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7.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8.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9.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0.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11.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1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8.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9.xml" ContentType="application/vnd.openxmlformats-officedocument.presentationml.tags+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10.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13.xml" ContentType="application/vnd.openxmlformats-officedocument.presentationml.tags+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ags/tag14.xml" ContentType="application/vnd.openxmlformats-officedocument.presentationml.tags+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15.xml" ContentType="application/vnd.openxmlformats-officedocument.presentationml.tags+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 id="2147483660" r:id="rId3"/>
    <p:sldMasterId id="2147483664" r:id="rId4"/>
    <p:sldMasterId id="2147483669" r:id="rId5"/>
    <p:sldMasterId id="2147483675" r:id="rId6"/>
    <p:sldMasterId id="2147483681" r:id="rId7"/>
    <p:sldMasterId id="2147483693" r:id="rId8"/>
    <p:sldMasterId id="2147483699" r:id="rId9"/>
    <p:sldMasterId id="2147483705" r:id="rId10"/>
    <p:sldMasterId id="2147483711" r:id="rId11"/>
    <p:sldMasterId id="2147483723" r:id="rId12"/>
    <p:sldMasterId id="2147483729" r:id="rId13"/>
  </p:sldMasterIdLst>
  <p:notesMasterIdLst>
    <p:notesMasterId r:id="rId244"/>
  </p:notesMasterIdLst>
  <p:sldIdLst>
    <p:sldId id="964" r:id="rId14"/>
    <p:sldId id="396" r:id="rId15"/>
    <p:sldId id="402" r:id="rId16"/>
    <p:sldId id="936" r:id="rId17"/>
    <p:sldId id="937" r:id="rId18"/>
    <p:sldId id="938" r:id="rId19"/>
    <p:sldId id="939" r:id="rId20"/>
    <p:sldId id="940" r:id="rId21"/>
    <p:sldId id="941" r:id="rId22"/>
    <p:sldId id="942" r:id="rId23"/>
    <p:sldId id="1123" r:id="rId24"/>
    <p:sldId id="5214" r:id="rId25"/>
    <p:sldId id="945" r:id="rId26"/>
    <p:sldId id="946" r:id="rId27"/>
    <p:sldId id="947" r:id="rId28"/>
    <p:sldId id="948" r:id="rId29"/>
    <p:sldId id="949" r:id="rId30"/>
    <p:sldId id="950" r:id="rId31"/>
    <p:sldId id="951" r:id="rId32"/>
    <p:sldId id="952" r:id="rId33"/>
    <p:sldId id="953" r:id="rId34"/>
    <p:sldId id="954" r:id="rId35"/>
    <p:sldId id="955" r:id="rId36"/>
    <p:sldId id="956" r:id="rId37"/>
    <p:sldId id="957" r:id="rId38"/>
    <p:sldId id="958" r:id="rId39"/>
    <p:sldId id="959" r:id="rId40"/>
    <p:sldId id="960" r:id="rId41"/>
    <p:sldId id="961" r:id="rId42"/>
    <p:sldId id="962" r:id="rId43"/>
    <p:sldId id="963" r:id="rId44"/>
    <p:sldId id="1623" r:id="rId45"/>
    <p:sldId id="904" r:id="rId46"/>
    <p:sldId id="909" r:id="rId47"/>
    <p:sldId id="910" r:id="rId48"/>
    <p:sldId id="911" r:id="rId49"/>
    <p:sldId id="912" r:id="rId50"/>
    <p:sldId id="913" r:id="rId51"/>
    <p:sldId id="914" r:id="rId52"/>
    <p:sldId id="915" r:id="rId53"/>
    <p:sldId id="916" r:id="rId54"/>
    <p:sldId id="917" r:id="rId55"/>
    <p:sldId id="4234" r:id="rId56"/>
    <p:sldId id="925" r:id="rId57"/>
    <p:sldId id="926" r:id="rId58"/>
    <p:sldId id="4200" r:id="rId59"/>
    <p:sldId id="932" r:id="rId60"/>
    <p:sldId id="933" r:id="rId61"/>
    <p:sldId id="934" r:id="rId62"/>
    <p:sldId id="5215" r:id="rId63"/>
    <p:sldId id="4162" r:id="rId64"/>
    <p:sldId id="498" r:id="rId65"/>
    <p:sldId id="965" r:id="rId66"/>
    <p:sldId id="502" r:id="rId67"/>
    <p:sldId id="509" r:id="rId68"/>
    <p:sldId id="510" r:id="rId69"/>
    <p:sldId id="4259" r:id="rId70"/>
    <p:sldId id="4260" r:id="rId71"/>
    <p:sldId id="4261" r:id="rId72"/>
    <p:sldId id="4390" r:id="rId73"/>
    <p:sldId id="4269" r:id="rId74"/>
    <p:sldId id="3862" r:id="rId75"/>
    <p:sldId id="3863" r:id="rId76"/>
    <p:sldId id="4313" r:id="rId77"/>
    <p:sldId id="4561" r:id="rId78"/>
    <p:sldId id="550" r:id="rId79"/>
    <p:sldId id="3901" r:id="rId80"/>
    <p:sldId id="4749" r:id="rId81"/>
    <p:sldId id="4750" r:id="rId82"/>
    <p:sldId id="5117" r:id="rId83"/>
    <p:sldId id="4747" r:id="rId84"/>
    <p:sldId id="4748" r:id="rId85"/>
    <p:sldId id="5119" r:id="rId86"/>
    <p:sldId id="4258" r:id="rId87"/>
    <p:sldId id="3914" r:id="rId88"/>
    <p:sldId id="4073" r:id="rId89"/>
    <p:sldId id="3906" r:id="rId90"/>
    <p:sldId id="3917" r:id="rId91"/>
    <p:sldId id="3919" r:id="rId92"/>
    <p:sldId id="3926" r:id="rId93"/>
    <p:sldId id="3915" r:id="rId94"/>
    <p:sldId id="3937" r:id="rId95"/>
    <p:sldId id="4061" r:id="rId96"/>
    <p:sldId id="4062" r:id="rId97"/>
    <p:sldId id="3946" r:id="rId98"/>
    <p:sldId id="3916" r:id="rId99"/>
    <p:sldId id="4267" r:id="rId100"/>
    <p:sldId id="4063" r:id="rId101"/>
    <p:sldId id="4064" r:id="rId102"/>
    <p:sldId id="618" r:id="rId103"/>
    <p:sldId id="437" r:id="rId104"/>
    <p:sldId id="918" r:id="rId105"/>
    <p:sldId id="5216" r:id="rId106"/>
    <p:sldId id="438" r:id="rId107"/>
    <p:sldId id="439" r:id="rId108"/>
    <p:sldId id="440" r:id="rId109"/>
    <p:sldId id="441" r:id="rId110"/>
    <p:sldId id="444" r:id="rId111"/>
    <p:sldId id="445" r:id="rId112"/>
    <p:sldId id="446" r:id="rId113"/>
    <p:sldId id="1130" r:id="rId114"/>
    <p:sldId id="1108" r:id="rId115"/>
    <p:sldId id="1109" r:id="rId116"/>
    <p:sldId id="1111" r:id="rId117"/>
    <p:sldId id="1113" r:id="rId118"/>
    <p:sldId id="1115" r:id="rId119"/>
    <p:sldId id="1118" r:id="rId120"/>
    <p:sldId id="1119" r:id="rId121"/>
    <p:sldId id="1120" r:id="rId122"/>
    <p:sldId id="481" r:id="rId123"/>
    <p:sldId id="486" r:id="rId124"/>
    <p:sldId id="966" r:id="rId125"/>
    <p:sldId id="488" r:id="rId126"/>
    <p:sldId id="489" r:id="rId127"/>
    <p:sldId id="983" r:id="rId128"/>
    <p:sldId id="2117" r:id="rId129"/>
    <p:sldId id="2118" r:id="rId130"/>
    <p:sldId id="2119" r:id="rId131"/>
    <p:sldId id="492" r:id="rId132"/>
    <p:sldId id="493" r:id="rId133"/>
    <p:sldId id="985" r:id="rId134"/>
    <p:sldId id="382" r:id="rId135"/>
    <p:sldId id="383" r:id="rId136"/>
    <p:sldId id="386" r:id="rId137"/>
    <p:sldId id="387" r:id="rId138"/>
    <p:sldId id="388" r:id="rId139"/>
    <p:sldId id="389" r:id="rId140"/>
    <p:sldId id="394" r:id="rId141"/>
    <p:sldId id="1310" r:id="rId142"/>
    <p:sldId id="1318" r:id="rId143"/>
    <p:sldId id="1334" r:id="rId144"/>
    <p:sldId id="1335" r:id="rId145"/>
    <p:sldId id="399" r:id="rId146"/>
    <p:sldId id="401" r:id="rId147"/>
    <p:sldId id="1001" r:id="rId148"/>
    <p:sldId id="1337" r:id="rId149"/>
    <p:sldId id="1004" r:id="rId150"/>
    <p:sldId id="414" r:id="rId151"/>
    <p:sldId id="415" r:id="rId152"/>
    <p:sldId id="1006" r:id="rId153"/>
    <p:sldId id="417" r:id="rId154"/>
    <p:sldId id="418" r:id="rId155"/>
    <p:sldId id="419" r:id="rId156"/>
    <p:sldId id="420" r:id="rId157"/>
    <p:sldId id="1008" r:id="rId158"/>
    <p:sldId id="1037" r:id="rId159"/>
    <p:sldId id="423" r:id="rId160"/>
    <p:sldId id="426" r:id="rId161"/>
    <p:sldId id="427" r:id="rId162"/>
    <p:sldId id="435" r:id="rId163"/>
    <p:sldId id="266" r:id="rId164"/>
    <p:sldId id="262" r:id="rId165"/>
    <p:sldId id="3962" r:id="rId166"/>
    <p:sldId id="3967" r:id="rId167"/>
    <p:sldId id="4110" r:id="rId168"/>
    <p:sldId id="4111" r:id="rId169"/>
    <p:sldId id="5198" r:id="rId170"/>
    <p:sldId id="5199" r:id="rId171"/>
    <p:sldId id="5200" r:id="rId172"/>
    <p:sldId id="5201" r:id="rId173"/>
    <p:sldId id="5202" r:id="rId174"/>
    <p:sldId id="5209" r:id="rId175"/>
    <p:sldId id="5210" r:id="rId176"/>
    <p:sldId id="5211" r:id="rId177"/>
    <p:sldId id="5212" r:id="rId178"/>
    <p:sldId id="5213" r:id="rId179"/>
    <p:sldId id="268" r:id="rId180"/>
    <p:sldId id="968" r:id="rId181"/>
    <p:sldId id="270" r:id="rId182"/>
    <p:sldId id="277" r:id="rId183"/>
    <p:sldId id="278" r:id="rId184"/>
    <p:sldId id="279" r:id="rId185"/>
    <p:sldId id="280" r:id="rId186"/>
    <p:sldId id="281" r:id="rId187"/>
    <p:sldId id="282" r:id="rId188"/>
    <p:sldId id="284" r:id="rId189"/>
    <p:sldId id="288" r:id="rId190"/>
    <p:sldId id="289" r:id="rId191"/>
    <p:sldId id="290" r:id="rId192"/>
    <p:sldId id="4593" r:id="rId193"/>
    <p:sldId id="302" r:id="rId194"/>
    <p:sldId id="4880" r:id="rId195"/>
    <p:sldId id="6039" r:id="rId196"/>
    <p:sldId id="4082" r:id="rId197"/>
    <p:sldId id="4083" r:id="rId198"/>
    <p:sldId id="340" r:id="rId199"/>
    <p:sldId id="343" r:id="rId200"/>
    <p:sldId id="344" r:id="rId201"/>
    <p:sldId id="347" r:id="rId202"/>
    <p:sldId id="348" r:id="rId203"/>
    <p:sldId id="350" r:id="rId204"/>
    <p:sldId id="354" r:id="rId205"/>
    <p:sldId id="355" r:id="rId206"/>
    <p:sldId id="356" r:id="rId207"/>
    <p:sldId id="359" r:id="rId208"/>
    <p:sldId id="360" r:id="rId209"/>
    <p:sldId id="364" r:id="rId210"/>
    <p:sldId id="365" r:id="rId211"/>
    <p:sldId id="366" r:id="rId212"/>
    <p:sldId id="369" r:id="rId213"/>
    <p:sldId id="370" r:id="rId214"/>
    <p:sldId id="374" r:id="rId215"/>
    <p:sldId id="375" r:id="rId216"/>
    <p:sldId id="376" r:id="rId217"/>
    <p:sldId id="971" r:id="rId218"/>
    <p:sldId id="314" r:id="rId219"/>
    <p:sldId id="975" r:id="rId220"/>
    <p:sldId id="316" r:id="rId221"/>
    <p:sldId id="976" r:id="rId222"/>
    <p:sldId id="318" r:id="rId223"/>
    <p:sldId id="978" r:id="rId224"/>
    <p:sldId id="320" r:id="rId225"/>
    <p:sldId id="977" r:id="rId226"/>
    <p:sldId id="324" r:id="rId227"/>
    <p:sldId id="326" r:id="rId228"/>
    <p:sldId id="330" r:id="rId229"/>
    <p:sldId id="331" r:id="rId230"/>
    <p:sldId id="332" r:id="rId231"/>
    <p:sldId id="891" r:id="rId232"/>
    <p:sldId id="892" r:id="rId233"/>
    <p:sldId id="893" r:id="rId234"/>
    <p:sldId id="894" r:id="rId235"/>
    <p:sldId id="895" r:id="rId236"/>
    <p:sldId id="896" r:id="rId237"/>
    <p:sldId id="897" r:id="rId238"/>
    <p:sldId id="898" r:id="rId239"/>
    <p:sldId id="333" r:id="rId240"/>
    <p:sldId id="335" r:id="rId241"/>
    <p:sldId id="337" r:id="rId242"/>
    <p:sldId id="969" r:id="rId243"/>
  </p:sldIdLst>
  <p:sldSz cx="12192000" cy="6858000"/>
  <p:notesSz cx="6858000" cy="9144000"/>
  <p:custDataLst>
    <p:tags r:id="rId2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 Youyou" initials="LY" lastIdx="4" clrIdx="0"/>
  <p:cmAuthor id="2" name="Kang Chen" initials="KC" lastIdx="1" clrIdx="1"/>
  <p:cmAuthor id="3" name="lenovo" initials="l" lastIdx="1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219" autoAdjust="0"/>
    <p:restoredTop sz="94660"/>
  </p:normalViewPr>
  <p:slideViewPr>
    <p:cSldViewPr snapToGrid="0">
      <p:cViewPr varScale="1">
        <p:scale>
          <a:sx n="82" d="100"/>
          <a:sy n="82" d="100"/>
        </p:scale>
        <p:origin x="68" y="1376"/>
      </p:cViewPr>
      <p:guideLst/>
    </p:cSldViewPr>
  </p:slideViewPr>
  <p:notesTextViewPr>
    <p:cViewPr>
      <p:scale>
        <a:sx n="3" d="2"/>
        <a:sy n="3" d="2"/>
      </p:scale>
      <p:origin x="0" y="0"/>
    </p:cViewPr>
  </p:notesTextViewPr>
  <p:sorterViewPr>
    <p:cViewPr>
      <p:scale>
        <a:sx n="100" d="100"/>
        <a:sy n="100" d="100"/>
      </p:scale>
      <p:origin x="0" y="-2672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63" Type="http://schemas.openxmlformats.org/officeDocument/2006/relationships/slide" Target="slides/slide50.xml"/><Relationship Id="rId84" Type="http://schemas.openxmlformats.org/officeDocument/2006/relationships/slide" Target="slides/slide71.xml"/><Relationship Id="rId138" Type="http://schemas.openxmlformats.org/officeDocument/2006/relationships/slide" Target="slides/slide125.xml"/><Relationship Id="rId159" Type="http://schemas.openxmlformats.org/officeDocument/2006/relationships/slide" Target="slides/slide146.xml"/><Relationship Id="rId170" Type="http://schemas.openxmlformats.org/officeDocument/2006/relationships/slide" Target="slides/slide157.xml"/><Relationship Id="rId191" Type="http://schemas.openxmlformats.org/officeDocument/2006/relationships/slide" Target="slides/slide178.xml"/><Relationship Id="rId205" Type="http://schemas.openxmlformats.org/officeDocument/2006/relationships/slide" Target="slides/slide192.xml"/><Relationship Id="rId226" Type="http://schemas.openxmlformats.org/officeDocument/2006/relationships/slide" Target="slides/slide213.xml"/><Relationship Id="rId247" Type="http://schemas.openxmlformats.org/officeDocument/2006/relationships/presProps" Target="presProps.xml"/><Relationship Id="rId107" Type="http://schemas.openxmlformats.org/officeDocument/2006/relationships/slide" Target="slides/slide94.xml"/><Relationship Id="rId11" Type="http://schemas.openxmlformats.org/officeDocument/2006/relationships/slideMaster" Target="slideMasters/slideMaster11.xml"/><Relationship Id="rId32" Type="http://schemas.openxmlformats.org/officeDocument/2006/relationships/slide" Target="slides/slide19.xml"/><Relationship Id="rId53" Type="http://schemas.openxmlformats.org/officeDocument/2006/relationships/slide" Target="slides/slide40.xml"/><Relationship Id="rId74" Type="http://schemas.openxmlformats.org/officeDocument/2006/relationships/slide" Target="slides/slide61.xml"/><Relationship Id="rId128" Type="http://schemas.openxmlformats.org/officeDocument/2006/relationships/slide" Target="slides/slide115.xml"/><Relationship Id="rId149" Type="http://schemas.openxmlformats.org/officeDocument/2006/relationships/slide" Target="slides/slide136.xml"/><Relationship Id="rId5" Type="http://schemas.openxmlformats.org/officeDocument/2006/relationships/slideMaster" Target="slideMasters/slideMaster5.xml"/><Relationship Id="rId95" Type="http://schemas.openxmlformats.org/officeDocument/2006/relationships/slide" Target="slides/slide82.xml"/><Relationship Id="rId160" Type="http://schemas.openxmlformats.org/officeDocument/2006/relationships/slide" Target="slides/slide147.xml"/><Relationship Id="rId181" Type="http://schemas.openxmlformats.org/officeDocument/2006/relationships/slide" Target="slides/slide168.xml"/><Relationship Id="rId216" Type="http://schemas.openxmlformats.org/officeDocument/2006/relationships/slide" Target="slides/slide203.xml"/><Relationship Id="rId237" Type="http://schemas.openxmlformats.org/officeDocument/2006/relationships/slide" Target="slides/slide224.xml"/><Relationship Id="rId22" Type="http://schemas.openxmlformats.org/officeDocument/2006/relationships/slide" Target="slides/slide9.xml"/><Relationship Id="rId43" Type="http://schemas.openxmlformats.org/officeDocument/2006/relationships/slide" Target="slides/slide30.xml"/><Relationship Id="rId64" Type="http://schemas.openxmlformats.org/officeDocument/2006/relationships/slide" Target="slides/slide51.xml"/><Relationship Id="rId118" Type="http://schemas.openxmlformats.org/officeDocument/2006/relationships/slide" Target="slides/slide105.xml"/><Relationship Id="rId139" Type="http://schemas.openxmlformats.org/officeDocument/2006/relationships/slide" Target="slides/slide126.xml"/><Relationship Id="rId85" Type="http://schemas.openxmlformats.org/officeDocument/2006/relationships/slide" Target="slides/slide72.xml"/><Relationship Id="rId150" Type="http://schemas.openxmlformats.org/officeDocument/2006/relationships/slide" Target="slides/slide137.xml"/><Relationship Id="rId171" Type="http://schemas.openxmlformats.org/officeDocument/2006/relationships/slide" Target="slides/slide158.xml"/><Relationship Id="rId192" Type="http://schemas.openxmlformats.org/officeDocument/2006/relationships/slide" Target="slides/slide179.xml"/><Relationship Id="rId206" Type="http://schemas.openxmlformats.org/officeDocument/2006/relationships/slide" Target="slides/slide193.xml"/><Relationship Id="rId227" Type="http://schemas.openxmlformats.org/officeDocument/2006/relationships/slide" Target="slides/slide214.xml"/><Relationship Id="rId248" Type="http://schemas.openxmlformats.org/officeDocument/2006/relationships/viewProps" Target="viewProps.xml"/><Relationship Id="rId12" Type="http://schemas.openxmlformats.org/officeDocument/2006/relationships/slideMaster" Target="slideMasters/slideMaster12.xml"/><Relationship Id="rId33" Type="http://schemas.openxmlformats.org/officeDocument/2006/relationships/slide" Target="slides/slide20.xml"/><Relationship Id="rId108" Type="http://schemas.openxmlformats.org/officeDocument/2006/relationships/slide" Target="slides/slide95.xml"/><Relationship Id="rId129" Type="http://schemas.openxmlformats.org/officeDocument/2006/relationships/slide" Target="slides/slide116.xml"/><Relationship Id="rId54" Type="http://schemas.openxmlformats.org/officeDocument/2006/relationships/slide" Target="slides/slide41.xml"/><Relationship Id="rId75" Type="http://schemas.openxmlformats.org/officeDocument/2006/relationships/slide" Target="slides/slide62.xml"/><Relationship Id="rId96" Type="http://schemas.openxmlformats.org/officeDocument/2006/relationships/slide" Target="slides/slide83.xml"/><Relationship Id="rId140" Type="http://schemas.openxmlformats.org/officeDocument/2006/relationships/slide" Target="slides/slide127.xml"/><Relationship Id="rId161" Type="http://schemas.openxmlformats.org/officeDocument/2006/relationships/slide" Target="slides/slide148.xml"/><Relationship Id="rId182" Type="http://schemas.openxmlformats.org/officeDocument/2006/relationships/slide" Target="slides/slide169.xml"/><Relationship Id="rId217" Type="http://schemas.openxmlformats.org/officeDocument/2006/relationships/slide" Target="slides/slide204.xml"/><Relationship Id="rId6" Type="http://schemas.openxmlformats.org/officeDocument/2006/relationships/slideMaster" Target="slideMasters/slideMaster6.xml"/><Relationship Id="rId238" Type="http://schemas.openxmlformats.org/officeDocument/2006/relationships/slide" Target="slides/slide225.xml"/><Relationship Id="rId23" Type="http://schemas.openxmlformats.org/officeDocument/2006/relationships/slide" Target="slides/slide10.xml"/><Relationship Id="rId119" Type="http://schemas.openxmlformats.org/officeDocument/2006/relationships/slide" Target="slides/slide106.xml"/><Relationship Id="rId44" Type="http://schemas.openxmlformats.org/officeDocument/2006/relationships/slide" Target="slides/slide31.xml"/><Relationship Id="rId65" Type="http://schemas.openxmlformats.org/officeDocument/2006/relationships/slide" Target="slides/slide52.xml"/><Relationship Id="rId86" Type="http://schemas.openxmlformats.org/officeDocument/2006/relationships/slide" Target="slides/slide73.xml"/><Relationship Id="rId130" Type="http://schemas.openxmlformats.org/officeDocument/2006/relationships/slide" Target="slides/slide117.xml"/><Relationship Id="rId151" Type="http://schemas.openxmlformats.org/officeDocument/2006/relationships/slide" Target="slides/slide138.xml"/><Relationship Id="rId172" Type="http://schemas.openxmlformats.org/officeDocument/2006/relationships/slide" Target="slides/slide159.xml"/><Relationship Id="rId193" Type="http://schemas.openxmlformats.org/officeDocument/2006/relationships/slide" Target="slides/slide180.xml"/><Relationship Id="rId207" Type="http://schemas.openxmlformats.org/officeDocument/2006/relationships/slide" Target="slides/slide194.xml"/><Relationship Id="rId228" Type="http://schemas.openxmlformats.org/officeDocument/2006/relationships/slide" Target="slides/slide215.xml"/><Relationship Id="rId249" Type="http://schemas.openxmlformats.org/officeDocument/2006/relationships/theme" Target="theme/theme1.xml"/><Relationship Id="rId13" Type="http://schemas.openxmlformats.org/officeDocument/2006/relationships/slideMaster" Target="slideMasters/slideMaster13.xml"/><Relationship Id="rId109" Type="http://schemas.openxmlformats.org/officeDocument/2006/relationships/slide" Target="slides/slide96.xml"/><Relationship Id="rId34" Type="http://schemas.openxmlformats.org/officeDocument/2006/relationships/slide" Target="slides/slide21.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20" Type="http://schemas.openxmlformats.org/officeDocument/2006/relationships/slide" Target="slides/slide107.xml"/><Relationship Id="rId141" Type="http://schemas.openxmlformats.org/officeDocument/2006/relationships/slide" Target="slides/slide128.xml"/><Relationship Id="rId7" Type="http://schemas.openxmlformats.org/officeDocument/2006/relationships/slideMaster" Target="slideMasters/slideMaster7.xml"/><Relationship Id="rId162" Type="http://schemas.openxmlformats.org/officeDocument/2006/relationships/slide" Target="slides/slide149.xml"/><Relationship Id="rId183" Type="http://schemas.openxmlformats.org/officeDocument/2006/relationships/slide" Target="slides/slide170.xml"/><Relationship Id="rId218" Type="http://schemas.openxmlformats.org/officeDocument/2006/relationships/slide" Target="slides/slide205.xml"/><Relationship Id="rId239" Type="http://schemas.openxmlformats.org/officeDocument/2006/relationships/slide" Target="slides/slide226.xml"/><Relationship Id="rId250" Type="http://schemas.openxmlformats.org/officeDocument/2006/relationships/tableStyles" Target="tableStyles.xml"/><Relationship Id="rId24" Type="http://schemas.openxmlformats.org/officeDocument/2006/relationships/slide" Target="slides/slide11.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31" Type="http://schemas.openxmlformats.org/officeDocument/2006/relationships/slide" Target="slides/slide118.xml"/><Relationship Id="rId152" Type="http://schemas.openxmlformats.org/officeDocument/2006/relationships/slide" Target="slides/slide139.xml"/><Relationship Id="rId173" Type="http://schemas.openxmlformats.org/officeDocument/2006/relationships/slide" Target="slides/slide160.xml"/><Relationship Id="rId194" Type="http://schemas.openxmlformats.org/officeDocument/2006/relationships/slide" Target="slides/slide181.xml"/><Relationship Id="rId208" Type="http://schemas.openxmlformats.org/officeDocument/2006/relationships/slide" Target="slides/slide195.xml"/><Relationship Id="rId229" Type="http://schemas.openxmlformats.org/officeDocument/2006/relationships/slide" Target="slides/slide216.xml"/><Relationship Id="rId240" Type="http://schemas.openxmlformats.org/officeDocument/2006/relationships/slide" Target="slides/slide227.xml"/><Relationship Id="rId14" Type="http://schemas.openxmlformats.org/officeDocument/2006/relationships/slide" Target="slides/slide1.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8" Type="http://schemas.openxmlformats.org/officeDocument/2006/relationships/slideMaster" Target="slideMasters/slideMaster8.xml"/><Relationship Id="rId98" Type="http://schemas.openxmlformats.org/officeDocument/2006/relationships/slide" Target="slides/slide85.xml"/><Relationship Id="rId121" Type="http://schemas.openxmlformats.org/officeDocument/2006/relationships/slide" Target="slides/slide108.xml"/><Relationship Id="rId142" Type="http://schemas.openxmlformats.org/officeDocument/2006/relationships/slide" Target="slides/slide129.xml"/><Relationship Id="rId163" Type="http://schemas.openxmlformats.org/officeDocument/2006/relationships/slide" Target="slides/slide150.xml"/><Relationship Id="rId184" Type="http://schemas.openxmlformats.org/officeDocument/2006/relationships/slide" Target="slides/slide171.xml"/><Relationship Id="rId219" Type="http://schemas.openxmlformats.org/officeDocument/2006/relationships/slide" Target="slides/slide206.xml"/><Relationship Id="rId230" Type="http://schemas.openxmlformats.org/officeDocument/2006/relationships/slide" Target="slides/slide217.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88" Type="http://schemas.openxmlformats.org/officeDocument/2006/relationships/slide" Target="slides/slide75.xml"/><Relationship Id="rId111" Type="http://schemas.openxmlformats.org/officeDocument/2006/relationships/slide" Target="slides/slide98.xml"/><Relationship Id="rId132" Type="http://schemas.openxmlformats.org/officeDocument/2006/relationships/slide" Target="slides/slide119.xml"/><Relationship Id="rId153" Type="http://schemas.openxmlformats.org/officeDocument/2006/relationships/slide" Target="slides/slide140.xml"/><Relationship Id="rId174" Type="http://schemas.openxmlformats.org/officeDocument/2006/relationships/slide" Target="slides/slide161.xml"/><Relationship Id="rId195" Type="http://schemas.openxmlformats.org/officeDocument/2006/relationships/slide" Target="slides/slide182.xml"/><Relationship Id="rId209" Type="http://schemas.openxmlformats.org/officeDocument/2006/relationships/slide" Target="slides/slide196.xml"/><Relationship Id="rId220" Type="http://schemas.openxmlformats.org/officeDocument/2006/relationships/slide" Target="slides/slide207.xml"/><Relationship Id="rId241" Type="http://schemas.openxmlformats.org/officeDocument/2006/relationships/slide" Target="slides/slide228.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78" Type="http://schemas.openxmlformats.org/officeDocument/2006/relationships/slide" Target="slides/slide65.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143" Type="http://schemas.openxmlformats.org/officeDocument/2006/relationships/slide" Target="slides/slide130.xml"/><Relationship Id="rId164" Type="http://schemas.openxmlformats.org/officeDocument/2006/relationships/slide" Target="slides/slide151.xml"/><Relationship Id="rId185" Type="http://schemas.openxmlformats.org/officeDocument/2006/relationships/slide" Target="slides/slide172.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67.xml"/><Relationship Id="rId210" Type="http://schemas.openxmlformats.org/officeDocument/2006/relationships/slide" Target="slides/slide197.xml"/><Relationship Id="rId215" Type="http://schemas.openxmlformats.org/officeDocument/2006/relationships/slide" Target="slides/slide202.xml"/><Relationship Id="rId236" Type="http://schemas.openxmlformats.org/officeDocument/2006/relationships/slide" Target="slides/slide223.xml"/><Relationship Id="rId26" Type="http://schemas.openxmlformats.org/officeDocument/2006/relationships/slide" Target="slides/slide13.xml"/><Relationship Id="rId231" Type="http://schemas.openxmlformats.org/officeDocument/2006/relationships/slide" Target="slides/slide218.xml"/><Relationship Id="rId47" Type="http://schemas.openxmlformats.org/officeDocument/2006/relationships/slide" Target="slides/slide34.xml"/><Relationship Id="rId68" Type="http://schemas.openxmlformats.org/officeDocument/2006/relationships/slide" Target="slides/slide55.xml"/><Relationship Id="rId89" Type="http://schemas.openxmlformats.org/officeDocument/2006/relationships/slide" Target="slides/slide76.xml"/><Relationship Id="rId112" Type="http://schemas.openxmlformats.org/officeDocument/2006/relationships/slide" Target="slides/slide99.xml"/><Relationship Id="rId133" Type="http://schemas.openxmlformats.org/officeDocument/2006/relationships/slide" Target="slides/slide120.xml"/><Relationship Id="rId154" Type="http://schemas.openxmlformats.org/officeDocument/2006/relationships/slide" Target="slides/slide141.xml"/><Relationship Id="rId175" Type="http://schemas.openxmlformats.org/officeDocument/2006/relationships/slide" Target="slides/slide162.xml"/><Relationship Id="rId196" Type="http://schemas.openxmlformats.org/officeDocument/2006/relationships/slide" Target="slides/slide183.xml"/><Relationship Id="rId200" Type="http://schemas.openxmlformats.org/officeDocument/2006/relationships/slide" Target="slides/slide187.xml"/><Relationship Id="rId16" Type="http://schemas.openxmlformats.org/officeDocument/2006/relationships/slide" Target="slides/slide3.xml"/><Relationship Id="rId221" Type="http://schemas.openxmlformats.org/officeDocument/2006/relationships/slide" Target="slides/slide208.xml"/><Relationship Id="rId242" Type="http://schemas.openxmlformats.org/officeDocument/2006/relationships/slide" Target="slides/slide229.xml"/><Relationship Id="rId37" Type="http://schemas.openxmlformats.org/officeDocument/2006/relationships/slide" Target="slides/slide24.xml"/><Relationship Id="rId58" Type="http://schemas.openxmlformats.org/officeDocument/2006/relationships/slide" Target="slides/slide45.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slide" Target="slides/slide110.xml"/><Relationship Id="rId144" Type="http://schemas.openxmlformats.org/officeDocument/2006/relationships/slide" Target="slides/slide131.xml"/><Relationship Id="rId90" Type="http://schemas.openxmlformats.org/officeDocument/2006/relationships/slide" Target="slides/slide77.xml"/><Relationship Id="rId165" Type="http://schemas.openxmlformats.org/officeDocument/2006/relationships/slide" Target="slides/slide152.xml"/><Relationship Id="rId186" Type="http://schemas.openxmlformats.org/officeDocument/2006/relationships/slide" Target="slides/slide173.xml"/><Relationship Id="rId211" Type="http://schemas.openxmlformats.org/officeDocument/2006/relationships/slide" Target="slides/slide198.xml"/><Relationship Id="rId232" Type="http://schemas.openxmlformats.org/officeDocument/2006/relationships/slide" Target="slides/slide219.xml"/><Relationship Id="rId27" Type="http://schemas.openxmlformats.org/officeDocument/2006/relationships/slide" Target="slides/slide14.xml"/><Relationship Id="rId48" Type="http://schemas.openxmlformats.org/officeDocument/2006/relationships/slide" Target="slides/slide35.xml"/><Relationship Id="rId69" Type="http://schemas.openxmlformats.org/officeDocument/2006/relationships/slide" Target="slides/slide56.xml"/><Relationship Id="rId113" Type="http://schemas.openxmlformats.org/officeDocument/2006/relationships/slide" Target="slides/slide100.xml"/><Relationship Id="rId134" Type="http://schemas.openxmlformats.org/officeDocument/2006/relationships/slide" Target="slides/slide121.xml"/><Relationship Id="rId80" Type="http://schemas.openxmlformats.org/officeDocument/2006/relationships/slide" Target="slides/slide67.xml"/><Relationship Id="rId155" Type="http://schemas.openxmlformats.org/officeDocument/2006/relationships/slide" Target="slides/slide142.xml"/><Relationship Id="rId176" Type="http://schemas.openxmlformats.org/officeDocument/2006/relationships/slide" Target="slides/slide163.xml"/><Relationship Id="rId197" Type="http://schemas.openxmlformats.org/officeDocument/2006/relationships/slide" Target="slides/slide184.xml"/><Relationship Id="rId201" Type="http://schemas.openxmlformats.org/officeDocument/2006/relationships/slide" Target="slides/slide188.xml"/><Relationship Id="rId222" Type="http://schemas.openxmlformats.org/officeDocument/2006/relationships/slide" Target="slides/slide209.xml"/><Relationship Id="rId243" Type="http://schemas.openxmlformats.org/officeDocument/2006/relationships/slide" Target="slides/slide230.xml"/><Relationship Id="rId17" Type="http://schemas.openxmlformats.org/officeDocument/2006/relationships/slide" Target="slides/slide4.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24" Type="http://schemas.openxmlformats.org/officeDocument/2006/relationships/slide" Target="slides/slide111.xml"/><Relationship Id="rId70" Type="http://schemas.openxmlformats.org/officeDocument/2006/relationships/slide" Target="slides/slide57.xml"/><Relationship Id="rId91" Type="http://schemas.openxmlformats.org/officeDocument/2006/relationships/slide" Target="slides/slide78.xml"/><Relationship Id="rId145" Type="http://schemas.openxmlformats.org/officeDocument/2006/relationships/slide" Target="slides/slide132.xml"/><Relationship Id="rId166" Type="http://schemas.openxmlformats.org/officeDocument/2006/relationships/slide" Target="slides/slide153.xml"/><Relationship Id="rId187" Type="http://schemas.openxmlformats.org/officeDocument/2006/relationships/slide" Target="slides/slide174.xml"/><Relationship Id="rId1" Type="http://schemas.openxmlformats.org/officeDocument/2006/relationships/slideMaster" Target="slideMasters/slideMaster1.xml"/><Relationship Id="rId212" Type="http://schemas.openxmlformats.org/officeDocument/2006/relationships/slide" Target="slides/slide199.xml"/><Relationship Id="rId233" Type="http://schemas.openxmlformats.org/officeDocument/2006/relationships/slide" Target="slides/slide220.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60" Type="http://schemas.openxmlformats.org/officeDocument/2006/relationships/slide" Target="slides/slide47.xml"/><Relationship Id="rId81" Type="http://schemas.openxmlformats.org/officeDocument/2006/relationships/slide" Target="slides/slide68.xml"/><Relationship Id="rId135" Type="http://schemas.openxmlformats.org/officeDocument/2006/relationships/slide" Target="slides/slide122.xml"/><Relationship Id="rId156" Type="http://schemas.openxmlformats.org/officeDocument/2006/relationships/slide" Target="slides/slide143.xml"/><Relationship Id="rId177" Type="http://schemas.openxmlformats.org/officeDocument/2006/relationships/slide" Target="slides/slide164.xml"/><Relationship Id="rId198" Type="http://schemas.openxmlformats.org/officeDocument/2006/relationships/slide" Target="slides/slide185.xml"/><Relationship Id="rId202" Type="http://schemas.openxmlformats.org/officeDocument/2006/relationships/slide" Target="slides/slide189.xml"/><Relationship Id="rId223" Type="http://schemas.openxmlformats.org/officeDocument/2006/relationships/slide" Target="slides/slide210.xml"/><Relationship Id="rId244" Type="http://schemas.openxmlformats.org/officeDocument/2006/relationships/notesMaster" Target="notesMasters/notesMaster1.xml"/><Relationship Id="rId18" Type="http://schemas.openxmlformats.org/officeDocument/2006/relationships/slide" Target="slides/slide5.xml"/><Relationship Id="rId39" Type="http://schemas.openxmlformats.org/officeDocument/2006/relationships/slide" Target="slides/slide26.xml"/><Relationship Id="rId50" Type="http://schemas.openxmlformats.org/officeDocument/2006/relationships/slide" Target="slides/slide37.xml"/><Relationship Id="rId104" Type="http://schemas.openxmlformats.org/officeDocument/2006/relationships/slide" Target="slides/slide91.xml"/><Relationship Id="rId125" Type="http://schemas.openxmlformats.org/officeDocument/2006/relationships/slide" Target="slides/slide112.xml"/><Relationship Id="rId146" Type="http://schemas.openxmlformats.org/officeDocument/2006/relationships/slide" Target="slides/slide133.xml"/><Relationship Id="rId167" Type="http://schemas.openxmlformats.org/officeDocument/2006/relationships/slide" Target="slides/slide154.xml"/><Relationship Id="rId188" Type="http://schemas.openxmlformats.org/officeDocument/2006/relationships/slide" Target="slides/slide175.xml"/><Relationship Id="rId71" Type="http://schemas.openxmlformats.org/officeDocument/2006/relationships/slide" Target="slides/slide58.xml"/><Relationship Id="rId92" Type="http://schemas.openxmlformats.org/officeDocument/2006/relationships/slide" Target="slides/slide79.xml"/><Relationship Id="rId213" Type="http://schemas.openxmlformats.org/officeDocument/2006/relationships/slide" Target="slides/slide200.xml"/><Relationship Id="rId234" Type="http://schemas.openxmlformats.org/officeDocument/2006/relationships/slide" Target="slides/slide221.xml"/><Relationship Id="rId2" Type="http://schemas.openxmlformats.org/officeDocument/2006/relationships/slideMaster" Target="slideMasters/slideMaster2.xml"/><Relationship Id="rId29" Type="http://schemas.openxmlformats.org/officeDocument/2006/relationships/slide" Target="slides/slide16.xml"/><Relationship Id="rId40" Type="http://schemas.openxmlformats.org/officeDocument/2006/relationships/slide" Target="slides/slide27.xml"/><Relationship Id="rId115" Type="http://schemas.openxmlformats.org/officeDocument/2006/relationships/slide" Target="slides/slide102.xml"/><Relationship Id="rId136" Type="http://schemas.openxmlformats.org/officeDocument/2006/relationships/slide" Target="slides/slide123.xml"/><Relationship Id="rId157" Type="http://schemas.openxmlformats.org/officeDocument/2006/relationships/slide" Target="slides/slide144.xml"/><Relationship Id="rId178" Type="http://schemas.openxmlformats.org/officeDocument/2006/relationships/slide" Target="slides/slide165.xml"/><Relationship Id="rId61" Type="http://schemas.openxmlformats.org/officeDocument/2006/relationships/slide" Target="slides/slide48.xml"/><Relationship Id="rId82" Type="http://schemas.openxmlformats.org/officeDocument/2006/relationships/slide" Target="slides/slide69.xml"/><Relationship Id="rId199" Type="http://schemas.openxmlformats.org/officeDocument/2006/relationships/slide" Target="slides/slide186.xml"/><Relationship Id="rId203" Type="http://schemas.openxmlformats.org/officeDocument/2006/relationships/slide" Target="slides/slide190.xml"/><Relationship Id="rId19" Type="http://schemas.openxmlformats.org/officeDocument/2006/relationships/slide" Target="slides/slide6.xml"/><Relationship Id="rId224" Type="http://schemas.openxmlformats.org/officeDocument/2006/relationships/slide" Target="slides/slide211.xml"/><Relationship Id="rId245" Type="http://schemas.openxmlformats.org/officeDocument/2006/relationships/tags" Target="tags/tag1.xml"/><Relationship Id="rId30" Type="http://schemas.openxmlformats.org/officeDocument/2006/relationships/slide" Target="slides/slide17.xml"/><Relationship Id="rId105" Type="http://schemas.openxmlformats.org/officeDocument/2006/relationships/slide" Target="slides/slide92.xml"/><Relationship Id="rId126" Type="http://schemas.openxmlformats.org/officeDocument/2006/relationships/slide" Target="slides/slide113.xml"/><Relationship Id="rId147" Type="http://schemas.openxmlformats.org/officeDocument/2006/relationships/slide" Target="slides/slide134.xml"/><Relationship Id="rId168" Type="http://schemas.openxmlformats.org/officeDocument/2006/relationships/slide" Target="slides/slide155.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189" Type="http://schemas.openxmlformats.org/officeDocument/2006/relationships/slide" Target="slides/slide176.xml"/><Relationship Id="rId3" Type="http://schemas.openxmlformats.org/officeDocument/2006/relationships/slideMaster" Target="slideMasters/slideMaster3.xml"/><Relationship Id="rId214" Type="http://schemas.openxmlformats.org/officeDocument/2006/relationships/slide" Target="slides/slide201.xml"/><Relationship Id="rId235" Type="http://schemas.openxmlformats.org/officeDocument/2006/relationships/slide" Target="slides/slide222.xml"/><Relationship Id="rId116" Type="http://schemas.openxmlformats.org/officeDocument/2006/relationships/slide" Target="slides/slide103.xml"/><Relationship Id="rId137" Type="http://schemas.openxmlformats.org/officeDocument/2006/relationships/slide" Target="slides/slide124.xml"/><Relationship Id="rId158" Type="http://schemas.openxmlformats.org/officeDocument/2006/relationships/slide" Target="slides/slide145.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179" Type="http://schemas.openxmlformats.org/officeDocument/2006/relationships/slide" Target="slides/slide166.xml"/><Relationship Id="rId190" Type="http://schemas.openxmlformats.org/officeDocument/2006/relationships/slide" Target="slides/slide177.xml"/><Relationship Id="rId204" Type="http://schemas.openxmlformats.org/officeDocument/2006/relationships/slide" Target="slides/slide191.xml"/><Relationship Id="rId225" Type="http://schemas.openxmlformats.org/officeDocument/2006/relationships/slide" Target="slides/slide212.xml"/><Relationship Id="rId246" Type="http://schemas.openxmlformats.org/officeDocument/2006/relationships/commentAuthors" Target="commentAuthors.xml"/><Relationship Id="rId106" Type="http://schemas.openxmlformats.org/officeDocument/2006/relationships/slide" Target="slides/slide93.xml"/><Relationship Id="rId127" Type="http://schemas.openxmlformats.org/officeDocument/2006/relationships/slide" Target="slides/slide114.xml"/><Relationship Id="rId10" Type="http://schemas.openxmlformats.org/officeDocument/2006/relationships/slideMaster" Target="slideMasters/slideMaster10.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94" Type="http://schemas.openxmlformats.org/officeDocument/2006/relationships/slide" Target="slides/slide81.xml"/><Relationship Id="rId148" Type="http://schemas.openxmlformats.org/officeDocument/2006/relationships/slide" Target="slides/slide135.xml"/><Relationship Id="rId169" Type="http://schemas.openxmlformats.org/officeDocument/2006/relationships/slide" Target="slides/slide1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2025/5/8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幻灯片图像占位符 1"/>
          <p:cNvSpPr>
            <a:spLocks noGrp="1" noRot="1" noChangeAspect="1"/>
          </p:cNvSpPr>
          <p:nvPr>
            <p:ph type="sldImg"/>
          </p:nvPr>
        </p:nvSpPr>
        <p:spPr/>
      </p:sp>
      <p:sp>
        <p:nvSpPr>
          <p:cNvPr id="1048588" name="备注占位符 2"/>
          <p:cNvSpPr>
            <a:spLocks noGrp="1"/>
          </p:cNvSpPr>
          <p:nvPr>
            <p:ph type="body" idx="1"/>
          </p:nvPr>
        </p:nvSpPr>
        <p:spPr/>
        <p:txBody>
          <a:bodyPr/>
          <a:lstStyle/>
          <a:p>
            <a:endParaRPr lang="zh-CN" altLang="en-US" dirty="0"/>
          </a:p>
        </p:txBody>
      </p:sp>
      <p:sp>
        <p:nvSpPr>
          <p:cNvPr id="1048589"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3757C0-D8D6-4E64-9363-D8157096089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27227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sym typeface="+mn-ea"/>
              </a:rPr>
              <a:t>127+1=-128</a:t>
            </a:r>
            <a:r>
              <a:rPr lang="zh-CN" altLang="en-US" dirty="0">
                <a:sym typeface="+mn-ea"/>
              </a:rPr>
              <a:t>说明什么</a:t>
            </a:r>
            <a:r>
              <a:rPr lang="en-US" altLang="zh-CN" dirty="0">
                <a:sym typeface="+mn-ea"/>
              </a:rPr>
              <a:t>【</a:t>
            </a:r>
            <a:r>
              <a:rPr lang="zh-CN" altLang="en-US" dirty="0">
                <a:sym typeface="+mn-ea"/>
              </a:rPr>
              <a:t>补码都是按位</a:t>
            </a:r>
            <a:r>
              <a:rPr lang="en-US" altLang="zh-CN" dirty="0">
                <a:sym typeface="+mn-ea"/>
              </a:rPr>
              <a:t>+</a:t>
            </a:r>
            <a:r>
              <a:rPr lang="zh-CN" altLang="en-US" dirty="0">
                <a:sym typeface="+mn-ea"/>
              </a:rPr>
              <a:t>，而且符号位参与运算？</a:t>
            </a:r>
            <a:r>
              <a:rPr lang="en-US" altLang="zh-CN" dirty="0">
                <a:sym typeface="+mn-ea"/>
              </a:rPr>
              <a:t>】</a:t>
            </a:r>
            <a:r>
              <a:rPr lang="zh-CN" altLang="en-US" dirty="0">
                <a:sym typeface="+mn-ea"/>
              </a:rPr>
              <a:t>？</a:t>
            </a:r>
          </a:p>
          <a:p>
            <a:r>
              <a:rPr lang="zh-CN" altLang="en-US" dirty="0">
                <a:sym typeface="+mn-ea"/>
              </a:rPr>
              <a:t> 补码</a:t>
            </a:r>
            <a:r>
              <a:rPr lang="en-US" altLang="zh-CN" dirty="0">
                <a:sym typeface="+mn-ea"/>
              </a:rPr>
              <a:t>-128</a:t>
            </a:r>
            <a:r>
              <a:rPr lang="zh-CN" altLang="en-US" dirty="0">
                <a:sym typeface="+mn-ea"/>
              </a:rPr>
              <a:t> 取反</a:t>
            </a:r>
            <a:r>
              <a:rPr lang="en-US" altLang="zh-CN" dirty="0">
                <a:sym typeface="+mn-ea"/>
              </a:rPr>
              <a:t>+1 </a:t>
            </a:r>
            <a:r>
              <a:rPr lang="zh-CN" altLang="en-US" dirty="0">
                <a:sym typeface="+mn-ea"/>
              </a:rPr>
              <a:t>首位为什么不丢掉？</a:t>
            </a:r>
            <a:endParaRPr lang="en-US" altLang="zh-CN" dirty="0"/>
          </a:p>
          <a:p>
            <a:r>
              <a:rPr lang="zh-CN" altLang="en-US" dirty="0">
                <a:sym typeface="+mn-ea"/>
              </a:rPr>
              <a:t>比如</a:t>
            </a:r>
            <a:r>
              <a:rPr lang="en-US" altLang="zh-CN" dirty="0">
                <a:sym typeface="+mn-ea"/>
              </a:rPr>
              <a:t>-1+2</a:t>
            </a:r>
            <a:r>
              <a:rPr lang="zh-CN" altLang="en-US" dirty="0">
                <a:sym typeface="+mn-ea"/>
              </a:rPr>
              <a:t>，而且可以用计算器在</a:t>
            </a:r>
            <a:r>
              <a:rPr lang="en-US" altLang="zh-CN" dirty="0">
                <a:sym typeface="+mn-ea"/>
              </a:rPr>
              <a:t>byte</a:t>
            </a:r>
            <a:r>
              <a:rPr lang="zh-CN" altLang="en-US" dirty="0">
                <a:sym typeface="+mn-ea"/>
              </a:rPr>
              <a:t>字节计算，高位的进位会丢掉</a:t>
            </a:r>
            <a:r>
              <a:rPr lang="en-US" altLang="zh-CN" dirty="0">
                <a:sym typeface="+mn-ea"/>
              </a:rPr>
              <a:t>~</a:t>
            </a:r>
            <a:endParaRPr lang="zh-CN" altLang="en-US"/>
          </a:p>
        </p:txBody>
      </p:sp>
    </p:spTree>
    <p:extLst>
      <p:ext uri="{BB962C8B-B14F-4D97-AF65-F5344CB8AC3E}">
        <p14:creationId xmlns:p14="http://schemas.microsoft.com/office/powerpoint/2010/main" val="53465017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0243"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fld id="{3028DF2C-A774-4EAE-9CB0-0E838EA576BE}" type="datetime3">
              <a:rPr lang="en-AU" altLang="en-US" sz="1300">
                <a:latin typeface="Times New Roman" panose="02020603050405020304" pitchFamily="18" charset="0"/>
              </a:rPr>
              <a:t>8 May, 2025</a:t>
            </a:fld>
            <a:endParaRPr lang="en-AU" altLang="en-US" sz="1300">
              <a:latin typeface="Times New Roman" panose="02020603050405020304" pitchFamily="18" charset="0"/>
            </a:endParaRPr>
          </a:p>
        </p:txBody>
      </p:sp>
      <p:sp>
        <p:nvSpPr>
          <p:cNvPr id="1024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02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fld id="{6B7CEA67-E361-4255-BFBD-7654871139C5}" type="slidenum">
              <a:rPr lang="en-AU" altLang="en-US" sz="1300" smtClean="0">
                <a:latin typeface="Times New Roman" panose="02020603050405020304" pitchFamily="18" charset="0"/>
              </a:rPr>
              <a:t>135</a:t>
            </a:fld>
            <a:endParaRPr lang="en-AU" altLang="en-US" sz="1300">
              <a:latin typeface="Times New Roman" panose="02020603050405020304" pitchFamily="18" charset="0"/>
            </a:endParaRPr>
          </a:p>
        </p:txBody>
      </p:sp>
      <p:sp>
        <p:nvSpPr>
          <p:cNvPr id="10246" name="Rectangle 2"/>
          <p:cNvSpPr>
            <a:spLocks noGrp="1" noRot="1" noChangeAspect="1" noChangeArrowheads="1" noTextEdit="1"/>
          </p:cNvSpPr>
          <p:nvPr>
            <p:ph type="sldImg"/>
          </p:nvPr>
        </p:nvSpPr>
        <p:spPr/>
      </p:sp>
      <p:sp>
        <p:nvSpPr>
          <p:cNvPr id="102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2021.5.25</a:t>
            </a:r>
            <a:r>
              <a:rPr lang="zh-CN" altLang="en-US" dirty="0"/>
              <a:t>讲到这里</a:t>
            </a:r>
            <a:endParaRPr lang="en-US" altLang="zh-CN" dirty="0"/>
          </a:p>
          <a:p>
            <a:r>
              <a:rPr lang="zh-CN" altLang="en-US" dirty="0"/>
              <a:t>用这种表示方法，可以得到两对冒险的条件：</a:t>
            </a:r>
            <a:endParaRPr lang="en-US" altLang="zh-CN" dirty="0"/>
          </a:p>
          <a:p>
            <a:pPr lvl="1" eaLnBrk="1" hangingPunct="1">
              <a:lnSpc>
                <a:spcPct val="100000"/>
              </a:lnSpc>
              <a:spcAft>
                <a:spcPts val="0"/>
              </a:spcAft>
              <a:buFont typeface="Wingdings" panose="05000000000000000000" pitchFamily="2" charset="2"/>
              <a:buNone/>
            </a:pPr>
            <a:r>
              <a:rPr lang="zh-CN" altLang="en-US" dirty="0"/>
              <a:t>比如第二条指令</a:t>
            </a:r>
            <a:r>
              <a:rPr lang="en-US" altLang="zh-CN" dirty="0"/>
              <a:t>and x12,x2,x15</a:t>
            </a:r>
            <a:r>
              <a:rPr lang="zh-CN" altLang="en-US" dirty="0"/>
              <a:t>要使用</a:t>
            </a:r>
            <a:r>
              <a:rPr lang="en-US" altLang="zh-CN" dirty="0"/>
              <a:t>x2</a:t>
            </a:r>
            <a:r>
              <a:rPr lang="zh-CN" altLang="en-US" dirty="0"/>
              <a:t>寄存器的值，这个值在流水线寄存器里实质上是</a:t>
            </a:r>
            <a:r>
              <a:rPr lang="en-US" altLang="en-US" sz="2000" dirty="0">
                <a:latin typeface="Times New Roman" panose="02020603050405020304" pitchFamily="18" charset="0"/>
                <a:cs typeface="Times New Roman" panose="02020603050405020304" pitchFamily="18" charset="0"/>
              </a:rPr>
              <a:t>ID/EX.RegisterRs1.</a:t>
            </a:r>
          </a:p>
          <a:p>
            <a:pPr lvl="1" eaLnBrk="1" hangingPunct="1">
              <a:lnSpc>
                <a:spcPct val="100000"/>
              </a:lnSpc>
              <a:spcAft>
                <a:spcPts val="0"/>
              </a:spcAft>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而他实质上想取的值，目前是上一步指令执行阶段的</a:t>
            </a:r>
            <a:r>
              <a:rPr lang="en-US" altLang="zh-CN" sz="2000" dirty="0">
                <a:latin typeface="Times New Roman" panose="02020603050405020304" pitchFamily="18" charset="0"/>
                <a:cs typeface="Times New Roman" panose="02020603050405020304" pitchFamily="18" charset="0"/>
              </a:rPr>
              <a:t>EX/MEM</a:t>
            </a:r>
            <a:r>
              <a:rPr lang="zh-CN" altLang="en-US" sz="2000" dirty="0">
                <a:latin typeface="Times New Roman" panose="02020603050405020304" pitchFamily="18" charset="0"/>
                <a:cs typeface="Times New Roman" panose="02020603050405020304" pitchFamily="18" charset="0"/>
              </a:rPr>
              <a:t>流水线寄存器中的</a:t>
            </a:r>
            <a:r>
              <a:rPr lang="en-US" altLang="en-US" sz="2000" dirty="0">
                <a:latin typeface="Times New Roman" panose="02020603050405020304" pitchFamily="18" charset="0"/>
                <a:cs typeface="Times New Roman" panose="02020603050405020304" pitchFamily="18" charset="0"/>
              </a:rPr>
              <a:t>EX/</a:t>
            </a:r>
            <a:r>
              <a:rPr lang="en-US" altLang="en-US" sz="2000" dirty="0" err="1">
                <a:latin typeface="Times New Roman" panose="02020603050405020304" pitchFamily="18" charset="0"/>
                <a:cs typeface="Times New Roman" panose="02020603050405020304" pitchFamily="18" charset="0"/>
              </a:rPr>
              <a:t>MEM.RegisterRd</a:t>
            </a:r>
            <a:endParaRPr lang="en-US" altLang="en-US" sz="2000" dirty="0">
              <a:latin typeface="Times New Roman" panose="02020603050405020304" pitchFamily="18" charset="0"/>
              <a:cs typeface="Times New Roman" panose="02020603050405020304" pitchFamily="18" charset="0"/>
            </a:endParaRPr>
          </a:p>
          <a:p>
            <a:pPr lvl="1" eaLnBrk="1" hangingPunct="1">
              <a:lnSpc>
                <a:spcPct val="100000"/>
              </a:lnSpc>
              <a:spcAft>
                <a:spcPts val="0"/>
              </a:spcAft>
              <a:buFont typeface="Wingdings" panose="05000000000000000000" pitchFamily="2" charset="2"/>
              <a:buNone/>
            </a:pPr>
            <a:endParaRPr lang="en-US" altLang="zh-CN" sz="2000" dirty="0">
              <a:latin typeface="Times New Roman" panose="02020603050405020304" pitchFamily="18" charset="0"/>
              <a:cs typeface="Times New Roman" panose="02020603050405020304" pitchFamily="18" charset="0"/>
            </a:endParaRPr>
          </a:p>
          <a:p>
            <a:pPr lvl="1" eaLnBrk="1" hangingPunct="1">
              <a:lnSpc>
                <a:spcPct val="100000"/>
              </a:lnSpc>
              <a:spcAft>
                <a:spcPts val="0"/>
              </a:spcAft>
              <a:buFont typeface="Wingdings" panose="05000000000000000000" pitchFamily="2" charset="2"/>
              <a:buNone/>
            </a:pPr>
            <a:r>
              <a:rPr lang="zh-CN" altLang="en-US" sz="2000" dirty="0">
                <a:latin typeface="Times New Roman" panose="02020603050405020304" pitchFamily="18" charset="0"/>
                <a:cs typeface="Times New Roman" panose="02020603050405020304" pitchFamily="18" charset="0"/>
              </a:rPr>
              <a:t>第二组，大家可以看下下一条指令</a:t>
            </a:r>
            <a:r>
              <a:rPr lang="en-US" altLang="zh-CN" sz="2000" dirty="0">
                <a:latin typeface="Times New Roman" panose="02020603050405020304" pitchFamily="18" charset="0"/>
                <a:cs typeface="Times New Roman" panose="02020603050405020304" pitchFamily="18" charset="0"/>
              </a:rPr>
              <a:t>or x13</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x6,x2</a:t>
            </a:r>
          </a:p>
          <a:p>
            <a:pPr lvl="1" eaLnBrk="1" hangingPunct="1">
              <a:lnSpc>
                <a:spcPct val="100000"/>
              </a:lnSpc>
              <a:spcAft>
                <a:spcPts val="0"/>
              </a:spcAft>
              <a:buFont typeface="Wingdings" panose="05000000000000000000" pitchFamily="2" charset="2"/>
              <a:buNone/>
            </a:pPr>
            <a:endParaRPr lang="en-US" altLang="zh-CN" sz="20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dirty="0"/>
              <a:t>假设寄存器堆，可以前递同一时钟周期内要被读写的数据，这样</a:t>
            </a:r>
            <a:r>
              <a:rPr lang="en-US" altLang="zh-CN" dirty="0"/>
              <a:t>add</a:t>
            </a:r>
            <a:r>
              <a:rPr lang="zh-CN" altLang="en-US" dirty="0"/>
              <a:t>指令就不需要停顿，不过这些值来自寄存器堆，而不是流水线寄存器。</a:t>
            </a:r>
            <a:endParaRPr lang="en-US" altLang="zh-CN"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dirty="0"/>
              <a:t>P213</a:t>
            </a:r>
            <a:r>
              <a:rPr lang="zh-CN" altLang="en-US" dirty="0"/>
              <a:t>：  </a:t>
            </a:r>
            <a:r>
              <a:rPr lang="en-US" altLang="zh-CN" dirty="0"/>
              <a:t>EX</a:t>
            </a:r>
            <a:r>
              <a:rPr lang="zh-CN" altLang="en-US" dirty="0"/>
              <a:t>冒险，如果前一条指令要写寄存器堆，并且</a:t>
            </a:r>
            <a:r>
              <a:rPr lang="en-US" altLang="zh-CN" dirty="0"/>
              <a:t>1</a:t>
            </a:r>
            <a:r>
              <a:rPr lang="zh-CN" altLang="en-US" dirty="0"/>
              <a:t>）要写的寄存器堆编号不为</a:t>
            </a:r>
            <a:r>
              <a:rPr lang="en-US" altLang="zh-CN" dirty="0"/>
              <a:t>0</a:t>
            </a:r>
            <a:r>
              <a:rPr lang="zh-CN" altLang="en-US" dirty="0"/>
              <a:t>；</a:t>
            </a:r>
            <a:r>
              <a:rPr lang="en-US" altLang="zh-CN" dirty="0"/>
              <a:t>2</a:t>
            </a:r>
            <a:r>
              <a:rPr lang="zh-CN" altLang="en-US" dirty="0"/>
              <a:t>）将要写的寄存器编号与</a:t>
            </a:r>
            <a:r>
              <a:rPr lang="en-US" altLang="zh-CN" dirty="0"/>
              <a:t>ALU</a:t>
            </a:r>
            <a:r>
              <a:rPr lang="zh-CN" altLang="en-US" dirty="0"/>
              <a:t>输入口</a:t>
            </a:r>
            <a:r>
              <a:rPr lang="en-US" altLang="zh-CN" dirty="0"/>
              <a:t>A</a:t>
            </a:r>
            <a:r>
              <a:rPr lang="zh-CN" altLang="en-US" dirty="0"/>
              <a:t>和</a:t>
            </a:r>
            <a:r>
              <a:rPr lang="en-US" altLang="zh-CN" dirty="0"/>
              <a:t>B</a:t>
            </a:r>
            <a:r>
              <a:rPr lang="zh-CN" altLang="en-US" dirty="0"/>
              <a:t>要读取的寄存器编号一致，那么就控制多选器直接从</a:t>
            </a:r>
            <a:r>
              <a:rPr lang="en-US" altLang="zh-CN" dirty="0"/>
              <a:t>EX/MEM</a:t>
            </a:r>
            <a:r>
              <a:rPr lang="zh-CN" altLang="en-US" dirty="0"/>
              <a:t>流水线寄存器中取值。</a:t>
            </a:r>
          </a:p>
          <a:p>
            <a:pPr lvl="1" eaLnBrk="1" hangingPunct="1">
              <a:lnSpc>
                <a:spcPct val="100000"/>
              </a:lnSpc>
              <a:spcAft>
                <a:spcPts val="0"/>
              </a:spcAft>
              <a:buFont typeface="Wingdings" panose="05000000000000000000" pitchFamily="2" charset="2"/>
              <a:buNone/>
            </a:pPr>
            <a:r>
              <a:rPr lang="en-US" altLang="zh-CN" dirty="0"/>
              <a:t>MEM</a:t>
            </a:r>
            <a:r>
              <a:rPr lang="zh-CN" altLang="en-US" dirty="0"/>
              <a:t>冒险：</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1229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fld id="{505749CA-0F9A-4BC8-A362-91A9E1E9D60A}" type="datetime3">
              <a:rPr lang="en-AU" altLang="en-US" sz="1300">
                <a:latin typeface="Times New Roman" panose="02020603050405020304" pitchFamily="18" charset="0"/>
              </a:rPr>
              <a:t>8 May, 2025</a:t>
            </a:fld>
            <a:endParaRPr lang="en-AU" altLang="en-US" sz="1300">
              <a:latin typeface="Times New Roman" panose="02020603050405020304" pitchFamily="18" charset="0"/>
            </a:endParaRPr>
          </a:p>
        </p:txBody>
      </p:sp>
      <p:sp>
        <p:nvSpPr>
          <p:cNvPr id="1229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122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fld id="{5961D551-3FEF-49BE-B6A1-809569196E90}" type="slidenum">
              <a:rPr lang="en-AU" altLang="en-US" sz="1300" smtClean="0">
                <a:latin typeface="Times New Roman" panose="02020603050405020304" pitchFamily="18" charset="0"/>
              </a:rPr>
              <a:t>136</a:t>
            </a:fld>
            <a:endParaRPr lang="en-AU" altLang="en-US" sz="1300">
              <a:latin typeface="Times New Roman" panose="02020603050405020304" pitchFamily="18" charset="0"/>
            </a:endParaRPr>
          </a:p>
        </p:txBody>
      </p:sp>
      <p:sp>
        <p:nvSpPr>
          <p:cNvPr id="12294" name="Rectangle 2"/>
          <p:cNvSpPr>
            <a:spLocks noGrp="1" noRot="1" noChangeAspect="1" noChangeArrowheads="1" noTextEdit="1"/>
          </p:cNvSpPr>
          <p:nvPr>
            <p:ph type="sldImg"/>
          </p:nvPr>
        </p:nvSpPr>
        <p:spPr/>
      </p:sp>
      <p:sp>
        <p:nvSpPr>
          <p:cNvPr id="122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并非所有指令都会写回寄存器，有时候会在不应该前递的时候，将数据前递出去。一种简单的方案是检查写信号</a:t>
            </a:r>
            <a:r>
              <a:rPr lang="en-US" altLang="zh-CN" dirty="0" err="1"/>
              <a:t>RegWrite</a:t>
            </a:r>
            <a:r>
              <a:rPr lang="zh-CN" altLang="en-US" dirty="0"/>
              <a:t>信号是否有效。</a:t>
            </a:r>
            <a:r>
              <a:rPr lang="en-US" altLang="zh-CN" dirty="0"/>
              <a:t>Sd</a:t>
            </a:r>
            <a:r>
              <a:rPr lang="zh-CN" altLang="en-US" dirty="0"/>
              <a:t>中</a:t>
            </a:r>
            <a:r>
              <a:rPr lang="en-US" altLang="zh-CN" dirty="0" err="1"/>
              <a:t>rd</a:t>
            </a:r>
            <a:r>
              <a:rPr lang="zh-CN" altLang="en-US" dirty="0"/>
              <a:t>字段是立即数的低</a:t>
            </a:r>
            <a:r>
              <a:rPr lang="en-US" altLang="zh-CN" dirty="0"/>
              <a:t>5</a:t>
            </a:r>
            <a:r>
              <a:rPr lang="zh-CN" altLang="en-US" dirty="0"/>
              <a:t>位，为</a:t>
            </a:r>
            <a:r>
              <a:rPr lang="en-US" altLang="zh-CN" dirty="0"/>
              <a:t>8</a:t>
            </a:r>
          </a:p>
          <a:p>
            <a:endParaRPr lang="en-US" altLang="en-US" dirty="0"/>
          </a:p>
          <a:p>
            <a:r>
              <a:rPr lang="zh-CN" altLang="en-US" dirty="0"/>
              <a:t>如对于</a:t>
            </a:r>
            <a:r>
              <a:rPr lang="en-US" altLang="zh-CN" dirty="0" err="1"/>
              <a:t>addi</a:t>
            </a:r>
            <a:r>
              <a:rPr lang="en-US" altLang="zh-CN" dirty="0"/>
              <a:t> x0,x1,2</a:t>
            </a:r>
            <a:r>
              <a:rPr lang="zh-CN" altLang="en-US" dirty="0"/>
              <a:t>，我们希望避免前递非零的结果值。</a:t>
            </a:r>
            <a:endParaRPr lang="en-US" altLang="en-US" dirty="0"/>
          </a:p>
        </p:txBody>
      </p:sp>
    </p:spTree>
    <p:extLst>
      <p:ext uri="{BB962C8B-B14F-4D97-AF65-F5344CB8AC3E}">
        <p14:creationId xmlns:p14="http://schemas.microsoft.com/office/powerpoint/2010/main" val="213870360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2253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fld id="{01AF52CA-8622-4F7E-B3F8-D6142E3BE780}" type="datetime3">
              <a:rPr lang="en-AU" altLang="en-US" sz="1300">
                <a:latin typeface="Times New Roman" panose="02020603050405020304" pitchFamily="18" charset="0"/>
              </a:rPr>
              <a:t>8 May, 2025</a:t>
            </a:fld>
            <a:endParaRPr lang="en-AU" altLang="en-US" sz="1300">
              <a:latin typeface="Times New Roman" panose="02020603050405020304" pitchFamily="18" charset="0"/>
            </a:endParaRPr>
          </a:p>
        </p:txBody>
      </p:sp>
      <p:sp>
        <p:nvSpPr>
          <p:cNvPr id="2253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225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fld id="{91AADCCA-EA6C-47F4-98E3-FCC4E972C39D}" type="slidenum">
              <a:rPr lang="en-AU" altLang="en-US" sz="1300" smtClean="0">
                <a:latin typeface="Times New Roman" panose="02020603050405020304" pitchFamily="18" charset="0"/>
              </a:rPr>
              <a:t>137</a:t>
            </a:fld>
            <a:endParaRPr lang="en-AU" altLang="en-US" sz="1300">
              <a:latin typeface="Times New Roman" panose="02020603050405020304" pitchFamily="18" charset="0"/>
            </a:endParaRPr>
          </a:p>
        </p:txBody>
      </p:sp>
      <p:sp>
        <p:nvSpPr>
          <p:cNvPr id="22534" name="Rectangle 2"/>
          <p:cNvSpPr>
            <a:spLocks noGrp="1" noRot="1" noChangeAspect="1" noChangeArrowheads="1" noTextEdit="1"/>
          </p:cNvSpPr>
          <p:nvPr>
            <p:ph type="sldImg"/>
          </p:nvPr>
        </p:nvSpPr>
        <p:spPr/>
      </p:sp>
      <p:sp>
        <p:nvSpPr>
          <p:cNvPr id="225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在上一个图的基础上添加了控制信号。</a:t>
            </a:r>
            <a:endParaRPr lang="en-US" alt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defRPr/>
            </a:pPr>
            <a:r>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Morgan Kaufmann Publishers</a:t>
            </a:r>
          </a:p>
        </p:txBody>
      </p:sp>
      <p:sp>
        <p:nvSpPr>
          <p:cNvPr id="28675"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defRPr/>
            </a:pPr>
            <a:fld id="{52874370-1698-4A9D-84F5-B405CCC999D9}" type="datetime3">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8 May, 2025</a:t>
            </a:fld>
            <a:endPar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867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defRPr/>
            </a:pPr>
            <a:r>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Chapter 4 — The Processor</a:t>
            </a:r>
          </a:p>
        </p:txBody>
      </p:sp>
      <p:sp>
        <p:nvSpPr>
          <p:cNvPr id="286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defRPr/>
            </a:pPr>
            <a:fld id="{089EF089-5B97-4F3F-A93B-7D0F971C2CDA}" type="slidenum">
              <a:rPr kumimoji="0" lang="en-AU"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138</a:t>
            </a:fld>
            <a:endPar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8678" name="Rectangle 2"/>
          <p:cNvSpPr>
            <a:spLocks noGrp="1" noRot="1" noChangeAspect="1" noChangeArrowheads="1" noTextEdit="1"/>
          </p:cNvSpPr>
          <p:nvPr>
            <p:ph type="sldImg"/>
          </p:nvPr>
        </p:nvSpPr>
        <p:spPr/>
      </p:sp>
      <p:sp>
        <p:nvSpPr>
          <p:cNvPr id="286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defRPr/>
            </a:pPr>
            <a:r>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Morgan Kaufmann Publishers</a:t>
            </a:r>
          </a:p>
        </p:txBody>
      </p:sp>
      <p:sp>
        <p:nvSpPr>
          <p:cNvPr id="2662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defRPr/>
            </a:pPr>
            <a:fld id="{A28EBED6-B9CE-48B6-BADA-0369E1266A83}" type="datetime3">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8 May, 2025</a:t>
            </a:fld>
            <a:endPar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662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defRPr/>
            </a:pPr>
            <a:r>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Chapter 4 — The Processor</a:t>
            </a:r>
          </a:p>
        </p:txBody>
      </p:sp>
      <p:sp>
        <p:nvSpPr>
          <p:cNvPr id="266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defRPr/>
            </a:pPr>
            <a:fld id="{F222C4CB-5DC9-45E0-A93F-E8DFBFDAD08B}" type="slidenum">
              <a:rPr kumimoji="0" lang="en-AU"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139</a:t>
            </a:fld>
            <a:endPar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6630" name="Rectangle 2"/>
          <p:cNvSpPr>
            <a:spLocks noGrp="1" noRot="1" noChangeAspect="1" noChangeArrowheads="1" noTextEdit="1"/>
          </p:cNvSpPr>
          <p:nvPr>
            <p:ph type="sldImg"/>
          </p:nvPr>
        </p:nvSpPr>
        <p:spPr/>
      </p:sp>
      <p:sp>
        <p:nvSpPr>
          <p:cNvPr id="266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00B0F0"/>
                </a:solidFill>
                <a:latin typeface="Times New Roman" panose="02020603050405020304" pitchFamily="18" charset="0"/>
                <a:cs typeface="Times New Roman" panose="02020603050405020304" pitchFamily="18" charset="0"/>
              </a:rPr>
              <a:t>通过</a:t>
            </a:r>
            <a:r>
              <a:rPr lang="en-US" altLang="zh-CN" b="1" dirty="0">
                <a:solidFill>
                  <a:srgbClr val="00B0F0"/>
                </a:solidFill>
                <a:latin typeface="Times New Roman" panose="02020603050405020304" pitchFamily="18" charset="0"/>
                <a:cs typeface="Times New Roman" panose="02020603050405020304" pitchFamily="18" charset="0"/>
              </a:rPr>
              <a:t>ID/</a:t>
            </a:r>
            <a:r>
              <a:rPr lang="en-US" altLang="zh-CN" b="1" dirty="0" err="1">
                <a:solidFill>
                  <a:srgbClr val="00B0F0"/>
                </a:solidFill>
                <a:latin typeface="Times New Roman" panose="02020603050405020304" pitchFamily="18" charset="0"/>
                <a:cs typeface="Times New Roman" panose="02020603050405020304" pitchFamily="18" charset="0"/>
              </a:rPr>
              <a:t>EX.MemRead</a:t>
            </a:r>
            <a:r>
              <a:rPr lang="zh-CN" altLang="en-US" b="1" dirty="0">
                <a:solidFill>
                  <a:srgbClr val="00B0F0"/>
                </a:solidFill>
                <a:latin typeface="Times New Roman" panose="02020603050405020304" pitchFamily="18" charset="0"/>
                <a:cs typeface="Times New Roman" panose="02020603050405020304" pitchFamily="18" charset="0"/>
              </a:rPr>
              <a:t>，检测到上一条指令正在做</a:t>
            </a:r>
            <a:r>
              <a:rPr lang="en-US" altLang="zh-CN" b="1" dirty="0" err="1">
                <a:solidFill>
                  <a:srgbClr val="00B0F0"/>
                </a:solidFill>
                <a:latin typeface="Times New Roman" panose="02020603050405020304" pitchFamily="18" charset="0"/>
                <a:cs typeface="Times New Roman" panose="02020603050405020304" pitchFamily="18" charset="0"/>
              </a:rPr>
              <a:t>ld</a:t>
            </a:r>
            <a:r>
              <a:rPr lang="zh-CN" altLang="en-US" b="1" dirty="0">
                <a:solidFill>
                  <a:srgbClr val="00B0F0"/>
                </a:solidFill>
                <a:latin typeface="Times New Roman" panose="02020603050405020304" pitchFamily="18" charset="0"/>
                <a:cs typeface="Times New Roman" panose="02020603050405020304" pitchFamily="18" charset="0"/>
              </a:rPr>
              <a:t>操作，然后又发现</a:t>
            </a:r>
            <a:r>
              <a:rPr lang="en-US" altLang="zh-CN" b="1" dirty="0" err="1">
                <a:solidFill>
                  <a:srgbClr val="00B0F0"/>
                </a:solidFill>
                <a:latin typeface="Times New Roman" panose="02020603050405020304" pitchFamily="18" charset="0"/>
                <a:cs typeface="Times New Roman" panose="02020603050405020304" pitchFamily="18" charset="0"/>
              </a:rPr>
              <a:t>ld</a:t>
            </a:r>
            <a:r>
              <a:rPr lang="zh-CN" altLang="en-US" b="1" dirty="0">
                <a:solidFill>
                  <a:srgbClr val="00B0F0"/>
                </a:solidFill>
                <a:latin typeface="Times New Roman" panose="02020603050405020304" pitchFamily="18" charset="0"/>
                <a:cs typeface="Times New Roman" panose="02020603050405020304" pitchFamily="18" charset="0"/>
              </a:rPr>
              <a:t>要写入的寄存器</a:t>
            </a:r>
            <a:r>
              <a:rPr lang="en-US" altLang="zh-CN" b="1" dirty="0" err="1">
                <a:solidFill>
                  <a:srgbClr val="00B0F0"/>
                </a:solidFill>
                <a:latin typeface="Times New Roman" panose="02020603050405020304" pitchFamily="18" charset="0"/>
                <a:cs typeface="Times New Roman" panose="02020603050405020304" pitchFamily="18" charset="0"/>
              </a:rPr>
              <a:t>rd</a:t>
            </a:r>
            <a:r>
              <a:rPr lang="zh-CN" altLang="en-US" b="1" dirty="0">
                <a:solidFill>
                  <a:srgbClr val="00B0F0"/>
                </a:solidFill>
                <a:latin typeface="Times New Roman" panose="02020603050405020304" pitchFamily="18" charset="0"/>
                <a:cs typeface="Times New Roman" panose="02020603050405020304" pitchFamily="18" charset="0"/>
              </a:rPr>
              <a:t>刚好是我们当前指令所需要的源操作数寄存器。</a:t>
            </a:r>
            <a:endParaRPr lang="en-US" altLang="zh-CN" b="1" dirty="0">
              <a:solidFill>
                <a:srgbClr val="00B0F0"/>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00B0F0"/>
                </a:solidFill>
                <a:latin typeface="Times New Roman" panose="02020603050405020304" pitchFamily="18" charset="0"/>
                <a:cs typeface="Times New Roman" panose="02020603050405020304" pitchFamily="18" charset="0"/>
              </a:rPr>
              <a:t>那么就会发生“</a:t>
            </a:r>
            <a:r>
              <a:rPr lang="zh-CN" altLang="en-US" dirty="0"/>
              <a:t>载入</a:t>
            </a:r>
            <a:r>
              <a:rPr lang="en-US" altLang="zh-CN" dirty="0"/>
              <a:t>-</a:t>
            </a:r>
            <a:r>
              <a:rPr lang="zh-CN" altLang="en-US" dirty="0"/>
              <a:t>使用型数据冒险</a:t>
            </a:r>
            <a:r>
              <a:rPr lang="zh-CN" altLang="en-US" b="1" dirty="0">
                <a:solidFill>
                  <a:srgbClr val="00B0F0"/>
                </a:solidFill>
                <a:latin typeface="Times New Roman" panose="02020603050405020304" pitchFamily="18" charset="0"/>
                <a:cs typeface="Times New Roman" panose="02020603050405020304" pitchFamily="18" charset="0"/>
              </a:rPr>
              <a:t>”</a:t>
            </a:r>
            <a:endParaRPr lang="en-US" altLang="zh-CN" b="1" dirty="0">
              <a:solidFill>
                <a:srgbClr val="00B0F0"/>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solidFill>
                <a:srgbClr val="00B0F0"/>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00B0F0"/>
                </a:solidFill>
                <a:latin typeface="Times New Roman" panose="02020603050405020304" pitchFamily="18" charset="0"/>
                <a:cs typeface="Times New Roman" panose="02020603050405020304" pitchFamily="18" charset="0"/>
              </a:rPr>
              <a:t>这个图说明了，前递所需要的基本硬件。</a:t>
            </a:r>
          </a:p>
          <a:p>
            <a:endParaRPr lang="zh-CN" altLang="en-US" dirty="0"/>
          </a:p>
        </p:txBody>
      </p:sp>
      <p:sp>
        <p:nvSpPr>
          <p:cNvPr id="4" name="灯片编号占位符 3"/>
          <p:cNvSpPr>
            <a:spLocks noGrp="1"/>
          </p:cNvSpPr>
          <p:nvPr>
            <p:ph type="sldNum" sz="quarter" idx="5"/>
          </p:nvPr>
        </p:nvSpPr>
        <p:spPr/>
        <p:txBody>
          <a:bodyPr/>
          <a:lstStyle/>
          <a:p>
            <a:fld id="{B2F71A34-5CF3-4368-A0E8-2F255278EC43}" type="slidenum">
              <a:rPr lang="zh-CN" altLang="en-US" smtClean="0"/>
              <a:t>140</a:t>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defRPr/>
            </a:pPr>
            <a:r>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Morgan Kaufmann Publishers</a:t>
            </a:r>
          </a:p>
        </p:txBody>
      </p:sp>
      <p:sp>
        <p:nvSpPr>
          <p:cNvPr id="3481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defRPr/>
            </a:pPr>
            <a:fld id="{127BAB02-EFF1-4BF5-8300-E78D45FE09E1}" type="datetime3">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8 May, 2025</a:t>
            </a:fld>
            <a:endPar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482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defRPr/>
            </a:pPr>
            <a:r>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Chapter 4 — The Processor</a:t>
            </a:r>
          </a:p>
        </p:txBody>
      </p:sp>
      <p:sp>
        <p:nvSpPr>
          <p:cNvPr id="348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defRPr/>
            </a:pPr>
            <a:fld id="{6828D590-637B-44C3-A602-129D6794D4DC}" type="slidenum">
              <a:rPr kumimoji="0" lang="en-AU"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142</a:t>
            </a:fld>
            <a:endPar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4822" name="Rectangle 2"/>
          <p:cNvSpPr>
            <a:spLocks noGrp="1" noRot="1" noChangeAspect="1" noChangeArrowheads="1" noTextEdit="1"/>
          </p:cNvSpPr>
          <p:nvPr>
            <p:ph type="sldImg"/>
          </p:nvPr>
        </p:nvSpPr>
        <p:spPr/>
      </p:sp>
      <p:sp>
        <p:nvSpPr>
          <p:cNvPr id="348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defRPr/>
            </a:pPr>
            <a:r>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Morgan Kaufmann Publishers</a:t>
            </a:r>
          </a:p>
        </p:txBody>
      </p:sp>
      <p:sp>
        <p:nvSpPr>
          <p:cNvPr id="3481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defRPr/>
            </a:pPr>
            <a:fld id="{127BAB02-EFF1-4BF5-8300-E78D45FE09E1}" type="datetime3">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8 May, 2025</a:t>
            </a:fld>
            <a:endPar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482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defRPr/>
            </a:pPr>
            <a:r>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Chapter 4 — The Processor</a:t>
            </a:r>
          </a:p>
        </p:txBody>
      </p:sp>
      <p:sp>
        <p:nvSpPr>
          <p:cNvPr id="348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defRPr/>
            </a:pPr>
            <a:fld id="{6828D590-637B-44C3-A602-129D6794D4DC}" type="slidenum">
              <a:rPr kumimoji="0" lang="en-AU"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143</a:t>
            </a:fld>
            <a:endPar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4822" name="Rectangle 2"/>
          <p:cNvSpPr>
            <a:spLocks noGrp="1" noRot="1" noChangeAspect="1" noChangeArrowheads="1" noTextEdit="1"/>
          </p:cNvSpPr>
          <p:nvPr>
            <p:ph type="sldImg"/>
          </p:nvPr>
        </p:nvSpPr>
        <p:spPr/>
      </p:sp>
      <p:sp>
        <p:nvSpPr>
          <p:cNvPr id="348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defRPr/>
            </a:pPr>
            <a:r>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Morgan Kaufmann Publishers</a:t>
            </a:r>
          </a:p>
        </p:txBody>
      </p:sp>
      <p:sp>
        <p:nvSpPr>
          <p:cNvPr id="3686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defRPr/>
            </a:pPr>
            <a:fld id="{3EB84347-347B-410C-8901-DAEDF01FE0DB}" type="datetime3">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8 May, 2025</a:t>
            </a:fld>
            <a:endPar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686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defRPr/>
            </a:pPr>
            <a:r>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Chapter 4 — The Processor</a:t>
            </a:r>
          </a:p>
        </p:txBody>
      </p:sp>
      <p:sp>
        <p:nvSpPr>
          <p:cNvPr id="368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defRPr/>
            </a:pPr>
            <a:fld id="{19489FCB-CA97-4693-94F0-22BEC2D36CF5}" type="slidenum">
              <a:rPr kumimoji="0" lang="en-AU"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144</a:t>
            </a:fld>
            <a:endPar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6870" name="Rectangle 2"/>
          <p:cNvSpPr>
            <a:spLocks noGrp="1" noRot="1" noChangeAspect="1" noChangeArrowheads="1" noTextEdit="1"/>
          </p:cNvSpPr>
          <p:nvPr>
            <p:ph type="sldImg"/>
          </p:nvPr>
        </p:nvSpPr>
        <p:spPr/>
      </p:sp>
      <p:sp>
        <p:nvSpPr>
          <p:cNvPr id="368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第五节。</a:t>
            </a:r>
            <a:endParaRPr lang="en-US" altLang="zh-CN" dirty="0"/>
          </a:p>
          <a:p>
            <a:r>
              <a:rPr lang="zh-CN" altLang="en-US" dirty="0"/>
              <a:t>分支地址的目标计算可以：将</a:t>
            </a:r>
            <a:r>
              <a:rPr lang="en-US" altLang="zh-CN" dirty="0"/>
              <a:t>EX</a:t>
            </a:r>
            <a:r>
              <a:rPr lang="zh-CN" altLang="en-US" dirty="0"/>
              <a:t>阶段的分支地址计算过程移动到</a:t>
            </a:r>
            <a:r>
              <a:rPr lang="en-US" altLang="zh-CN" dirty="0"/>
              <a:t>ID</a:t>
            </a:r>
            <a:r>
              <a:rPr lang="zh-CN" altLang="en-US" dirty="0"/>
              <a:t>阶段</a:t>
            </a:r>
            <a:endParaRPr lang="en-US" altLang="zh-CN" dirty="0"/>
          </a:p>
          <a:p>
            <a:r>
              <a:rPr lang="zh-CN" altLang="en-US" dirty="0"/>
              <a:t>比较困难的是“分支决定”本身。</a:t>
            </a:r>
            <a:endParaRPr lang="en-US" altLang="zh-CN" dirty="0"/>
          </a:p>
          <a:p>
            <a:r>
              <a:rPr lang="zh-CN" altLang="en-US" dirty="0"/>
              <a:t>对于</a:t>
            </a:r>
            <a:r>
              <a:rPr lang="en-US" altLang="zh-CN" dirty="0" err="1"/>
              <a:t>Beq</a:t>
            </a:r>
            <a:r>
              <a:rPr lang="zh-CN" altLang="en-US" dirty="0"/>
              <a:t>指令，其实比较简单，一个“异或”</a:t>
            </a:r>
            <a:r>
              <a:rPr lang="en-US" altLang="zh-CN" dirty="0"/>
              <a:t>+</a:t>
            </a:r>
            <a:r>
              <a:rPr lang="zh-CN" altLang="en-US" dirty="0"/>
              <a:t>“或”组合电路即可解决。</a:t>
            </a:r>
            <a:endParaRPr lang="en-US" altLang="zh-CN" dirty="0"/>
          </a:p>
          <a:p>
            <a:r>
              <a:rPr lang="en-US" altLang="zh-CN" dirty="0"/>
              <a:t>1</a:t>
            </a:r>
            <a:r>
              <a:rPr lang="zh-CN" altLang="en-US" dirty="0"/>
              <a:t>、在</a:t>
            </a:r>
            <a:r>
              <a:rPr lang="en-US" altLang="zh-CN" dirty="0"/>
              <a:t>ID</a:t>
            </a:r>
            <a:r>
              <a:rPr lang="zh-CN" altLang="en-US" dirty="0"/>
              <a:t>阶段需要将</a:t>
            </a:r>
            <a:endParaRPr lang="en-US" altLang="zh-CN" dirty="0"/>
          </a:p>
          <a:p>
            <a:r>
              <a:rPr lang="zh-CN" altLang="en-US" dirty="0"/>
              <a:t>如果一条</a:t>
            </a:r>
            <a:r>
              <a:rPr lang="en-US" altLang="zh-CN" dirty="0"/>
              <a:t>ALU</a:t>
            </a:r>
            <a:r>
              <a:rPr lang="zh-CN" altLang="en-US" dirty="0"/>
              <a:t>指令在分支指令之前，并且这条</a:t>
            </a:r>
            <a:r>
              <a:rPr lang="en-US" altLang="zh-CN" dirty="0"/>
              <a:t>ALU</a:t>
            </a:r>
            <a:r>
              <a:rPr lang="zh-CN" altLang="en-US" dirty="0"/>
              <a:t>指令产生条件分支检测时所需的操作数。那么一次指令停顿就是必须的。</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200" b="1" dirty="0" err="1">
                <a:solidFill>
                  <a:srgbClr val="0000FF"/>
                </a:solidFill>
                <a:latin typeface="Times New Roman" panose="02020603050405020304" pitchFamily="18" charset="0"/>
                <a:cs typeface="Times New Roman" panose="02020603050405020304" pitchFamily="18" charset="0"/>
              </a:rPr>
              <a:t>IF.Flush</a:t>
            </a:r>
            <a:r>
              <a:rPr lang="zh-CN" altLang="en-US" sz="1200" b="0" dirty="0">
                <a:solidFill>
                  <a:schemeClr val="tx1"/>
                </a:solidFill>
                <a:latin typeface="+mn-lt"/>
                <a:cs typeface="+mn-cs"/>
              </a:rPr>
              <a:t>控制线：将</a:t>
            </a:r>
            <a:r>
              <a:rPr lang="en-US" altLang="zh-CN" sz="1200" b="0" dirty="0">
                <a:solidFill>
                  <a:schemeClr val="tx1"/>
                </a:solidFill>
                <a:latin typeface="+mn-lt"/>
                <a:cs typeface="+mn-cs"/>
              </a:rPr>
              <a:t>IF/ID</a:t>
            </a:r>
            <a:r>
              <a:rPr lang="zh-CN" altLang="en-US" sz="1200" b="0" dirty="0">
                <a:solidFill>
                  <a:schemeClr val="tx1"/>
                </a:solidFill>
                <a:latin typeface="+mn-lt"/>
                <a:cs typeface="+mn-cs"/>
              </a:rPr>
              <a:t>流水线寄存器中的指令字段设置为</a:t>
            </a:r>
            <a:r>
              <a:rPr lang="en-US" altLang="zh-CN" sz="1200" b="0" dirty="0">
                <a:solidFill>
                  <a:schemeClr val="tx1"/>
                </a:solidFill>
                <a:latin typeface="+mn-lt"/>
                <a:cs typeface="+mn-cs"/>
              </a:rPr>
              <a:t>0</a:t>
            </a:r>
            <a:r>
              <a:rPr lang="zh-CN" altLang="en-US" sz="1200" b="0" dirty="0">
                <a:solidFill>
                  <a:schemeClr val="tx1"/>
                </a:solidFill>
                <a:latin typeface="+mn-lt"/>
                <a:cs typeface="+mn-cs"/>
              </a:rPr>
              <a:t>，清除</a:t>
            </a:r>
            <a:r>
              <a:rPr lang="en-US" altLang="zh-CN" sz="1200" b="0" dirty="0">
                <a:solidFill>
                  <a:schemeClr val="tx1"/>
                </a:solidFill>
                <a:latin typeface="+mn-lt"/>
                <a:cs typeface="+mn-cs"/>
              </a:rPr>
              <a:t>IF</a:t>
            </a:r>
            <a:r>
              <a:rPr lang="zh-CN" altLang="en-US" sz="1200" b="0" dirty="0">
                <a:solidFill>
                  <a:schemeClr val="tx1"/>
                </a:solidFill>
                <a:latin typeface="+mn-lt"/>
                <a:cs typeface="+mn-cs"/>
              </a:rPr>
              <a:t>阶段的指令</a:t>
            </a:r>
            <a:r>
              <a:rPr lang="en-US" altLang="zh-CN" sz="1200" b="0" dirty="0">
                <a:solidFill>
                  <a:schemeClr val="tx1"/>
                </a:solidFill>
                <a:latin typeface="+mn-lt"/>
                <a:cs typeface="+mn-cs"/>
              </a:rPr>
              <a:t>.</a:t>
            </a:r>
            <a:r>
              <a:rPr lang="zh-CN" altLang="en-US" sz="1200" b="0" dirty="0">
                <a:solidFill>
                  <a:schemeClr val="tx1"/>
                </a:solidFill>
                <a:latin typeface="+mn-lt"/>
                <a:cs typeface="+mn-cs"/>
              </a:rPr>
              <a:t>这样已经取到的指令就会变成</a:t>
            </a:r>
            <a:r>
              <a:rPr lang="en-US" altLang="zh-CN" sz="1200" b="0" dirty="0" err="1">
                <a:solidFill>
                  <a:schemeClr val="tx1"/>
                </a:solidFill>
                <a:latin typeface="+mn-lt"/>
                <a:cs typeface="+mn-cs"/>
              </a:rPr>
              <a:t>nop</a:t>
            </a:r>
            <a:r>
              <a:rPr lang="zh-CN" altLang="en-US" sz="1200" b="0" dirty="0">
                <a:solidFill>
                  <a:schemeClr val="tx1"/>
                </a:solidFill>
                <a:latin typeface="+mn-lt"/>
                <a:cs typeface="+mn-cs"/>
              </a:rPr>
              <a:t>空指令。</a:t>
            </a:r>
            <a:endParaRPr lang="zh-CN" altLang="en-US" sz="1200" b="1" dirty="0">
              <a:solidFill>
                <a:srgbClr val="0000FF"/>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B2F71A34-5CF3-4368-A0E8-2F255278EC43}" type="slidenum">
              <a:rPr lang="zh-CN" altLang="en-US" smtClean="0"/>
              <a:t>145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常用！</a:t>
            </a:r>
          </a:p>
          <a:p>
            <a:r>
              <a:rPr lang="zh-CN" altLang="en-US"/>
              <a:t>补码：原码表示后，除符号位之外，按位取反，末尾加</a:t>
            </a:r>
            <a:r>
              <a:rPr lang="en-US" altLang="zh-CN"/>
              <a:t>1</a:t>
            </a:r>
            <a:r>
              <a:rPr lang="zh-CN" altLang="en-US"/>
              <a:t>，所以把表示负数的符号位</a:t>
            </a:r>
            <a:r>
              <a:rPr lang="en-US" altLang="zh-CN"/>
              <a:t>1</a:t>
            </a:r>
            <a:r>
              <a:rPr lang="zh-CN" altLang="en-US"/>
              <a:t>（红色字体）单独写出来，与余下部分相加</a:t>
            </a:r>
          </a:p>
        </p:txBody>
      </p:sp>
    </p:spTree>
    <p:extLst>
      <p:ext uri="{BB962C8B-B14F-4D97-AF65-F5344CB8AC3E}">
        <p14:creationId xmlns:p14="http://schemas.microsoft.com/office/powerpoint/2010/main" val="70238713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第五节。</a:t>
            </a:r>
          </a:p>
        </p:txBody>
      </p:sp>
      <p:sp>
        <p:nvSpPr>
          <p:cNvPr id="4" name="灯片编号占位符 3"/>
          <p:cNvSpPr>
            <a:spLocks noGrp="1"/>
          </p:cNvSpPr>
          <p:nvPr>
            <p:ph type="sldNum" sz="quarter" idx="5"/>
          </p:nvPr>
        </p:nvSpPr>
        <p:spPr/>
        <p:txBody>
          <a:bodyPr/>
          <a:lstStyle/>
          <a:p>
            <a:fld id="{B2F71A34-5CF3-4368-A0E8-2F255278EC43}" type="slidenum">
              <a:rPr lang="zh-CN" altLang="en-US" smtClean="0"/>
              <a:t>146</a:t>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defRPr/>
            </a:pPr>
            <a:r>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Morgan Kaufmann Publishers</a:t>
            </a:r>
          </a:p>
        </p:txBody>
      </p:sp>
      <p:sp>
        <p:nvSpPr>
          <p:cNvPr id="43011"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defRPr/>
            </a:pPr>
            <a:fld id="{797752AC-6ECB-4719-8885-E1E31B22CBF0}" type="datetime3">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8 May, 2025</a:t>
            </a:fld>
            <a:endPar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301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defRPr/>
            </a:pPr>
            <a:r>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Chapter 4 — The Processor</a:t>
            </a:r>
          </a:p>
        </p:txBody>
      </p:sp>
      <p:sp>
        <p:nvSpPr>
          <p:cNvPr id="430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defRPr/>
            </a:pPr>
            <a:fld id="{C836596F-1236-452B-8433-26A2028AC6F5}" type="slidenum">
              <a:rPr kumimoji="0" lang="en-AU"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147</a:t>
            </a:fld>
            <a:endPar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3014" name="Rectangle 2"/>
          <p:cNvSpPr>
            <a:spLocks noGrp="1" noRot="1" noChangeAspect="1" noChangeArrowheads="1" noTextEdit="1"/>
          </p:cNvSpPr>
          <p:nvPr>
            <p:ph type="sldImg"/>
          </p:nvPr>
        </p:nvSpPr>
        <p:spPr/>
      </p:sp>
      <p:sp>
        <p:nvSpPr>
          <p:cNvPr id="430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defRPr/>
            </a:pPr>
            <a:r>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Morgan Kaufmann Publishers</a:t>
            </a:r>
          </a:p>
        </p:txBody>
      </p:sp>
      <p:sp>
        <p:nvSpPr>
          <p:cNvPr id="49155"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defRPr/>
            </a:pPr>
            <a:fld id="{B2B703A0-3D3D-4832-B789-1E1C14C6ECE1}" type="datetime3">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8 May, 2025</a:t>
            </a:fld>
            <a:endPar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915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defRPr/>
            </a:pPr>
            <a:r>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Chapter 4 — The Processor</a:t>
            </a:r>
          </a:p>
        </p:txBody>
      </p:sp>
      <p:sp>
        <p:nvSpPr>
          <p:cNvPr id="491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defRPr/>
            </a:pPr>
            <a:fld id="{D2382E0E-3DF9-4185-AE67-9132D2921B40}" type="slidenum">
              <a:rPr kumimoji="0" lang="en-AU"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148</a:t>
            </a:fld>
            <a:endPar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9158" name="Rectangle 2"/>
          <p:cNvSpPr>
            <a:spLocks noGrp="1" noRot="1" noChangeAspect="1" noChangeArrowheads="1" noTextEdit="1"/>
          </p:cNvSpPr>
          <p:nvPr>
            <p:ph type="sldImg"/>
          </p:nvPr>
        </p:nvSpPr>
        <p:spPr/>
      </p:sp>
      <p:sp>
        <p:nvSpPr>
          <p:cNvPr id="491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defRPr/>
            </a:pPr>
            <a:r>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Morgan Kaufmann Publishers</a:t>
            </a:r>
          </a:p>
        </p:txBody>
      </p:sp>
      <p:sp>
        <p:nvSpPr>
          <p:cNvPr id="1433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defRPr/>
            </a:pPr>
            <a:fld id="{1633C754-5345-480C-9E8D-1FDE16E3CF2D}" type="datetime3">
              <a:rPr kumimoji="0" lang="en-AU"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8 May, 2025</a:t>
            </a:fld>
            <a:endPar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434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defRPr/>
            </a:pPr>
            <a:r>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Chapter 4 — The Processor</a:t>
            </a:r>
          </a:p>
        </p:txBody>
      </p:sp>
      <p:sp>
        <p:nvSpPr>
          <p:cNvPr id="143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defRPr/>
            </a:pPr>
            <a:fld id="{73A93B30-A358-441A-8A79-4AA1ECF30E4C}" type="slidenum">
              <a:rPr kumimoji="0" lang="en-AU"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150</a:t>
            </a:fld>
            <a:endPar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4342" name="Rectangle 2"/>
          <p:cNvSpPr>
            <a:spLocks noGrp="1" noRot="1" noChangeAspect="1" noChangeArrowheads="1" noTextEdit="1"/>
          </p:cNvSpPr>
          <p:nvPr>
            <p:ph type="sldImg"/>
          </p:nvPr>
        </p:nvSpPr>
        <p:spPr/>
      </p:sp>
      <p:sp>
        <p:nvSpPr>
          <p:cNvPr id="143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151</a:t>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后续需要搜集新的图片</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常用！</a:t>
            </a:r>
          </a:p>
          <a:p>
            <a:r>
              <a:rPr lang="zh-CN" altLang="en-US"/>
              <a:t>补码：原码表示后，除符号位之外，按位取反，末尾加</a:t>
            </a:r>
            <a:r>
              <a:rPr lang="en-US" altLang="zh-CN"/>
              <a:t>1</a:t>
            </a:r>
            <a:r>
              <a:rPr lang="zh-CN" altLang="en-US"/>
              <a:t>，所以把表示负数的符号位</a:t>
            </a:r>
            <a:r>
              <a:rPr lang="en-US" altLang="zh-CN"/>
              <a:t>1</a:t>
            </a:r>
            <a:r>
              <a:rPr lang="zh-CN" altLang="en-US"/>
              <a:t>（红色字体）单独写出来，与余下部分相加</a:t>
            </a:r>
          </a:p>
        </p:txBody>
      </p:sp>
    </p:spTree>
    <p:extLst>
      <p:ext uri="{BB962C8B-B14F-4D97-AF65-F5344CB8AC3E}">
        <p14:creationId xmlns:p14="http://schemas.microsoft.com/office/powerpoint/2010/main" val="72664176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t>
            </a:r>
            <a:r>
              <a:rPr lang="zh-CN" altLang="en-US" dirty="0"/>
              <a:t>个检测位，一共有</a:t>
            </a:r>
            <a:r>
              <a:rPr lang="en-US" altLang="zh-CN" dirty="0"/>
              <a:t>2^k</a:t>
            </a:r>
            <a:r>
              <a:rPr lang="zh-CN" altLang="en-US" dirty="0"/>
              <a:t>种编码。因为检测一位错误，所以要能表示</a:t>
            </a:r>
            <a:r>
              <a:rPr lang="en-US" altLang="zh-CN" dirty="0"/>
              <a:t>n+k+1</a:t>
            </a:r>
            <a:r>
              <a:rPr lang="zh-CN" altLang="en-US" dirty="0"/>
              <a:t>种可能。</a:t>
            </a:r>
          </a:p>
        </p:txBody>
      </p:sp>
      <p:sp>
        <p:nvSpPr>
          <p:cNvPr id="4" name="灯片编号占位符 3"/>
          <p:cNvSpPr>
            <a:spLocks noGrp="1"/>
          </p:cNvSpPr>
          <p:nvPr>
            <p:ph type="sldNum" sz="quarter" idx="5"/>
          </p:nvPr>
        </p:nvSpPr>
        <p:spPr/>
        <p:txBody>
          <a:bodyPr/>
          <a:lstStyle/>
          <a:p>
            <a:fld id="{CE3757C0-D8D6-4E64-9363-D81570960896}" type="slidenum">
              <a:rPr lang="zh-CN" altLang="en-US" smtClean="0"/>
              <a:t>162</a:t>
            </a:fld>
            <a:endParaRPr lang="zh-CN" altLang="en-US"/>
          </a:p>
        </p:txBody>
      </p:sp>
    </p:spTree>
    <p:extLst>
      <p:ext uri="{BB962C8B-B14F-4D97-AF65-F5344CB8AC3E}">
        <p14:creationId xmlns:p14="http://schemas.microsoft.com/office/powerpoint/2010/main" val="102222038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https://baike.baidu.com/item/%E5%A4%A7%E5%B0%8F%E7%AB%AF%E6%A8%A1%E5%BC%8F/6750542   </a:t>
            </a:r>
            <a:r>
              <a:rPr lang="zh-CN" altLang="en-US" dirty="0"/>
              <a:t>。第一个大端</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假设主存的结构，存储字长是</a:t>
            </a:r>
            <a:r>
              <a:rPr lang="en-US" altLang="zh-CN" dirty="0"/>
              <a:t>32</a:t>
            </a:r>
            <a:r>
              <a:rPr lang="zh-CN" altLang="en-US" dirty="0"/>
              <a:t>位，主存的编址单位是字节。</a:t>
            </a:r>
          </a:p>
          <a:p>
            <a:r>
              <a:rPr lang="zh-CN" altLang="en-US" dirty="0"/>
              <a:t>对这个存储器某一个单元进行读或写，一次最多可以读出或写入</a:t>
            </a:r>
            <a:r>
              <a:rPr lang="en-US" altLang="zh-CN" dirty="0"/>
              <a:t>32</a:t>
            </a:r>
            <a:r>
              <a:rPr lang="zh-CN" altLang="en-US" dirty="0"/>
              <a:t>的</a:t>
            </a:r>
            <a:r>
              <a:rPr lang="en-US" altLang="zh-CN" dirty="0"/>
              <a:t>0</a:t>
            </a:r>
            <a:r>
              <a:rPr lang="zh-CN" altLang="en-US" dirty="0"/>
              <a:t>和</a:t>
            </a:r>
            <a:r>
              <a:rPr lang="en-US" altLang="zh-CN" dirty="0"/>
              <a:t>1. </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3757C0-D8D6-4E64-9363-D8157096089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8475697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地址译码器等忽略了。详细可以参照唐书图</a:t>
            </a:r>
            <a:r>
              <a:rPr lang="en-US" altLang="zh-CN"/>
              <a:t>4.42</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并行工作即同时访问 N 个模块，同时启动，同时读出，完全并行地工作（不过，同时读出的</a:t>
            </a:r>
          </a:p>
          <a:p>
            <a:r>
              <a:rPr lang="zh-CN" altLang="en-US"/>
              <a:t>N 个字在总线上需分时传送）。图 4.42 是适合于并行工作的高位交叉编址的多体存储器结构示意，</a:t>
            </a:r>
          </a:p>
          <a:p>
            <a:r>
              <a:rPr lang="zh-CN" altLang="en-US"/>
              <a:t>图中程序因按体内地址顺序存放（一个体存满后，再存入下一个体），故又有顺序存储之称。显然，</a:t>
            </a:r>
          </a:p>
          <a:p>
            <a:r>
              <a:rPr lang="zh-CN" altLang="en-US"/>
              <a:t>高位地址可表示体号，低位地址为体内地址。按这种编址方式，只要合理调动，使不同的请求源</a:t>
            </a:r>
          </a:p>
          <a:p>
            <a:r>
              <a:rPr lang="zh-CN" altLang="en-US"/>
              <a:t>同时访问不同的体，便可实现并行工作。例如，当一个体正与 CPU 交换信息时，另一个体可同时</a:t>
            </a:r>
          </a:p>
          <a:p>
            <a:r>
              <a:rPr lang="zh-CN" altLang="en-US"/>
              <a:t>与外部设备进行直接存储器访问，实现两个体并行工作。这种编址方式由于一个体内的地址是连</a:t>
            </a:r>
          </a:p>
          <a:p>
            <a:r>
              <a:rPr lang="zh-CN" altLang="en-US"/>
              <a:t>续的，有利于存储器的扩充</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内存相当于</a:t>
            </a:r>
            <a:r>
              <a:rPr lang="en-US" altLang="zh-CN">
                <a:sym typeface="+mn-ea"/>
              </a:rPr>
              <a:t>n</a:t>
            </a:r>
            <a:r>
              <a:rPr lang="zh-CN" altLang="en-US">
                <a:sym typeface="+mn-ea"/>
              </a:rPr>
              <a:t>个小班，</a:t>
            </a:r>
            <a:r>
              <a:rPr lang="en-US" altLang="zh-CN">
                <a:sym typeface="+mn-ea"/>
              </a:rPr>
              <a:t>cache size </a:t>
            </a:r>
            <a:r>
              <a:rPr lang="zh-CN" altLang="en-US">
                <a:sym typeface="+mn-ea"/>
              </a:rPr>
              <a:t>一个班的试卷。取试卷的过程看成是内存到</a:t>
            </a:r>
            <a:r>
              <a:rPr lang="en-US" altLang="zh-CN">
                <a:sym typeface="+mn-ea"/>
              </a:rPr>
              <a:t>cache</a:t>
            </a:r>
            <a:r>
              <a:rPr lang="zh-CN" altLang="en-US">
                <a:sym typeface="+mn-ea"/>
              </a:rPr>
              <a:t>复制就好了，不要误以为内存到</a:t>
            </a:r>
            <a:r>
              <a:rPr lang="en-US" altLang="zh-CN">
                <a:sym typeface="+mn-ea"/>
              </a:rPr>
              <a:t>cache</a:t>
            </a:r>
            <a:r>
              <a:rPr lang="zh-CN" altLang="en-US">
                <a:sym typeface="+mn-ea"/>
              </a:rPr>
              <a:t>的数据也是移动！</a:t>
            </a:r>
            <a:endParaRPr lang="zh-CN" altLang="en-US"/>
          </a:p>
          <a:p>
            <a:endParaRPr lang="zh-CN" altLang="en-US"/>
          </a:p>
          <a:p>
            <a:r>
              <a:rPr lang="zh-CN" altLang="en-US">
                <a:sym typeface="+mn-ea"/>
              </a:rPr>
              <a:t>直接映射，看那个班的试卷在不在桌子上，如果有，快速查到，如果没有则那个班的试卷换到桌子上来。</a:t>
            </a:r>
            <a:endParaRPr lang="zh-CN" altLang="en-US"/>
          </a:p>
          <a:p>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r>
              <a:rPr lang="zh-CN" altLang="en-US">
                <a:sym typeface="+mn-ea"/>
              </a:rPr>
              <a:t>全相联映射，就看桌子上有没有，如果有，快速查到，如果没有则把那个班的试卷拿到到桌子上来，也就是只要桌子上有空间，任何班试卷都可以单独放上来。</a:t>
            </a:r>
            <a:endParaRPr lang="zh-CN" alt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r>
              <a:rPr lang="zh-CN" altLang="en-US">
                <a:sym typeface="+mn-ea"/>
              </a:rPr>
              <a:t>组相联映射，其实就是折衷。把桌子分成</a:t>
            </a:r>
            <a:r>
              <a:rPr lang="en-US" altLang="zh-CN">
                <a:sym typeface="+mn-ea"/>
              </a:rPr>
              <a:t>Q</a:t>
            </a:r>
            <a:r>
              <a:rPr lang="zh-CN" altLang="en-US">
                <a:sym typeface="+mn-ea"/>
              </a:rPr>
              <a:t>组，每次只能按照组操作，桌子上可以同时放</a:t>
            </a:r>
            <a:r>
              <a:rPr lang="en-US" altLang="zh-CN">
                <a:sym typeface="+mn-ea"/>
              </a:rPr>
              <a:t>4</a:t>
            </a:r>
            <a:r>
              <a:rPr lang="zh-CN" altLang="en-US">
                <a:sym typeface="+mn-ea"/>
              </a:rPr>
              <a:t>个班的试卷，这时候就可以相对快速查找，换出的次数也减少了，做到了折衷</a:t>
            </a:r>
            <a:r>
              <a:rPr lang="en-US" altLang="zh-CN">
                <a:sym typeface="+mn-ea"/>
              </a:rPr>
              <a:t>...</a:t>
            </a:r>
            <a:endParaRPr lang="zh-CN" altLang="en-US"/>
          </a:p>
          <a:p>
            <a:endParaRPr lang="zh-CN" alt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后续需要搜集新的图片</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3757C0-D8D6-4E64-9363-D8157096089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7257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首先是一个负数，然后除符号位外，按位取反</a:t>
            </a:r>
            <a:r>
              <a:rPr lang="en-US" altLang="zh-CN" dirty="0">
                <a:sym typeface="+mn-ea"/>
              </a:rPr>
              <a:t>+1</a:t>
            </a:r>
            <a:r>
              <a:rPr lang="zh-CN" altLang="en-US" dirty="0">
                <a:sym typeface="+mn-ea"/>
              </a:rPr>
              <a:t>，就是</a:t>
            </a:r>
            <a:r>
              <a:rPr lang="en-US" altLang="zh-CN" dirty="0">
                <a:sym typeface="+mn-ea"/>
              </a:rPr>
              <a:t>-128</a:t>
            </a:r>
            <a:endParaRPr lang="en-US" altLang="zh-CN" dirty="0"/>
          </a:p>
          <a:p>
            <a:r>
              <a:rPr lang="zh-CN" altLang="en-US" dirty="0">
                <a:sym typeface="+mn-ea"/>
              </a:rPr>
              <a:t>从真值的绝对值与补数（</a:t>
            </a:r>
            <a:r>
              <a:rPr lang="en-US" altLang="zh-CN" dirty="0">
                <a:sym typeface="+mn-ea"/>
              </a:rPr>
              <a:t>0000000</a:t>
            </a:r>
            <a:r>
              <a:rPr lang="zh-CN" altLang="en-US" dirty="0">
                <a:sym typeface="+mn-ea"/>
              </a:rPr>
              <a:t>）的绝对值之和为模长（</a:t>
            </a:r>
            <a:r>
              <a:rPr lang="en-US" altLang="zh-CN" dirty="0">
                <a:sym typeface="+mn-ea"/>
              </a:rPr>
              <a:t>128</a:t>
            </a:r>
            <a:r>
              <a:rPr lang="zh-CN" altLang="en-US" dirty="0">
                <a:sym typeface="+mn-ea"/>
              </a:rPr>
              <a:t>）也能得到</a:t>
            </a:r>
            <a:endParaRPr lang="zh-CN" altLang="en-US"/>
          </a:p>
        </p:txBody>
      </p:sp>
    </p:spTree>
    <p:extLst>
      <p:ext uri="{BB962C8B-B14F-4D97-AF65-F5344CB8AC3E}">
        <p14:creationId xmlns:p14="http://schemas.microsoft.com/office/powerpoint/2010/main" val="374322356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行距还需要调整，，</a:t>
            </a: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行距还需要调整，，</a:t>
            </a: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2" name="Rectangle 7"/>
          <p:cNvSpPr>
            <a:spLocks noGrp="1" noChangeArrowheads="1"/>
          </p:cNvSpPr>
          <p:nvPr>
            <p:ph type="sldNum" sz="quarter" idx="5"/>
          </p:nvPr>
        </p:nvSpPr>
        <p:spPr>
          <a:noFill/>
        </p:spPr>
        <p:txBody>
          <a:bodyPr/>
          <a:lstStyle/>
          <a:p>
            <a:fld id="{FB701A33-E2F7-41DD-84F4-F1B62378F023}" type="slidenum">
              <a:rPr lang="zh-CN" altLang="en-US" smtClean="0"/>
              <a:t>190</a:t>
            </a:fld>
            <a:endParaRPr lang="en-US" altLang="zh-CN"/>
          </a:p>
        </p:txBody>
      </p:sp>
      <p:sp>
        <p:nvSpPr>
          <p:cNvPr id="1048723" name="Rectangle 2"/>
          <p:cNvSpPr>
            <a:spLocks noGrp="1" noRot="1" noChangeAspect="1" noChangeArrowheads="1" noTextEdit="1"/>
          </p:cNvSpPr>
          <p:nvPr>
            <p:ph type="sldImg"/>
          </p:nvPr>
        </p:nvSpPr>
        <p:spPr/>
      </p:sp>
      <p:sp>
        <p:nvSpPr>
          <p:cNvPr id="1048724" name="Rectangle 3"/>
          <p:cNvSpPr>
            <a:spLocks noGrp="1" noChangeArrowheads="1"/>
          </p:cNvSpPr>
          <p:nvPr>
            <p:ph type="body" idx="1"/>
          </p:nvPr>
        </p:nvSpPr>
        <p:spPr>
          <a:noFill/>
        </p:spPr>
        <p:txBody>
          <a:bodyPr/>
          <a:lstStyle/>
          <a:p>
            <a:pPr eaLnBrk="1" hangingPunct="1"/>
            <a:endParaRPr lang="en-US" altLang="zh-CN"/>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93" name="幻灯片图像占位符 1"/>
          <p:cNvSpPr>
            <a:spLocks noGrp="1" noRot="1" noChangeAspect="1"/>
          </p:cNvSpPr>
          <p:nvPr>
            <p:ph type="sldImg"/>
          </p:nvPr>
        </p:nvSpPr>
        <p:spPr/>
      </p:sp>
      <p:sp>
        <p:nvSpPr>
          <p:cNvPr id="1049194" name="备注占位符 2"/>
          <p:cNvSpPr>
            <a:spLocks noGrp="1"/>
          </p:cNvSpPr>
          <p:nvPr>
            <p:ph type="body" idx="1"/>
          </p:nvPr>
        </p:nvSpPr>
        <p:spPr>
          <a:noFill/>
        </p:spPr>
        <p:txBody>
          <a:bodyPr/>
          <a:lstStyle/>
          <a:p>
            <a:r>
              <a:rPr lang="en-US" altLang="zh-CN"/>
              <a:t>1</a:t>
            </a:r>
            <a:r>
              <a:rPr lang="zh-CN" altLang="en-US"/>
              <a:t>、先介绍链式查询的总体结构、各条线的功能</a:t>
            </a:r>
            <a:endParaRPr lang="en-US" altLang="zh-CN"/>
          </a:p>
          <a:p>
            <a:r>
              <a:rPr lang="en-US" altLang="zh-CN"/>
              <a:t>2</a:t>
            </a:r>
            <a:r>
              <a:rPr lang="zh-CN" altLang="en-US"/>
              <a:t>、介绍判优的过程，启动动画</a:t>
            </a:r>
            <a:endParaRPr lang="en-US" altLang="zh-CN"/>
          </a:p>
          <a:p>
            <a:r>
              <a:rPr lang="en-US" altLang="zh-CN"/>
              <a:t>3</a:t>
            </a:r>
            <a:r>
              <a:rPr lang="zh-CN" altLang="en-US"/>
              <a:t>、要介绍这种总线判优控制方法的优先级如何确定，优点，缺点</a:t>
            </a:r>
            <a:endParaRPr lang="en-US" altLang="zh-CN"/>
          </a:p>
          <a:p>
            <a:r>
              <a:rPr lang="en-US" altLang="zh-CN"/>
              <a:t>    </a:t>
            </a:r>
            <a:r>
              <a:rPr lang="zh-CN" altLang="en-US"/>
              <a:t>串行查询方式：结构简单、增加或删除设备容易、判优算法简单，可靠性设计容易； 对电路失效特别敏感、优先级固定，造成有些设备的总线请求很难被相应，响应速度慢</a:t>
            </a:r>
            <a:endParaRPr lang="en-US" altLang="zh-CN"/>
          </a:p>
          <a:p>
            <a:endParaRPr lang="zh-CN" altLang="en-US"/>
          </a:p>
        </p:txBody>
      </p:sp>
      <p:sp>
        <p:nvSpPr>
          <p:cNvPr id="1049195" name="灯片编号占位符 3"/>
          <p:cNvSpPr>
            <a:spLocks noGrp="1"/>
          </p:cNvSpPr>
          <p:nvPr>
            <p:ph type="sldNum" sz="quarter" idx="5"/>
          </p:nvPr>
        </p:nvSpPr>
        <p:spPr>
          <a:noFill/>
        </p:spPr>
        <p:txBody>
          <a:bodyPr/>
          <a:lstStyle/>
          <a:p>
            <a:fld id="{BB0FCAB3-43A8-4F87-A7CB-E06CF1DEBC29}" type="slidenum">
              <a:rPr lang="zh-CN" altLang="en-US" smtClean="0"/>
              <a:t>192</a:t>
            </a:fld>
            <a:endParaRPr lang="en-US" altLang="zh-CN"/>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53" name="幻灯片图像占位符 1"/>
          <p:cNvSpPr>
            <a:spLocks noGrp="1" noRot="1" noChangeAspect="1"/>
          </p:cNvSpPr>
          <p:nvPr>
            <p:ph type="sldImg"/>
          </p:nvPr>
        </p:nvSpPr>
        <p:spPr/>
      </p:sp>
      <p:sp>
        <p:nvSpPr>
          <p:cNvPr id="1049254" name="备注占位符 2"/>
          <p:cNvSpPr>
            <a:spLocks noGrp="1"/>
          </p:cNvSpPr>
          <p:nvPr>
            <p:ph type="body" idx="1"/>
          </p:nvPr>
        </p:nvSpPr>
        <p:spPr>
          <a:noFill/>
        </p:spPr>
        <p:txBody>
          <a:bodyPr/>
          <a:lstStyle/>
          <a:p>
            <a:r>
              <a:rPr lang="en-US" altLang="zh-CN"/>
              <a:t>1</a:t>
            </a:r>
            <a:r>
              <a:rPr lang="zh-CN" altLang="en-US"/>
              <a:t>、先介绍计数器定时查询的总体结构、各条线的功能</a:t>
            </a:r>
            <a:endParaRPr lang="en-US" altLang="zh-CN"/>
          </a:p>
          <a:p>
            <a:r>
              <a:rPr lang="en-US" altLang="zh-CN"/>
              <a:t>2</a:t>
            </a:r>
            <a:r>
              <a:rPr lang="zh-CN" altLang="en-US"/>
              <a:t>、介绍判优的过程，启动动画</a:t>
            </a:r>
            <a:endParaRPr lang="en-US" altLang="zh-CN"/>
          </a:p>
          <a:p>
            <a:r>
              <a:rPr lang="en-US" altLang="zh-CN"/>
              <a:t>3</a:t>
            </a:r>
            <a:r>
              <a:rPr lang="zh-CN" altLang="en-US"/>
              <a:t>、要介绍这种总线判优控制方法的优先级确定，优点、缺点</a:t>
            </a:r>
            <a:endParaRPr lang="en-US" altLang="zh-CN"/>
          </a:p>
          <a:p>
            <a:r>
              <a:rPr lang="zh-CN" altLang="en-US"/>
              <a:t>        优先级确定方式：固定式优先级，循环式优先级，为某个部件指定最高优先级，为所有部件按任意顺序指定优先级（随机数产生或改变接口地址）</a:t>
            </a:r>
            <a:endParaRPr lang="en-US" altLang="zh-CN"/>
          </a:p>
          <a:p>
            <a:r>
              <a:rPr lang="en-US" altLang="zh-CN"/>
              <a:t>        </a:t>
            </a:r>
            <a:r>
              <a:rPr lang="zh-CN" altLang="en-US"/>
              <a:t>优点：优先级设置灵活，可靠性高</a:t>
            </a:r>
            <a:endParaRPr lang="en-US" altLang="zh-CN"/>
          </a:p>
          <a:p>
            <a:r>
              <a:rPr lang="en-US" altLang="zh-CN"/>
              <a:t>        </a:t>
            </a:r>
            <a:r>
              <a:rPr lang="zh-CN" altLang="en-US"/>
              <a:t>缺点：线数多，可扩展性差，控制复杂。假设部件数为</a:t>
            </a:r>
            <a:r>
              <a:rPr lang="en-US" altLang="zh-CN"/>
              <a:t>n</a:t>
            </a:r>
            <a:r>
              <a:rPr lang="zh-CN" altLang="en-US"/>
              <a:t>，则控制线总数为：</a:t>
            </a:r>
            <a:r>
              <a:rPr lang="en-US" altLang="zh-CN"/>
              <a:t>2+【log2N】</a:t>
            </a:r>
          </a:p>
          <a:p>
            <a:endParaRPr lang="zh-CN" altLang="en-US"/>
          </a:p>
        </p:txBody>
      </p:sp>
      <p:sp>
        <p:nvSpPr>
          <p:cNvPr id="1049255" name="灯片编号占位符 3"/>
          <p:cNvSpPr>
            <a:spLocks noGrp="1"/>
          </p:cNvSpPr>
          <p:nvPr>
            <p:ph type="sldNum" sz="quarter" idx="5"/>
          </p:nvPr>
        </p:nvSpPr>
        <p:spPr>
          <a:noFill/>
        </p:spPr>
        <p:txBody>
          <a:bodyPr/>
          <a:lstStyle/>
          <a:p>
            <a:fld id="{F32212E9-D43A-4E24-997A-AE0B48BFE1FC}" type="slidenum">
              <a:rPr lang="zh-CN" altLang="en-US" smtClean="0"/>
              <a:t>193</a:t>
            </a:fld>
            <a:endParaRPr lang="en-US" altLang="zh-CN"/>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92" name="幻灯片图像占位符 1"/>
          <p:cNvSpPr>
            <a:spLocks noGrp="1" noRot="1" noChangeAspect="1"/>
          </p:cNvSpPr>
          <p:nvPr>
            <p:ph type="sldImg"/>
          </p:nvPr>
        </p:nvSpPr>
        <p:spPr/>
      </p:sp>
      <p:sp>
        <p:nvSpPr>
          <p:cNvPr id="1049293" name="备注占位符 2"/>
          <p:cNvSpPr>
            <a:spLocks noGrp="1"/>
          </p:cNvSpPr>
          <p:nvPr>
            <p:ph type="body" idx="1"/>
          </p:nvPr>
        </p:nvSpPr>
        <p:spPr>
          <a:noFill/>
        </p:spPr>
        <p:txBody>
          <a:bodyPr/>
          <a:lstStyle/>
          <a:p>
            <a:r>
              <a:rPr lang="en-US" altLang="zh-CN" sz="1600" dirty="0"/>
              <a:t>1</a:t>
            </a:r>
            <a:r>
              <a:rPr lang="zh-CN" altLang="en-US" sz="1600" dirty="0"/>
              <a:t>、先介绍计数器定时查询的总体结构、各条线的功能</a:t>
            </a:r>
            <a:endParaRPr lang="en-US" altLang="zh-CN" sz="1600" dirty="0"/>
          </a:p>
          <a:p>
            <a:r>
              <a:rPr lang="en-US" altLang="zh-CN" sz="1600" dirty="0"/>
              <a:t>2</a:t>
            </a:r>
            <a:r>
              <a:rPr lang="zh-CN" altLang="en-US" sz="1600" dirty="0"/>
              <a:t>、介绍判优的过程，启动动画</a:t>
            </a:r>
            <a:endParaRPr lang="en-US" altLang="zh-CN" sz="1600" dirty="0"/>
          </a:p>
          <a:p>
            <a:r>
              <a:rPr lang="en-US" altLang="zh-CN" sz="1600" dirty="0"/>
              <a:t>3</a:t>
            </a:r>
            <a:r>
              <a:rPr lang="zh-CN" altLang="en-US" sz="1600" dirty="0"/>
              <a:t>、要介绍这种总线判优控制方法的优先级确定，优点、缺点</a:t>
            </a:r>
            <a:endParaRPr lang="en-US" altLang="zh-CN" sz="1600" dirty="0"/>
          </a:p>
          <a:p>
            <a:pPr marL="0" lvl="1"/>
            <a:r>
              <a:rPr lang="zh-CN" altLang="en-US" sz="1600" dirty="0"/>
              <a:t>       优先级：预定方式、自适应方式、循环方式、混合方式</a:t>
            </a:r>
          </a:p>
          <a:p>
            <a:pPr marL="0" lvl="1"/>
            <a:r>
              <a:rPr lang="zh-CN" altLang="en-US" sz="1600" dirty="0"/>
              <a:t>       优点：速度快，优先级指定方式灵活</a:t>
            </a:r>
            <a:endParaRPr lang="en-US" altLang="zh-CN" sz="1600" dirty="0"/>
          </a:p>
          <a:p>
            <a:pPr marL="0" lvl="1"/>
            <a:r>
              <a:rPr lang="en-US" altLang="zh-CN" sz="1600" dirty="0"/>
              <a:t>       </a:t>
            </a:r>
            <a:r>
              <a:rPr lang="zh-CN" altLang="en-US" sz="1600" dirty="0"/>
              <a:t>缺点：控制线数多</a:t>
            </a:r>
          </a:p>
          <a:p>
            <a:endParaRPr lang="zh-CN" altLang="en-US" dirty="0"/>
          </a:p>
        </p:txBody>
      </p:sp>
      <p:sp>
        <p:nvSpPr>
          <p:cNvPr id="1049294" name="灯片编号占位符 3"/>
          <p:cNvSpPr>
            <a:spLocks noGrp="1"/>
          </p:cNvSpPr>
          <p:nvPr>
            <p:ph type="sldNum" sz="quarter" idx="5"/>
          </p:nvPr>
        </p:nvSpPr>
        <p:spPr>
          <a:noFill/>
        </p:spPr>
        <p:txBody>
          <a:bodyPr/>
          <a:lstStyle/>
          <a:p>
            <a:fld id="{1850A1F9-EED6-4EDF-B8B8-1B2CD74AED06}" type="slidenum">
              <a:rPr lang="zh-CN" altLang="en-US" smtClean="0"/>
              <a:t>194</a:t>
            </a:fld>
            <a:endParaRPr lang="en-US" altLang="zh-CN"/>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28" name="幻灯片图像占位符 1"/>
          <p:cNvSpPr>
            <a:spLocks noGrp="1" noRot="1" noChangeAspect="1"/>
          </p:cNvSpPr>
          <p:nvPr>
            <p:ph type="sldImg" idx="2"/>
          </p:nvPr>
        </p:nvSpPr>
        <p:spPr/>
      </p:sp>
      <p:sp>
        <p:nvSpPr>
          <p:cNvPr id="1049429" name="文本占位符 2"/>
          <p:cNvSpPr>
            <a:spLocks noGrp="1"/>
          </p:cNvSpPr>
          <p:nvPr>
            <p:ph type="body" idx="3"/>
          </p:nvPr>
        </p:nvSpPr>
        <p:spPr/>
        <p:txBody>
          <a:bodyPr/>
          <a:lstStyle/>
          <a:p>
            <a:r>
              <a:rPr lang="zh-CN" altLang="en-US"/>
              <a:t>注意读命令是在</a:t>
            </a:r>
            <a:r>
              <a:rPr lang="en-US" altLang="zh-CN"/>
              <a:t>T1</a:t>
            </a:r>
            <a:r>
              <a:rPr lang="zh-CN" altLang="en-US"/>
              <a:t>下降沿发出的。</a:t>
            </a:r>
          </a:p>
          <a:p>
            <a:r>
              <a:rPr lang="zh-CN" altLang="en-US">
                <a:latin typeface="Times New Roman" panose="02020603050405020304" pitchFamily="18" charset="0"/>
                <a:sym typeface="+mn-ea"/>
              </a:rPr>
              <a:t> </a:t>
            </a:r>
            <a:r>
              <a:rPr lang="zh-CN" altLang="en-US">
                <a:solidFill>
                  <a:schemeClr val="folHlink"/>
                </a:solidFill>
                <a:latin typeface="Times New Roman" panose="02020603050405020304" pitchFamily="18" charset="0"/>
                <a:sym typeface="+mn-ea"/>
              </a:rPr>
              <a:t>发送方</a:t>
            </a:r>
            <a:r>
              <a:rPr lang="zh-CN" altLang="en-US">
                <a:latin typeface="Times New Roman" panose="02020603050405020304" pitchFamily="18" charset="0"/>
                <a:sym typeface="+mn-ea"/>
              </a:rPr>
              <a:t> 用系统 </a:t>
            </a:r>
            <a:r>
              <a:rPr lang="zh-CN" altLang="en-US">
                <a:solidFill>
                  <a:schemeClr val="folHlink"/>
                </a:solidFill>
                <a:latin typeface="Times New Roman" panose="02020603050405020304" pitchFamily="18" charset="0"/>
                <a:sym typeface="+mn-ea"/>
              </a:rPr>
              <a:t>时钟前沿 </a:t>
            </a:r>
            <a:r>
              <a:rPr lang="zh-CN" altLang="en-US">
                <a:latin typeface="Times New Roman" panose="02020603050405020304" pitchFamily="18" charset="0"/>
                <a:sym typeface="+mn-ea"/>
              </a:rPr>
              <a:t>发信号</a:t>
            </a:r>
          </a:p>
          <a:p>
            <a:r>
              <a:rPr lang="zh-CN" altLang="en-US">
                <a:latin typeface="Times New Roman" panose="02020603050405020304" pitchFamily="18" charset="0"/>
                <a:sym typeface="+mn-ea"/>
              </a:rPr>
              <a:t> </a:t>
            </a:r>
            <a:r>
              <a:rPr lang="zh-CN" altLang="en-US">
                <a:solidFill>
                  <a:schemeClr val="folHlink"/>
                </a:solidFill>
                <a:latin typeface="Times New Roman" panose="02020603050405020304" pitchFamily="18" charset="0"/>
                <a:sym typeface="+mn-ea"/>
              </a:rPr>
              <a:t>接收方 </a:t>
            </a:r>
            <a:r>
              <a:rPr lang="zh-CN" altLang="en-US">
                <a:latin typeface="Times New Roman" panose="02020603050405020304" pitchFamily="18" charset="0"/>
                <a:sym typeface="+mn-ea"/>
              </a:rPr>
              <a:t>用系统 </a:t>
            </a:r>
            <a:r>
              <a:rPr lang="zh-CN" altLang="en-US">
                <a:solidFill>
                  <a:schemeClr val="folHlink"/>
                </a:solidFill>
                <a:latin typeface="Times New Roman" panose="02020603050405020304" pitchFamily="18" charset="0"/>
                <a:sym typeface="+mn-ea"/>
              </a:rPr>
              <a:t>时钟后沿 </a:t>
            </a:r>
            <a:r>
              <a:rPr lang="zh-CN" altLang="en-US">
                <a:latin typeface="Times New Roman" panose="02020603050405020304" pitchFamily="18" charset="0"/>
                <a:sym typeface="+mn-ea"/>
              </a:rPr>
              <a:t>判断、识别</a:t>
            </a:r>
          </a:p>
          <a:p>
            <a:endParaRPr lang="zh-CN" alt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50" name="幻灯片图像占位符 1"/>
          <p:cNvSpPr>
            <a:spLocks noGrp="1" noRot="1" noChangeAspect="1"/>
          </p:cNvSpPr>
          <p:nvPr>
            <p:ph type="sldImg" idx="2"/>
          </p:nvPr>
        </p:nvSpPr>
        <p:spPr/>
      </p:sp>
      <p:sp>
        <p:nvSpPr>
          <p:cNvPr id="1049551" name="文本占位符 2"/>
          <p:cNvSpPr>
            <a:spLocks noGrp="1"/>
          </p:cNvSpPr>
          <p:nvPr>
            <p:ph type="body" idx="3"/>
          </p:nvPr>
        </p:nvSpPr>
        <p:spPr/>
        <p:txBody>
          <a:bodyPr/>
          <a:lstStyle/>
          <a:p>
            <a:r>
              <a:rPr lang="zh-CN" altLang="en-US"/>
              <a:t>同步通信一般用于总线长度较短，各部件存取时间比较一致的场合。</a:t>
            </a:r>
          </a:p>
          <a:p>
            <a:r>
              <a:rPr lang="zh-CN" altLang="en-US"/>
              <a:t>在同步通信的总线系统中，总线传输周期越短，数据线的位数越多，直接影响总线的数据传输率。</a:t>
            </a:r>
          </a:p>
          <a:p>
            <a:r>
              <a:rPr lang="zh-CN" altLang="en-US"/>
              <a:t>注意：数据在</a:t>
            </a:r>
            <a:r>
              <a:rPr lang="en-US" altLang="zh-CN"/>
              <a:t>T1</a:t>
            </a:r>
            <a:r>
              <a:rPr lang="zh-CN" altLang="en-US"/>
              <a:t>下降沿开始有效。</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55" name="幻灯片图像占位符 1"/>
          <p:cNvSpPr>
            <a:spLocks noGrp="1" noRot="1" noChangeAspect="1"/>
          </p:cNvSpPr>
          <p:nvPr>
            <p:ph type="sldImg" idx="2"/>
          </p:nvPr>
        </p:nvSpPr>
        <p:spPr/>
      </p:sp>
      <p:sp>
        <p:nvSpPr>
          <p:cNvPr id="1049556"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在计算机中，没有专门的寄存器或设备来表示小数点。这个小数点是计算机体系结构的设计人员在设计的时候“约定”的</a:t>
            </a:r>
            <a:endParaRPr lang="zh-CN" altLang="en-US" dirty="0"/>
          </a:p>
          <a:p>
            <a:endParaRPr lang="zh-CN" altLang="en-US"/>
          </a:p>
        </p:txBody>
      </p:sp>
    </p:spTree>
    <p:extLst>
      <p:ext uri="{BB962C8B-B14F-4D97-AF65-F5344CB8AC3E}">
        <p14:creationId xmlns:p14="http://schemas.microsoft.com/office/powerpoint/2010/main" val="385940522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06" name="幻灯片图像占位符 1"/>
          <p:cNvSpPr>
            <a:spLocks noGrp="1" noRot="1" noChangeAspect="1"/>
          </p:cNvSpPr>
          <p:nvPr>
            <p:ph type="sldImg" idx="2"/>
          </p:nvPr>
        </p:nvSpPr>
        <p:spPr/>
      </p:sp>
      <p:sp>
        <p:nvSpPr>
          <p:cNvPr id="1049607" name="文本占位符 2"/>
          <p:cNvSpPr>
            <a:spLocks noGrp="1"/>
          </p:cNvSpPr>
          <p:nvPr>
            <p:ph type="body" idx="3"/>
          </p:nvPr>
        </p:nvSpPr>
        <p:spPr/>
        <p:txBody>
          <a:bodyPr/>
          <a:lstStyle/>
          <a:p>
            <a:r>
              <a:rPr lang="zh-CN" altLang="en-US"/>
              <a:t>仔细讲解每种方式的工作过程，可以以护士递给医生手术刀的例子来讲解这个过程。
不互锁：医生说：xxx，给我一把手术刀，不用等护士回答，默认 过几秒钟护士一定会把手术刀递过来，护士把手术刀递给医生，默认医生会接住。
半互锁：医生说：xxx，给我一把手术刀，直到护士回答收到，医生才认为护士会把手术刀递过来，然后就撤回请求静等手术刀。
全互锁：医生说：xxx，给我一把手术刀，同时伸手等着，护士把手术刀放在医生手上，医生握住手术刀并晃动，护士放手。
也可以用老师和学生的课堂交流为例。
不互锁：学生提问，默认老师会回答，所以延时几秒就会撤回提问请求，老师过几秒就会回答，答完之后默认学生听到了，然后继续。
半互锁：学生提问，老师说"收到x同学的问题，我回答一下”，答完之后默认学生听明白了，老师继续讲课。
全互锁：学生提问，老师说"收到x同学的问题，我回答一下”，答完之后问学生听明白没？等到学生答复没问题之后老师继续讲课。</a:t>
            </a: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220</a:t>
            </a:fld>
            <a:endParaRPr lang="zh-CN" altLang="en-US"/>
          </a:p>
        </p:txBody>
      </p:sp>
    </p:spTree>
    <p:extLst>
      <p:ext uri="{BB962C8B-B14F-4D97-AF65-F5344CB8AC3E}">
        <p14:creationId xmlns:p14="http://schemas.microsoft.com/office/powerpoint/2010/main" val="139022089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中断屏蔽字不能改变</a:t>
            </a:r>
            <a:r>
              <a:rPr lang="en-US" altLang="zh-CN" dirty="0"/>
              <a:t>CPU</a:t>
            </a:r>
            <a:r>
              <a:rPr lang="zh-CN" altLang="en-US" dirty="0"/>
              <a:t>响应中断的顺序。中断屏蔽字的主要作用是控制</a:t>
            </a:r>
            <a:r>
              <a:rPr lang="en-US" altLang="zh-CN" dirty="0"/>
              <a:t>CPU</a:t>
            </a:r>
            <a:r>
              <a:rPr lang="zh-CN" altLang="en-US" dirty="0"/>
              <a:t>是否响应某些特定的中断，而不是改变中断的优先级顺序。</a:t>
            </a:r>
          </a:p>
          <a:p>
            <a:endParaRPr lang="zh-CN" altLang="en-US" dirty="0"/>
          </a:p>
          <a:p>
            <a:r>
              <a:rPr lang="zh-CN" altLang="en-US" dirty="0"/>
              <a:t>原因如下：</a:t>
            </a:r>
          </a:p>
          <a:p>
            <a:r>
              <a:rPr lang="zh-CN" altLang="en-US" dirty="0"/>
              <a:t>中断优先级的确定：</a:t>
            </a:r>
          </a:p>
          <a:p>
            <a:r>
              <a:rPr lang="zh-CN" altLang="en-US" dirty="0"/>
              <a:t>中断优先级一般是由硬件或操作系统在设计时预先确定的。</a:t>
            </a:r>
            <a:r>
              <a:rPr lang="en-US" altLang="zh-CN" dirty="0"/>
              <a:t>CPU</a:t>
            </a:r>
            <a:r>
              <a:rPr lang="zh-CN" altLang="en-US" dirty="0"/>
              <a:t>按照预设的优先级顺序响应中断，这一顺序是固定的。</a:t>
            </a:r>
          </a:p>
          <a:p>
            <a:endParaRPr lang="zh-CN" altLang="en-US" dirty="0"/>
          </a:p>
          <a:p>
            <a:r>
              <a:rPr lang="zh-CN" altLang="en-US" dirty="0"/>
              <a:t>中断屏蔽字的功能：</a:t>
            </a:r>
          </a:p>
          <a:p>
            <a:r>
              <a:rPr lang="zh-CN" altLang="en-US" dirty="0"/>
              <a:t>中断屏蔽字（</a:t>
            </a:r>
            <a:r>
              <a:rPr lang="en-US" altLang="zh-CN" dirty="0"/>
              <a:t>Interrupt Mask</a:t>
            </a:r>
            <a:r>
              <a:rPr lang="zh-CN" altLang="en-US" dirty="0"/>
              <a:t>）用于屏蔽或允许特定中断的发生。当某一位被设置为</a:t>
            </a:r>
            <a:r>
              <a:rPr lang="en-US" altLang="zh-CN" dirty="0"/>
              <a:t>1</a:t>
            </a:r>
            <a:r>
              <a:rPr lang="zh-CN" altLang="en-US" dirty="0"/>
              <a:t>时，相应的中断将被屏蔽；当某一位被设置为</a:t>
            </a:r>
            <a:r>
              <a:rPr lang="en-US" altLang="zh-CN" dirty="0"/>
              <a:t>0</a:t>
            </a:r>
            <a:r>
              <a:rPr lang="zh-CN" altLang="en-US" dirty="0"/>
              <a:t>时，相应的中断将被允许。因此，中断屏蔽字只是决定某个中断是否可以触发</a:t>
            </a:r>
            <a:r>
              <a:rPr lang="en-US" altLang="zh-CN" dirty="0"/>
              <a:t>CPU</a:t>
            </a:r>
            <a:r>
              <a:rPr lang="zh-CN" altLang="en-US" dirty="0"/>
              <a:t>的中断响应机制。</a:t>
            </a:r>
          </a:p>
          <a:p>
            <a:endParaRPr lang="zh-CN" altLang="en-US" dirty="0"/>
          </a:p>
          <a:p>
            <a:r>
              <a:rPr lang="zh-CN" altLang="en-US" dirty="0"/>
              <a:t>屏蔽与优先级无关：</a:t>
            </a:r>
          </a:p>
          <a:p>
            <a:r>
              <a:rPr lang="zh-CN" altLang="en-US" dirty="0"/>
              <a:t>中断屏蔽字只是暂时忽略特定中断请求，不会改变中断请求发生的顺序和优先级。即使某些中断被屏蔽，</a:t>
            </a:r>
            <a:r>
              <a:rPr lang="en-US" altLang="zh-CN" dirty="0"/>
              <a:t>CPU</a:t>
            </a:r>
            <a:r>
              <a:rPr lang="zh-CN" altLang="en-US" dirty="0"/>
              <a:t>在处理未被屏蔽的中断时，仍会按照预定的优先级顺序进行处理。</a:t>
            </a:r>
          </a:p>
          <a:p>
            <a:endParaRPr lang="zh-CN" altLang="en-US" dirty="0"/>
          </a:p>
          <a:p>
            <a:r>
              <a:rPr lang="zh-CN" altLang="en-US" dirty="0"/>
              <a:t>举例说明：</a:t>
            </a:r>
          </a:p>
          <a:p>
            <a:r>
              <a:rPr lang="zh-CN" altLang="en-US" dirty="0"/>
              <a:t>假设系统中有三个中断：</a:t>
            </a:r>
            <a:r>
              <a:rPr lang="en-US" altLang="zh-CN" dirty="0"/>
              <a:t>A</a:t>
            </a:r>
            <a:r>
              <a:rPr lang="zh-CN" altLang="en-US" dirty="0"/>
              <a:t>、</a:t>
            </a:r>
            <a:r>
              <a:rPr lang="en-US" altLang="zh-CN" dirty="0"/>
              <a:t>B</a:t>
            </a:r>
            <a:r>
              <a:rPr lang="zh-CN" altLang="en-US" dirty="0"/>
              <a:t>和</a:t>
            </a:r>
            <a:r>
              <a:rPr lang="en-US" altLang="zh-CN" dirty="0"/>
              <a:t>C</a:t>
            </a:r>
            <a:r>
              <a:rPr lang="zh-CN" altLang="en-US" dirty="0"/>
              <a:t>，优先级顺序为</a:t>
            </a:r>
            <a:r>
              <a:rPr lang="en-US" altLang="zh-CN" dirty="0"/>
              <a:t>A</a:t>
            </a:r>
            <a:r>
              <a:rPr lang="zh-CN" altLang="en-US" dirty="0"/>
              <a:t>最高，</a:t>
            </a:r>
            <a:r>
              <a:rPr lang="en-US" altLang="zh-CN" dirty="0"/>
              <a:t>C</a:t>
            </a:r>
            <a:r>
              <a:rPr lang="zh-CN" altLang="en-US" dirty="0"/>
              <a:t>最低。如果我们设置中断屏蔽字屏蔽中断</a:t>
            </a:r>
            <a:r>
              <a:rPr lang="en-US" altLang="zh-CN" dirty="0"/>
              <a:t>B</a:t>
            </a:r>
            <a:r>
              <a:rPr lang="zh-CN" altLang="en-US" dirty="0"/>
              <a:t>和</a:t>
            </a:r>
            <a:r>
              <a:rPr lang="en-US" altLang="zh-CN" dirty="0"/>
              <a:t>C</a:t>
            </a:r>
            <a:r>
              <a:rPr lang="zh-CN" altLang="en-US" dirty="0"/>
              <a:t>，那么在中断发生时，</a:t>
            </a:r>
            <a:r>
              <a:rPr lang="en-US" altLang="zh-CN" dirty="0"/>
              <a:t>CPU</a:t>
            </a:r>
            <a:r>
              <a:rPr lang="zh-CN" altLang="en-US" dirty="0"/>
              <a:t>只会响应中断</a:t>
            </a:r>
            <a:r>
              <a:rPr lang="en-US" altLang="zh-CN" dirty="0"/>
              <a:t>A</a:t>
            </a:r>
            <a:r>
              <a:rPr lang="zh-CN" altLang="en-US" dirty="0"/>
              <a:t>，但这并不会改变</a:t>
            </a:r>
            <a:r>
              <a:rPr lang="en-US" altLang="zh-CN" dirty="0"/>
              <a:t>A</a:t>
            </a:r>
            <a:r>
              <a:rPr lang="zh-CN" altLang="en-US" dirty="0"/>
              <a:t>的优先级。如果后来取消对</a:t>
            </a:r>
            <a:r>
              <a:rPr lang="en-US" altLang="zh-CN" dirty="0"/>
              <a:t>B</a:t>
            </a:r>
            <a:r>
              <a:rPr lang="zh-CN" altLang="en-US" dirty="0"/>
              <a:t>的屏蔽，</a:t>
            </a:r>
            <a:r>
              <a:rPr lang="en-US" altLang="zh-CN" dirty="0"/>
              <a:t>B</a:t>
            </a:r>
            <a:r>
              <a:rPr lang="zh-CN" altLang="en-US" dirty="0"/>
              <a:t>的优先级仍旧在</a:t>
            </a:r>
            <a:r>
              <a:rPr lang="en-US" altLang="zh-CN" dirty="0"/>
              <a:t>A</a:t>
            </a:r>
            <a:r>
              <a:rPr lang="zh-CN" altLang="en-US" dirty="0"/>
              <a:t>之后。</a:t>
            </a:r>
          </a:p>
          <a:p>
            <a:endParaRPr lang="zh-CN" altLang="en-US" dirty="0"/>
          </a:p>
          <a:p>
            <a:r>
              <a:rPr lang="zh-CN" altLang="en-US" dirty="0"/>
              <a:t>综上所述，中断屏蔽字只能控制</a:t>
            </a:r>
            <a:r>
              <a:rPr lang="en-US" altLang="zh-CN" dirty="0"/>
              <a:t>CPU</a:t>
            </a:r>
            <a:r>
              <a:rPr lang="zh-CN" altLang="en-US" dirty="0"/>
              <a:t>是否响应某些中断，但不能改变这些中断的优先级顺序。</a:t>
            </a:r>
          </a:p>
        </p:txBody>
      </p:sp>
      <p:sp>
        <p:nvSpPr>
          <p:cNvPr id="4" name="灯片编号占位符 3"/>
          <p:cNvSpPr>
            <a:spLocks noGrp="1"/>
          </p:cNvSpPr>
          <p:nvPr>
            <p:ph type="sldNum" sz="quarter" idx="5"/>
          </p:nvPr>
        </p:nvSpPr>
        <p:spPr/>
        <p:txBody>
          <a:bodyPr/>
          <a:lstStyle/>
          <a:p>
            <a:fld id="{CE3757C0-D8D6-4E64-9363-D81570960896}" type="slidenum">
              <a:rPr lang="zh-CN" altLang="en-US" smtClean="0"/>
              <a:t>222</a:t>
            </a:fld>
            <a:endParaRPr lang="zh-CN" altLang="en-US"/>
          </a:p>
        </p:txBody>
      </p:sp>
    </p:spTree>
    <p:extLst>
      <p:ext uri="{BB962C8B-B14F-4D97-AF65-F5344CB8AC3E}">
        <p14:creationId xmlns:p14="http://schemas.microsoft.com/office/powerpoint/2010/main" val="400141841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DMA</a:t>
            </a:r>
            <a:r>
              <a:rPr lang="zh-CN" altLang="en-US" dirty="0"/>
              <a:t>方式主要用于大批量数据的传送，如硬盘读取、图像处理、高速数据采集系统等</a:t>
            </a:r>
            <a:endParaRPr lang="en-US" altLang="zh-CN" dirty="0"/>
          </a:p>
          <a:p>
            <a:endParaRPr lang="en-US" altLang="zh-CN" dirty="0"/>
          </a:p>
          <a:p>
            <a:r>
              <a:rPr lang="zh-CN" altLang="en-US" dirty="0"/>
              <a:t>中断方式的中断请求主要用于数据传输，而</a:t>
            </a:r>
            <a:r>
              <a:rPr lang="en-US" altLang="zh-CN" dirty="0"/>
              <a:t>DMA</a:t>
            </a:r>
            <a:r>
              <a:rPr lang="zh-CN" altLang="en-US" dirty="0"/>
              <a:t>方式用于后处理，目的不同</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3757C0-D8D6-4E64-9363-D8157096089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21926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高中阶段学过科学计数法</a:t>
            </a:r>
            <a:r>
              <a:rPr lang="zh-CN" altLang="en-US"/>
              <a:t>，</a:t>
            </a:r>
            <a:r>
              <a:rPr lang="en-US" altLang="zh-CN"/>
              <a:t>r</a:t>
            </a:r>
            <a:r>
              <a:rPr lang="zh-CN" altLang="en-US"/>
              <a:t>取</a:t>
            </a:r>
            <a:r>
              <a:rPr lang="en-US" altLang="zh-CN"/>
              <a:t>10.</a:t>
            </a:r>
          </a:p>
          <a:p>
            <a:r>
              <a:rPr lang="zh-CN" altLang="en-US" dirty="0">
                <a:sym typeface="+mn-ea"/>
              </a:rPr>
              <a:t>为什么要引入浮点表示？</a:t>
            </a:r>
            <a:endParaRPr lang="en-US" altLang="zh-CN" dirty="0"/>
          </a:p>
          <a:p>
            <a:r>
              <a:rPr lang="zh-CN" altLang="en-US" dirty="0">
                <a:sym typeface="+mn-ea"/>
              </a:rPr>
              <a:t>浮点数该怎么表示？</a:t>
            </a:r>
            <a:endParaRPr lang="en-US" altLang="zh-CN" dirty="0"/>
          </a:p>
          <a:p>
            <a:r>
              <a:rPr lang="zh-CN" altLang="en-US" dirty="0">
                <a:sym typeface="+mn-ea"/>
              </a:rPr>
              <a:t>在定点机里面要处理小数的话，需要程序员自己对计算结果进行校正</a:t>
            </a:r>
            <a:endParaRPr lang="en-US" altLang="zh-CN" dirty="0"/>
          </a:p>
          <a:p>
            <a:r>
              <a:rPr lang="zh-CN" altLang="en-US" dirty="0">
                <a:sym typeface="+mn-ea"/>
              </a:rPr>
              <a:t>通用大型计算机大多采用浮点数，或同时采用定、浮点数</a:t>
            </a:r>
            <a:endParaRPr lang="en-US" altLang="zh-CN"/>
          </a:p>
        </p:txBody>
      </p:sp>
    </p:spTree>
    <p:extLst>
      <p:ext uri="{BB962C8B-B14F-4D97-AF65-F5344CB8AC3E}">
        <p14:creationId xmlns:p14="http://schemas.microsoft.com/office/powerpoint/2010/main" val="1160166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数值部分按照原码处理。</a:t>
            </a:r>
          </a:p>
        </p:txBody>
      </p:sp>
    </p:spTree>
    <p:extLst>
      <p:ext uri="{BB962C8B-B14F-4D97-AF65-F5344CB8AC3E}">
        <p14:creationId xmlns:p14="http://schemas.microsoft.com/office/powerpoint/2010/main" val="2836971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用有限的数据来表示无限多的实数。</a:t>
            </a:r>
            <a:endParaRPr lang="en-US" altLang="zh-CN" dirty="0"/>
          </a:p>
          <a:p>
            <a:r>
              <a:rPr lang="zh-CN" altLang="en-US" b="1" dirty="0"/>
              <a:t>应该调整动画次序</a:t>
            </a:r>
            <a:r>
              <a:rPr lang="zh-CN" altLang="en-US" dirty="0"/>
              <a:t>，</a:t>
            </a:r>
            <a:r>
              <a:rPr lang="zh-CN" altLang="en-US" b="1" dirty="0"/>
              <a:t>从最大正数讲起，知道正数，然后负数范围直接加负号就行了</a:t>
            </a:r>
            <a:endParaRPr lang="en-US" altLang="zh-CN" dirty="0"/>
          </a:p>
          <a:p>
            <a:r>
              <a:rPr lang="zh-CN" altLang="en-US" dirty="0"/>
              <a:t>最小的负数， 尾数全</a:t>
            </a:r>
            <a:r>
              <a:rPr lang="en-US" altLang="zh-CN" dirty="0"/>
              <a:t>1</a:t>
            </a:r>
            <a:r>
              <a:rPr lang="zh-CN" altLang="en-US" dirty="0"/>
              <a:t>，即</a:t>
            </a:r>
            <a:r>
              <a:rPr lang="en-US" altLang="zh-CN" dirty="0"/>
              <a:t>-</a:t>
            </a:r>
            <a:r>
              <a:rPr lang="zh-CN" altLang="en-US" dirty="0"/>
              <a:t>（</a:t>
            </a:r>
            <a:r>
              <a:rPr lang="en-US" altLang="zh-CN" dirty="0"/>
              <a:t>1-2</a:t>
            </a:r>
            <a:r>
              <a:rPr lang="zh-CN" altLang="en-US" dirty="0"/>
              <a:t>的</a:t>
            </a:r>
            <a:r>
              <a:rPr lang="en-US" altLang="zh-CN" dirty="0"/>
              <a:t>-n</a:t>
            </a:r>
            <a:r>
              <a:rPr lang="zh-CN" altLang="en-US" dirty="0"/>
              <a:t>）；解码为正的全</a:t>
            </a:r>
            <a:r>
              <a:rPr lang="en-US" altLang="zh-CN" dirty="0"/>
              <a:t>0</a:t>
            </a:r>
            <a:r>
              <a:rPr lang="zh-CN" altLang="en-US" dirty="0"/>
              <a:t>。  尾数和阶码都越大越好</a:t>
            </a:r>
            <a:endParaRPr lang="en-US" altLang="zh-CN" dirty="0"/>
          </a:p>
          <a:p>
            <a:r>
              <a:rPr lang="zh-CN" altLang="en-US" dirty="0"/>
              <a:t>这里并不是规格化的范围</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3757C0-D8D6-4E64-9363-D8157096089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76102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已知条件是按照真值给的范围，要求转换为补码表示。</a:t>
            </a:r>
          </a:p>
        </p:txBody>
      </p:sp>
    </p:spTree>
    <p:extLst>
      <p:ext uri="{BB962C8B-B14F-4D97-AF65-F5344CB8AC3E}">
        <p14:creationId xmlns:p14="http://schemas.microsoft.com/office/powerpoint/2010/main" val="1649946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32951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0" name="幻灯片图像占位符 1"/>
          <p:cNvSpPr>
            <a:spLocks noGrp="1" noRot="1" noChangeAspect="1" noTextEdit="1"/>
          </p:cNvSpPr>
          <p:nvPr>
            <p:ph type="sldImg"/>
          </p:nvPr>
        </p:nvSpPr>
        <p:spPr>
          <a:ln>
            <a:solidFill>
              <a:srgbClr val="000000">
                <a:alpha val="100000"/>
              </a:srgbClr>
            </a:solidFill>
            <a:miter lim="800000"/>
          </a:ln>
        </p:spPr>
      </p:sp>
      <p:sp>
        <p:nvSpPr>
          <p:cNvPr id="1048641" name="备注占位符 2"/>
          <p:cNvSpPr>
            <a:spLocks noGrp="1"/>
          </p:cNvSpPr>
          <p:nvPr>
            <p:ph type="body" idx="1"/>
          </p:nvPr>
        </p:nvSpPr>
        <p:spPr>
          <a:noFill/>
          <a:ln>
            <a:noFill/>
          </a:ln>
        </p:spPr>
        <p:txBody>
          <a:bodyPr wrap="square" lIns="91440" tIns="45720" rIns="91440" bIns="45720" anchor="t"/>
          <a:lstStyle/>
          <a:p>
            <a:pPr lvl="0" eaLnBrk="1" hangingPunct="1"/>
            <a:r>
              <a:rPr lang="zh-CN" altLang="zh-CN" dirty="0"/>
              <a:t>计算机组成原理是计算机科学与技术专业本科教学中的一门重要技术基础课，在计算机科学与技术专业的教学计划中占有重要地位和作用。学习本课程旨在使学生系统地理解计算机硬件系统的组织结构和工作原理，掌握计算机硬件系统的基本分析与设计方法，建立计算机系统的整体概念。为进一步学习计算机设计与实践、接口技术、嵌入式系统、计算机体系结构、操作系统、计算机网络等后续课程；为全面培养学生计算机软硬件系统认知能力、面向问题求解能力、系统开发与调试能力，以及设计与创新能力奠定良好的基础。</a:t>
            </a:r>
            <a:endParaRPr lang="en-US" altLang="zh-CN" dirty="0"/>
          </a:p>
          <a:p>
            <a:pPr lvl="0" eaLnBrk="1" hangingPunct="1"/>
            <a:r>
              <a:rPr lang="zh-CN" altLang="zh-CN" dirty="0"/>
              <a:t>课程基本要求</a:t>
            </a:r>
          </a:p>
          <a:p>
            <a:pPr lvl="0" eaLnBrk="1" hangingPunct="1"/>
            <a:r>
              <a:rPr lang="en-US" altLang="zh-CN" dirty="0"/>
              <a:t>⑴ </a:t>
            </a:r>
            <a:r>
              <a:rPr lang="zh-CN" altLang="zh-CN" dirty="0"/>
              <a:t>掌握计算机内部的各种信息编码、基本运算的操作原理、基本部件的构造和组织方式，建立一个完整的整机概念；</a:t>
            </a:r>
          </a:p>
          <a:p>
            <a:pPr lvl="0" eaLnBrk="1" hangingPunct="1"/>
            <a:r>
              <a:rPr lang="en-US" altLang="zh-CN" dirty="0"/>
              <a:t>⑵ </a:t>
            </a:r>
            <a:r>
              <a:rPr lang="zh-CN" altLang="zh-CN" dirty="0"/>
              <a:t>深刻理解计算机各子系统之间的相互联系以及各自在计算机整机中的地位和作用；</a:t>
            </a:r>
          </a:p>
          <a:p>
            <a:pPr lvl="0" eaLnBrk="1" hangingPunct="1"/>
            <a:r>
              <a:rPr lang="en-US" altLang="zh-CN" dirty="0"/>
              <a:t>    ⑶ </a:t>
            </a:r>
            <a:r>
              <a:rPr lang="zh-CN" altLang="zh-CN" dirty="0"/>
              <a:t>掌握部件和单元电路的设计方法。 </a:t>
            </a:r>
          </a:p>
          <a:p>
            <a:pPr lvl="0" eaLnBrk="1" hangingPunct="1"/>
            <a:r>
              <a:rPr lang="en-US" altLang="zh-CN" dirty="0"/>
              <a:t>2</a:t>
            </a:r>
            <a:r>
              <a:rPr lang="zh-CN" altLang="zh-CN" dirty="0"/>
              <a:t>）实验基本要求</a:t>
            </a:r>
          </a:p>
          <a:p>
            <a:pPr lvl="0" eaLnBrk="1" hangingPunct="1"/>
            <a:r>
              <a:rPr lang="en-US" altLang="zh-CN" dirty="0"/>
              <a:t>⑴ </a:t>
            </a:r>
            <a:r>
              <a:rPr lang="zh-CN" altLang="zh-CN" dirty="0"/>
              <a:t>实现存储器容量的扩充；</a:t>
            </a:r>
          </a:p>
          <a:p>
            <a:pPr lvl="0" eaLnBrk="1" hangingPunct="1"/>
            <a:r>
              <a:rPr lang="en-US" altLang="zh-CN" dirty="0"/>
              <a:t>⑵ </a:t>
            </a:r>
            <a:r>
              <a:rPr lang="zh-CN" altLang="zh-CN" dirty="0"/>
              <a:t>设计并实现计算机系统的基本输入</a:t>
            </a:r>
            <a:r>
              <a:rPr lang="en-US" altLang="zh-CN" dirty="0"/>
              <a:t>/</a:t>
            </a:r>
            <a:r>
              <a:rPr lang="zh-CN" altLang="zh-CN" dirty="0"/>
              <a:t>输出过程；</a:t>
            </a:r>
          </a:p>
          <a:p>
            <a:pPr lvl="0" eaLnBrk="1" hangingPunct="1"/>
            <a:r>
              <a:rPr lang="en-US" altLang="zh-CN" dirty="0"/>
              <a:t>⑶ </a:t>
            </a:r>
            <a:r>
              <a:rPr lang="zh-CN" altLang="zh-CN" dirty="0"/>
              <a:t>根据不同的控制信号实现运算器的不同运算；</a:t>
            </a:r>
          </a:p>
          <a:p>
            <a:pPr lvl="0" eaLnBrk="1" hangingPunct="1"/>
            <a:r>
              <a:rPr lang="en-US" altLang="zh-CN" dirty="0"/>
              <a:t>⑷ </a:t>
            </a:r>
            <a:r>
              <a:rPr lang="zh-CN" altLang="zh-CN" dirty="0"/>
              <a:t>用微程序设计方法设计指定的机器指令所对应的微指令码。</a:t>
            </a:r>
          </a:p>
          <a:p>
            <a:pPr lvl="0" eaLnBrk="1" hangingPunct="1"/>
            <a:endParaRPr lang="zh-CN" altLang="en-US" dirty="0"/>
          </a:p>
        </p:txBody>
      </p:sp>
      <p:sp>
        <p:nvSpPr>
          <p:cNvPr id="1048642"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zh-CN" altLang="en-US" sz="1200" dirty="0"/>
              <a:t>2</a:t>
            </a:fld>
            <a:endParaRPr lang="zh-CN" alt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思考题：</a:t>
            </a:r>
            <a:r>
              <a:rPr lang="en-US" altLang="zh-CN" dirty="0"/>
              <a:t>IEEE 754</a:t>
            </a:r>
            <a:r>
              <a:rPr lang="zh-CN" altLang="en-US" dirty="0"/>
              <a:t>（规格化）浮点数，在数轴上分布是否均匀？</a:t>
            </a:r>
          </a:p>
          <a:p>
            <a:r>
              <a:rPr lang="zh-CN" altLang="en-US" dirty="0"/>
              <a:t>不均匀！相邻两个指数（</a:t>
            </a:r>
            <a:r>
              <a:rPr lang="en-US" altLang="zh-CN" dirty="0"/>
              <a:t>n</a:t>
            </a:r>
            <a:r>
              <a:rPr lang="zh-CN" altLang="en-US" dirty="0"/>
              <a:t>，</a:t>
            </a:r>
            <a:r>
              <a:rPr lang="en-US" altLang="zh-CN" dirty="0"/>
              <a:t>n+1</a:t>
            </a:r>
            <a:r>
              <a:rPr lang="zh-CN" altLang="en-US" dirty="0"/>
              <a:t>）间表达的数相同，</a:t>
            </a:r>
            <a:r>
              <a:rPr lang="en-US" altLang="zh-CN" dirty="0"/>
              <a:t>2</a:t>
            </a:r>
            <a:r>
              <a:rPr lang="zh-CN" altLang="en-US" baseline="30000" dirty="0"/>
              <a:t>尾数位数</a:t>
            </a:r>
            <a:r>
              <a:rPr lang="zh-CN" altLang="en-US" dirty="0"/>
              <a:t>个数；相同指数情况下，分布是均匀的，间隔为</a:t>
            </a:r>
            <a:r>
              <a:rPr lang="en-US" altLang="zh-CN" dirty="0">
                <a:sym typeface="+mn-ea"/>
              </a:rPr>
              <a:t>2-</a:t>
            </a:r>
            <a:r>
              <a:rPr lang="zh-CN" altLang="en-US" baseline="30000" dirty="0">
                <a:sym typeface="+mn-ea"/>
              </a:rPr>
              <a:t>尾数位数</a:t>
            </a:r>
            <a:r>
              <a:rPr lang="en-US" altLang="zh-CN" dirty="0">
                <a:sym typeface="+mn-ea"/>
              </a:rPr>
              <a:t>*2</a:t>
            </a:r>
            <a:r>
              <a:rPr lang="en-US" altLang="zh-CN" baseline="30000" dirty="0">
                <a:sym typeface="+mn-ea"/>
              </a:rPr>
              <a:t>n</a:t>
            </a:r>
            <a:r>
              <a:rPr lang="en-US" altLang="zh-CN" dirty="0"/>
              <a:t>=</a:t>
            </a:r>
            <a:r>
              <a:rPr lang="en-US" altLang="zh-CN" dirty="0">
                <a:sym typeface="+mn-ea"/>
              </a:rPr>
              <a:t>2</a:t>
            </a:r>
            <a:r>
              <a:rPr lang="zh-CN" altLang="en-US" baseline="30000" dirty="0">
                <a:sym typeface="+mn-ea"/>
              </a:rPr>
              <a:t>（</a:t>
            </a:r>
            <a:r>
              <a:rPr lang="en-US" altLang="zh-CN" baseline="30000" dirty="0">
                <a:sym typeface="+mn-ea"/>
              </a:rPr>
              <a:t>n-</a:t>
            </a:r>
            <a:r>
              <a:rPr lang="zh-CN" altLang="en-US" baseline="30000" dirty="0">
                <a:sym typeface="+mn-ea"/>
              </a:rPr>
              <a:t>尾数位数）</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3757C0-D8D6-4E64-9363-D8157096089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62607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第一条，移位的规则，符号位不能变</a:t>
            </a:r>
            <a:r>
              <a:rPr lang="en-US" altLang="zh-CN" dirty="0"/>
              <a:t>~~~</a:t>
            </a:r>
          </a:p>
          <a:p>
            <a:r>
              <a:rPr lang="zh-CN" altLang="en-US" dirty="0"/>
              <a:t>第二条，移位后，机器数与真值一致</a:t>
            </a:r>
            <a:endParaRPr lang="en-US" altLang="zh-CN" dirty="0"/>
          </a:p>
          <a:p>
            <a:r>
              <a:rPr lang="zh-CN" altLang="en-US" dirty="0"/>
              <a:t>左移和右移的过程中，该怎么填补空位？</a:t>
            </a:r>
            <a:r>
              <a:rPr lang="zh-CN" altLang="en-US" b="1" dirty="0"/>
              <a:t>从简单的开始，先从正数讲起，然后原码、反码、补码。</a:t>
            </a:r>
            <a:endParaRPr lang="en-US" altLang="zh-CN" dirty="0"/>
          </a:p>
          <a:p>
            <a:r>
              <a:rPr lang="zh-CN" altLang="en-US" dirty="0"/>
              <a:t>右侧给的是例子，辅助说明算术移位规则。</a:t>
            </a:r>
            <a:endParaRPr lang="en-US" altLang="zh-CN" dirty="0"/>
          </a:p>
          <a:p>
            <a:r>
              <a:rPr lang="zh-CN" altLang="en-US" dirty="0"/>
              <a:t>由于负数的反码，除符号位外，其他各位都与原码相反，因此反码移位的话，左右都添加的数也应与原码相反，为</a:t>
            </a:r>
            <a:r>
              <a:rPr lang="en-US" altLang="zh-CN" dirty="0"/>
              <a:t>1</a:t>
            </a:r>
          </a:p>
          <a:p>
            <a:endParaRPr lang="en-US" altLang="zh-CN" dirty="0"/>
          </a:p>
          <a:p>
            <a:r>
              <a:rPr lang="zh-CN" altLang="en-US" dirty="0"/>
              <a:t>补码的规则是除符号位外，原码的每位取反，末位</a:t>
            </a:r>
            <a:r>
              <a:rPr lang="en-US" altLang="zh-CN" dirty="0"/>
              <a:t>+1</a:t>
            </a:r>
          </a:p>
          <a:p>
            <a:r>
              <a:rPr lang="zh-CN" altLang="en-US" dirty="0"/>
              <a:t>为了保持与原码添加数的规则一致，我们左移填</a:t>
            </a:r>
            <a:r>
              <a:rPr lang="en-US" altLang="zh-CN" dirty="0"/>
              <a:t>0</a:t>
            </a:r>
            <a:r>
              <a:rPr lang="zh-CN" altLang="en-US" dirty="0"/>
              <a:t>右移添</a:t>
            </a:r>
            <a:r>
              <a:rPr lang="en-US" altLang="zh-CN" dirty="0"/>
              <a:t>1</a:t>
            </a:r>
          </a:p>
          <a:p>
            <a:endParaRPr lang="en-US" altLang="zh-CN" dirty="0"/>
          </a:p>
          <a:p>
            <a:r>
              <a:rPr lang="zh-CN" altLang="en-US" b="1" dirty="0"/>
              <a:t>例如：</a:t>
            </a:r>
            <a:r>
              <a:rPr lang="en-US" altLang="zh-CN" b="1" dirty="0"/>
              <a:t>8</a:t>
            </a:r>
            <a:r>
              <a:rPr lang="zh-CN" altLang="en-US" b="1" dirty="0"/>
              <a:t>位补码</a:t>
            </a:r>
            <a:r>
              <a:rPr lang="zh-CN" altLang="en-US" dirty="0"/>
              <a:t>，表示的最小负整数</a:t>
            </a:r>
            <a:r>
              <a:rPr lang="en-US" altLang="zh-CN" dirty="0"/>
              <a:t>-128</a:t>
            </a:r>
            <a:r>
              <a:rPr lang="zh-CN" altLang="en-US" dirty="0"/>
              <a:t>位</a:t>
            </a:r>
            <a:r>
              <a:rPr lang="en-US" altLang="zh-CN" dirty="0"/>
              <a:t>10000000</a:t>
            </a:r>
            <a:r>
              <a:rPr lang="zh-CN" altLang="en-US" dirty="0"/>
              <a:t>，右移</a:t>
            </a:r>
            <a:r>
              <a:rPr lang="en-US" altLang="zh-CN" dirty="0"/>
              <a:t>1</a:t>
            </a:r>
            <a:r>
              <a:rPr lang="zh-CN" altLang="en-US" dirty="0"/>
              <a:t>为位相当于除</a:t>
            </a:r>
            <a:r>
              <a:rPr lang="en-US" altLang="zh-CN" dirty="0"/>
              <a:t>2</a:t>
            </a:r>
            <a:r>
              <a:rPr lang="zh-CN" altLang="en-US" dirty="0"/>
              <a:t>，</a:t>
            </a:r>
            <a:r>
              <a:rPr lang="en-US" altLang="zh-CN" dirty="0"/>
              <a:t>-64=11000000...</a:t>
            </a:r>
            <a:r>
              <a:rPr lang="zh-CN" altLang="en-US" dirty="0"/>
              <a:t>，如果空位补</a:t>
            </a:r>
            <a:r>
              <a:rPr lang="en-US" altLang="zh-CN" dirty="0"/>
              <a:t>0</a:t>
            </a:r>
            <a:r>
              <a:rPr lang="zh-CN" altLang="en-US" dirty="0"/>
              <a:t>，右移</a:t>
            </a:r>
            <a:r>
              <a:rPr lang="en-US" altLang="zh-CN" dirty="0"/>
              <a:t>-128</a:t>
            </a:r>
            <a:r>
              <a:rPr lang="zh-CN" altLang="en-US" dirty="0"/>
              <a:t>后，还是</a:t>
            </a:r>
            <a:r>
              <a:rPr lang="en-US" altLang="zh-CN" dirty="0"/>
              <a:t>-128</a:t>
            </a:r>
            <a:r>
              <a:rPr lang="zh-CN" altLang="en-US" dirty="0"/>
              <a:t>。</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3757C0-D8D6-4E64-9363-D8157096089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26046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3757C0-D8D6-4E64-9363-D8157096089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15260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数字逻辑中讲过移位寄存器。</a:t>
            </a:r>
          </a:p>
          <a:p>
            <a:r>
              <a:rPr lang="zh-CN" altLang="en-US" dirty="0"/>
              <a:t>可以看出，左移补码的正数和负数，逻辑电路是相同的；右移补码也类似。其他的机器数，对于正负数的移位操作，逻辑电路不同。</a:t>
            </a:r>
          </a:p>
          <a:p>
            <a:endParaRPr lang="en-US" altLang="zh-CN" dirty="0"/>
          </a:p>
          <a:p>
            <a:r>
              <a:rPr lang="zh-CN" altLang="en-US" dirty="0"/>
              <a:t>负数反码左移补</a:t>
            </a:r>
            <a:r>
              <a:rPr lang="en-US" altLang="zh-CN" dirty="0"/>
              <a:t>1</a:t>
            </a:r>
            <a:r>
              <a:rPr lang="zh-CN" altLang="en-US" dirty="0"/>
              <a:t>，正数反码左移补</a:t>
            </a:r>
            <a:r>
              <a:rPr lang="en-US" altLang="zh-CN" dirty="0"/>
              <a:t>1</a:t>
            </a:r>
            <a:r>
              <a:rPr lang="zh-CN" altLang="en-US" dirty="0"/>
              <a:t>。</a:t>
            </a:r>
          </a:p>
          <a:p>
            <a:r>
              <a:rPr lang="zh-CN" altLang="en-US" dirty="0"/>
              <a:t>负数原码右移补</a:t>
            </a:r>
            <a:r>
              <a:rPr lang="en-US" altLang="zh-CN" dirty="0"/>
              <a:t>0</a:t>
            </a:r>
            <a:r>
              <a:rPr lang="zh-CN" altLang="en-US" dirty="0"/>
              <a:t>（不是符号位），可以把正数移位时，符号位与数值位断开接</a:t>
            </a:r>
            <a:r>
              <a:rPr lang="en-US" altLang="zh-CN" dirty="0"/>
              <a:t>0</a:t>
            </a:r>
            <a:r>
              <a:rPr lang="zh-CN" altLang="en-US" dirty="0"/>
              <a:t>，正负移位电路就一样了，但是略微复杂。</a:t>
            </a:r>
            <a:endParaRPr lang="en-US" altLang="zh-CN" dirty="0"/>
          </a:p>
          <a:p>
            <a:endParaRPr lang="en-US" altLang="zh-CN" dirty="0"/>
          </a:p>
          <a:p>
            <a:r>
              <a:rPr lang="zh-CN" altLang="en-US" dirty="0"/>
              <a:t>移位过程中</a:t>
            </a:r>
            <a:r>
              <a:rPr lang="en-US" altLang="zh-CN" dirty="0"/>
              <a:t>1</a:t>
            </a:r>
            <a:r>
              <a:rPr lang="zh-CN" altLang="en-US" dirty="0"/>
              <a:t>被移掉了，会怎么样？</a:t>
            </a:r>
          </a:p>
          <a:p>
            <a:r>
              <a:rPr lang="zh-CN" altLang="en-US" b="1" dirty="0">
                <a:solidFill>
                  <a:srgbClr val="FF0000"/>
                </a:solidFill>
              </a:rPr>
              <a:t>补码和反码左移如果移出</a:t>
            </a:r>
            <a:r>
              <a:rPr lang="en-US" altLang="zh-CN" b="1" dirty="0">
                <a:solidFill>
                  <a:srgbClr val="FF0000"/>
                </a:solidFill>
              </a:rPr>
              <a:t>0</a:t>
            </a:r>
            <a:r>
              <a:rPr lang="zh-CN" altLang="en-US" b="1" dirty="0">
                <a:solidFill>
                  <a:srgbClr val="FF0000"/>
                </a:solidFill>
              </a:rPr>
              <a:t>，出错，溢出了</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3757C0-D8D6-4E64-9363-D8157096089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81285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32</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33</a:t>
            </a:fld>
            <a:endParaRPr lang="zh-CN" altLang="en-US"/>
          </a:p>
        </p:txBody>
      </p:sp>
    </p:spTree>
    <p:extLst>
      <p:ext uri="{BB962C8B-B14F-4D97-AF65-F5344CB8AC3E}">
        <p14:creationId xmlns:p14="http://schemas.microsoft.com/office/powerpoint/2010/main" val="4240692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87769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35</a:t>
            </a:fld>
            <a:endParaRPr lang="zh-CN" altLang="en-US"/>
          </a:p>
        </p:txBody>
      </p:sp>
    </p:spTree>
    <p:extLst>
      <p:ext uri="{BB962C8B-B14F-4D97-AF65-F5344CB8AC3E}">
        <p14:creationId xmlns:p14="http://schemas.microsoft.com/office/powerpoint/2010/main" val="1640985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137855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1846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2</a:t>
            </a:r>
            <a:r>
              <a:rPr lang="zh-CN" altLang="en-US"/>
              <a:t>学时到这里。</a:t>
            </a:r>
          </a:p>
        </p:txBody>
      </p:sp>
    </p:spTree>
    <p:extLst>
      <p:ext uri="{BB962C8B-B14F-4D97-AF65-F5344CB8AC3E}">
        <p14:creationId xmlns:p14="http://schemas.microsoft.com/office/powerpoint/2010/main" val="40755729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a:p>
        </p:txBody>
      </p:sp>
    </p:spTree>
    <p:extLst>
      <p:ext uri="{BB962C8B-B14F-4D97-AF65-F5344CB8AC3E}">
        <p14:creationId xmlns:p14="http://schemas.microsoft.com/office/powerpoint/2010/main" val="6408580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5435069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a:p>
        </p:txBody>
      </p:sp>
    </p:spTree>
    <p:extLst>
      <p:ext uri="{BB962C8B-B14F-4D97-AF65-F5344CB8AC3E}">
        <p14:creationId xmlns:p14="http://schemas.microsoft.com/office/powerpoint/2010/main" val="11618370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9236215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527779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43</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规格化数的特例，机器：</a:t>
            </a:r>
            <a:r>
              <a:rPr lang="en-US" altLang="zh-CN"/>
              <a:t>-1.0</a:t>
            </a:r>
            <a:r>
              <a:rPr lang="zh-CN" altLang="en-US"/>
              <a:t>是规格化数</a:t>
            </a:r>
            <a:r>
              <a:rPr lang="en-US" altLang="zh-CN"/>
              <a:t>, -1/2</a:t>
            </a:r>
            <a:r>
              <a:rPr lang="zh-CN" altLang="en-US"/>
              <a:t>不是规格化数。</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50</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51</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E3757C0-D8D6-4E64-9363-D8157096089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42" name="幻灯片图像占位符 1"/>
          <p:cNvSpPr>
            <a:spLocks noGrp="1" noRot="1" noChangeAspect="1"/>
          </p:cNvSpPr>
          <p:nvPr>
            <p:ph type="sldImg"/>
          </p:nvPr>
        </p:nvSpPr>
        <p:spPr/>
      </p:sp>
      <p:sp>
        <p:nvSpPr>
          <p:cNvPr id="1049043" name="备注占位符 2"/>
          <p:cNvSpPr>
            <a:spLocks noGrp="1"/>
          </p:cNvSpPr>
          <p:nvPr>
            <p:ph type="body" idx="1"/>
          </p:nvPr>
        </p:nvSpPr>
        <p:spPr/>
        <p:txBody>
          <a:bodyPr/>
          <a:lstStyle/>
          <a:p>
            <a:endParaRPr lang="zh-CN" altLang="en-US" dirty="0"/>
          </a:p>
        </p:txBody>
      </p:sp>
      <p:sp>
        <p:nvSpPr>
          <p:cNvPr id="104904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3757C0-D8D6-4E64-9363-D8157096089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618797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从应用程序到底层硬件逻辑层之间的抽象层次示意图</a:t>
            </a:r>
            <a:endParaRPr lang="en-US" altLang="zh-CN" dirty="0"/>
          </a:p>
          <a:p>
            <a:r>
              <a:rPr lang="zh-CN" altLang="en-US" dirty="0"/>
              <a:t>左图是各个层的抽象层次，右图是各个层对应的描述</a:t>
            </a:r>
            <a:endParaRPr lang="en-US" altLang="zh-CN" dirty="0"/>
          </a:p>
          <a:p>
            <a:r>
              <a:rPr lang="zh-CN" altLang="en-US" dirty="0"/>
              <a:t>微代码层 对应 电路结构？</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3757C0-D8D6-4E64-9363-D8157096089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968109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E3757C0-D8D6-4E64-9363-D8157096089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90000"/>
              </a:lnSpc>
              <a:spcAft>
                <a:spcPts val="0"/>
              </a:spcAft>
            </a:pPr>
            <a:endParaRPr lang="en-US" altLang="zh-CN" sz="280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E3757C0-D8D6-4E64-9363-D8157096089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55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5"/>
          <p:cNvSpPr>
            <a:spLocks noGrp="1" noChangeArrowheads="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6333FCEA-59DE-4AD4-A0C5-20A93CBEEA0C}"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56</a:t>
            </a:fld>
            <a:endParaRPr kumimoji="0" lang="en-US" altLang="zh-CN"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65539" name="Rectangle 2"/>
          <p:cNvSpPr>
            <a:spLocks noGrp="1" noRot="1" noChangeAspect="1" noChangeArrowheads="1" noTextEdit="1"/>
          </p:cNvSpPr>
          <p:nvPr>
            <p:ph type="sldImg"/>
          </p:nvPr>
        </p:nvSpPr>
        <p:spPr/>
      </p:sp>
      <p:sp>
        <p:nvSpPr>
          <p:cNvPr id="65540" name="Rectangle 3"/>
          <p:cNvSpPr>
            <a:spLocks noGrp="1" noChangeArrowheads="1"/>
          </p:cNvSpPr>
          <p:nvPr>
            <p:ph type="body" idx="1"/>
          </p:nvPr>
        </p:nvSpPr>
        <p:spPr>
          <a:noFill/>
        </p:spPr>
        <p:txBody>
          <a:bodyPr/>
          <a:lstStyle/>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57</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之前简单的讲过了</a:t>
            </a:r>
            <a:r>
              <a:rPr lang="en-US" altLang="zh-CN" sz="1200" b="0" i="0" kern="1200" dirty="0">
                <a:solidFill>
                  <a:schemeClr val="tx1"/>
                </a:solidFill>
                <a:effectLst/>
                <a:latin typeface="+mn-lt"/>
                <a:ea typeface="+mn-ea"/>
                <a:cs typeface="+mn-cs"/>
              </a:rPr>
              <a:t>RISC-V</a:t>
            </a:r>
            <a:r>
              <a:rPr lang="zh-CN" altLang="en-US" sz="1200" b="0" i="0" kern="1200" dirty="0">
                <a:solidFill>
                  <a:schemeClr val="tx1"/>
                </a:solidFill>
                <a:effectLst/>
                <a:latin typeface="+mn-lt"/>
                <a:ea typeface="+mn-ea"/>
                <a:cs typeface="+mn-cs"/>
              </a:rPr>
              <a:t>指令集，接下来我将简单的介绍一下</a:t>
            </a:r>
            <a:r>
              <a:rPr lang="en-US" altLang="zh-CN" sz="1200" b="0" i="0" kern="1200" dirty="0">
                <a:solidFill>
                  <a:schemeClr val="tx1"/>
                </a:solidFill>
                <a:effectLst/>
                <a:latin typeface="+mn-lt"/>
                <a:ea typeface="+mn-ea"/>
                <a:cs typeface="+mn-cs"/>
              </a:rPr>
              <a:t>RISC-V</a:t>
            </a:r>
            <a:r>
              <a:rPr lang="zh-CN" altLang="en-US" sz="1200" b="0" i="0" kern="1200" dirty="0">
                <a:solidFill>
                  <a:schemeClr val="tx1"/>
                </a:solidFill>
                <a:effectLst/>
                <a:latin typeface="+mn-lt"/>
                <a:ea typeface="+mn-ea"/>
                <a:cs typeface="+mn-cs"/>
              </a:rPr>
              <a:t>的汇编。更直观的去了解，</a:t>
            </a:r>
            <a:r>
              <a:rPr lang="en-US"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语言程序如何一步步变成机器语言并让机器执行程序。</a:t>
            </a:r>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58</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黑书</a:t>
            </a:r>
            <a:r>
              <a:rPr lang="en-US" altLang="zh-CN" dirty="0"/>
              <a:t>P44</a:t>
            </a:r>
          </a:p>
        </p:txBody>
      </p:sp>
      <p:sp>
        <p:nvSpPr>
          <p:cNvPr id="4" name="灯片编号占位符 3"/>
          <p:cNvSpPr>
            <a:spLocks noGrp="1"/>
          </p:cNvSpPr>
          <p:nvPr>
            <p:ph type="sldNum" sz="quarter" idx="5"/>
          </p:nvPr>
        </p:nvSpPr>
        <p:spPr/>
        <p:txBody>
          <a:bodyPr/>
          <a:lstStyle/>
          <a:p>
            <a:fld id="{CE3757C0-D8D6-4E64-9363-D81570960896}" type="slidenum">
              <a:rPr lang="zh-CN" altLang="en-US" smtClean="0"/>
              <a:t>61</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62</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为什么保存寄存器和临时寄存器不连续？</a:t>
            </a:r>
          </a:p>
          <a:p>
            <a:r>
              <a:rPr lang="zh-CN" altLang="en-US" dirty="0"/>
              <a:t>为了适应</a:t>
            </a:r>
            <a:r>
              <a:rPr lang="en-US" altLang="zh-CN" dirty="0"/>
              <a:t>RV</a:t>
            </a:r>
            <a:r>
              <a:rPr lang="zh-CN" altLang="en-US" dirty="0"/>
              <a:t>指令集的</a:t>
            </a:r>
            <a:r>
              <a:rPr lang="en-US" altLang="zh-CN" dirty="0"/>
              <a:t>E</a:t>
            </a:r>
            <a:r>
              <a:rPr lang="zh-CN" altLang="en-US" dirty="0"/>
              <a:t>子集，</a:t>
            </a:r>
            <a:r>
              <a:rPr lang="en-US" altLang="zh-CN" dirty="0"/>
              <a:t>16</a:t>
            </a:r>
            <a:r>
              <a:rPr lang="zh-CN" altLang="en-US" dirty="0"/>
              <a:t>个寄存器。</a:t>
            </a:r>
          </a:p>
          <a:p>
            <a:r>
              <a:rPr lang="zh-CN" altLang="en-US" dirty="0"/>
              <a:t>建议使用助记符？</a:t>
            </a:r>
            <a:endParaRPr lang="en-US" altLang="zh-CN"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63</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000000"/>
                </a:solidFill>
                <a:effectLst/>
                <a:latin typeface="Helvetica" panose="020B0604020202020204" pitchFamily="34" charset="0"/>
              </a:rPr>
              <a:t>lui</a:t>
            </a:r>
            <a:r>
              <a:rPr lang="zh-CN" altLang="en-US" b="0" i="0" dirty="0">
                <a:solidFill>
                  <a:srgbClr val="000000"/>
                </a:solidFill>
                <a:effectLst/>
                <a:latin typeface="Helvetica" panose="020B0604020202020204" pitchFamily="34" charset="0"/>
              </a:rPr>
              <a:t>：</a:t>
            </a:r>
            <a:r>
              <a:rPr lang="zh-CN" altLang="en-US" dirty="0"/>
              <a:t>将 </a:t>
            </a:r>
            <a:r>
              <a:rPr lang="en-US" altLang="zh-CN" dirty="0"/>
              <a:t>20 </a:t>
            </a:r>
            <a:r>
              <a:rPr lang="zh-CN" altLang="en-US" dirty="0"/>
              <a:t>位的立即数左移</a:t>
            </a:r>
            <a:r>
              <a:rPr lang="en-US" altLang="zh-CN" dirty="0"/>
              <a:t>12</a:t>
            </a:r>
            <a:r>
              <a:rPr lang="zh-CN" altLang="en-US" dirty="0"/>
              <a:t>位，低 </a:t>
            </a:r>
            <a:r>
              <a:rPr lang="en-US" altLang="zh-CN" dirty="0"/>
              <a:t>12 </a:t>
            </a:r>
            <a:r>
              <a:rPr lang="zh-CN" altLang="en-US" dirty="0"/>
              <a:t>位补零，并写回寄存器 </a:t>
            </a:r>
            <a:r>
              <a:rPr lang="en-US" altLang="zh-CN" dirty="0" err="1"/>
              <a:t>rd</a:t>
            </a:r>
            <a:r>
              <a:rPr lang="en-US" altLang="zh-CN" dirty="0"/>
              <a:t> </a:t>
            </a:r>
            <a:r>
              <a:rPr lang="zh-CN" altLang="en-US" dirty="0"/>
              <a:t>中</a:t>
            </a:r>
          </a:p>
        </p:txBody>
      </p:sp>
      <p:sp>
        <p:nvSpPr>
          <p:cNvPr id="4" name="灯片编号占位符 3"/>
          <p:cNvSpPr>
            <a:spLocks noGrp="1"/>
          </p:cNvSpPr>
          <p:nvPr>
            <p:ph type="sldNum" sz="quarter" idx="5"/>
          </p:nvPr>
        </p:nvSpPr>
        <p:spPr/>
        <p:txBody>
          <a:bodyPr/>
          <a:lstStyle/>
          <a:p>
            <a:fld id="{CE3757C0-D8D6-4E64-9363-D81570960896}" type="slidenum">
              <a:rPr lang="zh-CN" altLang="en-US" smtClean="0"/>
              <a:t>64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ttps://blog.csdn.net/do2jiang/article/details/4545690?spm=1001.2101.3001.6650.4&amp;utm_medium=distribute.pc_relevant.none-task-blog-2%7Edefault%7EBlogCommendFromBaidu%7ERate-4.pc_relevant_paycolumn_v3&amp;depth_1-utm_source=distribute.pc_relevant.none-task-blog-2%7Edefault%7EBlogCommendFromBaidu%7ERate-4.pc_relevant_paycolumn_v3&amp;utm_relevant_index=9</a:t>
            </a:r>
          </a:p>
          <a:p>
            <a:endParaRPr lang="zh-CN" altLang="en-US"/>
          </a:p>
          <a:p>
            <a:r>
              <a:rPr lang="zh-CN" altLang="en-US"/>
              <a:t>体系结构与采用的独立与否的总线无关，与指令空间和数据空间的分开独立与否有关。51单片机虽然数据指令存储区是分开的，但总线是分时复用得，所以属于改进型的哈佛结构。ARM9虽然是哈佛结构，但是之前的版本(例如ARM7)也还是冯·诺依曼结构。早期的X86能迅速占有市场，一条很重要的原因，正是靠了冯·诺依曼这种实现简单，成本低的总线结构。现在的处理器虽然外部总线上看是诺依曼结构的，但是由于内部CACHE的存在，因此实际上内部来看已经 类似 改进型哈佛结构的了。至于优缺点，哈佛结构就是复杂，对外围设备的连接与处理要求高，十分不适合外围存储器的扩展。所以早期通用CPU难以采用这种结构。而单片机，由于内部集成了所需的存储器，所以采用哈佛结构也未尝不可。现在的处理器，依托CACHE的存在，已经很好的将二者统一起来了。</a:t>
            </a:r>
          </a:p>
        </p:txBody>
      </p:sp>
    </p:spTree>
    <p:extLst>
      <p:ext uri="{BB962C8B-B14F-4D97-AF65-F5344CB8AC3E}">
        <p14:creationId xmlns:p14="http://schemas.microsoft.com/office/powerpoint/2010/main" val="2697453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3757C0-D8D6-4E64-9363-D81570960896}" type="slidenum">
              <a:rPr lang="zh-CN" altLang="en-US" smtClean="0"/>
              <a:t>68</a:t>
            </a:fld>
            <a:endParaRPr lang="zh-CN" altLang="en-US"/>
          </a:p>
        </p:txBody>
      </p:sp>
    </p:spTree>
    <p:extLst>
      <p:ext uri="{BB962C8B-B14F-4D97-AF65-F5344CB8AC3E}">
        <p14:creationId xmlns:p14="http://schemas.microsoft.com/office/powerpoint/2010/main" val="34455551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假设主程序调用过程</a:t>
            </a:r>
            <a:r>
              <a:rPr lang="en-US" altLang="zh-CN" dirty="0"/>
              <a:t>A</a:t>
            </a:r>
            <a:r>
              <a:rPr lang="zh-CN" altLang="en-US" dirty="0"/>
              <a:t>，参数为</a:t>
            </a:r>
            <a:r>
              <a:rPr lang="en-US" altLang="zh-CN" dirty="0"/>
              <a:t>3</a:t>
            </a:r>
            <a:r>
              <a:rPr lang="zh-CN" altLang="en-US" dirty="0"/>
              <a:t>，</a:t>
            </a:r>
            <a:r>
              <a:rPr lang="en-US" altLang="zh-CN" dirty="0"/>
              <a:t>3</a:t>
            </a:r>
            <a:r>
              <a:rPr lang="zh-CN" altLang="en-US" dirty="0"/>
              <a:t>保存在寄存器</a:t>
            </a:r>
            <a:r>
              <a:rPr lang="en-US" altLang="zh-CN" dirty="0"/>
              <a:t>x10</a:t>
            </a:r>
            <a:r>
              <a:rPr lang="zh-CN" altLang="en-US" dirty="0"/>
              <a:t>中，然后使用</a:t>
            </a:r>
            <a:r>
              <a:rPr lang="en-US" altLang="zh-CN" dirty="0" err="1"/>
              <a:t>jal</a:t>
            </a:r>
            <a:r>
              <a:rPr lang="en-US" altLang="zh-CN" dirty="0"/>
              <a:t> x1, A</a:t>
            </a:r>
            <a:r>
              <a:rPr lang="zh-CN" altLang="en-US" dirty="0"/>
              <a:t>。再假设过程</a:t>
            </a:r>
            <a:r>
              <a:rPr lang="en-US" altLang="zh-CN" dirty="0"/>
              <a:t>A</a:t>
            </a:r>
            <a:r>
              <a:rPr lang="zh-CN" altLang="en-US" dirty="0"/>
              <a:t>通过</a:t>
            </a:r>
            <a:r>
              <a:rPr lang="en-US" altLang="zh-CN" dirty="0" err="1"/>
              <a:t>jal</a:t>
            </a:r>
            <a:r>
              <a:rPr lang="en-US" altLang="zh-CN" dirty="0"/>
              <a:t> x1</a:t>
            </a:r>
            <a:r>
              <a:rPr lang="zh-CN" altLang="en-US" dirty="0"/>
              <a:t>，</a:t>
            </a:r>
            <a:r>
              <a:rPr lang="en-US" altLang="zh-CN" dirty="0"/>
              <a:t>B</a:t>
            </a:r>
            <a:r>
              <a:rPr lang="zh-CN" altLang="en-US" dirty="0"/>
              <a:t>调用过程</a:t>
            </a:r>
            <a:r>
              <a:rPr lang="en-US" altLang="zh-CN" dirty="0"/>
              <a:t>B</a:t>
            </a:r>
            <a:r>
              <a:rPr lang="zh-CN" altLang="en-US" dirty="0"/>
              <a:t>，参数为</a:t>
            </a:r>
            <a:r>
              <a:rPr lang="en-US" altLang="zh-CN" dirty="0"/>
              <a:t>7</a:t>
            </a:r>
            <a:r>
              <a:rPr lang="zh-CN" altLang="en-US" dirty="0"/>
              <a:t>，</a:t>
            </a:r>
            <a:r>
              <a:rPr lang="en-US" altLang="zh-CN" dirty="0"/>
              <a:t>7</a:t>
            </a:r>
            <a:r>
              <a:rPr lang="zh-CN" altLang="en-US" dirty="0"/>
              <a:t>也要存入</a:t>
            </a:r>
            <a:r>
              <a:rPr lang="en-US" altLang="zh-CN" dirty="0"/>
              <a:t>x10</a:t>
            </a:r>
            <a:r>
              <a:rPr lang="zh-CN" altLang="en-US" dirty="0"/>
              <a:t>。由于</a:t>
            </a:r>
            <a:r>
              <a:rPr lang="en-US" altLang="zh-CN" dirty="0"/>
              <a:t>A</a:t>
            </a:r>
            <a:r>
              <a:rPr lang="zh-CN" altLang="en-US" dirty="0"/>
              <a:t>尚未结束任务，所以寄存器</a:t>
            </a:r>
            <a:r>
              <a:rPr lang="en-US" altLang="zh-CN" dirty="0"/>
              <a:t>x10</a:t>
            </a:r>
            <a:r>
              <a:rPr lang="zh-CN" altLang="en-US" dirty="0"/>
              <a:t>的使用存在冲突，同时寄存器</a:t>
            </a:r>
            <a:r>
              <a:rPr lang="en-US" altLang="zh-CN" dirty="0"/>
              <a:t>x1</a:t>
            </a:r>
            <a:r>
              <a:rPr lang="zh-CN" altLang="en-US" dirty="0"/>
              <a:t>的返回地址也存在冲突。 为了防止这个事情发生，因此提出了“栈的概念”。</a:t>
            </a:r>
            <a:endParaRPr lang="en-US" altLang="zh-CN" dirty="0"/>
          </a:p>
          <a:p>
            <a:endParaRPr lang="en-US" altLang="zh-CN" dirty="0"/>
          </a:p>
          <a:p>
            <a:r>
              <a:rPr lang="zh-CN" altLang="en-US" dirty="0"/>
              <a:t>将所有调用后还需要的“参数寄存器（</a:t>
            </a:r>
            <a:r>
              <a:rPr lang="en-US" altLang="zh-CN" dirty="0"/>
              <a:t>x10~x17</a:t>
            </a:r>
            <a:r>
              <a:rPr lang="zh-CN" altLang="en-US" dirty="0"/>
              <a:t>）”和“临时寄存器（</a:t>
            </a:r>
            <a:r>
              <a:rPr lang="en-US" altLang="zh-CN" dirty="0"/>
              <a:t>x5~x7</a:t>
            </a:r>
            <a:r>
              <a:rPr lang="zh-CN" altLang="en-US" dirty="0"/>
              <a:t>和</a:t>
            </a:r>
            <a:r>
              <a:rPr lang="en-US" altLang="zh-CN" dirty="0"/>
              <a:t>x28~x31</a:t>
            </a:r>
            <a:r>
              <a:rPr lang="zh-CN" altLang="en-US" dirty="0"/>
              <a:t>）”压栈，调整栈指针</a:t>
            </a:r>
            <a:r>
              <a:rPr lang="en-US" altLang="zh-CN" dirty="0" err="1"/>
              <a:t>sp</a:t>
            </a:r>
            <a:r>
              <a:rPr lang="zh-CN" altLang="en-US" dirty="0"/>
              <a:t>以计算压栈寄存器的数量；返回时，从存储器中恢复寄存器并重新调整栈指针。</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CE3757C0-D8D6-4E64-9363-D81570960896}" type="slidenum">
              <a:rPr lang="zh-CN" altLang="en-US" smtClean="0"/>
              <a:t>69</a:t>
            </a:fld>
            <a:endParaRPr lang="zh-CN" altLang="en-US"/>
          </a:p>
        </p:txBody>
      </p:sp>
    </p:spTree>
    <p:extLst>
      <p:ext uri="{BB962C8B-B14F-4D97-AF65-F5344CB8AC3E}">
        <p14:creationId xmlns:p14="http://schemas.microsoft.com/office/powerpoint/2010/main" val="9783565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假设主程序调用过程</a:t>
            </a:r>
            <a:r>
              <a:rPr lang="en-US" altLang="zh-CN" dirty="0"/>
              <a:t>A</a:t>
            </a:r>
            <a:r>
              <a:rPr lang="zh-CN" altLang="en-US" dirty="0"/>
              <a:t>，参数为</a:t>
            </a:r>
            <a:r>
              <a:rPr lang="en-US" altLang="zh-CN" dirty="0"/>
              <a:t>3</a:t>
            </a:r>
            <a:r>
              <a:rPr lang="zh-CN" altLang="en-US" dirty="0"/>
              <a:t>，</a:t>
            </a:r>
            <a:r>
              <a:rPr lang="en-US" altLang="zh-CN" dirty="0"/>
              <a:t>3</a:t>
            </a:r>
            <a:r>
              <a:rPr lang="zh-CN" altLang="en-US" dirty="0"/>
              <a:t>保存在寄存器</a:t>
            </a:r>
            <a:r>
              <a:rPr lang="en-US" altLang="zh-CN" dirty="0"/>
              <a:t>x10</a:t>
            </a:r>
            <a:r>
              <a:rPr lang="zh-CN" altLang="en-US" dirty="0"/>
              <a:t>中，然后使用</a:t>
            </a:r>
            <a:r>
              <a:rPr lang="en-US" altLang="zh-CN" dirty="0" err="1"/>
              <a:t>jal</a:t>
            </a:r>
            <a:r>
              <a:rPr lang="en-US" altLang="zh-CN" dirty="0"/>
              <a:t> x1, A</a:t>
            </a:r>
            <a:r>
              <a:rPr lang="zh-CN" altLang="en-US" dirty="0"/>
              <a:t>。再假设过程</a:t>
            </a:r>
            <a:r>
              <a:rPr lang="en-US" altLang="zh-CN" dirty="0"/>
              <a:t>A</a:t>
            </a:r>
            <a:r>
              <a:rPr lang="zh-CN" altLang="en-US" dirty="0"/>
              <a:t>通过</a:t>
            </a:r>
            <a:r>
              <a:rPr lang="en-US" altLang="zh-CN" dirty="0" err="1"/>
              <a:t>jal</a:t>
            </a:r>
            <a:r>
              <a:rPr lang="en-US" altLang="zh-CN" dirty="0"/>
              <a:t> x1</a:t>
            </a:r>
            <a:r>
              <a:rPr lang="zh-CN" altLang="en-US" dirty="0"/>
              <a:t>，</a:t>
            </a:r>
            <a:r>
              <a:rPr lang="en-US" altLang="zh-CN" dirty="0"/>
              <a:t>B</a:t>
            </a:r>
            <a:r>
              <a:rPr lang="zh-CN" altLang="en-US" dirty="0"/>
              <a:t>调用过程</a:t>
            </a:r>
            <a:r>
              <a:rPr lang="en-US" altLang="zh-CN" dirty="0"/>
              <a:t>B</a:t>
            </a:r>
            <a:r>
              <a:rPr lang="zh-CN" altLang="en-US" dirty="0"/>
              <a:t>，参数为</a:t>
            </a:r>
            <a:r>
              <a:rPr lang="en-US" altLang="zh-CN" dirty="0"/>
              <a:t>7</a:t>
            </a:r>
            <a:r>
              <a:rPr lang="zh-CN" altLang="en-US" dirty="0"/>
              <a:t>，</a:t>
            </a:r>
            <a:r>
              <a:rPr lang="en-US" altLang="zh-CN" dirty="0"/>
              <a:t>7</a:t>
            </a:r>
            <a:r>
              <a:rPr lang="zh-CN" altLang="en-US" dirty="0"/>
              <a:t>也要存入</a:t>
            </a:r>
            <a:r>
              <a:rPr lang="en-US" altLang="zh-CN" dirty="0"/>
              <a:t>x10</a:t>
            </a:r>
            <a:r>
              <a:rPr lang="zh-CN" altLang="en-US" dirty="0"/>
              <a:t>。由于</a:t>
            </a:r>
            <a:r>
              <a:rPr lang="en-US" altLang="zh-CN" dirty="0"/>
              <a:t>A</a:t>
            </a:r>
            <a:r>
              <a:rPr lang="zh-CN" altLang="en-US" dirty="0"/>
              <a:t>尚未结束任务，所以寄存器</a:t>
            </a:r>
            <a:r>
              <a:rPr lang="en-US" altLang="zh-CN" dirty="0"/>
              <a:t>x10</a:t>
            </a:r>
            <a:r>
              <a:rPr lang="zh-CN" altLang="en-US" dirty="0"/>
              <a:t>的使用存在冲突，同时寄存器</a:t>
            </a:r>
            <a:r>
              <a:rPr lang="en-US" altLang="zh-CN" dirty="0"/>
              <a:t>x1</a:t>
            </a:r>
            <a:r>
              <a:rPr lang="zh-CN" altLang="en-US" dirty="0"/>
              <a:t>的返回地址也存在冲突。 为了防止这个事情发生，因此提出了“栈的概念”。</a:t>
            </a:r>
            <a:endParaRPr lang="en-US" altLang="zh-CN" dirty="0"/>
          </a:p>
          <a:p>
            <a:endParaRPr lang="en-US" altLang="zh-CN" dirty="0"/>
          </a:p>
          <a:p>
            <a:r>
              <a:rPr lang="zh-CN" altLang="en-US" dirty="0"/>
              <a:t>将所有调用后还需要的“参数寄存器（</a:t>
            </a:r>
            <a:r>
              <a:rPr lang="en-US" altLang="zh-CN" dirty="0"/>
              <a:t>x10~x17</a:t>
            </a:r>
            <a:r>
              <a:rPr lang="zh-CN" altLang="en-US" dirty="0"/>
              <a:t>）”和“临时寄存器（</a:t>
            </a:r>
            <a:r>
              <a:rPr lang="en-US" altLang="zh-CN" dirty="0"/>
              <a:t>x5~x7</a:t>
            </a:r>
            <a:r>
              <a:rPr lang="zh-CN" altLang="en-US" dirty="0"/>
              <a:t>和</a:t>
            </a:r>
            <a:r>
              <a:rPr lang="en-US" altLang="zh-CN" dirty="0"/>
              <a:t>x28~x31</a:t>
            </a:r>
            <a:r>
              <a:rPr lang="zh-CN" altLang="en-US" dirty="0"/>
              <a:t>）”压栈，调整栈指针</a:t>
            </a:r>
            <a:r>
              <a:rPr lang="en-US" altLang="zh-CN" dirty="0" err="1"/>
              <a:t>sp</a:t>
            </a:r>
            <a:r>
              <a:rPr lang="zh-CN" altLang="en-US" dirty="0"/>
              <a:t>以计算压栈寄存器的数量；返回时，从存储器中恢复寄存器并重新调整栈指针。</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CE3757C0-D8D6-4E64-9363-D81570960896}" type="slidenum">
              <a:rPr lang="zh-CN" altLang="en-US" smtClean="0"/>
              <a:t>70</a:t>
            </a:fld>
            <a:endParaRPr lang="zh-CN" altLang="en-US"/>
          </a:p>
        </p:txBody>
      </p:sp>
    </p:spTree>
    <p:extLst>
      <p:ext uri="{BB962C8B-B14F-4D97-AF65-F5344CB8AC3E}">
        <p14:creationId xmlns:p14="http://schemas.microsoft.com/office/powerpoint/2010/main" val="2993904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黑书</a:t>
            </a:r>
            <a:r>
              <a:rPr lang="en-US" altLang="zh-CN" dirty="0"/>
              <a:t>P70</a:t>
            </a:r>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71</a:t>
            </a:fld>
            <a:endParaRPr lang="zh-CN" altLang="en-US"/>
          </a:p>
        </p:txBody>
      </p:sp>
    </p:spTree>
    <p:extLst>
      <p:ext uri="{BB962C8B-B14F-4D97-AF65-F5344CB8AC3E}">
        <p14:creationId xmlns:p14="http://schemas.microsoft.com/office/powerpoint/2010/main" val="36949575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堆栈帧：一次过程调用产生的存入栈中的数据。当过程调用结束并返回时，堆栈帧从栈中弹出</a:t>
            </a:r>
            <a:endParaRPr lang="en-US" altLang="zh-CN" dirty="0"/>
          </a:p>
          <a:p>
            <a:endParaRPr lang="en-US" altLang="zh-CN" dirty="0"/>
          </a:p>
          <a:p>
            <a:r>
              <a:rPr lang="zh-CN" altLang="en-US" dirty="0"/>
              <a:t>过程帧：栈中包含过程所保存的寄存器和局部变量的段</a:t>
            </a:r>
          </a:p>
        </p:txBody>
      </p:sp>
      <p:sp>
        <p:nvSpPr>
          <p:cNvPr id="4" name="灯片编号占位符 3"/>
          <p:cNvSpPr>
            <a:spLocks noGrp="1"/>
          </p:cNvSpPr>
          <p:nvPr>
            <p:ph type="sldNum" sz="quarter" idx="5"/>
          </p:nvPr>
        </p:nvSpPr>
        <p:spPr/>
        <p:txBody>
          <a:bodyPr/>
          <a:lstStyle/>
          <a:p>
            <a:fld id="{CE3757C0-D8D6-4E64-9363-D81570960896}" type="slidenum">
              <a:rPr lang="zh-CN" altLang="en-US" smtClean="0"/>
              <a:t>72</a:t>
            </a:fld>
            <a:endParaRPr lang="zh-CN" altLang="en-US"/>
          </a:p>
        </p:txBody>
      </p:sp>
    </p:spTree>
    <p:extLst>
      <p:ext uri="{BB962C8B-B14F-4D97-AF65-F5344CB8AC3E}">
        <p14:creationId xmlns:p14="http://schemas.microsoft.com/office/powerpoint/2010/main" val="16378731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74</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olidFill>
                  <a:srgbClr val="0000FF"/>
                </a:solidFill>
              </a:rPr>
              <a:t>短立即数：</a:t>
            </a:r>
            <a:r>
              <a:rPr lang="en-US" altLang="zh-CN" dirty="0">
                <a:solidFill>
                  <a:srgbClr val="0000FF"/>
                </a:solidFill>
              </a:rPr>
              <a:t>12</a:t>
            </a:r>
            <a:r>
              <a:rPr lang="zh-CN" altLang="en-US" dirty="0">
                <a:solidFill>
                  <a:srgbClr val="0000FF"/>
                </a:solidFill>
              </a:rPr>
              <a:t>位，根据指令格式来的。</a:t>
            </a:r>
            <a:r>
              <a:rPr lang="en-US" altLang="zh-CN" dirty="0" err="1">
                <a:solidFill>
                  <a:srgbClr val="0000FF"/>
                </a:solidFill>
              </a:rPr>
              <a:t>Uxing</a:t>
            </a:r>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addw</a:t>
            </a:r>
            <a:r>
              <a:rPr lang="en-US" altLang="zh-CN" dirty="0"/>
              <a:t>, </a:t>
            </a:r>
            <a:r>
              <a:rPr lang="en-US" altLang="zh-CN" dirty="0" err="1"/>
              <a:t>subw</a:t>
            </a:r>
            <a:r>
              <a:rPr lang="zh-CN" altLang="en-US" dirty="0"/>
              <a:t>的字段为</a:t>
            </a:r>
            <a:r>
              <a:rPr lang="en-US" altLang="zh-CN" dirty="0"/>
              <a:t>0111011</a:t>
            </a:r>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77</a:t>
            </a:fld>
            <a:endParaRPr lang="zh-CN" altLang="en-US"/>
          </a:p>
        </p:txBody>
      </p:sp>
    </p:spTree>
    <p:extLst>
      <p:ext uri="{BB962C8B-B14F-4D97-AF65-F5344CB8AC3E}">
        <p14:creationId xmlns:p14="http://schemas.microsoft.com/office/powerpoint/2010/main" val="37559593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rs2</a:t>
            </a:r>
            <a:r>
              <a:rPr lang="zh-CN" altLang="en-US" dirty="0"/>
              <a:t>要放在前面，在其他指令中会和</a:t>
            </a:r>
            <a:r>
              <a:rPr lang="en-US" altLang="zh-CN" dirty="0"/>
              <a:t>funct7</a:t>
            </a:r>
            <a:r>
              <a:rPr lang="zh-CN" altLang="en-US" dirty="0"/>
              <a:t>合并一起形成一个 </a:t>
            </a:r>
            <a:r>
              <a:rPr lang="en-US" altLang="zh-CN" dirty="0"/>
              <a:t>12</a:t>
            </a:r>
            <a:r>
              <a:rPr lang="zh-CN" altLang="en-US" dirty="0"/>
              <a:t>位立即数。</a:t>
            </a:r>
          </a:p>
        </p:txBody>
      </p:sp>
      <p:sp>
        <p:nvSpPr>
          <p:cNvPr id="4" name="灯片编号占位符 3"/>
          <p:cNvSpPr>
            <a:spLocks noGrp="1"/>
          </p:cNvSpPr>
          <p:nvPr>
            <p:ph type="sldNum" sz="quarter" idx="5"/>
          </p:nvPr>
        </p:nvSpPr>
        <p:spPr/>
        <p:txBody>
          <a:bodyPr/>
          <a:lstStyle/>
          <a:p>
            <a:fld id="{CE3757C0-D8D6-4E64-9363-D81570960896}" type="slidenum">
              <a:rPr lang="zh-CN" altLang="en-US" smtClean="0"/>
              <a:t>78</a:t>
            </a:fld>
            <a:endParaRPr lang="zh-CN" altLang="en-US"/>
          </a:p>
        </p:txBody>
      </p:sp>
    </p:spTree>
    <p:extLst>
      <p:ext uri="{BB962C8B-B14F-4D97-AF65-F5344CB8AC3E}">
        <p14:creationId xmlns:p14="http://schemas.microsoft.com/office/powerpoint/2010/main" val="42617158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0548282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sb rs2, offset(rs1)</a:t>
            </a:r>
            <a:r>
              <a:rPr lang="zh-CN" altLang="en-US" dirty="0"/>
              <a:t>。</a:t>
            </a:r>
            <a:r>
              <a:rPr lang="en-US" altLang="zh-CN" dirty="0"/>
              <a:t>rs2</a:t>
            </a:r>
            <a:r>
              <a:rPr lang="zh-CN" altLang="en-US" dirty="0"/>
              <a:t>和</a:t>
            </a:r>
            <a:r>
              <a:rPr lang="en-US" altLang="zh-CN" dirty="0"/>
              <a:t>immediate </a:t>
            </a:r>
            <a:r>
              <a:rPr lang="zh-CN" altLang="en-US" dirty="0"/>
              <a:t>不能合并，因为</a:t>
            </a:r>
            <a:r>
              <a:rPr lang="en-US" altLang="zh-CN" dirty="0"/>
              <a:t>12</a:t>
            </a:r>
            <a:r>
              <a:rPr lang="zh-CN" altLang="en-US" dirty="0"/>
              <a:t>位</a:t>
            </a:r>
            <a:r>
              <a:rPr lang="en-US" altLang="zh-CN" dirty="0"/>
              <a:t>I</a:t>
            </a:r>
            <a:r>
              <a:rPr lang="zh-CN" altLang="en-US" dirty="0"/>
              <a:t>是分开的，因为</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81</a:t>
            </a:fld>
            <a:endParaRPr lang="zh-CN" altLang="en-US"/>
          </a:p>
        </p:txBody>
      </p:sp>
    </p:spTree>
    <p:extLst>
      <p:ext uri="{BB962C8B-B14F-4D97-AF65-F5344CB8AC3E}">
        <p14:creationId xmlns:p14="http://schemas.microsoft.com/office/powerpoint/2010/main" val="14582382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2^12 </a:t>
            </a:r>
            <a:r>
              <a:rPr lang="zh-CN" altLang="en-US" dirty="0"/>
              <a:t>位 可以访问 </a:t>
            </a:r>
            <a:r>
              <a:rPr lang="en-US" altLang="zh-CN" dirty="0"/>
              <a:t>-2048—+2046</a:t>
            </a:r>
            <a:r>
              <a:rPr lang="zh-CN" altLang="en-US" dirty="0"/>
              <a:t>。但是是以</a:t>
            </a:r>
            <a:r>
              <a:rPr lang="en-US" altLang="zh-CN" dirty="0"/>
              <a:t>2</a:t>
            </a:r>
            <a:r>
              <a:rPr lang="zh-CN" altLang="en-US" dirty="0"/>
              <a:t>字节位增量的。</a:t>
            </a:r>
          </a:p>
        </p:txBody>
      </p:sp>
      <p:sp>
        <p:nvSpPr>
          <p:cNvPr id="4" name="灯片编号占位符 3"/>
          <p:cNvSpPr>
            <a:spLocks noGrp="1"/>
          </p:cNvSpPr>
          <p:nvPr>
            <p:ph type="sldNum" sz="quarter" idx="5"/>
          </p:nvPr>
        </p:nvSpPr>
        <p:spPr/>
        <p:txBody>
          <a:bodyPr/>
          <a:lstStyle/>
          <a:p>
            <a:fld id="{CE3757C0-D8D6-4E64-9363-D81570960896}" type="slidenum">
              <a:rPr lang="zh-CN" altLang="en-US" smtClean="0"/>
              <a:t>82</a:t>
            </a:fld>
            <a:endParaRPr lang="zh-CN" altLang="en-US"/>
          </a:p>
        </p:txBody>
      </p:sp>
    </p:spTree>
    <p:extLst>
      <p:ext uri="{BB962C8B-B14F-4D97-AF65-F5344CB8AC3E}">
        <p14:creationId xmlns:p14="http://schemas.microsoft.com/office/powerpoint/2010/main" val="6740375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怪</a:t>
            </a:r>
          </a:p>
          <a:p>
            <a:endParaRPr lang="zh-CN" altLang="en-US" dirty="0"/>
          </a:p>
        </p:txBody>
      </p:sp>
      <p:sp>
        <p:nvSpPr>
          <p:cNvPr id="4" name="灯片编号占位符 3"/>
          <p:cNvSpPr>
            <a:spLocks noGrp="1"/>
          </p:cNvSpPr>
          <p:nvPr>
            <p:ph type="sldNum" sz="quarter" idx="10"/>
          </p:nvPr>
        </p:nvSpPr>
        <p:spPr/>
        <p:txBody>
          <a:bodyPr/>
          <a:lstStyle/>
          <a:p>
            <a:fld id="{CE3757C0-D8D6-4E64-9363-D81570960896}" type="slidenum">
              <a:rPr lang="zh-CN" altLang="en-US" smtClean="0"/>
              <a:t>83</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E3757C0-D8D6-4E64-9363-D81570960896}" type="slidenum">
              <a:rPr lang="zh-CN" altLang="en-US" smtClean="0"/>
              <a:t>84</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addi</a:t>
            </a:r>
            <a:r>
              <a:rPr lang="zh-CN" altLang="en-US" dirty="0"/>
              <a:t>的立即数字段有</a:t>
            </a:r>
            <a:r>
              <a:rPr lang="en-US" altLang="zh-CN" dirty="0"/>
              <a:t>12</a:t>
            </a:r>
            <a:r>
              <a:rPr lang="zh-CN" altLang="en-US" dirty="0"/>
              <a:t>位，最大立即数是</a:t>
            </a:r>
            <a:r>
              <a:rPr lang="en-US" altLang="zh-CN" dirty="0"/>
              <a:t>0x7FF</a:t>
            </a:r>
          </a:p>
        </p:txBody>
      </p:sp>
      <p:sp>
        <p:nvSpPr>
          <p:cNvPr id="4" name="灯片编号占位符 3"/>
          <p:cNvSpPr>
            <a:spLocks noGrp="1"/>
          </p:cNvSpPr>
          <p:nvPr>
            <p:ph type="sldNum" sz="quarter" idx="5"/>
          </p:nvPr>
        </p:nvSpPr>
        <p:spPr/>
        <p:txBody>
          <a:bodyPr/>
          <a:lstStyle/>
          <a:p>
            <a:fld id="{CE3757C0-D8D6-4E64-9363-D81570960896}" type="slidenum">
              <a:rPr lang="zh-CN" altLang="en-US" smtClean="0"/>
              <a:t>85</a:t>
            </a:fld>
            <a:endParaRPr lang="zh-CN" altLang="en-US"/>
          </a:p>
        </p:txBody>
      </p:sp>
    </p:spTree>
    <p:extLst>
      <p:ext uri="{BB962C8B-B14F-4D97-AF65-F5344CB8AC3E}">
        <p14:creationId xmlns:p14="http://schemas.microsoft.com/office/powerpoint/2010/main" val="24691410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addi</a:t>
            </a:r>
            <a:r>
              <a:rPr lang="zh-CN" altLang="en-US" dirty="0"/>
              <a:t>的立即数字段有</a:t>
            </a:r>
            <a:r>
              <a:rPr lang="en-US" altLang="zh-CN" dirty="0"/>
              <a:t>12</a:t>
            </a:r>
            <a:r>
              <a:rPr lang="zh-CN" altLang="en-US" dirty="0"/>
              <a:t>位，立即数范围是</a:t>
            </a:r>
            <a:r>
              <a:rPr lang="en-US" altLang="zh-CN" dirty="0"/>
              <a:t>-0800——0x7FF</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87</a:t>
            </a:fld>
            <a:endParaRPr lang="zh-CN" altLang="en-US"/>
          </a:p>
        </p:txBody>
      </p:sp>
    </p:spTree>
    <p:extLst>
      <p:ext uri="{BB962C8B-B14F-4D97-AF65-F5344CB8AC3E}">
        <p14:creationId xmlns:p14="http://schemas.microsoft.com/office/powerpoint/2010/main" val="39188418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实际应用中，</a:t>
            </a:r>
            <a:r>
              <a:rPr lang="en-US" altLang="zh-CN" dirty="0"/>
              <a:t>JALR</a:t>
            </a:r>
            <a:r>
              <a:rPr lang="zh-CN" altLang="en-US" dirty="0"/>
              <a:t>通常用于函数返回，所以立即数为</a:t>
            </a:r>
            <a:r>
              <a:rPr lang="en-US" altLang="zh-CN" dirty="0"/>
              <a:t>0</a:t>
            </a:r>
            <a:r>
              <a:rPr lang="zh-CN" altLang="en-US" dirty="0"/>
              <a:t>。或者和</a:t>
            </a:r>
            <a:r>
              <a:rPr lang="en-US" altLang="zh-CN" dirty="0"/>
              <a:t>LUI</a:t>
            </a:r>
            <a:r>
              <a:rPr lang="zh-CN" altLang="en-US" dirty="0"/>
              <a:t>以及</a:t>
            </a:r>
            <a:r>
              <a:rPr lang="en-US" altLang="zh-CN" dirty="0"/>
              <a:t>AUIPC</a:t>
            </a:r>
            <a:r>
              <a:rPr lang="zh-CN" altLang="en-US" dirty="0"/>
              <a:t>一起用，这样的话立即数用作地址的低</a:t>
            </a:r>
            <a:r>
              <a:rPr lang="en-US" altLang="zh-CN" dirty="0"/>
              <a:t>12</a:t>
            </a:r>
            <a:r>
              <a:rPr lang="zh-CN" altLang="en-US" dirty="0"/>
              <a:t>位，乘以</a:t>
            </a:r>
            <a:r>
              <a:rPr lang="en-US" altLang="zh-CN" dirty="0"/>
              <a:t>2</a:t>
            </a:r>
            <a:r>
              <a:rPr lang="zh-CN" altLang="en-US" dirty="0"/>
              <a:t>带来的范围增量非常小。</a:t>
            </a:r>
            <a:endParaRPr lang="en-US" altLang="zh-CN"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89</a:t>
            </a:fld>
            <a:endParaRPr lang="zh-CN" altLang="en-US"/>
          </a:p>
        </p:txBody>
      </p:sp>
    </p:spTree>
    <p:extLst>
      <p:ext uri="{BB962C8B-B14F-4D97-AF65-F5344CB8AC3E}">
        <p14:creationId xmlns:p14="http://schemas.microsoft.com/office/powerpoint/2010/main" val="16194891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2021.5.18</a:t>
            </a:r>
            <a:r>
              <a:rPr lang="zh-CN" altLang="en-US"/>
              <a:t>从此开始。</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参考浙大刘鹏老师</a:t>
            </a:r>
            <a:r>
              <a:rPr lang="en-US" altLang="zh-CN" dirty="0"/>
              <a:t>4.1</a:t>
            </a:r>
            <a:r>
              <a:rPr lang="zh-CN" altLang="en-US" dirty="0"/>
              <a:t>部分的内容，结合这个图，先从宏观上介绍一下单核计算机的组成，</a:t>
            </a:r>
            <a:r>
              <a:rPr lang="en-US" altLang="zh-CN" dirty="0"/>
              <a:t>CPU</a:t>
            </a:r>
            <a:r>
              <a:rPr lang="zh-CN" altLang="en-US" dirty="0"/>
              <a:t>，内存，</a:t>
            </a:r>
            <a:r>
              <a:rPr lang="en-US" altLang="zh-CN" dirty="0"/>
              <a:t>IO</a:t>
            </a:r>
            <a:r>
              <a:rPr lang="zh-CN" altLang="en-US" dirty="0"/>
              <a:t>等，可以花</a:t>
            </a:r>
            <a:r>
              <a:rPr lang="en-US" altLang="zh-CN" dirty="0"/>
              <a:t>2,3</a:t>
            </a:r>
            <a:r>
              <a:rPr lang="zh-CN" altLang="en-US" dirty="0"/>
              <a:t>分钟略微讲解一下主要部件之间的逻辑关系。后面几页</a:t>
            </a:r>
            <a:r>
              <a:rPr lang="en-US" altLang="zh-CN" dirty="0"/>
              <a:t>ppt</a:t>
            </a:r>
            <a:r>
              <a:rPr lang="zh-CN" altLang="en-US" dirty="0"/>
              <a:t>会分别主要部件。</a:t>
            </a:r>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50" name="幻灯片图像占位符 1"/>
          <p:cNvSpPr>
            <a:spLocks noGrp="1" noRot="1" noChangeAspect="1"/>
          </p:cNvSpPr>
          <p:nvPr>
            <p:ph type="sldImg" idx="2"/>
          </p:nvPr>
        </p:nvSpPr>
        <p:spPr/>
      </p:sp>
      <p:sp>
        <p:nvSpPr>
          <p:cNvPr id="1049151" name="文本占位符 2"/>
          <p:cNvSpPr>
            <a:spLocks noGrp="1"/>
          </p:cNvSpPr>
          <p:nvPr>
            <p:ph type="body" idx="3"/>
          </p:nvPr>
        </p:nvSpPr>
        <p:spPr/>
        <p:txBody>
          <a:bodyPr/>
          <a:lstStyle/>
          <a:p>
            <a:r>
              <a:rPr lang="zh-CN" altLang="en-US"/>
              <a:t>CPU的外频是其外部时钟频率，CPU与周边设备传输数据的频率，是系统总线的工作频率，由电脑主板提供，单位也是MHz。目前主流CPU的外频大多为66MHz与100MHz。</a:t>
            </a:r>
          </a:p>
          <a:p>
            <a:endParaRPr lang="zh-CN" altLang="en-US"/>
          </a:p>
          <a:p>
            <a:r>
              <a:rPr lang="zh-CN" altLang="en-US"/>
              <a:t>CPU的倍频是输出信号频率是输入信号频率的整数倍称，故也叫倍频系数，它是没有单位的。倍频右以从1.5X一直到10X以上，以0.5为一个间隔单位。</a:t>
            </a:r>
          </a:p>
        </p:txBody>
      </p:sp>
    </p:spTree>
    <p:extLst>
      <p:ext uri="{BB962C8B-B14F-4D97-AF65-F5344CB8AC3E}">
        <p14:creationId xmlns:p14="http://schemas.microsoft.com/office/powerpoint/2010/main" val="26292718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t0</a:t>
            </a:r>
            <a:r>
              <a:rPr lang="zh-CN" altLang="en-US" dirty="0"/>
              <a:t>是</a:t>
            </a:r>
            <a:r>
              <a:rPr lang="en-US" altLang="zh-CN" dirty="0"/>
              <a:t> x5</a:t>
            </a:r>
            <a:r>
              <a:rPr lang="zh-CN" altLang="en-US" dirty="0"/>
              <a:t>寄存器别名    </a:t>
            </a:r>
            <a:r>
              <a:rPr lang="en-US" altLang="zh-CN" dirty="0"/>
              <a:t>0x00600293</a:t>
            </a:r>
            <a:r>
              <a:rPr lang="zh-CN" altLang="en-US" dirty="0"/>
              <a:t>是</a:t>
            </a:r>
            <a:r>
              <a:rPr lang="en-US" altLang="zh-CN" dirty="0" err="1"/>
              <a:t>addi</a:t>
            </a:r>
            <a:r>
              <a:rPr lang="en-US" altLang="zh-CN" dirty="0"/>
              <a:t> t0</a:t>
            </a:r>
            <a:r>
              <a:rPr lang="zh-CN" altLang="en-US" dirty="0"/>
              <a:t>，</a:t>
            </a:r>
            <a:r>
              <a:rPr lang="en-US" altLang="zh-CN" dirty="0"/>
              <a:t>x0,  6</a:t>
            </a:r>
            <a:r>
              <a:rPr lang="zh-CN" altLang="en-US" dirty="0"/>
              <a:t>的指令机器码</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93</a:t>
            </a:fld>
            <a:endParaRPr lang="zh-CN" altLang="en-US"/>
          </a:p>
        </p:txBody>
      </p:sp>
    </p:spTree>
    <p:extLst>
      <p:ext uri="{BB962C8B-B14F-4D97-AF65-F5344CB8AC3E}">
        <p14:creationId xmlns:p14="http://schemas.microsoft.com/office/powerpoint/2010/main" val="40888814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2021.5.18</a:t>
            </a:r>
            <a:r>
              <a:rPr lang="zh-CN" altLang="en-US"/>
              <a:t>从此开始。</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t>黑书</a:t>
            </a:r>
            <a:r>
              <a:rPr lang="en-US" altLang="zh-CN"/>
              <a:t>423</a:t>
            </a:r>
            <a:r>
              <a:rPr lang="zh-CN" altLang="en-US"/>
              <a:t>页图</a:t>
            </a:r>
            <a:r>
              <a:rPr lang="en-US" altLang="zh-CN"/>
              <a:t>A-5-11</a:t>
            </a:r>
            <a:r>
              <a:rPr lang="zh-CN" altLang="en-US"/>
              <a:t>。</a:t>
            </a:r>
          </a:p>
          <a:p>
            <a:r>
              <a:rPr lang="zh-CN" altLang="en-US"/>
              <a:t>除了最低有效位，</a:t>
            </a:r>
            <a:r>
              <a:rPr lang="en-US" altLang="zh-CN"/>
              <a:t>Less</a:t>
            </a:r>
            <a:r>
              <a:rPr lang="zh-CN" altLang="en-US"/>
              <a:t>输入均接</a:t>
            </a:r>
            <a:r>
              <a:rPr lang="en-US" altLang="zh-CN"/>
              <a:t>0</a:t>
            </a:r>
            <a:r>
              <a:rPr lang="zh-CN" altLang="en-US"/>
              <a:t>，最低有效位连接到最高有效位的</a:t>
            </a:r>
            <a:r>
              <a:rPr lang="en-US" altLang="zh-CN"/>
              <a:t>Set</a:t>
            </a:r>
            <a:r>
              <a:rPr lang="zh-CN" altLang="en-US"/>
              <a:t>输出。</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2021.5.18</a:t>
            </a:r>
            <a:r>
              <a:rPr lang="zh-CN" altLang="en-US"/>
              <a:t>从此开始。</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可以用具体的</a:t>
            </a:r>
            <a:r>
              <a:rPr lang="en-US" altLang="zh-CN">
                <a:sym typeface="+mn-ea"/>
              </a:rPr>
              <a:t>addi</a:t>
            </a:r>
            <a:r>
              <a:rPr lang="zh-CN" altLang="en-US">
                <a:sym typeface="+mn-ea"/>
              </a:rPr>
              <a:t>指令，讲解每个具体的寄存器编号、各个总线上的数值分别为什么。</a:t>
            </a:r>
            <a:endParaRPr lang="zh-CN" altLang="en-US"/>
          </a:p>
          <a:p>
            <a:r>
              <a:rPr lang="zh-CN" altLang="en-US"/>
              <a:t>例如：</a:t>
            </a:r>
            <a:r>
              <a:rPr lang="en-US" altLang="zh-CN"/>
              <a:t>Reg1 </a:t>
            </a:r>
            <a:r>
              <a:rPr lang="zh-CN" altLang="en-US"/>
              <a:t>为</a:t>
            </a:r>
            <a:r>
              <a:rPr lang="en-US" altLang="zh-CN"/>
              <a:t>00001</a:t>
            </a:r>
            <a:r>
              <a:rPr lang="zh-CN" altLang="en-US"/>
              <a:t>，</a:t>
            </a:r>
            <a:r>
              <a:rPr lang="en-US" altLang="zh-CN"/>
              <a:t>RegW</a:t>
            </a:r>
            <a:r>
              <a:rPr lang="zh-CN" altLang="en-US"/>
              <a:t>为</a:t>
            </a:r>
            <a:r>
              <a:rPr lang="en-US" altLang="zh-CN"/>
              <a:t>01111</a:t>
            </a:r>
            <a:r>
              <a:rPr lang="zh-CN" altLang="en-US"/>
              <a:t>，</a:t>
            </a:r>
            <a:r>
              <a:rPr lang="en-US" altLang="zh-CN"/>
              <a:t>inst[31:20]</a:t>
            </a:r>
            <a:r>
              <a:rPr lang="zh-CN" altLang="en-US"/>
              <a:t>为</a:t>
            </a:r>
            <a:r>
              <a:rPr lang="en-US" altLang="zh-CN"/>
              <a:t>-50</a:t>
            </a:r>
            <a:r>
              <a:rPr lang="zh-CN" altLang="en-US"/>
              <a:t>的二进制补码，立即数生成器的输出端为</a:t>
            </a:r>
            <a:r>
              <a:rPr lang="en-US" altLang="zh-CN"/>
              <a:t>-50</a:t>
            </a:r>
            <a:r>
              <a:rPr lang="zh-CN" altLang="en-US"/>
              <a:t>的补码扩展后的结果。</a:t>
            </a:r>
          </a:p>
          <a:p>
            <a:r>
              <a:rPr lang="en-US" altLang="zh-CN">
                <a:sym typeface="+mn-ea"/>
              </a:rPr>
              <a:t>Reg2</a:t>
            </a:r>
            <a:r>
              <a:rPr lang="zh-CN" altLang="en-US">
                <a:sym typeface="+mn-ea"/>
              </a:rPr>
              <a:t>的输入端为立即数字段的低</a:t>
            </a:r>
            <a:r>
              <a:rPr lang="en-US" altLang="zh-CN">
                <a:sym typeface="+mn-ea"/>
              </a:rPr>
              <a:t>5</a:t>
            </a:r>
            <a:r>
              <a:rPr lang="zh-CN" altLang="en-US">
                <a:sym typeface="+mn-ea"/>
              </a:rPr>
              <a:t>位</a:t>
            </a:r>
            <a:r>
              <a:rPr lang="en-US" altLang="zh-CN">
                <a:sym typeface="+mn-ea"/>
              </a:rPr>
              <a:t>inst[24:20]</a:t>
            </a:r>
            <a:r>
              <a:rPr lang="zh-CN" altLang="en-US">
                <a:sym typeface="+mn-ea"/>
              </a:rPr>
              <a:t>，可能会导致</a:t>
            </a:r>
            <a:r>
              <a:rPr lang="en-US" altLang="zh-CN">
                <a:sym typeface="+mn-ea"/>
              </a:rPr>
              <a:t>RF</a:t>
            </a:r>
            <a:r>
              <a:rPr lang="zh-CN" altLang="en-US">
                <a:sym typeface="+mn-ea"/>
              </a:rPr>
              <a:t>的</a:t>
            </a:r>
            <a:r>
              <a:rPr lang="en-US" altLang="zh-CN">
                <a:sym typeface="+mn-ea"/>
              </a:rPr>
              <a:t>Data2</a:t>
            </a:r>
            <a:r>
              <a:rPr lang="zh-CN" altLang="en-US">
                <a:sym typeface="+mn-ea"/>
              </a:rPr>
              <a:t>端有输出，但是无实际意义。</a:t>
            </a:r>
            <a:endParaRPr lang="zh-CN" altLang="en-US"/>
          </a:p>
          <a:p>
            <a:endParaRPr lang="zh-CN" altLang="en-US"/>
          </a:p>
          <a:p>
            <a:r>
              <a:rPr lang="zh-CN" altLang="en-US"/>
              <a:t>如果改为</a:t>
            </a:r>
            <a:r>
              <a:rPr lang="en-US" altLang="zh-CN"/>
              <a:t>add x15</a:t>
            </a:r>
            <a:r>
              <a:rPr lang="zh-CN" altLang="en-US"/>
              <a:t>，</a:t>
            </a:r>
            <a:r>
              <a:rPr lang="en-US" altLang="zh-CN"/>
              <a:t>x1</a:t>
            </a:r>
            <a:r>
              <a:rPr lang="zh-CN" altLang="en-US"/>
              <a:t>，</a:t>
            </a:r>
            <a:r>
              <a:rPr lang="en-US" altLang="zh-CN"/>
              <a:t>x5</a:t>
            </a:r>
            <a:r>
              <a:rPr lang="zh-CN" altLang="en-US"/>
              <a:t>，那么其他的不变，只是</a:t>
            </a:r>
            <a:r>
              <a:rPr lang="en-US" altLang="zh-CN"/>
              <a:t>Reg2</a:t>
            </a:r>
            <a:r>
              <a:rPr lang="zh-CN" altLang="en-US"/>
              <a:t>为</a:t>
            </a:r>
            <a:r>
              <a:rPr lang="en-US" altLang="zh-CN"/>
              <a:t>00101</a:t>
            </a:r>
            <a:r>
              <a:rPr lang="zh-CN" altLang="en-US"/>
              <a:t>，</a:t>
            </a:r>
            <a:r>
              <a:rPr lang="en-US" altLang="zh-CN"/>
              <a:t>Bsel</a:t>
            </a:r>
            <a:r>
              <a:rPr lang="zh-CN" altLang="en-US"/>
              <a:t>选择</a:t>
            </a:r>
            <a:r>
              <a:rPr lang="en-US" altLang="zh-CN"/>
              <a:t>rs2</a:t>
            </a:r>
            <a:r>
              <a:rPr lang="zh-CN" altLang="en-US"/>
              <a:t>，</a:t>
            </a:r>
            <a:r>
              <a:rPr lang="en-US" altLang="zh-CN"/>
              <a:t>ALU</a:t>
            </a:r>
            <a:r>
              <a:rPr lang="zh-CN" altLang="en-US"/>
              <a:t>的第二个输入端为</a:t>
            </a:r>
            <a:r>
              <a:rPr lang="en-US" altLang="zh-CN"/>
              <a:t>Reg[5]</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虽然在</a:t>
            </a:r>
            <a:r>
              <a:rPr lang="en-US" altLang="zh-CN"/>
              <a:t>ld</a:t>
            </a:r>
            <a:r>
              <a:rPr lang="zh-CN" altLang="en-US"/>
              <a:t>中用不到</a:t>
            </a:r>
            <a:r>
              <a:rPr lang="en-US" altLang="zh-CN"/>
              <a:t>rs2</a:t>
            </a:r>
            <a:r>
              <a:rPr lang="zh-CN" altLang="en-US"/>
              <a:t>，但是由于硬件连线已经讲</a:t>
            </a:r>
            <a:r>
              <a:rPr lang="en-US" altLang="zh-CN"/>
              <a:t>RF</a:t>
            </a:r>
            <a:r>
              <a:rPr lang="zh-CN" altLang="en-US"/>
              <a:t>的</a:t>
            </a:r>
            <a:r>
              <a:rPr lang="en-US" altLang="zh-CN"/>
              <a:t>Reg2</a:t>
            </a:r>
            <a:r>
              <a:rPr lang="zh-CN" altLang="en-US"/>
              <a:t>的</a:t>
            </a:r>
            <a:r>
              <a:rPr lang="en-US" altLang="zh-CN"/>
              <a:t>5</a:t>
            </a:r>
            <a:r>
              <a:rPr lang="zh-CN" altLang="en-US"/>
              <a:t>根线与</a:t>
            </a:r>
            <a:r>
              <a:rPr lang="en-US" altLang="zh-CN"/>
              <a:t>inst[24:20]</a:t>
            </a:r>
            <a:r>
              <a:rPr lang="zh-CN" altLang="en-US"/>
              <a:t>已经连接了，所以</a:t>
            </a:r>
            <a:r>
              <a:rPr lang="en-US" altLang="zh-CN"/>
              <a:t>Reg[rs2]</a:t>
            </a:r>
            <a:r>
              <a:rPr lang="zh-CN" altLang="en-US"/>
              <a:t>那里还是有输出的，只是不用而已。</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t>
            </a:r>
            <a:r>
              <a:rPr lang="zh-CN" altLang="en-US" dirty="0"/>
              <a:t>表示直通，</a:t>
            </a:r>
            <a:r>
              <a:rPr lang="en-US" altLang="zh-CN" dirty="0"/>
              <a:t>bypass</a:t>
            </a:r>
            <a:r>
              <a:rPr lang="zh-CN" altLang="en-US" dirty="0"/>
              <a:t>？</a:t>
            </a:r>
          </a:p>
        </p:txBody>
      </p:sp>
      <p:sp>
        <p:nvSpPr>
          <p:cNvPr id="4" name="灯片编号占位符 3"/>
          <p:cNvSpPr>
            <a:spLocks noGrp="1"/>
          </p:cNvSpPr>
          <p:nvPr>
            <p:ph type="sldNum" sz="quarter" idx="10"/>
          </p:nvPr>
        </p:nvSpPr>
        <p:spPr/>
        <p:txBody>
          <a:bodyPr/>
          <a:lstStyle/>
          <a:p>
            <a:fld id="{CE3757C0-D8D6-4E64-9363-D81570960896}" type="slidenum">
              <a:rPr lang="zh-CN" altLang="en-US" smtClean="0"/>
              <a:t>108</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3757C0-D8D6-4E64-9363-D81570960896}" type="slidenum">
              <a:rPr lang="zh-CN" altLang="en-US" smtClean="0"/>
              <a:t>109</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E3757C0-D8D6-4E64-9363-D8157096089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110</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11</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往往需要根据关键路径的最大时延来计算时钟频率的上限，如这里</a:t>
            </a:r>
            <a:r>
              <a:rPr lang="en-US" altLang="zh-CN" dirty="0"/>
              <a:t>load</a:t>
            </a:r>
            <a:r>
              <a:rPr lang="zh-CN" altLang="en-US" dirty="0"/>
              <a:t>指令需要执行五个阶段，所需要的执行时间是</a:t>
            </a:r>
            <a:r>
              <a:rPr lang="en-US" altLang="zh-CN" dirty="0"/>
              <a:t>800ps</a:t>
            </a:r>
            <a:r>
              <a:rPr lang="zh-CN" altLang="en-US" dirty="0"/>
              <a:t>。</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3757C0-D8D6-4E64-9363-D81570960896}" type="slidenum">
              <a:rPr kumimoji="0" lang="zh-CN" altLang="en-US" sz="13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zh-CN" altLang="en-US" sz="13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200034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2021.5.18</a:t>
            </a:r>
            <a:r>
              <a:rPr lang="zh-CN" altLang="en-US"/>
              <a:t>从此开始。</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为什么是</a:t>
            </a:r>
            <a:r>
              <a:rPr lang="en-US" altLang="zh-CN"/>
              <a:t>inst[30]?</a:t>
            </a:r>
          </a:p>
          <a:p>
            <a:r>
              <a:rPr lang="zh-CN" altLang="en-US" dirty="0">
                <a:solidFill>
                  <a:srgbClr val="FF0000"/>
                </a:solidFill>
                <a:sym typeface="+mn-ea"/>
              </a:rPr>
              <a:t>它用于区分“逻辑右移”（</a:t>
            </a:r>
            <a:r>
              <a:rPr lang="en-US" altLang="zh-CN" dirty="0">
                <a:solidFill>
                  <a:srgbClr val="FF0000"/>
                </a:solidFill>
                <a:sym typeface="+mn-ea"/>
              </a:rPr>
              <a:t>SRLI</a:t>
            </a:r>
            <a:r>
              <a:rPr lang="zh-CN" altLang="en-US" dirty="0">
                <a:solidFill>
                  <a:srgbClr val="FF0000"/>
                </a:solidFill>
                <a:sym typeface="+mn-ea"/>
              </a:rPr>
              <a:t>）和“算术右移”（</a:t>
            </a:r>
            <a:r>
              <a:rPr lang="en-US" altLang="zh-CN" dirty="0">
                <a:solidFill>
                  <a:srgbClr val="FF0000"/>
                </a:solidFill>
                <a:sym typeface="+mn-ea"/>
              </a:rPr>
              <a:t>SRAI</a:t>
            </a:r>
            <a:r>
              <a:rPr lang="zh-CN" altLang="en-US" dirty="0">
                <a:solidFill>
                  <a:srgbClr val="FF0000"/>
                </a:solidFill>
                <a:sym typeface="+mn-ea"/>
              </a:rPr>
              <a:t>），</a:t>
            </a:r>
            <a:r>
              <a:rPr lang="en-US" altLang="zh-CN" dirty="0">
                <a:solidFill>
                  <a:srgbClr val="FF0000"/>
                </a:solidFill>
                <a:sym typeface="+mn-ea"/>
              </a:rPr>
              <a:t>ADD</a:t>
            </a:r>
            <a:r>
              <a:rPr lang="zh-CN" altLang="en-US" dirty="0">
                <a:solidFill>
                  <a:srgbClr val="FF0000"/>
                </a:solidFill>
                <a:sym typeface="+mn-ea"/>
              </a:rPr>
              <a:t>和</a:t>
            </a:r>
            <a:r>
              <a:rPr lang="en-US" altLang="zh-CN" dirty="0">
                <a:solidFill>
                  <a:srgbClr val="FF0000"/>
                </a:solidFill>
                <a:sym typeface="+mn-ea"/>
              </a:rPr>
              <a:t>SUB</a:t>
            </a:r>
            <a:r>
              <a:rPr lang="zh-CN" altLang="en-US" dirty="0">
                <a:solidFill>
                  <a:srgbClr val="FF0000"/>
                </a:solidFill>
                <a:sym typeface="+mn-ea"/>
              </a:rPr>
              <a:t>等。</a:t>
            </a:r>
            <a:endParaRPr lang="en-US"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solidFill>
                <a:srgbClr val="FF0000"/>
              </a:solidFill>
              <a:sym typeface="+mn-ea"/>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solidFill>
                <a:srgbClr val="FF0000"/>
              </a:solidFill>
              <a:sym typeface="+mn-ea"/>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solidFill>
                <a:srgbClr val="FF0000"/>
              </a:solidFill>
              <a:sym typeface="+mn-ea"/>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4294967295"/>
          </p:nvPr>
        </p:nvSpPr>
        <p:spPr/>
        <p:txBody>
          <a:bodyPr/>
          <a:lstStyle/>
          <a:p>
            <a:r>
              <a:rPr lang="zh-CN" altLang="en-US"/>
              <a:t>逻辑电路有很多种描述方式和实现方式，用</a:t>
            </a:r>
            <a:r>
              <a:rPr lang="en-US" altLang="zh-CN"/>
              <a:t>ROM</a:t>
            </a:r>
            <a:r>
              <a:rPr lang="zh-CN" altLang="en-US"/>
              <a:t>实现真值表，是最基础、最详尽的方式。</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a:t>
            </a:r>
            <a:r>
              <a:rPr lang="zh-CN" altLang="en-US" dirty="0"/>
              <a:t>种立即数，</a:t>
            </a:r>
            <a:r>
              <a:rPr lang="en-US" altLang="zh-CN" dirty="0"/>
              <a:t>I,S,B,U,J</a:t>
            </a:r>
            <a:r>
              <a:rPr lang="zh-CN" altLang="en-US" dirty="0"/>
              <a:t>。</a:t>
            </a:r>
            <a:r>
              <a:rPr lang="en-US" altLang="zh-CN" dirty="0"/>
              <a:t>3</a:t>
            </a:r>
            <a:r>
              <a:rPr lang="zh-CN" altLang="en-US" dirty="0"/>
              <a:t>种写回，</a:t>
            </a:r>
            <a:r>
              <a:rPr lang="en-US" altLang="zh-CN" dirty="0"/>
              <a:t>PC+4</a:t>
            </a:r>
            <a:r>
              <a:rPr lang="zh-CN" altLang="en-US" dirty="0"/>
              <a:t>（</a:t>
            </a:r>
            <a:r>
              <a:rPr lang="en-US" altLang="zh-CN" dirty="0"/>
              <a:t>J</a:t>
            </a:r>
            <a:r>
              <a:rPr lang="zh-CN" altLang="en-US" dirty="0"/>
              <a:t>），存储器和</a:t>
            </a:r>
            <a:r>
              <a:rPr lang="en-US" altLang="zh-CN" dirty="0"/>
              <a:t>ALU</a:t>
            </a:r>
            <a:r>
              <a:rPr lang="zh-CN" altLang="en-US" dirty="0"/>
              <a:t>。</a:t>
            </a:r>
            <a:r>
              <a:rPr lang="en-US" altLang="zh-CN" dirty="0"/>
              <a:t>ALU</a:t>
            </a:r>
            <a:r>
              <a:rPr lang="zh-CN" altLang="en-US" dirty="0"/>
              <a:t>操作</a:t>
            </a:r>
            <a:r>
              <a:rPr lang="en-US" altLang="zh-CN" dirty="0"/>
              <a:t>4</a:t>
            </a:r>
            <a:r>
              <a:rPr lang="zh-CN" altLang="en-US" dirty="0"/>
              <a:t>位</a:t>
            </a:r>
          </a:p>
        </p:txBody>
      </p:sp>
      <p:sp>
        <p:nvSpPr>
          <p:cNvPr id="4" name="灯片编号占位符 3"/>
          <p:cNvSpPr>
            <a:spLocks noGrp="1"/>
          </p:cNvSpPr>
          <p:nvPr>
            <p:ph type="sldNum" sz="quarter" idx="5"/>
          </p:nvPr>
        </p:nvSpPr>
        <p:spPr/>
        <p:txBody>
          <a:bodyPr/>
          <a:lstStyle/>
          <a:p>
            <a:fld id="{CE3757C0-D8D6-4E64-9363-D81570960896}" type="slidenum">
              <a:rPr lang="zh-CN" altLang="en-US" smtClean="0"/>
              <a:t>121</a:t>
            </a:fld>
            <a:endParaRPr lang="zh-CN" altLang="en-US"/>
          </a:p>
        </p:txBody>
      </p:sp>
    </p:spTree>
    <p:extLst>
      <p:ext uri="{BB962C8B-B14F-4D97-AF65-F5344CB8AC3E}">
        <p14:creationId xmlns:p14="http://schemas.microsoft.com/office/powerpoint/2010/main" val="4311441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E3757C0-D8D6-4E64-9363-D8157096089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介绍数据在计算机中的表示，也就是计算机底层是如何来识别、存储数据和数据的计算的。这一部分对应的是“唐书”教材的第</a:t>
            </a:r>
            <a:r>
              <a:rPr lang="en-US" altLang="zh-CN" dirty="0"/>
              <a:t>6.1</a:t>
            </a:r>
            <a:r>
              <a:rPr lang="zh-CN" altLang="en-US" dirty="0"/>
              <a:t>和</a:t>
            </a:r>
            <a:r>
              <a:rPr lang="en-US" altLang="zh-CN" dirty="0"/>
              <a:t>6.2</a:t>
            </a:r>
            <a:r>
              <a:rPr lang="zh-CN" altLang="en-US" dirty="0"/>
              <a:t>节。</a:t>
            </a:r>
            <a:endParaRPr lang="en-US" altLang="zh-CN" dirty="0"/>
          </a:p>
          <a:p>
            <a:endParaRPr lang="en-US" altLang="zh-CN" dirty="0"/>
          </a:p>
          <a:p>
            <a:r>
              <a:rPr lang="zh-CN" altLang="en-US" dirty="0"/>
              <a:t>首先，我们来看一下，实际的无符号数和有符号数，在计算机当中是如何存储的。</a:t>
            </a:r>
            <a:endParaRPr lang="en-US" altLang="zh-CN" dirty="0"/>
          </a:p>
          <a:p>
            <a:endParaRPr lang="zh-CN" alt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E3757C0-D8D6-4E64-9363-D8157096089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E3757C0-D8D6-4E64-9363-D8157096089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E3757C0-D8D6-4E64-9363-D8157096089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defRPr/>
            </a:pPr>
            <a:r>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Morgan Kaufmann Publishers</a:t>
            </a:r>
          </a:p>
        </p:txBody>
      </p:sp>
      <p:sp>
        <p:nvSpPr>
          <p:cNvPr id="96259"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defRPr/>
            </a:pPr>
            <a:fld id="{9A8B08CF-85D5-4E87-94C9-155C47E56405}" type="datetime3">
              <a:rPr kumimoji="0" lang="en-AU"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8 May, 2025</a:t>
            </a:fld>
            <a:endPar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9626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defRPr/>
            </a:pPr>
            <a:r>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Chapter 4 — The Processor</a:t>
            </a:r>
          </a:p>
        </p:txBody>
      </p:sp>
      <p:sp>
        <p:nvSpPr>
          <p:cNvPr id="962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defRPr/>
            </a:pPr>
            <a:fld id="{3CC96A67-0943-4C2D-AFB6-198EE83E1D51}" type="slidenum">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126</a:t>
            </a:fld>
            <a:endPar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96262" name="Rectangle 2"/>
          <p:cNvSpPr>
            <a:spLocks noGrp="1" noRot="1" noChangeAspect="1" noChangeArrowheads="1" noTextEdit="1"/>
          </p:cNvSpPr>
          <p:nvPr>
            <p:ph type="sldImg"/>
          </p:nvPr>
        </p:nvSpPr>
        <p:spPr/>
      </p:sp>
      <p:sp>
        <p:nvSpPr>
          <p:cNvPr id="962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defRPr/>
            </a:pPr>
            <a:r>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Morgan Kaufmann Publishers</a:t>
            </a:r>
          </a:p>
        </p:txBody>
      </p:sp>
      <p:sp>
        <p:nvSpPr>
          <p:cNvPr id="30723"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defRPr/>
            </a:pPr>
            <a:fld id="{3AC92646-DAF4-4E27-AFA7-48F4AB1047C5}" type="datetime3">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8 May, 2025</a:t>
            </a:fld>
            <a:endPar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072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defRPr/>
            </a:pPr>
            <a:r>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Chapter 4 — The Processor</a:t>
            </a:r>
          </a:p>
        </p:txBody>
      </p:sp>
      <p:sp>
        <p:nvSpPr>
          <p:cNvPr id="307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defRPr/>
            </a:pPr>
            <a:fld id="{F4BA5697-5945-4F69-BE72-0BC59F73EA67}" type="slidenum">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128</a:t>
            </a:fld>
            <a:endPar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0726" name="Rectangle 2"/>
          <p:cNvSpPr>
            <a:spLocks noGrp="1" noRot="1" noChangeAspect="1" noChangeArrowheads="1" noTextEdit="1"/>
          </p:cNvSpPr>
          <p:nvPr>
            <p:ph type="sldImg"/>
          </p:nvPr>
        </p:nvSpPr>
        <p:spPr/>
      </p:sp>
      <p:sp>
        <p:nvSpPr>
          <p:cNvPr id="307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第三节</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3757C0-D8D6-4E64-9363-D8157096089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92636731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Morgan Kaufmann Publishers</a:t>
            </a:r>
          </a:p>
        </p:txBody>
      </p:sp>
      <p:sp>
        <p:nvSpPr>
          <p:cNvPr id="38915"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tabLst/>
              <a:defRPr/>
            </a:pPr>
            <a:fld id="{DDC8FAC5-384C-471A-9363-59F45821DA94}" type="datetime3">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67105" rtl="0" eaLnBrk="1" fontAlgn="auto" latinLnBrk="0" hangingPunct="1">
                <a:lnSpc>
                  <a:spcPct val="100000"/>
                </a:lnSpc>
                <a:spcBef>
                  <a:spcPts val="0"/>
                </a:spcBef>
                <a:spcAft>
                  <a:spcPts val="0"/>
                </a:spcAft>
                <a:buClrTx/>
                <a:buSzTx/>
                <a:buFontTx/>
                <a:buNone/>
                <a:tabLst/>
                <a:defRPr/>
              </a:pPr>
              <a:t>8 May, 2025</a:t>
            </a:fld>
            <a:endPar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891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tabLst/>
              <a:defRPr/>
            </a:pPr>
            <a:r>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Chapter 4 — The Processor</a:t>
            </a:r>
          </a:p>
        </p:txBody>
      </p:sp>
      <p:sp>
        <p:nvSpPr>
          <p:cNvPr id="389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tabLst/>
              <a:defRPr/>
            </a:pPr>
            <a:fld id="{2FA77C43-0207-456A-8BBC-5D0C165F0DF4}" type="slidenum">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67105" rtl="0" eaLnBrk="1" fontAlgn="auto" latinLnBrk="0" hangingPunct="1">
                <a:lnSpc>
                  <a:spcPct val="100000"/>
                </a:lnSpc>
                <a:spcBef>
                  <a:spcPts val="0"/>
                </a:spcBef>
                <a:spcAft>
                  <a:spcPts val="0"/>
                </a:spcAft>
                <a:buClrTx/>
                <a:buSzTx/>
                <a:buFontTx/>
                <a:buNone/>
                <a:tabLst/>
                <a:defRPr/>
              </a:pPr>
              <a:t>130</a:t>
            </a:fld>
            <a:endPar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8918" name="Rectangle 2"/>
          <p:cNvSpPr>
            <a:spLocks noGrp="1" noRot="1" noChangeAspect="1" noChangeArrowheads="1" noTextEdit="1"/>
          </p:cNvSpPr>
          <p:nvPr>
            <p:ph type="sldImg"/>
          </p:nvPr>
        </p:nvSpPr>
        <p:spPr/>
      </p:sp>
      <p:sp>
        <p:nvSpPr>
          <p:cNvPr id="389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dirty="0"/>
              <a:t>这页后面应该加一页，把图</a:t>
            </a:r>
            <a:r>
              <a:rPr lang="en-US" altLang="zh-CN" dirty="0"/>
              <a:t>4-47</a:t>
            </a:r>
            <a:r>
              <a:rPr lang="zh-CN" altLang="en-US" dirty="0"/>
              <a:t>附上，以说明各个流水线寄存器存了哪些控制信号。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传递这些控制信号最简单的方式就是扩展流水线寄存器以包含这些控制信息。</a:t>
            </a:r>
          </a:p>
          <a:p>
            <a:endParaRPr lang="zh-CN" altLang="en-US" dirty="0"/>
          </a:p>
        </p:txBody>
      </p:sp>
    </p:spTree>
    <p:extLst>
      <p:ext uri="{BB962C8B-B14F-4D97-AF65-F5344CB8AC3E}">
        <p14:creationId xmlns:p14="http://schemas.microsoft.com/office/powerpoint/2010/main" val="13777523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Morgan Kaufmann Publishers</a:t>
            </a:r>
          </a:p>
        </p:txBody>
      </p:sp>
      <p:sp>
        <p:nvSpPr>
          <p:cNvPr id="36867"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fld id="{2B4BB946-7F13-4974-8498-E75503D483C4}" type="datetime3">
              <a:rPr lang="en-AU" altLang="en-US" sz="1300">
                <a:latin typeface="Times New Roman" panose="02020603050405020304" pitchFamily="18" charset="0"/>
              </a:rPr>
              <a:t>8 May, 2025</a:t>
            </a:fld>
            <a:endParaRPr lang="en-AU" altLang="en-US" sz="1300">
              <a:latin typeface="Times New Roman" panose="02020603050405020304" pitchFamily="18" charset="0"/>
            </a:endParaRPr>
          </a:p>
        </p:txBody>
      </p:sp>
      <p:sp>
        <p:nvSpPr>
          <p:cNvPr id="3686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r>
              <a:rPr lang="en-AU" altLang="en-US" sz="1300">
                <a:latin typeface="Times New Roman" panose="02020603050405020304" pitchFamily="18" charset="0"/>
              </a:rPr>
              <a:t>Chapter 4 — The Processor</a:t>
            </a:r>
          </a:p>
        </p:txBody>
      </p:sp>
      <p:sp>
        <p:nvSpPr>
          <p:cNvPr id="368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fld id="{8CB5E42C-3243-469D-9AF0-B3B48F7361F4}" type="slidenum">
              <a:rPr lang="en-AU" altLang="en-US" sz="1300">
                <a:latin typeface="Times New Roman" panose="02020603050405020304" pitchFamily="18" charset="0"/>
              </a:rPr>
              <a:t>131</a:t>
            </a:fld>
            <a:endParaRPr lang="en-AU" altLang="en-US" sz="1300">
              <a:latin typeface="Times New Roman" panose="02020603050405020304" pitchFamily="18" charset="0"/>
            </a:endParaRPr>
          </a:p>
        </p:txBody>
      </p:sp>
      <p:sp>
        <p:nvSpPr>
          <p:cNvPr id="36870" name="Rectangle 2"/>
          <p:cNvSpPr>
            <a:spLocks noGrp="1" noRot="1" noChangeAspect="1" noChangeArrowheads="1" noTextEdit="1"/>
          </p:cNvSpPr>
          <p:nvPr>
            <p:ph type="sldImg"/>
          </p:nvPr>
        </p:nvSpPr>
        <p:spPr/>
      </p:sp>
      <p:sp>
        <p:nvSpPr>
          <p:cNvPr id="368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文字太小，能否使用</a:t>
            </a:r>
            <a:r>
              <a:rPr lang="en-US" altLang="zh-CN" dirty="0"/>
              <a:t>p36</a:t>
            </a:r>
            <a:r>
              <a:rPr lang="zh-CN" altLang="en-US" dirty="0"/>
              <a:t>的图重画？</a:t>
            </a:r>
            <a:endParaRPr lang="en-US" altLang="en-US" dirty="0"/>
          </a:p>
          <a:p>
            <a:r>
              <a:rPr lang="zh-CN" altLang="en-US" dirty="0"/>
              <a:t>具有扩展流水线寄存器，并且将控制线连接到相应流水线阶段的完整数据通路</a:t>
            </a:r>
            <a:endParaRPr lang="en-US" altLang="en-US" dirty="0"/>
          </a:p>
          <a:p>
            <a:endParaRPr lang="en-US" altLang="en-US" dirty="0"/>
          </a:p>
        </p:txBody>
      </p:sp>
    </p:spTree>
    <p:extLst>
      <p:ext uri="{BB962C8B-B14F-4D97-AF65-F5344CB8AC3E}">
        <p14:creationId xmlns:p14="http://schemas.microsoft.com/office/powerpoint/2010/main" val="42442745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这是一条分支指令并且</a:t>
            </a:r>
            <a:r>
              <a:rPr lang="en-US" altLang="zh-CN" dirty="0"/>
              <a:t>ALU=0</a:t>
            </a:r>
            <a:r>
              <a:rPr lang="zh-CN" altLang="en-US" dirty="0"/>
              <a:t>，否则</a:t>
            </a:r>
            <a:r>
              <a:rPr lang="en-US" altLang="zh-CN" dirty="0"/>
              <a:t>PC=PC+4</a:t>
            </a:r>
          </a:p>
          <a:p>
            <a:endParaRPr lang="zh-CN" altLang="en-US" dirty="0"/>
          </a:p>
        </p:txBody>
      </p:sp>
      <p:sp>
        <p:nvSpPr>
          <p:cNvPr id="4" name="灯片编号占位符 3"/>
          <p:cNvSpPr>
            <a:spLocks noGrp="1"/>
          </p:cNvSpPr>
          <p:nvPr>
            <p:ph type="sldNum" sz="quarter" idx="5"/>
          </p:nvPr>
        </p:nvSpPr>
        <p:spPr/>
        <p:txBody>
          <a:bodyPr/>
          <a:lstStyle/>
          <a:p>
            <a:fld id="{CE3757C0-D8D6-4E64-9363-D81570960896}" type="slidenum">
              <a:rPr lang="zh-CN" altLang="en-US" smtClean="0"/>
              <a:t>132</a:t>
            </a:fld>
            <a:endParaRPr lang="zh-CN" altLang="en-US"/>
          </a:p>
        </p:txBody>
      </p:sp>
    </p:spTree>
    <p:extLst>
      <p:ext uri="{BB962C8B-B14F-4D97-AF65-F5344CB8AC3E}">
        <p14:creationId xmlns:p14="http://schemas.microsoft.com/office/powerpoint/2010/main" val="19991562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defRPr/>
            </a:pPr>
            <a:r>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Morgan Kaufmann Publishers</a:t>
            </a:r>
          </a:p>
        </p:txBody>
      </p:sp>
      <p:sp>
        <p:nvSpPr>
          <p:cNvPr id="8195" name="Rectangle 3"/>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defRPr/>
            </a:pPr>
            <a:fld id="{F64089A9-7BDB-465B-AFDB-1D2AC34D7208}" type="datetime3">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8 May, 2025</a:t>
            </a:fld>
            <a:endPar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819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l" defTabSz="967105" rtl="0" eaLnBrk="1" fontAlgn="auto" latinLnBrk="0" hangingPunct="1">
              <a:lnSpc>
                <a:spcPct val="100000"/>
              </a:lnSpc>
              <a:spcBef>
                <a:spcPts val="0"/>
              </a:spcBef>
              <a:spcAft>
                <a:spcPts val="0"/>
              </a:spcAft>
              <a:buClrTx/>
              <a:buSzTx/>
              <a:buFontTx/>
              <a:buNone/>
              <a:defRPr/>
            </a:pPr>
            <a:r>
              <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Chapter 4 — The Processor</a:t>
            </a:r>
          </a:p>
        </p:txBody>
      </p:sp>
      <p:sp>
        <p:nvSpPr>
          <p:cNvPr id="81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a:defRPr sz="1600">
                <a:solidFill>
                  <a:schemeClr val="tx1"/>
                </a:solidFill>
                <a:latin typeface="Arial" panose="020B0604020202020204" pitchFamily="34" charset="0"/>
              </a:defRPr>
            </a:lvl1pPr>
            <a:lvl2pPr marL="742950" indent="-285750" defTabSz="967105">
              <a:defRPr sz="1600">
                <a:solidFill>
                  <a:schemeClr val="tx1"/>
                </a:solidFill>
                <a:latin typeface="Arial" panose="020B0604020202020204" pitchFamily="34" charset="0"/>
              </a:defRPr>
            </a:lvl2pPr>
            <a:lvl3pPr marL="1143000" indent="-228600" defTabSz="967105">
              <a:defRPr sz="1600">
                <a:solidFill>
                  <a:schemeClr val="tx1"/>
                </a:solidFill>
                <a:latin typeface="Arial" panose="020B0604020202020204" pitchFamily="34" charset="0"/>
              </a:defRPr>
            </a:lvl3pPr>
            <a:lvl4pPr marL="1600200" indent="-228600" defTabSz="967105">
              <a:defRPr sz="1600">
                <a:solidFill>
                  <a:schemeClr val="tx1"/>
                </a:solidFill>
                <a:latin typeface="Arial" panose="020B0604020202020204" pitchFamily="34" charset="0"/>
              </a:defRPr>
            </a:lvl4pPr>
            <a:lvl5pPr marL="2057400" indent="-228600" defTabSz="967105">
              <a:defRPr sz="16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16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16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16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1600">
                <a:solidFill>
                  <a:schemeClr val="tx1"/>
                </a:solidFill>
                <a:latin typeface="Arial" panose="020B0604020202020204" pitchFamily="34" charset="0"/>
              </a:defRPr>
            </a:lvl9pPr>
          </a:lstStyle>
          <a:p>
            <a:pPr marL="0" marR="0" lvl="0" indent="0" algn="r" defTabSz="967105" rtl="0" eaLnBrk="1" fontAlgn="auto" latinLnBrk="0" hangingPunct="1">
              <a:lnSpc>
                <a:spcPct val="100000"/>
              </a:lnSpc>
              <a:spcBef>
                <a:spcPts val="0"/>
              </a:spcBef>
              <a:spcAft>
                <a:spcPts val="0"/>
              </a:spcAft>
              <a:buClrTx/>
              <a:buSzTx/>
              <a:buFontTx/>
              <a:buNone/>
              <a:defRPr/>
            </a:pPr>
            <a:fld id="{8C1590D5-6320-46AA-9065-D54F8C902C2B}" type="slidenum">
              <a:rPr kumimoji="0" lang="en-AU" altLang="en-US" sz="13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134</a:t>
            </a:fld>
            <a:endParaRPr kumimoji="0" lang="en-AU" altLang="en-US" sz="13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8198" name="Rectangle 2"/>
          <p:cNvSpPr>
            <a:spLocks noGrp="1" noRot="1" noChangeAspect="1" noChangeArrowheads="1" noTextEdit="1"/>
          </p:cNvSpPr>
          <p:nvPr>
            <p:ph type="sldImg"/>
          </p:nvPr>
        </p:nvSpPr>
        <p:spPr/>
      </p:sp>
      <p:sp>
        <p:nvSpPr>
          <p:cNvPr id="81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Times New Roman" panose="02020603050405020304" pitchFamily="18" charset="0"/>
              </a:defRPr>
            </a:lvl1pPr>
          </a:lstStyle>
          <a:p>
            <a:r>
              <a:rPr lang="zh-CN" altLang="en-US"/>
              <a:t>单击此处编辑母版标题样式</a:t>
            </a:r>
          </a:p>
        </p:txBody>
      </p:sp>
      <p:sp>
        <p:nvSpPr>
          <p:cNvPr id="3" name="内容占位符 2"/>
          <p:cNvSpPr>
            <a:spLocks noGrp="1"/>
          </p:cNvSpPr>
          <p:nvPr>
            <p:ph idx="1"/>
          </p:nvPr>
        </p:nvSpPr>
        <p:spPr/>
        <p:txBody>
          <a:bodyPr/>
          <a:lstStyle>
            <a:lvl1pPr>
              <a:defRPr>
                <a:latin typeface="Times New Roman" panose="02020603050405020304" pitchFamily="18" charset="0"/>
              </a:defRPr>
            </a:lvl1pPr>
            <a:lvl2pPr>
              <a:defRPr>
                <a:latin typeface="Times New Roman" panose="02020603050405020304" pitchFamily="18" charset="0"/>
              </a:defRPr>
            </a:lvl2pPr>
            <a:lvl3pPr>
              <a:defRPr>
                <a:latin typeface="Times New Roman" panose="02020603050405020304" pitchFamily="18" charset="0"/>
              </a:defRPr>
            </a:lvl3pPr>
            <a:lvl4pPr>
              <a:defRPr>
                <a:latin typeface="Times New Roman" panose="02020603050405020304" pitchFamily="18" charset="0"/>
              </a:defRPr>
            </a:lvl4pPr>
            <a:lvl5pPr>
              <a:defRPr>
                <a:latin typeface="Times New Roman" panose="02020603050405020304" pitchFamily="18" charset="0"/>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p>
            <a:fld id="{8EE8E787-E6FE-45D8-9039-788B45E44EE7}" type="slidenum">
              <a:rPr lang="zh-CN" altLang="en-US" smtClean="0"/>
              <a:t>‹#›</a:t>
            </a:fld>
            <a:endParaRPr lang="zh-CN" altLang="en-US" dirty="0"/>
          </a:p>
        </p:txBody>
      </p:sp>
      <p:sp>
        <p:nvSpPr>
          <p:cNvPr id="7" name="五边形 6"/>
          <p:cNvSpPr/>
          <p:nvPr userDrawn="1"/>
        </p:nvSpPr>
        <p:spPr>
          <a:xfrm flipH="1">
            <a:off x="838199" y="164623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914400" y="609600"/>
            <a:ext cx="103632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6"/>
          <p:cNvSpPr>
            <a:spLocks noGrp="1" noChangeArrowheads="1"/>
          </p:cNvSpPr>
          <p:nvPr>
            <p:ph type="dt" sz="half" idx="10"/>
          </p:nvPr>
        </p:nvSpPr>
        <p:spPr/>
        <p:txBody>
          <a:bodyPr/>
          <a:lstStyle>
            <a:lvl1pPr>
              <a:defRPr smtClean="0"/>
            </a:lvl1pPr>
          </a:lstStyle>
          <a:p>
            <a:pPr>
              <a:defRPr/>
            </a:pPr>
            <a:fld id="{335BC696-60A4-4BA3-931A-C984802DE931}" type="datetime1">
              <a:rPr lang="zh-CN" altLang="en-US" smtClean="0"/>
              <a:t>2025/5/8</a:t>
            </a:fld>
            <a:endParaRPr lang="en-US" altLang="zh-CN"/>
          </a:p>
        </p:txBody>
      </p:sp>
      <p:sp>
        <p:nvSpPr>
          <p:cNvPr id="4" name="Rectangle 7"/>
          <p:cNvSpPr>
            <a:spLocks noGrp="1" noChangeArrowheads="1"/>
          </p:cNvSpPr>
          <p:nvPr>
            <p:ph type="ftr" sz="quarter" idx="11"/>
          </p:nvPr>
        </p:nvSpPr>
        <p:spPr/>
        <p:txBody>
          <a:bodyPr/>
          <a:lstStyle>
            <a:lvl1pPr>
              <a:defRPr smtClean="0"/>
            </a:lvl1pPr>
          </a:lstStyle>
          <a:p>
            <a:pPr>
              <a:defRPr/>
            </a:pPr>
            <a:r>
              <a:rPr lang="en-US" altLang="zh-CN"/>
              <a:t>Chapter 4 — The Processor — 79</a:t>
            </a:r>
          </a:p>
        </p:txBody>
      </p:sp>
      <p:sp>
        <p:nvSpPr>
          <p:cNvPr id="5" name="Rectangle 8"/>
          <p:cNvSpPr>
            <a:spLocks noGrp="1" noChangeArrowheads="1"/>
          </p:cNvSpPr>
          <p:nvPr>
            <p:ph type="sldNum" sz="quarter" idx="12"/>
          </p:nvPr>
        </p:nvSpPr>
        <p:spPr/>
        <p:txBody>
          <a:bodyPr/>
          <a:lstStyle>
            <a:lvl1pPr>
              <a:defRPr/>
            </a:lvl1pPr>
          </a:lstStyle>
          <a:p>
            <a:pPr>
              <a:defRPr/>
            </a:pPr>
            <a:fld id="{46FCEEBD-5F68-4D84-8D65-42202D54833E}" type="slidenum">
              <a:rPr lang="zh-CN" altLang="en-US"/>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p>
            <a:fld id="{8EE8E787-E6FE-45D8-9039-788B45E44EE7}" type="slidenum">
              <a:rPr lang="zh-CN" altLang="en-US" smtClean="0"/>
              <a:t>‹#›</a:t>
            </a:fld>
            <a:endParaRPr lang="zh-CN" altLang="en-US" dirty="0"/>
          </a:p>
        </p:txBody>
      </p:sp>
      <p:sp>
        <p:nvSpPr>
          <p:cNvPr id="7" name="五边形 6"/>
          <p:cNvSpPr/>
          <p:nvPr userDrawn="1"/>
        </p:nvSpPr>
        <p:spPr>
          <a:xfrm flipH="1">
            <a:off x="838199" y="164623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51156"/>
          </a:xfrm>
        </p:spPr>
        <p:txBody>
          <a:bodyPr/>
          <a:lstStyle/>
          <a:p>
            <a:r>
              <a:rPr lang="zh-CN" altLang="en-US"/>
              <a:t>单击此处编辑母版标题样式</a:t>
            </a:r>
          </a:p>
        </p:txBody>
      </p:sp>
      <p:sp>
        <p:nvSpPr>
          <p:cNvPr id="3" name="内容占位符 2"/>
          <p:cNvSpPr>
            <a:spLocks noGrp="1"/>
          </p:cNvSpPr>
          <p:nvPr>
            <p:ph idx="1"/>
          </p:nvPr>
        </p:nvSpPr>
        <p:spPr>
          <a:xfrm>
            <a:off x="838200" y="1303934"/>
            <a:ext cx="10515600" cy="4873029"/>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7" name="五边形 6"/>
          <p:cNvSpPr/>
          <p:nvPr userDrawn="1"/>
        </p:nvSpPr>
        <p:spPr>
          <a:xfrm flipH="1">
            <a:off x="838199" y="111184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目录">
    <p:spTree>
      <p:nvGrpSpPr>
        <p:cNvPr id="1" name=""/>
        <p:cNvGrpSpPr/>
        <p:nvPr/>
      </p:nvGrpSpPr>
      <p:grpSpPr>
        <a:xfrm>
          <a:off x="0" y="0"/>
          <a:ext cx="0" cy="0"/>
          <a:chOff x="0" y="0"/>
          <a:chExt cx="0" cy="0"/>
        </a:xfrm>
      </p:grpSpPr>
      <p:sp>
        <p:nvSpPr>
          <p:cNvPr id="1048585" name="内容占位符 2"/>
          <p:cNvSpPr>
            <a:spLocks noGrp="1"/>
          </p:cNvSpPr>
          <p:nvPr>
            <p:ph idx="1"/>
          </p:nvPr>
        </p:nvSpPr>
        <p:spPr/>
        <p:txBody>
          <a:bodyPr/>
          <a:lstStyle>
            <a:lvl1pPr>
              <a:lnSpc>
                <a:spcPct val="150000"/>
              </a:lnSpc>
            </a:lvl1pPr>
            <a:lvl2pPr>
              <a:lnSpc>
                <a:spcPct val="150000"/>
              </a:lnSpc>
            </a:lvl2pPr>
            <a:lvl3pPr>
              <a:lnSpc>
                <a:spcPct val="150000"/>
              </a:lnSpc>
            </a:lvl3pPr>
            <a:lvl4pPr>
              <a:lnSpc>
                <a:spcPct val="150000"/>
              </a:lnSpc>
            </a:lvl4pPr>
            <a:lvl5pPr>
              <a:lnSpc>
                <a:spcPct val="150000"/>
              </a:lnSpc>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48586" name="标题 1"/>
          <p:cNvSpPr>
            <a:spLocks noGrp="1"/>
          </p:cNvSpPr>
          <p:nvPr>
            <p:ph type="title"/>
          </p:nvPr>
        </p:nvSpPr>
        <p:spPr>
          <a:xfrm>
            <a:off x="838200" y="365125"/>
            <a:ext cx="10515600" cy="1179830"/>
          </a:xfrm>
        </p:spPr>
        <p:txBody>
          <a:bodyPr/>
          <a:lstStyle/>
          <a:p>
            <a:r>
              <a:rPr lang="zh-CN" altLang="en-US"/>
              <a:t>单击此处编辑母版标题样式</a:t>
            </a:r>
          </a:p>
        </p:txBody>
      </p:sp>
      <p:sp>
        <p:nvSpPr>
          <p:cNvPr id="1048587" name="日期占位符 3"/>
          <p:cNvSpPr>
            <a:spLocks noGrp="1"/>
          </p:cNvSpPr>
          <p:nvPr>
            <p:ph type="dt" sz="half" idx="10"/>
          </p:nvPr>
        </p:nvSpPr>
        <p:spPr>
          <a:xfrm>
            <a:off x="838200" y="6356350"/>
            <a:ext cx="2743200" cy="365125"/>
          </a:xfrm>
          <a:prstGeom prst="rect">
            <a:avLst/>
          </a:prstGeom>
        </p:spPr>
        <p:txBody>
          <a:bodyPr/>
          <a:lstStyle/>
          <a:p>
            <a:fld id="{28E3B838-885D-4A6D-9BC4-2A45F3EDA762}" type="datetime1">
              <a:rPr lang="zh-CN" altLang="en-US" smtClean="0"/>
              <a:t>2025/5/8</a:t>
            </a:fld>
            <a:endParaRPr lang="zh-CN" altLang="en-US" dirty="0"/>
          </a:p>
        </p:txBody>
      </p:sp>
      <p:sp>
        <p:nvSpPr>
          <p:cNvPr id="1048588" name="灯片编号占位符 5"/>
          <p:cNvSpPr>
            <a:spLocks noGrp="1"/>
          </p:cNvSpPr>
          <p:nvPr>
            <p:ph type="sldNum" sz="quarter" idx="12"/>
          </p:nvPr>
        </p:nvSpPr>
        <p:spPr/>
        <p:txBody>
          <a:bodyPr/>
          <a:lstStyle/>
          <a:p>
            <a:fld id="{8EE8E787-E6FE-45D8-9039-788B45E44EE7}" type="slidenum">
              <a:rPr lang="zh-CN" altLang="en-US" smtClean="0"/>
              <a:t>‹#›</a:t>
            </a:fld>
            <a:endParaRPr lang="zh-CN" altLang="en-US" dirty="0"/>
          </a:p>
        </p:txBody>
      </p:sp>
      <p:sp>
        <p:nvSpPr>
          <p:cNvPr id="1048589" name="五边形 6"/>
          <p:cNvSpPr/>
          <p:nvPr userDrawn="1"/>
        </p:nvSpPr>
        <p:spPr>
          <a:xfrm flipH="1">
            <a:off x="838199" y="1387158"/>
            <a:ext cx="10515600" cy="72000"/>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正文文字内容">
    <p:spTree>
      <p:nvGrpSpPr>
        <p:cNvPr id="1" name=""/>
        <p:cNvGrpSpPr/>
        <p:nvPr/>
      </p:nvGrpSpPr>
      <p:grpSpPr>
        <a:xfrm>
          <a:off x="0" y="0"/>
          <a:ext cx="0" cy="0"/>
          <a:chOff x="0" y="0"/>
          <a:chExt cx="0" cy="0"/>
        </a:xfrm>
      </p:grpSpPr>
      <p:sp>
        <p:nvSpPr>
          <p:cNvPr id="1048593" name="内容占位符 2"/>
          <p:cNvSpPr>
            <a:spLocks noGrp="1"/>
          </p:cNvSpPr>
          <p:nvPr>
            <p:ph idx="1"/>
          </p:nvPr>
        </p:nvSpPr>
        <p:spPr>
          <a:xfrm>
            <a:off x="838200" y="1009015"/>
            <a:ext cx="10515600" cy="5263515"/>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48594" name="标题 1"/>
          <p:cNvSpPr>
            <a:spLocks noGrp="1"/>
          </p:cNvSpPr>
          <p:nvPr>
            <p:ph type="title" hasCustomPrompt="1"/>
          </p:nvPr>
        </p:nvSpPr>
        <p:spPr>
          <a:xfrm>
            <a:off x="838200" y="151765"/>
            <a:ext cx="10515600" cy="605790"/>
          </a:xfrm>
        </p:spPr>
        <p:txBody>
          <a:bodyPr>
            <a:noAutofit/>
          </a:bodyPr>
          <a:lstStyle/>
          <a:p>
            <a:r>
              <a:rPr lang="zh-CN" altLang="en-US"/>
              <a:t>单击此处编辑文字内容样式</a:t>
            </a:r>
          </a:p>
        </p:txBody>
      </p:sp>
      <p:sp>
        <p:nvSpPr>
          <p:cNvPr id="1048595" name="日期占位符 3"/>
          <p:cNvSpPr>
            <a:spLocks noGrp="1"/>
          </p:cNvSpPr>
          <p:nvPr>
            <p:ph type="dt" sz="half" idx="10"/>
          </p:nvPr>
        </p:nvSpPr>
        <p:spPr>
          <a:xfrm>
            <a:off x="838200" y="6356350"/>
            <a:ext cx="2743200" cy="365125"/>
          </a:xfrm>
          <a:prstGeom prst="rect">
            <a:avLst/>
          </a:prstGeom>
        </p:spPr>
        <p:txBody>
          <a:bodyPr/>
          <a:lstStyle/>
          <a:p>
            <a:fld id="{C8DEDA6F-25F9-4BD8-B07F-B23ADBB3E414}" type="datetime1">
              <a:rPr lang="zh-CN" altLang="en-US" smtClean="0"/>
              <a:t>2025/5/8</a:t>
            </a:fld>
            <a:endParaRPr lang="zh-CN" altLang="en-US" dirty="0"/>
          </a:p>
        </p:txBody>
      </p:sp>
      <p:sp>
        <p:nvSpPr>
          <p:cNvPr id="104859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1048597" name="五边形 6"/>
          <p:cNvSpPr/>
          <p:nvPr userDrawn="1"/>
        </p:nvSpPr>
        <p:spPr>
          <a:xfrm flipH="1">
            <a:off x="838199" y="829908"/>
            <a:ext cx="10515600" cy="72000"/>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80" name="日期占位符 1"/>
          <p:cNvSpPr>
            <a:spLocks noGrp="1"/>
          </p:cNvSpPr>
          <p:nvPr>
            <p:ph type="dt" sz="half" idx="10"/>
          </p:nvPr>
        </p:nvSpPr>
        <p:spPr>
          <a:xfrm>
            <a:off x="838200" y="6356350"/>
            <a:ext cx="2743200" cy="365125"/>
          </a:xfrm>
          <a:prstGeom prst="rect">
            <a:avLst/>
          </a:prstGeom>
        </p:spPr>
        <p:txBody>
          <a:bodyPr/>
          <a:lstStyle/>
          <a:p>
            <a:fld id="{EDA75B2D-AAEF-4212-8325-2A5B8A8A2B3F}" type="datetime1">
              <a:rPr lang="zh-CN" altLang="en-US" smtClean="0"/>
              <a:t>2025/5/8</a:t>
            </a:fld>
            <a:endParaRPr lang="zh-CN" altLang="en-US" dirty="0"/>
          </a:p>
        </p:txBody>
      </p:sp>
      <p:sp>
        <p:nvSpPr>
          <p:cNvPr id="1048581" name="灯片编号占位符 3"/>
          <p:cNvSpPr>
            <a:spLocks noGrp="1"/>
          </p:cNvSpPr>
          <p:nvPr>
            <p:ph type="sldNum" sz="quarter" idx="12"/>
          </p:nvPr>
        </p:nvSpPr>
        <p:spPr/>
        <p:txBody>
          <a:bodyPr/>
          <a:lstStyle/>
          <a:p>
            <a:fld id="{8EE8E787-E6FE-45D8-9039-788B45E44EE7}" type="slidenum">
              <a:rPr lang="zh-CN" altLang="en-US" smtClean="0"/>
              <a:t>‹#›</a:t>
            </a:fld>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正文文字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51765"/>
            <a:ext cx="10515600" cy="6120765"/>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8DEDA6F-25F9-4BD8-B07F-B23ADBB3E414}" type="datetime1">
              <a:rPr lang="zh-CN" altLang="en-US" smtClean="0"/>
              <a:t>2025/5/8</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a:t>Chapter 4 — The Processor — 79</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目录">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2" name="标题 1"/>
          <p:cNvSpPr>
            <a:spLocks noGrp="1"/>
          </p:cNvSpPr>
          <p:nvPr>
            <p:ph type="title"/>
          </p:nvPr>
        </p:nvSpPr>
        <p:spPr>
          <a:xfrm>
            <a:off x="838200" y="365125"/>
            <a:ext cx="10515600" cy="1179830"/>
          </a:xfrm>
        </p:spPr>
        <p:txBody>
          <a:bodyPr/>
          <a:lstStyle/>
          <a:p>
            <a:r>
              <a:rPr lang="zh-CN" altLang="en-US"/>
              <a:t>单击此处编辑母版标题样式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 </a:t>
            </a:r>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rPr>
              <a:t>Chapter 4 — The Processor — 79</a:t>
            </a:r>
            <a:endParaRPr kumimoji="0" lang="zh-CN" altLang="en-US" sz="12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五边形 6"/>
          <p:cNvSpPr/>
          <p:nvPr userDrawn="1"/>
        </p:nvSpPr>
        <p:spPr>
          <a:xfrm flipH="1">
            <a:off x="838199" y="1387158"/>
            <a:ext cx="10515600" cy="72000"/>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ea"/>
              <a:sym typeface="+mn-l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普通">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009015"/>
            <a:ext cx="10515600" cy="5263515"/>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2" name="标题 1"/>
          <p:cNvSpPr>
            <a:spLocks noGrp="1"/>
          </p:cNvSpPr>
          <p:nvPr>
            <p:ph type="title" hasCustomPrompt="1"/>
          </p:nvPr>
        </p:nvSpPr>
        <p:spPr>
          <a:xfrm>
            <a:off x="838200" y="151765"/>
            <a:ext cx="10515600" cy="605790"/>
          </a:xfrm>
        </p:spPr>
        <p:txBody>
          <a:bodyPr>
            <a:noAutofit/>
          </a:bodyPr>
          <a:lstStyle>
            <a:lvl1pPr>
              <a:defRPr sz="4400"/>
            </a:lvl1pPr>
          </a:lstStyle>
          <a:p>
            <a:r>
              <a:rPr lang="zh-CN" altLang="en-US" dirty="0"/>
              <a:t>单击此处编辑文字内容样式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 </a:t>
            </a:r>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rPr>
              <a:t>Chapter 4 — The Processor — 79</a:t>
            </a:r>
            <a:endParaRPr kumimoji="0" lang="zh-CN" altLang="en-US" sz="12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12"/>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五边形 6"/>
          <p:cNvSpPr/>
          <p:nvPr userDrawn="1"/>
        </p:nvSpPr>
        <p:spPr>
          <a:xfrm flipH="1">
            <a:off x="838199" y="829908"/>
            <a:ext cx="10515600" cy="72000"/>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ea"/>
              <a:sym typeface="+mn-l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26922"/>
            <a:ext cx="10515600" cy="751156"/>
          </a:xfrm>
        </p:spPr>
        <p:txBody>
          <a:bodyPr/>
          <a:lstStyle>
            <a:lvl1pPr>
              <a:defRPr>
                <a:latin typeface="Times New Roman" panose="02020603050405020304" pitchFamily="18" charset="0"/>
              </a:defRPr>
            </a:lvl1pPr>
          </a:lstStyle>
          <a:p>
            <a:r>
              <a:rPr lang="zh-CN" altLang="en-US"/>
              <a:t>单击此处编辑母版标题样式</a:t>
            </a:r>
          </a:p>
        </p:txBody>
      </p:sp>
      <p:sp>
        <p:nvSpPr>
          <p:cNvPr id="3" name="内容占位符 2"/>
          <p:cNvSpPr>
            <a:spLocks noGrp="1"/>
          </p:cNvSpPr>
          <p:nvPr>
            <p:ph idx="1"/>
          </p:nvPr>
        </p:nvSpPr>
        <p:spPr>
          <a:xfrm>
            <a:off x="838200" y="1065730"/>
            <a:ext cx="10515600" cy="4873029"/>
          </a:xfrm>
        </p:spPr>
        <p:txBody>
          <a:bodyPr/>
          <a:lstStyle>
            <a:lvl1pPr>
              <a:lnSpc>
                <a:spcPct val="150000"/>
              </a:lnSpc>
              <a:buClr>
                <a:srgbClr val="000000"/>
              </a:buClr>
              <a:buChar char="•"/>
              <a:defRPr sz="3200">
                <a:latin typeface="Times New Roman" panose="02020603050405020304" pitchFamily="18" charset="0"/>
              </a:defRPr>
            </a:lvl1pPr>
            <a:lvl2pPr>
              <a:lnSpc>
                <a:spcPct val="150000"/>
              </a:lnSpc>
              <a:buClr>
                <a:srgbClr val="000000"/>
              </a:buClr>
              <a:buChar char="•"/>
              <a:defRPr sz="2800">
                <a:latin typeface="Times New Roman" panose="02020603050405020304" pitchFamily="18" charset="0"/>
              </a:defRPr>
            </a:lvl2pPr>
            <a:lvl3pPr>
              <a:lnSpc>
                <a:spcPct val="150000"/>
              </a:lnSpc>
              <a:buClr>
                <a:srgbClr val="000000"/>
              </a:buClr>
              <a:buChar char="•"/>
              <a:defRPr sz="2400">
                <a:latin typeface="Times New Roman" panose="02020603050405020304" pitchFamily="18" charset="0"/>
              </a:defRPr>
            </a:lvl3pPr>
            <a:lvl4pPr>
              <a:lnSpc>
                <a:spcPct val="150000"/>
              </a:lnSpc>
              <a:buClr>
                <a:srgbClr val="000000"/>
              </a:buClr>
              <a:buChar char="•"/>
              <a:defRPr sz="2000">
                <a:latin typeface="Times New Roman" panose="02020603050405020304" pitchFamily="18" charset="0"/>
              </a:defRPr>
            </a:lvl4pPr>
            <a:lvl5pPr>
              <a:lnSpc>
                <a:spcPct val="150000"/>
              </a:lnSpc>
              <a:buClr>
                <a:srgbClr val="000000"/>
              </a:buClr>
              <a:buChar char="•"/>
              <a:defRPr sz="2000">
                <a:latin typeface="Times New Roman" panose="02020603050405020304" pitchFamily="18" charset="0"/>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7" name="五边形 6"/>
          <p:cNvSpPr/>
          <p:nvPr userDrawn="1"/>
        </p:nvSpPr>
        <p:spPr>
          <a:xfrm flipH="1">
            <a:off x="838199" y="873644"/>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左文（多）右图">
    <p:spTree>
      <p:nvGrpSpPr>
        <p:cNvPr id="1" name=""/>
        <p:cNvGrpSpPr/>
        <p:nvPr/>
      </p:nvGrpSpPr>
      <p:grpSpPr>
        <a:xfrm>
          <a:off x="0" y="0"/>
          <a:ext cx="0" cy="0"/>
          <a:chOff x="0" y="0"/>
          <a:chExt cx="0" cy="0"/>
        </a:xfrm>
      </p:grpSpPr>
      <p:sp>
        <p:nvSpPr>
          <p:cNvPr id="2" name="标题 1"/>
          <p:cNvSpPr>
            <a:spLocks noGrp="1"/>
          </p:cNvSpPr>
          <p:nvPr>
            <p:ph type="title"/>
          </p:nvPr>
        </p:nvSpPr>
        <p:spPr>
          <a:xfrm>
            <a:off x="838200" y="327026"/>
            <a:ext cx="10515600" cy="751156"/>
          </a:xfrm>
        </p:spPr>
        <p:txBody>
          <a:bodyPr/>
          <a:lstStyle/>
          <a:p>
            <a:r>
              <a:rPr lang="zh-CN" altLang="en-US"/>
              <a:t>单击此处编辑母版标题样式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 </a:t>
            </a:r>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rPr>
              <a:t>Chapter 4 — The Processor — 79</a:t>
            </a:r>
            <a:endParaRPr kumimoji="0" lang="zh-CN" altLang="en-US" sz="12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12"/>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五边形 6"/>
          <p:cNvSpPr/>
          <p:nvPr userDrawn="1"/>
        </p:nvSpPr>
        <p:spPr>
          <a:xfrm flipH="1" flipV="1">
            <a:off x="838200" y="1111250"/>
            <a:ext cx="10515600" cy="72000"/>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ea"/>
              <a:sym typeface="+mn-lt"/>
            </a:endParaRPr>
          </a:p>
        </p:txBody>
      </p:sp>
      <p:sp>
        <p:nvSpPr>
          <p:cNvPr id="9" name="图片占位符 8"/>
          <p:cNvSpPr>
            <a:spLocks noGrp="1"/>
          </p:cNvSpPr>
          <p:nvPr>
            <p:ph type="pic" sz="quarter" idx="13"/>
          </p:nvPr>
        </p:nvSpPr>
        <p:spPr>
          <a:xfrm>
            <a:off x="7239000" y="1271905"/>
            <a:ext cx="4114800" cy="4890770"/>
          </a:xfrm>
        </p:spPr>
        <p:txBody>
          <a:bodyPr/>
          <a:lstStyle/>
          <a:p>
            <a:endParaRPr lang="zh-CN" altLang="en-US"/>
          </a:p>
        </p:txBody>
      </p:sp>
      <p:sp>
        <p:nvSpPr>
          <p:cNvPr id="11" name="文本占位符 10"/>
          <p:cNvSpPr>
            <a:spLocks noGrp="1"/>
          </p:cNvSpPr>
          <p:nvPr>
            <p:ph type="body" sz="quarter" idx="14"/>
          </p:nvPr>
        </p:nvSpPr>
        <p:spPr>
          <a:xfrm>
            <a:off x="838200" y="1271905"/>
            <a:ext cx="6168390" cy="489077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 </a:t>
            </a:r>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rPr>
              <a:t>Chapter 4 — The Processor — 79</a:t>
            </a:r>
            <a:endParaRPr kumimoji="0" lang="zh-CN" altLang="en-US" sz="12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3"/>
          <p:cNvSpPr>
            <a:spLocks noGrp="1" noChangeArrowheads="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B7D22AB1-BFF8-499F-8443-9B2E7839B4F0}" type="datetime1">
              <a:rPr kumimoji="0" lang="zh-CN" altLang="en-US" sz="1200" b="0" i="0" u="none" strike="noStrike" kern="1200" cap="none" spc="0" normalizeH="0" baseline="0" noProof="0" smtClean="0">
                <a:ln>
                  <a:noFill/>
                </a:ln>
                <a:solidFill>
                  <a:srgbClr val="1F497D"/>
                </a:solidFill>
                <a:effectLst/>
                <a:uLnTx/>
                <a:uFillTx/>
                <a:latin typeface="等线" panose="02010600030101010101" charset="-122"/>
                <a:ea typeface="等线" panose="02010600030101010101" charset="-122"/>
                <a:cs typeface="+mn-cs"/>
              </a:rPr>
              <a:t>2025/5/8</a:t>
            </a:fld>
            <a:endParaRPr kumimoji="0" lang="zh-CN" altLang="en-US" sz="1200" b="0" i="0" u="none" strike="noStrike" kern="1200" cap="none" spc="0" normalizeH="0" baseline="0" noProof="0">
              <a:ln>
                <a:noFill/>
              </a:ln>
              <a:solidFill>
                <a:srgbClr val="1F497D"/>
              </a:solidFill>
              <a:effectLst/>
              <a:uLnTx/>
              <a:uFillTx/>
              <a:latin typeface="等线" panose="02010600030101010101" charset="-122"/>
              <a:ea typeface="等线" panose="02010600030101010101" charset="-122"/>
              <a:cs typeface="+mn-cs"/>
            </a:endParaRPr>
          </a:p>
        </p:txBody>
      </p:sp>
      <p:sp>
        <p:nvSpPr>
          <p:cNvPr id="4" name="页脚占位符 2"/>
          <p:cNvSpPr>
            <a:spLocks noGrp="1" noChangeArrowheads="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1F497D"/>
              </a:solidFill>
              <a:effectLst/>
              <a:uLnTx/>
              <a:uFillTx/>
              <a:latin typeface="等线" panose="02010600030101010101" charset="-122"/>
              <a:ea typeface="等线" panose="02010600030101010101" charset="-122"/>
              <a:cs typeface="+mn-cs"/>
            </a:endParaRPr>
          </a:p>
        </p:txBody>
      </p:sp>
      <p:sp>
        <p:nvSpPr>
          <p:cNvPr id="5" name="灯片编号占位符 22"/>
          <p:cNvSpPr>
            <a:spLocks noGrp="1" noChangeArrowheads="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3BCA681B-4702-CB4A-9A29-560E57031AB1}" type="slidenum">
              <a:rPr kumimoji="0" lang="en-US" altLang="zh-CN" sz="1200" b="0" i="0" u="none" strike="noStrike" kern="1200" cap="none" spc="0" normalizeH="0" baseline="0" noProof="0">
                <a:ln>
                  <a:noFill/>
                </a:ln>
                <a:solidFill>
                  <a:srgbClr val="1F497D"/>
                </a:solidFill>
                <a:effectLst/>
                <a:uLnTx/>
                <a:uFillTx/>
                <a:latin typeface="等线" panose="02010600030101010101" charset="-122"/>
                <a:ea typeface="等线" panose="02010600030101010101" charset="-122"/>
                <a:cs typeface="+mn-cs"/>
              </a:rPr>
              <a:t>‹#›</a:t>
            </a:fld>
            <a:endParaRPr kumimoji="0" lang="zh-CN" altLang="en-US" sz="1200" b="0" i="0" u="none" strike="noStrike" kern="1200" cap="none" spc="0" normalizeH="0" baseline="0" noProof="0">
              <a:ln>
                <a:noFill/>
              </a:ln>
              <a:solidFill>
                <a:srgbClr val="1F497D"/>
              </a:solidFill>
              <a:effectLst/>
              <a:uLnTx/>
              <a:uFillTx/>
              <a:latin typeface="等线" panose="02010600030101010101" charset="-122"/>
              <a:ea typeface="等线" panose="02010600030101010101" charset="-122"/>
              <a:cs typeface="+mn-cs"/>
            </a:endParaRPr>
          </a:p>
        </p:txBody>
      </p:sp>
      <p:sp>
        <p:nvSpPr>
          <p:cNvPr id="6" name="直接连接符 28"/>
          <p:cNvSpPr>
            <a:spLocks noChangeShapeType="1"/>
          </p:cNvSpPr>
          <p:nvPr userDrawn="1"/>
        </p:nvSpPr>
        <p:spPr bwMode="auto">
          <a:xfrm>
            <a:off x="609600" y="1143000"/>
            <a:ext cx="10972800" cy="0"/>
          </a:xfrm>
          <a:prstGeom prst="line">
            <a:avLst/>
          </a:prstGeom>
          <a:noFill/>
          <a:ln w="9525">
            <a:solidFill>
              <a:schemeClr val="accent2"/>
            </a:solidFill>
            <a:prstDash val="dash"/>
            <a:rou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4800" b="1"/>
            </a:lvl1p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7" name="五边形 6"/>
          <p:cNvSpPr/>
          <p:nvPr userDrawn="1"/>
        </p:nvSpPr>
        <p:spPr>
          <a:xfrm flipH="1">
            <a:off x="838199" y="164623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a:ea typeface="宋体" panose="02010600030101010101" pitchFamily="2" charset="-122"/>
              <a:cs typeface="+mn-ea"/>
              <a:sym typeface="+mn-l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17476"/>
            <a:ext cx="10515600" cy="751156"/>
          </a:xfrm>
        </p:spPr>
        <p:txBody>
          <a:bodyPr/>
          <a:lstStyle>
            <a:lvl1pPr>
              <a:defRPr b="1"/>
            </a:lvl1pPr>
          </a:lstStyle>
          <a:p>
            <a:r>
              <a:rPr lang="zh-CN" altLang="en-US"/>
              <a:t>单击此处编辑母版标题样式</a:t>
            </a:r>
          </a:p>
        </p:txBody>
      </p:sp>
      <p:sp>
        <p:nvSpPr>
          <p:cNvPr id="3" name="内容占位符 2"/>
          <p:cNvSpPr>
            <a:spLocks noGrp="1"/>
          </p:cNvSpPr>
          <p:nvPr>
            <p:ph idx="1"/>
          </p:nvPr>
        </p:nvSpPr>
        <p:spPr>
          <a:xfrm>
            <a:off x="838200" y="1105535"/>
            <a:ext cx="10515600" cy="5071110"/>
          </a:xfrm>
        </p:spPr>
        <p:txBody>
          <a:bodyPr/>
          <a:lstStyle>
            <a:lvl1pPr>
              <a:buClr>
                <a:srgbClr val="000000"/>
              </a:buClr>
              <a:buChar char="•"/>
              <a:defRPr/>
            </a:lvl1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endParaRPr>
          </a:p>
        </p:txBody>
      </p:sp>
      <p:sp>
        <p:nvSpPr>
          <p:cNvPr id="6" name="灯片编号占位符 5"/>
          <p:cNvSpPr>
            <a:spLocks noGrp="1"/>
          </p:cNvSpPr>
          <p:nvPr>
            <p:ph type="sldNum" sz="quarter" idx="12"/>
          </p:nvPr>
        </p:nvSpPr>
        <p:spPr>
          <a:xfrm>
            <a:off x="8998585" y="6356350"/>
            <a:ext cx="2743200" cy="365125"/>
          </a:xfrm>
        </p:spPr>
        <p:txBody>
          <a:bodyPr/>
          <a:lstStyle>
            <a:lvl1pPr>
              <a:defRPr sz="160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6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a:t>
            </a:fld>
            <a:endPar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7" name="五边形 6"/>
          <p:cNvSpPr/>
          <p:nvPr userDrawn="1"/>
        </p:nvSpPr>
        <p:spPr>
          <a:xfrm flipH="1">
            <a:off x="838199" y="938493"/>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a:ea typeface="宋体" panose="02010600030101010101" pitchFamily="2" charset="-122"/>
              <a:cs typeface="+mn-ea"/>
              <a:sym typeface="+mn-l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内容（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117476"/>
            <a:ext cx="10515600" cy="751156"/>
          </a:xfrm>
        </p:spPr>
        <p:txBody>
          <a:bodyPr/>
          <a:lstStyle>
            <a:lvl1pPr>
              <a:defRPr b="1"/>
            </a:lvl1pPr>
          </a:lstStyle>
          <a:p>
            <a:r>
              <a:rPr lang="zh-CN" altLang="en-US"/>
              <a:t>单击此处编辑母版标题样式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endParaRPr>
          </a:p>
        </p:txBody>
      </p:sp>
      <p:sp>
        <p:nvSpPr>
          <p:cNvPr id="6" name="灯片编号占位符 5"/>
          <p:cNvSpPr>
            <a:spLocks noGrp="1"/>
          </p:cNvSpPr>
          <p:nvPr>
            <p:ph type="sldNum" sz="quarter" idx="12"/>
          </p:nvPr>
        </p:nvSpPr>
        <p:spPr>
          <a:xfrm>
            <a:off x="9312275" y="6356350"/>
            <a:ext cx="2743200" cy="365125"/>
          </a:xfrm>
        </p:spPr>
        <p:txBody>
          <a:bodyPr/>
          <a:lstStyle>
            <a:lvl1pPr>
              <a:defRPr sz="160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6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a:t>
            </a:fld>
            <a:endPar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7" name="五边形 6"/>
          <p:cNvSpPr/>
          <p:nvPr userDrawn="1"/>
        </p:nvSpPr>
        <p:spPr>
          <a:xfrm flipH="1">
            <a:off x="838199" y="938493"/>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a:ea typeface="宋体" panose="02010600030101010101" pitchFamily="2" charset="-122"/>
              <a:cs typeface="+mn-ea"/>
              <a:sym typeface="+mn-l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左多 右少">
    <p:spTree>
      <p:nvGrpSpPr>
        <p:cNvPr id="1" name=""/>
        <p:cNvGrpSpPr/>
        <p:nvPr/>
      </p:nvGrpSpPr>
      <p:grpSpPr>
        <a:xfrm>
          <a:off x="0" y="0"/>
          <a:ext cx="0" cy="0"/>
          <a:chOff x="0" y="0"/>
          <a:chExt cx="0" cy="0"/>
        </a:xfrm>
      </p:grpSpPr>
      <p:sp>
        <p:nvSpPr>
          <p:cNvPr id="2" name="标题 1"/>
          <p:cNvSpPr>
            <a:spLocks noGrp="1"/>
          </p:cNvSpPr>
          <p:nvPr>
            <p:ph type="title"/>
          </p:nvPr>
        </p:nvSpPr>
        <p:spPr>
          <a:xfrm>
            <a:off x="838200" y="118800"/>
            <a:ext cx="10515600" cy="751156"/>
          </a:xfrm>
        </p:spPr>
        <p:txBody>
          <a:bodyPr/>
          <a:lstStyle>
            <a:lvl1pPr>
              <a:defRPr b="1"/>
            </a:lvl1pPr>
          </a:lstStyle>
          <a:p>
            <a:r>
              <a:rPr lang="zh-CN" altLang="en-US" dirty="0"/>
              <a:t>单击此处编辑母版标题样式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7" name="五边形 6"/>
          <p:cNvSpPr/>
          <p:nvPr userDrawn="1"/>
        </p:nvSpPr>
        <p:spPr>
          <a:xfrm flipH="1">
            <a:off x="838199" y="93912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a:ea typeface="宋体" panose="02010600030101010101" pitchFamily="2" charset="-122"/>
              <a:cs typeface="+mn-ea"/>
              <a:sym typeface="+mn-lt"/>
            </a:endParaRPr>
          </a:p>
        </p:txBody>
      </p:sp>
      <p:sp>
        <p:nvSpPr>
          <p:cNvPr id="10" name="内容占位符 2"/>
          <p:cNvSpPr>
            <a:spLocks noGrp="1"/>
          </p:cNvSpPr>
          <p:nvPr>
            <p:ph idx="1"/>
          </p:nvPr>
        </p:nvSpPr>
        <p:spPr>
          <a:xfrm>
            <a:off x="838200" y="1119505"/>
            <a:ext cx="6163310" cy="5057775"/>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lvl1pPr>
              <a:defRPr baseline="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7" name="五边形 6"/>
          <p:cNvSpPr/>
          <p:nvPr userDrawn="1"/>
        </p:nvSpPr>
        <p:spPr>
          <a:xfrm flipH="1">
            <a:off x="838199" y="164623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a:ea typeface="宋体" panose="02010600030101010101" pitchFamily="2" charset="-122"/>
              <a:cs typeface="+mn-ea"/>
              <a:sym typeface="+mn-l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1_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51156"/>
          </a:xfrm>
        </p:spPr>
        <p:txBody>
          <a:bodyPr/>
          <a:lstStyle/>
          <a:p>
            <a:r>
              <a:rPr lang="zh-CN" altLang="en-US"/>
              <a:t>单击此处编辑母版标题样式</a:t>
            </a:r>
          </a:p>
        </p:txBody>
      </p:sp>
      <p:sp>
        <p:nvSpPr>
          <p:cNvPr id="3" name="内容占位符 2"/>
          <p:cNvSpPr>
            <a:spLocks noGrp="1"/>
          </p:cNvSpPr>
          <p:nvPr>
            <p:ph idx="1"/>
          </p:nvPr>
        </p:nvSpPr>
        <p:spPr>
          <a:xfrm>
            <a:off x="838200" y="1303934"/>
            <a:ext cx="10515600" cy="4873029"/>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7" name="五边形 6"/>
          <p:cNvSpPr/>
          <p:nvPr userDrawn="1"/>
        </p:nvSpPr>
        <p:spPr>
          <a:xfrm flipH="1">
            <a:off x="838199" y="111184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a:ea typeface="宋体" panose="02010600030101010101" pitchFamily="2" charset="-122"/>
              <a:cs typeface="+mn-ea"/>
              <a:sym typeface="+mn-l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内容（仅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8" name="标题 1"/>
          <p:cNvSpPr>
            <a:spLocks noGrp="1"/>
          </p:cNvSpPr>
          <p:nvPr>
            <p:ph type="title"/>
          </p:nvPr>
        </p:nvSpPr>
        <p:spPr>
          <a:xfrm>
            <a:off x="838200" y="126922"/>
            <a:ext cx="10515600" cy="751156"/>
          </a:xfrm>
        </p:spPr>
        <p:txBody>
          <a:bodyPr/>
          <a:lstStyle>
            <a:lvl1pPr>
              <a:defRPr>
                <a:latin typeface="Times New Roman" panose="02020603050405020304" pitchFamily="18" charset="0"/>
              </a:defRPr>
            </a:lvl1pPr>
          </a:lstStyle>
          <a:p>
            <a:r>
              <a:rPr lang="zh-CN" altLang="en-US"/>
              <a:t>单击此处编辑母版标题样式</a:t>
            </a:r>
          </a:p>
        </p:txBody>
      </p:sp>
      <p:sp>
        <p:nvSpPr>
          <p:cNvPr id="9" name="五边形 6"/>
          <p:cNvSpPr/>
          <p:nvPr userDrawn="1"/>
        </p:nvSpPr>
        <p:spPr>
          <a:xfrm flipH="1">
            <a:off x="838199" y="873644"/>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内容（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51156"/>
          </a:xfrm>
        </p:spPr>
        <p:txBody>
          <a:bodyPr/>
          <a:lstStyle/>
          <a:p>
            <a:r>
              <a:rPr lang="zh-CN" altLang="en-US"/>
              <a:t>单击此处编辑母版标题样式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7" name="五边形 6"/>
          <p:cNvSpPr/>
          <p:nvPr userDrawn="1"/>
        </p:nvSpPr>
        <p:spPr>
          <a:xfrm flipH="1">
            <a:off x="838199" y="111184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a:ea typeface="宋体" panose="02010600030101010101" pitchFamily="2" charset="-122"/>
              <a:cs typeface="+mn-ea"/>
              <a:sym typeface="+mn-l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左文右图">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51156"/>
          </a:xfrm>
        </p:spPr>
        <p:txBody>
          <a:bodyPr/>
          <a:lstStyle/>
          <a:p>
            <a:r>
              <a:rPr lang="zh-CN" altLang="en-US"/>
              <a:t>单击此处编辑母版标题样式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7" name="五边形 6"/>
          <p:cNvSpPr/>
          <p:nvPr userDrawn="1"/>
        </p:nvSpPr>
        <p:spPr>
          <a:xfrm flipH="1">
            <a:off x="838199" y="111184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a:ea typeface="宋体" panose="02010600030101010101" pitchFamily="2" charset="-122"/>
              <a:cs typeface="+mn-ea"/>
              <a:sym typeface="+mn-lt"/>
            </a:endParaRPr>
          </a:p>
        </p:txBody>
      </p:sp>
      <p:sp>
        <p:nvSpPr>
          <p:cNvPr id="9" name="图片占位符 8"/>
          <p:cNvSpPr>
            <a:spLocks noGrp="1"/>
          </p:cNvSpPr>
          <p:nvPr>
            <p:ph type="pic" sz="quarter" idx="13"/>
          </p:nvPr>
        </p:nvSpPr>
        <p:spPr>
          <a:xfrm>
            <a:off x="6234113" y="1309957"/>
            <a:ext cx="5119687" cy="4852718"/>
          </a:xfrm>
        </p:spPr>
        <p:txBody>
          <a:bodyPr/>
          <a:lstStyle/>
          <a:p>
            <a:endParaRPr lang="zh-CN" altLang="en-US"/>
          </a:p>
        </p:txBody>
      </p:sp>
      <p:sp>
        <p:nvSpPr>
          <p:cNvPr id="11" name="文本占位符 10"/>
          <p:cNvSpPr>
            <a:spLocks noGrp="1"/>
          </p:cNvSpPr>
          <p:nvPr>
            <p:ph type="body" sz="quarter" idx="14"/>
          </p:nvPr>
        </p:nvSpPr>
        <p:spPr>
          <a:xfrm>
            <a:off x="838200" y="1309688"/>
            <a:ext cx="5119688" cy="4852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左文（多）右图">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51156"/>
          </a:xfrm>
        </p:spPr>
        <p:txBody>
          <a:bodyPr/>
          <a:lstStyle/>
          <a:p>
            <a:r>
              <a:rPr lang="zh-CN" altLang="en-US"/>
              <a:t>单击此处编辑母版标题样式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7" name="五边形 6"/>
          <p:cNvSpPr/>
          <p:nvPr userDrawn="1"/>
        </p:nvSpPr>
        <p:spPr>
          <a:xfrm flipH="1">
            <a:off x="838199" y="111184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a:ea typeface="宋体" panose="02010600030101010101" pitchFamily="2" charset="-122"/>
              <a:cs typeface="+mn-ea"/>
              <a:sym typeface="+mn-lt"/>
            </a:endParaRPr>
          </a:p>
        </p:txBody>
      </p:sp>
      <p:sp>
        <p:nvSpPr>
          <p:cNvPr id="9" name="图片占位符 8"/>
          <p:cNvSpPr>
            <a:spLocks noGrp="1"/>
          </p:cNvSpPr>
          <p:nvPr>
            <p:ph type="pic" sz="quarter" idx="13"/>
          </p:nvPr>
        </p:nvSpPr>
        <p:spPr>
          <a:xfrm>
            <a:off x="7239000" y="1309957"/>
            <a:ext cx="4114800" cy="4852718"/>
          </a:xfrm>
        </p:spPr>
        <p:txBody>
          <a:bodyPr/>
          <a:lstStyle/>
          <a:p>
            <a:endParaRPr lang="zh-CN" altLang="en-US"/>
          </a:p>
        </p:txBody>
      </p:sp>
      <p:sp>
        <p:nvSpPr>
          <p:cNvPr id="11" name="文本占位符 10"/>
          <p:cNvSpPr>
            <a:spLocks noGrp="1"/>
          </p:cNvSpPr>
          <p:nvPr>
            <p:ph type="body" sz="quarter" idx="14"/>
          </p:nvPr>
        </p:nvSpPr>
        <p:spPr>
          <a:xfrm>
            <a:off x="838199" y="1309688"/>
            <a:ext cx="6168243" cy="4852987"/>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左图右文">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51156"/>
          </a:xfrm>
        </p:spPr>
        <p:txBody>
          <a:bodyPr/>
          <a:lstStyle/>
          <a:p>
            <a:r>
              <a:rPr lang="zh-CN" altLang="en-US"/>
              <a:t>单击此处编辑母版标题样式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7" name="五边形 6"/>
          <p:cNvSpPr/>
          <p:nvPr userDrawn="1"/>
        </p:nvSpPr>
        <p:spPr>
          <a:xfrm flipH="1">
            <a:off x="838199" y="111184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a:ea typeface="宋体" panose="02010600030101010101" pitchFamily="2" charset="-122"/>
              <a:cs typeface="+mn-ea"/>
              <a:sym typeface="+mn-lt"/>
            </a:endParaRPr>
          </a:p>
        </p:txBody>
      </p:sp>
      <p:sp>
        <p:nvSpPr>
          <p:cNvPr id="9" name="图片占位符 8"/>
          <p:cNvSpPr>
            <a:spLocks noGrp="1"/>
          </p:cNvSpPr>
          <p:nvPr>
            <p:ph type="pic" sz="quarter" idx="13"/>
          </p:nvPr>
        </p:nvSpPr>
        <p:spPr>
          <a:xfrm>
            <a:off x="838199" y="1309957"/>
            <a:ext cx="5119687" cy="4852718"/>
          </a:xfrm>
        </p:spPr>
        <p:txBody>
          <a:bodyPr/>
          <a:lstStyle/>
          <a:p>
            <a:endParaRPr lang="zh-CN" altLang="en-US"/>
          </a:p>
        </p:txBody>
      </p:sp>
      <p:sp>
        <p:nvSpPr>
          <p:cNvPr id="11" name="文本占位符 10"/>
          <p:cNvSpPr>
            <a:spLocks noGrp="1"/>
          </p:cNvSpPr>
          <p:nvPr>
            <p:ph type="body" sz="quarter" idx="14"/>
          </p:nvPr>
        </p:nvSpPr>
        <p:spPr>
          <a:xfrm>
            <a:off x="6234111" y="1309688"/>
            <a:ext cx="5119688" cy="4852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左图（多）右文">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51156"/>
          </a:xfrm>
        </p:spPr>
        <p:txBody>
          <a:bodyPr/>
          <a:lstStyle/>
          <a:p>
            <a:r>
              <a:rPr lang="zh-CN" altLang="en-US"/>
              <a:t>单击此处编辑母版标题样式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7" name="五边形 6"/>
          <p:cNvSpPr/>
          <p:nvPr userDrawn="1"/>
        </p:nvSpPr>
        <p:spPr>
          <a:xfrm flipH="1">
            <a:off x="838199" y="111184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a:ea typeface="宋体" panose="02010600030101010101" pitchFamily="2" charset="-122"/>
              <a:cs typeface="+mn-ea"/>
              <a:sym typeface="+mn-lt"/>
            </a:endParaRPr>
          </a:p>
        </p:txBody>
      </p:sp>
      <p:sp>
        <p:nvSpPr>
          <p:cNvPr id="9" name="图片占位符 8"/>
          <p:cNvSpPr>
            <a:spLocks noGrp="1"/>
          </p:cNvSpPr>
          <p:nvPr>
            <p:ph type="pic" sz="quarter" idx="13"/>
          </p:nvPr>
        </p:nvSpPr>
        <p:spPr>
          <a:xfrm>
            <a:off x="838199" y="1309957"/>
            <a:ext cx="6144492" cy="4852718"/>
          </a:xfrm>
        </p:spPr>
        <p:txBody>
          <a:bodyPr/>
          <a:lstStyle/>
          <a:p>
            <a:endParaRPr lang="zh-CN" altLang="en-US"/>
          </a:p>
        </p:txBody>
      </p:sp>
      <p:sp>
        <p:nvSpPr>
          <p:cNvPr id="11" name="文本占位符 10"/>
          <p:cNvSpPr>
            <a:spLocks noGrp="1"/>
          </p:cNvSpPr>
          <p:nvPr>
            <p:ph type="body" sz="quarter" idx="14"/>
          </p:nvPr>
        </p:nvSpPr>
        <p:spPr>
          <a:xfrm>
            <a:off x="7238999" y="1309688"/>
            <a:ext cx="4114800" cy="4852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左多 右少">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51156"/>
          </a:xfrm>
        </p:spPr>
        <p:txBody>
          <a:bodyPr/>
          <a:lstStyle/>
          <a:p>
            <a:r>
              <a:rPr lang="zh-CN" altLang="en-US" dirty="0"/>
              <a:t>单击此处编辑母版标题样式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7" name="五边形 6"/>
          <p:cNvSpPr/>
          <p:nvPr userDrawn="1"/>
        </p:nvSpPr>
        <p:spPr>
          <a:xfrm flipH="1">
            <a:off x="838199" y="111184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Times New Roman" panose="02020603050405020304"/>
              <a:ea typeface="宋体" panose="02010600030101010101" pitchFamily="2" charset="-122"/>
              <a:cs typeface="+mn-ea"/>
              <a:sym typeface="+mn-lt"/>
            </a:endParaRPr>
          </a:p>
        </p:txBody>
      </p:sp>
      <p:sp>
        <p:nvSpPr>
          <p:cNvPr id="11" name="文本占位符 10"/>
          <p:cNvSpPr>
            <a:spLocks noGrp="1"/>
          </p:cNvSpPr>
          <p:nvPr>
            <p:ph type="body" sz="quarter" idx="14"/>
          </p:nvPr>
        </p:nvSpPr>
        <p:spPr>
          <a:xfrm>
            <a:off x="7238999" y="1309688"/>
            <a:ext cx="4114800" cy="4852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内容占位符 2"/>
          <p:cNvSpPr>
            <a:spLocks noGrp="1"/>
          </p:cNvSpPr>
          <p:nvPr>
            <p:ph idx="1"/>
          </p:nvPr>
        </p:nvSpPr>
        <p:spPr>
          <a:xfrm>
            <a:off x="838200" y="1309688"/>
            <a:ext cx="6163491" cy="4867275"/>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标题 6"/>
          <p:cNvSpPr>
            <a:spLocks noGrp="1"/>
          </p:cNvSpPr>
          <p:nvPr>
            <p:ph type="title"/>
          </p:nvPr>
        </p:nvSpPr>
        <p:spPr/>
        <p:txBody>
          <a:bodyPr>
            <a:normAutofit/>
          </a:bodyPr>
          <a:lstStyle>
            <a:lvl1pPr>
              <a:defRPr sz="3200"/>
            </a:lvl1pPr>
          </a:lstStyle>
          <a:p>
            <a:r>
              <a:rPr lang="zh-CN" altLang="en-US" dirty="0"/>
              <a:t>单击此处编辑母版标题样式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226446EC-B5AB-4285-9446-EE8FED37D896}" type="datetime1">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2025/5/8</a:t>
            </a:fld>
            <a:endParaRPr kumimoji="0" lang="zh-CN" altLang="en-US" sz="12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BD4F407-B401-4F27-B84C-F4D1FCFDF361}"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6" name="页脚占位符 5"/>
          <p:cNvSpPr>
            <a:spLocks noGrp="1"/>
          </p:cNvSpPr>
          <p:nvPr>
            <p:ph type="ftr"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tint val="75000"/>
                  </a:prstClr>
                </a:solidFill>
                <a:effectLst/>
                <a:uLnTx/>
                <a:uFillTx/>
                <a:latin typeface="Times New Roman" panose="02020603050405020304"/>
                <a:ea typeface="宋体" panose="02010600030101010101" pitchFamily="2" charset="-122"/>
                <a:cs typeface="+mn-cs"/>
              </a:rPr>
              <a:t>中国科学技术大学</a:t>
            </a:r>
            <a:endParaRPr kumimoji="0" lang="zh-CN" altLang="en-US"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2" name="标题 1"/>
          <p:cNvSpPr>
            <a:spLocks noGrp="1"/>
          </p:cNvSpPr>
          <p:nvPr>
            <p:ph type="title"/>
          </p:nvPr>
        </p:nvSpPr>
        <p:spPr/>
        <p:txBody>
          <a:bodyPr/>
          <a:lstStyle/>
          <a:p>
            <a:r>
              <a:rPr lang="zh-CN" altLang="en-US"/>
              <a:t>单击此处编辑母版标题样式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p>
            <a:fld id="{8EE8E787-E6FE-45D8-9039-788B45E44EE7}" type="slidenum">
              <a:rPr lang="zh-CN" altLang="en-US" smtClean="0"/>
              <a:t>‹#›</a:t>
            </a:fld>
            <a:endParaRPr lang="zh-CN" altLang="en-US" dirty="0"/>
          </a:p>
        </p:txBody>
      </p:sp>
      <p:sp>
        <p:nvSpPr>
          <p:cNvPr id="7" name="五边形 6"/>
          <p:cNvSpPr/>
          <p:nvPr userDrawn="1"/>
        </p:nvSpPr>
        <p:spPr>
          <a:xfrm flipH="1">
            <a:off x="838199" y="164623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a:t>
            </a:fld>
            <a:endParaRPr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2_内容（多）">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964571"/>
            <a:ext cx="10515600" cy="5304254"/>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2" name="标题 1"/>
          <p:cNvSpPr>
            <a:spLocks noGrp="1"/>
          </p:cNvSpPr>
          <p:nvPr>
            <p:ph type="title"/>
          </p:nvPr>
        </p:nvSpPr>
        <p:spPr>
          <a:xfrm>
            <a:off x="838200" y="25762"/>
            <a:ext cx="10515600" cy="817627"/>
          </a:xfrm>
        </p:spPr>
        <p:txBody>
          <a:bodyPr/>
          <a:lstStyle/>
          <a:p>
            <a:r>
              <a:rPr lang="zh-CN" altLang="en-US" dirty="0"/>
              <a:t>单击此处编辑母版标题样式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7" name="五边形 6"/>
          <p:cNvSpPr/>
          <p:nvPr userDrawn="1"/>
        </p:nvSpPr>
        <p:spPr>
          <a:xfrm flipH="1">
            <a:off x="838199" y="772485"/>
            <a:ext cx="10515600" cy="104542"/>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65126"/>
            <a:ext cx="10515600" cy="5811837"/>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左图（多）右文">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51156"/>
          </a:xfrm>
        </p:spPr>
        <p:txBody>
          <a:bodyPr/>
          <a:lstStyle/>
          <a:p>
            <a:r>
              <a:rPr lang="zh-CN" altLang="en-US"/>
              <a:t>单击此处编辑母版标题样式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7" name="五边形 6"/>
          <p:cNvSpPr/>
          <p:nvPr userDrawn="1"/>
        </p:nvSpPr>
        <p:spPr>
          <a:xfrm flipH="1">
            <a:off x="838199" y="111184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
        <p:nvSpPr>
          <p:cNvPr id="9" name="图片占位符 8"/>
          <p:cNvSpPr>
            <a:spLocks noGrp="1"/>
          </p:cNvSpPr>
          <p:nvPr>
            <p:ph type="pic" sz="quarter" idx="13"/>
          </p:nvPr>
        </p:nvSpPr>
        <p:spPr>
          <a:xfrm>
            <a:off x="838199" y="1309957"/>
            <a:ext cx="6144492" cy="4852718"/>
          </a:xfrm>
        </p:spPr>
        <p:txBody>
          <a:bodyPr/>
          <a:lstStyle/>
          <a:p>
            <a:endParaRPr lang="zh-CN" altLang="en-US"/>
          </a:p>
        </p:txBody>
      </p:sp>
      <p:sp>
        <p:nvSpPr>
          <p:cNvPr id="11" name="文本占位符 10"/>
          <p:cNvSpPr>
            <a:spLocks noGrp="1"/>
          </p:cNvSpPr>
          <p:nvPr>
            <p:ph type="body" sz="quarter" idx="14"/>
          </p:nvPr>
        </p:nvSpPr>
        <p:spPr>
          <a:xfrm>
            <a:off x="7238999" y="1309688"/>
            <a:ext cx="4114800" cy="4852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a:t>
            </a:fld>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675" name="标题 1"/>
          <p:cNvSpPr>
            <a:spLocks noGrp="1"/>
          </p:cNvSpPr>
          <p:nvPr>
            <p:ph type="title"/>
          </p:nvPr>
        </p:nvSpPr>
        <p:spPr/>
        <p:txBody>
          <a:bodyPr/>
          <a:lstStyle/>
          <a:p>
            <a:r>
              <a:rPr lang="zh-CN" altLang="en-US"/>
              <a:t>单击此处编辑母版标题样式</a:t>
            </a:r>
          </a:p>
        </p:txBody>
      </p:sp>
      <p:sp>
        <p:nvSpPr>
          <p:cNvPr id="1048676" name="内容占位符 2"/>
          <p:cNvSpPr>
            <a:spLocks noGrp="1"/>
          </p:cNvSpPr>
          <p:nvPr>
            <p:ph idx="1"/>
          </p:nvPr>
        </p:nvSpPr>
        <p:spPr/>
        <p:txBody>
          <a:bodyPr>
            <a:noAutofit/>
          </a:bodyPr>
          <a:lstStyle>
            <a:lvl1pPr>
              <a:lnSpc>
                <a:spcPct val="150000"/>
              </a:lnSpc>
              <a:buClr>
                <a:srgbClr val="000000"/>
              </a:buClr>
              <a:buChar char="•"/>
            </a:lvl1pPr>
            <a:lvl2pPr>
              <a:lnSpc>
                <a:spcPct val="150000"/>
              </a:lnSpc>
              <a:buClr>
                <a:srgbClr val="000000"/>
              </a:buClr>
              <a:buChar char="•"/>
            </a:lvl2pPr>
            <a:lvl3pPr>
              <a:lnSpc>
                <a:spcPct val="150000"/>
              </a:lnSpc>
              <a:buClr>
                <a:srgbClr val="000000"/>
              </a:buClr>
              <a:buChar char="•"/>
            </a:lvl3pPr>
            <a:lvl4pPr>
              <a:lnSpc>
                <a:spcPct val="150000"/>
              </a:lnSpc>
              <a:buClr>
                <a:srgbClr val="000000"/>
              </a:buClr>
              <a:buChar char="•"/>
            </a:lvl4pPr>
            <a:lvl5pPr>
              <a:lnSpc>
                <a:spcPct val="150000"/>
              </a:lnSpc>
              <a:buClr>
                <a:srgbClr val="000000"/>
              </a:buClr>
              <a:buChar cha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48677"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 </a:t>
            </a:r>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48678"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tint val="75000"/>
                  </a:prstClr>
                </a:solidFill>
                <a:effectLst/>
                <a:uLnTx/>
                <a:uFillTx/>
                <a:latin typeface="等线"/>
                <a:ea typeface="等线" panose="02010600030101010101" pitchFamily="2" charset="-122"/>
                <a:cs typeface="+mn-cs"/>
              </a:rPr>
              <a:t> </a:t>
            </a:r>
            <a:endParaRPr kumimoji="0" lang="zh-CN" altLang="en-US" sz="1200" b="0" i="0" u="none" strike="noStrike" kern="1200" cap="none" spc="0" normalizeH="0" baseline="0" noProof="0" dirty="0">
              <a:ln>
                <a:noFill/>
              </a:ln>
              <a:solidFill>
                <a:prstClr val="black">
                  <a:tint val="75000"/>
                </a:prstClr>
              </a:solidFill>
              <a:effectLst/>
              <a:uLnTx/>
              <a:uFillTx/>
              <a:latin typeface="等线"/>
              <a:ea typeface="等线" panose="02010600030101010101" pitchFamily="2" charset="-122"/>
              <a:cs typeface="+mn-cs"/>
            </a:endParaRPr>
          </a:p>
        </p:txBody>
      </p:sp>
      <p:sp>
        <p:nvSpPr>
          <p:cNvPr id="1048679" name="灯片编号占位符 5"/>
          <p:cNvSpPr>
            <a:spLocks noGrp="1"/>
          </p:cNvSpPr>
          <p:nvPr>
            <p:ph type="sldNum" sz="quarter" idx="12"/>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48680" name="五边形 6"/>
          <p:cNvSpPr/>
          <p:nvPr userDrawn="1"/>
        </p:nvSpPr>
        <p:spPr>
          <a:xfrm flipH="1">
            <a:off x="838199" y="164623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Tree>
    <p:extLst>
      <p:ext uri="{BB962C8B-B14F-4D97-AF65-F5344CB8AC3E}">
        <p14:creationId xmlns:p14="http://schemas.microsoft.com/office/powerpoint/2010/main" val="1994498851"/>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1_内容">
    <p:spTree>
      <p:nvGrpSpPr>
        <p:cNvPr id="1" name=""/>
        <p:cNvGrpSpPr/>
        <p:nvPr/>
      </p:nvGrpSpPr>
      <p:grpSpPr>
        <a:xfrm>
          <a:off x="0" y="0"/>
          <a:ext cx="0" cy="0"/>
          <a:chOff x="0" y="0"/>
          <a:chExt cx="0" cy="0"/>
        </a:xfrm>
      </p:grpSpPr>
      <p:sp>
        <p:nvSpPr>
          <p:cNvPr id="1048611" name="标题 1"/>
          <p:cNvSpPr>
            <a:spLocks noGrp="1"/>
          </p:cNvSpPr>
          <p:nvPr>
            <p:ph type="title"/>
          </p:nvPr>
        </p:nvSpPr>
        <p:spPr>
          <a:xfrm>
            <a:off x="838200" y="365126"/>
            <a:ext cx="10515600" cy="751156"/>
          </a:xfrm>
        </p:spPr>
        <p:txBody>
          <a:bodyPr/>
          <a:lstStyle/>
          <a:p>
            <a:r>
              <a:rPr lang="zh-CN" altLang="en-US"/>
              <a:t>单击此处编辑母版标题样式</a:t>
            </a:r>
          </a:p>
        </p:txBody>
      </p:sp>
      <p:sp>
        <p:nvSpPr>
          <p:cNvPr id="1048612" name="内容占位符 2"/>
          <p:cNvSpPr>
            <a:spLocks noGrp="1"/>
          </p:cNvSpPr>
          <p:nvPr>
            <p:ph idx="1"/>
          </p:nvPr>
        </p:nvSpPr>
        <p:spPr>
          <a:xfrm>
            <a:off x="838200" y="1303655"/>
            <a:ext cx="10515600" cy="4864735"/>
          </a:xfrm>
        </p:spPr>
        <p:txBody>
          <a:bodyPr>
            <a:noAutofit/>
          </a:bodyPr>
          <a:lstStyle>
            <a:lvl1pPr>
              <a:buClr>
                <a:srgbClr val="000000"/>
              </a:buClr>
              <a:buChar char="•"/>
            </a:lvl1pPr>
            <a:lvl2pPr>
              <a:buClr>
                <a:srgbClr val="000000"/>
              </a:buClr>
              <a:buChar char="•"/>
            </a:lvl2pPr>
            <a:lvl3pPr>
              <a:buClr>
                <a:srgbClr val="000000"/>
              </a:buClr>
              <a:buChar char="•"/>
            </a:lvl3pPr>
            <a:lvl4pPr>
              <a:buClr>
                <a:srgbClr val="000000"/>
              </a:buClr>
              <a:buChar char="•"/>
            </a:lvl4pPr>
            <a:lvl5pPr>
              <a:buClr>
                <a:srgbClr val="000000"/>
              </a:buClr>
              <a:buChar cha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48613"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 </a:t>
            </a:r>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48614"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tint val="75000"/>
                  </a:prstClr>
                </a:solidFill>
                <a:effectLst/>
                <a:uLnTx/>
                <a:uFillTx/>
                <a:latin typeface="等线"/>
                <a:ea typeface="等线" panose="02010600030101010101" pitchFamily="2" charset="-122"/>
                <a:cs typeface="+mn-cs"/>
              </a:rPr>
              <a:t> </a:t>
            </a:r>
            <a:endParaRPr kumimoji="0" lang="zh-CN" altLang="en-US" sz="1200" b="0" i="0" u="none" strike="noStrike" kern="1200" cap="none" spc="0" normalizeH="0" baseline="0" noProof="0" dirty="0">
              <a:ln>
                <a:noFill/>
              </a:ln>
              <a:solidFill>
                <a:prstClr val="black">
                  <a:tint val="75000"/>
                </a:prstClr>
              </a:solidFill>
              <a:effectLst/>
              <a:uLnTx/>
              <a:uFillTx/>
              <a:latin typeface="等线"/>
              <a:ea typeface="等线" panose="02010600030101010101" pitchFamily="2" charset="-122"/>
              <a:cs typeface="+mn-cs"/>
            </a:endParaRPr>
          </a:p>
        </p:txBody>
      </p:sp>
      <p:sp>
        <p:nvSpPr>
          <p:cNvPr id="1048615" name="灯片编号占位符 5"/>
          <p:cNvSpPr>
            <a:spLocks noGrp="1"/>
          </p:cNvSpPr>
          <p:nvPr>
            <p:ph type="sldNum" sz="quarter" idx="12"/>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48616" name="五边形 6"/>
          <p:cNvSpPr/>
          <p:nvPr userDrawn="1"/>
        </p:nvSpPr>
        <p:spPr>
          <a:xfrm flipH="1">
            <a:off x="838199" y="111184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Tree>
    <p:extLst>
      <p:ext uri="{BB962C8B-B14F-4D97-AF65-F5344CB8AC3E}">
        <p14:creationId xmlns:p14="http://schemas.microsoft.com/office/powerpoint/2010/main" val="3749473649"/>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内容（仅标题）">
    <p:spTree>
      <p:nvGrpSpPr>
        <p:cNvPr id="1" name=""/>
        <p:cNvGrpSpPr/>
        <p:nvPr/>
      </p:nvGrpSpPr>
      <p:grpSpPr>
        <a:xfrm>
          <a:off x="0" y="0"/>
          <a:ext cx="0" cy="0"/>
          <a:chOff x="0" y="0"/>
          <a:chExt cx="0" cy="0"/>
        </a:xfrm>
      </p:grpSpPr>
      <p:sp>
        <p:nvSpPr>
          <p:cNvPr id="1048590" name="标题 1"/>
          <p:cNvSpPr>
            <a:spLocks noGrp="1"/>
          </p:cNvSpPr>
          <p:nvPr>
            <p:ph type="title"/>
          </p:nvPr>
        </p:nvSpPr>
        <p:spPr>
          <a:xfrm>
            <a:off x="838200" y="365126"/>
            <a:ext cx="10515600" cy="751156"/>
          </a:xfrm>
        </p:spPr>
        <p:txBody>
          <a:bodyPr/>
          <a:lstStyle/>
          <a:p>
            <a:r>
              <a:rPr lang="zh-CN" altLang="en-US"/>
              <a:t>单击此处编辑母版标题样式</a:t>
            </a:r>
          </a:p>
        </p:txBody>
      </p:sp>
      <p:sp>
        <p:nvSpPr>
          <p:cNvPr id="1048591"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 </a:t>
            </a:r>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48592"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tint val="75000"/>
                  </a:prstClr>
                </a:solidFill>
                <a:effectLst/>
                <a:uLnTx/>
                <a:uFillTx/>
                <a:latin typeface="等线"/>
                <a:ea typeface="等线" panose="02010600030101010101" pitchFamily="2" charset="-122"/>
                <a:cs typeface="+mn-cs"/>
              </a:rPr>
              <a:t> </a:t>
            </a:r>
            <a:endParaRPr kumimoji="0" lang="zh-CN" altLang="en-US" sz="1200" b="0" i="0" u="none" strike="noStrike" kern="1200" cap="none" spc="0" normalizeH="0" baseline="0" noProof="0" dirty="0">
              <a:ln>
                <a:noFill/>
              </a:ln>
              <a:solidFill>
                <a:prstClr val="black">
                  <a:tint val="75000"/>
                </a:prstClr>
              </a:solidFill>
              <a:effectLst/>
              <a:uLnTx/>
              <a:uFillTx/>
              <a:latin typeface="等线"/>
              <a:ea typeface="等线" panose="02010600030101010101" pitchFamily="2" charset="-122"/>
              <a:cs typeface="+mn-cs"/>
            </a:endParaRPr>
          </a:p>
        </p:txBody>
      </p:sp>
      <p:sp>
        <p:nvSpPr>
          <p:cNvPr id="1048593" name="灯片编号占位符 5"/>
          <p:cNvSpPr>
            <a:spLocks noGrp="1"/>
          </p:cNvSpPr>
          <p:nvPr>
            <p:ph type="sldNum" sz="quarter" idx="12"/>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48594" name="五边形 6"/>
          <p:cNvSpPr/>
          <p:nvPr userDrawn="1"/>
        </p:nvSpPr>
        <p:spPr>
          <a:xfrm flipH="1">
            <a:off x="838199" y="111184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Tree>
    <p:extLst>
      <p:ext uri="{BB962C8B-B14F-4D97-AF65-F5344CB8AC3E}">
        <p14:creationId xmlns:p14="http://schemas.microsoft.com/office/powerpoint/2010/main" val="3777500399"/>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左文右图">
    <p:spTree>
      <p:nvGrpSpPr>
        <p:cNvPr id="1" name=""/>
        <p:cNvGrpSpPr/>
        <p:nvPr/>
      </p:nvGrpSpPr>
      <p:grpSpPr>
        <a:xfrm>
          <a:off x="0" y="0"/>
          <a:ext cx="0" cy="0"/>
          <a:chOff x="0" y="0"/>
          <a:chExt cx="0" cy="0"/>
        </a:xfrm>
      </p:grpSpPr>
      <p:sp>
        <p:nvSpPr>
          <p:cNvPr id="1048621" name="标题 1"/>
          <p:cNvSpPr>
            <a:spLocks noGrp="1"/>
          </p:cNvSpPr>
          <p:nvPr>
            <p:ph type="title"/>
          </p:nvPr>
        </p:nvSpPr>
        <p:spPr>
          <a:xfrm>
            <a:off x="838200" y="365126"/>
            <a:ext cx="10515600" cy="751156"/>
          </a:xfrm>
        </p:spPr>
        <p:txBody>
          <a:bodyPr/>
          <a:lstStyle/>
          <a:p>
            <a:r>
              <a:rPr lang="zh-CN" altLang="en-US"/>
              <a:t>单击此处编辑母版标题样式</a:t>
            </a:r>
          </a:p>
        </p:txBody>
      </p:sp>
      <p:sp>
        <p:nvSpPr>
          <p:cNvPr id="1048622" name="日期占位符 3"/>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 </a:t>
            </a:r>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48623" name="页脚占位符 4"/>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tint val="75000"/>
                  </a:prstClr>
                </a:solidFill>
                <a:effectLst/>
                <a:uLnTx/>
                <a:uFillTx/>
                <a:latin typeface="等线"/>
                <a:ea typeface="等线" panose="02010600030101010101" pitchFamily="2" charset="-122"/>
                <a:cs typeface="+mn-cs"/>
              </a:rPr>
              <a:t> </a:t>
            </a:r>
            <a:endParaRPr kumimoji="0" lang="zh-CN" altLang="en-US" sz="1200" b="0" i="0" u="none" strike="noStrike" kern="1200" cap="none" spc="0" normalizeH="0" baseline="0" noProof="0" dirty="0">
              <a:ln>
                <a:noFill/>
              </a:ln>
              <a:solidFill>
                <a:prstClr val="black">
                  <a:tint val="75000"/>
                </a:prstClr>
              </a:solidFill>
              <a:effectLst/>
              <a:uLnTx/>
              <a:uFillTx/>
              <a:latin typeface="等线"/>
              <a:ea typeface="等线" panose="02010600030101010101" pitchFamily="2" charset="-122"/>
              <a:cs typeface="+mn-cs"/>
            </a:endParaRPr>
          </a:p>
        </p:txBody>
      </p:sp>
      <p:sp>
        <p:nvSpPr>
          <p:cNvPr id="1048624" name="灯片编号占位符 5"/>
          <p:cNvSpPr>
            <a:spLocks noGrp="1"/>
          </p:cNvSpPr>
          <p:nvPr>
            <p:ph type="sldNum" sz="quarter" idx="12"/>
          </p:nvPr>
        </p:nvSpPr>
        <p:spPr/>
        <p:txBody>
          <a:bodyPr/>
          <a:lstStyle>
            <a:lvl1pPr>
              <a:defRPr>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48625" name="五边形 6"/>
          <p:cNvSpPr/>
          <p:nvPr userDrawn="1"/>
        </p:nvSpPr>
        <p:spPr>
          <a:xfrm flipH="1">
            <a:off x="838199" y="111184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等线"/>
              <a:ea typeface="等线" panose="02010600030101010101" pitchFamily="2" charset="-122"/>
              <a:cs typeface="+mn-ea"/>
              <a:sym typeface="+mn-lt"/>
            </a:endParaRPr>
          </a:p>
        </p:txBody>
      </p:sp>
      <p:sp>
        <p:nvSpPr>
          <p:cNvPr id="1048626" name="文本占位符 10"/>
          <p:cNvSpPr>
            <a:spLocks noGrp="1"/>
          </p:cNvSpPr>
          <p:nvPr>
            <p:ph type="body" sz="quarter" idx="14"/>
          </p:nvPr>
        </p:nvSpPr>
        <p:spPr>
          <a:xfrm>
            <a:off x="838200" y="1309688"/>
            <a:ext cx="5119688" cy="4852987"/>
          </a:xfrm>
        </p:spPr>
        <p:txBody>
          <a:bodyPr>
            <a:noAutofit/>
          </a:bodyPr>
          <a:lstStyle>
            <a:lvl1pPr>
              <a:buClr>
                <a:srgbClr val="0D0D0D"/>
              </a:buClr>
              <a:buChar char="•"/>
            </a:lvl1pPr>
            <a:lvl2pPr>
              <a:buClr>
                <a:srgbClr val="0D0D0D"/>
              </a:buClr>
              <a:buChar char="•"/>
            </a:lvl2pPr>
            <a:lvl3pPr>
              <a:buClr>
                <a:srgbClr val="0D0D0D"/>
              </a:buClr>
              <a:buChar char="•"/>
            </a:lvl3pPr>
            <a:lvl4pPr>
              <a:buClr>
                <a:srgbClr val="0D0D0D"/>
              </a:buClr>
              <a:buChar char="•"/>
            </a:lvl4pPr>
            <a:lvl5pPr>
              <a:buClr>
                <a:srgbClr val="0D0D0D"/>
              </a:buClr>
              <a:buChar cha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2885656386"/>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81" name="日期占位符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 </a:t>
            </a:r>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48582" name="页脚占位符 2"/>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tint val="75000"/>
                  </a:prstClr>
                </a:solidFill>
                <a:effectLst/>
                <a:uLnTx/>
                <a:uFillTx/>
                <a:latin typeface="等线"/>
                <a:ea typeface="等线" panose="02010600030101010101" pitchFamily="2" charset="-122"/>
                <a:cs typeface="+mn-cs"/>
              </a:rPr>
              <a:t> </a:t>
            </a:r>
            <a:endParaRPr kumimoji="0" lang="zh-CN" altLang="en-US" sz="1200" b="0" i="0" u="none" strike="noStrike" kern="1200" cap="none" spc="0" normalizeH="0" baseline="0" noProof="0" dirty="0">
              <a:ln>
                <a:noFill/>
              </a:ln>
              <a:solidFill>
                <a:prstClr val="black">
                  <a:tint val="75000"/>
                </a:prstClr>
              </a:solidFill>
              <a:effectLst/>
              <a:uLnTx/>
              <a:uFillTx/>
              <a:latin typeface="等线"/>
              <a:ea typeface="等线" panose="02010600030101010101" pitchFamily="2" charset="-122"/>
              <a:cs typeface="+mn-cs"/>
            </a:endParaRPr>
          </a:p>
        </p:txBody>
      </p:sp>
      <p:sp>
        <p:nvSpPr>
          <p:cNvPr id="1048583"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75192486"/>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目录">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2" name="标题 1"/>
          <p:cNvSpPr>
            <a:spLocks noGrp="1"/>
          </p:cNvSpPr>
          <p:nvPr>
            <p:ph type="title"/>
          </p:nvPr>
        </p:nvSpPr>
        <p:spPr>
          <a:xfrm>
            <a:off x="838200" y="365125"/>
            <a:ext cx="10515600" cy="1179830"/>
          </a:xfrm>
        </p:spPr>
        <p:txBody>
          <a:bodyPr/>
          <a:lstStyle/>
          <a:p>
            <a:r>
              <a:rPr lang="zh-CN" altLang="en-US"/>
              <a:t>单击此处编辑母版标题样式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a:t>Chapter 4 — The Processor — 79</a:t>
            </a:r>
            <a:endParaRPr lang="zh-CN" altLang="en-US" dirty="0"/>
          </a:p>
        </p:txBody>
      </p:sp>
      <p:sp>
        <p:nvSpPr>
          <p:cNvPr id="6" name="灯片编号占位符 5"/>
          <p:cNvSpPr>
            <a:spLocks noGrp="1"/>
          </p:cNvSpPr>
          <p:nvPr>
            <p:ph type="sldNum" sz="quarter" idx="12"/>
          </p:nvPr>
        </p:nvSpPr>
        <p:spPr/>
        <p:txBody>
          <a:bodyPr/>
          <a:lstStyle/>
          <a:p>
            <a:fld id="{8EE8E787-E6FE-45D8-9039-788B45E44EE7}" type="slidenum">
              <a:rPr lang="zh-CN" altLang="en-US" smtClean="0"/>
              <a:t>‹#›</a:t>
            </a:fld>
            <a:endParaRPr lang="zh-CN" altLang="en-US" dirty="0"/>
          </a:p>
        </p:txBody>
      </p:sp>
      <p:sp>
        <p:nvSpPr>
          <p:cNvPr id="7" name="五边形 6"/>
          <p:cNvSpPr/>
          <p:nvPr userDrawn="1"/>
        </p:nvSpPr>
        <p:spPr>
          <a:xfrm flipH="1">
            <a:off x="838199" y="1387158"/>
            <a:ext cx="10515600" cy="72000"/>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extLst>
      <p:ext uri="{BB962C8B-B14F-4D97-AF65-F5344CB8AC3E}">
        <p14:creationId xmlns:p14="http://schemas.microsoft.com/office/powerpoint/2010/main" val="1817617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目录">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2" name="标题 1"/>
          <p:cNvSpPr>
            <a:spLocks noGrp="1"/>
          </p:cNvSpPr>
          <p:nvPr>
            <p:ph type="title"/>
          </p:nvPr>
        </p:nvSpPr>
        <p:spPr>
          <a:xfrm>
            <a:off x="838200" y="365125"/>
            <a:ext cx="10515600" cy="1179830"/>
          </a:xfrm>
        </p:spPr>
        <p:txBody>
          <a:bodyPr/>
          <a:lstStyle/>
          <a:p>
            <a:r>
              <a:rPr lang="zh-CN" altLang="en-US"/>
              <a:t>单击此处编辑母版标题样式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28E3B838-885D-4A6D-9BC4-2A45F3EDA762}" type="datetime1">
              <a:rPr lang="zh-CN" altLang="en-US" smtClean="0"/>
              <a:t>2025/5/8</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a:t>Chapter 4 — The Processor — 79</a:t>
            </a:r>
            <a:endParaRPr lang="zh-CN" altLang="en-US" dirty="0"/>
          </a:p>
        </p:txBody>
      </p:sp>
      <p:sp>
        <p:nvSpPr>
          <p:cNvPr id="6" name="灯片编号占位符 5"/>
          <p:cNvSpPr>
            <a:spLocks noGrp="1"/>
          </p:cNvSpPr>
          <p:nvPr>
            <p:ph type="sldNum" sz="quarter" idx="12"/>
          </p:nvPr>
        </p:nvSpPr>
        <p:spPr/>
        <p:txBody>
          <a:bodyPr/>
          <a:lstStyle/>
          <a:p>
            <a:fld id="{8EE8E787-E6FE-45D8-9039-788B45E44EE7}" type="slidenum">
              <a:rPr lang="zh-CN" altLang="en-US" smtClean="0"/>
              <a:t>‹#›</a:t>
            </a:fld>
            <a:endParaRPr lang="zh-CN" altLang="en-US" dirty="0"/>
          </a:p>
        </p:txBody>
      </p:sp>
      <p:sp>
        <p:nvSpPr>
          <p:cNvPr id="7" name="五边形 6"/>
          <p:cNvSpPr/>
          <p:nvPr userDrawn="1"/>
        </p:nvSpPr>
        <p:spPr>
          <a:xfrm flipH="1">
            <a:off x="838199" y="1387158"/>
            <a:ext cx="10515600" cy="72000"/>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普通">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009015"/>
            <a:ext cx="10515600" cy="5263515"/>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2" name="标题 1"/>
          <p:cNvSpPr>
            <a:spLocks noGrp="1"/>
          </p:cNvSpPr>
          <p:nvPr>
            <p:ph type="title" hasCustomPrompt="1"/>
          </p:nvPr>
        </p:nvSpPr>
        <p:spPr>
          <a:xfrm>
            <a:off x="838200" y="151765"/>
            <a:ext cx="10515600" cy="605790"/>
          </a:xfrm>
        </p:spPr>
        <p:txBody>
          <a:bodyPr>
            <a:noAutofit/>
          </a:bodyPr>
          <a:lstStyle>
            <a:lvl1pPr>
              <a:defRPr sz="4400"/>
            </a:lvl1pPr>
          </a:lstStyle>
          <a:p>
            <a:r>
              <a:rPr lang="zh-CN" altLang="en-US" dirty="0"/>
              <a:t>单击此处编辑文字内容样式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a:t>Chapter 4 — The Processor — 79</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7" name="五边形 6"/>
          <p:cNvSpPr/>
          <p:nvPr userDrawn="1"/>
        </p:nvSpPr>
        <p:spPr>
          <a:xfrm flipH="1">
            <a:off x="838199" y="829908"/>
            <a:ext cx="10515600" cy="72000"/>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extLst>
      <p:ext uri="{BB962C8B-B14F-4D97-AF65-F5344CB8AC3E}">
        <p14:creationId xmlns:p14="http://schemas.microsoft.com/office/powerpoint/2010/main" val="20193092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左文（多）右图">
    <p:spTree>
      <p:nvGrpSpPr>
        <p:cNvPr id="1" name=""/>
        <p:cNvGrpSpPr/>
        <p:nvPr/>
      </p:nvGrpSpPr>
      <p:grpSpPr>
        <a:xfrm>
          <a:off x="0" y="0"/>
          <a:ext cx="0" cy="0"/>
          <a:chOff x="0" y="0"/>
          <a:chExt cx="0" cy="0"/>
        </a:xfrm>
      </p:grpSpPr>
      <p:sp>
        <p:nvSpPr>
          <p:cNvPr id="2" name="标题 1"/>
          <p:cNvSpPr>
            <a:spLocks noGrp="1"/>
          </p:cNvSpPr>
          <p:nvPr>
            <p:ph type="title"/>
          </p:nvPr>
        </p:nvSpPr>
        <p:spPr>
          <a:xfrm>
            <a:off x="838200" y="327026"/>
            <a:ext cx="10515600" cy="751156"/>
          </a:xfrm>
        </p:spPr>
        <p:txBody>
          <a:bodyPr/>
          <a:lstStyle/>
          <a:p>
            <a:r>
              <a:rPr lang="zh-CN" altLang="en-US"/>
              <a:t>单击此处编辑母版标题样式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a:t>Chapter 4 — The Processor — 79</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7" name="五边形 6"/>
          <p:cNvSpPr/>
          <p:nvPr userDrawn="1"/>
        </p:nvSpPr>
        <p:spPr>
          <a:xfrm flipH="1" flipV="1">
            <a:off x="838200" y="1111250"/>
            <a:ext cx="10515600" cy="72000"/>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
        <p:nvSpPr>
          <p:cNvPr id="9" name="图片占位符 8"/>
          <p:cNvSpPr>
            <a:spLocks noGrp="1"/>
          </p:cNvSpPr>
          <p:nvPr>
            <p:ph type="pic" sz="quarter" idx="13"/>
          </p:nvPr>
        </p:nvSpPr>
        <p:spPr>
          <a:xfrm>
            <a:off x="7239000" y="1271905"/>
            <a:ext cx="4114800" cy="4890770"/>
          </a:xfrm>
        </p:spPr>
        <p:txBody>
          <a:bodyPr/>
          <a:lstStyle/>
          <a:p>
            <a:endParaRPr lang="zh-CN" altLang="en-US"/>
          </a:p>
        </p:txBody>
      </p:sp>
      <p:sp>
        <p:nvSpPr>
          <p:cNvPr id="11" name="文本占位符 10"/>
          <p:cNvSpPr>
            <a:spLocks noGrp="1"/>
          </p:cNvSpPr>
          <p:nvPr>
            <p:ph type="body" sz="quarter" idx="14"/>
          </p:nvPr>
        </p:nvSpPr>
        <p:spPr>
          <a:xfrm>
            <a:off x="838200" y="1271905"/>
            <a:ext cx="6168390" cy="489077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8410408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r>
              <a:rPr lang="en-US" altLang="zh-CN"/>
              <a:t>Chapter 4 — The Processor — 79</a:t>
            </a:r>
            <a:endParaRPr lang="zh-CN" altLang="en-US"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a:t>
            </a:fld>
            <a:endParaRPr lang="zh-CN" altLang="en-US" dirty="0"/>
          </a:p>
        </p:txBody>
      </p:sp>
    </p:spTree>
    <p:extLst>
      <p:ext uri="{BB962C8B-B14F-4D97-AF65-F5344CB8AC3E}">
        <p14:creationId xmlns:p14="http://schemas.microsoft.com/office/powerpoint/2010/main" val="39266905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13"/>
          <p:cNvSpPr>
            <a:spLocks noGrp="1" noChangeArrowheads="1"/>
          </p:cNvSpPr>
          <p:nvPr>
            <p:ph type="dt" sz="half" idx="10"/>
          </p:nvPr>
        </p:nvSpPr>
        <p:spPr/>
        <p:txBody>
          <a:bodyPr/>
          <a:lstStyle>
            <a:lvl1pPr>
              <a:defRPr/>
            </a:lvl1pPr>
          </a:lstStyle>
          <a:p>
            <a:pPr>
              <a:defRPr/>
            </a:pPr>
            <a:fld id="{B7D22AB1-BFF8-499F-8443-9B2E7839B4F0}" type="datetime1">
              <a:rPr lang="zh-CN" altLang="en-US" smtClean="0">
                <a:solidFill>
                  <a:srgbClr val="1F497D"/>
                </a:solidFill>
              </a:rPr>
              <a:t>2025/5/8</a:t>
            </a:fld>
            <a:endParaRPr lang="zh-CN" altLang="en-US">
              <a:solidFill>
                <a:srgbClr val="1F497D"/>
              </a:solidFill>
            </a:endParaRPr>
          </a:p>
        </p:txBody>
      </p:sp>
      <p:sp>
        <p:nvSpPr>
          <p:cNvPr id="4" name="页脚占位符 2"/>
          <p:cNvSpPr>
            <a:spLocks noGrp="1" noChangeArrowheads="1"/>
          </p:cNvSpPr>
          <p:nvPr>
            <p:ph type="ftr" sz="quarter" idx="11"/>
          </p:nvPr>
        </p:nvSpPr>
        <p:spPr/>
        <p:txBody>
          <a:bodyPr/>
          <a:lstStyle>
            <a:lvl1pPr>
              <a:defRPr/>
            </a:lvl1pPr>
          </a:lstStyle>
          <a:p>
            <a:pPr>
              <a:defRPr/>
            </a:pPr>
            <a:endParaRPr lang="zh-CN" altLang="en-US">
              <a:solidFill>
                <a:srgbClr val="1F497D"/>
              </a:solidFill>
            </a:endParaRPr>
          </a:p>
        </p:txBody>
      </p:sp>
      <p:sp>
        <p:nvSpPr>
          <p:cNvPr id="5" name="灯片编号占位符 22"/>
          <p:cNvSpPr>
            <a:spLocks noGrp="1" noChangeArrowheads="1"/>
          </p:cNvSpPr>
          <p:nvPr>
            <p:ph type="sldNum" sz="quarter" idx="12"/>
          </p:nvPr>
        </p:nvSpPr>
        <p:spPr/>
        <p:txBody>
          <a:bodyPr/>
          <a:lstStyle>
            <a:lvl1pPr>
              <a:defRPr/>
            </a:lvl1pPr>
          </a:lstStyle>
          <a:p>
            <a:pPr>
              <a:defRPr/>
            </a:pPr>
            <a:fld id="{3BCA681B-4702-CB4A-9A29-560E57031AB1}" type="slidenum">
              <a:rPr lang="en-US" altLang="zh-CN">
                <a:solidFill>
                  <a:srgbClr val="1F497D"/>
                </a:solidFill>
              </a:rPr>
              <a:t>‹#›</a:t>
            </a:fld>
            <a:endParaRPr lang="zh-CN" altLang="en-US">
              <a:solidFill>
                <a:srgbClr val="1F497D"/>
              </a:solidFill>
            </a:endParaRPr>
          </a:p>
        </p:txBody>
      </p:sp>
      <p:sp>
        <p:nvSpPr>
          <p:cNvPr id="6" name="直接连接符 28"/>
          <p:cNvSpPr>
            <a:spLocks noChangeShapeType="1"/>
          </p:cNvSpPr>
          <p:nvPr userDrawn="1"/>
        </p:nvSpPr>
        <p:spPr bwMode="auto">
          <a:xfrm>
            <a:off x="609600" y="1143000"/>
            <a:ext cx="10972800" cy="0"/>
          </a:xfrm>
          <a:prstGeom prst="line">
            <a:avLst/>
          </a:prstGeom>
          <a:noFill/>
          <a:ln w="9525">
            <a:solidFill>
              <a:schemeClr val="accent2"/>
            </a:solidFill>
            <a:prstDash val="dash"/>
            <a:rou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sz="1800">
              <a:solidFill>
                <a:prstClr val="black"/>
              </a:solidFill>
              <a:latin typeface="Arial" panose="020B0604020202020204" pitchFamily="34" charset="0"/>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9812907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左文右图">
    <p:spTree>
      <p:nvGrpSpPr>
        <p:cNvPr id="1" name=""/>
        <p:cNvGrpSpPr/>
        <p:nvPr/>
      </p:nvGrpSpPr>
      <p:grpSpPr>
        <a:xfrm>
          <a:off x="0" y="0"/>
          <a:ext cx="0" cy="0"/>
          <a:chOff x="0" y="0"/>
          <a:chExt cx="0" cy="0"/>
        </a:xfrm>
      </p:grpSpPr>
      <p:sp>
        <p:nvSpPr>
          <p:cNvPr id="1048621" name="标题 1"/>
          <p:cNvSpPr>
            <a:spLocks noGrp="1"/>
          </p:cNvSpPr>
          <p:nvPr>
            <p:ph type="title"/>
          </p:nvPr>
        </p:nvSpPr>
        <p:spPr>
          <a:xfrm>
            <a:off x="838200" y="365126"/>
            <a:ext cx="10515600" cy="751156"/>
          </a:xfrm>
        </p:spPr>
        <p:txBody>
          <a:bodyPr/>
          <a:lstStyle/>
          <a:p>
            <a:r>
              <a:rPr lang="zh-CN" altLang="en-US"/>
              <a:t>单击此处编辑母版标题样式</a:t>
            </a:r>
          </a:p>
        </p:txBody>
      </p:sp>
      <p:sp>
        <p:nvSpPr>
          <p:cNvPr id="1048622"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1048623"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1048624"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1048625" name="五边形 6"/>
          <p:cNvSpPr/>
          <p:nvPr userDrawn="1"/>
        </p:nvSpPr>
        <p:spPr>
          <a:xfrm flipH="1">
            <a:off x="838199" y="111184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
        <p:nvSpPr>
          <p:cNvPr id="1048626" name="文本占位符 10"/>
          <p:cNvSpPr>
            <a:spLocks noGrp="1"/>
          </p:cNvSpPr>
          <p:nvPr>
            <p:ph type="body" sz="quarter" idx="14"/>
          </p:nvPr>
        </p:nvSpPr>
        <p:spPr>
          <a:xfrm>
            <a:off x="838200" y="1309688"/>
            <a:ext cx="5119688" cy="4852987"/>
          </a:xfrm>
        </p:spPr>
        <p:txBody>
          <a:bodyPr>
            <a:noAutofit/>
          </a:bodyPr>
          <a:lstStyle>
            <a:lvl1pPr>
              <a:buClr>
                <a:srgbClr val="0D0D0D"/>
              </a:buClr>
              <a:buChar char="•"/>
            </a:lvl1pPr>
            <a:lvl2pPr>
              <a:buClr>
                <a:srgbClr val="0D0D0D"/>
              </a:buClr>
              <a:buChar char="•"/>
            </a:lvl2pPr>
            <a:lvl3pPr>
              <a:buClr>
                <a:srgbClr val="0D0D0D"/>
              </a:buClr>
              <a:buChar char="•"/>
            </a:lvl3pPr>
            <a:lvl4pPr>
              <a:buClr>
                <a:srgbClr val="0D0D0D"/>
              </a:buClr>
              <a:buChar char="•"/>
            </a:lvl4pPr>
            <a:lvl5pPr>
              <a:buClr>
                <a:srgbClr val="0D0D0D"/>
              </a:buClr>
              <a:buChar cha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514393554"/>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lvl1pPr>
              <a:defRPr baseline="0">
                <a:solidFill>
                  <a:schemeClr val="tx1"/>
                </a:solidFill>
              </a:defRPr>
            </a:lvl1pPr>
          </a:lstStyle>
          <a:p>
            <a:fld id="{8EE8E787-E6FE-45D8-9039-788B45E44EE7}" type="slidenum">
              <a:rPr lang="zh-CN" altLang="en-US" smtClean="0"/>
              <a:t>‹#›</a:t>
            </a:fld>
            <a:endParaRPr lang="zh-CN" altLang="en-US" dirty="0"/>
          </a:p>
        </p:txBody>
      </p:sp>
      <p:sp>
        <p:nvSpPr>
          <p:cNvPr id="7" name="五边形 6"/>
          <p:cNvSpPr/>
          <p:nvPr userDrawn="1"/>
        </p:nvSpPr>
        <p:spPr>
          <a:xfrm flipH="1">
            <a:off x="838199" y="164623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93153" y="3816317"/>
            <a:ext cx="2360646" cy="2360646"/>
          </a:xfrm>
          <a:prstGeom prst="rect">
            <a:avLst/>
          </a:prstGeom>
        </p:spPr>
      </p:pic>
    </p:spTree>
    <p:extLst>
      <p:ext uri="{BB962C8B-B14F-4D97-AF65-F5344CB8AC3E}">
        <p14:creationId xmlns:p14="http://schemas.microsoft.com/office/powerpoint/2010/main" val="3911359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1_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51156"/>
          </a:xfrm>
        </p:spPr>
        <p:txBody>
          <a:bodyPr/>
          <a:lstStyle/>
          <a:p>
            <a:r>
              <a:rPr lang="zh-CN" altLang="en-US"/>
              <a:t>单击此处编辑母版标题样式</a:t>
            </a:r>
          </a:p>
        </p:txBody>
      </p:sp>
      <p:sp>
        <p:nvSpPr>
          <p:cNvPr id="3" name="内容占位符 2"/>
          <p:cNvSpPr>
            <a:spLocks noGrp="1"/>
          </p:cNvSpPr>
          <p:nvPr>
            <p:ph idx="1"/>
          </p:nvPr>
        </p:nvSpPr>
        <p:spPr>
          <a:xfrm>
            <a:off x="838200" y="1303934"/>
            <a:ext cx="10515600" cy="4873029"/>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7" name="五边形 6"/>
          <p:cNvSpPr/>
          <p:nvPr userDrawn="1"/>
        </p:nvSpPr>
        <p:spPr>
          <a:xfrm flipH="1">
            <a:off x="838199" y="111184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extLst>
      <p:ext uri="{BB962C8B-B14F-4D97-AF65-F5344CB8AC3E}">
        <p14:creationId xmlns:p14="http://schemas.microsoft.com/office/powerpoint/2010/main" val="93240454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内容（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51156"/>
          </a:xfrm>
        </p:spPr>
        <p:txBody>
          <a:bodyPr/>
          <a:lstStyle/>
          <a:p>
            <a:r>
              <a:rPr lang="zh-CN" altLang="en-US"/>
              <a:t>单击此处编辑母版标题样式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7" name="五边形 6"/>
          <p:cNvSpPr/>
          <p:nvPr userDrawn="1"/>
        </p:nvSpPr>
        <p:spPr>
          <a:xfrm flipH="1">
            <a:off x="838199" y="111184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extLst>
      <p:ext uri="{BB962C8B-B14F-4D97-AF65-F5344CB8AC3E}">
        <p14:creationId xmlns:p14="http://schemas.microsoft.com/office/powerpoint/2010/main" val="41594029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左文右图">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51156"/>
          </a:xfrm>
        </p:spPr>
        <p:txBody>
          <a:bodyPr/>
          <a:lstStyle/>
          <a:p>
            <a:r>
              <a:rPr lang="zh-CN" altLang="en-US"/>
              <a:t>单击此处编辑母版标题样式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7" name="五边形 6"/>
          <p:cNvSpPr/>
          <p:nvPr userDrawn="1"/>
        </p:nvSpPr>
        <p:spPr>
          <a:xfrm flipH="1">
            <a:off x="838199" y="111184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
        <p:nvSpPr>
          <p:cNvPr id="9" name="图片占位符 8"/>
          <p:cNvSpPr>
            <a:spLocks noGrp="1"/>
          </p:cNvSpPr>
          <p:nvPr>
            <p:ph type="pic" sz="quarter" idx="13"/>
          </p:nvPr>
        </p:nvSpPr>
        <p:spPr>
          <a:xfrm>
            <a:off x="6234113" y="1309957"/>
            <a:ext cx="5119687" cy="4852718"/>
          </a:xfrm>
        </p:spPr>
        <p:txBody>
          <a:bodyPr/>
          <a:lstStyle/>
          <a:p>
            <a:endParaRPr lang="zh-CN" altLang="en-US"/>
          </a:p>
        </p:txBody>
      </p:sp>
      <p:sp>
        <p:nvSpPr>
          <p:cNvPr id="11" name="文本占位符 10"/>
          <p:cNvSpPr>
            <a:spLocks noGrp="1"/>
          </p:cNvSpPr>
          <p:nvPr>
            <p:ph type="body" sz="quarter" idx="14"/>
          </p:nvPr>
        </p:nvSpPr>
        <p:spPr>
          <a:xfrm>
            <a:off x="838200" y="1309688"/>
            <a:ext cx="5119688" cy="4852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6563206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左文（多）右图">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51156"/>
          </a:xfrm>
        </p:spPr>
        <p:txBody>
          <a:bodyPr/>
          <a:lstStyle/>
          <a:p>
            <a:r>
              <a:rPr lang="zh-CN" altLang="en-US"/>
              <a:t>单击此处编辑母版标题样式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7" name="五边形 6"/>
          <p:cNvSpPr/>
          <p:nvPr userDrawn="1"/>
        </p:nvSpPr>
        <p:spPr>
          <a:xfrm flipH="1">
            <a:off x="838199" y="111184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
        <p:nvSpPr>
          <p:cNvPr id="9" name="图片占位符 8"/>
          <p:cNvSpPr>
            <a:spLocks noGrp="1"/>
          </p:cNvSpPr>
          <p:nvPr>
            <p:ph type="pic" sz="quarter" idx="13"/>
          </p:nvPr>
        </p:nvSpPr>
        <p:spPr>
          <a:xfrm>
            <a:off x="7239000" y="1309957"/>
            <a:ext cx="4114800" cy="4852718"/>
          </a:xfrm>
        </p:spPr>
        <p:txBody>
          <a:bodyPr/>
          <a:lstStyle/>
          <a:p>
            <a:endParaRPr lang="zh-CN" altLang="en-US"/>
          </a:p>
        </p:txBody>
      </p:sp>
      <p:sp>
        <p:nvSpPr>
          <p:cNvPr id="11" name="文本占位符 10"/>
          <p:cNvSpPr>
            <a:spLocks noGrp="1"/>
          </p:cNvSpPr>
          <p:nvPr>
            <p:ph type="body" sz="quarter" idx="14"/>
          </p:nvPr>
        </p:nvSpPr>
        <p:spPr>
          <a:xfrm>
            <a:off x="838199" y="1309688"/>
            <a:ext cx="6168243" cy="4852987"/>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3103451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正文文字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009015"/>
            <a:ext cx="10515600" cy="5263515"/>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2" name="标题 1"/>
          <p:cNvSpPr>
            <a:spLocks noGrp="1"/>
          </p:cNvSpPr>
          <p:nvPr>
            <p:ph type="title" hasCustomPrompt="1"/>
          </p:nvPr>
        </p:nvSpPr>
        <p:spPr>
          <a:xfrm>
            <a:off x="838200" y="151765"/>
            <a:ext cx="10515600" cy="605790"/>
          </a:xfrm>
        </p:spPr>
        <p:txBody>
          <a:bodyPr/>
          <a:lstStyle/>
          <a:p>
            <a:r>
              <a:rPr lang="zh-CN" altLang="en-US"/>
              <a:t>单击此处编辑文字内容样式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8DEDA6F-25F9-4BD8-B07F-B23ADBB3E414}" type="datetime1">
              <a:rPr lang="zh-CN" altLang="en-US" smtClean="0"/>
              <a:t>2025/5/8</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a:t>Chapter 4 — The Processor — 79</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7" name="五边形 6"/>
          <p:cNvSpPr/>
          <p:nvPr userDrawn="1"/>
        </p:nvSpPr>
        <p:spPr>
          <a:xfrm flipH="1">
            <a:off x="838199" y="829908"/>
            <a:ext cx="10515600" cy="72000"/>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左图右文">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51156"/>
          </a:xfrm>
        </p:spPr>
        <p:txBody>
          <a:bodyPr/>
          <a:lstStyle/>
          <a:p>
            <a:r>
              <a:rPr lang="zh-CN" altLang="en-US"/>
              <a:t>单击此处编辑母版标题样式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7" name="五边形 6"/>
          <p:cNvSpPr/>
          <p:nvPr userDrawn="1"/>
        </p:nvSpPr>
        <p:spPr>
          <a:xfrm flipH="1">
            <a:off x="838199" y="111184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
        <p:nvSpPr>
          <p:cNvPr id="9" name="图片占位符 8"/>
          <p:cNvSpPr>
            <a:spLocks noGrp="1"/>
          </p:cNvSpPr>
          <p:nvPr>
            <p:ph type="pic" sz="quarter" idx="13"/>
          </p:nvPr>
        </p:nvSpPr>
        <p:spPr>
          <a:xfrm>
            <a:off x="838199" y="1309957"/>
            <a:ext cx="5119687" cy="4852718"/>
          </a:xfrm>
        </p:spPr>
        <p:txBody>
          <a:bodyPr/>
          <a:lstStyle/>
          <a:p>
            <a:endParaRPr lang="zh-CN" altLang="en-US"/>
          </a:p>
        </p:txBody>
      </p:sp>
      <p:sp>
        <p:nvSpPr>
          <p:cNvPr id="11" name="文本占位符 10"/>
          <p:cNvSpPr>
            <a:spLocks noGrp="1"/>
          </p:cNvSpPr>
          <p:nvPr>
            <p:ph type="body" sz="quarter" idx="14"/>
          </p:nvPr>
        </p:nvSpPr>
        <p:spPr>
          <a:xfrm>
            <a:off x="6234111" y="1309688"/>
            <a:ext cx="5119688" cy="4852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12411603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左图（多）右文">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51156"/>
          </a:xfrm>
        </p:spPr>
        <p:txBody>
          <a:bodyPr/>
          <a:lstStyle/>
          <a:p>
            <a:r>
              <a:rPr lang="zh-CN" altLang="en-US"/>
              <a:t>单击此处编辑母版标题样式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7" name="五边形 6"/>
          <p:cNvSpPr/>
          <p:nvPr userDrawn="1"/>
        </p:nvSpPr>
        <p:spPr>
          <a:xfrm flipH="1">
            <a:off x="838199" y="111184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
        <p:nvSpPr>
          <p:cNvPr id="9" name="图片占位符 8"/>
          <p:cNvSpPr>
            <a:spLocks noGrp="1"/>
          </p:cNvSpPr>
          <p:nvPr>
            <p:ph type="pic" sz="quarter" idx="13"/>
          </p:nvPr>
        </p:nvSpPr>
        <p:spPr>
          <a:xfrm>
            <a:off x="838199" y="1309957"/>
            <a:ext cx="6144492" cy="4852718"/>
          </a:xfrm>
        </p:spPr>
        <p:txBody>
          <a:bodyPr/>
          <a:lstStyle/>
          <a:p>
            <a:endParaRPr lang="zh-CN" altLang="en-US"/>
          </a:p>
        </p:txBody>
      </p:sp>
      <p:sp>
        <p:nvSpPr>
          <p:cNvPr id="11" name="文本占位符 10"/>
          <p:cNvSpPr>
            <a:spLocks noGrp="1"/>
          </p:cNvSpPr>
          <p:nvPr>
            <p:ph type="body" sz="quarter" idx="14"/>
          </p:nvPr>
        </p:nvSpPr>
        <p:spPr>
          <a:xfrm>
            <a:off x="7238999" y="1309688"/>
            <a:ext cx="4114800" cy="4852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409217317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左多 右少">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751156"/>
          </a:xfrm>
        </p:spPr>
        <p:txBody>
          <a:bodyPr/>
          <a:lstStyle/>
          <a:p>
            <a:r>
              <a:rPr lang="zh-CN" altLang="en-US" dirty="0"/>
              <a:t>单击此处编辑母版标题样式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7" name="五边形 6"/>
          <p:cNvSpPr/>
          <p:nvPr userDrawn="1"/>
        </p:nvSpPr>
        <p:spPr>
          <a:xfrm flipH="1">
            <a:off x="838199" y="111184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
        <p:nvSpPr>
          <p:cNvPr id="11" name="文本占位符 10"/>
          <p:cNvSpPr>
            <a:spLocks noGrp="1"/>
          </p:cNvSpPr>
          <p:nvPr>
            <p:ph type="body" sz="quarter" idx="14"/>
          </p:nvPr>
        </p:nvSpPr>
        <p:spPr>
          <a:xfrm>
            <a:off x="7238999" y="1309688"/>
            <a:ext cx="4114800" cy="48529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 name="内容占位符 2"/>
          <p:cNvSpPr>
            <a:spLocks noGrp="1"/>
          </p:cNvSpPr>
          <p:nvPr>
            <p:ph idx="1"/>
          </p:nvPr>
        </p:nvSpPr>
        <p:spPr>
          <a:xfrm>
            <a:off x="838200" y="1309688"/>
            <a:ext cx="6163491" cy="4867275"/>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25697515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5" name="灯片编号占位符 4"/>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Tree>
    <p:extLst>
      <p:ext uri="{BB962C8B-B14F-4D97-AF65-F5344CB8AC3E}">
        <p14:creationId xmlns:p14="http://schemas.microsoft.com/office/powerpoint/2010/main" val="19368311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a:t>
            </a:fld>
            <a:endParaRPr lang="zh-CN" altLang="en-US" dirty="0"/>
          </a:p>
        </p:txBody>
      </p:sp>
    </p:spTree>
    <p:extLst>
      <p:ext uri="{BB962C8B-B14F-4D97-AF65-F5344CB8AC3E}">
        <p14:creationId xmlns:p14="http://schemas.microsoft.com/office/powerpoint/2010/main" val="4155673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标题 6"/>
          <p:cNvSpPr>
            <a:spLocks noGrp="1"/>
          </p:cNvSpPr>
          <p:nvPr>
            <p:ph type="title"/>
          </p:nvPr>
        </p:nvSpPr>
        <p:spPr/>
        <p:txBody>
          <a:bodyPr>
            <a:normAutofit/>
          </a:bodyPr>
          <a:lstStyle>
            <a:lvl1pPr>
              <a:defRPr sz="3200"/>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226446EC-B5AB-4285-9446-EE8FED37D896}" type="datetime1">
              <a:rPr lang="zh-CN" altLang="en-US" smtClean="0"/>
              <a:t>2025/5/8</a:t>
            </a:fld>
            <a:endParaRPr lang="zh-CN" altLang="en-US"/>
          </a:p>
        </p:txBody>
      </p:sp>
      <p:sp>
        <p:nvSpPr>
          <p:cNvPr id="5" name="灯片编号占位符 4"/>
          <p:cNvSpPr>
            <a:spLocks noGrp="1"/>
          </p:cNvSpPr>
          <p:nvPr>
            <p:ph type="sldNum" sz="quarter" idx="11"/>
          </p:nvPr>
        </p:nvSpPr>
        <p:spPr/>
        <p:txBody>
          <a:bodyPr/>
          <a:lstStyle/>
          <a:p>
            <a:fld id="{8BD4F407-B401-4F27-B84C-F4D1FCFDF361}" type="slidenum">
              <a:rPr lang="zh-CN" altLang="en-US" smtClean="0"/>
              <a:t>‹#›</a:t>
            </a:fld>
            <a:endParaRPr lang="zh-CN" altLang="en-US"/>
          </a:p>
        </p:txBody>
      </p:sp>
      <p:sp>
        <p:nvSpPr>
          <p:cNvPr id="6" name="页脚占位符 5"/>
          <p:cNvSpPr>
            <a:spLocks noGrp="1"/>
          </p:cNvSpPr>
          <p:nvPr>
            <p:ph type="ftr" sz="quarter" idx="12"/>
          </p:nvPr>
        </p:nvSpPr>
        <p:spPr/>
        <p:txBody>
          <a:bodyPr/>
          <a:lstStyle/>
          <a:p>
            <a:r>
              <a:rPr lang="zh-CN" altLang="en-US"/>
              <a:t>中国科学技术大学</a:t>
            </a:r>
            <a:endParaRPr lang="zh-CN" altLang="en-US" dirty="0"/>
          </a:p>
        </p:txBody>
      </p:sp>
    </p:spTree>
    <p:extLst>
      <p:ext uri="{BB962C8B-B14F-4D97-AF65-F5344CB8AC3E}">
        <p14:creationId xmlns:p14="http://schemas.microsoft.com/office/powerpoint/2010/main" val="10065159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4800" b="1"/>
            </a:lvl1p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a:xfrm>
            <a:off x="9237980" y="6356350"/>
            <a:ext cx="2743200" cy="365125"/>
          </a:xfrm>
        </p:spPr>
        <p:txBody>
          <a:bodyPr/>
          <a:lstStyle>
            <a:lvl1pPr>
              <a:defRPr sz="1600" baseline="0">
                <a:solidFill>
                  <a:schemeClr val="tx1"/>
                </a:solidFill>
              </a:defRPr>
            </a:lvl1pPr>
          </a:lstStyle>
          <a:p>
            <a:fld id="{8EE8E787-E6FE-45D8-9039-788B45E44EE7}" type="slidenum">
              <a:rPr lang="zh-CN" altLang="en-US" smtClean="0"/>
              <a:t>‹#›</a:t>
            </a:fld>
            <a:endParaRPr lang="zh-CN" altLang="en-US" dirty="0"/>
          </a:p>
        </p:txBody>
      </p:sp>
      <p:sp>
        <p:nvSpPr>
          <p:cNvPr id="7" name="五边形 6"/>
          <p:cNvSpPr/>
          <p:nvPr userDrawn="1"/>
        </p:nvSpPr>
        <p:spPr>
          <a:xfrm flipH="1">
            <a:off x="838199" y="164623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62640" y="197485"/>
            <a:ext cx="1115060" cy="1115060"/>
          </a:xfrm>
          <a:prstGeom prst="rect">
            <a:avLst/>
          </a:prstGeom>
        </p:spPr>
      </p:pic>
    </p:spTree>
    <p:extLst>
      <p:ext uri="{BB962C8B-B14F-4D97-AF65-F5344CB8AC3E}">
        <p14:creationId xmlns:p14="http://schemas.microsoft.com/office/powerpoint/2010/main" val="6060940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1_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17476"/>
            <a:ext cx="10515600" cy="751156"/>
          </a:xfrm>
        </p:spPr>
        <p:txBody>
          <a:bodyPr/>
          <a:lstStyle>
            <a:lvl1pPr>
              <a:defRPr b="1"/>
            </a:lvl1pPr>
          </a:lstStyle>
          <a:p>
            <a:r>
              <a:rPr lang="zh-CN" altLang="en-US"/>
              <a:t>单击此处编辑母版标题样式</a:t>
            </a:r>
          </a:p>
        </p:txBody>
      </p:sp>
      <p:sp>
        <p:nvSpPr>
          <p:cNvPr id="3" name="内容占位符 2"/>
          <p:cNvSpPr>
            <a:spLocks noGrp="1"/>
          </p:cNvSpPr>
          <p:nvPr>
            <p:ph idx="1"/>
          </p:nvPr>
        </p:nvSpPr>
        <p:spPr>
          <a:xfrm>
            <a:off x="838200" y="1105535"/>
            <a:ext cx="10515600" cy="5071110"/>
          </a:xfrm>
        </p:spPr>
        <p:txBody>
          <a:bodyPr/>
          <a:lstStyle>
            <a:lvl1pPr>
              <a:buClr>
                <a:srgbClr val="000000"/>
              </a:buClr>
              <a:buChar char="•"/>
              <a:defRPr/>
            </a:lvl1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a:xfrm>
            <a:off x="8998585" y="6356350"/>
            <a:ext cx="2743200" cy="365125"/>
          </a:xfrm>
        </p:spPr>
        <p:txBody>
          <a:bodyPr/>
          <a:lstStyle>
            <a:lvl1pPr>
              <a:defRPr sz="1600">
                <a:solidFill>
                  <a:schemeClr val="tx1"/>
                </a:solidFill>
              </a:defRPr>
            </a:lvl1pPr>
          </a:lstStyle>
          <a:p>
            <a:fld id="{8EE8E787-E6FE-45D8-9039-788B45E44EE7}" type="slidenum">
              <a:rPr lang="zh-CN" altLang="en-US" smtClean="0"/>
              <a:t>‹#›</a:t>
            </a:fld>
            <a:endParaRPr lang="zh-CN" altLang="en-US" dirty="0"/>
          </a:p>
        </p:txBody>
      </p:sp>
      <p:sp>
        <p:nvSpPr>
          <p:cNvPr id="7" name="五边形 6"/>
          <p:cNvSpPr/>
          <p:nvPr userDrawn="1"/>
        </p:nvSpPr>
        <p:spPr>
          <a:xfrm flipH="1">
            <a:off x="838199" y="938493"/>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extLst>
      <p:ext uri="{BB962C8B-B14F-4D97-AF65-F5344CB8AC3E}">
        <p14:creationId xmlns:p14="http://schemas.microsoft.com/office/powerpoint/2010/main" val="24256699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内容（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117476"/>
            <a:ext cx="10515600" cy="751156"/>
          </a:xfrm>
        </p:spPr>
        <p:txBody>
          <a:bodyPr/>
          <a:lstStyle>
            <a:lvl1pPr>
              <a:defRPr b="1"/>
            </a:lvl1pPr>
          </a:lstStyle>
          <a:p>
            <a:r>
              <a:rPr lang="zh-CN" altLang="en-US"/>
              <a:t>单击此处编辑母版标题样式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a:xfrm>
            <a:off x="9312275" y="6356350"/>
            <a:ext cx="2743200" cy="365125"/>
          </a:xfrm>
        </p:spPr>
        <p:txBody>
          <a:bodyPr/>
          <a:lstStyle>
            <a:lvl1pPr>
              <a:defRPr sz="1600">
                <a:solidFill>
                  <a:schemeClr val="tx1"/>
                </a:solidFill>
              </a:defRPr>
            </a:lvl1pPr>
          </a:lstStyle>
          <a:p>
            <a:fld id="{8EE8E787-E6FE-45D8-9039-788B45E44EE7}" type="slidenum">
              <a:rPr lang="zh-CN" altLang="en-US" smtClean="0"/>
              <a:t>‹#›</a:t>
            </a:fld>
            <a:endParaRPr lang="zh-CN" altLang="en-US" dirty="0"/>
          </a:p>
        </p:txBody>
      </p:sp>
      <p:sp>
        <p:nvSpPr>
          <p:cNvPr id="7" name="五边形 6"/>
          <p:cNvSpPr/>
          <p:nvPr userDrawn="1"/>
        </p:nvSpPr>
        <p:spPr>
          <a:xfrm flipH="1">
            <a:off x="838199" y="938493"/>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extLst>
      <p:ext uri="{BB962C8B-B14F-4D97-AF65-F5344CB8AC3E}">
        <p14:creationId xmlns:p14="http://schemas.microsoft.com/office/powerpoint/2010/main" val="37792111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左多 右少">
    <p:spTree>
      <p:nvGrpSpPr>
        <p:cNvPr id="1" name=""/>
        <p:cNvGrpSpPr/>
        <p:nvPr/>
      </p:nvGrpSpPr>
      <p:grpSpPr>
        <a:xfrm>
          <a:off x="0" y="0"/>
          <a:ext cx="0" cy="0"/>
          <a:chOff x="0" y="0"/>
          <a:chExt cx="0" cy="0"/>
        </a:xfrm>
      </p:grpSpPr>
      <p:sp>
        <p:nvSpPr>
          <p:cNvPr id="2" name="标题 1"/>
          <p:cNvSpPr>
            <a:spLocks noGrp="1"/>
          </p:cNvSpPr>
          <p:nvPr>
            <p:ph type="title"/>
          </p:nvPr>
        </p:nvSpPr>
        <p:spPr>
          <a:xfrm>
            <a:off x="838200" y="118800"/>
            <a:ext cx="10515600" cy="751156"/>
          </a:xfrm>
        </p:spPr>
        <p:txBody>
          <a:bodyPr/>
          <a:lstStyle>
            <a:lvl1pPr>
              <a:defRPr b="1"/>
            </a:lvl1pPr>
          </a:lstStyle>
          <a:p>
            <a:r>
              <a:rPr lang="zh-CN" altLang="en-US" dirty="0"/>
              <a:t>单击此处编辑母版标题样式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7" name="五边形 6"/>
          <p:cNvSpPr/>
          <p:nvPr userDrawn="1"/>
        </p:nvSpPr>
        <p:spPr>
          <a:xfrm flipH="1">
            <a:off x="838199" y="93912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
        <p:nvSpPr>
          <p:cNvPr id="10" name="内容占位符 2"/>
          <p:cNvSpPr>
            <a:spLocks noGrp="1"/>
          </p:cNvSpPr>
          <p:nvPr>
            <p:ph idx="1"/>
          </p:nvPr>
        </p:nvSpPr>
        <p:spPr>
          <a:xfrm>
            <a:off x="838200" y="1119505"/>
            <a:ext cx="6163310" cy="5057775"/>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3739408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正文文字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51765"/>
            <a:ext cx="10515600" cy="6120765"/>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8DEDA6F-25F9-4BD8-B07F-B23ADBB3E414}" type="datetime1">
              <a:rPr lang="zh-CN" altLang="en-US" smtClean="0"/>
              <a:t>2025/5/8</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a:t>Chapter 4 — The Processor — 79</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a:t>
            </a:fld>
            <a:endParaRPr lang="zh-CN" altLang="en-US" dirty="0"/>
          </a:p>
        </p:txBody>
      </p:sp>
    </p:spTree>
    <p:extLst>
      <p:ext uri="{BB962C8B-B14F-4D97-AF65-F5344CB8AC3E}">
        <p14:creationId xmlns:p14="http://schemas.microsoft.com/office/powerpoint/2010/main" val="47197355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675" name="标题 1"/>
          <p:cNvSpPr>
            <a:spLocks noGrp="1"/>
          </p:cNvSpPr>
          <p:nvPr>
            <p:ph type="title"/>
          </p:nvPr>
        </p:nvSpPr>
        <p:spPr/>
        <p:txBody>
          <a:bodyPr/>
          <a:lstStyle/>
          <a:p>
            <a:r>
              <a:rPr lang="zh-CN" altLang="en-US"/>
              <a:t>单击此处编辑母版标题样式</a:t>
            </a:r>
          </a:p>
        </p:txBody>
      </p:sp>
      <p:sp>
        <p:nvSpPr>
          <p:cNvPr id="1048676" name="内容占位符 2"/>
          <p:cNvSpPr>
            <a:spLocks noGrp="1"/>
          </p:cNvSpPr>
          <p:nvPr>
            <p:ph idx="1"/>
          </p:nvPr>
        </p:nvSpPr>
        <p:spPr/>
        <p:txBody>
          <a:bodyPr>
            <a:noAutofit/>
          </a:bodyPr>
          <a:lstStyle>
            <a:lvl1pPr>
              <a:lnSpc>
                <a:spcPct val="150000"/>
              </a:lnSpc>
              <a:buClr>
                <a:srgbClr val="000000"/>
              </a:buClr>
              <a:buChar char="•"/>
            </a:lvl1pPr>
            <a:lvl2pPr>
              <a:lnSpc>
                <a:spcPct val="150000"/>
              </a:lnSpc>
              <a:buClr>
                <a:srgbClr val="000000"/>
              </a:buClr>
              <a:buChar char="•"/>
            </a:lvl2pPr>
            <a:lvl3pPr>
              <a:lnSpc>
                <a:spcPct val="150000"/>
              </a:lnSpc>
              <a:buClr>
                <a:srgbClr val="000000"/>
              </a:buClr>
              <a:buChar char="•"/>
            </a:lvl3pPr>
            <a:lvl4pPr>
              <a:lnSpc>
                <a:spcPct val="150000"/>
              </a:lnSpc>
              <a:buClr>
                <a:srgbClr val="000000"/>
              </a:buClr>
              <a:buChar char="•"/>
            </a:lvl4pPr>
            <a:lvl5pPr>
              <a:lnSpc>
                <a:spcPct val="150000"/>
              </a:lnSpc>
              <a:buClr>
                <a:srgbClr val="000000"/>
              </a:buClr>
              <a:buChar cha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48677"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1048678"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1048679"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1048680" name="五边形 6"/>
          <p:cNvSpPr/>
          <p:nvPr userDrawn="1"/>
        </p:nvSpPr>
        <p:spPr>
          <a:xfrm flipH="1">
            <a:off x="838199" y="164623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extLst>
      <p:ext uri="{BB962C8B-B14F-4D97-AF65-F5344CB8AC3E}">
        <p14:creationId xmlns:p14="http://schemas.microsoft.com/office/powerpoint/2010/main" val="2581888701"/>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1_内容">
    <p:spTree>
      <p:nvGrpSpPr>
        <p:cNvPr id="1" name=""/>
        <p:cNvGrpSpPr/>
        <p:nvPr/>
      </p:nvGrpSpPr>
      <p:grpSpPr>
        <a:xfrm>
          <a:off x="0" y="0"/>
          <a:ext cx="0" cy="0"/>
          <a:chOff x="0" y="0"/>
          <a:chExt cx="0" cy="0"/>
        </a:xfrm>
      </p:grpSpPr>
      <p:sp>
        <p:nvSpPr>
          <p:cNvPr id="1048611" name="标题 1"/>
          <p:cNvSpPr>
            <a:spLocks noGrp="1"/>
          </p:cNvSpPr>
          <p:nvPr>
            <p:ph type="title"/>
          </p:nvPr>
        </p:nvSpPr>
        <p:spPr>
          <a:xfrm>
            <a:off x="838200" y="365126"/>
            <a:ext cx="10515600" cy="751156"/>
          </a:xfrm>
        </p:spPr>
        <p:txBody>
          <a:bodyPr/>
          <a:lstStyle/>
          <a:p>
            <a:r>
              <a:rPr lang="zh-CN" altLang="en-US"/>
              <a:t>单击此处编辑母版标题样式</a:t>
            </a:r>
          </a:p>
        </p:txBody>
      </p:sp>
      <p:sp>
        <p:nvSpPr>
          <p:cNvPr id="1048612" name="内容占位符 2"/>
          <p:cNvSpPr>
            <a:spLocks noGrp="1"/>
          </p:cNvSpPr>
          <p:nvPr>
            <p:ph idx="1"/>
          </p:nvPr>
        </p:nvSpPr>
        <p:spPr>
          <a:xfrm>
            <a:off x="838200" y="1303655"/>
            <a:ext cx="10515600" cy="4864735"/>
          </a:xfrm>
        </p:spPr>
        <p:txBody>
          <a:bodyPr>
            <a:noAutofit/>
          </a:bodyPr>
          <a:lstStyle>
            <a:lvl1pPr>
              <a:buClr>
                <a:srgbClr val="000000"/>
              </a:buClr>
              <a:buChar char="•"/>
            </a:lvl1pPr>
            <a:lvl2pPr>
              <a:buClr>
                <a:srgbClr val="000000"/>
              </a:buClr>
              <a:buChar char="•"/>
            </a:lvl2pPr>
            <a:lvl3pPr>
              <a:buClr>
                <a:srgbClr val="000000"/>
              </a:buClr>
              <a:buChar char="•"/>
            </a:lvl3pPr>
            <a:lvl4pPr>
              <a:buClr>
                <a:srgbClr val="000000"/>
              </a:buClr>
              <a:buChar char="•"/>
            </a:lvl4pPr>
            <a:lvl5pPr>
              <a:buClr>
                <a:srgbClr val="000000"/>
              </a:buClr>
              <a:buChar cha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48613"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1048614"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1048615"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1048616" name="五边形 6"/>
          <p:cNvSpPr/>
          <p:nvPr userDrawn="1"/>
        </p:nvSpPr>
        <p:spPr>
          <a:xfrm flipH="1">
            <a:off x="838199" y="111184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extLst>
      <p:ext uri="{BB962C8B-B14F-4D97-AF65-F5344CB8AC3E}">
        <p14:creationId xmlns:p14="http://schemas.microsoft.com/office/powerpoint/2010/main" val="2271009725"/>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内容（仅标题）">
    <p:spTree>
      <p:nvGrpSpPr>
        <p:cNvPr id="1" name=""/>
        <p:cNvGrpSpPr/>
        <p:nvPr/>
      </p:nvGrpSpPr>
      <p:grpSpPr>
        <a:xfrm>
          <a:off x="0" y="0"/>
          <a:ext cx="0" cy="0"/>
          <a:chOff x="0" y="0"/>
          <a:chExt cx="0" cy="0"/>
        </a:xfrm>
      </p:grpSpPr>
      <p:sp>
        <p:nvSpPr>
          <p:cNvPr id="1048590" name="标题 1"/>
          <p:cNvSpPr>
            <a:spLocks noGrp="1"/>
          </p:cNvSpPr>
          <p:nvPr>
            <p:ph type="title"/>
          </p:nvPr>
        </p:nvSpPr>
        <p:spPr>
          <a:xfrm>
            <a:off x="838200" y="365126"/>
            <a:ext cx="10515600" cy="751156"/>
          </a:xfrm>
        </p:spPr>
        <p:txBody>
          <a:bodyPr/>
          <a:lstStyle/>
          <a:p>
            <a:r>
              <a:rPr lang="zh-CN" altLang="en-US"/>
              <a:t>单击此处编辑母版标题样式</a:t>
            </a:r>
          </a:p>
        </p:txBody>
      </p:sp>
      <p:sp>
        <p:nvSpPr>
          <p:cNvPr id="1048591"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1048592"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1048593"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1048594" name="五边形 6"/>
          <p:cNvSpPr/>
          <p:nvPr userDrawn="1"/>
        </p:nvSpPr>
        <p:spPr>
          <a:xfrm flipH="1">
            <a:off x="838199" y="111184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Tree>
    <p:extLst>
      <p:ext uri="{BB962C8B-B14F-4D97-AF65-F5344CB8AC3E}">
        <p14:creationId xmlns:p14="http://schemas.microsoft.com/office/powerpoint/2010/main" val="371200123"/>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左文右图">
    <p:spTree>
      <p:nvGrpSpPr>
        <p:cNvPr id="1" name=""/>
        <p:cNvGrpSpPr/>
        <p:nvPr/>
      </p:nvGrpSpPr>
      <p:grpSpPr>
        <a:xfrm>
          <a:off x="0" y="0"/>
          <a:ext cx="0" cy="0"/>
          <a:chOff x="0" y="0"/>
          <a:chExt cx="0" cy="0"/>
        </a:xfrm>
      </p:grpSpPr>
      <p:sp>
        <p:nvSpPr>
          <p:cNvPr id="1048621" name="标题 1"/>
          <p:cNvSpPr>
            <a:spLocks noGrp="1"/>
          </p:cNvSpPr>
          <p:nvPr>
            <p:ph type="title"/>
          </p:nvPr>
        </p:nvSpPr>
        <p:spPr>
          <a:xfrm>
            <a:off x="838200" y="365126"/>
            <a:ext cx="10515600" cy="751156"/>
          </a:xfrm>
        </p:spPr>
        <p:txBody>
          <a:bodyPr/>
          <a:lstStyle/>
          <a:p>
            <a:r>
              <a:rPr lang="zh-CN" altLang="en-US"/>
              <a:t>单击此处编辑母版标题样式</a:t>
            </a:r>
          </a:p>
        </p:txBody>
      </p:sp>
      <p:sp>
        <p:nvSpPr>
          <p:cNvPr id="1048622" name="日期占位符 3"/>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1048623" name="页脚占位符 4"/>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1048624"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1048625" name="五边形 6"/>
          <p:cNvSpPr/>
          <p:nvPr userDrawn="1"/>
        </p:nvSpPr>
        <p:spPr>
          <a:xfrm flipH="1">
            <a:off x="838199" y="1111848"/>
            <a:ext cx="10515600" cy="96043"/>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
        <p:nvSpPr>
          <p:cNvPr id="1048626" name="文本占位符 10"/>
          <p:cNvSpPr>
            <a:spLocks noGrp="1"/>
          </p:cNvSpPr>
          <p:nvPr>
            <p:ph type="body" sz="quarter" idx="14"/>
          </p:nvPr>
        </p:nvSpPr>
        <p:spPr>
          <a:xfrm>
            <a:off x="838200" y="1309688"/>
            <a:ext cx="5119688" cy="4852987"/>
          </a:xfrm>
        </p:spPr>
        <p:txBody>
          <a:bodyPr>
            <a:noAutofit/>
          </a:bodyPr>
          <a:lstStyle>
            <a:lvl1pPr>
              <a:buClr>
                <a:srgbClr val="0D0D0D"/>
              </a:buClr>
              <a:buChar char="•"/>
            </a:lvl1pPr>
            <a:lvl2pPr>
              <a:buClr>
                <a:srgbClr val="0D0D0D"/>
              </a:buClr>
              <a:buChar char="•"/>
            </a:lvl2pPr>
            <a:lvl3pPr>
              <a:buClr>
                <a:srgbClr val="0D0D0D"/>
              </a:buClr>
              <a:buChar char="•"/>
            </a:lvl3pPr>
            <a:lvl4pPr>
              <a:buClr>
                <a:srgbClr val="0D0D0D"/>
              </a:buClr>
              <a:buChar char="•"/>
            </a:lvl4pPr>
            <a:lvl5pPr>
              <a:buClr>
                <a:srgbClr val="0D0D0D"/>
              </a:buClr>
              <a:buChar cha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Tree>
    <p:extLst>
      <p:ext uri="{BB962C8B-B14F-4D97-AF65-F5344CB8AC3E}">
        <p14:creationId xmlns:p14="http://schemas.microsoft.com/office/powerpoint/2010/main" val="1135561389"/>
      </p:ext>
    </p:extLst>
  </p:cSld>
  <p:clrMapOvr>
    <a:masterClrMapping/>
  </p:clrMapOvr>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581" name="日期占位符 1"/>
          <p:cNvSpPr>
            <a:spLocks noGrp="1"/>
          </p:cNvSpPr>
          <p:nvPr>
            <p:ph type="dt" sz="half" idx="10"/>
          </p:nvPr>
        </p:nvSpPr>
        <p:spPr>
          <a:xfrm>
            <a:off x="838200" y="6356350"/>
            <a:ext cx="2743200" cy="365125"/>
          </a:xfrm>
          <a:prstGeom prst="rect">
            <a:avLst/>
          </a:prstGeom>
        </p:spPr>
        <p:txBody>
          <a:bodyPr/>
          <a:lstStyle/>
          <a:p>
            <a:r>
              <a:rPr lang="zh-CN" altLang="en-US"/>
              <a:t> </a:t>
            </a:r>
            <a:endParaRPr lang="zh-CN" altLang="en-US" dirty="0"/>
          </a:p>
        </p:txBody>
      </p:sp>
      <p:sp>
        <p:nvSpPr>
          <p:cNvPr id="1048582" name="页脚占位符 2"/>
          <p:cNvSpPr>
            <a:spLocks noGrp="1"/>
          </p:cNvSpPr>
          <p:nvPr>
            <p:ph type="ftr" sz="quarter" idx="11"/>
          </p:nvPr>
        </p:nvSpPr>
        <p:spPr>
          <a:xfrm>
            <a:off x="4038600" y="6356350"/>
            <a:ext cx="4114800" cy="365125"/>
          </a:xfrm>
          <a:prstGeom prst="rect">
            <a:avLst/>
          </a:prstGeom>
        </p:spPr>
        <p:txBody>
          <a:bodyPr/>
          <a:lstStyle/>
          <a:p>
            <a:r>
              <a:rPr lang="en-US" altLang="zh-CN" dirty="0"/>
              <a:t> </a:t>
            </a:r>
            <a:endParaRPr lang="zh-CN" altLang="en-US" dirty="0"/>
          </a:p>
        </p:txBody>
      </p:sp>
      <p:sp>
        <p:nvSpPr>
          <p:cNvPr id="1048583" name="灯片编号占位符 3"/>
          <p:cNvSpPr>
            <a:spLocks noGrp="1"/>
          </p:cNvSpPr>
          <p:nvPr>
            <p:ph type="sldNum" sz="quarter" idx="12"/>
          </p:nvPr>
        </p:nvSpPr>
        <p:spPr/>
        <p:txBody>
          <a:bodyPr/>
          <a:lstStyle/>
          <a:p>
            <a:fld id="{8EE8E787-E6FE-45D8-9039-788B45E44EE7}" type="slidenum">
              <a:rPr lang="zh-CN" altLang="en-US" smtClean="0"/>
              <a:t>‹#›</a:t>
            </a:fld>
            <a:endParaRPr lang="zh-CN" altLang="en-US" dirty="0"/>
          </a:p>
        </p:txBody>
      </p:sp>
    </p:spTree>
    <p:extLst>
      <p:ext uri="{BB962C8B-B14F-4D97-AF65-F5344CB8AC3E}">
        <p14:creationId xmlns:p14="http://schemas.microsoft.com/office/powerpoint/2010/main" val="425429026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左文（多）右图">
    <p:spTree>
      <p:nvGrpSpPr>
        <p:cNvPr id="1" name=""/>
        <p:cNvGrpSpPr/>
        <p:nvPr/>
      </p:nvGrpSpPr>
      <p:grpSpPr>
        <a:xfrm>
          <a:off x="0" y="0"/>
          <a:ext cx="0" cy="0"/>
          <a:chOff x="0" y="0"/>
          <a:chExt cx="0" cy="0"/>
        </a:xfrm>
      </p:grpSpPr>
      <p:sp>
        <p:nvSpPr>
          <p:cNvPr id="2" name="标题 1"/>
          <p:cNvSpPr>
            <a:spLocks noGrp="1"/>
          </p:cNvSpPr>
          <p:nvPr>
            <p:ph type="title"/>
          </p:nvPr>
        </p:nvSpPr>
        <p:spPr>
          <a:xfrm>
            <a:off x="838200" y="327026"/>
            <a:ext cx="10515600" cy="751156"/>
          </a:xfrm>
        </p:spPr>
        <p:txBody>
          <a:bodyPr/>
          <a:lstStyle/>
          <a:p>
            <a:r>
              <a:rPr lang="zh-CN" altLang="en-US"/>
              <a:t>单击此处编辑母版标题样式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4E360762-6EF4-44E9-BE7F-D4A20AD31591}" type="datetime1">
              <a:rPr lang="zh-CN" altLang="en-US" smtClean="0"/>
              <a:t>2025/5/8</a:t>
            </a:fld>
            <a:endParaRPr lang="zh-CN" altLang="en-US" dirty="0"/>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r>
              <a:rPr lang="en-US" altLang="zh-CN"/>
              <a:t>Chapter 4 — The Processor — 79</a:t>
            </a:r>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8EE8E787-E6FE-45D8-9039-788B45E44EE7}" type="slidenum">
              <a:rPr lang="zh-CN" altLang="en-US" smtClean="0"/>
              <a:t>‹#›</a:t>
            </a:fld>
            <a:endParaRPr lang="zh-CN" altLang="en-US" dirty="0"/>
          </a:p>
        </p:txBody>
      </p:sp>
      <p:sp>
        <p:nvSpPr>
          <p:cNvPr id="7" name="五边形 6"/>
          <p:cNvSpPr/>
          <p:nvPr userDrawn="1"/>
        </p:nvSpPr>
        <p:spPr>
          <a:xfrm flipH="1" flipV="1">
            <a:off x="838200" y="1111250"/>
            <a:ext cx="10515600" cy="72000"/>
          </a:xfrm>
          <a:prstGeom prst="homePlate">
            <a:avLst>
              <a:gd name="adj" fmla="val 20000"/>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
        <p:nvSpPr>
          <p:cNvPr id="9" name="图片占位符 8"/>
          <p:cNvSpPr>
            <a:spLocks noGrp="1"/>
          </p:cNvSpPr>
          <p:nvPr>
            <p:ph type="pic" sz="quarter" idx="13"/>
          </p:nvPr>
        </p:nvSpPr>
        <p:spPr>
          <a:xfrm>
            <a:off x="7239000" y="1271905"/>
            <a:ext cx="4114800" cy="4890770"/>
          </a:xfrm>
        </p:spPr>
        <p:txBody>
          <a:bodyPr/>
          <a:lstStyle/>
          <a:p>
            <a:endParaRPr lang="zh-CN" altLang="en-US"/>
          </a:p>
        </p:txBody>
      </p:sp>
      <p:sp>
        <p:nvSpPr>
          <p:cNvPr id="11" name="文本占位符 10"/>
          <p:cNvSpPr>
            <a:spLocks noGrp="1"/>
          </p:cNvSpPr>
          <p:nvPr>
            <p:ph type="body" sz="quarter" idx="14"/>
          </p:nvPr>
        </p:nvSpPr>
        <p:spPr>
          <a:xfrm>
            <a:off x="838200" y="1271905"/>
            <a:ext cx="6168390" cy="489077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EDA75B2D-AAEF-4212-8325-2A5B8A8A2B3F}" type="datetime1">
              <a:rPr lang="zh-CN" altLang="en-US" smtClean="0"/>
              <a:t>2025/5/8</a:t>
            </a:fld>
            <a:endParaRPr lang="zh-CN" altLang="en-US" dirty="0"/>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r>
              <a:rPr lang="en-US" altLang="zh-CN"/>
              <a:t>Chapter 4 — The Processor — 79</a:t>
            </a:r>
            <a:endParaRPr lang="zh-CN" altLang="en-US"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51.xml"/><Relationship Id="rId7" Type="http://schemas.openxmlformats.org/officeDocument/2006/relationships/theme" Target="../theme/theme1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1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theme" Target="../theme/theme12.xml"/><Relationship Id="rId5" Type="http://schemas.openxmlformats.org/officeDocument/2006/relationships/slideLayout" Target="../slideLayouts/slideLayout70.xml"/><Relationship Id="rId4" Type="http://schemas.openxmlformats.org/officeDocument/2006/relationships/slideLayout" Target="../slideLayouts/slideLayout69.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theme" Target="../theme/theme13.xml"/><Relationship Id="rId5" Type="http://schemas.openxmlformats.org/officeDocument/2006/relationships/slideLayout" Target="../slideLayouts/slideLayout75.xml"/><Relationship Id="rId4" Type="http://schemas.openxmlformats.org/officeDocument/2006/relationships/slideLayout" Target="../slideLayouts/slideLayout7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4.xml"/><Relationship Id="rId4"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5.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6.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7.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theme" Target="../theme/theme8.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theme" Target="../theme/theme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zh-CN" altLang="en-US"/>
              <a:t> </a:t>
            </a:r>
            <a:endParaRPr lang="en-US" altLang="zh-CN"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a:t> </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8EE8E787-E6FE-45D8-9039-788B45E44EE7}"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ctr"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宋体" panose="02010600030101010101" pitchFamily="2" charset="-122"/>
          <a:cs typeface="+mj-cs"/>
        </a:defRPr>
      </a:lvl1pPr>
    </p:titleStyle>
    <p:bodyStyle>
      <a:lvl1pPr marL="228600" indent="-228600" algn="l" defTabSz="914400" rtl="0" eaLnBrk="1" latinLnBrk="0" hangingPunct="1">
        <a:lnSpc>
          <a:spcPct val="150000"/>
        </a:lnSpc>
        <a:spcBef>
          <a:spcPts val="1000"/>
        </a:spcBef>
        <a:buClr>
          <a:srgbClr val="000000"/>
        </a:buClr>
        <a:buFont typeface="Arial" panose="020B0604020202020204" pitchFamily="34" charset="0"/>
        <a:buChar char="•"/>
        <a:defRPr sz="3200" kern="120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150000"/>
        </a:lnSpc>
        <a:spcBef>
          <a:spcPts val="500"/>
        </a:spcBef>
        <a:buClr>
          <a:srgbClr val="000000"/>
        </a:buClr>
        <a:buFont typeface="Arial" panose="020B0604020202020204" pitchFamily="34" charset="0"/>
        <a:buChar char="•"/>
        <a:defRPr sz="2800" kern="120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150000"/>
        </a:lnSpc>
        <a:spcBef>
          <a:spcPts val="500"/>
        </a:spcBef>
        <a:buClr>
          <a:srgbClr val="000000"/>
        </a:buClr>
        <a:buFont typeface="Arial" panose="020B0604020202020204" pitchFamily="34" charset="0"/>
        <a:buChar char="•"/>
        <a:defRPr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34645"/>
            <a:ext cx="10515600" cy="79502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339215"/>
            <a:ext cx="10515600" cy="494411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zh-CN" altLang="en-US"/>
              <a:t> </a:t>
            </a:r>
            <a:endParaRPr lang="en-US" altLang="zh-CN"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Chapter 4 — The Processor — 79</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8EE8E787-E6FE-45D8-9039-788B45E44EE7}" type="slidenum">
              <a:rPr lang="zh-CN" altLang="en-US" smtClean="0"/>
              <a:t>‹#›</a:t>
            </a:fld>
            <a:endParaRPr lang="zh-CN" altLang="en-US" dirty="0"/>
          </a:p>
        </p:txBody>
      </p:sp>
    </p:spTree>
    <p:extLst>
      <p:ext uri="{BB962C8B-B14F-4D97-AF65-F5344CB8AC3E}">
        <p14:creationId xmlns:p14="http://schemas.microsoft.com/office/powerpoint/2010/main" val="221513937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35" r:id="rId6"/>
  </p:sldLayoutIdLst>
  <p:hf hdr="0" ftr="0" dt="0"/>
  <p:txStyles>
    <p:titleStyle>
      <a:lvl1pPr algn="ctr"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32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100000"/>
        </a:lnSpc>
        <a:spcBef>
          <a:spcPts val="500"/>
        </a:spcBef>
        <a:buClr>
          <a:schemeClr val="accent6">
            <a:lumMod val="75000"/>
          </a:schemeClr>
        </a:buClr>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zh-CN" altLang="en-US"/>
              <a:t> </a:t>
            </a:r>
            <a:endParaRPr lang="en-US" altLang="zh-CN"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a:t> </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8EE8E787-E6FE-45D8-9039-788B45E44EE7}" type="slidenum">
              <a:rPr lang="zh-CN" altLang="en-US" smtClean="0"/>
              <a:t>‹#›</a:t>
            </a:fld>
            <a:endParaRPr lang="zh-CN" altLang="en-US" dirty="0"/>
          </a:p>
        </p:txBody>
      </p:sp>
    </p:spTree>
    <p:extLst>
      <p:ext uri="{BB962C8B-B14F-4D97-AF65-F5344CB8AC3E}">
        <p14:creationId xmlns:p14="http://schemas.microsoft.com/office/powerpoint/2010/main" val="184225174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hdr="0" ftr="0" dt="0"/>
  <p:txStyles>
    <p:titleStyle>
      <a:lvl1pPr algn="ctr" defTabSz="914400" rtl="0" eaLnBrk="1" latinLnBrk="0" hangingPunct="1">
        <a:lnSpc>
          <a:spcPct val="90000"/>
        </a:lnSpc>
        <a:spcBef>
          <a:spcPct val="0"/>
        </a:spcBef>
        <a:buNone/>
        <a:defRPr sz="4400" kern="1200" baseline="0">
          <a:solidFill>
            <a:schemeClr val="tx1"/>
          </a:solidFill>
          <a:latin typeface="+mj-lt"/>
          <a:ea typeface="宋体" panose="02010600030101010101" pitchFamily="2" charset="-122"/>
          <a:cs typeface="+mj-cs"/>
        </a:defRPr>
      </a:lvl1pPr>
    </p:titleStyle>
    <p:bodyStyle>
      <a:lvl1pPr marL="228600" indent="-228600" algn="l" defTabSz="914400" rtl="0" eaLnBrk="1" latinLnBrk="0" hangingPunct="1">
        <a:lnSpc>
          <a:spcPct val="150000"/>
        </a:lnSpc>
        <a:spcBef>
          <a:spcPts val="1000"/>
        </a:spcBef>
        <a:buClr>
          <a:srgbClr val="000000"/>
        </a:buClr>
        <a:buFont typeface="Arial" panose="020B0604020202020204" pitchFamily="34" charset="0"/>
        <a:buChar char="•"/>
        <a:defRPr sz="3200" kern="1200" baseline="0">
          <a:solidFill>
            <a:schemeClr val="tx1"/>
          </a:solidFill>
          <a:latin typeface="+mn-lt"/>
          <a:ea typeface="+mn-ea"/>
          <a:cs typeface="+mn-cs"/>
        </a:defRPr>
      </a:lvl1pPr>
      <a:lvl2pPr marL="685800" indent="-228600" algn="l" defTabSz="914400" rtl="0" eaLnBrk="1" latinLnBrk="0" hangingPunct="1">
        <a:lnSpc>
          <a:spcPct val="150000"/>
        </a:lnSpc>
        <a:spcBef>
          <a:spcPts val="500"/>
        </a:spcBef>
        <a:buClr>
          <a:srgbClr val="000000"/>
        </a:buClr>
        <a:buFont typeface="Arial" panose="020B0604020202020204" pitchFamily="34" charset="0"/>
        <a:buChar char="•"/>
        <a:defRPr sz="2800" kern="1200" baseline="0">
          <a:solidFill>
            <a:schemeClr val="tx1"/>
          </a:solidFill>
          <a:latin typeface="+mn-lt"/>
          <a:ea typeface="+mn-ea"/>
          <a:cs typeface="+mn-cs"/>
        </a:defRPr>
      </a:lvl2pPr>
      <a:lvl3pPr marL="1143000" indent="-228600" algn="l" defTabSz="914400" rtl="0" eaLnBrk="1" latinLnBrk="0" hangingPunct="1">
        <a:lnSpc>
          <a:spcPct val="150000"/>
        </a:lnSpc>
        <a:spcBef>
          <a:spcPts val="500"/>
        </a:spcBef>
        <a:buClr>
          <a:srgbClr val="000000"/>
        </a:buClr>
        <a:buFont typeface="Arial" panose="020B0604020202020204" pitchFamily="34" charset="0"/>
        <a:buChar char="•"/>
        <a:defRPr sz="2400" kern="1200" baseline="0">
          <a:solidFill>
            <a:schemeClr val="tx1"/>
          </a:solidFill>
          <a:latin typeface="+mn-lt"/>
          <a:ea typeface="+mn-ea"/>
          <a:cs typeface="+mn-cs"/>
        </a:defRPr>
      </a:lvl3pPr>
      <a:lvl4pPr marL="16002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zh-CN" altLang="en-US"/>
              <a:t> </a:t>
            </a:r>
            <a:endParaRPr lang="en-US" altLang="zh-CN"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a:t> </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8EE8E787-E6FE-45D8-9039-788B45E44EE7}" type="slidenum">
              <a:rPr lang="zh-CN" altLang="en-US" smtClean="0"/>
              <a:t>‹#›</a:t>
            </a:fld>
            <a:endParaRPr lang="zh-CN" altLang="en-US" dirty="0"/>
          </a:p>
        </p:txBody>
      </p:sp>
    </p:spTree>
    <p:extLst>
      <p:ext uri="{BB962C8B-B14F-4D97-AF65-F5344CB8AC3E}">
        <p14:creationId xmlns:p14="http://schemas.microsoft.com/office/powerpoint/2010/main" val="281408614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Lst>
  <p:hf hdr="0" ftr="0" dt="0"/>
  <p:txStyles>
    <p:titleStyle>
      <a:lvl1pPr algn="ctr" defTabSz="914400" rtl="0" eaLnBrk="1" latinLnBrk="0" hangingPunct="1">
        <a:lnSpc>
          <a:spcPct val="90000"/>
        </a:lnSpc>
        <a:spcBef>
          <a:spcPct val="0"/>
        </a:spcBef>
        <a:buNone/>
        <a:defRPr sz="4400" kern="1200" baseline="0">
          <a:solidFill>
            <a:schemeClr val="tx1"/>
          </a:solidFill>
          <a:latin typeface="+mj-lt"/>
          <a:ea typeface="宋体" panose="02010600030101010101" pitchFamily="2" charset="-122"/>
          <a:cs typeface="+mj-cs"/>
        </a:defRPr>
      </a:lvl1pPr>
    </p:titleStyle>
    <p:bodyStyle>
      <a:lvl1pPr marL="228600" indent="-228600" algn="l" defTabSz="914400" rtl="0" eaLnBrk="1" latinLnBrk="0" hangingPunct="1">
        <a:lnSpc>
          <a:spcPct val="150000"/>
        </a:lnSpc>
        <a:spcBef>
          <a:spcPts val="1000"/>
        </a:spcBef>
        <a:buClr>
          <a:srgbClr val="000000"/>
        </a:buClr>
        <a:buFont typeface="Arial" panose="020B0604020202020204" pitchFamily="34" charset="0"/>
        <a:buChar char="•"/>
        <a:defRPr sz="3200" kern="1200" baseline="0">
          <a:solidFill>
            <a:schemeClr val="tx1"/>
          </a:solidFill>
          <a:latin typeface="+mn-lt"/>
          <a:ea typeface="+mn-ea"/>
          <a:cs typeface="+mn-cs"/>
        </a:defRPr>
      </a:lvl1pPr>
      <a:lvl2pPr marL="685800" indent="-228600" algn="l" defTabSz="914400" rtl="0" eaLnBrk="1" latinLnBrk="0" hangingPunct="1">
        <a:lnSpc>
          <a:spcPct val="150000"/>
        </a:lnSpc>
        <a:spcBef>
          <a:spcPts val="500"/>
        </a:spcBef>
        <a:buClr>
          <a:schemeClr val="accent1"/>
        </a:buClr>
        <a:buFont typeface="Arial" panose="020B0604020202020204" pitchFamily="34" charset="0"/>
        <a:buChar char="•"/>
        <a:defRPr sz="2800" kern="1200" baseline="0">
          <a:solidFill>
            <a:schemeClr val="tx1"/>
          </a:solidFill>
          <a:latin typeface="+mn-lt"/>
          <a:ea typeface="+mn-ea"/>
          <a:cs typeface="+mn-cs"/>
        </a:defRPr>
      </a:lvl2pPr>
      <a:lvl3pPr marL="1143000" indent="-228600" algn="l" defTabSz="914400" rtl="0" eaLnBrk="1" latinLnBrk="0" hangingPunct="1">
        <a:lnSpc>
          <a:spcPct val="150000"/>
        </a:lnSpc>
        <a:spcBef>
          <a:spcPts val="500"/>
        </a:spcBef>
        <a:buClr>
          <a:schemeClr val="accent6">
            <a:lumMod val="75000"/>
          </a:schemeClr>
        </a:buClr>
        <a:buFont typeface="Arial" panose="020B0604020202020204" pitchFamily="34" charset="0"/>
        <a:buChar char="•"/>
        <a:defRPr sz="2400" kern="1200" baseline="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zh-CN" altLang="en-US"/>
              <a:t> </a:t>
            </a:r>
            <a:endParaRPr lang="en-US" altLang="zh-CN" dirty="0"/>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a:t> </a:t>
            </a:r>
            <a:endParaRPr lang="zh-CN" altLang="en-US" dirty="0"/>
          </a:p>
        </p:txBody>
      </p:sp>
      <p:sp>
        <p:nvSpPr>
          <p:cNvPr id="1048580" name="灯片编号占位符 5"/>
          <p:cNvSpPr>
            <a:spLocks noGrp="1"/>
          </p:cNvSpPr>
          <p:nvPr>
            <p:ph type="sldNum" sz="quarter" idx="4"/>
          </p:nvPr>
        </p:nvSpPr>
        <p:spPr>
          <a:xfrm>
            <a:off x="93600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8EE8E787-E6FE-45D8-9039-788B45E44EE7}" type="slidenum">
              <a:rPr lang="zh-CN" altLang="en-US" smtClean="0"/>
              <a:t>‹#›</a:t>
            </a:fld>
            <a:endParaRPr lang="zh-CN" altLang="en-US" dirty="0"/>
          </a:p>
        </p:txBody>
      </p:sp>
    </p:spTree>
    <p:extLst>
      <p:ext uri="{BB962C8B-B14F-4D97-AF65-F5344CB8AC3E}">
        <p14:creationId xmlns:p14="http://schemas.microsoft.com/office/powerpoint/2010/main" val="323602994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Lst>
  <p:hf hdr="0" ftr="0" dt="0"/>
  <p:txStyles>
    <p:titleStyle>
      <a:lvl1pPr algn="ctr"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100000"/>
        </a:lnSpc>
        <a:spcBef>
          <a:spcPts val="1000"/>
        </a:spcBef>
        <a:buClr>
          <a:srgbClr val="000000"/>
        </a:buClr>
        <a:buFont typeface="Arial" panose="020B0604020202020204" pitchFamily="34" charset="0"/>
        <a:buChar char="•"/>
        <a:defRPr sz="32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100000"/>
        </a:lnSpc>
        <a:spcBef>
          <a:spcPts val="500"/>
        </a:spcBef>
        <a:buClr>
          <a:srgbClr val="000000"/>
        </a:buClr>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100000"/>
        </a:lnSpc>
        <a:spcBef>
          <a:spcPts val="500"/>
        </a:spcBef>
        <a:buClr>
          <a:srgbClr val="000000"/>
        </a:buClr>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100000"/>
        </a:lnSpc>
        <a:spcBef>
          <a:spcPts val="500"/>
        </a:spcBef>
        <a:buClr>
          <a:srgbClr val="000000"/>
        </a:buClr>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100000"/>
        </a:lnSpc>
        <a:spcBef>
          <a:spcPts val="500"/>
        </a:spcBef>
        <a:buClr>
          <a:srgbClr val="000000"/>
        </a:buClr>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34645"/>
            <a:ext cx="10515600" cy="79502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339215"/>
            <a:ext cx="10515600" cy="494411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fld id="{43412C82-01FE-438C-BA50-B200FE5E07ED}" type="datetime1">
              <a:rPr lang="zh-CN" altLang="en-US" smtClean="0"/>
              <a:t>2025/5/8</a:t>
            </a:fld>
            <a:endParaRPr lang="en-US" altLang="zh-CN"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Chapter 4 — The Processor — 79</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8EE8E787-E6FE-45D8-9039-788B45E44EE7}"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Lst>
  <p:hf hdr="0" ftr="0" dt="0"/>
  <p:txStyles>
    <p:titleStyle>
      <a:lvl1pPr algn="ctr"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32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100000"/>
        </a:lnSpc>
        <a:spcBef>
          <a:spcPts val="500"/>
        </a:spcBef>
        <a:buClr>
          <a:schemeClr val="accent6">
            <a:lumMod val="75000"/>
          </a:schemeClr>
        </a:buClr>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zh-CN" altLang="en-US"/>
              <a:t> </a:t>
            </a:r>
            <a:endParaRPr lang="en-US" altLang="zh-CN"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a:t> </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8EE8E787-E6FE-45D8-9039-788B45E44EE7}"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ctr"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100000"/>
        </a:lnSpc>
        <a:spcBef>
          <a:spcPts val="1000"/>
        </a:spcBef>
        <a:buClr>
          <a:srgbClr val="000000"/>
        </a:buClr>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100000"/>
        </a:lnSpc>
        <a:spcBef>
          <a:spcPts val="500"/>
        </a:spcBef>
        <a:buClr>
          <a:srgbClr val="000000"/>
        </a:buClr>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100000"/>
        </a:lnSpc>
        <a:spcBef>
          <a:spcPts val="500"/>
        </a:spcBef>
        <a:buClr>
          <a:srgbClr val="000000"/>
        </a:buClr>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100000"/>
        </a:lnSpc>
        <a:spcBef>
          <a:spcPts val="500"/>
        </a:spcBef>
        <a:buClr>
          <a:srgbClr val="000000"/>
        </a:buClr>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100000"/>
        </a:lnSpc>
        <a:spcBef>
          <a:spcPts val="500"/>
        </a:spcBef>
        <a:buClr>
          <a:srgbClr val="000000"/>
        </a:buClr>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838200" y="334645"/>
            <a:ext cx="10515600" cy="795020"/>
          </a:xfrm>
          <a:prstGeom prst="rect">
            <a:avLst/>
          </a:prstGeom>
        </p:spPr>
        <p:txBody>
          <a:bodyPr vert="horz" lIns="91440" tIns="45720" rIns="91440" bIns="45720" rtlCol="0" anchor="ctr">
            <a:noAutofit/>
          </a:bodyPr>
          <a:lstStyle/>
          <a:p>
            <a:r>
              <a:rPr lang="zh-CN" altLang="en-US" dirty="0"/>
              <a:t>单击此处编辑母版标题样式</a:t>
            </a:r>
          </a:p>
        </p:txBody>
      </p:sp>
      <p:sp>
        <p:nvSpPr>
          <p:cNvPr id="1048577" name="文本占位符 2"/>
          <p:cNvSpPr>
            <a:spLocks noGrp="1"/>
          </p:cNvSpPr>
          <p:nvPr>
            <p:ph type="body" idx="1"/>
          </p:nvPr>
        </p:nvSpPr>
        <p:spPr>
          <a:xfrm>
            <a:off x="838200" y="1339215"/>
            <a:ext cx="10515600" cy="494411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fld id="{43412C82-01FE-438C-BA50-B200FE5E07ED}" type="datetime1">
              <a:rPr lang="zh-CN" altLang="en-US" smtClean="0"/>
              <a:t>2025/5/8</a:t>
            </a:fld>
            <a:endParaRPr lang="en-US" altLang="zh-CN" dirty="0"/>
          </a:p>
        </p:txBody>
      </p:sp>
      <p:sp>
        <p:nvSpPr>
          <p:cNvPr id="1048579"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8EE8E787-E6FE-45D8-9039-788B45E44EE7}"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Lst>
  <p:hf hdr="0" ftr="0" dt="0"/>
  <p:txStyles>
    <p:titleStyle>
      <a:lvl1pPr algn="ctr"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32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100000"/>
        </a:lnSpc>
        <a:spcBef>
          <a:spcPts val="500"/>
        </a:spcBef>
        <a:buClr>
          <a:schemeClr val="accent6">
            <a:lumMod val="75000"/>
          </a:schemeClr>
        </a:buClr>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34645"/>
            <a:ext cx="10515600" cy="79502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339215"/>
            <a:ext cx="10515600" cy="494411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 </a:t>
            </a:r>
            <a:endParaRPr kumimoji="0" lang="en-US" altLang="zh-CN"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rPr>
              <a:t>Chapter 4 — The Processor — 79</a:t>
            </a:r>
            <a:endParaRPr kumimoji="0" lang="zh-CN" altLang="en-US" sz="1200" b="0" i="0" u="none" strike="noStrike" kern="1200" cap="none" spc="0" normalizeH="0" baseline="0" noProof="0" dirty="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hf hdr="0" ftr="0" dt="0"/>
  <p:txStyles>
    <p:titleStyle>
      <a:lvl1pPr algn="ctr"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32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100000"/>
        </a:lnSpc>
        <a:spcBef>
          <a:spcPts val="500"/>
        </a:spcBef>
        <a:buClr>
          <a:schemeClr val="accent1"/>
        </a:buClr>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100000"/>
        </a:lnSpc>
        <a:spcBef>
          <a:spcPts val="500"/>
        </a:spcBef>
        <a:buClr>
          <a:schemeClr val="accent6">
            <a:lumMod val="75000"/>
          </a:schemeClr>
        </a:buClr>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rPr>
              <a:t> </a:t>
            </a:r>
            <a:endParaRPr kumimoji="0" lang="en-US" altLang="zh-CN"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Lst>
  <p:hf hdr="0" ftr="0" dt="0"/>
  <p:txStyles>
    <p:titleStyle>
      <a:lvl1pPr algn="ctr" defTabSz="914400" rtl="0" eaLnBrk="1" latinLnBrk="0" hangingPunct="1">
        <a:lnSpc>
          <a:spcPct val="90000"/>
        </a:lnSpc>
        <a:spcBef>
          <a:spcPct val="0"/>
        </a:spcBef>
        <a:buNone/>
        <a:defRPr sz="4400" kern="1200" baseline="0">
          <a:solidFill>
            <a:schemeClr val="tx1"/>
          </a:solidFill>
          <a:latin typeface="+mj-lt"/>
          <a:ea typeface="宋体" panose="02010600030101010101" pitchFamily="2" charset="-122"/>
          <a:cs typeface="+mj-cs"/>
        </a:defRPr>
      </a:lvl1pPr>
    </p:titleStyle>
    <p:bodyStyle>
      <a:lvl1pPr marL="228600" indent="-228600" algn="l" defTabSz="914400" rtl="0" eaLnBrk="1" latinLnBrk="0" hangingPunct="1">
        <a:lnSpc>
          <a:spcPct val="150000"/>
        </a:lnSpc>
        <a:spcBef>
          <a:spcPts val="1000"/>
        </a:spcBef>
        <a:buClr>
          <a:srgbClr val="000000"/>
        </a:buClr>
        <a:buFont typeface="Arial" panose="020B0604020202020204" pitchFamily="34" charset="0"/>
        <a:buChar char="•"/>
        <a:defRPr sz="3200" kern="1200" baseline="0">
          <a:solidFill>
            <a:schemeClr val="tx1"/>
          </a:solidFill>
          <a:latin typeface="+mn-lt"/>
          <a:ea typeface="+mn-ea"/>
          <a:cs typeface="+mn-cs"/>
        </a:defRPr>
      </a:lvl1pPr>
      <a:lvl2pPr marL="685800" indent="-228600" algn="l" defTabSz="914400" rtl="0" eaLnBrk="1" latinLnBrk="0" hangingPunct="1">
        <a:lnSpc>
          <a:spcPct val="150000"/>
        </a:lnSpc>
        <a:spcBef>
          <a:spcPts val="500"/>
        </a:spcBef>
        <a:buClr>
          <a:schemeClr val="accent1"/>
        </a:buClr>
        <a:buFont typeface="Arial" panose="020B0604020202020204" pitchFamily="34" charset="0"/>
        <a:buChar char="•"/>
        <a:defRPr sz="2800" kern="1200" baseline="0">
          <a:solidFill>
            <a:schemeClr val="tx1"/>
          </a:solidFill>
          <a:latin typeface="+mn-lt"/>
          <a:ea typeface="+mn-ea"/>
          <a:cs typeface="+mn-cs"/>
        </a:defRPr>
      </a:lvl2pPr>
      <a:lvl3pPr marL="1143000" indent="-228600" algn="l" defTabSz="914400" rtl="0" eaLnBrk="1" latinLnBrk="0" hangingPunct="1">
        <a:lnSpc>
          <a:spcPct val="150000"/>
        </a:lnSpc>
        <a:spcBef>
          <a:spcPts val="500"/>
        </a:spcBef>
        <a:buClr>
          <a:schemeClr val="accent6">
            <a:lumMod val="75000"/>
          </a:schemeClr>
        </a:buClr>
        <a:buFont typeface="Arial" panose="020B0604020202020204" pitchFamily="34" charset="0"/>
        <a:buChar char="•"/>
        <a:defRPr sz="2400" kern="1200" baseline="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rPr>
              <a:t> </a:t>
            </a:r>
            <a:endParaRPr kumimoji="0" lang="en-US" altLang="zh-CN"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rPr>
              <a:t> </a:t>
            </a:r>
            <a:endParaRPr kumimoji="0" lang="zh-CN" altLang="en-US" sz="1200" b="0" i="0" u="none" strike="noStrike" kern="1200" cap="none" spc="0" normalizeH="0" baseline="0" noProof="0" dirty="0">
              <a:ln>
                <a:noFill/>
              </a:ln>
              <a:solidFill>
                <a:prstClr val="black">
                  <a:tint val="75000"/>
                </a:prstClr>
              </a:solidFill>
              <a:effectLst/>
              <a:uLnTx/>
              <a:uFillTx/>
              <a:latin typeface="Times New Roman" panose="020206030504050203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ctr" defTabSz="914400" rtl="0" eaLnBrk="1" latinLnBrk="0" hangingPunct="1">
        <a:lnSpc>
          <a:spcPct val="90000"/>
        </a:lnSpc>
        <a:spcBef>
          <a:spcPct val="0"/>
        </a:spcBef>
        <a:buNone/>
        <a:defRPr sz="4400" kern="1200" baseline="0">
          <a:solidFill>
            <a:schemeClr val="tx1"/>
          </a:solidFill>
          <a:latin typeface="+mj-lt"/>
          <a:ea typeface="宋体" panose="02010600030101010101" pitchFamily="2" charset="-122"/>
          <a:cs typeface="+mj-cs"/>
        </a:defRPr>
      </a:lvl1pPr>
    </p:titleStyle>
    <p:bodyStyle>
      <a:lvl1pPr marL="228600" indent="-228600" algn="l" defTabSz="914400" rtl="0" eaLnBrk="1" latinLnBrk="0" hangingPunct="1">
        <a:lnSpc>
          <a:spcPct val="150000"/>
        </a:lnSpc>
        <a:spcBef>
          <a:spcPts val="1000"/>
        </a:spcBef>
        <a:buClr>
          <a:srgbClr val="000000"/>
        </a:buClr>
        <a:buFont typeface="Arial" panose="020B0604020202020204" pitchFamily="34" charset="0"/>
        <a:buChar char="•"/>
        <a:defRPr sz="3200" kern="1200" baseline="0">
          <a:solidFill>
            <a:schemeClr val="tx1"/>
          </a:solidFill>
          <a:latin typeface="+mn-lt"/>
          <a:ea typeface="+mn-ea"/>
          <a:cs typeface="+mn-cs"/>
        </a:defRPr>
      </a:lvl1pPr>
      <a:lvl2pPr marL="685800" indent="-228600" algn="l" defTabSz="914400" rtl="0" eaLnBrk="1" latinLnBrk="0" hangingPunct="1">
        <a:lnSpc>
          <a:spcPct val="150000"/>
        </a:lnSpc>
        <a:spcBef>
          <a:spcPts val="500"/>
        </a:spcBef>
        <a:buClr>
          <a:srgbClr val="000000"/>
        </a:buClr>
        <a:buFont typeface="Arial" panose="020B0604020202020204" pitchFamily="34" charset="0"/>
        <a:buChar char="•"/>
        <a:defRPr sz="2800" kern="1200" baseline="0">
          <a:solidFill>
            <a:schemeClr val="tx1"/>
          </a:solidFill>
          <a:latin typeface="+mn-lt"/>
          <a:ea typeface="+mn-ea"/>
          <a:cs typeface="+mn-cs"/>
        </a:defRPr>
      </a:lvl2pPr>
      <a:lvl3pPr marL="1143000" indent="-228600" algn="l" defTabSz="914400" rtl="0" eaLnBrk="1" latinLnBrk="0" hangingPunct="1">
        <a:lnSpc>
          <a:spcPct val="150000"/>
        </a:lnSpc>
        <a:spcBef>
          <a:spcPts val="500"/>
        </a:spcBef>
        <a:buClr>
          <a:srgbClr val="000000"/>
        </a:buClr>
        <a:buFont typeface="Arial" panose="020B0604020202020204" pitchFamily="34" charset="0"/>
        <a:buChar char="•"/>
        <a:defRPr sz="2400" kern="1200" baseline="0">
          <a:solidFill>
            <a:schemeClr val="tx1"/>
          </a:solidFill>
          <a:latin typeface="+mn-lt"/>
          <a:ea typeface="+mn-ea"/>
          <a:cs typeface="+mn-cs"/>
        </a:defRPr>
      </a:lvl3pPr>
      <a:lvl4pPr marL="16002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r>
              <a:rPr lang="zh-CN" altLang="en-US"/>
              <a:t> </a:t>
            </a:r>
            <a:endParaRPr lang="en-US" altLang="zh-CN"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a:t> </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fld id="{8EE8E787-E6FE-45D8-9039-788B45E44EE7}"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Lst>
  <p:hf hdr="0" ftr="0" dt="0"/>
  <p:txStyles>
    <p:titleStyle>
      <a:lvl1pPr algn="ctr"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100000"/>
        </a:lnSpc>
        <a:spcBef>
          <a:spcPts val="1000"/>
        </a:spcBef>
        <a:buClr>
          <a:srgbClr val="000000"/>
        </a:buClr>
        <a:buFont typeface="Arial" panose="020B0604020202020204" pitchFamily="34" charset="0"/>
        <a:buChar char="•"/>
        <a:defRPr sz="32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100000"/>
        </a:lnSpc>
        <a:spcBef>
          <a:spcPts val="500"/>
        </a:spcBef>
        <a:buClr>
          <a:srgbClr val="000000"/>
        </a:buClr>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100000"/>
        </a:lnSpc>
        <a:spcBef>
          <a:spcPts val="500"/>
        </a:spcBef>
        <a:buClr>
          <a:srgbClr val="000000"/>
        </a:buClr>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100000"/>
        </a:lnSpc>
        <a:spcBef>
          <a:spcPts val="500"/>
        </a:spcBef>
        <a:buClr>
          <a:srgbClr val="000000"/>
        </a:buClr>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100000"/>
        </a:lnSpc>
        <a:spcBef>
          <a:spcPts val="500"/>
        </a:spcBef>
        <a:buClr>
          <a:srgbClr val="000000"/>
        </a:buClr>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rPr>
              <a:t> </a:t>
            </a:r>
            <a:endParaRPr kumimoji="0" lang="en-US" altLang="zh-CN"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tint val="75000"/>
                  </a:prstClr>
                </a:solidFill>
                <a:effectLst/>
                <a:uLnTx/>
                <a:uFillTx/>
                <a:latin typeface="等线"/>
                <a:ea typeface="等线" panose="02010600030101010101" pitchFamily="2" charset="-122"/>
                <a:cs typeface="+mn-cs"/>
              </a:rPr>
              <a:t> </a:t>
            </a:r>
            <a:endParaRPr kumimoji="0" lang="zh-CN" altLang="en-US" sz="1200" b="0" i="0" u="none" strike="noStrike" kern="1200" cap="none" spc="0" normalizeH="0" baseline="0" noProof="0" dirty="0">
              <a:ln>
                <a:noFill/>
              </a:ln>
              <a:solidFill>
                <a:prstClr val="black">
                  <a:tint val="75000"/>
                </a:prstClr>
              </a:solidFill>
              <a:effectLst/>
              <a:uLnTx/>
              <a:uFillTx/>
              <a:latin typeface="等线"/>
              <a:ea typeface="等线" panose="02010600030101010101" pitchFamily="2" charset="-122"/>
              <a:cs typeface="+mn-cs"/>
            </a:endParaRPr>
          </a:p>
        </p:txBody>
      </p:sp>
      <p:sp>
        <p:nvSpPr>
          <p:cNvPr id="1048580" name="灯片编号占位符 5"/>
          <p:cNvSpPr>
            <a:spLocks noGrp="1"/>
          </p:cNvSpPr>
          <p:nvPr>
            <p:ph type="sldNum" sz="quarter" idx="4"/>
          </p:nvPr>
        </p:nvSpPr>
        <p:spPr>
          <a:xfrm>
            <a:off x="9360000" y="6356350"/>
            <a:ext cx="2743200" cy="365125"/>
          </a:xfrm>
          <a:prstGeom prst="rect">
            <a:avLst/>
          </a:prstGeom>
        </p:spPr>
        <p:txBody>
          <a:bodyPr vert="horz" lIns="91440" tIns="45720" rIns="91440" bIns="45720" rtlCol="0" anchor="ctr"/>
          <a:lstStyle>
            <a:lvl1pPr algn="r">
              <a:defRPr sz="1200">
                <a:solidFill>
                  <a:schemeClr val="tx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4467737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Lst>
  <p:hf hdr="0" ftr="0" dt="0"/>
  <p:txStyles>
    <p:titleStyle>
      <a:lvl1pPr algn="ctr"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100000"/>
        </a:lnSpc>
        <a:spcBef>
          <a:spcPts val="1000"/>
        </a:spcBef>
        <a:buClr>
          <a:srgbClr val="000000"/>
        </a:buClr>
        <a:buFont typeface="Arial" panose="020B0604020202020204" pitchFamily="34" charset="0"/>
        <a:buChar char="•"/>
        <a:defRPr sz="32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100000"/>
        </a:lnSpc>
        <a:spcBef>
          <a:spcPts val="500"/>
        </a:spcBef>
        <a:buClr>
          <a:srgbClr val="000000"/>
        </a:buClr>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100000"/>
        </a:lnSpc>
        <a:spcBef>
          <a:spcPts val="500"/>
        </a:spcBef>
        <a:buClr>
          <a:srgbClr val="000000"/>
        </a:buClr>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100000"/>
        </a:lnSpc>
        <a:spcBef>
          <a:spcPts val="500"/>
        </a:spcBef>
        <a:buClr>
          <a:srgbClr val="000000"/>
        </a:buClr>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100000"/>
        </a:lnSpc>
        <a:spcBef>
          <a:spcPts val="500"/>
        </a:spcBef>
        <a:buClr>
          <a:srgbClr val="000000"/>
        </a:buClr>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5.xml"/><Relationship Id="rId1" Type="http://schemas.openxmlformats.org/officeDocument/2006/relationships/tags" Target="../tags/tag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5.xml"/></Relationships>
</file>

<file path=ppt/slides/_rels/slide1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4.xml"/><Relationship Id="rId1" Type="http://schemas.openxmlformats.org/officeDocument/2006/relationships/tags" Target="../tags/tag11.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67.xml"/><Relationship Id="rId1" Type="http://schemas.openxmlformats.org/officeDocument/2006/relationships/tags" Target="../tags/tag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3.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4.xml"/><Relationship Id="rId1" Type="http://schemas.openxmlformats.org/officeDocument/2006/relationships/tags" Target="../tags/tag13.xml"/></Relationships>
</file>

<file path=ppt/slides/_rels/slide1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4.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4.xml"/><Relationship Id="rId1" Type="http://schemas.openxmlformats.org/officeDocument/2006/relationships/tags" Target="../tags/tag1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4.xml"/><Relationship Id="rId1" Type="http://schemas.openxmlformats.org/officeDocument/2006/relationships/tags" Target="../tags/tag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8.xml"/><Relationship Id="rId1" Type="http://schemas.openxmlformats.org/officeDocument/2006/relationships/slideLayout" Target="../slideLayouts/slideLayout2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1.xml"/><Relationship Id="rId1" Type="http://schemas.openxmlformats.org/officeDocument/2006/relationships/slideLayout" Target="../slideLayouts/slideLayout19.xml"/><Relationship Id="rId4" Type="http://schemas.openxmlformats.org/officeDocument/2006/relationships/image" Target="../media/image49.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9.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9.xml"/></Relationships>
</file>

<file path=ppt/slides/_rels/slide1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0.xml"/><Relationship Id="rId1" Type="http://schemas.openxmlformats.org/officeDocument/2006/relationships/slideLayout" Target="../slideLayouts/slideLayout19.xml"/></Relationships>
</file>

<file path=ppt/slides/_rels/slide1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1.xml"/><Relationship Id="rId1" Type="http://schemas.openxmlformats.org/officeDocument/2006/relationships/slideLayout" Target="../slideLayouts/slideLayout19.xml"/></Relationships>
</file>

<file path=ppt/slides/_rels/slide1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2.xml"/><Relationship Id="rId1" Type="http://schemas.openxmlformats.org/officeDocument/2006/relationships/slideLayout" Target="../slideLayouts/slideLayout1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9.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9.emf"/></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5.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5.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5.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5.xml"/><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tags" Target="../tags/tag4.xml"/><Relationship Id="rId1" Type="http://schemas.openxmlformats.org/officeDocument/2006/relationships/tags" Target="../tags/tag3.xml"/></Relationships>
</file>

<file path=ppt/slides/_rels/slide28.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notesSlide" Target="../notesSlides/notesSlide20.xml"/><Relationship Id="rId4"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40.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5.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7.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oleObject" Target="../embeddings/oleObject1.bin"/></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9.xml"/><Relationship Id="rId1" Type="http://schemas.openxmlformats.org/officeDocument/2006/relationships/tags" Target="../tags/tag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3.xml"/><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9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4.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5" name="矩形 3"/>
          <p:cNvSpPr/>
          <p:nvPr/>
        </p:nvSpPr>
        <p:spPr>
          <a:xfrm>
            <a:off x="2711450" y="1700213"/>
            <a:ext cx="6840538" cy="2215991"/>
          </a:xfrm>
          <a:prstGeom prst="rect">
            <a:avLst/>
          </a:prstGeom>
          <a:noFill/>
          <a:ln w="9525">
            <a:noFill/>
          </a:ln>
        </p:spPr>
        <p:txBody>
          <a:bodyPr>
            <a:spAutoFit/>
          </a:bodyPr>
          <a:lstStyle>
            <a:lvl1pPr marL="342900" indent="-342900" algn="l" rtl="0" eaLnBrk="1" fontAlgn="base" hangingPunct="1">
              <a:spcBef>
                <a:spcPct val="20000"/>
              </a:spcBef>
              <a:spcAft>
                <a:spcPct val="0"/>
              </a:spcAft>
              <a:buClr>
                <a:schemeClr val="accent2"/>
              </a:buClr>
              <a:buSzPct val="80000"/>
              <a:buFont typeface="Wingdings" panose="05000000000000000000" pitchFamily="2" charset="2"/>
              <a:buChar char="l"/>
              <a:defRPr sz="3200">
                <a:solidFill>
                  <a:schemeClr val="bg2"/>
                </a:solidFill>
                <a:latin typeface="+mn-lt"/>
                <a:ea typeface="+mn-ea"/>
                <a:cs typeface="+mn-cs"/>
              </a:defRPr>
            </a:lvl1pPr>
            <a:lvl2pPr marL="742950" indent="-285750" algn="l" rtl="0" eaLnBrk="1" fontAlgn="base" hangingPunct="1">
              <a:spcBef>
                <a:spcPct val="20000"/>
              </a:spcBef>
              <a:spcAft>
                <a:spcPct val="0"/>
              </a:spcAft>
              <a:buClr>
                <a:schemeClr val="tx1"/>
              </a:buClr>
              <a:buSzPct val="90000"/>
              <a:buChar char="–"/>
              <a:defRPr sz="2800">
                <a:solidFill>
                  <a:schemeClr val="bg2"/>
                </a:solidFill>
                <a:latin typeface="+mn-lt"/>
                <a:ea typeface="+mn-ea"/>
              </a:defRPr>
            </a:lvl2pPr>
            <a:lvl3pPr marL="1143000" indent="-228600" algn="l" rtl="0" eaLnBrk="1" fontAlgn="base" hangingPunct="1">
              <a:spcBef>
                <a:spcPct val="20000"/>
              </a:spcBef>
              <a:spcAft>
                <a:spcPct val="0"/>
              </a:spcAft>
              <a:buClr>
                <a:schemeClr val="accent1"/>
              </a:buClr>
              <a:buSzPct val="60000"/>
              <a:buFont typeface="Wingdings" panose="05000000000000000000" pitchFamily="2" charset="2"/>
              <a:buChar char="l"/>
              <a:defRPr sz="2400">
                <a:solidFill>
                  <a:schemeClr val="bg2"/>
                </a:solidFill>
                <a:latin typeface="+mn-lt"/>
                <a:ea typeface="+mn-ea"/>
              </a:defRPr>
            </a:lvl3pPr>
            <a:lvl4pPr marL="1600200" indent="-228600" algn="l" rtl="0" eaLnBrk="1" fontAlgn="base" hangingPunct="1">
              <a:spcBef>
                <a:spcPct val="20000"/>
              </a:spcBef>
              <a:spcAft>
                <a:spcPct val="0"/>
              </a:spcAft>
              <a:buClr>
                <a:schemeClr val="tx1"/>
              </a:buClr>
              <a:buChar char="–"/>
              <a:defRPr sz="2000">
                <a:solidFill>
                  <a:schemeClr val="bg2"/>
                </a:solidFill>
                <a:latin typeface="+mn-lt"/>
                <a:ea typeface="+mn-ea"/>
              </a:defRPr>
            </a:lvl4pPr>
            <a:lvl5pPr marL="2057400" indent="-228600" algn="l" rtl="0" eaLnBrk="1" fontAlgn="base" hangingPunct="1">
              <a:spcBef>
                <a:spcPct val="20000"/>
              </a:spcBef>
              <a:spcAft>
                <a:spcPct val="0"/>
              </a:spcAft>
              <a:buClr>
                <a:schemeClr val="accent1"/>
              </a:buClr>
              <a:buChar char="•"/>
              <a:defRPr sz="2000">
                <a:solidFill>
                  <a:schemeClr val="bg2"/>
                </a:solidFill>
                <a:latin typeface="+mn-lt"/>
                <a:ea typeface="+mn-ea"/>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6600" b="1" i="0" u="none" strike="noStrike" kern="1200" cap="none" spc="0" normalizeH="0" baseline="0" noProof="0" dirty="0">
                <a:ln>
                  <a:noFill/>
                </a:ln>
                <a:solidFill>
                  <a:srgbClr val="000000"/>
                </a:solidFill>
                <a:effectLst/>
                <a:uLnTx/>
                <a:uFillTx/>
                <a:latin typeface="Segoe UI Black" panose="020B0A02040204020203" pitchFamily="34" charset="0"/>
                <a:ea typeface="黑体" panose="02010609060101010101" pitchFamily="49" charset="-122"/>
                <a:cs typeface="+mn-cs"/>
              </a:rPr>
              <a:t>计算机组成原理</a:t>
            </a:r>
            <a:endParaRPr kumimoji="0" lang="en-US" altLang="zh-CN" sz="6600" b="1" i="0" u="none" strike="noStrike" kern="1200" cap="none" spc="0" normalizeH="0" baseline="0" noProof="0" dirty="0">
              <a:ln>
                <a:noFill/>
              </a:ln>
              <a:solidFill>
                <a:srgbClr val="000000"/>
              </a:solidFill>
              <a:effectLst/>
              <a:uLnTx/>
              <a:uFillTx/>
              <a:latin typeface="Segoe UI Black" panose="020B0A02040204020203" pitchFamily="34" charset="0"/>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lang="en-US" altLang="zh-CN" sz="3600" b="1" dirty="0">
              <a:solidFill>
                <a:srgbClr val="000000"/>
              </a:solidFill>
              <a:latin typeface="Segoe UI Black" panose="020B0A02040204020203" pitchFamily="34" charset="0"/>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3600" b="1" dirty="0">
                <a:solidFill>
                  <a:srgbClr val="000000"/>
                </a:solidFill>
                <a:latin typeface="Segoe UI Black" panose="020B0A02040204020203" pitchFamily="34" charset="0"/>
                <a:ea typeface="黑体" panose="02010609060101010101" pitchFamily="49" charset="-122"/>
              </a:rPr>
              <a:t>重点难点</a:t>
            </a:r>
            <a:endParaRPr kumimoji="0" lang="zh-CN" altLang="en-US" sz="3600" b="1" i="0" u="none" strike="noStrike" kern="1200" cap="none" spc="0" normalizeH="0" baseline="0" noProof="0" dirty="0">
              <a:ln>
                <a:noFill/>
              </a:ln>
              <a:solidFill>
                <a:srgbClr val="000000"/>
              </a:solidFill>
              <a:effectLst/>
              <a:uLnTx/>
              <a:uFillTx/>
              <a:latin typeface="Segoe UI Black" panose="020B0A02040204020203" pitchFamily="34" charset="0"/>
              <a:ea typeface="黑体" panose="02010609060101010101" pitchFamily="49" charset="-122"/>
              <a:cs typeface="+mn-cs"/>
            </a:endParaRPr>
          </a:p>
        </p:txBody>
      </p:sp>
    </p:spTree>
    <p:extLst>
      <p:ext uri="{BB962C8B-B14F-4D97-AF65-F5344CB8AC3E}">
        <p14:creationId xmlns:p14="http://schemas.microsoft.com/office/powerpoint/2010/main" val="281792671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47" name="标题 1"/>
          <p:cNvSpPr>
            <a:spLocks noGrp="1"/>
          </p:cNvSpPr>
          <p:nvPr>
            <p:ph type="title"/>
          </p:nvPr>
        </p:nvSpPr>
        <p:spPr/>
        <p:txBody>
          <a:bodyPr/>
          <a:lstStyle/>
          <a:p>
            <a:r>
              <a:rPr lang="zh-CN" altLang="en-US" dirty="0"/>
              <a:t>计算机硬件的主要指标</a:t>
            </a:r>
          </a:p>
        </p:txBody>
      </p:sp>
      <p:sp>
        <p:nvSpPr>
          <p:cNvPr id="1049148" name="内容占位符 2"/>
          <p:cNvSpPr>
            <a:spLocks noGrp="1"/>
          </p:cNvSpPr>
          <p:nvPr>
            <p:ph idx="1"/>
          </p:nvPr>
        </p:nvSpPr>
        <p:spPr>
          <a:xfrm>
            <a:off x="838200" y="1303934"/>
            <a:ext cx="10448925" cy="5052416"/>
          </a:xfrm>
        </p:spPr>
        <p:txBody>
          <a:bodyPr>
            <a:noAutofit/>
          </a:bodyPr>
          <a:lstStyle/>
          <a:p>
            <a:pPr>
              <a:lnSpc>
                <a:spcPct val="110000"/>
              </a:lnSpc>
              <a:spcBef>
                <a:spcPts val="0"/>
              </a:spcBef>
              <a:spcAft>
                <a:spcPts val="0"/>
              </a:spcAft>
            </a:pPr>
            <a:r>
              <a:rPr lang="zh-CN" altLang="en-US" b="1" dirty="0">
                <a:latin typeface="Times New Roman" panose="02020603050405020304" pitchFamily="18" charset="0"/>
                <a:cs typeface="Times New Roman" panose="02020603050405020304" pitchFamily="18" charset="0"/>
              </a:rPr>
              <a:t>时间指标</a:t>
            </a:r>
          </a:p>
          <a:p>
            <a:pPr lvl="1">
              <a:lnSpc>
                <a:spcPct val="110000"/>
              </a:lnSpc>
              <a:spcBef>
                <a:spcPts val="0"/>
              </a:spcBef>
              <a:spcAft>
                <a:spcPts val="0"/>
              </a:spcAft>
            </a:pPr>
            <a:r>
              <a:rPr lang="zh-CN" altLang="en-US" dirty="0">
                <a:latin typeface="Times New Roman" panose="02020603050405020304" pitchFamily="18" charset="0"/>
                <a:cs typeface="Times New Roman" panose="02020603050405020304" pitchFamily="18" charset="0"/>
              </a:rPr>
              <a:t>主频、时钟周期</a:t>
            </a:r>
          </a:p>
          <a:p>
            <a:pPr lvl="1">
              <a:lnSpc>
                <a:spcPct val="110000"/>
              </a:lnSpc>
              <a:spcBef>
                <a:spcPts val="0"/>
              </a:spcBef>
              <a:spcAft>
                <a:spcPts val="0"/>
              </a:spcAft>
            </a:pPr>
            <a:r>
              <a:rPr lang="en-US" altLang="zh-CN" dirty="0">
                <a:solidFill>
                  <a:srgbClr val="0000CC"/>
                </a:solidFill>
                <a:latin typeface="Times New Roman" panose="02020603050405020304" pitchFamily="18" charset="0"/>
                <a:cs typeface="Times New Roman" panose="02020603050405020304" pitchFamily="18" charset="0"/>
              </a:rPr>
              <a:t>CPI</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IPC</a:t>
            </a:r>
          </a:p>
          <a:p>
            <a:pPr lvl="1">
              <a:lnSpc>
                <a:spcPct val="110000"/>
              </a:lnSpc>
              <a:spcBef>
                <a:spcPts val="0"/>
              </a:spcBef>
              <a:spcAft>
                <a:spcPts val="0"/>
              </a:spcAft>
            </a:pPr>
            <a:r>
              <a:rPr lang="en-US" altLang="zh-CN" dirty="0">
                <a:solidFill>
                  <a:srgbClr val="0000CC"/>
                </a:solidFill>
                <a:latin typeface="Times New Roman" panose="02020603050405020304" pitchFamily="18" charset="0"/>
                <a:cs typeface="Times New Roman" panose="02020603050405020304" pitchFamily="18" charset="0"/>
              </a:rPr>
              <a:t>MIPS</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MFLOPS</a:t>
            </a:r>
          </a:p>
          <a:p>
            <a:pPr lvl="1">
              <a:lnSpc>
                <a:spcPct val="110000"/>
              </a:lnSpc>
              <a:spcBef>
                <a:spcPts val="0"/>
              </a:spcBef>
              <a:spcAft>
                <a:spcPts val="0"/>
              </a:spcAft>
            </a:pPr>
            <a:r>
              <a:rPr lang="en-US" altLang="zh-CN" dirty="0">
                <a:latin typeface="Times New Roman" panose="02020603050405020304" pitchFamily="18" charset="0"/>
                <a:cs typeface="Times New Roman" panose="02020603050405020304" pitchFamily="18" charset="0"/>
              </a:rPr>
              <a:t>CPU</a:t>
            </a:r>
            <a:r>
              <a:rPr lang="zh-CN" altLang="en-US" dirty="0">
                <a:latin typeface="Times New Roman" panose="02020603050405020304" pitchFamily="18" charset="0"/>
                <a:cs typeface="Times New Roman" panose="02020603050405020304" pitchFamily="18" charset="0"/>
              </a:rPr>
              <a:t>执行时间、响应时间</a:t>
            </a:r>
            <a:r>
              <a:rPr lang="zh-CN" altLang="en-US" dirty="0">
                <a:latin typeface="Times New Roman" panose="02020603050405020304" pitchFamily="18" charset="0"/>
                <a:cs typeface="Times New Roman" panose="02020603050405020304" pitchFamily="18" charset="0"/>
                <a:sym typeface="+mn-ea"/>
              </a:rPr>
              <a:t>、吞吐率</a:t>
            </a:r>
          </a:p>
          <a:p>
            <a:pPr>
              <a:lnSpc>
                <a:spcPct val="110000"/>
              </a:lnSpc>
              <a:spcBef>
                <a:spcPts val="0"/>
              </a:spcBef>
              <a:spcAft>
                <a:spcPts val="0"/>
              </a:spcAft>
            </a:pPr>
            <a:r>
              <a:rPr lang="zh-CN" altLang="en-US" b="1" dirty="0">
                <a:latin typeface="Times New Roman" panose="02020603050405020304" pitchFamily="18" charset="0"/>
                <a:cs typeface="Times New Roman" panose="02020603050405020304" pitchFamily="18" charset="0"/>
                <a:sym typeface="+mn-ea"/>
              </a:rPr>
              <a:t>非时间指标</a:t>
            </a:r>
            <a:endParaRPr lang="zh-CN" altLang="en-US" b="1" dirty="0">
              <a:latin typeface="Times New Roman" panose="02020603050405020304" pitchFamily="18" charset="0"/>
              <a:cs typeface="Times New Roman" panose="02020603050405020304" pitchFamily="18" charset="0"/>
            </a:endParaRPr>
          </a:p>
          <a:p>
            <a:pPr lvl="1">
              <a:lnSpc>
                <a:spcPct val="110000"/>
              </a:lnSpc>
              <a:spcBef>
                <a:spcPts val="0"/>
              </a:spcBef>
              <a:spcAft>
                <a:spcPts val="0"/>
              </a:spcAft>
            </a:pPr>
            <a:r>
              <a:rPr lang="zh-CN" altLang="en-US" sz="2800" dirty="0">
                <a:latin typeface="Times New Roman" panose="02020603050405020304" pitchFamily="18" charset="0"/>
                <a:cs typeface="Times New Roman" panose="02020603050405020304" pitchFamily="18" charset="0"/>
                <a:sym typeface="+mn-ea"/>
              </a:rPr>
              <a:t>机器字长</a:t>
            </a:r>
            <a:endParaRPr lang="zh-CN" altLang="en-US" sz="2800" dirty="0">
              <a:latin typeface="Times New Roman" panose="02020603050405020304" pitchFamily="18" charset="0"/>
              <a:cs typeface="Times New Roman" panose="02020603050405020304" pitchFamily="18" charset="0"/>
            </a:endParaRPr>
          </a:p>
          <a:p>
            <a:pPr lvl="1">
              <a:lnSpc>
                <a:spcPct val="110000"/>
              </a:lnSpc>
              <a:spcBef>
                <a:spcPts val="0"/>
              </a:spcBef>
              <a:spcAft>
                <a:spcPts val="0"/>
              </a:spcAft>
            </a:pPr>
            <a:r>
              <a:rPr lang="zh-CN" altLang="en-US" sz="2800" dirty="0">
                <a:latin typeface="Times New Roman" panose="02020603050405020304" pitchFamily="18" charset="0"/>
                <a:cs typeface="Times New Roman" panose="02020603050405020304" pitchFamily="18" charset="0"/>
                <a:sym typeface="+mn-ea"/>
              </a:rPr>
              <a:t>总线宽度</a:t>
            </a:r>
            <a:endParaRPr lang="zh-CN" altLang="en-US" sz="2800" dirty="0">
              <a:latin typeface="Times New Roman" panose="02020603050405020304" pitchFamily="18" charset="0"/>
              <a:cs typeface="Times New Roman" panose="02020603050405020304" pitchFamily="18" charset="0"/>
            </a:endParaRPr>
          </a:p>
          <a:p>
            <a:pPr lvl="1">
              <a:lnSpc>
                <a:spcPct val="110000"/>
              </a:lnSpc>
              <a:spcBef>
                <a:spcPts val="0"/>
              </a:spcBef>
              <a:spcAft>
                <a:spcPts val="0"/>
              </a:spcAft>
            </a:pPr>
            <a:r>
              <a:rPr lang="zh-CN" altLang="en-US" sz="2800" dirty="0">
                <a:latin typeface="Times New Roman" panose="02020603050405020304" pitchFamily="18" charset="0"/>
                <a:cs typeface="Times New Roman" panose="02020603050405020304" pitchFamily="18" charset="0"/>
                <a:sym typeface="+mn-ea"/>
              </a:rPr>
              <a:t>主存容量、存储带宽</a:t>
            </a:r>
            <a:endParaRPr lang="zh-CN" altLang="en-US" sz="2800" dirty="0">
              <a:latin typeface="Times New Roman" panose="02020603050405020304" pitchFamily="18" charset="0"/>
              <a:cs typeface="Times New Roman" panose="02020603050405020304" pitchFamily="18" charset="0"/>
            </a:endParaRPr>
          </a:p>
          <a:p>
            <a:pPr lvl="1">
              <a:lnSpc>
                <a:spcPct val="110000"/>
              </a:lnSpc>
              <a:spcBef>
                <a:spcPts val="0"/>
              </a:spcBef>
              <a:spcAft>
                <a:spcPts val="0"/>
              </a:spcAft>
            </a:pPr>
            <a:r>
              <a:rPr lang="en-US" altLang="zh-CN" sz="2800" dirty="0">
                <a:latin typeface="Times New Roman" panose="02020603050405020304" pitchFamily="18" charset="0"/>
                <a:cs typeface="Times New Roman" panose="02020603050405020304" pitchFamily="18" charset="0"/>
                <a:sym typeface="+mn-ea"/>
              </a:rPr>
              <a:t>CPU</a:t>
            </a:r>
            <a:r>
              <a:rPr lang="zh-CN" altLang="en-US" sz="2800" dirty="0">
                <a:latin typeface="Times New Roman" panose="02020603050405020304" pitchFamily="18" charset="0"/>
                <a:cs typeface="Times New Roman" panose="02020603050405020304" pitchFamily="18" charset="0"/>
                <a:sym typeface="+mn-ea"/>
              </a:rPr>
              <a:t>内核数</a:t>
            </a:r>
            <a:endParaRPr lang="zh-CN" altLang="en-US" dirty="0">
              <a:latin typeface="Times New Roman" panose="02020603050405020304" pitchFamily="18" charset="0"/>
              <a:cs typeface="Times New Roman" panose="02020603050405020304" pitchFamily="18" charset="0"/>
            </a:endParaRPr>
          </a:p>
        </p:txBody>
      </p:sp>
      <p:sp>
        <p:nvSpPr>
          <p:cNvPr id="1049149" name="灯片编号占位符 5"/>
          <p:cNvSpPr txBox="1">
            <a:spLocks noGrp="1"/>
          </p:cNvSpPr>
          <p:nvPr>
            <p:ph type="sldNum" sz="quarter" idx="12"/>
          </p:nvPr>
        </p:nvSpPr>
        <p:spPr>
          <a:xfrm>
            <a:off x="8610600" y="6356350"/>
            <a:ext cx="2743200" cy="365125"/>
          </a:xfr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D53B9609-CEE7-4B89-9EA1-26B7FB394DD2}" type="slidenum">
              <a:rPr kumimoji="0" lang="zh-CN" altLang="en-US" sz="1200" b="0" i="0" u="none" strike="noStrike" kern="1200" cap="none" spc="0" normalizeH="0" baseline="0" noProof="0">
                <a:ln>
                  <a:noFill/>
                </a:ln>
                <a:solidFill>
                  <a:prstClr val="black">
                    <a:lumMod val="95000"/>
                    <a:lumOff val="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zh-CN" sz="1200" b="0"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141500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dirty="0"/>
              <a:t>第</a:t>
            </a:r>
            <a:r>
              <a:rPr lang="en-US" altLang="zh-CN" b="0" dirty="0"/>
              <a:t>4</a:t>
            </a:r>
            <a:r>
              <a:rPr lang="zh-CN" altLang="en-US" b="0" dirty="0"/>
              <a:t>章 </a:t>
            </a:r>
            <a:r>
              <a:rPr lang="zh-CN" altLang="zh-CN" b="0" dirty="0"/>
              <a:t>处理器设计</a:t>
            </a:r>
            <a:r>
              <a:rPr lang="zh-CN" altLang="en-US" dirty="0"/>
              <a:t> </a:t>
            </a:r>
          </a:p>
        </p:txBody>
      </p:sp>
      <p:sp>
        <p:nvSpPr>
          <p:cNvPr id="4" name="内容占位符 3"/>
          <p:cNvSpPr>
            <a:spLocks noGrp="1"/>
          </p:cNvSpPr>
          <p:nvPr>
            <p:ph idx="1"/>
          </p:nvPr>
        </p:nvSpPr>
        <p:spPr/>
        <p:txBody>
          <a:bodyPr/>
          <a:lstStyle/>
          <a:p>
            <a:r>
              <a:rPr lang="zh-CN" altLang="en-US" sz="3600" dirty="0">
                <a:solidFill>
                  <a:schemeClr val="tx1"/>
                </a:solidFill>
              </a:rPr>
              <a:t>处理器设计的需求分析</a:t>
            </a:r>
            <a:endParaRPr lang="en-US" altLang="zh-CN" sz="3600" dirty="0">
              <a:solidFill>
                <a:schemeClr val="tx1"/>
              </a:solidFill>
            </a:endParaRPr>
          </a:p>
          <a:p>
            <a:r>
              <a:rPr lang="en-US" altLang="zh-CN" sz="3600" dirty="0">
                <a:solidFill>
                  <a:schemeClr val="tx1"/>
                </a:solidFill>
              </a:rPr>
              <a:t>RISC-V</a:t>
            </a:r>
            <a:r>
              <a:rPr lang="zh-CN" altLang="en-US" sz="3600" dirty="0">
                <a:solidFill>
                  <a:schemeClr val="tx1"/>
                </a:solidFill>
              </a:rPr>
              <a:t>数据通路的组件选择</a:t>
            </a:r>
            <a:endParaRPr lang="zh-CN" altLang="zh-CN" sz="3600" dirty="0">
              <a:solidFill>
                <a:schemeClr val="tx1"/>
              </a:solidFill>
            </a:endParaRPr>
          </a:p>
          <a:p>
            <a:pPr lvl="0"/>
            <a:r>
              <a:rPr lang="en-US" altLang="zh-CN" sz="3600" dirty="0">
                <a:solidFill>
                  <a:srgbClr val="FF0000"/>
                </a:solidFill>
                <a:sym typeface="+mn-ea"/>
              </a:rPr>
              <a:t>RISC-V</a:t>
            </a:r>
            <a:r>
              <a:rPr lang="zh-CN" altLang="en-US" sz="3600" dirty="0">
                <a:solidFill>
                  <a:srgbClr val="FF0000"/>
                </a:solidFill>
                <a:sym typeface="+mn-ea"/>
              </a:rPr>
              <a:t>部分指令的数据通路设计</a:t>
            </a:r>
            <a:endParaRPr lang="en-US" altLang="zh-CN" sz="3600" dirty="0">
              <a:solidFill>
                <a:srgbClr val="FF0000"/>
              </a:solidFill>
            </a:endParaRPr>
          </a:p>
          <a:p>
            <a:r>
              <a:rPr lang="en-US" altLang="zh-CN" sz="3600" dirty="0"/>
              <a:t>RISC-V</a:t>
            </a:r>
            <a:r>
              <a:rPr lang="zh-CN" altLang="zh-CN" sz="3600" dirty="0"/>
              <a:t>控制器</a:t>
            </a:r>
          </a:p>
          <a:p>
            <a:endParaRPr lang="zh-CN" altLang="zh-CN" sz="3600" dirty="0"/>
          </a:p>
        </p:txBody>
      </p:sp>
      <p:sp>
        <p:nvSpPr>
          <p:cNvPr id="2" name="灯片编号占位符 1"/>
          <p:cNvSpPr>
            <a:spLocks noGrp="1"/>
          </p:cNvSpPr>
          <p:nvPr>
            <p:ph type="sldNum" sz="quarter" idx="4294967295"/>
          </p:nvPr>
        </p:nvSpPr>
        <p:spPr>
          <a:xfrm>
            <a:off x="9237980" y="6356350"/>
            <a:ext cx="2743200" cy="365125"/>
          </a:xfrm>
        </p:spPr>
        <p:txBody>
          <a:bodyPr/>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E7E6E6"/>
                </a:solidFill>
                <a:effectLst/>
                <a:uLnTx/>
                <a:uFillTx/>
                <a:latin typeface="Times New Roman" panose="02020603050405020304" pitchFamily="18" charset="0"/>
                <a:ea typeface="宋体" panose="02010600030101010101" pitchFamily="2" charset="-122"/>
                <a:cs typeface="+mn-cs"/>
              </a:rPr>
              <a:t>100</a:t>
            </a:fld>
            <a:endParaRPr kumimoji="0" lang="en-US" altLang="zh-CN" sz="1400" b="0" i="0" u="none" strike="noStrike" kern="1200" cap="none" spc="0" normalizeH="0" baseline="0" noProof="0" dirty="0">
              <a:ln>
                <a:noFill/>
              </a:ln>
              <a:solidFill>
                <a:srgbClr val="E7E6E6"/>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4">
                                            <p:txEl>
                                              <p:pRg st="2" end="2"/>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p:nvPr>
        </p:nvSpPr>
        <p:spPr/>
        <p:txBody>
          <a:bodyPr/>
          <a:lstStyle/>
          <a:p>
            <a:r>
              <a:rPr lang="en-US" altLang="zh-CN" dirty="0"/>
              <a:t>add</a:t>
            </a:r>
            <a:r>
              <a:rPr lang="zh-CN" altLang="en-US" dirty="0"/>
              <a:t>指令的数据通路</a:t>
            </a:r>
            <a:r>
              <a:rPr lang="en-US" altLang="zh-CN" dirty="0"/>
              <a:t>——</a:t>
            </a:r>
            <a:r>
              <a:rPr lang="zh-CN" altLang="en-US" dirty="0"/>
              <a:t>写回寄存器</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101</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nvGrpSpPr>
          <p:cNvPr id="29" name="组合 28"/>
          <p:cNvGrpSpPr/>
          <p:nvPr/>
        </p:nvGrpSpPr>
        <p:grpSpPr>
          <a:xfrm>
            <a:off x="2219388" y="2896587"/>
            <a:ext cx="683427" cy="572486"/>
            <a:chOff x="2783611" y="3269059"/>
            <a:chExt cx="1312233" cy="1016861"/>
          </a:xfrm>
        </p:grpSpPr>
        <p:sp>
          <p:nvSpPr>
            <p:cNvPr id="25" name="矩形 24"/>
            <p:cNvSpPr/>
            <p:nvPr/>
          </p:nvSpPr>
          <p:spPr>
            <a:xfrm>
              <a:off x="2798619" y="3269059"/>
              <a:ext cx="1173018" cy="1016861"/>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6" name="文本框 25"/>
            <p:cNvSpPr txBox="1"/>
            <p:nvPr/>
          </p:nvSpPr>
          <p:spPr>
            <a:xfrm>
              <a:off x="2783611" y="3323198"/>
              <a:ext cx="1312233" cy="9293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IM</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41" name="组合 40"/>
          <p:cNvGrpSpPr/>
          <p:nvPr/>
        </p:nvGrpSpPr>
        <p:grpSpPr>
          <a:xfrm>
            <a:off x="1357191" y="2636200"/>
            <a:ext cx="718387" cy="1680239"/>
            <a:chOff x="1865175" y="2955247"/>
            <a:chExt cx="718387" cy="1680239"/>
          </a:xfrm>
        </p:grpSpPr>
        <p:grpSp>
          <p:nvGrpSpPr>
            <p:cNvPr id="35" name="组合 34"/>
            <p:cNvGrpSpPr/>
            <p:nvPr/>
          </p:nvGrpSpPr>
          <p:grpSpPr>
            <a:xfrm>
              <a:off x="1865175" y="2955247"/>
              <a:ext cx="663964" cy="1184017"/>
              <a:chOff x="1517531" y="2419923"/>
              <a:chExt cx="718979" cy="1819566"/>
            </a:xfrm>
          </p:grpSpPr>
          <p:sp>
            <p:nvSpPr>
              <p:cNvPr id="32" name="矩形 31"/>
              <p:cNvSpPr/>
              <p:nvPr/>
            </p:nvSpPr>
            <p:spPr>
              <a:xfrm>
                <a:off x="1607127" y="2419923"/>
                <a:ext cx="517237" cy="1819566"/>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3" name="文本框 32"/>
              <p:cNvSpPr txBox="1"/>
              <p:nvPr/>
            </p:nvSpPr>
            <p:spPr>
              <a:xfrm>
                <a:off x="1517531" y="2872026"/>
                <a:ext cx="718979" cy="80407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PC</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34" name="等腰三角形 33"/>
              <p:cNvSpPr/>
              <p:nvPr/>
            </p:nvSpPr>
            <p:spPr>
              <a:xfrm>
                <a:off x="1822602" y="4084639"/>
                <a:ext cx="86285" cy="154850"/>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38" name="直接连接符 37"/>
            <p:cNvCxnSpPr/>
            <p:nvPr/>
          </p:nvCxnSpPr>
          <p:spPr>
            <a:xfrm>
              <a:off x="2182870" y="4139264"/>
              <a:ext cx="0" cy="97791"/>
            </a:xfrm>
            <a:prstGeom prst="line">
              <a:avLst/>
            </a:prstGeom>
          </p:spPr>
          <p:style>
            <a:lnRef idx="3">
              <a:schemeClr val="dk1"/>
            </a:lnRef>
            <a:fillRef idx="0">
              <a:schemeClr val="dk1"/>
            </a:fillRef>
            <a:effectRef idx="2">
              <a:schemeClr val="dk1"/>
            </a:effectRef>
            <a:fontRef idx="minor">
              <a:schemeClr val="tx1"/>
            </a:fontRef>
          </p:style>
        </p:cxnSp>
        <p:sp>
          <p:nvSpPr>
            <p:cNvPr id="39" name="文本框 38"/>
            <p:cNvSpPr txBox="1"/>
            <p:nvPr/>
          </p:nvSpPr>
          <p:spPr>
            <a:xfrm>
              <a:off x="1947915" y="4173821"/>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42" name="组合 41"/>
          <p:cNvGrpSpPr/>
          <p:nvPr/>
        </p:nvGrpSpPr>
        <p:grpSpPr>
          <a:xfrm>
            <a:off x="4647380" y="2244349"/>
            <a:ext cx="2097287" cy="2152479"/>
            <a:chOff x="5147404" y="2415711"/>
            <a:chExt cx="1949822" cy="2152479"/>
          </a:xfrm>
        </p:grpSpPr>
        <p:grpSp>
          <p:nvGrpSpPr>
            <p:cNvPr id="31" name="组合 30"/>
            <p:cNvGrpSpPr/>
            <p:nvPr/>
          </p:nvGrpSpPr>
          <p:grpSpPr>
            <a:xfrm>
              <a:off x="5147404" y="2415711"/>
              <a:ext cx="1949822" cy="2054688"/>
              <a:chOff x="5147404" y="2415711"/>
              <a:chExt cx="1949822" cy="2054688"/>
            </a:xfrm>
          </p:grpSpPr>
          <p:grpSp>
            <p:nvGrpSpPr>
              <p:cNvPr id="14" name="组合 13"/>
              <p:cNvGrpSpPr/>
              <p:nvPr/>
            </p:nvGrpSpPr>
            <p:grpSpPr>
              <a:xfrm>
                <a:off x="5147404" y="2415711"/>
                <a:ext cx="1949822" cy="2054688"/>
                <a:chOff x="9255806" y="2351056"/>
                <a:chExt cx="1949822" cy="2054688"/>
              </a:xfrm>
            </p:grpSpPr>
            <p:sp>
              <p:nvSpPr>
                <p:cNvPr id="15" name="矩形 14"/>
                <p:cNvSpPr/>
                <p:nvPr/>
              </p:nvSpPr>
              <p:spPr>
                <a:xfrm>
                  <a:off x="9318462" y="2355269"/>
                  <a:ext cx="1617393" cy="2050475"/>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 name="文本框 15"/>
                <p:cNvSpPr txBox="1"/>
                <p:nvPr/>
              </p:nvSpPr>
              <p:spPr>
                <a:xfrm>
                  <a:off x="9318059" y="2351056"/>
                  <a:ext cx="11727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DataW</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7" name="文本框 16"/>
                <p:cNvSpPr txBox="1"/>
                <p:nvPr/>
              </p:nvSpPr>
              <p:spPr>
                <a:xfrm>
                  <a:off x="9259309" y="2886104"/>
                  <a:ext cx="12178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RegW</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8" name="文本框 17"/>
                <p:cNvSpPr txBox="1"/>
                <p:nvPr/>
              </p:nvSpPr>
              <p:spPr>
                <a:xfrm>
                  <a:off x="9255806" y="3302449"/>
                  <a:ext cx="11847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Reg1</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9" name="文本框 18"/>
                <p:cNvSpPr txBox="1"/>
                <p:nvPr/>
              </p:nvSpPr>
              <p:spPr>
                <a:xfrm>
                  <a:off x="9270218" y="3738336"/>
                  <a:ext cx="118544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Reg2</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1" name="文本框 20"/>
                <p:cNvSpPr txBox="1"/>
                <p:nvPr/>
              </p:nvSpPr>
              <p:spPr>
                <a:xfrm>
                  <a:off x="10050517" y="3107871"/>
                  <a:ext cx="11440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Data1</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2" name="文本框 21"/>
                <p:cNvSpPr txBox="1"/>
                <p:nvPr/>
              </p:nvSpPr>
              <p:spPr>
                <a:xfrm>
                  <a:off x="10065185" y="3535507"/>
                  <a:ext cx="11404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Data2</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30" name="等腰三角形 29"/>
              <p:cNvSpPr/>
              <p:nvPr/>
            </p:nvSpPr>
            <p:spPr>
              <a:xfrm>
                <a:off x="6312448" y="4358487"/>
                <a:ext cx="92364" cy="111912"/>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37" name="直接连接符 36"/>
            <p:cNvCxnSpPr>
              <a:stCxn id="30" idx="3"/>
            </p:cNvCxnSpPr>
            <p:nvPr/>
          </p:nvCxnSpPr>
          <p:spPr>
            <a:xfrm>
              <a:off x="6358630" y="4470399"/>
              <a:ext cx="0" cy="97791"/>
            </a:xfrm>
            <a:prstGeom prst="line">
              <a:avLst/>
            </a:prstGeom>
          </p:spPr>
          <p:style>
            <a:lnRef idx="3">
              <a:schemeClr val="dk1"/>
            </a:lnRef>
            <a:fillRef idx="0">
              <a:schemeClr val="dk1"/>
            </a:fillRef>
            <a:effectRef idx="2">
              <a:schemeClr val="dk1"/>
            </a:effectRef>
            <a:fontRef idx="minor">
              <a:schemeClr val="tx1"/>
            </a:fontRef>
          </p:style>
        </p:cxnSp>
      </p:grpSp>
      <p:grpSp>
        <p:nvGrpSpPr>
          <p:cNvPr id="72" name="组合 71"/>
          <p:cNvGrpSpPr/>
          <p:nvPr/>
        </p:nvGrpSpPr>
        <p:grpSpPr>
          <a:xfrm>
            <a:off x="1567939" y="1567603"/>
            <a:ext cx="1514235" cy="1097721"/>
            <a:chOff x="2298862" y="1857526"/>
            <a:chExt cx="1514235" cy="1097721"/>
          </a:xfrm>
        </p:grpSpPr>
        <p:grpSp>
          <p:nvGrpSpPr>
            <p:cNvPr id="68" name="组合 67"/>
            <p:cNvGrpSpPr/>
            <p:nvPr/>
          </p:nvGrpSpPr>
          <p:grpSpPr>
            <a:xfrm>
              <a:off x="2929286" y="1957027"/>
              <a:ext cx="883811" cy="998220"/>
              <a:chOff x="2929286" y="1957027"/>
              <a:chExt cx="883811" cy="998220"/>
            </a:xfrm>
          </p:grpSpPr>
          <p:grpSp>
            <p:nvGrpSpPr>
              <p:cNvPr id="59" name="组合 58"/>
              <p:cNvGrpSpPr/>
              <p:nvPr/>
            </p:nvGrpSpPr>
            <p:grpSpPr>
              <a:xfrm>
                <a:off x="2929286" y="1957027"/>
                <a:ext cx="801957" cy="998220"/>
                <a:chOff x="7982528" y="3160441"/>
                <a:chExt cx="801957" cy="998220"/>
              </a:xfrm>
            </p:grpSpPr>
            <p:sp>
              <p:nvSpPr>
                <p:cNvPr id="60" name="梯形 59"/>
                <p:cNvSpPr/>
                <p:nvPr/>
              </p:nvSpPr>
              <p:spPr>
                <a:xfrm rot="5400000">
                  <a:off x="7884397" y="3258572"/>
                  <a:ext cx="998220" cy="801957"/>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61" name="等腰三角形 60"/>
                <p:cNvSpPr/>
                <p:nvPr/>
              </p:nvSpPr>
              <p:spPr>
                <a:xfrm rot="5400000">
                  <a:off x="7972250" y="3606810"/>
                  <a:ext cx="149047" cy="128489"/>
                </a:xfrm>
                <a:prstGeom prst="triangl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62" name="直接连接符 61"/>
                <p:cNvCxnSpPr>
                  <a:stCxn id="61" idx="2"/>
                  <a:endCxn id="61" idx="4"/>
                </p:cNvCxnSpPr>
                <p:nvPr/>
              </p:nvCxnSpPr>
              <p:spPr>
                <a:xfrm>
                  <a:off x="7982529" y="3596531"/>
                  <a:ext cx="0" cy="149047"/>
                </a:xfrm>
                <a:prstGeom prst="line">
                  <a:avLst/>
                </a:prstGeom>
                <a:ln w="19050">
                  <a:solidFill>
                    <a:schemeClr val="bg1"/>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63" name="直接连接符 62"/>
                <p:cNvCxnSpPr>
                  <a:stCxn id="61" idx="2"/>
                  <a:endCxn id="61" idx="0"/>
                </p:cNvCxnSpPr>
                <p:nvPr/>
              </p:nvCxnSpPr>
              <p:spPr>
                <a:xfrm>
                  <a:off x="7982529" y="3596531"/>
                  <a:ext cx="128489" cy="74524"/>
                </a:xfrm>
                <a:prstGeom prst="line">
                  <a:avLst/>
                </a:prstGeom>
                <a:ln w="19050"/>
              </p:spPr>
              <p:style>
                <a:lnRef idx="2">
                  <a:schemeClr val="dk1"/>
                </a:lnRef>
                <a:fillRef idx="0">
                  <a:schemeClr val="dk1"/>
                </a:fillRef>
                <a:effectRef idx="1">
                  <a:schemeClr val="dk1"/>
                </a:effectRef>
                <a:fontRef idx="minor">
                  <a:schemeClr val="tx1"/>
                </a:fontRef>
              </p:style>
            </p:cxnSp>
            <p:cxnSp>
              <p:nvCxnSpPr>
                <p:cNvPr id="64" name="直接连接符 63"/>
                <p:cNvCxnSpPr>
                  <a:stCxn id="61" idx="0"/>
                  <a:endCxn id="61" idx="4"/>
                </p:cNvCxnSpPr>
                <p:nvPr/>
              </p:nvCxnSpPr>
              <p:spPr>
                <a:xfrm flipH="1">
                  <a:off x="7982529" y="3671055"/>
                  <a:ext cx="128489" cy="74523"/>
                </a:xfrm>
                <a:prstGeom prst="line">
                  <a:avLst/>
                </a:prstGeom>
                <a:ln w="19050"/>
              </p:spPr>
              <p:style>
                <a:lnRef idx="2">
                  <a:schemeClr val="dk1"/>
                </a:lnRef>
                <a:fillRef idx="0">
                  <a:schemeClr val="dk1"/>
                </a:fillRef>
                <a:effectRef idx="1">
                  <a:schemeClr val="dk1"/>
                </a:effectRef>
                <a:fontRef idx="minor">
                  <a:schemeClr val="tx1"/>
                </a:fontRef>
              </p:style>
            </p:cxnSp>
          </p:grpSp>
          <p:sp>
            <p:nvSpPr>
              <p:cNvPr id="65" name="文本框 64"/>
              <p:cNvSpPr txBox="1"/>
              <p:nvPr/>
            </p:nvSpPr>
            <p:spPr>
              <a:xfrm>
                <a:off x="2967994" y="2175269"/>
                <a:ext cx="84510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Add</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70" name="直接连接符 69"/>
            <p:cNvCxnSpPr/>
            <p:nvPr/>
          </p:nvCxnSpPr>
          <p:spPr>
            <a:xfrm flipH="1">
              <a:off x="2796540" y="2143125"/>
              <a:ext cx="132747" cy="0"/>
            </a:xfrm>
            <a:prstGeom prst="line">
              <a:avLst/>
            </a:prstGeom>
          </p:spPr>
          <p:style>
            <a:lnRef idx="3">
              <a:schemeClr val="dk1"/>
            </a:lnRef>
            <a:fillRef idx="0">
              <a:schemeClr val="dk1"/>
            </a:fillRef>
            <a:effectRef idx="2">
              <a:schemeClr val="dk1"/>
            </a:effectRef>
            <a:fontRef idx="minor">
              <a:schemeClr val="tx1"/>
            </a:fontRef>
          </p:style>
        </p:cxnSp>
        <p:sp>
          <p:nvSpPr>
            <p:cNvPr id="71" name="文本框 70"/>
            <p:cNvSpPr txBox="1"/>
            <p:nvPr/>
          </p:nvSpPr>
          <p:spPr>
            <a:xfrm>
              <a:off x="2298862" y="1857526"/>
              <a:ext cx="5661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+4</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73" name="矩形 72"/>
          <p:cNvSpPr/>
          <p:nvPr/>
        </p:nvSpPr>
        <p:spPr>
          <a:xfrm>
            <a:off x="735564" y="5538077"/>
            <a:ext cx="11207053" cy="81562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76" name="文本框 75"/>
          <p:cNvSpPr txBox="1"/>
          <p:nvPr/>
        </p:nvSpPr>
        <p:spPr>
          <a:xfrm>
            <a:off x="4161590" y="5554287"/>
            <a:ext cx="3862789" cy="830997"/>
          </a:xfrm>
          <a:prstGeom prst="rect">
            <a:avLst/>
          </a:prstGeom>
          <a:noFill/>
        </p:spPr>
        <p:txBody>
          <a:bodyPr wrap="none" rtlCol="0">
            <a:spAutoFit/>
          </a:bodyPr>
          <a:lstStyle/>
          <a:p>
            <a:r>
              <a:rPr lang="en-US" altLang="zh-CN" sz="2400" b="1" dirty="0" err="1">
                <a:solidFill>
                  <a:prstClr val="black"/>
                </a:solidFill>
                <a:latin typeface="Times New Roman" panose="02020603050405020304"/>
                <a:ea typeface="宋体" panose="02010600030101010101" pitchFamily="2" charset="-122"/>
              </a:rPr>
              <a:t>RegWriteEnable</a:t>
            </a:r>
            <a:r>
              <a:rPr lang="en-US" altLang="zh-CN" sz="2400" b="1" dirty="0">
                <a:solidFill>
                  <a:prstClr val="black"/>
                </a:solidFill>
                <a:latin typeface="Times New Roman" panose="02020603050405020304"/>
                <a:ea typeface="宋体" panose="02010600030101010101" pitchFamily="2" charset="-122"/>
              </a:rPr>
              <a:t> (</a:t>
            </a:r>
            <a:r>
              <a:rPr lang="en-US" altLang="zh-CN" sz="2400" b="1" dirty="0" err="1">
                <a:solidFill>
                  <a:prstClr val="black"/>
                </a:solidFill>
                <a:latin typeface="Times New Roman" panose="02020603050405020304"/>
                <a:ea typeface="宋体" panose="02010600030101010101" pitchFamily="2" charset="-122"/>
              </a:rPr>
              <a:t>RegWEn</a:t>
            </a:r>
            <a:r>
              <a:rPr lang="en-US" altLang="zh-CN" sz="2400" b="1" dirty="0">
                <a:solidFill>
                  <a:prstClr val="black"/>
                </a:solidFill>
                <a:latin typeface="Times New Roman" panose="02020603050405020304"/>
                <a:ea typeface="宋体" panose="02010600030101010101" pitchFamily="2" charset="-122"/>
              </a:rPr>
              <a:t>)</a:t>
            </a:r>
          </a:p>
          <a:p>
            <a:pPr algn="ctr"/>
            <a:r>
              <a:rPr lang="en-US" altLang="zh-CN" sz="2400" b="1" dirty="0">
                <a:solidFill>
                  <a:srgbClr val="FF0000"/>
                </a:solidFill>
                <a:latin typeface="Times New Roman" panose="02020603050405020304"/>
                <a:ea typeface="宋体" panose="02010600030101010101" pitchFamily="2" charset="-122"/>
              </a:rPr>
              <a:t>=1</a:t>
            </a:r>
          </a:p>
        </p:txBody>
      </p:sp>
      <p:cxnSp>
        <p:nvCxnSpPr>
          <p:cNvPr id="80" name="直接连接符 79"/>
          <p:cNvCxnSpPr/>
          <p:nvPr/>
        </p:nvCxnSpPr>
        <p:spPr>
          <a:xfrm flipV="1">
            <a:off x="5354324" y="4299037"/>
            <a:ext cx="0" cy="1244086"/>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82" name="直接箭头连接符 81"/>
          <p:cNvCxnSpPr/>
          <p:nvPr/>
        </p:nvCxnSpPr>
        <p:spPr>
          <a:xfrm>
            <a:off x="1917590" y="3176594"/>
            <a:ext cx="3010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02" name="组合 101"/>
          <p:cNvGrpSpPr/>
          <p:nvPr/>
        </p:nvGrpSpPr>
        <p:grpSpPr>
          <a:xfrm>
            <a:off x="2037061" y="2485036"/>
            <a:ext cx="157663" cy="687003"/>
            <a:chOff x="2139696" y="2656398"/>
            <a:chExt cx="384242" cy="687003"/>
          </a:xfrm>
        </p:grpSpPr>
        <p:cxnSp>
          <p:nvCxnSpPr>
            <p:cNvPr id="93" name="直接连接符 92"/>
            <p:cNvCxnSpPr/>
            <p:nvPr/>
          </p:nvCxnSpPr>
          <p:spPr>
            <a:xfrm flipV="1">
              <a:off x="2139696" y="2656398"/>
              <a:ext cx="0" cy="687003"/>
            </a:xfrm>
            <a:prstGeom prst="line">
              <a:avLst/>
            </a:prstGeom>
          </p:spPr>
          <p:style>
            <a:lnRef idx="3">
              <a:schemeClr val="dk1"/>
            </a:lnRef>
            <a:fillRef idx="0">
              <a:schemeClr val="dk1"/>
            </a:fillRef>
            <a:effectRef idx="2">
              <a:schemeClr val="dk1"/>
            </a:effectRef>
            <a:fontRef idx="minor">
              <a:schemeClr val="tx1"/>
            </a:fontRef>
          </p:style>
        </p:cxnSp>
        <p:cxnSp>
          <p:nvCxnSpPr>
            <p:cNvPr id="99" name="直接箭头连接符 98"/>
            <p:cNvCxnSpPr/>
            <p:nvPr/>
          </p:nvCxnSpPr>
          <p:spPr>
            <a:xfrm>
              <a:off x="2139696" y="2656398"/>
              <a:ext cx="3842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126" name="文本框 125"/>
          <p:cNvSpPr txBox="1"/>
          <p:nvPr/>
        </p:nvSpPr>
        <p:spPr>
          <a:xfrm>
            <a:off x="482642" y="3249070"/>
            <a:ext cx="92365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PC+4</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3" name="文本框 162"/>
          <p:cNvSpPr txBox="1"/>
          <p:nvPr/>
        </p:nvSpPr>
        <p:spPr>
          <a:xfrm>
            <a:off x="3350022" y="2563097"/>
            <a:ext cx="141641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inst[11:7]</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4" name="文本框 163"/>
          <p:cNvSpPr txBox="1"/>
          <p:nvPr/>
        </p:nvSpPr>
        <p:spPr>
          <a:xfrm>
            <a:off x="3085576" y="3002913"/>
            <a:ext cx="1478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inst[19:15]</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5" name="文本框 164"/>
          <p:cNvSpPr txBox="1"/>
          <p:nvPr/>
        </p:nvSpPr>
        <p:spPr>
          <a:xfrm>
            <a:off x="3092966" y="3404428"/>
            <a:ext cx="14778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inst[24:20]</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70" name="直接箭头连接符 169"/>
          <p:cNvCxnSpPr/>
          <p:nvPr/>
        </p:nvCxnSpPr>
        <p:spPr>
          <a:xfrm>
            <a:off x="3011386" y="3000468"/>
            <a:ext cx="0" cy="25426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7" name="文本框 176"/>
          <p:cNvSpPr txBox="1"/>
          <p:nvPr/>
        </p:nvSpPr>
        <p:spPr>
          <a:xfrm>
            <a:off x="3015267" y="5071917"/>
            <a:ext cx="14334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inst[31:0]</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86" name="直接箭头连接符 185"/>
          <p:cNvCxnSpPr/>
          <p:nvPr/>
        </p:nvCxnSpPr>
        <p:spPr>
          <a:xfrm>
            <a:off x="6454494" y="3265423"/>
            <a:ext cx="19651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7" name="直接箭头连接符 186"/>
          <p:cNvCxnSpPr/>
          <p:nvPr/>
        </p:nvCxnSpPr>
        <p:spPr>
          <a:xfrm>
            <a:off x="6454494" y="3690125"/>
            <a:ext cx="19651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17" name="组合 216"/>
          <p:cNvGrpSpPr/>
          <p:nvPr/>
        </p:nvGrpSpPr>
        <p:grpSpPr>
          <a:xfrm>
            <a:off x="913104" y="1367480"/>
            <a:ext cx="2267929" cy="1856427"/>
            <a:chOff x="911741" y="1492577"/>
            <a:chExt cx="2262224" cy="1663126"/>
          </a:xfrm>
        </p:grpSpPr>
        <p:cxnSp>
          <p:nvCxnSpPr>
            <p:cNvPr id="111" name="直接箭头连接符 110"/>
            <p:cNvCxnSpPr/>
            <p:nvPr/>
          </p:nvCxnSpPr>
          <p:spPr>
            <a:xfrm>
              <a:off x="2996265" y="2203630"/>
              <a:ext cx="173890"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14" name="直接连接符 113"/>
            <p:cNvCxnSpPr/>
            <p:nvPr/>
          </p:nvCxnSpPr>
          <p:spPr>
            <a:xfrm flipV="1">
              <a:off x="3173965" y="1493280"/>
              <a:ext cx="0" cy="710350"/>
            </a:xfrm>
            <a:prstGeom prst="line">
              <a:avLst/>
            </a:prstGeom>
          </p:spPr>
          <p:style>
            <a:lnRef idx="3">
              <a:schemeClr val="dk1"/>
            </a:lnRef>
            <a:fillRef idx="0">
              <a:schemeClr val="dk1"/>
            </a:fillRef>
            <a:effectRef idx="2">
              <a:schemeClr val="dk1"/>
            </a:effectRef>
            <a:fontRef idx="minor">
              <a:schemeClr val="tx1"/>
            </a:fontRef>
          </p:style>
        </p:cxnSp>
        <p:cxnSp>
          <p:nvCxnSpPr>
            <p:cNvPr id="115" name="直接连接符 114"/>
            <p:cNvCxnSpPr/>
            <p:nvPr/>
          </p:nvCxnSpPr>
          <p:spPr>
            <a:xfrm>
              <a:off x="911741" y="1493608"/>
              <a:ext cx="2258414" cy="0"/>
            </a:xfrm>
            <a:prstGeom prst="line">
              <a:avLst/>
            </a:prstGeom>
          </p:spPr>
          <p:style>
            <a:lnRef idx="3">
              <a:schemeClr val="dk1"/>
            </a:lnRef>
            <a:fillRef idx="0">
              <a:schemeClr val="dk1"/>
            </a:fillRef>
            <a:effectRef idx="2">
              <a:schemeClr val="dk1"/>
            </a:effectRef>
            <a:fontRef idx="minor">
              <a:schemeClr val="tx1"/>
            </a:fontRef>
          </p:style>
        </p:cxnSp>
        <p:cxnSp>
          <p:nvCxnSpPr>
            <p:cNvPr id="118" name="直接连接符 117"/>
            <p:cNvCxnSpPr/>
            <p:nvPr/>
          </p:nvCxnSpPr>
          <p:spPr>
            <a:xfrm flipV="1">
              <a:off x="911741" y="1492577"/>
              <a:ext cx="0" cy="1663126"/>
            </a:xfrm>
            <a:prstGeom prst="line">
              <a:avLst/>
            </a:prstGeom>
          </p:spPr>
          <p:style>
            <a:lnRef idx="3">
              <a:schemeClr val="dk1"/>
            </a:lnRef>
            <a:fillRef idx="0">
              <a:schemeClr val="dk1"/>
            </a:fillRef>
            <a:effectRef idx="2">
              <a:schemeClr val="dk1"/>
            </a:effectRef>
            <a:fontRef idx="minor">
              <a:schemeClr val="tx1"/>
            </a:fontRef>
          </p:style>
        </p:cxnSp>
        <p:cxnSp>
          <p:nvCxnSpPr>
            <p:cNvPr id="208" name="直接箭头连接符 207"/>
            <p:cNvCxnSpPr/>
            <p:nvPr/>
          </p:nvCxnSpPr>
          <p:spPr>
            <a:xfrm>
              <a:off x="911741" y="3155703"/>
              <a:ext cx="5255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51" name="直接箭头连接符 50"/>
          <p:cNvCxnSpPr/>
          <p:nvPr/>
        </p:nvCxnSpPr>
        <p:spPr>
          <a:xfrm>
            <a:off x="3011386" y="3000468"/>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直接箭头连接符 53"/>
          <p:cNvCxnSpPr/>
          <p:nvPr/>
        </p:nvCxnSpPr>
        <p:spPr>
          <a:xfrm>
            <a:off x="3011386" y="3431465"/>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直接箭头连接符 73"/>
          <p:cNvCxnSpPr/>
          <p:nvPr/>
        </p:nvCxnSpPr>
        <p:spPr>
          <a:xfrm>
            <a:off x="3011386" y="3840936"/>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6" name="文本框 255"/>
          <p:cNvSpPr txBox="1"/>
          <p:nvPr/>
        </p:nvSpPr>
        <p:spPr>
          <a:xfrm>
            <a:off x="5660046" y="4303250"/>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258" name="直接箭头连接符 257"/>
          <p:cNvCxnSpPr/>
          <p:nvPr/>
        </p:nvCxnSpPr>
        <p:spPr>
          <a:xfrm>
            <a:off x="2838126" y="3194864"/>
            <a:ext cx="162195"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171" name="文本框 170"/>
          <p:cNvSpPr txBox="1"/>
          <p:nvPr/>
        </p:nvSpPr>
        <p:spPr>
          <a:xfrm>
            <a:off x="6470040" y="2792387"/>
            <a:ext cx="1313180" cy="461665"/>
          </a:xfrm>
          <a:prstGeom prst="rect">
            <a:avLst/>
          </a:prstGeom>
          <a:noFill/>
        </p:spPr>
        <p:txBody>
          <a:bodyPr wrap="none" rtlCol="0">
            <a:spAutoFit/>
          </a:bodyPr>
          <a:lstStyle/>
          <a:p>
            <a:r>
              <a:rPr lang="en-US" altLang="zh-CN" sz="2400" b="1" dirty="0">
                <a:solidFill>
                  <a:prstClr val="black"/>
                </a:solidFill>
                <a:latin typeface="Times New Roman" panose="02020603050405020304"/>
                <a:ea typeface="宋体" panose="02010600030101010101" pitchFamily="2" charset="-122"/>
              </a:rPr>
              <a:t>Reg[rs1]</a:t>
            </a:r>
            <a:endParaRPr lang="zh-CN" altLang="en-US" sz="2400" b="1" dirty="0">
              <a:solidFill>
                <a:prstClr val="black"/>
              </a:solidFill>
              <a:latin typeface="Times New Roman" panose="02020603050405020304"/>
              <a:ea typeface="宋体" panose="02010600030101010101" pitchFamily="2" charset="-122"/>
            </a:endParaRPr>
          </a:p>
        </p:txBody>
      </p:sp>
      <p:sp>
        <p:nvSpPr>
          <p:cNvPr id="172" name="文本框 171"/>
          <p:cNvSpPr txBox="1"/>
          <p:nvPr/>
        </p:nvSpPr>
        <p:spPr>
          <a:xfrm>
            <a:off x="6466938" y="3228661"/>
            <a:ext cx="1313180" cy="461665"/>
          </a:xfrm>
          <a:prstGeom prst="rect">
            <a:avLst/>
          </a:prstGeom>
          <a:noFill/>
        </p:spPr>
        <p:txBody>
          <a:bodyPr wrap="none" rtlCol="0">
            <a:spAutoFit/>
          </a:bodyPr>
          <a:lstStyle/>
          <a:p>
            <a:r>
              <a:rPr lang="en-US" altLang="zh-CN" sz="2400" b="1" dirty="0">
                <a:solidFill>
                  <a:prstClr val="black"/>
                </a:solidFill>
                <a:latin typeface="Times New Roman" panose="02020603050405020304"/>
                <a:ea typeface="宋体" panose="02010600030101010101" pitchFamily="2" charset="-122"/>
              </a:rPr>
              <a:t>Reg[rs2]</a:t>
            </a:r>
            <a:endParaRPr lang="zh-CN" altLang="en-US" sz="2400" b="1" dirty="0">
              <a:solidFill>
                <a:prstClr val="black"/>
              </a:solidFill>
              <a:latin typeface="Times New Roman" panose="02020603050405020304"/>
              <a:ea typeface="宋体" panose="02010600030101010101" pitchFamily="2" charset="-122"/>
            </a:endParaRPr>
          </a:p>
        </p:txBody>
      </p:sp>
      <p:grpSp>
        <p:nvGrpSpPr>
          <p:cNvPr id="125" name="组合 124"/>
          <p:cNvGrpSpPr/>
          <p:nvPr/>
        </p:nvGrpSpPr>
        <p:grpSpPr>
          <a:xfrm>
            <a:off x="8379901" y="2969895"/>
            <a:ext cx="835486" cy="998220"/>
            <a:chOff x="7950205" y="3160441"/>
            <a:chExt cx="679988" cy="998220"/>
          </a:xfrm>
        </p:grpSpPr>
        <p:grpSp>
          <p:nvGrpSpPr>
            <p:cNvPr id="127" name="组合 126"/>
            <p:cNvGrpSpPr/>
            <p:nvPr/>
          </p:nvGrpSpPr>
          <p:grpSpPr>
            <a:xfrm>
              <a:off x="7982529" y="3160441"/>
              <a:ext cx="574962" cy="998220"/>
              <a:chOff x="7982529" y="3160441"/>
              <a:chExt cx="574962" cy="998220"/>
            </a:xfrm>
          </p:grpSpPr>
          <p:sp>
            <p:nvSpPr>
              <p:cNvPr id="129" name="梯形 128"/>
              <p:cNvSpPr/>
              <p:nvPr/>
            </p:nvSpPr>
            <p:spPr>
              <a:xfrm rot="5400000">
                <a:off x="7770900" y="3372070"/>
                <a:ext cx="998220" cy="574962"/>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30" name="等腰三角形 129"/>
              <p:cNvSpPr/>
              <p:nvPr/>
            </p:nvSpPr>
            <p:spPr>
              <a:xfrm rot="5400000">
                <a:off x="7950289" y="3629810"/>
                <a:ext cx="149047" cy="82492"/>
              </a:xfrm>
              <a:prstGeom prst="triangle">
                <a:avLst>
                  <a:gd name="adj" fmla="val 47444"/>
                </a:avLst>
              </a:prstGeom>
              <a:solidFill>
                <a:schemeClr val="bg1"/>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31" name="直接连接符 130"/>
              <p:cNvCxnSpPr>
                <a:endCxn id="130" idx="4"/>
              </p:cNvCxnSpPr>
              <p:nvPr/>
            </p:nvCxnSpPr>
            <p:spPr>
              <a:xfrm>
                <a:off x="7983567" y="3596533"/>
                <a:ext cx="0" cy="149047"/>
              </a:xfrm>
              <a:prstGeom prst="line">
                <a:avLst/>
              </a:prstGeom>
              <a:ln w="19050">
                <a:solidFill>
                  <a:schemeClr val="bg1"/>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32" name="直接连接符 131"/>
              <p:cNvCxnSpPr>
                <a:stCxn id="130" idx="2"/>
                <a:endCxn id="130" idx="1"/>
              </p:cNvCxnSpPr>
              <p:nvPr/>
            </p:nvCxnSpPr>
            <p:spPr>
              <a:xfrm>
                <a:off x="7983574" y="3596533"/>
                <a:ext cx="41246" cy="35357"/>
              </a:xfrm>
              <a:prstGeom prst="line">
                <a:avLst/>
              </a:prstGeom>
            </p:spPr>
            <p:style>
              <a:lnRef idx="2">
                <a:schemeClr val="dk1"/>
              </a:lnRef>
              <a:fillRef idx="0">
                <a:schemeClr val="dk1"/>
              </a:fillRef>
              <a:effectRef idx="1">
                <a:schemeClr val="dk1"/>
              </a:effectRef>
              <a:fontRef idx="minor">
                <a:schemeClr val="tx1"/>
              </a:fontRef>
            </p:style>
          </p:cxnSp>
          <p:cxnSp>
            <p:nvCxnSpPr>
              <p:cNvPr id="134" name="直接连接符 133"/>
              <p:cNvCxnSpPr>
                <a:stCxn id="130" idx="5"/>
                <a:endCxn id="130" idx="4"/>
              </p:cNvCxnSpPr>
              <p:nvPr/>
            </p:nvCxnSpPr>
            <p:spPr>
              <a:xfrm flipH="1">
                <a:off x="7983574" y="3706413"/>
                <a:ext cx="41246" cy="39167"/>
              </a:xfrm>
              <a:prstGeom prst="line">
                <a:avLst/>
              </a:prstGeom>
            </p:spPr>
            <p:style>
              <a:lnRef idx="2">
                <a:schemeClr val="dk1"/>
              </a:lnRef>
              <a:fillRef idx="0">
                <a:schemeClr val="dk1"/>
              </a:fillRef>
              <a:effectRef idx="1">
                <a:schemeClr val="dk1"/>
              </a:effectRef>
              <a:fontRef idx="minor">
                <a:schemeClr val="tx1"/>
              </a:fontRef>
            </p:style>
          </p:cxnSp>
        </p:grpSp>
        <p:sp>
          <p:nvSpPr>
            <p:cNvPr id="128" name="文本框 127"/>
            <p:cNvSpPr txBox="1"/>
            <p:nvPr/>
          </p:nvSpPr>
          <p:spPr>
            <a:xfrm>
              <a:off x="7950205" y="3439616"/>
              <a:ext cx="67998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ALU</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83" name="直接箭头连接符 82"/>
          <p:cNvCxnSpPr/>
          <p:nvPr/>
        </p:nvCxnSpPr>
        <p:spPr>
          <a:xfrm>
            <a:off x="1928788" y="3182904"/>
            <a:ext cx="301083"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nvGrpSpPr>
          <p:cNvPr id="84" name="组合 83"/>
          <p:cNvGrpSpPr/>
          <p:nvPr/>
        </p:nvGrpSpPr>
        <p:grpSpPr>
          <a:xfrm>
            <a:off x="2032585" y="2485035"/>
            <a:ext cx="174002" cy="687003"/>
            <a:chOff x="2099876" y="2656398"/>
            <a:chExt cx="424062" cy="687003"/>
          </a:xfrm>
        </p:grpSpPr>
        <p:cxnSp>
          <p:nvCxnSpPr>
            <p:cNvPr id="85" name="直接连接符 84"/>
            <p:cNvCxnSpPr/>
            <p:nvPr/>
          </p:nvCxnSpPr>
          <p:spPr>
            <a:xfrm flipV="1">
              <a:off x="2139696" y="2656398"/>
              <a:ext cx="0" cy="687003"/>
            </a:xfrm>
            <a:prstGeom prst="line">
              <a:avLst/>
            </a:prstGeom>
            <a:ln w="381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7" name="直接箭头连接符 86"/>
            <p:cNvCxnSpPr/>
            <p:nvPr/>
          </p:nvCxnSpPr>
          <p:spPr>
            <a:xfrm>
              <a:off x="2099876" y="2656398"/>
              <a:ext cx="424062"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grpSp>
        <p:nvGrpSpPr>
          <p:cNvPr id="88" name="组合 87"/>
          <p:cNvGrpSpPr/>
          <p:nvPr/>
        </p:nvGrpSpPr>
        <p:grpSpPr>
          <a:xfrm>
            <a:off x="918738" y="1371058"/>
            <a:ext cx="2267929" cy="1856427"/>
            <a:chOff x="911741" y="1492577"/>
            <a:chExt cx="2262224" cy="1663126"/>
          </a:xfrm>
        </p:grpSpPr>
        <p:cxnSp>
          <p:nvCxnSpPr>
            <p:cNvPr id="89" name="直接箭头连接符 88"/>
            <p:cNvCxnSpPr/>
            <p:nvPr/>
          </p:nvCxnSpPr>
          <p:spPr>
            <a:xfrm>
              <a:off x="2996265" y="2203630"/>
              <a:ext cx="173890" cy="0"/>
            </a:xfrm>
            <a:prstGeom prst="straightConnector1">
              <a:avLst/>
            </a:prstGeom>
            <a:ln w="381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90" name="直接连接符 89"/>
            <p:cNvCxnSpPr/>
            <p:nvPr/>
          </p:nvCxnSpPr>
          <p:spPr>
            <a:xfrm flipV="1">
              <a:off x="3173965" y="1493280"/>
              <a:ext cx="0" cy="71035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91" name="直接连接符 90"/>
            <p:cNvCxnSpPr/>
            <p:nvPr/>
          </p:nvCxnSpPr>
          <p:spPr>
            <a:xfrm>
              <a:off x="911741" y="1493608"/>
              <a:ext cx="2258414"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92" name="直接连接符 91"/>
            <p:cNvCxnSpPr/>
            <p:nvPr/>
          </p:nvCxnSpPr>
          <p:spPr>
            <a:xfrm flipV="1">
              <a:off x="911741" y="1492577"/>
              <a:ext cx="0" cy="1663126"/>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94" name="直接箭头连接符 93"/>
            <p:cNvCxnSpPr/>
            <p:nvPr/>
          </p:nvCxnSpPr>
          <p:spPr>
            <a:xfrm>
              <a:off x="911741" y="3155703"/>
              <a:ext cx="525502"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cxnSp>
        <p:nvCxnSpPr>
          <p:cNvPr id="95" name="直接箭头连接符 94"/>
          <p:cNvCxnSpPr/>
          <p:nvPr/>
        </p:nvCxnSpPr>
        <p:spPr>
          <a:xfrm>
            <a:off x="3010950" y="3000468"/>
            <a:ext cx="170339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96" name="直接箭头连接符 95"/>
          <p:cNvCxnSpPr/>
          <p:nvPr/>
        </p:nvCxnSpPr>
        <p:spPr>
          <a:xfrm>
            <a:off x="3010950" y="3431465"/>
            <a:ext cx="170339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97" name="直接箭头连接符 96"/>
          <p:cNvCxnSpPr/>
          <p:nvPr/>
        </p:nvCxnSpPr>
        <p:spPr>
          <a:xfrm>
            <a:off x="3010950" y="3840936"/>
            <a:ext cx="170339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98" name="直接箭头连接符 97"/>
          <p:cNvCxnSpPr/>
          <p:nvPr/>
        </p:nvCxnSpPr>
        <p:spPr>
          <a:xfrm>
            <a:off x="2837690" y="3194864"/>
            <a:ext cx="162195" cy="0"/>
          </a:xfrm>
          <a:prstGeom prst="straightConnector1">
            <a:avLst/>
          </a:prstGeom>
          <a:ln w="381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5" name="直接连接符 4"/>
          <p:cNvCxnSpPr/>
          <p:nvPr/>
        </p:nvCxnSpPr>
        <p:spPr>
          <a:xfrm>
            <a:off x="3007505" y="2995388"/>
            <a:ext cx="0" cy="85938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p:nvPr/>
        </p:nvCxnSpPr>
        <p:spPr>
          <a:xfrm>
            <a:off x="6462212" y="3265423"/>
            <a:ext cx="1965116"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04" name="直接箭头连接符 103"/>
          <p:cNvCxnSpPr/>
          <p:nvPr/>
        </p:nvCxnSpPr>
        <p:spPr>
          <a:xfrm>
            <a:off x="6462212" y="3690125"/>
            <a:ext cx="1965116"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12" name="文本框 111"/>
          <p:cNvSpPr txBox="1"/>
          <p:nvPr/>
        </p:nvSpPr>
        <p:spPr>
          <a:xfrm>
            <a:off x="1926251" y="5883928"/>
            <a:ext cx="252857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控制器(控制逻辑)</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13" name="文本框 112"/>
          <p:cNvSpPr txBox="1"/>
          <p:nvPr/>
        </p:nvSpPr>
        <p:spPr>
          <a:xfrm>
            <a:off x="8444220" y="5540205"/>
            <a:ext cx="2103707"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ALUSel</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lvl="0">
              <a:defRPr/>
            </a:pPr>
            <a:r>
              <a:rPr lang="en-US" altLang="zh-CN" sz="2400" b="1" dirty="0">
                <a:solidFill>
                  <a:prstClr val="black"/>
                </a:solidFill>
              </a:rPr>
              <a:t>(0</a:t>
            </a:r>
            <a:r>
              <a:rPr lang="zh-CN" altLang="en-US" sz="2400" b="1" dirty="0">
                <a:solidFill>
                  <a:prstClr val="black"/>
                </a:solidFill>
              </a:rPr>
              <a:t>：</a:t>
            </a:r>
            <a:r>
              <a:rPr lang="en-US" altLang="zh-CN" sz="2400" b="1" dirty="0">
                <a:solidFill>
                  <a:prstClr val="black"/>
                </a:solidFill>
              </a:rPr>
              <a:t>add)</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16" name="直接箭头连接符 115"/>
          <p:cNvCxnSpPr/>
          <p:nvPr/>
        </p:nvCxnSpPr>
        <p:spPr>
          <a:xfrm flipV="1">
            <a:off x="8786550" y="3833887"/>
            <a:ext cx="0" cy="17092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7" name="文本框 116"/>
          <p:cNvSpPr txBox="1"/>
          <p:nvPr/>
        </p:nvSpPr>
        <p:spPr>
          <a:xfrm>
            <a:off x="8901430" y="4037330"/>
            <a:ext cx="3235325" cy="11074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lIns="0" tIns="0" rIns="0" bIns="0" rtlCol="0" anchor="ctr" anchorCtr="1">
            <a:spAutoFit/>
          </a:bodyPr>
          <a:lstStyle/>
          <a:p>
            <a:r>
              <a:rPr lang="zh-CN" altLang="en-US" sz="2400" dirty="0">
                <a:solidFill>
                  <a:schemeClr val="tx1"/>
                </a:solidFill>
              </a:rPr>
              <a:t>写 </a:t>
            </a:r>
            <a:r>
              <a:rPr lang="en-US" altLang="zh-CN" sz="2400" dirty="0">
                <a:solidFill>
                  <a:schemeClr val="tx1"/>
                </a:solidFill>
              </a:rPr>
              <a:t>ALU</a:t>
            </a:r>
            <a:r>
              <a:rPr lang="zh-CN" altLang="en-US" sz="2400" dirty="0">
                <a:solidFill>
                  <a:schemeClr val="tx1"/>
                </a:solidFill>
              </a:rPr>
              <a:t>计算结果或数据存储器读出的数据</a:t>
            </a:r>
            <a:r>
              <a:rPr lang="en-US" altLang="zh-CN" sz="2400" dirty="0">
                <a:solidFill>
                  <a:schemeClr val="tx1"/>
                </a:solidFill>
              </a:rPr>
              <a:t> </a:t>
            </a:r>
            <a:r>
              <a:rPr lang="zh-CN" altLang="en-US" sz="2400" dirty="0">
                <a:solidFill>
                  <a:schemeClr val="tx1"/>
                </a:solidFill>
              </a:rPr>
              <a:t>至 寄存器堆（</a:t>
            </a:r>
            <a:r>
              <a:rPr lang="en-US" altLang="zh-CN" sz="2400" dirty="0">
                <a:solidFill>
                  <a:schemeClr val="tx1"/>
                </a:solidFill>
              </a:rPr>
              <a:t>RF</a:t>
            </a:r>
            <a:r>
              <a:rPr lang="zh-CN" altLang="en-US" sz="2400" dirty="0">
                <a:solidFill>
                  <a:schemeClr val="tx1"/>
                </a:solidFill>
              </a:rPr>
              <a:t>）</a:t>
            </a:r>
          </a:p>
        </p:txBody>
      </p:sp>
      <p:cxnSp>
        <p:nvCxnSpPr>
          <p:cNvPr id="119" name="直接箭头连接符 118"/>
          <p:cNvCxnSpPr/>
          <p:nvPr/>
        </p:nvCxnSpPr>
        <p:spPr>
          <a:xfrm>
            <a:off x="9126061" y="3451551"/>
            <a:ext cx="551343" cy="0"/>
          </a:xfrm>
          <a:prstGeom prst="straightConnector1">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grpSp>
        <p:nvGrpSpPr>
          <p:cNvPr id="105" name="组合 104"/>
          <p:cNvGrpSpPr/>
          <p:nvPr/>
        </p:nvGrpSpPr>
        <p:grpSpPr>
          <a:xfrm>
            <a:off x="4466117" y="1715546"/>
            <a:ext cx="5216099" cy="1737151"/>
            <a:chOff x="5118435" y="1810320"/>
            <a:chExt cx="3915664" cy="1546591"/>
          </a:xfrm>
        </p:grpSpPr>
        <p:cxnSp>
          <p:nvCxnSpPr>
            <p:cNvPr id="106" name="直接箭头连接符 105"/>
            <p:cNvCxnSpPr/>
            <p:nvPr/>
          </p:nvCxnSpPr>
          <p:spPr>
            <a:xfrm>
              <a:off x="8619816" y="3356911"/>
              <a:ext cx="413887" cy="0"/>
            </a:xfrm>
            <a:prstGeom prst="straightConnector1">
              <a:avLst/>
            </a:prstGeom>
            <a:ln w="381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07" name="直接连接符 106"/>
            <p:cNvCxnSpPr/>
            <p:nvPr/>
          </p:nvCxnSpPr>
          <p:spPr>
            <a:xfrm flipV="1">
              <a:off x="9034099" y="1810320"/>
              <a:ext cx="0" cy="1546591"/>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08" name="直接连接符 107"/>
            <p:cNvCxnSpPr/>
            <p:nvPr/>
          </p:nvCxnSpPr>
          <p:spPr>
            <a:xfrm>
              <a:off x="5118435" y="1813539"/>
              <a:ext cx="3915268"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09" name="直接连接符 108"/>
            <p:cNvCxnSpPr/>
            <p:nvPr/>
          </p:nvCxnSpPr>
          <p:spPr>
            <a:xfrm flipV="1">
              <a:off x="5118435" y="1813167"/>
              <a:ext cx="3810" cy="605583"/>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10" name="直接箭头连接符 109"/>
            <p:cNvCxnSpPr/>
            <p:nvPr/>
          </p:nvCxnSpPr>
          <p:spPr>
            <a:xfrm>
              <a:off x="5118435" y="2418750"/>
              <a:ext cx="189556"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7">
                                            <p:txEl>
                                              <p:pRg st="0" end="0"/>
                                            </p:txEl>
                                          </p:spTgt>
                                        </p:tgtEl>
                                        <p:attrNameLst>
                                          <p:attrName>style.visibility</p:attrName>
                                        </p:attrNameLst>
                                      </p:cBhvr>
                                      <p:to>
                                        <p:strVal val="visible"/>
                                      </p:to>
                                    </p:set>
                                    <p:animEffect transition="in" filter="wipe(left)">
                                      <p:cBhvr>
                                        <p:cTn id="7" dur="500"/>
                                        <p:tgtEl>
                                          <p:spTgt spid="117">
                                            <p:txEl>
                                              <p:pRg st="0" end="0"/>
                                            </p:txEl>
                                          </p:spTgt>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wipe(right)">
                                      <p:cBhvr>
                                        <p:cTn id="11"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p:nvPr>
        </p:nvSpPr>
        <p:spPr/>
        <p:txBody>
          <a:bodyPr/>
          <a:lstStyle/>
          <a:p>
            <a:r>
              <a:rPr lang="en-US" altLang="zh-CN" dirty="0" err="1"/>
              <a:t>addi</a:t>
            </a:r>
            <a:r>
              <a:rPr lang="zh-CN" altLang="en-US" dirty="0"/>
              <a:t>指令的数据通路</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102</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nvGrpSpPr>
          <p:cNvPr id="29" name="组合 28"/>
          <p:cNvGrpSpPr/>
          <p:nvPr/>
        </p:nvGrpSpPr>
        <p:grpSpPr>
          <a:xfrm>
            <a:off x="2219388" y="2896587"/>
            <a:ext cx="683427" cy="572486"/>
            <a:chOff x="2783611" y="3269059"/>
            <a:chExt cx="1312233" cy="1016861"/>
          </a:xfrm>
        </p:grpSpPr>
        <p:sp>
          <p:nvSpPr>
            <p:cNvPr id="25" name="矩形 24"/>
            <p:cNvSpPr/>
            <p:nvPr/>
          </p:nvSpPr>
          <p:spPr>
            <a:xfrm>
              <a:off x="2798619" y="3269059"/>
              <a:ext cx="1173018" cy="1016861"/>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6" name="文本框 25"/>
            <p:cNvSpPr txBox="1"/>
            <p:nvPr/>
          </p:nvSpPr>
          <p:spPr>
            <a:xfrm>
              <a:off x="2783611" y="3323198"/>
              <a:ext cx="1312233" cy="9293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IM</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41" name="组合 40"/>
          <p:cNvGrpSpPr/>
          <p:nvPr/>
        </p:nvGrpSpPr>
        <p:grpSpPr>
          <a:xfrm>
            <a:off x="1357191" y="2636200"/>
            <a:ext cx="718387" cy="1680239"/>
            <a:chOff x="1865175" y="2955247"/>
            <a:chExt cx="718387" cy="1680239"/>
          </a:xfrm>
        </p:grpSpPr>
        <p:grpSp>
          <p:nvGrpSpPr>
            <p:cNvPr id="35" name="组合 34"/>
            <p:cNvGrpSpPr/>
            <p:nvPr/>
          </p:nvGrpSpPr>
          <p:grpSpPr>
            <a:xfrm>
              <a:off x="1865175" y="2955247"/>
              <a:ext cx="663964" cy="1184017"/>
              <a:chOff x="1517531" y="2419923"/>
              <a:chExt cx="718979" cy="1819566"/>
            </a:xfrm>
          </p:grpSpPr>
          <p:sp>
            <p:nvSpPr>
              <p:cNvPr id="32" name="矩形 31"/>
              <p:cNvSpPr/>
              <p:nvPr/>
            </p:nvSpPr>
            <p:spPr>
              <a:xfrm>
                <a:off x="1607127" y="2419923"/>
                <a:ext cx="517237" cy="1819566"/>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3" name="文本框 32"/>
              <p:cNvSpPr txBox="1"/>
              <p:nvPr/>
            </p:nvSpPr>
            <p:spPr>
              <a:xfrm>
                <a:off x="1517531" y="2872026"/>
                <a:ext cx="718979" cy="80407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PC</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34" name="等腰三角形 33"/>
              <p:cNvSpPr/>
              <p:nvPr/>
            </p:nvSpPr>
            <p:spPr>
              <a:xfrm>
                <a:off x="1822602" y="4084639"/>
                <a:ext cx="86285" cy="154850"/>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38" name="直接连接符 37"/>
            <p:cNvCxnSpPr/>
            <p:nvPr/>
          </p:nvCxnSpPr>
          <p:spPr>
            <a:xfrm>
              <a:off x="2182870" y="4139264"/>
              <a:ext cx="0" cy="97791"/>
            </a:xfrm>
            <a:prstGeom prst="line">
              <a:avLst/>
            </a:prstGeom>
          </p:spPr>
          <p:style>
            <a:lnRef idx="3">
              <a:schemeClr val="dk1"/>
            </a:lnRef>
            <a:fillRef idx="0">
              <a:schemeClr val="dk1"/>
            </a:fillRef>
            <a:effectRef idx="2">
              <a:schemeClr val="dk1"/>
            </a:effectRef>
            <a:fontRef idx="minor">
              <a:schemeClr val="tx1"/>
            </a:fontRef>
          </p:style>
        </p:cxnSp>
        <p:sp>
          <p:nvSpPr>
            <p:cNvPr id="39" name="文本框 38"/>
            <p:cNvSpPr txBox="1"/>
            <p:nvPr/>
          </p:nvSpPr>
          <p:spPr>
            <a:xfrm>
              <a:off x="1947915" y="4173821"/>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72" name="组合 71"/>
          <p:cNvGrpSpPr/>
          <p:nvPr/>
        </p:nvGrpSpPr>
        <p:grpSpPr>
          <a:xfrm>
            <a:off x="1567939" y="1567603"/>
            <a:ext cx="1514235" cy="1097721"/>
            <a:chOff x="2298862" y="1857526"/>
            <a:chExt cx="1514235" cy="1097721"/>
          </a:xfrm>
        </p:grpSpPr>
        <p:grpSp>
          <p:nvGrpSpPr>
            <p:cNvPr id="68" name="组合 67"/>
            <p:cNvGrpSpPr/>
            <p:nvPr/>
          </p:nvGrpSpPr>
          <p:grpSpPr>
            <a:xfrm>
              <a:off x="2929286" y="1957027"/>
              <a:ext cx="883811" cy="998220"/>
              <a:chOff x="2929286" y="1957027"/>
              <a:chExt cx="883811" cy="998220"/>
            </a:xfrm>
          </p:grpSpPr>
          <p:grpSp>
            <p:nvGrpSpPr>
              <p:cNvPr id="59" name="组合 58"/>
              <p:cNvGrpSpPr/>
              <p:nvPr/>
            </p:nvGrpSpPr>
            <p:grpSpPr>
              <a:xfrm>
                <a:off x="2929286" y="1957027"/>
                <a:ext cx="801957" cy="998220"/>
                <a:chOff x="7982528" y="3160441"/>
                <a:chExt cx="801957" cy="998220"/>
              </a:xfrm>
            </p:grpSpPr>
            <p:sp>
              <p:nvSpPr>
                <p:cNvPr id="60" name="梯形 59"/>
                <p:cNvSpPr/>
                <p:nvPr/>
              </p:nvSpPr>
              <p:spPr>
                <a:xfrm rot="5400000">
                  <a:off x="7884397" y="3258572"/>
                  <a:ext cx="998220" cy="801957"/>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61" name="等腰三角形 60"/>
                <p:cNvSpPr/>
                <p:nvPr/>
              </p:nvSpPr>
              <p:spPr>
                <a:xfrm rot="5400000">
                  <a:off x="7972250" y="3606810"/>
                  <a:ext cx="149047" cy="128489"/>
                </a:xfrm>
                <a:prstGeom prst="triangl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62" name="直接连接符 61"/>
                <p:cNvCxnSpPr>
                  <a:stCxn id="61" idx="2"/>
                  <a:endCxn id="61" idx="4"/>
                </p:cNvCxnSpPr>
                <p:nvPr/>
              </p:nvCxnSpPr>
              <p:spPr>
                <a:xfrm>
                  <a:off x="7982529" y="3596531"/>
                  <a:ext cx="0" cy="149047"/>
                </a:xfrm>
                <a:prstGeom prst="line">
                  <a:avLst/>
                </a:prstGeom>
                <a:ln w="19050">
                  <a:solidFill>
                    <a:schemeClr val="bg1"/>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63" name="直接连接符 62"/>
                <p:cNvCxnSpPr>
                  <a:stCxn id="61" idx="2"/>
                  <a:endCxn id="61" idx="0"/>
                </p:cNvCxnSpPr>
                <p:nvPr/>
              </p:nvCxnSpPr>
              <p:spPr>
                <a:xfrm>
                  <a:off x="7982529" y="3596531"/>
                  <a:ext cx="128489" cy="74524"/>
                </a:xfrm>
                <a:prstGeom prst="line">
                  <a:avLst/>
                </a:prstGeom>
                <a:ln w="19050"/>
              </p:spPr>
              <p:style>
                <a:lnRef idx="2">
                  <a:schemeClr val="dk1"/>
                </a:lnRef>
                <a:fillRef idx="0">
                  <a:schemeClr val="dk1"/>
                </a:fillRef>
                <a:effectRef idx="1">
                  <a:schemeClr val="dk1"/>
                </a:effectRef>
                <a:fontRef idx="minor">
                  <a:schemeClr val="tx1"/>
                </a:fontRef>
              </p:style>
            </p:cxnSp>
            <p:cxnSp>
              <p:nvCxnSpPr>
                <p:cNvPr id="64" name="直接连接符 63"/>
                <p:cNvCxnSpPr>
                  <a:stCxn id="61" idx="0"/>
                  <a:endCxn id="61" idx="4"/>
                </p:cNvCxnSpPr>
                <p:nvPr/>
              </p:nvCxnSpPr>
              <p:spPr>
                <a:xfrm flipH="1">
                  <a:off x="7982529" y="3671055"/>
                  <a:ext cx="128489" cy="74523"/>
                </a:xfrm>
                <a:prstGeom prst="line">
                  <a:avLst/>
                </a:prstGeom>
                <a:ln w="19050"/>
              </p:spPr>
              <p:style>
                <a:lnRef idx="2">
                  <a:schemeClr val="dk1"/>
                </a:lnRef>
                <a:fillRef idx="0">
                  <a:schemeClr val="dk1"/>
                </a:fillRef>
                <a:effectRef idx="1">
                  <a:schemeClr val="dk1"/>
                </a:effectRef>
                <a:fontRef idx="minor">
                  <a:schemeClr val="tx1"/>
                </a:fontRef>
              </p:style>
            </p:cxnSp>
          </p:grpSp>
          <p:sp>
            <p:nvSpPr>
              <p:cNvPr id="65" name="文本框 64"/>
              <p:cNvSpPr txBox="1"/>
              <p:nvPr/>
            </p:nvSpPr>
            <p:spPr>
              <a:xfrm>
                <a:off x="2967994" y="2175269"/>
                <a:ext cx="84510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Add</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70" name="直接连接符 69"/>
            <p:cNvCxnSpPr/>
            <p:nvPr/>
          </p:nvCxnSpPr>
          <p:spPr>
            <a:xfrm flipH="1">
              <a:off x="2796540" y="2143125"/>
              <a:ext cx="132747" cy="0"/>
            </a:xfrm>
            <a:prstGeom prst="line">
              <a:avLst/>
            </a:prstGeom>
          </p:spPr>
          <p:style>
            <a:lnRef idx="3">
              <a:schemeClr val="dk1"/>
            </a:lnRef>
            <a:fillRef idx="0">
              <a:schemeClr val="dk1"/>
            </a:fillRef>
            <a:effectRef idx="2">
              <a:schemeClr val="dk1"/>
            </a:effectRef>
            <a:fontRef idx="minor">
              <a:schemeClr val="tx1"/>
            </a:fontRef>
          </p:style>
        </p:cxnSp>
        <p:sp>
          <p:nvSpPr>
            <p:cNvPr id="71" name="文本框 70"/>
            <p:cNvSpPr txBox="1"/>
            <p:nvPr/>
          </p:nvSpPr>
          <p:spPr>
            <a:xfrm>
              <a:off x="2298862" y="1857526"/>
              <a:ext cx="5661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+4</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73" name="矩形 72"/>
          <p:cNvSpPr/>
          <p:nvPr/>
        </p:nvSpPr>
        <p:spPr>
          <a:xfrm>
            <a:off x="735564" y="5538077"/>
            <a:ext cx="11207053" cy="81562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76" name="文本框 75"/>
          <p:cNvSpPr txBox="1"/>
          <p:nvPr/>
        </p:nvSpPr>
        <p:spPr>
          <a:xfrm>
            <a:off x="5058596" y="5554287"/>
            <a:ext cx="1382110"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RegWEn</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rgbClr val="FF0000"/>
                </a:solidFill>
                <a:latin typeface="Times New Roman" panose="02020603050405020304"/>
                <a:ea typeface="宋体" panose="02010600030101010101" pitchFamily="2" charset="-122"/>
              </a:rPr>
              <a:t>=1</a:t>
            </a:r>
            <a:endParaRPr kumimoji="0" lang="en-US" altLang="zh-CN" sz="2400" b="1" i="0" u="none" strike="noStrike" kern="1200" cap="none" spc="0" normalizeH="0" baseline="0" noProof="0" dirty="0">
              <a:ln>
                <a:noFill/>
              </a:ln>
              <a:solidFill>
                <a:srgbClr val="FF0000"/>
              </a:solidFill>
              <a:effectLst/>
              <a:uLnTx/>
              <a:uFillTx/>
              <a:latin typeface="Times New Roman" panose="02020603050405020304"/>
              <a:ea typeface="宋体" panose="02010600030101010101" pitchFamily="2" charset="-122"/>
            </a:endParaRPr>
          </a:p>
        </p:txBody>
      </p:sp>
      <p:cxnSp>
        <p:nvCxnSpPr>
          <p:cNvPr id="80" name="直接连接符 79"/>
          <p:cNvCxnSpPr/>
          <p:nvPr/>
        </p:nvCxnSpPr>
        <p:spPr>
          <a:xfrm flipV="1">
            <a:off x="5354324" y="4299037"/>
            <a:ext cx="0" cy="1244086"/>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82" name="直接箭头连接符 81"/>
          <p:cNvCxnSpPr/>
          <p:nvPr/>
        </p:nvCxnSpPr>
        <p:spPr>
          <a:xfrm>
            <a:off x="1917590" y="3176594"/>
            <a:ext cx="3010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02" name="组合 101"/>
          <p:cNvGrpSpPr/>
          <p:nvPr/>
        </p:nvGrpSpPr>
        <p:grpSpPr>
          <a:xfrm>
            <a:off x="2037061" y="2485036"/>
            <a:ext cx="157663" cy="687003"/>
            <a:chOff x="2139696" y="2656398"/>
            <a:chExt cx="384242" cy="687003"/>
          </a:xfrm>
        </p:grpSpPr>
        <p:cxnSp>
          <p:nvCxnSpPr>
            <p:cNvPr id="93" name="直接连接符 92"/>
            <p:cNvCxnSpPr/>
            <p:nvPr/>
          </p:nvCxnSpPr>
          <p:spPr>
            <a:xfrm flipV="1">
              <a:off x="2139696" y="2656398"/>
              <a:ext cx="0" cy="687003"/>
            </a:xfrm>
            <a:prstGeom prst="line">
              <a:avLst/>
            </a:prstGeom>
          </p:spPr>
          <p:style>
            <a:lnRef idx="3">
              <a:schemeClr val="dk1"/>
            </a:lnRef>
            <a:fillRef idx="0">
              <a:schemeClr val="dk1"/>
            </a:fillRef>
            <a:effectRef idx="2">
              <a:schemeClr val="dk1"/>
            </a:effectRef>
            <a:fontRef idx="minor">
              <a:schemeClr val="tx1"/>
            </a:fontRef>
          </p:style>
        </p:cxnSp>
        <p:cxnSp>
          <p:nvCxnSpPr>
            <p:cNvPr id="99" name="直接箭头连接符 98"/>
            <p:cNvCxnSpPr/>
            <p:nvPr/>
          </p:nvCxnSpPr>
          <p:spPr>
            <a:xfrm>
              <a:off x="2139696" y="2656398"/>
              <a:ext cx="3842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126" name="文本框 125"/>
          <p:cNvSpPr txBox="1"/>
          <p:nvPr/>
        </p:nvSpPr>
        <p:spPr>
          <a:xfrm>
            <a:off x="482642" y="3249070"/>
            <a:ext cx="92365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PC+4</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3" name="文本框 162"/>
          <p:cNvSpPr txBox="1"/>
          <p:nvPr/>
        </p:nvSpPr>
        <p:spPr>
          <a:xfrm>
            <a:off x="3350022" y="2563097"/>
            <a:ext cx="141641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inst[11:7]</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4" name="文本框 163"/>
          <p:cNvSpPr txBox="1"/>
          <p:nvPr/>
        </p:nvSpPr>
        <p:spPr>
          <a:xfrm>
            <a:off x="3085576" y="3002913"/>
            <a:ext cx="1478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inst[19:15]</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5" name="文本框 164"/>
          <p:cNvSpPr txBox="1"/>
          <p:nvPr/>
        </p:nvSpPr>
        <p:spPr>
          <a:xfrm>
            <a:off x="3092966" y="3404428"/>
            <a:ext cx="14778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inst[24:20]</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70" name="直接箭头连接符 169"/>
          <p:cNvCxnSpPr/>
          <p:nvPr/>
        </p:nvCxnSpPr>
        <p:spPr>
          <a:xfrm>
            <a:off x="3011386" y="3000468"/>
            <a:ext cx="0" cy="25426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7" name="文本框 176"/>
          <p:cNvSpPr txBox="1"/>
          <p:nvPr/>
        </p:nvSpPr>
        <p:spPr>
          <a:xfrm>
            <a:off x="2153217" y="5549305"/>
            <a:ext cx="14334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inst[31:0]</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86" name="文本框 85"/>
          <p:cNvSpPr txBox="1"/>
          <p:nvPr/>
        </p:nvSpPr>
        <p:spPr>
          <a:xfrm>
            <a:off x="8444220" y="5540205"/>
            <a:ext cx="123371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ALUSel</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90" name="文本框 89"/>
          <p:cNvSpPr txBox="1"/>
          <p:nvPr/>
        </p:nvSpPr>
        <p:spPr>
          <a:xfrm>
            <a:off x="7177754" y="5539717"/>
            <a:ext cx="1806905"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BSel</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lvl="0" algn="ctr">
              <a:defRPr/>
            </a:pPr>
            <a:r>
              <a:rPr lang="en-US" altLang="zh-CN" sz="2400" dirty="0">
                <a:solidFill>
                  <a:schemeClr val="tx1"/>
                </a:solidFill>
              </a:rPr>
              <a:t>(Data2/</a:t>
            </a:r>
            <a:r>
              <a:rPr lang="en-US" altLang="zh-CN" sz="2400" b="1" dirty="0" err="1">
                <a:solidFill>
                  <a:srgbClr val="FF0000"/>
                </a:solidFill>
              </a:rPr>
              <a:t>imm</a:t>
            </a:r>
            <a:r>
              <a:rPr lang="en-US" altLang="zh-CN" sz="2400" b="1" dirty="0">
                <a:solidFill>
                  <a:schemeClr val="tx1"/>
                </a:solidFill>
              </a:rPr>
              <a:t>)</a:t>
            </a:r>
            <a:endParaRPr lang="en-US" altLang="zh-CN" sz="2400" b="1" dirty="0">
              <a:solidFill>
                <a:srgbClr val="FF0000"/>
              </a:solidFill>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98" name="文本框 97"/>
          <p:cNvSpPr txBox="1"/>
          <p:nvPr/>
        </p:nvSpPr>
        <p:spPr>
          <a:xfrm>
            <a:off x="3795747" y="5552023"/>
            <a:ext cx="120852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ImmSel</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lang="en-US" altLang="zh-CN" sz="2400" b="1" dirty="0">
                <a:solidFill>
                  <a:srgbClr val="FF0000"/>
                </a:solidFill>
                <a:latin typeface="Times New Roman" panose="02020603050405020304"/>
                <a:ea typeface="宋体" panose="02010600030101010101" pitchFamily="2" charset="-122"/>
              </a:rPr>
              <a:t>=I</a:t>
            </a:r>
            <a:endParaRPr kumimoji="0" lang="en-US" altLang="zh-CN" sz="2400" b="1" i="0" u="none" strike="noStrike" kern="1200" cap="none" spc="0" normalizeH="0" baseline="0" noProof="0" dirty="0">
              <a:ln>
                <a:noFill/>
              </a:ln>
              <a:solidFill>
                <a:srgbClr val="FF0000"/>
              </a:solidFill>
              <a:effectLst/>
              <a:uLnTx/>
              <a:uFillTx/>
              <a:latin typeface="Times New Roman" panose="02020603050405020304"/>
              <a:ea typeface="宋体" panose="02010600030101010101" pitchFamily="2" charset="-122"/>
            </a:endParaRPr>
          </a:p>
        </p:txBody>
      </p:sp>
      <p:cxnSp>
        <p:nvCxnSpPr>
          <p:cNvPr id="48" name="直接箭头连接符 47"/>
          <p:cNvCxnSpPr/>
          <p:nvPr/>
        </p:nvCxnSpPr>
        <p:spPr>
          <a:xfrm flipV="1">
            <a:off x="4846670" y="5375061"/>
            <a:ext cx="797" cy="1680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直接箭头连接符 76"/>
          <p:cNvCxnSpPr/>
          <p:nvPr/>
        </p:nvCxnSpPr>
        <p:spPr>
          <a:xfrm>
            <a:off x="3011386" y="4842161"/>
            <a:ext cx="14504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3" name="文本框 132"/>
          <p:cNvSpPr txBox="1"/>
          <p:nvPr/>
        </p:nvSpPr>
        <p:spPr>
          <a:xfrm>
            <a:off x="2957189" y="4399347"/>
            <a:ext cx="16999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inst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[31:20]</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nvGrpSpPr>
          <p:cNvPr id="176" name="组合 175"/>
          <p:cNvGrpSpPr/>
          <p:nvPr/>
        </p:nvGrpSpPr>
        <p:grpSpPr>
          <a:xfrm>
            <a:off x="4462145" y="2012315"/>
            <a:ext cx="5215890" cy="1459865"/>
            <a:chOff x="5118435" y="1810320"/>
            <a:chExt cx="3915664" cy="1546591"/>
          </a:xfrm>
        </p:grpSpPr>
        <p:cxnSp>
          <p:nvCxnSpPr>
            <p:cNvPr id="178" name="直接箭头连接符 177"/>
            <p:cNvCxnSpPr/>
            <p:nvPr/>
          </p:nvCxnSpPr>
          <p:spPr>
            <a:xfrm>
              <a:off x="8619816" y="3356911"/>
              <a:ext cx="413887"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9" name="直接连接符 178"/>
            <p:cNvCxnSpPr/>
            <p:nvPr/>
          </p:nvCxnSpPr>
          <p:spPr>
            <a:xfrm flipV="1">
              <a:off x="9034099" y="1810320"/>
              <a:ext cx="0" cy="1546591"/>
            </a:xfrm>
            <a:prstGeom prst="line">
              <a:avLst/>
            </a:prstGeom>
          </p:spPr>
          <p:style>
            <a:lnRef idx="3">
              <a:schemeClr val="dk1"/>
            </a:lnRef>
            <a:fillRef idx="0">
              <a:schemeClr val="dk1"/>
            </a:fillRef>
            <a:effectRef idx="2">
              <a:schemeClr val="dk1"/>
            </a:effectRef>
            <a:fontRef idx="minor">
              <a:schemeClr val="tx1"/>
            </a:fontRef>
          </p:style>
        </p:cxnSp>
        <p:cxnSp>
          <p:nvCxnSpPr>
            <p:cNvPr id="180" name="直接连接符 179"/>
            <p:cNvCxnSpPr/>
            <p:nvPr/>
          </p:nvCxnSpPr>
          <p:spPr>
            <a:xfrm>
              <a:off x="5118435" y="1813539"/>
              <a:ext cx="3915268" cy="0"/>
            </a:xfrm>
            <a:prstGeom prst="line">
              <a:avLst/>
            </a:prstGeom>
          </p:spPr>
          <p:style>
            <a:lnRef idx="3">
              <a:schemeClr val="dk1"/>
            </a:lnRef>
            <a:fillRef idx="0">
              <a:schemeClr val="dk1"/>
            </a:fillRef>
            <a:effectRef idx="2">
              <a:schemeClr val="dk1"/>
            </a:effectRef>
            <a:fontRef idx="minor">
              <a:schemeClr val="tx1"/>
            </a:fontRef>
          </p:style>
        </p:cxnSp>
        <p:cxnSp>
          <p:nvCxnSpPr>
            <p:cNvPr id="181" name="直接连接符 180"/>
            <p:cNvCxnSpPr/>
            <p:nvPr/>
          </p:nvCxnSpPr>
          <p:spPr>
            <a:xfrm flipV="1">
              <a:off x="5118435" y="1813167"/>
              <a:ext cx="3810" cy="605583"/>
            </a:xfrm>
            <a:prstGeom prst="line">
              <a:avLst/>
            </a:prstGeom>
          </p:spPr>
          <p:style>
            <a:lnRef idx="3">
              <a:schemeClr val="dk1"/>
            </a:lnRef>
            <a:fillRef idx="0">
              <a:schemeClr val="dk1"/>
            </a:fillRef>
            <a:effectRef idx="2">
              <a:schemeClr val="dk1"/>
            </a:effectRef>
            <a:fontRef idx="minor">
              <a:schemeClr val="tx1"/>
            </a:fontRef>
          </p:style>
        </p:cxnSp>
        <p:cxnSp>
          <p:nvCxnSpPr>
            <p:cNvPr id="182" name="直接箭头连接符 181"/>
            <p:cNvCxnSpPr/>
            <p:nvPr/>
          </p:nvCxnSpPr>
          <p:spPr>
            <a:xfrm>
              <a:off x="5118435" y="2418750"/>
              <a:ext cx="18955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183" name="文本框 182"/>
          <p:cNvSpPr txBox="1"/>
          <p:nvPr/>
        </p:nvSpPr>
        <p:spPr>
          <a:xfrm>
            <a:off x="10613801" y="1489342"/>
            <a:ext cx="1847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86" name="直接箭头连接符 185"/>
          <p:cNvCxnSpPr/>
          <p:nvPr/>
        </p:nvCxnSpPr>
        <p:spPr>
          <a:xfrm>
            <a:off x="6454494" y="3265423"/>
            <a:ext cx="19651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7" name="直接箭头连接符 186"/>
          <p:cNvCxnSpPr/>
          <p:nvPr/>
        </p:nvCxnSpPr>
        <p:spPr>
          <a:xfrm>
            <a:off x="6454494" y="3690125"/>
            <a:ext cx="1268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17" name="组合 216"/>
          <p:cNvGrpSpPr/>
          <p:nvPr/>
        </p:nvGrpSpPr>
        <p:grpSpPr>
          <a:xfrm>
            <a:off x="913104" y="1367480"/>
            <a:ext cx="2267929" cy="1856427"/>
            <a:chOff x="911741" y="1492577"/>
            <a:chExt cx="2262224" cy="1663126"/>
          </a:xfrm>
        </p:grpSpPr>
        <p:cxnSp>
          <p:nvCxnSpPr>
            <p:cNvPr id="111" name="直接箭头连接符 110"/>
            <p:cNvCxnSpPr/>
            <p:nvPr/>
          </p:nvCxnSpPr>
          <p:spPr>
            <a:xfrm>
              <a:off x="2996265" y="2203630"/>
              <a:ext cx="173890"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14" name="直接连接符 113"/>
            <p:cNvCxnSpPr/>
            <p:nvPr/>
          </p:nvCxnSpPr>
          <p:spPr>
            <a:xfrm flipV="1">
              <a:off x="3173965" y="1493280"/>
              <a:ext cx="0" cy="710350"/>
            </a:xfrm>
            <a:prstGeom prst="line">
              <a:avLst/>
            </a:prstGeom>
          </p:spPr>
          <p:style>
            <a:lnRef idx="3">
              <a:schemeClr val="dk1"/>
            </a:lnRef>
            <a:fillRef idx="0">
              <a:schemeClr val="dk1"/>
            </a:fillRef>
            <a:effectRef idx="2">
              <a:schemeClr val="dk1"/>
            </a:effectRef>
            <a:fontRef idx="minor">
              <a:schemeClr val="tx1"/>
            </a:fontRef>
          </p:style>
        </p:cxnSp>
        <p:cxnSp>
          <p:nvCxnSpPr>
            <p:cNvPr id="115" name="直接连接符 114"/>
            <p:cNvCxnSpPr/>
            <p:nvPr/>
          </p:nvCxnSpPr>
          <p:spPr>
            <a:xfrm>
              <a:off x="911741" y="1493608"/>
              <a:ext cx="2258414" cy="0"/>
            </a:xfrm>
            <a:prstGeom prst="line">
              <a:avLst/>
            </a:prstGeom>
          </p:spPr>
          <p:style>
            <a:lnRef idx="3">
              <a:schemeClr val="dk1"/>
            </a:lnRef>
            <a:fillRef idx="0">
              <a:schemeClr val="dk1"/>
            </a:fillRef>
            <a:effectRef idx="2">
              <a:schemeClr val="dk1"/>
            </a:effectRef>
            <a:fontRef idx="minor">
              <a:schemeClr val="tx1"/>
            </a:fontRef>
          </p:style>
        </p:cxnSp>
        <p:cxnSp>
          <p:nvCxnSpPr>
            <p:cNvPr id="118" name="直接连接符 117"/>
            <p:cNvCxnSpPr/>
            <p:nvPr/>
          </p:nvCxnSpPr>
          <p:spPr>
            <a:xfrm flipV="1">
              <a:off x="911741" y="1492577"/>
              <a:ext cx="0" cy="1663126"/>
            </a:xfrm>
            <a:prstGeom prst="line">
              <a:avLst/>
            </a:prstGeom>
          </p:spPr>
          <p:style>
            <a:lnRef idx="3">
              <a:schemeClr val="dk1"/>
            </a:lnRef>
            <a:fillRef idx="0">
              <a:schemeClr val="dk1"/>
            </a:fillRef>
            <a:effectRef idx="2">
              <a:schemeClr val="dk1"/>
            </a:effectRef>
            <a:fontRef idx="minor">
              <a:schemeClr val="tx1"/>
            </a:fontRef>
          </p:style>
        </p:cxnSp>
        <p:cxnSp>
          <p:nvCxnSpPr>
            <p:cNvPr id="208" name="直接箭头连接符 207"/>
            <p:cNvCxnSpPr/>
            <p:nvPr/>
          </p:nvCxnSpPr>
          <p:spPr>
            <a:xfrm>
              <a:off x="911741" y="3155703"/>
              <a:ext cx="5255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51" name="直接箭头连接符 50"/>
          <p:cNvCxnSpPr/>
          <p:nvPr/>
        </p:nvCxnSpPr>
        <p:spPr>
          <a:xfrm>
            <a:off x="3011386" y="3000468"/>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直接箭头连接符 53"/>
          <p:cNvCxnSpPr/>
          <p:nvPr/>
        </p:nvCxnSpPr>
        <p:spPr>
          <a:xfrm>
            <a:off x="3011386" y="3431465"/>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直接箭头连接符 73"/>
          <p:cNvCxnSpPr/>
          <p:nvPr/>
        </p:nvCxnSpPr>
        <p:spPr>
          <a:xfrm>
            <a:off x="3011386" y="3840936"/>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6" name="文本框 255"/>
          <p:cNvSpPr txBox="1"/>
          <p:nvPr/>
        </p:nvSpPr>
        <p:spPr>
          <a:xfrm>
            <a:off x="5660046" y="4303250"/>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258" name="直接箭头连接符 257"/>
          <p:cNvCxnSpPr/>
          <p:nvPr/>
        </p:nvCxnSpPr>
        <p:spPr>
          <a:xfrm>
            <a:off x="2838126" y="3194864"/>
            <a:ext cx="162195"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66" name="肘形连接符 265"/>
          <p:cNvCxnSpPr>
            <a:stCxn id="2" idx="6"/>
          </p:cNvCxnSpPr>
          <p:nvPr/>
        </p:nvCxnSpPr>
        <p:spPr>
          <a:xfrm flipV="1">
            <a:off x="5229927" y="4187126"/>
            <a:ext cx="2496967" cy="707982"/>
          </a:xfrm>
          <a:prstGeom prst="bentConnector3">
            <a:avLst>
              <a:gd name="adj1" fmla="val 69149"/>
            </a:avLst>
          </a:prstGeom>
          <a:ln>
            <a:tailEnd type="triangle"/>
          </a:ln>
        </p:spPr>
        <p:style>
          <a:lnRef idx="3">
            <a:schemeClr val="dk1"/>
          </a:lnRef>
          <a:fillRef idx="0">
            <a:schemeClr val="dk1"/>
          </a:fillRef>
          <a:effectRef idx="2">
            <a:schemeClr val="dk1"/>
          </a:effectRef>
          <a:fontRef idx="minor">
            <a:schemeClr val="tx1"/>
          </a:fontRef>
        </p:style>
      </p:cxnSp>
      <p:cxnSp>
        <p:nvCxnSpPr>
          <p:cNvPr id="302" name="直接箭头连接符 301"/>
          <p:cNvCxnSpPr/>
          <p:nvPr/>
        </p:nvCxnSpPr>
        <p:spPr>
          <a:xfrm>
            <a:off x="8090699" y="3865896"/>
            <a:ext cx="32891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直接箭头连接符 302"/>
          <p:cNvCxnSpPr/>
          <p:nvPr/>
        </p:nvCxnSpPr>
        <p:spPr>
          <a:xfrm flipV="1">
            <a:off x="7917545" y="4393626"/>
            <a:ext cx="0" cy="11418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2" name="直接箭头连接符 311"/>
          <p:cNvCxnSpPr/>
          <p:nvPr/>
        </p:nvCxnSpPr>
        <p:spPr>
          <a:xfrm flipV="1">
            <a:off x="8786550" y="3833887"/>
            <a:ext cx="0" cy="17092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27" name="组合 326"/>
          <p:cNvGrpSpPr/>
          <p:nvPr/>
        </p:nvGrpSpPr>
        <p:grpSpPr>
          <a:xfrm>
            <a:off x="7656756" y="3465390"/>
            <a:ext cx="474810" cy="1013447"/>
            <a:chOff x="830110" y="2585085"/>
            <a:chExt cx="474810" cy="1013447"/>
          </a:xfrm>
        </p:grpSpPr>
        <p:sp>
          <p:nvSpPr>
            <p:cNvPr id="328" name="梯形 327"/>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29" name="文本框 328"/>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0000FF"/>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0000FF"/>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0000FF"/>
                  </a:solidFill>
                  <a:effectLst/>
                  <a:uLnTx/>
                  <a:uFillTx/>
                  <a:latin typeface="Times New Roman" panose="02020603050405020304"/>
                  <a:ea typeface="宋体" panose="02010600030101010101" pitchFamily="2" charset="-122"/>
                  <a:cs typeface="+mn-cs"/>
                </a:rPr>
                <a:t>X</a:t>
              </a:r>
            </a:p>
          </p:txBody>
        </p:sp>
      </p:grpSp>
      <p:sp>
        <p:nvSpPr>
          <p:cNvPr id="171" name="文本框 170"/>
          <p:cNvSpPr txBox="1"/>
          <p:nvPr/>
        </p:nvSpPr>
        <p:spPr>
          <a:xfrm>
            <a:off x="6470040" y="2792387"/>
            <a:ext cx="1313180" cy="461665"/>
          </a:xfrm>
          <a:prstGeom prst="rect">
            <a:avLst/>
          </a:prstGeom>
          <a:noFill/>
        </p:spPr>
        <p:txBody>
          <a:bodyPr wrap="none" rtlCol="0">
            <a:spAutoFit/>
          </a:bodyPr>
          <a:lstStyle/>
          <a:p>
            <a:r>
              <a:rPr lang="en-US" altLang="zh-CN" sz="2400" b="1" dirty="0">
                <a:solidFill>
                  <a:prstClr val="black"/>
                </a:solidFill>
                <a:latin typeface="Times New Roman" panose="02020603050405020304"/>
                <a:ea typeface="宋体" panose="02010600030101010101" pitchFamily="2" charset="-122"/>
              </a:rPr>
              <a:t>Reg[rs1]</a:t>
            </a:r>
            <a:endParaRPr lang="zh-CN" altLang="en-US" sz="2400" b="1" dirty="0">
              <a:solidFill>
                <a:prstClr val="black"/>
              </a:solidFill>
              <a:latin typeface="Times New Roman" panose="02020603050405020304"/>
              <a:ea typeface="宋体" panose="02010600030101010101" pitchFamily="2" charset="-122"/>
            </a:endParaRPr>
          </a:p>
        </p:txBody>
      </p:sp>
      <p:sp>
        <p:nvSpPr>
          <p:cNvPr id="172" name="文本框 171"/>
          <p:cNvSpPr txBox="1"/>
          <p:nvPr/>
        </p:nvSpPr>
        <p:spPr>
          <a:xfrm>
            <a:off x="6466938" y="3228661"/>
            <a:ext cx="1313180" cy="461665"/>
          </a:xfrm>
          <a:prstGeom prst="rect">
            <a:avLst/>
          </a:prstGeom>
          <a:noFill/>
        </p:spPr>
        <p:txBody>
          <a:bodyPr wrap="none" rtlCol="0">
            <a:spAutoFit/>
          </a:bodyPr>
          <a:lstStyle/>
          <a:p>
            <a:r>
              <a:rPr lang="en-US" altLang="zh-CN" sz="2400" b="1" dirty="0">
                <a:solidFill>
                  <a:prstClr val="black"/>
                </a:solidFill>
                <a:latin typeface="Times New Roman" panose="02020603050405020304"/>
                <a:ea typeface="宋体" panose="02010600030101010101" pitchFamily="2" charset="-122"/>
              </a:rPr>
              <a:t>Reg[rs2]</a:t>
            </a:r>
            <a:endParaRPr lang="zh-CN" altLang="en-US" sz="2400" b="1" dirty="0">
              <a:solidFill>
                <a:prstClr val="black"/>
              </a:solidFill>
              <a:latin typeface="Times New Roman" panose="02020603050405020304"/>
              <a:ea typeface="宋体" panose="02010600030101010101" pitchFamily="2" charset="-122"/>
            </a:endParaRPr>
          </a:p>
        </p:txBody>
      </p:sp>
      <p:grpSp>
        <p:nvGrpSpPr>
          <p:cNvPr id="125" name="组合 124"/>
          <p:cNvGrpSpPr/>
          <p:nvPr/>
        </p:nvGrpSpPr>
        <p:grpSpPr>
          <a:xfrm>
            <a:off x="8379901" y="2969895"/>
            <a:ext cx="835486" cy="998220"/>
            <a:chOff x="7950205" y="3160441"/>
            <a:chExt cx="679988" cy="998220"/>
          </a:xfrm>
        </p:grpSpPr>
        <p:grpSp>
          <p:nvGrpSpPr>
            <p:cNvPr id="127" name="组合 126"/>
            <p:cNvGrpSpPr/>
            <p:nvPr/>
          </p:nvGrpSpPr>
          <p:grpSpPr>
            <a:xfrm>
              <a:off x="7982529" y="3160441"/>
              <a:ext cx="574962" cy="998220"/>
              <a:chOff x="7982529" y="3160441"/>
              <a:chExt cx="574962" cy="998220"/>
            </a:xfrm>
          </p:grpSpPr>
          <p:sp>
            <p:nvSpPr>
              <p:cNvPr id="129" name="梯形 128"/>
              <p:cNvSpPr/>
              <p:nvPr/>
            </p:nvSpPr>
            <p:spPr>
              <a:xfrm rot="5400000">
                <a:off x="7770900" y="3372070"/>
                <a:ext cx="998220" cy="574962"/>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30" name="等腰三角形 129"/>
              <p:cNvSpPr/>
              <p:nvPr/>
            </p:nvSpPr>
            <p:spPr>
              <a:xfrm rot="5400000">
                <a:off x="7950289" y="3629810"/>
                <a:ext cx="149047" cy="82492"/>
              </a:xfrm>
              <a:prstGeom prst="triangle">
                <a:avLst>
                  <a:gd name="adj" fmla="val 47444"/>
                </a:avLst>
              </a:prstGeom>
              <a:solidFill>
                <a:schemeClr val="bg1"/>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31" name="直接连接符 130"/>
              <p:cNvCxnSpPr>
                <a:endCxn id="130" idx="4"/>
              </p:cNvCxnSpPr>
              <p:nvPr/>
            </p:nvCxnSpPr>
            <p:spPr>
              <a:xfrm>
                <a:off x="7983567" y="3596533"/>
                <a:ext cx="0" cy="149047"/>
              </a:xfrm>
              <a:prstGeom prst="line">
                <a:avLst/>
              </a:prstGeom>
              <a:ln w="19050">
                <a:solidFill>
                  <a:schemeClr val="bg1"/>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32" name="直接连接符 131"/>
              <p:cNvCxnSpPr>
                <a:stCxn id="130" idx="2"/>
                <a:endCxn id="130" idx="1"/>
              </p:cNvCxnSpPr>
              <p:nvPr/>
            </p:nvCxnSpPr>
            <p:spPr>
              <a:xfrm>
                <a:off x="7983574" y="3596533"/>
                <a:ext cx="41246" cy="35357"/>
              </a:xfrm>
              <a:prstGeom prst="line">
                <a:avLst/>
              </a:prstGeom>
            </p:spPr>
            <p:style>
              <a:lnRef idx="2">
                <a:schemeClr val="dk1"/>
              </a:lnRef>
              <a:fillRef idx="0">
                <a:schemeClr val="dk1"/>
              </a:fillRef>
              <a:effectRef idx="1">
                <a:schemeClr val="dk1"/>
              </a:effectRef>
              <a:fontRef idx="minor">
                <a:schemeClr val="tx1"/>
              </a:fontRef>
            </p:style>
          </p:cxnSp>
          <p:cxnSp>
            <p:nvCxnSpPr>
              <p:cNvPr id="134" name="直接连接符 133"/>
              <p:cNvCxnSpPr>
                <a:stCxn id="130" idx="5"/>
                <a:endCxn id="130" idx="4"/>
              </p:cNvCxnSpPr>
              <p:nvPr/>
            </p:nvCxnSpPr>
            <p:spPr>
              <a:xfrm flipH="1">
                <a:off x="7983574" y="3706413"/>
                <a:ext cx="41246" cy="39167"/>
              </a:xfrm>
              <a:prstGeom prst="line">
                <a:avLst/>
              </a:prstGeom>
            </p:spPr>
            <p:style>
              <a:lnRef idx="2">
                <a:schemeClr val="dk1"/>
              </a:lnRef>
              <a:fillRef idx="0">
                <a:schemeClr val="dk1"/>
              </a:fillRef>
              <a:effectRef idx="1">
                <a:schemeClr val="dk1"/>
              </a:effectRef>
              <a:fontRef idx="minor">
                <a:schemeClr val="tx1"/>
              </a:fontRef>
            </p:style>
          </p:cxnSp>
        </p:grpSp>
        <p:sp>
          <p:nvSpPr>
            <p:cNvPr id="128" name="文本框 127"/>
            <p:cNvSpPr txBox="1"/>
            <p:nvPr/>
          </p:nvSpPr>
          <p:spPr>
            <a:xfrm>
              <a:off x="7950205" y="3439616"/>
              <a:ext cx="67998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ALU</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100" name="直接箭头连接符 99"/>
          <p:cNvCxnSpPr/>
          <p:nvPr/>
        </p:nvCxnSpPr>
        <p:spPr>
          <a:xfrm>
            <a:off x="1927821" y="3179400"/>
            <a:ext cx="301083"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01" name="直接箭头连接符 100"/>
          <p:cNvCxnSpPr/>
          <p:nvPr/>
        </p:nvCxnSpPr>
        <p:spPr>
          <a:xfrm>
            <a:off x="3013362" y="3003274"/>
            <a:ext cx="0" cy="2542654"/>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03" name="直接箭头连接符 102"/>
          <p:cNvCxnSpPr/>
          <p:nvPr/>
        </p:nvCxnSpPr>
        <p:spPr>
          <a:xfrm>
            <a:off x="3019077" y="4844967"/>
            <a:ext cx="1450446"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04" name="直接箭头连接符 103"/>
          <p:cNvCxnSpPr/>
          <p:nvPr/>
        </p:nvCxnSpPr>
        <p:spPr>
          <a:xfrm>
            <a:off x="3013997" y="3003274"/>
            <a:ext cx="170339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05" name="直接箭头连接符 104"/>
          <p:cNvCxnSpPr/>
          <p:nvPr/>
        </p:nvCxnSpPr>
        <p:spPr>
          <a:xfrm>
            <a:off x="3019077" y="3434271"/>
            <a:ext cx="170339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06" name="直接箭头连接符 105"/>
          <p:cNvCxnSpPr/>
          <p:nvPr/>
        </p:nvCxnSpPr>
        <p:spPr>
          <a:xfrm>
            <a:off x="3019077" y="3843742"/>
            <a:ext cx="170339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07" name="直接箭头连接符 106"/>
          <p:cNvCxnSpPr/>
          <p:nvPr/>
        </p:nvCxnSpPr>
        <p:spPr>
          <a:xfrm>
            <a:off x="2845817" y="3197670"/>
            <a:ext cx="162195" cy="0"/>
          </a:xfrm>
          <a:prstGeom prst="straightConnector1">
            <a:avLst/>
          </a:prstGeom>
          <a:ln w="381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108" name="组合 107"/>
          <p:cNvGrpSpPr/>
          <p:nvPr/>
        </p:nvGrpSpPr>
        <p:grpSpPr>
          <a:xfrm>
            <a:off x="2042745" y="2481661"/>
            <a:ext cx="157663" cy="687003"/>
            <a:chOff x="2139696" y="2656398"/>
            <a:chExt cx="384242" cy="687003"/>
          </a:xfrm>
        </p:grpSpPr>
        <p:cxnSp>
          <p:nvCxnSpPr>
            <p:cNvPr id="109" name="直接连接符 108"/>
            <p:cNvCxnSpPr/>
            <p:nvPr/>
          </p:nvCxnSpPr>
          <p:spPr>
            <a:xfrm flipV="1">
              <a:off x="2139696" y="2656398"/>
              <a:ext cx="0" cy="687003"/>
            </a:xfrm>
            <a:prstGeom prst="line">
              <a:avLst/>
            </a:prstGeom>
            <a:ln w="38100">
              <a:solidFill>
                <a:srgbClr val="FFC000"/>
              </a:solidFill>
            </a:ln>
          </p:spPr>
          <p:style>
            <a:lnRef idx="3">
              <a:schemeClr val="dk1"/>
            </a:lnRef>
            <a:fillRef idx="0">
              <a:schemeClr val="dk1"/>
            </a:fillRef>
            <a:effectRef idx="2">
              <a:schemeClr val="dk1"/>
            </a:effectRef>
            <a:fontRef idx="minor">
              <a:schemeClr val="tx1"/>
            </a:fontRef>
          </p:style>
        </p:cxnSp>
        <p:cxnSp>
          <p:nvCxnSpPr>
            <p:cNvPr id="110" name="直接箭头连接符 109"/>
            <p:cNvCxnSpPr/>
            <p:nvPr/>
          </p:nvCxnSpPr>
          <p:spPr>
            <a:xfrm>
              <a:off x="2139696" y="2656398"/>
              <a:ext cx="384242" cy="0"/>
            </a:xfrm>
            <a:prstGeom prst="straightConnector1">
              <a:avLst/>
            </a:prstGeom>
            <a:ln w="38100">
              <a:solidFill>
                <a:srgbClr val="FFC000"/>
              </a:solidFill>
              <a:tailEnd type="triangle"/>
            </a:ln>
          </p:spPr>
          <p:style>
            <a:lnRef idx="3">
              <a:schemeClr val="dk1"/>
            </a:lnRef>
            <a:fillRef idx="0">
              <a:schemeClr val="dk1"/>
            </a:fillRef>
            <a:effectRef idx="2">
              <a:schemeClr val="dk1"/>
            </a:effectRef>
            <a:fontRef idx="minor">
              <a:schemeClr val="tx1"/>
            </a:fontRef>
          </p:style>
        </p:cxnSp>
      </p:grpSp>
      <p:grpSp>
        <p:nvGrpSpPr>
          <p:cNvPr id="112" name="组合 111"/>
          <p:cNvGrpSpPr/>
          <p:nvPr/>
        </p:nvGrpSpPr>
        <p:grpSpPr>
          <a:xfrm>
            <a:off x="918788" y="1364105"/>
            <a:ext cx="2267929" cy="1856427"/>
            <a:chOff x="911741" y="1492577"/>
            <a:chExt cx="2262224" cy="1663126"/>
          </a:xfrm>
        </p:grpSpPr>
        <p:cxnSp>
          <p:nvCxnSpPr>
            <p:cNvPr id="117" name="直接箭头连接符 116"/>
            <p:cNvCxnSpPr/>
            <p:nvPr/>
          </p:nvCxnSpPr>
          <p:spPr>
            <a:xfrm>
              <a:off x="2996265" y="2203630"/>
              <a:ext cx="173890" cy="0"/>
            </a:xfrm>
            <a:prstGeom prst="straightConnector1">
              <a:avLst/>
            </a:prstGeom>
            <a:ln w="38100">
              <a:solidFill>
                <a:srgbClr val="FFC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19" name="直接连接符 118"/>
            <p:cNvCxnSpPr/>
            <p:nvPr/>
          </p:nvCxnSpPr>
          <p:spPr>
            <a:xfrm flipV="1">
              <a:off x="3173965" y="1493280"/>
              <a:ext cx="0" cy="710350"/>
            </a:xfrm>
            <a:prstGeom prst="line">
              <a:avLst/>
            </a:prstGeom>
            <a:ln w="38100">
              <a:solidFill>
                <a:srgbClr val="FFC000"/>
              </a:solidFill>
            </a:ln>
          </p:spPr>
          <p:style>
            <a:lnRef idx="3">
              <a:schemeClr val="dk1"/>
            </a:lnRef>
            <a:fillRef idx="0">
              <a:schemeClr val="dk1"/>
            </a:fillRef>
            <a:effectRef idx="2">
              <a:schemeClr val="dk1"/>
            </a:effectRef>
            <a:fontRef idx="minor">
              <a:schemeClr val="tx1"/>
            </a:fontRef>
          </p:style>
        </p:cxnSp>
        <p:cxnSp>
          <p:nvCxnSpPr>
            <p:cNvPr id="120" name="直接连接符 119"/>
            <p:cNvCxnSpPr/>
            <p:nvPr/>
          </p:nvCxnSpPr>
          <p:spPr>
            <a:xfrm>
              <a:off x="911741" y="1493608"/>
              <a:ext cx="2258414" cy="0"/>
            </a:xfrm>
            <a:prstGeom prst="line">
              <a:avLst/>
            </a:prstGeom>
            <a:ln w="38100">
              <a:solidFill>
                <a:srgbClr val="FFC000"/>
              </a:solidFill>
            </a:ln>
          </p:spPr>
          <p:style>
            <a:lnRef idx="3">
              <a:schemeClr val="dk1"/>
            </a:lnRef>
            <a:fillRef idx="0">
              <a:schemeClr val="dk1"/>
            </a:fillRef>
            <a:effectRef idx="2">
              <a:schemeClr val="dk1"/>
            </a:effectRef>
            <a:fontRef idx="minor">
              <a:schemeClr val="tx1"/>
            </a:fontRef>
          </p:style>
        </p:cxnSp>
        <p:cxnSp>
          <p:nvCxnSpPr>
            <p:cNvPr id="121" name="直接连接符 120"/>
            <p:cNvCxnSpPr/>
            <p:nvPr/>
          </p:nvCxnSpPr>
          <p:spPr>
            <a:xfrm flipV="1">
              <a:off x="911741" y="1492577"/>
              <a:ext cx="0" cy="1663126"/>
            </a:xfrm>
            <a:prstGeom prst="line">
              <a:avLst/>
            </a:prstGeom>
            <a:ln w="38100">
              <a:solidFill>
                <a:srgbClr val="FFC000"/>
              </a:solidFill>
            </a:ln>
          </p:spPr>
          <p:style>
            <a:lnRef idx="3">
              <a:schemeClr val="dk1"/>
            </a:lnRef>
            <a:fillRef idx="0">
              <a:schemeClr val="dk1"/>
            </a:fillRef>
            <a:effectRef idx="2">
              <a:schemeClr val="dk1"/>
            </a:effectRef>
            <a:fontRef idx="minor">
              <a:schemeClr val="tx1"/>
            </a:fontRef>
          </p:style>
        </p:cxnSp>
        <p:cxnSp>
          <p:nvCxnSpPr>
            <p:cNvPr id="122" name="直接箭头连接符 121"/>
            <p:cNvCxnSpPr/>
            <p:nvPr/>
          </p:nvCxnSpPr>
          <p:spPr>
            <a:xfrm>
              <a:off x="911741" y="3155703"/>
              <a:ext cx="525502" cy="0"/>
            </a:xfrm>
            <a:prstGeom prst="straightConnector1">
              <a:avLst/>
            </a:prstGeom>
            <a:ln w="38100">
              <a:solidFill>
                <a:srgbClr val="FFC000"/>
              </a:solidFill>
              <a:tailEnd type="triangle"/>
            </a:ln>
          </p:spPr>
          <p:style>
            <a:lnRef idx="3">
              <a:schemeClr val="dk1"/>
            </a:lnRef>
            <a:fillRef idx="0">
              <a:schemeClr val="dk1"/>
            </a:fillRef>
            <a:effectRef idx="2">
              <a:schemeClr val="dk1"/>
            </a:effectRef>
            <a:fontRef idx="minor">
              <a:schemeClr val="tx1"/>
            </a:fontRef>
          </p:style>
        </p:cxnSp>
      </p:grpSp>
      <p:cxnSp>
        <p:nvCxnSpPr>
          <p:cNvPr id="123" name="直接箭头连接符 122"/>
          <p:cNvCxnSpPr/>
          <p:nvPr/>
        </p:nvCxnSpPr>
        <p:spPr>
          <a:xfrm>
            <a:off x="6460003" y="3265338"/>
            <a:ext cx="1965116"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24" name="直接箭头连接符 123"/>
          <p:cNvCxnSpPr/>
          <p:nvPr/>
        </p:nvCxnSpPr>
        <p:spPr>
          <a:xfrm>
            <a:off x="6460003" y="3690040"/>
            <a:ext cx="1268776"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36" name="肘形连接符 135"/>
          <p:cNvCxnSpPr>
            <a:stCxn id="2" idx="6"/>
          </p:cNvCxnSpPr>
          <p:nvPr/>
        </p:nvCxnSpPr>
        <p:spPr>
          <a:xfrm flipV="1">
            <a:off x="5229927" y="4187040"/>
            <a:ext cx="2502476" cy="708068"/>
          </a:xfrm>
          <a:prstGeom prst="bentConnector3">
            <a:avLst>
              <a:gd name="adj1" fmla="val 68879"/>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37" name="直接箭头连接符 136"/>
          <p:cNvCxnSpPr/>
          <p:nvPr/>
        </p:nvCxnSpPr>
        <p:spPr>
          <a:xfrm>
            <a:off x="8096208" y="3865811"/>
            <a:ext cx="32891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nvGrpSpPr>
          <p:cNvPr id="138" name="组合 137"/>
          <p:cNvGrpSpPr/>
          <p:nvPr/>
        </p:nvGrpSpPr>
        <p:grpSpPr>
          <a:xfrm>
            <a:off x="4466590" y="2012315"/>
            <a:ext cx="5215890" cy="1466215"/>
            <a:chOff x="5118435" y="1810320"/>
            <a:chExt cx="3915664" cy="1546591"/>
          </a:xfrm>
        </p:grpSpPr>
        <p:cxnSp>
          <p:nvCxnSpPr>
            <p:cNvPr id="139" name="直接箭头连接符 138"/>
            <p:cNvCxnSpPr/>
            <p:nvPr/>
          </p:nvCxnSpPr>
          <p:spPr>
            <a:xfrm>
              <a:off x="8619816" y="3356911"/>
              <a:ext cx="413887" cy="0"/>
            </a:xfrm>
            <a:prstGeom prst="straightConnector1">
              <a:avLst/>
            </a:prstGeom>
            <a:ln w="381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40" name="直接连接符 139"/>
            <p:cNvCxnSpPr/>
            <p:nvPr/>
          </p:nvCxnSpPr>
          <p:spPr>
            <a:xfrm flipV="1">
              <a:off x="9034099" y="1810320"/>
              <a:ext cx="0" cy="1546591"/>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41" name="直接连接符 140"/>
            <p:cNvCxnSpPr/>
            <p:nvPr/>
          </p:nvCxnSpPr>
          <p:spPr>
            <a:xfrm>
              <a:off x="5118435" y="1813539"/>
              <a:ext cx="3915268"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42" name="直接连接符 141"/>
            <p:cNvCxnSpPr/>
            <p:nvPr/>
          </p:nvCxnSpPr>
          <p:spPr>
            <a:xfrm flipV="1">
              <a:off x="5118435" y="1813167"/>
              <a:ext cx="3810" cy="605583"/>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44" name="直接箭头连接符 143"/>
            <p:cNvCxnSpPr/>
            <p:nvPr/>
          </p:nvCxnSpPr>
          <p:spPr>
            <a:xfrm>
              <a:off x="5118435" y="2418750"/>
              <a:ext cx="189556"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sp>
        <p:nvSpPr>
          <p:cNvPr id="145" name="文本框 144"/>
          <p:cNvSpPr txBox="1"/>
          <p:nvPr/>
        </p:nvSpPr>
        <p:spPr>
          <a:xfrm>
            <a:off x="1926251" y="5883928"/>
            <a:ext cx="252857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控制器(控制逻辑)</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nvGrpSpPr>
          <p:cNvPr id="5" name="组合 4"/>
          <p:cNvGrpSpPr/>
          <p:nvPr/>
        </p:nvGrpSpPr>
        <p:grpSpPr>
          <a:xfrm>
            <a:off x="4431702" y="4415155"/>
            <a:ext cx="841756" cy="959906"/>
            <a:chOff x="4355926" y="4364678"/>
            <a:chExt cx="841756" cy="977525"/>
          </a:xfrm>
        </p:grpSpPr>
        <p:sp>
          <p:nvSpPr>
            <p:cNvPr id="116" name="文本框 115"/>
            <p:cNvSpPr txBox="1"/>
            <p:nvPr/>
          </p:nvSpPr>
          <p:spPr>
            <a:xfrm>
              <a:off x="4355926" y="4449339"/>
              <a:ext cx="84175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srgbClr val="0000FF"/>
                  </a:solidFill>
                  <a:effectLst/>
                  <a:uLnTx/>
                  <a:uFillTx/>
                  <a:latin typeface="Times New Roman" panose="02020603050405020304"/>
                  <a:ea typeface="宋体" panose="02010600030101010101" pitchFamily="2" charset="-122"/>
                  <a:cs typeface="+mn-cs"/>
                </a:rPr>
                <a:t>Imm</a:t>
              </a:r>
              <a:endParaRPr kumimoji="0" lang="en-US" altLang="zh-CN" sz="2400" b="1" i="0" u="none" strike="noStrike" kern="1200" cap="none" spc="0" normalizeH="0" baseline="0" noProof="0" dirty="0">
                <a:ln>
                  <a:noFill/>
                </a:ln>
                <a:solidFill>
                  <a:srgbClr val="0000FF"/>
                </a:solidFill>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0000FF"/>
                  </a:solidFill>
                  <a:effectLst/>
                  <a:uLnTx/>
                  <a:uFillTx/>
                  <a:latin typeface="Times New Roman" panose="02020603050405020304"/>
                  <a:ea typeface="宋体" panose="02010600030101010101" pitchFamily="2" charset="-122"/>
                  <a:cs typeface="+mn-cs"/>
                </a:rPr>
                <a:t>Gen</a:t>
              </a:r>
            </a:p>
          </p:txBody>
        </p:sp>
        <p:sp>
          <p:nvSpPr>
            <p:cNvPr id="2" name="椭圆 1"/>
            <p:cNvSpPr/>
            <p:nvPr/>
          </p:nvSpPr>
          <p:spPr>
            <a:xfrm>
              <a:off x="4387637" y="4364678"/>
              <a:ext cx="766514" cy="977525"/>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grpSp>
        <p:nvGrpSpPr>
          <p:cNvPr id="157" name="组合 156"/>
          <p:cNvGrpSpPr/>
          <p:nvPr/>
        </p:nvGrpSpPr>
        <p:grpSpPr>
          <a:xfrm>
            <a:off x="4647380" y="2244349"/>
            <a:ext cx="2097287" cy="2152479"/>
            <a:chOff x="5147404" y="2415711"/>
            <a:chExt cx="1949822" cy="2152479"/>
          </a:xfrm>
        </p:grpSpPr>
        <p:grpSp>
          <p:nvGrpSpPr>
            <p:cNvPr id="158" name="组合 157"/>
            <p:cNvGrpSpPr/>
            <p:nvPr/>
          </p:nvGrpSpPr>
          <p:grpSpPr>
            <a:xfrm>
              <a:off x="5147404" y="2415711"/>
              <a:ext cx="1949822" cy="2054688"/>
              <a:chOff x="5147404" y="2415711"/>
              <a:chExt cx="1949822" cy="2054688"/>
            </a:xfrm>
          </p:grpSpPr>
          <p:grpSp>
            <p:nvGrpSpPr>
              <p:cNvPr id="160" name="组合 159"/>
              <p:cNvGrpSpPr/>
              <p:nvPr/>
            </p:nvGrpSpPr>
            <p:grpSpPr>
              <a:xfrm>
                <a:off x="5147404" y="2415711"/>
                <a:ext cx="1949822" cy="2054688"/>
                <a:chOff x="9255806" y="2351056"/>
                <a:chExt cx="1949822" cy="2054688"/>
              </a:xfrm>
            </p:grpSpPr>
            <p:sp>
              <p:nvSpPr>
                <p:cNvPr id="162" name="矩形 161"/>
                <p:cNvSpPr/>
                <p:nvPr/>
              </p:nvSpPr>
              <p:spPr>
                <a:xfrm>
                  <a:off x="9318462" y="2355269"/>
                  <a:ext cx="1617393" cy="2050475"/>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6" name="文本框 165"/>
                <p:cNvSpPr txBox="1"/>
                <p:nvPr/>
              </p:nvSpPr>
              <p:spPr>
                <a:xfrm>
                  <a:off x="9318059" y="2351056"/>
                  <a:ext cx="11727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DataW</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7" name="文本框 166"/>
                <p:cNvSpPr txBox="1"/>
                <p:nvPr/>
              </p:nvSpPr>
              <p:spPr>
                <a:xfrm>
                  <a:off x="9259309" y="2886104"/>
                  <a:ext cx="12178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RegW</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8" name="文本框 167"/>
                <p:cNvSpPr txBox="1"/>
                <p:nvPr/>
              </p:nvSpPr>
              <p:spPr>
                <a:xfrm>
                  <a:off x="9255806" y="3302449"/>
                  <a:ext cx="11847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Reg1</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9" name="文本框 168"/>
                <p:cNvSpPr txBox="1"/>
                <p:nvPr/>
              </p:nvSpPr>
              <p:spPr>
                <a:xfrm>
                  <a:off x="9270218" y="3738336"/>
                  <a:ext cx="118544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Reg2</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73" name="文本框 172"/>
                <p:cNvSpPr txBox="1"/>
                <p:nvPr/>
              </p:nvSpPr>
              <p:spPr>
                <a:xfrm>
                  <a:off x="10050517" y="3107871"/>
                  <a:ext cx="11440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Data1</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74" name="文本框 173"/>
                <p:cNvSpPr txBox="1"/>
                <p:nvPr/>
              </p:nvSpPr>
              <p:spPr>
                <a:xfrm>
                  <a:off x="10065185" y="3535507"/>
                  <a:ext cx="11404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Data2</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161" name="等腰三角形 160"/>
              <p:cNvSpPr/>
              <p:nvPr/>
            </p:nvSpPr>
            <p:spPr>
              <a:xfrm>
                <a:off x="6312448" y="4358487"/>
                <a:ext cx="92364" cy="111912"/>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159" name="直接连接符 158"/>
            <p:cNvCxnSpPr>
              <a:stCxn id="161" idx="3"/>
            </p:cNvCxnSpPr>
            <p:nvPr/>
          </p:nvCxnSpPr>
          <p:spPr>
            <a:xfrm>
              <a:off x="6358630" y="4470399"/>
              <a:ext cx="0" cy="97791"/>
            </a:xfrm>
            <a:prstGeom prst="line">
              <a:avLst/>
            </a:prstGeom>
          </p:spPr>
          <p:style>
            <a:lnRef idx="3">
              <a:schemeClr val="dk1"/>
            </a:lnRef>
            <a:fillRef idx="0">
              <a:schemeClr val="dk1"/>
            </a:fillRef>
            <a:effectRef idx="2">
              <a:schemeClr val="dk1"/>
            </a:effectRef>
            <a:fontRef idx="minor">
              <a:schemeClr val="tx1"/>
            </a:fontRef>
          </p:style>
        </p:cxnSp>
      </p:grpSp>
      <p:sp>
        <p:nvSpPr>
          <p:cNvPr id="4" name="文本框 3"/>
          <p:cNvSpPr txBox="1"/>
          <p:nvPr/>
        </p:nvSpPr>
        <p:spPr>
          <a:xfrm>
            <a:off x="5559103" y="4895397"/>
            <a:ext cx="782587" cy="461665"/>
          </a:xfrm>
          <a:prstGeom prst="rect">
            <a:avLst/>
          </a:prstGeom>
          <a:noFill/>
        </p:spPr>
        <p:txBody>
          <a:bodyPr wrap="none" rtlCol="0">
            <a:spAutoFit/>
          </a:bodyPr>
          <a:lstStyle/>
          <a:p>
            <a:r>
              <a:rPr lang="en-US" altLang="zh-CN" sz="2400" b="1" dirty="0" err="1">
                <a:solidFill>
                  <a:srgbClr val="0000FF"/>
                </a:solidFill>
                <a:latin typeface="Times New Roman" panose="02020603050405020304"/>
                <a:ea typeface="宋体" panose="02010600030101010101" pitchFamily="2" charset="-122"/>
              </a:rPr>
              <a:t>imm</a:t>
            </a:r>
          </a:p>
        </p:txBody>
      </p:sp>
      <p:sp>
        <p:nvSpPr>
          <p:cNvPr id="6" name="文本框 5"/>
          <p:cNvSpPr txBox="1"/>
          <p:nvPr/>
        </p:nvSpPr>
        <p:spPr>
          <a:xfrm>
            <a:off x="2886075" y="1044575"/>
            <a:ext cx="2550160" cy="368935"/>
          </a:xfrm>
          <a:prstGeom prst="rect">
            <a:avLst/>
          </a:prstGeom>
          <a:noFill/>
        </p:spPr>
        <p:txBody>
          <a:bodyPr wrap="square" lIns="0" tIns="0" rIns="0" bIns="0" rtlCol="0" anchor="t" anchorCtr="1">
            <a:spAutoFit/>
          </a:bodyPr>
          <a:lstStyle/>
          <a:p>
            <a:pPr marL="0" lvl="0" indent="0">
              <a:buNone/>
            </a:pPr>
            <a:r>
              <a:rPr lang="en-US" altLang="zh-CN" sz="2400" dirty="0" err="1">
                <a:sym typeface="+mn-ea"/>
              </a:rPr>
              <a:t>addi</a:t>
            </a:r>
            <a:r>
              <a:rPr lang="en-US" altLang="zh-CN" sz="2400" dirty="0">
                <a:sym typeface="+mn-ea"/>
              </a:rPr>
              <a:t> x15, x1, -50</a:t>
            </a:r>
          </a:p>
        </p:txBody>
      </p:sp>
      <p:graphicFrame>
        <p:nvGraphicFramePr>
          <p:cNvPr id="22" name="表格 21"/>
          <p:cNvGraphicFramePr/>
          <p:nvPr>
            <p:custDataLst>
              <p:tags r:id="rId1"/>
            </p:custDataLst>
          </p:nvPr>
        </p:nvGraphicFramePr>
        <p:xfrm>
          <a:off x="5271770" y="1073785"/>
          <a:ext cx="6810375" cy="462915"/>
        </p:xfrm>
        <a:graphic>
          <a:graphicData uri="http://schemas.openxmlformats.org/drawingml/2006/table">
            <a:tbl>
              <a:tblPr>
                <a:tableStyleId>{5C22544A-7EE6-4342-B048-85BDC9FD1C3A}</a:tableStyleId>
              </a:tblPr>
              <a:tblGrid>
                <a:gridCol w="1343660">
                  <a:extLst>
                    <a:ext uri="{9D8B030D-6E8A-4147-A177-3AD203B41FA5}">
                      <a16:colId xmlns:a16="http://schemas.microsoft.com/office/drawing/2014/main" val="20000"/>
                    </a:ext>
                  </a:extLst>
                </a:gridCol>
                <a:gridCol w="1242695">
                  <a:extLst>
                    <a:ext uri="{9D8B030D-6E8A-4147-A177-3AD203B41FA5}">
                      <a16:colId xmlns:a16="http://schemas.microsoft.com/office/drawing/2014/main" val="20001"/>
                    </a:ext>
                  </a:extLst>
                </a:gridCol>
                <a:gridCol w="1133475">
                  <a:extLst>
                    <a:ext uri="{9D8B030D-6E8A-4147-A177-3AD203B41FA5}">
                      <a16:colId xmlns:a16="http://schemas.microsoft.com/office/drawing/2014/main" val="20002"/>
                    </a:ext>
                  </a:extLst>
                </a:gridCol>
                <a:gridCol w="884555">
                  <a:extLst>
                    <a:ext uri="{9D8B030D-6E8A-4147-A177-3AD203B41FA5}">
                      <a16:colId xmlns:a16="http://schemas.microsoft.com/office/drawing/2014/main" val="20003"/>
                    </a:ext>
                  </a:extLst>
                </a:gridCol>
                <a:gridCol w="1008380">
                  <a:extLst>
                    <a:ext uri="{9D8B030D-6E8A-4147-A177-3AD203B41FA5}">
                      <a16:colId xmlns:a16="http://schemas.microsoft.com/office/drawing/2014/main" val="20004"/>
                    </a:ext>
                  </a:extLst>
                </a:gridCol>
                <a:gridCol w="1197610">
                  <a:extLst>
                    <a:ext uri="{9D8B030D-6E8A-4147-A177-3AD203B41FA5}">
                      <a16:colId xmlns:a16="http://schemas.microsoft.com/office/drawing/2014/main" val="20005"/>
                    </a:ext>
                  </a:extLst>
                </a:gridCol>
              </a:tblGrid>
              <a:tr h="462915">
                <a:tc>
                  <a:txBody>
                    <a:bodyPr/>
                    <a:lstStyle/>
                    <a:p>
                      <a:pPr marL="0" marR="0" indent="0" algn="ctr" defTabSz="914400" rtl="0" fontAlgn="base">
                        <a:lnSpc>
                          <a:spcPct val="100000"/>
                        </a:lnSpc>
                        <a:spcBef>
                          <a:spcPct val="0"/>
                        </a:spcBef>
                        <a:spcAft>
                          <a:spcPct val="0"/>
                        </a:spcAft>
                        <a:buClrTx/>
                        <a:buSzTx/>
                        <a:buFontTx/>
                        <a:buNone/>
                      </a:pPr>
                      <a:r>
                        <a:rPr lang="en-US" sz="2400" dirty="0" err="1">
                          <a:solidFill>
                            <a:schemeClr val="tx1"/>
                          </a:solidFill>
                          <a:ea typeface="宋体" panose="02010600030101010101" pitchFamily="2" charset="-122"/>
                          <a:sym typeface="+mn-ea"/>
                        </a:rPr>
                        <a:t>imm</a:t>
                      </a:r>
                      <a:r>
                        <a:rPr lang="en-US" sz="2400" dirty="0">
                          <a:solidFill>
                            <a:schemeClr val="tx1"/>
                          </a:solidFill>
                          <a:ea typeface="宋体" panose="02010600030101010101" pitchFamily="2" charset="-122"/>
                          <a:sym typeface="+mn-ea"/>
                        </a:rPr>
                        <a:t>[11:5]</a:t>
                      </a:r>
                      <a:endParaRPr lang="en-US" altLang="zh-CN" sz="2400" dirty="0">
                        <a:solidFill>
                          <a:schemeClr val="tx1"/>
                        </a:solidFill>
                        <a:ea typeface="宋体" panose="02010600030101010101" pitchFamily="2" charset="-122"/>
                        <a:sym typeface="+mn-ea"/>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00000"/>
                        </a:lnSpc>
                        <a:buNone/>
                      </a:pPr>
                      <a:r>
                        <a:rPr lang="en-US" sz="2400" dirty="0" err="1">
                          <a:solidFill>
                            <a:schemeClr val="tx1"/>
                          </a:solidFill>
                          <a:ea typeface="宋体" panose="02010600030101010101" pitchFamily="2" charset="-122"/>
                          <a:sym typeface="+mn-ea"/>
                        </a:rPr>
                        <a:t>imm</a:t>
                      </a:r>
                      <a:r>
                        <a:rPr lang="en-US" sz="2400" dirty="0">
                          <a:solidFill>
                            <a:schemeClr val="tx1"/>
                          </a:solidFill>
                          <a:ea typeface="宋体" panose="02010600030101010101" pitchFamily="2" charset="-122"/>
                          <a:sym typeface="+mn-ea"/>
                        </a:rPr>
                        <a:t>[4:0]</a:t>
                      </a:r>
                      <a:endParaRPr lang="en-US" altLang="zh-CN" sz="2400" dirty="0">
                        <a:solidFill>
                          <a:schemeClr val="tx1"/>
                        </a:solidFill>
                        <a:ea typeface="宋体" panose="02010600030101010101" pitchFamily="2" charset="-122"/>
                        <a:sym typeface="+mn-ea"/>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00000"/>
                        </a:lnSpc>
                        <a:buNone/>
                      </a:pPr>
                      <a:r>
                        <a:rPr lang="en-US" altLang="zh-CN" sz="2400"/>
                        <a:t>rs1</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00000"/>
                        </a:lnSpc>
                        <a:buNone/>
                      </a:pPr>
                      <a:r>
                        <a:rPr lang="en-US" altLang="zh-CN" sz="2400"/>
                        <a:t>func3</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00000"/>
                        </a:lnSpc>
                        <a:buNone/>
                      </a:pPr>
                      <a:r>
                        <a:rPr lang="en-US" altLang="zh-CN" sz="2400"/>
                        <a:t>rd</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00000"/>
                        </a:lnSpc>
                        <a:buNone/>
                      </a:pPr>
                      <a:r>
                        <a:rPr lang="en-US" altLang="zh-CN" sz="2400"/>
                        <a:t>opcode</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graphicFrame>
        <p:nvGraphicFramePr>
          <p:cNvPr id="31" name="表格 30"/>
          <p:cNvGraphicFramePr/>
          <p:nvPr/>
        </p:nvGraphicFramePr>
        <p:xfrm>
          <a:off x="5271770" y="1536700"/>
          <a:ext cx="6810375" cy="401955"/>
        </p:xfrm>
        <a:graphic>
          <a:graphicData uri="http://schemas.openxmlformats.org/drawingml/2006/table">
            <a:tbl>
              <a:tblPr>
                <a:tableStyleId>{5C22544A-7EE6-4342-B048-85BDC9FD1C3A}</a:tableStyleId>
              </a:tblPr>
              <a:tblGrid>
                <a:gridCol w="1343660">
                  <a:extLst>
                    <a:ext uri="{9D8B030D-6E8A-4147-A177-3AD203B41FA5}">
                      <a16:colId xmlns:a16="http://schemas.microsoft.com/office/drawing/2014/main" val="20000"/>
                    </a:ext>
                  </a:extLst>
                </a:gridCol>
                <a:gridCol w="1243330">
                  <a:extLst>
                    <a:ext uri="{9D8B030D-6E8A-4147-A177-3AD203B41FA5}">
                      <a16:colId xmlns:a16="http://schemas.microsoft.com/office/drawing/2014/main" val="20001"/>
                    </a:ext>
                  </a:extLst>
                </a:gridCol>
                <a:gridCol w="1132205">
                  <a:extLst>
                    <a:ext uri="{9D8B030D-6E8A-4147-A177-3AD203B41FA5}">
                      <a16:colId xmlns:a16="http://schemas.microsoft.com/office/drawing/2014/main" val="20002"/>
                    </a:ext>
                  </a:extLst>
                </a:gridCol>
                <a:gridCol w="885190">
                  <a:extLst>
                    <a:ext uri="{9D8B030D-6E8A-4147-A177-3AD203B41FA5}">
                      <a16:colId xmlns:a16="http://schemas.microsoft.com/office/drawing/2014/main" val="20003"/>
                    </a:ext>
                  </a:extLst>
                </a:gridCol>
                <a:gridCol w="1007745">
                  <a:extLst>
                    <a:ext uri="{9D8B030D-6E8A-4147-A177-3AD203B41FA5}">
                      <a16:colId xmlns:a16="http://schemas.microsoft.com/office/drawing/2014/main" val="20004"/>
                    </a:ext>
                  </a:extLst>
                </a:gridCol>
                <a:gridCol w="1198245">
                  <a:extLst>
                    <a:ext uri="{9D8B030D-6E8A-4147-A177-3AD203B41FA5}">
                      <a16:colId xmlns:a16="http://schemas.microsoft.com/office/drawing/2014/main" val="20005"/>
                    </a:ext>
                  </a:extLst>
                </a:gridCol>
              </a:tblGrid>
              <a:tr h="401955">
                <a:tc>
                  <a:txBody>
                    <a:bodyPr/>
                    <a:lstStyle/>
                    <a:p>
                      <a:pPr marL="0" marR="0" indent="0" algn="ctr" defTabSz="914400" rtl="0" fontAlgn="base">
                        <a:lnSpc>
                          <a:spcPct val="100000"/>
                        </a:lnSpc>
                        <a:spcBef>
                          <a:spcPct val="0"/>
                        </a:spcBef>
                        <a:spcAft>
                          <a:spcPct val="0"/>
                        </a:spcAft>
                        <a:buClrTx/>
                        <a:buSzTx/>
                        <a:buFontTx/>
                        <a:buNone/>
                      </a:pPr>
                      <a:r>
                        <a:rPr lang="en-US" sz="2400" dirty="0">
                          <a:ea typeface="Courier New" panose="02070309020205020404"/>
                          <a:cs typeface="Courier New" panose="02070309020205020404"/>
                          <a:sym typeface="Courier New" panose="02070309020205020404"/>
                        </a:rPr>
                        <a:t>1111110</a:t>
                      </a:r>
                      <a:endParaRPr lang="en-US" altLang="zh-CN" sz="2400" dirty="0">
                        <a:solidFill>
                          <a:schemeClr val="tx1"/>
                        </a:solidFill>
                        <a:ea typeface="Courier New" panose="02070309020205020404"/>
                        <a:cs typeface="Courier New" panose="02070309020205020404"/>
                        <a:sym typeface="Courier New" panose="02070309020205020404"/>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0" marR="0" indent="0" algn="ctr" defTabSz="914400" rtl="0" fontAlgn="base">
                        <a:lnSpc>
                          <a:spcPct val="100000"/>
                        </a:lnSpc>
                        <a:spcBef>
                          <a:spcPct val="0"/>
                        </a:spcBef>
                        <a:spcAft>
                          <a:spcPct val="0"/>
                        </a:spcAft>
                        <a:buClrTx/>
                        <a:buSzTx/>
                        <a:buFontTx/>
                        <a:buNone/>
                      </a:pPr>
                      <a:r>
                        <a:rPr lang="en-US" sz="2400" dirty="0">
                          <a:ea typeface="Courier New" panose="02070309020205020404"/>
                          <a:cs typeface="Courier New" panose="02070309020205020404"/>
                          <a:sym typeface="Courier New" panose="02070309020205020404"/>
                        </a:rPr>
                        <a:t>01110</a:t>
                      </a:r>
                      <a:endParaRPr lang="en-US" altLang="zh-CN" sz="2400" dirty="0">
                        <a:solidFill>
                          <a:schemeClr val="tx1"/>
                        </a:solidFill>
                        <a:ea typeface="Courier New" panose="02070309020205020404"/>
                        <a:cs typeface="Courier New" panose="02070309020205020404"/>
                        <a:sym typeface="Courier New" panose="02070309020205020404"/>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00000"/>
                        </a:lnSpc>
                        <a:buNone/>
                      </a:pPr>
                      <a:r>
                        <a:rPr lang="en-US" sz="2400" dirty="0">
                          <a:ea typeface="Courier New" panose="02070309020205020404"/>
                          <a:cs typeface="Courier New" panose="02070309020205020404"/>
                          <a:sym typeface="Courier New" panose="02070309020205020404"/>
                        </a:rPr>
                        <a:t>00001</a:t>
                      </a:r>
                      <a:endParaRPr lang="en-US" altLang="zh-CN" sz="2400" dirty="0">
                        <a:ea typeface="Courier New" panose="02070309020205020404"/>
                        <a:cs typeface="Courier New" panose="02070309020205020404"/>
                        <a:sym typeface="Courier New" panose="02070309020205020404"/>
                      </a:endParaRP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00000"/>
                        </a:lnSpc>
                        <a:buNone/>
                      </a:pPr>
                      <a:r>
                        <a:rPr lang="en-US" altLang="zh-CN" sz="2400"/>
                        <a:t>000</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00000"/>
                        </a:lnSpc>
                        <a:buNone/>
                      </a:pPr>
                      <a:r>
                        <a:rPr lang="en-US" altLang="zh-CN" sz="2400"/>
                        <a:t>01111</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00000"/>
                        </a:lnSpc>
                        <a:buNone/>
                      </a:pPr>
                      <a:r>
                        <a:rPr lang="en-US" altLang="zh-CN" sz="2400"/>
                        <a:t>0010011</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200"/>
                                  </p:stCondLst>
                                  <p:childTnLst>
                                    <p:set>
                                      <p:cBhvr>
                                        <p:cTn id="19" dur="1" fill="hold">
                                          <p:stCondLst>
                                            <p:cond delay="0"/>
                                          </p:stCondLst>
                                        </p:cTn>
                                        <p:tgtEl>
                                          <p:spTgt spid="11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7"/>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100"/>
                                  </p:stCondLst>
                                  <p:childTnLst>
                                    <p:set>
                                      <p:cBhvr>
                                        <p:cTn id="28" dur="1" fill="hold">
                                          <p:stCondLst>
                                            <p:cond delay="0"/>
                                          </p:stCondLst>
                                        </p:cTn>
                                        <p:tgtEl>
                                          <p:spTgt spid="101"/>
                                        </p:tgtEl>
                                        <p:attrNameLst>
                                          <p:attrName>style.visibility</p:attrName>
                                        </p:attrNameLst>
                                      </p:cBhvr>
                                      <p:to>
                                        <p:strVal val="visible"/>
                                      </p:to>
                                    </p:set>
                                  </p:childTnLst>
                                </p:cTn>
                              </p:par>
                              <p:par>
                                <p:cTn id="29" presetID="1" presetClass="entr" presetSubtype="0" fill="hold" nodeType="withEffect">
                                  <p:stCondLst>
                                    <p:cond delay="100"/>
                                  </p:stCondLst>
                                  <p:childTnLst>
                                    <p:set>
                                      <p:cBhvr>
                                        <p:cTn id="30" dur="1" fill="hold">
                                          <p:stCondLst>
                                            <p:cond delay="0"/>
                                          </p:stCondLst>
                                        </p:cTn>
                                        <p:tgtEl>
                                          <p:spTgt spid="10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
                                        </p:tgtEl>
                                        <p:attrNameLst>
                                          <p:attrName>style.visibility</p:attrName>
                                        </p:attrNameLst>
                                      </p:cBhvr>
                                      <p:to>
                                        <p:strVal val="visible"/>
                                      </p:to>
                                    </p:set>
                                  </p:childTnLst>
                                </p:cTn>
                              </p:par>
                              <p:par>
                                <p:cTn id="33" presetID="22" presetClass="entr" presetSubtype="8" fill="hold" nodeType="withEffect">
                                  <p:stCondLst>
                                    <p:cond delay="0"/>
                                  </p:stCondLst>
                                  <p:childTnLst>
                                    <p:set>
                                      <p:cBhvr>
                                        <p:cTn id="34" dur="1" fill="hold">
                                          <p:stCondLst>
                                            <p:cond delay="0"/>
                                          </p:stCondLst>
                                        </p:cTn>
                                        <p:tgtEl>
                                          <p:spTgt spid="105"/>
                                        </p:tgtEl>
                                        <p:attrNameLst>
                                          <p:attrName>style.visibility</p:attrName>
                                        </p:attrNameLst>
                                      </p:cBhvr>
                                      <p:to>
                                        <p:strVal val="visible"/>
                                      </p:to>
                                    </p:set>
                                    <p:animEffect transition="in" filter="wipe(left)">
                                      <p:cBhvr>
                                        <p:cTn id="35" dur="500"/>
                                        <p:tgtEl>
                                          <p:spTgt spid="105"/>
                                        </p:tgtEl>
                                      </p:cBhvr>
                                    </p:animEffect>
                                  </p:childTnLst>
                                </p:cTn>
                              </p:par>
                              <p:par>
                                <p:cTn id="36" presetID="22" presetClass="entr" presetSubtype="8" fill="hold" nodeType="withEffect">
                                  <p:stCondLst>
                                    <p:cond delay="0"/>
                                  </p:stCondLst>
                                  <p:childTnLst>
                                    <p:set>
                                      <p:cBhvr>
                                        <p:cTn id="37" dur="1" fill="hold">
                                          <p:stCondLst>
                                            <p:cond delay="0"/>
                                          </p:stCondLst>
                                        </p:cTn>
                                        <p:tgtEl>
                                          <p:spTgt spid="106"/>
                                        </p:tgtEl>
                                        <p:attrNameLst>
                                          <p:attrName>style.visibility</p:attrName>
                                        </p:attrNameLst>
                                      </p:cBhvr>
                                      <p:to>
                                        <p:strVal val="visible"/>
                                      </p:to>
                                    </p:set>
                                    <p:animEffect transition="in" filter="wipe(left)">
                                      <p:cBhvr>
                                        <p:cTn id="38" dur="500"/>
                                        <p:tgtEl>
                                          <p:spTgt spid="10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23"/>
                                        </p:tgtEl>
                                        <p:attrNameLst>
                                          <p:attrName>style.visibility</p:attrName>
                                        </p:attrNameLst>
                                      </p:cBhvr>
                                      <p:to>
                                        <p:strVal val="visible"/>
                                      </p:to>
                                    </p:set>
                                    <p:animEffect transition="in" filter="wipe(left)">
                                      <p:cBhvr>
                                        <p:cTn id="43" dur="500"/>
                                        <p:tgtEl>
                                          <p:spTgt spid="123"/>
                                        </p:tgtEl>
                                      </p:cBhvr>
                                    </p:animEffect>
                                  </p:childTnLst>
                                </p:cTn>
                              </p:par>
                              <p:par>
                                <p:cTn id="44" presetID="22" presetClass="entr" presetSubtype="8" fill="hold" nodeType="withEffect">
                                  <p:stCondLst>
                                    <p:cond delay="0"/>
                                  </p:stCondLst>
                                  <p:childTnLst>
                                    <p:set>
                                      <p:cBhvr>
                                        <p:cTn id="45" dur="1" fill="hold">
                                          <p:stCondLst>
                                            <p:cond delay="0"/>
                                          </p:stCondLst>
                                        </p:cTn>
                                        <p:tgtEl>
                                          <p:spTgt spid="124"/>
                                        </p:tgtEl>
                                        <p:attrNameLst>
                                          <p:attrName>style.visibility</p:attrName>
                                        </p:attrNameLst>
                                      </p:cBhvr>
                                      <p:to>
                                        <p:strVal val="visible"/>
                                      </p:to>
                                    </p:set>
                                    <p:animEffect transition="in" filter="wipe(left)">
                                      <p:cBhvr>
                                        <p:cTn id="46" dur="500"/>
                                        <p:tgtEl>
                                          <p:spTgt spid="124"/>
                                        </p:tgtEl>
                                      </p:cBhvr>
                                    </p:animEffect>
                                  </p:childTnLst>
                                </p:cTn>
                              </p:par>
                              <p:par>
                                <p:cTn id="47" presetID="22" presetClass="entr" presetSubtype="8" fill="hold" nodeType="withEffect">
                                  <p:stCondLst>
                                    <p:cond delay="0"/>
                                  </p:stCondLst>
                                  <p:childTnLst>
                                    <p:set>
                                      <p:cBhvr>
                                        <p:cTn id="48" dur="1" fill="hold">
                                          <p:stCondLst>
                                            <p:cond delay="0"/>
                                          </p:stCondLst>
                                        </p:cTn>
                                        <p:tgtEl>
                                          <p:spTgt spid="136"/>
                                        </p:tgtEl>
                                        <p:attrNameLst>
                                          <p:attrName>style.visibility</p:attrName>
                                        </p:attrNameLst>
                                      </p:cBhvr>
                                      <p:to>
                                        <p:strVal val="visible"/>
                                      </p:to>
                                    </p:set>
                                    <p:animEffect transition="in" filter="wipe(left)">
                                      <p:cBhvr>
                                        <p:cTn id="49" dur="500"/>
                                        <p:tgtEl>
                                          <p:spTgt spid="13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37"/>
                                        </p:tgtEl>
                                        <p:attrNameLst>
                                          <p:attrName>style.visibility</p:attrName>
                                        </p:attrNameLst>
                                      </p:cBhvr>
                                      <p:to>
                                        <p:strVal val="visible"/>
                                      </p:to>
                                    </p:set>
                                    <p:animEffect transition="in" filter="wipe(left)">
                                      <p:cBhvr>
                                        <p:cTn id="54" dur="500"/>
                                        <p:tgtEl>
                                          <p:spTgt spid="13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138"/>
                                        </p:tgtEl>
                                        <p:attrNameLst>
                                          <p:attrName>style.visibility</p:attrName>
                                        </p:attrNameLst>
                                      </p:cBhvr>
                                      <p:to>
                                        <p:strVal val="visible"/>
                                      </p:to>
                                    </p:set>
                                    <p:animEffect transition="in" filter="wipe(right)">
                                      <p:cBhvr>
                                        <p:cTn id="59"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p:nvPr>
        </p:nvSpPr>
        <p:spPr/>
        <p:txBody>
          <a:bodyPr/>
          <a:lstStyle/>
          <a:p>
            <a:r>
              <a:rPr lang="en-US" altLang="zh-CN" dirty="0" err="1"/>
              <a:t>ld</a:t>
            </a:r>
            <a:r>
              <a:rPr lang="zh-CN" altLang="en-US" dirty="0"/>
              <a:t>指令的数据通路</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103</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nvGrpSpPr>
          <p:cNvPr id="29" name="组合 28"/>
          <p:cNvGrpSpPr/>
          <p:nvPr/>
        </p:nvGrpSpPr>
        <p:grpSpPr>
          <a:xfrm>
            <a:off x="2219388" y="2896587"/>
            <a:ext cx="683427" cy="572486"/>
            <a:chOff x="2783611" y="3269059"/>
            <a:chExt cx="1312233" cy="1016861"/>
          </a:xfrm>
        </p:grpSpPr>
        <p:sp>
          <p:nvSpPr>
            <p:cNvPr id="25" name="矩形 24"/>
            <p:cNvSpPr/>
            <p:nvPr/>
          </p:nvSpPr>
          <p:spPr>
            <a:xfrm>
              <a:off x="2798619" y="3269059"/>
              <a:ext cx="1173018" cy="1016861"/>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6" name="文本框 25"/>
            <p:cNvSpPr txBox="1"/>
            <p:nvPr/>
          </p:nvSpPr>
          <p:spPr>
            <a:xfrm>
              <a:off x="2783611" y="3323198"/>
              <a:ext cx="1312233" cy="9293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IM</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41" name="组合 40"/>
          <p:cNvGrpSpPr/>
          <p:nvPr/>
        </p:nvGrpSpPr>
        <p:grpSpPr>
          <a:xfrm>
            <a:off x="1357191" y="2636200"/>
            <a:ext cx="718387" cy="1680239"/>
            <a:chOff x="1865175" y="2955247"/>
            <a:chExt cx="718387" cy="1680239"/>
          </a:xfrm>
        </p:grpSpPr>
        <p:grpSp>
          <p:nvGrpSpPr>
            <p:cNvPr id="35" name="组合 34"/>
            <p:cNvGrpSpPr/>
            <p:nvPr/>
          </p:nvGrpSpPr>
          <p:grpSpPr>
            <a:xfrm>
              <a:off x="1865175" y="2955247"/>
              <a:ext cx="663964" cy="1184017"/>
              <a:chOff x="1517531" y="2419923"/>
              <a:chExt cx="718979" cy="1819566"/>
            </a:xfrm>
          </p:grpSpPr>
          <p:sp>
            <p:nvSpPr>
              <p:cNvPr id="32" name="矩形 31"/>
              <p:cNvSpPr/>
              <p:nvPr/>
            </p:nvSpPr>
            <p:spPr>
              <a:xfrm>
                <a:off x="1607127" y="2419923"/>
                <a:ext cx="517237" cy="1819566"/>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3" name="文本框 32"/>
              <p:cNvSpPr txBox="1"/>
              <p:nvPr/>
            </p:nvSpPr>
            <p:spPr>
              <a:xfrm>
                <a:off x="1517531" y="2872026"/>
                <a:ext cx="718979" cy="80407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PC</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34" name="等腰三角形 33"/>
              <p:cNvSpPr/>
              <p:nvPr/>
            </p:nvSpPr>
            <p:spPr>
              <a:xfrm>
                <a:off x="1822602" y="4084639"/>
                <a:ext cx="86285" cy="154850"/>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38" name="直接连接符 37"/>
            <p:cNvCxnSpPr/>
            <p:nvPr/>
          </p:nvCxnSpPr>
          <p:spPr>
            <a:xfrm>
              <a:off x="2182870" y="4139264"/>
              <a:ext cx="0" cy="97791"/>
            </a:xfrm>
            <a:prstGeom prst="line">
              <a:avLst/>
            </a:prstGeom>
          </p:spPr>
          <p:style>
            <a:lnRef idx="3">
              <a:schemeClr val="dk1"/>
            </a:lnRef>
            <a:fillRef idx="0">
              <a:schemeClr val="dk1"/>
            </a:fillRef>
            <a:effectRef idx="2">
              <a:schemeClr val="dk1"/>
            </a:effectRef>
            <a:fontRef idx="minor">
              <a:schemeClr val="tx1"/>
            </a:fontRef>
          </p:style>
        </p:cxnSp>
        <p:sp>
          <p:nvSpPr>
            <p:cNvPr id="39" name="文本框 38"/>
            <p:cNvSpPr txBox="1"/>
            <p:nvPr/>
          </p:nvSpPr>
          <p:spPr>
            <a:xfrm>
              <a:off x="1947915" y="4173821"/>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72" name="组合 71"/>
          <p:cNvGrpSpPr/>
          <p:nvPr/>
        </p:nvGrpSpPr>
        <p:grpSpPr>
          <a:xfrm>
            <a:off x="1567939" y="1567603"/>
            <a:ext cx="1514235" cy="1097721"/>
            <a:chOff x="2298862" y="1857526"/>
            <a:chExt cx="1514235" cy="1097721"/>
          </a:xfrm>
        </p:grpSpPr>
        <p:grpSp>
          <p:nvGrpSpPr>
            <p:cNvPr id="68" name="组合 67"/>
            <p:cNvGrpSpPr/>
            <p:nvPr/>
          </p:nvGrpSpPr>
          <p:grpSpPr>
            <a:xfrm>
              <a:off x="2929286" y="1957027"/>
              <a:ext cx="883811" cy="998220"/>
              <a:chOff x="2929286" y="1957027"/>
              <a:chExt cx="883811" cy="998220"/>
            </a:xfrm>
          </p:grpSpPr>
          <p:grpSp>
            <p:nvGrpSpPr>
              <p:cNvPr id="59" name="组合 58"/>
              <p:cNvGrpSpPr/>
              <p:nvPr/>
            </p:nvGrpSpPr>
            <p:grpSpPr>
              <a:xfrm>
                <a:off x="2929286" y="1957027"/>
                <a:ext cx="801957" cy="998220"/>
                <a:chOff x="7982528" y="3160441"/>
                <a:chExt cx="801957" cy="998220"/>
              </a:xfrm>
            </p:grpSpPr>
            <p:sp>
              <p:nvSpPr>
                <p:cNvPr id="60" name="梯形 59"/>
                <p:cNvSpPr/>
                <p:nvPr/>
              </p:nvSpPr>
              <p:spPr>
                <a:xfrm rot="5400000">
                  <a:off x="7884397" y="3258572"/>
                  <a:ext cx="998220" cy="801957"/>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61" name="等腰三角形 60"/>
                <p:cNvSpPr/>
                <p:nvPr/>
              </p:nvSpPr>
              <p:spPr>
                <a:xfrm rot="5400000">
                  <a:off x="7972250" y="3606810"/>
                  <a:ext cx="149047" cy="128489"/>
                </a:xfrm>
                <a:prstGeom prst="triangl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62" name="直接连接符 61"/>
                <p:cNvCxnSpPr>
                  <a:stCxn id="61" idx="2"/>
                  <a:endCxn id="61" idx="4"/>
                </p:cNvCxnSpPr>
                <p:nvPr/>
              </p:nvCxnSpPr>
              <p:spPr>
                <a:xfrm>
                  <a:off x="7982529" y="3596531"/>
                  <a:ext cx="0" cy="149047"/>
                </a:xfrm>
                <a:prstGeom prst="line">
                  <a:avLst/>
                </a:prstGeom>
                <a:ln w="19050">
                  <a:solidFill>
                    <a:schemeClr val="bg1"/>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63" name="直接连接符 62"/>
                <p:cNvCxnSpPr>
                  <a:stCxn id="61" idx="2"/>
                  <a:endCxn id="61" idx="0"/>
                </p:cNvCxnSpPr>
                <p:nvPr/>
              </p:nvCxnSpPr>
              <p:spPr>
                <a:xfrm>
                  <a:off x="7982529" y="3596531"/>
                  <a:ext cx="128489" cy="74524"/>
                </a:xfrm>
                <a:prstGeom prst="line">
                  <a:avLst/>
                </a:prstGeom>
                <a:ln w="19050"/>
              </p:spPr>
              <p:style>
                <a:lnRef idx="2">
                  <a:schemeClr val="dk1"/>
                </a:lnRef>
                <a:fillRef idx="0">
                  <a:schemeClr val="dk1"/>
                </a:fillRef>
                <a:effectRef idx="1">
                  <a:schemeClr val="dk1"/>
                </a:effectRef>
                <a:fontRef idx="minor">
                  <a:schemeClr val="tx1"/>
                </a:fontRef>
              </p:style>
            </p:cxnSp>
            <p:cxnSp>
              <p:nvCxnSpPr>
                <p:cNvPr id="64" name="直接连接符 63"/>
                <p:cNvCxnSpPr>
                  <a:stCxn id="61" idx="0"/>
                  <a:endCxn id="61" idx="4"/>
                </p:cNvCxnSpPr>
                <p:nvPr/>
              </p:nvCxnSpPr>
              <p:spPr>
                <a:xfrm flipH="1">
                  <a:off x="7982529" y="3671055"/>
                  <a:ext cx="128489" cy="74523"/>
                </a:xfrm>
                <a:prstGeom prst="line">
                  <a:avLst/>
                </a:prstGeom>
                <a:ln w="19050"/>
              </p:spPr>
              <p:style>
                <a:lnRef idx="2">
                  <a:schemeClr val="dk1"/>
                </a:lnRef>
                <a:fillRef idx="0">
                  <a:schemeClr val="dk1"/>
                </a:fillRef>
                <a:effectRef idx="1">
                  <a:schemeClr val="dk1"/>
                </a:effectRef>
                <a:fontRef idx="minor">
                  <a:schemeClr val="tx1"/>
                </a:fontRef>
              </p:style>
            </p:cxnSp>
          </p:grpSp>
          <p:sp>
            <p:nvSpPr>
              <p:cNvPr id="65" name="文本框 64"/>
              <p:cNvSpPr txBox="1"/>
              <p:nvPr/>
            </p:nvSpPr>
            <p:spPr>
              <a:xfrm>
                <a:off x="2967994" y="2175269"/>
                <a:ext cx="84510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Add</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70" name="直接连接符 69"/>
            <p:cNvCxnSpPr/>
            <p:nvPr/>
          </p:nvCxnSpPr>
          <p:spPr>
            <a:xfrm flipH="1">
              <a:off x="2796540" y="2143125"/>
              <a:ext cx="132747" cy="0"/>
            </a:xfrm>
            <a:prstGeom prst="line">
              <a:avLst/>
            </a:prstGeom>
          </p:spPr>
          <p:style>
            <a:lnRef idx="3">
              <a:schemeClr val="dk1"/>
            </a:lnRef>
            <a:fillRef idx="0">
              <a:schemeClr val="dk1"/>
            </a:fillRef>
            <a:effectRef idx="2">
              <a:schemeClr val="dk1"/>
            </a:effectRef>
            <a:fontRef idx="minor">
              <a:schemeClr val="tx1"/>
            </a:fontRef>
          </p:style>
        </p:cxnSp>
        <p:sp>
          <p:nvSpPr>
            <p:cNvPr id="71" name="文本框 70"/>
            <p:cNvSpPr txBox="1"/>
            <p:nvPr/>
          </p:nvSpPr>
          <p:spPr>
            <a:xfrm>
              <a:off x="2298862" y="1857526"/>
              <a:ext cx="5661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+4</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73" name="矩形 72"/>
          <p:cNvSpPr/>
          <p:nvPr/>
        </p:nvSpPr>
        <p:spPr>
          <a:xfrm>
            <a:off x="735565" y="5538077"/>
            <a:ext cx="11034795" cy="115255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76" name="文本框 75"/>
          <p:cNvSpPr txBox="1"/>
          <p:nvPr/>
        </p:nvSpPr>
        <p:spPr>
          <a:xfrm>
            <a:off x="5058596" y="5554287"/>
            <a:ext cx="1382110"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RegWEn</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=1</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80" name="直接连接符 79"/>
          <p:cNvCxnSpPr/>
          <p:nvPr/>
        </p:nvCxnSpPr>
        <p:spPr>
          <a:xfrm flipV="1">
            <a:off x="5354324" y="4299037"/>
            <a:ext cx="0" cy="1244086"/>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82" name="直接箭头连接符 81"/>
          <p:cNvCxnSpPr/>
          <p:nvPr/>
        </p:nvCxnSpPr>
        <p:spPr>
          <a:xfrm>
            <a:off x="1917590" y="3176594"/>
            <a:ext cx="3010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02" name="组合 101"/>
          <p:cNvGrpSpPr/>
          <p:nvPr/>
        </p:nvGrpSpPr>
        <p:grpSpPr>
          <a:xfrm>
            <a:off x="2037061" y="2485036"/>
            <a:ext cx="157663" cy="687003"/>
            <a:chOff x="2139696" y="2656398"/>
            <a:chExt cx="384242" cy="687003"/>
          </a:xfrm>
        </p:grpSpPr>
        <p:cxnSp>
          <p:nvCxnSpPr>
            <p:cNvPr id="93" name="直接连接符 92"/>
            <p:cNvCxnSpPr/>
            <p:nvPr/>
          </p:nvCxnSpPr>
          <p:spPr>
            <a:xfrm flipV="1">
              <a:off x="2139696" y="2656398"/>
              <a:ext cx="0" cy="687003"/>
            </a:xfrm>
            <a:prstGeom prst="line">
              <a:avLst/>
            </a:prstGeom>
          </p:spPr>
          <p:style>
            <a:lnRef idx="3">
              <a:schemeClr val="dk1"/>
            </a:lnRef>
            <a:fillRef idx="0">
              <a:schemeClr val="dk1"/>
            </a:fillRef>
            <a:effectRef idx="2">
              <a:schemeClr val="dk1"/>
            </a:effectRef>
            <a:fontRef idx="minor">
              <a:schemeClr val="tx1"/>
            </a:fontRef>
          </p:style>
        </p:cxnSp>
        <p:cxnSp>
          <p:nvCxnSpPr>
            <p:cNvPr id="99" name="直接箭头连接符 98"/>
            <p:cNvCxnSpPr/>
            <p:nvPr/>
          </p:nvCxnSpPr>
          <p:spPr>
            <a:xfrm>
              <a:off x="2139696" y="2656398"/>
              <a:ext cx="3842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126" name="文本框 125"/>
          <p:cNvSpPr txBox="1"/>
          <p:nvPr/>
        </p:nvSpPr>
        <p:spPr>
          <a:xfrm>
            <a:off x="482642" y="3249070"/>
            <a:ext cx="92365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PC+4</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3" name="文本框 162"/>
          <p:cNvSpPr txBox="1"/>
          <p:nvPr/>
        </p:nvSpPr>
        <p:spPr>
          <a:xfrm>
            <a:off x="3350022" y="2563097"/>
            <a:ext cx="141641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inst[11:7]</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4" name="文本框 163"/>
          <p:cNvSpPr txBox="1"/>
          <p:nvPr/>
        </p:nvSpPr>
        <p:spPr>
          <a:xfrm>
            <a:off x="3085576" y="3002913"/>
            <a:ext cx="1478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inst[19:15]</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5" name="文本框 164"/>
          <p:cNvSpPr txBox="1"/>
          <p:nvPr/>
        </p:nvSpPr>
        <p:spPr>
          <a:xfrm>
            <a:off x="3092966" y="3404428"/>
            <a:ext cx="14778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inst[24:20]</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70" name="直接箭头连接符 169"/>
          <p:cNvCxnSpPr/>
          <p:nvPr/>
        </p:nvCxnSpPr>
        <p:spPr>
          <a:xfrm>
            <a:off x="3011386" y="3000468"/>
            <a:ext cx="0" cy="25426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7" name="文本框 176"/>
          <p:cNvSpPr txBox="1"/>
          <p:nvPr/>
        </p:nvSpPr>
        <p:spPr>
          <a:xfrm>
            <a:off x="2153217" y="5549305"/>
            <a:ext cx="14334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inst[31:0]</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86" name="文本框 85"/>
          <p:cNvSpPr txBox="1"/>
          <p:nvPr/>
        </p:nvSpPr>
        <p:spPr>
          <a:xfrm>
            <a:off x="8444220" y="5540205"/>
            <a:ext cx="123371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ALUSel</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=Add</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90" name="文本框 89"/>
          <p:cNvSpPr txBox="1"/>
          <p:nvPr/>
        </p:nvSpPr>
        <p:spPr>
          <a:xfrm>
            <a:off x="7606544" y="5539717"/>
            <a:ext cx="949325" cy="82994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Bsel</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=imm</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98" name="文本框 97"/>
          <p:cNvSpPr txBox="1"/>
          <p:nvPr/>
        </p:nvSpPr>
        <p:spPr>
          <a:xfrm>
            <a:off x="3795747" y="5552023"/>
            <a:ext cx="120852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ImmSel</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=I</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77" name="直接箭头连接符 76"/>
          <p:cNvCxnSpPr/>
          <p:nvPr/>
        </p:nvCxnSpPr>
        <p:spPr>
          <a:xfrm>
            <a:off x="3011386" y="4842161"/>
            <a:ext cx="14504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3" name="文本框 132"/>
          <p:cNvSpPr txBox="1"/>
          <p:nvPr/>
        </p:nvSpPr>
        <p:spPr>
          <a:xfrm>
            <a:off x="2957189" y="4377860"/>
            <a:ext cx="16999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inst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[31:20]</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nvGrpSpPr>
          <p:cNvPr id="6" name="组合 5"/>
          <p:cNvGrpSpPr/>
          <p:nvPr/>
        </p:nvGrpSpPr>
        <p:grpSpPr>
          <a:xfrm>
            <a:off x="10133605" y="2585085"/>
            <a:ext cx="535867" cy="1007637"/>
            <a:chOff x="10133605" y="2585085"/>
            <a:chExt cx="535867" cy="1007637"/>
          </a:xfrm>
        </p:grpSpPr>
        <p:grpSp>
          <p:nvGrpSpPr>
            <p:cNvPr id="148" name="组合 147"/>
            <p:cNvGrpSpPr/>
            <p:nvPr/>
          </p:nvGrpSpPr>
          <p:grpSpPr>
            <a:xfrm>
              <a:off x="10308452" y="2585085"/>
              <a:ext cx="361020" cy="1007635"/>
              <a:chOff x="2139696" y="2656398"/>
              <a:chExt cx="384242" cy="448439"/>
            </a:xfrm>
          </p:grpSpPr>
          <p:cxnSp>
            <p:nvCxnSpPr>
              <p:cNvPr id="149" name="直接连接符 148"/>
              <p:cNvCxnSpPr/>
              <p:nvPr/>
            </p:nvCxnSpPr>
            <p:spPr>
              <a:xfrm flipV="1">
                <a:off x="2139696" y="2656401"/>
                <a:ext cx="0" cy="448436"/>
              </a:xfrm>
              <a:prstGeom prst="line">
                <a:avLst/>
              </a:prstGeom>
            </p:spPr>
            <p:style>
              <a:lnRef idx="3">
                <a:schemeClr val="dk1"/>
              </a:lnRef>
              <a:fillRef idx="0">
                <a:schemeClr val="dk1"/>
              </a:fillRef>
              <a:effectRef idx="2">
                <a:schemeClr val="dk1"/>
              </a:effectRef>
              <a:fontRef idx="minor">
                <a:schemeClr val="tx1"/>
              </a:fontRef>
            </p:style>
          </p:cxnSp>
          <p:cxnSp>
            <p:nvCxnSpPr>
              <p:cNvPr id="150" name="直接箭头连接符 149"/>
              <p:cNvCxnSpPr/>
              <p:nvPr/>
            </p:nvCxnSpPr>
            <p:spPr>
              <a:xfrm>
                <a:off x="2139696" y="2656398"/>
                <a:ext cx="3842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51" name="直接箭头连接符 150"/>
            <p:cNvCxnSpPr/>
            <p:nvPr/>
          </p:nvCxnSpPr>
          <p:spPr>
            <a:xfrm>
              <a:off x="10133605" y="3592722"/>
              <a:ext cx="180022"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grpSp>
      <p:cxnSp>
        <p:nvCxnSpPr>
          <p:cNvPr id="154" name="直接箭头连接符 153"/>
          <p:cNvCxnSpPr/>
          <p:nvPr/>
        </p:nvCxnSpPr>
        <p:spPr>
          <a:xfrm flipV="1">
            <a:off x="9653759" y="3891319"/>
            <a:ext cx="0" cy="16441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89" name="组合 88"/>
          <p:cNvGrpSpPr/>
          <p:nvPr/>
        </p:nvGrpSpPr>
        <p:grpSpPr>
          <a:xfrm>
            <a:off x="9357656" y="3291350"/>
            <a:ext cx="780709" cy="676765"/>
            <a:chOff x="9538034" y="2758187"/>
            <a:chExt cx="1175029" cy="1901124"/>
          </a:xfrm>
        </p:grpSpPr>
        <p:grpSp>
          <p:nvGrpSpPr>
            <p:cNvPr id="122" name="组合 121"/>
            <p:cNvGrpSpPr/>
            <p:nvPr/>
          </p:nvGrpSpPr>
          <p:grpSpPr>
            <a:xfrm>
              <a:off x="9538034" y="2758187"/>
              <a:ext cx="1175029" cy="1705656"/>
              <a:chOff x="2797373" y="3222556"/>
              <a:chExt cx="1175029" cy="1240517"/>
            </a:xfrm>
          </p:grpSpPr>
          <p:sp>
            <p:nvSpPr>
              <p:cNvPr id="123" name="矩形 122"/>
              <p:cNvSpPr/>
              <p:nvPr/>
            </p:nvSpPr>
            <p:spPr>
              <a:xfrm>
                <a:off x="2798619" y="3269058"/>
                <a:ext cx="1173018" cy="1194015"/>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24" name="文本框 123"/>
              <p:cNvSpPr txBox="1"/>
              <p:nvPr/>
            </p:nvSpPr>
            <p:spPr>
              <a:xfrm>
                <a:off x="2797373" y="3222556"/>
                <a:ext cx="1175029" cy="10689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FF"/>
                    </a:solidFill>
                    <a:effectLst/>
                    <a:uLnTx/>
                    <a:uFillTx/>
                    <a:latin typeface="Times New Roman" panose="02020603050405020304"/>
                    <a:ea typeface="宋体" panose="02010600030101010101" pitchFamily="2" charset="-122"/>
                    <a:cs typeface="+mn-cs"/>
                  </a:rPr>
                  <a:t>DM</a:t>
                </a:r>
              </a:p>
            </p:txBody>
          </p:sp>
        </p:grpSp>
        <p:sp>
          <p:nvSpPr>
            <p:cNvPr id="155" name="等腰三角形 154"/>
            <p:cNvSpPr/>
            <p:nvPr/>
          </p:nvSpPr>
          <p:spPr>
            <a:xfrm>
              <a:off x="10441036" y="4198699"/>
              <a:ext cx="150809" cy="265146"/>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58" name="直接连接符 157"/>
            <p:cNvCxnSpPr/>
            <p:nvPr/>
          </p:nvCxnSpPr>
          <p:spPr>
            <a:xfrm>
              <a:off x="10515851" y="4469060"/>
              <a:ext cx="0" cy="190251"/>
            </a:xfrm>
            <a:prstGeom prst="line">
              <a:avLst/>
            </a:prstGeom>
          </p:spPr>
          <p:style>
            <a:lnRef idx="3">
              <a:schemeClr val="dk1"/>
            </a:lnRef>
            <a:fillRef idx="0">
              <a:schemeClr val="dk1"/>
            </a:fillRef>
            <a:effectRef idx="2">
              <a:schemeClr val="dk1"/>
            </a:effectRef>
            <a:fontRef idx="minor">
              <a:schemeClr val="tx1"/>
            </a:fontRef>
          </p:style>
        </p:cxnSp>
      </p:grpSp>
      <p:sp>
        <p:nvSpPr>
          <p:cNvPr id="159" name="文本框 158"/>
          <p:cNvSpPr txBox="1"/>
          <p:nvPr/>
        </p:nvSpPr>
        <p:spPr>
          <a:xfrm>
            <a:off x="9337402" y="5887947"/>
            <a:ext cx="139880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srgbClr val="FF0000"/>
                </a:solidFill>
                <a:effectLst/>
                <a:uLnTx/>
                <a:uFillTx/>
                <a:latin typeface="Times New Roman" panose="02020603050405020304"/>
                <a:ea typeface="宋体" panose="02010600030101010101" pitchFamily="2" charset="-122"/>
                <a:cs typeface="+mn-cs"/>
              </a:rPr>
              <a:t>MemRW</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a:ea typeface="宋体" panose="02010600030101010101" pitchFamily="2" charset="-122"/>
                <a:cs typeface="+mn-cs"/>
              </a:rPr>
              <a:t>=Read</a:t>
            </a:r>
          </a:p>
        </p:txBody>
      </p:sp>
      <p:cxnSp>
        <p:nvCxnSpPr>
          <p:cNvPr id="175" name="直接箭头连接符 174"/>
          <p:cNvCxnSpPr/>
          <p:nvPr/>
        </p:nvCxnSpPr>
        <p:spPr>
          <a:xfrm flipV="1">
            <a:off x="10903064" y="2802539"/>
            <a:ext cx="0" cy="27405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76" name="组合 175"/>
          <p:cNvGrpSpPr/>
          <p:nvPr/>
        </p:nvGrpSpPr>
        <p:grpSpPr>
          <a:xfrm>
            <a:off x="4461832" y="1734672"/>
            <a:ext cx="6745271" cy="683397"/>
            <a:chOff x="5118435" y="1810320"/>
            <a:chExt cx="3915664" cy="608430"/>
          </a:xfrm>
        </p:grpSpPr>
        <p:cxnSp>
          <p:nvCxnSpPr>
            <p:cNvPr id="178" name="直接箭头连接符 177"/>
            <p:cNvCxnSpPr/>
            <p:nvPr/>
          </p:nvCxnSpPr>
          <p:spPr>
            <a:xfrm>
              <a:off x="8935427" y="2398269"/>
              <a:ext cx="98276"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9" name="直接连接符 178"/>
            <p:cNvCxnSpPr/>
            <p:nvPr/>
          </p:nvCxnSpPr>
          <p:spPr>
            <a:xfrm flipV="1">
              <a:off x="9034099" y="1810320"/>
              <a:ext cx="0" cy="587949"/>
            </a:xfrm>
            <a:prstGeom prst="line">
              <a:avLst/>
            </a:prstGeom>
          </p:spPr>
          <p:style>
            <a:lnRef idx="3">
              <a:schemeClr val="dk1"/>
            </a:lnRef>
            <a:fillRef idx="0">
              <a:schemeClr val="dk1"/>
            </a:fillRef>
            <a:effectRef idx="2">
              <a:schemeClr val="dk1"/>
            </a:effectRef>
            <a:fontRef idx="minor">
              <a:schemeClr val="tx1"/>
            </a:fontRef>
          </p:style>
        </p:cxnSp>
        <p:cxnSp>
          <p:nvCxnSpPr>
            <p:cNvPr id="180" name="直接连接符 179"/>
            <p:cNvCxnSpPr/>
            <p:nvPr/>
          </p:nvCxnSpPr>
          <p:spPr>
            <a:xfrm>
              <a:off x="5118435" y="1813539"/>
              <a:ext cx="3915268" cy="0"/>
            </a:xfrm>
            <a:prstGeom prst="line">
              <a:avLst/>
            </a:prstGeom>
          </p:spPr>
          <p:style>
            <a:lnRef idx="3">
              <a:schemeClr val="dk1"/>
            </a:lnRef>
            <a:fillRef idx="0">
              <a:schemeClr val="dk1"/>
            </a:fillRef>
            <a:effectRef idx="2">
              <a:schemeClr val="dk1"/>
            </a:effectRef>
            <a:fontRef idx="minor">
              <a:schemeClr val="tx1"/>
            </a:fontRef>
          </p:style>
        </p:cxnSp>
        <p:cxnSp>
          <p:nvCxnSpPr>
            <p:cNvPr id="181" name="直接连接符 180"/>
            <p:cNvCxnSpPr/>
            <p:nvPr/>
          </p:nvCxnSpPr>
          <p:spPr>
            <a:xfrm flipV="1">
              <a:off x="5118435" y="1813167"/>
              <a:ext cx="3810" cy="605583"/>
            </a:xfrm>
            <a:prstGeom prst="line">
              <a:avLst/>
            </a:prstGeom>
          </p:spPr>
          <p:style>
            <a:lnRef idx="3">
              <a:schemeClr val="dk1"/>
            </a:lnRef>
            <a:fillRef idx="0">
              <a:schemeClr val="dk1"/>
            </a:fillRef>
            <a:effectRef idx="2">
              <a:schemeClr val="dk1"/>
            </a:effectRef>
            <a:fontRef idx="minor">
              <a:schemeClr val="tx1"/>
            </a:fontRef>
          </p:style>
        </p:cxnSp>
        <p:cxnSp>
          <p:nvCxnSpPr>
            <p:cNvPr id="182" name="直接箭头连接符 181"/>
            <p:cNvCxnSpPr/>
            <p:nvPr/>
          </p:nvCxnSpPr>
          <p:spPr>
            <a:xfrm>
              <a:off x="5118435" y="2418750"/>
              <a:ext cx="1465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183" name="文本框 182"/>
          <p:cNvSpPr txBox="1"/>
          <p:nvPr/>
        </p:nvSpPr>
        <p:spPr>
          <a:xfrm>
            <a:off x="10613801" y="1489342"/>
            <a:ext cx="1847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84" name="文本框 183"/>
          <p:cNvSpPr txBox="1"/>
          <p:nvPr/>
        </p:nvSpPr>
        <p:spPr>
          <a:xfrm>
            <a:off x="9124950" y="1185545"/>
            <a:ext cx="207518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err="1">
                <a:ln>
                  <a:noFill/>
                </a:ln>
                <a:solidFill>
                  <a:srgbClr val="FF0000"/>
                </a:solidFill>
                <a:effectLst/>
                <a:uLnTx/>
                <a:uFillTx/>
                <a:latin typeface="Times New Roman" panose="02020603050405020304"/>
                <a:ea typeface="宋体" panose="02010600030101010101" pitchFamily="2" charset="-122"/>
                <a:cs typeface="+mn-cs"/>
              </a:rPr>
              <a:t>W</a:t>
            </a:r>
            <a:r>
              <a:rPr kumimoji="0" lang="en-US" altLang="zh-CN" sz="2800" b="1" i="0" u="none" strike="noStrike" kern="1200" cap="none" spc="0" normalizeH="0" baseline="0" noProof="0" dirty="0" err="1">
                <a:ln>
                  <a:noFill/>
                </a:ln>
                <a:solidFill>
                  <a:schemeClr val="tx1"/>
                </a:solidFill>
                <a:effectLst/>
                <a:uLnTx/>
                <a:uFillTx/>
                <a:latin typeface="Times New Roman" panose="02020603050405020304"/>
                <a:ea typeface="宋体" panose="02010600030101010101" pitchFamily="2" charset="-122"/>
                <a:cs typeface="+mn-cs"/>
              </a:rPr>
              <a:t>rite</a:t>
            </a:r>
            <a:r>
              <a:rPr kumimoji="0" lang="en-US" altLang="zh-CN" sz="2800" b="1" i="0" u="none" strike="noStrike" kern="1200" cap="none" spc="0" normalizeH="0" baseline="0" noProof="0" dirty="0" err="1">
                <a:ln>
                  <a:noFill/>
                </a:ln>
                <a:solidFill>
                  <a:srgbClr val="FF0000"/>
                </a:solidFill>
                <a:effectLst/>
                <a:uLnTx/>
                <a:uFillTx/>
                <a:latin typeface="Times New Roman" panose="02020603050405020304"/>
                <a:ea typeface="宋体" panose="02010600030101010101" pitchFamily="2" charset="-122"/>
                <a:cs typeface="+mn-cs"/>
              </a:rPr>
              <a:t> B</a:t>
            </a:r>
            <a:r>
              <a:rPr kumimoji="0" lang="en-US" altLang="zh-CN" sz="2800" b="1" i="0" u="none" strike="noStrike" kern="1200" cap="none" spc="0" normalizeH="0" baseline="0" noProof="0" dirty="0" err="1">
                <a:ln>
                  <a:noFill/>
                </a:ln>
                <a:solidFill>
                  <a:schemeClr val="tx1"/>
                </a:solidFill>
                <a:effectLst/>
                <a:uLnTx/>
                <a:uFillTx/>
                <a:latin typeface="Times New Roman" panose="02020603050405020304"/>
                <a:ea typeface="宋体" panose="02010600030101010101" pitchFamily="2" charset="-122"/>
                <a:cs typeface="+mn-cs"/>
              </a:rPr>
              <a:t>ack</a:t>
            </a:r>
          </a:p>
        </p:txBody>
      </p:sp>
      <p:cxnSp>
        <p:nvCxnSpPr>
          <p:cNvPr id="186" name="直接箭头连接符 185"/>
          <p:cNvCxnSpPr/>
          <p:nvPr/>
        </p:nvCxnSpPr>
        <p:spPr>
          <a:xfrm>
            <a:off x="6454494" y="3265423"/>
            <a:ext cx="19651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7" name="直接箭头连接符 186"/>
          <p:cNvCxnSpPr/>
          <p:nvPr/>
        </p:nvCxnSpPr>
        <p:spPr>
          <a:xfrm>
            <a:off x="6454494" y="3690125"/>
            <a:ext cx="1268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17" name="组合 216"/>
          <p:cNvGrpSpPr/>
          <p:nvPr/>
        </p:nvGrpSpPr>
        <p:grpSpPr>
          <a:xfrm>
            <a:off x="913104" y="1367480"/>
            <a:ext cx="2267929" cy="1856427"/>
            <a:chOff x="911741" y="1492577"/>
            <a:chExt cx="2262224" cy="1663126"/>
          </a:xfrm>
        </p:grpSpPr>
        <p:cxnSp>
          <p:nvCxnSpPr>
            <p:cNvPr id="111" name="直接箭头连接符 110"/>
            <p:cNvCxnSpPr/>
            <p:nvPr/>
          </p:nvCxnSpPr>
          <p:spPr>
            <a:xfrm>
              <a:off x="2996265" y="2203630"/>
              <a:ext cx="173890"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14" name="直接连接符 113"/>
            <p:cNvCxnSpPr/>
            <p:nvPr/>
          </p:nvCxnSpPr>
          <p:spPr>
            <a:xfrm flipV="1">
              <a:off x="3173965" y="1493280"/>
              <a:ext cx="0" cy="710350"/>
            </a:xfrm>
            <a:prstGeom prst="line">
              <a:avLst/>
            </a:prstGeom>
          </p:spPr>
          <p:style>
            <a:lnRef idx="3">
              <a:schemeClr val="dk1"/>
            </a:lnRef>
            <a:fillRef idx="0">
              <a:schemeClr val="dk1"/>
            </a:fillRef>
            <a:effectRef idx="2">
              <a:schemeClr val="dk1"/>
            </a:effectRef>
            <a:fontRef idx="minor">
              <a:schemeClr val="tx1"/>
            </a:fontRef>
          </p:style>
        </p:cxnSp>
        <p:cxnSp>
          <p:nvCxnSpPr>
            <p:cNvPr id="115" name="直接连接符 114"/>
            <p:cNvCxnSpPr/>
            <p:nvPr/>
          </p:nvCxnSpPr>
          <p:spPr>
            <a:xfrm>
              <a:off x="911741" y="1493608"/>
              <a:ext cx="2258414" cy="0"/>
            </a:xfrm>
            <a:prstGeom prst="line">
              <a:avLst/>
            </a:prstGeom>
          </p:spPr>
          <p:style>
            <a:lnRef idx="3">
              <a:schemeClr val="dk1"/>
            </a:lnRef>
            <a:fillRef idx="0">
              <a:schemeClr val="dk1"/>
            </a:fillRef>
            <a:effectRef idx="2">
              <a:schemeClr val="dk1"/>
            </a:effectRef>
            <a:fontRef idx="minor">
              <a:schemeClr val="tx1"/>
            </a:fontRef>
          </p:style>
        </p:cxnSp>
        <p:cxnSp>
          <p:nvCxnSpPr>
            <p:cNvPr id="118" name="直接连接符 117"/>
            <p:cNvCxnSpPr/>
            <p:nvPr/>
          </p:nvCxnSpPr>
          <p:spPr>
            <a:xfrm flipV="1">
              <a:off x="911741" y="1492577"/>
              <a:ext cx="0" cy="1663126"/>
            </a:xfrm>
            <a:prstGeom prst="line">
              <a:avLst/>
            </a:prstGeom>
          </p:spPr>
          <p:style>
            <a:lnRef idx="3">
              <a:schemeClr val="dk1"/>
            </a:lnRef>
            <a:fillRef idx="0">
              <a:schemeClr val="dk1"/>
            </a:fillRef>
            <a:effectRef idx="2">
              <a:schemeClr val="dk1"/>
            </a:effectRef>
            <a:fontRef idx="minor">
              <a:schemeClr val="tx1"/>
            </a:fontRef>
          </p:style>
        </p:cxnSp>
        <p:cxnSp>
          <p:nvCxnSpPr>
            <p:cNvPr id="208" name="直接箭头连接符 207"/>
            <p:cNvCxnSpPr/>
            <p:nvPr/>
          </p:nvCxnSpPr>
          <p:spPr>
            <a:xfrm>
              <a:off x="911741" y="3155703"/>
              <a:ext cx="5255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51" name="直接箭头连接符 50"/>
          <p:cNvCxnSpPr/>
          <p:nvPr/>
        </p:nvCxnSpPr>
        <p:spPr>
          <a:xfrm>
            <a:off x="3011386" y="3000468"/>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直接箭头连接符 53"/>
          <p:cNvCxnSpPr/>
          <p:nvPr/>
        </p:nvCxnSpPr>
        <p:spPr>
          <a:xfrm>
            <a:off x="3011386" y="3431465"/>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直接箭头连接符 73"/>
          <p:cNvCxnSpPr/>
          <p:nvPr/>
        </p:nvCxnSpPr>
        <p:spPr>
          <a:xfrm>
            <a:off x="3011386" y="3840936"/>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6" name="文本框 255"/>
          <p:cNvSpPr txBox="1"/>
          <p:nvPr/>
        </p:nvSpPr>
        <p:spPr>
          <a:xfrm>
            <a:off x="5660046" y="4303250"/>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258" name="直接箭头连接符 257"/>
          <p:cNvCxnSpPr/>
          <p:nvPr/>
        </p:nvCxnSpPr>
        <p:spPr>
          <a:xfrm>
            <a:off x="2838126" y="3194864"/>
            <a:ext cx="162195"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83" name="直接箭头连接符 282"/>
          <p:cNvCxnSpPr/>
          <p:nvPr/>
        </p:nvCxnSpPr>
        <p:spPr>
          <a:xfrm>
            <a:off x="9126052" y="3462829"/>
            <a:ext cx="2324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2" name="直接箭头连接符 301"/>
          <p:cNvCxnSpPr/>
          <p:nvPr/>
        </p:nvCxnSpPr>
        <p:spPr>
          <a:xfrm>
            <a:off x="8090699" y="3865896"/>
            <a:ext cx="32891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直接箭头连接符 302"/>
          <p:cNvCxnSpPr/>
          <p:nvPr/>
        </p:nvCxnSpPr>
        <p:spPr>
          <a:xfrm flipV="1">
            <a:off x="7917545" y="4393626"/>
            <a:ext cx="0" cy="11418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2" name="直接箭头连接符 311"/>
          <p:cNvCxnSpPr/>
          <p:nvPr/>
        </p:nvCxnSpPr>
        <p:spPr>
          <a:xfrm flipV="1">
            <a:off x="8786550" y="3833887"/>
            <a:ext cx="0" cy="17092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15" name="组合 314"/>
          <p:cNvGrpSpPr/>
          <p:nvPr/>
        </p:nvGrpSpPr>
        <p:grpSpPr>
          <a:xfrm>
            <a:off x="9225858" y="2161177"/>
            <a:ext cx="1443615" cy="1301652"/>
            <a:chOff x="2130666" y="2665261"/>
            <a:chExt cx="346451" cy="678139"/>
          </a:xfrm>
        </p:grpSpPr>
        <p:cxnSp>
          <p:nvCxnSpPr>
            <p:cNvPr id="316" name="直接连接符 315"/>
            <p:cNvCxnSpPr/>
            <p:nvPr/>
          </p:nvCxnSpPr>
          <p:spPr>
            <a:xfrm flipV="1">
              <a:off x="2130666" y="2665261"/>
              <a:ext cx="0" cy="678139"/>
            </a:xfrm>
            <a:prstGeom prst="line">
              <a:avLst/>
            </a:prstGeom>
          </p:spPr>
          <p:style>
            <a:lnRef idx="3">
              <a:schemeClr val="dk1"/>
            </a:lnRef>
            <a:fillRef idx="0">
              <a:schemeClr val="dk1"/>
            </a:fillRef>
            <a:effectRef idx="2">
              <a:schemeClr val="dk1"/>
            </a:effectRef>
            <a:fontRef idx="minor">
              <a:schemeClr val="tx1"/>
            </a:fontRef>
          </p:style>
        </p:cxnSp>
        <p:cxnSp>
          <p:nvCxnSpPr>
            <p:cNvPr id="317" name="直接箭头连接符 316"/>
            <p:cNvCxnSpPr/>
            <p:nvPr/>
          </p:nvCxnSpPr>
          <p:spPr>
            <a:xfrm>
              <a:off x="2130666" y="2668038"/>
              <a:ext cx="34645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321" name="组合 320"/>
          <p:cNvGrpSpPr/>
          <p:nvPr/>
        </p:nvGrpSpPr>
        <p:grpSpPr>
          <a:xfrm>
            <a:off x="10603371" y="1873912"/>
            <a:ext cx="474810" cy="1013447"/>
            <a:chOff x="830110" y="2585085"/>
            <a:chExt cx="474810" cy="1013447"/>
          </a:xfrm>
        </p:grpSpPr>
        <p:sp>
          <p:nvSpPr>
            <p:cNvPr id="322" name="梯形 321"/>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23" name="文本框 322"/>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0000FF"/>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0000FF"/>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0000FF"/>
                  </a:solidFill>
                  <a:effectLst/>
                  <a:uLnTx/>
                  <a:uFillTx/>
                  <a:latin typeface="Times New Roman" panose="02020603050405020304"/>
                  <a:ea typeface="宋体" panose="02010600030101010101" pitchFamily="2" charset="-122"/>
                  <a:cs typeface="+mn-cs"/>
                </a:rPr>
                <a:t>X</a:t>
              </a:r>
            </a:p>
          </p:txBody>
        </p:sp>
      </p:grpSp>
      <p:grpSp>
        <p:nvGrpSpPr>
          <p:cNvPr id="327" name="组合 326"/>
          <p:cNvGrpSpPr/>
          <p:nvPr/>
        </p:nvGrpSpPr>
        <p:grpSpPr>
          <a:xfrm>
            <a:off x="7656756" y="3465390"/>
            <a:ext cx="474810" cy="1013447"/>
            <a:chOff x="830110" y="2585085"/>
            <a:chExt cx="474810" cy="1013447"/>
          </a:xfrm>
        </p:grpSpPr>
        <p:sp>
          <p:nvSpPr>
            <p:cNvPr id="328" name="梯形 327"/>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29" name="文本框 328"/>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X</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171" name="文本框 170"/>
          <p:cNvSpPr txBox="1"/>
          <p:nvPr/>
        </p:nvSpPr>
        <p:spPr>
          <a:xfrm>
            <a:off x="6470040" y="2792387"/>
            <a:ext cx="1313180" cy="461665"/>
          </a:xfrm>
          <a:prstGeom prst="rect">
            <a:avLst/>
          </a:prstGeom>
          <a:noFill/>
        </p:spPr>
        <p:txBody>
          <a:bodyPr wrap="none" rtlCol="0">
            <a:spAutoFit/>
          </a:bodyPr>
          <a:lstStyle/>
          <a:p>
            <a:r>
              <a:rPr lang="en-US" altLang="zh-CN" sz="2400" b="1" dirty="0">
                <a:solidFill>
                  <a:prstClr val="black"/>
                </a:solidFill>
                <a:latin typeface="Times New Roman" panose="02020603050405020304"/>
                <a:ea typeface="宋体" panose="02010600030101010101" pitchFamily="2" charset="-122"/>
              </a:rPr>
              <a:t>Reg[rs1]</a:t>
            </a:r>
            <a:endParaRPr lang="zh-CN" altLang="en-US" sz="2400" b="1" dirty="0">
              <a:solidFill>
                <a:prstClr val="black"/>
              </a:solidFill>
              <a:latin typeface="Times New Roman" panose="02020603050405020304"/>
              <a:ea typeface="宋体" panose="02010600030101010101" pitchFamily="2" charset="-122"/>
            </a:endParaRPr>
          </a:p>
        </p:txBody>
      </p:sp>
      <p:sp>
        <p:nvSpPr>
          <p:cNvPr id="172" name="文本框 171"/>
          <p:cNvSpPr txBox="1"/>
          <p:nvPr/>
        </p:nvSpPr>
        <p:spPr>
          <a:xfrm>
            <a:off x="6466938" y="3228661"/>
            <a:ext cx="1313180" cy="461665"/>
          </a:xfrm>
          <a:prstGeom prst="rect">
            <a:avLst/>
          </a:prstGeom>
          <a:noFill/>
        </p:spPr>
        <p:txBody>
          <a:bodyPr wrap="none" rtlCol="0">
            <a:spAutoFit/>
          </a:bodyPr>
          <a:lstStyle/>
          <a:p>
            <a:r>
              <a:rPr lang="en-US" altLang="zh-CN" sz="2400" b="1" dirty="0">
                <a:solidFill>
                  <a:prstClr val="black"/>
                </a:solidFill>
                <a:latin typeface="Times New Roman" panose="02020603050405020304"/>
                <a:ea typeface="宋体" panose="02010600030101010101" pitchFamily="2" charset="-122"/>
              </a:rPr>
              <a:t>Reg[rs2]</a:t>
            </a:r>
            <a:endParaRPr lang="zh-CN" altLang="en-US" sz="2400" b="1" dirty="0">
              <a:solidFill>
                <a:prstClr val="black"/>
              </a:solidFill>
              <a:latin typeface="Times New Roman" panose="02020603050405020304"/>
              <a:ea typeface="宋体" panose="02010600030101010101" pitchFamily="2" charset="-122"/>
            </a:endParaRPr>
          </a:p>
        </p:txBody>
      </p:sp>
      <p:grpSp>
        <p:nvGrpSpPr>
          <p:cNvPr id="127" name="组合 126"/>
          <p:cNvGrpSpPr/>
          <p:nvPr/>
        </p:nvGrpSpPr>
        <p:grpSpPr>
          <a:xfrm>
            <a:off x="8379901" y="2969895"/>
            <a:ext cx="835486" cy="998220"/>
            <a:chOff x="7950205" y="3160441"/>
            <a:chExt cx="679988" cy="998220"/>
          </a:xfrm>
        </p:grpSpPr>
        <p:grpSp>
          <p:nvGrpSpPr>
            <p:cNvPr id="128" name="组合 127"/>
            <p:cNvGrpSpPr/>
            <p:nvPr/>
          </p:nvGrpSpPr>
          <p:grpSpPr>
            <a:xfrm>
              <a:off x="7982529" y="3160441"/>
              <a:ext cx="574962" cy="998220"/>
              <a:chOff x="7982529" y="3160441"/>
              <a:chExt cx="574962" cy="998220"/>
            </a:xfrm>
          </p:grpSpPr>
          <p:sp>
            <p:nvSpPr>
              <p:cNvPr id="130" name="梯形 129"/>
              <p:cNvSpPr/>
              <p:nvPr/>
            </p:nvSpPr>
            <p:spPr>
              <a:xfrm rot="5400000">
                <a:off x="7770900" y="3372070"/>
                <a:ext cx="998220" cy="574962"/>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31" name="等腰三角形 130"/>
              <p:cNvSpPr/>
              <p:nvPr/>
            </p:nvSpPr>
            <p:spPr>
              <a:xfrm rot="5400000">
                <a:off x="7950289" y="3629810"/>
                <a:ext cx="149047" cy="82492"/>
              </a:xfrm>
              <a:prstGeom prst="triangle">
                <a:avLst>
                  <a:gd name="adj" fmla="val 47444"/>
                </a:avLst>
              </a:prstGeom>
              <a:solidFill>
                <a:schemeClr val="bg1"/>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32" name="直接连接符 131"/>
              <p:cNvCxnSpPr>
                <a:endCxn id="131" idx="4"/>
              </p:cNvCxnSpPr>
              <p:nvPr/>
            </p:nvCxnSpPr>
            <p:spPr>
              <a:xfrm>
                <a:off x="7983567" y="3596533"/>
                <a:ext cx="0" cy="149047"/>
              </a:xfrm>
              <a:prstGeom prst="line">
                <a:avLst/>
              </a:prstGeom>
              <a:ln w="19050">
                <a:solidFill>
                  <a:schemeClr val="bg1"/>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34" name="直接连接符 133"/>
              <p:cNvCxnSpPr>
                <a:stCxn id="131" idx="2"/>
                <a:endCxn id="131" idx="1"/>
              </p:cNvCxnSpPr>
              <p:nvPr/>
            </p:nvCxnSpPr>
            <p:spPr>
              <a:xfrm>
                <a:off x="7983574" y="3596533"/>
                <a:ext cx="41246" cy="35357"/>
              </a:xfrm>
              <a:prstGeom prst="line">
                <a:avLst/>
              </a:prstGeom>
            </p:spPr>
            <p:style>
              <a:lnRef idx="2">
                <a:schemeClr val="dk1"/>
              </a:lnRef>
              <a:fillRef idx="0">
                <a:schemeClr val="dk1"/>
              </a:fillRef>
              <a:effectRef idx="1">
                <a:schemeClr val="dk1"/>
              </a:effectRef>
              <a:fontRef idx="minor">
                <a:schemeClr val="tx1"/>
              </a:fontRef>
            </p:style>
          </p:cxnSp>
          <p:cxnSp>
            <p:nvCxnSpPr>
              <p:cNvPr id="135" name="直接连接符 134"/>
              <p:cNvCxnSpPr>
                <a:stCxn id="131" idx="5"/>
                <a:endCxn id="131" idx="4"/>
              </p:cNvCxnSpPr>
              <p:nvPr/>
            </p:nvCxnSpPr>
            <p:spPr>
              <a:xfrm flipH="1">
                <a:off x="7983574" y="3706413"/>
                <a:ext cx="41246" cy="39167"/>
              </a:xfrm>
              <a:prstGeom prst="line">
                <a:avLst/>
              </a:prstGeom>
            </p:spPr>
            <p:style>
              <a:lnRef idx="2">
                <a:schemeClr val="dk1"/>
              </a:lnRef>
              <a:fillRef idx="0">
                <a:schemeClr val="dk1"/>
              </a:fillRef>
              <a:effectRef idx="1">
                <a:schemeClr val="dk1"/>
              </a:effectRef>
              <a:fontRef idx="minor">
                <a:schemeClr val="tx1"/>
              </a:fontRef>
            </p:style>
          </p:cxnSp>
        </p:grpSp>
        <p:sp>
          <p:nvSpPr>
            <p:cNvPr id="129" name="文本框 128"/>
            <p:cNvSpPr txBox="1"/>
            <p:nvPr/>
          </p:nvSpPr>
          <p:spPr>
            <a:xfrm>
              <a:off x="7950205" y="3439616"/>
              <a:ext cx="67998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ALU</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121" name="直接箭头连接符 120"/>
          <p:cNvCxnSpPr/>
          <p:nvPr/>
        </p:nvCxnSpPr>
        <p:spPr>
          <a:xfrm>
            <a:off x="1927821" y="3179400"/>
            <a:ext cx="301083"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25" name="直接箭头连接符 124"/>
          <p:cNvCxnSpPr/>
          <p:nvPr/>
        </p:nvCxnSpPr>
        <p:spPr>
          <a:xfrm>
            <a:off x="3013362" y="3003274"/>
            <a:ext cx="0" cy="2542654"/>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37" name="直接箭头连接符 136"/>
          <p:cNvCxnSpPr/>
          <p:nvPr/>
        </p:nvCxnSpPr>
        <p:spPr>
          <a:xfrm>
            <a:off x="3019077" y="4844967"/>
            <a:ext cx="1450446"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38" name="直接箭头连接符 137"/>
          <p:cNvCxnSpPr/>
          <p:nvPr/>
        </p:nvCxnSpPr>
        <p:spPr>
          <a:xfrm>
            <a:off x="3013997" y="3003274"/>
            <a:ext cx="170339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39" name="直接箭头连接符 138"/>
          <p:cNvCxnSpPr/>
          <p:nvPr/>
        </p:nvCxnSpPr>
        <p:spPr>
          <a:xfrm>
            <a:off x="3019077" y="3434271"/>
            <a:ext cx="170339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0" name="直接箭头连接符 139"/>
          <p:cNvCxnSpPr/>
          <p:nvPr/>
        </p:nvCxnSpPr>
        <p:spPr>
          <a:xfrm>
            <a:off x="3019077" y="3843742"/>
            <a:ext cx="170339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1" name="直接箭头连接符 140"/>
          <p:cNvCxnSpPr/>
          <p:nvPr/>
        </p:nvCxnSpPr>
        <p:spPr>
          <a:xfrm>
            <a:off x="2845817" y="3197670"/>
            <a:ext cx="162195" cy="0"/>
          </a:xfrm>
          <a:prstGeom prst="straightConnector1">
            <a:avLst/>
          </a:prstGeom>
          <a:ln w="381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142" name="组合 141"/>
          <p:cNvGrpSpPr/>
          <p:nvPr/>
        </p:nvGrpSpPr>
        <p:grpSpPr>
          <a:xfrm>
            <a:off x="2042745" y="2481661"/>
            <a:ext cx="157663" cy="687003"/>
            <a:chOff x="2139696" y="2656398"/>
            <a:chExt cx="384242" cy="687003"/>
          </a:xfrm>
        </p:grpSpPr>
        <p:cxnSp>
          <p:nvCxnSpPr>
            <p:cNvPr id="144" name="直接连接符 143"/>
            <p:cNvCxnSpPr/>
            <p:nvPr/>
          </p:nvCxnSpPr>
          <p:spPr>
            <a:xfrm flipV="1">
              <a:off x="2139696" y="2656398"/>
              <a:ext cx="0" cy="687003"/>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45" name="直接箭头连接符 144"/>
            <p:cNvCxnSpPr/>
            <p:nvPr/>
          </p:nvCxnSpPr>
          <p:spPr>
            <a:xfrm>
              <a:off x="2139696" y="2656398"/>
              <a:ext cx="384242"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grpSp>
        <p:nvGrpSpPr>
          <p:cNvPr id="146" name="组合 145"/>
          <p:cNvGrpSpPr/>
          <p:nvPr/>
        </p:nvGrpSpPr>
        <p:grpSpPr>
          <a:xfrm>
            <a:off x="918788" y="1364105"/>
            <a:ext cx="2267929" cy="1856427"/>
            <a:chOff x="911741" y="1492577"/>
            <a:chExt cx="2262224" cy="1663126"/>
          </a:xfrm>
        </p:grpSpPr>
        <p:cxnSp>
          <p:nvCxnSpPr>
            <p:cNvPr id="147" name="直接箭头连接符 146"/>
            <p:cNvCxnSpPr/>
            <p:nvPr/>
          </p:nvCxnSpPr>
          <p:spPr>
            <a:xfrm>
              <a:off x="2996265" y="2203630"/>
              <a:ext cx="173890" cy="0"/>
            </a:xfrm>
            <a:prstGeom prst="straightConnector1">
              <a:avLst/>
            </a:prstGeom>
            <a:ln w="381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2" name="直接连接符 151"/>
            <p:cNvCxnSpPr/>
            <p:nvPr/>
          </p:nvCxnSpPr>
          <p:spPr>
            <a:xfrm flipV="1">
              <a:off x="3173965" y="1493280"/>
              <a:ext cx="0" cy="71035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53" name="直接连接符 152"/>
            <p:cNvCxnSpPr/>
            <p:nvPr/>
          </p:nvCxnSpPr>
          <p:spPr>
            <a:xfrm>
              <a:off x="911741" y="1493608"/>
              <a:ext cx="2258414"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57" name="直接连接符 156"/>
            <p:cNvCxnSpPr/>
            <p:nvPr/>
          </p:nvCxnSpPr>
          <p:spPr>
            <a:xfrm flipV="1">
              <a:off x="911741" y="1492577"/>
              <a:ext cx="0" cy="1663126"/>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60" name="直接箭头连接符 159"/>
            <p:cNvCxnSpPr/>
            <p:nvPr/>
          </p:nvCxnSpPr>
          <p:spPr>
            <a:xfrm>
              <a:off x="911741" y="3155703"/>
              <a:ext cx="525502"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cxnSp>
        <p:nvCxnSpPr>
          <p:cNvPr id="161" name="直接箭头连接符 160"/>
          <p:cNvCxnSpPr/>
          <p:nvPr/>
        </p:nvCxnSpPr>
        <p:spPr>
          <a:xfrm>
            <a:off x="6460003" y="3265338"/>
            <a:ext cx="1965116"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62" name="直接箭头连接符 161"/>
          <p:cNvCxnSpPr/>
          <p:nvPr/>
        </p:nvCxnSpPr>
        <p:spPr>
          <a:xfrm>
            <a:off x="6460003" y="3690040"/>
            <a:ext cx="1268776" cy="0"/>
          </a:xfrm>
          <a:prstGeom prst="straightConnector1">
            <a:avLst/>
          </a:prstGeom>
          <a:ln w="381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67" name="直接箭头连接符 166"/>
          <p:cNvCxnSpPr/>
          <p:nvPr/>
        </p:nvCxnSpPr>
        <p:spPr>
          <a:xfrm>
            <a:off x="8096208" y="3865811"/>
            <a:ext cx="32891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68" name="直接箭头连接符 167"/>
          <p:cNvCxnSpPr/>
          <p:nvPr/>
        </p:nvCxnSpPr>
        <p:spPr>
          <a:xfrm>
            <a:off x="9125204" y="3461490"/>
            <a:ext cx="258826"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nvGrpSpPr>
          <p:cNvPr id="169" name="组合 168"/>
          <p:cNvGrpSpPr/>
          <p:nvPr/>
        </p:nvGrpSpPr>
        <p:grpSpPr>
          <a:xfrm>
            <a:off x="10139192" y="2580998"/>
            <a:ext cx="535867" cy="1007637"/>
            <a:chOff x="10133605" y="2585085"/>
            <a:chExt cx="535867" cy="1007637"/>
          </a:xfrm>
        </p:grpSpPr>
        <p:grpSp>
          <p:nvGrpSpPr>
            <p:cNvPr id="173" name="组合 172"/>
            <p:cNvGrpSpPr/>
            <p:nvPr/>
          </p:nvGrpSpPr>
          <p:grpSpPr>
            <a:xfrm>
              <a:off x="10308452" y="2585085"/>
              <a:ext cx="361020" cy="1007635"/>
              <a:chOff x="2139696" y="2656398"/>
              <a:chExt cx="384242" cy="448439"/>
            </a:xfrm>
          </p:grpSpPr>
          <p:cxnSp>
            <p:nvCxnSpPr>
              <p:cNvPr id="188" name="直接连接符 187"/>
              <p:cNvCxnSpPr/>
              <p:nvPr/>
            </p:nvCxnSpPr>
            <p:spPr>
              <a:xfrm flipV="1">
                <a:off x="2139696" y="2656401"/>
                <a:ext cx="0" cy="448436"/>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89" name="直接箭头连接符 188"/>
              <p:cNvCxnSpPr/>
              <p:nvPr/>
            </p:nvCxnSpPr>
            <p:spPr>
              <a:xfrm>
                <a:off x="2139696" y="2656398"/>
                <a:ext cx="384242"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cxnSp>
          <p:nvCxnSpPr>
            <p:cNvPr id="185" name="直接箭头连接符 184"/>
            <p:cNvCxnSpPr/>
            <p:nvPr/>
          </p:nvCxnSpPr>
          <p:spPr>
            <a:xfrm>
              <a:off x="10133605" y="3592722"/>
              <a:ext cx="180022" cy="0"/>
            </a:xfrm>
            <a:prstGeom prst="straightConnector1">
              <a:avLst/>
            </a:prstGeom>
            <a:ln w="381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grpSp>
      <p:grpSp>
        <p:nvGrpSpPr>
          <p:cNvPr id="190" name="组合 189"/>
          <p:cNvGrpSpPr/>
          <p:nvPr/>
        </p:nvGrpSpPr>
        <p:grpSpPr>
          <a:xfrm>
            <a:off x="4467516" y="1739947"/>
            <a:ext cx="6745271" cy="683397"/>
            <a:chOff x="5118435" y="1810320"/>
            <a:chExt cx="3915664" cy="608430"/>
          </a:xfrm>
        </p:grpSpPr>
        <p:cxnSp>
          <p:nvCxnSpPr>
            <p:cNvPr id="191" name="直接箭头连接符 190"/>
            <p:cNvCxnSpPr/>
            <p:nvPr/>
          </p:nvCxnSpPr>
          <p:spPr>
            <a:xfrm>
              <a:off x="8935427" y="2398269"/>
              <a:ext cx="98276" cy="0"/>
            </a:xfrm>
            <a:prstGeom prst="straightConnector1">
              <a:avLst/>
            </a:prstGeom>
            <a:ln w="381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92" name="直接连接符 191"/>
            <p:cNvCxnSpPr/>
            <p:nvPr/>
          </p:nvCxnSpPr>
          <p:spPr>
            <a:xfrm flipV="1">
              <a:off x="9034099" y="1810320"/>
              <a:ext cx="0" cy="587949"/>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93" name="直接连接符 192"/>
            <p:cNvCxnSpPr/>
            <p:nvPr/>
          </p:nvCxnSpPr>
          <p:spPr>
            <a:xfrm>
              <a:off x="5118435" y="1813539"/>
              <a:ext cx="3915268"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94" name="直接连接符 193"/>
            <p:cNvCxnSpPr/>
            <p:nvPr/>
          </p:nvCxnSpPr>
          <p:spPr>
            <a:xfrm flipV="1">
              <a:off x="5118435" y="1813167"/>
              <a:ext cx="3810" cy="605583"/>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95" name="直接箭头连接符 194"/>
            <p:cNvCxnSpPr/>
            <p:nvPr/>
          </p:nvCxnSpPr>
          <p:spPr>
            <a:xfrm>
              <a:off x="5118435" y="2418750"/>
              <a:ext cx="146584"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sp>
        <p:nvSpPr>
          <p:cNvPr id="196" name="文本框 195"/>
          <p:cNvSpPr txBox="1"/>
          <p:nvPr/>
        </p:nvSpPr>
        <p:spPr>
          <a:xfrm>
            <a:off x="1926251" y="6068974"/>
            <a:ext cx="252857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控制器(控制逻辑)</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98" name="文本框 197"/>
          <p:cNvSpPr txBox="1"/>
          <p:nvPr/>
        </p:nvSpPr>
        <p:spPr>
          <a:xfrm>
            <a:off x="10665859" y="5538078"/>
            <a:ext cx="110336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srgbClr val="FF0000"/>
                </a:solidFill>
                <a:effectLst/>
                <a:uLnTx/>
                <a:uFillTx/>
                <a:latin typeface="Times New Roman" panose="02020603050405020304"/>
                <a:ea typeface="宋体" panose="02010600030101010101" pitchFamily="2" charset="-122"/>
                <a:cs typeface="+mn-cs"/>
              </a:rPr>
              <a:t>WBSel</a:t>
            </a:r>
            <a:r>
              <a:rPr lang="en-US" altLang="zh-CN" sz="2400" b="1" dirty="0">
                <a:solidFill>
                  <a:srgbClr val="FF0000"/>
                </a:solidFill>
                <a:latin typeface="Times New Roman" panose="02020603050405020304"/>
                <a:ea typeface="宋体" panose="02010600030101010101" pitchFamily="2" charset="-122"/>
              </a:rPr>
              <a:t>=0</a:t>
            </a:r>
            <a:r>
              <a:rPr lang="en-US" altLang="zh-CN" sz="2000" b="1" dirty="0">
                <a:solidFill>
                  <a:srgbClr val="FF0000"/>
                </a:solidFill>
                <a:latin typeface="Times New Roman" panose="02020603050405020304"/>
                <a:ea typeface="宋体" panose="02010600030101010101" pitchFamily="2" charset="-122"/>
              </a:rPr>
              <a:t>(DM)</a:t>
            </a:r>
            <a:endParaRPr kumimoji="0" lang="en-US" altLang="zh-CN" sz="2000" b="1" i="0" u="none" strike="noStrike" kern="1200" cap="none" spc="0" normalizeH="0" baseline="0" noProof="0" dirty="0">
              <a:ln>
                <a:noFill/>
              </a:ln>
              <a:solidFill>
                <a:srgbClr val="FF0000"/>
              </a:solidFill>
              <a:effectLst/>
              <a:uLnTx/>
              <a:uFillTx/>
              <a:latin typeface="Times New Roman" panose="02020603050405020304"/>
              <a:ea typeface="宋体" panose="02010600030101010101" pitchFamily="2" charset="-122"/>
              <a:cs typeface="+mn-cs"/>
            </a:endParaRPr>
          </a:p>
        </p:txBody>
      </p:sp>
      <p:cxnSp>
        <p:nvCxnSpPr>
          <p:cNvPr id="215" name="直接箭头连接符 214"/>
          <p:cNvCxnSpPr/>
          <p:nvPr/>
        </p:nvCxnSpPr>
        <p:spPr>
          <a:xfrm flipV="1">
            <a:off x="4846670" y="5375061"/>
            <a:ext cx="797" cy="1680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6" name="肘形连接符 215"/>
          <p:cNvCxnSpPr>
            <a:stCxn id="220" idx="6"/>
          </p:cNvCxnSpPr>
          <p:nvPr/>
        </p:nvCxnSpPr>
        <p:spPr>
          <a:xfrm flipV="1">
            <a:off x="5229927" y="4187126"/>
            <a:ext cx="2496967" cy="707982"/>
          </a:xfrm>
          <a:prstGeom prst="bentConnector3">
            <a:avLst>
              <a:gd name="adj1" fmla="val 69149"/>
            </a:avLst>
          </a:prstGeom>
          <a:ln>
            <a:tailEnd type="triangle"/>
          </a:ln>
        </p:spPr>
        <p:style>
          <a:lnRef idx="3">
            <a:schemeClr val="dk1"/>
          </a:lnRef>
          <a:fillRef idx="0">
            <a:schemeClr val="dk1"/>
          </a:fillRef>
          <a:effectRef idx="2">
            <a:schemeClr val="dk1"/>
          </a:effectRef>
          <a:fontRef idx="minor">
            <a:schemeClr val="tx1"/>
          </a:fontRef>
        </p:style>
      </p:cxnSp>
      <p:grpSp>
        <p:nvGrpSpPr>
          <p:cNvPr id="218" name="组合 217"/>
          <p:cNvGrpSpPr/>
          <p:nvPr/>
        </p:nvGrpSpPr>
        <p:grpSpPr>
          <a:xfrm>
            <a:off x="4431702" y="4415155"/>
            <a:ext cx="841756" cy="959906"/>
            <a:chOff x="4355926" y="4364678"/>
            <a:chExt cx="841756" cy="977525"/>
          </a:xfrm>
        </p:grpSpPr>
        <p:sp>
          <p:nvSpPr>
            <p:cNvPr id="219" name="文本框 218"/>
            <p:cNvSpPr txBox="1"/>
            <p:nvPr/>
          </p:nvSpPr>
          <p:spPr>
            <a:xfrm>
              <a:off x="4355926" y="4449339"/>
              <a:ext cx="84175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Imm</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Gen</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20" name="椭圆 219"/>
            <p:cNvSpPr/>
            <p:nvPr/>
          </p:nvSpPr>
          <p:spPr>
            <a:xfrm>
              <a:off x="4387637" y="4364678"/>
              <a:ext cx="766514" cy="977525"/>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cxnSp>
        <p:nvCxnSpPr>
          <p:cNvPr id="166" name="肘形连接符 165"/>
          <p:cNvCxnSpPr>
            <a:stCxn id="220" idx="6"/>
          </p:cNvCxnSpPr>
          <p:nvPr/>
        </p:nvCxnSpPr>
        <p:spPr>
          <a:xfrm flipV="1">
            <a:off x="5229927" y="4190217"/>
            <a:ext cx="2502476" cy="704891"/>
          </a:xfrm>
          <a:prstGeom prst="bentConnector3">
            <a:avLst>
              <a:gd name="adj1" fmla="val 68879"/>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nvGrpSpPr>
          <p:cNvPr id="221" name="组合 220"/>
          <p:cNvGrpSpPr/>
          <p:nvPr/>
        </p:nvGrpSpPr>
        <p:grpSpPr>
          <a:xfrm>
            <a:off x="4647380" y="2244349"/>
            <a:ext cx="2097287" cy="2152479"/>
            <a:chOff x="5147404" y="2415711"/>
            <a:chExt cx="1949822" cy="2152479"/>
          </a:xfrm>
        </p:grpSpPr>
        <p:grpSp>
          <p:nvGrpSpPr>
            <p:cNvPr id="222" name="组合 221"/>
            <p:cNvGrpSpPr/>
            <p:nvPr/>
          </p:nvGrpSpPr>
          <p:grpSpPr>
            <a:xfrm>
              <a:off x="5147404" y="2415711"/>
              <a:ext cx="1949822" cy="2054688"/>
              <a:chOff x="5147404" y="2415711"/>
              <a:chExt cx="1949822" cy="2054688"/>
            </a:xfrm>
          </p:grpSpPr>
          <p:grpSp>
            <p:nvGrpSpPr>
              <p:cNvPr id="224" name="组合 223"/>
              <p:cNvGrpSpPr/>
              <p:nvPr/>
            </p:nvGrpSpPr>
            <p:grpSpPr>
              <a:xfrm>
                <a:off x="5147404" y="2415711"/>
                <a:ext cx="1949822" cy="2054688"/>
                <a:chOff x="9255806" y="2351056"/>
                <a:chExt cx="1949822" cy="2054688"/>
              </a:xfrm>
            </p:grpSpPr>
            <p:sp>
              <p:nvSpPr>
                <p:cNvPr id="226" name="矩形 225"/>
                <p:cNvSpPr/>
                <p:nvPr/>
              </p:nvSpPr>
              <p:spPr>
                <a:xfrm>
                  <a:off x="9318462" y="2355269"/>
                  <a:ext cx="1617393" cy="2050475"/>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27" name="文本框 226"/>
                <p:cNvSpPr txBox="1"/>
                <p:nvPr/>
              </p:nvSpPr>
              <p:spPr>
                <a:xfrm>
                  <a:off x="9318059" y="2351056"/>
                  <a:ext cx="11727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DataW</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28" name="文本框 227"/>
                <p:cNvSpPr txBox="1"/>
                <p:nvPr/>
              </p:nvSpPr>
              <p:spPr>
                <a:xfrm>
                  <a:off x="9259309" y="2886104"/>
                  <a:ext cx="12178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RegW</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29" name="文本框 228"/>
                <p:cNvSpPr txBox="1"/>
                <p:nvPr/>
              </p:nvSpPr>
              <p:spPr>
                <a:xfrm>
                  <a:off x="9255806" y="3302449"/>
                  <a:ext cx="11847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Reg1</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30" name="文本框 229"/>
                <p:cNvSpPr txBox="1"/>
                <p:nvPr/>
              </p:nvSpPr>
              <p:spPr>
                <a:xfrm>
                  <a:off x="9270218" y="3738336"/>
                  <a:ext cx="118544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Reg2</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31" name="文本框 230"/>
                <p:cNvSpPr txBox="1"/>
                <p:nvPr/>
              </p:nvSpPr>
              <p:spPr>
                <a:xfrm>
                  <a:off x="10050517" y="3107871"/>
                  <a:ext cx="11440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Data1</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32" name="文本框 231"/>
                <p:cNvSpPr txBox="1"/>
                <p:nvPr/>
              </p:nvSpPr>
              <p:spPr>
                <a:xfrm>
                  <a:off x="10065185" y="3535507"/>
                  <a:ext cx="11404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Data2</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225" name="等腰三角形 224"/>
              <p:cNvSpPr/>
              <p:nvPr/>
            </p:nvSpPr>
            <p:spPr>
              <a:xfrm>
                <a:off x="6312448" y="4358487"/>
                <a:ext cx="92364" cy="111912"/>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223" name="直接连接符 222"/>
            <p:cNvCxnSpPr>
              <a:stCxn id="225" idx="3"/>
            </p:cNvCxnSpPr>
            <p:nvPr/>
          </p:nvCxnSpPr>
          <p:spPr>
            <a:xfrm>
              <a:off x="6358630" y="4470399"/>
              <a:ext cx="0" cy="97791"/>
            </a:xfrm>
            <a:prstGeom prst="line">
              <a:avLst/>
            </a:prstGeom>
          </p:spPr>
          <p:style>
            <a:lnRef idx="3">
              <a:schemeClr val="dk1"/>
            </a:lnRef>
            <a:fillRef idx="0">
              <a:schemeClr val="dk1"/>
            </a:fillRef>
            <a:effectRef idx="2">
              <a:schemeClr val="dk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par>
                                <p:cTn id="8" presetID="22" presetClass="entr" presetSubtype="8" fill="hold" nodeType="withEffect">
                                  <p:stCondLst>
                                    <p:cond delay="0"/>
                                  </p:stCondLst>
                                  <p:childTnLst>
                                    <p:set>
                                      <p:cBhvr>
                                        <p:cTn id="9" dur="1" fill="hold">
                                          <p:stCondLst>
                                            <p:cond delay="0"/>
                                          </p:stCondLst>
                                        </p:cTn>
                                        <p:tgtEl>
                                          <p:spTgt spid="138"/>
                                        </p:tgtEl>
                                        <p:attrNameLst>
                                          <p:attrName>style.visibility</p:attrName>
                                        </p:attrNameLst>
                                      </p:cBhvr>
                                      <p:to>
                                        <p:strVal val="visible"/>
                                      </p:to>
                                    </p:set>
                                    <p:animEffect transition="in" filter="wipe(left)">
                                      <p:cBhvr>
                                        <p:cTn id="10" dur="500"/>
                                        <p:tgtEl>
                                          <p:spTgt spid="138"/>
                                        </p:tgtEl>
                                      </p:cBhvr>
                                    </p:animEffect>
                                  </p:childTnLst>
                                </p:cTn>
                              </p:par>
                              <p:par>
                                <p:cTn id="11" presetID="22" presetClass="entr" presetSubtype="8" fill="hold" nodeType="withEffect">
                                  <p:stCondLst>
                                    <p:cond delay="0"/>
                                  </p:stCondLst>
                                  <p:childTnLst>
                                    <p:set>
                                      <p:cBhvr>
                                        <p:cTn id="12" dur="1" fill="hold">
                                          <p:stCondLst>
                                            <p:cond delay="0"/>
                                          </p:stCondLst>
                                        </p:cTn>
                                        <p:tgtEl>
                                          <p:spTgt spid="141"/>
                                        </p:tgtEl>
                                        <p:attrNameLst>
                                          <p:attrName>style.visibility</p:attrName>
                                        </p:attrNameLst>
                                      </p:cBhvr>
                                      <p:to>
                                        <p:strVal val="visible"/>
                                      </p:to>
                                    </p:set>
                                    <p:animEffect transition="in" filter="wipe(left)">
                                      <p:cBhvr>
                                        <p:cTn id="13" dur="500"/>
                                        <p:tgtEl>
                                          <p:spTgt spid="141"/>
                                        </p:tgtEl>
                                      </p:cBhvr>
                                    </p:animEffect>
                                  </p:childTnLst>
                                </p:cTn>
                              </p:par>
                              <p:par>
                                <p:cTn id="14" presetID="22" presetClass="entr" presetSubtype="8" fill="hold"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wipe(left)">
                                      <p:cBhvr>
                                        <p:cTn id="16" dur="500"/>
                                        <p:tgtEl>
                                          <p:spTgt spid="125"/>
                                        </p:tgtEl>
                                      </p:cBhvr>
                                    </p:animEffect>
                                  </p:childTnLst>
                                </p:cTn>
                              </p:par>
                              <p:par>
                                <p:cTn id="17" presetID="22" presetClass="entr" presetSubtype="8"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wipe(left)">
                                      <p:cBhvr>
                                        <p:cTn id="19" dur="500"/>
                                        <p:tgtEl>
                                          <p:spTgt spid="139"/>
                                        </p:tgtEl>
                                      </p:cBhvr>
                                    </p:animEffect>
                                  </p:childTnLst>
                                </p:cTn>
                              </p:par>
                              <p:par>
                                <p:cTn id="20" presetID="22" presetClass="entr" presetSubtype="8" fill="hold" nodeType="withEffect">
                                  <p:stCondLst>
                                    <p:cond delay="0"/>
                                  </p:stCondLst>
                                  <p:childTnLst>
                                    <p:set>
                                      <p:cBhvr>
                                        <p:cTn id="21" dur="1" fill="hold">
                                          <p:stCondLst>
                                            <p:cond delay="0"/>
                                          </p:stCondLst>
                                        </p:cTn>
                                        <p:tgtEl>
                                          <p:spTgt spid="140"/>
                                        </p:tgtEl>
                                        <p:attrNameLst>
                                          <p:attrName>style.visibility</p:attrName>
                                        </p:attrNameLst>
                                      </p:cBhvr>
                                      <p:to>
                                        <p:strVal val="visible"/>
                                      </p:to>
                                    </p:set>
                                    <p:animEffect transition="in" filter="wipe(left)">
                                      <p:cBhvr>
                                        <p:cTn id="22" dur="500"/>
                                        <p:tgtEl>
                                          <p:spTgt spid="140"/>
                                        </p:tgtEl>
                                      </p:cBhvr>
                                    </p:animEffect>
                                  </p:childTnLst>
                                </p:cTn>
                              </p:par>
                              <p:par>
                                <p:cTn id="23" presetID="22" presetClass="entr" presetSubtype="8" fill="hold" nodeType="withEffect">
                                  <p:stCondLst>
                                    <p:cond delay="0"/>
                                  </p:stCondLst>
                                  <p:childTnLst>
                                    <p:set>
                                      <p:cBhvr>
                                        <p:cTn id="24" dur="1" fill="hold">
                                          <p:stCondLst>
                                            <p:cond delay="0"/>
                                          </p:stCondLst>
                                        </p:cTn>
                                        <p:tgtEl>
                                          <p:spTgt spid="137"/>
                                        </p:tgtEl>
                                        <p:attrNameLst>
                                          <p:attrName>style.visibility</p:attrName>
                                        </p:attrNameLst>
                                      </p:cBhvr>
                                      <p:to>
                                        <p:strVal val="visible"/>
                                      </p:to>
                                    </p:set>
                                    <p:animEffect transition="in" filter="wipe(left)">
                                      <p:cBhvr>
                                        <p:cTn id="25" dur="500"/>
                                        <p:tgtEl>
                                          <p:spTgt spid="137"/>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142"/>
                                        </p:tgtEl>
                                        <p:attrNameLst>
                                          <p:attrName>style.visibility</p:attrName>
                                        </p:attrNameLst>
                                      </p:cBhvr>
                                      <p:to>
                                        <p:strVal val="visible"/>
                                      </p:to>
                                    </p:set>
                                    <p:animEffect transition="in" filter="wipe(right)">
                                      <p:cBhvr>
                                        <p:cTn id="29" dur="500"/>
                                        <p:tgtEl>
                                          <p:spTgt spid="142"/>
                                        </p:tgtEl>
                                      </p:cBhvr>
                                    </p:animEffect>
                                  </p:childTnLst>
                                </p:cTn>
                              </p:par>
                              <p:par>
                                <p:cTn id="30" presetID="22" presetClass="entr" presetSubtype="2" fill="hold" nodeType="withEffect">
                                  <p:stCondLst>
                                    <p:cond delay="0"/>
                                  </p:stCondLst>
                                  <p:childTnLst>
                                    <p:set>
                                      <p:cBhvr>
                                        <p:cTn id="31" dur="1" fill="hold">
                                          <p:stCondLst>
                                            <p:cond delay="0"/>
                                          </p:stCondLst>
                                        </p:cTn>
                                        <p:tgtEl>
                                          <p:spTgt spid="146"/>
                                        </p:tgtEl>
                                        <p:attrNameLst>
                                          <p:attrName>style.visibility</p:attrName>
                                        </p:attrNameLst>
                                      </p:cBhvr>
                                      <p:to>
                                        <p:strVal val="visible"/>
                                      </p:to>
                                    </p:set>
                                    <p:animEffect transition="in" filter="wipe(right)">
                                      <p:cBhvr>
                                        <p:cTn id="32" dur="500"/>
                                        <p:tgtEl>
                                          <p:spTgt spid="1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61"/>
                                        </p:tgtEl>
                                        <p:attrNameLst>
                                          <p:attrName>style.visibility</p:attrName>
                                        </p:attrNameLst>
                                      </p:cBhvr>
                                      <p:to>
                                        <p:strVal val="visible"/>
                                      </p:to>
                                    </p:set>
                                    <p:animEffect transition="in" filter="wipe(left)">
                                      <p:cBhvr>
                                        <p:cTn id="37" dur="500"/>
                                        <p:tgtEl>
                                          <p:spTgt spid="161"/>
                                        </p:tgtEl>
                                      </p:cBhvr>
                                    </p:animEffect>
                                  </p:childTnLst>
                                </p:cTn>
                              </p:par>
                              <p:par>
                                <p:cTn id="38" presetID="22" presetClass="entr" presetSubtype="8" fill="hold" nodeType="withEffect">
                                  <p:stCondLst>
                                    <p:cond delay="0"/>
                                  </p:stCondLst>
                                  <p:childTnLst>
                                    <p:set>
                                      <p:cBhvr>
                                        <p:cTn id="39" dur="1" fill="hold">
                                          <p:stCondLst>
                                            <p:cond delay="0"/>
                                          </p:stCondLst>
                                        </p:cTn>
                                        <p:tgtEl>
                                          <p:spTgt spid="162"/>
                                        </p:tgtEl>
                                        <p:attrNameLst>
                                          <p:attrName>style.visibility</p:attrName>
                                        </p:attrNameLst>
                                      </p:cBhvr>
                                      <p:to>
                                        <p:strVal val="visible"/>
                                      </p:to>
                                    </p:set>
                                    <p:animEffect transition="in" filter="wipe(left)">
                                      <p:cBhvr>
                                        <p:cTn id="40" dur="500"/>
                                        <p:tgtEl>
                                          <p:spTgt spid="162"/>
                                        </p:tgtEl>
                                      </p:cBhvr>
                                    </p:animEffect>
                                  </p:childTnLst>
                                </p:cTn>
                              </p:par>
                              <p:par>
                                <p:cTn id="41" presetID="22" presetClass="entr" presetSubtype="8" fill="hold" nodeType="withEffect">
                                  <p:stCondLst>
                                    <p:cond delay="0"/>
                                  </p:stCondLst>
                                  <p:childTnLst>
                                    <p:set>
                                      <p:cBhvr>
                                        <p:cTn id="42" dur="1" fill="hold">
                                          <p:stCondLst>
                                            <p:cond delay="0"/>
                                          </p:stCondLst>
                                        </p:cTn>
                                        <p:tgtEl>
                                          <p:spTgt spid="166"/>
                                        </p:tgtEl>
                                        <p:attrNameLst>
                                          <p:attrName>style.visibility</p:attrName>
                                        </p:attrNameLst>
                                      </p:cBhvr>
                                      <p:to>
                                        <p:strVal val="visible"/>
                                      </p:to>
                                    </p:set>
                                    <p:animEffect transition="in" filter="wipe(left)">
                                      <p:cBhvr>
                                        <p:cTn id="43" dur="500"/>
                                        <p:tgtEl>
                                          <p:spTgt spid="166"/>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wipe(left)">
                                      <p:cBhvr>
                                        <p:cTn id="47" dur="500"/>
                                        <p:tgtEl>
                                          <p:spTgt spid="16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68"/>
                                        </p:tgtEl>
                                        <p:attrNameLst>
                                          <p:attrName>style.visibility</p:attrName>
                                        </p:attrNameLst>
                                      </p:cBhvr>
                                      <p:to>
                                        <p:strVal val="visible"/>
                                      </p:to>
                                    </p:set>
                                    <p:animEffect transition="in" filter="wipe(left)">
                                      <p:cBhvr>
                                        <p:cTn id="52" dur="500"/>
                                        <p:tgtEl>
                                          <p:spTgt spid="16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169"/>
                                        </p:tgtEl>
                                        <p:attrNameLst>
                                          <p:attrName>style.visibility</p:attrName>
                                        </p:attrNameLst>
                                      </p:cBhvr>
                                      <p:to>
                                        <p:strVal val="visible"/>
                                      </p:to>
                                    </p:set>
                                    <p:animEffect transition="in" filter="wipe(down)">
                                      <p:cBhvr>
                                        <p:cTn id="57" dur="500"/>
                                        <p:tgtEl>
                                          <p:spTgt spid="169"/>
                                        </p:tgtEl>
                                      </p:cBhvr>
                                    </p:animEffect>
                                  </p:childTnLst>
                                </p:cTn>
                              </p:par>
                            </p:childTnLst>
                          </p:cTn>
                        </p:par>
                        <p:par>
                          <p:cTn id="58" fill="hold">
                            <p:stCondLst>
                              <p:cond delay="500"/>
                            </p:stCondLst>
                            <p:childTnLst>
                              <p:par>
                                <p:cTn id="59" presetID="22" presetClass="entr" presetSubtype="2" fill="hold" nodeType="afterEffect">
                                  <p:stCondLst>
                                    <p:cond delay="0"/>
                                  </p:stCondLst>
                                  <p:childTnLst>
                                    <p:set>
                                      <p:cBhvr>
                                        <p:cTn id="60" dur="1" fill="hold">
                                          <p:stCondLst>
                                            <p:cond delay="0"/>
                                          </p:stCondLst>
                                        </p:cTn>
                                        <p:tgtEl>
                                          <p:spTgt spid="190"/>
                                        </p:tgtEl>
                                        <p:attrNameLst>
                                          <p:attrName>style.visibility</p:attrName>
                                        </p:attrNameLst>
                                      </p:cBhvr>
                                      <p:to>
                                        <p:strVal val="visible"/>
                                      </p:to>
                                    </p:set>
                                    <p:animEffect transition="in" filter="wipe(right)">
                                      <p:cBhvr>
                                        <p:cTn id="61"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p:nvPr>
        </p:nvSpPr>
        <p:spPr/>
        <p:txBody>
          <a:bodyPr/>
          <a:lstStyle/>
          <a:p>
            <a:r>
              <a:rPr lang="en-US" altLang="zh-CN" dirty="0" err="1"/>
              <a:t>sd</a:t>
            </a:r>
            <a:r>
              <a:rPr lang="zh-CN" altLang="en-US" dirty="0"/>
              <a:t>指令的数据通路</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104</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nvGrpSpPr>
          <p:cNvPr id="29" name="组合 28"/>
          <p:cNvGrpSpPr/>
          <p:nvPr/>
        </p:nvGrpSpPr>
        <p:grpSpPr>
          <a:xfrm>
            <a:off x="2219388" y="2896587"/>
            <a:ext cx="683427" cy="572486"/>
            <a:chOff x="2783611" y="3269059"/>
            <a:chExt cx="1312233" cy="1016861"/>
          </a:xfrm>
        </p:grpSpPr>
        <p:sp>
          <p:nvSpPr>
            <p:cNvPr id="25" name="矩形 24"/>
            <p:cNvSpPr/>
            <p:nvPr/>
          </p:nvSpPr>
          <p:spPr>
            <a:xfrm>
              <a:off x="2798619" y="3269059"/>
              <a:ext cx="1173018" cy="1016861"/>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6" name="文本框 25"/>
            <p:cNvSpPr txBox="1"/>
            <p:nvPr/>
          </p:nvSpPr>
          <p:spPr>
            <a:xfrm>
              <a:off x="2783611" y="3323198"/>
              <a:ext cx="1312233" cy="9293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IM</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41" name="组合 40"/>
          <p:cNvGrpSpPr/>
          <p:nvPr/>
        </p:nvGrpSpPr>
        <p:grpSpPr>
          <a:xfrm>
            <a:off x="1357191" y="2636200"/>
            <a:ext cx="718387" cy="1680239"/>
            <a:chOff x="1865175" y="2955247"/>
            <a:chExt cx="718387" cy="1680239"/>
          </a:xfrm>
        </p:grpSpPr>
        <p:grpSp>
          <p:nvGrpSpPr>
            <p:cNvPr id="35" name="组合 34"/>
            <p:cNvGrpSpPr/>
            <p:nvPr/>
          </p:nvGrpSpPr>
          <p:grpSpPr>
            <a:xfrm>
              <a:off x="1865175" y="2955247"/>
              <a:ext cx="663964" cy="1184017"/>
              <a:chOff x="1517531" y="2419923"/>
              <a:chExt cx="718979" cy="1819566"/>
            </a:xfrm>
          </p:grpSpPr>
          <p:sp>
            <p:nvSpPr>
              <p:cNvPr id="32" name="矩形 31"/>
              <p:cNvSpPr/>
              <p:nvPr/>
            </p:nvSpPr>
            <p:spPr>
              <a:xfrm>
                <a:off x="1607127" y="2419923"/>
                <a:ext cx="517237" cy="1819566"/>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3" name="文本框 32"/>
              <p:cNvSpPr txBox="1"/>
              <p:nvPr/>
            </p:nvSpPr>
            <p:spPr>
              <a:xfrm>
                <a:off x="1517531" y="2872026"/>
                <a:ext cx="718979" cy="80407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PC</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34" name="等腰三角形 33"/>
              <p:cNvSpPr/>
              <p:nvPr/>
            </p:nvSpPr>
            <p:spPr>
              <a:xfrm>
                <a:off x="1822602" y="4084639"/>
                <a:ext cx="86285" cy="154850"/>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38" name="直接连接符 37"/>
            <p:cNvCxnSpPr/>
            <p:nvPr/>
          </p:nvCxnSpPr>
          <p:spPr>
            <a:xfrm>
              <a:off x="2182870" y="4139264"/>
              <a:ext cx="0" cy="97791"/>
            </a:xfrm>
            <a:prstGeom prst="line">
              <a:avLst/>
            </a:prstGeom>
          </p:spPr>
          <p:style>
            <a:lnRef idx="3">
              <a:schemeClr val="dk1"/>
            </a:lnRef>
            <a:fillRef idx="0">
              <a:schemeClr val="dk1"/>
            </a:fillRef>
            <a:effectRef idx="2">
              <a:schemeClr val="dk1"/>
            </a:effectRef>
            <a:fontRef idx="minor">
              <a:schemeClr val="tx1"/>
            </a:fontRef>
          </p:style>
        </p:cxnSp>
        <p:sp>
          <p:nvSpPr>
            <p:cNvPr id="39" name="文本框 38"/>
            <p:cNvSpPr txBox="1"/>
            <p:nvPr/>
          </p:nvSpPr>
          <p:spPr>
            <a:xfrm>
              <a:off x="1947915" y="4173821"/>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72" name="组合 71"/>
          <p:cNvGrpSpPr/>
          <p:nvPr/>
        </p:nvGrpSpPr>
        <p:grpSpPr>
          <a:xfrm>
            <a:off x="1567939" y="1567603"/>
            <a:ext cx="1514235" cy="1097721"/>
            <a:chOff x="2298862" y="1857526"/>
            <a:chExt cx="1514235" cy="1097721"/>
          </a:xfrm>
        </p:grpSpPr>
        <p:grpSp>
          <p:nvGrpSpPr>
            <p:cNvPr id="68" name="组合 67"/>
            <p:cNvGrpSpPr/>
            <p:nvPr/>
          </p:nvGrpSpPr>
          <p:grpSpPr>
            <a:xfrm>
              <a:off x="2929286" y="1957027"/>
              <a:ext cx="883811" cy="998220"/>
              <a:chOff x="2929286" y="1957027"/>
              <a:chExt cx="883811" cy="998220"/>
            </a:xfrm>
          </p:grpSpPr>
          <p:grpSp>
            <p:nvGrpSpPr>
              <p:cNvPr id="59" name="组合 58"/>
              <p:cNvGrpSpPr/>
              <p:nvPr/>
            </p:nvGrpSpPr>
            <p:grpSpPr>
              <a:xfrm>
                <a:off x="2929286" y="1957027"/>
                <a:ext cx="801957" cy="998220"/>
                <a:chOff x="7982528" y="3160441"/>
                <a:chExt cx="801957" cy="998220"/>
              </a:xfrm>
            </p:grpSpPr>
            <p:sp>
              <p:nvSpPr>
                <p:cNvPr id="60" name="梯形 59"/>
                <p:cNvSpPr/>
                <p:nvPr/>
              </p:nvSpPr>
              <p:spPr>
                <a:xfrm rot="5400000">
                  <a:off x="7884397" y="3258572"/>
                  <a:ext cx="998220" cy="801957"/>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61" name="等腰三角形 60"/>
                <p:cNvSpPr/>
                <p:nvPr/>
              </p:nvSpPr>
              <p:spPr>
                <a:xfrm rot="5400000">
                  <a:off x="7972250" y="3606810"/>
                  <a:ext cx="149047" cy="128489"/>
                </a:xfrm>
                <a:prstGeom prst="triangl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62" name="直接连接符 61"/>
                <p:cNvCxnSpPr>
                  <a:stCxn id="61" idx="2"/>
                  <a:endCxn id="61" idx="4"/>
                </p:cNvCxnSpPr>
                <p:nvPr/>
              </p:nvCxnSpPr>
              <p:spPr>
                <a:xfrm>
                  <a:off x="7982529" y="3596531"/>
                  <a:ext cx="0" cy="149047"/>
                </a:xfrm>
                <a:prstGeom prst="line">
                  <a:avLst/>
                </a:prstGeom>
                <a:ln w="19050">
                  <a:solidFill>
                    <a:schemeClr val="bg1"/>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63" name="直接连接符 62"/>
                <p:cNvCxnSpPr>
                  <a:stCxn id="61" idx="2"/>
                  <a:endCxn id="61" idx="0"/>
                </p:cNvCxnSpPr>
                <p:nvPr/>
              </p:nvCxnSpPr>
              <p:spPr>
                <a:xfrm>
                  <a:off x="7982529" y="3596531"/>
                  <a:ext cx="128489" cy="74524"/>
                </a:xfrm>
                <a:prstGeom prst="line">
                  <a:avLst/>
                </a:prstGeom>
                <a:ln w="19050"/>
              </p:spPr>
              <p:style>
                <a:lnRef idx="2">
                  <a:schemeClr val="dk1"/>
                </a:lnRef>
                <a:fillRef idx="0">
                  <a:schemeClr val="dk1"/>
                </a:fillRef>
                <a:effectRef idx="1">
                  <a:schemeClr val="dk1"/>
                </a:effectRef>
                <a:fontRef idx="minor">
                  <a:schemeClr val="tx1"/>
                </a:fontRef>
              </p:style>
            </p:cxnSp>
            <p:cxnSp>
              <p:nvCxnSpPr>
                <p:cNvPr id="64" name="直接连接符 63"/>
                <p:cNvCxnSpPr>
                  <a:stCxn id="61" idx="0"/>
                  <a:endCxn id="61" idx="4"/>
                </p:cNvCxnSpPr>
                <p:nvPr/>
              </p:nvCxnSpPr>
              <p:spPr>
                <a:xfrm flipH="1">
                  <a:off x="7982529" y="3671055"/>
                  <a:ext cx="128489" cy="74523"/>
                </a:xfrm>
                <a:prstGeom prst="line">
                  <a:avLst/>
                </a:prstGeom>
                <a:ln w="19050"/>
              </p:spPr>
              <p:style>
                <a:lnRef idx="2">
                  <a:schemeClr val="dk1"/>
                </a:lnRef>
                <a:fillRef idx="0">
                  <a:schemeClr val="dk1"/>
                </a:fillRef>
                <a:effectRef idx="1">
                  <a:schemeClr val="dk1"/>
                </a:effectRef>
                <a:fontRef idx="minor">
                  <a:schemeClr val="tx1"/>
                </a:fontRef>
              </p:style>
            </p:cxnSp>
          </p:grpSp>
          <p:sp>
            <p:nvSpPr>
              <p:cNvPr id="65" name="文本框 64"/>
              <p:cNvSpPr txBox="1"/>
              <p:nvPr/>
            </p:nvSpPr>
            <p:spPr>
              <a:xfrm>
                <a:off x="2967994" y="2175269"/>
                <a:ext cx="84510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Add</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70" name="直接连接符 69"/>
            <p:cNvCxnSpPr/>
            <p:nvPr/>
          </p:nvCxnSpPr>
          <p:spPr>
            <a:xfrm flipH="1">
              <a:off x="2796540" y="2143125"/>
              <a:ext cx="132747" cy="0"/>
            </a:xfrm>
            <a:prstGeom prst="line">
              <a:avLst/>
            </a:prstGeom>
          </p:spPr>
          <p:style>
            <a:lnRef idx="3">
              <a:schemeClr val="dk1"/>
            </a:lnRef>
            <a:fillRef idx="0">
              <a:schemeClr val="dk1"/>
            </a:fillRef>
            <a:effectRef idx="2">
              <a:schemeClr val="dk1"/>
            </a:effectRef>
            <a:fontRef idx="minor">
              <a:schemeClr val="tx1"/>
            </a:fontRef>
          </p:style>
        </p:cxnSp>
        <p:sp>
          <p:nvSpPr>
            <p:cNvPr id="71" name="文本框 70"/>
            <p:cNvSpPr txBox="1"/>
            <p:nvPr/>
          </p:nvSpPr>
          <p:spPr>
            <a:xfrm>
              <a:off x="2298862" y="1857526"/>
              <a:ext cx="5661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+4</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80" name="直接连接符 79"/>
          <p:cNvCxnSpPr/>
          <p:nvPr/>
        </p:nvCxnSpPr>
        <p:spPr>
          <a:xfrm flipV="1">
            <a:off x="5354324" y="4299037"/>
            <a:ext cx="0" cy="1244086"/>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82" name="直接箭头连接符 81"/>
          <p:cNvCxnSpPr/>
          <p:nvPr/>
        </p:nvCxnSpPr>
        <p:spPr>
          <a:xfrm>
            <a:off x="1917590" y="3176594"/>
            <a:ext cx="3010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02" name="组合 101"/>
          <p:cNvGrpSpPr/>
          <p:nvPr/>
        </p:nvGrpSpPr>
        <p:grpSpPr>
          <a:xfrm>
            <a:off x="2037061" y="2485036"/>
            <a:ext cx="157663" cy="687003"/>
            <a:chOff x="2139696" y="2656398"/>
            <a:chExt cx="384242" cy="687003"/>
          </a:xfrm>
        </p:grpSpPr>
        <p:cxnSp>
          <p:nvCxnSpPr>
            <p:cNvPr id="93" name="直接连接符 92"/>
            <p:cNvCxnSpPr/>
            <p:nvPr/>
          </p:nvCxnSpPr>
          <p:spPr>
            <a:xfrm flipV="1">
              <a:off x="2139696" y="2656398"/>
              <a:ext cx="0" cy="687003"/>
            </a:xfrm>
            <a:prstGeom prst="line">
              <a:avLst/>
            </a:prstGeom>
          </p:spPr>
          <p:style>
            <a:lnRef idx="3">
              <a:schemeClr val="dk1"/>
            </a:lnRef>
            <a:fillRef idx="0">
              <a:schemeClr val="dk1"/>
            </a:fillRef>
            <a:effectRef idx="2">
              <a:schemeClr val="dk1"/>
            </a:effectRef>
            <a:fontRef idx="minor">
              <a:schemeClr val="tx1"/>
            </a:fontRef>
          </p:style>
        </p:cxnSp>
        <p:cxnSp>
          <p:nvCxnSpPr>
            <p:cNvPr id="99" name="直接箭头连接符 98"/>
            <p:cNvCxnSpPr/>
            <p:nvPr/>
          </p:nvCxnSpPr>
          <p:spPr>
            <a:xfrm>
              <a:off x="2139696" y="2656398"/>
              <a:ext cx="3842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126" name="文本框 125"/>
          <p:cNvSpPr txBox="1"/>
          <p:nvPr/>
        </p:nvSpPr>
        <p:spPr>
          <a:xfrm>
            <a:off x="482642" y="3249070"/>
            <a:ext cx="92365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PC+4</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3" name="文本框 162"/>
          <p:cNvSpPr txBox="1"/>
          <p:nvPr/>
        </p:nvSpPr>
        <p:spPr>
          <a:xfrm>
            <a:off x="3350022" y="2563097"/>
            <a:ext cx="141641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inst[11:7]</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4" name="文本框 163"/>
          <p:cNvSpPr txBox="1"/>
          <p:nvPr/>
        </p:nvSpPr>
        <p:spPr>
          <a:xfrm>
            <a:off x="3085576" y="3002913"/>
            <a:ext cx="1478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inst[19:15]</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5" name="文本框 164"/>
          <p:cNvSpPr txBox="1"/>
          <p:nvPr/>
        </p:nvSpPr>
        <p:spPr>
          <a:xfrm>
            <a:off x="3092966" y="3404428"/>
            <a:ext cx="14778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inst[24:20]</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70" name="直接箭头连接符 169"/>
          <p:cNvCxnSpPr/>
          <p:nvPr/>
        </p:nvCxnSpPr>
        <p:spPr>
          <a:xfrm>
            <a:off x="3011386" y="3000468"/>
            <a:ext cx="0" cy="25426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直接箭头连接符 76"/>
          <p:cNvCxnSpPr/>
          <p:nvPr/>
        </p:nvCxnSpPr>
        <p:spPr>
          <a:xfrm>
            <a:off x="3011386" y="4842161"/>
            <a:ext cx="14504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3" name="文本框 132"/>
          <p:cNvSpPr txBox="1"/>
          <p:nvPr/>
        </p:nvSpPr>
        <p:spPr>
          <a:xfrm>
            <a:off x="3021404" y="4377860"/>
            <a:ext cx="14264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rPr>
              <a:t>inst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[31:</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a:ea typeface="宋体" panose="02010600030101010101" pitchFamily="2" charset="-122"/>
                <a:cs typeface="+mn-cs"/>
              </a:rPr>
              <a:t>7</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nvGrpSpPr>
          <p:cNvPr id="148" name="组合 147"/>
          <p:cNvGrpSpPr/>
          <p:nvPr/>
        </p:nvGrpSpPr>
        <p:grpSpPr>
          <a:xfrm>
            <a:off x="10308452" y="2585085"/>
            <a:ext cx="361020" cy="1007635"/>
            <a:chOff x="2139696" y="2656398"/>
            <a:chExt cx="384242" cy="448439"/>
          </a:xfrm>
        </p:grpSpPr>
        <p:cxnSp>
          <p:nvCxnSpPr>
            <p:cNvPr id="149" name="直接连接符 148"/>
            <p:cNvCxnSpPr/>
            <p:nvPr/>
          </p:nvCxnSpPr>
          <p:spPr>
            <a:xfrm flipV="1">
              <a:off x="2139696" y="2656401"/>
              <a:ext cx="0" cy="448436"/>
            </a:xfrm>
            <a:prstGeom prst="line">
              <a:avLst/>
            </a:prstGeom>
          </p:spPr>
          <p:style>
            <a:lnRef idx="3">
              <a:schemeClr val="dk1"/>
            </a:lnRef>
            <a:fillRef idx="0">
              <a:schemeClr val="dk1"/>
            </a:fillRef>
            <a:effectRef idx="2">
              <a:schemeClr val="dk1"/>
            </a:effectRef>
            <a:fontRef idx="minor">
              <a:schemeClr val="tx1"/>
            </a:fontRef>
          </p:style>
        </p:cxnSp>
        <p:cxnSp>
          <p:nvCxnSpPr>
            <p:cNvPr id="150" name="直接箭头连接符 149"/>
            <p:cNvCxnSpPr/>
            <p:nvPr/>
          </p:nvCxnSpPr>
          <p:spPr>
            <a:xfrm>
              <a:off x="2139696" y="2656398"/>
              <a:ext cx="3842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51" name="直接箭头连接符 150"/>
          <p:cNvCxnSpPr/>
          <p:nvPr/>
        </p:nvCxnSpPr>
        <p:spPr>
          <a:xfrm>
            <a:off x="10133605" y="3592722"/>
            <a:ext cx="180022"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4" name="直接箭头连接符 153"/>
          <p:cNvCxnSpPr/>
          <p:nvPr/>
        </p:nvCxnSpPr>
        <p:spPr>
          <a:xfrm flipV="1">
            <a:off x="9653759" y="3891319"/>
            <a:ext cx="0" cy="16441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89" name="组合 88"/>
          <p:cNvGrpSpPr/>
          <p:nvPr/>
        </p:nvGrpSpPr>
        <p:grpSpPr>
          <a:xfrm>
            <a:off x="9357656" y="3291350"/>
            <a:ext cx="1058857" cy="1042636"/>
            <a:chOff x="9538034" y="2758187"/>
            <a:chExt cx="1593664" cy="2928905"/>
          </a:xfrm>
        </p:grpSpPr>
        <p:grpSp>
          <p:nvGrpSpPr>
            <p:cNvPr id="122" name="组合 121"/>
            <p:cNvGrpSpPr/>
            <p:nvPr/>
          </p:nvGrpSpPr>
          <p:grpSpPr>
            <a:xfrm>
              <a:off x="9538034" y="2758187"/>
              <a:ext cx="1175029" cy="1705656"/>
              <a:chOff x="2797373" y="3222556"/>
              <a:chExt cx="1175029" cy="1240517"/>
            </a:xfrm>
          </p:grpSpPr>
          <p:sp>
            <p:nvSpPr>
              <p:cNvPr id="123" name="矩形 122"/>
              <p:cNvSpPr/>
              <p:nvPr/>
            </p:nvSpPr>
            <p:spPr>
              <a:xfrm>
                <a:off x="2798619" y="3269058"/>
                <a:ext cx="1173018" cy="1194015"/>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24" name="文本框 123"/>
              <p:cNvSpPr txBox="1"/>
              <p:nvPr/>
            </p:nvSpPr>
            <p:spPr>
              <a:xfrm>
                <a:off x="2797373" y="3222556"/>
                <a:ext cx="1175029" cy="10689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DM</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155" name="等腰三角形 154"/>
            <p:cNvSpPr/>
            <p:nvPr/>
          </p:nvSpPr>
          <p:spPr>
            <a:xfrm>
              <a:off x="10441036" y="4198699"/>
              <a:ext cx="150809" cy="265146"/>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56" name="文本框 155"/>
            <p:cNvSpPr txBox="1"/>
            <p:nvPr/>
          </p:nvSpPr>
          <p:spPr>
            <a:xfrm>
              <a:off x="10153497" y="4390213"/>
              <a:ext cx="978201" cy="12968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a:ea typeface="宋体" panose="02010600030101010101" pitchFamily="2" charset="-122"/>
                  <a:cs typeface="+mn-cs"/>
                </a:rPr>
                <a:t>clk</a:t>
              </a:r>
            </a:p>
          </p:txBody>
        </p:sp>
        <p:cxnSp>
          <p:nvCxnSpPr>
            <p:cNvPr id="158" name="直接连接符 157"/>
            <p:cNvCxnSpPr/>
            <p:nvPr/>
          </p:nvCxnSpPr>
          <p:spPr>
            <a:xfrm>
              <a:off x="10515851" y="4469060"/>
              <a:ext cx="0" cy="190251"/>
            </a:xfrm>
            <a:prstGeom prst="line">
              <a:avLst/>
            </a:prstGeom>
          </p:spPr>
          <p:style>
            <a:lnRef idx="3">
              <a:schemeClr val="dk1"/>
            </a:lnRef>
            <a:fillRef idx="0">
              <a:schemeClr val="dk1"/>
            </a:fillRef>
            <a:effectRef idx="2">
              <a:schemeClr val="dk1"/>
            </a:effectRef>
            <a:fontRef idx="minor">
              <a:schemeClr val="tx1"/>
            </a:fontRef>
          </p:style>
        </p:cxnSp>
      </p:grpSp>
      <p:cxnSp>
        <p:nvCxnSpPr>
          <p:cNvPr id="175" name="直接箭头连接符 174"/>
          <p:cNvCxnSpPr/>
          <p:nvPr/>
        </p:nvCxnSpPr>
        <p:spPr>
          <a:xfrm flipV="1">
            <a:off x="10903064" y="2802539"/>
            <a:ext cx="0" cy="27405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76" name="组合 175"/>
          <p:cNvGrpSpPr/>
          <p:nvPr/>
        </p:nvGrpSpPr>
        <p:grpSpPr>
          <a:xfrm>
            <a:off x="4461832" y="1734672"/>
            <a:ext cx="6745271" cy="683397"/>
            <a:chOff x="5118435" y="1810320"/>
            <a:chExt cx="3915664" cy="608430"/>
          </a:xfrm>
        </p:grpSpPr>
        <p:cxnSp>
          <p:nvCxnSpPr>
            <p:cNvPr id="178" name="直接箭头连接符 177"/>
            <p:cNvCxnSpPr/>
            <p:nvPr/>
          </p:nvCxnSpPr>
          <p:spPr>
            <a:xfrm>
              <a:off x="8935427" y="2398269"/>
              <a:ext cx="98276"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9" name="直接连接符 178"/>
            <p:cNvCxnSpPr/>
            <p:nvPr/>
          </p:nvCxnSpPr>
          <p:spPr>
            <a:xfrm flipV="1">
              <a:off x="9034099" y="1810320"/>
              <a:ext cx="0" cy="587949"/>
            </a:xfrm>
            <a:prstGeom prst="line">
              <a:avLst/>
            </a:prstGeom>
          </p:spPr>
          <p:style>
            <a:lnRef idx="3">
              <a:schemeClr val="dk1"/>
            </a:lnRef>
            <a:fillRef idx="0">
              <a:schemeClr val="dk1"/>
            </a:fillRef>
            <a:effectRef idx="2">
              <a:schemeClr val="dk1"/>
            </a:effectRef>
            <a:fontRef idx="minor">
              <a:schemeClr val="tx1"/>
            </a:fontRef>
          </p:style>
        </p:cxnSp>
        <p:cxnSp>
          <p:nvCxnSpPr>
            <p:cNvPr id="180" name="直接连接符 179"/>
            <p:cNvCxnSpPr/>
            <p:nvPr/>
          </p:nvCxnSpPr>
          <p:spPr>
            <a:xfrm>
              <a:off x="5118435" y="1813539"/>
              <a:ext cx="3915268" cy="0"/>
            </a:xfrm>
            <a:prstGeom prst="line">
              <a:avLst/>
            </a:prstGeom>
          </p:spPr>
          <p:style>
            <a:lnRef idx="3">
              <a:schemeClr val="dk1"/>
            </a:lnRef>
            <a:fillRef idx="0">
              <a:schemeClr val="dk1"/>
            </a:fillRef>
            <a:effectRef idx="2">
              <a:schemeClr val="dk1"/>
            </a:effectRef>
            <a:fontRef idx="minor">
              <a:schemeClr val="tx1"/>
            </a:fontRef>
          </p:style>
        </p:cxnSp>
        <p:cxnSp>
          <p:nvCxnSpPr>
            <p:cNvPr id="181" name="直接连接符 180"/>
            <p:cNvCxnSpPr/>
            <p:nvPr/>
          </p:nvCxnSpPr>
          <p:spPr>
            <a:xfrm flipV="1">
              <a:off x="5118435" y="1813167"/>
              <a:ext cx="3810" cy="605583"/>
            </a:xfrm>
            <a:prstGeom prst="line">
              <a:avLst/>
            </a:prstGeom>
          </p:spPr>
          <p:style>
            <a:lnRef idx="3">
              <a:schemeClr val="dk1"/>
            </a:lnRef>
            <a:fillRef idx="0">
              <a:schemeClr val="dk1"/>
            </a:fillRef>
            <a:effectRef idx="2">
              <a:schemeClr val="dk1"/>
            </a:effectRef>
            <a:fontRef idx="minor">
              <a:schemeClr val="tx1"/>
            </a:fontRef>
          </p:style>
        </p:cxnSp>
        <p:cxnSp>
          <p:nvCxnSpPr>
            <p:cNvPr id="182" name="直接箭头连接符 181"/>
            <p:cNvCxnSpPr/>
            <p:nvPr/>
          </p:nvCxnSpPr>
          <p:spPr>
            <a:xfrm>
              <a:off x="5118435" y="2418750"/>
              <a:ext cx="1465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183" name="文本框 182"/>
          <p:cNvSpPr txBox="1"/>
          <p:nvPr/>
        </p:nvSpPr>
        <p:spPr>
          <a:xfrm>
            <a:off x="10613801" y="1489342"/>
            <a:ext cx="1847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84" name="文本框 183"/>
          <p:cNvSpPr txBox="1"/>
          <p:nvPr/>
        </p:nvSpPr>
        <p:spPr>
          <a:xfrm>
            <a:off x="11049465" y="2321222"/>
            <a:ext cx="64472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wb</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86" name="直接箭头连接符 185"/>
          <p:cNvCxnSpPr/>
          <p:nvPr/>
        </p:nvCxnSpPr>
        <p:spPr>
          <a:xfrm>
            <a:off x="6454494" y="3265423"/>
            <a:ext cx="19651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7" name="直接箭头连接符 186"/>
          <p:cNvCxnSpPr/>
          <p:nvPr/>
        </p:nvCxnSpPr>
        <p:spPr>
          <a:xfrm>
            <a:off x="6454494" y="3690125"/>
            <a:ext cx="12687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17" name="组合 216"/>
          <p:cNvGrpSpPr/>
          <p:nvPr/>
        </p:nvGrpSpPr>
        <p:grpSpPr>
          <a:xfrm>
            <a:off x="913104" y="1367480"/>
            <a:ext cx="2267929" cy="1856427"/>
            <a:chOff x="911741" y="1492577"/>
            <a:chExt cx="2262224" cy="1663126"/>
          </a:xfrm>
        </p:grpSpPr>
        <p:cxnSp>
          <p:nvCxnSpPr>
            <p:cNvPr id="111" name="直接箭头连接符 110"/>
            <p:cNvCxnSpPr/>
            <p:nvPr/>
          </p:nvCxnSpPr>
          <p:spPr>
            <a:xfrm>
              <a:off x="2996265" y="2203630"/>
              <a:ext cx="173890"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14" name="直接连接符 113"/>
            <p:cNvCxnSpPr/>
            <p:nvPr/>
          </p:nvCxnSpPr>
          <p:spPr>
            <a:xfrm flipV="1">
              <a:off x="3173965" y="1493280"/>
              <a:ext cx="0" cy="710350"/>
            </a:xfrm>
            <a:prstGeom prst="line">
              <a:avLst/>
            </a:prstGeom>
          </p:spPr>
          <p:style>
            <a:lnRef idx="3">
              <a:schemeClr val="dk1"/>
            </a:lnRef>
            <a:fillRef idx="0">
              <a:schemeClr val="dk1"/>
            </a:fillRef>
            <a:effectRef idx="2">
              <a:schemeClr val="dk1"/>
            </a:effectRef>
            <a:fontRef idx="minor">
              <a:schemeClr val="tx1"/>
            </a:fontRef>
          </p:style>
        </p:cxnSp>
        <p:cxnSp>
          <p:nvCxnSpPr>
            <p:cNvPr id="115" name="直接连接符 114"/>
            <p:cNvCxnSpPr/>
            <p:nvPr/>
          </p:nvCxnSpPr>
          <p:spPr>
            <a:xfrm>
              <a:off x="911741" y="1493608"/>
              <a:ext cx="2258414" cy="0"/>
            </a:xfrm>
            <a:prstGeom prst="line">
              <a:avLst/>
            </a:prstGeom>
          </p:spPr>
          <p:style>
            <a:lnRef idx="3">
              <a:schemeClr val="dk1"/>
            </a:lnRef>
            <a:fillRef idx="0">
              <a:schemeClr val="dk1"/>
            </a:fillRef>
            <a:effectRef idx="2">
              <a:schemeClr val="dk1"/>
            </a:effectRef>
            <a:fontRef idx="minor">
              <a:schemeClr val="tx1"/>
            </a:fontRef>
          </p:style>
        </p:cxnSp>
        <p:cxnSp>
          <p:nvCxnSpPr>
            <p:cNvPr id="118" name="直接连接符 117"/>
            <p:cNvCxnSpPr/>
            <p:nvPr/>
          </p:nvCxnSpPr>
          <p:spPr>
            <a:xfrm flipV="1">
              <a:off x="911741" y="1492577"/>
              <a:ext cx="0" cy="1663126"/>
            </a:xfrm>
            <a:prstGeom prst="line">
              <a:avLst/>
            </a:prstGeom>
          </p:spPr>
          <p:style>
            <a:lnRef idx="3">
              <a:schemeClr val="dk1"/>
            </a:lnRef>
            <a:fillRef idx="0">
              <a:schemeClr val="dk1"/>
            </a:fillRef>
            <a:effectRef idx="2">
              <a:schemeClr val="dk1"/>
            </a:effectRef>
            <a:fontRef idx="minor">
              <a:schemeClr val="tx1"/>
            </a:fontRef>
          </p:style>
        </p:cxnSp>
        <p:cxnSp>
          <p:nvCxnSpPr>
            <p:cNvPr id="208" name="直接箭头连接符 207"/>
            <p:cNvCxnSpPr/>
            <p:nvPr/>
          </p:nvCxnSpPr>
          <p:spPr>
            <a:xfrm>
              <a:off x="911741" y="3155703"/>
              <a:ext cx="5255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51" name="直接箭头连接符 50"/>
          <p:cNvCxnSpPr/>
          <p:nvPr/>
        </p:nvCxnSpPr>
        <p:spPr>
          <a:xfrm>
            <a:off x="3011386" y="3000468"/>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直接箭头连接符 53"/>
          <p:cNvCxnSpPr/>
          <p:nvPr/>
        </p:nvCxnSpPr>
        <p:spPr>
          <a:xfrm>
            <a:off x="3011386" y="3431465"/>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直接箭头连接符 73"/>
          <p:cNvCxnSpPr/>
          <p:nvPr/>
        </p:nvCxnSpPr>
        <p:spPr>
          <a:xfrm>
            <a:off x="3011386" y="3840936"/>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8" name="直接箭头连接符 257"/>
          <p:cNvCxnSpPr/>
          <p:nvPr/>
        </p:nvCxnSpPr>
        <p:spPr>
          <a:xfrm>
            <a:off x="2838126" y="3194864"/>
            <a:ext cx="162195"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83" name="直接箭头连接符 282"/>
          <p:cNvCxnSpPr/>
          <p:nvPr/>
        </p:nvCxnSpPr>
        <p:spPr>
          <a:xfrm>
            <a:off x="9126052" y="3462829"/>
            <a:ext cx="2324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84" name="组合 283"/>
          <p:cNvGrpSpPr/>
          <p:nvPr/>
        </p:nvGrpSpPr>
        <p:grpSpPr>
          <a:xfrm>
            <a:off x="6580657" y="3690125"/>
            <a:ext cx="2777826" cy="998379"/>
            <a:chOff x="6676649" y="3690125"/>
            <a:chExt cx="2681142" cy="998379"/>
          </a:xfrm>
        </p:grpSpPr>
        <p:cxnSp>
          <p:nvCxnSpPr>
            <p:cNvPr id="285" name="直接连接符 284"/>
            <p:cNvCxnSpPr/>
            <p:nvPr/>
          </p:nvCxnSpPr>
          <p:spPr>
            <a:xfrm>
              <a:off x="6676649" y="3690125"/>
              <a:ext cx="0" cy="998379"/>
            </a:xfrm>
            <a:prstGeom prst="line">
              <a:avLst/>
            </a:prstGeom>
            <a:ln w="28575">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86" name="直接连接符 285"/>
            <p:cNvCxnSpPr/>
            <p:nvPr/>
          </p:nvCxnSpPr>
          <p:spPr>
            <a:xfrm>
              <a:off x="6676649" y="4688504"/>
              <a:ext cx="2451890" cy="0"/>
            </a:xfrm>
            <a:prstGeom prst="line">
              <a:avLst/>
            </a:prstGeom>
            <a:ln w="28575">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87" name="直接连接符 286"/>
            <p:cNvCxnSpPr/>
            <p:nvPr/>
          </p:nvCxnSpPr>
          <p:spPr>
            <a:xfrm>
              <a:off x="9128539" y="3768977"/>
              <a:ext cx="0" cy="919527"/>
            </a:xfrm>
            <a:prstGeom prst="line">
              <a:avLst/>
            </a:prstGeom>
            <a:ln w="28575">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88" name="直接箭头连接符 287"/>
            <p:cNvCxnSpPr/>
            <p:nvPr/>
          </p:nvCxnSpPr>
          <p:spPr>
            <a:xfrm>
              <a:off x="9128539" y="3768977"/>
              <a:ext cx="229252" cy="0"/>
            </a:xfrm>
            <a:prstGeom prst="straightConnector1">
              <a:avLst/>
            </a:prstGeom>
            <a:ln w="28575">
              <a:solidFill>
                <a:schemeClr val="accent1"/>
              </a:solidFill>
              <a:tailEnd type="triangle"/>
            </a:ln>
          </p:spPr>
          <p:style>
            <a:lnRef idx="3">
              <a:schemeClr val="accent1"/>
            </a:lnRef>
            <a:fillRef idx="0">
              <a:schemeClr val="accent1"/>
            </a:fillRef>
            <a:effectRef idx="2">
              <a:schemeClr val="accent1"/>
            </a:effectRef>
            <a:fontRef idx="minor">
              <a:schemeClr val="tx1"/>
            </a:fontRef>
          </p:style>
        </p:cxnSp>
      </p:grpSp>
      <p:cxnSp>
        <p:nvCxnSpPr>
          <p:cNvPr id="302" name="直接箭头连接符 301"/>
          <p:cNvCxnSpPr/>
          <p:nvPr/>
        </p:nvCxnSpPr>
        <p:spPr>
          <a:xfrm>
            <a:off x="8090699" y="3865896"/>
            <a:ext cx="32891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直接箭头连接符 302"/>
          <p:cNvCxnSpPr/>
          <p:nvPr/>
        </p:nvCxnSpPr>
        <p:spPr>
          <a:xfrm flipV="1">
            <a:off x="7917545" y="4393626"/>
            <a:ext cx="0" cy="11418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2" name="直接箭头连接符 311"/>
          <p:cNvCxnSpPr/>
          <p:nvPr/>
        </p:nvCxnSpPr>
        <p:spPr>
          <a:xfrm flipV="1">
            <a:off x="8786550" y="3833887"/>
            <a:ext cx="0" cy="17092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15" name="组合 314"/>
          <p:cNvGrpSpPr/>
          <p:nvPr/>
        </p:nvGrpSpPr>
        <p:grpSpPr>
          <a:xfrm>
            <a:off x="9225858" y="2161177"/>
            <a:ext cx="1443615" cy="1301652"/>
            <a:chOff x="2130666" y="2665261"/>
            <a:chExt cx="346451" cy="678139"/>
          </a:xfrm>
        </p:grpSpPr>
        <p:cxnSp>
          <p:nvCxnSpPr>
            <p:cNvPr id="316" name="直接连接符 315"/>
            <p:cNvCxnSpPr/>
            <p:nvPr/>
          </p:nvCxnSpPr>
          <p:spPr>
            <a:xfrm flipV="1">
              <a:off x="2130666" y="2665261"/>
              <a:ext cx="0" cy="678139"/>
            </a:xfrm>
            <a:prstGeom prst="line">
              <a:avLst/>
            </a:prstGeom>
          </p:spPr>
          <p:style>
            <a:lnRef idx="3">
              <a:schemeClr val="dk1"/>
            </a:lnRef>
            <a:fillRef idx="0">
              <a:schemeClr val="dk1"/>
            </a:fillRef>
            <a:effectRef idx="2">
              <a:schemeClr val="dk1"/>
            </a:effectRef>
            <a:fontRef idx="minor">
              <a:schemeClr val="tx1"/>
            </a:fontRef>
          </p:style>
        </p:cxnSp>
        <p:cxnSp>
          <p:nvCxnSpPr>
            <p:cNvPr id="317" name="直接箭头连接符 316"/>
            <p:cNvCxnSpPr/>
            <p:nvPr/>
          </p:nvCxnSpPr>
          <p:spPr>
            <a:xfrm>
              <a:off x="2130666" y="2668038"/>
              <a:ext cx="34645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321" name="组合 320"/>
          <p:cNvGrpSpPr/>
          <p:nvPr/>
        </p:nvGrpSpPr>
        <p:grpSpPr>
          <a:xfrm>
            <a:off x="10603371" y="1873912"/>
            <a:ext cx="474810" cy="1013447"/>
            <a:chOff x="830110" y="2585085"/>
            <a:chExt cx="474810" cy="1013447"/>
          </a:xfrm>
        </p:grpSpPr>
        <p:sp>
          <p:nvSpPr>
            <p:cNvPr id="322" name="梯形 321"/>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23" name="文本框 322"/>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X</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327" name="组合 326"/>
          <p:cNvGrpSpPr/>
          <p:nvPr/>
        </p:nvGrpSpPr>
        <p:grpSpPr>
          <a:xfrm>
            <a:off x="7656756" y="3465390"/>
            <a:ext cx="474810" cy="1013447"/>
            <a:chOff x="830110" y="2585085"/>
            <a:chExt cx="474810" cy="1013447"/>
          </a:xfrm>
        </p:grpSpPr>
        <p:sp>
          <p:nvSpPr>
            <p:cNvPr id="328" name="梯形 327"/>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29" name="文本框 328"/>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X</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171" name="文本框 170"/>
          <p:cNvSpPr txBox="1"/>
          <p:nvPr/>
        </p:nvSpPr>
        <p:spPr>
          <a:xfrm>
            <a:off x="6470040" y="2792387"/>
            <a:ext cx="1313180" cy="461665"/>
          </a:xfrm>
          <a:prstGeom prst="rect">
            <a:avLst/>
          </a:prstGeom>
          <a:noFill/>
        </p:spPr>
        <p:txBody>
          <a:bodyPr wrap="none" rtlCol="0">
            <a:spAutoFit/>
          </a:bodyPr>
          <a:lstStyle/>
          <a:p>
            <a:r>
              <a:rPr lang="en-US" altLang="zh-CN" sz="2400" b="1" dirty="0">
                <a:solidFill>
                  <a:prstClr val="black"/>
                </a:solidFill>
                <a:latin typeface="Times New Roman" panose="02020603050405020304"/>
                <a:ea typeface="宋体" panose="02010600030101010101" pitchFamily="2" charset="-122"/>
              </a:rPr>
              <a:t>Reg[rs1]</a:t>
            </a:r>
            <a:endParaRPr lang="zh-CN" altLang="en-US" sz="2400" b="1" dirty="0">
              <a:solidFill>
                <a:prstClr val="black"/>
              </a:solidFill>
              <a:latin typeface="Times New Roman" panose="02020603050405020304"/>
              <a:ea typeface="宋体" panose="02010600030101010101" pitchFamily="2" charset="-122"/>
            </a:endParaRPr>
          </a:p>
        </p:txBody>
      </p:sp>
      <p:sp>
        <p:nvSpPr>
          <p:cNvPr id="172" name="文本框 171"/>
          <p:cNvSpPr txBox="1"/>
          <p:nvPr/>
        </p:nvSpPr>
        <p:spPr>
          <a:xfrm>
            <a:off x="6466938" y="3228661"/>
            <a:ext cx="1313180" cy="461665"/>
          </a:xfrm>
          <a:prstGeom prst="rect">
            <a:avLst/>
          </a:prstGeom>
          <a:noFill/>
        </p:spPr>
        <p:txBody>
          <a:bodyPr wrap="none" rtlCol="0">
            <a:spAutoFit/>
          </a:bodyPr>
          <a:lstStyle/>
          <a:p>
            <a:r>
              <a:rPr lang="en-US" altLang="zh-CN" sz="2400" b="1" dirty="0">
                <a:solidFill>
                  <a:prstClr val="black"/>
                </a:solidFill>
                <a:latin typeface="Times New Roman" panose="02020603050405020304"/>
                <a:ea typeface="宋体" panose="02010600030101010101" pitchFamily="2" charset="-122"/>
              </a:rPr>
              <a:t>Reg[rs2]</a:t>
            </a:r>
            <a:endParaRPr lang="zh-CN" altLang="en-US" sz="2400" b="1" dirty="0">
              <a:solidFill>
                <a:prstClr val="black"/>
              </a:solidFill>
              <a:latin typeface="Times New Roman" panose="02020603050405020304"/>
              <a:ea typeface="宋体" panose="02010600030101010101" pitchFamily="2" charset="-122"/>
            </a:endParaRPr>
          </a:p>
        </p:txBody>
      </p:sp>
      <p:grpSp>
        <p:nvGrpSpPr>
          <p:cNvPr id="173" name="组合 172"/>
          <p:cNvGrpSpPr/>
          <p:nvPr/>
        </p:nvGrpSpPr>
        <p:grpSpPr>
          <a:xfrm>
            <a:off x="8379901" y="2969895"/>
            <a:ext cx="835486" cy="998220"/>
            <a:chOff x="7950205" y="3160441"/>
            <a:chExt cx="679988" cy="998220"/>
          </a:xfrm>
        </p:grpSpPr>
        <p:grpSp>
          <p:nvGrpSpPr>
            <p:cNvPr id="185" name="组合 184"/>
            <p:cNvGrpSpPr/>
            <p:nvPr/>
          </p:nvGrpSpPr>
          <p:grpSpPr>
            <a:xfrm>
              <a:off x="7982529" y="3160441"/>
              <a:ext cx="574962" cy="998220"/>
              <a:chOff x="7982529" y="3160441"/>
              <a:chExt cx="574962" cy="998220"/>
            </a:xfrm>
          </p:grpSpPr>
          <p:sp>
            <p:nvSpPr>
              <p:cNvPr id="189" name="梯形 188"/>
              <p:cNvSpPr/>
              <p:nvPr/>
            </p:nvSpPr>
            <p:spPr>
              <a:xfrm rot="5400000">
                <a:off x="7770900" y="3372070"/>
                <a:ext cx="998220" cy="574962"/>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90" name="等腰三角形 189"/>
              <p:cNvSpPr/>
              <p:nvPr/>
            </p:nvSpPr>
            <p:spPr>
              <a:xfrm rot="5400000">
                <a:off x="7950289" y="3629810"/>
                <a:ext cx="149047" cy="82492"/>
              </a:xfrm>
              <a:prstGeom prst="triangle">
                <a:avLst>
                  <a:gd name="adj" fmla="val 47444"/>
                </a:avLst>
              </a:prstGeom>
              <a:solidFill>
                <a:schemeClr val="bg1"/>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97" name="直接连接符 196"/>
              <p:cNvCxnSpPr>
                <a:endCxn id="190" idx="4"/>
              </p:cNvCxnSpPr>
              <p:nvPr/>
            </p:nvCxnSpPr>
            <p:spPr>
              <a:xfrm>
                <a:off x="7983567" y="3596533"/>
                <a:ext cx="0" cy="149047"/>
              </a:xfrm>
              <a:prstGeom prst="line">
                <a:avLst/>
              </a:prstGeom>
              <a:ln w="19050">
                <a:solidFill>
                  <a:schemeClr val="bg1"/>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201" name="直接连接符 200"/>
              <p:cNvCxnSpPr>
                <a:stCxn id="190" idx="2"/>
                <a:endCxn id="190" idx="1"/>
              </p:cNvCxnSpPr>
              <p:nvPr/>
            </p:nvCxnSpPr>
            <p:spPr>
              <a:xfrm>
                <a:off x="7983574" y="3596533"/>
                <a:ext cx="41246" cy="35357"/>
              </a:xfrm>
              <a:prstGeom prst="line">
                <a:avLst/>
              </a:prstGeom>
            </p:spPr>
            <p:style>
              <a:lnRef idx="2">
                <a:schemeClr val="dk1"/>
              </a:lnRef>
              <a:fillRef idx="0">
                <a:schemeClr val="dk1"/>
              </a:fillRef>
              <a:effectRef idx="1">
                <a:schemeClr val="dk1"/>
              </a:effectRef>
              <a:fontRef idx="minor">
                <a:schemeClr val="tx1"/>
              </a:fontRef>
            </p:style>
          </p:cxnSp>
          <p:cxnSp>
            <p:nvCxnSpPr>
              <p:cNvPr id="203" name="直接连接符 202"/>
              <p:cNvCxnSpPr>
                <a:stCxn id="190" idx="5"/>
                <a:endCxn id="190" idx="4"/>
              </p:cNvCxnSpPr>
              <p:nvPr/>
            </p:nvCxnSpPr>
            <p:spPr>
              <a:xfrm flipH="1">
                <a:off x="7983574" y="3706413"/>
                <a:ext cx="41246" cy="39167"/>
              </a:xfrm>
              <a:prstGeom prst="line">
                <a:avLst/>
              </a:prstGeom>
            </p:spPr>
            <p:style>
              <a:lnRef idx="2">
                <a:schemeClr val="dk1"/>
              </a:lnRef>
              <a:fillRef idx="0">
                <a:schemeClr val="dk1"/>
              </a:fillRef>
              <a:effectRef idx="1">
                <a:schemeClr val="dk1"/>
              </a:effectRef>
              <a:fontRef idx="minor">
                <a:schemeClr val="tx1"/>
              </a:fontRef>
            </p:style>
          </p:cxnSp>
        </p:grpSp>
        <p:sp>
          <p:nvSpPr>
            <p:cNvPr id="188" name="文本框 187"/>
            <p:cNvSpPr txBox="1"/>
            <p:nvPr/>
          </p:nvSpPr>
          <p:spPr>
            <a:xfrm>
              <a:off x="7950205" y="3439616"/>
              <a:ext cx="67998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ALU</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204" name="文本框 203"/>
          <p:cNvSpPr txBox="1"/>
          <p:nvPr/>
        </p:nvSpPr>
        <p:spPr>
          <a:xfrm>
            <a:off x="5378137" y="4833172"/>
            <a:ext cx="782587" cy="461665"/>
          </a:xfrm>
          <a:prstGeom prst="rect">
            <a:avLst/>
          </a:prstGeom>
          <a:noFill/>
        </p:spPr>
        <p:txBody>
          <a:bodyPr wrap="none" rtlCol="0">
            <a:spAutoFit/>
          </a:bodyPr>
          <a:lstStyle/>
          <a:p>
            <a:r>
              <a:rPr lang="en-US" altLang="zh-CN" sz="2400" b="1" dirty="0" err="1">
                <a:solidFill>
                  <a:prstClr val="black"/>
                </a:solidFill>
                <a:latin typeface="Times New Roman" panose="02020603050405020304"/>
                <a:ea typeface="宋体" panose="02010600030101010101" pitchFamily="2" charset="-122"/>
              </a:rPr>
              <a:t>imm</a:t>
            </a:r>
            <a:endParaRPr lang="zh-CN" altLang="en-US" sz="2400" b="1" dirty="0">
              <a:solidFill>
                <a:prstClr val="black"/>
              </a:solidFill>
              <a:latin typeface="Times New Roman" panose="02020603050405020304"/>
              <a:ea typeface="宋体" panose="02010600030101010101" pitchFamily="2" charset="-122"/>
            </a:endParaRPr>
          </a:p>
        </p:txBody>
      </p:sp>
      <p:sp>
        <p:nvSpPr>
          <p:cNvPr id="129" name="矩形 128"/>
          <p:cNvSpPr/>
          <p:nvPr/>
        </p:nvSpPr>
        <p:spPr>
          <a:xfrm>
            <a:off x="735565" y="5538077"/>
            <a:ext cx="11034795" cy="115255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30" name="文本框 129"/>
          <p:cNvSpPr txBox="1"/>
          <p:nvPr/>
        </p:nvSpPr>
        <p:spPr>
          <a:xfrm>
            <a:off x="5058596" y="5554287"/>
            <a:ext cx="1368425" cy="8299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RegWEn</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a:t>
            </a:r>
            <a:r>
              <a:rPr lang="en-US" altLang="zh-CN" sz="2400" b="1" dirty="0">
                <a:solidFill>
                  <a:srgbClr val="FF0000"/>
                </a:solidFill>
                <a:latin typeface="Times New Roman" panose="02020603050405020304"/>
                <a:ea typeface="宋体" panose="02010600030101010101" pitchFamily="2" charset="-122"/>
              </a:rPr>
              <a:t>0</a:t>
            </a:r>
            <a:endParaRPr kumimoji="0" lang="en-US" altLang="zh-CN" sz="2400" b="1" i="0" u="none" strike="noStrike" kern="1200" cap="none" spc="0" normalizeH="0" baseline="0" noProof="0" dirty="0">
              <a:ln>
                <a:noFill/>
              </a:ln>
              <a:solidFill>
                <a:srgbClr val="FF0000"/>
              </a:solidFill>
              <a:effectLst/>
              <a:uLnTx/>
              <a:uFillTx/>
              <a:latin typeface="Times New Roman" panose="02020603050405020304"/>
              <a:ea typeface="宋体" panose="02010600030101010101" pitchFamily="2" charset="-122"/>
              <a:cs typeface="+mn-cs"/>
            </a:endParaRPr>
          </a:p>
        </p:txBody>
      </p:sp>
      <p:sp>
        <p:nvSpPr>
          <p:cNvPr id="131" name="文本框 130"/>
          <p:cNvSpPr txBox="1"/>
          <p:nvPr/>
        </p:nvSpPr>
        <p:spPr>
          <a:xfrm>
            <a:off x="2153217" y="5549305"/>
            <a:ext cx="14334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inst[31:0]</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32" name="文本框 131"/>
          <p:cNvSpPr txBox="1"/>
          <p:nvPr/>
        </p:nvSpPr>
        <p:spPr>
          <a:xfrm>
            <a:off x="8444220" y="5540205"/>
            <a:ext cx="123371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ALUSel</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=Add</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34" name="文本框 133"/>
          <p:cNvSpPr txBox="1"/>
          <p:nvPr/>
        </p:nvSpPr>
        <p:spPr>
          <a:xfrm>
            <a:off x="7606544" y="5539717"/>
            <a:ext cx="949325" cy="82994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Bsel</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=imm</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35" name="文本框 134"/>
          <p:cNvSpPr txBox="1"/>
          <p:nvPr/>
        </p:nvSpPr>
        <p:spPr>
          <a:xfrm>
            <a:off x="3795747" y="5552023"/>
            <a:ext cx="120852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ImmSel</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a:t>
            </a:r>
            <a:r>
              <a:rPr lang="en-US" altLang="zh-CN" sz="2400" b="1" dirty="0">
                <a:solidFill>
                  <a:srgbClr val="FF0000"/>
                </a:solidFill>
                <a:latin typeface="Times New Roman" panose="02020603050405020304"/>
                <a:ea typeface="宋体" panose="02010600030101010101" pitchFamily="2" charset="-122"/>
              </a:rPr>
              <a:t>S</a:t>
            </a:r>
            <a:endParaRPr kumimoji="0" lang="en-US" altLang="zh-CN" sz="2400" b="1" i="0" u="none" strike="noStrike" kern="1200" cap="none" spc="0" normalizeH="0" baseline="0" noProof="0" dirty="0">
              <a:ln>
                <a:noFill/>
              </a:ln>
              <a:solidFill>
                <a:srgbClr val="FF0000"/>
              </a:solidFill>
              <a:effectLst/>
              <a:uLnTx/>
              <a:uFillTx/>
              <a:latin typeface="Times New Roman" panose="02020603050405020304"/>
              <a:ea typeface="宋体" panose="02010600030101010101" pitchFamily="2" charset="-122"/>
              <a:cs typeface="+mn-cs"/>
            </a:endParaRPr>
          </a:p>
        </p:txBody>
      </p:sp>
      <p:sp>
        <p:nvSpPr>
          <p:cNvPr id="136" name="文本框 135"/>
          <p:cNvSpPr txBox="1"/>
          <p:nvPr/>
        </p:nvSpPr>
        <p:spPr>
          <a:xfrm>
            <a:off x="9337402" y="5887947"/>
            <a:ext cx="139880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srgbClr val="FF0000"/>
                </a:solidFill>
                <a:effectLst/>
                <a:uLnTx/>
                <a:uFillTx/>
                <a:latin typeface="Times New Roman" panose="02020603050405020304"/>
                <a:ea typeface="宋体" panose="02010600030101010101" pitchFamily="2" charset="-122"/>
                <a:cs typeface="+mn-cs"/>
              </a:rPr>
              <a:t>MemRW</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a:ea typeface="宋体" panose="02010600030101010101" pitchFamily="2" charset="-122"/>
                <a:cs typeface="+mn-cs"/>
              </a:rPr>
              <a:t>=Write</a:t>
            </a:r>
          </a:p>
        </p:txBody>
      </p:sp>
      <p:sp>
        <p:nvSpPr>
          <p:cNvPr id="137" name="文本框 136"/>
          <p:cNvSpPr txBox="1"/>
          <p:nvPr/>
        </p:nvSpPr>
        <p:spPr>
          <a:xfrm>
            <a:off x="10665859" y="5538078"/>
            <a:ext cx="110336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WBSel</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38" name="文本框 137"/>
          <p:cNvSpPr txBox="1"/>
          <p:nvPr/>
        </p:nvSpPr>
        <p:spPr>
          <a:xfrm>
            <a:off x="1926251" y="6068974"/>
            <a:ext cx="252857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控制器(控制逻辑)</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39" name="直接箭头连接符 138"/>
          <p:cNvCxnSpPr/>
          <p:nvPr/>
        </p:nvCxnSpPr>
        <p:spPr>
          <a:xfrm>
            <a:off x="1927821" y="3179400"/>
            <a:ext cx="301083"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0" name="直接箭头连接符 139"/>
          <p:cNvCxnSpPr/>
          <p:nvPr/>
        </p:nvCxnSpPr>
        <p:spPr>
          <a:xfrm>
            <a:off x="3013362" y="3179400"/>
            <a:ext cx="0" cy="2366528"/>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1" name="直接箭头连接符 140"/>
          <p:cNvCxnSpPr/>
          <p:nvPr/>
        </p:nvCxnSpPr>
        <p:spPr>
          <a:xfrm>
            <a:off x="3019077" y="4844967"/>
            <a:ext cx="1450446"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2" name="直接箭头连接符 141"/>
          <p:cNvCxnSpPr/>
          <p:nvPr/>
        </p:nvCxnSpPr>
        <p:spPr>
          <a:xfrm>
            <a:off x="3019077" y="3434271"/>
            <a:ext cx="170339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3" name="直接箭头连接符 142"/>
          <p:cNvCxnSpPr/>
          <p:nvPr/>
        </p:nvCxnSpPr>
        <p:spPr>
          <a:xfrm>
            <a:off x="3019077" y="3843742"/>
            <a:ext cx="170339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44" name="直接箭头连接符 143"/>
          <p:cNvCxnSpPr/>
          <p:nvPr/>
        </p:nvCxnSpPr>
        <p:spPr>
          <a:xfrm>
            <a:off x="2845817" y="3197670"/>
            <a:ext cx="162195" cy="0"/>
          </a:xfrm>
          <a:prstGeom prst="straightConnector1">
            <a:avLst/>
          </a:prstGeom>
          <a:ln w="381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145" name="组合 144"/>
          <p:cNvGrpSpPr/>
          <p:nvPr/>
        </p:nvGrpSpPr>
        <p:grpSpPr>
          <a:xfrm>
            <a:off x="2042745" y="2481661"/>
            <a:ext cx="157663" cy="687003"/>
            <a:chOff x="2139696" y="2656398"/>
            <a:chExt cx="384242" cy="687003"/>
          </a:xfrm>
        </p:grpSpPr>
        <p:cxnSp>
          <p:nvCxnSpPr>
            <p:cNvPr id="146" name="直接连接符 145"/>
            <p:cNvCxnSpPr/>
            <p:nvPr/>
          </p:nvCxnSpPr>
          <p:spPr>
            <a:xfrm flipV="1">
              <a:off x="2139696" y="2656398"/>
              <a:ext cx="0" cy="687003"/>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47" name="直接箭头连接符 146"/>
            <p:cNvCxnSpPr/>
            <p:nvPr/>
          </p:nvCxnSpPr>
          <p:spPr>
            <a:xfrm>
              <a:off x="2139696" y="2656398"/>
              <a:ext cx="384242"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grpSp>
        <p:nvGrpSpPr>
          <p:cNvPr id="152" name="组合 151"/>
          <p:cNvGrpSpPr/>
          <p:nvPr/>
        </p:nvGrpSpPr>
        <p:grpSpPr>
          <a:xfrm>
            <a:off x="918788" y="1364105"/>
            <a:ext cx="2267929" cy="1856427"/>
            <a:chOff x="911741" y="1492577"/>
            <a:chExt cx="2262224" cy="1663126"/>
          </a:xfrm>
        </p:grpSpPr>
        <p:cxnSp>
          <p:nvCxnSpPr>
            <p:cNvPr id="153" name="直接箭头连接符 152"/>
            <p:cNvCxnSpPr/>
            <p:nvPr/>
          </p:nvCxnSpPr>
          <p:spPr>
            <a:xfrm>
              <a:off x="2996265" y="2203630"/>
              <a:ext cx="173890" cy="0"/>
            </a:xfrm>
            <a:prstGeom prst="straightConnector1">
              <a:avLst/>
            </a:prstGeom>
            <a:ln w="381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7" name="直接连接符 156"/>
            <p:cNvCxnSpPr/>
            <p:nvPr/>
          </p:nvCxnSpPr>
          <p:spPr>
            <a:xfrm flipV="1">
              <a:off x="3173965" y="1493280"/>
              <a:ext cx="0" cy="71035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60" name="直接连接符 159"/>
            <p:cNvCxnSpPr/>
            <p:nvPr/>
          </p:nvCxnSpPr>
          <p:spPr>
            <a:xfrm>
              <a:off x="911741" y="1493608"/>
              <a:ext cx="2258414"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61" name="直接连接符 160"/>
            <p:cNvCxnSpPr/>
            <p:nvPr/>
          </p:nvCxnSpPr>
          <p:spPr>
            <a:xfrm flipV="1">
              <a:off x="911741" y="1492577"/>
              <a:ext cx="0" cy="1663126"/>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162" name="直接箭头连接符 161"/>
            <p:cNvCxnSpPr/>
            <p:nvPr/>
          </p:nvCxnSpPr>
          <p:spPr>
            <a:xfrm>
              <a:off x="911741" y="3155703"/>
              <a:ext cx="525502"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cxnSp>
        <p:nvCxnSpPr>
          <p:cNvPr id="166" name="直接箭头连接符 165"/>
          <p:cNvCxnSpPr/>
          <p:nvPr/>
        </p:nvCxnSpPr>
        <p:spPr>
          <a:xfrm>
            <a:off x="6460003" y="3265338"/>
            <a:ext cx="1965116"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68" name="直接箭头连接符 167"/>
          <p:cNvCxnSpPr/>
          <p:nvPr/>
        </p:nvCxnSpPr>
        <p:spPr>
          <a:xfrm>
            <a:off x="8096208" y="3865811"/>
            <a:ext cx="32891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69" name="直接箭头连接符 168"/>
          <p:cNvCxnSpPr/>
          <p:nvPr/>
        </p:nvCxnSpPr>
        <p:spPr>
          <a:xfrm>
            <a:off x="9131253" y="3460254"/>
            <a:ext cx="23243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nvGrpSpPr>
          <p:cNvPr id="5" name="组合 4"/>
          <p:cNvGrpSpPr/>
          <p:nvPr/>
        </p:nvGrpSpPr>
        <p:grpSpPr>
          <a:xfrm>
            <a:off x="6454491" y="3690090"/>
            <a:ext cx="2909193" cy="998379"/>
            <a:chOff x="6454491" y="3687550"/>
            <a:chExt cx="2909193" cy="998379"/>
          </a:xfrm>
        </p:grpSpPr>
        <p:grpSp>
          <p:nvGrpSpPr>
            <p:cNvPr id="191" name="组合 190"/>
            <p:cNvGrpSpPr/>
            <p:nvPr/>
          </p:nvGrpSpPr>
          <p:grpSpPr>
            <a:xfrm>
              <a:off x="6585858" y="3687550"/>
              <a:ext cx="2777826" cy="998379"/>
              <a:chOff x="6676649" y="3690125"/>
              <a:chExt cx="2681142" cy="998379"/>
            </a:xfrm>
          </p:grpSpPr>
          <p:cxnSp>
            <p:nvCxnSpPr>
              <p:cNvPr id="192" name="直接连接符 191"/>
              <p:cNvCxnSpPr/>
              <p:nvPr/>
            </p:nvCxnSpPr>
            <p:spPr>
              <a:xfrm>
                <a:off x="6676649" y="3690125"/>
                <a:ext cx="0" cy="998379"/>
              </a:xfrm>
              <a:prstGeom prst="line">
                <a:avLst/>
              </a:prstGeom>
              <a:ln w="38100">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93" name="直接连接符 192"/>
              <p:cNvCxnSpPr/>
              <p:nvPr/>
            </p:nvCxnSpPr>
            <p:spPr>
              <a:xfrm>
                <a:off x="6676649" y="4688504"/>
                <a:ext cx="2451890" cy="0"/>
              </a:xfrm>
              <a:prstGeom prst="line">
                <a:avLst/>
              </a:prstGeom>
              <a:ln w="38100">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94" name="直接连接符 193"/>
              <p:cNvCxnSpPr/>
              <p:nvPr/>
            </p:nvCxnSpPr>
            <p:spPr>
              <a:xfrm>
                <a:off x="9128539" y="3768977"/>
                <a:ext cx="0" cy="919527"/>
              </a:xfrm>
              <a:prstGeom prst="line">
                <a:avLst/>
              </a:prstGeom>
              <a:ln w="38100">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95" name="直接箭头连接符 194"/>
              <p:cNvCxnSpPr/>
              <p:nvPr/>
            </p:nvCxnSpPr>
            <p:spPr>
              <a:xfrm>
                <a:off x="9128539" y="3768977"/>
                <a:ext cx="229252" cy="0"/>
              </a:xfrm>
              <a:prstGeom prst="straightConnector1">
                <a:avLst/>
              </a:prstGeom>
              <a:ln w="38100">
                <a:solidFill>
                  <a:srgbClr val="FF0000"/>
                </a:solidFill>
                <a:tailEnd type="triangle"/>
              </a:ln>
            </p:spPr>
            <p:style>
              <a:lnRef idx="3">
                <a:schemeClr val="accent1"/>
              </a:lnRef>
              <a:fillRef idx="0">
                <a:schemeClr val="accent1"/>
              </a:fillRef>
              <a:effectRef idx="2">
                <a:schemeClr val="accent1"/>
              </a:effectRef>
              <a:fontRef idx="minor">
                <a:schemeClr val="tx1"/>
              </a:fontRef>
            </p:style>
          </p:cxnSp>
        </p:grpSp>
        <p:cxnSp>
          <p:nvCxnSpPr>
            <p:cNvPr id="196" name="直接箭头连接符 195"/>
            <p:cNvCxnSpPr/>
            <p:nvPr/>
          </p:nvCxnSpPr>
          <p:spPr>
            <a:xfrm>
              <a:off x="6454491" y="3687550"/>
              <a:ext cx="146969" cy="0"/>
            </a:xfrm>
            <a:prstGeom prst="straightConnector1">
              <a:avLst/>
            </a:prstGeom>
            <a:ln w="381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grpSp>
      <p:grpSp>
        <p:nvGrpSpPr>
          <p:cNvPr id="211" name="组合 210"/>
          <p:cNvGrpSpPr/>
          <p:nvPr/>
        </p:nvGrpSpPr>
        <p:grpSpPr>
          <a:xfrm>
            <a:off x="4647380" y="2244349"/>
            <a:ext cx="2097287" cy="2152479"/>
            <a:chOff x="5147404" y="2415711"/>
            <a:chExt cx="1949822" cy="2152479"/>
          </a:xfrm>
        </p:grpSpPr>
        <p:grpSp>
          <p:nvGrpSpPr>
            <p:cNvPr id="212" name="组合 211"/>
            <p:cNvGrpSpPr/>
            <p:nvPr/>
          </p:nvGrpSpPr>
          <p:grpSpPr>
            <a:xfrm>
              <a:off x="5147404" y="2415711"/>
              <a:ext cx="1949822" cy="2054688"/>
              <a:chOff x="5147404" y="2415711"/>
              <a:chExt cx="1949822" cy="2054688"/>
            </a:xfrm>
          </p:grpSpPr>
          <p:grpSp>
            <p:nvGrpSpPr>
              <p:cNvPr id="214" name="组合 213"/>
              <p:cNvGrpSpPr/>
              <p:nvPr/>
            </p:nvGrpSpPr>
            <p:grpSpPr>
              <a:xfrm>
                <a:off x="5147404" y="2415711"/>
                <a:ext cx="1949822" cy="2054688"/>
                <a:chOff x="9255806" y="2351056"/>
                <a:chExt cx="1949822" cy="2054688"/>
              </a:xfrm>
            </p:grpSpPr>
            <p:sp>
              <p:nvSpPr>
                <p:cNvPr id="223" name="文本框 222"/>
                <p:cNvSpPr txBox="1"/>
                <p:nvPr/>
              </p:nvSpPr>
              <p:spPr>
                <a:xfrm>
                  <a:off x="10065185" y="3535507"/>
                  <a:ext cx="11404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Data2</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16" name="矩形 215"/>
                <p:cNvSpPr/>
                <p:nvPr/>
              </p:nvSpPr>
              <p:spPr>
                <a:xfrm>
                  <a:off x="9318462" y="2355269"/>
                  <a:ext cx="1617393" cy="2050475"/>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18" name="文本框 217"/>
                <p:cNvSpPr txBox="1"/>
                <p:nvPr/>
              </p:nvSpPr>
              <p:spPr>
                <a:xfrm>
                  <a:off x="9318059" y="2351056"/>
                  <a:ext cx="11727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DataW</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19" name="文本框 218"/>
                <p:cNvSpPr txBox="1"/>
                <p:nvPr/>
              </p:nvSpPr>
              <p:spPr>
                <a:xfrm>
                  <a:off x="9259309" y="2886104"/>
                  <a:ext cx="12178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RegW</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20" name="文本框 219"/>
                <p:cNvSpPr txBox="1"/>
                <p:nvPr/>
              </p:nvSpPr>
              <p:spPr>
                <a:xfrm>
                  <a:off x="9255806" y="3302449"/>
                  <a:ext cx="11847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Reg1</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21" name="文本框 220"/>
                <p:cNvSpPr txBox="1"/>
                <p:nvPr/>
              </p:nvSpPr>
              <p:spPr>
                <a:xfrm>
                  <a:off x="9270218" y="3738336"/>
                  <a:ext cx="118544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Reg2</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22" name="文本框 221"/>
                <p:cNvSpPr txBox="1"/>
                <p:nvPr/>
              </p:nvSpPr>
              <p:spPr>
                <a:xfrm>
                  <a:off x="10050517" y="3107871"/>
                  <a:ext cx="11440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Data1</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215" name="等腰三角形 214"/>
              <p:cNvSpPr/>
              <p:nvPr/>
            </p:nvSpPr>
            <p:spPr>
              <a:xfrm>
                <a:off x="6312448" y="4358487"/>
                <a:ext cx="92364" cy="111912"/>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213" name="直接连接符 212"/>
            <p:cNvCxnSpPr>
              <a:stCxn id="215" idx="3"/>
            </p:cNvCxnSpPr>
            <p:nvPr/>
          </p:nvCxnSpPr>
          <p:spPr>
            <a:xfrm>
              <a:off x="6358630" y="4470399"/>
              <a:ext cx="0" cy="97791"/>
            </a:xfrm>
            <a:prstGeom prst="line">
              <a:avLst/>
            </a:prstGeom>
          </p:spPr>
          <p:style>
            <a:lnRef idx="3">
              <a:schemeClr val="dk1"/>
            </a:lnRef>
            <a:fillRef idx="0">
              <a:schemeClr val="dk1"/>
            </a:fillRef>
            <a:effectRef idx="2">
              <a:schemeClr val="dk1"/>
            </a:effectRef>
            <a:fontRef idx="minor">
              <a:schemeClr val="tx1"/>
            </a:fontRef>
          </p:style>
        </p:cxnSp>
      </p:grpSp>
      <p:cxnSp>
        <p:nvCxnSpPr>
          <p:cNvPr id="224" name="直接箭头连接符 223"/>
          <p:cNvCxnSpPr/>
          <p:nvPr/>
        </p:nvCxnSpPr>
        <p:spPr>
          <a:xfrm flipV="1">
            <a:off x="4846670" y="5375061"/>
            <a:ext cx="797" cy="1680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5" name="肘形连接符 224"/>
          <p:cNvCxnSpPr>
            <a:stCxn id="228" idx="6"/>
          </p:cNvCxnSpPr>
          <p:nvPr/>
        </p:nvCxnSpPr>
        <p:spPr>
          <a:xfrm flipV="1">
            <a:off x="5229927" y="4187126"/>
            <a:ext cx="2496967" cy="707982"/>
          </a:xfrm>
          <a:prstGeom prst="bentConnector3">
            <a:avLst>
              <a:gd name="adj1" fmla="val 69149"/>
            </a:avLst>
          </a:prstGeom>
          <a:ln>
            <a:tailEnd type="triangle"/>
          </a:ln>
        </p:spPr>
        <p:style>
          <a:lnRef idx="3">
            <a:schemeClr val="dk1"/>
          </a:lnRef>
          <a:fillRef idx="0">
            <a:schemeClr val="dk1"/>
          </a:fillRef>
          <a:effectRef idx="2">
            <a:schemeClr val="dk1"/>
          </a:effectRef>
          <a:fontRef idx="minor">
            <a:schemeClr val="tx1"/>
          </a:fontRef>
        </p:style>
      </p:cxnSp>
      <p:grpSp>
        <p:nvGrpSpPr>
          <p:cNvPr id="226" name="组合 225"/>
          <p:cNvGrpSpPr/>
          <p:nvPr/>
        </p:nvGrpSpPr>
        <p:grpSpPr>
          <a:xfrm>
            <a:off x="4431702" y="4415155"/>
            <a:ext cx="841756" cy="959906"/>
            <a:chOff x="4355926" y="4364678"/>
            <a:chExt cx="841756" cy="977525"/>
          </a:xfrm>
        </p:grpSpPr>
        <p:sp>
          <p:nvSpPr>
            <p:cNvPr id="227" name="文本框 226"/>
            <p:cNvSpPr txBox="1"/>
            <p:nvPr/>
          </p:nvSpPr>
          <p:spPr>
            <a:xfrm>
              <a:off x="4355926" y="4449339"/>
              <a:ext cx="84175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Imm</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Gen</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28" name="椭圆 227"/>
            <p:cNvSpPr/>
            <p:nvPr/>
          </p:nvSpPr>
          <p:spPr>
            <a:xfrm>
              <a:off x="4387637" y="4364678"/>
              <a:ext cx="766514" cy="977525"/>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cxnSp>
        <p:nvCxnSpPr>
          <p:cNvPr id="167" name="肘形连接符 166"/>
          <p:cNvCxnSpPr>
            <a:stCxn id="228" idx="6"/>
          </p:cNvCxnSpPr>
          <p:nvPr/>
        </p:nvCxnSpPr>
        <p:spPr>
          <a:xfrm flipV="1">
            <a:off x="5229927" y="4189279"/>
            <a:ext cx="2502476" cy="705829"/>
          </a:xfrm>
          <a:prstGeom prst="bentConnector3">
            <a:avLst>
              <a:gd name="adj1" fmla="val 6903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wipe(left)">
                                      <p:cBhvr>
                                        <p:cTn id="7" dur="500"/>
                                        <p:tgtEl>
                                          <p:spTgt spid="139"/>
                                        </p:tgtEl>
                                      </p:cBhvr>
                                    </p:animEffect>
                                  </p:childTnLst>
                                </p:cTn>
                              </p:par>
                              <p:par>
                                <p:cTn id="8" presetID="22" presetClass="entr" presetSubtype="8" fill="hold"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wipe(left)">
                                      <p:cBhvr>
                                        <p:cTn id="10" dur="500"/>
                                        <p:tgtEl>
                                          <p:spTgt spid="144"/>
                                        </p:tgtEl>
                                      </p:cBhvr>
                                    </p:animEffect>
                                  </p:childTnLst>
                                </p:cTn>
                              </p:par>
                              <p:par>
                                <p:cTn id="11" presetID="22" presetClass="entr" presetSubtype="8" fill="hold" nodeType="withEffect">
                                  <p:stCondLst>
                                    <p:cond delay="0"/>
                                  </p:stCondLst>
                                  <p:childTnLst>
                                    <p:set>
                                      <p:cBhvr>
                                        <p:cTn id="12" dur="1" fill="hold">
                                          <p:stCondLst>
                                            <p:cond delay="0"/>
                                          </p:stCondLst>
                                        </p:cTn>
                                        <p:tgtEl>
                                          <p:spTgt spid="140"/>
                                        </p:tgtEl>
                                        <p:attrNameLst>
                                          <p:attrName>style.visibility</p:attrName>
                                        </p:attrNameLst>
                                      </p:cBhvr>
                                      <p:to>
                                        <p:strVal val="visible"/>
                                      </p:to>
                                    </p:set>
                                    <p:animEffect transition="in" filter="wipe(left)">
                                      <p:cBhvr>
                                        <p:cTn id="13" dur="500"/>
                                        <p:tgtEl>
                                          <p:spTgt spid="140"/>
                                        </p:tgtEl>
                                      </p:cBhvr>
                                    </p:animEffect>
                                  </p:childTnLst>
                                </p:cTn>
                              </p:par>
                              <p:par>
                                <p:cTn id="14" presetID="22" presetClass="entr" presetSubtype="8" fill="hold" nodeType="withEffect">
                                  <p:stCondLst>
                                    <p:cond delay="0"/>
                                  </p:stCondLst>
                                  <p:childTnLst>
                                    <p:set>
                                      <p:cBhvr>
                                        <p:cTn id="15" dur="1" fill="hold">
                                          <p:stCondLst>
                                            <p:cond delay="0"/>
                                          </p:stCondLst>
                                        </p:cTn>
                                        <p:tgtEl>
                                          <p:spTgt spid="142"/>
                                        </p:tgtEl>
                                        <p:attrNameLst>
                                          <p:attrName>style.visibility</p:attrName>
                                        </p:attrNameLst>
                                      </p:cBhvr>
                                      <p:to>
                                        <p:strVal val="visible"/>
                                      </p:to>
                                    </p:set>
                                    <p:animEffect transition="in" filter="wipe(left)">
                                      <p:cBhvr>
                                        <p:cTn id="16" dur="500"/>
                                        <p:tgtEl>
                                          <p:spTgt spid="142"/>
                                        </p:tgtEl>
                                      </p:cBhvr>
                                    </p:animEffect>
                                  </p:childTnLst>
                                </p:cTn>
                              </p:par>
                              <p:par>
                                <p:cTn id="17" presetID="22" presetClass="entr" presetSubtype="8" fill="hold" nodeType="withEffect">
                                  <p:stCondLst>
                                    <p:cond delay="0"/>
                                  </p:stCondLst>
                                  <p:childTnLst>
                                    <p:set>
                                      <p:cBhvr>
                                        <p:cTn id="18" dur="1" fill="hold">
                                          <p:stCondLst>
                                            <p:cond delay="0"/>
                                          </p:stCondLst>
                                        </p:cTn>
                                        <p:tgtEl>
                                          <p:spTgt spid="143"/>
                                        </p:tgtEl>
                                        <p:attrNameLst>
                                          <p:attrName>style.visibility</p:attrName>
                                        </p:attrNameLst>
                                      </p:cBhvr>
                                      <p:to>
                                        <p:strVal val="visible"/>
                                      </p:to>
                                    </p:set>
                                    <p:animEffect transition="in" filter="wipe(left)">
                                      <p:cBhvr>
                                        <p:cTn id="19" dur="500"/>
                                        <p:tgtEl>
                                          <p:spTgt spid="143"/>
                                        </p:tgtEl>
                                      </p:cBhvr>
                                    </p:animEffect>
                                  </p:childTnLst>
                                </p:cTn>
                              </p:par>
                              <p:par>
                                <p:cTn id="20" presetID="22" presetClass="entr" presetSubtype="8" fill="hold" nodeType="with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wipe(left)">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145"/>
                                        </p:tgtEl>
                                        <p:attrNameLst>
                                          <p:attrName>style.visibility</p:attrName>
                                        </p:attrNameLst>
                                      </p:cBhvr>
                                      <p:to>
                                        <p:strVal val="visible"/>
                                      </p:to>
                                    </p:set>
                                    <p:animEffect transition="in" filter="wipe(right)">
                                      <p:cBhvr>
                                        <p:cTn id="27" dur="500"/>
                                        <p:tgtEl>
                                          <p:spTgt spid="145"/>
                                        </p:tgtEl>
                                      </p:cBhvr>
                                    </p:animEffect>
                                  </p:childTnLst>
                                </p:cTn>
                              </p:par>
                              <p:par>
                                <p:cTn id="28" presetID="22" presetClass="entr" presetSubtype="2" fill="hold" nodeType="withEffect">
                                  <p:stCondLst>
                                    <p:cond delay="0"/>
                                  </p:stCondLst>
                                  <p:childTnLst>
                                    <p:set>
                                      <p:cBhvr>
                                        <p:cTn id="29" dur="1" fill="hold">
                                          <p:stCondLst>
                                            <p:cond delay="0"/>
                                          </p:stCondLst>
                                        </p:cTn>
                                        <p:tgtEl>
                                          <p:spTgt spid="152"/>
                                        </p:tgtEl>
                                        <p:attrNameLst>
                                          <p:attrName>style.visibility</p:attrName>
                                        </p:attrNameLst>
                                      </p:cBhvr>
                                      <p:to>
                                        <p:strVal val="visible"/>
                                      </p:to>
                                    </p:set>
                                    <p:animEffect transition="in" filter="wipe(right)">
                                      <p:cBhvr>
                                        <p:cTn id="30" dur="500"/>
                                        <p:tgtEl>
                                          <p:spTgt spid="15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66"/>
                                        </p:tgtEl>
                                        <p:attrNameLst>
                                          <p:attrName>style.visibility</p:attrName>
                                        </p:attrNameLst>
                                      </p:cBhvr>
                                      <p:to>
                                        <p:strVal val="visible"/>
                                      </p:to>
                                    </p:set>
                                    <p:animEffect transition="in" filter="wipe(left)">
                                      <p:cBhvr>
                                        <p:cTn id="35" dur="500"/>
                                        <p:tgtEl>
                                          <p:spTgt spid="166"/>
                                        </p:tgtEl>
                                      </p:cBhvr>
                                    </p:animEffect>
                                  </p:childTnLst>
                                </p:cTn>
                              </p:par>
                              <p:par>
                                <p:cTn id="36" presetID="22" presetClass="entr" presetSubtype="8" fill="hold" nodeType="withEffect">
                                  <p:stCondLst>
                                    <p:cond delay="0"/>
                                  </p:stCondLst>
                                  <p:childTnLst>
                                    <p:set>
                                      <p:cBhvr>
                                        <p:cTn id="37" dur="1" fill="hold">
                                          <p:stCondLst>
                                            <p:cond delay="0"/>
                                          </p:stCondLst>
                                        </p:cTn>
                                        <p:tgtEl>
                                          <p:spTgt spid="167"/>
                                        </p:tgtEl>
                                        <p:attrNameLst>
                                          <p:attrName>style.visibility</p:attrName>
                                        </p:attrNameLst>
                                      </p:cBhvr>
                                      <p:to>
                                        <p:strVal val="visible"/>
                                      </p:to>
                                    </p:set>
                                    <p:animEffect transition="in" filter="wipe(left)">
                                      <p:cBhvr>
                                        <p:cTn id="38" dur="500"/>
                                        <p:tgtEl>
                                          <p:spTgt spid="167"/>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168"/>
                                        </p:tgtEl>
                                        <p:attrNameLst>
                                          <p:attrName>style.visibility</p:attrName>
                                        </p:attrNameLst>
                                      </p:cBhvr>
                                      <p:to>
                                        <p:strVal val="visible"/>
                                      </p:to>
                                    </p:set>
                                    <p:animEffect transition="in" filter="wipe(left)">
                                      <p:cBhvr>
                                        <p:cTn id="42" dur="500"/>
                                        <p:tgtEl>
                                          <p:spTgt spid="168"/>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169"/>
                                        </p:tgtEl>
                                        <p:attrNameLst>
                                          <p:attrName>style.visibility</p:attrName>
                                        </p:attrNameLst>
                                      </p:cBhvr>
                                      <p:to>
                                        <p:strVal val="visible"/>
                                      </p:to>
                                    </p:set>
                                    <p:animEffect transition="in" filter="wipe(left)">
                                      <p:cBhvr>
                                        <p:cTn id="46" dur="500"/>
                                        <p:tgtEl>
                                          <p:spTgt spid="169"/>
                                        </p:tgtEl>
                                      </p:cBhvr>
                                    </p:animEffect>
                                  </p:childTnLst>
                                </p:cTn>
                              </p:par>
                              <p:par>
                                <p:cTn id="47" presetID="22" presetClass="entr" presetSubtype="8"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left)">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1" name="肘形连接符 300"/>
          <p:cNvCxnSpPr>
            <a:stCxn id="309" idx="6"/>
          </p:cNvCxnSpPr>
          <p:nvPr/>
        </p:nvCxnSpPr>
        <p:spPr>
          <a:xfrm flipV="1">
            <a:off x="5229927" y="4187126"/>
            <a:ext cx="2496967" cy="707982"/>
          </a:xfrm>
          <a:prstGeom prst="bentConnector3">
            <a:avLst>
              <a:gd name="adj1" fmla="val 93064"/>
            </a:avLst>
          </a:prstGeom>
          <a:ln>
            <a:tailEnd type="triangle"/>
          </a:ln>
        </p:spPr>
        <p:style>
          <a:lnRef idx="3">
            <a:schemeClr val="dk1"/>
          </a:lnRef>
          <a:fillRef idx="0">
            <a:schemeClr val="dk1"/>
          </a:fillRef>
          <a:effectRef idx="2">
            <a:schemeClr val="dk1"/>
          </a:effectRef>
          <a:fontRef idx="minor">
            <a:schemeClr val="tx1"/>
          </a:fontRef>
        </p:style>
      </p:cxnSp>
      <p:sp>
        <p:nvSpPr>
          <p:cNvPr id="24" name="标题 23"/>
          <p:cNvSpPr>
            <a:spLocks noGrp="1"/>
          </p:cNvSpPr>
          <p:nvPr>
            <p:ph type="title"/>
          </p:nvPr>
        </p:nvSpPr>
        <p:spPr/>
        <p:txBody>
          <a:bodyPr/>
          <a:lstStyle/>
          <a:p>
            <a:r>
              <a:rPr lang="en-US" altLang="zh-CN" dirty="0"/>
              <a:t>B</a:t>
            </a:r>
            <a:r>
              <a:rPr lang="zh-CN" altLang="en-US" dirty="0"/>
              <a:t>型指令的数据通路</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105</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nvGrpSpPr>
          <p:cNvPr id="29" name="组合 28"/>
          <p:cNvGrpSpPr/>
          <p:nvPr/>
        </p:nvGrpSpPr>
        <p:grpSpPr>
          <a:xfrm>
            <a:off x="2219388" y="2896587"/>
            <a:ext cx="683427" cy="572486"/>
            <a:chOff x="2783611" y="3269059"/>
            <a:chExt cx="1312233" cy="1016861"/>
          </a:xfrm>
        </p:grpSpPr>
        <p:sp>
          <p:nvSpPr>
            <p:cNvPr id="25" name="矩形 24"/>
            <p:cNvSpPr/>
            <p:nvPr/>
          </p:nvSpPr>
          <p:spPr>
            <a:xfrm>
              <a:off x="2798619" y="3269059"/>
              <a:ext cx="1173018" cy="1016861"/>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6" name="文本框 25"/>
            <p:cNvSpPr txBox="1"/>
            <p:nvPr/>
          </p:nvSpPr>
          <p:spPr>
            <a:xfrm>
              <a:off x="2783611" y="3323198"/>
              <a:ext cx="1312233" cy="9293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IM</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41" name="组合 40"/>
          <p:cNvGrpSpPr/>
          <p:nvPr/>
        </p:nvGrpSpPr>
        <p:grpSpPr>
          <a:xfrm>
            <a:off x="1357191" y="2636200"/>
            <a:ext cx="718387" cy="1680239"/>
            <a:chOff x="1865175" y="2955247"/>
            <a:chExt cx="718387" cy="1680239"/>
          </a:xfrm>
        </p:grpSpPr>
        <p:grpSp>
          <p:nvGrpSpPr>
            <p:cNvPr id="35" name="组合 34"/>
            <p:cNvGrpSpPr/>
            <p:nvPr/>
          </p:nvGrpSpPr>
          <p:grpSpPr>
            <a:xfrm>
              <a:off x="1865175" y="2955247"/>
              <a:ext cx="663964" cy="1184017"/>
              <a:chOff x="1517531" y="2419923"/>
              <a:chExt cx="718979" cy="1819566"/>
            </a:xfrm>
          </p:grpSpPr>
          <p:sp>
            <p:nvSpPr>
              <p:cNvPr id="32" name="矩形 31"/>
              <p:cNvSpPr/>
              <p:nvPr/>
            </p:nvSpPr>
            <p:spPr>
              <a:xfrm>
                <a:off x="1607127" y="2419923"/>
                <a:ext cx="517237" cy="1819566"/>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3" name="文本框 32"/>
              <p:cNvSpPr txBox="1"/>
              <p:nvPr/>
            </p:nvSpPr>
            <p:spPr>
              <a:xfrm>
                <a:off x="1517531" y="2872026"/>
                <a:ext cx="718979" cy="80407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PC</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34" name="等腰三角形 33"/>
              <p:cNvSpPr/>
              <p:nvPr/>
            </p:nvSpPr>
            <p:spPr>
              <a:xfrm>
                <a:off x="1822602" y="4084639"/>
                <a:ext cx="86285" cy="154850"/>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38" name="直接连接符 37"/>
            <p:cNvCxnSpPr/>
            <p:nvPr/>
          </p:nvCxnSpPr>
          <p:spPr>
            <a:xfrm>
              <a:off x="2182870" y="4139264"/>
              <a:ext cx="0" cy="97791"/>
            </a:xfrm>
            <a:prstGeom prst="line">
              <a:avLst/>
            </a:prstGeom>
          </p:spPr>
          <p:style>
            <a:lnRef idx="3">
              <a:schemeClr val="dk1"/>
            </a:lnRef>
            <a:fillRef idx="0">
              <a:schemeClr val="dk1"/>
            </a:fillRef>
            <a:effectRef idx="2">
              <a:schemeClr val="dk1"/>
            </a:effectRef>
            <a:fontRef idx="minor">
              <a:schemeClr val="tx1"/>
            </a:fontRef>
          </p:style>
        </p:cxnSp>
        <p:sp>
          <p:nvSpPr>
            <p:cNvPr id="39" name="文本框 38"/>
            <p:cNvSpPr txBox="1"/>
            <p:nvPr/>
          </p:nvSpPr>
          <p:spPr>
            <a:xfrm>
              <a:off x="1947915" y="4173821"/>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72" name="组合 71"/>
          <p:cNvGrpSpPr/>
          <p:nvPr/>
        </p:nvGrpSpPr>
        <p:grpSpPr>
          <a:xfrm>
            <a:off x="1567939" y="1567603"/>
            <a:ext cx="1514235" cy="1097721"/>
            <a:chOff x="2298862" y="1857526"/>
            <a:chExt cx="1514235" cy="1097721"/>
          </a:xfrm>
        </p:grpSpPr>
        <p:grpSp>
          <p:nvGrpSpPr>
            <p:cNvPr id="68" name="组合 67"/>
            <p:cNvGrpSpPr/>
            <p:nvPr/>
          </p:nvGrpSpPr>
          <p:grpSpPr>
            <a:xfrm>
              <a:off x="2929286" y="1957027"/>
              <a:ext cx="883811" cy="998220"/>
              <a:chOff x="2929286" y="1957027"/>
              <a:chExt cx="883811" cy="998220"/>
            </a:xfrm>
          </p:grpSpPr>
          <p:grpSp>
            <p:nvGrpSpPr>
              <p:cNvPr id="59" name="组合 58"/>
              <p:cNvGrpSpPr/>
              <p:nvPr/>
            </p:nvGrpSpPr>
            <p:grpSpPr>
              <a:xfrm>
                <a:off x="2929286" y="1957027"/>
                <a:ext cx="801957" cy="998220"/>
                <a:chOff x="7982528" y="3160441"/>
                <a:chExt cx="801957" cy="998220"/>
              </a:xfrm>
            </p:grpSpPr>
            <p:sp>
              <p:nvSpPr>
                <p:cNvPr id="60" name="梯形 59"/>
                <p:cNvSpPr/>
                <p:nvPr/>
              </p:nvSpPr>
              <p:spPr>
                <a:xfrm rot="5400000">
                  <a:off x="7884397" y="3258572"/>
                  <a:ext cx="998220" cy="801957"/>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61" name="等腰三角形 60"/>
                <p:cNvSpPr/>
                <p:nvPr/>
              </p:nvSpPr>
              <p:spPr>
                <a:xfrm rot="5400000">
                  <a:off x="7972250" y="3606810"/>
                  <a:ext cx="149047" cy="128489"/>
                </a:xfrm>
                <a:prstGeom prst="triangl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62" name="直接连接符 61"/>
                <p:cNvCxnSpPr>
                  <a:stCxn id="61" idx="2"/>
                  <a:endCxn id="61" idx="4"/>
                </p:cNvCxnSpPr>
                <p:nvPr/>
              </p:nvCxnSpPr>
              <p:spPr>
                <a:xfrm>
                  <a:off x="7982529" y="3596531"/>
                  <a:ext cx="0" cy="149047"/>
                </a:xfrm>
                <a:prstGeom prst="line">
                  <a:avLst/>
                </a:prstGeom>
                <a:ln w="19050">
                  <a:solidFill>
                    <a:schemeClr val="bg1"/>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63" name="直接连接符 62"/>
                <p:cNvCxnSpPr>
                  <a:stCxn id="61" idx="2"/>
                  <a:endCxn id="61" idx="0"/>
                </p:cNvCxnSpPr>
                <p:nvPr/>
              </p:nvCxnSpPr>
              <p:spPr>
                <a:xfrm>
                  <a:off x="7982529" y="3596531"/>
                  <a:ext cx="128489" cy="74524"/>
                </a:xfrm>
                <a:prstGeom prst="line">
                  <a:avLst/>
                </a:prstGeom>
                <a:ln w="19050"/>
              </p:spPr>
              <p:style>
                <a:lnRef idx="2">
                  <a:schemeClr val="dk1"/>
                </a:lnRef>
                <a:fillRef idx="0">
                  <a:schemeClr val="dk1"/>
                </a:fillRef>
                <a:effectRef idx="1">
                  <a:schemeClr val="dk1"/>
                </a:effectRef>
                <a:fontRef idx="minor">
                  <a:schemeClr val="tx1"/>
                </a:fontRef>
              </p:style>
            </p:cxnSp>
            <p:cxnSp>
              <p:nvCxnSpPr>
                <p:cNvPr id="64" name="直接连接符 63"/>
                <p:cNvCxnSpPr>
                  <a:stCxn id="61" idx="0"/>
                  <a:endCxn id="61" idx="4"/>
                </p:cNvCxnSpPr>
                <p:nvPr/>
              </p:nvCxnSpPr>
              <p:spPr>
                <a:xfrm flipH="1">
                  <a:off x="7982529" y="3671055"/>
                  <a:ext cx="128489" cy="74523"/>
                </a:xfrm>
                <a:prstGeom prst="line">
                  <a:avLst/>
                </a:prstGeom>
                <a:ln w="19050"/>
              </p:spPr>
              <p:style>
                <a:lnRef idx="2">
                  <a:schemeClr val="dk1"/>
                </a:lnRef>
                <a:fillRef idx="0">
                  <a:schemeClr val="dk1"/>
                </a:fillRef>
                <a:effectRef idx="1">
                  <a:schemeClr val="dk1"/>
                </a:effectRef>
                <a:fontRef idx="minor">
                  <a:schemeClr val="tx1"/>
                </a:fontRef>
              </p:style>
            </p:cxnSp>
          </p:grpSp>
          <p:sp>
            <p:nvSpPr>
              <p:cNvPr id="65" name="文本框 64"/>
              <p:cNvSpPr txBox="1"/>
              <p:nvPr/>
            </p:nvSpPr>
            <p:spPr>
              <a:xfrm>
                <a:off x="2967994" y="2175269"/>
                <a:ext cx="84510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Add</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70" name="直接连接符 69"/>
            <p:cNvCxnSpPr/>
            <p:nvPr/>
          </p:nvCxnSpPr>
          <p:spPr>
            <a:xfrm flipH="1">
              <a:off x="2796540" y="2143125"/>
              <a:ext cx="132747" cy="0"/>
            </a:xfrm>
            <a:prstGeom prst="line">
              <a:avLst/>
            </a:prstGeom>
          </p:spPr>
          <p:style>
            <a:lnRef idx="3">
              <a:schemeClr val="dk1"/>
            </a:lnRef>
            <a:fillRef idx="0">
              <a:schemeClr val="dk1"/>
            </a:fillRef>
            <a:effectRef idx="2">
              <a:schemeClr val="dk1"/>
            </a:effectRef>
            <a:fontRef idx="minor">
              <a:schemeClr val="tx1"/>
            </a:fontRef>
          </p:style>
        </p:cxnSp>
        <p:sp>
          <p:nvSpPr>
            <p:cNvPr id="71" name="文本框 70"/>
            <p:cNvSpPr txBox="1"/>
            <p:nvPr/>
          </p:nvSpPr>
          <p:spPr>
            <a:xfrm>
              <a:off x="2298862" y="1857526"/>
              <a:ext cx="5661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+4</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80" name="直接连接符 79"/>
          <p:cNvCxnSpPr/>
          <p:nvPr/>
        </p:nvCxnSpPr>
        <p:spPr>
          <a:xfrm flipV="1">
            <a:off x="5354324" y="4299037"/>
            <a:ext cx="0" cy="1244086"/>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82" name="直接箭头连接符 81"/>
          <p:cNvCxnSpPr/>
          <p:nvPr/>
        </p:nvCxnSpPr>
        <p:spPr>
          <a:xfrm>
            <a:off x="1917590" y="3176594"/>
            <a:ext cx="3010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02" name="组合 101"/>
          <p:cNvGrpSpPr/>
          <p:nvPr/>
        </p:nvGrpSpPr>
        <p:grpSpPr>
          <a:xfrm>
            <a:off x="2037061" y="2485036"/>
            <a:ext cx="157663" cy="687003"/>
            <a:chOff x="2139696" y="2656398"/>
            <a:chExt cx="384242" cy="687003"/>
          </a:xfrm>
        </p:grpSpPr>
        <p:cxnSp>
          <p:nvCxnSpPr>
            <p:cNvPr id="93" name="直接连接符 92"/>
            <p:cNvCxnSpPr/>
            <p:nvPr/>
          </p:nvCxnSpPr>
          <p:spPr>
            <a:xfrm flipV="1">
              <a:off x="2139696" y="2656398"/>
              <a:ext cx="0" cy="687003"/>
            </a:xfrm>
            <a:prstGeom prst="line">
              <a:avLst/>
            </a:prstGeom>
          </p:spPr>
          <p:style>
            <a:lnRef idx="3">
              <a:schemeClr val="dk1"/>
            </a:lnRef>
            <a:fillRef idx="0">
              <a:schemeClr val="dk1"/>
            </a:fillRef>
            <a:effectRef idx="2">
              <a:schemeClr val="dk1"/>
            </a:effectRef>
            <a:fontRef idx="minor">
              <a:schemeClr val="tx1"/>
            </a:fontRef>
          </p:style>
        </p:cxnSp>
        <p:cxnSp>
          <p:nvCxnSpPr>
            <p:cNvPr id="99" name="直接箭头连接符 98"/>
            <p:cNvCxnSpPr/>
            <p:nvPr/>
          </p:nvCxnSpPr>
          <p:spPr>
            <a:xfrm>
              <a:off x="2139696" y="2656398"/>
              <a:ext cx="3842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20" name="直接箭头连接符 119"/>
          <p:cNvCxnSpPr/>
          <p:nvPr/>
        </p:nvCxnSpPr>
        <p:spPr>
          <a:xfrm>
            <a:off x="1260427" y="3172040"/>
            <a:ext cx="1795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6" name="文本框 125"/>
          <p:cNvSpPr txBox="1"/>
          <p:nvPr/>
        </p:nvSpPr>
        <p:spPr>
          <a:xfrm>
            <a:off x="20616" y="3341931"/>
            <a:ext cx="92365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PC+4</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3" name="文本框 162"/>
          <p:cNvSpPr txBox="1"/>
          <p:nvPr/>
        </p:nvSpPr>
        <p:spPr>
          <a:xfrm>
            <a:off x="3350022" y="2563097"/>
            <a:ext cx="141641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inst[11:7]</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4" name="文本框 163"/>
          <p:cNvSpPr txBox="1"/>
          <p:nvPr/>
        </p:nvSpPr>
        <p:spPr>
          <a:xfrm>
            <a:off x="3085576" y="3002913"/>
            <a:ext cx="1478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inst[19:15]</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5" name="文本框 164"/>
          <p:cNvSpPr txBox="1"/>
          <p:nvPr/>
        </p:nvSpPr>
        <p:spPr>
          <a:xfrm>
            <a:off x="3092966" y="3404428"/>
            <a:ext cx="14778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inst[24:20]</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70" name="直接箭头连接符 169"/>
          <p:cNvCxnSpPr/>
          <p:nvPr/>
        </p:nvCxnSpPr>
        <p:spPr>
          <a:xfrm>
            <a:off x="3011386" y="3000468"/>
            <a:ext cx="0" cy="25426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直接箭头连接符 76"/>
          <p:cNvCxnSpPr/>
          <p:nvPr/>
        </p:nvCxnSpPr>
        <p:spPr>
          <a:xfrm>
            <a:off x="3011386" y="4842161"/>
            <a:ext cx="14504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48" name="组合 147"/>
          <p:cNvGrpSpPr/>
          <p:nvPr/>
        </p:nvGrpSpPr>
        <p:grpSpPr>
          <a:xfrm>
            <a:off x="10308452" y="2585085"/>
            <a:ext cx="361020" cy="1007635"/>
            <a:chOff x="2139696" y="2656398"/>
            <a:chExt cx="384242" cy="448439"/>
          </a:xfrm>
        </p:grpSpPr>
        <p:cxnSp>
          <p:nvCxnSpPr>
            <p:cNvPr id="149" name="直接连接符 148"/>
            <p:cNvCxnSpPr/>
            <p:nvPr/>
          </p:nvCxnSpPr>
          <p:spPr>
            <a:xfrm flipV="1">
              <a:off x="2139696" y="2656401"/>
              <a:ext cx="0" cy="448436"/>
            </a:xfrm>
            <a:prstGeom prst="line">
              <a:avLst/>
            </a:prstGeom>
          </p:spPr>
          <p:style>
            <a:lnRef idx="3">
              <a:schemeClr val="dk1"/>
            </a:lnRef>
            <a:fillRef idx="0">
              <a:schemeClr val="dk1"/>
            </a:fillRef>
            <a:effectRef idx="2">
              <a:schemeClr val="dk1"/>
            </a:effectRef>
            <a:fontRef idx="minor">
              <a:schemeClr val="tx1"/>
            </a:fontRef>
          </p:style>
        </p:cxnSp>
        <p:cxnSp>
          <p:nvCxnSpPr>
            <p:cNvPr id="150" name="直接箭头连接符 149"/>
            <p:cNvCxnSpPr/>
            <p:nvPr/>
          </p:nvCxnSpPr>
          <p:spPr>
            <a:xfrm>
              <a:off x="2139696" y="2656398"/>
              <a:ext cx="3842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51" name="直接箭头连接符 150"/>
          <p:cNvCxnSpPr/>
          <p:nvPr/>
        </p:nvCxnSpPr>
        <p:spPr>
          <a:xfrm>
            <a:off x="10133605" y="3592722"/>
            <a:ext cx="180022"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4" name="直接箭头连接符 153"/>
          <p:cNvCxnSpPr/>
          <p:nvPr/>
        </p:nvCxnSpPr>
        <p:spPr>
          <a:xfrm flipV="1">
            <a:off x="9653759" y="3891319"/>
            <a:ext cx="0" cy="16441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89" name="组合 88"/>
          <p:cNvGrpSpPr/>
          <p:nvPr/>
        </p:nvGrpSpPr>
        <p:grpSpPr>
          <a:xfrm>
            <a:off x="9357656" y="3291350"/>
            <a:ext cx="1058857" cy="1042636"/>
            <a:chOff x="9538034" y="2758187"/>
            <a:chExt cx="1593664" cy="2928905"/>
          </a:xfrm>
        </p:grpSpPr>
        <p:grpSp>
          <p:nvGrpSpPr>
            <p:cNvPr id="122" name="组合 121"/>
            <p:cNvGrpSpPr/>
            <p:nvPr/>
          </p:nvGrpSpPr>
          <p:grpSpPr>
            <a:xfrm>
              <a:off x="9538034" y="2758187"/>
              <a:ext cx="1175029" cy="1705656"/>
              <a:chOff x="2797373" y="3222556"/>
              <a:chExt cx="1175029" cy="1240517"/>
            </a:xfrm>
          </p:grpSpPr>
          <p:sp>
            <p:nvSpPr>
              <p:cNvPr id="123" name="矩形 122"/>
              <p:cNvSpPr/>
              <p:nvPr/>
            </p:nvSpPr>
            <p:spPr>
              <a:xfrm>
                <a:off x="2798619" y="3269058"/>
                <a:ext cx="1173018" cy="1194015"/>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24" name="文本框 123"/>
              <p:cNvSpPr txBox="1"/>
              <p:nvPr/>
            </p:nvSpPr>
            <p:spPr>
              <a:xfrm>
                <a:off x="2797373" y="3222556"/>
                <a:ext cx="1175029" cy="10689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DM</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155" name="等腰三角形 154"/>
            <p:cNvSpPr/>
            <p:nvPr/>
          </p:nvSpPr>
          <p:spPr>
            <a:xfrm>
              <a:off x="10441036" y="4198699"/>
              <a:ext cx="150809" cy="265146"/>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56" name="文本框 155"/>
            <p:cNvSpPr txBox="1"/>
            <p:nvPr/>
          </p:nvSpPr>
          <p:spPr>
            <a:xfrm>
              <a:off x="10153497" y="4390213"/>
              <a:ext cx="978201" cy="12968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58" name="直接连接符 157"/>
            <p:cNvCxnSpPr/>
            <p:nvPr/>
          </p:nvCxnSpPr>
          <p:spPr>
            <a:xfrm>
              <a:off x="10515851" y="4469060"/>
              <a:ext cx="0" cy="190251"/>
            </a:xfrm>
            <a:prstGeom prst="line">
              <a:avLst/>
            </a:prstGeom>
          </p:spPr>
          <p:style>
            <a:lnRef idx="3">
              <a:schemeClr val="dk1"/>
            </a:lnRef>
            <a:fillRef idx="0">
              <a:schemeClr val="dk1"/>
            </a:fillRef>
            <a:effectRef idx="2">
              <a:schemeClr val="dk1"/>
            </a:effectRef>
            <a:fontRef idx="minor">
              <a:schemeClr val="tx1"/>
            </a:fontRef>
          </p:style>
        </p:cxnSp>
      </p:grpSp>
      <p:cxnSp>
        <p:nvCxnSpPr>
          <p:cNvPr id="175" name="直接箭头连接符 174"/>
          <p:cNvCxnSpPr/>
          <p:nvPr/>
        </p:nvCxnSpPr>
        <p:spPr>
          <a:xfrm flipV="1">
            <a:off x="10903064" y="2802539"/>
            <a:ext cx="0" cy="27405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76" name="组合 175"/>
          <p:cNvGrpSpPr/>
          <p:nvPr/>
        </p:nvGrpSpPr>
        <p:grpSpPr>
          <a:xfrm>
            <a:off x="4461832" y="1734672"/>
            <a:ext cx="6745271" cy="683397"/>
            <a:chOff x="5118435" y="1810320"/>
            <a:chExt cx="3915664" cy="608430"/>
          </a:xfrm>
        </p:grpSpPr>
        <p:cxnSp>
          <p:nvCxnSpPr>
            <p:cNvPr id="178" name="直接箭头连接符 177"/>
            <p:cNvCxnSpPr/>
            <p:nvPr/>
          </p:nvCxnSpPr>
          <p:spPr>
            <a:xfrm>
              <a:off x="8935427" y="2398269"/>
              <a:ext cx="98276"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9" name="直接连接符 178"/>
            <p:cNvCxnSpPr/>
            <p:nvPr/>
          </p:nvCxnSpPr>
          <p:spPr>
            <a:xfrm flipV="1">
              <a:off x="9034099" y="1810320"/>
              <a:ext cx="0" cy="587949"/>
            </a:xfrm>
            <a:prstGeom prst="line">
              <a:avLst/>
            </a:prstGeom>
          </p:spPr>
          <p:style>
            <a:lnRef idx="3">
              <a:schemeClr val="dk1"/>
            </a:lnRef>
            <a:fillRef idx="0">
              <a:schemeClr val="dk1"/>
            </a:fillRef>
            <a:effectRef idx="2">
              <a:schemeClr val="dk1"/>
            </a:effectRef>
            <a:fontRef idx="minor">
              <a:schemeClr val="tx1"/>
            </a:fontRef>
          </p:style>
        </p:cxnSp>
        <p:cxnSp>
          <p:nvCxnSpPr>
            <p:cNvPr id="180" name="直接连接符 179"/>
            <p:cNvCxnSpPr/>
            <p:nvPr/>
          </p:nvCxnSpPr>
          <p:spPr>
            <a:xfrm>
              <a:off x="5118435" y="1813539"/>
              <a:ext cx="3915268" cy="0"/>
            </a:xfrm>
            <a:prstGeom prst="line">
              <a:avLst/>
            </a:prstGeom>
          </p:spPr>
          <p:style>
            <a:lnRef idx="3">
              <a:schemeClr val="dk1"/>
            </a:lnRef>
            <a:fillRef idx="0">
              <a:schemeClr val="dk1"/>
            </a:fillRef>
            <a:effectRef idx="2">
              <a:schemeClr val="dk1"/>
            </a:effectRef>
            <a:fontRef idx="minor">
              <a:schemeClr val="tx1"/>
            </a:fontRef>
          </p:style>
        </p:cxnSp>
        <p:cxnSp>
          <p:nvCxnSpPr>
            <p:cNvPr id="181" name="直接连接符 180"/>
            <p:cNvCxnSpPr/>
            <p:nvPr/>
          </p:nvCxnSpPr>
          <p:spPr>
            <a:xfrm flipV="1">
              <a:off x="5118435" y="1813167"/>
              <a:ext cx="3810" cy="605583"/>
            </a:xfrm>
            <a:prstGeom prst="line">
              <a:avLst/>
            </a:prstGeom>
          </p:spPr>
          <p:style>
            <a:lnRef idx="3">
              <a:schemeClr val="dk1"/>
            </a:lnRef>
            <a:fillRef idx="0">
              <a:schemeClr val="dk1"/>
            </a:fillRef>
            <a:effectRef idx="2">
              <a:schemeClr val="dk1"/>
            </a:effectRef>
            <a:fontRef idx="minor">
              <a:schemeClr val="tx1"/>
            </a:fontRef>
          </p:style>
        </p:cxnSp>
        <p:cxnSp>
          <p:nvCxnSpPr>
            <p:cNvPr id="182" name="直接箭头连接符 181"/>
            <p:cNvCxnSpPr/>
            <p:nvPr/>
          </p:nvCxnSpPr>
          <p:spPr>
            <a:xfrm>
              <a:off x="5118435" y="2418750"/>
              <a:ext cx="1465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183" name="文本框 182"/>
          <p:cNvSpPr txBox="1"/>
          <p:nvPr/>
        </p:nvSpPr>
        <p:spPr>
          <a:xfrm>
            <a:off x="10613801" y="1489342"/>
            <a:ext cx="1847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84" name="文本框 183"/>
          <p:cNvSpPr txBox="1"/>
          <p:nvPr/>
        </p:nvSpPr>
        <p:spPr>
          <a:xfrm>
            <a:off x="11049465" y="2321222"/>
            <a:ext cx="64472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wb</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nvGrpSpPr>
          <p:cNvPr id="142" name="组合 141"/>
          <p:cNvGrpSpPr/>
          <p:nvPr/>
        </p:nvGrpSpPr>
        <p:grpSpPr>
          <a:xfrm>
            <a:off x="6657557" y="2921158"/>
            <a:ext cx="997388" cy="1053768"/>
            <a:chOff x="4411035" y="3842519"/>
            <a:chExt cx="755715" cy="1053768"/>
          </a:xfrm>
        </p:grpSpPr>
        <p:sp>
          <p:nvSpPr>
            <p:cNvPr id="166" name="梯形 165"/>
            <p:cNvSpPr/>
            <p:nvPr/>
          </p:nvSpPr>
          <p:spPr>
            <a:xfrm rot="5400000">
              <a:off x="4276044" y="4051776"/>
              <a:ext cx="1053768" cy="63525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7" name="文本框 166"/>
            <p:cNvSpPr txBox="1"/>
            <p:nvPr/>
          </p:nvSpPr>
          <p:spPr>
            <a:xfrm>
              <a:off x="4411035" y="4008982"/>
              <a:ext cx="755715"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Branch</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Comp</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186" name="直接箭头连接符 185"/>
          <p:cNvCxnSpPr/>
          <p:nvPr/>
        </p:nvCxnSpPr>
        <p:spPr>
          <a:xfrm>
            <a:off x="6454494" y="3265423"/>
            <a:ext cx="3010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7" name="直接箭头连接符 186"/>
          <p:cNvCxnSpPr/>
          <p:nvPr/>
        </p:nvCxnSpPr>
        <p:spPr>
          <a:xfrm>
            <a:off x="6454494" y="3690125"/>
            <a:ext cx="3082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1" name="直接箭头连接符 190"/>
          <p:cNvCxnSpPr/>
          <p:nvPr/>
        </p:nvCxnSpPr>
        <p:spPr>
          <a:xfrm>
            <a:off x="7136873" y="3829635"/>
            <a:ext cx="0" cy="17134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2" name="直接箭头连接符 191"/>
          <p:cNvCxnSpPr/>
          <p:nvPr/>
        </p:nvCxnSpPr>
        <p:spPr>
          <a:xfrm>
            <a:off x="7334993" y="3737750"/>
            <a:ext cx="0" cy="1805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p:cNvCxnSpPr/>
          <p:nvPr/>
        </p:nvCxnSpPr>
        <p:spPr>
          <a:xfrm flipV="1">
            <a:off x="6924730" y="3918031"/>
            <a:ext cx="0" cy="16250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28" name="组合 227"/>
          <p:cNvGrpSpPr/>
          <p:nvPr/>
        </p:nvGrpSpPr>
        <p:grpSpPr>
          <a:xfrm>
            <a:off x="6580657" y="2757684"/>
            <a:ext cx="1146237" cy="507740"/>
            <a:chOff x="6580657" y="2757684"/>
            <a:chExt cx="1146237" cy="507740"/>
          </a:xfrm>
        </p:grpSpPr>
        <p:cxnSp>
          <p:nvCxnSpPr>
            <p:cNvPr id="108" name="直接连接符 107"/>
            <p:cNvCxnSpPr/>
            <p:nvPr/>
          </p:nvCxnSpPr>
          <p:spPr>
            <a:xfrm flipV="1">
              <a:off x="6580657" y="2757684"/>
              <a:ext cx="0" cy="507740"/>
            </a:xfrm>
            <a:prstGeom prst="line">
              <a:avLst/>
            </a:prstGeom>
          </p:spPr>
          <p:style>
            <a:lnRef idx="3">
              <a:schemeClr val="dk1"/>
            </a:lnRef>
            <a:fillRef idx="0">
              <a:schemeClr val="dk1"/>
            </a:fillRef>
            <a:effectRef idx="2">
              <a:schemeClr val="dk1"/>
            </a:effectRef>
            <a:fontRef idx="minor">
              <a:schemeClr val="tx1"/>
            </a:fontRef>
          </p:style>
        </p:cxnSp>
        <p:cxnSp>
          <p:nvCxnSpPr>
            <p:cNvPr id="110" name="直接连接符 109"/>
            <p:cNvCxnSpPr/>
            <p:nvPr/>
          </p:nvCxnSpPr>
          <p:spPr>
            <a:xfrm>
              <a:off x="6580657" y="2765756"/>
              <a:ext cx="961862" cy="0"/>
            </a:xfrm>
            <a:prstGeom prst="line">
              <a:avLst/>
            </a:prstGeom>
          </p:spPr>
          <p:style>
            <a:lnRef idx="3">
              <a:schemeClr val="dk1"/>
            </a:lnRef>
            <a:fillRef idx="0">
              <a:schemeClr val="dk1"/>
            </a:fillRef>
            <a:effectRef idx="2">
              <a:schemeClr val="dk1"/>
            </a:effectRef>
            <a:fontRef idx="minor">
              <a:schemeClr val="tx1"/>
            </a:fontRef>
          </p:style>
        </p:cxnSp>
        <p:cxnSp>
          <p:nvCxnSpPr>
            <p:cNvPr id="199" name="直接箭头连接符 198"/>
            <p:cNvCxnSpPr/>
            <p:nvPr/>
          </p:nvCxnSpPr>
          <p:spPr>
            <a:xfrm>
              <a:off x="7542519" y="3110165"/>
              <a:ext cx="1843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9" name="直接连接符 118"/>
            <p:cNvCxnSpPr/>
            <p:nvPr/>
          </p:nvCxnSpPr>
          <p:spPr>
            <a:xfrm flipV="1">
              <a:off x="7542519" y="2757684"/>
              <a:ext cx="0" cy="357492"/>
            </a:xfrm>
            <a:prstGeom prst="line">
              <a:avLst/>
            </a:prstGeom>
          </p:spPr>
          <p:style>
            <a:lnRef idx="3">
              <a:schemeClr val="dk1"/>
            </a:lnRef>
            <a:fillRef idx="0">
              <a:schemeClr val="dk1"/>
            </a:fillRef>
            <a:effectRef idx="2">
              <a:schemeClr val="dk1"/>
            </a:effectRef>
            <a:fontRef idx="minor">
              <a:schemeClr val="tx1"/>
            </a:fontRef>
          </p:style>
        </p:cxnSp>
      </p:grpSp>
      <p:grpSp>
        <p:nvGrpSpPr>
          <p:cNvPr id="217" name="组合 216"/>
          <p:cNvGrpSpPr/>
          <p:nvPr/>
        </p:nvGrpSpPr>
        <p:grpSpPr>
          <a:xfrm>
            <a:off x="371122" y="1367479"/>
            <a:ext cx="2809911" cy="2029403"/>
            <a:chOff x="371122" y="1492576"/>
            <a:chExt cx="2802843" cy="1818091"/>
          </a:xfrm>
        </p:grpSpPr>
        <p:cxnSp>
          <p:nvCxnSpPr>
            <p:cNvPr id="111" name="直接箭头连接符 110"/>
            <p:cNvCxnSpPr/>
            <p:nvPr/>
          </p:nvCxnSpPr>
          <p:spPr>
            <a:xfrm>
              <a:off x="2996265" y="2203630"/>
              <a:ext cx="173890"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14" name="直接连接符 113"/>
            <p:cNvCxnSpPr/>
            <p:nvPr/>
          </p:nvCxnSpPr>
          <p:spPr>
            <a:xfrm flipV="1">
              <a:off x="3173965" y="1493280"/>
              <a:ext cx="0" cy="710350"/>
            </a:xfrm>
            <a:prstGeom prst="line">
              <a:avLst/>
            </a:prstGeom>
          </p:spPr>
          <p:style>
            <a:lnRef idx="3">
              <a:schemeClr val="dk1"/>
            </a:lnRef>
            <a:fillRef idx="0">
              <a:schemeClr val="dk1"/>
            </a:fillRef>
            <a:effectRef idx="2">
              <a:schemeClr val="dk1"/>
            </a:effectRef>
            <a:fontRef idx="minor">
              <a:schemeClr val="tx1"/>
            </a:fontRef>
          </p:style>
        </p:cxnSp>
        <p:cxnSp>
          <p:nvCxnSpPr>
            <p:cNvPr id="115" name="直接连接符 114"/>
            <p:cNvCxnSpPr/>
            <p:nvPr/>
          </p:nvCxnSpPr>
          <p:spPr>
            <a:xfrm>
              <a:off x="371122" y="1493608"/>
              <a:ext cx="2799033" cy="0"/>
            </a:xfrm>
            <a:prstGeom prst="line">
              <a:avLst/>
            </a:prstGeom>
          </p:spPr>
          <p:style>
            <a:lnRef idx="3">
              <a:schemeClr val="dk1"/>
            </a:lnRef>
            <a:fillRef idx="0">
              <a:schemeClr val="dk1"/>
            </a:fillRef>
            <a:effectRef idx="2">
              <a:schemeClr val="dk1"/>
            </a:effectRef>
            <a:fontRef idx="minor">
              <a:schemeClr val="tx1"/>
            </a:fontRef>
          </p:style>
        </p:cxnSp>
        <p:cxnSp>
          <p:nvCxnSpPr>
            <p:cNvPr id="118" name="直接连接符 117"/>
            <p:cNvCxnSpPr/>
            <p:nvPr/>
          </p:nvCxnSpPr>
          <p:spPr>
            <a:xfrm flipV="1">
              <a:off x="374932" y="1492576"/>
              <a:ext cx="0" cy="1818091"/>
            </a:xfrm>
            <a:prstGeom prst="line">
              <a:avLst/>
            </a:prstGeom>
          </p:spPr>
          <p:style>
            <a:lnRef idx="3">
              <a:schemeClr val="dk1"/>
            </a:lnRef>
            <a:fillRef idx="0">
              <a:schemeClr val="dk1"/>
            </a:fillRef>
            <a:effectRef idx="2">
              <a:schemeClr val="dk1"/>
            </a:effectRef>
            <a:fontRef idx="minor">
              <a:schemeClr val="tx1"/>
            </a:fontRef>
          </p:style>
        </p:cxnSp>
        <p:cxnSp>
          <p:nvCxnSpPr>
            <p:cNvPr id="208" name="直接箭头连接符 207"/>
            <p:cNvCxnSpPr/>
            <p:nvPr/>
          </p:nvCxnSpPr>
          <p:spPr>
            <a:xfrm>
              <a:off x="371122" y="3301093"/>
              <a:ext cx="5255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1" name="组合 210"/>
          <p:cNvGrpSpPr/>
          <p:nvPr/>
        </p:nvGrpSpPr>
        <p:grpSpPr>
          <a:xfrm>
            <a:off x="633872" y="1586447"/>
            <a:ext cx="8592878" cy="1263993"/>
            <a:chOff x="4023171" y="1813168"/>
            <a:chExt cx="5085302" cy="1120277"/>
          </a:xfrm>
        </p:grpSpPr>
        <p:cxnSp>
          <p:nvCxnSpPr>
            <p:cNvPr id="213" name="直接连接符 212"/>
            <p:cNvCxnSpPr/>
            <p:nvPr/>
          </p:nvCxnSpPr>
          <p:spPr>
            <a:xfrm flipV="1">
              <a:off x="9108473" y="1813168"/>
              <a:ext cx="0" cy="957800"/>
            </a:xfrm>
            <a:prstGeom prst="line">
              <a:avLst/>
            </a:prstGeom>
          </p:spPr>
          <p:style>
            <a:lnRef idx="3">
              <a:schemeClr val="dk1"/>
            </a:lnRef>
            <a:fillRef idx="0">
              <a:schemeClr val="dk1"/>
            </a:fillRef>
            <a:effectRef idx="2">
              <a:schemeClr val="dk1"/>
            </a:effectRef>
            <a:fontRef idx="minor">
              <a:schemeClr val="tx1"/>
            </a:fontRef>
          </p:style>
        </p:cxnSp>
        <p:cxnSp>
          <p:nvCxnSpPr>
            <p:cNvPr id="214" name="直接连接符 213"/>
            <p:cNvCxnSpPr/>
            <p:nvPr/>
          </p:nvCxnSpPr>
          <p:spPr>
            <a:xfrm>
              <a:off x="4023171" y="1813539"/>
              <a:ext cx="5084774" cy="0"/>
            </a:xfrm>
            <a:prstGeom prst="line">
              <a:avLst/>
            </a:prstGeom>
          </p:spPr>
          <p:style>
            <a:lnRef idx="3">
              <a:schemeClr val="dk1"/>
            </a:lnRef>
            <a:fillRef idx="0">
              <a:schemeClr val="dk1"/>
            </a:fillRef>
            <a:effectRef idx="2">
              <a:schemeClr val="dk1"/>
            </a:effectRef>
            <a:fontRef idx="minor">
              <a:schemeClr val="tx1"/>
            </a:fontRef>
          </p:style>
        </p:cxnSp>
        <p:cxnSp>
          <p:nvCxnSpPr>
            <p:cNvPr id="215" name="直接连接符 214"/>
            <p:cNvCxnSpPr/>
            <p:nvPr/>
          </p:nvCxnSpPr>
          <p:spPr>
            <a:xfrm flipV="1">
              <a:off x="4023171" y="1813169"/>
              <a:ext cx="0" cy="1114960"/>
            </a:xfrm>
            <a:prstGeom prst="line">
              <a:avLst/>
            </a:prstGeom>
          </p:spPr>
          <p:style>
            <a:lnRef idx="3">
              <a:schemeClr val="dk1"/>
            </a:lnRef>
            <a:fillRef idx="0">
              <a:schemeClr val="dk1"/>
            </a:fillRef>
            <a:effectRef idx="2">
              <a:schemeClr val="dk1"/>
            </a:effectRef>
            <a:fontRef idx="minor">
              <a:schemeClr val="tx1"/>
            </a:fontRef>
          </p:style>
        </p:cxnSp>
        <p:cxnSp>
          <p:nvCxnSpPr>
            <p:cNvPr id="216" name="直接箭头连接符 215"/>
            <p:cNvCxnSpPr/>
            <p:nvPr/>
          </p:nvCxnSpPr>
          <p:spPr>
            <a:xfrm>
              <a:off x="4023171" y="2933445"/>
              <a:ext cx="15736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6" name="组合 5"/>
          <p:cNvGrpSpPr/>
          <p:nvPr/>
        </p:nvGrpSpPr>
        <p:grpSpPr>
          <a:xfrm>
            <a:off x="2037061" y="2103194"/>
            <a:ext cx="5693209" cy="625172"/>
            <a:chOff x="2037061" y="2103194"/>
            <a:chExt cx="5693209" cy="625172"/>
          </a:xfrm>
        </p:grpSpPr>
        <p:cxnSp>
          <p:nvCxnSpPr>
            <p:cNvPr id="226" name="直接连接符 225"/>
            <p:cNvCxnSpPr/>
            <p:nvPr/>
          </p:nvCxnSpPr>
          <p:spPr>
            <a:xfrm>
              <a:off x="2037061" y="2728366"/>
              <a:ext cx="1311779" cy="0"/>
            </a:xfrm>
            <a:prstGeom prst="line">
              <a:avLst/>
            </a:prstGeom>
          </p:spPr>
          <p:style>
            <a:lnRef idx="3">
              <a:schemeClr val="dk1"/>
            </a:lnRef>
            <a:fillRef idx="0">
              <a:schemeClr val="dk1"/>
            </a:fillRef>
            <a:effectRef idx="2">
              <a:schemeClr val="dk1"/>
            </a:effectRef>
            <a:fontRef idx="minor">
              <a:schemeClr val="tx1"/>
            </a:fontRef>
          </p:style>
        </p:cxnSp>
        <p:cxnSp>
          <p:nvCxnSpPr>
            <p:cNvPr id="231" name="直接连接符 230"/>
            <p:cNvCxnSpPr/>
            <p:nvPr/>
          </p:nvCxnSpPr>
          <p:spPr>
            <a:xfrm flipV="1">
              <a:off x="3351862" y="2103194"/>
              <a:ext cx="0" cy="625172"/>
            </a:xfrm>
            <a:prstGeom prst="line">
              <a:avLst/>
            </a:prstGeom>
          </p:spPr>
          <p:style>
            <a:lnRef idx="3">
              <a:schemeClr val="dk1"/>
            </a:lnRef>
            <a:fillRef idx="0">
              <a:schemeClr val="dk1"/>
            </a:fillRef>
            <a:effectRef idx="2">
              <a:schemeClr val="dk1"/>
            </a:effectRef>
            <a:fontRef idx="minor">
              <a:schemeClr val="tx1"/>
            </a:fontRef>
          </p:style>
        </p:cxnSp>
        <p:cxnSp>
          <p:nvCxnSpPr>
            <p:cNvPr id="233" name="直接连接符 232"/>
            <p:cNvCxnSpPr/>
            <p:nvPr/>
          </p:nvCxnSpPr>
          <p:spPr>
            <a:xfrm>
              <a:off x="3348840" y="2103194"/>
              <a:ext cx="4256894" cy="0"/>
            </a:xfrm>
            <a:prstGeom prst="line">
              <a:avLst/>
            </a:prstGeom>
          </p:spPr>
          <p:style>
            <a:lnRef idx="3">
              <a:schemeClr val="dk1"/>
            </a:lnRef>
            <a:fillRef idx="0">
              <a:schemeClr val="dk1"/>
            </a:fillRef>
            <a:effectRef idx="2">
              <a:schemeClr val="dk1"/>
            </a:effectRef>
            <a:fontRef idx="minor">
              <a:schemeClr val="tx1"/>
            </a:fontRef>
          </p:style>
        </p:cxnSp>
        <p:cxnSp>
          <p:nvCxnSpPr>
            <p:cNvPr id="234" name="直接箭头连接符 233"/>
            <p:cNvCxnSpPr/>
            <p:nvPr/>
          </p:nvCxnSpPr>
          <p:spPr>
            <a:xfrm>
              <a:off x="7603840" y="2646009"/>
              <a:ext cx="12643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0" name="直接连接符 239"/>
            <p:cNvCxnSpPr/>
            <p:nvPr/>
          </p:nvCxnSpPr>
          <p:spPr>
            <a:xfrm>
              <a:off x="7603840" y="2103194"/>
              <a:ext cx="0" cy="542815"/>
            </a:xfrm>
            <a:prstGeom prst="line">
              <a:avLst/>
            </a:prstGeom>
          </p:spPr>
          <p:style>
            <a:lnRef idx="3">
              <a:schemeClr val="dk1"/>
            </a:lnRef>
            <a:fillRef idx="0">
              <a:schemeClr val="dk1"/>
            </a:fillRef>
            <a:effectRef idx="2">
              <a:schemeClr val="dk1"/>
            </a:effectRef>
            <a:fontRef idx="minor">
              <a:schemeClr val="tx1"/>
            </a:fontRef>
          </p:style>
        </p:cxnSp>
      </p:grpSp>
      <p:cxnSp>
        <p:nvCxnSpPr>
          <p:cNvPr id="200" name="直接箭头连接符 199"/>
          <p:cNvCxnSpPr/>
          <p:nvPr/>
        </p:nvCxnSpPr>
        <p:spPr>
          <a:xfrm flipV="1">
            <a:off x="1094210" y="3515867"/>
            <a:ext cx="0" cy="20192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直接箭头连接符 50"/>
          <p:cNvCxnSpPr/>
          <p:nvPr/>
        </p:nvCxnSpPr>
        <p:spPr>
          <a:xfrm>
            <a:off x="3011386" y="3000468"/>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直接箭头连接符 53"/>
          <p:cNvCxnSpPr/>
          <p:nvPr/>
        </p:nvCxnSpPr>
        <p:spPr>
          <a:xfrm>
            <a:off x="3011386" y="3431465"/>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直接箭头连接符 73"/>
          <p:cNvCxnSpPr/>
          <p:nvPr/>
        </p:nvCxnSpPr>
        <p:spPr>
          <a:xfrm>
            <a:off x="3011386" y="3840936"/>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8" name="直接箭头连接符 257"/>
          <p:cNvCxnSpPr/>
          <p:nvPr/>
        </p:nvCxnSpPr>
        <p:spPr>
          <a:xfrm>
            <a:off x="2838126" y="3194864"/>
            <a:ext cx="162195"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83" name="直接箭头连接符 282"/>
          <p:cNvCxnSpPr/>
          <p:nvPr/>
        </p:nvCxnSpPr>
        <p:spPr>
          <a:xfrm>
            <a:off x="9126052" y="3462829"/>
            <a:ext cx="2324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84" name="组合 283"/>
          <p:cNvGrpSpPr/>
          <p:nvPr/>
        </p:nvGrpSpPr>
        <p:grpSpPr>
          <a:xfrm>
            <a:off x="6580657" y="3690125"/>
            <a:ext cx="2777826" cy="998379"/>
            <a:chOff x="6676649" y="3690125"/>
            <a:chExt cx="2681142" cy="998379"/>
          </a:xfrm>
        </p:grpSpPr>
        <p:cxnSp>
          <p:nvCxnSpPr>
            <p:cNvPr id="285" name="直接连接符 284"/>
            <p:cNvCxnSpPr/>
            <p:nvPr/>
          </p:nvCxnSpPr>
          <p:spPr>
            <a:xfrm>
              <a:off x="6676649" y="3690125"/>
              <a:ext cx="0" cy="998379"/>
            </a:xfrm>
            <a:prstGeom prst="line">
              <a:avLst/>
            </a:prstGeom>
          </p:spPr>
          <p:style>
            <a:lnRef idx="3">
              <a:schemeClr val="dk1"/>
            </a:lnRef>
            <a:fillRef idx="0">
              <a:schemeClr val="dk1"/>
            </a:fillRef>
            <a:effectRef idx="2">
              <a:schemeClr val="dk1"/>
            </a:effectRef>
            <a:fontRef idx="minor">
              <a:schemeClr val="tx1"/>
            </a:fontRef>
          </p:style>
        </p:cxnSp>
        <p:cxnSp>
          <p:nvCxnSpPr>
            <p:cNvPr id="286" name="直接连接符 285"/>
            <p:cNvCxnSpPr/>
            <p:nvPr/>
          </p:nvCxnSpPr>
          <p:spPr>
            <a:xfrm>
              <a:off x="6676649" y="4688504"/>
              <a:ext cx="2451890" cy="0"/>
            </a:xfrm>
            <a:prstGeom prst="line">
              <a:avLst/>
            </a:prstGeom>
          </p:spPr>
          <p:style>
            <a:lnRef idx="3">
              <a:schemeClr val="dk1"/>
            </a:lnRef>
            <a:fillRef idx="0">
              <a:schemeClr val="dk1"/>
            </a:fillRef>
            <a:effectRef idx="2">
              <a:schemeClr val="dk1"/>
            </a:effectRef>
            <a:fontRef idx="minor">
              <a:schemeClr val="tx1"/>
            </a:fontRef>
          </p:style>
        </p:cxnSp>
        <p:cxnSp>
          <p:nvCxnSpPr>
            <p:cNvPr id="287" name="直接连接符 286"/>
            <p:cNvCxnSpPr/>
            <p:nvPr/>
          </p:nvCxnSpPr>
          <p:spPr>
            <a:xfrm>
              <a:off x="9128539" y="3768977"/>
              <a:ext cx="0" cy="919527"/>
            </a:xfrm>
            <a:prstGeom prst="line">
              <a:avLst/>
            </a:prstGeom>
          </p:spPr>
          <p:style>
            <a:lnRef idx="3">
              <a:schemeClr val="dk1"/>
            </a:lnRef>
            <a:fillRef idx="0">
              <a:schemeClr val="dk1"/>
            </a:fillRef>
            <a:effectRef idx="2">
              <a:schemeClr val="dk1"/>
            </a:effectRef>
            <a:fontRef idx="minor">
              <a:schemeClr val="tx1"/>
            </a:fontRef>
          </p:style>
        </p:cxnSp>
        <p:cxnSp>
          <p:nvCxnSpPr>
            <p:cNvPr id="288" name="直接箭头连接符 287"/>
            <p:cNvCxnSpPr/>
            <p:nvPr/>
          </p:nvCxnSpPr>
          <p:spPr>
            <a:xfrm>
              <a:off x="9128539" y="3768977"/>
              <a:ext cx="22925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5" name="组合 294"/>
          <p:cNvGrpSpPr/>
          <p:nvPr/>
        </p:nvGrpSpPr>
        <p:grpSpPr>
          <a:xfrm>
            <a:off x="7448757" y="3826516"/>
            <a:ext cx="282727" cy="861986"/>
            <a:chOff x="2132124" y="2656398"/>
            <a:chExt cx="493131" cy="1114049"/>
          </a:xfrm>
        </p:grpSpPr>
        <p:cxnSp>
          <p:nvCxnSpPr>
            <p:cNvPr id="296" name="直接连接符 295"/>
            <p:cNvCxnSpPr/>
            <p:nvPr/>
          </p:nvCxnSpPr>
          <p:spPr>
            <a:xfrm flipV="1">
              <a:off x="2132124" y="2656399"/>
              <a:ext cx="0" cy="1114048"/>
            </a:xfrm>
            <a:prstGeom prst="line">
              <a:avLst/>
            </a:prstGeom>
          </p:spPr>
          <p:style>
            <a:lnRef idx="3">
              <a:schemeClr val="dk1"/>
            </a:lnRef>
            <a:fillRef idx="0">
              <a:schemeClr val="dk1"/>
            </a:fillRef>
            <a:effectRef idx="2">
              <a:schemeClr val="dk1"/>
            </a:effectRef>
            <a:fontRef idx="minor">
              <a:schemeClr val="tx1"/>
            </a:fontRef>
          </p:style>
        </p:cxnSp>
        <p:cxnSp>
          <p:nvCxnSpPr>
            <p:cNvPr id="297" name="直接箭头连接符 296"/>
            <p:cNvCxnSpPr/>
            <p:nvPr/>
          </p:nvCxnSpPr>
          <p:spPr>
            <a:xfrm>
              <a:off x="2132124" y="2656398"/>
              <a:ext cx="4931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300" name="直接箭头连接符 299"/>
          <p:cNvCxnSpPr/>
          <p:nvPr/>
        </p:nvCxnSpPr>
        <p:spPr>
          <a:xfrm>
            <a:off x="8090699" y="3127310"/>
            <a:ext cx="32891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2" name="直接箭头连接符 301"/>
          <p:cNvCxnSpPr/>
          <p:nvPr/>
        </p:nvCxnSpPr>
        <p:spPr>
          <a:xfrm>
            <a:off x="8090699" y="3865896"/>
            <a:ext cx="32891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直接箭头连接符 302"/>
          <p:cNvCxnSpPr/>
          <p:nvPr/>
        </p:nvCxnSpPr>
        <p:spPr>
          <a:xfrm flipV="1">
            <a:off x="7917545" y="4476750"/>
            <a:ext cx="0" cy="1066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5" name="直接箭头连接符 304"/>
          <p:cNvCxnSpPr/>
          <p:nvPr/>
        </p:nvCxnSpPr>
        <p:spPr>
          <a:xfrm flipV="1">
            <a:off x="8204606" y="3491165"/>
            <a:ext cx="0" cy="205196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06" name="直接连接符 305"/>
          <p:cNvCxnSpPr/>
          <p:nvPr/>
        </p:nvCxnSpPr>
        <p:spPr>
          <a:xfrm flipH="1">
            <a:off x="7924481" y="3491165"/>
            <a:ext cx="280125" cy="0"/>
          </a:xfrm>
          <a:prstGeom prst="line">
            <a:avLst/>
          </a:prstGeom>
        </p:spPr>
        <p:style>
          <a:lnRef idx="3">
            <a:schemeClr val="dk1"/>
          </a:lnRef>
          <a:fillRef idx="0">
            <a:schemeClr val="dk1"/>
          </a:fillRef>
          <a:effectRef idx="2">
            <a:schemeClr val="dk1"/>
          </a:effectRef>
          <a:fontRef idx="minor">
            <a:schemeClr val="tx1"/>
          </a:fontRef>
        </p:style>
      </p:cxnSp>
      <p:cxnSp>
        <p:nvCxnSpPr>
          <p:cNvPr id="307" name="直接箭头连接符 306"/>
          <p:cNvCxnSpPr/>
          <p:nvPr/>
        </p:nvCxnSpPr>
        <p:spPr>
          <a:xfrm flipV="1">
            <a:off x="7924481" y="3322358"/>
            <a:ext cx="0" cy="1688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2" name="直接箭头连接符 311"/>
          <p:cNvCxnSpPr/>
          <p:nvPr/>
        </p:nvCxnSpPr>
        <p:spPr>
          <a:xfrm flipV="1">
            <a:off x="8786550" y="3833887"/>
            <a:ext cx="0" cy="17092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15" name="组合 314"/>
          <p:cNvGrpSpPr/>
          <p:nvPr/>
        </p:nvGrpSpPr>
        <p:grpSpPr>
          <a:xfrm>
            <a:off x="9225858" y="2161177"/>
            <a:ext cx="1443615" cy="1301652"/>
            <a:chOff x="2130666" y="2665261"/>
            <a:chExt cx="346451" cy="678139"/>
          </a:xfrm>
        </p:grpSpPr>
        <p:cxnSp>
          <p:nvCxnSpPr>
            <p:cNvPr id="316" name="直接连接符 315"/>
            <p:cNvCxnSpPr/>
            <p:nvPr/>
          </p:nvCxnSpPr>
          <p:spPr>
            <a:xfrm flipV="1">
              <a:off x="2130666" y="2665261"/>
              <a:ext cx="0" cy="678139"/>
            </a:xfrm>
            <a:prstGeom prst="line">
              <a:avLst/>
            </a:prstGeom>
          </p:spPr>
          <p:style>
            <a:lnRef idx="3">
              <a:schemeClr val="dk1"/>
            </a:lnRef>
            <a:fillRef idx="0">
              <a:schemeClr val="dk1"/>
            </a:fillRef>
            <a:effectRef idx="2">
              <a:schemeClr val="dk1"/>
            </a:effectRef>
            <a:fontRef idx="minor">
              <a:schemeClr val="tx1"/>
            </a:fontRef>
          </p:style>
        </p:cxnSp>
        <p:cxnSp>
          <p:nvCxnSpPr>
            <p:cNvPr id="317" name="直接箭头连接符 316"/>
            <p:cNvCxnSpPr/>
            <p:nvPr/>
          </p:nvCxnSpPr>
          <p:spPr>
            <a:xfrm>
              <a:off x="2130666" y="2668038"/>
              <a:ext cx="34645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12" name="组合 111"/>
          <p:cNvGrpSpPr/>
          <p:nvPr/>
        </p:nvGrpSpPr>
        <p:grpSpPr>
          <a:xfrm>
            <a:off x="830110" y="2585085"/>
            <a:ext cx="474810" cy="1013447"/>
            <a:chOff x="830110" y="2585085"/>
            <a:chExt cx="474810" cy="1013447"/>
          </a:xfrm>
        </p:grpSpPr>
        <p:sp>
          <p:nvSpPr>
            <p:cNvPr id="202" name="梯形 201"/>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00" name="文本框 99"/>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X</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321" name="组合 320"/>
          <p:cNvGrpSpPr/>
          <p:nvPr/>
        </p:nvGrpSpPr>
        <p:grpSpPr>
          <a:xfrm>
            <a:off x="10603371" y="1873912"/>
            <a:ext cx="474810" cy="1013447"/>
            <a:chOff x="830110" y="2585085"/>
            <a:chExt cx="474810" cy="1013447"/>
          </a:xfrm>
        </p:grpSpPr>
        <p:sp>
          <p:nvSpPr>
            <p:cNvPr id="322" name="梯形 321"/>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23" name="文本框 322"/>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X</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324" name="组合 323"/>
          <p:cNvGrpSpPr/>
          <p:nvPr/>
        </p:nvGrpSpPr>
        <p:grpSpPr>
          <a:xfrm>
            <a:off x="7656756" y="2389400"/>
            <a:ext cx="474810" cy="1013447"/>
            <a:chOff x="830110" y="2585085"/>
            <a:chExt cx="474810" cy="1013447"/>
          </a:xfrm>
        </p:grpSpPr>
        <p:sp>
          <p:nvSpPr>
            <p:cNvPr id="325" name="梯形 324"/>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26" name="文本框 325"/>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X</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327" name="组合 326"/>
          <p:cNvGrpSpPr/>
          <p:nvPr/>
        </p:nvGrpSpPr>
        <p:grpSpPr>
          <a:xfrm>
            <a:off x="7656756" y="3548514"/>
            <a:ext cx="474810" cy="1013447"/>
            <a:chOff x="830110" y="2585085"/>
            <a:chExt cx="474810" cy="1013447"/>
          </a:xfrm>
        </p:grpSpPr>
        <p:sp>
          <p:nvSpPr>
            <p:cNvPr id="328" name="梯形 327"/>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29" name="文本框 328"/>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X</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171" name="组合 170"/>
          <p:cNvGrpSpPr/>
          <p:nvPr/>
        </p:nvGrpSpPr>
        <p:grpSpPr>
          <a:xfrm>
            <a:off x="8379901" y="2969895"/>
            <a:ext cx="835486" cy="998220"/>
            <a:chOff x="7950205" y="3160441"/>
            <a:chExt cx="679988" cy="998220"/>
          </a:xfrm>
        </p:grpSpPr>
        <p:grpSp>
          <p:nvGrpSpPr>
            <p:cNvPr id="172" name="组合 171"/>
            <p:cNvGrpSpPr/>
            <p:nvPr/>
          </p:nvGrpSpPr>
          <p:grpSpPr>
            <a:xfrm>
              <a:off x="7982529" y="3160441"/>
              <a:ext cx="574962" cy="998220"/>
              <a:chOff x="7982529" y="3160441"/>
              <a:chExt cx="574962" cy="998220"/>
            </a:xfrm>
          </p:grpSpPr>
          <p:sp>
            <p:nvSpPr>
              <p:cNvPr id="185" name="梯形 184"/>
              <p:cNvSpPr/>
              <p:nvPr/>
            </p:nvSpPr>
            <p:spPr>
              <a:xfrm rot="5400000">
                <a:off x="7770900" y="3372070"/>
                <a:ext cx="998220" cy="574962"/>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88" name="等腰三角形 187"/>
              <p:cNvSpPr/>
              <p:nvPr/>
            </p:nvSpPr>
            <p:spPr>
              <a:xfrm rot="5400000">
                <a:off x="7950289" y="3629810"/>
                <a:ext cx="149047" cy="82492"/>
              </a:xfrm>
              <a:prstGeom prst="triangle">
                <a:avLst>
                  <a:gd name="adj" fmla="val 47444"/>
                </a:avLst>
              </a:prstGeom>
              <a:solidFill>
                <a:schemeClr val="bg1"/>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89" name="直接连接符 188"/>
              <p:cNvCxnSpPr>
                <a:endCxn id="188" idx="4"/>
              </p:cNvCxnSpPr>
              <p:nvPr/>
            </p:nvCxnSpPr>
            <p:spPr>
              <a:xfrm>
                <a:off x="7983567" y="3596533"/>
                <a:ext cx="0" cy="149047"/>
              </a:xfrm>
              <a:prstGeom prst="line">
                <a:avLst/>
              </a:prstGeom>
              <a:ln w="19050">
                <a:solidFill>
                  <a:schemeClr val="bg1"/>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90" name="直接连接符 189"/>
              <p:cNvCxnSpPr>
                <a:stCxn id="188" idx="2"/>
                <a:endCxn id="188" idx="1"/>
              </p:cNvCxnSpPr>
              <p:nvPr/>
            </p:nvCxnSpPr>
            <p:spPr>
              <a:xfrm>
                <a:off x="7983574" y="3596533"/>
                <a:ext cx="41246" cy="35357"/>
              </a:xfrm>
              <a:prstGeom prst="line">
                <a:avLst/>
              </a:prstGeom>
            </p:spPr>
            <p:style>
              <a:lnRef idx="2">
                <a:schemeClr val="dk1"/>
              </a:lnRef>
              <a:fillRef idx="0">
                <a:schemeClr val="dk1"/>
              </a:fillRef>
              <a:effectRef idx="1">
                <a:schemeClr val="dk1"/>
              </a:effectRef>
              <a:fontRef idx="minor">
                <a:schemeClr val="tx1"/>
              </a:fontRef>
            </p:style>
          </p:cxnSp>
          <p:cxnSp>
            <p:nvCxnSpPr>
              <p:cNvPr id="197" name="直接连接符 196"/>
              <p:cNvCxnSpPr>
                <a:stCxn id="188" idx="5"/>
                <a:endCxn id="188" idx="4"/>
              </p:cNvCxnSpPr>
              <p:nvPr/>
            </p:nvCxnSpPr>
            <p:spPr>
              <a:xfrm flipH="1">
                <a:off x="7983574" y="3706413"/>
                <a:ext cx="41246" cy="39167"/>
              </a:xfrm>
              <a:prstGeom prst="line">
                <a:avLst/>
              </a:prstGeom>
            </p:spPr>
            <p:style>
              <a:lnRef idx="2">
                <a:schemeClr val="dk1"/>
              </a:lnRef>
              <a:fillRef idx="0">
                <a:schemeClr val="dk1"/>
              </a:fillRef>
              <a:effectRef idx="1">
                <a:schemeClr val="dk1"/>
              </a:effectRef>
              <a:fontRef idx="minor">
                <a:schemeClr val="tx1"/>
              </a:fontRef>
            </p:style>
          </p:cxnSp>
        </p:grpSp>
        <p:sp>
          <p:nvSpPr>
            <p:cNvPr id="173" name="文本框 172"/>
            <p:cNvSpPr txBox="1"/>
            <p:nvPr/>
          </p:nvSpPr>
          <p:spPr>
            <a:xfrm>
              <a:off x="7950205" y="3439616"/>
              <a:ext cx="67998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ALU</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168" name="矩形 167"/>
          <p:cNvSpPr/>
          <p:nvPr/>
        </p:nvSpPr>
        <p:spPr>
          <a:xfrm>
            <a:off x="735565" y="5538077"/>
            <a:ext cx="11023619" cy="115255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9" name="文本框 168"/>
          <p:cNvSpPr txBox="1"/>
          <p:nvPr/>
        </p:nvSpPr>
        <p:spPr>
          <a:xfrm>
            <a:off x="5058596" y="5554287"/>
            <a:ext cx="1382110"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RegWEn</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=0</a:t>
            </a:r>
          </a:p>
        </p:txBody>
      </p:sp>
      <p:sp>
        <p:nvSpPr>
          <p:cNvPr id="204" name="文本框 203"/>
          <p:cNvSpPr txBox="1"/>
          <p:nvPr/>
        </p:nvSpPr>
        <p:spPr>
          <a:xfrm>
            <a:off x="2153217" y="5549305"/>
            <a:ext cx="14334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inst[31:0]</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05" name="文本框 204"/>
          <p:cNvSpPr txBox="1"/>
          <p:nvPr/>
        </p:nvSpPr>
        <p:spPr>
          <a:xfrm>
            <a:off x="8444220" y="5540205"/>
            <a:ext cx="123371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ALUSel</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=Add</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06" name="文本框 205"/>
          <p:cNvSpPr txBox="1"/>
          <p:nvPr/>
        </p:nvSpPr>
        <p:spPr>
          <a:xfrm>
            <a:off x="3795747" y="5552023"/>
            <a:ext cx="120852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srgbClr val="FF0000"/>
                </a:solidFill>
                <a:effectLst/>
                <a:uLnTx/>
                <a:uFillTx/>
                <a:latin typeface="Times New Roman" panose="02020603050405020304"/>
                <a:ea typeface="宋体" panose="02010600030101010101" pitchFamily="2" charset="-122"/>
                <a:cs typeface="+mn-cs"/>
              </a:rPr>
              <a:t>ImmSel</a:t>
            </a:r>
            <a:endParaRPr kumimoji="0" lang="en-US" altLang="zh-CN" sz="2400" b="1" i="0" u="none" strike="noStrike" kern="1200" cap="none" spc="0" normalizeH="0" baseline="0" noProof="0" dirty="0">
              <a:ln>
                <a:noFill/>
              </a:ln>
              <a:solidFill>
                <a:srgbClr val="FF0000"/>
              </a:solidFill>
              <a:effectLst/>
              <a:uLnTx/>
              <a:uFillTx/>
              <a:latin typeface="Times New Roman" panose="020206030504050203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a:ea typeface="宋体" panose="02010600030101010101" pitchFamily="2" charset="-122"/>
                <a:cs typeface="+mn-cs"/>
              </a:rPr>
              <a:t>=B</a:t>
            </a:r>
          </a:p>
        </p:txBody>
      </p:sp>
      <p:sp>
        <p:nvSpPr>
          <p:cNvPr id="209" name="文本框 208"/>
          <p:cNvSpPr txBox="1"/>
          <p:nvPr/>
        </p:nvSpPr>
        <p:spPr>
          <a:xfrm>
            <a:off x="9337402" y="5887947"/>
            <a:ext cx="139880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MemRW</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=Read</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10" name="文本框 209"/>
          <p:cNvSpPr txBox="1"/>
          <p:nvPr/>
        </p:nvSpPr>
        <p:spPr>
          <a:xfrm>
            <a:off x="10646659" y="5538078"/>
            <a:ext cx="110336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WBSel</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12" name="文本框 211"/>
          <p:cNvSpPr txBox="1"/>
          <p:nvPr/>
        </p:nvSpPr>
        <p:spPr>
          <a:xfrm>
            <a:off x="6346411" y="5543751"/>
            <a:ext cx="79861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srgbClr val="FF0000"/>
                </a:solidFill>
                <a:effectLst/>
                <a:uLnTx/>
                <a:uFillTx/>
                <a:latin typeface="Times New Roman" panose="02020603050405020304"/>
                <a:ea typeface="宋体" panose="02010600030101010101" pitchFamily="2" charset="-122"/>
                <a:cs typeface="+mn-cs"/>
              </a:rPr>
              <a:t>BrUn</a:t>
            </a:r>
            <a:endParaRPr kumimoji="0" lang="en-US" altLang="zh-CN" sz="2000" b="1" i="0" u="none" strike="noStrike" kern="1200" cap="none" spc="0" normalizeH="0" baseline="0" noProof="0" dirty="0">
              <a:ln>
                <a:noFill/>
              </a:ln>
              <a:solidFill>
                <a:srgbClr val="FF0000"/>
              </a:solidFill>
              <a:effectLst/>
              <a:uLnTx/>
              <a:uFillTx/>
              <a:latin typeface="Times New Roman" panose="02020603050405020304"/>
              <a:ea typeface="宋体" panose="02010600030101010101" pitchFamily="2" charset="-122"/>
              <a:cs typeface="+mn-cs"/>
            </a:endParaRPr>
          </a:p>
        </p:txBody>
      </p:sp>
      <p:sp>
        <p:nvSpPr>
          <p:cNvPr id="218" name="文本框 217"/>
          <p:cNvSpPr txBox="1"/>
          <p:nvPr/>
        </p:nvSpPr>
        <p:spPr>
          <a:xfrm>
            <a:off x="7084443" y="5543751"/>
            <a:ext cx="72648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srgbClr val="FF0000"/>
                </a:solidFill>
                <a:effectLst/>
                <a:uLnTx/>
                <a:uFillTx/>
                <a:latin typeface="Times New Roman" panose="02020603050405020304"/>
                <a:ea typeface="宋体" panose="02010600030101010101" pitchFamily="2" charset="-122"/>
                <a:cs typeface="+mn-cs"/>
              </a:rPr>
              <a:t>BrLt</a:t>
            </a:r>
            <a:endParaRPr kumimoji="0" lang="en-US" altLang="zh-CN" sz="2000" b="1" i="0" u="none" strike="noStrike" kern="1200" cap="none" spc="0" normalizeH="0" baseline="0" noProof="0" dirty="0">
              <a:ln>
                <a:noFill/>
              </a:ln>
              <a:solidFill>
                <a:srgbClr val="FF0000"/>
              </a:solidFill>
              <a:effectLst/>
              <a:uLnTx/>
              <a:uFillTx/>
              <a:latin typeface="Times New Roman" panose="02020603050405020304"/>
              <a:ea typeface="宋体" panose="02010600030101010101" pitchFamily="2" charset="-122"/>
              <a:cs typeface="+mn-cs"/>
            </a:endParaRPr>
          </a:p>
        </p:txBody>
      </p:sp>
      <p:sp>
        <p:nvSpPr>
          <p:cNvPr id="219" name="文本框 218"/>
          <p:cNvSpPr txBox="1"/>
          <p:nvPr/>
        </p:nvSpPr>
        <p:spPr>
          <a:xfrm>
            <a:off x="6750473" y="6008979"/>
            <a:ext cx="784189"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srgbClr val="FF0000"/>
                </a:solidFill>
                <a:effectLst/>
                <a:uLnTx/>
                <a:uFillTx/>
                <a:latin typeface="Times New Roman" panose="02020603050405020304"/>
                <a:ea typeface="宋体" panose="02010600030101010101" pitchFamily="2" charset="-122"/>
                <a:cs typeface="+mn-cs"/>
              </a:rPr>
              <a:t>BrEq</a:t>
            </a:r>
            <a:endParaRPr kumimoji="0" lang="en-US" altLang="zh-CN" sz="2000" b="1" i="0" u="none" strike="noStrike" kern="1200" cap="none" spc="0" normalizeH="0" baseline="0" noProof="0" dirty="0">
              <a:ln>
                <a:noFill/>
              </a:ln>
              <a:solidFill>
                <a:srgbClr val="FF0000"/>
              </a:solidFill>
              <a:effectLst/>
              <a:uLnTx/>
              <a:uFillTx/>
              <a:latin typeface="Times New Roman" panose="02020603050405020304"/>
              <a:ea typeface="宋体" panose="02010600030101010101" pitchFamily="2" charset="-122"/>
              <a:cs typeface="+mn-cs"/>
            </a:endParaRPr>
          </a:p>
        </p:txBody>
      </p:sp>
      <p:sp>
        <p:nvSpPr>
          <p:cNvPr id="220" name="文本框 219"/>
          <p:cNvSpPr txBox="1"/>
          <p:nvPr/>
        </p:nvSpPr>
        <p:spPr>
          <a:xfrm>
            <a:off x="734937" y="5550255"/>
            <a:ext cx="239491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ea typeface="宋体" panose="02010600030101010101" pitchFamily="2" charset="-122"/>
              </a:rPr>
              <a:t>PCSel</a:t>
            </a:r>
            <a:endParaRPr kumimoji="0" lang="en-US" altLang="zh-CN" sz="2400" b="1" i="0" u="none" strike="noStrike" kern="1200" cap="none" spc="0" normalizeH="0" baseline="0" noProof="0" dirty="0">
              <a:ln>
                <a:noFill/>
              </a:ln>
              <a:solidFill>
                <a:prstClr val="black"/>
              </a:solidFill>
              <a:effectLst/>
              <a:uLnTx/>
              <a:uFillTx/>
              <a:ea typeface="宋体" panose="02010600030101010101" pitchFamily="2" charset="-122"/>
            </a:endParaRPr>
          </a:p>
          <a:p>
            <a:pPr>
              <a:defRPr/>
            </a:pPr>
            <a:r>
              <a:rPr lang="en-US" altLang="zh-CN" sz="2400" b="1" dirty="0"/>
              <a:t>= +4/</a:t>
            </a:r>
            <a:r>
              <a:rPr lang="en-US" altLang="zh-CN" sz="2400" b="1" dirty="0">
                <a:solidFill>
                  <a:prstClr val="black"/>
                </a:solidFill>
                <a:ea typeface="宋体" panose="02010600030101010101" pitchFamily="2" charset="-122"/>
              </a:rPr>
              <a:t>ALU</a:t>
            </a:r>
            <a:endParaRPr lang="en-US" altLang="zh-CN" sz="2400" b="1" dirty="0"/>
          </a:p>
        </p:txBody>
      </p:sp>
      <p:sp>
        <p:nvSpPr>
          <p:cNvPr id="222" name="文本框 221"/>
          <p:cNvSpPr txBox="1"/>
          <p:nvPr/>
        </p:nvSpPr>
        <p:spPr>
          <a:xfrm>
            <a:off x="7618919" y="5539717"/>
            <a:ext cx="821055" cy="70675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rPr>
              <a:t>Bsel</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rPr>
              <a:t>=imm</a:t>
            </a:r>
          </a:p>
        </p:txBody>
      </p:sp>
      <p:sp>
        <p:nvSpPr>
          <p:cNvPr id="223" name="文本框 222"/>
          <p:cNvSpPr txBox="1"/>
          <p:nvPr/>
        </p:nvSpPr>
        <p:spPr>
          <a:xfrm>
            <a:off x="7883511" y="6035645"/>
            <a:ext cx="673582"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srgbClr val="FF0000"/>
                </a:solidFill>
                <a:effectLst/>
                <a:uLnTx/>
                <a:uFillTx/>
                <a:latin typeface="Times New Roman" panose="02020603050405020304"/>
                <a:ea typeface="宋体" panose="02010600030101010101" pitchFamily="2" charset="-122"/>
              </a:rPr>
              <a:t>Asel</a:t>
            </a:r>
            <a:endParaRPr kumimoji="0" lang="en-US" altLang="zh-CN" sz="2000" b="1" i="0" u="none" strike="noStrike" kern="1200" cap="none" spc="0" normalizeH="0" baseline="0" noProof="0" dirty="0">
              <a:ln>
                <a:noFill/>
              </a:ln>
              <a:solidFill>
                <a:srgbClr val="FF0000"/>
              </a:solidFill>
              <a:effectLst/>
              <a:uLnTx/>
              <a:uFillTx/>
              <a:latin typeface="Times New Roman" panose="02020603050405020304"/>
              <a:ea typeface="宋体"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solidFill>
                  <a:srgbClr val="FF0000"/>
                </a:solidFill>
                <a:latin typeface="Times New Roman" panose="02020603050405020304"/>
                <a:ea typeface="宋体" panose="02010600030101010101" pitchFamily="2" charset="-122"/>
              </a:rPr>
              <a:t>=PC</a:t>
            </a:r>
            <a:endParaRPr kumimoji="0" lang="zh-CN" altLang="en-US" sz="2000" b="1" i="0" u="none" strike="noStrike" kern="1200" cap="none" spc="0" normalizeH="0" baseline="0" noProof="0" dirty="0">
              <a:ln>
                <a:noFill/>
              </a:ln>
              <a:solidFill>
                <a:srgbClr val="FF0000"/>
              </a:solidFill>
              <a:effectLst/>
              <a:uLnTx/>
              <a:uFillTx/>
              <a:latin typeface="Times New Roman" panose="02020603050405020304"/>
              <a:ea typeface="宋体" panose="02010600030101010101" pitchFamily="2" charset="-122"/>
            </a:endParaRPr>
          </a:p>
        </p:txBody>
      </p:sp>
      <p:sp>
        <p:nvSpPr>
          <p:cNvPr id="224" name="文本框 223"/>
          <p:cNvSpPr txBox="1"/>
          <p:nvPr/>
        </p:nvSpPr>
        <p:spPr>
          <a:xfrm>
            <a:off x="1926251" y="6190894"/>
            <a:ext cx="252857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控制器(控制逻辑)</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225" name="直接箭头连接符 224"/>
          <p:cNvCxnSpPr/>
          <p:nvPr/>
        </p:nvCxnSpPr>
        <p:spPr>
          <a:xfrm>
            <a:off x="1927821" y="3181940"/>
            <a:ext cx="301083"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27" name="直接箭头连接符 226"/>
          <p:cNvCxnSpPr/>
          <p:nvPr/>
        </p:nvCxnSpPr>
        <p:spPr>
          <a:xfrm>
            <a:off x="3013362" y="3179400"/>
            <a:ext cx="0" cy="2366528"/>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29" name="直接箭头连接符 228"/>
          <p:cNvCxnSpPr/>
          <p:nvPr/>
        </p:nvCxnSpPr>
        <p:spPr>
          <a:xfrm>
            <a:off x="3019077" y="4844967"/>
            <a:ext cx="1450446"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30" name="直接箭头连接符 229"/>
          <p:cNvCxnSpPr/>
          <p:nvPr/>
        </p:nvCxnSpPr>
        <p:spPr>
          <a:xfrm>
            <a:off x="3019077" y="3434271"/>
            <a:ext cx="170339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32" name="直接箭头连接符 231"/>
          <p:cNvCxnSpPr/>
          <p:nvPr/>
        </p:nvCxnSpPr>
        <p:spPr>
          <a:xfrm>
            <a:off x="3019077" y="3843742"/>
            <a:ext cx="170339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35" name="直接箭头连接符 234"/>
          <p:cNvCxnSpPr/>
          <p:nvPr/>
        </p:nvCxnSpPr>
        <p:spPr>
          <a:xfrm>
            <a:off x="2845817" y="3197670"/>
            <a:ext cx="162195" cy="0"/>
          </a:xfrm>
          <a:prstGeom prst="straightConnector1">
            <a:avLst/>
          </a:prstGeom>
          <a:ln w="381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36" name="直接箭头连接符 235"/>
          <p:cNvCxnSpPr/>
          <p:nvPr/>
        </p:nvCxnSpPr>
        <p:spPr>
          <a:xfrm>
            <a:off x="6462114" y="3269277"/>
            <a:ext cx="301076"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37" name="直接箭头连接符 236"/>
          <p:cNvCxnSpPr/>
          <p:nvPr/>
        </p:nvCxnSpPr>
        <p:spPr>
          <a:xfrm>
            <a:off x="6462114" y="3693979"/>
            <a:ext cx="308213"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38" name="直接箭头连接符 237"/>
          <p:cNvCxnSpPr/>
          <p:nvPr/>
        </p:nvCxnSpPr>
        <p:spPr>
          <a:xfrm>
            <a:off x="7136873" y="3836768"/>
            <a:ext cx="0" cy="1713487"/>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39" name="直接箭头连接符 238"/>
          <p:cNvCxnSpPr/>
          <p:nvPr/>
        </p:nvCxnSpPr>
        <p:spPr>
          <a:xfrm>
            <a:off x="7334993" y="3744883"/>
            <a:ext cx="0" cy="1805372"/>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nvGrpSpPr>
          <p:cNvPr id="241" name="组合 240"/>
          <p:cNvGrpSpPr/>
          <p:nvPr/>
        </p:nvGrpSpPr>
        <p:grpSpPr>
          <a:xfrm>
            <a:off x="2044187" y="2102383"/>
            <a:ext cx="5693209" cy="625172"/>
            <a:chOff x="2037061" y="2103194"/>
            <a:chExt cx="5693209" cy="625172"/>
          </a:xfrm>
        </p:grpSpPr>
        <p:cxnSp>
          <p:nvCxnSpPr>
            <p:cNvPr id="242" name="直接连接符 241"/>
            <p:cNvCxnSpPr/>
            <p:nvPr/>
          </p:nvCxnSpPr>
          <p:spPr>
            <a:xfrm>
              <a:off x="2037061" y="2728366"/>
              <a:ext cx="1311779"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43" name="直接连接符 242"/>
            <p:cNvCxnSpPr/>
            <p:nvPr/>
          </p:nvCxnSpPr>
          <p:spPr>
            <a:xfrm flipV="1">
              <a:off x="3351862" y="2103194"/>
              <a:ext cx="0" cy="625172"/>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44" name="直接连接符 243"/>
            <p:cNvCxnSpPr/>
            <p:nvPr/>
          </p:nvCxnSpPr>
          <p:spPr>
            <a:xfrm>
              <a:off x="3348840" y="2103194"/>
              <a:ext cx="4256894"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45" name="直接箭头连接符 244"/>
            <p:cNvCxnSpPr/>
            <p:nvPr/>
          </p:nvCxnSpPr>
          <p:spPr>
            <a:xfrm>
              <a:off x="7603840" y="2646009"/>
              <a:ext cx="126430"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46" name="直接连接符 245"/>
            <p:cNvCxnSpPr/>
            <p:nvPr/>
          </p:nvCxnSpPr>
          <p:spPr>
            <a:xfrm>
              <a:off x="7603840" y="2103194"/>
              <a:ext cx="0" cy="542815"/>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grpSp>
      <p:cxnSp>
        <p:nvCxnSpPr>
          <p:cNvPr id="247" name="肘形连接符 246"/>
          <p:cNvCxnSpPr>
            <a:stCxn id="309" idx="6"/>
          </p:cNvCxnSpPr>
          <p:nvPr/>
        </p:nvCxnSpPr>
        <p:spPr>
          <a:xfrm flipV="1">
            <a:off x="5229927" y="4186314"/>
            <a:ext cx="2504093" cy="708794"/>
          </a:xfrm>
          <a:prstGeom prst="bentConnector3">
            <a:avLst>
              <a:gd name="adj1" fmla="val 92907"/>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48" name="直接箭头连接符 247"/>
          <p:cNvCxnSpPr/>
          <p:nvPr/>
        </p:nvCxnSpPr>
        <p:spPr>
          <a:xfrm>
            <a:off x="8094354" y="3125185"/>
            <a:ext cx="32891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49" name="直接箭头连接符 248"/>
          <p:cNvCxnSpPr/>
          <p:nvPr/>
        </p:nvCxnSpPr>
        <p:spPr>
          <a:xfrm>
            <a:off x="8094354" y="3863771"/>
            <a:ext cx="32891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nvGrpSpPr>
          <p:cNvPr id="250" name="组合 249"/>
          <p:cNvGrpSpPr/>
          <p:nvPr/>
        </p:nvGrpSpPr>
        <p:grpSpPr>
          <a:xfrm>
            <a:off x="632886" y="1591703"/>
            <a:ext cx="8592878" cy="1871126"/>
            <a:chOff x="4023171" y="1813168"/>
            <a:chExt cx="5085302" cy="1658379"/>
          </a:xfrm>
        </p:grpSpPr>
        <p:cxnSp>
          <p:nvCxnSpPr>
            <p:cNvPr id="251" name="直接连接符 250"/>
            <p:cNvCxnSpPr/>
            <p:nvPr/>
          </p:nvCxnSpPr>
          <p:spPr>
            <a:xfrm flipV="1">
              <a:off x="9108473" y="1813168"/>
              <a:ext cx="0" cy="1658379"/>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52" name="直接连接符 251"/>
            <p:cNvCxnSpPr/>
            <p:nvPr/>
          </p:nvCxnSpPr>
          <p:spPr>
            <a:xfrm>
              <a:off x="4023171" y="1813539"/>
              <a:ext cx="5084774"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53" name="直接连接符 252"/>
            <p:cNvCxnSpPr/>
            <p:nvPr/>
          </p:nvCxnSpPr>
          <p:spPr>
            <a:xfrm flipV="1">
              <a:off x="4023171" y="1813169"/>
              <a:ext cx="0" cy="111496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54" name="直接箭头连接符 253"/>
            <p:cNvCxnSpPr/>
            <p:nvPr/>
          </p:nvCxnSpPr>
          <p:spPr>
            <a:xfrm>
              <a:off x="4023171" y="2933445"/>
              <a:ext cx="157365"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grpSp>
        <p:nvGrpSpPr>
          <p:cNvPr id="267" name="组合 266"/>
          <p:cNvGrpSpPr/>
          <p:nvPr/>
        </p:nvGrpSpPr>
        <p:grpSpPr>
          <a:xfrm>
            <a:off x="2043010" y="2492397"/>
            <a:ext cx="157663" cy="687003"/>
            <a:chOff x="2139696" y="2656398"/>
            <a:chExt cx="384242" cy="687003"/>
          </a:xfrm>
        </p:grpSpPr>
        <p:cxnSp>
          <p:nvCxnSpPr>
            <p:cNvPr id="268" name="直接连接符 267"/>
            <p:cNvCxnSpPr/>
            <p:nvPr/>
          </p:nvCxnSpPr>
          <p:spPr>
            <a:xfrm flipV="1">
              <a:off x="2139696" y="2656398"/>
              <a:ext cx="0" cy="687003"/>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69" name="直接箭头连接符 268"/>
            <p:cNvCxnSpPr/>
            <p:nvPr/>
          </p:nvCxnSpPr>
          <p:spPr>
            <a:xfrm>
              <a:off x="2139696" y="2656398"/>
              <a:ext cx="384242"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grpSp>
        <p:nvGrpSpPr>
          <p:cNvPr id="270" name="组合 269"/>
          <p:cNvGrpSpPr/>
          <p:nvPr/>
        </p:nvGrpSpPr>
        <p:grpSpPr>
          <a:xfrm>
            <a:off x="377071" y="1374840"/>
            <a:ext cx="2809911" cy="2029403"/>
            <a:chOff x="371122" y="1492576"/>
            <a:chExt cx="2802843" cy="1818091"/>
          </a:xfrm>
        </p:grpSpPr>
        <p:cxnSp>
          <p:nvCxnSpPr>
            <p:cNvPr id="271" name="直接箭头连接符 270"/>
            <p:cNvCxnSpPr/>
            <p:nvPr/>
          </p:nvCxnSpPr>
          <p:spPr>
            <a:xfrm>
              <a:off x="2996265" y="2203630"/>
              <a:ext cx="173890" cy="0"/>
            </a:xfrm>
            <a:prstGeom prst="straightConnector1">
              <a:avLst/>
            </a:prstGeom>
            <a:ln w="381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72" name="直接连接符 271"/>
            <p:cNvCxnSpPr/>
            <p:nvPr/>
          </p:nvCxnSpPr>
          <p:spPr>
            <a:xfrm flipV="1">
              <a:off x="3173965" y="1493280"/>
              <a:ext cx="0" cy="71035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73" name="直接连接符 272"/>
            <p:cNvCxnSpPr/>
            <p:nvPr/>
          </p:nvCxnSpPr>
          <p:spPr>
            <a:xfrm>
              <a:off x="371122" y="1493608"/>
              <a:ext cx="2799033"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74" name="直接连接符 273"/>
            <p:cNvCxnSpPr/>
            <p:nvPr/>
          </p:nvCxnSpPr>
          <p:spPr>
            <a:xfrm flipV="1">
              <a:off x="374932" y="1492576"/>
              <a:ext cx="0" cy="1818091"/>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75" name="直接箭头连接符 274"/>
            <p:cNvCxnSpPr/>
            <p:nvPr/>
          </p:nvCxnSpPr>
          <p:spPr>
            <a:xfrm>
              <a:off x="371122" y="3301093"/>
              <a:ext cx="525502"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cxnSp>
        <p:nvCxnSpPr>
          <p:cNvPr id="276" name="直接箭头连接符 275"/>
          <p:cNvCxnSpPr/>
          <p:nvPr/>
        </p:nvCxnSpPr>
        <p:spPr>
          <a:xfrm flipV="1">
            <a:off x="1094210" y="3515867"/>
            <a:ext cx="0" cy="2019257"/>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77" name="直接箭头连接符 276"/>
          <p:cNvCxnSpPr/>
          <p:nvPr/>
        </p:nvCxnSpPr>
        <p:spPr>
          <a:xfrm>
            <a:off x="1267439" y="3166539"/>
            <a:ext cx="179504"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nvGrpSpPr>
          <p:cNvPr id="278" name="组合 277"/>
          <p:cNvGrpSpPr/>
          <p:nvPr/>
        </p:nvGrpSpPr>
        <p:grpSpPr>
          <a:xfrm>
            <a:off x="4647380" y="2244349"/>
            <a:ext cx="2097287" cy="2152479"/>
            <a:chOff x="5147404" y="2415711"/>
            <a:chExt cx="1949822" cy="2152479"/>
          </a:xfrm>
        </p:grpSpPr>
        <p:grpSp>
          <p:nvGrpSpPr>
            <p:cNvPr id="279" name="组合 278"/>
            <p:cNvGrpSpPr/>
            <p:nvPr/>
          </p:nvGrpSpPr>
          <p:grpSpPr>
            <a:xfrm>
              <a:off x="5147404" y="2415711"/>
              <a:ext cx="1949822" cy="2054688"/>
              <a:chOff x="5147404" y="2415711"/>
              <a:chExt cx="1949822" cy="2054688"/>
            </a:xfrm>
          </p:grpSpPr>
          <p:grpSp>
            <p:nvGrpSpPr>
              <p:cNvPr id="281" name="组合 280"/>
              <p:cNvGrpSpPr/>
              <p:nvPr/>
            </p:nvGrpSpPr>
            <p:grpSpPr>
              <a:xfrm>
                <a:off x="5147404" y="2415711"/>
                <a:ext cx="1949822" cy="2054688"/>
                <a:chOff x="9255806" y="2351056"/>
                <a:chExt cx="1949822" cy="2054688"/>
              </a:xfrm>
            </p:grpSpPr>
            <p:sp>
              <p:nvSpPr>
                <p:cNvPr id="289" name="矩形 288"/>
                <p:cNvSpPr/>
                <p:nvPr/>
              </p:nvSpPr>
              <p:spPr>
                <a:xfrm>
                  <a:off x="9318462" y="2355269"/>
                  <a:ext cx="1617393" cy="2050475"/>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90" name="文本框 289"/>
                <p:cNvSpPr txBox="1"/>
                <p:nvPr/>
              </p:nvSpPr>
              <p:spPr>
                <a:xfrm>
                  <a:off x="9318059" y="2351056"/>
                  <a:ext cx="11727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DataW</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91" name="文本框 290"/>
                <p:cNvSpPr txBox="1"/>
                <p:nvPr/>
              </p:nvSpPr>
              <p:spPr>
                <a:xfrm>
                  <a:off x="9259309" y="2886104"/>
                  <a:ext cx="12178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RegW</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92" name="文本框 291"/>
                <p:cNvSpPr txBox="1"/>
                <p:nvPr/>
              </p:nvSpPr>
              <p:spPr>
                <a:xfrm>
                  <a:off x="9255806" y="3302449"/>
                  <a:ext cx="11847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Reg1</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93" name="文本框 292"/>
                <p:cNvSpPr txBox="1"/>
                <p:nvPr/>
              </p:nvSpPr>
              <p:spPr>
                <a:xfrm>
                  <a:off x="9270218" y="3738336"/>
                  <a:ext cx="118544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Reg2</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94" name="文本框 293"/>
                <p:cNvSpPr txBox="1"/>
                <p:nvPr/>
              </p:nvSpPr>
              <p:spPr>
                <a:xfrm>
                  <a:off x="10050517" y="3107871"/>
                  <a:ext cx="11440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Data1</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98" name="文本框 297"/>
                <p:cNvSpPr txBox="1"/>
                <p:nvPr/>
              </p:nvSpPr>
              <p:spPr>
                <a:xfrm>
                  <a:off x="10065185" y="3535507"/>
                  <a:ext cx="11404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Data2</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282" name="等腰三角形 281"/>
              <p:cNvSpPr/>
              <p:nvPr/>
            </p:nvSpPr>
            <p:spPr>
              <a:xfrm>
                <a:off x="6312448" y="4358487"/>
                <a:ext cx="92364" cy="111912"/>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280" name="直接连接符 279"/>
            <p:cNvCxnSpPr>
              <a:stCxn id="282" idx="3"/>
            </p:cNvCxnSpPr>
            <p:nvPr/>
          </p:nvCxnSpPr>
          <p:spPr>
            <a:xfrm>
              <a:off x="6358630" y="4470399"/>
              <a:ext cx="0" cy="97791"/>
            </a:xfrm>
            <a:prstGeom prst="line">
              <a:avLst/>
            </a:prstGeom>
          </p:spPr>
          <p:style>
            <a:lnRef idx="3">
              <a:schemeClr val="dk1"/>
            </a:lnRef>
            <a:fillRef idx="0">
              <a:schemeClr val="dk1"/>
            </a:fillRef>
            <a:effectRef idx="2">
              <a:schemeClr val="dk1"/>
            </a:effectRef>
            <a:fontRef idx="minor">
              <a:schemeClr val="tx1"/>
            </a:fontRef>
          </p:style>
        </p:cxnSp>
      </p:grpSp>
      <p:cxnSp>
        <p:nvCxnSpPr>
          <p:cNvPr id="299" name="直接箭头连接符 298"/>
          <p:cNvCxnSpPr/>
          <p:nvPr/>
        </p:nvCxnSpPr>
        <p:spPr>
          <a:xfrm flipV="1">
            <a:off x="4846670" y="5375061"/>
            <a:ext cx="797" cy="1680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04" name="组合 303"/>
          <p:cNvGrpSpPr/>
          <p:nvPr/>
        </p:nvGrpSpPr>
        <p:grpSpPr>
          <a:xfrm>
            <a:off x="4431702" y="4415155"/>
            <a:ext cx="841756" cy="959906"/>
            <a:chOff x="4355926" y="4364678"/>
            <a:chExt cx="841756" cy="977525"/>
          </a:xfrm>
        </p:grpSpPr>
        <p:sp>
          <p:nvSpPr>
            <p:cNvPr id="308" name="文本框 307"/>
            <p:cNvSpPr txBox="1"/>
            <p:nvPr/>
          </p:nvSpPr>
          <p:spPr>
            <a:xfrm>
              <a:off x="4355926" y="4449339"/>
              <a:ext cx="84175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Imm</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Gen</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309" name="椭圆 308"/>
            <p:cNvSpPr/>
            <p:nvPr/>
          </p:nvSpPr>
          <p:spPr>
            <a:xfrm>
              <a:off x="4387637" y="4364678"/>
              <a:ext cx="766514" cy="977525"/>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
        <p:nvSpPr>
          <p:cNvPr id="203" name="文本框 202"/>
          <p:cNvSpPr txBox="1"/>
          <p:nvPr/>
        </p:nvSpPr>
        <p:spPr>
          <a:xfrm>
            <a:off x="3021404" y="4377860"/>
            <a:ext cx="14264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rPr>
              <a:t>inst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[31:7]</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wipe(left)">
                                      <p:cBhvr>
                                        <p:cTn id="7" dur="500"/>
                                        <p:tgtEl>
                                          <p:spTgt spid="225"/>
                                        </p:tgtEl>
                                      </p:cBhvr>
                                    </p:animEffect>
                                  </p:childTnLst>
                                </p:cTn>
                              </p:par>
                              <p:par>
                                <p:cTn id="8" presetID="22" presetClass="entr" presetSubtype="8" fill="hold" nodeType="withEffect">
                                  <p:stCondLst>
                                    <p:cond delay="0"/>
                                  </p:stCondLst>
                                  <p:childTnLst>
                                    <p:set>
                                      <p:cBhvr>
                                        <p:cTn id="9" dur="1" fill="hold">
                                          <p:stCondLst>
                                            <p:cond delay="0"/>
                                          </p:stCondLst>
                                        </p:cTn>
                                        <p:tgtEl>
                                          <p:spTgt spid="235"/>
                                        </p:tgtEl>
                                        <p:attrNameLst>
                                          <p:attrName>style.visibility</p:attrName>
                                        </p:attrNameLst>
                                      </p:cBhvr>
                                      <p:to>
                                        <p:strVal val="visible"/>
                                      </p:to>
                                    </p:set>
                                    <p:animEffect transition="in" filter="wipe(left)">
                                      <p:cBhvr>
                                        <p:cTn id="10" dur="500"/>
                                        <p:tgtEl>
                                          <p:spTgt spid="235"/>
                                        </p:tgtEl>
                                      </p:cBhvr>
                                    </p:animEffect>
                                  </p:childTnLst>
                                </p:cTn>
                              </p:par>
                              <p:par>
                                <p:cTn id="11" presetID="22" presetClass="entr" presetSubtype="8" fill="hold" nodeType="withEffect">
                                  <p:stCondLst>
                                    <p:cond delay="0"/>
                                  </p:stCondLst>
                                  <p:childTnLst>
                                    <p:set>
                                      <p:cBhvr>
                                        <p:cTn id="12" dur="1" fill="hold">
                                          <p:stCondLst>
                                            <p:cond delay="0"/>
                                          </p:stCondLst>
                                        </p:cTn>
                                        <p:tgtEl>
                                          <p:spTgt spid="227"/>
                                        </p:tgtEl>
                                        <p:attrNameLst>
                                          <p:attrName>style.visibility</p:attrName>
                                        </p:attrNameLst>
                                      </p:cBhvr>
                                      <p:to>
                                        <p:strVal val="visible"/>
                                      </p:to>
                                    </p:set>
                                    <p:animEffect transition="in" filter="wipe(left)">
                                      <p:cBhvr>
                                        <p:cTn id="13" dur="500"/>
                                        <p:tgtEl>
                                          <p:spTgt spid="227"/>
                                        </p:tgtEl>
                                      </p:cBhvr>
                                    </p:animEffect>
                                  </p:childTnLst>
                                </p:cTn>
                              </p:par>
                              <p:par>
                                <p:cTn id="14" presetID="22" presetClass="entr" presetSubtype="8" fill="hold" nodeType="withEffect">
                                  <p:stCondLst>
                                    <p:cond delay="0"/>
                                  </p:stCondLst>
                                  <p:childTnLst>
                                    <p:set>
                                      <p:cBhvr>
                                        <p:cTn id="15" dur="1" fill="hold">
                                          <p:stCondLst>
                                            <p:cond delay="0"/>
                                          </p:stCondLst>
                                        </p:cTn>
                                        <p:tgtEl>
                                          <p:spTgt spid="230"/>
                                        </p:tgtEl>
                                        <p:attrNameLst>
                                          <p:attrName>style.visibility</p:attrName>
                                        </p:attrNameLst>
                                      </p:cBhvr>
                                      <p:to>
                                        <p:strVal val="visible"/>
                                      </p:to>
                                    </p:set>
                                    <p:animEffect transition="in" filter="wipe(left)">
                                      <p:cBhvr>
                                        <p:cTn id="16" dur="500"/>
                                        <p:tgtEl>
                                          <p:spTgt spid="230"/>
                                        </p:tgtEl>
                                      </p:cBhvr>
                                    </p:animEffect>
                                  </p:childTnLst>
                                </p:cTn>
                              </p:par>
                              <p:par>
                                <p:cTn id="17" presetID="22" presetClass="entr" presetSubtype="8" fill="hold" nodeType="withEffect">
                                  <p:stCondLst>
                                    <p:cond delay="0"/>
                                  </p:stCondLst>
                                  <p:childTnLst>
                                    <p:set>
                                      <p:cBhvr>
                                        <p:cTn id="18" dur="1" fill="hold">
                                          <p:stCondLst>
                                            <p:cond delay="0"/>
                                          </p:stCondLst>
                                        </p:cTn>
                                        <p:tgtEl>
                                          <p:spTgt spid="232"/>
                                        </p:tgtEl>
                                        <p:attrNameLst>
                                          <p:attrName>style.visibility</p:attrName>
                                        </p:attrNameLst>
                                      </p:cBhvr>
                                      <p:to>
                                        <p:strVal val="visible"/>
                                      </p:to>
                                    </p:set>
                                    <p:animEffect transition="in" filter="wipe(left)">
                                      <p:cBhvr>
                                        <p:cTn id="19" dur="500"/>
                                        <p:tgtEl>
                                          <p:spTgt spid="232"/>
                                        </p:tgtEl>
                                      </p:cBhvr>
                                    </p:animEffect>
                                  </p:childTnLst>
                                </p:cTn>
                              </p:par>
                              <p:par>
                                <p:cTn id="20" presetID="22" presetClass="entr" presetSubtype="8" fill="hold" nodeType="withEffect">
                                  <p:stCondLst>
                                    <p:cond delay="0"/>
                                  </p:stCondLst>
                                  <p:childTnLst>
                                    <p:set>
                                      <p:cBhvr>
                                        <p:cTn id="21" dur="1" fill="hold">
                                          <p:stCondLst>
                                            <p:cond delay="0"/>
                                          </p:stCondLst>
                                        </p:cTn>
                                        <p:tgtEl>
                                          <p:spTgt spid="229"/>
                                        </p:tgtEl>
                                        <p:attrNameLst>
                                          <p:attrName>style.visibility</p:attrName>
                                        </p:attrNameLst>
                                      </p:cBhvr>
                                      <p:to>
                                        <p:strVal val="visible"/>
                                      </p:to>
                                    </p:set>
                                    <p:animEffect transition="in" filter="wipe(left)">
                                      <p:cBhvr>
                                        <p:cTn id="22" dur="500"/>
                                        <p:tgtEl>
                                          <p:spTgt spid="2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6"/>
                                        </p:tgtEl>
                                        <p:attrNameLst>
                                          <p:attrName>style.visibility</p:attrName>
                                        </p:attrNameLst>
                                      </p:cBhvr>
                                      <p:to>
                                        <p:strVal val="visible"/>
                                      </p:to>
                                    </p:set>
                                    <p:animEffect transition="in" filter="wipe(left)">
                                      <p:cBhvr>
                                        <p:cTn id="27" dur="500"/>
                                        <p:tgtEl>
                                          <p:spTgt spid="236"/>
                                        </p:tgtEl>
                                      </p:cBhvr>
                                    </p:animEffect>
                                  </p:childTnLst>
                                </p:cTn>
                              </p:par>
                              <p:par>
                                <p:cTn id="28" presetID="22" presetClass="entr" presetSubtype="8" fill="hold" nodeType="withEffect">
                                  <p:stCondLst>
                                    <p:cond delay="0"/>
                                  </p:stCondLst>
                                  <p:childTnLst>
                                    <p:set>
                                      <p:cBhvr>
                                        <p:cTn id="29" dur="1" fill="hold">
                                          <p:stCondLst>
                                            <p:cond delay="0"/>
                                          </p:stCondLst>
                                        </p:cTn>
                                        <p:tgtEl>
                                          <p:spTgt spid="237"/>
                                        </p:tgtEl>
                                        <p:attrNameLst>
                                          <p:attrName>style.visibility</p:attrName>
                                        </p:attrNameLst>
                                      </p:cBhvr>
                                      <p:to>
                                        <p:strVal val="visible"/>
                                      </p:to>
                                    </p:set>
                                    <p:animEffect transition="in" filter="wipe(left)">
                                      <p:cBhvr>
                                        <p:cTn id="30" dur="500"/>
                                        <p:tgtEl>
                                          <p:spTgt spid="23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238"/>
                                        </p:tgtEl>
                                        <p:attrNameLst>
                                          <p:attrName>style.visibility</p:attrName>
                                        </p:attrNameLst>
                                      </p:cBhvr>
                                      <p:to>
                                        <p:strVal val="visible"/>
                                      </p:to>
                                    </p:set>
                                    <p:animEffect transition="in" filter="wipe(up)">
                                      <p:cBhvr>
                                        <p:cTn id="35" dur="500"/>
                                        <p:tgtEl>
                                          <p:spTgt spid="238"/>
                                        </p:tgtEl>
                                      </p:cBhvr>
                                    </p:animEffect>
                                  </p:childTnLst>
                                </p:cTn>
                              </p:par>
                              <p:par>
                                <p:cTn id="36" presetID="22" presetClass="entr" presetSubtype="1" fill="hold" nodeType="withEffect">
                                  <p:stCondLst>
                                    <p:cond delay="0"/>
                                  </p:stCondLst>
                                  <p:childTnLst>
                                    <p:set>
                                      <p:cBhvr>
                                        <p:cTn id="37" dur="1" fill="hold">
                                          <p:stCondLst>
                                            <p:cond delay="0"/>
                                          </p:stCondLst>
                                        </p:cTn>
                                        <p:tgtEl>
                                          <p:spTgt spid="239"/>
                                        </p:tgtEl>
                                        <p:attrNameLst>
                                          <p:attrName>style.visibility</p:attrName>
                                        </p:attrNameLst>
                                      </p:cBhvr>
                                      <p:to>
                                        <p:strVal val="visible"/>
                                      </p:to>
                                    </p:set>
                                    <p:animEffect transition="in" filter="wipe(up)">
                                      <p:cBhvr>
                                        <p:cTn id="38" dur="500"/>
                                        <p:tgtEl>
                                          <p:spTgt spid="23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41"/>
                                        </p:tgtEl>
                                        <p:attrNameLst>
                                          <p:attrName>style.visibility</p:attrName>
                                        </p:attrNameLst>
                                      </p:cBhvr>
                                      <p:to>
                                        <p:strVal val="visible"/>
                                      </p:to>
                                    </p:set>
                                    <p:animEffect transition="in" filter="wipe(left)">
                                      <p:cBhvr>
                                        <p:cTn id="43" dur="500"/>
                                        <p:tgtEl>
                                          <p:spTgt spid="241"/>
                                        </p:tgtEl>
                                      </p:cBhvr>
                                    </p:animEffect>
                                  </p:childTnLst>
                                </p:cTn>
                              </p:par>
                              <p:par>
                                <p:cTn id="44" presetID="22" presetClass="entr" presetSubtype="8" fill="hold" nodeType="withEffect">
                                  <p:stCondLst>
                                    <p:cond delay="0"/>
                                  </p:stCondLst>
                                  <p:childTnLst>
                                    <p:set>
                                      <p:cBhvr>
                                        <p:cTn id="45" dur="1" fill="hold">
                                          <p:stCondLst>
                                            <p:cond delay="0"/>
                                          </p:stCondLst>
                                        </p:cTn>
                                        <p:tgtEl>
                                          <p:spTgt spid="247"/>
                                        </p:tgtEl>
                                        <p:attrNameLst>
                                          <p:attrName>style.visibility</p:attrName>
                                        </p:attrNameLst>
                                      </p:cBhvr>
                                      <p:to>
                                        <p:strVal val="visible"/>
                                      </p:to>
                                    </p:set>
                                    <p:animEffect transition="in" filter="wipe(left)">
                                      <p:cBhvr>
                                        <p:cTn id="46" dur="500"/>
                                        <p:tgtEl>
                                          <p:spTgt spid="24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48"/>
                                        </p:tgtEl>
                                        <p:attrNameLst>
                                          <p:attrName>style.visibility</p:attrName>
                                        </p:attrNameLst>
                                      </p:cBhvr>
                                      <p:to>
                                        <p:strVal val="visible"/>
                                      </p:to>
                                    </p:set>
                                    <p:animEffect transition="in" filter="wipe(left)">
                                      <p:cBhvr>
                                        <p:cTn id="51" dur="500"/>
                                        <p:tgtEl>
                                          <p:spTgt spid="248"/>
                                        </p:tgtEl>
                                      </p:cBhvr>
                                    </p:animEffect>
                                  </p:childTnLst>
                                </p:cTn>
                              </p:par>
                              <p:par>
                                <p:cTn id="52" presetID="22" presetClass="entr" presetSubtype="8" fill="hold" nodeType="withEffect">
                                  <p:stCondLst>
                                    <p:cond delay="0"/>
                                  </p:stCondLst>
                                  <p:childTnLst>
                                    <p:set>
                                      <p:cBhvr>
                                        <p:cTn id="53" dur="1" fill="hold">
                                          <p:stCondLst>
                                            <p:cond delay="0"/>
                                          </p:stCondLst>
                                        </p:cTn>
                                        <p:tgtEl>
                                          <p:spTgt spid="249"/>
                                        </p:tgtEl>
                                        <p:attrNameLst>
                                          <p:attrName>style.visibility</p:attrName>
                                        </p:attrNameLst>
                                      </p:cBhvr>
                                      <p:to>
                                        <p:strVal val="visible"/>
                                      </p:to>
                                    </p:set>
                                    <p:animEffect transition="in" filter="wipe(left)">
                                      <p:cBhvr>
                                        <p:cTn id="54" dur="500"/>
                                        <p:tgtEl>
                                          <p:spTgt spid="24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250"/>
                                        </p:tgtEl>
                                        <p:attrNameLst>
                                          <p:attrName>style.visibility</p:attrName>
                                        </p:attrNameLst>
                                      </p:cBhvr>
                                      <p:to>
                                        <p:strVal val="visible"/>
                                      </p:to>
                                    </p:set>
                                    <p:animEffect transition="in" filter="wipe(right)">
                                      <p:cBhvr>
                                        <p:cTn id="59" dur="500"/>
                                        <p:tgtEl>
                                          <p:spTgt spid="25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267"/>
                                        </p:tgtEl>
                                        <p:attrNameLst>
                                          <p:attrName>style.visibility</p:attrName>
                                        </p:attrNameLst>
                                      </p:cBhvr>
                                      <p:to>
                                        <p:strVal val="visible"/>
                                      </p:to>
                                    </p:set>
                                    <p:animEffect transition="in" filter="wipe(right)">
                                      <p:cBhvr>
                                        <p:cTn id="64" dur="500"/>
                                        <p:tgtEl>
                                          <p:spTgt spid="267"/>
                                        </p:tgtEl>
                                      </p:cBhvr>
                                    </p:animEffect>
                                  </p:childTnLst>
                                </p:cTn>
                              </p:par>
                              <p:par>
                                <p:cTn id="65" presetID="22" presetClass="entr" presetSubtype="2" fill="hold" nodeType="withEffect">
                                  <p:stCondLst>
                                    <p:cond delay="0"/>
                                  </p:stCondLst>
                                  <p:childTnLst>
                                    <p:set>
                                      <p:cBhvr>
                                        <p:cTn id="66" dur="1" fill="hold">
                                          <p:stCondLst>
                                            <p:cond delay="0"/>
                                          </p:stCondLst>
                                        </p:cTn>
                                        <p:tgtEl>
                                          <p:spTgt spid="270"/>
                                        </p:tgtEl>
                                        <p:attrNameLst>
                                          <p:attrName>style.visibility</p:attrName>
                                        </p:attrNameLst>
                                      </p:cBhvr>
                                      <p:to>
                                        <p:strVal val="visible"/>
                                      </p:to>
                                    </p:set>
                                    <p:animEffect transition="in" filter="wipe(right)">
                                      <p:cBhvr>
                                        <p:cTn id="67" dur="500"/>
                                        <p:tgtEl>
                                          <p:spTgt spid="27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276"/>
                                        </p:tgtEl>
                                        <p:attrNameLst>
                                          <p:attrName>style.visibility</p:attrName>
                                        </p:attrNameLst>
                                      </p:cBhvr>
                                      <p:to>
                                        <p:strVal val="visible"/>
                                      </p:to>
                                    </p:set>
                                    <p:animEffect transition="in" filter="wipe(down)">
                                      <p:cBhvr>
                                        <p:cTn id="72" dur="500"/>
                                        <p:tgtEl>
                                          <p:spTgt spid="27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77"/>
                                        </p:tgtEl>
                                        <p:attrNameLst>
                                          <p:attrName>style.visibility</p:attrName>
                                        </p:attrNameLst>
                                      </p:cBhvr>
                                      <p:to>
                                        <p:strVal val="visible"/>
                                      </p:to>
                                    </p:set>
                                    <p:animEffect transition="in" filter="wipe(left)">
                                      <p:cBhvr>
                                        <p:cTn id="77" dur="5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9" name="肘形连接符 308"/>
          <p:cNvCxnSpPr>
            <a:stCxn id="313" idx="6"/>
          </p:cNvCxnSpPr>
          <p:nvPr/>
        </p:nvCxnSpPr>
        <p:spPr>
          <a:xfrm flipV="1">
            <a:off x="5229927" y="4187126"/>
            <a:ext cx="2496967" cy="707982"/>
          </a:xfrm>
          <a:prstGeom prst="bentConnector3">
            <a:avLst>
              <a:gd name="adj1" fmla="val 93064"/>
            </a:avLst>
          </a:prstGeom>
          <a:ln>
            <a:tailEnd type="triangle"/>
          </a:ln>
        </p:spPr>
        <p:style>
          <a:lnRef idx="3">
            <a:schemeClr val="dk1"/>
          </a:lnRef>
          <a:fillRef idx="0">
            <a:schemeClr val="dk1"/>
          </a:fillRef>
          <a:effectRef idx="2">
            <a:schemeClr val="dk1"/>
          </a:effectRef>
          <a:fontRef idx="minor">
            <a:schemeClr val="tx1"/>
          </a:fontRef>
        </p:style>
      </p:cxnSp>
      <p:sp>
        <p:nvSpPr>
          <p:cNvPr id="24" name="标题 23"/>
          <p:cNvSpPr>
            <a:spLocks noGrp="1"/>
          </p:cNvSpPr>
          <p:nvPr>
            <p:ph type="title"/>
          </p:nvPr>
        </p:nvSpPr>
        <p:spPr/>
        <p:txBody>
          <a:bodyPr/>
          <a:lstStyle/>
          <a:p>
            <a:r>
              <a:rPr lang="en-US" altLang="zh-CN" dirty="0" err="1"/>
              <a:t>jalr</a:t>
            </a:r>
            <a:r>
              <a:rPr lang="zh-CN" altLang="en-US" dirty="0"/>
              <a:t>指令的数据通路</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106</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nvGrpSpPr>
          <p:cNvPr id="29" name="组合 28"/>
          <p:cNvGrpSpPr/>
          <p:nvPr/>
        </p:nvGrpSpPr>
        <p:grpSpPr>
          <a:xfrm>
            <a:off x="2219388" y="2896587"/>
            <a:ext cx="683427" cy="572486"/>
            <a:chOff x="2783611" y="3269059"/>
            <a:chExt cx="1312233" cy="1016861"/>
          </a:xfrm>
        </p:grpSpPr>
        <p:sp>
          <p:nvSpPr>
            <p:cNvPr id="25" name="矩形 24"/>
            <p:cNvSpPr/>
            <p:nvPr/>
          </p:nvSpPr>
          <p:spPr>
            <a:xfrm>
              <a:off x="2798619" y="3269059"/>
              <a:ext cx="1173018" cy="1016861"/>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6" name="文本框 25"/>
            <p:cNvSpPr txBox="1"/>
            <p:nvPr/>
          </p:nvSpPr>
          <p:spPr>
            <a:xfrm>
              <a:off x="2783611" y="3323198"/>
              <a:ext cx="1312233" cy="9293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IM</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41" name="组合 40"/>
          <p:cNvGrpSpPr/>
          <p:nvPr/>
        </p:nvGrpSpPr>
        <p:grpSpPr>
          <a:xfrm>
            <a:off x="1357191" y="2636200"/>
            <a:ext cx="718387" cy="1680239"/>
            <a:chOff x="1865175" y="2955247"/>
            <a:chExt cx="718387" cy="1680239"/>
          </a:xfrm>
        </p:grpSpPr>
        <p:grpSp>
          <p:nvGrpSpPr>
            <p:cNvPr id="35" name="组合 34"/>
            <p:cNvGrpSpPr/>
            <p:nvPr/>
          </p:nvGrpSpPr>
          <p:grpSpPr>
            <a:xfrm>
              <a:off x="1865175" y="2955247"/>
              <a:ext cx="663964" cy="1184017"/>
              <a:chOff x="1517531" y="2419923"/>
              <a:chExt cx="718979" cy="1819566"/>
            </a:xfrm>
          </p:grpSpPr>
          <p:sp>
            <p:nvSpPr>
              <p:cNvPr id="32" name="矩形 31"/>
              <p:cNvSpPr/>
              <p:nvPr/>
            </p:nvSpPr>
            <p:spPr>
              <a:xfrm>
                <a:off x="1607127" y="2419923"/>
                <a:ext cx="517237" cy="1819566"/>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3" name="文本框 32"/>
              <p:cNvSpPr txBox="1"/>
              <p:nvPr/>
            </p:nvSpPr>
            <p:spPr>
              <a:xfrm>
                <a:off x="1517531" y="2872026"/>
                <a:ext cx="718979" cy="80407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PC</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34" name="等腰三角形 33"/>
              <p:cNvSpPr/>
              <p:nvPr/>
            </p:nvSpPr>
            <p:spPr>
              <a:xfrm>
                <a:off x="1822602" y="4084639"/>
                <a:ext cx="86285" cy="154850"/>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38" name="直接连接符 37"/>
            <p:cNvCxnSpPr/>
            <p:nvPr/>
          </p:nvCxnSpPr>
          <p:spPr>
            <a:xfrm>
              <a:off x="2182870" y="4139264"/>
              <a:ext cx="0" cy="97791"/>
            </a:xfrm>
            <a:prstGeom prst="line">
              <a:avLst/>
            </a:prstGeom>
          </p:spPr>
          <p:style>
            <a:lnRef idx="3">
              <a:schemeClr val="dk1"/>
            </a:lnRef>
            <a:fillRef idx="0">
              <a:schemeClr val="dk1"/>
            </a:fillRef>
            <a:effectRef idx="2">
              <a:schemeClr val="dk1"/>
            </a:effectRef>
            <a:fontRef idx="minor">
              <a:schemeClr val="tx1"/>
            </a:fontRef>
          </p:style>
        </p:cxnSp>
        <p:sp>
          <p:nvSpPr>
            <p:cNvPr id="39" name="文本框 38"/>
            <p:cNvSpPr txBox="1"/>
            <p:nvPr/>
          </p:nvSpPr>
          <p:spPr>
            <a:xfrm>
              <a:off x="1947915" y="4173821"/>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72" name="组合 71"/>
          <p:cNvGrpSpPr/>
          <p:nvPr/>
        </p:nvGrpSpPr>
        <p:grpSpPr>
          <a:xfrm>
            <a:off x="1567939" y="1567603"/>
            <a:ext cx="1514235" cy="1097721"/>
            <a:chOff x="2298862" y="1857526"/>
            <a:chExt cx="1514235" cy="1097721"/>
          </a:xfrm>
        </p:grpSpPr>
        <p:grpSp>
          <p:nvGrpSpPr>
            <p:cNvPr id="68" name="组合 67"/>
            <p:cNvGrpSpPr/>
            <p:nvPr/>
          </p:nvGrpSpPr>
          <p:grpSpPr>
            <a:xfrm>
              <a:off x="2929286" y="1957027"/>
              <a:ext cx="883811" cy="998220"/>
              <a:chOff x="2929286" y="1957027"/>
              <a:chExt cx="883811" cy="998220"/>
            </a:xfrm>
          </p:grpSpPr>
          <p:grpSp>
            <p:nvGrpSpPr>
              <p:cNvPr id="59" name="组合 58"/>
              <p:cNvGrpSpPr/>
              <p:nvPr/>
            </p:nvGrpSpPr>
            <p:grpSpPr>
              <a:xfrm>
                <a:off x="2929286" y="1957027"/>
                <a:ext cx="801957" cy="998220"/>
                <a:chOff x="7982528" y="3160441"/>
                <a:chExt cx="801957" cy="998220"/>
              </a:xfrm>
            </p:grpSpPr>
            <p:sp>
              <p:nvSpPr>
                <p:cNvPr id="60" name="梯形 59"/>
                <p:cNvSpPr/>
                <p:nvPr/>
              </p:nvSpPr>
              <p:spPr>
                <a:xfrm rot="5400000">
                  <a:off x="7884397" y="3258572"/>
                  <a:ext cx="998220" cy="801957"/>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61" name="等腰三角形 60"/>
                <p:cNvSpPr/>
                <p:nvPr/>
              </p:nvSpPr>
              <p:spPr>
                <a:xfrm rot="5400000">
                  <a:off x="7972250" y="3606810"/>
                  <a:ext cx="149047" cy="128489"/>
                </a:xfrm>
                <a:prstGeom prst="triangl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62" name="直接连接符 61"/>
                <p:cNvCxnSpPr>
                  <a:stCxn id="61" idx="2"/>
                  <a:endCxn id="61" idx="4"/>
                </p:cNvCxnSpPr>
                <p:nvPr/>
              </p:nvCxnSpPr>
              <p:spPr>
                <a:xfrm>
                  <a:off x="7982529" y="3596531"/>
                  <a:ext cx="0" cy="149047"/>
                </a:xfrm>
                <a:prstGeom prst="line">
                  <a:avLst/>
                </a:prstGeom>
                <a:ln w="19050">
                  <a:solidFill>
                    <a:schemeClr val="bg1"/>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63" name="直接连接符 62"/>
                <p:cNvCxnSpPr>
                  <a:stCxn id="61" idx="2"/>
                  <a:endCxn id="61" idx="0"/>
                </p:cNvCxnSpPr>
                <p:nvPr/>
              </p:nvCxnSpPr>
              <p:spPr>
                <a:xfrm>
                  <a:off x="7982529" y="3596531"/>
                  <a:ext cx="128489" cy="74524"/>
                </a:xfrm>
                <a:prstGeom prst="line">
                  <a:avLst/>
                </a:prstGeom>
                <a:ln w="19050"/>
              </p:spPr>
              <p:style>
                <a:lnRef idx="2">
                  <a:schemeClr val="dk1"/>
                </a:lnRef>
                <a:fillRef idx="0">
                  <a:schemeClr val="dk1"/>
                </a:fillRef>
                <a:effectRef idx="1">
                  <a:schemeClr val="dk1"/>
                </a:effectRef>
                <a:fontRef idx="minor">
                  <a:schemeClr val="tx1"/>
                </a:fontRef>
              </p:style>
            </p:cxnSp>
            <p:cxnSp>
              <p:nvCxnSpPr>
                <p:cNvPr id="64" name="直接连接符 63"/>
                <p:cNvCxnSpPr>
                  <a:stCxn id="61" idx="0"/>
                  <a:endCxn id="61" idx="4"/>
                </p:cNvCxnSpPr>
                <p:nvPr/>
              </p:nvCxnSpPr>
              <p:spPr>
                <a:xfrm flipH="1">
                  <a:off x="7982529" y="3671055"/>
                  <a:ext cx="128489" cy="74523"/>
                </a:xfrm>
                <a:prstGeom prst="line">
                  <a:avLst/>
                </a:prstGeom>
                <a:ln w="19050"/>
              </p:spPr>
              <p:style>
                <a:lnRef idx="2">
                  <a:schemeClr val="dk1"/>
                </a:lnRef>
                <a:fillRef idx="0">
                  <a:schemeClr val="dk1"/>
                </a:fillRef>
                <a:effectRef idx="1">
                  <a:schemeClr val="dk1"/>
                </a:effectRef>
                <a:fontRef idx="minor">
                  <a:schemeClr val="tx1"/>
                </a:fontRef>
              </p:style>
            </p:cxnSp>
          </p:grpSp>
          <p:sp>
            <p:nvSpPr>
              <p:cNvPr id="65" name="文本框 64"/>
              <p:cNvSpPr txBox="1"/>
              <p:nvPr/>
            </p:nvSpPr>
            <p:spPr>
              <a:xfrm>
                <a:off x="2967994" y="2175269"/>
                <a:ext cx="84510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Add</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70" name="直接连接符 69"/>
            <p:cNvCxnSpPr/>
            <p:nvPr/>
          </p:nvCxnSpPr>
          <p:spPr>
            <a:xfrm flipH="1">
              <a:off x="2796540" y="2143125"/>
              <a:ext cx="132747" cy="0"/>
            </a:xfrm>
            <a:prstGeom prst="line">
              <a:avLst/>
            </a:prstGeom>
          </p:spPr>
          <p:style>
            <a:lnRef idx="3">
              <a:schemeClr val="dk1"/>
            </a:lnRef>
            <a:fillRef idx="0">
              <a:schemeClr val="dk1"/>
            </a:fillRef>
            <a:effectRef idx="2">
              <a:schemeClr val="dk1"/>
            </a:effectRef>
            <a:fontRef idx="minor">
              <a:schemeClr val="tx1"/>
            </a:fontRef>
          </p:style>
        </p:cxnSp>
        <p:sp>
          <p:nvSpPr>
            <p:cNvPr id="71" name="文本框 70"/>
            <p:cNvSpPr txBox="1"/>
            <p:nvPr/>
          </p:nvSpPr>
          <p:spPr>
            <a:xfrm>
              <a:off x="2298862" y="1857526"/>
              <a:ext cx="5661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+4</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80" name="直接连接符 79"/>
          <p:cNvCxnSpPr/>
          <p:nvPr/>
        </p:nvCxnSpPr>
        <p:spPr>
          <a:xfrm flipV="1">
            <a:off x="5354324" y="4299037"/>
            <a:ext cx="0" cy="1244086"/>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82" name="直接箭头连接符 81"/>
          <p:cNvCxnSpPr/>
          <p:nvPr/>
        </p:nvCxnSpPr>
        <p:spPr>
          <a:xfrm>
            <a:off x="1917590" y="3176594"/>
            <a:ext cx="3010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02" name="组合 101"/>
          <p:cNvGrpSpPr/>
          <p:nvPr/>
        </p:nvGrpSpPr>
        <p:grpSpPr>
          <a:xfrm>
            <a:off x="2037061" y="2485036"/>
            <a:ext cx="157663" cy="687003"/>
            <a:chOff x="2139696" y="2656398"/>
            <a:chExt cx="384242" cy="687003"/>
          </a:xfrm>
        </p:grpSpPr>
        <p:cxnSp>
          <p:nvCxnSpPr>
            <p:cNvPr id="93" name="直接连接符 92"/>
            <p:cNvCxnSpPr/>
            <p:nvPr/>
          </p:nvCxnSpPr>
          <p:spPr>
            <a:xfrm flipV="1">
              <a:off x="2139696" y="2656398"/>
              <a:ext cx="0" cy="687003"/>
            </a:xfrm>
            <a:prstGeom prst="line">
              <a:avLst/>
            </a:prstGeom>
          </p:spPr>
          <p:style>
            <a:lnRef idx="3">
              <a:schemeClr val="dk1"/>
            </a:lnRef>
            <a:fillRef idx="0">
              <a:schemeClr val="dk1"/>
            </a:fillRef>
            <a:effectRef idx="2">
              <a:schemeClr val="dk1"/>
            </a:effectRef>
            <a:fontRef idx="minor">
              <a:schemeClr val="tx1"/>
            </a:fontRef>
          </p:style>
        </p:cxnSp>
        <p:cxnSp>
          <p:nvCxnSpPr>
            <p:cNvPr id="99" name="直接箭头连接符 98"/>
            <p:cNvCxnSpPr/>
            <p:nvPr/>
          </p:nvCxnSpPr>
          <p:spPr>
            <a:xfrm>
              <a:off x="2139696" y="2656398"/>
              <a:ext cx="3842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20" name="直接箭头连接符 119"/>
          <p:cNvCxnSpPr/>
          <p:nvPr/>
        </p:nvCxnSpPr>
        <p:spPr>
          <a:xfrm>
            <a:off x="1260427" y="3172040"/>
            <a:ext cx="1795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6" name="文本框 125"/>
          <p:cNvSpPr txBox="1"/>
          <p:nvPr/>
        </p:nvSpPr>
        <p:spPr>
          <a:xfrm>
            <a:off x="20616" y="3341931"/>
            <a:ext cx="92365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PC+4</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3" name="文本框 162"/>
          <p:cNvSpPr txBox="1"/>
          <p:nvPr/>
        </p:nvSpPr>
        <p:spPr>
          <a:xfrm>
            <a:off x="3350022" y="2563097"/>
            <a:ext cx="141641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inst[11:7]</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4" name="文本框 163"/>
          <p:cNvSpPr txBox="1"/>
          <p:nvPr/>
        </p:nvSpPr>
        <p:spPr>
          <a:xfrm>
            <a:off x="3085576" y="3002913"/>
            <a:ext cx="1478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inst[19:15]</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5" name="文本框 164"/>
          <p:cNvSpPr txBox="1"/>
          <p:nvPr/>
        </p:nvSpPr>
        <p:spPr>
          <a:xfrm>
            <a:off x="3092966" y="3404428"/>
            <a:ext cx="14778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inst[24:20]</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70" name="直接箭头连接符 169"/>
          <p:cNvCxnSpPr/>
          <p:nvPr/>
        </p:nvCxnSpPr>
        <p:spPr>
          <a:xfrm>
            <a:off x="3011386" y="3000468"/>
            <a:ext cx="0" cy="25426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直接箭头连接符 76"/>
          <p:cNvCxnSpPr/>
          <p:nvPr/>
        </p:nvCxnSpPr>
        <p:spPr>
          <a:xfrm>
            <a:off x="3011386" y="4842161"/>
            <a:ext cx="14504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48" name="组合 147"/>
          <p:cNvGrpSpPr/>
          <p:nvPr/>
        </p:nvGrpSpPr>
        <p:grpSpPr>
          <a:xfrm>
            <a:off x="10308452" y="2734455"/>
            <a:ext cx="361020" cy="858265"/>
            <a:chOff x="2139696" y="2656398"/>
            <a:chExt cx="384242" cy="448439"/>
          </a:xfrm>
        </p:grpSpPr>
        <p:cxnSp>
          <p:nvCxnSpPr>
            <p:cNvPr id="149" name="直接连接符 148"/>
            <p:cNvCxnSpPr/>
            <p:nvPr/>
          </p:nvCxnSpPr>
          <p:spPr>
            <a:xfrm flipV="1">
              <a:off x="2139696" y="2656401"/>
              <a:ext cx="0" cy="448436"/>
            </a:xfrm>
            <a:prstGeom prst="line">
              <a:avLst/>
            </a:prstGeom>
          </p:spPr>
          <p:style>
            <a:lnRef idx="3">
              <a:schemeClr val="dk1"/>
            </a:lnRef>
            <a:fillRef idx="0">
              <a:schemeClr val="dk1"/>
            </a:fillRef>
            <a:effectRef idx="2">
              <a:schemeClr val="dk1"/>
            </a:effectRef>
            <a:fontRef idx="minor">
              <a:schemeClr val="tx1"/>
            </a:fontRef>
          </p:style>
        </p:cxnSp>
        <p:cxnSp>
          <p:nvCxnSpPr>
            <p:cNvPr id="150" name="直接箭头连接符 149"/>
            <p:cNvCxnSpPr/>
            <p:nvPr/>
          </p:nvCxnSpPr>
          <p:spPr>
            <a:xfrm>
              <a:off x="2139696" y="2656398"/>
              <a:ext cx="3842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51" name="直接箭头连接符 150"/>
          <p:cNvCxnSpPr/>
          <p:nvPr/>
        </p:nvCxnSpPr>
        <p:spPr>
          <a:xfrm>
            <a:off x="10133605" y="3592722"/>
            <a:ext cx="180022"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4" name="直接箭头连接符 153"/>
          <p:cNvCxnSpPr/>
          <p:nvPr/>
        </p:nvCxnSpPr>
        <p:spPr>
          <a:xfrm flipV="1">
            <a:off x="9653759" y="3891319"/>
            <a:ext cx="0" cy="16441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89" name="组合 88"/>
          <p:cNvGrpSpPr/>
          <p:nvPr/>
        </p:nvGrpSpPr>
        <p:grpSpPr>
          <a:xfrm>
            <a:off x="9357656" y="3291350"/>
            <a:ext cx="1058857" cy="1042636"/>
            <a:chOff x="9538034" y="2758187"/>
            <a:chExt cx="1593664" cy="2928905"/>
          </a:xfrm>
        </p:grpSpPr>
        <p:grpSp>
          <p:nvGrpSpPr>
            <p:cNvPr id="122" name="组合 121"/>
            <p:cNvGrpSpPr/>
            <p:nvPr/>
          </p:nvGrpSpPr>
          <p:grpSpPr>
            <a:xfrm>
              <a:off x="9538034" y="2758187"/>
              <a:ext cx="1175029" cy="1705656"/>
              <a:chOff x="2797373" y="3222556"/>
              <a:chExt cx="1175029" cy="1240517"/>
            </a:xfrm>
          </p:grpSpPr>
          <p:sp>
            <p:nvSpPr>
              <p:cNvPr id="123" name="矩形 122"/>
              <p:cNvSpPr/>
              <p:nvPr/>
            </p:nvSpPr>
            <p:spPr>
              <a:xfrm>
                <a:off x="2798619" y="3269058"/>
                <a:ext cx="1173018" cy="1194015"/>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24" name="文本框 123"/>
              <p:cNvSpPr txBox="1"/>
              <p:nvPr/>
            </p:nvSpPr>
            <p:spPr>
              <a:xfrm>
                <a:off x="2797373" y="3222556"/>
                <a:ext cx="1175029" cy="10689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DM</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155" name="等腰三角形 154"/>
            <p:cNvSpPr/>
            <p:nvPr/>
          </p:nvSpPr>
          <p:spPr>
            <a:xfrm>
              <a:off x="10441036" y="4198699"/>
              <a:ext cx="150809" cy="265146"/>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56" name="文本框 155"/>
            <p:cNvSpPr txBox="1"/>
            <p:nvPr/>
          </p:nvSpPr>
          <p:spPr>
            <a:xfrm>
              <a:off x="10153497" y="4390213"/>
              <a:ext cx="978201" cy="12968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58" name="直接连接符 157"/>
            <p:cNvCxnSpPr/>
            <p:nvPr/>
          </p:nvCxnSpPr>
          <p:spPr>
            <a:xfrm>
              <a:off x="10515851" y="4469060"/>
              <a:ext cx="0" cy="190251"/>
            </a:xfrm>
            <a:prstGeom prst="line">
              <a:avLst/>
            </a:prstGeom>
          </p:spPr>
          <p:style>
            <a:lnRef idx="3">
              <a:schemeClr val="dk1"/>
            </a:lnRef>
            <a:fillRef idx="0">
              <a:schemeClr val="dk1"/>
            </a:fillRef>
            <a:effectRef idx="2">
              <a:schemeClr val="dk1"/>
            </a:effectRef>
            <a:fontRef idx="minor">
              <a:schemeClr val="tx1"/>
            </a:fontRef>
          </p:style>
        </p:cxnSp>
      </p:grpSp>
      <p:cxnSp>
        <p:nvCxnSpPr>
          <p:cNvPr id="175" name="直接箭头连接符 174"/>
          <p:cNvCxnSpPr/>
          <p:nvPr/>
        </p:nvCxnSpPr>
        <p:spPr>
          <a:xfrm flipV="1">
            <a:off x="10903064" y="2802539"/>
            <a:ext cx="0" cy="2740583"/>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nvGrpSpPr>
          <p:cNvPr id="176" name="组合 175"/>
          <p:cNvGrpSpPr/>
          <p:nvPr/>
        </p:nvGrpSpPr>
        <p:grpSpPr>
          <a:xfrm>
            <a:off x="4461832" y="1734672"/>
            <a:ext cx="6745271" cy="683397"/>
            <a:chOff x="5118435" y="1810320"/>
            <a:chExt cx="3915664" cy="608430"/>
          </a:xfrm>
        </p:grpSpPr>
        <p:cxnSp>
          <p:nvCxnSpPr>
            <p:cNvPr id="178" name="直接箭头连接符 177"/>
            <p:cNvCxnSpPr/>
            <p:nvPr/>
          </p:nvCxnSpPr>
          <p:spPr>
            <a:xfrm>
              <a:off x="8935427" y="2398269"/>
              <a:ext cx="98276"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9" name="直接连接符 178"/>
            <p:cNvCxnSpPr/>
            <p:nvPr/>
          </p:nvCxnSpPr>
          <p:spPr>
            <a:xfrm flipV="1">
              <a:off x="9034099" y="1810320"/>
              <a:ext cx="0" cy="587949"/>
            </a:xfrm>
            <a:prstGeom prst="line">
              <a:avLst/>
            </a:prstGeom>
          </p:spPr>
          <p:style>
            <a:lnRef idx="3">
              <a:schemeClr val="dk1"/>
            </a:lnRef>
            <a:fillRef idx="0">
              <a:schemeClr val="dk1"/>
            </a:fillRef>
            <a:effectRef idx="2">
              <a:schemeClr val="dk1"/>
            </a:effectRef>
            <a:fontRef idx="minor">
              <a:schemeClr val="tx1"/>
            </a:fontRef>
          </p:style>
        </p:cxnSp>
        <p:cxnSp>
          <p:nvCxnSpPr>
            <p:cNvPr id="180" name="直接连接符 179"/>
            <p:cNvCxnSpPr/>
            <p:nvPr/>
          </p:nvCxnSpPr>
          <p:spPr>
            <a:xfrm>
              <a:off x="5118435" y="1813539"/>
              <a:ext cx="3915268" cy="0"/>
            </a:xfrm>
            <a:prstGeom prst="line">
              <a:avLst/>
            </a:prstGeom>
          </p:spPr>
          <p:style>
            <a:lnRef idx="3">
              <a:schemeClr val="dk1"/>
            </a:lnRef>
            <a:fillRef idx="0">
              <a:schemeClr val="dk1"/>
            </a:fillRef>
            <a:effectRef idx="2">
              <a:schemeClr val="dk1"/>
            </a:effectRef>
            <a:fontRef idx="minor">
              <a:schemeClr val="tx1"/>
            </a:fontRef>
          </p:style>
        </p:cxnSp>
        <p:cxnSp>
          <p:nvCxnSpPr>
            <p:cNvPr id="181" name="直接连接符 180"/>
            <p:cNvCxnSpPr/>
            <p:nvPr/>
          </p:nvCxnSpPr>
          <p:spPr>
            <a:xfrm flipV="1">
              <a:off x="5118435" y="1813167"/>
              <a:ext cx="3810" cy="605583"/>
            </a:xfrm>
            <a:prstGeom prst="line">
              <a:avLst/>
            </a:prstGeom>
          </p:spPr>
          <p:style>
            <a:lnRef idx="3">
              <a:schemeClr val="dk1"/>
            </a:lnRef>
            <a:fillRef idx="0">
              <a:schemeClr val="dk1"/>
            </a:fillRef>
            <a:effectRef idx="2">
              <a:schemeClr val="dk1"/>
            </a:effectRef>
            <a:fontRef idx="minor">
              <a:schemeClr val="tx1"/>
            </a:fontRef>
          </p:style>
        </p:cxnSp>
        <p:cxnSp>
          <p:nvCxnSpPr>
            <p:cNvPr id="182" name="直接箭头连接符 181"/>
            <p:cNvCxnSpPr/>
            <p:nvPr/>
          </p:nvCxnSpPr>
          <p:spPr>
            <a:xfrm>
              <a:off x="5118435" y="2418750"/>
              <a:ext cx="1465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183" name="文本框 182"/>
          <p:cNvSpPr txBox="1"/>
          <p:nvPr/>
        </p:nvSpPr>
        <p:spPr>
          <a:xfrm>
            <a:off x="10613801" y="1489342"/>
            <a:ext cx="1847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84" name="文本框 183"/>
          <p:cNvSpPr txBox="1"/>
          <p:nvPr/>
        </p:nvSpPr>
        <p:spPr>
          <a:xfrm>
            <a:off x="11049465" y="2321222"/>
            <a:ext cx="64472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wb</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nvGrpSpPr>
          <p:cNvPr id="142" name="组合 141"/>
          <p:cNvGrpSpPr/>
          <p:nvPr/>
        </p:nvGrpSpPr>
        <p:grpSpPr>
          <a:xfrm>
            <a:off x="6657557" y="2921158"/>
            <a:ext cx="997388" cy="1053768"/>
            <a:chOff x="4411035" y="3842519"/>
            <a:chExt cx="755715" cy="1053768"/>
          </a:xfrm>
        </p:grpSpPr>
        <p:sp>
          <p:nvSpPr>
            <p:cNvPr id="166" name="梯形 165"/>
            <p:cNvSpPr/>
            <p:nvPr/>
          </p:nvSpPr>
          <p:spPr>
            <a:xfrm rot="5400000">
              <a:off x="4276044" y="4051776"/>
              <a:ext cx="1053768" cy="63525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7" name="文本框 166"/>
            <p:cNvSpPr txBox="1"/>
            <p:nvPr/>
          </p:nvSpPr>
          <p:spPr>
            <a:xfrm>
              <a:off x="4411035" y="4008982"/>
              <a:ext cx="755715"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Branch</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Comp</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186" name="直接箭头连接符 185"/>
          <p:cNvCxnSpPr/>
          <p:nvPr/>
        </p:nvCxnSpPr>
        <p:spPr>
          <a:xfrm>
            <a:off x="6454494" y="3265423"/>
            <a:ext cx="3010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7" name="直接箭头连接符 186"/>
          <p:cNvCxnSpPr/>
          <p:nvPr/>
        </p:nvCxnSpPr>
        <p:spPr>
          <a:xfrm>
            <a:off x="6454494" y="3690125"/>
            <a:ext cx="3082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1" name="直接箭头连接符 190"/>
          <p:cNvCxnSpPr/>
          <p:nvPr/>
        </p:nvCxnSpPr>
        <p:spPr>
          <a:xfrm>
            <a:off x="7136873" y="3829635"/>
            <a:ext cx="0" cy="17134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2" name="直接箭头连接符 191"/>
          <p:cNvCxnSpPr/>
          <p:nvPr/>
        </p:nvCxnSpPr>
        <p:spPr>
          <a:xfrm>
            <a:off x="7334993" y="3737750"/>
            <a:ext cx="0" cy="1805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p:cNvCxnSpPr/>
          <p:nvPr/>
        </p:nvCxnSpPr>
        <p:spPr>
          <a:xfrm flipV="1">
            <a:off x="6924730" y="3918031"/>
            <a:ext cx="0" cy="16250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28" name="组合 227"/>
          <p:cNvGrpSpPr/>
          <p:nvPr/>
        </p:nvGrpSpPr>
        <p:grpSpPr>
          <a:xfrm>
            <a:off x="6580657" y="2757684"/>
            <a:ext cx="1146237" cy="507740"/>
            <a:chOff x="6580657" y="2757684"/>
            <a:chExt cx="1146237" cy="507740"/>
          </a:xfrm>
        </p:grpSpPr>
        <p:cxnSp>
          <p:nvCxnSpPr>
            <p:cNvPr id="108" name="直接连接符 107"/>
            <p:cNvCxnSpPr/>
            <p:nvPr/>
          </p:nvCxnSpPr>
          <p:spPr>
            <a:xfrm flipV="1">
              <a:off x="6580657" y="2757684"/>
              <a:ext cx="0" cy="507740"/>
            </a:xfrm>
            <a:prstGeom prst="line">
              <a:avLst/>
            </a:prstGeom>
          </p:spPr>
          <p:style>
            <a:lnRef idx="3">
              <a:schemeClr val="dk1"/>
            </a:lnRef>
            <a:fillRef idx="0">
              <a:schemeClr val="dk1"/>
            </a:fillRef>
            <a:effectRef idx="2">
              <a:schemeClr val="dk1"/>
            </a:effectRef>
            <a:fontRef idx="minor">
              <a:schemeClr val="tx1"/>
            </a:fontRef>
          </p:style>
        </p:cxnSp>
        <p:cxnSp>
          <p:nvCxnSpPr>
            <p:cNvPr id="110" name="直接连接符 109"/>
            <p:cNvCxnSpPr/>
            <p:nvPr/>
          </p:nvCxnSpPr>
          <p:spPr>
            <a:xfrm>
              <a:off x="6580657" y="2765756"/>
              <a:ext cx="961862" cy="0"/>
            </a:xfrm>
            <a:prstGeom prst="line">
              <a:avLst/>
            </a:prstGeom>
          </p:spPr>
          <p:style>
            <a:lnRef idx="3">
              <a:schemeClr val="dk1"/>
            </a:lnRef>
            <a:fillRef idx="0">
              <a:schemeClr val="dk1"/>
            </a:fillRef>
            <a:effectRef idx="2">
              <a:schemeClr val="dk1"/>
            </a:effectRef>
            <a:fontRef idx="minor">
              <a:schemeClr val="tx1"/>
            </a:fontRef>
          </p:style>
        </p:cxnSp>
        <p:cxnSp>
          <p:nvCxnSpPr>
            <p:cNvPr id="199" name="直接箭头连接符 198"/>
            <p:cNvCxnSpPr/>
            <p:nvPr/>
          </p:nvCxnSpPr>
          <p:spPr>
            <a:xfrm>
              <a:off x="7542519" y="3110165"/>
              <a:ext cx="1843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9" name="直接连接符 118"/>
            <p:cNvCxnSpPr/>
            <p:nvPr/>
          </p:nvCxnSpPr>
          <p:spPr>
            <a:xfrm flipV="1">
              <a:off x="7542519" y="2757684"/>
              <a:ext cx="0" cy="357492"/>
            </a:xfrm>
            <a:prstGeom prst="line">
              <a:avLst/>
            </a:prstGeom>
          </p:spPr>
          <p:style>
            <a:lnRef idx="3">
              <a:schemeClr val="dk1"/>
            </a:lnRef>
            <a:fillRef idx="0">
              <a:schemeClr val="dk1"/>
            </a:fillRef>
            <a:effectRef idx="2">
              <a:schemeClr val="dk1"/>
            </a:effectRef>
            <a:fontRef idx="minor">
              <a:schemeClr val="tx1"/>
            </a:fontRef>
          </p:style>
        </p:cxnSp>
      </p:grpSp>
      <p:grpSp>
        <p:nvGrpSpPr>
          <p:cNvPr id="217" name="组合 216"/>
          <p:cNvGrpSpPr/>
          <p:nvPr/>
        </p:nvGrpSpPr>
        <p:grpSpPr>
          <a:xfrm>
            <a:off x="371122" y="1367479"/>
            <a:ext cx="2809911" cy="2029403"/>
            <a:chOff x="371122" y="1492576"/>
            <a:chExt cx="2802843" cy="1818091"/>
          </a:xfrm>
        </p:grpSpPr>
        <p:cxnSp>
          <p:nvCxnSpPr>
            <p:cNvPr id="111" name="直接箭头连接符 110"/>
            <p:cNvCxnSpPr/>
            <p:nvPr/>
          </p:nvCxnSpPr>
          <p:spPr>
            <a:xfrm>
              <a:off x="2996265" y="2203630"/>
              <a:ext cx="173890"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14" name="直接连接符 113"/>
            <p:cNvCxnSpPr/>
            <p:nvPr/>
          </p:nvCxnSpPr>
          <p:spPr>
            <a:xfrm flipV="1">
              <a:off x="3173965" y="1493280"/>
              <a:ext cx="0" cy="710350"/>
            </a:xfrm>
            <a:prstGeom prst="line">
              <a:avLst/>
            </a:prstGeom>
          </p:spPr>
          <p:style>
            <a:lnRef idx="3">
              <a:schemeClr val="dk1"/>
            </a:lnRef>
            <a:fillRef idx="0">
              <a:schemeClr val="dk1"/>
            </a:fillRef>
            <a:effectRef idx="2">
              <a:schemeClr val="dk1"/>
            </a:effectRef>
            <a:fontRef idx="minor">
              <a:schemeClr val="tx1"/>
            </a:fontRef>
          </p:style>
        </p:cxnSp>
        <p:cxnSp>
          <p:nvCxnSpPr>
            <p:cNvPr id="115" name="直接连接符 114"/>
            <p:cNvCxnSpPr/>
            <p:nvPr/>
          </p:nvCxnSpPr>
          <p:spPr>
            <a:xfrm>
              <a:off x="371122" y="1493608"/>
              <a:ext cx="2799033" cy="0"/>
            </a:xfrm>
            <a:prstGeom prst="line">
              <a:avLst/>
            </a:prstGeom>
          </p:spPr>
          <p:style>
            <a:lnRef idx="3">
              <a:schemeClr val="dk1"/>
            </a:lnRef>
            <a:fillRef idx="0">
              <a:schemeClr val="dk1"/>
            </a:fillRef>
            <a:effectRef idx="2">
              <a:schemeClr val="dk1"/>
            </a:effectRef>
            <a:fontRef idx="minor">
              <a:schemeClr val="tx1"/>
            </a:fontRef>
          </p:style>
        </p:cxnSp>
        <p:cxnSp>
          <p:nvCxnSpPr>
            <p:cNvPr id="118" name="直接连接符 117"/>
            <p:cNvCxnSpPr/>
            <p:nvPr/>
          </p:nvCxnSpPr>
          <p:spPr>
            <a:xfrm flipV="1">
              <a:off x="374932" y="1492576"/>
              <a:ext cx="0" cy="1818091"/>
            </a:xfrm>
            <a:prstGeom prst="line">
              <a:avLst/>
            </a:prstGeom>
          </p:spPr>
          <p:style>
            <a:lnRef idx="3">
              <a:schemeClr val="dk1"/>
            </a:lnRef>
            <a:fillRef idx="0">
              <a:schemeClr val="dk1"/>
            </a:fillRef>
            <a:effectRef idx="2">
              <a:schemeClr val="dk1"/>
            </a:effectRef>
            <a:fontRef idx="minor">
              <a:schemeClr val="tx1"/>
            </a:fontRef>
          </p:style>
        </p:cxnSp>
        <p:cxnSp>
          <p:nvCxnSpPr>
            <p:cNvPr id="208" name="直接箭头连接符 207"/>
            <p:cNvCxnSpPr/>
            <p:nvPr/>
          </p:nvCxnSpPr>
          <p:spPr>
            <a:xfrm>
              <a:off x="371122" y="3301093"/>
              <a:ext cx="5255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1" name="组合 210"/>
          <p:cNvGrpSpPr/>
          <p:nvPr/>
        </p:nvGrpSpPr>
        <p:grpSpPr>
          <a:xfrm>
            <a:off x="633872" y="1586447"/>
            <a:ext cx="8592878" cy="1263993"/>
            <a:chOff x="4023171" y="1813168"/>
            <a:chExt cx="5085302" cy="1120277"/>
          </a:xfrm>
        </p:grpSpPr>
        <p:cxnSp>
          <p:nvCxnSpPr>
            <p:cNvPr id="213" name="直接连接符 212"/>
            <p:cNvCxnSpPr/>
            <p:nvPr/>
          </p:nvCxnSpPr>
          <p:spPr>
            <a:xfrm flipV="1">
              <a:off x="9108473" y="1813168"/>
              <a:ext cx="0" cy="957800"/>
            </a:xfrm>
            <a:prstGeom prst="line">
              <a:avLst/>
            </a:prstGeom>
          </p:spPr>
          <p:style>
            <a:lnRef idx="3">
              <a:schemeClr val="dk1"/>
            </a:lnRef>
            <a:fillRef idx="0">
              <a:schemeClr val="dk1"/>
            </a:fillRef>
            <a:effectRef idx="2">
              <a:schemeClr val="dk1"/>
            </a:effectRef>
            <a:fontRef idx="minor">
              <a:schemeClr val="tx1"/>
            </a:fontRef>
          </p:style>
        </p:cxnSp>
        <p:cxnSp>
          <p:nvCxnSpPr>
            <p:cNvPr id="214" name="直接连接符 213"/>
            <p:cNvCxnSpPr/>
            <p:nvPr/>
          </p:nvCxnSpPr>
          <p:spPr>
            <a:xfrm>
              <a:off x="4023171" y="1813539"/>
              <a:ext cx="5084774" cy="0"/>
            </a:xfrm>
            <a:prstGeom prst="line">
              <a:avLst/>
            </a:prstGeom>
          </p:spPr>
          <p:style>
            <a:lnRef idx="3">
              <a:schemeClr val="dk1"/>
            </a:lnRef>
            <a:fillRef idx="0">
              <a:schemeClr val="dk1"/>
            </a:fillRef>
            <a:effectRef idx="2">
              <a:schemeClr val="dk1"/>
            </a:effectRef>
            <a:fontRef idx="minor">
              <a:schemeClr val="tx1"/>
            </a:fontRef>
          </p:style>
        </p:cxnSp>
        <p:cxnSp>
          <p:nvCxnSpPr>
            <p:cNvPr id="215" name="直接连接符 214"/>
            <p:cNvCxnSpPr/>
            <p:nvPr/>
          </p:nvCxnSpPr>
          <p:spPr>
            <a:xfrm flipV="1">
              <a:off x="4023171" y="1813169"/>
              <a:ext cx="0" cy="1114960"/>
            </a:xfrm>
            <a:prstGeom prst="line">
              <a:avLst/>
            </a:prstGeom>
          </p:spPr>
          <p:style>
            <a:lnRef idx="3">
              <a:schemeClr val="dk1"/>
            </a:lnRef>
            <a:fillRef idx="0">
              <a:schemeClr val="dk1"/>
            </a:fillRef>
            <a:effectRef idx="2">
              <a:schemeClr val="dk1"/>
            </a:effectRef>
            <a:fontRef idx="minor">
              <a:schemeClr val="tx1"/>
            </a:fontRef>
          </p:style>
        </p:cxnSp>
        <p:cxnSp>
          <p:nvCxnSpPr>
            <p:cNvPr id="216" name="直接箭头连接符 215"/>
            <p:cNvCxnSpPr/>
            <p:nvPr/>
          </p:nvCxnSpPr>
          <p:spPr>
            <a:xfrm>
              <a:off x="4023171" y="2933445"/>
              <a:ext cx="15736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6" name="组合 5"/>
          <p:cNvGrpSpPr/>
          <p:nvPr/>
        </p:nvGrpSpPr>
        <p:grpSpPr>
          <a:xfrm>
            <a:off x="2037061" y="2103194"/>
            <a:ext cx="5693209" cy="625172"/>
            <a:chOff x="2037061" y="2103194"/>
            <a:chExt cx="5693209" cy="625172"/>
          </a:xfrm>
        </p:grpSpPr>
        <p:cxnSp>
          <p:nvCxnSpPr>
            <p:cNvPr id="226" name="直接连接符 225"/>
            <p:cNvCxnSpPr/>
            <p:nvPr/>
          </p:nvCxnSpPr>
          <p:spPr>
            <a:xfrm>
              <a:off x="2037061" y="2728366"/>
              <a:ext cx="1311779" cy="0"/>
            </a:xfrm>
            <a:prstGeom prst="line">
              <a:avLst/>
            </a:prstGeom>
          </p:spPr>
          <p:style>
            <a:lnRef idx="3">
              <a:schemeClr val="dk1"/>
            </a:lnRef>
            <a:fillRef idx="0">
              <a:schemeClr val="dk1"/>
            </a:fillRef>
            <a:effectRef idx="2">
              <a:schemeClr val="dk1"/>
            </a:effectRef>
            <a:fontRef idx="minor">
              <a:schemeClr val="tx1"/>
            </a:fontRef>
          </p:style>
        </p:cxnSp>
        <p:cxnSp>
          <p:nvCxnSpPr>
            <p:cNvPr id="231" name="直接连接符 230"/>
            <p:cNvCxnSpPr/>
            <p:nvPr/>
          </p:nvCxnSpPr>
          <p:spPr>
            <a:xfrm flipV="1">
              <a:off x="3351862" y="2103194"/>
              <a:ext cx="0" cy="625172"/>
            </a:xfrm>
            <a:prstGeom prst="line">
              <a:avLst/>
            </a:prstGeom>
          </p:spPr>
          <p:style>
            <a:lnRef idx="3">
              <a:schemeClr val="dk1"/>
            </a:lnRef>
            <a:fillRef idx="0">
              <a:schemeClr val="dk1"/>
            </a:fillRef>
            <a:effectRef idx="2">
              <a:schemeClr val="dk1"/>
            </a:effectRef>
            <a:fontRef idx="minor">
              <a:schemeClr val="tx1"/>
            </a:fontRef>
          </p:style>
        </p:cxnSp>
        <p:cxnSp>
          <p:nvCxnSpPr>
            <p:cNvPr id="233" name="直接连接符 232"/>
            <p:cNvCxnSpPr/>
            <p:nvPr/>
          </p:nvCxnSpPr>
          <p:spPr>
            <a:xfrm>
              <a:off x="3348840" y="2103194"/>
              <a:ext cx="4256894" cy="0"/>
            </a:xfrm>
            <a:prstGeom prst="line">
              <a:avLst/>
            </a:prstGeom>
          </p:spPr>
          <p:style>
            <a:lnRef idx="3">
              <a:schemeClr val="dk1"/>
            </a:lnRef>
            <a:fillRef idx="0">
              <a:schemeClr val="dk1"/>
            </a:fillRef>
            <a:effectRef idx="2">
              <a:schemeClr val="dk1"/>
            </a:effectRef>
            <a:fontRef idx="minor">
              <a:schemeClr val="tx1"/>
            </a:fontRef>
          </p:style>
        </p:cxnSp>
        <p:cxnSp>
          <p:nvCxnSpPr>
            <p:cNvPr id="234" name="直接箭头连接符 233"/>
            <p:cNvCxnSpPr/>
            <p:nvPr/>
          </p:nvCxnSpPr>
          <p:spPr>
            <a:xfrm>
              <a:off x="7603840" y="2646009"/>
              <a:ext cx="12643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0" name="直接连接符 239"/>
            <p:cNvCxnSpPr/>
            <p:nvPr/>
          </p:nvCxnSpPr>
          <p:spPr>
            <a:xfrm>
              <a:off x="7603840" y="2103194"/>
              <a:ext cx="0" cy="542815"/>
            </a:xfrm>
            <a:prstGeom prst="line">
              <a:avLst/>
            </a:prstGeom>
          </p:spPr>
          <p:style>
            <a:lnRef idx="3">
              <a:schemeClr val="dk1"/>
            </a:lnRef>
            <a:fillRef idx="0">
              <a:schemeClr val="dk1"/>
            </a:fillRef>
            <a:effectRef idx="2">
              <a:schemeClr val="dk1"/>
            </a:effectRef>
            <a:fontRef idx="minor">
              <a:schemeClr val="tx1"/>
            </a:fontRef>
          </p:style>
        </p:cxnSp>
      </p:grpSp>
      <p:cxnSp>
        <p:nvCxnSpPr>
          <p:cNvPr id="200" name="直接箭头连接符 199"/>
          <p:cNvCxnSpPr/>
          <p:nvPr/>
        </p:nvCxnSpPr>
        <p:spPr>
          <a:xfrm flipV="1">
            <a:off x="1094210" y="3515867"/>
            <a:ext cx="0" cy="20192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06" name="组合 205"/>
          <p:cNvGrpSpPr/>
          <p:nvPr/>
        </p:nvGrpSpPr>
        <p:grpSpPr>
          <a:xfrm>
            <a:off x="3169854" y="1361635"/>
            <a:ext cx="7499612" cy="717358"/>
            <a:chOff x="6580657" y="2760226"/>
            <a:chExt cx="1196311" cy="601471"/>
          </a:xfrm>
        </p:grpSpPr>
        <p:cxnSp>
          <p:nvCxnSpPr>
            <p:cNvPr id="210" name="直接连接符 209"/>
            <p:cNvCxnSpPr/>
            <p:nvPr/>
          </p:nvCxnSpPr>
          <p:spPr>
            <a:xfrm>
              <a:off x="6580657" y="2765756"/>
              <a:ext cx="1011100"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212" name="直接箭头连接符 211"/>
            <p:cNvCxnSpPr/>
            <p:nvPr/>
          </p:nvCxnSpPr>
          <p:spPr>
            <a:xfrm>
              <a:off x="7592593" y="3361697"/>
              <a:ext cx="184375"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18" name="直接连接符 217"/>
            <p:cNvCxnSpPr/>
            <p:nvPr/>
          </p:nvCxnSpPr>
          <p:spPr>
            <a:xfrm flipV="1">
              <a:off x="7591757" y="2760226"/>
              <a:ext cx="0" cy="601471"/>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grpSp>
      <p:cxnSp>
        <p:nvCxnSpPr>
          <p:cNvPr id="51" name="直接箭头连接符 50"/>
          <p:cNvCxnSpPr/>
          <p:nvPr/>
        </p:nvCxnSpPr>
        <p:spPr>
          <a:xfrm>
            <a:off x="3011386" y="3000468"/>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直接箭头连接符 53"/>
          <p:cNvCxnSpPr/>
          <p:nvPr/>
        </p:nvCxnSpPr>
        <p:spPr>
          <a:xfrm>
            <a:off x="3011386" y="3431465"/>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直接箭头连接符 73"/>
          <p:cNvCxnSpPr/>
          <p:nvPr/>
        </p:nvCxnSpPr>
        <p:spPr>
          <a:xfrm>
            <a:off x="3011386" y="3840936"/>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6" name="文本框 255"/>
          <p:cNvSpPr txBox="1"/>
          <p:nvPr/>
        </p:nvSpPr>
        <p:spPr>
          <a:xfrm>
            <a:off x="5660046" y="4303250"/>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258" name="直接箭头连接符 257"/>
          <p:cNvCxnSpPr/>
          <p:nvPr/>
        </p:nvCxnSpPr>
        <p:spPr>
          <a:xfrm>
            <a:off x="2838126" y="3194864"/>
            <a:ext cx="162195"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83" name="直接箭头连接符 282"/>
          <p:cNvCxnSpPr/>
          <p:nvPr/>
        </p:nvCxnSpPr>
        <p:spPr>
          <a:xfrm>
            <a:off x="9126052" y="3462829"/>
            <a:ext cx="2324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84" name="组合 283"/>
          <p:cNvGrpSpPr/>
          <p:nvPr/>
        </p:nvGrpSpPr>
        <p:grpSpPr>
          <a:xfrm>
            <a:off x="6580657" y="3690125"/>
            <a:ext cx="2777826" cy="998379"/>
            <a:chOff x="6676649" y="3690125"/>
            <a:chExt cx="2681142" cy="998379"/>
          </a:xfrm>
        </p:grpSpPr>
        <p:cxnSp>
          <p:nvCxnSpPr>
            <p:cNvPr id="285" name="直接连接符 284"/>
            <p:cNvCxnSpPr/>
            <p:nvPr/>
          </p:nvCxnSpPr>
          <p:spPr>
            <a:xfrm>
              <a:off x="6676649" y="3690125"/>
              <a:ext cx="0" cy="998379"/>
            </a:xfrm>
            <a:prstGeom prst="line">
              <a:avLst/>
            </a:prstGeom>
          </p:spPr>
          <p:style>
            <a:lnRef idx="3">
              <a:schemeClr val="dk1"/>
            </a:lnRef>
            <a:fillRef idx="0">
              <a:schemeClr val="dk1"/>
            </a:fillRef>
            <a:effectRef idx="2">
              <a:schemeClr val="dk1"/>
            </a:effectRef>
            <a:fontRef idx="minor">
              <a:schemeClr val="tx1"/>
            </a:fontRef>
          </p:style>
        </p:cxnSp>
        <p:cxnSp>
          <p:nvCxnSpPr>
            <p:cNvPr id="286" name="直接连接符 285"/>
            <p:cNvCxnSpPr/>
            <p:nvPr/>
          </p:nvCxnSpPr>
          <p:spPr>
            <a:xfrm>
              <a:off x="6676649" y="4688504"/>
              <a:ext cx="2451890" cy="0"/>
            </a:xfrm>
            <a:prstGeom prst="line">
              <a:avLst/>
            </a:prstGeom>
          </p:spPr>
          <p:style>
            <a:lnRef idx="3">
              <a:schemeClr val="dk1"/>
            </a:lnRef>
            <a:fillRef idx="0">
              <a:schemeClr val="dk1"/>
            </a:fillRef>
            <a:effectRef idx="2">
              <a:schemeClr val="dk1"/>
            </a:effectRef>
            <a:fontRef idx="minor">
              <a:schemeClr val="tx1"/>
            </a:fontRef>
          </p:style>
        </p:cxnSp>
        <p:cxnSp>
          <p:nvCxnSpPr>
            <p:cNvPr id="287" name="直接连接符 286"/>
            <p:cNvCxnSpPr/>
            <p:nvPr/>
          </p:nvCxnSpPr>
          <p:spPr>
            <a:xfrm>
              <a:off x="9128539" y="3768977"/>
              <a:ext cx="0" cy="919527"/>
            </a:xfrm>
            <a:prstGeom prst="line">
              <a:avLst/>
            </a:prstGeom>
          </p:spPr>
          <p:style>
            <a:lnRef idx="3">
              <a:schemeClr val="dk1"/>
            </a:lnRef>
            <a:fillRef idx="0">
              <a:schemeClr val="dk1"/>
            </a:fillRef>
            <a:effectRef idx="2">
              <a:schemeClr val="dk1"/>
            </a:effectRef>
            <a:fontRef idx="minor">
              <a:schemeClr val="tx1"/>
            </a:fontRef>
          </p:style>
        </p:cxnSp>
        <p:cxnSp>
          <p:nvCxnSpPr>
            <p:cNvPr id="288" name="直接箭头连接符 287"/>
            <p:cNvCxnSpPr/>
            <p:nvPr/>
          </p:nvCxnSpPr>
          <p:spPr>
            <a:xfrm>
              <a:off x="9128539" y="3768977"/>
              <a:ext cx="22925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5" name="组合 294"/>
          <p:cNvGrpSpPr/>
          <p:nvPr/>
        </p:nvGrpSpPr>
        <p:grpSpPr>
          <a:xfrm>
            <a:off x="7448757" y="3826516"/>
            <a:ext cx="282727" cy="861986"/>
            <a:chOff x="2132124" y="2656398"/>
            <a:chExt cx="493131" cy="1114049"/>
          </a:xfrm>
        </p:grpSpPr>
        <p:cxnSp>
          <p:nvCxnSpPr>
            <p:cNvPr id="296" name="直接连接符 295"/>
            <p:cNvCxnSpPr/>
            <p:nvPr/>
          </p:nvCxnSpPr>
          <p:spPr>
            <a:xfrm flipV="1">
              <a:off x="2132124" y="2656399"/>
              <a:ext cx="0" cy="1114048"/>
            </a:xfrm>
            <a:prstGeom prst="line">
              <a:avLst/>
            </a:prstGeom>
          </p:spPr>
          <p:style>
            <a:lnRef idx="3">
              <a:schemeClr val="dk1"/>
            </a:lnRef>
            <a:fillRef idx="0">
              <a:schemeClr val="dk1"/>
            </a:fillRef>
            <a:effectRef idx="2">
              <a:schemeClr val="dk1"/>
            </a:effectRef>
            <a:fontRef idx="minor">
              <a:schemeClr val="tx1"/>
            </a:fontRef>
          </p:style>
        </p:cxnSp>
        <p:cxnSp>
          <p:nvCxnSpPr>
            <p:cNvPr id="297" name="直接箭头连接符 296"/>
            <p:cNvCxnSpPr/>
            <p:nvPr/>
          </p:nvCxnSpPr>
          <p:spPr>
            <a:xfrm>
              <a:off x="2132124" y="2656398"/>
              <a:ext cx="4931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300" name="直接箭头连接符 299"/>
          <p:cNvCxnSpPr/>
          <p:nvPr/>
        </p:nvCxnSpPr>
        <p:spPr>
          <a:xfrm>
            <a:off x="8090699" y="3127310"/>
            <a:ext cx="32891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2" name="直接箭头连接符 301"/>
          <p:cNvCxnSpPr/>
          <p:nvPr/>
        </p:nvCxnSpPr>
        <p:spPr>
          <a:xfrm>
            <a:off x="8090699" y="3865896"/>
            <a:ext cx="32891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直接箭头连接符 302"/>
          <p:cNvCxnSpPr/>
          <p:nvPr/>
        </p:nvCxnSpPr>
        <p:spPr>
          <a:xfrm flipV="1">
            <a:off x="7917545" y="4476750"/>
            <a:ext cx="0" cy="1066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5" name="直接箭头连接符 304"/>
          <p:cNvCxnSpPr/>
          <p:nvPr/>
        </p:nvCxnSpPr>
        <p:spPr>
          <a:xfrm flipV="1">
            <a:off x="8204606" y="3491165"/>
            <a:ext cx="0" cy="205196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06" name="直接连接符 305"/>
          <p:cNvCxnSpPr/>
          <p:nvPr/>
        </p:nvCxnSpPr>
        <p:spPr>
          <a:xfrm flipH="1">
            <a:off x="7924481" y="3491165"/>
            <a:ext cx="280125" cy="0"/>
          </a:xfrm>
          <a:prstGeom prst="line">
            <a:avLst/>
          </a:prstGeom>
        </p:spPr>
        <p:style>
          <a:lnRef idx="3">
            <a:schemeClr val="dk1"/>
          </a:lnRef>
          <a:fillRef idx="0">
            <a:schemeClr val="dk1"/>
          </a:fillRef>
          <a:effectRef idx="2">
            <a:schemeClr val="dk1"/>
          </a:effectRef>
          <a:fontRef idx="minor">
            <a:schemeClr val="tx1"/>
          </a:fontRef>
        </p:style>
      </p:cxnSp>
      <p:cxnSp>
        <p:nvCxnSpPr>
          <p:cNvPr id="307" name="直接箭头连接符 306"/>
          <p:cNvCxnSpPr/>
          <p:nvPr/>
        </p:nvCxnSpPr>
        <p:spPr>
          <a:xfrm flipV="1">
            <a:off x="7924481" y="3322358"/>
            <a:ext cx="0" cy="1688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2" name="直接箭头连接符 311"/>
          <p:cNvCxnSpPr/>
          <p:nvPr/>
        </p:nvCxnSpPr>
        <p:spPr>
          <a:xfrm flipV="1">
            <a:off x="8786550" y="3833887"/>
            <a:ext cx="0" cy="17092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15" name="组合 314"/>
          <p:cNvGrpSpPr/>
          <p:nvPr/>
        </p:nvGrpSpPr>
        <p:grpSpPr>
          <a:xfrm>
            <a:off x="9225858" y="2386656"/>
            <a:ext cx="1443615" cy="1076173"/>
            <a:chOff x="2130666" y="2665261"/>
            <a:chExt cx="346451" cy="678139"/>
          </a:xfrm>
        </p:grpSpPr>
        <p:cxnSp>
          <p:nvCxnSpPr>
            <p:cNvPr id="316" name="直接连接符 315"/>
            <p:cNvCxnSpPr/>
            <p:nvPr/>
          </p:nvCxnSpPr>
          <p:spPr>
            <a:xfrm flipV="1">
              <a:off x="2130666" y="2665261"/>
              <a:ext cx="0" cy="678139"/>
            </a:xfrm>
            <a:prstGeom prst="line">
              <a:avLst/>
            </a:prstGeom>
          </p:spPr>
          <p:style>
            <a:lnRef idx="3">
              <a:schemeClr val="dk1"/>
            </a:lnRef>
            <a:fillRef idx="0">
              <a:schemeClr val="dk1"/>
            </a:fillRef>
            <a:effectRef idx="2">
              <a:schemeClr val="dk1"/>
            </a:effectRef>
            <a:fontRef idx="minor">
              <a:schemeClr val="tx1"/>
            </a:fontRef>
          </p:style>
        </p:cxnSp>
        <p:cxnSp>
          <p:nvCxnSpPr>
            <p:cNvPr id="317" name="直接箭头连接符 316"/>
            <p:cNvCxnSpPr/>
            <p:nvPr/>
          </p:nvCxnSpPr>
          <p:spPr>
            <a:xfrm>
              <a:off x="2130666" y="2668038"/>
              <a:ext cx="34645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12" name="组合 111"/>
          <p:cNvGrpSpPr/>
          <p:nvPr/>
        </p:nvGrpSpPr>
        <p:grpSpPr>
          <a:xfrm>
            <a:off x="830110" y="2585085"/>
            <a:ext cx="474810" cy="1013447"/>
            <a:chOff x="830110" y="2585085"/>
            <a:chExt cx="474810" cy="1013447"/>
          </a:xfrm>
        </p:grpSpPr>
        <p:sp>
          <p:nvSpPr>
            <p:cNvPr id="202" name="梯形 201"/>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00" name="文本框 99"/>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X</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321" name="组合 320"/>
          <p:cNvGrpSpPr/>
          <p:nvPr/>
        </p:nvGrpSpPr>
        <p:grpSpPr>
          <a:xfrm>
            <a:off x="10603371" y="1873912"/>
            <a:ext cx="474810" cy="1013447"/>
            <a:chOff x="830110" y="2585085"/>
            <a:chExt cx="474810" cy="1013447"/>
          </a:xfrm>
        </p:grpSpPr>
        <p:sp>
          <p:nvSpPr>
            <p:cNvPr id="322" name="梯形 321"/>
            <p:cNvSpPr/>
            <p:nvPr/>
          </p:nvSpPr>
          <p:spPr>
            <a:xfrm rot="5400000">
              <a:off x="571802" y="2909907"/>
              <a:ext cx="1013447" cy="363803"/>
            </a:xfrm>
            <a:prstGeom prst="trapezoid">
              <a:avLst>
                <a:gd name="adj" fmla="val 39137"/>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23" name="文本框 322"/>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effectLst/>
                  <a:uLnTx/>
                  <a:uFillTx/>
                  <a:latin typeface="Times New Roman" panose="02020603050405020304"/>
                  <a:ea typeface="宋体" panose="02010600030101010101" pitchFamily="2" charset="-122"/>
                  <a:cs typeface="+mn-cs"/>
                </a:rPr>
                <a:t>X</a:t>
              </a:r>
              <a:endParaRPr kumimoji="0" lang="zh-CN" altLang="en-US" sz="2400" b="1" i="0" u="none" strike="noStrike" kern="1200" cap="none" spc="0" normalizeH="0" baseline="0" noProof="0" dirty="0">
                <a:ln>
                  <a:noFill/>
                </a:ln>
                <a:effectLst/>
                <a:uLnTx/>
                <a:uFillTx/>
                <a:latin typeface="Times New Roman" panose="02020603050405020304"/>
                <a:ea typeface="宋体" panose="02010600030101010101" pitchFamily="2" charset="-122"/>
                <a:cs typeface="+mn-cs"/>
              </a:endParaRPr>
            </a:p>
          </p:txBody>
        </p:sp>
      </p:grpSp>
      <p:grpSp>
        <p:nvGrpSpPr>
          <p:cNvPr id="324" name="组合 323"/>
          <p:cNvGrpSpPr/>
          <p:nvPr/>
        </p:nvGrpSpPr>
        <p:grpSpPr>
          <a:xfrm>
            <a:off x="7656756" y="2389400"/>
            <a:ext cx="474810" cy="1013447"/>
            <a:chOff x="830110" y="2585085"/>
            <a:chExt cx="474810" cy="1013447"/>
          </a:xfrm>
        </p:grpSpPr>
        <p:sp>
          <p:nvSpPr>
            <p:cNvPr id="325" name="梯形 324"/>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26" name="文本框 325"/>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X</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327" name="组合 326"/>
          <p:cNvGrpSpPr/>
          <p:nvPr/>
        </p:nvGrpSpPr>
        <p:grpSpPr>
          <a:xfrm>
            <a:off x="7656756" y="3548514"/>
            <a:ext cx="474810" cy="1013447"/>
            <a:chOff x="830110" y="2585085"/>
            <a:chExt cx="474810" cy="1013447"/>
          </a:xfrm>
        </p:grpSpPr>
        <p:sp>
          <p:nvSpPr>
            <p:cNvPr id="328" name="梯形 327"/>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29" name="文本框 328"/>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X</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171" name="组合 170"/>
          <p:cNvGrpSpPr/>
          <p:nvPr/>
        </p:nvGrpSpPr>
        <p:grpSpPr>
          <a:xfrm>
            <a:off x="8379901" y="2969895"/>
            <a:ext cx="835486" cy="998220"/>
            <a:chOff x="7950205" y="3160441"/>
            <a:chExt cx="679988" cy="998220"/>
          </a:xfrm>
        </p:grpSpPr>
        <p:grpSp>
          <p:nvGrpSpPr>
            <p:cNvPr id="172" name="组合 171"/>
            <p:cNvGrpSpPr/>
            <p:nvPr/>
          </p:nvGrpSpPr>
          <p:grpSpPr>
            <a:xfrm>
              <a:off x="7982529" y="3160441"/>
              <a:ext cx="574962" cy="998220"/>
              <a:chOff x="7982529" y="3160441"/>
              <a:chExt cx="574962" cy="998220"/>
            </a:xfrm>
          </p:grpSpPr>
          <p:sp>
            <p:nvSpPr>
              <p:cNvPr id="185" name="梯形 184"/>
              <p:cNvSpPr/>
              <p:nvPr/>
            </p:nvSpPr>
            <p:spPr>
              <a:xfrm rot="5400000">
                <a:off x="7770900" y="3372070"/>
                <a:ext cx="998220" cy="574962"/>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88" name="等腰三角形 187"/>
              <p:cNvSpPr/>
              <p:nvPr/>
            </p:nvSpPr>
            <p:spPr>
              <a:xfrm rot="5400000">
                <a:off x="7950289" y="3629810"/>
                <a:ext cx="149047" cy="82492"/>
              </a:xfrm>
              <a:prstGeom prst="triangle">
                <a:avLst>
                  <a:gd name="adj" fmla="val 47444"/>
                </a:avLst>
              </a:prstGeom>
              <a:solidFill>
                <a:schemeClr val="bg1"/>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89" name="直接连接符 188"/>
              <p:cNvCxnSpPr>
                <a:endCxn id="188" idx="4"/>
              </p:cNvCxnSpPr>
              <p:nvPr/>
            </p:nvCxnSpPr>
            <p:spPr>
              <a:xfrm>
                <a:off x="7983567" y="3596533"/>
                <a:ext cx="0" cy="149047"/>
              </a:xfrm>
              <a:prstGeom prst="line">
                <a:avLst/>
              </a:prstGeom>
              <a:ln w="19050">
                <a:solidFill>
                  <a:schemeClr val="bg1"/>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190" name="直接连接符 189"/>
              <p:cNvCxnSpPr>
                <a:stCxn id="188" idx="2"/>
                <a:endCxn id="188" idx="1"/>
              </p:cNvCxnSpPr>
              <p:nvPr/>
            </p:nvCxnSpPr>
            <p:spPr>
              <a:xfrm>
                <a:off x="7983574" y="3596533"/>
                <a:ext cx="41246" cy="35357"/>
              </a:xfrm>
              <a:prstGeom prst="line">
                <a:avLst/>
              </a:prstGeom>
            </p:spPr>
            <p:style>
              <a:lnRef idx="2">
                <a:schemeClr val="dk1"/>
              </a:lnRef>
              <a:fillRef idx="0">
                <a:schemeClr val="dk1"/>
              </a:fillRef>
              <a:effectRef idx="1">
                <a:schemeClr val="dk1"/>
              </a:effectRef>
              <a:fontRef idx="minor">
                <a:schemeClr val="tx1"/>
              </a:fontRef>
            </p:style>
          </p:cxnSp>
          <p:cxnSp>
            <p:nvCxnSpPr>
              <p:cNvPr id="197" name="直接连接符 196"/>
              <p:cNvCxnSpPr>
                <a:stCxn id="188" idx="5"/>
                <a:endCxn id="188" idx="4"/>
              </p:cNvCxnSpPr>
              <p:nvPr/>
            </p:nvCxnSpPr>
            <p:spPr>
              <a:xfrm flipH="1">
                <a:off x="7983574" y="3706413"/>
                <a:ext cx="41246" cy="39167"/>
              </a:xfrm>
              <a:prstGeom prst="line">
                <a:avLst/>
              </a:prstGeom>
            </p:spPr>
            <p:style>
              <a:lnRef idx="2">
                <a:schemeClr val="dk1"/>
              </a:lnRef>
              <a:fillRef idx="0">
                <a:schemeClr val="dk1"/>
              </a:fillRef>
              <a:effectRef idx="1">
                <a:schemeClr val="dk1"/>
              </a:effectRef>
              <a:fontRef idx="minor">
                <a:schemeClr val="tx1"/>
              </a:fontRef>
            </p:style>
          </p:cxnSp>
        </p:grpSp>
        <p:sp>
          <p:nvSpPr>
            <p:cNvPr id="173" name="文本框 172"/>
            <p:cNvSpPr txBox="1"/>
            <p:nvPr/>
          </p:nvSpPr>
          <p:spPr>
            <a:xfrm>
              <a:off x="7950205" y="3439616"/>
              <a:ext cx="67998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ALU</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201" name="文本框 200"/>
          <p:cNvSpPr txBox="1"/>
          <p:nvPr/>
        </p:nvSpPr>
        <p:spPr>
          <a:xfrm>
            <a:off x="5378137" y="4833172"/>
            <a:ext cx="782587" cy="461665"/>
          </a:xfrm>
          <a:prstGeom prst="rect">
            <a:avLst/>
          </a:prstGeom>
          <a:noFill/>
        </p:spPr>
        <p:txBody>
          <a:bodyPr wrap="none" rtlCol="0">
            <a:spAutoFit/>
          </a:bodyPr>
          <a:lstStyle/>
          <a:p>
            <a:r>
              <a:rPr lang="en-US" altLang="zh-CN" sz="2400" b="1" dirty="0" err="1">
                <a:solidFill>
                  <a:prstClr val="black"/>
                </a:solidFill>
                <a:latin typeface="Times New Roman" panose="02020603050405020304"/>
                <a:ea typeface="宋体" panose="02010600030101010101" pitchFamily="2" charset="-122"/>
              </a:rPr>
              <a:t>imm</a:t>
            </a:r>
            <a:endParaRPr lang="zh-CN" altLang="en-US" sz="2400" b="1" dirty="0">
              <a:solidFill>
                <a:prstClr val="black"/>
              </a:solidFill>
              <a:latin typeface="Times New Roman" panose="02020603050405020304"/>
              <a:ea typeface="宋体" panose="02010600030101010101" pitchFamily="2" charset="-122"/>
            </a:endParaRPr>
          </a:p>
        </p:txBody>
      </p:sp>
      <p:sp>
        <p:nvSpPr>
          <p:cNvPr id="204" name="矩形 203"/>
          <p:cNvSpPr/>
          <p:nvPr/>
        </p:nvSpPr>
        <p:spPr>
          <a:xfrm>
            <a:off x="735565" y="5538077"/>
            <a:ext cx="11023619" cy="115255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05" name="文本框 204"/>
          <p:cNvSpPr txBox="1"/>
          <p:nvPr/>
        </p:nvSpPr>
        <p:spPr>
          <a:xfrm>
            <a:off x="5008245" y="5918200"/>
            <a:ext cx="1287145" cy="333375"/>
          </a:xfrm>
          <a:prstGeom prst="rect">
            <a:avLst/>
          </a:prstGeom>
          <a:noFill/>
        </p:spPr>
        <p:txBody>
          <a:bodyPr wrap="non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effectLst/>
                <a:uLnTx/>
                <a:uFillTx/>
                <a:latin typeface="Times New Roman" panose="02020603050405020304"/>
                <a:ea typeface="宋体" panose="02010600030101010101" pitchFamily="2" charset="-122"/>
                <a:cs typeface="+mn-cs"/>
              </a:rPr>
              <a:t>RegWEn</a:t>
            </a:r>
            <a:r>
              <a:rPr lang="en-US" altLang="zh-CN" sz="2000" b="1" dirty="0">
                <a:latin typeface="Times New Roman" panose="02020603050405020304"/>
                <a:ea typeface="宋体" panose="02010600030101010101" pitchFamily="2" charset="-122"/>
              </a:rPr>
              <a:t>=1</a:t>
            </a:r>
            <a:endParaRPr kumimoji="0" lang="en-US" altLang="zh-CN" sz="2000" b="1" i="0" u="none" strike="noStrike" kern="1200" cap="none" spc="0" normalizeH="0" baseline="0" noProof="0" dirty="0">
              <a:ln>
                <a:noFill/>
              </a:ln>
              <a:effectLst/>
              <a:uLnTx/>
              <a:uFillTx/>
              <a:latin typeface="Times New Roman" panose="02020603050405020304"/>
              <a:ea typeface="宋体" panose="02010600030101010101" pitchFamily="2" charset="-122"/>
              <a:cs typeface="+mn-cs"/>
            </a:endParaRPr>
          </a:p>
        </p:txBody>
      </p:sp>
      <p:sp>
        <p:nvSpPr>
          <p:cNvPr id="209" name="文本框 208"/>
          <p:cNvSpPr txBox="1"/>
          <p:nvPr/>
        </p:nvSpPr>
        <p:spPr>
          <a:xfrm>
            <a:off x="2153217" y="5549305"/>
            <a:ext cx="14334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inst[31:0]</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19" name="文本框 218"/>
          <p:cNvSpPr txBox="1"/>
          <p:nvPr/>
        </p:nvSpPr>
        <p:spPr>
          <a:xfrm>
            <a:off x="8444220" y="5540205"/>
            <a:ext cx="123371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ALUSel</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=Add</a:t>
            </a:r>
          </a:p>
        </p:txBody>
      </p:sp>
      <p:sp>
        <p:nvSpPr>
          <p:cNvPr id="220" name="文本框 219"/>
          <p:cNvSpPr txBox="1"/>
          <p:nvPr/>
        </p:nvSpPr>
        <p:spPr>
          <a:xfrm>
            <a:off x="3796030" y="5551805"/>
            <a:ext cx="1433195" cy="829945"/>
          </a:xfrm>
          <a:prstGeom prst="rect">
            <a:avLst/>
          </a:prstGeom>
          <a:noFill/>
        </p:spPr>
        <p:txBody>
          <a:bodyPr wrap="square" lIns="0" rIns="0"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srgbClr val="FF0000"/>
                </a:solidFill>
                <a:effectLst/>
                <a:uLnTx/>
                <a:uFillTx/>
                <a:latin typeface="Times New Roman" panose="02020603050405020304"/>
                <a:ea typeface="宋体" panose="02010600030101010101" pitchFamily="2" charset="-122"/>
                <a:cs typeface="+mn-cs"/>
              </a:rPr>
              <a:t>ImmSel</a:t>
            </a:r>
            <a:r>
              <a:rPr lang="en-US" altLang="zh-CN" sz="2400" b="1" dirty="0">
                <a:solidFill>
                  <a:srgbClr val="FF0000"/>
                </a:solidFill>
                <a:latin typeface="Times New Roman" panose="02020603050405020304"/>
                <a:ea typeface="宋体" panose="02010600030101010101" pitchFamily="2" charset="-122"/>
              </a:rPr>
              <a:t>=I</a:t>
            </a:r>
            <a:endParaRPr kumimoji="0" lang="en-US" altLang="zh-CN" sz="2400" b="1" i="0" u="none" strike="noStrike" kern="1200" cap="none" spc="0" normalizeH="0" baseline="0" noProof="0" dirty="0">
              <a:ln>
                <a:noFill/>
              </a:ln>
              <a:solidFill>
                <a:srgbClr val="FF0000"/>
              </a:solidFill>
              <a:effectLst/>
              <a:uLnTx/>
              <a:uFillTx/>
              <a:latin typeface="Times New Roman" panose="02020603050405020304"/>
              <a:ea typeface="宋体" panose="02010600030101010101" pitchFamily="2" charset="-122"/>
            </a:endParaRPr>
          </a:p>
        </p:txBody>
      </p:sp>
      <p:sp>
        <p:nvSpPr>
          <p:cNvPr id="221" name="文本框 220"/>
          <p:cNvSpPr txBox="1"/>
          <p:nvPr/>
        </p:nvSpPr>
        <p:spPr>
          <a:xfrm>
            <a:off x="9337402" y="5887947"/>
            <a:ext cx="139880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MemRW</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=Read</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22" name="文本框 221"/>
          <p:cNvSpPr txBox="1"/>
          <p:nvPr/>
        </p:nvSpPr>
        <p:spPr>
          <a:xfrm>
            <a:off x="10646659" y="5538078"/>
            <a:ext cx="110336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srgbClr val="FF0000"/>
                </a:solidFill>
                <a:effectLst/>
                <a:uLnTx/>
                <a:uFillTx/>
                <a:latin typeface="Times New Roman" panose="02020603050405020304"/>
                <a:ea typeface="宋体" panose="02010600030101010101" pitchFamily="2" charset="-122"/>
                <a:cs typeface="+mn-cs"/>
              </a:rPr>
              <a:t>WBSel</a:t>
            </a:r>
            <a:endParaRPr kumimoji="0" lang="en-US" altLang="zh-CN" sz="2400" b="1" i="0" u="none" strike="noStrike" kern="1200" cap="none" spc="0" normalizeH="0" baseline="0" noProof="0" dirty="0">
              <a:ln>
                <a:noFill/>
              </a:ln>
              <a:solidFill>
                <a:srgbClr val="FF0000"/>
              </a:solidFill>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schemeClr val="tx1"/>
                </a:solidFill>
                <a:latin typeface="Times New Roman" panose="02020603050405020304"/>
                <a:ea typeface="宋体" panose="02010600030101010101" pitchFamily="2" charset="-122"/>
              </a:rPr>
              <a:t>=</a:t>
            </a:r>
            <a:r>
              <a:rPr lang="en-US" altLang="zh-CN" sz="2400" b="1" dirty="0">
                <a:solidFill>
                  <a:srgbClr val="FF0000"/>
                </a:solidFill>
                <a:latin typeface="Times New Roman" panose="02020603050405020304"/>
                <a:ea typeface="宋体" panose="02010600030101010101" pitchFamily="2" charset="-122"/>
              </a:rPr>
              <a:t>PC+4</a:t>
            </a:r>
            <a:endParaRPr kumimoji="0" lang="en-US" altLang="zh-CN" sz="2400" b="1" i="0" u="none" strike="noStrike" kern="1200" cap="none" spc="0" normalizeH="0" baseline="0" noProof="0" dirty="0">
              <a:ln>
                <a:noFill/>
              </a:ln>
              <a:solidFill>
                <a:srgbClr val="FF0000"/>
              </a:solidFill>
              <a:effectLst/>
              <a:uLnTx/>
              <a:uFillTx/>
              <a:latin typeface="Times New Roman" panose="02020603050405020304"/>
              <a:ea typeface="宋体" panose="02010600030101010101" pitchFamily="2" charset="-122"/>
            </a:endParaRPr>
          </a:p>
        </p:txBody>
      </p:sp>
      <p:sp>
        <p:nvSpPr>
          <p:cNvPr id="223" name="文本框 222"/>
          <p:cNvSpPr txBox="1"/>
          <p:nvPr/>
        </p:nvSpPr>
        <p:spPr>
          <a:xfrm>
            <a:off x="6346411" y="5543751"/>
            <a:ext cx="79861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effectLst/>
                <a:uLnTx/>
                <a:uFillTx/>
                <a:latin typeface="Times New Roman" panose="02020603050405020304"/>
                <a:ea typeface="宋体" panose="02010600030101010101" pitchFamily="2" charset="-122"/>
                <a:cs typeface="+mn-cs"/>
              </a:rPr>
              <a:t>BrUn</a:t>
            </a:r>
            <a:endParaRPr kumimoji="0" lang="en-US" altLang="zh-CN" sz="2000" b="1" i="0" u="none" strike="noStrike" kern="1200" cap="none" spc="0" normalizeH="0" baseline="0" noProof="0" dirty="0">
              <a:ln>
                <a:noFill/>
              </a:ln>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a:ea typeface="宋体" panose="02010600030101010101" pitchFamily="2" charset="-122"/>
              </a:rPr>
              <a:t>=*</a:t>
            </a:r>
            <a:endParaRPr kumimoji="0" lang="en-US" altLang="zh-CN" sz="2000" b="1" i="0" u="none" strike="noStrike" kern="1200" cap="none" spc="0" normalizeH="0" baseline="0" noProof="0" dirty="0">
              <a:ln>
                <a:noFill/>
              </a:ln>
              <a:effectLst/>
              <a:uLnTx/>
              <a:uFillTx/>
              <a:latin typeface="Times New Roman" panose="02020603050405020304"/>
              <a:ea typeface="宋体" panose="02010600030101010101" pitchFamily="2" charset="-122"/>
              <a:cs typeface="+mn-cs"/>
            </a:endParaRPr>
          </a:p>
        </p:txBody>
      </p:sp>
      <p:sp>
        <p:nvSpPr>
          <p:cNvPr id="224" name="文本框 223"/>
          <p:cNvSpPr txBox="1"/>
          <p:nvPr/>
        </p:nvSpPr>
        <p:spPr>
          <a:xfrm>
            <a:off x="7084443" y="5543751"/>
            <a:ext cx="726481"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effectLst/>
                <a:uLnTx/>
                <a:uFillTx/>
                <a:latin typeface="Times New Roman" panose="02020603050405020304"/>
                <a:ea typeface="宋体" panose="02010600030101010101" pitchFamily="2" charset="-122"/>
                <a:cs typeface="+mn-cs"/>
              </a:rPr>
              <a:t>BrLt</a:t>
            </a:r>
            <a:endParaRPr kumimoji="0" lang="en-US" altLang="zh-CN" sz="2000" b="1" i="0" u="none" strike="noStrike" kern="1200" cap="none" spc="0" normalizeH="0" baseline="0" noProof="0" dirty="0">
              <a:ln>
                <a:noFill/>
              </a:ln>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a:ea typeface="宋体" panose="02010600030101010101" pitchFamily="2" charset="-122"/>
              </a:rPr>
              <a:t>=*</a:t>
            </a:r>
            <a:endParaRPr kumimoji="0" lang="en-US" altLang="zh-CN" sz="2000" b="1" i="0" u="none" strike="noStrike" kern="1200" cap="none" spc="0" normalizeH="0" baseline="0" noProof="0" dirty="0">
              <a:ln>
                <a:noFill/>
              </a:ln>
              <a:effectLst/>
              <a:uLnTx/>
              <a:uFillTx/>
              <a:latin typeface="Times New Roman" panose="02020603050405020304"/>
              <a:ea typeface="宋体" panose="02010600030101010101" pitchFamily="2" charset="-122"/>
              <a:cs typeface="+mn-cs"/>
            </a:endParaRPr>
          </a:p>
        </p:txBody>
      </p:sp>
      <p:sp>
        <p:nvSpPr>
          <p:cNvPr id="225" name="文本框 224"/>
          <p:cNvSpPr txBox="1"/>
          <p:nvPr/>
        </p:nvSpPr>
        <p:spPr>
          <a:xfrm>
            <a:off x="6750473" y="6008979"/>
            <a:ext cx="784189"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effectLst/>
                <a:uLnTx/>
                <a:uFillTx/>
                <a:latin typeface="Times New Roman" panose="02020603050405020304"/>
                <a:ea typeface="宋体" panose="02010600030101010101" pitchFamily="2" charset="-122"/>
                <a:cs typeface="+mn-cs"/>
              </a:rPr>
              <a:t>BrEq</a:t>
            </a:r>
            <a:endParaRPr kumimoji="0" lang="en-US" altLang="zh-CN" sz="2000" b="1" i="0" u="none" strike="noStrike" kern="1200" cap="none" spc="0" normalizeH="0" baseline="0" noProof="0" dirty="0">
              <a:ln>
                <a:noFill/>
              </a:ln>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a:ea typeface="宋体" panose="02010600030101010101" pitchFamily="2" charset="-122"/>
              </a:rPr>
              <a:t>=*</a:t>
            </a:r>
            <a:endParaRPr kumimoji="0" lang="en-US" altLang="zh-CN" sz="2000" b="1" i="0" u="none" strike="noStrike" kern="1200" cap="none" spc="0" normalizeH="0" baseline="0" noProof="0" dirty="0">
              <a:ln>
                <a:noFill/>
              </a:ln>
              <a:effectLst/>
              <a:uLnTx/>
              <a:uFillTx/>
              <a:latin typeface="Times New Roman" panose="02020603050405020304"/>
              <a:ea typeface="宋体" panose="02010600030101010101" pitchFamily="2" charset="-122"/>
              <a:cs typeface="+mn-cs"/>
            </a:endParaRPr>
          </a:p>
        </p:txBody>
      </p:sp>
      <p:sp>
        <p:nvSpPr>
          <p:cNvPr id="227" name="文本框 226"/>
          <p:cNvSpPr txBox="1"/>
          <p:nvPr/>
        </p:nvSpPr>
        <p:spPr>
          <a:xfrm>
            <a:off x="734695" y="5550535"/>
            <a:ext cx="1286510"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srgbClr val="FF0000"/>
                </a:solidFill>
                <a:effectLst/>
                <a:uLnTx/>
                <a:uFillTx/>
                <a:ea typeface="宋体" panose="02010600030101010101" pitchFamily="2" charset="-122"/>
              </a:rPr>
              <a:t>PCSel</a:t>
            </a:r>
            <a:endParaRPr kumimoji="0" lang="en-US" altLang="zh-CN" sz="2400" b="1" i="0" u="none" strike="noStrike" kern="1200" cap="none" spc="0" normalizeH="0" baseline="0" noProof="0" dirty="0">
              <a:ln>
                <a:noFill/>
              </a:ln>
              <a:solidFill>
                <a:srgbClr val="FF0000"/>
              </a:solidFill>
              <a:effectLst/>
              <a:uLnTx/>
              <a:uFillTx/>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ea typeface="宋体" panose="02010600030101010101" pitchFamily="2" charset="-122"/>
              </a:rPr>
              <a:t>=</a:t>
            </a:r>
            <a:r>
              <a:rPr lang="en-US" altLang="zh-CN" sz="2400" b="1" dirty="0">
                <a:solidFill>
                  <a:srgbClr val="FF0000"/>
                </a:solidFill>
                <a:ea typeface="宋体" panose="02010600030101010101" pitchFamily="2" charset="-122"/>
              </a:rPr>
              <a:t>ALU</a:t>
            </a:r>
            <a:endParaRPr kumimoji="0" lang="en-US" altLang="zh-CN" sz="2400" b="1" i="0" u="none" strike="noStrike" kern="1200" cap="none" spc="0" normalizeH="0" baseline="0" noProof="0" dirty="0">
              <a:ln>
                <a:noFill/>
              </a:ln>
              <a:solidFill>
                <a:srgbClr val="FF0000"/>
              </a:solidFill>
              <a:effectLst/>
              <a:uLnTx/>
              <a:uFillTx/>
              <a:ea typeface="宋体" panose="02010600030101010101" pitchFamily="2" charset="-122"/>
            </a:endParaRPr>
          </a:p>
        </p:txBody>
      </p:sp>
      <p:sp>
        <p:nvSpPr>
          <p:cNvPr id="229" name="文本框 228"/>
          <p:cNvSpPr txBox="1"/>
          <p:nvPr/>
        </p:nvSpPr>
        <p:spPr>
          <a:xfrm>
            <a:off x="7670678" y="5539717"/>
            <a:ext cx="821055" cy="70675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rPr>
              <a:t>Bsel</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rPr>
              <a:t>=imm</a:t>
            </a:r>
          </a:p>
        </p:txBody>
      </p:sp>
      <p:sp>
        <p:nvSpPr>
          <p:cNvPr id="230" name="文本框 229"/>
          <p:cNvSpPr txBox="1"/>
          <p:nvPr/>
        </p:nvSpPr>
        <p:spPr>
          <a:xfrm>
            <a:off x="7731988" y="6035645"/>
            <a:ext cx="976630" cy="70675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rPr>
              <a:t>Asel</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rPr>
              <a:t>=Data1</a:t>
            </a:r>
          </a:p>
        </p:txBody>
      </p:sp>
      <p:sp>
        <p:nvSpPr>
          <p:cNvPr id="232" name="文本框 231"/>
          <p:cNvSpPr txBox="1"/>
          <p:nvPr/>
        </p:nvSpPr>
        <p:spPr>
          <a:xfrm>
            <a:off x="2153581" y="6195339"/>
            <a:ext cx="252857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控制器(控制逻辑)</a:t>
            </a:r>
          </a:p>
        </p:txBody>
      </p:sp>
      <p:cxnSp>
        <p:nvCxnSpPr>
          <p:cNvPr id="174" name="直接箭头连接符 173"/>
          <p:cNvCxnSpPr/>
          <p:nvPr/>
        </p:nvCxnSpPr>
        <p:spPr>
          <a:xfrm>
            <a:off x="1919073" y="3179038"/>
            <a:ext cx="301083"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77" name="直接箭头连接符 176"/>
          <p:cNvCxnSpPr/>
          <p:nvPr/>
        </p:nvCxnSpPr>
        <p:spPr>
          <a:xfrm>
            <a:off x="3012869" y="3002912"/>
            <a:ext cx="0" cy="2542654"/>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94" name="直接箭头连接符 193"/>
          <p:cNvCxnSpPr/>
          <p:nvPr/>
        </p:nvCxnSpPr>
        <p:spPr>
          <a:xfrm>
            <a:off x="3017949" y="4839525"/>
            <a:ext cx="1450446"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95" name="直接箭头连接符 194"/>
          <p:cNvCxnSpPr/>
          <p:nvPr/>
        </p:nvCxnSpPr>
        <p:spPr>
          <a:xfrm>
            <a:off x="3012869" y="3002912"/>
            <a:ext cx="170339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96" name="直接箭头连接符 195"/>
          <p:cNvCxnSpPr/>
          <p:nvPr/>
        </p:nvCxnSpPr>
        <p:spPr>
          <a:xfrm>
            <a:off x="3017949" y="3428829"/>
            <a:ext cx="170339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98" name="直接箭头连接符 197"/>
          <p:cNvCxnSpPr/>
          <p:nvPr/>
        </p:nvCxnSpPr>
        <p:spPr>
          <a:xfrm>
            <a:off x="2854849" y="3202388"/>
            <a:ext cx="162195" cy="0"/>
          </a:xfrm>
          <a:prstGeom prst="straightConnector1">
            <a:avLst/>
          </a:prstGeom>
          <a:ln w="381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237" name="组合 236"/>
          <p:cNvGrpSpPr/>
          <p:nvPr/>
        </p:nvGrpSpPr>
        <p:grpSpPr>
          <a:xfrm>
            <a:off x="2041000" y="2485126"/>
            <a:ext cx="157663" cy="687003"/>
            <a:chOff x="2139696" y="2656398"/>
            <a:chExt cx="384242" cy="687003"/>
          </a:xfrm>
        </p:grpSpPr>
        <p:cxnSp>
          <p:nvCxnSpPr>
            <p:cNvPr id="238" name="直接连接符 237"/>
            <p:cNvCxnSpPr/>
            <p:nvPr/>
          </p:nvCxnSpPr>
          <p:spPr>
            <a:xfrm flipV="1">
              <a:off x="2139696" y="2656398"/>
              <a:ext cx="0" cy="687003"/>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39" name="直接箭头连接符 238"/>
            <p:cNvCxnSpPr/>
            <p:nvPr/>
          </p:nvCxnSpPr>
          <p:spPr>
            <a:xfrm>
              <a:off x="2139696" y="2656398"/>
              <a:ext cx="384242"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grpSp>
        <p:nvGrpSpPr>
          <p:cNvPr id="241" name="组合 240"/>
          <p:cNvGrpSpPr/>
          <p:nvPr/>
        </p:nvGrpSpPr>
        <p:grpSpPr>
          <a:xfrm>
            <a:off x="3000326" y="1364266"/>
            <a:ext cx="7675619" cy="796912"/>
            <a:chOff x="6552581" y="2760226"/>
            <a:chExt cx="1224387" cy="668173"/>
          </a:xfrm>
        </p:grpSpPr>
        <p:cxnSp>
          <p:nvCxnSpPr>
            <p:cNvPr id="242" name="直接连接符 241"/>
            <p:cNvCxnSpPr/>
            <p:nvPr/>
          </p:nvCxnSpPr>
          <p:spPr>
            <a:xfrm>
              <a:off x="6580657" y="2765756"/>
              <a:ext cx="1011100"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43" name="直接箭头连接符 242"/>
            <p:cNvCxnSpPr/>
            <p:nvPr/>
          </p:nvCxnSpPr>
          <p:spPr>
            <a:xfrm>
              <a:off x="7592593" y="3361697"/>
              <a:ext cx="184375"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44" name="直接连接符 243"/>
            <p:cNvCxnSpPr/>
            <p:nvPr/>
          </p:nvCxnSpPr>
          <p:spPr>
            <a:xfrm flipV="1">
              <a:off x="7591757" y="2760226"/>
              <a:ext cx="0" cy="601471"/>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45" name="直接连接符 244"/>
            <p:cNvCxnSpPr/>
            <p:nvPr/>
          </p:nvCxnSpPr>
          <p:spPr>
            <a:xfrm flipV="1">
              <a:off x="6580661" y="2760226"/>
              <a:ext cx="0" cy="668173"/>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46" name="直接连接符 245"/>
            <p:cNvCxnSpPr/>
            <p:nvPr/>
          </p:nvCxnSpPr>
          <p:spPr>
            <a:xfrm>
              <a:off x="6552581" y="3425650"/>
              <a:ext cx="28076"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grpSp>
      <p:grpSp>
        <p:nvGrpSpPr>
          <p:cNvPr id="247" name="组合 246"/>
          <p:cNvGrpSpPr/>
          <p:nvPr/>
        </p:nvGrpSpPr>
        <p:grpSpPr>
          <a:xfrm>
            <a:off x="6585115" y="2756223"/>
            <a:ext cx="1146237" cy="507740"/>
            <a:chOff x="6580657" y="2757684"/>
            <a:chExt cx="1146237" cy="507740"/>
          </a:xfrm>
        </p:grpSpPr>
        <p:cxnSp>
          <p:nvCxnSpPr>
            <p:cNvPr id="248" name="直接连接符 247"/>
            <p:cNvCxnSpPr/>
            <p:nvPr/>
          </p:nvCxnSpPr>
          <p:spPr>
            <a:xfrm flipV="1">
              <a:off x="6580657" y="2757684"/>
              <a:ext cx="0" cy="50774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49" name="直接连接符 248"/>
            <p:cNvCxnSpPr/>
            <p:nvPr/>
          </p:nvCxnSpPr>
          <p:spPr>
            <a:xfrm>
              <a:off x="6580657" y="2765756"/>
              <a:ext cx="961862"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50" name="直接箭头连接符 249"/>
            <p:cNvCxnSpPr/>
            <p:nvPr/>
          </p:nvCxnSpPr>
          <p:spPr>
            <a:xfrm>
              <a:off x="7542519" y="3110165"/>
              <a:ext cx="184375"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51" name="直接连接符 250"/>
            <p:cNvCxnSpPr/>
            <p:nvPr/>
          </p:nvCxnSpPr>
          <p:spPr>
            <a:xfrm flipV="1">
              <a:off x="7542519" y="2757684"/>
              <a:ext cx="0" cy="357492"/>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grpSp>
      <p:cxnSp>
        <p:nvCxnSpPr>
          <p:cNvPr id="252" name="肘形连接符 251"/>
          <p:cNvCxnSpPr>
            <a:stCxn id="313" idx="6"/>
          </p:cNvCxnSpPr>
          <p:nvPr/>
        </p:nvCxnSpPr>
        <p:spPr>
          <a:xfrm flipV="1">
            <a:off x="5229927" y="4185664"/>
            <a:ext cx="2501425" cy="709444"/>
          </a:xfrm>
          <a:prstGeom prst="bentConnector3">
            <a:avLst>
              <a:gd name="adj1" fmla="val 92952"/>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53" name="直接箭头连接符 252"/>
          <p:cNvCxnSpPr/>
          <p:nvPr/>
        </p:nvCxnSpPr>
        <p:spPr>
          <a:xfrm>
            <a:off x="8095779" y="3128655"/>
            <a:ext cx="32891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54" name="直接箭头连接符 253"/>
          <p:cNvCxnSpPr/>
          <p:nvPr/>
        </p:nvCxnSpPr>
        <p:spPr>
          <a:xfrm>
            <a:off x="8095779" y="3867241"/>
            <a:ext cx="32891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nvGrpSpPr>
          <p:cNvPr id="255" name="组合 254"/>
          <p:cNvGrpSpPr/>
          <p:nvPr/>
        </p:nvGrpSpPr>
        <p:grpSpPr>
          <a:xfrm>
            <a:off x="639327" y="1593699"/>
            <a:ext cx="8592878" cy="1869130"/>
            <a:chOff x="4023171" y="1813168"/>
            <a:chExt cx="5085302" cy="1656610"/>
          </a:xfrm>
        </p:grpSpPr>
        <p:cxnSp>
          <p:nvCxnSpPr>
            <p:cNvPr id="257" name="直接连接符 256"/>
            <p:cNvCxnSpPr/>
            <p:nvPr/>
          </p:nvCxnSpPr>
          <p:spPr>
            <a:xfrm flipV="1">
              <a:off x="9108473" y="1813168"/>
              <a:ext cx="0" cy="165661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59" name="直接连接符 258"/>
            <p:cNvCxnSpPr/>
            <p:nvPr/>
          </p:nvCxnSpPr>
          <p:spPr>
            <a:xfrm>
              <a:off x="4023171" y="1813539"/>
              <a:ext cx="5084774"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60" name="直接连接符 259"/>
            <p:cNvCxnSpPr/>
            <p:nvPr/>
          </p:nvCxnSpPr>
          <p:spPr>
            <a:xfrm flipV="1">
              <a:off x="4023171" y="1813169"/>
              <a:ext cx="0" cy="111496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61" name="直接箭头连接符 260"/>
            <p:cNvCxnSpPr/>
            <p:nvPr/>
          </p:nvCxnSpPr>
          <p:spPr>
            <a:xfrm>
              <a:off x="4023171" y="2933445"/>
              <a:ext cx="157365"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cxnSp>
        <p:nvCxnSpPr>
          <p:cNvPr id="262" name="直接箭头连接符 261"/>
          <p:cNvCxnSpPr/>
          <p:nvPr/>
        </p:nvCxnSpPr>
        <p:spPr>
          <a:xfrm flipV="1">
            <a:off x="1094210" y="3523865"/>
            <a:ext cx="0" cy="2019257"/>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63" name="直接箭头连接符 262"/>
          <p:cNvCxnSpPr/>
          <p:nvPr/>
        </p:nvCxnSpPr>
        <p:spPr>
          <a:xfrm>
            <a:off x="1267439" y="3166539"/>
            <a:ext cx="179504"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64" name="直接箭头连接符 263"/>
          <p:cNvCxnSpPr/>
          <p:nvPr/>
        </p:nvCxnSpPr>
        <p:spPr>
          <a:xfrm flipV="1">
            <a:off x="10903064" y="2794541"/>
            <a:ext cx="0" cy="2740583"/>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nvGrpSpPr>
          <p:cNvPr id="265" name="组合 264"/>
          <p:cNvGrpSpPr/>
          <p:nvPr/>
        </p:nvGrpSpPr>
        <p:grpSpPr>
          <a:xfrm>
            <a:off x="4469303" y="1737574"/>
            <a:ext cx="6745271" cy="683397"/>
            <a:chOff x="5118435" y="1810320"/>
            <a:chExt cx="3915664" cy="608430"/>
          </a:xfrm>
        </p:grpSpPr>
        <p:cxnSp>
          <p:nvCxnSpPr>
            <p:cNvPr id="267" name="直接箭头连接符 266"/>
            <p:cNvCxnSpPr/>
            <p:nvPr/>
          </p:nvCxnSpPr>
          <p:spPr>
            <a:xfrm>
              <a:off x="8935427" y="2398269"/>
              <a:ext cx="98276" cy="0"/>
            </a:xfrm>
            <a:prstGeom prst="straightConnector1">
              <a:avLst/>
            </a:prstGeom>
            <a:ln w="381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68" name="直接连接符 267"/>
            <p:cNvCxnSpPr/>
            <p:nvPr/>
          </p:nvCxnSpPr>
          <p:spPr>
            <a:xfrm flipV="1">
              <a:off x="9034099" y="1810320"/>
              <a:ext cx="0" cy="587949"/>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69" name="直接连接符 268"/>
            <p:cNvCxnSpPr/>
            <p:nvPr/>
          </p:nvCxnSpPr>
          <p:spPr>
            <a:xfrm>
              <a:off x="5118435" y="1813539"/>
              <a:ext cx="3915268"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70" name="直接连接符 269"/>
            <p:cNvCxnSpPr/>
            <p:nvPr/>
          </p:nvCxnSpPr>
          <p:spPr>
            <a:xfrm flipV="1">
              <a:off x="5118435" y="1813167"/>
              <a:ext cx="3810" cy="605583"/>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71" name="直接箭头连接符 270"/>
            <p:cNvCxnSpPr/>
            <p:nvPr/>
          </p:nvCxnSpPr>
          <p:spPr>
            <a:xfrm>
              <a:off x="5118435" y="2418750"/>
              <a:ext cx="146584"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grpSp>
        <p:nvGrpSpPr>
          <p:cNvPr id="281" name="组合 280"/>
          <p:cNvGrpSpPr/>
          <p:nvPr/>
        </p:nvGrpSpPr>
        <p:grpSpPr>
          <a:xfrm>
            <a:off x="4647380" y="2244349"/>
            <a:ext cx="2097287" cy="2152479"/>
            <a:chOff x="5147404" y="2415711"/>
            <a:chExt cx="1949822" cy="2152479"/>
          </a:xfrm>
        </p:grpSpPr>
        <p:grpSp>
          <p:nvGrpSpPr>
            <p:cNvPr id="282" name="组合 281"/>
            <p:cNvGrpSpPr/>
            <p:nvPr/>
          </p:nvGrpSpPr>
          <p:grpSpPr>
            <a:xfrm>
              <a:off x="5147404" y="2415711"/>
              <a:ext cx="1949822" cy="2054688"/>
              <a:chOff x="5147404" y="2415711"/>
              <a:chExt cx="1949822" cy="2054688"/>
            </a:xfrm>
          </p:grpSpPr>
          <p:grpSp>
            <p:nvGrpSpPr>
              <p:cNvPr id="290" name="组合 289"/>
              <p:cNvGrpSpPr/>
              <p:nvPr/>
            </p:nvGrpSpPr>
            <p:grpSpPr>
              <a:xfrm>
                <a:off x="5147404" y="2415711"/>
                <a:ext cx="1949822" cy="2054688"/>
                <a:chOff x="9255806" y="2351056"/>
                <a:chExt cx="1949822" cy="2054688"/>
              </a:xfrm>
            </p:grpSpPr>
            <p:sp>
              <p:nvSpPr>
                <p:cNvPr id="292" name="矩形 291"/>
                <p:cNvSpPr/>
                <p:nvPr/>
              </p:nvSpPr>
              <p:spPr>
                <a:xfrm>
                  <a:off x="9318462" y="2355269"/>
                  <a:ext cx="1617393" cy="2050475"/>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93" name="文本框 292"/>
                <p:cNvSpPr txBox="1"/>
                <p:nvPr/>
              </p:nvSpPr>
              <p:spPr>
                <a:xfrm>
                  <a:off x="9318059" y="2351056"/>
                  <a:ext cx="11727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DataW</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94" name="文本框 293"/>
                <p:cNvSpPr txBox="1"/>
                <p:nvPr/>
              </p:nvSpPr>
              <p:spPr>
                <a:xfrm>
                  <a:off x="9259309" y="2886104"/>
                  <a:ext cx="12178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RegW</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98" name="文本框 297"/>
                <p:cNvSpPr txBox="1"/>
                <p:nvPr/>
              </p:nvSpPr>
              <p:spPr>
                <a:xfrm>
                  <a:off x="9255806" y="3302449"/>
                  <a:ext cx="11847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Reg1</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99" name="文本框 298"/>
                <p:cNvSpPr txBox="1"/>
                <p:nvPr/>
              </p:nvSpPr>
              <p:spPr>
                <a:xfrm>
                  <a:off x="9270218" y="3738336"/>
                  <a:ext cx="118544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Reg2</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301" name="文本框 300"/>
                <p:cNvSpPr txBox="1"/>
                <p:nvPr/>
              </p:nvSpPr>
              <p:spPr>
                <a:xfrm>
                  <a:off x="10050517" y="3107871"/>
                  <a:ext cx="11440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Data1</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304" name="文本框 303"/>
                <p:cNvSpPr txBox="1"/>
                <p:nvPr/>
              </p:nvSpPr>
              <p:spPr>
                <a:xfrm>
                  <a:off x="10065185" y="3535507"/>
                  <a:ext cx="11404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Data2</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291" name="等腰三角形 290"/>
              <p:cNvSpPr/>
              <p:nvPr/>
            </p:nvSpPr>
            <p:spPr>
              <a:xfrm>
                <a:off x="6312448" y="4358487"/>
                <a:ext cx="92364" cy="111912"/>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289" name="直接连接符 288"/>
            <p:cNvCxnSpPr>
              <a:stCxn id="291" idx="3"/>
            </p:cNvCxnSpPr>
            <p:nvPr/>
          </p:nvCxnSpPr>
          <p:spPr>
            <a:xfrm>
              <a:off x="6358630" y="4470399"/>
              <a:ext cx="0" cy="97791"/>
            </a:xfrm>
            <a:prstGeom prst="line">
              <a:avLst/>
            </a:prstGeom>
          </p:spPr>
          <p:style>
            <a:lnRef idx="3">
              <a:schemeClr val="dk1"/>
            </a:lnRef>
            <a:fillRef idx="0">
              <a:schemeClr val="dk1"/>
            </a:fillRef>
            <a:effectRef idx="2">
              <a:schemeClr val="dk1"/>
            </a:effectRef>
            <a:fontRef idx="minor">
              <a:schemeClr val="tx1"/>
            </a:fontRef>
          </p:style>
        </p:cxnSp>
      </p:grpSp>
      <p:cxnSp>
        <p:nvCxnSpPr>
          <p:cNvPr id="308" name="直接箭头连接符 307"/>
          <p:cNvCxnSpPr/>
          <p:nvPr/>
        </p:nvCxnSpPr>
        <p:spPr>
          <a:xfrm flipV="1">
            <a:off x="4846670" y="5375061"/>
            <a:ext cx="797" cy="1680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10" name="组合 309"/>
          <p:cNvGrpSpPr/>
          <p:nvPr/>
        </p:nvGrpSpPr>
        <p:grpSpPr>
          <a:xfrm>
            <a:off x="4431702" y="4415155"/>
            <a:ext cx="841756" cy="959906"/>
            <a:chOff x="4355926" y="4364678"/>
            <a:chExt cx="841756" cy="977525"/>
          </a:xfrm>
        </p:grpSpPr>
        <p:sp>
          <p:nvSpPr>
            <p:cNvPr id="311" name="文本框 310"/>
            <p:cNvSpPr txBox="1"/>
            <p:nvPr/>
          </p:nvSpPr>
          <p:spPr>
            <a:xfrm>
              <a:off x="4355926" y="4449339"/>
              <a:ext cx="84175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Imm</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Gen</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313" name="椭圆 312"/>
            <p:cNvSpPr/>
            <p:nvPr/>
          </p:nvSpPr>
          <p:spPr>
            <a:xfrm>
              <a:off x="4387637" y="4364678"/>
              <a:ext cx="766514" cy="977525"/>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
        <p:nvSpPr>
          <p:cNvPr id="207" name="文本框 206"/>
          <p:cNvSpPr txBox="1"/>
          <p:nvPr/>
        </p:nvSpPr>
        <p:spPr>
          <a:xfrm>
            <a:off x="3021404" y="4377860"/>
            <a:ext cx="14264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rPr>
              <a:t>inst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[31:7]</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wipe(left)">
                                      <p:cBhvr>
                                        <p:cTn id="7" dur="500"/>
                                        <p:tgtEl>
                                          <p:spTgt spid="174"/>
                                        </p:tgtEl>
                                      </p:cBhvr>
                                    </p:animEffect>
                                  </p:childTnLst>
                                </p:cTn>
                              </p:par>
                              <p:par>
                                <p:cTn id="8" presetID="22" presetClass="entr" presetSubtype="8" fill="hold" nodeType="withEffect">
                                  <p:stCondLst>
                                    <p:cond delay="0"/>
                                  </p:stCondLst>
                                  <p:childTnLst>
                                    <p:set>
                                      <p:cBhvr>
                                        <p:cTn id="9" dur="1" fill="hold">
                                          <p:stCondLst>
                                            <p:cond delay="0"/>
                                          </p:stCondLst>
                                        </p:cTn>
                                        <p:tgtEl>
                                          <p:spTgt spid="198"/>
                                        </p:tgtEl>
                                        <p:attrNameLst>
                                          <p:attrName>style.visibility</p:attrName>
                                        </p:attrNameLst>
                                      </p:cBhvr>
                                      <p:to>
                                        <p:strVal val="visible"/>
                                      </p:to>
                                    </p:set>
                                    <p:animEffect transition="in" filter="wipe(left)">
                                      <p:cBhvr>
                                        <p:cTn id="10" dur="500"/>
                                        <p:tgtEl>
                                          <p:spTgt spid="198"/>
                                        </p:tgtEl>
                                      </p:cBhvr>
                                    </p:animEffect>
                                  </p:childTnLst>
                                </p:cTn>
                              </p:par>
                              <p:par>
                                <p:cTn id="11" presetID="22" presetClass="entr" presetSubtype="8" fill="hold" nodeType="withEffect">
                                  <p:stCondLst>
                                    <p:cond delay="0"/>
                                  </p:stCondLst>
                                  <p:childTnLst>
                                    <p:set>
                                      <p:cBhvr>
                                        <p:cTn id="12" dur="1" fill="hold">
                                          <p:stCondLst>
                                            <p:cond delay="0"/>
                                          </p:stCondLst>
                                        </p:cTn>
                                        <p:tgtEl>
                                          <p:spTgt spid="195"/>
                                        </p:tgtEl>
                                        <p:attrNameLst>
                                          <p:attrName>style.visibility</p:attrName>
                                        </p:attrNameLst>
                                      </p:cBhvr>
                                      <p:to>
                                        <p:strVal val="visible"/>
                                      </p:to>
                                    </p:set>
                                    <p:animEffect transition="in" filter="wipe(left)">
                                      <p:cBhvr>
                                        <p:cTn id="13" dur="500"/>
                                        <p:tgtEl>
                                          <p:spTgt spid="195"/>
                                        </p:tgtEl>
                                      </p:cBhvr>
                                    </p:animEffect>
                                  </p:childTnLst>
                                </p:cTn>
                              </p:par>
                              <p:par>
                                <p:cTn id="14" presetID="22" presetClass="entr" presetSubtype="8" fill="hold" nodeType="withEffect">
                                  <p:stCondLst>
                                    <p:cond delay="0"/>
                                  </p:stCondLst>
                                  <p:childTnLst>
                                    <p:set>
                                      <p:cBhvr>
                                        <p:cTn id="15" dur="1" fill="hold">
                                          <p:stCondLst>
                                            <p:cond delay="0"/>
                                          </p:stCondLst>
                                        </p:cTn>
                                        <p:tgtEl>
                                          <p:spTgt spid="177"/>
                                        </p:tgtEl>
                                        <p:attrNameLst>
                                          <p:attrName>style.visibility</p:attrName>
                                        </p:attrNameLst>
                                      </p:cBhvr>
                                      <p:to>
                                        <p:strVal val="visible"/>
                                      </p:to>
                                    </p:set>
                                    <p:animEffect transition="in" filter="wipe(left)">
                                      <p:cBhvr>
                                        <p:cTn id="16" dur="500"/>
                                        <p:tgtEl>
                                          <p:spTgt spid="177"/>
                                        </p:tgtEl>
                                      </p:cBhvr>
                                    </p:animEffect>
                                  </p:childTnLst>
                                </p:cTn>
                              </p:par>
                              <p:par>
                                <p:cTn id="17" presetID="22" presetClass="entr" presetSubtype="8" fill="hold" nodeType="withEffect">
                                  <p:stCondLst>
                                    <p:cond delay="0"/>
                                  </p:stCondLst>
                                  <p:childTnLst>
                                    <p:set>
                                      <p:cBhvr>
                                        <p:cTn id="18" dur="1" fill="hold">
                                          <p:stCondLst>
                                            <p:cond delay="0"/>
                                          </p:stCondLst>
                                        </p:cTn>
                                        <p:tgtEl>
                                          <p:spTgt spid="196"/>
                                        </p:tgtEl>
                                        <p:attrNameLst>
                                          <p:attrName>style.visibility</p:attrName>
                                        </p:attrNameLst>
                                      </p:cBhvr>
                                      <p:to>
                                        <p:strVal val="visible"/>
                                      </p:to>
                                    </p:set>
                                    <p:animEffect transition="in" filter="wipe(left)">
                                      <p:cBhvr>
                                        <p:cTn id="19" dur="500"/>
                                        <p:tgtEl>
                                          <p:spTgt spid="196"/>
                                        </p:tgtEl>
                                      </p:cBhvr>
                                    </p:animEffect>
                                  </p:childTnLst>
                                </p:cTn>
                              </p:par>
                              <p:par>
                                <p:cTn id="20" presetID="22" presetClass="entr" presetSubtype="8" fill="hold" nodeType="withEffect">
                                  <p:stCondLst>
                                    <p:cond delay="0"/>
                                  </p:stCondLst>
                                  <p:childTnLst>
                                    <p:set>
                                      <p:cBhvr>
                                        <p:cTn id="21" dur="1" fill="hold">
                                          <p:stCondLst>
                                            <p:cond delay="0"/>
                                          </p:stCondLst>
                                        </p:cTn>
                                        <p:tgtEl>
                                          <p:spTgt spid="194"/>
                                        </p:tgtEl>
                                        <p:attrNameLst>
                                          <p:attrName>style.visibility</p:attrName>
                                        </p:attrNameLst>
                                      </p:cBhvr>
                                      <p:to>
                                        <p:strVal val="visible"/>
                                      </p:to>
                                    </p:set>
                                    <p:animEffect transition="in" filter="wipe(left)">
                                      <p:cBhvr>
                                        <p:cTn id="22" dur="500"/>
                                        <p:tgtEl>
                                          <p:spTgt spid="19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7"/>
                                        </p:tgtEl>
                                        <p:attrNameLst>
                                          <p:attrName>style.visibility</p:attrName>
                                        </p:attrNameLst>
                                      </p:cBhvr>
                                      <p:to>
                                        <p:strVal val="visible"/>
                                      </p:to>
                                    </p:set>
                                    <p:animEffect transition="in" filter="wipe(left)">
                                      <p:cBhvr>
                                        <p:cTn id="27" dur="500"/>
                                        <p:tgtEl>
                                          <p:spTgt spid="237"/>
                                        </p:tgtEl>
                                      </p:cBhvr>
                                    </p:animEffect>
                                  </p:childTnLst>
                                </p:cTn>
                              </p:par>
                              <p:par>
                                <p:cTn id="28" presetID="22" presetClass="entr" presetSubtype="8" fill="hold" nodeType="withEffect">
                                  <p:stCondLst>
                                    <p:cond delay="0"/>
                                  </p:stCondLst>
                                  <p:childTnLst>
                                    <p:set>
                                      <p:cBhvr>
                                        <p:cTn id="29" dur="1" fill="hold">
                                          <p:stCondLst>
                                            <p:cond delay="0"/>
                                          </p:stCondLst>
                                        </p:cTn>
                                        <p:tgtEl>
                                          <p:spTgt spid="241"/>
                                        </p:tgtEl>
                                        <p:attrNameLst>
                                          <p:attrName>style.visibility</p:attrName>
                                        </p:attrNameLst>
                                      </p:cBhvr>
                                      <p:to>
                                        <p:strVal val="visible"/>
                                      </p:to>
                                    </p:set>
                                    <p:animEffect transition="in" filter="wipe(left)">
                                      <p:cBhvr>
                                        <p:cTn id="30" dur="500"/>
                                        <p:tgtEl>
                                          <p:spTgt spid="24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47"/>
                                        </p:tgtEl>
                                        <p:attrNameLst>
                                          <p:attrName>style.visibility</p:attrName>
                                        </p:attrNameLst>
                                      </p:cBhvr>
                                      <p:to>
                                        <p:strVal val="visible"/>
                                      </p:to>
                                    </p:set>
                                    <p:animEffect transition="in" filter="wipe(left)">
                                      <p:cBhvr>
                                        <p:cTn id="35" dur="500"/>
                                        <p:tgtEl>
                                          <p:spTgt spid="247"/>
                                        </p:tgtEl>
                                      </p:cBhvr>
                                    </p:animEffect>
                                  </p:childTnLst>
                                </p:cTn>
                              </p:par>
                              <p:par>
                                <p:cTn id="36" presetID="22" presetClass="entr" presetSubtype="8" fill="hold" nodeType="withEffect">
                                  <p:stCondLst>
                                    <p:cond delay="0"/>
                                  </p:stCondLst>
                                  <p:childTnLst>
                                    <p:set>
                                      <p:cBhvr>
                                        <p:cTn id="37" dur="1" fill="hold">
                                          <p:stCondLst>
                                            <p:cond delay="0"/>
                                          </p:stCondLst>
                                        </p:cTn>
                                        <p:tgtEl>
                                          <p:spTgt spid="252"/>
                                        </p:tgtEl>
                                        <p:attrNameLst>
                                          <p:attrName>style.visibility</p:attrName>
                                        </p:attrNameLst>
                                      </p:cBhvr>
                                      <p:to>
                                        <p:strVal val="visible"/>
                                      </p:to>
                                    </p:set>
                                    <p:animEffect transition="in" filter="wipe(left)">
                                      <p:cBhvr>
                                        <p:cTn id="38" dur="500"/>
                                        <p:tgtEl>
                                          <p:spTgt spid="25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53"/>
                                        </p:tgtEl>
                                        <p:attrNameLst>
                                          <p:attrName>style.visibility</p:attrName>
                                        </p:attrNameLst>
                                      </p:cBhvr>
                                      <p:to>
                                        <p:strVal val="visible"/>
                                      </p:to>
                                    </p:set>
                                    <p:animEffect transition="in" filter="wipe(left)">
                                      <p:cBhvr>
                                        <p:cTn id="43" dur="500"/>
                                        <p:tgtEl>
                                          <p:spTgt spid="253"/>
                                        </p:tgtEl>
                                      </p:cBhvr>
                                    </p:animEffect>
                                  </p:childTnLst>
                                </p:cTn>
                              </p:par>
                              <p:par>
                                <p:cTn id="44" presetID="22" presetClass="entr" presetSubtype="8" fill="hold" nodeType="withEffect">
                                  <p:stCondLst>
                                    <p:cond delay="0"/>
                                  </p:stCondLst>
                                  <p:childTnLst>
                                    <p:set>
                                      <p:cBhvr>
                                        <p:cTn id="45" dur="1" fill="hold">
                                          <p:stCondLst>
                                            <p:cond delay="0"/>
                                          </p:stCondLst>
                                        </p:cTn>
                                        <p:tgtEl>
                                          <p:spTgt spid="254"/>
                                        </p:tgtEl>
                                        <p:attrNameLst>
                                          <p:attrName>style.visibility</p:attrName>
                                        </p:attrNameLst>
                                      </p:cBhvr>
                                      <p:to>
                                        <p:strVal val="visible"/>
                                      </p:to>
                                    </p:set>
                                    <p:animEffect transition="in" filter="wipe(left)">
                                      <p:cBhvr>
                                        <p:cTn id="46" dur="500"/>
                                        <p:tgtEl>
                                          <p:spTgt spid="25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55"/>
                                        </p:tgtEl>
                                        <p:attrNameLst>
                                          <p:attrName>style.visibility</p:attrName>
                                        </p:attrNameLst>
                                      </p:cBhvr>
                                      <p:to>
                                        <p:strVal val="visible"/>
                                      </p:to>
                                    </p:set>
                                    <p:animEffect transition="in" filter="wipe(right)">
                                      <p:cBhvr>
                                        <p:cTn id="51" dur="500"/>
                                        <p:tgtEl>
                                          <p:spTgt spid="25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62"/>
                                        </p:tgtEl>
                                        <p:attrNameLst>
                                          <p:attrName>style.visibility</p:attrName>
                                        </p:attrNameLst>
                                      </p:cBhvr>
                                      <p:to>
                                        <p:strVal val="visible"/>
                                      </p:to>
                                    </p:set>
                                    <p:animEffect transition="in" filter="wipe(down)">
                                      <p:cBhvr>
                                        <p:cTn id="56" dur="500"/>
                                        <p:tgtEl>
                                          <p:spTgt spid="26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63"/>
                                        </p:tgtEl>
                                        <p:attrNameLst>
                                          <p:attrName>style.visibility</p:attrName>
                                        </p:attrNameLst>
                                      </p:cBhvr>
                                      <p:to>
                                        <p:strVal val="visible"/>
                                      </p:to>
                                    </p:set>
                                    <p:animEffect transition="in" filter="wipe(left)">
                                      <p:cBhvr>
                                        <p:cTn id="61" dur="500"/>
                                        <p:tgtEl>
                                          <p:spTgt spid="26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264"/>
                                        </p:tgtEl>
                                        <p:attrNameLst>
                                          <p:attrName>style.visibility</p:attrName>
                                        </p:attrNameLst>
                                      </p:cBhvr>
                                      <p:to>
                                        <p:strVal val="visible"/>
                                      </p:to>
                                    </p:set>
                                    <p:animEffect transition="in" filter="wipe(down)">
                                      <p:cBhvr>
                                        <p:cTn id="66" dur="500"/>
                                        <p:tgtEl>
                                          <p:spTgt spid="26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nodeType="clickEffect">
                                  <p:stCondLst>
                                    <p:cond delay="0"/>
                                  </p:stCondLst>
                                  <p:childTnLst>
                                    <p:set>
                                      <p:cBhvr>
                                        <p:cTn id="70" dur="1" fill="hold">
                                          <p:stCondLst>
                                            <p:cond delay="0"/>
                                          </p:stCondLst>
                                        </p:cTn>
                                        <p:tgtEl>
                                          <p:spTgt spid="265"/>
                                        </p:tgtEl>
                                        <p:attrNameLst>
                                          <p:attrName>style.visibility</p:attrName>
                                        </p:attrNameLst>
                                      </p:cBhvr>
                                      <p:to>
                                        <p:strVal val="visible"/>
                                      </p:to>
                                    </p:set>
                                    <p:animEffect transition="in" filter="wipe(right)">
                                      <p:cBhvr>
                                        <p:cTn id="71" dur="5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p:nvPr>
        </p:nvSpPr>
        <p:spPr/>
        <p:txBody>
          <a:bodyPr/>
          <a:lstStyle/>
          <a:p>
            <a:r>
              <a:rPr lang="en-US" altLang="zh-CN" dirty="0" err="1"/>
              <a:t>jal</a:t>
            </a:r>
            <a:r>
              <a:rPr lang="zh-CN" altLang="en-US" dirty="0"/>
              <a:t>指令的数据通路</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107</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nvGrpSpPr>
          <p:cNvPr id="29" name="组合 28"/>
          <p:cNvGrpSpPr/>
          <p:nvPr/>
        </p:nvGrpSpPr>
        <p:grpSpPr>
          <a:xfrm>
            <a:off x="2219388" y="2896587"/>
            <a:ext cx="683427" cy="572486"/>
            <a:chOff x="2783611" y="3269059"/>
            <a:chExt cx="1312233" cy="1016861"/>
          </a:xfrm>
        </p:grpSpPr>
        <p:sp>
          <p:nvSpPr>
            <p:cNvPr id="25" name="矩形 24"/>
            <p:cNvSpPr/>
            <p:nvPr/>
          </p:nvSpPr>
          <p:spPr>
            <a:xfrm>
              <a:off x="2798619" y="3269059"/>
              <a:ext cx="1173018" cy="1016861"/>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6" name="文本框 25"/>
            <p:cNvSpPr txBox="1"/>
            <p:nvPr/>
          </p:nvSpPr>
          <p:spPr>
            <a:xfrm>
              <a:off x="2783611" y="3323198"/>
              <a:ext cx="1312233" cy="9293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IM</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41" name="组合 40"/>
          <p:cNvGrpSpPr/>
          <p:nvPr/>
        </p:nvGrpSpPr>
        <p:grpSpPr>
          <a:xfrm>
            <a:off x="1357191" y="2636200"/>
            <a:ext cx="718387" cy="1680239"/>
            <a:chOff x="1865175" y="2955247"/>
            <a:chExt cx="718387" cy="1680239"/>
          </a:xfrm>
        </p:grpSpPr>
        <p:grpSp>
          <p:nvGrpSpPr>
            <p:cNvPr id="35" name="组合 34"/>
            <p:cNvGrpSpPr/>
            <p:nvPr/>
          </p:nvGrpSpPr>
          <p:grpSpPr>
            <a:xfrm>
              <a:off x="1865175" y="2955247"/>
              <a:ext cx="663964" cy="1184017"/>
              <a:chOff x="1517531" y="2419923"/>
              <a:chExt cx="718979" cy="1819566"/>
            </a:xfrm>
          </p:grpSpPr>
          <p:sp>
            <p:nvSpPr>
              <p:cNvPr id="32" name="矩形 31"/>
              <p:cNvSpPr/>
              <p:nvPr/>
            </p:nvSpPr>
            <p:spPr>
              <a:xfrm>
                <a:off x="1607127" y="2419923"/>
                <a:ext cx="517237" cy="1819566"/>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3" name="文本框 32"/>
              <p:cNvSpPr txBox="1"/>
              <p:nvPr/>
            </p:nvSpPr>
            <p:spPr>
              <a:xfrm>
                <a:off x="1517531" y="2872026"/>
                <a:ext cx="718979" cy="80407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PC</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34" name="等腰三角形 33"/>
              <p:cNvSpPr/>
              <p:nvPr/>
            </p:nvSpPr>
            <p:spPr>
              <a:xfrm>
                <a:off x="1822602" y="4084639"/>
                <a:ext cx="86285" cy="154850"/>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38" name="直接连接符 37"/>
            <p:cNvCxnSpPr/>
            <p:nvPr/>
          </p:nvCxnSpPr>
          <p:spPr>
            <a:xfrm>
              <a:off x="2182870" y="4139264"/>
              <a:ext cx="0" cy="97791"/>
            </a:xfrm>
            <a:prstGeom prst="line">
              <a:avLst/>
            </a:prstGeom>
          </p:spPr>
          <p:style>
            <a:lnRef idx="3">
              <a:schemeClr val="dk1"/>
            </a:lnRef>
            <a:fillRef idx="0">
              <a:schemeClr val="dk1"/>
            </a:fillRef>
            <a:effectRef idx="2">
              <a:schemeClr val="dk1"/>
            </a:effectRef>
            <a:fontRef idx="minor">
              <a:schemeClr val="tx1"/>
            </a:fontRef>
          </p:style>
        </p:cxnSp>
        <p:sp>
          <p:nvSpPr>
            <p:cNvPr id="39" name="文本框 38"/>
            <p:cNvSpPr txBox="1"/>
            <p:nvPr/>
          </p:nvSpPr>
          <p:spPr>
            <a:xfrm>
              <a:off x="1947915" y="4173821"/>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72" name="组合 71"/>
          <p:cNvGrpSpPr/>
          <p:nvPr/>
        </p:nvGrpSpPr>
        <p:grpSpPr>
          <a:xfrm>
            <a:off x="1567939" y="1567603"/>
            <a:ext cx="1514235" cy="1097721"/>
            <a:chOff x="2298862" y="1857526"/>
            <a:chExt cx="1514235" cy="1097721"/>
          </a:xfrm>
        </p:grpSpPr>
        <p:grpSp>
          <p:nvGrpSpPr>
            <p:cNvPr id="68" name="组合 67"/>
            <p:cNvGrpSpPr/>
            <p:nvPr/>
          </p:nvGrpSpPr>
          <p:grpSpPr>
            <a:xfrm>
              <a:off x="2929286" y="1957027"/>
              <a:ext cx="883811" cy="998220"/>
              <a:chOff x="2929286" y="1957027"/>
              <a:chExt cx="883811" cy="998220"/>
            </a:xfrm>
          </p:grpSpPr>
          <p:grpSp>
            <p:nvGrpSpPr>
              <p:cNvPr id="59" name="组合 58"/>
              <p:cNvGrpSpPr/>
              <p:nvPr/>
            </p:nvGrpSpPr>
            <p:grpSpPr>
              <a:xfrm>
                <a:off x="2929286" y="1957027"/>
                <a:ext cx="801957" cy="998220"/>
                <a:chOff x="7982528" y="3160441"/>
                <a:chExt cx="801957" cy="998220"/>
              </a:xfrm>
            </p:grpSpPr>
            <p:sp>
              <p:nvSpPr>
                <p:cNvPr id="60" name="梯形 59"/>
                <p:cNvSpPr/>
                <p:nvPr/>
              </p:nvSpPr>
              <p:spPr>
                <a:xfrm rot="5400000">
                  <a:off x="7884397" y="3258572"/>
                  <a:ext cx="998220" cy="801957"/>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61" name="等腰三角形 60"/>
                <p:cNvSpPr/>
                <p:nvPr/>
              </p:nvSpPr>
              <p:spPr>
                <a:xfrm rot="5400000">
                  <a:off x="7972250" y="3606810"/>
                  <a:ext cx="149047" cy="128489"/>
                </a:xfrm>
                <a:prstGeom prst="triangl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62" name="直接连接符 61"/>
                <p:cNvCxnSpPr>
                  <a:stCxn id="61" idx="2"/>
                  <a:endCxn id="61" idx="4"/>
                </p:cNvCxnSpPr>
                <p:nvPr/>
              </p:nvCxnSpPr>
              <p:spPr>
                <a:xfrm>
                  <a:off x="7982529" y="3596531"/>
                  <a:ext cx="0" cy="149047"/>
                </a:xfrm>
                <a:prstGeom prst="line">
                  <a:avLst/>
                </a:prstGeom>
                <a:ln w="19050">
                  <a:solidFill>
                    <a:schemeClr val="bg1"/>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63" name="直接连接符 62"/>
                <p:cNvCxnSpPr>
                  <a:stCxn id="61" idx="2"/>
                  <a:endCxn id="61" idx="0"/>
                </p:cNvCxnSpPr>
                <p:nvPr/>
              </p:nvCxnSpPr>
              <p:spPr>
                <a:xfrm>
                  <a:off x="7982529" y="3596531"/>
                  <a:ext cx="128489" cy="74524"/>
                </a:xfrm>
                <a:prstGeom prst="line">
                  <a:avLst/>
                </a:prstGeom>
                <a:ln w="19050"/>
              </p:spPr>
              <p:style>
                <a:lnRef idx="2">
                  <a:schemeClr val="dk1"/>
                </a:lnRef>
                <a:fillRef idx="0">
                  <a:schemeClr val="dk1"/>
                </a:fillRef>
                <a:effectRef idx="1">
                  <a:schemeClr val="dk1"/>
                </a:effectRef>
                <a:fontRef idx="minor">
                  <a:schemeClr val="tx1"/>
                </a:fontRef>
              </p:style>
            </p:cxnSp>
            <p:cxnSp>
              <p:nvCxnSpPr>
                <p:cNvPr id="64" name="直接连接符 63"/>
                <p:cNvCxnSpPr>
                  <a:stCxn id="61" idx="0"/>
                  <a:endCxn id="61" idx="4"/>
                </p:cNvCxnSpPr>
                <p:nvPr/>
              </p:nvCxnSpPr>
              <p:spPr>
                <a:xfrm flipH="1">
                  <a:off x="7982529" y="3671055"/>
                  <a:ext cx="128489" cy="74523"/>
                </a:xfrm>
                <a:prstGeom prst="line">
                  <a:avLst/>
                </a:prstGeom>
                <a:ln w="19050"/>
              </p:spPr>
              <p:style>
                <a:lnRef idx="2">
                  <a:schemeClr val="dk1"/>
                </a:lnRef>
                <a:fillRef idx="0">
                  <a:schemeClr val="dk1"/>
                </a:fillRef>
                <a:effectRef idx="1">
                  <a:schemeClr val="dk1"/>
                </a:effectRef>
                <a:fontRef idx="minor">
                  <a:schemeClr val="tx1"/>
                </a:fontRef>
              </p:style>
            </p:cxnSp>
          </p:grpSp>
          <p:sp>
            <p:nvSpPr>
              <p:cNvPr id="65" name="文本框 64"/>
              <p:cNvSpPr txBox="1"/>
              <p:nvPr/>
            </p:nvSpPr>
            <p:spPr>
              <a:xfrm>
                <a:off x="2967994" y="2175269"/>
                <a:ext cx="84510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Add</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70" name="直接连接符 69"/>
            <p:cNvCxnSpPr/>
            <p:nvPr/>
          </p:nvCxnSpPr>
          <p:spPr>
            <a:xfrm flipH="1">
              <a:off x="2796540" y="2143125"/>
              <a:ext cx="132747" cy="0"/>
            </a:xfrm>
            <a:prstGeom prst="line">
              <a:avLst/>
            </a:prstGeom>
          </p:spPr>
          <p:style>
            <a:lnRef idx="3">
              <a:schemeClr val="dk1"/>
            </a:lnRef>
            <a:fillRef idx="0">
              <a:schemeClr val="dk1"/>
            </a:fillRef>
            <a:effectRef idx="2">
              <a:schemeClr val="dk1"/>
            </a:effectRef>
            <a:fontRef idx="minor">
              <a:schemeClr val="tx1"/>
            </a:fontRef>
          </p:style>
        </p:cxnSp>
        <p:sp>
          <p:nvSpPr>
            <p:cNvPr id="71" name="文本框 70"/>
            <p:cNvSpPr txBox="1"/>
            <p:nvPr/>
          </p:nvSpPr>
          <p:spPr>
            <a:xfrm>
              <a:off x="2298862" y="1857526"/>
              <a:ext cx="5661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+4</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80" name="直接连接符 79"/>
          <p:cNvCxnSpPr/>
          <p:nvPr/>
        </p:nvCxnSpPr>
        <p:spPr>
          <a:xfrm flipV="1">
            <a:off x="5354324" y="4299037"/>
            <a:ext cx="0" cy="1244086"/>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82" name="直接箭头连接符 81"/>
          <p:cNvCxnSpPr/>
          <p:nvPr/>
        </p:nvCxnSpPr>
        <p:spPr>
          <a:xfrm>
            <a:off x="1917590" y="3176594"/>
            <a:ext cx="3010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02" name="组合 101"/>
          <p:cNvGrpSpPr/>
          <p:nvPr/>
        </p:nvGrpSpPr>
        <p:grpSpPr>
          <a:xfrm>
            <a:off x="2037061" y="2485036"/>
            <a:ext cx="157663" cy="687003"/>
            <a:chOff x="2139696" y="2656398"/>
            <a:chExt cx="384242" cy="687003"/>
          </a:xfrm>
        </p:grpSpPr>
        <p:cxnSp>
          <p:nvCxnSpPr>
            <p:cNvPr id="93" name="直接连接符 92"/>
            <p:cNvCxnSpPr/>
            <p:nvPr/>
          </p:nvCxnSpPr>
          <p:spPr>
            <a:xfrm flipV="1">
              <a:off x="2139696" y="2656398"/>
              <a:ext cx="0" cy="687003"/>
            </a:xfrm>
            <a:prstGeom prst="line">
              <a:avLst/>
            </a:prstGeom>
          </p:spPr>
          <p:style>
            <a:lnRef idx="3">
              <a:schemeClr val="dk1"/>
            </a:lnRef>
            <a:fillRef idx="0">
              <a:schemeClr val="dk1"/>
            </a:fillRef>
            <a:effectRef idx="2">
              <a:schemeClr val="dk1"/>
            </a:effectRef>
            <a:fontRef idx="minor">
              <a:schemeClr val="tx1"/>
            </a:fontRef>
          </p:style>
        </p:cxnSp>
        <p:cxnSp>
          <p:nvCxnSpPr>
            <p:cNvPr id="99" name="直接箭头连接符 98"/>
            <p:cNvCxnSpPr/>
            <p:nvPr/>
          </p:nvCxnSpPr>
          <p:spPr>
            <a:xfrm>
              <a:off x="2139696" y="2656398"/>
              <a:ext cx="3842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20" name="直接箭头连接符 119"/>
          <p:cNvCxnSpPr/>
          <p:nvPr/>
        </p:nvCxnSpPr>
        <p:spPr>
          <a:xfrm>
            <a:off x="1260427" y="3172040"/>
            <a:ext cx="1795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6" name="文本框 125"/>
          <p:cNvSpPr txBox="1"/>
          <p:nvPr/>
        </p:nvSpPr>
        <p:spPr>
          <a:xfrm>
            <a:off x="20616" y="3341931"/>
            <a:ext cx="92365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PC+4</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3" name="文本框 162"/>
          <p:cNvSpPr txBox="1"/>
          <p:nvPr/>
        </p:nvSpPr>
        <p:spPr>
          <a:xfrm>
            <a:off x="3350022" y="2563097"/>
            <a:ext cx="141641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inst[11:7]</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4" name="文本框 163"/>
          <p:cNvSpPr txBox="1"/>
          <p:nvPr/>
        </p:nvSpPr>
        <p:spPr>
          <a:xfrm>
            <a:off x="3085576" y="3002913"/>
            <a:ext cx="1478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inst[19:15]</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5" name="文本框 164"/>
          <p:cNvSpPr txBox="1"/>
          <p:nvPr/>
        </p:nvSpPr>
        <p:spPr>
          <a:xfrm>
            <a:off x="3092966" y="3404428"/>
            <a:ext cx="14778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inst[24:20]</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70" name="直接箭头连接符 169"/>
          <p:cNvCxnSpPr/>
          <p:nvPr/>
        </p:nvCxnSpPr>
        <p:spPr>
          <a:xfrm>
            <a:off x="3011386" y="3000468"/>
            <a:ext cx="0" cy="25426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直接箭头连接符 76"/>
          <p:cNvCxnSpPr/>
          <p:nvPr/>
        </p:nvCxnSpPr>
        <p:spPr>
          <a:xfrm>
            <a:off x="3011386" y="4842161"/>
            <a:ext cx="14504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48" name="组合 147"/>
          <p:cNvGrpSpPr/>
          <p:nvPr/>
        </p:nvGrpSpPr>
        <p:grpSpPr>
          <a:xfrm>
            <a:off x="10308452" y="2734455"/>
            <a:ext cx="361020" cy="858265"/>
            <a:chOff x="2139696" y="2656398"/>
            <a:chExt cx="384242" cy="448439"/>
          </a:xfrm>
        </p:grpSpPr>
        <p:cxnSp>
          <p:nvCxnSpPr>
            <p:cNvPr id="149" name="直接连接符 148"/>
            <p:cNvCxnSpPr/>
            <p:nvPr/>
          </p:nvCxnSpPr>
          <p:spPr>
            <a:xfrm flipV="1">
              <a:off x="2139696" y="2656401"/>
              <a:ext cx="0" cy="448436"/>
            </a:xfrm>
            <a:prstGeom prst="line">
              <a:avLst/>
            </a:prstGeom>
          </p:spPr>
          <p:style>
            <a:lnRef idx="3">
              <a:schemeClr val="dk1"/>
            </a:lnRef>
            <a:fillRef idx="0">
              <a:schemeClr val="dk1"/>
            </a:fillRef>
            <a:effectRef idx="2">
              <a:schemeClr val="dk1"/>
            </a:effectRef>
            <a:fontRef idx="minor">
              <a:schemeClr val="tx1"/>
            </a:fontRef>
          </p:style>
        </p:cxnSp>
        <p:cxnSp>
          <p:nvCxnSpPr>
            <p:cNvPr id="150" name="直接箭头连接符 149"/>
            <p:cNvCxnSpPr/>
            <p:nvPr/>
          </p:nvCxnSpPr>
          <p:spPr>
            <a:xfrm>
              <a:off x="2139696" y="2656398"/>
              <a:ext cx="3842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51" name="直接箭头连接符 150"/>
          <p:cNvCxnSpPr/>
          <p:nvPr/>
        </p:nvCxnSpPr>
        <p:spPr>
          <a:xfrm>
            <a:off x="10133605" y="3592722"/>
            <a:ext cx="180022"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4" name="直接箭头连接符 153"/>
          <p:cNvCxnSpPr/>
          <p:nvPr/>
        </p:nvCxnSpPr>
        <p:spPr>
          <a:xfrm flipV="1">
            <a:off x="9653759" y="3891319"/>
            <a:ext cx="0" cy="16441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89" name="组合 88"/>
          <p:cNvGrpSpPr/>
          <p:nvPr/>
        </p:nvGrpSpPr>
        <p:grpSpPr>
          <a:xfrm>
            <a:off x="9357656" y="3291350"/>
            <a:ext cx="1058857" cy="1042636"/>
            <a:chOff x="9538034" y="2758187"/>
            <a:chExt cx="1593664" cy="2928905"/>
          </a:xfrm>
        </p:grpSpPr>
        <p:grpSp>
          <p:nvGrpSpPr>
            <p:cNvPr id="122" name="组合 121"/>
            <p:cNvGrpSpPr/>
            <p:nvPr/>
          </p:nvGrpSpPr>
          <p:grpSpPr>
            <a:xfrm>
              <a:off x="9538034" y="2758187"/>
              <a:ext cx="1175029" cy="1705656"/>
              <a:chOff x="2797373" y="3222556"/>
              <a:chExt cx="1175029" cy="1240517"/>
            </a:xfrm>
          </p:grpSpPr>
          <p:sp>
            <p:nvSpPr>
              <p:cNvPr id="123" name="矩形 122"/>
              <p:cNvSpPr/>
              <p:nvPr/>
            </p:nvSpPr>
            <p:spPr>
              <a:xfrm>
                <a:off x="2798619" y="3269058"/>
                <a:ext cx="1173018" cy="1194015"/>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24" name="文本框 123"/>
              <p:cNvSpPr txBox="1"/>
              <p:nvPr/>
            </p:nvSpPr>
            <p:spPr>
              <a:xfrm>
                <a:off x="2797373" y="3222556"/>
                <a:ext cx="1175029" cy="10689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DM</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155" name="等腰三角形 154"/>
            <p:cNvSpPr/>
            <p:nvPr/>
          </p:nvSpPr>
          <p:spPr>
            <a:xfrm>
              <a:off x="10441036" y="4198699"/>
              <a:ext cx="150809" cy="265146"/>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56" name="文本框 155"/>
            <p:cNvSpPr txBox="1"/>
            <p:nvPr/>
          </p:nvSpPr>
          <p:spPr>
            <a:xfrm>
              <a:off x="10153497" y="4390213"/>
              <a:ext cx="978201" cy="12968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58" name="直接连接符 157"/>
            <p:cNvCxnSpPr/>
            <p:nvPr/>
          </p:nvCxnSpPr>
          <p:spPr>
            <a:xfrm>
              <a:off x="10515851" y="4469060"/>
              <a:ext cx="0" cy="190251"/>
            </a:xfrm>
            <a:prstGeom prst="line">
              <a:avLst/>
            </a:prstGeom>
          </p:spPr>
          <p:style>
            <a:lnRef idx="3">
              <a:schemeClr val="dk1"/>
            </a:lnRef>
            <a:fillRef idx="0">
              <a:schemeClr val="dk1"/>
            </a:fillRef>
            <a:effectRef idx="2">
              <a:schemeClr val="dk1"/>
            </a:effectRef>
            <a:fontRef idx="minor">
              <a:schemeClr val="tx1"/>
            </a:fontRef>
          </p:style>
        </p:cxnSp>
      </p:grpSp>
      <p:cxnSp>
        <p:nvCxnSpPr>
          <p:cNvPr id="175" name="直接箭头连接符 174"/>
          <p:cNvCxnSpPr/>
          <p:nvPr/>
        </p:nvCxnSpPr>
        <p:spPr>
          <a:xfrm flipV="1">
            <a:off x="10903064" y="2802539"/>
            <a:ext cx="0" cy="27405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76" name="组合 175"/>
          <p:cNvGrpSpPr/>
          <p:nvPr/>
        </p:nvGrpSpPr>
        <p:grpSpPr>
          <a:xfrm>
            <a:off x="4461832" y="1734672"/>
            <a:ext cx="6745271" cy="683397"/>
            <a:chOff x="5118435" y="1810320"/>
            <a:chExt cx="3915664" cy="608430"/>
          </a:xfrm>
        </p:grpSpPr>
        <p:cxnSp>
          <p:nvCxnSpPr>
            <p:cNvPr id="178" name="直接箭头连接符 177"/>
            <p:cNvCxnSpPr/>
            <p:nvPr/>
          </p:nvCxnSpPr>
          <p:spPr>
            <a:xfrm>
              <a:off x="8935427" y="2398269"/>
              <a:ext cx="98276"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9" name="直接连接符 178"/>
            <p:cNvCxnSpPr/>
            <p:nvPr/>
          </p:nvCxnSpPr>
          <p:spPr>
            <a:xfrm flipV="1">
              <a:off x="9034099" y="1810320"/>
              <a:ext cx="0" cy="587949"/>
            </a:xfrm>
            <a:prstGeom prst="line">
              <a:avLst/>
            </a:prstGeom>
          </p:spPr>
          <p:style>
            <a:lnRef idx="3">
              <a:schemeClr val="dk1"/>
            </a:lnRef>
            <a:fillRef idx="0">
              <a:schemeClr val="dk1"/>
            </a:fillRef>
            <a:effectRef idx="2">
              <a:schemeClr val="dk1"/>
            </a:effectRef>
            <a:fontRef idx="minor">
              <a:schemeClr val="tx1"/>
            </a:fontRef>
          </p:style>
        </p:cxnSp>
        <p:cxnSp>
          <p:nvCxnSpPr>
            <p:cNvPr id="180" name="直接连接符 179"/>
            <p:cNvCxnSpPr/>
            <p:nvPr/>
          </p:nvCxnSpPr>
          <p:spPr>
            <a:xfrm>
              <a:off x="5118435" y="1813539"/>
              <a:ext cx="3915268" cy="0"/>
            </a:xfrm>
            <a:prstGeom prst="line">
              <a:avLst/>
            </a:prstGeom>
          </p:spPr>
          <p:style>
            <a:lnRef idx="3">
              <a:schemeClr val="dk1"/>
            </a:lnRef>
            <a:fillRef idx="0">
              <a:schemeClr val="dk1"/>
            </a:fillRef>
            <a:effectRef idx="2">
              <a:schemeClr val="dk1"/>
            </a:effectRef>
            <a:fontRef idx="minor">
              <a:schemeClr val="tx1"/>
            </a:fontRef>
          </p:style>
        </p:cxnSp>
        <p:cxnSp>
          <p:nvCxnSpPr>
            <p:cNvPr id="181" name="直接连接符 180"/>
            <p:cNvCxnSpPr/>
            <p:nvPr/>
          </p:nvCxnSpPr>
          <p:spPr>
            <a:xfrm flipV="1">
              <a:off x="5118435" y="1813167"/>
              <a:ext cx="3810" cy="605583"/>
            </a:xfrm>
            <a:prstGeom prst="line">
              <a:avLst/>
            </a:prstGeom>
          </p:spPr>
          <p:style>
            <a:lnRef idx="3">
              <a:schemeClr val="dk1"/>
            </a:lnRef>
            <a:fillRef idx="0">
              <a:schemeClr val="dk1"/>
            </a:fillRef>
            <a:effectRef idx="2">
              <a:schemeClr val="dk1"/>
            </a:effectRef>
            <a:fontRef idx="minor">
              <a:schemeClr val="tx1"/>
            </a:fontRef>
          </p:style>
        </p:cxnSp>
        <p:cxnSp>
          <p:nvCxnSpPr>
            <p:cNvPr id="182" name="直接箭头连接符 181"/>
            <p:cNvCxnSpPr/>
            <p:nvPr/>
          </p:nvCxnSpPr>
          <p:spPr>
            <a:xfrm>
              <a:off x="5118435" y="2418750"/>
              <a:ext cx="1465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183" name="文本框 182"/>
          <p:cNvSpPr txBox="1"/>
          <p:nvPr/>
        </p:nvSpPr>
        <p:spPr>
          <a:xfrm>
            <a:off x="10613801" y="1489342"/>
            <a:ext cx="1847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84" name="文本框 183"/>
          <p:cNvSpPr txBox="1"/>
          <p:nvPr/>
        </p:nvSpPr>
        <p:spPr>
          <a:xfrm>
            <a:off x="11049465" y="2321222"/>
            <a:ext cx="64472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wb</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nvGrpSpPr>
          <p:cNvPr id="142" name="组合 141"/>
          <p:cNvGrpSpPr/>
          <p:nvPr/>
        </p:nvGrpSpPr>
        <p:grpSpPr>
          <a:xfrm>
            <a:off x="6657557" y="2921158"/>
            <a:ext cx="997388" cy="1053768"/>
            <a:chOff x="4411035" y="3842519"/>
            <a:chExt cx="755715" cy="1053768"/>
          </a:xfrm>
        </p:grpSpPr>
        <p:sp>
          <p:nvSpPr>
            <p:cNvPr id="166" name="梯形 165"/>
            <p:cNvSpPr/>
            <p:nvPr/>
          </p:nvSpPr>
          <p:spPr>
            <a:xfrm rot="5400000">
              <a:off x="4276044" y="4051776"/>
              <a:ext cx="1053768" cy="63525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7" name="文本框 166"/>
            <p:cNvSpPr txBox="1"/>
            <p:nvPr/>
          </p:nvSpPr>
          <p:spPr>
            <a:xfrm>
              <a:off x="4411035" y="4008982"/>
              <a:ext cx="755715"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Branch</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Comp</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186" name="直接箭头连接符 185"/>
          <p:cNvCxnSpPr/>
          <p:nvPr/>
        </p:nvCxnSpPr>
        <p:spPr>
          <a:xfrm>
            <a:off x="6454494" y="3265423"/>
            <a:ext cx="3010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7" name="直接箭头连接符 186"/>
          <p:cNvCxnSpPr/>
          <p:nvPr/>
        </p:nvCxnSpPr>
        <p:spPr>
          <a:xfrm>
            <a:off x="6454494" y="3690125"/>
            <a:ext cx="3082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1" name="直接箭头连接符 190"/>
          <p:cNvCxnSpPr/>
          <p:nvPr/>
        </p:nvCxnSpPr>
        <p:spPr>
          <a:xfrm>
            <a:off x="7136873" y="3829635"/>
            <a:ext cx="0" cy="17134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2" name="直接箭头连接符 191"/>
          <p:cNvCxnSpPr/>
          <p:nvPr/>
        </p:nvCxnSpPr>
        <p:spPr>
          <a:xfrm>
            <a:off x="7334993" y="3737750"/>
            <a:ext cx="0" cy="1805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p:cNvCxnSpPr/>
          <p:nvPr/>
        </p:nvCxnSpPr>
        <p:spPr>
          <a:xfrm flipV="1">
            <a:off x="6924730" y="3918031"/>
            <a:ext cx="0" cy="16250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28" name="组合 227"/>
          <p:cNvGrpSpPr/>
          <p:nvPr/>
        </p:nvGrpSpPr>
        <p:grpSpPr>
          <a:xfrm>
            <a:off x="6580657" y="2757684"/>
            <a:ext cx="1146237" cy="507740"/>
            <a:chOff x="6580657" y="2757684"/>
            <a:chExt cx="1146237" cy="507740"/>
          </a:xfrm>
        </p:grpSpPr>
        <p:cxnSp>
          <p:nvCxnSpPr>
            <p:cNvPr id="108" name="直接连接符 107"/>
            <p:cNvCxnSpPr/>
            <p:nvPr/>
          </p:nvCxnSpPr>
          <p:spPr>
            <a:xfrm flipV="1">
              <a:off x="6580657" y="2757684"/>
              <a:ext cx="0" cy="507740"/>
            </a:xfrm>
            <a:prstGeom prst="line">
              <a:avLst/>
            </a:prstGeom>
          </p:spPr>
          <p:style>
            <a:lnRef idx="3">
              <a:schemeClr val="dk1"/>
            </a:lnRef>
            <a:fillRef idx="0">
              <a:schemeClr val="dk1"/>
            </a:fillRef>
            <a:effectRef idx="2">
              <a:schemeClr val="dk1"/>
            </a:effectRef>
            <a:fontRef idx="minor">
              <a:schemeClr val="tx1"/>
            </a:fontRef>
          </p:style>
        </p:cxnSp>
        <p:cxnSp>
          <p:nvCxnSpPr>
            <p:cNvPr id="110" name="直接连接符 109"/>
            <p:cNvCxnSpPr/>
            <p:nvPr/>
          </p:nvCxnSpPr>
          <p:spPr>
            <a:xfrm>
              <a:off x="6580657" y="2765756"/>
              <a:ext cx="961862" cy="0"/>
            </a:xfrm>
            <a:prstGeom prst="line">
              <a:avLst/>
            </a:prstGeom>
          </p:spPr>
          <p:style>
            <a:lnRef idx="3">
              <a:schemeClr val="dk1"/>
            </a:lnRef>
            <a:fillRef idx="0">
              <a:schemeClr val="dk1"/>
            </a:fillRef>
            <a:effectRef idx="2">
              <a:schemeClr val="dk1"/>
            </a:effectRef>
            <a:fontRef idx="minor">
              <a:schemeClr val="tx1"/>
            </a:fontRef>
          </p:style>
        </p:cxnSp>
        <p:cxnSp>
          <p:nvCxnSpPr>
            <p:cNvPr id="199" name="直接箭头连接符 198"/>
            <p:cNvCxnSpPr/>
            <p:nvPr/>
          </p:nvCxnSpPr>
          <p:spPr>
            <a:xfrm>
              <a:off x="7542519" y="3110165"/>
              <a:ext cx="1843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9" name="直接连接符 118"/>
            <p:cNvCxnSpPr/>
            <p:nvPr/>
          </p:nvCxnSpPr>
          <p:spPr>
            <a:xfrm flipV="1">
              <a:off x="7542519" y="2757684"/>
              <a:ext cx="0" cy="357492"/>
            </a:xfrm>
            <a:prstGeom prst="line">
              <a:avLst/>
            </a:prstGeom>
          </p:spPr>
          <p:style>
            <a:lnRef idx="3">
              <a:schemeClr val="dk1"/>
            </a:lnRef>
            <a:fillRef idx="0">
              <a:schemeClr val="dk1"/>
            </a:fillRef>
            <a:effectRef idx="2">
              <a:schemeClr val="dk1"/>
            </a:effectRef>
            <a:fontRef idx="minor">
              <a:schemeClr val="tx1"/>
            </a:fontRef>
          </p:style>
        </p:cxnSp>
      </p:grpSp>
      <p:grpSp>
        <p:nvGrpSpPr>
          <p:cNvPr id="217" name="组合 216"/>
          <p:cNvGrpSpPr/>
          <p:nvPr/>
        </p:nvGrpSpPr>
        <p:grpSpPr>
          <a:xfrm>
            <a:off x="371122" y="1367479"/>
            <a:ext cx="2809911" cy="2029403"/>
            <a:chOff x="371122" y="1492576"/>
            <a:chExt cx="2802843" cy="1818091"/>
          </a:xfrm>
        </p:grpSpPr>
        <p:cxnSp>
          <p:nvCxnSpPr>
            <p:cNvPr id="111" name="直接箭头连接符 110"/>
            <p:cNvCxnSpPr/>
            <p:nvPr/>
          </p:nvCxnSpPr>
          <p:spPr>
            <a:xfrm>
              <a:off x="2996265" y="2203630"/>
              <a:ext cx="173890"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14" name="直接连接符 113"/>
            <p:cNvCxnSpPr/>
            <p:nvPr/>
          </p:nvCxnSpPr>
          <p:spPr>
            <a:xfrm flipV="1">
              <a:off x="3173965" y="1493280"/>
              <a:ext cx="0" cy="710350"/>
            </a:xfrm>
            <a:prstGeom prst="line">
              <a:avLst/>
            </a:prstGeom>
          </p:spPr>
          <p:style>
            <a:lnRef idx="3">
              <a:schemeClr val="dk1"/>
            </a:lnRef>
            <a:fillRef idx="0">
              <a:schemeClr val="dk1"/>
            </a:fillRef>
            <a:effectRef idx="2">
              <a:schemeClr val="dk1"/>
            </a:effectRef>
            <a:fontRef idx="minor">
              <a:schemeClr val="tx1"/>
            </a:fontRef>
          </p:style>
        </p:cxnSp>
        <p:cxnSp>
          <p:nvCxnSpPr>
            <p:cNvPr id="115" name="直接连接符 114"/>
            <p:cNvCxnSpPr/>
            <p:nvPr/>
          </p:nvCxnSpPr>
          <p:spPr>
            <a:xfrm>
              <a:off x="371122" y="1493608"/>
              <a:ext cx="2799033" cy="0"/>
            </a:xfrm>
            <a:prstGeom prst="line">
              <a:avLst/>
            </a:prstGeom>
          </p:spPr>
          <p:style>
            <a:lnRef idx="3">
              <a:schemeClr val="dk1"/>
            </a:lnRef>
            <a:fillRef idx="0">
              <a:schemeClr val="dk1"/>
            </a:fillRef>
            <a:effectRef idx="2">
              <a:schemeClr val="dk1"/>
            </a:effectRef>
            <a:fontRef idx="minor">
              <a:schemeClr val="tx1"/>
            </a:fontRef>
          </p:style>
        </p:cxnSp>
        <p:cxnSp>
          <p:nvCxnSpPr>
            <p:cNvPr id="118" name="直接连接符 117"/>
            <p:cNvCxnSpPr/>
            <p:nvPr/>
          </p:nvCxnSpPr>
          <p:spPr>
            <a:xfrm flipV="1">
              <a:off x="374932" y="1492576"/>
              <a:ext cx="0" cy="1818091"/>
            </a:xfrm>
            <a:prstGeom prst="line">
              <a:avLst/>
            </a:prstGeom>
          </p:spPr>
          <p:style>
            <a:lnRef idx="3">
              <a:schemeClr val="dk1"/>
            </a:lnRef>
            <a:fillRef idx="0">
              <a:schemeClr val="dk1"/>
            </a:fillRef>
            <a:effectRef idx="2">
              <a:schemeClr val="dk1"/>
            </a:effectRef>
            <a:fontRef idx="minor">
              <a:schemeClr val="tx1"/>
            </a:fontRef>
          </p:style>
        </p:cxnSp>
        <p:cxnSp>
          <p:nvCxnSpPr>
            <p:cNvPr id="208" name="直接箭头连接符 207"/>
            <p:cNvCxnSpPr/>
            <p:nvPr/>
          </p:nvCxnSpPr>
          <p:spPr>
            <a:xfrm>
              <a:off x="371122" y="3301093"/>
              <a:ext cx="5255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1" name="组合 210"/>
          <p:cNvGrpSpPr/>
          <p:nvPr/>
        </p:nvGrpSpPr>
        <p:grpSpPr>
          <a:xfrm>
            <a:off x="633872" y="1586447"/>
            <a:ext cx="8592878" cy="1263993"/>
            <a:chOff x="4023171" y="1813168"/>
            <a:chExt cx="5085302" cy="1120277"/>
          </a:xfrm>
        </p:grpSpPr>
        <p:cxnSp>
          <p:nvCxnSpPr>
            <p:cNvPr id="213" name="直接连接符 212"/>
            <p:cNvCxnSpPr/>
            <p:nvPr/>
          </p:nvCxnSpPr>
          <p:spPr>
            <a:xfrm flipV="1">
              <a:off x="9108473" y="1813168"/>
              <a:ext cx="0" cy="957800"/>
            </a:xfrm>
            <a:prstGeom prst="line">
              <a:avLst/>
            </a:prstGeom>
          </p:spPr>
          <p:style>
            <a:lnRef idx="3">
              <a:schemeClr val="dk1"/>
            </a:lnRef>
            <a:fillRef idx="0">
              <a:schemeClr val="dk1"/>
            </a:fillRef>
            <a:effectRef idx="2">
              <a:schemeClr val="dk1"/>
            </a:effectRef>
            <a:fontRef idx="minor">
              <a:schemeClr val="tx1"/>
            </a:fontRef>
          </p:style>
        </p:cxnSp>
        <p:cxnSp>
          <p:nvCxnSpPr>
            <p:cNvPr id="214" name="直接连接符 213"/>
            <p:cNvCxnSpPr/>
            <p:nvPr/>
          </p:nvCxnSpPr>
          <p:spPr>
            <a:xfrm>
              <a:off x="4023171" y="1813539"/>
              <a:ext cx="5084774" cy="0"/>
            </a:xfrm>
            <a:prstGeom prst="line">
              <a:avLst/>
            </a:prstGeom>
          </p:spPr>
          <p:style>
            <a:lnRef idx="3">
              <a:schemeClr val="dk1"/>
            </a:lnRef>
            <a:fillRef idx="0">
              <a:schemeClr val="dk1"/>
            </a:fillRef>
            <a:effectRef idx="2">
              <a:schemeClr val="dk1"/>
            </a:effectRef>
            <a:fontRef idx="minor">
              <a:schemeClr val="tx1"/>
            </a:fontRef>
          </p:style>
        </p:cxnSp>
        <p:cxnSp>
          <p:nvCxnSpPr>
            <p:cNvPr id="215" name="直接连接符 214"/>
            <p:cNvCxnSpPr/>
            <p:nvPr/>
          </p:nvCxnSpPr>
          <p:spPr>
            <a:xfrm flipV="1">
              <a:off x="4023171" y="1813169"/>
              <a:ext cx="0" cy="1114960"/>
            </a:xfrm>
            <a:prstGeom prst="line">
              <a:avLst/>
            </a:prstGeom>
          </p:spPr>
          <p:style>
            <a:lnRef idx="3">
              <a:schemeClr val="dk1"/>
            </a:lnRef>
            <a:fillRef idx="0">
              <a:schemeClr val="dk1"/>
            </a:fillRef>
            <a:effectRef idx="2">
              <a:schemeClr val="dk1"/>
            </a:effectRef>
            <a:fontRef idx="minor">
              <a:schemeClr val="tx1"/>
            </a:fontRef>
          </p:style>
        </p:cxnSp>
        <p:cxnSp>
          <p:nvCxnSpPr>
            <p:cNvPr id="216" name="直接箭头连接符 215"/>
            <p:cNvCxnSpPr/>
            <p:nvPr/>
          </p:nvCxnSpPr>
          <p:spPr>
            <a:xfrm>
              <a:off x="4023171" y="2933445"/>
              <a:ext cx="15736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6" name="组合 5"/>
          <p:cNvGrpSpPr/>
          <p:nvPr/>
        </p:nvGrpSpPr>
        <p:grpSpPr>
          <a:xfrm>
            <a:off x="2037061" y="2103194"/>
            <a:ext cx="5693209" cy="625172"/>
            <a:chOff x="2037061" y="2103194"/>
            <a:chExt cx="5693209" cy="625172"/>
          </a:xfrm>
        </p:grpSpPr>
        <p:cxnSp>
          <p:nvCxnSpPr>
            <p:cNvPr id="226" name="直接连接符 225"/>
            <p:cNvCxnSpPr/>
            <p:nvPr/>
          </p:nvCxnSpPr>
          <p:spPr>
            <a:xfrm>
              <a:off x="2037061" y="2728366"/>
              <a:ext cx="1311779" cy="0"/>
            </a:xfrm>
            <a:prstGeom prst="line">
              <a:avLst/>
            </a:prstGeom>
          </p:spPr>
          <p:style>
            <a:lnRef idx="3">
              <a:schemeClr val="dk1"/>
            </a:lnRef>
            <a:fillRef idx="0">
              <a:schemeClr val="dk1"/>
            </a:fillRef>
            <a:effectRef idx="2">
              <a:schemeClr val="dk1"/>
            </a:effectRef>
            <a:fontRef idx="minor">
              <a:schemeClr val="tx1"/>
            </a:fontRef>
          </p:style>
        </p:cxnSp>
        <p:cxnSp>
          <p:nvCxnSpPr>
            <p:cNvPr id="231" name="直接连接符 230"/>
            <p:cNvCxnSpPr/>
            <p:nvPr/>
          </p:nvCxnSpPr>
          <p:spPr>
            <a:xfrm flipV="1">
              <a:off x="3351862" y="2103194"/>
              <a:ext cx="0" cy="625172"/>
            </a:xfrm>
            <a:prstGeom prst="line">
              <a:avLst/>
            </a:prstGeom>
          </p:spPr>
          <p:style>
            <a:lnRef idx="3">
              <a:schemeClr val="dk1"/>
            </a:lnRef>
            <a:fillRef idx="0">
              <a:schemeClr val="dk1"/>
            </a:fillRef>
            <a:effectRef idx="2">
              <a:schemeClr val="dk1"/>
            </a:effectRef>
            <a:fontRef idx="minor">
              <a:schemeClr val="tx1"/>
            </a:fontRef>
          </p:style>
        </p:cxnSp>
        <p:cxnSp>
          <p:nvCxnSpPr>
            <p:cNvPr id="233" name="直接连接符 232"/>
            <p:cNvCxnSpPr/>
            <p:nvPr/>
          </p:nvCxnSpPr>
          <p:spPr>
            <a:xfrm>
              <a:off x="3348840" y="2103194"/>
              <a:ext cx="4256894" cy="0"/>
            </a:xfrm>
            <a:prstGeom prst="line">
              <a:avLst/>
            </a:prstGeom>
          </p:spPr>
          <p:style>
            <a:lnRef idx="3">
              <a:schemeClr val="dk1"/>
            </a:lnRef>
            <a:fillRef idx="0">
              <a:schemeClr val="dk1"/>
            </a:fillRef>
            <a:effectRef idx="2">
              <a:schemeClr val="dk1"/>
            </a:effectRef>
            <a:fontRef idx="minor">
              <a:schemeClr val="tx1"/>
            </a:fontRef>
          </p:style>
        </p:cxnSp>
        <p:cxnSp>
          <p:nvCxnSpPr>
            <p:cNvPr id="234" name="直接箭头连接符 233"/>
            <p:cNvCxnSpPr/>
            <p:nvPr/>
          </p:nvCxnSpPr>
          <p:spPr>
            <a:xfrm>
              <a:off x="7603840" y="2646009"/>
              <a:ext cx="12643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0" name="直接连接符 239"/>
            <p:cNvCxnSpPr/>
            <p:nvPr/>
          </p:nvCxnSpPr>
          <p:spPr>
            <a:xfrm>
              <a:off x="7603840" y="2103194"/>
              <a:ext cx="0" cy="542815"/>
            </a:xfrm>
            <a:prstGeom prst="line">
              <a:avLst/>
            </a:prstGeom>
          </p:spPr>
          <p:style>
            <a:lnRef idx="3">
              <a:schemeClr val="dk1"/>
            </a:lnRef>
            <a:fillRef idx="0">
              <a:schemeClr val="dk1"/>
            </a:fillRef>
            <a:effectRef idx="2">
              <a:schemeClr val="dk1"/>
            </a:effectRef>
            <a:fontRef idx="minor">
              <a:schemeClr val="tx1"/>
            </a:fontRef>
          </p:style>
        </p:cxnSp>
      </p:grpSp>
      <p:cxnSp>
        <p:nvCxnSpPr>
          <p:cNvPr id="200" name="直接箭头连接符 199"/>
          <p:cNvCxnSpPr/>
          <p:nvPr/>
        </p:nvCxnSpPr>
        <p:spPr>
          <a:xfrm flipV="1">
            <a:off x="1094210" y="3515867"/>
            <a:ext cx="0" cy="20192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06" name="组合 205"/>
          <p:cNvGrpSpPr/>
          <p:nvPr/>
        </p:nvGrpSpPr>
        <p:grpSpPr>
          <a:xfrm>
            <a:off x="3169854" y="1361635"/>
            <a:ext cx="7499612" cy="717358"/>
            <a:chOff x="6580657" y="2760226"/>
            <a:chExt cx="1196311" cy="601471"/>
          </a:xfrm>
        </p:grpSpPr>
        <p:cxnSp>
          <p:nvCxnSpPr>
            <p:cNvPr id="210" name="直接连接符 209"/>
            <p:cNvCxnSpPr/>
            <p:nvPr/>
          </p:nvCxnSpPr>
          <p:spPr>
            <a:xfrm>
              <a:off x="6580657" y="2765756"/>
              <a:ext cx="1011100" cy="0"/>
            </a:xfrm>
            <a:prstGeom prst="line">
              <a:avLst/>
            </a:prstGeom>
          </p:spPr>
          <p:style>
            <a:lnRef idx="3">
              <a:schemeClr val="dk1"/>
            </a:lnRef>
            <a:fillRef idx="0">
              <a:schemeClr val="dk1"/>
            </a:fillRef>
            <a:effectRef idx="2">
              <a:schemeClr val="dk1"/>
            </a:effectRef>
            <a:fontRef idx="minor">
              <a:schemeClr val="tx1"/>
            </a:fontRef>
          </p:style>
        </p:cxnSp>
        <p:cxnSp>
          <p:nvCxnSpPr>
            <p:cNvPr id="212" name="直接箭头连接符 211"/>
            <p:cNvCxnSpPr/>
            <p:nvPr/>
          </p:nvCxnSpPr>
          <p:spPr>
            <a:xfrm>
              <a:off x="7592593" y="3361697"/>
              <a:ext cx="1843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8" name="直接连接符 217"/>
            <p:cNvCxnSpPr/>
            <p:nvPr/>
          </p:nvCxnSpPr>
          <p:spPr>
            <a:xfrm flipV="1">
              <a:off x="7591757" y="2760226"/>
              <a:ext cx="0" cy="601471"/>
            </a:xfrm>
            <a:prstGeom prst="line">
              <a:avLst/>
            </a:prstGeom>
          </p:spPr>
          <p:style>
            <a:lnRef idx="3">
              <a:schemeClr val="dk1"/>
            </a:lnRef>
            <a:fillRef idx="0">
              <a:schemeClr val="dk1"/>
            </a:fillRef>
            <a:effectRef idx="2">
              <a:schemeClr val="dk1"/>
            </a:effectRef>
            <a:fontRef idx="minor">
              <a:schemeClr val="tx1"/>
            </a:fontRef>
          </p:style>
        </p:cxnSp>
      </p:grpSp>
      <p:cxnSp>
        <p:nvCxnSpPr>
          <p:cNvPr id="51" name="直接箭头连接符 50"/>
          <p:cNvCxnSpPr/>
          <p:nvPr/>
        </p:nvCxnSpPr>
        <p:spPr>
          <a:xfrm>
            <a:off x="3011386" y="3000468"/>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直接箭头连接符 53"/>
          <p:cNvCxnSpPr/>
          <p:nvPr/>
        </p:nvCxnSpPr>
        <p:spPr>
          <a:xfrm>
            <a:off x="3011386" y="3431465"/>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直接箭头连接符 73"/>
          <p:cNvCxnSpPr/>
          <p:nvPr/>
        </p:nvCxnSpPr>
        <p:spPr>
          <a:xfrm>
            <a:off x="3011386" y="3840936"/>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6" name="文本框 255"/>
          <p:cNvSpPr txBox="1"/>
          <p:nvPr/>
        </p:nvSpPr>
        <p:spPr>
          <a:xfrm>
            <a:off x="5660046" y="4303250"/>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258" name="直接箭头连接符 257"/>
          <p:cNvCxnSpPr/>
          <p:nvPr/>
        </p:nvCxnSpPr>
        <p:spPr>
          <a:xfrm>
            <a:off x="2838126" y="3194864"/>
            <a:ext cx="162195"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83" name="直接箭头连接符 282"/>
          <p:cNvCxnSpPr/>
          <p:nvPr/>
        </p:nvCxnSpPr>
        <p:spPr>
          <a:xfrm>
            <a:off x="9126052" y="3462829"/>
            <a:ext cx="2324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84" name="组合 283"/>
          <p:cNvGrpSpPr/>
          <p:nvPr/>
        </p:nvGrpSpPr>
        <p:grpSpPr>
          <a:xfrm>
            <a:off x="6580657" y="3690125"/>
            <a:ext cx="2777826" cy="998379"/>
            <a:chOff x="6676649" y="3690125"/>
            <a:chExt cx="2681142" cy="998379"/>
          </a:xfrm>
        </p:grpSpPr>
        <p:cxnSp>
          <p:nvCxnSpPr>
            <p:cNvPr id="285" name="直接连接符 284"/>
            <p:cNvCxnSpPr/>
            <p:nvPr/>
          </p:nvCxnSpPr>
          <p:spPr>
            <a:xfrm>
              <a:off x="6676649" y="3690125"/>
              <a:ext cx="0" cy="998379"/>
            </a:xfrm>
            <a:prstGeom prst="line">
              <a:avLst/>
            </a:prstGeom>
          </p:spPr>
          <p:style>
            <a:lnRef idx="3">
              <a:schemeClr val="dk1"/>
            </a:lnRef>
            <a:fillRef idx="0">
              <a:schemeClr val="dk1"/>
            </a:fillRef>
            <a:effectRef idx="2">
              <a:schemeClr val="dk1"/>
            </a:effectRef>
            <a:fontRef idx="minor">
              <a:schemeClr val="tx1"/>
            </a:fontRef>
          </p:style>
        </p:cxnSp>
        <p:cxnSp>
          <p:nvCxnSpPr>
            <p:cNvPr id="286" name="直接连接符 285"/>
            <p:cNvCxnSpPr/>
            <p:nvPr/>
          </p:nvCxnSpPr>
          <p:spPr>
            <a:xfrm>
              <a:off x="6676649" y="4688504"/>
              <a:ext cx="2451890" cy="0"/>
            </a:xfrm>
            <a:prstGeom prst="line">
              <a:avLst/>
            </a:prstGeom>
          </p:spPr>
          <p:style>
            <a:lnRef idx="3">
              <a:schemeClr val="dk1"/>
            </a:lnRef>
            <a:fillRef idx="0">
              <a:schemeClr val="dk1"/>
            </a:fillRef>
            <a:effectRef idx="2">
              <a:schemeClr val="dk1"/>
            </a:effectRef>
            <a:fontRef idx="minor">
              <a:schemeClr val="tx1"/>
            </a:fontRef>
          </p:style>
        </p:cxnSp>
        <p:cxnSp>
          <p:nvCxnSpPr>
            <p:cNvPr id="287" name="直接连接符 286"/>
            <p:cNvCxnSpPr/>
            <p:nvPr/>
          </p:nvCxnSpPr>
          <p:spPr>
            <a:xfrm>
              <a:off x="9128539" y="3768977"/>
              <a:ext cx="0" cy="919527"/>
            </a:xfrm>
            <a:prstGeom prst="line">
              <a:avLst/>
            </a:prstGeom>
          </p:spPr>
          <p:style>
            <a:lnRef idx="3">
              <a:schemeClr val="dk1"/>
            </a:lnRef>
            <a:fillRef idx="0">
              <a:schemeClr val="dk1"/>
            </a:fillRef>
            <a:effectRef idx="2">
              <a:schemeClr val="dk1"/>
            </a:effectRef>
            <a:fontRef idx="minor">
              <a:schemeClr val="tx1"/>
            </a:fontRef>
          </p:style>
        </p:cxnSp>
        <p:cxnSp>
          <p:nvCxnSpPr>
            <p:cNvPr id="288" name="直接箭头连接符 287"/>
            <p:cNvCxnSpPr/>
            <p:nvPr/>
          </p:nvCxnSpPr>
          <p:spPr>
            <a:xfrm>
              <a:off x="9128539" y="3768977"/>
              <a:ext cx="22925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5" name="组合 294"/>
          <p:cNvGrpSpPr/>
          <p:nvPr/>
        </p:nvGrpSpPr>
        <p:grpSpPr>
          <a:xfrm>
            <a:off x="7448757" y="3826516"/>
            <a:ext cx="282727" cy="861986"/>
            <a:chOff x="2132124" y="2656398"/>
            <a:chExt cx="493131" cy="1114049"/>
          </a:xfrm>
        </p:grpSpPr>
        <p:cxnSp>
          <p:nvCxnSpPr>
            <p:cNvPr id="296" name="直接连接符 295"/>
            <p:cNvCxnSpPr/>
            <p:nvPr/>
          </p:nvCxnSpPr>
          <p:spPr>
            <a:xfrm flipV="1">
              <a:off x="2132124" y="2656399"/>
              <a:ext cx="0" cy="1114048"/>
            </a:xfrm>
            <a:prstGeom prst="line">
              <a:avLst/>
            </a:prstGeom>
          </p:spPr>
          <p:style>
            <a:lnRef idx="3">
              <a:schemeClr val="dk1"/>
            </a:lnRef>
            <a:fillRef idx="0">
              <a:schemeClr val="dk1"/>
            </a:fillRef>
            <a:effectRef idx="2">
              <a:schemeClr val="dk1"/>
            </a:effectRef>
            <a:fontRef idx="minor">
              <a:schemeClr val="tx1"/>
            </a:fontRef>
          </p:style>
        </p:cxnSp>
        <p:cxnSp>
          <p:nvCxnSpPr>
            <p:cNvPr id="297" name="直接箭头连接符 296"/>
            <p:cNvCxnSpPr/>
            <p:nvPr/>
          </p:nvCxnSpPr>
          <p:spPr>
            <a:xfrm>
              <a:off x="2132124" y="2656398"/>
              <a:ext cx="4931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300" name="直接箭头连接符 299"/>
          <p:cNvCxnSpPr/>
          <p:nvPr/>
        </p:nvCxnSpPr>
        <p:spPr>
          <a:xfrm>
            <a:off x="8090699" y="3127310"/>
            <a:ext cx="32891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2" name="直接箭头连接符 301"/>
          <p:cNvCxnSpPr/>
          <p:nvPr/>
        </p:nvCxnSpPr>
        <p:spPr>
          <a:xfrm>
            <a:off x="8090699" y="3865896"/>
            <a:ext cx="32891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直接箭头连接符 302"/>
          <p:cNvCxnSpPr/>
          <p:nvPr/>
        </p:nvCxnSpPr>
        <p:spPr>
          <a:xfrm flipV="1">
            <a:off x="7917545" y="4476750"/>
            <a:ext cx="0" cy="1066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5" name="直接箭头连接符 304"/>
          <p:cNvCxnSpPr/>
          <p:nvPr/>
        </p:nvCxnSpPr>
        <p:spPr>
          <a:xfrm flipV="1">
            <a:off x="8204606" y="3491165"/>
            <a:ext cx="0" cy="205196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06" name="直接连接符 305"/>
          <p:cNvCxnSpPr/>
          <p:nvPr/>
        </p:nvCxnSpPr>
        <p:spPr>
          <a:xfrm flipH="1">
            <a:off x="7924481" y="3491165"/>
            <a:ext cx="280125" cy="0"/>
          </a:xfrm>
          <a:prstGeom prst="line">
            <a:avLst/>
          </a:prstGeom>
        </p:spPr>
        <p:style>
          <a:lnRef idx="3">
            <a:schemeClr val="dk1"/>
          </a:lnRef>
          <a:fillRef idx="0">
            <a:schemeClr val="dk1"/>
          </a:fillRef>
          <a:effectRef idx="2">
            <a:schemeClr val="dk1"/>
          </a:effectRef>
          <a:fontRef idx="minor">
            <a:schemeClr val="tx1"/>
          </a:fontRef>
        </p:style>
      </p:cxnSp>
      <p:cxnSp>
        <p:nvCxnSpPr>
          <p:cNvPr id="307" name="直接箭头连接符 306"/>
          <p:cNvCxnSpPr/>
          <p:nvPr/>
        </p:nvCxnSpPr>
        <p:spPr>
          <a:xfrm flipV="1">
            <a:off x="7924481" y="3322358"/>
            <a:ext cx="0" cy="1688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2" name="直接箭头连接符 311"/>
          <p:cNvCxnSpPr/>
          <p:nvPr/>
        </p:nvCxnSpPr>
        <p:spPr>
          <a:xfrm flipV="1">
            <a:off x="8786550" y="3833887"/>
            <a:ext cx="0" cy="17092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15" name="组合 314"/>
          <p:cNvGrpSpPr/>
          <p:nvPr/>
        </p:nvGrpSpPr>
        <p:grpSpPr>
          <a:xfrm>
            <a:off x="9225858" y="2386656"/>
            <a:ext cx="1443615" cy="1076173"/>
            <a:chOff x="2130666" y="2665261"/>
            <a:chExt cx="346451" cy="678139"/>
          </a:xfrm>
        </p:grpSpPr>
        <p:cxnSp>
          <p:nvCxnSpPr>
            <p:cNvPr id="316" name="直接连接符 315"/>
            <p:cNvCxnSpPr/>
            <p:nvPr/>
          </p:nvCxnSpPr>
          <p:spPr>
            <a:xfrm flipV="1">
              <a:off x="2130666" y="2665261"/>
              <a:ext cx="0" cy="678139"/>
            </a:xfrm>
            <a:prstGeom prst="line">
              <a:avLst/>
            </a:prstGeom>
          </p:spPr>
          <p:style>
            <a:lnRef idx="3">
              <a:schemeClr val="dk1"/>
            </a:lnRef>
            <a:fillRef idx="0">
              <a:schemeClr val="dk1"/>
            </a:fillRef>
            <a:effectRef idx="2">
              <a:schemeClr val="dk1"/>
            </a:effectRef>
            <a:fontRef idx="minor">
              <a:schemeClr val="tx1"/>
            </a:fontRef>
          </p:style>
        </p:cxnSp>
        <p:cxnSp>
          <p:nvCxnSpPr>
            <p:cNvPr id="317" name="直接箭头连接符 316"/>
            <p:cNvCxnSpPr/>
            <p:nvPr/>
          </p:nvCxnSpPr>
          <p:spPr>
            <a:xfrm>
              <a:off x="2130666" y="2668038"/>
              <a:ext cx="34645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12" name="组合 111"/>
          <p:cNvGrpSpPr/>
          <p:nvPr/>
        </p:nvGrpSpPr>
        <p:grpSpPr>
          <a:xfrm>
            <a:off x="830110" y="2585085"/>
            <a:ext cx="474810" cy="1013447"/>
            <a:chOff x="830110" y="2585085"/>
            <a:chExt cx="474810" cy="1013447"/>
          </a:xfrm>
        </p:grpSpPr>
        <p:sp>
          <p:nvSpPr>
            <p:cNvPr id="202" name="梯形 201"/>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00" name="文本框 99"/>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X</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321" name="组合 320"/>
          <p:cNvGrpSpPr/>
          <p:nvPr/>
        </p:nvGrpSpPr>
        <p:grpSpPr>
          <a:xfrm>
            <a:off x="10603371" y="1873912"/>
            <a:ext cx="474810" cy="1013447"/>
            <a:chOff x="830110" y="2585085"/>
            <a:chExt cx="474810" cy="1013447"/>
          </a:xfrm>
        </p:grpSpPr>
        <p:sp>
          <p:nvSpPr>
            <p:cNvPr id="322" name="梯形 321"/>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23" name="文本框 322"/>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X</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324" name="组合 323"/>
          <p:cNvGrpSpPr/>
          <p:nvPr/>
        </p:nvGrpSpPr>
        <p:grpSpPr>
          <a:xfrm>
            <a:off x="7656756" y="2389400"/>
            <a:ext cx="474810" cy="1013447"/>
            <a:chOff x="830110" y="2585085"/>
            <a:chExt cx="474810" cy="1013447"/>
          </a:xfrm>
        </p:grpSpPr>
        <p:sp>
          <p:nvSpPr>
            <p:cNvPr id="325" name="梯形 324"/>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26" name="文本框 325"/>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X</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327" name="组合 326"/>
          <p:cNvGrpSpPr/>
          <p:nvPr/>
        </p:nvGrpSpPr>
        <p:grpSpPr>
          <a:xfrm>
            <a:off x="7656756" y="3548514"/>
            <a:ext cx="474810" cy="1013447"/>
            <a:chOff x="830110" y="2585085"/>
            <a:chExt cx="474810" cy="1013447"/>
          </a:xfrm>
        </p:grpSpPr>
        <p:sp>
          <p:nvSpPr>
            <p:cNvPr id="328" name="梯形 327"/>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29" name="文本框 328"/>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X</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197" name="直接连接符 196"/>
          <p:cNvCxnSpPr/>
          <p:nvPr/>
        </p:nvCxnSpPr>
        <p:spPr>
          <a:xfrm>
            <a:off x="8420901" y="3405987"/>
            <a:ext cx="0" cy="149047"/>
          </a:xfrm>
          <a:prstGeom prst="line">
            <a:avLst/>
          </a:prstGeom>
          <a:ln w="19050">
            <a:solidFill>
              <a:schemeClr val="bg1"/>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grpSp>
        <p:nvGrpSpPr>
          <p:cNvPr id="201" name="组合 200"/>
          <p:cNvGrpSpPr/>
          <p:nvPr/>
        </p:nvGrpSpPr>
        <p:grpSpPr>
          <a:xfrm>
            <a:off x="8379901" y="2969895"/>
            <a:ext cx="835486" cy="998220"/>
            <a:chOff x="7950205" y="3160441"/>
            <a:chExt cx="679988" cy="998220"/>
          </a:xfrm>
        </p:grpSpPr>
        <p:grpSp>
          <p:nvGrpSpPr>
            <p:cNvPr id="203" name="组合 202"/>
            <p:cNvGrpSpPr/>
            <p:nvPr/>
          </p:nvGrpSpPr>
          <p:grpSpPr>
            <a:xfrm>
              <a:off x="7982529" y="3160441"/>
              <a:ext cx="574962" cy="998220"/>
              <a:chOff x="7982529" y="3160441"/>
              <a:chExt cx="574962" cy="998220"/>
            </a:xfrm>
          </p:grpSpPr>
          <p:sp>
            <p:nvSpPr>
              <p:cNvPr id="205" name="梯形 204"/>
              <p:cNvSpPr/>
              <p:nvPr/>
            </p:nvSpPr>
            <p:spPr>
              <a:xfrm rot="5400000">
                <a:off x="7770900" y="3372070"/>
                <a:ext cx="998220" cy="574962"/>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09" name="等腰三角形 208"/>
              <p:cNvSpPr/>
              <p:nvPr/>
            </p:nvSpPr>
            <p:spPr>
              <a:xfrm rot="5400000">
                <a:off x="7950289" y="3629810"/>
                <a:ext cx="149047" cy="82492"/>
              </a:xfrm>
              <a:prstGeom prst="triangle">
                <a:avLst>
                  <a:gd name="adj" fmla="val 47444"/>
                </a:avLst>
              </a:prstGeom>
              <a:solidFill>
                <a:schemeClr val="bg1"/>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219" name="直接连接符 218"/>
              <p:cNvCxnSpPr>
                <a:endCxn id="209" idx="4"/>
              </p:cNvCxnSpPr>
              <p:nvPr/>
            </p:nvCxnSpPr>
            <p:spPr>
              <a:xfrm>
                <a:off x="7983567" y="3596533"/>
                <a:ext cx="0" cy="149047"/>
              </a:xfrm>
              <a:prstGeom prst="line">
                <a:avLst/>
              </a:prstGeom>
              <a:ln w="19050">
                <a:solidFill>
                  <a:schemeClr val="bg1"/>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220" name="直接连接符 219"/>
              <p:cNvCxnSpPr>
                <a:stCxn id="209" idx="2"/>
                <a:endCxn id="209" idx="1"/>
              </p:cNvCxnSpPr>
              <p:nvPr/>
            </p:nvCxnSpPr>
            <p:spPr>
              <a:xfrm>
                <a:off x="7983574" y="3596533"/>
                <a:ext cx="41246" cy="35357"/>
              </a:xfrm>
              <a:prstGeom prst="line">
                <a:avLst/>
              </a:prstGeom>
            </p:spPr>
            <p:style>
              <a:lnRef idx="2">
                <a:schemeClr val="dk1"/>
              </a:lnRef>
              <a:fillRef idx="0">
                <a:schemeClr val="dk1"/>
              </a:fillRef>
              <a:effectRef idx="1">
                <a:schemeClr val="dk1"/>
              </a:effectRef>
              <a:fontRef idx="minor">
                <a:schemeClr val="tx1"/>
              </a:fontRef>
            </p:style>
          </p:cxnSp>
          <p:cxnSp>
            <p:nvCxnSpPr>
              <p:cNvPr id="221" name="直接连接符 220"/>
              <p:cNvCxnSpPr>
                <a:stCxn id="209" idx="5"/>
                <a:endCxn id="209" idx="4"/>
              </p:cNvCxnSpPr>
              <p:nvPr/>
            </p:nvCxnSpPr>
            <p:spPr>
              <a:xfrm flipH="1">
                <a:off x="7983574" y="3706413"/>
                <a:ext cx="41246" cy="39167"/>
              </a:xfrm>
              <a:prstGeom prst="line">
                <a:avLst/>
              </a:prstGeom>
            </p:spPr>
            <p:style>
              <a:lnRef idx="2">
                <a:schemeClr val="dk1"/>
              </a:lnRef>
              <a:fillRef idx="0">
                <a:schemeClr val="dk1"/>
              </a:fillRef>
              <a:effectRef idx="1">
                <a:schemeClr val="dk1"/>
              </a:effectRef>
              <a:fontRef idx="minor">
                <a:schemeClr val="tx1"/>
              </a:fontRef>
            </p:style>
          </p:cxnSp>
        </p:grpSp>
        <p:sp>
          <p:nvSpPr>
            <p:cNvPr id="204" name="文本框 203"/>
            <p:cNvSpPr txBox="1"/>
            <p:nvPr/>
          </p:nvSpPr>
          <p:spPr>
            <a:xfrm>
              <a:off x="7950205" y="3439616"/>
              <a:ext cx="67998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ALU</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222" name="文本框 221"/>
          <p:cNvSpPr txBox="1"/>
          <p:nvPr/>
        </p:nvSpPr>
        <p:spPr>
          <a:xfrm>
            <a:off x="5378137" y="4833172"/>
            <a:ext cx="782587" cy="461665"/>
          </a:xfrm>
          <a:prstGeom prst="rect">
            <a:avLst/>
          </a:prstGeom>
          <a:noFill/>
        </p:spPr>
        <p:txBody>
          <a:bodyPr wrap="none" rtlCol="0">
            <a:spAutoFit/>
          </a:bodyPr>
          <a:lstStyle/>
          <a:p>
            <a:r>
              <a:rPr lang="en-US" altLang="zh-CN" sz="2400" b="1" dirty="0" err="1">
                <a:solidFill>
                  <a:prstClr val="black"/>
                </a:solidFill>
                <a:latin typeface="Times New Roman" panose="02020603050405020304"/>
                <a:ea typeface="宋体" panose="02010600030101010101" pitchFamily="2" charset="-122"/>
              </a:rPr>
              <a:t>imm</a:t>
            </a:r>
            <a:endParaRPr lang="zh-CN" altLang="en-US" sz="2400" b="1" dirty="0">
              <a:solidFill>
                <a:prstClr val="black"/>
              </a:solidFill>
              <a:latin typeface="Times New Roman" panose="02020603050405020304"/>
              <a:ea typeface="宋体" panose="02010600030101010101" pitchFamily="2" charset="-122"/>
            </a:endParaRPr>
          </a:p>
        </p:txBody>
      </p:sp>
      <p:sp>
        <p:nvSpPr>
          <p:cNvPr id="174" name="矩形 173"/>
          <p:cNvSpPr/>
          <p:nvPr/>
        </p:nvSpPr>
        <p:spPr>
          <a:xfrm>
            <a:off x="735565" y="5538077"/>
            <a:ext cx="11023619" cy="115255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77" name="文本框 176"/>
          <p:cNvSpPr txBox="1"/>
          <p:nvPr/>
        </p:nvSpPr>
        <p:spPr>
          <a:xfrm>
            <a:off x="5058596" y="5554287"/>
            <a:ext cx="1382110"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effectLst/>
                <a:uLnTx/>
                <a:uFillTx/>
                <a:latin typeface="Times New Roman" panose="02020603050405020304"/>
                <a:ea typeface="宋体" panose="02010600030101010101" pitchFamily="2" charset="-122"/>
                <a:cs typeface="+mn-cs"/>
              </a:rPr>
              <a:t>RegWEn</a:t>
            </a:r>
            <a:endParaRPr kumimoji="0" lang="en-US" altLang="zh-CN" sz="2400" b="1" i="0" u="none" strike="noStrike" kern="1200" cap="none" spc="0" normalizeH="0" baseline="0" noProof="0" dirty="0">
              <a:ln>
                <a:noFill/>
              </a:ln>
              <a:effectLst/>
              <a:uLnTx/>
              <a:uFillTx/>
              <a:latin typeface="Times New Roman" panose="020206030504050203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latin typeface="Times New Roman" panose="02020603050405020304"/>
                <a:ea typeface="宋体" panose="02010600030101010101" pitchFamily="2" charset="-122"/>
              </a:rPr>
              <a:t>=1</a:t>
            </a:r>
            <a:endParaRPr kumimoji="0" lang="en-US" altLang="zh-CN" sz="2400" b="1" i="0" u="none" strike="noStrike" kern="1200" cap="none" spc="0" normalizeH="0" baseline="0" noProof="0" dirty="0">
              <a:ln>
                <a:noFill/>
              </a:ln>
              <a:effectLst/>
              <a:uLnTx/>
              <a:uFillTx/>
              <a:latin typeface="Times New Roman" panose="02020603050405020304"/>
              <a:ea typeface="宋体" panose="02010600030101010101" pitchFamily="2" charset="-122"/>
              <a:cs typeface="+mn-cs"/>
            </a:endParaRPr>
          </a:p>
        </p:txBody>
      </p:sp>
      <p:sp>
        <p:nvSpPr>
          <p:cNvPr id="194" name="文本框 193"/>
          <p:cNvSpPr txBox="1"/>
          <p:nvPr/>
        </p:nvSpPr>
        <p:spPr>
          <a:xfrm>
            <a:off x="2153217" y="5549305"/>
            <a:ext cx="14334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inst[31:0]</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95" name="文本框 194"/>
          <p:cNvSpPr txBox="1"/>
          <p:nvPr/>
        </p:nvSpPr>
        <p:spPr>
          <a:xfrm>
            <a:off x="8444220" y="5540205"/>
            <a:ext cx="123371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ALUSel</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=Add</a:t>
            </a:r>
          </a:p>
        </p:txBody>
      </p:sp>
      <p:sp>
        <p:nvSpPr>
          <p:cNvPr id="196" name="文本框 195"/>
          <p:cNvSpPr txBox="1"/>
          <p:nvPr/>
        </p:nvSpPr>
        <p:spPr>
          <a:xfrm>
            <a:off x="3795747" y="5552023"/>
            <a:ext cx="120852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srgbClr val="FF0000"/>
                </a:solidFill>
                <a:effectLst/>
                <a:uLnTx/>
                <a:uFillTx/>
                <a:latin typeface="Times New Roman" panose="02020603050405020304"/>
                <a:ea typeface="宋体" panose="02010600030101010101" pitchFamily="2" charset="-122"/>
                <a:cs typeface="+mn-cs"/>
              </a:rPr>
              <a:t>ImmSel</a:t>
            </a:r>
            <a:endParaRPr kumimoji="0" lang="en-US" altLang="zh-CN" sz="2400" b="1" i="0" u="none" strike="noStrike" kern="1200" cap="none" spc="0" normalizeH="0" baseline="0" noProof="0" dirty="0">
              <a:ln>
                <a:noFill/>
              </a:ln>
              <a:solidFill>
                <a:srgbClr val="FF0000"/>
              </a:solidFill>
              <a:effectLst/>
              <a:uLnTx/>
              <a:uFillTx/>
              <a:latin typeface="Times New Roman" panose="020206030504050203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srgbClr val="FF0000"/>
                </a:solidFill>
                <a:latin typeface="Times New Roman" panose="02020603050405020304"/>
                <a:ea typeface="宋体" panose="02010600030101010101" pitchFamily="2" charset="-122"/>
              </a:rPr>
              <a:t>=J</a:t>
            </a:r>
            <a:endParaRPr kumimoji="0" lang="en-US" altLang="zh-CN" sz="2400" b="1" i="0" u="none" strike="noStrike" kern="1200" cap="none" spc="0" normalizeH="0" baseline="0" noProof="0" dirty="0">
              <a:ln>
                <a:noFill/>
              </a:ln>
              <a:solidFill>
                <a:srgbClr val="FF0000"/>
              </a:solidFill>
              <a:effectLst/>
              <a:uLnTx/>
              <a:uFillTx/>
              <a:latin typeface="Times New Roman" panose="02020603050405020304"/>
              <a:ea typeface="宋体" panose="02010600030101010101" pitchFamily="2" charset="-122"/>
            </a:endParaRPr>
          </a:p>
        </p:txBody>
      </p:sp>
      <p:sp>
        <p:nvSpPr>
          <p:cNvPr id="198" name="文本框 197"/>
          <p:cNvSpPr txBox="1"/>
          <p:nvPr/>
        </p:nvSpPr>
        <p:spPr>
          <a:xfrm>
            <a:off x="9337402" y="5887947"/>
            <a:ext cx="139880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MemRW</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=Read</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07" name="文本框 206"/>
          <p:cNvSpPr txBox="1"/>
          <p:nvPr/>
        </p:nvSpPr>
        <p:spPr>
          <a:xfrm>
            <a:off x="10646659" y="5538078"/>
            <a:ext cx="110336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effectLst/>
                <a:uLnTx/>
                <a:uFillTx/>
                <a:latin typeface="Times New Roman" panose="02020603050405020304"/>
                <a:ea typeface="宋体" panose="02010600030101010101" pitchFamily="2" charset="-122"/>
                <a:cs typeface="+mn-cs"/>
              </a:rPr>
              <a:t>WBSel</a:t>
            </a:r>
            <a:endParaRPr kumimoji="0" lang="en-US" altLang="zh-CN" sz="2400" b="1" i="0" u="none" strike="noStrike" kern="1200" cap="none" spc="0" normalizeH="0" baseline="0" noProof="0" dirty="0">
              <a:ln>
                <a:noFill/>
              </a:ln>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latin typeface="Times New Roman" panose="02020603050405020304"/>
                <a:ea typeface="宋体" panose="02010600030101010101" pitchFamily="2" charset="-122"/>
              </a:rPr>
              <a:t>=PC+4</a:t>
            </a:r>
            <a:endParaRPr kumimoji="0" lang="en-US" altLang="zh-CN" sz="2400" b="1" i="0" u="none" strike="noStrike" kern="1200" cap="none" spc="0" normalizeH="0" baseline="0" noProof="0" dirty="0">
              <a:ln>
                <a:noFill/>
              </a:ln>
              <a:effectLst/>
              <a:uLnTx/>
              <a:uFillTx/>
              <a:latin typeface="Times New Roman" panose="02020603050405020304"/>
              <a:ea typeface="宋体" panose="02010600030101010101" pitchFamily="2" charset="-122"/>
            </a:endParaRPr>
          </a:p>
        </p:txBody>
      </p:sp>
      <p:sp>
        <p:nvSpPr>
          <p:cNvPr id="223" name="文本框 222"/>
          <p:cNvSpPr txBox="1"/>
          <p:nvPr/>
        </p:nvSpPr>
        <p:spPr>
          <a:xfrm>
            <a:off x="6346411" y="5543751"/>
            <a:ext cx="79861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effectLst/>
                <a:uLnTx/>
                <a:uFillTx/>
                <a:latin typeface="Times New Roman" panose="02020603050405020304"/>
                <a:ea typeface="宋体" panose="02010600030101010101" pitchFamily="2" charset="-122"/>
                <a:cs typeface="+mn-cs"/>
              </a:rPr>
              <a:t>BrUn</a:t>
            </a:r>
            <a:endParaRPr kumimoji="0" lang="en-US" altLang="zh-CN" sz="2000" b="1" i="0" u="none" strike="noStrike" kern="1200" cap="none" spc="0" normalizeH="0" baseline="0" noProof="0" dirty="0">
              <a:ln>
                <a:noFill/>
              </a:ln>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a:ea typeface="宋体" panose="02010600030101010101" pitchFamily="2" charset="-122"/>
              </a:rPr>
              <a:t>=*</a:t>
            </a:r>
            <a:endParaRPr kumimoji="0" lang="en-US" altLang="zh-CN" sz="2000" b="1" i="0" u="none" strike="noStrike" kern="1200" cap="none" spc="0" normalizeH="0" baseline="0" noProof="0" dirty="0">
              <a:ln>
                <a:noFill/>
              </a:ln>
              <a:effectLst/>
              <a:uLnTx/>
              <a:uFillTx/>
              <a:latin typeface="Times New Roman" panose="02020603050405020304"/>
              <a:ea typeface="宋体" panose="02010600030101010101" pitchFamily="2" charset="-122"/>
              <a:cs typeface="+mn-cs"/>
            </a:endParaRPr>
          </a:p>
        </p:txBody>
      </p:sp>
      <p:sp>
        <p:nvSpPr>
          <p:cNvPr id="236" name="文本框 235"/>
          <p:cNvSpPr txBox="1"/>
          <p:nvPr/>
        </p:nvSpPr>
        <p:spPr>
          <a:xfrm>
            <a:off x="7084443" y="5543751"/>
            <a:ext cx="726481"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effectLst/>
                <a:uLnTx/>
                <a:uFillTx/>
                <a:latin typeface="Times New Roman" panose="02020603050405020304"/>
                <a:ea typeface="宋体" panose="02010600030101010101" pitchFamily="2" charset="-122"/>
                <a:cs typeface="+mn-cs"/>
              </a:rPr>
              <a:t>BrLt</a:t>
            </a:r>
            <a:endParaRPr kumimoji="0" lang="en-US" altLang="zh-CN" sz="2000" b="1" i="0" u="none" strike="noStrike" kern="1200" cap="none" spc="0" normalizeH="0" baseline="0" noProof="0" dirty="0">
              <a:ln>
                <a:noFill/>
              </a:ln>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a:ea typeface="宋体" panose="02010600030101010101" pitchFamily="2" charset="-122"/>
              </a:rPr>
              <a:t>=*</a:t>
            </a:r>
            <a:endParaRPr kumimoji="0" lang="en-US" altLang="zh-CN" sz="2000" b="1" i="0" u="none" strike="noStrike" kern="1200" cap="none" spc="0" normalizeH="0" baseline="0" noProof="0" dirty="0">
              <a:ln>
                <a:noFill/>
              </a:ln>
              <a:effectLst/>
              <a:uLnTx/>
              <a:uFillTx/>
              <a:latin typeface="Times New Roman" panose="02020603050405020304"/>
              <a:ea typeface="宋体" panose="02010600030101010101" pitchFamily="2" charset="-122"/>
              <a:cs typeface="+mn-cs"/>
            </a:endParaRPr>
          </a:p>
        </p:txBody>
      </p:sp>
      <p:sp>
        <p:nvSpPr>
          <p:cNvPr id="237" name="文本框 236"/>
          <p:cNvSpPr txBox="1"/>
          <p:nvPr/>
        </p:nvSpPr>
        <p:spPr>
          <a:xfrm>
            <a:off x="6750473" y="6008979"/>
            <a:ext cx="784189"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effectLst/>
                <a:uLnTx/>
                <a:uFillTx/>
                <a:latin typeface="Times New Roman" panose="02020603050405020304"/>
                <a:ea typeface="宋体" panose="02010600030101010101" pitchFamily="2" charset="-122"/>
                <a:cs typeface="+mn-cs"/>
              </a:rPr>
              <a:t>BrEq</a:t>
            </a:r>
            <a:endParaRPr kumimoji="0" lang="en-US" altLang="zh-CN" sz="2000" b="1" i="0" u="none" strike="noStrike" kern="1200" cap="none" spc="0" normalizeH="0" baseline="0" noProof="0" dirty="0">
              <a:ln>
                <a:noFill/>
              </a:ln>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a:ea typeface="宋体" panose="02010600030101010101" pitchFamily="2" charset="-122"/>
              </a:rPr>
              <a:t>=*</a:t>
            </a:r>
            <a:endParaRPr kumimoji="0" lang="en-US" altLang="zh-CN" sz="2000" b="1" i="0" u="none" strike="noStrike" kern="1200" cap="none" spc="0" normalizeH="0" baseline="0" noProof="0" dirty="0">
              <a:ln>
                <a:noFill/>
              </a:ln>
              <a:effectLst/>
              <a:uLnTx/>
              <a:uFillTx/>
              <a:latin typeface="Times New Roman" panose="02020603050405020304"/>
              <a:ea typeface="宋体" panose="02010600030101010101" pitchFamily="2" charset="-122"/>
              <a:cs typeface="+mn-cs"/>
            </a:endParaRPr>
          </a:p>
        </p:txBody>
      </p:sp>
      <p:sp>
        <p:nvSpPr>
          <p:cNvPr id="238" name="文本框 237"/>
          <p:cNvSpPr txBox="1"/>
          <p:nvPr/>
        </p:nvSpPr>
        <p:spPr>
          <a:xfrm>
            <a:off x="734695" y="5550535"/>
            <a:ext cx="1285875"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effectLst/>
                <a:uLnTx/>
                <a:uFillTx/>
                <a:ea typeface="宋体" panose="02010600030101010101" pitchFamily="2" charset="-122"/>
              </a:rPr>
              <a:t>PCSel</a:t>
            </a:r>
            <a:endParaRPr kumimoji="0" lang="en-US" altLang="zh-CN" sz="2400" b="1" i="0" u="none" strike="noStrike" kern="1200" cap="none" spc="0" normalizeH="0" baseline="0" noProof="0" dirty="0">
              <a:ln>
                <a:noFill/>
              </a:ln>
              <a:effectLst/>
              <a:uLnTx/>
              <a:uFillTx/>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effectLst/>
                <a:uLnTx/>
                <a:uFillTx/>
                <a:ea typeface="宋体" panose="02010600030101010101" pitchFamily="2" charset="-122"/>
              </a:rPr>
              <a:t>=</a:t>
            </a:r>
            <a:r>
              <a:rPr lang="en-US" altLang="zh-CN" sz="2400" b="1" dirty="0">
                <a:ea typeface="宋体" panose="02010600030101010101" pitchFamily="2" charset="-122"/>
              </a:rPr>
              <a:t>ALU</a:t>
            </a:r>
            <a:endParaRPr kumimoji="0" lang="zh-CN" altLang="en-US" sz="2400" b="1" i="0" u="none" strike="noStrike" kern="1200" cap="none" spc="0" normalizeH="0" baseline="0" noProof="0" dirty="0">
              <a:ln>
                <a:noFill/>
              </a:ln>
              <a:effectLst/>
              <a:uLnTx/>
              <a:uFillTx/>
              <a:ea typeface="宋体" panose="02010600030101010101" pitchFamily="2" charset="-122"/>
            </a:endParaRPr>
          </a:p>
        </p:txBody>
      </p:sp>
      <p:sp>
        <p:nvSpPr>
          <p:cNvPr id="239" name="文本框 238"/>
          <p:cNvSpPr txBox="1"/>
          <p:nvPr/>
        </p:nvSpPr>
        <p:spPr>
          <a:xfrm>
            <a:off x="7670678" y="5539717"/>
            <a:ext cx="821055" cy="70675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rPr>
              <a:t>Bsel</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rPr>
              <a:t>=imm</a:t>
            </a:r>
          </a:p>
        </p:txBody>
      </p:sp>
      <p:sp>
        <p:nvSpPr>
          <p:cNvPr id="241" name="文本框 240"/>
          <p:cNvSpPr txBox="1"/>
          <p:nvPr/>
        </p:nvSpPr>
        <p:spPr>
          <a:xfrm>
            <a:off x="7883512" y="6035645"/>
            <a:ext cx="673582"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rPr>
              <a:t>Asel</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rPr>
              <a:t>=</a:t>
            </a:r>
            <a:r>
              <a:rPr lang="en-US" altLang="zh-CN" sz="2000" b="1" dirty="0">
                <a:solidFill>
                  <a:prstClr val="black"/>
                </a:solidFill>
                <a:latin typeface="Times New Roman" panose="02020603050405020304"/>
                <a:ea typeface="宋体" panose="02010600030101010101" pitchFamily="2" charset="-122"/>
              </a:rPr>
              <a:t>PC</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endParaRPr>
          </a:p>
        </p:txBody>
      </p:sp>
      <p:sp>
        <p:nvSpPr>
          <p:cNvPr id="242" name="文本框 241"/>
          <p:cNvSpPr txBox="1"/>
          <p:nvPr/>
        </p:nvSpPr>
        <p:spPr>
          <a:xfrm>
            <a:off x="1926251" y="6236614"/>
            <a:ext cx="252857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控制器(控制逻辑)</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243" name="直接箭头连接符 242"/>
          <p:cNvCxnSpPr/>
          <p:nvPr/>
        </p:nvCxnSpPr>
        <p:spPr>
          <a:xfrm>
            <a:off x="1919073" y="3179038"/>
            <a:ext cx="301083"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44" name="直接箭头连接符 243"/>
          <p:cNvCxnSpPr/>
          <p:nvPr/>
        </p:nvCxnSpPr>
        <p:spPr>
          <a:xfrm>
            <a:off x="3012869" y="3002912"/>
            <a:ext cx="0" cy="2542654"/>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45" name="直接箭头连接符 244"/>
          <p:cNvCxnSpPr/>
          <p:nvPr/>
        </p:nvCxnSpPr>
        <p:spPr>
          <a:xfrm>
            <a:off x="3017949" y="4839525"/>
            <a:ext cx="1450446"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46" name="直接箭头连接符 245"/>
          <p:cNvCxnSpPr/>
          <p:nvPr/>
        </p:nvCxnSpPr>
        <p:spPr>
          <a:xfrm>
            <a:off x="3012869" y="3002912"/>
            <a:ext cx="170339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47" name="直接箭头连接符 246"/>
          <p:cNvCxnSpPr/>
          <p:nvPr/>
        </p:nvCxnSpPr>
        <p:spPr>
          <a:xfrm>
            <a:off x="2854849" y="3202388"/>
            <a:ext cx="162195" cy="0"/>
          </a:xfrm>
          <a:prstGeom prst="straightConnector1">
            <a:avLst/>
          </a:prstGeom>
          <a:ln w="381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248" name="组合 247"/>
          <p:cNvGrpSpPr/>
          <p:nvPr/>
        </p:nvGrpSpPr>
        <p:grpSpPr>
          <a:xfrm>
            <a:off x="2041000" y="2485126"/>
            <a:ext cx="157663" cy="687003"/>
            <a:chOff x="2139696" y="2656398"/>
            <a:chExt cx="384242" cy="687003"/>
          </a:xfrm>
        </p:grpSpPr>
        <p:cxnSp>
          <p:nvCxnSpPr>
            <p:cNvPr id="249" name="直接连接符 248"/>
            <p:cNvCxnSpPr/>
            <p:nvPr/>
          </p:nvCxnSpPr>
          <p:spPr>
            <a:xfrm flipV="1">
              <a:off x="2139696" y="2656398"/>
              <a:ext cx="0" cy="687003"/>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50" name="直接箭头连接符 249"/>
            <p:cNvCxnSpPr/>
            <p:nvPr/>
          </p:nvCxnSpPr>
          <p:spPr>
            <a:xfrm>
              <a:off x="2139696" y="2656398"/>
              <a:ext cx="384242"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grpSp>
        <p:nvGrpSpPr>
          <p:cNvPr id="251" name="组合 250"/>
          <p:cNvGrpSpPr/>
          <p:nvPr/>
        </p:nvGrpSpPr>
        <p:grpSpPr>
          <a:xfrm>
            <a:off x="3000326" y="1364266"/>
            <a:ext cx="7675619" cy="796912"/>
            <a:chOff x="6552581" y="2760226"/>
            <a:chExt cx="1224387" cy="668173"/>
          </a:xfrm>
        </p:grpSpPr>
        <p:cxnSp>
          <p:nvCxnSpPr>
            <p:cNvPr id="252" name="直接连接符 251"/>
            <p:cNvCxnSpPr/>
            <p:nvPr/>
          </p:nvCxnSpPr>
          <p:spPr>
            <a:xfrm>
              <a:off x="6580657" y="2765756"/>
              <a:ext cx="1011100"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53" name="直接箭头连接符 252"/>
            <p:cNvCxnSpPr/>
            <p:nvPr/>
          </p:nvCxnSpPr>
          <p:spPr>
            <a:xfrm>
              <a:off x="7592593" y="3361697"/>
              <a:ext cx="184375"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54" name="直接连接符 253"/>
            <p:cNvCxnSpPr/>
            <p:nvPr/>
          </p:nvCxnSpPr>
          <p:spPr>
            <a:xfrm flipV="1">
              <a:off x="7591757" y="2760226"/>
              <a:ext cx="0" cy="601471"/>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55" name="直接连接符 254"/>
            <p:cNvCxnSpPr/>
            <p:nvPr/>
          </p:nvCxnSpPr>
          <p:spPr>
            <a:xfrm flipV="1">
              <a:off x="6580661" y="2760226"/>
              <a:ext cx="0" cy="668173"/>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57" name="直接连接符 256"/>
            <p:cNvCxnSpPr/>
            <p:nvPr/>
          </p:nvCxnSpPr>
          <p:spPr>
            <a:xfrm>
              <a:off x="6552581" y="3425650"/>
              <a:ext cx="28076"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grpSp>
      <p:grpSp>
        <p:nvGrpSpPr>
          <p:cNvPr id="260" name="组合 259"/>
          <p:cNvGrpSpPr/>
          <p:nvPr/>
        </p:nvGrpSpPr>
        <p:grpSpPr>
          <a:xfrm>
            <a:off x="2043364" y="2108868"/>
            <a:ext cx="5693209" cy="625172"/>
            <a:chOff x="2037061" y="2103194"/>
            <a:chExt cx="5693209" cy="625172"/>
          </a:xfrm>
        </p:grpSpPr>
        <p:cxnSp>
          <p:nvCxnSpPr>
            <p:cNvPr id="261" name="直接连接符 260"/>
            <p:cNvCxnSpPr/>
            <p:nvPr/>
          </p:nvCxnSpPr>
          <p:spPr>
            <a:xfrm>
              <a:off x="2037061" y="2728366"/>
              <a:ext cx="1311779"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62" name="直接连接符 261"/>
            <p:cNvCxnSpPr/>
            <p:nvPr/>
          </p:nvCxnSpPr>
          <p:spPr>
            <a:xfrm flipV="1">
              <a:off x="3351862" y="2103194"/>
              <a:ext cx="0" cy="625172"/>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63" name="直接连接符 262"/>
            <p:cNvCxnSpPr/>
            <p:nvPr/>
          </p:nvCxnSpPr>
          <p:spPr>
            <a:xfrm>
              <a:off x="3348840" y="2103194"/>
              <a:ext cx="4256894"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64" name="直接箭头连接符 263"/>
            <p:cNvCxnSpPr/>
            <p:nvPr/>
          </p:nvCxnSpPr>
          <p:spPr>
            <a:xfrm>
              <a:off x="7603840" y="2646009"/>
              <a:ext cx="126430"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65" name="直接连接符 264"/>
            <p:cNvCxnSpPr/>
            <p:nvPr/>
          </p:nvCxnSpPr>
          <p:spPr>
            <a:xfrm>
              <a:off x="7603840" y="2103194"/>
              <a:ext cx="0" cy="542815"/>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grpSp>
      <p:cxnSp>
        <p:nvCxnSpPr>
          <p:cNvPr id="267" name="直接箭头连接符 266"/>
          <p:cNvCxnSpPr/>
          <p:nvPr/>
        </p:nvCxnSpPr>
        <p:spPr>
          <a:xfrm>
            <a:off x="8095779" y="3128655"/>
            <a:ext cx="32891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68" name="直接箭头连接符 267"/>
          <p:cNvCxnSpPr/>
          <p:nvPr/>
        </p:nvCxnSpPr>
        <p:spPr>
          <a:xfrm>
            <a:off x="8095779" y="3867241"/>
            <a:ext cx="32891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nvGrpSpPr>
          <p:cNvPr id="269" name="组合 268"/>
          <p:cNvGrpSpPr/>
          <p:nvPr/>
        </p:nvGrpSpPr>
        <p:grpSpPr>
          <a:xfrm>
            <a:off x="639327" y="1593699"/>
            <a:ext cx="8592878" cy="1869130"/>
            <a:chOff x="4023171" y="1813168"/>
            <a:chExt cx="5085302" cy="1656610"/>
          </a:xfrm>
        </p:grpSpPr>
        <p:cxnSp>
          <p:nvCxnSpPr>
            <p:cNvPr id="270" name="直接连接符 269"/>
            <p:cNvCxnSpPr/>
            <p:nvPr/>
          </p:nvCxnSpPr>
          <p:spPr>
            <a:xfrm flipV="1">
              <a:off x="9108473" y="1813168"/>
              <a:ext cx="0" cy="165661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71" name="直接连接符 270"/>
            <p:cNvCxnSpPr/>
            <p:nvPr/>
          </p:nvCxnSpPr>
          <p:spPr>
            <a:xfrm>
              <a:off x="4023171" y="1813539"/>
              <a:ext cx="5084774"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72" name="直接连接符 271"/>
            <p:cNvCxnSpPr/>
            <p:nvPr/>
          </p:nvCxnSpPr>
          <p:spPr>
            <a:xfrm flipV="1">
              <a:off x="4023171" y="1813169"/>
              <a:ext cx="0" cy="111496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73" name="直接箭头连接符 272"/>
            <p:cNvCxnSpPr/>
            <p:nvPr/>
          </p:nvCxnSpPr>
          <p:spPr>
            <a:xfrm>
              <a:off x="4023171" y="2933445"/>
              <a:ext cx="157365"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cxnSp>
        <p:nvCxnSpPr>
          <p:cNvPr id="274" name="直接箭头连接符 273"/>
          <p:cNvCxnSpPr/>
          <p:nvPr/>
        </p:nvCxnSpPr>
        <p:spPr>
          <a:xfrm>
            <a:off x="1267439" y="3166539"/>
            <a:ext cx="179504"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nvGrpSpPr>
          <p:cNvPr id="275" name="组合 274"/>
          <p:cNvGrpSpPr/>
          <p:nvPr/>
        </p:nvGrpSpPr>
        <p:grpSpPr>
          <a:xfrm>
            <a:off x="4469303" y="1737574"/>
            <a:ext cx="6745271" cy="683397"/>
            <a:chOff x="5118435" y="1810320"/>
            <a:chExt cx="3915664" cy="608430"/>
          </a:xfrm>
        </p:grpSpPr>
        <p:cxnSp>
          <p:nvCxnSpPr>
            <p:cNvPr id="276" name="直接箭头连接符 275"/>
            <p:cNvCxnSpPr/>
            <p:nvPr/>
          </p:nvCxnSpPr>
          <p:spPr>
            <a:xfrm>
              <a:off x="8935427" y="2398269"/>
              <a:ext cx="98276" cy="0"/>
            </a:xfrm>
            <a:prstGeom prst="straightConnector1">
              <a:avLst/>
            </a:prstGeom>
            <a:ln w="381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77" name="直接连接符 276"/>
            <p:cNvCxnSpPr/>
            <p:nvPr/>
          </p:nvCxnSpPr>
          <p:spPr>
            <a:xfrm flipV="1">
              <a:off x="9034099" y="1810320"/>
              <a:ext cx="0" cy="587949"/>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78" name="直接连接符 277"/>
            <p:cNvCxnSpPr/>
            <p:nvPr/>
          </p:nvCxnSpPr>
          <p:spPr>
            <a:xfrm>
              <a:off x="5118435" y="1813539"/>
              <a:ext cx="3915268"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79" name="直接连接符 278"/>
            <p:cNvCxnSpPr/>
            <p:nvPr/>
          </p:nvCxnSpPr>
          <p:spPr>
            <a:xfrm flipV="1">
              <a:off x="5118435" y="1813167"/>
              <a:ext cx="3810" cy="605583"/>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80" name="直接箭头连接符 279"/>
            <p:cNvCxnSpPr/>
            <p:nvPr/>
          </p:nvCxnSpPr>
          <p:spPr>
            <a:xfrm>
              <a:off x="5118435" y="2418750"/>
              <a:ext cx="146584"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grpSp>
        <p:nvGrpSpPr>
          <p:cNvPr id="292" name="组合 291"/>
          <p:cNvGrpSpPr/>
          <p:nvPr/>
        </p:nvGrpSpPr>
        <p:grpSpPr>
          <a:xfrm>
            <a:off x="4647380" y="2244349"/>
            <a:ext cx="2097287" cy="2152479"/>
            <a:chOff x="5147404" y="2415711"/>
            <a:chExt cx="1949822" cy="2152479"/>
          </a:xfrm>
        </p:grpSpPr>
        <p:grpSp>
          <p:nvGrpSpPr>
            <p:cNvPr id="293" name="组合 292"/>
            <p:cNvGrpSpPr/>
            <p:nvPr/>
          </p:nvGrpSpPr>
          <p:grpSpPr>
            <a:xfrm>
              <a:off x="5147404" y="2415711"/>
              <a:ext cx="1949822" cy="2054688"/>
              <a:chOff x="5147404" y="2415711"/>
              <a:chExt cx="1949822" cy="2054688"/>
            </a:xfrm>
          </p:grpSpPr>
          <p:grpSp>
            <p:nvGrpSpPr>
              <p:cNvPr id="298" name="组合 297"/>
              <p:cNvGrpSpPr/>
              <p:nvPr/>
            </p:nvGrpSpPr>
            <p:grpSpPr>
              <a:xfrm>
                <a:off x="5147404" y="2415711"/>
                <a:ext cx="1949822" cy="2054688"/>
                <a:chOff x="9255806" y="2351056"/>
                <a:chExt cx="1949822" cy="2054688"/>
              </a:xfrm>
            </p:grpSpPr>
            <p:sp>
              <p:nvSpPr>
                <p:cNvPr id="301" name="矩形 300"/>
                <p:cNvSpPr/>
                <p:nvPr/>
              </p:nvSpPr>
              <p:spPr>
                <a:xfrm>
                  <a:off x="9318462" y="2355269"/>
                  <a:ext cx="1617393" cy="2050475"/>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04" name="文本框 303"/>
                <p:cNvSpPr txBox="1"/>
                <p:nvPr/>
              </p:nvSpPr>
              <p:spPr>
                <a:xfrm>
                  <a:off x="9318059" y="2351056"/>
                  <a:ext cx="11727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DataW</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308" name="文本框 307"/>
                <p:cNvSpPr txBox="1"/>
                <p:nvPr/>
              </p:nvSpPr>
              <p:spPr>
                <a:xfrm>
                  <a:off x="9259309" y="2886104"/>
                  <a:ext cx="12178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RegW</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309" name="文本框 308"/>
                <p:cNvSpPr txBox="1"/>
                <p:nvPr/>
              </p:nvSpPr>
              <p:spPr>
                <a:xfrm>
                  <a:off x="9255806" y="3302449"/>
                  <a:ext cx="11847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Reg1</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310" name="文本框 309"/>
                <p:cNvSpPr txBox="1"/>
                <p:nvPr/>
              </p:nvSpPr>
              <p:spPr>
                <a:xfrm>
                  <a:off x="9270218" y="3738336"/>
                  <a:ext cx="118544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Reg2</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311" name="文本框 310"/>
                <p:cNvSpPr txBox="1"/>
                <p:nvPr/>
              </p:nvSpPr>
              <p:spPr>
                <a:xfrm>
                  <a:off x="10050517" y="3107871"/>
                  <a:ext cx="11440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Data1</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313" name="文本框 312"/>
                <p:cNvSpPr txBox="1"/>
                <p:nvPr/>
              </p:nvSpPr>
              <p:spPr>
                <a:xfrm>
                  <a:off x="10065185" y="3535507"/>
                  <a:ext cx="11404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Data2</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299" name="等腰三角形 298"/>
              <p:cNvSpPr/>
              <p:nvPr/>
            </p:nvSpPr>
            <p:spPr>
              <a:xfrm>
                <a:off x="6312448" y="4358487"/>
                <a:ext cx="92364" cy="111912"/>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294" name="直接连接符 293"/>
            <p:cNvCxnSpPr>
              <a:stCxn id="299" idx="3"/>
            </p:cNvCxnSpPr>
            <p:nvPr/>
          </p:nvCxnSpPr>
          <p:spPr>
            <a:xfrm>
              <a:off x="6358630" y="4470399"/>
              <a:ext cx="0" cy="97791"/>
            </a:xfrm>
            <a:prstGeom prst="line">
              <a:avLst/>
            </a:prstGeom>
          </p:spPr>
          <p:style>
            <a:lnRef idx="3">
              <a:schemeClr val="dk1"/>
            </a:lnRef>
            <a:fillRef idx="0">
              <a:schemeClr val="dk1"/>
            </a:fillRef>
            <a:effectRef idx="2">
              <a:schemeClr val="dk1"/>
            </a:effectRef>
            <a:fontRef idx="minor">
              <a:schemeClr val="tx1"/>
            </a:fontRef>
          </p:style>
        </p:cxnSp>
      </p:grpSp>
      <p:cxnSp>
        <p:nvCxnSpPr>
          <p:cNvPr id="314" name="直接箭头连接符 313"/>
          <p:cNvCxnSpPr/>
          <p:nvPr/>
        </p:nvCxnSpPr>
        <p:spPr>
          <a:xfrm flipV="1">
            <a:off x="4846670" y="5375061"/>
            <a:ext cx="797" cy="1680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8" name="肘形连接符 317"/>
          <p:cNvCxnSpPr>
            <a:stCxn id="330" idx="6"/>
          </p:cNvCxnSpPr>
          <p:nvPr/>
        </p:nvCxnSpPr>
        <p:spPr>
          <a:xfrm flipV="1">
            <a:off x="5229927" y="4187126"/>
            <a:ext cx="2496967" cy="707982"/>
          </a:xfrm>
          <a:prstGeom prst="bentConnector3">
            <a:avLst>
              <a:gd name="adj1" fmla="val 93064"/>
            </a:avLst>
          </a:prstGeom>
          <a:ln>
            <a:tailEnd type="triangle"/>
          </a:ln>
        </p:spPr>
        <p:style>
          <a:lnRef idx="3">
            <a:schemeClr val="dk1"/>
          </a:lnRef>
          <a:fillRef idx="0">
            <a:schemeClr val="dk1"/>
          </a:fillRef>
          <a:effectRef idx="2">
            <a:schemeClr val="dk1"/>
          </a:effectRef>
          <a:fontRef idx="minor">
            <a:schemeClr val="tx1"/>
          </a:fontRef>
        </p:style>
      </p:cxnSp>
      <p:grpSp>
        <p:nvGrpSpPr>
          <p:cNvPr id="319" name="组合 318"/>
          <p:cNvGrpSpPr/>
          <p:nvPr/>
        </p:nvGrpSpPr>
        <p:grpSpPr>
          <a:xfrm>
            <a:off x="4431702" y="4415155"/>
            <a:ext cx="841756" cy="959906"/>
            <a:chOff x="4355926" y="4364678"/>
            <a:chExt cx="841756" cy="977525"/>
          </a:xfrm>
        </p:grpSpPr>
        <p:sp>
          <p:nvSpPr>
            <p:cNvPr id="320" name="文本框 319"/>
            <p:cNvSpPr txBox="1"/>
            <p:nvPr/>
          </p:nvSpPr>
          <p:spPr>
            <a:xfrm>
              <a:off x="4355926" y="4449339"/>
              <a:ext cx="84175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Imm</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Gen</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330" name="椭圆 329"/>
            <p:cNvSpPr/>
            <p:nvPr/>
          </p:nvSpPr>
          <p:spPr>
            <a:xfrm>
              <a:off x="4387637" y="4364678"/>
              <a:ext cx="766514" cy="977525"/>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cxnSp>
        <p:nvCxnSpPr>
          <p:cNvPr id="259" name="肘形连接符 258"/>
          <p:cNvCxnSpPr>
            <a:stCxn id="330" idx="6"/>
          </p:cNvCxnSpPr>
          <p:nvPr/>
        </p:nvCxnSpPr>
        <p:spPr>
          <a:xfrm flipV="1">
            <a:off x="5229927" y="4185664"/>
            <a:ext cx="2501425" cy="709444"/>
          </a:xfrm>
          <a:prstGeom prst="bentConnector3">
            <a:avLst>
              <a:gd name="adj1" fmla="val 92952"/>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24" name="文本框 223"/>
          <p:cNvSpPr txBox="1"/>
          <p:nvPr/>
        </p:nvSpPr>
        <p:spPr>
          <a:xfrm>
            <a:off x="3021404" y="4377860"/>
            <a:ext cx="14264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rPr>
              <a:t>inst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[31:7]</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wipe(left)">
                                      <p:cBhvr>
                                        <p:cTn id="7" dur="500"/>
                                        <p:tgtEl>
                                          <p:spTgt spid="243"/>
                                        </p:tgtEl>
                                      </p:cBhvr>
                                    </p:animEffect>
                                  </p:childTnLst>
                                </p:cTn>
                              </p:par>
                              <p:par>
                                <p:cTn id="8" presetID="22" presetClass="entr" presetSubtype="8" fill="hold" nodeType="withEffect">
                                  <p:stCondLst>
                                    <p:cond delay="0"/>
                                  </p:stCondLst>
                                  <p:childTnLst>
                                    <p:set>
                                      <p:cBhvr>
                                        <p:cTn id="9" dur="1" fill="hold">
                                          <p:stCondLst>
                                            <p:cond delay="0"/>
                                          </p:stCondLst>
                                        </p:cTn>
                                        <p:tgtEl>
                                          <p:spTgt spid="247"/>
                                        </p:tgtEl>
                                        <p:attrNameLst>
                                          <p:attrName>style.visibility</p:attrName>
                                        </p:attrNameLst>
                                      </p:cBhvr>
                                      <p:to>
                                        <p:strVal val="visible"/>
                                      </p:to>
                                    </p:set>
                                    <p:animEffect transition="in" filter="wipe(left)">
                                      <p:cBhvr>
                                        <p:cTn id="10" dur="500"/>
                                        <p:tgtEl>
                                          <p:spTgt spid="247"/>
                                        </p:tgtEl>
                                      </p:cBhvr>
                                    </p:animEffect>
                                  </p:childTnLst>
                                </p:cTn>
                              </p:par>
                              <p:par>
                                <p:cTn id="11" presetID="22" presetClass="entr" presetSubtype="8" fill="hold" nodeType="withEffect">
                                  <p:stCondLst>
                                    <p:cond delay="0"/>
                                  </p:stCondLst>
                                  <p:childTnLst>
                                    <p:set>
                                      <p:cBhvr>
                                        <p:cTn id="12" dur="1" fill="hold">
                                          <p:stCondLst>
                                            <p:cond delay="0"/>
                                          </p:stCondLst>
                                        </p:cTn>
                                        <p:tgtEl>
                                          <p:spTgt spid="246"/>
                                        </p:tgtEl>
                                        <p:attrNameLst>
                                          <p:attrName>style.visibility</p:attrName>
                                        </p:attrNameLst>
                                      </p:cBhvr>
                                      <p:to>
                                        <p:strVal val="visible"/>
                                      </p:to>
                                    </p:set>
                                    <p:animEffect transition="in" filter="wipe(left)">
                                      <p:cBhvr>
                                        <p:cTn id="13" dur="500"/>
                                        <p:tgtEl>
                                          <p:spTgt spid="246"/>
                                        </p:tgtEl>
                                      </p:cBhvr>
                                    </p:animEffect>
                                  </p:childTnLst>
                                </p:cTn>
                              </p:par>
                              <p:par>
                                <p:cTn id="14" presetID="22" presetClass="entr" presetSubtype="8" fill="hold" nodeType="withEffect">
                                  <p:stCondLst>
                                    <p:cond delay="0"/>
                                  </p:stCondLst>
                                  <p:childTnLst>
                                    <p:set>
                                      <p:cBhvr>
                                        <p:cTn id="15" dur="1" fill="hold">
                                          <p:stCondLst>
                                            <p:cond delay="0"/>
                                          </p:stCondLst>
                                        </p:cTn>
                                        <p:tgtEl>
                                          <p:spTgt spid="244"/>
                                        </p:tgtEl>
                                        <p:attrNameLst>
                                          <p:attrName>style.visibility</p:attrName>
                                        </p:attrNameLst>
                                      </p:cBhvr>
                                      <p:to>
                                        <p:strVal val="visible"/>
                                      </p:to>
                                    </p:set>
                                    <p:animEffect transition="in" filter="wipe(left)">
                                      <p:cBhvr>
                                        <p:cTn id="16" dur="500"/>
                                        <p:tgtEl>
                                          <p:spTgt spid="244"/>
                                        </p:tgtEl>
                                      </p:cBhvr>
                                    </p:animEffect>
                                  </p:childTnLst>
                                </p:cTn>
                              </p:par>
                              <p:par>
                                <p:cTn id="17" presetID="22" presetClass="entr" presetSubtype="8" fill="hold" nodeType="withEffect">
                                  <p:stCondLst>
                                    <p:cond delay="0"/>
                                  </p:stCondLst>
                                  <p:childTnLst>
                                    <p:set>
                                      <p:cBhvr>
                                        <p:cTn id="18" dur="1" fill="hold">
                                          <p:stCondLst>
                                            <p:cond delay="0"/>
                                          </p:stCondLst>
                                        </p:cTn>
                                        <p:tgtEl>
                                          <p:spTgt spid="245"/>
                                        </p:tgtEl>
                                        <p:attrNameLst>
                                          <p:attrName>style.visibility</p:attrName>
                                        </p:attrNameLst>
                                      </p:cBhvr>
                                      <p:to>
                                        <p:strVal val="visible"/>
                                      </p:to>
                                    </p:set>
                                    <p:animEffect transition="in" filter="wipe(left)">
                                      <p:cBhvr>
                                        <p:cTn id="19" dur="500"/>
                                        <p:tgtEl>
                                          <p:spTgt spid="24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48"/>
                                        </p:tgtEl>
                                        <p:attrNameLst>
                                          <p:attrName>style.visibility</p:attrName>
                                        </p:attrNameLst>
                                      </p:cBhvr>
                                      <p:to>
                                        <p:strVal val="visible"/>
                                      </p:to>
                                    </p:set>
                                    <p:animEffect transition="in" filter="wipe(left)">
                                      <p:cBhvr>
                                        <p:cTn id="24" dur="500"/>
                                        <p:tgtEl>
                                          <p:spTgt spid="248"/>
                                        </p:tgtEl>
                                      </p:cBhvr>
                                    </p:animEffect>
                                  </p:childTnLst>
                                </p:cTn>
                              </p:par>
                              <p:par>
                                <p:cTn id="25" presetID="22" presetClass="entr" presetSubtype="8" fill="hold" nodeType="withEffect">
                                  <p:stCondLst>
                                    <p:cond delay="0"/>
                                  </p:stCondLst>
                                  <p:childTnLst>
                                    <p:set>
                                      <p:cBhvr>
                                        <p:cTn id="26" dur="1" fill="hold">
                                          <p:stCondLst>
                                            <p:cond delay="0"/>
                                          </p:stCondLst>
                                        </p:cTn>
                                        <p:tgtEl>
                                          <p:spTgt spid="251"/>
                                        </p:tgtEl>
                                        <p:attrNameLst>
                                          <p:attrName>style.visibility</p:attrName>
                                        </p:attrNameLst>
                                      </p:cBhvr>
                                      <p:to>
                                        <p:strVal val="visible"/>
                                      </p:to>
                                    </p:set>
                                    <p:animEffect transition="in" filter="wipe(left)">
                                      <p:cBhvr>
                                        <p:cTn id="27" dur="500"/>
                                        <p:tgtEl>
                                          <p:spTgt spid="25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59"/>
                                        </p:tgtEl>
                                        <p:attrNameLst>
                                          <p:attrName>style.visibility</p:attrName>
                                        </p:attrNameLst>
                                      </p:cBhvr>
                                      <p:to>
                                        <p:strVal val="visible"/>
                                      </p:to>
                                    </p:set>
                                    <p:animEffect transition="in" filter="wipe(left)">
                                      <p:cBhvr>
                                        <p:cTn id="32" dur="500"/>
                                        <p:tgtEl>
                                          <p:spTgt spid="259"/>
                                        </p:tgtEl>
                                      </p:cBhvr>
                                    </p:animEffect>
                                  </p:childTnLst>
                                </p:cTn>
                              </p:par>
                              <p:par>
                                <p:cTn id="33" presetID="22" presetClass="entr" presetSubtype="8" fill="hold" nodeType="withEffect">
                                  <p:stCondLst>
                                    <p:cond delay="0"/>
                                  </p:stCondLst>
                                  <p:childTnLst>
                                    <p:set>
                                      <p:cBhvr>
                                        <p:cTn id="34" dur="1" fill="hold">
                                          <p:stCondLst>
                                            <p:cond delay="0"/>
                                          </p:stCondLst>
                                        </p:cTn>
                                        <p:tgtEl>
                                          <p:spTgt spid="260"/>
                                        </p:tgtEl>
                                        <p:attrNameLst>
                                          <p:attrName>style.visibility</p:attrName>
                                        </p:attrNameLst>
                                      </p:cBhvr>
                                      <p:to>
                                        <p:strVal val="visible"/>
                                      </p:to>
                                    </p:set>
                                    <p:animEffect transition="in" filter="wipe(left)">
                                      <p:cBhvr>
                                        <p:cTn id="35" dur="500"/>
                                        <p:tgtEl>
                                          <p:spTgt spid="26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67"/>
                                        </p:tgtEl>
                                        <p:attrNameLst>
                                          <p:attrName>style.visibility</p:attrName>
                                        </p:attrNameLst>
                                      </p:cBhvr>
                                      <p:to>
                                        <p:strVal val="visible"/>
                                      </p:to>
                                    </p:set>
                                    <p:animEffect transition="in" filter="wipe(left)">
                                      <p:cBhvr>
                                        <p:cTn id="40" dur="500"/>
                                        <p:tgtEl>
                                          <p:spTgt spid="267"/>
                                        </p:tgtEl>
                                      </p:cBhvr>
                                    </p:animEffect>
                                  </p:childTnLst>
                                </p:cTn>
                              </p:par>
                              <p:par>
                                <p:cTn id="41" presetID="22" presetClass="entr" presetSubtype="8" fill="hold" nodeType="withEffect">
                                  <p:stCondLst>
                                    <p:cond delay="0"/>
                                  </p:stCondLst>
                                  <p:childTnLst>
                                    <p:set>
                                      <p:cBhvr>
                                        <p:cTn id="42" dur="1" fill="hold">
                                          <p:stCondLst>
                                            <p:cond delay="0"/>
                                          </p:stCondLst>
                                        </p:cTn>
                                        <p:tgtEl>
                                          <p:spTgt spid="268"/>
                                        </p:tgtEl>
                                        <p:attrNameLst>
                                          <p:attrName>style.visibility</p:attrName>
                                        </p:attrNameLst>
                                      </p:cBhvr>
                                      <p:to>
                                        <p:strVal val="visible"/>
                                      </p:to>
                                    </p:set>
                                    <p:animEffect transition="in" filter="wipe(left)">
                                      <p:cBhvr>
                                        <p:cTn id="43" dur="500"/>
                                        <p:tgtEl>
                                          <p:spTgt spid="26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269"/>
                                        </p:tgtEl>
                                        <p:attrNameLst>
                                          <p:attrName>style.visibility</p:attrName>
                                        </p:attrNameLst>
                                      </p:cBhvr>
                                      <p:to>
                                        <p:strVal val="visible"/>
                                      </p:to>
                                    </p:set>
                                    <p:animEffect transition="in" filter="wipe(right)">
                                      <p:cBhvr>
                                        <p:cTn id="48" dur="500"/>
                                        <p:tgtEl>
                                          <p:spTgt spid="269"/>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74"/>
                                        </p:tgtEl>
                                        <p:attrNameLst>
                                          <p:attrName>style.visibility</p:attrName>
                                        </p:attrNameLst>
                                      </p:cBhvr>
                                      <p:to>
                                        <p:strVal val="visible"/>
                                      </p:to>
                                    </p:set>
                                    <p:animEffect transition="in" filter="wipe(left)">
                                      <p:cBhvr>
                                        <p:cTn id="53" dur="500"/>
                                        <p:tgtEl>
                                          <p:spTgt spid="27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275"/>
                                        </p:tgtEl>
                                        <p:attrNameLst>
                                          <p:attrName>style.visibility</p:attrName>
                                        </p:attrNameLst>
                                      </p:cBhvr>
                                      <p:to>
                                        <p:strVal val="visible"/>
                                      </p:to>
                                    </p:set>
                                    <p:animEffect transition="in" filter="wipe(right)">
                                      <p:cBhvr>
                                        <p:cTn id="58"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矩形 187"/>
          <p:cNvSpPr/>
          <p:nvPr/>
        </p:nvSpPr>
        <p:spPr>
          <a:xfrm>
            <a:off x="735565" y="5538077"/>
            <a:ext cx="11023619" cy="115255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4" name="标题 23"/>
          <p:cNvSpPr>
            <a:spLocks noGrp="1"/>
          </p:cNvSpPr>
          <p:nvPr>
            <p:ph type="title"/>
          </p:nvPr>
        </p:nvSpPr>
        <p:spPr/>
        <p:txBody>
          <a:bodyPr/>
          <a:lstStyle/>
          <a:p>
            <a:r>
              <a:rPr lang="en-US" altLang="zh-CN" dirty="0" err="1"/>
              <a:t>U</a:t>
            </a:r>
            <a:r>
              <a:rPr lang="zh-CN" altLang="en-US" dirty="0" err="1"/>
              <a:t>型指令</a:t>
            </a:r>
            <a:r>
              <a:rPr lang="en-US" altLang="zh-CN" dirty="0" err="1"/>
              <a:t>lui</a:t>
            </a:r>
            <a:r>
              <a:rPr lang="zh-CN" altLang="en-US" dirty="0"/>
              <a:t>的数据通路</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108</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nvGrpSpPr>
          <p:cNvPr id="29" name="组合 28"/>
          <p:cNvGrpSpPr/>
          <p:nvPr/>
        </p:nvGrpSpPr>
        <p:grpSpPr>
          <a:xfrm>
            <a:off x="2219388" y="2896587"/>
            <a:ext cx="683427" cy="572486"/>
            <a:chOff x="2783611" y="3269059"/>
            <a:chExt cx="1312233" cy="1016861"/>
          </a:xfrm>
        </p:grpSpPr>
        <p:sp>
          <p:nvSpPr>
            <p:cNvPr id="25" name="矩形 24"/>
            <p:cNvSpPr/>
            <p:nvPr/>
          </p:nvSpPr>
          <p:spPr>
            <a:xfrm>
              <a:off x="2798619" y="3269059"/>
              <a:ext cx="1173018" cy="1016861"/>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6" name="文本框 25"/>
            <p:cNvSpPr txBox="1"/>
            <p:nvPr/>
          </p:nvSpPr>
          <p:spPr>
            <a:xfrm>
              <a:off x="2783611" y="3323198"/>
              <a:ext cx="1312233" cy="9293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IM</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41" name="组合 40"/>
          <p:cNvGrpSpPr/>
          <p:nvPr/>
        </p:nvGrpSpPr>
        <p:grpSpPr>
          <a:xfrm>
            <a:off x="1357191" y="2636200"/>
            <a:ext cx="718387" cy="1680239"/>
            <a:chOff x="1865175" y="2955247"/>
            <a:chExt cx="718387" cy="1680239"/>
          </a:xfrm>
        </p:grpSpPr>
        <p:grpSp>
          <p:nvGrpSpPr>
            <p:cNvPr id="35" name="组合 34"/>
            <p:cNvGrpSpPr/>
            <p:nvPr/>
          </p:nvGrpSpPr>
          <p:grpSpPr>
            <a:xfrm>
              <a:off x="1865175" y="2955247"/>
              <a:ext cx="663964" cy="1184017"/>
              <a:chOff x="1517531" y="2419923"/>
              <a:chExt cx="718979" cy="1819566"/>
            </a:xfrm>
          </p:grpSpPr>
          <p:sp>
            <p:nvSpPr>
              <p:cNvPr id="32" name="矩形 31"/>
              <p:cNvSpPr/>
              <p:nvPr/>
            </p:nvSpPr>
            <p:spPr>
              <a:xfrm>
                <a:off x="1607127" y="2419923"/>
                <a:ext cx="517237" cy="1819566"/>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3" name="文本框 32"/>
              <p:cNvSpPr txBox="1"/>
              <p:nvPr/>
            </p:nvSpPr>
            <p:spPr>
              <a:xfrm>
                <a:off x="1517531" y="2872026"/>
                <a:ext cx="718979" cy="80407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PC</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34" name="等腰三角形 33"/>
              <p:cNvSpPr/>
              <p:nvPr/>
            </p:nvSpPr>
            <p:spPr>
              <a:xfrm>
                <a:off x="1822602" y="4084639"/>
                <a:ext cx="86285" cy="154850"/>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38" name="直接连接符 37"/>
            <p:cNvCxnSpPr/>
            <p:nvPr/>
          </p:nvCxnSpPr>
          <p:spPr>
            <a:xfrm>
              <a:off x="2182870" y="4139264"/>
              <a:ext cx="0" cy="97791"/>
            </a:xfrm>
            <a:prstGeom prst="line">
              <a:avLst/>
            </a:prstGeom>
          </p:spPr>
          <p:style>
            <a:lnRef idx="3">
              <a:schemeClr val="dk1"/>
            </a:lnRef>
            <a:fillRef idx="0">
              <a:schemeClr val="dk1"/>
            </a:fillRef>
            <a:effectRef idx="2">
              <a:schemeClr val="dk1"/>
            </a:effectRef>
            <a:fontRef idx="minor">
              <a:schemeClr val="tx1"/>
            </a:fontRef>
          </p:style>
        </p:cxnSp>
        <p:sp>
          <p:nvSpPr>
            <p:cNvPr id="39" name="文本框 38"/>
            <p:cNvSpPr txBox="1"/>
            <p:nvPr/>
          </p:nvSpPr>
          <p:spPr>
            <a:xfrm>
              <a:off x="1947915" y="4173821"/>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67" name="组合 66"/>
          <p:cNvGrpSpPr/>
          <p:nvPr/>
        </p:nvGrpSpPr>
        <p:grpSpPr>
          <a:xfrm>
            <a:off x="8379901" y="2969895"/>
            <a:ext cx="835486" cy="998220"/>
            <a:chOff x="7950205" y="3160441"/>
            <a:chExt cx="679988" cy="998220"/>
          </a:xfrm>
        </p:grpSpPr>
        <p:grpSp>
          <p:nvGrpSpPr>
            <p:cNvPr id="58" name="组合 57"/>
            <p:cNvGrpSpPr/>
            <p:nvPr/>
          </p:nvGrpSpPr>
          <p:grpSpPr>
            <a:xfrm>
              <a:off x="7982529" y="3160441"/>
              <a:ext cx="574962" cy="998220"/>
              <a:chOff x="7982529" y="3160441"/>
              <a:chExt cx="574962" cy="998220"/>
            </a:xfrm>
          </p:grpSpPr>
          <p:sp>
            <p:nvSpPr>
              <p:cNvPr id="43" name="梯形 42"/>
              <p:cNvSpPr/>
              <p:nvPr/>
            </p:nvSpPr>
            <p:spPr>
              <a:xfrm rot="5400000">
                <a:off x="7770900" y="3372070"/>
                <a:ext cx="998220" cy="574962"/>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45" name="等腰三角形 44"/>
              <p:cNvSpPr/>
              <p:nvPr/>
            </p:nvSpPr>
            <p:spPr>
              <a:xfrm rot="5400000">
                <a:off x="7950289" y="3629810"/>
                <a:ext cx="149047" cy="82492"/>
              </a:xfrm>
              <a:prstGeom prst="triangle">
                <a:avLst>
                  <a:gd name="adj" fmla="val 47444"/>
                </a:avLst>
              </a:prstGeom>
              <a:solidFill>
                <a:schemeClr val="bg1"/>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47" name="直接连接符 46"/>
              <p:cNvCxnSpPr>
                <a:endCxn id="45" idx="4"/>
              </p:cNvCxnSpPr>
              <p:nvPr/>
            </p:nvCxnSpPr>
            <p:spPr>
              <a:xfrm>
                <a:off x="7983567" y="3596533"/>
                <a:ext cx="0" cy="149047"/>
              </a:xfrm>
              <a:prstGeom prst="line">
                <a:avLst/>
              </a:prstGeom>
              <a:ln w="19050">
                <a:solidFill>
                  <a:schemeClr val="bg1"/>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55" name="直接连接符 54"/>
              <p:cNvCxnSpPr>
                <a:stCxn id="45" idx="2"/>
                <a:endCxn id="45" idx="1"/>
              </p:cNvCxnSpPr>
              <p:nvPr/>
            </p:nvCxnSpPr>
            <p:spPr>
              <a:xfrm>
                <a:off x="7983574" y="3596533"/>
                <a:ext cx="41246" cy="35357"/>
              </a:xfrm>
              <a:prstGeom prst="line">
                <a:avLst/>
              </a:prstGeom>
            </p:spPr>
            <p:style>
              <a:lnRef idx="2">
                <a:schemeClr val="dk1"/>
              </a:lnRef>
              <a:fillRef idx="0">
                <a:schemeClr val="dk1"/>
              </a:fillRef>
              <a:effectRef idx="1">
                <a:schemeClr val="dk1"/>
              </a:effectRef>
              <a:fontRef idx="minor">
                <a:schemeClr val="tx1"/>
              </a:fontRef>
            </p:style>
          </p:cxnSp>
          <p:cxnSp>
            <p:nvCxnSpPr>
              <p:cNvPr id="57" name="直接连接符 56"/>
              <p:cNvCxnSpPr>
                <a:stCxn id="45" idx="5"/>
                <a:endCxn id="45" idx="4"/>
              </p:cNvCxnSpPr>
              <p:nvPr/>
            </p:nvCxnSpPr>
            <p:spPr>
              <a:xfrm flipH="1">
                <a:off x="7983574" y="3706413"/>
                <a:ext cx="41246" cy="39167"/>
              </a:xfrm>
              <a:prstGeom prst="line">
                <a:avLst/>
              </a:prstGeom>
            </p:spPr>
            <p:style>
              <a:lnRef idx="2">
                <a:schemeClr val="dk1"/>
              </a:lnRef>
              <a:fillRef idx="0">
                <a:schemeClr val="dk1"/>
              </a:fillRef>
              <a:effectRef idx="1">
                <a:schemeClr val="dk1"/>
              </a:effectRef>
              <a:fontRef idx="minor">
                <a:schemeClr val="tx1"/>
              </a:fontRef>
            </p:style>
          </p:cxnSp>
        </p:grpSp>
        <p:sp>
          <p:nvSpPr>
            <p:cNvPr id="66" name="文本框 65"/>
            <p:cNvSpPr txBox="1"/>
            <p:nvPr/>
          </p:nvSpPr>
          <p:spPr>
            <a:xfrm>
              <a:off x="7950205" y="3439616"/>
              <a:ext cx="67998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ALU</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72" name="组合 71"/>
          <p:cNvGrpSpPr/>
          <p:nvPr/>
        </p:nvGrpSpPr>
        <p:grpSpPr>
          <a:xfrm>
            <a:off x="1567939" y="1567603"/>
            <a:ext cx="1514235" cy="1097721"/>
            <a:chOff x="2298862" y="1857526"/>
            <a:chExt cx="1514235" cy="1097721"/>
          </a:xfrm>
        </p:grpSpPr>
        <p:grpSp>
          <p:nvGrpSpPr>
            <p:cNvPr id="68" name="组合 67"/>
            <p:cNvGrpSpPr/>
            <p:nvPr/>
          </p:nvGrpSpPr>
          <p:grpSpPr>
            <a:xfrm>
              <a:off x="2929286" y="1957027"/>
              <a:ext cx="883811" cy="998220"/>
              <a:chOff x="2929286" y="1957027"/>
              <a:chExt cx="883811" cy="998220"/>
            </a:xfrm>
          </p:grpSpPr>
          <p:grpSp>
            <p:nvGrpSpPr>
              <p:cNvPr id="59" name="组合 58"/>
              <p:cNvGrpSpPr/>
              <p:nvPr/>
            </p:nvGrpSpPr>
            <p:grpSpPr>
              <a:xfrm>
                <a:off x="2929286" y="1957027"/>
                <a:ext cx="801957" cy="998220"/>
                <a:chOff x="7982528" y="3160441"/>
                <a:chExt cx="801957" cy="998220"/>
              </a:xfrm>
            </p:grpSpPr>
            <p:sp>
              <p:nvSpPr>
                <p:cNvPr id="60" name="梯形 59"/>
                <p:cNvSpPr/>
                <p:nvPr/>
              </p:nvSpPr>
              <p:spPr>
                <a:xfrm rot="5400000">
                  <a:off x="7884397" y="3258572"/>
                  <a:ext cx="998220" cy="801957"/>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61" name="等腰三角形 60"/>
                <p:cNvSpPr/>
                <p:nvPr/>
              </p:nvSpPr>
              <p:spPr>
                <a:xfrm rot="5400000">
                  <a:off x="7972250" y="3606810"/>
                  <a:ext cx="149047" cy="128489"/>
                </a:xfrm>
                <a:prstGeom prst="triangl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62" name="直接连接符 61"/>
                <p:cNvCxnSpPr>
                  <a:stCxn id="61" idx="2"/>
                  <a:endCxn id="61" idx="4"/>
                </p:cNvCxnSpPr>
                <p:nvPr/>
              </p:nvCxnSpPr>
              <p:spPr>
                <a:xfrm>
                  <a:off x="7982529" y="3596531"/>
                  <a:ext cx="0" cy="149047"/>
                </a:xfrm>
                <a:prstGeom prst="line">
                  <a:avLst/>
                </a:prstGeom>
                <a:ln w="19050">
                  <a:solidFill>
                    <a:schemeClr val="bg1"/>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63" name="直接连接符 62"/>
                <p:cNvCxnSpPr>
                  <a:stCxn id="61" idx="2"/>
                  <a:endCxn id="61" idx="0"/>
                </p:cNvCxnSpPr>
                <p:nvPr/>
              </p:nvCxnSpPr>
              <p:spPr>
                <a:xfrm>
                  <a:off x="7982529" y="3596531"/>
                  <a:ext cx="128489" cy="74524"/>
                </a:xfrm>
                <a:prstGeom prst="line">
                  <a:avLst/>
                </a:prstGeom>
                <a:ln w="19050"/>
              </p:spPr>
              <p:style>
                <a:lnRef idx="2">
                  <a:schemeClr val="dk1"/>
                </a:lnRef>
                <a:fillRef idx="0">
                  <a:schemeClr val="dk1"/>
                </a:fillRef>
                <a:effectRef idx="1">
                  <a:schemeClr val="dk1"/>
                </a:effectRef>
                <a:fontRef idx="minor">
                  <a:schemeClr val="tx1"/>
                </a:fontRef>
              </p:style>
            </p:cxnSp>
            <p:cxnSp>
              <p:nvCxnSpPr>
                <p:cNvPr id="64" name="直接连接符 63"/>
                <p:cNvCxnSpPr>
                  <a:stCxn id="61" idx="0"/>
                  <a:endCxn id="61" idx="4"/>
                </p:cNvCxnSpPr>
                <p:nvPr/>
              </p:nvCxnSpPr>
              <p:spPr>
                <a:xfrm flipH="1">
                  <a:off x="7982529" y="3671055"/>
                  <a:ext cx="128489" cy="74523"/>
                </a:xfrm>
                <a:prstGeom prst="line">
                  <a:avLst/>
                </a:prstGeom>
                <a:ln w="19050"/>
              </p:spPr>
              <p:style>
                <a:lnRef idx="2">
                  <a:schemeClr val="dk1"/>
                </a:lnRef>
                <a:fillRef idx="0">
                  <a:schemeClr val="dk1"/>
                </a:fillRef>
                <a:effectRef idx="1">
                  <a:schemeClr val="dk1"/>
                </a:effectRef>
                <a:fontRef idx="minor">
                  <a:schemeClr val="tx1"/>
                </a:fontRef>
              </p:style>
            </p:cxnSp>
          </p:grpSp>
          <p:sp>
            <p:nvSpPr>
              <p:cNvPr id="65" name="文本框 64"/>
              <p:cNvSpPr txBox="1"/>
              <p:nvPr/>
            </p:nvSpPr>
            <p:spPr>
              <a:xfrm>
                <a:off x="2967994" y="2175269"/>
                <a:ext cx="84510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Add</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70" name="直接连接符 69"/>
            <p:cNvCxnSpPr/>
            <p:nvPr/>
          </p:nvCxnSpPr>
          <p:spPr>
            <a:xfrm flipH="1">
              <a:off x="2796540" y="2143125"/>
              <a:ext cx="132747" cy="0"/>
            </a:xfrm>
            <a:prstGeom prst="line">
              <a:avLst/>
            </a:prstGeom>
          </p:spPr>
          <p:style>
            <a:lnRef idx="3">
              <a:schemeClr val="dk1"/>
            </a:lnRef>
            <a:fillRef idx="0">
              <a:schemeClr val="dk1"/>
            </a:fillRef>
            <a:effectRef idx="2">
              <a:schemeClr val="dk1"/>
            </a:effectRef>
            <a:fontRef idx="minor">
              <a:schemeClr val="tx1"/>
            </a:fontRef>
          </p:style>
        </p:cxnSp>
        <p:sp>
          <p:nvSpPr>
            <p:cNvPr id="71" name="文本框 70"/>
            <p:cNvSpPr txBox="1"/>
            <p:nvPr/>
          </p:nvSpPr>
          <p:spPr>
            <a:xfrm>
              <a:off x="2298862" y="1857526"/>
              <a:ext cx="5661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+4</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76" name="文本框 75"/>
          <p:cNvSpPr txBox="1"/>
          <p:nvPr/>
        </p:nvSpPr>
        <p:spPr>
          <a:xfrm>
            <a:off x="5058596" y="5554287"/>
            <a:ext cx="1382110"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RegWEn</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=1</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80" name="直接连接符 79"/>
          <p:cNvCxnSpPr/>
          <p:nvPr/>
        </p:nvCxnSpPr>
        <p:spPr>
          <a:xfrm flipV="1">
            <a:off x="5354324" y="4299037"/>
            <a:ext cx="0" cy="1244086"/>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82" name="直接箭头连接符 81"/>
          <p:cNvCxnSpPr/>
          <p:nvPr/>
        </p:nvCxnSpPr>
        <p:spPr>
          <a:xfrm>
            <a:off x="1917590" y="3176594"/>
            <a:ext cx="3010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02" name="组合 101"/>
          <p:cNvGrpSpPr/>
          <p:nvPr/>
        </p:nvGrpSpPr>
        <p:grpSpPr>
          <a:xfrm>
            <a:off x="2037061" y="2485036"/>
            <a:ext cx="157663" cy="687003"/>
            <a:chOff x="2139696" y="2656398"/>
            <a:chExt cx="384242" cy="687003"/>
          </a:xfrm>
        </p:grpSpPr>
        <p:cxnSp>
          <p:nvCxnSpPr>
            <p:cNvPr id="93" name="直接连接符 92"/>
            <p:cNvCxnSpPr/>
            <p:nvPr/>
          </p:nvCxnSpPr>
          <p:spPr>
            <a:xfrm flipV="1">
              <a:off x="2139696" y="2656398"/>
              <a:ext cx="0" cy="687003"/>
            </a:xfrm>
            <a:prstGeom prst="line">
              <a:avLst/>
            </a:prstGeom>
          </p:spPr>
          <p:style>
            <a:lnRef idx="3">
              <a:schemeClr val="dk1"/>
            </a:lnRef>
            <a:fillRef idx="0">
              <a:schemeClr val="dk1"/>
            </a:fillRef>
            <a:effectRef idx="2">
              <a:schemeClr val="dk1"/>
            </a:effectRef>
            <a:fontRef idx="minor">
              <a:schemeClr val="tx1"/>
            </a:fontRef>
          </p:style>
        </p:cxnSp>
        <p:cxnSp>
          <p:nvCxnSpPr>
            <p:cNvPr id="99" name="直接箭头连接符 98"/>
            <p:cNvCxnSpPr/>
            <p:nvPr/>
          </p:nvCxnSpPr>
          <p:spPr>
            <a:xfrm>
              <a:off x="2139696" y="2656398"/>
              <a:ext cx="3842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20" name="直接箭头连接符 119"/>
          <p:cNvCxnSpPr/>
          <p:nvPr/>
        </p:nvCxnSpPr>
        <p:spPr>
          <a:xfrm>
            <a:off x="1260427" y="3172040"/>
            <a:ext cx="1795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6" name="文本框 125"/>
          <p:cNvSpPr txBox="1"/>
          <p:nvPr/>
        </p:nvSpPr>
        <p:spPr>
          <a:xfrm>
            <a:off x="20616" y="3341931"/>
            <a:ext cx="92365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PC+4</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3" name="文本框 162"/>
          <p:cNvSpPr txBox="1"/>
          <p:nvPr/>
        </p:nvSpPr>
        <p:spPr>
          <a:xfrm>
            <a:off x="3350022" y="2563097"/>
            <a:ext cx="141641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inst[11:7]</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4" name="文本框 163"/>
          <p:cNvSpPr txBox="1"/>
          <p:nvPr/>
        </p:nvSpPr>
        <p:spPr>
          <a:xfrm>
            <a:off x="3085576" y="3002913"/>
            <a:ext cx="1478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inst[19:15]</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5" name="文本框 164"/>
          <p:cNvSpPr txBox="1"/>
          <p:nvPr/>
        </p:nvSpPr>
        <p:spPr>
          <a:xfrm>
            <a:off x="3092966" y="3404428"/>
            <a:ext cx="14778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inst[24:20]</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70" name="直接箭头连接符 169"/>
          <p:cNvCxnSpPr/>
          <p:nvPr/>
        </p:nvCxnSpPr>
        <p:spPr>
          <a:xfrm>
            <a:off x="3011386" y="3000468"/>
            <a:ext cx="0" cy="25426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7" name="文本框 176"/>
          <p:cNvSpPr txBox="1"/>
          <p:nvPr/>
        </p:nvSpPr>
        <p:spPr>
          <a:xfrm>
            <a:off x="2153217" y="5549305"/>
            <a:ext cx="14334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inst[31:0]</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86" name="文本框 85"/>
          <p:cNvSpPr txBox="1"/>
          <p:nvPr/>
        </p:nvSpPr>
        <p:spPr>
          <a:xfrm>
            <a:off x="8444220" y="5540205"/>
            <a:ext cx="123371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ALUSel</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=B</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90" name="文本框 89"/>
          <p:cNvSpPr txBox="1"/>
          <p:nvPr/>
        </p:nvSpPr>
        <p:spPr>
          <a:xfrm>
            <a:off x="7670678" y="5539717"/>
            <a:ext cx="821055" cy="70675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rPr>
              <a:t>Bsel</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solidFill>
                  <a:prstClr val="black"/>
                </a:solidFill>
                <a:latin typeface="Times New Roman" panose="02020603050405020304"/>
                <a:ea typeface="宋体" panose="02010600030101010101" pitchFamily="2" charset="-122"/>
              </a:rPr>
              <a:t>=imm</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endParaRPr>
          </a:p>
        </p:txBody>
      </p:sp>
      <p:sp>
        <p:nvSpPr>
          <p:cNvPr id="98" name="文本框 97"/>
          <p:cNvSpPr txBox="1"/>
          <p:nvPr/>
        </p:nvSpPr>
        <p:spPr>
          <a:xfrm>
            <a:off x="3795747" y="5552023"/>
            <a:ext cx="120852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srgbClr val="FF0000"/>
                </a:solidFill>
                <a:effectLst/>
                <a:uLnTx/>
                <a:uFillTx/>
                <a:latin typeface="Times New Roman" panose="02020603050405020304"/>
                <a:ea typeface="宋体" panose="02010600030101010101" pitchFamily="2" charset="-122"/>
                <a:cs typeface="+mn-cs"/>
              </a:rPr>
              <a:t>ImmSel</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a:ea typeface="宋体" panose="02010600030101010101" pitchFamily="2" charset="-122"/>
                <a:cs typeface="+mn-cs"/>
              </a:rPr>
              <a:t>=U</a:t>
            </a:r>
          </a:p>
        </p:txBody>
      </p:sp>
      <p:cxnSp>
        <p:nvCxnSpPr>
          <p:cNvPr id="77" name="直接箭头连接符 76"/>
          <p:cNvCxnSpPr/>
          <p:nvPr/>
        </p:nvCxnSpPr>
        <p:spPr>
          <a:xfrm>
            <a:off x="3011386" y="4842161"/>
            <a:ext cx="14504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48" name="组合 147"/>
          <p:cNvGrpSpPr/>
          <p:nvPr/>
        </p:nvGrpSpPr>
        <p:grpSpPr>
          <a:xfrm>
            <a:off x="10308452" y="2734455"/>
            <a:ext cx="361020" cy="858265"/>
            <a:chOff x="2139696" y="2656398"/>
            <a:chExt cx="384242" cy="448439"/>
          </a:xfrm>
        </p:grpSpPr>
        <p:cxnSp>
          <p:nvCxnSpPr>
            <p:cNvPr id="149" name="直接连接符 148"/>
            <p:cNvCxnSpPr/>
            <p:nvPr/>
          </p:nvCxnSpPr>
          <p:spPr>
            <a:xfrm flipV="1">
              <a:off x="2139696" y="2656401"/>
              <a:ext cx="0" cy="448436"/>
            </a:xfrm>
            <a:prstGeom prst="line">
              <a:avLst/>
            </a:prstGeom>
          </p:spPr>
          <p:style>
            <a:lnRef idx="3">
              <a:schemeClr val="dk1"/>
            </a:lnRef>
            <a:fillRef idx="0">
              <a:schemeClr val="dk1"/>
            </a:fillRef>
            <a:effectRef idx="2">
              <a:schemeClr val="dk1"/>
            </a:effectRef>
            <a:fontRef idx="minor">
              <a:schemeClr val="tx1"/>
            </a:fontRef>
          </p:style>
        </p:cxnSp>
        <p:cxnSp>
          <p:nvCxnSpPr>
            <p:cNvPr id="150" name="直接箭头连接符 149"/>
            <p:cNvCxnSpPr/>
            <p:nvPr/>
          </p:nvCxnSpPr>
          <p:spPr>
            <a:xfrm>
              <a:off x="2139696" y="2656398"/>
              <a:ext cx="3842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51" name="直接箭头连接符 150"/>
          <p:cNvCxnSpPr/>
          <p:nvPr/>
        </p:nvCxnSpPr>
        <p:spPr>
          <a:xfrm>
            <a:off x="10133605" y="3592722"/>
            <a:ext cx="180022"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4" name="直接箭头连接符 153"/>
          <p:cNvCxnSpPr/>
          <p:nvPr/>
        </p:nvCxnSpPr>
        <p:spPr>
          <a:xfrm flipV="1">
            <a:off x="9653759" y="3891319"/>
            <a:ext cx="0" cy="16441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89" name="组合 88"/>
          <p:cNvGrpSpPr/>
          <p:nvPr/>
        </p:nvGrpSpPr>
        <p:grpSpPr>
          <a:xfrm>
            <a:off x="9357656" y="3291350"/>
            <a:ext cx="1058857" cy="1042636"/>
            <a:chOff x="9538034" y="2758187"/>
            <a:chExt cx="1593664" cy="2928905"/>
          </a:xfrm>
        </p:grpSpPr>
        <p:grpSp>
          <p:nvGrpSpPr>
            <p:cNvPr id="122" name="组合 121"/>
            <p:cNvGrpSpPr/>
            <p:nvPr/>
          </p:nvGrpSpPr>
          <p:grpSpPr>
            <a:xfrm>
              <a:off x="9538034" y="2758187"/>
              <a:ext cx="1175029" cy="1705656"/>
              <a:chOff x="2797373" y="3222556"/>
              <a:chExt cx="1175029" cy="1240517"/>
            </a:xfrm>
          </p:grpSpPr>
          <p:sp>
            <p:nvSpPr>
              <p:cNvPr id="123" name="矩形 122"/>
              <p:cNvSpPr/>
              <p:nvPr/>
            </p:nvSpPr>
            <p:spPr>
              <a:xfrm>
                <a:off x="2798619" y="3269058"/>
                <a:ext cx="1173018" cy="1194015"/>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24" name="文本框 123"/>
              <p:cNvSpPr txBox="1"/>
              <p:nvPr/>
            </p:nvSpPr>
            <p:spPr>
              <a:xfrm>
                <a:off x="2797373" y="3222556"/>
                <a:ext cx="1175029" cy="10689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DM</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155" name="等腰三角形 154"/>
            <p:cNvSpPr/>
            <p:nvPr/>
          </p:nvSpPr>
          <p:spPr>
            <a:xfrm>
              <a:off x="10441036" y="4198699"/>
              <a:ext cx="150809" cy="265146"/>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56" name="文本框 155"/>
            <p:cNvSpPr txBox="1"/>
            <p:nvPr/>
          </p:nvSpPr>
          <p:spPr>
            <a:xfrm>
              <a:off x="10153497" y="4390213"/>
              <a:ext cx="978201" cy="12968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58" name="直接连接符 157"/>
            <p:cNvCxnSpPr/>
            <p:nvPr/>
          </p:nvCxnSpPr>
          <p:spPr>
            <a:xfrm>
              <a:off x="10515851" y="4469060"/>
              <a:ext cx="0" cy="190251"/>
            </a:xfrm>
            <a:prstGeom prst="line">
              <a:avLst/>
            </a:prstGeom>
          </p:spPr>
          <p:style>
            <a:lnRef idx="3">
              <a:schemeClr val="dk1"/>
            </a:lnRef>
            <a:fillRef idx="0">
              <a:schemeClr val="dk1"/>
            </a:fillRef>
            <a:effectRef idx="2">
              <a:schemeClr val="dk1"/>
            </a:effectRef>
            <a:fontRef idx="minor">
              <a:schemeClr val="tx1"/>
            </a:fontRef>
          </p:style>
        </p:cxnSp>
      </p:grpSp>
      <p:sp>
        <p:nvSpPr>
          <p:cNvPr id="159" name="文本框 158"/>
          <p:cNvSpPr txBox="1"/>
          <p:nvPr/>
        </p:nvSpPr>
        <p:spPr>
          <a:xfrm>
            <a:off x="9337402" y="5887947"/>
            <a:ext cx="139880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MemRW</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=Read</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74" name="文本框 173"/>
          <p:cNvSpPr txBox="1"/>
          <p:nvPr/>
        </p:nvSpPr>
        <p:spPr>
          <a:xfrm>
            <a:off x="10643870" y="5537835"/>
            <a:ext cx="1310005"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WBSel</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=1</a:t>
            </a:r>
            <a:r>
              <a:rPr lang="en-US" altLang="zh-CN" sz="2000" b="1" dirty="0">
                <a:solidFill>
                  <a:prstClr val="black"/>
                </a:solidFill>
                <a:latin typeface="Times New Roman" panose="02020603050405020304"/>
                <a:ea typeface="宋体" panose="02010600030101010101" pitchFamily="2" charset="-122"/>
              </a:rPr>
              <a:t>(ALU)</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75" name="直接箭头连接符 174"/>
          <p:cNvCxnSpPr/>
          <p:nvPr/>
        </p:nvCxnSpPr>
        <p:spPr>
          <a:xfrm flipV="1">
            <a:off x="10903064" y="2802539"/>
            <a:ext cx="0" cy="27405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76" name="组合 175"/>
          <p:cNvGrpSpPr/>
          <p:nvPr/>
        </p:nvGrpSpPr>
        <p:grpSpPr>
          <a:xfrm>
            <a:off x="4461832" y="1734672"/>
            <a:ext cx="6745271" cy="683397"/>
            <a:chOff x="5118435" y="1810320"/>
            <a:chExt cx="3915664" cy="608430"/>
          </a:xfrm>
        </p:grpSpPr>
        <p:cxnSp>
          <p:nvCxnSpPr>
            <p:cNvPr id="178" name="直接箭头连接符 177"/>
            <p:cNvCxnSpPr/>
            <p:nvPr/>
          </p:nvCxnSpPr>
          <p:spPr>
            <a:xfrm>
              <a:off x="8935427" y="2398269"/>
              <a:ext cx="98276"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9" name="直接连接符 178"/>
            <p:cNvCxnSpPr/>
            <p:nvPr/>
          </p:nvCxnSpPr>
          <p:spPr>
            <a:xfrm flipV="1">
              <a:off x="9034099" y="1810320"/>
              <a:ext cx="0" cy="587949"/>
            </a:xfrm>
            <a:prstGeom prst="line">
              <a:avLst/>
            </a:prstGeom>
          </p:spPr>
          <p:style>
            <a:lnRef idx="3">
              <a:schemeClr val="dk1"/>
            </a:lnRef>
            <a:fillRef idx="0">
              <a:schemeClr val="dk1"/>
            </a:fillRef>
            <a:effectRef idx="2">
              <a:schemeClr val="dk1"/>
            </a:effectRef>
            <a:fontRef idx="minor">
              <a:schemeClr val="tx1"/>
            </a:fontRef>
          </p:style>
        </p:cxnSp>
        <p:cxnSp>
          <p:nvCxnSpPr>
            <p:cNvPr id="180" name="直接连接符 179"/>
            <p:cNvCxnSpPr/>
            <p:nvPr/>
          </p:nvCxnSpPr>
          <p:spPr>
            <a:xfrm>
              <a:off x="5118435" y="1813539"/>
              <a:ext cx="3915268" cy="0"/>
            </a:xfrm>
            <a:prstGeom prst="line">
              <a:avLst/>
            </a:prstGeom>
          </p:spPr>
          <p:style>
            <a:lnRef idx="3">
              <a:schemeClr val="dk1"/>
            </a:lnRef>
            <a:fillRef idx="0">
              <a:schemeClr val="dk1"/>
            </a:fillRef>
            <a:effectRef idx="2">
              <a:schemeClr val="dk1"/>
            </a:effectRef>
            <a:fontRef idx="minor">
              <a:schemeClr val="tx1"/>
            </a:fontRef>
          </p:style>
        </p:cxnSp>
        <p:cxnSp>
          <p:nvCxnSpPr>
            <p:cNvPr id="181" name="直接连接符 180"/>
            <p:cNvCxnSpPr/>
            <p:nvPr/>
          </p:nvCxnSpPr>
          <p:spPr>
            <a:xfrm flipV="1">
              <a:off x="5118435" y="1813167"/>
              <a:ext cx="3810" cy="605583"/>
            </a:xfrm>
            <a:prstGeom prst="line">
              <a:avLst/>
            </a:prstGeom>
          </p:spPr>
          <p:style>
            <a:lnRef idx="3">
              <a:schemeClr val="dk1"/>
            </a:lnRef>
            <a:fillRef idx="0">
              <a:schemeClr val="dk1"/>
            </a:fillRef>
            <a:effectRef idx="2">
              <a:schemeClr val="dk1"/>
            </a:effectRef>
            <a:fontRef idx="minor">
              <a:schemeClr val="tx1"/>
            </a:fontRef>
          </p:style>
        </p:cxnSp>
        <p:cxnSp>
          <p:nvCxnSpPr>
            <p:cNvPr id="182" name="直接箭头连接符 181"/>
            <p:cNvCxnSpPr/>
            <p:nvPr/>
          </p:nvCxnSpPr>
          <p:spPr>
            <a:xfrm>
              <a:off x="5118435" y="2418750"/>
              <a:ext cx="1465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183" name="文本框 182"/>
          <p:cNvSpPr txBox="1"/>
          <p:nvPr/>
        </p:nvSpPr>
        <p:spPr>
          <a:xfrm>
            <a:off x="10613801" y="1489342"/>
            <a:ext cx="1847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84" name="文本框 183"/>
          <p:cNvSpPr txBox="1"/>
          <p:nvPr/>
        </p:nvSpPr>
        <p:spPr>
          <a:xfrm>
            <a:off x="11049465" y="2321222"/>
            <a:ext cx="64472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wb</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nvGrpSpPr>
          <p:cNvPr id="142" name="组合 141"/>
          <p:cNvGrpSpPr/>
          <p:nvPr/>
        </p:nvGrpSpPr>
        <p:grpSpPr>
          <a:xfrm>
            <a:off x="6657557" y="2921158"/>
            <a:ext cx="997388" cy="1053768"/>
            <a:chOff x="4411035" y="3842519"/>
            <a:chExt cx="755715" cy="1053768"/>
          </a:xfrm>
        </p:grpSpPr>
        <p:sp>
          <p:nvSpPr>
            <p:cNvPr id="166" name="梯形 165"/>
            <p:cNvSpPr/>
            <p:nvPr/>
          </p:nvSpPr>
          <p:spPr>
            <a:xfrm rot="5400000">
              <a:off x="4276044" y="4051776"/>
              <a:ext cx="1053768" cy="63525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7" name="文本框 166"/>
            <p:cNvSpPr txBox="1"/>
            <p:nvPr/>
          </p:nvSpPr>
          <p:spPr>
            <a:xfrm>
              <a:off x="4411035" y="4008982"/>
              <a:ext cx="755715"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Branch</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Comp</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186" name="直接箭头连接符 185"/>
          <p:cNvCxnSpPr/>
          <p:nvPr/>
        </p:nvCxnSpPr>
        <p:spPr>
          <a:xfrm>
            <a:off x="6454494" y="3265423"/>
            <a:ext cx="3010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7" name="直接箭头连接符 186"/>
          <p:cNvCxnSpPr/>
          <p:nvPr/>
        </p:nvCxnSpPr>
        <p:spPr>
          <a:xfrm>
            <a:off x="6454494" y="3690125"/>
            <a:ext cx="3082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1" name="直接箭头连接符 190"/>
          <p:cNvCxnSpPr/>
          <p:nvPr/>
        </p:nvCxnSpPr>
        <p:spPr>
          <a:xfrm>
            <a:off x="7136873" y="3829635"/>
            <a:ext cx="0" cy="17134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2" name="直接箭头连接符 191"/>
          <p:cNvCxnSpPr/>
          <p:nvPr/>
        </p:nvCxnSpPr>
        <p:spPr>
          <a:xfrm>
            <a:off x="7334993" y="3737750"/>
            <a:ext cx="0" cy="1805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p:cNvCxnSpPr/>
          <p:nvPr/>
        </p:nvCxnSpPr>
        <p:spPr>
          <a:xfrm flipV="1">
            <a:off x="6924730" y="3918031"/>
            <a:ext cx="0" cy="16250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4" name="文本框 193"/>
          <p:cNvSpPr txBox="1"/>
          <p:nvPr/>
        </p:nvSpPr>
        <p:spPr>
          <a:xfrm>
            <a:off x="6346411" y="5543751"/>
            <a:ext cx="79861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BrUn</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solidFill>
                  <a:prstClr val="black"/>
                </a:solidFill>
                <a:latin typeface="Times New Roman" panose="02020603050405020304"/>
                <a:ea typeface="宋体" panose="02010600030101010101" pitchFamily="2" charset="-122"/>
              </a:rPr>
              <a:t>=*</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95" name="文本框 194"/>
          <p:cNvSpPr txBox="1"/>
          <p:nvPr/>
        </p:nvSpPr>
        <p:spPr>
          <a:xfrm>
            <a:off x="7084443" y="5543751"/>
            <a:ext cx="726481"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BrLt</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solidFill>
                  <a:prstClr val="black"/>
                </a:solidFill>
                <a:latin typeface="Times New Roman" panose="02020603050405020304"/>
                <a:ea typeface="宋体" panose="02010600030101010101" pitchFamily="2" charset="-122"/>
              </a:rPr>
              <a:t>=*</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96" name="文本框 195"/>
          <p:cNvSpPr txBox="1"/>
          <p:nvPr/>
        </p:nvSpPr>
        <p:spPr>
          <a:xfrm>
            <a:off x="6750473" y="6026744"/>
            <a:ext cx="784189"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BrEq</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solidFill>
                  <a:prstClr val="black"/>
                </a:solidFill>
                <a:latin typeface="Times New Roman" panose="02020603050405020304"/>
                <a:ea typeface="宋体" panose="02010600030101010101" pitchFamily="2" charset="-122"/>
              </a:rPr>
              <a:t>=*</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98" name="文本框 197"/>
          <p:cNvSpPr txBox="1"/>
          <p:nvPr/>
        </p:nvSpPr>
        <p:spPr>
          <a:xfrm>
            <a:off x="7893130" y="6035645"/>
            <a:ext cx="654345"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rPr>
              <a:t>Asel</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solidFill>
                  <a:prstClr val="black"/>
                </a:solidFill>
                <a:latin typeface="Times New Roman" panose="02020603050405020304"/>
                <a:ea typeface="宋体" panose="02010600030101010101" pitchFamily="2" charset="-122"/>
              </a:rPr>
              <a:t>=*</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endParaRPr>
          </a:p>
        </p:txBody>
      </p:sp>
      <p:grpSp>
        <p:nvGrpSpPr>
          <p:cNvPr id="228" name="组合 227"/>
          <p:cNvGrpSpPr/>
          <p:nvPr/>
        </p:nvGrpSpPr>
        <p:grpSpPr>
          <a:xfrm>
            <a:off x="6580657" y="2757684"/>
            <a:ext cx="1146237" cy="507740"/>
            <a:chOff x="6580657" y="2757684"/>
            <a:chExt cx="1146237" cy="507740"/>
          </a:xfrm>
        </p:grpSpPr>
        <p:cxnSp>
          <p:nvCxnSpPr>
            <p:cNvPr id="108" name="直接连接符 107"/>
            <p:cNvCxnSpPr/>
            <p:nvPr/>
          </p:nvCxnSpPr>
          <p:spPr>
            <a:xfrm flipV="1">
              <a:off x="6580657" y="2757684"/>
              <a:ext cx="0" cy="507740"/>
            </a:xfrm>
            <a:prstGeom prst="line">
              <a:avLst/>
            </a:prstGeom>
          </p:spPr>
          <p:style>
            <a:lnRef idx="3">
              <a:schemeClr val="dk1"/>
            </a:lnRef>
            <a:fillRef idx="0">
              <a:schemeClr val="dk1"/>
            </a:fillRef>
            <a:effectRef idx="2">
              <a:schemeClr val="dk1"/>
            </a:effectRef>
            <a:fontRef idx="minor">
              <a:schemeClr val="tx1"/>
            </a:fontRef>
          </p:style>
        </p:cxnSp>
        <p:cxnSp>
          <p:nvCxnSpPr>
            <p:cNvPr id="110" name="直接连接符 109"/>
            <p:cNvCxnSpPr/>
            <p:nvPr/>
          </p:nvCxnSpPr>
          <p:spPr>
            <a:xfrm>
              <a:off x="6580657" y="2765756"/>
              <a:ext cx="961862" cy="0"/>
            </a:xfrm>
            <a:prstGeom prst="line">
              <a:avLst/>
            </a:prstGeom>
          </p:spPr>
          <p:style>
            <a:lnRef idx="3">
              <a:schemeClr val="dk1"/>
            </a:lnRef>
            <a:fillRef idx="0">
              <a:schemeClr val="dk1"/>
            </a:fillRef>
            <a:effectRef idx="2">
              <a:schemeClr val="dk1"/>
            </a:effectRef>
            <a:fontRef idx="minor">
              <a:schemeClr val="tx1"/>
            </a:fontRef>
          </p:style>
        </p:cxnSp>
        <p:cxnSp>
          <p:nvCxnSpPr>
            <p:cNvPr id="199" name="直接箭头连接符 198"/>
            <p:cNvCxnSpPr/>
            <p:nvPr/>
          </p:nvCxnSpPr>
          <p:spPr>
            <a:xfrm>
              <a:off x="7542519" y="3110165"/>
              <a:ext cx="1843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9" name="直接连接符 118"/>
            <p:cNvCxnSpPr/>
            <p:nvPr/>
          </p:nvCxnSpPr>
          <p:spPr>
            <a:xfrm flipV="1">
              <a:off x="7542519" y="2757684"/>
              <a:ext cx="0" cy="357492"/>
            </a:xfrm>
            <a:prstGeom prst="line">
              <a:avLst/>
            </a:prstGeom>
          </p:spPr>
          <p:style>
            <a:lnRef idx="3">
              <a:schemeClr val="dk1"/>
            </a:lnRef>
            <a:fillRef idx="0">
              <a:schemeClr val="dk1"/>
            </a:fillRef>
            <a:effectRef idx="2">
              <a:schemeClr val="dk1"/>
            </a:effectRef>
            <a:fontRef idx="minor">
              <a:schemeClr val="tx1"/>
            </a:fontRef>
          </p:style>
        </p:cxnSp>
      </p:grpSp>
      <p:sp>
        <p:nvSpPr>
          <p:cNvPr id="207" name="文本框 206"/>
          <p:cNvSpPr txBox="1"/>
          <p:nvPr/>
        </p:nvSpPr>
        <p:spPr>
          <a:xfrm>
            <a:off x="734695" y="5550535"/>
            <a:ext cx="1285875"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PCSel</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a:t>
            </a:r>
            <a:r>
              <a:rPr lang="zh-CN" altLang="en-US" sz="2400" b="1" dirty="0">
                <a:solidFill>
                  <a:prstClr val="black"/>
                </a:solidFill>
                <a:latin typeface="Times New Roman" panose="02020603050405020304"/>
                <a:ea typeface="宋体" panose="02010600030101010101" pitchFamily="2" charset="-122"/>
              </a:rPr>
              <a:t> </a:t>
            </a:r>
            <a:r>
              <a:rPr lang="en-US" altLang="zh-CN" sz="2400" b="1" dirty="0">
                <a:solidFill>
                  <a:prstClr val="black"/>
                </a:solidFill>
                <a:latin typeface="Times New Roman" panose="02020603050405020304"/>
                <a:ea typeface="宋体" panose="02010600030101010101" pitchFamily="2" charset="-122"/>
              </a:rPr>
              <a:t>+4</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nvGrpSpPr>
          <p:cNvPr id="217" name="组合 216"/>
          <p:cNvGrpSpPr/>
          <p:nvPr/>
        </p:nvGrpSpPr>
        <p:grpSpPr>
          <a:xfrm>
            <a:off x="371122" y="1367479"/>
            <a:ext cx="2809911" cy="2029403"/>
            <a:chOff x="371122" y="1492576"/>
            <a:chExt cx="2802843" cy="1818091"/>
          </a:xfrm>
        </p:grpSpPr>
        <p:cxnSp>
          <p:nvCxnSpPr>
            <p:cNvPr id="111" name="直接箭头连接符 110"/>
            <p:cNvCxnSpPr/>
            <p:nvPr/>
          </p:nvCxnSpPr>
          <p:spPr>
            <a:xfrm>
              <a:off x="2996265" y="2203630"/>
              <a:ext cx="173890"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14" name="直接连接符 113"/>
            <p:cNvCxnSpPr/>
            <p:nvPr/>
          </p:nvCxnSpPr>
          <p:spPr>
            <a:xfrm flipV="1">
              <a:off x="3173965" y="1493280"/>
              <a:ext cx="0" cy="710350"/>
            </a:xfrm>
            <a:prstGeom prst="line">
              <a:avLst/>
            </a:prstGeom>
          </p:spPr>
          <p:style>
            <a:lnRef idx="3">
              <a:schemeClr val="dk1"/>
            </a:lnRef>
            <a:fillRef idx="0">
              <a:schemeClr val="dk1"/>
            </a:fillRef>
            <a:effectRef idx="2">
              <a:schemeClr val="dk1"/>
            </a:effectRef>
            <a:fontRef idx="minor">
              <a:schemeClr val="tx1"/>
            </a:fontRef>
          </p:style>
        </p:cxnSp>
        <p:cxnSp>
          <p:nvCxnSpPr>
            <p:cNvPr id="115" name="直接连接符 114"/>
            <p:cNvCxnSpPr/>
            <p:nvPr/>
          </p:nvCxnSpPr>
          <p:spPr>
            <a:xfrm>
              <a:off x="371122" y="1493608"/>
              <a:ext cx="2799033" cy="0"/>
            </a:xfrm>
            <a:prstGeom prst="line">
              <a:avLst/>
            </a:prstGeom>
          </p:spPr>
          <p:style>
            <a:lnRef idx="3">
              <a:schemeClr val="dk1"/>
            </a:lnRef>
            <a:fillRef idx="0">
              <a:schemeClr val="dk1"/>
            </a:fillRef>
            <a:effectRef idx="2">
              <a:schemeClr val="dk1"/>
            </a:effectRef>
            <a:fontRef idx="minor">
              <a:schemeClr val="tx1"/>
            </a:fontRef>
          </p:style>
        </p:cxnSp>
        <p:cxnSp>
          <p:nvCxnSpPr>
            <p:cNvPr id="118" name="直接连接符 117"/>
            <p:cNvCxnSpPr/>
            <p:nvPr/>
          </p:nvCxnSpPr>
          <p:spPr>
            <a:xfrm flipV="1">
              <a:off x="374932" y="1492576"/>
              <a:ext cx="0" cy="1818091"/>
            </a:xfrm>
            <a:prstGeom prst="line">
              <a:avLst/>
            </a:prstGeom>
          </p:spPr>
          <p:style>
            <a:lnRef idx="3">
              <a:schemeClr val="dk1"/>
            </a:lnRef>
            <a:fillRef idx="0">
              <a:schemeClr val="dk1"/>
            </a:fillRef>
            <a:effectRef idx="2">
              <a:schemeClr val="dk1"/>
            </a:effectRef>
            <a:fontRef idx="minor">
              <a:schemeClr val="tx1"/>
            </a:fontRef>
          </p:style>
        </p:cxnSp>
        <p:cxnSp>
          <p:nvCxnSpPr>
            <p:cNvPr id="208" name="直接箭头连接符 207"/>
            <p:cNvCxnSpPr/>
            <p:nvPr/>
          </p:nvCxnSpPr>
          <p:spPr>
            <a:xfrm>
              <a:off x="371122" y="3301093"/>
              <a:ext cx="5255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1" name="组合 210"/>
          <p:cNvGrpSpPr/>
          <p:nvPr/>
        </p:nvGrpSpPr>
        <p:grpSpPr>
          <a:xfrm>
            <a:off x="633872" y="1586447"/>
            <a:ext cx="8592878" cy="1263993"/>
            <a:chOff x="4023171" y="1813168"/>
            <a:chExt cx="5085302" cy="1120277"/>
          </a:xfrm>
        </p:grpSpPr>
        <p:cxnSp>
          <p:nvCxnSpPr>
            <p:cNvPr id="213" name="直接连接符 212"/>
            <p:cNvCxnSpPr/>
            <p:nvPr/>
          </p:nvCxnSpPr>
          <p:spPr>
            <a:xfrm flipV="1">
              <a:off x="9108473" y="1813168"/>
              <a:ext cx="0" cy="957800"/>
            </a:xfrm>
            <a:prstGeom prst="line">
              <a:avLst/>
            </a:prstGeom>
          </p:spPr>
          <p:style>
            <a:lnRef idx="3">
              <a:schemeClr val="dk1"/>
            </a:lnRef>
            <a:fillRef idx="0">
              <a:schemeClr val="dk1"/>
            </a:fillRef>
            <a:effectRef idx="2">
              <a:schemeClr val="dk1"/>
            </a:effectRef>
            <a:fontRef idx="minor">
              <a:schemeClr val="tx1"/>
            </a:fontRef>
          </p:style>
        </p:cxnSp>
        <p:cxnSp>
          <p:nvCxnSpPr>
            <p:cNvPr id="214" name="直接连接符 213"/>
            <p:cNvCxnSpPr/>
            <p:nvPr/>
          </p:nvCxnSpPr>
          <p:spPr>
            <a:xfrm>
              <a:off x="4023171" y="1813539"/>
              <a:ext cx="5084774" cy="0"/>
            </a:xfrm>
            <a:prstGeom prst="line">
              <a:avLst/>
            </a:prstGeom>
          </p:spPr>
          <p:style>
            <a:lnRef idx="3">
              <a:schemeClr val="dk1"/>
            </a:lnRef>
            <a:fillRef idx="0">
              <a:schemeClr val="dk1"/>
            </a:fillRef>
            <a:effectRef idx="2">
              <a:schemeClr val="dk1"/>
            </a:effectRef>
            <a:fontRef idx="minor">
              <a:schemeClr val="tx1"/>
            </a:fontRef>
          </p:style>
        </p:cxnSp>
        <p:cxnSp>
          <p:nvCxnSpPr>
            <p:cNvPr id="215" name="直接连接符 214"/>
            <p:cNvCxnSpPr/>
            <p:nvPr/>
          </p:nvCxnSpPr>
          <p:spPr>
            <a:xfrm flipV="1">
              <a:off x="4023171" y="1813169"/>
              <a:ext cx="0" cy="1114960"/>
            </a:xfrm>
            <a:prstGeom prst="line">
              <a:avLst/>
            </a:prstGeom>
          </p:spPr>
          <p:style>
            <a:lnRef idx="3">
              <a:schemeClr val="dk1"/>
            </a:lnRef>
            <a:fillRef idx="0">
              <a:schemeClr val="dk1"/>
            </a:fillRef>
            <a:effectRef idx="2">
              <a:schemeClr val="dk1"/>
            </a:effectRef>
            <a:fontRef idx="minor">
              <a:schemeClr val="tx1"/>
            </a:fontRef>
          </p:style>
        </p:cxnSp>
        <p:cxnSp>
          <p:nvCxnSpPr>
            <p:cNvPr id="216" name="直接箭头连接符 215"/>
            <p:cNvCxnSpPr/>
            <p:nvPr/>
          </p:nvCxnSpPr>
          <p:spPr>
            <a:xfrm>
              <a:off x="4023171" y="2933445"/>
              <a:ext cx="15736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6" name="组合 5"/>
          <p:cNvGrpSpPr/>
          <p:nvPr/>
        </p:nvGrpSpPr>
        <p:grpSpPr>
          <a:xfrm>
            <a:off x="2037061" y="2103194"/>
            <a:ext cx="5693209" cy="625172"/>
            <a:chOff x="2037061" y="2103194"/>
            <a:chExt cx="5693209" cy="625172"/>
          </a:xfrm>
        </p:grpSpPr>
        <p:cxnSp>
          <p:nvCxnSpPr>
            <p:cNvPr id="226" name="直接连接符 225"/>
            <p:cNvCxnSpPr/>
            <p:nvPr/>
          </p:nvCxnSpPr>
          <p:spPr>
            <a:xfrm>
              <a:off x="2037061" y="2728366"/>
              <a:ext cx="1311779" cy="0"/>
            </a:xfrm>
            <a:prstGeom prst="line">
              <a:avLst/>
            </a:prstGeom>
          </p:spPr>
          <p:style>
            <a:lnRef idx="3">
              <a:schemeClr val="dk1"/>
            </a:lnRef>
            <a:fillRef idx="0">
              <a:schemeClr val="dk1"/>
            </a:fillRef>
            <a:effectRef idx="2">
              <a:schemeClr val="dk1"/>
            </a:effectRef>
            <a:fontRef idx="minor">
              <a:schemeClr val="tx1"/>
            </a:fontRef>
          </p:style>
        </p:cxnSp>
        <p:cxnSp>
          <p:nvCxnSpPr>
            <p:cNvPr id="231" name="直接连接符 230"/>
            <p:cNvCxnSpPr/>
            <p:nvPr/>
          </p:nvCxnSpPr>
          <p:spPr>
            <a:xfrm flipV="1">
              <a:off x="3351862" y="2103194"/>
              <a:ext cx="0" cy="625172"/>
            </a:xfrm>
            <a:prstGeom prst="line">
              <a:avLst/>
            </a:prstGeom>
          </p:spPr>
          <p:style>
            <a:lnRef idx="3">
              <a:schemeClr val="dk1"/>
            </a:lnRef>
            <a:fillRef idx="0">
              <a:schemeClr val="dk1"/>
            </a:fillRef>
            <a:effectRef idx="2">
              <a:schemeClr val="dk1"/>
            </a:effectRef>
            <a:fontRef idx="minor">
              <a:schemeClr val="tx1"/>
            </a:fontRef>
          </p:style>
        </p:cxnSp>
        <p:cxnSp>
          <p:nvCxnSpPr>
            <p:cNvPr id="233" name="直接连接符 232"/>
            <p:cNvCxnSpPr/>
            <p:nvPr/>
          </p:nvCxnSpPr>
          <p:spPr>
            <a:xfrm>
              <a:off x="3348840" y="2103194"/>
              <a:ext cx="4256894" cy="0"/>
            </a:xfrm>
            <a:prstGeom prst="line">
              <a:avLst/>
            </a:prstGeom>
          </p:spPr>
          <p:style>
            <a:lnRef idx="3">
              <a:schemeClr val="dk1"/>
            </a:lnRef>
            <a:fillRef idx="0">
              <a:schemeClr val="dk1"/>
            </a:fillRef>
            <a:effectRef idx="2">
              <a:schemeClr val="dk1"/>
            </a:effectRef>
            <a:fontRef idx="minor">
              <a:schemeClr val="tx1"/>
            </a:fontRef>
          </p:style>
        </p:cxnSp>
        <p:cxnSp>
          <p:nvCxnSpPr>
            <p:cNvPr id="234" name="直接箭头连接符 233"/>
            <p:cNvCxnSpPr/>
            <p:nvPr/>
          </p:nvCxnSpPr>
          <p:spPr>
            <a:xfrm>
              <a:off x="7603840" y="2646009"/>
              <a:ext cx="12643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0" name="直接连接符 239"/>
            <p:cNvCxnSpPr/>
            <p:nvPr/>
          </p:nvCxnSpPr>
          <p:spPr>
            <a:xfrm>
              <a:off x="7603840" y="2103194"/>
              <a:ext cx="0" cy="542815"/>
            </a:xfrm>
            <a:prstGeom prst="line">
              <a:avLst/>
            </a:prstGeom>
          </p:spPr>
          <p:style>
            <a:lnRef idx="3">
              <a:schemeClr val="dk1"/>
            </a:lnRef>
            <a:fillRef idx="0">
              <a:schemeClr val="dk1"/>
            </a:fillRef>
            <a:effectRef idx="2">
              <a:schemeClr val="dk1"/>
            </a:effectRef>
            <a:fontRef idx="minor">
              <a:schemeClr val="tx1"/>
            </a:fontRef>
          </p:style>
        </p:cxnSp>
      </p:grpSp>
      <p:cxnSp>
        <p:nvCxnSpPr>
          <p:cNvPr id="200" name="直接箭头连接符 199"/>
          <p:cNvCxnSpPr/>
          <p:nvPr/>
        </p:nvCxnSpPr>
        <p:spPr>
          <a:xfrm flipV="1">
            <a:off x="1094210" y="3515867"/>
            <a:ext cx="0" cy="20192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06" name="组合 205"/>
          <p:cNvGrpSpPr/>
          <p:nvPr/>
        </p:nvGrpSpPr>
        <p:grpSpPr>
          <a:xfrm>
            <a:off x="3169854" y="1361635"/>
            <a:ext cx="7499612" cy="717358"/>
            <a:chOff x="6580657" y="2760226"/>
            <a:chExt cx="1196311" cy="601471"/>
          </a:xfrm>
        </p:grpSpPr>
        <p:cxnSp>
          <p:nvCxnSpPr>
            <p:cNvPr id="210" name="直接连接符 209"/>
            <p:cNvCxnSpPr/>
            <p:nvPr/>
          </p:nvCxnSpPr>
          <p:spPr>
            <a:xfrm>
              <a:off x="6580657" y="2765756"/>
              <a:ext cx="1011100" cy="0"/>
            </a:xfrm>
            <a:prstGeom prst="line">
              <a:avLst/>
            </a:prstGeom>
          </p:spPr>
          <p:style>
            <a:lnRef idx="3">
              <a:schemeClr val="dk1"/>
            </a:lnRef>
            <a:fillRef idx="0">
              <a:schemeClr val="dk1"/>
            </a:fillRef>
            <a:effectRef idx="2">
              <a:schemeClr val="dk1"/>
            </a:effectRef>
            <a:fontRef idx="minor">
              <a:schemeClr val="tx1"/>
            </a:fontRef>
          </p:style>
        </p:cxnSp>
        <p:cxnSp>
          <p:nvCxnSpPr>
            <p:cNvPr id="212" name="直接箭头连接符 211"/>
            <p:cNvCxnSpPr/>
            <p:nvPr/>
          </p:nvCxnSpPr>
          <p:spPr>
            <a:xfrm>
              <a:off x="7592593" y="3361697"/>
              <a:ext cx="1843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8" name="直接连接符 217"/>
            <p:cNvCxnSpPr/>
            <p:nvPr/>
          </p:nvCxnSpPr>
          <p:spPr>
            <a:xfrm flipV="1">
              <a:off x="7591757" y="2760226"/>
              <a:ext cx="0" cy="601471"/>
            </a:xfrm>
            <a:prstGeom prst="line">
              <a:avLst/>
            </a:prstGeom>
          </p:spPr>
          <p:style>
            <a:lnRef idx="3">
              <a:schemeClr val="dk1"/>
            </a:lnRef>
            <a:fillRef idx="0">
              <a:schemeClr val="dk1"/>
            </a:fillRef>
            <a:effectRef idx="2">
              <a:schemeClr val="dk1"/>
            </a:effectRef>
            <a:fontRef idx="minor">
              <a:schemeClr val="tx1"/>
            </a:fontRef>
          </p:style>
        </p:cxnSp>
      </p:grpSp>
      <p:cxnSp>
        <p:nvCxnSpPr>
          <p:cNvPr id="51" name="直接箭头连接符 50"/>
          <p:cNvCxnSpPr/>
          <p:nvPr/>
        </p:nvCxnSpPr>
        <p:spPr>
          <a:xfrm>
            <a:off x="3011386" y="3000468"/>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直接箭头连接符 53"/>
          <p:cNvCxnSpPr/>
          <p:nvPr/>
        </p:nvCxnSpPr>
        <p:spPr>
          <a:xfrm>
            <a:off x="3011386" y="3431465"/>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直接箭头连接符 73"/>
          <p:cNvCxnSpPr/>
          <p:nvPr/>
        </p:nvCxnSpPr>
        <p:spPr>
          <a:xfrm>
            <a:off x="3011386" y="3840936"/>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6" name="文本框 255"/>
          <p:cNvSpPr txBox="1"/>
          <p:nvPr/>
        </p:nvSpPr>
        <p:spPr>
          <a:xfrm>
            <a:off x="5660046" y="4303250"/>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258" name="直接箭头连接符 257"/>
          <p:cNvCxnSpPr/>
          <p:nvPr/>
        </p:nvCxnSpPr>
        <p:spPr>
          <a:xfrm>
            <a:off x="2838126" y="3194864"/>
            <a:ext cx="162195"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83" name="直接箭头连接符 282"/>
          <p:cNvCxnSpPr/>
          <p:nvPr/>
        </p:nvCxnSpPr>
        <p:spPr>
          <a:xfrm>
            <a:off x="9126052" y="3462829"/>
            <a:ext cx="2324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84" name="组合 283"/>
          <p:cNvGrpSpPr/>
          <p:nvPr/>
        </p:nvGrpSpPr>
        <p:grpSpPr>
          <a:xfrm>
            <a:off x="6580657" y="3690125"/>
            <a:ext cx="2777826" cy="998379"/>
            <a:chOff x="6676649" y="3690125"/>
            <a:chExt cx="2681142" cy="998379"/>
          </a:xfrm>
        </p:grpSpPr>
        <p:cxnSp>
          <p:nvCxnSpPr>
            <p:cNvPr id="285" name="直接连接符 284"/>
            <p:cNvCxnSpPr/>
            <p:nvPr/>
          </p:nvCxnSpPr>
          <p:spPr>
            <a:xfrm>
              <a:off x="6676649" y="3690125"/>
              <a:ext cx="0" cy="998379"/>
            </a:xfrm>
            <a:prstGeom prst="line">
              <a:avLst/>
            </a:prstGeom>
          </p:spPr>
          <p:style>
            <a:lnRef idx="3">
              <a:schemeClr val="dk1"/>
            </a:lnRef>
            <a:fillRef idx="0">
              <a:schemeClr val="dk1"/>
            </a:fillRef>
            <a:effectRef idx="2">
              <a:schemeClr val="dk1"/>
            </a:effectRef>
            <a:fontRef idx="minor">
              <a:schemeClr val="tx1"/>
            </a:fontRef>
          </p:style>
        </p:cxnSp>
        <p:cxnSp>
          <p:nvCxnSpPr>
            <p:cNvPr id="286" name="直接连接符 285"/>
            <p:cNvCxnSpPr/>
            <p:nvPr/>
          </p:nvCxnSpPr>
          <p:spPr>
            <a:xfrm>
              <a:off x="6676649" y="4688504"/>
              <a:ext cx="2451890" cy="0"/>
            </a:xfrm>
            <a:prstGeom prst="line">
              <a:avLst/>
            </a:prstGeom>
          </p:spPr>
          <p:style>
            <a:lnRef idx="3">
              <a:schemeClr val="dk1"/>
            </a:lnRef>
            <a:fillRef idx="0">
              <a:schemeClr val="dk1"/>
            </a:fillRef>
            <a:effectRef idx="2">
              <a:schemeClr val="dk1"/>
            </a:effectRef>
            <a:fontRef idx="minor">
              <a:schemeClr val="tx1"/>
            </a:fontRef>
          </p:style>
        </p:cxnSp>
        <p:cxnSp>
          <p:nvCxnSpPr>
            <p:cNvPr id="287" name="直接连接符 286"/>
            <p:cNvCxnSpPr/>
            <p:nvPr/>
          </p:nvCxnSpPr>
          <p:spPr>
            <a:xfrm>
              <a:off x="9128539" y="3768977"/>
              <a:ext cx="0" cy="919527"/>
            </a:xfrm>
            <a:prstGeom prst="line">
              <a:avLst/>
            </a:prstGeom>
          </p:spPr>
          <p:style>
            <a:lnRef idx="3">
              <a:schemeClr val="dk1"/>
            </a:lnRef>
            <a:fillRef idx="0">
              <a:schemeClr val="dk1"/>
            </a:fillRef>
            <a:effectRef idx="2">
              <a:schemeClr val="dk1"/>
            </a:effectRef>
            <a:fontRef idx="minor">
              <a:schemeClr val="tx1"/>
            </a:fontRef>
          </p:style>
        </p:cxnSp>
        <p:cxnSp>
          <p:nvCxnSpPr>
            <p:cNvPr id="288" name="直接箭头连接符 287"/>
            <p:cNvCxnSpPr/>
            <p:nvPr/>
          </p:nvCxnSpPr>
          <p:spPr>
            <a:xfrm>
              <a:off x="9128539" y="3768977"/>
              <a:ext cx="22925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5" name="组合 294"/>
          <p:cNvGrpSpPr/>
          <p:nvPr/>
        </p:nvGrpSpPr>
        <p:grpSpPr>
          <a:xfrm>
            <a:off x="7448757" y="3826516"/>
            <a:ext cx="282727" cy="861986"/>
            <a:chOff x="2132124" y="2656398"/>
            <a:chExt cx="493131" cy="1114049"/>
          </a:xfrm>
        </p:grpSpPr>
        <p:cxnSp>
          <p:nvCxnSpPr>
            <p:cNvPr id="296" name="直接连接符 295"/>
            <p:cNvCxnSpPr/>
            <p:nvPr/>
          </p:nvCxnSpPr>
          <p:spPr>
            <a:xfrm flipV="1">
              <a:off x="2132124" y="2656399"/>
              <a:ext cx="0" cy="1114048"/>
            </a:xfrm>
            <a:prstGeom prst="line">
              <a:avLst/>
            </a:prstGeom>
          </p:spPr>
          <p:style>
            <a:lnRef idx="3">
              <a:schemeClr val="dk1"/>
            </a:lnRef>
            <a:fillRef idx="0">
              <a:schemeClr val="dk1"/>
            </a:fillRef>
            <a:effectRef idx="2">
              <a:schemeClr val="dk1"/>
            </a:effectRef>
            <a:fontRef idx="minor">
              <a:schemeClr val="tx1"/>
            </a:fontRef>
          </p:style>
        </p:cxnSp>
        <p:cxnSp>
          <p:nvCxnSpPr>
            <p:cNvPr id="297" name="直接箭头连接符 296"/>
            <p:cNvCxnSpPr/>
            <p:nvPr/>
          </p:nvCxnSpPr>
          <p:spPr>
            <a:xfrm>
              <a:off x="2132124" y="2656398"/>
              <a:ext cx="4931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300" name="直接箭头连接符 299"/>
          <p:cNvCxnSpPr/>
          <p:nvPr/>
        </p:nvCxnSpPr>
        <p:spPr>
          <a:xfrm>
            <a:off x="8090699" y="3127310"/>
            <a:ext cx="32891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2" name="直接箭头连接符 301"/>
          <p:cNvCxnSpPr/>
          <p:nvPr/>
        </p:nvCxnSpPr>
        <p:spPr>
          <a:xfrm>
            <a:off x="8090699" y="3865896"/>
            <a:ext cx="32891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直接箭头连接符 302"/>
          <p:cNvCxnSpPr/>
          <p:nvPr/>
        </p:nvCxnSpPr>
        <p:spPr>
          <a:xfrm flipV="1">
            <a:off x="7917545" y="4476750"/>
            <a:ext cx="0" cy="1066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5" name="直接箭头连接符 304"/>
          <p:cNvCxnSpPr/>
          <p:nvPr/>
        </p:nvCxnSpPr>
        <p:spPr>
          <a:xfrm flipV="1">
            <a:off x="8204606" y="3491165"/>
            <a:ext cx="0" cy="205196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06" name="直接连接符 305"/>
          <p:cNvCxnSpPr/>
          <p:nvPr/>
        </p:nvCxnSpPr>
        <p:spPr>
          <a:xfrm flipH="1">
            <a:off x="7924481" y="3491165"/>
            <a:ext cx="280125" cy="0"/>
          </a:xfrm>
          <a:prstGeom prst="line">
            <a:avLst/>
          </a:prstGeom>
        </p:spPr>
        <p:style>
          <a:lnRef idx="3">
            <a:schemeClr val="dk1"/>
          </a:lnRef>
          <a:fillRef idx="0">
            <a:schemeClr val="dk1"/>
          </a:fillRef>
          <a:effectRef idx="2">
            <a:schemeClr val="dk1"/>
          </a:effectRef>
          <a:fontRef idx="minor">
            <a:schemeClr val="tx1"/>
          </a:fontRef>
        </p:style>
      </p:cxnSp>
      <p:cxnSp>
        <p:nvCxnSpPr>
          <p:cNvPr id="307" name="直接箭头连接符 306"/>
          <p:cNvCxnSpPr/>
          <p:nvPr/>
        </p:nvCxnSpPr>
        <p:spPr>
          <a:xfrm flipV="1">
            <a:off x="7924481" y="3322358"/>
            <a:ext cx="0" cy="1688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2" name="直接箭头连接符 311"/>
          <p:cNvCxnSpPr/>
          <p:nvPr/>
        </p:nvCxnSpPr>
        <p:spPr>
          <a:xfrm flipV="1">
            <a:off x="8786550" y="3833887"/>
            <a:ext cx="0" cy="17092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15" name="组合 314"/>
          <p:cNvGrpSpPr/>
          <p:nvPr/>
        </p:nvGrpSpPr>
        <p:grpSpPr>
          <a:xfrm>
            <a:off x="9225858" y="2386656"/>
            <a:ext cx="1443615" cy="1076173"/>
            <a:chOff x="2130666" y="2665261"/>
            <a:chExt cx="346451" cy="678139"/>
          </a:xfrm>
        </p:grpSpPr>
        <p:cxnSp>
          <p:nvCxnSpPr>
            <p:cNvPr id="316" name="直接连接符 315"/>
            <p:cNvCxnSpPr/>
            <p:nvPr/>
          </p:nvCxnSpPr>
          <p:spPr>
            <a:xfrm flipV="1">
              <a:off x="2130666" y="2665261"/>
              <a:ext cx="0" cy="678139"/>
            </a:xfrm>
            <a:prstGeom prst="line">
              <a:avLst/>
            </a:prstGeom>
          </p:spPr>
          <p:style>
            <a:lnRef idx="3">
              <a:schemeClr val="dk1"/>
            </a:lnRef>
            <a:fillRef idx="0">
              <a:schemeClr val="dk1"/>
            </a:fillRef>
            <a:effectRef idx="2">
              <a:schemeClr val="dk1"/>
            </a:effectRef>
            <a:fontRef idx="minor">
              <a:schemeClr val="tx1"/>
            </a:fontRef>
          </p:style>
        </p:cxnSp>
        <p:cxnSp>
          <p:nvCxnSpPr>
            <p:cNvPr id="317" name="直接箭头连接符 316"/>
            <p:cNvCxnSpPr/>
            <p:nvPr/>
          </p:nvCxnSpPr>
          <p:spPr>
            <a:xfrm>
              <a:off x="2130666" y="2668038"/>
              <a:ext cx="34645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12" name="组合 111"/>
          <p:cNvGrpSpPr/>
          <p:nvPr/>
        </p:nvGrpSpPr>
        <p:grpSpPr>
          <a:xfrm>
            <a:off x="830110" y="2585085"/>
            <a:ext cx="474810" cy="1013447"/>
            <a:chOff x="830110" y="2585085"/>
            <a:chExt cx="474810" cy="1013447"/>
          </a:xfrm>
        </p:grpSpPr>
        <p:sp>
          <p:nvSpPr>
            <p:cNvPr id="202" name="梯形 201"/>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00" name="文本框 99"/>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X</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321" name="组合 320"/>
          <p:cNvGrpSpPr/>
          <p:nvPr/>
        </p:nvGrpSpPr>
        <p:grpSpPr>
          <a:xfrm>
            <a:off x="10603371" y="1873912"/>
            <a:ext cx="474810" cy="1013447"/>
            <a:chOff x="830110" y="2585085"/>
            <a:chExt cx="474810" cy="1013447"/>
          </a:xfrm>
        </p:grpSpPr>
        <p:sp>
          <p:nvSpPr>
            <p:cNvPr id="322" name="梯形 321"/>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23" name="文本框 322"/>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X</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324" name="组合 323"/>
          <p:cNvGrpSpPr/>
          <p:nvPr/>
        </p:nvGrpSpPr>
        <p:grpSpPr>
          <a:xfrm>
            <a:off x="7656756" y="2389400"/>
            <a:ext cx="474810" cy="1013447"/>
            <a:chOff x="830110" y="2585085"/>
            <a:chExt cx="474810" cy="1013447"/>
          </a:xfrm>
        </p:grpSpPr>
        <p:sp>
          <p:nvSpPr>
            <p:cNvPr id="325" name="梯形 324"/>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26" name="文本框 325"/>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X</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327" name="组合 326"/>
          <p:cNvGrpSpPr/>
          <p:nvPr/>
        </p:nvGrpSpPr>
        <p:grpSpPr>
          <a:xfrm>
            <a:off x="7656756" y="3548514"/>
            <a:ext cx="474810" cy="1013447"/>
            <a:chOff x="830110" y="2585085"/>
            <a:chExt cx="474810" cy="1013447"/>
          </a:xfrm>
        </p:grpSpPr>
        <p:sp>
          <p:nvSpPr>
            <p:cNvPr id="328" name="梯形 327"/>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29" name="文本框 328"/>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X</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189" name="文本框 188"/>
          <p:cNvSpPr txBox="1"/>
          <p:nvPr/>
        </p:nvSpPr>
        <p:spPr>
          <a:xfrm>
            <a:off x="1926251" y="6187719"/>
            <a:ext cx="252857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控制器(控制逻辑)</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71" name="直接箭头连接符 170"/>
          <p:cNvCxnSpPr/>
          <p:nvPr/>
        </p:nvCxnSpPr>
        <p:spPr>
          <a:xfrm>
            <a:off x="1919073" y="3179038"/>
            <a:ext cx="301083"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72" name="直接箭头连接符 171"/>
          <p:cNvCxnSpPr/>
          <p:nvPr/>
        </p:nvCxnSpPr>
        <p:spPr>
          <a:xfrm>
            <a:off x="3012869" y="3002912"/>
            <a:ext cx="0" cy="2542654"/>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73" name="直接箭头连接符 172"/>
          <p:cNvCxnSpPr/>
          <p:nvPr/>
        </p:nvCxnSpPr>
        <p:spPr>
          <a:xfrm>
            <a:off x="3017949" y="4839525"/>
            <a:ext cx="1450446"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85" name="直接箭头连接符 184"/>
          <p:cNvCxnSpPr/>
          <p:nvPr/>
        </p:nvCxnSpPr>
        <p:spPr>
          <a:xfrm>
            <a:off x="3012869" y="3002912"/>
            <a:ext cx="170339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90" name="直接箭头连接符 189"/>
          <p:cNvCxnSpPr/>
          <p:nvPr/>
        </p:nvCxnSpPr>
        <p:spPr>
          <a:xfrm>
            <a:off x="2854849" y="3202388"/>
            <a:ext cx="162195" cy="0"/>
          </a:xfrm>
          <a:prstGeom prst="straightConnector1">
            <a:avLst/>
          </a:prstGeom>
          <a:ln w="381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197" name="组合 196"/>
          <p:cNvGrpSpPr/>
          <p:nvPr/>
        </p:nvGrpSpPr>
        <p:grpSpPr>
          <a:xfrm>
            <a:off x="2037061" y="2485036"/>
            <a:ext cx="157663" cy="687003"/>
            <a:chOff x="2139696" y="2656398"/>
            <a:chExt cx="384242" cy="687003"/>
          </a:xfrm>
        </p:grpSpPr>
        <p:cxnSp>
          <p:nvCxnSpPr>
            <p:cNvPr id="201" name="直接连接符 200"/>
            <p:cNvCxnSpPr/>
            <p:nvPr/>
          </p:nvCxnSpPr>
          <p:spPr>
            <a:xfrm flipV="1">
              <a:off x="2139696" y="2656398"/>
              <a:ext cx="0" cy="687003"/>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03" name="直接箭头连接符 202"/>
            <p:cNvCxnSpPr/>
            <p:nvPr/>
          </p:nvCxnSpPr>
          <p:spPr>
            <a:xfrm>
              <a:off x="2139696" y="2656398"/>
              <a:ext cx="384242"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grpSp>
        <p:nvGrpSpPr>
          <p:cNvPr id="204" name="组合 203"/>
          <p:cNvGrpSpPr/>
          <p:nvPr/>
        </p:nvGrpSpPr>
        <p:grpSpPr>
          <a:xfrm>
            <a:off x="371122" y="1367479"/>
            <a:ext cx="2809911" cy="2029403"/>
            <a:chOff x="371122" y="1492576"/>
            <a:chExt cx="2802843" cy="1818091"/>
          </a:xfrm>
        </p:grpSpPr>
        <p:cxnSp>
          <p:nvCxnSpPr>
            <p:cNvPr id="205" name="直接箭头连接符 204"/>
            <p:cNvCxnSpPr/>
            <p:nvPr/>
          </p:nvCxnSpPr>
          <p:spPr>
            <a:xfrm>
              <a:off x="2996265" y="2203630"/>
              <a:ext cx="173890" cy="0"/>
            </a:xfrm>
            <a:prstGeom prst="straightConnector1">
              <a:avLst/>
            </a:prstGeom>
            <a:ln w="381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09" name="直接连接符 208"/>
            <p:cNvCxnSpPr/>
            <p:nvPr/>
          </p:nvCxnSpPr>
          <p:spPr>
            <a:xfrm flipV="1">
              <a:off x="3173965" y="1493280"/>
              <a:ext cx="0" cy="71035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19" name="直接连接符 218"/>
            <p:cNvCxnSpPr/>
            <p:nvPr/>
          </p:nvCxnSpPr>
          <p:spPr>
            <a:xfrm>
              <a:off x="371122" y="1493608"/>
              <a:ext cx="2799033"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20" name="直接连接符 219"/>
            <p:cNvCxnSpPr/>
            <p:nvPr/>
          </p:nvCxnSpPr>
          <p:spPr>
            <a:xfrm flipV="1">
              <a:off x="374932" y="1492576"/>
              <a:ext cx="0" cy="1818091"/>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21" name="直接箭头连接符 220"/>
            <p:cNvCxnSpPr/>
            <p:nvPr/>
          </p:nvCxnSpPr>
          <p:spPr>
            <a:xfrm>
              <a:off x="371122" y="3301093"/>
              <a:ext cx="525502"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cxnSp>
        <p:nvCxnSpPr>
          <p:cNvPr id="223" name="直接箭头连接符 222"/>
          <p:cNvCxnSpPr/>
          <p:nvPr/>
        </p:nvCxnSpPr>
        <p:spPr>
          <a:xfrm>
            <a:off x="8095779" y="3867241"/>
            <a:ext cx="32891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nvGrpSpPr>
          <p:cNvPr id="225" name="组合 224"/>
          <p:cNvGrpSpPr/>
          <p:nvPr/>
        </p:nvGrpSpPr>
        <p:grpSpPr>
          <a:xfrm>
            <a:off x="9231164" y="2386237"/>
            <a:ext cx="1443615" cy="1076173"/>
            <a:chOff x="2130666" y="2665261"/>
            <a:chExt cx="346451" cy="678139"/>
          </a:xfrm>
        </p:grpSpPr>
        <p:cxnSp>
          <p:nvCxnSpPr>
            <p:cNvPr id="227" name="直接连接符 226"/>
            <p:cNvCxnSpPr/>
            <p:nvPr/>
          </p:nvCxnSpPr>
          <p:spPr>
            <a:xfrm flipV="1">
              <a:off x="2130666" y="2665261"/>
              <a:ext cx="0" cy="678139"/>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29" name="直接箭头连接符 228"/>
            <p:cNvCxnSpPr/>
            <p:nvPr/>
          </p:nvCxnSpPr>
          <p:spPr>
            <a:xfrm>
              <a:off x="2130666" y="2668038"/>
              <a:ext cx="34645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grpSp>
        <p:nvGrpSpPr>
          <p:cNvPr id="239" name="组合 238"/>
          <p:cNvGrpSpPr/>
          <p:nvPr/>
        </p:nvGrpSpPr>
        <p:grpSpPr>
          <a:xfrm>
            <a:off x="4469303" y="1737574"/>
            <a:ext cx="6745271" cy="683397"/>
            <a:chOff x="5118435" y="1810320"/>
            <a:chExt cx="3915664" cy="608430"/>
          </a:xfrm>
        </p:grpSpPr>
        <p:cxnSp>
          <p:nvCxnSpPr>
            <p:cNvPr id="241" name="直接箭头连接符 240"/>
            <p:cNvCxnSpPr/>
            <p:nvPr/>
          </p:nvCxnSpPr>
          <p:spPr>
            <a:xfrm>
              <a:off x="8935427" y="2398269"/>
              <a:ext cx="98276" cy="0"/>
            </a:xfrm>
            <a:prstGeom prst="straightConnector1">
              <a:avLst/>
            </a:prstGeom>
            <a:ln w="381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42" name="直接连接符 241"/>
            <p:cNvCxnSpPr/>
            <p:nvPr/>
          </p:nvCxnSpPr>
          <p:spPr>
            <a:xfrm flipV="1">
              <a:off x="9034099" y="1810320"/>
              <a:ext cx="0" cy="587949"/>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43" name="直接连接符 242"/>
            <p:cNvCxnSpPr/>
            <p:nvPr/>
          </p:nvCxnSpPr>
          <p:spPr>
            <a:xfrm>
              <a:off x="5118435" y="1813539"/>
              <a:ext cx="3915268"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44" name="直接连接符 243"/>
            <p:cNvCxnSpPr/>
            <p:nvPr/>
          </p:nvCxnSpPr>
          <p:spPr>
            <a:xfrm flipV="1">
              <a:off x="5118435" y="1813167"/>
              <a:ext cx="3810" cy="605583"/>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45" name="直接箭头连接符 244"/>
            <p:cNvCxnSpPr/>
            <p:nvPr/>
          </p:nvCxnSpPr>
          <p:spPr>
            <a:xfrm>
              <a:off x="5118435" y="2418750"/>
              <a:ext cx="146584"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grpSp>
        <p:nvGrpSpPr>
          <p:cNvPr id="251" name="组合 250"/>
          <p:cNvGrpSpPr/>
          <p:nvPr/>
        </p:nvGrpSpPr>
        <p:grpSpPr>
          <a:xfrm>
            <a:off x="4647380" y="2244349"/>
            <a:ext cx="2097287" cy="2152479"/>
            <a:chOff x="5147404" y="2415711"/>
            <a:chExt cx="1949822" cy="2152479"/>
          </a:xfrm>
        </p:grpSpPr>
        <p:grpSp>
          <p:nvGrpSpPr>
            <p:cNvPr id="252" name="组合 251"/>
            <p:cNvGrpSpPr/>
            <p:nvPr/>
          </p:nvGrpSpPr>
          <p:grpSpPr>
            <a:xfrm>
              <a:off x="5147404" y="2415711"/>
              <a:ext cx="1949822" cy="2054688"/>
              <a:chOff x="5147404" y="2415711"/>
              <a:chExt cx="1949822" cy="2054688"/>
            </a:xfrm>
          </p:grpSpPr>
          <p:grpSp>
            <p:nvGrpSpPr>
              <p:cNvPr id="254" name="组合 253"/>
              <p:cNvGrpSpPr/>
              <p:nvPr/>
            </p:nvGrpSpPr>
            <p:grpSpPr>
              <a:xfrm>
                <a:off x="5147404" y="2415711"/>
                <a:ext cx="1949822" cy="2054688"/>
                <a:chOff x="9255806" y="2351056"/>
                <a:chExt cx="1949822" cy="2054688"/>
              </a:xfrm>
            </p:grpSpPr>
            <p:sp>
              <p:nvSpPr>
                <p:cNvPr id="257" name="矩形 256"/>
                <p:cNvSpPr/>
                <p:nvPr/>
              </p:nvSpPr>
              <p:spPr>
                <a:xfrm>
                  <a:off x="9318462" y="2355269"/>
                  <a:ext cx="1617393" cy="2050475"/>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59" name="文本框 258"/>
                <p:cNvSpPr txBox="1"/>
                <p:nvPr/>
              </p:nvSpPr>
              <p:spPr>
                <a:xfrm>
                  <a:off x="9318059" y="2351056"/>
                  <a:ext cx="11727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DataW</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60" name="文本框 259"/>
                <p:cNvSpPr txBox="1"/>
                <p:nvPr/>
              </p:nvSpPr>
              <p:spPr>
                <a:xfrm>
                  <a:off x="9259309" y="2886104"/>
                  <a:ext cx="12178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RegW</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61" name="文本框 260"/>
                <p:cNvSpPr txBox="1"/>
                <p:nvPr/>
              </p:nvSpPr>
              <p:spPr>
                <a:xfrm>
                  <a:off x="9255806" y="3302449"/>
                  <a:ext cx="11847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Reg1</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62" name="文本框 261"/>
                <p:cNvSpPr txBox="1"/>
                <p:nvPr/>
              </p:nvSpPr>
              <p:spPr>
                <a:xfrm>
                  <a:off x="9270218" y="3738336"/>
                  <a:ext cx="118544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Reg2</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63" name="文本框 262"/>
                <p:cNvSpPr txBox="1"/>
                <p:nvPr/>
              </p:nvSpPr>
              <p:spPr>
                <a:xfrm>
                  <a:off x="10050517" y="3107871"/>
                  <a:ext cx="11440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Data1</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64" name="文本框 263"/>
                <p:cNvSpPr txBox="1"/>
                <p:nvPr/>
              </p:nvSpPr>
              <p:spPr>
                <a:xfrm>
                  <a:off x="10065185" y="3535507"/>
                  <a:ext cx="11404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Data2</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255" name="等腰三角形 254"/>
              <p:cNvSpPr/>
              <p:nvPr/>
            </p:nvSpPr>
            <p:spPr>
              <a:xfrm>
                <a:off x="6312448" y="4358487"/>
                <a:ext cx="92364" cy="111912"/>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253" name="直接连接符 252"/>
            <p:cNvCxnSpPr>
              <a:stCxn id="255" idx="3"/>
            </p:cNvCxnSpPr>
            <p:nvPr/>
          </p:nvCxnSpPr>
          <p:spPr>
            <a:xfrm>
              <a:off x="6358630" y="4470399"/>
              <a:ext cx="0" cy="97791"/>
            </a:xfrm>
            <a:prstGeom prst="line">
              <a:avLst/>
            </a:prstGeom>
          </p:spPr>
          <p:style>
            <a:lnRef idx="3">
              <a:schemeClr val="dk1"/>
            </a:lnRef>
            <a:fillRef idx="0">
              <a:schemeClr val="dk1"/>
            </a:fillRef>
            <a:effectRef idx="2">
              <a:schemeClr val="dk1"/>
            </a:effectRef>
            <a:fontRef idx="minor">
              <a:schemeClr val="tx1"/>
            </a:fontRef>
          </p:style>
        </p:cxnSp>
      </p:grpSp>
      <p:cxnSp>
        <p:nvCxnSpPr>
          <p:cNvPr id="265" name="直接箭头连接符 264"/>
          <p:cNvCxnSpPr/>
          <p:nvPr/>
        </p:nvCxnSpPr>
        <p:spPr>
          <a:xfrm flipV="1">
            <a:off x="4846670" y="5375061"/>
            <a:ext cx="797" cy="1680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7" name="肘形连接符 266"/>
          <p:cNvCxnSpPr>
            <a:stCxn id="270" idx="6"/>
          </p:cNvCxnSpPr>
          <p:nvPr/>
        </p:nvCxnSpPr>
        <p:spPr>
          <a:xfrm flipV="1">
            <a:off x="5229927" y="4187126"/>
            <a:ext cx="2496967" cy="707982"/>
          </a:xfrm>
          <a:prstGeom prst="bentConnector3">
            <a:avLst>
              <a:gd name="adj1" fmla="val 93064"/>
            </a:avLst>
          </a:prstGeom>
          <a:ln>
            <a:tailEnd type="triangle"/>
          </a:ln>
        </p:spPr>
        <p:style>
          <a:lnRef idx="3">
            <a:schemeClr val="dk1"/>
          </a:lnRef>
          <a:fillRef idx="0">
            <a:schemeClr val="dk1"/>
          </a:fillRef>
          <a:effectRef idx="2">
            <a:schemeClr val="dk1"/>
          </a:effectRef>
          <a:fontRef idx="minor">
            <a:schemeClr val="tx1"/>
          </a:fontRef>
        </p:style>
      </p:cxnSp>
      <p:grpSp>
        <p:nvGrpSpPr>
          <p:cNvPr id="268" name="组合 267"/>
          <p:cNvGrpSpPr/>
          <p:nvPr/>
        </p:nvGrpSpPr>
        <p:grpSpPr>
          <a:xfrm>
            <a:off x="4431702" y="4415155"/>
            <a:ext cx="841756" cy="959906"/>
            <a:chOff x="4355926" y="4364678"/>
            <a:chExt cx="841756" cy="977525"/>
          </a:xfrm>
        </p:grpSpPr>
        <p:sp>
          <p:nvSpPr>
            <p:cNvPr id="269" name="文本框 268"/>
            <p:cNvSpPr txBox="1"/>
            <p:nvPr/>
          </p:nvSpPr>
          <p:spPr>
            <a:xfrm>
              <a:off x="4355926" y="4449339"/>
              <a:ext cx="84175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Imm</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Gen</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70" name="椭圆 269"/>
            <p:cNvSpPr/>
            <p:nvPr/>
          </p:nvSpPr>
          <p:spPr>
            <a:xfrm>
              <a:off x="4387637" y="4364678"/>
              <a:ext cx="766514" cy="977525"/>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cxnSp>
        <p:nvCxnSpPr>
          <p:cNvPr id="222" name="肘形连接符 221"/>
          <p:cNvCxnSpPr>
            <a:stCxn id="270" idx="6"/>
          </p:cNvCxnSpPr>
          <p:nvPr/>
        </p:nvCxnSpPr>
        <p:spPr>
          <a:xfrm flipV="1">
            <a:off x="5229927" y="4185664"/>
            <a:ext cx="2501425" cy="709444"/>
          </a:xfrm>
          <a:prstGeom prst="bentConnector3">
            <a:avLst>
              <a:gd name="adj1" fmla="val 92952"/>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24" name="文本框 223"/>
          <p:cNvSpPr txBox="1"/>
          <p:nvPr/>
        </p:nvSpPr>
        <p:spPr>
          <a:xfrm>
            <a:off x="3021404" y="4377860"/>
            <a:ext cx="14264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rPr>
              <a:t>inst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[31:7]</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wipe(left)">
                                      <p:cBhvr>
                                        <p:cTn id="7" dur="500"/>
                                        <p:tgtEl>
                                          <p:spTgt spid="171"/>
                                        </p:tgtEl>
                                      </p:cBhvr>
                                    </p:animEffect>
                                  </p:childTnLst>
                                </p:cTn>
                              </p:par>
                              <p:par>
                                <p:cTn id="8" presetID="22" presetClass="entr" presetSubtype="8" fill="hold" nodeType="withEffect">
                                  <p:stCondLst>
                                    <p:cond delay="0"/>
                                  </p:stCondLst>
                                  <p:childTnLst>
                                    <p:set>
                                      <p:cBhvr>
                                        <p:cTn id="9" dur="1" fill="hold">
                                          <p:stCondLst>
                                            <p:cond delay="0"/>
                                          </p:stCondLst>
                                        </p:cTn>
                                        <p:tgtEl>
                                          <p:spTgt spid="190"/>
                                        </p:tgtEl>
                                        <p:attrNameLst>
                                          <p:attrName>style.visibility</p:attrName>
                                        </p:attrNameLst>
                                      </p:cBhvr>
                                      <p:to>
                                        <p:strVal val="visible"/>
                                      </p:to>
                                    </p:set>
                                    <p:animEffect transition="in" filter="wipe(left)">
                                      <p:cBhvr>
                                        <p:cTn id="10" dur="500"/>
                                        <p:tgtEl>
                                          <p:spTgt spid="190"/>
                                        </p:tgtEl>
                                      </p:cBhvr>
                                    </p:animEffect>
                                  </p:childTnLst>
                                </p:cTn>
                              </p:par>
                              <p:par>
                                <p:cTn id="11" presetID="22" presetClass="entr" presetSubtype="8" fill="hold" nodeType="withEffect">
                                  <p:stCondLst>
                                    <p:cond delay="0"/>
                                  </p:stCondLst>
                                  <p:childTnLst>
                                    <p:set>
                                      <p:cBhvr>
                                        <p:cTn id="12" dur="1" fill="hold">
                                          <p:stCondLst>
                                            <p:cond delay="0"/>
                                          </p:stCondLst>
                                        </p:cTn>
                                        <p:tgtEl>
                                          <p:spTgt spid="185"/>
                                        </p:tgtEl>
                                        <p:attrNameLst>
                                          <p:attrName>style.visibility</p:attrName>
                                        </p:attrNameLst>
                                      </p:cBhvr>
                                      <p:to>
                                        <p:strVal val="visible"/>
                                      </p:to>
                                    </p:set>
                                    <p:animEffect transition="in" filter="wipe(left)">
                                      <p:cBhvr>
                                        <p:cTn id="13" dur="500"/>
                                        <p:tgtEl>
                                          <p:spTgt spid="185"/>
                                        </p:tgtEl>
                                      </p:cBhvr>
                                    </p:animEffect>
                                  </p:childTnLst>
                                </p:cTn>
                              </p:par>
                              <p:par>
                                <p:cTn id="14" presetID="22" presetClass="entr" presetSubtype="8" fill="hold" nodeType="withEffect">
                                  <p:stCondLst>
                                    <p:cond delay="0"/>
                                  </p:stCondLst>
                                  <p:childTnLst>
                                    <p:set>
                                      <p:cBhvr>
                                        <p:cTn id="15" dur="1" fill="hold">
                                          <p:stCondLst>
                                            <p:cond delay="0"/>
                                          </p:stCondLst>
                                        </p:cTn>
                                        <p:tgtEl>
                                          <p:spTgt spid="172"/>
                                        </p:tgtEl>
                                        <p:attrNameLst>
                                          <p:attrName>style.visibility</p:attrName>
                                        </p:attrNameLst>
                                      </p:cBhvr>
                                      <p:to>
                                        <p:strVal val="visible"/>
                                      </p:to>
                                    </p:set>
                                    <p:animEffect transition="in" filter="wipe(left)">
                                      <p:cBhvr>
                                        <p:cTn id="16" dur="500"/>
                                        <p:tgtEl>
                                          <p:spTgt spid="172"/>
                                        </p:tgtEl>
                                      </p:cBhvr>
                                    </p:animEffect>
                                  </p:childTnLst>
                                </p:cTn>
                              </p:par>
                              <p:par>
                                <p:cTn id="17" presetID="22" presetClass="entr" presetSubtype="8" fill="hold" nodeType="withEffect">
                                  <p:stCondLst>
                                    <p:cond delay="0"/>
                                  </p:stCondLst>
                                  <p:childTnLst>
                                    <p:set>
                                      <p:cBhvr>
                                        <p:cTn id="18" dur="1" fill="hold">
                                          <p:stCondLst>
                                            <p:cond delay="0"/>
                                          </p:stCondLst>
                                        </p:cTn>
                                        <p:tgtEl>
                                          <p:spTgt spid="173"/>
                                        </p:tgtEl>
                                        <p:attrNameLst>
                                          <p:attrName>style.visibility</p:attrName>
                                        </p:attrNameLst>
                                      </p:cBhvr>
                                      <p:to>
                                        <p:strVal val="visible"/>
                                      </p:to>
                                    </p:set>
                                    <p:animEffect transition="in" filter="wipe(left)">
                                      <p:cBhvr>
                                        <p:cTn id="19" dur="500"/>
                                        <p:tgtEl>
                                          <p:spTgt spid="17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197"/>
                                        </p:tgtEl>
                                        <p:attrNameLst>
                                          <p:attrName>style.visibility</p:attrName>
                                        </p:attrNameLst>
                                      </p:cBhvr>
                                      <p:to>
                                        <p:strVal val="visible"/>
                                      </p:to>
                                    </p:set>
                                    <p:animEffect transition="in" filter="wipe(right)">
                                      <p:cBhvr>
                                        <p:cTn id="24" dur="500"/>
                                        <p:tgtEl>
                                          <p:spTgt spid="197"/>
                                        </p:tgtEl>
                                      </p:cBhvr>
                                    </p:animEffect>
                                  </p:childTnLst>
                                </p:cTn>
                              </p:par>
                              <p:par>
                                <p:cTn id="25" presetID="22" presetClass="entr" presetSubtype="2" fill="hold" nodeType="withEffect">
                                  <p:stCondLst>
                                    <p:cond delay="0"/>
                                  </p:stCondLst>
                                  <p:childTnLst>
                                    <p:set>
                                      <p:cBhvr>
                                        <p:cTn id="26" dur="1" fill="hold">
                                          <p:stCondLst>
                                            <p:cond delay="0"/>
                                          </p:stCondLst>
                                        </p:cTn>
                                        <p:tgtEl>
                                          <p:spTgt spid="204"/>
                                        </p:tgtEl>
                                        <p:attrNameLst>
                                          <p:attrName>style.visibility</p:attrName>
                                        </p:attrNameLst>
                                      </p:cBhvr>
                                      <p:to>
                                        <p:strVal val="visible"/>
                                      </p:to>
                                    </p:set>
                                    <p:animEffect transition="in" filter="wipe(right)">
                                      <p:cBhvr>
                                        <p:cTn id="27" dur="500"/>
                                        <p:tgtEl>
                                          <p:spTgt spid="20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22"/>
                                        </p:tgtEl>
                                        <p:attrNameLst>
                                          <p:attrName>style.visibility</p:attrName>
                                        </p:attrNameLst>
                                      </p:cBhvr>
                                      <p:to>
                                        <p:strVal val="visible"/>
                                      </p:to>
                                    </p:set>
                                    <p:animEffect transition="in" filter="wipe(left)">
                                      <p:cBhvr>
                                        <p:cTn id="32" dur="500"/>
                                        <p:tgtEl>
                                          <p:spTgt spid="2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23"/>
                                        </p:tgtEl>
                                        <p:attrNameLst>
                                          <p:attrName>style.visibility</p:attrName>
                                        </p:attrNameLst>
                                      </p:cBhvr>
                                      <p:to>
                                        <p:strVal val="visible"/>
                                      </p:to>
                                    </p:set>
                                    <p:animEffect transition="in" filter="wipe(left)">
                                      <p:cBhvr>
                                        <p:cTn id="37" dur="500"/>
                                        <p:tgtEl>
                                          <p:spTgt spid="2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25"/>
                                        </p:tgtEl>
                                        <p:attrNameLst>
                                          <p:attrName>style.visibility</p:attrName>
                                        </p:attrNameLst>
                                      </p:cBhvr>
                                      <p:to>
                                        <p:strVal val="visible"/>
                                      </p:to>
                                    </p:set>
                                    <p:animEffect transition="in" filter="wipe(left)">
                                      <p:cBhvr>
                                        <p:cTn id="42" dur="500"/>
                                        <p:tgtEl>
                                          <p:spTgt spid="2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39"/>
                                        </p:tgtEl>
                                        <p:attrNameLst>
                                          <p:attrName>style.visibility</p:attrName>
                                        </p:attrNameLst>
                                      </p:cBhvr>
                                      <p:to>
                                        <p:strVal val="visible"/>
                                      </p:to>
                                    </p:set>
                                    <p:animEffect transition="in" filter="wipe(right)">
                                      <p:cBhvr>
                                        <p:cTn id="47"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23"/>
          <p:cNvSpPr>
            <a:spLocks noGrp="1"/>
          </p:cNvSpPr>
          <p:nvPr>
            <p:ph type="title"/>
          </p:nvPr>
        </p:nvSpPr>
        <p:spPr/>
        <p:txBody>
          <a:bodyPr/>
          <a:lstStyle/>
          <a:p>
            <a:r>
              <a:rPr lang="en-US" altLang="zh-CN" dirty="0" err="1"/>
              <a:t>U</a:t>
            </a:r>
            <a:r>
              <a:rPr lang="zh-CN" altLang="en-US" dirty="0" err="1"/>
              <a:t>型指令</a:t>
            </a:r>
            <a:r>
              <a:rPr lang="en-US" altLang="zh-CN" dirty="0" err="1"/>
              <a:t>auipc</a:t>
            </a:r>
            <a:r>
              <a:rPr lang="zh-CN" altLang="en-US" dirty="0"/>
              <a:t>的数据通路</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109</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nvGrpSpPr>
          <p:cNvPr id="29" name="组合 28"/>
          <p:cNvGrpSpPr/>
          <p:nvPr/>
        </p:nvGrpSpPr>
        <p:grpSpPr>
          <a:xfrm>
            <a:off x="2219388" y="2896587"/>
            <a:ext cx="683427" cy="572486"/>
            <a:chOff x="2783611" y="3269059"/>
            <a:chExt cx="1312233" cy="1016861"/>
          </a:xfrm>
        </p:grpSpPr>
        <p:sp>
          <p:nvSpPr>
            <p:cNvPr id="25" name="矩形 24"/>
            <p:cNvSpPr/>
            <p:nvPr/>
          </p:nvSpPr>
          <p:spPr>
            <a:xfrm>
              <a:off x="2798619" y="3269059"/>
              <a:ext cx="1173018" cy="1016861"/>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6" name="文本框 25"/>
            <p:cNvSpPr txBox="1"/>
            <p:nvPr/>
          </p:nvSpPr>
          <p:spPr>
            <a:xfrm>
              <a:off x="2783611" y="3323198"/>
              <a:ext cx="1312233" cy="9293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IM</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41" name="组合 40"/>
          <p:cNvGrpSpPr/>
          <p:nvPr/>
        </p:nvGrpSpPr>
        <p:grpSpPr>
          <a:xfrm>
            <a:off x="1357191" y="2636200"/>
            <a:ext cx="718387" cy="1680239"/>
            <a:chOff x="1865175" y="2955247"/>
            <a:chExt cx="718387" cy="1680239"/>
          </a:xfrm>
        </p:grpSpPr>
        <p:grpSp>
          <p:nvGrpSpPr>
            <p:cNvPr id="35" name="组合 34"/>
            <p:cNvGrpSpPr/>
            <p:nvPr/>
          </p:nvGrpSpPr>
          <p:grpSpPr>
            <a:xfrm>
              <a:off x="1865175" y="2955247"/>
              <a:ext cx="663964" cy="1184017"/>
              <a:chOff x="1517531" y="2419923"/>
              <a:chExt cx="718979" cy="1819566"/>
            </a:xfrm>
          </p:grpSpPr>
          <p:sp>
            <p:nvSpPr>
              <p:cNvPr id="32" name="矩形 31"/>
              <p:cNvSpPr/>
              <p:nvPr/>
            </p:nvSpPr>
            <p:spPr>
              <a:xfrm>
                <a:off x="1607127" y="2419923"/>
                <a:ext cx="517237" cy="1819566"/>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3" name="文本框 32"/>
              <p:cNvSpPr txBox="1"/>
              <p:nvPr/>
            </p:nvSpPr>
            <p:spPr>
              <a:xfrm>
                <a:off x="1517531" y="2872026"/>
                <a:ext cx="718979" cy="80407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PC</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34" name="等腰三角形 33"/>
              <p:cNvSpPr/>
              <p:nvPr/>
            </p:nvSpPr>
            <p:spPr>
              <a:xfrm>
                <a:off x="1822602" y="4084639"/>
                <a:ext cx="86285" cy="154850"/>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38" name="直接连接符 37"/>
            <p:cNvCxnSpPr/>
            <p:nvPr/>
          </p:nvCxnSpPr>
          <p:spPr>
            <a:xfrm>
              <a:off x="2182870" y="4139264"/>
              <a:ext cx="0" cy="97791"/>
            </a:xfrm>
            <a:prstGeom prst="line">
              <a:avLst/>
            </a:prstGeom>
          </p:spPr>
          <p:style>
            <a:lnRef idx="3">
              <a:schemeClr val="dk1"/>
            </a:lnRef>
            <a:fillRef idx="0">
              <a:schemeClr val="dk1"/>
            </a:fillRef>
            <a:effectRef idx="2">
              <a:schemeClr val="dk1"/>
            </a:effectRef>
            <a:fontRef idx="minor">
              <a:schemeClr val="tx1"/>
            </a:fontRef>
          </p:style>
        </p:cxnSp>
        <p:sp>
          <p:nvSpPr>
            <p:cNvPr id="39" name="文本框 38"/>
            <p:cNvSpPr txBox="1"/>
            <p:nvPr/>
          </p:nvSpPr>
          <p:spPr>
            <a:xfrm>
              <a:off x="1947915" y="4173821"/>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67" name="组合 66"/>
          <p:cNvGrpSpPr/>
          <p:nvPr/>
        </p:nvGrpSpPr>
        <p:grpSpPr>
          <a:xfrm>
            <a:off x="8379901" y="2969895"/>
            <a:ext cx="835486" cy="998220"/>
            <a:chOff x="7950205" y="3160441"/>
            <a:chExt cx="679988" cy="998220"/>
          </a:xfrm>
        </p:grpSpPr>
        <p:grpSp>
          <p:nvGrpSpPr>
            <p:cNvPr id="58" name="组合 57"/>
            <p:cNvGrpSpPr/>
            <p:nvPr/>
          </p:nvGrpSpPr>
          <p:grpSpPr>
            <a:xfrm>
              <a:off x="7982529" y="3160441"/>
              <a:ext cx="574962" cy="998220"/>
              <a:chOff x="7982529" y="3160441"/>
              <a:chExt cx="574962" cy="998220"/>
            </a:xfrm>
          </p:grpSpPr>
          <p:sp>
            <p:nvSpPr>
              <p:cNvPr id="43" name="梯形 42"/>
              <p:cNvSpPr/>
              <p:nvPr/>
            </p:nvSpPr>
            <p:spPr>
              <a:xfrm rot="5400000">
                <a:off x="7770900" y="3372070"/>
                <a:ext cx="998220" cy="574962"/>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45" name="等腰三角形 44"/>
              <p:cNvSpPr/>
              <p:nvPr/>
            </p:nvSpPr>
            <p:spPr>
              <a:xfrm rot="5400000">
                <a:off x="7950289" y="3629810"/>
                <a:ext cx="149047" cy="82492"/>
              </a:xfrm>
              <a:prstGeom prst="triangle">
                <a:avLst>
                  <a:gd name="adj" fmla="val 47444"/>
                </a:avLst>
              </a:prstGeom>
              <a:solidFill>
                <a:schemeClr val="bg1"/>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47" name="直接连接符 46"/>
              <p:cNvCxnSpPr>
                <a:endCxn id="45" idx="4"/>
              </p:cNvCxnSpPr>
              <p:nvPr/>
            </p:nvCxnSpPr>
            <p:spPr>
              <a:xfrm>
                <a:off x="7983567" y="3596533"/>
                <a:ext cx="0" cy="149047"/>
              </a:xfrm>
              <a:prstGeom prst="line">
                <a:avLst/>
              </a:prstGeom>
              <a:ln w="19050">
                <a:solidFill>
                  <a:schemeClr val="bg1"/>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55" name="直接连接符 54"/>
              <p:cNvCxnSpPr>
                <a:stCxn id="45" idx="2"/>
                <a:endCxn id="45" idx="1"/>
              </p:cNvCxnSpPr>
              <p:nvPr/>
            </p:nvCxnSpPr>
            <p:spPr>
              <a:xfrm>
                <a:off x="7983574" y="3596533"/>
                <a:ext cx="41246" cy="35357"/>
              </a:xfrm>
              <a:prstGeom prst="line">
                <a:avLst/>
              </a:prstGeom>
            </p:spPr>
            <p:style>
              <a:lnRef idx="2">
                <a:schemeClr val="dk1"/>
              </a:lnRef>
              <a:fillRef idx="0">
                <a:schemeClr val="dk1"/>
              </a:fillRef>
              <a:effectRef idx="1">
                <a:schemeClr val="dk1"/>
              </a:effectRef>
              <a:fontRef idx="minor">
                <a:schemeClr val="tx1"/>
              </a:fontRef>
            </p:style>
          </p:cxnSp>
          <p:cxnSp>
            <p:nvCxnSpPr>
              <p:cNvPr id="57" name="直接连接符 56"/>
              <p:cNvCxnSpPr>
                <a:stCxn id="45" idx="5"/>
                <a:endCxn id="45" idx="4"/>
              </p:cNvCxnSpPr>
              <p:nvPr/>
            </p:nvCxnSpPr>
            <p:spPr>
              <a:xfrm flipH="1">
                <a:off x="7983574" y="3706413"/>
                <a:ext cx="41246" cy="39167"/>
              </a:xfrm>
              <a:prstGeom prst="line">
                <a:avLst/>
              </a:prstGeom>
            </p:spPr>
            <p:style>
              <a:lnRef idx="2">
                <a:schemeClr val="dk1"/>
              </a:lnRef>
              <a:fillRef idx="0">
                <a:schemeClr val="dk1"/>
              </a:fillRef>
              <a:effectRef idx="1">
                <a:schemeClr val="dk1"/>
              </a:effectRef>
              <a:fontRef idx="minor">
                <a:schemeClr val="tx1"/>
              </a:fontRef>
            </p:style>
          </p:cxnSp>
        </p:grpSp>
        <p:sp>
          <p:nvSpPr>
            <p:cNvPr id="66" name="文本框 65"/>
            <p:cNvSpPr txBox="1"/>
            <p:nvPr/>
          </p:nvSpPr>
          <p:spPr>
            <a:xfrm>
              <a:off x="7950205" y="3439616"/>
              <a:ext cx="67998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ALU</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72" name="组合 71"/>
          <p:cNvGrpSpPr/>
          <p:nvPr/>
        </p:nvGrpSpPr>
        <p:grpSpPr>
          <a:xfrm>
            <a:off x="1567939" y="1567603"/>
            <a:ext cx="1514235" cy="1097721"/>
            <a:chOff x="2298862" y="1857526"/>
            <a:chExt cx="1514235" cy="1097721"/>
          </a:xfrm>
        </p:grpSpPr>
        <p:grpSp>
          <p:nvGrpSpPr>
            <p:cNvPr id="68" name="组合 67"/>
            <p:cNvGrpSpPr/>
            <p:nvPr/>
          </p:nvGrpSpPr>
          <p:grpSpPr>
            <a:xfrm>
              <a:off x="2929286" y="1957027"/>
              <a:ext cx="883811" cy="998220"/>
              <a:chOff x="2929286" y="1957027"/>
              <a:chExt cx="883811" cy="998220"/>
            </a:xfrm>
          </p:grpSpPr>
          <p:grpSp>
            <p:nvGrpSpPr>
              <p:cNvPr id="59" name="组合 58"/>
              <p:cNvGrpSpPr/>
              <p:nvPr/>
            </p:nvGrpSpPr>
            <p:grpSpPr>
              <a:xfrm>
                <a:off x="2929286" y="1957027"/>
                <a:ext cx="801957" cy="998220"/>
                <a:chOff x="7982528" y="3160441"/>
                <a:chExt cx="801957" cy="998220"/>
              </a:xfrm>
            </p:grpSpPr>
            <p:sp>
              <p:nvSpPr>
                <p:cNvPr id="60" name="梯形 59"/>
                <p:cNvSpPr/>
                <p:nvPr/>
              </p:nvSpPr>
              <p:spPr>
                <a:xfrm rot="5400000">
                  <a:off x="7884397" y="3258572"/>
                  <a:ext cx="998220" cy="801957"/>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61" name="等腰三角形 60"/>
                <p:cNvSpPr/>
                <p:nvPr/>
              </p:nvSpPr>
              <p:spPr>
                <a:xfrm rot="5400000">
                  <a:off x="7972250" y="3606810"/>
                  <a:ext cx="149047" cy="128489"/>
                </a:xfrm>
                <a:prstGeom prst="triangl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62" name="直接连接符 61"/>
                <p:cNvCxnSpPr>
                  <a:stCxn id="61" idx="2"/>
                  <a:endCxn id="61" idx="4"/>
                </p:cNvCxnSpPr>
                <p:nvPr/>
              </p:nvCxnSpPr>
              <p:spPr>
                <a:xfrm>
                  <a:off x="7982529" y="3596531"/>
                  <a:ext cx="0" cy="149047"/>
                </a:xfrm>
                <a:prstGeom prst="line">
                  <a:avLst/>
                </a:prstGeom>
                <a:ln w="19050">
                  <a:solidFill>
                    <a:schemeClr val="bg1"/>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63" name="直接连接符 62"/>
                <p:cNvCxnSpPr>
                  <a:stCxn id="61" idx="2"/>
                  <a:endCxn id="61" idx="0"/>
                </p:cNvCxnSpPr>
                <p:nvPr/>
              </p:nvCxnSpPr>
              <p:spPr>
                <a:xfrm>
                  <a:off x="7982529" y="3596531"/>
                  <a:ext cx="128489" cy="74524"/>
                </a:xfrm>
                <a:prstGeom prst="line">
                  <a:avLst/>
                </a:prstGeom>
                <a:ln w="19050"/>
              </p:spPr>
              <p:style>
                <a:lnRef idx="2">
                  <a:schemeClr val="dk1"/>
                </a:lnRef>
                <a:fillRef idx="0">
                  <a:schemeClr val="dk1"/>
                </a:fillRef>
                <a:effectRef idx="1">
                  <a:schemeClr val="dk1"/>
                </a:effectRef>
                <a:fontRef idx="minor">
                  <a:schemeClr val="tx1"/>
                </a:fontRef>
              </p:style>
            </p:cxnSp>
            <p:cxnSp>
              <p:nvCxnSpPr>
                <p:cNvPr id="64" name="直接连接符 63"/>
                <p:cNvCxnSpPr>
                  <a:stCxn id="61" idx="0"/>
                  <a:endCxn id="61" idx="4"/>
                </p:cNvCxnSpPr>
                <p:nvPr/>
              </p:nvCxnSpPr>
              <p:spPr>
                <a:xfrm flipH="1">
                  <a:off x="7982529" y="3671055"/>
                  <a:ext cx="128489" cy="74523"/>
                </a:xfrm>
                <a:prstGeom prst="line">
                  <a:avLst/>
                </a:prstGeom>
                <a:ln w="19050"/>
              </p:spPr>
              <p:style>
                <a:lnRef idx="2">
                  <a:schemeClr val="dk1"/>
                </a:lnRef>
                <a:fillRef idx="0">
                  <a:schemeClr val="dk1"/>
                </a:fillRef>
                <a:effectRef idx="1">
                  <a:schemeClr val="dk1"/>
                </a:effectRef>
                <a:fontRef idx="minor">
                  <a:schemeClr val="tx1"/>
                </a:fontRef>
              </p:style>
            </p:cxnSp>
          </p:grpSp>
          <p:sp>
            <p:nvSpPr>
              <p:cNvPr id="65" name="文本框 64"/>
              <p:cNvSpPr txBox="1"/>
              <p:nvPr/>
            </p:nvSpPr>
            <p:spPr>
              <a:xfrm>
                <a:off x="2967994" y="2175269"/>
                <a:ext cx="84510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Add</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70" name="直接连接符 69"/>
            <p:cNvCxnSpPr/>
            <p:nvPr/>
          </p:nvCxnSpPr>
          <p:spPr>
            <a:xfrm flipH="1">
              <a:off x="2796540" y="2143125"/>
              <a:ext cx="132747" cy="0"/>
            </a:xfrm>
            <a:prstGeom prst="line">
              <a:avLst/>
            </a:prstGeom>
          </p:spPr>
          <p:style>
            <a:lnRef idx="3">
              <a:schemeClr val="dk1"/>
            </a:lnRef>
            <a:fillRef idx="0">
              <a:schemeClr val="dk1"/>
            </a:fillRef>
            <a:effectRef idx="2">
              <a:schemeClr val="dk1"/>
            </a:effectRef>
            <a:fontRef idx="minor">
              <a:schemeClr val="tx1"/>
            </a:fontRef>
          </p:style>
        </p:cxnSp>
        <p:sp>
          <p:nvSpPr>
            <p:cNvPr id="71" name="文本框 70"/>
            <p:cNvSpPr txBox="1"/>
            <p:nvPr/>
          </p:nvSpPr>
          <p:spPr>
            <a:xfrm>
              <a:off x="2298862" y="1857526"/>
              <a:ext cx="5661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+4</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80" name="直接连接符 79"/>
          <p:cNvCxnSpPr/>
          <p:nvPr/>
        </p:nvCxnSpPr>
        <p:spPr>
          <a:xfrm flipV="1">
            <a:off x="5354324" y="4299037"/>
            <a:ext cx="0" cy="1244086"/>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82" name="直接箭头连接符 81"/>
          <p:cNvCxnSpPr/>
          <p:nvPr/>
        </p:nvCxnSpPr>
        <p:spPr>
          <a:xfrm>
            <a:off x="1917590" y="3176594"/>
            <a:ext cx="3010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02" name="组合 101"/>
          <p:cNvGrpSpPr/>
          <p:nvPr/>
        </p:nvGrpSpPr>
        <p:grpSpPr>
          <a:xfrm>
            <a:off x="2037061" y="2485036"/>
            <a:ext cx="157663" cy="687003"/>
            <a:chOff x="2139696" y="2656398"/>
            <a:chExt cx="384242" cy="687003"/>
          </a:xfrm>
        </p:grpSpPr>
        <p:cxnSp>
          <p:nvCxnSpPr>
            <p:cNvPr id="93" name="直接连接符 92"/>
            <p:cNvCxnSpPr/>
            <p:nvPr/>
          </p:nvCxnSpPr>
          <p:spPr>
            <a:xfrm flipV="1">
              <a:off x="2139696" y="2656398"/>
              <a:ext cx="0" cy="687003"/>
            </a:xfrm>
            <a:prstGeom prst="line">
              <a:avLst/>
            </a:prstGeom>
          </p:spPr>
          <p:style>
            <a:lnRef idx="3">
              <a:schemeClr val="dk1"/>
            </a:lnRef>
            <a:fillRef idx="0">
              <a:schemeClr val="dk1"/>
            </a:fillRef>
            <a:effectRef idx="2">
              <a:schemeClr val="dk1"/>
            </a:effectRef>
            <a:fontRef idx="minor">
              <a:schemeClr val="tx1"/>
            </a:fontRef>
          </p:style>
        </p:cxnSp>
        <p:cxnSp>
          <p:nvCxnSpPr>
            <p:cNvPr id="99" name="直接箭头连接符 98"/>
            <p:cNvCxnSpPr/>
            <p:nvPr/>
          </p:nvCxnSpPr>
          <p:spPr>
            <a:xfrm>
              <a:off x="2139696" y="2656398"/>
              <a:ext cx="3842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20" name="直接箭头连接符 119"/>
          <p:cNvCxnSpPr/>
          <p:nvPr/>
        </p:nvCxnSpPr>
        <p:spPr>
          <a:xfrm>
            <a:off x="1260427" y="3172040"/>
            <a:ext cx="1795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6" name="文本框 125"/>
          <p:cNvSpPr txBox="1"/>
          <p:nvPr/>
        </p:nvSpPr>
        <p:spPr>
          <a:xfrm>
            <a:off x="20616" y="3341931"/>
            <a:ext cx="92365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PC+4</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3" name="文本框 162"/>
          <p:cNvSpPr txBox="1"/>
          <p:nvPr/>
        </p:nvSpPr>
        <p:spPr>
          <a:xfrm>
            <a:off x="3350022" y="2563097"/>
            <a:ext cx="141641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inst[11:7]</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4" name="文本框 163"/>
          <p:cNvSpPr txBox="1"/>
          <p:nvPr/>
        </p:nvSpPr>
        <p:spPr>
          <a:xfrm>
            <a:off x="3085576" y="3002913"/>
            <a:ext cx="1478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inst[19:15]</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5" name="文本框 164"/>
          <p:cNvSpPr txBox="1"/>
          <p:nvPr/>
        </p:nvSpPr>
        <p:spPr>
          <a:xfrm>
            <a:off x="3092966" y="3404428"/>
            <a:ext cx="14778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inst[24:20]</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70" name="直接箭头连接符 169"/>
          <p:cNvCxnSpPr/>
          <p:nvPr/>
        </p:nvCxnSpPr>
        <p:spPr>
          <a:xfrm>
            <a:off x="3011386" y="3000468"/>
            <a:ext cx="0" cy="25426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直接箭头连接符 76"/>
          <p:cNvCxnSpPr/>
          <p:nvPr/>
        </p:nvCxnSpPr>
        <p:spPr>
          <a:xfrm>
            <a:off x="3011386" y="4842161"/>
            <a:ext cx="14504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48" name="组合 147"/>
          <p:cNvGrpSpPr/>
          <p:nvPr/>
        </p:nvGrpSpPr>
        <p:grpSpPr>
          <a:xfrm>
            <a:off x="10308452" y="2734455"/>
            <a:ext cx="361020" cy="858265"/>
            <a:chOff x="2139696" y="2656398"/>
            <a:chExt cx="384242" cy="448439"/>
          </a:xfrm>
        </p:grpSpPr>
        <p:cxnSp>
          <p:nvCxnSpPr>
            <p:cNvPr id="149" name="直接连接符 148"/>
            <p:cNvCxnSpPr/>
            <p:nvPr/>
          </p:nvCxnSpPr>
          <p:spPr>
            <a:xfrm flipV="1">
              <a:off x="2139696" y="2656401"/>
              <a:ext cx="0" cy="448436"/>
            </a:xfrm>
            <a:prstGeom prst="line">
              <a:avLst/>
            </a:prstGeom>
          </p:spPr>
          <p:style>
            <a:lnRef idx="3">
              <a:schemeClr val="dk1"/>
            </a:lnRef>
            <a:fillRef idx="0">
              <a:schemeClr val="dk1"/>
            </a:fillRef>
            <a:effectRef idx="2">
              <a:schemeClr val="dk1"/>
            </a:effectRef>
            <a:fontRef idx="minor">
              <a:schemeClr val="tx1"/>
            </a:fontRef>
          </p:style>
        </p:cxnSp>
        <p:cxnSp>
          <p:nvCxnSpPr>
            <p:cNvPr id="150" name="直接箭头连接符 149"/>
            <p:cNvCxnSpPr/>
            <p:nvPr/>
          </p:nvCxnSpPr>
          <p:spPr>
            <a:xfrm>
              <a:off x="2139696" y="2656398"/>
              <a:ext cx="3842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51" name="直接箭头连接符 150"/>
          <p:cNvCxnSpPr/>
          <p:nvPr/>
        </p:nvCxnSpPr>
        <p:spPr>
          <a:xfrm>
            <a:off x="10133605" y="3592722"/>
            <a:ext cx="180022"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4" name="直接箭头连接符 153"/>
          <p:cNvCxnSpPr/>
          <p:nvPr/>
        </p:nvCxnSpPr>
        <p:spPr>
          <a:xfrm flipV="1">
            <a:off x="9653759" y="3891319"/>
            <a:ext cx="0" cy="16441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89" name="组合 88"/>
          <p:cNvGrpSpPr/>
          <p:nvPr/>
        </p:nvGrpSpPr>
        <p:grpSpPr>
          <a:xfrm>
            <a:off x="9357656" y="3291350"/>
            <a:ext cx="1058857" cy="1042636"/>
            <a:chOff x="9538034" y="2758187"/>
            <a:chExt cx="1593664" cy="2928905"/>
          </a:xfrm>
        </p:grpSpPr>
        <p:grpSp>
          <p:nvGrpSpPr>
            <p:cNvPr id="122" name="组合 121"/>
            <p:cNvGrpSpPr/>
            <p:nvPr/>
          </p:nvGrpSpPr>
          <p:grpSpPr>
            <a:xfrm>
              <a:off x="9538034" y="2758187"/>
              <a:ext cx="1175029" cy="1705656"/>
              <a:chOff x="2797373" y="3222556"/>
              <a:chExt cx="1175029" cy="1240517"/>
            </a:xfrm>
          </p:grpSpPr>
          <p:sp>
            <p:nvSpPr>
              <p:cNvPr id="123" name="矩形 122"/>
              <p:cNvSpPr/>
              <p:nvPr/>
            </p:nvSpPr>
            <p:spPr>
              <a:xfrm>
                <a:off x="2798619" y="3269058"/>
                <a:ext cx="1173018" cy="1194015"/>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24" name="文本框 123"/>
              <p:cNvSpPr txBox="1"/>
              <p:nvPr/>
            </p:nvSpPr>
            <p:spPr>
              <a:xfrm>
                <a:off x="2797373" y="3222556"/>
                <a:ext cx="1175029" cy="10689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DM</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155" name="等腰三角形 154"/>
            <p:cNvSpPr/>
            <p:nvPr/>
          </p:nvSpPr>
          <p:spPr>
            <a:xfrm>
              <a:off x="10441036" y="4198699"/>
              <a:ext cx="150809" cy="265146"/>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56" name="文本框 155"/>
            <p:cNvSpPr txBox="1"/>
            <p:nvPr/>
          </p:nvSpPr>
          <p:spPr>
            <a:xfrm>
              <a:off x="10153497" y="4390213"/>
              <a:ext cx="978201" cy="12968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58" name="直接连接符 157"/>
            <p:cNvCxnSpPr/>
            <p:nvPr/>
          </p:nvCxnSpPr>
          <p:spPr>
            <a:xfrm>
              <a:off x="10515851" y="4469060"/>
              <a:ext cx="0" cy="190251"/>
            </a:xfrm>
            <a:prstGeom prst="line">
              <a:avLst/>
            </a:prstGeom>
          </p:spPr>
          <p:style>
            <a:lnRef idx="3">
              <a:schemeClr val="dk1"/>
            </a:lnRef>
            <a:fillRef idx="0">
              <a:schemeClr val="dk1"/>
            </a:fillRef>
            <a:effectRef idx="2">
              <a:schemeClr val="dk1"/>
            </a:effectRef>
            <a:fontRef idx="minor">
              <a:schemeClr val="tx1"/>
            </a:fontRef>
          </p:style>
        </p:cxnSp>
      </p:grpSp>
      <p:cxnSp>
        <p:nvCxnSpPr>
          <p:cNvPr id="175" name="直接箭头连接符 174"/>
          <p:cNvCxnSpPr/>
          <p:nvPr/>
        </p:nvCxnSpPr>
        <p:spPr>
          <a:xfrm flipV="1">
            <a:off x="10903064" y="2802539"/>
            <a:ext cx="0" cy="27405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76" name="组合 175"/>
          <p:cNvGrpSpPr/>
          <p:nvPr/>
        </p:nvGrpSpPr>
        <p:grpSpPr>
          <a:xfrm>
            <a:off x="4461832" y="1734672"/>
            <a:ext cx="6745271" cy="683397"/>
            <a:chOff x="5118435" y="1810320"/>
            <a:chExt cx="3915664" cy="608430"/>
          </a:xfrm>
        </p:grpSpPr>
        <p:cxnSp>
          <p:nvCxnSpPr>
            <p:cNvPr id="178" name="直接箭头连接符 177"/>
            <p:cNvCxnSpPr/>
            <p:nvPr/>
          </p:nvCxnSpPr>
          <p:spPr>
            <a:xfrm>
              <a:off x="8935427" y="2398269"/>
              <a:ext cx="98276"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9" name="直接连接符 178"/>
            <p:cNvCxnSpPr/>
            <p:nvPr/>
          </p:nvCxnSpPr>
          <p:spPr>
            <a:xfrm flipV="1">
              <a:off x="9034099" y="1810320"/>
              <a:ext cx="0" cy="587949"/>
            </a:xfrm>
            <a:prstGeom prst="line">
              <a:avLst/>
            </a:prstGeom>
          </p:spPr>
          <p:style>
            <a:lnRef idx="3">
              <a:schemeClr val="dk1"/>
            </a:lnRef>
            <a:fillRef idx="0">
              <a:schemeClr val="dk1"/>
            </a:fillRef>
            <a:effectRef idx="2">
              <a:schemeClr val="dk1"/>
            </a:effectRef>
            <a:fontRef idx="minor">
              <a:schemeClr val="tx1"/>
            </a:fontRef>
          </p:style>
        </p:cxnSp>
        <p:cxnSp>
          <p:nvCxnSpPr>
            <p:cNvPr id="180" name="直接连接符 179"/>
            <p:cNvCxnSpPr/>
            <p:nvPr/>
          </p:nvCxnSpPr>
          <p:spPr>
            <a:xfrm>
              <a:off x="5118435" y="1813539"/>
              <a:ext cx="3915268" cy="0"/>
            </a:xfrm>
            <a:prstGeom prst="line">
              <a:avLst/>
            </a:prstGeom>
          </p:spPr>
          <p:style>
            <a:lnRef idx="3">
              <a:schemeClr val="dk1"/>
            </a:lnRef>
            <a:fillRef idx="0">
              <a:schemeClr val="dk1"/>
            </a:fillRef>
            <a:effectRef idx="2">
              <a:schemeClr val="dk1"/>
            </a:effectRef>
            <a:fontRef idx="minor">
              <a:schemeClr val="tx1"/>
            </a:fontRef>
          </p:style>
        </p:cxnSp>
        <p:cxnSp>
          <p:nvCxnSpPr>
            <p:cNvPr id="181" name="直接连接符 180"/>
            <p:cNvCxnSpPr/>
            <p:nvPr/>
          </p:nvCxnSpPr>
          <p:spPr>
            <a:xfrm flipV="1">
              <a:off x="5118435" y="1813167"/>
              <a:ext cx="3810" cy="605583"/>
            </a:xfrm>
            <a:prstGeom prst="line">
              <a:avLst/>
            </a:prstGeom>
          </p:spPr>
          <p:style>
            <a:lnRef idx="3">
              <a:schemeClr val="dk1"/>
            </a:lnRef>
            <a:fillRef idx="0">
              <a:schemeClr val="dk1"/>
            </a:fillRef>
            <a:effectRef idx="2">
              <a:schemeClr val="dk1"/>
            </a:effectRef>
            <a:fontRef idx="minor">
              <a:schemeClr val="tx1"/>
            </a:fontRef>
          </p:style>
        </p:cxnSp>
        <p:cxnSp>
          <p:nvCxnSpPr>
            <p:cNvPr id="182" name="直接箭头连接符 181"/>
            <p:cNvCxnSpPr/>
            <p:nvPr/>
          </p:nvCxnSpPr>
          <p:spPr>
            <a:xfrm>
              <a:off x="5118435" y="2418750"/>
              <a:ext cx="1465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183" name="文本框 182"/>
          <p:cNvSpPr txBox="1"/>
          <p:nvPr/>
        </p:nvSpPr>
        <p:spPr>
          <a:xfrm>
            <a:off x="10613801" y="1489342"/>
            <a:ext cx="1847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84" name="文本框 183"/>
          <p:cNvSpPr txBox="1"/>
          <p:nvPr/>
        </p:nvSpPr>
        <p:spPr>
          <a:xfrm>
            <a:off x="11049465" y="2321222"/>
            <a:ext cx="64472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wb</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nvGrpSpPr>
          <p:cNvPr id="142" name="组合 141"/>
          <p:cNvGrpSpPr/>
          <p:nvPr/>
        </p:nvGrpSpPr>
        <p:grpSpPr>
          <a:xfrm>
            <a:off x="6657557" y="2921158"/>
            <a:ext cx="997388" cy="1053768"/>
            <a:chOff x="4411035" y="3842519"/>
            <a:chExt cx="755715" cy="1053768"/>
          </a:xfrm>
        </p:grpSpPr>
        <p:sp>
          <p:nvSpPr>
            <p:cNvPr id="166" name="梯形 165"/>
            <p:cNvSpPr/>
            <p:nvPr/>
          </p:nvSpPr>
          <p:spPr>
            <a:xfrm rot="5400000">
              <a:off x="4276044" y="4051776"/>
              <a:ext cx="1053768" cy="63525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7" name="文本框 166"/>
            <p:cNvSpPr txBox="1"/>
            <p:nvPr/>
          </p:nvSpPr>
          <p:spPr>
            <a:xfrm>
              <a:off x="4411035" y="4008982"/>
              <a:ext cx="755715"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Branch</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Comp</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186" name="直接箭头连接符 185"/>
          <p:cNvCxnSpPr/>
          <p:nvPr/>
        </p:nvCxnSpPr>
        <p:spPr>
          <a:xfrm>
            <a:off x="6454494" y="3265423"/>
            <a:ext cx="3010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7" name="直接箭头连接符 186"/>
          <p:cNvCxnSpPr/>
          <p:nvPr/>
        </p:nvCxnSpPr>
        <p:spPr>
          <a:xfrm>
            <a:off x="6454494" y="3690125"/>
            <a:ext cx="3082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1" name="直接箭头连接符 190"/>
          <p:cNvCxnSpPr/>
          <p:nvPr/>
        </p:nvCxnSpPr>
        <p:spPr>
          <a:xfrm>
            <a:off x="7136873" y="3829635"/>
            <a:ext cx="0" cy="17134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2" name="直接箭头连接符 191"/>
          <p:cNvCxnSpPr/>
          <p:nvPr/>
        </p:nvCxnSpPr>
        <p:spPr>
          <a:xfrm>
            <a:off x="7334993" y="3737750"/>
            <a:ext cx="0" cy="1805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p:cNvCxnSpPr/>
          <p:nvPr/>
        </p:nvCxnSpPr>
        <p:spPr>
          <a:xfrm flipV="1">
            <a:off x="6924730" y="3918031"/>
            <a:ext cx="0" cy="16250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28" name="组合 227"/>
          <p:cNvGrpSpPr/>
          <p:nvPr/>
        </p:nvGrpSpPr>
        <p:grpSpPr>
          <a:xfrm>
            <a:off x="6580657" y="2757684"/>
            <a:ext cx="1146237" cy="507740"/>
            <a:chOff x="6580657" y="2757684"/>
            <a:chExt cx="1146237" cy="507740"/>
          </a:xfrm>
        </p:grpSpPr>
        <p:cxnSp>
          <p:nvCxnSpPr>
            <p:cNvPr id="108" name="直接连接符 107"/>
            <p:cNvCxnSpPr/>
            <p:nvPr/>
          </p:nvCxnSpPr>
          <p:spPr>
            <a:xfrm flipV="1">
              <a:off x="6580657" y="2757684"/>
              <a:ext cx="0" cy="507740"/>
            </a:xfrm>
            <a:prstGeom prst="line">
              <a:avLst/>
            </a:prstGeom>
          </p:spPr>
          <p:style>
            <a:lnRef idx="3">
              <a:schemeClr val="dk1"/>
            </a:lnRef>
            <a:fillRef idx="0">
              <a:schemeClr val="dk1"/>
            </a:fillRef>
            <a:effectRef idx="2">
              <a:schemeClr val="dk1"/>
            </a:effectRef>
            <a:fontRef idx="minor">
              <a:schemeClr val="tx1"/>
            </a:fontRef>
          </p:style>
        </p:cxnSp>
        <p:cxnSp>
          <p:nvCxnSpPr>
            <p:cNvPr id="110" name="直接连接符 109"/>
            <p:cNvCxnSpPr/>
            <p:nvPr/>
          </p:nvCxnSpPr>
          <p:spPr>
            <a:xfrm>
              <a:off x="6580657" y="2765756"/>
              <a:ext cx="961862" cy="0"/>
            </a:xfrm>
            <a:prstGeom prst="line">
              <a:avLst/>
            </a:prstGeom>
          </p:spPr>
          <p:style>
            <a:lnRef idx="3">
              <a:schemeClr val="dk1"/>
            </a:lnRef>
            <a:fillRef idx="0">
              <a:schemeClr val="dk1"/>
            </a:fillRef>
            <a:effectRef idx="2">
              <a:schemeClr val="dk1"/>
            </a:effectRef>
            <a:fontRef idx="minor">
              <a:schemeClr val="tx1"/>
            </a:fontRef>
          </p:style>
        </p:cxnSp>
        <p:cxnSp>
          <p:nvCxnSpPr>
            <p:cNvPr id="199" name="直接箭头连接符 198"/>
            <p:cNvCxnSpPr/>
            <p:nvPr/>
          </p:nvCxnSpPr>
          <p:spPr>
            <a:xfrm>
              <a:off x="7542519" y="3110165"/>
              <a:ext cx="1843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9" name="直接连接符 118"/>
            <p:cNvCxnSpPr/>
            <p:nvPr/>
          </p:nvCxnSpPr>
          <p:spPr>
            <a:xfrm flipV="1">
              <a:off x="7542519" y="2757684"/>
              <a:ext cx="0" cy="357492"/>
            </a:xfrm>
            <a:prstGeom prst="line">
              <a:avLst/>
            </a:prstGeom>
          </p:spPr>
          <p:style>
            <a:lnRef idx="3">
              <a:schemeClr val="dk1"/>
            </a:lnRef>
            <a:fillRef idx="0">
              <a:schemeClr val="dk1"/>
            </a:fillRef>
            <a:effectRef idx="2">
              <a:schemeClr val="dk1"/>
            </a:effectRef>
            <a:fontRef idx="minor">
              <a:schemeClr val="tx1"/>
            </a:fontRef>
          </p:style>
        </p:cxnSp>
      </p:grpSp>
      <p:grpSp>
        <p:nvGrpSpPr>
          <p:cNvPr id="217" name="组合 216"/>
          <p:cNvGrpSpPr/>
          <p:nvPr/>
        </p:nvGrpSpPr>
        <p:grpSpPr>
          <a:xfrm>
            <a:off x="371122" y="1367479"/>
            <a:ext cx="2809911" cy="2029403"/>
            <a:chOff x="371122" y="1492576"/>
            <a:chExt cx="2802843" cy="1818091"/>
          </a:xfrm>
        </p:grpSpPr>
        <p:cxnSp>
          <p:nvCxnSpPr>
            <p:cNvPr id="111" name="直接箭头连接符 110"/>
            <p:cNvCxnSpPr/>
            <p:nvPr/>
          </p:nvCxnSpPr>
          <p:spPr>
            <a:xfrm>
              <a:off x="2996265" y="2203630"/>
              <a:ext cx="173890"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14" name="直接连接符 113"/>
            <p:cNvCxnSpPr/>
            <p:nvPr/>
          </p:nvCxnSpPr>
          <p:spPr>
            <a:xfrm flipV="1">
              <a:off x="3173965" y="1493280"/>
              <a:ext cx="0" cy="710350"/>
            </a:xfrm>
            <a:prstGeom prst="line">
              <a:avLst/>
            </a:prstGeom>
          </p:spPr>
          <p:style>
            <a:lnRef idx="3">
              <a:schemeClr val="dk1"/>
            </a:lnRef>
            <a:fillRef idx="0">
              <a:schemeClr val="dk1"/>
            </a:fillRef>
            <a:effectRef idx="2">
              <a:schemeClr val="dk1"/>
            </a:effectRef>
            <a:fontRef idx="minor">
              <a:schemeClr val="tx1"/>
            </a:fontRef>
          </p:style>
        </p:cxnSp>
        <p:cxnSp>
          <p:nvCxnSpPr>
            <p:cNvPr id="115" name="直接连接符 114"/>
            <p:cNvCxnSpPr/>
            <p:nvPr/>
          </p:nvCxnSpPr>
          <p:spPr>
            <a:xfrm>
              <a:off x="371122" y="1493608"/>
              <a:ext cx="2799033" cy="0"/>
            </a:xfrm>
            <a:prstGeom prst="line">
              <a:avLst/>
            </a:prstGeom>
          </p:spPr>
          <p:style>
            <a:lnRef idx="3">
              <a:schemeClr val="dk1"/>
            </a:lnRef>
            <a:fillRef idx="0">
              <a:schemeClr val="dk1"/>
            </a:fillRef>
            <a:effectRef idx="2">
              <a:schemeClr val="dk1"/>
            </a:effectRef>
            <a:fontRef idx="minor">
              <a:schemeClr val="tx1"/>
            </a:fontRef>
          </p:style>
        </p:cxnSp>
        <p:cxnSp>
          <p:nvCxnSpPr>
            <p:cNvPr id="118" name="直接连接符 117"/>
            <p:cNvCxnSpPr/>
            <p:nvPr/>
          </p:nvCxnSpPr>
          <p:spPr>
            <a:xfrm flipV="1">
              <a:off x="374932" y="1492576"/>
              <a:ext cx="0" cy="1818091"/>
            </a:xfrm>
            <a:prstGeom prst="line">
              <a:avLst/>
            </a:prstGeom>
          </p:spPr>
          <p:style>
            <a:lnRef idx="3">
              <a:schemeClr val="dk1"/>
            </a:lnRef>
            <a:fillRef idx="0">
              <a:schemeClr val="dk1"/>
            </a:fillRef>
            <a:effectRef idx="2">
              <a:schemeClr val="dk1"/>
            </a:effectRef>
            <a:fontRef idx="minor">
              <a:schemeClr val="tx1"/>
            </a:fontRef>
          </p:style>
        </p:cxnSp>
        <p:cxnSp>
          <p:nvCxnSpPr>
            <p:cNvPr id="208" name="直接箭头连接符 207"/>
            <p:cNvCxnSpPr/>
            <p:nvPr/>
          </p:nvCxnSpPr>
          <p:spPr>
            <a:xfrm>
              <a:off x="371122" y="3301093"/>
              <a:ext cx="5255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1" name="组合 210"/>
          <p:cNvGrpSpPr/>
          <p:nvPr/>
        </p:nvGrpSpPr>
        <p:grpSpPr>
          <a:xfrm>
            <a:off x="633872" y="1586447"/>
            <a:ext cx="8592878" cy="1263993"/>
            <a:chOff x="4023171" y="1813168"/>
            <a:chExt cx="5085302" cy="1120277"/>
          </a:xfrm>
        </p:grpSpPr>
        <p:cxnSp>
          <p:nvCxnSpPr>
            <p:cNvPr id="213" name="直接连接符 212"/>
            <p:cNvCxnSpPr/>
            <p:nvPr/>
          </p:nvCxnSpPr>
          <p:spPr>
            <a:xfrm flipV="1">
              <a:off x="9108473" y="1813168"/>
              <a:ext cx="0" cy="957800"/>
            </a:xfrm>
            <a:prstGeom prst="line">
              <a:avLst/>
            </a:prstGeom>
          </p:spPr>
          <p:style>
            <a:lnRef idx="3">
              <a:schemeClr val="dk1"/>
            </a:lnRef>
            <a:fillRef idx="0">
              <a:schemeClr val="dk1"/>
            </a:fillRef>
            <a:effectRef idx="2">
              <a:schemeClr val="dk1"/>
            </a:effectRef>
            <a:fontRef idx="minor">
              <a:schemeClr val="tx1"/>
            </a:fontRef>
          </p:style>
        </p:cxnSp>
        <p:cxnSp>
          <p:nvCxnSpPr>
            <p:cNvPr id="214" name="直接连接符 213"/>
            <p:cNvCxnSpPr/>
            <p:nvPr/>
          </p:nvCxnSpPr>
          <p:spPr>
            <a:xfrm>
              <a:off x="4023171" y="1813539"/>
              <a:ext cx="5084774" cy="0"/>
            </a:xfrm>
            <a:prstGeom prst="line">
              <a:avLst/>
            </a:prstGeom>
          </p:spPr>
          <p:style>
            <a:lnRef idx="3">
              <a:schemeClr val="dk1"/>
            </a:lnRef>
            <a:fillRef idx="0">
              <a:schemeClr val="dk1"/>
            </a:fillRef>
            <a:effectRef idx="2">
              <a:schemeClr val="dk1"/>
            </a:effectRef>
            <a:fontRef idx="minor">
              <a:schemeClr val="tx1"/>
            </a:fontRef>
          </p:style>
        </p:cxnSp>
        <p:cxnSp>
          <p:nvCxnSpPr>
            <p:cNvPr id="215" name="直接连接符 214"/>
            <p:cNvCxnSpPr/>
            <p:nvPr/>
          </p:nvCxnSpPr>
          <p:spPr>
            <a:xfrm flipV="1">
              <a:off x="4023171" y="1813169"/>
              <a:ext cx="0" cy="1114960"/>
            </a:xfrm>
            <a:prstGeom prst="line">
              <a:avLst/>
            </a:prstGeom>
          </p:spPr>
          <p:style>
            <a:lnRef idx="3">
              <a:schemeClr val="dk1"/>
            </a:lnRef>
            <a:fillRef idx="0">
              <a:schemeClr val="dk1"/>
            </a:fillRef>
            <a:effectRef idx="2">
              <a:schemeClr val="dk1"/>
            </a:effectRef>
            <a:fontRef idx="minor">
              <a:schemeClr val="tx1"/>
            </a:fontRef>
          </p:style>
        </p:cxnSp>
        <p:cxnSp>
          <p:nvCxnSpPr>
            <p:cNvPr id="216" name="直接箭头连接符 215"/>
            <p:cNvCxnSpPr/>
            <p:nvPr/>
          </p:nvCxnSpPr>
          <p:spPr>
            <a:xfrm>
              <a:off x="4023171" y="2933445"/>
              <a:ext cx="15736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6" name="组合 5"/>
          <p:cNvGrpSpPr/>
          <p:nvPr/>
        </p:nvGrpSpPr>
        <p:grpSpPr>
          <a:xfrm>
            <a:off x="2037061" y="2103194"/>
            <a:ext cx="5693209" cy="625172"/>
            <a:chOff x="2037061" y="2103194"/>
            <a:chExt cx="5693209" cy="625172"/>
          </a:xfrm>
        </p:grpSpPr>
        <p:cxnSp>
          <p:nvCxnSpPr>
            <p:cNvPr id="226" name="直接连接符 225"/>
            <p:cNvCxnSpPr/>
            <p:nvPr/>
          </p:nvCxnSpPr>
          <p:spPr>
            <a:xfrm>
              <a:off x="2037061" y="2728366"/>
              <a:ext cx="1311779" cy="0"/>
            </a:xfrm>
            <a:prstGeom prst="line">
              <a:avLst/>
            </a:prstGeom>
          </p:spPr>
          <p:style>
            <a:lnRef idx="3">
              <a:schemeClr val="dk1"/>
            </a:lnRef>
            <a:fillRef idx="0">
              <a:schemeClr val="dk1"/>
            </a:fillRef>
            <a:effectRef idx="2">
              <a:schemeClr val="dk1"/>
            </a:effectRef>
            <a:fontRef idx="minor">
              <a:schemeClr val="tx1"/>
            </a:fontRef>
          </p:style>
        </p:cxnSp>
        <p:cxnSp>
          <p:nvCxnSpPr>
            <p:cNvPr id="231" name="直接连接符 230"/>
            <p:cNvCxnSpPr/>
            <p:nvPr/>
          </p:nvCxnSpPr>
          <p:spPr>
            <a:xfrm flipV="1">
              <a:off x="3351862" y="2103194"/>
              <a:ext cx="0" cy="625172"/>
            </a:xfrm>
            <a:prstGeom prst="line">
              <a:avLst/>
            </a:prstGeom>
          </p:spPr>
          <p:style>
            <a:lnRef idx="3">
              <a:schemeClr val="dk1"/>
            </a:lnRef>
            <a:fillRef idx="0">
              <a:schemeClr val="dk1"/>
            </a:fillRef>
            <a:effectRef idx="2">
              <a:schemeClr val="dk1"/>
            </a:effectRef>
            <a:fontRef idx="minor">
              <a:schemeClr val="tx1"/>
            </a:fontRef>
          </p:style>
        </p:cxnSp>
        <p:cxnSp>
          <p:nvCxnSpPr>
            <p:cNvPr id="233" name="直接连接符 232"/>
            <p:cNvCxnSpPr/>
            <p:nvPr/>
          </p:nvCxnSpPr>
          <p:spPr>
            <a:xfrm>
              <a:off x="3348840" y="2103194"/>
              <a:ext cx="4256894" cy="0"/>
            </a:xfrm>
            <a:prstGeom prst="line">
              <a:avLst/>
            </a:prstGeom>
          </p:spPr>
          <p:style>
            <a:lnRef idx="3">
              <a:schemeClr val="dk1"/>
            </a:lnRef>
            <a:fillRef idx="0">
              <a:schemeClr val="dk1"/>
            </a:fillRef>
            <a:effectRef idx="2">
              <a:schemeClr val="dk1"/>
            </a:effectRef>
            <a:fontRef idx="minor">
              <a:schemeClr val="tx1"/>
            </a:fontRef>
          </p:style>
        </p:cxnSp>
        <p:cxnSp>
          <p:nvCxnSpPr>
            <p:cNvPr id="234" name="直接箭头连接符 233"/>
            <p:cNvCxnSpPr/>
            <p:nvPr/>
          </p:nvCxnSpPr>
          <p:spPr>
            <a:xfrm>
              <a:off x="7603840" y="2646009"/>
              <a:ext cx="12643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0" name="直接连接符 239"/>
            <p:cNvCxnSpPr/>
            <p:nvPr/>
          </p:nvCxnSpPr>
          <p:spPr>
            <a:xfrm>
              <a:off x="7603840" y="2103194"/>
              <a:ext cx="0" cy="542815"/>
            </a:xfrm>
            <a:prstGeom prst="line">
              <a:avLst/>
            </a:prstGeom>
          </p:spPr>
          <p:style>
            <a:lnRef idx="3">
              <a:schemeClr val="dk1"/>
            </a:lnRef>
            <a:fillRef idx="0">
              <a:schemeClr val="dk1"/>
            </a:fillRef>
            <a:effectRef idx="2">
              <a:schemeClr val="dk1"/>
            </a:effectRef>
            <a:fontRef idx="minor">
              <a:schemeClr val="tx1"/>
            </a:fontRef>
          </p:style>
        </p:cxnSp>
      </p:grpSp>
      <p:cxnSp>
        <p:nvCxnSpPr>
          <p:cNvPr id="200" name="直接箭头连接符 199"/>
          <p:cNvCxnSpPr/>
          <p:nvPr/>
        </p:nvCxnSpPr>
        <p:spPr>
          <a:xfrm flipV="1">
            <a:off x="1094210" y="3515867"/>
            <a:ext cx="0" cy="20192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06" name="组合 205"/>
          <p:cNvGrpSpPr/>
          <p:nvPr/>
        </p:nvGrpSpPr>
        <p:grpSpPr>
          <a:xfrm>
            <a:off x="3169854" y="1361635"/>
            <a:ext cx="7499612" cy="717358"/>
            <a:chOff x="6580657" y="2760226"/>
            <a:chExt cx="1196311" cy="601471"/>
          </a:xfrm>
        </p:grpSpPr>
        <p:cxnSp>
          <p:nvCxnSpPr>
            <p:cNvPr id="210" name="直接连接符 209"/>
            <p:cNvCxnSpPr/>
            <p:nvPr/>
          </p:nvCxnSpPr>
          <p:spPr>
            <a:xfrm>
              <a:off x="6580657" y="2765756"/>
              <a:ext cx="1011100" cy="0"/>
            </a:xfrm>
            <a:prstGeom prst="line">
              <a:avLst/>
            </a:prstGeom>
          </p:spPr>
          <p:style>
            <a:lnRef idx="3">
              <a:schemeClr val="dk1"/>
            </a:lnRef>
            <a:fillRef idx="0">
              <a:schemeClr val="dk1"/>
            </a:fillRef>
            <a:effectRef idx="2">
              <a:schemeClr val="dk1"/>
            </a:effectRef>
            <a:fontRef idx="minor">
              <a:schemeClr val="tx1"/>
            </a:fontRef>
          </p:style>
        </p:cxnSp>
        <p:cxnSp>
          <p:nvCxnSpPr>
            <p:cNvPr id="212" name="直接箭头连接符 211"/>
            <p:cNvCxnSpPr/>
            <p:nvPr/>
          </p:nvCxnSpPr>
          <p:spPr>
            <a:xfrm>
              <a:off x="7592593" y="3361697"/>
              <a:ext cx="1843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8" name="直接连接符 217"/>
            <p:cNvCxnSpPr/>
            <p:nvPr/>
          </p:nvCxnSpPr>
          <p:spPr>
            <a:xfrm flipV="1">
              <a:off x="7591757" y="2760226"/>
              <a:ext cx="0" cy="601471"/>
            </a:xfrm>
            <a:prstGeom prst="line">
              <a:avLst/>
            </a:prstGeom>
          </p:spPr>
          <p:style>
            <a:lnRef idx="3">
              <a:schemeClr val="dk1"/>
            </a:lnRef>
            <a:fillRef idx="0">
              <a:schemeClr val="dk1"/>
            </a:fillRef>
            <a:effectRef idx="2">
              <a:schemeClr val="dk1"/>
            </a:effectRef>
            <a:fontRef idx="minor">
              <a:schemeClr val="tx1"/>
            </a:fontRef>
          </p:style>
        </p:cxnSp>
      </p:grpSp>
      <p:cxnSp>
        <p:nvCxnSpPr>
          <p:cNvPr id="51" name="直接箭头连接符 50"/>
          <p:cNvCxnSpPr/>
          <p:nvPr/>
        </p:nvCxnSpPr>
        <p:spPr>
          <a:xfrm>
            <a:off x="3011386" y="3000468"/>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直接箭头连接符 53"/>
          <p:cNvCxnSpPr/>
          <p:nvPr/>
        </p:nvCxnSpPr>
        <p:spPr>
          <a:xfrm>
            <a:off x="3011386" y="3431465"/>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直接箭头连接符 73"/>
          <p:cNvCxnSpPr/>
          <p:nvPr/>
        </p:nvCxnSpPr>
        <p:spPr>
          <a:xfrm>
            <a:off x="3011386" y="3840936"/>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6" name="文本框 255"/>
          <p:cNvSpPr txBox="1"/>
          <p:nvPr/>
        </p:nvSpPr>
        <p:spPr>
          <a:xfrm>
            <a:off x="5660046" y="4303250"/>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258" name="直接箭头连接符 257"/>
          <p:cNvCxnSpPr/>
          <p:nvPr/>
        </p:nvCxnSpPr>
        <p:spPr>
          <a:xfrm>
            <a:off x="2838126" y="3194864"/>
            <a:ext cx="162195"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83" name="直接箭头连接符 282"/>
          <p:cNvCxnSpPr/>
          <p:nvPr/>
        </p:nvCxnSpPr>
        <p:spPr>
          <a:xfrm>
            <a:off x="9126052" y="3462829"/>
            <a:ext cx="2324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84" name="组合 283"/>
          <p:cNvGrpSpPr/>
          <p:nvPr/>
        </p:nvGrpSpPr>
        <p:grpSpPr>
          <a:xfrm>
            <a:off x="6580657" y="3690125"/>
            <a:ext cx="2777826" cy="998379"/>
            <a:chOff x="6676649" y="3690125"/>
            <a:chExt cx="2681142" cy="998379"/>
          </a:xfrm>
        </p:grpSpPr>
        <p:cxnSp>
          <p:nvCxnSpPr>
            <p:cNvPr id="285" name="直接连接符 284"/>
            <p:cNvCxnSpPr/>
            <p:nvPr/>
          </p:nvCxnSpPr>
          <p:spPr>
            <a:xfrm>
              <a:off x="6676649" y="3690125"/>
              <a:ext cx="0" cy="998379"/>
            </a:xfrm>
            <a:prstGeom prst="line">
              <a:avLst/>
            </a:prstGeom>
          </p:spPr>
          <p:style>
            <a:lnRef idx="3">
              <a:schemeClr val="dk1"/>
            </a:lnRef>
            <a:fillRef idx="0">
              <a:schemeClr val="dk1"/>
            </a:fillRef>
            <a:effectRef idx="2">
              <a:schemeClr val="dk1"/>
            </a:effectRef>
            <a:fontRef idx="minor">
              <a:schemeClr val="tx1"/>
            </a:fontRef>
          </p:style>
        </p:cxnSp>
        <p:cxnSp>
          <p:nvCxnSpPr>
            <p:cNvPr id="286" name="直接连接符 285"/>
            <p:cNvCxnSpPr/>
            <p:nvPr/>
          </p:nvCxnSpPr>
          <p:spPr>
            <a:xfrm>
              <a:off x="6676649" y="4688504"/>
              <a:ext cx="2451890" cy="0"/>
            </a:xfrm>
            <a:prstGeom prst="line">
              <a:avLst/>
            </a:prstGeom>
          </p:spPr>
          <p:style>
            <a:lnRef idx="3">
              <a:schemeClr val="dk1"/>
            </a:lnRef>
            <a:fillRef idx="0">
              <a:schemeClr val="dk1"/>
            </a:fillRef>
            <a:effectRef idx="2">
              <a:schemeClr val="dk1"/>
            </a:effectRef>
            <a:fontRef idx="minor">
              <a:schemeClr val="tx1"/>
            </a:fontRef>
          </p:style>
        </p:cxnSp>
        <p:cxnSp>
          <p:nvCxnSpPr>
            <p:cNvPr id="287" name="直接连接符 286"/>
            <p:cNvCxnSpPr/>
            <p:nvPr/>
          </p:nvCxnSpPr>
          <p:spPr>
            <a:xfrm>
              <a:off x="9128539" y="3768977"/>
              <a:ext cx="0" cy="919527"/>
            </a:xfrm>
            <a:prstGeom prst="line">
              <a:avLst/>
            </a:prstGeom>
          </p:spPr>
          <p:style>
            <a:lnRef idx="3">
              <a:schemeClr val="dk1"/>
            </a:lnRef>
            <a:fillRef idx="0">
              <a:schemeClr val="dk1"/>
            </a:fillRef>
            <a:effectRef idx="2">
              <a:schemeClr val="dk1"/>
            </a:effectRef>
            <a:fontRef idx="minor">
              <a:schemeClr val="tx1"/>
            </a:fontRef>
          </p:style>
        </p:cxnSp>
        <p:cxnSp>
          <p:nvCxnSpPr>
            <p:cNvPr id="288" name="直接箭头连接符 287"/>
            <p:cNvCxnSpPr/>
            <p:nvPr/>
          </p:nvCxnSpPr>
          <p:spPr>
            <a:xfrm>
              <a:off x="9128539" y="3768977"/>
              <a:ext cx="22925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5" name="组合 294"/>
          <p:cNvGrpSpPr/>
          <p:nvPr/>
        </p:nvGrpSpPr>
        <p:grpSpPr>
          <a:xfrm>
            <a:off x="7448757" y="3826516"/>
            <a:ext cx="282727" cy="861986"/>
            <a:chOff x="2132124" y="2656398"/>
            <a:chExt cx="493131" cy="1114049"/>
          </a:xfrm>
        </p:grpSpPr>
        <p:cxnSp>
          <p:nvCxnSpPr>
            <p:cNvPr id="296" name="直接连接符 295"/>
            <p:cNvCxnSpPr/>
            <p:nvPr/>
          </p:nvCxnSpPr>
          <p:spPr>
            <a:xfrm flipV="1">
              <a:off x="2132124" y="2656399"/>
              <a:ext cx="0" cy="1114048"/>
            </a:xfrm>
            <a:prstGeom prst="line">
              <a:avLst/>
            </a:prstGeom>
          </p:spPr>
          <p:style>
            <a:lnRef idx="3">
              <a:schemeClr val="dk1"/>
            </a:lnRef>
            <a:fillRef idx="0">
              <a:schemeClr val="dk1"/>
            </a:fillRef>
            <a:effectRef idx="2">
              <a:schemeClr val="dk1"/>
            </a:effectRef>
            <a:fontRef idx="minor">
              <a:schemeClr val="tx1"/>
            </a:fontRef>
          </p:style>
        </p:cxnSp>
        <p:cxnSp>
          <p:nvCxnSpPr>
            <p:cNvPr id="297" name="直接箭头连接符 296"/>
            <p:cNvCxnSpPr/>
            <p:nvPr/>
          </p:nvCxnSpPr>
          <p:spPr>
            <a:xfrm>
              <a:off x="2132124" y="2656398"/>
              <a:ext cx="4931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300" name="直接箭头连接符 299"/>
          <p:cNvCxnSpPr/>
          <p:nvPr/>
        </p:nvCxnSpPr>
        <p:spPr>
          <a:xfrm>
            <a:off x="8090699" y="3127310"/>
            <a:ext cx="32891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2" name="直接箭头连接符 301"/>
          <p:cNvCxnSpPr/>
          <p:nvPr/>
        </p:nvCxnSpPr>
        <p:spPr>
          <a:xfrm>
            <a:off x="8090699" y="3865896"/>
            <a:ext cx="32891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直接箭头连接符 302"/>
          <p:cNvCxnSpPr/>
          <p:nvPr/>
        </p:nvCxnSpPr>
        <p:spPr>
          <a:xfrm flipV="1">
            <a:off x="7917545" y="4476750"/>
            <a:ext cx="0" cy="1066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5" name="直接箭头连接符 304"/>
          <p:cNvCxnSpPr/>
          <p:nvPr/>
        </p:nvCxnSpPr>
        <p:spPr>
          <a:xfrm flipV="1">
            <a:off x="8204606" y="3491165"/>
            <a:ext cx="0" cy="205196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06" name="直接连接符 305"/>
          <p:cNvCxnSpPr/>
          <p:nvPr/>
        </p:nvCxnSpPr>
        <p:spPr>
          <a:xfrm flipH="1">
            <a:off x="7924481" y="3491165"/>
            <a:ext cx="280125" cy="0"/>
          </a:xfrm>
          <a:prstGeom prst="line">
            <a:avLst/>
          </a:prstGeom>
        </p:spPr>
        <p:style>
          <a:lnRef idx="3">
            <a:schemeClr val="dk1"/>
          </a:lnRef>
          <a:fillRef idx="0">
            <a:schemeClr val="dk1"/>
          </a:fillRef>
          <a:effectRef idx="2">
            <a:schemeClr val="dk1"/>
          </a:effectRef>
          <a:fontRef idx="minor">
            <a:schemeClr val="tx1"/>
          </a:fontRef>
        </p:style>
      </p:cxnSp>
      <p:cxnSp>
        <p:nvCxnSpPr>
          <p:cNvPr id="307" name="直接箭头连接符 306"/>
          <p:cNvCxnSpPr/>
          <p:nvPr/>
        </p:nvCxnSpPr>
        <p:spPr>
          <a:xfrm flipV="1">
            <a:off x="7924481" y="3322358"/>
            <a:ext cx="0" cy="1688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2" name="直接箭头连接符 311"/>
          <p:cNvCxnSpPr/>
          <p:nvPr/>
        </p:nvCxnSpPr>
        <p:spPr>
          <a:xfrm flipV="1">
            <a:off x="8786550" y="3833887"/>
            <a:ext cx="0" cy="17092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15" name="组合 314"/>
          <p:cNvGrpSpPr/>
          <p:nvPr/>
        </p:nvGrpSpPr>
        <p:grpSpPr>
          <a:xfrm>
            <a:off x="9225858" y="2386656"/>
            <a:ext cx="1443615" cy="1076173"/>
            <a:chOff x="2130666" y="2665261"/>
            <a:chExt cx="346451" cy="678139"/>
          </a:xfrm>
        </p:grpSpPr>
        <p:cxnSp>
          <p:nvCxnSpPr>
            <p:cNvPr id="316" name="直接连接符 315"/>
            <p:cNvCxnSpPr/>
            <p:nvPr/>
          </p:nvCxnSpPr>
          <p:spPr>
            <a:xfrm flipV="1">
              <a:off x="2130666" y="2665261"/>
              <a:ext cx="0" cy="678139"/>
            </a:xfrm>
            <a:prstGeom prst="line">
              <a:avLst/>
            </a:prstGeom>
          </p:spPr>
          <p:style>
            <a:lnRef idx="3">
              <a:schemeClr val="dk1"/>
            </a:lnRef>
            <a:fillRef idx="0">
              <a:schemeClr val="dk1"/>
            </a:fillRef>
            <a:effectRef idx="2">
              <a:schemeClr val="dk1"/>
            </a:effectRef>
            <a:fontRef idx="minor">
              <a:schemeClr val="tx1"/>
            </a:fontRef>
          </p:style>
        </p:cxnSp>
        <p:cxnSp>
          <p:nvCxnSpPr>
            <p:cNvPr id="317" name="直接箭头连接符 316"/>
            <p:cNvCxnSpPr/>
            <p:nvPr/>
          </p:nvCxnSpPr>
          <p:spPr>
            <a:xfrm>
              <a:off x="2130666" y="2668038"/>
              <a:ext cx="34645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12" name="组合 111"/>
          <p:cNvGrpSpPr/>
          <p:nvPr/>
        </p:nvGrpSpPr>
        <p:grpSpPr>
          <a:xfrm>
            <a:off x="830110" y="2585085"/>
            <a:ext cx="474810" cy="1013447"/>
            <a:chOff x="830110" y="2585085"/>
            <a:chExt cx="474810" cy="1013447"/>
          </a:xfrm>
        </p:grpSpPr>
        <p:sp>
          <p:nvSpPr>
            <p:cNvPr id="202" name="梯形 201"/>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00" name="文本框 99"/>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X</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321" name="组合 320"/>
          <p:cNvGrpSpPr/>
          <p:nvPr/>
        </p:nvGrpSpPr>
        <p:grpSpPr>
          <a:xfrm>
            <a:off x="10603371" y="1873912"/>
            <a:ext cx="474810" cy="1013447"/>
            <a:chOff x="830110" y="2585085"/>
            <a:chExt cx="474810" cy="1013447"/>
          </a:xfrm>
        </p:grpSpPr>
        <p:sp>
          <p:nvSpPr>
            <p:cNvPr id="322" name="梯形 321"/>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23" name="文本框 322"/>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X</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324" name="组合 323"/>
          <p:cNvGrpSpPr/>
          <p:nvPr/>
        </p:nvGrpSpPr>
        <p:grpSpPr>
          <a:xfrm>
            <a:off x="7656756" y="2389400"/>
            <a:ext cx="474810" cy="1013447"/>
            <a:chOff x="830110" y="2585085"/>
            <a:chExt cx="474810" cy="1013447"/>
          </a:xfrm>
        </p:grpSpPr>
        <p:sp>
          <p:nvSpPr>
            <p:cNvPr id="325" name="梯形 324"/>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26" name="文本框 325"/>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X</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327" name="组合 326"/>
          <p:cNvGrpSpPr/>
          <p:nvPr/>
        </p:nvGrpSpPr>
        <p:grpSpPr>
          <a:xfrm>
            <a:off x="7656756" y="3548514"/>
            <a:ext cx="474810" cy="1013447"/>
            <a:chOff x="830110" y="2585085"/>
            <a:chExt cx="474810" cy="1013447"/>
          </a:xfrm>
        </p:grpSpPr>
        <p:sp>
          <p:nvSpPr>
            <p:cNvPr id="328" name="梯形 327"/>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29" name="文本框 328"/>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X</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171" name="矩形 170"/>
          <p:cNvSpPr/>
          <p:nvPr/>
        </p:nvSpPr>
        <p:spPr>
          <a:xfrm>
            <a:off x="735565" y="5538077"/>
            <a:ext cx="11023619" cy="115255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72" name="文本框 171"/>
          <p:cNvSpPr txBox="1"/>
          <p:nvPr/>
        </p:nvSpPr>
        <p:spPr>
          <a:xfrm>
            <a:off x="5058596" y="5554287"/>
            <a:ext cx="1382110"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RegWEn</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=1</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73" name="文本框 172"/>
          <p:cNvSpPr txBox="1"/>
          <p:nvPr/>
        </p:nvSpPr>
        <p:spPr>
          <a:xfrm>
            <a:off x="2153217" y="5549305"/>
            <a:ext cx="14334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inst[31:0]</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85" name="文本框 184"/>
          <p:cNvSpPr txBox="1"/>
          <p:nvPr/>
        </p:nvSpPr>
        <p:spPr>
          <a:xfrm>
            <a:off x="8444220" y="5540205"/>
            <a:ext cx="1233711"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ALUSel</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=Add</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90" name="文本框 189"/>
          <p:cNvSpPr txBox="1"/>
          <p:nvPr/>
        </p:nvSpPr>
        <p:spPr>
          <a:xfrm>
            <a:off x="7670678" y="5539717"/>
            <a:ext cx="821055" cy="70675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rPr>
              <a:t>Bsel</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solidFill>
                  <a:prstClr val="black"/>
                </a:solidFill>
                <a:latin typeface="Times New Roman" panose="02020603050405020304"/>
                <a:ea typeface="宋体" panose="02010600030101010101" pitchFamily="2" charset="-122"/>
              </a:rPr>
              <a:t>=imm</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endParaRPr>
          </a:p>
        </p:txBody>
      </p:sp>
      <p:sp>
        <p:nvSpPr>
          <p:cNvPr id="197" name="文本框 196"/>
          <p:cNvSpPr txBox="1"/>
          <p:nvPr/>
        </p:nvSpPr>
        <p:spPr>
          <a:xfrm>
            <a:off x="3795747" y="5552023"/>
            <a:ext cx="120852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srgbClr val="FF0000"/>
                </a:solidFill>
                <a:effectLst/>
                <a:uLnTx/>
                <a:uFillTx/>
                <a:latin typeface="Times New Roman" panose="02020603050405020304"/>
                <a:ea typeface="宋体" panose="02010600030101010101" pitchFamily="2" charset="-122"/>
                <a:cs typeface="+mn-cs"/>
              </a:rPr>
              <a:t>ImmSel</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a:ea typeface="宋体" panose="02010600030101010101" pitchFamily="2" charset="-122"/>
                <a:cs typeface="+mn-cs"/>
              </a:rPr>
              <a:t>=U</a:t>
            </a:r>
          </a:p>
        </p:txBody>
      </p:sp>
      <p:sp>
        <p:nvSpPr>
          <p:cNvPr id="201" name="文本框 200"/>
          <p:cNvSpPr txBox="1"/>
          <p:nvPr/>
        </p:nvSpPr>
        <p:spPr>
          <a:xfrm>
            <a:off x="9337402" y="5887947"/>
            <a:ext cx="1398808"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MemRW</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    =0</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03" name="文本框 202"/>
          <p:cNvSpPr txBox="1"/>
          <p:nvPr/>
        </p:nvSpPr>
        <p:spPr>
          <a:xfrm>
            <a:off x="10643897" y="5538078"/>
            <a:ext cx="1103361"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WBSel</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      =1</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04" name="文本框 203"/>
          <p:cNvSpPr txBox="1"/>
          <p:nvPr/>
        </p:nvSpPr>
        <p:spPr>
          <a:xfrm>
            <a:off x="6346411" y="5543751"/>
            <a:ext cx="798617"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BrUn</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solidFill>
                  <a:prstClr val="black"/>
                </a:solidFill>
                <a:latin typeface="Times New Roman" panose="02020603050405020304"/>
                <a:ea typeface="宋体" panose="02010600030101010101" pitchFamily="2" charset="-122"/>
              </a:rPr>
              <a:t>=*</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05" name="文本框 204"/>
          <p:cNvSpPr txBox="1"/>
          <p:nvPr/>
        </p:nvSpPr>
        <p:spPr>
          <a:xfrm>
            <a:off x="7084443" y="5543751"/>
            <a:ext cx="726481"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BrLt</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solidFill>
                  <a:prstClr val="black"/>
                </a:solidFill>
                <a:latin typeface="Times New Roman" panose="02020603050405020304"/>
                <a:ea typeface="宋体" panose="02010600030101010101" pitchFamily="2" charset="-122"/>
              </a:rPr>
              <a:t>=*</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09" name="文本框 208"/>
          <p:cNvSpPr txBox="1"/>
          <p:nvPr/>
        </p:nvSpPr>
        <p:spPr>
          <a:xfrm>
            <a:off x="6750473" y="6026744"/>
            <a:ext cx="784189"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BrEq</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solidFill>
                  <a:prstClr val="black"/>
                </a:solidFill>
                <a:latin typeface="Times New Roman" panose="02020603050405020304"/>
                <a:ea typeface="宋体" panose="02010600030101010101" pitchFamily="2" charset="-122"/>
              </a:rPr>
              <a:t>=*</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19" name="文本框 218"/>
          <p:cNvSpPr txBox="1"/>
          <p:nvPr/>
        </p:nvSpPr>
        <p:spPr>
          <a:xfrm>
            <a:off x="7883512" y="6035645"/>
            <a:ext cx="673582"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rPr>
              <a:t>Asel</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solidFill>
                  <a:prstClr val="black"/>
                </a:solidFill>
                <a:latin typeface="Times New Roman" panose="02020603050405020304"/>
                <a:ea typeface="宋体" panose="02010600030101010101" pitchFamily="2" charset="-122"/>
              </a:rPr>
              <a:t>=PC</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endParaRPr>
          </a:p>
        </p:txBody>
      </p:sp>
      <p:sp>
        <p:nvSpPr>
          <p:cNvPr id="220" name="文本框 219"/>
          <p:cNvSpPr txBox="1"/>
          <p:nvPr/>
        </p:nvSpPr>
        <p:spPr>
          <a:xfrm>
            <a:off x="734695" y="5550535"/>
            <a:ext cx="1287145"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PCSel</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a:t>
            </a:r>
            <a:r>
              <a:rPr lang="zh-CN" altLang="en-US" sz="2400" b="1" dirty="0">
                <a:solidFill>
                  <a:prstClr val="black"/>
                </a:solidFill>
                <a:latin typeface="Times New Roman" panose="02020603050405020304"/>
                <a:ea typeface="宋体" panose="02010600030101010101" pitchFamily="2" charset="-122"/>
              </a:rPr>
              <a:t> </a:t>
            </a:r>
            <a:r>
              <a:rPr lang="en-US" altLang="zh-CN" sz="2400" b="1" dirty="0">
                <a:solidFill>
                  <a:prstClr val="black"/>
                </a:solidFill>
                <a:latin typeface="Times New Roman" panose="02020603050405020304"/>
                <a:ea typeface="宋体" panose="02010600030101010101" pitchFamily="2" charset="-122"/>
              </a:rPr>
              <a:t>+4</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21" name="文本框 220"/>
          <p:cNvSpPr txBox="1"/>
          <p:nvPr/>
        </p:nvSpPr>
        <p:spPr>
          <a:xfrm>
            <a:off x="1735751" y="6233439"/>
            <a:ext cx="2528570" cy="4603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控制器(控制逻辑)</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222" name="直接箭头连接符 221"/>
          <p:cNvCxnSpPr/>
          <p:nvPr/>
        </p:nvCxnSpPr>
        <p:spPr>
          <a:xfrm>
            <a:off x="1919073" y="3179038"/>
            <a:ext cx="301083"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23" name="直接箭头连接符 222"/>
          <p:cNvCxnSpPr/>
          <p:nvPr/>
        </p:nvCxnSpPr>
        <p:spPr>
          <a:xfrm>
            <a:off x="3012869" y="3002912"/>
            <a:ext cx="0" cy="2542654"/>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24" name="直接箭头连接符 223"/>
          <p:cNvCxnSpPr/>
          <p:nvPr/>
        </p:nvCxnSpPr>
        <p:spPr>
          <a:xfrm>
            <a:off x="3017949" y="4839525"/>
            <a:ext cx="1450446"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25" name="直接箭头连接符 224"/>
          <p:cNvCxnSpPr/>
          <p:nvPr/>
        </p:nvCxnSpPr>
        <p:spPr>
          <a:xfrm>
            <a:off x="3012869" y="3002912"/>
            <a:ext cx="170339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27" name="直接箭头连接符 226"/>
          <p:cNvCxnSpPr/>
          <p:nvPr/>
        </p:nvCxnSpPr>
        <p:spPr>
          <a:xfrm>
            <a:off x="2854849" y="3202388"/>
            <a:ext cx="162195" cy="0"/>
          </a:xfrm>
          <a:prstGeom prst="straightConnector1">
            <a:avLst/>
          </a:prstGeom>
          <a:ln w="381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grpSp>
        <p:nvGrpSpPr>
          <p:cNvPr id="242" name="组合 241"/>
          <p:cNvGrpSpPr/>
          <p:nvPr/>
        </p:nvGrpSpPr>
        <p:grpSpPr>
          <a:xfrm>
            <a:off x="2035844" y="2484749"/>
            <a:ext cx="157663" cy="687003"/>
            <a:chOff x="2139696" y="2656398"/>
            <a:chExt cx="384242" cy="687003"/>
          </a:xfrm>
        </p:grpSpPr>
        <p:cxnSp>
          <p:nvCxnSpPr>
            <p:cNvPr id="243" name="直接连接符 242"/>
            <p:cNvCxnSpPr/>
            <p:nvPr/>
          </p:nvCxnSpPr>
          <p:spPr>
            <a:xfrm flipV="1">
              <a:off x="2139696" y="2656398"/>
              <a:ext cx="0" cy="687003"/>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44" name="直接箭头连接符 243"/>
            <p:cNvCxnSpPr/>
            <p:nvPr/>
          </p:nvCxnSpPr>
          <p:spPr>
            <a:xfrm>
              <a:off x="2139696" y="2656398"/>
              <a:ext cx="384242"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grpSp>
        <p:nvGrpSpPr>
          <p:cNvPr id="245" name="组合 244"/>
          <p:cNvGrpSpPr/>
          <p:nvPr/>
        </p:nvGrpSpPr>
        <p:grpSpPr>
          <a:xfrm>
            <a:off x="369905" y="1367192"/>
            <a:ext cx="2809911" cy="2029403"/>
            <a:chOff x="371122" y="1492576"/>
            <a:chExt cx="2802843" cy="1818091"/>
          </a:xfrm>
        </p:grpSpPr>
        <p:cxnSp>
          <p:nvCxnSpPr>
            <p:cNvPr id="246" name="直接箭头连接符 245"/>
            <p:cNvCxnSpPr/>
            <p:nvPr/>
          </p:nvCxnSpPr>
          <p:spPr>
            <a:xfrm>
              <a:off x="2996265" y="2203630"/>
              <a:ext cx="173890" cy="0"/>
            </a:xfrm>
            <a:prstGeom prst="straightConnector1">
              <a:avLst/>
            </a:prstGeom>
            <a:ln w="381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47" name="直接连接符 246"/>
            <p:cNvCxnSpPr/>
            <p:nvPr/>
          </p:nvCxnSpPr>
          <p:spPr>
            <a:xfrm flipV="1">
              <a:off x="3173965" y="1493280"/>
              <a:ext cx="0" cy="71035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48" name="直接连接符 247"/>
            <p:cNvCxnSpPr/>
            <p:nvPr/>
          </p:nvCxnSpPr>
          <p:spPr>
            <a:xfrm>
              <a:off x="371122" y="1493608"/>
              <a:ext cx="2799033"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49" name="直接连接符 248"/>
            <p:cNvCxnSpPr/>
            <p:nvPr/>
          </p:nvCxnSpPr>
          <p:spPr>
            <a:xfrm flipV="1">
              <a:off x="374932" y="1492576"/>
              <a:ext cx="0" cy="1818091"/>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50" name="直接箭头连接符 249"/>
            <p:cNvCxnSpPr/>
            <p:nvPr/>
          </p:nvCxnSpPr>
          <p:spPr>
            <a:xfrm>
              <a:off x="371122" y="3301093"/>
              <a:ext cx="525502"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grpSp>
        <p:nvGrpSpPr>
          <p:cNvPr id="252" name="组合 251"/>
          <p:cNvGrpSpPr/>
          <p:nvPr/>
        </p:nvGrpSpPr>
        <p:grpSpPr>
          <a:xfrm>
            <a:off x="2043364" y="2108868"/>
            <a:ext cx="5693209" cy="625172"/>
            <a:chOff x="2037061" y="2103194"/>
            <a:chExt cx="5693209" cy="625172"/>
          </a:xfrm>
        </p:grpSpPr>
        <p:cxnSp>
          <p:nvCxnSpPr>
            <p:cNvPr id="253" name="直接连接符 252"/>
            <p:cNvCxnSpPr/>
            <p:nvPr/>
          </p:nvCxnSpPr>
          <p:spPr>
            <a:xfrm>
              <a:off x="2037061" y="2728366"/>
              <a:ext cx="1311779"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54" name="直接连接符 253"/>
            <p:cNvCxnSpPr/>
            <p:nvPr/>
          </p:nvCxnSpPr>
          <p:spPr>
            <a:xfrm flipV="1">
              <a:off x="3351862" y="2103194"/>
              <a:ext cx="0" cy="625172"/>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55" name="直接连接符 254"/>
            <p:cNvCxnSpPr/>
            <p:nvPr/>
          </p:nvCxnSpPr>
          <p:spPr>
            <a:xfrm>
              <a:off x="3348840" y="2103194"/>
              <a:ext cx="4256894"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57" name="直接箭头连接符 256"/>
            <p:cNvCxnSpPr/>
            <p:nvPr/>
          </p:nvCxnSpPr>
          <p:spPr>
            <a:xfrm>
              <a:off x="7603840" y="2646009"/>
              <a:ext cx="126430"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59" name="直接连接符 258"/>
            <p:cNvCxnSpPr/>
            <p:nvPr/>
          </p:nvCxnSpPr>
          <p:spPr>
            <a:xfrm>
              <a:off x="7603840" y="2103194"/>
              <a:ext cx="0" cy="542815"/>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grpSp>
      <p:cxnSp>
        <p:nvCxnSpPr>
          <p:cNvPr id="260" name="直接箭头连接符 259"/>
          <p:cNvCxnSpPr/>
          <p:nvPr/>
        </p:nvCxnSpPr>
        <p:spPr>
          <a:xfrm>
            <a:off x="8095779" y="3128655"/>
            <a:ext cx="32891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61" name="直接箭头连接符 260"/>
          <p:cNvCxnSpPr/>
          <p:nvPr/>
        </p:nvCxnSpPr>
        <p:spPr>
          <a:xfrm>
            <a:off x="8095779" y="3867241"/>
            <a:ext cx="32891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nvGrpSpPr>
          <p:cNvPr id="262" name="组合 261"/>
          <p:cNvGrpSpPr/>
          <p:nvPr/>
        </p:nvGrpSpPr>
        <p:grpSpPr>
          <a:xfrm>
            <a:off x="9231164" y="2386237"/>
            <a:ext cx="1443615" cy="1076173"/>
            <a:chOff x="2130666" y="2665261"/>
            <a:chExt cx="346451" cy="678139"/>
          </a:xfrm>
        </p:grpSpPr>
        <p:cxnSp>
          <p:nvCxnSpPr>
            <p:cNvPr id="263" name="直接连接符 262"/>
            <p:cNvCxnSpPr/>
            <p:nvPr/>
          </p:nvCxnSpPr>
          <p:spPr>
            <a:xfrm flipV="1">
              <a:off x="2130666" y="2665261"/>
              <a:ext cx="0" cy="678139"/>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64" name="直接箭头连接符 263"/>
            <p:cNvCxnSpPr/>
            <p:nvPr/>
          </p:nvCxnSpPr>
          <p:spPr>
            <a:xfrm>
              <a:off x="2130666" y="2668038"/>
              <a:ext cx="346451"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grpSp>
        <p:nvGrpSpPr>
          <p:cNvPr id="265" name="组合 264"/>
          <p:cNvGrpSpPr/>
          <p:nvPr/>
        </p:nvGrpSpPr>
        <p:grpSpPr>
          <a:xfrm>
            <a:off x="4469303" y="1737574"/>
            <a:ext cx="6745271" cy="683397"/>
            <a:chOff x="5118435" y="1810320"/>
            <a:chExt cx="3915664" cy="608430"/>
          </a:xfrm>
        </p:grpSpPr>
        <p:cxnSp>
          <p:nvCxnSpPr>
            <p:cNvPr id="267" name="直接箭头连接符 266"/>
            <p:cNvCxnSpPr/>
            <p:nvPr/>
          </p:nvCxnSpPr>
          <p:spPr>
            <a:xfrm>
              <a:off x="8935427" y="2398269"/>
              <a:ext cx="98276" cy="0"/>
            </a:xfrm>
            <a:prstGeom prst="straightConnector1">
              <a:avLst/>
            </a:prstGeom>
            <a:ln w="38100">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68" name="直接连接符 267"/>
            <p:cNvCxnSpPr/>
            <p:nvPr/>
          </p:nvCxnSpPr>
          <p:spPr>
            <a:xfrm flipV="1">
              <a:off x="9034099" y="1810320"/>
              <a:ext cx="0" cy="587949"/>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69" name="直接连接符 268"/>
            <p:cNvCxnSpPr/>
            <p:nvPr/>
          </p:nvCxnSpPr>
          <p:spPr>
            <a:xfrm>
              <a:off x="5118435" y="1813539"/>
              <a:ext cx="3915268" cy="0"/>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70" name="直接连接符 269"/>
            <p:cNvCxnSpPr/>
            <p:nvPr/>
          </p:nvCxnSpPr>
          <p:spPr>
            <a:xfrm flipV="1">
              <a:off x="5118435" y="1813167"/>
              <a:ext cx="3810" cy="605583"/>
            </a:xfrm>
            <a:prstGeom prst="line">
              <a:avLst/>
            </a:prstGeom>
            <a:ln w="38100">
              <a:solidFill>
                <a:srgbClr val="FF0000"/>
              </a:solidFill>
            </a:ln>
          </p:spPr>
          <p:style>
            <a:lnRef idx="3">
              <a:schemeClr val="dk1"/>
            </a:lnRef>
            <a:fillRef idx="0">
              <a:schemeClr val="dk1"/>
            </a:fillRef>
            <a:effectRef idx="2">
              <a:schemeClr val="dk1"/>
            </a:effectRef>
            <a:fontRef idx="minor">
              <a:schemeClr val="tx1"/>
            </a:fontRef>
          </p:style>
        </p:cxnSp>
        <p:cxnSp>
          <p:nvCxnSpPr>
            <p:cNvPr id="271" name="直接箭头连接符 270"/>
            <p:cNvCxnSpPr/>
            <p:nvPr/>
          </p:nvCxnSpPr>
          <p:spPr>
            <a:xfrm>
              <a:off x="5118435" y="2418750"/>
              <a:ext cx="146584" cy="0"/>
            </a:xfrm>
            <a:prstGeom prst="straightConnector1">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grpSp>
      <p:grpSp>
        <p:nvGrpSpPr>
          <p:cNvPr id="274" name="组合 273"/>
          <p:cNvGrpSpPr/>
          <p:nvPr/>
        </p:nvGrpSpPr>
        <p:grpSpPr>
          <a:xfrm>
            <a:off x="4647380" y="2244349"/>
            <a:ext cx="2097287" cy="2152479"/>
            <a:chOff x="5147404" y="2415711"/>
            <a:chExt cx="1949822" cy="2152479"/>
          </a:xfrm>
        </p:grpSpPr>
        <p:grpSp>
          <p:nvGrpSpPr>
            <p:cNvPr id="275" name="组合 274"/>
            <p:cNvGrpSpPr/>
            <p:nvPr/>
          </p:nvGrpSpPr>
          <p:grpSpPr>
            <a:xfrm>
              <a:off x="5147404" y="2415711"/>
              <a:ext cx="1949822" cy="2054688"/>
              <a:chOff x="5147404" y="2415711"/>
              <a:chExt cx="1949822" cy="2054688"/>
            </a:xfrm>
          </p:grpSpPr>
          <p:grpSp>
            <p:nvGrpSpPr>
              <p:cNvPr id="277" name="组合 276"/>
              <p:cNvGrpSpPr/>
              <p:nvPr/>
            </p:nvGrpSpPr>
            <p:grpSpPr>
              <a:xfrm>
                <a:off x="5147404" y="2415711"/>
                <a:ext cx="1949822" cy="2054688"/>
                <a:chOff x="9255806" y="2351056"/>
                <a:chExt cx="1949822" cy="2054688"/>
              </a:xfrm>
            </p:grpSpPr>
            <p:sp>
              <p:nvSpPr>
                <p:cNvPr id="279" name="矩形 278"/>
                <p:cNvSpPr/>
                <p:nvPr/>
              </p:nvSpPr>
              <p:spPr>
                <a:xfrm>
                  <a:off x="9318462" y="2355269"/>
                  <a:ext cx="1617393" cy="2050475"/>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80" name="文本框 279"/>
                <p:cNvSpPr txBox="1"/>
                <p:nvPr/>
              </p:nvSpPr>
              <p:spPr>
                <a:xfrm>
                  <a:off x="9318059" y="2351056"/>
                  <a:ext cx="11727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DataW</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81" name="文本框 280"/>
                <p:cNvSpPr txBox="1"/>
                <p:nvPr/>
              </p:nvSpPr>
              <p:spPr>
                <a:xfrm>
                  <a:off x="9259309" y="2886104"/>
                  <a:ext cx="12178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RegW</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82" name="文本框 281"/>
                <p:cNvSpPr txBox="1"/>
                <p:nvPr/>
              </p:nvSpPr>
              <p:spPr>
                <a:xfrm>
                  <a:off x="9255806" y="3302449"/>
                  <a:ext cx="11847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Reg1</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89" name="文本框 288"/>
                <p:cNvSpPr txBox="1"/>
                <p:nvPr/>
              </p:nvSpPr>
              <p:spPr>
                <a:xfrm>
                  <a:off x="9270218" y="3738336"/>
                  <a:ext cx="118544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solidFill>
                      <a:latin typeface="Times New Roman" panose="02020603050405020304"/>
                      <a:ea typeface="宋体" panose="02010600030101010101" pitchFamily="2" charset="-122"/>
                    </a:rPr>
                    <a:t>Reg2</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90" name="文本框 289"/>
                <p:cNvSpPr txBox="1"/>
                <p:nvPr/>
              </p:nvSpPr>
              <p:spPr>
                <a:xfrm>
                  <a:off x="10050517" y="3107871"/>
                  <a:ext cx="11440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Data1</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91" name="文本框 290"/>
                <p:cNvSpPr txBox="1"/>
                <p:nvPr/>
              </p:nvSpPr>
              <p:spPr>
                <a:xfrm>
                  <a:off x="10065185" y="3535507"/>
                  <a:ext cx="11404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Data2</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278" name="等腰三角形 277"/>
              <p:cNvSpPr/>
              <p:nvPr/>
            </p:nvSpPr>
            <p:spPr>
              <a:xfrm>
                <a:off x="6312448" y="4358487"/>
                <a:ext cx="92364" cy="111912"/>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276" name="直接连接符 275"/>
            <p:cNvCxnSpPr>
              <a:stCxn id="278" idx="3"/>
            </p:cNvCxnSpPr>
            <p:nvPr/>
          </p:nvCxnSpPr>
          <p:spPr>
            <a:xfrm>
              <a:off x="6358630" y="4470399"/>
              <a:ext cx="0" cy="97791"/>
            </a:xfrm>
            <a:prstGeom prst="line">
              <a:avLst/>
            </a:prstGeom>
          </p:spPr>
          <p:style>
            <a:lnRef idx="3">
              <a:schemeClr val="dk1"/>
            </a:lnRef>
            <a:fillRef idx="0">
              <a:schemeClr val="dk1"/>
            </a:fillRef>
            <a:effectRef idx="2">
              <a:schemeClr val="dk1"/>
            </a:effectRef>
            <a:fontRef idx="minor">
              <a:schemeClr val="tx1"/>
            </a:fontRef>
          </p:style>
        </p:cxnSp>
      </p:grpSp>
      <p:cxnSp>
        <p:nvCxnSpPr>
          <p:cNvPr id="292" name="直接箭头连接符 291"/>
          <p:cNvCxnSpPr/>
          <p:nvPr/>
        </p:nvCxnSpPr>
        <p:spPr>
          <a:xfrm flipV="1">
            <a:off x="4846670" y="5375061"/>
            <a:ext cx="797" cy="1680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3" name="肘形连接符 292"/>
          <p:cNvCxnSpPr>
            <a:stCxn id="299" idx="6"/>
          </p:cNvCxnSpPr>
          <p:nvPr/>
        </p:nvCxnSpPr>
        <p:spPr>
          <a:xfrm flipV="1">
            <a:off x="5229927" y="4187126"/>
            <a:ext cx="2496967" cy="707982"/>
          </a:xfrm>
          <a:prstGeom prst="bentConnector3">
            <a:avLst>
              <a:gd name="adj1" fmla="val 93064"/>
            </a:avLst>
          </a:prstGeom>
          <a:ln>
            <a:tailEnd type="triangle"/>
          </a:ln>
        </p:spPr>
        <p:style>
          <a:lnRef idx="3">
            <a:schemeClr val="dk1"/>
          </a:lnRef>
          <a:fillRef idx="0">
            <a:schemeClr val="dk1"/>
          </a:fillRef>
          <a:effectRef idx="2">
            <a:schemeClr val="dk1"/>
          </a:effectRef>
          <a:fontRef idx="minor">
            <a:schemeClr val="tx1"/>
          </a:fontRef>
        </p:style>
      </p:cxnSp>
      <p:grpSp>
        <p:nvGrpSpPr>
          <p:cNvPr id="294" name="组合 293"/>
          <p:cNvGrpSpPr/>
          <p:nvPr/>
        </p:nvGrpSpPr>
        <p:grpSpPr>
          <a:xfrm>
            <a:off x="4431702" y="4415155"/>
            <a:ext cx="841756" cy="959906"/>
            <a:chOff x="4355926" y="4364678"/>
            <a:chExt cx="841756" cy="977525"/>
          </a:xfrm>
        </p:grpSpPr>
        <p:sp>
          <p:nvSpPr>
            <p:cNvPr id="298" name="文本框 297"/>
            <p:cNvSpPr txBox="1"/>
            <p:nvPr/>
          </p:nvSpPr>
          <p:spPr>
            <a:xfrm>
              <a:off x="4355926" y="4449339"/>
              <a:ext cx="84175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Imm</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Gen</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99" name="椭圆 298"/>
            <p:cNvSpPr/>
            <p:nvPr/>
          </p:nvSpPr>
          <p:spPr>
            <a:xfrm>
              <a:off x="4387637" y="4364678"/>
              <a:ext cx="766514" cy="977525"/>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cxnSp>
        <p:nvCxnSpPr>
          <p:cNvPr id="251" name="肘形连接符 250"/>
          <p:cNvCxnSpPr>
            <a:stCxn id="299" idx="6"/>
          </p:cNvCxnSpPr>
          <p:nvPr/>
        </p:nvCxnSpPr>
        <p:spPr>
          <a:xfrm flipV="1">
            <a:off x="5229927" y="4185664"/>
            <a:ext cx="2501425" cy="709444"/>
          </a:xfrm>
          <a:prstGeom prst="bentConnector3">
            <a:avLst>
              <a:gd name="adj1" fmla="val 92952"/>
            </a:avLst>
          </a:prstGeom>
          <a:ln w="38100">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07" name="文本框 206"/>
          <p:cNvSpPr txBox="1"/>
          <p:nvPr/>
        </p:nvSpPr>
        <p:spPr>
          <a:xfrm>
            <a:off x="3021404" y="4377860"/>
            <a:ext cx="14264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rPr>
              <a:t>inst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[31:7]</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wipe(left)">
                                      <p:cBhvr>
                                        <p:cTn id="7" dur="500"/>
                                        <p:tgtEl>
                                          <p:spTgt spid="222"/>
                                        </p:tgtEl>
                                      </p:cBhvr>
                                    </p:animEffect>
                                  </p:childTnLst>
                                </p:cTn>
                              </p:par>
                              <p:par>
                                <p:cTn id="8" presetID="22" presetClass="entr" presetSubtype="8" fill="hold" nodeType="withEffect">
                                  <p:stCondLst>
                                    <p:cond delay="0"/>
                                  </p:stCondLst>
                                  <p:childTnLst>
                                    <p:set>
                                      <p:cBhvr>
                                        <p:cTn id="9" dur="1" fill="hold">
                                          <p:stCondLst>
                                            <p:cond delay="0"/>
                                          </p:stCondLst>
                                        </p:cTn>
                                        <p:tgtEl>
                                          <p:spTgt spid="227"/>
                                        </p:tgtEl>
                                        <p:attrNameLst>
                                          <p:attrName>style.visibility</p:attrName>
                                        </p:attrNameLst>
                                      </p:cBhvr>
                                      <p:to>
                                        <p:strVal val="visible"/>
                                      </p:to>
                                    </p:set>
                                    <p:animEffect transition="in" filter="wipe(left)">
                                      <p:cBhvr>
                                        <p:cTn id="10" dur="500"/>
                                        <p:tgtEl>
                                          <p:spTgt spid="227"/>
                                        </p:tgtEl>
                                      </p:cBhvr>
                                    </p:animEffect>
                                  </p:childTnLst>
                                </p:cTn>
                              </p:par>
                              <p:par>
                                <p:cTn id="11" presetID="22" presetClass="entr" presetSubtype="8" fill="hold" nodeType="with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wipe(left)">
                                      <p:cBhvr>
                                        <p:cTn id="13" dur="500"/>
                                        <p:tgtEl>
                                          <p:spTgt spid="225"/>
                                        </p:tgtEl>
                                      </p:cBhvr>
                                    </p:animEffect>
                                  </p:childTnLst>
                                </p:cTn>
                              </p:par>
                              <p:par>
                                <p:cTn id="14" presetID="22" presetClass="entr" presetSubtype="8" fill="hold" nodeType="withEffect">
                                  <p:stCondLst>
                                    <p:cond delay="0"/>
                                  </p:stCondLst>
                                  <p:childTnLst>
                                    <p:set>
                                      <p:cBhvr>
                                        <p:cTn id="15" dur="1" fill="hold">
                                          <p:stCondLst>
                                            <p:cond delay="0"/>
                                          </p:stCondLst>
                                        </p:cTn>
                                        <p:tgtEl>
                                          <p:spTgt spid="223"/>
                                        </p:tgtEl>
                                        <p:attrNameLst>
                                          <p:attrName>style.visibility</p:attrName>
                                        </p:attrNameLst>
                                      </p:cBhvr>
                                      <p:to>
                                        <p:strVal val="visible"/>
                                      </p:to>
                                    </p:set>
                                    <p:animEffect transition="in" filter="wipe(left)">
                                      <p:cBhvr>
                                        <p:cTn id="16" dur="500"/>
                                        <p:tgtEl>
                                          <p:spTgt spid="223"/>
                                        </p:tgtEl>
                                      </p:cBhvr>
                                    </p:animEffect>
                                  </p:childTnLst>
                                </p:cTn>
                              </p:par>
                              <p:par>
                                <p:cTn id="17" presetID="22" presetClass="entr" presetSubtype="8" fill="hold" nodeType="withEffect">
                                  <p:stCondLst>
                                    <p:cond delay="0"/>
                                  </p:stCondLst>
                                  <p:childTnLst>
                                    <p:set>
                                      <p:cBhvr>
                                        <p:cTn id="18" dur="1" fill="hold">
                                          <p:stCondLst>
                                            <p:cond delay="0"/>
                                          </p:stCondLst>
                                        </p:cTn>
                                        <p:tgtEl>
                                          <p:spTgt spid="224"/>
                                        </p:tgtEl>
                                        <p:attrNameLst>
                                          <p:attrName>style.visibility</p:attrName>
                                        </p:attrNameLst>
                                      </p:cBhvr>
                                      <p:to>
                                        <p:strVal val="visible"/>
                                      </p:to>
                                    </p:set>
                                    <p:animEffect transition="in" filter="wipe(left)">
                                      <p:cBhvr>
                                        <p:cTn id="19" dur="500"/>
                                        <p:tgtEl>
                                          <p:spTgt spid="22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242"/>
                                        </p:tgtEl>
                                        <p:attrNameLst>
                                          <p:attrName>style.visibility</p:attrName>
                                        </p:attrNameLst>
                                      </p:cBhvr>
                                      <p:to>
                                        <p:strVal val="visible"/>
                                      </p:to>
                                    </p:set>
                                    <p:animEffect transition="in" filter="wipe(right)">
                                      <p:cBhvr>
                                        <p:cTn id="24" dur="500"/>
                                        <p:tgtEl>
                                          <p:spTgt spid="242"/>
                                        </p:tgtEl>
                                      </p:cBhvr>
                                    </p:animEffect>
                                  </p:childTnLst>
                                </p:cTn>
                              </p:par>
                              <p:par>
                                <p:cTn id="25" presetID="22" presetClass="entr" presetSubtype="2" fill="hold" nodeType="withEffect">
                                  <p:stCondLst>
                                    <p:cond delay="0"/>
                                  </p:stCondLst>
                                  <p:childTnLst>
                                    <p:set>
                                      <p:cBhvr>
                                        <p:cTn id="26" dur="1" fill="hold">
                                          <p:stCondLst>
                                            <p:cond delay="0"/>
                                          </p:stCondLst>
                                        </p:cTn>
                                        <p:tgtEl>
                                          <p:spTgt spid="245"/>
                                        </p:tgtEl>
                                        <p:attrNameLst>
                                          <p:attrName>style.visibility</p:attrName>
                                        </p:attrNameLst>
                                      </p:cBhvr>
                                      <p:to>
                                        <p:strVal val="visible"/>
                                      </p:to>
                                    </p:set>
                                    <p:animEffect transition="in" filter="wipe(right)">
                                      <p:cBhvr>
                                        <p:cTn id="27" dur="500"/>
                                        <p:tgtEl>
                                          <p:spTgt spid="24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51"/>
                                        </p:tgtEl>
                                        <p:attrNameLst>
                                          <p:attrName>style.visibility</p:attrName>
                                        </p:attrNameLst>
                                      </p:cBhvr>
                                      <p:to>
                                        <p:strVal val="visible"/>
                                      </p:to>
                                    </p:set>
                                    <p:animEffect transition="in" filter="wipe(left)">
                                      <p:cBhvr>
                                        <p:cTn id="32" dur="500"/>
                                        <p:tgtEl>
                                          <p:spTgt spid="251"/>
                                        </p:tgtEl>
                                      </p:cBhvr>
                                    </p:animEffect>
                                  </p:childTnLst>
                                </p:cTn>
                              </p:par>
                              <p:par>
                                <p:cTn id="33" presetID="22" presetClass="entr" presetSubtype="8" fill="hold" nodeType="withEffect">
                                  <p:stCondLst>
                                    <p:cond delay="0"/>
                                  </p:stCondLst>
                                  <p:childTnLst>
                                    <p:set>
                                      <p:cBhvr>
                                        <p:cTn id="34" dur="1" fill="hold">
                                          <p:stCondLst>
                                            <p:cond delay="0"/>
                                          </p:stCondLst>
                                        </p:cTn>
                                        <p:tgtEl>
                                          <p:spTgt spid="252"/>
                                        </p:tgtEl>
                                        <p:attrNameLst>
                                          <p:attrName>style.visibility</p:attrName>
                                        </p:attrNameLst>
                                      </p:cBhvr>
                                      <p:to>
                                        <p:strVal val="visible"/>
                                      </p:to>
                                    </p:set>
                                    <p:animEffect transition="in" filter="wipe(left)">
                                      <p:cBhvr>
                                        <p:cTn id="35" dur="500"/>
                                        <p:tgtEl>
                                          <p:spTgt spid="25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260"/>
                                        </p:tgtEl>
                                        <p:attrNameLst>
                                          <p:attrName>style.visibility</p:attrName>
                                        </p:attrNameLst>
                                      </p:cBhvr>
                                      <p:to>
                                        <p:strVal val="visible"/>
                                      </p:to>
                                    </p:set>
                                    <p:animEffect transition="in" filter="wipe(left)">
                                      <p:cBhvr>
                                        <p:cTn id="40" dur="500"/>
                                        <p:tgtEl>
                                          <p:spTgt spid="260"/>
                                        </p:tgtEl>
                                      </p:cBhvr>
                                    </p:animEffect>
                                  </p:childTnLst>
                                </p:cTn>
                              </p:par>
                              <p:par>
                                <p:cTn id="41" presetID="22" presetClass="entr" presetSubtype="8" fill="hold" nodeType="withEffect">
                                  <p:stCondLst>
                                    <p:cond delay="0"/>
                                  </p:stCondLst>
                                  <p:childTnLst>
                                    <p:set>
                                      <p:cBhvr>
                                        <p:cTn id="42" dur="1" fill="hold">
                                          <p:stCondLst>
                                            <p:cond delay="0"/>
                                          </p:stCondLst>
                                        </p:cTn>
                                        <p:tgtEl>
                                          <p:spTgt spid="261"/>
                                        </p:tgtEl>
                                        <p:attrNameLst>
                                          <p:attrName>style.visibility</p:attrName>
                                        </p:attrNameLst>
                                      </p:cBhvr>
                                      <p:to>
                                        <p:strVal val="visible"/>
                                      </p:to>
                                    </p:set>
                                    <p:animEffect transition="in" filter="wipe(left)">
                                      <p:cBhvr>
                                        <p:cTn id="43" dur="500"/>
                                        <p:tgtEl>
                                          <p:spTgt spid="26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262"/>
                                        </p:tgtEl>
                                        <p:attrNameLst>
                                          <p:attrName>style.visibility</p:attrName>
                                        </p:attrNameLst>
                                      </p:cBhvr>
                                      <p:to>
                                        <p:strVal val="visible"/>
                                      </p:to>
                                    </p:set>
                                    <p:animEffect transition="in" filter="wipe(left)">
                                      <p:cBhvr>
                                        <p:cTn id="48" dur="500"/>
                                        <p:tgtEl>
                                          <p:spTgt spid="26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265"/>
                                        </p:tgtEl>
                                        <p:attrNameLst>
                                          <p:attrName>style.visibility</p:attrName>
                                        </p:attrNameLst>
                                      </p:cBhvr>
                                      <p:to>
                                        <p:strVal val="visible"/>
                                      </p:to>
                                    </p:set>
                                    <p:animEffect transition="in" filter="wipe(right)">
                                      <p:cBhvr>
                                        <p:cTn id="53" dur="500"/>
                                        <p:tgtEl>
                                          <p:spTgt spid="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Arial" panose="020B0604020202020204" pitchFamily="34" charset="0"/>
                <a:cs typeface="Arial" panose="020B0604020202020204" pitchFamily="34" charset="0"/>
              </a:rPr>
              <a:t>第二章 </a:t>
            </a:r>
            <a:r>
              <a:rPr lang="zh-CN" altLang="en-US" dirty="0"/>
              <a:t>计算机的运算方法</a:t>
            </a:r>
            <a:endParaRPr lang="zh-CN" altLang="en-US" dirty="0">
              <a:latin typeface="Arial" panose="020B0604020202020204" pitchFamily="34" charset="0"/>
              <a:cs typeface="Arial" panose="020B0604020202020204" pitchFamily="34" charset="0"/>
            </a:endParaRPr>
          </a:p>
        </p:txBody>
      </p:sp>
      <p:sp>
        <p:nvSpPr>
          <p:cNvPr id="4" name="内容占位符 3"/>
          <p:cNvSpPr>
            <a:spLocks noGrp="1"/>
          </p:cNvSpPr>
          <p:nvPr>
            <p:ph idx="1"/>
          </p:nvPr>
        </p:nvSpPr>
        <p:spPr/>
        <p:txBody>
          <a:bodyPr/>
          <a:lstStyle/>
          <a:p>
            <a:pPr marL="0" indent="0">
              <a:spcBef>
                <a:spcPct val="0"/>
              </a:spcBef>
              <a:buNone/>
            </a:pPr>
            <a:r>
              <a:rPr lang="en-US" altLang="zh-CN" b="1" dirty="0">
                <a:solidFill>
                  <a:srgbClr val="FF0000"/>
                </a:solidFill>
                <a:latin typeface="Arial" panose="020B0604020202020204" pitchFamily="34" charset="0"/>
                <a:cs typeface="Arial" panose="020B0604020202020204" pitchFamily="34" charset="0"/>
              </a:rPr>
              <a:t>2.1 </a:t>
            </a:r>
            <a:r>
              <a:rPr lang="zh-CN" altLang="en-US" b="1" dirty="0">
                <a:solidFill>
                  <a:srgbClr val="FF0000"/>
                </a:solidFill>
                <a:latin typeface="Arial" panose="020B0604020202020204" pitchFamily="34" charset="0"/>
                <a:cs typeface="Arial" panose="020B0604020202020204" pitchFamily="34" charset="0"/>
              </a:rPr>
              <a:t>计算机中数的表示</a:t>
            </a:r>
            <a:endParaRPr lang="en-US" altLang="zh-CN" b="1" dirty="0">
              <a:solidFill>
                <a:srgbClr val="FF0000"/>
              </a:solidFill>
              <a:latin typeface="Arial" panose="020B0604020202020204" pitchFamily="34" charset="0"/>
              <a:cs typeface="Arial" panose="020B0604020202020204" pitchFamily="34" charset="0"/>
            </a:endParaRPr>
          </a:p>
          <a:p>
            <a:pPr marL="0" indent="0">
              <a:buNone/>
            </a:pPr>
            <a:r>
              <a:rPr lang="en-US" altLang="zh-CN" dirty="0">
                <a:latin typeface="Arial" panose="020B0604020202020204" pitchFamily="34" charset="0"/>
                <a:cs typeface="Arial" panose="020B0604020202020204" pitchFamily="34" charset="0"/>
              </a:rPr>
              <a:t>2.2 </a:t>
            </a:r>
            <a:r>
              <a:rPr lang="zh-CN" altLang="en-US" dirty="0"/>
              <a:t>定点运算</a:t>
            </a:r>
          </a:p>
          <a:p>
            <a:pPr marL="0" indent="0">
              <a:buNone/>
            </a:pPr>
            <a:r>
              <a:rPr lang="en-US" altLang="zh-CN" dirty="0">
                <a:latin typeface="Arial" panose="020B0604020202020204" pitchFamily="34" charset="0"/>
                <a:cs typeface="Arial" panose="020B0604020202020204" pitchFamily="34" charset="0"/>
              </a:rPr>
              <a:t>2.3 </a:t>
            </a:r>
            <a:r>
              <a:rPr lang="zh-CN" altLang="en-US" dirty="0"/>
              <a:t>浮点运算</a:t>
            </a:r>
            <a:endParaRPr lang="en-US" altLang="zh-CN" dirty="0"/>
          </a:p>
        </p:txBody>
      </p:sp>
      <p:sp>
        <p:nvSpPr>
          <p:cNvPr id="2" name="灯片编号占位符 1"/>
          <p:cNvSpPr>
            <a:spLocks noGrp="1"/>
          </p:cNvSpPr>
          <p:nvPr>
            <p:ph type="sldNum" sz="quarter" idx="12"/>
          </p:nvPr>
        </p:nvSpPr>
        <p:spPr/>
        <p:txBody>
          <a:bodyPr/>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lvl="0"/>
            <a:fld id="{9A0DB2DC-4C9A-4742-B13C-FB6460FD3503}" type="slidenum">
              <a:rPr lang="en-US" altLang="zh-CN" smtClean="0">
                <a:latin typeface="Arial" panose="020B0604020202020204" pitchFamily="34" charset="0"/>
                <a:cs typeface="Arial" panose="020B0604020202020204" pitchFamily="34" charset="0"/>
              </a:rPr>
              <a:t>11</a:t>
            </a:fld>
            <a:endParaRPr lang="en-US" altLang="zh-CN" dirty="0">
              <a:latin typeface="Arial" panose="020B0604020202020204" pitchFamily="34" charset="0"/>
              <a:cs typeface="Arial" panose="020B060402020202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矩形 187"/>
          <p:cNvSpPr/>
          <p:nvPr/>
        </p:nvSpPr>
        <p:spPr>
          <a:xfrm>
            <a:off x="735565" y="5538077"/>
            <a:ext cx="11023619" cy="1152552"/>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4" name="标题 23"/>
          <p:cNvSpPr>
            <a:spLocks noGrp="1"/>
          </p:cNvSpPr>
          <p:nvPr>
            <p:ph type="title"/>
          </p:nvPr>
        </p:nvSpPr>
        <p:spPr/>
        <p:txBody>
          <a:bodyPr/>
          <a:lstStyle/>
          <a:p>
            <a:r>
              <a:rPr lang="en-US" altLang="zh-CN" dirty="0"/>
              <a:t>RISC-V </a:t>
            </a:r>
            <a:r>
              <a:rPr lang="zh-CN" altLang="en-US" dirty="0"/>
              <a:t>的数据通路</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110</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nvGrpSpPr>
          <p:cNvPr id="29" name="组合 28"/>
          <p:cNvGrpSpPr/>
          <p:nvPr/>
        </p:nvGrpSpPr>
        <p:grpSpPr>
          <a:xfrm>
            <a:off x="2219388" y="2896587"/>
            <a:ext cx="683427" cy="572486"/>
            <a:chOff x="2783611" y="3269059"/>
            <a:chExt cx="1312233" cy="1016861"/>
          </a:xfrm>
        </p:grpSpPr>
        <p:sp>
          <p:nvSpPr>
            <p:cNvPr id="25" name="矩形 24"/>
            <p:cNvSpPr/>
            <p:nvPr/>
          </p:nvSpPr>
          <p:spPr>
            <a:xfrm>
              <a:off x="2798619" y="3269059"/>
              <a:ext cx="1173018" cy="1016861"/>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6" name="文本框 25"/>
            <p:cNvSpPr txBox="1"/>
            <p:nvPr/>
          </p:nvSpPr>
          <p:spPr>
            <a:xfrm>
              <a:off x="2783611" y="3323198"/>
              <a:ext cx="1312233" cy="9293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IM</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41" name="组合 40"/>
          <p:cNvGrpSpPr/>
          <p:nvPr/>
        </p:nvGrpSpPr>
        <p:grpSpPr>
          <a:xfrm>
            <a:off x="1357191" y="2636200"/>
            <a:ext cx="718387" cy="1680239"/>
            <a:chOff x="1865175" y="2955247"/>
            <a:chExt cx="718387" cy="1680239"/>
          </a:xfrm>
        </p:grpSpPr>
        <p:grpSp>
          <p:nvGrpSpPr>
            <p:cNvPr id="35" name="组合 34"/>
            <p:cNvGrpSpPr/>
            <p:nvPr/>
          </p:nvGrpSpPr>
          <p:grpSpPr>
            <a:xfrm>
              <a:off x="1865175" y="2955247"/>
              <a:ext cx="663964" cy="1184017"/>
              <a:chOff x="1517531" y="2419923"/>
              <a:chExt cx="718979" cy="1819566"/>
            </a:xfrm>
          </p:grpSpPr>
          <p:sp>
            <p:nvSpPr>
              <p:cNvPr id="32" name="矩形 31"/>
              <p:cNvSpPr/>
              <p:nvPr/>
            </p:nvSpPr>
            <p:spPr>
              <a:xfrm>
                <a:off x="1607127" y="2419923"/>
                <a:ext cx="517237" cy="1819566"/>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3" name="文本框 32"/>
              <p:cNvSpPr txBox="1"/>
              <p:nvPr/>
            </p:nvSpPr>
            <p:spPr>
              <a:xfrm>
                <a:off x="1517531" y="2872026"/>
                <a:ext cx="718979" cy="80407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PC</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34" name="等腰三角形 33"/>
              <p:cNvSpPr/>
              <p:nvPr/>
            </p:nvSpPr>
            <p:spPr>
              <a:xfrm>
                <a:off x="1822602" y="4084639"/>
                <a:ext cx="86285" cy="154850"/>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38" name="直接连接符 37"/>
            <p:cNvCxnSpPr/>
            <p:nvPr/>
          </p:nvCxnSpPr>
          <p:spPr>
            <a:xfrm>
              <a:off x="2182870" y="4139264"/>
              <a:ext cx="0" cy="97791"/>
            </a:xfrm>
            <a:prstGeom prst="line">
              <a:avLst/>
            </a:prstGeom>
          </p:spPr>
          <p:style>
            <a:lnRef idx="3">
              <a:schemeClr val="dk1"/>
            </a:lnRef>
            <a:fillRef idx="0">
              <a:schemeClr val="dk1"/>
            </a:fillRef>
            <a:effectRef idx="2">
              <a:schemeClr val="dk1"/>
            </a:effectRef>
            <a:fontRef idx="minor">
              <a:schemeClr val="tx1"/>
            </a:fontRef>
          </p:style>
        </p:cxnSp>
        <p:sp>
          <p:nvSpPr>
            <p:cNvPr id="39" name="文本框 38"/>
            <p:cNvSpPr txBox="1"/>
            <p:nvPr/>
          </p:nvSpPr>
          <p:spPr>
            <a:xfrm>
              <a:off x="1947915" y="4173821"/>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67" name="组合 66"/>
          <p:cNvGrpSpPr/>
          <p:nvPr/>
        </p:nvGrpSpPr>
        <p:grpSpPr>
          <a:xfrm>
            <a:off x="8379901" y="2969895"/>
            <a:ext cx="835486" cy="998220"/>
            <a:chOff x="7950205" y="3160441"/>
            <a:chExt cx="679988" cy="998220"/>
          </a:xfrm>
        </p:grpSpPr>
        <p:grpSp>
          <p:nvGrpSpPr>
            <p:cNvPr id="58" name="组合 57"/>
            <p:cNvGrpSpPr/>
            <p:nvPr/>
          </p:nvGrpSpPr>
          <p:grpSpPr>
            <a:xfrm>
              <a:off x="7982529" y="3160441"/>
              <a:ext cx="574962" cy="998220"/>
              <a:chOff x="7982529" y="3160441"/>
              <a:chExt cx="574962" cy="998220"/>
            </a:xfrm>
          </p:grpSpPr>
          <p:sp>
            <p:nvSpPr>
              <p:cNvPr id="43" name="梯形 42"/>
              <p:cNvSpPr/>
              <p:nvPr/>
            </p:nvSpPr>
            <p:spPr>
              <a:xfrm rot="5400000">
                <a:off x="7770900" y="3372070"/>
                <a:ext cx="998220" cy="574962"/>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45" name="等腰三角形 44"/>
              <p:cNvSpPr/>
              <p:nvPr/>
            </p:nvSpPr>
            <p:spPr>
              <a:xfrm rot="5400000">
                <a:off x="7950289" y="3629810"/>
                <a:ext cx="149047" cy="82492"/>
              </a:xfrm>
              <a:prstGeom prst="triangle">
                <a:avLst>
                  <a:gd name="adj" fmla="val 47444"/>
                </a:avLst>
              </a:prstGeom>
              <a:solidFill>
                <a:schemeClr val="bg1"/>
              </a:solid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47" name="直接连接符 46"/>
              <p:cNvCxnSpPr>
                <a:endCxn id="45" idx="4"/>
              </p:cNvCxnSpPr>
              <p:nvPr/>
            </p:nvCxnSpPr>
            <p:spPr>
              <a:xfrm>
                <a:off x="7983567" y="3596533"/>
                <a:ext cx="0" cy="149047"/>
              </a:xfrm>
              <a:prstGeom prst="line">
                <a:avLst/>
              </a:prstGeom>
              <a:ln w="19050">
                <a:solidFill>
                  <a:schemeClr val="bg1"/>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55" name="直接连接符 54"/>
              <p:cNvCxnSpPr>
                <a:stCxn id="45" idx="2"/>
                <a:endCxn id="45" idx="1"/>
              </p:cNvCxnSpPr>
              <p:nvPr/>
            </p:nvCxnSpPr>
            <p:spPr>
              <a:xfrm>
                <a:off x="7983574" y="3596533"/>
                <a:ext cx="41246" cy="35357"/>
              </a:xfrm>
              <a:prstGeom prst="line">
                <a:avLst/>
              </a:prstGeom>
            </p:spPr>
            <p:style>
              <a:lnRef idx="2">
                <a:schemeClr val="dk1"/>
              </a:lnRef>
              <a:fillRef idx="0">
                <a:schemeClr val="dk1"/>
              </a:fillRef>
              <a:effectRef idx="1">
                <a:schemeClr val="dk1"/>
              </a:effectRef>
              <a:fontRef idx="minor">
                <a:schemeClr val="tx1"/>
              </a:fontRef>
            </p:style>
          </p:cxnSp>
          <p:cxnSp>
            <p:nvCxnSpPr>
              <p:cNvPr id="57" name="直接连接符 56"/>
              <p:cNvCxnSpPr>
                <a:stCxn id="45" idx="5"/>
                <a:endCxn id="45" idx="4"/>
              </p:cNvCxnSpPr>
              <p:nvPr/>
            </p:nvCxnSpPr>
            <p:spPr>
              <a:xfrm flipH="1">
                <a:off x="7983574" y="3706413"/>
                <a:ext cx="41246" cy="39167"/>
              </a:xfrm>
              <a:prstGeom prst="line">
                <a:avLst/>
              </a:prstGeom>
            </p:spPr>
            <p:style>
              <a:lnRef idx="2">
                <a:schemeClr val="dk1"/>
              </a:lnRef>
              <a:fillRef idx="0">
                <a:schemeClr val="dk1"/>
              </a:fillRef>
              <a:effectRef idx="1">
                <a:schemeClr val="dk1"/>
              </a:effectRef>
              <a:fontRef idx="minor">
                <a:schemeClr val="tx1"/>
              </a:fontRef>
            </p:style>
          </p:cxnSp>
        </p:grpSp>
        <p:sp>
          <p:nvSpPr>
            <p:cNvPr id="66" name="文本框 65"/>
            <p:cNvSpPr txBox="1"/>
            <p:nvPr/>
          </p:nvSpPr>
          <p:spPr>
            <a:xfrm>
              <a:off x="7950205" y="3439616"/>
              <a:ext cx="67998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ALU</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72" name="组合 71"/>
          <p:cNvGrpSpPr/>
          <p:nvPr/>
        </p:nvGrpSpPr>
        <p:grpSpPr>
          <a:xfrm>
            <a:off x="1567939" y="1567603"/>
            <a:ext cx="1514235" cy="1097721"/>
            <a:chOff x="2298862" y="1857526"/>
            <a:chExt cx="1514235" cy="1097721"/>
          </a:xfrm>
        </p:grpSpPr>
        <p:grpSp>
          <p:nvGrpSpPr>
            <p:cNvPr id="68" name="组合 67"/>
            <p:cNvGrpSpPr/>
            <p:nvPr/>
          </p:nvGrpSpPr>
          <p:grpSpPr>
            <a:xfrm>
              <a:off x="2929286" y="1957027"/>
              <a:ext cx="883811" cy="998220"/>
              <a:chOff x="2929286" y="1957027"/>
              <a:chExt cx="883811" cy="998220"/>
            </a:xfrm>
          </p:grpSpPr>
          <p:grpSp>
            <p:nvGrpSpPr>
              <p:cNvPr id="59" name="组合 58"/>
              <p:cNvGrpSpPr/>
              <p:nvPr/>
            </p:nvGrpSpPr>
            <p:grpSpPr>
              <a:xfrm>
                <a:off x="2929286" y="1957027"/>
                <a:ext cx="801957" cy="998220"/>
                <a:chOff x="7982528" y="3160441"/>
                <a:chExt cx="801957" cy="998220"/>
              </a:xfrm>
            </p:grpSpPr>
            <p:sp>
              <p:nvSpPr>
                <p:cNvPr id="60" name="梯形 59"/>
                <p:cNvSpPr/>
                <p:nvPr/>
              </p:nvSpPr>
              <p:spPr>
                <a:xfrm rot="5400000">
                  <a:off x="7884397" y="3258572"/>
                  <a:ext cx="998220" cy="801957"/>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61" name="等腰三角形 60"/>
                <p:cNvSpPr/>
                <p:nvPr/>
              </p:nvSpPr>
              <p:spPr>
                <a:xfrm rot="5400000">
                  <a:off x="7972250" y="3606810"/>
                  <a:ext cx="149047" cy="128489"/>
                </a:xfrm>
                <a:prstGeom prst="triangle">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62" name="直接连接符 61"/>
                <p:cNvCxnSpPr>
                  <a:stCxn id="61" idx="2"/>
                  <a:endCxn id="61" idx="4"/>
                </p:cNvCxnSpPr>
                <p:nvPr/>
              </p:nvCxnSpPr>
              <p:spPr>
                <a:xfrm>
                  <a:off x="7982529" y="3596531"/>
                  <a:ext cx="0" cy="149047"/>
                </a:xfrm>
                <a:prstGeom prst="line">
                  <a:avLst/>
                </a:prstGeom>
                <a:ln w="19050">
                  <a:solidFill>
                    <a:schemeClr val="bg1"/>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63" name="直接连接符 62"/>
                <p:cNvCxnSpPr>
                  <a:stCxn id="61" idx="2"/>
                  <a:endCxn id="61" idx="0"/>
                </p:cNvCxnSpPr>
                <p:nvPr/>
              </p:nvCxnSpPr>
              <p:spPr>
                <a:xfrm>
                  <a:off x="7982529" y="3596531"/>
                  <a:ext cx="128489" cy="74524"/>
                </a:xfrm>
                <a:prstGeom prst="line">
                  <a:avLst/>
                </a:prstGeom>
                <a:ln w="19050"/>
              </p:spPr>
              <p:style>
                <a:lnRef idx="2">
                  <a:schemeClr val="dk1"/>
                </a:lnRef>
                <a:fillRef idx="0">
                  <a:schemeClr val="dk1"/>
                </a:fillRef>
                <a:effectRef idx="1">
                  <a:schemeClr val="dk1"/>
                </a:effectRef>
                <a:fontRef idx="minor">
                  <a:schemeClr val="tx1"/>
                </a:fontRef>
              </p:style>
            </p:cxnSp>
            <p:cxnSp>
              <p:nvCxnSpPr>
                <p:cNvPr id="64" name="直接连接符 63"/>
                <p:cNvCxnSpPr>
                  <a:stCxn id="61" idx="0"/>
                  <a:endCxn id="61" idx="4"/>
                </p:cNvCxnSpPr>
                <p:nvPr/>
              </p:nvCxnSpPr>
              <p:spPr>
                <a:xfrm flipH="1">
                  <a:off x="7982529" y="3671055"/>
                  <a:ext cx="128489" cy="74523"/>
                </a:xfrm>
                <a:prstGeom prst="line">
                  <a:avLst/>
                </a:prstGeom>
                <a:ln w="19050"/>
              </p:spPr>
              <p:style>
                <a:lnRef idx="2">
                  <a:schemeClr val="dk1"/>
                </a:lnRef>
                <a:fillRef idx="0">
                  <a:schemeClr val="dk1"/>
                </a:fillRef>
                <a:effectRef idx="1">
                  <a:schemeClr val="dk1"/>
                </a:effectRef>
                <a:fontRef idx="minor">
                  <a:schemeClr val="tx1"/>
                </a:fontRef>
              </p:style>
            </p:cxnSp>
          </p:grpSp>
          <p:sp>
            <p:nvSpPr>
              <p:cNvPr id="65" name="文本框 64"/>
              <p:cNvSpPr txBox="1"/>
              <p:nvPr/>
            </p:nvSpPr>
            <p:spPr>
              <a:xfrm>
                <a:off x="2967994" y="2175269"/>
                <a:ext cx="84510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Add</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70" name="直接连接符 69"/>
            <p:cNvCxnSpPr/>
            <p:nvPr/>
          </p:nvCxnSpPr>
          <p:spPr>
            <a:xfrm flipH="1">
              <a:off x="2796540" y="2143125"/>
              <a:ext cx="132747" cy="0"/>
            </a:xfrm>
            <a:prstGeom prst="line">
              <a:avLst/>
            </a:prstGeom>
          </p:spPr>
          <p:style>
            <a:lnRef idx="3">
              <a:schemeClr val="dk1"/>
            </a:lnRef>
            <a:fillRef idx="0">
              <a:schemeClr val="dk1"/>
            </a:fillRef>
            <a:effectRef idx="2">
              <a:schemeClr val="dk1"/>
            </a:effectRef>
            <a:fontRef idx="minor">
              <a:schemeClr val="tx1"/>
            </a:fontRef>
          </p:style>
        </p:cxnSp>
        <p:sp>
          <p:nvSpPr>
            <p:cNvPr id="71" name="文本框 70"/>
            <p:cNvSpPr txBox="1"/>
            <p:nvPr/>
          </p:nvSpPr>
          <p:spPr>
            <a:xfrm>
              <a:off x="2298862" y="1857526"/>
              <a:ext cx="56618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+4</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76" name="文本框 75"/>
          <p:cNvSpPr txBox="1"/>
          <p:nvPr/>
        </p:nvSpPr>
        <p:spPr>
          <a:xfrm>
            <a:off x="5058596" y="5554287"/>
            <a:ext cx="138211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RegWEn</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80" name="直接连接符 79"/>
          <p:cNvCxnSpPr/>
          <p:nvPr/>
        </p:nvCxnSpPr>
        <p:spPr>
          <a:xfrm flipV="1">
            <a:off x="5354324" y="4299037"/>
            <a:ext cx="0" cy="1244086"/>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82" name="直接箭头连接符 81"/>
          <p:cNvCxnSpPr/>
          <p:nvPr/>
        </p:nvCxnSpPr>
        <p:spPr>
          <a:xfrm>
            <a:off x="1917590" y="3176594"/>
            <a:ext cx="3010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02" name="组合 101"/>
          <p:cNvGrpSpPr/>
          <p:nvPr/>
        </p:nvGrpSpPr>
        <p:grpSpPr>
          <a:xfrm>
            <a:off x="2037061" y="2485036"/>
            <a:ext cx="157663" cy="687003"/>
            <a:chOff x="2139696" y="2656398"/>
            <a:chExt cx="384242" cy="687003"/>
          </a:xfrm>
        </p:grpSpPr>
        <p:cxnSp>
          <p:nvCxnSpPr>
            <p:cNvPr id="93" name="直接连接符 92"/>
            <p:cNvCxnSpPr/>
            <p:nvPr/>
          </p:nvCxnSpPr>
          <p:spPr>
            <a:xfrm flipV="1">
              <a:off x="2139696" y="2656398"/>
              <a:ext cx="0" cy="687003"/>
            </a:xfrm>
            <a:prstGeom prst="line">
              <a:avLst/>
            </a:prstGeom>
          </p:spPr>
          <p:style>
            <a:lnRef idx="3">
              <a:schemeClr val="dk1"/>
            </a:lnRef>
            <a:fillRef idx="0">
              <a:schemeClr val="dk1"/>
            </a:fillRef>
            <a:effectRef idx="2">
              <a:schemeClr val="dk1"/>
            </a:effectRef>
            <a:fontRef idx="minor">
              <a:schemeClr val="tx1"/>
            </a:fontRef>
          </p:style>
        </p:cxnSp>
        <p:cxnSp>
          <p:nvCxnSpPr>
            <p:cNvPr id="99" name="直接箭头连接符 98"/>
            <p:cNvCxnSpPr/>
            <p:nvPr/>
          </p:nvCxnSpPr>
          <p:spPr>
            <a:xfrm>
              <a:off x="2139696" y="2656398"/>
              <a:ext cx="3842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20" name="直接箭头连接符 119"/>
          <p:cNvCxnSpPr/>
          <p:nvPr/>
        </p:nvCxnSpPr>
        <p:spPr>
          <a:xfrm>
            <a:off x="1260427" y="3172040"/>
            <a:ext cx="1795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6" name="文本框 125"/>
          <p:cNvSpPr txBox="1"/>
          <p:nvPr/>
        </p:nvSpPr>
        <p:spPr>
          <a:xfrm>
            <a:off x="20616" y="3341931"/>
            <a:ext cx="92365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PC+4</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3" name="文本框 162"/>
          <p:cNvSpPr txBox="1"/>
          <p:nvPr/>
        </p:nvSpPr>
        <p:spPr>
          <a:xfrm>
            <a:off x="3350022" y="2563097"/>
            <a:ext cx="141641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inst[11:7]</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4" name="文本框 163"/>
          <p:cNvSpPr txBox="1"/>
          <p:nvPr/>
        </p:nvSpPr>
        <p:spPr>
          <a:xfrm>
            <a:off x="3085576" y="3002913"/>
            <a:ext cx="1478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inst[19:15]</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5" name="文本框 164"/>
          <p:cNvSpPr txBox="1"/>
          <p:nvPr/>
        </p:nvSpPr>
        <p:spPr>
          <a:xfrm>
            <a:off x="3092966" y="3404428"/>
            <a:ext cx="14778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inst[24:20]</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70" name="直接箭头连接符 169"/>
          <p:cNvCxnSpPr/>
          <p:nvPr/>
        </p:nvCxnSpPr>
        <p:spPr>
          <a:xfrm>
            <a:off x="3011386" y="3000468"/>
            <a:ext cx="0" cy="254265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7" name="文本框 176"/>
          <p:cNvSpPr txBox="1"/>
          <p:nvPr/>
        </p:nvSpPr>
        <p:spPr>
          <a:xfrm>
            <a:off x="2153217" y="5549305"/>
            <a:ext cx="143340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inst[31:0]</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86" name="文本框 85"/>
          <p:cNvSpPr txBox="1"/>
          <p:nvPr/>
        </p:nvSpPr>
        <p:spPr>
          <a:xfrm>
            <a:off x="8444220" y="5540205"/>
            <a:ext cx="123371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ALUSel</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90" name="文本框 89"/>
          <p:cNvSpPr txBox="1"/>
          <p:nvPr/>
        </p:nvSpPr>
        <p:spPr>
          <a:xfrm>
            <a:off x="7761246" y="5539717"/>
            <a:ext cx="639919"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Bsel</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98" name="文本框 97"/>
          <p:cNvSpPr txBox="1"/>
          <p:nvPr/>
        </p:nvSpPr>
        <p:spPr>
          <a:xfrm>
            <a:off x="3795747" y="5552023"/>
            <a:ext cx="12085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ImmSel</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77" name="直接箭头连接符 76"/>
          <p:cNvCxnSpPr/>
          <p:nvPr/>
        </p:nvCxnSpPr>
        <p:spPr>
          <a:xfrm>
            <a:off x="3011386" y="4842161"/>
            <a:ext cx="145044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48" name="组合 147"/>
          <p:cNvGrpSpPr/>
          <p:nvPr/>
        </p:nvGrpSpPr>
        <p:grpSpPr>
          <a:xfrm>
            <a:off x="10308452" y="2734455"/>
            <a:ext cx="361020" cy="858265"/>
            <a:chOff x="2139696" y="2656398"/>
            <a:chExt cx="384242" cy="448439"/>
          </a:xfrm>
        </p:grpSpPr>
        <p:cxnSp>
          <p:nvCxnSpPr>
            <p:cNvPr id="149" name="直接连接符 148"/>
            <p:cNvCxnSpPr/>
            <p:nvPr/>
          </p:nvCxnSpPr>
          <p:spPr>
            <a:xfrm flipV="1">
              <a:off x="2139696" y="2656401"/>
              <a:ext cx="0" cy="448436"/>
            </a:xfrm>
            <a:prstGeom prst="line">
              <a:avLst/>
            </a:prstGeom>
          </p:spPr>
          <p:style>
            <a:lnRef idx="3">
              <a:schemeClr val="dk1"/>
            </a:lnRef>
            <a:fillRef idx="0">
              <a:schemeClr val="dk1"/>
            </a:fillRef>
            <a:effectRef idx="2">
              <a:schemeClr val="dk1"/>
            </a:effectRef>
            <a:fontRef idx="minor">
              <a:schemeClr val="tx1"/>
            </a:fontRef>
          </p:style>
        </p:cxnSp>
        <p:cxnSp>
          <p:nvCxnSpPr>
            <p:cNvPr id="150" name="直接箭头连接符 149"/>
            <p:cNvCxnSpPr/>
            <p:nvPr/>
          </p:nvCxnSpPr>
          <p:spPr>
            <a:xfrm>
              <a:off x="2139696" y="2656398"/>
              <a:ext cx="38424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151" name="直接箭头连接符 150"/>
          <p:cNvCxnSpPr/>
          <p:nvPr/>
        </p:nvCxnSpPr>
        <p:spPr>
          <a:xfrm>
            <a:off x="10133605" y="3592722"/>
            <a:ext cx="180022"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4" name="直接箭头连接符 153"/>
          <p:cNvCxnSpPr/>
          <p:nvPr/>
        </p:nvCxnSpPr>
        <p:spPr>
          <a:xfrm flipV="1">
            <a:off x="9653759" y="3891319"/>
            <a:ext cx="0" cy="16441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89" name="组合 88"/>
          <p:cNvGrpSpPr/>
          <p:nvPr/>
        </p:nvGrpSpPr>
        <p:grpSpPr>
          <a:xfrm>
            <a:off x="9357656" y="3291350"/>
            <a:ext cx="1058857" cy="1042636"/>
            <a:chOff x="9538034" y="2758187"/>
            <a:chExt cx="1593664" cy="2928905"/>
          </a:xfrm>
        </p:grpSpPr>
        <p:grpSp>
          <p:nvGrpSpPr>
            <p:cNvPr id="122" name="组合 121"/>
            <p:cNvGrpSpPr/>
            <p:nvPr/>
          </p:nvGrpSpPr>
          <p:grpSpPr>
            <a:xfrm>
              <a:off x="9538034" y="2758187"/>
              <a:ext cx="1175029" cy="1705656"/>
              <a:chOff x="2797373" y="3222556"/>
              <a:chExt cx="1175029" cy="1240517"/>
            </a:xfrm>
          </p:grpSpPr>
          <p:sp>
            <p:nvSpPr>
              <p:cNvPr id="123" name="矩形 122"/>
              <p:cNvSpPr/>
              <p:nvPr/>
            </p:nvSpPr>
            <p:spPr>
              <a:xfrm>
                <a:off x="2798619" y="3269058"/>
                <a:ext cx="1173018" cy="1194015"/>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24" name="文本框 123"/>
              <p:cNvSpPr txBox="1"/>
              <p:nvPr/>
            </p:nvSpPr>
            <p:spPr>
              <a:xfrm>
                <a:off x="2797373" y="3222556"/>
                <a:ext cx="1175029" cy="10689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DM</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155" name="等腰三角形 154"/>
            <p:cNvSpPr/>
            <p:nvPr/>
          </p:nvSpPr>
          <p:spPr>
            <a:xfrm>
              <a:off x="10441036" y="4198699"/>
              <a:ext cx="150809" cy="265146"/>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56" name="文本框 155"/>
            <p:cNvSpPr txBox="1"/>
            <p:nvPr/>
          </p:nvSpPr>
          <p:spPr>
            <a:xfrm>
              <a:off x="10153497" y="4390213"/>
              <a:ext cx="978201" cy="12968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58" name="直接连接符 157"/>
            <p:cNvCxnSpPr/>
            <p:nvPr/>
          </p:nvCxnSpPr>
          <p:spPr>
            <a:xfrm>
              <a:off x="10515851" y="4469060"/>
              <a:ext cx="0" cy="190251"/>
            </a:xfrm>
            <a:prstGeom prst="line">
              <a:avLst/>
            </a:prstGeom>
          </p:spPr>
          <p:style>
            <a:lnRef idx="3">
              <a:schemeClr val="dk1"/>
            </a:lnRef>
            <a:fillRef idx="0">
              <a:schemeClr val="dk1"/>
            </a:fillRef>
            <a:effectRef idx="2">
              <a:schemeClr val="dk1"/>
            </a:effectRef>
            <a:fontRef idx="minor">
              <a:schemeClr val="tx1"/>
            </a:fontRef>
          </p:style>
        </p:cxnSp>
      </p:grpSp>
      <p:sp>
        <p:nvSpPr>
          <p:cNvPr id="159" name="文本框 158"/>
          <p:cNvSpPr txBox="1"/>
          <p:nvPr/>
        </p:nvSpPr>
        <p:spPr>
          <a:xfrm>
            <a:off x="9337402" y="5887947"/>
            <a:ext cx="13988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MemRW</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74" name="文本框 173"/>
          <p:cNvSpPr txBox="1"/>
          <p:nvPr/>
        </p:nvSpPr>
        <p:spPr>
          <a:xfrm>
            <a:off x="10643897" y="5538078"/>
            <a:ext cx="11033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WBSel</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75" name="直接箭头连接符 174"/>
          <p:cNvCxnSpPr/>
          <p:nvPr/>
        </p:nvCxnSpPr>
        <p:spPr>
          <a:xfrm flipV="1">
            <a:off x="10903064" y="2802539"/>
            <a:ext cx="0" cy="27405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76" name="组合 175"/>
          <p:cNvGrpSpPr/>
          <p:nvPr/>
        </p:nvGrpSpPr>
        <p:grpSpPr>
          <a:xfrm>
            <a:off x="4461832" y="1734672"/>
            <a:ext cx="6745271" cy="683397"/>
            <a:chOff x="5118435" y="1810320"/>
            <a:chExt cx="3915664" cy="608430"/>
          </a:xfrm>
        </p:grpSpPr>
        <p:cxnSp>
          <p:nvCxnSpPr>
            <p:cNvPr id="178" name="直接箭头连接符 177"/>
            <p:cNvCxnSpPr/>
            <p:nvPr/>
          </p:nvCxnSpPr>
          <p:spPr>
            <a:xfrm>
              <a:off x="8935427" y="2398269"/>
              <a:ext cx="98276"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9" name="直接连接符 178"/>
            <p:cNvCxnSpPr/>
            <p:nvPr/>
          </p:nvCxnSpPr>
          <p:spPr>
            <a:xfrm flipV="1">
              <a:off x="9034099" y="1810320"/>
              <a:ext cx="0" cy="587949"/>
            </a:xfrm>
            <a:prstGeom prst="line">
              <a:avLst/>
            </a:prstGeom>
          </p:spPr>
          <p:style>
            <a:lnRef idx="3">
              <a:schemeClr val="dk1"/>
            </a:lnRef>
            <a:fillRef idx="0">
              <a:schemeClr val="dk1"/>
            </a:fillRef>
            <a:effectRef idx="2">
              <a:schemeClr val="dk1"/>
            </a:effectRef>
            <a:fontRef idx="minor">
              <a:schemeClr val="tx1"/>
            </a:fontRef>
          </p:style>
        </p:cxnSp>
        <p:cxnSp>
          <p:nvCxnSpPr>
            <p:cNvPr id="180" name="直接连接符 179"/>
            <p:cNvCxnSpPr/>
            <p:nvPr/>
          </p:nvCxnSpPr>
          <p:spPr>
            <a:xfrm>
              <a:off x="5118435" y="1813539"/>
              <a:ext cx="3915268" cy="0"/>
            </a:xfrm>
            <a:prstGeom prst="line">
              <a:avLst/>
            </a:prstGeom>
          </p:spPr>
          <p:style>
            <a:lnRef idx="3">
              <a:schemeClr val="dk1"/>
            </a:lnRef>
            <a:fillRef idx="0">
              <a:schemeClr val="dk1"/>
            </a:fillRef>
            <a:effectRef idx="2">
              <a:schemeClr val="dk1"/>
            </a:effectRef>
            <a:fontRef idx="minor">
              <a:schemeClr val="tx1"/>
            </a:fontRef>
          </p:style>
        </p:cxnSp>
        <p:cxnSp>
          <p:nvCxnSpPr>
            <p:cNvPr id="181" name="直接连接符 180"/>
            <p:cNvCxnSpPr/>
            <p:nvPr/>
          </p:nvCxnSpPr>
          <p:spPr>
            <a:xfrm flipV="1">
              <a:off x="5118435" y="1813167"/>
              <a:ext cx="3810" cy="605583"/>
            </a:xfrm>
            <a:prstGeom prst="line">
              <a:avLst/>
            </a:prstGeom>
          </p:spPr>
          <p:style>
            <a:lnRef idx="3">
              <a:schemeClr val="dk1"/>
            </a:lnRef>
            <a:fillRef idx="0">
              <a:schemeClr val="dk1"/>
            </a:fillRef>
            <a:effectRef idx="2">
              <a:schemeClr val="dk1"/>
            </a:effectRef>
            <a:fontRef idx="minor">
              <a:schemeClr val="tx1"/>
            </a:fontRef>
          </p:style>
        </p:cxnSp>
        <p:cxnSp>
          <p:nvCxnSpPr>
            <p:cNvPr id="182" name="直接箭头连接符 181"/>
            <p:cNvCxnSpPr/>
            <p:nvPr/>
          </p:nvCxnSpPr>
          <p:spPr>
            <a:xfrm>
              <a:off x="5118435" y="2418750"/>
              <a:ext cx="14658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183" name="文本框 182"/>
          <p:cNvSpPr txBox="1"/>
          <p:nvPr/>
        </p:nvSpPr>
        <p:spPr>
          <a:xfrm>
            <a:off x="10613801" y="1489342"/>
            <a:ext cx="18473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84" name="文本框 183"/>
          <p:cNvSpPr txBox="1"/>
          <p:nvPr/>
        </p:nvSpPr>
        <p:spPr>
          <a:xfrm>
            <a:off x="11049465" y="2321222"/>
            <a:ext cx="64472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wb</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nvGrpSpPr>
          <p:cNvPr id="142" name="组合 141"/>
          <p:cNvGrpSpPr/>
          <p:nvPr/>
        </p:nvGrpSpPr>
        <p:grpSpPr>
          <a:xfrm>
            <a:off x="6657557" y="2921158"/>
            <a:ext cx="997388" cy="1053768"/>
            <a:chOff x="4411035" y="3842519"/>
            <a:chExt cx="755715" cy="1053768"/>
          </a:xfrm>
        </p:grpSpPr>
        <p:sp>
          <p:nvSpPr>
            <p:cNvPr id="166" name="梯形 165"/>
            <p:cNvSpPr/>
            <p:nvPr/>
          </p:nvSpPr>
          <p:spPr>
            <a:xfrm rot="5400000">
              <a:off x="4276044" y="4051776"/>
              <a:ext cx="1053768" cy="63525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7" name="文本框 166"/>
            <p:cNvSpPr txBox="1"/>
            <p:nvPr/>
          </p:nvSpPr>
          <p:spPr>
            <a:xfrm>
              <a:off x="4411035" y="4008982"/>
              <a:ext cx="755715"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Branch</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Comp</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186" name="直接箭头连接符 185"/>
          <p:cNvCxnSpPr/>
          <p:nvPr/>
        </p:nvCxnSpPr>
        <p:spPr>
          <a:xfrm>
            <a:off x="6454494" y="3265423"/>
            <a:ext cx="30107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7" name="直接箭头连接符 186"/>
          <p:cNvCxnSpPr/>
          <p:nvPr/>
        </p:nvCxnSpPr>
        <p:spPr>
          <a:xfrm>
            <a:off x="6454494" y="3690125"/>
            <a:ext cx="3082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1" name="直接箭头连接符 190"/>
          <p:cNvCxnSpPr/>
          <p:nvPr/>
        </p:nvCxnSpPr>
        <p:spPr>
          <a:xfrm>
            <a:off x="7136873" y="3829635"/>
            <a:ext cx="0" cy="17134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2" name="直接箭头连接符 191"/>
          <p:cNvCxnSpPr/>
          <p:nvPr/>
        </p:nvCxnSpPr>
        <p:spPr>
          <a:xfrm>
            <a:off x="7334993" y="3737750"/>
            <a:ext cx="0" cy="1805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3" name="直接箭头连接符 192"/>
          <p:cNvCxnSpPr/>
          <p:nvPr/>
        </p:nvCxnSpPr>
        <p:spPr>
          <a:xfrm flipV="1">
            <a:off x="6924730" y="3918031"/>
            <a:ext cx="0" cy="16250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4" name="文本框 193"/>
          <p:cNvSpPr txBox="1"/>
          <p:nvPr/>
        </p:nvSpPr>
        <p:spPr>
          <a:xfrm>
            <a:off x="6346411" y="5543751"/>
            <a:ext cx="79861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BrUn</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95" name="文本框 194"/>
          <p:cNvSpPr txBox="1"/>
          <p:nvPr/>
        </p:nvSpPr>
        <p:spPr>
          <a:xfrm>
            <a:off x="7084443" y="5543751"/>
            <a:ext cx="72648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BrLt</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96" name="文本框 195"/>
          <p:cNvSpPr txBox="1"/>
          <p:nvPr/>
        </p:nvSpPr>
        <p:spPr>
          <a:xfrm>
            <a:off x="6750473" y="6026744"/>
            <a:ext cx="784189"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BrEq</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98" name="文本框 197"/>
          <p:cNvSpPr txBox="1"/>
          <p:nvPr/>
        </p:nvSpPr>
        <p:spPr>
          <a:xfrm>
            <a:off x="7893130" y="6035645"/>
            <a:ext cx="654345"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Asel</a:t>
            </a:r>
            <a:endParaRPr kumimoji="0" lang="en-US" altLang="zh-CN" sz="20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nvGrpSpPr>
          <p:cNvPr id="228" name="组合 227"/>
          <p:cNvGrpSpPr/>
          <p:nvPr/>
        </p:nvGrpSpPr>
        <p:grpSpPr>
          <a:xfrm>
            <a:off x="6580657" y="2757684"/>
            <a:ext cx="1146237" cy="507740"/>
            <a:chOff x="6580657" y="2757684"/>
            <a:chExt cx="1146237" cy="507740"/>
          </a:xfrm>
        </p:grpSpPr>
        <p:cxnSp>
          <p:nvCxnSpPr>
            <p:cNvPr id="108" name="直接连接符 107"/>
            <p:cNvCxnSpPr/>
            <p:nvPr/>
          </p:nvCxnSpPr>
          <p:spPr>
            <a:xfrm flipV="1">
              <a:off x="6580657" y="2757684"/>
              <a:ext cx="0" cy="507740"/>
            </a:xfrm>
            <a:prstGeom prst="line">
              <a:avLst/>
            </a:prstGeom>
          </p:spPr>
          <p:style>
            <a:lnRef idx="3">
              <a:schemeClr val="dk1"/>
            </a:lnRef>
            <a:fillRef idx="0">
              <a:schemeClr val="dk1"/>
            </a:fillRef>
            <a:effectRef idx="2">
              <a:schemeClr val="dk1"/>
            </a:effectRef>
            <a:fontRef idx="minor">
              <a:schemeClr val="tx1"/>
            </a:fontRef>
          </p:style>
        </p:cxnSp>
        <p:cxnSp>
          <p:nvCxnSpPr>
            <p:cNvPr id="110" name="直接连接符 109"/>
            <p:cNvCxnSpPr/>
            <p:nvPr/>
          </p:nvCxnSpPr>
          <p:spPr>
            <a:xfrm>
              <a:off x="6580657" y="2765756"/>
              <a:ext cx="961862" cy="0"/>
            </a:xfrm>
            <a:prstGeom prst="line">
              <a:avLst/>
            </a:prstGeom>
          </p:spPr>
          <p:style>
            <a:lnRef idx="3">
              <a:schemeClr val="dk1"/>
            </a:lnRef>
            <a:fillRef idx="0">
              <a:schemeClr val="dk1"/>
            </a:fillRef>
            <a:effectRef idx="2">
              <a:schemeClr val="dk1"/>
            </a:effectRef>
            <a:fontRef idx="minor">
              <a:schemeClr val="tx1"/>
            </a:fontRef>
          </p:style>
        </p:cxnSp>
        <p:cxnSp>
          <p:nvCxnSpPr>
            <p:cNvPr id="199" name="直接箭头连接符 198"/>
            <p:cNvCxnSpPr/>
            <p:nvPr/>
          </p:nvCxnSpPr>
          <p:spPr>
            <a:xfrm>
              <a:off x="7542519" y="3110165"/>
              <a:ext cx="1843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9" name="直接连接符 118"/>
            <p:cNvCxnSpPr/>
            <p:nvPr/>
          </p:nvCxnSpPr>
          <p:spPr>
            <a:xfrm flipV="1">
              <a:off x="7542519" y="2757684"/>
              <a:ext cx="0" cy="357492"/>
            </a:xfrm>
            <a:prstGeom prst="line">
              <a:avLst/>
            </a:prstGeom>
          </p:spPr>
          <p:style>
            <a:lnRef idx="3">
              <a:schemeClr val="dk1"/>
            </a:lnRef>
            <a:fillRef idx="0">
              <a:schemeClr val="dk1"/>
            </a:fillRef>
            <a:effectRef idx="2">
              <a:schemeClr val="dk1"/>
            </a:effectRef>
            <a:fontRef idx="minor">
              <a:schemeClr val="tx1"/>
            </a:fontRef>
          </p:style>
        </p:cxnSp>
      </p:grpSp>
      <p:sp>
        <p:nvSpPr>
          <p:cNvPr id="207" name="文本框 206"/>
          <p:cNvSpPr txBox="1"/>
          <p:nvPr/>
        </p:nvSpPr>
        <p:spPr>
          <a:xfrm>
            <a:off x="734936" y="5550255"/>
            <a:ext cx="113274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PCSel</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nvGrpSpPr>
          <p:cNvPr id="217" name="组合 216"/>
          <p:cNvGrpSpPr/>
          <p:nvPr/>
        </p:nvGrpSpPr>
        <p:grpSpPr>
          <a:xfrm>
            <a:off x="371122" y="1367479"/>
            <a:ext cx="2809911" cy="2029403"/>
            <a:chOff x="371122" y="1492576"/>
            <a:chExt cx="2802843" cy="1818091"/>
          </a:xfrm>
        </p:grpSpPr>
        <p:cxnSp>
          <p:nvCxnSpPr>
            <p:cNvPr id="111" name="直接箭头连接符 110"/>
            <p:cNvCxnSpPr/>
            <p:nvPr/>
          </p:nvCxnSpPr>
          <p:spPr>
            <a:xfrm>
              <a:off x="2996265" y="2203630"/>
              <a:ext cx="173890"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14" name="直接连接符 113"/>
            <p:cNvCxnSpPr/>
            <p:nvPr/>
          </p:nvCxnSpPr>
          <p:spPr>
            <a:xfrm flipV="1">
              <a:off x="3173965" y="1493280"/>
              <a:ext cx="0" cy="710350"/>
            </a:xfrm>
            <a:prstGeom prst="line">
              <a:avLst/>
            </a:prstGeom>
          </p:spPr>
          <p:style>
            <a:lnRef idx="3">
              <a:schemeClr val="dk1"/>
            </a:lnRef>
            <a:fillRef idx="0">
              <a:schemeClr val="dk1"/>
            </a:fillRef>
            <a:effectRef idx="2">
              <a:schemeClr val="dk1"/>
            </a:effectRef>
            <a:fontRef idx="minor">
              <a:schemeClr val="tx1"/>
            </a:fontRef>
          </p:style>
        </p:cxnSp>
        <p:cxnSp>
          <p:nvCxnSpPr>
            <p:cNvPr id="115" name="直接连接符 114"/>
            <p:cNvCxnSpPr/>
            <p:nvPr/>
          </p:nvCxnSpPr>
          <p:spPr>
            <a:xfrm>
              <a:off x="371122" y="1493608"/>
              <a:ext cx="2799033" cy="0"/>
            </a:xfrm>
            <a:prstGeom prst="line">
              <a:avLst/>
            </a:prstGeom>
          </p:spPr>
          <p:style>
            <a:lnRef idx="3">
              <a:schemeClr val="dk1"/>
            </a:lnRef>
            <a:fillRef idx="0">
              <a:schemeClr val="dk1"/>
            </a:fillRef>
            <a:effectRef idx="2">
              <a:schemeClr val="dk1"/>
            </a:effectRef>
            <a:fontRef idx="minor">
              <a:schemeClr val="tx1"/>
            </a:fontRef>
          </p:style>
        </p:cxnSp>
        <p:cxnSp>
          <p:nvCxnSpPr>
            <p:cNvPr id="118" name="直接连接符 117"/>
            <p:cNvCxnSpPr/>
            <p:nvPr/>
          </p:nvCxnSpPr>
          <p:spPr>
            <a:xfrm flipV="1">
              <a:off x="374932" y="1492576"/>
              <a:ext cx="0" cy="1818091"/>
            </a:xfrm>
            <a:prstGeom prst="line">
              <a:avLst/>
            </a:prstGeom>
          </p:spPr>
          <p:style>
            <a:lnRef idx="3">
              <a:schemeClr val="dk1"/>
            </a:lnRef>
            <a:fillRef idx="0">
              <a:schemeClr val="dk1"/>
            </a:fillRef>
            <a:effectRef idx="2">
              <a:schemeClr val="dk1"/>
            </a:effectRef>
            <a:fontRef idx="minor">
              <a:schemeClr val="tx1"/>
            </a:fontRef>
          </p:style>
        </p:cxnSp>
        <p:cxnSp>
          <p:nvCxnSpPr>
            <p:cNvPr id="208" name="直接箭头连接符 207"/>
            <p:cNvCxnSpPr/>
            <p:nvPr/>
          </p:nvCxnSpPr>
          <p:spPr>
            <a:xfrm>
              <a:off x="371122" y="3301093"/>
              <a:ext cx="52550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11" name="组合 210"/>
          <p:cNvGrpSpPr/>
          <p:nvPr/>
        </p:nvGrpSpPr>
        <p:grpSpPr>
          <a:xfrm>
            <a:off x="633872" y="1586447"/>
            <a:ext cx="8592878" cy="1263993"/>
            <a:chOff x="4023171" y="1813168"/>
            <a:chExt cx="5085302" cy="1120277"/>
          </a:xfrm>
        </p:grpSpPr>
        <p:cxnSp>
          <p:nvCxnSpPr>
            <p:cNvPr id="213" name="直接连接符 212"/>
            <p:cNvCxnSpPr/>
            <p:nvPr/>
          </p:nvCxnSpPr>
          <p:spPr>
            <a:xfrm flipV="1">
              <a:off x="9108473" y="1813168"/>
              <a:ext cx="0" cy="957800"/>
            </a:xfrm>
            <a:prstGeom prst="line">
              <a:avLst/>
            </a:prstGeom>
          </p:spPr>
          <p:style>
            <a:lnRef idx="3">
              <a:schemeClr val="dk1"/>
            </a:lnRef>
            <a:fillRef idx="0">
              <a:schemeClr val="dk1"/>
            </a:fillRef>
            <a:effectRef idx="2">
              <a:schemeClr val="dk1"/>
            </a:effectRef>
            <a:fontRef idx="minor">
              <a:schemeClr val="tx1"/>
            </a:fontRef>
          </p:style>
        </p:cxnSp>
        <p:cxnSp>
          <p:nvCxnSpPr>
            <p:cNvPr id="214" name="直接连接符 213"/>
            <p:cNvCxnSpPr/>
            <p:nvPr/>
          </p:nvCxnSpPr>
          <p:spPr>
            <a:xfrm>
              <a:off x="4023171" y="1813539"/>
              <a:ext cx="5084774" cy="0"/>
            </a:xfrm>
            <a:prstGeom prst="line">
              <a:avLst/>
            </a:prstGeom>
          </p:spPr>
          <p:style>
            <a:lnRef idx="3">
              <a:schemeClr val="dk1"/>
            </a:lnRef>
            <a:fillRef idx="0">
              <a:schemeClr val="dk1"/>
            </a:fillRef>
            <a:effectRef idx="2">
              <a:schemeClr val="dk1"/>
            </a:effectRef>
            <a:fontRef idx="minor">
              <a:schemeClr val="tx1"/>
            </a:fontRef>
          </p:style>
        </p:cxnSp>
        <p:cxnSp>
          <p:nvCxnSpPr>
            <p:cNvPr id="215" name="直接连接符 214"/>
            <p:cNvCxnSpPr/>
            <p:nvPr/>
          </p:nvCxnSpPr>
          <p:spPr>
            <a:xfrm flipV="1">
              <a:off x="4023171" y="1813169"/>
              <a:ext cx="0" cy="1114960"/>
            </a:xfrm>
            <a:prstGeom prst="line">
              <a:avLst/>
            </a:prstGeom>
          </p:spPr>
          <p:style>
            <a:lnRef idx="3">
              <a:schemeClr val="dk1"/>
            </a:lnRef>
            <a:fillRef idx="0">
              <a:schemeClr val="dk1"/>
            </a:fillRef>
            <a:effectRef idx="2">
              <a:schemeClr val="dk1"/>
            </a:effectRef>
            <a:fontRef idx="minor">
              <a:schemeClr val="tx1"/>
            </a:fontRef>
          </p:style>
        </p:cxnSp>
        <p:cxnSp>
          <p:nvCxnSpPr>
            <p:cNvPr id="216" name="直接箭头连接符 215"/>
            <p:cNvCxnSpPr/>
            <p:nvPr/>
          </p:nvCxnSpPr>
          <p:spPr>
            <a:xfrm>
              <a:off x="4023171" y="2933445"/>
              <a:ext cx="15736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6" name="组合 5"/>
          <p:cNvGrpSpPr/>
          <p:nvPr/>
        </p:nvGrpSpPr>
        <p:grpSpPr>
          <a:xfrm>
            <a:off x="2037061" y="2103194"/>
            <a:ext cx="5693209" cy="625172"/>
            <a:chOff x="2037061" y="2103194"/>
            <a:chExt cx="5693209" cy="625172"/>
          </a:xfrm>
        </p:grpSpPr>
        <p:cxnSp>
          <p:nvCxnSpPr>
            <p:cNvPr id="226" name="直接连接符 225"/>
            <p:cNvCxnSpPr/>
            <p:nvPr/>
          </p:nvCxnSpPr>
          <p:spPr>
            <a:xfrm>
              <a:off x="2037061" y="2728366"/>
              <a:ext cx="1311779" cy="0"/>
            </a:xfrm>
            <a:prstGeom prst="line">
              <a:avLst/>
            </a:prstGeom>
          </p:spPr>
          <p:style>
            <a:lnRef idx="3">
              <a:schemeClr val="dk1"/>
            </a:lnRef>
            <a:fillRef idx="0">
              <a:schemeClr val="dk1"/>
            </a:fillRef>
            <a:effectRef idx="2">
              <a:schemeClr val="dk1"/>
            </a:effectRef>
            <a:fontRef idx="minor">
              <a:schemeClr val="tx1"/>
            </a:fontRef>
          </p:style>
        </p:cxnSp>
        <p:cxnSp>
          <p:nvCxnSpPr>
            <p:cNvPr id="231" name="直接连接符 230"/>
            <p:cNvCxnSpPr/>
            <p:nvPr/>
          </p:nvCxnSpPr>
          <p:spPr>
            <a:xfrm flipV="1">
              <a:off x="3351862" y="2103194"/>
              <a:ext cx="0" cy="625172"/>
            </a:xfrm>
            <a:prstGeom prst="line">
              <a:avLst/>
            </a:prstGeom>
          </p:spPr>
          <p:style>
            <a:lnRef idx="3">
              <a:schemeClr val="dk1"/>
            </a:lnRef>
            <a:fillRef idx="0">
              <a:schemeClr val="dk1"/>
            </a:fillRef>
            <a:effectRef idx="2">
              <a:schemeClr val="dk1"/>
            </a:effectRef>
            <a:fontRef idx="minor">
              <a:schemeClr val="tx1"/>
            </a:fontRef>
          </p:style>
        </p:cxnSp>
        <p:cxnSp>
          <p:nvCxnSpPr>
            <p:cNvPr id="233" name="直接连接符 232"/>
            <p:cNvCxnSpPr/>
            <p:nvPr/>
          </p:nvCxnSpPr>
          <p:spPr>
            <a:xfrm>
              <a:off x="3348840" y="2103194"/>
              <a:ext cx="4256894" cy="0"/>
            </a:xfrm>
            <a:prstGeom prst="line">
              <a:avLst/>
            </a:prstGeom>
          </p:spPr>
          <p:style>
            <a:lnRef idx="3">
              <a:schemeClr val="dk1"/>
            </a:lnRef>
            <a:fillRef idx="0">
              <a:schemeClr val="dk1"/>
            </a:fillRef>
            <a:effectRef idx="2">
              <a:schemeClr val="dk1"/>
            </a:effectRef>
            <a:fontRef idx="minor">
              <a:schemeClr val="tx1"/>
            </a:fontRef>
          </p:style>
        </p:cxnSp>
        <p:cxnSp>
          <p:nvCxnSpPr>
            <p:cNvPr id="234" name="直接箭头连接符 233"/>
            <p:cNvCxnSpPr/>
            <p:nvPr/>
          </p:nvCxnSpPr>
          <p:spPr>
            <a:xfrm>
              <a:off x="7603840" y="2646009"/>
              <a:ext cx="12643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0" name="直接连接符 239"/>
            <p:cNvCxnSpPr/>
            <p:nvPr/>
          </p:nvCxnSpPr>
          <p:spPr>
            <a:xfrm>
              <a:off x="7603840" y="2103194"/>
              <a:ext cx="0" cy="542815"/>
            </a:xfrm>
            <a:prstGeom prst="line">
              <a:avLst/>
            </a:prstGeom>
          </p:spPr>
          <p:style>
            <a:lnRef idx="3">
              <a:schemeClr val="dk1"/>
            </a:lnRef>
            <a:fillRef idx="0">
              <a:schemeClr val="dk1"/>
            </a:fillRef>
            <a:effectRef idx="2">
              <a:schemeClr val="dk1"/>
            </a:effectRef>
            <a:fontRef idx="minor">
              <a:schemeClr val="tx1"/>
            </a:fontRef>
          </p:style>
        </p:cxnSp>
      </p:grpSp>
      <p:cxnSp>
        <p:nvCxnSpPr>
          <p:cNvPr id="200" name="直接箭头连接符 199"/>
          <p:cNvCxnSpPr/>
          <p:nvPr/>
        </p:nvCxnSpPr>
        <p:spPr>
          <a:xfrm flipV="1">
            <a:off x="1094210" y="3515867"/>
            <a:ext cx="0" cy="20192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06" name="组合 205"/>
          <p:cNvGrpSpPr/>
          <p:nvPr/>
        </p:nvGrpSpPr>
        <p:grpSpPr>
          <a:xfrm>
            <a:off x="3169854" y="1361635"/>
            <a:ext cx="7499612" cy="717358"/>
            <a:chOff x="6580657" y="2760226"/>
            <a:chExt cx="1196311" cy="601471"/>
          </a:xfrm>
        </p:grpSpPr>
        <p:cxnSp>
          <p:nvCxnSpPr>
            <p:cNvPr id="210" name="直接连接符 209"/>
            <p:cNvCxnSpPr/>
            <p:nvPr/>
          </p:nvCxnSpPr>
          <p:spPr>
            <a:xfrm>
              <a:off x="6580657" y="2765756"/>
              <a:ext cx="1011100" cy="0"/>
            </a:xfrm>
            <a:prstGeom prst="line">
              <a:avLst/>
            </a:prstGeom>
          </p:spPr>
          <p:style>
            <a:lnRef idx="3">
              <a:schemeClr val="dk1"/>
            </a:lnRef>
            <a:fillRef idx="0">
              <a:schemeClr val="dk1"/>
            </a:fillRef>
            <a:effectRef idx="2">
              <a:schemeClr val="dk1"/>
            </a:effectRef>
            <a:fontRef idx="minor">
              <a:schemeClr val="tx1"/>
            </a:fontRef>
          </p:style>
        </p:cxnSp>
        <p:cxnSp>
          <p:nvCxnSpPr>
            <p:cNvPr id="212" name="直接箭头连接符 211"/>
            <p:cNvCxnSpPr/>
            <p:nvPr/>
          </p:nvCxnSpPr>
          <p:spPr>
            <a:xfrm>
              <a:off x="7592593" y="3361697"/>
              <a:ext cx="18437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8" name="直接连接符 217"/>
            <p:cNvCxnSpPr/>
            <p:nvPr/>
          </p:nvCxnSpPr>
          <p:spPr>
            <a:xfrm flipV="1">
              <a:off x="7591757" y="2760226"/>
              <a:ext cx="0" cy="601471"/>
            </a:xfrm>
            <a:prstGeom prst="line">
              <a:avLst/>
            </a:prstGeom>
          </p:spPr>
          <p:style>
            <a:lnRef idx="3">
              <a:schemeClr val="dk1"/>
            </a:lnRef>
            <a:fillRef idx="0">
              <a:schemeClr val="dk1"/>
            </a:fillRef>
            <a:effectRef idx="2">
              <a:schemeClr val="dk1"/>
            </a:effectRef>
            <a:fontRef idx="minor">
              <a:schemeClr val="tx1"/>
            </a:fontRef>
          </p:style>
        </p:cxnSp>
      </p:grpSp>
      <p:cxnSp>
        <p:nvCxnSpPr>
          <p:cNvPr id="51" name="直接箭头连接符 50"/>
          <p:cNvCxnSpPr/>
          <p:nvPr/>
        </p:nvCxnSpPr>
        <p:spPr>
          <a:xfrm>
            <a:off x="3011386" y="3000468"/>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直接箭头连接符 53"/>
          <p:cNvCxnSpPr/>
          <p:nvPr/>
        </p:nvCxnSpPr>
        <p:spPr>
          <a:xfrm>
            <a:off x="3011386" y="3431465"/>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直接箭头连接符 73"/>
          <p:cNvCxnSpPr/>
          <p:nvPr/>
        </p:nvCxnSpPr>
        <p:spPr>
          <a:xfrm>
            <a:off x="3011386" y="3840936"/>
            <a:ext cx="170339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6" name="文本框 255"/>
          <p:cNvSpPr txBox="1"/>
          <p:nvPr/>
        </p:nvSpPr>
        <p:spPr>
          <a:xfrm>
            <a:off x="5660046" y="4303250"/>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258" name="直接箭头连接符 257"/>
          <p:cNvCxnSpPr/>
          <p:nvPr/>
        </p:nvCxnSpPr>
        <p:spPr>
          <a:xfrm>
            <a:off x="2838126" y="3194864"/>
            <a:ext cx="162195" cy="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83" name="直接箭头连接符 282"/>
          <p:cNvCxnSpPr/>
          <p:nvPr/>
        </p:nvCxnSpPr>
        <p:spPr>
          <a:xfrm>
            <a:off x="9126052" y="3462829"/>
            <a:ext cx="2324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84" name="组合 283"/>
          <p:cNvGrpSpPr/>
          <p:nvPr/>
        </p:nvGrpSpPr>
        <p:grpSpPr>
          <a:xfrm>
            <a:off x="6580657" y="3690125"/>
            <a:ext cx="2777826" cy="998379"/>
            <a:chOff x="6676649" y="3690125"/>
            <a:chExt cx="2681142" cy="998379"/>
          </a:xfrm>
        </p:grpSpPr>
        <p:cxnSp>
          <p:nvCxnSpPr>
            <p:cNvPr id="285" name="直接连接符 284"/>
            <p:cNvCxnSpPr/>
            <p:nvPr/>
          </p:nvCxnSpPr>
          <p:spPr>
            <a:xfrm>
              <a:off x="6676649" y="3690125"/>
              <a:ext cx="0" cy="998379"/>
            </a:xfrm>
            <a:prstGeom prst="line">
              <a:avLst/>
            </a:prstGeom>
          </p:spPr>
          <p:style>
            <a:lnRef idx="3">
              <a:schemeClr val="dk1"/>
            </a:lnRef>
            <a:fillRef idx="0">
              <a:schemeClr val="dk1"/>
            </a:fillRef>
            <a:effectRef idx="2">
              <a:schemeClr val="dk1"/>
            </a:effectRef>
            <a:fontRef idx="minor">
              <a:schemeClr val="tx1"/>
            </a:fontRef>
          </p:style>
        </p:cxnSp>
        <p:cxnSp>
          <p:nvCxnSpPr>
            <p:cNvPr id="286" name="直接连接符 285"/>
            <p:cNvCxnSpPr/>
            <p:nvPr/>
          </p:nvCxnSpPr>
          <p:spPr>
            <a:xfrm>
              <a:off x="6676649" y="4688504"/>
              <a:ext cx="2451890" cy="0"/>
            </a:xfrm>
            <a:prstGeom prst="line">
              <a:avLst/>
            </a:prstGeom>
          </p:spPr>
          <p:style>
            <a:lnRef idx="3">
              <a:schemeClr val="dk1"/>
            </a:lnRef>
            <a:fillRef idx="0">
              <a:schemeClr val="dk1"/>
            </a:fillRef>
            <a:effectRef idx="2">
              <a:schemeClr val="dk1"/>
            </a:effectRef>
            <a:fontRef idx="minor">
              <a:schemeClr val="tx1"/>
            </a:fontRef>
          </p:style>
        </p:cxnSp>
        <p:cxnSp>
          <p:nvCxnSpPr>
            <p:cNvPr id="287" name="直接连接符 286"/>
            <p:cNvCxnSpPr/>
            <p:nvPr/>
          </p:nvCxnSpPr>
          <p:spPr>
            <a:xfrm>
              <a:off x="9128539" y="3768977"/>
              <a:ext cx="0" cy="919527"/>
            </a:xfrm>
            <a:prstGeom prst="line">
              <a:avLst/>
            </a:prstGeom>
          </p:spPr>
          <p:style>
            <a:lnRef idx="3">
              <a:schemeClr val="dk1"/>
            </a:lnRef>
            <a:fillRef idx="0">
              <a:schemeClr val="dk1"/>
            </a:fillRef>
            <a:effectRef idx="2">
              <a:schemeClr val="dk1"/>
            </a:effectRef>
            <a:fontRef idx="minor">
              <a:schemeClr val="tx1"/>
            </a:fontRef>
          </p:style>
        </p:cxnSp>
        <p:cxnSp>
          <p:nvCxnSpPr>
            <p:cNvPr id="288" name="直接箭头连接符 287"/>
            <p:cNvCxnSpPr/>
            <p:nvPr/>
          </p:nvCxnSpPr>
          <p:spPr>
            <a:xfrm>
              <a:off x="9128539" y="3768977"/>
              <a:ext cx="22925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295" name="组合 294"/>
          <p:cNvGrpSpPr/>
          <p:nvPr/>
        </p:nvGrpSpPr>
        <p:grpSpPr>
          <a:xfrm>
            <a:off x="7448757" y="3826516"/>
            <a:ext cx="282727" cy="861986"/>
            <a:chOff x="2132124" y="2656398"/>
            <a:chExt cx="493131" cy="1114049"/>
          </a:xfrm>
        </p:grpSpPr>
        <p:cxnSp>
          <p:nvCxnSpPr>
            <p:cNvPr id="296" name="直接连接符 295"/>
            <p:cNvCxnSpPr/>
            <p:nvPr/>
          </p:nvCxnSpPr>
          <p:spPr>
            <a:xfrm flipV="1">
              <a:off x="2132124" y="2656399"/>
              <a:ext cx="0" cy="1114048"/>
            </a:xfrm>
            <a:prstGeom prst="line">
              <a:avLst/>
            </a:prstGeom>
          </p:spPr>
          <p:style>
            <a:lnRef idx="3">
              <a:schemeClr val="dk1"/>
            </a:lnRef>
            <a:fillRef idx="0">
              <a:schemeClr val="dk1"/>
            </a:fillRef>
            <a:effectRef idx="2">
              <a:schemeClr val="dk1"/>
            </a:effectRef>
            <a:fontRef idx="minor">
              <a:schemeClr val="tx1"/>
            </a:fontRef>
          </p:style>
        </p:cxnSp>
        <p:cxnSp>
          <p:nvCxnSpPr>
            <p:cNvPr id="297" name="直接箭头连接符 296"/>
            <p:cNvCxnSpPr/>
            <p:nvPr/>
          </p:nvCxnSpPr>
          <p:spPr>
            <a:xfrm>
              <a:off x="2132124" y="2656398"/>
              <a:ext cx="4931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300" name="直接箭头连接符 299"/>
          <p:cNvCxnSpPr/>
          <p:nvPr/>
        </p:nvCxnSpPr>
        <p:spPr>
          <a:xfrm>
            <a:off x="8090699" y="3127310"/>
            <a:ext cx="32891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2" name="直接箭头连接符 301"/>
          <p:cNvCxnSpPr/>
          <p:nvPr/>
        </p:nvCxnSpPr>
        <p:spPr>
          <a:xfrm>
            <a:off x="8090699" y="3865896"/>
            <a:ext cx="32891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3" name="直接箭头连接符 302"/>
          <p:cNvCxnSpPr/>
          <p:nvPr/>
        </p:nvCxnSpPr>
        <p:spPr>
          <a:xfrm flipV="1">
            <a:off x="7917545" y="4476750"/>
            <a:ext cx="0" cy="10663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5" name="直接箭头连接符 304"/>
          <p:cNvCxnSpPr/>
          <p:nvPr/>
        </p:nvCxnSpPr>
        <p:spPr>
          <a:xfrm flipV="1">
            <a:off x="8204606" y="3491165"/>
            <a:ext cx="0" cy="2051960"/>
          </a:xfrm>
          <a:prstGeom prst="straightConnector1">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306" name="直接连接符 305"/>
          <p:cNvCxnSpPr/>
          <p:nvPr/>
        </p:nvCxnSpPr>
        <p:spPr>
          <a:xfrm flipH="1">
            <a:off x="7924481" y="3491165"/>
            <a:ext cx="280125" cy="0"/>
          </a:xfrm>
          <a:prstGeom prst="line">
            <a:avLst/>
          </a:prstGeom>
        </p:spPr>
        <p:style>
          <a:lnRef idx="3">
            <a:schemeClr val="dk1"/>
          </a:lnRef>
          <a:fillRef idx="0">
            <a:schemeClr val="dk1"/>
          </a:fillRef>
          <a:effectRef idx="2">
            <a:schemeClr val="dk1"/>
          </a:effectRef>
          <a:fontRef idx="minor">
            <a:schemeClr val="tx1"/>
          </a:fontRef>
        </p:style>
      </p:cxnSp>
      <p:cxnSp>
        <p:nvCxnSpPr>
          <p:cNvPr id="307" name="直接箭头连接符 306"/>
          <p:cNvCxnSpPr/>
          <p:nvPr/>
        </p:nvCxnSpPr>
        <p:spPr>
          <a:xfrm flipV="1">
            <a:off x="7924481" y="3322358"/>
            <a:ext cx="0" cy="1688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2" name="直接箭头连接符 311"/>
          <p:cNvCxnSpPr/>
          <p:nvPr/>
        </p:nvCxnSpPr>
        <p:spPr>
          <a:xfrm flipV="1">
            <a:off x="8786550" y="3833887"/>
            <a:ext cx="0" cy="17092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15" name="组合 314"/>
          <p:cNvGrpSpPr/>
          <p:nvPr/>
        </p:nvGrpSpPr>
        <p:grpSpPr>
          <a:xfrm>
            <a:off x="9225858" y="2386656"/>
            <a:ext cx="1443615" cy="1076173"/>
            <a:chOff x="2130666" y="2665261"/>
            <a:chExt cx="346451" cy="678139"/>
          </a:xfrm>
        </p:grpSpPr>
        <p:cxnSp>
          <p:nvCxnSpPr>
            <p:cNvPr id="316" name="直接连接符 315"/>
            <p:cNvCxnSpPr/>
            <p:nvPr/>
          </p:nvCxnSpPr>
          <p:spPr>
            <a:xfrm flipV="1">
              <a:off x="2130666" y="2665261"/>
              <a:ext cx="0" cy="678139"/>
            </a:xfrm>
            <a:prstGeom prst="line">
              <a:avLst/>
            </a:prstGeom>
          </p:spPr>
          <p:style>
            <a:lnRef idx="3">
              <a:schemeClr val="dk1"/>
            </a:lnRef>
            <a:fillRef idx="0">
              <a:schemeClr val="dk1"/>
            </a:fillRef>
            <a:effectRef idx="2">
              <a:schemeClr val="dk1"/>
            </a:effectRef>
            <a:fontRef idx="minor">
              <a:schemeClr val="tx1"/>
            </a:fontRef>
          </p:style>
        </p:cxnSp>
        <p:cxnSp>
          <p:nvCxnSpPr>
            <p:cNvPr id="317" name="直接箭头连接符 316"/>
            <p:cNvCxnSpPr/>
            <p:nvPr/>
          </p:nvCxnSpPr>
          <p:spPr>
            <a:xfrm>
              <a:off x="2130666" y="2668038"/>
              <a:ext cx="34645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112" name="组合 111"/>
          <p:cNvGrpSpPr/>
          <p:nvPr/>
        </p:nvGrpSpPr>
        <p:grpSpPr>
          <a:xfrm>
            <a:off x="830110" y="2585085"/>
            <a:ext cx="474810" cy="1013447"/>
            <a:chOff x="830110" y="2585085"/>
            <a:chExt cx="474810" cy="1013447"/>
          </a:xfrm>
        </p:grpSpPr>
        <p:sp>
          <p:nvSpPr>
            <p:cNvPr id="202" name="梯形 201"/>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00" name="文本框 99"/>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X</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321" name="组合 320"/>
          <p:cNvGrpSpPr/>
          <p:nvPr/>
        </p:nvGrpSpPr>
        <p:grpSpPr>
          <a:xfrm>
            <a:off x="10603371" y="1873912"/>
            <a:ext cx="474810" cy="1013447"/>
            <a:chOff x="830110" y="2585085"/>
            <a:chExt cx="474810" cy="1013447"/>
          </a:xfrm>
        </p:grpSpPr>
        <p:sp>
          <p:nvSpPr>
            <p:cNvPr id="322" name="梯形 321"/>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23" name="文本框 322"/>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X</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324" name="组合 323"/>
          <p:cNvGrpSpPr/>
          <p:nvPr/>
        </p:nvGrpSpPr>
        <p:grpSpPr>
          <a:xfrm>
            <a:off x="7656756" y="2389400"/>
            <a:ext cx="474810" cy="1013447"/>
            <a:chOff x="830110" y="2585085"/>
            <a:chExt cx="474810" cy="1013447"/>
          </a:xfrm>
        </p:grpSpPr>
        <p:sp>
          <p:nvSpPr>
            <p:cNvPr id="325" name="梯形 324"/>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26" name="文本框 325"/>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X</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327" name="组合 326"/>
          <p:cNvGrpSpPr/>
          <p:nvPr/>
        </p:nvGrpSpPr>
        <p:grpSpPr>
          <a:xfrm>
            <a:off x="7656756" y="3548514"/>
            <a:ext cx="474810" cy="1013447"/>
            <a:chOff x="830110" y="2585085"/>
            <a:chExt cx="474810" cy="1013447"/>
          </a:xfrm>
        </p:grpSpPr>
        <p:sp>
          <p:nvSpPr>
            <p:cNvPr id="328" name="梯形 327"/>
            <p:cNvSpPr/>
            <p:nvPr/>
          </p:nvSpPr>
          <p:spPr>
            <a:xfrm rot="5400000">
              <a:off x="571802" y="2909907"/>
              <a:ext cx="1013447" cy="363803"/>
            </a:xfrm>
            <a:prstGeom prst="trapezoid">
              <a:avLst>
                <a:gd name="adj" fmla="val 39137"/>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329" name="文本框 328"/>
            <p:cNvSpPr txBox="1"/>
            <p:nvPr/>
          </p:nvSpPr>
          <p:spPr>
            <a:xfrm>
              <a:off x="830110" y="2722930"/>
              <a:ext cx="474810" cy="861774"/>
            </a:xfrm>
            <a:prstGeom prst="rect">
              <a:avLst/>
            </a:prstGeom>
            <a:noFill/>
          </p:spPr>
          <p:txBody>
            <a:bodyPr vert="horz" wrap="none" rtlCol="0">
              <a:spAutoFit/>
            </a:bodyPr>
            <a:lstStyle/>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M</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U</a:t>
              </a:r>
            </a:p>
            <a:p>
              <a:pPr marL="0" marR="0" lvl="0" indent="0" algn="ctr" defTabSz="914400" rtl="0" eaLnBrk="1" fontAlgn="auto" latinLnBrk="0" hangingPunct="1">
                <a:lnSpc>
                  <a:spcPts val="2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X</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169" name="文本框 168"/>
          <p:cNvSpPr txBox="1"/>
          <p:nvPr/>
        </p:nvSpPr>
        <p:spPr>
          <a:xfrm>
            <a:off x="5378137" y="4833172"/>
            <a:ext cx="155202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imm</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[31:0]</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89" name="文本框 188"/>
          <p:cNvSpPr txBox="1"/>
          <p:nvPr/>
        </p:nvSpPr>
        <p:spPr>
          <a:xfrm>
            <a:off x="1926251" y="6068974"/>
            <a:ext cx="179349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Control logic </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nvGrpSpPr>
          <p:cNvPr id="220" name="组合 219"/>
          <p:cNvGrpSpPr/>
          <p:nvPr/>
        </p:nvGrpSpPr>
        <p:grpSpPr>
          <a:xfrm>
            <a:off x="4647380" y="2244349"/>
            <a:ext cx="2097287" cy="2152479"/>
            <a:chOff x="5147404" y="2415711"/>
            <a:chExt cx="1949822" cy="2152479"/>
          </a:xfrm>
        </p:grpSpPr>
        <p:grpSp>
          <p:nvGrpSpPr>
            <p:cNvPr id="221" name="组合 220"/>
            <p:cNvGrpSpPr/>
            <p:nvPr/>
          </p:nvGrpSpPr>
          <p:grpSpPr>
            <a:xfrm>
              <a:off x="5147404" y="2415711"/>
              <a:ext cx="1949822" cy="2054688"/>
              <a:chOff x="5147404" y="2415711"/>
              <a:chExt cx="1949822" cy="2054688"/>
            </a:xfrm>
          </p:grpSpPr>
          <p:grpSp>
            <p:nvGrpSpPr>
              <p:cNvPr id="223" name="组合 222"/>
              <p:cNvGrpSpPr/>
              <p:nvPr/>
            </p:nvGrpSpPr>
            <p:grpSpPr>
              <a:xfrm>
                <a:off x="5147404" y="2415711"/>
                <a:ext cx="1949822" cy="2054688"/>
                <a:chOff x="9255806" y="2351056"/>
                <a:chExt cx="1949822" cy="2054688"/>
              </a:xfrm>
            </p:grpSpPr>
            <p:sp>
              <p:nvSpPr>
                <p:cNvPr id="225" name="矩形 224"/>
                <p:cNvSpPr/>
                <p:nvPr/>
              </p:nvSpPr>
              <p:spPr>
                <a:xfrm>
                  <a:off x="9318462" y="2355269"/>
                  <a:ext cx="1617393" cy="2050475"/>
                </a:xfrm>
                <a:prstGeom prst="rect">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27" name="文本框 226"/>
                <p:cNvSpPr txBox="1"/>
                <p:nvPr/>
              </p:nvSpPr>
              <p:spPr>
                <a:xfrm>
                  <a:off x="9318059" y="2351056"/>
                  <a:ext cx="11727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DataW</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29" name="文本框 228"/>
                <p:cNvSpPr txBox="1"/>
                <p:nvPr/>
              </p:nvSpPr>
              <p:spPr>
                <a:xfrm>
                  <a:off x="9259309" y="2886104"/>
                  <a:ext cx="121787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RegW</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30" name="文本框 229"/>
                <p:cNvSpPr txBox="1"/>
                <p:nvPr/>
              </p:nvSpPr>
              <p:spPr>
                <a:xfrm>
                  <a:off x="9255806" y="3302449"/>
                  <a:ext cx="118475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Reg1</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32" name="文本框 231"/>
                <p:cNvSpPr txBox="1"/>
                <p:nvPr/>
              </p:nvSpPr>
              <p:spPr>
                <a:xfrm>
                  <a:off x="9270218" y="3738336"/>
                  <a:ext cx="118544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Reg2</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35" name="文本框 234"/>
                <p:cNvSpPr txBox="1"/>
                <p:nvPr/>
              </p:nvSpPr>
              <p:spPr>
                <a:xfrm>
                  <a:off x="10050517" y="3107871"/>
                  <a:ext cx="11440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Data1</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36" name="文本框 235"/>
                <p:cNvSpPr txBox="1"/>
                <p:nvPr/>
              </p:nvSpPr>
              <p:spPr>
                <a:xfrm>
                  <a:off x="10065185" y="3535507"/>
                  <a:ext cx="11404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Data2</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224" name="等腰三角形 223"/>
              <p:cNvSpPr/>
              <p:nvPr/>
            </p:nvSpPr>
            <p:spPr>
              <a:xfrm>
                <a:off x="6312448" y="4358487"/>
                <a:ext cx="92364" cy="111912"/>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222" name="直接连接符 221"/>
            <p:cNvCxnSpPr>
              <a:stCxn id="224" idx="3"/>
            </p:cNvCxnSpPr>
            <p:nvPr/>
          </p:nvCxnSpPr>
          <p:spPr>
            <a:xfrm>
              <a:off x="6358630" y="4470399"/>
              <a:ext cx="0" cy="97791"/>
            </a:xfrm>
            <a:prstGeom prst="line">
              <a:avLst/>
            </a:prstGeom>
          </p:spPr>
          <p:style>
            <a:lnRef idx="3">
              <a:schemeClr val="dk1"/>
            </a:lnRef>
            <a:fillRef idx="0">
              <a:schemeClr val="dk1"/>
            </a:fillRef>
            <a:effectRef idx="2">
              <a:schemeClr val="dk1"/>
            </a:effectRef>
            <a:fontRef idx="minor">
              <a:schemeClr val="tx1"/>
            </a:fontRef>
          </p:style>
        </p:cxnSp>
      </p:grpSp>
      <p:cxnSp>
        <p:nvCxnSpPr>
          <p:cNvPr id="237" name="直接箭头连接符 236"/>
          <p:cNvCxnSpPr/>
          <p:nvPr/>
        </p:nvCxnSpPr>
        <p:spPr>
          <a:xfrm flipV="1">
            <a:off x="4846670" y="5375061"/>
            <a:ext cx="797" cy="1680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8" name="肘形连接符 237"/>
          <p:cNvCxnSpPr>
            <a:stCxn id="242" idx="6"/>
          </p:cNvCxnSpPr>
          <p:nvPr/>
        </p:nvCxnSpPr>
        <p:spPr>
          <a:xfrm flipV="1">
            <a:off x="5229927" y="4187126"/>
            <a:ext cx="2496967" cy="707982"/>
          </a:xfrm>
          <a:prstGeom prst="bentConnector3">
            <a:avLst>
              <a:gd name="adj1" fmla="val 93064"/>
            </a:avLst>
          </a:prstGeom>
          <a:ln>
            <a:tailEnd type="triangle"/>
          </a:ln>
        </p:spPr>
        <p:style>
          <a:lnRef idx="3">
            <a:schemeClr val="dk1"/>
          </a:lnRef>
          <a:fillRef idx="0">
            <a:schemeClr val="dk1"/>
          </a:fillRef>
          <a:effectRef idx="2">
            <a:schemeClr val="dk1"/>
          </a:effectRef>
          <a:fontRef idx="minor">
            <a:schemeClr val="tx1"/>
          </a:fontRef>
        </p:style>
      </p:cxnSp>
      <p:grpSp>
        <p:nvGrpSpPr>
          <p:cNvPr id="239" name="组合 238"/>
          <p:cNvGrpSpPr/>
          <p:nvPr/>
        </p:nvGrpSpPr>
        <p:grpSpPr>
          <a:xfrm>
            <a:off x="4431702" y="4415155"/>
            <a:ext cx="841756" cy="959906"/>
            <a:chOff x="4355926" y="4364678"/>
            <a:chExt cx="841756" cy="977525"/>
          </a:xfrm>
        </p:grpSpPr>
        <p:sp>
          <p:nvSpPr>
            <p:cNvPr id="241" name="文本框 240"/>
            <p:cNvSpPr txBox="1"/>
            <p:nvPr/>
          </p:nvSpPr>
          <p:spPr>
            <a:xfrm>
              <a:off x="4355926" y="4449339"/>
              <a:ext cx="841756" cy="83099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Imm</a:t>
              </a:r>
              <a:endPar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Gen</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42" name="椭圆 241"/>
            <p:cNvSpPr/>
            <p:nvPr/>
          </p:nvSpPr>
          <p:spPr>
            <a:xfrm>
              <a:off x="4387637" y="4364678"/>
              <a:ext cx="766514" cy="977525"/>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grpSp>
      <p:sp>
        <p:nvSpPr>
          <p:cNvPr id="171" name="文本框 170"/>
          <p:cNvSpPr txBox="1"/>
          <p:nvPr/>
        </p:nvSpPr>
        <p:spPr>
          <a:xfrm>
            <a:off x="3021404" y="4377860"/>
            <a:ext cx="142640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rPr>
              <a:t>inst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[31:7]</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指令时延</a:t>
            </a:r>
            <a:endParaRPr lang="zh-CN" altLang="en-US" dirty="0"/>
          </a:p>
        </p:txBody>
      </p:sp>
      <p:graphicFrame>
        <p:nvGraphicFramePr>
          <p:cNvPr id="8" name="内容占位符 7"/>
          <p:cNvGraphicFramePr>
            <a:graphicFrameLocks noGrp="1"/>
          </p:cNvGraphicFramePr>
          <p:nvPr>
            <p:ph idx="1"/>
            <p:custDataLst>
              <p:tags r:id="rId1"/>
            </p:custDataLst>
          </p:nvPr>
        </p:nvGraphicFramePr>
        <p:xfrm>
          <a:off x="838200" y="4537041"/>
          <a:ext cx="10515600" cy="1554480"/>
        </p:xfrm>
        <a:graphic>
          <a:graphicData uri="http://schemas.openxmlformats.org/drawingml/2006/table">
            <a:tbl>
              <a:tblPr firstRow="1" bandRow="1">
                <a:tableStyleId>{69012ECD-51FC-41F1-AA8D-1B2483CD663E}</a:tableStyleId>
              </a:tblPr>
              <a:tblGrid>
                <a:gridCol w="17526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1752600">
                  <a:extLst>
                    <a:ext uri="{9D8B030D-6E8A-4147-A177-3AD203B41FA5}">
                      <a16:colId xmlns:a16="http://schemas.microsoft.com/office/drawing/2014/main" val="20004"/>
                    </a:ext>
                  </a:extLst>
                </a:gridCol>
                <a:gridCol w="1752600">
                  <a:extLst>
                    <a:ext uri="{9D8B030D-6E8A-4147-A177-3AD203B41FA5}">
                      <a16:colId xmlns:a16="http://schemas.microsoft.com/office/drawing/2014/main" val="20005"/>
                    </a:ext>
                  </a:extLst>
                </a:gridCol>
              </a:tblGrid>
              <a:tr h="370840">
                <a:tc>
                  <a:txBody>
                    <a:bodyPr/>
                    <a:lstStyle/>
                    <a:p>
                      <a:r>
                        <a:rPr lang="en-US" altLang="zh-CN" sz="2800" dirty="0"/>
                        <a:t>IF</a:t>
                      </a:r>
                      <a:endParaRPr lang="zh-CN" alt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800" dirty="0"/>
                        <a:t>ID</a:t>
                      </a:r>
                      <a:endParaRPr lang="zh-CN" alt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800" dirty="0"/>
                        <a:t>EX</a:t>
                      </a:r>
                      <a:endParaRPr lang="zh-CN" alt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800" dirty="0"/>
                        <a:t>MEM</a:t>
                      </a:r>
                      <a:endParaRPr lang="zh-CN" alt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800" dirty="0"/>
                        <a:t>WB</a:t>
                      </a:r>
                      <a:endParaRPr lang="zh-CN" alt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800" dirty="0"/>
                        <a:t>Total</a:t>
                      </a:r>
                      <a:endParaRPr lang="zh-CN" alt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altLang="zh-CN" sz="2800" dirty="0"/>
                        <a:t>I-MEM</a:t>
                      </a:r>
                      <a:endParaRPr lang="zh-CN" alt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800" dirty="0"/>
                        <a:t>Reg</a:t>
                      </a:r>
                      <a:r>
                        <a:rPr lang="en-US" altLang="zh-CN" sz="2800" baseline="0" dirty="0"/>
                        <a:t> Read</a:t>
                      </a:r>
                      <a:endParaRPr lang="zh-CN" alt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800" dirty="0"/>
                        <a:t>ALU</a:t>
                      </a:r>
                      <a:endParaRPr lang="zh-CN" alt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800" dirty="0"/>
                        <a:t>D-MEN</a:t>
                      </a:r>
                      <a:endParaRPr lang="zh-CN" alt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800" dirty="0"/>
                        <a:t>Reg W</a:t>
                      </a:r>
                      <a:endParaRPr lang="zh-CN" alt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altLang="zh-CN" sz="2800" dirty="0"/>
                        <a:t>200ps</a:t>
                      </a:r>
                      <a:endParaRPr lang="zh-CN" alt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800" dirty="0"/>
                        <a:t>100ps</a:t>
                      </a:r>
                      <a:endParaRPr lang="zh-CN" alt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800" dirty="0"/>
                        <a:t>200ps</a:t>
                      </a:r>
                      <a:endParaRPr lang="zh-CN" alt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800" dirty="0"/>
                        <a:t>200ps</a:t>
                      </a:r>
                      <a:endParaRPr lang="zh-CN" alt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800" dirty="0"/>
                        <a:t>100ps</a:t>
                      </a:r>
                      <a:endParaRPr lang="zh-CN" alt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2800" dirty="0"/>
                        <a:t>800ps</a:t>
                      </a:r>
                      <a:endParaRPr lang="zh-CN" alt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6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111</a:t>
            </a:fld>
            <a:endPar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pic>
        <p:nvPicPr>
          <p:cNvPr id="6" name="图片 5"/>
          <p:cNvPicPr>
            <a:picLocks noChangeAspect="1"/>
          </p:cNvPicPr>
          <p:nvPr/>
        </p:nvPicPr>
        <p:blipFill>
          <a:blip r:embed="rId3"/>
          <a:stretch>
            <a:fillRect/>
          </a:stretch>
        </p:blipFill>
        <p:spPr>
          <a:xfrm>
            <a:off x="838200" y="1489254"/>
            <a:ext cx="10515600" cy="2782958"/>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838200" y="1076960"/>
            <a:ext cx="10515600" cy="5071110"/>
          </a:xfrm>
        </p:spPr>
        <p:txBody>
          <a:bodyPr/>
          <a:lstStyle/>
          <a:p>
            <a:endParaRPr lang="zh-CN" altLang="en-US" dirty="0">
              <a:latin typeface="Times New Roman" panose="02020603050405020304" pitchFamily="18" charset="0"/>
              <a:cs typeface="Times New Roman" panose="02020603050405020304" pitchFamily="18" charset="0"/>
              <a:sym typeface="+mn-ea"/>
            </a:endParaRPr>
          </a:p>
          <a:p>
            <a:endParaRPr lang="zh-CN" altLang="en-US" dirty="0">
              <a:latin typeface="Times New Roman" panose="02020603050405020304" pitchFamily="18" charset="0"/>
              <a:cs typeface="Times New Roman" panose="02020603050405020304" pitchFamily="18" charset="0"/>
              <a:sym typeface="+mn-ea"/>
            </a:endParaRPr>
          </a:p>
          <a:p>
            <a:endParaRPr lang="zh-CN" altLang="en-US" dirty="0">
              <a:latin typeface="Times New Roman" panose="02020603050405020304" pitchFamily="18" charset="0"/>
              <a:cs typeface="Times New Roman" panose="02020603050405020304" pitchFamily="18" charset="0"/>
              <a:sym typeface="+mn-ea"/>
            </a:endParaRPr>
          </a:p>
          <a:p>
            <a:endParaRPr lang="zh-CN" altLang="en-US" dirty="0">
              <a:latin typeface="Times New Roman" panose="02020603050405020304" pitchFamily="18" charset="0"/>
              <a:cs typeface="Times New Roman" panose="02020603050405020304" pitchFamily="18" charset="0"/>
              <a:sym typeface="+mn-ea"/>
            </a:endParaRPr>
          </a:p>
          <a:p>
            <a:pPr>
              <a:lnSpc>
                <a:spcPct val="100000"/>
              </a:lnSpc>
            </a:pPr>
            <a:r>
              <a:rPr lang="zh-CN" altLang="en-US" dirty="0">
                <a:latin typeface="Times New Roman" panose="02020603050405020304" pitchFamily="18" charset="0"/>
                <a:cs typeface="Times New Roman" panose="02020603050405020304" pitchFamily="18" charset="0"/>
                <a:sym typeface="+mn-ea"/>
              </a:rPr>
              <a:t>最大时钟频率</a:t>
            </a:r>
            <a:r>
              <a:rPr lang="en-US" altLang="zh-CN" i="1" dirty="0">
                <a:latin typeface="Times New Roman" panose="02020603050405020304" pitchFamily="18" charset="0"/>
                <a:cs typeface="Times New Roman" panose="02020603050405020304" pitchFamily="18" charset="0"/>
                <a:sym typeface="+mn-ea"/>
              </a:rPr>
              <a:t>f</a:t>
            </a:r>
            <a:r>
              <a:rPr lang="en-US" altLang="zh-CN" baseline="-25000" dirty="0">
                <a:latin typeface="Times New Roman" panose="02020603050405020304" pitchFamily="18" charset="0"/>
                <a:cs typeface="Times New Roman" panose="02020603050405020304" pitchFamily="18" charset="0"/>
                <a:sym typeface="+mn-ea"/>
              </a:rPr>
              <a:t>max,ALU</a:t>
            </a:r>
            <a:r>
              <a:rPr lang="en-US" altLang="zh-CN" dirty="0">
                <a:latin typeface="Times New Roman" panose="02020603050405020304" pitchFamily="18" charset="0"/>
                <a:cs typeface="Times New Roman" panose="02020603050405020304" pitchFamily="18" charset="0"/>
                <a:sym typeface="+mn-ea"/>
              </a:rPr>
              <a:t>=1/(800ps)=1.25GHz</a:t>
            </a:r>
          </a:p>
          <a:p>
            <a:pPr>
              <a:lnSpc>
                <a:spcPct val="100000"/>
              </a:lnSpc>
            </a:pPr>
            <a:r>
              <a:rPr lang="zh-CN" altLang="en-US" dirty="0">
                <a:latin typeface="Times New Roman" panose="02020603050405020304" pitchFamily="18" charset="0"/>
                <a:cs typeface="Times New Roman" panose="02020603050405020304" pitchFamily="18" charset="0"/>
                <a:sym typeface="+mn-ea"/>
              </a:rPr>
              <a:t>有些段多数时间处于空闲状态</a:t>
            </a:r>
          </a:p>
          <a:p>
            <a:pPr>
              <a:lnSpc>
                <a:spcPct val="100000"/>
              </a:lnSpc>
            </a:pPr>
            <a:r>
              <a:rPr lang="zh-CN" altLang="en-US" dirty="0">
                <a:latin typeface="Times New Roman" panose="02020603050405020304" pitchFamily="18" charset="0"/>
                <a:cs typeface="Times New Roman" panose="02020603050405020304" pitchFamily="18" charset="0"/>
                <a:sym typeface="+mn-ea"/>
              </a:rPr>
              <a:t>单个段最大时钟频率</a:t>
            </a:r>
            <a:r>
              <a:rPr lang="en-US" altLang="zh-CN" dirty="0">
                <a:latin typeface="Times New Roman" panose="02020603050405020304" pitchFamily="18" charset="0"/>
                <a:cs typeface="Times New Roman" panose="02020603050405020304" pitchFamily="18" charset="0"/>
                <a:sym typeface="+mn-ea"/>
              </a:rPr>
              <a:t>f</a:t>
            </a:r>
            <a:r>
              <a:rPr lang="en-US" altLang="zh-CN" baseline="-25000" dirty="0">
                <a:latin typeface="Times New Roman" panose="02020603050405020304" pitchFamily="18" charset="0"/>
                <a:cs typeface="Times New Roman" panose="02020603050405020304" pitchFamily="18" charset="0"/>
                <a:sym typeface="+mn-ea"/>
              </a:rPr>
              <a:t>max,ALU</a:t>
            </a:r>
            <a:r>
              <a:rPr lang="en-US" altLang="zh-CN" dirty="0">
                <a:latin typeface="Times New Roman" panose="02020603050405020304" pitchFamily="18" charset="0"/>
                <a:cs typeface="Times New Roman" panose="02020603050405020304" pitchFamily="18" charset="0"/>
                <a:sym typeface="+mn-ea"/>
              </a:rPr>
              <a:t>=1/(200ps)=5GHz</a:t>
            </a:r>
            <a:endParaRPr lang="zh-CN" altLang="en-US" dirty="0">
              <a:latin typeface="Times New Roman" panose="02020603050405020304" pitchFamily="18" charset="0"/>
              <a:cs typeface="Times New Roman" panose="02020603050405020304" pitchFamily="18" charset="0"/>
            </a:endParaRPr>
          </a:p>
          <a:p>
            <a:endParaRPr lang="zh-CN" altLang="en-US"/>
          </a:p>
        </p:txBody>
      </p:sp>
      <p:sp>
        <p:nvSpPr>
          <p:cNvPr id="2" name="标题 1"/>
          <p:cNvSpPr>
            <a:spLocks noGrp="1"/>
          </p:cNvSpPr>
          <p:nvPr>
            <p:ph type="title"/>
          </p:nvPr>
        </p:nvSpPr>
        <p:spPr/>
        <p:txBody>
          <a:bodyPr/>
          <a:lstStyle/>
          <a:p>
            <a:r>
              <a:rPr lang="zh-CN" altLang="en-US" dirty="0"/>
              <a:t>指令时延</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600" b="0" i="0" u="none" strike="noStrike" kern="1200" cap="none" spc="0" normalizeH="0" baseline="0" noProof="0" smtClean="0">
                <a:ln>
                  <a:noFill/>
                </a:ln>
                <a:solidFill>
                  <a:prstClr val="black"/>
                </a:solidFill>
                <a:effectLst/>
                <a:uLnTx/>
                <a:uFillTx/>
                <a:latin typeface="Times New Roman"/>
                <a:ea typeface="宋体"/>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zh-CN" altLang="en-US" sz="1600" b="0" i="0" u="none" strike="noStrike" kern="1200" cap="none" spc="0" normalizeH="0" baseline="0" noProof="0" dirty="0">
              <a:ln>
                <a:noFill/>
              </a:ln>
              <a:solidFill>
                <a:prstClr val="black"/>
              </a:solidFill>
              <a:effectLst/>
              <a:uLnTx/>
              <a:uFillTx/>
              <a:latin typeface="Times New Roman"/>
              <a:ea typeface="宋体"/>
              <a:cs typeface="+mn-cs"/>
            </a:endParaRPr>
          </a:p>
        </p:txBody>
      </p:sp>
      <p:graphicFrame>
        <p:nvGraphicFramePr>
          <p:cNvPr id="7" name="表格 6"/>
          <p:cNvGraphicFramePr>
            <a:graphicFrameLocks noGrp="1"/>
          </p:cNvGraphicFramePr>
          <p:nvPr>
            <p:custDataLst>
              <p:tags r:id="rId1"/>
            </p:custDataLst>
          </p:nvPr>
        </p:nvGraphicFramePr>
        <p:xfrm>
          <a:off x="905510" y="1162685"/>
          <a:ext cx="10515600" cy="3123565"/>
        </p:xfrm>
        <a:graphic>
          <a:graphicData uri="http://schemas.openxmlformats.org/drawingml/2006/table">
            <a:tbl>
              <a:tblPr firstRow="1" bandRow="1">
                <a:tableStyleId>{69012ECD-51FC-41F1-AA8D-1B2483CD663E}</a:tableStyleId>
              </a:tblPr>
              <a:tblGrid>
                <a:gridCol w="937895">
                  <a:extLst>
                    <a:ext uri="{9D8B030D-6E8A-4147-A177-3AD203B41FA5}">
                      <a16:colId xmlns:a16="http://schemas.microsoft.com/office/drawing/2014/main" val="20000"/>
                    </a:ext>
                  </a:extLst>
                </a:gridCol>
                <a:gridCol w="1460500">
                  <a:extLst>
                    <a:ext uri="{9D8B030D-6E8A-4147-A177-3AD203B41FA5}">
                      <a16:colId xmlns:a16="http://schemas.microsoft.com/office/drawing/2014/main" val="20001"/>
                    </a:ext>
                  </a:extLst>
                </a:gridCol>
                <a:gridCol w="1442085">
                  <a:extLst>
                    <a:ext uri="{9D8B030D-6E8A-4147-A177-3AD203B41FA5}">
                      <a16:colId xmlns:a16="http://schemas.microsoft.com/office/drawing/2014/main" val="20002"/>
                    </a:ext>
                  </a:extLst>
                </a:gridCol>
                <a:gridCol w="1789430">
                  <a:extLst>
                    <a:ext uri="{9D8B030D-6E8A-4147-A177-3AD203B41FA5}">
                      <a16:colId xmlns:a16="http://schemas.microsoft.com/office/drawing/2014/main" val="20003"/>
                    </a:ext>
                  </a:extLst>
                </a:gridCol>
                <a:gridCol w="1881505">
                  <a:extLst>
                    <a:ext uri="{9D8B030D-6E8A-4147-A177-3AD203B41FA5}">
                      <a16:colId xmlns:a16="http://schemas.microsoft.com/office/drawing/2014/main" val="20004"/>
                    </a:ext>
                  </a:extLst>
                </a:gridCol>
                <a:gridCol w="1647825">
                  <a:extLst>
                    <a:ext uri="{9D8B030D-6E8A-4147-A177-3AD203B41FA5}">
                      <a16:colId xmlns:a16="http://schemas.microsoft.com/office/drawing/2014/main" val="20005"/>
                    </a:ext>
                  </a:extLst>
                </a:gridCol>
                <a:gridCol w="1356360">
                  <a:extLst>
                    <a:ext uri="{9D8B030D-6E8A-4147-A177-3AD203B41FA5}">
                      <a16:colId xmlns:a16="http://schemas.microsoft.com/office/drawing/2014/main" val="20006"/>
                    </a:ext>
                  </a:extLst>
                </a:gridCol>
              </a:tblGrid>
              <a:tr h="532765">
                <a:tc>
                  <a:txBody>
                    <a:bodyPr/>
                    <a:lstStyle/>
                    <a:p>
                      <a:pPr algn="ctr"/>
                      <a:r>
                        <a:rPr lang="en-US" altLang="zh-CN" sz="2400" dirty="0" err="1"/>
                        <a:t>Instr</a:t>
                      </a:r>
                      <a:endParaRPr lang="zh-CN"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2400" dirty="0"/>
                        <a:t>IF=200ps</a:t>
                      </a:r>
                      <a:endParaRPr lang="zh-CN"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ID=100ps</a:t>
                      </a:r>
                      <a:endParaRPr lang="zh-CN"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ALU=200ps</a:t>
                      </a:r>
                      <a:endParaRPr lang="zh-CN"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MEM=200ps</a:t>
                      </a:r>
                      <a:endParaRPr lang="zh-CN"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WB=100ps</a:t>
                      </a:r>
                      <a:endParaRPr lang="zh-CN"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Total</a:t>
                      </a:r>
                      <a:endParaRPr lang="zh-CN"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altLang="zh-CN" sz="2800" dirty="0"/>
                        <a:t>add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1"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1"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1"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1" dirty="0">
                          <a:sym typeface="+mn-ea"/>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600ps</a:t>
                      </a:r>
                      <a:endParaRPr lang="zh-CN"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altLang="zh-CN" sz="2800" dirty="0" err="1"/>
                        <a:t>beq</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1"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1"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1"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500ps</a:t>
                      </a:r>
                      <a:endParaRPr lang="zh-CN"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altLang="zh-CN" sz="2800" dirty="0" err="1"/>
                        <a:t>jal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1"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1"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1"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600ps</a:t>
                      </a:r>
                      <a:endParaRPr lang="zh-CN"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altLang="zh-CN" sz="2800" dirty="0" err="1"/>
                        <a:t>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1"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1"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1"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1"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1" dirty="0">
                          <a:sym typeface="+mn-ea"/>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800ps</a:t>
                      </a:r>
                      <a:endParaRPr lang="zh-CN"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en-US" altLang="zh-CN" sz="2800" dirty="0" err="1"/>
                        <a:t>store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1"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1"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1"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b="1"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24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700ps</a:t>
                      </a:r>
                      <a:endParaRPr lang="zh-CN" altLang="en-US" sz="2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401422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数据通路的五个阶段</a:t>
            </a:r>
          </a:p>
        </p:txBody>
      </p:sp>
      <p:sp>
        <p:nvSpPr>
          <p:cNvPr id="3" name="内容占位符 2"/>
          <p:cNvSpPr>
            <a:spLocks noGrp="1"/>
          </p:cNvSpPr>
          <p:nvPr>
            <p:ph idx="1"/>
          </p:nvPr>
        </p:nvSpPr>
        <p:spPr/>
        <p:txBody>
          <a:bodyPr/>
          <a:lstStyle/>
          <a:p>
            <a:pPr>
              <a:lnSpc>
                <a:spcPct val="160000"/>
              </a:lnSpc>
            </a:pPr>
            <a:r>
              <a:rPr lang="zh-CN" altLang="en-US" dirty="0"/>
              <a:t>取指：</a:t>
            </a:r>
            <a:r>
              <a:rPr lang="en-US" altLang="zh-CN" dirty="0"/>
              <a:t>Instruction Fetch (IF)</a:t>
            </a:r>
          </a:p>
          <a:p>
            <a:pPr>
              <a:lnSpc>
                <a:spcPct val="160000"/>
              </a:lnSpc>
            </a:pPr>
            <a:r>
              <a:rPr lang="zh-CN" altLang="en-US" dirty="0"/>
              <a:t>译码：</a:t>
            </a:r>
            <a:r>
              <a:rPr lang="en-US" altLang="zh-CN" dirty="0"/>
              <a:t>Instruction Decode (ID)</a:t>
            </a:r>
          </a:p>
          <a:p>
            <a:pPr>
              <a:lnSpc>
                <a:spcPct val="160000"/>
              </a:lnSpc>
            </a:pPr>
            <a:r>
              <a:rPr lang="zh-CN" altLang="en-US" dirty="0"/>
              <a:t>执行：</a:t>
            </a:r>
            <a:r>
              <a:rPr lang="en-US" altLang="zh-CN" dirty="0"/>
              <a:t>EXecute (EX) -   ALU (Arithmetic-Logic Unit)</a:t>
            </a:r>
          </a:p>
          <a:p>
            <a:pPr>
              <a:lnSpc>
                <a:spcPct val="160000"/>
              </a:lnSpc>
            </a:pPr>
            <a:r>
              <a:rPr lang="zh-CN" altLang="en-US" dirty="0"/>
              <a:t>访存：</a:t>
            </a:r>
            <a:r>
              <a:rPr lang="en-US" altLang="zh-CN" dirty="0"/>
              <a:t>MEMory access (MEM)</a:t>
            </a:r>
          </a:p>
          <a:p>
            <a:pPr>
              <a:lnSpc>
                <a:spcPct val="160000"/>
              </a:lnSpc>
            </a:pPr>
            <a:r>
              <a:rPr lang="zh-CN" altLang="en-US" dirty="0"/>
              <a:t>写回：</a:t>
            </a:r>
            <a:r>
              <a:rPr lang="en-US" altLang="zh-CN" dirty="0"/>
              <a:t>Write Back to register (WB)</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6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113</a:t>
            </a:fld>
            <a:endPar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dirty="0"/>
              <a:t>第四章 </a:t>
            </a:r>
            <a:r>
              <a:rPr lang="zh-CN" altLang="zh-CN" b="0" dirty="0"/>
              <a:t>处理器设计</a:t>
            </a:r>
            <a:r>
              <a:rPr lang="zh-CN" altLang="en-US" dirty="0"/>
              <a:t> </a:t>
            </a:r>
          </a:p>
        </p:txBody>
      </p:sp>
      <p:sp>
        <p:nvSpPr>
          <p:cNvPr id="4" name="内容占位符 3"/>
          <p:cNvSpPr>
            <a:spLocks noGrp="1"/>
          </p:cNvSpPr>
          <p:nvPr>
            <p:ph idx="1"/>
          </p:nvPr>
        </p:nvSpPr>
        <p:spPr/>
        <p:txBody>
          <a:bodyPr/>
          <a:lstStyle/>
          <a:p>
            <a:r>
              <a:rPr lang="zh-CN" altLang="en-US" sz="3600" dirty="0">
                <a:solidFill>
                  <a:schemeClr val="tx1"/>
                </a:solidFill>
              </a:rPr>
              <a:t>处理器设计的需求分析</a:t>
            </a:r>
            <a:endParaRPr lang="en-US" altLang="zh-CN" sz="3600" dirty="0">
              <a:solidFill>
                <a:schemeClr val="tx1"/>
              </a:solidFill>
            </a:endParaRPr>
          </a:p>
          <a:p>
            <a:r>
              <a:rPr lang="en-US" altLang="zh-CN" sz="3600" dirty="0">
                <a:solidFill>
                  <a:schemeClr val="tx1"/>
                </a:solidFill>
              </a:rPr>
              <a:t>RISC-V</a:t>
            </a:r>
            <a:r>
              <a:rPr lang="zh-CN" altLang="en-US" sz="3600" dirty="0">
                <a:solidFill>
                  <a:schemeClr val="tx1"/>
                </a:solidFill>
              </a:rPr>
              <a:t>数据通路的组件选择</a:t>
            </a:r>
            <a:endParaRPr lang="zh-CN" altLang="zh-CN" sz="3600" dirty="0">
              <a:solidFill>
                <a:schemeClr val="tx1"/>
              </a:solidFill>
            </a:endParaRPr>
          </a:p>
          <a:p>
            <a:pPr lvl="0"/>
            <a:r>
              <a:rPr lang="en-US" altLang="zh-CN" sz="3600" dirty="0">
                <a:sym typeface="+mn-ea"/>
              </a:rPr>
              <a:t>RISC-V</a:t>
            </a:r>
            <a:r>
              <a:rPr lang="zh-CN" altLang="en-US" sz="3600" dirty="0">
                <a:sym typeface="+mn-ea"/>
              </a:rPr>
              <a:t>部分指令的数据通路设计</a:t>
            </a:r>
            <a:endParaRPr lang="en-US" altLang="zh-CN" sz="3600" dirty="0">
              <a:solidFill>
                <a:srgbClr val="FF0000"/>
              </a:solidFill>
            </a:endParaRPr>
          </a:p>
          <a:p>
            <a:r>
              <a:rPr lang="en-US" altLang="zh-CN" sz="3600" b="1" dirty="0">
                <a:solidFill>
                  <a:srgbClr val="FF0000"/>
                </a:solidFill>
              </a:rPr>
              <a:t>RISC-V</a:t>
            </a:r>
            <a:r>
              <a:rPr lang="zh-CN" altLang="zh-CN" sz="3600" b="1" dirty="0">
                <a:solidFill>
                  <a:srgbClr val="FF0000"/>
                </a:solidFill>
              </a:rPr>
              <a:t>控制器</a:t>
            </a:r>
          </a:p>
          <a:p>
            <a:endParaRPr lang="zh-CN" altLang="zh-CN" sz="3600" b="1" dirty="0">
              <a:solidFill>
                <a:srgbClr val="FF0000"/>
              </a:solidFill>
            </a:endParaRPr>
          </a:p>
        </p:txBody>
      </p:sp>
      <p:sp>
        <p:nvSpPr>
          <p:cNvPr id="2" name="灯片编号占位符 1"/>
          <p:cNvSpPr>
            <a:spLocks noGrp="1"/>
          </p:cNvSpPr>
          <p:nvPr>
            <p:ph type="sldNum" sz="quarter" idx="4294967295"/>
          </p:nvPr>
        </p:nvSpPr>
        <p:spPr>
          <a:xfrm>
            <a:off x="9237980" y="6356350"/>
            <a:ext cx="2743200" cy="365125"/>
          </a:xfrm>
        </p:spPr>
        <p:txBody>
          <a:bodyPr/>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E7E6E6"/>
                </a:solidFill>
                <a:effectLst/>
                <a:uLnTx/>
                <a:uFillTx/>
                <a:latin typeface="Times New Roman" panose="02020603050405020304" pitchFamily="18" charset="0"/>
                <a:ea typeface="宋体" panose="02010600030101010101" pitchFamily="2" charset="-122"/>
                <a:cs typeface="+mn-cs"/>
              </a:rPr>
              <a:t>114</a:t>
            </a:fld>
            <a:endParaRPr kumimoji="0" lang="en-US" altLang="zh-CN" sz="1400" b="0" i="0" u="none" strike="noStrike" kern="1200" cap="none" spc="0" normalizeH="0" baseline="0" noProof="0" dirty="0">
              <a:ln>
                <a:noFill/>
              </a:ln>
              <a:solidFill>
                <a:srgbClr val="E7E6E6"/>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RISC-V </a:t>
            </a:r>
            <a:r>
              <a:rPr lang="zh-CN" altLang="en-US" dirty="0"/>
              <a:t>编码</a:t>
            </a:r>
          </a:p>
        </p:txBody>
      </p:sp>
      <p:sp>
        <p:nvSpPr>
          <p:cNvPr id="4" name="内容占位符 3"/>
          <p:cNvSpPr>
            <a:spLocks noGrp="1"/>
          </p:cNvSpPr>
          <p:nvPr>
            <p:ph idx="1"/>
          </p:nvPr>
        </p:nvSpPr>
        <p:spPr/>
        <p:txBody>
          <a:bodyPr/>
          <a:lstStyle/>
          <a:p>
            <a:pPr>
              <a:lnSpc>
                <a:spcPct val="110000"/>
              </a:lnSpc>
            </a:pPr>
            <a:r>
              <a:rPr lang="zh-CN" altLang="en-US" dirty="0"/>
              <a:t>从前述的</a:t>
            </a:r>
            <a:r>
              <a:rPr lang="en-US" altLang="zh-CN" dirty="0"/>
              <a:t>RISC-V </a:t>
            </a:r>
            <a:r>
              <a:rPr lang="zh-CN" altLang="en-US" dirty="0"/>
              <a:t>指令集编码可以看出，实际上用来区分某条指令种类的编码只有</a:t>
            </a:r>
            <a:r>
              <a:rPr lang="en-US" altLang="zh-CN" dirty="0" err="1"/>
              <a:t>inst</a:t>
            </a:r>
            <a:r>
              <a:rPr lang="en-US" altLang="zh-CN" dirty="0"/>
              <a:t>[30]</a:t>
            </a:r>
            <a:r>
              <a:rPr lang="zh-CN" altLang="en-US" dirty="0"/>
              <a:t>、</a:t>
            </a:r>
            <a:r>
              <a:rPr lang="en-US" altLang="zh-CN" dirty="0"/>
              <a:t>inst[14:12]</a:t>
            </a:r>
            <a:r>
              <a:rPr lang="zh-CN" altLang="en-US" dirty="0"/>
              <a:t>、</a:t>
            </a:r>
            <a:r>
              <a:rPr lang="en-US" altLang="zh-CN" dirty="0"/>
              <a:t>inst[6:2]</a:t>
            </a:r>
            <a:endParaRPr lang="zh-CN" altLang="en-US" dirty="0"/>
          </a:p>
        </p:txBody>
      </p:sp>
      <p:sp>
        <p:nvSpPr>
          <p:cNvPr id="3" name="灯片编号占位符 2"/>
          <p:cNvSpPr>
            <a:spLocks noGrp="1"/>
          </p:cNvSpPr>
          <p:nvPr>
            <p:ph type="sldNum" sz="quarter" idx="12"/>
          </p:nvPr>
        </p:nvSpPr>
        <p:spPr/>
        <p:txBody>
          <a:bodyPr/>
          <a:lstStyle/>
          <a:p>
            <a:fld id="{8EE8E787-E6FE-45D8-9039-788B45E44EE7}" type="slidenum">
              <a:rPr lang="zh-CN" altLang="en-US" smtClean="0"/>
              <a:t>115</a:t>
            </a:fld>
            <a:endParaRPr lang="zh-CN" altLang="en-US" dirty="0"/>
          </a:p>
        </p:txBody>
      </p:sp>
      <p:graphicFrame>
        <p:nvGraphicFramePr>
          <p:cNvPr id="47" name="表格 46"/>
          <p:cNvGraphicFramePr/>
          <p:nvPr>
            <p:custDataLst>
              <p:tags r:id="rId1"/>
            </p:custDataLst>
          </p:nvPr>
        </p:nvGraphicFramePr>
        <p:xfrm>
          <a:off x="677544" y="2440178"/>
          <a:ext cx="10836911" cy="3916172"/>
        </p:xfrm>
        <a:graphic>
          <a:graphicData uri="http://schemas.openxmlformats.org/drawingml/2006/table">
            <a:tbl>
              <a:tblPr>
                <a:tableStyleId>{5C22544A-7EE6-4342-B048-85BDC9FD1C3A}</a:tableStyleId>
              </a:tblPr>
              <a:tblGrid>
                <a:gridCol w="655712">
                  <a:extLst>
                    <a:ext uri="{9D8B030D-6E8A-4147-A177-3AD203B41FA5}">
                      <a16:colId xmlns:a16="http://schemas.microsoft.com/office/drawing/2014/main" val="20000"/>
                    </a:ext>
                  </a:extLst>
                </a:gridCol>
                <a:gridCol w="1986767">
                  <a:extLst>
                    <a:ext uri="{9D8B030D-6E8A-4147-A177-3AD203B41FA5}">
                      <a16:colId xmlns:a16="http://schemas.microsoft.com/office/drawing/2014/main" val="20001"/>
                    </a:ext>
                  </a:extLst>
                </a:gridCol>
                <a:gridCol w="1736131">
                  <a:extLst>
                    <a:ext uri="{9D8B030D-6E8A-4147-A177-3AD203B41FA5}">
                      <a16:colId xmlns:a16="http://schemas.microsoft.com/office/drawing/2014/main" val="20002"/>
                    </a:ext>
                  </a:extLst>
                </a:gridCol>
                <a:gridCol w="1781284">
                  <a:extLst>
                    <a:ext uri="{9D8B030D-6E8A-4147-A177-3AD203B41FA5}">
                      <a16:colId xmlns:a16="http://schemas.microsoft.com/office/drawing/2014/main" val="20003"/>
                    </a:ext>
                  </a:extLst>
                </a:gridCol>
                <a:gridCol w="1698830">
                  <a:extLst>
                    <a:ext uri="{9D8B030D-6E8A-4147-A177-3AD203B41FA5}">
                      <a16:colId xmlns:a16="http://schemas.microsoft.com/office/drawing/2014/main" val="20004"/>
                    </a:ext>
                  </a:extLst>
                </a:gridCol>
                <a:gridCol w="1720425">
                  <a:extLst>
                    <a:ext uri="{9D8B030D-6E8A-4147-A177-3AD203B41FA5}">
                      <a16:colId xmlns:a16="http://schemas.microsoft.com/office/drawing/2014/main" val="20005"/>
                    </a:ext>
                  </a:extLst>
                </a:gridCol>
                <a:gridCol w="1257762">
                  <a:extLst>
                    <a:ext uri="{9D8B030D-6E8A-4147-A177-3AD203B41FA5}">
                      <a16:colId xmlns:a16="http://schemas.microsoft.com/office/drawing/2014/main" val="20006"/>
                    </a:ext>
                  </a:extLst>
                </a:gridCol>
              </a:tblGrid>
              <a:tr h="596900">
                <a:tc>
                  <a:txBody>
                    <a:bodyPr/>
                    <a:lstStyle/>
                    <a:p>
                      <a:pPr algn="ctr">
                        <a:lnSpc>
                          <a:spcPct val="140000"/>
                        </a:lnSpc>
                        <a:buNone/>
                      </a:pPr>
                      <a:endParaRPr lang="zh-CN" altLang="en-US" sz="2800"/>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a:sym typeface="+mn-ea"/>
                        </a:rPr>
                        <a:t>int[31:25]</a:t>
                      </a:r>
                      <a:endParaRPr lang="en-US" altLang="zh-CN" sz="2800"/>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a:sym typeface="+mn-ea"/>
                        </a:rPr>
                        <a:t>int[24:20]</a:t>
                      </a:r>
                      <a:endParaRPr lang="en-US" altLang="zh-CN" sz="2800"/>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a:sym typeface="+mn-ea"/>
                        </a:rPr>
                        <a:t>int[19:15]</a:t>
                      </a:r>
                      <a:endParaRPr lang="en-US" altLang="zh-CN" sz="2800"/>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a:sym typeface="+mn-ea"/>
                        </a:rPr>
                        <a:t>int[14:12]</a:t>
                      </a:r>
                      <a:endParaRPr lang="en-US" altLang="zh-CN" sz="2800"/>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a:t>int[11:7]</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a:t>inst[6:0]</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0"/>
                  </a:ext>
                </a:extLst>
              </a:tr>
              <a:tr h="596900">
                <a:tc>
                  <a:txBody>
                    <a:bodyPr/>
                    <a:lstStyle/>
                    <a:p>
                      <a:pPr algn="ctr">
                        <a:lnSpc>
                          <a:spcPct val="140000"/>
                        </a:lnSpc>
                        <a:buNone/>
                      </a:pPr>
                      <a:r>
                        <a:rPr lang="en-US" altLang="zh-CN" sz="2800"/>
                        <a:t>R</a:t>
                      </a:r>
                      <a:r>
                        <a:rPr lang="zh-CN" altLang="en-US" sz="2800"/>
                        <a:t>型</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a:t>func7</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a:t>rs2</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a:t>rs1</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a:t>func3</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a:t>rd</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a:t>opcode</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1"/>
                  </a:ext>
                </a:extLst>
              </a:tr>
              <a:tr h="381000">
                <a:tc>
                  <a:txBody>
                    <a:bodyPr/>
                    <a:lstStyle/>
                    <a:p>
                      <a:pPr algn="ctr">
                        <a:lnSpc>
                          <a:spcPct val="140000"/>
                        </a:lnSpc>
                        <a:buNone/>
                      </a:pPr>
                      <a:r>
                        <a:rPr lang="en-US" altLang="zh-CN" sz="2800"/>
                        <a:t>I</a:t>
                      </a:r>
                      <a:r>
                        <a:rPr lang="zh-CN" altLang="en-US" sz="2800"/>
                        <a:t>型</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0" marR="0" indent="0" algn="ctr" defTabSz="914400" rtl="0" eaLnBrk="1" fontAlgn="base" latinLnBrk="0" hangingPunct="1">
                        <a:lnSpc>
                          <a:spcPct val="140000"/>
                        </a:lnSpc>
                        <a:spcBef>
                          <a:spcPct val="0"/>
                        </a:spcBef>
                        <a:spcAft>
                          <a:spcPct val="0"/>
                        </a:spcAft>
                        <a:buClrTx/>
                        <a:buSzTx/>
                        <a:buFontTx/>
                        <a:buNone/>
                      </a:pPr>
                      <a:r>
                        <a:rPr lang="en-US" sz="2800" dirty="0" err="1">
                          <a:solidFill>
                            <a:schemeClr val="tx1"/>
                          </a:solidFill>
                          <a:ea typeface="宋体" panose="02010600030101010101" pitchFamily="2" charset="-122"/>
                          <a:sym typeface="+mn-ea"/>
                        </a:rPr>
                        <a:t>imm</a:t>
                      </a:r>
                      <a:r>
                        <a:rPr lang="en-US" sz="2800" dirty="0">
                          <a:solidFill>
                            <a:schemeClr val="tx1"/>
                          </a:solidFill>
                          <a:ea typeface="宋体" panose="02010600030101010101" pitchFamily="2" charset="-122"/>
                          <a:sym typeface="+mn-ea"/>
                        </a:rPr>
                        <a:t>[</a:t>
                      </a:r>
                      <a:r>
                        <a:rPr lang="en-US" sz="2800" b="1" dirty="0">
                          <a:solidFill>
                            <a:srgbClr val="0000FF"/>
                          </a:solidFill>
                          <a:ea typeface="宋体" panose="02010600030101010101" pitchFamily="2" charset="-122"/>
                          <a:sym typeface="+mn-ea"/>
                        </a:rPr>
                        <a:t>11</a:t>
                      </a:r>
                      <a:r>
                        <a:rPr lang="en-US" sz="2800" dirty="0">
                          <a:solidFill>
                            <a:schemeClr val="tx1"/>
                          </a:solidFill>
                          <a:ea typeface="宋体" panose="02010600030101010101" pitchFamily="2" charset="-122"/>
                          <a:sym typeface="+mn-ea"/>
                        </a:rPr>
                        <a:t>:5]</a:t>
                      </a:r>
                      <a:endParaRPr lang="en-US" altLang="zh-CN" sz="2800"/>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sz="2800" dirty="0" err="1">
                          <a:solidFill>
                            <a:schemeClr val="tx1"/>
                          </a:solidFill>
                          <a:ea typeface="宋体" panose="02010600030101010101" pitchFamily="2" charset="-122"/>
                          <a:sym typeface="+mn-ea"/>
                        </a:rPr>
                        <a:t>imm</a:t>
                      </a:r>
                      <a:r>
                        <a:rPr lang="en-US" sz="2800" dirty="0">
                          <a:solidFill>
                            <a:schemeClr val="tx1"/>
                          </a:solidFill>
                          <a:ea typeface="宋体" panose="02010600030101010101" pitchFamily="2" charset="-122"/>
                          <a:sym typeface="+mn-ea"/>
                        </a:rPr>
                        <a:t>[4:0]</a:t>
                      </a:r>
                      <a:endParaRPr lang="en-US" altLang="zh-CN" sz="2800"/>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a:t>rs1</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a:t>func3</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a:t>rd</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a:t>opcode</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2"/>
                  </a:ext>
                </a:extLst>
              </a:tr>
              <a:tr h="596900">
                <a:tc>
                  <a:txBody>
                    <a:bodyPr/>
                    <a:lstStyle/>
                    <a:p>
                      <a:pPr algn="ctr">
                        <a:lnSpc>
                          <a:spcPct val="140000"/>
                        </a:lnSpc>
                        <a:buNone/>
                      </a:pPr>
                      <a:r>
                        <a:rPr lang="en-US" altLang="zh-CN" sz="2800"/>
                        <a:t>S</a:t>
                      </a:r>
                      <a:r>
                        <a:rPr lang="zh-CN" altLang="en-US" sz="2800"/>
                        <a:t>型</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sz="2800" dirty="0" err="1">
                          <a:solidFill>
                            <a:schemeClr val="tx1"/>
                          </a:solidFill>
                          <a:ea typeface="宋体" panose="02010600030101010101" pitchFamily="2" charset="-122"/>
                          <a:sym typeface="+mn-ea"/>
                        </a:rPr>
                        <a:t>imm</a:t>
                      </a:r>
                      <a:r>
                        <a:rPr lang="en-US" sz="2800" dirty="0">
                          <a:solidFill>
                            <a:schemeClr val="tx1"/>
                          </a:solidFill>
                          <a:ea typeface="宋体" panose="02010600030101010101" pitchFamily="2" charset="-122"/>
                          <a:sym typeface="+mn-ea"/>
                        </a:rPr>
                        <a:t>[</a:t>
                      </a:r>
                      <a:r>
                        <a:rPr lang="en-US" sz="2800" b="1" dirty="0">
                          <a:solidFill>
                            <a:srgbClr val="0000FF"/>
                          </a:solidFill>
                          <a:ea typeface="宋体" panose="02010600030101010101" pitchFamily="2" charset="-122"/>
                          <a:sym typeface="+mn-ea"/>
                        </a:rPr>
                        <a:t>11</a:t>
                      </a:r>
                      <a:r>
                        <a:rPr lang="en-US" sz="2800" dirty="0">
                          <a:solidFill>
                            <a:schemeClr val="tx1"/>
                          </a:solidFill>
                          <a:ea typeface="宋体" panose="02010600030101010101" pitchFamily="2" charset="-122"/>
                          <a:sym typeface="+mn-ea"/>
                        </a:rPr>
                        <a:t>:5]</a:t>
                      </a:r>
                      <a:endParaRPr lang="en-US" altLang="zh-CN" sz="2800"/>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a:t>rs2</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a:t>rs1</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a:t>func3</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sz="2800" dirty="0" err="1">
                          <a:solidFill>
                            <a:schemeClr val="tx1"/>
                          </a:solidFill>
                          <a:ea typeface="宋体" panose="02010600030101010101" pitchFamily="2" charset="-122"/>
                          <a:sym typeface="+mn-ea"/>
                        </a:rPr>
                        <a:t>imm</a:t>
                      </a:r>
                      <a:r>
                        <a:rPr lang="en-US" sz="2800" dirty="0">
                          <a:solidFill>
                            <a:schemeClr val="tx1"/>
                          </a:solidFill>
                          <a:ea typeface="宋体" panose="02010600030101010101" pitchFamily="2" charset="-122"/>
                          <a:sym typeface="+mn-ea"/>
                        </a:rPr>
                        <a:t>[4:0]</a:t>
                      </a:r>
                      <a:endParaRPr lang="en-US" altLang="zh-CN" sz="2800"/>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a:t>opcode</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3"/>
                  </a:ext>
                </a:extLst>
              </a:tr>
              <a:tr h="381000">
                <a:tc>
                  <a:txBody>
                    <a:bodyPr/>
                    <a:lstStyle/>
                    <a:p>
                      <a:pPr algn="ctr">
                        <a:lnSpc>
                          <a:spcPct val="140000"/>
                        </a:lnSpc>
                        <a:buNone/>
                      </a:pPr>
                      <a:r>
                        <a:rPr lang="en-US" altLang="zh-CN" sz="2800"/>
                        <a:t>B</a:t>
                      </a:r>
                      <a:r>
                        <a:rPr lang="zh-CN" altLang="en-US" sz="2800"/>
                        <a:t>型</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sz="2400" dirty="0" err="1">
                          <a:solidFill>
                            <a:schemeClr val="tx1"/>
                          </a:solidFill>
                          <a:ea typeface="宋体" panose="02010600030101010101" pitchFamily="2" charset="-122"/>
                          <a:sym typeface="+mn-ea"/>
                        </a:rPr>
                        <a:t>imm</a:t>
                      </a:r>
                      <a:r>
                        <a:rPr lang="en-US" sz="2800" dirty="0">
                          <a:solidFill>
                            <a:schemeClr val="tx1"/>
                          </a:solidFill>
                          <a:ea typeface="宋体" panose="02010600030101010101" pitchFamily="2" charset="-122"/>
                          <a:sym typeface="+mn-ea"/>
                        </a:rPr>
                        <a:t>[</a:t>
                      </a:r>
                      <a:r>
                        <a:rPr lang="en-US" sz="2800" b="1" dirty="0">
                          <a:solidFill>
                            <a:srgbClr val="0000FF"/>
                          </a:solidFill>
                          <a:ea typeface="宋体" panose="02010600030101010101" pitchFamily="2" charset="-122"/>
                          <a:sym typeface="+mn-ea"/>
                        </a:rPr>
                        <a:t>12</a:t>
                      </a:r>
                      <a:r>
                        <a:rPr lang="en-US" sz="2800" dirty="0">
                          <a:solidFill>
                            <a:schemeClr val="tx1"/>
                          </a:solidFill>
                          <a:ea typeface="宋体" panose="02010600030101010101" pitchFamily="2" charset="-122"/>
                          <a:sym typeface="+mn-ea"/>
                        </a:rPr>
                        <a:t>,10:5]</a:t>
                      </a:r>
                      <a:endParaRPr lang="en-US" altLang="zh-CN" sz="2800"/>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a:t>rs2</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a:t>rs1</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a:t>func3</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sz="2400" dirty="0" err="1">
                          <a:solidFill>
                            <a:schemeClr val="tx1"/>
                          </a:solidFill>
                          <a:ea typeface="宋体" panose="02010600030101010101" pitchFamily="2" charset="-122"/>
                          <a:sym typeface="+mn-ea"/>
                        </a:rPr>
                        <a:t>imm</a:t>
                      </a:r>
                      <a:r>
                        <a:rPr lang="en-US" sz="2800" dirty="0">
                          <a:solidFill>
                            <a:schemeClr val="tx1"/>
                          </a:solidFill>
                          <a:ea typeface="宋体" panose="02010600030101010101" pitchFamily="2" charset="-122"/>
                          <a:sym typeface="+mn-ea"/>
                        </a:rPr>
                        <a:t>[4:1,</a:t>
                      </a:r>
                      <a:r>
                        <a:rPr lang="en-US" sz="2800" b="1" dirty="0">
                          <a:solidFill>
                            <a:srgbClr val="FF0000"/>
                          </a:solidFill>
                          <a:ea typeface="宋体" panose="02010600030101010101" pitchFamily="2" charset="-122"/>
                          <a:sym typeface="+mn-ea"/>
                        </a:rPr>
                        <a:t>11</a:t>
                      </a:r>
                      <a:r>
                        <a:rPr lang="en-US" sz="2800" dirty="0">
                          <a:solidFill>
                            <a:schemeClr val="tx1"/>
                          </a:solidFill>
                          <a:ea typeface="宋体" panose="02010600030101010101" pitchFamily="2" charset="-122"/>
                          <a:sym typeface="+mn-ea"/>
                        </a:rPr>
                        <a:t>]</a:t>
                      </a:r>
                      <a:endParaRPr lang="en-US" altLang="zh-CN" sz="2800"/>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a:t>opcode</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4"/>
                  </a:ext>
                </a:extLst>
              </a:tr>
              <a:tr h="381000">
                <a:tc>
                  <a:txBody>
                    <a:bodyPr/>
                    <a:lstStyle/>
                    <a:p>
                      <a:pPr algn="ctr">
                        <a:lnSpc>
                          <a:spcPct val="140000"/>
                        </a:lnSpc>
                        <a:buNone/>
                      </a:pPr>
                      <a:r>
                        <a:rPr lang="en-US" altLang="zh-CN" sz="2800"/>
                        <a:t>J</a:t>
                      </a:r>
                      <a:r>
                        <a:rPr lang="zh-CN" altLang="en-US" sz="2800"/>
                        <a:t>型</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sz="2400" dirty="0" err="1">
                          <a:solidFill>
                            <a:schemeClr val="tx1"/>
                          </a:solidFill>
                          <a:ea typeface="宋体" panose="02010600030101010101" pitchFamily="2" charset="-122"/>
                          <a:sym typeface="+mn-ea"/>
                        </a:rPr>
                        <a:t>imm</a:t>
                      </a:r>
                      <a:r>
                        <a:rPr lang="en-US" altLang="zh-CN" sz="2800" dirty="0">
                          <a:solidFill>
                            <a:schemeClr val="tx1"/>
                          </a:solidFill>
                          <a:ea typeface="宋体" panose="02010600030101010101" pitchFamily="2" charset="-122"/>
                          <a:sym typeface="+mn-ea"/>
                        </a:rPr>
                        <a:t>[</a:t>
                      </a:r>
                      <a:r>
                        <a:rPr lang="en-US" altLang="zh-CN" sz="2800" b="1" dirty="0">
                          <a:solidFill>
                            <a:srgbClr val="0000FF"/>
                          </a:solidFill>
                          <a:ea typeface="宋体" panose="02010600030101010101" pitchFamily="2" charset="-122"/>
                          <a:sym typeface="+mn-ea"/>
                        </a:rPr>
                        <a:t>20</a:t>
                      </a:r>
                      <a:r>
                        <a:rPr lang="en-US" altLang="zh-CN" sz="2800" dirty="0">
                          <a:solidFill>
                            <a:schemeClr val="tx1"/>
                          </a:solidFill>
                          <a:ea typeface="宋体" panose="02010600030101010101" pitchFamily="2" charset="-122"/>
                          <a:sym typeface="+mn-ea"/>
                        </a:rPr>
                        <a:t>,10:5]</a:t>
                      </a:r>
                      <a:endParaRPr lang="en-US" altLang="zh-CN" sz="2800"/>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0" marR="0" indent="0" algn="ctr" defTabSz="914400" rtl="0" eaLnBrk="1" fontAlgn="base" latinLnBrk="0" hangingPunct="1">
                        <a:lnSpc>
                          <a:spcPct val="140000"/>
                        </a:lnSpc>
                        <a:spcBef>
                          <a:spcPct val="0"/>
                        </a:spcBef>
                        <a:spcAft>
                          <a:spcPct val="0"/>
                        </a:spcAft>
                        <a:buClrTx/>
                        <a:buSzTx/>
                        <a:buFontTx/>
                        <a:buNone/>
                      </a:pPr>
                      <a:r>
                        <a:rPr lang="en-US" altLang="zh-CN" sz="2400" dirty="0" err="1">
                          <a:solidFill>
                            <a:schemeClr val="tx1"/>
                          </a:solidFill>
                          <a:ea typeface="宋体" panose="02010600030101010101" pitchFamily="2" charset="-122"/>
                          <a:sym typeface="+mn-ea"/>
                        </a:rPr>
                        <a:t>imm</a:t>
                      </a:r>
                      <a:r>
                        <a:rPr lang="en-US" altLang="zh-CN" sz="2800" dirty="0">
                          <a:solidFill>
                            <a:schemeClr val="tx1"/>
                          </a:solidFill>
                          <a:ea typeface="宋体" panose="02010600030101010101" pitchFamily="2" charset="-122"/>
                          <a:sym typeface="+mn-ea"/>
                        </a:rPr>
                        <a:t>[4:1,</a:t>
                      </a:r>
                      <a:r>
                        <a:rPr lang="en-US" altLang="zh-CN" sz="2800" b="1" dirty="0">
                          <a:solidFill>
                            <a:srgbClr val="FF0000"/>
                          </a:solidFill>
                          <a:ea typeface="宋体" panose="02010600030101010101" pitchFamily="2" charset="-122"/>
                          <a:sym typeface="+mn-ea"/>
                        </a:rPr>
                        <a:t>11</a:t>
                      </a:r>
                      <a:r>
                        <a:rPr lang="en-US" altLang="zh-CN" sz="2800" dirty="0">
                          <a:solidFill>
                            <a:schemeClr val="tx1"/>
                          </a:solidFill>
                          <a:ea typeface="宋体" panose="02010600030101010101" pitchFamily="2" charset="-122"/>
                          <a:sym typeface="+mn-ea"/>
                        </a:rPr>
                        <a:t>]</a:t>
                      </a:r>
                      <a:endParaRPr lang="en-US" altLang="zh-CN" sz="2800"/>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0" marR="0" indent="0" algn="ctr" defTabSz="914400" rtl="0" eaLnBrk="1" fontAlgn="base" latinLnBrk="0" hangingPunct="1">
                        <a:lnSpc>
                          <a:spcPct val="140000"/>
                        </a:lnSpc>
                        <a:spcBef>
                          <a:spcPct val="0"/>
                        </a:spcBef>
                        <a:spcAft>
                          <a:spcPct val="0"/>
                        </a:spcAft>
                        <a:buClrTx/>
                        <a:buSzTx/>
                        <a:buFontTx/>
                        <a:buNone/>
                      </a:pPr>
                      <a:r>
                        <a:rPr lang="en-US" altLang="zh-CN" sz="2400" dirty="0" err="1">
                          <a:solidFill>
                            <a:schemeClr val="tx1"/>
                          </a:solidFill>
                          <a:ea typeface="宋体" panose="02010600030101010101" pitchFamily="2" charset="-122"/>
                          <a:sym typeface="+mn-ea"/>
                        </a:rPr>
                        <a:t>imm</a:t>
                      </a:r>
                      <a:r>
                        <a:rPr lang="en-US" altLang="zh-CN" sz="2800" dirty="0">
                          <a:solidFill>
                            <a:schemeClr val="tx1"/>
                          </a:solidFill>
                          <a:ea typeface="宋体" panose="02010600030101010101" pitchFamily="2" charset="-122"/>
                          <a:sym typeface="+mn-ea"/>
                        </a:rPr>
                        <a:t>[19:15]</a:t>
                      </a:r>
                      <a:endParaRPr lang="en-US" altLang="zh-CN" sz="2800"/>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0" marR="0" indent="0" algn="ctr" defTabSz="914400" rtl="0" eaLnBrk="1" fontAlgn="base" latinLnBrk="0" hangingPunct="1">
                        <a:lnSpc>
                          <a:spcPct val="140000"/>
                        </a:lnSpc>
                        <a:spcBef>
                          <a:spcPct val="0"/>
                        </a:spcBef>
                        <a:spcAft>
                          <a:spcPct val="0"/>
                        </a:spcAft>
                        <a:buClrTx/>
                        <a:buSzTx/>
                        <a:buFontTx/>
                        <a:buNone/>
                      </a:pPr>
                      <a:r>
                        <a:rPr lang="en-US" sz="2400" dirty="0" err="1">
                          <a:solidFill>
                            <a:schemeClr val="tx1"/>
                          </a:solidFill>
                          <a:ea typeface="宋体" panose="02010600030101010101" pitchFamily="2" charset="-122"/>
                          <a:sym typeface="+mn-ea"/>
                        </a:rPr>
                        <a:t>imm</a:t>
                      </a:r>
                      <a:r>
                        <a:rPr lang="en-US" altLang="zh-CN" sz="2800" dirty="0">
                          <a:solidFill>
                            <a:schemeClr val="tx1"/>
                          </a:solidFill>
                          <a:ea typeface="宋体" panose="02010600030101010101" pitchFamily="2" charset="-122"/>
                          <a:sym typeface="+mn-ea"/>
                        </a:rPr>
                        <a:t>[14:12]</a:t>
                      </a:r>
                      <a:endParaRPr lang="en-US" altLang="zh-CN" sz="2800"/>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a:t>rd</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a:t>opcode</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5"/>
                  </a:ext>
                </a:extLst>
              </a:tr>
              <a:tr h="381000">
                <a:tc>
                  <a:txBody>
                    <a:bodyPr/>
                    <a:lstStyle/>
                    <a:p>
                      <a:pPr algn="ctr">
                        <a:lnSpc>
                          <a:spcPct val="140000"/>
                        </a:lnSpc>
                        <a:buNone/>
                      </a:pPr>
                      <a:r>
                        <a:rPr lang="en-US" altLang="zh-CN" sz="2800"/>
                        <a:t>U</a:t>
                      </a:r>
                      <a:r>
                        <a:rPr lang="zh-CN" altLang="en-US" sz="2800"/>
                        <a:t>型</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dirty="0" err="1">
                          <a:solidFill>
                            <a:schemeClr val="tx1"/>
                          </a:solidFill>
                          <a:ea typeface="宋体" panose="02010600030101010101" pitchFamily="2" charset="-122"/>
                          <a:sym typeface="+mn-ea"/>
                        </a:rPr>
                        <a:t>imm</a:t>
                      </a:r>
                      <a:r>
                        <a:rPr lang="en-US" altLang="zh-CN" sz="2800" dirty="0">
                          <a:solidFill>
                            <a:schemeClr val="tx1"/>
                          </a:solidFill>
                          <a:ea typeface="宋体" panose="02010600030101010101" pitchFamily="2" charset="-122"/>
                          <a:sym typeface="+mn-ea"/>
                        </a:rPr>
                        <a:t>[</a:t>
                      </a:r>
                      <a:r>
                        <a:rPr lang="en-US" altLang="zh-CN" sz="2800" b="1" dirty="0">
                          <a:solidFill>
                            <a:srgbClr val="0000FF"/>
                          </a:solidFill>
                          <a:ea typeface="宋体" panose="02010600030101010101" pitchFamily="2" charset="-122"/>
                          <a:sym typeface="+mn-ea"/>
                        </a:rPr>
                        <a:t>31</a:t>
                      </a:r>
                      <a:r>
                        <a:rPr lang="en-US" altLang="zh-CN" sz="2800" dirty="0">
                          <a:solidFill>
                            <a:schemeClr val="tx1"/>
                          </a:solidFill>
                          <a:ea typeface="宋体" panose="02010600030101010101" pitchFamily="2" charset="-122"/>
                          <a:sym typeface="+mn-ea"/>
                        </a:rPr>
                        <a:t>:25]</a:t>
                      </a:r>
                      <a:endParaRPr lang="en-US" altLang="zh-CN" sz="2800"/>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0" marR="0" indent="0" algn="ctr" defTabSz="914400" rtl="0" eaLnBrk="1" fontAlgn="base" latinLnBrk="0" hangingPunct="1">
                        <a:lnSpc>
                          <a:spcPct val="140000"/>
                        </a:lnSpc>
                        <a:spcBef>
                          <a:spcPct val="0"/>
                        </a:spcBef>
                        <a:spcAft>
                          <a:spcPct val="0"/>
                        </a:spcAft>
                        <a:buClrTx/>
                        <a:buSzTx/>
                        <a:buFontTx/>
                        <a:buNone/>
                      </a:pPr>
                      <a:r>
                        <a:rPr lang="en-US" altLang="zh-CN" sz="2400" dirty="0" err="1">
                          <a:solidFill>
                            <a:schemeClr val="tx1"/>
                          </a:solidFill>
                          <a:ea typeface="宋体" panose="02010600030101010101" pitchFamily="2" charset="-122"/>
                          <a:sym typeface="+mn-ea"/>
                        </a:rPr>
                        <a:t>imm</a:t>
                      </a:r>
                      <a:r>
                        <a:rPr lang="en-US" altLang="zh-CN" sz="2800" dirty="0">
                          <a:solidFill>
                            <a:schemeClr val="tx1"/>
                          </a:solidFill>
                          <a:ea typeface="宋体" panose="02010600030101010101" pitchFamily="2" charset="-122"/>
                          <a:sym typeface="+mn-ea"/>
                        </a:rPr>
                        <a:t>[24:20]</a:t>
                      </a:r>
                      <a:endParaRPr lang="en-US" altLang="zh-CN" sz="2800"/>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0" marR="0" indent="0" algn="ctr" defTabSz="914400" rtl="0" eaLnBrk="1" fontAlgn="base" latinLnBrk="0" hangingPunct="1">
                        <a:lnSpc>
                          <a:spcPct val="140000"/>
                        </a:lnSpc>
                        <a:spcBef>
                          <a:spcPct val="0"/>
                        </a:spcBef>
                        <a:spcAft>
                          <a:spcPct val="0"/>
                        </a:spcAft>
                        <a:buClrTx/>
                        <a:buSzTx/>
                        <a:buFontTx/>
                        <a:buNone/>
                      </a:pPr>
                      <a:r>
                        <a:rPr lang="en-US" altLang="zh-CN" sz="2400" dirty="0" err="1">
                          <a:solidFill>
                            <a:schemeClr val="tx1"/>
                          </a:solidFill>
                          <a:ea typeface="宋体" panose="02010600030101010101" pitchFamily="2" charset="-122"/>
                          <a:sym typeface="+mn-ea"/>
                        </a:rPr>
                        <a:t>imm</a:t>
                      </a:r>
                      <a:r>
                        <a:rPr lang="en-US" altLang="zh-CN" sz="2800" dirty="0">
                          <a:solidFill>
                            <a:schemeClr val="tx1"/>
                          </a:solidFill>
                          <a:ea typeface="宋体" panose="02010600030101010101" pitchFamily="2" charset="-122"/>
                          <a:sym typeface="+mn-ea"/>
                        </a:rPr>
                        <a:t>[19:15]</a:t>
                      </a:r>
                      <a:endParaRPr lang="en-US" altLang="zh-CN" sz="2800"/>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marL="0" marR="0" indent="0" algn="ctr" defTabSz="914400" rtl="0" eaLnBrk="1" fontAlgn="base" latinLnBrk="0" hangingPunct="1">
                        <a:lnSpc>
                          <a:spcPct val="140000"/>
                        </a:lnSpc>
                        <a:spcBef>
                          <a:spcPct val="0"/>
                        </a:spcBef>
                        <a:spcAft>
                          <a:spcPct val="0"/>
                        </a:spcAft>
                        <a:buClrTx/>
                        <a:buSzTx/>
                        <a:buFontTx/>
                        <a:buNone/>
                      </a:pPr>
                      <a:r>
                        <a:rPr lang="en-US" altLang="zh-CN" sz="2400" dirty="0" err="1">
                          <a:solidFill>
                            <a:schemeClr val="tx1"/>
                          </a:solidFill>
                          <a:ea typeface="宋体" panose="02010600030101010101" pitchFamily="2" charset="-122"/>
                          <a:sym typeface="+mn-ea"/>
                        </a:rPr>
                        <a:t>imm</a:t>
                      </a:r>
                      <a:r>
                        <a:rPr lang="en-US" altLang="zh-CN" sz="2800" dirty="0">
                          <a:solidFill>
                            <a:schemeClr val="tx1"/>
                          </a:solidFill>
                          <a:ea typeface="宋体" panose="02010600030101010101" pitchFamily="2" charset="-122"/>
                          <a:sym typeface="+mn-ea"/>
                        </a:rPr>
                        <a:t>[14:12]</a:t>
                      </a:r>
                      <a:endParaRPr lang="en-US" altLang="zh-CN" sz="2800"/>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a:t>rd</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lnSpc>
                          <a:spcPct val="140000"/>
                        </a:lnSpc>
                        <a:buNone/>
                      </a:pPr>
                      <a:r>
                        <a:rPr lang="en-US" altLang="zh-CN" sz="2800" dirty="0"/>
                        <a:t>opcode</a:t>
                      </a:r>
                    </a:p>
                  </a:txBody>
                  <a:tcPr marL="0" marR="0" marT="0" marB="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RISC-V </a:t>
            </a:r>
            <a:r>
              <a:rPr lang="zh-CN" altLang="en-US" dirty="0"/>
              <a:t>编码</a:t>
            </a:r>
          </a:p>
        </p:txBody>
      </p:sp>
      <p:sp>
        <p:nvSpPr>
          <p:cNvPr id="4" name="内容占位符 3"/>
          <p:cNvSpPr>
            <a:spLocks noGrp="1"/>
          </p:cNvSpPr>
          <p:nvPr>
            <p:ph idx="1"/>
          </p:nvPr>
        </p:nvSpPr>
        <p:spPr>
          <a:xfrm>
            <a:off x="838200" y="1105535"/>
            <a:ext cx="10515600" cy="1080453"/>
          </a:xfrm>
        </p:spPr>
        <p:txBody>
          <a:bodyPr/>
          <a:lstStyle/>
          <a:p>
            <a:pPr>
              <a:lnSpc>
                <a:spcPct val="110000"/>
              </a:lnSpc>
            </a:pPr>
            <a:r>
              <a:rPr lang="en-US" altLang="zh-CN" dirty="0" err="1"/>
              <a:t>inst</a:t>
            </a:r>
            <a:r>
              <a:rPr lang="en-US" altLang="zh-CN" dirty="0"/>
              <a:t>[30]</a:t>
            </a:r>
            <a:r>
              <a:rPr lang="zh-CN" altLang="en-US" dirty="0"/>
              <a:t>用于区分移位指令是“逻辑右移”和“算术右移”，</a:t>
            </a:r>
            <a:r>
              <a:rPr lang="en-US" altLang="zh-CN" dirty="0"/>
              <a:t>R</a:t>
            </a:r>
            <a:r>
              <a:rPr lang="zh-CN" altLang="en-US" dirty="0"/>
              <a:t>型指令的</a:t>
            </a:r>
            <a:r>
              <a:rPr lang="en-US" altLang="zh-CN" dirty="0"/>
              <a:t>ADD</a:t>
            </a:r>
            <a:r>
              <a:rPr lang="zh-CN" altLang="en-US" dirty="0"/>
              <a:t>和</a:t>
            </a:r>
            <a:r>
              <a:rPr lang="en-US" altLang="zh-CN" dirty="0"/>
              <a:t>SUB</a:t>
            </a:r>
            <a:r>
              <a:rPr lang="zh-CN" altLang="en-US" dirty="0"/>
              <a:t>。</a:t>
            </a: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116</a:t>
            </a:fld>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00" y="5846827"/>
            <a:ext cx="9000000" cy="806752"/>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6000" y="2185988"/>
            <a:ext cx="9000000" cy="3660839"/>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RISC-V </a:t>
            </a:r>
            <a:r>
              <a:rPr lang="zh-CN" altLang="en-US" dirty="0"/>
              <a:t>编码</a:t>
            </a:r>
          </a:p>
        </p:txBody>
      </p:sp>
      <p:sp>
        <p:nvSpPr>
          <p:cNvPr id="4" name="内容占位符 3"/>
          <p:cNvSpPr>
            <a:spLocks noGrp="1"/>
          </p:cNvSpPr>
          <p:nvPr>
            <p:ph idx="1"/>
          </p:nvPr>
        </p:nvSpPr>
        <p:spPr>
          <a:xfrm>
            <a:off x="838200" y="1105535"/>
            <a:ext cx="10515600" cy="1909128"/>
          </a:xfrm>
        </p:spPr>
        <p:txBody>
          <a:bodyPr/>
          <a:lstStyle/>
          <a:p>
            <a:pPr>
              <a:lnSpc>
                <a:spcPct val="110000"/>
              </a:lnSpc>
            </a:pPr>
            <a:r>
              <a:rPr lang="en-US" altLang="zh-CN" dirty="0" err="1"/>
              <a:t>inst</a:t>
            </a:r>
            <a:r>
              <a:rPr lang="en-US" altLang="zh-CN" dirty="0"/>
              <a:t>[14:12]</a:t>
            </a:r>
            <a:r>
              <a:rPr lang="zh-CN" altLang="en-US" dirty="0"/>
              <a:t>是部分指令</a:t>
            </a:r>
            <a:r>
              <a:rPr lang="en-US" altLang="zh-CN" dirty="0"/>
              <a:t>32</a:t>
            </a:r>
            <a:r>
              <a:rPr lang="zh-CN" altLang="en-US" dirty="0"/>
              <a:t>位机器码的</a:t>
            </a:r>
            <a:r>
              <a:rPr lang="en-US" altLang="zh-CN" dirty="0"/>
              <a:t>funct3</a:t>
            </a:r>
            <a:r>
              <a:rPr lang="zh-CN" altLang="en-US" dirty="0"/>
              <a:t>字段。它主要用于区分一个大类指令下不同的小功能。例如，</a:t>
            </a:r>
            <a:r>
              <a:rPr lang="en-US" altLang="zh-CN" dirty="0"/>
              <a:t>B</a:t>
            </a:r>
            <a:r>
              <a:rPr lang="zh-CN" altLang="en-US" dirty="0"/>
              <a:t>型指令下的各种不同的比较方式。</a:t>
            </a: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endParaRPr lang="en-US" altLang="zh-CN" dirty="0"/>
          </a:p>
          <a:p>
            <a:pPr>
              <a:lnSpc>
                <a:spcPct val="110000"/>
              </a:lnSpc>
            </a:pPr>
            <a:r>
              <a:rPr lang="en-US" altLang="zh-CN" sz="3200" dirty="0" err="1"/>
              <a:t>BrUn</a:t>
            </a:r>
            <a:r>
              <a:rPr lang="en-US" altLang="zh-CN" sz="3200" dirty="0"/>
              <a:t> = Inst[14] · Inst[13] · Branch</a:t>
            </a:r>
            <a:endParaRPr lang="zh-CN" altLang="en-US" sz="3200" dirty="0"/>
          </a:p>
        </p:txBody>
      </p:sp>
      <p:sp>
        <p:nvSpPr>
          <p:cNvPr id="3" name="灯片编号占位符 2"/>
          <p:cNvSpPr>
            <a:spLocks noGrp="1"/>
          </p:cNvSpPr>
          <p:nvPr>
            <p:ph type="sldNum" sz="quarter" idx="12"/>
          </p:nvPr>
        </p:nvSpPr>
        <p:spPr/>
        <p:txBody>
          <a:bodyPr/>
          <a:lstStyle/>
          <a:p>
            <a:fld id="{8EE8E787-E6FE-45D8-9039-788B45E44EE7}" type="slidenum">
              <a:rPr lang="zh-CN" altLang="en-US" smtClean="0"/>
              <a:t>117</a:t>
            </a:fld>
            <a:endParaRPr lang="zh-CN" altLang="en-US" dirty="0"/>
          </a:p>
        </p:txBody>
      </p:sp>
      <p:graphicFrame>
        <p:nvGraphicFramePr>
          <p:cNvPr id="8" name="表格 7"/>
          <p:cNvGraphicFramePr>
            <a:graphicFrameLocks noGrp="1"/>
          </p:cNvGraphicFramePr>
          <p:nvPr>
            <p:custDataLst>
              <p:tags r:id="rId1"/>
            </p:custDataLst>
          </p:nvPr>
        </p:nvGraphicFramePr>
        <p:xfrm>
          <a:off x="838201" y="2853459"/>
          <a:ext cx="10472738" cy="3371127"/>
        </p:xfrm>
        <a:graphic>
          <a:graphicData uri="http://schemas.openxmlformats.org/drawingml/2006/table">
            <a:tbl>
              <a:tblPr bandRow="1">
                <a:tableStyleId>{69012ECD-51FC-41F1-AA8D-1B2483CD663E}</a:tableStyleId>
              </a:tblPr>
              <a:tblGrid>
                <a:gridCol w="2635562">
                  <a:extLst>
                    <a:ext uri="{9D8B030D-6E8A-4147-A177-3AD203B41FA5}">
                      <a16:colId xmlns:a16="http://schemas.microsoft.com/office/drawing/2014/main" val="20000"/>
                    </a:ext>
                  </a:extLst>
                </a:gridCol>
                <a:gridCol w="728867">
                  <a:extLst>
                    <a:ext uri="{9D8B030D-6E8A-4147-A177-3AD203B41FA5}">
                      <a16:colId xmlns:a16="http://schemas.microsoft.com/office/drawing/2014/main" val="20001"/>
                    </a:ext>
                  </a:extLst>
                </a:gridCol>
                <a:gridCol w="738657">
                  <a:extLst>
                    <a:ext uri="{9D8B030D-6E8A-4147-A177-3AD203B41FA5}">
                      <a16:colId xmlns:a16="http://schemas.microsoft.com/office/drawing/2014/main" val="20002"/>
                    </a:ext>
                  </a:extLst>
                </a:gridCol>
                <a:gridCol w="1193993">
                  <a:extLst>
                    <a:ext uri="{9D8B030D-6E8A-4147-A177-3AD203B41FA5}">
                      <a16:colId xmlns:a16="http://schemas.microsoft.com/office/drawing/2014/main" val="20003"/>
                    </a:ext>
                  </a:extLst>
                </a:gridCol>
                <a:gridCol w="2175496">
                  <a:extLst>
                    <a:ext uri="{9D8B030D-6E8A-4147-A177-3AD203B41FA5}">
                      <a16:colId xmlns:a16="http://schemas.microsoft.com/office/drawing/2014/main" val="20004"/>
                    </a:ext>
                  </a:extLst>
                </a:gridCol>
                <a:gridCol w="1669707">
                  <a:extLst>
                    <a:ext uri="{9D8B030D-6E8A-4147-A177-3AD203B41FA5}">
                      <a16:colId xmlns:a16="http://schemas.microsoft.com/office/drawing/2014/main" val="20005"/>
                    </a:ext>
                  </a:extLst>
                </a:gridCol>
                <a:gridCol w="1330456">
                  <a:extLst>
                    <a:ext uri="{9D8B030D-6E8A-4147-A177-3AD203B41FA5}">
                      <a16:colId xmlns:a16="http://schemas.microsoft.com/office/drawing/2014/main" val="20006"/>
                    </a:ext>
                  </a:extLst>
                </a:gridCol>
              </a:tblGrid>
              <a:tr h="562027">
                <a:tc>
                  <a:txBody>
                    <a:bodyPr/>
                    <a:lstStyle/>
                    <a:p>
                      <a:pPr algn="ctr"/>
                      <a:r>
                        <a:rPr lang="en-US" altLang="zh-CN" sz="2400" dirty="0" err="1"/>
                        <a:t>imm</a:t>
                      </a:r>
                      <a:r>
                        <a:rPr lang="en-US" altLang="zh-CN" sz="2400" dirty="0"/>
                        <a:t>[12|10:5]</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rs2</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rs1</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solidFill>
                            <a:srgbClr val="FF0000"/>
                          </a:solidFill>
                        </a:rPr>
                        <a:t>000</a:t>
                      </a:r>
                      <a:endParaRPr lang="zh-CN" altLang="en-US" sz="2400" dirty="0">
                        <a:solidFill>
                          <a:srgbClr val="FF0000"/>
                        </a:solidFill>
                      </a:endParaRPr>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err="1"/>
                        <a:t>imm</a:t>
                      </a:r>
                      <a:r>
                        <a:rPr lang="en-US" altLang="zh-CN" sz="2400" dirty="0"/>
                        <a:t>[4:1|11]</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solidFill>
                            <a:srgbClr val="FF0000"/>
                          </a:solidFill>
                        </a:rPr>
                        <a:t>11000</a:t>
                      </a:r>
                      <a:r>
                        <a:rPr lang="en-US" altLang="zh-CN" sz="2400" dirty="0"/>
                        <a:t>11</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BEQ</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561820">
                <a:tc>
                  <a:txBody>
                    <a:bodyPr/>
                    <a:lstStyle/>
                    <a:p>
                      <a:pPr algn="ctr"/>
                      <a:r>
                        <a:rPr lang="en-US" altLang="zh-CN" sz="2400" dirty="0" err="1"/>
                        <a:t>imm</a:t>
                      </a:r>
                      <a:r>
                        <a:rPr lang="en-US" altLang="zh-CN" sz="2400" dirty="0"/>
                        <a:t>[12|10:5]</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rs2</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t>rs1</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solidFill>
                            <a:srgbClr val="FF0000"/>
                          </a:solidFill>
                        </a:rPr>
                        <a:t>001</a:t>
                      </a:r>
                      <a:endParaRPr lang="zh-CN" altLang="en-US" sz="2400" dirty="0">
                        <a:solidFill>
                          <a:srgbClr val="FF0000"/>
                        </a:solidFill>
                      </a:endParaRPr>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err="1"/>
                        <a:t>imm</a:t>
                      </a:r>
                      <a:r>
                        <a:rPr lang="en-US" altLang="zh-CN" sz="2400" dirty="0"/>
                        <a:t>[4:1|11]</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rgbClr val="FF0000"/>
                          </a:solidFill>
                        </a:rPr>
                        <a:t>11000</a:t>
                      </a:r>
                      <a:r>
                        <a:rPr lang="en-US" altLang="zh-CN" sz="2400" dirty="0"/>
                        <a:t>11</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BNE</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r h="561820">
                <a:tc>
                  <a:txBody>
                    <a:bodyPr/>
                    <a:lstStyle/>
                    <a:p>
                      <a:pPr algn="ctr"/>
                      <a:r>
                        <a:rPr lang="en-US" altLang="zh-CN" sz="2400" dirty="0" err="1"/>
                        <a:t>imm</a:t>
                      </a:r>
                      <a:r>
                        <a:rPr lang="en-US" altLang="zh-CN" sz="2400" dirty="0"/>
                        <a:t>[12|10:5]</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rs2</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rs1</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solidFill>
                            <a:srgbClr val="FF0000"/>
                          </a:solidFill>
                        </a:rPr>
                        <a:t>100</a:t>
                      </a:r>
                      <a:endParaRPr lang="zh-CN" altLang="en-US" sz="2400" dirty="0">
                        <a:solidFill>
                          <a:srgbClr val="FF0000"/>
                        </a:solidFill>
                      </a:endParaRPr>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err="1"/>
                        <a:t>imm</a:t>
                      </a:r>
                      <a:r>
                        <a:rPr lang="en-US" altLang="zh-CN" sz="2400" dirty="0"/>
                        <a:t>[4:1|11]</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solidFill>
                            <a:srgbClr val="FF0000"/>
                          </a:solidFill>
                        </a:rPr>
                        <a:t>11000</a:t>
                      </a:r>
                      <a:r>
                        <a:rPr lang="en-US" altLang="zh-CN" sz="2400" dirty="0"/>
                        <a:t>11</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BLT</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2"/>
                  </a:ext>
                </a:extLst>
              </a:tr>
              <a:tr h="561820">
                <a:tc>
                  <a:txBody>
                    <a:bodyPr/>
                    <a:lstStyle/>
                    <a:p>
                      <a:pPr algn="ctr"/>
                      <a:r>
                        <a:rPr lang="en-US" altLang="zh-CN" sz="2400" dirty="0" err="1"/>
                        <a:t>imm</a:t>
                      </a:r>
                      <a:r>
                        <a:rPr lang="en-US" altLang="zh-CN" sz="2400" dirty="0"/>
                        <a:t>[12|10:5]</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rs2</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rs1</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solidFill>
                            <a:srgbClr val="FF0000"/>
                          </a:solidFill>
                        </a:rPr>
                        <a:t>101</a:t>
                      </a:r>
                      <a:endParaRPr lang="zh-CN" altLang="en-US" sz="2400" dirty="0">
                        <a:solidFill>
                          <a:srgbClr val="FF0000"/>
                        </a:solidFill>
                      </a:endParaRPr>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err="1"/>
                        <a:t>imm</a:t>
                      </a:r>
                      <a:r>
                        <a:rPr lang="en-US" altLang="zh-CN" sz="2400" dirty="0"/>
                        <a:t>[4:1|11]</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rgbClr val="FF0000"/>
                          </a:solidFill>
                        </a:rPr>
                        <a:t>11000</a:t>
                      </a:r>
                      <a:r>
                        <a:rPr lang="en-US" altLang="zh-CN" sz="2400" dirty="0"/>
                        <a:t>11</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BGE</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r h="561820">
                <a:tc>
                  <a:txBody>
                    <a:bodyPr/>
                    <a:lstStyle/>
                    <a:p>
                      <a:pPr algn="ctr"/>
                      <a:r>
                        <a:rPr lang="en-US" altLang="zh-CN" sz="2400" dirty="0" err="1"/>
                        <a:t>imm</a:t>
                      </a:r>
                      <a:r>
                        <a:rPr lang="en-US" altLang="zh-CN" sz="2400" dirty="0"/>
                        <a:t>[12|10:5]</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rs2</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rs1</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solidFill>
                            <a:srgbClr val="FF0000"/>
                          </a:solidFill>
                        </a:rPr>
                        <a:t>110</a:t>
                      </a:r>
                      <a:endParaRPr lang="zh-CN" altLang="en-US" sz="2400" dirty="0">
                        <a:solidFill>
                          <a:srgbClr val="FF0000"/>
                        </a:solidFill>
                      </a:endParaRPr>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err="1"/>
                        <a:t>imm</a:t>
                      </a:r>
                      <a:r>
                        <a:rPr lang="en-US" altLang="zh-CN" sz="2400" dirty="0"/>
                        <a:t>[4:1|11]</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rgbClr val="FF0000"/>
                          </a:solidFill>
                        </a:rPr>
                        <a:t>11000</a:t>
                      </a:r>
                      <a:r>
                        <a:rPr lang="en-US" altLang="zh-CN" sz="2400" dirty="0"/>
                        <a:t>11</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BLTU</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4"/>
                  </a:ext>
                </a:extLst>
              </a:tr>
              <a:tr h="561820">
                <a:tc>
                  <a:txBody>
                    <a:bodyPr/>
                    <a:lstStyle/>
                    <a:p>
                      <a:pPr algn="ctr"/>
                      <a:r>
                        <a:rPr lang="en-US" altLang="zh-CN" sz="2400" dirty="0" err="1"/>
                        <a:t>imm</a:t>
                      </a:r>
                      <a:r>
                        <a:rPr lang="en-US" altLang="zh-CN" sz="2400" dirty="0"/>
                        <a:t>[12|10:5]</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rs2</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rs1</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solidFill>
                            <a:srgbClr val="FF0000"/>
                          </a:solidFill>
                        </a:rPr>
                        <a:t>111</a:t>
                      </a:r>
                      <a:endParaRPr lang="zh-CN" altLang="en-US" sz="2400" dirty="0">
                        <a:solidFill>
                          <a:srgbClr val="FF0000"/>
                        </a:solidFill>
                      </a:endParaRPr>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err="1"/>
                        <a:t>imm</a:t>
                      </a:r>
                      <a:r>
                        <a:rPr lang="en-US" altLang="zh-CN" sz="2400" dirty="0"/>
                        <a:t>[4:1|11]</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rgbClr val="FF0000"/>
                          </a:solidFill>
                        </a:rPr>
                        <a:t>11000</a:t>
                      </a:r>
                      <a:r>
                        <a:rPr lang="en-US" altLang="zh-CN" sz="2400" dirty="0"/>
                        <a:t>11</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BGEU</a:t>
                      </a:r>
                      <a:endParaRPr lang="zh-CN" altLang="en-US" sz="2400" dirty="0"/>
                    </a:p>
                  </a:txBody>
                  <a:tcPr marL="107761" marR="107761" marT="53880" marB="5388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0" name="矩形 9"/>
          <p:cNvSpPr/>
          <p:nvPr/>
        </p:nvSpPr>
        <p:spPr>
          <a:xfrm>
            <a:off x="5973656" y="2141419"/>
            <a:ext cx="1988820" cy="583565"/>
          </a:xfrm>
          <a:prstGeom prst="rect">
            <a:avLst/>
          </a:prstGeom>
        </p:spPr>
        <p:txBody>
          <a:bodyPr wrap="none">
            <a:spAutoFit/>
          </a:bodyPr>
          <a:lstStyle/>
          <a:p>
            <a:r>
              <a:rPr lang="en-US" altLang="zh-CN" sz="3200" dirty="0" err="1">
                <a:solidFill>
                  <a:prstClr val="black"/>
                </a:solidFill>
              </a:rPr>
              <a:t>Inst</a:t>
            </a:r>
            <a:r>
              <a:rPr lang="en-US" altLang="zh-CN" sz="3200" dirty="0">
                <a:solidFill>
                  <a:prstClr val="black"/>
                </a:solidFill>
              </a:rPr>
              <a:t>[14:12] </a:t>
            </a:r>
            <a:endParaRPr lang="zh-CN" altLang="en-US" dirty="0"/>
          </a:p>
        </p:txBody>
      </p:sp>
      <p:cxnSp>
        <p:nvCxnSpPr>
          <p:cNvPr id="6" name="直接箭头连接符 5"/>
          <p:cNvCxnSpPr/>
          <p:nvPr/>
        </p:nvCxnSpPr>
        <p:spPr>
          <a:xfrm flipH="1">
            <a:off x="5986463" y="2649538"/>
            <a:ext cx="328612" cy="36512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RISC-V </a:t>
            </a:r>
            <a:r>
              <a:rPr lang="zh-CN" altLang="en-US" dirty="0"/>
              <a:t>编码</a:t>
            </a:r>
          </a:p>
        </p:txBody>
      </p:sp>
      <p:sp>
        <p:nvSpPr>
          <p:cNvPr id="4" name="内容占位符 3"/>
          <p:cNvSpPr>
            <a:spLocks noGrp="1"/>
          </p:cNvSpPr>
          <p:nvPr>
            <p:ph idx="1"/>
          </p:nvPr>
        </p:nvSpPr>
        <p:spPr>
          <a:xfrm>
            <a:off x="838200" y="1105535"/>
            <a:ext cx="10515600" cy="1909128"/>
          </a:xfrm>
        </p:spPr>
        <p:txBody>
          <a:bodyPr/>
          <a:lstStyle/>
          <a:p>
            <a:pPr>
              <a:lnSpc>
                <a:spcPct val="110000"/>
              </a:lnSpc>
            </a:pPr>
            <a:r>
              <a:rPr lang="en-US" altLang="zh-CN" dirty="0" err="1"/>
              <a:t>inst</a:t>
            </a:r>
            <a:r>
              <a:rPr lang="en-US" altLang="zh-CN" dirty="0"/>
              <a:t>[6:2]</a:t>
            </a:r>
            <a:r>
              <a:rPr lang="zh-CN" altLang="en-US" dirty="0"/>
              <a:t>是指令的操作码</a:t>
            </a:r>
            <a:r>
              <a:rPr lang="en-US" altLang="zh-CN" dirty="0"/>
              <a:t>(Opcode)</a:t>
            </a:r>
            <a:r>
              <a:rPr lang="zh-CN" altLang="en-US" dirty="0"/>
              <a:t>字段，主要用于区分不同类别的指令。</a:t>
            </a: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118</a:t>
            </a:fld>
            <a:endParaRPr lang="zh-CN" altLang="en-US" dirty="0"/>
          </a:p>
        </p:txBody>
      </p:sp>
      <p:grpSp>
        <p:nvGrpSpPr>
          <p:cNvPr id="16" name="组合 15"/>
          <p:cNvGrpSpPr/>
          <p:nvPr/>
        </p:nvGrpSpPr>
        <p:grpSpPr>
          <a:xfrm>
            <a:off x="100013" y="2856209"/>
            <a:ext cx="11228054" cy="529027"/>
            <a:chOff x="357699" y="2951313"/>
            <a:chExt cx="8162309" cy="529027"/>
          </a:xfrm>
        </p:grpSpPr>
        <p:sp>
          <p:nvSpPr>
            <p:cNvPr id="17" name="Rectangle 4"/>
            <p:cNvSpPr/>
            <p:nvPr/>
          </p:nvSpPr>
          <p:spPr bwMode="auto">
            <a:xfrm>
              <a:off x="1607240" y="2951313"/>
              <a:ext cx="2304256"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err="1">
                  <a:solidFill>
                    <a:schemeClr val="tx1"/>
                  </a:solidFill>
                  <a:ea typeface="宋体" panose="02010600030101010101" pitchFamily="2" charset="-122"/>
                </a:rPr>
                <a:t>imm</a:t>
              </a:r>
              <a:r>
                <a:rPr lang="en-US" sz="2400" dirty="0">
                  <a:solidFill>
                    <a:schemeClr val="tx1"/>
                  </a:solidFill>
                  <a:ea typeface="宋体" panose="02010600030101010101" pitchFamily="2" charset="-122"/>
                </a:rPr>
                <a:t>[11:0]</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18" name="Rectangle 6"/>
            <p:cNvSpPr/>
            <p:nvPr/>
          </p:nvSpPr>
          <p:spPr bwMode="auto">
            <a:xfrm>
              <a:off x="3911496" y="2951313"/>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rs1</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19" name="Rectangle 7"/>
            <p:cNvSpPr/>
            <p:nvPr/>
          </p:nvSpPr>
          <p:spPr bwMode="auto">
            <a:xfrm>
              <a:off x="5063624" y="2951313"/>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funct3</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20" name="Rectangle 8"/>
            <p:cNvSpPr/>
            <p:nvPr/>
          </p:nvSpPr>
          <p:spPr bwMode="auto">
            <a:xfrm>
              <a:off x="6215752" y="2951313"/>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err="1">
                  <a:solidFill>
                    <a:schemeClr val="tx1"/>
                  </a:solidFill>
                  <a:ea typeface="宋体" panose="02010600030101010101" pitchFamily="2" charset="-122"/>
                </a:rPr>
                <a:t>rd</a:t>
              </a:r>
              <a:endParaRPr kumimoji="0" lang="en-US" sz="2400" b="0" i="0" u="none" strike="noStrike" cap="none" normalizeH="0" baseline="0" dirty="0" err="1">
                <a:ln>
                  <a:noFill/>
                </a:ln>
                <a:solidFill>
                  <a:schemeClr val="tx1"/>
                </a:solidFill>
                <a:effectLst/>
                <a:ea typeface="宋体" panose="02010600030101010101" pitchFamily="2" charset="-122"/>
              </a:endParaRPr>
            </a:p>
          </p:txBody>
        </p:sp>
        <p:sp>
          <p:nvSpPr>
            <p:cNvPr id="21" name="Rectangle 9"/>
            <p:cNvSpPr/>
            <p:nvPr/>
          </p:nvSpPr>
          <p:spPr bwMode="auto">
            <a:xfrm>
              <a:off x="7367880" y="2951313"/>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0010011</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22" name="TextBox 23"/>
            <p:cNvSpPr txBox="1"/>
            <p:nvPr/>
          </p:nvSpPr>
          <p:spPr>
            <a:xfrm>
              <a:off x="357699" y="3018675"/>
              <a:ext cx="1893619" cy="461665"/>
            </a:xfrm>
            <a:prstGeom prst="rect">
              <a:avLst/>
            </a:prstGeom>
            <a:noFill/>
          </p:spPr>
          <p:txBody>
            <a:bodyPr wrap="square" rtlCol="0">
              <a:spAutoFit/>
            </a:bodyPr>
            <a:lstStyle/>
            <a:p>
              <a:r>
                <a:rPr lang="en-US" altLang="zh-CN" sz="2400" dirty="0"/>
                <a:t>I </a:t>
              </a:r>
              <a:r>
                <a:rPr lang="zh-CN" altLang="en-US" sz="2400" dirty="0"/>
                <a:t>型</a:t>
              </a:r>
              <a:r>
                <a:rPr lang="en-US" altLang="zh-CN" sz="2400" dirty="0"/>
                <a:t>(</a:t>
              </a:r>
              <a:r>
                <a:rPr lang="zh-CN" altLang="en-US" sz="2400" dirty="0"/>
                <a:t>运算类</a:t>
              </a:r>
              <a:r>
                <a:rPr lang="en-US" altLang="zh-CN" sz="2400" dirty="0"/>
                <a:t>)</a:t>
              </a:r>
              <a:endParaRPr lang="zh-CN" altLang="en-US" sz="2400" dirty="0"/>
            </a:p>
          </p:txBody>
        </p:sp>
      </p:grpSp>
      <p:grpSp>
        <p:nvGrpSpPr>
          <p:cNvPr id="23" name="组合 22"/>
          <p:cNvGrpSpPr/>
          <p:nvPr/>
        </p:nvGrpSpPr>
        <p:grpSpPr>
          <a:xfrm>
            <a:off x="838200" y="2341877"/>
            <a:ext cx="10489867" cy="537622"/>
            <a:chOff x="894328" y="2308263"/>
            <a:chExt cx="7625680" cy="537622"/>
          </a:xfrm>
        </p:grpSpPr>
        <p:sp>
          <p:nvSpPr>
            <p:cNvPr id="24" name="TextBox 22"/>
            <p:cNvSpPr txBox="1"/>
            <p:nvPr/>
          </p:nvSpPr>
          <p:spPr>
            <a:xfrm>
              <a:off x="894328" y="2385510"/>
              <a:ext cx="557634" cy="460375"/>
            </a:xfrm>
            <a:prstGeom prst="rect">
              <a:avLst/>
            </a:prstGeom>
            <a:noFill/>
          </p:spPr>
          <p:txBody>
            <a:bodyPr wrap="none" rtlCol="0">
              <a:spAutoFit/>
            </a:bodyPr>
            <a:lstStyle/>
            <a:p>
              <a:r>
                <a:rPr lang="en-US" altLang="zh-CN" sz="2400" dirty="0"/>
                <a:t>R </a:t>
              </a:r>
              <a:r>
                <a:rPr lang="zh-CN" altLang="en-US" sz="2400" dirty="0"/>
                <a:t>型</a:t>
              </a:r>
            </a:p>
          </p:txBody>
        </p:sp>
        <p:sp>
          <p:nvSpPr>
            <p:cNvPr id="25" name="Rectangle 4"/>
            <p:cNvSpPr/>
            <p:nvPr/>
          </p:nvSpPr>
          <p:spPr bwMode="auto">
            <a:xfrm>
              <a:off x="1607066" y="2308263"/>
              <a:ext cx="1295760" cy="50419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funct7</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26" name="Rectangle 5"/>
            <p:cNvSpPr/>
            <p:nvPr/>
          </p:nvSpPr>
          <p:spPr bwMode="auto">
            <a:xfrm>
              <a:off x="2902826" y="2308263"/>
              <a:ext cx="1008634" cy="50419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rs2</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27" name="Rectangle 6"/>
            <p:cNvSpPr/>
            <p:nvPr/>
          </p:nvSpPr>
          <p:spPr bwMode="auto">
            <a:xfrm>
              <a:off x="3911496" y="2308263"/>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rs1</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28" name="Rectangle 7"/>
            <p:cNvSpPr/>
            <p:nvPr/>
          </p:nvSpPr>
          <p:spPr bwMode="auto">
            <a:xfrm>
              <a:off x="5063624" y="2308263"/>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funct3</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29" name="Rectangle 8"/>
            <p:cNvSpPr/>
            <p:nvPr/>
          </p:nvSpPr>
          <p:spPr bwMode="auto">
            <a:xfrm>
              <a:off x="6215752" y="2308263"/>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err="1">
                  <a:solidFill>
                    <a:schemeClr val="tx1"/>
                  </a:solidFill>
                  <a:ea typeface="宋体" panose="02010600030101010101" pitchFamily="2" charset="-122"/>
                </a:rPr>
                <a:t>rd</a:t>
              </a:r>
              <a:endParaRPr kumimoji="0" lang="en-US" sz="2400" b="0" i="0" u="none" strike="noStrike" cap="none" normalizeH="0" baseline="0" dirty="0" err="1">
                <a:ln>
                  <a:noFill/>
                </a:ln>
                <a:solidFill>
                  <a:schemeClr val="tx1"/>
                </a:solidFill>
                <a:effectLst/>
                <a:ea typeface="宋体" panose="02010600030101010101" pitchFamily="2" charset="-122"/>
              </a:endParaRPr>
            </a:p>
          </p:txBody>
        </p:sp>
        <p:sp>
          <p:nvSpPr>
            <p:cNvPr id="30" name="Rectangle 9"/>
            <p:cNvSpPr/>
            <p:nvPr/>
          </p:nvSpPr>
          <p:spPr bwMode="auto">
            <a:xfrm>
              <a:off x="7367880" y="2308263"/>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0110011</a:t>
              </a:r>
              <a:endParaRPr kumimoji="0" lang="en-US" sz="2400" b="0" i="0" u="none" strike="noStrike" cap="none" normalizeH="0" baseline="0" dirty="0">
                <a:ln>
                  <a:noFill/>
                </a:ln>
                <a:solidFill>
                  <a:schemeClr val="tx1"/>
                </a:solidFill>
                <a:effectLst/>
                <a:ea typeface="宋体" panose="02010600030101010101" pitchFamily="2" charset="-122"/>
              </a:endParaRPr>
            </a:p>
          </p:txBody>
        </p:sp>
      </p:grpSp>
      <p:grpSp>
        <p:nvGrpSpPr>
          <p:cNvPr id="31" name="组合 30"/>
          <p:cNvGrpSpPr/>
          <p:nvPr/>
        </p:nvGrpSpPr>
        <p:grpSpPr>
          <a:xfrm>
            <a:off x="859029" y="5918521"/>
            <a:ext cx="10473942" cy="505308"/>
            <a:chOff x="905905" y="5414970"/>
            <a:chExt cx="7614103" cy="505308"/>
          </a:xfrm>
        </p:grpSpPr>
        <p:sp>
          <p:nvSpPr>
            <p:cNvPr id="32" name="Rectangle 21"/>
            <p:cNvSpPr/>
            <p:nvPr/>
          </p:nvSpPr>
          <p:spPr bwMode="auto">
            <a:xfrm>
              <a:off x="1607240" y="5414970"/>
              <a:ext cx="4608512"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altLang="zh-CN" sz="2400" dirty="0" err="1">
                  <a:solidFill>
                    <a:schemeClr val="tx1"/>
                  </a:solidFill>
                  <a:ea typeface="宋体" panose="02010600030101010101" pitchFamily="2" charset="-122"/>
                </a:rPr>
                <a:t>Imm</a:t>
              </a:r>
              <a:r>
                <a:rPr lang="en-US" altLang="zh-CN" sz="2400" dirty="0">
                  <a:solidFill>
                    <a:schemeClr val="tx1"/>
                  </a:solidFill>
                  <a:ea typeface="宋体" panose="02010600030101010101" pitchFamily="2" charset="-122"/>
                </a:rPr>
                <a:t>[31:12]</a:t>
              </a:r>
              <a:endParaRPr kumimoji="0" lang="en-US" altLang="zh-CN" sz="2400" b="0" i="0" u="none" strike="noStrike" cap="none" normalizeH="0" baseline="0" dirty="0">
                <a:ln>
                  <a:noFill/>
                </a:ln>
                <a:solidFill>
                  <a:schemeClr val="tx1"/>
                </a:solidFill>
                <a:effectLst/>
                <a:ea typeface="宋体" panose="02010600030101010101" pitchFamily="2" charset="-122"/>
              </a:endParaRPr>
            </a:p>
          </p:txBody>
        </p:sp>
        <p:sp>
          <p:nvSpPr>
            <p:cNvPr id="33" name="TextBox 24"/>
            <p:cNvSpPr txBox="1"/>
            <p:nvPr/>
          </p:nvSpPr>
          <p:spPr>
            <a:xfrm>
              <a:off x="905905" y="5416174"/>
              <a:ext cx="570098" cy="460375"/>
            </a:xfrm>
            <a:prstGeom prst="rect">
              <a:avLst/>
            </a:prstGeom>
            <a:noFill/>
          </p:spPr>
          <p:txBody>
            <a:bodyPr wrap="none" rtlCol="0">
              <a:spAutoFit/>
            </a:bodyPr>
            <a:lstStyle/>
            <a:p>
              <a:r>
                <a:rPr lang="en-US" altLang="zh-CN" sz="2400" dirty="0"/>
                <a:t>U </a:t>
              </a:r>
              <a:r>
                <a:rPr lang="zh-CN" altLang="en-US" sz="2400" dirty="0"/>
                <a:t>型</a:t>
              </a:r>
            </a:p>
          </p:txBody>
        </p:sp>
        <p:sp>
          <p:nvSpPr>
            <p:cNvPr id="34" name="Rectangle 8"/>
            <p:cNvSpPr/>
            <p:nvPr/>
          </p:nvSpPr>
          <p:spPr bwMode="auto">
            <a:xfrm>
              <a:off x="6215752" y="5416222"/>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err="1">
                  <a:solidFill>
                    <a:schemeClr val="tx1"/>
                  </a:solidFill>
                  <a:ea typeface="宋体" panose="02010600030101010101" pitchFamily="2" charset="-122"/>
                </a:rPr>
                <a:t>rd</a:t>
              </a:r>
              <a:endParaRPr kumimoji="0" lang="en-US" sz="2400" b="0" i="0" u="none" strike="noStrike" cap="none" normalizeH="0" baseline="0" dirty="0" err="1">
                <a:ln>
                  <a:noFill/>
                </a:ln>
                <a:solidFill>
                  <a:schemeClr val="tx1"/>
                </a:solidFill>
                <a:effectLst/>
                <a:ea typeface="宋体" panose="02010600030101010101" pitchFamily="2" charset="-122"/>
              </a:endParaRPr>
            </a:p>
          </p:txBody>
        </p:sp>
        <p:sp>
          <p:nvSpPr>
            <p:cNvPr id="35" name="Rectangle 9"/>
            <p:cNvSpPr/>
            <p:nvPr/>
          </p:nvSpPr>
          <p:spPr bwMode="auto">
            <a:xfrm>
              <a:off x="7367880" y="5416222"/>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0110111</a:t>
              </a:r>
              <a:endParaRPr kumimoji="0" lang="en-US" sz="2400" b="0" i="0" u="none" strike="noStrike" cap="none" normalizeH="0" baseline="0" dirty="0">
                <a:ln>
                  <a:noFill/>
                </a:ln>
                <a:solidFill>
                  <a:schemeClr val="tx1"/>
                </a:solidFill>
                <a:effectLst/>
                <a:ea typeface="宋体" panose="02010600030101010101" pitchFamily="2" charset="-122"/>
              </a:endParaRPr>
            </a:p>
          </p:txBody>
        </p:sp>
      </p:grpSp>
      <p:grpSp>
        <p:nvGrpSpPr>
          <p:cNvPr id="36" name="组合 35"/>
          <p:cNvGrpSpPr/>
          <p:nvPr/>
        </p:nvGrpSpPr>
        <p:grpSpPr>
          <a:xfrm>
            <a:off x="876247" y="4381613"/>
            <a:ext cx="10446828" cy="564583"/>
            <a:chOff x="935874" y="3565412"/>
            <a:chExt cx="7594393" cy="564583"/>
          </a:xfrm>
        </p:grpSpPr>
        <p:sp>
          <p:nvSpPr>
            <p:cNvPr id="37" name="Rectangle 4"/>
            <p:cNvSpPr/>
            <p:nvPr/>
          </p:nvSpPr>
          <p:spPr bwMode="auto">
            <a:xfrm>
              <a:off x="1617683" y="3565412"/>
              <a:ext cx="1281912" cy="50419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err="1">
                  <a:solidFill>
                    <a:schemeClr val="tx1"/>
                  </a:solidFill>
                  <a:ea typeface="宋体" panose="02010600030101010101" pitchFamily="2" charset="-122"/>
                </a:rPr>
                <a:t>Imm</a:t>
              </a:r>
              <a:r>
                <a:rPr lang="en-US" sz="2400" dirty="0">
                  <a:solidFill>
                    <a:schemeClr val="tx1"/>
                  </a:solidFill>
                  <a:ea typeface="宋体" panose="02010600030101010101" pitchFamily="2" charset="-122"/>
                </a:rPr>
                <a:t>[11:5]</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38" name="Rectangle 5"/>
            <p:cNvSpPr/>
            <p:nvPr/>
          </p:nvSpPr>
          <p:spPr bwMode="auto">
            <a:xfrm>
              <a:off x="2906519" y="3565412"/>
              <a:ext cx="1015097" cy="50419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rs2</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39" name="Rectangle 6"/>
            <p:cNvSpPr/>
            <p:nvPr/>
          </p:nvSpPr>
          <p:spPr bwMode="auto">
            <a:xfrm>
              <a:off x="3921755" y="3565412"/>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rs1</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40" name="Rectangle 7"/>
            <p:cNvSpPr/>
            <p:nvPr/>
          </p:nvSpPr>
          <p:spPr bwMode="auto">
            <a:xfrm>
              <a:off x="5073883" y="3565412"/>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algn="ctr" fontAlgn="base">
                <a:spcBef>
                  <a:spcPct val="0"/>
                </a:spcBef>
                <a:spcAft>
                  <a:spcPct val="0"/>
                </a:spcAft>
              </a:pPr>
              <a:r>
                <a:rPr lang="en-US" altLang="zh-CN" sz="2400" dirty="0">
                  <a:solidFill>
                    <a:schemeClr val="tx1"/>
                  </a:solidFill>
                  <a:ea typeface="宋体" panose="02010600030101010101" pitchFamily="2" charset="-122"/>
                </a:rPr>
                <a:t>funct3</a:t>
              </a:r>
              <a:endParaRPr kumimoji="0" lang="en-US" altLang="zh-CN" sz="2400" b="0" i="0" u="none" strike="noStrike" cap="none" normalizeH="0" baseline="0" dirty="0">
                <a:ln>
                  <a:noFill/>
                </a:ln>
                <a:solidFill>
                  <a:schemeClr val="tx1"/>
                </a:solidFill>
                <a:effectLst/>
                <a:ea typeface="宋体" panose="02010600030101010101" pitchFamily="2" charset="-122"/>
              </a:endParaRPr>
            </a:p>
          </p:txBody>
        </p:sp>
        <p:sp>
          <p:nvSpPr>
            <p:cNvPr id="41" name="Rectangle 8"/>
            <p:cNvSpPr/>
            <p:nvPr/>
          </p:nvSpPr>
          <p:spPr bwMode="auto">
            <a:xfrm>
              <a:off x="6226011" y="3565412"/>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err="1">
                  <a:solidFill>
                    <a:schemeClr val="tx1"/>
                  </a:solidFill>
                  <a:ea typeface="宋体" panose="02010600030101010101" pitchFamily="2" charset="-122"/>
                </a:rPr>
                <a:t>imm</a:t>
              </a:r>
              <a:r>
                <a:rPr lang="en-US" sz="2400" dirty="0">
                  <a:solidFill>
                    <a:schemeClr val="tx1"/>
                  </a:solidFill>
                  <a:ea typeface="宋体" panose="02010600030101010101" pitchFamily="2" charset="-122"/>
                </a:rPr>
                <a:t>[4:0]</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42" name="Rectangle 9"/>
            <p:cNvSpPr/>
            <p:nvPr/>
          </p:nvSpPr>
          <p:spPr bwMode="auto">
            <a:xfrm>
              <a:off x="7378139" y="3565412"/>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0100011</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43" name="TextBox 23"/>
            <p:cNvSpPr txBox="1"/>
            <p:nvPr/>
          </p:nvSpPr>
          <p:spPr>
            <a:xfrm>
              <a:off x="935874" y="3669620"/>
              <a:ext cx="533168" cy="460375"/>
            </a:xfrm>
            <a:prstGeom prst="rect">
              <a:avLst/>
            </a:prstGeom>
            <a:noFill/>
          </p:spPr>
          <p:txBody>
            <a:bodyPr wrap="none" rtlCol="0">
              <a:spAutoFit/>
            </a:bodyPr>
            <a:lstStyle/>
            <a:p>
              <a:r>
                <a:rPr lang="en-US" altLang="zh-CN" sz="2400" dirty="0"/>
                <a:t>S </a:t>
              </a:r>
              <a:r>
                <a:rPr lang="zh-CN" altLang="en-US" sz="2400" dirty="0"/>
                <a:t>型</a:t>
              </a:r>
            </a:p>
          </p:txBody>
        </p:sp>
      </p:grpSp>
      <p:grpSp>
        <p:nvGrpSpPr>
          <p:cNvPr id="44" name="组合 43"/>
          <p:cNvGrpSpPr/>
          <p:nvPr/>
        </p:nvGrpSpPr>
        <p:grpSpPr>
          <a:xfrm>
            <a:off x="905976" y="4896083"/>
            <a:ext cx="10423426" cy="513406"/>
            <a:chOff x="942628" y="4179511"/>
            <a:chExt cx="7577380" cy="513406"/>
          </a:xfrm>
        </p:grpSpPr>
        <p:sp>
          <p:nvSpPr>
            <p:cNvPr id="45" name="Rectangle 4"/>
            <p:cNvSpPr/>
            <p:nvPr/>
          </p:nvSpPr>
          <p:spPr bwMode="auto">
            <a:xfrm>
              <a:off x="1607357" y="4179511"/>
              <a:ext cx="1302685" cy="50419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err="1">
                  <a:solidFill>
                    <a:schemeClr val="tx1"/>
                  </a:solidFill>
                  <a:ea typeface="宋体" panose="02010600030101010101" pitchFamily="2" charset="-122"/>
                </a:rPr>
                <a:t>Imm</a:t>
              </a:r>
              <a:r>
                <a:rPr lang="en-US" sz="2400" dirty="0">
                  <a:solidFill>
                    <a:schemeClr val="tx1"/>
                  </a:solidFill>
                  <a:ea typeface="宋体" panose="02010600030101010101" pitchFamily="2" charset="-122"/>
                </a:rPr>
                <a:t>[12,10:5]</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46" name="Rectangle 5"/>
            <p:cNvSpPr/>
            <p:nvPr/>
          </p:nvSpPr>
          <p:spPr bwMode="auto">
            <a:xfrm>
              <a:off x="2896194" y="4179511"/>
              <a:ext cx="1015559" cy="50419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rs2</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47" name="Rectangle 6"/>
            <p:cNvSpPr/>
            <p:nvPr/>
          </p:nvSpPr>
          <p:spPr bwMode="auto">
            <a:xfrm>
              <a:off x="3911496" y="4179511"/>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rs1</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48" name="Rectangle 7"/>
            <p:cNvSpPr/>
            <p:nvPr/>
          </p:nvSpPr>
          <p:spPr bwMode="auto">
            <a:xfrm>
              <a:off x="5063624" y="4179511"/>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algn="ctr" fontAlgn="base">
                <a:spcBef>
                  <a:spcPct val="0"/>
                </a:spcBef>
                <a:spcAft>
                  <a:spcPct val="0"/>
                </a:spcAft>
              </a:pPr>
              <a:r>
                <a:rPr lang="en-US" altLang="zh-CN" sz="2400" dirty="0">
                  <a:solidFill>
                    <a:schemeClr val="tx1"/>
                  </a:solidFill>
                  <a:ea typeface="宋体" panose="02010600030101010101" pitchFamily="2" charset="-122"/>
                </a:rPr>
                <a:t>funct3</a:t>
              </a:r>
              <a:endParaRPr kumimoji="0" lang="en-US" altLang="zh-CN" sz="2400" b="0" i="0" u="none" strike="noStrike" cap="none" normalizeH="0" baseline="0" dirty="0">
                <a:ln>
                  <a:noFill/>
                </a:ln>
                <a:solidFill>
                  <a:schemeClr val="tx1"/>
                </a:solidFill>
                <a:effectLst/>
                <a:ea typeface="宋体" panose="02010600030101010101" pitchFamily="2" charset="-122"/>
              </a:endParaRPr>
            </a:p>
          </p:txBody>
        </p:sp>
        <p:sp>
          <p:nvSpPr>
            <p:cNvPr id="49" name="Rectangle 8"/>
            <p:cNvSpPr/>
            <p:nvPr/>
          </p:nvSpPr>
          <p:spPr bwMode="auto">
            <a:xfrm>
              <a:off x="6215752" y="4179511"/>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err="1">
                  <a:solidFill>
                    <a:schemeClr val="tx1"/>
                  </a:solidFill>
                  <a:ea typeface="宋体" panose="02010600030101010101" pitchFamily="2" charset="-122"/>
                </a:rPr>
                <a:t>imm</a:t>
              </a:r>
              <a:r>
                <a:rPr lang="en-US" sz="2400" dirty="0">
                  <a:solidFill>
                    <a:schemeClr val="tx1"/>
                  </a:solidFill>
                  <a:ea typeface="宋体" panose="02010600030101010101" pitchFamily="2" charset="-122"/>
                </a:rPr>
                <a:t>[4:1,11]</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50" name="Rectangle 9"/>
            <p:cNvSpPr/>
            <p:nvPr/>
          </p:nvSpPr>
          <p:spPr bwMode="auto">
            <a:xfrm>
              <a:off x="7367880" y="4179511"/>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1100011</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51" name="TextBox 23"/>
            <p:cNvSpPr txBox="1"/>
            <p:nvPr/>
          </p:nvSpPr>
          <p:spPr>
            <a:xfrm>
              <a:off x="942628" y="4232542"/>
              <a:ext cx="557634" cy="460375"/>
            </a:xfrm>
            <a:prstGeom prst="rect">
              <a:avLst/>
            </a:prstGeom>
            <a:noFill/>
          </p:spPr>
          <p:txBody>
            <a:bodyPr wrap="none" rtlCol="0">
              <a:spAutoFit/>
            </a:bodyPr>
            <a:lstStyle/>
            <a:p>
              <a:r>
                <a:rPr lang="en-US" altLang="zh-CN" sz="2400" dirty="0"/>
                <a:t>B </a:t>
              </a:r>
              <a:r>
                <a:rPr lang="zh-CN" altLang="en-US" sz="2400" dirty="0"/>
                <a:t>型</a:t>
              </a:r>
            </a:p>
          </p:txBody>
        </p:sp>
      </p:grpSp>
      <p:grpSp>
        <p:nvGrpSpPr>
          <p:cNvPr id="52" name="组合 51"/>
          <p:cNvGrpSpPr/>
          <p:nvPr/>
        </p:nvGrpSpPr>
        <p:grpSpPr>
          <a:xfrm>
            <a:off x="702975" y="5404659"/>
            <a:ext cx="10626689" cy="506636"/>
            <a:chOff x="794865" y="4786263"/>
            <a:chExt cx="7725143" cy="506636"/>
          </a:xfrm>
        </p:grpSpPr>
        <p:sp>
          <p:nvSpPr>
            <p:cNvPr id="53" name="Rectangle 21"/>
            <p:cNvSpPr/>
            <p:nvPr/>
          </p:nvSpPr>
          <p:spPr bwMode="auto">
            <a:xfrm>
              <a:off x="1607240" y="4786263"/>
              <a:ext cx="4608512"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altLang="zh-CN" sz="2400" dirty="0" err="1">
                  <a:solidFill>
                    <a:schemeClr val="tx1"/>
                  </a:solidFill>
                  <a:ea typeface="宋体" panose="02010600030101010101" pitchFamily="2" charset="-122"/>
                </a:rPr>
                <a:t>Imm</a:t>
              </a:r>
              <a:r>
                <a:rPr lang="en-US" altLang="zh-CN" sz="2400" dirty="0">
                  <a:solidFill>
                    <a:schemeClr val="tx1"/>
                  </a:solidFill>
                  <a:ea typeface="宋体" panose="02010600030101010101" pitchFamily="2" charset="-122"/>
                </a:rPr>
                <a:t>[20,10:1,11,19:12]</a:t>
              </a:r>
              <a:endParaRPr kumimoji="0" lang="en-US" altLang="zh-CN" sz="2400" b="0" i="0" u="none" strike="noStrike" cap="none" normalizeH="0" baseline="0" dirty="0">
                <a:ln>
                  <a:noFill/>
                </a:ln>
                <a:solidFill>
                  <a:schemeClr val="tx1"/>
                </a:solidFill>
                <a:effectLst/>
                <a:ea typeface="宋体" panose="02010600030101010101" pitchFamily="2" charset="-122"/>
              </a:endParaRPr>
            </a:p>
          </p:txBody>
        </p:sp>
        <p:sp>
          <p:nvSpPr>
            <p:cNvPr id="54" name="TextBox 24"/>
            <p:cNvSpPr txBox="1"/>
            <p:nvPr/>
          </p:nvSpPr>
          <p:spPr>
            <a:xfrm>
              <a:off x="794865" y="4831234"/>
              <a:ext cx="873053" cy="461665"/>
            </a:xfrm>
            <a:prstGeom prst="rect">
              <a:avLst/>
            </a:prstGeom>
            <a:noFill/>
          </p:spPr>
          <p:txBody>
            <a:bodyPr wrap="none" rtlCol="0">
              <a:spAutoFit/>
            </a:bodyPr>
            <a:lstStyle/>
            <a:p>
              <a:r>
                <a:rPr lang="en-US" altLang="zh-CN" sz="2400" dirty="0"/>
                <a:t>J </a:t>
              </a:r>
              <a:r>
                <a:rPr lang="zh-CN" altLang="en-US" sz="2400" dirty="0"/>
                <a:t>型</a:t>
              </a:r>
              <a:r>
                <a:rPr lang="en-US" altLang="zh-CN" sz="2400" dirty="0"/>
                <a:t>(</a:t>
              </a:r>
              <a:r>
                <a:rPr lang="en-US" altLang="zh-CN" sz="2400" dirty="0" err="1"/>
                <a:t>jal</a:t>
              </a:r>
              <a:r>
                <a:rPr lang="en-US" altLang="zh-CN" sz="2400" dirty="0"/>
                <a:t>)</a:t>
              </a:r>
              <a:endParaRPr lang="zh-CN" altLang="en-US" sz="2400" dirty="0"/>
            </a:p>
          </p:txBody>
        </p:sp>
        <p:sp>
          <p:nvSpPr>
            <p:cNvPr id="55" name="Rectangle 8"/>
            <p:cNvSpPr/>
            <p:nvPr/>
          </p:nvSpPr>
          <p:spPr bwMode="auto">
            <a:xfrm>
              <a:off x="6215752" y="4787515"/>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err="1">
                  <a:solidFill>
                    <a:schemeClr val="tx1"/>
                  </a:solidFill>
                  <a:ea typeface="宋体" panose="02010600030101010101" pitchFamily="2" charset="-122"/>
                </a:rPr>
                <a:t>rd</a:t>
              </a:r>
              <a:endParaRPr kumimoji="0" lang="en-US" sz="2400" b="0" i="0" u="none" strike="noStrike" cap="none" normalizeH="0" baseline="0" dirty="0" err="1">
                <a:ln>
                  <a:noFill/>
                </a:ln>
                <a:solidFill>
                  <a:schemeClr val="tx1"/>
                </a:solidFill>
                <a:effectLst/>
                <a:ea typeface="宋体" panose="02010600030101010101" pitchFamily="2" charset="-122"/>
              </a:endParaRPr>
            </a:p>
          </p:txBody>
        </p:sp>
        <p:sp>
          <p:nvSpPr>
            <p:cNvPr id="56" name="Rectangle 9"/>
            <p:cNvSpPr/>
            <p:nvPr/>
          </p:nvSpPr>
          <p:spPr bwMode="auto">
            <a:xfrm>
              <a:off x="7367880" y="4787515"/>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1101111</a:t>
              </a:r>
              <a:endParaRPr kumimoji="0" lang="en-US" sz="2400" b="0" i="0" u="none" strike="noStrike" cap="none" normalizeH="0" baseline="0" dirty="0">
                <a:ln>
                  <a:noFill/>
                </a:ln>
                <a:solidFill>
                  <a:schemeClr val="tx1"/>
                </a:solidFill>
                <a:effectLst/>
                <a:ea typeface="宋体" panose="02010600030101010101" pitchFamily="2" charset="-122"/>
              </a:endParaRPr>
            </a:p>
          </p:txBody>
        </p:sp>
      </p:grpSp>
      <p:grpSp>
        <p:nvGrpSpPr>
          <p:cNvPr id="57" name="组合 56"/>
          <p:cNvGrpSpPr/>
          <p:nvPr/>
        </p:nvGrpSpPr>
        <p:grpSpPr>
          <a:xfrm>
            <a:off x="618015" y="3363428"/>
            <a:ext cx="10705060" cy="527545"/>
            <a:chOff x="737893" y="2951313"/>
            <a:chExt cx="7782115" cy="527545"/>
          </a:xfrm>
        </p:grpSpPr>
        <p:sp>
          <p:nvSpPr>
            <p:cNvPr id="58" name="Rectangle 4"/>
            <p:cNvSpPr/>
            <p:nvPr/>
          </p:nvSpPr>
          <p:spPr bwMode="auto">
            <a:xfrm>
              <a:off x="1607240" y="2951313"/>
              <a:ext cx="2304256"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err="1">
                  <a:solidFill>
                    <a:schemeClr val="tx1"/>
                  </a:solidFill>
                  <a:ea typeface="宋体" panose="02010600030101010101" pitchFamily="2" charset="-122"/>
                </a:rPr>
                <a:t>imm</a:t>
              </a:r>
              <a:r>
                <a:rPr lang="en-US" sz="2400" dirty="0">
                  <a:solidFill>
                    <a:schemeClr val="tx1"/>
                  </a:solidFill>
                  <a:ea typeface="宋体" panose="02010600030101010101" pitchFamily="2" charset="-122"/>
                </a:rPr>
                <a:t>[11:0]</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59" name="Rectangle 6"/>
            <p:cNvSpPr/>
            <p:nvPr/>
          </p:nvSpPr>
          <p:spPr bwMode="auto">
            <a:xfrm>
              <a:off x="3911496" y="2951313"/>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rs1</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60" name="Rectangle 7"/>
            <p:cNvSpPr/>
            <p:nvPr/>
          </p:nvSpPr>
          <p:spPr bwMode="auto">
            <a:xfrm>
              <a:off x="5063624" y="2951313"/>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funct3</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61" name="Rectangle 8"/>
            <p:cNvSpPr/>
            <p:nvPr/>
          </p:nvSpPr>
          <p:spPr bwMode="auto">
            <a:xfrm>
              <a:off x="6215752" y="2951313"/>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err="1">
                  <a:solidFill>
                    <a:schemeClr val="tx1"/>
                  </a:solidFill>
                  <a:ea typeface="宋体" panose="02010600030101010101" pitchFamily="2" charset="-122"/>
                </a:rPr>
                <a:t>rd</a:t>
              </a:r>
              <a:endParaRPr kumimoji="0" lang="en-US" sz="2400" b="0" i="0" u="none" strike="noStrike" cap="none" normalizeH="0" baseline="0" dirty="0" err="1">
                <a:ln>
                  <a:noFill/>
                </a:ln>
                <a:solidFill>
                  <a:schemeClr val="tx1"/>
                </a:solidFill>
                <a:effectLst/>
                <a:ea typeface="宋体" panose="02010600030101010101" pitchFamily="2" charset="-122"/>
              </a:endParaRPr>
            </a:p>
          </p:txBody>
        </p:sp>
        <p:sp>
          <p:nvSpPr>
            <p:cNvPr id="62" name="Rectangle 9"/>
            <p:cNvSpPr/>
            <p:nvPr/>
          </p:nvSpPr>
          <p:spPr bwMode="auto">
            <a:xfrm>
              <a:off x="7367880" y="2951313"/>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0000011</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63" name="TextBox 23"/>
            <p:cNvSpPr txBox="1"/>
            <p:nvPr/>
          </p:nvSpPr>
          <p:spPr>
            <a:xfrm>
              <a:off x="737893" y="3017193"/>
              <a:ext cx="861400" cy="461665"/>
            </a:xfrm>
            <a:prstGeom prst="rect">
              <a:avLst/>
            </a:prstGeom>
            <a:noFill/>
          </p:spPr>
          <p:txBody>
            <a:bodyPr wrap="none" rtlCol="0">
              <a:spAutoFit/>
            </a:bodyPr>
            <a:lstStyle/>
            <a:p>
              <a:r>
                <a:rPr lang="en-US" altLang="zh-CN" sz="2400" dirty="0"/>
                <a:t>I </a:t>
              </a:r>
              <a:r>
                <a:rPr lang="zh-CN" altLang="en-US" sz="2400" dirty="0"/>
                <a:t>型</a:t>
              </a:r>
              <a:r>
                <a:rPr lang="en-US" altLang="zh-CN" sz="2400" dirty="0"/>
                <a:t>(</a:t>
              </a:r>
              <a:r>
                <a:rPr lang="en-US" altLang="zh-CN" sz="2400" dirty="0" err="1"/>
                <a:t>lw</a:t>
              </a:r>
              <a:r>
                <a:rPr lang="en-US" altLang="zh-CN" sz="2400" dirty="0"/>
                <a:t>)</a:t>
              </a:r>
              <a:endParaRPr lang="zh-CN" altLang="en-US" sz="2400" dirty="0"/>
            </a:p>
          </p:txBody>
        </p:sp>
      </p:grpSp>
      <p:grpSp>
        <p:nvGrpSpPr>
          <p:cNvPr id="64" name="组合 63"/>
          <p:cNvGrpSpPr/>
          <p:nvPr/>
        </p:nvGrpSpPr>
        <p:grpSpPr>
          <a:xfrm>
            <a:off x="618016" y="3901809"/>
            <a:ext cx="10711648" cy="514969"/>
            <a:chOff x="733103" y="2951313"/>
            <a:chExt cx="7786905" cy="514969"/>
          </a:xfrm>
        </p:grpSpPr>
        <p:sp>
          <p:nvSpPr>
            <p:cNvPr id="65" name="Rectangle 4"/>
            <p:cNvSpPr/>
            <p:nvPr/>
          </p:nvSpPr>
          <p:spPr bwMode="auto">
            <a:xfrm>
              <a:off x="1607240" y="2951313"/>
              <a:ext cx="2304256"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err="1">
                  <a:solidFill>
                    <a:schemeClr val="tx1"/>
                  </a:solidFill>
                  <a:ea typeface="宋体" panose="02010600030101010101" pitchFamily="2" charset="-122"/>
                </a:rPr>
                <a:t>imm</a:t>
              </a:r>
              <a:r>
                <a:rPr lang="en-US" sz="2400" dirty="0">
                  <a:solidFill>
                    <a:schemeClr val="tx1"/>
                  </a:solidFill>
                  <a:ea typeface="宋体" panose="02010600030101010101" pitchFamily="2" charset="-122"/>
                </a:rPr>
                <a:t>[11:0]</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66" name="Rectangle 6"/>
            <p:cNvSpPr/>
            <p:nvPr/>
          </p:nvSpPr>
          <p:spPr bwMode="auto">
            <a:xfrm>
              <a:off x="3911496" y="2951313"/>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rs1</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67" name="Rectangle 7"/>
            <p:cNvSpPr/>
            <p:nvPr/>
          </p:nvSpPr>
          <p:spPr bwMode="auto">
            <a:xfrm>
              <a:off x="5063624" y="2951313"/>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funct3</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68" name="Rectangle 8"/>
            <p:cNvSpPr/>
            <p:nvPr/>
          </p:nvSpPr>
          <p:spPr bwMode="auto">
            <a:xfrm>
              <a:off x="6215752" y="2951313"/>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err="1">
                  <a:solidFill>
                    <a:schemeClr val="tx1"/>
                  </a:solidFill>
                  <a:ea typeface="宋体" panose="02010600030101010101" pitchFamily="2" charset="-122"/>
                </a:rPr>
                <a:t>rd</a:t>
              </a:r>
              <a:endParaRPr kumimoji="0" lang="en-US" sz="2400" b="0" i="0" u="none" strike="noStrike" cap="none" normalizeH="0" baseline="0" dirty="0" err="1">
                <a:ln>
                  <a:noFill/>
                </a:ln>
                <a:solidFill>
                  <a:schemeClr val="tx1"/>
                </a:solidFill>
                <a:effectLst/>
                <a:ea typeface="宋体" panose="02010600030101010101" pitchFamily="2" charset="-122"/>
              </a:endParaRPr>
            </a:p>
          </p:txBody>
        </p:sp>
        <p:sp>
          <p:nvSpPr>
            <p:cNvPr id="69" name="Rectangle 9"/>
            <p:cNvSpPr/>
            <p:nvPr/>
          </p:nvSpPr>
          <p:spPr bwMode="auto">
            <a:xfrm>
              <a:off x="7367880" y="2951313"/>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1100111</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70" name="TextBox 23"/>
            <p:cNvSpPr txBox="1"/>
            <p:nvPr/>
          </p:nvSpPr>
          <p:spPr>
            <a:xfrm>
              <a:off x="733103" y="3004617"/>
              <a:ext cx="934815" cy="461665"/>
            </a:xfrm>
            <a:prstGeom prst="rect">
              <a:avLst/>
            </a:prstGeom>
            <a:noFill/>
          </p:spPr>
          <p:txBody>
            <a:bodyPr wrap="none" rtlCol="0">
              <a:spAutoFit/>
            </a:bodyPr>
            <a:lstStyle/>
            <a:p>
              <a:r>
                <a:rPr lang="en-US" altLang="zh-CN" sz="2400" dirty="0"/>
                <a:t>I </a:t>
              </a:r>
              <a:r>
                <a:rPr lang="zh-CN" altLang="en-US" sz="2400" dirty="0"/>
                <a:t>型</a:t>
              </a:r>
              <a:r>
                <a:rPr lang="en-US" altLang="zh-CN" sz="2400" dirty="0"/>
                <a:t>(</a:t>
              </a:r>
              <a:r>
                <a:rPr lang="en-US" altLang="zh-CN" sz="2400" dirty="0" err="1"/>
                <a:t>jalr</a:t>
              </a:r>
              <a:r>
                <a:rPr lang="en-US" altLang="zh-CN" sz="2400" dirty="0"/>
                <a:t>)</a:t>
              </a:r>
              <a:endParaRPr lang="zh-CN" altLang="en-US" sz="2400" dirty="0"/>
            </a:p>
          </p:txBody>
        </p:sp>
      </p:grpSp>
      <p:sp>
        <p:nvSpPr>
          <p:cNvPr id="72" name="矩形 71"/>
          <p:cNvSpPr/>
          <p:nvPr/>
        </p:nvSpPr>
        <p:spPr>
          <a:xfrm>
            <a:off x="9872663" y="2228850"/>
            <a:ext cx="900112" cy="41937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79E5106F-3856-49EF-B29C-D90DF950A03B}"/>
              </a:ext>
            </a:extLst>
          </p:cNvPr>
          <p:cNvSpPr/>
          <p:nvPr/>
        </p:nvSpPr>
        <p:spPr>
          <a:xfrm>
            <a:off x="10036160" y="1577952"/>
            <a:ext cx="1582420" cy="583565"/>
          </a:xfrm>
          <a:prstGeom prst="rect">
            <a:avLst/>
          </a:prstGeom>
        </p:spPr>
        <p:txBody>
          <a:bodyPr wrap="none">
            <a:spAutoFit/>
          </a:bodyPr>
          <a:lstStyle/>
          <a:p>
            <a:r>
              <a:rPr lang="en-US" altLang="zh-CN" sz="3200" dirty="0" err="1">
                <a:solidFill>
                  <a:prstClr val="black"/>
                </a:solidFill>
              </a:rPr>
              <a:t>Inst</a:t>
            </a:r>
            <a:r>
              <a:rPr lang="en-US" altLang="zh-CN" sz="3200" dirty="0">
                <a:solidFill>
                  <a:prstClr val="black"/>
                </a:solidFill>
              </a:rPr>
              <a:t>[6:2] </a:t>
            </a:r>
            <a:endParaRPr lang="zh-CN" altLang="en-US" dirty="0"/>
          </a:p>
        </p:txBody>
      </p:sp>
      <p:cxnSp>
        <p:nvCxnSpPr>
          <p:cNvPr id="73" name="直接箭头连接符 72">
            <a:extLst>
              <a:ext uri="{FF2B5EF4-FFF2-40B4-BE49-F238E27FC236}">
                <a16:creationId xmlns:a16="http://schemas.microsoft.com/office/drawing/2014/main" id="{83DDF250-5373-4F86-A151-8419C5191859}"/>
              </a:ext>
            </a:extLst>
          </p:cNvPr>
          <p:cNvCxnSpPr/>
          <p:nvPr/>
        </p:nvCxnSpPr>
        <p:spPr>
          <a:xfrm flipH="1">
            <a:off x="10248727" y="2107429"/>
            <a:ext cx="328612" cy="36512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en-US" altLang="zh-CN" b="0" dirty="0">
                <a:latin typeface="+mn-lt"/>
                <a:cs typeface="Times New Roman" panose="02020603050405020304" pitchFamily="18" charset="0"/>
                <a:sym typeface="+mn-ea"/>
              </a:rPr>
              <a:t>ROM</a:t>
            </a:r>
            <a:r>
              <a:rPr lang="zh-CN" altLang="en-US" b="0" dirty="0">
                <a:latin typeface="宋体" panose="02010600030101010101" pitchFamily="2" charset="-122"/>
                <a:cs typeface="Times New Roman" panose="02020603050405020304" pitchFamily="18" charset="0"/>
                <a:sym typeface="+mn-ea"/>
              </a:rPr>
              <a:t>和真值表</a:t>
            </a:r>
            <a:endParaRPr lang="zh-CN" altLang="en-US" b="0" dirty="0">
              <a:latin typeface="宋体" panose="02010600030101010101" pitchFamily="2" charset="-122"/>
              <a:cs typeface="Times New Roman" panose="02020603050405020304" pitchFamily="18" charset="0"/>
            </a:endParaRPr>
          </a:p>
        </p:txBody>
      </p:sp>
      <p:sp>
        <p:nvSpPr>
          <p:cNvPr id="25602" name="内容占位符 5"/>
          <p:cNvSpPr>
            <a:spLocks noGrp="1"/>
          </p:cNvSpPr>
          <p:nvPr>
            <p:ph idx="1"/>
          </p:nvPr>
        </p:nvSpPr>
        <p:spPr>
          <a:xfrm>
            <a:off x="838200" y="1105535"/>
            <a:ext cx="5589905" cy="5071110"/>
          </a:xfrm>
          <a:noFill/>
          <a:ln>
            <a:noFill/>
          </a:ln>
        </p:spPr>
        <p:txBody>
          <a:bodyPr/>
          <a:lstStyle/>
          <a:p>
            <a:pPr>
              <a:lnSpc>
                <a:spcPct val="120000"/>
              </a:lnSpc>
            </a:pPr>
            <a:r>
              <a:rPr lang="en-US" altLang="zh-CN" sz="2800" dirty="0"/>
              <a:t>ROM</a:t>
            </a:r>
            <a:r>
              <a:rPr lang="zh-CN" altLang="en-US" sz="2800" dirty="0"/>
              <a:t>“存储”了一个</a:t>
            </a:r>
            <a:r>
              <a:rPr lang="en-US" altLang="zh-CN" sz="2800" dirty="0"/>
              <a:t>n</a:t>
            </a:r>
            <a:r>
              <a:rPr lang="zh-CN" altLang="en-US" sz="2800" dirty="0"/>
              <a:t>输入、</a:t>
            </a:r>
            <a:r>
              <a:rPr lang="en-US" altLang="zh-CN" sz="2800" dirty="0"/>
              <a:t>b</a:t>
            </a:r>
            <a:r>
              <a:rPr lang="zh-CN" altLang="en-US" sz="2800" dirty="0"/>
              <a:t>输出的组合逻辑功能的真值表。</a:t>
            </a:r>
          </a:p>
          <a:p>
            <a:pPr>
              <a:lnSpc>
                <a:spcPct val="120000"/>
              </a:lnSpc>
            </a:pPr>
            <a:endParaRPr lang="zh-CN" altLang="en-US" sz="2800" dirty="0"/>
          </a:p>
          <a:p>
            <a:pPr>
              <a:lnSpc>
                <a:spcPct val="120000"/>
              </a:lnSpc>
            </a:pPr>
            <a:r>
              <a:rPr lang="zh-CN" altLang="en-US" sz="2800" dirty="0"/>
              <a:t>一个</a:t>
            </a:r>
            <a:r>
              <a:rPr lang="en-US" altLang="zh-CN" sz="2800" dirty="0"/>
              <a:t>3</a:t>
            </a:r>
            <a:r>
              <a:rPr lang="zh-CN" altLang="en-US" sz="2800" dirty="0"/>
              <a:t>输入、</a:t>
            </a:r>
            <a:r>
              <a:rPr lang="en-US" altLang="zh-CN" sz="2800" dirty="0"/>
              <a:t>4</a:t>
            </a:r>
            <a:r>
              <a:rPr lang="zh-CN" altLang="en-US" sz="2800" dirty="0"/>
              <a:t>输出的组合功能的真值表，可以被存储在一个</a:t>
            </a:r>
            <a:r>
              <a:rPr lang="en-US" altLang="zh-CN" sz="2800" dirty="0"/>
              <a:t>2</a:t>
            </a:r>
            <a:r>
              <a:rPr lang="en-US" altLang="zh-CN" sz="2800" baseline="30000" dirty="0"/>
              <a:t>3</a:t>
            </a:r>
            <a:r>
              <a:rPr lang="en-US" altLang="zh-CN" sz="2800" dirty="0"/>
              <a:t> * 4 (8 * 4) </a:t>
            </a:r>
            <a:r>
              <a:rPr lang="zh-CN" altLang="en-US" sz="2800" dirty="0"/>
              <a:t>的只读存储器中。忽略延迟，</a:t>
            </a:r>
            <a:r>
              <a:rPr lang="en-US" altLang="zh-CN" sz="2800" dirty="0"/>
              <a:t>ROM</a:t>
            </a:r>
            <a:r>
              <a:rPr lang="zh-CN" altLang="en-US" sz="2800" dirty="0"/>
              <a:t>的数据输出总是等于真值表中由地址输入所选择的那行输出位。</a:t>
            </a:r>
          </a:p>
        </p:txBody>
      </p:sp>
      <p:sp>
        <p:nvSpPr>
          <p:cNvPr id="25603" name="灯片编号占位符 5"/>
          <p:cNvSpPr txBox="1">
            <a:spLocks noGrp="1"/>
          </p:cNvSpPr>
          <p:nvPr>
            <p:ph type="sldNum" sz="quarter" idx="12"/>
          </p:nvPr>
        </p:nvSpPr>
        <p:spPr>
          <a:noFill/>
          <a:ln>
            <a:noFill/>
          </a:ln>
        </p:spPr>
        <p:txBody>
          <a:bodyPr/>
          <a:lstStyle>
            <a:lvl1pPr marL="0" lvl="0"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1" lang="zh-CN" altLang="zh-CN" sz="1400" b="0" i="0" u="none" strike="noStrike" kern="1200" cap="none" spc="0" normalizeH="0" baseline="0" noProof="0" dirty="0">
                <a:ln>
                  <a:noFill/>
                </a:ln>
                <a:solidFill>
                  <a:srgbClr val="E7E6E6"/>
                </a:solidFill>
                <a:effectLst/>
                <a:uLnTx/>
                <a:uFillTx/>
                <a:latin typeface="Times New Roman" panose="02020603050405020304" pitchFamily="18" charset="0"/>
                <a:ea typeface="宋体" panose="02010600030101010101" pitchFamily="2" charset="-122"/>
                <a:cs typeface="+mn-cs"/>
              </a:rPr>
              <a:t>119</a:t>
            </a:fld>
            <a:endParaRPr kumimoji="1" lang="zh-CN" altLang="zh-CN" sz="1400" b="0" i="0" u="none" strike="noStrike" kern="1200" cap="none" spc="0" normalizeH="0" baseline="0" noProof="0" dirty="0">
              <a:ln>
                <a:noFill/>
              </a:ln>
              <a:solidFill>
                <a:srgbClr val="E7E6E6"/>
              </a:solidFill>
              <a:effectLst/>
              <a:uLnTx/>
              <a:uFillTx/>
              <a:latin typeface="Times New Roman" panose="02020603050405020304" pitchFamily="18" charset="0"/>
              <a:ea typeface="宋体" panose="02010600030101010101" pitchFamily="2" charset="-122"/>
              <a:cs typeface="+mn-cs"/>
            </a:endParaRPr>
          </a:p>
        </p:txBody>
      </p:sp>
      <p:sp>
        <p:nvSpPr>
          <p:cNvPr id="25604" name="文本框 9"/>
          <p:cNvSpPr txBox="1"/>
          <p:nvPr/>
        </p:nvSpPr>
        <p:spPr>
          <a:xfrm>
            <a:off x="6428105" y="5284470"/>
            <a:ext cx="4864100" cy="706755"/>
          </a:xfrm>
          <a:prstGeom prst="rect">
            <a:avLst/>
          </a:prstGeom>
          <a:noFill/>
          <a:ln w="9525">
            <a:no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一个</a:t>
            </a: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3</a:t>
            </a:r>
            <a:r>
              <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输入</a:t>
            </a: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4</a:t>
            </a:r>
            <a:r>
              <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输出组合逻辑函数的真值表</a:t>
            </a: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sym typeface="+mn-ea"/>
              </a:rPr>
              <a:t>（具有输出极性控制的</a:t>
            </a: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sym typeface="+mn-ea"/>
              </a:rPr>
              <a:t>2-4</a:t>
            </a:r>
            <a:r>
              <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sym typeface="+mn-ea"/>
              </a:rPr>
              <a:t>译码器）</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graphicFrame>
        <p:nvGraphicFramePr>
          <p:cNvPr id="2" name="表格 2"/>
          <p:cNvGraphicFramePr>
            <a:graphicFrameLocks noGrp="1"/>
          </p:cNvGraphicFramePr>
          <p:nvPr>
            <p:custDataLst>
              <p:tags r:id="rId1"/>
            </p:custDataLst>
          </p:nvPr>
        </p:nvGraphicFramePr>
        <p:xfrm>
          <a:off x="6532880" y="2018030"/>
          <a:ext cx="4445000" cy="3210560"/>
        </p:xfrm>
        <a:graphic>
          <a:graphicData uri="http://schemas.openxmlformats.org/drawingml/2006/table">
            <a:tbl>
              <a:tblPr firstRow="1" bandRow="1">
                <a:tableStyleId>{5940675A-B579-460E-94D1-54222C63F5DA}</a:tableStyleId>
              </a:tblPr>
              <a:tblGrid>
                <a:gridCol w="635000">
                  <a:extLst>
                    <a:ext uri="{9D8B030D-6E8A-4147-A177-3AD203B41FA5}">
                      <a16:colId xmlns:a16="http://schemas.microsoft.com/office/drawing/2014/main" val="20000"/>
                    </a:ext>
                  </a:extLst>
                </a:gridCol>
                <a:gridCol w="635000">
                  <a:extLst>
                    <a:ext uri="{9D8B030D-6E8A-4147-A177-3AD203B41FA5}">
                      <a16:colId xmlns:a16="http://schemas.microsoft.com/office/drawing/2014/main" val="20001"/>
                    </a:ext>
                  </a:extLst>
                </a:gridCol>
                <a:gridCol w="635000">
                  <a:extLst>
                    <a:ext uri="{9D8B030D-6E8A-4147-A177-3AD203B41FA5}">
                      <a16:colId xmlns:a16="http://schemas.microsoft.com/office/drawing/2014/main" val="20002"/>
                    </a:ext>
                  </a:extLst>
                </a:gridCol>
                <a:gridCol w="635000">
                  <a:extLst>
                    <a:ext uri="{9D8B030D-6E8A-4147-A177-3AD203B41FA5}">
                      <a16:colId xmlns:a16="http://schemas.microsoft.com/office/drawing/2014/main" val="20003"/>
                    </a:ext>
                  </a:extLst>
                </a:gridCol>
                <a:gridCol w="635000">
                  <a:extLst>
                    <a:ext uri="{9D8B030D-6E8A-4147-A177-3AD203B41FA5}">
                      <a16:colId xmlns:a16="http://schemas.microsoft.com/office/drawing/2014/main" val="20004"/>
                    </a:ext>
                  </a:extLst>
                </a:gridCol>
                <a:gridCol w="635000">
                  <a:extLst>
                    <a:ext uri="{9D8B030D-6E8A-4147-A177-3AD203B41FA5}">
                      <a16:colId xmlns:a16="http://schemas.microsoft.com/office/drawing/2014/main" val="20005"/>
                    </a:ext>
                  </a:extLst>
                </a:gridCol>
                <a:gridCol w="635000">
                  <a:extLst>
                    <a:ext uri="{9D8B030D-6E8A-4147-A177-3AD203B41FA5}">
                      <a16:colId xmlns:a16="http://schemas.microsoft.com/office/drawing/2014/main" val="20006"/>
                    </a:ext>
                  </a:extLst>
                </a:gridCol>
              </a:tblGrid>
              <a:tr h="353060">
                <a:tc gridSpan="3">
                  <a:txBody>
                    <a:bodyPr/>
                    <a:lstStyle/>
                    <a:p>
                      <a:pPr algn="ctr"/>
                      <a:r>
                        <a:rPr lang="zh-CN" altLang="en-US" sz="1600" dirty="0"/>
                        <a:t>输入</a:t>
                      </a:r>
                    </a:p>
                  </a:txBody>
                  <a:tcPr marL="107756" marR="107756" marT="53895" marB="53895">
                    <a:lnB w="12700" cap="flat" cmpd="sng" algn="ctr">
                      <a:solidFill>
                        <a:schemeClr val="tx1"/>
                      </a:solidFill>
                      <a:prstDash val="solid"/>
                      <a:round/>
                      <a:headEnd type="none" w="med" len="med"/>
                      <a:tailEnd type="none" w="med" len="med"/>
                    </a:lnB>
                  </a:tcPr>
                </a:tc>
                <a:tc hMerge="1">
                  <a:txBody>
                    <a:bodyPr/>
                    <a:lstStyle/>
                    <a:p>
                      <a:endParaRPr lang="zh-CN"/>
                    </a:p>
                  </a:txBody>
                  <a:tcPr>
                    <a:lnB w="12700" cap="flat" cmpd="sng" algn="ctr">
                      <a:solidFill>
                        <a:scrgbClr r="0" g="0" b="0"/>
                      </a:solidFill>
                      <a:prstDash val="solid"/>
                      <a:round/>
                      <a:headEnd type="none" w="med" len="med"/>
                      <a:tailEnd type="none" w="med" len="med"/>
                    </a:lnB>
                  </a:tcPr>
                </a:tc>
                <a:tc hMerge="1">
                  <a:txBody>
                    <a:bodyPr/>
                    <a:lstStyle/>
                    <a:p>
                      <a:endParaRPr lang="zh-CN"/>
                    </a:p>
                  </a:txBody>
                  <a:tcPr>
                    <a:lnB w="12700" cap="flat" cmpd="sng" algn="ctr">
                      <a:solidFill>
                        <a:scrgbClr r="0" g="0" b="0"/>
                      </a:solidFill>
                      <a:prstDash val="solid"/>
                      <a:round/>
                      <a:headEnd type="none" w="med" len="med"/>
                      <a:tailEnd type="none" w="med" len="med"/>
                    </a:lnB>
                  </a:tcPr>
                </a:tc>
                <a:tc gridSpan="4">
                  <a:txBody>
                    <a:bodyPr/>
                    <a:lstStyle/>
                    <a:p>
                      <a:pPr algn="ctr"/>
                      <a:r>
                        <a:rPr lang="zh-CN" altLang="en-US" sz="1600" dirty="0"/>
                        <a:t>输出</a:t>
                      </a:r>
                    </a:p>
                  </a:txBody>
                  <a:tcPr marL="107756" marR="107756" marT="53895" marB="53895">
                    <a:lnB w="12700" cap="flat" cmpd="sng" algn="ctr">
                      <a:solidFill>
                        <a:schemeClr val="tx1"/>
                      </a:solidFill>
                      <a:prstDash val="solid"/>
                      <a:round/>
                      <a:headEnd type="none" w="med" len="med"/>
                      <a:tailEnd type="none" w="med" len="med"/>
                    </a:lnB>
                  </a:tcPr>
                </a:tc>
                <a:tc hMerge="1">
                  <a:txBody>
                    <a:bodyPr/>
                    <a:lstStyle/>
                    <a:p>
                      <a:endParaRPr lang="zh-CN"/>
                    </a:p>
                  </a:txBody>
                  <a:tcPr>
                    <a:lnB w="12700" cap="flat" cmpd="sng" algn="ctr">
                      <a:solidFill>
                        <a:scrgbClr r="0" g="0" b="0"/>
                      </a:solidFill>
                      <a:prstDash val="solid"/>
                      <a:round/>
                      <a:headEnd type="none" w="med" len="med"/>
                      <a:tailEnd type="none" w="med" len="med"/>
                    </a:lnB>
                  </a:tcPr>
                </a:tc>
                <a:tc hMerge="1">
                  <a:txBody>
                    <a:bodyPr/>
                    <a:lstStyle/>
                    <a:p>
                      <a:endParaRPr lang="zh-CN"/>
                    </a:p>
                  </a:txBody>
                  <a:tcPr>
                    <a:lnB w="12700" cap="flat" cmpd="sng" algn="ctr">
                      <a:solidFill>
                        <a:scrgbClr r="0" g="0" b="0"/>
                      </a:solidFill>
                      <a:prstDash val="solid"/>
                      <a:round/>
                      <a:headEnd type="none" w="med" len="med"/>
                      <a:tailEnd type="none" w="med" len="med"/>
                    </a:lnB>
                  </a:tcPr>
                </a:tc>
                <a:tc hMerge="1">
                  <a:txBody>
                    <a:bodyPr/>
                    <a:lstStyle/>
                    <a:p>
                      <a:endParaRPr lang="zh-CN"/>
                    </a:p>
                  </a:txBody>
                  <a:tcP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17500">
                <a:tc>
                  <a:txBody>
                    <a:bodyPr/>
                    <a:lstStyle/>
                    <a:p>
                      <a:pPr algn="ctr"/>
                      <a:r>
                        <a:rPr lang="en-US" altLang="zh-CN" sz="1600" dirty="0"/>
                        <a:t>A2</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A1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A0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D3</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D2</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D1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D0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17500">
                <a:tc>
                  <a:txBody>
                    <a:bodyPr/>
                    <a:lstStyle/>
                    <a:p>
                      <a:pPr algn="ctr"/>
                      <a:r>
                        <a:rPr lang="en-US" altLang="zh-CN" sz="1600" dirty="0">
                          <a:solidFill>
                            <a:srgbClr val="FF0000"/>
                          </a:solidFill>
                        </a:rPr>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7500">
                <a:tc>
                  <a:txBody>
                    <a:bodyPr/>
                    <a:lstStyle/>
                    <a:p>
                      <a:pPr algn="ctr"/>
                      <a:r>
                        <a:rPr lang="en-US" altLang="zh-CN" sz="1600" dirty="0">
                          <a:solidFill>
                            <a:srgbClr val="FF0000"/>
                          </a:solidFill>
                        </a:rPr>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17500">
                <a:tc>
                  <a:txBody>
                    <a:bodyPr/>
                    <a:lstStyle/>
                    <a:p>
                      <a:pPr algn="ctr"/>
                      <a:r>
                        <a:rPr lang="en-US" altLang="zh-CN" sz="1600" dirty="0">
                          <a:solidFill>
                            <a:srgbClr val="FF0000"/>
                          </a:solidFill>
                        </a:rPr>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17500">
                <a:tc>
                  <a:txBody>
                    <a:bodyPr/>
                    <a:lstStyle/>
                    <a:p>
                      <a:pPr algn="ctr"/>
                      <a:r>
                        <a:rPr lang="en-US" altLang="zh-CN" sz="1600" dirty="0">
                          <a:solidFill>
                            <a:srgbClr val="FF0000"/>
                          </a:solidFill>
                        </a:rPr>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17500">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17500">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317500">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317500">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1</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a:t>0</a:t>
                      </a:r>
                    </a:p>
                  </a:txBody>
                  <a:tcPr marL="72921" marR="72921" marT="36471" marB="3647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latin typeface="Arial" panose="020B0604020202020204" pitchFamily="34" charset="0"/>
                <a:cs typeface="Arial" panose="020B0604020202020204" pitchFamily="34" charset="0"/>
              </a:rPr>
              <a:t>2.1 </a:t>
            </a:r>
            <a:r>
              <a:rPr lang="zh-CN" altLang="en-US" dirty="0">
                <a:latin typeface="Arial" panose="020B0604020202020204" pitchFamily="34" charset="0"/>
                <a:cs typeface="Arial" panose="020B0604020202020204" pitchFamily="34" charset="0"/>
              </a:rPr>
              <a:t>计算机中数的表示</a:t>
            </a:r>
          </a:p>
        </p:txBody>
      </p:sp>
      <p:sp>
        <p:nvSpPr>
          <p:cNvPr id="4" name="内容占位符 3"/>
          <p:cNvSpPr>
            <a:spLocks noGrp="1"/>
          </p:cNvSpPr>
          <p:nvPr>
            <p:ph idx="1"/>
          </p:nvPr>
        </p:nvSpPr>
        <p:spPr>
          <a:xfrm>
            <a:off x="838200" y="1793875"/>
            <a:ext cx="10515600" cy="4351338"/>
          </a:xfrm>
        </p:spPr>
        <p:txBody>
          <a:bodyPr>
            <a:noAutofit/>
          </a:bodyPr>
          <a:lstStyle/>
          <a:p>
            <a:pPr>
              <a:lnSpc>
                <a:spcPct val="170000"/>
              </a:lnSpc>
              <a:spcBef>
                <a:spcPct val="0"/>
              </a:spcBef>
            </a:pPr>
            <a:r>
              <a:rPr lang="zh-CN" altLang="en-US" b="1" dirty="0">
                <a:latin typeface="Arial" panose="020B0604020202020204" pitchFamily="34" charset="0"/>
                <a:cs typeface="Arial" panose="020B0604020202020204" pitchFamily="34" charset="0"/>
              </a:rPr>
              <a:t>计算机中数的表示</a:t>
            </a:r>
            <a:endParaRPr lang="en-US" altLang="zh-CN" b="1" dirty="0">
              <a:latin typeface="Arial" panose="020B0604020202020204" pitchFamily="34" charset="0"/>
              <a:cs typeface="Arial" panose="020B0604020202020204" pitchFamily="34" charset="0"/>
            </a:endParaRPr>
          </a:p>
          <a:p>
            <a:pPr lvl="1">
              <a:lnSpc>
                <a:spcPct val="170000"/>
              </a:lnSpc>
              <a:spcBef>
                <a:spcPct val="0"/>
              </a:spcBef>
            </a:pPr>
            <a:r>
              <a:rPr lang="zh-CN" altLang="en-US" dirty="0">
                <a:latin typeface="Arial" panose="020B0604020202020204" pitchFamily="34" charset="0"/>
                <a:ea typeface="黑体" panose="02010609060101010101" pitchFamily="49" charset="-122"/>
                <a:cs typeface="Arial" panose="020B0604020202020204" pitchFamily="34" charset="0"/>
              </a:rPr>
              <a:t>无符号数和有符号数</a:t>
            </a:r>
            <a:endParaRPr lang="en-US" altLang="zh-CN" dirty="0">
              <a:latin typeface="Arial" panose="020B0604020202020204" pitchFamily="34" charset="0"/>
              <a:ea typeface="黑体" panose="02010609060101010101" pitchFamily="49" charset="-122"/>
              <a:cs typeface="Arial" panose="020B0604020202020204" pitchFamily="34" charset="0"/>
            </a:endParaRPr>
          </a:p>
          <a:p>
            <a:pPr marL="457200" lvl="1" indent="0">
              <a:lnSpc>
                <a:spcPct val="170000"/>
              </a:lnSpc>
              <a:spcBef>
                <a:spcPct val="0"/>
              </a:spcBef>
              <a:buNone/>
            </a:pPr>
            <a:r>
              <a:rPr lang="en-US" altLang="zh-CN" dirty="0">
                <a:latin typeface="Arial" panose="020B0604020202020204" pitchFamily="34" charset="0"/>
                <a:ea typeface="黑体" panose="02010609060101010101" pitchFamily="49" charset="-122"/>
                <a:cs typeface="Arial" panose="020B0604020202020204" pitchFamily="34" charset="0"/>
              </a:rPr>
              <a:t>  </a:t>
            </a:r>
            <a:r>
              <a:rPr lang="zh-CN" altLang="en-US" sz="2300" dirty="0">
                <a:latin typeface="Arial" panose="020B0604020202020204" pitchFamily="34" charset="0"/>
                <a:ea typeface="黑体" panose="02010609060101010101" pitchFamily="49" charset="-122"/>
                <a:cs typeface="Arial" panose="020B0604020202020204" pitchFamily="34" charset="0"/>
              </a:rPr>
              <a:t>机器数与真值；原码</a:t>
            </a:r>
            <a:r>
              <a:rPr lang="en-US" altLang="zh-CN" sz="2300" dirty="0">
                <a:latin typeface="Arial" panose="020B0604020202020204" pitchFamily="34" charset="0"/>
                <a:ea typeface="黑体" panose="02010609060101010101" pitchFamily="49" charset="-122"/>
                <a:cs typeface="Arial" panose="020B0604020202020204" pitchFamily="34" charset="0"/>
              </a:rPr>
              <a:t>/</a:t>
            </a:r>
            <a:r>
              <a:rPr lang="zh-CN" altLang="en-US" sz="2300" dirty="0">
                <a:latin typeface="Arial" panose="020B0604020202020204" pitchFamily="34" charset="0"/>
                <a:ea typeface="黑体" panose="02010609060101010101" pitchFamily="49" charset="-122"/>
                <a:cs typeface="Arial" panose="020B0604020202020204" pitchFamily="34" charset="0"/>
              </a:rPr>
              <a:t>补码</a:t>
            </a:r>
            <a:r>
              <a:rPr lang="en-US" altLang="zh-CN" sz="2300" dirty="0">
                <a:latin typeface="Arial" panose="020B0604020202020204" pitchFamily="34" charset="0"/>
                <a:ea typeface="黑体" panose="02010609060101010101" pitchFamily="49" charset="-122"/>
                <a:cs typeface="Arial" panose="020B0604020202020204" pitchFamily="34" charset="0"/>
              </a:rPr>
              <a:t>/</a:t>
            </a:r>
            <a:r>
              <a:rPr lang="zh-CN" altLang="en-US" sz="2300" dirty="0">
                <a:latin typeface="Arial" panose="020B0604020202020204" pitchFamily="34" charset="0"/>
                <a:ea typeface="黑体" panose="02010609060101010101" pitchFamily="49" charset="-122"/>
                <a:cs typeface="Arial" panose="020B0604020202020204" pitchFamily="34" charset="0"/>
              </a:rPr>
              <a:t>反码</a:t>
            </a:r>
            <a:r>
              <a:rPr lang="en-US" altLang="zh-CN" sz="2300" dirty="0">
                <a:latin typeface="Arial" panose="020B0604020202020204" pitchFamily="34" charset="0"/>
                <a:ea typeface="黑体" panose="02010609060101010101" pitchFamily="49" charset="-122"/>
                <a:cs typeface="Arial" panose="020B0604020202020204" pitchFamily="34" charset="0"/>
              </a:rPr>
              <a:t>/</a:t>
            </a:r>
            <a:r>
              <a:rPr lang="zh-CN" altLang="en-US" sz="2300" dirty="0">
                <a:latin typeface="Arial" panose="020B0604020202020204" pitchFamily="34" charset="0"/>
                <a:ea typeface="黑体" panose="02010609060101010101" pitchFamily="49" charset="-122"/>
                <a:cs typeface="Arial" panose="020B0604020202020204" pitchFamily="34" charset="0"/>
              </a:rPr>
              <a:t>移码表示法</a:t>
            </a:r>
            <a:endParaRPr lang="en-US" altLang="zh-CN" sz="2300" dirty="0">
              <a:latin typeface="Arial" panose="020B0604020202020204" pitchFamily="34" charset="0"/>
              <a:cs typeface="Arial" panose="020B0604020202020204" pitchFamily="34" charset="0"/>
            </a:endParaRPr>
          </a:p>
          <a:p>
            <a:pPr lvl="1">
              <a:lnSpc>
                <a:spcPct val="170000"/>
              </a:lnSpc>
              <a:spcBef>
                <a:spcPct val="0"/>
              </a:spcBef>
            </a:pPr>
            <a:r>
              <a:rPr lang="zh-CN" altLang="en-US" dirty="0">
                <a:latin typeface="Arial" panose="020B0604020202020204" pitchFamily="34" charset="0"/>
                <a:cs typeface="Arial" panose="020B0604020202020204" pitchFamily="34" charset="0"/>
              </a:rPr>
              <a:t>定点表示和浮点表示</a:t>
            </a:r>
            <a:endParaRPr lang="en-US" altLang="zh-CN" dirty="0">
              <a:latin typeface="Arial" panose="020B0604020202020204" pitchFamily="34" charset="0"/>
              <a:cs typeface="Arial" panose="020B0604020202020204" pitchFamily="34" charset="0"/>
            </a:endParaRPr>
          </a:p>
          <a:p>
            <a:pPr lvl="1">
              <a:lnSpc>
                <a:spcPct val="170000"/>
              </a:lnSpc>
              <a:spcBef>
                <a:spcPct val="0"/>
              </a:spcBef>
            </a:pPr>
            <a:r>
              <a:rPr lang="en-US" altLang="zh-CN" dirty="0">
                <a:latin typeface="Arial" panose="020B0604020202020204" pitchFamily="34" charset="0"/>
                <a:cs typeface="Arial" panose="020B0604020202020204" pitchFamily="34" charset="0"/>
              </a:rPr>
              <a:t>IEEE 754</a:t>
            </a:r>
            <a:r>
              <a:rPr lang="zh-CN" altLang="en-US" dirty="0">
                <a:latin typeface="Arial" panose="020B0604020202020204" pitchFamily="34" charset="0"/>
                <a:cs typeface="Arial" panose="020B0604020202020204" pitchFamily="34" charset="0"/>
              </a:rPr>
              <a:t>标准</a:t>
            </a:r>
            <a:endParaRPr lang="en-US" altLang="zh-CN" dirty="0">
              <a:latin typeface="Arial" panose="020B0604020202020204" pitchFamily="34" charset="0"/>
              <a:cs typeface="Arial" panose="020B0604020202020204" pitchFamily="34" charset="0"/>
            </a:endParaRPr>
          </a:p>
          <a:p>
            <a:pPr lvl="1">
              <a:lnSpc>
                <a:spcPct val="170000"/>
              </a:lnSpc>
              <a:spcBef>
                <a:spcPct val="0"/>
              </a:spcBef>
            </a:pPr>
            <a:r>
              <a:rPr lang="zh-CN" altLang="en-US" dirty="0">
                <a:latin typeface="Arial" panose="020B0604020202020204" pitchFamily="34" charset="0"/>
                <a:cs typeface="Arial" panose="020B0604020202020204" pitchFamily="34" charset="0"/>
              </a:rPr>
              <a:t>算数移位与逻辑移位</a:t>
            </a:r>
            <a:endParaRPr lang="en-US" altLang="zh-CN" dirty="0">
              <a:latin typeface="Arial" panose="020B0604020202020204" pitchFamily="34" charset="0"/>
              <a:cs typeface="Arial" panose="020B0604020202020204" pitchFamily="34" charset="0"/>
            </a:endParaRPr>
          </a:p>
          <a:p>
            <a:pPr marL="457200" lvl="1" indent="0">
              <a:lnSpc>
                <a:spcPct val="170000"/>
              </a:lnSpc>
              <a:spcBef>
                <a:spcPct val="0"/>
              </a:spcBef>
              <a:buNone/>
            </a:pPr>
            <a:endParaRPr lang="en-US" altLang="zh-CN" dirty="0">
              <a:latin typeface="Arial" panose="020B0604020202020204" pitchFamily="34" charset="0"/>
              <a:cs typeface="Arial" panose="020B0604020202020204" pitchFamily="34" charset="0"/>
            </a:endParaRPr>
          </a:p>
        </p:txBody>
      </p:sp>
      <p:sp>
        <p:nvSpPr>
          <p:cNvPr id="2" name="灯片编号占位符 1"/>
          <p:cNvSpPr>
            <a:spLocks noGrp="1"/>
          </p:cNvSpPr>
          <p:nvPr>
            <p:ph type="sldNum" sz="quarter" idx="4"/>
          </p:nvPr>
        </p:nvSpPr>
        <p:spPr bwMode="auto">
          <a:xfrm>
            <a:off x="8737600" y="6248400"/>
            <a:ext cx="2540000" cy="457200"/>
          </a:xfrm>
          <a:prstGeom prst="rect">
            <a:avLst/>
          </a:prstGeom>
          <a:noFill/>
          <a:ln w="9525">
            <a:noFill/>
            <a:miter lim="800000"/>
          </a:ln>
          <a:effectLst/>
        </p:spPr>
        <p:txBody>
          <a:bodyPr vert="horz" wrap="square" lIns="92075" tIns="46038" rIns="92075" bIns="46038" numCol="1" anchor="ctr" anchorCtr="0" compatLnSpc="1"/>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lvl="0" eaLnBrk="1" hangingPunct="1">
              <a:buNone/>
            </a:pPr>
            <a:fld id="{9A0DB2DC-4C9A-4742-B13C-FB6460FD3503}" type="slidenum">
              <a:rPr lang="en-US" altLang="zh-CN" smtClean="0">
                <a:solidFill>
                  <a:schemeClr val="tx1"/>
                </a:solidFill>
                <a:latin typeface="Arial" panose="020B0604020202020204" pitchFamily="34" charset="0"/>
                <a:cs typeface="Arial" panose="020B0604020202020204" pitchFamily="34" charset="0"/>
              </a:rPr>
              <a:t>12</a:t>
            </a:fld>
            <a:endParaRPr lang="en-US" altLang="zh-CN" dirty="0">
              <a:solidFill>
                <a:schemeClr val="tx1"/>
              </a:solidFill>
              <a:latin typeface="Arial" panose="020B0604020202020204" pitchFamily="34" charset="0"/>
              <a:cs typeface="Arial" panose="020B0604020202020204" pitchFamily="34"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0" dirty="0"/>
              <a:t>控制信号真值表</a:t>
            </a:r>
          </a:p>
        </p:txBody>
      </p:sp>
      <p:graphicFrame>
        <p:nvGraphicFramePr>
          <p:cNvPr id="6" name="内容占位符 5"/>
          <p:cNvGraphicFramePr>
            <a:graphicFrameLocks noGrp="1"/>
          </p:cNvGraphicFramePr>
          <p:nvPr>
            <p:ph idx="1"/>
          </p:nvPr>
        </p:nvGraphicFramePr>
        <p:xfrm>
          <a:off x="838200" y="998543"/>
          <a:ext cx="10548000" cy="5852160"/>
        </p:xfrm>
        <a:graphic>
          <a:graphicData uri="http://schemas.openxmlformats.org/drawingml/2006/table">
            <a:tbl>
              <a:tblPr firstRow="1" bandRow="1">
                <a:tableStyleId>{69012ECD-51FC-41F1-AA8D-1B2483CD663E}</a:tableStyleId>
              </a:tblPr>
              <a:tblGrid>
                <a:gridCol w="1070087">
                  <a:extLst>
                    <a:ext uri="{9D8B030D-6E8A-4147-A177-3AD203B41FA5}">
                      <a16:colId xmlns:a16="http://schemas.microsoft.com/office/drawing/2014/main" val="20000"/>
                    </a:ext>
                  </a:extLst>
                </a:gridCol>
                <a:gridCol w="718487">
                  <a:extLst>
                    <a:ext uri="{9D8B030D-6E8A-4147-A177-3AD203B41FA5}">
                      <a16:colId xmlns:a16="http://schemas.microsoft.com/office/drawing/2014/main" val="20001"/>
                    </a:ext>
                  </a:extLst>
                </a:gridCol>
                <a:gridCol w="687913">
                  <a:extLst>
                    <a:ext uri="{9D8B030D-6E8A-4147-A177-3AD203B41FA5}">
                      <a16:colId xmlns:a16="http://schemas.microsoft.com/office/drawing/2014/main" val="20002"/>
                    </a:ext>
                  </a:extLst>
                </a:gridCol>
                <a:gridCol w="805576">
                  <a:extLst>
                    <a:ext uri="{9D8B030D-6E8A-4147-A177-3AD203B41FA5}">
                      <a16:colId xmlns:a16="http://schemas.microsoft.com/office/drawing/2014/main" val="20003"/>
                    </a:ext>
                  </a:extLst>
                </a:gridCol>
                <a:gridCol w="982071">
                  <a:extLst>
                    <a:ext uri="{9D8B030D-6E8A-4147-A177-3AD203B41FA5}">
                      <a16:colId xmlns:a16="http://schemas.microsoft.com/office/drawing/2014/main" val="20004"/>
                    </a:ext>
                  </a:extLst>
                </a:gridCol>
                <a:gridCol w="741186">
                  <a:extLst>
                    <a:ext uri="{9D8B030D-6E8A-4147-A177-3AD203B41FA5}">
                      <a16:colId xmlns:a16="http://schemas.microsoft.com/office/drawing/2014/main" val="20005"/>
                    </a:ext>
                  </a:extLst>
                </a:gridCol>
                <a:gridCol w="667068">
                  <a:extLst>
                    <a:ext uri="{9D8B030D-6E8A-4147-A177-3AD203B41FA5}">
                      <a16:colId xmlns:a16="http://schemas.microsoft.com/office/drawing/2014/main" val="20006"/>
                    </a:ext>
                  </a:extLst>
                </a:gridCol>
                <a:gridCol w="630007">
                  <a:extLst>
                    <a:ext uri="{9D8B030D-6E8A-4147-A177-3AD203B41FA5}">
                      <a16:colId xmlns:a16="http://schemas.microsoft.com/office/drawing/2014/main" val="20007"/>
                    </a:ext>
                  </a:extLst>
                </a:gridCol>
                <a:gridCol w="972807">
                  <a:extLst>
                    <a:ext uri="{9D8B030D-6E8A-4147-A177-3AD203B41FA5}">
                      <a16:colId xmlns:a16="http://schemas.microsoft.com/office/drawing/2014/main" val="20008"/>
                    </a:ext>
                  </a:extLst>
                </a:gridCol>
                <a:gridCol w="1111778">
                  <a:extLst>
                    <a:ext uri="{9D8B030D-6E8A-4147-A177-3AD203B41FA5}">
                      <a16:colId xmlns:a16="http://schemas.microsoft.com/office/drawing/2014/main" val="20009"/>
                    </a:ext>
                  </a:extLst>
                </a:gridCol>
                <a:gridCol w="1074719">
                  <a:extLst>
                    <a:ext uri="{9D8B030D-6E8A-4147-A177-3AD203B41FA5}">
                      <a16:colId xmlns:a16="http://schemas.microsoft.com/office/drawing/2014/main" val="20010"/>
                    </a:ext>
                  </a:extLst>
                </a:gridCol>
                <a:gridCol w="1086301">
                  <a:extLst>
                    <a:ext uri="{9D8B030D-6E8A-4147-A177-3AD203B41FA5}">
                      <a16:colId xmlns:a16="http://schemas.microsoft.com/office/drawing/2014/main" val="20011"/>
                    </a:ext>
                  </a:extLst>
                </a:gridCol>
              </a:tblGrid>
              <a:tr h="364500">
                <a:tc>
                  <a:txBody>
                    <a:bodyPr/>
                    <a:lstStyle/>
                    <a:p>
                      <a:pPr algn="ctr"/>
                      <a:r>
                        <a:rPr lang="en-US" altLang="zh-CN" dirty="0"/>
                        <a:t>Inst[31:0]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t>BrEq</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t>BrLt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t>PCSel</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t>ImmSel</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t>BrUn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t>ASel</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BSel</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ALUSel</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t>MemRW</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t>RegWen</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t>WBSel</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4500">
                <a:tc>
                  <a:txBody>
                    <a:bodyPr/>
                    <a:lstStyle/>
                    <a:p>
                      <a:r>
                        <a:rPr lang="en-US" altLang="zh-CN" dirty="0"/>
                        <a:t>add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Reg</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Reg</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Add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Read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ALU</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4500">
                <a:tc>
                  <a:txBody>
                    <a:bodyPr/>
                    <a:lstStyle/>
                    <a:p>
                      <a:r>
                        <a:rPr lang="en-US" altLang="zh-CN" dirty="0"/>
                        <a:t>sub</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Reg</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Reg</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Add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Read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ALU</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64500">
                <a:tc>
                  <a:txBody>
                    <a:bodyPr/>
                    <a:lstStyle/>
                    <a:p>
                      <a:r>
                        <a:rPr lang="en-US" altLang="zh-CN" dirty="0"/>
                        <a:t>(R-R Op)</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Reg</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Reg</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(Op)</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Read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ALU</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64500">
                <a:tc>
                  <a:txBody>
                    <a:bodyPr/>
                    <a:lstStyle/>
                    <a:p>
                      <a:r>
                        <a:rPr lang="en-US" altLang="zh-CN" dirty="0" err="1"/>
                        <a:t>addi</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I</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Reg</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t>Imm</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Add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Read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ALU</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364500">
                <a:tc>
                  <a:txBody>
                    <a:bodyPr/>
                    <a:lstStyle/>
                    <a:p>
                      <a:r>
                        <a:rPr lang="en-US" altLang="zh-CN" dirty="0" err="1"/>
                        <a:t>lw</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I</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Reg</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t>Imm</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Add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Read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Mem</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364500">
                <a:tc>
                  <a:txBody>
                    <a:bodyPr/>
                    <a:lstStyle/>
                    <a:p>
                      <a:r>
                        <a:rPr lang="en-US" altLang="zh-CN" dirty="0" err="1"/>
                        <a:t>sw</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S</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Reg</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t>Imm</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Add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Write</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64500">
                <a:tc>
                  <a:txBody>
                    <a:bodyPr/>
                    <a:lstStyle/>
                    <a:p>
                      <a:r>
                        <a:rPr lang="en-US" altLang="zh-CN" dirty="0" err="1"/>
                        <a:t>beq</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B</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PC</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t>Imm</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Add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Read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364500">
                <a:tc>
                  <a:txBody>
                    <a:bodyPr/>
                    <a:lstStyle/>
                    <a:p>
                      <a:r>
                        <a:rPr lang="en-US" altLang="zh-CN" dirty="0" err="1"/>
                        <a:t>beq</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ALU</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B</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PC</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t>Imm</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Add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Read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364500">
                <a:tc>
                  <a:txBody>
                    <a:bodyPr/>
                    <a:lstStyle/>
                    <a:p>
                      <a:r>
                        <a:rPr lang="en-US" altLang="zh-CN" dirty="0" err="1"/>
                        <a:t>bne</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ALU</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B</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PC</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t>Imm</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Add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Read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364500">
                <a:tc>
                  <a:txBody>
                    <a:bodyPr/>
                    <a:lstStyle/>
                    <a:p>
                      <a:r>
                        <a:rPr lang="en-US" altLang="zh-CN" dirty="0" err="1"/>
                        <a:t>bne</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B</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PC</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t>Imm</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Add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Read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364500">
                <a:tc>
                  <a:txBody>
                    <a:bodyPr/>
                    <a:lstStyle/>
                    <a:p>
                      <a:r>
                        <a:rPr lang="en-US" altLang="zh-CN" dirty="0" err="1"/>
                        <a:t>blt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ALU</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B</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PC</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t>Imm</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Add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Read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64500">
                <a:tc>
                  <a:txBody>
                    <a:bodyPr/>
                    <a:lstStyle/>
                    <a:p>
                      <a:r>
                        <a:rPr lang="en-US" altLang="zh-CN" dirty="0" err="1"/>
                        <a:t>bltu</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ALU</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B</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PC</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t>Imm</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Add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Read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364500">
                <a:tc>
                  <a:txBody>
                    <a:bodyPr/>
                    <a:lstStyle/>
                    <a:p>
                      <a:r>
                        <a:rPr lang="en-US" altLang="zh-CN" dirty="0" err="1"/>
                        <a:t>jalr</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ALU</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I</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Reg</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t>Imm</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Add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Read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PC+4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364500">
                <a:tc>
                  <a:txBody>
                    <a:bodyPr/>
                    <a:lstStyle/>
                    <a:p>
                      <a:r>
                        <a:rPr lang="en-US" altLang="zh-CN" dirty="0" err="1"/>
                        <a:t>jal</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ALU</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J</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PC</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t>Imm</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Add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Read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PC+4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364500">
                <a:tc>
                  <a:txBody>
                    <a:bodyPr/>
                    <a:lstStyle/>
                    <a:p>
                      <a:r>
                        <a:rPr lang="en-US" altLang="zh-CN" dirty="0" err="1"/>
                        <a:t>auipc</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U</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PC</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err="1"/>
                        <a:t>Imm</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Add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Read</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dirty="0"/>
                        <a:t>ALU</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6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120</a:t>
            </a:fld>
            <a:endPar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ROM </a:t>
            </a:r>
            <a:r>
              <a:rPr lang="zh-CN" altLang="en-US" dirty="0"/>
              <a:t>控制</a:t>
            </a: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121</a:t>
            </a:fld>
            <a:endParaRPr lang="zh-CN" altLang="en-US" dirty="0"/>
          </a:p>
        </p:txBody>
      </p:sp>
      <p:pic>
        <p:nvPicPr>
          <p:cNvPr id="4" name="图片 3"/>
          <p:cNvPicPr>
            <a:picLocks noChangeAspect="1"/>
          </p:cNvPicPr>
          <p:nvPr/>
        </p:nvPicPr>
        <p:blipFill>
          <a:blip r:embed="rId3"/>
          <a:stretch>
            <a:fillRect/>
          </a:stretch>
        </p:blipFill>
        <p:spPr>
          <a:xfrm>
            <a:off x="838200" y="1292829"/>
            <a:ext cx="10515600" cy="4886974"/>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第</a:t>
            </a:r>
            <a:r>
              <a:rPr lang="zh-CN" altLang="en-US" dirty="0">
                <a:latin typeface="Times New Roman" panose="02020603050405020304" pitchFamily="18" charset="0"/>
                <a:cs typeface="Times New Roman" panose="02020603050405020304" pitchFamily="18" charset="0"/>
              </a:rPr>
              <a:t>五</a:t>
            </a:r>
            <a:r>
              <a:rPr lang="zh-CN" altLang="en-US" dirty="0"/>
              <a:t>章 流水线处理器</a:t>
            </a:r>
          </a:p>
        </p:txBody>
      </p:sp>
      <p:sp>
        <p:nvSpPr>
          <p:cNvPr id="4" name="内容占位符 3"/>
          <p:cNvSpPr>
            <a:spLocks noGrp="1"/>
          </p:cNvSpPr>
          <p:nvPr>
            <p:ph idx="1"/>
          </p:nvPr>
        </p:nvSpPr>
        <p:spPr/>
        <p:txBody>
          <a:bodyPr>
            <a:normAutofit/>
          </a:bodyPr>
          <a:lstStyle/>
          <a:p>
            <a:pPr>
              <a:spcBef>
                <a:spcPct val="0"/>
              </a:spcBef>
            </a:pPr>
            <a:r>
              <a:rPr lang="zh-CN" altLang="en-US" b="1" dirty="0"/>
              <a:t>流水线概述</a:t>
            </a:r>
            <a:endParaRPr lang="en-US" altLang="zh-CN" dirty="0"/>
          </a:p>
          <a:p>
            <a:pPr>
              <a:spcBef>
                <a:spcPct val="0"/>
              </a:spcBef>
            </a:pPr>
            <a:r>
              <a:rPr lang="zh-CN" altLang="en-US" dirty="0"/>
              <a:t>流水线数据通路和控制</a:t>
            </a:r>
            <a:endParaRPr lang="en-US" altLang="zh-CN" dirty="0"/>
          </a:p>
          <a:p>
            <a:pPr>
              <a:spcBef>
                <a:spcPct val="0"/>
              </a:spcBef>
            </a:pPr>
            <a:r>
              <a:rPr lang="zh-CN" altLang="en-US" dirty="0"/>
              <a:t>数据冒险：前递与停顿</a:t>
            </a:r>
            <a:endParaRPr lang="en-US" altLang="zh-CN" dirty="0"/>
          </a:p>
          <a:p>
            <a:pPr>
              <a:spcBef>
                <a:spcPct val="0"/>
              </a:spcBef>
            </a:pPr>
            <a:r>
              <a:rPr lang="zh-CN" altLang="en-US" dirty="0"/>
              <a:t>控制冒险</a:t>
            </a:r>
            <a:endParaRPr lang="en-US" altLang="zh-CN" dirty="0"/>
          </a:p>
          <a:p>
            <a:pPr>
              <a:spcBef>
                <a:spcPct val="0"/>
              </a:spcBef>
            </a:pPr>
            <a:r>
              <a:rPr lang="zh-CN" altLang="en-US" dirty="0"/>
              <a:t>例外</a:t>
            </a:r>
            <a:endParaRPr lang="en-US" altLang="zh-CN" dirty="0"/>
          </a:p>
          <a:p>
            <a:pPr marL="0" indent="0">
              <a:spcBef>
                <a:spcPct val="0"/>
              </a:spcBef>
              <a:buNone/>
            </a:pPr>
            <a:endParaRPr lang="zh-CN" altLang="en-US" dirty="0"/>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122</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838200" y="1339215"/>
            <a:ext cx="10515600" cy="4800328"/>
          </a:xfrm>
        </p:spPr>
        <p:txBody>
          <a:bodyPr>
            <a:normAutofit/>
          </a:bodyPr>
          <a:lstStyle/>
          <a:p>
            <a:pPr>
              <a:spcBef>
                <a:spcPct val="0"/>
              </a:spcBef>
            </a:pPr>
            <a:r>
              <a:rPr lang="zh-CN" altLang="en-US" b="1" dirty="0"/>
              <a:t>流水线处理器重点</a:t>
            </a:r>
            <a:endParaRPr lang="en-US" altLang="zh-CN" b="1" dirty="0"/>
          </a:p>
          <a:p>
            <a:pPr lvl="1">
              <a:spcBef>
                <a:spcPct val="0"/>
              </a:spcBef>
            </a:pPr>
            <a:r>
              <a:rPr lang="zh-CN" altLang="en-US" dirty="0"/>
              <a:t>流水线的思想（会计算加速比和分析流水线性能）</a:t>
            </a:r>
            <a:endParaRPr lang="en-US" altLang="zh-CN" dirty="0"/>
          </a:p>
          <a:p>
            <a:pPr lvl="1">
              <a:spcBef>
                <a:spcPct val="0"/>
              </a:spcBef>
            </a:pPr>
            <a:r>
              <a:rPr lang="zh-CN" altLang="en-US" dirty="0"/>
              <a:t>流水线数据通路和控制信号。</a:t>
            </a:r>
            <a:endParaRPr lang="en-US" altLang="zh-CN" dirty="0"/>
          </a:p>
          <a:p>
            <a:pPr lvl="1">
              <a:spcBef>
                <a:spcPct val="0"/>
              </a:spcBef>
            </a:pPr>
            <a:r>
              <a:rPr lang="zh-CN" altLang="en-US" dirty="0"/>
              <a:t>结构冒险的概念。</a:t>
            </a:r>
            <a:endParaRPr lang="en-US" altLang="zh-CN" dirty="0"/>
          </a:p>
          <a:p>
            <a:pPr lvl="1">
              <a:spcBef>
                <a:spcPct val="0"/>
              </a:spcBef>
            </a:pPr>
            <a:r>
              <a:rPr lang="zh-CN" altLang="en-US" dirty="0"/>
              <a:t>两种数据冒险及解决方法</a:t>
            </a:r>
            <a:endParaRPr lang="en-US" altLang="zh-CN" dirty="0"/>
          </a:p>
          <a:p>
            <a:pPr lvl="1">
              <a:spcBef>
                <a:spcPct val="0"/>
              </a:spcBef>
            </a:pPr>
            <a:r>
              <a:rPr lang="zh-CN" altLang="en-US" dirty="0"/>
              <a:t>控制冒险和解决方法</a:t>
            </a:r>
            <a:endParaRPr lang="en-US" altLang="zh-CN" dirty="0"/>
          </a:p>
          <a:p>
            <a:pPr lvl="1">
              <a:spcBef>
                <a:spcPct val="0"/>
              </a:spcBef>
            </a:pPr>
            <a:r>
              <a:rPr lang="zh-CN" altLang="en-US" dirty="0"/>
              <a:t>例外的解决方法</a:t>
            </a:r>
            <a:endParaRPr lang="en-US" altLang="zh-CN" dirty="0"/>
          </a:p>
          <a:p>
            <a:pPr lvl="1">
              <a:spcBef>
                <a:spcPct val="0"/>
              </a:spcBef>
            </a:pPr>
            <a:endParaRPr lang="zh-CN" altLang="en-US" dirty="0"/>
          </a:p>
        </p:txBody>
      </p:sp>
      <p:sp>
        <p:nvSpPr>
          <p:cNvPr id="3" name="标题 2"/>
          <p:cNvSpPr>
            <a:spLocks noGrp="1"/>
          </p:cNvSpPr>
          <p:nvPr>
            <p:ph type="title"/>
          </p:nvPr>
        </p:nvSpPr>
        <p:spPr/>
        <p:txBody>
          <a:bodyPr/>
          <a:lstStyle/>
          <a:p>
            <a:r>
              <a:rPr lang="zh-CN" altLang="en-US" dirty="0"/>
              <a:t>第</a:t>
            </a:r>
            <a:r>
              <a:rPr lang="zh-CN" altLang="en-US" dirty="0">
                <a:latin typeface="Times New Roman" panose="02020603050405020304" pitchFamily="18" charset="0"/>
                <a:cs typeface="Times New Roman" panose="02020603050405020304" pitchFamily="18" charset="0"/>
              </a:rPr>
              <a:t>五</a:t>
            </a:r>
            <a:r>
              <a:rPr lang="zh-CN" altLang="en-US" dirty="0"/>
              <a:t>章 流水线处理器</a:t>
            </a: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123</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文本框 4"/>
          <p:cNvSpPr txBox="1"/>
          <p:nvPr/>
        </p:nvSpPr>
        <p:spPr>
          <a:xfrm>
            <a:off x="6230469" y="4611525"/>
            <a:ext cx="5123331"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要熟悉为了解决这些问题对于流水线数据通路做的修改：添加了哪些硬件组件？如何将他们连接起来的？</a:t>
            </a:r>
          </a:p>
        </p:txBody>
      </p:sp>
      <p:sp>
        <p:nvSpPr>
          <p:cNvPr id="7" name="右大括号 6"/>
          <p:cNvSpPr/>
          <p:nvPr/>
        </p:nvSpPr>
        <p:spPr>
          <a:xfrm>
            <a:off x="5746376" y="4294094"/>
            <a:ext cx="215155" cy="1461247"/>
          </a:xfrm>
          <a:prstGeom prst="rightBrac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流水线性能</a:t>
            </a:r>
          </a:p>
        </p:txBody>
      </p:sp>
      <p:sp>
        <p:nvSpPr>
          <p:cNvPr id="4" name="灯片编号占位符 3"/>
          <p:cNvSpPr>
            <a:spLocks noGrp="1"/>
          </p:cNvSpPr>
          <p:nvPr>
            <p:ph type="sldNum" sz="quarter" idx="12"/>
          </p:nvPr>
        </p:nvSpPr>
        <p:spPr>
          <a:xfrm>
            <a:off x="8690502" y="6187668"/>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124</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04" name="矩形 103"/>
          <p:cNvSpPr/>
          <p:nvPr/>
        </p:nvSpPr>
        <p:spPr>
          <a:xfrm>
            <a:off x="1991252" y="5055463"/>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instruction fetch</a:t>
            </a:r>
            <a:endParaRPr kumimoji="0" lang="en-US" altLang="zh-CN" sz="1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05" name="矩形 104"/>
          <p:cNvSpPr/>
          <p:nvPr/>
        </p:nvSpPr>
        <p:spPr>
          <a:xfrm>
            <a:off x="2982487" y="5442813"/>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instruction fetch</a:t>
            </a:r>
            <a:endParaRPr kumimoji="0" lang="en-US" altLang="zh-CN" sz="1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6" name="矩形 105"/>
          <p:cNvSpPr/>
          <p:nvPr/>
        </p:nvSpPr>
        <p:spPr>
          <a:xfrm>
            <a:off x="3973722" y="5830163"/>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instruction fetch</a:t>
            </a:r>
            <a:endParaRPr kumimoji="0" lang="en-US" altLang="zh-CN" sz="1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0" name="文本框 129"/>
          <p:cNvSpPr txBox="1"/>
          <p:nvPr/>
        </p:nvSpPr>
        <p:spPr>
          <a:xfrm>
            <a:off x="1289577" y="4469358"/>
            <a:ext cx="78105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Time</a:t>
            </a:r>
          </a:p>
        </p:txBody>
      </p:sp>
      <p:sp>
        <p:nvSpPr>
          <p:cNvPr id="131" name="矩形 130"/>
          <p:cNvSpPr/>
          <p:nvPr/>
        </p:nvSpPr>
        <p:spPr>
          <a:xfrm>
            <a:off x="3460642" y="5055463"/>
            <a:ext cx="513080" cy="386715"/>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Reg</a:t>
            </a:r>
          </a:p>
        </p:txBody>
      </p:sp>
      <p:sp>
        <p:nvSpPr>
          <p:cNvPr id="134" name="矩形 133"/>
          <p:cNvSpPr/>
          <p:nvPr/>
        </p:nvSpPr>
        <p:spPr>
          <a:xfrm>
            <a:off x="4964957" y="5055463"/>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Data access</a:t>
            </a:r>
          </a:p>
        </p:txBody>
      </p:sp>
      <p:sp>
        <p:nvSpPr>
          <p:cNvPr id="137" name="矩形 136"/>
          <p:cNvSpPr/>
          <p:nvPr/>
        </p:nvSpPr>
        <p:spPr>
          <a:xfrm>
            <a:off x="4451877" y="5443448"/>
            <a:ext cx="513080" cy="386715"/>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Reg</a:t>
            </a:r>
          </a:p>
        </p:txBody>
      </p:sp>
      <p:sp>
        <p:nvSpPr>
          <p:cNvPr id="138" name="矩形 137"/>
          <p:cNvSpPr/>
          <p:nvPr/>
        </p:nvSpPr>
        <p:spPr>
          <a:xfrm>
            <a:off x="3973722" y="5055463"/>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ALU</a:t>
            </a:r>
          </a:p>
        </p:txBody>
      </p:sp>
      <p:sp>
        <p:nvSpPr>
          <p:cNvPr id="139" name="矩形 138"/>
          <p:cNvSpPr/>
          <p:nvPr/>
        </p:nvSpPr>
        <p:spPr>
          <a:xfrm>
            <a:off x="4964957" y="5442178"/>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ALU</a:t>
            </a:r>
          </a:p>
        </p:txBody>
      </p:sp>
      <p:sp>
        <p:nvSpPr>
          <p:cNvPr id="140" name="矩形 139"/>
          <p:cNvSpPr/>
          <p:nvPr/>
        </p:nvSpPr>
        <p:spPr>
          <a:xfrm>
            <a:off x="5443112" y="5830798"/>
            <a:ext cx="513080" cy="386715"/>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Reg</a:t>
            </a:r>
          </a:p>
        </p:txBody>
      </p:sp>
      <p:sp>
        <p:nvSpPr>
          <p:cNvPr id="141" name="矩形 140"/>
          <p:cNvSpPr/>
          <p:nvPr/>
        </p:nvSpPr>
        <p:spPr>
          <a:xfrm>
            <a:off x="5956192" y="5056733"/>
            <a:ext cx="513080" cy="386715"/>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Reg</a:t>
            </a:r>
          </a:p>
        </p:txBody>
      </p:sp>
      <p:sp>
        <p:nvSpPr>
          <p:cNvPr id="142" name="矩形 141"/>
          <p:cNvSpPr/>
          <p:nvPr/>
        </p:nvSpPr>
        <p:spPr>
          <a:xfrm>
            <a:off x="5956192" y="5442178"/>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Data access</a:t>
            </a:r>
          </a:p>
        </p:txBody>
      </p:sp>
      <p:sp>
        <p:nvSpPr>
          <p:cNvPr id="143" name="矩形 142"/>
          <p:cNvSpPr/>
          <p:nvPr/>
        </p:nvSpPr>
        <p:spPr>
          <a:xfrm>
            <a:off x="5956192" y="5829528"/>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ALU</a:t>
            </a:r>
          </a:p>
        </p:txBody>
      </p:sp>
      <p:sp>
        <p:nvSpPr>
          <p:cNvPr id="144" name="矩形 143"/>
          <p:cNvSpPr/>
          <p:nvPr/>
        </p:nvSpPr>
        <p:spPr>
          <a:xfrm>
            <a:off x="6947427" y="5443448"/>
            <a:ext cx="513080" cy="386715"/>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Reg</a:t>
            </a:r>
          </a:p>
        </p:txBody>
      </p:sp>
      <p:sp>
        <p:nvSpPr>
          <p:cNvPr id="145" name="矩形 144"/>
          <p:cNvSpPr/>
          <p:nvPr/>
        </p:nvSpPr>
        <p:spPr>
          <a:xfrm>
            <a:off x="6947427" y="5829528"/>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Data access</a:t>
            </a:r>
          </a:p>
        </p:txBody>
      </p:sp>
      <p:sp>
        <p:nvSpPr>
          <p:cNvPr id="146" name="矩形 145"/>
          <p:cNvSpPr/>
          <p:nvPr/>
        </p:nvSpPr>
        <p:spPr>
          <a:xfrm>
            <a:off x="7938662" y="5829528"/>
            <a:ext cx="513080" cy="386715"/>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Reg</a:t>
            </a:r>
          </a:p>
        </p:txBody>
      </p:sp>
      <p:grpSp>
        <p:nvGrpSpPr>
          <p:cNvPr id="200" name="时间轴与坐标"/>
          <p:cNvGrpSpPr/>
          <p:nvPr/>
        </p:nvGrpSpPr>
        <p:grpSpPr>
          <a:xfrm>
            <a:off x="1991252" y="4322492"/>
            <a:ext cx="9295130" cy="452662"/>
            <a:chOff x="2564456" y="2569836"/>
            <a:chExt cx="9204478" cy="387006"/>
          </a:xfrm>
        </p:grpSpPr>
        <p:grpSp>
          <p:nvGrpSpPr>
            <p:cNvPr id="201" name="时间轴"/>
            <p:cNvGrpSpPr/>
            <p:nvPr/>
          </p:nvGrpSpPr>
          <p:grpSpPr>
            <a:xfrm>
              <a:off x="2564456" y="2866955"/>
              <a:ext cx="9204478" cy="89887"/>
              <a:chOff x="2564456" y="2846523"/>
              <a:chExt cx="9204478" cy="89887"/>
            </a:xfrm>
          </p:grpSpPr>
          <p:cxnSp>
            <p:nvCxnSpPr>
              <p:cNvPr id="202" name="直接箭头连接符 201"/>
              <p:cNvCxnSpPr/>
              <p:nvPr/>
            </p:nvCxnSpPr>
            <p:spPr>
              <a:xfrm>
                <a:off x="2564456" y="2846523"/>
                <a:ext cx="9204478" cy="5972"/>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203" name="直接连接符 202"/>
              <p:cNvCxnSpPr/>
              <p:nvPr/>
            </p:nvCxnSpPr>
            <p:spPr>
              <a:xfrm>
                <a:off x="3540324" y="2852589"/>
                <a:ext cx="0" cy="83821"/>
              </a:xfrm>
              <a:prstGeom prst="line">
                <a:avLst/>
              </a:prstGeom>
              <a:ln w="15875"/>
            </p:spPr>
            <p:style>
              <a:lnRef idx="1">
                <a:schemeClr val="dk1"/>
              </a:lnRef>
              <a:fillRef idx="0">
                <a:schemeClr val="dk1"/>
              </a:fillRef>
              <a:effectRef idx="0">
                <a:schemeClr val="dk1"/>
              </a:effectRef>
              <a:fontRef idx="minor">
                <a:schemeClr val="tx1"/>
              </a:fontRef>
            </p:style>
          </p:cxnSp>
          <p:cxnSp>
            <p:nvCxnSpPr>
              <p:cNvPr id="204" name="直接连接符 203"/>
              <p:cNvCxnSpPr/>
              <p:nvPr/>
            </p:nvCxnSpPr>
            <p:spPr>
              <a:xfrm>
                <a:off x="7482361" y="2850417"/>
                <a:ext cx="0" cy="83821"/>
              </a:xfrm>
              <a:prstGeom prst="line">
                <a:avLst/>
              </a:prstGeom>
              <a:ln w="15875"/>
            </p:spPr>
            <p:style>
              <a:lnRef idx="1">
                <a:schemeClr val="dk1"/>
              </a:lnRef>
              <a:fillRef idx="0">
                <a:schemeClr val="dk1"/>
              </a:fillRef>
              <a:effectRef idx="0">
                <a:schemeClr val="dk1"/>
              </a:effectRef>
              <a:fontRef idx="minor">
                <a:schemeClr val="tx1"/>
              </a:fontRef>
            </p:style>
          </p:cxnSp>
          <p:cxnSp>
            <p:nvCxnSpPr>
              <p:cNvPr id="205" name="直接连接符 204"/>
              <p:cNvCxnSpPr/>
              <p:nvPr/>
            </p:nvCxnSpPr>
            <p:spPr>
              <a:xfrm>
                <a:off x="8511018" y="2850416"/>
                <a:ext cx="0" cy="83821"/>
              </a:xfrm>
              <a:prstGeom prst="line">
                <a:avLst/>
              </a:prstGeom>
              <a:ln w="15875"/>
            </p:spPr>
            <p:style>
              <a:lnRef idx="1">
                <a:schemeClr val="dk1"/>
              </a:lnRef>
              <a:fillRef idx="0">
                <a:schemeClr val="dk1"/>
              </a:fillRef>
              <a:effectRef idx="0">
                <a:schemeClr val="dk1"/>
              </a:effectRef>
              <a:fontRef idx="minor">
                <a:schemeClr val="tx1"/>
              </a:fontRef>
            </p:style>
          </p:cxnSp>
          <p:cxnSp>
            <p:nvCxnSpPr>
              <p:cNvPr id="206" name="直接连接符 205"/>
              <p:cNvCxnSpPr/>
              <p:nvPr/>
            </p:nvCxnSpPr>
            <p:spPr>
              <a:xfrm>
                <a:off x="9485248" y="2850415"/>
                <a:ext cx="0" cy="83821"/>
              </a:xfrm>
              <a:prstGeom prst="line">
                <a:avLst/>
              </a:prstGeom>
              <a:ln w="15875"/>
            </p:spPr>
            <p:style>
              <a:lnRef idx="1">
                <a:schemeClr val="dk1"/>
              </a:lnRef>
              <a:fillRef idx="0">
                <a:schemeClr val="dk1"/>
              </a:fillRef>
              <a:effectRef idx="0">
                <a:schemeClr val="dk1"/>
              </a:effectRef>
              <a:fontRef idx="minor">
                <a:schemeClr val="tx1"/>
              </a:fontRef>
            </p:style>
          </p:cxnSp>
        </p:grpSp>
        <p:sp>
          <p:nvSpPr>
            <p:cNvPr id="207" name="文本框 206"/>
            <p:cNvSpPr txBox="1"/>
            <p:nvPr/>
          </p:nvSpPr>
          <p:spPr>
            <a:xfrm>
              <a:off x="3243041" y="2574432"/>
              <a:ext cx="595084" cy="3157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200</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08" name="文本框 207"/>
            <p:cNvSpPr txBox="1"/>
            <p:nvPr/>
          </p:nvSpPr>
          <p:spPr>
            <a:xfrm>
              <a:off x="5231517" y="2569836"/>
              <a:ext cx="595084" cy="3157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600</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09" name="文本框 208"/>
            <p:cNvSpPr txBox="1"/>
            <p:nvPr/>
          </p:nvSpPr>
          <p:spPr>
            <a:xfrm>
              <a:off x="4249588" y="2570126"/>
              <a:ext cx="595084" cy="3157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400</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10" name="文本框 209"/>
            <p:cNvSpPr txBox="1"/>
            <p:nvPr/>
          </p:nvSpPr>
          <p:spPr>
            <a:xfrm>
              <a:off x="6213087" y="2569991"/>
              <a:ext cx="595084" cy="3157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800</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11" name="文本框 210"/>
            <p:cNvSpPr txBox="1"/>
            <p:nvPr/>
          </p:nvSpPr>
          <p:spPr>
            <a:xfrm>
              <a:off x="8183812" y="2584603"/>
              <a:ext cx="654053" cy="3157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1200</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12" name="文本框 211"/>
            <p:cNvSpPr txBox="1"/>
            <p:nvPr/>
          </p:nvSpPr>
          <p:spPr>
            <a:xfrm>
              <a:off x="7152460" y="2579608"/>
              <a:ext cx="660070" cy="3157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1000</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13" name="文本框 212"/>
            <p:cNvSpPr txBox="1"/>
            <p:nvPr/>
          </p:nvSpPr>
          <p:spPr>
            <a:xfrm>
              <a:off x="9135299" y="2584646"/>
              <a:ext cx="654041" cy="3157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1400</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14" name="文本框 213"/>
            <p:cNvSpPr txBox="1"/>
            <p:nvPr/>
          </p:nvSpPr>
          <p:spPr>
            <a:xfrm>
              <a:off x="10134594" y="2584864"/>
              <a:ext cx="654039" cy="3157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1600</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sp>
        <p:nvSpPr>
          <p:cNvPr id="215" name="文本框 214"/>
          <p:cNvSpPr txBox="1"/>
          <p:nvPr/>
        </p:nvSpPr>
        <p:spPr>
          <a:xfrm>
            <a:off x="10669797" y="4339818"/>
            <a:ext cx="65976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1800</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cxnSp>
        <p:nvCxnSpPr>
          <p:cNvPr id="216" name="直接连接符 215"/>
          <p:cNvCxnSpPr/>
          <p:nvPr/>
        </p:nvCxnSpPr>
        <p:spPr>
          <a:xfrm>
            <a:off x="10957292" y="4676724"/>
            <a:ext cx="0" cy="96520"/>
          </a:xfrm>
          <a:prstGeom prst="line">
            <a:avLst/>
          </a:prstGeom>
          <a:ln w="15875"/>
        </p:spPr>
        <p:style>
          <a:lnRef idx="1">
            <a:schemeClr val="dk1"/>
          </a:lnRef>
          <a:fillRef idx="0">
            <a:schemeClr val="dk1"/>
          </a:fillRef>
          <a:effectRef idx="0">
            <a:schemeClr val="dk1"/>
          </a:effectRef>
          <a:fontRef idx="minor">
            <a:schemeClr val="tx1"/>
          </a:fontRef>
        </p:style>
      </p:cxnSp>
      <p:cxnSp>
        <p:nvCxnSpPr>
          <p:cNvPr id="217" name="直接连接符 216"/>
          <p:cNvCxnSpPr/>
          <p:nvPr/>
        </p:nvCxnSpPr>
        <p:spPr>
          <a:xfrm>
            <a:off x="9966110" y="4674571"/>
            <a:ext cx="0" cy="98041"/>
          </a:xfrm>
          <a:prstGeom prst="line">
            <a:avLst/>
          </a:prstGeom>
          <a:ln w="15875"/>
        </p:spPr>
        <p:style>
          <a:lnRef idx="1">
            <a:schemeClr val="dk1"/>
          </a:lnRef>
          <a:fillRef idx="0">
            <a:schemeClr val="dk1"/>
          </a:fillRef>
          <a:effectRef idx="0">
            <a:schemeClr val="dk1"/>
          </a:effectRef>
          <a:fontRef idx="minor">
            <a:schemeClr val="tx1"/>
          </a:fontRef>
        </p:style>
      </p:cxnSp>
      <p:cxnSp>
        <p:nvCxnSpPr>
          <p:cNvPr id="218" name="直接连接符 217"/>
          <p:cNvCxnSpPr/>
          <p:nvPr/>
        </p:nvCxnSpPr>
        <p:spPr>
          <a:xfrm>
            <a:off x="4984832" y="4665048"/>
            <a:ext cx="0" cy="98041"/>
          </a:xfrm>
          <a:prstGeom prst="line">
            <a:avLst/>
          </a:prstGeom>
          <a:ln w="15875"/>
        </p:spPr>
        <p:style>
          <a:lnRef idx="1">
            <a:schemeClr val="dk1"/>
          </a:lnRef>
          <a:fillRef idx="0">
            <a:schemeClr val="dk1"/>
          </a:fillRef>
          <a:effectRef idx="0">
            <a:schemeClr val="dk1"/>
          </a:effectRef>
          <a:fontRef idx="minor">
            <a:schemeClr val="tx1"/>
          </a:fontRef>
        </p:style>
      </p:cxnSp>
      <p:cxnSp>
        <p:nvCxnSpPr>
          <p:cNvPr id="219" name="直接连接符 218"/>
          <p:cNvCxnSpPr/>
          <p:nvPr/>
        </p:nvCxnSpPr>
        <p:spPr>
          <a:xfrm>
            <a:off x="3993481" y="4665048"/>
            <a:ext cx="0" cy="98041"/>
          </a:xfrm>
          <a:prstGeom prst="line">
            <a:avLst/>
          </a:prstGeom>
          <a:ln w="15875"/>
        </p:spPr>
        <p:style>
          <a:lnRef idx="1">
            <a:schemeClr val="dk1"/>
          </a:lnRef>
          <a:fillRef idx="0">
            <a:schemeClr val="dk1"/>
          </a:fillRef>
          <a:effectRef idx="0">
            <a:schemeClr val="dk1"/>
          </a:effectRef>
          <a:fontRef idx="minor">
            <a:schemeClr val="tx1"/>
          </a:fontRef>
        </p:style>
      </p:cxnSp>
      <p:cxnSp>
        <p:nvCxnSpPr>
          <p:cNvPr id="220" name="直接连接符 219"/>
          <p:cNvCxnSpPr/>
          <p:nvPr/>
        </p:nvCxnSpPr>
        <p:spPr>
          <a:xfrm>
            <a:off x="5975610" y="4671398"/>
            <a:ext cx="0" cy="98041"/>
          </a:xfrm>
          <a:prstGeom prst="line">
            <a:avLst/>
          </a:prstGeom>
          <a:ln w="15875"/>
        </p:spPr>
        <p:style>
          <a:lnRef idx="1">
            <a:schemeClr val="dk1"/>
          </a:lnRef>
          <a:fillRef idx="0">
            <a:schemeClr val="dk1"/>
          </a:fillRef>
          <a:effectRef idx="0">
            <a:schemeClr val="dk1"/>
          </a:effectRef>
          <a:fontRef idx="minor">
            <a:schemeClr val="tx1"/>
          </a:fontRef>
        </p:style>
      </p:cxnSp>
      <p:sp>
        <p:nvSpPr>
          <p:cNvPr id="222" name="文本框 221"/>
          <p:cNvSpPr txBox="1"/>
          <p:nvPr/>
        </p:nvSpPr>
        <p:spPr>
          <a:xfrm>
            <a:off x="147458" y="3903074"/>
            <a:ext cx="118673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Program</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execution</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order</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nvGrpSpPr>
          <p:cNvPr id="6" name="组合 5"/>
          <p:cNvGrpSpPr/>
          <p:nvPr/>
        </p:nvGrpSpPr>
        <p:grpSpPr>
          <a:xfrm>
            <a:off x="185420" y="1196910"/>
            <a:ext cx="11144885" cy="2909967"/>
            <a:chOff x="104775" y="1472565"/>
            <a:chExt cx="11144885" cy="2909967"/>
          </a:xfrm>
        </p:grpSpPr>
        <p:sp>
          <p:nvSpPr>
            <p:cNvPr id="13" name="矩形 12"/>
            <p:cNvSpPr/>
            <p:nvPr/>
          </p:nvSpPr>
          <p:spPr>
            <a:xfrm>
              <a:off x="1905635" y="2696210"/>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instruction fetch</a:t>
              </a:r>
              <a:endParaRPr kumimoji="0" lang="en-US" altLang="zh-CN" sz="1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1" name="矩形 50"/>
            <p:cNvSpPr/>
            <p:nvPr/>
          </p:nvSpPr>
          <p:spPr>
            <a:xfrm>
              <a:off x="9886315" y="3475355"/>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instruction fetch</a:t>
              </a:r>
              <a:endParaRPr kumimoji="0" lang="en-US" altLang="zh-CN" sz="14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cxnSp>
          <p:nvCxnSpPr>
            <p:cNvPr id="52" name="直接箭头连接符 51"/>
            <p:cNvCxnSpPr>
              <a:endCxn id="172" idx="1"/>
            </p:cNvCxnSpPr>
            <p:nvPr/>
          </p:nvCxnSpPr>
          <p:spPr>
            <a:xfrm flipV="1">
              <a:off x="1905635" y="3276600"/>
              <a:ext cx="3990340" cy="10795"/>
            </a:xfrm>
            <a:prstGeom prst="straightConnector1">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55" name="文本框 54"/>
            <p:cNvSpPr txBox="1"/>
            <p:nvPr/>
          </p:nvSpPr>
          <p:spPr>
            <a:xfrm>
              <a:off x="3232150" y="3287395"/>
              <a:ext cx="11239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800ps</a:t>
              </a:r>
            </a:p>
          </p:txBody>
        </p:sp>
        <p:cxnSp>
          <p:nvCxnSpPr>
            <p:cNvPr id="58" name="直接箭头连接符 57"/>
            <p:cNvCxnSpPr/>
            <p:nvPr/>
          </p:nvCxnSpPr>
          <p:spPr>
            <a:xfrm flipH="1">
              <a:off x="9875520" y="4008120"/>
              <a:ext cx="561340" cy="5080"/>
            </a:xfrm>
            <a:prstGeom prst="straightConnector1">
              <a:avLst/>
            </a:prstGeom>
            <a:ln w="6350" cmpd="sng">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a:off x="10589895" y="4013200"/>
              <a:ext cx="428625" cy="0"/>
            </a:xfrm>
            <a:prstGeom prst="straightConnector1">
              <a:avLst/>
            </a:prstGeom>
            <a:ln w="12700"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9875520" y="4013200"/>
              <a:ext cx="11334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800ps</a:t>
              </a:r>
            </a:p>
          </p:txBody>
        </p:sp>
        <p:sp>
          <p:nvSpPr>
            <p:cNvPr id="102" name="文本框 101"/>
            <p:cNvSpPr txBox="1"/>
            <p:nvPr/>
          </p:nvSpPr>
          <p:spPr>
            <a:xfrm>
              <a:off x="1209675" y="1940560"/>
              <a:ext cx="78105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Time</a:t>
              </a:r>
            </a:p>
          </p:txBody>
        </p:sp>
        <p:grpSp>
          <p:nvGrpSpPr>
            <p:cNvPr id="147" name="时间轴与坐标"/>
            <p:cNvGrpSpPr/>
            <p:nvPr/>
          </p:nvGrpSpPr>
          <p:grpSpPr>
            <a:xfrm>
              <a:off x="1911350" y="1773374"/>
              <a:ext cx="9295130" cy="452662"/>
              <a:chOff x="2564456" y="2569836"/>
              <a:chExt cx="9204478" cy="387006"/>
            </a:xfrm>
          </p:grpSpPr>
          <p:grpSp>
            <p:nvGrpSpPr>
              <p:cNvPr id="148" name="时间轴"/>
              <p:cNvGrpSpPr/>
              <p:nvPr/>
            </p:nvGrpSpPr>
            <p:grpSpPr>
              <a:xfrm>
                <a:off x="2564456" y="2866955"/>
                <a:ext cx="9204478" cy="89887"/>
                <a:chOff x="2564456" y="2846523"/>
                <a:chExt cx="9204478" cy="89887"/>
              </a:xfrm>
            </p:grpSpPr>
            <p:cxnSp>
              <p:nvCxnSpPr>
                <p:cNvPr id="149" name="直接箭头连接符 148"/>
                <p:cNvCxnSpPr/>
                <p:nvPr/>
              </p:nvCxnSpPr>
              <p:spPr>
                <a:xfrm>
                  <a:off x="2564456" y="2846523"/>
                  <a:ext cx="9204478" cy="5972"/>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50" name="直接连接符 149"/>
                <p:cNvCxnSpPr/>
                <p:nvPr/>
              </p:nvCxnSpPr>
              <p:spPr>
                <a:xfrm>
                  <a:off x="3540324" y="2852589"/>
                  <a:ext cx="0" cy="83821"/>
                </a:xfrm>
                <a:prstGeom prst="line">
                  <a:avLst/>
                </a:prstGeom>
                <a:ln w="15875"/>
              </p:spPr>
              <p:style>
                <a:lnRef idx="1">
                  <a:schemeClr val="dk1"/>
                </a:lnRef>
                <a:fillRef idx="0">
                  <a:schemeClr val="dk1"/>
                </a:fillRef>
                <a:effectRef idx="0">
                  <a:schemeClr val="dk1"/>
                </a:effectRef>
                <a:fontRef idx="minor">
                  <a:schemeClr val="tx1"/>
                </a:fontRef>
              </p:style>
            </p:cxnSp>
            <p:cxnSp>
              <p:nvCxnSpPr>
                <p:cNvPr id="151" name="直接连接符 150"/>
                <p:cNvCxnSpPr/>
                <p:nvPr/>
              </p:nvCxnSpPr>
              <p:spPr>
                <a:xfrm>
                  <a:off x="7482361" y="2850417"/>
                  <a:ext cx="0" cy="83821"/>
                </a:xfrm>
                <a:prstGeom prst="line">
                  <a:avLst/>
                </a:prstGeom>
                <a:ln w="15875"/>
              </p:spPr>
              <p:style>
                <a:lnRef idx="1">
                  <a:schemeClr val="dk1"/>
                </a:lnRef>
                <a:fillRef idx="0">
                  <a:schemeClr val="dk1"/>
                </a:fillRef>
                <a:effectRef idx="0">
                  <a:schemeClr val="dk1"/>
                </a:effectRef>
                <a:fontRef idx="minor">
                  <a:schemeClr val="tx1"/>
                </a:fontRef>
              </p:style>
            </p:cxnSp>
            <p:cxnSp>
              <p:nvCxnSpPr>
                <p:cNvPr id="152" name="直接连接符 151"/>
                <p:cNvCxnSpPr/>
                <p:nvPr/>
              </p:nvCxnSpPr>
              <p:spPr>
                <a:xfrm>
                  <a:off x="8511018" y="2850416"/>
                  <a:ext cx="0" cy="83821"/>
                </a:xfrm>
                <a:prstGeom prst="line">
                  <a:avLst/>
                </a:prstGeom>
                <a:ln w="15875"/>
              </p:spPr>
              <p:style>
                <a:lnRef idx="1">
                  <a:schemeClr val="dk1"/>
                </a:lnRef>
                <a:fillRef idx="0">
                  <a:schemeClr val="dk1"/>
                </a:fillRef>
                <a:effectRef idx="0">
                  <a:schemeClr val="dk1"/>
                </a:effectRef>
                <a:fontRef idx="minor">
                  <a:schemeClr val="tx1"/>
                </a:fontRef>
              </p:style>
            </p:cxnSp>
            <p:cxnSp>
              <p:nvCxnSpPr>
                <p:cNvPr id="153" name="直接连接符 152"/>
                <p:cNvCxnSpPr/>
                <p:nvPr/>
              </p:nvCxnSpPr>
              <p:spPr>
                <a:xfrm>
                  <a:off x="9485248" y="2850415"/>
                  <a:ext cx="0" cy="83821"/>
                </a:xfrm>
                <a:prstGeom prst="line">
                  <a:avLst/>
                </a:prstGeom>
                <a:ln w="15875"/>
              </p:spPr>
              <p:style>
                <a:lnRef idx="1">
                  <a:schemeClr val="dk1"/>
                </a:lnRef>
                <a:fillRef idx="0">
                  <a:schemeClr val="dk1"/>
                </a:fillRef>
                <a:effectRef idx="0">
                  <a:schemeClr val="dk1"/>
                </a:effectRef>
                <a:fontRef idx="minor">
                  <a:schemeClr val="tx1"/>
                </a:fontRef>
              </p:style>
            </p:cxnSp>
          </p:grpSp>
          <p:sp>
            <p:nvSpPr>
              <p:cNvPr id="154" name="文本框 153"/>
              <p:cNvSpPr txBox="1"/>
              <p:nvPr/>
            </p:nvSpPr>
            <p:spPr>
              <a:xfrm>
                <a:off x="3243041" y="2574432"/>
                <a:ext cx="595084" cy="3157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200</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55" name="文本框 154"/>
              <p:cNvSpPr txBox="1"/>
              <p:nvPr/>
            </p:nvSpPr>
            <p:spPr>
              <a:xfrm>
                <a:off x="5231517" y="2569836"/>
                <a:ext cx="595084" cy="3157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600</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56" name="文本框 155"/>
              <p:cNvSpPr txBox="1"/>
              <p:nvPr/>
            </p:nvSpPr>
            <p:spPr>
              <a:xfrm>
                <a:off x="4249588" y="2570126"/>
                <a:ext cx="595084" cy="3157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400</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57" name="文本框 156"/>
              <p:cNvSpPr txBox="1"/>
              <p:nvPr/>
            </p:nvSpPr>
            <p:spPr>
              <a:xfrm>
                <a:off x="6213087" y="2569991"/>
                <a:ext cx="595084" cy="3157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800</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58" name="文本框 157"/>
              <p:cNvSpPr txBox="1"/>
              <p:nvPr/>
            </p:nvSpPr>
            <p:spPr>
              <a:xfrm>
                <a:off x="8183812" y="2584603"/>
                <a:ext cx="654053" cy="3157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1200</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59" name="文本框 158"/>
              <p:cNvSpPr txBox="1"/>
              <p:nvPr/>
            </p:nvSpPr>
            <p:spPr>
              <a:xfrm>
                <a:off x="7152460" y="2579608"/>
                <a:ext cx="660070" cy="3157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1000</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60" name="文本框 159"/>
              <p:cNvSpPr txBox="1"/>
              <p:nvPr/>
            </p:nvSpPr>
            <p:spPr>
              <a:xfrm>
                <a:off x="9135299" y="2584646"/>
                <a:ext cx="654041" cy="3157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1400</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61" name="文本框 160"/>
              <p:cNvSpPr txBox="1"/>
              <p:nvPr/>
            </p:nvSpPr>
            <p:spPr>
              <a:xfrm>
                <a:off x="10134594" y="2584864"/>
                <a:ext cx="654039" cy="3157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1600</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sp>
          <p:nvSpPr>
            <p:cNvPr id="162" name="文本框 161"/>
            <p:cNvSpPr txBox="1"/>
            <p:nvPr/>
          </p:nvSpPr>
          <p:spPr>
            <a:xfrm>
              <a:off x="10589895" y="1790700"/>
              <a:ext cx="65976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1800</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cxnSp>
          <p:nvCxnSpPr>
            <p:cNvPr id="163" name="直接连接符 162"/>
            <p:cNvCxnSpPr/>
            <p:nvPr/>
          </p:nvCxnSpPr>
          <p:spPr>
            <a:xfrm>
              <a:off x="10877390" y="2127606"/>
              <a:ext cx="0" cy="96520"/>
            </a:xfrm>
            <a:prstGeom prst="line">
              <a:avLst/>
            </a:prstGeom>
            <a:ln w="15875"/>
          </p:spPr>
          <p:style>
            <a:lnRef idx="1">
              <a:schemeClr val="dk1"/>
            </a:lnRef>
            <a:fillRef idx="0">
              <a:schemeClr val="dk1"/>
            </a:fillRef>
            <a:effectRef idx="0">
              <a:schemeClr val="dk1"/>
            </a:effectRef>
            <a:fontRef idx="minor">
              <a:schemeClr val="tx1"/>
            </a:fontRef>
          </p:style>
        </p:cxnSp>
        <p:cxnSp>
          <p:nvCxnSpPr>
            <p:cNvPr id="164" name="直接连接符 163"/>
            <p:cNvCxnSpPr/>
            <p:nvPr/>
          </p:nvCxnSpPr>
          <p:spPr>
            <a:xfrm>
              <a:off x="9886208" y="2125453"/>
              <a:ext cx="0" cy="98041"/>
            </a:xfrm>
            <a:prstGeom prst="line">
              <a:avLst/>
            </a:prstGeom>
            <a:ln w="15875"/>
          </p:spPr>
          <p:style>
            <a:lnRef idx="1">
              <a:schemeClr val="dk1"/>
            </a:lnRef>
            <a:fillRef idx="0">
              <a:schemeClr val="dk1"/>
            </a:fillRef>
            <a:effectRef idx="0">
              <a:schemeClr val="dk1"/>
            </a:effectRef>
            <a:fontRef idx="minor">
              <a:schemeClr val="tx1"/>
            </a:fontRef>
          </p:style>
        </p:cxnSp>
        <p:cxnSp>
          <p:nvCxnSpPr>
            <p:cNvPr id="165" name="直接连接符 164"/>
            <p:cNvCxnSpPr/>
            <p:nvPr/>
          </p:nvCxnSpPr>
          <p:spPr>
            <a:xfrm>
              <a:off x="4904930" y="2115930"/>
              <a:ext cx="0" cy="98041"/>
            </a:xfrm>
            <a:prstGeom prst="line">
              <a:avLst/>
            </a:prstGeom>
            <a:ln w="15875"/>
          </p:spPr>
          <p:style>
            <a:lnRef idx="1">
              <a:schemeClr val="dk1"/>
            </a:lnRef>
            <a:fillRef idx="0">
              <a:schemeClr val="dk1"/>
            </a:fillRef>
            <a:effectRef idx="0">
              <a:schemeClr val="dk1"/>
            </a:effectRef>
            <a:fontRef idx="minor">
              <a:schemeClr val="tx1"/>
            </a:fontRef>
          </p:style>
        </p:cxnSp>
        <p:cxnSp>
          <p:nvCxnSpPr>
            <p:cNvPr id="166" name="直接连接符 165"/>
            <p:cNvCxnSpPr/>
            <p:nvPr/>
          </p:nvCxnSpPr>
          <p:spPr>
            <a:xfrm>
              <a:off x="3913579" y="2115930"/>
              <a:ext cx="0" cy="98041"/>
            </a:xfrm>
            <a:prstGeom prst="line">
              <a:avLst/>
            </a:prstGeom>
            <a:ln w="15875"/>
          </p:spPr>
          <p:style>
            <a:lnRef idx="1">
              <a:schemeClr val="dk1"/>
            </a:lnRef>
            <a:fillRef idx="0">
              <a:schemeClr val="dk1"/>
            </a:fillRef>
            <a:effectRef idx="0">
              <a:schemeClr val="dk1"/>
            </a:effectRef>
            <a:fontRef idx="minor">
              <a:schemeClr val="tx1"/>
            </a:fontRef>
          </p:style>
        </p:cxnSp>
        <p:cxnSp>
          <p:nvCxnSpPr>
            <p:cNvPr id="167" name="直接连接符 166"/>
            <p:cNvCxnSpPr/>
            <p:nvPr/>
          </p:nvCxnSpPr>
          <p:spPr>
            <a:xfrm>
              <a:off x="5895708" y="2122280"/>
              <a:ext cx="0" cy="98041"/>
            </a:xfrm>
            <a:prstGeom prst="line">
              <a:avLst/>
            </a:prstGeom>
            <a:ln w="15875"/>
          </p:spPr>
          <p:style>
            <a:lnRef idx="1">
              <a:schemeClr val="dk1"/>
            </a:lnRef>
            <a:fillRef idx="0">
              <a:schemeClr val="dk1"/>
            </a:fillRef>
            <a:effectRef idx="0">
              <a:schemeClr val="dk1"/>
            </a:effectRef>
            <a:fontRef idx="minor">
              <a:schemeClr val="tx1"/>
            </a:fontRef>
          </p:style>
        </p:cxnSp>
        <p:sp>
          <p:nvSpPr>
            <p:cNvPr id="168" name="矩形 167"/>
            <p:cNvSpPr/>
            <p:nvPr/>
          </p:nvSpPr>
          <p:spPr>
            <a:xfrm>
              <a:off x="2887345" y="2696210"/>
              <a:ext cx="513080" cy="386715"/>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Reg</a:t>
              </a:r>
            </a:p>
          </p:txBody>
        </p:sp>
        <p:sp>
          <p:nvSpPr>
            <p:cNvPr id="169" name="矩形 168"/>
            <p:cNvSpPr/>
            <p:nvPr/>
          </p:nvSpPr>
          <p:spPr>
            <a:xfrm>
              <a:off x="3400425" y="2695575"/>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ALU</a:t>
              </a:r>
            </a:p>
          </p:txBody>
        </p:sp>
        <p:sp>
          <p:nvSpPr>
            <p:cNvPr id="170" name="矩形 169"/>
            <p:cNvSpPr/>
            <p:nvPr/>
          </p:nvSpPr>
          <p:spPr>
            <a:xfrm>
              <a:off x="4391660" y="2695575"/>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Data access</a:t>
              </a:r>
            </a:p>
          </p:txBody>
        </p:sp>
        <p:sp>
          <p:nvSpPr>
            <p:cNvPr id="171" name="矩形 170"/>
            <p:cNvSpPr/>
            <p:nvPr/>
          </p:nvSpPr>
          <p:spPr>
            <a:xfrm>
              <a:off x="5382895" y="2697480"/>
              <a:ext cx="513080" cy="386715"/>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Reg</a:t>
              </a:r>
            </a:p>
          </p:txBody>
        </p:sp>
        <p:sp>
          <p:nvSpPr>
            <p:cNvPr id="172" name="矩形 171"/>
            <p:cNvSpPr/>
            <p:nvPr/>
          </p:nvSpPr>
          <p:spPr>
            <a:xfrm>
              <a:off x="5895975" y="3082925"/>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instruction fetch</a:t>
              </a:r>
              <a:endParaRPr kumimoji="0" lang="en-US" altLang="zh-CN" sz="1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cxnSp>
          <p:nvCxnSpPr>
            <p:cNvPr id="173" name="直接箭头连接符 172"/>
            <p:cNvCxnSpPr>
              <a:endCxn id="51" idx="1"/>
            </p:cNvCxnSpPr>
            <p:nvPr/>
          </p:nvCxnSpPr>
          <p:spPr>
            <a:xfrm flipV="1">
              <a:off x="5895975" y="3669030"/>
              <a:ext cx="3990340" cy="5080"/>
            </a:xfrm>
            <a:prstGeom prst="straightConnector1">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74" name="文本框 173"/>
            <p:cNvSpPr txBox="1"/>
            <p:nvPr/>
          </p:nvSpPr>
          <p:spPr>
            <a:xfrm>
              <a:off x="7222490" y="3674110"/>
              <a:ext cx="11239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800ps</a:t>
              </a:r>
            </a:p>
          </p:txBody>
        </p:sp>
        <p:sp>
          <p:nvSpPr>
            <p:cNvPr id="175" name="矩形 174"/>
            <p:cNvSpPr/>
            <p:nvPr/>
          </p:nvSpPr>
          <p:spPr>
            <a:xfrm>
              <a:off x="6877685" y="3082925"/>
              <a:ext cx="513080" cy="386715"/>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Reg</a:t>
              </a:r>
            </a:p>
          </p:txBody>
        </p:sp>
        <p:sp>
          <p:nvSpPr>
            <p:cNvPr id="176" name="矩形 175"/>
            <p:cNvSpPr/>
            <p:nvPr/>
          </p:nvSpPr>
          <p:spPr>
            <a:xfrm>
              <a:off x="7390765" y="3082290"/>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ALU</a:t>
              </a:r>
            </a:p>
          </p:txBody>
        </p:sp>
        <p:sp>
          <p:nvSpPr>
            <p:cNvPr id="177" name="矩形 176"/>
            <p:cNvSpPr/>
            <p:nvPr/>
          </p:nvSpPr>
          <p:spPr>
            <a:xfrm>
              <a:off x="8382000" y="3082290"/>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Data access</a:t>
              </a:r>
            </a:p>
          </p:txBody>
        </p:sp>
        <p:sp>
          <p:nvSpPr>
            <p:cNvPr id="178" name="矩形 177"/>
            <p:cNvSpPr/>
            <p:nvPr/>
          </p:nvSpPr>
          <p:spPr>
            <a:xfrm>
              <a:off x="9373235" y="3082290"/>
              <a:ext cx="513080" cy="386715"/>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Reg</a:t>
              </a:r>
            </a:p>
          </p:txBody>
        </p:sp>
        <p:sp>
          <p:nvSpPr>
            <p:cNvPr id="221" name="文本框 220"/>
            <p:cNvSpPr txBox="1"/>
            <p:nvPr/>
          </p:nvSpPr>
          <p:spPr>
            <a:xfrm>
              <a:off x="104775" y="1472565"/>
              <a:ext cx="117614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Program</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execution</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order</a:t>
              </a:r>
            </a:p>
          </p:txBody>
        </p:sp>
        <p:cxnSp>
          <p:nvCxnSpPr>
            <p:cNvPr id="224" name="直接箭头连接符 223"/>
            <p:cNvCxnSpPr/>
            <p:nvPr/>
          </p:nvCxnSpPr>
          <p:spPr>
            <a:xfrm flipH="1">
              <a:off x="492136" y="2863215"/>
              <a:ext cx="1" cy="9994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5" name="文本框 224"/>
            <p:cNvSpPr txBox="1"/>
            <p:nvPr/>
          </p:nvSpPr>
          <p:spPr>
            <a:xfrm>
              <a:off x="685165" y="2863215"/>
              <a:ext cx="1226185"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ld x1,100(x4)</a:t>
              </a:r>
            </a:p>
          </p:txBody>
        </p:sp>
        <p:sp>
          <p:nvSpPr>
            <p:cNvPr id="226" name="文本框 225"/>
            <p:cNvSpPr txBox="1"/>
            <p:nvPr/>
          </p:nvSpPr>
          <p:spPr>
            <a:xfrm>
              <a:off x="679450" y="3193415"/>
              <a:ext cx="1226185" cy="306705"/>
            </a:xfrm>
            <a:prstGeom prst="rect">
              <a:avLst/>
            </a:prstGeom>
            <a:noFill/>
          </p:spPr>
          <p:txBody>
            <a:bodyPr wrap="square" rtlCol="0">
              <a:spAutoFit/>
            </a:bodyPr>
            <a:lstStyle>
              <a:defPPr>
                <a:defRPr lang="zh-CN"/>
              </a:defPPr>
              <a:lvl1pPr>
                <a:defRPr sz="1400">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ld x2,200(x4)</a:t>
              </a:r>
            </a:p>
          </p:txBody>
        </p:sp>
        <p:sp>
          <p:nvSpPr>
            <p:cNvPr id="227" name="文本框 226"/>
            <p:cNvSpPr txBox="1"/>
            <p:nvPr/>
          </p:nvSpPr>
          <p:spPr>
            <a:xfrm>
              <a:off x="685165" y="3556000"/>
              <a:ext cx="1226185"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ld</a:t>
              </a:r>
              <a:r>
                <a:rPr kumimoji="0" lang="en-US" altLang="zh-CN" sz="1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x3,400</a:t>
              </a:r>
              <a:r>
                <a:rPr kumimoji="0" lang="en-US" altLang="zh-CN" sz="1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(x4)</a:t>
              </a:r>
            </a:p>
          </p:txBody>
        </p:sp>
      </p:grpSp>
      <p:cxnSp>
        <p:nvCxnSpPr>
          <p:cNvPr id="228" name="直接箭头连接符 227"/>
          <p:cNvCxnSpPr/>
          <p:nvPr/>
        </p:nvCxnSpPr>
        <p:spPr>
          <a:xfrm>
            <a:off x="596792" y="5055463"/>
            <a:ext cx="0" cy="116078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9" name="文本框 228"/>
          <p:cNvSpPr txBox="1"/>
          <p:nvPr/>
        </p:nvSpPr>
        <p:spPr>
          <a:xfrm>
            <a:off x="757338" y="5160122"/>
            <a:ext cx="1226185"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ld</a:t>
            </a:r>
            <a:r>
              <a:rPr kumimoji="0" lang="en-US" altLang="zh-CN" sz="1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x1,100</a:t>
            </a:r>
            <a:r>
              <a:rPr kumimoji="0" lang="en-US" altLang="zh-CN" sz="1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(x4)</a:t>
            </a:r>
          </a:p>
        </p:txBody>
      </p:sp>
      <p:sp>
        <p:nvSpPr>
          <p:cNvPr id="230" name="文本框 229"/>
          <p:cNvSpPr txBox="1"/>
          <p:nvPr/>
        </p:nvSpPr>
        <p:spPr>
          <a:xfrm>
            <a:off x="753637" y="5546953"/>
            <a:ext cx="1226185"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ld</a:t>
            </a:r>
            <a:r>
              <a:rPr kumimoji="0" lang="en-US" altLang="zh-CN" sz="1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x2,200</a:t>
            </a:r>
            <a:r>
              <a:rPr kumimoji="0" lang="en-US" altLang="zh-CN" sz="1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(x4)</a:t>
            </a:r>
          </a:p>
        </p:txBody>
      </p:sp>
      <p:sp>
        <p:nvSpPr>
          <p:cNvPr id="231" name="文本框 230"/>
          <p:cNvSpPr txBox="1"/>
          <p:nvPr/>
        </p:nvSpPr>
        <p:spPr>
          <a:xfrm>
            <a:off x="759987" y="5965418"/>
            <a:ext cx="1226185" cy="3067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ld</a:t>
            </a:r>
            <a:r>
              <a:rPr kumimoji="0" lang="en-US" altLang="zh-CN" sz="1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x3,400</a:t>
            </a:r>
            <a:r>
              <a:rPr kumimoji="0" lang="en-US" altLang="zh-CN" sz="1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(x4)</a:t>
            </a:r>
          </a:p>
        </p:txBody>
      </p:sp>
      <p:cxnSp>
        <p:nvCxnSpPr>
          <p:cNvPr id="236" name="直接箭头连接符 235"/>
          <p:cNvCxnSpPr/>
          <p:nvPr/>
        </p:nvCxnSpPr>
        <p:spPr>
          <a:xfrm flipV="1">
            <a:off x="7938027" y="6326733"/>
            <a:ext cx="1006475" cy="3175"/>
          </a:xfrm>
          <a:prstGeom prst="straightConnector1">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237" name="文本框 236"/>
          <p:cNvSpPr txBox="1"/>
          <p:nvPr/>
        </p:nvSpPr>
        <p:spPr>
          <a:xfrm>
            <a:off x="7879607" y="6382613"/>
            <a:ext cx="11239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200ps</a:t>
            </a:r>
          </a:p>
        </p:txBody>
      </p:sp>
      <p:cxnSp>
        <p:nvCxnSpPr>
          <p:cNvPr id="238" name="直接箭头连接符 237"/>
          <p:cNvCxnSpPr/>
          <p:nvPr/>
        </p:nvCxnSpPr>
        <p:spPr>
          <a:xfrm flipV="1">
            <a:off x="6939807" y="6329908"/>
            <a:ext cx="1006475" cy="3175"/>
          </a:xfrm>
          <a:prstGeom prst="straightConnector1">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239" name="文本框 238"/>
          <p:cNvSpPr txBox="1"/>
          <p:nvPr/>
        </p:nvSpPr>
        <p:spPr>
          <a:xfrm>
            <a:off x="6881387" y="6382613"/>
            <a:ext cx="11239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200ps</a:t>
            </a:r>
          </a:p>
        </p:txBody>
      </p:sp>
      <p:cxnSp>
        <p:nvCxnSpPr>
          <p:cNvPr id="240" name="直接箭头连接符 239"/>
          <p:cNvCxnSpPr/>
          <p:nvPr/>
        </p:nvCxnSpPr>
        <p:spPr>
          <a:xfrm flipV="1">
            <a:off x="5967622" y="6329908"/>
            <a:ext cx="1006475" cy="3175"/>
          </a:xfrm>
          <a:prstGeom prst="straightConnector1">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241" name="文本框 240"/>
          <p:cNvSpPr txBox="1"/>
          <p:nvPr/>
        </p:nvSpPr>
        <p:spPr>
          <a:xfrm>
            <a:off x="5909202" y="6382613"/>
            <a:ext cx="11239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200ps</a:t>
            </a:r>
          </a:p>
        </p:txBody>
      </p:sp>
      <p:cxnSp>
        <p:nvCxnSpPr>
          <p:cNvPr id="242" name="直接箭头连接符 241"/>
          <p:cNvCxnSpPr/>
          <p:nvPr/>
        </p:nvCxnSpPr>
        <p:spPr>
          <a:xfrm flipV="1">
            <a:off x="4957337" y="6329908"/>
            <a:ext cx="1006475" cy="3175"/>
          </a:xfrm>
          <a:prstGeom prst="straightConnector1">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243" name="文本框 242"/>
          <p:cNvSpPr txBox="1"/>
          <p:nvPr/>
        </p:nvSpPr>
        <p:spPr>
          <a:xfrm>
            <a:off x="4898917" y="6382613"/>
            <a:ext cx="11239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200ps</a:t>
            </a:r>
          </a:p>
        </p:txBody>
      </p:sp>
      <p:cxnSp>
        <p:nvCxnSpPr>
          <p:cNvPr id="244" name="直接箭头连接符 243"/>
          <p:cNvCxnSpPr/>
          <p:nvPr/>
        </p:nvCxnSpPr>
        <p:spPr>
          <a:xfrm flipV="1">
            <a:off x="3965467" y="6329908"/>
            <a:ext cx="1006475" cy="3175"/>
          </a:xfrm>
          <a:prstGeom prst="straightConnector1">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245" name="文本框 244"/>
          <p:cNvSpPr txBox="1"/>
          <p:nvPr/>
        </p:nvSpPr>
        <p:spPr>
          <a:xfrm>
            <a:off x="3907047" y="6382613"/>
            <a:ext cx="11239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200ps</a:t>
            </a:r>
          </a:p>
        </p:txBody>
      </p:sp>
      <p:cxnSp>
        <p:nvCxnSpPr>
          <p:cNvPr id="246" name="直接箭头连接符 245"/>
          <p:cNvCxnSpPr/>
          <p:nvPr/>
        </p:nvCxnSpPr>
        <p:spPr>
          <a:xfrm flipV="1">
            <a:off x="2974867" y="5967323"/>
            <a:ext cx="1006475" cy="3175"/>
          </a:xfrm>
          <a:prstGeom prst="straightConnector1">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247" name="文本框 246"/>
          <p:cNvSpPr txBox="1"/>
          <p:nvPr/>
        </p:nvSpPr>
        <p:spPr>
          <a:xfrm>
            <a:off x="2916447" y="6020028"/>
            <a:ext cx="11239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200ps</a:t>
            </a:r>
          </a:p>
        </p:txBody>
      </p:sp>
      <p:cxnSp>
        <p:nvCxnSpPr>
          <p:cNvPr id="248" name="直接箭头连接符 247"/>
          <p:cNvCxnSpPr/>
          <p:nvPr/>
        </p:nvCxnSpPr>
        <p:spPr>
          <a:xfrm flipV="1">
            <a:off x="1983632" y="5550128"/>
            <a:ext cx="1006475" cy="3175"/>
          </a:xfrm>
          <a:prstGeom prst="straightConnector1">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249" name="文本框 248"/>
          <p:cNvSpPr txBox="1"/>
          <p:nvPr/>
        </p:nvSpPr>
        <p:spPr>
          <a:xfrm>
            <a:off x="1925212" y="5602833"/>
            <a:ext cx="11239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200ps</a:t>
            </a:r>
          </a:p>
        </p:txBody>
      </p:sp>
      <mc:AlternateContent xmlns:mc="http://schemas.openxmlformats.org/markup-compatibility/2006" xmlns:a14="http://schemas.microsoft.com/office/drawing/2010/main">
        <mc:Choice Requires="a14">
          <p:sp>
            <p:nvSpPr>
              <p:cNvPr id="5" name="矩形 4"/>
              <p:cNvSpPr/>
              <p:nvPr/>
            </p:nvSpPr>
            <p:spPr>
              <a:xfrm>
                <a:off x="4709433" y="937015"/>
                <a:ext cx="2617812" cy="512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Single-cycle(</a:t>
                </a:r>
                <a14:m>
                  <m:oMath xmlns:m="http://schemas.openxmlformats.org/officeDocument/2006/math">
                    <m:sSub>
                      <m:sSub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𝑇</m:t>
                        </m:r>
                      </m:e>
                      <m:sub>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𝑐</m:t>
                        </m:r>
                      </m:sub>
                    </m:sSub>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=800</m:t>
                    </m:r>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𝑝𝑠</m:t>
                    </m:r>
                  </m:oMath>
                </a14:m>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mc:Choice>
        <mc:Fallback xmlns="">
          <p:sp>
            <p:nvSpPr>
              <p:cNvPr id="5" name="矩形 4"/>
              <p:cNvSpPr>
                <a:spLocks noRot="1" noChangeAspect="1" noMove="1" noResize="1" noEditPoints="1" noAdjustHandles="1" noChangeArrowheads="1" noChangeShapeType="1" noTextEdit="1"/>
              </p:cNvSpPr>
              <p:nvPr/>
            </p:nvSpPr>
            <p:spPr>
              <a:xfrm>
                <a:off x="4709433" y="937015"/>
                <a:ext cx="2617812" cy="512938"/>
              </a:xfrm>
              <a:prstGeom prst="rect">
                <a:avLst/>
              </a:prstGeom>
              <a:blipFill rotWithShape="1">
                <a:blip r:embed="rId3"/>
                <a:stretch>
                  <a:fillRect l="-253" t="-1314" r="-219" b="-1190"/>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矩形 107"/>
              <p:cNvSpPr/>
              <p:nvPr/>
            </p:nvSpPr>
            <p:spPr>
              <a:xfrm>
                <a:off x="4745920" y="3896861"/>
                <a:ext cx="2617812" cy="388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pipelined(</a:t>
                </a:r>
                <a14:m>
                  <m:oMath xmlns:m="http://schemas.openxmlformats.org/officeDocument/2006/math">
                    <m:sSub>
                      <m:sSub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𝑇</m:t>
                        </m:r>
                      </m:e>
                      <m:sub>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𝑐</m:t>
                        </m:r>
                      </m:sub>
                    </m:sSub>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=200</m:t>
                    </m:r>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𝑝𝑠</m:t>
                    </m:r>
                  </m:oMath>
                </a14:m>
                <a:r>
                  <a:rPr kumimoji="0" lang="en-US" altLang="zh-CN"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a:t>
                </a: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mc:Choice>
        <mc:Fallback xmlns="">
          <p:sp>
            <p:nvSpPr>
              <p:cNvPr id="108" name="矩形 107"/>
              <p:cNvSpPr>
                <a:spLocks noRot="1" noChangeAspect="1" noMove="1" noResize="1" noEditPoints="1" noAdjustHandles="1" noChangeArrowheads="1" noChangeShapeType="1" noTextEdit="1"/>
              </p:cNvSpPr>
              <p:nvPr/>
            </p:nvSpPr>
            <p:spPr>
              <a:xfrm>
                <a:off x="4745920" y="3896861"/>
                <a:ext cx="2617812" cy="388938"/>
              </a:xfrm>
              <a:prstGeom prst="rect">
                <a:avLst/>
              </a:prstGeom>
              <a:blipFill rotWithShape="1">
                <a:blip r:embed="rId4"/>
                <a:stretch>
                  <a:fillRect l="-264" t="-1761" r="-232" b="-1585"/>
                </a:stretch>
              </a:blipFill>
            </p:spPr>
            <p:style>
              <a:lnRef idx="2">
                <a:schemeClr val="accent1">
                  <a:shade val="50000"/>
                </a:schemeClr>
              </a:lnRef>
              <a:fillRef idx="1">
                <a:schemeClr val="accent1"/>
              </a:fillRef>
              <a:effectRef idx="0">
                <a:schemeClr val="accent1"/>
              </a:effectRef>
              <a:fontRef idx="minor">
                <a:schemeClr val="lt1"/>
              </a:fontRef>
            </p:style>
            <p:txBody>
              <a:bodyPr/>
              <a:lstStyle/>
              <a:p>
                <a:r>
                  <a:rPr lang="zh-CN" altLang="en-US">
                    <a:noFill/>
                  </a:rPr>
                  <a:t> </a:t>
                </a:r>
              </a:p>
            </p:txBody>
          </p:sp>
        </mc:Fallback>
      </mc:AlternateContent>
      <p:sp>
        <p:nvSpPr>
          <p:cNvPr id="12" name="矩形 11"/>
          <p:cNvSpPr/>
          <p:nvPr/>
        </p:nvSpPr>
        <p:spPr bwMode="auto">
          <a:xfrm>
            <a:off x="2990107" y="5048716"/>
            <a:ext cx="460267" cy="369332"/>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136525" rIns="0" bIns="136525"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0" b="1" i="0" u="none" strike="noStrike" kern="1200" cap="none" spc="0" normalizeH="0" baseline="0" noProof="0" dirty="0">
              <a:ln>
                <a:noFill/>
              </a:ln>
              <a:solidFill>
                <a:srgbClr val="00B0F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15" name="矩形 114"/>
          <p:cNvSpPr/>
          <p:nvPr/>
        </p:nvSpPr>
        <p:spPr bwMode="auto">
          <a:xfrm>
            <a:off x="3996745" y="5448012"/>
            <a:ext cx="460267" cy="369332"/>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136525" rIns="0" bIns="136525"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0" b="1" i="0" u="none" strike="noStrike" kern="1200" cap="none" spc="0" normalizeH="0" baseline="0" noProof="0" dirty="0">
              <a:ln>
                <a:noFill/>
              </a:ln>
              <a:solidFill>
                <a:srgbClr val="00B0F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116" name="矩形 115"/>
          <p:cNvSpPr/>
          <p:nvPr/>
        </p:nvSpPr>
        <p:spPr bwMode="auto">
          <a:xfrm>
            <a:off x="4985703" y="5843964"/>
            <a:ext cx="460267" cy="369332"/>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136525" rIns="0" bIns="136525" numCol="1" rtlCol="0" anchor="ctr"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0" b="1" i="0" u="none" strike="noStrike" kern="1200" cap="none" spc="0" normalizeH="0" baseline="0" noProof="0" dirty="0">
              <a:ln>
                <a:noFill/>
              </a:ln>
              <a:solidFill>
                <a:srgbClr val="00B0F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altLang="en-US" dirty="0"/>
              <a:t>如果流水线各阶段操作平衡</a:t>
            </a:r>
          </a:p>
          <a:p>
            <a:pPr lvl="1"/>
            <a:r>
              <a:rPr lang="zh-CN" altLang="en-US" dirty="0"/>
              <a:t>例如：所有阶段需要相同的时间</a:t>
            </a:r>
          </a:p>
          <a:p>
            <a:pPr marL="457200" lvl="1" indent="0">
              <a:buNone/>
            </a:pPr>
            <a:r>
              <a:rPr lang="zh-CN" altLang="en-US" dirty="0"/>
              <a:t> 则：指令执行时间（流水线）</a:t>
            </a:r>
            <a:r>
              <a:rPr lang="en-US" altLang="zh-CN" dirty="0"/>
              <a:t>≈</a:t>
            </a:r>
            <a:r>
              <a:rPr lang="zh-CN" altLang="en-US" dirty="0"/>
              <a:t>指令执行时间（非流水线）</a:t>
            </a:r>
            <a:r>
              <a:rPr lang="en-US" altLang="zh-CN" dirty="0"/>
              <a:t>/</a:t>
            </a:r>
            <a:r>
              <a:rPr lang="zh-CN" altLang="en-US" dirty="0"/>
              <a:t>流水线级数</a:t>
            </a:r>
          </a:p>
          <a:p>
            <a:endParaRPr lang="zh-CN" altLang="en-US" dirty="0"/>
          </a:p>
          <a:p>
            <a:r>
              <a:rPr lang="zh-CN" altLang="en-US" dirty="0"/>
              <a:t>若各阶段不完全平衡，加速比会变小</a:t>
            </a:r>
          </a:p>
          <a:p>
            <a:endParaRPr lang="zh-CN" altLang="en-US" dirty="0"/>
          </a:p>
          <a:p>
            <a:r>
              <a:rPr lang="zh-CN" altLang="en-US" dirty="0"/>
              <a:t>通过提高指令吞吐率来提高性能</a:t>
            </a:r>
          </a:p>
          <a:p>
            <a:pPr lvl="1"/>
            <a:r>
              <a:rPr lang="zh-CN" altLang="en-US" dirty="0"/>
              <a:t>单个指令的执行时间没有减少</a:t>
            </a:r>
          </a:p>
        </p:txBody>
      </p:sp>
      <p:sp>
        <p:nvSpPr>
          <p:cNvPr id="6" name="标题 5"/>
          <p:cNvSpPr>
            <a:spLocks noGrp="1"/>
          </p:cNvSpPr>
          <p:nvPr>
            <p:ph type="title"/>
          </p:nvPr>
        </p:nvSpPr>
        <p:spPr/>
        <p:txBody>
          <a:bodyPr/>
          <a:lstStyle/>
          <a:p>
            <a:r>
              <a:rPr lang="zh-CN" altLang="en-US"/>
              <a:t>流水线加速比</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125</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Rectangle 3"/>
          <p:cNvSpPr>
            <a:spLocks noGrp="1" noChangeArrowheads="1"/>
          </p:cNvSpPr>
          <p:nvPr>
            <p:ph idx="1"/>
          </p:nvPr>
        </p:nvSpPr>
        <p:spPr/>
        <p:txBody>
          <a:bodyPr>
            <a:normAutofit/>
          </a:bodyPr>
          <a:lstStyle/>
          <a:p>
            <a:pPr eaLnBrk="1" hangingPunct="1">
              <a:lnSpc>
                <a:spcPct val="150000"/>
              </a:lnSpc>
            </a:pPr>
            <a:r>
              <a:rPr lang="zh-CN" altLang="en-US" dirty="0"/>
              <a:t>流水线通过提高吞吐率来提升性能</a:t>
            </a:r>
            <a:endParaRPr lang="en-US" altLang="en-US" dirty="0"/>
          </a:p>
          <a:p>
            <a:pPr lvl="1" eaLnBrk="1" hangingPunct="1">
              <a:lnSpc>
                <a:spcPct val="150000"/>
              </a:lnSpc>
            </a:pPr>
            <a:r>
              <a:rPr lang="zh-CN" altLang="en-US" dirty="0"/>
              <a:t>并行执行多条指令</a:t>
            </a:r>
            <a:endParaRPr lang="en-US" altLang="en-US" dirty="0"/>
          </a:p>
          <a:p>
            <a:pPr lvl="1" eaLnBrk="1" hangingPunct="1">
              <a:lnSpc>
                <a:spcPct val="150000"/>
              </a:lnSpc>
            </a:pPr>
            <a:r>
              <a:rPr lang="zh-CN" altLang="en-US" dirty="0"/>
              <a:t>每条指令拥有相同的延迟</a:t>
            </a:r>
            <a:endParaRPr lang="en-US" altLang="zh-CN" dirty="0"/>
          </a:p>
          <a:p>
            <a:pPr lvl="2">
              <a:lnSpc>
                <a:spcPct val="150000"/>
              </a:lnSpc>
            </a:pPr>
            <a:r>
              <a:rPr lang="zh-CN" altLang="en-US" dirty="0"/>
              <a:t>延迟：执行单条指令的时间</a:t>
            </a:r>
            <a:endParaRPr lang="en-US" altLang="zh-CN" dirty="0"/>
          </a:p>
          <a:p>
            <a:pPr>
              <a:lnSpc>
                <a:spcPct val="150000"/>
              </a:lnSpc>
            </a:pPr>
            <a:r>
              <a:rPr lang="zh-CN" altLang="en-US" dirty="0"/>
              <a:t>会受到冒险的影响</a:t>
            </a:r>
            <a:endParaRPr lang="en-US" altLang="en-US" dirty="0"/>
          </a:p>
          <a:p>
            <a:pPr lvl="1" eaLnBrk="1" hangingPunct="1">
              <a:lnSpc>
                <a:spcPct val="150000"/>
              </a:lnSpc>
            </a:pPr>
            <a:r>
              <a:rPr lang="zh-CN" altLang="en-US" dirty="0"/>
              <a:t>结构、数据、控制</a:t>
            </a:r>
            <a:endParaRPr lang="en-US" altLang="zh-CN" dirty="0"/>
          </a:p>
          <a:p>
            <a:pPr>
              <a:lnSpc>
                <a:spcPct val="150000"/>
              </a:lnSpc>
            </a:pPr>
            <a:r>
              <a:rPr lang="zh-CN" altLang="en-US" dirty="0"/>
              <a:t>指令集的设计影响到流水线实现的复杂度</a:t>
            </a:r>
            <a:endParaRPr lang="en-US"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126</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3" name="标题 2"/>
          <p:cNvSpPr>
            <a:spLocks noGrp="1"/>
          </p:cNvSpPr>
          <p:nvPr>
            <p:ph type="title"/>
          </p:nvPr>
        </p:nvSpPr>
        <p:spPr/>
        <p:txBody>
          <a:bodyPr/>
          <a:lstStyle/>
          <a:p>
            <a:r>
              <a:rPr lang="zh-CN" altLang="en-US" dirty="0"/>
              <a:t>流水线总结</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spcBef>
                <a:spcPct val="0"/>
              </a:spcBef>
            </a:pPr>
            <a:r>
              <a:rPr lang="zh-CN" altLang="en-US" dirty="0"/>
              <a:t>流水线概述</a:t>
            </a:r>
            <a:endParaRPr lang="en-US" altLang="zh-CN" dirty="0"/>
          </a:p>
          <a:p>
            <a:pPr>
              <a:spcBef>
                <a:spcPct val="0"/>
              </a:spcBef>
            </a:pPr>
            <a:r>
              <a:rPr lang="zh-CN" altLang="en-US" b="1" dirty="0"/>
              <a:t>流水线数据通路和控制</a:t>
            </a:r>
            <a:endParaRPr lang="en-US" altLang="zh-CN" b="1" dirty="0"/>
          </a:p>
          <a:p>
            <a:pPr>
              <a:spcBef>
                <a:spcPct val="0"/>
              </a:spcBef>
            </a:pPr>
            <a:r>
              <a:rPr lang="zh-CN" altLang="en-US" dirty="0"/>
              <a:t>数据冒险：前递与停顿</a:t>
            </a:r>
            <a:endParaRPr lang="en-US" altLang="zh-CN" dirty="0"/>
          </a:p>
          <a:p>
            <a:pPr>
              <a:spcBef>
                <a:spcPct val="0"/>
              </a:spcBef>
            </a:pPr>
            <a:r>
              <a:rPr lang="zh-CN" altLang="en-US" dirty="0"/>
              <a:t>控制冒险</a:t>
            </a:r>
            <a:endParaRPr lang="en-US" altLang="zh-CN" dirty="0"/>
          </a:p>
          <a:p>
            <a:pPr>
              <a:spcBef>
                <a:spcPct val="0"/>
              </a:spcBef>
            </a:pPr>
            <a:r>
              <a:rPr lang="zh-CN" altLang="en-US" dirty="0"/>
              <a:t>例外</a:t>
            </a:r>
            <a:endParaRPr lang="en-US" altLang="zh-CN" dirty="0"/>
          </a:p>
          <a:p>
            <a:pPr marL="0" indent="0">
              <a:spcBef>
                <a:spcPct val="0"/>
              </a:spcBef>
              <a:buNone/>
            </a:pPr>
            <a:endParaRPr lang="zh-CN" altLang="en-US" dirty="0"/>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127</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8" name="标题 2">
            <a:extLst>
              <a:ext uri="{FF2B5EF4-FFF2-40B4-BE49-F238E27FC236}">
                <a16:creationId xmlns:a16="http://schemas.microsoft.com/office/drawing/2014/main" id="{9171CF5D-E395-490F-AA74-F806CF3FBDC5}"/>
              </a:ext>
            </a:extLst>
          </p:cNvPr>
          <p:cNvSpPr>
            <a:spLocks noGrp="1"/>
          </p:cNvSpPr>
          <p:nvPr>
            <p:ph type="title"/>
          </p:nvPr>
        </p:nvSpPr>
        <p:spPr>
          <a:xfrm>
            <a:off x="838200" y="365125"/>
            <a:ext cx="10515600" cy="1179513"/>
          </a:xfrm>
        </p:spPr>
        <p:txBody>
          <a:bodyPr/>
          <a:lstStyle/>
          <a:p>
            <a:r>
              <a:rPr lang="zh-CN" altLang="en-US" dirty="0"/>
              <a:t>第</a:t>
            </a:r>
            <a:r>
              <a:rPr lang="zh-CN" altLang="en-US" dirty="0">
                <a:latin typeface="Times New Roman" panose="02020603050405020304" pitchFamily="18" charset="0"/>
                <a:cs typeface="Times New Roman" panose="02020603050405020304" pitchFamily="18" charset="0"/>
              </a:rPr>
              <a:t>五</a:t>
            </a:r>
            <a:r>
              <a:rPr lang="zh-CN" altLang="en-US" dirty="0"/>
              <a:t>章 流水线处理器</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3"/>
          <p:cNvSpPr>
            <a:spLocks noGrp="1" noChangeArrowheads="1"/>
          </p:cNvSpPr>
          <p:nvPr>
            <p:ph idx="1"/>
          </p:nvPr>
        </p:nvSpPr>
        <p:spPr/>
        <p:txBody>
          <a:bodyPr>
            <a:normAutofit/>
          </a:bodyPr>
          <a:lstStyle/>
          <a:p>
            <a:pPr eaLnBrk="1" hangingPunct="1"/>
            <a:r>
              <a:rPr lang="zh-CN" altLang="en-US" sz="2800" dirty="0"/>
              <a:t>显示了每个流水线阶段中使用的物理资源</a:t>
            </a:r>
            <a:endParaRPr lang="en-AU" altLang="en-US" sz="2800" dirty="0"/>
          </a:p>
        </p:txBody>
      </p:sp>
      <p:sp>
        <p:nvSpPr>
          <p:cNvPr id="3" name="标题 2"/>
          <p:cNvSpPr>
            <a:spLocks noGrp="1"/>
          </p:cNvSpPr>
          <p:nvPr>
            <p:ph type="title"/>
          </p:nvPr>
        </p:nvSpPr>
        <p:spPr/>
        <p:txBody>
          <a:bodyPr/>
          <a:lstStyle/>
          <a:p>
            <a:r>
              <a:rPr lang="zh-CN" altLang="en-US" dirty="0">
                <a:latin typeface="Times New Roman" panose="02020603050405020304" pitchFamily="18" charset="0"/>
                <a:ea typeface="+mn-ea"/>
                <a:cs typeface="Times New Roman" panose="02020603050405020304" pitchFamily="18" charset="0"/>
                <a:sym typeface="+mn-ea"/>
              </a:rPr>
              <a:t>多时钟周期流水线图</a:t>
            </a:r>
            <a:endParaRPr lang="zh-CN" altLang="en-US"/>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128</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nvGrpSpPr>
          <p:cNvPr id="536" name="指令"/>
          <p:cNvGrpSpPr/>
          <p:nvPr/>
        </p:nvGrpSpPr>
        <p:grpSpPr>
          <a:xfrm>
            <a:off x="3607097" y="2151002"/>
            <a:ext cx="4200124" cy="848518"/>
            <a:chOff x="3708787" y="2899251"/>
            <a:chExt cx="4562188" cy="1058188"/>
          </a:xfrm>
        </p:grpSpPr>
        <p:grpSp>
          <p:nvGrpSpPr>
            <p:cNvPr id="537" name="指令"/>
            <p:cNvGrpSpPr/>
            <p:nvPr/>
          </p:nvGrpSpPr>
          <p:grpSpPr>
            <a:xfrm>
              <a:off x="3751739" y="2899251"/>
              <a:ext cx="4403588" cy="1058188"/>
              <a:chOff x="4036219" y="4360386"/>
              <a:chExt cx="2411301" cy="579439"/>
            </a:xfrm>
          </p:grpSpPr>
          <p:grpSp>
            <p:nvGrpSpPr>
              <p:cNvPr id="543" name="组合 542"/>
              <p:cNvGrpSpPr/>
              <p:nvPr/>
            </p:nvGrpSpPr>
            <p:grpSpPr>
              <a:xfrm>
                <a:off x="4036219" y="4536600"/>
                <a:ext cx="233362" cy="230981"/>
                <a:chOff x="3459957" y="3198019"/>
                <a:chExt cx="233362" cy="230981"/>
              </a:xfrm>
            </p:grpSpPr>
            <p:sp>
              <p:nvSpPr>
                <p:cNvPr id="584" name="矩形 583"/>
                <p:cNvSpPr/>
                <p:nvPr/>
              </p:nvSpPr>
              <p:spPr>
                <a:xfrm>
                  <a:off x="3571875" y="3198019"/>
                  <a:ext cx="121444" cy="230981"/>
                </a:xfrm>
                <a:prstGeom prst="rect">
                  <a:avLst/>
                </a:prstGeom>
                <a:solidFill>
                  <a:srgbClr val="6C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85" name="矩形 584"/>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44" name="矩形 543"/>
              <p:cNvSpPr/>
              <p:nvPr/>
            </p:nvSpPr>
            <p:spPr>
              <a:xfrm>
                <a:off x="4383088" y="4360386"/>
                <a:ext cx="73818" cy="577056"/>
              </a:xfrm>
              <a:prstGeom prst="rect">
                <a:avLst/>
              </a:prstGeom>
              <a:solidFill>
                <a:srgbClr val="54C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545" name="直接连接符 544"/>
              <p:cNvCxnSpPr>
                <a:stCxn id="585" idx="3"/>
              </p:cNvCxnSpPr>
              <p:nvPr/>
            </p:nvCxnSpPr>
            <p:spPr>
              <a:xfrm>
                <a:off x="4269581" y="4652091"/>
                <a:ext cx="1119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46" name="组合 545"/>
              <p:cNvGrpSpPr/>
              <p:nvPr/>
            </p:nvGrpSpPr>
            <p:grpSpPr>
              <a:xfrm>
                <a:off x="4583677" y="4531622"/>
                <a:ext cx="224066" cy="235402"/>
                <a:chOff x="3971697" y="3537291"/>
                <a:chExt cx="224066" cy="235402"/>
              </a:xfrm>
            </p:grpSpPr>
            <p:sp>
              <p:nvSpPr>
                <p:cNvPr id="577" name="矩形 576"/>
                <p:cNvSpPr/>
                <p:nvPr/>
              </p:nvSpPr>
              <p:spPr>
                <a:xfrm>
                  <a:off x="4071938" y="3541712"/>
                  <a:ext cx="121444" cy="230981"/>
                </a:xfrm>
                <a:prstGeom prst="rect">
                  <a:avLst/>
                </a:prstGeom>
                <a:solidFill>
                  <a:srgbClr val="6C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578" name="直接连接符 577"/>
                <p:cNvCxnSpPr/>
                <p:nvPr/>
              </p:nvCxnSpPr>
              <p:spPr>
                <a:xfrm>
                  <a:off x="3974306" y="3537291"/>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79" name="直接连接符 578"/>
                <p:cNvCxnSpPr/>
                <p:nvPr/>
              </p:nvCxnSpPr>
              <p:spPr>
                <a:xfrm>
                  <a:off x="3971794" y="3770692"/>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80" name="直接连接符 579"/>
                <p:cNvCxnSpPr/>
                <p:nvPr/>
              </p:nvCxnSpPr>
              <p:spPr>
                <a:xfrm>
                  <a:off x="3971697" y="353842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81" name="直接连接符 580"/>
                <p:cNvCxnSpPr/>
                <p:nvPr/>
              </p:nvCxnSpPr>
              <p:spPr>
                <a:xfrm>
                  <a:off x="4095751" y="3539103"/>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2" name="直接连接符 581"/>
                <p:cNvCxnSpPr/>
                <p:nvPr/>
              </p:nvCxnSpPr>
              <p:spPr>
                <a:xfrm>
                  <a:off x="4089514" y="3770541"/>
                  <a:ext cx="105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3" name="直接连接符 582"/>
                <p:cNvCxnSpPr/>
                <p:nvPr/>
              </p:nvCxnSpPr>
              <p:spPr>
                <a:xfrm>
                  <a:off x="4192928" y="3537291"/>
                  <a:ext cx="0" cy="2323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47" name="直接连接符 546"/>
              <p:cNvCxnSpPr/>
              <p:nvPr/>
            </p:nvCxnSpPr>
            <p:spPr>
              <a:xfrm>
                <a:off x="4456906" y="4653678"/>
                <a:ext cx="127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8" name="任意多边形: 形状 547"/>
              <p:cNvSpPr/>
              <p:nvPr/>
            </p:nvSpPr>
            <p:spPr>
              <a:xfrm>
                <a:off x="5135563" y="4404043"/>
                <a:ext cx="302418" cy="492919"/>
              </a:xfrm>
              <a:custGeom>
                <a:avLst/>
                <a:gdLst>
                  <a:gd name="connsiteX0" fmla="*/ 2381 w 302418"/>
                  <a:gd name="connsiteY0" fmla="*/ 0 h 492919"/>
                  <a:gd name="connsiteX1" fmla="*/ 0 w 302418"/>
                  <a:gd name="connsiteY1" fmla="*/ 188119 h 492919"/>
                  <a:gd name="connsiteX2" fmla="*/ 52387 w 302418"/>
                  <a:gd name="connsiteY2" fmla="*/ 247650 h 492919"/>
                  <a:gd name="connsiteX3" fmla="*/ 4762 w 302418"/>
                  <a:gd name="connsiteY3" fmla="*/ 295275 h 492919"/>
                  <a:gd name="connsiteX4" fmla="*/ 4762 w 302418"/>
                  <a:gd name="connsiteY4" fmla="*/ 492919 h 492919"/>
                  <a:gd name="connsiteX5" fmla="*/ 300037 w 302418"/>
                  <a:gd name="connsiteY5" fmla="*/ 328613 h 492919"/>
                  <a:gd name="connsiteX6" fmla="*/ 302418 w 302418"/>
                  <a:gd name="connsiteY6" fmla="*/ 169069 h 492919"/>
                  <a:gd name="connsiteX7" fmla="*/ 2381 w 302418"/>
                  <a:gd name="connsiteY7" fmla="*/ 0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18" h="492919">
                    <a:moveTo>
                      <a:pt x="2381" y="0"/>
                    </a:moveTo>
                    <a:cubicBezTo>
                      <a:pt x="1587" y="62706"/>
                      <a:pt x="794" y="125413"/>
                      <a:pt x="0" y="188119"/>
                    </a:cubicBezTo>
                    <a:lnTo>
                      <a:pt x="52387" y="247650"/>
                    </a:lnTo>
                    <a:lnTo>
                      <a:pt x="4762" y="295275"/>
                    </a:lnTo>
                    <a:lnTo>
                      <a:pt x="4762" y="492919"/>
                    </a:lnTo>
                    <a:lnTo>
                      <a:pt x="300037" y="328613"/>
                    </a:lnTo>
                    <a:cubicBezTo>
                      <a:pt x="300831" y="275432"/>
                      <a:pt x="301624" y="222250"/>
                      <a:pt x="302418" y="169069"/>
                    </a:cubicBezTo>
                    <a:lnTo>
                      <a:pt x="2381" y="0"/>
                    </a:lnTo>
                    <a:close/>
                  </a:path>
                </a:pathLst>
              </a:custGeom>
              <a:solidFill>
                <a:srgbClr val="54C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49" name="矩形 548"/>
              <p:cNvSpPr/>
              <p:nvPr/>
            </p:nvSpPr>
            <p:spPr>
              <a:xfrm>
                <a:off x="4935538" y="4362769"/>
                <a:ext cx="73818" cy="577056"/>
              </a:xfrm>
              <a:prstGeom prst="rect">
                <a:avLst/>
              </a:prstGeom>
              <a:solidFill>
                <a:srgbClr val="54C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50" name="矩形 549"/>
              <p:cNvSpPr/>
              <p:nvPr/>
            </p:nvSpPr>
            <p:spPr>
              <a:xfrm>
                <a:off x="5492751" y="4361974"/>
                <a:ext cx="73818" cy="577056"/>
              </a:xfrm>
              <a:prstGeom prst="rect">
                <a:avLst/>
              </a:prstGeom>
              <a:solidFill>
                <a:srgbClr val="54C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551" name="组合 550"/>
              <p:cNvGrpSpPr/>
              <p:nvPr/>
            </p:nvGrpSpPr>
            <p:grpSpPr>
              <a:xfrm>
                <a:off x="5688014" y="4536601"/>
                <a:ext cx="233362" cy="230981"/>
                <a:chOff x="3459957" y="3198019"/>
                <a:chExt cx="233362" cy="230981"/>
              </a:xfrm>
            </p:grpSpPr>
            <p:sp>
              <p:nvSpPr>
                <p:cNvPr id="575" name="矩形 574"/>
                <p:cNvSpPr/>
                <p:nvPr/>
              </p:nvSpPr>
              <p:spPr>
                <a:xfrm>
                  <a:off x="3571875" y="3198019"/>
                  <a:ext cx="121444" cy="230981"/>
                </a:xfrm>
                <a:prstGeom prst="rect">
                  <a:avLst/>
                </a:prstGeom>
                <a:solidFill>
                  <a:srgbClr val="6C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76" name="矩形 575"/>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52" name="矩形 551"/>
              <p:cNvSpPr/>
              <p:nvPr/>
            </p:nvSpPr>
            <p:spPr>
              <a:xfrm>
                <a:off x="6045593" y="4362768"/>
                <a:ext cx="73818" cy="577056"/>
              </a:xfrm>
              <a:prstGeom prst="rect">
                <a:avLst/>
              </a:prstGeom>
              <a:solidFill>
                <a:srgbClr val="54C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553" name="组合 552"/>
              <p:cNvGrpSpPr/>
              <p:nvPr/>
            </p:nvGrpSpPr>
            <p:grpSpPr>
              <a:xfrm rot="10800000">
                <a:off x="6224134" y="4529592"/>
                <a:ext cx="223386" cy="233308"/>
                <a:chOff x="3970449" y="3541712"/>
                <a:chExt cx="223386" cy="233308"/>
              </a:xfrm>
            </p:grpSpPr>
            <p:sp>
              <p:nvSpPr>
                <p:cNvPr id="568" name="矩形 567"/>
                <p:cNvSpPr/>
                <p:nvPr/>
              </p:nvSpPr>
              <p:spPr>
                <a:xfrm>
                  <a:off x="4071938" y="3541712"/>
                  <a:ext cx="121444" cy="230981"/>
                </a:xfrm>
                <a:prstGeom prst="rect">
                  <a:avLst/>
                </a:prstGeom>
                <a:solidFill>
                  <a:srgbClr val="6C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569" name="直接连接符 568"/>
                <p:cNvCxnSpPr/>
                <p:nvPr/>
              </p:nvCxnSpPr>
              <p:spPr>
                <a:xfrm>
                  <a:off x="3974646" y="3544039"/>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70" name="直接连接符 569"/>
                <p:cNvCxnSpPr/>
                <p:nvPr/>
              </p:nvCxnSpPr>
              <p:spPr>
                <a:xfrm>
                  <a:off x="3970508" y="3773265"/>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71" name="直接连接符 570"/>
                <p:cNvCxnSpPr/>
                <p:nvPr/>
              </p:nvCxnSpPr>
              <p:spPr>
                <a:xfrm>
                  <a:off x="3970449" y="354358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72" name="直接连接符 571"/>
                <p:cNvCxnSpPr/>
                <p:nvPr/>
              </p:nvCxnSpPr>
              <p:spPr>
                <a:xfrm>
                  <a:off x="4093823" y="3542960"/>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3" name="直接连接符 572"/>
                <p:cNvCxnSpPr/>
                <p:nvPr/>
              </p:nvCxnSpPr>
              <p:spPr>
                <a:xfrm>
                  <a:off x="4093370" y="3772471"/>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4" name="直接连接符 573"/>
                <p:cNvCxnSpPr/>
                <p:nvPr/>
              </p:nvCxnSpPr>
              <p:spPr>
                <a:xfrm>
                  <a:off x="4189339" y="3542809"/>
                  <a:ext cx="0" cy="2293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54" name="直接连接符 553"/>
              <p:cNvCxnSpPr/>
              <p:nvPr/>
            </p:nvCxnSpPr>
            <p:spPr>
              <a:xfrm>
                <a:off x="4557710" y="4624070"/>
                <a:ext cx="0" cy="2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5" name="直接连接符 554"/>
              <p:cNvCxnSpPr/>
              <p:nvPr/>
            </p:nvCxnSpPr>
            <p:spPr>
              <a:xfrm>
                <a:off x="4557710" y="4625626"/>
                <a:ext cx="285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6" name="直接连接符 555"/>
              <p:cNvCxnSpPr/>
              <p:nvPr/>
            </p:nvCxnSpPr>
            <p:spPr>
              <a:xfrm>
                <a:off x="4802980" y="456128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7" name="直接连接符 556"/>
              <p:cNvCxnSpPr/>
              <p:nvPr/>
            </p:nvCxnSpPr>
            <p:spPr>
              <a:xfrm>
                <a:off x="4802980" y="4717734"/>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8" name="直接连接符 557"/>
              <p:cNvCxnSpPr/>
              <p:nvPr/>
            </p:nvCxnSpPr>
            <p:spPr>
              <a:xfrm>
                <a:off x="5009356" y="4561286"/>
                <a:ext cx="1262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9" name="直接连接符 558"/>
              <p:cNvCxnSpPr/>
              <p:nvPr/>
            </p:nvCxnSpPr>
            <p:spPr>
              <a:xfrm>
                <a:off x="5009356" y="472249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0" name="直接连接符 559"/>
              <p:cNvCxnSpPr/>
              <p:nvPr/>
            </p:nvCxnSpPr>
            <p:spPr>
              <a:xfrm>
                <a:off x="5437981" y="4657329"/>
                <a:ext cx="547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1" name="直接连接符 560"/>
              <p:cNvCxnSpPr/>
              <p:nvPr/>
            </p:nvCxnSpPr>
            <p:spPr>
              <a:xfrm>
                <a:off x="5566569" y="4658123"/>
                <a:ext cx="12144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2" name="直接连接符 561"/>
              <p:cNvCxnSpPr>
                <a:stCxn id="576" idx="3"/>
                <a:endCxn id="552" idx="1"/>
              </p:cNvCxnSpPr>
              <p:nvPr/>
            </p:nvCxnSpPr>
            <p:spPr>
              <a:xfrm flipV="1">
                <a:off x="5921376" y="4651297"/>
                <a:ext cx="124217" cy="7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直接连接符 562"/>
              <p:cNvCxnSpPr/>
              <p:nvPr/>
            </p:nvCxnSpPr>
            <p:spPr>
              <a:xfrm>
                <a:off x="6119411" y="4652091"/>
                <a:ext cx="105176" cy="8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4" name="直接连接符 563"/>
              <p:cNvCxnSpPr/>
              <p:nvPr/>
            </p:nvCxnSpPr>
            <p:spPr>
              <a:xfrm>
                <a:off x="5636419" y="4659901"/>
                <a:ext cx="0" cy="157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5" name="直接连接符 564"/>
              <p:cNvCxnSpPr/>
              <p:nvPr/>
            </p:nvCxnSpPr>
            <p:spPr>
              <a:xfrm>
                <a:off x="5635994" y="4814259"/>
                <a:ext cx="3788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6" name="直接连接符 565"/>
              <p:cNvCxnSpPr/>
              <p:nvPr/>
            </p:nvCxnSpPr>
            <p:spPr>
              <a:xfrm>
                <a:off x="6016115" y="4719752"/>
                <a:ext cx="0" cy="97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7" name="直接连接符 566"/>
              <p:cNvCxnSpPr/>
              <p:nvPr/>
            </p:nvCxnSpPr>
            <p:spPr>
              <a:xfrm>
                <a:off x="6014811" y="4721534"/>
                <a:ext cx="281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8" name="文本框 537"/>
            <p:cNvSpPr txBox="1"/>
            <p:nvPr/>
          </p:nvSpPr>
          <p:spPr>
            <a:xfrm>
              <a:off x="3708787" y="3187962"/>
              <a:ext cx="632926" cy="4080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IM</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39" name="文本框 538"/>
            <p:cNvSpPr txBox="1"/>
            <p:nvPr/>
          </p:nvSpPr>
          <p:spPr>
            <a:xfrm>
              <a:off x="4654820" y="3187962"/>
              <a:ext cx="678399" cy="3996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40" name="文本框 539"/>
            <p:cNvSpPr txBox="1"/>
            <p:nvPr/>
          </p:nvSpPr>
          <p:spPr>
            <a:xfrm>
              <a:off x="7648165" y="3188315"/>
              <a:ext cx="622810"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41" name="文本框 540"/>
            <p:cNvSpPr txBox="1"/>
            <p:nvPr/>
          </p:nvSpPr>
          <p:spPr>
            <a:xfrm>
              <a:off x="5751707" y="3204357"/>
              <a:ext cx="641091"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ALU</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42" name="文本框 541"/>
            <p:cNvSpPr txBox="1"/>
            <p:nvPr/>
          </p:nvSpPr>
          <p:spPr>
            <a:xfrm>
              <a:off x="6697502" y="3209906"/>
              <a:ext cx="601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DM</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586" name="指令"/>
          <p:cNvGrpSpPr/>
          <p:nvPr/>
        </p:nvGrpSpPr>
        <p:grpSpPr>
          <a:xfrm>
            <a:off x="4540547" y="3036827"/>
            <a:ext cx="4200124" cy="848518"/>
            <a:chOff x="3708787" y="2899251"/>
            <a:chExt cx="4562188" cy="1058188"/>
          </a:xfrm>
        </p:grpSpPr>
        <p:grpSp>
          <p:nvGrpSpPr>
            <p:cNvPr id="587" name="指令"/>
            <p:cNvGrpSpPr/>
            <p:nvPr/>
          </p:nvGrpSpPr>
          <p:grpSpPr>
            <a:xfrm>
              <a:off x="3751739" y="2899251"/>
              <a:ext cx="4403588" cy="1058188"/>
              <a:chOff x="4036219" y="4360386"/>
              <a:chExt cx="2411301" cy="579439"/>
            </a:xfrm>
          </p:grpSpPr>
          <p:grpSp>
            <p:nvGrpSpPr>
              <p:cNvPr id="593" name="组合 592"/>
              <p:cNvGrpSpPr/>
              <p:nvPr/>
            </p:nvGrpSpPr>
            <p:grpSpPr>
              <a:xfrm>
                <a:off x="4036219" y="4536600"/>
                <a:ext cx="233362" cy="230981"/>
                <a:chOff x="3459957" y="3198019"/>
                <a:chExt cx="233362" cy="230981"/>
              </a:xfrm>
            </p:grpSpPr>
            <p:sp>
              <p:nvSpPr>
                <p:cNvPr id="632" name="矩形 631"/>
                <p:cNvSpPr/>
                <p:nvPr/>
              </p:nvSpPr>
              <p:spPr>
                <a:xfrm>
                  <a:off x="3571875" y="3198019"/>
                  <a:ext cx="121444" cy="230981"/>
                </a:xfrm>
                <a:prstGeom prst="rect">
                  <a:avLst/>
                </a:prstGeom>
                <a:solidFill>
                  <a:srgbClr val="6C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33" name="矩形 632"/>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94" name="矩形 593"/>
              <p:cNvSpPr/>
              <p:nvPr/>
            </p:nvSpPr>
            <p:spPr>
              <a:xfrm>
                <a:off x="4383088" y="4360386"/>
                <a:ext cx="73818" cy="577056"/>
              </a:xfrm>
              <a:prstGeom prst="rect">
                <a:avLst/>
              </a:prstGeom>
              <a:solidFill>
                <a:srgbClr val="54C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595" name="直接连接符 594"/>
              <p:cNvCxnSpPr>
                <a:stCxn id="633" idx="3"/>
              </p:cNvCxnSpPr>
              <p:nvPr/>
            </p:nvCxnSpPr>
            <p:spPr>
              <a:xfrm>
                <a:off x="4269581" y="4652091"/>
                <a:ext cx="1119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6" name="组合 595"/>
              <p:cNvGrpSpPr/>
              <p:nvPr/>
            </p:nvGrpSpPr>
            <p:grpSpPr>
              <a:xfrm>
                <a:off x="4583677" y="4531622"/>
                <a:ext cx="224066" cy="235402"/>
                <a:chOff x="3971697" y="3537291"/>
                <a:chExt cx="224066" cy="235402"/>
              </a:xfrm>
            </p:grpSpPr>
            <p:sp>
              <p:nvSpPr>
                <p:cNvPr id="625" name="矩形 624"/>
                <p:cNvSpPr/>
                <p:nvPr/>
              </p:nvSpPr>
              <p:spPr>
                <a:xfrm>
                  <a:off x="4071938" y="3541712"/>
                  <a:ext cx="121444" cy="230981"/>
                </a:xfrm>
                <a:prstGeom prst="rect">
                  <a:avLst/>
                </a:prstGeom>
                <a:solidFill>
                  <a:srgbClr val="6C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626" name="直接连接符 625"/>
                <p:cNvCxnSpPr/>
                <p:nvPr/>
              </p:nvCxnSpPr>
              <p:spPr>
                <a:xfrm>
                  <a:off x="3974306" y="3537291"/>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27" name="直接连接符 626"/>
                <p:cNvCxnSpPr/>
                <p:nvPr/>
              </p:nvCxnSpPr>
              <p:spPr>
                <a:xfrm>
                  <a:off x="3971794" y="3770692"/>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28" name="直接连接符 627"/>
                <p:cNvCxnSpPr/>
                <p:nvPr/>
              </p:nvCxnSpPr>
              <p:spPr>
                <a:xfrm>
                  <a:off x="3971697" y="353842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29" name="直接连接符 628"/>
                <p:cNvCxnSpPr/>
                <p:nvPr/>
              </p:nvCxnSpPr>
              <p:spPr>
                <a:xfrm>
                  <a:off x="4095751" y="3539103"/>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0" name="直接连接符 629"/>
                <p:cNvCxnSpPr/>
                <p:nvPr/>
              </p:nvCxnSpPr>
              <p:spPr>
                <a:xfrm>
                  <a:off x="4089514" y="3770541"/>
                  <a:ext cx="105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1" name="直接连接符 630"/>
                <p:cNvCxnSpPr/>
                <p:nvPr/>
              </p:nvCxnSpPr>
              <p:spPr>
                <a:xfrm>
                  <a:off x="4192928" y="3537291"/>
                  <a:ext cx="0" cy="2323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97" name="直接连接符 596"/>
              <p:cNvCxnSpPr/>
              <p:nvPr/>
            </p:nvCxnSpPr>
            <p:spPr>
              <a:xfrm>
                <a:off x="4456906" y="4653678"/>
                <a:ext cx="127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8" name="任意多边形: 形状 597"/>
              <p:cNvSpPr/>
              <p:nvPr/>
            </p:nvSpPr>
            <p:spPr>
              <a:xfrm>
                <a:off x="5135563" y="4404043"/>
                <a:ext cx="302418" cy="492919"/>
              </a:xfrm>
              <a:custGeom>
                <a:avLst/>
                <a:gdLst>
                  <a:gd name="connsiteX0" fmla="*/ 2381 w 302418"/>
                  <a:gd name="connsiteY0" fmla="*/ 0 h 492919"/>
                  <a:gd name="connsiteX1" fmla="*/ 0 w 302418"/>
                  <a:gd name="connsiteY1" fmla="*/ 188119 h 492919"/>
                  <a:gd name="connsiteX2" fmla="*/ 52387 w 302418"/>
                  <a:gd name="connsiteY2" fmla="*/ 247650 h 492919"/>
                  <a:gd name="connsiteX3" fmla="*/ 4762 w 302418"/>
                  <a:gd name="connsiteY3" fmla="*/ 295275 h 492919"/>
                  <a:gd name="connsiteX4" fmla="*/ 4762 w 302418"/>
                  <a:gd name="connsiteY4" fmla="*/ 492919 h 492919"/>
                  <a:gd name="connsiteX5" fmla="*/ 300037 w 302418"/>
                  <a:gd name="connsiteY5" fmla="*/ 328613 h 492919"/>
                  <a:gd name="connsiteX6" fmla="*/ 302418 w 302418"/>
                  <a:gd name="connsiteY6" fmla="*/ 169069 h 492919"/>
                  <a:gd name="connsiteX7" fmla="*/ 2381 w 302418"/>
                  <a:gd name="connsiteY7" fmla="*/ 0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18" h="492919">
                    <a:moveTo>
                      <a:pt x="2381" y="0"/>
                    </a:moveTo>
                    <a:cubicBezTo>
                      <a:pt x="1587" y="62706"/>
                      <a:pt x="794" y="125413"/>
                      <a:pt x="0" y="188119"/>
                    </a:cubicBezTo>
                    <a:lnTo>
                      <a:pt x="52387" y="247650"/>
                    </a:lnTo>
                    <a:lnTo>
                      <a:pt x="4762" y="295275"/>
                    </a:lnTo>
                    <a:lnTo>
                      <a:pt x="4762" y="492919"/>
                    </a:lnTo>
                    <a:lnTo>
                      <a:pt x="300037" y="328613"/>
                    </a:lnTo>
                    <a:cubicBezTo>
                      <a:pt x="300831" y="275432"/>
                      <a:pt x="301624" y="222250"/>
                      <a:pt x="302418" y="169069"/>
                    </a:cubicBezTo>
                    <a:lnTo>
                      <a:pt x="2381" y="0"/>
                    </a:lnTo>
                    <a:close/>
                  </a:path>
                </a:pathLst>
              </a:custGeom>
              <a:solidFill>
                <a:srgbClr val="54C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99" name="矩形 598"/>
              <p:cNvSpPr/>
              <p:nvPr/>
            </p:nvSpPr>
            <p:spPr>
              <a:xfrm>
                <a:off x="4935538" y="4362769"/>
                <a:ext cx="73818" cy="577056"/>
              </a:xfrm>
              <a:prstGeom prst="rect">
                <a:avLst/>
              </a:prstGeom>
              <a:solidFill>
                <a:srgbClr val="54C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00" name="矩形 599"/>
              <p:cNvSpPr/>
              <p:nvPr/>
            </p:nvSpPr>
            <p:spPr>
              <a:xfrm>
                <a:off x="5492751" y="4361974"/>
                <a:ext cx="73818" cy="577056"/>
              </a:xfrm>
              <a:prstGeom prst="rect">
                <a:avLst/>
              </a:prstGeom>
              <a:solidFill>
                <a:srgbClr val="54C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01" name="矩形 600"/>
              <p:cNvSpPr/>
              <p:nvPr/>
            </p:nvSpPr>
            <p:spPr>
              <a:xfrm>
                <a:off x="5688014" y="4536601"/>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02" name="矩形 601"/>
              <p:cNvSpPr/>
              <p:nvPr/>
            </p:nvSpPr>
            <p:spPr>
              <a:xfrm>
                <a:off x="6045593" y="4362768"/>
                <a:ext cx="73818" cy="577056"/>
              </a:xfrm>
              <a:prstGeom prst="rect">
                <a:avLst/>
              </a:prstGeom>
              <a:solidFill>
                <a:srgbClr val="54C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603" name="组合 602"/>
              <p:cNvGrpSpPr/>
              <p:nvPr/>
            </p:nvGrpSpPr>
            <p:grpSpPr>
              <a:xfrm rot="10800000">
                <a:off x="6224134" y="4529592"/>
                <a:ext cx="223386" cy="233308"/>
                <a:chOff x="3970449" y="3541712"/>
                <a:chExt cx="223386" cy="233308"/>
              </a:xfrm>
            </p:grpSpPr>
            <p:sp>
              <p:nvSpPr>
                <p:cNvPr id="618" name="矩形 617"/>
                <p:cNvSpPr/>
                <p:nvPr/>
              </p:nvSpPr>
              <p:spPr>
                <a:xfrm>
                  <a:off x="4071938" y="3541712"/>
                  <a:ext cx="121444" cy="230981"/>
                </a:xfrm>
                <a:prstGeom prst="rect">
                  <a:avLst/>
                </a:prstGeom>
                <a:solidFill>
                  <a:srgbClr val="6C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619" name="直接连接符 618"/>
                <p:cNvCxnSpPr/>
                <p:nvPr/>
              </p:nvCxnSpPr>
              <p:spPr>
                <a:xfrm>
                  <a:off x="3974646" y="3544039"/>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20" name="直接连接符 619"/>
                <p:cNvCxnSpPr/>
                <p:nvPr/>
              </p:nvCxnSpPr>
              <p:spPr>
                <a:xfrm>
                  <a:off x="3970508" y="3773265"/>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21" name="直接连接符 620"/>
                <p:cNvCxnSpPr/>
                <p:nvPr/>
              </p:nvCxnSpPr>
              <p:spPr>
                <a:xfrm>
                  <a:off x="3970449" y="354358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22" name="直接连接符 621"/>
                <p:cNvCxnSpPr/>
                <p:nvPr/>
              </p:nvCxnSpPr>
              <p:spPr>
                <a:xfrm>
                  <a:off x="4093823" y="3542960"/>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3" name="直接连接符 622"/>
                <p:cNvCxnSpPr/>
                <p:nvPr/>
              </p:nvCxnSpPr>
              <p:spPr>
                <a:xfrm>
                  <a:off x="4093370" y="3772471"/>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4" name="直接连接符 623"/>
                <p:cNvCxnSpPr/>
                <p:nvPr/>
              </p:nvCxnSpPr>
              <p:spPr>
                <a:xfrm>
                  <a:off x="4189339" y="3542809"/>
                  <a:ext cx="0" cy="2293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04" name="直接连接符 603"/>
              <p:cNvCxnSpPr/>
              <p:nvPr/>
            </p:nvCxnSpPr>
            <p:spPr>
              <a:xfrm>
                <a:off x="4557710" y="4624070"/>
                <a:ext cx="0" cy="2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5" name="直接连接符 604"/>
              <p:cNvCxnSpPr/>
              <p:nvPr/>
            </p:nvCxnSpPr>
            <p:spPr>
              <a:xfrm>
                <a:off x="4557710" y="4625626"/>
                <a:ext cx="285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6" name="直接连接符 605"/>
              <p:cNvCxnSpPr/>
              <p:nvPr/>
            </p:nvCxnSpPr>
            <p:spPr>
              <a:xfrm>
                <a:off x="4802980" y="456128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7" name="直接连接符 606"/>
              <p:cNvCxnSpPr/>
              <p:nvPr/>
            </p:nvCxnSpPr>
            <p:spPr>
              <a:xfrm>
                <a:off x="4802980" y="4717734"/>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8" name="直接连接符 607"/>
              <p:cNvCxnSpPr/>
              <p:nvPr/>
            </p:nvCxnSpPr>
            <p:spPr>
              <a:xfrm>
                <a:off x="5009356" y="4561286"/>
                <a:ext cx="1262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9" name="直接连接符 608"/>
              <p:cNvCxnSpPr/>
              <p:nvPr/>
            </p:nvCxnSpPr>
            <p:spPr>
              <a:xfrm>
                <a:off x="5009356" y="472249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0" name="直接连接符 609"/>
              <p:cNvCxnSpPr/>
              <p:nvPr/>
            </p:nvCxnSpPr>
            <p:spPr>
              <a:xfrm>
                <a:off x="5437981" y="4657329"/>
                <a:ext cx="547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1" name="直接连接符 610"/>
              <p:cNvCxnSpPr/>
              <p:nvPr/>
            </p:nvCxnSpPr>
            <p:spPr>
              <a:xfrm>
                <a:off x="5566569" y="4658123"/>
                <a:ext cx="12144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2" name="直接连接符 611"/>
              <p:cNvCxnSpPr>
                <a:stCxn id="601" idx="3"/>
                <a:endCxn id="602" idx="1"/>
              </p:cNvCxnSpPr>
              <p:nvPr/>
            </p:nvCxnSpPr>
            <p:spPr>
              <a:xfrm flipV="1">
                <a:off x="5921376" y="4651297"/>
                <a:ext cx="124217" cy="7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3" name="直接连接符 612"/>
              <p:cNvCxnSpPr/>
              <p:nvPr/>
            </p:nvCxnSpPr>
            <p:spPr>
              <a:xfrm>
                <a:off x="6119411" y="4652091"/>
                <a:ext cx="105176" cy="8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4" name="直接连接符 613"/>
              <p:cNvCxnSpPr/>
              <p:nvPr/>
            </p:nvCxnSpPr>
            <p:spPr>
              <a:xfrm>
                <a:off x="5636419" y="4659901"/>
                <a:ext cx="0" cy="157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5" name="直接连接符 614"/>
              <p:cNvCxnSpPr/>
              <p:nvPr/>
            </p:nvCxnSpPr>
            <p:spPr>
              <a:xfrm>
                <a:off x="5635994" y="4814259"/>
                <a:ext cx="3788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6" name="直接连接符 615"/>
              <p:cNvCxnSpPr/>
              <p:nvPr/>
            </p:nvCxnSpPr>
            <p:spPr>
              <a:xfrm>
                <a:off x="6016115" y="4719752"/>
                <a:ext cx="0" cy="97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7" name="直接连接符 616"/>
              <p:cNvCxnSpPr/>
              <p:nvPr/>
            </p:nvCxnSpPr>
            <p:spPr>
              <a:xfrm>
                <a:off x="6014811" y="4721534"/>
                <a:ext cx="281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88" name="文本框 587"/>
            <p:cNvSpPr txBox="1"/>
            <p:nvPr/>
          </p:nvSpPr>
          <p:spPr>
            <a:xfrm>
              <a:off x="3708787" y="3187962"/>
              <a:ext cx="632926" cy="4080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IM</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89" name="文本框 588"/>
            <p:cNvSpPr txBox="1"/>
            <p:nvPr/>
          </p:nvSpPr>
          <p:spPr>
            <a:xfrm>
              <a:off x="4654820" y="3187962"/>
              <a:ext cx="678399" cy="3996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90" name="文本框 589"/>
            <p:cNvSpPr txBox="1"/>
            <p:nvPr/>
          </p:nvSpPr>
          <p:spPr>
            <a:xfrm>
              <a:off x="7648165" y="3188315"/>
              <a:ext cx="622810"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91" name="文本框 590"/>
            <p:cNvSpPr txBox="1"/>
            <p:nvPr/>
          </p:nvSpPr>
          <p:spPr>
            <a:xfrm>
              <a:off x="5751707" y="3204357"/>
              <a:ext cx="641091"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ALU</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92" name="文本框 591"/>
            <p:cNvSpPr txBox="1"/>
            <p:nvPr/>
          </p:nvSpPr>
          <p:spPr>
            <a:xfrm>
              <a:off x="6697502" y="3209906"/>
              <a:ext cx="601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DM</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634" name="指令"/>
          <p:cNvGrpSpPr/>
          <p:nvPr/>
        </p:nvGrpSpPr>
        <p:grpSpPr>
          <a:xfrm>
            <a:off x="5475921" y="3912132"/>
            <a:ext cx="4200124" cy="848518"/>
            <a:chOff x="3708787" y="2899251"/>
            <a:chExt cx="4562188" cy="1058188"/>
          </a:xfrm>
        </p:grpSpPr>
        <p:grpSp>
          <p:nvGrpSpPr>
            <p:cNvPr id="635" name="指令"/>
            <p:cNvGrpSpPr/>
            <p:nvPr/>
          </p:nvGrpSpPr>
          <p:grpSpPr>
            <a:xfrm>
              <a:off x="3751739" y="2899251"/>
              <a:ext cx="4403588" cy="1058188"/>
              <a:chOff x="4036219" y="4360386"/>
              <a:chExt cx="2411301" cy="579439"/>
            </a:xfrm>
          </p:grpSpPr>
          <p:grpSp>
            <p:nvGrpSpPr>
              <p:cNvPr id="641" name="组合 640"/>
              <p:cNvGrpSpPr/>
              <p:nvPr/>
            </p:nvGrpSpPr>
            <p:grpSpPr>
              <a:xfrm>
                <a:off x="4036219" y="4536600"/>
                <a:ext cx="233362" cy="230981"/>
                <a:chOff x="3459957" y="3198019"/>
                <a:chExt cx="233362" cy="230981"/>
              </a:xfrm>
            </p:grpSpPr>
            <p:sp>
              <p:nvSpPr>
                <p:cNvPr id="680" name="矩形 679"/>
                <p:cNvSpPr/>
                <p:nvPr/>
              </p:nvSpPr>
              <p:spPr>
                <a:xfrm>
                  <a:off x="3571875" y="3198019"/>
                  <a:ext cx="121444" cy="230981"/>
                </a:xfrm>
                <a:prstGeom prst="rect">
                  <a:avLst/>
                </a:prstGeom>
                <a:solidFill>
                  <a:srgbClr val="6C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81" name="矩形 680"/>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642" name="矩形 641"/>
              <p:cNvSpPr/>
              <p:nvPr/>
            </p:nvSpPr>
            <p:spPr>
              <a:xfrm>
                <a:off x="4383088" y="4360386"/>
                <a:ext cx="73818" cy="577056"/>
              </a:xfrm>
              <a:prstGeom prst="rect">
                <a:avLst/>
              </a:prstGeom>
              <a:solidFill>
                <a:srgbClr val="54C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43" name="直接连接符 642"/>
              <p:cNvCxnSpPr>
                <a:stCxn id="681" idx="3"/>
              </p:cNvCxnSpPr>
              <p:nvPr/>
            </p:nvCxnSpPr>
            <p:spPr>
              <a:xfrm>
                <a:off x="4269581" y="4652091"/>
                <a:ext cx="1119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4" name="组合 643"/>
              <p:cNvGrpSpPr/>
              <p:nvPr/>
            </p:nvGrpSpPr>
            <p:grpSpPr>
              <a:xfrm>
                <a:off x="4583677" y="4531622"/>
                <a:ext cx="224066" cy="235402"/>
                <a:chOff x="3971697" y="3537291"/>
                <a:chExt cx="224066" cy="235402"/>
              </a:xfrm>
            </p:grpSpPr>
            <p:sp>
              <p:nvSpPr>
                <p:cNvPr id="673" name="矩形 672"/>
                <p:cNvSpPr/>
                <p:nvPr/>
              </p:nvSpPr>
              <p:spPr>
                <a:xfrm>
                  <a:off x="4071938" y="3541712"/>
                  <a:ext cx="121444" cy="230981"/>
                </a:xfrm>
                <a:prstGeom prst="rect">
                  <a:avLst/>
                </a:prstGeom>
                <a:solidFill>
                  <a:srgbClr val="6C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674" name="直接连接符 673"/>
                <p:cNvCxnSpPr/>
                <p:nvPr/>
              </p:nvCxnSpPr>
              <p:spPr>
                <a:xfrm>
                  <a:off x="3974306" y="3537291"/>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75" name="直接连接符 674"/>
                <p:cNvCxnSpPr/>
                <p:nvPr/>
              </p:nvCxnSpPr>
              <p:spPr>
                <a:xfrm>
                  <a:off x="3971794" y="3770692"/>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76" name="直接连接符 675"/>
                <p:cNvCxnSpPr/>
                <p:nvPr/>
              </p:nvCxnSpPr>
              <p:spPr>
                <a:xfrm>
                  <a:off x="3971697" y="353842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77" name="直接连接符 676"/>
                <p:cNvCxnSpPr/>
                <p:nvPr/>
              </p:nvCxnSpPr>
              <p:spPr>
                <a:xfrm>
                  <a:off x="4095751" y="3539103"/>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8" name="直接连接符 677"/>
                <p:cNvCxnSpPr/>
                <p:nvPr/>
              </p:nvCxnSpPr>
              <p:spPr>
                <a:xfrm>
                  <a:off x="4089514" y="3770541"/>
                  <a:ext cx="105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9" name="直接连接符 678"/>
                <p:cNvCxnSpPr/>
                <p:nvPr/>
              </p:nvCxnSpPr>
              <p:spPr>
                <a:xfrm>
                  <a:off x="4192928" y="3537291"/>
                  <a:ext cx="0" cy="2323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45" name="直接连接符 644"/>
              <p:cNvCxnSpPr/>
              <p:nvPr/>
            </p:nvCxnSpPr>
            <p:spPr>
              <a:xfrm>
                <a:off x="4456906" y="4653678"/>
                <a:ext cx="127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6" name="任意多边形: 形状 645"/>
              <p:cNvSpPr/>
              <p:nvPr/>
            </p:nvSpPr>
            <p:spPr>
              <a:xfrm>
                <a:off x="5135563" y="4404043"/>
                <a:ext cx="302418" cy="492919"/>
              </a:xfrm>
              <a:custGeom>
                <a:avLst/>
                <a:gdLst>
                  <a:gd name="connsiteX0" fmla="*/ 2381 w 302418"/>
                  <a:gd name="connsiteY0" fmla="*/ 0 h 492919"/>
                  <a:gd name="connsiteX1" fmla="*/ 0 w 302418"/>
                  <a:gd name="connsiteY1" fmla="*/ 188119 h 492919"/>
                  <a:gd name="connsiteX2" fmla="*/ 52387 w 302418"/>
                  <a:gd name="connsiteY2" fmla="*/ 247650 h 492919"/>
                  <a:gd name="connsiteX3" fmla="*/ 4762 w 302418"/>
                  <a:gd name="connsiteY3" fmla="*/ 295275 h 492919"/>
                  <a:gd name="connsiteX4" fmla="*/ 4762 w 302418"/>
                  <a:gd name="connsiteY4" fmla="*/ 492919 h 492919"/>
                  <a:gd name="connsiteX5" fmla="*/ 300037 w 302418"/>
                  <a:gd name="connsiteY5" fmla="*/ 328613 h 492919"/>
                  <a:gd name="connsiteX6" fmla="*/ 302418 w 302418"/>
                  <a:gd name="connsiteY6" fmla="*/ 169069 h 492919"/>
                  <a:gd name="connsiteX7" fmla="*/ 2381 w 302418"/>
                  <a:gd name="connsiteY7" fmla="*/ 0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18" h="492919">
                    <a:moveTo>
                      <a:pt x="2381" y="0"/>
                    </a:moveTo>
                    <a:cubicBezTo>
                      <a:pt x="1587" y="62706"/>
                      <a:pt x="794" y="125413"/>
                      <a:pt x="0" y="188119"/>
                    </a:cubicBezTo>
                    <a:lnTo>
                      <a:pt x="52387" y="247650"/>
                    </a:lnTo>
                    <a:lnTo>
                      <a:pt x="4762" y="295275"/>
                    </a:lnTo>
                    <a:lnTo>
                      <a:pt x="4762" y="492919"/>
                    </a:lnTo>
                    <a:lnTo>
                      <a:pt x="300037" y="328613"/>
                    </a:lnTo>
                    <a:cubicBezTo>
                      <a:pt x="300831" y="275432"/>
                      <a:pt x="301624" y="222250"/>
                      <a:pt x="302418" y="169069"/>
                    </a:cubicBezTo>
                    <a:lnTo>
                      <a:pt x="2381" y="0"/>
                    </a:lnTo>
                    <a:close/>
                  </a:path>
                </a:pathLst>
              </a:custGeom>
              <a:solidFill>
                <a:srgbClr val="54C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47" name="矩形 646"/>
              <p:cNvSpPr/>
              <p:nvPr/>
            </p:nvSpPr>
            <p:spPr>
              <a:xfrm>
                <a:off x="4935538" y="4362769"/>
                <a:ext cx="73818" cy="577056"/>
              </a:xfrm>
              <a:prstGeom prst="rect">
                <a:avLst/>
              </a:prstGeom>
              <a:solidFill>
                <a:srgbClr val="54C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48" name="矩形 647"/>
              <p:cNvSpPr/>
              <p:nvPr/>
            </p:nvSpPr>
            <p:spPr>
              <a:xfrm>
                <a:off x="5492751" y="4361974"/>
                <a:ext cx="73818" cy="577056"/>
              </a:xfrm>
              <a:prstGeom prst="rect">
                <a:avLst/>
              </a:prstGeom>
              <a:solidFill>
                <a:srgbClr val="54C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49" name="矩形 648"/>
              <p:cNvSpPr/>
              <p:nvPr/>
            </p:nvSpPr>
            <p:spPr>
              <a:xfrm>
                <a:off x="5688014" y="4536601"/>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50" name="矩形 649"/>
              <p:cNvSpPr/>
              <p:nvPr/>
            </p:nvSpPr>
            <p:spPr>
              <a:xfrm>
                <a:off x="6045593" y="4362768"/>
                <a:ext cx="73818" cy="577056"/>
              </a:xfrm>
              <a:prstGeom prst="rect">
                <a:avLst/>
              </a:prstGeom>
              <a:solidFill>
                <a:srgbClr val="54C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651" name="组合 650"/>
              <p:cNvGrpSpPr/>
              <p:nvPr/>
            </p:nvGrpSpPr>
            <p:grpSpPr>
              <a:xfrm rot="10800000">
                <a:off x="6224134" y="4529592"/>
                <a:ext cx="223386" cy="233308"/>
                <a:chOff x="3970449" y="3541712"/>
                <a:chExt cx="223386" cy="233308"/>
              </a:xfrm>
            </p:grpSpPr>
            <p:sp>
              <p:nvSpPr>
                <p:cNvPr id="666" name="矩形 665"/>
                <p:cNvSpPr/>
                <p:nvPr/>
              </p:nvSpPr>
              <p:spPr>
                <a:xfrm>
                  <a:off x="4071938" y="3541712"/>
                  <a:ext cx="121444" cy="230981"/>
                </a:xfrm>
                <a:prstGeom prst="rect">
                  <a:avLst/>
                </a:prstGeom>
                <a:solidFill>
                  <a:srgbClr val="6C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667" name="直接连接符 666"/>
                <p:cNvCxnSpPr/>
                <p:nvPr/>
              </p:nvCxnSpPr>
              <p:spPr>
                <a:xfrm>
                  <a:off x="3974646" y="3544039"/>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68" name="直接连接符 667"/>
                <p:cNvCxnSpPr/>
                <p:nvPr/>
              </p:nvCxnSpPr>
              <p:spPr>
                <a:xfrm>
                  <a:off x="3970508" y="3773265"/>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69" name="直接连接符 668"/>
                <p:cNvCxnSpPr/>
                <p:nvPr/>
              </p:nvCxnSpPr>
              <p:spPr>
                <a:xfrm>
                  <a:off x="3970449" y="354358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70" name="直接连接符 669"/>
                <p:cNvCxnSpPr/>
                <p:nvPr/>
              </p:nvCxnSpPr>
              <p:spPr>
                <a:xfrm>
                  <a:off x="4093823" y="3542960"/>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1" name="直接连接符 670"/>
                <p:cNvCxnSpPr/>
                <p:nvPr/>
              </p:nvCxnSpPr>
              <p:spPr>
                <a:xfrm>
                  <a:off x="4093370" y="3772471"/>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2" name="直接连接符 671"/>
                <p:cNvCxnSpPr/>
                <p:nvPr/>
              </p:nvCxnSpPr>
              <p:spPr>
                <a:xfrm>
                  <a:off x="4189339" y="3542809"/>
                  <a:ext cx="0" cy="2293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2" name="直接连接符 651"/>
              <p:cNvCxnSpPr/>
              <p:nvPr/>
            </p:nvCxnSpPr>
            <p:spPr>
              <a:xfrm>
                <a:off x="4557710" y="4624070"/>
                <a:ext cx="0" cy="2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3" name="直接连接符 652"/>
              <p:cNvCxnSpPr/>
              <p:nvPr/>
            </p:nvCxnSpPr>
            <p:spPr>
              <a:xfrm>
                <a:off x="4557710" y="4625626"/>
                <a:ext cx="285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4" name="直接连接符 653"/>
              <p:cNvCxnSpPr/>
              <p:nvPr/>
            </p:nvCxnSpPr>
            <p:spPr>
              <a:xfrm>
                <a:off x="4802980" y="456128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5" name="直接连接符 654"/>
              <p:cNvCxnSpPr/>
              <p:nvPr/>
            </p:nvCxnSpPr>
            <p:spPr>
              <a:xfrm>
                <a:off x="4802980" y="4717734"/>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6" name="直接连接符 655"/>
              <p:cNvCxnSpPr/>
              <p:nvPr/>
            </p:nvCxnSpPr>
            <p:spPr>
              <a:xfrm>
                <a:off x="5009356" y="4561286"/>
                <a:ext cx="1262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7" name="直接连接符 656"/>
              <p:cNvCxnSpPr/>
              <p:nvPr/>
            </p:nvCxnSpPr>
            <p:spPr>
              <a:xfrm>
                <a:off x="5009356" y="472249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8" name="直接连接符 657"/>
              <p:cNvCxnSpPr/>
              <p:nvPr/>
            </p:nvCxnSpPr>
            <p:spPr>
              <a:xfrm>
                <a:off x="5437981" y="4657329"/>
                <a:ext cx="547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9" name="直接连接符 658"/>
              <p:cNvCxnSpPr/>
              <p:nvPr/>
            </p:nvCxnSpPr>
            <p:spPr>
              <a:xfrm>
                <a:off x="5566569" y="4658123"/>
                <a:ext cx="12144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0" name="直接连接符 659"/>
              <p:cNvCxnSpPr>
                <a:stCxn id="649" idx="3"/>
                <a:endCxn id="650" idx="1"/>
              </p:cNvCxnSpPr>
              <p:nvPr/>
            </p:nvCxnSpPr>
            <p:spPr>
              <a:xfrm flipV="1">
                <a:off x="5921376" y="4651297"/>
                <a:ext cx="124217" cy="7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1" name="直接连接符 660"/>
              <p:cNvCxnSpPr/>
              <p:nvPr/>
            </p:nvCxnSpPr>
            <p:spPr>
              <a:xfrm>
                <a:off x="6119411" y="4652091"/>
                <a:ext cx="105176" cy="8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2" name="直接连接符 661"/>
              <p:cNvCxnSpPr/>
              <p:nvPr/>
            </p:nvCxnSpPr>
            <p:spPr>
              <a:xfrm>
                <a:off x="5636419" y="4659901"/>
                <a:ext cx="0" cy="157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3" name="直接连接符 662"/>
              <p:cNvCxnSpPr/>
              <p:nvPr/>
            </p:nvCxnSpPr>
            <p:spPr>
              <a:xfrm>
                <a:off x="5635994" y="4814259"/>
                <a:ext cx="3788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4" name="直接连接符 663"/>
              <p:cNvCxnSpPr/>
              <p:nvPr/>
            </p:nvCxnSpPr>
            <p:spPr>
              <a:xfrm>
                <a:off x="6016115" y="4719752"/>
                <a:ext cx="0" cy="97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5" name="直接连接符 664"/>
              <p:cNvCxnSpPr/>
              <p:nvPr/>
            </p:nvCxnSpPr>
            <p:spPr>
              <a:xfrm>
                <a:off x="6014811" y="4721534"/>
                <a:ext cx="281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36" name="文本框 635"/>
            <p:cNvSpPr txBox="1"/>
            <p:nvPr/>
          </p:nvSpPr>
          <p:spPr>
            <a:xfrm>
              <a:off x="3708787" y="3187962"/>
              <a:ext cx="632926" cy="4080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IM</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37" name="文本框 636"/>
            <p:cNvSpPr txBox="1"/>
            <p:nvPr/>
          </p:nvSpPr>
          <p:spPr>
            <a:xfrm>
              <a:off x="4654820" y="3187962"/>
              <a:ext cx="678399" cy="3996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38" name="文本框 637"/>
            <p:cNvSpPr txBox="1"/>
            <p:nvPr/>
          </p:nvSpPr>
          <p:spPr>
            <a:xfrm>
              <a:off x="7648165" y="3188315"/>
              <a:ext cx="622810"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39" name="文本框 638"/>
            <p:cNvSpPr txBox="1"/>
            <p:nvPr/>
          </p:nvSpPr>
          <p:spPr>
            <a:xfrm>
              <a:off x="5751707" y="3204357"/>
              <a:ext cx="641091"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ALU</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40" name="文本框 639"/>
            <p:cNvSpPr txBox="1"/>
            <p:nvPr/>
          </p:nvSpPr>
          <p:spPr>
            <a:xfrm>
              <a:off x="6697502" y="3209906"/>
              <a:ext cx="601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DM</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682" name="指令"/>
          <p:cNvGrpSpPr/>
          <p:nvPr/>
        </p:nvGrpSpPr>
        <p:grpSpPr>
          <a:xfrm>
            <a:off x="6406745" y="4789356"/>
            <a:ext cx="4200124" cy="848518"/>
            <a:chOff x="3708787" y="2899251"/>
            <a:chExt cx="4562188" cy="1058188"/>
          </a:xfrm>
        </p:grpSpPr>
        <p:grpSp>
          <p:nvGrpSpPr>
            <p:cNvPr id="683" name="指令"/>
            <p:cNvGrpSpPr/>
            <p:nvPr/>
          </p:nvGrpSpPr>
          <p:grpSpPr>
            <a:xfrm>
              <a:off x="3751739" y="2899251"/>
              <a:ext cx="4403588" cy="1058188"/>
              <a:chOff x="4036219" y="4360386"/>
              <a:chExt cx="2411301" cy="579439"/>
            </a:xfrm>
          </p:grpSpPr>
          <p:grpSp>
            <p:nvGrpSpPr>
              <p:cNvPr id="689" name="组合 688"/>
              <p:cNvGrpSpPr/>
              <p:nvPr/>
            </p:nvGrpSpPr>
            <p:grpSpPr>
              <a:xfrm>
                <a:off x="4036219" y="4536600"/>
                <a:ext cx="233362" cy="230981"/>
                <a:chOff x="3459957" y="3198019"/>
                <a:chExt cx="233362" cy="230981"/>
              </a:xfrm>
            </p:grpSpPr>
            <p:sp>
              <p:nvSpPr>
                <p:cNvPr id="730" name="矩形 729"/>
                <p:cNvSpPr/>
                <p:nvPr/>
              </p:nvSpPr>
              <p:spPr>
                <a:xfrm>
                  <a:off x="3571875" y="3198019"/>
                  <a:ext cx="121444" cy="230981"/>
                </a:xfrm>
                <a:prstGeom prst="rect">
                  <a:avLst/>
                </a:prstGeom>
                <a:solidFill>
                  <a:srgbClr val="6C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31" name="矩形 730"/>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690" name="矩形 689"/>
              <p:cNvSpPr/>
              <p:nvPr/>
            </p:nvSpPr>
            <p:spPr>
              <a:xfrm>
                <a:off x="4383088" y="4360386"/>
                <a:ext cx="73818" cy="577056"/>
              </a:xfrm>
              <a:prstGeom prst="rect">
                <a:avLst/>
              </a:prstGeom>
              <a:solidFill>
                <a:srgbClr val="54C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91" name="直接连接符 690"/>
              <p:cNvCxnSpPr>
                <a:stCxn id="731" idx="3"/>
              </p:cNvCxnSpPr>
              <p:nvPr/>
            </p:nvCxnSpPr>
            <p:spPr>
              <a:xfrm>
                <a:off x="4269581" y="4652091"/>
                <a:ext cx="1119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92" name="组合 691"/>
              <p:cNvGrpSpPr/>
              <p:nvPr/>
            </p:nvGrpSpPr>
            <p:grpSpPr>
              <a:xfrm>
                <a:off x="4583677" y="4531622"/>
                <a:ext cx="224066" cy="235402"/>
                <a:chOff x="3971697" y="3537291"/>
                <a:chExt cx="224066" cy="235402"/>
              </a:xfrm>
            </p:grpSpPr>
            <p:sp>
              <p:nvSpPr>
                <p:cNvPr id="723" name="矩形 722"/>
                <p:cNvSpPr/>
                <p:nvPr/>
              </p:nvSpPr>
              <p:spPr>
                <a:xfrm>
                  <a:off x="4071938" y="3541712"/>
                  <a:ext cx="121444" cy="230981"/>
                </a:xfrm>
                <a:prstGeom prst="rect">
                  <a:avLst/>
                </a:prstGeom>
                <a:solidFill>
                  <a:srgbClr val="6C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724" name="直接连接符 723"/>
                <p:cNvCxnSpPr/>
                <p:nvPr/>
              </p:nvCxnSpPr>
              <p:spPr>
                <a:xfrm>
                  <a:off x="3974306" y="3537291"/>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25" name="直接连接符 724"/>
                <p:cNvCxnSpPr/>
                <p:nvPr/>
              </p:nvCxnSpPr>
              <p:spPr>
                <a:xfrm>
                  <a:off x="3971794" y="3770692"/>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26" name="直接连接符 725"/>
                <p:cNvCxnSpPr/>
                <p:nvPr/>
              </p:nvCxnSpPr>
              <p:spPr>
                <a:xfrm>
                  <a:off x="3971697" y="353842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27" name="直接连接符 726"/>
                <p:cNvCxnSpPr/>
                <p:nvPr/>
              </p:nvCxnSpPr>
              <p:spPr>
                <a:xfrm>
                  <a:off x="4095751" y="3539103"/>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8" name="直接连接符 727"/>
                <p:cNvCxnSpPr/>
                <p:nvPr/>
              </p:nvCxnSpPr>
              <p:spPr>
                <a:xfrm>
                  <a:off x="4089514" y="3770541"/>
                  <a:ext cx="105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9" name="直接连接符 728"/>
                <p:cNvCxnSpPr/>
                <p:nvPr/>
              </p:nvCxnSpPr>
              <p:spPr>
                <a:xfrm>
                  <a:off x="4192928" y="3537291"/>
                  <a:ext cx="0" cy="2323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93" name="直接连接符 692"/>
              <p:cNvCxnSpPr/>
              <p:nvPr/>
            </p:nvCxnSpPr>
            <p:spPr>
              <a:xfrm>
                <a:off x="4456906" y="4653678"/>
                <a:ext cx="127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4" name="任意多边形: 形状 693"/>
              <p:cNvSpPr/>
              <p:nvPr/>
            </p:nvSpPr>
            <p:spPr>
              <a:xfrm>
                <a:off x="5135563" y="4404043"/>
                <a:ext cx="302418" cy="492919"/>
              </a:xfrm>
              <a:custGeom>
                <a:avLst/>
                <a:gdLst>
                  <a:gd name="connsiteX0" fmla="*/ 2381 w 302418"/>
                  <a:gd name="connsiteY0" fmla="*/ 0 h 492919"/>
                  <a:gd name="connsiteX1" fmla="*/ 0 w 302418"/>
                  <a:gd name="connsiteY1" fmla="*/ 188119 h 492919"/>
                  <a:gd name="connsiteX2" fmla="*/ 52387 w 302418"/>
                  <a:gd name="connsiteY2" fmla="*/ 247650 h 492919"/>
                  <a:gd name="connsiteX3" fmla="*/ 4762 w 302418"/>
                  <a:gd name="connsiteY3" fmla="*/ 295275 h 492919"/>
                  <a:gd name="connsiteX4" fmla="*/ 4762 w 302418"/>
                  <a:gd name="connsiteY4" fmla="*/ 492919 h 492919"/>
                  <a:gd name="connsiteX5" fmla="*/ 300037 w 302418"/>
                  <a:gd name="connsiteY5" fmla="*/ 328613 h 492919"/>
                  <a:gd name="connsiteX6" fmla="*/ 302418 w 302418"/>
                  <a:gd name="connsiteY6" fmla="*/ 169069 h 492919"/>
                  <a:gd name="connsiteX7" fmla="*/ 2381 w 302418"/>
                  <a:gd name="connsiteY7" fmla="*/ 0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18" h="492919">
                    <a:moveTo>
                      <a:pt x="2381" y="0"/>
                    </a:moveTo>
                    <a:cubicBezTo>
                      <a:pt x="1587" y="62706"/>
                      <a:pt x="794" y="125413"/>
                      <a:pt x="0" y="188119"/>
                    </a:cubicBezTo>
                    <a:lnTo>
                      <a:pt x="52387" y="247650"/>
                    </a:lnTo>
                    <a:lnTo>
                      <a:pt x="4762" y="295275"/>
                    </a:lnTo>
                    <a:lnTo>
                      <a:pt x="4762" y="492919"/>
                    </a:lnTo>
                    <a:lnTo>
                      <a:pt x="300037" y="328613"/>
                    </a:lnTo>
                    <a:cubicBezTo>
                      <a:pt x="300831" y="275432"/>
                      <a:pt x="301624" y="222250"/>
                      <a:pt x="302418" y="169069"/>
                    </a:cubicBezTo>
                    <a:lnTo>
                      <a:pt x="2381" y="0"/>
                    </a:lnTo>
                    <a:close/>
                  </a:path>
                </a:pathLst>
              </a:custGeom>
              <a:solidFill>
                <a:srgbClr val="54C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95" name="矩形 694"/>
              <p:cNvSpPr/>
              <p:nvPr/>
            </p:nvSpPr>
            <p:spPr>
              <a:xfrm>
                <a:off x="4935538" y="4362769"/>
                <a:ext cx="73818" cy="577056"/>
              </a:xfrm>
              <a:prstGeom prst="rect">
                <a:avLst/>
              </a:prstGeom>
              <a:solidFill>
                <a:srgbClr val="54C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96" name="矩形 695"/>
              <p:cNvSpPr/>
              <p:nvPr/>
            </p:nvSpPr>
            <p:spPr>
              <a:xfrm>
                <a:off x="5492751" y="4361974"/>
                <a:ext cx="73818" cy="577056"/>
              </a:xfrm>
              <a:prstGeom prst="rect">
                <a:avLst/>
              </a:prstGeom>
              <a:solidFill>
                <a:srgbClr val="54C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697" name="组合 696"/>
              <p:cNvGrpSpPr/>
              <p:nvPr/>
            </p:nvGrpSpPr>
            <p:grpSpPr>
              <a:xfrm>
                <a:off x="5688014" y="4536601"/>
                <a:ext cx="233362" cy="230981"/>
                <a:chOff x="3459957" y="3198019"/>
                <a:chExt cx="233362" cy="230981"/>
              </a:xfrm>
            </p:grpSpPr>
            <p:sp>
              <p:nvSpPr>
                <p:cNvPr id="721" name="矩形 720"/>
                <p:cNvSpPr/>
                <p:nvPr/>
              </p:nvSpPr>
              <p:spPr>
                <a:xfrm>
                  <a:off x="3571875" y="3198019"/>
                  <a:ext cx="121444" cy="230981"/>
                </a:xfrm>
                <a:prstGeom prst="rect">
                  <a:avLst/>
                </a:prstGeom>
                <a:solidFill>
                  <a:srgbClr val="6C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22" name="矩形 721"/>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698" name="矩形 697"/>
              <p:cNvSpPr/>
              <p:nvPr/>
            </p:nvSpPr>
            <p:spPr>
              <a:xfrm>
                <a:off x="6045593" y="4362768"/>
                <a:ext cx="73818" cy="577056"/>
              </a:xfrm>
              <a:prstGeom prst="rect">
                <a:avLst/>
              </a:prstGeom>
              <a:solidFill>
                <a:srgbClr val="54C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699" name="组合 698"/>
              <p:cNvGrpSpPr/>
              <p:nvPr/>
            </p:nvGrpSpPr>
            <p:grpSpPr>
              <a:xfrm rot="10800000">
                <a:off x="6224134" y="4529592"/>
                <a:ext cx="223386" cy="233308"/>
                <a:chOff x="3970449" y="3541712"/>
                <a:chExt cx="223386" cy="233308"/>
              </a:xfrm>
            </p:grpSpPr>
            <p:sp>
              <p:nvSpPr>
                <p:cNvPr id="714" name="矩形 713"/>
                <p:cNvSpPr/>
                <p:nvPr/>
              </p:nvSpPr>
              <p:spPr>
                <a:xfrm>
                  <a:off x="4071938" y="3541712"/>
                  <a:ext cx="121444" cy="230981"/>
                </a:xfrm>
                <a:prstGeom prst="rect">
                  <a:avLst/>
                </a:prstGeom>
                <a:solidFill>
                  <a:srgbClr val="6C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715" name="直接连接符 714"/>
                <p:cNvCxnSpPr/>
                <p:nvPr/>
              </p:nvCxnSpPr>
              <p:spPr>
                <a:xfrm>
                  <a:off x="3974646" y="3544039"/>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6" name="直接连接符 715"/>
                <p:cNvCxnSpPr/>
                <p:nvPr/>
              </p:nvCxnSpPr>
              <p:spPr>
                <a:xfrm>
                  <a:off x="3970508" y="3773265"/>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7" name="直接连接符 716"/>
                <p:cNvCxnSpPr/>
                <p:nvPr/>
              </p:nvCxnSpPr>
              <p:spPr>
                <a:xfrm>
                  <a:off x="3970449" y="354358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18" name="直接连接符 717"/>
                <p:cNvCxnSpPr/>
                <p:nvPr/>
              </p:nvCxnSpPr>
              <p:spPr>
                <a:xfrm>
                  <a:off x="4093823" y="3542960"/>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9" name="直接连接符 718"/>
                <p:cNvCxnSpPr/>
                <p:nvPr/>
              </p:nvCxnSpPr>
              <p:spPr>
                <a:xfrm>
                  <a:off x="4093370" y="3772471"/>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0" name="直接连接符 719"/>
                <p:cNvCxnSpPr/>
                <p:nvPr/>
              </p:nvCxnSpPr>
              <p:spPr>
                <a:xfrm>
                  <a:off x="4189339" y="3542809"/>
                  <a:ext cx="0" cy="2293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00" name="直接连接符 699"/>
              <p:cNvCxnSpPr/>
              <p:nvPr/>
            </p:nvCxnSpPr>
            <p:spPr>
              <a:xfrm>
                <a:off x="4557710" y="4624070"/>
                <a:ext cx="0" cy="2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1" name="直接连接符 700"/>
              <p:cNvCxnSpPr/>
              <p:nvPr/>
            </p:nvCxnSpPr>
            <p:spPr>
              <a:xfrm>
                <a:off x="4557710" y="4625626"/>
                <a:ext cx="285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2" name="直接连接符 701"/>
              <p:cNvCxnSpPr/>
              <p:nvPr/>
            </p:nvCxnSpPr>
            <p:spPr>
              <a:xfrm>
                <a:off x="4802980" y="456128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3" name="直接连接符 702"/>
              <p:cNvCxnSpPr/>
              <p:nvPr/>
            </p:nvCxnSpPr>
            <p:spPr>
              <a:xfrm>
                <a:off x="4802980" y="4717734"/>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4" name="直接连接符 703"/>
              <p:cNvCxnSpPr/>
              <p:nvPr/>
            </p:nvCxnSpPr>
            <p:spPr>
              <a:xfrm>
                <a:off x="5009356" y="4561286"/>
                <a:ext cx="1262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5" name="直接连接符 704"/>
              <p:cNvCxnSpPr/>
              <p:nvPr/>
            </p:nvCxnSpPr>
            <p:spPr>
              <a:xfrm>
                <a:off x="5009356" y="472249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6" name="直接连接符 705"/>
              <p:cNvCxnSpPr/>
              <p:nvPr/>
            </p:nvCxnSpPr>
            <p:spPr>
              <a:xfrm>
                <a:off x="5437981" y="4657329"/>
                <a:ext cx="547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7" name="直接连接符 706"/>
              <p:cNvCxnSpPr/>
              <p:nvPr/>
            </p:nvCxnSpPr>
            <p:spPr>
              <a:xfrm>
                <a:off x="5566569" y="4658123"/>
                <a:ext cx="12144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8" name="直接连接符 707"/>
              <p:cNvCxnSpPr>
                <a:stCxn id="722" idx="3"/>
                <a:endCxn id="698" idx="1"/>
              </p:cNvCxnSpPr>
              <p:nvPr/>
            </p:nvCxnSpPr>
            <p:spPr>
              <a:xfrm flipV="1">
                <a:off x="5921376" y="4651297"/>
                <a:ext cx="124217" cy="7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9" name="直接连接符 708"/>
              <p:cNvCxnSpPr/>
              <p:nvPr/>
            </p:nvCxnSpPr>
            <p:spPr>
              <a:xfrm>
                <a:off x="6119411" y="4652091"/>
                <a:ext cx="105176" cy="8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0" name="直接连接符 709"/>
              <p:cNvCxnSpPr/>
              <p:nvPr/>
            </p:nvCxnSpPr>
            <p:spPr>
              <a:xfrm>
                <a:off x="5636419" y="4659901"/>
                <a:ext cx="0" cy="157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1" name="直接连接符 710"/>
              <p:cNvCxnSpPr/>
              <p:nvPr/>
            </p:nvCxnSpPr>
            <p:spPr>
              <a:xfrm>
                <a:off x="5635994" y="4814259"/>
                <a:ext cx="3788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2" name="直接连接符 711"/>
              <p:cNvCxnSpPr/>
              <p:nvPr/>
            </p:nvCxnSpPr>
            <p:spPr>
              <a:xfrm>
                <a:off x="6016115" y="4719752"/>
                <a:ext cx="0" cy="97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3" name="直接连接符 712"/>
              <p:cNvCxnSpPr/>
              <p:nvPr/>
            </p:nvCxnSpPr>
            <p:spPr>
              <a:xfrm>
                <a:off x="6014811" y="4721534"/>
                <a:ext cx="281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84" name="文本框 683"/>
            <p:cNvSpPr txBox="1"/>
            <p:nvPr/>
          </p:nvSpPr>
          <p:spPr>
            <a:xfrm>
              <a:off x="3708787" y="3187962"/>
              <a:ext cx="632926" cy="4080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IM</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85" name="文本框 684"/>
            <p:cNvSpPr txBox="1"/>
            <p:nvPr/>
          </p:nvSpPr>
          <p:spPr>
            <a:xfrm>
              <a:off x="4654820" y="3187962"/>
              <a:ext cx="678399" cy="3996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86" name="文本框 685"/>
            <p:cNvSpPr txBox="1"/>
            <p:nvPr/>
          </p:nvSpPr>
          <p:spPr>
            <a:xfrm>
              <a:off x="7648165" y="3188315"/>
              <a:ext cx="622810"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87" name="文本框 686"/>
            <p:cNvSpPr txBox="1"/>
            <p:nvPr/>
          </p:nvSpPr>
          <p:spPr>
            <a:xfrm>
              <a:off x="5751707" y="3204357"/>
              <a:ext cx="641091"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ALU</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88" name="文本框 687"/>
            <p:cNvSpPr txBox="1"/>
            <p:nvPr/>
          </p:nvSpPr>
          <p:spPr>
            <a:xfrm>
              <a:off x="6697502" y="3209906"/>
              <a:ext cx="601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DM</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732" name="指令"/>
          <p:cNvGrpSpPr/>
          <p:nvPr/>
        </p:nvGrpSpPr>
        <p:grpSpPr>
          <a:xfrm>
            <a:off x="7339939" y="5675472"/>
            <a:ext cx="4200124" cy="848518"/>
            <a:chOff x="3708787" y="2899251"/>
            <a:chExt cx="4562188" cy="1058188"/>
          </a:xfrm>
        </p:grpSpPr>
        <p:grpSp>
          <p:nvGrpSpPr>
            <p:cNvPr id="733" name="指令"/>
            <p:cNvGrpSpPr/>
            <p:nvPr/>
          </p:nvGrpSpPr>
          <p:grpSpPr>
            <a:xfrm>
              <a:off x="3751739" y="2899251"/>
              <a:ext cx="4403588" cy="1058188"/>
              <a:chOff x="4036219" y="4360386"/>
              <a:chExt cx="2411301" cy="579439"/>
            </a:xfrm>
          </p:grpSpPr>
          <p:grpSp>
            <p:nvGrpSpPr>
              <p:cNvPr id="739" name="组合 738"/>
              <p:cNvGrpSpPr/>
              <p:nvPr/>
            </p:nvGrpSpPr>
            <p:grpSpPr>
              <a:xfrm>
                <a:off x="4036219" y="4536600"/>
                <a:ext cx="233362" cy="230981"/>
                <a:chOff x="3459957" y="3198019"/>
                <a:chExt cx="233362" cy="230981"/>
              </a:xfrm>
            </p:grpSpPr>
            <p:sp>
              <p:nvSpPr>
                <p:cNvPr id="778" name="矩形 777"/>
                <p:cNvSpPr/>
                <p:nvPr/>
              </p:nvSpPr>
              <p:spPr>
                <a:xfrm>
                  <a:off x="3571875" y="3198019"/>
                  <a:ext cx="121444" cy="230981"/>
                </a:xfrm>
                <a:prstGeom prst="rect">
                  <a:avLst/>
                </a:prstGeom>
                <a:solidFill>
                  <a:srgbClr val="6C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79" name="矩形 778"/>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740" name="矩形 739"/>
              <p:cNvSpPr/>
              <p:nvPr/>
            </p:nvSpPr>
            <p:spPr>
              <a:xfrm>
                <a:off x="4383088" y="4360386"/>
                <a:ext cx="73818" cy="577056"/>
              </a:xfrm>
              <a:prstGeom prst="rect">
                <a:avLst/>
              </a:prstGeom>
              <a:solidFill>
                <a:srgbClr val="54C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741" name="直接连接符 740"/>
              <p:cNvCxnSpPr>
                <a:stCxn id="779" idx="3"/>
              </p:cNvCxnSpPr>
              <p:nvPr/>
            </p:nvCxnSpPr>
            <p:spPr>
              <a:xfrm>
                <a:off x="4269581" y="4652091"/>
                <a:ext cx="1119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42" name="组合 741"/>
              <p:cNvGrpSpPr/>
              <p:nvPr/>
            </p:nvGrpSpPr>
            <p:grpSpPr>
              <a:xfrm>
                <a:off x="4583677" y="4531622"/>
                <a:ext cx="224066" cy="235402"/>
                <a:chOff x="3971697" y="3537291"/>
                <a:chExt cx="224066" cy="235402"/>
              </a:xfrm>
            </p:grpSpPr>
            <p:sp>
              <p:nvSpPr>
                <p:cNvPr id="771" name="矩形 770"/>
                <p:cNvSpPr/>
                <p:nvPr/>
              </p:nvSpPr>
              <p:spPr>
                <a:xfrm>
                  <a:off x="4071938" y="3541712"/>
                  <a:ext cx="121444" cy="230981"/>
                </a:xfrm>
                <a:prstGeom prst="rect">
                  <a:avLst/>
                </a:prstGeom>
                <a:solidFill>
                  <a:srgbClr val="6C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772" name="直接连接符 771"/>
                <p:cNvCxnSpPr/>
                <p:nvPr/>
              </p:nvCxnSpPr>
              <p:spPr>
                <a:xfrm>
                  <a:off x="3974306" y="3537291"/>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73" name="直接连接符 772"/>
                <p:cNvCxnSpPr/>
                <p:nvPr/>
              </p:nvCxnSpPr>
              <p:spPr>
                <a:xfrm>
                  <a:off x="3971794" y="3770692"/>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74" name="直接连接符 773"/>
                <p:cNvCxnSpPr/>
                <p:nvPr/>
              </p:nvCxnSpPr>
              <p:spPr>
                <a:xfrm>
                  <a:off x="3971697" y="353842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75" name="直接连接符 774"/>
                <p:cNvCxnSpPr/>
                <p:nvPr/>
              </p:nvCxnSpPr>
              <p:spPr>
                <a:xfrm>
                  <a:off x="4095751" y="3539103"/>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6" name="直接连接符 775"/>
                <p:cNvCxnSpPr/>
                <p:nvPr/>
              </p:nvCxnSpPr>
              <p:spPr>
                <a:xfrm>
                  <a:off x="4089514" y="3770541"/>
                  <a:ext cx="105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7" name="直接连接符 776"/>
                <p:cNvCxnSpPr/>
                <p:nvPr/>
              </p:nvCxnSpPr>
              <p:spPr>
                <a:xfrm>
                  <a:off x="4192928" y="3537291"/>
                  <a:ext cx="0" cy="2323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43" name="直接连接符 742"/>
              <p:cNvCxnSpPr/>
              <p:nvPr/>
            </p:nvCxnSpPr>
            <p:spPr>
              <a:xfrm>
                <a:off x="4456906" y="4653678"/>
                <a:ext cx="127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44" name="任意多边形: 形状 743"/>
              <p:cNvSpPr/>
              <p:nvPr/>
            </p:nvSpPr>
            <p:spPr>
              <a:xfrm>
                <a:off x="5135563" y="4404043"/>
                <a:ext cx="302418" cy="492919"/>
              </a:xfrm>
              <a:custGeom>
                <a:avLst/>
                <a:gdLst>
                  <a:gd name="connsiteX0" fmla="*/ 2381 w 302418"/>
                  <a:gd name="connsiteY0" fmla="*/ 0 h 492919"/>
                  <a:gd name="connsiteX1" fmla="*/ 0 w 302418"/>
                  <a:gd name="connsiteY1" fmla="*/ 188119 h 492919"/>
                  <a:gd name="connsiteX2" fmla="*/ 52387 w 302418"/>
                  <a:gd name="connsiteY2" fmla="*/ 247650 h 492919"/>
                  <a:gd name="connsiteX3" fmla="*/ 4762 w 302418"/>
                  <a:gd name="connsiteY3" fmla="*/ 295275 h 492919"/>
                  <a:gd name="connsiteX4" fmla="*/ 4762 w 302418"/>
                  <a:gd name="connsiteY4" fmla="*/ 492919 h 492919"/>
                  <a:gd name="connsiteX5" fmla="*/ 300037 w 302418"/>
                  <a:gd name="connsiteY5" fmla="*/ 328613 h 492919"/>
                  <a:gd name="connsiteX6" fmla="*/ 302418 w 302418"/>
                  <a:gd name="connsiteY6" fmla="*/ 169069 h 492919"/>
                  <a:gd name="connsiteX7" fmla="*/ 2381 w 302418"/>
                  <a:gd name="connsiteY7" fmla="*/ 0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18" h="492919">
                    <a:moveTo>
                      <a:pt x="2381" y="0"/>
                    </a:moveTo>
                    <a:cubicBezTo>
                      <a:pt x="1587" y="62706"/>
                      <a:pt x="794" y="125413"/>
                      <a:pt x="0" y="188119"/>
                    </a:cubicBezTo>
                    <a:lnTo>
                      <a:pt x="52387" y="247650"/>
                    </a:lnTo>
                    <a:lnTo>
                      <a:pt x="4762" y="295275"/>
                    </a:lnTo>
                    <a:lnTo>
                      <a:pt x="4762" y="492919"/>
                    </a:lnTo>
                    <a:lnTo>
                      <a:pt x="300037" y="328613"/>
                    </a:lnTo>
                    <a:cubicBezTo>
                      <a:pt x="300831" y="275432"/>
                      <a:pt x="301624" y="222250"/>
                      <a:pt x="302418" y="169069"/>
                    </a:cubicBezTo>
                    <a:lnTo>
                      <a:pt x="2381" y="0"/>
                    </a:lnTo>
                    <a:close/>
                  </a:path>
                </a:pathLst>
              </a:custGeom>
              <a:solidFill>
                <a:srgbClr val="54C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45" name="矩形 744"/>
              <p:cNvSpPr/>
              <p:nvPr/>
            </p:nvSpPr>
            <p:spPr>
              <a:xfrm>
                <a:off x="4935538" y="4362769"/>
                <a:ext cx="73818" cy="577056"/>
              </a:xfrm>
              <a:prstGeom prst="rect">
                <a:avLst/>
              </a:prstGeom>
              <a:solidFill>
                <a:srgbClr val="54C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46" name="矩形 745"/>
              <p:cNvSpPr/>
              <p:nvPr/>
            </p:nvSpPr>
            <p:spPr>
              <a:xfrm>
                <a:off x="5492751" y="4361974"/>
                <a:ext cx="73818" cy="577056"/>
              </a:xfrm>
              <a:prstGeom prst="rect">
                <a:avLst/>
              </a:prstGeom>
              <a:solidFill>
                <a:srgbClr val="54C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747" name="矩形 746"/>
              <p:cNvSpPr/>
              <p:nvPr/>
            </p:nvSpPr>
            <p:spPr>
              <a:xfrm>
                <a:off x="5688014" y="4536601"/>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48" name="矩形 747"/>
              <p:cNvSpPr/>
              <p:nvPr/>
            </p:nvSpPr>
            <p:spPr>
              <a:xfrm>
                <a:off x="6045593" y="4362768"/>
                <a:ext cx="73818" cy="577056"/>
              </a:xfrm>
              <a:prstGeom prst="rect">
                <a:avLst/>
              </a:prstGeom>
              <a:solidFill>
                <a:srgbClr val="54C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749" name="组合 748"/>
              <p:cNvGrpSpPr/>
              <p:nvPr/>
            </p:nvGrpSpPr>
            <p:grpSpPr>
              <a:xfrm rot="10800000">
                <a:off x="6224134" y="4529592"/>
                <a:ext cx="223386" cy="233308"/>
                <a:chOff x="3970449" y="3541712"/>
                <a:chExt cx="223386" cy="233308"/>
              </a:xfrm>
            </p:grpSpPr>
            <p:sp>
              <p:nvSpPr>
                <p:cNvPr id="764" name="矩形 763"/>
                <p:cNvSpPr/>
                <p:nvPr/>
              </p:nvSpPr>
              <p:spPr>
                <a:xfrm>
                  <a:off x="4071938" y="3541712"/>
                  <a:ext cx="121444" cy="230981"/>
                </a:xfrm>
                <a:prstGeom prst="rect">
                  <a:avLst/>
                </a:prstGeom>
                <a:solidFill>
                  <a:srgbClr val="6CCF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765" name="直接连接符 764"/>
                <p:cNvCxnSpPr/>
                <p:nvPr/>
              </p:nvCxnSpPr>
              <p:spPr>
                <a:xfrm>
                  <a:off x="3974646" y="3544039"/>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66" name="直接连接符 765"/>
                <p:cNvCxnSpPr/>
                <p:nvPr/>
              </p:nvCxnSpPr>
              <p:spPr>
                <a:xfrm>
                  <a:off x="3970508" y="3773265"/>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67" name="直接连接符 766"/>
                <p:cNvCxnSpPr/>
                <p:nvPr/>
              </p:nvCxnSpPr>
              <p:spPr>
                <a:xfrm>
                  <a:off x="3970449" y="354358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68" name="直接连接符 767"/>
                <p:cNvCxnSpPr/>
                <p:nvPr/>
              </p:nvCxnSpPr>
              <p:spPr>
                <a:xfrm>
                  <a:off x="4093823" y="3542960"/>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9" name="直接连接符 768"/>
                <p:cNvCxnSpPr/>
                <p:nvPr/>
              </p:nvCxnSpPr>
              <p:spPr>
                <a:xfrm>
                  <a:off x="4093370" y="3772471"/>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0" name="直接连接符 769"/>
                <p:cNvCxnSpPr/>
                <p:nvPr/>
              </p:nvCxnSpPr>
              <p:spPr>
                <a:xfrm>
                  <a:off x="4189339" y="3542809"/>
                  <a:ext cx="0" cy="2293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50" name="直接连接符 749"/>
              <p:cNvCxnSpPr/>
              <p:nvPr/>
            </p:nvCxnSpPr>
            <p:spPr>
              <a:xfrm>
                <a:off x="4557710" y="4624070"/>
                <a:ext cx="0" cy="2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1" name="直接连接符 750"/>
              <p:cNvCxnSpPr/>
              <p:nvPr/>
            </p:nvCxnSpPr>
            <p:spPr>
              <a:xfrm>
                <a:off x="4557710" y="4625626"/>
                <a:ext cx="285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2" name="直接连接符 751"/>
              <p:cNvCxnSpPr/>
              <p:nvPr/>
            </p:nvCxnSpPr>
            <p:spPr>
              <a:xfrm>
                <a:off x="4802980" y="456128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3" name="直接连接符 752"/>
              <p:cNvCxnSpPr/>
              <p:nvPr/>
            </p:nvCxnSpPr>
            <p:spPr>
              <a:xfrm>
                <a:off x="4802980" y="4717734"/>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4" name="直接连接符 753"/>
              <p:cNvCxnSpPr/>
              <p:nvPr/>
            </p:nvCxnSpPr>
            <p:spPr>
              <a:xfrm>
                <a:off x="5009356" y="4561286"/>
                <a:ext cx="1262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5" name="直接连接符 754"/>
              <p:cNvCxnSpPr/>
              <p:nvPr/>
            </p:nvCxnSpPr>
            <p:spPr>
              <a:xfrm>
                <a:off x="5009356" y="472249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6" name="直接连接符 755"/>
              <p:cNvCxnSpPr/>
              <p:nvPr/>
            </p:nvCxnSpPr>
            <p:spPr>
              <a:xfrm>
                <a:off x="5437981" y="4657329"/>
                <a:ext cx="547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7" name="直接连接符 756"/>
              <p:cNvCxnSpPr/>
              <p:nvPr/>
            </p:nvCxnSpPr>
            <p:spPr>
              <a:xfrm>
                <a:off x="5566569" y="4658123"/>
                <a:ext cx="12144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8" name="直接连接符 757"/>
              <p:cNvCxnSpPr>
                <a:stCxn id="747" idx="3"/>
                <a:endCxn id="748" idx="1"/>
              </p:cNvCxnSpPr>
              <p:nvPr/>
            </p:nvCxnSpPr>
            <p:spPr>
              <a:xfrm flipV="1">
                <a:off x="5921376" y="4651297"/>
                <a:ext cx="124217" cy="7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9" name="直接连接符 758"/>
              <p:cNvCxnSpPr/>
              <p:nvPr/>
            </p:nvCxnSpPr>
            <p:spPr>
              <a:xfrm>
                <a:off x="6119411" y="4652091"/>
                <a:ext cx="105176" cy="8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0" name="直接连接符 759"/>
              <p:cNvCxnSpPr/>
              <p:nvPr/>
            </p:nvCxnSpPr>
            <p:spPr>
              <a:xfrm>
                <a:off x="5636419" y="4659901"/>
                <a:ext cx="0" cy="157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1" name="直接连接符 760"/>
              <p:cNvCxnSpPr/>
              <p:nvPr/>
            </p:nvCxnSpPr>
            <p:spPr>
              <a:xfrm>
                <a:off x="5635994" y="4814259"/>
                <a:ext cx="3788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2" name="直接连接符 761"/>
              <p:cNvCxnSpPr/>
              <p:nvPr/>
            </p:nvCxnSpPr>
            <p:spPr>
              <a:xfrm>
                <a:off x="6016115" y="4719752"/>
                <a:ext cx="0" cy="97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3" name="直接连接符 762"/>
              <p:cNvCxnSpPr/>
              <p:nvPr/>
            </p:nvCxnSpPr>
            <p:spPr>
              <a:xfrm>
                <a:off x="6014811" y="4721534"/>
                <a:ext cx="281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34" name="文本框 733"/>
            <p:cNvSpPr txBox="1"/>
            <p:nvPr/>
          </p:nvSpPr>
          <p:spPr>
            <a:xfrm>
              <a:off x="3708787" y="3187962"/>
              <a:ext cx="632926" cy="4080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IM</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35" name="文本框 734"/>
            <p:cNvSpPr txBox="1"/>
            <p:nvPr/>
          </p:nvSpPr>
          <p:spPr>
            <a:xfrm>
              <a:off x="4654820" y="3187962"/>
              <a:ext cx="678399" cy="3996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36" name="文本框 735"/>
            <p:cNvSpPr txBox="1"/>
            <p:nvPr/>
          </p:nvSpPr>
          <p:spPr>
            <a:xfrm>
              <a:off x="7648165" y="3188315"/>
              <a:ext cx="622810"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37" name="文本框 736"/>
            <p:cNvSpPr txBox="1"/>
            <p:nvPr/>
          </p:nvSpPr>
          <p:spPr>
            <a:xfrm>
              <a:off x="5751707" y="3204357"/>
              <a:ext cx="641091"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ALU</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38" name="文本框 737"/>
            <p:cNvSpPr txBox="1"/>
            <p:nvPr/>
          </p:nvSpPr>
          <p:spPr>
            <a:xfrm>
              <a:off x="6697502" y="3209906"/>
              <a:ext cx="601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DM</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780" name="时间轴"/>
          <p:cNvGrpSpPr/>
          <p:nvPr/>
        </p:nvGrpSpPr>
        <p:grpSpPr>
          <a:xfrm>
            <a:off x="1472361" y="1628020"/>
            <a:ext cx="10280665" cy="648823"/>
            <a:chOff x="991372" y="1927819"/>
            <a:chExt cx="10280665" cy="648823"/>
          </a:xfrm>
        </p:grpSpPr>
        <p:cxnSp>
          <p:nvCxnSpPr>
            <p:cNvPr id="781" name="直接箭头连接符 780"/>
            <p:cNvCxnSpPr/>
            <p:nvPr/>
          </p:nvCxnSpPr>
          <p:spPr>
            <a:xfrm>
              <a:off x="3629769" y="2185186"/>
              <a:ext cx="7510315"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782" name="文本框 781"/>
            <p:cNvSpPr txBox="1"/>
            <p:nvPr/>
          </p:nvSpPr>
          <p:spPr>
            <a:xfrm>
              <a:off x="3047727" y="2207282"/>
              <a:ext cx="7142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CC 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83" name="文本框 782"/>
            <p:cNvSpPr txBox="1"/>
            <p:nvPr/>
          </p:nvSpPr>
          <p:spPr>
            <a:xfrm>
              <a:off x="3981073" y="2204602"/>
              <a:ext cx="7142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CC 2</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84" name="文本框 783"/>
            <p:cNvSpPr txBox="1"/>
            <p:nvPr/>
          </p:nvSpPr>
          <p:spPr>
            <a:xfrm>
              <a:off x="6737190" y="2207196"/>
              <a:ext cx="7142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CC 5</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85" name="文本框 784"/>
            <p:cNvSpPr txBox="1"/>
            <p:nvPr/>
          </p:nvSpPr>
          <p:spPr>
            <a:xfrm>
              <a:off x="4946527" y="2201889"/>
              <a:ext cx="7142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CC 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86" name="文本框 785"/>
            <p:cNvSpPr txBox="1"/>
            <p:nvPr/>
          </p:nvSpPr>
          <p:spPr>
            <a:xfrm>
              <a:off x="7682194" y="2207310"/>
              <a:ext cx="7142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CC 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87" name="文本框 786"/>
            <p:cNvSpPr txBox="1"/>
            <p:nvPr/>
          </p:nvSpPr>
          <p:spPr>
            <a:xfrm>
              <a:off x="5827526" y="2202034"/>
              <a:ext cx="7142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CC 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88" name="文本框 787"/>
            <p:cNvSpPr txBox="1"/>
            <p:nvPr/>
          </p:nvSpPr>
          <p:spPr>
            <a:xfrm>
              <a:off x="9543787" y="2203075"/>
              <a:ext cx="7142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CC 8</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89" name="文本框 788"/>
            <p:cNvSpPr txBox="1"/>
            <p:nvPr/>
          </p:nvSpPr>
          <p:spPr>
            <a:xfrm>
              <a:off x="8644891" y="2203075"/>
              <a:ext cx="7142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CC 7</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90" name="文本框 789"/>
            <p:cNvSpPr txBox="1"/>
            <p:nvPr/>
          </p:nvSpPr>
          <p:spPr>
            <a:xfrm>
              <a:off x="10557751" y="2201889"/>
              <a:ext cx="7142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CC 9</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91" name="文本框 790"/>
            <p:cNvSpPr txBox="1"/>
            <p:nvPr/>
          </p:nvSpPr>
          <p:spPr>
            <a:xfrm>
              <a:off x="991372" y="1927819"/>
              <a:ext cx="2690023" cy="400110"/>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Time (in clock cycles)</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792" name="组合 791"/>
          <p:cNvGrpSpPr/>
          <p:nvPr/>
        </p:nvGrpSpPr>
        <p:grpSpPr>
          <a:xfrm>
            <a:off x="49924" y="2478105"/>
            <a:ext cx="3217632" cy="3858854"/>
            <a:chOff x="-136952" y="2814440"/>
            <a:chExt cx="3217632" cy="3858854"/>
          </a:xfrm>
        </p:grpSpPr>
        <p:grpSp>
          <p:nvGrpSpPr>
            <p:cNvPr id="793" name="Program"/>
            <p:cNvGrpSpPr/>
            <p:nvPr/>
          </p:nvGrpSpPr>
          <p:grpSpPr>
            <a:xfrm>
              <a:off x="-136952" y="2814440"/>
              <a:ext cx="3194109" cy="3690235"/>
              <a:chOff x="-539913" y="3119259"/>
              <a:chExt cx="3194109" cy="3690235"/>
            </a:xfrm>
          </p:grpSpPr>
          <p:cxnSp>
            <p:nvCxnSpPr>
              <p:cNvPr id="797" name="直接箭头连接符 796"/>
              <p:cNvCxnSpPr/>
              <p:nvPr/>
            </p:nvCxnSpPr>
            <p:spPr>
              <a:xfrm>
                <a:off x="908204" y="3285024"/>
                <a:ext cx="0" cy="352447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798" name="文本框 797"/>
              <p:cNvSpPr txBox="1"/>
              <p:nvPr/>
            </p:nvSpPr>
            <p:spPr>
              <a:xfrm>
                <a:off x="-539913" y="3119259"/>
                <a:ext cx="204653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Program execution </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order  (in </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instructions)</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99" name="文本框 798"/>
              <p:cNvSpPr txBox="1"/>
              <p:nvPr/>
            </p:nvSpPr>
            <p:spPr>
              <a:xfrm>
                <a:off x="1087359" y="3142925"/>
                <a:ext cx="15600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ld</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x10,40(x1)</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800" name="文本框 799"/>
              <p:cNvSpPr txBox="1"/>
              <p:nvPr/>
            </p:nvSpPr>
            <p:spPr>
              <a:xfrm>
                <a:off x="1094178" y="4051984"/>
                <a:ext cx="1560018"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sub x11,x2,x3</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sp>
          <p:nvSpPr>
            <p:cNvPr id="794" name="文本框 793"/>
            <p:cNvSpPr txBox="1"/>
            <p:nvPr/>
          </p:nvSpPr>
          <p:spPr>
            <a:xfrm>
              <a:off x="1471382" y="4557774"/>
              <a:ext cx="1560018"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add x12,x3,x4 </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95" name="文本框 794"/>
            <p:cNvSpPr txBox="1"/>
            <p:nvPr/>
          </p:nvSpPr>
          <p:spPr>
            <a:xfrm>
              <a:off x="1520662" y="5396368"/>
              <a:ext cx="1560018"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ld</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x13,48(x1) </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96" name="文本框 795"/>
            <p:cNvSpPr txBox="1"/>
            <p:nvPr/>
          </p:nvSpPr>
          <p:spPr>
            <a:xfrm>
              <a:off x="1520662" y="6303962"/>
              <a:ext cx="1560018"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add x14,x5,x6</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pPr lvl="1"/>
            <a:endParaRPr kumimoji="0" lang="en-US" altLang="zh-CN"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a:p>
            <a:endParaRPr lang="zh-CN" altLang="en-US" dirty="0"/>
          </a:p>
        </p:txBody>
      </p:sp>
      <p:grpSp>
        <p:nvGrpSpPr>
          <p:cNvPr id="18" name="Instruction memory"/>
          <p:cNvGrpSpPr/>
          <p:nvPr/>
        </p:nvGrpSpPr>
        <p:grpSpPr>
          <a:xfrm>
            <a:off x="2132353" y="3389335"/>
            <a:ext cx="1142439" cy="1017764"/>
            <a:chOff x="2263385" y="3407372"/>
            <a:chExt cx="1470915" cy="1193839"/>
          </a:xfrm>
        </p:grpSpPr>
        <p:sp>
          <p:nvSpPr>
            <p:cNvPr id="8" name="矩形 7"/>
            <p:cNvSpPr/>
            <p:nvPr/>
          </p:nvSpPr>
          <p:spPr>
            <a:xfrm>
              <a:off x="2333823" y="3448051"/>
              <a:ext cx="1400477" cy="1153160"/>
            </a:xfrm>
            <a:prstGeom prst="rect">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2" name="文本框 11"/>
            <p:cNvSpPr txBox="1"/>
            <p:nvPr/>
          </p:nvSpPr>
          <p:spPr>
            <a:xfrm>
              <a:off x="2263385" y="3407372"/>
              <a:ext cx="1319245" cy="469330"/>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Address</a:t>
              </a:r>
              <a:endParaRPr kumimoji="0" lang="zh-CN" altLang="en-US" sz="15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20" name="PC"/>
          <p:cNvGrpSpPr/>
          <p:nvPr/>
        </p:nvGrpSpPr>
        <p:grpSpPr>
          <a:xfrm>
            <a:off x="1554187" y="3191621"/>
            <a:ext cx="508932" cy="707887"/>
            <a:chOff x="792726" y="4754327"/>
            <a:chExt cx="1018662" cy="607761"/>
          </a:xfrm>
        </p:grpSpPr>
        <p:sp>
          <p:nvSpPr>
            <p:cNvPr id="15" name="矩形 14"/>
            <p:cNvSpPr/>
            <p:nvPr/>
          </p:nvSpPr>
          <p:spPr>
            <a:xfrm>
              <a:off x="887030" y="4800600"/>
              <a:ext cx="639939" cy="502920"/>
            </a:xfrm>
            <a:prstGeom prst="rect">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9" name="文本框 18"/>
            <p:cNvSpPr txBox="1"/>
            <p:nvPr/>
          </p:nvSpPr>
          <p:spPr>
            <a:xfrm>
              <a:off x="792726" y="4754327"/>
              <a:ext cx="1018662" cy="607761"/>
            </a:xfrm>
            <a:prstGeom prst="rect">
              <a:avLst/>
            </a:prstGeom>
            <a:no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PC</a:t>
              </a:r>
              <a:endParaRPr kumimoji="0" lang="zh-CN" altLang="en-US" sz="16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24" name="Add"/>
          <p:cNvGrpSpPr/>
          <p:nvPr/>
        </p:nvGrpSpPr>
        <p:grpSpPr>
          <a:xfrm>
            <a:off x="2390931" y="2140793"/>
            <a:ext cx="655949" cy="822349"/>
            <a:chOff x="4656246" y="4140786"/>
            <a:chExt cx="743403" cy="964617"/>
          </a:xfrm>
        </p:grpSpPr>
        <p:sp>
          <p:nvSpPr>
            <p:cNvPr id="22" name="梯形 21"/>
            <p:cNvSpPr/>
            <p:nvPr/>
          </p:nvSpPr>
          <p:spPr>
            <a:xfrm rot="5400000">
              <a:off x="4538209" y="4329347"/>
              <a:ext cx="964617" cy="587495"/>
            </a:xfrm>
            <a:prstGeom prst="trapezoid">
              <a:avLst>
                <a:gd name="adj" fmla="val 43158"/>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3" name="文本框 22"/>
            <p:cNvSpPr txBox="1"/>
            <p:nvPr/>
          </p:nvSpPr>
          <p:spPr>
            <a:xfrm>
              <a:off x="4656246" y="4371481"/>
              <a:ext cx="743403" cy="469330"/>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Add</a:t>
              </a:r>
              <a:endPar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36" name="IF/ID"/>
          <p:cNvGrpSpPr/>
          <p:nvPr/>
        </p:nvGrpSpPr>
        <p:grpSpPr>
          <a:xfrm>
            <a:off x="3241534" y="1690224"/>
            <a:ext cx="797013" cy="4114272"/>
            <a:chOff x="116128" y="450828"/>
            <a:chExt cx="955165" cy="5944486"/>
          </a:xfrm>
        </p:grpSpPr>
        <p:sp>
          <p:nvSpPr>
            <p:cNvPr id="34" name="矩形 33"/>
            <p:cNvSpPr/>
            <p:nvPr/>
          </p:nvSpPr>
          <p:spPr>
            <a:xfrm>
              <a:off x="358141" y="937259"/>
              <a:ext cx="358140" cy="5458055"/>
            </a:xfrm>
            <a:prstGeom prst="rect">
              <a:avLst/>
            </a:prstGeom>
            <a:noFill/>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5" name="文本框 34"/>
            <p:cNvSpPr txBox="1"/>
            <p:nvPr/>
          </p:nvSpPr>
          <p:spPr>
            <a:xfrm>
              <a:off x="116128" y="450828"/>
              <a:ext cx="955165" cy="578097"/>
            </a:xfrm>
            <a:prstGeom prst="rect">
              <a:avLst/>
            </a:prstGeom>
            <a:ln w="25400">
              <a:noFill/>
            </a:ln>
          </p:spPr>
          <p:style>
            <a:lnRef idx="1">
              <a:schemeClr val="accent1"/>
            </a:lnRef>
            <a:fillRef idx="0">
              <a:schemeClr val="accent1"/>
            </a:fillRef>
            <a:effectRef idx="0">
              <a:schemeClr val="accent1"/>
            </a:effectRef>
            <a:fontRef idx="minor">
              <a:schemeClr val="tx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IF/ID</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45" name="Registers"/>
          <p:cNvGrpSpPr/>
          <p:nvPr/>
        </p:nvGrpSpPr>
        <p:grpSpPr>
          <a:xfrm>
            <a:off x="4371686" y="2450888"/>
            <a:ext cx="1726163" cy="2568442"/>
            <a:chOff x="1920262" y="241327"/>
            <a:chExt cx="3106114" cy="3344105"/>
          </a:xfrm>
        </p:grpSpPr>
        <p:sp>
          <p:nvSpPr>
            <p:cNvPr id="37" name="矩形 36"/>
            <p:cNvSpPr/>
            <p:nvPr/>
          </p:nvSpPr>
          <p:spPr>
            <a:xfrm>
              <a:off x="2026387" y="320244"/>
              <a:ext cx="2772304" cy="3265188"/>
            </a:xfrm>
            <a:prstGeom prst="rect">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8" name="文本框 37"/>
            <p:cNvSpPr txBox="1"/>
            <p:nvPr/>
          </p:nvSpPr>
          <p:spPr>
            <a:xfrm>
              <a:off x="2121631" y="1515410"/>
              <a:ext cx="2149527" cy="520942"/>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Registers</a:t>
              </a:r>
              <a:endPar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39" name="文本框 38"/>
            <p:cNvSpPr txBox="1"/>
            <p:nvPr/>
          </p:nvSpPr>
          <p:spPr>
            <a:xfrm>
              <a:off x="1920789" y="241327"/>
              <a:ext cx="2611979" cy="520942"/>
            </a:xfrm>
            <a:prstGeom prst="rect">
              <a:avLst/>
            </a:prstGeom>
            <a:no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Read reg1</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40" name="文本框 39"/>
            <p:cNvSpPr txBox="1"/>
            <p:nvPr/>
          </p:nvSpPr>
          <p:spPr>
            <a:xfrm>
              <a:off x="1920262" y="740405"/>
              <a:ext cx="2450645" cy="520942"/>
            </a:xfrm>
            <a:prstGeom prst="rect">
              <a:avLst/>
            </a:prstGeom>
            <a:no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Read reg2</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41" name="文本框 40"/>
            <p:cNvSpPr txBox="1"/>
            <p:nvPr/>
          </p:nvSpPr>
          <p:spPr>
            <a:xfrm>
              <a:off x="1925707" y="2479303"/>
              <a:ext cx="2199198" cy="520942"/>
            </a:xfrm>
            <a:prstGeom prst="rect">
              <a:avLst/>
            </a:prstGeom>
            <a:no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Write reg</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42" name="文本框 41"/>
            <p:cNvSpPr txBox="1"/>
            <p:nvPr/>
          </p:nvSpPr>
          <p:spPr>
            <a:xfrm>
              <a:off x="1938951" y="2943791"/>
              <a:ext cx="2364242" cy="520942"/>
            </a:xfrm>
            <a:prstGeom prst="rect">
              <a:avLst/>
            </a:prstGeom>
            <a:no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Write data</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43" name="文本框 42"/>
            <p:cNvSpPr txBox="1"/>
            <p:nvPr/>
          </p:nvSpPr>
          <p:spPr>
            <a:xfrm>
              <a:off x="2467221" y="1159239"/>
              <a:ext cx="2524881" cy="520942"/>
            </a:xfrm>
            <a:prstGeom prst="rect">
              <a:avLst/>
            </a:prstGeom>
            <a:no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Read data 1</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44" name="文本框 43"/>
            <p:cNvSpPr txBox="1"/>
            <p:nvPr/>
          </p:nvSpPr>
          <p:spPr>
            <a:xfrm>
              <a:off x="2431051" y="1920895"/>
              <a:ext cx="2595325" cy="520942"/>
            </a:xfrm>
            <a:prstGeom prst="rect">
              <a:avLst/>
            </a:prstGeom>
            <a:noFill/>
            <a:ln w="25400">
              <a:noFill/>
            </a:ln>
          </p:spPr>
          <p:txBody>
            <a:bodyPr wrap="square" rtlCol="0">
              <a:spAutoFit/>
            </a:bodyPr>
            <a:lstStyle>
              <a:defPPr>
                <a:defRPr lang="zh-CN"/>
              </a:defPPr>
              <a:lvl1pPr>
                <a:defRPr sz="2000">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Read data 2</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48" name="Imm Gen"/>
          <p:cNvGrpSpPr/>
          <p:nvPr/>
        </p:nvGrpSpPr>
        <p:grpSpPr>
          <a:xfrm>
            <a:off x="5169308" y="5187019"/>
            <a:ext cx="658095" cy="538474"/>
            <a:chOff x="4868693" y="6172575"/>
            <a:chExt cx="992993" cy="1215294"/>
          </a:xfrm>
        </p:grpSpPr>
        <p:sp>
          <p:nvSpPr>
            <p:cNvPr id="46" name="椭圆 45"/>
            <p:cNvSpPr/>
            <p:nvPr/>
          </p:nvSpPr>
          <p:spPr>
            <a:xfrm>
              <a:off x="4868693" y="6172575"/>
              <a:ext cx="984044" cy="1146747"/>
            </a:xfrm>
            <a:prstGeom prst="ellipse">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47" name="文本框 46"/>
            <p:cNvSpPr txBox="1"/>
            <p:nvPr/>
          </p:nvSpPr>
          <p:spPr>
            <a:xfrm>
              <a:off x="4895397" y="6339596"/>
              <a:ext cx="966289" cy="1048273"/>
            </a:xfrm>
            <a:prstGeom prst="rect">
              <a:avLst/>
            </a:prstGeom>
            <a:noFill/>
            <a:ln w="25400">
              <a:noFill/>
            </a:ln>
          </p:spPr>
          <p:txBody>
            <a:bodyPr wrap="none" rtlCol="0">
              <a:spAutoFit/>
            </a:body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Imm</a:t>
              </a:r>
              <a:endPar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Gen</a:t>
              </a:r>
              <a:endParaRPr kumimoji="0" lang="zh-CN" altLang="en-US" sz="1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55" name="Add Sum"/>
          <p:cNvGrpSpPr/>
          <p:nvPr/>
        </p:nvGrpSpPr>
        <p:grpSpPr>
          <a:xfrm>
            <a:off x="7661101" y="2268263"/>
            <a:ext cx="655949" cy="768090"/>
            <a:chOff x="5634620" y="2480764"/>
            <a:chExt cx="1081993" cy="1475010"/>
          </a:xfrm>
        </p:grpSpPr>
        <p:sp>
          <p:nvSpPr>
            <p:cNvPr id="52" name="梯形 51"/>
            <p:cNvSpPr/>
            <p:nvPr/>
          </p:nvSpPr>
          <p:spPr>
            <a:xfrm rot="5400000">
              <a:off x="5424366" y="2770445"/>
              <a:ext cx="1475010" cy="895647"/>
            </a:xfrm>
            <a:prstGeom prst="trapezoid">
              <a:avLst>
                <a:gd name="adj" fmla="val 43158"/>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54" name="文本框 53"/>
            <p:cNvSpPr txBox="1"/>
            <p:nvPr/>
          </p:nvSpPr>
          <p:spPr>
            <a:xfrm>
              <a:off x="5634620" y="2851177"/>
              <a:ext cx="1081993" cy="939143"/>
            </a:xfrm>
            <a:prstGeom prst="rect">
              <a:avLst/>
            </a:prstGeom>
            <a:noFill/>
            <a:ln w="25400">
              <a:noFill/>
            </a:ln>
          </p:spPr>
          <p:txBody>
            <a:bodyPr wrap="none" rtlCol="0">
              <a:spAutoFit/>
            </a:body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Add</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Sum</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61" name="ALU"/>
          <p:cNvGrpSpPr/>
          <p:nvPr/>
        </p:nvGrpSpPr>
        <p:grpSpPr>
          <a:xfrm>
            <a:off x="7588025" y="3295516"/>
            <a:ext cx="880667" cy="1454509"/>
            <a:chOff x="6023805" y="3618922"/>
            <a:chExt cx="1295157" cy="1704463"/>
          </a:xfrm>
        </p:grpSpPr>
        <p:sp>
          <p:nvSpPr>
            <p:cNvPr id="57" name="梯形 56"/>
            <p:cNvSpPr/>
            <p:nvPr/>
          </p:nvSpPr>
          <p:spPr>
            <a:xfrm rot="5400000">
              <a:off x="5805450" y="3911167"/>
              <a:ext cx="1704463" cy="1119974"/>
            </a:xfrm>
            <a:prstGeom prst="trapezoid">
              <a:avLst>
                <a:gd name="adj" fmla="val 43158"/>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58" name="文本框 57"/>
            <p:cNvSpPr txBox="1"/>
            <p:nvPr/>
          </p:nvSpPr>
          <p:spPr>
            <a:xfrm>
              <a:off x="6023805" y="3779478"/>
              <a:ext cx="1070760" cy="468868"/>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ALU</a:t>
              </a:r>
              <a:endPar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59" name="文本框 58"/>
            <p:cNvSpPr txBox="1"/>
            <p:nvPr/>
          </p:nvSpPr>
          <p:spPr>
            <a:xfrm>
              <a:off x="6212840" y="4596488"/>
              <a:ext cx="1106122" cy="347668"/>
            </a:xfrm>
            <a:prstGeom prst="rect">
              <a:avLst/>
            </a:prstGeom>
            <a:noFill/>
            <a:ln w="25400">
              <a:noFill/>
            </a:ln>
          </p:spPr>
          <p:txBody>
            <a:bodyPr wrap="none" rtlCol="0">
              <a:spAutoFit/>
            </a:body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result</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60" name="文本框 59"/>
            <p:cNvSpPr txBox="1"/>
            <p:nvPr/>
          </p:nvSpPr>
          <p:spPr>
            <a:xfrm>
              <a:off x="6276821" y="4080452"/>
              <a:ext cx="983534" cy="468868"/>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Zero</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65" name="shift left 1"/>
          <p:cNvGrpSpPr/>
          <p:nvPr/>
        </p:nvGrpSpPr>
        <p:grpSpPr>
          <a:xfrm>
            <a:off x="6609322" y="2420231"/>
            <a:ext cx="774571" cy="682474"/>
            <a:chOff x="6107415" y="4133981"/>
            <a:chExt cx="1189523" cy="1146746"/>
          </a:xfrm>
        </p:grpSpPr>
        <p:sp>
          <p:nvSpPr>
            <p:cNvPr id="63" name="椭圆 62"/>
            <p:cNvSpPr/>
            <p:nvPr/>
          </p:nvSpPr>
          <p:spPr>
            <a:xfrm>
              <a:off x="6161866" y="4133981"/>
              <a:ext cx="984043" cy="1146746"/>
            </a:xfrm>
            <a:prstGeom prst="ellipse">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64" name="文本框 63"/>
            <p:cNvSpPr txBox="1"/>
            <p:nvPr/>
          </p:nvSpPr>
          <p:spPr>
            <a:xfrm>
              <a:off x="6107415" y="4371720"/>
              <a:ext cx="1189523" cy="821732"/>
            </a:xfrm>
            <a:prstGeom prst="rect">
              <a:avLst/>
            </a:prstGeom>
            <a:noFill/>
            <a:ln w="25400">
              <a:noFill/>
            </a:ln>
          </p:spPr>
          <p:txBody>
            <a:bodyPr wrap="none" rtlCol="0">
              <a:spAutoFit/>
            </a:body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Shift </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left 1</a:t>
              </a:r>
              <a:endPar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72" name="Mux 3"/>
          <p:cNvGrpSpPr/>
          <p:nvPr/>
        </p:nvGrpSpPr>
        <p:grpSpPr>
          <a:xfrm>
            <a:off x="11155154" y="4357265"/>
            <a:ext cx="596486" cy="1168007"/>
            <a:chOff x="3628473" y="5448300"/>
            <a:chExt cx="839025" cy="1230515"/>
          </a:xfrm>
        </p:grpSpPr>
        <p:sp>
          <p:nvSpPr>
            <p:cNvPr id="73" name="mux"/>
            <p:cNvSpPr/>
            <p:nvPr/>
          </p:nvSpPr>
          <p:spPr>
            <a:xfrm rot="5400000">
              <a:off x="3386121" y="5744398"/>
              <a:ext cx="1230515" cy="638319"/>
            </a:xfrm>
            <a:prstGeom prst="flowChartTerminator">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4" name="文本框 73"/>
            <p:cNvSpPr txBox="1"/>
            <p:nvPr/>
          </p:nvSpPr>
          <p:spPr>
            <a:xfrm>
              <a:off x="3628473" y="5492154"/>
              <a:ext cx="260679" cy="356672"/>
            </a:xfrm>
            <a:prstGeom prst="rect">
              <a:avLst/>
            </a:prstGeom>
            <a:no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5" name="文本框 74"/>
            <p:cNvSpPr txBox="1"/>
            <p:nvPr/>
          </p:nvSpPr>
          <p:spPr>
            <a:xfrm>
              <a:off x="3641695" y="6293721"/>
              <a:ext cx="404061" cy="356672"/>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0</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6" name="文本框 75"/>
            <p:cNvSpPr txBox="1"/>
            <p:nvPr/>
          </p:nvSpPr>
          <p:spPr>
            <a:xfrm>
              <a:off x="3867268" y="5599309"/>
              <a:ext cx="600230" cy="1070017"/>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X</a:t>
              </a:r>
              <a:endParaRPr kumimoji="0" lang="zh-CN" altLang="en-US" sz="1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90" name="Data memory"/>
          <p:cNvGrpSpPr/>
          <p:nvPr/>
        </p:nvGrpSpPr>
        <p:grpSpPr>
          <a:xfrm>
            <a:off x="9175448" y="3540000"/>
            <a:ext cx="1417516" cy="1635472"/>
            <a:chOff x="14770965" y="4726326"/>
            <a:chExt cx="3011394" cy="3362560"/>
          </a:xfrm>
        </p:grpSpPr>
        <p:sp>
          <p:nvSpPr>
            <p:cNvPr id="82" name="矩形 81"/>
            <p:cNvSpPr/>
            <p:nvPr/>
          </p:nvSpPr>
          <p:spPr>
            <a:xfrm>
              <a:off x="14919092" y="4726326"/>
              <a:ext cx="2551866" cy="3362560"/>
            </a:xfrm>
            <a:prstGeom prst="rect">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83" name="文本框 82"/>
            <p:cNvSpPr txBox="1"/>
            <p:nvPr/>
          </p:nvSpPr>
          <p:spPr>
            <a:xfrm>
              <a:off x="14893548" y="4778415"/>
              <a:ext cx="2622003" cy="1005485"/>
            </a:xfrm>
            <a:prstGeom prst="rect">
              <a:avLst/>
            </a:prstGeom>
            <a:noFill/>
            <a:ln w="25400">
              <a:noFill/>
            </a:ln>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Data </a:t>
              </a:r>
            </a:p>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memory</a:t>
              </a:r>
            </a:p>
          </p:txBody>
        </p:sp>
        <p:sp>
          <p:nvSpPr>
            <p:cNvPr id="84" name="文本框 83"/>
            <p:cNvSpPr txBox="1"/>
            <p:nvPr/>
          </p:nvSpPr>
          <p:spPr>
            <a:xfrm>
              <a:off x="14776597" y="5875439"/>
              <a:ext cx="2291814" cy="822633"/>
            </a:xfrm>
            <a:prstGeom prst="rect">
              <a:avLst/>
            </a:prstGeom>
            <a:no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Address</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87" name="文本框 86"/>
            <p:cNvSpPr txBox="1"/>
            <p:nvPr/>
          </p:nvSpPr>
          <p:spPr>
            <a:xfrm>
              <a:off x="14770965" y="7263927"/>
              <a:ext cx="2654424" cy="822633"/>
            </a:xfrm>
            <a:prstGeom prst="rect">
              <a:avLst/>
            </a:prstGeom>
            <a:no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Write data</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88" name="文本框 87"/>
            <p:cNvSpPr txBox="1"/>
            <p:nvPr/>
          </p:nvSpPr>
          <p:spPr>
            <a:xfrm>
              <a:off x="15110098" y="6521639"/>
              <a:ext cx="2672261" cy="822633"/>
            </a:xfrm>
            <a:prstGeom prst="rect">
              <a:avLst/>
            </a:prstGeom>
            <a:no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Read data</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sp>
        <p:nvSpPr>
          <p:cNvPr id="101" name="矩形 100"/>
          <p:cNvSpPr/>
          <p:nvPr/>
        </p:nvSpPr>
        <p:spPr>
          <a:xfrm>
            <a:off x="6276738" y="2034539"/>
            <a:ext cx="316009" cy="3769417"/>
          </a:xfrm>
          <a:prstGeom prst="rect">
            <a:avLst/>
          </a:prstGeom>
          <a:noFill/>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11" name="矩形 110"/>
          <p:cNvSpPr/>
          <p:nvPr/>
        </p:nvSpPr>
        <p:spPr>
          <a:xfrm>
            <a:off x="8654483" y="2039289"/>
            <a:ext cx="291194" cy="3754340"/>
          </a:xfrm>
          <a:prstGeom prst="rect">
            <a:avLst/>
          </a:prstGeom>
          <a:noFill/>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21" name="矩形 120"/>
          <p:cNvSpPr/>
          <p:nvPr/>
        </p:nvSpPr>
        <p:spPr>
          <a:xfrm>
            <a:off x="10656314" y="2025854"/>
            <a:ext cx="300877" cy="3767775"/>
          </a:xfrm>
          <a:prstGeom prst="rect">
            <a:avLst/>
          </a:prstGeom>
          <a:noFill/>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cxnSp>
        <p:nvCxnSpPr>
          <p:cNvPr id="160" name="直接连接符 159"/>
          <p:cNvCxnSpPr/>
          <p:nvPr/>
        </p:nvCxnSpPr>
        <p:spPr>
          <a:xfrm flipV="1">
            <a:off x="3742316" y="2350067"/>
            <a:ext cx="2534421" cy="10914"/>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1921021" y="3552091"/>
            <a:ext cx="258306"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8" idx="3"/>
            <a:endCxn id="34" idx="1"/>
          </p:cNvCxnSpPr>
          <p:nvPr/>
        </p:nvCxnSpPr>
        <p:spPr>
          <a:xfrm>
            <a:off x="3274792" y="3915557"/>
            <a:ext cx="168684" cy="13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22" idx="0"/>
          </p:cNvCxnSpPr>
          <p:nvPr/>
        </p:nvCxnSpPr>
        <p:spPr>
          <a:xfrm flipV="1">
            <a:off x="2971543" y="2550080"/>
            <a:ext cx="82559" cy="18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2009625" y="2276975"/>
            <a:ext cx="437295"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H="1">
            <a:off x="2009625" y="2268263"/>
            <a:ext cx="3782" cy="1271738"/>
          </a:xfrm>
          <a:prstGeom prst="line">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3045224" y="1860161"/>
            <a:ext cx="0" cy="6899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a:stCxn id="52" idx="0"/>
          </p:cNvCxnSpPr>
          <p:nvPr/>
        </p:nvCxnSpPr>
        <p:spPr>
          <a:xfrm flipV="1">
            <a:off x="8252239" y="2652308"/>
            <a:ext cx="404306" cy="1"/>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756100" y="1860161"/>
            <a:ext cx="22980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756100" y="1860161"/>
            <a:ext cx="0" cy="13869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4050558" y="2682031"/>
            <a:ext cx="409392" cy="0"/>
          </a:xfrm>
          <a:prstGeom prst="line">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4037301" y="3034882"/>
            <a:ext cx="395373" cy="0"/>
          </a:xfrm>
          <a:prstGeom prst="line">
            <a:avLst/>
          </a:prstGeom>
          <a:ln w="254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a:off x="5975909" y="3490402"/>
            <a:ext cx="305421"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a:off x="5975910" y="3931784"/>
            <a:ext cx="295816"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flipV="1">
            <a:off x="5823867" y="5424803"/>
            <a:ext cx="457463" cy="719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7315011" y="2774801"/>
            <a:ext cx="361001"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6601254" y="3515933"/>
            <a:ext cx="1037183"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Mux 3"/>
          <p:cNvGrpSpPr/>
          <p:nvPr/>
        </p:nvGrpSpPr>
        <p:grpSpPr>
          <a:xfrm>
            <a:off x="886276" y="3035663"/>
            <a:ext cx="615567" cy="1168007"/>
            <a:chOff x="3339670" y="5460516"/>
            <a:chExt cx="901073" cy="1230515"/>
          </a:xfrm>
        </p:grpSpPr>
        <p:sp>
          <p:nvSpPr>
            <p:cNvPr id="133" name="mux"/>
            <p:cNvSpPr/>
            <p:nvPr/>
          </p:nvSpPr>
          <p:spPr>
            <a:xfrm rot="5400000">
              <a:off x="3140776" y="5731027"/>
              <a:ext cx="1230515" cy="689494"/>
            </a:xfrm>
            <a:prstGeom prst="flowChartTerminator">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34" name="文本框 133"/>
            <p:cNvSpPr txBox="1"/>
            <p:nvPr/>
          </p:nvSpPr>
          <p:spPr>
            <a:xfrm>
              <a:off x="3365437" y="5514581"/>
              <a:ext cx="260684" cy="342932"/>
            </a:xfrm>
            <a:prstGeom prst="rect">
              <a:avLst/>
            </a:prstGeom>
            <a:no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0</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35" name="文本框 134"/>
            <p:cNvSpPr txBox="1"/>
            <p:nvPr/>
          </p:nvSpPr>
          <p:spPr>
            <a:xfrm>
              <a:off x="3339670" y="6240974"/>
              <a:ext cx="324022" cy="356672"/>
            </a:xfrm>
            <a:prstGeom prst="rect">
              <a:avLst/>
            </a:prstGeom>
            <a:no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36" name="文本框 135"/>
            <p:cNvSpPr txBox="1"/>
            <p:nvPr/>
          </p:nvSpPr>
          <p:spPr>
            <a:xfrm>
              <a:off x="3616106" y="5588478"/>
              <a:ext cx="624637" cy="1070018"/>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X</a:t>
              </a:r>
              <a:endParaRPr kumimoji="0" lang="zh-CN" altLang="en-US" sz="1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cxnSp>
        <p:nvCxnSpPr>
          <p:cNvPr id="152" name="直接连接符 151"/>
          <p:cNvCxnSpPr/>
          <p:nvPr/>
        </p:nvCxnSpPr>
        <p:spPr>
          <a:xfrm>
            <a:off x="8406854" y="4254304"/>
            <a:ext cx="233094" cy="2908"/>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8957540" y="4264269"/>
            <a:ext cx="282324"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8937369" y="4879326"/>
            <a:ext cx="306807"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10455595" y="4559110"/>
            <a:ext cx="209115"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6" name="Mux 3"/>
          <p:cNvGrpSpPr/>
          <p:nvPr/>
        </p:nvGrpSpPr>
        <p:grpSpPr>
          <a:xfrm>
            <a:off x="6952550" y="3633137"/>
            <a:ext cx="482064" cy="1168006"/>
            <a:chOff x="3558568" y="5448300"/>
            <a:chExt cx="706348" cy="1230515"/>
          </a:xfrm>
        </p:grpSpPr>
        <p:sp>
          <p:nvSpPr>
            <p:cNvPr id="157" name="mux"/>
            <p:cNvSpPr/>
            <p:nvPr/>
          </p:nvSpPr>
          <p:spPr>
            <a:xfrm rot="5400000">
              <a:off x="3332723" y="5746622"/>
              <a:ext cx="1230515" cy="633871"/>
            </a:xfrm>
            <a:prstGeom prst="flowChartTerminator">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58" name="文本框 157"/>
            <p:cNvSpPr txBox="1"/>
            <p:nvPr/>
          </p:nvSpPr>
          <p:spPr>
            <a:xfrm>
              <a:off x="3571052" y="5580627"/>
              <a:ext cx="260683" cy="342932"/>
            </a:xfrm>
            <a:prstGeom prst="rect">
              <a:avLst/>
            </a:prstGeom>
            <a:no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0</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59" name="文本框 158"/>
            <p:cNvSpPr txBox="1"/>
            <p:nvPr/>
          </p:nvSpPr>
          <p:spPr>
            <a:xfrm>
              <a:off x="3558568" y="6264229"/>
              <a:ext cx="408929" cy="342932"/>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66" name="文本框 165"/>
            <p:cNvSpPr txBox="1"/>
            <p:nvPr/>
          </p:nvSpPr>
          <p:spPr>
            <a:xfrm>
              <a:off x="3747999" y="5579240"/>
              <a:ext cx="462611" cy="1070019"/>
            </a:xfrm>
            <a:prstGeom prst="rect">
              <a:avLst/>
            </a:prstGeom>
            <a:noFill/>
            <a:ln w="25400">
              <a:noFill/>
            </a:ln>
          </p:spPr>
          <p:txBody>
            <a:bodyPr wrap="square" rtlCol="0">
              <a:spAutoFit/>
            </a:bodyPr>
            <a:lstStyle>
              <a:defPPr>
                <a:defRPr lang="zh-CN"/>
              </a:defPPr>
              <a:lvl1pPr>
                <a:defRPr sz="2000">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X</a:t>
              </a:r>
              <a:endParaRPr kumimoji="0" lang="zh-CN" altLang="en-US" sz="1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cxnSp>
        <p:nvCxnSpPr>
          <p:cNvPr id="168" name="直接连接符 167"/>
          <p:cNvCxnSpPr/>
          <p:nvPr/>
        </p:nvCxnSpPr>
        <p:spPr>
          <a:xfrm flipV="1">
            <a:off x="1414375" y="3545698"/>
            <a:ext cx="178001" cy="5"/>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2252389" y="2739181"/>
            <a:ext cx="186463"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a:off x="6601254" y="2344795"/>
            <a:ext cx="1083649" cy="7422"/>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直接连接符 230"/>
          <p:cNvCxnSpPr/>
          <p:nvPr/>
        </p:nvCxnSpPr>
        <p:spPr>
          <a:xfrm flipH="1">
            <a:off x="6823932" y="3086982"/>
            <a:ext cx="22498" cy="19552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a:off x="6601254" y="5042232"/>
            <a:ext cx="24517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p:nvPr/>
        </p:nvCxnSpPr>
        <p:spPr>
          <a:xfrm>
            <a:off x="6601254" y="3931784"/>
            <a:ext cx="400771"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a:off x="6835795" y="4587463"/>
            <a:ext cx="182537" cy="853"/>
          </a:xfrm>
          <a:prstGeom prst="line">
            <a:avLst/>
          </a:prstGeom>
          <a:ln w="254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a:off x="6722958" y="4879324"/>
            <a:ext cx="1931532" cy="1"/>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直接连接符 241"/>
          <p:cNvCxnSpPr/>
          <p:nvPr/>
        </p:nvCxnSpPr>
        <p:spPr>
          <a:xfrm>
            <a:off x="6722958" y="3931784"/>
            <a:ext cx="1766" cy="947540"/>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54" name="直接连接符 253"/>
          <p:cNvCxnSpPr/>
          <p:nvPr/>
        </p:nvCxnSpPr>
        <p:spPr>
          <a:xfrm>
            <a:off x="9057891" y="4260707"/>
            <a:ext cx="0" cy="1068388"/>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flipV="1">
            <a:off x="9057891" y="5323296"/>
            <a:ext cx="1599091" cy="5721"/>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直接连接符 270"/>
          <p:cNvCxnSpPr/>
          <p:nvPr/>
        </p:nvCxnSpPr>
        <p:spPr>
          <a:xfrm>
            <a:off x="10947857" y="5312831"/>
            <a:ext cx="223907"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直接连接符 272"/>
          <p:cNvCxnSpPr/>
          <p:nvPr/>
        </p:nvCxnSpPr>
        <p:spPr>
          <a:xfrm>
            <a:off x="7434615" y="4397536"/>
            <a:ext cx="213404"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5" name="文本框 284"/>
          <p:cNvSpPr txBox="1"/>
          <p:nvPr/>
        </p:nvSpPr>
        <p:spPr>
          <a:xfrm>
            <a:off x="1989532" y="3940514"/>
            <a:ext cx="1500650" cy="489045"/>
          </a:xfrm>
          <a:prstGeom prst="rect">
            <a:avLst/>
          </a:prstGeom>
          <a:noFill/>
          <a:ln w="25400">
            <a:noFill/>
          </a:ln>
        </p:spPr>
        <p:txBody>
          <a:bodyPr wrap="square" rtlCol="0">
            <a:spAutoFit/>
          </a:bodyPr>
          <a:lstStyle/>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Instruction</a:t>
            </a:r>
          </a:p>
          <a:p>
            <a:pPr marL="0" marR="0" lvl="0" indent="0" algn="ctr" defTabSz="914400" rtl="0" eaLnBrk="1" fontAlgn="auto" latinLnBrk="0" hangingPunct="1">
              <a:lnSpc>
                <a:spcPts val="15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 memory</a:t>
            </a:r>
            <a:endParaRPr kumimoji="0" lang="zh-CN" altLang="en-US" sz="1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cxnSp>
        <p:nvCxnSpPr>
          <p:cNvPr id="361" name="直接连接符 360"/>
          <p:cNvCxnSpPr>
            <a:endCxn id="76" idx="3"/>
          </p:cNvCxnSpPr>
          <p:nvPr/>
        </p:nvCxnSpPr>
        <p:spPr>
          <a:xfrm>
            <a:off x="11618952" y="4980660"/>
            <a:ext cx="132688" cy="27775"/>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362" name="直接连接符 361"/>
          <p:cNvCxnSpPr/>
          <p:nvPr/>
        </p:nvCxnSpPr>
        <p:spPr>
          <a:xfrm flipH="1">
            <a:off x="11815219" y="4962570"/>
            <a:ext cx="14406" cy="99652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直接连接符 367"/>
          <p:cNvCxnSpPr/>
          <p:nvPr/>
        </p:nvCxnSpPr>
        <p:spPr>
          <a:xfrm>
            <a:off x="4183258" y="4664235"/>
            <a:ext cx="0" cy="13086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直接连接符 371"/>
          <p:cNvCxnSpPr/>
          <p:nvPr/>
        </p:nvCxnSpPr>
        <p:spPr>
          <a:xfrm>
            <a:off x="4179899" y="4664235"/>
            <a:ext cx="247455" cy="4814"/>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7" name="直接连接符 376"/>
          <p:cNvCxnSpPr/>
          <p:nvPr/>
        </p:nvCxnSpPr>
        <p:spPr>
          <a:xfrm>
            <a:off x="585433" y="1614406"/>
            <a:ext cx="89899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直接连接符 387"/>
          <p:cNvCxnSpPr/>
          <p:nvPr/>
        </p:nvCxnSpPr>
        <p:spPr>
          <a:xfrm>
            <a:off x="585433" y="1623449"/>
            <a:ext cx="0" cy="23336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直接连接符 394"/>
          <p:cNvCxnSpPr/>
          <p:nvPr/>
        </p:nvCxnSpPr>
        <p:spPr>
          <a:xfrm>
            <a:off x="743682" y="3245510"/>
            <a:ext cx="165348" cy="653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7" name="直接连接符 396"/>
          <p:cNvCxnSpPr/>
          <p:nvPr/>
        </p:nvCxnSpPr>
        <p:spPr>
          <a:xfrm>
            <a:off x="576102" y="3952735"/>
            <a:ext cx="332520"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直接连接符 403"/>
          <p:cNvCxnSpPr/>
          <p:nvPr/>
        </p:nvCxnSpPr>
        <p:spPr>
          <a:xfrm>
            <a:off x="9575404" y="1614406"/>
            <a:ext cx="0" cy="10197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直接连接符 406"/>
          <p:cNvCxnSpPr/>
          <p:nvPr/>
        </p:nvCxnSpPr>
        <p:spPr>
          <a:xfrm flipV="1">
            <a:off x="8948960" y="2642149"/>
            <a:ext cx="641869" cy="517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971765" y="2548735"/>
            <a:ext cx="20135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4</a:t>
            </a:r>
            <a:endParaRPr kumimoji="0" lang="zh-CN" altLang="en-US" sz="20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cxnSp>
        <p:nvCxnSpPr>
          <p:cNvPr id="247" name="直接连接符 246"/>
          <p:cNvCxnSpPr/>
          <p:nvPr/>
        </p:nvCxnSpPr>
        <p:spPr>
          <a:xfrm>
            <a:off x="11667544" y="4962570"/>
            <a:ext cx="162080"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9" name="直接连接符 208"/>
          <p:cNvCxnSpPr/>
          <p:nvPr/>
        </p:nvCxnSpPr>
        <p:spPr>
          <a:xfrm>
            <a:off x="4028563" y="2679970"/>
            <a:ext cx="0" cy="27611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a:off x="8406854" y="3853708"/>
            <a:ext cx="233094" cy="2908"/>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8948031" y="3853751"/>
            <a:ext cx="185943"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连接符: 肘形 98"/>
          <p:cNvCxnSpPr/>
          <p:nvPr/>
        </p:nvCxnSpPr>
        <p:spPr>
          <a:xfrm flipV="1">
            <a:off x="2023591" y="2360981"/>
            <a:ext cx="1431289" cy="730238"/>
          </a:xfrm>
          <a:prstGeom prst="bentConnector3">
            <a:avLst>
              <a:gd name="adj1" fmla="val 82595"/>
            </a:avLst>
          </a:prstGeom>
          <a:ln w="254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38" name="文本框 237"/>
          <p:cNvSpPr txBox="1"/>
          <p:nvPr/>
        </p:nvSpPr>
        <p:spPr>
          <a:xfrm rot="10800000">
            <a:off x="3670193" y="2142180"/>
            <a:ext cx="430887" cy="1436503"/>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Instruction</a:t>
            </a:r>
            <a:endParaRPr kumimoji="0" lang="zh-CN" altLang="en-US" sz="16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40" name="文本框 239"/>
          <p:cNvSpPr txBox="1"/>
          <p:nvPr/>
        </p:nvSpPr>
        <p:spPr>
          <a:xfrm>
            <a:off x="4599050" y="5455075"/>
            <a:ext cx="44410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32</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64" name="文本框 263"/>
          <p:cNvSpPr txBox="1"/>
          <p:nvPr/>
        </p:nvSpPr>
        <p:spPr>
          <a:xfrm>
            <a:off x="5824935" y="5426798"/>
            <a:ext cx="44410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64</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cxnSp>
        <p:nvCxnSpPr>
          <p:cNvPr id="245" name="直接连接符 244"/>
          <p:cNvCxnSpPr/>
          <p:nvPr/>
        </p:nvCxnSpPr>
        <p:spPr>
          <a:xfrm>
            <a:off x="4725808" y="5368676"/>
            <a:ext cx="102637" cy="14478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a:xfrm>
            <a:off x="5954390" y="5363199"/>
            <a:ext cx="102637" cy="14478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V="1">
            <a:off x="4169804" y="5959092"/>
            <a:ext cx="7659820" cy="137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10957188" y="4565175"/>
            <a:ext cx="223907"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3742316" y="3923683"/>
            <a:ext cx="286247" cy="8101"/>
          </a:xfrm>
          <a:prstGeom prst="line">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6" name="标题 5"/>
          <p:cNvSpPr>
            <a:spLocks noGrp="1"/>
          </p:cNvSpPr>
          <p:nvPr>
            <p:ph type="title"/>
          </p:nvPr>
        </p:nvSpPr>
        <p:spPr/>
        <p:txBody>
          <a:bodyPr/>
          <a:lstStyle/>
          <a:p>
            <a:r>
              <a:rPr lang="zh-CN" altLang="en-US" dirty="0"/>
              <a:t>更正之后的数据通路</a:t>
            </a:r>
          </a:p>
        </p:txBody>
      </p:sp>
      <p:cxnSp>
        <p:nvCxnSpPr>
          <p:cNvPr id="130" name="直接连接符 129"/>
          <p:cNvCxnSpPr/>
          <p:nvPr/>
        </p:nvCxnSpPr>
        <p:spPr>
          <a:xfrm>
            <a:off x="4028563" y="5441319"/>
            <a:ext cx="1143140" cy="0"/>
          </a:xfrm>
          <a:prstGeom prst="line">
            <a:avLst/>
          </a:prstGeom>
          <a:ln w="254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883319" y="4323489"/>
            <a:ext cx="544035" cy="0"/>
          </a:xfrm>
          <a:prstGeom prst="line">
            <a:avLst/>
          </a:prstGeom>
          <a:ln w="25400">
            <a:solidFill>
              <a:srgbClr val="0000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4027566" y="5441070"/>
            <a:ext cx="0" cy="257789"/>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p:nvPr/>
        </p:nvCxnSpPr>
        <p:spPr>
          <a:xfrm>
            <a:off x="4027566" y="5698859"/>
            <a:ext cx="2240293" cy="0"/>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p:cNvCxnSpPr/>
          <p:nvPr/>
        </p:nvCxnSpPr>
        <p:spPr>
          <a:xfrm>
            <a:off x="6600448" y="5691999"/>
            <a:ext cx="2039500" cy="0"/>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p:nvPr/>
        </p:nvCxnSpPr>
        <p:spPr>
          <a:xfrm>
            <a:off x="8957540" y="5687302"/>
            <a:ext cx="1681742" cy="0"/>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V="1">
            <a:off x="10966066" y="5698859"/>
            <a:ext cx="236174" cy="1"/>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11191857" y="5691500"/>
            <a:ext cx="0" cy="201239"/>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flipH="1">
            <a:off x="3883319" y="5892739"/>
            <a:ext cx="7318921" cy="0"/>
          </a:xfrm>
          <a:prstGeom prst="straightConnector1">
            <a:avLst/>
          </a:prstGeom>
          <a:ln w="2540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3895880" y="4323489"/>
            <a:ext cx="0" cy="158085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
        <p:nvSpPr>
          <p:cNvPr id="148" name="文本框 147"/>
          <p:cNvSpPr txBox="1"/>
          <p:nvPr/>
        </p:nvSpPr>
        <p:spPr>
          <a:xfrm>
            <a:off x="5986038" y="1695225"/>
            <a:ext cx="898003" cy="400110"/>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ID/EX</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49" name="文本框 148"/>
          <p:cNvSpPr txBox="1"/>
          <p:nvPr/>
        </p:nvSpPr>
        <p:spPr>
          <a:xfrm>
            <a:off x="8171651" y="1642599"/>
            <a:ext cx="1268296" cy="400110"/>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EX/MEM</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50" name="文本框 149"/>
          <p:cNvSpPr txBox="1"/>
          <p:nvPr/>
        </p:nvSpPr>
        <p:spPr>
          <a:xfrm>
            <a:off x="10149691" y="1656545"/>
            <a:ext cx="1338828" cy="400110"/>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MEM/WB</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51" name="灯片编号占位符 1"/>
          <p:cNvSpPr>
            <a:spLocks noGrp="1"/>
          </p:cNvSpPr>
          <p:nvPr>
            <p:ph type="sldNum" sz="quarter" idx="12"/>
          </p:nvPr>
        </p:nvSpPr>
        <p:spPr>
          <a:xfrm>
            <a:off x="8940542" y="648279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2" name="组合 1">
            <a:extLst>
              <a:ext uri="{FF2B5EF4-FFF2-40B4-BE49-F238E27FC236}">
                <a16:creationId xmlns:a16="http://schemas.microsoft.com/office/drawing/2014/main" id="{F0446054-0E81-45AA-B40D-59262D6608B2}"/>
              </a:ext>
            </a:extLst>
          </p:cNvPr>
          <p:cNvGrpSpPr/>
          <p:nvPr/>
        </p:nvGrpSpPr>
        <p:grpSpPr>
          <a:xfrm>
            <a:off x="3400702" y="5690626"/>
            <a:ext cx="7843269" cy="620534"/>
            <a:chOff x="3400702" y="5690626"/>
            <a:chExt cx="7843269" cy="620534"/>
          </a:xfrm>
        </p:grpSpPr>
        <p:grpSp>
          <p:nvGrpSpPr>
            <p:cNvPr id="165" name="组合 164">
              <a:extLst>
                <a:ext uri="{FF2B5EF4-FFF2-40B4-BE49-F238E27FC236}">
                  <a16:creationId xmlns:a16="http://schemas.microsoft.com/office/drawing/2014/main" id="{F9073635-9DE9-4E42-A1A0-5AA51CB2460A}"/>
                </a:ext>
              </a:extLst>
            </p:cNvPr>
            <p:cNvGrpSpPr/>
            <p:nvPr/>
          </p:nvGrpSpPr>
          <p:grpSpPr>
            <a:xfrm>
              <a:off x="3400702" y="5704698"/>
              <a:ext cx="635647" cy="606462"/>
              <a:chOff x="7319483" y="6149946"/>
              <a:chExt cx="635647" cy="606462"/>
            </a:xfrm>
          </p:grpSpPr>
          <p:sp>
            <p:nvSpPr>
              <p:cNvPr id="169" name="等腰三角形 168">
                <a:extLst>
                  <a:ext uri="{FF2B5EF4-FFF2-40B4-BE49-F238E27FC236}">
                    <a16:creationId xmlns:a16="http://schemas.microsoft.com/office/drawing/2014/main" id="{7BD689D7-C940-4278-8C0C-99CDFEBB2403}"/>
                  </a:ext>
                </a:extLst>
              </p:cNvPr>
              <p:cNvSpPr/>
              <p:nvPr/>
            </p:nvSpPr>
            <p:spPr>
              <a:xfrm>
                <a:off x="7477067" y="6149946"/>
                <a:ext cx="79683" cy="100763"/>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70" name="直接连接符 169">
                <a:extLst>
                  <a:ext uri="{FF2B5EF4-FFF2-40B4-BE49-F238E27FC236}">
                    <a16:creationId xmlns:a16="http://schemas.microsoft.com/office/drawing/2014/main" id="{7A2148D1-957D-4FCA-8CFC-DEF5D7AF23EF}"/>
                  </a:ext>
                </a:extLst>
              </p:cNvPr>
              <p:cNvCxnSpPr>
                <a:cxnSpLocks/>
              </p:cNvCxnSpPr>
              <p:nvPr/>
            </p:nvCxnSpPr>
            <p:spPr>
              <a:xfrm>
                <a:off x="7516908" y="6250709"/>
                <a:ext cx="0" cy="132031"/>
              </a:xfrm>
              <a:prstGeom prst="line">
                <a:avLst/>
              </a:prstGeom>
            </p:spPr>
            <p:style>
              <a:lnRef idx="3">
                <a:schemeClr val="dk1"/>
              </a:lnRef>
              <a:fillRef idx="0">
                <a:schemeClr val="dk1"/>
              </a:fillRef>
              <a:effectRef idx="2">
                <a:schemeClr val="dk1"/>
              </a:effectRef>
              <a:fontRef idx="minor">
                <a:schemeClr val="tx1"/>
              </a:fontRef>
            </p:style>
          </p:cxnSp>
          <p:sp>
            <p:nvSpPr>
              <p:cNvPr id="171" name="文本框 170">
                <a:extLst>
                  <a:ext uri="{FF2B5EF4-FFF2-40B4-BE49-F238E27FC236}">
                    <a16:creationId xmlns:a16="http://schemas.microsoft.com/office/drawing/2014/main" id="{E3F9FDF3-F063-43CC-BDD4-33F7AFA056DB}"/>
                  </a:ext>
                </a:extLst>
              </p:cNvPr>
              <p:cNvSpPr txBox="1"/>
              <p:nvPr/>
            </p:nvSpPr>
            <p:spPr>
              <a:xfrm>
                <a:off x="7319483" y="6294743"/>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172" name="组合 171">
              <a:extLst>
                <a:ext uri="{FF2B5EF4-FFF2-40B4-BE49-F238E27FC236}">
                  <a16:creationId xmlns:a16="http://schemas.microsoft.com/office/drawing/2014/main" id="{85561ABC-F72D-4F4D-832E-FA1423A344A6}"/>
                </a:ext>
              </a:extLst>
            </p:cNvPr>
            <p:cNvGrpSpPr/>
            <p:nvPr/>
          </p:nvGrpSpPr>
          <p:grpSpPr>
            <a:xfrm>
              <a:off x="6239013" y="5698367"/>
              <a:ext cx="635647" cy="606462"/>
              <a:chOff x="7319483" y="6149946"/>
              <a:chExt cx="635647" cy="606462"/>
            </a:xfrm>
          </p:grpSpPr>
          <p:sp>
            <p:nvSpPr>
              <p:cNvPr id="173" name="等腰三角形 172">
                <a:extLst>
                  <a:ext uri="{FF2B5EF4-FFF2-40B4-BE49-F238E27FC236}">
                    <a16:creationId xmlns:a16="http://schemas.microsoft.com/office/drawing/2014/main" id="{2190EE89-B18A-4BC6-B18D-C59BBEDC7493}"/>
                  </a:ext>
                </a:extLst>
              </p:cNvPr>
              <p:cNvSpPr/>
              <p:nvPr/>
            </p:nvSpPr>
            <p:spPr>
              <a:xfrm>
                <a:off x="7477067" y="6149946"/>
                <a:ext cx="79683" cy="100763"/>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75" name="直接连接符 174">
                <a:extLst>
                  <a:ext uri="{FF2B5EF4-FFF2-40B4-BE49-F238E27FC236}">
                    <a16:creationId xmlns:a16="http://schemas.microsoft.com/office/drawing/2014/main" id="{6602F9A1-BBE1-40B6-82EE-D90C0B624632}"/>
                  </a:ext>
                </a:extLst>
              </p:cNvPr>
              <p:cNvCxnSpPr>
                <a:cxnSpLocks/>
              </p:cNvCxnSpPr>
              <p:nvPr/>
            </p:nvCxnSpPr>
            <p:spPr>
              <a:xfrm>
                <a:off x="7516908" y="6250709"/>
                <a:ext cx="0" cy="132031"/>
              </a:xfrm>
              <a:prstGeom prst="line">
                <a:avLst/>
              </a:prstGeom>
            </p:spPr>
            <p:style>
              <a:lnRef idx="3">
                <a:schemeClr val="dk1"/>
              </a:lnRef>
              <a:fillRef idx="0">
                <a:schemeClr val="dk1"/>
              </a:fillRef>
              <a:effectRef idx="2">
                <a:schemeClr val="dk1"/>
              </a:effectRef>
              <a:fontRef idx="minor">
                <a:schemeClr val="tx1"/>
              </a:fontRef>
            </p:style>
          </p:cxnSp>
          <p:sp>
            <p:nvSpPr>
              <p:cNvPr id="176" name="文本框 175">
                <a:extLst>
                  <a:ext uri="{FF2B5EF4-FFF2-40B4-BE49-F238E27FC236}">
                    <a16:creationId xmlns:a16="http://schemas.microsoft.com/office/drawing/2014/main" id="{A550E087-75C5-4D4A-9B34-1385CA14D9C5}"/>
                  </a:ext>
                </a:extLst>
              </p:cNvPr>
              <p:cNvSpPr txBox="1"/>
              <p:nvPr/>
            </p:nvSpPr>
            <p:spPr>
              <a:xfrm>
                <a:off x="7319483" y="6294743"/>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178" name="组合 177">
              <a:extLst>
                <a:ext uri="{FF2B5EF4-FFF2-40B4-BE49-F238E27FC236}">
                  <a16:creationId xmlns:a16="http://schemas.microsoft.com/office/drawing/2014/main" id="{FB5BDC5E-BBD6-4F14-A720-9FADBF52D855}"/>
                </a:ext>
              </a:extLst>
            </p:cNvPr>
            <p:cNvGrpSpPr/>
            <p:nvPr/>
          </p:nvGrpSpPr>
          <p:grpSpPr>
            <a:xfrm>
              <a:off x="8604217" y="5690626"/>
              <a:ext cx="635647" cy="606462"/>
              <a:chOff x="7319483" y="6149946"/>
              <a:chExt cx="635647" cy="606462"/>
            </a:xfrm>
          </p:grpSpPr>
          <p:sp>
            <p:nvSpPr>
              <p:cNvPr id="179" name="等腰三角形 178">
                <a:extLst>
                  <a:ext uri="{FF2B5EF4-FFF2-40B4-BE49-F238E27FC236}">
                    <a16:creationId xmlns:a16="http://schemas.microsoft.com/office/drawing/2014/main" id="{E0BBC061-6E5B-488D-B624-B6A91E90843E}"/>
                  </a:ext>
                </a:extLst>
              </p:cNvPr>
              <p:cNvSpPr/>
              <p:nvPr/>
            </p:nvSpPr>
            <p:spPr>
              <a:xfrm>
                <a:off x="7477067" y="6149946"/>
                <a:ext cx="79683" cy="100763"/>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80" name="直接连接符 179">
                <a:extLst>
                  <a:ext uri="{FF2B5EF4-FFF2-40B4-BE49-F238E27FC236}">
                    <a16:creationId xmlns:a16="http://schemas.microsoft.com/office/drawing/2014/main" id="{97D27E7B-605D-4642-8CD7-AEA3DC1F16CE}"/>
                  </a:ext>
                </a:extLst>
              </p:cNvPr>
              <p:cNvCxnSpPr>
                <a:cxnSpLocks/>
              </p:cNvCxnSpPr>
              <p:nvPr/>
            </p:nvCxnSpPr>
            <p:spPr>
              <a:xfrm>
                <a:off x="7516908" y="6250709"/>
                <a:ext cx="0" cy="132031"/>
              </a:xfrm>
              <a:prstGeom prst="line">
                <a:avLst/>
              </a:prstGeom>
            </p:spPr>
            <p:style>
              <a:lnRef idx="3">
                <a:schemeClr val="dk1"/>
              </a:lnRef>
              <a:fillRef idx="0">
                <a:schemeClr val="dk1"/>
              </a:fillRef>
              <a:effectRef idx="2">
                <a:schemeClr val="dk1"/>
              </a:effectRef>
              <a:fontRef idx="minor">
                <a:schemeClr val="tx1"/>
              </a:fontRef>
            </p:style>
          </p:cxnSp>
          <p:sp>
            <p:nvSpPr>
              <p:cNvPr id="181" name="文本框 180">
                <a:extLst>
                  <a:ext uri="{FF2B5EF4-FFF2-40B4-BE49-F238E27FC236}">
                    <a16:creationId xmlns:a16="http://schemas.microsoft.com/office/drawing/2014/main" id="{EC8E1DEA-5D29-44C4-B951-7C9467BB6C2D}"/>
                  </a:ext>
                </a:extLst>
              </p:cNvPr>
              <p:cNvSpPr txBox="1"/>
              <p:nvPr/>
            </p:nvSpPr>
            <p:spPr>
              <a:xfrm>
                <a:off x="7319483" y="6294743"/>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182" name="组合 181">
              <a:extLst>
                <a:ext uri="{FF2B5EF4-FFF2-40B4-BE49-F238E27FC236}">
                  <a16:creationId xmlns:a16="http://schemas.microsoft.com/office/drawing/2014/main" id="{06C9BB64-C8D5-4E42-A7B8-D8BB9F6FAC03}"/>
                </a:ext>
              </a:extLst>
            </p:cNvPr>
            <p:cNvGrpSpPr/>
            <p:nvPr/>
          </p:nvGrpSpPr>
          <p:grpSpPr>
            <a:xfrm>
              <a:off x="10608324" y="5695692"/>
              <a:ext cx="635647" cy="606462"/>
              <a:chOff x="7319483" y="6149946"/>
              <a:chExt cx="635647" cy="606462"/>
            </a:xfrm>
          </p:grpSpPr>
          <p:sp>
            <p:nvSpPr>
              <p:cNvPr id="183" name="等腰三角形 182">
                <a:extLst>
                  <a:ext uri="{FF2B5EF4-FFF2-40B4-BE49-F238E27FC236}">
                    <a16:creationId xmlns:a16="http://schemas.microsoft.com/office/drawing/2014/main" id="{98E49E87-5393-44DE-86E7-89181FB5DBC3}"/>
                  </a:ext>
                </a:extLst>
              </p:cNvPr>
              <p:cNvSpPr/>
              <p:nvPr/>
            </p:nvSpPr>
            <p:spPr>
              <a:xfrm>
                <a:off x="7477067" y="6149946"/>
                <a:ext cx="79683" cy="100763"/>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84" name="直接连接符 183">
                <a:extLst>
                  <a:ext uri="{FF2B5EF4-FFF2-40B4-BE49-F238E27FC236}">
                    <a16:creationId xmlns:a16="http://schemas.microsoft.com/office/drawing/2014/main" id="{2E012FC9-E2CA-4FAC-989F-19B2690D43EB}"/>
                  </a:ext>
                </a:extLst>
              </p:cNvPr>
              <p:cNvCxnSpPr>
                <a:cxnSpLocks/>
              </p:cNvCxnSpPr>
              <p:nvPr/>
            </p:nvCxnSpPr>
            <p:spPr>
              <a:xfrm>
                <a:off x="7516908" y="6250709"/>
                <a:ext cx="0" cy="132031"/>
              </a:xfrm>
              <a:prstGeom prst="line">
                <a:avLst/>
              </a:prstGeom>
            </p:spPr>
            <p:style>
              <a:lnRef idx="3">
                <a:schemeClr val="dk1"/>
              </a:lnRef>
              <a:fillRef idx="0">
                <a:schemeClr val="dk1"/>
              </a:fillRef>
              <a:effectRef idx="2">
                <a:schemeClr val="dk1"/>
              </a:effectRef>
              <a:fontRef idx="minor">
                <a:schemeClr val="tx1"/>
              </a:fontRef>
            </p:style>
          </p:cxnSp>
          <p:sp>
            <p:nvSpPr>
              <p:cNvPr id="185" name="文本框 184">
                <a:extLst>
                  <a:ext uri="{FF2B5EF4-FFF2-40B4-BE49-F238E27FC236}">
                    <a16:creationId xmlns:a16="http://schemas.microsoft.com/office/drawing/2014/main" id="{2A786CD7-44A2-4A0C-9028-B164D067C232}"/>
                  </a:ext>
                </a:extLst>
              </p:cNvPr>
              <p:cNvSpPr txBox="1"/>
              <p:nvPr/>
            </p:nvSpPr>
            <p:spPr>
              <a:xfrm>
                <a:off x="7319483" y="6294743"/>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sp>
        <p:nvSpPr>
          <p:cNvPr id="187" name="矩形 186"/>
          <p:cNvSpPr/>
          <p:nvPr/>
        </p:nvSpPr>
        <p:spPr>
          <a:xfrm>
            <a:off x="9666959" y="6049109"/>
            <a:ext cx="893193" cy="369332"/>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CN" b="1" dirty="0" err="1">
                <a:solidFill>
                  <a:srgbClr val="FF0000"/>
                </a:solidFill>
                <a:latin typeface="Times New Roman" panose="02020603050405020304" pitchFamily="18" charset="0"/>
                <a:cs typeface="Times New Roman" panose="02020603050405020304" pitchFamily="18" charset="0"/>
              </a:rPr>
              <a:t>rd</a:t>
            </a:r>
            <a:r>
              <a:rPr lang="en-US" altLang="zh-CN" b="1" dirty="0">
                <a:solidFill>
                  <a:srgbClr val="FF0000"/>
                </a:solidFill>
                <a:latin typeface="Times New Roman" panose="02020603050405020304" pitchFamily="18" charset="0"/>
                <a:cs typeface="Times New Roman" panose="02020603050405020304" pitchFamily="18" charset="0"/>
              </a:rPr>
              <a:t>=x10</a:t>
            </a:r>
            <a:endParaRPr lang="zh-CN" altLang="en-US" dirty="0">
              <a:solidFill>
                <a:srgbClr val="FF0000"/>
              </a:solidFill>
            </a:endParaRPr>
          </a:p>
        </p:txBody>
      </p:sp>
      <p:sp>
        <p:nvSpPr>
          <p:cNvPr id="191" name="矩形 190"/>
          <p:cNvSpPr/>
          <p:nvPr/>
        </p:nvSpPr>
        <p:spPr>
          <a:xfrm>
            <a:off x="10458039" y="896414"/>
            <a:ext cx="1441420" cy="369332"/>
          </a:xfrm>
          <a:prstGeom prst="rect">
            <a:avLst/>
          </a:prstGeom>
        </p:spPr>
        <p:txBody>
          <a:bodyPr wrap="none">
            <a:spAutoFit/>
          </a:bodyPr>
          <a:lstStyle/>
          <a:p>
            <a:r>
              <a:rPr lang="en-US" altLang="zh-CN" dirty="0" err="1">
                <a:latin typeface="Times New Roman" panose="02020603050405020304" pitchFamily="18" charset="0"/>
                <a:cs typeface="Times New Roman" panose="02020603050405020304" pitchFamily="18" charset="0"/>
              </a:rPr>
              <a:t>ld</a:t>
            </a:r>
            <a:r>
              <a:rPr lang="en-US" altLang="zh-CN" dirty="0">
                <a:latin typeface="Times New Roman" panose="02020603050405020304" pitchFamily="18" charset="0"/>
                <a:cs typeface="Times New Roman" panose="02020603050405020304" pitchFamily="18" charset="0"/>
              </a:rPr>
              <a:t> </a:t>
            </a:r>
            <a:r>
              <a:rPr lang="en-US" altLang="zh-CN" dirty="0">
                <a:solidFill>
                  <a:srgbClr val="0000FF"/>
                </a:solidFill>
                <a:latin typeface="Times New Roman" panose="02020603050405020304" pitchFamily="18" charset="0"/>
                <a:cs typeface="Times New Roman" panose="02020603050405020304" pitchFamily="18" charset="0"/>
              </a:rPr>
              <a:t>x10</a:t>
            </a:r>
            <a:r>
              <a:rPr lang="en-US" altLang="zh-CN" dirty="0">
                <a:latin typeface="Times New Roman" panose="02020603050405020304" pitchFamily="18" charset="0"/>
                <a:cs typeface="Times New Roman" panose="02020603050405020304" pitchFamily="18" charset="0"/>
              </a:rPr>
              <a:t>,40(x1)</a:t>
            </a:r>
            <a:endParaRPr lang="zh-CN" altLang="en-US" dirty="0">
              <a:latin typeface="Times New Roman" panose="02020603050405020304" pitchFamily="18" charset="0"/>
              <a:cs typeface="Times New Roman" panose="02020603050405020304" pitchFamily="18" charset="0"/>
            </a:endParaRPr>
          </a:p>
        </p:txBody>
      </p:sp>
      <p:sp>
        <p:nvSpPr>
          <p:cNvPr id="192" name="等腰三角形 191">
            <a:extLst>
              <a:ext uri="{FF2B5EF4-FFF2-40B4-BE49-F238E27FC236}">
                <a16:creationId xmlns:a16="http://schemas.microsoft.com/office/drawing/2014/main" id="{B2095892-539C-4630-AA41-086C8D73561E}"/>
              </a:ext>
            </a:extLst>
          </p:cNvPr>
          <p:cNvSpPr/>
          <p:nvPr/>
        </p:nvSpPr>
        <p:spPr>
          <a:xfrm>
            <a:off x="9365150" y="5072582"/>
            <a:ext cx="79683" cy="100763"/>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93" name="直接连接符 192">
            <a:extLst>
              <a:ext uri="{FF2B5EF4-FFF2-40B4-BE49-F238E27FC236}">
                <a16:creationId xmlns:a16="http://schemas.microsoft.com/office/drawing/2014/main" id="{28416F72-B8E8-4565-A511-0EF9ECB39E1F}"/>
              </a:ext>
            </a:extLst>
          </p:cNvPr>
          <p:cNvCxnSpPr>
            <a:cxnSpLocks/>
          </p:cNvCxnSpPr>
          <p:nvPr/>
        </p:nvCxnSpPr>
        <p:spPr>
          <a:xfrm>
            <a:off x="9404991" y="5163820"/>
            <a:ext cx="0" cy="132031"/>
          </a:xfrm>
          <a:prstGeom prst="line">
            <a:avLst/>
          </a:prstGeom>
        </p:spPr>
        <p:style>
          <a:lnRef idx="3">
            <a:schemeClr val="dk1"/>
          </a:lnRef>
          <a:fillRef idx="0">
            <a:schemeClr val="dk1"/>
          </a:fillRef>
          <a:effectRef idx="2">
            <a:schemeClr val="dk1"/>
          </a:effectRef>
          <a:fontRef idx="minor">
            <a:schemeClr val="tx1"/>
          </a:fontRef>
        </p:style>
      </p:cxnSp>
      <p:sp>
        <p:nvSpPr>
          <p:cNvPr id="194" name="文本框 193">
            <a:extLst>
              <a:ext uri="{FF2B5EF4-FFF2-40B4-BE49-F238E27FC236}">
                <a16:creationId xmlns:a16="http://schemas.microsoft.com/office/drawing/2014/main" id="{82457499-3F57-483F-A32A-7F39D7044D6D}"/>
              </a:ext>
            </a:extLst>
          </p:cNvPr>
          <p:cNvSpPr txBox="1"/>
          <p:nvPr/>
        </p:nvSpPr>
        <p:spPr>
          <a:xfrm>
            <a:off x="9239864" y="5255500"/>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95" name="等腰三角形 194">
            <a:extLst>
              <a:ext uri="{FF2B5EF4-FFF2-40B4-BE49-F238E27FC236}">
                <a16:creationId xmlns:a16="http://schemas.microsoft.com/office/drawing/2014/main" id="{B2095892-539C-4630-AA41-086C8D73561E}"/>
              </a:ext>
            </a:extLst>
          </p:cNvPr>
          <p:cNvSpPr/>
          <p:nvPr/>
        </p:nvSpPr>
        <p:spPr>
          <a:xfrm>
            <a:off x="4685476" y="4930755"/>
            <a:ext cx="79683" cy="100763"/>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96" name="直接连接符 195">
            <a:extLst>
              <a:ext uri="{FF2B5EF4-FFF2-40B4-BE49-F238E27FC236}">
                <a16:creationId xmlns:a16="http://schemas.microsoft.com/office/drawing/2014/main" id="{28416F72-B8E8-4565-A511-0EF9ECB39E1F}"/>
              </a:ext>
            </a:extLst>
          </p:cNvPr>
          <p:cNvCxnSpPr>
            <a:cxnSpLocks/>
          </p:cNvCxnSpPr>
          <p:nvPr/>
        </p:nvCxnSpPr>
        <p:spPr>
          <a:xfrm>
            <a:off x="4725317" y="5021993"/>
            <a:ext cx="0" cy="132031"/>
          </a:xfrm>
          <a:prstGeom prst="line">
            <a:avLst/>
          </a:prstGeom>
        </p:spPr>
        <p:style>
          <a:lnRef idx="3">
            <a:schemeClr val="dk1"/>
          </a:lnRef>
          <a:fillRef idx="0">
            <a:schemeClr val="dk1"/>
          </a:fillRef>
          <a:effectRef idx="2">
            <a:schemeClr val="dk1"/>
          </a:effectRef>
          <a:fontRef idx="minor">
            <a:schemeClr val="tx1"/>
          </a:fontRef>
        </p:style>
      </p:cxnSp>
      <p:sp>
        <p:nvSpPr>
          <p:cNvPr id="197" name="文本框 196">
            <a:extLst>
              <a:ext uri="{FF2B5EF4-FFF2-40B4-BE49-F238E27FC236}">
                <a16:creationId xmlns:a16="http://schemas.microsoft.com/office/drawing/2014/main" id="{82457499-3F57-483F-A32A-7F39D7044D6D}"/>
              </a:ext>
            </a:extLst>
          </p:cNvPr>
          <p:cNvSpPr txBox="1"/>
          <p:nvPr/>
        </p:nvSpPr>
        <p:spPr>
          <a:xfrm>
            <a:off x="4589735" y="4984740"/>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Tree>
    <p:extLst>
      <p:ext uri="{BB962C8B-B14F-4D97-AF65-F5344CB8AC3E}">
        <p14:creationId xmlns:p14="http://schemas.microsoft.com/office/powerpoint/2010/main" val="282849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p:cNvSpPr>
            <a:spLocks noGrp="1"/>
          </p:cNvSpPr>
          <p:nvPr>
            <p:ph idx="1"/>
          </p:nvPr>
        </p:nvSpPr>
        <p:spPr/>
        <p:txBody>
          <a:bodyPr/>
          <a:lstStyle/>
          <a:p>
            <a:pPr>
              <a:lnSpc>
                <a:spcPct val="120000"/>
              </a:lnSpc>
            </a:pPr>
            <a:r>
              <a:rPr lang="zh-CN" altLang="en-US" dirty="0"/>
              <a:t>最高位为符号位，</a:t>
            </a:r>
            <a:r>
              <a:rPr lang="zh-CN" altLang="en-US" sz="3600" b="1" dirty="0">
                <a:solidFill>
                  <a:srgbClr val="FF0000"/>
                </a:solidFill>
              </a:rPr>
              <a:t>书写上</a:t>
            </a:r>
            <a:r>
              <a:rPr lang="zh-CN" altLang="en-US" dirty="0"/>
              <a:t>用“</a:t>
            </a:r>
            <a:r>
              <a:rPr lang="en-US" altLang="zh-CN" dirty="0"/>
              <a:t>,”</a:t>
            </a:r>
            <a:r>
              <a:rPr lang="zh-CN" altLang="en-US" dirty="0"/>
              <a:t>（整数）或“</a:t>
            </a:r>
            <a:r>
              <a:rPr lang="en-US" altLang="zh-CN" dirty="0"/>
              <a:t>.”</a:t>
            </a:r>
            <a:r>
              <a:rPr lang="zh-CN" altLang="en-US" dirty="0"/>
              <a:t>（小数）将数值部分和符号位隔开</a:t>
            </a:r>
            <a:endParaRPr lang="en-US" altLang="zh-CN" dirty="0"/>
          </a:p>
          <a:p>
            <a:pPr>
              <a:lnSpc>
                <a:spcPct val="120000"/>
              </a:lnSpc>
            </a:pPr>
            <a:r>
              <a:rPr lang="zh-CN" altLang="en-US" dirty="0"/>
              <a:t>对于</a:t>
            </a:r>
            <a:r>
              <a:rPr lang="zh-CN" altLang="en-US" dirty="0">
                <a:solidFill>
                  <a:srgbClr val="0000CC"/>
                </a:solidFill>
              </a:rPr>
              <a:t>正数</a:t>
            </a:r>
            <a:r>
              <a:rPr lang="zh-CN" altLang="en-US" dirty="0"/>
              <a:t>：符号位为</a:t>
            </a:r>
            <a:r>
              <a:rPr lang="en-US" altLang="zh-CN" dirty="0"/>
              <a:t>0</a:t>
            </a:r>
            <a:r>
              <a:rPr lang="zh-CN" altLang="en-US" dirty="0"/>
              <a:t>，</a:t>
            </a:r>
            <a:r>
              <a:rPr lang="zh-CN" altLang="en-US" b="1" dirty="0"/>
              <a:t>原码 </a:t>
            </a:r>
            <a:r>
              <a:rPr lang="en-US" altLang="zh-CN" b="1" dirty="0"/>
              <a:t>= </a:t>
            </a:r>
            <a:r>
              <a:rPr lang="zh-CN" altLang="en-US" b="1" dirty="0"/>
              <a:t>补码 </a:t>
            </a:r>
            <a:r>
              <a:rPr lang="en-US" altLang="zh-CN" b="1" dirty="0"/>
              <a:t>= </a:t>
            </a:r>
            <a:r>
              <a:rPr lang="zh-CN" altLang="en-US" b="1" dirty="0"/>
              <a:t>反码</a:t>
            </a:r>
            <a:endParaRPr lang="en-US" altLang="zh-CN" dirty="0"/>
          </a:p>
          <a:p>
            <a:pPr>
              <a:lnSpc>
                <a:spcPct val="120000"/>
              </a:lnSpc>
            </a:pPr>
            <a:r>
              <a:rPr lang="zh-CN" altLang="en-US" dirty="0"/>
              <a:t>对于</a:t>
            </a:r>
            <a:r>
              <a:rPr lang="zh-CN" altLang="en-US" dirty="0">
                <a:solidFill>
                  <a:srgbClr val="0000CC"/>
                </a:solidFill>
              </a:rPr>
              <a:t>负数</a:t>
            </a:r>
            <a:r>
              <a:rPr lang="zh-CN" altLang="en-US" dirty="0"/>
              <a:t>：</a:t>
            </a:r>
            <a:r>
              <a:rPr lang="zh-CN" altLang="en-US" b="1" dirty="0">
                <a:sym typeface="+mn-ea"/>
              </a:rPr>
              <a:t>补码</a:t>
            </a:r>
            <a:r>
              <a:rPr lang="en-US" altLang="zh-CN" b="1" dirty="0">
                <a:sym typeface="+mn-ea"/>
              </a:rPr>
              <a:t>&lt;——&gt;</a:t>
            </a:r>
            <a:r>
              <a:rPr lang="zh-CN" altLang="en-US" b="1" dirty="0">
                <a:sym typeface="+mn-ea"/>
              </a:rPr>
              <a:t>原码</a:t>
            </a:r>
            <a:r>
              <a:rPr lang="zh-CN" altLang="en-US" dirty="0">
                <a:sym typeface="+mn-ea"/>
              </a:rPr>
              <a:t>的方法：</a:t>
            </a:r>
            <a:endParaRPr lang="en-US" altLang="zh-CN" dirty="0"/>
          </a:p>
          <a:p>
            <a:pPr lvl="1">
              <a:lnSpc>
                <a:spcPct val="120000"/>
              </a:lnSpc>
            </a:pPr>
            <a:r>
              <a:rPr lang="zh-CN" altLang="en-US" sz="2800" b="1" dirty="0">
                <a:solidFill>
                  <a:srgbClr val="FF0000"/>
                </a:solidFill>
                <a:sym typeface="+mn-ea"/>
              </a:rPr>
              <a:t>除符号位外，每位取反，末位加 </a:t>
            </a:r>
            <a:r>
              <a:rPr lang="en-US" altLang="zh-CN" sz="2800" b="1" dirty="0">
                <a:solidFill>
                  <a:srgbClr val="FF0000"/>
                </a:solidFill>
                <a:sym typeface="+mn-ea"/>
              </a:rPr>
              <a:t>1</a:t>
            </a:r>
          </a:p>
          <a:p>
            <a:pPr lvl="1">
              <a:lnSpc>
                <a:spcPct val="120000"/>
              </a:lnSpc>
            </a:pPr>
            <a:r>
              <a:rPr lang="zh-CN" altLang="en-US" sz="2740" b="1" dirty="0">
                <a:solidFill>
                  <a:srgbClr val="FF0000"/>
                </a:solidFill>
                <a:sym typeface="+mn-ea"/>
              </a:rPr>
              <a:t>自右向左从最先遇到的</a:t>
            </a:r>
            <a:r>
              <a:rPr lang="en-US" altLang="zh-CN" sz="2740" b="1" dirty="0">
                <a:solidFill>
                  <a:srgbClr val="FF0000"/>
                </a:solidFill>
                <a:sym typeface="+mn-ea"/>
              </a:rPr>
              <a:t>1</a:t>
            </a:r>
            <a:r>
              <a:rPr lang="zh-CN" altLang="en-US" sz="2740" b="1" dirty="0">
                <a:solidFill>
                  <a:srgbClr val="FF0000"/>
                </a:solidFill>
                <a:sym typeface="+mn-ea"/>
              </a:rPr>
              <a:t>左边开始，每位取反</a:t>
            </a:r>
            <a:r>
              <a:rPr lang="en-US" altLang="zh-CN" sz="2740" b="1" dirty="0">
                <a:solidFill>
                  <a:srgbClr val="FF0000"/>
                </a:solidFill>
                <a:sym typeface="+mn-ea"/>
              </a:rPr>
              <a:t>(</a:t>
            </a:r>
            <a:r>
              <a:rPr lang="zh-CN" altLang="en-US" sz="2740" b="1" dirty="0">
                <a:solidFill>
                  <a:srgbClr val="FF0000"/>
                </a:solidFill>
                <a:sym typeface="+mn-ea"/>
              </a:rPr>
              <a:t>符号位除外</a:t>
            </a:r>
            <a:r>
              <a:rPr lang="en-US" altLang="zh-CN" sz="2740" b="1" dirty="0">
                <a:solidFill>
                  <a:srgbClr val="FF0000"/>
                </a:solidFill>
                <a:sym typeface="+mn-ea"/>
              </a:rPr>
              <a:t>)</a:t>
            </a:r>
          </a:p>
          <a:p>
            <a:pPr lvl="0">
              <a:lnSpc>
                <a:spcPct val="120000"/>
              </a:lnSpc>
            </a:pPr>
            <a:r>
              <a:rPr lang="zh-CN" altLang="en-US" sz="3125" dirty="0">
                <a:sym typeface="+mn-ea"/>
              </a:rPr>
              <a:t>对于负数：</a:t>
            </a:r>
            <a:r>
              <a:rPr lang="zh-CN" altLang="en-US" sz="3125" b="1" dirty="0">
                <a:sym typeface="+mn-ea"/>
              </a:rPr>
              <a:t>补码</a:t>
            </a:r>
            <a:r>
              <a:rPr lang="en-US" altLang="zh-CN" sz="3125" b="1" dirty="0">
                <a:sym typeface="+mn-ea"/>
              </a:rPr>
              <a:t>=</a:t>
            </a:r>
            <a:r>
              <a:rPr lang="zh-CN" altLang="en-US" sz="3125" b="1" dirty="0">
                <a:sym typeface="+mn-ea"/>
              </a:rPr>
              <a:t>反码</a:t>
            </a:r>
            <a:r>
              <a:rPr lang="en-US" altLang="zh-CN" sz="3125" b="1" dirty="0">
                <a:sym typeface="+mn-ea"/>
              </a:rPr>
              <a:t>+1</a:t>
            </a:r>
          </a:p>
          <a:p>
            <a:pPr marL="0" lvl="0" indent="0">
              <a:lnSpc>
                <a:spcPct val="120000"/>
              </a:lnSpc>
              <a:buNone/>
            </a:pPr>
            <a:r>
              <a:rPr lang="en-US" altLang="zh-CN" sz="3125" b="1" dirty="0">
                <a:sym typeface="+mn-ea"/>
              </a:rPr>
              <a:t>		  </a:t>
            </a:r>
            <a:r>
              <a:rPr lang="zh-CN" altLang="en-US" sz="3125" b="1" dirty="0">
                <a:sym typeface="+mn-ea"/>
              </a:rPr>
              <a:t>反码</a:t>
            </a:r>
            <a:r>
              <a:rPr lang="en-US" altLang="zh-CN" sz="3125" b="1" dirty="0">
                <a:sym typeface="+mn-ea"/>
              </a:rPr>
              <a:t>=</a:t>
            </a:r>
            <a:r>
              <a:rPr lang="zh-CN" altLang="en-US" sz="3125" b="1" dirty="0">
                <a:sym typeface="+mn-ea"/>
              </a:rPr>
              <a:t>原码按位取反（符号位除外）</a:t>
            </a:r>
            <a:endParaRPr lang="en-US" altLang="zh-CN" sz="3125" dirty="0"/>
          </a:p>
          <a:p>
            <a:pPr lvl="1">
              <a:lnSpc>
                <a:spcPct val="120000"/>
              </a:lnSpc>
            </a:pPr>
            <a:endParaRPr lang="zh-CN" altLang="en-US" sz="2740" b="1" dirty="0">
              <a:solidFill>
                <a:srgbClr val="0000FF"/>
              </a:solidFill>
              <a:latin typeface="Times New Roman" panose="02020603050405020304" pitchFamily="18" charset="0"/>
              <a:cs typeface="Times New Roman" panose="02020603050405020304" pitchFamily="18" charset="0"/>
              <a:sym typeface="+mn-ea"/>
            </a:endParaRPr>
          </a:p>
          <a:p>
            <a:pPr lvl="1">
              <a:lnSpc>
                <a:spcPct val="120000"/>
              </a:lnSpc>
            </a:pPr>
            <a:endParaRPr lang="zh-CN" altLang="en-US" sz="3200" b="1" dirty="0">
              <a:solidFill>
                <a:srgbClr val="0000FF"/>
              </a:solidFill>
              <a:latin typeface="Times New Roman" panose="02020603050405020304" pitchFamily="18" charset="0"/>
              <a:cs typeface="Times New Roman" panose="02020603050405020304" pitchFamily="18" charset="0"/>
              <a:sym typeface="+mn-ea"/>
            </a:endParaRPr>
          </a:p>
        </p:txBody>
      </p:sp>
      <p:sp>
        <p:nvSpPr>
          <p:cNvPr id="8" name="标题 7"/>
          <p:cNvSpPr>
            <a:spLocks noGrp="1"/>
          </p:cNvSpPr>
          <p:nvPr>
            <p:ph type="title"/>
          </p:nvPr>
        </p:nvSpPr>
        <p:spPr/>
        <p:txBody>
          <a:bodyPr>
            <a:normAutofit/>
          </a:bodyPr>
          <a:lstStyle/>
          <a:p>
            <a:r>
              <a:rPr lang="zh-CN" altLang="en-US" dirty="0"/>
              <a:t>三种机器数的小结</a:t>
            </a: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2837607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3"/>
          <p:cNvSpPr>
            <a:spLocks noGrp="1" noChangeArrowheads="1"/>
          </p:cNvSpPr>
          <p:nvPr>
            <p:ph idx="1"/>
          </p:nvPr>
        </p:nvSpPr>
        <p:spPr>
          <a:xfrm>
            <a:off x="838200" y="911736"/>
            <a:ext cx="10515600" cy="5263515"/>
          </a:xfrm>
        </p:spPr>
        <p:txBody>
          <a:bodyPr>
            <a:normAutofit/>
          </a:bodyPr>
          <a:lstStyle/>
          <a:p>
            <a:pPr eaLnBrk="1" hangingPunct="1"/>
            <a:r>
              <a:rPr lang="zh-CN" altLang="en-US" dirty="0"/>
              <a:t>控制信号从指令中产生，与单周期实现相似</a:t>
            </a:r>
            <a:endParaRPr lang="en-US" altLang="zh-CN" dirty="0"/>
          </a:p>
          <a:p>
            <a:pPr eaLnBrk="1" hangingPunct="1"/>
            <a:r>
              <a:rPr lang="zh-CN" altLang="en-US" dirty="0"/>
              <a:t>根据流水线阶段将控制线也进行分组</a:t>
            </a:r>
            <a:endParaRPr lang="en-US" altLang="zh-CN" dirty="0"/>
          </a:p>
          <a:p>
            <a:pPr lvl="1"/>
            <a:r>
              <a:rPr lang="en-US" altLang="zh-CN" dirty="0"/>
              <a:t>IF</a:t>
            </a:r>
            <a:r>
              <a:rPr lang="zh-CN" altLang="en-US" dirty="0"/>
              <a:t>和</a:t>
            </a:r>
            <a:r>
              <a:rPr lang="en-US" altLang="zh-CN" dirty="0"/>
              <a:t>ID</a:t>
            </a:r>
            <a:r>
              <a:rPr lang="zh-CN" altLang="en-US" dirty="0"/>
              <a:t>阶段没有需要特别控制的内容</a:t>
            </a:r>
            <a:endParaRPr lang="en-US" altLang="en-US" dirty="0"/>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4" name="标题 3"/>
          <p:cNvSpPr>
            <a:spLocks noGrp="1"/>
          </p:cNvSpPr>
          <p:nvPr>
            <p:ph type="title"/>
          </p:nvPr>
        </p:nvSpPr>
        <p:spPr/>
        <p:txBody>
          <a:bodyPr/>
          <a:lstStyle/>
          <a:p>
            <a:r>
              <a:rPr lang="zh-CN" altLang="en-US" dirty="0"/>
              <a:t>流水线控制</a:t>
            </a:r>
          </a:p>
        </p:txBody>
      </p:sp>
      <p:grpSp>
        <p:nvGrpSpPr>
          <p:cNvPr id="5" name="组合 4"/>
          <p:cNvGrpSpPr/>
          <p:nvPr/>
        </p:nvGrpSpPr>
        <p:grpSpPr>
          <a:xfrm>
            <a:off x="993668" y="2749411"/>
            <a:ext cx="6682764" cy="4108589"/>
            <a:chOff x="2336693" y="2619820"/>
            <a:chExt cx="6682764" cy="4108589"/>
          </a:xfrm>
        </p:grpSpPr>
        <p:sp>
          <p:nvSpPr>
            <p:cNvPr id="3" name="矩形 2"/>
            <p:cNvSpPr/>
            <p:nvPr/>
          </p:nvSpPr>
          <p:spPr>
            <a:xfrm>
              <a:off x="2497238" y="4454554"/>
              <a:ext cx="334861" cy="1817976"/>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sp>
          <p:nvSpPr>
            <p:cNvPr id="7" name="椭圆 6"/>
            <p:cNvSpPr/>
            <p:nvPr/>
          </p:nvSpPr>
          <p:spPr>
            <a:xfrm>
              <a:off x="3108937" y="2619820"/>
              <a:ext cx="796954" cy="1747365"/>
            </a:xfrm>
            <a:prstGeom prst="ellipse">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endParaRPr>
            </a:p>
          </p:txBody>
        </p:sp>
        <p:cxnSp>
          <p:nvCxnSpPr>
            <p:cNvPr id="12" name="连接符: 肘形 11"/>
            <p:cNvCxnSpPr>
              <a:stCxn id="3" idx="3"/>
              <a:endCxn id="7" idx="2"/>
            </p:cNvCxnSpPr>
            <p:nvPr/>
          </p:nvCxnSpPr>
          <p:spPr>
            <a:xfrm flipV="1">
              <a:off x="2832099" y="3493503"/>
              <a:ext cx="276838" cy="1870039"/>
            </a:xfrm>
            <a:prstGeom prst="bentConnector3">
              <a:avLst/>
            </a:prstGeom>
            <a:ln w="254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4" name="矩形 13"/>
            <p:cNvSpPr/>
            <p:nvPr/>
          </p:nvSpPr>
          <p:spPr>
            <a:xfrm>
              <a:off x="4342817" y="4454554"/>
              <a:ext cx="360727" cy="1817976"/>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sp>
          <p:nvSpPr>
            <p:cNvPr id="19" name="矩形 18"/>
            <p:cNvSpPr/>
            <p:nvPr/>
          </p:nvSpPr>
          <p:spPr>
            <a:xfrm>
              <a:off x="6143474" y="4454554"/>
              <a:ext cx="360727" cy="1817976"/>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sp>
          <p:nvSpPr>
            <p:cNvPr id="20" name="矩形 19"/>
            <p:cNvSpPr/>
            <p:nvPr/>
          </p:nvSpPr>
          <p:spPr>
            <a:xfrm>
              <a:off x="7944131" y="4454554"/>
              <a:ext cx="360727" cy="1817976"/>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a:ea typeface="+mn-ea"/>
                <a:cs typeface="+mn-cs"/>
              </a:endParaRPr>
            </a:p>
          </p:txBody>
        </p:sp>
        <p:sp>
          <p:nvSpPr>
            <p:cNvPr id="21" name="矩形 20"/>
            <p:cNvSpPr/>
            <p:nvPr/>
          </p:nvSpPr>
          <p:spPr>
            <a:xfrm>
              <a:off x="4342817" y="3800213"/>
              <a:ext cx="360727" cy="654341"/>
            </a:xfrm>
            <a:prstGeom prst="rect">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矩形 21"/>
            <p:cNvSpPr/>
            <p:nvPr/>
          </p:nvSpPr>
          <p:spPr>
            <a:xfrm>
              <a:off x="4342815" y="3145871"/>
              <a:ext cx="360727" cy="654341"/>
            </a:xfrm>
            <a:prstGeom prst="rect">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a:t>
              </a:r>
            </a:p>
          </p:txBody>
        </p:sp>
        <p:sp>
          <p:nvSpPr>
            <p:cNvPr id="23" name="矩形 22"/>
            <p:cNvSpPr/>
            <p:nvPr/>
          </p:nvSpPr>
          <p:spPr>
            <a:xfrm>
              <a:off x="4342816" y="2619820"/>
              <a:ext cx="360727" cy="526052"/>
            </a:xfrm>
            <a:prstGeom prst="rect">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等线"/>
                <a:ea typeface="+mn-ea"/>
                <a:cs typeface="+mn-cs"/>
              </a:endParaRPr>
            </a:p>
          </p:txBody>
        </p:sp>
        <p:sp>
          <p:nvSpPr>
            <p:cNvPr id="17" name="文本框 16"/>
            <p:cNvSpPr txBox="1"/>
            <p:nvPr/>
          </p:nvSpPr>
          <p:spPr>
            <a:xfrm>
              <a:off x="4232950" y="2747313"/>
              <a:ext cx="59824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WB</a:t>
              </a:r>
            </a:p>
          </p:txBody>
        </p:sp>
        <p:sp>
          <p:nvSpPr>
            <p:cNvPr id="25" name="矩形 24"/>
            <p:cNvSpPr/>
            <p:nvPr/>
          </p:nvSpPr>
          <p:spPr>
            <a:xfrm>
              <a:off x="6143474" y="3800213"/>
              <a:ext cx="360727" cy="654341"/>
            </a:xfrm>
            <a:prstGeom prst="rect">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a:t>
              </a:r>
            </a:p>
          </p:txBody>
        </p:sp>
        <p:sp>
          <p:nvSpPr>
            <p:cNvPr id="27" name="矩形 26"/>
            <p:cNvSpPr/>
            <p:nvPr/>
          </p:nvSpPr>
          <p:spPr>
            <a:xfrm>
              <a:off x="6143474" y="3145871"/>
              <a:ext cx="360727" cy="646161"/>
            </a:xfrm>
            <a:prstGeom prst="rect">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等线"/>
                <a:ea typeface="+mn-ea"/>
                <a:cs typeface="+mn-cs"/>
              </a:endParaRPr>
            </a:p>
          </p:txBody>
        </p:sp>
        <p:sp>
          <p:nvSpPr>
            <p:cNvPr id="28" name="文本框 27"/>
            <p:cNvSpPr txBox="1"/>
            <p:nvPr/>
          </p:nvSpPr>
          <p:spPr>
            <a:xfrm>
              <a:off x="6060269" y="3326408"/>
              <a:ext cx="59824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WB</a:t>
              </a:r>
            </a:p>
          </p:txBody>
        </p:sp>
        <p:sp>
          <p:nvSpPr>
            <p:cNvPr id="29" name="矩形 28"/>
            <p:cNvSpPr/>
            <p:nvPr/>
          </p:nvSpPr>
          <p:spPr>
            <a:xfrm>
              <a:off x="7944130" y="3808810"/>
              <a:ext cx="360727" cy="646161"/>
            </a:xfrm>
            <a:prstGeom prst="rect">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等线"/>
                <a:ea typeface="+mn-ea"/>
                <a:cs typeface="+mn-cs"/>
              </a:endParaRPr>
            </a:p>
          </p:txBody>
        </p:sp>
        <p:sp>
          <p:nvSpPr>
            <p:cNvPr id="30" name="文本框 29"/>
            <p:cNvSpPr txBox="1"/>
            <p:nvPr/>
          </p:nvSpPr>
          <p:spPr>
            <a:xfrm>
              <a:off x="7823845" y="3928383"/>
              <a:ext cx="59824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WB</a:t>
              </a:r>
            </a:p>
          </p:txBody>
        </p:sp>
        <p:cxnSp>
          <p:nvCxnSpPr>
            <p:cNvPr id="34" name="直接箭头连接符 33"/>
            <p:cNvCxnSpPr/>
            <p:nvPr/>
          </p:nvCxnSpPr>
          <p:spPr>
            <a:xfrm>
              <a:off x="3730421" y="2747313"/>
              <a:ext cx="612394" cy="0"/>
            </a:xfrm>
            <a:prstGeom prst="straightConnector1">
              <a:avLst/>
            </a:prstGeom>
            <a:ln w="25400">
              <a:solidFill>
                <a:srgbClr val="00B0F0"/>
              </a:solidFill>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a:off x="3822700" y="3024312"/>
              <a:ext cx="520115"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3905891" y="3326408"/>
              <a:ext cx="436924"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3905891" y="3712464"/>
              <a:ext cx="436924"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3905891" y="3493503"/>
              <a:ext cx="439606"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3822700" y="3928383"/>
              <a:ext cx="520115"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889" name="直接箭头连接符 37888"/>
            <p:cNvCxnSpPr>
              <a:stCxn id="7" idx="5"/>
            </p:cNvCxnSpPr>
            <p:nvPr/>
          </p:nvCxnSpPr>
          <p:spPr>
            <a:xfrm flipV="1">
              <a:off x="3789180" y="4110687"/>
              <a:ext cx="557829" cy="602"/>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895" name="连接符: 肘形 37894"/>
            <p:cNvCxnSpPr/>
            <p:nvPr/>
          </p:nvCxnSpPr>
          <p:spPr>
            <a:xfrm>
              <a:off x="4711931" y="2747313"/>
              <a:ext cx="1431543" cy="516050"/>
            </a:xfrm>
            <a:prstGeom prst="bentConnector3">
              <a:avLst>
                <a:gd name="adj1" fmla="val 8223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911" name="连接符: 肘形 37910"/>
            <p:cNvCxnSpPr/>
            <p:nvPr/>
          </p:nvCxnSpPr>
          <p:spPr>
            <a:xfrm>
              <a:off x="4703542" y="3024312"/>
              <a:ext cx="1439932" cy="551605"/>
            </a:xfrm>
            <a:prstGeom prst="bentConnector3">
              <a:avLst>
                <a:gd name="adj1" fmla="val 73886"/>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914" name="连接符: 肘形 37913"/>
            <p:cNvCxnSpPr/>
            <p:nvPr/>
          </p:nvCxnSpPr>
          <p:spPr>
            <a:xfrm>
              <a:off x="4711931" y="3295643"/>
              <a:ext cx="1431543" cy="651029"/>
            </a:xfrm>
            <a:prstGeom prst="bentConnector3">
              <a:avLst>
                <a:gd name="adj1" fmla="val 66994"/>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917" name="连接符: 肘形 37916"/>
            <p:cNvCxnSpPr>
              <a:endCxn id="25" idx="1"/>
            </p:cNvCxnSpPr>
            <p:nvPr/>
          </p:nvCxnSpPr>
          <p:spPr>
            <a:xfrm>
              <a:off x="4707735" y="3493502"/>
              <a:ext cx="1435739" cy="633882"/>
            </a:xfrm>
            <a:prstGeom prst="bentConnector3">
              <a:avLst>
                <a:gd name="adj1" fmla="val 61686"/>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920" name="连接符: 肘形 37919"/>
            <p:cNvCxnSpPr/>
            <p:nvPr/>
          </p:nvCxnSpPr>
          <p:spPr>
            <a:xfrm>
              <a:off x="4705637" y="3697475"/>
              <a:ext cx="1437834" cy="610619"/>
            </a:xfrm>
            <a:prstGeom prst="bentConnector3">
              <a:avLst>
                <a:gd name="adj1" fmla="val 56418"/>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923" name="连接符: 肘形 37922"/>
            <p:cNvCxnSpPr/>
            <p:nvPr/>
          </p:nvCxnSpPr>
          <p:spPr>
            <a:xfrm>
              <a:off x="6504201" y="3326408"/>
              <a:ext cx="1439929" cy="620264"/>
            </a:xfrm>
            <a:prstGeom prst="bentConnector3">
              <a:avLst>
                <a:gd name="adj1" fmla="val 81460"/>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928" name="连接符: 肘形 37927"/>
            <p:cNvCxnSpPr/>
            <p:nvPr/>
          </p:nvCxnSpPr>
          <p:spPr>
            <a:xfrm>
              <a:off x="6504201" y="3636540"/>
              <a:ext cx="1403726" cy="568842"/>
            </a:xfrm>
            <a:prstGeom prst="bentConnector3">
              <a:avLst>
                <a:gd name="adj1" fmla="val 75100"/>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7932" name="文本框 37931"/>
            <p:cNvSpPr txBox="1"/>
            <p:nvPr/>
          </p:nvSpPr>
          <p:spPr>
            <a:xfrm>
              <a:off x="2336693" y="6272530"/>
              <a:ext cx="75373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IF/ID</a:t>
              </a:r>
            </a:p>
          </p:txBody>
        </p:sp>
        <p:sp>
          <p:nvSpPr>
            <p:cNvPr id="37933" name="文本框 37932"/>
            <p:cNvSpPr txBox="1"/>
            <p:nvPr/>
          </p:nvSpPr>
          <p:spPr>
            <a:xfrm>
              <a:off x="4131697" y="6328299"/>
              <a:ext cx="9144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ID/EX</a:t>
              </a:r>
            </a:p>
          </p:txBody>
        </p:sp>
        <p:sp>
          <p:nvSpPr>
            <p:cNvPr id="37934" name="文本框 37933"/>
            <p:cNvSpPr txBox="1"/>
            <p:nvPr/>
          </p:nvSpPr>
          <p:spPr>
            <a:xfrm>
              <a:off x="5791200" y="6303295"/>
              <a:ext cx="12227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EX/MEM</a:t>
              </a:r>
            </a:p>
          </p:txBody>
        </p:sp>
        <p:sp>
          <p:nvSpPr>
            <p:cNvPr id="37935" name="文本框 37934"/>
            <p:cNvSpPr txBox="1"/>
            <p:nvPr/>
          </p:nvSpPr>
          <p:spPr>
            <a:xfrm>
              <a:off x="7604968" y="6264065"/>
              <a:ext cx="141448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MEM/WB</a:t>
              </a:r>
            </a:p>
          </p:txBody>
        </p:sp>
        <p:cxnSp>
          <p:nvCxnSpPr>
            <p:cNvPr id="6" name="直接连接符 5"/>
            <p:cNvCxnSpPr/>
            <p:nvPr/>
          </p:nvCxnSpPr>
          <p:spPr>
            <a:xfrm>
              <a:off x="4695156" y="3928383"/>
              <a:ext cx="22650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4853967" y="3744642"/>
              <a:ext cx="3465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等线"/>
                  <a:ea typeface="+mn-ea"/>
                  <a:cs typeface="+mn-cs"/>
                </a:rPr>
                <a:t>…</a:t>
              </a:r>
            </a:p>
          </p:txBody>
        </p:sp>
        <p:cxnSp>
          <p:nvCxnSpPr>
            <p:cNvPr id="51" name="直接连接符 50"/>
            <p:cNvCxnSpPr/>
            <p:nvPr/>
          </p:nvCxnSpPr>
          <p:spPr>
            <a:xfrm>
              <a:off x="4696554" y="4105950"/>
              <a:ext cx="22650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4855365" y="3922209"/>
              <a:ext cx="3465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等线"/>
                  <a:ea typeface="+mn-ea"/>
                  <a:cs typeface="+mn-cs"/>
                </a:rPr>
                <a:t>…</a:t>
              </a:r>
            </a:p>
          </p:txBody>
        </p:sp>
        <p:cxnSp>
          <p:nvCxnSpPr>
            <p:cNvPr id="53" name="直接连接符 52"/>
            <p:cNvCxnSpPr/>
            <p:nvPr/>
          </p:nvCxnSpPr>
          <p:spPr>
            <a:xfrm>
              <a:off x="6500189" y="3954948"/>
              <a:ext cx="22650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659000" y="3771207"/>
              <a:ext cx="3465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等线"/>
                  <a:ea typeface="+mn-ea"/>
                  <a:cs typeface="+mn-cs"/>
                </a:rPr>
                <a:t>…</a:t>
              </a:r>
            </a:p>
          </p:txBody>
        </p:sp>
        <p:cxnSp>
          <p:nvCxnSpPr>
            <p:cNvPr id="55" name="直接连接符 54"/>
            <p:cNvCxnSpPr/>
            <p:nvPr/>
          </p:nvCxnSpPr>
          <p:spPr>
            <a:xfrm>
              <a:off x="6508578" y="4131117"/>
              <a:ext cx="22650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6667389" y="3947376"/>
              <a:ext cx="3465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等线"/>
                  <a:ea typeface="+mn-ea"/>
                  <a:cs typeface="+mn-cs"/>
                </a:rPr>
                <a:t>…</a:t>
              </a:r>
            </a:p>
          </p:txBody>
        </p:sp>
        <p:cxnSp>
          <p:nvCxnSpPr>
            <p:cNvPr id="57" name="直接连接符 56"/>
            <p:cNvCxnSpPr/>
            <p:nvPr/>
          </p:nvCxnSpPr>
          <p:spPr>
            <a:xfrm>
              <a:off x="6508578" y="4315675"/>
              <a:ext cx="22650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6667389" y="4131934"/>
              <a:ext cx="3465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等线"/>
                  <a:ea typeface="+mn-ea"/>
                  <a:cs typeface="+mn-cs"/>
                </a:rPr>
                <a:t>…</a:t>
              </a:r>
            </a:p>
          </p:txBody>
        </p:sp>
        <p:cxnSp>
          <p:nvCxnSpPr>
            <p:cNvPr id="59" name="直接连接符 58"/>
            <p:cNvCxnSpPr/>
            <p:nvPr/>
          </p:nvCxnSpPr>
          <p:spPr>
            <a:xfrm>
              <a:off x="8303824" y="3954948"/>
              <a:ext cx="22650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8462635" y="3771207"/>
              <a:ext cx="3465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等线"/>
                  <a:ea typeface="+mn-ea"/>
                  <a:cs typeface="+mn-cs"/>
                </a:rPr>
                <a:t>…</a:t>
              </a:r>
            </a:p>
          </p:txBody>
        </p:sp>
        <p:cxnSp>
          <p:nvCxnSpPr>
            <p:cNvPr id="61" name="直接连接符 60"/>
            <p:cNvCxnSpPr/>
            <p:nvPr/>
          </p:nvCxnSpPr>
          <p:spPr>
            <a:xfrm>
              <a:off x="8312213" y="4198229"/>
              <a:ext cx="22650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8471024" y="4014488"/>
              <a:ext cx="34657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等线"/>
                  <a:ea typeface="+mn-ea"/>
                  <a:cs typeface="+mn-cs"/>
                </a:rPr>
                <a:t>…</a:t>
              </a:r>
            </a:p>
          </p:txBody>
        </p:sp>
        <p:sp>
          <p:nvSpPr>
            <p:cNvPr id="13" name="文本框 12"/>
            <p:cNvSpPr txBox="1"/>
            <p:nvPr/>
          </p:nvSpPr>
          <p:spPr>
            <a:xfrm>
              <a:off x="3036782" y="3267208"/>
              <a:ext cx="96693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Control</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5" name="文本框 14"/>
            <p:cNvSpPr txBox="1"/>
            <p:nvPr/>
          </p:nvSpPr>
          <p:spPr>
            <a:xfrm>
              <a:off x="4304434" y="3937803"/>
              <a:ext cx="52770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EX</a:t>
              </a:r>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sp>
        <p:nvSpPr>
          <p:cNvPr id="8" name="文本框 7"/>
          <p:cNvSpPr txBox="1"/>
          <p:nvPr/>
        </p:nvSpPr>
        <p:spPr>
          <a:xfrm>
            <a:off x="346519" y="3766131"/>
            <a:ext cx="1239029" cy="646331"/>
          </a:xfrm>
          <a:prstGeom prst="rect">
            <a:avLst/>
          </a:prstGeom>
          <a:noFill/>
        </p:spPr>
        <p:txBody>
          <a:bodyPr wrap="square" rtlCol="0">
            <a:spAutoFit/>
          </a:bodyPr>
          <a:lstStyle/>
          <a:p>
            <a:r>
              <a:rPr lang="en-US" altLang="zh-CN" dirty="0"/>
              <a:t>op</a:t>
            </a:r>
            <a:r>
              <a:rPr lang="zh-CN" altLang="en-US" dirty="0"/>
              <a:t>、</a:t>
            </a:r>
            <a:r>
              <a:rPr lang="en-US" altLang="zh-CN" dirty="0"/>
              <a:t>func3</a:t>
            </a:r>
            <a:r>
              <a:rPr lang="zh-CN" altLang="en-US" dirty="0"/>
              <a:t>、</a:t>
            </a:r>
            <a:r>
              <a:rPr lang="en-US" altLang="zh-CN" dirty="0"/>
              <a:t>func7</a:t>
            </a:r>
            <a:endParaRPr lang="zh-CN" altLang="en-US" dirty="0"/>
          </a:p>
        </p:txBody>
      </p:sp>
      <p:grpSp>
        <p:nvGrpSpPr>
          <p:cNvPr id="33" name="组合 32"/>
          <p:cNvGrpSpPr/>
          <p:nvPr/>
        </p:nvGrpSpPr>
        <p:grpSpPr>
          <a:xfrm>
            <a:off x="6998035" y="3798849"/>
            <a:ext cx="1193465" cy="570991"/>
            <a:chOff x="6998035" y="3798849"/>
            <a:chExt cx="1193465" cy="570991"/>
          </a:xfrm>
        </p:grpSpPr>
        <p:sp>
          <p:nvSpPr>
            <p:cNvPr id="63" name="文本框 62"/>
            <p:cNvSpPr txBox="1"/>
            <p:nvPr/>
          </p:nvSpPr>
          <p:spPr>
            <a:xfrm>
              <a:off x="6998035" y="3798849"/>
              <a:ext cx="1193465" cy="323165"/>
            </a:xfrm>
            <a:prstGeom prst="rect">
              <a:avLst/>
            </a:prstGeom>
            <a:noFill/>
          </p:spPr>
          <p:txBody>
            <a:bodyPr wrap="square" rtlCol="0">
              <a:spAutoFit/>
            </a:bodyPr>
            <a:lstStyle/>
            <a:p>
              <a:r>
                <a:rPr lang="en-US" altLang="zh-CN" sz="1500" dirty="0" err="1">
                  <a:solidFill>
                    <a:srgbClr val="00B050"/>
                  </a:solidFill>
                  <a:latin typeface="Times New Roman" panose="02020603050405020304" pitchFamily="18" charset="0"/>
                  <a:cs typeface="Times New Roman" panose="02020603050405020304" pitchFamily="18" charset="0"/>
                </a:rPr>
                <a:t>MemtoReg</a:t>
              </a:r>
              <a:endParaRPr lang="zh-CN" altLang="en-US" sz="1500" dirty="0">
                <a:solidFill>
                  <a:srgbClr val="00B050"/>
                </a:solidFill>
                <a:latin typeface="Times New Roman" panose="02020603050405020304" pitchFamily="18" charset="0"/>
                <a:cs typeface="Times New Roman" panose="02020603050405020304" pitchFamily="18" charset="0"/>
              </a:endParaRPr>
            </a:p>
          </p:txBody>
        </p:sp>
        <p:sp>
          <p:nvSpPr>
            <p:cNvPr id="64" name="文本框 63"/>
            <p:cNvSpPr txBox="1"/>
            <p:nvPr/>
          </p:nvSpPr>
          <p:spPr>
            <a:xfrm>
              <a:off x="6998035" y="4046675"/>
              <a:ext cx="1011197" cy="323165"/>
            </a:xfrm>
            <a:prstGeom prst="rect">
              <a:avLst/>
            </a:prstGeom>
            <a:noFill/>
          </p:spPr>
          <p:txBody>
            <a:bodyPr wrap="square" rtlCol="0">
              <a:spAutoFit/>
            </a:bodyPr>
            <a:lstStyle/>
            <a:p>
              <a:r>
                <a:rPr lang="en-US" altLang="zh-CN" sz="1500" dirty="0" err="1">
                  <a:solidFill>
                    <a:srgbClr val="00B050"/>
                  </a:solidFill>
                  <a:latin typeface="Times New Roman" panose="02020603050405020304" pitchFamily="18" charset="0"/>
                  <a:cs typeface="Times New Roman" panose="02020603050405020304" pitchFamily="18" charset="0"/>
                </a:rPr>
                <a:t>Regwrite</a:t>
              </a:r>
              <a:endParaRPr lang="zh-CN" altLang="en-US" sz="1500" dirty="0">
                <a:solidFill>
                  <a:srgbClr val="00B050"/>
                </a:solidFill>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3350234" y="2571275"/>
            <a:ext cx="1193465" cy="585934"/>
            <a:chOff x="3350234" y="2571275"/>
            <a:chExt cx="1193465" cy="585934"/>
          </a:xfrm>
        </p:grpSpPr>
        <p:sp>
          <p:nvSpPr>
            <p:cNvPr id="67" name="文本框 66"/>
            <p:cNvSpPr txBox="1"/>
            <p:nvPr/>
          </p:nvSpPr>
          <p:spPr>
            <a:xfrm>
              <a:off x="3350234" y="2571275"/>
              <a:ext cx="1193465" cy="292388"/>
            </a:xfrm>
            <a:prstGeom prst="rect">
              <a:avLst/>
            </a:prstGeom>
            <a:noFill/>
          </p:spPr>
          <p:txBody>
            <a:bodyPr wrap="square" rtlCol="0">
              <a:spAutoFit/>
            </a:bodyPr>
            <a:lstStyle/>
            <a:p>
              <a:r>
                <a:rPr lang="en-US" altLang="zh-CN" sz="1300" dirty="0" err="1">
                  <a:solidFill>
                    <a:srgbClr val="00B050"/>
                  </a:solidFill>
                  <a:latin typeface="Times New Roman" panose="02020603050405020304" pitchFamily="18" charset="0"/>
                  <a:cs typeface="Times New Roman" panose="02020603050405020304" pitchFamily="18" charset="0"/>
                </a:rPr>
                <a:t>MemtoReg</a:t>
              </a:r>
              <a:endParaRPr lang="zh-CN" altLang="en-US" sz="1300" dirty="0">
                <a:solidFill>
                  <a:srgbClr val="00B050"/>
                </a:solidFill>
                <a:latin typeface="Times New Roman" panose="02020603050405020304" pitchFamily="18" charset="0"/>
                <a:cs typeface="Times New Roman" panose="02020603050405020304" pitchFamily="18" charset="0"/>
              </a:endParaRPr>
            </a:p>
          </p:txBody>
        </p:sp>
        <p:sp>
          <p:nvSpPr>
            <p:cNvPr id="68" name="文本框 67"/>
            <p:cNvSpPr txBox="1"/>
            <p:nvPr/>
          </p:nvSpPr>
          <p:spPr>
            <a:xfrm>
              <a:off x="3350234" y="2864821"/>
              <a:ext cx="1011197" cy="292388"/>
            </a:xfrm>
            <a:prstGeom prst="rect">
              <a:avLst/>
            </a:prstGeom>
            <a:noFill/>
          </p:spPr>
          <p:txBody>
            <a:bodyPr wrap="square" rtlCol="0">
              <a:spAutoFit/>
            </a:bodyPr>
            <a:lstStyle/>
            <a:p>
              <a:r>
                <a:rPr lang="en-US" altLang="zh-CN" sz="1300" dirty="0" err="1">
                  <a:solidFill>
                    <a:srgbClr val="00B050"/>
                  </a:solidFill>
                  <a:latin typeface="Times New Roman" panose="02020603050405020304" pitchFamily="18" charset="0"/>
                  <a:cs typeface="Times New Roman" panose="02020603050405020304" pitchFamily="18" charset="0"/>
                </a:rPr>
                <a:t>Regwrite</a:t>
              </a:r>
              <a:endParaRPr lang="zh-CN" altLang="en-US" sz="1300" dirty="0">
                <a:solidFill>
                  <a:srgbClr val="00B050"/>
                </a:solidFill>
                <a:latin typeface="Times New Roman" panose="02020603050405020304" pitchFamily="18" charset="0"/>
                <a:cs typeface="Times New Roman" panose="02020603050405020304" pitchFamily="18" charset="0"/>
              </a:endParaRPr>
            </a:p>
          </p:txBody>
        </p:sp>
      </p:grpSp>
      <p:grpSp>
        <p:nvGrpSpPr>
          <p:cNvPr id="35" name="组合 34"/>
          <p:cNvGrpSpPr/>
          <p:nvPr/>
        </p:nvGrpSpPr>
        <p:grpSpPr>
          <a:xfrm>
            <a:off x="5197379" y="3191616"/>
            <a:ext cx="1193465" cy="1288722"/>
            <a:chOff x="5197379" y="3191616"/>
            <a:chExt cx="1193465" cy="1288722"/>
          </a:xfrm>
        </p:grpSpPr>
        <p:grpSp>
          <p:nvGrpSpPr>
            <p:cNvPr id="31" name="组合 30"/>
            <p:cNvGrpSpPr/>
            <p:nvPr/>
          </p:nvGrpSpPr>
          <p:grpSpPr>
            <a:xfrm>
              <a:off x="5197379" y="3191616"/>
              <a:ext cx="1193465" cy="585934"/>
              <a:chOff x="5197379" y="3191616"/>
              <a:chExt cx="1193465" cy="585934"/>
            </a:xfrm>
          </p:grpSpPr>
          <p:sp>
            <p:nvSpPr>
              <p:cNvPr id="65" name="文本框 64"/>
              <p:cNvSpPr txBox="1"/>
              <p:nvPr/>
            </p:nvSpPr>
            <p:spPr>
              <a:xfrm>
                <a:off x="5197379" y="3191616"/>
                <a:ext cx="1193465" cy="292388"/>
              </a:xfrm>
              <a:prstGeom prst="rect">
                <a:avLst/>
              </a:prstGeom>
              <a:noFill/>
            </p:spPr>
            <p:txBody>
              <a:bodyPr wrap="square" rtlCol="0">
                <a:spAutoFit/>
              </a:bodyPr>
              <a:lstStyle/>
              <a:p>
                <a:r>
                  <a:rPr lang="en-US" altLang="zh-CN" sz="1300" dirty="0" err="1">
                    <a:solidFill>
                      <a:srgbClr val="00B050"/>
                    </a:solidFill>
                    <a:latin typeface="Times New Roman" panose="02020603050405020304" pitchFamily="18" charset="0"/>
                    <a:cs typeface="Times New Roman" panose="02020603050405020304" pitchFamily="18" charset="0"/>
                  </a:rPr>
                  <a:t>MemtoReg</a:t>
                </a:r>
                <a:endParaRPr lang="zh-CN" altLang="en-US" sz="1300" dirty="0">
                  <a:solidFill>
                    <a:srgbClr val="00B050"/>
                  </a:solidFill>
                  <a:latin typeface="Times New Roman" panose="02020603050405020304" pitchFamily="18" charset="0"/>
                  <a:cs typeface="Times New Roman" panose="02020603050405020304" pitchFamily="18" charset="0"/>
                </a:endParaRPr>
              </a:p>
            </p:txBody>
          </p:sp>
          <p:sp>
            <p:nvSpPr>
              <p:cNvPr id="66" name="文本框 65"/>
              <p:cNvSpPr txBox="1"/>
              <p:nvPr/>
            </p:nvSpPr>
            <p:spPr>
              <a:xfrm>
                <a:off x="5197379" y="3485162"/>
                <a:ext cx="1011197" cy="292388"/>
              </a:xfrm>
              <a:prstGeom prst="rect">
                <a:avLst/>
              </a:prstGeom>
              <a:noFill/>
            </p:spPr>
            <p:txBody>
              <a:bodyPr wrap="square" rtlCol="0">
                <a:spAutoFit/>
              </a:bodyPr>
              <a:lstStyle/>
              <a:p>
                <a:r>
                  <a:rPr lang="en-US" altLang="zh-CN" sz="1300" dirty="0" err="1">
                    <a:solidFill>
                      <a:srgbClr val="00B050"/>
                    </a:solidFill>
                    <a:latin typeface="Times New Roman" panose="02020603050405020304" pitchFamily="18" charset="0"/>
                    <a:cs typeface="Times New Roman" panose="02020603050405020304" pitchFamily="18" charset="0"/>
                  </a:rPr>
                  <a:t>Regwrite</a:t>
                </a:r>
                <a:endParaRPr lang="zh-CN" altLang="en-US" sz="1300" dirty="0">
                  <a:solidFill>
                    <a:srgbClr val="00B050"/>
                  </a:solidFill>
                  <a:latin typeface="Times New Roman" panose="02020603050405020304" pitchFamily="18" charset="0"/>
                  <a:cs typeface="Times New Roman" panose="02020603050405020304" pitchFamily="18" charset="0"/>
                </a:endParaRPr>
              </a:p>
            </p:txBody>
          </p:sp>
        </p:grpSp>
        <p:grpSp>
          <p:nvGrpSpPr>
            <p:cNvPr id="32" name="组合 31"/>
            <p:cNvGrpSpPr/>
            <p:nvPr/>
          </p:nvGrpSpPr>
          <p:grpSpPr>
            <a:xfrm>
              <a:off x="5197379" y="3814007"/>
              <a:ext cx="1193465" cy="666331"/>
              <a:chOff x="5197379" y="3814007"/>
              <a:chExt cx="1193465" cy="666331"/>
            </a:xfrm>
          </p:grpSpPr>
          <p:sp>
            <p:nvSpPr>
              <p:cNvPr id="69" name="文本框 68"/>
              <p:cNvSpPr txBox="1"/>
              <p:nvPr/>
            </p:nvSpPr>
            <p:spPr>
              <a:xfrm>
                <a:off x="5197379" y="3814007"/>
                <a:ext cx="1193465" cy="292388"/>
              </a:xfrm>
              <a:prstGeom prst="rect">
                <a:avLst/>
              </a:prstGeom>
              <a:noFill/>
            </p:spPr>
            <p:txBody>
              <a:bodyPr wrap="square" rtlCol="0">
                <a:spAutoFit/>
              </a:bodyPr>
              <a:lstStyle/>
              <a:p>
                <a:r>
                  <a:rPr lang="en-US" altLang="zh-CN" sz="1300" dirty="0">
                    <a:solidFill>
                      <a:srgbClr val="00B050"/>
                    </a:solidFill>
                    <a:latin typeface="Times New Roman" panose="02020603050405020304" pitchFamily="18" charset="0"/>
                    <a:cs typeface="Times New Roman" panose="02020603050405020304" pitchFamily="18" charset="0"/>
                  </a:rPr>
                  <a:t>Branch</a:t>
                </a:r>
                <a:endParaRPr lang="zh-CN" altLang="en-US" sz="1300" dirty="0">
                  <a:solidFill>
                    <a:srgbClr val="00B050"/>
                  </a:solidFill>
                  <a:latin typeface="Times New Roman" panose="02020603050405020304" pitchFamily="18" charset="0"/>
                  <a:cs typeface="Times New Roman" panose="02020603050405020304" pitchFamily="18" charset="0"/>
                </a:endParaRPr>
              </a:p>
            </p:txBody>
          </p:sp>
          <p:sp>
            <p:nvSpPr>
              <p:cNvPr id="70" name="文本框 69"/>
              <p:cNvSpPr txBox="1"/>
              <p:nvPr/>
            </p:nvSpPr>
            <p:spPr>
              <a:xfrm>
                <a:off x="5197379" y="4005411"/>
                <a:ext cx="1193465" cy="292388"/>
              </a:xfrm>
              <a:prstGeom prst="rect">
                <a:avLst/>
              </a:prstGeom>
              <a:noFill/>
            </p:spPr>
            <p:txBody>
              <a:bodyPr wrap="square" rtlCol="0">
                <a:spAutoFit/>
              </a:bodyPr>
              <a:lstStyle/>
              <a:p>
                <a:r>
                  <a:rPr lang="en-US" altLang="zh-CN" sz="1300" dirty="0" err="1">
                    <a:solidFill>
                      <a:srgbClr val="00B050"/>
                    </a:solidFill>
                    <a:latin typeface="Times New Roman" panose="02020603050405020304" pitchFamily="18" charset="0"/>
                    <a:cs typeface="Times New Roman" panose="02020603050405020304" pitchFamily="18" charset="0"/>
                  </a:rPr>
                  <a:t>MemRead</a:t>
                </a:r>
                <a:endParaRPr lang="zh-CN" altLang="en-US" sz="1300" dirty="0">
                  <a:solidFill>
                    <a:srgbClr val="00B050"/>
                  </a:solidFill>
                  <a:latin typeface="Times New Roman" panose="02020603050405020304" pitchFamily="18" charset="0"/>
                  <a:cs typeface="Times New Roman" panose="02020603050405020304" pitchFamily="18" charset="0"/>
                </a:endParaRPr>
              </a:p>
            </p:txBody>
          </p:sp>
          <p:sp>
            <p:nvSpPr>
              <p:cNvPr id="71" name="文本框 70"/>
              <p:cNvSpPr txBox="1"/>
              <p:nvPr/>
            </p:nvSpPr>
            <p:spPr>
              <a:xfrm>
                <a:off x="5197379" y="4187950"/>
                <a:ext cx="1193465" cy="292388"/>
              </a:xfrm>
              <a:prstGeom prst="rect">
                <a:avLst/>
              </a:prstGeom>
              <a:noFill/>
            </p:spPr>
            <p:txBody>
              <a:bodyPr wrap="square" rtlCol="0">
                <a:spAutoFit/>
              </a:bodyPr>
              <a:lstStyle/>
              <a:p>
                <a:r>
                  <a:rPr lang="en-US" altLang="zh-CN" sz="1300" dirty="0" err="1">
                    <a:solidFill>
                      <a:srgbClr val="00B050"/>
                    </a:solidFill>
                    <a:latin typeface="Times New Roman" panose="02020603050405020304" pitchFamily="18" charset="0"/>
                    <a:cs typeface="Times New Roman" panose="02020603050405020304" pitchFamily="18" charset="0"/>
                  </a:rPr>
                  <a:t>MemWrite</a:t>
                </a:r>
                <a:endParaRPr lang="zh-CN" altLang="en-US" sz="1300" dirty="0">
                  <a:solidFill>
                    <a:srgbClr val="00B050"/>
                  </a:solidFill>
                  <a:latin typeface="Times New Roman" panose="02020603050405020304" pitchFamily="18" charset="0"/>
                  <a:cs typeface="Times New Roman" panose="02020603050405020304" pitchFamily="18" charset="0"/>
                </a:endParaRPr>
              </a:p>
            </p:txBody>
          </p:sp>
        </p:grpSp>
      </p:grpSp>
      <p:grpSp>
        <p:nvGrpSpPr>
          <p:cNvPr id="24" name="组合 23"/>
          <p:cNvGrpSpPr/>
          <p:nvPr/>
        </p:nvGrpSpPr>
        <p:grpSpPr>
          <a:xfrm>
            <a:off x="3350234" y="3129298"/>
            <a:ext cx="1193465" cy="719671"/>
            <a:chOff x="3350234" y="3129298"/>
            <a:chExt cx="1193465" cy="719671"/>
          </a:xfrm>
        </p:grpSpPr>
        <p:sp>
          <p:nvSpPr>
            <p:cNvPr id="72" name="文本框 71"/>
            <p:cNvSpPr txBox="1"/>
            <p:nvPr/>
          </p:nvSpPr>
          <p:spPr>
            <a:xfrm>
              <a:off x="3350234" y="3129298"/>
              <a:ext cx="1193465" cy="292388"/>
            </a:xfrm>
            <a:prstGeom prst="rect">
              <a:avLst/>
            </a:prstGeom>
            <a:noFill/>
          </p:spPr>
          <p:txBody>
            <a:bodyPr wrap="square" rtlCol="0">
              <a:spAutoFit/>
            </a:bodyPr>
            <a:lstStyle/>
            <a:p>
              <a:r>
                <a:rPr lang="en-US" altLang="zh-CN" sz="1300" dirty="0">
                  <a:solidFill>
                    <a:srgbClr val="00B050"/>
                  </a:solidFill>
                  <a:latin typeface="Times New Roman" panose="02020603050405020304" pitchFamily="18" charset="0"/>
                  <a:cs typeface="Times New Roman" panose="02020603050405020304" pitchFamily="18" charset="0"/>
                </a:rPr>
                <a:t>Branch</a:t>
              </a:r>
              <a:endParaRPr lang="zh-CN" altLang="en-US" sz="1300" dirty="0">
                <a:solidFill>
                  <a:srgbClr val="00B050"/>
                </a:solidFill>
                <a:latin typeface="Times New Roman" panose="02020603050405020304" pitchFamily="18" charset="0"/>
                <a:cs typeface="Times New Roman" panose="02020603050405020304" pitchFamily="18" charset="0"/>
              </a:endParaRPr>
            </a:p>
          </p:txBody>
        </p:sp>
        <p:sp>
          <p:nvSpPr>
            <p:cNvPr id="73" name="文本框 72"/>
            <p:cNvSpPr txBox="1"/>
            <p:nvPr/>
          </p:nvSpPr>
          <p:spPr>
            <a:xfrm>
              <a:off x="3350234" y="3366422"/>
              <a:ext cx="1193465" cy="292388"/>
            </a:xfrm>
            <a:prstGeom prst="rect">
              <a:avLst/>
            </a:prstGeom>
            <a:noFill/>
          </p:spPr>
          <p:txBody>
            <a:bodyPr wrap="square" rtlCol="0">
              <a:spAutoFit/>
            </a:bodyPr>
            <a:lstStyle/>
            <a:p>
              <a:r>
                <a:rPr lang="en-US" altLang="zh-CN" sz="1300" dirty="0" err="1">
                  <a:solidFill>
                    <a:srgbClr val="00B050"/>
                  </a:solidFill>
                  <a:latin typeface="Times New Roman" panose="02020603050405020304" pitchFamily="18" charset="0"/>
                  <a:cs typeface="Times New Roman" panose="02020603050405020304" pitchFamily="18" charset="0"/>
                </a:rPr>
                <a:t>MemRead</a:t>
              </a:r>
              <a:endParaRPr lang="zh-CN" altLang="en-US" sz="1300" dirty="0">
                <a:solidFill>
                  <a:srgbClr val="00B050"/>
                </a:solidFill>
                <a:latin typeface="Times New Roman" panose="02020603050405020304" pitchFamily="18" charset="0"/>
                <a:cs typeface="Times New Roman" panose="02020603050405020304" pitchFamily="18" charset="0"/>
              </a:endParaRPr>
            </a:p>
          </p:txBody>
        </p:sp>
        <p:sp>
          <p:nvSpPr>
            <p:cNvPr id="74" name="文本框 73"/>
            <p:cNvSpPr txBox="1"/>
            <p:nvPr/>
          </p:nvSpPr>
          <p:spPr>
            <a:xfrm>
              <a:off x="3350234" y="3556581"/>
              <a:ext cx="1193465" cy="292388"/>
            </a:xfrm>
            <a:prstGeom prst="rect">
              <a:avLst/>
            </a:prstGeom>
            <a:noFill/>
          </p:spPr>
          <p:txBody>
            <a:bodyPr wrap="square" rtlCol="0">
              <a:spAutoFit/>
            </a:bodyPr>
            <a:lstStyle/>
            <a:p>
              <a:r>
                <a:rPr lang="en-US" altLang="zh-CN" sz="1300" dirty="0" err="1">
                  <a:solidFill>
                    <a:srgbClr val="00B050"/>
                  </a:solidFill>
                  <a:latin typeface="Times New Roman" panose="02020603050405020304" pitchFamily="18" charset="0"/>
                  <a:cs typeface="Times New Roman" panose="02020603050405020304" pitchFamily="18" charset="0"/>
                </a:rPr>
                <a:t>MemWrite</a:t>
              </a:r>
              <a:endParaRPr lang="zh-CN" altLang="en-US" sz="1300" dirty="0">
                <a:solidFill>
                  <a:srgbClr val="00B050"/>
                </a:solidFill>
                <a:latin typeface="Times New Roman" panose="02020603050405020304" pitchFamily="18" charset="0"/>
                <a:cs typeface="Times New Roman" panose="02020603050405020304" pitchFamily="18" charset="0"/>
              </a:endParaRPr>
            </a:p>
          </p:txBody>
        </p:sp>
      </p:grpSp>
      <p:grpSp>
        <p:nvGrpSpPr>
          <p:cNvPr id="26" name="组合 25"/>
          <p:cNvGrpSpPr/>
          <p:nvPr/>
        </p:nvGrpSpPr>
        <p:grpSpPr>
          <a:xfrm>
            <a:off x="3350233" y="3774926"/>
            <a:ext cx="1199787" cy="511585"/>
            <a:chOff x="3350233" y="3774926"/>
            <a:chExt cx="1199787" cy="511585"/>
          </a:xfrm>
        </p:grpSpPr>
        <p:sp>
          <p:nvSpPr>
            <p:cNvPr id="75" name="文本框 74"/>
            <p:cNvSpPr txBox="1"/>
            <p:nvPr/>
          </p:nvSpPr>
          <p:spPr>
            <a:xfrm>
              <a:off x="3350233" y="3774926"/>
              <a:ext cx="1193465" cy="292388"/>
            </a:xfrm>
            <a:prstGeom prst="rect">
              <a:avLst/>
            </a:prstGeom>
            <a:noFill/>
          </p:spPr>
          <p:txBody>
            <a:bodyPr wrap="square" rtlCol="0">
              <a:spAutoFit/>
            </a:bodyPr>
            <a:lstStyle/>
            <a:p>
              <a:r>
                <a:rPr lang="en-US" altLang="zh-CN" sz="1300" dirty="0" err="1">
                  <a:solidFill>
                    <a:srgbClr val="00B050"/>
                  </a:solidFill>
                  <a:latin typeface="Times New Roman" panose="02020603050405020304" pitchFamily="18" charset="0"/>
                  <a:cs typeface="Times New Roman" panose="02020603050405020304" pitchFamily="18" charset="0"/>
                </a:rPr>
                <a:t>ALUOp</a:t>
              </a:r>
              <a:endParaRPr lang="zh-CN" altLang="en-US" sz="1300" dirty="0">
                <a:solidFill>
                  <a:srgbClr val="00B050"/>
                </a:solidFill>
                <a:latin typeface="Times New Roman" panose="02020603050405020304" pitchFamily="18" charset="0"/>
                <a:cs typeface="Times New Roman" panose="02020603050405020304" pitchFamily="18" charset="0"/>
              </a:endParaRPr>
            </a:p>
          </p:txBody>
        </p:sp>
        <p:sp>
          <p:nvSpPr>
            <p:cNvPr id="76" name="文本框 75"/>
            <p:cNvSpPr txBox="1"/>
            <p:nvPr/>
          </p:nvSpPr>
          <p:spPr>
            <a:xfrm>
              <a:off x="3356555" y="3994123"/>
              <a:ext cx="1193465" cy="292388"/>
            </a:xfrm>
            <a:prstGeom prst="rect">
              <a:avLst/>
            </a:prstGeom>
            <a:noFill/>
          </p:spPr>
          <p:txBody>
            <a:bodyPr wrap="square" rtlCol="0">
              <a:spAutoFit/>
            </a:bodyPr>
            <a:lstStyle/>
            <a:p>
              <a:r>
                <a:rPr lang="en-US" altLang="zh-CN" sz="1300" dirty="0" err="1">
                  <a:solidFill>
                    <a:srgbClr val="00B050"/>
                  </a:solidFill>
                  <a:latin typeface="Times New Roman" panose="02020603050405020304" pitchFamily="18" charset="0"/>
                  <a:cs typeface="Times New Roman" panose="02020603050405020304" pitchFamily="18" charset="0"/>
                </a:rPr>
                <a:t>ALUSrc</a:t>
              </a:r>
              <a:endParaRPr lang="zh-CN" altLang="en-US" sz="1300" dirty="0">
                <a:solidFill>
                  <a:srgbClr val="00B050"/>
                </a:solidFill>
                <a:latin typeface="Times New Roman" panose="02020603050405020304" pitchFamily="18" charset="0"/>
                <a:cs typeface="Times New Roman" panose="02020603050405020304" pitchFamily="18" charset="0"/>
              </a:endParaRPr>
            </a:p>
          </p:txBody>
        </p:sp>
      </p:grpSp>
      <p:sp>
        <p:nvSpPr>
          <p:cNvPr id="9" name="矩形 8"/>
          <p:cNvSpPr/>
          <p:nvPr/>
        </p:nvSpPr>
        <p:spPr>
          <a:xfrm>
            <a:off x="8240438" y="2473469"/>
            <a:ext cx="3666553" cy="1754326"/>
          </a:xfrm>
          <a:prstGeom prst="rect">
            <a:avLst/>
          </a:prstGeom>
        </p:spPr>
        <p:txBody>
          <a:bodyPr wrap="square">
            <a:spAutoFit/>
          </a:bodyPr>
          <a:lstStyle/>
          <a:p>
            <a:pPr marL="285750" indent="-285750" algn="just">
              <a:buFont typeface="Arial" panose="020B0604020202020204" pitchFamily="34" charset="0"/>
              <a:buChar char="•"/>
            </a:pPr>
            <a:r>
              <a:rPr lang="en-US" altLang="zh-CN" dirty="0" err="1">
                <a:solidFill>
                  <a:srgbClr val="0000FF"/>
                </a:solidFill>
                <a:latin typeface="Times New Roman" panose="02020603050405020304" pitchFamily="18" charset="0"/>
                <a:cs typeface="Times New Roman" panose="02020603050405020304" pitchFamily="18" charset="0"/>
              </a:rPr>
              <a:t>MemtoReg</a:t>
            </a:r>
            <a:r>
              <a:rPr lang="zh-CN" altLang="en-US" dirty="0">
                <a:solidFill>
                  <a:srgbClr val="0000FF"/>
                </a:solidFill>
                <a:latin typeface="Times New Roman" panose="02020603050405020304" pitchFamily="18" charset="0"/>
                <a:cs typeface="Times New Roman" panose="02020603050405020304" pitchFamily="18" charset="0"/>
              </a:rPr>
              <a:t>选择</a:t>
            </a:r>
            <a:r>
              <a:rPr lang="en-US" altLang="zh-CN" dirty="0">
                <a:solidFill>
                  <a:srgbClr val="0000FF"/>
                </a:solidFill>
                <a:latin typeface="Times New Roman" panose="02020603050405020304" pitchFamily="18" charset="0"/>
                <a:cs typeface="Times New Roman" panose="02020603050405020304" pitchFamily="18" charset="0"/>
              </a:rPr>
              <a:t>ALU</a:t>
            </a:r>
            <a:r>
              <a:rPr lang="zh-CN" altLang="en-US" dirty="0">
                <a:solidFill>
                  <a:srgbClr val="0000FF"/>
                </a:solidFill>
                <a:latin typeface="Times New Roman" panose="02020603050405020304" pitchFamily="18" charset="0"/>
                <a:cs typeface="Times New Roman" panose="02020603050405020304" pitchFamily="18" charset="0"/>
              </a:rPr>
              <a:t>或数据存储器值写入到寄存器堆</a:t>
            </a:r>
            <a:endParaRPr lang="en-US" altLang="zh-CN" dirty="0">
              <a:solidFill>
                <a:srgbClr val="0000FF"/>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CN" dirty="0" err="1">
                <a:solidFill>
                  <a:srgbClr val="0000FF"/>
                </a:solidFill>
                <a:latin typeface="Times New Roman" panose="02020603050405020304" pitchFamily="18" charset="0"/>
                <a:cs typeface="Times New Roman" panose="02020603050405020304" pitchFamily="18" charset="0"/>
              </a:rPr>
              <a:t>ALUSrc</a:t>
            </a:r>
            <a:r>
              <a:rPr lang="zh-CN" altLang="en-US" dirty="0">
                <a:solidFill>
                  <a:srgbClr val="0000FF"/>
                </a:solidFill>
                <a:latin typeface="Times New Roman" panose="02020603050405020304" pitchFamily="18" charset="0"/>
                <a:cs typeface="Times New Roman" panose="02020603050405020304" pitchFamily="18" charset="0"/>
              </a:rPr>
              <a:t>：</a:t>
            </a:r>
            <a:r>
              <a:rPr lang="en-US" altLang="zh-CN" dirty="0">
                <a:solidFill>
                  <a:srgbClr val="0000FF"/>
                </a:solidFill>
                <a:latin typeface="Times New Roman" panose="02020603050405020304" pitchFamily="18" charset="0"/>
                <a:cs typeface="Times New Roman" panose="02020603050405020304" pitchFamily="18" charset="0"/>
              </a:rPr>
              <a:t>ALU</a:t>
            </a:r>
            <a:r>
              <a:rPr lang="zh-CN" altLang="en-US" dirty="0">
                <a:solidFill>
                  <a:srgbClr val="0000FF"/>
                </a:solidFill>
                <a:latin typeface="Times New Roman" panose="02020603050405020304" pitchFamily="18" charset="0"/>
                <a:cs typeface="Times New Roman" panose="02020603050405020304" pitchFamily="18" charset="0"/>
              </a:rPr>
              <a:t>前的选择器控制信号，用于选择</a:t>
            </a:r>
            <a:r>
              <a:rPr lang="en-US" altLang="zh-CN" dirty="0" err="1">
                <a:solidFill>
                  <a:srgbClr val="0000FF"/>
                </a:solidFill>
                <a:latin typeface="Times New Roman" panose="02020603050405020304" pitchFamily="18" charset="0"/>
                <a:cs typeface="Times New Roman" panose="02020603050405020304" pitchFamily="18" charset="0"/>
              </a:rPr>
              <a:t>Reg</a:t>
            </a:r>
            <a:r>
              <a:rPr lang="en-US" altLang="zh-CN" dirty="0">
                <a:solidFill>
                  <a:srgbClr val="0000FF"/>
                </a:solidFill>
                <a:latin typeface="Times New Roman" panose="02020603050405020304" pitchFamily="18" charset="0"/>
                <a:cs typeface="Times New Roman" panose="02020603050405020304" pitchFamily="18" charset="0"/>
              </a:rPr>
              <a:t>[rs2]</a:t>
            </a:r>
            <a:r>
              <a:rPr lang="zh-CN" altLang="en-US" dirty="0">
                <a:solidFill>
                  <a:srgbClr val="0000FF"/>
                </a:solidFill>
                <a:latin typeface="Times New Roman" panose="02020603050405020304" pitchFamily="18" charset="0"/>
                <a:cs typeface="Times New Roman" panose="02020603050405020304" pitchFamily="18" charset="0"/>
              </a:rPr>
              <a:t>或立即数值</a:t>
            </a:r>
            <a:endParaRPr lang="en-US" altLang="zh-CN" dirty="0">
              <a:solidFill>
                <a:srgbClr val="0000FF"/>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CN" dirty="0">
                <a:solidFill>
                  <a:srgbClr val="0000FF"/>
                </a:solidFill>
                <a:latin typeface="Times New Roman" panose="02020603050405020304" pitchFamily="18" charset="0"/>
                <a:cs typeface="Times New Roman" panose="02020603050405020304" pitchFamily="18" charset="0"/>
              </a:rPr>
              <a:t>Branch</a:t>
            </a:r>
            <a:r>
              <a:rPr lang="zh-CN" altLang="en-US" dirty="0">
                <a:solidFill>
                  <a:srgbClr val="0000FF"/>
                </a:solidFill>
                <a:latin typeface="Times New Roman" panose="02020603050405020304" pitchFamily="18" charset="0"/>
                <a:cs typeface="Times New Roman" panose="02020603050405020304" pitchFamily="18" charset="0"/>
              </a:rPr>
              <a:t>：分支指令的控制信号</a:t>
            </a:r>
          </a:p>
        </p:txBody>
      </p:sp>
      <p:sp>
        <p:nvSpPr>
          <p:cNvPr id="10" name="文本框 9"/>
          <p:cNvSpPr txBox="1"/>
          <p:nvPr/>
        </p:nvSpPr>
        <p:spPr>
          <a:xfrm>
            <a:off x="8957471" y="6329432"/>
            <a:ext cx="1810468" cy="369332"/>
          </a:xfrm>
          <a:prstGeom prst="rect">
            <a:avLst/>
          </a:prstGeom>
          <a:noFill/>
        </p:spPr>
        <p:txBody>
          <a:bodyPr wrap="square" rtlCol="0">
            <a:spAutoFit/>
          </a:bodyPr>
          <a:lstStyle/>
          <a:p>
            <a:r>
              <a:rPr lang="zh-CN" altLang="en-US" dirty="0">
                <a:solidFill>
                  <a:srgbClr val="FFC409"/>
                </a:solidFill>
              </a:rPr>
              <a:t>见黑书</a:t>
            </a:r>
            <a:r>
              <a:rPr lang="en-US" altLang="zh-CN" dirty="0">
                <a:solidFill>
                  <a:srgbClr val="FFC409"/>
                </a:solidFill>
              </a:rPr>
              <a:t>P207</a:t>
            </a:r>
            <a:r>
              <a:rPr lang="zh-CN" altLang="en-US" dirty="0">
                <a:solidFill>
                  <a:srgbClr val="FFC409"/>
                </a:solidFill>
              </a:rPr>
              <a:t>页</a:t>
            </a:r>
          </a:p>
        </p:txBody>
      </p:sp>
    </p:spTree>
    <p:extLst>
      <p:ext uri="{BB962C8B-B14F-4D97-AF65-F5344CB8AC3E}">
        <p14:creationId xmlns:p14="http://schemas.microsoft.com/office/powerpoint/2010/main" val="283900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92">
                                            <p:txEl>
                                              <p:pRg st="1" end="1"/>
                                            </p:txEl>
                                          </p:spTgt>
                                        </p:tgtEl>
                                        <p:attrNameLst>
                                          <p:attrName>style.visibility</p:attrName>
                                        </p:attrNameLst>
                                      </p:cBhvr>
                                      <p:to>
                                        <p:strVal val="visible"/>
                                      </p:to>
                                    </p:set>
                                    <p:animEffect transition="in" filter="fade">
                                      <p:cBhvr>
                                        <p:cTn id="7" dur="500"/>
                                        <p:tgtEl>
                                          <p:spTgt spid="3789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7892">
                                            <p:txEl>
                                              <p:pRg st="2" end="2"/>
                                            </p:txEl>
                                          </p:spTgt>
                                        </p:tgtEl>
                                        <p:attrNameLst>
                                          <p:attrName>style.visibility</p:attrName>
                                        </p:attrNameLst>
                                      </p:cBhvr>
                                      <p:to>
                                        <p:strVal val="visible"/>
                                      </p:to>
                                    </p:set>
                                    <p:animEffect transition="in" filter="fade">
                                      <p:cBhvr>
                                        <p:cTn id="20" dur="500"/>
                                        <p:tgtEl>
                                          <p:spTgt spid="3789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838200" y="121027"/>
            <a:ext cx="10515600" cy="605790"/>
          </a:xfrm>
        </p:spPr>
        <p:txBody>
          <a:bodyPr/>
          <a:lstStyle/>
          <a:p>
            <a:r>
              <a:rPr lang="zh-CN" altLang="en-US" dirty="0"/>
              <a:t>简单的流水线控制</a:t>
            </a:r>
          </a:p>
        </p:txBody>
      </p:sp>
      <p:grpSp>
        <p:nvGrpSpPr>
          <p:cNvPr id="8" name="Instruction memory"/>
          <p:cNvGrpSpPr/>
          <p:nvPr/>
        </p:nvGrpSpPr>
        <p:grpSpPr>
          <a:xfrm>
            <a:off x="1919271" y="3756664"/>
            <a:ext cx="1200172" cy="1102484"/>
            <a:chOff x="2333823" y="3418320"/>
            <a:chExt cx="1400477" cy="1182891"/>
          </a:xfrm>
        </p:grpSpPr>
        <p:sp>
          <p:nvSpPr>
            <p:cNvPr id="175" name="矩形 174"/>
            <p:cNvSpPr/>
            <p:nvPr/>
          </p:nvSpPr>
          <p:spPr>
            <a:xfrm>
              <a:off x="2333823" y="3448051"/>
              <a:ext cx="1400477" cy="1153160"/>
            </a:xfrm>
            <a:prstGeom prst="rect">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76" name="文本框 175"/>
            <p:cNvSpPr txBox="1"/>
            <p:nvPr/>
          </p:nvSpPr>
          <p:spPr>
            <a:xfrm>
              <a:off x="2368550" y="3418320"/>
              <a:ext cx="1195648" cy="429291"/>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Address</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9" name="PC"/>
          <p:cNvGrpSpPr/>
          <p:nvPr/>
        </p:nvGrpSpPr>
        <p:grpSpPr>
          <a:xfrm>
            <a:off x="1427234" y="3564263"/>
            <a:ext cx="319240" cy="707886"/>
            <a:chOff x="1082381" y="4780997"/>
            <a:chExt cx="595060" cy="555913"/>
          </a:xfrm>
        </p:grpSpPr>
        <p:sp>
          <p:nvSpPr>
            <p:cNvPr id="173" name="矩形 172"/>
            <p:cNvSpPr/>
            <p:nvPr/>
          </p:nvSpPr>
          <p:spPr>
            <a:xfrm>
              <a:off x="1119443" y="4800600"/>
              <a:ext cx="557998" cy="502920"/>
            </a:xfrm>
            <a:prstGeom prst="rect">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74" name="文本框 173"/>
            <p:cNvSpPr txBox="1"/>
            <p:nvPr/>
          </p:nvSpPr>
          <p:spPr>
            <a:xfrm>
              <a:off x="1082381" y="4780997"/>
              <a:ext cx="375034" cy="555913"/>
            </a:xfrm>
            <a:prstGeom prst="rect">
              <a:avLst/>
            </a:prstGeom>
            <a:no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PC</a:t>
              </a:r>
              <a:endPar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10" name="Add"/>
          <p:cNvGrpSpPr/>
          <p:nvPr/>
        </p:nvGrpSpPr>
        <p:grpSpPr>
          <a:xfrm>
            <a:off x="2170346" y="2381471"/>
            <a:ext cx="655949" cy="899047"/>
            <a:chOff x="4656246" y="4140786"/>
            <a:chExt cx="692302" cy="964617"/>
          </a:xfrm>
        </p:grpSpPr>
        <p:sp>
          <p:nvSpPr>
            <p:cNvPr id="171" name="梯形 170"/>
            <p:cNvSpPr/>
            <p:nvPr/>
          </p:nvSpPr>
          <p:spPr>
            <a:xfrm rot="5400000">
              <a:off x="4538209" y="4329347"/>
              <a:ext cx="964617" cy="587495"/>
            </a:xfrm>
            <a:prstGeom prst="trapezoid">
              <a:avLst>
                <a:gd name="adj" fmla="val 43158"/>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72" name="文本框 171"/>
            <p:cNvSpPr txBox="1"/>
            <p:nvPr/>
          </p:nvSpPr>
          <p:spPr>
            <a:xfrm>
              <a:off x="4656246" y="4371480"/>
              <a:ext cx="692302" cy="429291"/>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Add</a:t>
              </a:r>
              <a:endPar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11" name="IF/ID"/>
          <p:cNvGrpSpPr/>
          <p:nvPr/>
        </p:nvGrpSpPr>
        <p:grpSpPr>
          <a:xfrm>
            <a:off x="3067665" y="1896049"/>
            <a:ext cx="753732" cy="4490826"/>
            <a:chOff x="98196" y="460300"/>
            <a:chExt cx="841205" cy="5935014"/>
          </a:xfrm>
        </p:grpSpPr>
        <p:sp>
          <p:nvSpPr>
            <p:cNvPr id="169" name="矩形 168"/>
            <p:cNvSpPr/>
            <p:nvPr/>
          </p:nvSpPr>
          <p:spPr>
            <a:xfrm>
              <a:off x="358141" y="937259"/>
              <a:ext cx="358140" cy="5458055"/>
            </a:xfrm>
            <a:prstGeom prst="rec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70" name="文本框 169"/>
            <p:cNvSpPr txBox="1"/>
            <p:nvPr/>
          </p:nvSpPr>
          <p:spPr>
            <a:xfrm>
              <a:off x="98196" y="460300"/>
              <a:ext cx="841205" cy="528780"/>
            </a:xfrm>
            <a:prstGeom prst="rect">
              <a:avLst/>
            </a:prstGeom>
            <a:ln w="25400">
              <a:noFill/>
            </a:ln>
          </p:spPr>
          <p:style>
            <a:lnRef idx="1">
              <a:schemeClr val="accent1"/>
            </a:lnRef>
            <a:fillRef idx="0">
              <a:schemeClr val="accent1"/>
            </a:fillRef>
            <a:effectRef idx="0">
              <a:schemeClr val="accent1"/>
            </a:effectRef>
            <a:fontRef idx="minor">
              <a:schemeClr val="tx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IF/ID</a:t>
              </a:r>
              <a:endParaRPr kumimoji="0" lang="zh-CN" altLang="en-US" sz="20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12" name="Registers"/>
          <p:cNvGrpSpPr/>
          <p:nvPr/>
        </p:nvGrpSpPr>
        <p:grpSpPr>
          <a:xfrm>
            <a:off x="4331932" y="2786752"/>
            <a:ext cx="1938932" cy="2415895"/>
            <a:chOff x="2026387" y="320244"/>
            <a:chExt cx="3249152" cy="2877146"/>
          </a:xfrm>
        </p:grpSpPr>
        <p:sp>
          <p:nvSpPr>
            <p:cNvPr id="161" name="矩形 160"/>
            <p:cNvSpPr/>
            <p:nvPr/>
          </p:nvSpPr>
          <p:spPr>
            <a:xfrm>
              <a:off x="2026387" y="320244"/>
              <a:ext cx="2772303" cy="2851663"/>
            </a:xfrm>
            <a:prstGeom prst="rect">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62" name="文本框 161"/>
            <p:cNvSpPr txBox="1"/>
            <p:nvPr/>
          </p:nvSpPr>
          <p:spPr>
            <a:xfrm>
              <a:off x="2322251" y="2720890"/>
              <a:ext cx="2001772" cy="476500"/>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Registers</a:t>
              </a:r>
              <a:endPar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63" name="文本框 162"/>
            <p:cNvSpPr txBox="1"/>
            <p:nvPr/>
          </p:nvSpPr>
          <p:spPr>
            <a:xfrm>
              <a:off x="2056192" y="360395"/>
              <a:ext cx="2171004" cy="476500"/>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Read reg 1</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64" name="文本框 163"/>
            <p:cNvSpPr txBox="1"/>
            <p:nvPr/>
          </p:nvSpPr>
          <p:spPr>
            <a:xfrm>
              <a:off x="2056192" y="1133120"/>
              <a:ext cx="2171004" cy="476500"/>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Read reg 2</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65" name="文本框 164"/>
            <p:cNvSpPr txBox="1"/>
            <p:nvPr/>
          </p:nvSpPr>
          <p:spPr>
            <a:xfrm>
              <a:off x="2056192" y="1519481"/>
              <a:ext cx="1922798" cy="476500"/>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Write reg</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66" name="文本框 165"/>
            <p:cNvSpPr txBox="1"/>
            <p:nvPr/>
          </p:nvSpPr>
          <p:spPr>
            <a:xfrm>
              <a:off x="2056192" y="2292102"/>
              <a:ext cx="2089343" cy="476500"/>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Write data</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67" name="文本框 166"/>
            <p:cNvSpPr txBox="1"/>
            <p:nvPr/>
          </p:nvSpPr>
          <p:spPr>
            <a:xfrm>
              <a:off x="2718978" y="746757"/>
              <a:ext cx="2556561" cy="476500"/>
            </a:xfrm>
            <a:prstGeom prst="rect">
              <a:avLst/>
            </a:prstGeom>
            <a:no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Read data1</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68" name="文本框 167"/>
            <p:cNvSpPr txBox="1"/>
            <p:nvPr/>
          </p:nvSpPr>
          <p:spPr>
            <a:xfrm>
              <a:off x="2718977" y="1905842"/>
              <a:ext cx="2230102" cy="476500"/>
            </a:xfrm>
            <a:prstGeom prst="rect">
              <a:avLst/>
            </a:prstGeom>
            <a:noFill/>
            <a:ln w="25400">
              <a:noFill/>
            </a:ln>
          </p:spPr>
          <p:txBody>
            <a:bodyPr wrap="none" rtlCol="0">
              <a:spAutoFit/>
            </a:bodyPr>
            <a:lstStyle>
              <a:defPPr>
                <a:defRPr lang="zh-CN"/>
              </a:defPPr>
              <a:lvl1pPr>
                <a:defRPr sz="2000">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Read data2</a:t>
              </a:r>
              <a:endParaRPr kumimoji="0" lang="zh-CN" altLang="en-US"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13" name="Imm Gen"/>
          <p:cNvGrpSpPr/>
          <p:nvPr/>
        </p:nvGrpSpPr>
        <p:grpSpPr>
          <a:xfrm>
            <a:off x="5006077" y="5283631"/>
            <a:ext cx="707197" cy="583819"/>
            <a:chOff x="4872307" y="5541359"/>
            <a:chExt cx="993733" cy="1205226"/>
          </a:xfrm>
        </p:grpSpPr>
        <p:sp>
          <p:nvSpPr>
            <p:cNvPr id="159" name="椭圆 158"/>
            <p:cNvSpPr/>
            <p:nvPr/>
          </p:nvSpPr>
          <p:spPr>
            <a:xfrm>
              <a:off x="4872307" y="5541359"/>
              <a:ext cx="984043" cy="1146746"/>
            </a:xfrm>
            <a:prstGeom prst="ellipse">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60" name="文本框 159"/>
            <p:cNvSpPr txBox="1"/>
            <p:nvPr/>
          </p:nvSpPr>
          <p:spPr>
            <a:xfrm>
              <a:off x="4939814" y="5749321"/>
              <a:ext cx="926226" cy="997264"/>
            </a:xfrm>
            <a:prstGeom prst="rect">
              <a:avLst/>
            </a:prstGeom>
            <a:noFill/>
            <a:ln w="25400">
              <a:noFill/>
            </a:ln>
          </p:spPr>
          <p:txBody>
            <a:bodyPr wrap="none" rtlCol="0">
              <a:spAutoFit/>
            </a:bodyPr>
            <a:lstStyle/>
            <a:p>
              <a:pPr marL="0" marR="0" lvl="0" indent="0" algn="l" defTabSz="914400" rtl="0" eaLnBrk="1" fontAlgn="auto" latinLnBrk="0" hangingPunct="1">
                <a:lnSpc>
                  <a:spcPts val="1500"/>
                </a:lnSpc>
                <a:spcBef>
                  <a:spcPts val="0"/>
                </a:spcBef>
                <a:spcAft>
                  <a:spcPts val="0"/>
                </a:spcAft>
                <a:buClrTx/>
                <a:buSzTx/>
                <a:buFontTx/>
                <a:buNone/>
                <a:defRPr/>
              </a:pPr>
              <a:r>
                <a:rPr kumimoji="0" lang="en-US" altLang="zh-CN" b="1" i="0" u="none" strike="noStrike" kern="1200" cap="none" spc="0" normalizeH="0" baseline="0" noProof="0" dirty="0" err="1">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Imm</a:t>
              </a:r>
              <a:endParaRPr kumimoji="0" lang="en-US" altLang="zh-CN"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ts val="1500"/>
                </a:lnSpc>
                <a:spcBef>
                  <a:spcPts val="0"/>
                </a:spcBef>
                <a:spcAft>
                  <a:spcPts val="0"/>
                </a:spcAft>
                <a:buClrTx/>
                <a:buSzTx/>
                <a:buFontTx/>
                <a:buNone/>
                <a:defRPr/>
              </a:pPr>
              <a:r>
                <a:rPr kumimoji="0" lang="en-US" altLang="zh-CN"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Gen</a:t>
              </a:r>
              <a:endParaRPr kumimoji="0" lang="zh-CN" altLang="en-US"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14" name="Add Sum"/>
          <p:cNvGrpSpPr/>
          <p:nvPr/>
        </p:nvGrpSpPr>
        <p:grpSpPr>
          <a:xfrm>
            <a:off x="7599939" y="2520830"/>
            <a:ext cx="655949" cy="839727"/>
            <a:chOff x="5666744" y="2480764"/>
            <a:chExt cx="1007616" cy="1475010"/>
          </a:xfrm>
        </p:grpSpPr>
        <p:sp>
          <p:nvSpPr>
            <p:cNvPr id="157" name="梯形 156"/>
            <p:cNvSpPr/>
            <p:nvPr/>
          </p:nvSpPr>
          <p:spPr>
            <a:xfrm rot="5400000">
              <a:off x="5424366" y="2770445"/>
              <a:ext cx="1475010" cy="895647"/>
            </a:xfrm>
            <a:prstGeom prst="trapezoid">
              <a:avLst>
                <a:gd name="adj" fmla="val 43158"/>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58" name="文本框 157"/>
            <p:cNvSpPr txBox="1"/>
            <p:nvPr/>
          </p:nvSpPr>
          <p:spPr>
            <a:xfrm>
              <a:off x="5666744" y="2869099"/>
              <a:ext cx="1007616" cy="848549"/>
            </a:xfrm>
            <a:prstGeom prst="rect">
              <a:avLst/>
            </a:prstGeom>
            <a:noFill/>
            <a:ln w="25400">
              <a:noFill/>
            </a:ln>
          </p:spPr>
          <p:txBody>
            <a:bodyPr wrap="none" rtlCol="0">
              <a:spAutoFit/>
            </a:bodyPr>
            <a:lstStyle/>
            <a:p>
              <a:pPr marL="0" marR="0" lvl="0" indent="0" algn="l" defTabSz="914400" rtl="0" eaLnBrk="1" fontAlgn="auto" latinLnBrk="0" hangingPunct="1">
                <a:lnSpc>
                  <a:spcPts val="15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Add</a:t>
              </a:r>
            </a:p>
            <a:p>
              <a:pPr marL="0" marR="0" lvl="0" indent="0" algn="l" defTabSz="914400" rtl="0" eaLnBrk="1" fontAlgn="auto" latinLnBrk="0" hangingPunct="1">
                <a:lnSpc>
                  <a:spcPts val="1500"/>
                </a:lnSpc>
                <a:spcBef>
                  <a:spcPts val="0"/>
                </a:spcBef>
                <a:spcAft>
                  <a:spcPts val="0"/>
                </a:spcAft>
                <a:buClrTx/>
                <a:buSzTx/>
                <a:buFontTx/>
                <a:buNone/>
                <a:defRPr/>
              </a:pPr>
              <a:r>
                <a:rPr kumimoji="0" lang="en-US" altLang="zh-CN"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Sum</a:t>
              </a:r>
              <a:endParaRPr kumimoji="0" lang="zh-CN" altLang="en-US" sz="20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15" name="ALU"/>
          <p:cNvGrpSpPr/>
          <p:nvPr/>
        </p:nvGrpSpPr>
        <p:grpSpPr>
          <a:xfrm>
            <a:off x="7605835" y="3643891"/>
            <a:ext cx="842333" cy="1590166"/>
            <a:chOff x="6022153" y="3618922"/>
            <a:chExt cx="1297472" cy="1704463"/>
          </a:xfrm>
        </p:grpSpPr>
        <p:sp>
          <p:nvSpPr>
            <p:cNvPr id="153" name="梯形 152"/>
            <p:cNvSpPr/>
            <p:nvPr/>
          </p:nvSpPr>
          <p:spPr>
            <a:xfrm rot="5400000">
              <a:off x="5805450" y="3911167"/>
              <a:ext cx="1704463" cy="1119974"/>
            </a:xfrm>
            <a:prstGeom prst="trapezoid">
              <a:avLst>
                <a:gd name="adj" fmla="val 43158"/>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54" name="文本框 153"/>
            <p:cNvSpPr txBox="1"/>
            <p:nvPr/>
          </p:nvSpPr>
          <p:spPr>
            <a:xfrm>
              <a:off x="6022153" y="3844414"/>
              <a:ext cx="1010378" cy="428869"/>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Add</a:t>
              </a:r>
              <a:endPar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55" name="文本框 154"/>
            <p:cNvSpPr txBox="1"/>
            <p:nvPr/>
          </p:nvSpPr>
          <p:spPr>
            <a:xfrm>
              <a:off x="6124411" y="4528770"/>
              <a:ext cx="1158525" cy="318009"/>
            </a:xfrm>
            <a:prstGeom prst="rect">
              <a:avLst/>
            </a:prstGeom>
            <a:noFill/>
            <a:ln w="25400">
              <a:noFill/>
            </a:ln>
          </p:spPr>
          <p:txBody>
            <a:bodyPr wrap="none" rtlCol="0">
              <a:spAutoFit/>
            </a:bodyPr>
            <a:lstStyle/>
            <a:p>
              <a:pPr marL="0" marR="0" lvl="0" indent="0" algn="l" defTabSz="914400" rtl="0" eaLnBrk="1" fontAlgn="auto" latinLnBrk="0" hangingPunct="1">
                <a:lnSpc>
                  <a:spcPts val="15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result</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56" name="文本框 155"/>
            <p:cNvSpPr txBox="1"/>
            <p:nvPr/>
          </p:nvSpPr>
          <p:spPr>
            <a:xfrm>
              <a:off x="6837646" y="4071044"/>
              <a:ext cx="481979" cy="428869"/>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0</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16" name="shift left 1"/>
          <p:cNvGrpSpPr/>
          <p:nvPr/>
        </p:nvGrpSpPr>
        <p:grpSpPr>
          <a:xfrm>
            <a:off x="6586763" y="2711669"/>
            <a:ext cx="774571" cy="757602"/>
            <a:chOff x="6179959" y="4133981"/>
            <a:chExt cx="1142392" cy="1146746"/>
          </a:xfrm>
        </p:grpSpPr>
        <p:sp>
          <p:nvSpPr>
            <p:cNvPr id="151" name="椭圆 150"/>
            <p:cNvSpPr/>
            <p:nvPr/>
          </p:nvSpPr>
          <p:spPr>
            <a:xfrm>
              <a:off x="6190528" y="4133981"/>
              <a:ext cx="984043" cy="1146746"/>
            </a:xfrm>
            <a:prstGeom prst="ellipse">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52" name="文本框 151"/>
            <p:cNvSpPr txBox="1"/>
            <p:nvPr/>
          </p:nvSpPr>
          <p:spPr>
            <a:xfrm>
              <a:off x="6179959" y="4418757"/>
              <a:ext cx="1142392" cy="740244"/>
            </a:xfrm>
            <a:prstGeom prst="rect">
              <a:avLst/>
            </a:prstGeom>
            <a:noFill/>
            <a:ln w="25400">
              <a:noFill/>
            </a:ln>
          </p:spPr>
          <p:txBody>
            <a:bodyPr wrap="none" rtlCol="0">
              <a:spAutoFit/>
            </a:bodyPr>
            <a:lstStyle/>
            <a:p>
              <a:pPr marL="0" marR="0" lvl="0" indent="0" algn="l" defTabSz="914400" rtl="0" eaLnBrk="1" fontAlgn="auto" latinLnBrk="0" hangingPunct="1">
                <a:lnSpc>
                  <a:spcPts val="15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Shift </a:t>
              </a:r>
            </a:p>
            <a:p>
              <a:pPr marL="0" marR="0" lvl="0" indent="0" algn="l" defTabSz="914400" rtl="0" eaLnBrk="1" fontAlgn="auto" latinLnBrk="0" hangingPunct="1">
                <a:lnSpc>
                  <a:spcPts val="15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left 1</a:t>
              </a:r>
              <a:endPar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17" name="Mux 3"/>
          <p:cNvGrpSpPr/>
          <p:nvPr/>
        </p:nvGrpSpPr>
        <p:grpSpPr>
          <a:xfrm>
            <a:off x="11132737" y="4804660"/>
            <a:ext cx="627967" cy="1276942"/>
            <a:chOff x="3631044" y="5448299"/>
            <a:chExt cx="822591" cy="1230515"/>
          </a:xfrm>
        </p:grpSpPr>
        <p:sp>
          <p:nvSpPr>
            <p:cNvPr id="147" name="mux"/>
            <p:cNvSpPr/>
            <p:nvPr/>
          </p:nvSpPr>
          <p:spPr>
            <a:xfrm rot="5400000">
              <a:off x="3360534" y="5718809"/>
              <a:ext cx="1230515" cy="689495"/>
            </a:xfrm>
            <a:prstGeom prst="flowChartTerminator">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48" name="文本框 147"/>
            <p:cNvSpPr txBox="1"/>
            <p:nvPr/>
          </p:nvSpPr>
          <p:spPr>
            <a:xfrm>
              <a:off x="3694099" y="5492154"/>
              <a:ext cx="260682" cy="326245"/>
            </a:xfrm>
            <a:prstGeom prst="rect">
              <a:avLst/>
            </a:prstGeom>
            <a:no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0</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49" name="文本框 148"/>
            <p:cNvSpPr txBox="1"/>
            <p:nvPr/>
          </p:nvSpPr>
          <p:spPr>
            <a:xfrm>
              <a:off x="3667945" y="6293721"/>
              <a:ext cx="376287" cy="326245"/>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50" name="文本框 149"/>
            <p:cNvSpPr txBox="1"/>
            <p:nvPr/>
          </p:nvSpPr>
          <p:spPr>
            <a:xfrm>
              <a:off x="3894663" y="5599309"/>
              <a:ext cx="558972" cy="978736"/>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M</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U</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X</a:t>
              </a:r>
              <a:endPar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18" name="ALU Control"/>
          <p:cNvGrpSpPr/>
          <p:nvPr/>
        </p:nvGrpSpPr>
        <p:grpSpPr>
          <a:xfrm>
            <a:off x="6869876" y="5563266"/>
            <a:ext cx="963408" cy="552083"/>
            <a:chOff x="8982125" y="5053856"/>
            <a:chExt cx="985000" cy="1146746"/>
          </a:xfrm>
        </p:grpSpPr>
        <p:sp>
          <p:nvSpPr>
            <p:cNvPr id="145" name="椭圆 144"/>
            <p:cNvSpPr/>
            <p:nvPr/>
          </p:nvSpPr>
          <p:spPr>
            <a:xfrm>
              <a:off x="8983082" y="5053856"/>
              <a:ext cx="984043" cy="1146746"/>
            </a:xfrm>
            <a:prstGeom prst="ellipse">
              <a:avLst/>
            </a:prstGeom>
            <a:ln w="2540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46" name="文本框 145"/>
            <p:cNvSpPr txBox="1"/>
            <p:nvPr/>
          </p:nvSpPr>
          <p:spPr>
            <a:xfrm>
              <a:off x="8982125" y="5162446"/>
              <a:ext cx="983884" cy="1015808"/>
            </a:xfrm>
            <a:prstGeom prst="rect">
              <a:avLst/>
            </a:prstGeom>
            <a:noFill/>
            <a:ln w="25400">
              <a:noFill/>
            </a:ln>
          </p:spPr>
          <p:txBody>
            <a:bodyPr wrap="none" rtlCol="0">
              <a:spAutoFit/>
            </a:bodyPr>
            <a:lstStyle/>
            <a:p>
              <a:pPr marL="0" marR="0" lvl="0" indent="0" algn="ctr" defTabSz="914400" rtl="0" eaLnBrk="1" fontAlgn="auto" latinLnBrk="0" hangingPunct="1">
                <a:lnSpc>
                  <a:spcPts val="15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B0F0"/>
                  </a:solidFill>
                  <a:effectLst/>
                  <a:uLnTx/>
                  <a:uFillTx/>
                  <a:latin typeface="Times New Roman" panose="02020603050405020304" pitchFamily="18" charset="0"/>
                  <a:ea typeface="等线" panose="02010600030101010101" charset="-122"/>
                  <a:cs typeface="Times New Roman" panose="02020603050405020304" pitchFamily="18" charset="0"/>
                </a:rPr>
                <a:t> </a:t>
              </a:r>
              <a:r>
                <a:rPr kumimoji="0" lang="en-US" altLang="zh-CN" sz="2000" b="1" i="0" u="none"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charset="-122"/>
                  <a:cs typeface="Times New Roman" panose="02020603050405020304" pitchFamily="18" charset="0"/>
                </a:rPr>
                <a:t>ALU</a:t>
              </a:r>
            </a:p>
            <a:p>
              <a:pPr marL="0" marR="0" lvl="0" indent="0" algn="ctr" defTabSz="914400" rtl="0" eaLnBrk="1" fontAlgn="auto" latinLnBrk="0" hangingPunct="1">
                <a:lnSpc>
                  <a:spcPts val="15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charset="-122"/>
                  <a:cs typeface="Times New Roman" panose="02020603050405020304" pitchFamily="18" charset="0"/>
                </a:rPr>
                <a:t>control</a:t>
              </a:r>
            </a:p>
          </p:txBody>
        </p:sp>
      </p:grpSp>
      <p:grpSp>
        <p:nvGrpSpPr>
          <p:cNvPr id="19" name="Data memory"/>
          <p:cNvGrpSpPr/>
          <p:nvPr/>
        </p:nvGrpSpPr>
        <p:grpSpPr>
          <a:xfrm>
            <a:off x="9222172" y="3911178"/>
            <a:ext cx="1302884" cy="1788006"/>
            <a:chOff x="14812581" y="4726326"/>
            <a:chExt cx="2966863" cy="3362560"/>
          </a:xfrm>
        </p:grpSpPr>
        <p:sp>
          <p:nvSpPr>
            <p:cNvPr id="140" name="矩形 139"/>
            <p:cNvSpPr/>
            <p:nvPr/>
          </p:nvSpPr>
          <p:spPr>
            <a:xfrm>
              <a:off x="14919092" y="4726326"/>
              <a:ext cx="2551866" cy="3362560"/>
            </a:xfrm>
            <a:prstGeom prst="rect">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41" name="文本框 140"/>
            <p:cNvSpPr txBox="1"/>
            <p:nvPr/>
          </p:nvSpPr>
          <p:spPr>
            <a:xfrm>
              <a:off x="14941859" y="4912225"/>
              <a:ext cx="2622005" cy="919708"/>
            </a:xfrm>
            <a:prstGeom prst="rect">
              <a:avLst/>
            </a:prstGeom>
            <a:noFill/>
            <a:ln w="25400">
              <a:noFill/>
            </a:ln>
          </p:spPr>
          <p:txBody>
            <a:bodyPr wrap="square" rtlCol="0">
              <a:spAutoFit/>
            </a:bodyPr>
            <a:lstStyle/>
            <a:p>
              <a:pPr marL="0" marR="0" lvl="0" indent="0" algn="l" defTabSz="914400" rtl="0" eaLnBrk="1" fontAlgn="auto" latinLnBrk="0" hangingPunct="1">
                <a:lnSpc>
                  <a:spcPts val="15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Data </a:t>
              </a:r>
            </a:p>
            <a:p>
              <a:pPr marL="0" marR="0" lvl="0" indent="0" algn="l" defTabSz="914400" rtl="0" eaLnBrk="1" fontAlgn="auto" latinLnBrk="0" hangingPunct="1">
                <a:lnSpc>
                  <a:spcPts val="15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memory</a:t>
              </a:r>
            </a:p>
          </p:txBody>
        </p:sp>
        <p:sp>
          <p:nvSpPr>
            <p:cNvPr id="142" name="文本框 141"/>
            <p:cNvSpPr txBox="1"/>
            <p:nvPr/>
          </p:nvSpPr>
          <p:spPr>
            <a:xfrm>
              <a:off x="14826185" y="5875439"/>
              <a:ext cx="2333257" cy="752455"/>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Address</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43" name="文本框 142"/>
            <p:cNvSpPr txBox="1"/>
            <p:nvPr/>
          </p:nvSpPr>
          <p:spPr>
            <a:xfrm>
              <a:off x="14812581" y="7127537"/>
              <a:ext cx="2839188" cy="752455"/>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Write data</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44" name="文本框 143"/>
            <p:cNvSpPr txBox="1"/>
            <p:nvPr/>
          </p:nvSpPr>
          <p:spPr>
            <a:xfrm>
              <a:off x="15041004" y="6402636"/>
              <a:ext cx="2738440" cy="752455"/>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Read data</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20" name="ID/EX"/>
          <p:cNvGrpSpPr/>
          <p:nvPr/>
        </p:nvGrpSpPr>
        <p:grpSpPr>
          <a:xfrm>
            <a:off x="5913354" y="1913395"/>
            <a:ext cx="869149" cy="4502959"/>
            <a:chOff x="12568479" y="4638181"/>
            <a:chExt cx="917318" cy="5955610"/>
          </a:xfrm>
        </p:grpSpPr>
        <p:sp>
          <p:nvSpPr>
            <p:cNvPr id="137" name="矩形 136"/>
            <p:cNvSpPr/>
            <p:nvPr/>
          </p:nvSpPr>
          <p:spPr>
            <a:xfrm>
              <a:off x="12863277" y="5106649"/>
              <a:ext cx="358140" cy="5487142"/>
            </a:xfrm>
            <a:prstGeom prst="rect">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38" name="文本框 137"/>
            <p:cNvSpPr txBox="1"/>
            <p:nvPr/>
          </p:nvSpPr>
          <p:spPr>
            <a:xfrm>
              <a:off x="12568479" y="4638181"/>
              <a:ext cx="917318" cy="529185"/>
            </a:xfrm>
            <a:prstGeom prst="rect">
              <a:avLst/>
            </a:prstGeom>
            <a:noFill/>
            <a:ln w="25400">
              <a:noFill/>
            </a:ln>
          </p:spPr>
          <p:txBody>
            <a:bodyPr wrap="none" rtlCol="0">
              <a:spAutoFit/>
            </a:bodyPr>
            <a:lstStyle/>
            <a:p>
              <a:pPr>
                <a:defRPr/>
              </a:pPr>
              <a:r>
                <a:rPr kumimoji="0" lang="en-US" altLang="zh-CN" sz="20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ID/EX</a:t>
              </a:r>
              <a:endParaRPr kumimoji="0" lang="zh-CN" altLang="en-US" sz="20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21" name="EX/MEM"/>
          <p:cNvGrpSpPr/>
          <p:nvPr/>
        </p:nvGrpSpPr>
        <p:grpSpPr>
          <a:xfrm>
            <a:off x="8191973" y="1882461"/>
            <a:ext cx="1210588" cy="4533898"/>
            <a:chOff x="12172708" y="1283078"/>
            <a:chExt cx="1386558" cy="5620773"/>
          </a:xfrm>
        </p:grpSpPr>
        <p:sp>
          <p:nvSpPr>
            <p:cNvPr id="135" name="矩形 134"/>
            <p:cNvSpPr/>
            <p:nvPr/>
          </p:nvSpPr>
          <p:spPr>
            <a:xfrm>
              <a:off x="12692428" y="1722251"/>
              <a:ext cx="358140" cy="5181600"/>
            </a:xfrm>
            <a:prstGeom prst="rect">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36" name="文本框 135"/>
            <p:cNvSpPr txBox="1"/>
            <p:nvPr/>
          </p:nvSpPr>
          <p:spPr>
            <a:xfrm>
              <a:off x="12172708" y="1283078"/>
              <a:ext cx="1386558" cy="496025"/>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EX/MEM</a:t>
              </a:r>
              <a:endParaRPr kumimoji="0" lang="zh-CN" altLang="en-US" sz="20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22" name="MEM/WB"/>
          <p:cNvGrpSpPr/>
          <p:nvPr/>
        </p:nvGrpSpPr>
        <p:grpSpPr>
          <a:xfrm>
            <a:off x="10132306" y="1764998"/>
            <a:ext cx="1281119" cy="4651364"/>
            <a:chOff x="13759648" y="1282286"/>
            <a:chExt cx="1420120" cy="5967348"/>
          </a:xfrm>
        </p:grpSpPr>
        <p:sp>
          <p:nvSpPr>
            <p:cNvPr id="133" name="矩形 132"/>
            <p:cNvSpPr/>
            <p:nvPr/>
          </p:nvSpPr>
          <p:spPr>
            <a:xfrm>
              <a:off x="14272656" y="1771647"/>
              <a:ext cx="358140" cy="5477987"/>
            </a:xfrm>
            <a:prstGeom prst="rect">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34" name="文本框 133"/>
            <p:cNvSpPr txBox="1"/>
            <p:nvPr/>
          </p:nvSpPr>
          <p:spPr>
            <a:xfrm>
              <a:off x="13759648" y="1282286"/>
              <a:ext cx="1420120" cy="513311"/>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MEM/WB</a:t>
              </a:r>
              <a:endParaRPr kumimoji="0" lang="zh-CN" altLang="en-US" sz="20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cxnSp>
        <p:nvCxnSpPr>
          <p:cNvPr id="23" name="直接连接符 22"/>
          <p:cNvCxnSpPr/>
          <p:nvPr/>
        </p:nvCxnSpPr>
        <p:spPr>
          <a:xfrm>
            <a:off x="3621477" y="2610263"/>
            <a:ext cx="2571194"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173" idx="3"/>
          </p:cNvCxnSpPr>
          <p:nvPr/>
        </p:nvCxnSpPr>
        <p:spPr>
          <a:xfrm flipV="1">
            <a:off x="1746474" y="3909418"/>
            <a:ext cx="191140" cy="6"/>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175" idx="3"/>
            <a:endCxn id="169" idx="1"/>
          </p:cNvCxnSpPr>
          <p:nvPr/>
        </p:nvCxnSpPr>
        <p:spPr>
          <a:xfrm>
            <a:off x="3119444" y="4321761"/>
            <a:ext cx="181134" cy="15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71" idx="0"/>
          </p:cNvCxnSpPr>
          <p:nvPr/>
        </p:nvCxnSpPr>
        <p:spPr>
          <a:xfrm flipV="1">
            <a:off x="2793812" y="2828931"/>
            <a:ext cx="88653" cy="2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811061" y="2538876"/>
            <a:ext cx="410741"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3621477" y="4330641"/>
            <a:ext cx="29612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811623" y="2525676"/>
            <a:ext cx="4061" cy="1390348"/>
          </a:xfrm>
          <a:prstGeom prst="line">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815536" y="3435724"/>
            <a:ext cx="1208788" cy="0"/>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3029196" y="2618927"/>
            <a:ext cx="0" cy="816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882464" y="2074666"/>
            <a:ext cx="0" cy="75426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157" idx="0"/>
          </p:cNvCxnSpPr>
          <p:nvPr/>
        </p:nvCxnSpPr>
        <p:spPr>
          <a:xfrm flipV="1">
            <a:off x="8213790" y="2940693"/>
            <a:ext cx="434148" cy="1"/>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00546" y="2074666"/>
            <a:ext cx="22819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94487" y="2074666"/>
            <a:ext cx="0" cy="15163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3908571" y="3035669"/>
            <a:ext cx="439609" cy="0"/>
          </a:xfrm>
          <a:prstGeom prst="line">
            <a:avLst/>
          </a:prstGeom>
          <a:ln w="254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3917596" y="3671349"/>
            <a:ext cx="409960" cy="0"/>
          </a:xfrm>
          <a:prstGeom prst="line">
            <a:avLst/>
          </a:prstGeom>
          <a:ln w="254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899437" y="5888580"/>
            <a:ext cx="2298166" cy="0"/>
          </a:xfrm>
          <a:prstGeom prst="line">
            <a:avLst/>
          </a:prstGeom>
          <a:ln w="254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3908571" y="3027326"/>
            <a:ext cx="0" cy="31085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3900260" y="6135884"/>
            <a:ext cx="2287030" cy="16133"/>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连接符 41"/>
          <p:cNvCxnSpPr>
            <a:endCxn id="159" idx="2"/>
          </p:cNvCxnSpPr>
          <p:nvPr/>
        </p:nvCxnSpPr>
        <p:spPr>
          <a:xfrm flipV="1">
            <a:off x="3917596" y="5561378"/>
            <a:ext cx="1088477" cy="9413"/>
          </a:xfrm>
          <a:prstGeom prst="line">
            <a:avLst/>
          </a:prstGeom>
          <a:ln w="254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159" idx="6"/>
          </p:cNvCxnSpPr>
          <p:nvPr/>
        </p:nvCxnSpPr>
        <p:spPr>
          <a:xfrm flipV="1">
            <a:off x="5706374" y="5553517"/>
            <a:ext cx="491230" cy="7861"/>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0921744" y="5025336"/>
            <a:ext cx="201967"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243085" y="3203388"/>
            <a:ext cx="387647"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6541141" y="3854262"/>
            <a:ext cx="1113739"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6549846" y="5891695"/>
            <a:ext cx="342422"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 name="Mux 3"/>
          <p:cNvGrpSpPr/>
          <p:nvPr/>
        </p:nvGrpSpPr>
        <p:grpSpPr>
          <a:xfrm>
            <a:off x="768360" y="3347119"/>
            <a:ext cx="603816" cy="1276942"/>
            <a:chOff x="3631044" y="5448299"/>
            <a:chExt cx="823119" cy="1230515"/>
          </a:xfrm>
        </p:grpSpPr>
        <p:sp>
          <p:nvSpPr>
            <p:cNvPr id="129" name="mux"/>
            <p:cNvSpPr/>
            <p:nvPr/>
          </p:nvSpPr>
          <p:spPr>
            <a:xfrm rot="5400000">
              <a:off x="3360534" y="5718809"/>
              <a:ext cx="1230515" cy="689495"/>
            </a:xfrm>
            <a:prstGeom prst="flowChartTerminator">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30" name="文本框 129"/>
            <p:cNvSpPr txBox="1"/>
            <p:nvPr/>
          </p:nvSpPr>
          <p:spPr>
            <a:xfrm>
              <a:off x="3694099" y="5492154"/>
              <a:ext cx="260683" cy="326245"/>
            </a:xfrm>
            <a:prstGeom prst="rect">
              <a:avLst/>
            </a:prstGeom>
            <a:no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0</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31" name="文本框 130"/>
            <p:cNvSpPr txBox="1"/>
            <p:nvPr/>
          </p:nvSpPr>
          <p:spPr>
            <a:xfrm>
              <a:off x="3667944" y="6293721"/>
              <a:ext cx="391589" cy="326245"/>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32" name="文本框 131"/>
            <p:cNvSpPr txBox="1"/>
            <p:nvPr/>
          </p:nvSpPr>
          <p:spPr>
            <a:xfrm>
              <a:off x="3872460" y="5599309"/>
              <a:ext cx="581703" cy="978736"/>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M</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U</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X</a:t>
              </a:r>
              <a:endParaRPr kumimoji="0" lang="zh-CN" altLang="en-US"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cxnSp>
        <p:nvCxnSpPr>
          <p:cNvPr id="49" name="直接连接符 48"/>
          <p:cNvCxnSpPr/>
          <p:nvPr/>
        </p:nvCxnSpPr>
        <p:spPr>
          <a:xfrm>
            <a:off x="8397594" y="4264286"/>
            <a:ext cx="250299" cy="3179"/>
          </a:xfrm>
          <a:prstGeom prst="line">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8379818" y="4692102"/>
            <a:ext cx="250299" cy="3179"/>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8971150" y="4702996"/>
            <a:ext cx="303162"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8949491" y="5375417"/>
            <a:ext cx="329453"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0379580" y="5025336"/>
            <a:ext cx="224550"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4" name="Mux 3"/>
          <p:cNvGrpSpPr/>
          <p:nvPr/>
        </p:nvGrpSpPr>
        <p:grpSpPr>
          <a:xfrm>
            <a:off x="6971489" y="4013001"/>
            <a:ext cx="555578" cy="1276942"/>
            <a:chOff x="3631044" y="5448299"/>
            <a:chExt cx="758107" cy="1230515"/>
          </a:xfrm>
        </p:grpSpPr>
        <p:sp>
          <p:nvSpPr>
            <p:cNvPr id="125" name="mux"/>
            <p:cNvSpPr/>
            <p:nvPr/>
          </p:nvSpPr>
          <p:spPr>
            <a:xfrm rot="5400000">
              <a:off x="3360534" y="5718809"/>
              <a:ext cx="1230515" cy="689495"/>
            </a:xfrm>
            <a:prstGeom prst="flowChartTerminator">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26" name="文本框 125"/>
            <p:cNvSpPr txBox="1"/>
            <p:nvPr/>
          </p:nvSpPr>
          <p:spPr>
            <a:xfrm>
              <a:off x="3694098" y="5492154"/>
              <a:ext cx="260682" cy="326245"/>
            </a:xfrm>
            <a:prstGeom prst="rect">
              <a:avLst/>
            </a:prstGeom>
            <a:noFill/>
            <a:ln w="254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0</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27" name="文本框 126"/>
            <p:cNvSpPr txBox="1"/>
            <p:nvPr/>
          </p:nvSpPr>
          <p:spPr>
            <a:xfrm>
              <a:off x="3667945" y="6293721"/>
              <a:ext cx="391974" cy="326245"/>
            </a:xfrm>
            <a:prstGeom prst="rect">
              <a:avLst/>
            </a:prstGeom>
            <a:noFill/>
            <a:ln w="254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28" name="文本框 127"/>
            <p:cNvSpPr txBox="1"/>
            <p:nvPr/>
          </p:nvSpPr>
          <p:spPr>
            <a:xfrm>
              <a:off x="3872497" y="5599309"/>
              <a:ext cx="516654" cy="800784"/>
            </a:xfrm>
            <a:prstGeom prst="rect">
              <a:avLst/>
            </a:prstGeom>
            <a:noFill/>
            <a:ln w="25400">
              <a:noFill/>
            </a:ln>
          </p:spPr>
          <p:txBody>
            <a:bodyPr wrap="none" rtlCol="0">
              <a:spAutoFit/>
            </a:bodyPr>
            <a:lstStyle>
              <a:defPPr>
                <a:defRPr lang="zh-CN"/>
              </a:defPPr>
              <a:lvl1pPr>
                <a:defRPr sz="2000">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M</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U</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X</a:t>
              </a:r>
              <a:endParaRPr kumimoji="0" lang="zh-CN" altLang="en-US" sz="16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cxnSp>
        <p:nvCxnSpPr>
          <p:cNvPr id="55" name="直接连接符 54"/>
          <p:cNvCxnSpPr/>
          <p:nvPr/>
        </p:nvCxnSpPr>
        <p:spPr>
          <a:xfrm flipV="1">
            <a:off x="1261982" y="3897004"/>
            <a:ext cx="191140" cy="6"/>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3024324" y="2618927"/>
            <a:ext cx="276254"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2021576" y="3035669"/>
            <a:ext cx="200226"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6541141" y="2596484"/>
            <a:ext cx="1064696" cy="8015"/>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798407" y="3465719"/>
            <a:ext cx="1754" cy="208779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6541141" y="5553517"/>
            <a:ext cx="2651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541141" y="4339502"/>
            <a:ext cx="430352"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6792994" y="5056333"/>
            <a:ext cx="196010" cy="932"/>
          </a:xfrm>
          <a:prstGeom prst="line">
            <a:avLst/>
          </a:prstGeom>
          <a:ln w="254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6674144" y="5375416"/>
            <a:ext cx="1971588"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6671828" y="4339502"/>
            <a:ext cx="1896" cy="1035914"/>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9108967" y="4699102"/>
            <a:ext cx="0" cy="1168033"/>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9108967" y="5856482"/>
            <a:ext cx="1495163"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0921744" y="5847104"/>
            <a:ext cx="201967"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7477723" y="4942891"/>
            <a:ext cx="177157"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1825300" y="4381376"/>
            <a:ext cx="1438113" cy="489045"/>
          </a:xfrm>
          <a:prstGeom prst="rect">
            <a:avLst/>
          </a:prstGeom>
          <a:noFill/>
          <a:ln w="25400">
            <a:noFill/>
          </a:ln>
        </p:spPr>
        <p:txBody>
          <a:bodyPr wrap="square" rtlCol="0">
            <a:spAutoFit/>
          </a:bodyPr>
          <a:lstStyle/>
          <a:p>
            <a:pPr marL="0" marR="0" lvl="0" indent="0" algn="l" defTabSz="914400" rtl="0" eaLnBrk="1" fontAlgn="auto" latinLnBrk="0" hangingPunct="1">
              <a:lnSpc>
                <a:spcPts val="15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Instruction</a:t>
            </a:r>
          </a:p>
          <a:p>
            <a:pPr marL="0" marR="0" lvl="0" indent="0" algn="l" defTabSz="914400" rtl="0" eaLnBrk="1" fontAlgn="auto" latinLnBrk="0" hangingPunct="1">
              <a:lnSpc>
                <a:spcPts val="15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 memory</a:t>
            </a:r>
            <a:endParaRPr kumimoji="0" lang="zh-CN" altLang="en-US" sz="20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cxnSp>
        <p:nvCxnSpPr>
          <p:cNvPr id="70" name="直接连接符 69"/>
          <p:cNvCxnSpPr/>
          <p:nvPr/>
        </p:nvCxnSpPr>
        <p:spPr>
          <a:xfrm>
            <a:off x="6533875" y="6152017"/>
            <a:ext cx="2088677"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153339" y="5033464"/>
            <a:ext cx="0" cy="81238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7827944" y="5839123"/>
            <a:ext cx="325395"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8967080" y="6152017"/>
            <a:ext cx="1628025"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043944" y="6604206"/>
            <a:ext cx="707976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0930769" y="6152017"/>
            <a:ext cx="20196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11123710" y="6152017"/>
            <a:ext cx="0" cy="4521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4043944" y="4010027"/>
            <a:ext cx="0" cy="25941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4055501" y="4015635"/>
            <a:ext cx="272055" cy="4532"/>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连接符 78"/>
          <p:cNvCxnSpPr>
            <a:endCxn id="150" idx="3"/>
          </p:cNvCxnSpPr>
          <p:nvPr/>
        </p:nvCxnSpPr>
        <p:spPr>
          <a:xfrm flipV="1">
            <a:off x="11649718" y="5469200"/>
            <a:ext cx="110986" cy="17005"/>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1752411" y="5486202"/>
            <a:ext cx="0" cy="12511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4161278" y="6737369"/>
            <a:ext cx="75997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4170439" y="4597351"/>
            <a:ext cx="0" cy="21400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4161278" y="4604551"/>
            <a:ext cx="151901" cy="10537"/>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1013713" y="1243349"/>
            <a:ext cx="8961303"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3300578" y="1781367"/>
            <a:ext cx="633404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1009062" y="1243349"/>
            <a:ext cx="12357" cy="2087996"/>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5005285" y="2648830"/>
            <a:ext cx="788" cy="144939"/>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472967" y="1782423"/>
            <a:ext cx="15412" cy="26040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472967" y="1781501"/>
            <a:ext cx="29054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587043" y="3590982"/>
            <a:ext cx="208384" cy="5386"/>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V="1">
            <a:off x="500099" y="4357257"/>
            <a:ext cx="291658" cy="1"/>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9799459" y="3350124"/>
            <a:ext cx="17555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9959365" y="1243349"/>
            <a:ext cx="0" cy="2125583"/>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flipH="1">
            <a:off x="9634621" y="1781233"/>
            <a:ext cx="15111" cy="11396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V="1">
            <a:off x="8961937" y="2929587"/>
            <a:ext cx="689246" cy="56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a:endCxn id="147" idx="1"/>
          </p:cNvCxnSpPr>
          <p:nvPr/>
        </p:nvCxnSpPr>
        <p:spPr>
          <a:xfrm>
            <a:off x="11395917" y="2090454"/>
            <a:ext cx="0" cy="2714206"/>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10490275" y="2118906"/>
            <a:ext cx="0" cy="3935986"/>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flipV="1">
            <a:off x="9838291" y="6050919"/>
            <a:ext cx="651984" cy="3973"/>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140" idx="2"/>
          </p:cNvCxnSpPr>
          <p:nvPr/>
        </p:nvCxnSpPr>
        <p:spPr>
          <a:xfrm>
            <a:off x="9829264" y="5699184"/>
            <a:ext cx="0" cy="382418"/>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rot="16200000">
            <a:off x="3169485" y="3508868"/>
            <a:ext cx="1204494" cy="338554"/>
          </a:xfrm>
          <a:prstGeom prst="rect">
            <a:avLst/>
          </a:prstGeom>
          <a:ln w="25400">
            <a:noFill/>
          </a:ln>
        </p:spPr>
        <p:style>
          <a:lnRef idx="1">
            <a:schemeClr val="accent1"/>
          </a:lnRef>
          <a:fillRef idx="0">
            <a:schemeClr val="accent1"/>
          </a:fillRef>
          <a:effectRef idx="0">
            <a:schemeClr val="accent1"/>
          </a:effectRef>
          <a:fontRef idx="minor">
            <a:schemeClr val="tx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Instruction</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cxnSp>
        <p:nvCxnSpPr>
          <p:cNvPr id="101" name="直接连接符 100"/>
          <p:cNvCxnSpPr>
            <a:endCxn id="125" idx="1"/>
          </p:cNvCxnSpPr>
          <p:nvPr/>
        </p:nvCxnSpPr>
        <p:spPr>
          <a:xfrm flipH="1">
            <a:off x="7224140" y="3756664"/>
            <a:ext cx="1" cy="256337"/>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102" name="文本框 101"/>
          <p:cNvSpPr txBox="1"/>
          <p:nvPr/>
        </p:nvSpPr>
        <p:spPr>
          <a:xfrm rot="16200000">
            <a:off x="9827661" y="2835248"/>
            <a:ext cx="1123844" cy="284693"/>
          </a:xfrm>
          <a:prstGeom prst="rect">
            <a:avLst/>
          </a:prstGeom>
          <a:noFill/>
          <a:ln w="25400">
            <a:noFill/>
          </a:ln>
        </p:spPr>
        <p:txBody>
          <a:bodyPr wrap="square" rtlCol="0">
            <a:spAutoFit/>
          </a:bodyPr>
          <a:lstStyle/>
          <a:p>
            <a:pPr marL="0" marR="0" lvl="0" indent="0" algn="l" defTabSz="914400" rtl="0" eaLnBrk="1" fontAlgn="auto" latinLnBrk="0" hangingPunct="1">
              <a:lnSpc>
                <a:spcPts val="1500"/>
              </a:lnSpc>
              <a:spcBef>
                <a:spcPts val="0"/>
              </a:spcBef>
              <a:spcAft>
                <a:spcPts val="0"/>
              </a:spcAft>
              <a:buClrTx/>
              <a:buSzTx/>
              <a:buFontTx/>
              <a:buNone/>
              <a:defRPr/>
            </a:pPr>
            <a:r>
              <a:rPr kumimoji="0" lang="en-US" altLang="zh-CN" sz="1600" b="0" i="0" u="none" strike="noStrike" kern="1200" cap="none" spc="0" normalizeH="0" baseline="0" noProof="0" dirty="0" err="1">
                <a:ln>
                  <a:noFill/>
                </a:ln>
                <a:solidFill>
                  <a:srgbClr val="0000FF"/>
                </a:solidFill>
                <a:effectLst/>
                <a:uLnTx/>
                <a:uFillTx/>
                <a:latin typeface="Times New Roman" panose="02020603050405020304" pitchFamily="18" charset="0"/>
                <a:ea typeface="等线" panose="02010600030101010101" charset="-122"/>
                <a:cs typeface="Times New Roman" panose="02020603050405020304" pitchFamily="18" charset="0"/>
              </a:rPr>
              <a:t>MemRead</a:t>
            </a:r>
            <a:endParaRPr kumimoji="0" lang="zh-CN" altLang="en-US" sz="1600" b="0" i="0" u="none"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03" name="文本框 102"/>
          <p:cNvSpPr txBox="1"/>
          <p:nvPr/>
        </p:nvSpPr>
        <p:spPr>
          <a:xfrm rot="16200000">
            <a:off x="10493048" y="2754432"/>
            <a:ext cx="1526143" cy="296684"/>
          </a:xfrm>
          <a:prstGeom prst="rect">
            <a:avLst/>
          </a:prstGeom>
          <a:noFill/>
          <a:ln w="25400">
            <a:noFill/>
          </a:ln>
        </p:spPr>
        <p:txBody>
          <a:bodyPr wrap="square" rtlCol="0">
            <a:spAutoFit/>
          </a:bodyPr>
          <a:lstStyle/>
          <a:p>
            <a:pPr marL="0" marR="0" lvl="0" indent="0" algn="l" defTabSz="914400" rtl="0" eaLnBrk="1" fontAlgn="auto" latinLnBrk="0" hangingPunct="1">
              <a:lnSpc>
                <a:spcPts val="1500"/>
              </a:lnSpc>
              <a:spcBef>
                <a:spcPts val="0"/>
              </a:spcBef>
              <a:spcAft>
                <a:spcPts val="0"/>
              </a:spcAft>
              <a:buClrTx/>
              <a:buSzTx/>
              <a:buFontTx/>
              <a:buNone/>
              <a:defRPr/>
            </a:pPr>
            <a:r>
              <a:rPr kumimoji="0" lang="en-US" altLang="zh-CN" sz="2000" b="0" i="0" u="none" strike="noStrike" kern="1200" cap="none" spc="0" normalizeH="0" baseline="0" noProof="0" dirty="0" err="1">
                <a:ln>
                  <a:noFill/>
                </a:ln>
                <a:solidFill>
                  <a:srgbClr val="0000FF"/>
                </a:solidFill>
                <a:effectLst/>
                <a:uLnTx/>
                <a:uFillTx/>
                <a:latin typeface="Times New Roman" panose="02020603050405020304" pitchFamily="18" charset="0"/>
                <a:ea typeface="等线" panose="02010600030101010101" charset="-122"/>
                <a:cs typeface="Times New Roman" panose="02020603050405020304" pitchFamily="18" charset="0"/>
              </a:rPr>
              <a:t>MemtoReg</a:t>
            </a:r>
            <a:endParaRPr kumimoji="0" lang="zh-CN" altLang="en-US" sz="2000" b="0" i="0" u="none"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04" name="文本框 103"/>
          <p:cNvSpPr txBox="1"/>
          <p:nvPr/>
        </p:nvSpPr>
        <p:spPr>
          <a:xfrm>
            <a:off x="4559595" y="2228891"/>
            <a:ext cx="1328863" cy="296684"/>
          </a:xfrm>
          <a:prstGeom prst="rect">
            <a:avLst/>
          </a:prstGeom>
          <a:noFill/>
          <a:ln w="25400">
            <a:noFill/>
          </a:ln>
        </p:spPr>
        <p:txBody>
          <a:bodyPr wrap="square" rtlCol="0">
            <a:spAutoFit/>
          </a:bodyPr>
          <a:lstStyle/>
          <a:p>
            <a:pPr marL="0" marR="0" lvl="0" indent="0" algn="l" defTabSz="914400" rtl="0" eaLnBrk="1" fontAlgn="auto" latinLnBrk="0" hangingPunct="1">
              <a:lnSpc>
                <a:spcPts val="1500"/>
              </a:lnSpc>
              <a:spcBef>
                <a:spcPts val="0"/>
              </a:spcBef>
              <a:spcAft>
                <a:spcPts val="0"/>
              </a:spcAft>
              <a:buClrTx/>
              <a:buSzTx/>
              <a:buFontTx/>
              <a:buNone/>
              <a:defRPr/>
            </a:pPr>
            <a:r>
              <a:rPr kumimoji="0" lang="en-US" altLang="zh-CN" sz="2000" b="0" i="0" u="none" strike="noStrike" kern="1200" cap="none" spc="0" normalizeH="0" baseline="0" noProof="0" dirty="0" err="1">
                <a:ln>
                  <a:noFill/>
                </a:ln>
                <a:solidFill>
                  <a:srgbClr val="0000FF"/>
                </a:solidFill>
                <a:effectLst/>
                <a:uLnTx/>
                <a:uFillTx/>
                <a:latin typeface="Times New Roman" panose="02020603050405020304" pitchFamily="18" charset="0"/>
                <a:ea typeface="等线" panose="02010600030101010101" charset="-122"/>
                <a:cs typeface="Times New Roman" panose="02020603050405020304" pitchFamily="18" charset="0"/>
              </a:rPr>
              <a:t>RegWrite</a:t>
            </a:r>
            <a:endParaRPr kumimoji="0" lang="zh-CN" altLang="en-US" sz="2000" b="0" i="0" u="none"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05" name="文本框 104"/>
          <p:cNvSpPr txBox="1"/>
          <p:nvPr/>
        </p:nvSpPr>
        <p:spPr>
          <a:xfrm>
            <a:off x="1781607" y="2869114"/>
            <a:ext cx="21621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4</a:t>
            </a:r>
            <a:endParaRPr kumimoji="0" lang="zh-CN" altLang="en-US" sz="16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06" name="文本框 105"/>
          <p:cNvSpPr txBox="1"/>
          <p:nvPr/>
        </p:nvSpPr>
        <p:spPr>
          <a:xfrm>
            <a:off x="1519360" y="829663"/>
            <a:ext cx="91892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err="1">
                <a:ln>
                  <a:noFill/>
                </a:ln>
                <a:solidFill>
                  <a:srgbClr val="0000FF"/>
                </a:solidFill>
                <a:effectLst/>
                <a:uLnTx/>
                <a:uFillTx/>
                <a:latin typeface="Times New Roman" panose="02020603050405020304" pitchFamily="18" charset="0"/>
                <a:ea typeface="等线" panose="02010600030101010101" charset="-122"/>
                <a:cs typeface="Times New Roman" panose="02020603050405020304" pitchFamily="18" charset="0"/>
              </a:rPr>
              <a:t>PCSrc</a:t>
            </a:r>
            <a:endParaRPr kumimoji="0" lang="zh-CN" altLang="en-US" sz="2000" b="0" i="0" u="none"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cxnSp>
        <p:nvCxnSpPr>
          <p:cNvPr id="107" name="直接连接符 106"/>
          <p:cNvCxnSpPr/>
          <p:nvPr/>
        </p:nvCxnSpPr>
        <p:spPr>
          <a:xfrm>
            <a:off x="10215920" y="2019478"/>
            <a:ext cx="0" cy="1889941"/>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rot="16200000">
            <a:off x="9582186" y="2835248"/>
            <a:ext cx="1123844" cy="284693"/>
          </a:xfrm>
          <a:prstGeom prst="rect">
            <a:avLst/>
          </a:prstGeom>
          <a:noFill/>
          <a:ln w="25400">
            <a:noFill/>
          </a:ln>
        </p:spPr>
        <p:txBody>
          <a:bodyPr wrap="square" rtlCol="0">
            <a:spAutoFit/>
          </a:bodyPr>
          <a:lstStyle/>
          <a:p>
            <a:pPr marL="0" marR="0" lvl="0" indent="0" algn="l" defTabSz="914400" rtl="0" eaLnBrk="1" fontAlgn="auto" latinLnBrk="0" hangingPunct="1">
              <a:lnSpc>
                <a:spcPts val="1500"/>
              </a:lnSpc>
              <a:spcBef>
                <a:spcPts val="0"/>
              </a:spcBef>
              <a:spcAft>
                <a:spcPts val="0"/>
              </a:spcAft>
              <a:buClrTx/>
              <a:buSzTx/>
              <a:buFontTx/>
              <a:buNone/>
              <a:defRPr/>
            </a:pPr>
            <a:r>
              <a:rPr kumimoji="0" lang="en-US" altLang="zh-CN" sz="1600" b="0" i="0" u="none" strike="noStrike" kern="1200" cap="none" spc="0" normalizeH="0" baseline="0" noProof="0" dirty="0" err="1">
                <a:ln>
                  <a:noFill/>
                </a:ln>
                <a:solidFill>
                  <a:srgbClr val="0000FF"/>
                </a:solidFill>
                <a:effectLst/>
                <a:uLnTx/>
                <a:uFillTx/>
                <a:latin typeface="Times New Roman" panose="02020603050405020304" pitchFamily="18" charset="0"/>
                <a:ea typeface="等线" panose="02010600030101010101" charset="-122"/>
                <a:cs typeface="Times New Roman" panose="02020603050405020304" pitchFamily="18" charset="0"/>
              </a:rPr>
              <a:t>MemWrite</a:t>
            </a:r>
            <a:endParaRPr kumimoji="0" lang="zh-CN" altLang="en-US" sz="1600" b="0" i="0" u="none"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cxnSp>
        <p:nvCxnSpPr>
          <p:cNvPr id="109" name="直接连接符 108"/>
          <p:cNvCxnSpPr/>
          <p:nvPr/>
        </p:nvCxnSpPr>
        <p:spPr>
          <a:xfrm>
            <a:off x="11670805" y="5478092"/>
            <a:ext cx="90272"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5998570" y="4364897"/>
            <a:ext cx="191435" cy="4941"/>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文本框 110"/>
          <p:cNvSpPr txBox="1"/>
          <p:nvPr/>
        </p:nvSpPr>
        <p:spPr>
          <a:xfrm>
            <a:off x="6694008" y="3408356"/>
            <a:ext cx="105509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err="1">
                <a:ln>
                  <a:noFill/>
                </a:ln>
                <a:solidFill>
                  <a:srgbClr val="0000FF"/>
                </a:solidFill>
                <a:effectLst/>
                <a:uLnTx/>
                <a:uFillTx/>
                <a:latin typeface="Times New Roman" panose="02020603050405020304" pitchFamily="18" charset="0"/>
                <a:ea typeface="+mn-ea"/>
                <a:cs typeface="Times New Roman" panose="02020603050405020304" pitchFamily="18" charset="0"/>
              </a:rPr>
              <a:t>ALUSrc</a:t>
            </a:r>
            <a:endParaRPr kumimoji="0" lang="en-US" sz="20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cxnSp>
        <p:nvCxnSpPr>
          <p:cNvPr id="112" name="直接连接符 111"/>
          <p:cNvCxnSpPr/>
          <p:nvPr/>
        </p:nvCxnSpPr>
        <p:spPr>
          <a:xfrm flipH="1">
            <a:off x="7368541" y="6096596"/>
            <a:ext cx="1" cy="14170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113" name="文本框 112"/>
          <p:cNvSpPr txBox="1"/>
          <p:nvPr/>
        </p:nvSpPr>
        <p:spPr>
          <a:xfrm>
            <a:off x="6910462" y="6214760"/>
            <a:ext cx="102784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err="1">
                <a:ln>
                  <a:noFill/>
                </a:ln>
                <a:solidFill>
                  <a:srgbClr val="0000FF"/>
                </a:solidFill>
                <a:effectLst/>
                <a:uLnTx/>
                <a:uFillTx/>
                <a:latin typeface="Times New Roman" panose="02020603050405020304" pitchFamily="18" charset="0"/>
                <a:ea typeface="+mn-ea"/>
                <a:cs typeface="Times New Roman" panose="02020603050405020304" pitchFamily="18" charset="0"/>
              </a:rPr>
              <a:t>ALUOp</a:t>
            </a:r>
            <a:endParaRPr kumimoji="0" lang="en-US" sz="20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endParaRPr>
          </a:p>
        </p:txBody>
      </p:sp>
      <p:sp>
        <p:nvSpPr>
          <p:cNvPr id="114" name="流程图: 延期 113"/>
          <p:cNvSpPr/>
          <p:nvPr/>
        </p:nvSpPr>
        <p:spPr>
          <a:xfrm>
            <a:off x="9274313" y="3161542"/>
            <a:ext cx="539169" cy="340934"/>
          </a:xfrm>
          <a:prstGeom prst="flowChartDelay">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600" b="0" i="0" u="none" strike="noStrike" kern="1200" cap="none" spc="0" normalizeH="0" baseline="0" noProof="0">
              <a:ln>
                <a:noFill/>
              </a:ln>
              <a:solidFill>
                <a:prstClr val="white"/>
              </a:solidFill>
              <a:effectLst/>
              <a:uLnTx/>
              <a:uFillTx/>
              <a:latin typeface="等线" panose="02010600030101010101" charset="-122"/>
              <a:ea typeface="+mn-ea"/>
              <a:cs typeface="+mn-cs"/>
            </a:endParaRPr>
          </a:p>
        </p:txBody>
      </p:sp>
      <p:cxnSp>
        <p:nvCxnSpPr>
          <p:cNvPr id="116" name="连接符: 肘形 115"/>
          <p:cNvCxnSpPr/>
          <p:nvPr/>
        </p:nvCxnSpPr>
        <p:spPr>
          <a:xfrm rot="10800000">
            <a:off x="9139277" y="3111489"/>
            <a:ext cx="135036" cy="158376"/>
          </a:xfrm>
          <a:prstGeom prst="bentConnector2">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117" name="文本框 116"/>
          <p:cNvSpPr txBox="1"/>
          <p:nvPr/>
        </p:nvSpPr>
        <p:spPr>
          <a:xfrm>
            <a:off x="9060850" y="2845446"/>
            <a:ext cx="92525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rPr>
              <a:t>Branch</a:t>
            </a:r>
          </a:p>
        </p:txBody>
      </p:sp>
      <p:sp>
        <p:nvSpPr>
          <p:cNvPr id="118" name="文本框 117"/>
          <p:cNvSpPr txBox="1"/>
          <p:nvPr/>
        </p:nvSpPr>
        <p:spPr>
          <a:xfrm>
            <a:off x="4095742" y="5079299"/>
            <a:ext cx="116676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Instruction</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[31-0]</a:t>
            </a:r>
          </a:p>
        </p:txBody>
      </p:sp>
      <p:sp>
        <p:nvSpPr>
          <p:cNvPr id="119" name="文本框 118"/>
          <p:cNvSpPr txBox="1"/>
          <p:nvPr/>
        </p:nvSpPr>
        <p:spPr>
          <a:xfrm>
            <a:off x="4112064" y="5854589"/>
            <a:ext cx="196143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Instruction</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[30,14-12]</a:t>
            </a:r>
          </a:p>
        </p:txBody>
      </p:sp>
      <p:sp>
        <p:nvSpPr>
          <p:cNvPr id="120" name="文本框 119"/>
          <p:cNvSpPr txBox="1"/>
          <p:nvPr/>
        </p:nvSpPr>
        <p:spPr>
          <a:xfrm>
            <a:off x="4121235" y="6103160"/>
            <a:ext cx="163526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Instruction</a:t>
            </a: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[11-7]</a:t>
            </a:r>
          </a:p>
        </p:txBody>
      </p:sp>
      <p:cxnSp>
        <p:nvCxnSpPr>
          <p:cNvPr id="121" name="直接连接符 120"/>
          <p:cNvCxnSpPr/>
          <p:nvPr/>
        </p:nvCxnSpPr>
        <p:spPr>
          <a:xfrm>
            <a:off x="5911263" y="5426253"/>
            <a:ext cx="107041" cy="256331"/>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22" name="文本框 121"/>
          <p:cNvSpPr txBox="1"/>
          <p:nvPr/>
        </p:nvSpPr>
        <p:spPr>
          <a:xfrm>
            <a:off x="5743382" y="5241013"/>
            <a:ext cx="40965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64</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123" name="文本框 122"/>
          <p:cNvSpPr txBox="1"/>
          <p:nvPr/>
        </p:nvSpPr>
        <p:spPr>
          <a:xfrm>
            <a:off x="4624302" y="5264687"/>
            <a:ext cx="43224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32</a:t>
            </a:r>
          </a:p>
        </p:txBody>
      </p:sp>
      <p:cxnSp>
        <p:nvCxnSpPr>
          <p:cNvPr id="124" name="直接连接符 123"/>
          <p:cNvCxnSpPr/>
          <p:nvPr/>
        </p:nvCxnSpPr>
        <p:spPr>
          <a:xfrm>
            <a:off x="4804217" y="5461763"/>
            <a:ext cx="107041" cy="256331"/>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77" name="直接连接符 176"/>
          <p:cNvCxnSpPr/>
          <p:nvPr/>
        </p:nvCxnSpPr>
        <p:spPr>
          <a:xfrm>
            <a:off x="6000086" y="3838070"/>
            <a:ext cx="191435" cy="4941"/>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a:off x="9132491" y="3449023"/>
            <a:ext cx="0" cy="834776"/>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9118237" y="3441165"/>
            <a:ext cx="15070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a:off x="8974103" y="4266483"/>
            <a:ext cx="15070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50850" y="6214745"/>
            <a:ext cx="1442720" cy="460375"/>
          </a:xfrm>
          <a:prstGeom prst="rect">
            <a:avLst/>
          </a:prstGeom>
          <a:noFill/>
        </p:spPr>
        <p:txBody>
          <a:bodyPr wrap="none" rtlCol="0" anchor="t">
            <a:spAutoFit/>
          </a:bodyPr>
          <a:lstStyle/>
          <a:p>
            <a:r>
              <a:rPr lang="zh-CN" altLang="en-US" sz="2400" dirty="0">
                <a:sym typeface="+mn-ea"/>
              </a:rPr>
              <a:t>黑书</a:t>
            </a:r>
            <a:r>
              <a:rPr lang="en-US" altLang="zh-CN" sz="2400" dirty="0">
                <a:sym typeface="+mn-ea"/>
              </a:rPr>
              <a:t>P206</a:t>
            </a:r>
          </a:p>
        </p:txBody>
      </p:sp>
      <p:sp>
        <p:nvSpPr>
          <p:cNvPr id="3" name="文本框 2"/>
          <p:cNvSpPr txBox="1"/>
          <p:nvPr/>
        </p:nvSpPr>
        <p:spPr>
          <a:xfrm>
            <a:off x="95250" y="5407025"/>
            <a:ext cx="2786380" cy="829945"/>
          </a:xfrm>
          <a:prstGeom prst="rect">
            <a:avLst/>
          </a:prstGeom>
          <a:noFill/>
        </p:spPr>
        <p:txBody>
          <a:bodyPr wrap="square" rtlCol="0" anchor="t">
            <a:spAutoFit/>
          </a:bodyPr>
          <a:lstStyle/>
          <a:p>
            <a:r>
              <a:rPr lang="en-US" altLang="zh-CN" sz="2400" dirty="0">
                <a:sym typeface="+mn-ea"/>
              </a:rPr>
              <a:t>R</a:t>
            </a:r>
            <a:r>
              <a:rPr lang="zh-CN" altLang="en-US" sz="2400" dirty="0">
                <a:sym typeface="+mn-ea"/>
              </a:rPr>
              <a:t>型指令、</a:t>
            </a:r>
            <a:r>
              <a:rPr lang="en-US" altLang="zh-CN" sz="2400" dirty="0" err="1">
                <a:sym typeface="+mn-ea"/>
              </a:rPr>
              <a:t>ld</a:t>
            </a:r>
            <a:r>
              <a:rPr lang="zh-CN" altLang="en-US" sz="2400" dirty="0">
                <a:sym typeface="+mn-ea"/>
              </a:rPr>
              <a:t>指令、</a:t>
            </a:r>
            <a:r>
              <a:rPr lang="en-US" altLang="zh-CN" sz="2400" dirty="0" err="1">
                <a:sym typeface="+mn-ea"/>
              </a:rPr>
              <a:t>sd</a:t>
            </a:r>
            <a:r>
              <a:rPr lang="zh-CN" altLang="en-US" sz="2400" dirty="0">
                <a:sym typeface="+mn-ea"/>
              </a:rPr>
              <a:t>指令和</a:t>
            </a:r>
            <a:r>
              <a:rPr lang="en-US" altLang="zh-CN" sz="2400" dirty="0" err="1">
                <a:sym typeface="+mn-ea"/>
              </a:rPr>
              <a:t>beq</a:t>
            </a:r>
            <a:r>
              <a:rPr lang="zh-CN" altLang="en-US" sz="2400" dirty="0">
                <a:sym typeface="+mn-ea"/>
              </a:rPr>
              <a:t>指令</a:t>
            </a:r>
          </a:p>
        </p:txBody>
      </p:sp>
    </p:spTree>
    <p:extLst>
      <p:ext uri="{BB962C8B-B14F-4D97-AF65-F5344CB8AC3E}">
        <p14:creationId xmlns:p14="http://schemas.microsoft.com/office/powerpoint/2010/main" val="385398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500" fill="hold"/>
                                        <p:tgtEl>
                                          <p:spTgt spid="87"/>
                                        </p:tgtEl>
                                        <p:attrNameLst>
                                          <p:attrName>ppt_x</p:attrName>
                                        </p:attrNameLst>
                                      </p:cBhvr>
                                      <p:tavLst>
                                        <p:tav tm="0">
                                          <p:val>
                                            <p:strVal val="#ppt_x"/>
                                          </p:val>
                                        </p:tav>
                                        <p:tav tm="100000">
                                          <p:val>
                                            <p:strVal val="#ppt_x"/>
                                          </p:val>
                                        </p:tav>
                                      </p:tavLst>
                                    </p:anim>
                                    <p:anim calcmode="lin" valueType="num">
                                      <p:cBhvr additive="base">
                                        <p:cTn id="8" dur="500" fill="hold"/>
                                        <p:tgtEl>
                                          <p:spTgt spid="8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anim calcmode="lin" valueType="num">
                                      <p:cBhvr additive="base">
                                        <p:cTn id="11" dur="500" fill="hold"/>
                                        <p:tgtEl>
                                          <p:spTgt spid="104"/>
                                        </p:tgtEl>
                                        <p:attrNameLst>
                                          <p:attrName>ppt_x</p:attrName>
                                        </p:attrNameLst>
                                      </p:cBhvr>
                                      <p:tavLst>
                                        <p:tav tm="0">
                                          <p:val>
                                            <p:strVal val="#ppt_x"/>
                                          </p:val>
                                        </p:tav>
                                        <p:tav tm="100000">
                                          <p:val>
                                            <p:strVal val="#ppt_x"/>
                                          </p:val>
                                        </p:tav>
                                      </p:tavLst>
                                    </p:anim>
                                    <p:anim calcmode="lin" valueType="num">
                                      <p:cBhvr additive="base">
                                        <p:cTn id="12"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1"/>
                                        </p:tgtEl>
                                        <p:attrNameLst>
                                          <p:attrName>style.visibility</p:attrName>
                                        </p:attrNameLst>
                                      </p:cBhvr>
                                      <p:to>
                                        <p:strVal val="visible"/>
                                      </p:to>
                                    </p:set>
                                    <p:anim calcmode="lin" valueType="num">
                                      <p:cBhvr additive="base">
                                        <p:cTn id="17" dur="500" fill="hold"/>
                                        <p:tgtEl>
                                          <p:spTgt spid="111"/>
                                        </p:tgtEl>
                                        <p:attrNameLst>
                                          <p:attrName>ppt_x</p:attrName>
                                        </p:attrNameLst>
                                      </p:cBhvr>
                                      <p:tavLst>
                                        <p:tav tm="0">
                                          <p:val>
                                            <p:strVal val="#ppt_x"/>
                                          </p:val>
                                        </p:tav>
                                        <p:tav tm="100000">
                                          <p:val>
                                            <p:strVal val="#ppt_x"/>
                                          </p:val>
                                        </p:tav>
                                      </p:tavLst>
                                    </p:anim>
                                    <p:anim calcmode="lin" valueType="num">
                                      <p:cBhvr additive="base">
                                        <p:cTn id="18" dur="500" fill="hold"/>
                                        <p:tgtEl>
                                          <p:spTgt spid="1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1"/>
                                        </p:tgtEl>
                                        <p:attrNameLst>
                                          <p:attrName>style.visibility</p:attrName>
                                        </p:attrNameLst>
                                      </p:cBhvr>
                                      <p:to>
                                        <p:strVal val="visible"/>
                                      </p:to>
                                    </p:set>
                                    <p:anim calcmode="lin" valueType="num">
                                      <p:cBhvr additive="base">
                                        <p:cTn id="21" dur="500" fill="hold"/>
                                        <p:tgtEl>
                                          <p:spTgt spid="101"/>
                                        </p:tgtEl>
                                        <p:attrNameLst>
                                          <p:attrName>ppt_x</p:attrName>
                                        </p:attrNameLst>
                                      </p:cBhvr>
                                      <p:tavLst>
                                        <p:tav tm="0">
                                          <p:val>
                                            <p:strVal val="#ppt_x"/>
                                          </p:val>
                                        </p:tav>
                                        <p:tav tm="100000">
                                          <p:val>
                                            <p:strVal val="#ppt_x"/>
                                          </p:val>
                                        </p:tav>
                                      </p:tavLst>
                                    </p:anim>
                                    <p:anim calcmode="lin" valueType="num">
                                      <p:cBhvr additive="base">
                                        <p:cTn id="22"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3"/>
                                        </p:tgtEl>
                                        <p:attrNameLst>
                                          <p:attrName>style.visibility</p:attrName>
                                        </p:attrNameLst>
                                      </p:cBhvr>
                                      <p:to>
                                        <p:strVal val="visible"/>
                                      </p:to>
                                    </p:set>
                                    <p:anim calcmode="lin" valueType="num">
                                      <p:cBhvr additive="base">
                                        <p:cTn id="27" dur="500" fill="hold"/>
                                        <p:tgtEl>
                                          <p:spTgt spid="113"/>
                                        </p:tgtEl>
                                        <p:attrNameLst>
                                          <p:attrName>ppt_x</p:attrName>
                                        </p:attrNameLst>
                                      </p:cBhvr>
                                      <p:tavLst>
                                        <p:tav tm="0">
                                          <p:val>
                                            <p:strVal val="#ppt_x"/>
                                          </p:val>
                                        </p:tav>
                                        <p:tav tm="100000">
                                          <p:val>
                                            <p:strVal val="#ppt_x"/>
                                          </p:val>
                                        </p:tav>
                                      </p:tavLst>
                                    </p:anim>
                                    <p:anim calcmode="lin" valueType="num">
                                      <p:cBhvr additive="base">
                                        <p:cTn id="28" dur="500" fill="hold"/>
                                        <p:tgtEl>
                                          <p:spTgt spid="11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2"/>
                                        </p:tgtEl>
                                        <p:attrNameLst>
                                          <p:attrName>style.visibility</p:attrName>
                                        </p:attrNameLst>
                                      </p:cBhvr>
                                      <p:to>
                                        <p:strVal val="visible"/>
                                      </p:to>
                                    </p:set>
                                    <p:anim calcmode="lin" valueType="num">
                                      <p:cBhvr additive="base">
                                        <p:cTn id="39" dur="500" fill="hold"/>
                                        <p:tgtEl>
                                          <p:spTgt spid="112"/>
                                        </p:tgtEl>
                                        <p:attrNameLst>
                                          <p:attrName>ppt_x</p:attrName>
                                        </p:attrNameLst>
                                      </p:cBhvr>
                                      <p:tavLst>
                                        <p:tav tm="0">
                                          <p:val>
                                            <p:strVal val="#ppt_x"/>
                                          </p:val>
                                        </p:tav>
                                        <p:tav tm="100000">
                                          <p:val>
                                            <p:strVal val="#ppt_x"/>
                                          </p:val>
                                        </p:tav>
                                      </p:tavLst>
                                    </p:anim>
                                    <p:anim calcmode="lin" valueType="num">
                                      <p:cBhvr additive="base">
                                        <p:cTn id="40" dur="500" fill="hold"/>
                                        <p:tgtEl>
                                          <p:spTgt spid="11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2"/>
                                        </p:tgtEl>
                                        <p:attrNameLst>
                                          <p:attrName>style.visibility</p:attrName>
                                        </p:attrNameLst>
                                      </p:cBhvr>
                                      <p:to>
                                        <p:strVal val="visible"/>
                                      </p:to>
                                    </p:set>
                                    <p:anim calcmode="lin" valueType="num">
                                      <p:cBhvr additive="base">
                                        <p:cTn id="43" dur="500" fill="hold"/>
                                        <p:tgtEl>
                                          <p:spTgt spid="72"/>
                                        </p:tgtEl>
                                        <p:attrNameLst>
                                          <p:attrName>ppt_x</p:attrName>
                                        </p:attrNameLst>
                                      </p:cBhvr>
                                      <p:tavLst>
                                        <p:tav tm="0">
                                          <p:val>
                                            <p:strVal val="#ppt_x"/>
                                          </p:val>
                                        </p:tav>
                                        <p:tav tm="100000">
                                          <p:val>
                                            <p:strVal val="#ppt_x"/>
                                          </p:val>
                                        </p:tav>
                                      </p:tavLst>
                                    </p:anim>
                                    <p:anim calcmode="lin" valueType="num">
                                      <p:cBhvr additive="base">
                                        <p:cTn id="44" dur="500" fill="hold"/>
                                        <p:tgtEl>
                                          <p:spTgt spid="7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1"/>
                                        </p:tgtEl>
                                        <p:attrNameLst>
                                          <p:attrName>style.visibility</p:attrName>
                                        </p:attrNameLst>
                                      </p:cBhvr>
                                      <p:to>
                                        <p:strVal val="visible"/>
                                      </p:to>
                                    </p:set>
                                    <p:anim calcmode="lin" valueType="num">
                                      <p:cBhvr additive="base">
                                        <p:cTn id="47" dur="500" fill="hold"/>
                                        <p:tgtEl>
                                          <p:spTgt spid="71"/>
                                        </p:tgtEl>
                                        <p:attrNameLst>
                                          <p:attrName>ppt_x</p:attrName>
                                        </p:attrNameLst>
                                      </p:cBhvr>
                                      <p:tavLst>
                                        <p:tav tm="0">
                                          <p:val>
                                            <p:strVal val="#ppt_x"/>
                                          </p:val>
                                        </p:tav>
                                        <p:tav tm="100000">
                                          <p:val>
                                            <p:strVal val="#ppt_x"/>
                                          </p:val>
                                        </p:tav>
                                      </p:tavLst>
                                    </p:anim>
                                    <p:anim calcmode="lin" valueType="num">
                                      <p:cBhvr additive="base">
                                        <p:cTn id="48"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9"/>
                                        </p:tgtEl>
                                        <p:attrNameLst>
                                          <p:attrName>style.visibility</p:attrName>
                                        </p:attrNameLst>
                                      </p:cBhvr>
                                      <p:to>
                                        <p:strVal val="visible"/>
                                      </p:to>
                                    </p:set>
                                    <p:anim calcmode="lin" valueType="num">
                                      <p:cBhvr additive="base">
                                        <p:cTn id="53" dur="500" fill="hold"/>
                                        <p:tgtEl>
                                          <p:spTgt spid="49"/>
                                        </p:tgtEl>
                                        <p:attrNameLst>
                                          <p:attrName>ppt_x</p:attrName>
                                        </p:attrNameLst>
                                      </p:cBhvr>
                                      <p:tavLst>
                                        <p:tav tm="0">
                                          <p:val>
                                            <p:strVal val="#ppt_x"/>
                                          </p:val>
                                        </p:tav>
                                        <p:tav tm="100000">
                                          <p:val>
                                            <p:strVal val="#ppt_x"/>
                                          </p:val>
                                        </p:tav>
                                      </p:tavLst>
                                    </p:anim>
                                    <p:anim calcmode="lin" valueType="num">
                                      <p:cBhvr additive="base">
                                        <p:cTn id="54" dur="500" fill="hold"/>
                                        <p:tgtEl>
                                          <p:spTgt spid="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78"/>
                                        </p:tgtEl>
                                        <p:attrNameLst>
                                          <p:attrName>style.visibility</p:attrName>
                                        </p:attrNameLst>
                                      </p:cBhvr>
                                      <p:to>
                                        <p:strVal val="visible"/>
                                      </p:to>
                                    </p:set>
                                    <p:anim calcmode="lin" valueType="num">
                                      <p:cBhvr additive="base">
                                        <p:cTn id="57" dur="500" fill="hold"/>
                                        <p:tgtEl>
                                          <p:spTgt spid="178"/>
                                        </p:tgtEl>
                                        <p:attrNameLst>
                                          <p:attrName>ppt_x</p:attrName>
                                        </p:attrNameLst>
                                      </p:cBhvr>
                                      <p:tavLst>
                                        <p:tav tm="0">
                                          <p:val>
                                            <p:strVal val="#ppt_x"/>
                                          </p:val>
                                        </p:tav>
                                        <p:tav tm="100000">
                                          <p:val>
                                            <p:strVal val="#ppt_x"/>
                                          </p:val>
                                        </p:tav>
                                      </p:tavLst>
                                    </p:anim>
                                    <p:anim calcmode="lin" valueType="num">
                                      <p:cBhvr additive="base">
                                        <p:cTn id="58" dur="500" fill="hold"/>
                                        <p:tgtEl>
                                          <p:spTgt spid="178"/>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17"/>
                                        </p:tgtEl>
                                        <p:attrNameLst>
                                          <p:attrName>style.visibility</p:attrName>
                                        </p:attrNameLst>
                                      </p:cBhvr>
                                      <p:to>
                                        <p:strVal val="visible"/>
                                      </p:to>
                                    </p:set>
                                    <p:anim calcmode="lin" valueType="num">
                                      <p:cBhvr additive="base">
                                        <p:cTn id="61" dur="500" fill="hold"/>
                                        <p:tgtEl>
                                          <p:spTgt spid="117"/>
                                        </p:tgtEl>
                                        <p:attrNameLst>
                                          <p:attrName>ppt_x</p:attrName>
                                        </p:attrNameLst>
                                      </p:cBhvr>
                                      <p:tavLst>
                                        <p:tav tm="0">
                                          <p:val>
                                            <p:strVal val="#ppt_x"/>
                                          </p:val>
                                        </p:tav>
                                        <p:tav tm="100000">
                                          <p:val>
                                            <p:strVal val="#ppt_x"/>
                                          </p:val>
                                        </p:tav>
                                      </p:tavLst>
                                    </p:anim>
                                    <p:anim calcmode="lin" valueType="num">
                                      <p:cBhvr additive="base">
                                        <p:cTn id="62" dur="500" fill="hold"/>
                                        <p:tgtEl>
                                          <p:spTgt spid="11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4"/>
                                        </p:tgtEl>
                                        <p:attrNameLst>
                                          <p:attrName>style.visibility</p:attrName>
                                        </p:attrNameLst>
                                      </p:cBhvr>
                                      <p:to>
                                        <p:strVal val="visible"/>
                                      </p:to>
                                    </p:set>
                                    <p:anim calcmode="lin" valueType="num">
                                      <p:cBhvr additive="base">
                                        <p:cTn id="65" dur="500" fill="hold"/>
                                        <p:tgtEl>
                                          <p:spTgt spid="114"/>
                                        </p:tgtEl>
                                        <p:attrNameLst>
                                          <p:attrName>ppt_x</p:attrName>
                                        </p:attrNameLst>
                                      </p:cBhvr>
                                      <p:tavLst>
                                        <p:tav tm="0">
                                          <p:val>
                                            <p:strVal val="#ppt_x"/>
                                          </p:val>
                                        </p:tav>
                                        <p:tav tm="100000">
                                          <p:val>
                                            <p:strVal val="#ppt_x"/>
                                          </p:val>
                                        </p:tav>
                                      </p:tavLst>
                                    </p:anim>
                                    <p:anim calcmode="lin" valueType="num">
                                      <p:cBhvr additive="base">
                                        <p:cTn id="66" dur="500" fill="hold"/>
                                        <p:tgtEl>
                                          <p:spTgt spid="114"/>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93"/>
                                        </p:tgtEl>
                                        <p:attrNameLst>
                                          <p:attrName>style.visibility</p:attrName>
                                        </p:attrNameLst>
                                      </p:cBhvr>
                                      <p:to>
                                        <p:strVal val="visible"/>
                                      </p:to>
                                    </p:set>
                                    <p:anim calcmode="lin" valueType="num">
                                      <p:cBhvr additive="base">
                                        <p:cTn id="69" dur="500" fill="hold"/>
                                        <p:tgtEl>
                                          <p:spTgt spid="93"/>
                                        </p:tgtEl>
                                        <p:attrNameLst>
                                          <p:attrName>ppt_x</p:attrName>
                                        </p:attrNameLst>
                                      </p:cBhvr>
                                      <p:tavLst>
                                        <p:tav tm="0">
                                          <p:val>
                                            <p:strVal val="#ppt_x"/>
                                          </p:val>
                                        </p:tav>
                                        <p:tav tm="100000">
                                          <p:val>
                                            <p:strVal val="#ppt_x"/>
                                          </p:val>
                                        </p:tav>
                                      </p:tavLst>
                                    </p:anim>
                                    <p:anim calcmode="lin" valueType="num">
                                      <p:cBhvr additive="base">
                                        <p:cTn id="70" dur="500" fill="hold"/>
                                        <p:tgtEl>
                                          <p:spTgt spid="93"/>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84"/>
                                        </p:tgtEl>
                                        <p:attrNameLst>
                                          <p:attrName>style.visibility</p:attrName>
                                        </p:attrNameLst>
                                      </p:cBhvr>
                                      <p:to>
                                        <p:strVal val="visible"/>
                                      </p:to>
                                    </p:set>
                                    <p:anim calcmode="lin" valueType="num">
                                      <p:cBhvr additive="base">
                                        <p:cTn id="73" dur="500" fill="hold"/>
                                        <p:tgtEl>
                                          <p:spTgt spid="84"/>
                                        </p:tgtEl>
                                        <p:attrNameLst>
                                          <p:attrName>ppt_x</p:attrName>
                                        </p:attrNameLst>
                                      </p:cBhvr>
                                      <p:tavLst>
                                        <p:tav tm="0">
                                          <p:val>
                                            <p:strVal val="#ppt_x"/>
                                          </p:val>
                                        </p:tav>
                                        <p:tav tm="100000">
                                          <p:val>
                                            <p:strVal val="#ppt_x"/>
                                          </p:val>
                                        </p:tav>
                                      </p:tavLst>
                                    </p:anim>
                                    <p:anim calcmode="lin" valueType="num">
                                      <p:cBhvr additive="base">
                                        <p:cTn id="74" dur="500" fill="hold"/>
                                        <p:tgtEl>
                                          <p:spTgt spid="84"/>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106"/>
                                        </p:tgtEl>
                                        <p:attrNameLst>
                                          <p:attrName>style.visibility</p:attrName>
                                        </p:attrNameLst>
                                      </p:cBhvr>
                                      <p:to>
                                        <p:strVal val="visible"/>
                                      </p:to>
                                    </p:set>
                                    <p:anim calcmode="lin" valueType="num">
                                      <p:cBhvr additive="base">
                                        <p:cTn id="77" dur="500" fill="hold"/>
                                        <p:tgtEl>
                                          <p:spTgt spid="106"/>
                                        </p:tgtEl>
                                        <p:attrNameLst>
                                          <p:attrName>ppt_x</p:attrName>
                                        </p:attrNameLst>
                                      </p:cBhvr>
                                      <p:tavLst>
                                        <p:tav tm="0">
                                          <p:val>
                                            <p:strVal val="#ppt_x"/>
                                          </p:val>
                                        </p:tav>
                                        <p:tav tm="100000">
                                          <p:val>
                                            <p:strVal val="#ppt_x"/>
                                          </p:val>
                                        </p:tav>
                                      </p:tavLst>
                                    </p:anim>
                                    <p:anim calcmode="lin" valueType="num">
                                      <p:cBhvr additive="base">
                                        <p:cTn id="78" dur="500" fill="hold"/>
                                        <p:tgtEl>
                                          <p:spTgt spid="106"/>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86"/>
                                        </p:tgtEl>
                                        <p:attrNameLst>
                                          <p:attrName>style.visibility</p:attrName>
                                        </p:attrNameLst>
                                      </p:cBhvr>
                                      <p:to>
                                        <p:strVal val="visible"/>
                                      </p:to>
                                    </p:set>
                                    <p:anim calcmode="lin" valueType="num">
                                      <p:cBhvr additive="base">
                                        <p:cTn id="81" dur="500" fill="hold"/>
                                        <p:tgtEl>
                                          <p:spTgt spid="86"/>
                                        </p:tgtEl>
                                        <p:attrNameLst>
                                          <p:attrName>ppt_x</p:attrName>
                                        </p:attrNameLst>
                                      </p:cBhvr>
                                      <p:tavLst>
                                        <p:tav tm="0">
                                          <p:val>
                                            <p:strVal val="#ppt_x"/>
                                          </p:val>
                                        </p:tav>
                                        <p:tav tm="100000">
                                          <p:val>
                                            <p:strVal val="#ppt_x"/>
                                          </p:val>
                                        </p:tav>
                                      </p:tavLst>
                                    </p:anim>
                                    <p:anim calcmode="lin" valueType="num">
                                      <p:cBhvr additive="base">
                                        <p:cTn id="82" dur="500" fill="hold"/>
                                        <p:tgtEl>
                                          <p:spTgt spid="86"/>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116"/>
                                        </p:tgtEl>
                                        <p:attrNameLst>
                                          <p:attrName>style.visibility</p:attrName>
                                        </p:attrNameLst>
                                      </p:cBhvr>
                                      <p:to>
                                        <p:strVal val="visible"/>
                                      </p:to>
                                    </p:set>
                                    <p:anim calcmode="lin" valueType="num">
                                      <p:cBhvr additive="base">
                                        <p:cTn id="85" dur="500" fill="hold"/>
                                        <p:tgtEl>
                                          <p:spTgt spid="116"/>
                                        </p:tgtEl>
                                        <p:attrNameLst>
                                          <p:attrName>ppt_x</p:attrName>
                                        </p:attrNameLst>
                                      </p:cBhvr>
                                      <p:tavLst>
                                        <p:tav tm="0">
                                          <p:val>
                                            <p:strVal val="#ppt_x"/>
                                          </p:val>
                                        </p:tav>
                                        <p:tav tm="100000">
                                          <p:val>
                                            <p:strVal val="#ppt_x"/>
                                          </p:val>
                                        </p:tav>
                                      </p:tavLst>
                                    </p:anim>
                                    <p:anim calcmode="lin" valueType="num">
                                      <p:cBhvr additive="base">
                                        <p:cTn id="86" dur="500" fill="hold"/>
                                        <p:tgtEl>
                                          <p:spTgt spid="116"/>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92"/>
                                        </p:tgtEl>
                                        <p:attrNameLst>
                                          <p:attrName>style.visibility</p:attrName>
                                        </p:attrNameLst>
                                      </p:cBhvr>
                                      <p:to>
                                        <p:strVal val="visible"/>
                                      </p:to>
                                    </p:set>
                                    <p:anim calcmode="lin" valueType="num">
                                      <p:cBhvr additive="base">
                                        <p:cTn id="89" dur="500" fill="hold"/>
                                        <p:tgtEl>
                                          <p:spTgt spid="92"/>
                                        </p:tgtEl>
                                        <p:attrNameLst>
                                          <p:attrName>ppt_x</p:attrName>
                                        </p:attrNameLst>
                                      </p:cBhvr>
                                      <p:tavLst>
                                        <p:tav tm="0">
                                          <p:val>
                                            <p:strVal val="#ppt_x"/>
                                          </p:val>
                                        </p:tav>
                                        <p:tav tm="100000">
                                          <p:val>
                                            <p:strVal val="#ppt_x"/>
                                          </p:val>
                                        </p:tav>
                                      </p:tavLst>
                                    </p:anim>
                                    <p:anim calcmode="lin" valueType="num">
                                      <p:cBhvr additive="base">
                                        <p:cTn id="90" dur="500" fill="hold"/>
                                        <p:tgtEl>
                                          <p:spTgt spid="92"/>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79"/>
                                        </p:tgtEl>
                                        <p:attrNameLst>
                                          <p:attrName>style.visibility</p:attrName>
                                        </p:attrNameLst>
                                      </p:cBhvr>
                                      <p:to>
                                        <p:strVal val="visible"/>
                                      </p:to>
                                    </p:set>
                                    <p:anim calcmode="lin" valueType="num">
                                      <p:cBhvr additive="base">
                                        <p:cTn id="93" dur="500" fill="hold"/>
                                        <p:tgtEl>
                                          <p:spTgt spid="179"/>
                                        </p:tgtEl>
                                        <p:attrNameLst>
                                          <p:attrName>ppt_x</p:attrName>
                                        </p:attrNameLst>
                                      </p:cBhvr>
                                      <p:tavLst>
                                        <p:tav tm="0">
                                          <p:val>
                                            <p:strVal val="#ppt_x"/>
                                          </p:val>
                                        </p:tav>
                                        <p:tav tm="100000">
                                          <p:val>
                                            <p:strVal val="#ppt_x"/>
                                          </p:val>
                                        </p:tav>
                                      </p:tavLst>
                                    </p:anim>
                                    <p:anim calcmode="lin" valueType="num">
                                      <p:cBhvr additive="base">
                                        <p:cTn id="94" dur="500" fill="hold"/>
                                        <p:tgtEl>
                                          <p:spTgt spid="179"/>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181"/>
                                        </p:tgtEl>
                                        <p:attrNameLst>
                                          <p:attrName>style.visibility</p:attrName>
                                        </p:attrNameLst>
                                      </p:cBhvr>
                                      <p:to>
                                        <p:strVal val="visible"/>
                                      </p:to>
                                    </p:set>
                                    <p:anim calcmode="lin" valueType="num">
                                      <p:cBhvr additive="base">
                                        <p:cTn id="97" dur="500" fill="hold"/>
                                        <p:tgtEl>
                                          <p:spTgt spid="181"/>
                                        </p:tgtEl>
                                        <p:attrNameLst>
                                          <p:attrName>ppt_x</p:attrName>
                                        </p:attrNameLst>
                                      </p:cBhvr>
                                      <p:tavLst>
                                        <p:tav tm="0">
                                          <p:val>
                                            <p:strVal val="#ppt_x"/>
                                          </p:val>
                                        </p:tav>
                                        <p:tav tm="100000">
                                          <p:val>
                                            <p:strVal val="#ppt_x"/>
                                          </p:val>
                                        </p:tav>
                                      </p:tavLst>
                                    </p:anim>
                                    <p:anim calcmode="lin" valueType="num">
                                      <p:cBhvr additive="base">
                                        <p:cTn id="98" dur="500" fill="hold"/>
                                        <p:tgtEl>
                                          <p:spTgt spid="18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107"/>
                                        </p:tgtEl>
                                        <p:attrNameLst>
                                          <p:attrName>style.visibility</p:attrName>
                                        </p:attrNameLst>
                                      </p:cBhvr>
                                      <p:to>
                                        <p:strVal val="visible"/>
                                      </p:to>
                                    </p:set>
                                    <p:anim calcmode="lin" valueType="num">
                                      <p:cBhvr additive="base">
                                        <p:cTn id="103" dur="500" fill="hold"/>
                                        <p:tgtEl>
                                          <p:spTgt spid="107"/>
                                        </p:tgtEl>
                                        <p:attrNameLst>
                                          <p:attrName>ppt_x</p:attrName>
                                        </p:attrNameLst>
                                      </p:cBhvr>
                                      <p:tavLst>
                                        <p:tav tm="0">
                                          <p:val>
                                            <p:strVal val="#ppt_x"/>
                                          </p:val>
                                        </p:tav>
                                        <p:tav tm="100000">
                                          <p:val>
                                            <p:strVal val="#ppt_x"/>
                                          </p:val>
                                        </p:tav>
                                      </p:tavLst>
                                    </p:anim>
                                    <p:anim calcmode="lin" valueType="num">
                                      <p:cBhvr additive="base">
                                        <p:cTn id="104" dur="500" fill="hold"/>
                                        <p:tgtEl>
                                          <p:spTgt spid="107"/>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108"/>
                                        </p:tgtEl>
                                        <p:attrNameLst>
                                          <p:attrName>style.visibility</p:attrName>
                                        </p:attrNameLst>
                                      </p:cBhvr>
                                      <p:to>
                                        <p:strVal val="visible"/>
                                      </p:to>
                                    </p:set>
                                    <p:anim calcmode="lin" valueType="num">
                                      <p:cBhvr additive="base">
                                        <p:cTn id="107" dur="500" fill="hold"/>
                                        <p:tgtEl>
                                          <p:spTgt spid="108"/>
                                        </p:tgtEl>
                                        <p:attrNameLst>
                                          <p:attrName>ppt_x</p:attrName>
                                        </p:attrNameLst>
                                      </p:cBhvr>
                                      <p:tavLst>
                                        <p:tav tm="0">
                                          <p:val>
                                            <p:strVal val="#ppt_x"/>
                                          </p:val>
                                        </p:tav>
                                        <p:tav tm="100000">
                                          <p:val>
                                            <p:strVal val="#ppt_x"/>
                                          </p:val>
                                        </p:tav>
                                      </p:tavLst>
                                    </p:anim>
                                    <p:anim calcmode="lin" valueType="num">
                                      <p:cBhvr additive="base">
                                        <p:cTn id="108" dur="500" fill="hold"/>
                                        <p:tgtEl>
                                          <p:spTgt spid="108"/>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02"/>
                                        </p:tgtEl>
                                        <p:attrNameLst>
                                          <p:attrName>style.visibility</p:attrName>
                                        </p:attrNameLst>
                                      </p:cBhvr>
                                      <p:to>
                                        <p:strVal val="visible"/>
                                      </p:to>
                                    </p:set>
                                    <p:anim calcmode="lin" valueType="num">
                                      <p:cBhvr additive="base">
                                        <p:cTn id="111" dur="500" fill="hold"/>
                                        <p:tgtEl>
                                          <p:spTgt spid="102"/>
                                        </p:tgtEl>
                                        <p:attrNameLst>
                                          <p:attrName>ppt_x</p:attrName>
                                        </p:attrNameLst>
                                      </p:cBhvr>
                                      <p:tavLst>
                                        <p:tav tm="0">
                                          <p:val>
                                            <p:strVal val="#ppt_x"/>
                                          </p:val>
                                        </p:tav>
                                        <p:tav tm="100000">
                                          <p:val>
                                            <p:strVal val="#ppt_x"/>
                                          </p:val>
                                        </p:tav>
                                      </p:tavLst>
                                    </p:anim>
                                    <p:anim calcmode="lin" valueType="num">
                                      <p:cBhvr additive="base">
                                        <p:cTn id="112" dur="500" fill="hold"/>
                                        <p:tgtEl>
                                          <p:spTgt spid="102"/>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97"/>
                                        </p:tgtEl>
                                        <p:attrNameLst>
                                          <p:attrName>style.visibility</p:attrName>
                                        </p:attrNameLst>
                                      </p:cBhvr>
                                      <p:to>
                                        <p:strVal val="visible"/>
                                      </p:to>
                                    </p:set>
                                    <p:anim calcmode="lin" valueType="num">
                                      <p:cBhvr additive="base">
                                        <p:cTn id="115" dur="500" fill="hold"/>
                                        <p:tgtEl>
                                          <p:spTgt spid="97"/>
                                        </p:tgtEl>
                                        <p:attrNameLst>
                                          <p:attrName>ppt_x</p:attrName>
                                        </p:attrNameLst>
                                      </p:cBhvr>
                                      <p:tavLst>
                                        <p:tav tm="0">
                                          <p:val>
                                            <p:strVal val="#ppt_x"/>
                                          </p:val>
                                        </p:tav>
                                        <p:tav tm="100000">
                                          <p:val>
                                            <p:strVal val="#ppt_x"/>
                                          </p:val>
                                        </p:tav>
                                      </p:tavLst>
                                    </p:anim>
                                    <p:anim calcmode="lin" valueType="num">
                                      <p:cBhvr additive="base">
                                        <p:cTn id="116" dur="500" fill="hold"/>
                                        <p:tgtEl>
                                          <p:spTgt spid="97"/>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98"/>
                                        </p:tgtEl>
                                        <p:attrNameLst>
                                          <p:attrName>style.visibility</p:attrName>
                                        </p:attrNameLst>
                                      </p:cBhvr>
                                      <p:to>
                                        <p:strVal val="visible"/>
                                      </p:to>
                                    </p:set>
                                    <p:anim calcmode="lin" valueType="num">
                                      <p:cBhvr additive="base">
                                        <p:cTn id="119" dur="500" fill="hold"/>
                                        <p:tgtEl>
                                          <p:spTgt spid="98"/>
                                        </p:tgtEl>
                                        <p:attrNameLst>
                                          <p:attrName>ppt_x</p:attrName>
                                        </p:attrNameLst>
                                      </p:cBhvr>
                                      <p:tavLst>
                                        <p:tav tm="0">
                                          <p:val>
                                            <p:strVal val="#ppt_x"/>
                                          </p:val>
                                        </p:tav>
                                        <p:tav tm="100000">
                                          <p:val>
                                            <p:strVal val="#ppt_x"/>
                                          </p:val>
                                        </p:tav>
                                      </p:tavLst>
                                    </p:anim>
                                    <p:anim calcmode="lin" valueType="num">
                                      <p:cBhvr additive="base">
                                        <p:cTn id="120" dur="500" fill="hold"/>
                                        <p:tgtEl>
                                          <p:spTgt spid="98"/>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99"/>
                                        </p:tgtEl>
                                        <p:attrNameLst>
                                          <p:attrName>style.visibility</p:attrName>
                                        </p:attrNameLst>
                                      </p:cBhvr>
                                      <p:to>
                                        <p:strVal val="visible"/>
                                      </p:to>
                                    </p:set>
                                    <p:anim calcmode="lin" valueType="num">
                                      <p:cBhvr additive="base">
                                        <p:cTn id="123" dur="500" fill="hold"/>
                                        <p:tgtEl>
                                          <p:spTgt spid="99"/>
                                        </p:tgtEl>
                                        <p:attrNameLst>
                                          <p:attrName>ppt_x</p:attrName>
                                        </p:attrNameLst>
                                      </p:cBhvr>
                                      <p:tavLst>
                                        <p:tav tm="0">
                                          <p:val>
                                            <p:strVal val="#ppt_x"/>
                                          </p:val>
                                        </p:tav>
                                        <p:tav tm="100000">
                                          <p:val>
                                            <p:strVal val="#ppt_x"/>
                                          </p:val>
                                        </p:tav>
                                      </p:tavLst>
                                    </p:anim>
                                    <p:anim calcmode="lin" valueType="num">
                                      <p:cBhvr additive="base">
                                        <p:cTn id="124"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103"/>
                                        </p:tgtEl>
                                        <p:attrNameLst>
                                          <p:attrName>style.visibility</p:attrName>
                                        </p:attrNameLst>
                                      </p:cBhvr>
                                      <p:to>
                                        <p:strVal val="visible"/>
                                      </p:to>
                                    </p:set>
                                    <p:anim calcmode="lin" valueType="num">
                                      <p:cBhvr additive="base">
                                        <p:cTn id="129" dur="500" fill="hold"/>
                                        <p:tgtEl>
                                          <p:spTgt spid="103"/>
                                        </p:tgtEl>
                                        <p:attrNameLst>
                                          <p:attrName>ppt_x</p:attrName>
                                        </p:attrNameLst>
                                      </p:cBhvr>
                                      <p:tavLst>
                                        <p:tav tm="0">
                                          <p:val>
                                            <p:strVal val="#ppt_x"/>
                                          </p:val>
                                        </p:tav>
                                        <p:tav tm="100000">
                                          <p:val>
                                            <p:strVal val="#ppt_x"/>
                                          </p:val>
                                        </p:tav>
                                      </p:tavLst>
                                    </p:anim>
                                    <p:anim calcmode="lin" valueType="num">
                                      <p:cBhvr additive="base">
                                        <p:cTn id="130" dur="500" fill="hold"/>
                                        <p:tgtEl>
                                          <p:spTgt spid="103"/>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96"/>
                                        </p:tgtEl>
                                        <p:attrNameLst>
                                          <p:attrName>style.visibility</p:attrName>
                                        </p:attrNameLst>
                                      </p:cBhvr>
                                      <p:to>
                                        <p:strVal val="visible"/>
                                      </p:to>
                                    </p:set>
                                    <p:anim calcmode="lin" valueType="num">
                                      <p:cBhvr additive="base">
                                        <p:cTn id="133" dur="500" fill="hold"/>
                                        <p:tgtEl>
                                          <p:spTgt spid="96"/>
                                        </p:tgtEl>
                                        <p:attrNameLst>
                                          <p:attrName>ppt_x</p:attrName>
                                        </p:attrNameLst>
                                      </p:cBhvr>
                                      <p:tavLst>
                                        <p:tav tm="0">
                                          <p:val>
                                            <p:strVal val="#ppt_x"/>
                                          </p:val>
                                        </p:tav>
                                        <p:tav tm="100000">
                                          <p:val>
                                            <p:strVal val="#ppt_x"/>
                                          </p:val>
                                        </p:tav>
                                      </p:tavLst>
                                    </p:anim>
                                    <p:anim calcmode="lin" valueType="num">
                                      <p:cBhvr additive="base">
                                        <p:cTn id="134" dur="500" fill="hold"/>
                                        <p:tgtEl>
                                          <p:spTgt spid="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104" grpId="0"/>
      <p:bldP spid="106" grpId="0"/>
      <p:bldP spid="108" grpId="0"/>
      <p:bldP spid="111" grpId="0"/>
      <p:bldP spid="113" grpId="0"/>
      <p:bldP spid="114" grpId="0" bldLvl="0" animBg="1"/>
      <p:bldP spid="117"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1" name="直接连接符 180"/>
          <p:cNvCxnSpPr/>
          <p:nvPr/>
        </p:nvCxnSpPr>
        <p:spPr>
          <a:xfrm>
            <a:off x="9068500" y="4093315"/>
            <a:ext cx="14975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9218251" y="3139144"/>
            <a:ext cx="0" cy="9598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a:off x="9209377" y="3131397"/>
            <a:ext cx="185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9210631" y="1874224"/>
            <a:ext cx="0" cy="9598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9209377" y="2841837"/>
            <a:ext cx="185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9060880" y="1883515"/>
            <a:ext cx="14975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7526426" y="3115907"/>
            <a:ext cx="920875" cy="284693"/>
          </a:xfrm>
          <a:prstGeom prst="rect">
            <a:avLst/>
          </a:prstGeom>
          <a:noFill/>
          <a:ln w="25400">
            <a:noFill/>
          </a:ln>
        </p:spPr>
        <p:txBody>
          <a:bodyPr wrap="square" rtlCol="0">
            <a:spAutoFit/>
            <a:scene3d>
              <a:camera prst="orthographicFront"/>
              <a:lightRig rig="threePt" dir="t"/>
            </a:scene3d>
          </a:bodyPr>
          <a:lstStyle/>
          <a:p>
            <a:pPr>
              <a:lnSpc>
                <a:spcPts val="1500"/>
              </a:lnSpc>
            </a:pPr>
            <a:r>
              <a:rPr lang="en-US" altLang="zh-CN" sz="1600" dirty="0" err="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ALUSrc</a:t>
            </a:r>
          </a:p>
        </p:txBody>
      </p:sp>
      <p:grpSp>
        <p:nvGrpSpPr>
          <p:cNvPr id="21" name="ALU Control"/>
          <p:cNvGrpSpPr/>
          <p:nvPr/>
        </p:nvGrpSpPr>
        <p:grpSpPr>
          <a:xfrm>
            <a:off x="6855423" y="5467456"/>
            <a:ext cx="1046243" cy="592348"/>
            <a:chOff x="8983082" y="5053856"/>
            <a:chExt cx="1013521" cy="1146746"/>
          </a:xfrm>
        </p:grpSpPr>
        <p:sp>
          <p:nvSpPr>
            <p:cNvPr id="25" name="椭圆 24"/>
            <p:cNvSpPr/>
            <p:nvPr/>
          </p:nvSpPr>
          <p:spPr>
            <a:xfrm>
              <a:off x="8983082" y="5053856"/>
              <a:ext cx="984043" cy="11467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atin typeface="Times New Roman" panose="02020603050405020304" pitchFamily="18" charset="0"/>
                <a:cs typeface="Times New Roman" panose="02020603050405020304" pitchFamily="18" charset="0"/>
              </a:endParaRPr>
            </a:p>
          </p:txBody>
        </p:sp>
        <p:sp>
          <p:nvSpPr>
            <p:cNvPr id="26" name="文本框 25"/>
            <p:cNvSpPr txBox="1"/>
            <p:nvPr/>
          </p:nvSpPr>
          <p:spPr>
            <a:xfrm>
              <a:off x="8994506" y="5227937"/>
              <a:ext cx="1002097" cy="946758"/>
            </a:xfrm>
            <a:prstGeom prst="rect">
              <a:avLst/>
            </a:prstGeom>
            <a:noFill/>
            <a:ln w="25400">
              <a:noFill/>
            </a:ln>
          </p:spPr>
          <p:txBody>
            <a:bodyPr wrap="none" rtlCol="0">
              <a:spAutoFit/>
            </a:bodyPr>
            <a:lstStyle/>
            <a:p>
              <a:pPr algn="ctr">
                <a:lnSpc>
                  <a:spcPts val="1500"/>
                </a:lnSpc>
              </a:pP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ALU </a:t>
              </a:r>
            </a:p>
            <a:p>
              <a:pPr algn="ctr">
                <a:lnSpc>
                  <a:spcPts val="1500"/>
                </a:lnSpc>
              </a:pPr>
              <a:r>
                <a:rPr lang="en-US" altLang="zh-CN" sz="2000" b="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Control</a:t>
              </a:r>
              <a:endParaRPr lang="en-US" altLang="zh-CN" sz="2000" b="1"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grpSp>
      <p:grpSp>
        <p:nvGrpSpPr>
          <p:cNvPr id="11" name="Control"/>
          <p:cNvGrpSpPr/>
          <p:nvPr/>
        </p:nvGrpSpPr>
        <p:grpSpPr>
          <a:xfrm>
            <a:off x="4608134" y="1275800"/>
            <a:ext cx="1122747" cy="637730"/>
            <a:chOff x="537061" y="1230121"/>
            <a:chExt cx="650808" cy="553190"/>
          </a:xfrm>
        </p:grpSpPr>
        <p:sp>
          <p:nvSpPr>
            <p:cNvPr id="9" name="椭圆 8"/>
            <p:cNvSpPr/>
            <p:nvPr/>
          </p:nvSpPr>
          <p:spPr>
            <a:xfrm>
              <a:off x="556261" y="1230121"/>
              <a:ext cx="624839" cy="553190"/>
            </a:xfrm>
            <a:prstGeom prst="ellipse">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sz="2200" dirty="0">
                <a:solidFill>
                  <a:schemeClr val="tx1"/>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537061" y="1278597"/>
              <a:ext cx="650808" cy="373767"/>
            </a:xfrm>
            <a:prstGeom prst="rect">
              <a:avLst/>
            </a:prstGeom>
            <a:noFill/>
            <a:ln w="25400">
              <a:noFill/>
            </a:ln>
          </p:spPr>
          <p:txBody>
            <a:bodyPr wrap="square" rtlCol="0">
              <a:spAutoFit/>
            </a:bodyPr>
            <a:lstStyle/>
            <a:p>
              <a:r>
                <a:rPr lang="en-US" altLang="zh-CN" sz="2200" b="1" dirty="0">
                  <a:solidFill>
                    <a:schemeClr val="tx1"/>
                  </a:solidFill>
                  <a:latin typeface="Times New Roman" panose="02020603050405020304" pitchFamily="18" charset="0"/>
                  <a:cs typeface="Times New Roman" panose="02020603050405020304" pitchFamily="18" charset="0"/>
                </a:rPr>
                <a:t>Control</a:t>
              </a:r>
            </a:p>
          </p:txBody>
        </p:sp>
      </p:grpSp>
      <p:grpSp>
        <p:nvGrpSpPr>
          <p:cNvPr id="18" name="Instruction memory"/>
          <p:cNvGrpSpPr/>
          <p:nvPr/>
        </p:nvGrpSpPr>
        <p:grpSpPr>
          <a:xfrm>
            <a:off x="1630095" y="3536079"/>
            <a:ext cx="1266687" cy="1182891"/>
            <a:chOff x="2333823" y="3418320"/>
            <a:chExt cx="1400477" cy="1182891"/>
          </a:xfrm>
        </p:grpSpPr>
        <p:sp>
          <p:nvSpPr>
            <p:cNvPr id="8" name="矩形 7"/>
            <p:cNvSpPr/>
            <p:nvPr/>
          </p:nvSpPr>
          <p:spPr>
            <a:xfrm>
              <a:off x="2333823" y="3448051"/>
              <a:ext cx="1400477" cy="1153160"/>
            </a:xfrm>
            <a:prstGeom prst="rect">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endParaRPr lang="en-US" altLang="zh-CN" sz="2200" dirty="0">
                <a:solidFill>
                  <a:srgbClr val="FF0000"/>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2368550" y="3418320"/>
              <a:ext cx="1024639" cy="400110"/>
            </a:xfrm>
            <a:prstGeom prst="rect">
              <a:avLst/>
            </a:prstGeom>
            <a:noFill/>
            <a:ln w="25400">
              <a:noFill/>
            </a:ln>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Address</a:t>
              </a:r>
              <a:endParaRPr lang="zh-CN" altLang="en-US" sz="2000" dirty="0">
                <a:latin typeface="Times New Roman" panose="02020603050405020304" pitchFamily="18" charset="0"/>
                <a:cs typeface="Times New Roman" panose="02020603050405020304" pitchFamily="18" charset="0"/>
              </a:endParaRPr>
            </a:p>
          </p:txBody>
        </p:sp>
      </p:grpSp>
      <p:grpSp>
        <p:nvGrpSpPr>
          <p:cNvPr id="20" name="PC"/>
          <p:cNvGrpSpPr/>
          <p:nvPr/>
        </p:nvGrpSpPr>
        <p:grpSpPr>
          <a:xfrm>
            <a:off x="1131773" y="3329646"/>
            <a:ext cx="315948" cy="769442"/>
            <a:chOff x="1119443" y="4781000"/>
            <a:chExt cx="557998" cy="563180"/>
          </a:xfrm>
        </p:grpSpPr>
        <p:sp>
          <p:nvSpPr>
            <p:cNvPr id="15" name="矩形 14"/>
            <p:cNvSpPr/>
            <p:nvPr/>
          </p:nvSpPr>
          <p:spPr>
            <a:xfrm>
              <a:off x="1119443" y="4800600"/>
              <a:ext cx="557998" cy="502920"/>
            </a:xfrm>
            <a:prstGeom prst="rect">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b="1"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1180333" y="4781000"/>
              <a:ext cx="175221" cy="563180"/>
            </a:xfrm>
            <a:prstGeom prst="rect">
              <a:avLst/>
            </a:prstGeom>
            <a:noFill/>
            <a:ln w="25400">
              <a:noFill/>
            </a:ln>
          </p:spPr>
          <p:txBody>
            <a:bodyPr wrap="square" rtlCol="0">
              <a:spAutoFit/>
            </a:bodyPr>
            <a:lstStyle/>
            <a:p>
              <a:r>
                <a:rPr lang="en-US" altLang="zh-CN" sz="2200" b="1" dirty="0">
                  <a:solidFill>
                    <a:srgbClr val="FF0000"/>
                  </a:solidFill>
                  <a:latin typeface="Times New Roman" panose="02020603050405020304" pitchFamily="18" charset="0"/>
                  <a:cs typeface="Times New Roman" panose="02020603050405020304" pitchFamily="18" charset="0"/>
                </a:rPr>
                <a:t>PC</a:t>
              </a:r>
              <a:endParaRPr lang="zh-CN" altLang="en-US" sz="2200" b="1" dirty="0">
                <a:solidFill>
                  <a:srgbClr val="FF0000"/>
                </a:solidFill>
                <a:latin typeface="Times New Roman" panose="02020603050405020304" pitchFamily="18" charset="0"/>
                <a:cs typeface="Times New Roman" panose="02020603050405020304" pitchFamily="18" charset="0"/>
              </a:endParaRPr>
            </a:p>
          </p:txBody>
        </p:sp>
      </p:grpSp>
      <p:grpSp>
        <p:nvGrpSpPr>
          <p:cNvPr id="24" name="Add"/>
          <p:cNvGrpSpPr/>
          <p:nvPr/>
        </p:nvGrpSpPr>
        <p:grpSpPr>
          <a:xfrm>
            <a:off x="1895084" y="2060590"/>
            <a:ext cx="702436" cy="964617"/>
            <a:chOff x="4656246" y="4140786"/>
            <a:chExt cx="702436" cy="964617"/>
          </a:xfrm>
        </p:grpSpPr>
        <p:sp>
          <p:nvSpPr>
            <p:cNvPr id="22" name="梯形 21"/>
            <p:cNvSpPr/>
            <p:nvPr/>
          </p:nvSpPr>
          <p:spPr>
            <a:xfrm rot="5400000">
              <a:off x="4538209" y="4329347"/>
              <a:ext cx="964617" cy="587495"/>
            </a:xfrm>
            <a:prstGeom prst="trapezoid">
              <a:avLst>
                <a:gd name="adj" fmla="val 43158"/>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4656246" y="4371480"/>
              <a:ext cx="702436" cy="430887"/>
            </a:xfrm>
            <a:prstGeom prst="rect">
              <a:avLst/>
            </a:prstGeom>
            <a:noFill/>
            <a:ln w="25400">
              <a:noFill/>
            </a:ln>
          </p:spPr>
          <p:txBody>
            <a:bodyPr wrap="none" rtlCol="0">
              <a:spAutoFit/>
            </a:bodyPr>
            <a:lstStyle/>
            <a:p>
              <a:r>
                <a:rPr lang="en-US" altLang="zh-CN" sz="2200" b="1" dirty="0">
                  <a:solidFill>
                    <a:srgbClr val="FF0000"/>
                  </a:solidFill>
                  <a:latin typeface="Times New Roman" panose="02020603050405020304" pitchFamily="18" charset="0"/>
                  <a:cs typeface="Times New Roman" panose="02020603050405020304" pitchFamily="18" charset="0"/>
                </a:rPr>
                <a:t>Add</a:t>
              </a:r>
              <a:endParaRPr lang="zh-CN" altLang="en-US" sz="2200" b="1" dirty="0">
                <a:solidFill>
                  <a:srgbClr val="FF0000"/>
                </a:solidFill>
                <a:latin typeface="Times New Roman" panose="02020603050405020304" pitchFamily="18" charset="0"/>
                <a:cs typeface="Times New Roman" panose="02020603050405020304" pitchFamily="18" charset="0"/>
              </a:endParaRPr>
            </a:p>
          </p:txBody>
        </p:sp>
      </p:grpSp>
      <p:grpSp>
        <p:nvGrpSpPr>
          <p:cNvPr id="36" name="IF/ID"/>
          <p:cNvGrpSpPr/>
          <p:nvPr/>
        </p:nvGrpSpPr>
        <p:grpSpPr>
          <a:xfrm>
            <a:off x="2923859" y="1599109"/>
            <a:ext cx="797013" cy="4759009"/>
            <a:chOff x="184618" y="533400"/>
            <a:chExt cx="842800" cy="5861914"/>
          </a:xfrm>
        </p:grpSpPr>
        <p:sp>
          <p:nvSpPr>
            <p:cNvPr id="34" name="矩形 33"/>
            <p:cNvSpPr/>
            <p:nvPr/>
          </p:nvSpPr>
          <p:spPr>
            <a:xfrm>
              <a:off x="358141" y="937259"/>
              <a:ext cx="358140" cy="5458055"/>
            </a:xfrm>
            <a:prstGeom prst="rec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dirty="0">
                <a:latin typeface="Times New Roman" panose="02020603050405020304" pitchFamily="18" charset="0"/>
                <a:cs typeface="Times New Roman" panose="02020603050405020304" pitchFamily="18" charset="0"/>
              </a:endParaRPr>
            </a:p>
          </p:txBody>
        </p:sp>
        <p:sp>
          <p:nvSpPr>
            <p:cNvPr id="35" name="文本框 34"/>
            <p:cNvSpPr txBox="1"/>
            <p:nvPr/>
          </p:nvSpPr>
          <p:spPr>
            <a:xfrm>
              <a:off x="184618" y="533400"/>
              <a:ext cx="842800" cy="492836"/>
            </a:xfrm>
            <a:prstGeom prst="rect">
              <a:avLst/>
            </a:prstGeom>
            <a:ln w="25400">
              <a:noFill/>
            </a:ln>
          </p:spPr>
          <p:style>
            <a:lnRef idx="1">
              <a:schemeClr val="accent1"/>
            </a:lnRef>
            <a:fillRef idx="0">
              <a:schemeClr val="accent1"/>
            </a:fillRef>
            <a:effectRef idx="0">
              <a:schemeClr val="accent1"/>
            </a:effectRef>
            <a:fontRef idx="minor">
              <a:schemeClr val="tx1"/>
            </a:fontRef>
          </p:style>
          <p:txBody>
            <a:bodyPr wrap="none" rtlCol="0">
              <a:spAutoFit/>
            </a:bodyPr>
            <a:lstStyle/>
            <a:p>
              <a:r>
                <a:rPr lang="en-US" altLang="zh-CN" sz="2000" b="1" dirty="0">
                  <a:latin typeface="Times New Roman" panose="02020603050405020304" pitchFamily="18" charset="0"/>
                  <a:cs typeface="Times New Roman" panose="02020603050405020304" pitchFamily="18" charset="0"/>
                </a:rPr>
                <a:t>IF/ID</a:t>
              </a:r>
              <a:endParaRPr lang="zh-CN" altLang="en-US" sz="2000" b="1" dirty="0">
                <a:latin typeface="Times New Roman" panose="02020603050405020304" pitchFamily="18" charset="0"/>
                <a:cs typeface="Times New Roman" panose="02020603050405020304" pitchFamily="18" charset="0"/>
              </a:endParaRPr>
            </a:p>
          </p:txBody>
        </p:sp>
      </p:grpSp>
      <p:grpSp>
        <p:nvGrpSpPr>
          <p:cNvPr id="45" name="Registers"/>
          <p:cNvGrpSpPr/>
          <p:nvPr/>
        </p:nvGrpSpPr>
        <p:grpSpPr>
          <a:xfrm>
            <a:off x="4048132" y="2495429"/>
            <a:ext cx="1767023" cy="2593689"/>
            <a:chOff x="2026387" y="320244"/>
            <a:chExt cx="2805588" cy="2878918"/>
          </a:xfrm>
        </p:grpSpPr>
        <p:sp>
          <p:nvSpPr>
            <p:cNvPr id="37" name="矩形 36"/>
            <p:cNvSpPr/>
            <p:nvPr/>
          </p:nvSpPr>
          <p:spPr>
            <a:xfrm>
              <a:off x="2026387" y="320244"/>
              <a:ext cx="2772303" cy="2851663"/>
            </a:xfrm>
            <a:prstGeom prst="rect">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dirty="0">
                <a:latin typeface="Times New Roman" panose="02020603050405020304" pitchFamily="18" charset="0"/>
                <a:cs typeface="Times New Roman" panose="02020603050405020304" pitchFamily="18" charset="0"/>
              </a:endParaRPr>
            </a:p>
          </p:txBody>
        </p:sp>
        <p:sp>
          <p:nvSpPr>
            <p:cNvPr id="38" name="文本框 37"/>
            <p:cNvSpPr txBox="1"/>
            <p:nvPr/>
          </p:nvSpPr>
          <p:spPr>
            <a:xfrm>
              <a:off x="2322251" y="2720890"/>
              <a:ext cx="2057003" cy="478272"/>
            </a:xfrm>
            <a:prstGeom prst="rect">
              <a:avLst/>
            </a:prstGeom>
            <a:noFill/>
            <a:ln w="25400">
              <a:noFill/>
            </a:ln>
          </p:spPr>
          <p:txBody>
            <a:bodyPr wrap="none" rtlCol="0">
              <a:spAutoFit/>
            </a:bodyPr>
            <a:lstStyle/>
            <a:p>
              <a:r>
                <a:rPr lang="en-US" altLang="zh-CN" sz="2200" b="1" dirty="0">
                  <a:solidFill>
                    <a:srgbClr val="FF0000"/>
                  </a:solidFill>
                  <a:latin typeface="Times New Roman" panose="02020603050405020304" pitchFamily="18" charset="0"/>
                  <a:cs typeface="Times New Roman" panose="02020603050405020304" pitchFamily="18" charset="0"/>
                </a:rPr>
                <a:t>Registers</a:t>
              </a:r>
              <a:endParaRPr lang="zh-CN" altLang="en-US" sz="2200" b="1" dirty="0">
                <a:solidFill>
                  <a:srgbClr val="FF0000"/>
                </a:solidFill>
                <a:latin typeface="Times New Roman" panose="02020603050405020304" pitchFamily="18" charset="0"/>
                <a:cs typeface="Times New Roman" panose="02020603050405020304" pitchFamily="18" charset="0"/>
              </a:endParaRPr>
            </a:p>
          </p:txBody>
        </p:sp>
        <p:sp>
          <p:nvSpPr>
            <p:cNvPr id="39" name="文本框 38"/>
            <p:cNvSpPr txBox="1"/>
            <p:nvPr/>
          </p:nvSpPr>
          <p:spPr>
            <a:xfrm>
              <a:off x="2056191" y="360395"/>
              <a:ext cx="1849062" cy="355737"/>
            </a:xfrm>
            <a:prstGeom prst="rect">
              <a:avLst/>
            </a:prstGeom>
            <a:noFill/>
            <a:ln w="25400">
              <a:noFill/>
            </a:ln>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Read reg 1</a:t>
              </a:r>
              <a:endParaRPr lang="zh-CN" altLang="en-US" sz="2000" dirty="0">
                <a:latin typeface="Times New Roman" panose="02020603050405020304" pitchFamily="18" charset="0"/>
                <a:cs typeface="Times New Roman" panose="02020603050405020304" pitchFamily="18" charset="0"/>
              </a:endParaRPr>
            </a:p>
          </p:txBody>
        </p:sp>
        <p:sp>
          <p:nvSpPr>
            <p:cNvPr id="40" name="文本框 39"/>
            <p:cNvSpPr txBox="1"/>
            <p:nvPr/>
          </p:nvSpPr>
          <p:spPr>
            <a:xfrm>
              <a:off x="2056191" y="1133119"/>
              <a:ext cx="1849062" cy="355737"/>
            </a:xfrm>
            <a:prstGeom prst="rect">
              <a:avLst/>
            </a:prstGeom>
            <a:noFill/>
            <a:ln w="25400">
              <a:noFill/>
            </a:ln>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Read reg 2</a:t>
              </a:r>
              <a:endParaRPr lang="zh-CN" altLang="en-US" sz="2000" dirty="0">
                <a:latin typeface="Times New Roman" panose="02020603050405020304" pitchFamily="18" charset="0"/>
                <a:cs typeface="Times New Roman" panose="02020603050405020304" pitchFamily="18" charset="0"/>
              </a:endParaRPr>
            </a:p>
          </p:txBody>
        </p:sp>
        <p:sp>
          <p:nvSpPr>
            <p:cNvPr id="41" name="文本框 40"/>
            <p:cNvSpPr txBox="1"/>
            <p:nvPr/>
          </p:nvSpPr>
          <p:spPr>
            <a:xfrm>
              <a:off x="2056191" y="1519481"/>
              <a:ext cx="1637663" cy="355737"/>
            </a:xfrm>
            <a:prstGeom prst="rect">
              <a:avLst/>
            </a:prstGeom>
            <a:noFill/>
            <a:ln w="25400">
              <a:noFill/>
            </a:ln>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Write reg</a:t>
              </a:r>
              <a:endParaRPr lang="zh-CN" altLang="en-US" sz="2000" dirty="0">
                <a:latin typeface="Times New Roman" panose="02020603050405020304" pitchFamily="18" charset="0"/>
                <a:cs typeface="Times New Roman" panose="02020603050405020304" pitchFamily="18" charset="0"/>
              </a:endParaRPr>
            </a:p>
          </p:txBody>
        </p:sp>
        <p:sp>
          <p:nvSpPr>
            <p:cNvPr id="42" name="文本框 41"/>
            <p:cNvSpPr txBox="1"/>
            <p:nvPr/>
          </p:nvSpPr>
          <p:spPr>
            <a:xfrm>
              <a:off x="2056191" y="2292102"/>
              <a:ext cx="1779511" cy="355737"/>
            </a:xfrm>
            <a:prstGeom prst="rect">
              <a:avLst/>
            </a:prstGeom>
            <a:noFill/>
            <a:ln w="25400">
              <a:noFill/>
            </a:ln>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Write data</a:t>
              </a:r>
              <a:endParaRPr lang="zh-CN" altLang="en-US" sz="2000" dirty="0">
                <a:latin typeface="Times New Roman" panose="02020603050405020304" pitchFamily="18" charset="0"/>
                <a:cs typeface="Times New Roman" panose="02020603050405020304" pitchFamily="18" charset="0"/>
              </a:endParaRPr>
            </a:p>
          </p:txBody>
        </p:sp>
        <p:sp>
          <p:nvSpPr>
            <p:cNvPr id="43" name="文本框 42"/>
            <p:cNvSpPr txBox="1"/>
            <p:nvPr/>
          </p:nvSpPr>
          <p:spPr>
            <a:xfrm>
              <a:off x="2718977" y="746757"/>
              <a:ext cx="2112998" cy="444110"/>
            </a:xfrm>
            <a:prstGeom prst="rect">
              <a:avLst/>
            </a:prstGeom>
            <a:noFill/>
            <a:ln w="25400">
              <a:noFill/>
            </a:ln>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Read data1</a:t>
              </a:r>
              <a:endParaRPr lang="zh-CN" altLang="en-US" sz="2000" dirty="0">
                <a:latin typeface="Times New Roman" panose="02020603050405020304" pitchFamily="18" charset="0"/>
                <a:cs typeface="Times New Roman" panose="02020603050405020304" pitchFamily="18" charset="0"/>
              </a:endParaRPr>
            </a:p>
          </p:txBody>
        </p:sp>
        <p:sp>
          <p:nvSpPr>
            <p:cNvPr id="44" name="文本框 43"/>
            <p:cNvSpPr txBox="1"/>
            <p:nvPr/>
          </p:nvSpPr>
          <p:spPr>
            <a:xfrm>
              <a:off x="2718976" y="1905842"/>
              <a:ext cx="2112998" cy="355635"/>
            </a:xfrm>
            <a:prstGeom prst="rect">
              <a:avLst/>
            </a:prstGeom>
            <a:noFill/>
            <a:ln w="25400">
              <a:noFill/>
            </a:ln>
          </p:spPr>
          <p:txBody>
            <a:bodyPr wrap="none" rtlCol="0">
              <a:spAutoFit/>
            </a:bodyPr>
            <a:lstStyle>
              <a:defPPr>
                <a:defRPr lang="zh-CN"/>
              </a:defPPr>
              <a:lvl1pPr>
                <a:defRPr sz="2000">
                  <a:latin typeface="Times New Roman" panose="02020603050405020304" pitchFamily="18" charset="0"/>
                  <a:cs typeface="Times New Roman" panose="02020603050405020304" pitchFamily="18" charset="0"/>
                </a:defRPr>
              </a:lvl1pPr>
            </a:lstStyle>
            <a:p>
              <a:r>
                <a:rPr lang="en-US" altLang="zh-CN" dirty="0"/>
                <a:t>Read data2</a:t>
              </a:r>
              <a:endParaRPr lang="zh-CN" altLang="en-US" dirty="0"/>
            </a:p>
          </p:txBody>
        </p:sp>
      </p:grpSp>
      <p:grpSp>
        <p:nvGrpSpPr>
          <p:cNvPr id="48" name="Imm Gen"/>
          <p:cNvGrpSpPr/>
          <p:nvPr/>
        </p:nvGrpSpPr>
        <p:grpSpPr>
          <a:xfrm>
            <a:off x="4887970" y="5174413"/>
            <a:ext cx="815657" cy="603221"/>
            <a:chOff x="4872307" y="5541359"/>
            <a:chExt cx="1085954" cy="1160630"/>
          </a:xfrm>
        </p:grpSpPr>
        <p:sp>
          <p:nvSpPr>
            <p:cNvPr id="46" name="椭圆 45"/>
            <p:cNvSpPr/>
            <p:nvPr/>
          </p:nvSpPr>
          <p:spPr>
            <a:xfrm>
              <a:off x="4872307" y="5541359"/>
              <a:ext cx="984043" cy="1146746"/>
            </a:xfrm>
            <a:prstGeom prst="ellipse">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atin typeface="Times New Roman" panose="02020603050405020304" pitchFamily="18" charset="0"/>
                <a:cs typeface="Times New Roman" panose="02020603050405020304" pitchFamily="18" charset="0"/>
              </a:endParaRPr>
            </a:p>
          </p:txBody>
        </p:sp>
        <p:sp>
          <p:nvSpPr>
            <p:cNvPr id="47" name="文本框 46"/>
            <p:cNvSpPr txBox="1"/>
            <p:nvPr/>
          </p:nvSpPr>
          <p:spPr>
            <a:xfrm>
              <a:off x="4939814" y="5749320"/>
              <a:ext cx="1018447" cy="952669"/>
            </a:xfrm>
            <a:prstGeom prst="rect">
              <a:avLst/>
            </a:prstGeom>
            <a:noFill/>
            <a:ln w="25400">
              <a:noFill/>
            </a:ln>
          </p:spPr>
          <p:txBody>
            <a:bodyPr wrap="none" rtlCol="0">
              <a:spAutoFit/>
            </a:bodyPr>
            <a:lstStyle/>
            <a:p>
              <a:pPr>
                <a:lnSpc>
                  <a:spcPts val="1500"/>
                </a:lnSpc>
              </a:pPr>
              <a:r>
                <a:rPr lang="en-US" altLang="zh-CN" sz="2200" b="1" dirty="0" err="1">
                  <a:solidFill>
                    <a:srgbClr val="FF0000"/>
                  </a:solidFill>
                  <a:latin typeface="Times New Roman" panose="02020603050405020304" pitchFamily="18" charset="0"/>
                  <a:cs typeface="Times New Roman" panose="02020603050405020304" pitchFamily="18" charset="0"/>
                </a:rPr>
                <a:t>Imm</a:t>
              </a:r>
              <a:endParaRPr lang="en-US" altLang="zh-CN" sz="2200" b="1" dirty="0">
                <a:solidFill>
                  <a:srgbClr val="FF0000"/>
                </a:solidFill>
                <a:latin typeface="Times New Roman" panose="02020603050405020304" pitchFamily="18" charset="0"/>
                <a:cs typeface="Times New Roman" panose="02020603050405020304" pitchFamily="18" charset="0"/>
              </a:endParaRPr>
            </a:p>
            <a:p>
              <a:pPr>
                <a:lnSpc>
                  <a:spcPts val="1500"/>
                </a:lnSpc>
              </a:pPr>
              <a:r>
                <a:rPr lang="en-US" altLang="zh-CN" sz="2200" b="1" dirty="0">
                  <a:solidFill>
                    <a:srgbClr val="FF0000"/>
                  </a:solidFill>
                  <a:latin typeface="Times New Roman" panose="02020603050405020304" pitchFamily="18" charset="0"/>
                  <a:cs typeface="Times New Roman" panose="02020603050405020304" pitchFamily="18" charset="0"/>
                </a:rPr>
                <a:t>Gen</a:t>
              </a:r>
              <a:endParaRPr lang="zh-CN" altLang="en-US" sz="2200" b="1" dirty="0">
                <a:solidFill>
                  <a:srgbClr val="FF0000"/>
                </a:solidFill>
                <a:latin typeface="Times New Roman" panose="02020603050405020304" pitchFamily="18" charset="0"/>
                <a:cs typeface="Times New Roman" panose="02020603050405020304" pitchFamily="18" charset="0"/>
              </a:endParaRPr>
            </a:p>
          </p:txBody>
        </p:sp>
      </p:grpSp>
      <p:grpSp>
        <p:nvGrpSpPr>
          <p:cNvPr id="55" name="Add Sum"/>
          <p:cNvGrpSpPr/>
          <p:nvPr/>
        </p:nvGrpSpPr>
        <p:grpSpPr>
          <a:xfrm>
            <a:off x="7625590" y="2210112"/>
            <a:ext cx="734496" cy="900971"/>
            <a:chOff x="5666744" y="2480764"/>
            <a:chExt cx="1069028" cy="1475010"/>
          </a:xfrm>
        </p:grpSpPr>
        <p:sp>
          <p:nvSpPr>
            <p:cNvPr id="52" name="梯形 51"/>
            <p:cNvSpPr/>
            <p:nvPr/>
          </p:nvSpPr>
          <p:spPr>
            <a:xfrm rot="5400000">
              <a:off x="5424366" y="2770445"/>
              <a:ext cx="1475010" cy="895647"/>
            </a:xfrm>
            <a:prstGeom prst="trapezoid">
              <a:avLst>
                <a:gd name="adj" fmla="val 43158"/>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atin typeface="Times New Roman" panose="02020603050405020304" pitchFamily="18" charset="0"/>
                <a:cs typeface="Times New Roman" panose="02020603050405020304" pitchFamily="18" charset="0"/>
              </a:endParaRPr>
            </a:p>
          </p:txBody>
        </p:sp>
        <p:sp>
          <p:nvSpPr>
            <p:cNvPr id="54" name="文本框 53"/>
            <p:cNvSpPr txBox="1"/>
            <p:nvPr/>
          </p:nvSpPr>
          <p:spPr>
            <a:xfrm>
              <a:off x="5666744" y="2869097"/>
              <a:ext cx="1069028" cy="810604"/>
            </a:xfrm>
            <a:prstGeom prst="rect">
              <a:avLst/>
            </a:prstGeom>
            <a:noFill/>
            <a:ln w="25400">
              <a:noFill/>
            </a:ln>
          </p:spPr>
          <p:txBody>
            <a:bodyPr wrap="none" rtlCol="0">
              <a:spAutoFit/>
            </a:bodyPr>
            <a:lstStyle/>
            <a:p>
              <a:pPr>
                <a:lnSpc>
                  <a:spcPts val="1500"/>
                </a:lnSpc>
              </a:pPr>
              <a:r>
                <a:rPr lang="en-US" altLang="zh-CN" sz="2200" b="1" dirty="0">
                  <a:solidFill>
                    <a:srgbClr val="FF0000"/>
                  </a:solidFill>
                  <a:latin typeface="Times New Roman" panose="02020603050405020304" pitchFamily="18" charset="0"/>
                  <a:cs typeface="Times New Roman" panose="02020603050405020304" pitchFamily="18" charset="0"/>
                </a:rPr>
                <a:t>Add</a:t>
              </a:r>
            </a:p>
            <a:p>
              <a:pPr>
                <a:lnSpc>
                  <a:spcPts val="1500"/>
                </a:lnSpc>
              </a:pPr>
              <a:r>
                <a:rPr lang="en-US" altLang="zh-CN" sz="2200" b="1" dirty="0">
                  <a:solidFill>
                    <a:srgbClr val="FF0000"/>
                  </a:solidFill>
                  <a:latin typeface="Times New Roman" panose="02020603050405020304" pitchFamily="18" charset="0"/>
                  <a:cs typeface="Times New Roman" panose="02020603050405020304" pitchFamily="18" charset="0"/>
                </a:rPr>
                <a:t>Sum</a:t>
              </a:r>
              <a:endParaRPr lang="zh-CN" altLang="en-US" sz="2200" b="1" dirty="0">
                <a:solidFill>
                  <a:srgbClr val="FF0000"/>
                </a:solidFill>
                <a:latin typeface="Times New Roman" panose="02020603050405020304" pitchFamily="18" charset="0"/>
                <a:cs typeface="Times New Roman" panose="02020603050405020304" pitchFamily="18" charset="0"/>
              </a:endParaRPr>
            </a:p>
          </p:txBody>
        </p:sp>
      </p:grpSp>
      <p:grpSp>
        <p:nvGrpSpPr>
          <p:cNvPr id="61" name="ALU"/>
          <p:cNvGrpSpPr/>
          <p:nvPr/>
        </p:nvGrpSpPr>
        <p:grpSpPr>
          <a:xfrm>
            <a:off x="7631818" y="3415081"/>
            <a:ext cx="855473" cy="1706141"/>
            <a:chOff x="6022153" y="3618922"/>
            <a:chExt cx="1248516" cy="1704463"/>
          </a:xfrm>
        </p:grpSpPr>
        <p:sp>
          <p:nvSpPr>
            <p:cNvPr id="57" name="梯形 56"/>
            <p:cNvSpPr/>
            <p:nvPr/>
          </p:nvSpPr>
          <p:spPr>
            <a:xfrm rot="5400000">
              <a:off x="5805450" y="3911167"/>
              <a:ext cx="1704463" cy="1119974"/>
            </a:xfrm>
            <a:prstGeom prst="trapezoid">
              <a:avLst>
                <a:gd name="adj" fmla="val 43158"/>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atin typeface="Times New Roman" panose="02020603050405020304" pitchFamily="18" charset="0"/>
                <a:cs typeface="Times New Roman" panose="02020603050405020304" pitchFamily="18" charset="0"/>
              </a:endParaRPr>
            </a:p>
          </p:txBody>
        </p:sp>
        <p:sp>
          <p:nvSpPr>
            <p:cNvPr id="58" name="文本框 57"/>
            <p:cNvSpPr txBox="1"/>
            <p:nvPr/>
          </p:nvSpPr>
          <p:spPr>
            <a:xfrm>
              <a:off x="6022153" y="3844414"/>
              <a:ext cx="1062600" cy="399716"/>
            </a:xfrm>
            <a:prstGeom prst="rect">
              <a:avLst/>
            </a:prstGeom>
            <a:noFill/>
            <a:ln w="25400">
              <a:noFill/>
            </a:ln>
          </p:spPr>
          <p:txBody>
            <a:bodyPr wrap="none" rtlCol="0">
              <a:spAutoFit/>
            </a:bodyPr>
            <a:lstStyle/>
            <a:p>
              <a:r>
                <a:rPr lang="en-US" altLang="zh-CN" sz="2000" b="1" dirty="0">
                  <a:solidFill>
                    <a:srgbClr val="FF0000"/>
                  </a:solidFill>
                  <a:latin typeface="Times New Roman" panose="02020603050405020304" pitchFamily="18" charset="0"/>
                  <a:cs typeface="Times New Roman" panose="02020603050405020304" pitchFamily="18" charset="0"/>
                </a:rPr>
                <a:t>ALU</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59" name="文本框 58"/>
            <p:cNvSpPr txBox="1"/>
            <p:nvPr/>
          </p:nvSpPr>
          <p:spPr>
            <a:xfrm>
              <a:off x="6172977" y="4528771"/>
              <a:ext cx="1097692" cy="488564"/>
            </a:xfrm>
            <a:prstGeom prst="rect">
              <a:avLst/>
            </a:prstGeom>
            <a:noFill/>
            <a:ln w="25400">
              <a:noFill/>
            </a:ln>
          </p:spPr>
          <p:txBody>
            <a:bodyPr wrap="none" rtlCol="0">
              <a:spAutoFit/>
            </a:bodyPr>
            <a:lstStyle/>
            <a:p>
              <a:pPr>
                <a:lnSpc>
                  <a:spcPts val="1500"/>
                </a:lnSpc>
              </a:pPr>
              <a:r>
                <a:rPr lang="en-US" altLang="zh-CN" sz="2000" dirty="0">
                  <a:latin typeface="Times New Roman" panose="02020603050405020304" pitchFamily="18" charset="0"/>
                  <a:cs typeface="Times New Roman" panose="02020603050405020304" pitchFamily="18" charset="0"/>
                </a:rPr>
                <a:t>ALU</a:t>
              </a:r>
            </a:p>
            <a:p>
              <a:pPr>
                <a:lnSpc>
                  <a:spcPts val="1500"/>
                </a:lnSpc>
              </a:pPr>
              <a:r>
                <a:rPr lang="en-US" altLang="zh-CN" sz="2000" dirty="0">
                  <a:latin typeface="Times New Roman" panose="02020603050405020304" pitchFamily="18" charset="0"/>
                  <a:cs typeface="Times New Roman" panose="02020603050405020304" pitchFamily="18" charset="0"/>
                </a:rPr>
                <a:t>result</a:t>
              </a:r>
              <a:endParaRPr lang="zh-CN" altLang="en-US" sz="2000" dirty="0">
                <a:latin typeface="Times New Roman" panose="02020603050405020304" pitchFamily="18" charset="0"/>
                <a:cs typeface="Times New Roman" panose="02020603050405020304" pitchFamily="18" charset="0"/>
              </a:endParaRPr>
            </a:p>
          </p:txBody>
        </p:sp>
        <p:sp>
          <p:nvSpPr>
            <p:cNvPr id="60" name="文本框 59"/>
            <p:cNvSpPr txBox="1"/>
            <p:nvPr/>
          </p:nvSpPr>
          <p:spPr>
            <a:xfrm>
              <a:off x="6837645" y="4071044"/>
              <a:ext cx="312905" cy="400110"/>
            </a:xfrm>
            <a:prstGeom prst="rect">
              <a:avLst/>
            </a:prstGeom>
            <a:noFill/>
            <a:ln w="25400">
              <a:noFill/>
            </a:ln>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0</a:t>
              </a:r>
              <a:endParaRPr lang="zh-CN" altLang="en-US" sz="2000" dirty="0">
                <a:latin typeface="Times New Roman" panose="02020603050405020304" pitchFamily="18" charset="0"/>
                <a:cs typeface="Times New Roman" panose="02020603050405020304" pitchFamily="18" charset="0"/>
              </a:endParaRPr>
            </a:p>
          </p:txBody>
        </p:sp>
      </p:grpSp>
      <p:grpSp>
        <p:nvGrpSpPr>
          <p:cNvPr id="65" name="shift left 1"/>
          <p:cNvGrpSpPr/>
          <p:nvPr/>
        </p:nvGrpSpPr>
        <p:grpSpPr>
          <a:xfrm>
            <a:off x="6556262" y="2414870"/>
            <a:ext cx="837089" cy="812856"/>
            <a:chOff x="6179959" y="4133981"/>
            <a:chExt cx="1169768" cy="1146746"/>
          </a:xfrm>
        </p:grpSpPr>
        <p:sp>
          <p:nvSpPr>
            <p:cNvPr id="63" name="椭圆 62"/>
            <p:cNvSpPr/>
            <p:nvPr/>
          </p:nvSpPr>
          <p:spPr>
            <a:xfrm>
              <a:off x="6190528" y="4133981"/>
              <a:ext cx="984043" cy="1146746"/>
            </a:xfrm>
            <a:prstGeom prst="ellipse">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atin typeface="Times New Roman" panose="02020603050405020304" pitchFamily="18" charset="0"/>
                <a:cs typeface="Times New Roman" panose="02020603050405020304" pitchFamily="18" charset="0"/>
              </a:endParaRPr>
            </a:p>
          </p:txBody>
        </p:sp>
        <p:sp>
          <p:nvSpPr>
            <p:cNvPr id="64" name="文本框 63"/>
            <p:cNvSpPr txBox="1"/>
            <p:nvPr/>
          </p:nvSpPr>
          <p:spPr>
            <a:xfrm>
              <a:off x="6179959" y="4418756"/>
              <a:ext cx="1169768" cy="698519"/>
            </a:xfrm>
            <a:prstGeom prst="rect">
              <a:avLst/>
            </a:prstGeom>
            <a:noFill/>
            <a:ln w="25400">
              <a:noFill/>
            </a:ln>
          </p:spPr>
          <p:txBody>
            <a:bodyPr wrap="none" rtlCol="0">
              <a:spAutoFit/>
            </a:bodyPr>
            <a:lstStyle/>
            <a:p>
              <a:pPr>
                <a:lnSpc>
                  <a:spcPts val="1500"/>
                </a:lnSpc>
              </a:pPr>
              <a:r>
                <a:rPr lang="en-US" altLang="zh-CN" sz="2200" b="1" dirty="0">
                  <a:solidFill>
                    <a:srgbClr val="FF0000"/>
                  </a:solidFill>
                  <a:latin typeface="Times New Roman" panose="02020603050405020304" pitchFamily="18" charset="0"/>
                  <a:cs typeface="Times New Roman" panose="02020603050405020304" pitchFamily="18" charset="0"/>
                </a:rPr>
                <a:t>Shift </a:t>
              </a:r>
            </a:p>
            <a:p>
              <a:pPr>
                <a:lnSpc>
                  <a:spcPts val="1500"/>
                </a:lnSpc>
              </a:pPr>
              <a:r>
                <a:rPr lang="en-US" altLang="zh-CN" sz="2200" b="1" dirty="0">
                  <a:solidFill>
                    <a:srgbClr val="FF0000"/>
                  </a:solidFill>
                  <a:latin typeface="Times New Roman" panose="02020603050405020304" pitchFamily="18" charset="0"/>
                  <a:cs typeface="Times New Roman" panose="02020603050405020304" pitchFamily="18" charset="0"/>
                </a:rPr>
                <a:t>left 1</a:t>
              </a:r>
              <a:endParaRPr lang="zh-CN" altLang="en-US" sz="2200" b="1" dirty="0">
                <a:solidFill>
                  <a:srgbClr val="FF0000"/>
                </a:solidFill>
                <a:latin typeface="Times New Roman" panose="02020603050405020304" pitchFamily="18" charset="0"/>
                <a:cs typeface="Times New Roman" panose="02020603050405020304" pitchFamily="18" charset="0"/>
              </a:endParaRPr>
            </a:p>
          </p:txBody>
        </p:sp>
      </p:grpSp>
      <p:grpSp>
        <p:nvGrpSpPr>
          <p:cNvPr id="72" name="Mux 3"/>
          <p:cNvGrpSpPr/>
          <p:nvPr/>
        </p:nvGrpSpPr>
        <p:grpSpPr>
          <a:xfrm>
            <a:off x="11354179" y="4660508"/>
            <a:ext cx="663164" cy="1370073"/>
            <a:chOff x="3631044" y="5448299"/>
            <a:chExt cx="823080" cy="1230515"/>
          </a:xfrm>
        </p:grpSpPr>
        <p:sp>
          <p:nvSpPr>
            <p:cNvPr id="73" name="mux"/>
            <p:cNvSpPr/>
            <p:nvPr/>
          </p:nvSpPr>
          <p:spPr>
            <a:xfrm rot="5400000">
              <a:off x="3360534" y="5718809"/>
              <a:ext cx="1230515" cy="689495"/>
            </a:xfrm>
            <a:prstGeom prst="flowChartTerminator">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dirty="0">
                <a:latin typeface="Times New Roman" panose="02020603050405020304" pitchFamily="18" charset="0"/>
                <a:cs typeface="Times New Roman" panose="02020603050405020304" pitchFamily="18" charset="0"/>
              </a:endParaRPr>
            </a:p>
          </p:txBody>
        </p:sp>
        <p:sp>
          <p:nvSpPr>
            <p:cNvPr id="74" name="文本框 73"/>
            <p:cNvSpPr txBox="1"/>
            <p:nvPr/>
          </p:nvSpPr>
          <p:spPr>
            <a:xfrm>
              <a:off x="3694099" y="5492154"/>
              <a:ext cx="260682" cy="359354"/>
            </a:xfrm>
            <a:prstGeom prst="rect">
              <a:avLst/>
            </a:prstGeom>
            <a:noFill/>
            <a:ln w="25400">
              <a:noFill/>
            </a:ln>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0</a:t>
              </a:r>
              <a:endParaRPr lang="zh-CN" altLang="en-US" sz="2000" dirty="0">
                <a:latin typeface="Times New Roman" panose="02020603050405020304" pitchFamily="18" charset="0"/>
                <a:cs typeface="Times New Roman" panose="02020603050405020304" pitchFamily="18" charset="0"/>
              </a:endParaRPr>
            </a:p>
          </p:txBody>
        </p:sp>
        <p:sp>
          <p:nvSpPr>
            <p:cNvPr id="75" name="文本框 74"/>
            <p:cNvSpPr txBox="1"/>
            <p:nvPr/>
          </p:nvSpPr>
          <p:spPr>
            <a:xfrm>
              <a:off x="3667945" y="6293721"/>
              <a:ext cx="458566" cy="359354"/>
            </a:xfrm>
            <a:prstGeom prst="rect">
              <a:avLst/>
            </a:prstGeom>
            <a:noFill/>
            <a:ln w="25400">
              <a:noFill/>
            </a:ln>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1</a:t>
              </a:r>
              <a:endParaRPr lang="zh-CN" altLang="en-US" sz="2000" dirty="0">
                <a:latin typeface="Times New Roman" panose="02020603050405020304" pitchFamily="18" charset="0"/>
                <a:cs typeface="Times New Roman" panose="02020603050405020304" pitchFamily="18" charset="0"/>
              </a:endParaRPr>
            </a:p>
          </p:txBody>
        </p:sp>
        <p:sp>
          <p:nvSpPr>
            <p:cNvPr id="76" name="文本框 75"/>
            <p:cNvSpPr txBox="1"/>
            <p:nvPr/>
          </p:nvSpPr>
          <p:spPr>
            <a:xfrm>
              <a:off x="3894662" y="5599309"/>
              <a:ext cx="559462" cy="995134"/>
            </a:xfrm>
            <a:prstGeom prst="rect">
              <a:avLst/>
            </a:prstGeom>
            <a:noFill/>
            <a:ln w="25400">
              <a:noFill/>
            </a:ln>
          </p:spPr>
          <p:txBody>
            <a:bodyPr wrap="none" rtlCol="0">
              <a:spAutoFit/>
            </a:bodyPr>
            <a:lstStyle/>
            <a:p>
              <a:r>
                <a:rPr lang="en-US" altLang="zh-CN" sz="2200" b="1" dirty="0">
                  <a:solidFill>
                    <a:srgbClr val="FF0000"/>
                  </a:solidFill>
                  <a:latin typeface="Times New Roman" panose="02020603050405020304" pitchFamily="18" charset="0"/>
                  <a:cs typeface="Times New Roman" panose="02020603050405020304" pitchFamily="18" charset="0"/>
                </a:rPr>
                <a:t>M</a:t>
              </a:r>
            </a:p>
            <a:p>
              <a:r>
                <a:rPr lang="en-US" altLang="zh-CN" sz="2200" b="1" dirty="0">
                  <a:solidFill>
                    <a:srgbClr val="FF0000"/>
                  </a:solidFill>
                  <a:latin typeface="Times New Roman" panose="02020603050405020304" pitchFamily="18" charset="0"/>
                  <a:cs typeface="Times New Roman" panose="02020603050405020304" pitchFamily="18" charset="0"/>
                </a:rPr>
                <a:t>U</a:t>
              </a:r>
            </a:p>
            <a:p>
              <a:r>
                <a:rPr lang="en-US" altLang="zh-CN" sz="2200" b="1" dirty="0">
                  <a:solidFill>
                    <a:srgbClr val="FF0000"/>
                  </a:solidFill>
                  <a:latin typeface="Times New Roman" panose="02020603050405020304" pitchFamily="18" charset="0"/>
                  <a:cs typeface="Times New Roman" panose="02020603050405020304" pitchFamily="18" charset="0"/>
                </a:rPr>
                <a:t>X</a:t>
              </a:r>
              <a:endParaRPr lang="zh-CN" altLang="en-US" sz="2200" b="1" dirty="0">
                <a:solidFill>
                  <a:srgbClr val="FF0000"/>
                </a:solidFill>
                <a:latin typeface="Times New Roman" panose="02020603050405020304" pitchFamily="18" charset="0"/>
                <a:cs typeface="Times New Roman" panose="02020603050405020304" pitchFamily="18" charset="0"/>
              </a:endParaRPr>
            </a:p>
          </p:txBody>
        </p:sp>
      </p:grpSp>
      <p:grpSp>
        <p:nvGrpSpPr>
          <p:cNvPr id="80" name="ALU Control"/>
          <p:cNvGrpSpPr/>
          <p:nvPr/>
        </p:nvGrpSpPr>
        <p:grpSpPr>
          <a:xfrm>
            <a:off x="6850978" y="5464281"/>
            <a:ext cx="1046243" cy="592348"/>
            <a:chOff x="8983082" y="5053856"/>
            <a:chExt cx="1013521" cy="1146746"/>
          </a:xfrm>
        </p:grpSpPr>
        <p:sp>
          <p:nvSpPr>
            <p:cNvPr id="78" name="椭圆 77"/>
            <p:cNvSpPr/>
            <p:nvPr/>
          </p:nvSpPr>
          <p:spPr>
            <a:xfrm>
              <a:off x="8983082" y="5053856"/>
              <a:ext cx="984043" cy="1146746"/>
            </a:xfrm>
            <a:prstGeom prst="ellipse">
              <a:avLst/>
            </a:prstGeom>
            <a:ln w="2540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atin typeface="Times New Roman" panose="02020603050405020304" pitchFamily="18" charset="0"/>
                <a:cs typeface="Times New Roman" panose="02020603050405020304" pitchFamily="18" charset="0"/>
              </a:endParaRPr>
            </a:p>
          </p:txBody>
        </p:sp>
        <p:sp>
          <p:nvSpPr>
            <p:cNvPr id="79" name="文本框 78"/>
            <p:cNvSpPr txBox="1"/>
            <p:nvPr/>
          </p:nvSpPr>
          <p:spPr>
            <a:xfrm>
              <a:off x="8994506" y="5227937"/>
              <a:ext cx="1002097" cy="946758"/>
            </a:xfrm>
            <a:prstGeom prst="rect">
              <a:avLst/>
            </a:prstGeom>
            <a:noFill/>
            <a:ln w="25400">
              <a:noFill/>
            </a:ln>
          </p:spPr>
          <p:txBody>
            <a:bodyPr wrap="none" rtlCol="0">
              <a:spAutoFit/>
            </a:bodyPr>
            <a:lstStyle/>
            <a:p>
              <a:pPr algn="ctr">
                <a:lnSpc>
                  <a:spcPts val="1500"/>
                </a:lnSpc>
              </a:pPr>
              <a:r>
                <a:rPr lang="en-US" altLang="zh-CN" sz="2000" b="1">
                  <a:solidFill>
                    <a:srgbClr val="00B0F0"/>
                  </a:solidFill>
                  <a:latin typeface="Times New Roman" panose="02020603050405020304" pitchFamily="18" charset="0"/>
                  <a:cs typeface="Times New Roman" panose="02020603050405020304" pitchFamily="18" charset="0"/>
                </a:rPr>
                <a:t>ALU </a:t>
              </a:r>
            </a:p>
            <a:p>
              <a:pPr algn="ctr">
                <a:lnSpc>
                  <a:spcPts val="1500"/>
                </a:lnSpc>
              </a:pPr>
              <a:r>
                <a:rPr lang="en-US" altLang="zh-CN" sz="2000" b="1">
                  <a:solidFill>
                    <a:srgbClr val="00B0F0"/>
                  </a:solidFill>
                  <a:latin typeface="Times New Roman" panose="02020603050405020304" pitchFamily="18" charset="0"/>
                  <a:cs typeface="Times New Roman" panose="02020603050405020304" pitchFamily="18" charset="0"/>
                </a:rPr>
                <a:t>Control</a:t>
              </a:r>
              <a:endParaRPr lang="en-US" altLang="zh-CN" sz="2000" b="1" dirty="0">
                <a:solidFill>
                  <a:srgbClr val="00B0F0"/>
                </a:solidFill>
                <a:latin typeface="Times New Roman" panose="02020603050405020304" pitchFamily="18" charset="0"/>
                <a:cs typeface="Times New Roman" panose="02020603050405020304" pitchFamily="18" charset="0"/>
              </a:endParaRPr>
            </a:p>
          </p:txBody>
        </p:sp>
      </p:grpSp>
      <p:grpSp>
        <p:nvGrpSpPr>
          <p:cNvPr id="90" name="Data memory"/>
          <p:cNvGrpSpPr/>
          <p:nvPr/>
        </p:nvGrpSpPr>
        <p:grpSpPr>
          <a:xfrm>
            <a:off x="9337727" y="3701862"/>
            <a:ext cx="1275173" cy="1918410"/>
            <a:chOff x="14812581" y="4726326"/>
            <a:chExt cx="2751283" cy="3362560"/>
          </a:xfrm>
        </p:grpSpPr>
        <p:sp>
          <p:nvSpPr>
            <p:cNvPr id="82" name="矩形 81"/>
            <p:cNvSpPr/>
            <p:nvPr/>
          </p:nvSpPr>
          <p:spPr>
            <a:xfrm>
              <a:off x="14919092" y="4726326"/>
              <a:ext cx="2551866" cy="3362560"/>
            </a:xfrm>
            <a:prstGeom prst="rect">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atin typeface="Times New Roman" panose="02020603050405020304" pitchFamily="18" charset="0"/>
                <a:cs typeface="Times New Roman" panose="02020603050405020304" pitchFamily="18" charset="0"/>
              </a:endParaRPr>
            </a:p>
          </p:txBody>
        </p:sp>
        <p:sp>
          <p:nvSpPr>
            <p:cNvPr id="83" name="文本框 82"/>
            <p:cNvSpPr txBox="1"/>
            <p:nvPr/>
          </p:nvSpPr>
          <p:spPr>
            <a:xfrm>
              <a:off x="14941859" y="4912225"/>
              <a:ext cx="2622005" cy="867867"/>
            </a:xfrm>
            <a:prstGeom prst="rect">
              <a:avLst/>
            </a:prstGeom>
            <a:noFill/>
            <a:ln w="25400">
              <a:noFill/>
            </a:ln>
          </p:spPr>
          <p:txBody>
            <a:bodyPr wrap="square" rtlCol="0">
              <a:spAutoFit/>
            </a:bodyPr>
            <a:lstStyle/>
            <a:p>
              <a:pPr>
                <a:lnSpc>
                  <a:spcPts val="1500"/>
                </a:lnSpc>
              </a:pPr>
              <a:r>
                <a:rPr lang="en-US" altLang="zh-CN" sz="2200" b="1" dirty="0">
                  <a:solidFill>
                    <a:srgbClr val="FF0000"/>
                  </a:solidFill>
                  <a:latin typeface="Times New Roman" panose="02020603050405020304" pitchFamily="18" charset="0"/>
                  <a:cs typeface="Times New Roman" panose="02020603050405020304" pitchFamily="18" charset="0"/>
                </a:rPr>
                <a:t>Data </a:t>
              </a:r>
            </a:p>
            <a:p>
              <a:pPr>
                <a:lnSpc>
                  <a:spcPts val="1500"/>
                </a:lnSpc>
              </a:pPr>
              <a:r>
                <a:rPr lang="en-US" altLang="zh-CN" sz="2200" b="1" dirty="0">
                  <a:solidFill>
                    <a:srgbClr val="FF0000"/>
                  </a:solidFill>
                  <a:latin typeface="Times New Roman" panose="02020603050405020304" pitchFamily="18" charset="0"/>
                  <a:cs typeface="Times New Roman" panose="02020603050405020304" pitchFamily="18" charset="0"/>
                </a:rPr>
                <a:t>memory</a:t>
              </a:r>
            </a:p>
          </p:txBody>
        </p:sp>
        <p:sp>
          <p:nvSpPr>
            <p:cNvPr id="84" name="文本框 83"/>
            <p:cNvSpPr txBox="1"/>
            <p:nvPr/>
          </p:nvSpPr>
          <p:spPr>
            <a:xfrm>
              <a:off x="14826184" y="5875441"/>
              <a:ext cx="1890233" cy="381290"/>
            </a:xfrm>
            <a:prstGeom prst="rect">
              <a:avLst/>
            </a:prstGeom>
            <a:noFill/>
            <a:ln w="25400">
              <a:noFill/>
            </a:ln>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Address</a:t>
              </a:r>
              <a:endParaRPr lang="zh-CN" altLang="en-US" sz="2000" dirty="0">
                <a:latin typeface="Times New Roman" panose="02020603050405020304" pitchFamily="18" charset="0"/>
                <a:cs typeface="Times New Roman" panose="02020603050405020304" pitchFamily="18" charset="0"/>
              </a:endParaRPr>
            </a:p>
          </p:txBody>
        </p:sp>
        <p:sp>
          <p:nvSpPr>
            <p:cNvPr id="87" name="文本框 86"/>
            <p:cNvSpPr txBox="1"/>
            <p:nvPr/>
          </p:nvSpPr>
          <p:spPr>
            <a:xfrm>
              <a:off x="14812581" y="7127538"/>
              <a:ext cx="2300101" cy="381289"/>
            </a:xfrm>
            <a:prstGeom prst="rect">
              <a:avLst/>
            </a:prstGeom>
            <a:noFill/>
            <a:ln w="25400">
              <a:noFill/>
            </a:ln>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Write data</a:t>
              </a:r>
              <a:endParaRPr lang="zh-CN" altLang="en-US" sz="2000" dirty="0">
                <a:latin typeface="Times New Roman" panose="02020603050405020304" pitchFamily="18" charset="0"/>
                <a:cs typeface="Times New Roman" panose="02020603050405020304" pitchFamily="18" charset="0"/>
              </a:endParaRPr>
            </a:p>
          </p:txBody>
        </p:sp>
        <p:sp>
          <p:nvSpPr>
            <p:cNvPr id="88" name="文本框 87"/>
            <p:cNvSpPr txBox="1"/>
            <p:nvPr/>
          </p:nvSpPr>
          <p:spPr>
            <a:xfrm>
              <a:off x="15041005" y="6402634"/>
              <a:ext cx="2218482" cy="381290"/>
            </a:xfrm>
            <a:prstGeom prst="rect">
              <a:avLst/>
            </a:prstGeom>
            <a:noFill/>
            <a:ln w="25400">
              <a:noFill/>
            </a:ln>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Read data</a:t>
              </a:r>
              <a:endParaRPr lang="zh-CN" altLang="en-US" sz="2000" dirty="0">
                <a:latin typeface="Times New Roman" panose="02020603050405020304" pitchFamily="18" charset="0"/>
                <a:cs typeface="Times New Roman" panose="02020603050405020304" pitchFamily="18" charset="0"/>
              </a:endParaRPr>
            </a:p>
          </p:txBody>
        </p:sp>
      </p:grpSp>
      <p:grpSp>
        <p:nvGrpSpPr>
          <p:cNvPr id="109" name="ID/EX"/>
          <p:cNvGrpSpPr/>
          <p:nvPr/>
        </p:nvGrpSpPr>
        <p:grpSpPr>
          <a:xfrm>
            <a:off x="5918825" y="669761"/>
            <a:ext cx="898003" cy="5719990"/>
            <a:chOff x="12641770" y="3542786"/>
            <a:chExt cx="898003" cy="7051005"/>
          </a:xfrm>
        </p:grpSpPr>
        <p:sp>
          <p:nvSpPr>
            <p:cNvPr id="101" name="矩形 100"/>
            <p:cNvSpPr/>
            <p:nvPr/>
          </p:nvSpPr>
          <p:spPr>
            <a:xfrm>
              <a:off x="12863277" y="5106649"/>
              <a:ext cx="358140" cy="5487142"/>
            </a:xfrm>
            <a:prstGeom prst="rect">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atin typeface="Times New Roman" panose="02020603050405020304" pitchFamily="18" charset="0"/>
                <a:cs typeface="Times New Roman" panose="02020603050405020304" pitchFamily="18" charset="0"/>
              </a:endParaRPr>
            </a:p>
          </p:txBody>
        </p:sp>
        <p:sp>
          <p:nvSpPr>
            <p:cNvPr id="102" name="文本框 101"/>
            <p:cNvSpPr txBox="1"/>
            <p:nvPr/>
          </p:nvSpPr>
          <p:spPr>
            <a:xfrm>
              <a:off x="12641770" y="3542786"/>
              <a:ext cx="898003" cy="493214"/>
            </a:xfrm>
            <a:prstGeom prst="rect">
              <a:avLst/>
            </a:prstGeom>
            <a:noFill/>
            <a:ln w="25400">
              <a:solidFill>
                <a:schemeClr val="bg1"/>
              </a:solidFill>
            </a:ln>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ID/EX</a:t>
              </a:r>
              <a:endParaRPr lang="zh-CN" altLang="en-US" sz="2000" b="1" dirty="0">
                <a:latin typeface="Times New Roman" panose="02020603050405020304" pitchFamily="18" charset="0"/>
                <a:cs typeface="Times New Roman" panose="02020603050405020304" pitchFamily="18" charset="0"/>
              </a:endParaRPr>
            </a:p>
          </p:txBody>
        </p:sp>
        <p:sp>
          <p:nvSpPr>
            <p:cNvPr id="103" name="矩形 102"/>
            <p:cNvSpPr/>
            <p:nvPr/>
          </p:nvSpPr>
          <p:spPr>
            <a:xfrm>
              <a:off x="12863277" y="4003828"/>
              <a:ext cx="358140" cy="365760"/>
            </a:xfrm>
            <a:prstGeom prst="rect">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atin typeface="Times New Roman" panose="02020603050405020304" pitchFamily="18" charset="0"/>
                <a:cs typeface="Times New Roman" panose="02020603050405020304" pitchFamily="18" charset="0"/>
              </a:endParaRPr>
            </a:p>
          </p:txBody>
        </p:sp>
        <p:sp>
          <p:nvSpPr>
            <p:cNvPr id="104" name="矩形 103"/>
            <p:cNvSpPr/>
            <p:nvPr/>
          </p:nvSpPr>
          <p:spPr>
            <a:xfrm>
              <a:off x="12863277" y="4371435"/>
              <a:ext cx="358140" cy="365760"/>
            </a:xfrm>
            <a:prstGeom prst="rect">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atin typeface="Times New Roman" panose="02020603050405020304" pitchFamily="18" charset="0"/>
                <a:cs typeface="Times New Roman" panose="02020603050405020304" pitchFamily="18" charset="0"/>
              </a:endParaRPr>
            </a:p>
          </p:txBody>
        </p:sp>
        <p:sp>
          <p:nvSpPr>
            <p:cNvPr id="105" name="矩形 104"/>
            <p:cNvSpPr/>
            <p:nvPr/>
          </p:nvSpPr>
          <p:spPr>
            <a:xfrm>
              <a:off x="12863277" y="4739042"/>
              <a:ext cx="358140" cy="365760"/>
            </a:xfrm>
            <a:prstGeom prst="rect">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atin typeface="Times New Roman" panose="02020603050405020304" pitchFamily="18" charset="0"/>
                <a:cs typeface="Times New Roman" panose="02020603050405020304" pitchFamily="18" charset="0"/>
              </a:endParaRPr>
            </a:p>
          </p:txBody>
        </p:sp>
        <p:sp>
          <p:nvSpPr>
            <p:cNvPr id="106" name="文本框 105"/>
            <p:cNvSpPr txBox="1"/>
            <p:nvPr/>
          </p:nvSpPr>
          <p:spPr>
            <a:xfrm>
              <a:off x="12792902" y="4004151"/>
              <a:ext cx="514885" cy="417334"/>
            </a:xfrm>
            <a:prstGeom prst="rect">
              <a:avLst/>
            </a:prstGeom>
            <a:noFill/>
            <a:ln w="25400">
              <a:noFill/>
            </a:ln>
          </p:spPr>
          <p:txBody>
            <a:bodyPr wrap="square" rtlCol="0">
              <a:spAutoFit/>
            </a:bodyPr>
            <a:lstStyle/>
            <a:p>
              <a:r>
                <a:rPr lang="en-US" altLang="zh-CN" sz="1600" dirty="0">
                  <a:solidFill>
                    <a:schemeClr val="tx1"/>
                  </a:solidFill>
                  <a:latin typeface="Times New Roman" panose="02020603050405020304" pitchFamily="18" charset="0"/>
                  <a:cs typeface="Times New Roman" panose="02020603050405020304" pitchFamily="18" charset="0"/>
                </a:rPr>
                <a:t>WB</a:t>
              </a:r>
            </a:p>
          </p:txBody>
        </p:sp>
        <p:sp>
          <p:nvSpPr>
            <p:cNvPr id="107" name="文本框 106"/>
            <p:cNvSpPr txBox="1"/>
            <p:nvPr/>
          </p:nvSpPr>
          <p:spPr>
            <a:xfrm>
              <a:off x="12842373" y="4307779"/>
              <a:ext cx="412292" cy="493214"/>
            </a:xfrm>
            <a:prstGeom prst="rect">
              <a:avLst/>
            </a:prstGeom>
            <a:noFill/>
            <a:ln w="25400">
              <a:noFill/>
            </a:ln>
          </p:spPr>
          <p:txBody>
            <a:bodyPr wrap="none" rtlCol="0">
              <a:spAutoFit/>
            </a:bodyPr>
            <a:lstStyle/>
            <a:p>
              <a:r>
                <a:rPr lang="en-US" altLang="zh-CN" sz="2000" dirty="0">
                  <a:solidFill>
                    <a:schemeClr val="tx1"/>
                  </a:solidFill>
                  <a:latin typeface="Times New Roman" panose="02020603050405020304" pitchFamily="18" charset="0"/>
                  <a:cs typeface="Times New Roman" panose="02020603050405020304" pitchFamily="18" charset="0"/>
                </a:rPr>
                <a:t>M</a:t>
              </a:r>
            </a:p>
          </p:txBody>
        </p:sp>
        <p:sp>
          <p:nvSpPr>
            <p:cNvPr id="108" name="文本框 107"/>
            <p:cNvSpPr txBox="1"/>
            <p:nvPr/>
          </p:nvSpPr>
          <p:spPr>
            <a:xfrm>
              <a:off x="12780144" y="4690157"/>
              <a:ext cx="527709" cy="491574"/>
            </a:xfrm>
            <a:prstGeom prst="rect">
              <a:avLst/>
            </a:prstGeom>
            <a:noFill/>
            <a:ln w="25400">
              <a:noFill/>
            </a:ln>
          </p:spPr>
          <p:txBody>
            <a:bodyPr wrap="square" rtlCol="0">
              <a:spAutoFit/>
            </a:bodyPr>
            <a:lstStyle/>
            <a:p>
              <a:r>
                <a:rPr lang="en-US" altLang="zh-CN" sz="2000" dirty="0">
                  <a:solidFill>
                    <a:schemeClr val="tx1"/>
                  </a:solidFill>
                  <a:latin typeface="Times New Roman" panose="02020603050405020304" pitchFamily="18" charset="0"/>
                  <a:cs typeface="Times New Roman" panose="02020603050405020304" pitchFamily="18" charset="0"/>
                </a:rPr>
                <a:t>EX</a:t>
              </a:r>
            </a:p>
          </p:txBody>
        </p:sp>
      </p:grpSp>
      <p:grpSp>
        <p:nvGrpSpPr>
          <p:cNvPr id="119" name="EX/MEM"/>
          <p:cNvGrpSpPr/>
          <p:nvPr/>
        </p:nvGrpSpPr>
        <p:grpSpPr>
          <a:xfrm>
            <a:off x="8316335" y="718256"/>
            <a:ext cx="1268296" cy="5671496"/>
            <a:chOff x="12244229" y="350709"/>
            <a:chExt cx="1376375" cy="6553142"/>
          </a:xfrm>
        </p:grpSpPr>
        <p:sp>
          <p:nvSpPr>
            <p:cNvPr id="111" name="矩形 110"/>
            <p:cNvSpPr/>
            <p:nvPr/>
          </p:nvSpPr>
          <p:spPr>
            <a:xfrm>
              <a:off x="12692428" y="1722251"/>
              <a:ext cx="358140" cy="5181600"/>
            </a:xfrm>
            <a:prstGeom prst="rect">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atin typeface="Times New Roman" panose="02020603050405020304" pitchFamily="18" charset="0"/>
                <a:cs typeface="Times New Roman" panose="02020603050405020304" pitchFamily="18" charset="0"/>
              </a:endParaRPr>
            </a:p>
          </p:txBody>
        </p:sp>
        <p:sp>
          <p:nvSpPr>
            <p:cNvPr id="112" name="文本框 111"/>
            <p:cNvSpPr txBox="1"/>
            <p:nvPr/>
          </p:nvSpPr>
          <p:spPr>
            <a:xfrm>
              <a:off x="12244229" y="350709"/>
              <a:ext cx="1376375" cy="462308"/>
            </a:xfrm>
            <a:prstGeom prst="rect">
              <a:avLst/>
            </a:prstGeom>
            <a:noFill/>
            <a:ln w="25400">
              <a:noFill/>
            </a:ln>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EX/MEM</a:t>
              </a:r>
              <a:endParaRPr lang="zh-CN" altLang="en-US" sz="2000" b="1" dirty="0">
                <a:latin typeface="Times New Roman" panose="02020603050405020304" pitchFamily="18" charset="0"/>
                <a:cs typeface="Times New Roman" panose="02020603050405020304" pitchFamily="18" charset="0"/>
              </a:endParaRPr>
            </a:p>
          </p:txBody>
        </p:sp>
        <p:sp>
          <p:nvSpPr>
            <p:cNvPr id="113" name="矩形 112"/>
            <p:cNvSpPr/>
            <p:nvPr/>
          </p:nvSpPr>
          <p:spPr>
            <a:xfrm>
              <a:off x="12692428" y="1011926"/>
              <a:ext cx="358140" cy="365760"/>
            </a:xfrm>
            <a:prstGeom prst="rect">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n>
                  <a:solidFill>
                    <a:sysClr val="windowText" lastClr="000000"/>
                  </a:solidFill>
                </a:ln>
                <a:latin typeface="Times New Roman" panose="02020603050405020304" pitchFamily="18" charset="0"/>
                <a:cs typeface="Times New Roman" panose="02020603050405020304" pitchFamily="18" charset="0"/>
              </a:endParaRPr>
            </a:p>
          </p:txBody>
        </p:sp>
        <p:sp>
          <p:nvSpPr>
            <p:cNvPr id="114" name="矩形 113"/>
            <p:cNvSpPr/>
            <p:nvPr/>
          </p:nvSpPr>
          <p:spPr>
            <a:xfrm>
              <a:off x="12692428" y="1367089"/>
              <a:ext cx="358140" cy="365760"/>
            </a:xfrm>
            <a:prstGeom prst="rect">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n>
                  <a:solidFill>
                    <a:sysClr val="windowText" lastClr="000000"/>
                  </a:solidFill>
                </a:ln>
                <a:latin typeface="Times New Roman" panose="02020603050405020304" pitchFamily="18" charset="0"/>
                <a:cs typeface="Times New Roman" panose="02020603050405020304" pitchFamily="18" charset="0"/>
              </a:endParaRPr>
            </a:p>
          </p:txBody>
        </p:sp>
        <p:sp>
          <p:nvSpPr>
            <p:cNvPr id="117" name="文本框 116"/>
            <p:cNvSpPr txBox="1"/>
            <p:nvPr/>
          </p:nvSpPr>
          <p:spPr>
            <a:xfrm>
              <a:off x="12628667" y="1322662"/>
              <a:ext cx="447426" cy="462308"/>
            </a:xfrm>
            <a:prstGeom prst="rect">
              <a:avLst/>
            </a:prstGeom>
            <a:noFill/>
            <a:ln w="25400">
              <a:noFill/>
            </a:ln>
          </p:spPr>
          <p:txBody>
            <a:bodyPr wrap="none" rtlCol="0">
              <a:spAutoFit/>
              <a:scene3d>
                <a:camera prst="orthographicFront"/>
                <a:lightRig rig="threePt" dir="t"/>
              </a:scene3d>
            </a:bodyPr>
            <a:lstStyle/>
            <a:p>
              <a:r>
                <a:rPr lang="en-US" altLang="zh-CN"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t>
              </a:r>
            </a:p>
          </p:txBody>
        </p:sp>
      </p:grpSp>
      <p:grpSp>
        <p:nvGrpSpPr>
          <p:cNvPr id="127" name="MEM/WB"/>
          <p:cNvGrpSpPr/>
          <p:nvPr/>
        </p:nvGrpSpPr>
        <p:grpSpPr>
          <a:xfrm>
            <a:off x="10411682" y="1041408"/>
            <a:ext cx="1338828" cy="5348349"/>
            <a:chOff x="13878721" y="854519"/>
            <a:chExt cx="1406159" cy="6395115"/>
          </a:xfrm>
        </p:grpSpPr>
        <p:sp>
          <p:nvSpPr>
            <p:cNvPr id="121" name="矩形 120"/>
            <p:cNvSpPr/>
            <p:nvPr/>
          </p:nvSpPr>
          <p:spPr>
            <a:xfrm>
              <a:off x="14272656" y="1771647"/>
              <a:ext cx="358140" cy="5477987"/>
            </a:xfrm>
            <a:prstGeom prst="rect">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dirty="0">
                <a:latin typeface="Times New Roman" panose="02020603050405020304" pitchFamily="18" charset="0"/>
                <a:cs typeface="Times New Roman" panose="02020603050405020304" pitchFamily="18" charset="0"/>
              </a:endParaRPr>
            </a:p>
          </p:txBody>
        </p:sp>
        <p:sp>
          <p:nvSpPr>
            <p:cNvPr id="122" name="文本框 121"/>
            <p:cNvSpPr txBox="1"/>
            <p:nvPr/>
          </p:nvSpPr>
          <p:spPr>
            <a:xfrm>
              <a:off x="13878721" y="854519"/>
              <a:ext cx="1406159" cy="478419"/>
            </a:xfrm>
            <a:prstGeom prst="rect">
              <a:avLst/>
            </a:prstGeom>
            <a:noFill/>
            <a:ln w="25400">
              <a:noFill/>
            </a:ln>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MEM/WB</a:t>
              </a:r>
              <a:endParaRPr lang="zh-CN" altLang="en-US" sz="2000" b="1" dirty="0">
                <a:latin typeface="Times New Roman" panose="02020603050405020304" pitchFamily="18" charset="0"/>
                <a:cs typeface="Times New Roman" panose="02020603050405020304" pitchFamily="18" charset="0"/>
              </a:endParaRPr>
            </a:p>
          </p:txBody>
        </p:sp>
        <p:sp>
          <p:nvSpPr>
            <p:cNvPr id="123" name="矩形 122"/>
            <p:cNvSpPr/>
            <p:nvPr/>
          </p:nvSpPr>
          <p:spPr>
            <a:xfrm>
              <a:off x="14272656" y="1402146"/>
              <a:ext cx="358140" cy="365760"/>
            </a:xfrm>
            <a:prstGeom prst="rect">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atin typeface="Times New Roman" panose="02020603050405020304" pitchFamily="18" charset="0"/>
                <a:cs typeface="Times New Roman" panose="02020603050405020304" pitchFamily="18" charset="0"/>
              </a:endParaRPr>
            </a:p>
          </p:txBody>
        </p:sp>
        <p:sp>
          <p:nvSpPr>
            <p:cNvPr id="125" name="文本框 124"/>
            <p:cNvSpPr txBox="1"/>
            <p:nvPr/>
          </p:nvSpPr>
          <p:spPr>
            <a:xfrm>
              <a:off x="14180991" y="1382989"/>
              <a:ext cx="540779" cy="404815"/>
            </a:xfrm>
            <a:prstGeom prst="rect">
              <a:avLst/>
            </a:prstGeom>
            <a:noFill/>
            <a:ln w="25400">
              <a:noFill/>
            </a:ln>
          </p:spPr>
          <p:txBody>
            <a:bodyPr wrap="none" rtlCol="0">
              <a:spAutoFit/>
            </a:bodyPr>
            <a:lstStyle/>
            <a:p>
              <a:r>
                <a:rPr lang="en-US" altLang="zh-CN" sz="1600" dirty="0">
                  <a:solidFill>
                    <a:schemeClr val="tx1"/>
                  </a:solidFill>
                  <a:latin typeface="Times New Roman" panose="02020603050405020304" pitchFamily="18" charset="0"/>
                  <a:cs typeface="Times New Roman" panose="02020603050405020304" pitchFamily="18" charset="0"/>
                </a:rPr>
                <a:t>WB</a:t>
              </a:r>
            </a:p>
          </p:txBody>
        </p:sp>
      </p:grpSp>
      <p:cxnSp>
        <p:nvCxnSpPr>
          <p:cNvPr id="160" name="直接连接符 159"/>
          <p:cNvCxnSpPr/>
          <p:nvPr/>
        </p:nvCxnSpPr>
        <p:spPr>
          <a:xfrm>
            <a:off x="3426638" y="2306068"/>
            <a:ext cx="2713692"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直接连接符 160"/>
          <p:cNvCxnSpPr>
            <a:stCxn id="15" idx="3"/>
          </p:cNvCxnSpPr>
          <p:nvPr/>
        </p:nvCxnSpPr>
        <p:spPr>
          <a:xfrm flipV="1">
            <a:off x="1447721" y="3699974"/>
            <a:ext cx="201733" cy="6"/>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连接符 161"/>
          <p:cNvCxnSpPr>
            <a:stCxn id="8" idx="3"/>
            <a:endCxn id="34" idx="1"/>
          </p:cNvCxnSpPr>
          <p:nvPr/>
        </p:nvCxnSpPr>
        <p:spPr>
          <a:xfrm>
            <a:off x="2896782" y="4142390"/>
            <a:ext cx="191173" cy="161"/>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直接连接符 162"/>
          <p:cNvCxnSpPr>
            <a:stCxn id="22" idx="0"/>
          </p:cNvCxnSpPr>
          <p:nvPr/>
        </p:nvCxnSpPr>
        <p:spPr>
          <a:xfrm flipV="1">
            <a:off x="2553103" y="2540684"/>
            <a:ext cx="93566" cy="22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1515887" y="2229475"/>
            <a:ext cx="433505"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flipV="1">
            <a:off x="3426638" y="4151917"/>
            <a:ext cx="200237"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H="1">
            <a:off x="1516481" y="2215312"/>
            <a:ext cx="4286" cy="1491750"/>
          </a:xfrm>
          <a:prstGeom prst="line">
            <a:avLst/>
          </a:prstGeom>
          <a:ln w="254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a:off x="1520611" y="3191732"/>
            <a:ext cx="1275780" cy="0"/>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a:off x="2801533" y="2315364"/>
            <a:ext cx="0" cy="8763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2646669" y="1731408"/>
            <a:ext cx="0" cy="8092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flipV="1">
            <a:off x="6496160" y="1517073"/>
            <a:ext cx="1932603"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a:stCxn id="52" idx="0"/>
          </p:cNvCxnSpPr>
          <p:nvPr/>
        </p:nvCxnSpPr>
        <p:spPr>
          <a:xfrm flipV="1">
            <a:off x="8273462" y="2660597"/>
            <a:ext cx="458209" cy="1"/>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238285" y="1731408"/>
            <a:ext cx="24083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231890" y="1731408"/>
            <a:ext cx="0" cy="162690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a:endCxn id="9" idx="2"/>
          </p:cNvCxnSpPr>
          <p:nvPr/>
        </p:nvCxnSpPr>
        <p:spPr>
          <a:xfrm>
            <a:off x="3617350" y="1591365"/>
            <a:ext cx="1023907" cy="330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a:off x="5703627" y="1511884"/>
            <a:ext cx="441909"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接连接符 199"/>
          <p:cNvCxnSpPr>
            <a:stCxn id="9" idx="0"/>
          </p:cNvCxnSpPr>
          <p:nvPr/>
        </p:nvCxnSpPr>
        <p:spPr>
          <a:xfrm>
            <a:off x="5180230" y="1275800"/>
            <a:ext cx="984925"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接连接符 201"/>
          <p:cNvCxnSpPr/>
          <p:nvPr/>
        </p:nvCxnSpPr>
        <p:spPr>
          <a:xfrm>
            <a:off x="5670909" y="1769192"/>
            <a:ext cx="503202"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3617350" y="2762500"/>
            <a:ext cx="463973" cy="0"/>
          </a:xfrm>
          <a:prstGeom prst="line">
            <a:avLst/>
          </a:prstGeom>
          <a:ln w="254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3626875" y="3444542"/>
            <a:ext cx="432680" cy="0"/>
          </a:xfrm>
          <a:prstGeom prst="line">
            <a:avLst/>
          </a:prstGeom>
          <a:ln w="254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a:off x="5799395" y="3085041"/>
            <a:ext cx="346141"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接连接符 207"/>
          <p:cNvCxnSpPr/>
          <p:nvPr/>
        </p:nvCxnSpPr>
        <p:spPr>
          <a:xfrm>
            <a:off x="5799396" y="4161425"/>
            <a:ext cx="335255"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a:off x="3626875" y="5823482"/>
            <a:ext cx="2518661" cy="0"/>
          </a:xfrm>
          <a:prstGeom prst="line">
            <a:avLst/>
          </a:prstGeom>
          <a:ln w="254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3617350" y="1586140"/>
            <a:ext cx="0" cy="45026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直接连接符 214"/>
          <p:cNvCxnSpPr/>
          <p:nvPr/>
        </p:nvCxnSpPr>
        <p:spPr>
          <a:xfrm>
            <a:off x="3592423" y="6088822"/>
            <a:ext cx="2542228"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接连接符 215"/>
          <p:cNvCxnSpPr>
            <a:endCxn id="46" idx="2"/>
          </p:cNvCxnSpPr>
          <p:nvPr/>
        </p:nvCxnSpPr>
        <p:spPr>
          <a:xfrm>
            <a:off x="3592423" y="5472416"/>
            <a:ext cx="1295547" cy="0"/>
          </a:xfrm>
          <a:prstGeom prst="line">
            <a:avLst/>
          </a:prstGeom>
          <a:ln w="254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18" name="直接连接符 217"/>
          <p:cNvCxnSpPr>
            <a:stCxn id="46" idx="6"/>
          </p:cNvCxnSpPr>
          <p:nvPr/>
        </p:nvCxnSpPr>
        <p:spPr>
          <a:xfrm flipV="1">
            <a:off x="5627082" y="5463982"/>
            <a:ext cx="518454" cy="8434"/>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a:off x="6517301" y="1207745"/>
            <a:ext cx="203798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直接连接符 231"/>
          <p:cNvCxnSpPr/>
          <p:nvPr/>
        </p:nvCxnSpPr>
        <p:spPr>
          <a:xfrm>
            <a:off x="8555289" y="1416862"/>
            <a:ext cx="167179"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a:off x="8556800" y="1192130"/>
            <a:ext cx="0" cy="2247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p:nvPr/>
        </p:nvCxnSpPr>
        <p:spPr>
          <a:xfrm>
            <a:off x="11131493" y="4897279"/>
            <a:ext cx="213160"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7248960" y="2942451"/>
            <a:ext cx="409131"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6508113" y="3640795"/>
            <a:ext cx="1175463"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6517301" y="5826824"/>
            <a:ext cx="361399"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Mux 3"/>
          <p:cNvGrpSpPr/>
          <p:nvPr/>
        </p:nvGrpSpPr>
        <p:grpSpPr>
          <a:xfrm>
            <a:off x="415396" y="3096665"/>
            <a:ext cx="637675" cy="1370073"/>
            <a:chOff x="3631044" y="5448299"/>
            <a:chExt cx="823630" cy="1230515"/>
          </a:xfrm>
        </p:grpSpPr>
        <p:sp>
          <p:nvSpPr>
            <p:cNvPr id="133" name="mux"/>
            <p:cNvSpPr/>
            <p:nvPr/>
          </p:nvSpPr>
          <p:spPr>
            <a:xfrm rot="5400000">
              <a:off x="3360534" y="5718809"/>
              <a:ext cx="1230515" cy="689495"/>
            </a:xfrm>
            <a:prstGeom prst="flowChartTerminator">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dirty="0">
                <a:latin typeface="Times New Roman" panose="02020603050405020304" pitchFamily="18" charset="0"/>
                <a:cs typeface="Times New Roman" panose="02020603050405020304" pitchFamily="18" charset="0"/>
              </a:endParaRPr>
            </a:p>
          </p:txBody>
        </p:sp>
        <p:sp>
          <p:nvSpPr>
            <p:cNvPr id="134" name="文本框 133"/>
            <p:cNvSpPr txBox="1"/>
            <p:nvPr/>
          </p:nvSpPr>
          <p:spPr>
            <a:xfrm>
              <a:off x="3694099" y="5492154"/>
              <a:ext cx="260682" cy="359354"/>
            </a:xfrm>
            <a:prstGeom prst="rect">
              <a:avLst/>
            </a:prstGeom>
            <a:noFill/>
            <a:ln w="25400">
              <a:noFill/>
            </a:ln>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0</a:t>
              </a:r>
              <a:endParaRPr lang="zh-CN" altLang="en-US" sz="2000" dirty="0">
                <a:latin typeface="Times New Roman" panose="02020603050405020304" pitchFamily="18" charset="0"/>
                <a:cs typeface="Times New Roman" panose="02020603050405020304" pitchFamily="18" charset="0"/>
              </a:endParaRPr>
            </a:p>
          </p:txBody>
        </p:sp>
        <p:sp>
          <p:nvSpPr>
            <p:cNvPr id="135" name="文本框 134"/>
            <p:cNvSpPr txBox="1"/>
            <p:nvPr/>
          </p:nvSpPr>
          <p:spPr>
            <a:xfrm>
              <a:off x="3667945" y="6293721"/>
              <a:ext cx="458566" cy="359354"/>
            </a:xfrm>
            <a:prstGeom prst="rect">
              <a:avLst/>
            </a:prstGeom>
            <a:noFill/>
            <a:ln w="25400">
              <a:noFill/>
            </a:ln>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1</a:t>
              </a:r>
              <a:endParaRPr lang="zh-CN" altLang="en-US" sz="2000" dirty="0">
                <a:latin typeface="Times New Roman" panose="02020603050405020304" pitchFamily="18" charset="0"/>
                <a:cs typeface="Times New Roman" panose="02020603050405020304" pitchFamily="18" charset="0"/>
              </a:endParaRPr>
            </a:p>
          </p:txBody>
        </p:sp>
        <p:sp>
          <p:nvSpPr>
            <p:cNvPr id="136" name="文本框 135"/>
            <p:cNvSpPr txBox="1"/>
            <p:nvPr/>
          </p:nvSpPr>
          <p:spPr>
            <a:xfrm>
              <a:off x="3872461" y="5599309"/>
              <a:ext cx="582213" cy="995134"/>
            </a:xfrm>
            <a:prstGeom prst="rect">
              <a:avLst/>
            </a:prstGeom>
            <a:noFill/>
            <a:ln w="25400">
              <a:noFill/>
            </a:ln>
          </p:spPr>
          <p:txBody>
            <a:bodyPr wrap="none" rtlCol="0">
              <a:spAutoFit/>
            </a:bodyPr>
            <a:lstStyle/>
            <a:p>
              <a:r>
                <a:rPr lang="en-US" altLang="zh-CN" sz="2200" b="1" dirty="0">
                  <a:solidFill>
                    <a:srgbClr val="FF0000"/>
                  </a:solidFill>
                  <a:latin typeface="Times New Roman" panose="02020603050405020304" pitchFamily="18" charset="0"/>
                  <a:cs typeface="Times New Roman" panose="02020603050405020304" pitchFamily="18" charset="0"/>
                </a:rPr>
                <a:t>M</a:t>
              </a:r>
            </a:p>
            <a:p>
              <a:r>
                <a:rPr lang="en-US" altLang="zh-CN" sz="2200" b="1" dirty="0">
                  <a:solidFill>
                    <a:srgbClr val="FF0000"/>
                  </a:solidFill>
                  <a:latin typeface="Times New Roman" panose="02020603050405020304" pitchFamily="18" charset="0"/>
                  <a:cs typeface="Times New Roman" panose="02020603050405020304" pitchFamily="18" charset="0"/>
                </a:rPr>
                <a:t>U</a:t>
              </a:r>
            </a:p>
            <a:p>
              <a:r>
                <a:rPr lang="en-US" altLang="zh-CN" sz="2200" b="1" dirty="0">
                  <a:solidFill>
                    <a:srgbClr val="FF0000"/>
                  </a:solidFill>
                  <a:latin typeface="Times New Roman" panose="02020603050405020304" pitchFamily="18" charset="0"/>
                  <a:cs typeface="Times New Roman" panose="02020603050405020304" pitchFamily="18" charset="0"/>
                </a:rPr>
                <a:t>X</a:t>
              </a:r>
              <a:endParaRPr lang="zh-CN" altLang="en-US" sz="2200" b="1" dirty="0">
                <a:solidFill>
                  <a:srgbClr val="FF0000"/>
                </a:solidFill>
                <a:latin typeface="Times New Roman" panose="02020603050405020304" pitchFamily="18" charset="0"/>
                <a:cs typeface="Times New Roman" panose="02020603050405020304" pitchFamily="18" charset="0"/>
              </a:endParaRPr>
            </a:p>
          </p:txBody>
        </p:sp>
      </p:grpSp>
      <p:cxnSp>
        <p:nvCxnSpPr>
          <p:cNvPr id="150" name="直接连接符 149"/>
          <p:cNvCxnSpPr/>
          <p:nvPr/>
        </p:nvCxnSpPr>
        <p:spPr>
          <a:xfrm>
            <a:off x="8467453" y="4080723"/>
            <a:ext cx="264171" cy="3411"/>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8448691" y="4539741"/>
            <a:ext cx="264171" cy="3411"/>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9072796" y="4551430"/>
            <a:ext cx="319964"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9049936" y="5272892"/>
            <a:ext cx="347712"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10559282" y="4897279"/>
            <a:ext cx="236995"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56" name="Mux 3"/>
          <p:cNvGrpSpPr/>
          <p:nvPr/>
        </p:nvGrpSpPr>
        <p:grpSpPr>
          <a:xfrm>
            <a:off x="6962315" y="3811111"/>
            <a:ext cx="637519" cy="1370073"/>
            <a:chOff x="3631044" y="5448299"/>
            <a:chExt cx="824237" cy="1230515"/>
          </a:xfrm>
        </p:grpSpPr>
        <p:sp>
          <p:nvSpPr>
            <p:cNvPr id="157" name="mux"/>
            <p:cNvSpPr/>
            <p:nvPr/>
          </p:nvSpPr>
          <p:spPr>
            <a:xfrm rot="5400000">
              <a:off x="3360534" y="5718809"/>
              <a:ext cx="1230515" cy="689495"/>
            </a:xfrm>
            <a:prstGeom prst="flowChartTerminator">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dirty="0">
                <a:latin typeface="Times New Roman" panose="02020603050405020304" pitchFamily="18" charset="0"/>
                <a:cs typeface="Times New Roman" panose="02020603050405020304" pitchFamily="18" charset="0"/>
              </a:endParaRPr>
            </a:p>
          </p:txBody>
        </p:sp>
        <p:sp>
          <p:nvSpPr>
            <p:cNvPr id="158" name="文本框 157"/>
            <p:cNvSpPr txBox="1"/>
            <p:nvPr/>
          </p:nvSpPr>
          <p:spPr>
            <a:xfrm>
              <a:off x="3694099" y="5492154"/>
              <a:ext cx="260682" cy="359354"/>
            </a:xfrm>
            <a:prstGeom prst="rect">
              <a:avLst/>
            </a:prstGeom>
            <a:noFill/>
            <a:ln w="25400">
              <a:noFill/>
            </a:ln>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0</a:t>
              </a:r>
              <a:endParaRPr lang="zh-CN" altLang="en-US" sz="2000" dirty="0">
                <a:latin typeface="Times New Roman" panose="02020603050405020304" pitchFamily="18" charset="0"/>
                <a:cs typeface="Times New Roman" panose="02020603050405020304" pitchFamily="18" charset="0"/>
              </a:endParaRPr>
            </a:p>
          </p:txBody>
        </p:sp>
        <p:sp>
          <p:nvSpPr>
            <p:cNvPr id="159" name="文本框 158"/>
            <p:cNvSpPr txBox="1"/>
            <p:nvPr/>
          </p:nvSpPr>
          <p:spPr>
            <a:xfrm>
              <a:off x="3667945" y="6293721"/>
              <a:ext cx="458566" cy="359354"/>
            </a:xfrm>
            <a:prstGeom prst="rect">
              <a:avLst/>
            </a:prstGeom>
            <a:noFill/>
            <a:ln w="25400">
              <a:noFill/>
            </a:ln>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1</a:t>
              </a:r>
              <a:endParaRPr lang="zh-CN" altLang="en-US" sz="2000" dirty="0">
                <a:latin typeface="Times New Roman" panose="02020603050405020304" pitchFamily="18" charset="0"/>
                <a:cs typeface="Times New Roman" panose="02020603050405020304" pitchFamily="18" charset="0"/>
              </a:endParaRPr>
            </a:p>
          </p:txBody>
        </p:sp>
        <p:sp>
          <p:nvSpPr>
            <p:cNvPr id="166" name="文本框 165"/>
            <p:cNvSpPr txBox="1"/>
            <p:nvPr/>
          </p:nvSpPr>
          <p:spPr>
            <a:xfrm>
              <a:off x="3872497" y="5599309"/>
              <a:ext cx="582784" cy="995134"/>
            </a:xfrm>
            <a:prstGeom prst="rect">
              <a:avLst/>
            </a:prstGeom>
            <a:noFill/>
            <a:ln w="25400">
              <a:noFill/>
            </a:ln>
          </p:spPr>
          <p:txBody>
            <a:bodyPr wrap="none" rtlCol="0">
              <a:spAutoFit/>
            </a:bodyPr>
            <a:lstStyle>
              <a:defPPr>
                <a:defRPr lang="zh-CN"/>
              </a:defPPr>
              <a:lvl1pPr>
                <a:defRPr sz="2000">
                  <a:latin typeface="Times New Roman" panose="02020603050405020304" pitchFamily="18" charset="0"/>
                  <a:cs typeface="Times New Roman" panose="02020603050405020304" pitchFamily="18" charset="0"/>
                </a:defRPr>
              </a:lvl1pPr>
            </a:lstStyle>
            <a:p>
              <a:r>
                <a:rPr lang="en-US" altLang="zh-CN" sz="2200" b="1" dirty="0">
                  <a:solidFill>
                    <a:srgbClr val="FF0000"/>
                  </a:solidFill>
                </a:rPr>
                <a:t>M</a:t>
              </a:r>
            </a:p>
            <a:p>
              <a:r>
                <a:rPr lang="en-US" altLang="zh-CN" sz="2200" b="1" dirty="0">
                  <a:solidFill>
                    <a:srgbClr val="FF0000"/>
                  </a:solidFill>
                </a:rPr>
                <a:t>U</a:t>
              </a:r>
            </a:p>
            <a:p>
              <a:r>
                <a:rPr lang="en-US" altLang="zh-CN" sz="2200" b="1" dirty="0">
                  <a:solidFill>
                    <a:srgbClr val="FF0000"/>
                  </a:solidFill>
                </a:rPr>
                <a:t>X</a:t>
              </a:r>
              <a:endParaRPr lang="zh-CN" altLang="en-US" sz="2200" b="1" dirty="0">
                <a:solidFill>
                  <a:srgbClr val="FF0000"/>
                </a:solidFill>
              </a:endParaRPr>
            </a:p>
          </p:txBody>
        </p:sp>
      </p:grpSp>
      <p:cxnSp>
        <p:nvCxnSpPr>
          <p:cNvPr id="168" name="直接连接符 167"/>
          <p:cNvCxnSpPr/>
          <p:nvPr/>
        </p:nvCxnSpPr>
        <p:spPr>
          <a:xfrm flipV="1">
            <a:off x="936378" y="3686654"/>
            <a:ext cx="201733" cy="6"/>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2796391" y="2315364"/>
            <a:ext cx="291564"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1738069" y="2762500"/>
            <a:ext cx="211323"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flipV="1">
            <a:off x="6508113" y="2291284"/>
            <a:ext cx="1123703" cy="860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直接连接符 230"/>
          <p:cNvCxnSpPr/>
          <p:nvPr/>
        </p:nvCxnSpPr>
        <p:spPr>
          <a:xfrm>
            <a:off x="6779637" y="3223915"/>
            <a:ext cx="1851" cy="224006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a:off x="6508113" y="5463982"/>
            <a:ext cx="27986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p:nvPr/>
        </p:nvCxnSpPr>
        <p:spPr>
          <a:xfrm>
            <a:off x="6508113" y="4161425"/>
            <a:ext cx="454203"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a:off x="6773924" y="4930537"/>
            <a:ext cx="206873" cy="1000"/>
          </a:xfrm>
          <a:prstGeom prst="line">
            <a:avLst/>
          </a:prstGeom>
          <a:ln w="254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a:off x="6648487" y="5272891"/>
            <a:ext cx="2080855"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直接连接符 241"/>
          <p:cNvCxnSpPr/>
          <p:nvPr/>
        </p:nvCxnSpPr>
        <p:spPr>
          <a:xfrm>
            <a:off x="6646043" y="4161425"/>
            <a:ext cx="2001" cy="1111466"/>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54" name="直接连接符 253"/>
          <p:cNvCxnSpPr/>
          <p:nvPr/>
        </p:nvCxnSpPr>
        <p:spPr>
          <a:xfrm>
            <a:off x="9218251" y="4547252"/>
            <a:ext cx="0" cy="1253221"/>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9218251" y="5789043"/>
            <a:ext cx="1578026"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直接连接符 270"/>
          <p:cNvCxnSpPr/>
          <p:nvPr/>
        </p:nvCxnSpPr>
        <p:spPr>
          <a:xfrm>
            <a:off x="11131493" y="5778981"/>
            <a:ext cx="213160"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直接连接符 272"/>
          <p:cNvCxnSpPr/>
          <p:nvPr/>
        </p:nvCxnSpPr>
        <p:spPr>
          <a:xfrm>
            <a:off x="7496601" y="4808821"/>
            <a:ext cx="186975"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7" name="流程图: 延期 276"/>
          <p:cNvSpPr/>
          <p:nvPr/>
        </p:nvSpPr>
        <p:spPr>
          <a:xfrm>
            <a:off x="9398159" y="2791269"/>
            <a:ext cx="563270" cy="450446"/>
          </a:xfrm>
          <a:prstGeom prst="flowChartDelay">
            <a:avLst/>
          </a:prstGeom>
        </p:spPr>
        <p:style>
          <a:lnRef idx="2">
            <a:schemeClr val="dk1"/>
          </a:lnRef>
          <a:fillRef idx="1">
            <a:schemeClr val="lt1"/>
          </a:fillRef>
          <a:effectRef idx="0">
            <a:schemeClr val="dk1"/>
          </a:effectRef>
          <a:fontRef idx="minor">
            <a:schemeClr val="dk1"/>
          </a:fontRef>
        </p:style>
        <p:txBody>
          <a:bodyPr rtlCol="0" anchor="ctr">
            <a:scene3d>
              <a:camera prst="orthographicFront"/>
              <a:lightRig rig="threePt" dir="t"/>
            </a:scene3d>
          </a:bodyPr>
          <a:lstStyle/>
          <a:p>
            <a:pPr algn="ctr"/>
            <a:endParaRPr lang="zh-CN" altLang="en-US" sz="220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cxnSp>
        <p:nvCxnSpPr>
          <p:cNvPr id="278" name="直接连接符 277"/>
          <p:cNvCxnSpPr/>
          <p:nvPr/>
        </p:nvCxnSpPr>
        <p:spPr>
          <a:xfrm>
            <a:off x="9068500" y="4099665"/>
            <a:ext cx="149751"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0" name="直接连接符 279"/>
          <p:cNvCxnSpPr/>
          <p:nvPr/>
        </p:nvCxnSpPr>
        <p:spPr>
          <a:xfrm>
            <a:off x="9218251" y="3145494"/>
            <a:ext cx="0" cy="959821"/>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p:nvPr/>
        </p:nvCxnSpPr>
        <p:spPr>
          <a:xfrm>
            <a:off x="9209377" y="3137747"/>
            <a:ext cx="18528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285" name="文本框 284"/>
          <p:cNvSpPr txBox="1"/>
          <p:nvPr/>
        </p:nvSpPr>
        <p:spPr>
          <a:xfrm>
            <a:off x="1566387" y="4259450"/>
            <a:ext cx="1407758" cy="489045"/>
          </a:xfrm>
          <a:prstGeom prst="rect">
            <a:avLst/>
          </a:prstGeom>
          <a:noFill/>
          <a:ln w="25400">
            <a:noFill/>
          </a:ln>
        </p:spPr>
        <p:txBody>
          <a:bodyPr wrap="square" rtlCol="0">
            <a:spAutoFit/>
          </a:bodyPr>
          <a:lstStyle/>
          <a:p>
            <a:pPr>
              <a:lnSpc>
                <a:spcPts val="1500"/>
              </a:lnSpc>
            </a:pPr>
            <a:r>
              <a:rPr lang="en-US" altLang="zh-CN" sz="2000" b="1" dirty="0">
                <a:solidFill>
                  <a:srgbClr val="FF0000"/>
                </a:solidFill>
                <a:latin typeface="Times New Roman" panose="02020603050405020304" pitchFamily="18" charset="0"/>
                <a:cs typeface="Times New Roman" panose="02020603050405020304" pitchFamily="18" charset="0"/>
              </a:rPr>
              <a:t>Instruction</a:t>
            </a:r>
          </a:p>
          <a:p>
            <a:pPr>
              <a:lnSpc>
                <a:spcPts val="1500"/>
              </a:lnSpc>
            </a:pPr>
            <a:r>
              <a:rPr lang="en-US" altLang="zh-CN" sz="2000" b="1" dirty="0">
                <a:solidFill>
                  <a:srgbClr val="FF0000"/>
                </a:solidFill>
                <a:latin typeface="Times New Roman" panose="02020603050405020304" pitchFamily="18" charset="0"/>
                <a:cs typeface="Times New Roman" panose="02020603050405020304" pitchFamily="18" charset="0"/>
              </a:rPr>
              <a:t> memory</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cxnSp>
        <p:nvCxnSpPr>
          <p:cNvPr id="291" name="直接连接符 290"/>
          <p:cNvCxnSpPr/>
          <p:nvPr/>
        </p:nvCxnSpPr>
        <p:spPr>
          <a:xfrm>
            <a:off x="8421611" y="1499398"/>
            <a:ext cx="0" cy="2320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a:off x="8421611" y="1710809"/>
            <a:ext cx="307731"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3" name="直接连接符 302"/>
          <p:cNvCxnSpPr/>
          <p:nvPr/>
        </p:nvCxnSpPr>
        <p:spPr>
          <a:xfrm>
            <a:off x="8573013" y="1762571"/>
            <a:ext cx="1" cy="41575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直接连接符 310"/>
          <p:cNvCxnSpPr/>
          <p:nvPr/>
        </p:nvCxnSpPr>
        <p:spPr>
          <a:xfrm>
            <a:off x="6500444" y="6106132"/>
            <a:ext cx="2204434"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 name="直接连接符 313"/>
          <p:cNvCxnSpPr/>
          <p:nvPr/>
        </p:nvCxnSpPr>
        <p:spPr>
          <a:xfrm>
            <a:off x="8209661" y="4906000"/>
            <a:ext cx="0" cy="5765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p:nvPr/>
        </p:nvCxnSpPr>
        <p:spPr>
          <a:xfrm>
            <a:off x="7590088" y="5483113"/>
            <a:ext cx="61957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直接连接符 319"/>
          <p:cNvCxnSpPr/>
          <p:nvPr/>
        </p:nvCxnSpPr>
        <p:spPr>
          <a:xfrm>
            <a:off x="9068500" y="6106132"/>
            <a:ext cx="1718252" cy="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a:off x="9082489" y="1416862"/>
            <a:ext cx="156825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3" name="直接连接符 322"/>
          <p:cNvCxnSpPr/>
          <p:nvPr/>
        </p:nvCxnSpPr>
        <p:spPr>
          <a:xfrm>
            <a:off x="10645863" y="1678012"/>
            <a:ext cx="167179" cy="0"/>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直接连接符 323"/>
          <p:cNvCxnSpPr/>
          <p:nvPr/>
        </p:nvCxnSpPr>
        <p:spPr>
          <a:xfrm>
            <a:off x="10639950" y="1416862"/>
            <a:ext cx="1511" cy="2611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直接连接符 330"/>
          <p:cNvCxnSpPr/>
          <p:nvPr/>
        </p:nvCxnSpPr>
        <p:spPr>
          <a:xfrm>
            <a:off x="3760225" y="6591300"/>
            <a:ext cx="758442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直接连接符 331"/>
          <p:cNvCxnSpPr/>
          <p:nvPr/>
        </p:nvCxnSpPr>
        <p:spPr>
          <a:xfrm>
            <a:off x="11141019" y="6106132"/>
            <a:ext cx="21316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直接连接符 332"/>
          <p:cNvCxnSpPr/>
          <p:nvPr/>
        </p:nvCxnSpPr>
        <p:spPr>
          <a:xfrm>
            <a:off x="11344653" y="6106132"/>
            <a:ext cx="0" cy="4851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直接连接符 346"/>
          <p:cNvCxnSpPr/>
          <p:nvPr/>
        </p:nvCxnSpPr>
        <p:spPr>
          <a:xfrm>
            <a:off x="3760225" y="3807921"/>
            <a:ext cx="0" cy="27833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直接连接符 348"/>
          <p:cNvCxnSpPr/>
          <p:nvPr/>
        </p:nvCxnSpPr>
        <p:spPr>
          <a:xfrm flipV="1">
            <a:off x="3772422" y="3813938"/>
            <a:ext cx="287133" cy="4862"/>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直接连接符 360"/>
          <p:cNvCxnSpPr>
            <a:endCxn id="76" idx="3"/>
          </p:cNvCxnSpPr>
          <p:nvPr/>
        </p:nvCxnSpPr>
        <p:spPr>
          <a:xfrm flipV="1">
            <a:off x="11899812" y="5382643"/>
            <a:ext cx="117531" cy="9114"/>
          </a:xfrm>
          <a:prstGeom prst="line">
            <a:avLst/>
          </a:prstGeom>
          <a:ln w="25400">
            <a:noFill/>
          </a:ln>
        </p:spPr>
        <p:style>
          <a:lnRef idx="1">
            <a:schemeClr val="accent1"/>
          </a:lnRef>
          <a:fillRef idx="0">
            <a:schemeClr val="accent1"/>
          </a:fillRef>
          <a:effectRef idx="0">
            <a:schemeClr val="accent1"/>
          </a:effectRef>
          <a:fontRef idx="minor">
            <a:schemeClr val="tx1"/>
          </a:fontRef>
        </p:style>
      </p:cxnSp>
      <p:cxnSp>
        <p:nvCxnSpPr>
          <p:cNvPr id="362" name="直接连接符 361"/>
          <p:cNvCxnSpPr/>
          <p:nvPr/>
        </p:nvCxnSpPr>
        <p:spPr>
          <a:xfrm>
            <a:off x="12008197" y="5391757"/>
            <a:ext cx="0" cy="134241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5" name="直接连接符 364"/>
          <p:cNvCxnSpPr/>
          <p:nvPr/>
        </p:nvCxnSpPr>
        <p:spPr>
          <a:xfrm>
            <a:off x="3903100" y="6734175"/>
            <a:ext cx="811424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直接连接符 367"/>
          <p:cNvCxnSpPr/>
          <p:nvPr/>
        </p:nvCxnSpPr>
        <p:spPr>
          <a:xfrm>
            <a:off x="3894222" y="4438080"/>
            <a:ext cx="0" cy="229609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2" name="直接连接符 371"/>
          <p:cNvCxnSpPr/>
          <p:nvPr/>
        </p:nvCxnSpPr>
        <p:spPr>
          <a:xfrm>
            <a:off x="3884062" y="4445805"/>
            <a:ext cx="160320" cy="11306"/>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直接连接符 375"/>
          <p:cNvCxnSpPr/>
          <p:nvPr/>
        </p:nvCxnSpPr>
        <p:spPr>
          <a:xfrm>
            <a:off x="674350" y="285750"/>
            <a:ext cx="945794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7" name="直接连接符 376"/>
          <p:cNvCxnSpPr/>
          <p:nvPr/>
        </p:nvCxnSpPr>
        <p:spPr>
          <a:xfrm>
            <a:off x="3170131" y="438150"/>
            <a:ext cx="6602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8" name="直接连接符 377"/>
          <p:cNvCxnSpPr/>
          <p:nvPr/>
        </p:nvCxnSpPr>
        <p:spPr>
          <a:xfrm>
            <a:off x="4341706" y="631661"/>
            <a:ext cx="727331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0" name="直接连接符 379"/>
          <p:cNvCxnSpPr/>
          <p:nvPr/>
        </p:nvCxnSpPr>
        <p:spPr>
          <a:xfrm>
            <a:off x="666217" y="285750"/>
            <a:ext cx="16266" cy="27939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6" name="直接连接符 385"/>
          <p:cNvCxnSpPr/>
          <p:nvPr/>
        </p:nvCxnSpPr>
        <p:spPr>
          <a:xfrm>
            <a:off x="4341706" y="621091"/>
            <a:ext cx="0" cy="18497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直接连接符 387"/>
          <p:cNvCxnSpPr/>
          <p:nvPr/>
        </p:nvCxnSpPr>
        <p:spPr>
          <a:xfrm>
            <a:off x="103635" y="1417851"/>
            <a:ext cx="16266" cy="27939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直接连接符 388"/>
          <p:cNvCxnSpPr/>
          <p:nvPr/>
        </p:nvCxnSpPr>
        <p:spPr>
          <a:xfrm>
            <a:off x="103635" y="1416862"/>
            <a:ext cx="306649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0" name="直接连接符 389"/>
          <p:cNvCxnSpPr/>
          <p:nvPr/>
        </p:nvCxnSpPr>
        <p:spPr>
          <a:xfrm>
            <a:off x="3170131" y="438150"/>
            <a:ext cx="0" cy="10106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直接连接符 394"/>
          <p:cNvCxnSpPr/>
          <p:nvPr/>
        </p:nvCxnSpPr>
        <p:spPr>
          <a:xfrm>
            <a:off x="224033" y="3358313"/>
            <a:ext cx="219933" cy="5779"/>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7" name="直接连接符 396"/>
          <p:cNvCxnSpPr/>
          <p:nvPr/>
        </p:nvCxnSpPr>
        <p:spPr>
          <a:xfrm flipV="1">
            <a:off x="132271" y="4180475"/>
            <a:ext cx="307822" cy="1"/>
          </a:xfrm>
          <a:prstGeom prst="line">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0" name="直接连接符 399"/>
          <p:cNvCxnSpPr/>
          <p:nvPr/>
        </p:nvCxnSpPr>
        <p:spPr>
          <a:xfrm>
            <a:off x="9947010" y="3010989"/>
            <a:ext cx="18528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直接连接符 400"/>
          <p:cNvCxnSpPr/>
          <p:nvPr/>
        </p:nvCxnSpPr>
        <p:spPr>
          <a:xfrm flipH="1">
            <a:off x="10115777" y="285750"/>
            <a:ext cx="11140" cy="273272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4" name="直接连接符 403"/>
          <p:cNvCxnSpPr/>
          <p:nvPr/>
        </p:nvCxnSpPr>
        <p:spPr>
          <a:xfrm>
            <a:off x="9773036" y="438150"/>
            <a:ext cx="0" cy="22011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7" name="直接连接符 406"/>
          <p:cNvCxnSpPr/>
          <p:nvPr/>
        </p:nvCxnSpPr>
        <p:spPr>
          <a:xfrm flipV="1">
            <a:off x="9063072" y="2648681"/>
            <a:ext cx="727445" cy="60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直接连接符 408"/>
          <p:cNvCxnSpPr/>
          <p:nvPr/>
        </p:nvCxnSpPr>
        <p:spPr>
          <a:xfrm>
            <a:off x="11141019" y="1592287"/>
            <a:ext cx="49092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0" name="直接连接符 409"/>
          <p:cNvCxnSpPr/>
          <p:nvPr/>
        </p:nvCxnSpPr>
        <p:spPr>
          <a:xfrm>
            <a:off x="11631945" y="631661"/>
            <a:ext cx="0" cy="9662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6" name="直接连接符 415"/>
          <p:cNvCxnSpPr/>
          <p:nvPr/>
        </p:nvCxnSpPr>
        <p:spPr>
          <a:xfrm>
            <a:off x="11127743" y="1748348"/>
            <a:ext cx="49900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8" name="直接连接符 417"/>
          <p:cNvCxnSpPr>
            <a:endCxn id="73" idx="1"/>
          </p:cNvCxnSpPr>
          <p:nvPr/>
        </p:nvCxnSpPr>
        <p:spPr>
          <a:xfrm>
            <a:off x="11631945" y="1748348"/>
            <a:ext cx="0" cy="29121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p:nvPr/>
        </p:nvCxnSpPr>
        <p:spPr>
          <a:xfrm>
            <a:off x="10676112" y="1778875"/>
            <a:ext cx="0" cy="42230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6" name="直接连接符 425"/>
          <p:cNvCxnSpPr/>
          <p:nvPr/>
        </p:nvCxnSpPr>
        <p:spPr>
          <a:xfrm flipV="1">
            <a:off x="9987994" y="5997660"/>
            <a:ext cx="688118" cy="42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8" name="直接连接符 427"/>
          <p:cNvCxnSpPr>
            <a:stCxn id="82" idx="2"/>
          </p:cNvCxnSpPr>
          <p:nvPr/>
        </p:nvCxnSpPr>
        <p:spPr>
          <a:xfrm>
            <a:off x="9978467" y="5620272"/>
            <a:ext cx="0" cy="41030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42" name="文本框 441"/>
          <p:cNvSpPr txBox="1"/>
          <p:nvPr/>
        </p:nvSpPr>
        <p:spPr>
          <a:xfrm>
            <a:off x="3130962" y="1229700"/>
            <a:ext cx="1292341" cy="400110"/>
          </a:xfrm>
          <a:prstGeom prst="rect">
            <a:avLst/>
          </a:prstGeom>
          <a:ln w="25400">
            <a:noFill/>
          </a:ln>
        </p:spPr>
        <p:style>
          <a:lnRef idx="1">
            <a:schemeClr val="accent1"/>
          </a:lnRef>
          <a:fillRef idx="0">
            <a:schemeClr val="accent1"/>
          </a:fillRef>
          <a:effectRef idx="0">
            <a:schemeClr val="accent1"/>
          </a:effectRef>
          <a:fontRef idx="minor">
            <a:schemeClr val="tx1"/>
          </a:fontRef>
        </p:style>
        <p:txBody>
          <a:bodyPr wrap="square" rtlCol="0">
            <a:spAutoFit/>
          </a:bodyPr>
          <a:lstStyle/>
          <a:p>
            <a:r>
              <a:rPr lang="en-US" altLang="zh-CN" sz="2000" dirty="0">
                <a:latin typeface="Times New Roman" panose="02020603050405020304" pitchFamily="18" charset="0"/>
                <a:cs typeface="Times New Roman" panose="02020603050405020304" pitchFamily="18" charset="0"/>
              </a:rPr>
              <a:t>Instruction</a:t>
            </a:r>
            <a:endParaRPr lang="zh-CN" altLang="en-US" sz="2000" dirty="0">
              <a:latin typeface="Times New Roman" panose="02020603050405020304" pitchFamily="18" charset="0"/>
              <a:cs typeface="Times New Roman" panose="02020603050405020304" pitchFamily="18" charset="0"/>
            </a:endParaRPr>
          </a:p>
        </p:txBody>
      </p:sp>
      <p:sp>
        <p:nvSpPr>
          <p:cNvPr id="443" name="文本框 442"/>
          <p:cNvSpPr txBox="1"/>
          <p:nvPr/>
        </p:nvSpPr>
        <p:spPr>
          <a:xfrm>
            <a:off x="3942104" y="5065224"/>
            <a:ext cx="1940654" cy="483081"/>
          </a:xfrm>
          <a:prstGeom prst="rect">
            <a:avLst/>
          </a:prstGeom>
          <a:noFill/>
          <a:ln w="25400">
            <a:noFill/>
          </a:ln>
        </p:spPr>
        <p:txBody>
          <a:bodyPr wrap="square" rtlCol="0">
            <a:spAutoFit/>
          </a:bodyPr>
          <a:lstStyle/>
          <a:p>
            <a:pPr>
              <a:lnSpc>
                <a:spcPts val="1500"/>
              </a:lnSpc>
            </a:pPr>
            <a:r>
              <a:rPr lang="en-US" altLang="zh-CN" sz="1600" dirty="0">
                <a:latin typeface="Times New Roman" panose="02020603050405020304" pitchFamily="18" charset="0"/>
                <a:cs typeface="Times New Roman" panose="02020603050405020304" pitchFamily="18" charset="0"/>
              </a:rPr>
              <a:t>Instruction</a:t>
            </a:r>
          </a:p>
          <a:p>
            <a:pPr>
              <a:lnSpc>
                <a:spcPts val="1500"/>
              </a:lnSpc>
            </a:pPr>
            <a:r>
              <a:rPr lang="en-US" altLang="zh-CN" sz="1600" dirty="0">
                <a:latin typeface="Times New Roman" panose="02020603050405020304" pitchFamily="18" charset="0"/>
                <a:cs typeface="Times New Roman" panose="02020603050405020304" pitchFamily="18" charset="0"/>
              </a:rPr>
              <a:t>[31-0]</a:t>
            </a:r>
            <a:endParaRPr lang="zh-CN" altLang="en-US" sz="1600" dirty="0">
              <a:latin typeface="Times New Roman" panose="02020603050405020304" pitchFamily="18" charset="0"/>
              <a:cs typeface="Times New Roman" panose="02020603050405020304" pitchFamily="18" charset="0"/>
            </a:endParaRPr>
          </a:p>
        </p:txBody>
      </p:sp>
      <p:sp>
        <p:nvSpPr>
          <p:cNvPr id="444" name="文本框 443"/>
          <p:cNvSpPr txBox="1"/>
          <p:nvPr/>
        </p:nvSpPr>
        <p:spPr>
          <a:xfrm>
            <a:off x="3979409" y="6112621"/>
            <a:ext cx="2194702" cy="284693"/>
          </a:xfrm>
          <a:prstGeom prst="rect">
            <a:avLst/>
          </a:prstGeom>
          <a:noFill/>
          <a:ln w="25400">
            <a:noFill/>
          </a:ln>
        </p:spPr>
        <p:txBody>
          <a:bodyPr wrap="square" rtlCol="0">
            <a:spAutoFit/>
          </a:bodyPr>
          <a:lstStyle/>
          <a:p>
            <a:pPr>
              <a:lnSpc>
                <a:spcPts val="1500"/>
              </a:lnSpc>
            </a:pPr>
            <a:r>
              <a:rPr lang="en-US" altLang="zh-CN" sz="1600" dirty="0">
                <a:latin typeface="Times New Roman" panose="02020603050405020304" pitchFamily="18" charset="0"/>
                <a:cs typeface="Times New Roman" panose="02020603050405020304" pitchFamily="18" charset="0"/>
              </a:rPr>
              <a:t>Instruction[11-7]</a:t>
            </a:r>
            <a:endParaRPr lang="zh-CN" altLang="en-US" sz="1600" dirty="0">
              <a:latin typeface="Times New Roman" panose="02020603050405020304" pitchFamily="18" charset="0"/>
              <a:cs typeface="Times New Roman" panose="02020603050405020304" pitchFamily="18" charset="0"/>
            </a:endParaRPr>
          </a:p>
        </p:txBody>
      </p:sp>
      <p:sp>
        <p:nvSpPr>
          <p:cNvPr id="445" name="文本框 444"/>
          <p:cNvSpPr txBox="1"/>
          <p:nvPr/>
        </p:nvSpPr>
        <p:spPr>
          <a:xfrm>
            <a:off x="3880283" y="5834874"/>
            <a:ext cx="2194702" cy="284693"/>
          </a:xfrm>
          <a:prstGeom prst="rect">
            <a:avLst/>
          </a:prstGeom>
          <a:noFill/>
          <a:ln w="25400">
            <a:noFill/>
          </a:ln>
        </p:spPr>
        <p:txBody>
          <a:bodyPr wrap="square" rtlCol="0">
            <a:spAutoFit/>
          </a:bodyPr>
          <a:lstStyle/>
          <a:p>
            <a:pPr>
              <a:lnSpc>
                <a:spcPts val="1500"/>
              </a:lnSpc>
            </a:pPr>
            <a:r>
              <a:rPr lang="en-US" altLang="zh-CN" sz="1600" dirty="0">
                <a:latin typeface="Times New Roman" panose="02020603050405020304" pitchFamily="18" charset="0"/>
                <a:cs typeface="Times New Roman" panose="02020603050405020304" pitchFamily="18" charset="0"/>
              </a:rPr>
              <a:t>Instruction[30, 14-12]</a:t>
            </a:r>
            <a:endParaRPr lang="zh-CN" altLang="en-US" sz="1600" dirty="0">
              <a:latin typeface="Times New Roman" panose="02020603050405020304" pitchFamily="18" charset="0"/>
              <a:cs typeface="Times New Roman" panose="02020603050405020304" pitchFamily="18" charset="0"/>
            </a:endParaRPr>
          </a:p>
        </p:txBody>
      </p:sp>
      <p:cxnSp>
        <p:nvCxnSpPr>
          <p:cNvPr id="448" name="直接连接符 447"/>
          <p:cNvCxnSpPr/>
          <p:nvPr/>
        </p:nvCxnSpPr>
        <p:spPr>
          <a:xfrm flipH="1">
            <a:off x="8426356" y="1895230"/>
            <a:ext cx="20198" cy="15027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直接连接符 449"/>
          <p:cNvCxnSpPr/>
          <p:nvPr/>
        </p:nvCxnSpPr>
        <p:spPr>
          <a:xfrm flipV="1">
            <a:off x="7223443" y="3381413"/>
            <a:ext cx="1198168" cy="21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直接连接符 451"/>
          <p:cNvCxnSpPr>
            <a:endCxn id="157" idx="1"/>
          </p:cNvCxnSpPr>
          <p:nvPr/>
        </p:nvCxnSpPr>
        <p:spPr>
          <a:xfrm>
            <a:off x="7228965" y="3388014"/>
            <a:ext cx="0" cy="4230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9" name="文本框 458"/>
          <p:cNvSpPr txBox="1"/>
          <p:nvPr/>
        </p:nvSpPr>
        <p:spPr>
          <a:xfrm>
            <a:off x="7523251" y="3112732"/>
            <a:ext cx="920875" cy="284693"/>
          </a:xfrm>
          <a:prstGeom prst="rect">
            <a:avLst/>
          </a:prstGeom>
          <a:noFill/>
          <a:ln w="25400">
            <a:noFill/>
          </a:ln>
        </p:spPr>
        <p:txBody>
          <a:bodyPr wrap="square" rtlCol="0">
            <a:spAutoFit/>
          </a:bodyPr>
          <a:lstStyle/>
          <a:p>
            <a:pPr>
              <a:lnSpc>
                <a:spcPts val="1500"/>
              </a:lnSpc>
            </a:pPr>
            <a:r>
              <a:rPr lang="en-US" altLang="zh-CN" sz="1600" dirty="0" err="1">
                <a:solidFill>
                  <a:srgbClr val="00B0F0"/>
                </a:solidFill>
                <a:latin typeface="Times New Roman" panose="02020603050405020304" pitchFamily="18" charset="0"/>
                <a:cs typeface="Times New Roman" panose="02020603050405020304" pitchFamily="18" charset="0"/>
              </a:rPr>
              <a:t>ALUSrc</a:t>
            </a:r>
            <a:endParaRPr lang="zh-CN" altLang="en-US" sz="1600" dirty="0">
              <a:solidFill>
                <a:srgbClr val="00B0F0"/>
              </a:solidFill>
              <a:latin typeface="Times New Roman" panose="02020603050405020304" pitchFamily="18" charset="0"/>
              <a:cs typeface="Times New Roman" panose="02020603050405020304" pitchFamily="18" charset="0"/>
            </a:endParaRPr>
          </a:p>
        </p:txBody>
      </p:sp>
      <p:sp>
        <p:nvSpPr>
          <p:cNvPr id="460" name="文本框 459"/>
          <p:cNvSpPr txBox="1"/>
          <p:nvPr/>
        </p:nvSpPr>
        <p:spPr>
          <a:xfrm>
            <a:off x="7790857" y="5687147"/>
            <a:ext cx="920875" cy="284693"/>
          </a:xfrm>
          <a:prstGeom prst="rect">
            <a:avLst/>
          </a:prstGeom>
          <a:noFill/>
          <a:ln w="25400">
            <a:noFill/>
          </a:ln>
        </p:spPr>
        <p:txBody>
          <a:bodyPr wrap="square" rtlCol="0">
            <a:spAutoFit/>
          </a:bodyPr>
          <a:lstStyle/>
          <a:p>
            <a:pPr>
              <a:lnSpc>
                <a:spcPts val="1500"/>
              </a:lnSpc>
            </a:pPr>
            <a:r>
              <a:rPr lang="en-US" altLang="zh-CN" sz="16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ALUOP</a:t>
            </a:r>
          </a:p>
        </p:txBody>
      </p:sp>
      <p:sp>
        <p:nvSpPr>
          <p:cNvPr id="468" name="文本框 467"/>
          <p:cNvSpPr txBox="1"/>
          <p:nvPr/>
        </p:nvSpPr>
        <p:spPr>
          <a:xfrm rot="16200000">
            <a:off x="9966935" y="2557844"/>
            <a:ext cx="1205809" cy="284693"/>
          </a:xfrm>
          <a:prstGeom prst="rect">
            <a:avLst/>
          </a:prstGeom>
          <a:noFill/>
          <a:ln w="25400">
            <a:noFill/>
          </a:ln>
        </p:spPr>
        <p:txBody>
          <a:bodyPr wrap="square" rtlCol="0">
            <a:spAutoFit/>
          </a:bodyPr>
          <a:lstStyle/>
          <a:p>
            <a:pPr>
              <a:lnSpc>
                <a:spcPts val="1500"/>
              </a:lnSpc>
            </a:pPr>
            <a:r>
              <a:rPr lang="en-US" altLang="zh-CN" sz="1600" dirty="0" err="1">
                <a:solidFill>
                  <a:schemeClr val="tx1"/>
                </a:solidFill>
                <a:latin typeface="Times New Roman" panose="02020603050405020304" pitchFamily="18" charset="0"/>
                <a:cs typeface="Times New Roman" panose="02020603050405020304" pitchFamily="18" charset="0"/>
              </a:rPr>
              <a:t>MemRead</a:t>
            </a:r>
          </a:p>
        </p:txBody>
      </p:sp>
      <p:sp>
        <p:nvSpPr>
          <p:cNvPr id="469" name="文本框 468"/>
          <p:cNvSpPr txBox="1"/>
          <p:nvPr/>
        </p:nvSpPr>
        <p:spPr>
          <a:xfrm rot="16200000">
            <a:off x="10881494" y="2700615"/>
            <a:ext cx="1205809" cy="284693"/>
          </a:xfrm>
          <a:prstGeom prst="rect">
            <a:avLst/>
          </a:prstGeom>
          <a:noFill/>
          <a:ln w="25400">
            <a:noFill/>
          </a:ln>
        </p:spPr>
        <p:txBody>
          <a:bodyPr wrap="square" rtlCol="0">
            <a:spAutoFit/>
          </a:bodyPr>
          <a:lstStyle/>
          <a:p>
            <a:pPr>
              <a:lnSpc>
                <a:spcPts val="1500"/>
              </a:lnSpc>
            </a:pPr>
            <a:r>
              <a:rPr lang="en-US" altLang="zh-CN" sz="1600" dirty="0" err="1">
                <a:solidFill>
                  <a:schemeClr val="tx1"/>
                </a:solidFill>
                <a:latin typeface="Times New Roman" panose="02020603050405020304" pitchFamily="18" charset="0"/>
                <a:cs typeface="Times New Roman" panose="02020603050405020304" pitchFamily="18" charset="0"/>
              </a:rPr>
              <a:t>MemtoReg</a:t>
            </a:r>
            <a:endParaRPr lang="en-US" altLang="zh-CN" sz="1600" dirty="0">
              <a:solidFill>
                <a:schemeClr val="tx1"/>
              </a:solidFill>
              <a:latin typeface="Times New Roman" panose="02020603050405020304" pitchFamily="18" charset="0"/>
              <a:cs typeface="Times New Roman" panose="02020603050405020304" pitchFamily="18" charset="0"/>
            </a:endParaRPr>
          </a:p>
        </p:txBody>
      </p:sp>
      <p:sp>
        <p:nvSpPr>
          <p:cNvPr id="470" name="文本框 469"/>
          <p:cNvSpPr txBox="1"/>
          <p:nvPr/>
        </p:nvSpPr>
        <p:spPr>
          <a:xfrm rot="16200000">
            <a:off x="3613209" y="1784636"/>
            <a:ext cx="1205809" cy="284693"/>
          </a:xfrm>
          <a:prstGeom prst="rect">
            <a:avLst/>
          </a:prstGeom>
          <a:noFill/>
          <a:ln w="25400">
            <a:noFill/>
          </a:ln>
        </p:spPr>
        <p:txBody>
          <a:bodyPr wrap="square" rtlCol="0">
            <a:spAutoFit/>
          </a:bodyPr>
          <a:lstStyle/>
          <a:p>
            <a:pPr>
              <a:lnSpc>
                <a:spcPts val="1500"/>
              </a:lnSpc>
            </a:pPr>
            <a:r>
              <a:rPr lang="en-US" altLang="zh-CN" sz="1600" dirty="0" err="1">
                <a:solidFill>
                  <a:schemeClr val="tx1"/>
                </a:solidFill>
                <a:latin typeface="Times New Roman" panose="02020603050405020304" pitchFamily="18" charset="0"/>
                <a:cs typeface="Times New Roman" panose="02020603050405020304" pitchFamily="18" charset="0"/>
              </a:rPr>
              <a:t>RegWrite</a:t>
            </a:r>
          </a:p>
        </p:txBody>
      </p:sp>
      <p:sp>
        <p:nvSpPr>
          <p:cNvPr id="28" name="文本框 27"/>
          <p:cNvSpPr txBox="1"/>
          <p:nvPr/>
        </p:nvSpPr>
        <p:spPr>
          <a:xfrm>
            <a:off x="1484801" y="2583799"/>
            <a:ext cx="228199" cy="369332"/>
          </a:xfrm>
          <a:prstGeom prst="rect">
            <a:avLst/>
          </a:prstGeom>
          <a:noFill/>
        </p:spPr>
        <p:txBody>
          <a:bodyPr wrap="square" rtlCol="0">
            <a:spAutoFit/>
          </a:bodyPr>
          <a:lstStyle/>
          <a:p>
            <a:r>
              <a:rPr lang="en-US" altLang="zh-CN" b="1" dirty="0"/>
              <a:t>4</a:t>
            </a:r>
            <a:endParaRPr lang="zh-CN" altLang="en-US" b="1" dirty="0"/>
          </a:p>
        </p:txBody>
      </p:sp>
      <p:sp>
        <p:nvSpPr>
          <p:cNvPr id="29" name="文本框 28"/>
          <p:cNvSpPr txBox="1"/>
          <p:nvPr/>
        </p:nvSpPr>
        <p:spPr>
          <a:xfrm>
            <a:off x="1289747" y="241300"/>
            <a:ext cx="969854" cy="400110"/>
          </a:xfrm>
          <a:prstGeom prst="rect">
            <a:avLst/>
          </a:prstGeom>
          <a:noFill/>
          <a:ln>
            <a:solidFill>
              <a:schemeClr val="bg1"/>
            </a:solidFill>
          </a:ln>
        </p:spPr>
        <p:txBody>
          <a:bodyPr wrap="square" rtlCol="0">
            <a:spAutoFit/>
          </a:bodyPr>
          <a:lstStyle/>
          <a:p>
            <a:r>
              <a:rPr lang="en-US" altLang="zh-CN" sz="2000" dirty="0" err="1">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PCSrc</a:t>
            </a:r>
          </a:p>
        </p:txBody>
      </p:sp>
      <p:cxnSp>
        <p:nvCxnSpPr>
          <p:cNvPr id="227" name="直接连接符 226"/>
          <p:cNvCxnSpPr/>
          <p:nvPr/>
        </p:nvCxnSpPr>
        <p:spPr>
          <a:xfrm flipV="1">
            <a:off x="6502510" y="1910773"/>
            <a:ext cx="1932603"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flipV="1">
            <a:off x="6502510" y="1783774"/>
            <a:ext cx="2091724"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p:nvPr/>
        </p:nvCxnSpPr>
        <p:spPr>
          <a:xfrm>
            <a:off x="7757744" y="5921982"/>
            <a:ext cx="815967" cy="0"/>
          </a:xfrm>
          <a:prstGeom prst="line">
            <a:avLst/>
          </a:prstGeom>
          <a:ln w="254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9068500" y="1778875"/>
            <a:ext cx="160761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a:off x="9210631" y="1880574"/>
            <a:ext cx="0" cy="959821"/>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a:off x="9209377" y="2848187"/>
            <a:ext cx="18528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3" name="直接连接符 242"/>
          <p:cNvCxnSpPr/>
          <p:nvPr/>
        </p:nvCxnSpPr>
        <p:spPr>
          <a:xfrm>
            <a:off x="9060880" y="1889865"/>
            <a:ext cx="149751"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4" name="直接连接符 243"/>
          <p:cNvCxnSpPr/>
          <p:nvPr/>
        </p:nvCxnSpPr>
        <p:spPr>
          <a:xfrm>
            <a:off x="9060880" y="1679815"/>
            <a:ext cx="13429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a:xfrm>
            <a:off x="10386552" y="1672195"/>
            <a:ext cx="0" cy="202777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6" name="文本框 245"/>
          <p:cNvSpPr txBox="1"/>
          <p:nvPr/>
        </p:nvSpPr>
        <p:spPr>
          <a:xfrm rot="16200000">
            <a:off x="9707855" y="2557844"/>
            <a:ext cx="1205809" cy="284693"/>
          </a:xfrm>
          <a:prstGeom prst="rect">
            <a:avLst/>
          </a:prstGeom>
          <a:noFill/>
          <a:ln w="25400">
            <a:noFill/>
          </a:ln>
        </p:spPr>
        <p:txBody>
          <a:bodyPr wrap="square" rtlCol="0">
            <a:spAutoFit/>
          </a:bodyPr>
          <a:lstStyle/>
          <a:p>
            <a:pPr>
              <a:lnSpc>
                <a:spcPts val="1500"/>
              </a:lnSpc>
            </a:pPr>
            <a:r>
              <a:rPr lang="en-US" altLang="zh-CN" sz="1600" dirty="0" err="1">
                <a:solidFill>
                  <a:schemeClr val="tx1"/>
                </a:solidFill>
                <a:latin typeface="Times New Roman" panose="02020603050405020304" pitchFamily="18" charset="0"/>
                <a:cs typeface="Times New Roman" panose="02020603050405020304" pitchFamily="18" charset="0"/>
              </a:rPr>
              <a:t>MemWrite</a:t>
            </a:r>
          </a:p>
        </p:txBody>
      </p:sp>
      <p:cxnSp>
        <p:nvCxnSpPr>
          <p:cNvPr id="247" name="直接连接符 246"/>
          <p:cNvCxnSpPr>
            <a:endCxn id="76" idx="3"/>
          </p:cNvCxnSpPr>
          <p:nvPr/>
        </p:nvCxnSpPr>
        <p:spPr>
          <a:xfrm flipV="1">
            <a:off x="11922068" y="5382643"/>
            <a:ext cx="95275" cy="41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9" name="文本框 208"/>
          <p:cNvSpPr txBox="1"/>
          <p:nvPr/>
        </p:nvSpPr>
        <p:spPr>
          <a:xfrm>
            <a:off x="9218014" y="3191350"/>
            <a:ext cx="925253" cy="400110"/>
          </a:xfrm>
          <a:prstGeom prst="rect">
            <a:avLst/>
          </a:prstGeom>
          <a:noFill/>
        </p:spPr>
        <p:txBody>
          <a:bodyPr wrap="none" rtlCol="0">
            <a:sp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solidFill>
                  <a:schemeClr val="tx1"/>
                </a:solidFill>
                <a:effectLst>
                  <a:outerShdw blurRad="38100" dist="19050" dir="2700000" algn="tl" rotWithShape="0">
                    <a:schemeClr val="dk1">
                      <a:alpha val="40000"/>
                    </a:schemeClr>
                  </a:outerShdw>
                </a:effectLst>
                <a:uLnTx/>
                <a:uFillTx/>
                <a:latin typeface="Times New Roman" panose="02020603050405020304" pitchFamily="18" charset="0"/>
                <a:ea typeface="+mn-ea"/>
                <a:cs typeface="Times New Roman" panose="02020603050405020304" pitchFamily="18" charset="0"/>
              </a:rPr>
              <a:t>Branch</a:t>
            </a:r>
          </a:p>
        </p:txBody>
      </p:sp>
      <p:grpSp>
        <p:nvGrpSpPr>
          <p:cNvPr id="2" name="Control"/>
          <p:cNvGrpSpPr/>
          <p:nvPr/>
        </p:nvGrpSpPr>
        <p:grpSpPr>
          <a:xfrm>
            <a:off x="4608134" y="1275800"/>
            <a:ext cx="1122747" cy="637730"/>
            <a:chOff x="537061" y="1230121"/>
            <a:chExt cx="650808" cy="553190"/>
          </a:xfrm>
        </p:grpSpPr>
        <p:sp>
          <p:nvSpPr>
            <p:cNvPr id="3" name="椭圆 2"/>
            <p:cNvSpPr/>
            <p:nvPr/>
          </p:nvSpPr>
          <p:spPr>
            <a:xfrm>
              <a:off x="556261" y="1230121"/>
              <a:ext cx="624839" cy="553190"/>
            </a:xfrm>
            <a:prstGeom prst="ellipse">
              <a:avLst/>
            </a:prstGeom>
            <a:ln w="2540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sz="2200" dirty="0">
                <a:solidFill>
                  <a:srgbClr val="FF0000"/>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537061" y="1278597"/>
              <a:ext cx="650808" cy="373767"/>
            </a:xfrm>
            <a:prstGeom prst="rect">
              <a:avLst/>
            </a:prstGeom>
            <a:noFill/>
            <a:ln w="25400">
              <a:noFill/>
            </a:ln>
          </p:spPr>
          <p:txBody>
            <a:bodyPr wrap="square" rtlCol="0">
              <a:spAutoFit/>
            </a:bodyPr>
            <a:lstStyle/>
            <a:p>
              <a:r>
                <a:rPr lang="en-US" altLang="zh-CN" sz="2200" b="1" dirty="0">
                  <a:solidFill>
                    <a:srgbClr val="00B0F0"/>
                  </a:solidFill>
                  <a:latin typeface="Times New Roman" panose="02020603050405020304" pitchFamily="18" charset="0"/>
                  <a:cs typeface="Times New Roman" panose="02020603050405020304" pitchFamily="18" charset="0"/>
                </a:rPr>
                <a:t>Control</a:t>
              </a:r>
              <a:endParaRPr lang="zh-CN" altLang="en-US" sz="2200" b="1" dirty="0">
                <a:solidFill>
                  <a:srgbClr val="00B0F0"/>
                </a:solidFill>
                <a:latin typeface="Times New Roman" panose="02020603050405020304" pitchFamily="18" charset="0"/>
                <a:cs typeface="Times New Roman" panose="02020603050405020304" pitchFamily="18" charset="0"/>
              </a:endParaRPr>
            </a:p>
          </p:txBody>
        </p:sp>
      </p:grpSp>
      <p:cxnSp>
        <p:nvCxnSpPr>
          <p:cNvPr id="5" name="直接连接符 4"/>
          <p:cNvCxnSpPr/>
          <p:nvPr/>
        </p:nvCxnSpPr>
        <p:spPr>
          <a:xfrm>
            <a:off x="5703627" y="1511884"/>
            <a:ext cx="441909" cy="0"/>
          </a:xfrm>
          <a:prstGeom prst="line">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180230" y="1275800"/>
            <a:ext cx="984925" cy="0"/>
          </a:xfrm>
          <a:prstGeom prst="line">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670909" y="1769192"/>
            <a:ext cx="503202" cy="0"/>
          </a:xfrm>
          <a:prstGeom prst="line">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623065" y="5819672"/>
            <a:ext cx="2518661" cy="0"/>
          </a:xfrm>
          <a:prstGeom prst="line">
            <a:avLst/>
          </a:prstGeom>
          <a:ln w="25400">
            <a:solidFill>
              <a:srgbClr val="0000FF"/>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6499335" y="1520248"/>
            <a:ext cx="1932603" cy="1"/>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6520476" y="1210920"/>
            <a:ext cx="2037988"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8558464" y="1420037"/>
            <a:ext cx="167179" cy="0"/>
          </a:xfrm>
          <a:prstGeom prst="line">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8559975" y="1195305"/>
            <a:ext cx="0" cy="224732"/>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8424786" y="1502573"/>
            <a:ext cx="0" cy="23201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8424786" y="1713984"/>
            <a:ext cx="307731" cy="0"/>
          </a:xfrm>
          <a:prstGeom prst="line">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8566663" y="1756221"/>
            <a:ext cx="1" cy="415755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6496160" y="1777424"/>
            <a:ext cx="2091724" cy="1"/>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7764809" y="5920126"/>
            <a:ext cx="815967" cy="0"/>
          </a:xfrm>
          <a:prstGeom prst="line">
            <a:avLst/>
          </a:prstGeom>
          <a:ln w="25400">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8420006" y="1898405"/>
            <a:ext cx="20198" cy="1502732"/>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7217093" y="3384588"/>
            <a:ext cx="1198168" cy="2136"/>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7222615" y="3391189"/>
            <a:ext cx="0" cy="423097"/>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V="1">
            <a:off x="6496160" y="1913948"/>
            <a:ext cx="1932603" cy="1"/>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8212836" y="4899650"/>
            <a:ext cx="0" cy="576516"/>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7593263" y="5476763"/>
            <a:ext cx="619573"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115" name="矩形 114"/>
          <p:cNvSpPr/>
          <p:nvPr/>
        </p:nvSpPr>
        <p:spPr>
          <a:xfrm>
            <a:off x="6146047" y="1038456"/>
            <a:ext cx="358140" cy="296716"/>
          </a:xfrm>
          <a:prstGeom prst="rect">
            <a:avLst/>
          </a:prstGeom>
          <a:ln w="2540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atin typeface="Times New Roman" panose="02020603050405020304" pitchFamily="18" charset="0"/>
              <a:cs typeface="Times New Roman" panose="02020603050405020304" pitchFamily="18" charset="0"/>
            </a:endParaRPr>
          </a:p>
        </p:txBody>
      </p:sp>
      <p:sp>
        <p:nvSpPr>
          <p:cNvPr id="116" name="矩形 115"/>
          <p:cNvSpPr/>
          <p:nvPr/>
        </p:nvSpPr>
        <p:spPr>
          <a:xfrm>
            <a:off x="6146047" y="1335636"/>
            <a:ext cx="358140" cy="296716"/>
          </a:xfrm>
          <a:prstGeom prst="rect">
            <a:avLst/>
          </a:prstGeom>
          <a:ln w="2540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atin typeface="Times New Roman" panose="02020603050405020304" pitchFamily="18" charset="0"/>
              <a:cs typeface="Times New Roman" panose="02020603050405020304" pitchFamily="18" charset="0"/>
            </a:endParaRPr>
          </a:p>
        </p:txBody>
      </p:sp>
      <p:sp>
        <p:nvSpPr>
          <p:cNvPr id="118" name="矩形 117"/>
          <p:cNvSpPr/>
          <p:nvPr/>
        </p:nvSpPr>
        <p:spPr>
          <a:xfrm>
            <a:off x="6146047" y="1629641"/>
            <a:ext cx="358140" cy="296716"/>
          </a:xfrm>
          <a:prstGeom prst="rect">
            <a:avLst/>
          </a:prstGeom>
          <a:ln w="2540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atin typeface="Times New Roman" panose="02020603050405020304" pitchFamily="18" charset="0"/>
              <a:cs typeface="Times New Roman" panose="02020603050405020304" pitchFamily="18" charset="0"/>
            </a:endParaRPr>
          </a:p>
        </p:txBody>
      </p:sp>
      <p:sp>
        <p:nvSpPr>
          <p:cNvPr id="98" name="文本框 97"/>
          <p:cNvSpPr txBox="1"/>
          <p:nvPr/>
        </p:nvSpPr>
        <p:spPr>
          <a:xfrm>
            <a:off x="6071227" y="1016728"/>
            <a:ext cx="514885" cy="338554"/>
          </a:xfrm>
          <a:prstGeom prst="rect">
            <a:avLst/>
          </a:prstGeom>
          <a:noFill/>
          <a:ln w="25400">
            <a:noFill/>
          </a:ln>
        </p:spPr>
        <p:txBody>
          <a:bodyPr wrap="square" rtlCol="0">
            <a:spAutoFit/>
          </a:bodyPr>
          <a:lstStyle/>
          <a:p>
            <a:r>
              <a:rPr lang="en-US" altLang="zh-CN" sz="1600" dirty="0">
                <a:solidFill>
                  <a:srgbClr val="00B0F0"/>
                </a:solidFill>
                <a:latin typeface="Times New Roman" panose="02020603050405020304" pitchFamily="18" charset="0"/>
                <a:cs typeface="Times New Roman" panose="02020603050405020304" pitchFamily="18" charset="0"/>
              </a:rPr>
              <a:t>WB</a:t>
            </a:r>
            <a:endParaRPr lang="zh-CN" altLang="en-US" sz="1600" dirty="0">
              <a:solidFill>
                <a:srgbClr val="00B0F0"/>
              </a:solidFill>
              <a:latin typeface="Times New Roman" panose="02020603050405020304" pitchFamily="18" charset="0"/>
              <a:cs typeface="Times New Roman" panose="02020603050405020304" pitchFamily="18" charset="0"/>
            </a:endParaRPr>
          </a:p>
        </p:txBody>
      </p:sp>
      <p:sp>
        <p:nvSpPr>
          <p:cNvPr id="99" name="文本框 98"/>
          <p:cNvSpPr txBox="1"/>
          <p:nvPr/>
        </p:nvSpPr>
        <p:spPr>
          <a:xfrm>
            <a:off x="6104188" y="1258597"/>
            <a:ext cx="412292" cy="400110"/>
          </a:xfrm>
          <a:prstGeom prst="rect">
            <a:avLst/>
          </a:prstGeom>
          <a:noFill/>
          <a:ln w="25400">
            <a:noFill/>
          </a:ln>
        </p:spPr>
        <p:txBody>
          <a:bodyPr wrap="none" rtlCol="0">
            <a:spAutoFit/>
          </a:bodyPr>
          <a:lstStyle/>
          <a:p>
            <a:r>
              <a:rPr lang="en-US" altLang="zh-CN" sz="2000" dirty="0">
                <a:solidFill>
                  <a:srgbClr val="00B0F0"/>
                </a:solidFill>
                <a:latin typeface="Times New Roman" panose="02020603050405020304" pitchFamily="18" charset="0"/>
                <a:cs typeface="Times New Roman" panose="02020603050405020304" pitchFamily="18" charset="0"/>
              </a:rPr>
              <a:t>M</a:t>
            </a:r>
            <a:endParaRPr lang="zh-CN" altLang="en-US" sz="2000" dirty="0">
              <a:solidFill>
                <a:srgbClr val="00B0F0"/>
              </a:solidFill>
              <a:latin typeface="Times New Roman" panose="02020603050405020304" pitchFamily="18" charset="0"/>
              <a:cs typeface="Times New Roman" panose="02020603050405020304" pitchFamily="18" charset="0"/>
            </a:endParaRPr>
          </a:p>
        </p:txBody>
      </p:sp>
      <p:sp>
        <p:nvSpPr>
          <p:cNvPr id="100" name="文本框 99"/>
          <p:cNvSpPr txBox="1"/>
          <p:nvPr/>
        </p:nvSpPr>
        <p:spPr>
          <a:xfrm>
            <a:off x="6076249" y="1563712"/>
            <a:ext cx="527709" cy="400110"/>
          </a:xfrm>
          <a:prstGeom prst="rect">
            <a:avLst/>
          </a:prstGeom>
          <a:noFill/>
          <a:ln w="25400">
            <a:noFill/>
          </a:ln>
        </p:spPr>
        <p:txBody>
          <a:bodyPr wrap="none" rtlCol="0">
            <a:spAutoFit/>
          </a:bodyPr>
          <a:lstStyle/>
          <a:p>
            <a:r>
              <a:rPr lang="en-US" altLang="zh-CN" sz="2000" dirty="0">
                <a:solidFill>
                  <a:srgbClr val="00B0F0"/>
                </a:solidFill>
                <a:latin typeface="Times New Roman" panose="02020603050405020304" pitchFamily="18" charset="0"/>
                <a:cs typeface="Times New Roman" panose="02020603050405020304" pitchFamily="18" charset="0"/>
              </a:rPr>
              <a:t>EX</a:t>
            </a:r>
            <a:endParaRPr lang="zh-CN" altLang="en-US" sz="2000" dirty="0">
              <a:solidFill>
                <a:srgbClr val="00B0F0"/>
              </a:solidFill>
              <a:latin typeface="Times New Roman" panose="02020603050405020304" pitchFamily="18" charset="0"/>
              <a:cs typeface="Times New Roman" panose="02020603050405020304" pitchFamily="18" charset="0"/>
            </a:endParaRPr>
          </a:p>
        </p:txBody>
      </p:sp>
      <p:cxnSp>
        <p:nvCxnSpPr>
          <p:cNvPr id="124" name="直接连接符 123"/>
          <p:cNvCxnSpPr/>
          <p:nvPr/>
        </p:nvCxnSpPr>
        <p:spPr>
          <a:xfrm>
            <a:off x="6510951" y="5829999"/>
            <a:ext cx="361399" cy="0"/>
          </a:xfrm>
          <a:prstGeom prst="line">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7790856" y="5683818"/>
            <a:ext cx="920875" cy="284693"/>
          </a:xfrm>
          <a:prstGeom prst="rect">
            <a:avLst/>
          </a:prstGeom>
          <a:noFill/>
          <a:ln w="25400">
            <a:noFill/>
          </a:ln>
        </p:spPr>
        <p:txBody>
          <a:bodyPr wrap="square" rtlCol="0">
            <a:spAutoFit/>
          </a:bodyPr>
          <a:lstStyle/>
          <a:p>
            <a:pPr>
              <a:lnSpc>
                <a:spcPts val="1500"/>
              </a:lnSpc>
            </a:pPr>
            <a:r>
              <a:rPr lang="en-US" altLang="zh-CN" sz="1600" dirty="0">
                <a:solidFill>
                  <a:srgbClr val="00B0F0"/>
                </a:solidFill>
                <a:latin typeface="Times New Roman" panose="02020603050405020304" pitchFamily="18" charset="0"/>
                <a:cs typeface="Times New Roman" panose="02020603050405020304" pitchFamily="18" charset="0"/>
              </a:rPr>
              <a:t>ALUOP</a:t>
            </a:r>
            <a:endParaRPr lang="zh-CN" altLang="en-US" sz="1600" dirty="0">
              <a:solidFill>
                <a:srgbClr val="00B0F0"/>
              </a:solidFill>
              <a:latin typeface="Times New Roman" panose="02020603050405020304" pitchFamily="18" charset="0"/>
              <a:cs typeface="Times New Roman" panose="02020603050405020304" pitchFamily="18" charset="0"/>
            </a:endParaRPr>
          </a:p>
        </p:txBody>
      </p:sp>
      <p:cxnSp>
        <p:nvCxnSpPr>
          <p:cNvPr id="53" name="直接连接符 52"/>
          <p:cNvCxnSpPr/>
          <p:nvPr/>
        </p:nvCxnSpPr>
        <p:spPr>
          <a:xfrm>
            <a:off x="8467453" y="4080723"/>
            <a:ext cx="264171" cy="3411"/>
          </a:xfrm>
          <a:prstGeom prst="line">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0" name="矩形 119"/>
          <p:cNvSpPr/>
          <p:nvPr/>
        </p:nvSpPr>
        <p:spPr>
          <a:xfrm>
            <a:off x="8729339" y="1284164"/>
            <a:ext cx="330017" cy="316551"/>
          </a:xfrm>
          <a:prstGeom prst="rect">
            <a:avLst/>
          </a:prstGeom>
          <a:ln w="2540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atin typeface="Times New Roman" panose="02020603050405020304" pitchFamily="18" charset="0"/>
              <a:cs typeface="Times New Roman" panose="02020603050405020304" pitchFamily="18" charset="0"/>
            </a:endParaRPr>
          </a:p>
        </p:txBody>
      </p:sp>
      <p:sp>
        <p:nvSpPr>
          <p:cNvPr id="126" name="矩形 125"/>
          <p:cNvSpPr/>
          <p:nvPr/>
        </p:nvSpPr>
        <p:spPr>
          <a:xfrm>
            <a:off x="8733149" y="1622024"/>
            <a:ext cx="330017" cy="316551"/>
          </a:xfrm>
          <a:prstGeom prst="rect">
            <a:avLst/>
          </a:prstGeom>
          <a:ln w="2540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atin typeface="Times New Roman" panose="02020603050405020304" pitchFamily="18" charset="0"/>
              <a:cs typeface="Times New Roman" panose="02020603050405020304" pitchFamily="18" charset="0"/>
            </a:endParaRPr>
          </a:p>
        </p:txBody>
      </p:sp>
      <p:sp>
        <p:nvSpPr>
          <p:cNvPr id="148" name="文本框 147"/>
          <p:cNvSpPr txBox="1"/>
          <p:nvPr/>
        </p:nvSpPr>
        <p:spPr>
          <a:xfrm>
            <a:off x="8641352" y="1275526"/>
            <a:ext cx="514885" cy="338554"/>
          </a:xfrm>
          <a:prstGeom prst="rect">
            <a:avLst/>
          </a:prstGeom>
          <a:noFill/>
          <a:ln w="25400">
            <a:noFill/>
          </a:ln>
        </p:spPr>
        <p:txBody>
          <a:bodyPr wrap="square" rtlCol="0">
            <a:spAutoFit/>
          </a:bodyPr>
          <a:lstStyle/>
          <a:p>
            <a:r>
              <a:rPr lang="en-US" altLang="zh-CN" sz="16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WB</a:t>
            </a:r>
          </a:p>
        </p:txBody>
      </p:sp>
      <p:sp>
        <p:nvSpPr>
          <p:cNvPr id="131" name="文本框 130"/>
          <p:cNvSpPr txBox="1"/>
          <p:nvPr/>
        </p:nvSpPr>
        <p:spPr>
          <a:xfrm>
            <a:off x="8641987" y="1279336"/>
            <a:ext cx="514885" cy="338554"/>
          </a:xfrm>
          <a:prstGeom prst="rect">
            <a:avLst/>
          </a:prstGeom>
          <a:noFill/>
          <a:ln w="25400">
            <a:noFill/>
          </a:ln>
        </p:spPr>
        <p:txBody>
          <a:bodyPr wrap="square" rtlCol="0">
            <a:spAutoFit/>
          </a:bodyPr>
          <a:lstStyle/>
          <a:p>
            <a:r>
              <a:rPr lang="en-US" altLang="zh-CN" sz="1600" dirty="0">
                <a:solidFill>
                  <a:srgbClr val="00B0F0"/>
                </a:solidFill>
                <a:latin typeface="Times New Roman" panose="02020603050405020304" pitchFamily="18" charset="0"/>
                <a:cs typeface="Times New Roman" panose="02020603050405020304" pitchFamily="18" charset="0"/>
              </a:rPr>
              <a:t>WB</a:t>
            </a:r>
            <a:endParaRPr lang="zh-CN" altLang="en-US" sz="1600" dirty="0">
              <a:solidFill>
                <a:srgbClr val="00B0F0"/>
              </a:solidFill>
              <a:latin typeface="Times New Roman" panose="02020603050405020304" pitchFamily="18" charset="0"/>
              <a:cs typeface="Times New Roman" panose="02020603050405020304" pitchFamily="18" charset="0"/>
            </a:endParaRPr>
          </a:p>
        </p:txBody>
      </p:sp>
      <p:sp>
        <p:nvSpPr>
          <p:cNvPr id="149" name="文本框 148"/>
          <p:cNvSpPr txBox="1"/>
          <p:nvPr/>
        </p:nvSpPr>
        <p:spPr>
          <a:xfrm>
            <a:off x="8683625" y="1577975"/>
            <a:ext cx="429260" cy="398780"/>
          </a:xfrm>
          <a:prstGeom prst="rect">
            <a:avLst/>
          </a:prstGeom>
          <a:noFill/>
          <a:ln w="25400">
            <a:noFill/>
          </a:ln>
        </p:spPr>
        <p:txBody>
          <a:bodyPr wrap="square" rtlCol="0">
            <a:spAutoFit/>
            <a:scene3d>
              <a:camera prst="orthographicFront"/>
              <a:lightRig rig="threePt" dir="t"/>
            </a:scene3d>
          </a:bodyPr>
          <a:lstStyle/>
          <a:p>
            <a:r>
              <a:rPr lang="en-US" altLang="zh-CN" sz="2000" dirty="0">
                <a:solidFill>
                  <a:srgbClr val="00B0F0"/>
                </a:solidFill>
                <a:latin typeface="Times New Roman" panose="02020603050405020304" pitchFamily="18" charset="0"/>
                <a:cs typeface="Times New Roman" panose="02020603050405020304" pitchFamily="18" charset="0"/>
                <a:sym typeface="+mn-ea"/>
              </a:rPr>
              <a:t>M</a:t>
            </a:r>
            <a:endParaRPr lang="en-US" altLang="zh-CN" sz="2000" dirty="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93" name="流程图: 延期 192"/>
          <p:cNvSpPr/>
          <p:nvPr/>
        </p:nvSpPr>
        <p:spPr>
          <a:xfrm>
            <a:off x="9395619" y="2788729"/>
            <a:ext cx="563270" cy="450446"/>
          </a:xfrm>
          <a:prstGeom prst="flowChartDelay">
            <a:avLst/>
          </a:prstGeom>
          <a:ln w="2540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200">
              <a:solidFill>
                <a:srgbClr val="FF0000"/>
              </a:solidFill>
              <a:latin typeface="Times New Roman" panose="02020603050405020304" pitchFamily="18" charset="0"/>
              <a:cs typeface="Times New Roman" panose="02020603050405020304" pitchFamily="18" charset="0"/>
            </a:endParaRPr>
          </a:p>
        </p:txBody>
      </p:sp>
      <p:sp>
        <p:nvSpPr>
          <p:cNvPr id="194" name="文本框 193"/>
          <p:cNvSpPr txBox="1"/>
          <p:nvPr/>
        </p:nvSpPr>
        <p:spPr>
          <a:xfrm>
            <a:off x="9215474" y="3188810"/>
            <a:ext cx="92525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Branch</a:t>
            </a:r>
          </a:p>
        </p:txBody>
      </p:sp>
      <p:cxnSp>
        <p:nvCxnSpPr>
          <p:cNvPr id="207" name="直接连接符 206"/>
          <p:cNvCxnSpPr/>
          <p:nvPr/>
        </p:nvCxnSpPr>
        <p:spPr>
          <a:xfrm>
            <a:off x="674350" y="285750"/>
            <a:ext cx="945794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a:off x="666217" y="285750"/>
            <a:ext cx="16266" cy="279399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flipH="1">
            <a:off x="10115777" y="285750"/>
            <a:ext cx="11140" cy="273272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214" name="文本框 213"/>
          <p:cNvSpPr txBox="1"/>
          <p:nvPr/>
        </p:nvSpPr>
        <p:spPr>
          <a:xfrm>
            <a:off x="1291017" y="241300"/>
            <a:ext cx="969854" cy="400110"/>
          </a:xfrm>
          <a:prstGeom prst="rect">
            <a:avLst/>
          </a:prstGeom>
          <a:noFill/>
        </p:spPr>
        <p:txBody>
          <a:bodyPr wrap="square" rtlCol="0">
            <a:spAutoFit/>
          </a:bodyPr>
          <a:lstStyle/>
          <a:p>
            <a:r>
              <a:rPr lang="en-US" altLang="zh-CN" sz="2000" dirty="0" err="1">
                <a:solidFill>
                  <a:srgbClr val="00B0F0"/>
                </a:solidFill>
                <a:latin typeface="Times New Roman" panose="02020603050405020304" pitchFamily="18" charset="0"/>
                <a:cs typeface="Times New Roman" panose="02020603050405020304" pitchFamily="18" charset="0"/>
              </a:rPr>
              <a:t>PCSrc</a:t>
            </a:r>
            <a:endParaRPr lang="zh-CN" altLang="en-US" sz="1600" dirty="0">
              <a:solidFill>
                <a:srgbClr val="00B0F0"/>
              </a:solidFill>
              <a:latin typeface="Times New Roman" panose="02020603050405020304" pitchFamily="18" charset="0"/>
              <a:cs typeface="Times New Roman" panose="02020603050405020304" pitchFamily="18" charset="0"/>
            </a:endParaRPr>
          </a:p>
        </p:txBody>
      </p:sp>
      <p:cxnSp>
        <p:nvCxnSpPr>
          <p:cNvPr id="217" name="直接连接符 216"/>
          <p:cNvCxnSpPr/>
          <p:nvPr/>
        </p:nvCxnSpPr>
        <p:spPr>
          <a:xfrm>
            <a:off x="9946375" y="3013529"/>
            <a:ext cx="185287"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19" name="直接连接符 218"/>
          <p:cNvCxnSpPr/>
          <p:nvPr/>
        </p:nvCxnSpPr>
        <p:spPr>
          <a:xfrm>
            <a:off x="9085664" y="1416862"/>
            <a:ext cx="1568256"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0" name="直接连接符 219"/>
          <p:cNvCxnSpPr/>
          <p:nvPr/>
        </p:nvCxnSpPr>
        <p:spPr>
          <a:xfrm>
            <a:off x="10649038" y="1678012"/>
            <a:ext cx="167179" cy="0"/>
          </a:xfrm>
          <a:prstGeom prst="line">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接连接符 220"/>
          <p:cNvCxnSpPr/>
          <p:nvPr/>
        </p:nvCxnSpPr>
        <p:spPr>
          <a:xfrm>
            <a:off x="10643125" y="1416862"/>
            <a:ext cx="1511" cy="26115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10676112" y="1778875"/>
            <a:ext cx="0" cy="4223048"/>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flipV="1">
            <a:off x="9987994" y="5997660"/>
            <a:ext cx="688118" cy="4263"/>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a:off x="9978467" y="5620272"/>
            <a:ext cx="0" cy="410309"/>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p:nvPr/>
        </p:nvCxnSpPr>
        <p:spPr>
          <a:xfrm>
            <a:off x="9068500" y="1778875"/>
            <a:ext cx="160761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9060880" y="1679815"/>
            <a:ext cx="1342905"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a:off x="10386552" y="1672195"/>
            <a:ext cx="0" cy="2027779"/>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248" name="文本框 247"/>
          <p:cNvSpPr txBox="1"/>
          <p:nvPr/>
        </p:nvSpPr>
        <p:spPr>
          <a:xfrm rot="16200000">
            <a:off x="9970110" y="2561019"/>
            <a:ext cx="1205809" cy="284693"/>
          </a:xfrm>
          <a:prstGeom prst="rect">
            <a:avLst/>
          </a:prstGeom>
          <a:noFill/>
          <a:ln w="25400">
            <a:noFill/>
          </a:ln>
        </p:spPr>
        <p:txBody>
          <a:bodyPr wrap="square" rtlCol="0">
            <a:spAutoFit/>
          </a:bodyPr>
          <a:lstStyle/>
          <a:p>
            <a:pPr>
              <a:lnSpc>
                <a:spcPts val="1500"/>
              </a:lnSpc>
            </a:pPr>
            <a:r>
              <a:rPr lang="en-US" altLang="zh-CN" sz="1600" dirty="0" err="1">
                <a:solidFill>
                  <a:srgbClr val="00B0F0"/>
                </a:solidFill>
                <a:latin typeface="Times New Roman" panose="02020603050405020304" pitchFamily="18" charset="0"/>
                <a:cs typeface="Times New Roman" panose="02020603050405020304" pitchFamily="18" charset="0"/>
              </a:rPr>
              <a:t>MemRead</a:t>
            </a:r>
            <a:endParaRPr lang="zh-CN" altLang="en-US" sz="1600" dirty="0">
              <a:solidFill>
                <a:srgbClr val="00B0F0"/>
              </a:solidFill>
              <a:latin typeface="Times New Roman" panose="02020603050405020304" pitchFamily="18" charset="0"/>
              <a:cs typeface="Times New Roman" panose="02020603050405020304" pitchFamily="18" charset="0"/>
            </a:endParaRPr>
          </a:p>
        </p:txBody>
      </p:sp>
      <p:sp>
        <p:nvSpPr>
          <p:cNvPr id="249" name="文本框 248"/>
          <p:cNvSpPr txBox="1"/>
          <p:nvPr/>
        </p:nvSpPr>
        <p:spPr>
          <a:xfrm rot="16200000">
            <a:off x="9711030" y="2561019"/>
            <a:ext cx="1205809" cy="284693"/>
          </a:xfrm>
          <a:prstGeom prst="rect">
            <a:avLst/>
          </a:prstGeom>
          <a:noFill/>
          <a:ln w="25400">
            <a:noFill/>
          </a:ln>
        </p:spPr>
        <p:txBody>
          <a:bodyPr wrap="square" rtlCol="0">
            <a:spAutoFit/>
          </a:bodyPr>
          <a:lstStyle/>
          <a:p>
            <a:pPr>
              <a:lnSpc>
                <a:spcPts val="1500"/>
              </a:lnSpc>
            </a:pPr>
            <a:r>
              <a:rPr lang="en-US" altLang="zh-CN" sz="1600" dirty="0" err="1">
                <a:solidFill>
                  <a:srgbClr val="00B0F0"/>
                </a:solidFill>
                <a:latin typeface="Times New Roman" panose="02020603050405020304" pitchFamily="18" charset="0"/>
                <a:cs typeface="Times New Roman" panose="02020603050405020304" pitchFamily="18" charset="0"/>
              </a:rPr>
              <a:t>MemWrite</a:t>
            </a:r>
            <a:endParaRPr lang="zh-CN" altLang="en-US" sz="1600" dirty="0">
              <a:solidFill>
                <a:srgbClr val="00B0F0"/>
              </a:solidFill>
              <a:latin typeface="Times New Roman" panose="02020603050405020304" pitchFamily="18" charset="0"/>
              <a:cs typeface="Times New Roman" panose="02020603050405020304" pitchFamily="18" charset="0"/>
            </a:endParaRPr>
          </a:p>
        </p:txBody>
      </p:sp>
      <p:sp>
        <p:nvSpPr>
          <p:cNvPr id="257" name="矩形 256"/>
          <p:cNvSpPr/>
          <p:nvPr/>
        </p:nvSpPr>
        <p:spPr>
          <a:xfrm>
            <a:off x="10788659" y="1499398"/>
            <a:ext cx="340991" cy="305892"/>
          </a:xfrm>
          <a:prstGeom prst="rect">
            <a:avLst/>
          </a:prstGeom>
          <a:ln w="25400">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atin typeface="Times New Roman" panose="02020603050405020304" pitchFamily="18" charset="0"/>
              <a:cs typeface="Times New Roman" panose="02020603050405020304" pitchFamily="18" charset="0"/>
            </a:endParaRPr>
          </a:p>
        </p:txBody>
      </p:sp>
      <p:sp>
        <p:nvSpPr>
          <p:cNvPr id="258" name="文本框 257"/>
          <p:cNvSpPr txBox="1"/>
          <p:nvPr/>
        </p:nvSpPr>
        <p:spPr>
          <a:xfrm>
            <a:off x="10697574" y="1487187"/>
            <a:ext cx="514885" cy="338554"/>
          </a:xfrm>
          <a:prstGeom prst="rect">
            <a:avLst/>
          </a:prstGeom>
          <a:noFill/>
          <a:ln w="25400">
            <a:noFill/>
          </a:ln>
        </p:spPr>
        <p:txBody>
          <a:bodyPr wrap="none" rtlCol="0">
            <a:spAutoFit/>
          </a:bodyPr>
          <a:lstStyle/>
          <a:p>
            <a:r>
              <a:rPr lang="en-US" altLang="zh-CN" sz="1600" dirty="0">
                <a:solidFill>
                  <a:srgbClr val="00B0F0"/>
                </a:solidFill>
                <a:latin typeface="Times New Roman" panose="02020603050405020304" pitchFamily="18" charset="0"/>
                <a:cs typeface="Times New Roman" panose="02020603050405020304" pitchFamily="18" charset="0"/>
              </a:rPr>
              <a:t>WB</a:t>
            </a:r>
          </a:p>
        </p:txBody>
      </p:sp>
      <p:cxnSp>
        <p:nvCxnSpPr>
          <p:cNvPr id="259" name="直接连接符 258"/>
          <p:cNvCxnSpPr/>
          <p:nvPr/>
        </p:nvCxnSpPr>
        <p:spPr>
          <a:xfrm>
            <a:off x="4341706" y="631661"/>
            <a:ext cx="7273311"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4341706" y="621091"/>
            <a:ext cx="0" cy="1849783"/>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a:off x="11141019" y="1592287"/>
            <a:ext cx="490926"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5" name="直接连接符 264"/>
          <p:cNvCxnSpPr/>
          <p:nvPr/>
        </p:nvCxnSpPr>
        <p:spPr>
          <a:xfrm>
            <a:off x="11631945" y="631661"/>
            <a:ext cx="0" cy="966233"/>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266" name="文本框 265"/>
          <p:cNvSpPr txBox="1"/>
          <p:nvPr/>
        </p:nvSpPr>
        <p:spPr>
          <a:xfrm rot="16200000">
            <a:off x="3613209" y="1783366"/>
            <a:ext cx="1205809" cy="284693"/>
          </a:xfrm>
          <a:prstGeom prst="rect">
            <a:avLst/>
          </a:prstGeom>
          <a:noFill/>
          <a:ln w="25400">
            <a:noFill/>
          </a:ln>
        </p:spPr>
        <p:txBody>
          <a:bodyPr wrap="square" rtlCol="0">
            <a:spAutoFit/>
          </a:bodyPr>
          <a:lstStyle/>
          <a:p>
            <a:pPr>
              <a:lnSpc>
                <a:spcPts val="1500"/>
              </a:lnSpc>
            </a:pPr>
            <a:r>
              <a:rPr lang="en-US" altLang="zh-CN" sz="1600" dirty="0" err="1">
                <a:solidFill>
                  <a:srgbClr val="00B0F0"/>
                </a:solidFill>
                <a:latin typeface="Times New Roman" panose="02020603050405020304" pitchFamily="18" charset="0"/>
                <a:cs typeface="Times New Roman" panose="02020603050405020304" pitchFamily="18" charset="0"/>
              </a:rPr>
              <a:t>RegWrite</a:t>
            </a:r>
            <a:endParaRPr lang="zh-CN" altLang="en-US" sz="1600" dirty="0">
              <a:solidFill>
                <a:srgbClr val="00B0F0"/>
              </a:solidFill>
              <a:latin typeface="Times New Roman" panose="02020603050405020304" pitchFamily="18" charset="0"/>
              <a:cs typeface="Times New Roman" panose="02020603050405020304" pitchFamily="18" charset="0"/>
            </a:endParaRPr>
          </a:p>
        </p:txBody>
      </p:sp>
      <p:cxnSp>
        <p:nvCxnSpPr>
          <p:cNvPr id="267" name="直接连接符 266"/>
          <p:cNvCxnSpPr/>
          <p:nvPr/>
        </p:nvCxnSpPr>
        <p:spPr>
          <a:xfrm>
            <a:off x="11127743" y="1748348"/>
            <a:ext cx="499002"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8" name="直接连接符 267"/>
          <p:cNvCxnSpPr/>
          <p:nvPr/>
        </p:nvCxnSpPr>
        <p:spPr>
          <a:xfrm>
            <a:off x="11631945" y="1748348"/>
            <a:ext cx="0" cy="291216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269" name="文本框 268"/>
          <p:cNvSpPr txBox="1"/>
          <p:nvPr/>
        </p:nvSpPr>
        <p:spPr>
          <a:xfrm rot="16200000">
            <a:off x="10876155" y="2711384"/>
            <a:ext cx="1205809" cy="284693"/>
          </a:xfrm>
          <a:prstGeom prst="rect">
            <a:avLst/>
          </a:prstGeom>
          <a:noFill/>
          <a:ln w="25400">
            <a:noFill/>
          </a:ln>
        </p:spPr>
        <p:txBody>
          <a:bodyPr wrap="square" rtlCol="0">
            <a:spAutoFit/>
          </a:bodyPr>
          <a:lstStyle/>
          <a:p>
            <a:pPr>
              <a:lnSpc>
                <a:spcPts val="1500"/>
              </a:lnSpc>
            </a:pPr>
            <a:r>
              <a:rPr lang="en-US" altLang="zh-CN" sz="1600" dirty="0" err="1">
                <a:solidFill>
                  <a:srgbClr val="00B0F0"/>
                </a:solidFill>
                <a:latin typeface="Times New Roman" panose="02020603050405020304" pitchFamily="18" charset="0"/>
                <a:cs typeface="Times New Roman" panose="02020603050405020304" pitchFamily="18" charset="0"/>
              </a:rPr>
              <a:t>MemtoReg</a:t>
            </a:r>
            <a:endParaRPr lang="zh-CN" altLang="en-US" sz="1600" dirty="0">
              <a:solidFill>
                <a:srgbClr val="00B0F0"/>
              </a:solidFill>
              <a:latin typeface="Times New Roman" panose="02020603050405020304" pitchFamily="18" charset="0"/>
              <a:cs typeface="Times New Roman" panose="02020603050405020304" pitchFamily="18" charset="0"/>
            </a:endParaRPr>
          </a:p>
        </p:txBody>
      </p:sp>
      <p:grpSp>
        <p:nvGrpSpPr>
          <p:cNvPr id="283" name="组合 282">
            <a:extLst>
              <a:ext uri="{FF2B5EF4-FFF2-40B4-BE49-F238E27FC236}">
                <a16:creationId xmlns:a16="http://schemas.microsoft.com/office/drawing/2014/main" id="{30F86EC6-DD3E-4D4F-B236-1368E26D8A6C}"/>
              </a:ext>
            </a:extLst>
          </p:cNvPr>
          <p:cNvGrpSpPr/>
          <p:nvPr/>
        </p:nvGrpSpPr>
        <p:grpSpPr>
          <a:xfrm>
            <a:off x="3066850" y="6254542"/>
            <a:ext cx="635647" cy="606462"/>
            <a:chOff x="7319483" y="6149946"/>
            <a:chExt cx="635647" cy="606462"/>
          </a:xfrm>
        </p:grpSpPr>
        <p:sp>
          <p:nvSpPr>
            <p:cNvPr id="284" name="等腰三角形 283">
              <a:extLst>
                <a:ext uri="{FF2B5EF4-FFF2-40B4-BE49-F238E27FC236}">
                  <a16:creationId xmlns:a16="http://schemas.microsoft.com/office/drawing/2014/main" id="{B02EBA7E-C94A-4169-89A2-B1882EDD7F1F}"/>
                </a:ext>
              </a:extLst>
            </p:cNvPr>
            <p:cNvSpPr/>
            <p:nvPr/>
          </p:nvSpPr>
          <p:spPr>
            <a:xfrm>
              <a:off x="7477067" y="6149946"/>
              <a:ext cx="79683" cy="100763"/>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286" name="直接连接符 285">
              <a:extLst>
                <a:ext uri="{FF2B5EF4-FFF2-40B4-BE49-F238E27FC236}">
                  <a16:creationId xmlns:a16="http://schemas.microsoft.com/office/drawing/2014/main" id="{93A0D422-88CD-4E1E-93C1-A9DA5327701D}"/>
                </a:ext>
              </a:extLst>
            </p:cNvPr>
            <p:cNvCxnSpPr>
              <a:cxnSpLocks/>
            </p:cNvCxnSpPr>
            <p:nvPr/>
          </p:nvCxnSpPr>
          <p:spPr>
            <a:xfrm>
              <a:off x="7516908" y="6250709"/>
              <a:ext cx="0" cy="132031"/>
            </a:xfrm>
            <a:prstGeom prst="line">
              <a:avLst/>
            </a:prstGeom>
          </p:spPr>
          <p:style>
            <a:lnRef idx="3">
              <a:schemeClr val="dk1"/>
            </a:lnRef>
            <a:fillRef idx="0">
              <a:schemeClr val="dk1"/>
            </a:fillRef>
            <a:effectRef idx="2">
              <a:schemeClr val="dk1"/>
            </a:effectRef>
            <a:fontRef idx="minor">
              <a:schemeClr val="tx1"/>
            </a:fontRef>
          </p:style>
        </p:cxnSp>
        <p:sp>
          <p:nvSpPr>
            <p:cNvPr id="287" name="文本框 286">
              <a:extLst>
                <a:ext uri="{FF2B5EF4-FFF2-40B4-BE49-F238E27FC236}">
                  <a16:creationId xmlns:a16="http://schemas.microsoft.com/office/drawing/2014/main" id="{33E36D26-1B02-446E-A362-5A6E5EF5C365}"/>
                </a:ext>
              </a:extLst>
            </p:cNvPr>
            <p:cNvSpPr txBox="1"/>
            <p:nvPr/>
          </p:nvSpPr>
          <p:spPr>
            <a:xfrm>
              <a:off x="7319483" y="6294743"/>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288" name="组合 287">
            <a:extLst>
              <a:ext uri="{FF2B5EF4-FFF2-40B4-BE49-F238E27FC236}">
                <a16:creationId xmlns:a16="http://schemas.microsoft.com/office/drawing/2014/main" id="{9DC6C921-F52A-45C6-BD88-402D33BF32B5}"/>
              </a:ext>
            </a:extLst>
          </p:cNvPr>
          <p:cNvGrpSpPr/>
          <p:nvPr/>
        </p:nvGrpSpPr>
        <p:grpSpPr>
          <a:xfrm>
            <a:off x="6281552" y="6241941"/>
            <a:ext cx="780736" cy="461665"/>
            <a:chOff x="7477067" y="6108930"/>
            <a:chExt cx="780736" cy="461665"/>
          </a:xfrm>
        </p:grpSpPr>
        <p:sp>
          <p:nvSpPr>
            <p:cNvPr id="289" name="等腰三角形 288">
              <a:extLst>
                <a:ext uri="{FF2B5EF4-FFF2-40B4-BE49-F238E27FC236}">
                  <a16:creationId xmlns:a16="http://schemas.microsoft.com/office/drawing/2014/main" id="{7E90AB81-0E26-4474-B90C-40345ADF7DE9}"/>
                </a:ext>
              </a:extLst>
            </p:cNvPr>
            <p:cNvSpPr/>
            <p:nvPr/>
          </p:nvSpPr>
          <p:spPr>
            <a:xfrm>
              <a:off x="7477067" y="6149946"/>
              <a:ext cx="79683" cy="100763"/>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290" name="直接连接符 289">
              <a:extLst>
                <a:ext uri="{FF2B5EF4-FFF2-40B4-BE49-F238E27FC236}">
                  <a16:creationId xmlns:a16="http://schemas.microsoft.com/office/drawing/2014/main" id="{585A19EB-FCD7-4AF1-8A12-5816B3B682BE}"/>
                </a:ext>
              </a:extLst>
            </p:cNvPr>
            <p:cNvCxnSpPr>
              <a:cxnSpLocks/>
            </p:cNvCxnSpPr>
            <p:nvPr/>
          </p:nvCxnSpPr>
          <p:spPr>
            <a:xfrm>
              <a:off x="7516908" y="6250709"/>
              <a:ext cx="0" cy="132031"/>
            </a:xfrm>
            <a:prstGeom prst="line">
              <a:avLst/>
            </a:prstGeom>
          </p:spPr>
          <p:style>
            <a:lnRef idx="3">
              <a:schemeClr val="dk1"/>
            </a:lnRef>
            <a:fillRef idx="0">
              <a:schemeClr val="dk1"/>
            </a:fillRef>
            <a:effectRef idx="2">
              <a:schemeClr val="dk1"/>
            </a:effectRef>
            <a:fontRef idx="minor">
              <a:schemeClr val="tx1"/>
            </a:fontRef>
          </p:style>
        </p:cxnSp>
        <p:sp>
          <p:nvSpPr>
            <p:cNvPr id="292" name="文本框 291">
              <a:extLst>
                <a:ext uri="{FF2B5EF4-FFF2-40B4-BE49-F238E27FC236}">
                  <a16:creationId xmlns:a16="http://schemas.microsoft.com/office/drawing/2014/main" id="{8FC5DDF1-CA80-4E79-B763-DDBEE55E5DAE}"/>
                </a:ext>
              </a:extLst>
            </p:cNvPr>
            <p:cNvSpPr txBox="1"/>
            <p:nvPr/>
          </p:nvSpPr>
          <p:spPr>
            <a:xfrm>
              <a:off x="7622156" y="6108930"/>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294" name="组合 293">
            <a:extLst>
              <a:ext uri="{FF2B5EF4-FFF2-40B4-BE49-F238E27FC236}">
                <a16:creationId xmlns:a16="http://schemas.microsoft.com/office/drawing/2014/main" id="{E8DAE4B2-8291-4850-B9A2-848DDADB561A}"/>
              </a:ext>
            </a:extLst>
          </p:cNvPr>
          <p:cNvGrpSpPr/>
          <p:nvPr/>
        </p:nvGrpSpPr>
        <p:grpSpPr>
          <a:xfrm>
            <a:off x="8281714" y="6226066"/>
            <a:ext cx="657633" cy="461665"/>
            <a:chOff x="6899117" y="6089499"/>
            <a:chExt cx="657633" cy="461665"/>
          </a:xfrm>
        </p:grpSpPr>
        <p:sp>
          <p:nvSpPr>
            <p:cNvPr id="295" name="等腰三角形 294">
              <a:extLst>
                <a:ext uri="{FF2B5EF4-FFF2-40B4-BE49-F238E27FC236}">
                  <a16:creationId xmlns:a16="http://schemas.microsoft.com/office/drawing/2014/main" id="{BBED24DF-15E2-48D9-893E-0AC2C2820E95}"/>
                </a:ext>
              </a:extLst>
            </p:cNvPr>
            <p:cNvSpPr/>
            <p:nvPr/>
          </p:nvSpPr>
          <p:spPr>
            <a:xfrm>
              <a:off x="7477067" y="6149946"/>
              <a:ext cx="79683" cy="100763"/>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296" name="直接连接符 295">
              <a:extLst>
                <a:ext uri="{FF2B5EF4-FFF2-40B4-BE49-F238E27FC236}">
                  <a16:creationId xmlns:a16="http://schemas.microsoft.com/office/drawing/2014/main" id="{ED886406-8F14-4513-B6AE-D328DD084878}"/>
                </a:ext>
              </a:extLst>
            </p:cNvPr>
            <p:cNvCxnSpPr>
              <a:cxnSpLocks/>
            </p:cNvCxnSpPr>
            <p:nvPr/>
          </p:nvCxnSpPr>
          <p:spPr>
            <a:xfrm>
              <a:off x="7516908" y="6250709"/>
              <a:ext cx="0" cy="132031"/>
            </a:xfrm>
            <a:prstGeom prst="line">
              <a:avLst/>
            </a:prstGeom>
          </p:spPr>
          <p:style>
            <a:lnRef idx="3">
              <a:schemeClr val="dk1"/>
            </a:lnRef>
            <a:fillRef idx="0">
              <a:schemeClr val="dk1"/>
            </a:fillRef>
            <a:effectRef idx="2">
              <a:schemeClr val="dk1"/>
            </a:effectRef>
            <a:fontRef idx="minor">
              <a:schemeClr val="tx1"/>
            </a:fontRef>
          </p:style>
        </p:cxnSp>
        <p:sp>
          <p:nvSpPr>
            <p:cNvPr id="297" name="文本框 296">
              <a:extLst>
                <a:ext uri="{FF2B5EF4-FFF2-40B4-BE49-F238E27FC236}">
                  <a16:creationId xmlns:a16="http://schemas.microsoft.com/office/drawing/2014/main" id="{46002420-2201-4340-9182-70B57CF8944C}"/>
                </a:ext>
              </a:extLst>
            </p:cNvPr>
            <p:cNvSpPr txBox="1"/>
            <p:nvPr/>
          </p:nvSpPr>
          <p:spPr>
            <a:xfrm>
              <a:off x="6899117" y="6089499"/>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grpSp>
        <p:nvGrpSpPr>
          <p:cNvPr id="298" name="组合 297">
            <a:extLst>
              <a:ext uri="{FF2B5EF4-FFF2-40B4-BE49-F238E27FC236}">
                <a16:creationId xmlns:a16="http://schemas.microsoft.com/office/drawing/2014/main" id="{1423F6E3-8A19-4165-BC25-8A6094D61D52}"/>
              </a:ext>
            </a:extLst>
          </p:cNvPr>
          <p:cNvGrpSpPr/>
          <p:nvPr/>
        </p:nvGrpSpPr>
        <p:grpSpPr>
          <a:xfrm>
            <a:off x="10322126" y="6239115"/>
            <a:ext cx="676255" cy="461665"/>
            <a:chOff x="6880495" y="6110157"/>
            <a:chExt cx="676255" cy="461665"/>
          </a:xfrm>
        </p:grpSpPr>
        <p:sp>
          <p:nvSpPr>
            <p:cNvPr id="299" name="等腰三角形 298">
              <a:extLst>
                <a:ext uri="{FF2B5EF4-FFF2-40B4-BE49-F238E27FC236}">
                  <a16:creationId xmlns:a16="http://schemas.microsoft.com/office/drawing/2014/main" id="{D24C6CAB-6622-46F1-9EE5-1D1D0197C58B}"/>
                </a:ext>
              </a:extLst>
            </p:cNvPr>
            <p:cNvSpPr/>
            <p:nvPr/>
          </p:nvSpPr>
          <p:spPr>
            <a:xfrm>
              <a:off x="7477067" y="6149946"/>
              <a:ext cx="79683" cy="100763"/>
            </a:xfrm>
            <a:prstGeom prst="triangl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300" name="直接连接符 299">
              <a:extLst>
                <a:ext uri="{FF2B5EF4-FFF2-40B4-BE49-F238E27FC236}">
                  <a16:creationId xmlns:a16="http://schemas.microsoft.com/office/drawing/2014/main" id="{5EB3C886-0FB0-46AE-9078-16A12ED47671}"/>
                </a:ext>
              </a:extLst>
            </p:cNvPr>
            <p:cNvCxnSpPr>
              <a:cxnSpLocks/>
            </p:cNvCxnSpPr>
            <p:nvPr/>
          </p:nvCxnSpPr>
          <p:spPr>
            <a:xfrm>
              <a:off x="7516908" y="6250709"/>
              <a:ext cx="0" cy="132031"/>
            </a:xfrm>
            <a:prstGeom prst="line">
              <a:avLst/>
            </a:prstGeom>
          </p:spPr>
          <p:style>
            <a:lnRef idx="3">
              <a:schemeClr val="dk1"/>
            </a:lnRef>
            <a:fillRef idx="0">
              <a:schemeClr val="dk1"/>
            </a:fillRef>
            <a:effectRef idx="2">
              <a:schemeClr val="dk1"/>
            </a:effectRef>
            <a:fontRef idx="minor">
              <a:schemeClr val="tx1"/>
            </a:fontRef>
          </p:style>
        </p:cxnSp>
        <p:sp>
          <p:nvSpPr>
            <p:cNvPr id="301" name="文本框 300">
              <a:extLst>
                <a:ext uri="{FF2B5EF4-FFF2-40B4-BE49-F238E27FC236}">
                  <a16:creationId xmlns:a16="http://schemas.microsoft.com/office/drawing/2014/main" id="{7DD7264E-6517-4FCD-B289-6EB4F4C2CAFC}"/>
                </a:ext>
              </a:extLst>
            </p:cNvPr>
            <p:cNvSpPr txBox="1"/>
            <p:nvPr/>
          </p:nvSpPr>
          <p:spPr>
            <a:xfrm>
              <a:off x="6880495" y="6110157"/>
              <a:ext cx="63564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clk</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spTree>
    <p:extLst>
      <p:ext uri="{BB962C8B-B14F-4D97-AF65-F5344CB8AC3E}">
        <p14:creationId xmlns:p14="http://schemas.microsoft.com/office/powerpoint/2010/main" val="127299338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15"/>
                                        </p:tgtEl>
                                        <p:attrNameLst>
                                          <p:attrName>style.visibility</p:attrName>
                                        </p:attrNameLst>
                                      </p:cBhvr>
                                      <p:to>
                                        <p:strVal val="visible"/>
                                      </p:to>
                                    </p:set>
                                    <p:anim calcmode="lin" valueType="num">
                                      <p:cBhvr additive="base">
                                        <p:cTn id="29" dur="500" fill="hold"/>
                                        <p:tgtEl>
                                          <p:spTgt spid="115"/>
                                        </p:tgtEl>
                                        <p:attrNameLst>
                                          <p:attrName>ppt_x</p:attrName>
                                        </p:attrNameLst>
                                      </p:cBhvr>
                                      <p:tavLst>
                                        <p:tav tm="0">
                                          <p:val>
                                            <p:strVal val="#ppt_x"/>
                                          </p:val>
                                        </p:tav>
                                        <p:tav tm="100000">
                                          <p:val>
                                            <p:strVal val="#ppt_x"/>
                                          </p:val>
                                        </p:tav>
                                      </p:tavLst>
                                    </p:anim>
                                    <p:anim calcmode="lin" valueType="num">
                                      <p:cBhvr additive="base">
                                        <p:cTn id="30" dur="500" fill="hold"/>
                                        <p:tgtEl>
                                          <p:spTgt spid="1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16"/>
                                        </p:tgtEl>
                                        <p:attrNameLst>
                                          <p:attrName>style.visibility</p:attrName>
                                        </p:attrNameLst>
                                      </p:cBhvr>
                                      <p:to>
                                        <p:strVal val="visible"/>
                                      </p:to>
                                    </p:set>
                                    <p:anim calcmode="lin" valueType="num">
                                      <p:cBhvr additive="base">
                                        <p:cTn id="33" dur="500" fill="hold"/>
                                        <p:tgtEl>
                                          <p:spTgt spid="116"/>
                                        </p:tgtEl>
                                        <p:attrNameLst>
                                          <p:attrName>ppt_x</p:attrName>
                                        </p:attrNameLst>
                                      </p:cBhvr>
                                      <p:tavLst>
                                        <p:tav tm="0">
                                          <p:val>
                                            <p:strVal val="#ppt_x"/>
                                          </p:val>
                                        </p:tav>
                                        <p:tav tm="100000">
                                          <p:val>
                                            <p:strVal val="#ppt_x"/>
                                          </p:val>
                                        </p:tav>
                                      </p:tavLst>
                                    </p:anim>
                                    <p:anim calcmode="lin" valueType="num">
                                      <p:cBhvr additive="base">
                                        <p:cTn id="34" dur="500" fill="hold"/>
                                        <p:tgtEl>
                                          <p:spTgt spid="11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18"/>
                                        </p:tgtEl>
                                        <p:attrNameLst>
                                          <p:attrName>style.visibility</p:attrName>
                                        </p:attrNameLst>
                                      </p:cBhvr>
                                      <p:to>
                                        <p:strVal val="visible"/>
                                      </p:to>
                                    </p:set>
                                    <p:anim calcmode="lin" valueType="num">
                                      <p:cBhvr additive="base">
                                        <p:cTn id="37" dur="500" fill="hold"/>
                                        <p:tgtEl>
                                          <p:spTgt spid="118"/>
                                        </p:tgtEl>
                                        <p:attrNameLst>
                                          <p:attrName>ppt_x</p:attrName>
                                        </p:attrNameLst>
                                      </p:cBhvr>
                                      <p:tavLst>
                                        <p:tav tm="0">
                                          <p:val>
                                            <p:strVal val="#ppt_x"/>
                                          </p:val>
                                        </p:tav>
                                        <p:tav tm="100000">
                                          <p:val>
                                            <p:strVal val="#ppt_x"/>
                                          </p:val>
                                        </p:tav>
                                      </p:tavLst>
                                    </p:anim>
                                    <p:anim calcmode="lin" valueType="num">
                                      <p:cBhvr additive="base">
                                        <p:cTn id="38" dur="500" fill="hold"/>
                                        <p:tgtEl>
                                          <p:spTgt spid="11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98"/>
                                        </p:tgtEl>
                                        <p:attrNameLst>
                                          <p:attrName>style.visibility</p:attrName>
                                        </p:attrNameLst>
                                      </p:cBhvr>
                                      <p:to>
                                        <p:strVal val="visible"/>
                                      </p:to>
                                    </p:set>
                                    <p:anim calcmode="lin" valueType="num">
                                      <p:cBhvr additive="base">
                                        <p:cTn id="41" dur="500" fill="hold"/>
                                        <p:tgtEl>
                                          <p:spTgt spid="98"/>
                                        </p:tgtEl>
                                        <p:attrNameLst>
                                          <p:attrName>ppt_x</p:attrName>
                                        </p:attrNameLst>
                                      </p:cBhvr>
                                      <p:tavLst>
                                        <p:tav tm="0">
                                          <p:val>
                                            <p:strVal val="#ppt_x"/>
                                          </p:val>
                                        </p:tav>
                                        <p:tav tm="100000">
                                          <p:val>
                                            <p:strVal val="#ppt_x"/>
                                          </p:val>
                                        </p:tav>
                                      </p:tavLst>
                                    </p:anim>
                                    <p:anim calcmode="lin" valueType="num">
                                      <p:cBhvr additive="base">
                                        <p:cTn id="42" dur="500" fill="hold"/>
                                        <p:tgtEl>
                                          <p:spTgt spid="9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99"/>
                                        </p:tgtEl>
                                        <p:attrNameLst>
                                          <p:attrName>style.visibility</p:attrName>
                                        </p:attrNameLst>
                                      </p:cBhvr>
                                      <p:to>
                                        <p:strVal val="visible"/>
                                      </p:to>
                                    </p:set>
                                    <p:anim calcmode="lin" valueType="num">
                                      <p:cBhvr additive="base">
                                        <p:cTn id="45" dur="500" fill="hold"/>
                                        <p:tgtEl>
                                          <p:spTgt spid="99"/>
                                        </p:tgtEl>
                                        <p:attrNameLst>
                                          <p:attrName>ppt_x</p:attrName>
                                        </p:attrNameLst>
                                      </p:cBhvr>
                                      <p:tavLst>
                                        <p:tav tm="0">
                                          <p:val>
                                            <p:strVal val="#ppt_x"/>
                                          </p:val>
                                        </p:tav>
                                        <p:tav tm="100000">
                                          <p:val>
                                            <p:strVal val="#ppt_x"/>
                                          </p:val>
                                        </p:tav>
                                      </p:tavLst>
                                    </p:anim>
                                    <p:anim calcmode="lin" valueType="num">
                                      <p:cBhvr additive="base">
                                        <p:cTn id="46" dur="500" fill="hold"/>
                                        <p:tgtEl>
                                          <p:spTgt spid="99"/>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00"/>
                                        </p:tgtEl>
                                        <p:attrNameLst>
                                          <p:attrName>style.visibility</p:attrName>
                                        </p:attrNameLst>
                                      </p:cBhvr>
                                      <p:to>
                                        <p:strVal val="visible"/>
                                      </p:to>
                                    </p:set>
                                    <p:anim calcmode="lin" valueType="num">
                                      <p:cBhvr additive="base">
                                        <p:cTn id="49" dur="500" fill="hold"/>
                                        <p:tgtEl>
                                          <p:spTgt spid="100"/>
                                        </p:tgtEl>
                                        <p:attrNameLst>
                                          <p:attrName>ppt_x</p:attrName>
                                        </p:attrNameLst>
                                      </p:cBhvr>
                                      <p:tavLst>
                                        <p:tav tm="0">
                                          <p:val>
                                            <p:strVal val="#ppt_x"/>
                                          </p:val>
                                        </p:tav>
                                        <p:tav tm="100000">
                                          <p:val>
                                            <p:strVal val="#ppt_x"/>
                                          </p:val>
                                        </p:tav>
                                      </p:tavLst>
                                    </p:anim>
                                    <p:anim calcmode="lin" valueType="num">
                                      <p:cBhvr additive="base">
                                        <p:cTn id="50"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ppt_x"/>
                                          </p:val>
                                        </p:tav>
                                        <p:tav tm="100000">
                                          <p:val>
                                            <p:strVal val="#ppt_x"/>
                                          </p:val>
                                        </p:tav>
                                      </p:tavLst>
                                    </p:anim>
                                    <p:anim calcmode="lin" valueType="num">
                                      <p:cBhvr additive="base">
                                        <p:cTn id="56" dur="500" fill="hold"/>
                                        <p:tgtEl>
                                          <p:spTgt spid="27"/>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anim calcmode="lin" valueType="num">
                                      <p:cBhvr additive="base">
                                        <p:cTn id="63" dur="500" fill="hold"/>
                                        <p:tgtEl>
                                          <p:spTgt spid="31"/>
                                        </p:tgtEl>
                                        <p:attrNameLst>
                                          <p:attrName>ppt_x</p:attrName>
                                        </p:attrNameLst>
                                      </p:cBhvr>
                                      <p:tavLst>
                                        <p:tav tm="0">
                                          <p:val>
                                            <p:strVal val="#ppt_x"/>
                                          </p:val>
                                        </p:tav>
                                        <p:tav tm="100000">
                                          <p:val>
                                            <p:strVal val="#ppt_x"/>
                                          </p:val>
                                        </p:tav>
                                      </p:tavLst>
                                    </p:anim>
                                    <p:anim calcmode="lin" valueType="num">
                                      <p:cBhvr additive="base">
                                        <p:cTn id="64" dur="500" fill="hold"/>
                                        <p:tgtEl>
                                          <p:spTgt spid="31"/>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500" fill="hold"/>
                                        <p:tgtEl>
                                          <p:spTgt spid="32"/>
                                        </p:tgtEl>
                                        <p:attrNameLst>
                                          <p:attrName>ppt_x</p:attrName>
                                        </p:attrNameLst>
                                      </p:cBhvr>
                                      <p:tavLst>
                                        <p:tav tm="0">
                                          <p:val>
                                            <p:strVal val="#ppt_x"/>
                                          </p:val>
                                        </p:tav>
                                        <p:tav tm="100000">
                                          <p:val>
                                            <p:strVal val="#ppt_x"/>
                                          </p:val>
                                        </p:tav>
                                      </p:tavLst>
                                    </p:anim>
                                    <p:anim calcmode="lin" valueType="num">
                                      <p:cBhvr additive="base">
                                        <p:cTn id="68" dur="500" fill="hold"/>
                                        <p:tgtEl>
                                          <p:spTgt spid="32"/>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49"/>
                                        </p:tgtEl>
                                        <p:attrNameLst>
                                          <p:attrName>style.visibility</p:attrName>
                                        </p:attrNameLst>
                                      </p:cBhvr>
                                      <p:to>
                                        <p:strVal val="visible"/>
                                      </p:to>
                                    </p:set>
                                    <p:anim calcmode="lin" valueType="num">
                                      <p:cBhvr additive="base">
                                        <p:cTn id="75" dur="500" fill="hold"/>
                                        <p:tgtEl>
                                          <p:spTgt spid="49"/>
                                        </p:tgtEl>
                                        <p:attrNameLst>
                                          <p:attrName>ppt_x</p:attrName>
                                        </p:attrNameLst>
                                      </p:cBhvr>
                                      <p:tavLst>
                                        <p:tav tm="0">
                                          <p:val>
                                            <p:strVal val="#ppt_x"/>
                                          </p:val>
                                        </p:tav>
                                        <p:tav tm="100000">
                                          <p:val>
                                            <p:strVal val="#ppt_x"/>
                                          </p:val>
                                        </p:tav>
                                      </p:tavLst>
                                    </p:anim>
                                    <p:anim calcmode="lin" valueType="num">
                                      <p:cBhvr additive="base">
                                        <p:cTn id="76"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62"/>
                                        </p:tgtEl>
                                        <p:attrNameLst>
                                          <p:attrName>style.visibility</p:attrName>
                                        </p:attrNameLst>
                                      </p:cBhvr>
                                      <p:to>
                                        <p:strVal val="visible"/>
                                      </p:to>
                                    </p:set>
                                    <p:anim calcmode="lin" valueType="num">
                                      <p:cBhvr additive="base">
                                        <p:cTn id="81" dur="500" fill="hold"/>
                                        <p:tgtEl>
                                          <p:spTgt spid="62"/>
                                        </p:tgtEl>
                                        <p:attrNameLst>
                                          <p:attrName>ppt_x</p:attrName>
                                        </p:attrNameLst>
                                      </p:cBhvr>
                                      <p:tavLst>
                                        <p:tav tm="0">
                                          <p:val>
                                            <p:strVal val="#ppt_x"/>
                                          </p:val>
                                        </p:tav>
                                        <p:tav tm="100000">
                                          <p:val>
                                            <p:strVal val="#ppt_x"/>
                                          </p:val>
                                        </p:tav>
                                      </p:tavLst>
                                    </p:anim>
                                    <p:anim calcmode="lin" valueType="num">
                                      <p:cBhvr additive="base">
                                        <p:cTn id="82" dur="500" fill="hold"/>
                                        <p:tgtEl>
                                          <p:spTgt spid="62"/>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anim calcmode="lin" valueType="num">
                                      <p:cBhvr additive="base">
                                        <p:cTn id="85" dur="500" fill="hold"/>
                                        <p:tgtEl>
                                          <p:spTgt spid="66"/>
                                        </p:tgtEl>
                                        <p:attrNameLst>
                                          <p:attrName>ppt_x</p:attrName>
                                        </p:attrNameLst>
                                      </p:cBhvr>
                                      <p:tavLst>
                                        <p:tav tm="0">
                                          <p:val>
                                            <p:strVal val="#ppt_x"/>
                                          </p:val>
                                        </p:tav>
                                        <p:tav tm="100000">
                                          <p:val>
                                            <p:strVal val="#ppt_x"/>
                                          </p:val>
                                        </p:tav>
                                      </p:tavLst>
                                    </p:anim>
                                    <p:anim calcmode="lin" valueType="num">
                                      <p:cBhvr additive="base">
                                        <p:cTn id="86" dur="500" fill="hold"/>
                                        <p:tgtEl>
                                          <p:spTgt spid="66"/>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67"/>
                                        </p:tgtEl>
                                        <p:attrNameLst>
                                          <p:attrName>style.visibility</p:attrName>
                                        </p:attrNameLst>
                                      </p:cBhvr>
                                      <p:to>
                                        <p:strVal val="visible"/>
                                      </p:to>
                                    </p:set>
                                    <p:anim calcmode="lin" valueType="num">
                                      <p:cBhvr additive="base">
                                        <p:cTn id="89" dur="500" fill="hold"/>
                                        <p:tgtEl>
                                          <p:spTgt spid="67"/>
                                        </p:tgtEl>
                                        <p:attrNameLst>
                                          <p:attrName>ppt_x</p:attrName>
                                        </p:attrNameLst>
                                      </p:cBhvr>
                                      <p:tavLst>
                                        <p:tav tm="0">
                                          <p:val>
                                            <p:strVal val="#ppt_x"/>
                                          </p:val>
                                        </p:tav>
                                        <p:tav tm="100000">
                                          <p:val>
                                            <p:strVal val="#ppt_x"/>
                                          </p:val>
                                        </p:tav>
                                      </p:tavLst>
                                    </p:anim>
                                    <p:anim calcmode="lin" valueType="num">
                                      <p:cBhvr additive="base">
                                        <p:cTn id="90" dur="500" fill="hold"/>
                                        <p:tgtEl>
                                          <p:spTgt spid="67"/>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124"/>
                                        </p:tgtEl>
                                        <p:attrNameLst>
                                          <p:attrName>style.visibility</p:attrName>
                                        </p:attrNameLst>
                                      </p:cBhvr>
                                      <p:to>
                                        <p:strVal val="visible"/>
                                      </p:to>
                                    </p:set>
                                    <p:anim calcmode="lin" valueType="num">
                                      <p:cBhvr additive="base">
                                        <p:cTn id="93" dur="500" fill="hold"/>
                                        <p:tgtEl>
                                          <p:spTgt spid="124"/>
                                        </p:tgtEl>
                                        <p:attrNameLst>
                                          <p:attrName>ppt_x</p:attrName>
                                        </p:attrNameLst>
                                      </p:cBhvr>
                                      <p:tavLst>
                                        <p:tav tm="0">
                                          <p:val>
                                            <p:strVal val="#ppt_x"/>
                                          </p:val>
                                        </p:tav>
                                        <p:tav tm="100000">
                                          <p:val>
                                            <p:strVal val="#ppt_x"/>
                                          </p:val>
                                        </p:tav>
                                      </p:tavLst>
                                    </p:anim>
                                    <p:anim calcmode="lin" valueType="num">
                                      <p:cBhvr additive="base">
                                        <p:cTn id="94" dur="500" fill="hold"/>
                                        <p:tgtEl>
                                          <p:spTgt spid="124"/>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anim calcmode="lin" valueType="num">
                                      <p:cBhvr additive="base">
                                        <p:cTn id="97" dur="500" fill="hold"/>
                                        <p:tgtEl>
                                          <p:spTgt spid="51"/>
                                        </p:tgtEl>
                                        <p:attrNameLst>
                                          <p:attrName>ppt_x</p:attrName>
                                        </p:attrNameLst>
                                      </p:cBhvr>
                                      <p:tavLst>
                                        <p:tav tm="0">
                                          <p:val>
                                            <p:strVal val="#ppt_x"/>
                                          </p:val>
                                        </p:tav>
                                        <p:tav tm="100000">
                                          <p:val>
                                            <p:strVal val="#ppt_x"/>
                                          </p:val>
                                        </p:tav>
                                      </p:tavLst>
                                    </p:anim>
                                    <p:anim calcmode="lin" valueType="num">
                                      <p:cBhvr additive="base">
                                        <p:cTn id="9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93"/>
                                        </p:tgtEl>
                                        <p:attrNameLst>
                                          <p:attrName>style.visibility</p:attrName>
                                        </p:attrNameLst>
                                      </p:cBhvr>
                                      <p:to>
                                        <p:strVal val="visible"/>
                                      </p:to>
                                    </p:set>
                                    <p:anim calcmode="lin" valueType="num">
                                      <p:cBhvr additive="base">
                                        <p:cTn id="103" dur="500" fill="hold"/>
                                        <p:tgtEl>
                                          <p:spTgt spid="93"/>
                                        </p:tgtEl>
                                        <p:attrNameLst>
                                          <p:attrName>ppt_x</p:attrName>
                                        </p:attrNameLst>
                                      </p:cBhvr>
                                      <p:tavLst>
                                        <p:tav tm="0">
                                          <p:val>
                                            <p:strVal val="#ppt_x"/>
                                          </p:val>
                                        </p:tav>
                                        <p:tav tm="100000">
                                          <p:val>
                                            <p:strVal val="#ppt_x"/>
                                          </p:val>
                                        </p:tav>
                                      </p:tavLst>
                                    </p:anim>
                                    <p:anim calcmode="lin" valueType="num">
                                      <p:cBhvr additive="base">
                                        <p:cTn id="104" dur="500" fill="hold"/>
                                        <p:tgtEl>
                                          <p:spTgt spid="93"/>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94"/>
                                        </p:tgtEl>
                                        <p:attrNameLst>
                                          <p:attrName>style.visibility</p:attrName>
                                        </p:attrNameLst>
                                      </p:cBhvr>
                                      <p:to>
                                        <p:strVal val="visible"/>
                                      </p:to>
                                    </p:set>
                                    <p:anim calcmode="lin" valueType="num">
                                      <p:cBhvr additive="base">
                                        <p:cTn id="107" dur="500" fill="hold"/>
                                        <p:tgtEl>
                                          <p:spTgt spid="94"/>
                                        </p:tgtEl>
                                        <p:attrNameLst>
                                          <p:attrName>ppt_x</p:attrName>
                                        </p:attrNameLst>
                                      </p:cBhvr>
                                      <p:tavLst>
                                        <p:tav tm="0">
                                          <p:val>
                                            <p:strVal val="#ppt_x"/>
                                          </p:val>
                                        </p:tav>
                                        <p:tav tm="100000">
                                          <p:val>
                                            <p:strVal val="#ppt_x"/>
                                          </p:val>
                                        </p:tav>
                                      </p:tavLst>
                                    </p:anim>
                                    <p:anim calcmode="lin" valueType="num">
                                      <p:cBhvr additive="base">
                                        <p:cTn id="108" dur="500" fill="hold"/>
                                        <p:tgtEl>
                                          <p:spTgt spid="94"/>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80"/>
                                        </p:tgtEl>
                                        <p:attrNameLst>
                                          <p:attrName>style.visibility</p:attrName>
                                        </p:attrNameLst>
                                      </p:cBhvr>
                                      <p:to>
                                        <p:strVal val="visible"/>
                                      </p:to>
                                    </p:set>
                                    <p:anim calcmode="lin" valueType="num">
                                      <p:cBhvr additive="base">
                                        <p:cTn id="111" dur="500" fill="hold"/>
                                        <p:tgtEl>
                                          <p:spTgt spid="80"/>
                                        </p:tgtEl>
                                        <p:attrNameLst>
                                          <p:attrName>ppt_x</p:attrName>
                                        </p:attrNameLst>
                                      </p:cBhvr>
                                      <p:tavLst>
                                        <p:tav tm="0">
                                          <p:val>
                                            <p:strVal val="#ppt_x"/>
                                          </p:val>
                                        </p:tav>
                                        <p:tav tm="100000">
                                          <p:val>
                                            <p:strVal val="#ppt_x"/>
                                          </p:val>
                                        </p:tav>
                                      </p:tavLst>
                                    </p:anim>
                                    <p:anim calcmode="lin" valueType="num">
                                      <p:cBhvr additive="base">
                                        <p:cTn id="112"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nodeType="clickEffect">
                                  <p:stCondLst>
                                    <p:cond delay="0"/>
                                  </p:stCondLst>
                                  <p:childTnLst>
                                    <p:set>
                                      <p:cBhvr>
                                        <p:cTn id="116" dur="1" fill="hold">
                                          <p:stCondLst>
                                            <p:cond delay="0"/>
                                          </p:stCondLst>
                                        </p:cTn>
                                        <p:tgtEl>
                                          <p:spTgt spid="81"/>
                                        </p:tgtEl>
                                        <p:attrNameLst>
                                          <p:attrName>style.visibility</p:attrName>
                                        </p:attrNameLst>
                                      </p:cBhvr>
                                      <p:to>
                                        <p:strVal val="visible"/>
                                      </p:to>
                                    </p:set>
                                    <p:anim calcmode="lin" valueType="num">
                                      <p:cBhvr additive="base">
                                        <p:cTn id="117" dur="500" fill="hold"/>
                                        <p:tgtEl>
                                          <p:spTgt spid="81"/>
                                        </p:tgtEl>
                                        <p:attrNameLst>
                                          <p:attrName>ppt_x</p:attrName>
                                        </p:attrNameLst>
                                      </p:cBhvr>
                                      <p:tavLst>
                                        <p:tav tm="0">
                                          <p:val>
                                            <p:strVal val="#ppt_x"/>
                                          </p:val>
                                        </p:tav>
                                        <p:tav tm="100000">
                                          <p:val>
                                            <p:strVal val="#ppt_x"/>
                                          </p:val>
                                        </p:tav>
                                      </p:tavLst>
                                    </p:anim>
                                    <p:anim calcmode="lin" valueType="num">
                                      <p:cBhvr additive="base">
                                        <p:cTn id="118" dur="500" fill="hold"/>
                                        <p:tgtEl>
                                          <p:spTgt spid="81"/>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85"/>
                                        </p:tgtEl>
                                        <p:attrNameLst>
                                          <p:attrName>style.visibility</p:attrName>
                                        </p:attrNameLst>
                                      </p:cBhvr>
                                      <p:to>
                                        <p:strVal val="visible"/>
                                      </p:to>
                                    </p:set>
                                    <p:anim calcmode="lin" valueType="num">
                                      <p:cBhvr additive="base">
                                        <p:cTn id="121" dur="500" fill="hold"/>
                                        <p:tgtEl>
                                          <p:spTgt spid="85"/>
                                        </p:tgtEl>
                                        <p:attrNameLst>
                                          <p:attrName>ppt_x</p:attrName>
                                        </p:attrNameLst>
                                      </p:cBhvr>
                                      <p:tavLst>
                                        <p:tav tm="0">
                                          <p:val>
                                            <p:strVal val="#ppt_x"/>
                                          </p:val>
                                        </p:tav>
                                        <p:tav tm="100000">
                                          <p:val>
                                            <p:strVal val="#ppt_x"/>
                                          </p:val>
                                        </p:tav>
                                      </p:tavLst>
                                    </p:anim>
                                    <p:anim calcmode="lin" valueType="num">
                                      <p:cBhvr additive="base">
                                        <p:cTn id="122" dur="500" fill="hold"/>
                                        <p:tgtEl>
                                          <p:spTgt spid="85"/>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86"/>
                                        </p:tgtEl>
                                        <p:attrNameLst>
                                          <p:attrName>style.visibility</p:attrName>
                                        </p:attrNameLst>
                                      </p:cBhvr>
                                      <p:to>
                                        <p:strVal val="visible"/>
                                      </p:to>
                                    </p:set>
                                    <p:anim calcmode="lin" valueType="num">
                                      <p:cBhvr additive="base">
                                        <p:cTn id="125" dur="500" fill="hold"/>
                                        <p:tgtEl>
                                          <p:spTgt spid="86"/>
                                        </p:tgtEl>
                                        <p:attrNameLst>
                                          <p:attrName>ppt_x</p:attrName>
                                        </p:attrNameLst>
                                      </p:cBhvr>
                                      <p:tavLst>
                                        <p:tav tm="0">
                                          <p:val>
                                            <p:strVal val="#ppt_x"/>
                                          </p:val>
                                        </p:tav>
                                        <p:tav tm="100000">
                                          <p:val>
                                            <p:strVal val="#ppt_x"/>
                                          </p:val>
                                        </p:tav>
                                      </p:tavLst>
                                    </p:anim>
                                    <p:anim calcmode="lin" valueType="num">
                                      <p:cBhvr additive="base">
                                        <p:cTn id="126" dur="500" fill="hold"/>
                                        <p:tgtEl>
                                          <p:spTgt spid="86"/>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89"/>
                                        </p:tgtEl>
                                        <p:attrNameLst>
                                          <p:attrName>style.visibility</p:attrName>
                                        </p:attrNameLst>
                                      </p:cBhvr>
                                      <p:to>
                                        <p:strVal val="visible"/>
                                      </p:to>
                                    </p:set>
                                    <p:anim calcmode="lin" valueType="num">
                                      <p:cBhvr additive="base">
                                        <p:cTn id="129" dur="500" fill="hold"/>
                                        <p:tgtEl>
                                          <p:spTgt spid="89"/>
                                        </p:tgtEl>
                                        <p:attrNameLst>
                                          <p:attrName>ppt_x</p:attrName>
                                        </p:attrNameLst>
                                      </p:cBhvr>
                                      <p:tavLst>
                                        <p:tav tm="0">
                                          <p:val>
                                            <p:strVal val="#ppt_x"/>
                                          </p:val>
                                        </p:tav>
                                        <p:tav tm="100000">
                                          <p:val>
                                            <p:strVal val="#ppt_x"/>
                                          </p:val>
                                        </p:tav>
                                      </p:tavLst>
                                    </p:anim>
                                    <p:anim calcmode="lin" valueType="num">
                                      <p:cBhvr additive="base">
                                        <p:cTn id="130" dur="500" fill="hold"/>
                                        <p:tgtEl>
                                          <p:spTgt spid="89"/>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459"/>
                                        </p:tgtEl>
                                        <p:attrNameLst>
                                          <p:attrName>style.visibility</p:attrName>
                                        </p:attrNameLst>
                                      </p:cBhvr>
                                      <p:to>
                                        <p:strVal val="visible"/>
                                      </p:to>
                                    </p:set>
                                    <p:anim calcmode="lin" valueType="num">
                                      <p:cBhvr additive="base">
                                        <p:cTn id="133" dur="500" fill="hold"/>
                                        <p:tgtEl>
                                          <p:spTgt spid="459"/>
                                        </p:tgtEl>
                                        <p:attrNameLst>
                                          <p:attrName>ppt_x</p:attrName>
                                        </p:attrNameLst>
                                      </p:cBhvr>
                                      <p:tavLst>
                                        <p:tav tm="0">
                                          <p:val>
                                            <p:strVal val="#ppt_x"/>
                                          </p:val>
                                        </p:tav>
                                        <p:tav tm="100000">
                                          <p:val>
                                            <p:strVal val="#ppt_x"/>
                                          </p:val>
                                        </p:tav>
                                      </p:tavLst>
                                    </p:anim>
                                    <p:anim calcmode="lin" valueType="num">
                                      <p:cBhvr additive="base">
                                        <p:cTn id="134" dur="500" fill="hold"/>
                                        <p:tgtEl>
                                          <p:spTgt spid="459"/>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2" presetClass="entr" presetSubtype="4" fill="hold" nodeType="clickEffect">
                                  <p:stCondLst>
                                    <p:cond delay="0"/>
                                  </p:stCondLst>
                                  <p:childTnLst>
                                    <p:set>
                                      <p:cBhvr>
                                        <p:cTn id="138" dur="1" fill="hold">
                                          <p:stCondLst>
                                            <p:cond delay="0"/>
                                          </p:stCondLst>
                                        </p:cTn>
                                        <p:tgtEl>
                                          <p:spTgt spid="53"/>
                                        </p:tgtEl>
                                        <p:attrNameLst>
                                          <p:attrName>style.visibility</p:attrName>
                                        </p:attrNameLst>
                                      </p:cBhvr>
                                      <p:to>
                                        <p:strVal val="visible"/>
                                      </p:to>
                                    </p:set>
                                    <p:anim calcmode="lin" valueType="num">
                                      <p:cBhvr additive="base">
                                        <p:cTn id="139" dur="500" fill="hold"/>
                                        <p:tgtEl>
                                          <p:spTgt spid="53"/>
                                        </p:tgtEl>
                                        <p:attrNameLst>
                                          <p:attrName>ppt_x</p:attrName>
                                        </p:attrNameLst>
                                      </p:cBhvr>
                                      <p:tavLst>
                                        <p:tav tm="0">
                                          <p:val>
                                            <p:strVal val="#ppt_x"/>
                                          </p:val>
                                        </p:tav>
                                        <p:tav tm="100000">
                                          <p:val>
                                            <p:strVal val="#ppt_x"/>
                                          </p:val>
                                        </p:tav>
                                      </p:tavLst>
                                    </p:anim>
                                    <p:anim calcmode="lin" valueType="num">
                                      <p:cBhvr additive="base">
                                        <p:cTn id="140"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4" fill="hold" grpId="0" nodeType="clickEffect">
                                  <p:stCondLst>
                                    <p:cond delay="0"/>
                                  </p:stCondLst>
                                  <p:childTnLst>
                                    <p:set>
                                      <p:cBhvr>
                                        <p:cTn id="144" dur="1" fill="hold">
                                          <p:stCondLst>
                                            <p:cond delay="0"/>
                                          </p:stCondLst>
                                        </p:cTn>
                                        <p:tgtEl>
                                          <p:spTgt spid="131"/>
                                        </p:tgtEl>
                                        <p:attrNameLst>
                                          <p:attrName>style.visibility</p:attrName>
                                        </p:attrNameLst>
                                      </p:cBhvr>
                                      <p:to>
                                        <p:strVal val="visible"/>
                                      </p:to>
                                    </p:set>
                                    <p:anim calcmode="lin" valueType="num">
                                      <p:cBhvr additive="base">
                                        <p:cTn id="145" dur="500" fill="hold"/>
                                        <p:tgtEl>
                                          <p:spTgt spid="131"/>
                                        </p:tgtEl>
                                        <p:attrNameLst>
                                          <p:attrName>ppt_x</p:attrName>
                                        </p:attrNameLst>
                                      </p:cBhvr>
                                      <p:tavLst>
                                        <p:tav tm="0">
                                          <p:val>
                                            <p:strVal val="#ppt_x"/>
                                          </p:val>
                                        </p:tav>
                                        <p:tav tm="100000">
                                          <p:val>
                                            <p:strVal val="#ppt_x"/>
                                          </p:val>
                                        </p:tav>
                                      </p:tavLst>
                                    </p:anim>
                                    <p:anim calcmode="lin" valueType="num">
                                      <p:cBhvr additive="base">
                                        <p:cTn id="146" dur="500" fill="hold"/>
                                        <p:tgtEl>
                                          <p:spTgt spid="131"/>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149"/>
                                        </p:tgtEl>
                                        <p:attrNameLst>
                                          <p:attrName>style.visibility</p:attrName>
                                        </p:attrNameLst>
                                      </p:cBhvr>
                                      <p:to>
                                        <p:strVal val="visible"/>
                                      </p:to>
                                    </p:set>
                                    <p:anim calcmode="lin" valueType="num">
                                      <p:cBhvr additive="base">
                                        <p:cTn id="149" dur="500" fill="hold"/>
                                        <p:tgtEl>
                                          <p:spTgt spid="149"/>
                                        </p:tgtEl>
                                        <p:attrNameLst>
                                          <p:attrName>ppt_x</p:attrName>
                                        </p:attrNameLst>
                                      </p:cBhvr>
                                      <p:tavLst>
                                        <p:tav tm="0">
                                          <p:val>
                                            <p:strVal val="#ppt_x"/>
                                          </p:val>
                                        </p:tav>
                                        <p:tav tm="100000">
                                          <p:val>
                                            <p:strVal val="#ppt_x"/>
                                          </p:val>
                                        </p:tav>
                                      </p:tavLst>
                                    </p:anim>
                                    <p:anim calcmode="lin" valueType="num">
                                      <p:cBhvr additive="base">
                                        <p:cTn id="150" dur="500" fill="hold"/>
                                        <p:tgtEl>
                                          <p:spTgt spid="149"/>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120"/>
                                        </p:tgtEl>
                                        <p:attrNameLst>
                                          <p:attrName>style.visibility</p:attrName>
                                        </p:attrNameLst>
                                      </p:cBhvr>
                                      <p:to>
                                        <p:strVal val="visible"/>
                                      </p:to>
                                    </p:set>
                                    <p:anim calcmode="lin" valueType="num">
                                      <p:cBhvr additive="base">
                                        <p:cTn id="153" dur="500" fill="hold"/>
                                        <p:tgtEl>
                                          <p:spTgt spid="120"/>
                                        </p:tgtEl>
                                        <p:attrNameLst>
                                          <p:attrName>ppt_x</p:attrName>
                                        </p:attrNameLst>
                                      </p:cBhvr>
                                      <p:tavLst>
                                        <p:tav tm="0">
                                          <p:val>
                                            <p:strVal val="#ppt_x"/>
                                          </p:val>
                                        </p:tav>
                                        <p:tav tm="100000">
                                          <p:val>
                                            <p:strVal val="#ppt_x"/>
                                          </p:val>
                                        </p:tav>
                                      </p:tavLst>
                                    </p:anim>
                                    <p:anim calcmode="lin" valueType="num">
                                      <p:cBhvr additive="base">
                                        <p:cTn id="154" dur="500" fill="hold"/>
                                        <p:tgtEl>
                                          <p:spTgt spid="120"/>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126"/>
                                        </p:tgtEl>
                                        <p:attrNameLst>
                                          <p:attrName>style.visibility</p:attrName>
                                        </p:attrNameLst>
                                      </p:cBhvr>
                                      <p:to>
                                        <p:strVal val="visible"/>
                                      </p:to>
                                    </p:set>
                                    <p:anim calcmode="lin" valueType="num">
                                      <p:cBhvr additive="base">
                                        <p:cTn id="157" dur="500" fill="hold"/>
                                        <p:tgtEl>
                                          <p:spTgt spid="126"/>
                                        </p:tgtEl>
                                        <p:attrNameLst>
                                          <p:attrName>ppt_x</p:attrName>
                                        </p:attrNameLst>
                                      </p:cBhvr>
                                      <p:tavLst>
                                        <p:tav tm="0">
                                          <p:val>
                                            <p:strVal val="#ppt_x"/>
                                          </p:val>
                                        </p:tav>
                                        <p:tav tm="100000">
                                          <p:val>
                                            <p:strVal val="#ppt_x"/>
                                          </p:val>
                                        </p:tav>
                                      </p:tavLst>
                                    </p:anim>
                                    <p:anim calcmode="lin" valueType="num">
                                      <p:cBhvr additive="base">
                                        <p:cTn id="158"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4" fill="hold" nodeType="clickEffect">
                                  <p:stCondLst>
                                    <p:cond delay="0"/>
                                  </p:stCondLst>
                                  <p:childTnLst>
                                    <p:set>
                                      <p:cBhvr>
                                        <p:cTn id="162" dur="1" fill="hold">
                                          <p:stCondLst>
                                            <p:cond delay="0"/>
                                          </p:stCondLst>
                                        </p:cTn>
                                        <p:tgtEl>
                                          <p:spTgt spid="243"/>
                                        </p:tgtEl>
                                        <p:attrNameLst>
                                          <p:attrName>style.visibility</p:attrName>
                                        </p:attrNameLst>
                                      </p:cBhvr>
                                      <p:to>
                                        <p:strVal val="visible"/>
                                      </p:to>
                                    </p:set>
                                    <p:anim calcmode="lin" valueType="num">
                                      <p:cBhvr additive="base">
                                        <p:cTn id="163" dur="500" fill="hold"/>
                                        <p:tgtEl>
                                          <p:spTgt spid="243"/>
                                        </p:tgtEl>
                                        <p:attrNameLst>
                                          <p:attrName>ppt_x</p:attrName>
                                        </p:attrNameLst>
                                      </p:cBhvr>
                                      <p:tavLst>
                                        <p:tav tm="0">
                                          <p:val>
                                            <p:strVal val="#ppt_x"/>
                                          </p:val>
                                        </p:tav>
                                        <p:tav tm="100000">
                                          <p:val>
                                            <p:strVal val="#ppt_x"/>
                                          </p:val>
                                        </p:tav>
                                      </p:tavLst>
                                    </p:anim>
                                    <p:anim calcmode="lin" valueType="num">
                                      <p:cBhvr additive="base">
                                        <p:cTn id="164" dur="500" fill="hold"/>
                                        <p:tgtEl>
                                          <p:spTgt spid="243"/>
                                        </p:tgtEl>
                                        <p:attrNameLst>
                                          <p:attrName>ppt_y</p:attrName>
                                        </p:attrNameLst>
                                      </p:cBhvr>
                                      <p:tavLst>
                                        <p:tav tm="0">
                                          <p:val>
                                            <p:strVal val="1+#ppt_h/2"/>
                                          </p:val>
                                        </p:tav>
                                        <p:tav tm="100000">
                                          <p:val>
                                            <p:strVal val="#ppt_y"/>
                                          </p:val>
                                        </p:tav>
                                      </p:tavLst>
                                    </p:anim>
                                  </p:childTnLst>
                                </p:cTn>
                              </p:par>
                              <p:par>
                                <p:cTn id="165" presetID="2" presetClass="entr" presetSubtype="4" fill="hold" nodeType="withEffect">
                                  <p:stCondLst>
                                    <p:cond delay="0"/>
                                  </p:stCondLst>
                                  <p:childTnLst>
                                    <p:set>
                                      <p:cBhvr>
                                        <p:cTn id="166" dur="1" fill="hold">
                                          <p:stCondLst>
                                            <p:cond delay="0"/>
                                          </p:stCondLst>
                                        </p:cTn>
                                        <p:tgtEl>
                                          <p:spTgt spid="238"/>
                                        </p:tgtEl>
                                        <p:attrNameLst>
                                          <p:attrName>style.visibility</p:attrName>
                                        </p:attrNameLst>
                                      </p:cBhvr>
                                      <p:to>
                                        <p:strVal val="visible"/>
                                      </p:to>
                                    </p:set>
                                    <p:anim calcmode="lin" valueType="num">
                                      <p:cBhvr additive="base">
                                        <p:cTn id="167" dur="500" fill="hold"/>
                                        <p:tgtEl>
                                          <p:spTgt spid="238"/>
                                        </p:tgtEl>
                                        <p:attrNameLst>
                                          <p:attrName>ppt_x</p:attrName>
                                        </p:attrNameLst>
                                      </p:cBhvr>
                                      <p:tavLst>
                                        <p:tav tm="0">
                                          <p:val>
                                            <p:strVal val="#ppt_x"/>
                                          </p:val>
                                        </p:tav>
                                        <p:tav tm="100000">
                                          <p:val>
                                            <p:strVal val="#ppt_x"/>
                                          </p:val>
                                        </p:tav>
                                      </p:tavLst>
                                    </p:anim>
                                    <p:anim calcmode="lin" valueType="num">
                                      <p:cBhvr additive="base">
                                        <p:cTn id="168" dur="500" fill="hold"/>
                                        <p:tgtEl>
                                          <p:spTgt spid="238"/>
                                        </p:tgtEl>
                                        <p:attrNameLst>
                                          <p:attrName>ppt_y</p:attrName>
                                        </p:attrNameLst>
                                      </p:cBhvr>
                                      <p:tavLst>
                                        <p:tav tm="0">
                                          <p:val>
                                            <p:strVal val="1+#ppt_h/2"/>
                                          </p:val>
                                        </p:tav>
                                        <p:tav tm="100000">
                                          <p:val>
                                            <p:strVal val="#ppt_y"/>
                                          </p:val>
                                        </p:tav>
                                      </p:tavLst>
                                    </p:anim>
                                  </p:childTnLst>
                                </p:cTn>
                              </p:par>
                              <p:par>
                                <p:cTn id="169" presetID="2" presetClass="entr" presetSubtype="4" fill="hold" nodeType="withEffect">
                                  <p:stCondLst>
                                    <p:cond delay="0"/>
                                  </p:stCondLst>
                                  <p:childTnLst>
                                    <p:set>
                                      <p:cBhvr>
                                        <p:cTn id="170" dur="1" fill="hold">
                                          <p:stCondLst>
                                            <p:cond delay="0"/>
                                          </p:stCondLst>
                                        </p:cTn>
                                        <p:tgtEl>
                                          <p:spTgt spid="240"/>
                                        </p:tgtEl>
                                        <p:attrNameLst>
                                          <p:attrName>style.visibility</p:attrName>
                                        </p:attrNameLst>
                                      </p:cBhvr>
                                      <p:to>
                                        <p:strVal val="visible"/>
                                      </p:to>
                                    </p:set>
                                    <p:anim calcmode="lin" valueType="num">
                                      <p:cBhvr additive="base">
                                        <p:cTn id="171" dur="500" fill="hold"/>
                                        <p:tgtEl>
                                          <p:spTgt spid="240"/>
                                        </p:tgtEl>
                                        <p:attrNameLst>
                                          <p:attrName>ppt_x</p:attrName>
                                        </p:attrNameLst>
                                      </p:cBhvr>
                                      <p:tavLst>
                                        <p:tav tm="0">
                                          <p:val>
                                            <p:strVal val="#ppt_x"/>
                                          </p:val>
                                        </p:tav>
                                        <p:tav tm="100000">
                                          <p:val>
                                            <p:strVal val="#ppt_x"/>
                                          </p:val>
                                        </p:tav>
                                      </p:tavLst>
                                    </p:anim>
                                    <p:anim calcmode="lin" valueType="num">
                                      <p:cBhvr additive="base">
                                        <p:cTn id="172" dur="500" fill="hold"/>
                                        <p:tgtEl>
                                          <p:spTgt spid="240"/>
                                        </p:tgtEl>
                                        <p:attrNameLst>
                                          <p:attrName>ppt_y</p:attrName>
                                        </p:attrNameLst>
                                      </p:cBhvr>
                                      <p:tavLst>
                                        <p:tav tm="0">
                                          <p:val>
                                            <p:strVal val="1+#ppt_h/2"/>
                                          </p:val>
                                        </p:tav>
                                        <p:tav tm="100000">
                                          <p:val>
                                            <p:strVal val="#ppt_y"/>
                                          </p:val>
                                        </p:tav>
                                      </p:tavLst>
                                    </p:anim>
                                  </p:childTnLst>
                                </p:cTn>
                              </p:par>
                              <p:par>
                                <p:cTn id="173" presetID="2" presetClass="entr" presetSubtype="4" fill="hold" nodeType="withEffect">
                                  <p:stCondLst>
                                    <p:cond delay="0"/>
                                  </p:stCondLst>
                                  <p:childTnLst>
                                    <p:set>
                                      <p:cBhvr>
                                        <p:cTn id="174" dur="1" fill="hold">
                                          <p:stCondLst>
                                            <p:cond delay="0"/>
                                          </p:stCondLst>
                                        </p:cTn>
                                        <p:tgtEl>
                                          <p:spTgt spid="282"/>
                                        </p:tgtEl>
                                        <p:attrNameLst>
                                          <p:attrName>style.visibility</p:attrName>
                                        </p:attrNameLst>
                                      </p:cBhvr>
                                      <p:to>
                                        <p:strVal val="visible"/>
                                      </p:to>
                                    </p:set>
                                    <p:anim calcmode="lin" valueType="num">
                                      <p:cBhvr additive="base">
                                        <p:cTn id="175" dur="500" fill="hold"/>
                                        <p:tgtEl>
                                          <p:spTgt spid="282"/>
                                        </p:tgtEl>
                                        <p:attrNameLst>
                                          <p:attrName>ppt_x</p:attrName>
                                        </p:attrNameLst>
                                      </p:cBhvr>
                                      <p:tavLst>
                                        <p:tav tm="0">
                                          <p:val>
                                            <p:strVal val="#ppt_x"/>
                                          </p:val>
                                        </p:tav>
                                        <p:tav tm="100000">
                                          <p:val>
                                            <p:strVal val="#ppt_x"/>
                                          </p:val>
                                        </p:tav>
                                      </p:tavLst>
                                    </p:anim>
                                    <p:anim calcmode="lin" valueType="num">
                                      <p:cBhvr additive="base">
                                        <p:cTn id="176" dur="500" fill="hold"/>
                                        <p:tgtEl>
                                          <p:spTgt spid="282"/>
                                        </p:tgtEl>
                                        <p:attrNameLst>
                                          <p:attrName>ppt_y</p:attrName>
                                        </p:attrNameLst>
                                      </p:cBhvr>
                                      <p:tavLst>
                                        <p:tav tm="0">
                                          <p:val>
                                            <p:strVal val="1+#ppt_h/2"/>
                                          </p:val>
                                        </p:tav>
                                        <p:tav tm="100000">
                                          <p:val>
                                            <p:strVal val="#ppt_y"/>
                                          </p:val>
                                        </p:tav>
                                      </p:tavLst>
                                    </p:anim>
                                  </p:childTnLst>
                                </p:cTn>
                              </p:par>
                              <p:par>
                                <p:cTn id="177" presetID="2" presetClass="entr" presetSubtype="4" fill="hold" nodeType="withEffect">
                                  <p:stCondLst>
                                    <p:cond delay="0"/>
                                  </p:stCondLst>
                                  <p:childTnLst>
                                    <p:set>
                                      <p:cBhvr>
                                        <p:cTn id="178" dur="1" fill="hold">
                                          <p:stCondLst>
                                            <p:cond delay="0"/>
                                          </p:stCondLst>
                                        </p:cTn>
                                        <p:tgtEl>
                                          <p:spTgt spid="280"/>
                                        </p:tgtEl>
                                        <p:attrNameLst>
                                          <p:attrName>style.visibility</p:attrName>
                                        </p:attrNameLst>
                                      </p:cBhvr>
                                      <p:to>
                                        <p:strVal val="visible"/>
                                      </p:to>
                                    </p:set>
                                    <p:anim calcmode="lin" valueType="num">
                                      <p:cBhvr additive="base">
                                        <p:cTn id="179" dur="500" fill="hold"/>
                                        <p:tgtEl>
                                          <p:spTgt spid="280"/>
                                        </p:tgtEl>
                                        <p:attrNameLst>
                                          <p:attrName>ppt_x</p:attrName>
                                        </p:attrNameLst>
                                      </p:cBhvr>
                                      <p:tavLst>
                                        <p:tav tm="0">
                                          <p:val>
                                            <p:strVal val="#ppt_x"/>
                                          </p:val>
                                        </p:tav>
                                        <p:tav tm="100000">
                                          <p:val>
                                            <p:strVal val="#ppt_x"/>
                                          </p:val>
                                        </p:tav>
                                      </p:tavLst>
                                    </p:anim>
                                    <p:anim calcmode="lin" valueType="num">
                                      <p:cBhvr additive="base">
                                        <p:cTn id="180" dur="500" fill="hold"/>
                                        <p:tgtEl>
                                          <p:spTgt spid="280"/>
                                        </p:tgtEl>
                                        <p:attrNameLst>
                                          <p:attrName>ppt_y</p:attrName>
                                        </p:attrNameLst>
                                      </p:cBhvr>
                                      <p:tavLst>
                                        <p:tav tm="0">
                                          <p:val>
                                            <p:strVal val="1+#ppt_h/2"/>
                                          </p:val>
                                        </p:tav>
                                        <p:tav tm="100000">
                                          <p:val>
                                            <p:strVal val="#ppt_y"/>
                                          </p:val>
                                        </p:tav>
                                      </p:tavLst>
                                    </p:anim>
                                  </p:childTnLst>
                                </p:cTn>
                              </p:par>
                              <p:par>
                                <p:cTn id="181" presetID="2" presetClass="entr" presetSubtype="4" fill="hold" nodeType="withEffect">
                                  <p:stCondLst>
                                    <p:cond delay="0"/>
                                  </p:stCondLst>
                                  <p:childTnLst>
                                    <p:set>
                                      <p:cBhvr>
                                        <p:cTn id="182" dur="1" fill="hold">
                                          <p:stCondLst>
                                            <p:cond delay="0"/>
                                          </p:stCondLst>
                                        </p:cTn>
                                        <p:tgtEl>
                                          <p:spTgt spid="278"/>
                                        </p:tgtEl>
                                        <p:attrNameLst>
                                          <p:attrName>style.visibility</p:attrName>
                                        </p:attrNameLst>
                                      </p:cBhvr>
                                      <p:to>
                                        <p:strVal val="visible"/>
                                      </p:to>
                                    </p:set>
                                    <p:anim calcmode="lin" valueType="num">
                                      <p:cBhvr additive="base">
                                        <p:cTn id="183" dur="500" fill="hold"/>
                                        <p:tgtEl>
                                          <p:spTgt spid="278"/>
                                        </p:tgtEl>
                                        <p:attrNameLst>
                                          <p:attrName>ppt_x</p:attrName>
                                        </p:attrNameLst>
                                      </p:cBhvr>
                                      <p:tavLst>
                                        <p:tav tm="0">
                                          <p:val>
                                            <p:strVal val="#ppt_x"/>
                                          </p:val>
                                        </p:tav>
                                        <p:tav tm="100000">
                                          <p:val>
                                            <p:strVal val="#ppt_x"/>
                                          </p:val>
                                        </p:tav>
                                      </p:tavLst>
                                    </p:anim>
                                    <p:anim calcmode="lin" valueType="num">
                                      <p:cBhvr additive="base">
                                        <p:cTn id="184" dur="500" fill="hold"/>
                                        <p:tgtEl>
                                          <p:spTgt spid="278"/>
                                        </p:tgtEl>
                                        <p:attrNameLst>
                                          <p:attrName>ppt_y</p:attrName>
                                        </p:attrNameLst>
                                      </p:cBhvr>
                                      <p:tavLst>
                                        <p:tav tm="0">
                                          <p:val>
                                            <p:strVal val="1+#ppt_h/2"/>
                                          </p:val>
                                        </p:tav>
                                        <p:tav tm="100000">
                                          <p:val>
                                            <p:strVal val="#ppt_y"/>
                                          </p:val>
                                        </p:tav>
                                      </p:tavLst>
                                    </p:anim>
                                  </p:childTnLst>
                                </p:cTn>
                              </p:par>
                              <p:par>
                                <p:cTn id="185" presetID="2" presetClass="entr" presetSubtype="4" fill="hold" grpId="0" nodeType="withEffect">
                                  <p:stCondLst>
                                    <p:cond delay="0"/>
                                  </p:stCondLst>
                                  <p:childTnLst>
                                    <p:set>
                                      <p:cBhvr>
                                        <p:cTn id="186" dur="1" fill="hold">
                                          <p:stCondLst>
                                            <p:cond delay="0"/>
                                          </p:stCondLst>
                                        </p:cTn>
                                        <p:tgtEl>
                                          <p:spTgt spid="193"/>
                                        </p:tgtEl>
                                        <p:attrNameLst>
                                          <p:attrName>style.visibility</p:attrName>
                                        </p:attrNameLst>
                                      </p:cBhvr>
                                      <p:to>
                                        <p:strVal val="visible"/>
                                      </p:to>
                                    </p:set>
                                    <p:anim calcmode="lin" valueType="num">
                                      <p:cBhvr additive="base">
                                        <p:cTn id="187" dur="500" fill="hold"/>
                                        <p:tgtEl>
                                          <p:spTgt spid="193"/>
                                        </p:tgtEl>
                                        <p:attrNameLst>
                                          <p:attrName>ppt_x</p:attrName>
                                        </p:attrNameLst>
                                      </p:cBhvr>
                                      <p:tavLst>
                                        <p:tav tm="0">
                                          <p:val>
                                            <p:strVal val="#ppt_x"/>
                                          </p:val>
                                        </p:tav>
                                        <p:tav tm="100000">
                                          <p:val>
                                            <p:strVal val="#ppt_x"/>
                                          </p:val>
                                        </p:tav>
                                      </p:tavLst>
                                    </p:anim>
                                    <p:anim calcmode="lin" valueType="num">
                                      <p:cBhvr additive="base">
                                        <p:cTn id="188" dur="500" fill="hold"/>
                                        <p:tgtEl>
                                          <p:spTgt spid="193"/>
                                        </p:tgtEl>
                                        <p:attrNameLst>
                                          <p:attrName>ppt_y</p:attrName>
                                        </p:attrNameLst>
                                      </p:cBhvr>
                                      <p:tavLst>
                                        <p:tav tm="0">
                                          <p:val>
                                            <p:strVal val="1+#ppt_h/2"/>
                                          </p:val>
                                        </p:tav>
                                        <p:tav tm="100000">
                                          <p:val>
                                            <p:strVal val="#ppt_y"/>
                                          </p:val>
                                        </p:tav>
                                      </p:tavLst>
                                    </p:anim>
                                  </p:childTnLst>
                                </p:cTn>
                              </p:par>
                              <p:par>
                                <p:cTn id="189" presetID="2" presetClass="entr" presetSubtype="4" fill="hold" grpId="0" nodeType="withEffect">
                                  <p:stCondLst>
                                    <p:cond delay="0"/>
                                  </p:stCondLst>
                                  <p:childTnLst>
                                    <p:set>
                                      <p:cBhvr>
                                        <p:cTn id="190" dur="1" fill="hold">
                                          <p:stCondLst>
                                            <p:cond delay="0"/>
                                          </p:stCondLst>
                                        </p:cTn>
                                        <p:tgtEl>
                                          <p:spTgt spid="194"/>
                                        </p:tgtEl>
                                        <p:attrNameLst>
                                          <p:attrName>style.visibility</p:attrName>
                                        </p:attrNameLst>
                                      </p:cBhvr>
                                      <p:to>
                                        <p:strVal val="visible"/>
                                      </p:to>
                                    </p:set>
                                    <p:anim calcmode="lin" valueType="num">
                                      <p:cBhvr additive="base">
                                        <p:cTn id="191" dur="500" fill="hold"/>
                                        <p:tgtEl>
                                          <p:spTgt spid="194"/>
                                        </p:tgtEl>
                                        <p:attrNameLst>
                                          <p:attrName>ppt_x</p:attrName>
                                        </p:attrNameLst>
                                      </p:cBhvr>
                                      <p:tavLst>
                                        <p:tav tm="0">
                                          <p:val>
                                            <p:strVal val="#ppt_x"/>
                                          </p:val>
                                        </p:tav>
                                        <p:tav tm="100000">
                                          <p:val>
                                            <p:strVal val="#ppt_x"/>
                                          </p:val>
                                        </p:tav>
                                      </p:tavLst>
                                    </p:anim>
                                    <p:anim calcmode="lin" valueType="num">
                                      <p:cBhvr additive="base">
                                        <p:cTn id="192" dur="500" fill="hold"/>
                                        <p:tgtEl>
                                          <p:spTgt spid="194"/>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nodeType="clickEffect">
                                  <p:stCondLst>
                                    <p:cond delay="0"/>
                                  </p:stCondLst>
                                  <p:childTnLst>
                                    <p:set>
                                      <p:cBhvr>
                                        <p:cTn id="196" dur="1" fill="hold">
                                          <p:stCondLst>
                                            <p:cond delay="0"/>
                                          </p:stCondLst>
                                        </p:cTn>
                                        <p:tgtEl>
                                          <p:spTgt spid="217"/>
                                        </p:tgtEl>
                                        <p:attrNameLst>
                                          <p:attrName>style.visibility</p:attrName>
                                        </p:attrNameLst>
                                      </p:cBhvr>
                                      <p:to>
                                        <p:strVal val="visible"/>
                                      </p:to>
                                    </p:set>
                                    <p:anim calcmode="lin" valueType="num">
                                      <p:cBhvr additive="base">
                                        <p:cTn id="197" dur="500" fill="hold"/>
                                        <p:tgtEl>
                                          <p:spTgt spid="217"/>
                                        </p:tgtEl>
                                        <p:attrNameLst>
                                          <p:attrName>ppt_x</p:attrName>
                                        </p:attrNameLst>
                                      </p:cBhvr>
                                      <p:tavLst>
                                        <p:tav tm="0">
                                          <p:val>
                                            <p:strVal val="#ppt_x"/>
                                          </p:val>
                                        </p:tav>
                                        <p:tav tm="100000">
                                          <p:val>
                                            <p:strVal val="#ppt_x"/>
                                          </p:val>
                                        </p:tav>
                                      </p:tavLst>
                                    </p:anim>
                                    <p:anim calcmode="lin" valueType="num">
                                      <p:cBhvr additive="base">
                                        <p:cTn id="198" dur="500" fill="hold"/>
                                        <p:tgtEl>
                                          <p:spTgt spid="217"/>
                                        </p:tgtEl>
                                        <p:attrNameLst>
                                          <p:attrName>ppt_y</p:attrName>
                                        </p:attrNameLst>
                                      </p:cBhvr>
                                      <p:tavLst>
                                        <p:tav tm="0">
                                          <p:val>
                                            <p:strVal val="1+#ppt_h/2"/>
                                          </p:val>
                                        </p:tav>
                                        <p:tav tm="100000">
                                          <p:val>
                                            <p:strVal val="#ppt_y"/>
                                          </p:val>
                                        </p:tav>
                                      </p:tavLst>
                                    </p:anim>
                                  </p:childTnLst>
                                </p:cTn>
                              </p:par>
                              <p:par>
                                <p:cTn id="199" presetID="2" presetClass="entr" presetSubtype="4" fill="hold" nodeType="withEffect">
                                  <p:stCondLst>
                                    <p:cond delay="0"/>
                                  </p:stCondLst>
                                  <p:childTnLst>
                                    <p:set>
                                      <p:cBhvr>
                                        <p:cTn id="200" dur="1" fill="hold">
                                          <p:stCondLst>
                                            <p:cond delay="0"/>
                                          </p:stCondLst>
                                        </p:cTn>
                                        <p:tgtEl>
                                          <p:spTgt spid="212"/>
                                        </p:tgtEl>
                                        <p:attrNameLst>
                                          <p:attrName>style.visibility</p:attrName>
                                        </p:attrNameLst>
                                      </p:cBhvr>
                                      <p:to>
                                        <p:strVal val="visible"/>
                                      </p:to>
                                    </p:set>
                                    <p:anim calcmode="lin" valueType="num">
                                      <p:cBhvr additive="base">
                                        <p:cTn id="201" dur="500" fill="hold"/>
                                        <p:tgtEl>
                                          <p:spTgt spid="212"/>
                                        </p:tgtEl>
                                        <p:attrNameLst>
                                          <p:attrName>ppt_x</p:attrName>
                                        </p:attrNameLst>
                                      </p:cBhvr>
                                      <p:tavLst>
                                        <p:tav tm="0">
                                          <p:val>
                                            <p:strVal val="#ppt_x"/>
                                          </p:val>
                                        </p:tav>
                                        <p:tav tm="100000">
                                          <p:val>
                                            <p:strVal val="#ppt_x"/>
                                          </p:val>
                                        </p:tav>
                                      </p:tavLst>
                                    </p:anim>
                                    <p:anim calcmode="lin" valueType="num">
                                      <p:cBhvr additive="base">
                                        <p:cTn id="202" dur="500" fill="hold"/>
                                        <p:tgtEl>
                                          <p:spTgt spid="212"/>
                                        </p:tgtEl>
                                        <p:attrNameLst>
                                          <p:attrName>ppt_y</p:attrName>
                                        </p:attrNameLst>
                                      </p:cBhvr>
                                      <p:tavLst>
                                        <p:tav tm="0">
                                          <p:val>
                                            <p:strVal val="1+#ppt_h/2"/>
                                          </p:val>
                                        </p:tav>
                                        <p:tav tm="100000">
                                          <p:val>
                                            <p:strVal val="#ppt_y"/>
                                          </p:val>
                                        </p:tav>
                                      </p:tavLst>
                                    </p:anim>
                                  </p:childTnLst>
                                </p:cTn>
                              </p:par>
                              <p:par>
                                <p:cTn id="203" presetID="2" presetClass="entr" presetSubtype="4" fill="hold" grpId="0" nodeType="withEffect">
                                  <p:stCondLst>
                                    <p:cond delay="0"/>
                                  </p:stCondLst>
                                  <p:childTnLst>
                                    <p:set>
                                      <p:cBhvr>
                                        <p:cTn id="204" dur="1" fill="hold">
                                          <p:stCondLst>
                                            <p:cond delay="0"/>
                                          </p:stCondLst>
                                        </p:cTn>
                                        <p:tgtEl>
                                          <p:spTgt spid="214"/>
                                        </p:tgtEl>
                                        <p:attrNameLst>
                                          <p:attrName>style.visibility</p:attrName>
                                        </p:attrNameLst>
                                      </p:cBhvr>
                                      <p:to>
                                        <p:strVal val="visible"/>
                                      </p:to>
                                    </p:set>
                                    <p:anim calcmode="lin" valueType="num">
                                      <p:cBhvr additive="base">
                                        <p:cTn id="205" dur="500" fill="hold"/>
                                        <p:tgtEl>
                                          <p:spTgt spid="214"/>
                                        </p:tgtEl>
                                        <p:attrNameLst>
                                          <p:attrName>ppt_x</p:attrName>
                                        </p:attrNameLst>
                                      </p:cBhvr>
                                      <p:tavLst>
                                        <p:tav tm="0">
                                          <p:val>
                                            <p:strVal val="#ppt_x"/>
                                          </p:val>
                                        </p:tav>
                                        <p:tav tm="100000">
                                          <p:val>
                                            <p:strVal val="#ppt_x"/>
                                          </p:val>
                                        </p:tav>
                                      </p:tavLst>
                                    </p:anim>
                                    <p:anim calcmode="lin" valueType="num">
                                      <p:cBhvr additive="base">
                                        <p:cTn id="206" dur="500" fill="hold"/>
                                        <p:tgtEl>
                                          <p:spTgt spid="214"/>
                                        </p:tgtEl>
                                        <p:attrNameLst>
                                          <p:attrName>ppt_y</p:attrName>
                                        </p:attrNameLst>
                                      </p:cBhvr>
                                      <p:tavLst>
                                        <p:tav tm="0">
                                          <p:val>
                                            <p:strVal val="1+#ppt_h/2"/>
                                          </p:val>
                                        </p:tav>
                                        <p:tav tm="100000">
                                          <p:val>
                                            <p:strVal val="#ppt_y"/>
                                          </p:val>
                                        </p:tav>
                                      </p:tavLst>
                                    </p:anim>
                                  </p:childTnLst>
                                </p:cTn>
                              </p:par>
                              <p:par>
                                <p:cTn id="207" presetID="2" presetClass="entr" presetSubtype="4" fill="hold" nodeType="withEffect">
                                  <p:stCondLst>
                                    <p:cond delay="0"/>
                                  </p:stCondLst>
                                  <p:childTnLst>
                                    <p:set>
                                      <p:cBhvr>
                                        <p:cTn id="208" dur="1" fill="hold">
                                          <p:stCondLst>
                                            <p:cond delay="0"/>
                                          </p:stCondLst>
                                        </p:cTn>
                                        <p:tgtEl>
                                          <p:spTgt spid="207"/>
                                        </p:tgtEl>
                                        <p:attrNameLst>
                                          <p:attrName>style.visibility</p:attrName>
                                        </p:attrNameLst>
                                      </p:cBhvr>
                                      <p:to>
                                        <p:strVal val="visible"/>
                                      </p:to>
                                    </p:set>
                                    <p:anim calcmode="lin" valueType="num">
                                      <p:cBhvr additive="base">
                                        <p:cTn id="209" dur="500" fill="hold"/>
                                        <p:tgtEl>
                                          <p:spTgt spid="207"/>
                                        </p:tgtEl>
                                        <p:attrNameLst>
                                          <p:attrName>ppt_x</p:attrName>
                                        </p:attrNameLst>
                                      </p:cBhvr>
                                      <p:tavLst>
                                        <p:tav tm="0">
                                          <p:val>
                                            <p:strVal val="#ppt_x"/>
                                          </p:val>
                                        </p:tav>
                                        <p:tav tm="100000">
                                          <p:val>
                                            <p:strVal val="#ppt_x"/>
                                          </p:val>
                                        </p:tav>
                                      </p:tavLst>
                                    </p:anim>
                                    <p:anim calcmode="lin" valueType="num">
                                      <p:cBhvr additive="base">
                                        <p:cTn id="210" dur="500" fill="hold"/>
                                        <p:tgtEl>
                                          <p:spTgt spid="207"/>
                                        </p:tgtEl>
                                        <p:attrNameLst>
                                          <p:attrName>ppt_y</p:attrName>
                                        </p:attrNameLst>
                                      </p:cBhvr>
                                      <p:tavLst>
                                        <p:tav tm="0">
                                          <p:val>
                                            <p:strVal val="1+#ppt_h/2"/>
                                          </p:val>
                                        </p:tav>
                                        <p:tav tm="100000">
                                          <p:val>
                                            <p:strVal val="#ppt_y"/>
                                          </p:val>
                                        </p:tav>
                                      </p:tavLst>
                                    </p:anim>
                                  </p:childTnLst>
                                </p:cTn>
                              </p:par>
                              <p:par>
                                <p:cTn id="211" presetID="2" presetClass="entr" presetSubtype="4" fill="hold" nodeType="withEffect">
                                  <p:stCondLst>
                                    <p:cond delay="0"/>
                                  </p:stCondLst>
                                  <p:childTnLst>
                                    <p:set>
                                      <p:cBhvr>
                                        <p:cTn id="212" dur="1" fill="hold">
                                          <p:stCondLst>
                                            <p:cond delay="0"/>
                                          </p:stCondLst>
                                        </p:cTn>
                                        <p:tgtEl>
                                          <p:spTgt spid="210"/>
                                        </p:tgtEl>
                                        <p:attrNameLst>
                                          <p:attrName>style.visibility</p:attrName>
                                        </p:attrNameLst>
                                      </p:cBhvr>
                                      <p:to>
                                        <p:strVal val="visible"/>
                                      </p:to>
                                    </p:set>
                                    <p:anim calcmode="lin" valueType="num">
                                      <p:cBhvr additive="base">
                                        <p:cTn id="213" dur="500" fill="hold"/>
                                        <p:tgtEl>
                                          <p:spTgt spid="210"/>
                                        </p:tgtEl>
                                        <p:attrNameLst>
                                          <p:attrName>ppt_x</p:attrName>
                                        </p:attrNameLst>
                                      </p:cBhvr>
                                      <p:tavLst>
                                        <p:tav tm="0">
                                          <p:val>
                                            <p:strVal val="#ppt_x"/>
                                          </p:val>
                                        </p:tav>
                                        <p:tav tm="100000">
                                          <p:val>
                                            <p:strVal val="#ppt_x"/>
                                          </p:val>
                                        </p:tav>
                                      </p:tavLst>
                                    </p:anim>
                                    <p:anim calcmode="lin" valueType="num">
                                      <p:cBhvr additive="base">
                                        <p:cTn id="214" dur="500" fill="hold"/>
                                        <p:tgtEl>
                                          <p:spTgt spid="210"/>
                                        </p:tgtEl>
                                        <p:attrNameLst>
                                          <p:attrName>ppt_y</p:attrName>
                                        </p:attrNameLst>
                                      </p:cBhvr>
                                      <p:tavLst>
                                        <p:tav tm="0">
                                          <p:val>
                                            <p:strVal val="1+#ppt_h/2"/>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2" presetClass="entr" presetSubtype="4" fill="hold" nodeType="clickEffect">
                                  <p:stCondLst>
                                    <p:cond delay="0"/>
                                  </p:stCondLst>
                                  <p:childTnLst>
                                    <p:set>
                                      <p:cBhvr>
                                        <p:cTn id="218" dur="1" fill="hold">
                                          <p:stCondLst>
                                            <p:cond delay="0"/>
                                          </p:stCondLst>
                                        </p:cTn>
                                        <p:tgtEl>
                                          <p:spTgt spid="220"/>
                                        </p:tgtEl>
                                        <p:attrNameLst>
                                          <p:attrName>style.visibility</p:attrName>
                                        </p:attrNameLst>
                                      </p:cBhvr>
                                      <p:to>
                                        <p:strVal val="visible"/>
                                      </p:to>
                                    </p:set>
                                    <p:anim calcmode="lin" valueType="num">
                                      <p:cBhvr additive="base">
                                        <p:cTn id="219" dur="500" fill="hold"/>
                                        <p:tgtEl>
                                          <p:spTgt spid="220"/>
                                        </p:tgtEl>
                                        <p:attrNameLst>
                                          <p:attrName>ppt_x</p:attrName>
                                        </p:attrNameLst>
                                      </p:cBhvr>
                                      <p:tavLst>
                                        <p:tav tm="0">
                                          <p:val>
                                            <p:strVal val="#ppt_x"/>
                                          </p:val>
                                        </p:tav>
                                        <p:tav tm="100000">
                                          <p:val>
                                            <p:strVal val="#ppt_x"/>
                                          </p:val>
                                        </p:tav>
                                      </p:tavLst>
                                    </p:anim>
                                    <p:anim calcmode="lin" valueType="num">
                                      <p:cBhvr additive="base">
                                        <p:cTn id="220" dur="500" fill="hold"/>
                                        <p:tgtEl>
                                          <p:spTgt spid="220"/>
                                        </p:tgtEl>
                                        <p:attrNameLst>
                                          <p:attrName>ppt_y</p:attrName>
                                        </p:attrNameLst>
                                      </p:cBhvr>
                                      <p:tavLst>
                                        <p:tav tm="0">
                                          <p:val>
                                            <p:strVal val="1+#ppt_h/2"/>
                                          </p:val>
                                        </p:tav>
                                        <p:tav tm="100000">
                                          <p:val>
                                            <p:strVal val="#ppt_y"/>
                                          </p:val>
                                        </p:tav>
                                      </p:tavLst>
                                    </p:anim>
                                  </p:childTnLst>
                                </p:cTn>
                              </p:par>
                              <p:par>
                                <p:cTn id="221" presetID="2" presetClass="entr" presetSubtype="4" fill="hold" nodeType="withEffect">
                                  <p:stCondLst>
                                    <p:cond delay="0"/>
                                  </p:stCondLst>
                                  <p:childTnLst>
                                    <p:set>
                                      <p:cBhvr>
                                        <p:cTn id="222" dur="1" fill="hold">
                                          <p:stCondLst>
                                            <p:cond delay="0"/>
                                          </p:stCondLst>
                                        </p:cTn>
                                        <p:tgtEl>
                                          <p:spTgt spid="221"/>
                                        </p:tgtEl>
                                        <p:attrNameLst>
                                          <p:attrName>style.visibility</p:attrName>
                                        </p:attrNameLst>
                                      </p:cBhvr>
                                      <p:to>
                                        <p:strVal val="visible"/>
                                      </p:to>
                                    </p:set>
                                    <p:anim calcmode="lin" valueType="num">
                                      <p:cBhvr additive="base">
                                        <p:cTn id="223" dur="500" fill="hold"/>
                                        <p:tgtEl>
                                          <p:spTgt spid="221"/>
                                        </p:tgtEl>
                                        <p:attrNameLst>
                                          <p:attrName>ppt_x</p:attrName>
                                        </p:attrNameLst>
                                      </p:cBhvr>
                                      <p:tavLst>
                                        <p:tav tm="0">
                                          <p:val>
                                            <p:strVal val="#ppt_x"/>
                                          </p:val>
                                        </p:tav>
                                        <p:tav tm="100000">
                                          <p:val>
                                            <p:strVal val="#ppt_x"/>
                                          </p:val>
                                        </p:tav>
                                      </p:tavLst>
                                    </p:anim>
                                    <p:anim calcmode="lin" valueType="num">
                                      <p:cBhvr additive="base">
                                        <p:cTn id="224" dur="500" fill="hold"/>
                                        <p:tgtEl>
                                          <p:spTgt spid="221"/>
                                        </p:tgtEl>
                                        <p:attrNameLst>
                                          <p:attrName>ppt_y</p:attrName>
                                        </p:attrNameLst>
                                      </p:cBhvr>
                                      <p:tavLst>
                                        <p:tav tm="0">
                                          <p:val>
                                            <p:strVal val="1+#ppt_h/2"/>
                                          </p:val>
                                        </p:tav>
                                        <p:tav tm="100000">
                                          <p:val>
                                            <p:strVal val="#ppt_y"/>
                                          </p:val>
                                        </p:tav>
                                      </p:tavLst>
                                    </p:anim>
                                  </p:childTnLst>
                                </p:cTn>
                              </p:par>
                              <p:par>
                                <p:cTn id="225" presetID="2" presetClass="entr" presetSubtype="4" fill="hold" nodeType="withEffect">
                                  <p:stCondLst>
                                    <p:cond delay="0"/>
                                  </p:stCondLst>
                                  <p:childTnLst>
                                    <p:set>
                                      <p:cBhvr>
                                        <p:cTn id="226" dur="1" fill="hold">
                                          <p:stCondLst>
                                            <p:cond delay="0"/>
                                          </p:stCondLst>
                                        </p:cTn>
                                        <p:tgtEl>
                                          <p:spTgt spid="219"/>
                                        </p:tgtEl>
                                        <p:attrNameLst>
                                          <p:attrName>style.visibility</p:attrName>
                                        </p:attrNameLst>
                                      </p:cBhvr>
                                      <p:to>
                                        <p:strVal val="visible"/>
                                      </p:to>
                                    </p:set>
                                    <p:anim calcmode="lin" valueType="num">
                                      <p:cBhvr additive="base">
                                        <p:cTn id="227" dur="500" fill="hold"/>
                                        <p:tgtEl>
                                          <p:spTgt spid="219"/>
                                        </p:tgtEl>
                                        <p:attrNameLst>
                                          <p:attrName>ppt_x</p:attrName>
                                        </p:attrNameLst>
                                      </p:cBhvr>
                                      <p:tavLst>
                                        <p:tav tm="0">
                                          <p:val>
                                            <p:strVal val="#ppt_x"/>
                                          </p:val>
                                        </p:tav>
                                        <p:tav tm="100000">
                                          <p:val>
                                            <p:strVal val="#ppt_x"/>
                                          </p:val>
                                        </p:tav>
                                      </p:tavLst>
                                    </p:anim>
                                    <p:anim calcmode="lin" valueType="num">
                                      <p:cBhvr additive="base">
                                        <p:cTn id="228" dur="500" fill="hold"/>
                                        <p:tgtEl>
                                          <p:spTgt spid="219"/>
                                        </p:tgtEl>
                                        <p:attrNameLst>
                                          <p:attrName>ppt_y</p:attrName>
                                        </p:attrNameLst>
                                      </p:cBhvr>
                                      <p:tavLst>
                                        <p:tav tm="0">
                                          <p:val>
                                            <p:strVal val="1+#ppt_h/2"/>
                                          </p:val>
                                        </p:tav>
                                        <p:tav tm="100000">
                                          <p:val>
                                            <p:strVal val="#ppt_y"/>
                                          </p:val>
                                        </p:tav>
                                      </p:tavLst>
                                    </p:anim>
                                  </p:childTnLst>
                                </p:cTn>
                              </p:par>
                              <p:par>
                                <p:cTn id="229" presetID="2" presetClass="entr" presetSubtype="4" fill="hold" nodeType="withEffect">
                                  <p:stCondLst>
                                    <p:cond delay="0"/>
                                  </p:stCondLst>
                                  <p:childTnLst>
                                    <p:set>
                                      <p:cBhvr>
                                        <p:cTn id="230" dur="1" fill="hold">
                                          <p:stCondLst>
                                            <p:cond delay="0"/>
                                          </p:stCondLst>
                                        </p:cTn>
                                        <p:tgtEl>
                                          <p:spTgt spid="235"/>
                                        </p:tgtEl>
                                        <p:attrNameLst>
                                          <p:attrName>style.visibility</p:attrName>
                                        </p:attrNameLst>
                                      </p:cBhvr>
                                      <p:to>
                                        <p:strVal val="visible"/>
                                      </p:to>
                                    </p:set>
                                    <p:anim calcmode="lin" valueType="num">
                                      <p:cBhvr additive="base">
                                        <p:cTn id="231" dur="500" fill="hold"/>
                                        <p:tgtEl>
                                          <p:spTgt spid="235"/>
                                        </p:tgtEl>
                                        <p:attrNameLst>
                                          <p:attrName>ppt_x</p:attrName>
                                        </p:attrNameLst>
                                      </p:cBhvr>
                                      <p:tavLst>
                                        <p:tav tm="0">
                                          <p:val>
                                            <p:strVal val="#ppt_x"/>
                                          </p:val>
                                        </p:tav>
                                        <p:tav tm="100000">
                                          <p:val>
                                            <p:strVal val="#ppt_x"/>
                                          </p:val>
                                        </p:tav>
                                      </p:tavLst>
                                    </p:anim>
                                    <p:anim calcmode="lin" valueType="num">
                                      <p:cBhvr additive="base">
                                        <p:cTn id="232" dur="500" fill="hold"/>
                                        <p:tgtEl>
                                          <p:spTgt spid="235"/>
                                        </p:tgtEl>
                                        <p:attrNameLst>
                                          <p:attrName>ppt_y</p:attrName>
                                        </p:attrNameLst>
                                      </p:cBhvr>
                                      <p:tavLst>
                                        <p:tav tm="0">
                                          <p:val>
                                            <p:strVal val="1+#ppt_h/2"/>
                                          </p:val>
                                        </p:tav>
                                        <p:tav tm="100000">
                                          <p:val>
                                            <p:strVal val="#ppt_y"/>
                                          </p:val>
                                        </p:tav>
                                      </p:tavLst>
                                    </p:anim>
                                  </p:childTnLst>
                                </p:cTn>
                              </p:par>
                              <p:par>
                                <p:cTn id="233" presetID="2" presetClass="entr" presetSubtype="4" fill="hold" nodeType="withEffect">
                                  <p:stCondLst>
                                    <p:cond delay="0"/>
                                  </p:stCondLst>
                                  <p:childTnLst>
                                    <p:set>
                                      <p:cBhvr>
                                        <p:cTn id="234" dur="1" fill="hold">
                                          <p:stCondLst>
                                            <p:cond delay="0"/>
                                          </p:stCondLst>
                                        </p:cTn>
                                        <p:tgtEl>
                                          <p:spTgt spid="236"/>
                                        </p:tgtEl>
                                        <p:attrNameLst>
                                          <p:attrName>style.visibility</p:attrName>
                                        </p:attrNameLst>
                                      </p:cBhvr>
                                      <p:to>
                                        <p:strVal val="visible"/>
                                      </p:to>
                                    </p:set>
                                    <p:anim calcmode="lin" valueType="num">
                                      <p:cBhvr additive="base">
                                        <p:cTn id="235" dur="500" fill="hold"/>
                                        <p:tgtEl>
                                          <p:spTgt spid="236"/>
                                        </p:tgtEl>
                                        <p:attrNameLst>
                                          <p:attrName>ppt_x</p:attrName>
                                        </p:attrNameLst>
                                      </p:cBhvr>
                                      <p:tavLst>
                                        <p:tav tm="0">
                                          <p:val>
                                            <p:strVal val="#ppt_x"/>
                                          </p:val>
                                        </p:tav>
                                        <p:tav tm="100000">
                                          <p:val>
                                            <p:strVal val="#ppt_x"/>
                                          </p:val>
                                        </p:tav>
                                      </p:tavLst>
                                    </p:anim>
                                    <p:anim calcmode="lin" valueType="num">
                                      <p:cBhvr additive="base">
                                        <p:cTn id="236" dur="500" fill="hold"/>
                                        <p:tgtEl>
                                          <p:spTgt spid="236"/>
                                        </p:tgtEl>
                                        <p:attrNameLst>
                                          <p:attrName>ppt_y</p:attrName>
                                        </p:attrNameLst>
                                      </p:cBhvr>
                                      <p:tavLst>
                                        <p:tav tm="0">
                                          <p:val>
                                            <p:strVal val="1+#ppt_h/2"/>
                                          </p:val>
                                        </p:tav>
                                        <p:tav tm="100000">
                                          <p:val>
                                            <p:strVal val="#ppt_y"/>
                                          </p:val>
                                        </p:tav>
                                      </p:tavLst>
                                    </p:anim>
                                  </p:childTnLst>
                                </p:cTn>
                              </p:par>
                              <p:par>
                                <p:cTn id="237" presetID="2" presetClass="entr" presetSubtype="4" fill="hold" nodeType="withEffect">
                                  <p:stCondLst>
                                    <p:cond delay="0"/>
                                  </p:stCondLst>
                                  <p:childTnLst>
                                    <p:set>
                                      <p:cBhvr>
                                        <p:cTn id="238" dur="1" fill="hold">
                                          <p:stCondLst>
                                            <p:cond delay="0"/>
                                          </p:stCondLst>
                                        </p:cTn>
                                        <p:tgtEl>
                                          <p:spTgt spid="228"/>
                                        </p:tgtEl>
                                        <p:attrNameLst>
                                          <p:attrName>style.visibility</p:attrName>
                                        </p:attrNameLst>
                                      </p:cBhvr>
                                      <p:to>
                                        <p:strVal val="visible"/>
                                      </p:to>
                                    </p:set>
                                    <p:anim calcmode="lin" valueType="num">
                                      <p:cBhvr additive="base">
                                        <p:cTn id="239" dur="500" fill="hold"/>
                                        <p:tgtEl>
                                          <p:spTgt spid="228"/>
                                        </p:tgtEl>
                                        <p:attrNameLst>
                                          <p:attrName>ppt_x</p:attrName>
                                        </p:attrNameLst>
                                      </p:cBhvr>
                                      <p:tavLst>
                                        <p:tav tm="0">
                                          <p:val>
                                            <p:strVal val="#ppt_x"/>
                                          </p:val>
                                        </p:tav>
                                        <p:tav tm="100000">
                                          <p:val>
                                            <p:strVal val="#ppt_x"/>
                                          </p:val>
                                        </p:tav>
                                      </p:tavLst>
                                    </p:anim>
                                    <p:anim calcmode="lin" valueType="num">
                                      <p:cBhvr additive="base">
                                        <p:cTn id="240" dur="500" fill="hold"/>
                                        <p:tgtEl>
                                          <p:spTgt spid="228"/>
                                        </p:tgtEl>
                                        <p:attrNameLst>
                                          <p:attrName>ppt_y</p:attrName>
                                        </p:attrNameLst>
                                      </p:cBhvr>
                                      <p:tavLst>
                                        <p:tav tm="0">
                                          <p:val>
                                            <p:strVal val="1+#ppt_h/2"/>
                                          </p:val>
                                        </p:tav>
                                        <p:tav tm="100000">
                                          <p:val>
                                            <p:strVal val="#ppt_y"/>
                                          </p:val>
                                        </p:tav>
                                      </p:tavLst>
                                    </p:anim>
                                  </p:childTnLst>
                                </p:cTn>
                              </p:par>
                              <p:par>
                                <p:cTn id="241" presetID="2" presetClass="entr" presetSubtype="4" fill="hold" nodeType="withEffect">
                                  <p:stCondLst>
                                    <p:cond delay="0"/>
                                  </p:stCondLst>
                                  <p:childTnLst>
                                    <p:set>
                                      <p:cBhvr>
                                        <p:cTn id="242" dur="1" fill="hold">
                                          <p:stCondLst>
                                            <p:cond delay="0"/>
                                          </p:stCondLst>
                                        </p:cTn>
                                        <p:tgtEl>
                                          <p:spTgt spid="223"/>
                                        </p:tgtEl>
                                        <p:attrNameLst>
                                          <p:attrName>style.visibility</p:attrName>
                                        </p:attrNameLst>
                                      </p:cBhvr>
                                      <p:to>
                                        <p:strVal val="visible"/>
                                      </p:to>
                                    </p:set>
                                    <p:anim calcmode="lin" valueType="num">
                                      <p:cBhvr additive="base">
                                        <p:cTn id="243" dur="500" fill="hold"/>
                                        <p:tgtEl>
                                          <p:spTgt spid="223"/>
                                        </p:tgtEl>
                                        <p:attrNameLst>
                                          <p:attrName>ppt_x</p:attrName>
                                        </p:attrNameLst>
                                      </p:cBhvr>
                                      <p:tavLst>
                                        <p:tav tm="0">
                                          <p:val>
                                            <p:strVal val="#ppt_x"/>
                                          </p:val>
                                        </p:tav>
                                        <p:tav tm="100000">
                                          <p:val>
                                            <p:strVal val="#ppt_x"/>
                                          </p:val>
                                        </p:tav>
                                      </p:tavLst>
                                    </p:anim>
                                    <p:anim calcmode="lin" valueType="num">
                                      <p:cBhvr additive="base">
                                        <p:cTn id="244" dur="500" fill="hold"/>
                                        <p:tgtEl>
                                          <p:spTgt spid="223"/>
                                        </p:tgtEl>
                                        <p:attrNameLst>
                                          <p:attrName>ppt_y</p:attrName>
                                        </p:attrNameLst>
                                      </p:cBhvr>
                                      <p:tavLst>
                                        <p:tav tm="0">
                                          <p:val>
                                            <p:strVal val="1+#ppt_h/2"/>
                                          </p:val>
                                        </p:tav>
                                        <p:tav tm="100000">
                                          <p:val>
                                            <p:strVal val="#ppt_y"/>
                                          </p:val>
                                        </p:tav>
                                      </p:tavLst>
                                    </p:anim>
                                  </p:childTnLst>
                                </p:cTn>
                              </p:par>
                              <p:par>
                                <p:cTn id="245" presetID="2" presetClass="entr" presetSubtype="4" fill="hold" nodeType="withEffect">
                                  <p:stCondLst>
                                    <p:cond delay="0"/>
                                  </p:stCondLst>
                                  <p:childTnLst>
                                    <p:set>
                                      <p:cBhvr>
                                        <p:cTn id="246" dur="1" fill="hold">
                                          <p:stCondLst>
                                            <p:cond delay="0"/>
                                          </p:stCondLst>
                                        </p:cTn>
                                        <p:tgtEl>
                                          <p:spTgt spid="224"/>
                                        </p:tgtEl>
                                        <p:attrNameLst>
                                          <p:attrName>style.visibility</p:attrName>
                                        </p:attrNameLst>
                                      </p:cBhvr>
                                      <p:to>
                                        <p:strVal val="visible"/>
                                      </p:to>
                                    </p:set>
                                    <p:anim calcmode="lin" valueType="num">
                                      <p:cBhvr additive="base">
                                        <p:cTn id="247" dur="500" fill="hold"/>
                                        <p:tgtEl>
                                          <p:spTgt spid="224"/>
                                        </p:tgtEl>
                                        <p:attrNameLst>
                                          <p:attrName>ppt_x</p:attrName>
                                        </p:attrNameLst>
                                      </p:cBhvr>
                                      <p:tavLst>
                                        <p:tav tm="0">
                                          <p:val>
                                            <p:strVal val="#ppt_x"/>
                                          </p:val>
                                        </p:tav>
                                        <p:tav tm="100000">
                                          <p:val>
                                            <p:strVal val="#ppt_x"/>
                                          </p:val>
                                        </p:tav>
                                      </p:tavLst>
                                    </p:anim>
                                    <p:anim calcmode="lin" valueType="num">
                                      <p:cBhvr additive="base">
                                        <p:cTn id="248" dur="500" fill="hold"/>
                                        <p:tgtEl>
                                          <p:spTgt spid="224"/>
                                        </p:tgtEl>
                                        <p:attrNameLst>
                                          <p:attrName>ppt_y</p:attrName>
                                        </p:attrNameLst>
                                      </p:cBhvr>
                                      <p:tavLst>
                                        <p:tav tm="0">
                                          <p:val>
                                            <p:strVal val="1+#ppt_h/2"/>
                                          </p:val>
                                        </p:tav>
                                        <p:tav tm="100000">
                                          <p:val>
                                            <p:strVal val="#ppt_y"/>
                                          </p:val>
                                        </p:tav>
                                      </p:tavLst>
                                    </p:anim>
                                  </p:childTnLst>
                                </p:cTn>
                              </p:par>
                              <p:par>
                                <p:cTn id="249" presetID="2" presetClass="entr" presetSubtype="4" fill="hold" nodeType="withEffect">
                                  <p:stCondLst>
                                    <p:cond delay="0"/>
                                  </p:stCondLst>
                                  <p:childTnLst>
                                    <p:set>
                                      <p:cBhvr>
                                        <p:cTn id="250" dur="1" fill="hold">
                                          <p:stCondLst>
                                            <p:cond delay="0"/>
                                          </p:stCondLst>
                                        </p:cTn>
                                        <p:tgtEl>
                                          <p:spTgt spid="225"/>
                                        </p:tgtEl>
                                        <p:attrNameLst>
                                          <p:attrName>style.visibility</p:attrName>
                                        </p:attrNameLst>
                                      </p:cBhvr>
                                      <p:to>
                                        <p:strVal val="visible"/>
                                      </p:to>
                                    </p:set>
                                    <p:anim calcmode="lin" valueType="num">
                                      <p:cBhvr additive="base">
                                        <p:cTn id="251" dur="500" fill="hold"/>
                                        <p:tgtEl>
                                          <p:spTgt spid="225"/>
                                        </p:tgtEl>
                                        <p:attrNameLst>
                                          <p:attrName>ppt_x</p:attrName>
                                        </p:attrNameLst>
                                      </p:cBhvr>
                                      <p:tavLst>
                                        <p:tav tm="0">
                                          <p:val>
                                            <p:strVal val="#ppt_x"/>
                                          </p:val>
                                        </p:tav>
                                        <p:tav tm="100000">
                                          <p:val>
                                            <p:strVal val="#ppt_x"/>
                                          </p:val>
                                        </p:tav>
                                      </p:tavLst>
                                    </p:anim>
                                    <p:anim calcmode="lin" valueType="num">
                                      <p:cBhvr additive="base">
                                        <p:cTn id="252" dur="500" fill="hold"/>
                                        <p:tgtEl>
                                          <p:spTgt spid="225"/>
                                        </p:tgtEl>
                                        <p:attrNameLst>
                                          <p:attrName>ppt_y</p:attrName>
                                        </p:attrNameLst>
                                      </p:cBhvr>
                                      <p:tavLst>
                                        <p:tav tm="0">
                                          <p:val>
                                            <p:strVal val="1+#ppt_h/2"/>
                                          </p:val>
                                        </p:tav>
                                        <p:tav tm="100000">
                                          <p:val>
                                            <p:strVal val="#ppt_y"/>
                                          </p:val>
                                        </p:tav>
                                      </p:tavLst>
                                    </p:anim>
                                  </p:childTnLst>
                                </p:cTn>
                              </p:par>
                              <p:par>
                                <p:cTn id="253" presetID="2" presetClass="entr" presetSubtype="4" fill="hold" grpId="0" nodeType="withEffect">
                                  <p:stCondLst>
                                    <p:cond delay="0"/>
                                  </p:stCondLst>
                                  <p:childTnLst>
                                    <p:set>
                                      <p:cBhvr>
                                        <p:cTn id="254" dur="1" fill="hold">
                                          <p:stCondLst>
                                            <p:cond delay="0"/>
                                          </p:stCondLst>
                                        </p:cTn>
                                        <p:tgtEl>
                                          <p:spTgt spid="249"/>
                                        </p:tgtEl>
                                        <p:attrNameLst>
                                          <p:attrName>style.visibility</p:attrName>
                                        </p:attrNameLst>
                                      </p:cBhvr>
                                      <p:to>
                                        <p:strVal val="visible"/>
                                      </p:to>
                                    </p:set>
                                    <p:anim calcmode="lin" valueType="num">
                                      <p:cBhvr additive="base">
                                        <p:cTn id="255" dur="500" fill="hold"/>
                                        <p:tgtEl>
                                          <p:spTgt spid="249"/>
                                        </p:tgtEl>
                                        <p:attrNameLst>
                                          <p:attrName>ppt_x</p:attrName>
                                        </p:attrNameLst>
                                      </p:cBhvr>
                                      <p:tavLst>
                                        <p:tav tm="0">
                                          <p:val>
                                            <p:strVal val="#ppt_x"/>
                                          </p:val>
                                        </p:tav>
                                        <p:tav tm="100000">
                                          <p:val>
                                            <p:strVal val="#ppt_x"/>
                                          </p:val>
                                        </p:tav>
                                      </p:tavLst>
                                    </p:anim>
                                    <p:anim calcmode="lin" valueType="num">
                                      <p:cBhvr additive="base">
                                        <p:cTn id="256" dur="500" fill="hold"/>
                                        <p:tgtEl>
                                          <p:spTgt spid="249"/>
                                        </p:tgtEl>
                                        <p:attrNameLst>
                                          <p:attrName>ppt_y</p:attrName>
                                        </p:attrNameLst>
                                      </p:cBhvr>
                                      <p:tavLst>
                                        <p:tav tm="0">
                                          <p:val>
                                            <p:strVal val="1+#ppt_h/2"/>
                                          </p:val>
                                        </p:tav>
                                        <p:tav tm="100000">
                                          <p:val>
                                            <p:strVal val="#ppt_y"/>
                                          </p:val>
                                        </p:tav>
                                      </p:tavLst>
                                    </p:anim>
                                  </p:childTnLst>
                                </p:cTn>
                              </p:par>
                              <p:par>
                                <p:cTn id="257" presetID="2" presetClass="entr" presetSubtype="4" fill="hold" grpId="0" nodeType="withEffect">
                                  <p:stCondLst>
                                    <p:cond delay="0"/>
                                  </p:stCondLst>
                                  <p:childTnLst>
                                    <p:set>
                                      <p:cBhvr>
                                        <p:cTn id="258" dur="1" fill="hold">
                                          <p:stCondLst>
                                            <p:cond delay="0"/>
                                          </p:stCondLst>
                                        </p:cTn>
                                        <p:tgtEl>
                                          <p:spTgt spid="248"/>
                                        </p:tgtEl>
                                        <p:attrNameLst>
                                          <p:attrName>style.visibility</p:attrName>
                                        </p:attrNameLst>
                                      </p:cBhvr>
                                      <p:to>
                                        <p:strVal val="visible"/>
                                      </p:to>
                                    </p:set>
                                    <p:anim calcmode="lin" valueType="num">
                                      <p:cBhvr additive="base">
                                        <p:cTn id="259" dur="500" fill="hold"/>
                                        <p:tgtEl>
                                          <p:spTgt spid="248"/>
                                        </p:tgtEl>
                                        <p:attrNameLst>
                                          <p:attrName>ppt_x</p:attrName>
                                        </p:attrNameLst>
                                      </p:cBhvr>
                                      <p:tavLst>
                                        <p:tav tm="0">
                                          <p:val>
                                            <p:strVal val="#ppt_x"/>
                                          </p:val>
                                        </p:tav>
                                        <p:tav tm="100000">
                                          <p:val>
                                            <p:strVal val="#ppt_x"/>
                                          </p:val>
                                        </p:tav>
                                      </p:tavLst>
                                    </p:anim>
                                    <p:anim calcmode="lin" valueType="num">
                                      <p:cBhvr additive="base">
                                        <p:cTn id="260" dur="500" fill="hold"/>
                                        <p:tgtEl>
                                          <p:spTgt spid="248"/>
                                        </p:tgtEl>
                                        <p:attrNameLst>
                                          <p:attrName>ppt_y</p:attrName>
                                        </p:attrNameLst>
                                      </p:cBhvr>
                                      <p:tavLst>
                                        <p:tav tm="0">
                                          <p:val>
                                            <p:strVal val="1+#ppt_h/2"/>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2" presetClass="entr" presetSubtype="4" fill="hold" grpId="0" nodeType="clickEffect">
                                  <p:stCondLst>
                                    <p:cond delay="0"/>
                                  </p:stCondLst>
                                  <p:childTnLst>
                                    <p:set>
                                      <p:cBhvr>
                                        <p:cTn id="264" dur="1" fill="hold">
                                          <p:stCondLst>
                                            <p:cond delay="0"/>
                                          </p:stCondLst>
                                        </p:cTn>
                                        <p:tgtEl>
                                          <p:spTgt spid="257"/>
                                        </p:tgtEl>
                                        <p:attrNameLst>
                                          <p:attrName>style.visibility</p:attrName>
                                        </p:attrNameLst>
                                      </p:cBhvr>
                                      <p:to>
                                        <p:strVal val="visible"/>
                                      </p:to>
                                    </p:set>
                                    <p:anim calcmode="lin" valueType="num">
                                      <p:cBhvr additive="base">
                                        <p:cTn id="265" dur="500" fill="hold"/>
                                        <p:tgtEl>
                                          <p:spTgt spid="257"/>
                                        </p:tgtEl>
                                        <p:attrNameLst>
                                          <p:attrName>ppt_x</p:attrName>
                                        </p:attrNameLst>
                                      </p:cBhvr>
                                      <p:tavLst>
                                        <p:tav tm="0">
                                          <p:val>
                                            <p:strVal val="#ppt_x"/>
                                          </p:val>
                                        </p:tav>
                                        <p:tav tm="100000">
                                          <p:val>
                                            <p:strVal val="#ppt_x"/>
                                          </p:val>
                                        </p:tav>
                                      </p:tavLst>
                                    </p:anim>
                                    <p:anim calcmode="lin" valueType="num">
                                      <p:cBhvr additive="base">
                                        <p:cTn id="266" dur="500" fill="hold"/>
                                        <p:tgtEl>
                                          <p:spTgt spid="257"/>
                                        </p:tgtEl>
                                        <p:attrNameLst>
                                          <p:attrName>ppt_y</p:attrName>
                                        </p:attrNameLst>
                                      </p:cBhvr>
                                      <p:tavLst>
                                        <p:tav tm="0">
                                          <p:val>
                                            <p:strVal val="1+#ppt_h/2"/>
                                          </p:val>
                                        </p:tav>
                                        <p:tav tm="100000">
                                          <p:val>
                                            <p:strVal val="#ppt_y"/>
                                          </p:val>
                                        </p:tav>
                                      </p:tavLst>
                                    </p:anim>
                                  </p:childTnLst>
                                </p:cTn>
                              </p:par>
                              <p:par>
                                <p:cTn id="267" presetID="2" presetClass="entr" presetSubtype="4" fill="hold" grpId="0" nodeType="withEffect">
                                  <p:stCondLst>
                                    <p:cond delay="0"/>
                                  </p:stCondLst>
                                  <p:childTnLst>
                                    <p:set>
                                      <p:cBhvr>
                                        <p:cTn id="268" dur="1" fill="hold">
                                          <p:stCondLst>
                                            <p:cond delay="0"/>
                                          </p:stCondLst>
                                        </p:cTn>
                                        <p:tgtEl>
                                          <p:spTgt spid="258"/>
                                        </p:tgtEl>
                                        <p:attrNameLst>
                                          <p:attrName>style.visibility</p:attrName>
                                        </p:attrNameLst>
                                      </p:cBhvr>
                                      <p:to>
                                        <p:strVal val="visible"/>
                                      </p:to>
                                    </p:set>
                                    <p:anim calcmode="lin" valueType="num">
                                      <p:cBhvr additive="base">
                                        <p:cTn id="269" dur="500" fill="hold"/>
                                        <p:tgtEl>
                                          <p:spTgt spid="258"/>
                                        </p:tgtEl>
                                        <p:attrNameLst>
                                          <p:attrName>ppt_x</p:attrName>
                                        </p:attrNameLst>
                                      </p:cBhvr>
                                      <p:tavLst>
                                        <p:tav tm="0">
                                          <p:val>
                                            <p:strVal val="#ppt_x"/>
                                          </p:val>
                                        </p:tav>
                                        <p:tav tm="100000">
                                          <p:val>
                                            <p:strVal val="#ppt_x"/>
                                          </p:val>
                                        </p:tav>
                                      </p:tavLst>
                                    </p:anim>
                                    <p:anim calcmode="lin" valueType="num">
                                      <p:cBhvr additive="base">
                                        <p:cTn id="270" dur="500" fill="hold"/>
                                        <p:tgtEl>
                                          <p:spTgt spid="258"/>
                                        </p:tgtEl>
                                        <p:attrNameLst>
                                          <p:attrName>ppt_y</p:attrName>
                                        </p:attrNameLst>
                                      </p:cBhvr>
                                      <p:tavLst>
                                        <p:tav tm="0">
                                          <p:val>
                                            <p:strVal val="1+#ppt_h/2"/>
                                          </p:val>
                                        </p:tav>
                                        <p:tav tm="100000">
                                          <p:val>
                                            <p:strVal val="#ppt_y"/>
                                          </p:val>
                                        </p:tav>
                                      </p:tavLst>
                                    </p:anim>
                                  </p:childTnLst>
                                </p:cTn>
                              </p:par>
                            </p:childTnLst>
                          </p:cTn>
                        </p:par>
                      </p:childTnLst>
                    </p:cTn>
                  </p:par>
                  <p:par>
                    <p:cTn id="271" fill="hold">
                      <p:stCondLst>
                        <p:cond delay="indefinite"/>
                      </p:stCondLst>
                      <p:childTnLst>
                        <p:par>
                          <p:cTn id="272" fill="hold">
                            <p:stCondLst>
                              <p:cond delay="0"/>
                            </p:stCondLst>
                            <p:childTnLst>
                              <p:par>
                                <p:cTn id="273" presetID="2" presetClass="entr" presetSubtype="4" fill="hold" nodeType="clickEffect">
                                  <p:stCondLst>
                                    <p:cond delay="0"/>
                                  </p:stCondLst>
                                  <p:childTnLst>
                                    <p:set>
                                      <p:cBhvr>
                                        <p:cTn id="274" dur="1" fill="hold">
                                          <p:stCondLst>
                                            <p:cond delay="0"/>
                                          </p:stCondLst>
                                        </p:cTn>
                                        <p:tgtEl>
                                          <p:spTgt spid="259"/>
                                        </p:tgtEl>
                                        <p:attrNameLst>
                                          <p:attrName>style.visibility</p:attrName>
                                        </p:attrNameLst>
                                      </p:cBhvr>
                                      <p:to>
                                        <p:strVal val="visible"/>
                                      </p:to>
                                    </p:set>
                                    <p:anim calcmode="lin" valueType="num">
                                      <p:cBhvr additive="base">
                                        <p:cTn id="275" dur="500" fill="hold"/>
                                        <p:tgtEl>
                                          <p:spTgt spid="259"/>
                                        </p:tgtEl>
                                        <p:attrNameLst>
                                          <p:attrName>ppt_x</p:attrName>
                                        </p:attrNameLst>
                                      </p:cBhvr>
                                      <p:tavLst>
                                        <p:tav tm="0">
                                          <p:val>
                                            <p:strVal val="#ppt_x"/>
                                          </p:val>
                                        </p:tav>
                                        <p:tav tm="100000">
                                          <p:val>
                                            <p:strVal val="#ppt_x"/>
                                          </p:val>
                                        </p:tav>
                                      </p:tavLst>
                                    </p:anim>
                                    <p:anim calcmode="lin" valueType="num">
                                      <p:cBhvr additive="base">
                                        <p:cTn id="276" dur="500" fill="hold"/>
                                        <p:tgtEl>
                                          <p:spTgt spid="259"/>
                                        </p:tgtEl>
                                        <p:attrNameLst>
                                          <p:attrName>ppt_y</p:attrName>
                                        </p:attrNameLst>
                                      </p:cBhvr>
                                      <p:tavLst>
                                        <p:tav tm="0">
                                          <p:val>
                                            <p:strVal val="1+#ppt_h/2"/>
                                          </p:val>
                                        </p:tav>
                                        <p:tav tm="100000">
                                          <p:val>
                                            <p:strVal val="#ppt_y"/>
                                          </p:val>
                                        </p:tav>
                                      </p:tavLst>
                                    </p:anim>
                                  </p:childTnLst>
                                </p:cTn>
                              </p:par>
                              <p:par>
                                <p:cTn id="277" presetID="2" presetClass="entr" presetSubtype="4" fill="hold" nodeType="withEffect">
                                  <p:stCondLst>
                                    <p:cond delay="0"/>
                                  </p:stCondLst>
                                  <p:childTnLst>
                                    <p:set>
                                      <p:cBhvr>
                                        <p:cTn id="278" dur="1" fill="hold">
                                          <p:stCondLst>
                                            <p:cond delay="0"/>
                                          </p:stCondLst>
                                        </p:cTn>
                                        <p:tgtEl>
                                          <p:spTgt spid="260"/>
                                        </p:tgtEl>
                                        <p:attrNameLst>
                                          <p:attrName>style.visibility</p:attrName>
                                        </p:attrNameLst>
                                      </p:cBhvr>
                                      <p:to>
                                        <p:strVal val="visible"/>
                                      </p:to>
                                    </p:set>
                                    <p:anim calcmode="lin" valueType="num">
                                      <p:cBhvr additive="base">
                                        <p:cTn id="279" dur="500" fill="hold"/>
                                        <p:tgtEl>
                                          <p:spTgt spid="260"/>
                                        </p:tgtEl>
                                        <p:attrNameLst>
                                          <p:attrName>ppt_x</p:attrName>
                                        </p:attrNameLst>
                                      </p:cBhvr>
                                      <p:tavLst>
                                        <p:tav tm="0">
                                          <p:val>
                                            <p:strVal val="#ppt_x"/>
                                          </p:val>
                                        </p:tav>
                                        <p:tav tm="100000">
                                          <p:val>
                                            <p:strVal val="#ppt_x"/>
                                          </p:val>
                                        </p:tav>
                                      </p:tavLst>
                                    </p:anim>
                                    <p:anim calcmode="lin" valueType="num">
                                      <p:cBhvr additive="base">
                                        <p:cTn id="280" dur="500" fill="hold"/>
                                        <p:tgtEl>
                                          <p:spTgt spid="260"/>
                                        </p:tgtEl>
                                        <p:attrNameLst>
                                          <p:attrName>ppt_y</p:attrName>
                                        </p:attrNameLst>
                                      </p:cBhvr>
                                      <p:tavLst>
                                        <p:tav tm="0">
                                          <p:val>
                                            <p:strVal val="1+#ppt_h/2"/>
                                          </p:val>
                                        </p:tav>
                                        <p:tav tm="100000">
                                          <p:val>
                                            <p:strVal val="#ppt_y"/>
                                          </p:val>
                                        </p:tav>
                                      </p:tavLst>
                                    </p:anim>
                                  </p:childTnLst>
                                </p:cTn>
                              </p:par>
                              <p:par>
                                <p:cTn id="281" presetID="2" presetClass="entr" presetSubtype="4" fill="hold" nodeType="withEffect">
                                  <p:stCondLst>
                                    <p:cond delay="0"/>
                                  </p:stCondLst>
                                  <p:childTnLst>
                                    <p:set>
                                      <p:cBhvr>
                                        <p:cTn id="282" dur="1" fill="hold">
                                          <p:stCondLst>
                                            <p:cond delay="0"/>
                                          </p:stCondLst>
                                        </p:cTn>
                                        <p:tgtEl>
                                          <p:spTgt spid="262"/>
                                        </p:tgtEl>
                                        <p:attrNameLst>
                                          <p:attrName>style.visibility</p:attrName>
                                        </p:attrNameLst>
                                      </p:cBhvr>
                                      <p:to>
                                        <p:strVal val="visible"/>
                                      </p:to>
                                    </p:set>
                                    <p:anim calcmode="lin" valueType="num">
                                      <p:cBhvr additive="base">
                                        <p:cTn id="283" dur="500" fill="hold"/>
                                        <p:tgtEl>
                                          <p:spTgt spid="262"/>
                                        </p:tgtEl>
                                        <p:attrNameLst>
                                          <p:attrName>ppt_x</p:attrName>
                                        </p:attrNameLst>
                                      </p:cBhvr>
                                      <p:tavLst>
                                        <p:tav tm="0">
                                          <p:val>
                                            <p:strVal val="#ppt_x"/>
                                          </p:val>
                                        </p:tav>
                                        <p:tav tm="100000">
                                          <p:val>
                                            <p:strVal val="#ppt_x"/>
                                          </p:val>
                                        </p:tav>
                                      </p:tavLst>
                                    </p:anim>
                                    <p:anim calcmode="lin" valueType="num">
                                      <p:cBhvr additive="base">
                                        <p:cTn id="284" dur="500" fill="hold"/>
                                        <p:tgtEl>
                                          <p:spTgt spid="262"/>
                                        </p:tgtEl>
                                        <p:attrNameLst>
                                          <p:attrName>ppt_y</p:attrName>
                                        </p:attrNameLst>
                                      </p:cBhvr>
                                      <p:tavLst>
                                        <p:tav tm="0">
                                          <p:val>
                                            <p:strVal val="1+#ppt_h/2"/>
                                          </p:val>
                                        </p:tav>
                                        <p:tav tm="100000">
                                          <p:val>
                                            <p:strVal val="#ppt_y"/>
                                          </p:val>
                                        </p:tav>
                                      </p:tavLst>
                                    </p:anim>
                                  </p:childTnLst>
                                </p:cTn>
                              </p:par>
                              <p:par>
                                <p:cTn id="285" presetID="2" presetClass="entr" presetSubtype="4" fill="hold" nodeType="withEffect">
                                  <p:stCondLst>
                                    <p:cond delay="0"/>
                                  </p:stCondLst>
                                  <p:childTnLst>
                                    <p:set>
                                      <p:cBhvr>
                                        <p:cTn id="286" dur="1" fill="hold">
                                          <p:stCondLst>
                                            <p:cond delay="0"/>
                                          </p:stCondLst>
                                        </p:cTn>
                                        <p:tgtEl>
                                          <p:spTgt spid="265"/>
                                        </p:tgtEl>
                                        <p:attrNameLst>
                                          <p:attrName>style.visibility</p:attrName>
                                        </p:attrNameLst>
                                      </p:cBhvr>
                                      <p:to>
                                        <p:strVal val="visible"/>
                                      </p:to>
                                    </p:set>
                                    <p:anim calcmode="lin" valueType="num">
                                      <p:cBhvr additive="base">
                                        <p:cTn id="287" dur="500" fill="hold"/>
                                        <p:tgtEl>
                                          <p:spTgt spid="265"/>
                                        </p:tgtEl>
                                        <p:attrNameLst>
                                          <p:attrName>ppt_x</p:attrName>
                                        </p:attrNameLst>
                                      </p:cBhvr>
                                      <p:tavLst>
                                        <p:tav tm="0">
                                          <p:val>
                                            <p:strVal val="#ppt_x"/>
                                          </p:val>
                                        </p:tav>
                                        <p:tav tm="100000">
                                          <p:val>
                                            <p:strVal val="#ppt_x"/>
                                          </p:val>
                                        </p:tav>
                                      </p:tavLst>
                                    </p:anim>
                                    <p:anim calcmode="lin" valueType="num">
                                      <p:cBhvr additive="base">
                                        <p:cTn id="288" dur="500" fill="hold"/>
                                        <p:tgtEl>
                                          <p:spTgt spid="265"/>
                                        </p:tgtEl>
                                        <p:attrNameLst>
                                          <p:attrName>ppt_y</p:attrName>
                                        </p:attrNameLst>
                                      </p:cBhvr>
                                      <p:tavLst>
                                        <p:tav tm="0">
                                          <p:val>
                                            <p:strVal val="1+#ppt_h/2"/>
                                          </p:val>
                                        </p:tav>
                                        <p:tav tm="100000">
                                          <p:val>
                                            <p:strVal val="#ppt_y"/>
                                          </p:val>
                                        </p:tav>
                                      </p:tavLst>
                                    </p:anim>
                                  </p:childTnLst>
                                </p:cTn>
                              </p:par>
                              <p:par>
                                <p:cTn id="289" presetID="2" presetClass="entr" presetSubtype="4" fill="hold" grpId="0" nodeType="withEffect">
                                  <p:stCondLst>
                                    <p:cond delay="0"/>
                                  </p:stCondLst>
                                  <p:childTnLst>
                                    <p:set>
                                      <p:cBhvr>
                                        <p:cTn id="290" dur="1" fill="hold">
                                          <p:stCondLst>
                                            <p:cond delay="0"/>
                                          </p:stCondLst>
                                        </p:cTn>
                                        <p:tgtEl>
                                          <p:spTgt spid="266"/>
                                        </p:tgtEl>
                                        <p:attrNameLst>
                                          <p:attrName>style.visibility</p:attrName>
                                        </p:attrNameLst>
                                      </p:cBhvr>
                                      <p:to>
                                        <p:strVal val="visible"/>
                                      </p:to>
                                    </p:set>
                                    <p:anim calcmode="lin" valueType="num">
                                      <p:cBhvr additive="base">
                                        <p:cTn id="291" dur="500" fill="hold"/>
                                        <p:tgtEl>
                                          <p:spTgt spid="266"/>
                                        </p:tgtEl>
                                        <p:attrNameLst>
                                          <p:attrName>ppt_x</p:attrName>
                                        </p:attrNameLst>
                                      </p:cBhvr>
                                      <p:tavLst>
                                        <p:tav tm="0">
                                          <p:val>
                                            <p:strVal val="#ppt_x"/>
                                          </p:val>
                                        </p:tav>
                                        <p:tav tm="100000">
                                          <p:val>
                                            <p:strVal val="#ppt_x"/>
                                          </p:val>
                                        </p:tav>
                                      </p:tavLst>
                                    </p:anim>
                                    <p:anim calcmode="lin" valueType="num">
                                      <p:cBhvr additive="base">
                                        <p:cTn id="292" dur="500" fill="hold"/>
                                        <p:tgtEl>
                                          <p:spTgt spid="266"/>
                                        </p:tgtEl>
                                        <p:attrNameLst>
                                          <p:attrName>ppt_y</p:attrName>
                                        </p:attrNameLst>
                                      </p:cBhvr>
                                      <p:tavLst>
                                        <p:tav tm="0">
                                          <p:val>
                                            <p:strVal val="1+#ppt_h/2"/>
                                          </p:val>
                                        </p:tav>
                                        <p:tav tm="100000">
                                          <p:val>
                                            <p:strVal val="#ppt_y"/>
                                          </p:val>
                                        </p:tav>
                                      </p:tavLst>
                                    </p:anim>
                                  </p:childTnLst>
                                </p:cTn>
                              </p:par>
                              <p:par>
                                <p:cTn id="293" presetID="2" presetClass="entr" presetSubtype="4" fill="hold" nodeType="withEffect">
                                  <p:stCondLst>
                                    <p:cond delay="0"/>
                                  </p:stCondLst>
                                  <p:childTnLst>
                                    <p:set>
                                      <p:cBhvr>
                                        <p:cTn id="294" dur="1" fill="hold">
                                          <p:stCondLst>
                                            <p:cond delay="0"/>
                                          </p:stCondLst>
                                        </p:cTn>
                                        <p:tgtEl>
                                          <p:spTgt spid="267"/>
                                        </p:tgtEl>
                                        <p:attrNameLst>
                                          <p:attrName>style.visibility</p:attrName>
                                        </p:attrNameLst>
                                      </p:cBhvr>
                                      <p:to>
                                        <p:strVal val="visible"/>
                                      </p:to>
                                    </p:set>
                                    <p:anim calcmode="lin" valueType="num">
                                      <p:cBhvr additive="base">
                                        <p:cTn id="295" dur="500" fill="hold"/>
                                        <p:tgtEl>
                                          <p:spTgt spid="267"/>
                                        </p:tgtEl>
                                        <p:attrNameLst>
                                          <p:attrName>ppt_x</p:attrName>
                                        </p:attrNameLst>
                                      </p:cBhvr>
                                      <p:tavLst>
                                        <p:tav tm="0">
                                          <p:val>
                                            <p:strVal val="#ppt_x"/>
                                          </p:val>
                                        </p:tav>
                                        <p:tav tm="100000">
                                          <p:val>
                                            <p:strVal val="#ppt_x"/>
                                          </p:val>
                                        </p:tav>
                                      </p:tavLst>
                                    </p:anim>
                                    <p:anim calcmode="lin" valueType="num">
                                      <p:cBhvr additive="base">
                                        <p:cTn id="296" dur="500" fill="hold"/>
                                        <p:tgtEl>
                                          <p:spTgt spid="267"/>
                                        </p:tgtEl>
                                        <p:attrNameLst>
                                          <p:attrName>ppt_y</p:attrName>
                                        </p:attrNameLst>
                                      </p:cBhvr>
                                      <p:tavLst>
                                        <p:tav tm="0">
                                          <p:val>
                                            <p:strVal val="1+#ppt_h/2"/>
                                          </p:val>
                                        </p:tav>
                                        <p:tav tm="100000">
                                          <p:val>
                                            <p:strVal val="#ppt_y"/>
                                          </p:val>
                                        </p:tav>
                                      </p:tavLst>
                                    </p:anim>
                                  </p:childTnLst>
                                </p:cTn>
                              </p:par>
                              <p:par>
                                <p:cTn id="297" presetID="2" presetClass="entr" presetSubtype="4" fill="hold" nodeType="withEffect">
                                  <p:stCondLst>
                                    <p:cond delay="0"/>
                                  </p:stCondLst>
                                  <p:childTnLst>
                                    <p:set>
                                      <p:cBhvr>
                                        <p:cTn id="298" dur="1" fill="hold">
                                          <p:stCondLst>
                                            <p:cond delay="0"/>
                                          </p:stCondLst>
                                        </p:cTn>
                                        <p:tgtEl>
                                          <p:spTgt spid="268"/>
                                        </p:tgtEl>
                                        <p:attrNameLst>
                                          <p:attrName>style.visibility</p:attrName>
                                        </p:attrNameLst>
                                      </p:cBhvr>
                                      <p:to>
                                        <p:strVal val="visible"/>
                                      </p:to>
                                    </p:set>
                                    <p:anim calcmode="lin" valueType="num">
                                      <p:cBhvr additive="base">
                                        <p:cTn id="299" dur="500" fill="hold"/>
                                        <p:tgtEl>
                                          <p:spTgt spid="268"/>
                                        </p:tgtEl>
                                        <p:attrNameLst>
                                          <p:attrName>ppt_x</p:attrName>
                                        </p:attrNameLst>
                                      </p:cBhvr>
                                      <p:tavLst>
                                        <p:tav tm="0">
                                          <p:val>
                                            <p:strVal val="#ppt_x"/>
                                          </p:val>
                                        </p:tav>
                                        <p:tav tm="100000">
                                          <p:val>
                                            <p:strVal val="#ppt_x"/>
                                          </p:val>
                                        </p:tav>
                                      </p:tavLst>
                                    </p:anim>
                                    <p:anim calcmode="lin" valueType="num">
                                      <p:cBhvr additive="base">
                                        <p:cTn id="300" dur="500" fill="hold"/>
                                        <p:tgtEl>
                                          <p:spTgt spid="268"/>
                                        </p:tgtEl>
                                        <p:attrNameLst>
                                          <p:attrName>ppt_y</p:attrName>
                                        </p:attrNameLst>
                                      </p:cBhvr>
                                      <p:tavLst>
                                        <p:tav tm="0">
                                          <p:val>
                                            <p:strVal val="1+#ppt_h/2"/>
                                          </p:val>
                                        </p:tav>
                                        <p:tav tm="100000">
                                          <p:val>
                                            <p:strVal val="#ppt_y"/>
                                          </p:val>
                                        </p:tav>
                                      </p:tavLst>
                                    </p:anim>
                                  </p:childTnLst>
                                </p:cTn>
                              </p:par>
                              <p:par>
                                <p:cTn id="301" presetID="2" presetClass="entr" presetSubtype="4" fill="hold" grpId="0" nodeType="withEffect">
                                  <p:stCondLst>
                                    <p:cond delay="0"/>
                                  </p:stCondLst>
                                  <p:childTnLst>
                                    <p:set>
                                      <p:cBhvr>
                                        <p:cTn id="302" dur="1" fill="hold">
                                          <p:stCondLst>
                                            <p:cond delay="0"/>
                                          </p:stCondLst>
                                        </p:cTn>
                                        <p:tgtEl>
                                          <p:spTgt spid="269"/>
                                        </p:tgtEl>
                                        <p:attrNameLst>
                                          <p:attrName>style.visibility</p:attrName>
                                        </p:attrNameLst>
                                      </p:cBhvr>
                                      <p:to>
                                        <p:strVal val="visible"/>
                                      </p:to>
                                    </p:set>
                                    <p:anim calcmode="lin" valueType="num">
                                      <p:cBhvr additive="base">
                                        <p:cTn id="303" dur="500" fill="hold"/>
                                        <p:tgtEl>
                                          <p:spTgt spid="269"/>
                                        </p:tgtEl>
                                        <p:attrNameLst>
                                          <p:attrName>ppt_x</p:attrName>
                                        </p:attrNameLst>
                                      </p:cBhvr>
                                      <p:tavLst>
                                        <p:tav tm="0">
                                          <p:val>
                                            <p:strVal val="#ppt_x"/>
                                          </p:val>
                                        </p:tav>
                                        <p:tav tm="100000">
                                          <p:val>
                                            <p:strVal val="#ppt_x"/>
                                          </p:val>
                                        </p:tav>
                                      </p:tavLst>
                                    </p:anim>
                                    <p:anim calcmode="lin" valueType="num">
                                      <p:cBhvr additive="base">
                                        <p:cTn id="304" dur="500" fill="hold"/>
                                        <p:tgtEl>
                                          <p:spTgt spid="2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 grpId="0"/>
      <p:bldP spid="459" grpId="1"/>
      <p:bldP spid="115" grpId="0" bldLvl="0" animBg="1"/>
      <p:bldP spid="116" grpId="0" bldLvl="0" animBg="1"/>
      <p:bldP spid="118" grpId="0" bldLvl="0" animBg="1"/>
      <p:bldP spid="98" grpId="0"/>
      <p:bldP spid="99" grpId="0"/>
      <p:bldP spid="100" grpId="0"/>
      <p:bldP spid="51" grpId="0"/>
      <p:bldP spid="51" grpId="1"/>
      <p:bldP spid="120" grpId="0" bldLvl="0" animBg="1"/>
      <p:bldP spid="120" grpId="1" animBg="1"/>
      <p:bldP spid="126" grpId="0" bldLvl="0" animBg="1"/>
      <p:bldP spid="126" grpId="1" animBg="1"/>
      <p:bldP spid="131" grpId="0"/>
      <p:bldP spid="131" grpId="1"/>
      <p:bldP spid="149" grpId="0"/>
      <p:bldP spid="149" grpId="1"/>
      <p:bldP spid="193" grpId="0" bldLvl="0" animBg="1"/>
      <p:bldP spid="193" grpId="1" animBg="1"/>
      <p:bldP spid="194" grpId="0"/>
      <p:bldP spid="194" grpId="1"/>
      <p:bldP spid="214" grpId="0"/>
      <p:bldP spid="214" grpId="1"/>
      <p:bldP spid="248" grpId="0"/>
      <p:bldP spid="248" grpId="1"/>
      <p:bldP spid="249" grpId="0"/>
      <p:bldP spid="249" grpId="1"/>
      <p:bldP spid="257" grpId="0" bldLvl="0" animBg="1"/>
      <p:bldP spid="257" grpId="1" animBg="1"/>
      <p:bldP spid="258" grpId="0"/>
      <p:bldP spid="258" grpId="1"/>
      <p:bldP spid="266" grpId="0"/>
      <p:bldP spid="266" grpId="1"/>
      <p:bldP spid="269" grpId="0"/>
      <p:bldP spid="269" grpId="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spcBef>
                <a:spcPct val="0"/>
              </a:spcBef>
            </a:pPr>
            <a:r>
              <a:rPr lang="zh-CN" altLang="en-US" dirty="0"/>
              <a:t>流水线概述</a:t>
            </a:r>
            <a:endParaRPr lang="en-US" altLang="zh-CN" dirty="0"/>
          </a:p>
          <a:p>
            <a:pPr>
              <a:spcBef>
                <a:spcPct val="0"/>
              </a:spcBef>
            </a:pPr>
            <a:r>
              <a:rPr lang="zh-CN" altLang="en-US" dirty="0"/>
              <a:t>流水线数据通路和控制</a:t>
            </a:r>
            <a:endParaRPr lang="en-US" altLang="zh-CN" dirty="0"/>
          </a:p>
          <a:p>
            <a:pPr>
              <a:spcBef>
                <a:spcPct val="0"/>
              </a:spcBef>
            </a:pPr>
            <a:r>
              <a:rPr lang="zh-CN" altLang="en-US" b="1" dirty="0"/>
              <a:t>数据冒险：前递与停顿</a:t>
            </a:r>
            <a:endParaRPr lang="en-US" altLang="zh-CN" b="1" dirty="0"/>
          </a:p>
          <a:p>
            <a:pPr>
              <a:spcBef>
                <a:spcPct val="0"/>
              </a:spcBef>
            </a:pPr>
            <a:r>
              <a:rPr lang="zh-CN" altLang="en-US" dirty="0"/>
              <a:t>控制冒险</a:t>
            </a:r>
            <a:endParaRPr lang="en-US" altLang="zh-CN" dirty="0"/>
          </a:p>
          <a:p>
            <a:pPr>
              <a:spcBef>
                <a:spcPct val="0"/>
              </a:spcBef>
            </a:pPr>
            <a:r>
              <a:rPr lang="zh-CN" altLang="en-US" dirty="0"/>
              <a:t>例外</a:t>
            </a:r>
            <a:endParaRPr lang="en-US" altLang="zh-CN" dirty="0"/>
          </a:p>
          <a:p>
            <a:pPr marL="0" indent="0">
              <a:spcBef>
                <a:spcPct val="0"/>
              </a:spcBef>
              <a:buNone/>
            </a:pPr>
            <a:endParaRPr lang="zh-CN" altLang="en-US" dirty="0"/>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133</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标题 2">
            <a:extLst>
              <a:ext uri="{FF2B5EF4-FFF2-40B4-BE49-F238E27FC236}">
                <a16:creationId xmlns:a16="http://schemas.microsoft.com/office/drawing/2014/main" id="{28AF21BE-1AF5-452D-826A-7BC04CC983EF}"/>
              </a:ext>
            </a:extLst>
          </p:cNvPr>
          <p:cNvSpPr>
            <a:spLocks noGrp="1"/>
          </p:cNvSpPr>
          <p:nvPr>
            <p:ph type="title"/>
          </p:nvPr>
        </p:nvSpPr>
        <p:spPr>
          <a:xfrm>
            <a:off x="838200" y="365125"/>
            <a:ext cx="10515600" cy="1179513"/>
          </a:xfrm>
        </p:spPr>
        <p:txBody>
          <a:bodyPr/>
          <a:lstStyle/>
          <a:p>
            <a:r>
              <a:rPr lang="zh-CN" altLang="en-US" dirty="0"/>
              <a:t>第</a:t>
            </a:r>
            <a:r>
              <a:rPr lang="zh-CN" altLang="en-US" dirty="0">
                <a:latin typeface="Times New Roman" panose="02020603050405020304" pitchFamily="18" charset="0"/>
                <a:cs typeface="Times New Roman" panose="02020603050405020304" pitchFamily="18" charset="0"/>
              </a:rPr>
              <a:t>五</a:t>
            </a:r>
            <a:r>
              <a:rPr lang="zh-CN" altLang="en-US" dirty="0"/>
              <a:t>章 流水线处理器</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134</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8167119" y="2290829"/>
            <a:ext cx="3630333" cy="1569660"/>
          </a:xfrm>
          <a:prstGeom prst="rect">
            <a:avLst/>
          </a:prstGeom>
          <a:solidFill>
            <a:schemeClr val="accent1">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假设寄存器一个周期内先写后读，可以前递同一周期内要读写的数据，那么</a:t>
            </a:r>
            <a:r>
              <a:rPr kumimoji="0" lang="en-US" altLang="zh-CN"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add</a:t>
            </a:r>
            <a:r>
              <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指令就不需要停顿了</a:t>
            </a:r>
          </a:p>
        </p:txBody>
      </p:sp>
      <p:sp>
        <p:nvSpPr>
          <p:cNvPr id="7" name="标题 6"/>
          <p:cNvSpPr>
            <a:spLocks noGrp="1"/>
          </p:cNvSpPr>
          <p:nvPr>
            <p:ph type="title"/>
          </p:nvPr>
        </p:nvSpPr>
        <p:spPr/>
        <p:txBody>
          <a:bodyPr/>
          <a:lstStyle/>
          <a:p>
            <a:r>
              <a:rPr lang="zh-CN" altLang="en-US" dirty="0"/>
              <a:t>依赖关系与前递</a:t>
            </a:r>
          </a:p>
        </p:txBody>
      </p:sp>
      <p:grpSp>
        <p:nvGrpSpPr>
          <p:cNvPr id="264" name="组合 263"/>
          <p:cNvGrpSpPr/>
          <p:nvPr/>
        </p:nvGrpSpPr>
        <p:grpSpPr>
          <a:xfrm>
            <a:off x="-4841" y="2402827"/>
            <a:ext cx="3236430" cy="3932711"/>
            <a:chOff x="-136952" y="2758261"/>
            <a:chExt cx="3236430" cy="3932711"/>
          </a:xfrm>
        </p:grpSpPr>
        <p:grpSp>
          <p:nvGrpSpPr>
            <p:cNvPr id="265" name="Program"/>
            <p:cNvGrpSpPr/>
            <p:nvPr/>
          </p:nvGrpSpPr>
          <p:grpSpPr>
            <a:xfrm>
              <a:off x="-136952" y="2758261"/>
              <a:ext cx="3212268" cy="3746414"/>
              <a:chOff x="-539913" y="3063080"/>
              <a:chExt cx="3212268" cy="3746414"/>
            </a:xfrm>
          </p:grpSpPr>
          <p:cxnSp>
            <p:nvCxnSpPr>
              <p:cNvPr id="269" name="直接箭头连接符 268"/>
              <p:cNvCxnSpPr/>
              <p:nvPr/>
            </p:nvCxnSpPr>
            <p:spPr>
              <a:xfrm>
                <a:off x="908204" y="3285024"/>
                <a:ext cx="0" cy="352447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270" name="文本框 269"/>
              <p:cNvSpPr txBox="1"/>
              <p:nvPr/>
            </p:nvSpPr>
            <p:spPr>
              <a:xfrm>
                <a:off x="-539913" y="3119259"/>
                <a:ext cx="204653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Program execution </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order  (in </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instructions)</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71" name="文本框 270"/>
              <p:cNvSpPr txBox="1"/>
              <p:nvPr/>
            </p:nvSpPr>
            <p:spPr>
              <a:xfrm>
                <a:off x="1112337" y="3063080"/>
                <a:ext cx="15600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sub </a:t>
                </a:r>
                <a:r>
                  <a:rPr kumimoji="0" lang="en-US" altLang="zh-CN" sz="1800" b="0" i="0" u="none" strike="noStrike" kern="1200" cap="none" spc="0" normalizeH="0" baseline="0" noProof="0" dirty="0">
                    <a:ln>
                      <a:noFill/>
                    </a:ln>
                    <a:solidFill>
                      <a:srgbClr val="54C9F5"/>
                    </a:solidFill>
                    <a:effectLst/>
                    <a:uLnTx/>
                    <a:uFillTx/>
                    <a:latin typeface="Times New Roman" panose="02020603050405020304" pitchFamily="18" charset="0"/>
                    <a:ea typeface="等线" panose="02010600030101010101" charset="-122"/>
                    <a:cs typeface="Times New Roman" panose="02020603050405020304" pitchFamily="18" charset="0"/>
                  </a:rPr>
                  <a:t>x2</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,x1,x3</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72" name="文本框 271"/>
              <p:cNvSpPr txBox="1"/>
              <p:nvPr/>
            </p:nvSpPr>
            <p:spPr>
              <a:xfrm>
                <a:off x="1076462" y="3928380"/>
                <a:ext cx="15600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and x12,</a:t>
                </a:r>
                <a:r>
                  <a:rPr kumimoji="0" lang="en-US" altLang="zh-CN" sz="1800" b="0" i="0" u="none" strike="noStrike" kern="1200" cap="none" spc="0" normalizeH="0" baseline="0" noProof="0" dirty="0">
                    <a:ln>
                      <a:noFill/>
                    </a:ln>
                    <a:solidFill>
                      <a:srgbClr val="54C9F5"/>
                    </a:solidFill>
                    <a:effectLst/>
                    <a:uLnTx/>
                    <a:uFillTx/>
                    <a:latin typeface="Times New Roman" panose="02020603050405020304" pitchFamily="18" charset="0"/>
                    <a:ea typeface="等线" panose="02010600030101010101" charset="-122"/>
                    <a:cs typeface="Times New Roman" panose="02020603050405020304" pitchFamily="18" charset="0"/>
                  </a:rPr>
                  <a:t>x2</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,x5</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sp>
          <p:nvSpPr>
            <p:cNvPr id="266" name="文本框 265"/>
            <p:cNvSpPr txBox="1"/>
            <p:nvPr/>
          </p:nvSpPr>
          <p:spPr>
            <a:xfrm>
              <a:off x="1506099" y="4541677"/>
              <a:ext cx="15600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or x13,x6,</a:t>
              </a:r>
              <a:r>
                <a:rPr kumimoji="0" lang="en-US" altLang="zh-CN" sz="1800" b="0" i="0" u="none" strike="noStrike" kern="1200" cap="none" spc="0" normalizeH="0" baseline="0" noProof="0" dirty="0">
                  <a:ln>
                    <a:noFill/>
                  </a:ln>
                  <a:solidFill>
                    <a:srgbClr val="54C9F5"/>
                  </a:solidFill>
                  <a:effectLst/>
                  <a:uLnTx/>
                  <a:uFillTx/>
                  <a:latin typeface="Times New Roman" panose="02020603050405020304" pitchFamily="18" charset="0"/>
                  <a:ea typeface="等线" panose="02010600030101010101" charset="-122"/>
                  <a:cs typeface="Times New Roman" panose="02020603050405020304" pitchFamily="18" charset="0"/>
                </a:rPr>
                <a:t>x2</a:t>
              </a:r>
              <a:endParaRPr kumimoji="0" lang="zh-CN" altLang="en-US" sz="1800" b="0" i="0" u="none" strike="noStrike" kern="1200" cap="none" spc="0" normalizeH="0" baseline="0" noProof="0" dirty="0">
                <a:ln>
                  <a:noFill/>
                </a:ln>
                <a:solidFill>
                  <a:srgbClr val="54C9F5"/>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67" name="文本框 266"/>
            <p:cNvSpPr txBox="1"/>
            <p:nvPr/>
          </p:nvSpPr>
          <p:spPr>
            <a:xfrm>
              <a:off x="1518950" y="5445681"/>
              <a:ext cx="15600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add x14,</a:t>
              </a:r>
              <a:r>
                <a:rPr kumimoji="0" lang="en-US" altLang="zh-CN" sz="1800" b="0" i="0" u="none" strike="noStrike" kern="1200" cap="none" spc="0" normalizeH="0" baseline="0" noProof="0" dirty="0">
                  <a:ln>
                    <a:noFill/>
                  </a:ln>
                  <a:solidFill>
                    <a:srgbClr val="54C9F5"/>
                  </a:solidFill>
                  <a:effectLst/>
                  <a:uLnTx/>
                  <a:uFillTx/>
                  <a:latin typeface="Times New Roman" panose="02020603050405020304" pitchFamily="18" charset="0"/>
                  <a:ea typeface="等线" panose="02010600030101010101" charset="-122"/>
                  <a:cs typeface="Times New Roman" panose="02020603050405020304" pitchFamily="18" charset="0"/>
                </a:rPr>
                <a:t>x2,x2</a:t>
              </a:r>
              <a:endParaRPr kumimoji="0" lang="zh-CN" altLang="en-US" sz="1800" b="0" i="0" u="none" strike="noStrike" kern="1200" cap="none" spc="0" normalizeH="0" baseline="0" noProof="0" dirty="0">
                <a:ln>
                  <a:noFill/>
                </a:ln>
                <a:solidFill>
                  <a:srgbClr val="54C9F5"/>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68" name="文本框 267"/>
            <p:cNvSpPr txBox="1"/>
            <p:nvPr/>
          </p:nvSpPr>
          <p:spPr>
            <a:xfrm>
              <a:off x="1539460" y="6321640"/>
              <a:ext cx="15600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sd</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x15,100(</a:t>
              </a:r>
              <a:r>
                <a:rPr kumimoji="0" lang="en-US" altLang="zh-CN" sz="1800" b="0" i="0" u="none" strike="noStrike" kern="1200" cap="none" spc="0" normalizeH="0" baseline="0" noProof="0" dirty="0">
                  <a:ln>
                    <a:noFill/>
                  </a:ln>
                  <a:solidFill>
                    <a:srgbClr val="54C9F5"/>
                  </a:solidFill>
                  <a:effectLst/>
                  <a:uLnTx/>
                  <a:uFillTx/>
                  <a:latin typeface="Times New Roman" panose="02020603050405020304" pitchFamily="18" charset="0"/>
                  <a:ea typeface="等线" panose="02010600030101010101" charset="-122"/>
                  <a:cs typeface="Times New Roman" panose="02020603050405020304" pitchFamily="18" charset="0"/>
                </a:rPr>
                <a:t>x2</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273" name="指令"/>
          <p:cNvGrpSpPr/>
          <p:nvPr/>
        </p:nvGrpSpPr>
        <p:grpSpPr>
          <a:xfrm>
            <a:off x="6663819" y="5685835"/>
            <a:ext cx="4200124" cy="848518"/>
            <a:chOff x="3708787" y="2899251"/>
            <a:chExt cx="4562188" cy="1058188"/>
          </a:xfrm>
        </p:grpSpPr>
        <p:grpSp>
          <p:nvGrpSpPr>
            <p:cNvPr id="274" name="指令"/>
            <p:cNvGrpSpPr/>
            <p:nvPr/>
          </p:nvGrpSpPr>
          <p:grpSpPr>
            <a:xfrm>
              <a:off x="3751739" y="2899251"/>
              <a:ext cx="4403588" cy="1058188"/>
              <a:chOff x="4036219" y="4360386"/>
              <a:chExt cx="2411301" cy="579439"/>
            </a:xfrm>
          </p:grpSpPr>
          <p:grpSp>
            <p:nvGrpSpPr>
              <p:cNvPr id="280" name="组合 279"/>
              <p:cNvGrpSpPr/>
              <p:nvPr/>
            </p:nvGrpSpPr>
            <p:grpSpPr>
              <a:xfrm>
                <a:off x="4036219" y="4536600"/>
                <a:ext cx="233362" cy="230981"/>
                <a:chOff x="3459957" y="3198019"/>
                <a:chExt cx="233362" cy="230981"/>
              </a:xfrm>
            </p:grpSpPr>
            <p:sp>
              <p:nvSpPr>
                <p:cNvPr id="321" name="矩形 320"/>
                <p:cNvSpPr/>
                <p:nvPr/>
              </p:nvSpPr>
              <p:spPr>
                <a:xfrm>
                  <a:off x="3571875" y="3198019"/>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22" name="矩形 321"/>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81" name="矩形 280"/>
              <p:cNvSpPr/>
              <p:nvPr/>
            </p:nvSpPr>
            <p:spPr>
              <a:xfrm>
                <a:off x="4383088" y="4360386"/>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282" name="直接连接符 281"/>
              <p:cNvCxnSpPr>
                <a:stCxn id="322" idx="3"/>
              </p:cNvCxnSpPr>
              <p:nvPr/>
            </p:nvCxnSpPr>
            <p:spPr>
              <a:xfrm>
                <a:off x="4269581" y="4652091"/>
                <a:ext cx="1119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3" name="组合 282"/>
              <p:cNvGrpSpPr/>
              <p:nvPr/>
            </p:nvGrpSpPr>
            <p:grpSpPr>
              <a:xfrm>
                <a:off x="4583677" y="4531622"/>
                <a:ext cx="224066" cy="235402"/>
                <a:chOff x="3971697" y="3537291"/>
                <a:chExt cx="224066" cy="235402"/>
              </a:xfrm>
            </p:grpSpPr>
            <p:sp>
              <p:nvSpPr>
                <p:cNvPr id="314" name="矩形 313"/>
                <p:cNvSpPr/>
                <p:nvPr/>
              </p:nvSpPr>
              <p:spPr>
                <a:xfrm>
                  <a:off x="4071938" y="3541712"/>
                  <a:ext cx="121444" cy="230981"/>
                </a:xfrm>
                <a:prstGeom prst="rect">
                  <a:avLst/>
                </a:prstGeom>
                <a:solidFill>
                  <a:srgbClr val="9C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315" name="直接连接符 314"/>
                <p:cNvCxnSpPr/>
                <p:nvPr/>
              </p:nvCxnSpPr>
              <p:spPr>
                <a:xfrm>
                  <a:off x="3974306" y="3537291"/>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6" name="直接连接符 315"/>
                <p:cNvCxnSpPr/>
                <p:nvPr/>
              </p:nvCxnSpPr>
              <p:spPr>
                <a:xfrm>
                  <a:off x="3971794" y="3770692"/>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7" name="直接连接符 316"/>
                <p:cNvCxnSpPr/>
                <p:nvPr/>
              </p:nvCxnSpPr>
              <p:spPr>
                <a:xfrm>
                  <a:off x="3971697" y="353842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18" name="直接连接符 317"/>
                <p:cNvCxnSpPr/>
                <p:nvPr/>
              </p:nvCxnSpPr>
              <p:spPr>
                <a:xfrm>
                  <a:off x="4095751" y="3539103"/>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9" name="直接连接符 318"/>
                <p:cNvCxnSpPr/>
                <p:nvPr/>
              </p:nvCxnSpPr>
              <p:spPr>
                <a:xfrm>
                  <a:off x="4089514" y="3770541"/>
                  <a:ext cx="105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0" name="直接连接符 319"/>
                <p:cNvCxnSpPr/>
                <p:nvPr/>
              </p:nvCxnSpPr>
              <p:spPr>
                <a:xfrm>
                  <a:off x="4192928" y="3537291"/>
                  <a:ext cx="0" cy="2323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4" name="直接连接符 283"/>
              <p:cNvCxnSpPr/>
              <p:nvPr/>
            </p:nvCxnSpPr>
            <p:spPr>
              <a:xfrm>
                <a:off x="4456906" y="4653678"/>
                <a:ext cx="127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5" name="任意多边形: 形状 284"/>
              <p:cNvSpPr/>
              <p:nvPr/>
            </p:nvSpPr>
            <p:spPr>
              <a:xfrm>
                <a:off x="5135563" y="4404043"/>
                <a:ext cx="302418" cy="492919"/>
              </a:xfrm>
              <a:custGeom>
                <a:avLst/>
                <a:gdLst>
                  <a:gd name="connsiteX0" fmla="*/ 2381 w 302418"/>
                  <a:gd name="connsiteY0" fmla="*/ 0 h 492919"/>
                  <a:gd name="connsiteX1" fmla="*/ 0 w 302418"/>
                  <a:gd name="connsiteY1" fmla="*/ 188119 h 492919"/>
                  <a:gd name="connsiteX2" fmla="*/ 52387 w 302418"/>
                  <a:gd name="connsiteY2" fmla="*/ 247650 h 492919"/>
                  <a:gd name="connsiteX3" fmla="*/ 4762 w 302418"/>
                  <a:gd name="connsiteY3" fmla="*/ 295275 h 492919"/>
                  <a:gd name="connsiteX4" fmla="*/ 4762 w 302418"/>
                  <a:gd name="connsiteY4" fmla="*/ 492919 h 492919"/>
                  <a:gd name="connsiteX5" fmla="*/ 300037 w 302418"/>
                  <a:gd name="connsiteY5" fmla="*/ 328613 h 492919"/>
                  <a:gd name="connsiteX6" fmla="*/ 302418 w 302418"/>
                  <a:gd name="connsiteY6" fmla="*/ 169069 h 492919"/>
                  <a:gd name="connsiteX7" fmla="*/ 2381 w 302418"/>
                  <a:gd name="connsiteY7" fmla="*/ 0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18" h="492919">
                    <a:moveTo>
                      <a:pt x="2381" y="0"/>
                    </a:moveTo>
                    <a:cubicBezTo>
                      <a:pt x="1587" y="62706"/>
                      <a:pt x="794" y="125413"/>
                      <a:pt x="0" y="188119"/>
                    </a:cubicBezTo>
                    <a:lnTo>
                      <a:pt x="52387" y="247650"/>
                    </a:lnTo>
                    <a:lnTo>
                      <a:pt x="4762" y="295275"/>
                    </a:lnTo>
                    <a:lnTo>
                      <a:pt x="4762" y="492919"/>
                    </a:lnTo>
                    <a:lnTo>
                      <a:pt x="300037" y="328613"/>
                    </a:lnTo>
                    <a:cubicBezTo>
                      <a:pt x="300831" y="275432"/>
                      <a:pt x="301624" y="222250"/>
                      <a:pt x="302418" y="169069"/>
                    </a:cubicBezTo>
                    <a:lnTo>
                      <a:pt x="2381" y="0"/>
                    </a:lnTo>
                    <a:close/>
                  </a:path>
                </a:pathLst>
              </a:cu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86" name="矩形 285"/>
              <p:cNvSpPr/>
              <p:nvPr/>
            </p:nvSpPr>
            <p:spPr>
              <a:xfrm>
                <a:off x="4939315" y="4362769"/>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87" name="矩形 286"/>
              <p:cNvSpPr/>
              <p:nvPr/>
            </p:nvSpPr>
            <p:spPr>
              <a:xfrm>
                <a:off x="5492751" y="4361974"/>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288" name="组合 287"/>
              <p:cNvGrpSpPr/>
              <p:nvPr/>
            </p:nvGrpSpPr>
            <p:grpSpPr>
              <a:xfrm>
                <a:off x="5688014" y="4536601"/>
                <a:ext cx="233362" cy="230981"/>
                <a:chOff x="3459957" y="3198019"/>
                <a:chExt cx="233362" cy="230981"/>
              </a:xfrm>
            </p:grpSpPr>
            <p:sp>
              <p:nvSpPr>
                <p:cNvPr id="312" name="矩形 311"/>
                <p:cNvSpPr/>
                <p:nvPr/>
              </p:nvSpPr>
              <p:spPr>
                <a:xfrm>
                  <a:off x="3465601" y="3198019"/>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13" name="矩形 312"/>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89" name="矩形 288"/>
              <p:cNvSpPr/>
              <p:nvPr/>
            </p:nvSpPr>
            <p:spPr>
              <a:xfrm>
                <a:off x="6045593" y="4362768"/>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90" name="组合 289"/>
              <p:cNvGrpSpPr/>
              <p:nvPr/>
            </p:nvGrpSpPr>
            <p:grpSpPr>
              <a:xfrm rot="10800000">
                <a:off x="6224134" y="4529592"/>
                <a:ext cx="223386" cy="232211"/>
                <a:chOff x="3970449" y="3542809"/>
                <a:chExt cx="223386" cy="232211"/>
              </a:xfrm>
            </p:grpSpPr>
            <p:cxnSp>
              <p:nvCxnSpPr>
                <p:cNvPr id="306" name="直接连接符 305"/>
                <p:cNvCxnSpPr/>
                <p:nvPr/>
              </p:nvCxnSpPr>
              <p:spPr>
                <a:xfrm>
                  <a:off x="3974646" y="3544039"/>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7" name="直接连接符 306"/>
                <p:cNvCxnSpPr/>
                <p:nvPr/>
              </p:nvCxnSpPr>
              <p:spPr>
                <a:xfrm>
                  <a:off x="3970508" y="3773265"/>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8" name="直接连接符 307"/>
                <p:cNvCxnSpPr/>
                <p:nvPr/>
              </p:nvCxnSpPr>
              <p:spPr>
                <a:xfrm>
                  <a:off x="3970449" y="354358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09" name="直接连接符 308"/>
                <p:cNvCxnSpPr/>
                <p:nvPr/>
              </p:nvCxnSpPr>
              <p:spPr>
                <a:xfrm>
                  <a:off x="4093823" y="3542960"/>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p:nvPr/>
              </p:nvCxnSpPr>
              <p:spPr>
                <a:xfrm>
                  <a:off x="4093370" y="3772471"/>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1" name="直接连接符 310"/>
                <p:cNvCxnSpPr/>
                <p:nvPr/>
              </p:nvCxnSpPr>
              <p:spPr>
                <a:xfrm>
                  <a:off x="4189339" y="3542809"/>
                  <a:ext cx="0" cy="2293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91" name="直接连接符 290"/>
              <p:cNvCxnSpPr/>
              <p:nvPr/>
            </p:nvCxnSpPr>
            <p:spPr>
              <a:xfrm>
                <a:off x="4557710" y="4624070"/>
                <a:ext cx="0" cy="2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a:off x="4557710" y="4625626"/>
                <a:ext cx="285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a:off x="4802980" y="4561286"/>
                <a:ext cx="132558" cy="0"/>
              </a:xfrm>
              <a:prstGeom prst="line">
                <a:avLst/>
              </a:prstGeom>
              <a:ln w="15875">
                <a:solidFill>
                  <a:srgbClr val="62CEF6"/>
                </a:solidFill>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4802980" y="4717734"/>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5009356" y="4561286"/>
                <a:ext cx="1262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a:off x="5009356" y="472249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7" name="直接连接符 296"/>
              <p:cNvCxnSpPr/>
              <p:nvPr/>
            </p:nvCxnSpPr>
            <p:spPr>
              <a:xfrm>
                <a:off x="5437981" y="4657329"/>
                <a:ext cx="547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nvCxnSpPr>
            <p:spPr>
              <a:xfrm>
                <a:off x="5566569" y="4658123"/>
                <a:ext cx="12144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stCxn id="313" idx="3"/>
                <a:endCxn id="289" idx="1"/>
              </p:cNvCxnSpPr>
              <p:nvPr/>
            </p:nvCxnSpPr>
            <p:spPr>
              <a:xfrm flipV="1">
                <a:off x="5921376" y="4651297"/>
                <a:ext cx="124217" cy="7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直接连接符 299"/>
              <p:cNvCxnSpPr/>
              <p:nvPr/>
            </p:nvCxnSpPr>
            <p:spPr>
              <a:xfrm>
                <a:off x="6119411" y="4652091"/>
                <a:ext cx="105176" cy="8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p:nvPr/>
            </p:nvCxnSpPr>
            <p:spPr>
              <a:xfrm>
                <a:off x="5636419" y="4659901"/>
                <a:ext cx="0" cy="157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2" name="直接连接符 301"/>
              <p:cNvCxnSpPr/>
              <p:nvPr/>
            </p:nvCxnSpPr>
            <p:spPr>
              <a:xfrm>
                <a:off x="5635994" y="4814259"/>
                <a:ext cx="3788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3" name="直接连接符 302"/>
              <p:cNvCxnSpPr/>
              <p:nvPr/>
            </p:nvCxnSpPr>
            <p:spPr>
              <a:xfrm>
                <a:off x="6016115" y="4719752"/>
                <a:ext cx="0" cy="97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4" name="直接连接符 303"/>
              <p:cNvCxnSpPr/>
              <p:nvPr/>
            </p:nvCxnSpPr>
            <p:spPr>
              <a:xfrm>
                <a:off x="6014811" y="4721534"/>
                <a:ext cx="281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5" name="文本框 274"/>
            <p:cNvSpPr txBox="1"/>
            <p:nvPr/>
          </p:nvSpPr>
          <p:spPr>
            <a:xfrm>
              <a:off x="3708787" y="3187962"/>
              <a:ext cx="632926" cy="4080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IM</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76" name="文本框 275"/>
            <p:cNvSpPr txBox="1"/>
            <p:nvPr/>
          </p:nvSpPr>
          <p:spPr>
            <a:xfrm>
              <a:off x="4654820" y="3187962"/>
              <a:ext cx="678399" cy="3996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77" name="文本框 276"/>
            <p:cNvSpPr txBox="1"/>
            <p:nvPr/>
          </p:nvSpPr>
          <p:spPr>
            <a:xfrm>
              <a:off x="7648165" y="3188315"/>
              <a:ext cx="622810"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78" name="文本框 277"/>
            <p:cNvSpPr txBox="1"/>
            <p:nvPr/>
          </p:nvSpPr>
          <p:spPr>
            <a:xfrm>
              <a:off x="5751707" y="3204357"/>
              <a:ext cx="641091"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ALU</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79" name="文本框 278"/>
            <p:cNvSpPr txBox="1"/>
            <p:nvPr/>
          </p:nvSpPr>
          <p:spPr>
            <a:xfrm>
              <a:off x="6697502" y="3209906"/>
              <a:ext cx="601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DM</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323" name="指令"/>
          <p:cNvGrpSpPr/>
          <p:nvPr/>
        </p:nvGrpSpPr>
        <p:grpSpPr>
          <a:xfrm>
            <a:off x="3872726" y="3027954"/>
            <a:ext cx="4200124" cy="848518"/>
            <a:chOff x="3708787" y="2899251"/>
            <a:chExt cx="4562188" cy="1058188"/>
          </a:xfrm>
        </p:grpSpPr>
        <p:grpSp>
          <p:nvGrpSpPr>
            <p:cNvPr id="324" name="指令"/>
            <p:cNvGrpSpPr/>
            <p:nvPr/>
          </p:nvGrpSpPr>
          <p:grpSpPr>
            <a:xfrm>
              <a:off x="3751739" y="2899251"/>
              <a:ext cx="4403588" cy="1058188"/>
              <a:chOff x="4036219" y="4360386"/>
              <a:chExt cx="2411301" cy="579439"/>
            </a:xfrm>
          </p:grpSpPr>
          <p:grpSp>
            <p:nvGrpSpPr>
              <p:cNvPr id="330" name="组合 329"/>
              <p:cNvGrpSpPr/>
              <p:nvPr/>
            </p:nvGrpSpPr>
            <p:grpSpPr>
              <a:xfrm>
                <a:off x="4036219" y="4536600"/>
                <a:ext cx="233362" cy="230981"/>
                <a:chOff x="3459957" y="3198019"/>
                <a:chExt cx="233362" cy="230981"/>
              </a:xfrm>
            </p:grpSpPr>
            <p:sp>
              <p:nvSpPr>
                <p:cNvPr id="369" name="矩形 368"/>
                <p:cNvSpPr/>
                <p:nvPr/>
              </p:nvSpPr>
              <p:spPr>
                <a:xfrm>
                  <a:off x="3571875" y="3198019"/>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70" name="矩形 369"/>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31" name="矩形 330"/>
              <p:cNvSpPr/>
              <p:nvPr/>
            </p:nvSpPr>
            <p:spPr>
              <a:xfrm>
                <a:off x="4383088" y="4360386"/>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332" name="直接连接符 331"/>
              <p:cNvCxnSpPr>
                <a:stCxn id="370" idx="3"/>
              </p:cNvCxnSpPr>
              <p:nvPr/>
            </p:nvCxnSpPr>
            <p:spPr>
              <a:xfrm>
                <a:off x="4269581" y="4652091"/>
                <a:ext cx="1119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3" name="组合 332"/>
              <p:cNvGrpSpPr/>
              <p:nvPr/>
            </p:nvGrpSpPr>
            <p:grpSpPr>
              <a:xfrm>
                <a:off x="4583677" y="4531622"/>
                <a:ext cx="224066" cy="235402"/>
                <a:chOff x="3971697" y="3537291"/>
                <a:chExt cx="224066" cy="235402"/>
              </a:xfrm>
            </p:grpSpPr>
            <p:sp>
              <p:nvSpPr>
                <p:cNvPr id="362" name="矩形 361"/>
                <p:cNvSpPr/>
                <p:nvPr/>
              </p:nvSpPr>
              <p:spPr>
                <a:xfrm>
                  <a:off x="4071938" y="3541712"/>
                  <a:ext cx="121444" cy="230981"/>
                </a:xfrm>
                <a:prstGeom prst="rect">
                  <a:avLst/>
                </a:prstGeom>
                <a:solidFill>
                  <a:srgbClr val="9C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363" name="直接连接符 362"/>
                <p:cNvCxnSpPr/>
                <p:nvPr/>
              </p:nvCxnSpPr>
              <p:spPr>
                <a:xfrm>
                  <a:off x="3974306" y="3537291"/>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4" name="直接连接符 363"/>
                <p:cNvCxnSpPr/>
                <p:nvPr/>
              </p:nvCxnSpPr>
              <p:spPr>
                <a:xfrm>
                  <a:off x="3971794" y="3770692"/>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5" name="直接连接符 364"/>
                <p:cNvCxnSpPr/>
                <p:nvPr/>
              </p:nvCxnSpPr>
              <p:spPr>
                <a:xfrm>
                  <a:off x="3971697" y="353842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6" name="直接连接符 365"/>
                <p:cNvCxnSpPr/>
                <p:nvPr/>
              </p:nvCxnSpPr>
              <p:spPr>
                <a:xfrm>
                  <a:off x="4095751" y="3539103"/>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7" name="直接连接符 366"/>
                <p:cNvCxnSpPr/>
                <p:nvPr/>
              </p:nvCxnSpPr>
              <p:spPr>
                <a:xfrm>
                  <a:off x="4089514" y="3770541"/>
                  <a:ext cx="105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8" name="直接连接符 367"/>
                <p:cNvCxnSpPr/>
                <p:nvPr/>
              </p:nvCxnSpPr>
              <p:spPr>
                <a:xfrm>
                  <a:off x="4192928" y="3537291"/>
                  <a:ext cx="0" cy="2323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34" name="直接连接符 333"/>
              <p:cNvCxnSpPr/>
              <p:nvPr/>
            </p:nvCxnSpPr>
            <p:spPr>
              <a:xfrm>
                <a:off x="4456906" y="4653678"/>
                <a:ext cx="127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5" name="任意多边形: 形状 334"/>
              <p:cNvSpPr/>
              <p:nvPr/>
            </p:nvSpPr>
            <p:spPr>
              <a:xfrm>
                <a:off x="5135563" y="4404043"/>
                <a:ext cx="302418" cy="492919"/>
              </a:xfrm>
              <a:custGeom>
                <a:avLst/>
                <a:gdLst>
                  <a:gd name="connsiteX0" fmla="*/ 2381 w 302418"/>
                  <a:gd name="connsiteY0" fmla="*/ 0 h 492919"/>
                  <a:gd name="connsiteX1" fmla="*/ 0 w 302418"/>
                  <a:gd name="connsiteY1" fmla="*/ 188119 h 492919"/>
                  <a:gd name="connsiteX2" fmla="*/ 52387 w 302418"/>
                  <a:gd name="connsiteY2" fmla="*/ 247650 h 492919"/>
                  <a:gd name="connsiteX3" fmla="*/ 4762 w 302418"/>
                  <a:gd name="connsiteY3" fmla="*/ 295275 h 492919"/>
                  <a:gd name="connsiteX4" fmla="*/ 4762 w 302418"/>
                  <a:gd name="connsiteY4" fmla="*/ 492919 h 492919"/>
                  <a:gd name="connsiteX5" fmla="*/ 300037 w 302418"/>
                  <a:gd name="connsiteY5" fmla="*/ 328613 h 492919"/>
                  <a:gd name="connsiteX6" fmla="*/ 302418 w 302418"/>
                  <a:gd name="connsiteY6" fmla="*/ 169069 h 492919"/>
                  <a:gd name="connsiteX7" fmla="*/ 2381 w 302418"/>
                  <a:gd name="connsiteY7" fmla="*/ 0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18" h="492919">
                    <a:moveTo>
                      <a:pt x="2381" y="0"/>
                    </a:moveTo>
                    <a:cubicBezTo>
                      <a:pt x="1587" y="62706"/>
                      <a:pt x="794" y="125413"/>
                      <a:pt x="0" y="188119"/>
                    </a:cubicBezTo>
                    <a:lnTo>
                      <a:pt x="52387" y="247650"/>
                    </a:lnTo>
                    <a:lnTo>
                      <a:pt x="4762" y="295275"/>
                    </a:lnTo>
                    <a:lnTo>
                      <a:pt x="4762" y="492919"/>
                    </a:lnTo>
                    <a:lnTo>
                      <a:pt x="300037" y="328613"/>
                    </a:lnTo>
                    <a:cubicBezTo>
                      <a:pt x="300831" y="275432"/>
                      <a:pt x="301624" y="222250"/>
                      <a:pt x="302418" y="169069"/>
                    </a:cubicBezTo>
                    <a:lnTo>
                      <a:pt x="2381" y="0"/>
                    </a:lnTo>
                    <a:close/>
                  </a:path>
                </a:pathLst>
              </a:cu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6" name="矩形 335"/>
              <p:cNvSpPr/>
              <p:nvPr/>
            </p:nvSpPr>
            <p:spPr>
              <a:xfrm>
                <a:off x="4935538" y="4362769"/>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7" name="矩形 336"/>
              <p:cNvSpPr/>
              <p:nvPr/>
            </p:nvSpPr>
            <p:spPr>
              <a:xfrm>
                <a:off x="5492751" y="4361974"/>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38" name="矩形 337"/>
              <p:cNvSpPr/>
              <p:nvPr/>
            </p:nvSpPr>
            <p:spPr>
              <a:xfrm>
                <a:off x="5688014" y="4536601"/>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9" name="矩形 338"/>
              <p:cNvSpPr/>
              <p:nvPr/>
            </p:nvSpPr>
            <p:spPr>
              <a:xfrm>
                <a:off x="6045593" y="4362768"/>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340" name="组合 339"/>
              <p:cNvGrpSpPr/>
              <p:nvPr/>
            </p:nvGrpSpPr>
            <p:grpSpPr>
              <a:xfrm rot="10800000">
                <a:off x="6224134" y="4529592"/>
                <a:ext cx="223386" cy="233308"/>
                <a:chOff x="3970449" y="3541712"/>
                <a:chExt cx="223386" cy="233308"/>
              </a:xfrm>
            </p:grpSpPr>
            <p:sp>
              <p:nvSpPr>
                <p:cNvPr id="355" name="矩形 354"/>
                <p:cNvSpPr/>
                <p:nvPr/>
              </p:nvSpPr>
              <p:spPr>
                <a:xfrm>
                  <a:off x="4071938" y="3541712"/>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356" name="直接连接符 355"/>
                <p:cNvCxnSpPr/>
                <p:nvPr/>
              </p:nvCxnSpPr>
              <p:spPr>
                <a:xfrm>
                  <a:off x="3974646" y="3544039"/>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7" name="直接连接符 356"/>
                <p:cNvCxnSpPr/>
                <p:nvPr/>
              </p:nvCxnSpPr>
              <p:spPr>
                <a:xfrm>
                  <a:off x="3970508" y="3773265"/>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8" name="直接连接符 357"/>
                <p:cNvCxnSpPr/>
                <p:nvPr/>
              </p:nvCxnSpPr>
              <p:spPr>
                <a:xfrm>
                  <a:off x="3970449" y="354358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9" name="直接连接符 358"/>
                <p:cNvCxnSpPr/>
                <p:nvPr/>
              </p:nvCxnSpPr>
              <p:spPr>
                <a:xfrm>
                  <a:off x="4093823" y="3542960"/>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0" name="直接连接符 359"/>
                <p:cNvCxnSpPr/>
                <p:nvPr/>
              </p:nvCxnSpPr>
              <p:spPr>
                <a:xfrm>
                  <a:off x="4093370" y="3772471"/>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1" name="直接连接符 360"/>
                <p:cNvCxnSpPr/>
                <p:nvPr/>
              </p:nvCxnSpPr>
              <p:spPr>
                <a:xfrm>
                  <a:off x="4189339" y="3542809"/>
                  <a:ext cx="0" cy="2293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41" name="直接连接符 340"/>
              <p:cNvCxnSpPr/>
              <p:nvPr/>
            </p:nvCxnSpPr>
            <p:spPr>
              <a:xfrm>
                <a:off x="4557710" y="4624070"/>
                <a:ext cx="0" cy="2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2" name="直接连接符 341"/>
              <p:cNvCxnSpPr/>
              <p:nvPr/>
            </p:nvCxnSpPr>
            <p:spPr>
              <a:xfrm>
                <a:off x="4557710" y="4625626"/>
                <a:ext cx="285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3" name="直接连接符 342"/>
              <p:cNvCxnSpPr/>
              <p:nvPr/>
            </p:nvCxnSpPr>
            <p:spPr>
              <a:xfrm>
                <a:off x="4802980" y="4561286"/>
                <a:ext cx="132558" cy="0"/>
              </a:xfrm>
              <a:prstGeom prst="line">
                <a:avLst/>
              </a:prstGeom>
              <a:ln w="15875">
                <a:solidFill>
                  <a:srgbClr val="62CEF6"/>
                </a:solidFill>
              </a:ln>
            </p:spPr>
            <p:style>
              <a:lnRef idx="1">
                <a:schemeClr val="accent1"/>
              </a:lnRef>
              <a:fillRef idx="0">
                <a:schemeClr val="accent1"/>
              </a:fillRef>
              <a:effectRef idx="0">
                <a:schemeClr val="accent1"/>
              </a:effectRef>
              <a:fontRef idx="minor">
                <a:schemeClr val="tx1"/>
              </a:fontRef>
            </p:style>
          </p:cxnSp>
          <p:cxnSp>
            <p:nvCxnSpPr>
              <p:cNvPr id="344" name="直接连接符 343"/>
              <p:cNvCxnSpPr/>
              <p:nvPr/>
            </p:nvCxnSpPr>
            <p:spPr>
              <a:xfrm>
                <a:off x="4802980" y="4717734"/>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直接连接符 344"/>
              <p:cNvCxnSpPr/>
              <p:nvPr/>
            </p:nvCxnSpPr>
            <p:spPr>
              <a:xfrm>
                <a:off x="5009356" y="4561286"/>
                <a:ext cx="1262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直接连接符 345"/>
              <p:cNvCxnSpPr/>
              <p:nvPr/>
            </p:nvCxnSpPr>
            <p:spPr>
              <a:xfrm>
                <a:off x="5009356" y="472249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直接连接符 346"/>
              <p:cNvCxnSpPr/>
              <p:nvPr/>
            </p:nvCxnSpPr>
            <p:spPr>
              <a:xfrm>
                <a:off x="5437981" y="4657329"/>
                <a:ext cx="547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直接连接符 347"/>
              <p:cNvCxnSpPr/>
              <p:nvPr/>
            </p:nvCxnSpPr>
            <p:spPr>
              <a:xfrm>
                <a:off x="5566569" y="4658123"/>
                <a:ext cx="12144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9" name="直接连接符 348"/>
              <p:cNvCxnSpPr>
                <a:stCxn id="338" idx="3"/>
                <a:endCxn id="339" idx="1"/>
              </p:cNvCxnSpPr>
              <p:nvPr/>
            </p:nvCxnSpPr>
            <p:spPr>
              <a:xfrm flipV="1">
                <a:off x="5921376" y="4651297"/>
                <a:ext cx="124217" cy="7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0" name="直接连接符 349"/>
              <p:cNvCxnSpPr/>
              <p:nvPr/>
            </p:nvCxnSpPr>
            <p:spPr>
              <a:xfrm>
                <a:off x="6119411" y="4652091"/>
                <a:ext cx="105176" cy="8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1" name="直接连接符 350"/>
              <p:cNvCxnSpPr/>
              <p:nvPr/>
            </p:nvCxnSpPr>
            <p:spPr>
              <a:xfrm>
                <a:off x="5636419" y="4659901"/>
                <a:ext cx="0" cy="157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2" name="直接连接符 351"/>
              <p:cNvCxnSpPr/>
              <p:nvPr/>
            </p:nvCxnSpPr>
            <p:spPr>
              <a:xfrm>
                <a:off x="5635994" y="4814259"/>
                <a:ext cx="3788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3" name="直接连接符 352"/>
              <p:cNvCxnSpPr/>
              <p:nvPr/>
            </p:nvCxnSpPr>
            <p:spPr>
              <a:xfrm>
                <a:off x="6016115" y="4719752"/>
                <a:ext cx="0" cy="97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4" name="直接连接符 353"/>
              <p:cNvCxnSpPr/>
              <p:nvPr/>
            </p:nvCxnSpPr>
            <p:spPr>
              <a:xfrm>
                <a:off x="6014811" y="4721534"/>
                <a:ext cx="281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5" name="文本框 324"/>
            <p:cNvSpPr txBox="1"/>
            <p:nvPr/>
          </p:nvSpPr>
          <p:spPr>
            <a:xfrm>
              <a:off x="3708787" y="3187962"/>
              <a:ext cx="632926" cy="4080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IM</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326" name="文本框 325"/>
            <p:cNvSpPr txBox="1"/>
            <p:nvPr/>
          </p:nvSpPr>
          <p:spPr>
            <a:xfrm>
              <a:off x="4654820" y="3187962"/>
              <a:ext cx="678399" cy="3996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327" name="文本框 326"/>
            <p:cNvSpPr txBox="1"/>
            <p:nvPr/>
          </p:nvSpPr>
          <p:spPr>
            <a:xfrm>
              <a:off x="7648165" y="3188315"/>
              <a:ext cx="622810"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328" name="文本框 327"/>
            <p:cNvSpPr txBox="1"/>
            <p:nvPr/>
          </p:nvSpPr>
          <p:spPr>
            <a:xfrm>
              <a:off x="5751707" y="3204357"/>
              <a:ext cx="641091"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ALU</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329" name="文本框 328"/>
            <p:cNvSpPr txBox="1"/>
            <p:nvPr/>
          </p:nvSpPr>
          <p:spPr>
            <a:xfrm>
              <a:off x="6697502" y="3209906"/>
              <a:ext cx="601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DM</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8" name="指令"/>
          <p:cNvGrpSpPr/>
          <p:nvPr/>
        </p:nvGrpSpPr>
        <p:grpSpPr>
          <a:xfrm>
            <a:off x="2940241" y="2155045"/>
            <a:ext cx="4200124" cy="848518"/>
            <a:chOff x="3708787" y="2899251"/>
            <a:chExt cx="4562188" cy="1058188"/>
          </a:xfrm>
        </p:grpSpPr>
        <p:grpSp>
          <p:nvGrpSpPr>
            <p:cNvPr id="9" name="指令"/>
            <p:cNvGrpSpPr/>
            <p:nvPr/>
          </p:nvGrpSpPr>
          <p:grpSpPr>
            <a:xfrm>
              <a:off x="3751739" y="2899251"/>
              <a:ext cx="4403588" cy="1058188"/>
              <a:chOff x="4036219" y="4360386"/>
              <a:chExt cx="2411301" cy="579439"/>
            </a:xfrm>
          </p:grpSpPr>
          <p:grpSp>
            <p:nvGrpSpPr>
              <p:cNvPr id="15" name="组合 14"/>
              <p:cNvGrpSpPr/>
              <p:nvPr/>
            </p:nvGrpSpPr>
            <p:grpSpPr>
              <a:xfrm>
                <a:off x="4036219" y="4536600"/>
                <a:ext cx="233362" cy="230981"/>
                <a:chOff x="3459957" y="3198019"/>
                <a:chExt cx="233362" cy="230981"/>
              </a:xfrm>
            </p:grpSpPr>
            <p:sp>
              <p:nvSpPr>
                <p:cNvPr id="56" name="矩形 55"/>
                <p:cNvSpPr/>
                <p:nvPr/>
              </p:nvSpPr>
              <p:spPr>
                <a:xfrm>
                  <a:off x="3571875" y="3198019"/>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7" name="矩形 56"/>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6" name="矩形 15"/>
              <p:cNvSpPr/>
              <p:nvPr/>
            </p:nvSpPr>
            <p:spPr>
              <a:xfrm>
                <a:off x="4383088" y="4360386"/>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7" name="直接连接符 16"/>
              <p:cNvCxnSpPr>
                <a:stCxn id="57" idx="3"/>
              </p:cNvCxnSpPr>
              <p:nvPr/>
            </p:nvCxnSpPr>
            <p:spPr>
              <a:xfrm>
                <a:off x="4269581" y="4652091"/>
                <a:ext cx="1119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4583677" y="4531622"/>
                <a:ext cx="224066" cy="235402"/>
                <a:chOff x="3971697" y="3537291"/>
                <a:chExt cx="224066" cy="235402"/>
              </a:xfrm>
            </p:grpSpPr>
            <p:sp>
              <p:nvSpPr>
                <p:cNvPr id="49" name="矩形 48"/>
                <p:cNvSpPr/>
                <p:nvPr/>
              </p:nvSpPr>
              <p:spPr>
                <a:xfrm>
                  <a:off x="4071938" y="3541712"/>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50" name="直接连接符 49"/>
                <p:cNvCxnSpPr/>
                <p:nvPr/>
              </p:nvCxnSpPr>
              <p:spPr>
                <a:xfrm>
                  <a:off x="3974306" y="3537291"/>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971794" y="3770692"/>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3971697" y="353842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095751" y="3539103"/>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4089514" y="3770541"/>
                  <a:ext cx="105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4192928" y="3537291"/>
                  <a:ext cx="0" cy="2323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9" name="直接连接符 18"/>
              <p:cNvCxnSpPr/>
              <p:nvPr/>
            </p:nvCxnSpPr>
            <p:spPr>
              <a:xfrm>
                <a:off x="4456906" y="4653678"/>
                <a:ext cx="127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任意多边形: 形状 19"/>
              <p:cNvSpPr/>
              <p:nvPr/>
            </p:nvSpPr>
            <p:spPr>
              <a:xfrm>
                <a:off x="5135563" y="4404043"/>
                <a:ext cx="302418" cy="492919"/>
              </a:xfrm>
              <a:custGeom>
                <a:avLst/>
                <a:gdLst>
                  <a:gd name="connsiteX0" fmla="*/ 2381 w 302418"/>
                  <a:gd name="connsiteY0" fmla="*/ 0 h 492919"/>
                  <a:gd name="connsiteX1" fmla="*/ 0 w 302418"/>
                  <a:gd name="connsiteY1" fmla="*/ 188119 h 492919"/>
                  <a:gd name="connsiteX2" fmla="*/ 52387 w 302418"/>
                  <a:gd name="connsiteY2" fmla="*/ 247650 h 492919"/>
                  <a:gd name="connsiteX3" fmla="*/ 4762 w 302418"/>
                  <a:gd name="connsiteY3" fmla="*/ 295275 h 492919"/>
                  <a:gd name="connsiteX4" fmla="*/ 4762 w 302418"/>
                  <a:gd name="connsiteY4" fmla="*/ 492919 h 492919"/>
                  <a:gd name="connsiteX5" fmla="*/ 300037 w 302418"/>
                  <a:gd name="connsiteY5" fmla="*/ 328613 h 492919"/>
                  <a:gd name="connsiteX6" fmla="*/ 302418 w 302418"/>
                  <a:gd name="connsiteY6" fmla="*/ 169069 h 492919"/>
                  <a:gd name="connsiteX7" fmla="*/ 2381 w 302418"/>
                  <a:gd name="connsiteY7" fmla="*/ 0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18" h="492919">
                    <a:moveTo>
                      <a:pt x="2381" y="0"/>
                    </a:moveTo>
                    <a:cubicBezTo>
                      <a:pt x="1587" y="62706"/>
                      <a:pt x="794" y="125413"/>
                      <a:pt x="0" y="188119"/>
                    </a:cubicBezTo>
                    <a:lnTo>
                      <a:pt x="52387" y="247650"/>
                    </a:lnTo>
                    <a:lnTo>
                      <a:pt x="4762" y="295275"/>
                    </a:lnTo>
                    <a:lnTo>
                      <a:pt x="4762" y="492919"/>
                    </a:lnTo>
                    <a:lnTo>
                      <a:pt x="300037" y="328613"/>
                    </a:lnTo>
                    <a:cubicBezTo>
                      <a:pt x="300831" y="275432"/>
                      <a:pt x="301624" y="222250"/>
                      <a:pt x="302418" y="169069"/>
                    </a:cubicBezTo>
                    <a:lnTo>
                      <a:pt x="2381" y="0"/>
                    </a:lnTo>
                    <a:close/>
                  </a:path>
                </a:pathLst>
              </a:cu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1" name="矩形 20"/>
              <p:cNvSpPr/>
              <p:nvPr/>
            </p:nvSpPr>
            <p:spPr>
              <a:xfrm>
                <a:off x="4935538" y="4362769"/>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 name="矩形 21"/>
              <p:cNvSpPr/>
              <p:nvPr/>
            </p:nvSpPr>
            <p:spPr>
              <a:xfrm>
                <a:off x="5492751" y="4361974"/>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8" name="矩形 47"/>
              <p:cNvSpPr/>
              <p:nvPr/>
            </p:nvSpPr>
            <p:spPr>
              <a:xfrm>
                <a:off x="5688014" y="4536601"/>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4" name="矩形 23"/>
              <p:cNvSpPr/>
              <p:nvPr/>
            </p:nvSpPr>
            <p:spPr>
              <a:xfrm>
                <a:off x="6045593" y="4362768"/>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5" name="组合 24"/>
              <p:cNvGrpSpPr/>
              <p:nvPr/>
            </p:nvGrpSpPr>
            <p:grpSpPr>
              <a:xfrm rot="10800000">
                <a:off x="6224134" y="4529592"/>
                <a:ext cx="223386" cy="233308"/>
                <a:chOff x="3970449" y="3541712"/>
                <a:chExt cx="223386" cy="233308"/>
              </a:xfrm>
            </p:grpSpPr>
            <p:sp>
              <p:nvSpPr>
                <p:cNvPr id="40" name="矩形 39"/>
                <p:cNvSpPr/>
                <p:nvPr/>
              </p:nvSpPr>
              <p:spPr>
                <a:xfrm>
                  <a:off x="4071938" y="3541712"/>
                  <a:ext cx="121444" cy="230981"/>
                </a:xfrm>
                <a:prstGeom prst="rect">
                  <a:avLst/>
                </a:prstGeom>
                <a:solidFill>
                  <a:srgbClr val="9C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1" name="直接连接符 40"/>
                <p:cNvCxnSpPr/>
                <p:nvPr/>
              </p:nvCxnSpPr>
              <p:spPr>
                <a:xfrm>
                  <a:off x="3974646" y="3544039"/>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3970508" y="3773265"/>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970449" y="354358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093823" y="3542960"/>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093370" y="3772471"/>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189339" y="3542809"/>
                  <a:ext cx="0" cy="2293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 name="直接连接符 25"/>
              <p:cNvCxnSpPr/>
              <p:nvPr/>
            </p:nvCxnSpPr>
            <p:spPr>
              <a:xfrm>
                <a:off x="4557710" y="4624070"/>
                <a:ext cx="0" cy="2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557710" y="4625626"/>
                <a:ext cx="285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4802980" y="456128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4802980" y="4717734"/>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009356" y="4561286"/>
                <a:ext cx="1262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009356" y="472249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437981" y="4657329"/>
                <a:ext cx="547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566569" y="4658123"/>
                <a:ext cx="12144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3"/>
                <a:endCxn id="24" idx="1"/>
              </p:cNvCxnSpPr>
              <p:nvPr/>
            </p:nvCxnSpPr>
            <p:spPr>
              <a:xfrm flipV="1">
                <a:off x="5921376" y="4651297"/>
                <a:ext cx="124217" cy="7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119411" y="4652091"/>
                <a:ext cx="105176" cy="8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636419" y="4659901"/>
                <a:ext cx="0" cy="157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5635994" y="4814259"/>
                <a:ext cx="3788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6016115" y="4719752"/>
                <a:ext cx="0" cy="97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6014811" y="4721534"/>
                <a:ext cx="281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3708787" y="3187962"/>
              <a:ext cx="632926" cy="4080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IM</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1" name="文本框 10"/>
            <p:cNvSpPr txBox="1"/>
            <p:nvPr/>
          </p:nvSpPr>
          <p:spPr>
            <a:xfrm>
              <a:off x="4654820" y="3187962"/>
              <a:ext cx="678399" cy="3996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2" name="文本框 11"/>
            <p:cNvSpPr txBox="1"/>
            <p:nvPr/>
          </p:nvSpPr>
          <p:spPr>
            <a:xfrm>
              <a:off x="7648165" y="3188315"/>
              <a:ext cx="622810"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3" name="文本框 12"/>
            <p:cNvSpPr txBox="1"/>
            <p:nvPr/>
          </p:nvSpPr>
          <p:spPr>
            <a:xfrm>
              <a:off x="5751707" y="3204357"/>
              <a:ext cx="641091"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ALU</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4" name="文本框 13"/>
            <p:cNvSpPr txBox="1"/>
            <p:nvPr/>
          </p:nvSpPr>
          <p:spPr>
            <a:xfrm>
              <a:off x="6697502" y="3209906"/>
              <a:ext cx="601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DM</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371" name="指令"/>
          <p:cNvGrpSpPr/>
          <p:nvPr/>
        </p:nvGrpSpPr>
        <p:grpSpPr>
          <a:xfrm>
            <a:off x="4802738" y="3904907"/>
            <a:ext cx="4200124" cy="848518"/>
            <a:chOff x="3708787" y="2899251"/>
            <a:chExt cx="4562188" cy="1058188"/>
          </a:xfrm>
        </p:grpSpPr>
        <p:grpSp>
          <p:nvGrpSpPr>
            <p:cNvPr id="372" name="指令"/>
            <p:cNvGrpSpPr/>
            <p:nvPr/>
          </p:nvGrpSpPr>
          <p:grpSpPr>
            <a:xfrm>
              <a:off x="3751739" y="2899251"/>
              <a:ext cx="4403588" cy="1058188"/>
              <a:chOff x="4036219" y="4360386"/>
              <a:chExt cx="2411301" cy="579439"/>
            </a:xfrm>
          </p:grpSpPr>
          <p:grpSp>
            <p:nvGrpSpPr>
              <p:cNvPr id="378" name="组合 377"/>
              <p:cNvGrpSpPr/>
              <p:nvPr/>
            </p:nvGrpSpPr>
            <p:grpSpPr>
              <a:xfrm>
                <a:off x="4036219" y="4536600"/>
                <a:ext cx="233362" cy="230981"/>
                <a:chOff x="3459957" y="3198019"/>
                <a:chExt cx="233362" cy="230981"/>
              </a:xfrm>
            </p:grpSpPr>
            <p:sp>
              <p:nvSpPr>
                <p:cNvPr id="417" name="矩形 416"/>
                <p:cNvSpPr/>
                <p:nvPr/>
              </p:nvSpPr>
              <p:spPr>
                <a:xfrm>
                  <a:off x="3571875" y="3198019"/>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18" name="矩形 417"/>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79" name="矩形 378"/>
              <p:cNvSpPr/>
              <p:nvPr/>
            </p:nvSpPr>
            <p:spPr>
              <a:xfrm>
                <a:off x="4383088" y="4360386"/>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380" name="直接连接符 379"/>
              <p:cNvCxnSpPr>
                <a:stCxn id="418" idx="3"/>
              </p:cNvCxnSpPr>
              <p:nvPr/>
            </p:nvCxnSpPr>
            <p:spPr>
              <a:xfrm>
                <a:off x="4269581" y="4652091"/>
                <a:ext cx="1119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1" name="组合 380"/>
              <p:cNvGrpSpPr/>
              <p:nvPr/>
            </p:nvGrpSpPr>
            <p:grpSpPr>
              <a:xfrm>
                <a:off x="4583677" y="4531622"/>
                <a:ext cx="224066" cy="235402"/>
                <a:chOff x="3971697" y="3537291"/>
                <a:chExt cx="224066" cy="235402"/>
              </a:xfrm>
            </p:grpSpPr>
            <p:sp>
              <p:nvSpPr>
                <p:cNvPr id="410" name="矩形 409"/>
                <p:cNvSpPr/>
                <p:nvPr/>
              </p:nvSpPr>
              <p:spPr>
                <a:xfrm>
                  <a:off x="4071938" y="3541712"/>
                  <a:ext cx="121444" cy="230981"/>
                </a:xfrm>
                <a:prstGeom prst="rect">
                  <a:avLst/>
                </a:prstGeom>
                <a:solidFill>
                  <a:srgbClr val="9C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11" name="直接连接符 410"/>
                <p:cNvCxnSpPr/>
                <p:nvPr/>
              </p:nvCxnSpPr>
              <p:spPr>
                <a:xfrm>
                  <a:off x="3974306" y="3537291"/>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2" name="直接连接符 411"/>
                <p:cNvCxnSpPr/>
                <p:nvPr/>
              </p:nvCxnSpPr>
              <p:spPr>
                <a:xfrm>
                  <a:off x="3971794" y="3770692"/>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3" name="直接连接符 412"/>
                <p:cNvCxnSpPr/>
                <p:nvPr/>
              </p:nvCxnSpPr>
              <p:spPr>
                <a:xfrm>
                  <a:off x="3971697" y="353842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4" name="直接连接符 413"/>
                <p:cNvCxnSpPr/>
                <p:nvPr/>
              </p:nvCxnSpPr>
              <p:spPr>
                <a:xfrm>
                  <a:off x="4095751" y="3539103"/>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5" name="直接连接符 414"/>
                <p:cNvCxnSpPr/>
                <p:nvPr/>
              </p:nvCxnSpPr>
              <p:spPr>
                <a:xfrm>
                  <a:off x="4089514" y="3770541"/>
                  <a:ext cx="105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6" name="直接连接符 415"/>
                <p:cNvCxnSpPr/>
                <p:nvPr/>
              </p:nvCxnSpPr>
              <p:spPr>
                <a:xfrm>
                  <a:off x="4192928" y="3537291"/>
                  <a:ext cx="0" cy="2323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82" name="直接连接符 381"/>
              <p:cNvCxnSpPr/>
              <p:nvPr/>
            </p:nvCxnSpPr>
            <p:spPr>
              <a:xfrm>
                <a:off x="4456906" y="4653678"/>
                <a:ext cx="127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3" name="任意多边形: 形状 382"/>
              <p:cNvSpPr/>
              <p:nvPr/>
            </p:nvSpPr>
            <p:spPr>
              <a:xfrm>
                <a:off x="5135563" y="4404043"/>
                <a:ext cx="302418" cy="492919"/>
              </a:xfrm>
              <a:custGeom>
                <a:avLst/>
                <a:gdLst>
                  <a:gd name="connsiteX0" fmla="*/ 2381 w 302418"/>
                  <a:gd name="connsiteY0" fmla="*/ 0 h 492919"/>
                  <a:gd name="connsiteX1" fmla="*/ 0 w 302418"/>
                  <a:gd name="connsiteY1" fmla="*/ 188119 h 492919"/>
                  <a:gd name="connsiteX2" fmla="*/ 52387 w 302418"/>
                  <a:gd name="connsiteY2" fmla="*/ 247650 h 492919"/>
                  <a:gd name="connsiteX3" fmla="*/ 4762 w 302418"/>
                  <a:gd name="connsiteY3" fmla="*/ 295275 h 492919"/>
                  <a:gd name="connsiteX4" fmla="*/ 4762 w 302418"/>
                  <a:gd name="connsiteY4" fmla="*/ 492919 h 492919"/>
                  <a:gd name="connsiteX5" fmla="*/ 300037 w 302418"/>
                  <a:gd name="connsiteY5" fmla="*/ 328613 h 492919"/>
                  <a:gd name="connsiteX6" fmla="*/ 302418 w 302418"/>
                  <a:gd name="connsiteY6" fmla="*/ 169069 h 492919"/>
                  <a:gd name="connsiteX7" fmla="*/ 2381 w 302418"/>
                  <a:gd name="connsiteY7" fmla="*/ 0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18" h="492919">
                    <a:moveTo>
                      <a:pt x="2381" y="0"/>
                    </a:moveTo>
                    <a:cubicBezTo>
                      <a:pt x="1587" y="62706"/>
                      <a:pt x="794" y="125413"/>
                      <a:pt x="0" y="188119"/>
                    </a:cubicBezTo>
                    <a:lnTo>
                      <a:pt x="52387" y="247650"/>
                    </a:lnTo>
                    <a:lnTo>
                      <a:pt x="4762" y="295275"/>
                    </a:lnTo>
                    <a:lnTo>
                      <a:pt x="4762" y="492919"/>
                    </a:lnTo>
                    <a:lnTo>
                      <a:pt x="300037" y="328613"/>
                    </a:lnTo>
                    <a:cubicBezTo>
                      <a:pt x="300831" y="275432"/>
                      <a:pt x="301624" y="222250"/>
                      <a:pt x="302418" y="169069"/>
                    </a:cubicBezTo>
                    <a:lnTo>
                      <a:pt x="2381" y="0"/>
                    </a:lnTo>
                    <a:close/>
                  </a:path>
                </a:pathLst>
              </a:cu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84" name="矩形 383"/>
              <p:cNvSpPr/>
              <p:nvPr/>
            </p:nvSpPr>
            <p:spPr>
              <a:xfrm>
                <a:off x="4935538" y="4362769"/>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85" name="矩形 384"/>
              <p:cNvSpPr/>
              <p:nvPr/>
            </p:nvSpPr>
            <p:spPr>
              <a:xfrm>
                <a:off x="5492751" y="4361974"/>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86" name="矩形 385"/>
              <p:cNvSpPr/>
              <p:nvPr/>
            </p:nvSpPr>
            <p:spPr>
              <a:xfrm>
                <a:off x="5688014" y="4536601"/>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87" name="矩形 386"/>
              <p:cNvSpPr/>
              <p:nvPr/>
            </p:nvSpPr>
            <p:spPr>
              <a:xfrm>
                <a:off x="6045593" y="4362768"/>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388" name="组合 387"/>
              <p:cNvGrpSpPr/>
              <p:nvPr/>
            </p:nvGrpSpPr>
            <p:grpSpPr>
              <a:xfrm rot="10800000">
                <a:off x="6224134" y="4529592"/>
                <a:ext cx="223386" cy="233308"/>
                <a:chOff x="3970449" y="3541712"/>
                <a:chExt cx="223386" cy="233308"/>
              </a:xfrm>
            </p:grpSpPr>
            <p:sp>
              <p:nvSpPr>
                <p:cNvPr id="403" name="矩形 402"/>
                <p:cNvSpPr/>
                <p:nvPr/>
              </p:nvSpPr>
              <p:spPr>
                <a:xfrm>
                  <a:off x="4071938" y="3541712"/>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04" name="直接连接符 403"/>
                <p:cNvCxnSpPr/>
                <p:nvPr/>
              </p:nvCxnSpPr>
              <p:spPr>
                <a:xfrm>
                  <a:off x="3974646" y="3544039"/>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5" name="直接连接符 404"/>
                <p:cNvCxnSpPr/>
                <p:nvPr/>
              </p:nvCxnSpPr>
              <p:spPr>
                <a:xfrm>
                  <a:off x="3970508" y="3773265"/>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6" name="直接连接符 405"/>
                <p:cNvCxnSpPr/>
                <p:nvPr/>
              </p:nvCxnSpPr>
              <p:spPr>
                <a:xfrm>
                  <a:off x="3970449" y="354358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07" name="直接连接符 406"/>
                <p:cNvCxnSpPr/>
                <p:nvPr/>
              </p:nvCxnSpPr>
              <p:spPr>
                <a:xfrm>
                  <a:off x="4093823" y="3542960"/>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8" name="直接连接符 407"/>
                <p:cNvCxnSpPr/>
                <p:nvPr/>
              </p:nvCxnSpPr>
              <p:spPr>
                <a:xfrm>
                  <a:off x="4093370" y="3772471"/>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9" name="直接连接符 408"/>
                <p:cNvCxnSpPr/>
                <p:nvPr/>
              </p:nvCxnSpPr>
              <p:spPr>
                <a:xfrm>
                  <a:off x="4189339" y="3542809"/>
                  <a:ext cx="0" cy="2293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89" name="直接连接符 388"/>
              <p:cNvCxnSpPr/>
              <p:nvPr/>
            </p:nvCxnSpPr>
            <p:spPr>
              <a:xfrm>
                <a:off x="4557710" y="4624070"/>
                <a:ext cx="0" cy="2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0" name="直接连接符 389"/>
              <p:cNvCxnSpPr/>
              <p:nvPr/>
            </p:nvCxnSpPr>
            <p:spPr>
              <a:xfrm>
                <a:off x="4557710" y="4625626"/>
                <a:ext cx="285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1" name="直接连接符 390"/>
              <p:cNvCxnSpPr/>
              <p:nvPr/>
            </p:nvCxnSpPr>
            <p:spPr>
              <a:xfrm>
                <a:off x="4802980" y="456128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直接连接符 391"/>
              <p:cNvCxnSpPr/>
              <p:nvPr/>
            </p:nvCxnSpPr>
            <p:spPr>
              <a:xfrm>
                <a:off x="4802980" y="4717734"/>
                <a:ext cx="132558" cy="0"/>
              </a:xfrm>
              <a:prstGeom prst="line">
                <a:avLst/>
              </a:prstGeom>
              <a:ln w="15875">
                <a:solidFill>
                  <a:srgbClr val="62CEF6"/>
                </a:solidFill>
              </a:ln>
            </p:spPr>
            <p:style>
              <a:lnRef idx="1">
                <a:schemeClr val="accent1"/>
              </a:lnRef>
              <a:fillRef idx="0">
                <a:schemeClr val="accent1"/>
              </a:fillRef>
              <a:effectRef idx="0">
                <a:schemeClr val="accent1"/>
              </a:effectRef>
              <a:fontRef idx="minor">
                <a:schemeClr val="tx1"/>
              </a:fontRef>
            </p:style>
          </p:cxnSp>
          <p:cxnSp>
            <p:nvCxnSpPr>
              <p:cNvPr id="393" name="直接连接符 392"/>
              <p:cNvCxnSpPr/>
              <p:nvPr/>
            </p:nvCxnSpPr>
            <p:spPr>
              <a:xfrm>
                <a:off x="5009356" y="4561286"/>
                <a:ext cx="1262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4" name="直接连接符 393"/>
              <p:cNvCxnSpPr/>
              <p:nvPr/>
            </p:nvCxnSpPr>
            <p:spPr>
              <a:xfrm>
                <a:off x="5009356" y="472249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5" name="直接连接符 394"/>
              <p:cNvCxnSpPr/>
              <p:nvPr/>
            </p:nvCxnSpPr>
            <p:spPr>
              <a:xfrm>
                <a:off x="5437981" y="4657329"/>
                <a:ext cx="547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6" name="直接连接符 395"/>
              <p:cNvCxnSpPr/>
              <p:nvPr/>
            </p:nvCxnSpPr>
            <p:spPr>
              <a:xfrm>
                <a:off x="5566569" y="4658123"/>
                <a:ext cx="12144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7" name="直接连接符 396"/>
              <p:cNvCxnSpPr>
                <a:stCxn id="386" idx="3"/>
                <a:endCxn id="387" idx="1"/>
              </p:cNvCxnSpPr>
              <p:nvPr/>
            </p:nvCxnSpPr>
            <p:spPr>
              <a:xfrm flipV="1">
                <a:off x="5921376" y="4651297"/>
                <a:ext cx="124217" cy="7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直接连接符 397"/>
              <p:cNvCxnSpPr/>
              <p:nvPr/>
            </p:nvCxnSpPr>
            <p:spPr>
              <a:xfrm>
                <a:off x="6119411" y="4652091"/>
                <a:ext cx="105176" cy="8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直接连接符 398"/>
              <p:cNvCxnSpPr/>
              <p:nvPr/>
            </p:nvCxnSpPr>
            <p:spPr>
              <a:xfrm>
                <a:off x="5636419" y="4659901"/>
                <a:ext cx="0" cy="157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直接连接符 399"/>
              <p:cNvCxnSpPr/>
              <p:nvPr/>
            </p:nvCxnSpPr>
            <p:spPr>
              <a:xfrm>
                <a:off x="5635994" y="4814259"/>
                <a:ext cx="3788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1" name="直接连接符 400"/>
              <p:cNvCxnSpPr/>
              <p:nvPr/>
            </p:nvCxnSpPr>
            <p:spPr>
              <a:xfrm>
                <a:off x="6016115" y="4719752"/>
                <a:ext cx="0" cy="97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2" name="直接连接符 401"/>
              <p:cNvCxnSpPr/>
              <p:nvPr/>
            </p:nvCxnSpPr>
            <p:spPr>
              <a:xfrm>
                <a:off x="6014811" y="4721534"/>
                <a:ext cx="281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3" name="文本框 372"/>
            <p:cNvSpPr txBox="1"/>
            <p:nvPr/>
          </p:nvSpPr>
          <p:spPr>
            <a:xfrm>
              <a:off x="3708787" y="3187962"/>
              <a:ext cx="632926" cy="4080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IM</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374" name="文本框 373"/>
            <p:cNvSpPr txBox="1"/>
            <p:nvPr/>
          </p:nvSpPr>
          <p:spPr>
            <a:xfrm>
              <a:off x="4654820" y="3187962"/>
              <a:ext cx="678399" cy="3996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375" name="文本框 374"/>
            <p:cNvSpPr txBox="1"/>
            <p:nvPr/>
          </p:nvSpPr>
          <p:spPr>
            <a:xfrm>
              <a:off x="7648165" y="3188315"/>
              <a:ext cx="622810"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376" name="文本框 375"/>
            <p:cNvSpPr txBox="1"/>
            <p:nvPr/>
          </p:nvSpPr>
          <p:spPr>
            <a:xfrm>
              <a:off x="5751707" y="3204357"/>
              <a:ext cx="641091"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ALU</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377" name="文本框 376"/>
            <p:cNvSpPr txBox="1"/>
            <p:nvPr/>
          </p:nvSpPr>
          <p:spPr>
            <a:xfrm>
              <a:off x="6697502" y="3209906"/>
              <a:ext cx="601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DM</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419" name="指令"/>
          <p:cNvGrpSpPr/>
          <p:nvPr/>
        </p:nvGrpSpPr>
        <p:grpSpPr>
          <a:xfrm>
            <a:off x="5734608" y="4782693"/>
            <a:ext cx="4200124" cy="848518"/>
            <a:chOff x="3708787" y="2899251"/>
            <a:chExt cx="4562188" cy="1058188"/>
          </a:xfrm>
        </p:grpSpPr>
        <p:grpSp>
          <p:nvGrpSpPr>
            <p:cNvPr id="420" name="指令"/>
            <p:cNvGrpSpPr/>
            <p:nvPr/>
          </p:nvGrpSpPr>
          <p:grpSpPr>
            <a:xfrm>
              <a:off x="3751739" y="2899251"/>
              <a:ext cx="4403588" cy="1058188"/>
              <a:chOff x="4036219" y="4360386"/>
              <a:chExt cx="2411301" cy="579439"/>
            </a:xfrm>
          </p:grpSpPr>
          <p:grpSp>
            <p:nvGrpSpPr>
              <p:cNvPr id="426" name="组合 425"/>
              <p:cNvGrpSpPr/>
              <p:nvPr/>
            </p:nvGrpSpPr>
            <p:grpSpPr>
              <a:xfrm>
                <a:off x="4036219" y="4536600"/>
                <a:ext cx="233362" cy="230981"/>
                <a:chOff x="3459957" y="3198019"/>
                <a:chExt cx="233362" cy="230981"/>
              </a:xfrm>
            </p:grpSpPr>
            <p:sp>
              <p:nvSpPr>
                <p:cNvPr id="465" name="矩形 464"/>
                <p:cNvSpPr/>
                <p:nvPr/>
              </p:nvSpPr>
              <p:spPr>
                <a:xfrm>
                  <a:off x="3571875" y="3198019"/>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6" name="矩形 465"/>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427" name="矩形 426"/>
              <p:cNvSpPr/>
              <p:nvPr/>
            </p:nvSpPr>
            <p:spPr>
              <a:xfrm>
                <a:off x="4383088" y="4360386"/>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428" name="直接连接符 427"/>
              <p:cNvCxnSpPr>
                <a:stCxn id="466" idx="3"/>
              </p:cNvCxnSpPr>
              <p:nvPr/>
            </p:nvCxnSpPr>
            <p:spPr>
              <a:xfrm>
                <a:off x="4269581" y="4652091"/>
                <a:ext cx="1119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9" name="组合 428"/>
              <p:cNvGrpSpPr/>
              <p:nvPr/>
            </p:nvGrpSpPr>
            <p:grpSpPr>
              <a:xfrm>
                <a:off x="4583677" y="4531622"/>
                <a:ext cx="224066" cy="235402"/>
                <a:chOff x="3971697" y="3537291"/>
                <a:chExt cx="224066" cy="235402"/>
              </a:xfrm>
            </p:grpSpPr>
            <p:sp>
              <p:nvSpPr>
                <p:cNvPr id="458" name="矩形 457"/>
                <p:cNvSpPr/>
                <p:nvPr/>
              </p:nvSpPr>
              <p:spPr>
                <a:xfrm>
                  <a:off x="4071938" y="3541712"/>
                  <a:ext cx="121444" cy="230981"/>
                </a:xfrm>
                <a:prstGeom prst="rect">
                  <a:avLst/>
                </a:prstGeom>
                <a:solidFill>
                  <a:srgbClr val="9C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59" name="直接连接符 458"/>
                <p:cNvCxnSpPr/>
                <p:nvPr/>
              </p:nvCxnSpPr>
              <p:spPr>
                <a:xfrm>
                  <a:off x="3974306" y="3537291"/>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60" name="直接连接符 459"/>
                <p:cNvCxnSpPr/>
                <p:nvPr/>
              </p:nvCxnSpPr>
              <p:spPr>
                <a:xfrm>
                  <a:off x="3971794" y="3770692"/>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61" name="直接连接符 460"/>
                <p:cNvCxnSpPr/>
                <p:nvPr/>
              </p:nvCxnSpPr>
              <p:spPr>
                <a:xfrm>
                  <a:off x="3971697" y="353842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62" name="直接连接符 461"/>
                <p:cNvCxnSpPr/>
                <p:nvPr/>
              </p:nvCxnSpPr>
              <p:spPr>
                <a:xfrm>
                  <a:off x="4095751" y="3539103"/>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3" name="直接连接符 462"/>
                <p:cNvCxnSpPr/>
                <p:nvPr/>
              </p:nvCxnSpPr>
              <p:spPr>
                <a:xfrm>
                  <a:off x="4089514" y="3770541"/>
                  <a:ext cx="105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4" name="直接连接符 463"/>
                <p:cNvCxnSpPr/>
                <p:nvPr/>
              </p:nvCxnSpPr>
              <p:spPr>
                <a:xfrm>
                  <a:off x="4192928" y="3537291"/>
                  <a:ext cx="0" cy="2323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30" name="直接连接符 429"/>
              <p:cNvCxnSpPr/>
              <p:nvPr/>
            </p:nvCxnSpPr>
            <p:spPr>
              <a:xfrm>
                <a:off x="4456906" y="4653678"/>
                <a:ext cx="127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1" name="任意多边形: 形状 430"/>
              <p:cNvSpPr/>
              <p:nvPr/>
            </p:nvSpPr>
            <p:spPr>
              <a:xfrm>
                <a:off x="5135563" y="4404043"/>
                <a:ext cx="302418" cy="492919"/>
              </a:xfrm>
              <a:custGeom>
                <a:avLst/>
                <a:gdLst>
                  <a:gd name="connsiteX0" fmla="*/ 2381 w 302418"/>
                  <a:gd name="connsiteY0" fmla="*/ 0 h 492919"/>
                  <a:gd name="connsiteX1" fmla="*/ 0 w 302418"/>
                  <a:gd name="connsiteY1" fmla="*/ 188119 h 492919"/>
                  <a:gd name="connsiteX2" fmla="*/ 52387 w 302418"/>
                  <a:gd name="connsiteY2" fmla="*/ 247650 h 492919"/>
                  <a:gd name="connsiteX3" fmla="*/ 4762 w 302418"/>
                  <a:gd name="connsiteY3" fmla="*/ 295275 h 492919"/>
                  <a:gd name="connsiteX4" fmla="*/ 4762 w 302418"/>
                  <a:gd name="connsiteY4" fmla="*/ 492919 h 492919"/>
                  <a:gd name="connsiteX5" fmla="*/ 300037 w 302418"/>
                  <a:gd name="connsiteY5" fmla="*/ 328613 h 492919"/>
                  <a:gd name="connsiteX6" fmla="*/ 302418 w 302418"/>
                  <a:gd name="connsiteY6" fmla="*/ 169069 h 492919"/>
                  <a:gd name="connsiteX7" fmla="*/ 2381 w 302418"/>
                  <a:gd name="connsiteY7" fmla="*/ 0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18" h="492919">
                    <a:moveTo>
                      <a:pt x="2381" y="0"/>
                    </a:moveTo>
                    <a:cubicBezTo>
                      <a:pt x="1587" y="62706"/>
                      <a:pt x="794" y="125413"/>
                      <a:pt x="0" y="188119"/>
                    </a:cubicBezTo>
                    <a:lnTo>
                      <a:pt x="52387" y="247650"/>
                    </a:lnTo>
                    <a:lnTo>
                      <a:pt x="4762" y="295275"/>
                    </a:lnTo>
                    <a:lnTo>
                      <a:pt x="4762" y="492919"/>
                    </a:lnTo>
                    <a:lnTo>
                      <a:pt x="300037" y="328613"/>
                    </a:lnTo>
                    <a:cubicBezTo>
                      <a:pt x="300831" y="275432"/>
                      <a:pt x="301624" y="222250"/>
                      <a:pt x="302418" y="169069"/>
                    </a:cubicBezTo>
                    <a:lnTo>
                      <a:pt x="2381" y="0"/>
                    </a:lnTo>
                    <a:close/>
                  </a:path>
                </a:pathLst>
              </a:cu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32" name="矩形 431"/>
              <p:cNvSpPr/>
              <p:nvPr/>
            </p:nvSpPr>
            <p:spPr>
              <a:xfrm>
                <a:off x="4935538" y="4362769"/>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33" name="矩形 432"/>
              <p:cNvSpPr/>
              <p:nvPr/>
            </p:nvSpPr>
            <p:spPr>
              <a:xfrm>
                <a:off x="5492751" y="4361974"/>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34" name="矩形 433"/>
              <p:cNvSpPr/>
              <p:nvPr/>
            </p:nvSpPr>
            <p:spPr>
              <a:xfrm>
                <a:off x="5688014" y="4536601"/>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35" name="矩形 434"/>
              <p:cNvSpPr/>
              <p:nvPr/>
            </p:nvSpPr>
            <p:spPr>
              <a:xfrm>
                <a:off x="6045593" y="4362768"/>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36" name="组合 435"/>
              <p:cNvGrpSpPr/>
              <p:nvPr/>
            </p:nvGrpSpPr>
            <p:grpSpPr>
              <a:xfrm rot="10800000">
                <a:off x="6224134" y="4529592"/>
                <a:ext cx="223386" cy="233308"/>
                <a:chOff x="3970449" y="3541712"/>
                <a:chExt cx="223386" cy="233308"/>
              </a:xfrm>
            </p:grpSpPr>
            <p:sp>
              <p:nvSpPr>
                <p:cNvPr id="451" name="矩形 450"/>
                <p:cNvSpPr/>
                <p:nvPr/>
              </p:nvSpPr>
              <p:spPr>
                <a:xfrm>
                  <a:off x="4071938" y="3541712"/>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52" name="直接连接符 451"/>
                <p:cNvCxnSpPr/>
                <p:nvPr/>
              </p:nvCxnSpPr>
              <p:spPr>
                <a:xfrm>
                  <a:off x="3974646" y="3544039"/>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3" name="直接连接符 452"/>
                <p:cNvCxnSpPr/>
                <p:nvPr/>
              </p:nvCxnSpPr>
              <p:spPr>
                <a:xfrm>
                  <a:off x="3970508" y="3773265"/>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4" name="直接连接符 453"/>
                <p:cNvCxnSpPr/>
                <p:nvPr/>
              </p:nvCxnSpPr>
              <p:spPr>
                <a:xfrm>
                  <a:off x="3970449" y="354358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5" name="直接连接符 454"/>
                <p:cNvCxnSpPr/>
                <p:nvPr/>
              </p:nvCxnSpPr>
              <p:spPr>
                <a:xfrm>
                  <a:off x="4093823" y="3542960"/>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6" name="直接连接符 455"/>
                <p:cNvCxnSpPr/>
                <p:nvPr/>
              </p:nvCxnSpPr>
              <p:spPr>
                <a:xfrm>
                  <a:off x="4093370" y="3772471"/>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7" name="直接连接符 456"/>
                <p:cNvCxnSpPr/>
                <p:nvPr/>
              </p:nvCxnSpPr>
              <p:spPr>
                <a:xfrm>
                  <a:off x="4189339" y="3542809"/>
                  <a:ext cx="0" cy="2293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37" name="直接连接符 436"/>
              <p:cNvCxnSpPr/>
              <p:nvPr/>
            </p:nvCxnSpPr>
            <p:spPr>
              <a:xfrm>
                <a:off x="4557710" y="4624070"/>
                <a:ext cx="0" cy="2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直接连接符 437"/>
              <p:cNvCxnSpPr/>
              <p:nvPr/>
            </p:nvCxnSpPr>
            <p:spPr>
              <a:xfrm>
                <a:off x="4557710" y="4625626"/>
                <a:ext cx="285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9" name="直接连接符 438"/>
              <p:cNvCxnSpPr/>
              <p:nvPr/>
            </p:nvCxnSpPr>
            <p:spPr>
              <a:xfrm>
                <a:off x="4802980" y="4561286"/>
                <a:ext cx="132558" cy="0"/>
              </a:xfrm>
              <a:prstGeom prst="line">
                <a:avLst/>
              </a:prstGeom>
              <a:ln w="15875">
                <a:solidFill>
                  <a:srgbClr val="62CEF6"/>
                </a:solidFill>
              </a:ln>
            </p:spPr>
            <p:style>
              <a:lnRef idx="1">
                <a:schemeClr val="accent1"/>
              </a:lnRef>
              <a:fillRef idx="0">
                <a:schemeClr val="accent1"/>
              </a:fillRef>
              <a:effectRef idx="0">
                <a:schemeClr val="accent1"/>
              </a:effectRef>
              <a:fontRef idx="minor">
                <a:schemeClr val="tx1"/>
              </a:fontRef>
            </p:style>
          </p:cxnSp>
          <p:cxnSp>
            <p:nvCxnSpPr>
              <p:cNvPr id="440" name="直接连接符 439"/>
              <p:cNvCxnSpPr/>
              <p:nvPr/>
            </p:nvCxnSpPr>
            <p:spPr>
              <a:xfrm>
                <a:off x="4802980" y="4717734"/>
                <a:ext cx="132558" cy="0"/>
              </a:xfrm>
              <a:prstGeom prst="line">
                <a:avLst/>
              </a:prstGeom>
              <a:ln w="15875">
                <a:solidFill>
                  <a:srgbClr val="62CEF6"/>
                </a:solidFill>
              </a:ln>
            </p:spPr>
            <p:style>
              <a:lnRef idx="1">
                <a:schemeClr val="accent1"/>
              </a:lnRef>
              <a:fillRef idx="0">
                <a:schemeClr val="accent1"/>
              </a:fillRef>
              <a:effectRef idx="0">
                <a:schemeClr val="accent1"/>
              </a:effectRef>
              <a:fontRef idx="minor">
                <a:schemeClr val="tx1"/>
              </a:fontRef>
            </p:style>
          </p:cxnSp>
          <p:cxnSp>
            <p:nvCxnSpPr>
              <p:cNvPr id="441" name="直接连接符 440"/>
              <p:cNvCxnSpPr/>
              <p:nvPr/>
            </p:nvCxnSpPr>
            <p:spPr>
              <a:xfrm>
                <a:off x="5009356" y="4561286"/>
                <a:ext cx="1262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直接连接符 441"/>
              <p:cNvCxnSpPr/>
              <p:nvPr/>
            </p:nvCxnSpPr>
            <p:spPr>
              <a:xfrm>
                <a:off x="5009356" y="472249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直接连接符 442"/>
              <p:cNvCxnSpPr/>
              <p:nvPr/>
            </p:nvCxnSpPr>
            <p:spPr>
              <a:xfrm>
                <a:off x="5437981" y="4657329"/>
                <a:ext cx="547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直接连接符 443"/>
              <p:cNvCxnSpPr/>
              <p:nvPr/>
            </p:nvCxnSpPr>
            <p:spPr>
              <a:xfrm>
                <a:off x="5566569" y="4658123"/>
                <a:ext cx="12144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直接连接符 444"/>
              <p:cNvCxnSpPr>
                <a:stCxn id="434" idx="3"/>
                <a:endCxn id="435" idx="1"/>
              </p:cNvCxnSpPr>
              <p:nvPr/>
            </p:nvCxnSpPr>
            <p:spPr>
              <a:xfrm flipV="1">
                <a:off x="5921376" y="4651297"/>
                <a:ext cx="124217" cy="7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直接连接符 445"/>
              <p:cNvCxnSpPr/>
              <p:nvPr/>
            </p:nvCxnSpPr>
            <p:spPr>
              <a:xfrm>
                <a:off x="6119411" y="4652091"/>
                <a:ext cx="105176" cy="8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直接连接符 446"/>
              <p:cNvCxnSpPr/>
              <p:nvPr/>
            </p:nvCxnSpPr>
            <p:spPr>
              <a:xfrm>
                <a:off x="5636419" y="4659901"/>
                <a:ext cx="0" cy="157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直接连接符 447"/>
              <p:cNvCxnSpPr/>
              <p:nvPr/>
            </p:nvCxnSpPr>
            <p:spPr>
              <a:xfrm>
                <a:off x="5635994" y="4814259"/>
                <a:ext cx="3788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9" name="直接连接符 448"/>
              <p:cNvCxnSpPr/>
              <p:nvPr/>
            </p:nvCxnSpPr>
            <p:spPr>
              <a:xfrm>
                <a:off x="6016115" y="4719752"/>
                <a:ext cx="0" cy="97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直接连接符 449"/>
              <p:cNvCxnSpPr/>
              <p:nvPr/>
            </p:nvCxnSpPr>
            <p:spPr>
              <a:xfrm>
                <a:off x="6014811" y="4721534"/>
                <a:ext cx="281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1" name="文本框 420"/>
            <p:cNvSpPr txBox="1"/>
            <p:nvPr/>
          </p:nvSpPr>
          <p:spPr>
            <a:xfrm>
              <a:off x="3708787" y="3187962"/>
              <a:ext cx="632926" cy="4080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IM</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22" name="文本框 421"/>
            <p:cNvSpPr txBox="1"/>
            <p:nvPr/>
          </p:nvSpPr>
          <p:spPr>
            <a:xfrm>
              <a:off x="4654820" y="3187962"/>
              <a:ext cx="678399" cy="3996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23" name="文本框 422"/>
            <p:cNvSpPr txBox="1"/>
            <p:nvPr/>
          </p:nvSpPr>
          <p:spPr>
            <a:xfrm>
              <a:off x="7648165" y="3188315"/>
              <a:ext cx="622810"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24" name="文本框 423"/>
            <p:cNvSpPr txBox="1"/>
            <p:nvPr/>
          </p:nvSpPr>
          <p:spPr>
            <a:xfrm>
              <a:off x="5751707" y="3204357"/>
              <a:ext cx="641091"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ALU</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25" name="文本框 424"/>
            <p:cNvSpPr txBox="1"/>
            <p:nvPr/>
          </p:nvSpPr>
          <p:spPr>
            <a:xfrm>
              <a:off x="6697502" y="3209906"/>
              <a:ext cx="601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DM</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cxnSp>
        <p:nvCxnSpPr>
          <p:cNvPr id="5" name="直接连接符 4"/>
          <p:cNvCxnSpPr>
            <a:stCxn id="326" idx="0"/>
            <a:endCxn id="12" idx="2"/>
          </p:cNvCxnSpPr>
          <p:nvPr/>
        </p:nvCxnSpPr>
        <p:spPr>
          <a:xfrm flipV="1">
            <a:off x="5055960" y="2708516"/>
            <a:ext cx="1797714" cy="550944"/>
          </a:xfrm>
          <a:prstGeom prst="line">
            <a:avLst/>
          </a:prstGeom>
          <a:ln w="25400">
            <a:solidFill>
              <a:srgbClr val="62CEF6"/>
            </a:solidFill>
          </a:ln>
        </p:spPr>
        <p:style>
          <a:lnRef idx="1">
            <a:schemeClr val="accent1"/>
          </a:lnRef>
          <a:fillRef idx="0">
            <a:schemeClr val="accent1"/>
          </a:fillRef>
          <a:effectRef idx="0">
            <a:schemeClr val="accent1"/>
          </a:effectRef>
          <a:fontRef idx="minor">
            <a:schemeClr val="tx1"/>
          </a:fontRef>
        </p:style>
      </p:cxnSp>
      <p:cxnSp>
        <p:nvCxnSpPr>
          <p:cNvPr id="7168" name="直接连接符 7167"/>
          <p:cNvCxnSpPr>
            <a:stCxn id="374" idx="0"/>
            <a:endCxn id="12" idx="2"/>
          </p:cNvCxnSpPr>
          <p:nvPr/>
        </p:nvCxnSpPr>
        <p:spPr>
          <a:xfrm flipV="1">
            <a:off x="5985972" y="2708516"/>
            <a:ext cx="867702" cy="1427897"/>
          </a:xfrm>
          <a:prstGeom prst="line">
            <a:avLst/>
          </a:prstGeom>
          <a:ln w="25400">
            <a:solidFill>
              <a:srgbClr val="62CEF6"/>
            </a:solidFill>
          </a:ln>
        </p:spPr>
        <p:style>
          <a:lnRef idx="1">
            <a:schemeClr val="accent1"/>
          </a:lnRef>
          <a:fillRef idx="0">
            <a:schemeClr val="accent1"/>
          </a:fillRef>
          <a:effectRef idx="0">
            <a:schemeClr val="accent1"/>
          </a:effectRef>
          <a:fontRef idx="minor">
            <a:schemeClr val="tx1"/>
          </a:fontRef>
        </p:style>
      </p:cxnSp>
      <p:cxnSp>
        <p:nvCxnSpPr>
          <p:cNvPr id="7171" name="直接连接符 7170"/>
          <p:cNvCxnSpPr>
            <a:stCxn id="422" idx="0"/>
            <a:endCxn id="12" idx="2"/>
          </p:cNvCxnSpPr>
          <p:nvPr/>
        </p:nvCxnSpPr>
        <p:spPr>
          <a:xfrm flipH="1" flipV="1">
            <a:off x="6853674" y="2708516"/>
            <a:ext cx="64168" cy="2305683"/>
          </a:xfrm>
          <a:prstGeom prst="line">
            <a:avLst/>
          </a:prstGeom>
          <a:ln w="25400">
            <a:solidFill>
              <a:srgbClr val="62CEF6"/>
            </a:solidFill>
          </a:ln>
        </p:spPr>
        <p:style>
          <a:lnRef idx="1">
            <a:schemeClr val="accent1"/>
          </a:lnRef>
          <a:fillRef idx="0">
            <a:schemeClr val="accent1"/>
          </a:fillRef>
          <a:effectRef idx="0">
            <a:schemeClr val="accent1"/>
          </a:effectRef>
          <a:fontRef idx="minor">
            <a:schemeClr val="tx1"/>
          </a:fontRef>
        </p:style>
      </p:cxnSp>
      <p:cxnSp>
        <p:nvCxnSpPr>
          <p:cNvPr id="7175" name="直接连接符 7174"/>
          <p:cNvCxnSpPr>
            <a:stCxn id="276" idx="0"/>
            <a:endCxn id="12" idx="2"/>
          </p:cNvCxnSpPr>
          <p:nvPr/>
        </p:nvCxnSpPr>
        <p:spPr>
          <a:xfrm flipH="1" flipV="1">
            <a:off x="6853674" y="2708516"/>
            <a:ext cx="993379" cy="3208825"/>
          </a:xfrm>
          <a:prstGeom prst="line">
            <a:avLst/>
          </a:prstGeom>
          <a:ln w="25400">
            <a:solidFill>
              <a:srgbClr val="62CEF6"/>
            </a:solidFill>
          </a:ln>
        </p:spPr>
        <p:style>
          <a:lnRef idx="1">
            <a:schemeClr val="accent1"/>
          </a:lnRef>
          <a:fillRef idx="0">
            <a:schemeClr val="accent1"/>
          </a:fillRef>
          <a:effectRef idx="0">
            <a:schemeClr val="accent1"/>
          </a:effectRef>
          <a:fontRef idx="minor">
            <a:schemeClr val="tx1"/>
          </a:fontRef>
        </p:style>
      </p:cxnSp>
      <p:grpSp>
        <p:nvGrpSpPr>
          <p:cNvPr id="7177" name="组合 7176"/>
          <p:cNvGrpSpPr/>
          <p:nvPr/>
        </p:nvGrpSpPr>
        <p:grpSpPr>
          <a:xfrm>
            <a:off x="417106" y="970613"/>
            <a:ext cx="10402784" cy="944251"/>
            <a:chOff x="417106" y="970613"/>
            <a:chExt cx="10402784" cy="944251"/>
          </a:xfrm>
        </p:grpSpPr>
        <p:grpSp>
          <p:nvGrpSpPr>
            <p:cNvPr id="252" name="时间轴"/>
            <p:cNvGrpSpPr/>
            <p:nvPr/>
          </p:nvGrpSpPr>
          <p:grpSpPr>
            <a:xfrm>
              <a:off x="738559" y="970613"/>
              <a:ext cx="10081331" cy="943621"/>
              <a:chOff x="1190706" y="1910020"/>
              <a:chExt cx="10081331" cy="943621"/>
            </a:xfrm>
          </p:grpSpPr>
          <p:cxnSp>
            <p:nvCxnSpPr>
              <p:cNvPr id="253" name="直接箭头连接符 252"/>
              <p:cNvCxnSpPr/>
              <p:nvPr/>
            </p:nvCxnSpPr>
            <p:spPr>
              <a:xfrm>
                <a:off x="3629769" y="2185186"/>
                <a:ext cx="7510315"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254" name="文本框 253"/>
              <p:cNvSpPr txBox="1"/>
              <p:nvPr/>
            </p:nvSpPr>
            <p:spPr>
              <a:xfrm>
                <a:off x="3047727" y="2207282"/>
                <a:ext cx="71428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CC 1</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10</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55" name="文本框 254"/>
              <p:cNvSpPr txBox="1"/>
              <p:nvPr/>
            </p:nvSpPr>
            <p:spPr>
              <a:xfrm>
                <a:off x="3981073" y="2204602"/>
                <a:ext cx="71428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CC 2</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10</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56" name="文本框 255"/>
              <p:cNvSpPr txBox="1"/>
              <p:nvPr/>
            </p:nvSpPr>
            <p:spPr>
              <a:xfrm>
                <a:off x="6737190" y="2207196"/>
                <a:ext cx="71428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CC 5</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-20</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57" name="文本框 256"/>
              <p:cNvSpPr txBox="1"/>
              <p:nvPr/>
            </p:nvSpPr>
            <p:spPr>
              <a:xfrm>
                <a:off x="4946527" y="2201889"/>
                <a:ext cx="71428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CC 3</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10</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58" name="文本框 257"/>
              <p:cNvSpPr txBox="1"/>
              <p:nvPr/>
            </p:nvSpPr>
            <p:spPr>
              <a:xfrm>
                <a:off x="7682194" y="2207310"/>
                <a:ext cx="71428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CC 6</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-20</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59" name="文本框 258"/>
              <p:cNvSpPr txBox="1"/>
              <p:nvPr/>
            </p:nvSpPr>
            <p:spPr>
              <a:xfrm>
                <a:off x="5827526" y="2202034"/>
                <a:ext cx="9082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CC 4</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10/-20</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60" name="文本框 259"/>
              <p:cNvSpPr txBox="1"/>
              <p:nvPr/>
            </p:nvSpPr>
            <p:spPr>
              <a:xfrm>
                <a:off x="9543787" y="2203075"/>
                <a:ext cx="71428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CC 8</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-20</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61" name="文本框 260"/>
              <p:cNvSpPr txBox="1"/>
              <p:nvPr/>
            </p:nvSpPr>
            <p:spPr>
              <a:xfrm>
                <a:off x="8644891" y="2203075"/>
                <a:ext cx="71428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CC 7</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-20</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62" name="文本框 261"/>
              <p:cNvSpPr txBox="1"/>
              <p:nvPr/>
            </p:nvSpPr>
            <p:spPr>
              <a:xfrm>
                <a:off x="10557751" y="2201889"/>
                <a:ext cx="71428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CC 9</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-20</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63" name="文本框 262"/>
              <p:cNvSpPr txBox="1"/>
              <p:nvPr/>
            </p:nvSpPr>
            <p:spPr>
              <a:xfrm>
                <a:off x="1190706" y="1910020"/>
                <a:ext cx="2399921" cy="400110"/>
              </a:xfrm>
              <a:prstGeom prst="rect">
                <a:avLst/>
              </a:prstGeom>
              <a:noFill/>
            </p:spPr>
            <p:txBody>
              <a:bodyPr wrap="square" rtlCol="0">
                <a:spAutoFit/>
              </a:bodyPr>
              <a:lstStyle>
                <a:defPPr>
                  <a:defRPr lang="zh-CN"/>
                </a:defPPr>
                <a:lvl1pPr>
                  <a:defRPr sz="2000">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Time (in clock cycles)</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sp>
          <p:nvSpPr>
            <p:cNvPr id="7176" name="文本框 7175"/>
            <p:cNvSpPr txBox="1"/>
            <p:nvPr/>
          </p:nvSpPr>
          <p:spPr>
            <a:xfrm>
              <a:off x="417106" y="1514754"/>
              <a:ext cx="226621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Value of register x2:</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sp>
        <p:nvSpPr>
          <p:cNvPr id="525" name="椭圆 524"/>
          <p:cNvSpPr/>
          <p:nvPr/>
        </p:nvSpPr>
        <p:spPr>
          <a:xfrm>
            <a:off x="6791474" y="2695432"/>
            <a:ext cx="100396" cy="100396"/>
          </a:xfrm>
          <a:prstGeom prst="ellipse">
            <a:avLst/>
          </a:prstGeom>
          <a:solidFill>
            <a:srgbClr val="54C9F5"/>
          </a:solidFill>
          <a:ln>
            <a:solidFill>
              <a:srgbClr val="54C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26" name="椭圆 525"/>
          <p:cNvSpPr/>
          <p:nvPr/>
        </p:nvSpPr>
        <p:spPr>
          <a:xfrm>
            <a:off x="4991729" y="3209372"/>
            <a:ext cx="100396" cy="100396"/>
          </a:xfrm>
          <a:prstGeom prst="ellipse">
            <a:avLst/>
          </a:prstGeom>
          <a:solidFill>
            <a:srgbClr val="54C9F5"/>
          </a:solidFill>
          <a:ln>
            <a:solidFill>
              <a:srgbClr val="54C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27" name="椭圆 526"/>
          <p:cNvSpPr/>
          <p:nvPr/>
        </p:nvSpPr>
        <p:spPr>
          <a:xfrm>
            <a:off x="5954189" y="4095527"/>
            <a:ext cx="100396" cy="100396"/>
          </a:xfrm>
          <a:prstGeom prst="ellipse">
            <a:avLst/>
          </a:prstGeom>
          <a:solidFill>
            <a:srgbClr val="54C9F5"/>
          </a:solidFill>
          <a:ln>
            <a:solidFill>
              <a:srgbClr val="54C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28" name="椭圆 527"/>
          <p:cNvSpPr/>
          <p:nvPr/>
        </p:nvSpPr>
        <p:spPr>
          <a:xfrm>
            <a:off x="6857970" y="4991046"/>
            <a:ext cx="100396" cy="100396"/>
          </a:xfrm>
          <a:prstGeom prst="ellipse">
            <a:avLst/>
          </a:prstGeom>
          <a:solidFill>
            <a:srgbClr val="54C9F5"/>
          </a:solidFill>
          <a:ln>
            <a:solidFill>
              <a:srgbClr val="54C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29" name="椭圆 528"/>
          <p:cNvSpPr/>
          <p:nvPr/>
        </p:nvSpPr>
        <p:spPr>
          <a:xfrm>
            <a:off x="7792886" y="5846530"/>
            <a:ext cx="100396" cy="100396"/>
          </a:xfrm>
          <a:prstGeom prst="ellipse">
            <a:avLst/>
          </a:prstGeom>
          <a:solidFill>
            <a:srgbClr val="54C9F5"/>
          </a:solidFill>
          <a:ln>
            <a:solidFill>
              <a:srgbClr val="54C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p:cNvSpPr>
            <a:spLocks noGrp="1" noChangeArrowheads="1"/>
          </p:cNvSpPr>
          <p:nvPr>
            <p:ph idx="1"/>
          </p:nvPr>
        </p:nvSpPr>
        <p:spPr/>
        <p:txBody>
          <a:bodyPr>
            <a:normAutofit/>
          </a:bodyPr>
          <a:lstStyle/>
          <a:p>
            <a:pPr eaLnBrk="1" hangingPunct="1">
              <a:lnSpc>
                <a:spcPct val="100000"/>
              </a:lnSpc>
              <a:spcAft>
                <a:spcPts val="0"/>
              </a:spcAft>
            </a:pPr>
            <a:r>
              <a:rPr lang="zh-CN" altLang="en-US" sz="2400" dirty="0">
                <a:latin typeface="Times New Roman" panose="02020603050405020304" pitchFamily="18" charset="0"/>
                <a:cs typeface="Times New Roman" panose="02020603050405020304" pitchFamily="18" charset="0"/>
              </a:rPr>
              <a:t>命名流水线寄存器字段</a:t>
            </a:r>
            <a:endParaRPr lang="en-US" altLang="zh-CN" sz="2400" dirty="0">
              <a:latin typeface="Times New Roman" panose="02020603050405020304" pitchFamily="18" charset="0"/>
              <a:cs typeface="Times New Roman" panose="02020603050405020304" pitchFamily="18" charset="0"/>
            </a:endParaRPr>
          </a:p>
          <a:p>
            <a:pPr lvl="1"/>
            <a:r>
              <a:rPr lang="zh-CN" altLang="en-US" sz="2000" dirty="0">
                <a:latin typeface="Times New Roman" panose="02020603050405020304" pitchFamily="18" charset="0"/>
                <a:cs typeface="Times New Roman" panose="02020603050405020304" pitchFamily="18" charset="0"/>
              </a:rPr>
              <a:t>例：</a:t>
            </a:r>
            <a:r>
              <a:rPr lang="en-US" altLang="en-US" sz="2000" dirty="0">
                <a:latin typeface="Times New Roman" panose="02020603050405020304" pitchFamily="18" charset="0"/>
                <a:cs typeface="Times New Roman" panose="02020603050405020304" pitchFamily="18" charset="0"/>
              </a:rPr>
              <a:t>ID/EX.RegisterRs1 </a:t>
            </a:r>
            <a:r>
              <a:rPr lang="zh-CN" altLang="en-US" sz="2000" dirty="0">
                <a:latin typeface="Times New Roman" panose="02020603050405020304" pitchFamily="18" charset="0"/>
                <a:cs typeface="Times New Roman" panose="02020603050405020304" pitchFamily="18" charset="0"/>
              </a:rPr>
              <a:t>代表 </a:t>
            </a:r>
            <a:r>
              <a:rPr lang="en-US" altLang="zh-CN" sz="2000" dirty="0">
                <a:latin typeface="Times New Roman" panose="02020603050405020304" pitchFamily="18" charset="0"/>
                <a:cs typeface="Times New Roman" panose="02020603050405020304" pitchFamily="18" charset="0"/>
              </a:rPr>
              <a:t>ID/EX</a:t>
            </a:r>
            <a:r>
              <a:rPr lang="zh-CN" altLang="en-US" sz="2000" dirty="0">
                <a:latin typeface="Times New Roman" panose="02020603050405020304" pitchFamily="18" charset="0"/>
                <a:cs typeface="Times New Roman" panose="02020603050405020304" pitchFamily="18" charset="0"/>
              </a:rPr>
              <a:t>流水线寄存器中，存放寄存器字段的编号</a:t>
            </a:r>
            <a:r>
              <a:rPr lang="en-US" altLang="zh-CN" sz="2000" dirty="0">
                <a:latin typeface="Times New Roman" panose="02020603050405020304" pitchFamily="18" charset="0"/>
                <a:cs typeface="Times New Roman" panose="02020603050405020304" pitchFamily="18" charset="0"/>
              </a:rPr>
              <a:t>Rs1</a:t>
            </a:r>
            <a:endParaRPr lang="en-US" altLang="en-US" sz="2000" dirty="0">
              <a:latin typeface="Times New Roman" panose="02020603050405020304" pitchFamily="18" charset="0"/>
              <a:cs typeface="Times New Roman" panose="02020603050405020304" pitchFamily="18" charset="0"/>
            </a:endParaRPr>
          </a:p>
          <a:p>
            <a:pPr eaLnBrk="1" hangingPunct="1">
              <a:lnSpc>
                <a:spcPct val="100000"/>
              </a:lnSpc>
              <a:spcAft>
                <a:spcPts val="0"/>
              </a:spcAft>
            </a:pPr>
            <a:r>
              <a:rPr lang="en-US" altLang="zh-CN" sz="2400" dirty="0">
                <a:latin typeface="Times New Roman" panose="02020603050405020304" pitchFamily="18" charset="0"/>
                <a:cs typeface="Times New Roman" panose="02020603050405020304" pitchFamily="18" charset="0"/>
              </a:rPr>
              <a:t>EX</a:t>
            </a:r>
            <a:r>
              <a:rPr lang="zh-CN" altLang="en-US" sz="2400" dirty="0">
                <a:latin typeface="Times New Roman" panose="02020603050405020304" pitchFamily="18" charset="0"/>
                <a:cs typeface="Times New Roman" panose="02020603050405020304" pitchFamily="18" charset="0"/>
              </a:rPr>
              <a:t>阶段中，</a:t>
            </a:r>
            <a:r>
              <a:rPr lang="en-US" altLang="zh-CN" sz="2400" dirty="0">
                <a:latin typeface="Times New Roman" panose="02020603050405020304" pitchFamily="18" charset="0"/>
                <a:cs typeface="Times New Roman" panose="02020603050405020304" pitchFamily="18" charset="0"/>
              </a:rPr>
              <a:t>ALU</a:t>
            </a:r>
            <a:r>
              <a:rPr lang="zh-CN" altLang="en-US" sz="2400" dirty="0">
                <a:latin typeface="Times New Roman" panose="02020603050405020304" pitchFamily="18" charset="0"/>
                <a:cs typeface="Times New Roman" panose="02020603050405020304" pitchFamily="18" charset="0"/>
              </a:rPr>
              <a:t>操作数寄存器字段名称分别是：</a:t>
            </a:r>
            <a:endParaRPr lang="en-US" altLang="en-US" sz="2400" dirty="0">
              <a:latin typeface="Times New Roman" panose="02020603050405020304" pitchFamily="18" charset="0"/>
              <a:cs typeface="Times New Roman" panose="02020603050405020304" pitchFamily="18" charset="0"/>
            </a:endParaRPr>
          </a:p>
          <a:p>
            <a:pPr lvl="1" eaLnBrk="1" hangingPunct="1">
              <a:lnSpc>
                <a:spcPct val="100000"/>
              </a:lnSpc>
              <a:spcAft>
                <a:spcPts val="0"/>
              </a:spcAft>
            </a:pPr>
            <a:r>
              <a:rPr lang="en-US" altLang="en-US" sz="2000" dirty="0">
                <a:latin typeface="Times New Roman" panose="02020603050405020304" pitchFamily="18" charset="0"/>
                <a:cs typeface="Times New Roman" panose="02020603050405020304" pitchFamily="18" charset="0"/>
              </a:rPr>
              <a:t>ID/EX.RegisterRs1, ID/EX.RegisterRs2</a:t>
            </a:r>
          </a:p>
          <a:p>
            <a:pPr eaLnBrk="1" hangingPunct="1">
              <a:lnSpc>
                <a:spcPct val="100000"/>
              </a:lnSpc>
              <a:spcAft>
                <a:spcPts val="0"/>
              </a:spcAft>
            </a:pPr>
            <a:r>
              <a:rPr lang="zh-CN" altLang="en-US" sz="2400" dirty="0">
                <a:latin typeface="Times New Roman" panose="02020603050405020304" pitchFamily="18" charset="0"/>
                <a:cs typeface="Times New Roman" panose="02020603050405020304" pitchFamily="18" charset="0"/>
              </a:rPr>
              <a:t>两组数据冒险：</a:t>
            </a:r>
            <a:r>
              <a:rPr lang="en-US" altLang="zh-CN" sz="2400" dirty="0">
                <a:latin typeface="Times New Roman" panose="02020603050405020304" pitchFamily="18" charset="0"/>
                <a:cs typeface="Times New Roman" panose="02020603050405020304" pitchFamily="18" charset="0"/>
              </a:rPr>
              <a:t>EX</a:t>
            </a:r>
            <a:r>
              <a:rPr lang="zh-CN" altLang="en-US" sz="2400" dirty="0">
                <a:latin typeface="Times New Roman" panose="02020603050405020304" pitchFamily="18" charset="0"/>
                <a:cs typeface="Times New Roman" panose="02020603050405020304" pitchFamily="18" charset="0"/>
              </a:rPr>
              <a:t>冒险和</a:t>
            </a:r>
            <a:r>
              <a:rPr lang="en-US" altLang="zh-CN" sz="2400" dirty="0">
                <a:latin typeface="Times New Roman" panose="02020603050405020304" pitchFamily="18" charset="0"/>
                <a:cs typeface="Times New Roman" panose="02020603050405020304" pitchFamily="18" charset="0"/>
              </a:rPr>
              <a:t>MEM</a:t>
            </a:r>
            <a:r>
              <a:rPr lang="zh-CN" altLang="en-US" sz="2400" dirty="0">
                <a:latin typeface="Times New Roman" panose="02020603050405020304" pitchFamily="18" charset="0"/>
                <a:cs typeface="Times New Roman" panose="02020603050405020304" pitchFamily="18" charset="0"/>
              </a:rPr>
              <a:t>冒险</a:t>
            </a:r>
            <a:endParaRPr lang="en-US" altLang="en-US" sz="2400" dirty="0">
              <a:latin typeface="Times New Roman" panose="02020603050405020304" pitchFamily="18" charset="0"/>
              <a:cs typeface="Times New Roman" panose="02020603050405020304" pitchFamily="18" charset="0"/>
            </a:endParaRPr>
          </a:p>
          <a:p>
            <a:pPr lvl="1" eaLnBrk="1" hangingPunct="1">
              <a:lnSpc>
                <a:spcPct val="100000"/>
              </a:lnSpc>
              <a:spcAft>
                <a:spcPts val="0"/>
              </a:spcAft>
              <a:buFont typeface="Wingdings" panose="05000000000000000000" pitchFamily="2" charset="2"/>
              <a:buNone/>
            </a:pPr>
            <a:r>
              <a:rPr lang="en-US" altLang="en-US" sz="2000" dirty="0">
                <a:solidFill>
                  <a:schemeClr val="hlink"/>
                </a:solidFill>
                <a:latin typeface="Times New Roman" panose="02020603050405020304" pitchFamily="18" charset="0"/>
                <a:cs typeface="Times New Roman" panose="02020603050405020304" pitchFamily="18" charset="0"/>
              </a:rPr>
              <a:t>1a.</a:t>
            </a:r>
            <a:r>
              <a:rPr lang="en-US" altLang="en-US" sz="2000" dirty="0">
                <a:latin typeface="Times New Roman" panose="02020603050405020304" pitchFamily="18" charset="0"/>
                <a:cs typeface="Times New Roman" panose="02020603050405020304" pitchFamily="18" charset="0"/>
              </a:rPr>
              <a:t> </a:t>
            </a:r>
            <a:r>
              <a:rPr lang="en-US" altLang="en-US" sz="2000" dirty="0">
                <a:solidFill>
                  <a:srgbClr val="0000FF"/>
                </a:solidFill>
                <a:latin typeface="Times New Roman" panose="02020603050405020304" pitchFamily="18" charset="0"/>
                <a:cs typeface="Times New Roman" panose="02020603050405020304" pitchFamily="18" charset="0"/>
              </a:rPr>
              <a:t>EX/</a:t>
            </a:r>
            <a:r>
              <a:rPr lang="en-US" altLang="en-US" sz="2000" dirty="0" err="1">
                <a:solidFill>
                  <a:srgbClr val="0000FF"/>
                </a:solidFill>
                <a:latin typeface="Times New Roman" panose="02020603050405020304" pitchFamily="18" charset="0"/>
                <a:cs typeface="Times New Roman" panose="02020603050405020304" pitchFamily="18" charset="0"/>
              </a:rPr>
              <a:t>MEM</a:t>
            </a:r>
            <a:r>
              <a:rPr lang="en-US" altLang="en-US" sz="2000" dirty="0" err="1">
                <a:latin typeface="Times New Roman" panose="02020603050405020304" pitchFamily="18" charset="0"/>
                <a:cs typeface="Times New Roman" panose="02020603050405020304" pitchFamily="18" charset="0"/>
              </a:rPr>
              <a:t>.Register</a:t>
            </a:r>
            <a:r>
              <a:rPr lang="en-US" altLang="en-US" sz="2000" dirty="0" err="1">
                <a:solidFill>
                  <a:srgbClr val="0000FF"/>
                </a:solidFill>
                <a:latin typeface="Times New Roman" panose="02020603050405020304" pitchFamily="18" charset="0"/>
                <a:cs typeface="Times New Roman" panose="02020603050405020304" pitchFamily="18" charset="0"/>
              </a:rPr>
              <a:t>Rd</a:t>
            </a:r>
            <a:r>
              <a:rPr lang="en-US" altLang="en-US" sz="2000" dirty="0">
                <a:latin typeface="Times New Roman" panose="02020603050405020304" pitchFamily="18" charset="0"/>
                <a:cs typeface="Times New Roman" panose="02020603050405020304" pitchFamily="18" charset="0"/>
              </a:rPr>
              <a:t> = </a:t>
            </a:r>
            <a:r>
              <a:rPr lang="en-US" altLang="en-US" sz="2000" dirty="0">
                <a:solidFill>
                  <a:srgbClr val="FF0000"/>
                </a:solidFill>
                <a:latin typeface="Times New Roman" panose="02020603050405020304" pitchFamily="18" charset="0"/>
                <a:cs typeface="Times New Roman" panose="02020603050405020304" pitchFamily="18" charset="0"/>
              </a:rPr>
              <a:t>ID/EX</a:t>
            </a:r>
            <a:r>
              <a:rPr lang="en-US" altLang="en-US" sz="2000" dirty="0">
                <a:latin typeface="Times New Roman" panose="02020603050405020304" pitchFamily="18" charset="0"/>
                <a:cs typeface="Times New Roman" panose="02020603050405020304" pitchFamily="18" charset="0"/>
              </a:rPr>
              <a:t>.Register</a:t>
            </a:r>
            <a:r>
              <a:rPr lang="en-US" altLang="en-US" sz="2000" dirty="0">
                <a:solidFill>
                  <a:srgbClr val="FF0000"/>
                </a:solidFill>
                <a:latin typeface="Times New Roman" panose="02020603050405020304" pitchFamily="18" charset="0"/>
                <a:cs typeface="Times New Roman" panose="02020603050405020304" pitchFamily="18" charset="0"/>
              </a:rPr>
              <a:t>Rs1</a:t>
            </a:r>
          </a:p>
          <a:p>
            <a:pPr lvl="1" eaLnBrk="1" hangingPunct="1">
              <a:lnSpc>
                <a:spcPct val="100000"/>
              </a:lnSpc>
              <a:spcAft>
                <a:spcPts val="0"/>
              </a:spcAft>
              <a:buFont typeface="Wingdings" panose="05000000000000000000" pitchFamily="2" charset="2"/>
              <a:buNone/>
            </a:pPr>
            <a:r>
              <a:rPr lang="en-US" altLang="en-US" sz="2000" dirty="0">
                <a:solidFill>
                  <a:schemeClr val="hlink"/>
                </a:solidFill>
                <a:latin typeface="Times New Roman" panose="02020603050405020304" pitchFamily="18" charset="0"/>
                <a:cs typeface="Times New Roman" panose="02020603050405020304" pitchFamily="18" charset="0"/>
              </a:rPr>
              <a:t>1b.</a:t>
            </a:r>
            <a:r>
              <a:rPr lang="en-US" altLang="en-US" sz="2000" dirty="0">
                <a:latin typeface="Times New Roman" panose="02020603050405020304" pitchFamily="18" charset="0"/>
                <a:cs typeface="Times New Roman" panose="02020603050405020304" pitchFamily="18" charset="0"/>
              </a:rPr>
              <a:t> </a:t>
            </a:r>
            <a:r>
              <a:rPr lang="en-US" altLang="en-US" sz="2000" dirty="0">
                <a:solidFill>
                  <a:srgbClr val="0000FF"/>
                </a:solidFill>
                <a:latin typeface="Times New Roman" panose="02020603050405020304" pitchFamily="18" charset="0"/>
                <a:cs typeface="Times New Roman" panose="02020603050405020304" pitchFamily="18" charset="0"/>
              </a:rPr>
              <a:t>EX/</a:t>
            </a:r>
            <a:r>
              <a:rPr lang="en-US" altLang="en-US" sz="2000" dirty="0" err="1">
                <a:solidFill>
                  <a:srgbClr val="0000FF"/>
                </a:solidFill>
                <a:latin typeface="Times New Roman" panose="02020603050405020304" pitchFamily="18" charset="0"/>
                <a:cs typeface="Times New Roman" panose="02020603050405020304" pitchFamily="18" charset="0"/>
              </a:rPr>
              <a:t>MEM</a:t>
            </a:r>
            <a:r>
              <a:rPr lang="en-US" altLang="en-US" sz="2000" dirty="0" err="1">
                <a:latin typeface="Times New Roman" panose="02020603050405020304" pitchFamily="18" charset="0"/>
                <a:cs typeface="Times New Roman" panose="02020603050405020304" pitchFamily="18" charset="0"/>
              </a:rPr>
              <a:t>.Register</a:t>
            </a:r>
            <a:r>
              <a:rPr lang="en-US" altLang="en-US" sz="2000" dirty="0" err="1">
                <a:solidFill>
                  <a:srgbClr val="0000FF"/>
                </a:solidFill>
                <a:latin typeface="Times New Roman" panose="02020603050405020304" pitchFamily="18" charset="0"/>
                <a:cs typeface="Times New Roman" panose="02020603050405020304" pitchFamily="18" charset="0"/>
              </a:rPr>
              <a:t>Rd</a:t>
            </a:r>
            <a:r>
              <a:rPr lang="en-US" altLang="en-US" sz="2000" dirty="0">
                <a:latin typeface="Times New Roman" panose="02020603050405020304" pitchFamily="18" charset="0"/>
                <a:cs typeface="Times New Roman" panose="02020603050405020304" pitchFamily="18" charset="0"/>
              </a:rPr>
              <a:t> = </a:t>
            </a:r>
            <a:r>
              <a:rPr lang="en-US" altLang="en-US" sz="2000" dirty="0">
                <a:solidFill>
                  <a:srgbClr val="FF0000"/>
                </a:solidFill>
                <a:latin typeface="Times New Roman" panose="02020603050405020304" pitchFamily="18" charset="0"/>
                <a:cs typeface="Times New Roman" panose="02020603050405020304" pitchFamily="18" charset="0"/>
              </a:rPr>
              <a:t>ID/EX</a:t>
            </a:r>
            <a:r>
              <a:rPr lang="en-US" altLang="en-US" sz="2000" dirty="0">
                <a:latin typeface="Times New Roman" panose="02020603050405020304" pitchFamily="18" charset="0"/>
                <a:cs typeface="Times New Roman" panose="02020603050405020304" pitchFamily="18" charset="0"/>
              </a:rPr>
              <a:t>.Register</a:t>
            </a:r>
            <a:r>
              <a:rPr lang="en-US" altLang="en-US" sz="2000" dirty="0">
                <a:solidFill>
                  <a:srgbClr val="FF0000"/>
                </a:solidFill>
                <a:latin typeface="Times New Roman" panose="02020603050405020304" pitchFamily="18" charset="0"/>
                <a:cs typeface="Times New Roman" panose="02020603050405020304" pitchFamily="18" charset="0"/>
              </a:rPr>
              <a:t>Rs2</a:t>
            </a:r>
          </a:p>
          <a:p>
            <a:pPr lvl="1" eaLnBrk="1" hangingPunct="1">
              <a:lnSpc>
                <a:spcPct val="100000"/>
              </a:lnSpc>
              <a:spcAft>
                <a:spcPts val="0"/>
              </a:spcAft>
              <a:buFont typeface="Wingdings" panose="05000000000000000000" pitchFamily="2" charset="2"/>
              <a:buNone/>
            </a:pPr>
            <a:r>
              <a:rPr lang="en-US" altLang="en-US" sz="2000" dirty="0">
                <a:solidFill>
                  <a:schemeClr val="hlink"/>
                </a:solidFill>
                <a:latin typeface="Times New Roman" panose="02020603050405020304" pitchFamily="18" charset="0"/>
                <a:cs typeface="Times New Roman" panose="02020603050405020304" pitchFamily="18" charset="0"/>
              </a:rPr>
              <a:t>2a.</a:t>
            </a:r>
            <a:r>
              <a:rPr lang="en-US" altLang="en-US" sz="2000" dirty="0">
                <a:latin typeface="Times New Roman" panose="02020603050405020304" pitchFamily="18" charset="0"/>
                <a:cs typeface="Times New Roman" panose="02020603050405020304" pitchFamily="18" charset="0"/>
              </a:rPr>
              <a:t> </a:t>
            </a:r>
            <a:r>
              <a:rPr lang="en-US" altLang="en-US" sz="2000" dirty="0">
                <a:solidFill>
                  <a:srgbClr val="0000FF"/>
                </a:solidFill>
                <a:latin typeface="Times New Roman" panose="02020603050405020304" pitchFamily="18" charset="0"/>
                <a:cs typeface="Times New Roman" panose="02020603050405020304" pitchFamily="18" charset="0"/>
              </a:rPr>
              <a:t>MEM/</a:t>
            </a:r>
            <a:r>
              <a:rPr lang="en-US" altLang="en-US" sz="2000" dirty="0" err="1">
                <a:solidFill>
                  <a:srgbClr val="0000FF"/>
                </a:solidFill>
                <a:latin typeface="Times New Roman" panose="02020603050405020304" pitchFamily="18" charset="0"/>
                <a:cs typeface="Times New Roman" panose="02020603050405020304" pitchFamily="18" charset="0"/>
              </a:rPr>
              <a:t>WB</a:t>
            </a:r>
            <a:r>
              <a:rPr lang="en-US" altLang="en-US" sz="2000" dirty="0" err="1">
                <a:latin typeface="Times New Roman" panose="02020603050405020304" pitchFamily="18" charset="0"/>
                <a:cs typeface="Times New Roman" panose="02020603050405020304" pitchFamily="18" charset="0"/>
              </a:rPr>
              <a:t>.Register</a:t>
            </a:r>
            <a:r>
              <a:rPr lang="en-US" altLang="en-US" sz="2000" dirty="0" err="1">
                <a:solidFill>
                  <a:srgbClr val="0000FF"/>
                </a:solidFill>
                <a:latin typeface="Times New Roman" panose="02020603050405020304" pitchFamily="18" charset="0"/>
                <a:cs typeface="Times New Roman" panose="02020603050405020304" pitchFamily="18" charset="0"/>
              </a:rPr>
              <a:t>Rd</a:t>
            </a:r>
            <a:r>
              <a:rPr lang="en-US" altLang="en-US" sz="2000" dirty="0">
                <a:solidFill>
                  <a:srgbClr val="0000FF"/>
                </a:solidFill>
                <a:latin typeface="Times New Roman" panose="02020603050405020304" pitchFamily="18" charset="0"/>
                <a:cs typeface="Times New Roman" panose="02020603050405020304" pitchFamily="18" charset="0"/>
              </a:rPr>
              <a:t> </a:t>
            </a:r>
            <a:r>
              <a:rPr lang="en-US" altLang="en-US" sz="2000" dirty="0">
                <a:latin typeface="Times New Roman" panose="02020603050405020304" pitchFamily="18" charset="0"/>
                <a:cs typeface="Times New Roman" panose="02020603050405020304" pitchFamily="18" charset="0"/>
              </a:rPr>
              <a:t>= </a:t>
            </a:r>
            <a:r>
              <a:rPr lang="en-US" altLang="en-US" sz="2000" dirty="0">
                <a:solidFill>
                  <a:srgbClr val="FF0000"/>
                </a:solidFill>
                <a:latin typeface="Times New Roman" panose="02020603050405020304" pitchFamily="18" charset="0"/>
                <a:cs typeface="Times New Roman" panose="02020603050405020304" pitchFamily="18" charset="0"/>
              </a:rPr>
              <a:t>ID/EX</a:t>
            </a:r>
            <a:r>
              <a:rPr lang="en-US" altLang="en-US" sz="2000" dirty="0">
                <a:latin typeface="Times New Roman" panose="02020603050405020304" pitchFamily="18" charset="0"/>
                <a:cs typeface="Times New Roman" panose="02020603050405020304" pitchFamily="18" charset="0"/>
              </a:rPr>
              <a:t>.Register</a:t>
            </a:r>
            <a:r>
              <a:rPr lang="en-US" altLang="en-US" sz="2000" dirty="0">
                <a:solidFill>
                  <a:srgbClr val="FF0000"/>
                </a:solidFill>
                <a:latin typeface="Times New Roman" panose="02020603050405020304" pitchFamily="18" charset="0"/>
                <a:cs typeface="Times New Roman" panose="02020603050405020304" pitchFamily="18" charset="0"/>
              </a:rPr>
              <a:t>Rs1</a:t>
            </a:r>
          </a:p>
          <a:p>
            <a:pPr lvl="1" eaLnBrk="1" hangingPunct="1">
              <a:lnSpc>
                <a:spcPct val="100000"/>
              </a:lnSpc>
              <a:spcAft>
                <a:spcPts val="0"/>
              </a:spcAft>
              <a:buFont typeface="Wingdings" panose="05000000000000000000" pitchFamily="2" charset="2"/>
              <a:buNone/>
            </a:pPr>
            <a:r>
              <a:rPr lang="en-US" altLang="en-US" sz="2000" dirty="0">
                <a:solidFill>
                  <a:schemeClr val="hlink"/>
                </a:solidFill>
                <a:latin typeface="Times New Roman" panose="02020603050405020304" pitchFamily="18" charset="0"/>
                <a:cs typeface="Times New Roman" panose="02020603050405020304" pitchFamily="18" charset="0"/>
              </a:rPr>
              <a:t>2b.</a:t>
            </a:r>
            <a:r>
              <a:rPr lang="en-US" altLang="en-US" sz="2000" dirty="0">
                <a:latin typeface="Times New Roman" panose="02020603050405020304" pitchFamily="18" charset="0"/>
                <a:cs typeface="Times New Roman" panose="02020603050405020304" pitchFamily="18" charset="0"/>
              </a:rPr>
              <a:t> </a:t>
            </a:r>
            <a:r>
              <a:rPr lang="en-US" altLang="en-US" sz="2000" dirty="0">
                <a:solidFill>
                  <a:srgbClr val="0000FF"/>
                </a:solidFill>
                <a:latin typeface="Times New Roman" panose="02020603050405020304" pitchFamily="18" charset="0"/>
                <a:cs typeface="Times New Roman" panose="02020603050405020304" pitchFamily="18" charset="0"/>
              </a:rPr>
              <a:t>MEM/</a:t>
            </a:r>
            <a:r>
              <a:rPr lang="en-US" altLang="en-US" sz="2000" dirty="0" err="1">
                <a:solidFill>
                  <a:srgbClr val="0000FF"/>
                </a:solidFill>
                <a:latin typeface="Times New Roman" panose="02020603050405020304" pitchFamily="18" charset="0"/>
                <a:cs typeface="Times New Roman" panose="02020603050405020304" pitchFamily="18" charset="0"/>
              </a:rPr>
              <a:t>WB</a:t>
            </a:r>
            <a:r>
              <a:rPr lang="en-US" altLang="en-US" sz="2000" dirty="0" err="1">
                <a:latin typeface="Times New Roman" panose="02020603050405020304" pitchFamily="18" charset="0"/>
                <a:cs typeface="Times New Roman" panose="02020603050405020304" pitchFamily="18" charset="0"/>
              </a:rPr>
              <a:t>.Register</a:t>
            </a:r>
            <a:r>
              <a:rPr lang="en-US" altLang="en-US" sz="2000" dirty="0" err="1">
                <a:solidFill>
                  <a:srgbClr val="0000FF"/>
                </a:solidFill>
                <a:latin typeface="Times New Roman" panose="02020603050405020304" pitchFamily="18" charset="0"/>
                <a:cs typeface="Times New Roman" panose="02020603050405020304" pitchFamily="18" charset="0"/>
              </a:rPr>
              <a:t>Rd</a:t>
            </a:r>
            <a:r>
              <a:rPr lang="en-US" altLang="en-US" sz="2000" dirty="0">
                <a:latin typeface="Times New Roman" panose="02020603050405020304" pitchFamily="18" charset="0"/>
                <a:cs typeface="Times New Roman" panose="02020603050405020304" pitchFamily="18" charset="0"/>
              </a:rPr>
              <a:t> = </a:t>
            </a:r>
            <a:r>
              <a:rPr lang="en-US" altLang="en-US" sz="2000" dirty="0">
                <a:solidFill>
                  <a:srgbClr val="FF0000"/>
                </a:solidFill>
                <a:latin typeface="Times New Roman" panose="02020603050405020304" pitchFamily="18" charset="0"/>
                <a:cs typeface="Times New Roman" panose="02020603050405020304" pitchFamily="18" charset="0"/>
              </a:rPr>
              <a:t>ID/EX</a:t>
            </a:r>
            <a:r>
              <a:rPr lang="en-US" altLang="en-US" sz="2000" dirty="0">
                <a:latin typeface="Times New Roman" panose="02020603050405020304" pitchFamily="18" charset="0"/>
                <a:cs typeface="Times New Roman" panose="02020603050405020304" pitchFamily="18" charset="0"/>
              </a:rPr>
              <a:t>.Register</a:t>
            </a:r>
            <a:r>
              <a:rPr lang="en-US" altLang="en-US" sz="2000" dirty="0">
                <a:solidFill>
                  <a:srgbClr val="FF0000"/>
                </a:solidFill>
                <a:latin typeface="Times New Roman" panose="02020603050405020304" pitchFamily="18" charset="0"/>
                <a:cs typeface="Times New Roman" panose="02020603050405020304" pitchFamily="18" charset="0"/>
              </a:rPr>
              <a:t>Rs2</a:t>
            </a:r>
          </a:p>
        </p:txBody>
      </p:sp>
      <p:sp>
        <p:nvSpPr>
          <p:cNvPr id="2" name="灯片编号占位符 1"/>
          <p:cNvSpPr>
            <a:spLocks noGrp="1"/>
          </p:cNvSpPr>
          <p:nvPr>
            <p:ph type="sldNum" sz="quarter" idx="12"/>
          </p:nvPr>
        </p:nvSpPr>
        <p:spPr/>
        <p:txBody>
          <a:bodyPr/>
          <a:lstStyle/>
          <a:p>
            <a:fld id="{8EE8E787-E6FE-45D8-9039-788B45E44EE7}" type="slidenum">
              <a:rPr lang="zh-CN" altLang="en-US" sz="1600" smtClean="0"/>
              <a:t>135</a:t>
            </a:fld>
            <a:endParaRPr lang="zh-CN" altLang="en-US" sz="1600" dirty="0"/>
          </a:p>
        </p:txBody>
      </p:sp>
      <p:sp>
        <p:nvSpPr>
          <p:cNvPr id="6" name="标题 5"/>
          <p:cNvSpPr>
            <a:spLocks noGrp="1"/>
          </p:cNvSpPr>
          <p:nvPr>
            <p:ph type="title"/>
          </p:nvPr>
        </p:nvSpPr>
        <p:spPr/>
        <p:txBody>
          <a:bodyPr/>
          <a:lstStyle/>
          <a:p>
            <a:r>
              <a:rPr lang="zh-CN" altLang="en-US" dirty="0"/>
              <a:t>检测前递发生</a:t>
            </a:r>
          </a:p>
        </p:txBody>
      </p:sp>
      <p:grpSp>
        <p:nvGrpSpPr>
          <p:cNvPr id="3" name="组合 2"/>
          <p:cNvGrpSpPr/>
          <p:nvPr/>
        </p:nvGrpSpPr>
        <p:grpSpPr>
          <a:xfrm>
            <a:off x="5142495" y="4664257"/>
            <a:ext cx="5947407" cy="776605"/>
            <a:chOff x="6412006" y="3536790"/>
            <a:chExt cx="5947407" cy="776605"/>
          </a:xfrm>
        </p:grpSpPr>
        <p:sp>
          <p:nvSpPr>
            <p:cNvPr id="10" name="矩形 9"/>
            <p:cNvSpPr/>
            <p:nvPr/>
          </p:nvSpPr>
          <p:spPr>
            <a:xfrm>
              <a:off x="6412006" y="3538695"/>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取指令</a:t>
              </a:r>
              <a:endParaRPr lang="en-US" altLang="zh-CN" sz="2000" dirty="0">
                <a:latin typeface="Times New Roman" panose="02020603050405020304" pitchFamily="18" charset="0"/>
                <a:cs typeface="Times New Roman" panose="02020603050405020304" pitchFamily="18" charset="0"/>
              </a:endParaRPr>
            </a:p>
          </p:txBody>
        </p:sp>
        <p:sp>
          <p:nvSpPr>
            <p:cNvPr id="12" name="矩形 11"/>
            <p:cNvSpPr/>
            <p:nvPr/>
          </p:nvSpPr>
          <p:spPr>
            <a:xfrm>
              <a:off x="9385711" y="3538695"/>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访存</a:t>
              </a:r>
              <a:endParaRPr lang="en-US" altLang="zh-CN" sz="2000" dirty="0">
                <a:latin typeface="Times New Roman" panose="02020603050405020304" pitchFamily="18" charset="0"/>
                <a:cs typeface="Times New Roman" panose="02020603050405020304" pitchFamily="18" charset="0"/>
              </a:endParaRPr>
            </a:p>
          </p:txBody>
        </p:sp>
        <p:sp>
          <p:nvSpPr>
            <p:cNvPr id="13" name="矩形 12"/>
            <p:cNvSpPr/>
            <p:nvPr/>
          </p:nvSpPr>
          <p:spPr>
            <a:xfrm>
              <a:off x="8394475" y="3537425"/>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执行</a:t>
              </a:r>
              <a:endParaRPr lang="en-US" altLang="zh-CN" sz="2000" dirty="0">
                <a:latin typeface="Times New Roman" panose="02020603050405020304" pitchFamily="18" charset="0"/>
                <a:cs typeface="Times New Roman" panose="02020603050405020304" pitchFamily="18" charset="0"/>
              </a:endParaRPr>
            </a:p>
          </p:txBody>
        </p:sp>
        <p:sp>
          <p:nvSpPr>
            <p:cNvPr id="15" name="矩形 14"/>
            <p:cNvSpPr/>
            <p:nvPr/>
          </p:nvSpPr>
          <p:spPr>
            <a:xfrm>
              <a:off x="7403240" y="3537425"/>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译码</a:t>
              </a:r>
              <a:endParaRPr lang="en-US" altLang="zh-CN" sz="2000" dirty="0"/>
            </a:p>
          </p:txBody>
        </p:sp>
        <p:sp>
          <p:nvSpPr>
            <p:cNvPr id="16" name="矩形 15"/>
            <p:cNvSpPr/>
            <p:nvPr/>
          </p:nvSpPr>
          <p:spPr>
            <a:xfrm>
              <a:off x="10376944" y="3536790"/>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写回</a:t>
              </a:r>
              <a:endParaRPr lang="en-US" altLang="zh-CN" sz="2000" dirty="0">
                <a:latin typeface="Times New Roman" panose="02020603050405020304" pitchFamily="18" charset="0"/>
                <a:cs typeface="Times New Roman" panose="02020603050405020304" pitchFamily="18" charset="0"/>
              </a:endParaRPr>
            </a:p>
          </p:txBody>
        </p:sp>
        <p:sp>
          <p:nvSpPr>
            <p:cNvPr id="17" name="矩形 16"/>
            <p:cNvSpPr/>
            <p:nvPr/>
          </p:nvSpPr>
          <p:spPr>
            <a:xfrm>
              <a:off x="7403240" y="3926045"/>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取指令</a:t>
              </a:r>
              <a:endParaRPr lang="en-US" altLang="zh-CN" sz="2000" dirty="0">
                <a:latin typeface="Times New Roman" panose="02020603050405020304" pitchFamily="18" charset="0"/>
                <a:cs typeface="Times New Roman" panose="02020603050405020304" pitchFamily="18" charset="0"/>
              </a:endParaRPr>
            </a:p>
          </p:txBody>
        </p:sp>
        <p:sp>
          <p:nvSpPr>
            <p:cNvPr id="18" name="矩形 17"/>
            <p:cNvSpPr/>
            <p:nvPr/>
          </p:nvSpPr>
          <p:spPr>
            <a:xfrm>
              <a:off x="10376945" y="3926045"/>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访存</a:t>
              </a:r>
              <a:endParaRPr lang="en-US" altLang="zh-CN" sz="2000" dirty="0">
                <a:latin typeface="Times New Roman" panose="02020603050405020304" pitchFamily="18" charset="0"/>
                <a:cs typeface="Times New Roman" panose="02020603050405020304" pitchFamily="18" charset="0"/>
              </a:endParaRPr>
            </a:p>
          </p:txBody>
        </p:sp>
        <p:sp>
          <p:nvSpPr>
            <p:cNvPr id="19" name="矩形 18"/>
            <p:cNvSpPr/>
            <p:nvPr/>
          </p:nvSpPr>
          <p:spPr>
            <a:xfrm>
              <a:off x="9385709" y="3924775"/>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执行</a:t>
              </a:r>
              <a:endParaRPr lang="en-US" altLang="zh-CN" sz="2000" dirty="0">
                <a:latin typeface="Times New Roman" panose="02020603050405020304" pitchFamily="18" charset="0"/>
                <a:cs typeface="Times New Roman" panose="02020603050405020304" pitchFamily="18" charset="0"/>
              </a:endParaRPr>
            </a:p>
          </p:txBody>
        </p:sp>
        <p:sp>
          <p:nvSpPr>
            <p:cNvPr id="20" name="矩形 19"/>
            <p:cNvSpPr/>
            <p:nvPr/>
          </p:nvSpPr>
          <p:spPr>
            <a:xfrm>
              <a:off x="8394474" y="3924775"/>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译码</a:t>
              </a:r>
              <a:endParaRPr lang="en-US" altLang="zh-CN" sz="2000" dirty="0"/>
            </a:p>
          </p:txBody>
        </p:sp>
        <p:sp>
          <p:nvSpPr>
            <p:cNvPr id="21" name="矩形 20"/>
            <p:cNvSpPr/>
            <p:nvPr/>
          </p:nvSpPr>
          <p:spPr>
            <a:xfrm>
              <a:off x="11368178" y="3924140"/>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写回</a:t>
              </a:r>
              <a:endParaRPr lang="en-US" altLang="zh-CN" sz="2000" dirty="0">
                <a:latin typeface="Times New Roman" panose="02020603050405020304" pitchFamily="18" charset="0"/>
                <a:cs typeface="Times New Roman" panose="02020603050405020304" pitchFamily="18" charset="0"/>
              </a:endParaRPr>
            </a:p>
          </p:txBody>
        </p:sp>
        <p:sp>
          <p:nvSpPr>
            <p:cNvPr id="22" name="矩形 21"/>
            <p:cNvSpPr/>
            <p:nvPr/>
          </p:nvSpPr>
          <p:spPr>
            <a:xfrm>
              <a:off x="9366657" y="3536790"/>
              <a:ext cx="45719" cy="774700"/>
            </a:xfrm>
            <a:prstGeom prst="rect">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nvGrpSpPr>
          <p:cNvPr id="24" name="组合 23"/>
          <p:cNvGrpSpPr/>
          <p:nvPr/>
        </p:nvGrpSpPr>
        <p:grpSpPr>
          <a:xfrm>
            <a:off x="5169161" y="5584703"/>
            <a:ext cx="6938641" cy="1166495"/>
            <a:chOff x="2276471" y="4581525"/>
            <a:chExt cx="6938641" cy="1166495"/>
          </a:xfrm>
        </p:grpSpPr>
        <p:sp>
          <p:nvSpPr>
            <p:cNvPr id="26" name="矩形 25"/>
            <p:cNvSpPr/>
            <p:nvPr/>
          </p:nvSpPr>
          <p:spPr>
            <a:xfrm>
              <a:off x="2276471" y="4583430"/>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取指令</a:t>
              </a:r>
              <a:endParaRPr lang="en-US" altLang="zh-CN" sz="2000" dirty="0">
                <a:latin typeface="Times New Roman" panose="02020603050405020304" pitchFamily="18" charset="0"/>
                <a:cs typeface="Times New Roman" panose="02020603050405020304" pitchFamily="18" charset="0"/>
              </a:endParaRPr>
            </a:p>
          </p:txBody>
        </p:sp>
        <p:sp>
          <p:nvSpPr>
            <p:cNvPr id="27" name="矩形 26"/>
            <p:cNvSpPr/>
            <p:nvPr/>
          </p:nvSpPr>
          <p:spPr>
            <a:xfrm>
              <a:off x="5250176" y="4583430"/>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访存</a:t>
              </a:r>
              <a:endParaRPr lang="en-US" altLang="zh-CN" sz="2000" dirty="0">
                <a:latin typeface="Times New Roman" panose="02020603050405020304" pitchFamily="18" charset="0"/>
                <a:cs typeface="Times New Roman" panose="02020603050405020304" pitchFamily="18" charset="0"/>
              </a:endParaRPr>
            </a:p>
          </p:txBody>
        </p:sp>
        <p:sp>
          <p:nvSpPr>
            <p:cNvPr id="28" name="矩形 27"/>
            <p:cNvSpPr/>
            <p:nvPr/>
          </p:nvSpPr>
          <p:spPr>
            <a:xfrm>
              <a:off x="4258940" y="4582160"/>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执行</a:t>
              </a:r>
              <a:endParaRPr lang="en-US" altLang="zh-CN" sz="2000" dirty="0">
                <a:latin typeface="Times New Roman" panose="02020603050405020304" pitchFamily="18" charset="0"/>
                <a:cs typeface="Times New Roman" panose="02020603050405020304" pitchFamily="18" charset="0"/>
              </a:endParaRPr>
            </a:p>
          </p:txBody>
        </p:sp>
        <p:sp>
          <p:nvSpPr>
            <p:cNvPr id="29" name="矩形 28"/>
            <p:cNvSpPr/>
            <p:nvPr/>
          </p:nvSpPr>
          <p:spPr>
            <a:xfrm>
              <a:off x="3267705" y="4582160"/>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译码</a:t>
              </a:r>
              <a:endParaRPr lang="en-US" altLang="zh-CN" sz="2000" dirty="0"/>
            </a:p>
          </p:txBody>
        </p:sp>
        <p:sp>
          <p:nvSpPr>
            <p:cNvPr id="30" name="矩形 29"/>
            <p:cNvSpPr/>
            <p:nvPr/>
          </p:nvSpPr>
          <p:spPr>
            <a:xfrm>
              <a:off x="6241409" y="4581525"/>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写回</a:t>
              </a:r>
              <a:endParaRPr lang="en-US" altLang="zh-CN" sz="2000" dirty="0">
                <a:latin typeface="Times New Roman" panose="02020603050405020304" pitchFamily="18" charset="0"/>
                <a:cs typeface="Times New Roman" panose="02020603050405020304" pitchFamily="18" charset="0"/>
              </a:endParaRPr>
            </a:p>
          </p:txBody>
        </p:sp>
        <p:sp>
          <p:nvSpPr>
            <p:cNvPr id="31" name="矩形 30"/>
            <p:cNvSpPr/>
            <p:nvPr/>
          </p:nvSpPr>
          <p:spPr>
            <a:xfrm>
              <a:off x="3267705" y="4970780"/>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取指令</a:t>
              </a:r>
              <a:endParaRPr lang="en-US" altLang="zh-CN" sz="2000" dirty="0">
                <a:latin typeface="Times New Roman" panose="02020603050405020304" pitchFamily="18" charset="0"/>
                <a:cs typeface="Times New Roman" panose="02020603050405020304" pitchFamily="18" charset="0"/>
              </a:endParaRPr>
            </a:p>
          </p:txBody>
        </p:sp>
        <p:sp>
          <p:nvSpPr>
            <p:cNvPr id="32" name="矩形 31"/>
            <p:cNvSpPr/>
            <p:nvPr/>
          </p:nvSpPr>
          <p:spPr>
            <a:xfrm>
              <a:off x="6241410" y="4970780"/>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访存</a:t>
              </a:r>
              <a:endParaRPr lang="en-US" altLang="zh-CN" sz="2000" dirty="0">
                <a:latin typeface="Times New Roman" panose="02020603050405020304" pitchFamily="18" charset="0"/>
                <a:cs typeface="Times New Roman" panose="02020603050405020304" pitchFamily="18" charset="0"/>
              </a:endParaRPr>
            </a:p>
          </p:txBody>
        </p:sp>
        <p:sp>
          <p:nvSpPr>
            <p:cNvPr id="33" name="矩形 32"/>
            <p:cNvSpPr/>
            <p:nvPr/>
          </p:nvSpPr>
          <p:spPr>
            <a:xfrm>
              <a:off x="5250174" y="4969510"/>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执行</a:t>
              </a:r>
              <a:endParaRPr lang="en-US" altLang="zh-CN" sz="2000" dirty="0">
                <a:latin typeface="Times New Roman" panose="02020603050405020304" pitchFamily="18" charset="0"/>
                <a:cs typeface="Times New Roman" panose="02020603050405020304" pitchFamily="18" charset="0"/>
              </a:endParaRPr>
            </a:p>
          </p:txBody>
        </p:sp>
        <p:sp>
          <p:nvSpPr>
            <p:cNvPr id="34" name="矩形 33"/>
            <p:cNvSpPr/>
            <p:nvPr/>
          </p:nvSpPr>
          <p:spPr>
            <a:xfrm>
              <a:off x="6196555" y="4586605"/>
              <a:ext cx="46040" cy="381635"/>
            </a:xfrm>
            <a:prstGeom prst="rect">
              <a:avLst/>
            </a:prstGeom>
            <a:solidFill>
              <a:srgbClr val="FF0000">
                <a:alpha val="70000"/>
              </a:srgbClr>
            </a:solidFill>
            <a:effectLst>
              <a:reflection endPos="0" dist="50800" dir="5400000" sy="-100000" algn="bl" rotWithShape="0"/>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2800" dirty="0"/>
            </a:p>
          </p:txBody>
        </p:sp>
        <p:sp>
          <p:nvSpPr>
            <p:cNvPr id="35" name="矩形 34"/>
            <p:cNvSpPr/>
            <p:nvPr/>
          </p:nvSpPr>
          <p:spPr>
            <a:xfrm>
              <a:off x="4258939" y="4969510"/>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译码</a:t>
              </a:r>
              <a:endParaRPr lang="en-US" altLang="zh-CN" sz="2000" dirty="0"/>
            </a:p>
          </p:txBody>
        </p:sp>
        <p:sp>
          <p:nvSpPr>
            <p:cNvPr id="36" name="矩形 35"/>
            <p:cNvSpPr/>
            <p:nvPr/>
          </p:nvSpPr>
          <p:spPr>
            <a:xfrm>
              <a:off x="7232643" y="4968875"/>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写回</a:t>
              </a:r>
              <a:endParaRPr lang="en-US" altLang="zh-CN" sz="2000" dirty="0">
                <a:latin typeface="Times New Roman" panose="02020603050405020304" pitchFamily="18" charset="0"/>
                <a:cs typeface="Times New Roman" panose="02020603050405020304" pitchFamily="18" charset="0"/>
              </a:endParaRPr>
            </a:p>
          </p:txBody>
        </p:sp>
        <p:sp>
          <p:nvSpPr>
            <p:cNvPr id="37" name="矩形 36"/>
            <p:cNvSpPr/>
            <p:nvPr/>
          </p:nvSpPr>
          <p:spPr>
            <a:xfrm>
              <a:off x="4258939" y="5360670"/>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取指令</a:t>
              </a:r>
              <a:endParaRPr lang="en-US" altLang="zh-CN" sz="2000" dirty="0">
                <a:latin typeface="Times New Roman" panose="02020603050405020304" pitchFamily="18" charset="0"/>
                <a:cs typeface="Times New Roman" panose="02020603050405020304" pitchFamily="18" charset="0"/>
              </a:endParaRPr>
            </a:p>
          </p:txBody>
        </p:sp>
        <p:sp>
          <p:nvSpPr>
            <p:cNvPr id="38" name="矩形 37"/>
            <p:cNvSpPr/>
            <p:nvPr/>
          </p:nvSpPr>
          <p:spPr>
            <a:xfrm>
              <a:off x="7232644" y="5360670"/>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访存</a:t>
              </a:r>
              <a:endParaRPr lang="en-US" altLang="zh-CN" sz="2000" dirty="0">
                <a:latin typeface="Times New Roman" panose="02020603050405020304" pitchFamily="18" charset="0"/>
                <a:cs typeface="Times New Roman" panose="02020603050405020304" pitchFamily="18" charset="0"/>
              </a:endParaRPr>
            </a:p>
          </p:txBody>
        </p:sp>
        <p:sp>
          <p:nvSpPr>
            <p:cNvPr id="39" name="矩形 38"/>
            <p:cNvSpPr/>
            <p:nvPr/>
          </p:nvSpPr>
          <p:spPr>
            <a:xfrm>
              <a:off x="6241408" y="5359400"/>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执行</a:t>
              </a:r>
              <a:endParaRPr lang="en-US" altLang="zh-CN" sz="2000" dirty="0">
                <a:latin typeface="Times New Roman" panose="02020603050405020304" pitchFamily="18" charset="0"/>
                <a:cs typeface="Times New Roman" panose="02020603050405020304" pitchFamily="18" charset="0"/>
              </a:endParaRPr>
            </a:p>
          </p:txBody>
        </p:sp>
        <p:sp>
          <p:nvSpPr>
            <p:cNvPr id="40" name="矩形 39"/>
            <p:cNvSpPr/>
            <p:nvPr/>
          </p:nvSpPr>
          <p:spPr>
            <a:xfrm>
              <a:off x="5250173" y="5359400"/>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译码</a:t>
              </a:r>
              <a:endParaRPr lang="en-US" altLang="zh-CN" sz="2000" dirty="0"/>
            </a:p>
          </p:txBody>
        </p:sp>
        <p:sp>
          <p:nvSpPr>
            <p:cNvPr id="41" name="矩形 40"/>
            <p:cNvSpPr/>
            <p:nvPr/>
          </p:nvSpPr>
          <p:spPr>
            <a:xfrm>
              <a:off x="8223877" y="5358765"/>
              <a:ext cx="991235" cy="387350"/>
            </a:xfrm>
            <a:prstGeom prst="rect">
              <a:avLst/>
            </a:prstGeom>
            <a:ln w="158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Times New Roman" panose="02020603050405020304" pitchFamily="18" charset="0"/>
                  <a:cs typeface="Times New Roman" panose="02020603050405020304" pitchFamily="18" charset="0"/>
                </a:rPr>
                <a:t>写回</a:t>
              </a:r>
              <a:endParaRPr lang="en-US" altLang="zh-CN" sz="2000" dirty="0">
                <a:latin typeface="Times New Roman" panose="02020603050405020304" pitchFamily="18" charset="0"/>
                <a:cs typeface="Times New Roman" panose="02020603050405020304" pitchFamily="18" charset="0"/>
              </a:endParaRPr>
            </a:p>
          </p:txBody>
        </p:sp>
        <p:sp>
          <p:nvSpPr>
            <p:cNvPr id="42" name="矩形 41"/>
            <p:cNvSpPr/>
            <p:nvPr/>
          </p:nvSpPr>
          <p:spPr>
            <a:xfrm>
              <a:off x="6222677" y="5364480"/>
              <a:ext cx="46040" cy="381635"/>
            </a:xfrm>
            <a:prstGeom prst="rect">
              <a:avLst/>
            </a:prstGeom>
            <a:solidFill>
              <a:srgbClr val="FF0000">
                <a:alpha val="70000"/>
              </a:srgbClr>
            </a:solidFill>
            <a:effectLst>
              <a:reflection endPos="0" dist="50800" dir="5400000" sy="-100000" algn="bl" rotWithShape="0"/>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sz="2800"/>
            </a:p>
          </p:txBody>
        </p:sp>
      </p:grpSp>
      <p:pic>
        <p:nvPicPr>
          <p:cNvPr id="7" name="图片 6"/>
          <p:cNvPicPr>
            <a:picLocks noChangeAspect="1"/>
          </p:cNvPicPr>
          <p:nvPr/>
        </p:nvPicPr>
        <p:blipFill>
          <a:blip r:embed="rId3"/>
          <a:stretch>
            <a:fillRect/>
          </a:stretch>
        </p:blipFill>
        <p:spPr>
          <a:xfrm>
            <a:off x="6480142" y="2270681"/>
            <a:ext cx="5307911" cy="2311661"/>
          </a:xfrm>
          <a:prstGeom prst="rect">
            <a:avLst/>
          </a:prstGeom>
          <a:ln w="28575"/>
        </p:spPr>
        <p:style>
          <a:lnRef idx="2">
            <a:schemeClr val="accent5"/>
          </a:lnRef>
          <a:fillRef idx="1">
            <a:schemeClr val="lt1"/>
          </a:fillRef>
          <a:effectRef idx="0">
            <a:schemeClr val="accent5"/>
          </a:effectRef>
          <a:fontRef idx="minor">
            <a:schemeClr val="dk1"/>
          </a:fontRef>
        </p:style>
      </p:pic>
      <p:sp>
        <p:nvSpPr>
          <p:cNvPr id="43" name="文本框 42"/>
          <p:cNvSpPr txBox="1"/>
          <p:nvPr/>
        </p:nvSpPr>
        <p:spPr>
          <a:xfrm>
            <a:off x="3487988" y="4664257"/>
            <a:ext cx="15600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sub </a:t>
            </a:r>
            <a:r>
              <a:rPr lang="en-US" altLang="zh-CN" dirty="0">
                <a:solidFill>
                  <a:srgbClr val="54C9F5"/>
                </a:solidFill>
                <a:latin typeface="Times New Roman" panose="02020603050405020304" pitchFamily="18" charset="0"/>
                <a:cs typeface="Times New Roman" panose="02020603050405020304" pitchFamily="18" charset="0"/>
              </a:rPr>
              <a:t>x2</a:t>
            </a:r>
            <a:r>
              <a:rPr lang="en-US" altLang="zh-CN" dirty="0">
                <a:latin typeface="Times New Roman" panose="02020603050405020304" pitchFamily="18" charset="0"/>
                <a:cs typeface="Times New Roman" panose="02020603050405020304" pitchFamily="18" charset="0"/>
              </a:rPr>
              <a:t>,x1,x3</a:t>
            </a:r>
            <a:endParaRPr lang="zh-CN" altLang="en-US" dirty="0">
              <a:latin typeface="Times New Roman" panose="02020603050405020304" pitchFamily="18" charset="0"/>
              <a:cs typeface="Times New Roman" panose="02020603050405020304" pitchFamily="18" charset="0"/>
            </a:endParaRPr>
          </a:p>
        </p:txBody>
      </p:sp>
      <p:sp>
        <p:nvSpPr>
          <p:cNvPr id="44" name="文本框 43"/>
          <p:cNvSpPr txBox="1"/>
          <p:nvPr/>
        </p:nvSpPr>
        <p:spPr>
          <a:xfrm>
            <a:off x="3487988" y="5069625"/>
            <a:ext cx="15600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and x12,</a:t>
            </a:r>
            <a:r>
              <a:rPr lang="en-US" altLang="zh-CN" dirty="0">
                <a:solidFill>
                  <a:srgbClr val="54C9F5"/>
                </a:solidFill>
                <a:latin typeface="Times New Roman" panose="02020603050405020304" pitchFamily="18" charset="0"/>
                <a:cs typeface="Times New Roman" panose="02020603050405020304" pitchFamily="18" charset="0"/>
              </a:rPr>
              <a:t>x2</a:t>
            </a:r>
            <a:r>
              <a:rPr lang="en-US" altLang="zh-CN" dirty="0">
                <a:latin typeface="Times New Roman" panose="02020603050405020304" pitchFamily="18" charset="0"/>
                <a:cs typeface="Times New Roman" panose="02020603050405020304" pitchFamily="18" charset="0"/>
              </a:rPr>
              <a:t>,x5</a:t>
            </a:r>
            <a:endParaRPr lang="zh-CN" altLang="en-US" dirty="0">
              <a:latin typeface="Times New Roman" panose="02020603050405020304" pitchFamily="18" charset="0"/>
              <a:cs typeface="Times New Roman" panose="02020603050405020304" pitchFamily="18" charset="0"/>
            </a:endParaRPr>
          </a:p>
        </p:txBody>
      </p:sp>
      <p:sp>
        <p:nvSpPr>
          <p:cNvPr id="45" name="文本框 44"/>
          <p:cNvSpPr txBox="1"/>
          <p:nvPr/>
        </p:nvSpPr>
        <p:spPr>
          <a:xfrm>
            <a:off x="3514654" y="6071203"/>
            <a:ext cx="15600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and x12,</a:t>
            </a:r>
            <a:r>
              <a:rPr lang="en-US" altLang="zh-CN" dirty="0">
                <a:solidFill>
                  <a:srgbClr val="54C9F5"/>
                </a:solidFill>
                <a:latin typeface="Times New Roman" panose="02020603050405020304" pitchFamily="18" charset="0"/>
                <a:cs typeface="Times New Roman" panose="02020603050405020304" pitchFamily="18" charset="0"/>
              </a:rPr>
              <a:t>x2</a:t>
            </a:r>
            <a:r>
              <a:rPr lang="en-US" altLang="zh-CN" dirty="0">
                <a:latin typeface="Times New Roman" panose="02020603050405020304" pitchFamily="18" charset="0"/>
                <a:cs typeface="Times New Roman" panose="02020603050405020304" pitchFamily="18" charset="0"/>
              </a:rPr>
              <a:t>,x5</a:t>
            </a:r>
            <a:endParaRPr lang="zh-CN" altLang="en-US" dirty="0">
              <a:latin typeface="Times New Roman" panose="02020603050405020304" pitchFamily="18" charset="0"/>
              <a:cs typeface="Times New Roman" panose="02020603050405020304" pitchFamily="18" charset="0"/>
            </a:endParaRPr>
          </a:p>
        </p:txBody>
      </p:sp>
      <p:sp>
        <p:nvSpPr>
          <p:cNvPr id="46" name="文本框 45"/>
          <p:cNvSpPr txBox="1"/>
          <p:nvPr/>
        </p:nvSpPr>
        <p:spPr>
          <a:xfrm>
            <a:off x="3541319" y="5671077"/>
            <a:ext cx="15600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sub </a:t>
            </a:r>
            <a:r>
              <a:rPr lang="en-US" altLang="zh-CN" dirty="0">
                <a:solidFill>
                  <a:srgbClr val="54C9F5"/>
                </a:solidFill>
                <a:latin typeface="Times New Roman" panose="02020603050405020304" pitchFamily="18" charset="0"/>
                <a:cs typeface="Times New Roman" panose="02020603050405020304" pitchFamily="18" charset="0"/>
              </a:rPr>
              <a:t>x2</a:t>
            </a:r>
            <a:r>
              <a:rPr lang="en-US" altLang="zh-CN" dirty="0">
                <a:latin typeface="Times New Roman" panose="02020603050405020304" pitchFamily="18" charset="0"/>
                <a:cs typeface="Times New Roman" panose="02020603050405020304" pitchFamily="18" charset="0"/>
              </a:rPr>
              <a:t>,x1,x3</a:t>
            </a:r>
            <a:endParaRPr lang="zh-CN" altLang="en-US" dirty="0">
              <a:latin typeface="Times New Roman" panose="02020603050405020304" pitchFamily="18" charset="0"/>
              <a:cs typeface="Times New Roman" panose="02020603050405020304" pitchFamily="18" charset="0"/>
            </a:endParaRPr>
          </a:p>
        </p:txBody>
      </p:sp>
      <p:sp>
        <p:nvSpPr>
          <p:cNvPr id="47" name="文本框 46"/>
          <p:cNvSpPr txBox="1"/>
          <p:nvPr/>
        </p:nvSpPr>
        <p:spPr>
          <a:xfrm>
            <a:off x="3541319" y="6436294"/>
            <a:ext cx="1560018"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or x13,x6,</a:t>
            </a:r>
            <a:r>
              <a:rPr lang="en-US" altLang="zh-CN" dirty="0">
                <a:solidFill>
                  <a:srgbClr val="54C9F5"/>
                </a:solidFill>
                <a:latin typeface="Times New Roman" panose="02020603050405020304" pitchFamily="18" charset="0"/>
                <a:cs typeface="Times New Roman" panose="02020603050405020304" pitchFamily="18" charset="0"/>
              </a:rPr>
              <a:t>x2</a:t>
            </a:r>
            <a:endParaRPr lang="zh-CN" altLang="en-US" dirty="0">
              <a:solidFill>
                <a:srgbClr val="54C9F5"/>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20">
                                            <p:txEl>
                                              <p:pRg st="2" end="2"/>
                                            </p:txEl>
                                          </p:spTgt>
                                        </p:tgtEl>
                                        <p:attrNameLst>
                                          <p:attrName>style.visibility</p:attrName>
                                        </p:attrNameLst>
                                      </p:cBhvr>
                                      <p:to>
                                        <p:strVal val="visible"/>
                                      </p:to>
                                    </p:set>
                                    <p:animEffect transition="in" filter="fade">
                                      <p:cBhvr>
                                        <p:cTn id="7" dur="500"/>
                                        <p:tgtEl>
                                          <p:spTgt spid="9220">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220">
                                            <p:txEl>
                                              <p:pRg st="3" end="3"/>
                                            </p:txEl>
                                          </p:spTgt>
                                        </p:tgtEl>
                                        <p:attrNameLst>
                                          <p:attrName>style.visibility</p:attrName>
                                        </p:attrNameLst>
                                      </p:cBhvr>
                                      <p:to>
                                        <p:strVal val="visible"/>
                                      </p:to>
                                    </p:set>
                                    <p:animEffect transition="in" filter="fade">
                                      <p:cBhvr>
                                        <p:cTn id="10" dur="500"/>
                                        <p:tgtEl>
                                          <p:spTgt spid="9220">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220">
                                            <p:txEl>
                                              <p:pRg st="4" end="4"/>
                                            </p:txEl>
                                          </p:spTgt>
                                        </p:tgtEl>
                                        <p:attrNameLst>
                                          <p:attrName>style.visibility</p:attrName>
                                        </p:attrNameLst>
                                      </p:cBhvr>
                                      <p:to>
                                        <p:strVal val="visible"/>
                                      </p:to>
                                    </p:set>
                                    <p:animEffect transition="in" filter="fade">
                                      <p:cBhvr>
                                        <p:cTn id="15" dur="500"/>
                                        <p:tgtEl>
                                          <p:spTgt spid="9220">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220">
                                            <p:txEl>
                                              <p:pRg st="5" end="5"/>
                                            </p:txEl>
                                          </p:spTgt>
                                        </p:tgtEl>
                                        <p:attrNameLst>
                                          <p:attrName>style.visibility</p:attrName>
                                        </p:attrNameLst>
                                      </p:cBhvr>
                                      <p:to>
                                        <p:strVal val="visible"/>
                                      </p:to>
                                    </p:set>
                                    <p:animEffect transition="in" filter="fade">
                                      <p:cBhvr>
                                        <p:cTn id="20" dur="500"/>
                                        <p:tgtEl>
                                          <p:spTgt spid="9220">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220">
                                            <p:txEl>
                                              <p:pRg st="6" end="6"/>
                                            </p:txEl>
                                          </p:spTgt>
                                        </p:tgtEl>
                                        <p:attrNameLst>
                                          <p:attrName>style.visibility</p:attrName>
                                        </p:attrNameLst>
                                      </p:cBhvr>
                                      <p:to>
                                        <p:strVal val="visible"/>
                                      </p:to>
                                    </p:set>
                                    <p:animEffect transition="in" filter="fade">
                                      <p:cBhvr>
                                        <p:cTn id="23" dur="500"/>
                                        <p:tgtEl>
                                          <p:spTgt spid="9220">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220">
                                            <p:txEl>
                                              <p:pRg st="7" end="7"/>
                                            </p:txEl>
                                          </p:spTgt>
                                        </p:tgtEl>
                                        <p:attrNameLst>
                                          <p:attrName>style.visibility</p:attrName>
                                        </p:attrNameLst>
                                      </p:cBhvr>
                                      <p:to>
                                        <p:strVal val="visible"/>
                                      </p:to>
                                    </p:set>
                                    <p:animEffect transition="in" filter="fade">
                                      <p:cBhvr>
                                        <p:cTn id="28" dur="500"/>
                                        <p:tgtEl>
                                          <p:spTgt spid="9220">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9220">
                                            <p:txEl>
                                              <p:pRg st="8" end="8"/>
                                            </p:txEl>
                                          </p:spTgt>
                                        </p:tgtEl>
                                        <p:attrNameLst>
                                          <p:attrName>style.visibility</p:attrName>
                                        </p:attrNameLst>
                                      </p:cBhvr>
                                      <p:to>
                                        <p:strVal val="visible"/>
                                      </p:to>
                                    </p:set>
                                    <p:animEffect transition="in" filter="fade">
                                      <p:cBhvr>
                                        <p:cTn id="31" dur="500"/>
                                        <p:tgtEl>
                                          <p:spTgt spid="9220">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2" presetClass="entr" presetSubtype="4"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additive="base">
                                        <p:cTn id="39" dur="500" fill="hold"/>
                                        <p:tgtEl>
                                          <p:spTgt spid="43"/>
                                        </p:tgtEl>
                                        <p:attrNameLst>
                                          <p:attrName>ppt_x</p:attrName>
                                        </p:attrNameLst>
                                      </p:cBhvr>
                                      <p:tavLst>
                                        <p:tav tm="0">
                                          <p:val>
                                            <p:strVal val="#ppt_x"/>
                                          </p:val>
                                        </p:tav>
                                        <p:tav tm="100000">
                                          <p:val>
                                            <p:strVal val="#ppt_x"/>
                                          </p:val>
                                        </p:tav>
                                      </p:tavLst>
                                    </p:anim>
                                    <p:anim calcmode="lin" valueType="num">
                                      <p:cBhvr additive="base">
                                        <p:cTn id="40" dur="500" fill="hold"/>
                                        <p:tgtEl>
                                          <p:spTgt spid="4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500" fill="hold"/>
                                        <p:tgtEl>
                                          <p:spTgt spid="44"/>
                                        </p:tgtEl>
                                        <p:attrNameLst>
                                          <p:attrName>ppt_x</p:attrName>
                                        </p:attrNameLst>
                                      </p:cBhvr>
                                      <p:tavLst>
                                        <p:tav tm="0">
                                          <p:val>
                                            <p:strVal val="#ppt_x"/>
                                          </p:val>
                                        </p:tav>
                                        <p:tav tm="100000">
                                          <p:val>
                                            <p:strVal val="#ppt_x"/>
                                          </p:val>
                                        </p:tav>
                                      </p:tavLst>
                                    </p:anim>
                                    <p:anim calcmode="lin" valueType="num">
                                      <p:cBhvr additive="base">
                                        <p:cTn id="4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2" presetClass="entr" presetSubtype="4"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 calcmode="lin" valueType="num">
                                      <p:cBhvr additive="base">
                                        <p:cTn id="52" dur="500" fill="hold"/>
                                        <p:tgtEl>
                                          <p:spTgt spid="46"/>
                                        </p:tgtEl>
                                        <p:attrNameLst>
                                          <p:attrName>ppt_x</p:attrName>
                                        </p:attrNameLst>
                                      </p:cBhvr>
                                      <p:tavLst>
                                        <p:tav tm="0">
                                          <p:val>
                                            <p:strVal val="#ppt_x"/>
                                          </p:val>
                                        </p:tav>
                                        <p:tav tm="100000">
                                          <p:val>
                                            <p:strVal val="#ppt_x"/>
                                          </p:val>
                                        </p:tav>
                                      </p:tavLst>
                                    </p:anim>
                                    <p:anim calcmode="lin" valueType="num">
                                      <p:cBhvr additive="base">
                                        <p:cTn id="53" dur="500" fill="hold"/>
                                        <p:tgtEl>
                                          <p:spTgt spid="46"/>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45"/>
                                        </p:tgtEl>
                                        <p:attrNameLst>
                                          <p:attrName>style.visibility</p:attrName>
                                        </p:attrNameLst>
                                      </p:cBhvr>
                                      <p:to>
                                        <p:strVal val="visible"/>
                                      </p:to>
                                    </p:set>
                                    <p:anim calcmode="lin" valueType="num">
                                      <p:cBhvr additive="base">
                                        <p:cTn id="56" dur="500" fill="hold"/>
                                        <p:tgtEl>
                                          <p:spTgt spid="45"/>
                                        </p:tgtEl>
                                        <p:attrNameLst>
                                          <p:attrName>ppt_x</p:attrName>
                                        </p:attrNameLst>
                                      </p:cBhvr>
                                      <p:tavLst>
                                        <p:tav tm="0">
                                          <p:val>
                                            <p:strVal val="#ppt_x"/>
                                          </p:val>
                                        </p:tav>
                                        <p:tav tm="100000">
                                          <p:val>
                                            <p:strVal val="#ppt_x"/>
                                          </p:val>
                                        </p:tav>
                                      </p:tavLst>
                                    </p:anim>
                                    <p:anim calcmode="lin" valueType="num">
                                      <p:cBhvr additive="base">
                                        <p:cTn id="57" dur="500" fill="hold"/>
                                        <p:tgtEl>
                                          <p:spTgt spid="45"/>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 calcmode="lin" valueType="num">
                                      <p:cBhvr additive="base">
                                        <p:cTn id="60" dur="500" fill="hold"/>
                                        <p:tgtEl>
                                          <p:spTgt spid="47"/>
                                        </p:tgtEl>
                                        <p:attrNameLst>
                                          <p:attrName>ppt_x</p:attrName>
                                        </p:attrNameLst>
                                      </p:cBhvr>
                                      <p:tavLst>
                                        <p:tav tm="0">
                                          <p:val>
                                            <p:strVal val="#ppt_x"/>
                                          </p:val>
                                        </p:tav>
                                        <p:tav tm="100000">
                                          <p:val>
                                            <p:strVal val="#ppt_x"/>
                                          </p:val>
                                        </p:tav>
                                      </p:tavLst>
                                    </p:anim>
                                    <p:anim calcmode="lin" valueType="num">
                                      <p:cBhvr additive="base">
                                        <p:cTn id="61"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P spid="46" grpId="0"/>
      <p:bldP spid="47"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3"/>
          <p:cNvSpPr>
            <a:spLocks noGrp="1" noChangeArrowheads="1"/>
          </p:cNvSpPr>
          <p:nvPr>
            <p:ph idx="1"/>
          </p:nvPr>
        </p:nvSpPr>
        <p:spPr>
          <a:xfrm>
            <a:off x="241852" y="960774"/>
            <a:ext cx="10515600" cy="5263515"/>
          </a:xfrm>
        </p:spPr>
        <p:txBody>
          <a:bodyPr>
            <a:normAutofit/>
          </a:bodyPr>
          <a:lstStyle/>
          <a:p>
            <a:pPr eaLnBrk="1" hangingPunct="1"/>
            <a:r>
              <a:rPr lang="zh-CN" altLang="en-US" dirty="0">
                <a:latin typeface="Times New Roman" panose="02020603050405020304" pitchFamily="18" charset="0"/>
                <a:cs typeface="Times New Roman" panose="02020603050405020304" pitchFamily="18" charset="0"/>
              </a:rPr>
              <a:t>并不是所有指令都会写回寄存器，在前递的时候还应：</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检查</a:t>
            </a:r>
            <a:r>
              <a:rPr lang="en-US" altLang="zh-CN" dirty="0" err="1">
                <a:latin typeface="Times New Roman" panose="02020603050405020304" pitchFamily="18" charset="0"/>
                <a:cs typeface="Times New Roman" panose="02020603050405020304" pitchFamily="18" charset="0"/>
              </a:rPr>
              <a:t>RegWrite</a:t>
            </a:r>
            <a:r>
              <a:rPr lang="zh-CN" altLang="en-US" dirty="0">
                <a:latin typeface="Times New Roman" panose="02020603050405020304" pitchFamily="18" charset="0"/>
                <a:cs typeface="Times New Roman" panose="02020603050405020304" pitchFamily="18" charset="0"/>
              </a:rPr>
              <a:t>信号是否有效 </a:t>
            </a:r>
            <a:endParaRPr lang="en-US" altLang="zh-CN" dirty="0">
              <a:latin typeface="Times New Roman" panose="02020603050405020304" pitchFamily="18" charset="0"/>
              <a:cs typeface="Times New Roman" panose="02020603050405020304" pitchFamily="18" charset="0"/>
            </a:endParaRPr>
          </a:p>
          <a:p>
            <a:pPr lvl="2"/>
            <a:r>
              <a:rPr lang="en-US" altLang="zh-CN" dirty="0">
                <a:latin typeface="Times New Roman" panose="02020603050405020304" pitchFamily="18" charset="0"/>
                <a:cs typeface="Times New Roman" panose="02020603050405020304" pitchFamily="18" charset="0"/>
              </a:rPr>
              <a:t>EX</a:t>
            </a:r>
            <a:r>
              <a:rPr lang="zh-CN" altLang="en-US" dirty="0">
                <a:latin typeface="Times New Roman" panose="02020603050405020304" pitchFamily="18" charset="0"/>
                <a:cs typeface="Times New Roman" panose="02020603050405020304" pitchFamily="18" charset="0"/>
              </a:rPr>
              <a:t>冒险：</a:t>
            </a:r>
            <a:r>
              <a:rPr lang="en-US" altLang="en-US" dirty="0">
                <a:latin typeface="Times New Roman" panose="02020603050405020304" pitchFamily="18" charset="0"/>
                <a:cs typeface="Times New Roman" panose="02020603050405020304" pitchFamily="18" charset="0"/>
              </a:rPr>
              <a:t>EX/</a:t>
            </a:r>
            <a:r>
              <a:rPr lang="en-US" altLang="en-US" dirty="0" err="1">
                <a:latin typeface="Times New Roman" panose="02020603050405020304" pitchFamily="18" charset="0"/>
                <a:cs typeface="Times New Roman" panose="02020603050405020304" pitchFamily="18" charset="0"/>
              </a:rPr>
              <a:t>MEM.RegWrite</a:t>
            </a:r>
            <a:r>
              <a:rPr lang="en-US" altLang="en-US" dirty="0">
                <a:latin typeface="Times New Roman" panose="02020603050405020304" pitchFamily="18" charset="0"/>
                <a:cs typeface="Times New Roman" panose="02020603050405020304" pitchFamily="18" charset="0"/>
              </a:rPr>
              <a:t> ≠ 0</a:t>
            </a:r>
          </a:p>
          <a:p>
            <a:pPr lvl="2"/>
            <a:r>
              <a:rPr lang="en-US" altLang="zh-CN" dirty="0">
                <a:latin typeface="Times New Roman" panose="02020603050405020304" pitchFamily="18" charset="0"/>
                <a:cs typeface="Times New Roman" panose="02020603050405020304" pitchFamily="18" charset="0"/>
              </a:rPr>
              <a:t>MEM</a:t>
            </a:r>
            <a:r>
              <a:rPr lang="zh-CN" altLang="en-US" dirty="0">
                <a:latin typeface="Times New Roman" panose="02020603050405020304" pitchFamily="18" charset="0"/>
                <a:cs typeface="Times New Roman" panose="02020603050405020304" pitchFamily="18" charset="0"/>
              </a:rPr>
              <a:t>冒险：</a:t>
            </a:r>
            <a:r>
              <a:rPr lang="en-US" altLang="en-US" dirty="0">
                <a:latin typeface="Times New Roman" panose="02020603050405020304" pitchFamily="18" charset="0"/>
                <a:cs typeface="Times New Roman" panose="02020603050405020304" pitchFamily="18" charset="0"/>
              </a:rPr>
              <a:t>MEM/</a:t>
            </a:r>
            <a:r>
              <a:rPr lang="en-US" altLang="en-US" dirty="0" err="1">
                <a:latin typeface="Times New Roman" panose="02020603050405020304" pitchFamily="18" charset="0"/>
                <a:cs typeface="Times New Roman" panose="02020603050405020304" pitchFamily="18" charset="0"/>
              </a:rPr>
              <a:t>WB.RegWrite</a:t>
            </a:r>
            <a:r>
              <a:rPr lang="en-US" altLang="en-US" dirty="0">
                <a:latin typeface="Times New Roman" panose="02020603050405020304" pitchFamily="18" charset="0"/>
                <a:cs typeface="Times New Roman" panose="02020603050405020304" pitchFamily="18" charset="0"/>
              </a:rPr>
              <a:t> ≠ 0</a:t>
            </a:r>
          </a:p>
          <a:p>
            <a:r>
              <a:rPr lang="zh-CN" altLang="en-US" dirty="0">
                <a:latin typeface="Times New Roman" panose="02020603050405020304" pitchFamily="18" charset="0"/>
                <a:cs typeface="Times New Roman" panose="02020603050405020304" pitchFamily="18" charset="0"/>
              </a:rPr>
              <a:t>冒险的检测条件仍然不完全</a:t>
            </a:r>
          </a:p>
          <a:p>
            <a:pPr lvl="1"/>
            <a:r>
              <a:rPr lang="en-US" altLang="zh-CN" sz="2800" dirty="0">
                <a:latin typeface="Times New Roman" panose="02020603050405020304" pitchFamily="18" charset="0"/>
                <a:cs typeface="Times New Roman" panose="02020603050405020304" pitchFamily="18" charset="0"/>
                <a:sym typeface="+mn-ea"/>
              </a:rPr>
              <a:t>Rd=x0</a:t>
            </a:r>
            <a:r>
              <a:rPr lang="zh-CN" altLang="en-US" sz="2800" dirty="0">
                <a:latin typeface="Times New Roman" panose="02020603050405020304" pitchFamily="18" charset="0"/>
                <a:cs typeface="Times New Roman" panose="02020603050405020304" pitchFamily="18" charset="0"/>
                <a:sym typeface="+mn-ea"/>
              </a:rPr>
              <a:t>？</a:t>
            </a:r>
            <a:endParaRPr lang="en-US" altLang="zh-CN" sz="2800" dirty="0">
              <a:latin typeface="Times New Roman" panose="02020603050405020304" pitchFamily="18" charset="0"/>
              <a:cs typeface="Times New Roman" panose="02020603050405020304" pitchFamily="18" charset="0"/>
            </a:endParaRPr>
          </a:p>
          <a:p>
            <a:pPr lvl="2"/>
            <a:r>
              <a:rPr lang="en-US" altLang="zh-CN" sz="2800" dirty="0">
                <a:latin typeface="Times New Roman" panose="02020603050405020304" pitchFamily="18" charset="0"/>
                <a:cs typeface="Times New Roman" panose="02020603050405020304" pitchFamily="18" charset="0"/>
                <a:sym typeface="+mn-ea"/>
              </a:rPr>
              <a:t>EX</a:t>
            </a:r>
            <a:r>
              <a:rPr lang="zh-CN" altLang="en-US" sz="2800" dirty="0">
                <a:latin typeface="Times New Roman" panose="02020603050405020304" pitchFamily="18" charset="0"/>
                <a:cs typeface="Times New Roman" panose="02020603050405020304" pitchFamily="18" charset="0"/>
                <a:sym typeface="+mn-ea"/>
              </a:rPr>
              <a:t>冒险：</a:t>
            </a:r>
            <a:r>
              <a:rPr lang="en-US" altLang="en-US" sz="2800" dirty="0">
                <a:latin typeface="Times New Roman" panose="02020603050405020304" pitchFamily="18" charset="0"/>
                <a:cs typeface="Times New Roman" panose="02020603050405020304" pitchFamily="18" charset="0"/>
                <a:sym typeface="+mn-ea"/>
              </a:rPr>
              <a:t>EX/MEM. </a:t>
            </a:r>
            <a:r>
              <a:rPr lang="en-US" altLang="en-US" sz="2800" dirty="0" err="1">
                <a:latin typeface="Times New Roman" panose="02020603050405020304" pitchFamily="18" charset="0"/>
                <a:cs typeface="Times New Roman" panose="02020603050405020304" pitchFamily="18" charset="0"/>
                <a:sym typeface="+mn-ea"/>
              </a:rPr>
              <a:t>RegisterRd</a:t>
            </a:r>
            <a:r>
              <a:rPr lang="en-US" altLang="en-US" sz="2800" dirty="0">
                <a:latin typeface="Times New Roman" panose="02020603050405020304" pitchFamily="18" charset="0"/>
                <a:cs typeface="Times New Roman" panose="02020603050405020304" pitchFamily="18" charset="0"/>
                <a:sym typeface="+mn-ea"/>
              </a:rPr>
              <a:t> ≠ 0</a:t>
            </a:r>
            <a:endParaRPr lang="en-US" altLang="en-US" sz="2800" dirty="0">
              <a:latin typeface="Times New Roman" panose="02020603050405020304" pitchFamily="18" charset="0"/>
              <a:cs typeface="Times New Roman" panose="02020603050405020304" pitchFamily="18" charset="0"/>
            </a:endParaRPr>
          </a:p>
          <a:p>
            <a:pPr lvl="2"/>
            <a:r>
              <a:rPr lang="en-US" altLang="zh-CN" sz="2800" dirty="0">
                <a:latin typeface="Times New Roman" panose="02020603050405020304" pitchFamily="18" charset="0"/>
                <a:cs typeface="Times New Roman" panose="02020603050405020304" pitchFamily="18" charset="0"/>
                <a:sym typeface="+mn-ea"/>
              </a:rPr>
              <a:t>MEM</a:t>
            </a:r>
            <a:r>
              <a:rPr lang="zh-CN" altLang="en-US" sz="2800" dirty="0">
                <a:latin typeface="Times New Roman" panose="02020603050405020304" pitchFamily="18" charset="0"/>
                <a:cs typeface="Times New Roman" panose="02020603050405020304" pitchFamily="18" charset="0"/>
                <a:sym typeface="+mn-ea"/>
              </a:rPr>
              <a:t>冒险：</a:t>
            </a:r>
            <a:r>
              <a:rPr lang="en-US" altLang="en-US" sz="2800" dirty="0">
                <a:latin typeface="Times New Roman" panose="02020603050405020304" pitchFamily="18" charset="0"/>
                <a:cs typeface="Times New Roman" panose="02020603050405020304" pitchFamily="18" charset="0"/>
                <a:sym typeface="+mn-ea"/>
              </a:rPr>
              <a:t>MEM/WB. </a:t>
            </a:r>
            <a:r>
              <a:rPr lang="en-US" altLang="en-US" sz="2800" dirty="0" err="1">
                <a:latin typeface="Times New Roman" panose="02020603050405020304" pitchFamily="18" charset="0"/>
                <a:cs typeface="Times New Roman" panose="02020603050405020304" pitchFamily="18" charset="0"/>
                <a:sym typeface="+mn-ea"/>
              </a:rPr>
              <a:t>RegisterRd</a:t>
            </a:r>
            <a:r>
              <a:rPr lang="en-US" altLang="en-US" sz="2800" dirty="0">
                <a:latin typeface="Times New Roman" panose="02020603050405020304" pitchFamily="18" charset="0"/>
                <a:cs typeface="Times New Roman" panose="02020603050405020304" pitchFamily="18" charset="0"/>
                <a:sym typeface="+mn-ea"/>
              </a:rPr>
              <a:t> ≠ 0</a:t>
            </a:r>
            <a:endParaRPr lang="en-US" altLang="zh-CN" sz="2800" dirty="0">
              <a:latin typeface="Times New Roman" panose="02020603050405020304" pitchFamily="18" charset="0"/>
              <a:cs typeface="Times New Roman" panose="02020603050405020304" pitchFamily="18" charset="0"/>
            </a:endParaRPr>
          </a:p>
          <a:p>
            <a:pPr lvl="1"/>
            <a:r>
              <a:rPr lang="zh-CN" altLang="en-US" sz="2800" dirty="0">
                <a:latin typeface="Times New Roman" panose="02020603050405020304" pitchFamily="18" charset="0"/>
                <a:cs typeface="Times New Roman" panose="02020603050405020304" pitchFamily="18" charset="0"/>
              </a:rPr>
              <a:t>二次冒险</a:t>
            </a:r>
            <a:endParaRPr lang="en-US" altLang="en-US" sz="2800" dirty="0">
              <a:latin typeface="Times New Roman" panose="02020603050405020304" pitchFamily="18" charset="0"/>
              <a:cs typeface="Times New Roman" panose="02020603050405020304" pitchFamily="18" charset="0"/>
            </a:endParaRPr>
          </a:p>
          <a:p>
            <a:pPr lvl="1"/>
            <a:endParaRPr lang="en-US" altLang="en-US" dirty="0">
              <a:latin typeface="Times New Roman" panose="02020603050405020304" pitchFamily="18" charset="0"/>
              <a:cs typeface="Times New Roman" panose="02020603050405020304" pitchFamily="18" charset="0"/>
            </a:endParaRPr>
          </a:p>
          <a:p>
            <a:pPr marL="0" indent="0" eaLnBrk="1" hangingPunct="1">
              <a:buNone/>
            </a:pPr>
            <a:endParaRPr lang="en-US" altLang="en-US"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8EE8E787-E6FE-45D8-9039-788B45E44EE7}" type="slidenum">
              <a:rPr lang="zh-CN" altLang="en-US" smtClean="0"/>
              <a:t>136</a:t>
            </a:fld>
            <a:endParaRPr lang="zh-CN" altLang="en-US" dirty="0"/>
          </a:p>
        </p:txBody>
      </p:sp>
      <p:sp>
        <p:nvSpPr>
          <p:cNvPr id="4" name="标题 3"/>
          <p:cNvSpPr>
            <a:spLocks noGrp="1"/>
          </p:cNvSpPr>
          <p:nvPr>
            <p:ph type="title"/>
          </p:nvPr>
        </p:nvSpPr>
        <p:spPr/>
        <p:txBody>
          <a:bodyPr/>
          <a:lstStyle/>
          <a:p>
            <a:r>
              <a:rPr lang="zh-CN" altLang="en-US" dirty="0"/>
              <a:t>检测前递发生</a:t>
            </a:r>
          </a:p>
        </p:txBody>
      </p:sp>
      <p:sp>
        <p:nvSpPr>
          <p:cNvPr id="3" name="文本框 2"/>
          <p:cNvSpPr txBox="1"/>
          <p:nvPr/>
        </p:nvSpPr>
        <p:spPr>
          <a:xfrm>
            <a:off x="8093821" y="1649134"/>
            <a:ext cx="3154680" cy="953135"/>
          </a:xfrm>
          <a:prstGeom prst="rect">
            <a:avLst/>
          </a:prstGeom>
          <a:noFill/>
        </p:spPr>
        <p:txBody>
          <a:bodyPr wrap="square" rtlCol="0">
            <a:spAutoFit/>
          </a:bodyPr>
          <a:lstStyle/>
          <a:p>
            <a:r>
              <a:rPr lang="en-US" altLang="zh-CN" sz="2800" dirty="0" err="1">
                <a:latin typeface="Times New Roman" panose="02020603050405020304" pitchFamily="18" charset="0"/>
                <a:cs typeface="Times New Roman" panose="02020603050405020304" pitchFamily="18" charset="0"/>
              </a:rPr>
              <a:t>sd</a:t>
            </a:r>
            <a:r>
              <a:rPr lang="en-US" altLang="zh-CN" sz="2800" dirty="0">
                <a:latin typeface="Times New Roman" panose="02020603050405020304" pitchFamily="18" charset="0"/>
                <a:cs typeface="Times New Roman" panose="02020603050405020304" pitchFamily="18" charset="0"/>
              </a:rPr>
              <a:t>     x1, </a:t>
            </a:r>
            <a:r>
              <a:rPr lang="en-US" altLang="zh-CN" sz="2800" b="1" dirty="0">
                <a:solidFill>
                  <a:srgbClr val="0000FF"/>
                </a:solidFill>
                <a:latin typeface="Times New Roman" panose="02020603050405020304" pitchFamily="18" charset="0"/>
                <a:cs typeface="Times New Roman" panose="02020603050405020304" pitchFamily="18" charset="0"/>
              </a:rPr>
              <a:t>8</a:t>
            </a:r>
            <a:r>
              <a:rPr lang="en-US" altLang="zh-CN" sz="2800" dirty="0">
                <a:latin typeface="Times New Roman" panose="02020603050405020304" pitchFamily="18" charset="0"/>
                <a:cs typeface="Times New Roman" panose="02020603050405020304" pitchFamily="18" charset="0"/>
              </a:rPr>
              <a:t>(x2) </a:t>
            </a:r>
          </a:p>
          <a:p>
            <a:r>
              <a:rPr lang="en-US" altLang="zh-CN" sz="2800" dirty="0">
                <a:latin typeface="Times New Roman" panose="02020603050405020304" pitchFamily="18" charset="0"/>
                <a:cs typeface="Times New Roman" panose="02020603050405020304" pitchFamily="18" charset="0"/>
              </a:rPr>
              <a:t>add   x3, </a:t>
            </a:r>
            <a:r>
              <a:rPr lang="en-US" altLang="zh-CN" sz="2800" b="1" dirty="0">
                <a:solidFill>
                  <a:srgbClr val="0000FF"/>
                </a:solidFill>
                <a:latin typeface="Times New Roman" panose="02020603050405020304" pitchFamily="18" charset="0"/>
                <a:cs typeface="Times New Roman" panose="02020603050405020304" pitchFamily="18" charset="0"/>
              </a:rPr>
              <a:t>x8</a:t>
            </a:r>
            <a:r>
              <a:rPr lang="en-US" altLang="zh-CN" sz="2800" dirty="0">
                <a:latin typeface="Times New Roman" panose="02020603050405020304" pitchFamily="18" charset="0"/>
                <a:cs typeface="Times New Roman" panose="02020603050405020304" pitchFamily="18" charset="0"/>
              </a:rPr>
              <a:t>, x2</a:t>
            </a:r>
          </a:p>
        </p:txBody>
      </p:sp>
      <p:sp>
        <p:nvSpPr>
          <p:cNvPr id="5" name="文本框 4"/>
          <p:cNvSpPr txBox="1"/>
          <p:nvPr/>
        </p:nvSpPr>
        <p:spPr>
          <a:xfrm>
            <a:off x="6593951" y="2805488"/>
            <a:ext cx="2999740" cy="1124585"/>
          </a:xfrm>
          <a:prstGeom prst="rect">
            <a:avLst/>
          </a:prstGeom>
          <a:noFill/>
        </p:spPr>
        <p:txBody>
          <a:bodyPr wrap="square" rtlCol="0" anchor="t">
            <a:spAutoFit/>
          </a:bodyPr>
          <a:lstStyle/>
          <a:p>
            <a:pPr lvl="1" eaLnBrk="1" hangingPunct="1">
              <a:lnSpc>
                <a:spcPct val="120000"/>
              </a:lnSpc>
              <a:spcAft>
                <a:spcPts val="0"/>
              </a:spcAft>
              <a:buFont typeface="Wingdings" panose="05000000000000000000" pitchFamily="2" charset="2"/>
              <a:buNone/>
            </a:pPr>
            <a:r>
              <a:rPr lang="en-AU" altLang="en-US" sz="2800" dirty="0">
                <a:latin typeface="Times New Roman" panose="02020603050405020304" pitchFamily="18" charset="0"/>
                <a:cs typeface="Times New Roman" panose="02020603050405020304" pitchFamily="18" charset="0"/>
                <a:sym typeface="+mn-ea"/>
              </a:rPr>
              <a:t>sub  </a:t>
            </a:r>
            <a:r>
              <a:rPr lang="en-AU" altLang="en-US" sz="2800" b="1" dirty="0">
                <a:solidFill>
                  <a:srgbClr val="0000FF"/>
                </a:solidFill>
                <a:latin typeface="Times New Roman" panose="02020603050405020304" pitchFamily="18" charset="0"/>
                <a:cs typeface="Times New Roman" panose="02020603050405020304" pitchFamily="18" charset="0"/>
                <a:sym typeface="+mn-ea"/>
              </a:rPr>
              <a:t>x</a:t>
            </a:r>
            <a:r>
              <a:rPr lang="en-US" altLang="en-AU" sz="2800" b="1" dirty="0">
                <a:solidFill>
                  <a:srgbClr val="0000FF"/>
                </a:solidFill>
                <a:latin typeface="Times New Roman" panose="02020603050405020304" pitchFamily="18" charset="0"/>
                <a:cs typeface="Times New Roman" panose="02020603050405020304" pitchFamily="18" charset="0"/>
                <a:sym typeface="+mn-ea"/>
              </a:rPr>
              <a:t>0</a:t>
            </a:r>
            <a:r>
              <a:rPr lang="en-AU" altLang="en-US" sz="2800" dirty="0">
                <a:latin typeface="Times New Roman" panose="02020603050405020304" pitchFamily="18" charset="0"/>
                <a:cs typeface="Times New Roman" panose="02020603050405020304" pitchFamily="18" charset="0"/>
                <a:sym typeface="+mn-ea"/>
              </a:rPr>
              <a:t>,   x1, x3</a:t>
            </a:r>
            <a:br>
              <a:rPr lang="en-AU" altLang="en-US" sz="2800" dirty="0">
                <a:latin typeface="Times New Roman" panose="02020603050405020304" pitchFamily="18" charset="0"/>
                <a:cs typeface="Times New Roman" panose="02020603050405020304" pitchFamily="18" charset="0"/>
                <a:sym typeface="+mn-ea"/>
              </a:rPr>
            </a:br>
            <a:r>
              <a:rPr lang="en-AU" altLang="en-US" sz="2800" dirty="0">
                <a:latin typeface="Times New Roman" panose="02020603050405020304" pitchFamily="18" charset="0"/>
                <a:cs typeface="Times New Roman" panose="02020603050405020304" pitchFamily="18" charset="0"/>
                <a:sym typeface="+mn-ea"/>
              </a:rPr>
              <a:t>and  x12, </a:t>
            </a:r>
            <a:r>
              <a:rPr lang="en-AU" altLang="en-US" sz="2800" b="1" dirty="0">
                <a:solidFill>
                  <a:srgbClr val="0000FF"/>
                </a:solidFill>
                <a:latin typeface="Times New Roman" panose="02020603050405020304" pitchFamily="18" charset="0"/>
                <a:cs typeface="Times New Roman" panose="02020603050405020304" pitchFamily="18" charset="0"/>
                <a:sym typeface="+mn-ea"/>
              </a:rPr>
              <a:t>x</a:t>
            </a:r>
            <a:r>
              <a:rPr lang="en-US" altLang="en-AU" sz="2800" b="1" dirty="0">
                <a:solidFill>
                  <a:srgbClr val="0000FF"/>
                </a:solidFill>
                <a:latin typeface="Times New Roman" panose="02020603050405020304" pitchFamily="18" charset="0"/>
                <a:cs typeface="Times New Roman" panose="02020603050405020304" pitchFamily="18" charset="0"/>
                <a:sym typeface="+mn-ea"/>
              </a:rPr>
              <a:t>0</a:t>
            </a:r>
            <a:r>
              <a:rPr lang="en-AU" altLang="en-US" sz="2800" dirty="0">
                <a:latin typeface="Times New Roman" panose="02020603050405020304" pitchFamily="18" charset="0"/>
                <a:cs typeface="Times New Roman" panose="02020603050405020304" pitchFamily="18" charset="0"/>
                <a:sym typeface="+mn-ea"/>
              </a:rPr>
              <a:t>, x5</a:t>
            </a:r>
          </a:p>
        </p:txBody>
      </p:sp>
      <p:cxnSp>
        <p:nvCxnSpPr>
          <p:cNvPr id="6" name="直接箭头连接符 5"/>
          <p:cNvCxnSpPr/>
          <p:nvPr/>
        </p:nvCxnSpPr>
        <p:spPr>
          <a:xfrm flipV="1">
            <a:off x="2964180" y="3279913"/>
            <a:ext cx="3854063" cy="305933"/>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612459" y="5337810"/>
            <a:ext cx="2944495" cy="1383665"/>
          </a:xfrm>
          <a:prstGeom prst="rect">
            <a:avLst/>
          </a:prstGeom>
          <a:noFill/>
        </p:spPr>
        <p:txBody>
          <a:bodyPr wrap="none" rtlCol="0" anchor="t">
            <a:spAutoFit/>
          </a:bodyPr>
          <a:lstStyle/>
          <a:p>
            <a:pPr lvl="2"/>
            <a:r>
              <a:rPr lang="en-US" altLang="en-US" sz="2800" dirty="0">
                <a:latin typeface="Times New Roman" panose="02020603050405020304" pitchFamily="18" charset="0"/>
                <a:cs typeface="Times New Roman" panose="02020603050405020304" pitchFamily="18" charset="0"/>
                <a:sym typeface="+mn-ea"/>
              </a:rPr>
              <a:t>add </a:t>
            </a:r>
            <a:r>
              <a:rPr lang="en-US" altLang="en-US" sz="2800" dirty="0">
                <a:solidFill>
                  <a:srgbClr val="0000FF"/>
                </a:solidFill>
                <a:latin typeface="Times New Roman" panose="02020603050405020304" pitchFamily="18" charset="0"/>
                <a:cs typeface="Times New Roman" panose="02020603050405020304" pitchFamily="18" charset="0"/>
                <a:sym typeface="+mn-ea"/>
              </a:rPr>
              <a:t>x1</a:t>
            </a:r>
            <a:r>
              <a:rPr lang="en-US" altLang="en-US" sz="2800" dirty="0">
                <a:latin typeface="Times New Roman" panose="02020603050405020304" pitchFamily="18" charset="0"/>
                <a:cs typeface="Times New Roman" panose="02020603050405020304" pitchFamily="18" charset="0"/>
                <a:sym typeface="+mn-ea"/>
              </a:rPr>
              <a:t>,x1,x2</a:t>
            </a:r>
            <a:br>
              <a:rPr lang="en-US" altLang="en-US" sz="2800" dirty="0">
                <a:latin typeface="Times New Roman" panose="02020603050405020304" pitchFamily="18" charset="0"/>
                <a:cs typeface="Times New Roman" panose="02020603050405020304" pitchFamily="18" charset="0"/>
                <a:sym typeface="+mn-ea"/>
              </a:rPr>
            </a:br>
            <a:r>
              <a:rPr lang="en-US" altLang="en-US" sz="2800" dirty="0">
                <a:latin typeface="Times New Roman" panose="02020603050405020304" pitchFamily="18" charset="0"/>
                <a:cs typeface="Times New Roman" panose="02020603050405020304" pitchFamily="18" charset="0"/>
                <a:sym typeface="+mn-ea"/>
              </a:rPr>
              <a:t>add </a:t>
            </a:r>
            <a:r>
              <a:rPr lang="en-US" altLang="en-US" sz="2800" dirty="0">
                <a:solidFill>
                  <a:srgbClr val="0000FF"/>
                </a:solidFill>
                <a:latin typeface="Times New Roman" panose="02020603050405020304" pitchFamily="18" charset="0"/>
                <a:cs typeface="Times New Roman" panose="02020603050405020304" pitchFamily="18" charset="0"/>
                <a:sym typeface="+mn-ea"/>
              </a:rPr>
              <a:t>x1</a:t>
            </a:r>
            <a:r>
              <a:rPr lang="en-US" altLang="en-US" sz="2800" dirty="0">
                <a:latin typeface="Times New Roman" panose="02020603050405020304" pitchFamily="18" charset="0"/>
                <a:cs typeface="Times New Roman" panose="02020603050405020304" pitchFamily="18" charset="0"/>
                <a:sym typeface="+mn-ea"/>
              </a:rPr>
              <a:t>,</a:t>
            </a:r>
            <a:r>
              <a:rPr lang="en-US" altLang="en-US" sz="2800" dirty="0">
                <a:solidFill>
                  <a:srgbClr val="0000FF"/>
                </a:solidFill>
                <a:latin typeface="Times New Roman" panose="02020603050405020304" pitchFamily="18" charset="0"/>
                <a:cs typeface="Times New Roman" panose="02020603050405020304" pitchFamily="18" charset="0"/>
                <a:sym typeface="+mn-ea"/>
              </a:rPr>
              <a:t>x1</a:t>
            </a:r>
            <a:r>
              <a:rPr lang="en-US" altLang="en-US" sz="2800" dirty="0">
                <a:latin typeface="Times New Roman" panose="02020603050405020304" pitchFamily="18" charset="0"/>
                <a:cs typeface="Times New Roman" panose="02020603050405020304" pitchFamily="18" charset="0"/>
                <a:sym typeface="+mn-ea"/>
              </a:rPr>
              <a:t>,x3</a:t>
            </a:r>
            <a:br>
              <a:rPr lang="en-US" altLang="en-US" sz="2800" dirty="0">
                <a:latin typeface="Times New Roman" panose="02020603050405020304" pitchFamily="18" charset="0"/>
                <a:cs typeface="Times New Roman" panose="02020603050405020304" pitchFamily="18" charset="0"/>
                <a:sym typeface="+mn-ea"/>
              </a:rPr>
            </a:br>
            <a:r>
              <a:rPr lang="en-US" altLang="en-US" sz="2800" dirty="0">
                <a:latin typeface="Times New Roman" panose="02020603050405020304" pitchFamily="18" charset="0"/>
                <a:cs typeface="Times New Roman" panose="02020603050405020304" pitchFamily="18" charset="0"/>
                <a:sym typeface="+mn-ea"/>
              </a:rPr>
              <a:t>add x1,</a:t>
            </a:r>
            <a:r>
              <a:rPr lang="en-US" altLang="en-US" sz="2800" dirty="0">
                <a:solidFill>
                  <a:srgbClr val="0000FF"/>
                </a:solidFill>
                <a:latin typeface="Times New Roman" panose="02020603050405020304" pitchFamily="18" charset="0"/>
                <a:cs typeface="Times New Roman" panose="02020603050405020304" pitchFamily="18" charset="0"/>
                <a:sym typeface="+mn-ea"/>
              </a:rPr>
              <a:t>x1</a:t>
            </a:r>
            <a:r>
              <a:rPr lang="en-US" altLang="en-US" sz="2800" dirty="0">
                <a:latin typeface="Times New Roman" panose="02020603050405020304" pitchFamily="18" charset="0"/>
                <a:cs typeface="Times New Roman" panose="02020603050405020304" pitchFamily="18" charset="0"/>
                <a:sym typeface="+mn-ea"/>
              </a:rPr>
              <a:t>,x4</a:t>
            </a:r>
          </a:p>
        </p:txBody>
      </p:sp>
      <p:pic>
        <p:nvPicPr>
          <p:cNvPr id="9" name="图片 8"/>
          <p:cNvPicPr>
            <a:picLocks noChangeAspect="1"/>
          </p:cNvPicPr>
          <p:nvPr/>
        </p:nvPicPr>
        <p:blipFill>
          <a:blip r:embed="rId3"/>
          <a:stretch>
            <a:fillRect/>
          </a:stretch>
        </p:blipFill>
        <p:spPr>
          <a:xfrm>
            <a:off x="7315200" y="4082316"/>
            <a:ext cx="4689879" cy="2557024"/>
          </a:xfrm>
          <a:prstGeom prst="rect">
            <a:avLst/>
          </a:prstGeom>
          <a:ln w="28575"/>
        </p:spPr>
        <p:style>
          <a:lnRef idx="2">
            <a:schemeClr val="accent4"/>
          </a:lnRef>
          <a:fillRef idx="1">
            <a:schemeClr val="lt1"/>
          </a:fillRef>
          <a:effectRef idx="0">
            <a:schemeClr val="accent4"/>
          </a:effectRef>
          <a:fontRef idx="minor">
            <a:schemeClr val="dk1"/>
          </a:fontRef>
        </p:style>
      </p:pic>
    </p:spTree>
    <p:extLst>
      <p:ext uri="{BB962C8B-B14F-4D97-AF65-F5344CB8AC3E}">
        <p14:creationId xmlns:p14="http://schemas.microsoft.com/office/powerpoint/2010/main" val="318948918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1268">
                                            <p:txEl>
                                              <p:pRg st="1" end="1"/>
                                            </p:txEl>
                                          </p:spTgt>
                                        </p:tgtEl>
                                        <p:attrNameLst>
                                          <p:attrName>style.visibility</p:attrName>
                                        </p:attrNameLst>
                                      </p:cBhvr>
                                      <p:to>
                                        <p:strVal val="visible"/>
                                      </p:to>
                                    </p:set>
                                    <p:animEffect transition="in" filter="fade">
                                      <p:cBhvr>
                                        <p:cTn id="13" dur="500"/>
                                        <p:tgtEl>
                                          <p:spTgt spid="11268">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268">
                                            <p:txEl>
                                              <p:pRg st="2" end="2"/>
                                            </p:txEl>
                                          </p:spTgt>
                                        </p:tgtEl>
                                        <p:attrNameLst>
                                          <p:attrName>style.visibility</p:attrName>
                                        </p:attrNameLst>
                                      </p:cBhvr>
                                      <p:to>
                                        <p:strVal val="visible"/>
                                      </p:to>
                                    </p:set>
                                    <p:animEffect transition="in" filter="fade">
                                      <p:cBhvr>
                                        <p:cTn id="16" dur="500"/>
                                        <p:tgtEl>
                                          <p:spTgt spid="11268">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268">
                                            <p:txEl>
                                              <p:pRg st="3" end="3"/>
                                            </p:txEl>
                                          </p:spTgt>
                                        </p:tgtEl>
                                        <p:attrNameLst>
                                          <p:attrName>style.visibility</p:attrName>
                                        </p:attrNameLst>
                                      </p:cBhvr>
                                      <p:to>
                                        <p:strVal val="visible"/>
                                      </p:to>
                                    </p:set>
                                    <p:animEffect transition="in" filter="fade">
                                      <p:cBhvr>
                                        <p:cTn id="19" dur="500"/>
                                        <p:tgtEl>
                                          <p:spTgt spid="11268">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268">
                                            <p:txEl>
                                              <p:pRg st="4" end="4"/>
                                            </p:txEl>
                                          </p:spTgt>
                                        </p:tgtEl>
                                        <p:attrNameLst>
                                          <p:attrName>style.visibility</p:attrName>
                                        </p:attrNameLst>
                                      </p:cBhvr>
                                      <p:to>
                                        <p:strVal val="visible"/>
                                      </p:to>
                                    </p:set>
                                    <p:animEffect transition="in" filter="fade">
                                      <p:cBhvr>
                                        <p:cTn id="29" dur="500"/>
                                        <p:tgtEl>
                                          <p:spTgt spid="11268">
                                            <p:txEl>
                                              <p:pRg st="4" end="4"/>
                                            </p:txEl>
                                          </p:spTgt>
                                        </p:tgtEl>
                                      </p:cBhvr>
                                    </p:animEffect>
                                  </p:childTnLst>
                                </p:cTn>
                              </p:par>
                              <p:par>
                                <p:cTn id="30" presetID="2" presetClass="entr" presetSubtype="4"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additive="base">
                                        <p:cTn id="36" dur="500" fill="hold"/>
                                        <p:tgtEl>
                                          <p:spTgt spid="5"/>
                                        </p:tgtEl>
                                        <p:attrNameLst>
                                          <p:attrName>ppt_x</p:attrName>
                                        </p:attrNameLst>
                                      </p:cBhvr>
                                      <p:tavLst>
                                        <p:tav tm="0">
                                          <p:val>
                                            <p:strVal val="#ppt_x"/>
                                          </p:val>
                                        </p:tav>
                                        <p:tav tm="100000">
                                          <p:val>
                                            <p:strVal val="#ppt_x"/>
                                          </p:val>
                                        </p:tav>
                                      </p:tavLst>
                                    </p:anim>
                                    <p:anim calcmode="lin" valueType="num">
                                      <p:cBhvr additive="base">
                                        <p:cTn id="37" dur="500" fill="hold"/>
                                        <p:tgtEl>
                                          <p:spTgt spid="5"/>
                                        </p:tgtEl>
                                        <p:attrNameLst>
                                          <p:attrName>ppt_y</p:attrName>
                                        </p:attrNameLst>
                                      </p:cBhvr>
                                      <p:tavLst>
                                        <p:tav tm="0">
                                          <p:val>
                                            <p:strVal val="1+#ppt_h/2"/>
                                          </p:val>
                                        </p:tav>
                                        <p:tav tm="100000">
                                          <p:val>
                                            <p:strVal val="#ppt_y"/>
                                          </p:val>
                                        </p:tav>
                                      </p:tavLst>
                                    </p:anim>
                                  </p:childTnLst>
                                </p:cTn>
                              </p:par>
                              <p:par>
                                <p:cTn id="38" presetID="10" presetClass="entr" presetSubtype="0" fill="hold" nodeType="withEffect">
                                  <p:stCondLst>
                                    <p:cond delay="0"/>
                                  </p:stCondLst>
                                  <p:childTnLst>
                                    <p:set>
                                      <p:cBhvr>
                                        <p:cTn id="39" dur="1" fill="hold">
                                          <p:stCondLst>
                                            <p:cond delay="0"/>
                                          </p:stCondLst>
                                        </p:cTn>
                                        <p:tgtEl>
                                          <p:spTgt spid="11268">
                                            <p:txEl>
                                              <p:pRg st="5" end="5"/>
                                            </p:txEl>
                                          </p:spTgt>
                                        </p:tgtEl>
                                        <p:attrNameLst>
                                          <p:attrName>style.visibility</p:attrName>
                                        </p:attrNameLst>
                                      </p:cBhvr>
                                      <p:to>
                                        <p:strVal val="visible"/>
                                      </p:to>
                                    </p:set>
                                    <p:animEffect transition="in" filter="fade">
                                      <p:cBhvr>
                                        <p:cTn id="40" dur="500"/>
                                        <p:tgtEl>
                                          <p:spTgt spid="11268">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1268">
                                            <p:txEl>
                                              <p:pRg st="6" end="6"/>
                                            </p:txEl>
                                          </p:spTgt>
                                        </p:tgtEl>
                                        <p:attrNameLst>
                                          <p:attrName>style.visibility</p:attrName>
                                        </p:attrNameLst>
                                      </p:cBhvr>
                                      <p:to>
                                        <p:strVal val="visible"/>
                                      </p:to>
                                    </p:set>
                                    <p:animEffect transition="in" filter="fade">
                                      <p:cBhvr>
                                        <p:cTn id="45" dur="500"/>
                                        <p:tgtEl>
                                          <p:spTgt spid="11268">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268">
                                            <p:txEl>
                                              <p:pRg st="7" end="7"/>
                                            </p:txEl>
                                          </p:spTgt>
                                        </p:tgtEl>
                                        <p:attrNameLst>
                                          <p:attrName>style.visibility</p:attrName>
                                        </p:attrNameLst>
                                      </p:cBhvr>
                                      <p:to>
                                        <p:strVal val="visible"/>
                                      </p:to>
                                    </p:set>
                                    <p:animEffect transition="in" filter="fade">
                                      <p:cBhvr>
                                        <p:cTn id="50" dur="500"/>
                                        <p:tgtEl>
                                          <p:spTgt spid="11268">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1268">
                                            <p:txEl>
                                              <p:pRg st="8" end="8"/>
                                            </p:txEl>
                                          </p:spTgt>
                                        </p:tgtEl>
                                        <p:attrNameLst>
                                          <p:attrName>style.visibility</p:attrName>
                                        </p:attrNameLst>
                                      </p:cBhvr>
                                      <p:to>
                                        <p:strVal val="visible"/>
                                      </p:to>
                                    </p:set>
                                    <p:animEffect transition="in" filter="fade">
                                      <p:cBhvr>
                                        <p:cTn id="55" dur="500"/>
                                        <p:tgtEl>
                                          <p:spTgt spid="11268">
                                            <p:txEl>
                                              <p:pRg st="8" end="8"/>
                                            </p:txEl>
                                          </p:spTgt>
                                        </p:tgtEl>
                                      </p:cBhvr>
                                    </p:animEffect>
                                  </p:childTnLst>
                                </p:cTn>
                              </p:par>
                              <p:par>
                                <p:cTn id="56" presetID="2" presetClass="entr" presetSubtype="4"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anim calcmode="lin" valueType="num">
                                      <p:cBhvr additive="base">
                                        <p:cTn id="58" dur="500" fill="hold"/>
                                        <p:tgtEl>
                                          <p:spTgt spid="7"/>
                                        </p:tgtEl>
                                        <p:attrNameLst>
                                          <p:attrName>ppt_x</p:attrName>
                                        </p:attrNameLst>
                                      </p:cBhvr>
                                      <p:tavLst>
                                        <p:tav tm="0">
                                          <p:val>
                                            <p:strVal val="#ppt_x"/>
                                          </p:val>
                                        </p:tav>
                                        <p:tav tm="100000">
                                          <p:val>
                                            <p:strVal val="#ppt_x"/>
                                          </p:val>
                                        </p:tav>
                                      </p:tavLst>
                                    </p:anim>
                                    <p:anim calcmode="lin" valueType="num">
                                      <p:cBhvr additive="base">
                                        <p:cTn id="5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8EE8E787-E6FE-45D8-9039-788B45E44EE7}" type="slidenum">
              <a:rPr lang="zh-CN" altLang="en-US" smtClean="0"/>
              <a:t>137</a:t>
            </a:fld>
            <a:endParaRPr lang="zh-CN" altLang="en-US" dirty="0"/>
          </a:p>
        </p:txBody>
      </p:sp>
      <p:sp>
        <p:nvSpPr>
          <p:cNvPr id="6" name="标题 5"/>
          <p:cNvSpPr>
            <a:spLocks noGrp="1"/>
          </p:cNvSpPr>
          <p:nvPr>
            <p:ph type="title"/>
          </p:nvPr>
        </p:nvSpPr>
        <p:spPr/>
        <p:txBody>
          <a:bodyPr/>
          <a:lstStyle/>
          <a:p>
            <a:r>
              <a:rPr lang="zh-CN" altLang="en-US" dirty="0"/>
              <a:t>通过前递解决冒险的数据通路</a:t>
            </a:r>
          </a:p>
        </p:txBody>
      </p:sp>
      <p:grpSp>
        <p:nvGrpSpPr>
          <p:cNvPr id="2" name="组合 1"/>
          <p:cNvGrpSpPr/>
          <p:nvPr/>
        </p:nvGrpSpPr>
        <p:grpSpPr>
          <a:xfrm>
            <a:off x="2884508" y="914995"/>
            <a:ext cx="8743297" cy="5238910"/>
            <a:chOff x="3289394" y="618049"/>
            <a:chExt cx="8345466" cy="5795914"/>
          </a:xfrm>
        </p:grpSpPr>
        <p:sp>
          <p:nvSpPr>
            <p:cNvPr id="7" name="矩形 6"/>
            <p:cNvSpPr/>
            <p:nvPr/>
          </p:nvSpPr>
          <p:spPr>
            <a:xfrm>
              <a:off x="4379426" y="2137358"/>
              <a:ext cx="1069487" cy="153352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rgbClr val="FF0000"/>
                </a:solidFill>
                <a:latin typeface="Times New Roman" panose="02020603050405020304" pitchFamily="18" charset="0"/>
                <a:cs typeface="Times New Roman" panose="02020603050405020304" pitchFamily="18" charset="0"/>
              </a:endParaRPr>
            </a:p>
          </p:txBody>
        </p:sp>
        <p:sp>
          <p:nvSpPr>
            <p:cNvPr id="8" name="矩形 7"/>
            <p:cNvSpPr/>
            <p:nvPr/>
          </p:nvSpPr>
          <p:spPr>
            <a:xfrm>
              <a:off x="5635219" y="1926518"/>
              <a:ext cx="277814" cy="34398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9" name="矩形 8"/>
            <p:cNvSpPr/>
            <p:nvPr/>
          </p:nvSpPr>
          <p:spPr>
            <a:xfrm>
              <a:off x="8426044" y="1926518"/>
              <a:ext cx="277814" cy="34398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solidFill>
                  <a:schemeClr val="tx1"/>
                </a:solidFill>
              </a:endParaRPr>
            </a:p>
          </p:txBody>
        </p:sp>
        <p:sp>
          <p:nvSpPr>
            <p:cNvPr id="10" name="矩形 9"/>
            <p:cNvSpPr/>
            <p:nvPr/>
          </p:nvSpPr>
          <p:spPr>
            <a:xfrm>
              <a:off x="10416769" y="1926518"/>
              <a:ext cx="280096" cy="343981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tx1"/>
                  </a:solidFill>
                </a:ln>
                <a:solidFill>
                  <a:schemeClr val="tx1"/>
                </a:solidFill>
              </a:endParaRPr>
            </a:p>
          </p:txBody>
        </p:sp>
        <p:grpSp>
          <p:nvGrpSpPr>
            <p:cNvPr id="11" name="组合 10"/>
            <p:cNvGrpSpPr/>
            <p:nvPr/>
          </p:nvGrpSpPr>
          <p:grpSpPr>
            <a:xfrm>
              <a:off x="6597449" y="1926520"/>
              <a:ext cx="503017" cy="910932"/>
              <a:chOff x="4953205" y="1532237"/>
              <a:chExt cx="503017" cy="910932"/>
            </a:xfrm>
          </p:grpSpPr>
          <p:sp>
            <p:nvSpPr>
              <p:cNvPr id="12" name="流程图: 终止 11"/>
              <p:cNvSpPr/>
              <p:nvPr/>
            </p:nvSpPr>
            <p:spPr>
              <a:xfrm rot="5400000">
                <a:off x="4778997" y="1798315"/>
                <a:ext cx="857250" cy="325094"/>
              </a:xfrm>
              <a:prstGeom prst="flowChartTerminator">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文本框 12"/>
              <p:cNvSpPr txBox="1"/>
              <p:nvPr/>
            </p:nvSpPr>
            <p:spPr>
              <a:xfrm>
                <a:off x="4953205" y="1572270"/>
                <a:ext cx="503017" cy="870899"/>
              </a:xfrm>
              <a:prstGeom prst="rect">
                <a:avLst/>
              </a:prstGeom>
              <a:noFill/>
            </p:spPr>
            <p:txBody>
              <a:bodyPr wrap="square" rtlCol="0">
                <a:spAutoFit/>
              </a:bodyPr>
              <a:lstStyle/>
              <a:p>
                <a:pPr algn="ctr">
                  <a:lnSpc>
                    <a:spcPts val="1800"/>
                  </a:lnSpc>
                </a:pPr>
                <a:r>
                  <a:rPr lang="en-US" sz="2000" b="1" dirty="0">
                    <a:solidFill>
                      <a:srgbClr val="FF0000"/>
                    </a:solidFill>
                    <a:latin typeface="Times New Roman" panose="02020603050405020304" pitchFamily="18" charset="0"/>
                    <a:cs typeface="Times New Roman" panose="02020603050405020304" pitchFamily="18" charset="0"/>
                  </a:rPr>
                  <a:t>M</a:t>
                </a:r>
              </a:p>
              <a:p>
                <a:pPr algn="ctr">
                  <a:lnSpc>
                    <a:spcPts val="1800"/>
                  </a:lnSpc>
                </a:pPr>
                <a:r>
                  <a:rPr lang="en-US" sz="2000" b="1" dirty="0">
                    <a:solidFill>
                      <a:srgbClr val="FF0000"/>
                    </a:solidFill>
                    <a:latin typeface="Times New Roman" panose="02020603050405020304" pitchFamily="18" charset="0"/>
                    <a:cs typeface="Times New Roman" panose="02020603050405020304" pitchFamily="18" charset="0"/>
                  </a:rPr>
                  <a:t>U</a:t>
                </a:r>
              </a:p>
              <a:p>
                <a:pPr algn="ctr">
                  <a:lnSpc>
                    <a:spcPts val="1800"/>
                  </a:lnSpc>
                </a:pPr>
                <a:r>
                  <a:rPr lang="en-US" sz="2000" b="1" dirty="0">
                    <a:solidFill>
                      <a:srgbClr val="FF0000"/>
                    </a:solidFill>
                    <a:latin typeface="Times New Roman" panose="02020603050405020304" pitchFamily="18" charset="0"/>
                    <a:cs typeface="Times New Roman" panose="02020603050405020304" pitchFamily="18" charset="0"/>
                  </a:rPr>
                  <a:t>X</a:t>
                </a:r>
              </a:p>
            </p:txBody>
          </p:sp>
        </p:grpSp>
        <p:grpSp>
          <p:nvGrpSpPr>
            <p:cNvPr id="14" name="组合 13"/>
            <p:cNvGrpSpPr/>
            <p:nvPr/>
          </p:nvGrpSpPr>
          <p:grpSpPr>
            <a:xfrm>
              <a:off x="11202596" y="3261709"/>
              <a:ext cx="348682" cy="978405"/>
              <a:chOff x="5005402" y="1438676"/>
              <a:chExt cx="348682" cy="978405"/>
            </a:xfrm>
          </p:grpSpPr>
          <p:sp>
            <p:nvSpPr>
              <p:cNvPr id="15" name="流程图: 终止 14"/>
              <p:cNvSpPr/>
              <p:nvPr/>
            </p:nvSpPr>
            <p:spPr>
              <a:xfrm rot="5400000">
                <a:off x="4668587" y="1775491"/>
                <a:ext cx="978405" cy="304775"/>
              </a:xfrm>
              <a:prstGeom prst="flowChartTerminator">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文本框 15"/>
              <p:cNvSpPr txBox="1"/>
              <p:nvPr/>
            </p:nvSpPr>
            <p:spPr>
              <a:xfrm>
                <a:off x="5006976" y="1529952"/>
                <a:ext cx="347108" cy="870899"/>
              </a:xfrm>
              <a:prstGeom prst="rect">
                <a:avLst/>
              </a:prstGeom>
              <a:noFill/>
            </p:spPr>
            <p:txBody>
              <a:bodyPr wrap="square" rtlCol="0">
                <a:spAutoFit/>
              </a:bodyPr>
              <a:lstStyle/>
              <a:p>
                <a:pPr algn="ctr">
                  <a:lnSpc>
                    <a:spcPts val="1800"/>
                  </a:lnSpc>
                </a:pPr>
                <a:r>
                  <a:rPr lang="en-US" sz="2000" b="1" dirty="0">
                    <a:solidFill>
                      <a:srgbClr val="FF0000"/>
                    </a:solidFill>
                    <a:latin typeface="Times New Roman" panose="02020603050405020304" pitchFamily="18" charset="0"/>
                    <a:cs typeface="Times New Roman" panose="02020603050405020304" pitchFamily="18" charset="0"/>
                  </a:rPr>
                  <a:t>M</a:t>
                </a:r>
              </a:p>
              <a:p>
                <a:pPr algn="ctr">
                  <a:lnSpc>
                    <a:spcPts val="1800"/>
                  </a:lnSpc>
                </a:pPr>
                <a:r>
                  <a:rPr lang="en-US" sz="2000" b="1" dirty="0">
                    <a:solidFill>
                      <a:srgbClr val="FF0000"/>
                    </a:solidFill>
                    <a:latin typeface="Times New Roman" panose="02020603050405020304" pitchFamily="18" charset="0"/>
                    <a:cs typeface="Times New Roman" panose="02020603050405020304" pitchFamily="18" charset="0"/>
                  </a:rPr>
                  <a:t>UX</a:t>
                </a:r>
              </a:p>
            </p:txBody>
          </p:sp>
        </p:grpSp>
        <p:grpSp>
          <p:nvGrpSpPr>
            <p:cNvPr id="17" name="组合 16"/>
            <p:cNvGrpSpPr/>
            <p:nvPr/>
          </p:nvGrpSpPr>
          <p:grpSpPr>
            <a:xfrm>
              <a:off x="6690471" y="3182866"/>
              <a:ext cx="323933" cy="922957"/>
              <a:chOff x="5045074" y="1570335"/>
              <a:chExt cx="323933" cy="922957"/>
            </a:xfrm>
          </p:grpSpPr>
          <p:sp>
            <p:nvSpPr>
              <p:cNvPr id="18" name="流程图: 终止 17"/>
              <p:cNvSpPr/>
              <p:nvPr/>
            </p:nvSpPr>
            <p:spPr>
              <a:xfrm rot="5400000">
                <a:off x="4767501" y="1847908"/>
                <a:ext cx="879080" cy="323933"/>
              </a:xfrm>
              <a:prstGeom prst="flowChartTerminator">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文本框 18"/>
              <p:cNvSpPr txBox="1"/>
              <p:nvPr/>
            </p:nvSpPr>
            <p:spPr>
              <a:xfrm>
                <a:off x="5062975" y="1622393"/>
                <a:ext cx="289295" cy="870899"/>
              </a:xfrm>
              <a:prstGeom prst="rect">
                <a:avLst/>
              </a:prstGeom>
              <a:noFill/>
            </p:spPr>
            <p:txBody>
              <a:bodyPr wrap="square" rtlCol="0">
                <a:spAutoFit/>
              </a:bodyPr>
              <a:lstStyle>
                <a:defPPr>
                  <a:defRPr lang="zh-CN"/>
                </a:defPPr>
                <a:lvl1pPr algn="ctr">
                  <a:lnSpc>
                    <a:spcPts val="1800"/>
                  </a:lnSpc>
                  <a:defRPr sz="2000" b="1">
                    <a:solidFill>
                      <a:srgbClr val="FF0000"/>
                    </a:solidFill>
                    <a:latin typeface="Times New Roman" panose="02020603050405020304" pitchFamily="18" charset="0"/>
                    <a:cs typeface="Times New Roman" panose="02020603050405020304" pitchFamily="18" charset="0"/>
                  </a:defRPr>
                </a:lvl1pPr>
              </a:lstStyle>
              <a:p>
                <a:r>
                  <a:rPr lang="en-US" dirty="0"/>
                  <a:t>M</a:t>
                </a:r>
              </a:p>
              <a:p>
                <a:r>
                  <a:rPr lang="en-US" dirty="0"/>
                  <a:t>UX</a:t>
                </a:r>
              </a:p>
            </p:txBody>
          </p:sp>
        </p:grpSp>
        <p:grpSp>
          <p:nvGrpSpPr>
            <p:cNvPr id="20" name="组合 19"/>
            <p:cNvGrpSpPr/>
            <p:nvPr/>
          </p:nvGrpSpPr>
          <p:grpSpPr>
            <a:xfrm>
              <a:off x="6874979" y="5397757"/>
              <a:ext cx="1507714" cy="726399"/>
              <a:chOff x="-667044" y="4493886"/>
              <a:chExt cx="1507714" cy="726399"/>
            </a:xfrm>
          </p:grpSpPr>
          <p:sp>
            <p:nvSpPr>
              <p:cNvPr id="21" name="流程图: 终止 20"/>
              <p:cNvSpPr/>
              <p:nvPr/>
            </p:nvSpPr>
            <p:spPr>
              <a:xfrm>
                <a:off x="-667044" y="4561662"/>
                <a:ext cx="1505247" cy="623742"/>
              </a:xfrm>
              <a:prstGeom prst="flowChartTerminator">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文本框 21"/>
              <p:cNvSpPr txBox="1"/>
              <p:nvPr/>
            </p:nvSpPr>
            <p:spPr>
              <a:xfrm>
                <a:off x="-589117" y="4493886"/>
                <a:ext cx="1429787" cy="726399"/>
              </a:xfrm>
              <a:prstGeom prst="rect">
                <a:avLst/>
              </a:prstGeom>
              <a:noFill/>
            </p:spPr>
            <p:txBody>
              <a:bodyPr wrap="square" rtlCol="0">
                <a:spAutoFit/>
              </a:bodyPr>
              <a:lstStyle/>
              <a:p>
                <a:pPr algn="ctr">
                  <a:lnSpc>
                    <a:spcPts val="2200"/>
                  </a:lnSpc>
                </a:pPr>
                <a:r>
                  <a:rPr lang="en-US" sz="2000" b="1" dirty="0">
                    <a:solidFill>
                      <a:srgbClr val="00B0F0"/>
                    </a:solidFill>
                    <a:latin typeface="Times New Roman" panose="02020603050405020304" pitchFamily="18" charset="0"/>
                    <a:cs typeface="Times New Roman" panose="02020603050405020304" pitchFamily="18" charset="0"/>
                  </a:rPr>
                  <a:t>Forwarding</a:t>
                </a:r>
              </a:p>
              <a:p>
                <a:pPr algn="ctr">
                  <a:lnSpc>
                    <a:spcPts val="2200"/>
                  </a:lnSpc>
                </a:pPr>
                <a:r>
                  <a:rPr lang="en-US" sz="2000" b="1" dirty="0">
                    <a:solidFill>
                      <a:srgbClr val="00B0F0"/>
                    </a:solidFill>
                    <a:latin typeface="Times New Roman" panose="02020603050405020304" pitchFamily="18" charset="0"/>
                    <a:cs typeface="Times New Roman" panose="02020603050405020304" pitchFamily="18" charset="0"/>
                  </a:rPr>
                  <a:t>unit</a:t>
                </a:r>
              </a:p>
            </p:txBody>
          </p:sp>
        </p:grpSp>
        <p:grpSp>
          <p:nvGrpSpPr>
            <p:cNvPr id="23" name="组合 22"/>
            <p:cNvGrpSpPr/>
            <p:nvPr/>
          </p:nvGrpSpPr>
          <p:grpSpPr>
            <a:xfrm>
              <a:off x="9114625" y="2844728"/>
              <a:ext cx="1045341" cy="1514475"/>
              <a:chOff x="10478464" y="2440920"/>
              <a:chExt cx="1045341" cy="1514475"/>
            </a:xfrm>
          </p:grpSpPr>
          <p:sp>
            <p:nvSpPr>
              <p:cNvPr id="24" name="矩形 23"/>
              <p:cNvSpPr/>
              <p:nvPr/>
            </p:nvSpPr>
            <p:spPr>
              <a:xfrm>
                <a:off x="10567749" y="2440920"/>
                <a:ext cx="866775" cy="1514475"/>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文本框 24"/>
              <p:cNvSpPr txBox="1"/>
              <p:nvPr/>
            </p:nvSpPr>
            <p:spPr>
              <a:xfrm>
                <a:off x="10478464" y="2874991"/>
                <a:ext cx="1045341" cy="783149"/>
              </a:xfrm>
              <a:prstGeom prst="rect">
                <a:avLst/>
              </a:prstGeom>
              <a:noFill/>
            </p:spPr>
            <p:txBody>
              <a:bodyPr wrap="none" rtlCol="0">
                <a:spAutoFit/>
              </a:bodyPr>
              <a:lstStyle/>
              <a:p>
                <a:pPr algn="ctr"/>
                <a:r>
                  <a:rPr lang="en-US" sz="2000" b="1" dirty="0">
                    <a:solidFill>
                      <a:srgbClr val="FF0000"/>
                    </a:solidFill>
                    <a:latin typeface="Times New Roman" panose="02020603050405020304" pitchFamily="18" charset="0"/>
                    <a:cs typeface="Times New Roman" panose="02020603050405020304" pitchFamily="18" charset="0"/>
                  </a:rPr>
                  <a:t>Data</a:t>
                </a:r>
              </a:p>
              <a:p>
                <a:pPr algn="ctr"/>
                <a:r>
                  <a:rPr lang="en-US" sz="2000" b="1" dirty="0">
                    <a:solidFill>
                      <a:srgbClr val="FF0000"/>
                    </a:solidFill>
                    <a:latin typeface="Times New Roman" panose="02020603050405020304" pitchFamily="18" charset="0"/>
                    <a:cs typeface="Times New Roman" panose="02020603050405020304" pitchFamily="18" charset="0"/>
                  </a:rPr>
                  <a:t>memory</a:t>
                </a:r>
              </a:p>
            </p:txBody>
          </p:sp>
        </p:grpSp>
        <p:cxnSp>
          <p:nvCxnSpPr>
            <p:cNvPr id="26" name="直接箭头连接符 25"/>
            <p:cNvCxnSpPr/>
            <p:nvPr/>
          </p:nvCxnSpPr>
          <p:spPr>
            <a:xfrm>
              <a:off x="3289394" y="2289758"/>
              <a:ext cx="109805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3289394" y="2683463"/>
              <a:ext cx="109805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3965022" y="3077166"/>
              <a:ext cx="42242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4190474" y="6413963"/>
              <a:ext cx="744438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4190474" y="3514020"/>
              <a:ext cx="0" cy="28999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4190474" y="3514020"/>
              <a:ext cx="19697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428405" y="2423108"/>
              <a:ext cx="2068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5448913" y="3404183"/>
              <a:ext cx="17678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6397219" y="2374193"/>
              <a:ext cx="0" cy="4039770"/>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6397219" y="2385008"/>
              <a:ext cx="29210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5913033" y="3393368"/>
              <a:ext cx="7762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6397219" y="3670883"/>
              <a:ext cx="292101" cy="0"/>
            </a:xfrm>
            <a:prstGeom prst="straightConnector1">
              <a:avLst/>
            </a:prstGeom>
            <a:ln w="254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6530569" y="3925130"/>
              <a:ext cx="158751" cy="0"/>
            </a:xfrm>
            <a:prstGeom prst="straightConnector1">
              <a:avLst/>
            </a:prstGeom>
            <a:ln w="254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6543269" y="2594558"/>
              <a:ext cx="0" cy="3581400"/>
            </a:xfrm>
            <a:prstGeom prst="line">
              <a:avLst/>
            </a:prstGeom>
            <a:ln w="25400">
              <a:solidFill>
                <a:schemeClr val="tx1"/>
              </a:solidFill>
            </a:ln>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6543269" y="6175958"/>
              <a:ext cx="23971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8940394" y="2946815"/>
              <a:ext cx="0" cy="3229143"/>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913033" y="4403769"/>
              <a:ext cx="35956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5913033" y="4680763"/>
              <a:ext cx="20796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107104" y="4678327"/>
              <a:ext cx="0" cy="12805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6263076" y="4403769"/>
              <a:ext cx="9526" cy="132337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5997080" y="5188344"/>
              <a:ext cx="2428964" cy="688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7014413" y="2355144"/>
              <a:ext cx="663197" cy="1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18" idx="0"/>
            </p:cNvCxnSpPr>
            <p:nvPr/>
          </p:nvCxnSpPr>
          <p:spPr>
            <a:xfrm flipV="1">
              <a:off x="7014405" y="3612911"/>
              <a:ext cx="696379" cy="94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6107104" y="5939798"/>
              <a:ext cx="82851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6253551" y="5727141"/>
              <a:ext cx="62142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5913033" y="2137358"/>
              <a:ext cx="7762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a:off x="6543269" y="2594558"/>
              <a:ext cx="14605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梯形 52"/>
            <p:cNvSpPr/>
            <p:nvPr/>
          </p:nvSpPr>
          <p:spPr>
            <a:xfrm rot="5400000">
              <a:off x="7043932" y="2702953"/>
              <a:ext cx="1781175" cy="487722"/>
            </a:xfrm>
            <a:prstGeom prst="trapezoi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直接箭头连接符 53"/>
            <p:cNvCxnSpPr>
              <a:stCxn id="53" idx="0"/>
            </p:cNvCxnSpPr>
            <p:nvPr/>
          </p:nvCxnSpPr>
          <p:spPr>
            <a:xfrm>
              <a:off x="8178381" y="2946815"/>
              <a:ext cx="24766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7788792" y="2479502"/>
              <a:ext cx="353751" cy="870899"/>
            </a:xfrm>
            <a:prstGeom prst="rect">
              <a:avLst/>
            </a:prstGeom>
            <a:noFill/>
          </p:spPr>
          <p:txBody>
            <a:bodyPr wrap="none" rtlCol="0">
              <a:spAutoFit/>
            </a:bodyPr>
            <a:lstStyle/>
            <a:p>
              <a:pPr algn="ctr">
                <a:lnSpc>
                  <a:spcPts val="1800"/>
                </a:lnSpc>
              </a:pPr>
              <a:r>
                <a:rPr lang="en-US" sz="2000" b="1" dirty="0">
                  <a:solidFill>
                    <a:srgbClr val="FF0000"/>
                  </a:solidFill>
                  <a:latin typeface="Times New Roman" panose="02020603050405020304" pitchFamily="18" charset="0"/>
                  <a:cs typeface="Times New Roman" panose="02020603050405020304" pitchFamily="18" charset="0"/>
                </a:rPr>
                <a:t>A</a:t>
              </a:r>
            </a:p>
            <a:p>
              <a:pPr algn="ctr">
                <a:lnSpc>
                  <a:spcPts val="1800"/>
                </a:lnSpc>
              </a:pPr>
              <a:r>
                <a:rPr lang="en-US" sz="2000" b="1" dirty="0">
                  <a:solidFill>
                    <a:srgbClr val="FF0000"/>
                  </a:solidFill>
                  <a:latin typeface="Times New Roman" panose="02020603050405020304" pitchFamily="18" charset="0"/>
                  <a:cs typeface="Times New Roman" panose="02020603050405020304" pitchFamily="18" charset="0"/>
                </a:rPr>
                <a:t>L</a:t>
              </a:r>
            </a:p>
            <a:p>
              <a:pPr algn="ctr">
                <a:lnSpc>
                  <a:spcPts val="1800"/>
                </a:lnSpc>
              </a:pPr>
              <a:r>
                <a:rPr lang="en-US" sz="2000" b="1" dirty="0">
                  <a:solidFill>
                    <a:srgbClr val="FF0000"/>
                  </a:solidFill>
                  <a:latin typeface="Times New Roman" panose="02020603050405020304" pitchFamily="18" charset="0"/>
                  <a:cs typeface="Times New Roman" panose="02020603050405020304" pitchFamily="18" charset="0"/>
                </a:rPr>
                <a:t>U</a:t>
              </a:r>
            </a:p>
          </p:txBody>
        </p:sp>
        <p:cxnSp>
          <p:nvCxnSpPr>
            <p:cNvPr id="56" name="直接连接符 55"/>
            <p:cNvCxnSpPr/>
            <p:nvPr/>
          </p:nvCxnSpPr>
          <p:spPr>
            <a:xfrm>
              <a:off x="7436695" y="3621256"/>
              <a:ext cx="0" cy="547447"/>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7436695" y="4168703"/>
              <a:ext cx="98934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a:endCxn id="18" idx="3"/>
            </p:cNvCxnSpPr>
            <p:nvPr/>
          </p:nvCxnSpPr>
          <p:spPr>
            <a:xfrm flipH="1" flipV="1">
              <a:off x="6852438" y="4061946"/>
              <a:ext cx="87" cy="297256"/>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6814298" y="3006653"/>
              <a:ext cx="440171"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7063969" y="4359203"/>
              <a:ext cx="0" cy="1106329"/>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V="1">
              <a:off x="6814298" y="2792342"/>
              <a:ext cx="1" cy="212536"/>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6852438" y="4359203"/>
              <a:ext cx="211531"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7254469" y="3004878"/>
              <a:ext cx="0" cy="2460654"/>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8703858" y="2946983"/>
              <a:ext cx="50005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a:off x="8703858" y="4168703"/>
              <a:ext cx="50005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10070685" y="3578630"/>
              <a:ext cx="34608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8951521" y="4721262"/>
              <a:ext cx="14652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8703858" y="5188344"/>
              <a:ext cx="171291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873719" y="5188344"/>
              <a:ext cx="0" cy="416114"/>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H="1">
              <a:off x="8380223" y="5604458"/>
              <a:ext cx="49349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10694583" y="5188344"/>
              <a:ext cx="21748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10912069" y="5188344"/>
              <a:ext cx="0" cy="67178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H="1">
              <a:off x="8361173" y="5860133"/>
              <a:ext cx="255089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10694583" y="3579752"/>
              <a:ext cx="508012" cy="638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0694583" y="4721262"/>
              <a:ext cx="21748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10912069" y="4002016"/>
              <a:ext cx="0" cy="71924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10912069" y="4002016"/>
              <a:ext cx="29052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11506468" y="3791275"/>
              <a:ext cx="12839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9187609" y="4797369"/>
              <a:ext cx="1000969" cy="449956"/>
            </a:xfrm>
            <a:prstGeom prst="rect">
              <a:avLst/>
            </a:prstGeom>
            <a:noFill/>
          </p:spPr>
          <p:txBody>
            <a:bodyPr wrap="none" rtlCol="0">
              <a:spAutoFit/>
            </a:bodyPr>
            <a:lstStyle/>
            <a:p>
              <a:pPr>
                <a:lnSpc>
                  <a:spcPts val="1200"/>
                </a:lnSpc>
              </a:pPr>
              <a:r>
                <a:rPr lang="en-US" sz="1500" dirty="0">
                  <a:latin typeface="Times New Roman" panose="02020603050405020304" pitchFamily="18" charset="0"/>
                  <a:cs typeface="Times New Roman" panose="02020603050405020304" pitchFamily="18" charset="0"/>
                </a:rPr>
                <a:t>EX/MEM.</a:t>
              </a:r>
            </a:p>
            <a:p>
              <a:pPr>
                <a:lnSpc>
                  <a:spcPts val="1200"/>
                </a:lnSpc>
              </a:pPr>
              <a:r>
                <a:rPr lang="en-US" sz="1500" dirty="0" err="1">
                  <a:latin typeface="Times New Roman" panose="02020603050405020304" pitchFamily="18" charset="0"/>
                  <a:cs typeface="Times New Roman" panose="02020603050405020304" pitchFamily="18" charset="0"/>
                </a:rPr>
                <a:t>RegisterRd</a:t>
              </a:r>
              <a:endParaRPr lang="en-US" sz="1500" dirty="0">
                <a:latin typeface="Times New Roman" panose="02020603050405020304" pitchFamily="18" charset="0"/>
                <a:cs typeface="Times New Roman" panose="02020603050405020304" pitchFamily="18" charset="0"/>
              </a:endParaRPr>
            </a:p>
          </p:txBody>
        </p:sp>
        <p:sp>
          <p:nvSpPr>
            <p:cNvPr id="82" name="文本框 81"/>
            <p:cNvSpPr txBox="1"/>
            <p:nvPr/>
          </p:nvSpPr>
          <p:spPr>
            <a:xfrm>
              <a:off x="8940394" y="5527114"/>
              <a:ext cx="1831793" cy="357524"/>
            </a:xfrm>
            <a:prstGeom prst="rect">
              <a:avLst/>
            </a:prstGeom>
            <a:noFill/>
          </p:spPr>
          <p:txBody>
            <a:bodyPr wrap="none" rtlCol="0">
              <a:spAutoFit/>
            </a:bodyPr>
            <a:lstStyle/>
            <a:p>
              <a:r>
                <a:rPr lang="en-US" sz="1500" dirty="0">
                  <a:latin typeface="Times New Roman" panose="02020603050405020304" pitchFamily="18" charset="0"/>
                  <a:cs typeface="Times New Roman" panose="02020603050405020304" pitchFamily="18" charset="0"/>
                </a:rPr>
                <a:t>MEM/</a:t>
              </a:r>
              <a:r>
                <a:rPr lang="en-US" sz="1500" dirty="0" err="1">
                  <a:latin typeface="Times New Roman" panose="02020603050405020304" pitchFamily="18" charset="0"/>
                  <a:cs typeface="Times New Roman" panose="02020603050405020304" pitchFamily="18" charset="0"/>
                </a:rPr>
                <a:t>WB.RegisterRd</a:t>
              </a:r>
              <a:endParaRPr lang="en-US" sz="1500" dirty="0">
                <a:latin typeface="Times New Roman" panose="02020603050405020304" pitchFamily="18" charset="0"/>
                <a:cs typeface="Times New Roman" panose="02020603050405020304" pitchFamily="18" charset="0"/>
              </a:endParaRPr>
            </a:p>
          </p:txBody>
        </p:sp>
        <p:sp>
          <p:nvSpPr>
            <p:cNvPr id="85" name="文本框 84"/>
            <p:cNvSpPr txBox="1"/>
            <p:nvPr/>
          </p:nvSpPr>
          <p:spPr>
            <a:xfrm>
              <a:off x="5838016" y="4121754"/>
              <a:ext cx="467502" cy="340500"/>
            </a:xfrm>
            <a:prstGeom prst="rect">
              <a:avLst/>
            </a:prstGeom>
            <a:noFill/>
          </p:spPr>
          <p:txBody>
            <a:bodyPr wrap="square" rtlCol="0">
              <a:spAutoFit/>
            </a:bodyPr>
            <a:lstStyle/>
            <a:p>
              <a:r>
                <a:rPr lang="en-US" sz="1400" dirty="0">
                  <a:latin typeface="Times New Roman" panose="02020603050405020304" pitchFamily="18" charset="0"/>
                  <a:cs typeface="Times New Roman" panose="02020603050405020304" pitchFamily="18" charset="0"/>
                </a:rPr>
                <a:t>Rs1</a:t>
              </a:r>
            </a:p>
          </p:txBody>
        </p:sp>
        <p:sp>
          <p:nvSpPr>
            <p:cNvPr id="86" name="文本框 85"/>
            <p:cNvSpPr txBox="1"/>
            <p:nvPr/>
          </p:nvSpPr>
          <p:spPr>
            <a:xfrm>
              <a:off x="5844492" y="4393848"/>
              <a:ext cx="444025" cy="340500"/>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Rs2</a:t>
              </a:r>
            </a:p>
          </p:txBody>
        </p:sp>
        <p:sp>
          <p:nvSpPr>
            <p:cNvPr id="87" name="文本框 86"/>
            <p:cNvSpPr txBox="1"/>
            <p:nvPr/>
          </p:nvSpPr>
          <p:spPr>
            <a:xfrm>
              <a:off x="5818247" y="4679089"/>
              <a:ext cx="376702" cy="340500"/>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Rd</a:t>
              </a:r>
            </a:p>
          </p:txBody>
        </p:sp>
        <p:cxnSp>
          <p:nvCxnSpPr>
            <p:cNvPr id="88" name="直接连接符 87"/>
            <p:cNvCxnSpPr/>
            <p:nvPr/>
          </p:nvCxnSpPr>
          <p:spPr>
            <a:xfrm>
              <a:off x="11634860" y="3791275"/>
              <a:ext cx="0" cy="2622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5428405" y="618049"/>
              <a:ext cx="829602" cy="44265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ID/EX</a:t>
              </a:r>
            </a:p>
          </p:txBody>
        </p:sp>
        <p:sp>
          <p:nvSpPr>
            <p:cNvPr id="90" name="文本框 89"/>
            <p:cNvSpPr txBox="1"/>
            <p:nvPr/>
          </p:nvSpPr>
          <p:spPr>
            <a:xfrm>
              <a:off x="8038160" y="897832"/>
              <a:ext cx="1155505" cy="44265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EX/MEM</a:t>
              </a:r>
            </a:p>
          </p:txBody>
        </p:sp>
        <p:sp>
          <p:nvSpPr>
            <p:cNvPr id="91" name="文本框 90"/>
            <p:cNvSpPr txBox="1"/>
            <p:nvPr/>
          </p:nvSpPr>
          <p:spPr>
            <a:xfrm>
              <a:off x="10040461" y="1227029"/>
              <a:ext cx="1222827" cy="44265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MEM/WB</a:t>
              </a:r>
            </a:p>
          </p:txBody>
        </p:sp>
      </p:grpSp>
      <p:grpSp>
        <p:nvGrpSpPr>
          <p:cNvPr id="21505" name="组合 21504"/>
          <p:cNvGrpSpPr/>
          <p:nvPr/>
        </p:nvGrpSpPr>
        <p:grpSpPr>
          <a:xfrm>
            <a:off x="367020" y="3279647"/>
            <a:ext cx="667195" cy="851350"/>
            <a:chOff x="631540" y="2341698"/>
            <a:chExt cx="513640" cy="851350"/>
          </a:xfrm>
        </p:grpSpPr>
        <p:sp>
          <p:nvSpPr>
            <p:cNvPr id="5" name="矩形 4"/>
            <p:cNvSpPr/>
            <p:nvPr/>
          </p:nvSpPr>
          <p:spPr>
            <a:xfrm>
              <a:off x="685415" y="2341698"/>
              <a:ext cx="312875" cy="636394"/>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04" name="文本框 21503"/>
            <p:cNvSpPr txBox="1"/>
            <p:nvPr/>
          </p:nvSpPr>
          <p:spPr>
            <a:xfrm>
              <a:off x="631540" y="2485162"/>
              <a:ext cx="513640" cy="707886"/>
            </a:xfrm>
            <a:prstGeom prst="rect">
              <a:avLst/>
            </a:prstGeom>
            <a:noFill/>
          </p:spPr>
          <p:txBody>
            <a:bodyPr wrap="square" rtlCol="0">
              <a:spAutoFit/>
            </a:bodyPr>
            <a:lstStyle/>
            <a:p>
              <a:r>
                <a:rPr lang="en-US" sz="2000" b="1" dirty="0">
                  <a:solidFill>
                    <a:srgbClr val="FF0000"/>
                  </a:solidFill>
                  <a:latin typeface="Times New Roman" panose="02020603050405020304" pitchFamily="18" charset="0"/>
                  <a:cs typeface="Times New Roman" panose="02020603050405020304" pitchFamily="18" charset="0"/>
                </a:rPr>
                <a:t>PC</a:t>
              </a:r>
            </a:p>
          </p:txBody>
        </p:sp>
      </p:grpSp>
      <p:grpSp>
        <p:nvGrpSpPr>
          <p:cNvPr id="21507" name="组合 21506"/>
          <p:cNvGrpSpPr/>
          <p:nvPr/>
        </p:nvGrpSpPr>
        <p:grpSpPr>
          <a:xfrm>
            <a:off x="1102498" y="2955039"/>
            <a:ext cx="957841" cy="1386148"/>
            <a:chOff x="1687501" y="2326887"/>
            <a:chExt cx="977948" cy="1386148"/>
          </a:xfrm>
        </p:grpSpPr>
        <p:sp>
          <p:nvSpPr>
            <p:cNvPr id="97" name="矩形 96"/>
            <p:cNvSpPr/>
            <p:nvPr/>
          </p:nvSpPr>
          <p:spPr>
            <a:xfrm>
              <a:off x="1687501" y="2326887"/>
              <a:ext cx="977948" cy="1386148"/>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Times New Roman" panose="02020603050405020304" pitchFamily="18" charset="0"/>
                <a:cs typeface="Times New Roman" panose="02020603050405020304" pitchFamily="18" charset="0"/>
              </a:endParaRPr>
            </a:p>
          </p:txBody>
        </p:sp>
        <p:sp>
          <p:nvSpPr>
            <p:cNvPr id="98" name="文本框 97"/>
            <p:cNvSpPr txBox="1"/>
            <p:nvPr/>
          </p:nvSpPr>
          <p:spPr>
            <a:xfrm>
              <a:off x="1924711" y="2770601"/>
              <a:ext cx="491324" cy="461665"/>
            </a:xfrm>
            <a:prstGeom prst="rect">
              <a:avLst/>
            </a:prstGeom>
            <a:noFill/>
          </p:spPr>
          <p:txBody>
            <a:bodyPr wrap="none" rtlCol="0">
              <a:spAutoFit/>
            </a:bodyPr>
            <a:lstStyle/>
            <a:p>
              <a:pPr algn="ctr"/>
              <a:r>
                <a:rPr lang="en-US" sz="2400" b="1" dirty="0">
                  <a:solidFill>
                    <a:srgbClr val="FF0000"/>
                  </a:solidFill>
                  <a:latin typeface="Times New Roman" panose="02020603050405020304" pitchFamily="18" charset="0"/>
                  <a:cs typeface="Times New Roman" panose="02020603050405020304" pitchFamily="18" charset="0"/>
                </a:rPr>
                <a:t>IM</a:t>
              </a:r>
            </a:p>
          </p:txBody>
        </p:sp>
      </p:grpSp>
      <p:sp>
        <p:nvSpPr>
          <p:cNvPr id="101" name="矩形 100"/>
          <p:cNvSpPr/>
          <p:nvPr/>
        </p:nvSpPr>
        <p:spPr>
          <a:xfrm>
            <a:off x="2329923" y="2097719"/>
            <a:ext cx="291058" cy="3109236"/>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cxnSp>
        <p:nvCxnSpPr>
          <p:cNvPr id="21513" name="直接箭头连接符 21512"/>
          <p:cNvCxnSpPr>
            <a:endCxn id="97" idx="1"/>
          </p:cNvCxnSpPr>
          <p:nvPr/>
        </p:nvCxnSpPr>
        <p:spPr>
          <a:xfrm>
            <a:off x="843411" y="3648113"/>
            <a:ext cx="25908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a:stCxn id="97" idx="3"/>
            <a:endCxn id="101" idx="1"/>
          </p:cNvCxnSpPr>
          <p:nvPr/>
        </p:nvCxnSpPr>
        <p:spPr>
          <a:xfrm>
            <a:off x="2060339" y="3648113"/>
            <a:ext cx="269584" cy="422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文本框 108"/>
          <p:cNvSpPr txBox="1"/>
          <p:nvPr/>
        </p:nvSpPr>
        <p:spPr>
          <a:xfrm>
            <a:off x="2165023" y="1762894"/>
            <a:ext cx="69762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IF/ID</a:t>
            </a:r>
          </a:p>
        </p:txBody>
      </p:sp>
      <p:sp>
        <p:nvSpPr>
          <p:cNvPr id="111" name="矩形 110"/>
          <p:cNvSpPr/>
          <p:nvPr/>
        </p:nvSpPr>
        <p:spPr>
          <a:xfrm>
            <a:off x="5341612" y="1808426"/>
            <a:ext cx="291058" cy="287540"/>
          </a:xfrm>
          <a:prstGeom prst="rect">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112" name="矩形 111"/>
          <p:cNvSpPr/>
          <p:nvPr/>
        </p:nvSpPr>
        <p:spPr>
          <a:xfrm>
            <a:off x="5343010" y="1524598"/>
            <a:ext cx="291058" cy="287540"/>
          </a:xfrm>
          <a:prstGeom prst="rect">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113" name="矩形 112"/>
          <p:cNvSpPr/>
          <p:nvPr/>
        </p:nvSpPr>
        <p:spPr>
          <a:xfrm>
            <a:off x="5343010" y="1239372"/>
            <a:ext cx="291058" cy="287540"/>
          </a:xfrm>
          <a:prstGeom prst="rect">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21516" name="文本框 21515"/>
          <p:cNvSpPr txBox="1"/>
          <p:nvPr/>
        </p:nvSpPr>
        <p:spPr>
          <a:xfrm>
            <a:off x="5229894" y="1231866"/>
            <a:ext cx="514885" cy="338554"/>
          </a:xfrm>
          <a:prstGeom prst="rect">
            <a:avLst/>
          </a:prstGeom>
          <a:noFill/>
        </p:spPr>
        <p:txBody>
          <a:bodyPr wrap="none" rtlCol="0">
            <a:spAutoFit/>
          </a:bodyPr>
          <a:lstStyle/>
          <a:p>
            <a:r>
              <a:rPr lang="en-US" sz="1600" dirty="0">
                <a:solidFill>
                  <a:srgbClr val="00B0F0"/>
                </a:solidFill>
                <a:latin typeface="Times New Roman" panose="02020603050405020304" pitchFamily="18" charset="0"/>
                <a:cs typeface="Times New Roman" panose="02020603050405020304" pitchFamily="18" charset="0"/>
              </a:rPr>
              <a:t>WB</a:t>
            </a:r>
          </a:p>
        </p:txBody>
      </p:sp>
      <p:sp>
        <p:nvSpPr>
          <p:cNvPr id="115" name="文本框 114"/>
          <p:cNvSpPr txBox="1"/>
          <p:nvPr/>
        </p:nvSpPr>
        <p:spPr>
          <a:xfrm>
            <a:off x="5308542" y="1508029"/>
            <a:ext cx="367408" cy="338554"/>
          </a:xfrm>
          <a:prstGeom prst="rect">
            <a:avLst/>
          </a:prstGeom>
          <a:noFill/>
        </p:spPr>
        <p:txBody>
          <a:bodyPr wrap="none" rtlCol="0">
            <a:spAutoFit/>
          </a:bodyPr>
          <a:lstStyle/>
          <a:p>
            <a:pPr algn="ctr"/>
            <a:r>
              <a:rPr lang="en-US" sz="1600" dirty="0">
                <a:solidFill>
                  <a:srgbClr val="00B0F0"/>
                </a:solidFill>
                <a:latin typeface="Times New Roman" panose="02020603050405020304" pitchFamily="18" charset="0"/>
                <a:cs typeface="Times New Roman" panose="02020603050405020304" pitchFamily="18" charset="0"/>
              </a:rPr>
              <a:t>M</a:t>
            </a:r>
          </a:p>
        </p:txBody>
      </p:sp>
      <p:sp>
        <p:nvSpPr>
          <p:cNvPr id="116" name="文本框 115"/>
          <p:cNvSpPr txBox="1"/>
          <p:nvPr/>
        </p:nvSpPr>
        <p:spPr>
          <a:xfrm>
            <a:off x="5253883" y="1798307"/>
            <a:ext cx="457176" cy="338554"/>
          </a:xfrm>
          <a:prstGeom prst="rect">
            <a:avLst/>
          </a:prstGeom>
          <a:noFill/>
        </p:spPr>
        <p:txBody>
          <a:bodyPr wrap="none" rtlCol="0">
            <a:spAutoFit/>
          </a:bodyPr>
          <a:lstStyle/>
          <a:p>
            <a:r>
              <a:rPr lang="en-US" sz="1600" dirty="0">
                <a:solidFill>
                  <a:srgbClr val="00B0F0"/>
                </a:solidFill>
                <a:latin typeface="Times New Roman" panose="02020603050405020304" pitchFamily="18" charset="0"/>
                <a:cs typeface="Times New Roman" panose="02020603050405020304" pitchFamily="18" charset="0"/>
              </a:rPr>
              <a:t>EX</a:t>
            </a:r>
          </a:p>
        </p:txBody>
      </p:sp>
      <p:sp>
        <p:nvSpPr>
          <p:cNvPr id="117" name="矩形 116"/>
          <p:cNvSpPr/>
          <p:nvPr/>
        </p:nvSpPr>
        <p:spPr>
          <a:xfrm>
            <a:off x="8263780" y="1811222"/>
            <a:ext cx="291058" cy="287540"/>
          </a:xfrm>
          <a:prstGeom prst="rect">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118" name="矩形 117"/>
          <p:cNvSpPr/>
          <p:nvPr/>
        </p:nvSpPr>
        <p:spPr>
          <a:xfrm>
            <a:off x="8263780" y="1525996"/>
            <a:ext cx="291058" cy="287540"/>
          </a:xfrm>
          <a:prstGeom prst="rect">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119" name="文本框 118"/>
          <p:cNvSpPr txBox="1"/>
          <p:nvPr/>
        </p:nvSpPr>
        <p:spPr>
          <a:xfrm>
            <a:off x="8149486" y="1529000"/>
            <a:ext cx="514885" cy="338554"/>
          </a:xfrm>
          <a:prstGeom prst="rect">
            <a:avLst/>
          </a:prstGeom>
          <a:noFill/>
        </p:spPr>
        <p:txBody>
          <a:bodyPr wrap="none" rtlCol="0">
            <a:spAutoFit/>
          </a:bodyPr>
          <a:lstStyle/>
          <a:p>
            <a:r>
              <a:rPr lang="en-US" sz="1600" dirty="0">
                <a:solidFill>
                  <a:srgbClr val="00B0F0"/>
                </a:solidFill>
                <a:latin typeface="Times New Roman" panose="02020603050405020304" pitchFamily="18" charset="0"/>
                <a:cs typeface="Times New Roman" panose="02020603050405020304" pitchFamily="18" charset="0"/>
              </a:rPr>
              <a:t>WB</a:t>
            </a:r>
          </a:p>
        </p:txBody>
      </p:sp>
      <p:sp>
        <p:nvSpPr>
          <p:cNvPr id="120" name="文本框 119"/>
          <p:cNvSpPr txBox="1"/>
          <p:nvPr/>
        </p:nvSpPr>
        <p:spPr>
          <a:xfrm>
            <a:off x="8218802" y="1815673"/>
            <a:ext cx="367408" cy="338554"/>
          </a:xfrm>
          <a:prstGeom prst="rect">
            <a:avLst/>
          </a:prstGeom>
          <a:noFill/>
        </p:spPr>
        <p:txBody>
          <a:bodyPr wrap="none" rtlCol="0">
            <a:spAutoFit/>
          </a:bodyPr>
          <a:lstStyle/>
          <a:p>
            <a:pPr algn="ctr"/>
            <a:r>
              <a:rPr lang="en-US" sz="1600" dirty="0">
                <a:solidFill>
                  <a:srgbClr val="00B0F0"/>
                </a:solidFill>
                <a:latin typeface="Times New Roman" panose="02020603050405020304" pitchFamily="18" charset="0"/>
                <a:cs typeface="Times New Roman" panose="02020603050405020304" pitchFamily="18" charset="0"/>
              </a:rPr>
              <a:t>M</a:t>
            </a:r>
          </a:p>
        </p:txBody>
      </p:sp>
      <p:sp>
        <p:nvSpPr>
          <p:cNvPr id="121" name="矩形 120"/>
          <p:cNvSpPr/>
          <p:nvPr/>
        </p:nvSpPr>
        <p:spPr>
          <a:xfrm>
            <a:off x="10354039" y="1812620"/>
            <a:ext cx="291058" cy="287540"/>
          </a:xfrm>
          <a:prstGeom prst="rect">
            <a:avLst/>
          </a:prstGeom>
          <a:solidFill>
            <a:schemeClr val="bg1"/>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122" name="文本框 121"/>
          <p:cNvSpPr txBox="1"/>
          <p:nvPr/>
        </p:nvSpPr>
        <p:spPr>
          <a:xfrm>
            <a:off x="10260765" y="1815624"/>
            <a:ext cx="474810" cy="307777"/>
          </a:xfrm>
          <a:prstGeom prst="rect">
            <a:avLst/>
          </a:prstGeom>
          <a:noFill/>
        </p:spPr>
        <p:txBody>
          <a:bodyPr wrap="none" rtlCol="0">
            <a:spAutoFit/>
          </a:bodyPr>
          <a:lstStyle/>
          <a:p>
            <a:r>
              <a:rPr lang="en-US" sz="1400" dirty="0">
                <a:solidFill>
                  <a:srgbClr val="00B0F0"/>
                </a:solidFill>
                <a:latin typeface="Times New Roman" panose="02020603050405020304" pitchFamily="18" charset="0"/>
                <a:cs typeface="Times New Roman" panose="02020603050405020304" pitchFamily="18" charset="0"/>
              </a:rPr>
              <a:t>WB</a:t>
            </a:r>
          </a:p>
        </p:txBody>
      </p:sp>
      <p:grpSp>
        <p:nvGrpSpPr>
          <p:cNvPr id="21519" name="组合 21518"/>
          <p:cNvGrpSpPr/>
          <p:nvPr/>
        </p:nvGrpSpPr>
        <p:grpSpPr>
          <a:xfrm>
            <a:off x="3213708" y="1193153"/>
            <a:ext cx="1061001" cy="948051"/>
            <a:chOff x="3457721" y="1209931"/>
            <a:chExt cx="738900" cy="948051"/>
          </a:xfrm>
        </p:grpSpPr>
        <p:sp>
          <p:nvSpPr>
            <p:cNvPr id="21517" name="椭圆 21516"/>
            <p:cNvSpPr/>
            <p:nvPr/>
          </p:nvSpPr>
          <p:spPr>
            <a:xfrm>
              <a:off x="3514989" y="1209931"/>
              <a:ext cx="606656" cy="948051"/>
            </a:xfrm>
            <a:prstGeom prst="ellipse">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518" name="文本框 21517"/>
            <p:cNvSpPr txBox="1"/>
            <p:nvPr/>
          </p:nvSpPr>
          <p:spPr>
            <a:xfrm>
              <a:off x="3457721" y="1496256"/>
              <a:ext cx="738900" cy="400110"/>
            </a:xfrm>
            <a:prstGeom prst="rect">
              <a:avLst/>
            </a:prstGeom>
            <a:noFill/>
          </p:spPr>
          <p:txBody>
            <a:bodyPr wrap="square" rtlCol="0">
              <a:spAutoFit/>
            </a:bodyPr>
            <a:lstStyle/>
            <a:p>
              <a:r>
                <a:rPr lang="en-US" sz="2000" b="1" dirty="0">
                  <a:solidFill>
                    <a:srgbClr val="00B0F0"/>
                  </a:solidFill>
                  <a:latin typeface="Times New Roman" panose="02020603050405020304" pitchFamily="18" charset="0"/>
                  <a:cs typeface="Times New Roman" panose="02020603050405020304" pitchFamily="18" charset="0"/>
                </a:rPr>
                <a:t>Control</a:t>
              </a:r>
            </a:p>
          </p:txBody>
        </p:sp>
      </p:grpSp>
      <p:cxnSp>
        <p:nvCxnSpPr>
          <p:cNvPr id="21521" name="直接连接符 21520"/>
          <p:cNvCxnSpPr/>
          <p:nvPr/>
        </p:nvCxnSpPr>
        <p:spPr>
          <a:xfrm>
            <a:off x="2620981" y="3439486"/>
            <a:ext cx="26352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25" name="直接连接符 21524"/>
          <p:cNvCxnSpPr/>
          <p:nvPr/>
        </p:nvCxnSpPr>
        <p:spPr>
          <a:xfrm>
            <a:off x="2884509" y="1639189"/>
            <a:ext cx="0" cy="319286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27" name="直接箭头连接符 21526"/>
          <p:cNvCxnSpPr/>
          <p:nvPr/>
        </p:nvCxnSpPr>
        <p:spPr>
          <a:xfrm>
            <a:off x="2884509" y="1639189"/>
            <a:ext cx="41142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33" name="直接连接符 21532"/>
          <p:cNvCxnSpPr/>
          <p:nvPr/>
        </p:nvCxnSpPr>
        <p:spPr>
          <a:xfrm>
            <a:off x="3592344" y="3138329"/>
            <a:ext cx="0" cy="32180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36" name="直接连接符 21535"/>
          <p:cNvCxnSpPr/>
          <p:nvPr/>
        </p:nvCxnSpPr>
        <p:spPr>
          <a:xfrm>
            <a:off x="3592344" y="6356350"/>
            <a:ext cx="603116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38" name="直接连接符 21537"/>
          <p:cNvCxnSpPr/>
          <p:nvPr/>
        </p:nvCxnSpPr>
        <p:spPr>
          <a:xfrm flipV="1">
            <a:off x="9623506" y="5707634"/>
            <a:ext cx="0" cy="648716"/>
          </a:xfrm>
          <a:prstGeom prst="line">
            <a:avLst/>
          </a:prstGeom>
          <a:ln w="254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21542" name="直接箭头连接符 21541"/>
          <p:cNvCxnSpPr/>
          <p:nvPr/>
        </p:nvCxnSpPr>
        <p:spPr>
          <a:xfrm>
            <a:off x="2884508" y="4832057"/>
            <a:ext cx="24571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45" name="直接连接符 21544"/>
          <p:cNvCxnSpPr/>
          <p:nvPr/>
        </p:nvCxnSpPr>
        <p:spPr>
          <a:xfrm>
            <a:off x="3384470" y="2781917"/>
            <a:ext cx="0" cy="1807720"/>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1551" name="直接箭头连接符 21550"/>
          <p:cNvCxnSpPr/>
          <p:nvPr/>
        </p:nvCxnSpPr>
        <p:spPr>
          <a:xfrm>
            <a:off x="3384470" y="4589637"/>
            <a:ext cx="195714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554" name="直接连接符 21553"/>
          <p:cNvCxnSpPr/>
          <p:nvPr/>
        </p:nvCxnSpPr>
        <p:spPr>
          <a:xfrm>
            <a:off x="3144323" y="2426049"/>
            <a:ext cx="0" cy="1916744"/>
          </a:xfrm>
          <a:prstGeom prst="line">
            <a:avLst/>
          </a:prstGeom>
          <a:ln w="25400">
            <a:solidFill>
              <a:schemeClr val="tx1"/>
            </a:solidFill>
            <a:headEnd type="oval"/>
          </a:ln>
        </p:spPr>
        <p:style>
          <a:lnRef idx="1">
            <a:schemeClr val="accent1"/>
          </a:lnRef>
          <a:fillRef idx="0">
            <a:schemeClr val="accent1"/>
          </a:fillRef>
          <a:effectRef idx="0">
            <a:schemeClr val="accent1"/>
          </a:effectRef>
          <a:fontRef idx="minor">
            <a:schemeClr val="tx1"/>
          </a:fontRef>
        </p:style>
      </p:cxnSp>
      <p:cxnSp>
        <p:nvCxnSpPr>
          <p:cNvPr id="21556" name="直接箭头连接符 21555"/>
          <p:cNvCxnSpPr/>
          <p:nvPr/>
        </p:nvCxnSpPr>
        <p:spPr>
          <a:xfrm>
            <a:off x="3135088" y="4342793"/>
            <a:ext cx="220652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1" name="文本框 170"/>
          <p:cNvSpPr txBox="1"/>
          <p:nvPr/>
        </p:nvSpPr>
        <p:spPr>
          <a:xfrm>
            <a:off x="3794413" y="4051960"/>
            <a:ext cx="1600117" cy="323165"/>
          </a:xfrm>
          <a:prstGeom prst="rect">
            <a:avLst/>
          </a:prstGeom>
          <a:noFill/>
        </p:spPr>
        <p:txBody>
          <a:bodyPr wrap="none" rtlCol="0">
            <a:spAutoFit/>
          </a:bodyPr>
          <a:lstStyle/>
          <a:p>
            <a:pPr algn="ctr"/>
            <a:r>
              <a:rPr lang="en-US" sz="1500" dirty="0">
                <a:latin typeface="Times New Roman" panose="02020603050405020304" pitchFamily="18" charset="0"/>
                <a:cs typeface="Times New Roman" panose="02020603050405020304" pitchFamily="18" charset="0"/>
              </a:rPr>
              <a:t>IF/ID.RegisterRs1</a:t>
            </a:r>
          </a:p>
        </p:txBody>
      </p:sp>
      <p:sp>
        <p:nvSpPr>
          <p:cNvPr id="172" name="文本框 171"/>
          <p:cNvSpPr txBox="1"/>
          <p:nvPr/>
        </p:nvSpPr>
        <p:spPr>
          <a:xfrm>
            <a:off x="3790568" y="4340752"/>
            <a:ext cx="1600118" cy="323165"/>
          </a:xfrm>
          <a:prstGeom prst="rect">
            <a:avLst/>
          </a:prstGeom>
          <a:noFill/>
        </p:spPr>
        <p:txBody>
          <a:bodyPr wrap="none" rtlCol="0">
            <a:spAutoFit/>
          </a:bodyPr>
          <a:lstStyle/>
          <a:p>
            <a:pPr algn="ctr"/>
            <a:r>
              <a:rPr lang="en-US" sz="1500" dirty="0">
                <a:latin typeface="Times New Roman" panose="02020603050405020304" pitchFamily="18" charset="0"/>
                <a:cs typeface="Times New Roman" panose="02020603050405020304" pitchFamily="18" charset="0"/>
              </a:rPr>
              <a:t>IF/ID.RegisterRs2</a:t>
            </a:r>
          </a:p>
        </p:txBody>
      </p:sp>
      <p:sp>
        <p:nvSpPr>
          <p:cNvPr id="173" name="文本框 172"/>
          <p:cNvSpPr txBox="1"/>
          <p:nvPr/>
        </p:nvSpPr>
        <p:spPr>
          <a:xfrm>
            <a:off x="3777443" y="4828221"/>
            <a:ext cx="1524777" cy="323165"/>
          </a:xfrm>
          <a:prstGeom prst="rect">
            <a:avLst/>
          </a:prstGeom>
          <a:noFill/>
        </p:spPr>
        <p:txBody>
          <a:bodyPr wrap="none" rtlCol="0">
            <a:spAutoFit/>
          </a:bodyPr>
          <a:lstStyle/>
          <a:p>
            <a:pPr algn="ctr"/>
            <a:r>
              <a:rPr lang="en-US" sz="1500" dirty="0">
                <a:latin typeface="Times New Roman" panose="02020603050405020304" pitchFamily="18" charset="0"/>
                <a:cs typeface="Times New Roman" panose="02020603050405020304" pitchFamily="18" charset="0"/>
              </a:rPr>
              <a:t>IF/</a:t>
            </a:r>
            <a:r>
              <a:rPr lang="en-US" sz="1500" dirty="0" err="1">
                <a:latin typeface="Times New Roman" panose="02020603050405020304" pitchFamily="18" charset="0"/>
                <a:cs typeface="Times New Roman" panose="02020603050405020304" pitchFamily="18" charset="0"/>
              </a:rPr>
              <a:t>ID.RegisterRd</a:t>
            </a:r>
            <a:endParaRPr lang="en-US" sz="1500" dirty="0">
              <a:latin typeface="Times New Roman" panose="02020603050405020304" pitchFamily="18" charset="0"/>
              <a:cs typeface="Times New Roman" panose="02020603050405020304" pitchFamily="18" charset="0"/>
            </a:endParaRPr>
          </a:p>
        </p:txBody>
      </p:sp>
      <p:cxnSp>
        <p:nvCxnSpPr>
          <p:cNvPr id="94" name="直接连接符 93"/>
          <p:cNvCxnSpPr/>
          <p:nvPr/>
        </p:nvCxnSpPr>
        <p:spPr>
          <a:xfrm flipV="1">
            <a:off x="5721270" y="4832057"/>
            <a:ext cx="0" cy="21401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5632670" y="4832057"/>
            <a:ext cx="88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文本框 98"/>
          <p:cNvSpPr txBox="1"/>
          <p:nvPr/>
        </p:nvSpPr>
        <p:spPr>
          <a:xfrm rot="10800000">
            <a:off x="2535591" y="2318568"/>
            <a:ext cx="461665" cy="1092607"/>
          </a:xfrm>
          <a:prstGeom prst="rect">
            <a:avLst/>
          </a:prstGeom>
          <a:noFill/>
        </p:spPr>
        <p:txBody>
          <a:bodyPr vert="eaVert" wrap="none" rtlCol="0">
            <a:spAutoFit/>
          </a:bodyPr>
          <a:lstStyle/>
          <a:p>
            <a:r>
              <a:rPr lang="en-US" dirty="0" err="1">
                <a:latin typeface="Times New Roman" panose="02020603050405020304" pitchFamily="18" charset="0"/>
                <a:cs typeface="Times New Roman" panose="02020603050405020304" pitchFamily="18" charset="0"/>
              </a:rPr>
              <a:t>Insturction</a:t>
            </a:r>
            <a:endParaRPr lang="en-US" dirty="0">
              <a:latin typeface="Times New Roman" panose="02020603050405020304" pitchFamily="18" charset="0"/>
              <a:cs typeface="Times New Roman" panose="02020603050405020304" pitchFamily="18" charset="0"/>
            </a:endParaRPr>
          </a:p>
        </p:txBody>
      </p:sp>
      <p:cxnSp>
        <p:nvCxnSpPr>
          <p:cNvPr id="114" name="直接箭头连接符 113"/>
          <p:cNvCxnSpPr>
            <a:stCxn id="21517" idx="6"/>
          </p:cNvCxnSpPr>
          <p:nvPr/>
        </p:nvCxnSpPr>
        <p:spPr>
          <a:xfrm>
            <a:off x="4167047" y="1667179"/>
            <a:ext cx="1178806"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4805722" y="1383142"/>
            <a:ext cx="0" cy="569053"/>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a:off x="4805722" y="1383142"/>
            <a:ext cx="543124"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p:nvPr/>
        </p:nvCxnSpPr>
        <p:spPr>
          <a:xfrm>
            <a:off x="4805722" y="1952195"/>
            <a:ext cx="543124"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5632670" y="1397373"/>
            <a:ext cx="1945109"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5628055" y="1669841"/>
            <a:ext cx="1764945"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7577779" y="1383142"/>
            <a:ext cx="0" cy="256047"/>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7577779" y="1639189"/>
            <a:ext cx="686001"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7393000" y="1667179"/>
            <a:ext cx="0" cy="285016"/>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a:off x="7393000" y="1952195"/>
            <a:ext cx="878929"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8554838" y="1650200"/>
            <a:ext cx="1341268"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9896106" y="1650200"/>
            <a:ext cx="0" cy="30199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a:off x="9896106" y="1952195"/>
            <a:ext cx="466145"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8645316" y="1655181"/>
            <a:ext cx="0" cy="3877908"/>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flipH="1">
            <a:off x="8240533" y="5533089"/>
            <a:ext cx="404783"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flipH="1">
            <a:off x="10642705" y="1967926"/>
            <a:ext cx="92870"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a:stCxn id="122" idx="3"/>
          </p:cNvCxnSpPr>
          <p:nvPr/>
        </p:nvCxnSpPr>
        <p:spPr>
          <a:xfrm>
            <a:off x="10735575" y="1969513"/>
            <a:ext cx="0" cy="3773014"/>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直接箭头连接符 173"/>
          <p:cNvCxnSpPr/>
          <p:nvPr/>
        </p:nvCxnSpPr>
        <p:spPr>
          <a:xfrm flipH="1">
            <a:off x="8170506" y="5742527"/>
            <a:ext cx="2565069" cy="0"/>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012014" y="2745484"/>
            <a:ext cx="1194558" cy="400110"/>
          </a:xfrm>
          <a:prstGeom prst="rect">
            <a:avLst/>
          </a:prstGeom>
          <a:noFill/>
        </p:spPr>
        <p:txBody>
          <a:bodyPr wrap="none" rtlCol="0">
            <a:spAutoFit/>
          </a:bodyPr>
          <a:lstStyle/>
          <a:p>
            <a:r>
              <a:rPr lang="en-US" altLang="zh-CN" sz="2000" b="1" dirty="0">
                <a:solidFill>
                  <a:srgbClr val="FF0000"/>
                </a:solidFill>
                <a:latin typeface="Times New Roman" panose="02020603050405020304" pitchFamily="18" charset="0"/>
                <a:cs typeface="Times New Roman" panose="02020603050405020304" pitchFamily="18" charset="0"/>
              </a:rPr>
              <a:t>Registers</a:t>
            </a:r>
            <a:endParaRPr lang="zh-CN" altLang="en-US" sz="2000" dirty="0"/>
          </a:p>
        </p:txBody>
      </p:sp>
      <p:pic>
        <p:nvPicPr>
          <p:cNvPr id="21510" name="图片 21509"/>
          <p:cNvPicPr>
            <a:picLocks noChangeAspect="1"/>
          </p:cNvPicPr>
          <p:nvPr/>
        </p:nvPicPr>
        <p:blipFill>
          <a:blip r:embed="rId3"/>
          <a:stretch>
            <a:fillRect/>
          </a:stretch>
        </p:blipFill>
        <p:spPr>
          <a:xfrm>
            <a:off x="376305" y="1082166"/>
            <a:ext cx="1676676" cy="1037200"/>
          </a:xfrm>
          <a:prstGeom prst="rect">
            <a:avLst/>
          </a:prstGeom>
        </p:spPr>
        <p:style>
          <a:lnRef idx="2">
            <a:schemeClr val="accent2"/>
          </a:lnRef>
          <a:fillRef idx="1">
            <a:schemeClr val="lt1"/>
          </a:fillRef>
          <a:effectRef idx="0">
            <a:schemeClr val="accent2"/>
          </a:effectRef>
          <a:fontRef idx="minor">
            <a:schemeClr val="dk1"/>
          </a:fontRef>
        </p:style>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138</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标题 5"/>
          <p:cNvSpPr>
            <a:spLocks noGrp="1"/>
          </p:cNvSpPr>
          <p:nvPr>
            <p:ph type="title"/>
          </p:nvPr>
        </p:nvSpPr>
        <p:spPr/>
        <p:txBody>
          <a:bodyPr/>
          <a:lstStyle/>
          <a:p>
            <a:r>
              <a:rPr lang="zh-CN" altLang="en-US" dirty="0"/>
              <a:t>载入</a:t>
            </a:r>
            <a:r>
              <a:rPr lang="en-US" altLang="zh-CN" dirty="0"/>
              <a:t>-</a:t>
            </a:r>
            <a:r>
              <a:rPr lang="zh-CN" altLang="en-US" dirty="0"/>
              <a:t>使用型数据冒险</a:t>
            </a:r>
          </a:p>
        </p:txBody>
      </p:sp>
      <p:grpSp>
        <p:nvGrpSpPr>
          <p:cNvPr id="2" name="组合 1"/>
          <p:cNvGrpSpPr/>
          <p:nvPr/>
        </p:nvGrpSpPr>
        <p:grpSpPr>
          <a:xfrm>
            <a:off x="776667" y="927309"/>
            <a:ext cx="10952828" cy="5428369"/>
            <a:chOff x="19924" y="1105984"/>
            <a:chExt cx="10952828" cy="5428369"/>
          </a:xfrm>
        </p:grpSpPr>
        <p:sp>
          <p:nvSpPr>
            <p:cNvPr id="435" name="矩形 434"/>
            <p:cNvSpPr/>
            <p:nvPr/>
          </p:nvSpPr>
          <p:spPr>
            <a:xfrm rot="10800000">
              <a:off x="10389603" y="5933371"/>
              <a:ext cx="204183" cy="338243"/>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430" name="组合 429"/>
            <p:cNvGrpSpPr/>
            <p:nvPr/>
          </p:nvGrpSpPr>
          <p:grpSpPr>
            <a:xfrm>
              <a:off x="7381490" y="3186784"/>
              <a:ext cx="935887" cy="738124"/>
              <a:chOff x="8063289" y="1854492"/>
              <a:chExt cx="1025831" cy="884893"/>
            </a:xfrm>
          </p:grpSpPr>
          <p:sp>
            <p:nvSpPr>
              <p:cNvPr id="431" name="思想气泡: 云 430"/>
              <p:cNvSpPr/>
              <p:nvPr/>
            </p:nvSpPr>
            <p:spPr>
              <a:xfrm>
                <a:off x="8063289" y="1854492"/>
                <a:ext cx="1025831" cy="721183"/>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32" name="任意多边形: 形状 431"/>
              <p:cNvSpPr/>
              <p:nvPr/>
            </p:nvSpPr>
            <p:spPr>
              <a:xfrm>
                <a:off x="8297725" y="2548495"/>
                <a:ext cx="190378" cy="190890"/>
              </a:xfrm>
              <a:custGeom>
                <a:avLst/>
                <a:gdLst>
                  <a:gd name="connsiteX0" fmla="*/ 28211 w 138633"/>
                  <a:gd name="connsiteY0" fmla="*/ 11426 h 132525"/>
                  <a:gd name="connsiteX1" fmla="*/ 116317 w 138633"/>
                  <a:gd name="connsiteY1" fmla="*/ 6663 h 132525"/>
                  <a:gd name="connsiteX2" fmla="*/ 137749 w 138633"/>
                  <a:gd name="connsiteY2" fmla="*/ 37620 h 132525"/>
                  <a:gd name="connsiteX3" fmla="*/ 121080 w 138633"/>
                  <a:gd name="connsiteY3" fmla="*/ 116201 h 132525"/>
                  <a:gd name="connsiteX4" fmla="*/ 6780 w 138633"/>
                  <a:gd name="connsiteY4" fmla="*/ 123345 h 132525"/>
                  <a:gd name="connsiteX5" fmla="*/ 28211 w 138633"/>
                  <a:gd name="connsiteY5" fmla="*/ 11426 h 13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633" h="132525">
                    <a:moveTo>
                      <a:pt x="28211" y="11426"/>
                    </a:moveTo>
                    <a:cubicBezTo>
                      <a:pt x="46467" y="-8021"/>
                      <a:pt x="98061" y="2297"/>
                      <a:pt x="116317" y="6663"/>
                    </a:cubicBezTo>
                    <a:cubicBezTo>
                      <a:pt x="134573" y="11029"/>
                      <a:pt x="136955" y="19364"/>
                      <a:pt x="137749" y="37620"/>
                    </a:cubicBezTo>
                    <a:cubicBezTo>
                      <a:pt x="138543" y="55876"/>
                      <a:pt x="142908" y="101914"/>
                      <a:pt x="121080" y="116201"/>
                    </a:cubicBezTo>
                    <a:cubicBezTo>
                      <a:pt x="99252" y="130489"/>
                      <a:pt x="24639" y="140807"/>
                      <a:pt x="6780" y="123345"/>
                    </a:cubicBezTo>
                    <a:cubicBezTo>
                      <a:pt x="-11079" y="105883"/>
                      <a:pt x="9955" y="30873"/>
                      <a:pt x="28211" y="11426"/>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33" name="椭圆 432"/>
              <p:cNvSpPr/>
              <p:nvPr/>
            </p:nvSpPr>
            <p:spPr>
              <a:xfrm>
                <a:off x="8349546" y="2481491"/>
                <a:ext cx="89793" cy="9418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34" name="椭圆 433"/>
              <p:cNvSpPr/>
              <p:nvPr/>
            </p:nvSpPr>
            <p:spPr>
              <a:xfrm>
                <a:off x="8398312" y="2370513"/>
                <a:ext cx="195354" cy="19089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25" name="组合 424"/>
            <p:cNvGrpSpPr/>
            <p:nvPr/>
          </p:nvGrpSpPr>
          <p:grpSpPr>
            <a:xfrm>
              <a:off x="6431593" y="3179406"/>
              <a:ext cx="935887" cy="738124"/>
              <a:chOff x="8063289" y="1854492"/>
              <a:chExt cx="1025831" cy="884893"/>
            </a:xfrm>
          </p:grpSpPr>
          <p:sp>
            <p:nvSpPr>
              <p:cNvPr id="426" name="思想气泡: 云 425"/>
              <p:cNvSpPr/>
              <p:nvPr/>
            </p:nvSpPr>
            <p:spPr>
              <a:xfrm>
                <a:off x="8063289" y="1854492"/>
                <a:ext cx="1025831" cy="721183"/>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27" name="任意多边形: 形状 426"/>
              <p:cNvSpPr/>
              <p:nvPr/>
            </p:nvSpPr>
            <p:spPr>
              <a:xfrm>
                <a:off x="8297725" y="2548495"/>
                <a:ext cx="190378" cy="190890"/>
              </a:xfrm>
              <a:custGeom>
                <a:avLst/>
                <a:gdLst>
                  <a:gd name="connsiteX0" fmla="*/ 28211 w 138633"/>
                  <a:gd name="connsiteY0" fmla="*/ 11426 h 132525"/>
                  <a:gd name="connsiteX1" fmla="*/ 116317 w 138633"/>
                  <a:gd name="connsiteY1" fmla="*/ 6663 h 132525"/>
                  <a:gd name="connsiteX2" fmla="*/ 137749 w 138633"/>
                  <a:gd name="connsiteY2" fmla="*/ 37620 h 132525"/>
                  <a:gd name="connsiteX3" fmla="*/ 121080 w 138633"/>
                  <a:gd name="connsiteY3" fmla="*/ 116201 h 132525"/>
                  <a:gd name="connsiteX4" fmla="*/ 6780 w 138633"/>
                  <a:gd name="connsiteY4" fmla="*/ 123345 h 132525"/>
                  <a:gd name="connsiteX5" fmla="*/ 28211 w 138633"/>
                  <a:gd name="connsiteY5" fmla="*/ 11426 h 13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633" h="132525">
                    <a:moveTo>
                      <a:pt x="28211" y="11426"/>
                    </a:moveTo>
                    <a:cubicBezTo>
                      <a:pt x="46467" y="-8021"/>
                      <a:pt x="98061" y="2297"/>
                      <a:pt x="116317" y="6663"/>
                    </a:cubicBezTo>
                    <a:cubicBezTo>
                      <a:pt x="134573" y="11029"/>
                      <a:pt x="136955" y="19364"/>
                      <a:pt x="137749" y="37620"/>
                    </a:cubicBezTo>
                    <a:cubicBezTo>
                      <a:pt x="138543" y="55876"/>
                      <a:pt x="142908" y="101914"/>
                      <a:pt x="121080" y="116201"/>
                    </a:cubicBezTo>
                    <a:cubicBezTo>
                      <a:pt x="99252" y="130489"/>
                      <a:pt x="24639" y="140807"/>
                      <a:pt x="6780" y="123345"/>
                    </a:cubicBezTo>
                    <a:cubicBezTo>
                      <a:pt x="-11079" y="105883"/>
                      <a:pt x="9955" y="30873"/>
                      <a:pt x="28211" y="11426"/>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28" name="椭圆 427"/>
              <p:cNvSpPr/>
              <p:nvPr/>
            </p:nvSpPr>
            <p:spPr>
              <a:xfrm>
                <a:off x="8349546" y="2481491"/>
                <a:ext cx="89793" cy="9418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29" name="椭圆 428"/>
              <p:cNvSpPr/>
              <p:nvPr/>
            </p:nvSpPr>
            <p:spPr>
              <a:xfrm>
                <a:off x="8398312" y="2370513"/>
                <a:ext cx="195354" cy="19089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10" name="组合 409"/>
            <p:cNvGrpSpPr/>
            <p:nvPr/>
          </p:nvGrpSpPr>
          <p:grpSpPr>
            <a:xfrm>
              <a:off x="5500925" y="3171671"/>
              <a:ext cx="935887" cy="738124"/>
              <a:chOff x="8063289" y="1854492"/>
              <a:chExt cx="1025831" cy="884893"/>
            </a:xfrm>
          </p:grpSpPr>
          <p:sp>
            <p:nvSpPr>
              <p:cNvPr id="411" name="思想气泡: 云 410"/>
              <p:cNvSpPr/>
              <p:nvPr/>
            </p:nvSpPr>
            <p:spPr>
              <a:xfrm>
                <a:off x="8063289" y="1854492"/>
                <a:ext cx="1025831" cy="721183"/>
              </a:xfrm>
              <a:prstGeom prst="cloud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12" name="任意多边形: 形状 411"/>
              <p:cNvSpPr/>
              <p:nvPr/>
            </p:nvSpPr>
            <p:spPr>
              <a:xfrm>
                <a:off x="8297725" y="2548495"/>
                <a:ext cx="190378" cy="190890"/>
              </a:xfrm>
              <a:custGeom>
                <a:avLst/>
                <a:gdLst>
                  <a:gd name="connsiteX0" fmla="*/ 28211 w 138633"/>
                  <a:gd name="connsiteY0" fmla="*/ 11426 h 132525"/>
                  <a:gd name="connsiteX1" fmla="*/ 116317 w 138633"/>
                  <a:gd name="connsiteY1" fmla="*/ 6663 h 132525"/>
                  <a:gd name="connsiteX2" fmla="*/ 137749 w 138633"/>
                  <a:gd name="connsiteY2" fmla="*/ 37620 h 132525"/>
                  <a:gd name="connsiteX3" fmla="*/ 121080 w 138633"/>
                  <a:gd name="connsiteY3" fmla="*/ 116201 h 132525"/>
                  <a:gd name="connsiteX4" fmla="*/ 6780 w 138633"/>
                  <a:gd name="connsiteY4" fmla="*/ 123345 h 132525"/>
                  <a:gd name="connsiteX5" fmla="*/ 28211 w 138633"/>
                  <a:gd name="connsiteY5" fmla="*/ 11426 h 13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633" h="132525">
                    <a:moveTo>
                      <a:pt x="28211" y="11426"/>
                    </a:moveTo>
                    <a:cubicBezTo>
                      <a:pt x="46467" y="-8021"/>
                      <a:pt x="98061" y="2297"/>
                      <a:pt x="116317" y="6663"/>
                    </a:cubicBezTo>
                    <a:cubicBezTo>
                      <a:pt x="134573" y="11029"/>
                      <a:pt x="136955" y="19364"/>
                      <a:pt x="137749" y="37620"/>
                    </a:cubicBezTo>
                    <a:cubicBezTo>
                      <a:pt x="138543" y="55876"/>
                      <a:pt x="142908" y="101914"/>
                      <a:pt x="121080" y="116201"/>
                    </a:cubicBezTo>
                    <a:cubicBezTo>
                      <a:pt x="99252" y="130489"/>
                      <a:pt x="24639" y="140807"/>
                      <a:pt x="6780" y="123345"/>
                    </a:cubicBezTo>
                    <a:cubicBezTo>
                      <a:pt x="-11079" y="105883"/>
                      <a:pt x="9955" y="30873"/>
                      <a:pt x="28211" y="11426"/>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13" name="椭圆 412"/>
              <p:cNvSpPr/>
              <p:nvPr/>
            </p:nvSpPr>
            <p:spPr>
              <a:xfrm>
                <a:off x="8349546" y="2481491"/>
                <a:ext cx="89793" cy="9418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14" name="椭圆 413"/>
              <p:cNvSpPr/>
              <p:nvPr/>
            </p:nvSpPr>
            <p:spPr>
              <a:xfrm>
                <a:off x="8398312" y="2370513"/>
                <a:ext cx="195354" cy="19089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83" name="矩形 382"/>
            <p:cNvSpPr/>
            <p:nvPr/>
          </p:nvSpPr>
          <p:spPr>
            <a:xfrm>
              <a:off x="6878798" y="3289944"/>
              <a:ext cx="204184" cy="330495"/>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84" name="矩形 283"/>
            <p:cNvSpPr/>
            <p:nvPr/>
          </p:nvSpPr>
          <p:spPr>
            <a:xfrm>
              <a:off x="5955886" y="2420115"/>
              <a:ext cx="204184" cy="338244"/>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7652" name="AutoShape 6"/>
            <p:cNvSpPr/>
            <p:nvPr/>
          </p:nvSpPr>
          <p:spPr bwMode="auto">
            <a:xfrm>
              <a:off x="9100750" y="2855521"/>
              <a:ext cx="1579563" cy="494052"/>
            </a:xfrm>
            <a:prstGeom prst="borderCallout1">
              <a:avLst>
                <a:gd name="adj1" fmla="val 16551"/>
                <a:gd name="adj2" fmla="val -4824"/>
                <a:gd name="adj3" fmla="val 73792"/>
                <a:gd name="adj4" fmla="val -63417"/>
              </a:avLst>
            </a:prstGeom>
            <a:solidFill>
              <a:schemeClr val="accent1">
                <a:lumMod val="20000"/>
                <a:lumOff val="80000"/>
              </a:schemeClr>
            </a:solidFill>
            <a:ln w="9525">
              <a:solidFill>
                <a:schemeClr val="tx1"/>
              </a:solidFill>
              <a:miter lim="800000"/>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charset="-122"/>
                  <a:cs typeface="+mn-cs"/>
                </a:rPr>
                <a:t>插入气泡</a:t>
              </a:r>
              <a:endParaRPr kumimoji="0" lang="en-AU"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8" name="组合 7"/>
            <p:cNvGrpSpPr/>
            <p:nvPr/>
          </p:nvGrpSpPr>
          <p:grpSpPr>
            <a:xfrm>
              <a:off x="19924" y="1713516"/>
              <a:ext cx="3543214" cy="4638040"/>
              <a:chOff x="-112187" y="2068950"/>
              <a:chExt cx="3543214" cy="4638040"/>
            </a:xfrm>
          </p:grpSpPr>
          <p:grpSp>
            <p:nvGrpSpPr>
              <p:cNvPr id="9" name="Program"/>
              <p:cNvGrpSpPr/>
              <p:nvPr/>
            </p:nvGrpSpPr>
            <p:grpSpPr>
              <a:xfrm>
                <a:off x="-112187" y="2068950"/>
                <a:ext cx="3543214" cy="4388735"/>
                <a:chOff x="-515148" y="2373769"/>
                <a:chExt cx="3543214" cy="4388735"/>
              </a:xfrm>
            </p:grpSpPr>
            <p:cxnSp>
              <p:nvCxnSpPr>
                <p:cNvPr id="13" name="直接箭头连接符 12"/>
                <p:cNvCxnSpPr/>
                <p:nvPr/>
              </p:nvCxnSpPr>
              <p:spPr>
                <a:xfrm>
                  <a:off x="86514" y="3238034"/>
                  <a:ext cx="0" cy="352447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515148" y="2373769"/>
                  <a:ext cx="2582545" cy="7067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Program execution </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order  (in instructions)</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5" name="文本框 14"/>
                <p:cNvSpPr txBox="1"/>
                <p:nvPr/>
              </p:nvSpPr>
              <p:spPr>
                <a:xfrm>
                  <a:off x="384561" y="3055759"/>
                  <a:ext cx="202184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ld</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a:t>
                  </a:r>
                  <a:r>
                    <a:rPr kumimoji="0" lang="en-US" altLang="zh-CN" sz="2400" b="0" i="0" u="none" strike="noStrike" kern="1200" cap="none" spc="0" normalizeH="0" baseline="0" noProof="0" dirty="0">
                      <a:ln>
                        <a:noFill/>
                      </a:ln>
                      <a:solidFill>
                        <a:srgbClr val="54C9F5"/>
                      </a:solidFill>
                      <a:effectLst/>
                      <a:uLnTx/>
                      <a:uFillTx/>
                      <a:latin typeface="Times New Roman" panose="02020603050405020304" pitchFamily="18" charset="0"/>
                      <a:ea typeface="等线" panose="02010600030101010101" charset="-122"/>
                      <a:cs typeface="Times New Roman" panose="02020603050405020304" pitchFamily="18" charset="0"/>
                    </a:rPr>
                    <a:t>x2</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,x20(x1)</a:t>
                  </a:r>
                </a:p>
              </p:txBody>
            </p:sp>
            <p:sp>
              <p:nvSpPr>
                <p:cNvPr id="16" name="文本框 15"/>
                <p:cNvSpPr txBox="1"/>
                <p:nvPr/>
              </p:nvSpPr>
              <p:spPr>
                <a:xfrm>
                  <a:off x="384561" y="3902214"/>
                  <a:ext cx="264350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and </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becomes </a:t>
                  </a:r>
                  <a:r>
                    <a:rPr kumimoji="0" lang="en-US" altLang="zh-CN" sz="24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nop</a:t>
                  </a:r>
                </a:p>
              </p:txBody>
            </p:sp>
          </p:grpSp>
          <p:sp>
            <p:nvSpPr>
              <p:cNvPr id="10" name="文本框 9"/>
              <p:cNvSpPr txBox="1"/>
              <p:nvPr/>
            </p:nvSpPr>
            <p:spPr>
              <a:xfrm>
                <a:off x="804759" y="4487030"/>
                <a:ext cx="2021691"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and </a:t>
                </a:r>
                <a:r>
                  <a:rPr kumimoji="0" lang="en-US" altLang="zh-CN" sz="2400" b="0" i="0" u="none" strike="noStrike" kern="1200" cap="none" spc="0" normalizeH="0" baseline="0" noProof="0" dirty="0">
                    <a:ln>
                      <a:noFill/>
                    </a:ln>
                    <a:solidFill>
                      <a:srgbClr val="54C9F5"/>
                    </a:solidFill>
                    <a:effectLst/>
                    <a:uLnTx/>
                    <a:uFillTx/>
                    <a:latin typeface="Times New Roman" panose="02020603050405020304" pitchFamily="18" charset="0"/>
                    <a:ea typeface="等线" panose="02010600030101010101" charset="-122"/>
                    <a:cs typeface="Times New Roman" panose="02020603050405020304" pitchFamily="18" charset="0"/>
                  </a:rPr>
                  <a:t>x4,x2</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,x5 </a:t>
                </a:r>
                <a:endParaRPr kumimoji="0" lang="en-US" altLang="zh-CN" sz="2400" b="0" i="0" u="none" strike="noStrike" kern="1200" cap="none" spc="0" normalizeH="0" baseline="0" noProof="0" dirty="0">
                  <a:ln>
                    <a:noFill/>
                  </a:ln>
                  <a:solidFill>
                    <a:srgbClr val="54C9F5"/>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1" name="文本框 10"/>
              <p:cNvSpPr txBox="1"/>
              <p:nvPr/>
            </p:nvSpPr>
            <p:spPr>
              <a:xfrm>
                <a:off x="804759" y="5401430"/>
                <a:ext cx="2021691"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or x8,</a:t>
                </a:r>
                <a:r>
                  <a:rPr kumimoji="0" lang="en-US" altLang="zh-CN" sz="2400" b="0" i="0" u="none" strike="noStrike" kern="1200" cap="none" spc="0" normalizeH="0" baseline="0" noProof="0" dirty="0">
                    <a:ln>
                      <a:noFill/>
                    </a:ln>
                    <a:solidFill>
                      <a:srgbClr val="54C9F5"/>
                    </a:solidFill>
                    <a:effectLst/>
                    <a:uLnTx/>
                    <a:uFillTx/>
                    <a:latin typeface="Times New Roman" panose="02020603050405020304" pitchFamily="18" charset="0"/>
                    <a:ea typeface="等线" panose="02010600030101010101" charset="-122"/>
                    <a:cs typeface="Times New Roman" panose="02020603050405020304" pitchFamily="18" charset="0"/>
                  </a:rPr>
                  <a:t>x2</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,x6</a:t>
                </a:r>
              </a:p>
            </p:txBody>
          </p:sp>
          <p:sp>
            <p:nvSpPr>
              <p:cNvPr id="12" name="文本框 11"/>
              <p:cNvSpPr txBox="1"/>
              <p:nvPr/>
            </p:nvSpPr>
            <p:spPr>
              <a:xfrm>
                <a:off x="804759" y="6246615"/>
                <a:ext cx="2021691"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and x9,</a:t>
                </a:r>
                <a:r>
                  <a:rPr kumimoji="0" lang="en-US" altLang="zh-CN" sz="2400" b="0" i="0" u="none" strike="noStrike" kern="1200" cap="none" spc="0" normalizeH="0" baseline="0" noProof="0" dirty="0">
                    <a:ln>
                      <a:noFill/>
                    </a:ln>
                    <a:solidFill>
                      <a:srgbClr val="54C9F5"/>
                    </a:solidFill>
                    <a:effectLst/>
                    <a:uLnTx/>
                    <a:uFillTx/>
                    <a:latin typeface="Times New Roman" panose="02020603050405020304" pitchFamily="18" charset="0"/>
                    <a:ea typeface="等线" panose="02010600030101010101" charset="-122"/>
                    <a:cs typeface="Times New Roman" panose="02020603050405020304" pitchFamily="18" charset="0"/>
                  </a:rPr>
                  <a:t>x4,x2</a:t>
                </a:r>
              </a:p>
            </p:txBody>
          </p:sp>
        </p:grpSp>
        <p:grpSp>
          <p:nvGrpSpPr>
            <p:cNvPr id="17" name="指令"/>
            <p:cNvGrpSpPr/>
            <p:nvPr/>
          </p:nvGrpSpPr>
          <p:grpSpPr>
            <a:xfrm>
              <a:off x="6663819" y="5685835"/>
              <a:ext cx="4200124" cy="848518"/>
              <a:chOff x="3708787" y="2899251"/>
              <a:chExt cx="4562188" cy="1058188"/>
            </a:xfrm>
          </p:grpSpPr>
          <p:grpSp>
            <p:nvGrpSpPr>
              <p:cNvPr id="18" name="指令"/>
              <p:cNvGrpSpPr/>
              <p:nvPr/>
            </p:nvGrpSpPr>
            <p:grpSpPr>
              <a:xfrm>
                <a:off x="3751739" y="2899251"/>
                <a:ext cx="4403588" cy="1058188"/>
                <a:chOff x="4036219" y="4360386"/>
                <a:chExt cx="2411301" cy="579439"/>
              </a:xfrm>
            </p:grpSpPr>
            <p:grpSp>
              <p:nvGrpSpPr>
                <p:cNvPr id="24" name="组合 23"/>
                <p:cNvGrpSpPr/>
                <p:nvPr/>
              </p:nvGrpSpPr>
              <p:grpSpPr>
                <a:xfrm>
                  <a:off x="4036219" y="4536600"/>
                  <a:ext cx="233362" cy="230981"/>
                  <a:chOff x="3459957" y="3198019"/>
                  <a:chExt cx="233362" cy="230981"/>
                </a:xfrm>
              </p:grpSpPr>
              <p:sp>
                <p:nvSpPr>
                  <p:cNvPr id="64" name="矩形 63"/>
                  <p:cNvSpPr/>
                  <p:nvPr/>
                </p:nvSpPr>
                <p:spPr>
                  <a:xfrm>
                    <a:off x="3571875" y="3198019"/>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5" name="矩形 64"/>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5" name="矩形 24"/>
                <p:cNvSpPr/>
                <p:nvPr/>
              </p:nvSpPr>
              <p:spPr>
                <a:xfrm>
                  <a:off x="4383088" y="4360386"/>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26" name="直接连接符 25"/>
                <p:cNvCxnSpPr>
                  <a:stCxn id="65" idx="3"/>
                </p:cNvCxnSpPr>
                <p:nvPr/>
              </p:nvCxnSpPr>
              <p:spPr>
                <a:xfrm>
                  <a:off x="4269581" y="4652091"/>
                  <a:ext cx="1119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4583677" y="4531622"/>
                  <a:ext cx="224066" cy="235402"/>
                  <a:chOff x="3971697" y="3537291"/>
                  <a:chExt cx="224066" cy="235402"/>
                </a:xfrm>
              </p:grpSpPr>
              <p:sp>
                <p:nvSpPr>
                  <p:cNvPr id="57" name="矩形 56"/>
                  <p:cNvSpPr/>
                  <p:nvPr/>
                </p:nvSpPr>
                <p:spPr>
                  <a:xfrm>
                    <a:off x="4071938" y="3541712"/>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58" name="直接连接符 57"/>
                  <p:cNvCxnSpPr/>
                  <p:nvPr/>
                </p:nvCxnSpPr>
                <p:spPr>
                  <a:xfrm>
                    <a:off x="3974306" y="3537291"/>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3971794" y="3770692"/>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3971697" y="353842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4095751" y="3539103"/>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4089514" y="3770541"/>
                    <a:ext cx="105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192928" y="3537291"/>
                    <a:ext cx="0" cy="2323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直接连接符 27"/>
                <p:cNvCxnSpPr/>
                <p:nvPr/>
              </p:nvCxnSpPr>
              <p:spPr>
                <a:xfrm>
                  <a:off x="4456906" y="4653678"/>
                  <a:ext cx="127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任意多边形: 形状 28"/>
                <p:cNvSpPr/>
                <p:nvPr/>
              </p:nvSpPr>
              <p:spPr>
                <a:xfrm>
                  <a:off x="5135563" y="4404043"/>
                  <a:ext cx="302418" cy="492919"/>
                </a:xfrm>
                <a:custGeom>
                  <a:avLst/>
                  <a:gdLst>
                    <a:gd name="connsiteX0" fmla="*/ 2381 w 302418"/>
                    <a:gd name="connsiteY0" fmla="*/ 0 h 492919"/>
                    <a:gd name="connsiteX1" fmla="*/ 0 w 302418"/>
                    <a:gd name="connsiteY1" fmla="*/ 188119 h 492919"/>
                    <a:gd name="connsiteX2" fmla="*/ 52387 w 302418"/>
                    <a:gd name="connsiteY2" fmla="*/ 247650 h 492919"/>
                    <a:gd name="connsiteX3" fmla="*/ 4762 w 302418"/>
                    <a:gd name="connsiteY3" fmla="*/ 295275 h 492919"/>
                    <a:gd name="connsiteX4" fmla="*/ 4762 w 302418"/>
                    <a:gd name="connsiteY4" fmla="*/ 492919 h 492919"/>
                    <a:gd name="connsiteX5" fmla="*/ 300037 w 302418"/>
                    <a:gd name="connsiteY5" fmla="*/ 328613 h 492919"/>
                    <a:gd name="connsiteX6" fmla="*/ 302418 w 302418"/>
                    <a:gd name="connsiteY6" fmla="*/ 169069 h 492919"/>
                    <a:gd name="connsiteX7" fmla="*/ 2381 w 302418"/>
                    <a:gd name="connsiteY7" fmla="*/ 0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18" h="492919">
                      <a:moveTo>
                        <a:pt x="2381" y="0"/>
                      </a:moveTo>
                      <a:cubicBezTo>
                        <a:pt x="1587" y="62706"/>
                        <a:pt x="794" y="125413"/>
                        <a:pt x="0" y="188119"/>
                      </a:cubicBezTo>
                      <a:lnTo>
                        <a:pt x="52387" y="247650"/>
                      </a:lnTo>
                      <a:lnTo>
                        <a:pt x="4762" y="295275"/>
                      </a:lnTo>
                      <a:lnTo>
                        <a:pt x="4762" y="492919"/>
                      </a:lnTo>
                      <a:lnTo>
                        <a:pt x="300037" y="328613"/>
                      </a:lnTo>
                      <a:cubicBezTo>
                        <a:pt x="300831" y="275432"/>
                        <a:pt x="301624" y="222250"/>
                        <a:pt x="302418" y="169069"/>
                      </a:cubicBezTo>
                      <a:lnTo>
                        <a:pt x="2381" y="0"/>
                      </a:lnTo>
                      <a:close/>
                    </a:path>
                  </a:pathLst>
                </a:cu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0" name="矩形 29"/>
                <p:cNvSpPr/>
                <p:nvPr/>
              </p:nvSpPr>
              <p:spPr>
                <a:xfrm>
                  <a:off x="4939315" y="4362769"/>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 name="矩形 30"/>
                <p:cNvSpPr/>
                <p:nvPr/>
              </p:nvSpPr>
              <p:spPr>
                <a:xfrm>
                  <a:off x="5492751" y="4361974"/>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6" name="矩形 55"/>
                <p:cNvSpPr/>
                <p:nvPr/>
              </p:nvSpPr>
              <p:spPr>
                <a:xfrm>
                  <a:off x="5688014" y="4536601"/>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矩形 32"/>
                <p:cNvSpPr/>
                <p:nvPr/>
              </p:nvSpPr>
              <p:spPr>
                <a:xfrm>
                  <a:off x="6045593" y="4362768"/>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34" name="组合 33"/>
                <p:cNvGrpSpPr/>
                <p:nvPr/>
              </p:nvGrpSpPr>
              <p:grpSpPr>
                <a:xfrm rot="10800000">
                  <a:off x="6224134" y="4529592"/>
                  <a:ext cx="223386" cy="232211"/>
                  <a:chOff x="3970449" y="3542809"/>
                  <a:chExt cx="223386" cy="232211"/>
                </a:xfrm>
              </p:grpSpPr>
              <p:cxnSp>
                <p:nvCxnSpPr>
                  <p:cNvPr id="49" name="直接连接符 48"/>
                  <p:cNvCxnSpPr/>
                  <p:nvPr/>
                </p:nvCxnSpPr>
                <p:spPr>
                  <a:xfrm>
                    <a:off x="3974646" y="3544039"/>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970508" y="3773265"/>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970449" y="354358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093823" y="3542960"/>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093370" y="3772471"/>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4189339" y="3542809"/>
                    <a:ext cx="0" cy="2293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5" name="直接连接符 34"/>
                <p:cNvCxnSpPr/>
                <p:nvPr/>
              </p:nvCxnSpPr>
              <p:spPr>
                <a:xfrm>
                  <a:off x="4557710" y="4624070"/>
                  <a:ext cx="0" cy="2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557710" y="4625626"/>
                  <a:ext cx="285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4802980" y="456128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4802980" y="4717734"/>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009356" y="4561286"/>
                  <a:ext cx="1262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5009356" y="472249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5437981" y="4657329"/>
                  <a:ext cx="547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5566569" y="4658123"/>
                  <a:ext cx="12144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56" idx="3"/>
                  <a:endCxn id="33" idx="1"/>
                </p:cNvCxnSpPr>
                <p:nvPr/>
              </p:nvCxnSpPr>
              <p:spPr>
                <a:xfrm flipV="1">
                  <a:off x="5921376" y="4651297"/>
                  <a:ext cx="124217" cy="7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119411" y="4652091"/>
                  <a:ext cx="105176" cy="8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5636419" y="4659901"/>
                  <a:ext cx="0" cy="157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635994" y="4814259"/>
                  <a:ext cx="3788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6016115" y="4719752"/>
                  <a:ext cx="0" cy="97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014811" y="4721534"/>
                  <a:ext cx="281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 name="文本框 18"/>
              <p:cNvSpPr txBox="1"/>
              <p:nvPr/>
            </p:nvSpPr>
            <p:spPr>
              <a:xfrm>
                <a:off x="3708787" y="3187962"/>
                <a:ext cx="632926" cy="4080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IM</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0" name="文本框 19"/>
              <p:cNvSpPr txBox="1"/>
              <p:nvPr/>
            </p:nvSpPr>
            <p:spPr>
              <a:xfrm>
                <a:off x="4654820" y="3187962"/>
                <a:ext cx="678399" cy="3996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1" name="文本框 20"/>
              <p:cNvSpPr txBox="1"/>
              <p:nvPr/>
            </p:nvSpPr>
            <p:spPr>
              <a:xfrm>
                <a:off x="7648165" y="3188315"/>
                <a:ext cx="622810"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5751707" y="3204357"/>
                <a:ext cx="641091"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ALU</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3" name="文本框 22"/>
              <p:cNvSpPr txBox="1"/>
              <p:nvPr/>
            </p:nvSpPr>
            <p:spPr>
              <a:xfrm>
                <a:off x="6697502" y="3209906"/>
                <a:ext cx="601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DM</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66" name="指令"/>
            <p:cNvGrpSpPr/>
            <p:nvPr/>
          </p:nvGrpSpPr>
          <p:grpSpPr>
            <a:xfrm>
              <a:off x="3872726" y="3027954"/>
              <a:ext cx="4200124" cy="848518"/>
              <a:chOff x="3708787" y="2899251"/>
              <a:chExt cx="4562188" cy="1058188"/>
            </a:xfrm>
          </p:grpSpPr>
          <p:grpSp>
            <p:nvGrpSpPr>
              <p:cNvPr id="67" name="指令"/>
              <p:cNvGrpSpPr/>
              <p:nvPr/>
            </p:nvGrpSpPr>
            <p:grpSpPr>
              <a:xfrm>
                <a:off x="3751739" y="2899251"/>
                <a:ext cx="4403588" cy="1058188"/>
                <a:chOff x="4036219" y="4360386"/>
                <a:chExt cx="2411301" cy="579439"/>
              </a:xfrm>
            </p:grpSpPr>
            <p:grpSp>
              <p:nvGrpSpPr>
                <p:cNvPr id="73" name="组合 72"/>
                <p:cNvGrpSpPr/>
                <p:nvPr/>
              </p:nvGrpSpPr>
              <p:grpSpPr>
                <a:xfrm>
                  <a:off x="4036219" y="4536600"/>
                  <a:ext cx="233362" cy="230981"/>
                  <a:chOff x="3459957" y="3198019"/>
                  <a:chExt cx="233362" cy="230981"/>
                </a:xfrm>
              </p:grpSpPr>
              <p:sp>
                <p:nvSpPr>
                  <p:cNvPr id="112" name="矩形 111"/>
                  <p:cNvSpPr/>
                  <p:nvPr/>
                </p:nvSpPr>
                <p:spPr>
                  <a:xfrm>
                    <a:off x="3571875" y="3198019"/>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13" name="矩形 112"/>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74" name="矩形 73"/>
                <p:cNvSpPr/>
                <p:nvPr/>
              </p:nvSpPr>
              <p:spPr>
                <a:xfrm>
                  <a:off x="4383088" y="4360386"/>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75" name="直接连接符 74"/>
                <p:cNvCxnSpPr>
                  <a:stCxn id="113" idx="3"/>
                </p:cNvCxnSpPr>
                <p:nvPr/>
              </p:nvCxnSpPr>
              <p:spPr>
                <a:xfrm>
                  <a:off x="4269581" y="4652091"/>
                  <a:ext cx="1119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组合 75"/>
                <p:cNvGrpSpPr/>
                <p:nvPr/>
              </p:nvGrpSpPr>
              <p:grpSpPr>
                <a:xfrm>
                  <a:off x="4583677" y="4531622"/>
                  <a:ext cx="224066" cy="235402"/>
                  <a:chOff x="3971697" y="3537291"/>
                  <a:chExt cx="224066" cy="235402"/>
                </a:xfrm>
              </p:grpSpPr>
              <p:sp>
                <p:nvSpPr>
                  <p:cNvPr id="105" name="矩形 104"/>
                  <p:cNvSpPr/>
                  <p:nvPr/>
                </p:nvSpPr>
                <p:spPr>
                  <a:xfrm>
                    <a:off x="4071938" y="3541712"/>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106" name="直接连接符 105"/>
                  <p:cNvCxnSpPr/>
                  <p:nvPr/>
                </p:nvCxnSpPr>
                <p:spPr>
                  <a:xfrm>
                    <a:off x="3974306" y="3537291"/>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3971794" y="3770692"/>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3971697" y="353842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4095751" y="3539103"/>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4089514" y="3770541"/>
                    <a:ext cx="105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4192928" y="3537291"/>
                    <a:ext cx="0" cy="2323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7" name="直接连接符 76"/>
                <p:cNvCxnSpPr/>
                <p:nvPr/>
              </p:nvCxnSpPr>
              <p:spPr>
                <a:xfrm>
                  <a:off x="4456906" y="4653678"/>
                  <a:ext cx="127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任意多边形: 形状 77"/>
                <p:cNvSpPr/>
                <p:nvPr/>
              </p:nvSpPr>
              <p:spPr>
                <a:xfrm>
                  <a:off x="5135563" y="4404043"/>
                  <a:ext cx="302418" cy="492919"/>
                </a:xfrm>
                <a:custGeom>
                  <a:avLst/>
                  <a:gdLst>
                    <a:gd name="connsiteX0" fmla="*/ 2381 w 302418"/>
                    <a:gd name="connsiteY0" fmla="*/ 0 h 492919"/>
                    <a:gd name="connsiteX1" fmla="*/ 0 w 302418"/>
                    <a:gd name="connsiteY1" fmla="*/ 188119 h 492919"/>
                    <a:gd name="connsiteX2" fmla="*/ 52387 w 302418"/>
                    <a:gd name="connsiteY2" fmla="*/ 247650 h 492919"/>
                    <a:gd name="connsiteX3" fmla="*/ 4762 w 302418"/>
                    <a:gd name="connsiteY3" fmla="*/ 295275 h 492919"/>
                    <a:gd name="connsiteX4" fmla="*/ 4762 w 302418"/>
                    <a:gd name="connsiteY4" fmla="*/ 492919 h 492919"/>
                    <a:gd name="connsiteX5" fmla="*/ 300037 w 302418"/>
                    <a:gd name="connsiteY5" fmla="*/ 328613 h 492919"/>
                    <a:gd name="connsiteX6" fmla="*/ 302418 w 302418"/>
                    <a:gd name="connsiteY6" fmla="*/ 169069 h 492919"/>
                    <a:gd name="connsiteX7" fmla="*/ 2381 w 302418"/>
                    <a:gd name="connsiteY7" fmla="*/ 0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18" h="492919">
                      <a:moveTo>
                        <a:pt x="2381" y="0"/>
                      </a:moveTo>
                      <a:cubicBezTo>
                        <a:pt x="1587" y="62706"/>
                        <a:pt x="794" y="125413"/>
                        <a:pt x="0" y="188119"/>
                      </a:cubicBezTo>
                      <a:lnTo>
                        <a:pt x="52387" y="247650"/>
                      </a:lnTo>
                      <a:lnTo>
                        <a:pt x="4762" y="295275"/>
                      </a:lnTo>
                      <a:lnTo>
                        <a:pt x="4762" y="492919"/>
                      </a:lnTo>
                      <a:lnTo>
                        <a:pt x="300037" y="328613"/>
                      </a:lnTo>
                      <a:cubicBezTo>
                        <a:pt x="300831" y="275432"/>
                        <a:pt x="301624" y="222250"/>
                        <a:pt x="302418" y="169069"/>
                      </a:cubicBezTo>
                      <a:lnTo>
                        <a:pt x="2381" y="0"/>
                      </a:lnTo>
                      <a:close/>
                    </a:path>
                  </a:pathLst>
                </a:cu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9" name="矩形 78"/>
                <p:cNvSpPr/>
                <p:nvPr/>
              </p:nvSpPr>
              <p:spPr>
                <a:xfrm>
                  <a:off x="4935538" y="4362769"/>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0" name="矩形 79"/>
                <p:cNvSpPr/>
                <p:nvPr/>
              </p:nvSpPr>
              <p:spPr>
                <a:xfrm>
                  <a:off x="5492751" y="4361974"/>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1" name="矩形 80"/>
                <p:cNvSpPr/>
                <p:nvPr/>
              </p:nvSpPr>
              <p:spPr>
                <a:xfrm>
                  <a:off x="5688014" y="4536601"/>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2" name="矩形 81"/>
                <p:cNvSpPr/>
                <p:nvPr/>
              </p:nvSpPr>
              <p:spPr>
                <a:xfrm>
                  <a:off x="6045593" y="4362768"/>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83" name="组合 82"/>
                <p:cNvGrpSpPr/>
                <p:nvPr/>
              </p:nvGrpSpPr>
              <p:grpSpPr>
                <a:xfrm rot="10800000">
                  <a:off x="6224134" y="4529592"/>
                  <a:ext cx="223386" cy="233308"/>
                  <a:chOff x="3970449" y="3541712"/>
                  <a:chExt cx="223386" cy="233308"/>
                </a:xfrm>
              </p:grpSpPr>
              <p:sp>
                <p:nvSpPr>
                  <p:cNvPr id="98" name="矩形 97"/>
                  <p:cNvSpPr/>
                  <p:nvPr/>
                </p:nvSpPr>
                <p:spPr>
                  <a:xfrm>
                    <a:off x="4071938" y="3541712"/>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99" name="直接连接符 98"/>
                  <p:cNvCxnSpPr/>
                  <p:nvPr/>
                </p:nvCxnSpPr>
                <p:spPr>
                  <a:xfrm>
                    <a:off x="3974646" y="3544039"/>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3970508" y="3773265"/>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3970449" y="354358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4093823" y="3542960"/>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4093370" y="3772471"/>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4189339" y="3542809"/>
                    <a:ext cx="0" cy="2293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4" name="直接连接符 83"/>
                <p:cNvCxnSpPr/>
                <p:nvPr/>
              </p:nvCxnSpPr>
              <p:spPr>
                <a:xfrm>
                  <a:off x="4557710" y="4624070"/>
                  <a:ext cx="0" cy="2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4557710" y="4625626"/>
                  <a:ext cx="285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4802980" y="4574639"/>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5007467" y="4575062"/>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5437981" y="4657329"/>
                  <a:ext cx="547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5566569" y="4658123"/>
                  <a:ext cx="12144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a:stCxn id="81" idx="3"/>
                  <a:endCxn id="82" idx="1"/>
                </p:cNvCxnSpPr>
                <p:nvPr/>
              </p:nvCxnSpPr>
              <p:spPr>
                <a:xfrm flipV="1">
                  <a:off x="5921376" y="4651297"/>
                  <a:ext cx="124217" cy="7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6119411" y="4652091"/>
                  <a:ext cx="105176" cy="8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5636419" y="4659901"/>
                  <a:ext cx="0" cy="157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5635994" y="4814259"/>
                  <a:ext cx="3788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6016115" y="4719752"/>
                  <a:ext cx="0" cy="97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6014811" y="4721534"/>
                  <a:ext cx="281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8" name="文本框 67"/>
              <p:cNvSpPr txBox="1"/>
              <p:nvPr/>
            </p:nvSpPr>
            <p:spPr>
              <a:xfrm>
                <a:off x="3708787" y="3187962"/>
                <a:ext cx="632926" cy="4080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IM</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9" name="文本框 68"/>
              <p:cNvSpPr txBox="1"/>
              <p:nvPr/>
            </p:nvSpPr>
            <p:spPr>
              <a:xfrm>
                <a:off x="4654820" y="3187962"/>
                <a:ext cx="678399" cy="3996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0" name="文本框 69"/>
              <p:cNvSpPr txBox="1"/>
              <p:nvPr/>
            </p:nvSpPr>
            <p:spPr>
              <a:xfrm>
                <a:off x="7648165" y="3188315"/>
                <a:ext cx="622810"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1" name="文本框 70"/>
              <p:cNvSpPr txBox="1"/>
              <p:nvPr/>
            </p:nvSpPr>
            <p:spPr>
              <a:xfrm>
                <a:off x="5751707" y="3204357"/>
                <a:ext cx="641091"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ALU</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2" name="文本框 71"/>
              <p:cNvSpPr txBox="1"/>
              <p:nvPr/>
            </p:nvSpPr>
            <p:spPr>
              <a:xfrm>
                <a:off x="6697502" y="3209906"/>
                <a:ext cx="601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DM</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114" name="指令"/>
            <p:cNvGrpSpPr/>
            <p:nvPr/>
          </p:nvGrpSpPr>
          <p:grpSpPr>
            <a:xfrm>
              <a:off x="2940241" y="2155045"/>
              <a:ext cx="4200124" cy="848518"/>
              <a:chOff x="3708787" y="2899251"/>
              <a:chExt cx="4562188" cy="1058188"/>
            </a:xfrm>
          </p:grpSpPr>
          <p:grpSp>
            <p:nvGrpSpPr>
              <p:cNvPr id="115" name="指令"/>
              <p:cNvGrpSpPr/>
              <p:nvPr/>
            </p:nvGrpSpPr>
            <p:grpSpPr>
              <a:xfrm>
                <a:off x="3751739" y="2899251"/>
                <a:ext cx="4403588" cy="1058188"/>
                <a:chOff x="4036219" y="4360386"/>
                <a:chExt cx="2411301" cy="579439"/>
              </a:xfrm>
            </p:grpSpPr>
            <p:grpSp>
              <p:nvGrpSpPr>
                <p:cNvPr id="121" name="组合 120"/>
                <p:cNvGrpSpPr/>
                <p:nvPr/>
              </p:nvGrpSpPr>
              <p:grpSpPr>
                <a:xfrm>
                  <a:off x="4036219" y="4536600"/>
                  <a:ext cx="233362" cy="230981"/>
                  <a:chOff x="3459957" y="3198019"/>
                  <a:chExt cx="233362" cy="230981"/>
                </a:xfrm>
              </p:grpSpPr>
              <p:sp>
                <p:nvSpPr>
                  <p:cNvPr id="160" name="矩形 159"/>
                  <p:cNvSpPr/>
                  <p:nvPr/>
                </p:nvSpPr>
                <p:spPr>
                  <a:xfrm>
                    <a:off x="3571875" y="3198019"/>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61" name="矩形 160"/>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22" name="矩形 121"/>
                <p:cNvSpPr/>
                <p:nvPr/>
              </p:nvSpPr>
              <p:spPr>
                <a:xfrm>
                  <a:off x="4383088" y="4360386"/>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23" name="直接连接符 122"/>
                <p:cNvCxnSpPr>
                  <a:stCxn id="161" idx="3"/>
                </p:cNvCxnSpPr>
                <p:nvPr/>
              </p:nvCxnSpPr>
              <p:spPr>
                <a:xfrm>
                  <a:off x="4269581" y="4652091"/>
                  <a:ext cx="1119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4" name="组合 123"/>
                <p:cNvGrpSpPr/>
                <p:nvPr/>
              </p:nvGrpSpPr>
              <p:grpSpPr>
                <a:xfrm>
                  <a:off x="4583677" y="4531622"/>
                  <a:ext cx="224066" cy="235402"/>
                  <a:chOff x="3971697" y="3537291"/>
                  <a:chExt cx="224066" cy="235402"/>
                </a:xfrm>
              </p:grpSpPr>
              <p:sp>
                <p:nvSpPr>
                  <p:cNvPr id="153" name="矩形 152"/>
                  <p:cNvSpPr/>
                  <p:nvPr/>
                </p:nvSpPr>
                <p:spPr>
                  <a:xfrm>
                    <a:off x="4071938" y="3541712"/>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154" name="直接连接符 153"/>
                  <p:cNvCxnSpPr/>
                  <p:nvPr/>
                </p:nvCxnSpPr>
                <p:spPr>
                  <a:xfrm>
                    <a:off x="3974306" y="3537291"/>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3971794" y="3770692"/>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3971697" y="353842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4095751" y="3539103"/>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4089514" y="3770541"/>
                    <a:ext cx="105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4192928" y="3537291"/>
                    <a:ext cx="0" cy="2323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5" name="直接连接符 124"/>
                <p:cNvCxnSpPr/>
                <p:nvPr/>
              </p:nvCxnSpPr>
              <p:spPr>
                <a:xfrm>
                  <a:off x="4456906" y="4653678"/>
                  <a:ext cx="127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任意多边形: 形状 125"/>
                <p:cNvSpPr/>
                <p:nvPr/>
              </p:nvSpPr>
              <p:spPr>
                <a:xfrm>
                  <a:off x="5135563" y="4404043"/>
                  <a:ext cx="302418" cy="492919"/>
                </a:xfrm>
                <a:custGeom>
                  <a:avLst/>
                  <a:gdLst>
                    <a:gd name="connsiteX0" fmla="*/ 2381 w 302418"/>
                    <a:gd name="connsiteY0" fmla="*/ 0 h 492919"/>
                    <a:gd name="connsiteX1" fmla="*/ 0 w 302418"/>
                    <a:gd name="connsiteY1" fmla="*/ 188119 h 492919"/>
                    <a:gd name="connsiteX2" fmla="*/ 52387 w 302418"/>
                    <a:gd name="connsiteY2" fmla="*/ 247650 h 492919"/>
                    <a:gd name="connsiteX3" fmla="*/ 4762 w 302418"/>
                    <a:gd name="connsiteY3" fmla="*/ 295275 h 492919"/>
                    <a:gd name="connsiteX4" fmla="*/ 4762 w 302418"/>
                    <a:gd name="connsiteY4" fmla="*/ 492919 h 492919"/>
                    <a:gd name="connsiteX5" fmla="*/ 300037 w 302418"/>
                    <a:gd name="connsiteY5" fmla="*/ 328613 h 492919"/>
                    <a:gd name="connsiteX6" fmla="*/ 302418 w 302418"/>
                    <a:gd name="connsiteY6" fmla="*/ 169069 h 492919"/>
                    <a:gd name="connsiteX7" fmla="*/ 2381 w 302418"/>
                    <a:gd name="connsiteY7" fmla="*/ 0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18" h="492919">
                      <a:moveTo>
                        <a:pt x="2381" y="0"/>
                      </a:moveTo>
                      <a:cubicBezTo>
                        <a:pt x="1587" y="62706"/>
                        <a:pt x="794" y="125413"/>
                        <a:pt x="0" y="188119"/>
                      </a:cubicBezTo>
                      <a:lnTo>
                        <a:pt x="52387" y="247650"/>
                      </a:lnTo>
                      <a:lnTo>
                        <a:pt x="4762" y="295275"/>
                      </a:lnTo>
                      <a:lnTo>
                        <a:pt x="4762" y="492919"/>
                      </a:lnTo>
                      <a:lnTo>
                        <a:pt x="300037" y="328613"/>
                      </a:lnTo>
                      <a:cubicBezTo>
                        <a:pt x="300831" y="275432"/>
                        <a:pt x="301624" y="222250"/>
                        <a:pt x="302418" y="169069"/>
                      </a:cubicBezTo>
                      <a:lnTo>
                        <a:pt x="2381" y="0"/>
                      </a:lnTo>
                      <a:close/>
                    </a:path>
                  </a:pathLst>
                </a:cu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7" name="矩形 126"/>
                <p:cNvSpPr/>
                <p:nvPr/>
              </p:nvSpPr>
              <p:spPr>
                <a:xfrm>
                  <a:off x="4935538" y="4362769"/>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8" name="矩形 127"/>
                <p:cNvSpPr/>
                <p:nvPr/>
              </p:nvSpPr>
              <p:spPr>
                <a:xfrm>
                  <a:off x="5492751" y="4361974"/>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29" name="矩形 128"/>
                <p:cNvSpPr/>
                <p:nvPr/>
              </p:nvSpPr>
              <p:spPr>
                <a:xfrm>
                  <a:off x="5688014" y="4536601"/>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30" name="矩形 129"/>
                <p:cNvSpPr/>
                <p:nvPr/>
              </p:nvSpPr>
              <p:spPr>
                <a:xfrm>
                  <a:off x="6045593" y="4362768"/>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31" name="组合 130"/>
                <p:cNvGrpSpPr/>
                <p:nvPr/>
              </p:nvGrpSpPr>
              <p:grpSpPr>
                <a:xfrm rot="10800000">
                  <a:off x="6224134" y="4529592"/>
                  <a:ext cx="223386" cy="233308"/>
                  <a:chOff x="3970449" y="3541712"/>
                  <a:chExt cx="223386" cy="233308"/>
                </a:xfrm>
              </p:grpSpPr>
              <p:sp>
                <p:nvSpPr>
                  <p:cNvPr id="146" name="矩形 145"/>
                  <p:cNvSpPr/>
                  <p:nvPr/>
                </p:nvSpPr>
                <p:spPr>
                  <a:xfrm>
                    <a:off x="4071938" y="3541712"/>
                    <a:ext cx="121444" cy="230981"/>
                  </a:xfrm>
                  <a:prstGeom prst="rect">
                    <a:avLst/>
                  </a:prstGeom>
                  <a:solidFill>
                    <a:srgbClr val="9C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147" name="直接连接符 146"/>
                  <p:cNvCxnSpPr/>
                  <p:nvPr/>
                </p:nvCxnSpPr>
                <p:spPr>
                  <a:xfrm>
                    <a:off x="3974646" y="3544039"/>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3970508" y="3773265"/>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3970449" y="354358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4093823" y="3542960"/>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4093370" y="3772471"/>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4189339" y="3542809"/>
                    <a:ext cx="0" cy="2293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2" name="直接连接符 131"/>
                <p:cNvCxnSpPr/>
                <p:nvPr/>
              </p:nvCxnSpPr>
              <p:spPr>
                <a:xfrm>
                  <a:off x="4557710" y="4624070"/>
                  <a:ext cx="0" cy="2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4557710" y="4625626"/>
                  <a:ext cx="285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4802980" y="456128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4802980" y="4717734"/>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5009356" y="4561286"/>
                  <a:ext cx="1262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5009356" y="472249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5437981" y="4657329"/>
                  <a:ext cx="547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5566569" y="4658123"/>
                  <a:ext cx="12144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a:stCxn id="129" idx="3"/>
                  <a:endCxn id="130" idx="1"/>
                </p:cNvCxnSpPr>
                <p:nvPr/>
              </p:nvCxnSpPr>
              <p:spPr>
                <a:xfrm flipV="1">
                  <a:off x="5921376" y="4651297"/>
                  <a:ext cx="124217" cy="7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6119411" y="4652091"/>
                  <a:ext cx="105176" cy="8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5636419" y="4659901"/>
                  <a:ext cx="0" cy="157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5635994" y="4814259"/>
                  <a:ext cx="3788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6016115" y="4719752"/>
                  <a:ext cx="0" cy="97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6014811" y="4721534"/>
                  <a:ext cx="281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6" name="文本框 115"/>
              <p:cNvSpPr txBox="1"/>
              <p:nvPr/>
            </p:nvSpPr>
            <p:spPr>
              <a:xfrm>
                <a:off x="3708787" y="3187962"/>
                <a:ext cx="632926" cy="4080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IM</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17" name="文本框 116"/>
              <p:cNvSpPr txBox="1"/>
              <p:nvPr/>
            </p:nvSpPr>
            <p:spPr>
              <a:xfrm>
                <a:off x="4654820" y="3187962"/>
                <a:ext cx="678399" cy="3996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18" name="文本框 117"/>
              <p:cNvSpPr txBox="1"/>
              <p:nvPr/>
            </p:nvSpPr>
            <p:spPr>
              <a:xfrm>
                <a:off x="7648165" y="3188315"/>
                <a:ext cx="622810"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19" name="文本框 118"/>
              <p:cNvSpPr txBox="1"/>
              <p:nvPr/>
            </p:nvSpPr>
            <p:spPr>
              <a:xfrm>
                <a:off x="5751707" y="3204357"/>
                <a:ext cx="641091"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ALU</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20" name="文本框 119"/>
              <p:cNvSpPr txBox="1"/>
              <p:nvPr/>
            </p:nvSpPr>
            <p:spPr>
              <a:xfrm>
                <a:off x="6697502" y="3209906"/>
                <a:ext cx="601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DM</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162" name="指令"/>
            <p:cNvGrpSpPr/>
            <p:nvPr/>
          </p:nvGrpSpPr>
          <p:grpSpPr>
            <a:xfrm>
              <a:off x="4802738" y="3904907"/>
              <a:ext cx="4200124" cy="848518"/>
              <a:chOff x="3708787" y="2899251"/>
              <a:chExt cx="4562188" cy="1058188"/>
            </a:xfrm>
          </p:grpSpPr>
          <p:grpSp>
            <p:nvGrpSpPr>
              <p:cNvPr id="163" name="指令"/>
              <p:cNvGrpSpPr/>
              <p:nvPr/>
            </p:nvGrpSpPr>
            <p:grpSpPr>
              <a:xfrm>
                <a:off x="3751739" y="2899251"/>
                <a:ext cx="4403588" cy="1058188"/>
                <a:chOff x="4036219" y="4360386"/>
                <a:chExt cx="2411301" cy="579439"/>
              </a:xfrm>
            </p:grpSpPr>
            <p:grpSp>
              <p:nvGrpSpPr>
                <p:cNvPr id="169" name="组合 168"/>
                <p:cNvGrpSpPr/>
                <p:nvPr/>
              </p:nvGrpSpPr>
              <p:grpSpPr>
                <a:xfrm>
                  <a:off x="4036219" y="4536600"/>
                  <a:ext cx="233362" cy="230981"/>
                  <a:chOff x="3459957" y="3198019"/>
                  <a:chExt cx="233362" cy="230981"/>
                </a:xfrm>
              </p:grpSpPr>
              <p:sp>
                <p:nvSpPr>
                  <p:cNvPr id="208" name="矩形 207"/>
                  <p:cNvSpPr/>
                  <p:nvPr/>
                </p:nvSpPr>
                <p:spPr>
                  <a:xfrm>
                    <a:off x="3571875" y="3198019"/>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09" name="矩形 208"/>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70" name="矩形 169"/>
                <p:cNvSpPr/>
                <p:nvPr/>
              </p:nvSpPr>
              <p:spPr>
                <a:xfrm>
                  <a:off x="4383088" y="4360386"/>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71" name="直接连接符 170"/>
                <p:cNvCxnSpPr>
                  <a:stCxn id="209" idx="3"/>
                </p:cNvCxnSpPr>
                <p:nvPr/>
              </p:nvCxnSpPr>
              <p:spPr>
                <a:xfrm>
                  <a:off x="4269581" y="4652091"/>
                  <a:ext cx="1119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2" name="组合 171"/>
                <p:cNvGrpSpPr/>
                <p:nvPr/>
              </p:nvGrpSpPr>
              <p:grpSpPr>
                <a:xfrm>
                  <a:off x="4583677" y="4531622"/>
                  <a:ext cx="224066" cy="235402"/>
                  <a:chOff x="3971697" y="3537291"/>
                  <a:chExt cx="224066" cy="235402"/>
                </a:xfrm>
              </p:grpSpPr>
              <p:sp>
                <p:nvSpPr>
                  <p:cNvPr id="201" name="矩形 200"/>
                  <p:cNvSpPr/>
                  <p:nvPr/>
                </p:nvSpPr>
                <p:spPr>
                  <a:xfrm>
                    <a:off x="4071938" y="3541712"/>
                    <a:ext cx="121444" cy="230981"/>
                  </a:xfrm>
                  <a:prstGeom prst="rect">
                    <a:avLst/>
                  </a:prstGeom>
                  <a:solidFill>
                    <a:srgbClr val="9C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202" name="直接连接符 201"/>
                  <p:cNvCxnSpPr/>
                  <p:nvPr/>
                </p:nvCxnSpPr>
                <p:spPr>
                  <a:xfrm>
                    <a:off x="3974306" y="3537291"/>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3971794" y="3770692"/>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a:off x="3971697" y="353842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4095751" y="3539103"/>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a:off x="4089514" y="3770541"/>
                    <a:ext cx="105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4192928" y="3537291"/>
                    <a:ext cx="0" cy="2323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73" name="直接连接符 172"/>
                <p:cNvCxnSpPr/>
                <p:nvPr/>
              </p:nvCxnSpPr>
              <p:spPr>
                <a:xfrm>
                  <a:off x="4456906" y="4653678"/>
                  <a:ext cx="127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任意多边形: 形状 173"/>
                <p:cNvSpPr/>
                <p:nvPr/>
              </p:nvSpPr>
              <p:spPr>
                <a:xfrm>
                  <a:off x="5135563" y="4404043"/>
                  <a:ext cx="302418" cy="492919"/>
                </a:xfrm>
                <a:custGeom>
                  <a:avLst/>
                  <a:gdLst>
                    <a:gd name="connsiteX0" fmla="*/ 2381 w 302418"/>
                    <a:gd name="connsiteY0" fmla="*/ 0 h 492919"/>
                    <a:gd name="connsiteX1" fmla="*/ 0 w 302418"/>
                    <a:gd name="connsiteY1" fmla="*/ 188119 h 492919"/>
                    <a:gd name="connsiteX2" fmla="*/ 52387 w 302418"/>
                    <a:gd name="connsiteY2" fmla="*/ 247650 h 492919"/>
                    <a:gd name="connsiteX3" fmla="*/ 4762 w 302418"/>
                    <a:gd name="connsiteY3" fmla="*/ 295275 h 492919"/>
                    <a:gd name="connsiteX4" fmla="*/ 4762 w 302418"/>
                    <a:gd name="connsiteY4" fmla="*/ 492919 h 492919"/>
                    <a:gd name="connsiteX5" fmla="*/ 300037 w 302418"/>
                    <a:gd name="connsiteY5" fmla="*/ 328613 h 492919"/>
                    <a:gd name="connsiteX6" fmla="*/ 302418 w 302418"/>
                    <a:gd name="connsiteY6" fmla="*/ 169069 h 492919"/>
                    <a:gd name="connsiteX7" fmla="*/ 2381 w 302418"/>
                    <a:gd name="connsiteY7" fmla="*/ 0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18" h="492919">
                      <a:moveTo>
                        <a:pt x="2381" y="0"/>
                      </a:moveTo>
                      <a:cubicBezTo>
                        <a:pt x="1587" y="62706"/>
                        <a:pt x="794" y="125413"/>
                        <a:pt x="0" y="188119"/>
                      </a:cubicBezTo>
                      <a:lnTo>
                        <a:pt x="52387" y="247650"/>
                      </a:lnTo>
                      <a:lnTo>
                        <a:pt x="4762" y="295275"/>
                      </a:lnTo>
                      <a:lnTo>
                        <a:pt x="4762" y="492919"/>
                      </a:lnTo>
                      <a:lnTo>
                        <a:pt x="300037" y="328613"/>
                      </a:lnTo>
                      <a:cubicBezTo>
                        <a:pt x="300831" y="275432"/>
                        <a:pt x="301624" y="222250"/>
                        <a:pt x="302418" y="169069"/>
                      </a:cubicBezTo>
                      <a:lnTo>
                        <a:pt x="2381" y="0"/>
                      </a:lnTo>
                      <a:close/>
                    </a:path>
                  </a:pathLst>
                </a:cu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5" name="矩形 174"/>
                <p:cNvSpPr/>
                <p:nvPr/>
              </p:nvSpPr>
              <p:spPr>
                <a:xfrm>
                  <a:off x="4935538" y="4362769"/>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6" name="矩形 175"/>
                <p:cNvSpPr/>
                <p:nvPr/>
              </p:nvSpPr>
              <p:spPr>
                <a:xfrm>
                  <a:off x="5492751" y="4361974"/>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77" name="矩形 176"/>
                <p:cNvSpPr/>
                <p:nvPr/>
              </p:nvSpPr>
              <p:spPr>
                <a:xfrm>
                  <a:off x="5688014" y="4536601"/>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8" name="矩形 177"/>
                <p:cNvSpPr/>
                <p:nvPr/>
              </p:nvSpPr>
              <p:spPr>
                <a:xfrm>
                  <a:off x="6045593" y="4362768"/>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179" name="组合 178"/>
                <p:cNvGrpSpPr/>
                <p:nvPr/>
              </p:nvGrpSpPr>
              <p:grpSpPr>
                <a:xfrm rot="10800000">
                  <a:off x="6224134" y="4529592"/>
                  <a:ext cx="223386" cy="233308"/>
                  <a:chOff x="3970449" y="3541712"/>
                  <a:chExt cx="223386" cy="233308"/>
                </a:xfrm>
              </p:grpSpPr>
              <p:sp>
                <p:nvSpPr>
                  <p:cNvPr id="194" name="矩形 193"/>
                  <p:cNvSpPr/>
                  <p:nvPr/>
                </p:nvSpPr>
                <p:spPr>
                  <a:xfrm>
                    <a:off x="4071938" y="3541712"/>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195" name="直接连接符 194"/>
                  <p:cNvCxnSpPr/>
                  <p:nvPr/>
                </p:nvCxnSpPr>
                <p:spPr>
                  <a:xfrm>
                    <a:off x="3974646" y="3544039"/>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3970508" y="3773265"/>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3970449" y="354358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a:off x="4093823" y="3542960"/>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4093370" y="3772471"/>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4189339" y="3542809"/>
                    <a:ext cx="0" cy="2293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0" name="直接连接符 179"/>
                <p:cNvCxnSpPr/>
                <p:nvPr/>
              </p:nvCxnSpPr>
              <p:spPr>
                <a:xfrm>
                  <a:off x="4557710" y="4624070"/>
                  <a:ext cx="0" cy="2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直接连接符 180"/>
                <p:cNvCxnSpPr/>
                <p:nvPr/>
              </p:nvCxnSpPr>
              <p:spPr>
                <a:xfrm>
                  <a:off x="4557710" y="4625626"/>
                  <a:ext cx="285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4802980" y="456128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a:off x="4802980" y="4717734"/>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5009356" y="4561286"/>
                  <a:ext cx="126207" cy="0"/>
                </a:xfrm>
                <a:prstGeom prst="line">
                  <a:avLst/>
                </a:prstGeom>
                <a:ln w="15875">
                  <a:solidFill>
                    <a:srgbClr val="54C9F5"/>
                  </a:solidFill>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a:off x="5009356" y="472249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接连接符 185"/>
                <p:cNvCxnSpPr/>
                <p:nvPr/>
              </p:nvCxnSpPr>
              <p:spPr>
                <a:xfrm>
                  <a:off x="5437981" y="4657329"/>
                  <a:ext cx="547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接连接符 186"/>
                <p:cNvCxnSpPr/>
                <p:nvPr/>
              </p:nvCxnSpPr>
              <p:spPr>
                <a:xfrm>
                  <a:off x="5566569" y="4658123"/>
                  <a:ext cx="12144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a:stCxn id="177" idx="3"/>
                  <a:endCxn id="178" idx="1"/>
                </p:cNvCxnSpPr>
                <p:nvPr/>
              </p:nvCxnSpPr>
              <p:spPr>
                <a:xfrm flipV="1">
                  <a:off x="5921376" y="4651297"/>
                  <a:ext cx="124217" cy="7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6119411" y="4652091"/>
                  <a:ext cx="105176" cy="8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5636419" y="4659901"/>
                  <a:ext cx="0" cy="157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a:off x="5635994" y="4814259"/>
                  <a:ext cx="3788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6016115" y="4719752"/>
                  <a:ext cx="0" cy="97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p:cNvCxnSpPr/>
                <p:nvPr/>
              </p:nvCxnSpPr>
              <p:spPr>
                <a:xfrm>
                  <a:off x="6014811" y="4721534"/>
                  <a:ext cx="281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4" name="文本框 163"/>
              <p:cNvSpPr txBox="1"/>
              <p:nvPr/>
            </p:nvSpPr>
            <p:spPr>
              <a:xfrm>
                <a:off x="3708787" y="3187962"/>
                <a:ext cx="632926" cy="4080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IM</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65" name="文本框 164"/>
              <p:cNvSpPr txBox="1"/>
              <p:nvPr/>
            </p:nvSpPr>
            <p:spPr>
              <a:xfrm>
                <a:off x="4654820" y="3187962"/>
                <a:ext cx="678399" cy="3996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66" name="文本框 165"/>
              <p:cNvSpPr txBox="1"/>
              <p:nvPr/>
            </p:nvSpPr>
            <p:spPr>
              <a:xfrm>
                <a:off x="7648165" y="3188315"/>
                <a:ext cx="622810"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67" name="文本框 166"/>
              <p:cNvSpPr txBox="1"/>
              <p:nvPr/>
            </p:nvSpPr>
            <p:spPr>
              <a:xfrm>
                <a:off x="5751707" y="3204357"/>
                <a:ext cx="641091"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ALU</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68" name="文本框 167"/>
              <p:cNvSpPr txBox="1"/>
              <p:nvPr/>
            </p:nvSpPr>
            <p:spPr>
              <a:xfrm>
                <a:off x="6697502" y="3209906"/>
                <a:ext cx="601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DM</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210" name="指令"/>
            <p:cNvGrpSpPr/>
            <p:nvPr/>
          </p:nvGrpSpPr>
          <p:grpSpPr>
            <a:xfrm>
              <a:off x="5734608" y="4782693"/>
              <a:ext cx="4200124" cy="848518"/>
              <a:chOff x="3708787" y="2899251"/>
              <a:chExt cx="4562188" cy="1058188"/>
            </a:xfrm>
          </p:grpSpPr>
          <p:grpSp>
            <p:nvGrpSpPr>
              <p:cNvPr id="211" name="指令"/>
              <p:cNvGrpSpPr/>
              <p:nvPr/>
            </p:nvGrpSpPr>
            <p:grpSpPr>
              <a:xfrm>
                <a:off x="3751739" y="2899251"/>
                <a:ext cx="4403588" cy="1058188"/>
                <a:chOff x="4036219" y="4360386"/>
                <a:chExt cx="2411301" cy="579439"/>
              </a:xfrm>
            </p:grpSpPr>
            <p:grpSp>
              <p:nvGrpSpPr>
                <p:cNvPr id="217" name="组合 216"/>
                <p:cNvGrpSpPr/>
                <p:nvPr/>
              </p:nvGrpSpPr>
              <p:grpSpPr>
                <a:xfrm>
                  <a:off x="4036219" y="4536600"/>
                  <a:ext cx="233362" cy="230981"/>
                  <a:chOff x="3459957" y="3198019"/>
                  <a:chExt cx="233362" cy="230981"/>
                </a:xfrm>
              </p:grpSpPr>
              <p:sp>
                <p:nvSpPr>
                  <p:cNvPr id="256" name="矩形 255"/>
                  <p:cNvSpPr/>
                  <p:nvPr/>
                </p:nvSpPr>
                <p:spPr>
                  <a:xfrm>
                    <a:off x="3571875" y="3198019"/>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57" name="矩形 256"/>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18" name="矩形 217"/>
                <p:cNvSpPr/>
                <p:nvPr/>
              </p:nvSpPr>
              <p:spPr>
                <a:xfrm>
                  <a:off x="4383088" y="4360386"/>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219" name="直接连接符 218"/>
                <p:cNvCxnSpPr>
                  <a:stCxn id="257" idx="3"/>
                </p:cNvCxnSpPr>
                <p:nvPr/>
              </p:nvCxnSpPr>
              <p:spPr>
                <a:xfrm>
                  <a:off x="4269581" y="4652091"/>
                  <a:ext cx="1119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0" name="组合 219"/>
                <p:cNvGrpSpPr/>
                <p:nvPr/>
              </p:nvGrpSpPr>
              <p:grpSpPr>
                <a:xfrm>
                  <a:off x="4583677" y="4531622"/>
                  <a:ext cx="224066" cy="235402"/>
                  <a:chOff x="3971697" y="3537291"/>
                  <a:chExt cx="224066" cy="235402"/>
                </a:xfrm>
              </p:grpSpPr>
              <p:sp>
                <p:nvSpPr>
                  <p:cNvPr id="249" name="矩形 248"/>
                  <p:cNvSpPr/>
                  <p:nvPr/>
                </p:nvSpPr>
                <p:spPr>
                  <a:xfrm>
                    <a:off x="4071938" y="3541712"/>
                    <a:ext cx="121444" cy="230981"/>
                  </a:xfrm>
                  <a:prstGeom prst="rect">
                    <a:avLst/>
                  </a:prstGeom>
                  <a:solidFill>
                    <a:srgbClr val="9C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250" name="直接连接符 249"/>
                  <p:cNvCxnSpPr/>
                  <p:nvPr/>
                </p:nvCxnSpPr>
                <p:spPr>
                  <a:xfrm>
                    <a:off x="3974306" y="3537291"/>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3971794" y="3770692"/>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2" name="直接连接符 251"/>
                  <p:cNvCxnSpPr/>
                  <p:nvPr/>
                </p:nvCxnSpPr>
                <p:spPr>
                  <a:xfrm>
                    <a:off x="3971697" y="353842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a:off x="4095751" y="3539103"/>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直接连接符 253"/>
                  <p:cNvCxnSpPr/>
                  <p:nvPr/>
                </p:nvCxnSpPr>
                <p:spPr>
                  <a:xfrm>
                    <a:off x="4089514" y="3770541"/>
                    <a:ext cx="105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4192928" y="3537291"/>
                    <a:ext cx="0" cy="2323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1" name="直接连接符 220"/>
                <p:cNvCxnSpPr/>
                <p:nvPr/>
              </p:nvCxnSpPr>
              <p:spPr>
                <a:xfrm>
                  <a:off x="4456906" y="4653678"/>
                  <a:ext cx="127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任意多边形: 形状 221"/>
                <p:cNvSpPr/>
                <p:nvPr/>
              </p:nvSpPr>
              <p:spPr>
                <a:xfrm>
                  <a:off x="5135563" y="4404043"/>
                  <a:ext cx="302418" cy="492919"/>
                </a:xfrm>
                <a:custGeom>
                  <a:avLst/>
                  <a:gdLst>
                    <a:gd name="connsiteX0" fmla="*/ 2381 w 302418"/>
                    <a:gd name="connsiteY0" fmla="*/ 0 h 492919"/>
                    <a:gd name="connsiteX1" fmla="*/ 0 w 302418"/>
                    <a:gd name="connsiteY1" fmla="*/ 188119 h 492919"/>
                    <a:gd name="connsiteX2" fmla="*/ 52387 w 302418"/>
                    <a:gd name="connsiteY2" fmla="*/ 247650 h 492919"/>
                    <a:gd name="connsiteX3" fmla="*/ 4762 w 302418"/>
                    <a:gd name="connsiteY3" fmla="*/ 295275 h 492919"/>
                    <a:gd name="connsiteX4" fmla="*/ 4762 w 302418"/>
                    <a:gd name="connsiteY4" fmla="*/ 492919 h 492919"/>
                    <a:gd name="connsiteX5" fmla="*/ 300037 w 302418"/>
                    <a:gd name="connsiteY5" fmla="*/ 328613 h 492919"/>
                    <a:gd name="connsiteX6" fmla="*/ 302418 w 302418"/>
                    <a:gd name="connsiteY6" fmla="*/ 169069 h 492919"/>
                    <a:gd name="connsiteX7" fmla="*/ 2381 w 302418"/>
                    <a:gd name="connsiteY7" fmla="*/ 0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18" h="492919">
                      <a:moveTo>
                        <a:pt x="2381" y="0"/>
                      </a:moveTo>
                      <a:cubicBezTo>
                        <a:pt x="1587" y="62706"/>
                        <a:pt x="794" y="125413"/>
                        <a:pt x="0" y="188119"/>
                      </a:cubicBezTo>
                      <a:lnTo>
                        <a:pt x="52387" y="247650"/>
                      </a:lnTo>
                      <a:lnTo>
                        <a:pt x="4762" y="295275"/>
                      </a:lnTo>
                      <a:lnTo>
                        <a:pt x="4762" y="492919"/>
                      </a:lnTo>
                      <a:lnTo>
                        <a:pt x="300037" y="328613"/>
                      </a:lnTo>
                      <a:cubicBezTo>
                        <a:pt x="300831" y="275432"/>
                        <a:pt x="301624" y="222250"/>
                        <a:pt x="302418" y="169069"/>
                      </a:cubicBezTo>
                      <a:lnTo>
                        <a:pt x="2381" y="0"/>
                      </a:lnTo>
                      <a:close/>
                    </a:path>
                  </a:pathLst>
                </a:cu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3" name="矩形 222"/>
                <p:cNvSpPr/>
                <p:nvPr/>
              </p:nvSpPr>
              <p:spPr>
                <a:xfrm>
                  <a:off x="4935538" y="4362769"/>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4" name="矩形 223"/>
                <p:cNvSpPr/>
                <p:nvPr/>
              </p:nvSpPr>
              <p:spPr>
                <a:xfrm>
                  <a:off x="5492751" y="4361974"/>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25" name="矩形 224"/>
                <p:cNvSpPr/>
                <p:nvPr/>
              </p:nvSpPr>
              <p:spPr>
                <a:xfrm>
                  <a:off x="5688014" y="4536601"/>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26" name="矩形 225"/>
                <p:cNvSpPr/>
                <p:nvPr/>
              </p:nvSpPr>
              <p:spPr>
                <a:xfrm>
                  <a:off x="6045593" y="4362768"/>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27" name="组合 226"/>
                <p:cNvGrpSpPr/>
                <p:nvPr/>
              </p:nvGrpSpPr>
              <p:grpSpPr>
                <a:xfrm rot="10800000">
                  <a:off x="6224134" y="4529592"/>
                  <a:ext cx="223386" cy="233308"/>
                  <a:chOff x="3970449" y="3541712"/>
                  <a:chExt cx="223386" cy="233308"/>
                </a:xfrm>
              </p:grpSpPr>
              <p:sp>
                <p:nvSpPr>
                  <p:cNvPr id="242" name="矩形 241"/>
                  <p:cNvSpPr/>
                  <p:nvPr/>
                </p:nvSpPr>
                <p:spPr>
                  <a:xfrm>
                    <a:off x="4071938" y="3541712"/>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243" name="直接连接符 242"/>
                  <p:cNvCxnSpPr/>
                  <p:nvPr/>
                </p:nvCxnSpPr>
                <p:spPr>
                  <a:xfrm>
                    <a:off x="3974646" y="3544039"/>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4" name="直接连接符 243"/>
                  <p:cNvCxnSpPr/>
                  <p:nvPr/>
                </p:nvCxnSpPr>
                <p:spPr>
                  <a:xfrm>
                    <a:off x="3970508" y="3773265"/>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a:xfrm>
                    <a:off x="3970449" y="354358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a:off x="4093823" y="3542960"/>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直接连接符 246"/>
                  <p:cNvCxnSpPr/>
                  <p:nvPr/>
                </p:nvCxnSpPr>
                <p:spPr>
                  <a:xfrm>
                    <a:off x="4093370" y="3772471"/>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p:nvPr/>
                </p:nvCxnSpPr>
                <p:spPr>
                  <a:xfrm>
                    <a:off x="4189339" y="3542809"/>
                    <a:ext cx="0" cy="2293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8" name="直接连接符 227"/>
                <p:cNvCxnSpPr/>
                <p:nvPr/>
              </p:nvCxnSpPr>
              <p:spPr>
                <a:xfrm>
                  <a:off x="4557710" y="4624070"/>
                  <a:ext cx="0" cy="2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a:off x="4557710" y="4625626"/>
                  <a:ext cx="285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直接连接符 229"/>
                <p:cNvCxnSpPr/>
                <p:nvPr/>
              </p:nvCxnSpPr>
              <p:spPr>
                <a:xfrm>
                  <a:off x="4802980" y="4561286"/>
                  <a:ext cx="132558" cy="0"/>
                </a:xfrm>
                <a:prstGeom prst="line">
                  <a:avLst/>
                </a:prstGeom>
                <a:ln w="15875">
                  <a:solidFill>
                    <a:srgbClr val="62CEF6"/>
                  </a:solidFill>
                </a:ln>
              </p:spPr>
              <p:style>
                <a:lnRef idx="1">
                  <a:schemeClr val="accent1"/>
                </a:lnRef>
                <a:fillRef idx="0">
                  <a:schemeClr val="accent1"/>
                </a:fillRef>
                <a:effectRef idx="0">
                  <a:schemeClr val="accent1"/>
                </a:effectRef>
                <a:fontRef idx="minor">
                  <a:schemeClr val="tx1"/>
                </a:fontRef>
              </p:style>
            </p:cxnSp>
            <p:cxnSp>
              <p:nvCxnSpPr>
                <p:cNvPr id="231" name="直接连接符 230"/>
                <p:cNvCxnSpPr/>
                <p:nvPr/>
              </p:nvCxnSpPr>
              <p:spPr>
                <a:xfrm>
                  <a:off x="4802980" y="4717734"/>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直接连接符 231"/>
                <p:cNvCxnSpPr/>
                <p:nvPr/>
              </p:nvCxnSpPr>
              <p:spPr>
                <a:xfrm>
                  <a:off x="5009356" y="4561286"/>
                  <a:ext cx="126207" cy="0"/>
                </a:xfrm>
                <a:prstGeom prst="line">
                  <a:avLst/>
                </a:prstGeom>
                <a:ln w="15875">
                  <a:solidFill>
                    <a:srgbClr val="54C9F5"/>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a:off x="5009356" y="472249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a:off x="5437981" y="4657329"/>
                  <a:ext cx="547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5566569" y="4658123"/>
                  <a:ext cx="12144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a:stCxn id="225" idx="3"/>
                  <a:endCxn id="226" idx="1"/>
                </p:cNvCxnSpPr>
                <p:nvPr/>
              </p:nvCxnSpPr>
              <p:spPr>
                <a:xfrm flipV="1">
                  <a:off x="5921376" y="4651297"/>
                  <a:ext cx="124217" cy="7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p:nvPr/>
              </p:nvCxnSpPr>
              <p:spPr>
                <a:xfrm>
                  <a:off x="6119411" y="4652091"/>
                  <a:ext cx="105176" cy="8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a:off x="5636419" y="4659901"/>
                  <a:ext cx="0" cy="157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a:off x="5635994" y="4814259"/>
                  <a:ext cx="3788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a:off x="6016115" y="4719752"/>
                  <a:ext cx="0" cy="97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直接连接符 240"/>
                <p:cNvCxnSpPr/>
                <p:nvPr/>
              </p:nvCxnSpPr>
              <p:spPr>
                <a:xfrm>
                  <a:off x="6014811" y="4721534"/>
                  <a:ext cx="281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2" name="文本框 211"/>
              <p:cNvSpPr txBox="1"/>
              <p:nvPr/>
            </p:nvSpPr>
            <p:spPr>
              <a:xfrm>
                <a:off x="3708787" y="3187962"/>
                <a:ext cx="632926" cy="4080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IM</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13" name="文本框 212"/>
              <p:cNvSpPr txBox="1"/>
              <p:nvPr/>
            </p:nvSpPr>
            <p:spPr>
              <a:xfrm>
                <a:off x="4654820" y="3187962"/>
                <a:ext cx="678399" cy="3996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14" name="文本框 213"/>
              <p:cNvSpPr txBox="1"/>
              <p:nvPr/>
            </p:nvSpPr>
            <p:spPr>
              <a:xfrm>
                <a:off x="7648165" y="3188315"/>
                <a:ext cx="622810"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15" name="文本框 214"/>
              <p:cNvSpPr txBox="1"/>
              <p:nvPr/>
            </p:nvSpPr>
            <p:spPr>
              <a:xfrm>
                <a:off x="5751707" y="3204357"/>
                <a:ext cx="641091"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ALU</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16" name="文本框 215"/>
              <p:cNvSpPr txBox="1"/>
              <p:nvPr/>
            </p:nvSpPr>
            <p:spPr>
              <a:xfrm>
                <a:off x="6697502" y="3209906"/>
                <a:ext cx="601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DM</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272" name="时间轴"/>
            <p:cNvGrpSpPr/>
            <p:nvPr/>
          </p:nvGrpSpPr>
          <p:grpSpPr>
            <a:xfrm>
              <a:off x="840664" y="1105984"/>
              <a:ext cx="10132088" cy="647558"/>
              <a:chOff x="1139949" y="1929084"/>
              <a:chExt cx="10132088" cy="647558"/>
            </a:xfrm>
          </p:grpSpPr>
          <p:cxnSp>
            <p:nvCxnSpPr>
              <p:cNvPr id="273" name="直接箭头连接符 272"/>
              <p:cNvCxnSpPr/>
              <p:nvPr/>
            </p:nvCxnSpPr>
            <p:spPr>
              <a:xfrm>
                <a:off x="3629769" y="2185186"/>
                <a:ext cx="7510315"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274" name="文本框 273"/>
              <p:cNvSpPr txBox="1"/>
              <p:nvPr/>
            </p:nvSpPr>
            <p:spPr>
              <a:xfrm>
                <a:off x="3047727" y="2207282"/>
                <a:ext cx="7142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CC 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75" name="文本框 274"/>
              <p:cNvSpPr txBox="1"/>
              <p:nvPr/>
            </p:nvSpPr>
            <p:spPr>
              <a:xfrm>
                <a:off x="3981073" y="2204602"/>
                <a:ext cx="7142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CC 2</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76" name="文本框 275"/>
              <p:cNvSpPr txBox="1"/>
              <p:nvPr/>
            </p:nvSpPr>
            <p:spPr>
              <a:xfrm>
                <a:off x="6737190" y="2207196"/>
                <a:ext cx="7142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CC 5</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77" name="文本框 276"/>
              <p:cNvSpPr txBox="1"/>
              <p:nvPr/>
            </p:nvSpPr>
            <p:spPr>
              <a:xfrm>
                <a:off x="4946527" y="2201889"/>
                <a:ext cx="7142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CC 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78" name="文本框 277"/>
              <p:cNvSpPr txBox="1"/>
              <p:nvPr/>
            </p:nvSpPr>
            <p:spPr>
              <a:xfrm>
                <a:off x="7682194" y="2207310"/>
                <a:ext cx="7142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CC 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79" name="文本框 278"/>
              <p:cNvSpPr txBox="1"/>
              <p:nvPr/>
            </p:nvSpPr>
            <p:spPr>
              <a:xfrm>
                <a:off x="5827526" y="2202034"/>
                <a:ext cx="7142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CC 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80" name="文本框 279"/>
              <p:cNvSpPr txBox="1"/>
              <p:nvPr/>
            </p:nvSpPr>
            <p:spPr>
              <a:xfrm>
                <a:off x="9543787" y="2203075"/>
                <a:ext cx="7142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CC 8</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81" name="文本框 280"/>
              <p:cNvSpPr txBox="1"/>
              <p:nvPr/>
            </p:nvSpPr>
            <p:spPr>
              <a:xfrm>
                <a:off x="8644891" y="2203075"/>
                <a:ext cx="7142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CC 7</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82" name="文本框 281"/>
              <p:cNvSpPr txBox="1"/>
              <p:nvPr/>
            </p:nvSpPr>
            <p:spPr>
              <a:xfrm>
                <a:off x="10557751" y="2201889"/>
                <a:ext cx="7142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CC 9</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83" name="文本框 282"/>
              <p:cNvSpPr txBox="1"/>
              <p:nvPr/>
            </p:nvSpPr>
            <p:spPr>
              <a:xfrm>
                <a:off x="1139949" y="1929084"/>
                <a:ext cx="2496284" cy="400110"/>
              </a:xfrm>
              <a:prstGeom prst="rect">
                <a:avLst/>
              </a:prstGeom>
              <a:noFill/>
            </p:spPr>
            <p:txBody>
              <a:bodyPr wrap="square" rtlCol="0">
                <a:spAutoFit/>
              </a:bodyPr>
              <a:lstStyle>
                <a:defPPr>
                  <a:defRPr lang="zh-CN"/>
                </a:defPPr>
                <a:lvl1pPr>
                  <a:defRPr sz="2000">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Time (in clock cycles)</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cxnSp>
          <p:nvCxnSpPr>
            <p:cNvPr id="384" name="直接连接符 383"/>
            <p:cNvCxnSpPr/>
            <p:nvPr/>
          </p:nvCxnSpPr>
          <p:spPr>
            <a:xfrm flipH="1" flipV="1">
              <a:off x="6829214" y="2698797"/>
              <a:ext cx="88628" cy="2315402"/>
            </a:xfrm>
            <a:prstGeom prst="line">
              <a:avLst/>
            </a:prstGeom>
            <a:ln w="25400">
              <a:solidFill>
                <a:srgbClr val="62CEF6"/>
              </a:solidFill>
            </a:ln>
          </p:spPr>
          <p:style>
            <a:lnRef idx="1">
              <a:schemeClr val="accent1"/>
            </a:lnRef>
            <a:fillRef idx="0">
              <a:schemeClr val="accent1"/>
            </a:fillRef>
            <a:effectRef idx="0">
              <a:schemeClr val="accent1"/>
            </a:effectRef>
            <a:fontRef idx="minor">
              <a:schemeClr val="tx1"/>
            </a:fontRef>
          </p:style>
        </p:cxnSp>
        <p:sp>
          <p:nvSpPr>
            <p:cNvPr id="385" name="椭圆 384"/>
            <p:cNvSpPr/>
            <p:nvPr/>
          </p:nvSpPr>
          <p:spPr>
            <a:xfrm>
              <a:off x="6848655" y="4963132"/>
              <a:ext cx="100396" cy="100396"/>
            </a:xfrm>
            <a:prstGeom prst="ellipse">
              <a:avLst/>
            </a:prstGeom>
            <a:solidFill>
              <a:srgbClr val="54C9F5"/>
            </a:solidFill>
            <a:ln>
              <a:solidFill>
                <a:srgbClr val="54C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86" name="椭圆 385"/>
            <p:cNvSpPr/>
            <p:nvPr/>
          </p:nvSpPr>
          <p:spPr>
            <a:xfrm>
              <a:off x="6791474" y="2695432"/>
              <a:ext cx="100396" cy="100396"/>
            </a:xfrm>
            <a:prstGeom prst="ellipse">
              <a:avLst/>
            </a:prstGeom>
            <a:solidFill>
              <a:srgbClr val="54C9F5"/>
            </a:solidFill>
            <a:ln>
              <a:solidFill>
                <a:srgbClr val="54C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387" name="直接连接符 386"/>
            <p:cNvCxnSpPr/>
            <p:nvPr/>
          </p:nvCxnSpPr>
          <p:spPr>
            <a:xfrm>
              <a:off x="8278029" y="4441660"/>
              <a:ext cx="186065" cy="1490466"/>
            </a:xfrm>
            <a:prstGeom prst="line">
              <a:avLst/>
            </a:prstGeom>
            <a:ln w="25400">
              <a:solidFill>
                <a:srgbClr val="62CEF6"/>
              </a:solidFill>
            </a:ln>
          </p:spPr>
          <p:style>
            <a:lnRef idx="1">
              <a:schemeClr val="accent1"/>
            </a:lnRef>
            <a:fillRef idx="0">
              <a:schemeClr val="accent1"/>
            </a:fillRef>
            <a:effectRef idx="0">
              <a:schemeClr val="accent1"/>
            </a:effectRef>
            <a:fontRef idx="minor">
              <a:schemeClr val="tx1"/>
            </a:fontRef>
          </p:style>
        </p:cxnSp>
        <p:sp>
          <p:nvSpPr>
            <p:cNvPr id="388" name="椭圆 387"/>
            <p:cNvSpPr/>
            <p:nvPr/>
          </p:nvSpPr>
          <p:spPr>
            <a:xfrm rot="10800000">
              <a:off x="8409673" y="5902545"/>
              <a:ext cx="100396" cy="100396"/>
            </a:xfrm>
            <a:prstGeom prst="ellipse">
              <a:avLst/>
            </a:prstGeom>
            <a:solidFill>
              <a:srgbClr val="54C9F5"/>
            </a:solidFill>
            <a:ln>
              <a:solidFill>
                <a:srgbClr val="54C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89" name="椭圆 388"/>
            <p:cNvSpPr/>
            <p:nvPr/>
          </p:nvSpPr>
          <p:spPr>
            <a:xfrm rot="10800000">
              <a:off x="8215558" y="4421043"/>
              <a:ext cx="100396" cy="100396"/>
            </a:xfrm>
            <a:prstGeom prst="ellipse">
              <a:avLst/>
            </a:prstGeom>
            <a:solidFill>
              <a:srgbClr val="54C9F5"/>
            </a:solidFill>
            <a:ln>
              <a:solidFill>
                <a:srgbClr val="54C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392" name="直接连接符 391"/>
            <p:cNvCxnSpPr/>
            <p:nvPr/>
          </p:nvCxnSpPr>
          <p:spPr>
            <a:xfrm>
              <a:off x="6426043" y="2691391"/>
              <a:ext cx="186065" cy="1490466"/>
            </a:xfrm>
            <a:prstGeom prst="line">
              <a:avLst/>
            </a:prstGeom>
            <a:ln w="25400">
              <a:solidFill>
                <a:srgbClr val="62CEF6"/>
              </a:solidFill>
            </a:ln>
          </p:spPr>
          <p:style>
            <a:lnRef idx="1">
              <a:schemeClr val="accent1"/>
            </a:lnRef>
            <a:fillRef idx="0">
              <a:schemeClr val="accent1"/>
            </a:fillRef>
            <a:effectRef idx="0">
              <a:schemeClr val="accent1"/>
            </a:effectRef>
            <a:fontRef idx="minor">
              <a:schemeClr val="tx1"/>
            </a:fontRef>
          </p:style>
        </p:cxnSp>
        <p:sp>
          <p:nvSpPr>
            <p:cNvPr id="393" name="椭圆 392"/>
            <p:cNvSpPr/>
            <p:nvPr/>
          </p:nvSpPr>
          <p:spPr>
            <a:xfrm rot="10800000">
              <a:off x="6550536" y="4168707"/>
              <a:ext cx="100396" cy="100396"/>
            </a:xfrm>
            <a:prstGeom prst="ellipse">
              <a:avLst/>
            </a:prstGeom>
            <a:solidFill>
              <a:srgbClr val="54C9F5"/>
            </a:solidFill>
            <a:ln>
              <a:solidFill>
                <a:srgbClr val="54C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94" name="椭圆 393"/>
            <p:cNvSpPr/>
            <p:nvPr/>
          </p:nvSpPr>
          <p:spPr>
            <a:xfrm rot="10800000">
              <a:off x="6363572" y="2670774"/>
              <a:ext cx="100396" cy="100396"/>
            </a:xfrm>
            <a:prstGeom prst="ellipse">
              <a:avLst/>
            </a:prstGeom>
            <a:solidFill>
              <a:srgbClr val="54C9F5"/>
            </a:solidFill>
            <a:ln>
              <a:solidFill>
                <a:srgbClr val="54C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3"/>
          <p:cNvSpPr>
            <a:spLocks noGrp="1" noChangeArrowheads="1"/>
          </p:cNvSpPr>
          <p:nvPr>
            <p:ph idx="1"/>
          </p:nvPr>
        </p:nvSpPr>
        <p:spPr/>
        <p:txBody>
          <a:bodyPr>
            <a:noAutofit/>
          </a:bodyPr>
          <a:lstStyle/>
          <a:p>
            <a:pPr eaLnBrk="1" hangingPunct="1">
              <a:lnSpc>
                <a:spcPct val="110000"/>
              </a:lnSpc>
            </a:pPr>
            <a:r>
              <a:rPr lang="zh-CN" altLang="en-US" dirty="0">
                <a:latin typeface="Times New Roman" panose="02020603050405020304" pitchFamily="18" charset="0"/>
                <a:cs typeface="Times New Roman" panose="02020603050405020304" pitchFamily="18" charset="0"/>
              </a:rPr>
              <a:t>被停顿的指令正处于</a:t>
            </a:r>
            <a:r>
              <a:rPr lang="en-US" altLang="zh-CN" dirty="0">
                <a:latin typeface="Times New Roman" panose="02020603050405020304" pitchFamily="18" charset="0"/>
                <a:cs typeface="Times New Roman" panose="02020603050405020304" pitchFamily="18" charset="0"/>
              </a:rPr>
              <a:t>ID</a:t>
            </a:r>
            <a:r>
              <a:rPr lang="zh-CN" altLang="en-US" dirty="0">
                <a:latin typeface="Times New Roman" panose="02020603050405020304" pitchFamily="18" charset="0"/>
                <a:cs typeface="Times New Roman" panose="02020603050405020304" pitchFamily="18" charset="0"/>
              </a:rPr>
              <a:t>阶段</a:t>
            </a:r>
            <a:endParaRPr lang="en-US" altLang="zh-CN" dirty="0">
              <a:latin typeface="Times New Roman" panose="02020603050405020304" pitchFamily="18" charset="0"/>
              <a:cs typeface="Times New Roman" panose="02020603050405020304" pitchFamily="18" charset="0"/>
            </a:endParaRPr>
          </a:p>
          <a:p>
            <a:pPr eaLnBrk="1" hangingPunct="1">
              <a:lnSpc>
                <a:spcPct val="110000"/>
              </a:lnSpc>
            </a:pPr>
            <a:r>
              <a:rPr lang="zh-CN" altLang="en-US" dirty="0">
                <a:latin typeface="Times New Roman" panose="02020603050405020304" pitchFamily="18" charset="0"/>
                <a:cs typeface="Times New Roman" panose="02020603050405020304" pitchFamily="18" charset="0"/>
              </a:rPr>
              <a:t>将</a:t>
            </a:r>
            <a:r>
              <a:rPr lang="en-US" altLang="zh-CN" dirty="0">
                <a:latin typeface="Times New Roman" panose="02020603050405020304" pitchFamily="18" charset="0"/>
                <a:cs typeface="Times New Roman" panose="02020603050405020304" pitchFamily="18" charset="0"/>
              </a:rPr>
              <a:t>ID/EX</a:t>
            </a:r>
            <a:r>
              <a:rPr lang="zh-CN" altLang="en-US" dirty="0">
                <a:latin typeface="Times New Roman" panose="02020603050405020304" pitchFamily="18" charset="0"/>
                <a:cs typeface="Times New Roman" panose="02020603050405020304" pitchFamily="18" charset="0"/>
              </a:rPr>
              <a:t>寄存器中控制信号全置为</a:t>
            </a:r>
            <a:r>
              <a:rPr lang="en-US" altLang="zh-CN" dirty="0">
                <a:latin typeface="Times New Roman" panose="02020603050405020304" pitchFamily="18" charset="0"/>
                <a:cs typeface="Times New Roman" panose="02020603050405020304" pitchFamily="18" charset="0"/>
              </a:rPr>
              <a:t>0(</a:t>
            </a:r>
            <a:r>
              <a:rPr lang="en-US" altLang="zh-CN" sz="2800" dirty="0">
                <a:latin typeface="Times New Roman" panose="02020603050405020304" pitchFamily="18" charset="0"/>
                <a:cs typeface="Times New Roman" panose="02020603050405020304" pitchFamily="18" charset="0"/>
              </a:rPr>
              <a:t>RegWrite, MemWrite...</a:t>
            </a:r>
            <a:r>
              <a:rPr lang="en-US" altLang="zh-CN" dirty="0">
                <a:latin typeface="Times New Roman" panose="02020603050405020304" pitchFamily="18" charset="0"/>
                <a:cs typeface="Times New Roman" panose="02020603050405020304" pitchFamily="18" charset="0"/>
              </a:rPr>
              <a:t>)</a:t>
            </a:r>
            <a:endParaRPr lang="en-US" altLang="en-US" dirty="0">
              <a:latin typeface="Times New Roman" panose="02020603050405020304" pitchFamily="18" charset="0"/>
              <a:cs typeface="Times New Roman" panose="02020603050405020304" pitchFamily="18" charset="0"/>
            </a:endParaRPr>
          </a:p>
          <a:p>
            <a:pPr lvl="1" eaLnBrk="1" hangingPunct="1">
              <a:lnSpc>
                <a:spcPct val="110000"/>
              </a:lnSpc>
            </a:pPr>
            <a:r>
              <a:rPr lang="zh-CN" altLang="en-US" dirty="0">
                <a:latin typeface="Times New Roman" panose="02020603050405020304" pitchFamily="18" charset="0"/>
                <a:cs typeface="Times New Roman" panose="02020603050405020304" pitchFamily="18" charset="0"/>
              </a:rPr>
              <a:t>被停顿的指令在</a:t>
            </a:r>
            <a:r>
              <a:rPr lang="en-US" altLang="en-US" dirty="0">
                <a:latin typeface="Times New Roman" panose="02020603050405020304" pitchFamily="18" charset="0"/>
                <a:cs typeface="Times New Roman" panose="02020603050405020304" pitchFamily="18" charset="0"/>
              </a:rPr>
              <a:t>EX, MEM, WB </a:t>
            </a:r>
            <a:r>
              <a:rPr lang="zh-CN" altLang="en-US" dirty="0">
                <a:latin typeface="Times New Roman" panose="02020603050405020304" pitchFamily="18" charset="0"/>
                <a:cs typeface="Times New Roman" panose="02020603050405020304" pitchFamily="18" charset="0"/>
              </a:rPr>
              <a:t>阶段执行空指令</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nop</a:t>
            </a:r>
            <a:r>
              <a:rPr lang="en-US" altLang="en-US" dirty="0">
                <a:latin typeface="Times New Roman" panose="02020603050405020304" pitchFamily="18" charset="0"/>
                <a:cs typeface="Times New Roman" panose="02020603050405020304" pitchFamily="18" charset="0"/>
              </a:rPr>
              <a:t> </a:t>
            </a:r>
          </a:p>
          <a:p>
            <a:pPr lvl="1" eaLnBrk="1" hangingPunct="1">
              <a:lnSpc>
                <a:spcPct val="110000"/>
              </a:lnSpc>
            </a:pPr>
            <a:r>
              <a:rPr lang="zh-CN" altLang="en-US" dirty="0">
                <a:latin typeface="Times New Roman" panose="02020603050405020304" pitchFamily="18" charset="0"/>
                <a:cs typeface="Times New Roman" panose="02020603050405020304" pitchFamily="18" charset="0"/>
              </a:rPr>
              <a:t>在控制值均为</a:t>
            </a:r>
            <a:r>
              <a:rPr lang="en-US" altLang="zh-CN"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时，不会有寄存器或者存储器被写入数据</a:t>
            </a:r>
            <a:endParaRPr lang="en-US" altLang="zh-CN" dirty="0">
              <a:latin typeface="Times New Roman" panose="02020603050405020304" pitchFamily="18" charset="0"/>
              <a:cs typeface="Times New Roman" panose="02020603050405020304" pitchFamily="18" charset="0"/>
            </a:endParaRPr>
          </a:p>
          <a:p>
            <a:pPr eaLnBrk="1" hangingPunct="1">
              <a:lnSpc>
                <a:spcPct val="110000"/>
              </a:lnSpc>
            </a:pPr>
            <a:r>
              <a:rPr lang="zh-CN" altLang="en-US" dirty="0">
                <a:latin typeface="Times New Roman" panose="02020603050405020304" pitchFamily="18" charset="0"/>
                <a:cs typeface="Times New Roman" panose="02020603050405020304" pitchFamily="18" charset="0"/>
              </a:rPr>
              <a:t>禁止</a:t>
            </a:r>
            <a:r>
              <a:rPr lang="en-US" altLang="zh-CN" dirty="0">
                <a:latin typeface="Times New Roman" panose="02020603050405020304" pitchFamily="18" charset="0"/>
                <a:cs typeface="Times New Roman" panose="02020603050405020304" pitchFamily="18" charset="0"/>
              </a:rPr>
              <a:t>PC</a:t>
            </a:r>
            <a:r>
              <a:rPr lang="zh-CN" altLang="en-US" dirty="0">
                <a:latin typeface="Times New Roman" panose="02020603050405020304" pitchFamily="18" charset="0"/>
                <a:cs typeface="Times New Roman" panose="02020603050405020304" pitchFamily="18" charset="0"/>
              </a:rPr>
              <a:t>寄存器和</a:t>
            </a:r>
            <a:r>
              <a:rPr lang="en-US" altLang="zh-CN" dirty="0">
                <a:latin typeface="Times New Roman" panose="02020603050405020304" pitchFamily="18" charset="0"/>
                <a:cs typeface="Times New Roman" panose="02020603050405020304" pitchFamily="18" charset="0"/>
              </a:rPr>
              <a:t>IF/ID</a:t>
            </a:r>
            <a:r>
              <a:rPr lang="zh-CN" altLang="en-US" dirty="0">
                <a:latin typeface="Times New Roman" panose="02020603050405020304" pitchFamily="18" charset="0"/>
                <a:cs typeface="Times New Roman" panose="02020603050405020304" pitchFamily="18" charset="0"/>
              </a:rPr>
              <a:t>寄存器内容发生改变</a:t>
            </a:r>
            <a:endParaRPr lang="en-US" altLang="zh-CN" dirty="0">
              <a:latin typeface="Times New Roman" panose="02020603050405020304" pitchFamily="18" charset="0"/>
              <a:cs typeface="Times New Roman" panose="02020603050405020304" pitchFamily="18" charset="0"/>
            </a:endParaRPr>
          </a:p>
          <a:p>
            <a:pPr lvl="1" eaLnBrk="1" hangingPunct="1">
              <a:lnSpc>
                <a:spcPct val="110000"/>
              </a:lnSpc>
            </a:pPr>
            <a:r>
              <a:rPr lang="en-US" altLang="zh-CN" dirty="0">
                <a:latin typeface="Times New Roman" panose="02020603050405020304" pitchFamily="18" charset="0"/>
                <a:cs typeface="Times New Roman" panose="02020603050405020304" pitchFamily="18" charset="0"/>
              </a:rPr>
              <a:t>ID</a:t>
            </a:r>
            <a:r>
              <a:rPr lang="zh-CN" altLang="en-US" dirty="0">
                <a:latin typeface="Times New Roman" panose="02020603050405020304" pitchFamily="18" charset="0"/>
                <a:cs typeface="Times New Roman" panose="02020603050405020304" pitchFamily="18" charset="0"/>
              </a:rPr>
              <a:t>阶段的寄存器会继续使用</a:t>
            </a:r>
            <a:r>
              <a:rPr lang="en-US" altLang="zh-CN" dirty="0">
                <a:latin typeface="Times New Roman" panose="02020603050405020304" pitchFamily="18" charset="0"/>
                <a:cs typeface="Times New Roman" panose="02020603050405020304" pitchFamily="18" charset="0"/>
              </a:rPr>
              <a:t>IF/ID</a:t>
            </a:r>
            <a:r>
              <a:rPr lang="zh-CN" altLang="en-US" dirty="0">
                <a:latin typeface="Times New Roman" panose="02020603050405020304" pitchFamily="18" charset="0"/>
                <a:cs typeface="Times New Roman" panose="02020603050405020304" pitchFamily="18" charset="0"/>
              </a:rPr>
              <a:t>寄存器中相同字段读寄存器</a:t>
            </a:r>
            <a:endParaRPr lang="en-US" altLang="zh-CN" dirty="0">
              <a:latin typeface="Times New Roman" panose="02020603050405020304" pitchFamily="18" charset="0"/>
              <a:cs typeface="Times New Roman" panose="02020603050405020304" pitchFamily="18" charset="0"/>
            </a:endParaRPr>
          </a:p>
          <a:p>
            <a:pPr lvl="1" eaLnBrk="1" hangingPunct="1">
              <a:lnSpc>
                <a:spcPct val="110000"/>
              </a:lnSpc>
            </a:pPr>
            <a:r>
              <a:rPr lang="zh-CN" altLang="en-US" dirty="0">
                <a:latin typeface="Times New Roman" panose="02020603050405020304" pitchFamily="18" charset="0"/>
                <a:cs typeface="Times New Roman" panose="02020603050405020304" pitchFamily="18" charset="0"/>
              </a:rPr>
              <a:t>下一条指令会重新取指</a:t>
            </a:r>
            <a:endParaRPr lang="en-US" altLang="zh-CN" dirty="0">
              <a:latin typeface="Times New Roman" panose="02020603050405020304" pitchFamily="18" charset="0"/>
              <a:cs typeface="Times New Roman" panose="02020603050405020304" pitchFamily="18" charset="0"/>
            </a:endParaRPr>
          </a:p>
          <a:p>
            <a:pPr lvl="1" eaLnBrk="1" hangingPunct="1">
              <a:lnSpc>
                <a:spcPct val="110000"/>
              </a:lnSpc>
            </a:pP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个时钟周期的停顿，能够让</a:t>
            </a:r>
            <a:r>
              <a:rPr lang="en-US" altLang="zh-CN" dirty="0" err="1">
                <a:latin typeface="Times New Roman" panose="02020603050405020304" pitchFamily="18" charset="0"/>
                <a:cs typeface="Times New Roman" panose="02020603050405020304" pitchFamily="18" charset="0"/>
              </a:rPr>
              <a:t>ld</a:t>
            </a:r>
            <a:r>
              <a:rPr lang="zh-CN" altLang="en-US" dirty="0">
                <a:latin typeface="Times New Roman" panose="02020603050405020304" pitchFamily="18" charset="0"/>
                <a:cs typeface="Times New Roman" panose="02020603050405020304" pitchFamily="18" charset="0"/>
              </a:rPr>
              <a:t>指令的</a:t>
            </a:r>
            <a:r>
              <a:rPr lang="en-US" altLang="zh-CN" dirty="0">
                <a:latin typeface="Times New Roman" panose="02020603050405020304" pitchFamily="18" charset="0"/>
                <a:cs typeface="Times New Roman" panose="02020603050405020304" pitchFamily="18" charset="0"/>
              </a:rPr>
              <a:t>MEM</a:t>
            </a:r>
            <a:r>
              <a:rPr lang="zh-CN" altLang="en-US" dirty="0">
                <a:latin typeface="Times New Roman" panose="02020603050405020304" pitchFamily="18" charset="0"/>
                <a:cs typeface="Times New Roman" panose="02020603050405020304" pitchFamily="18" charset="0"/>
              </a:rPr>
              <a:t>阶段完成</a:t>
            </a:r>
            <a:endParaRPr lang="en-US" altLang="zh-CN" dirty="0">
              <a:latin typeface="Times New Roman" panose="02020603050405020304" pitchFamily="18" charset="0"/>
              <a:cs typeface="Times New Roman" panose="02020603050405020304" pitchFamily="18" charset="0"/>
            </a:endParaRPr>
          </a:p>
          <a:p>
            <a:pPr lvl="2" eaLnBrk="1" hangingPunct="1">
              <a:lnSpc>
                <a:spcPct val="110000"/>
              </a:lnSpc>
            </a:pPr>
            <a:r>
              <a:rPr lang="zh-CN" altLang="en-US" dirty="0">
                <a:latin typeface="Times New Roman" panose="02020603050405020304" pitchFamily="18" charset="0"/>
                <a:cs typeface="Times New Roman" panose="02020603050405020304" pitchFamily="18" charset="0"/>
              </a:rPr>
              <a:t>就可以把取到的数据前递到</a:t>
            </a:r>
            <a:r>
              <a:rPr lang="en-US" altLang="zh-CN" dirty="0">
                <a:latin typeface="Times New Roman" panose="02020603050405020304" pitchFamily="18" charset="0"/>
                <a:cs typeface="Times New Roman" panose="02020603050405020304" pitchFamily="18" charset="0"/>
              </a:rPr>
              <a:t>EX</a:t>
            </a:r>
            <a:r>
              <a:rPr lang="zh-CN" altLang="en-US" dirty="0">
                <a:latin typeface="Times New Roman" panose="02020603050405020304" pitchFamily="18" charset="0"/>
                <a:cs typeface="Times New Roman" panose="02020603050405020304" pitchFamily="18" charset="0"/>
              </a:rPr>
              <a:t>阶段</a:t>
            </a:r>
            <a:endParaRPr lang="en-US" altLang="en-US"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139</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 name="标题 3"/>
          <p:cNvSpPr>
            <a:spLocks noGrp="1"/>
          </p:cNvSpPr>
          <p:nvPr>
            <p:ph type="title"/>
          </p:nvPr>
        </p:nvSpPr>
        <p:spPr/>
        <p:txBody>
          <a:bodyPr/>
          <a:lstStyle/>
          <a:p>
            <a:r>
              <a:rPr lang="zh-CN" altLang="en-US" dirty="0"/>
              <a:t>如何停顿流水线</a:t>
            </a:r>
            <a:r>
              <a:rPr lang="en-US" altLang="zh-CN" dirty="0"/>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12"/>
          <p:cNvSpPr>
            <a:spLocks noGrp="1"/>
          </p:cNvSpPr>
          <p:nvPr>
            <p:ph idx="1"/>
          </p:nvPr>
        </p:nvSpPr>
        <p:spPr/>
        <p:txBody>
          <a:bodyPr/>
          <a:lstStyle/>
          <a:p>
            <a:pPr marL="0" indent="0">
              <a:buNone/>
            </a:pPr>
            <a:r>
              <a:rPr lang="zh-CN" altLang="en-US" b="1" dirty="0">
                <a:sym typeface="+mn-ea"/>
              </a:rPr>
              <a:t>设</a:t>
            </a:r>
            <a:r>
              <a:rPr lang="zh-CN" altLang="en-US" b="1" dirty="0">
                <a:latin typeface="Times New Roman" panose="02020603050405020304" pitchFamily="18" charset="0"/>
                <a:cs typeface="Times New Roman" panose="02020603050405020304" pitchFamily="18" charset="0"/>
                <a:sym typeface="+mn-ea"/>
              </a:rPr>
              <a:t>[</a:t>
            </a:r>
            <a:r>
              <a:rPr lang="en-US" altLang="zh-CN" b="1" i="1" dirty="0">
                <a:latin typeface="Times New Roman" panose="02020603050405020304" pitchFamily="18" charset="0"/>
                <a:cs typeface="Times New Roman" panose="02020603050405020304" pitchFamily="18" charset="0"/>
                <a:sym typeface="+mn-ea"/>
              </a:rPr>
              <a:t>y</a:t>
            </a:r>
            <a:r>
              <a:rPr lang="en-US" altLang="zh-CN" b="1" dirty="0">
                <a:latin typeface="Times New Roman" panose="02020603050405020304" pitchFamily="18" charset="0"/>
                <a:cs typeface="Times New Roman" panose="02020603050405020304" pitchFamily="18" charset="0"/>
                <a:sym typeface="+mn-ea"/>
              </a:rPr>
              <a:t>]</a:t>
            </a:r>
            <a:r>
              <a:rPr lang="zh-CN" altLang="en-US" b="1" baseline="-25000" dirty="0">
                <a:latin typeface="Times New Roman" panose="02020603050405020304" pitchFamily="18" charset="0"/>
                <a:cs typeface="Times New Roman" panose="02020603050405020304" pitchFamily="18" charset="0"/>
                <a:sym typeface="+mn-ea"/>
              </a:rPr>
              <a:t>补</a:t>
            </a:r>
            <a:r>
              <a:rPr lang="zh-CN" altLang="en-US" b="1" dirty="0">
                <a:latin typeface="Times New Roman" panose="02020603050405020304" pitchFamily="18" charset="0"/>
                <a:cs typeface="Times New Roman" panose="02020603050405020304" pitchFamily="18" charset="0"/>
                <a:sym typeface="+mn-ea"/>
              </a:rPr>
              <a:t> = </a:t>
            </a:r>
            <a:r>
              <a:rPr lang="en-US" altLang="zh-CN" b="1" i="1" dirty="0">
                <a:latin typeface="Times New Roman" panose="02020603050405020304" pitchFamily="18" charset="0"/>
                <a:cs typeface="Times New Roman" panose="02020603050405020304" pitchFamily="18" charset="0"/>
                <a:sym typeface="+mn-ea"/>
              </a:rPr>
              <a:t>y</a:t>
            </a:r>
            <a:r>
              <a:rPr lang="en-US" altLang="zh-CN" b="1" baseline="-25000" dirty="0">
                <a:latin typeface="Times New Roman" panose="02020603050405020304" pitchFamily="18" charset="0"/>
                <a:cs typeface="Times New Roman" panose="02020603050405020304" pitchFamily="18" charset="0"/>
                <a:sym typeface="+mn-ea"/>
              </a:rPr>
              <a:t>0</a:t>
            </a:r>
            <a:r>
              <a:rPr lang="en-US" altLang="zh-CN" b="1" dirty="0">
                <a:latin typeface="Times New Roman" panose="02020603050405020304" pitchFamily="18" charset="0"/>
                <a:cs typeface="Times New Roman" panose="02020603050405020304" pitchFamily="18" charset="0"/>
                <a:sym typeface="+mn-ea"/>
              </a:rPr>
              <a:t>. </a:t>
            </a:r>
            <a:r>
              <a:rPr lang="en-US" altLang="zh-CN" b="1" i="1" dirty="0">
                <a:latin typeface="Times New Roman" panose="02020603050405020304" pitchFamily="18" charset="0"/>
                <a:cs typeface="Times New Roman" panose="02020603050405020304" pitchFamily="18" charset="0"/>
                <a:sym typeface="+mn-ea"/>
              </a:rPr>
              <a:t>y</a:t>
            </a:r>
            <a:r>
              <a:rPr lang="en-US" altLang="zh-CN" b="1" baseline="-25000" dirty="0">
                <a:latin typeface="Times New Roman" panose="02020603050405020304" pitchFamily="18" charset="0"/>
                <a:cs typeface="Times New Roman" panose="02020603050405020304" pitchFamily="18" charset="0"/>
                <a:sym typeface="+mn-ea"/>
              </a:rPr>
              <a:t>1</a:t>
            </a:r>
            <a:r>
              <a:rPr lang="en-US" altLang="zh-CN" b="1" i="1" dirty="0">
                <a:latin typeface="Times New Roman" panose="02020603050405020304" pitchFamily="18" charset="0"/>
                <a:cs typeface="Times New Roman" panose="02020603050405020304" pitchFamily="18" charset="0"/>
                <a:sym typeface="+mn-ea"/>
              </a:rPr>
              <a:t> y</a:t>
            </a:r>
            <a:r>
              <a:rPr lang="en-US" altLang="zh-CN" b="1" baseline="-25000" dirty="0">
                <a:latin typeface="Times New Roman" panose="02020603050405020304" pitchFamily="18" charset="0"/>
                <a:cs typeface="Times New Roman" panose="02020603050405020304" pitchFamily="18" charset="0"/>
                <a:sym typeface="+mn-ea"/>
              </a:rPr>
              <a:t>2</a:t>
            </a:r>
            <a:r>
              <a:rPr lang="en-US" altLang="zh-CN" b="1" dirty="0">
                <a:latin typeface="Times New Roman" panose="02020603050405020304" pitchFamily="18" charset="0"/>
                <a:cs typeface="Times New Roman" panose="02020603050405020304" pitchFamily="18" charset="0"/>
                <a:sym typeface="+mn-ea"/>
              </a:rPr>
              <a:t> ... </a:t>
            </a:r>
            <a:r>
              <a:rPr lang="en-US" altLang="zh-CN" b="1" i="1" dirty="0" err="1">
                <a:latin typeface="Times New Roman" panose="02020603050405020304" pitchFamily="18" charset="0"/>
                <a:cs typeface="Times New Roman" panose="02020603050405020304" pitchFamily="18" charset="0"/>
                <a:sym typeface="+mn-ea"/>
              </a:rPr>
              <a:t>y</a:t>
            </a:r>
            <a:r>
              <a:rPr lang="en-US" altLang="zh-CN" b="1" i="1" baseline="-25000" dirty="0" err="1">
                <a:latin typeface="Times New Roman" panose="02020603050405020304" pitchFamily="18" charset="0"/>
                <a:cs typeface="Times New Roman" panose="02020603050405020304" pitchFamily="18" charset="0"/>
                <a:sym typeface="+mn-ea"/>
              </a:rPr>
              <a:t>n</a:t>
            </a:r>
            <a:r>
              <a:rPr lang="zh-CN" altLang="en-US" b="1" dirty="0">
                <a:sym typeface="+mn-ea"/>
              </a:rPr>
              <a:t>，根据符号位</a:t>
            </a:r>
            <a:r>
              <a:rPr lang="en-US" altLang="zh-CN" b="1" i="1" dirty="0">
                <a:latin typeface="Times New Roman" panose="02020603050405020304" pitchFamily="18" charset="0"/>
                <a:cs typeface="Times New Roman" panose="02020603050405020304" pitchFamily="18" charset="0"/>
                <a:sym typeface="+mn-ea"/>
              </a:rPr>
              <a:t>y</a:t>
            </a:r>
            <a:r>
              <a:rPr lang="en-US" altLang="zh-CN" b="1" baseline="-25000" dirty="0">
                <a:latin typeface="Times New Roman" panose="02020603050405020304" pitchFamily="18" charset="0"/>
                <a:cs typeface="Times New Roman" panose="02020603050405020304" pitchFamily="18" charset="0"/>
                <a:sym typeface="+mn-ea"/>
              </a:rPr>
              <a:t>0</a:t>
            </a:r>
            <a:r>
              <a:rPr lang="zh-CN" altLang="en-US" b="1" dirty="0">
                <a:sym typeface="+mn-ea"/>
              </a:rPr>
              <a:t>为</a:t>
            </a:r>
            <a:r>
              <a:rPr lang="en-US" altLang="zh-CN" b="1" dirty="0">
                <a:sym typeface="+mn-ea"/>
              </a:rPr>
              <a:t>0</a:t>
            </a:r>
            <a:r>
              <a:rPr lang="zh-CN" altLang="en-US" b="1" dirty="0">
                <a:sym typeface="+mn-ea"/>
              </a:rPr>
              <a:t>或</a:t>
            </a:r>
            <a:r>
              <a:rPr lang="en-US" altLang="zh-CN" b="1" dirty="0">
                <a:sym typeface="+mn-ea"/>
              </a:rPr>
              <a:t>1</a:t>
            </a:r>
            <a:r>
              <a:rPr lang="zh-CN" altLang="en-US" b="1" dirty="0">
                <a:sym typeface="+mn-ea"/>
              </a:rPr>
              <a:t>分开讨论</a:t>
            </a:r>
            <a:endParaRPr lang="en-US" altLang="zh-CN" dirty="0"/>
          </a:p>
        </p:txBody>
      </p:sp>
      <p:sp>
        <p:nvSpPr>
          <p:cNvPr id="3" name="标题 2"/>
          <p:cNvSpPr>
            <a:spLocks noGrp="1"/>
          </p:cNvSpPr>
          <p:nvPr>
            <p:ph type="title"/>
          </p:nvPr>
        </p:nvSpPr>
        <p:spPr/>
        <p:txBody>
          <a:bodyPr>
            <a:normAutofit/>
          </a:bodyPr>
          <a:lstStyle/>
          <a:p>
            <a:r>
              <a:rPr lang="en-US" altLang="zh-CN" b="1" dirty="0">
                <a:solidFill>
                  <a:srgbClr val="0000FF"/>
                </a:solidFill>
                <a:sym typeface="+mn-ea"/>
              </a:rPr>
              <a:t>*</a:t>
            </a:r>
            <a:r>
              <a:rPr lang="zh-CN" altLang="en-US" b="1" dirty="0">
                <a:solidFill>
                  <a:srgbClr val="0000FF"/>
                </a:solidFill>
                <a:sym typeface="+mn-ea"/>
              </a:rPr>
              <a:t>例：已知小数</a:t>
            </a:r>
            <a:r>
              <a:rPr lang="en-US" altLang="zh-CN" b="1" dirty="0">
                <a:solidFill>
                  <a:srgbClr val="0000FF"/>
                </a:solidFill>
                <a:sym typeface="+mn-ea"/>
              </a:rPr>
              <a:t>[</a:t>
            </a:r>
            <a:r>
              <a:rPr kumimoji="1" lang="en-US" altLang="zh-CN" b="1" i="1" dirty="0">
                <a:solidFill>
                  <a:srgbClr val="0000FF"/>
                </a:solidFill>
                <a:latin typeface="Times New Roman" panose="02020603050405020304" pitchFamily="18" charset="0"/>
                <a:sym typeface="+mn-ea"/>
              </a:rPr>
              <a:t>y</a:t>
            </a:r>
            <a:r>
              <a:rPr lang="en-US" altLang="zh-CN" b="1" dirty="0">
                <a:solidFill>
                  <a:srgbClr val="0000FF"/>
                </a:solidFill>
                <a:sym typeface="+mn-ea"/>
              </a:rPr>
              <a:t>]</a:t>
            </a:r>
            <a:r>
              <a:rPr lang="zh-CN" altLang="en-US" b="1" baseline="-25000" dirty="0">
                <a:solidFill>
                  <a:srgbClr val="0000FF"/>
                </a:solidFill>
                <a:sym typeface="+mn-ea"/>
              </a:rPr>
              <a:t>补</a:t>
            </a:r>
            <a:r>
              <a:rPr lang="zh-CN" altLang="en-US" b="1" dirty="0">
                <a:solidFill>
                  <a:srgbClr val="0000FF"/>
                </a:solidFill>
                <a:sym typeface="+mn-ea"/>
              </a:rPr>
              <a:t>，求</a:t>
            </a:r>
            <a:r>
              <a:rPr lang="en-US" altLang="zh-CN" b="1" dirty="0">
                <a:solidFill>
                  <a:srgbClr val="0000FF"/>
                </a:solidFill>
                <a:sym typeface="+mn-ea"/>
              </a:rPr>
              <a:t>[</a:t>
            </a:r>
            <a:r>
              <a:rPr kumimoji="1" lang="en-US" altLang="zh-CN" b="1" i="1" dirty="0">
                <a:solidFill>
                  <a:srgbClr val="0000FF"/>
                </a:solidFill>
                <a:latin typeface="Times New Roman" panose="02020603050405020304" pitchFamily="18" charset="0"/>
                <a:sym typeface="+mn-ea"/>
              </a:rPr>
              <a:t>-y</a:t>
            </a:r>
            <a:r>
              <a:rPr lang="en-US" altLang="zh-CN" b="1" dirty="0">
                <a:solidFill>
                  <a:srgbClr val="0000FF"/>
                </a:solidFill>
                <a:sym typeface="+mn-ea"/>
              </a:rPr>
              <a:t>]</a:t>
            </a:r>
            <a:r>
              <a:rPr lang="zh-CN" altLang="en-US" b="1" baseline="-25000" dirty="0">
                <a:solidFill>
                  <a:srgbClr val="0000FF"/>
                </a:solidFill>
                <a:sym typeface="+mn-ea"/>
              </a:rPr>
              <a:t>补</a:t>
            </a:r>
          </a:p>
        </p:txBody>
      </p:sp>
      <p:sp>
        <p:nvSpPr>
          <p:cNvPr id="20" name="灯片编号占位符 1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2" name="Group 2"/>
          <p:cNvGrpSpPr/>
          <p:nvPr/>
        </p:nvGrpSpPr>
        <p:grpSpPr bwMode="auto">
          <a:xfrm>
            <a:off x="7015480" y="1937900"/>
            <a:ext cx="4038600" cy="3140077"/>
            <a:chOff x="1344" y="2505"/>
            <a:chExt cx="2544" cy="1978"/>
          </a:xfrm>
        </p:grpSpPr>
        <p:sp>
          <p:nvSpPr>
            <p:cNvPr id="27728" name="AutoShape 3"/>
            <p:cNvSpPr>
              <a:spLocks noChangeArrowheads="1"/>
            </p:cNvSpPr>
            <p:nvPr/>
          </p:nvSpPr>
          <p:spPr bwMode="auto">
            <a:xfrm>
              <a:off x="1418" y="2505"/>
              <a:ext cx="1920" cy="299"/>
            </a:xfrm>
            <a:prstGeom prst="roundRect">
              <a:avLst>
                <a:gd name="adj" fmla="val 16667"/>
              </a:avLst>
            </a:pr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1"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729" name="AutoShape 4"/>
            <p:cNvSpPr>
              <a:spLocks noChangeArrowheads="1"/>
            </p:cNvSpPr>
            <p:nvPr/>
          </p:nvSpPr>
          <p:spPr bwMode="auto">
            <a:xfrm>
              <a:off x="1344" y="4147"/>
              <a:ext cx="2544" cy="336"/>
            </a:xfrm>
            <a:prstGeom prst="roundRect">
              <a:avLst>
                <a:gd name="adj" fmla="val 16667"/>
              </a:avLst>
            </a:pr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4" name="Group 10"/>
          <p:cNvGrpSpPr/>
          <p:nvPr/>
        </p:nvGrpSpPr>
        <p:grpSpPr bwMode="auto">
          <a:xfrm>
            <a:off x="539116" y="1927421"/>
            <a:ext cx="5216525" cy="522288"/>
            <a:chOff x="410" y="930"/>
            <a:chExt cx="3286" cy="329"/>
          </a:xfrm>
        </p:grpSpPr>
        <p:sp>
          <p:nvSpPr>
            <p:cNvPr id="27724" name="Text Box 11"/>
            <p:cNvSpPr txBox="1">
              <a:spLocks noChangeArrowheads="1"/>
            </p:cNvSpPr>
            <p:nvPr/>
          </p:nvSpPr>
          <p:spPr bwMode="auto">
            <a:xfrm>
              <a:off x="410" y="930"/>
              <a:ext cx="328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&lt;Ⅰ&gt;      [</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补</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 0. </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宋体" panose="02010600030101010101" pitchFamily="2" charset="-122"/>
                  <a:cs typeface="+mn-cs"/>
                </a:rPr>
                <a:t>n</a:t>
              </a:r>
              <a:endParaRPr kumimoji="1"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725" name="Text Box 12"/>
            <p:cNvSpPr txBox="1">
              <a:spLocks noChangeArrowheads="1"/>
            </p:cNvSpPr>
            <p:nvPr/>
          </p:nvSpPr>
          <p:spPr bwMode="auto">
            <a:xfrm>
              <a:off x="2705" y="930"/>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grpSp>
        <p:nvGrpSpPr>
          <p:cNvPr id="5" name="Group 13"/>
          <p:cNvGrpSpPr/>
          <p:nvPr/>
        </p:nvGrpSpPr>
        <p:grpSpPr bwMode="auto">
          <a:xfrm>
            <a:off x="2102486" y="2576708"/>
            <a:ext cx="2911476" cy="522287"/>
            <a:chOff x="1612" y="1267"/>
            <a:chExt cx="1834" cy="329"/>
          </a:xfrm>
        </p:grpSpPr>
        <p:sp>
          <p:nvSpPr>
            <p:cNvPr id="27722" name="Text Box 14"/>
            <p:cNvSpPr txBox="1">
              <a:spLocks noChangeArrowheads="1"/>
            </p:cNvSpPr>
            <p:nvPr/>
          </p:nvSpPr>
          <p:spPr bwMode="auto">
            <a:xfrm>
              <a:off x="1612" y="1267"/>
              <a:ext cx="183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y</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a:t>
              </a:r>
              <a:r>
                <a:rPr kumimoji="1" lang="zh-CN" altLang="en-US"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原</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0.</a:t>
              </a:r>
              <a:r>
                <a:rPr kumimoji="1" lang="zh-CN" altLang="en-US"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1"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n</a:t>
              </a:r>
            </a:p>
          </p:txBody>
        </p:sp>
        <p:sp>
          <p:nvSpPr>
            <p:cNvPr id="27723" name="Text Box 15"/>
            <p:cNvSpPr txBox="1">
              <a:spLocks noChangeArrowheads="1"/>
            </p:cNvSpPr>
            <p:nvPr/>
          </p:nvSpPr>
          <p:spPr bwMode="auto">
            <a:xfrm>
              <a:off x="2848" y="1267"/>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grpSp>
        <p:nvGrpSpPr>
          <p:cNvPr id="6" name="Group 16"/>
          <p:cNvGrpSpPr/>
          <p:nvPr/>
        </p:nvGrpSpPr>
        <p:grpSpPr bwMode="auto">
          <a:xfrm>
            <a:off x="2098675" y="3095503"/>
            <a:ext cx="2925763" cy="522287"/>
            <a:chOff x="1722" y="1605"/>
            <a:chExt cx="1843" cy="329"/>
          </a:xfrm>
        </p:grpSpPr>
        <p:sp>
          <p:nvSpPr>
            <p:cNvPr id="27718" name="Text Box 17"/>
            <p:cNvSpPr txBox="1">
              <a:spLocks noChangeArrowheads="1"/>
            </p:cNvSpPr>
            <p:nvPr/>
          </p:nvSpPr>
          <p:spPr bwMode="auto">
            <a:xfrm>
              <a:off x="1789" y="1605"/>
              <a:ext cx="177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4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sym typeface="+mn-ea"/>
                </a:rPr>
                <a:t>—</a:t>
              </a:r>
              <a:r>
                <a:rPr kumimoji="1" lang="en-US" altLang="zh-CN" sz="24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1"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n</a:t>
              </a:r>
            </a:p>
          </p:txBody>
        </p:sp>
        <p:sp>
          <p:nvSpPr>
            <p:cNvPr id="27719" name="Text Box 18"/>
            <p:cNvSpPr txBox="1">
              <a:spLocks noChangeArrowheads="1"/>
            </p:cNvSpPr>
            <p:nvPr/>
          </p:nvSpPr>
          <p:spPr bwMode="auto">
            <a:xfrm>
              <a:off x="2960" y="1605"/>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27721" name="Line 20"/>
            <p:cNvSpPr>
              <a:spLocks noChangeShapeType="1"/>
            </p:cNvSpPr>
            <p:nvPr/>
          </p:nvSpPr>
          <p:spPr bwMode="auto">
            <a:xfrm>
              <a:off x="1722" y="1797"/>
              <a:ext cx="12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7" name="Group 21"/>
          <p:cNvGrpSpPr/>
          <p:nvPr/>
        </p:nvGrpSpPr>
        <p:grpSpPr bwMode="auto">
          <a:xfrm>
            <a:off x="1891349" y="3622871"/>
            <a:ext cx="4086225" cy="584200"/>
            <a:chOff x="1271" y="1942"/>
            <a:chExt cx="2574" cy="368"/>
          </a:xfrm>
        </p:grpSpPr>
        <p:sp>
          <p:nvSpPr>
            <p:cNvPr id="27712" name="Text Box 22"/>
            <p:cNvSpPr txBox="1">
              <a:spLocks noChangeArrowheads="1"/>
            </p:cNvSpPr>
            <p:nvPr/>
          </p:nvSpPr>
          <p:spPr bwMode="auto">
            <a:xfrm>
              <a:off x="1271" y="1981"/>
              <a:ext cx="257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补</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 </a:t>
              </a: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1</a:t>
              </a:r>
              <a:r>
                <a:rPr kumimoji="1"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+ 2</a:t>
              </a:r>
              <a:r>
                <a:rPr kumimoji="1" lang="en-US" altLang="zh-CN" sz="2800" b="1" i="0" u="none" strike="noStrike" kern="1200" cap="none" spc="0" normalizeH="0" baseline="4500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800" b="1" i="1" u="none" strike="noStrike" kern="1200" cap="none" spc="0" normalizeH="0" baseline="45000" noProof="0" dirty="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rPr>
                <a:t>)</a:t>
              </a:r>
              <a:endParaRPr kumimoji="1" lang="en-US" altLang="zh-CN" sz="2800" b="1" i="1" u="none" strike="noStrike" kern="1200" cap="none" spc="0" normalizeH="0" baseline="4500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714" name="Text Box 24"/>
            <p:cNvSpPr txBox="1">
              <a:spLocks noChangeArrowheads="1"/>
            </p:cNvSpPr>
            <p:nvPr/>
          </p:nvSpPr>
          <p:spPr bwMode="auto">
            <a:xfrm>
              <a:off x="2784" y="1942"/>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27715" name="Line 25"/>
            <p:cNvSpPr>
              <a:spLocks noChangeShapeType="1"/>
            </p:cNvSpPr>
            <p:nvPr/>
          </p:nvSpPr>
          <p:spPr bwMode="auto">
            <a:xfrm>
              <a:off x="2304" y="2044"/>
              <a:ext cx="1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7716" name="Line 26"/>
            <p:cNvSpPr>
              <a:spLocks noChangeShapeType="1"/>
            </p:cNvSpPr>
            <p:nvPr/>
          </p:nvSpPr>
          <p:spPr bwMode="auto">
            <a:xfrm>
              <a:off x="2544" y="2044"/>
              <a:ext cx="1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7717" name="Line 27"/>
            <p:cNvSpPr>
              <a:spLocks noChangeShapeType="1"/>
            </p:cNvSpPr>
            <p:nvPr/>
          </p:nvSpPr>
          <p:spPr bwMode="auto">
            <a:xfrm>
              <a:off x="3060" y="2044"/>
              <a:ext cx="1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8" name="Group 28"/>
          <p:cNvGrpSpPr/>
          <p:nvPr/>
        </p:nvGrpSpPr>
        <p:grpSpPr bwMode="auto">
          <a:xfrm>
            <a:off x="5975669" y="1804561"/>
            <a:ext cx="4198937" cy="581027"/>
            <a:chOff x="689" y="2421"/>
            <a:chExt cx="2645" cy="366"/>
          </a:xfrm>
        </p:grpSpPr>
        <p:sp>
          <p:nvSpPr>
            <p:cNvPr id="27710" name="Text Box 29"/>
            <p:cNvSpPr txBox="1">
              <a:spLocks noChangeArrowheads="1"/>
            </p:cNvSpPr>
            <p:nvPr/>
          </p:nvSpPr>
          <p:spPr bwMode="auto">
            <a:xfrm>
              <a:off x="689" y="2460"/>
              <a:ext cx="26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&lt;Ⅱ&gt;     [ </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补</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 1. </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宋体" panose="02010600030101010101" pitchFamily="2" charset="-122"/>
                  <a:cs typeface="+mn-cs"/>
                </a:rPr>
                <a:t>n</a:t>
              </a:r>
              <a:endParaRPr kumimoji="1"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711" name="Text Box 30"/>
            <p:cNvSpPr txBox="1">
              <a:spLocks noChangeArrowheads="1"/>
            </p:cNvSpPr>
            <p:nvPr/>
          </p:nvSpPr>
          <p:spPr bwMode="auto">
            <a:xfrm>
              <a:off x="2736" y="2421"/>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grpSp>
        <p:nvGrpSpPr>
          <p:cNvPr id="9" name="Group 31"/>
          <p:cNvGrpSpPr/>
          <p:nvPr/>
        </p:nvGrpSpPr>
        <p:grpSpPr bwMode="auto">
          <a:xfrm>
            <a:off x="7053580" y="2503048"/>
            <a:ext cx="4446588" cy="598487"/>
            <a:chOff x="1112" y="2797"/>
            <a:chExt cx="2801" cy="377"/>
          </a:xfrm>
        </p:grpSpPr>
        <p:sp>
          <p:nvSpPr>
            <p:cNvPr id="27705" name="Text Box 32"/>
            <p:cNvSpPr txBox="1">
              <a:spLocks noChangeArrowheads="1"/>
            </p:cNvSpPr>
            <p:nvPr/>
          </p:nvSpPr>
          <p:spPr bwMode="auto">
            <a:xfrm>
              <a:off x="1112" y="2845"/>
              <a:ext cx="2801"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原</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1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1</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rPr>
                <a:t>+(0</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1"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+ 2</a:t>
              </a:r>
              <a:r>
                <a:rPr kumimoji="1" lang="en-US" altLang="zh-CN" sz="2800" b="1" i="0" u="none" strike="noStrike" kern="1200" cap="none" spc="0" normalizeH="0" baseline="4500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800" b="1" i="1" u="none" strike="noStrike" kern="1200" cap="none" spc="0" normalizeH="0" baseline="4500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rPr>
                <a:t>)</a:t>
              </a:r>
              <a:endParaRPr kumimoji="1" lang="en-US" altLang="zh-CN" sz="2800" b="1" i="1" u="none" strike="noStrike" kern="1200" cap="none" spc="0" normalizeH="0" baseline="4500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706" name="Text Box 33"/>
            <p:cNvSpPr txBox="1">
              <a:spLocks noChangeArrowheads="1"/>
            </p:cNvSpPr>
            <p:nvPr/>
          </p:nvSpPr>
          <p:spPr bwMode="auto">
            <a:xfrm>
              <a:off x="2784" y="2797"/>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27707" name="Line 34"/>
            <p:cNvSpPr>
              <a:spLocks noChangeShapeType="1"/>
            </p:cNvSpPr>
            <p:nvPr/>
          </p:nvSpPr>
          <p:spPr bwMode="auto">
            <a:xfrm>
              <a:off x="2372" y="2932"/>
              <a:ext cx="1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7708" name="Line 35"/>
            <p:cNvSpPr>
              <a:spLocks noChangeShapeType="1"/>
            </p:cNvSpPr>
            <p:nvPr/>
          </p:nvSpPr>
          <p:spPr bwMode="auto">
            <a:xfrm>
              <a:off x="2599" y="2932"/>
              <a:ext cx="1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7709" name="Line 36"/>
            <p:cNvSpPr>
              <a:spLocks noChangeShapeType="1"/>
            </p:cNvSpPr>
            <p:nvPr/>
          </p:nvSpPr>
          <p:spPr bwMode="auto">
            <a:xfrm>
              <a:off x="3098" y="2932"/>
              <a:ext cx="1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10" name="Group 37"/>
          <p:cNvGrpSpPr/>
          <p:nvPr/>
        </p:nvGrpSpPr>
        <p:grpSpPr bwMode="auto">
          <a:xfrm>
            <a:off x="7131369" y="3115824"/>
            <a:ext cx="4486274" cy="584200"/>
            <a:chOff x="1417" y="3183"/>
            <a:chExt cx="2826" cy="368"/>
          </a:xfrm>
        </p:grpSpPr>
        <p:sp>
          <p:nvSpPr>
            <p:cNvPr id="27699" name="Text Box 38"/>
            <p:cNvSpPr txBox="1">
              <a:spLocks noChangeArrowheads="1"/>
            </p:cNvSpPr>
            <p:nvPr/>
          </p:nvSpPr>
          <p:spPr bwMode="auto">
            <a:xfrm>
              <a:off x="1417" y="3222"/>
              <a:ext cx="282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1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1"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+ 2</a:t>
              </a:r>
              <a:r>
                <a:rPr kumimoji="1" lang="en-US" altLang="zh-CN" sz="2800" b="1" i="0" u="none" strike="noStrike" kern="1200" cap="none" spc="0" normalizeH="0" baseline="4500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800" b="1" i="1" u="none" strike="noStrike" kern="1200" cap="none" spc="0" normalizeH="0" baseline="4500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endParaRPr kumimoji="1" lang="en-US" altLang="zh-CN" sz="2800" b="1"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700" name="Text Box 39"/>
            <p:cNvSpPr txBox="1">
              <a:spLocks noChangeArrowheads="1"/>
            </p:cNvSpPr>
            <p:nvPr/>
          </p:nvSpPr>
          <p:spPr bwMode="auto">
            <a:xfrm>
              <a:off x="3048" y="3183"/>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27701" name="Line 40"/>
            <p:cNvSpPr>
              <a:spLocks noChangeShapeType="1"/>
            </p:cNvSpPr>
            <p:nvPr/>
          </p:nvSpPr>
          <p:spPr bwMode="auto">
            <a:xfrm>
              <a:off x="2573" y="3309"/>
              <a:ext cx="1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7702" name="Line 41"/>
            <p:cNvSpPr>
              <a:spLocks noChangeShapeType="1"/>
            </p:cNvSpPr>
            <p:nvPr/>
          </p:nvSpPr>
          <p:spPr bwMode="auto">
            <a:xfrm>
              <a:off x="2824" y="3309"/>
              <a:ext cx="1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7703" name="Line 42"/>
            <p:cNvSpPr>
              <a:spLocks noChangeShapeType="1"/>
            </p:cNvSpPr>
            <p:nvPr/>
          </p:nvSpPr>
          <p:spPr bwMode="auto">
            <a:xfrm>
              <a:off x="3377" y="3309"/>
              <a:ext cx="1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11" name="Group 44"/>
          <p:cNvGrpSpPr/>
          <p:nvPr/>
        </p:nvGrpSpPr>
        <p:grpSpPr bwMode="auto">
          <a:xfrm>
            <a:off x="7410769" y="3839723"/>
            <a:ext cx="4465637" cy="533400"/>
            <a:chOff x="1609" y="3559"/>
            <a:chExt cx="2813" cy="336"/>
          </a:xfrm>
        </p:grpSpPr>
        <p:sp>
          <p:nvSpPr>
            <p:cNvPr id="27693" name="Text Box 45"/>
            <p:cNvSpPr txBox="1">
              <a:spLocks noChangeArrowheads="1"/>
            </p:cNvSpPr>
            <p:nvPr/>
          </p:nvSpPr>
          <p:spPr bwMode="auto">
            <a:xfrm>
              <a:off x="1609" y="3568"/>
              <a:ext cx="281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1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0.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1"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+ 2</a:t>
              </a:r>
              <a:r>
                <a:rPr kumimoji="1" lang="en-US" altLang="zh-CN" sz="2800" b="1" i="0" u="none" strike="noStrike" kern="1200" cap="none" spc="0" normalizeH="0" baseline="4500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800" b="1" i="1" u="none" strike="noStrike" kern="1200" cap="none" spc="0" normalizeH="0" baseline="45000" noProof="0">
                  <a:ln>
                    <a:noFill/>
                  </a:ln>
                  <a:solidFill>
                    <a:prstClr val="black"/>
                  </a:solidFill>
                  <a:effectLst/>
                  <a:uLnTx/>
                  <a:uFillTx/>
                  <a:latin typeface="Times New Roman" panose="02020603050405020304" pitchFamily="18" charset="0"/>
                  <a:ea typeface="宋体" panose="02010600030101010101" pitchFamily="2" charset="-122"/>
                  <a:cs typeface="+mn-cs"/>
                </a:rPr>
                <a:t>n</a:t>
              </a:r>
            </a:p>
          </p:txBody>
        </p:sp>
        <p:sp>
          <p:nvSpPr>
            <p:cNvPr id="27694" name="Text Box 46"/>
            <p:cNvSpPr txBox="1">
              <a:spLocks noChangeArrowheads="1"/>
            </p:cNvSpPr>
            <p:nvPr/>
          </p:nvSpPr>
          <p:spPr bwMode="auto">
            <a:xfrm>
              <a:off x="2832" y="3559"/>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27695" name="Line 47"/>
            <p:cNvSpPr>
              <a:spLocks noChangeShapeType="1"/>
            </p:cNvSpPr>
            <p:nvPr/>
          </p:nvSpPr>
          <p:spPr bwMode="auto">
            <a:xfrm>
              <a:off x="2372" y="3655"/>
              <a:ext cx="1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7696" name="Line 48"/>
            <p:cNvSpPr>
              <a:spLocks noChangeShapeType="1"/>
            </p:cNvSpPr>
            <p:nvPr/>
          </p:nvSpPr>
          <p:spPr bwMode="auto">
            <a:xfrm>
              <a:off x="2645" y="3655"/>
              <a:ext cx="1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7697" name="Line 49"/>
            <p:cNvSpPr>
              <a:spLocks noChangeShapeType="1"/>
            </p:cNvSpPr>
            <p:nvPr/>
          </p:nvSpPr>
          <p:spPr bwMode="auto">
            <a:xfrm>
              <a:off x="3126" y="3655"/>
              <a:ext cx="1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7698" name="Line 50"/>
            <p:cNvSpPr>
              <a:spLocks noChangeShapeType="1"/>
            </p:cNvSpPr>
            <p:nvPr/>
          </p:nvSpPr>
          <p:spPr bwMode="auto">
            <a:xfrm>
              <a:off x="1706" y="3751"/>
              <a:ext cx="12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12" name="Group 51"/>
          <p:cNvGrpSpPr/>
          <p:nvPr/>
        </p:nvGrpSpPr>
        <p:grpSpPr bwMode="auto">
          <a:xfrm>
            <a:off x="7001194" y="4468374"/>
            <a:ext cx="4035425" cy="581025"/>
            <a:chOff x="1335" y="3899"/>
            <a:chExt cx="2542" cy="366"/>
          </a:xfrm>
        </p:grpSpPr>
        <p:grpSp>
          <p:nvGrpSpPr>
            <p:cNvPr id="27686" name="Group 52"/>
            <p:cNvGrpSpPr/>
            <p:nvPr/>
          </p:nvGrpSpPr>
          <p:grpSpPr bwMode="auto">
            <a:xfrm>
              <a:off x="1335" y="3938"/>
              <a:ext cx="2542" cy="327"/>
              <a:chOff x="1335" y="3938"/>
              <a:chExt cx="2542" cy="327"/>
            </a:xfrm>
          </p:grpSpPr>
          <p:sp>
            <p:nvSpPr>
              <p:cNvPr id="27688" name="Text Box 53"/>
              <p:cNvSpPr txBox="1">
                <a:spLocks noChangeArrowheads="1"/>
              </p:cNvSpPr>
              <p:nvPr/>
            </p:nvSpPr>
            <p:spPr bwMode="auto">
              <a:xfrm>
                <a:off x="1335" y="3938"/>
                <a:ext cx="254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补</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1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0.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1"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+ 2</a:t>
                </a:r>
                <a:r>
                  <a:rPr kumimoji="1" lang="en-US" altLang="zh-CN" sz="2800" b="1" i="0" u="none" strike="noStrike" kern="1200" cap="none" spc="0" normalizeH="0" baseline="4500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800" b="1" i="1" u="none" strike="noStrike" kern="1200" cap="none" spc="0" normalizeH="0" baseline="45000" noProof="0">
                    <a:ln>
                      <a:noFill/>
                    </a:ln>
                    <a:solidFill>
                      <a:prstClr val="black"/>
                    </a:solidFill>
                    <a:effectLst/>
                    <a:uLnTx/>
                    <a:uFillTx/>
                    <a:latin typeface="Times New Roman" panose="02020603050405020304" pitchFamily="18" charset="0"/>
                    <a:ea typeface="宋体" panose="02010600030101010101" pitchFamily="2" charset="-122"/>
                    <a:cs typeface="+mn-cs"/>
                  </a:rPr>
                  <a:t>n</a:t>
                </a:r>
              </a:p>
            </p:txBody>
          </p:sp>
          <p:sp>
            <p:nvSpPr>
              <p:cNvPr id="27689" name="Line 54"/>
              <p:cNvSpPr>
                <a:spLocks noChangeShapeType="1"/>
              </p:cNvSpPr>
              <p:nvPr/>
            </p:nvSpPr>
            <p:spPr bwMode="auto">
              <a:xfrm>
                <a:off x="1479" y="4130"/>
                <a:ext cx="12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7690" name="Line 55"/>
              <p:cNvSpPr>
                <a:spLocks noChangeShapeType="1"/>
              </p:cNvSpPr>
              <p:nvPr/>
            </p:nvSpPr>
            <p:spPr bwMode="auto">
              <a:xfrm>
                <a:off x="2372" y="4025"/>
                <a:ext cx="1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7691" name="Line 56"/>
              <p:cNvSpPr>
                <a:spLocks noChangeShapeType="1"/>
              </p:cNvSpPr>
              <p:nvPr/>
            </p:nvSpPr>
            <p:spPr bwMode="auto">
              <a:xfrm>
                <a:off x="2608" y="4025"/>
                <a:ext cx="1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7692" name="Line 57"/>
              <p:cNvSpPr>
                <a:spLocks noChangeShapeType="1"/>
              </p:cNvSpPr>
              <p:nvPr/>
            </p:nvSpPr>
            <p:spPr bwMode="auto">
              <a:xfrm>
                <a:off x="3126" y="4025"/>
                <a:ext cx="1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27687" name="Text Box 58"/>
            <p:cNvSpPr txBox="1">
              <a:spLocks noChangeArrowheads="1"/>
            </p:cNvSpPr>
            <p:nvPr/>
          </p:nvSpPr>
          <p:spPr bwMode="auto">
            <a:xfrm>
              <a:off x="2832" y="3899"/>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grpSp>
        <p:nvGrpSpPr>
          <p:cNvPr id="17" name="Group 71"/>
          <p:cNvGrpSpPr/>
          <p:nvPr/>
        </p:nvGrpSpPr>
        <p:grpSpPr bwMode="auto">
          <a:xfrm>
            <a:off x="1788160" y="2009969"/>
            <a:ext cx="3956050" cy="2978147"/>
            <a:chOff x="1318" y="982"/>
            <a:chExt cx="2492" cy="1876"/>
          </a:xfrm>
        </p:grpSpPr>
        <p:sp>
          <p:nvSpPr>
            <p:cNvPr id="27676" name="AutoShape 72"/>
            <p:cNvSpPr>
              <a:spLocks noChangeArrowheads="1"/>
            </p:cNvSpPr>
            <p:nvPr/>
          </p:nvSpPr>
          <p:spPr bwMode="auto">
            <a:xfrm>
              <a:off x="1542" y="982"/>
              <a:ext cx="1872" cy="288"/>
            </a:xfrm>
            <a:prstGeom prst="roundRect">
              <a:avLst>
                <a:gd name="adj" fmla="val 16667"/>
              </a:avLst>
            </a:pr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677" name="AutoShape 73"/>
            <p:cNvSpPr>
              <a:spLocks noChangeArrowheads="1"/>
            </p:cNvSpPr>
            <p:nvPr/>
          </p:nvSpPr>
          <p:spPr bwMode="auto">
            <a:xfrm>
              <a:off x="1318" y="2522"/>
              <a:ext cx="2492" cy="336"/>
            </a:xfrm>
            <a:prstGeom prst="roundRect">
              <a:avLst>
                <a:gd name="adj" fmla="val 16667"/>
              </a:avLst>
            </a:pr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19" name="文本框 18"/>
          <p:cNvSpPr txBox="1"/>
          <p:nvPr/>
        </p:nvSpPr>
        <p:spPr>
          <a:xfrm>
            <a:off x="1026160" y="5187950"/>
            <a:ext cx="10139680" cy="1470025"/>
          </a:xfrm>
          <a:prstGeom prst="rect">
            <a:avLst/>
          </a:prstGeom>
          <a:noFill/>
          <a:ln>
            <a:solidFill>
              <a:srgbClr val="CC3399"/>
            </a:solidFill>
          </a:ln>
        </p:spPr>
        <p:txBody>
          <a:bodyPr wrap="square" rtlCol="0">
            <a:spAutoFit/>
          </a:bodyPr>
          <a:lstStyle/>
          <a:p>
            <a:pPr marL="0" marR="0" lvl="0" indent="0" algn="l" defTabSz="914400" rtl="0" eaLnBrk="1" fontAlgn="auto" latinLnBrk="0" hangingPunct="1">
              <a:lnSpc>
                <a:spcPct val="140000"/>
              </a:lnSpc>
              <a:spcBef>
                <a:spcPct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3200" b="0"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y</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32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补</a:t>
            </a:r>
            <a:r>
              <a:rPr kumimoji="0" lang="zh-CN" altLang="en-US" sz="32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连同符号位</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在内，每位取反，末位加 1，即得[</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3200" b="0"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y</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32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补</a:t>
            </a:r>
          </a:p>
          <a:p>
            <a:pPr marL="0" marR="0" lvl="0" indent="0" algn="l" defTabSz="914400" rtl="0" eaLnBrk="1" fontAlgn="auto" latinLnBrk="0" hangingPunct="1">
              <a:lnSpc>
                <a:spcPct val="140000"/>
              </a:lnSpc>
              <a:spcBef>
                <a:spcPct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观察发现</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en-US" altLang="zh-CN" sz="3200" b="0"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y</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zh-CN" altLang="en-US" sz="32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补</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en-US" altLang="zh-CN" sz="3200" b="0"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y</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zh-CN" altLang="en-US" sz="32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补</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=2  -&gt; 0 (mod 2)     </a:t>
            </a: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a:t>
            </a: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y</a:t>
            </a: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zh-CN" altLang="en-US"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补</a:t>
            </a: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a:t>
            </a: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en-US" altLang="zh-CN" sz="3200" b="1" i="1"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y</a:t>
            </a: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zh-CN" altLang="en-US"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补</a:t>
            </a:r>
          </a:p>
        </p:txBody>
      </p:sp>
      <p:grpSp>
        <p:nvGrpSpPr>
          <p:cNvPr id="15" name="Group 21"/>
          <p:cNvGrpSpPr/>
          <p:nvPr/>
        </p:nvGrpSpPr>
        <p:grpSpPr bwMode="auto">
          <a:xfrm>
            <a:off x="1777049" y="4486471"/>
            <a:ext cx="4003675" cy="533400"/>
            <a:chOff x="1119" y="2022"/>
            <a:chExt cx="2522" cy="336"/>
          </a:xfrm>
        </p:grpSpPr>
        <p:sp>
          <p:nvSpPr>
            <p:cNvPr id="16" name="Text Box 22"/>
            <p:cNvSpPr txBox="1">
              <a:spLocks noChangeArrowheads="1"/>
            </p:cNvSpPr>
            <p:nvPr/>
          </p:nvSpPr>
          <p:spPr bwMode="auto">
            <a:xfrm>
              <a:off x="1119" y="2029"/>
              <a:ext cx="2522"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补</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sym typeface="+mn-ea"/>
                </a:rPr>
                <a:t>1</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b="1" i="1" u="none" strike="noStrike" kern="1200" cap="none" spc="0" normalizeH="0" baseline="-25000" noProof="0" dirty="0" err="1">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+ 2</a:t>
              </a:r>
              <a:r>
                <a:rPr kumimoji="1" lang="en-US" altLang="zh-CN" sz="2800" b="1" i="0" u="none" strike="noStrike" kern="1200" cap="none" spc="0" normalizeH="0" baseline="4500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800" b="1" i="1" u="none" strike="noStrike" kern="1200" cap="none" spc="0" normalizeH="0" baseline="45000" noProof="0" dirty="0">
                  <a:ln>
                    <a:noFill/>
                  </a:ln>
                  <a:solidFill>
                    <a:prstClr val="black"/>
                  </a:solidFill>
                  <a:effectLst/>
                  <a:uLnTx/>
                  <a:uFillTx/>
                  <a:latin typeface="Times New Roman" panose="02020603050405020304" pitchFamily="18" charset="0"/>
                  <a:ea typeface="宋体" panose="02010600030101010101" pitchFamily="2" charset="-122"/>
                  <a:cs typeface="+mn-cs"/>
                </a:rPr>
                <a:t>n</a:t>
              </a:r>
            </a:p>
          </p:txBody>
        </p:sp>
        <p:sp>
          <p:nvSpPr>
            <p:cNvPr id="21" name="Text Box 24"/>
            <p:cNvSpPr txBox="1">
              <a:spLocks noChangeArrowheads="1"/>
            </p:cNvSpPr>
            <p:nvPr/>
          </p:nvSpPr>
          <p:spPr bwMode="auto">
            <a:xfrm>
              <a:off x="2528" y="2022"/>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22" name="Line 25"/>
            <p:cNvSpPr>
              <a:spLocks noChangeShapeType="1"/>
            </p:cNvSpPr>
            <p:nvPr/>
          </p:nvSpPr>
          <p:spPr bwMode="auto">
            <a:xfrm>
              <a:off x="2128" y="2084"/>
              <a:ext cx="1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3" name="Line 26"/>
            <p:cNvSpPr>
              <a:spLocks noChangeShapeType="1"/>
            </p:cNvSpPr>
            <p:nvPr/>
          </p:nvSpPr>
          <p:spPr bwMode="auto">
            <a:xfrm>
              <a:off x="2352" y="2084"/>
              <a:ext cx="1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4" name="Line 27"/>
            <p:cNvSpPr>
              <a:spLocks noChangeShapeType="1"/>
            </p:cNvSpPr>
            <p:nvPr/>
          </p:nvSpPr>
          <p:spPr bwMode="auto">
            <a:xfrm>
              <a:off x="2868" y="2084"/>
              <a:ext cx="1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Tree>
    <p:extLst>
      <p:ext uri="{BB962C8B-B14F-4D97-AF65-F5344CB8AC3E}">
        <p14:creationId xmlns:p14="http://schemas.microsoft.com/office/powerpoint/2010/main" val="182923264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文本框 490"/>
          <p:cNvSpPr txBox="1"/>
          <p:nvPr/>
        </p:nvSpPr>
        <p:spPr>
          <a:xfrm>
            <a:off x="3920648" y="36741"/>
            <a:ext cx="1251889" cy="1015663"/>
          </a:xfrm>
          <a:prstGeom prst="rect">
            <a:avLst/>
          </a:prstGeom>
          <a:noFill/>
          <a:ln>
            <a:noFill/>
          </a:ln>
        </p:spPr>
        <p:txBody>
          <a:bodyPr wrap="square" rtlCol="0">
            <a:spAutoFit/>
          </a:bodyPr>
          <a:lstStyle/>
          <a:p>
            <a:pPr algn="ctr" fontAlgn="base">
              <a:spcBef>
                <a:spcPct val="0"/>
              </a:spcBef>
              <a:spcAft>
                <a:spcPct val="0"/>
              </a:spcAft>
              <a:defRPr/>
            </a:pPr>
            <a:r>
              <a:rPr lang="en-US" altLang="zh-CN" sz="20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Hazard detection</a:t>
            </a:r>
            <a:r>
              <a:rPr lang="zh-CN" altLang="en-US" sz="20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unit</a:t>
            </a:r>
            <a:endParaRPr lang="zh-CN" altLang="en-US" sz="20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矩形 7"/>
          <p:cNvSpPr/>
          <p:nvPr/>
        </p:nvSpPr>
        <p:spPr bwMode="auto">
          <a:xfrm>
            <a:off x="238497" y="3589706"/>
            <a:ext cx="778651" cy="980110"/>
          </a:xfrm>
          <a:prstGeom prst="rect">
            <a:avLst/>
          </a:prstGeom>
          <a:no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PC</a:t>
            </a:r>
            <a:endParaRPr lang="zh-CN"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矩形 11"/>
          <p:cNvSpPr/>
          <p:nvPr/>
        </p:nvSpPr>
        <p:spPr bwMode="auto">
          <a:xfrm>
            <a:off x="1364757" y="2971256"/>
            <a:ext cx="1262478" cy="2206036"/>
          </a:xfrm>
          <a:prstGeom prst="rect">
            <a:avLst/>
          </a:prstGeom>
          <a:no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endParaRPr lang="zh-CN" altLang="en-US" sz="1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6" name="直接箭头连接符 45"/>
          <p:cNvCxnSpPr/>
          <p:nvPr/>
        </p:nvCxnSpPr>
        <p:spPr bwMode="auto">
          <a:xfrm>
            <a:off x="8821609" y="3599653"/>
            <a:ext cx="532874" cy="0"/>
          </a:xfrm>
          <a:prstGeom prst="straightConnector1">
            <a:avLst/>
          </a:prstGeom>
          <a:noFill/>
          <a:ln w="25400" cap="flat" cmpd="sng" algn="ctr">
            <a:solidFill>
              <a:schemeClr val="tx1"/>
            </a:solidFill>
            <a:prstDash val="solid"/>
            <a:round/>
            <a:headEnd type="none" w="med" len="me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连接符 77"/>
          <p:cNvCxnSpPr>
            <a:stCxn id="12" idx="3"/>
          </p:cNvCxnSpPr>
          <p:nvPr/>
        </p:nvCxnSpPr>
        <p:spPr bwMode="auto">
          <a:xfrm>
            <a:off x="2627235" y="4074274"/>
            <a:ext cx="357957" cy="5487"/>
          </a:xfrm>
          <a:prstGeom prst="line">
            <a:avLst/>
          </a:prstGeom>
          <a:noFill/>
          <a:ln w="254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箭头连接符 88"/>
          <p:cNvCxnSpPr>
            <a:stCxn id="8" idx="3"/>
            <a:endCxn id="12" idx="1"/>
          </p:cNvCxnSpPr>
          <p:nvPr/>
        </p:nvCxnSpPr>
        <p:spPr bwMode="auto">
          <a:xfrm flipV="1">
            <a:off x="1017148" y="4074274"/>
            <a:ext cx="347609" cy="5487"/>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直接连接符 92"/>
          <p:cNvCxnSpPr>
            <a:stCxn id="174" idx="3"/>
          </p:cNvCxnSpPr>
          <p:nvPr/>
        </p:nvCxnSpPr>
        <p:spPr bwMode="auto">
          <a:xfrm>
            <a:off x="10898238" y="1961643"/>
            <a:ext cx="338691" cy="0"/>
          </a:xfrm>
          <a:prstGeom prst="line">
            <a:avLst/>
          </a:prstGeom>
          <a:noFill/>
          <a:ln w="254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矩形 93"/>
          <p:cNvSpPr/>
          <p:nvPr/>
        </p:nvSpPr>
        <p:spPr bwMode="auto">
          <a:xfrm>
            <a:off x="2977240" y="2026661"/>
            <a:ext cx="367699" cy="3889364"/>
          </a:xfrm>
          <a:prstGeom prst="rect">
            <a:avLst/>
          </a:prstGeom>
          <a:no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endPar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49" name="直接箭头连接符 148"/>
          <p:cNvCxnSpPr>
            <a:endCxn id="8" idx="0"/>
          </p:cNvCxnSpPr>
          <p:nvPr/>
        </p:nvCxnSpPr>
        <p:spPr bwMode="auto">
          <a:xfrm flipH="1">
            <a:off x="627823" y="240354"/>
            <a:ext cx="3877" cy="3349352"/>
          </a:xfrm>
          <a:prstGeom prst="straightConnector1">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0" name="矩形 149"/>
          <p:cNvSpPr/>
          <p:nvPr/>
        </p:nvSpPr>
        <p:spPr>
          <a:xfrm>
            <a:off x="104579" y="1530224"/>
            <a:ext cx="492443" cy="1129860"/>
          </a:xfrm>
          <a:prstGeom prst="rect">
            <a:avLst/>
          </a:prstGeom>
          <a:ln w="25400">
            <a:noFill/>
          </a:ln>
        </p:spPr>
        <p:txBody>
          <a:bodyPr vert="vert270" wrap="none">
            <a:spAutoFit/>
          </a:bodyPr>
          <a:lstStyle/>
          <a:p>
            <a:pPr lvl="0" algn="ctr">
              <a:defRPr/>
            </a:pPr>
            <a:r>
              <a:rPr lang="en-US" altLang="zh-CN" sz="2000" b="1" dirty="0">
                <a:solidFill>
                  <a:srgbClr val="00B0F0"/>
                </a:solidFill>
                <a:latin typeface="Times New Roman" panose="02020603050405020304" pitchFamily="18" charset="0"/>
                <a:cs typeface="Times New Roman" panose="02020603050405020304" pitchFamily="18" charset="0"/>
              </a:rPr>
              <a:t>PC Write</a:t>
            </a:r>
          </a:p>
        </p:txBody>
      </p:sp>
      <p:cxnSp>
        <p:nvCxnSpPr>
          <p:cNvPr id="157" name="直接连接符 156"/>
          <p:cNvCxnSpPr>
            <a:stCxn id="137" idx="3"/>
          </p:cNvCxnSpPr>
          <p:nvPr/>
        </p:nvCxnSpPr>
        <p:spPr bwMode="auto">
          <a:xfrm>
            <a:off x="8821610" y="1641121"/>
            <a:ext cx="1149003" cy="11737"/>
          </a:xfrm>
          <a:prstGeom prst="line">
            <a:avLst/>
          </a:prstGeom>
          <a:noFill/>
          <a:ln w="254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直接连接符 159"/>
          <p:cNvCxnSpPr/>
          <p:nvPr/>
        </p:nvCxnSpPr>
        <p:spPr bwMode="auto">
          <a:xfrm flipV="1">
            <a:off x="7774508" y="6010185"/>
            <a:ext cx="1132104" cy="7696"/>
          </a:xfrm>
          <a:prstGeom prst="line">
            <a:avLst/>
          </a:prstGeom>
          <a:noFill/>
          <a:ln w="254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1" name="直接连接符 130"/>
          <p:cNvCxnSpPr/>
          <p:nvPr/>
        </p:nvCxnSpPr>
        <p:spPr bwMode="auto">
          <a:xfrm>
            <a:off x="3647729" y="1675482"/>
            <a:ext cx="251054" cy="1"/>
          </a:xfrm>
          <a:prstGeom prst="line">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4" name="ID/EX"/>
          <p:cNvGrpSpPr/>
          <p:nvPr/>
        </p:nvGrpSpPr>
        <p:grpSpPr>
          <a:xfrm>
            <a:off x="5656349" y="1266347"/>
            <a:ext cx="484428" cy="4668464"/>
            <a:chOff x="5779067" y="1552097"/>
            <a:chExt cx="366686" cy="4668464"/>
          </a:xfrm>
          <a:noFill/>
        </p:grpSpPr>
        <p:sp>
          <p:nvSpPr>
            <p:cNvPr id="117" name="矩形 116"/>
            <p:cNvSpPr/>
            <p:nvPr/>
          </p:nvSpPr>
          <p:spPr bwMode="auto">
            <a:xfrm>
              <a:off x="5836845" y="2331197"/>
              <a:ext cx="242375" cy="3889364"/>
            </a:xfrm>
            <a:prstGeom prst="rect">
              <a:avLst/>
            </a:prstGeom>
            <a:grp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endPar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4" name="矩形 123"/>
            <p:cNvSpPr/>
            <p:nvPr/>
          </p:nvSpPr>
          <p:spPr bwMode="auto">
            <a:xfrm>
              <a:off x="5852554" y="1567561"/>
              <a:ext cx="230004" cy="257612"/>
            </a:xfrm>
            <a:prstGeom prst="rect">
              <a:avLst/>
            </a:prstGeom>
            <a:grpFill/>
            <a:ln w="25400">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endPar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6" name="矩形 125"/>
            <p:cNvSpPr/>
            <p:nvPr/>
          </p:nvSpPr>
          <p:spPr bwMode="auto">
            <a:xfrm>
              <a:off x="5844874" y="1818595"/>
              <a:ext cx="230004" cy="257612"/>
            </a:xfrm>
            <a:prstGeom prst="rect">
              <a:avLst/>
            </a:prstGeom>
            <a:grpFill/>
            <a:ln w="25400">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endPar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8" name="矩形 127"/>
            <p:cNvSpPr/>
            <p:nvPr/>
          </p:nvSpPr>
          <p:spPr bwMode="auto">
            <a:xfrm>
              <a:off x="5844874" y="2078819"/>
              <a:ext cx="230004" cy="257612"/>
            </a:xfrm>
            <a:prstGeom prst="rect">
              <a:avLst/>
            </a:prstGeom>
            <a:grpFill/>
            <a:ln w="25400">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endPar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5" name="矩形 124"/>
            <p:cNvSpPr/>
            <p:nvPr/>
          </p:nvSpPr>
          <p:spPr>
            <a:xfrm>
              <a:off x="5789851" y="2058261"/>
              <a:ext cx="354551" cy="338554"/>
            </a:xfrm>
            <a:prstGeom prst="rect">
              <a:avLst/>
            </a:prstGeom>
            <a:grpFill/>
            <a:ln w="25400">
              <a:noFill/>
            </a:ln>
          </p:spPr>
          <p:txBody>
            <a:bodyPr wrap="none">
              <a:spAutoFit/>
            </a:bodyPr>
            <a:lstStyle/>
            <a:p>
              <a:pPr algn="ctr" fontAlgn="base">
                <a:spcBef>
                  <a:spcPct val="0"/>
                </a:spcBef>
                <a:spcAft>
                  <a:spcPct val="0"/>
                </a:spcAft>
              </a:pPr>
              <a:r>
                <a:rPr lang="en-US" altLang="zh-CN" sz="1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EX</a:t>
              </a:r>
              <a:endParaRPr lang="zh-CN" altLang="en-US" sz="1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7" name="矩形 126"/>
            <p:cNvSpPr/>
            <p:nvPr/>
          </p:nvSpPr>
          <p:spPr>
            <a:xfrm>
              <a:off x="5816855" y="1801453"/>
              <a:ext cx="286602" cy="338554"/>
            </a:xfrm>
            <a:prstGeom prst="rect">
              <a:avLst/>
            </a:prstGeom>
            <a:grpFill/>
            <a:ln w="25400">
              <a:noFill/>
            </a:ln>
          </p:spPr>
          <p:txBody>
            <a:bodyPr wrap="none">
              <a:spAutoFit/>
            </a:bodyPr>
            <a:lstStyle/>
            <a:p>
              <a:pPr algn="ctr" fontAlgn="base">
                <a:spcBef>
                  <a:spcPct val="0"/>
                </a:spcBef>
                <a:spcAft>
                  <a:spcPct val="0"/>
                </a:spcAft>
              </a:pPr>
              <a:r>
                <a:rPr lang="en-US" altLang="zh-CN" sz="1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M</a:t>
              </a:r>
              <a:endParaRPr lang="zh-CN" altLang="en-US" sz="1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9" name="矩形 128"/>
            <p:cNvSpPr/>
            <p:nvPr/>
          </p:nvSpPr>
          <p:spPr>
            <a:xfrm>
              <a:off x="5779067" y="1552097"/>
              <a:ext cx="366686" cy="307777"/>
            </a:xfrm>
            <a:prstGeom prst="rect">
              <a:avLst/>
            </a:prstGeom>
            <a:grpFill/>
            <a:ln w="25400">
              <a:noFill/>
            </a:ln>
          </p:spPr>
          <p:txBody>
            <a:bodyPr wrap="none">
              <a:spAutoFit/>
            </a:bodyPr>
            <a:lstStyle/>
            <a:p>
              <a:pPr algn="ctr" fontAlgn="base">
                <a:spcBef>
                  <a:spcPct val="0"/>
                </a:spcBef>
                <a:spcAft>
                  <a:spcPct val="0"/>
                </a:spcAft>
              </a:pPr>
              <a:r>
                <a:rPr lang="en-US" altLang="zh-CN" sz="14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WB</a:t>
              </a:r>
              <a:endParaRPr lang="zh-CN" altLang="en-US" sz="14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grpSp>
      <p:cxnSp>
        <p:nvCxnSpPr>
          <p:cNvPr id="132" name="直接箭头连接符 131"/>
          <p:cNvCxnSpPr>
            <a:endCxn id="124" idx="1"/>
          </p:cNvCxnSpPr>
          <p:nvPr/>
        </p:nvCxnSpPr>
        <p:spPr bwMode="auto">
          <a:xfrm>
            <a:off x="5576802" y="1408787"/>
            <a:ext cx="176633" cy="1830"/>
          </a:xfrm>
          <a:prstGeom prst="straightConnector1">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 name="直接箭头连接符 132"/>
          <p:cNvCxnSpPr/>
          <p:nvPr/>
        </p:nvCxnSpPr>
        <p:spPr bwMode="auto">
          <a:xfrm flipV="1">
            <a:off x="5259469" y="1661651"/>
            <a:ext cx="493345" cy="2233"/>
          </a:xfrm>
          <a:prstGeom prst="straightConnector1">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 name="直接箭头连接符 133"/>
          <p:cNvCxnSpPr>
            <a:endCxn id="128" idx="1"/>
          </p:cNvCxnSpPr>
          <p:nvPr/>
        </p:nvCxnSpPr>
        <p:spPr bwMode="auto">
          <a:xfrm>
            <a:off x="5574929" y="1921875"/>
            <a:ext cx="168360" cy="0"/>
          </a:xfrm>
          <a:prstGeom prst="straightConnector1">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 name="EX/MEM"/>
          <p:cNvGrpSpPr/>
          <p:nvPr/>
        </p:nvGrpSpPr>
        <p:grpSpPr>
          <a:xfrm>
            <a:off x="8428450" y="1511420"/>
            <a:ext cx="509100" cy="4409865"/>
            <a:chOff x="8156406" y="1810696"/>
            <a:chExt cx="509100" cy="4409865"/>
          </a:xfrm>
          <a:noFill/>
        </p:grpSpPr>
        <p:sp>
          <p:nvSpPr>
            <p:cNvPr id="118" name="矩形 117"/>
            <p:cNvSpPr/>
            <p:nvPr/>
          </p:nvSpPr>
          <p:spPr bwMode="auto">
            <a:xfrm>
              <a:off x="8261568" y="2331197"/>
              <a:ext cx="288323" cy="3889364"/>
            </a:xfrm>
            <a:prstGeom prst="rect">
              <a:avLst/>
            </a:prstGeom>
            <a:grp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endPar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7" name="矩形 136"/>
            <p:cNvSpPr/>
            <p:nvPr/>
          </p:nvSpPr>
          <p:spPr bwMode="auto">
            <a:xfrm>
              <a:off x="8261566" y="1811591"/>
              <a:ext cx="288000" cy="257612"/>
            </a:xfrm>
            <a:prstGeom prst="rect">
              <a:avLst/>
            </a:prstGeom>
            <a:grpFill/>
            <a:ln w="25400">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endPar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9" name="矩形 138"/>
            <p:cNvSpPr/>
            <p:nvPr/>
          </p:nvSpPr>
          <p:spPr bwMode="auto">
            <a:xfrm>
              <a:off x="8261565" y="2062290"/>
              <a:ext cx="288000" cy="257612"/>
            </a:xfrm>
            <a:prstGeom prst="rect">
              <a:avLst/>
            </a:prstGeom>
            <a:grpFill/>
            <a:ln w="25400">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endPar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8" name="矩形 137"/>
            <p:cNvSpPr/>
            <p:nvPr/>
          </p:nvSpPr>
          <p:spPr>
            <a:xfrm>
              <a:off x="8156406" y="2067123"/>
              <a:ext cx="429926" cy="338554"/>
            </a:xfrm>
            <a:prstGeom prst="rect">
              <a:avLst/>
            </a:prstGeom>
            <a:grpFill/>
            <a:ln w="25400">
              <a:noFill/>
            </a:ln>
          </p:spPr>
          <p:txBody>
            <a:bodyPr wrap="none">
              <a:spAutoFit/>
            </a:bodyPr>
            <a:lstStyle/>
            <a:p>
              <a:pPr algn="ctr" fontAlgn="base">
                <a:spcBef>
                  <a:spcPct val="0"/>
                </a:spcBef>
                <a:spcAft>
                  <a:spcPct val="0"/>
                </a:spcAft>
              </a:pP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M</a:t>
              </a:r>
              <a:endParaRPr lang="zh-CN" altLang="en-US" sz="1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0" name="矩形 139"/>
            <p:cNvSpPr/>
            <p:nvPr/>
          </p:nvSpPr>
          <p:spPr>
            <a:xfrm>
              <a:off x="8175406" y="1810696"/>
              <a:ext cx="490100" cy="307777"/>
            </a:xfrm>
            <a:prstGeom prst="rect">
              <a:avLst/>
            </a:prstGeom>
            <a:grpFill/>
            <a:ln w="25400">
              <a:noFill/>
            </a:ln>
          </p:spPr>
          <p:txBody>
            <a:bodyPr wrap="square" lIns="0" rIns="0">
              <a:spAutoFit/>
            </a:bodyPr>
            <a:lstStyle/>
            <a:p>
              <a:pPr algn="ctr" fontAlgn="base">
                <a:spcBef>
                  <a:spcPct val="0"/>
                </a:spcBef>
                <a:spcAft>
                  <a:spcPct val="0"/>
                </a:spcAft>
              </a:pPr>
              <a:r>
                <a:rPr lang="en-US" altLang="zh-CN" sz="14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WB</a:t>
              </a:r>
            </a:p>
          </p:txBody>
        </p:sp>
      </p:grpSp>
      <p:cxnSp>
        <p:nvCxnSpPr>
          <p:cNvPr id="151" name="直接连接符 150"/>
          <p:cNvCxnSpPr/>
          <p:nvPr/>
        </p:nvCxnSpPr>
        <p:spPr bwMode="auto">
          <a:xfrm>
            <a:off x="6093553" y="1711680"/>
            <a:ext cx="1832145" cy="0"/>
          </a:xfrm>
          <a:prstGeom prst="line">
            <a:avLst/>
          </a:prstGeom>
          <a:noFill/>
          <a:ln w="25400" cap="flat" cmpd="sng" algn="ctr">
            <a:solidFill>
              <a:srgbClr val="00B0F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2" name="直接连接符 151"/>
          <p:cNvCxnSpPr/>
          <p:nvPr/>
        </p:nvCxnSpPr>
        <p:spPr bwMode="auto">
          <a:xfrm>
            <a:off x="6084870" y="1404572"/>
            <a:ext cx="1968723" cy="0"/>
          </a:xfrm>
          <a:prstGeom prst="line">
            <a:avLst/>
          </a:prstGeom>
          <a:noFill/>
          <a:ln w="254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 name="直接连接符 152"/>
          <p:cNvCxnSpPr/>
          <p:nvPr/>
        </p:nvCxnSpPr>
        <p:spPr bwMode="auto">
          <a:xfrm flipV="1">
            <a:off x="7925697" y="1704852"/>
            <a:ext cx="0" cy="186968"/>
          </a:xfrm>
          <a:prstGeom prst="line">
            <a:avLst/>
          </a:prstGeom>
          <a:noFill/>
          <a:ln w="25400" cap="flat" cmpd="sng" algn="ctr">
            <a:solidFill>
              <a:srgbClr val="00B0F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 name="直接箭头连接符 153"/>
          <p:cNvCxnSpPr>
            <a:endCxn id="139" idx="1"/>
          </p:cNvCxnSpPr>
          <p:nvPr/>
        </p:nvCxnSpPr>
        <p:spPr bwMode="auto">
          <a:xfrm flipV="1">
            <a:off x="7928941" y="1891820"/>
            <a:ext cx="604668" cy="4098"/>
          </a:xfrm>
          <a:prstGeom prst="straightConnector1">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 name="直接连接符 154"/>
          <p:cNvCxnSpPr/>
          <p:nvPr/>
        </p:nvCxnSpPr>
        <p:spPr bwMode="auto">
          <a:xfrm flipV="1">
            <a:off x="8053592" y="1394952"/>
            <a:ext cx="0" cy="257271"/>
          </a:xfrm>
          <a:prstGeom prst="line">
            <a:avLst/>
          </a:prstGeom>
          <a:noFill/>
          <a:ln w="254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 name="直接箭头连接符 155"/>
          <p:cNvCxnSpPr>
            <a:endCxn id="137" idx="1"/>
          </p:cNvCxnSpPr>
          <p:nvPr/>
        </p:nvCxnSpPr>
        <p:spPr bwMode="auto">
          <a:xfrm>
            <a:off x="8053593" y="1639281"/>
            <a:ext cx="480017" cy="1840"/>
          </a:xfrm>
          <a:prstGeom prst="straightConnector1">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8" name="直接连接符 157"/>
          <p:cNvCxnSpPr/>
          <p:nvPr/>
        </p:nvCxnSpPr>
        <p:spPr bwMode="auto">
          <a:xfrm flipV="1">
            <a:off x="9960585" y="1648848"/>
            <a:ext cx="0" cy="300487"/>
          </a:xfrm>
          <a:prstGeom prst="line">
            <a:avLst/>
          </a:prstGeom>
          <a:noFill/>
          <a:ln w="254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 name="直接箭头连接符 158"/>
          <p:cNvCxnSpPr>
            <a:endCxn id="174" idx="1"/>
          </p:cNvCxnSpPr>
          <p:nvPr/>
        </p:nvCxnSpPr>
        <p:spPr bwMode="auto">
          <a:xfrm>
            <a:off x="9970613" y="1961643"/>
            <a:ext cx="588934" cy="0"/>
          </a:xfrm>
          <a:prstGeom prst="straightConnector1">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6" name="MEM/WB"/>
          <p:cNvGrpSpPr/>
          <p:nvPr/>
        </p:nvGrpSpPr>
        <p:grpSpPr>
          <a:xfrm>
            <a:off x="10559547" y="1801239"/>
            <a:ext cx="338691" cy="4149516"/>
            <a:chOff x="10086980" y="2065140"/>
            <a:chExt cx="338691" cy="4149516"/>
          </a:xfrm>
          <a:noFill/>
        </p:grpSpPr>
        <p:sp>
          <p:nvSpPr>
            <p:cNvPr id="172" name="矩形 171"/>
            <p:cNvSpPr/>
            <p:nvPr/>
          </p:nvSpPr>
          <p:spPr bwMode="auto">
            <a:xfrm>
              <a:off x="10115366" y="2325292"/>
              <a:ext cx="288000" cy="3889364"/>
            </a:xfrm>
            <a:prstGeom prst="rect">
              <a:avLst/>
            </a:prstGeom>
            <a:grp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endPar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3" name="矩形 172"/>
            <p:cNvSpPr/>
            <p:nvPr/>
          </p:nvSpPr>
          <p:spPr bwMode="auto">
            <a:xfrm>
              <a:off x="10115366" y="2065140"/>
              <a:ext cx="288000" cy="257612"/>
            </a:xfrm>
            <a:prstGeom prst="rect">
              <a:avLst/>
            </a:prstGeom>
            <a:grpFill/>
            <a:ln w="25400">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endPar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4" name="矩形 173"/>
            <p:cNvSpPr/>
            <p:nvPr/>
          </p:nvSpPr>
          <p:spPr>
            <a:xfrm>
              <a:off x="10086980" y="2071655"/>
              <a:ext cx="338691" cy="307777"/>
            </a:xfrm>
            <a:prstGeom prst="rect">
              <a:avLst/>
            </a:prstGeom>
            <a:grpFill/>
            <a:ln w="25400">
              <a:noFill/>
            </a:ln>
          </p:spPr>
          <p:txBody>
            <a:bodyPr wrap="square" lIns="0" rIns="0">
              <a:spAutoFit/>
            </a:bodyPr>
            <a:lstStyle/>
            <a:p>
              <a:pPr algn="ctr" fontAlgn="base">
                <a:spcBef>
                  <a:spcPct val="0"/>
                </a:spcBef>
                <a:spcAft>
                  <a:spcPct val="0"/>
                </a:spcAft>
              </a:pPr>
              <a:r>
                <a:rPr lang="en-US" altLang="zh-CN" sz="14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WB</a:t>
              </a:r>
            </a:p>
          </p:txBody>
        </p:sp>
      </p:grpSp>
      <p:cxnSp>
        <p:nvCxnSpPr>
          <p:cNvPr id="184" name="直接箭头连接符 183"/>
          <p:cNvCxnSpPr>
            <a:endCxn id="303" idx="2"/>
          </p:cNvCxnSpPr>
          <p:nvPr/>
        </p:nvCxnSpPr>
        <p:spPr bwMode="auto">
          <a:xfrm flipV="1">
            <a:off x="4694752" y="1660187"/>
            <a:ext cx="207401" cy="3"/>
          </a:xfrm>
          <a:prstGeom prst="straightConnector1">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6" name="直接箭头连接符 185"/>
          <p:cNvCxnSpPr/>
          <p:nvPr/>
        </p:nvCxnSpPr>
        <p:spPr bwMode="auto">
          <a:xfrm>
            <a:off x="4720515" y="1975240"/>
            <a:ext cx="186033" cy="6444"/>
          </a:xfrm>
          <a:prstGeom prst="straightConnector1">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7" name="矩形 186"/>
          <p:cNvSpPr/>
          <p:nvPr/>
        </p:nvSpPr>
        <p:spPr>
          <a:xfrm>
            <a:off x="4488051" y="1838092"/>
            <a:ext cx="302842" cy="400110"/>
          </a:xfrm>
          <a:prstGeom prst="rect">
            <a:avLst/>
          </a:prstGeom>
          <a:noFill/>
          <a:ln w="25400">
            <a:noFill/>
          </a:ln>
        </p:spPr>
        <p:txBody>
          <a:bodyPr wrap="square">
            <a:spAutoFit/>
          </a:bodyPr>
          <a:lstStyle/>
          <a:p>
            <a:pPr lvl="0" algn="ctr">
              <a:defRPr/>
            </a:pPr>
            <a:r>
              <a:rPr lang="en-US" altLang="zh-CN" sz="2000" b="1" dirty="0">
                <a:solidFill>
                  <a:srgbClr val="00B0F0"/>
                </a:solidFill>
                <a:latin typeface="Times New Roman" panose="02020603050405020304" pitchFamily="18" charset="0"/>
                <a:cs typeface="Times New Roman" panose="02020603050405020304" pitchFamily="18" charset="0"/>
              </a:rPr>
              <a:t>0</a:t>
            </a:r>
            <a:endParaRPr lang="zh-CN" altLang="en-US" sz="2800" b="1" dirty="0">
              <a:solidFill>
                <a:srgbClr val="00B0F0"/>
              </a:solidFill>
              <a:latin typeface="Times New Roman" panose="02020603050405020304" pitchFamily="18" charset="0"/>
              <a:cs typeface="Times New Roman" panose="02020603050405020304" pitchFamily="18" charset="0"/>
            </a:endParaRPr>
          </a:p>
        </p:txBody>
      </p:sp>
      <p:cxnSp>
        <p:nvCxnSpPr>
          <p:cNvPr id="194" name="直接连接符 193"/>
          <p:cNvCxnSpPr/>
          <p:nvPr/>
        </p:nvCxnSpPr>
        <p:spPr bwMode="auto">
          <a:xfrm flipV="1">
            <a:off x="5567276" y="1395867"/>
            <a:ext cx="0" cy="526008"/>
          </a:xfrm>
          <a:prstGeom prst="line">
            <a:avLst/>
          </a:prstGeom>
          <a:noFill/>
          <a:ln w="254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1" name="直接连接符 200"/>
          <p:cNvCxnSpPr/>
          <p:nvPr/>
        </p:nvCxnSpPr>
        <p:spPr bwMode="auto">
          <a:xfrm flipH="1">
            <a:off x="3631631" y="516974"/>
            <a:ext cx="16098" cy="5272321"/>
          </a:xfrm>
          <a:prstGeom prst="line">
            <a:avLst/>
          </a:prstGeom>
          <a:noFill/>
          <a:ln w="254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3" name="矩形 202"/>
          <p:cNvSpPr/>
          <p:nvPr/>
        </p:nvSpPr>
        <p:spPr>
          <a:xfrm>
            <a:off x="3293312" y="2820730"/>
            <a:ext cx="430887" cy="1074973"/>
          </a:xfrm>
          <a:prstGeom prst="rect">
            <a:avLst/>
          </a:prstGeom>
          <a:ln w="25400">
            <a:noFill/>
          </a:ln>
        </p:spPr>
        <p:txBody>
          <a:bodyPr vert="vert270" wrap="none">
            <a:spAutoFit/>
          </a:bodyPr>
          <a:lstStyle/>
          <a:p>
            <a:pPr lvl="0" algn="ctr">
              <a:defRPr/>
            </a:pPr>
            <a:r>
              <a:rPr lang="en-US" altLang="zh-CN" sz="1600" b="1" dirty="0">
                <a:solidFill>
                  <a:prstClr val="black"/>
                </a:solidFill>
                <a:latin typeface="Times New Roman" panose="02020603050405020304" pitchFamily="18" charset="0"/>
                <a:cs typeface="Times New Roman" panose="02020603050405020304" pitchFamily="18" charset="0"/>
              </a:rPr>
              <a:t>Instruction</a:t>
            </a:r>
            <a:endParaRPr lang="zh-CN" altLang="en-US" sz="1600" b="1" dirty="0">
              <a:solidFill>
                <a:prstClr val="black"/>
              </a:solidFill>
              <a:latin typeface="Times New Roman" panose="02020603050405020304" pitchFamily="18" charset="0"/>
              <a:cs typeface="Times New Roman" panose="02020603050405020304" pitchFamily="18" charset="0"/>
            </a:endParaRPr>
          </a:p>
        </p:txBody>
      </p:sp>
      <p:cxnSp>
        <p:nvCxnSpPr>
          <p:cNvPr id="205" name="直接箭头连接符 204"/>
          <p:cNvCxnSpPr/>
          <p:nvPr/>
        </p:nvCxnSpPr>
        <p:spPr bwMode="auto">
          <a:xfrm>
            <a:off x="3647728" y="676865"/>
            <a:ext cx="295362"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直接连接符 208"/>
          <p:cNvCxnSpPr/>
          <p:nvPr/>
        </p:nvCxnSpPr>
        <p:spPr bwMode="auto">
          <a:xfrm flipV="1">
            <a:off x="3335811" y="4074517"/>
            <a:ext cx="311918" cy="14955"/>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 name="直接箭头连接符 214"/>
          <p:cNvCxnSpPr/>
          <p:nvPr/>
        </p:nvCxnSpPr>
        <p:spPr bwMode="auto">
          <a:xfrm>
            <a:off x="3656613" y="516974"/>
            <a:ext cx="286476"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6" name="直接连接符 215"/>
          <p:cNvCxnSpPr/>
          <p:nvPr/>
        </p:nvCxnSpPr>
        <p:spPr bwMode="auto">
          <a:xfrm>
            <a:off x="3180038" y="388833"/>
            <a:ext cx="740611" cy="0"/>
          </a:xfrm>
          <a:prstGeom prst="line">
            <a:avLst/>
          </a:prstGeom>
          <a:noFill/>
          <a:ln w="25400" cap="flat" cmpd="sng" algn="ctr">
            <a:solidFill>
              <a:srgbClr val="00B0F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9" name="直接箭头连接符 218"/>
          <p:cNvCxnSpPr>
            <a:endCxn id="94" idx="0"/>
          </p:cNvCxnSpPr>
          <p:nvPr/>
        </p:nvCxnSpPr>
        <p:spPr bwMode="auto">
          <a:xfrm flipH="1">
            <a:off x="3161090" y="388833"/>
            <a:ext cx="18948" cy="1637828"/>
          </a:xfrm>
          <a:prstGeom prst="straightConnector1">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1" name="矩形 220"/>
          <p:cNvSpPr/>
          <p:nvPr/>
        </p:nvSpPr>
        <p:spPr>
          <a:xfrm>
            <a:off x="2737672" y="280971"/>
            <a:ext cx="492443" cy="1399166"/>
          </a:xfrm>
          <a:prstGeom prst="rect">
            <a:avLst/>
          </a:prstGeom>
          <a:ln w="25400">
            <a:noFill/>
          </a:ln>
        </p:spPr>
        <p:txBody>
          <a:bodyPr vert="vert270" wrap="none">
            <a:spAutoFit/>
          </a:bodyPr>
          <a:lstStyle/>
          <a:p>
            <a:pPr lvl="0" algn="ctr">
              <a:defRPr/>
            </a:pPr>
            <a:r>
              <a:rPr lang="en-US" altLang="zh-CN" sz="2000" b="1" dirty="0">
                <a:solidFill>
                  <a:srgbClr val="00B0F0"/>
                </a:solidFill>
                <a:latin typeface="Times New Roman" panose="02020603050405020304" pitchFamily="18" charset="0"/>
                <a:cs typeface="Times New Roman" panose="02020603050405020304" pitchFamily="18" charset="0"/>
              </a:rPr>
              <a:t>IF/ID Write</a:t>
            </a:r>
          </a:p>
        </p:txBody>
      </p:sp>
      <p:cxnSp>
        <p:nvCxnSpPr>
          <p:cNvPr id="235" name="直接连接符 234"/>
          <p:cNvCxnSpPr/>
          <p:nvPr/>
        </p:nvCxnSpPr>
        <p:spPr bwMode="auto">
          <a:xfrm flipV="1">
            <a:off x="4107359" y="6696355"/>
            <a:ext cx="5889683" cy="14785"/>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9" name="直接连接符 278"/>
          <p:cNvCxnSpPr/>
          <p:nvPr/>
        </p:nvCxnSpPr>
        <p:spPr bwMode="auto">
          <a:xfrm flipV="1">
            <a:off x="4243274" y="6534423"/>
            <a:ext cx="7882902" cy="11505"/>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2" name="直接连接符 291"/>
          <p:cNvCxnSpPr/>
          <p:nvPr/>
        </p:nvCxnSpPr>
        <p:spPr bwMode="auto">
          <a:xfrm>
            <a:off x="10310520" y="3568286"/>
            <a:ext cx="277414" cy="0"/>
          </a:xfrm>
          <a:prstGeom prst="line">
            <a:avLst/>
          </a:prstGeom>
          <a:noFill/>
          <a:ln w="254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9" name="直接连接符 298"/>
          <p:cNvCxnSpPr/>
          <p:nvPr/>
        </p:nvCxnSpPr>
        <p:spPr bwMode="auto">
          <a:xfrm>
            <a:off x="7343536" y="6181557"/>
            <a:ext cx="3680877" cy="0"/>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2" name="直接连接符 331"/>
          <p:cNvCxnSpPr/>
          <p:nvPr/>
        </p:nvCxnSpPr>
        <p:spPr bwMode="auto">
          <a:xfrm flipV="1">
            <a:off x="6486758" y="244817"/>
            <a:ext cx="0" cy="1466863"/>
          </a:xfrm>
          <a:prstGeom prst="line">
            <a:avLst/>
          </a:prstGeom>
          <a:noFill/>
          <a:ln w="25400" cap="flat" cmpd="sng" algn="ctr">
            <a:solidFill>
              <a:srgbClr val="00B0F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4" name="直接连接符 333"/>
          <p:cNvCxnSpPr/>
          <p:nvPr/>
        </p:nvCxnSpPr>
        <p:spPr bwMode="auto">
          <a:xfrm>
            <a:off x="5111002" y="244817"/>
            <a:ext cx="1371530" cy="0"/>
          </a:xfrm>
          <a:prstGeom prst="line">
            <a:avLst/>
          </a:prstGeom>
          <a:noFill/>
          <a:ln w="25400" cap="flat" cmpd="sng" algn="ctr">
            <a:solidFill>
              <a:srgbClr val="00B0F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3" name="直接连接符 342"/>
          <p:cNvCxnSpPr>
            <a:stCxn id="303" idx="1"/>
          </p:cNvCxnSpPr>
          <p:nvPr/>
        </p:nvCxnSpPr>
        <p:spPr bwMode="auto">
          <a:xfrm flipV="1">
            <a:off x="5098552" y="886667"/>
            <a:ext cx="0" cy="360134"/>
          </a:xfrm>
          <a:prstGeom prst="line">
            <a:avLst/>
          </a:prstGeom>
          <a:noFill/>
          <a:ln w="25400" cap="flat" cmpd="sng" algn="ctr">
            <a:solidFill>
              <a:srgbClr val="00B0F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7" name="矩形 346"/>
          <p:cNvSpPr/>
          <p:nvPr/>
        </p:nvSpPr>
        <p:spPr>
          <a:xfrm>
            <a:off x="6478644" y="167935"/>
            <a:ext cx="2085196" cy="400110"/>
          </a:xfrm>
          <a:prstGeom prst="rect">
            <a:avLst/>
          </a:prstGeom>
          <a:ln w="25400">
            <a:noFill/>
          </a:ln>
        </p:spPr>
        <p:txBody>
          <a:bodyPr wrap="square">
            <a:spAutoFit/>
          </a:bodyPr>
          <a:lstStyle/>
          <a:p>
            <a:pPr lvl="0" algn="ctr">
              <a:defRPr/>
            </a:pPr>
            <a:r>
              <a:rPr lang="en-US" altLang="zh-CN" sz="2000" b="1" dirty="0">
                <a:solidFill>
                  <a:srgbClr val="00B0F0"/>
                </a:solidFill>
                <a:latin typeface="Times New Roman" panose="02020603050405020304" pitchFamily="18" charset="0"/>
                <a:cs typeface="Times New Roman" panose="02020603050405020304" pitchFamily="18" charset="0"/>
              </a:rPr>
              <a:t>ID/</a:t>
            </a:r>
            <a:r>
              <a:rPr lang="en-US" altLang="zh-CN" sz="2000" b="1" dirty="0" err="1">
                <a:solidFill>
                  <a:srgbClr val="00B0F0"/>
                </a:solidFill>
                <a:latin typeface="Times New Roman" panose="02020603050405020304" pitchFamily="18" charset="0"/>
                <a:cs typeface="Times New Roman" panose="02020603050405020304" pitchFamily="18" charset="0"/>
              </a:rPr>
              <a:t>EX.MemRead</a:t>
            </a:r>
            <a:endParaRPr lang="zh-CN" altLang="en-US" sz="2000" b="1" dirty="0">
              <a:solidFill>
                <a:srgbClr val="00B0F0"/>
              </a:solidFill>
              <a:latin typeface="Times New Roman" panose="02020603050405020304" pitchFamily="18" charset="0"/>
              <a:cs typeface="Times New Roman" panose="02020603050405020304" pitchFamily="18" charset="0"/>
            </a:endParaRPr>
          </a:p>
        </p:txBody>
      </p:sp>
      <p:cxnSp>
        <p:nvCxnSpPr>
          <p:cNvPr id="352" name="直接箭头连接符 351"/>
          <p:cNvCxnSpPr/>
          <p:nvPr/>
        </p:nvCxnSpPr>
        <p:spPr bwMode="auto">
          <a:xfrm>
            <a:off x="3647729" y="5789295"/>
            <a:ext cx="2081935" cy="814"/>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矩形 32"/>
          <p:cNvSpPr/>
          <p:nvPr/>
        </p:nvSpPr>
        <p:spPr bwMode="auto">
          <a:xfrm>
            <a:off x="4553876" y="2809054"/>
            <a:ext cx="1014369" cy="1255607"/>
          </a:xfrm>
          <a:prstGeom prst="rect">
            <a:avLst/>
          </a:prstGeom>
          <a:noFill/>
          <a:ln w="25400">
            <a:solidFill>
              <a:schemeClr val="tx1"/>
            </a:solidFill>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algn="ctr" fontAlgn="base">
              <a:spcBef>
                <a:spcPct val="0"/>
              </a:spcBef>
              <a:spcAft>
                <a:spcPct val="0"/>
              </a:spcAft>
            </a:pPr>
            <a:endParaRPr lang="zh-CN" altLang="en-US" sz="1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226" name="直接连接符 225"/>
          <p:cNvCxnSpPr/>
          <p:nvPr/>
        </p:nvCxnSpPr>
        <p:spPr bwMode="auto">
          <a:xfrm flipV="1">
            <a:off x="4253357" y="3847821"/>
            <a:ext cx="0" cy="2698107"/>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8" name="直接箭头连接符 227"/>
          <p:cNvCxnSpPr/>
          <p:nvPr/>
        </p:nvCxnSpPr>
        <p:spPr bwMode="auto">
          <a:xfrm flipV="1">
            <a:off x="4243274" y="3828006"/>
            <a:ext cx="323716" cy="7912"/>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7" name="直接连接符 236"/>
          <p:cNvCxnSpPr/>
          <p:nvPr/>
        </p:nvCxnSpPr>
        <p:spPr bwMode="auto">
          <a:xfrm flipV="1">
            <a:off x="4107359" y="3493579"/>
            <a:ext cx="0" cy="3208720"/>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9" name="直接箭头连接符 238"/>
          <p:cNvCxnSpPr/>
          <p:nvPr/>
        </p:nvCxnSpPr>
        <p:spPr bwMode="auto">
          <a:xfrm>
            <a:off x="4107359" y="3494989"/>
            <a:ext cx="459630"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3" name="直接箭头连接符 242"/>
          <p:cNvCxnSpPr/>
          <p:nvPr/>
        </p:nvCxnSpPr>
        <p:spPr bwMode="auto">
          <a:xfrm>
            <a:off x="3647729" y="3225058"/>
            <a:ext cx="919261"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 name="直接连接符 248"/>
          <p:cNvCxnSpPr/>
          <p:nvPr/>
        </p:nvCxnSpPr>
        <p:spPr bwMode="auto">
          <a:xfrm>
            <a:off x="3943090" y="3236088"/>
            <a:ext cx="0" cy="2237881"/>
          </a:xfrm>
          <a:prstGeom prst="line">
            <a:avLst/>
          </a:prstGeom>
          <a:noFill/>
          <a:ln w="25400" cap="flat" cmpd="sng" algn="ctr">
            <a:solidFill>
              <a:schemeClr val="tx1"/>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1" name="直接连接符 250"/>
          <p:cNvCxnSpPr/>
          <p:nvPr/>
        </p:nvCxnSpPr>
        <p:spPr bwMode="auto">
          <a:xfrm>
            <a:off x="3785393" y="2980894"/>
            <a:ext cx="0" cy="2190479"/>
          </a:xfrm>
          <a:prstGeom prst="line">
            <a:avLst/>
          </a:prstGeom>
          <a:noFill/>
          <a:ln w="25400" cap="flat" cmpd="sng" algn="ctr">
            <a:solidFill>
              <a:schemeClr val="tx1"/>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4" name="直接箭头连接符 253"/>
          <p:cNvCxnSpPr/>
          <p:nvPr/>
        </p:nvCxnSpPr>
        <p:spPr bwMode="auto">
          <a:xfrm>
            <a:off x="3792640" y="5171373"/>
            <a:ext cx="1946255"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 name="直接箭头连接符 255"/>
          <p:cNvCxnSpPr/>
          <p:nvPr/>
        </p:nvCxnSpPr>
        <p:spPr bwMode="auto">
          <a:xfrm>
            <a:off x="3936322" y="5473969"/>
            <a:ext cx="1793342"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4" name="矩形 353"/>
          <p:cNvSpPr/>
          <p:nvPr/>
        </p:nvSpPr>
        <p:spPr>
          <a:xfrm>
            <a:off x="4191439" y="4902395"/>
            <a:ext cx="1588898" cy="307777"/>
          </a:xfrm>
          <a:prstGeom prst="rect">
            <a:avLst/>
          </a:prstGeom>
          <a:ln w="25400">
            <a:noFill/>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lgn="ctr">
              <a:defRPr/>
            </a:pPr>
            <a:r>
              <a:rPr lang="en-US" altLang="zh-CN" sz="1400" b="1" dirty="0">
                <a:solidFill>
                  <a:prstClr val="black"/>
                </a:solidFill>
                <a:latin typeface="Times New Roman" panose="02020603050405020304" pitchFamily="18" charset="0"/>
                <a:cs typeface="Times New Roman" panose="02020603050405020304" pitchFamily="18" charset="0"/>
              </a:rPr>
              <a:t>IF/ID.RegisterRs1</a:t>
            </a:r>
            <a:endParaRPr lang="zh-CN" altLang="en-US" sz="1400" b="1" dirty="0">
              <a:solidFill>
                <a:prstClr val="black"/>
              </a:solidFill>
              <a:latin typeface="Times New Roman" panose="02020603050405020304" pitchFamily="18" charset="0"/>
              <a:cs typeface="Times New Roman" panose="02020603050405020304" pitchFamily="18" charset="0"/>
            </a:endParaRPr>
          </a:p>
        </p:txBody>
      </p:sp>
      <p:cxnSp>
        <p:nvCxnSpPr>
          <p:cNvPr id="262" name="直接箭头连接符 261"/>
          <p:cNvCxnSpPr/>
          <p:nvPr/>
        </p:nvCxnSpPr>
        <p:spPr bwMode="auto">
          <a:xfrm>
            <a:off x="5567276" y="2971256"/>
            <a:ext cx="164372"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5" name="直接箭头连接符 264"/>
          <p:cNvCxnSpPr/>
          <p:nvPr/>
        </p:nvCxnSpPr>
        <p:spPr bwMode="auto">
          <a:xfrm>
            <a:off x="5574929" y="3872963"/>
            <a:ext cx="156719"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 name="直接箭头连接符 245"/>
          <p:cNvCxnSpPr/>
          <p:nvPr/>
        </p:nvCxnSpPr>
        <p:spPr bwMode="auto">
          <a:xfrm>
            <a:off x="3647729" y="2980894"/>
            <a:ext cx="919261"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 name="直接箭头连接符 357"/>
          <p:cNvCxnSpPr/>
          <p:nvPr/>
        </p:nvCxnSpPr>
        <p:spPr bwMode="auto">
          <a:xfrm>
            <a:off x="6072778" y="5173735"/>
            <a:ext cx="965219" cy="12997"/>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 name="直接箭头连接符 358"/>
          <p:cNvCxnSpPr/>
          <p:nvPr/>
        </p:nvCxnSpPr>
        <p:spPr bwMode="auto">
          <a:xfrm>
            <a:off x="6062632" y="5413204"/>
            <a:ext cx="965540" cy="6555"/>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3" name="直接箭头连接符 372"/>
          <p:cNvCxnSpPr/>
          <p:nvPr/>
        </p:nvCxnSpPr>
        <p:spPr bwMode="auto">
          <a:xfrm flipV="1">
            <a:off x="6067716" y="5712090"/>
            <a:ext cx="2456204" cy="13353"/>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6" name="直接箭头连接符 375"/>
          <p:cNvCxnSpPr/>
          <p:nvPr/>
        </p:nvCxnSpPr>
        <p:spPr bwMode="auto">
          <a:xfrm flipV="1">
            <a:off x="8799578" y="5714898"/>
            <a:ext cx="1788354" cy="4924"/>
          </a:xfrm>
          <a:prstGeom prst="straightConnector1">
            <a:avLst/>
          </a:prstGeom>
          <a:noFill/>
          <a:ln w="254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 name="直接箭头连接符 378"/>
          <p:cNvCxnSpPr/>
          <p:nvPr/>
        </p:nvCxnSpPr>
        <p:spPr bwMode="auto">
          <a:xfrm>
            <a:off x="8906612" y="1643895"/>
            <a:ext cx="0" cy="4366290"/>
          </a:xfrm>
          <a:prstGeom prst="straightConnector1">
            <a:avLst/>
          </a:prstGeom>
          <a:noFill/>
          <a:ln w="25400" cap="flat" cmpd="sng" algn="ctr">
            <a:solidFill>
              <a:srgbClr val="00B0F0"/>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6" name="直接箭头连接符 385"/>
          <p:cNvCxnSpPr/>
          <p:nvPr/>
        </p:nvCxnSpPr>
        <p:spPr bwMode="auto">
          <a:xfrm flipH="1" flipV="1">
            <a:off x="7776918" y="5587744"/>
            <a:ext cx="4602" cy="443386"/>
          </a:xfrm>
          <a:prstGeom prst="straightConnector1">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3" name="直接连接符 392"/>
          <p:cNvCxnSpPr/>
          <p:nvPr/>
        </p:nvCxnSpPr>
        <p:spPr bwMode="auto">
          <a:xfrm>
            <a:off x="7584684" y="6082545"/>
            <a:ext cx="1425514" cy="4948"/>
          </a:xfrm>
          <a:prstGeom prst="line">
            <a:avLst/>
          </a:prstGeom>
          <a:noFill/>
          <a:ln w="254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7" name="直接箭头连接符 396"/>
          <p:cNvCxnSpPr/>
          <p:nvPr/>
        </p:nvCxnSpPr>
        <p:spPr bwMode="auto">
          <a:xfrm>
            <a:off x="11226900" y="1949335"/>
            <a:ext cx="0" cy="4355132"/>
          </a:xfrm>
          <a:prstGeom prst="straightConnector1">
            <a:avLst/>
          </a:prstGeom>
          <a:noFill/>
          <a:ln w="254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 name="直接连接符 398"/>
          <p:cNvCxnSpPr/>
          <p:nvPr/>
        </p:nvCxnSpPr>
        <p:spPr bwMode="auto">
          <a:xfrm>
            <a:off x="7181611" y="6272970"/>
            <a:ext cx="4045289" cy="0"/>
          </a:xfrm>
          <a:prstGeom prst="line">
            <a:avLst/>
          </a:prstGeom>
          <a:noFill/>
          <a:ln w="254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1" name="直接箭头连接符 400"/>
          <p:cNvCxnSpPr/>
          <p:nvPr/>
        </p:nvCxnSpPr>
        <p:spPr bwMode="auto">
          <a:xfrm flipV="1">
            <a:off x="7181611" y="5562129"/>
            <a:ext cx="0" cy="710841"/>
          </a:xfrm>
          <a:prstGeom prst="straightConnector1">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6" name="直接连接符 405"/>
          <p:cNvCxnSpPr/>
          <p:nvPr/>
        </p:nvCxnSpPr>
        <p:spPr bwMode="auto">
          <a:xfrm>
            <a:off x="10875933" y="5724244"/>
            <a:ext cx="144724" cy="0"/>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1" name="直接连接符 410"/>
          <p:cNvCxnSpPr/>
          <p:nvPr/>
        </p:nvCxnSpPr>
        <p:spPr bwMode="auto">
          <a:xfrm flipV="1">
            <a:off x="6400492" y="6429204"/>
            <a:ext cx="2764211" cy="6521"/>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1" name="直接箭头连接符 390"/>
          <p:cNvCxnSpPr/>
          <p:nvPr/>
        </p:nvCxnSpPr>
        <p:spPr bwMode="auto">
          <a:xfrm>
            <a:off x="9010198" y="5724244"/>
            <a:ext cx="0" cy="363249"/>
          </a:xfrm>
          <a:prstGeom prst="straightConnector1">
            <a:avLst/>
          </a:prstGeom>
          <a:noFill/>
          <a:ln w="25400" cap="flat" cmpd="sng" algn="ctr">
            <a:solidFill>
              <a:schemeClr val="tx1"/>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5" name="直接箭头连接符 394"/>
          <p:cNvCxnSpPr/>
          <p:nvPr/>
        </p:nvCxnSpPr>
        <p:spPr bwMode="auto">
          <a:xfrm flipV="1">
            <a:off x="7584684" y="5582577"/>
            <a:ext cx="0" cy="499968"/>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8" name="直接箭头连接符 407"/>
          <p:cNvCxnSpPr/>
          <p:nvPr/>
        </p:nvCxnSpPr>
        <p:spPr bwMode="auto">
          <a:xfrm>
            <a:off x="11006889" y="5706020"/>
            <a:ext cx="0" cy="475536"/>
          </a:xfrm>
          <a:prstGeom prst="straightConnector1">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4" name="直接箭头连接符 413"/>
          <p:cNvCxnSpPr/>
          <p:nvPr/>
        </p:nvCxnSpPr>
        <p:spPr bwMode="auto">
          <a:xfrm flipH="1" flipV="1">
            <a:off x="7327001" y="5561297"/>
            <a:ext cx="6480" cy="612297"/>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 name="连接符: 肘形 419"/>
          <p:cNvCxnSpPr>
            <a:endCxn id="312" idx="3"/>
          </p:cNvCxnSpPr>
          <p:nvPr/>
        </p:nvCxnSpPr>
        <p:spPr bwMode="auto">
          <a:xfrm rot="10800000">
            <a:off x="7068734" y="3492234"/>
            <a:ext cx="308842" cy="112393"/>
          </a:xfrm>
          <a:prstGeom prst="bentConnector2">
            <a:avLst/>
          </a:prstGeom>
          <a:solidFill>
            <a:schemeClr val="accent1"/>
          </a:solid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矩形 39"/>
          <p:cNvSpPr/>
          <p:nvPr/>
        </p:nvSpPr>
        <p:spPr bwMode="auto">
          <a:xfrm>
            <a:off x="9354483" y="3468018"/>
            <a:ext cx="945156" cy="1543299"/>
          </a:xfrm>
          <a:prstGeom prst="rect">
            <a:avLst/>
          </a:prstGeom>
          <a:no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algn="ctr" fontAlgn="base">
              <a:spcBef>
                <a:spcPct val="0"/>
              </a:spcBef>
              <a:spcAft>
                <a:spcPct val="0"/>
              </a:spcAft>
            </a:pPr>
            <a:endParaRPr lang="zh-CN" altLang="en-US" sz="20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37" name="直接箭头连接符 436"/>
          <p:cNvCxnSpPr/>
          <p:nvPr/>
        </p:nvCxnSpPr>
        <p:spPr bwMode="auto">
          <a:xfrm>
            <a:off x="8815539" y="4583765"/>
            <a:ext cx="531954"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梯形 43"/>
          <p:cNvSpPr/>
          <p:nvPr/>
        </p:nvSpPr>
        <p:spPr bwMode="auto">
          <a:xfrm rot="5400000">
            <a:off x="7285754" y="3406468"/>
            <a:ext cx="1631130" cy="385592"/>
          </a:xfrm>
          <a:custGeom>
            <a:avLst/>
            <a:gdLst>
              <a:gd name="connsiteX0" fmla="*/ 0 w 1740247"/>
              <a:gd name="connsiteY0" fmla="*/ 648073 h 648073"/>
              <a:gd name="connsiteX1" fmla="*/ 209956 w 1740247"/>
              <a:gd name="connsiteY1" fmla="*/ 0 h 648073"/>
              <a:gd name="connsiteX2" fmla="*/ 1530291 w 1740247"/>
              <a:gd name="connsiteY2" fmla="*/ 0 h 648073"/>
              <a:gd name="connsiteX3" fmla="*/ 1740247 w 1740247"/>
              <a:gd name="connsiteY3" fmla="*/ 648073 h 648073"/>
              <a:gd name="connsiteX4" fmla="*/ 0 w 1740247"/>
              <a:gd name="connsiteY4" fmla="*/ 648073 h 648073"/>
              <a:gd name="connsiteX0-1" fmla="*/ 0 w 1740247"/>
              <a:gd name="connsiteY0-2" fmla="*/ 648073 h 648073"/>
              <a:gd name="connsiteX1-3" fmla="*/ 209956 w 1740247"/>
              <a:gd name="connsiteY1-4" fmla="*/ 0 h 648073"/>
              <a:gd name="connsiteX2-5" fmla="*/ 1530291 w 1740247"/>
              <a:gd name="connsiteY2-6" fmla="*/ 0 h 648073"/>
              <a:gd name="connsiteX3-7" fmla="*/ 1740247 w 1740247"/>
              <a:gd name="connsiteY3-8" fmla="*/ 648073 h 648073"/>
              <a:gd name="connsiteX4-9" fmla="*/ 847578 w 1740247"/>
              <a:gd name="connsiteY4-10" fmla="*/ 647846 h 648073"/>
              <a:gd name="connsiteX5" fmla="*/ 0 w 1740247"/>
              <a:gd name="connsiteY5" fmla="*/ 648073 h 648073"/>
              <a:gd name="connsiteX0-11" fmla="*/ 0 w 1740247"/>
              <a:gd name="connsiteY0-12" fmla="*/ 648073 h 648073"/>
              <a:gd name="connsiteX1-13" fmla="*/ 209956 w 1740247"/>
              <a:gd name="connsiteY1-14" fmla="*/ 0 h 648073"/>
              <a:gd name="connsiteX2-15" fmla="*/ 1530291 w 1740247"/>
              <a:gd name="connsiteY2-16" fmla="*/ 0 h 648073"/>
              <a:gd name="connsiteX3-17" fmla="*/ 1740247 w 1740247"/>
              <a:gd name="connsiteY3-18" fmla="*/ 648073 h 648073"/>
              <a:gd name="connsiteX4-19" fmla="*/ 847578 w 1740247"/>
              <a:gd name="connsiteY4-20" fmla="*/ 647846 h 648073"/>
              <a:gd name="connsiteX5-21" fmla="*/ 640409 w 1740247"/>
              <a:gd name="connsiteY5-22" fmla="*/ 647846 h 648073"/>
              <a:gd name="connsiteX6" fmla="*/ 0 w 1740247"/>
              <a:gd name="connsiteY6" fmla="*/ 648073 h 648073"/>
              <a:gd name="connsiteX0-23" fmla="*/ 0 w 1740247"/>
              <a:gd name="connsiteY0-24" fmla="*/ 648073 h 648073"/>
              <a:gd name="connsiteX1-25" fmla="*/ 209956 w 1740247"/>
              <a:gd name="connsiteY1-26" fmla="*/ 0 h 648073"/>
              <a:gd name="connsiteX2-27" fmla="*/ 1530291 w 1740247"/>
              <a:gd name="connsiteY2-28" fmla="*/ 0 h 648073"/>
              <a:gd name="connsiteX3-29" fmla="*/ 1740247 w 1740247"/>
              <a:gd name="connsiteY3-30" fmla="*/ 648073 h 648073"/>
              <a:gd name="connsiteX4-31" fmla="*/ 1019028 w 1740247"/>
              <a:gd name="connsiteY4-32" fmla="*/ 647846 h 648073"/>
              <a:gd name="connsiteX5-33" fmla="*/ 847578 w 1740247"/>
              <a:gd name="connsiteY5-34" fmla="*/ 647846 h 648073"/>
              <a:gd name="connsiteX6-35" fmla="*/ 640409 w 1740247"/>
              <a:gd name="connsiteY6-36" fmla="*/ 647846 h 648073"/>
              <a:gd name="connsiteX7" fmla="*/ 0 w 1740247"/>
              <a:gd name="connsiteY7" fmla="*/ 648073 h 648073"/>
              <a:gd name="connsiteX0-37" fmla="*/ 0 w 1740247"/>
              <a:gd name="connsiteY0-38" fmla="*/ 648073 h 650227"/>
              <a:gd name="connsiteX1-39" fmla="*/ 209956 w 1740247"/>
              <a:gd name="connsiteY1-40" fmla="*/ 0 h 650227"/>
              <a:gd name="connsiteX2-41" fmla="*/ 1530291 w 1740247"/>
              <a:gd name="connsiteY2-42" fmla="*/ 0 h 650227"/>
              <a:gd name="connsiteX3-43" fmla="*/ 1740247 w 1740247"/>
              <a:gd name="connsiteY3-44" fmla="*/ 648073 h 650227"/>
              <a:gd name="connsiteX4-45" fmla="*/ 1042841 w 1740247"/>
              <a:gd name="connsiteY4-46" fmla="*/ 650227 h 650227"/>
              <a:gd name="connsiteX5-47" fmla="*/ 847578 w 1740247"/>
              <a:gd name="connsiteY5-48" fmla="*/ 647846 h 650227"/>
              <a:gd name="connsiteX6-49" fmla="*/ 640409 w 1740247"/>
              <a:gd name="connsiteY6-50" fmla="*/ 647846 h 650227"/>
              <a:gd name="connsiteX7-51" fmla="*/ 0 w 1740247"/>
              <a:gd name="connsiteY7-52" fmla="*/ 648073 h 650227"/>
              <a:gd name="connsiteX0-53" fmla="*/ 0 w 1740247"/>
              <a:gd name="connsiteY0-54" fmla="*/ 648073 h 650227"/>
              <a:gd name="connsiteX1-55" fmla="*/ 209956 w 1740247"/>
              <a:gd name="connsiteY1-56" fmla="*/ 0 h 650227"/>
              <a:gd name="connsiteX2-57" fmla="*/ 1530291 w 1740247"/>
              <a:gd name="connsiteY2-58" fmla="*/ 0 h 650227"/>
              <a:gd name="connsiteX3-59" fmla="*/ 1740247 w 1740247"/>
              <a:gd name="connsiteY3-60" fmla="*/ 648073 h 650227"/>
              <a:gd name="connsiteX4-61" fmla="*/ 1042841 w 1740247"/>
              <a:gd name="connsiteY4-62" fmla="*/ 650227 h 650227"/>
              <a:gd name="connsiteX5-63" fmla="*/ 847578 w 1740247"/>
              <a:gd name="connsiteY5-64" fmla="*/ 647846 h 650227"/>
              <a:gd name="connsiteX6-65" fmla="*/ 680891 w 1740247"/>
              <a:gd name="connsiteY6-66" fmla="*/ 647846 h 650227"/>
              <a:gd name="connsiteX7-67" fmla="*/ 0 w 1740247"/>
              <a:gd name="connsiteY7-68" fmla="*/ 648073 h 650227"/>
              <a:gd name="connsiteX0-69" fmla="*/ 0 w 1740247"/>
              <a:gd name="connsiteY0-70" fmla="*/ 648073 h 648073"/>
              <a:gd name="connsiteX1-71" fmla="*/ 209956 w 1740247"/>
              <a:gd name="connsiteY1-72" fmla="*/ 0 h 648073"/>
              <a:gd name="connsiteX2-73" fmla="*/ 1530291 w 1740247"/>
              <a:gd name="connsiteY2-74" fmla="*/ 0 h 648073"/>
              <a:gd name="connsiteX3-75" fmla="*/ 1740247 w 1740247"/>
              <a:gd name="connsiteY3-76" fmla="*/ 648073 h 648073"/>
              <a:gd name="connsiteX4-77" fmla="*/ 1035697 w 1740247"/>
              <a:gd name="connsiteY4-78" fmla="*/ 645464 h 648073"/>
              <a:gd name="connsiteX5-79" fmla="*/ 847578 w 1740247"/>
              <a:gd name="connsiteY5-80" fmla="*/ 647846 h 648073"/>
              <a:gd name="connsiteX6-81" fmla="*/ 680891 w 1740247"/>
              <a:gd name="connsiteY6-82" fmla="*/ 647846 h 648073"/>
              <a:gd name="connsiteX7-83" fmla="*/ 0 w 1740247"/>
              <a:gd name="connsiteY7-84" fmla="*/ 648073 h 648073"/>
              <a:gd name="connsiteX0-85" fmla="*/ 0 w 1740247"/>
              <a:gd name="connsiteY0-86" fmla="*/ 648073 h 648073"/>
              <a:gd name="connsiteX1-87" fmla="*/ 209956 w 1740247"/>
              <a:gd name="connsiteY1-88" fmla="*/ 0 h 648073"/>
              <a:gd name="connsiteX2-89" fmla="*/ 1530291 w 1740247"/>
              <a:gd name="connsiteY2-90" fmla="*/ 0 h 648073"/>
              <a:gd name="connsiteX3-91" fmla="*/ 1740247 w 1740247"/>
              <a:gd name="connsiteY3-92" fmla="*/ 648073 h 648073"/>
              <a:gd name="connsiteX4-93" fmla="*/ 1035697 w 1740247"/>
              <a:gd name="connsiteY4-94" fmla="*/ 647846 h 648073"/>
              <a:gd name="connsiteX5-95" fmla="*/ 847578 w 1740247"/>
              <a:gd name="connsiteY5-96" fmla="*/ 647846 h 648073"/>
              <a:gd name="connsiteX6-97" fmla="*/ 680891 w 1740247"/>
              <a:gd name="connsiteY6-98" fmla="*/ 647846 h 648073"/>
              <a:gd name="connsiteX7-99" fmla="*/ 0 w 1740247"/>
              <a:gd name="connsiteY7-100" fmla="*/ 648073 h 648073"/>
              <a:gd name="connsiteX0-101" fmla="*/ 0 w 1740247"/>
              <a:gd name="connsiteY0-102" fmla="*/ 648073 h 648073"/>
              <a:gd name="connsiteX1-103" fmla="*/ 209956 w 1740247"/>
              <a:gd name="connsiteY1-104" fmla="*/ 0 h 648073"/>
              <a:gd name="connsiteX2-105" fmla="*/ 1530291 w 1740247"/>
              <a:gd name="connsiteY2-106" fmla="*/ 0 h 648073"/>
              <a:gd name="connsiteX3-107" fmla="*/ 1740247 w 1740247"/>
              <a:gd name="connsiteY3-108" fmla="*/ 648073 h 648073"/>
              <a:gd name="connsiteX4-109" fmla="*/ 1035697 w 1740247"/>
              <a:gd name="connsiteY4-110" fmla="*/ 647846 h 648073"/>
              <a:gd name="connsiteX5-111" fmla="*/ 847578 w 1740247"/>
              <a:gd name="connsiteY5-112" fmla="*/ 490683 h 648073"/>
              <a:gd name="connsiteX6-113" fmla="*/ 680891 w 1740247"/>
              <a:gd name="connsiteY6-114" fmla="*/ 647846 h 648073"/>
              <a:gd name="connsiteX7-115" fmla="*/ 0 w 1740247"/>
              <a:gd name="connsiteY7-116" fmla="*/ 648073 h 6480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Lst>
            <a:rect l="l" t="t" r="r" b="b"/>
            <a:pathLst>
              <a:path w="1740247" h="648073">
                <a:moveTo>
                  <a:pt x="0" y="648073"/>
                </a:moveTo>
                <a:lnTo>
                  <a:pt x="209956" y="0"/>
                </a:lnTo>
                <a:lnTo>
                  <a:pt x="1530291" y="0"/>
                </a:lnTo>
                <a:lnTo>
                  <a:pt x="1740247" y="648073"/>
                </a:lnTo>
                <a:lnTo>
                  <a:pt x="1035697" y="647846"/>
                </a:lnTo>
                <a:lnTo>
                  <a:pt x="847578" y="490683"/>
                </a:lnTo>
                <a:lnTo>
                  <a:pt x="680891" y="647846"/>
                </a:lnTo>
                <a:lnTo>
                  <a:pt x="0" y="648073"/>
                </a:lnTo>
                <a:close/>
              </a:path>
            </a:pathLst>
          </a:custGeom>
          <a:no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vert270" wrap="square" lIns="91440" tIns="45720" rIns="91440" bIns="45720" numCol="1" rtlCol="0" anchor="ctr" anchorCtr="0" compatLnSpc="1"/>
          <a:lstStyle/>
          <a:p>
            <a:pPr algn="ctr" fontAlgn="base">
              <a:lnSpc>
                <a:spcPts val="1800"/>
              </a:lnSpc>
              <a:spcBef>
                <a:spcPct val="0"/>
              </a:spcBef>
              <a:spcAft>
                <a:spcPct val="0"/>
              </a:spcAft>
            </a:pP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rgbClr val="FF0000"/>
                </a:solidFill>
                <a:latin typeface="Times New Roman" panose="02020603050405020304" pitchFamily="18" charset="0"/>
                <a:cs typeface="Times New Roman" panose="02020603050405020304" pitchFamily="18" charset="0"/>
              </a:rPr>
              <a:t>A</a:t>
            </a:r>
          </a:p>
          <a:p>
            <a:pPr algn="ctr" fontAlgn="base">
              <a:lnSpc>
                <a:spcPts val="1800"/>
              </a:lnSpc>
              <a:spcBef>
                <a:spcPct val="0"/>
              </a:spcBef>
              <a:spcAft>
                <a:spcPct val="0"/>
              </a:spcAft>
            </a:pPr>
            <a:r>
              <a:rPr lang="en-US" altLang="zh-CN" sz="2000" b="1" dirty="0">
                <a:solidFill>
                  <a:srgbClr val="FF0000"/>
                </a:solidFill>
                <a:latin typeface="Times New Roman" panose="02020603050405020304" pitchFamily="18" charset="0"/>
                <a:cs typeface="Times New Roman" panose="02020603050405020304" pitchFamily="18" charset="0"/>
              </a:rPr>
              <a:t>L</a:t>
            </a:r>
          </a:p>
          <a:p>
            <a:pPr algn="ctr" fontAlgn="base">
              <a:lnSpc>
                <a:spcPts val="1800"/>
              </a:lnSpc>
              <a:spcBef>
                <a:spcPct val="0"/>
              </a:spcBef>
              <a:spcAft>
                <a:spcPct val="0"/>
              </a:spcAft>
            </a:pPr>
            <a:r>
              <a:rPr lang="en-US" altLang="zh-CN" sz="2000" b="1" dirty="0">
                <a:solidFill>
                  <a:srgbClr val="FF0000"/>
                </a:solidFill>
                <a:latin typeface="Times New Roman" panose="02020603050405020304" pitchFamily="18" charset="0"/>
                <a:cs typeface="Times New Roman" panose="02020603050405020304" pitchFamily="18" charset="0"/>
              </a:rPr>
              <a:t>U</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cxnSp>
        <p:nvCxnSpPr>
          <p:cNvPr id="270" name="直接箭头连接符 269"/>
          <p:cNvCxnSpPr/>
          <p:nvPr/>
        </p:nvCxnSpPr>
        <p:spPr bwMode="auto">
          <a:xfrm flipV="1">
            <a:off x="6217319" y="2983561"/>
            <a:ext cx="674385" cy="14987"/>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2" name="直接箭头连接符 271"/>
          <p:cNvCxnSpPr/>
          <p:nvPr/>
        </p:nvCxnSpPr>
        <p:spPr bwMode="auto">
          <a:xfrm>
            <a:off x="6067716" y="3885921"/>
            <a:ext cx="837953"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1" name="直接连接符 280"/>
          <p:cNvCxnSpPr/>
          <p:nvPr/>
        </p:nvCxnSpPr>
        <p:spPr bwMode="auto">
          <a:xfrm>
            <a:off x="6517641" y="3121978"/>
            <a:ext cx="19710" cy="3412445"/>
          </a:xfrm>
          <a:prstGeom prst="line">
            <a:avLst/>
          </a:prstGeom>
          <a:noFill/>
          <a:ln w="25400" cap="flat" cmpd="sng" algn="ctr">
            <a:solidFill>
              <a:schemeClr val="tx1"/>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3" name="直接箭头连接符 282"/>
          <p:cNvCxnSpPr>
            <a:endCxn id="312" idx="2"/>
          </p:cNvCxnSpPr>
          <p:nvPr/>
        </p:nvCxnSpPr>
        <p:spPr bwMode="auto">
          <a:xfrm>
            <a:off x="6526494" y="3121978"/>
            <a:ext cx="367023" cy="2"/>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5" name="直接箭头连接符 284"/>
          <p:cNvCxnSpPr/>
          <p:nvPr/>
        </p:nvCxnSpPr>
        <p:spPr bwMode="auto">
          <a:xfrm>
            <a:off x="6526494" y="4054174"/>
            <a:ext cx="391171" cy="0"/>
          </a:xfrm>
          <a:prstGeom prst="straightConnector1">
            <a:avLst/>
          </a:prstGeom>
          <a:noFill/>
          <a:ln w="25400" cap="flat" cmpd="sng" algn="ctr">
            <a:solidFill>
              <a:schemeClr val="tx1"/>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3" name="直接箭头连接符 292"/>
          <p:cNvCxnSpPr/>
          <p:nvPr/>
        </p:nvCxnSpPr>
        <p:spPr bwMode="auto">
          <a:xfrm>
            <a:off x="7660549" y="4583764"/>
            <a:ext cx="856634" cy="2"/>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2" name="直接连接符 301"/>
          <p:cNvCxnSpPr/>
          <p:nvPr/>
        </p:nvCxnSpPr>
        <p:spPr bwMode="auto">
          <a:xfrm>
            <a:off x="6400492" y="3274868"/>
            <a:ext cx="0" cy="3160857"/>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4" name="直接箭头连接符 303"/>
          <p:cNvCxnSpPr/>
          <p:nvPr/>
        </p:nvCxnSpPr>
        <p:spPr bwMode="auto">
          <a:xfrm flipV="1">
            <a:off x="6400492" y="3266008"/>
            <a:ext cx="491212" cy="886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 name="直接箭头连接符 306"/>
          <p:cNvCxnSpPr/>
          <p:nvPr/>
        </p:nvCxnSpPr>
        <p:spPr bwMode="auto">
          <a:xfrm>
            <a:off x="6526494" y="4335664"/>
            <a:ext cx="387019" cy="0"/>
          </a:xfrm>
          <a:prstGeom prst="straightConnector1">
            <a:avLst/>
          </a:prstGeom>
          <a:noFill/>
          <a:ln w="25400" cap="flat" cmpd="sng" algn="ctr">
            <a:solidFill>
              <a:schemeClr val="tx1"/>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5" name="直接箭头连接符 314"/>
          <p:cNvCxnSpPr/>
          <p:nvPr/>
        </p:nvCxnSpPr>
        <p:spPr bwMode="auto">
          <a:xfrm flipV="1">
            <a:off x="7143834" y="3121978"/>
            <a:ext cx="764689" cy="2"/>
          </a:xfrm>
          <a:prstGeom prst="straightConnector1">
            <a:avLst/>
          </a:prstGeom>
          <a:noFill/>
          <a:ln w="254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 name="直接箭头连接符 317"/>
          <p:cNvCxnSpPr>
            <a:stCxn id="321" idx="0"/>
          </p:cNvCxnSpPr>
          <p:nvPr/>
        </p:nvCxnSpPr>
        <p:spPr bwMode="auto">
          <a:xfrm flipV="1">
            <a:off x="7267711" y="4053076"/>
            <a:ext cx="620761" cy="1096"/>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9" name="直接箭头连接符 318"/>
          <p:cNvCxnSpPr/>
          <p:nvPr/>
        </p:nvCxnSpPr>
        <p:spPr bwMode="auto">
          <a:xfrm flipV="1">
            <a:off x="8300815" y="3599653"/>
            <a:ext cx="245367" cy="3406"/>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8" name="直接连接符 197"/>
          <p:cNvCxnSpPr/>
          <p:nvPr/>
        </p:nvCxnSpPr>
        <p:spPr bwMode="auto">
          <a:xfrm flipV="1">
            <a:off x="7652827" y="4053074"/>
            <a:ext cx="4111" cy="543114"/>
          </a:xfrm>
          <a:prstGeom prst="line">
            <a:avLst/>
          </a:prstGeom>
          <a:noFill/>
          <a:ln w="25400" cap="flat" cmpd="sng" algn="ctr">
            <a:solidFill>
              <a:schemeClr val="tx1"/>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4" name="直接箭头连接符 213"/>
          <p:cNvCxnSpPr/>
          <p:nvPr/>
        </p:nvCxnSpPr>
        <p:spPr bwMode="auto">
          <a:xfrm>
            <a:off x="9141847" y="3599653"/>
            <a:ext cx="0" cy="2829551"/>
          </a:xfrm>
          <a:prstGeom prst="straightConnector1">
            <a:avLst/>
          </a:prstGeom>
          <a:noFill/>
          <a:ln w="25400" cap="flat" cmpd="sng" algn="ctr">
            <a:solidFill>
              <a:schemeClr val="tx1"/>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 name="直接连接符 216"/>
          <p:cNvCxnSpPr/>
          <p:nvPr/>
        </p:nvCxnSpPr>
        <p:spPr bwMode="auto">
          <a:xfrm>
            <a:off x="9141847" y="5235833"/>
            <a:ext cx="1423593" cy="17024"/>
          </a:xfrm>
          <a:prstGeom prst="line">
            <a:avLst/>
          </a:prstGeom>
          <a:noFill/>
          <a:ln w="25400" cap="flat" cmpd="sng" algn="ctr">
            <a:solidFill>
              <a:schemeClr val="tx1"/>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8" name="直接连接符 217"/>
          <p:cNvCxnSpPr/>
          <p:nvPr/>
        </p:nvCxnSpPr>
        <p:spPr bwMode="auto">
          <a:xfrm>
            <a:off x="10875933" y="3604299"/>
            <a:ext cx="566081" cy="0"/>
          </a:xfrm>
          <a:prstGeom prst="line">
            <a:avLst/>
          </a:prstGeom>
          <a:noFill/>
          <a:ln w="254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0" name="直接连接符 219"/>
          <p:cNvCxnSpPr/>
          <p:nvPr/>
        </p:nvCxnSpPr>
        <p:spPr bwMode="auto">
          <a:xfrm>
            <a:off x="11064975" y="4090528"/>
            <a:ext cx="377222" cy="0"/>
          </a:xfrm>
          <a:prstGeom prst="line">
            <a:avLst/>
          </a:prstGeom>
          <a:noFill/>
          <a:ln w="254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 name="直接箭头连接符 222"/>
          <p:cNvCxnSpPr/>
          <p:nvPr/>
        </p:nvCxnSpPr>
        <p:spPr bwMode="auto">
          <a:xfrm>
            <a:off x="11064975" y="4081242"/>
            <a:ext cx="0" cy="1219669"/>
          </a:xfrm>
          <a:prstGeom prst="straightConnector1">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4" name="直接连接符 223"/>
          <p:cNvCxnSpPr/>
          <p:nvPr/>
        </p:nvCxnSpPr>
        <p:spPr bwMode="auto">
          <a:xfrm flipV="1">
            <a:off x="10868743" y="5287955"/>
            <a:ext cx="196232" cy="1"/>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 name="直接连接符 228"/>
          <p:cNvCxnSpPr>
            <a:stCxn id="328" idx="3"/>
          </p:cNvCxnSpPr>
          <p:nvPr/>
        </p:nvCxnSpPr>
        <p:spPr bwMode="auto">
          <a:xfrm>
            <a:off x="11827820" y="3798084"/>
            <a:ext cx="298356" cy="2"/>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 name="直接箭头连接符 230"/>
          <p:cNvCxnSpPr/>
          <p:nvPr/>
        </p:nvCxnSpPr>
        <p:spPr bwMode="auto">
          <a:xfrm>
            <a:off x="12126176" y="3789948"/>
            <a:ext cx="0" cy="2739309"/>
          </a:xfrm>
          <a:prstGeom prst="straightConnector1">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3" name="直接箭头连接符 262"/>
          <p:cNvCxnSpPr/>
          <p:nvPr/>
        </p:nvCxnSpPr>
        <p:spPr bwMode="auto">
          <a:xfrm>
            <a:off x="9997042" y="6174426"/>
            <a:ext cx="0" cy="521517"/>
          </a:xfrm>
          <a:prstGeom prst="straightConnector1">
            <a:avLst/>
          </a:prstGeom>
          <a:noFill/>
          <a:ln w="25400" cap="flat" cmpd="sng" algn="ctr">
            <a:solidFill>
              <a:schemeClr val="tx1"/>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直接连接符 111"/>
          <p:cNvCxnSpPr/>
          <p:nvPr/>
        </p:nvCxnSpPr>
        <p:spPr>
          <a:xfrm>
            <a:off x="7383472" y="3578157"/>
            <a:ext cx="20943" cy="1432135"/>
          </a:xfrm>
          <a:prstGeom prst="line">
            <a:avLst/>
          </a:prstGeom>
          <a:noFill/>
          <a:ln w="254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7" name="直接连接符 266"/>
          <p:cNvCxnSpPr/>
          <p:nvPr/>
        </p:nvCxnSpPr>
        <p:spPr>
          <a:xfrm>
            <a:off x="7263959" y="4569816"/>
            <a:ext cx="2356" cy="440476"/>
          </a:xfrm>
          <a:prstGeom prst="line">
            <a:avLst/>
          </a:prstGeom>
          <a:noFill/>
          <a:ln w="254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 name="直接连接符 296"/>
          <p:cNvCxnSpPr/>
          <p:nvPr/>
        </p:nvCxnSpPr>
        <p:spPr bwMode="auto">
          <a:xfrm>
            <a:off x="6240016" y="409917"/>
            <a:ext cx="0" cy="5314327"/>
          </a:xfrm>
          <a:prstGeom prst="line">
            <a:avLst/>
          </a:prstGeom>
          <a:noFill/>
          <a:ln w="25400" cap="flat" cmpd="sng" algn="ctr">
            <a:solidFill>
              <a:schemeClr val="tx1"/>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0" name="直接连接符 299"/>
          <p:cNvCxnSpPr/>
          <p:nvPr/>
        </p:nvCxnSpPr>
        <p:spPr bwMode="auto">
          <a:xfrm>
            <a:off x="5111002" y="409917"/>
            <a:ext cx="1129014" cy="0"/>
          </a:xfrm>
          <a:prstGeom prst="line">
            <a:avLst/>
          </a:prstGeom>
          <a:noFill/>
          <a:ln w="25400"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01" name="Mux 3"/>
          <p:cNvGrpSpPr/>
          <p:nvPr/>
        </p:nvGrpSpPr>
        <p:grpSpPr>
          <a:xfrm>
            <a:off x="4833972" y="1246801"/>
            <a:ext cx="516263" cy="826772"/>
            <a:chOff x="3511364" y="5448299"/>
            <a:chExt cx="906218" cy="1230515"/>
          </a:xfrm>
        </p:grpSpPr>
        <p:sp>
          <p:nvSpPr>
            <p:cNvPr id="303" name="mux"/>
            <p:cNvSpPr/>
            <p:nvPr/>
          </p:nvSpPr>
          <p:spPr>
            <a:xfrm rot="5400000">
              <a:off x="3360534" y="5718809"/>
              <a:ext cx="1230515" cy="689495"/>
            </a:xfrm>
            <a:prstGeom prst="flowChartTerminator">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latin typeface="Times New Roman" panose="02020603050405020304" pitchFamily="18" charset="0"/>
                <a:cs typeface="Times New Roman" panose="02020603050405020304" pitchFamily="18" charset="0"/>
              </a:endParaRPr>
            </a:p>
          </p:txBody>
        </p:sp>
        <p:sp>
          <p:nvSpPr>
            <p:cNvPr id="310" name="文本框 309"/>
            <p:cNvSpPr txBox="1"/>
            <p:nvPr/>
          </p:nvSpPr>
          <p:spPr>
            <a:xfrm>
              <a:off x="3511364" y="5487242"/>
              <a:ext cx="906218" cy="1171622"/>
            </a:xfrm>
            <a:prstGeom prst="rect">
              <a:avLst/>
            </a:prstGeom>
            <a:noFill/>
            <a:ln w="25400">
              <a:noFill/>
            </a:ln>
          </p:spPr>
          <p:txBody>
            <a:bodyPr wrap="none" rtlCol="0">
              <a:spAutoFit/>
            </a:bodyPr>
            <a:lstStyle/>
            <a:p>
              <a:pPr algn="ctr">
                <a:lnSpc>
                  <a:spcPts val="1800"/>
                </a:lnSpc>
              </a:pPr>
              <a:r>
                <a:rPr lang="en-US" altLang="zh-CN" sz="2000" b="1" dirty="0">
                  <a:solidFill>
                    <a:srgbClr val="FF0000"/>
                  </a:solidFill>
                  <a:latin typeface="Times New Roman" panose="02020603050405020304" pitchFamily="18" charset="0"/>
                  <a:cs typeface="Times New Roman" panose="02020603050405020304" pitchFamily="18" charset="0"/>
                </a:rPr>
                <a:t>M</a:t>
              </a:r>
            </a:p>
            <a:p>
              <a:pPr algn="ctr">
                <a:lnSpc>
                  <a:spcPts val="1800"/>
                </a:lnSpc>
              </a:pPr>
              <a:r>
                <a:rPr lang="en-US" altLang="zh-CN" sz="2000" b="1" dirty="0">
                  <a:solidFill>
                    <a:srgbClr val="FF0000"/>
                  </a:solidFill>
                  <a:latin typeface="Times New Roman" panose="02020603050405020304" pitchFamily="18" charset="0"/>
                  <a:cs typeface="Times New Roman" panose="02020603050405020304" pitchFamily="18" charset="0"/>
                </a:rPr>
                <a:t>U</a:t>
              </a:r>
            </a:p>
            <a:p>
              <a:pPr algn="ctr">
                <a:lnSpc>
                  <a:spcPts val="1800"/>
                </a:lnSpc>
              </a:pPr>
              <a:r>
                <a:rPr lang="en-US" altLang="zh-CN" sz="2000" b="1" dirty="0">
                  <a:solidFill>
                    <a:srgbClr val="FF0000"/>
                  </a:solidFill>
                  <a:latin typeface="Times New Roman" panose="02020603050405020304" pitchFamily="18" charset="0"/>
                  <a:cs typeface="Times New Roman" panose="02020603050405020304" pitchFamily="18" charset="0"/>
                </a:rPr>
                <a:t>X</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grpSp>
      <p:grpSp>
        <p:nvGrpSpPr>
          <p:cNvPr id="311" name="Mux 3"/>
          <p:cNvGrpSpPr/>
          <p:nvPr/>
        </p:nvGrpSpPr>
        <p:grpSpPr>
          <a:xfrm>
            <a:off x="6780049" y="2751726"/>
            <a:ext cx="557786" cy="803809"/>
            <a:chOff x="3407792" y="5448299"/>
            <a:chExt cx="1097465" cy="1335706"/>
          </a:xfrm>
        </p:grpSpPr>
        <p:sp>
          <p:nvSpPr>
            <p:cNvPr id="312" name="mux"/>
            <p:cNvSpPr/>
            <p:nvPr/>
          </p:nvSpPr>
          <p:spPr>
            <a:xfrm rot="5400000">
              <a:off x="3360534" y="5718809"/>
              <a:ext cx="1230515" cy="689495"/>
            </a:xfrm>
            <a:prstGeom prst="flowChartTerminator">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latin typeface="Times New Roman" panose="02020603050405020304" pitchFamily="18" charset="0"/>
                <a:cs typeface="Times New Roman" panose="02020603050405020304" pitchFamily="18" charset="0"/>
              </a:endParaRPr>
            </a:p>
          </p:txBody>
        </p:sp>
        <p:sp>
          <p:nvSpPr>
            <p:cNvPr id="314" name="文本框 313"/>
            <p:cNvSpPr txBox="1"/>
            <p:nvPr/>
          </p:nvSpPr>
          <p:spPr>
            <a:xfrm>
              <a:off x="3407792" y="5475894"/>
              <a:ext cx="1097465" cy="1308111"/>
            </a:xfrm>
            <a:prstGeom prst="rect">
              <a:avLst/>
            </a:prstGeom>
            <a:noFill/>
            <a:ln w="25400">
              <a:noFill/>
            </a:ln>
          </p:spPr>
          <p:txBody>
            <a:bodyPr wrap="none" rtlCol="0">
              <a:spAutoFit/>
            </a:bodyPr>
            <a:lstStyle/>
            <a:p>
              <a:pPr algn="ctr">
                <a:lnSpc>
                  <a:spcPts val="1800"/>
                </a:lnSpc>
              </a:pPr>
              <a:r>
                <a:rPr lang="en-US" altLang="zh-CN" sz="2000" b="1" dirty="0">
                  <a:solidFill>
                    <a:srgbClr val="FF0000"/>
                  </a:solidFill>
                  <a:latin typeface="Times New Roman" panose="02020603050405020304" pitchFamily="18" charset="0"/>
                  <a:cs typeface="Times New Roman" panose="02020603050405020304" pitchFamily="18" charset="0"/>
                </a:rPr>
                <a:t>M</a:t>
              </a:r>
            </a:p>
            <a:p>
              <a:pPr algn="ctr">
                <a:lnSpc>
                  <a:spcPts val="1800"/>
                </a:lnSpc>
              </a:pPr>
              <a:r>
                <a:rPr lang="en-US" altLang="zh-CN" sz="2000" b="1" dirty="0">
                  <a:solidFill>
                    <a:srgbClr val="FF0000"/>
                  </a:solidFill>
                  <a:latin typeface="Times New Roman" panose="02020603050405020304" pitchFamily="18" charset="0"/>
                  <a:cs typeface="Times New Roman" panose="02020603050405020304" pitchFamily="18" charset="0"/>
                </a:rPr>
                <a:t>U</a:t>
              </a:r>
            </a:p>
            <a:p>
              <a:pPr algn="ctr">
                <a:lnSpc>
                  <a:spcPts val="1800"/>
                </a:lnSpc>
              </a:pPr>
              <a:r>
                <a:rPr lang="en-US" altLang="zh-CN" sz="2000" b="1" dirty="0">
                  <a:solidFill>
                    <a:srgbClr val="FF0000"/>
                  </a:solidFill>
                  <a:latin typeface="Times New Roman" panose="02020603050405020304" pitchFamily="18" charset="0"/>
                  <a:cs typeface="Times New Roman" panose="02020603050405020304" pitchFamily="18" charset="0"/>
                </a:rPr>
                <a:t>X</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grpSp>
      <p:grpSp>
        <p:nvGrpSpPr>
          <p:cNvPr id="320" name="Mux 3"/>
          <p:cNvGrpSpPr/>
          <p:nvPr/>
        </p:nvGrpSpPr>
        <p:grpSpPr>
          <a:xfrm>
            <a:off x="6772145" y="3642752"/>
            <a:ext cx="632270" cy="863759"/>
            <a:chOff x="3358776" y="5448299"/>
            <a:chExt cx="1227069" cy="1291709"/>
          </a:xfrm>
        </p:grpSpPr>
        <p:sp>
          <p:nvSpPr>
            <p:cNvPr id="321" name="mux"/>
            <p:cNvSpPr/>
            <p:nvPr/>
          </p:nvSpPr>
          <p:spPr>
            <a:xfrm rot="5400000">
              <a:off x="3360534" y="5718809"/>
              <a:ext cx="1230515" cy="689495"/>
            </a:xfrm>
            <a:prstGeom prst="flowChartTerminator">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latin typeface="Times New Roman" panose="02020603050405020304" pitchFamily="18" charset="0"/>
                <a:cs typeface="Times New Roman" panose="02020603050405020304" pitchFamily="18" charset="0"/>
              </a:endParaRPr>
            </a:p>
          </p:txBody>
        </p:sp>
        <p:sp>
          <p:nvSpPr>
            <p:cNvPr id="322" name="文本框 321"/>
            <p:cNvSpPr txBox="1"/>
            <p:nvPr/>
          </p:nvSpPr>
          <p:spPr>
            <a:xfrm>
              <a:off x="3358776" y="5562785"/>
              <a:ext cx="1227069" cy="1177223"/>
            </a:xfrm>
            <a:prstGeom prst="rect">
              <a:avLst/>
            </a:prstGeom>
            <a:noFill/>
            <a:ln w="25400">
              <a:noFill/>
            </a:ln>
          </p:spPr>
          <p:txBody>
            <a:bodyPr wrap="none" rtlCol="0">
              <a:spAutoFit/>
            </a:bodyPr>
            <a:lstStyle/>
            <a:p>
              <a:pPr algn="ctr">
                <a:lnSpc>
                  <a:spcPts val="1800"/>
                </a:lnSpc>
              </a:pPr>
              <a:r>
                <a:rPr lang="en-US" altLang="zh-CN" sz="2000" b="1" dirty="0">
                  <a:solidFill>
                    <a:srgbClr val="FF0000"/>
                  </a:solidFill>
                  <a:latin typeface="Times New Roman" panose="02020603050405020304" pitchFamily="18" charset="0"/>
                  <a:cs typeface="Times New Roman" panose="02020603050405020304" pitchFamily="18" charset="0"/>
                </a:rPr>
                <a:t>M</a:t>
              </a:r>
            </a:p>
            <a:p>
              <a:pPr algn="ctr">
                <a:lnSpc>
                  <a:spcPts val="1800"/>
                </a:lnSpc>
              </a:pPr>
              <a:r>
                <a:rPr lang="en-US" altLang="zh-CN" sz="2000" b="1" dirty="0">
                  <a:solidFill>
                    <a:srgbClr val="FF0000"/>
                  </a:solidFill>
                  <a:latin typeface="Times New Roman" panose="02020603050405020304" pitchFamily="18" charset="0"/>
                  <a:cs typeface="Times New Roman" panose="02020603050405020304" pitchFamily="18" charset="0"/>
                </a:rPr>
                <a:t>U</a:t>
              </a:r>
            </a:p>
            <a:p>
              <a:pPr algn="ctr">
                <a:lnSpc>
                  <a:spcPts val="1800"/>
                </a:lnSpc>
              </a:pPr>
              <a:r>
                <a:rPr lang="en-US" altLang="zh-CN" sz="2000" b="1" dirty="0">
                  <a:solidFill>
                    <a:srgbClr val="FF0000"/>
                  </a:solidFill>
                  <a:latin typeface="Times New Roman" panose="02020603050405020304" pitchFamily="18" charset="0"/>
                  <a:cs typeface="Times New Roman" panose="02020603050405020304" pitchFamily="18" charset="0"/>
                </a:rPr>
                <a:t>X</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grpSp>
      <p:grpSp>
        <p:nvGrpSpPr>
          <p:cNvPr id="324" name="Mux 3"/>
          <p:cNvGrpSpPr/>
          <p:nvPr/>
        </p:nvGrpSpPr>
        <p:grpSpPr>
          <a:xfrm>
            <a:off x="11401100" y="3377141"/>
            <a:ext cx="426720" cy="864543"/>
            <a:chOff x="3552160" y="5448299"/>
            <a:chExt cx="819002" cy="1230515"/>
          </a:xfrm>
        </p:grpSpPr>
        <p:sp>
          <p:nvSpPr>
            <p:cNvPr id="326" name="mux"/>
            <p:cNvSpPr/>
            <p:nvPr/>
          </p:nvSpPr>
          <p:spPr>
            <a:xfrm rot="5400000">
              <a:off x="3360535" y="5718809"/>
              <a:ext cx="1230515" cy="689496"/>
            </a:xfrm>
            <a:prstGeom prst="flowChartTerminator">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latin typeface="Times New Roman" panose="02020603050405020304" pitchFamily="18" charset="0"/>
                <a:cs typeface="Times New Roman" panose="02020603050405020304" pitchFamily="18" charset="0"/>
              </a:endParaRPr>
            </a:p>
          </p:txBody>
        </p:sp>
        <p:sp>
          <p:nvSpPr>
            <p:cNvPr id="328" name="文本框 327"/>
            <p:cNvSpPr txBox="1"/>
            <p:nvPr/>
          </p:nvSpPr>
          <p:spPr>
            <a:xfrm>
              <a:off x="3552160" y="5487214"/>
              <a:ext cx="819002" cy="1120436"/>
            </a:xfrm>
            <a:prstGeom prst="rect">
              <a:avLst/>
            </a:prstGeom>
            <a:noFill/>
            <a:ln w="25400">
              <a:noFill/>
            </a:ln>
          </p:spPr>
          <p:txBody>
            <a:bodyPr wrap="none" rtlCol="0">
              <a:spAutoFit/>
            </a:bodyPr>
            <a:lstStyle/>
            <a:p>
              <a:pPr algn="ctr">
                <a:lnSpc>
                  <a:spcPts val="1800"/>
                </a:lnSpc>
              </a:pPr>
              <a:r>
                <a:rPr lang="en-US" altLang="zh-CN" sz="2000" b="1" dirty="0">
                  <a:solidFill>
                    <a:srgbClr val="FF0000"/>
                  </a:solidFill>
                  <a:latin typeface="Times New Roman" panose="02020603050405020304" pitchFamily="18" charset="0"/>
                  <a:cs typeface="Times New Roman" panose="02020603050405020304" pitchFamily="18" charset="0"/>
                </a:rPr>
                <a:t>M</a:t>
              </a:r>
            </a:p>
            <a:p>
              <a:pPr algn="ctr">
                <a:lnSpc>
                  <a:spcPts val="1800"/>
                </a:lnSpc>
              </a:pPr>
              <a:r>
                <a:rPr lang="en-US" altLang="zh-CN" sz="2000" b="1" dirty="0">
                  <a:solidFill>
                    <a:srgbClr val="FF0000"/>
                  </a:solidFill>
                  <a:latin typeface="Times New Roman" panose="02020603050405020304" pitchFamily="18" charset="0"/>
                  <a:cs typeface="Times New Roman" panose="02020603050405020304" pitchFamily="18" charset="0"/>
                </a:rPr>
                <a:t>U</a:t>
              </a:r>
            </a:p>
            <a:p>
              <a:pPr algn="ctr">
                <a:lnSpc>
                  <a:spcPts val="1800"/>
                </a:lnSpc>
              </a:pPr>
              <a:r>
                <a:rPr lang="en-US" altLang="zh-CN" sz="2000" b="1" dirty="0">
                  <a:solidFill>
                    <a:srgbClr val="FF0000"/>
                  </a:solidFill>
                  <a:latin typeface="Times New Roman" panose="02020603050405020304" pitchFamily="18" charset="0"/>
                  <a:cs typeface="Times New Roman" panose="02020603050405020304" pitchFamily="18" charset="0"/>
                </a:rPr>
                <a:t>X</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grpSp>
      <p:sp>
        <p:nvSpPr>
          <p:cNvPr id="163" name="矩形 162"/>
          <p:cNvSpPr/>
          <p:nvPr/>
        </p:nvSpPr>
        <p:spPr>
          <a:xfrm>
            <a:off x="2507609" y="1635200"/>
            <a:ext cx="1345146" cy="398780"/>
          </a:xfrm>
          <a:prstGeom prst="rect">
            <a:avLst/>
          </a:prstGeom>
          <a:ln w="25400">
            <a:noFill/>
          </a:ln>
        </p:spPr>
        <p:txBody>
          <a:bodyPr wrap="square">
            <a:spAutoFit/>
          </a:bodyPr>
          <a:lstStyle/>
          <a:p>
            <a:pPr lvl="0" algn="ctr">
              <a:defRPr/>
            </a:pPr>
            <a:r>
              <a:rPr lang="en-US" altLang="zh-CN" sz="2000" b="1" dirty="0">
                <a:solidFill>
                  <a:prstClr val="black"/>
                </a:solidFill>
                <a:latin typeface="Times New Roman" panose="02020603050405020304" pitchFamily="18" charset="0"/>
                <a:cs typeface="Times New Roman" panose="02020603050405020304" pitchFamily="18" charset="0"/>
              </a:rPr>
              <a:t>IF/ID</a:t>
            </a:r>
          </a:p>
        </p:txBody>
      </p:sp>
      <p:grpSp>
        <p:nvGrpSpPr>
          <p:cNvPr id="116" name="组合 115"/>
          <p:cNvGrpSpPr/>
          <p:nvPr/>
        </p:nvGrpSpPr>
        <p:grpSpPr>
          <a:xfrm>
            <a:off x="3609121" y="1342138"/>
            <a:ext cx="1348740" cy="701675"/>
            <a:chOff x="3714425" y="1195713"/>
            <a:chExt cx="1050678" cy="1218723"/>
          </a:xfrm>
        </p:grpSpPr>
        <p:sp>
          <p:nvSpPr>
            <p:cNvPr id="114" name="椭圆 113"/>
            <p:cNvSpPr/>
            <p:nvPr/>
          </p:nvSpPr>
          <p:spPr>
            <a:xfrm>
              <a:off x="3936544" y="1195713"/>
              <a:ext cx="619821" cy="1218723"/>
            </a:xfrm>
            <a:prstGeom prst="ellipse">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115" name="文本框 114"/>
            <p:cNvSpPr txBox="1"/>
            <p:nvPr/>
          </p:nvSpPr>
          <p:spPr>
            <a:xfrm>
              <a:off x="3714425" y="1494956"/>
              <a:ext cx="1050678" cy="639692"/>
            </a:xfrm>
            <a:prstGeom prst="rect">
              <a:avLst/>
            </a:prstGeom>
            <a:noFill/>
          </p:spPr>
          <p:txBody>
            <a:bodyPr wrap="square" rtlCol="0">
              <a:spAutoFit/>
            </a:bodyPr>
            <a:lstStyle/>
            <a:p>
              <a:pPr algn="ctr"/>
              <a:r>
                <a:rPr lang="en-US" altLang="zh-CN" b="1" dirty="0">
                  <a:solidFill>
                    <a:srgbClr val="00B0F0"/>
                  </a:solidFill>
                  <a:latin typeface="Times New Roman" panose="02020603050405020304" pitchFamily="18" charset="0"/>
                  <a:cs typeface="Times New Roman" panose="02020603050405020304" pitchFamily="18" charset="0"/>
                </a:rPr>
                <a:t>Control</a:t>
              </a:r>
            </a:p>
          </p:txBody>
        </p:sp>
      </p:grpSp>
      <p:sp>
        <p:nvSpPr>
          <p:cNvPr id="288" name="矩形: 圆角 287"/>
          <p:cNvSpPr/>
          <p:nvPr/>
        </p:nvSpPr>
        <p:spPr>
          <a:xfrm>
            <a:off x="7047689" y="5010292"/>
            <a:ext cx="1411053" cy="572285"/>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90" name="文本框 289"/>
          <p:cNvSpPr txBox="1"/>
          <p:nvPr/>
        </p:nvSpPr>
        <p:spPr>
          <a:xfrm>
            <a:off x="6946948" y="4941745"/>
            <a:ext cx="1658972" cy="707886"/>
          </a:xfrm>
          <a:prstGeom prst="rect">
            <a:avLst/>
          </a:prstGeom>
          <a:noFill/>
        </p:spPr>
        <p:txBody>
          <a:bodyPr wrap="square" rtlCol="0">
            <a:spAutoFit/>
          </a:bodyPr>
          <a:lstStyle/>
          <a:p>
            <a:pPr algn="ctr"/>
            <a:r>
              <a:rPr lang="en-US" altLang="zh-CN" sz="2000" b="1" dirty="0">
                <a:solidFill>
                  <a:srgbClr val="00B0F0"/>
                </a:solidFill>
                <a:latin typeface="Times New Roman" panose="02020603050405020304" pitchFamily="18" charset="0"/>
                <a:cs typeface="Times New Roman" panose="02020603050405020304" pitchFamily="18" charset="0"/>
              </a:rPr>
              <a:t>Forwarding                               unit</a:t>
            </a:r>
            <a:endParaRPr lang="zh-CN" altLang="en-US" sz="2000" b="1" dirty="0">
              <a:solidFill>
                <a:srgbClr val="00B0F0"/>
              </a:solidFill>
              <a:latin typeface="Times New Roman" panose="02020603050405020304" pitchFamily="18" charset="0"/>
              <a:cs typeface="Times New Roman" panose="02020603050405020304" pitchFamily="18" charset="0"/>
            </a:endParaRPr>
          </a:p>
        </p:txBody>
      </p:sp>
      <p:cxnSp>
        <p:nvCxnSpPr>
          <p:cNvPr id="385" name="连接符: 肘形 384"/>
          <p:cNvCxnSpPr/>
          <p:nvPr/>
        </p:nvCxnSpPr>
        <p:spPr bwMode="auto">
          <a:xfrm rot="10800000">
            <a:off x="7011526" y="4449263"/>
            <a:ext cx="254789" cy="126274"/>
          </a:xfrm>
          <a:prstGeom prst="bentConnector3">
            <a:avLst>
              <a:gd name="adj1" fmla="val 96096"/>
            </a:avLst>
          </a:prstGeom>
          <a:solidFill>
            <a:schemeClr val="accent1"/>
          </a:solid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9" name="矩形 438"/>
          <p:cNvSpPr/>
          <p:nvPr/>
        </p:nvSpPr>
        <p:spPr>
          <a:xfrm>
            <a:off x="5163574" y="914427"/>
            <a:ext cx="1345146" cy="400110"/>
          </a:xfrm>
          <a:prstGeom prst="rect">
            <a:avLst/>
          </a:prstGeom>
          <a:ln w="25400">
            <a:noFill/>
          </a:ln>
        </p:spPr>
        <p:txBody>
          <a:bodyPr wrap="square">
            <a:spAutoFit/>
          </a:bodyPr>
          <a:lstStyle/>
          <a:p>
            <a:pPr lvl="0" algn="ctr">
              <a:defRPr/>
            </a:pPr>
            <a:r>
              <a:rPr lang="en-US" altLang="zh-CN" sz="2000" b="1" dirty="0">
                <a:solidFill>
                  <a:prstClr val="black"/>
                </a:solidFill>
                <a:latin typeface="Times New Roman" panose="02020603050405020304" pitchFamily="18" charset="0"/>
                <a:cs typeface="Times New Roman" panose="02020603050405020304" pitchFamily="18" charset="0"/>
              </a:rPr>
              <a:t>ID/EX</a:t>
            </a:r>
            <a:endParaRPr lang="zh-CN" altLang="en-US" sz="2000" b="1" dirty="0">
              <a:solidFill>
                <a:prstClr val="black"/>
              </a:solidFill>
              <a:latin typeface="Times New Roman" panose="02020603050405020304" pitchFamily="18" charset="0"/>
              <a:cs typeface="Times New Roman" panose="02020603050405020304" pitchFamily="18" charset="0"/>
            </a:endParaRPr>
          </a:p>
        </p:txBody>
      </p:sp>
      <p:sp>
        <p:nvSpPr>
          <p:cNvPr id="440" name="矩形 439"/>
          <p:cNvSpPr/>
          <p:nvPr/>
        </p:nvSpPr>
        <p:spPr>
          <a:xfrm>
            <a:off x="8002347" y="1116864"/>
            <a:ext cx="1352136" cy="400110"/>
          </a:xfrm>
          <a:prstGeom prst="rect">
            <a:avLst/>
          </a:prstGeom>
          <a:ln w="25400">
            <a:noFill/>
          </a:ln>
        </p:spPr>
        <p:txBody>
          <a:bodyPr wrap="square">
            <a:spAutoFit/>
          </a:bodyPr>
          <a:lstStyle/>
          <a:p>
            <a:pPr lvl="0" algn="ctr">
              <a:defRPr/>
            </a:pPr>
            <a:r>
              <a:rPr lang="en-US" altLang="zh-CN" sz="2000" b="1" dirty="0">
                <a:solidFill>
                  <a:prstClr val="black"/>
                </a:solidFill>
                <a:latin typeface="Times New Roman" panose="02020603050405020304" pitchFamily="18" charset="0"/>
                <a:cs typeface="Times New Roman" panose="02020603050405020304" pitchFamily="18" charset="0"/>
              </a:rPr>
              <a:t>EX/MEM</a:t>
            </a:r>
            <a:endParaRPr lang="zh-CN" altLang="en-US" sz="2000" b="1" dirty="0">
              <a:solidFill>
                <a:prstClr val="black"/>
              </a:solidFill>
              <a:latin typeface="Times New Roman" panose="02020603050405020304" pitchFamily="18" charset="0"/>
              <a:cs typeface="Times New Roman" panose="02020603050405020304" pitchFamily="18" charset="0"/>
            </a:endParaRPr>
          </a:p>
        </p:txBody>
      </p:sp>
      <p:sp>
        <p:nvSpPr>
          <p:cNvPr id="441" name="矩形 440"/>
          <p:cNvSpPr/>
          <p:nvPr/>
        </p:nvSpPr>
        <p:spPr>
          <a:xfrm>
            <a:off x="10044525" y="1368713"/>
            <a:ext cx="1345146" cy="400110"/>
          </a:xfrm>
          <a:prstGeom prst="rect">
            <a:avLst/>
          </a:prstGeom>
          <a:ln w="25400">
            <a:noFill/>
          </a:ln>
        </p:spPr>
        <p:txBody>
          <a:bodyPr wrap="square">
            <a:spAutoFit/>
          </a:bodyPr>
          <a:lstStyle/>
          <a:p>
            <a:pPr lvl="0" algn="ctr">
              <a:defRPr/>
            </a:pPr>
            <a:r>
              <a:rPr lang="en-US" altLang="zh-CN" sz="2000" b="1" dirty="0">
                <a:solidFill>
                  <a:prstClr val="black"/>
                </a:solidFill>
                <a:latin typeface="Times New Roman" panose="02020603050405020304" pitchFamily="18" charset="0"/>
                <a:cs typeface="Times New Roman" panose="02020603050405020304" pitchFamily="18" charset="0"/>
              </a:rPr>
              <a:t>MEM/WB</a:t>
            </a:r>
            <a:endParaRPr lang="zh-CN" altLang="en-US" sz="2000" b="1" dirty="0">
              <a:solidFill>
                <a:prstClr val="black"/>
              </a:solidFill>
              <a:latin typeface="Times New Roman" panose="02020603050405020304" pitchFamily="18" charset="0"/>
              <a:cs typeface="Times New Roman" panose="02020603050405020304" pitchFamily="18" charset="0"/>
            </a:endParaRPr>
          </a:p>
        </p:txBody>
      </p:sp>
      <p:sp>
        <p:nvSpPr>
          <p:cNvPr id="467" name="矩形 466"/>
          <p:cNvSpPr/>
          <p:nvPr/>
        </p:nvSpPr>
        <p:spPr>
          <a:xfrm>
            <a:off x="4191716" y="5210020"/>
            <a:ext cx="1588898" cy="307777"/>
          </a:xfrm>
          <a:prstGeom prst="rect">
            <a:avLst/>
          </a:prstGeom>
          <a:ln w="25400">
            <a:noFill/>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lgn="ctr">
              <a:defRPr/>
            </a:pPr>
            <a:r>
              <a:rPr lang="en-US" altLang="zh-CN" sz="1400" b="1" dirty="0">
                <a:solidFill>
                  <a:prstClr val="black"/>
                </a:solidFill>
                <a:latin typeface="Times New Roman" panose="02020603050405020304" pitchFamily="18" charset="0"/>
                <a:cs typeface="Times New Roman" panose="02020603050405020304" pitchFamily="18" charset="0"/>
              </a:rPr>
              <a:t>IF/ID.RegisterRs2</a:t>
            </a:r>
            <a:endParaRPr lang="zh-CN" altLang="en-US" sz="1400" b="1" dirty="0">
              <a:solidFill>
                <a:prstClr val="black"/>
              </a:solidFill>
              <a:latin typeface="Times New Roman" panose="02020603050405020304" pitchFamily="18" charset="0"/>
              <a:cs typeface="Times New Roman" panose="02020603050405020304" pitchFamily="18" charset="0"/>
            </a:endParaRPr>
          </a:p>
        </p:txBody>
      </p:sp>
      <p:sp>
        <p:nvSpPr>
          <p:cNvPr id="468" name="矩形 467"/>
          <p:cNvSpPr/>
          <p:nvPr/>
        </p:nvSpPr>
        <p:spPr>
          <a:xfrm>
            <a:off x="4206528" y="5517797"/>
            <a:ext cx="1527982" cy="307777"/>
          </a:xfrm>
          <a:prstGeom prst="rect">
            <a:avLst/>
          </a:prstGeom>
          <a:ln w="25400">
            <a:noFill/>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lgn="ctr">
              <a:defRPr/>
            </a:pPr>
            <a:r>
              <a:rPr lang="en-US" altLang="zh-CN" sz="1400" b="1" dirty="0">
                <a:solidFill>
                  <a:prstClr val="black"/>
                </a:solidFill>
                <a:latin typeface="Times New Roman" panose="02020603050405020304" pitchFamily="18" charset="0"/>
                <a:cs typeface="Times New Roman" panose="02020603050405020304" pitchFamily="18" charset="0"/>
              </a:rPr>
              <a:t>IF/</a:t>
            </a:r>
            <a:r>
              <a:rPr lang="en-US" altLang="zh-CN" sz="1400" b="1" dirty="0" err="1">
                <a:solidFill>
                  <a:prstClr val="black"/>
                </a:solidFill>
                <a:latin typeface="Times New Roman" panose="02020603050405020304" pitchFamily="18" charset="0"/>
                <a:cs typeface="Times New Roman" panose="02020603050405020304" pitchFamily="18" charset="0"/>
              </a:rPr>
              <a:t>ID.RegisterRd</a:t>
            </a:r>
            <a:endParaRPr lang="zh-CN" altLang="en-US" sz="1400" b="1" dirty="0">
              <a:solidFill>
                <a:prstClr val="black"/>
              </a:solidFill>
              <a:latin typeface="Times New Roman" panose="02020603050405020304" pitchFamily="18" charset="0"/>
              <a:cs typeface="Times New Roman" panose="02020603050405020304" pitchFamily="18" charset="0"/>
            </a:endParaRPr>
          </a:p>
        </p:txBody>
      </p:sp>
      <p:sp>
        <p:nvSpPr>
          <p:cNvPr id="469" name="矩形 468"/>
          <p:cNvSpPr/>
          <p:nvPr/>
        </p:nvSpPr>
        <p:spPr>
          <a:xfrm>
            <a:off x="6565819" y="5473969"/>
            <a:ext cx="413896" cy="307777"/>
          </a:xfrm>
          <a:prstGeom prst="rect">
            <a:avLst/>
          </a:prstGeom>
          <a:ln w="25400">
            <a:noFill/>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lgn="ctr">
              <a:defRPr/>
            </a:pPr>
            <a:r>
              <a:rPr lang="en-US" altLang="zh-CN" sz="1400" b="1" dirty="0">
                <a:solidFill>
                  <a:prstClr val="black"/>
                </a:solidFill>
                <a:latin typeface="Times New Roman" panose="02020603050405020304" pitchFamily="18" charset="0"/>
                <a:cs typeface="Times New Roman" panose="02020603050405020304" pitchFamily="18" charset="0"/>
              </a:rPr>
              <a:t>Rd</a:t>
            </a:r>
            <a:endParaRPr lang="zh-CN" altLang="en-US" sz="1400" b="1" dirty="0">
              <a:solidFill>
                <a:prstClr val="black"/>
              </a:solidFill>
              <a:latin typeface="Times New Roman" panose="02020603050405020304" pitchFamily="18" charset="0"/>
              <a:cs typeface="Times New Roman" panose="02020603050405020304" pitchFamily="18" charset="0"/>
            </a:endParaRPr>
          </a:p>
        </p:txBody>
      </p:sp>
      <p:sp>
        <p:nvSpPr>
          <p:cNvPr id="471" name="矩形 470"/>
          <p:cNvSpPr/>
          <p:nvPr/>
        </p:nvSpPr>
        <p:spPr>
          <a:xfrm>
            <a:off x="6555349" y="4919858"/>
            <a:ext cx="474810" cy="307777"/>
          </a:xfrm>
          <a:prstGeom prst="rect">
            <a:avLst/>
          </a:prstGeom>
          <a:ln w="25400">
            <a:noFill/>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lgn="ctr">
              <a:defRPr/>
            </a:pPr>
            <a:r>
              <a:rPr lang="en-US" altLang="zh-CN" sz="1400" b="1" dirty="0">
                <a:solidFill>
                  <a:prstClr val="black"/>
                </a:solidFill>
                <a:latin typeface="Times New Roman" panose="02020603050405020304" pitchFamily="18" charset="0"/>
                <a:cs typeface="Times New Roman" panose="02020603050405020304" pitchFamily="18" charset="0"/>
              </a:rPr>
              <a:t>Rs1</a:t>
            </a:r>
            <a:endParaRPr lang="zh-CN" altLang="en-US" sz="1400" b="1" dirty="0">
              <a:solidFill>
                <a:prstClr val="black"/>
              </a:solidFill>
              <a:latin typeface="Times New Roman" panose="02020603050405020304" pitchFamily="18" charset="0"/>
              <a:cs typeface="Times New Roman" panose="02020603050405020304" pitchFamily="18" charset="0"/>
            </a:endParaRPr>
          </a:p>
        </p:txBody>
      </p:sp>
      <p:sp>
        <p:nvSpPr>
          <p:cNvPr id="472" name="矩形 471"/>
          <p:cNvSpPr/>
          <p:nvPr/>
        </p:nvSpPr>
        <p:spPr>
          <a:xfrm>
            <a:off x="6553780" y="5173546"/>
            <a:ext cx="474810" cy="307777"/>
          </a:xfrm>
          <a:prstGeom prst="rect">
            <a:avLst/>
          </a:prstGeom>
          <a:ln w="25400">
            <a:noFill/>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lgn="ctr">
              <a:defRPr/>
            </a:pPr>
            <a:r>
              <a:rPr lang="en-US" altLang="zh-CN" sz="1400" b="1" dirty="0">
                <a:solidFill>
                  <a:prstClr val="black"/>
                </a:solidFill>
                <a:latin typeface="Times New Roman" panose="02020603050405020304" pitchFamily="18" charset="0"/>
                <a:cs typeface="Times New Roman" panose="02020603050405020304" pitchFamily="18" charset="0"/>
              </a:rPr>
              <a:t>Rs2</a:t>
            </a:r>
            <a:endParaRPr lang="zh-CN" altLang="en-US" sz="1400" b="1" dirty="0">
              <a:solidFill>
                <a:prstClr val="black"/>
              </a:solidFill>
              <a:latin typeface="Times New Roman" panose="02020603050405020304" pitchFamily="18" charset="0"/>
              <a:cs typeface="Times New Roman" panose="02020603050405020304" pitchFamily="18" charset="0"/>
            </a:endParaRPr>
          </a:p>
        </p:txBody>
      </p:sp>
      <p:sp>
        <p:nvSpPr>
          <p:cNvPr id="475" name="矩形 474"/>
          <p:cNvSpPr/>
          <p:nvPr/>
        </p:nvSpPr>
        <p:spPr>
          <a:xfrm>
            <a:off x="6495991" y="4543692"/>
            <a:ext cx="982962" cy="307777"/>
          </a:xfrm>
          <a:prstGeom prst="rect">
            <a:avLst/>
          </a:prstGeom>
          <a:ln w="25400">
            <a:noFill/>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lgn="ctr">
              <a:defRPr/>
            </a:pPr>
            <a:r>
              <a:rPr lang="en-US" altLang="zh-CN" sz="1400" b="1" dirty="0" err="1">
                <a:solidFill>
                  <a:srgbClr val="00B0F0"/>
                </a:solidFill>
                <a:latin typeface="Times New Roman" panose="02020603050405020304" pitchFamily="18" charset="0"/>
                <a:cs typeface="Times New Roman" panose="02020603050405020304" pitchFamily="18" charset="0"/>
              </a:rPr>
              <a:t>ForwardB</a:t>
            </a:r>
            <a:endParaRPr lang="zh-CN" altLang="en-US" sz="1400" b="1" dirty="0">
              <a:solidFill>
                <a:srgbClr val="00B0F0"/>
              </a:solidFill>
              <a:latin typeface="Times New Roman" panose="02020603050405020304" pitchFamily="18" charset="0"/>
              <a:cs typeface="Times New Roman" panose="02020603050405020304" pitchFamily="18" charset="0"/>
            </a:endParaRPr>
          </a:p>
        </p:txBody>
      </p:sp>
      <p:sp>
        <p:nvSpPr>
          <p:cNvPr id="476" name="矩形 475"/>
          <p:cNvSpPr/>
          <p:nvPr/>
        </p:nvSpPr>
        <p:spPr>
          <a:xfrm>
            <a:off x="7094977" y="3371087"/>
            <a:ext cx="868680" cy="275590"/>
          </a:xfrm>
          <a:prstGeom prst="rect">
            <a:avLst/>
          </a:prstGeom>
          <a:ln w="25400">
            <a:noFill/>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lgn="ctr">
              <a:defRPr/>
            </a:pPr>
            <a:r>
              <a:rPr lang="en-US" altLang="zh-CN" sz="1200" b="1" dirty="0" err="1">
                <a:solidFill>
                  <a:srgbClr val="00B0F0"/>
                </a:solidFill>
                <a:latin typeface="Times New Roman" panose="02020603050405020304" pitchFamily="18" charset="0"/>
                <a:cs typeface="Times New Roman" panose="02020603050405020304" pitchFamily="18" charset="0"/>
              </a:rPr>
              <a:t>ForwardA</a:t>
            </a:r>
          </a:p>
        </p:txBody>
      </p:sp>
      <p:sp>
        <p:nvSpPr>
          <p:cNvPr id="488" name="矩形: 圆角 487"/>
          <p:cNvSpPr/>
          <p:nvPr/>
        </p:nvSpPr>
        <p:spPr>
          <a:xfrm>
            <a:off x="3943089" y="100668"/>
            <a:ext cx="1167913" cy="903659"/>
          </a:xfrm>
          <a:prstGeom prst="round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连接符 160"/>
          <p:cNvCxnSpPr/>
          <p:nvPr/>
        </p:nvCxnSpPr>
        <p:spPr bwMode="auto">
          <a:xfrm>
            <a:off x="627823" y="240354"/>
            <a:ext cx="3315267" cy="0"/>
          </a:xfrm>
          <a:prstGeom prst="line">
            <a:avLst/>
          </a:prstGeom>
          <a:noFill/>
          <a:ln w="25400" cap="flat" cmpd="sng" algn="ctr">
            <a:solidFill>
              <a:srgbClr val="00B0F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文本框 3"/>
          <p:cNvSpPr txBox="1"/>
          <p:nvPr/>
        </p:nvSpPr>
        <p:spPr>
          <a:xfrm>
            <a:off x="9269806" y="3525072"/>
            <a:ext cx="1082348" cy="1200329"/>
          </a:xfrm>
          <a:prstGeom prst="rect">
            <a:avLst/>
          </a:prstGeom>
          <a:noFill/>
        </p:spPr>
        <p:txBody>
          <a:bodyPr wrap="none" rtlCol="0">
            <a:spAutoFit/>
          </a:bodyPr>
          <a:lstStyle/>
          <a:p>
            <a:pPr algn="ctr" fontAlgn="base">
              <a:spcBef>
                <a:spcPct val="0"/>
              </a:spcBef>
              <a:spcAft>
                <a:spcPct val="0"/>
              </a:spcAft>
            </a:pP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fontAlgn="base">
              <a:spcBef>
                <a:spcPct val="0"/>
              </a:spcBef>
              <a:spcAft>
                <a:spcPct val="0"/>
              </a:spcAft>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Data</a:t>
            </a:r>
          </a:p>
          <a:p>
            <a:pPr algn="ctr" fontAlgn="base">
              <a:spcBef>
                <a:spcPct val="0"/>
              </a:spcBef>
              <a:spcAft>
                <a:spcPct val="0"/>
              </a:spcAft>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Memory</a:t>
            </a:r>
            <a:endPar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solidFill>
                <a:srgbClr val="FF0000"/>
              </a:solidFill>
            </a:endParaRPr>
          </a:p>
        </p:txBody>
      </p:sp>
      <p:sp>
        <p:nvSpPr>
          <p:cNvPr id="5" name="文本框 4"/>
          <p:cNvSpPr txBox="1"/>
          <p:nvPr/>
        </p:nvSpPr>
        <p:spPr>
          <a:xfrm>
            <a:off x="4452615" y="3260991"/>
            <a:ext cx="1194558" cy="400110"/>
          </a:xfrm>
          <a:prstGeom prst="rect">
            <a:avLst/>
          </a:prstGeom>
          <a:noFill/>
        </p:spPr>
        <p:txBody>
          <a:bodyPr wrap="none" rtlCol="0">
            <a:spAutoFit/>
          </a:bodyPr>
          <a:lstStyle/>
          <a:p>
            <a:pPr algn="ctr" fontAlgn="base">
              <a:spcBef>
                <a:spcPct val="0"/>
              </a:spcBef>
              <a:spcAft>
                <a:spcPct val="0"/>
              </a:spcAft>
            </a:pP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Registers</a:t>
            </a:r>
            <a:endPar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p:cNvSpPr txBox="1"/>
          <p:nvPr/>
        </p:nvSpPr>
        <p:spPr>
          <a:xfrm>
            <a:off x="1312579" y="3638748"/>
            <a:ext cx="1471878" cy="707886"/>
          </a:xfrm>
          <a:prstGeom prst="rect">
            <a:avLst/>
          </a:prstGeom>
          <a:noFill/>
        </p:spPr>
        <p:txBody>
          <a:bodyPr wrap="none" rtlCol="0">
            <a:spAutoFit/>
          </a:bodyPr>
          <a:lstStyle/>
          <a:p>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Instruction </a:t>
            </a:r>
          </a:p>
          <a:p>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memory</a:t>
            </a:r>
            <a:endPar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6" name="矩形 165"/>
          <p:cNvSpPr/>
          <p:nvPr/>
        </p:nvSpPr>
        <p:spPr>
          <a:xfrm>
            <a:off x="5133442" y="425529"/>
            <a:ext cx="958917" cy="307777"/>
          </a:xfrm>
          <a:prstGeom prst="rect">
            <a:avLst/>
          </a:prstGeom>
          <a:ln w="25400">
            <a:noFill/>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lgn="ctr">
              <a:defRPr/>
            </a:pPr>
            <a:r>
              <a:rPr lang="en-US" altLang="zh-CN" sz="1400" b="1" dirty="0">
                <a:solidFill>
                  <a:prstClr val="black"/>
                </a:solidFill>
                <a:latin typeface="Times New Roman" panose="02020603050405020304" pitchFamily="18" charset="0"/>
                <a:cs typeface="Times New Roman" panose="02020603050405020304" pitchFamily="18" charset="0"/>
              </a:rPr>
              <a:t>ID/</a:t>
            </a:r>
            <a:r>
              <a:rPr lang="en-US" altLang="zh-CN" sz="1400" b="1" dirty="0" err="1">
                <a:solidFill>
                  <a:prstClr val="black"/>
                </a:solidFill>
                <a:latin typeface="Times New Roman" panose="02020603050405020304" pitchFamily="18" charset="0"/>
                <a:cs typeface="Times New Roman" panose="02020603050405020304" pitchFamily="18" charset="0"/>
              </a:rPr>
              <a:t>EX.Rd</a:t>
            </a:r>
            <a:endParaRPr lang="zh-CN" altLang="en-US" sz="1400" b="1" dirty="0">
              <a:solidFill>
                <a:prstClr val="black"/>
              </a:solidFill>
              <a:latin typeface="Times New Roman" panose="02020603050405020304" pitchFamily="18" charset="0"/>
              <a:cs typeface="Times New Roman" panose="02020603050405020304" pitchFamily="18" charset="0"/>
            </a:endParaRPr>
          </a:p>
        </p:txBody>
      </p:sp>
      <p:sp>
        <p:nvSpPr>
          <p:cNvPr id="17" name="矩形 16"/>
          <p:cNvSpPr/>
          <p:nvPr/>
        </p:nvSpPr>
        <p:spPr>
          <a:xfrm>
            <a:off x="721149" y="784026"/>
            <a:ext cx="1384761" cy="13111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10000"/>
              </a:lnSpc>
            </a:pPr>
            <a:r>
              <a:rPr lang="zh-CN" altLang="en-US" dirty="0">
                <a:solidFill>
                  <a:schemeClr val="accent4">
                    <a:lumMod val="75000"/>
                  </a:schemeClr>
                </a:solidFill>
                <a:latin typeface="Times New Roman" panose="02020603050405020304" pitchFamily="18" charset="0"/>
                <a:cs typeface="Times New Roman" panose="02020603050405020304" pitchFamily="18" charset="0"/>
              </a:rPr>
              <a:t>禁止</a:t>
            </a:r>
            <a:r>
              <a:rPr lang="en-US" altLang="zh-CN" dirty="0">
                <a:solidFill>
                  <a:schemeClr val="accent4">
                    <a:lumMod val="75000"/>
                  </a:schemeClr>
                </a:solidFill>
                <a:latin typeface="Times New Roman" panose="02020603050405020304" pitchFamily="18" charset="0"/>
                <a:cs typeface="Times New Roman" panose="02020603050405020304" pitchFamily="18" charset="0"/>
              </a:rPr>
              <a:t>PC</a:t>
            </a:r>
            <a:r>
              <a:rPr lang="zh-CN" altLang="en-US" dirty="0">
                <a:solidFill>
                  <a:schemeClr val="accent4">
                    <a:lumMod val="75000"/>
                  </a:schemeClr>
                </a:solidFill>
                <a:latin typeface="Times New Roman" panose="02020603050405020304" pitchFamily="18" charset="0"/>
                <a:cs typeface="Times New Roman" panose="02020603050405020304" pitchFamily="18" charset="0"/>
              </a:rPr>
              <a:t>寄存器和</a:t>
            </a:r>
            <a:r>
              <a:rPr lang="en-US" altLang="zh-CN" dirty="0">
                <a:solidFill>
                  <a:schemeClr val="accent4">
                    <a:lumMod val="75000"/>
                  </a:schemeClr>
                </a:solidFill>
                <a:latin typeface="Times New Roman" panose="02020603050405020304" pitchFamily="18" charset="0"/>
                <a:cs typeface="Times New Roman" panose="02020603050405020304" pitchFamily="18" charset="0"/>
              </a:rPr>
              <a:t>IF/ID</a:t>
            </a:r>
            <a:r>
              <a:rPr lang="zh-CN" altLang="en-US" dirty="0">
                <a:solidFill>
                  <a:schemeClr val="accent4">
                    <a:lumMod val="75000"/>
                  </a:schemeClr>
                </a:solidFill>
                <a:latin typeface="Times New Roman" panose="02020603050405020304" pitchFamily="18" charset="0"/>
                <a:cs typeface="Times New Roman" panose="02020603050405020304" pitchFamily="18" charset="0"/>
              </a:rPr>
              <a:t>寄存器内容发生改变</a:t>
            </a:r>
            <a:endParaRPr lang="en-US" altLang="zh-CN" dirty="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18" name="矩形 17"/>
          <p:cNvSpPr/>
          <p:nvPr/>
        </p:nvSpPr>
        <p:spPr>
          <a:xfrm>
            <a:off x="3707487" y="2133621"/>
            <a:ext cx="1952277" cy="64633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zh-CN" altLang="en-US" dirty="0">
                <a:solidFill>
                  <a:schemeClr val="accent4">
                    <a:lumMod val="75000"/>
                  </a:schemeClr>
                </a:solidFill>
                <a:latin typeface="Times New Roman" panose="02020603050405020304" pitchFamily="18" charset="0"/>
                <a:cs typeface="Times New Roman" panose="02020603050405020304" pitchFamily="18" charset="0"/>
              </a:rPr>
              <a:t>将</a:t>
            </a:r>
            <a:r>
              <a:rPr lang="en-US" altLang="zh-CN" dirty="0">
                <a:solidFill>
                  <a:schemeClr val="accent4">
                    <a:lumMod val="75000"/>
                  </a:schemeClr>
                </a:solidFill>
                <a:latin typeface="Times New Roman" panose="02020603050405020304" pitchFamily="18" charset="0"/>
                <a:cs typeface="Times New Roman" panose="02020603050405020304" pitchFamily="18" charset="0"/>
              </a:rPr>
              <a:t>ID/EX</a:t>
            </a:r>
            <a:r>
              <a:rPr lang="zh-CN" altLang="en-US" dirty="0">
                <a:solidFill>
                  <a:schemeClr val="accent4">
                    <a:lumMod val="75000"/>
                  </a:schemeClr>
                </a:solidFill>
                <a:latin typeface="Times New Roman" panose="02020603050405020304" pitchFamily="18" charset="0"/>
                <a:cs typeface="Times New Roman" panose="02020603050405020304" pitchFamily="18" charset="0"/>
              </a:rPr>
              <a:t>寄存器中控制信号全置为</a:t>
            </a:r>
            <a:r>
              <a:rPr lang="en-US" altLang="zh-CN" dirty="0">
                <a:solidFill>
                  <a:schemeClr val="accent4">
                    <a:lumMod val="75000"/>
                  </a:schemeClr>
                </a:solidFill>
                <a:latin typeface="Times New Roman" panose="02020603050405020304" pitchFamily="18" charset="0"/>
                <a:cs typeface="Times New Roman" panose="02020603050405020304" pitchFamily="18" charset="0"/>
              </a:rPr>
              <a:t>0</a:t>
            </a:r>
            <a:endParaRPr lang="zh-CN" altLang="en-US" dirty="0">
              <a:solidFill>
                <a:schemeClr val="accent4">
                  <a:lumMod val="75000"/>
                </a:schemeClr>
              </a:solidFill>
            </a:endParaRPr>
          </a:p>
        </p:txBody>
      </p:sp>
      <p:sp>
        <p:nvSpPr>
          <p:cNvPr id="170" name="灯片编号占位符 1"/>
          <p:cNvSpPr>
            <a:spLocks noGrp="1"/>
          </p:cNvSpPr>
          <p:nvPr>
            <p:ph type="sldNum" sz="quarter" idx="12"/>
          </p:nvPr>
        </p:nvSpPr>
        <p:spPr>
          <a:xfrm>
            <a:off x="9204255" y="6536486"/>
            <a:ext cx="2743200" cy="365125"/>
          </a:xfrm>
        </p:spPr>
        <p:txBody>
          <a:bodyPr/>
          <a:lstStyle/>
          <a:p>
            <a:fld id="{8EE8E787-E6FE-45D8-9039-788B45E44EE7}" type="slidenum">
              <a:rPr lang="zh-CN" altLang="en-US" smtClean="0"/>
              <a:t>140</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spcBef>
                <a:spcPct val="0"/>
              </a:spcBef>
            </a:pPr>
            <a:r>
              <a:rPr lang="zh-CN" altLang="en-US" dirty="0"/>
              <a:t>流水线概述</a:t>
            </a:r>
            <a:endParaRPr lang="en-US" altLang="zh-CN" dirty="0"/>
          </a:p>
          <a:p>
            <a:pPr>
              <a:spcBef>
                <a:spcPct val="0"/>
              </a:spcBef>
            </a:pPr>
            <a:r>
              <a:rPr lang="zh-CN" altLang="en-US" dirty="0"/>
              <a:t>流水线数据通路和控制</a:t>
            </a:r>
            <a:endParaRPr lang="en-US" altLang="zh-CN" dirty="0"/>
          </a:p>
          <a:p>
            <a:pPr>
              <a:spcBef>
                <a:spcPct val="0"/>
              </a:spcBef>
            </a:pPr>
            <a:r>
              <a:rPr lang="zh-CN" altLang="en-US" dirty="0"/>
              <a:t>数据冒险：前递与停顿</a:t>
            </a:r>
            <a:endParaRPr lang="en-US" altLang="zh-CN" dirty="0"/>
          </a:p>
          <a:p>
            <a:pPr>
              <a:spcBef>
                <a:spcPct val="0"/>
              </a:spcBef>
            </a:pPr>
            <a:r>
              <a:rPr lang="zh-CN" altLang="en-US" b="1" dirty="0"/>
              <a:t>控制冒险</a:t>
            </a:r>
            <a:endParaRPr lang="en-US" altLang="zh-CN" b="1" dirty="0"/>
          </a:p>
          <a:p>
            <a:pPr>
              <a:spcBef>
                <a:spcPct val="0"/>
              </a:spcBef>
            </a:pPr>
            <a:r>
              <a:rPr lang="zh-CN" altLang="en-US" dirty="0"/>
              <a:t>例外</a:t>
            </a:r>
            <a:endParaRPr lang="en-US" altLang="zh-CN" dirty="0"/>
          </a:p>
          <a:p>
            <a:pPr marL="0" indent="0">
              <a:spcBef>
                <a:spcPct val="0"/>
              </a:spcBef>
              <a:buNone/>
            </a:pPr>
            <a:endParaRPr lang="zh-CN" altLang="en-US" dirty="0"/>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141</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标题 2">
            <a:extLst>
              <a:ext uri="{FF2B5EF4-FFF2-40B4-BE49-F238E27FC236}">
                <a16:creationId xmlns:a16="http://schemas.microsoft.com/office/drawing/2014/main" id="{869079AF-266A-40CB-8CE7-25E5B3C14286}"/>
              </a:ext>
            </a:extLst>
          </p:cNvPr>
          <p:cNvSpPr>
            <a:spLocks noGrp="1"/>
          </p:cNvSpPr>
          <p:nvPr>
            <p:ph type="title"/>
          </p:nvPr>
        </p:nvSpPr>
        <p:spPr>
          <a:xfrm>
            <a:off x="838200" y="365125"/>
            <a:ext cx="10515600" cy="1179513"/>
          </a:xfrm>
        </p:spPr>
        <p:txBody>
          <a:bodyPr/>
          <a:lstStyle/>
          <a:p>
            <a:r>
              <a:rPr lang="zh-CN" altLang="en-US" dirty="0"/>
              <a:t>第</a:t>
            </a:r>
            <a:r>
              <a:rPr lang="zh-CN" altLang="en-US" dirty="0">
                <a:latin typeface="Times New Roman" panose="02020603050405020304" pitchFamily="18" charset="0"/>
                <a:cs typeface="Times New Roman" panose="02020603050405020304" pitchFamily="18" charset="0"/>
              </a:rPr>
              <a:t>五</a:t>
            </a:r>
            <a:r>
              <a:rPr lang="zh-CN" altLang="en-US" dirty="0"/>
              <a:t>章 流水线处理器</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3"/>
          <p:cNvSpPr>
            <a:spLocks noGrp="1" noChangeArrowheads="1"/>
          </p:cNvSpPr>
          <p:nvPr>
            <p:ph idx="1"/>
          </p:nvPr>
        </p:nvSpPr>
        <p:spPr/>
        <p:txBody>
          <a:bodyPr>
            <a:normAutofit/>
          </a:bodyPr>
          <a:lstStyle/>
          <a:p>
            <a:pPr eaLnBrk="1" hangingPunct="1"/>
            <a:r>
              <a:rPr lang="zh-CN" altLang="en-US" dirty="0">
                <a:latin typeface="Times New Roman" panose="02020603050405020304" pitchFamily="18" charset="0"/>
                <a:cs typeface="Times New Roman" panose="02020603050405020304" pitchFamily="18" charset="0"/>
              </a:rPr>
              <a:t>假设分支结果在</a:t>
            </a:r>
            <a:r>
              <a:rPr lang="en-US" altLang="zh-CN" dirty="0">
                <a:latin typeface="Times New Roman" panose="02020603050405020304" pitchFamily="18" charset="0"/>
                <a:cs typeface="Times New Roman" panose="02020603050405020304" pitchFamily="18" charset="0"/>
              </a:rPr>
              <a:t>MEM</a:t>
            </a:r>
            <a:r>
              <a:rPr lang="zh-CN" altLang="en-US" dirty="0">
                <a:latin typeface="Times New Roman" panose="02020603050405020304" pitchFamily="18" charset="0"/>
                <a:cs typeface="Times New Roman" panose="02020603050405020304" pitchFamily="18" charset="0"/>
              </a:rPr>
              <a:t>阶段完成确认</a:t>
            </a:r>
            <a:endParaRPr lang="en-US" altLang="zh-CN" dirty="0">
              <a:latin typeface="Times New Roman" panose="02020603050405020304" pitchFamily="18" charset="0"/>
              <a:cs typeface="Times New Roman" panose="02020603050405020304" pitchFamily="18" charset="0"/>
            </a:endParaRPr>
          </a:p>
          <a:p>
            <a:pPr lvl="1"/>
            <a:r>
              <a:rPr lang="zh-CN" altLang="en-US" dirty="0">
                <a:latin typeface="Times New Roman" panose="02020603050405020304" pitchFamily="18" charset="0"/>
                <a:cs typeface="Times New Roman" panose="02020603050405020304" pitchFamily="18" charset="0"/>
              </a:rPr>
              <a:t>分支指令修改</a:t>
            </a:r>
            <a:r>
              <a:rPr lang="en-US" altLang="zh-CN" dirty="0">
                <a:latin typeface="Times New Roman" panose="02020603050405020304" pitchFamily="18" charset="0"/>
                <a:cs typeface="Times New Roman" panose="02020603050405020304" pitchFamily="18" charset="0"/>
              </a:rPr>
              <a:t>PC</a:t>
            </a:r>
            <a:r>
              <a:rPr lang="zh-CN" altLang="en-US" dirty="0">
                <a:latin typeface="Times New Roman" panose="02020603050405020304" pitchFamily="18" charset="0"/>
                <a:cs typeface="Times New Roman" panose="02020603050405020304" pitchFamily="18" charset="0"/>
              </a:rPr>
              <a:t>值发生在</a:t>
            </a:r>
            <a:r>
              <a:rPr lang="en-US" altLang="zh-CN" dirty="0">
                <a:latin typeface="Times New Roman" panose="02020603050405020304" pitchFamily="18" charset="0"/>
                <a:cs typeface="Times New Roman" panose="02020603050405020304" pitchFamily="18" charset="0"/>
              </a:rPr>
              <a:t>MEM</a:t>
            </a:r>
            <a:r>
              <a:rPr lang="zh-CN" altLang="en-US" dirty="0">
                <a:latin typeface="Times New Roman" panose="02020603050405020304" pitchFamily="18" charset="0"/>
                <a:cs typeface="Times New Roman" panose="02020603050405020304" pitchFamily="18" charset="0"/>
              </a:rPr>
              <a:t>阶段</a:t>
            </a:r>
            <a:endParaRPr lang="en-US" altLang="en-US"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142</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 name="标题 3"/>
          <p:cNvSpPr>
            <a:spLocks noGrp="1"/>
          </p:cNvSpPr>
          <p:nvPr>
            <p:ph type="title"/>
          </p:nvPr>
        </p:nvSpPr>
        <p:spPr/>
        <p:txBody>
          <a:bodyPr/>
          <a:lstStyle/>
          <a:p>
            <a:r>
              <a:rPr lang="zh-CN" altLang="en-US" dirty="0"/>
              <a:t>控制冒险</a:t>
            </a:r>
          </a:p>
        </p:txBody>
      </p:sp>
      <p:grpSp>
        <p:nvGrpSpPr>
          <p:cNvPr id="3" name="组合 2"/>
          <p:cNvGrpSpPr/>
          <p:nvPr/>
        </p:nvGrpSpPr>
        <p:grpSpPr>
          <a:xfrm>
            <a:off x="213693" y="2155045"/>
            <a:ext cx="10881477" cy="4411690"/>
            <a:chOff x="-17534" y="2155045"/>
            <a:chExt cx="10881477" cy="4411690"/>
          </a:xfrm>
        </p:grpSpPr>
        <p:sp>
          <p:nvSpPr>
            <p:cNvPr id="663" name="矩形 662"/>
            <p:cNvSpPr/>
            <p:nvPr/>
          </p:nvSpPr>
          <p:spPr>
            <a:xfrm rot="10800000">
              <a:off x="10394457" y="5940662"/>
              <a:ext cx="204183" cy="338243"/>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3798" name="AutoShape 6"/>
            <p:cNvSpPr/>
            <p:nvPr/>
          </p:nvSpPr>
          <p:spPr bwMode="auto">
            <a:xfrm>
              <a:off x="4169847" y="6077588"/>
              <a:ext cx="831396" cy="489147"/>
            </a:xfrm>
            <a:prstGeom prst="borderCallout1">
              <a:avLst>
                <a:gd name="adj1" fmla="val 49452"/>
                <a:gd name="adj2" fmla="val 99478"/>
                <a:gd name="adj3" fmla="val 4207"/>
                <a:gd name="adj4" fmla="val 241610"/>
              </a:avLst>
            </a:prstGeom>
            <a:solidFill>
              <a:schemeClr val="accent1">
                <a:lumMod val="20000"/>
                <a:lumOff val="80000"/>
              </a:schemeClr>
            </a:solidFill>
            <a:ln w="19050">
              <a:solidFill>
                <a:schemeClr val="tx1"/>
              </a:solidFill>
              <a:miter lim="800000"/>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PC</a:t>
              </a:r>
              <a:endParaRPr kumimoji="0" lang="en-AU" alt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413" name="组合 412"/>
            <p:cNvGrpSpPr/>
            <p:nvPr/>
          </p:nvGrpSpPr>
          <p:grpSpPr>
            <a:xfrm>
              <a:off x="-17534" y="2218975"/>
              <a:ext cx="3297272" cy="4131502"/>
              <a:chOff x="-149645" y="2574409"/>
              <a:chExt cx="3297272" cy="4131502"/>
            </a:xfrm>
          </p:grpSpPr>
          <p:grpSp>
            <p:nvGrpSpPr>
              <p:cNvPr id="414" name="Program"/>
              <p:cNvGrpSpPr/>
              <p:nvPr/>
            </p:nvGrpSpPr>
            <p:grpSpPr>
              <a:xfrm>
                <a:off x="-149645" y="2574409"/>
                <a:ext cx="3228613" cy="4131502"/>
                <a:chOff x="-552606" y="2879228"/>
                <a:chExt cx="3228613" cy="4131502"/>
              </a:xfrm>
            </p:grpSpPr>
            <p:cxnSp>
              <p:nvCxnSpPr>
                <p:cNvPr id="418" name="直接箭头连接符 417"/>
                <p:cNvCxnSpPr/>
                <p:nvPr/>
              </p:nvCxnSpPr>
              <p:spPr>
                <a:xfrm>
                  <a:off x="832784" y="3135732"/>
                  <a:ext cx="0" cy="387499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419" name="文本框 418"/>
                <p:cNvSpPr txBox="1"/>
                <p:nvPr/>
              </p:nvSpPr>
              <p:spPr>
                <a:xfrm>
                  <a:off x="-552606" y="2879228"/>
                  <a:ext cx="204653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Program execution </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order  (in </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instructions)</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420" name="文本框 419"/>
                <p:cNvSpPr txBox="1"/>
                <p:nvPr/>
              </p:nvSpPr>
              <p:spPr>
                <a:xfrm>
                  <a:off x="815739" y="3061523"/>
                  <a:ext cx="1753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40 </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beq</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x1,x0,16</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421" name="文本框 420"/>
                <p:cNvSpPr txBox="1"/>
                <p:nvPr/>
              </p:nvSpPr>
              <p:spPr>
                <a:xfrm>
                  <a:off x="827595" y="3896532"/>
                  <a:ext cx="1848412"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44 and x12,x2,x5</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sp>
            <p:nvSpPr>
              <p:cNvPr id="415" name="文本框 414"/>
              <p:cNvSpPr txBox="1"/>
              <p:nvPr/>
            </p:nvSpPr>
            <p:spPr>
              <a:xfrm>
                <a:off x="1218700" y="4480652"/>
                <a:ext cx="1928927"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48 or x13,x6,x2</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416" name="文本框 415"/>
              <p:cNvSpPr txBox="1"/>
              <p:nvPr/>
            </p:nvSpPr>
            <p:spPr>
              <a:xfrm>
                <a:off x="1195163" y="5432321"/>
                <a:ext cx="1927423"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52 add x14,x2,x2</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417" name="文本框 416"/>
              <p:cNvSpPr txBox="1"/>
              <p:nvPr/>
            </p:nvSpPr>
            <p:spPr>
              <a:xfrm>
                <a:off x="1247727" y="6273819"/>
                <a:ext cx="1741945"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72 </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ld</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x4,100(x7)</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422" name="指令"/>
            <p:cNvGrpSpPr/>
            <p:nvPr/>
          </p:nvGrpSpPr>
          <p:grpSpPr>
            <a:xfrm>
              <a:off x="6663819" y="5685835"/>
              <a:ext cx="4200124" cy="848518"/>
              <a:chOff x="3708787" y="2899251"/>
              <a:chExt cx="4562188" cy="1058188"/>
            </a:xfrm>
          </p:grpSpPr>
          <p:grpSp>
            <p:nvGrpSpPr>
              <p:cNvPr id="423" name="指令"/>
              <p:cNvGrpSpPr/>
              <p:nvPr/>
            </p:nvGrpSpPr>
            <p:grpSpPr>
              <a:xfrm>
                <a:off x="3751739" y="2899251"/>
                <a:ext cx="4403588" cy="1058188"/>
                <a:chOff x="4036219" y="4360386"/>
                <a:chExt cx="2411301" cy="579439"/>
              </a:xfrm>
            </p:grpSpPr>
            <p:grpSp>
              <p:nvGrpSpPr>
                <p:cNvPr id="429" name="组合 428"/>
                <p:cNvGrpSpPr/>
                <p:nvPr/>
              </p:nvGrpSpPr>
              <p:grpSpPr>
                <a:xfrm>
                  <a:off x="4036219" y="4536600"/>
                  <a:ext cx="233362" cy="230981"/>
                  <a:chOff x="3459957" y="3198019"/>
                  <a:chExt cx="233362" cy="230981"/>
                </a:xfrm>
              </p:grpSpPr>
              <p:sp>
                <p:nvSpPr>
                  <p:cNvPr id="469" name="矩形 468"/>
                  <p:cNvSpPr/>
                  <p:nvPr/>
                </p:nvSpPr>
                <p:spPr>
                  <a:xfrm>
                    <a:off x="3571875" y="3198019"/>
                    <a:ext cx="121444" cy="230981"/>
                  </a:xfrm>
                  <a:prstGeom prst="rect">
                    <a:avLst/>
                  </a:prstGeom>
                  <a:solidFill>
                    <a:srgbClr val="9C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70" name="矩形 469"/>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430" name="矩形 429"/>
                <p:cNvSpPr/>
                <p:nvPr/>
              </p:nvSpPr>
              <p:spPr>
                <a:xfrm>
                  <a:off x="4383088" y="4360386"/>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431" name="直接连接符 430"/>
                <p:cNvCxnSpPr>
                  <a:stCxn id="470" idx="3"/>
                </p:cNvCxnSpPr>
                <p:nvPr/>
              </p:nvCxnSpPr>
              <p:spPr>
                <a:xfrm>
                  <a:off x="4269581" y="4652091"/>
                  <a:ext cx="111918" cy="0"/>
                </a:xfrm>
                <a:prstGeom prst="line">
                  <a:avLst/>
                </a:prstGeom>
                <a:ln w="19050">
                  <a:solidFill>
                    <a:srgbClr val="9CDCF9"/>
                  </a:solidFill>
                </a:ln>
              </p:spPr>
              <p:style>
                <a:lnRef idx="1">
                  <a:schemeClr val="accent1"/>
                </a:lnRef>
                <a:fillRef idx="0">
                  <a:schemeClr val="accent1"/>
                </a:fillRef>
                <a:effectRef idx="0">
                  <a:schemeClr val="accent1"/>
                </a:effectRef>
                <a:fontRef idx="minor">
                  <a:schemeClr val="tx1"/>
                </a:fontRef>
              </p:style>
            </p:cxnSp>
            <p:grpSp>
              <p:nvGrpSpPr>
                <p:cNvPr id="432" name="组合 431"/>
                <p:cNvGrpSpPr/>
                <p:nvPr/>
              </p:nvGrpSpPr>
              <p:grpSpPr>
                <a:xfrm>
                  <a:off x="4583677" y="4531622"/>
                  <a:ext cx="224066" cy="235402"/>
                  <a:chOff x="3971697" y="3537291"/>
                  <a:chExt cx="224066" cy="235402"/>
                </a:xfrm>
              </p:grpSpPr>
              <p:sp>
                <p:nvSpPr>
                  <p:cNvPr id="462" name="矩形 461"/>
                  <p:cNvSpPr/>
                  <p:nvPr/>
                </p:nvSpPr>
                <p:spPr>
                  <a:xfrm>
                    <a:off x="4071938" y="3541712"/>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63" name="直接连接符 462"/>
                  <p:cNvCxnSpPr/>
                  <p:nvPr/>
                </p:nvCxnSpPr>
                <p:spPr>
                  <a:xfrm>
                    <a:off x="3974306" y="3537291"/>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64" name="直接连接符 463"/>
                  <p:cNvCxnSpPr/>
                  <p:nvPr/>
                </p:nvCxnSpPr>
                <p:spPr>
                  <a:xfrm>
                    <a:off x="3971794" y="3770692"/>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3971697" y="353842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66" name="直接连接符 465"/>
                  <p:cNvCxnSpPr/>
                  <p:nvPr/>
                </p:nvCxnSpPr>
                <p:spPr>
                  <a:xfrm>
                    <a:off x="4095751" y="3539103"/>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直接连接符 466"/>
                  <p:cNvCxnSpPr/>
                  <p:nvPr/>
                </p:nvCxnSpPr>
                <p:spPr>
                  <a:xfrm>
                    <a:off x="4089514" y="3770541"/>
                    <a:ext cx="105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直接连接符 467"/>
                  <p:cNvCxnSpPr/>
                  <p:nvPr/>
                </p:nvCxnSpPr>
                <p:spPr>
                  <a:xfrm>
                    <a:off x="4192928" y="3537291"/>
                    <a:ext cx="0" cy="2323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33" name="直接连接符 432"/>
                <p:cNvCxnSpPr/>
                <p:nvPr/>
              </p:nvCxnSpPr>
              <p:spPr>
                <a:xfrm>
                  <a:off x="4456906" y="4653678"/>
                  <a:ext cx="127198" cy="0"/>
                </a:xfrm>
                <a:prstGeom prst="line">
                  <a:avLst/>
                </a:prstGeom>
                <a:ln w="19050">
                  <a:solidFill>
                    <a:srgbClr val="9CDCF9"/>
                  </a:solidFill>
                </a:ln>
              </p:spPr>
              <p:style>
                <a:lnRef idx="1">
                  <a:schemeClr val="accent1"/>
                </a:lnRef>
                <a:fillRef idx="0">
                  <a:schemeClr val="accent1"/>
                </a:fillRef>
                <a:effectRef idx="0">
                  <a:schemeClr val="accent1"/>
                </a:effectRef>
                <a:fontRef idx="minor">
                  <a:schemeClr val="tx1"/>
                </a:fontRef>
              </p:style>
            </p:cxnSp>
            <p:sp>
              <p:nvSpPr>
                <p:cNvPr id="434" name="任意多边形: 形状 433"/>
                <p:cNvSpPr/>
                <p:nvPr/>
              </p:nvSpPr>
              <p:spPr>
                <a:xfrm>
                  <a:off x="5135563" y="4404043"/>
                  <a:ext cx="302418" cy="492919"/>
                </a:xfrm>
                <a:custGeom>
                  <a:avLst/>
                  <a:gdLst>
                    <a:gd name="connsiteX0" fmla="*/ 2381 w 302418"/>
                    <a:gd name="connsiteY0" fmla="*/ 0 h 492919"/>
                    <a:gd name="connsiteX1" fmla="*/ 0 w 302418"/>
                    <a:gd name="connsiteY1" fmla="*/ 188119 h 492919"/>
                    <a:gd name="connsiteX2" fmla="*/ 52387 w 302418"/>
                    <a:gd name="connsiteY2" fmla="*/ 247650 h 492919"/>
                    <a:gd name="connsiteX3" fmla="*/ 4762 w 302418"/>
                    <a:gd name="connsiteY3" fmla="*/ 295275 h 492919"/>
                    <a:gd name="connsiteX4" fmla="*/ 4762 w 302418"/>
                    <a:gd name="connsiteY4" fmla="*/ 492919 h 492919"/>
                    <a:gd name="connsiteX5" fmla="*/ 300037 w 302418"/>
                    <a:gd name="connsiteY5" fmla="*/ 328613 h 492919"/>
                    <a:gd name="connsiteX6" fmla="*/ 302418 w 302418"/>
                    <a:gd name="connsiteY6" fmla="*/ 169069 h 492919"/>
                    <a:gd name="connsiteX7" fmla="*/ 2381 w 302418"/>
                    <a:gd name="connsiteY7" fmla="*/ 0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18" h="492919">
                      <a:moveTo>
                        <a:pt x="2381" y="0"/>
                      </a:moveTo>
                      <a:cubicBezTo>
                        <a:pt x="1587" y="62706"/>
                        <a:pt x="794" y="125413"/>
                        <a:pt x="0" y="188119"/>
                      </a:cubicBezTo>
                      <a:lnTo>
                        <a:pt x="52387" y="247650"/>
                      </a:lnTo>
                      <a:lnTo>
                        <a:pt x="4762" y="295275"/>
                      </a:lnTo>
                      <a:lnTo>
                        <a:pt x="4762" y="492919"/>
                      </a:lnTo>
                      <a:lnTo>
                        <a:pt x="300037" y="328613"/>
                      </a:lnTo>
                      <a:cubicBezTo>
                        <a:pt x="300831" y="275432"/>
                        <a:pt x="301624" y="222250"/>
                        <a:pt x="302418" y="169069"/>
                      </a:cubicBezTo>
                      <a:lnTo>
                        <a:pt x="2381" y="0"/>
                      </a:lnTo>
                      <a:close/>
                    </a:path>
                  </a:pathLst>
                </a:cu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35" name="矩形 434"/>
                <p:cNvSpPr/>
                <p:nvPr/>
              </p:nvSpPr>
              <p:spPr>
                <a:xfrm>
                  <a:off x="4939315" y="4362769"/>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36" name="矩形 435"/>
                <p:cNvSpPr/>
                <p:nvPr/>
              </p:nvSpPr>
              <p:spPr>
                <a:xfrm>
                  <a:off x="5492751" y="4361974"/>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437" name="组合 436"/>
                <p:cNvGrpSpPr/>
                <p:nvPr/>
              </p:nvGrpSpPr>
              <p:grpSpPr>
                <a:xfrm>
                  <a:off x="5688014" y="4536601"/>
                  <a:ext cx="233362" cy="230981"/>
                  <a:chOff x="3459957" y="3198019"/>
                  <a:chExt cx="233362" cy="230981"/>
                </a:xfrm>
              </p:grpSpPr>
              <p:sp>
                <p:nvSpPr>
                  <p:cNvPr id="460" name="矩形 459"/>
                  <p:cNvSpPr/>
                  <p:nvPr/>
                </p:nvSpPr>
                <p:spPr>
                  <a:xfrm>
                    <a:off x="3567578" y="3198019"/>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1" name="矩形 460"/>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438" name="矩形 437"/>
                <p:cNvSpPr/>
                <p:nvPr/>
              </p:nvSpPr>
              <p:spPr>
                <a:xfrm>
                  <a:off x="6045593" y="4362768"/>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39" name="组合 438"/>
                <p:cNvGrpSpPr/>
                <p:nvPr/>
              </p:nvGrpSpPr>
              <p:grpSpPr>
                <a:xfrm rot="10800000">
                  <a:off x="6224134" y="4529592"/>
                  <a:ext cx="223386" cy="232211"/>
                  <a:chOff x="3970449" y="3542809"/>
                  <a:chExt cx="223386" cy="232211"/>
                </a:xfrm>
              </p:grpSpPr>
              <p:cxnSp>
                <p:nvCxnSpPr>
                  <p:cNvPr id="454" name="直接连接符 453"/>
                  <p:cNvCxnSpPr/>
                  <p:nvPr/>
                </p:nvCxnSpPr>
                <p:spPr>
                  <a:xfrm>
                    <a:off x="3974646" y="3544039"/>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5" name="直接连接符 454"/>
                  <p:cNvCxnSpPr/>
                  <p:nvPr/>
                </p:nvCxnSpPr>
                <p:spPr>
                  <a:xfrm>
                    <a:off x="3970508" y="3773265"/>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6" name="直接连接符 455"/>
                  <p:cNvCxnSpPr/>
                  <p:nvPr/>
                </p:nvCxnSpPr>
                <p:spPr>
                  <a:xfrm>
                    <a:off x="3970449" y="354358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7" name="直接连接符 456"/>
                  <p:cNvCxnSpPr/>
                  <p:nvPr/>
                </p:nvCxnSpPr>
                <p:spPr>
                  <a:xfrm>
                    <a:off x="4093823" y="3542960"/>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直接连接符 457"/>
                  <p:cNvCxnSpPr/>
                  <p:nvPr/>
                </p:nvCxnSpPr>
                <p:spPr>
                  <a:xfrm>
                    <a:off x="4093370" y="3772471"/>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直接连接符 458"/>
                  <p:cNvCxnSpPr/>
                  <p:nvPr/>
                </p:nvCxnSpPr>
                <p:spPr>
                  <a:xfrm>
                    <a:off x="4189339" y="3542809"/>
                    <a:ext cx="0" cy="2293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0" name="直接连接符 439"/>
                <p:cNvCxnSpPr/>
                <p:nvPr/>
              </p:nvCxnSpPr>
              <p:spPr>
                <a:xfrm>
                  <a:off x="4557710" y="4624070"/>
                  <a:ext cx="0" cy="2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直接连接符 440"/>
                <p:cNvCxnSpPr/>
                <p:nvPr/>
              </p:nvCxnSpPr>
              <p:spPr>
                <a:xfrm>
                  <a:off x="4557710" y="4625626"/>
                  <a:ext cx="285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直接连接符 441"/>
                <p:cNvCxnSpPr/>
                <p:nvPr/>
              </p:nvCxnSpPr>
              <p:spPr>
                <a:xfrm>
                  <a:off x="4802980" y="456128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直接连接符 442"/>
                <p:cNvCxnSpPr/>
                <p:nvPr/>
              </p:nvCxnSpPr>
              <p:spPr>
                <a:xfrm>
                  <a:off x="4802980" y="4717734"/>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直接连接符 443"/>
                <p:cNvCxnSpPr/>
                <p:nvPr/>
              </p:nvCxnSpPr>
              <p:spPr>
                <a:xfrm>
                  <a:off x="5009356" y="4561286"/>
                  <a:ext cx="1262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直接连接符 444"/>
                <p:cNvCxnSpPr/>
                <p:nvPr/>
              </p:nvCxnSpPr>
              <p:spPr>
                <a:xfrm>
                  <a:off x="5009356" y="472249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直接连接符 445"/>
                <p:cNvCxnSpPr/>
                <p:nvPr/>
              </p:nvCxnSpPr>
              <p:spPr>
                <a:xfrm>
                  <a:off x="5437981" y="4657329"/>
                  <a:ext cx="547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直接连接符 446"/>
                <p:cNvCxnSpPr/>
                <p:nvPr/>
              </p:nvCxnSpPr>
              <p:spPr>
                <a:xfrm>
                  <a:off x="5566569" y="4658123"/>
                  <a:ext cx="12144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直接连接符 447"/>
                <p:cNvCxnSpPr>
                  <a:stCxn id="461" idx="3"/>
                  <a:endCxn id="438" idx="1"/>
                </p:cNvCxnSpPr>
                <p:nvPr/>
              </p:nvCxnSpPr>
              <p:spPr>
                <a:xfrm flipV="1">
                  <a:off x="5921376" y="4651297"/>
                  <a:ext cx="124217" cy="7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9" name="直接连接符 448"/>
                <p:cNvCxnSpPr/>
                <p:nvPr/>
              </p:nvCxnSpPr>
              <p:spPr>
                <a:xfrm>
                  <a:off x="6119411" y="4652091"/>
                  <a:ext cx="105176" cy="8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直接连接符 449"/>
                <p:cNvCxnSpPr/>
                <p:nvPr/>
              </p:nvCxnSpPr>
              <p:spPr>
                <a:xfrm>
                  <a:off x="5636419" y="4659901"/>
                  <a:ext cx="0" cy="157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直接连接符 450"/>
                <p:cNvCxnSpPr/>
                <p:nvPr/>
              </p:nvCxnSpPr>
              <p:spPr>
                <a:xfrm>
                  <a:off x="5635994" y="4814259"/>
                  <a:ext cx="3788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直接连接符 451"/>
                <p:cNvCxnSpPr/>
                <p:nvPr/>
              </p:nvCxnSpPr>
              <p:spPr>
                <a:xfrm>
                  <a:off x="6016115" y="4719752"/>
                  <a:ext cx="0" cy="97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直接连接符 452"/>
                <p:cNvCxnSpPr/>
                <p:nvPr/>
              </p:nvCxnSpPr>
              <p:spPr>
                <a:xfrm>
                  <a:off x="6014811" y="4721534"/>
                  <a:ext cx="281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4" name="文本框 423"/>
              <p:cNvSpPr txBox="1"/>
              <p:nvPr/>
            </p:nvSpPr>
            <p:spPr>
              <a:xfrm>
                <a:off x="3708787" y="3187962"/>
                <a:ext cx="632926" cy="4080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IM</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25" name="文本框 424"/>
              <p:cNvSpPr txBox="1"/>
              <p:nvPr/>
            </p:nvSpPr>
            <p:spPr>
              <a:xfrm>
                <a:off x="4654820" y="3187962"/>
                <a:ext cx="678399" cy="3996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26" name="文本框 425"/>
              <p:cNvSpPr txBox="1"/>
              <p:nvPr/>
            </p:nvSpPr>
            <p:spPr>
              <a:xfrm>
                <a:off x="7648165" y="3188315"/>
                <a:ext cx="622810"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27" name="文本框 426"/>
              <p:cNvSpPr txBox="1"/>
              <p:nvPr/>
            </p:nvSpPr>
            <p:spPr>
              <a:xfrm>
                <a:off x="5751707" y="3204357"/>
                <a:ext cx="641091"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ALU</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28" name="文本框 427"/>
              <p:cNvSpPr txBox="1"/>
              <p:nvPr/>
            </p:nvSpPr>
            <p:spPr>
              <a:xfrm>
                <a:off x="6697502" y="3209906"/>
                <a:ext cx="601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DM</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471" name="指令"/>
            <p:cNvGrpSpPr/>
            <p:nvPr/>
          </p:nvGrpSpPr>
          <p:grpSpPr>
            <a:xfrm>
              <a:off x="3872726" y="3027954"/>
              <a:ext cx="4200124" cy="848518"/>
              <a:chOff x="3708787" y="2899251"/>
              <a:chExt cx="4562188" cy="1058188"/>
            </a:xfrm>
          </p:grpSpPr>
          <p:grpSp>
            <p:nvGrpSpPr>
              <p:cNvPr id="472" name="指令"/>
              <p:cNvGrpSpPr/>
              <p:nvPr/>
            </p:nvGrpSpPr>
            <p:grpSpPr>
              <a:xfrm>
                <a:off x="3751739" y="2899251"/>
                <a:ext cx="4403588" cy="1058188"/>
                <a:chOff x="4036219" y="4360386"/>
                <a:chExt cx="2411301" cy="579439"/>
              </a:xfrm>
            </p:grpSpPr>
            <p:grpSp>
              <p:nvGrpSpPr>
                <p:cNvPr id="478" name="组合 477"/>
                <p:cNvGrpSpPr/>
                <p:nvPr/>
              </p:nvGrpSpPr>
              <p:grpSpPr>
                <a:xfrm>
                  <a:off x="4036219" y="4536600"/>
                  <a:ext cx="233362" cy="230981"/>
                  <a:chOff x="3459957" y="3198019"/>
                  <a:chExt cx="233362" cy="230981"/>
                </a:xfrm>
              </p:grpSpPr>
              <p:sp>
                <p:nvSpPr>
                  <p:cNvPr id="517" name="矩形 516"/>
                  <p:cNvSpPr/>
                  <p:nvPr/>
                </p:nvSpPr>
                <p:spPr>
                  <a:xfrm>
                    <a:off x="3571875" y="3198019"/>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18" name="矩形 517"/>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479" name="矩形 478"/>
                <p:cNvSpPr/>
                <p:nvPr/>
              </p:nvSpPr>
              <p:spPr>
                <a:xfrm>
                  <a:off x="4383088" y="4360386"/>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480" name="直接连接符 479"/>
                <p:cNvCxnSpPr>
                  <a:stCxn id="518" idx="3"/>
                </p:cNvCxnSpPr>
                <p:nvPr/>
              </p:nvCxnSpPr>
              <p:spPr>
                <a:xfrm>
                  <a:off x="4269581" y="4652091"/>
                  <a:ext cx="1119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1" name="组合 480"/>
                <p:cNvGrpSpPr/>
                <p:nvPr/>
              </p:nvGrpSpPr>
              <p:grpSpPr>
                <a:xfrm>
                  <a:off x="4583677" y="4531622"/>
                  <a:ext cx="224066" cy="235402"/>
                  <a:chOff x="3971697" y="3537291"/>
                  <a:chExt cx="224066" cy="235402"/>
                </a:xfrm>
              </p:grpSpPr>
              <p:sp>
                <p:nvSpPr>
                  <p:cNvPr id="510" name="矩形 509"/>
                  <p:cNvSpPr/>
                  <p:nvPr/>
                </p:nvSpPr>
                <p:spPr>
                  <a:xfrm>
                    <a:off x="4071938" y="3541712"/>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511" name="直接连接符 510"/>
                  <p:cNvCxnSpPr/>
                  <p:nvPr/>
                </p:nvCxnSpPr>
                <p:spPr>
                  <a:xfrm>
                    <a:off x="3974306" y="3537291"/>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2" name="直接连接符 511"/>
                  <p:cNvCxnSpPr/>
                  <p:nvPr/>
                </p:nvCxnSpPr>
                <p:spPr>
                  <a:xfrm>
                    <a:off x="3971794" y="3770692"/>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3" name="直接连接符 512"/>
                  <p:cNvCxnSpPr/>
                  <p:nvPr/>
                </p:nvCxnSpPr>
                <p:spPr>
                  <a:xfrm>
                    <a:off x="3971697" y="353842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4" name="直接连接符 513"/>
                  <p:cNvCxnSpPr/>
                  <p:nvPr/>
                </p:nvCxnSpPr>
                <p:spPr>
                  <a:xfrm>
                    <a:off x="4095751" y="3539103"/>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直接连接符 514"/>
                  <p:cNvCxnSpPr/>
                  <p:nvPr/>
                </p:nvCxnSpPr>
                <p:spPr>
                  <a:xfrm>
                    <a:off x="4089514" y="3770541"/>
                    <a:ext cx="105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 name="直接连接符 515"/>
                  <p:cNvCxnSpPr/>
                  <p:nvPr/>
                </p:nvCxnSpPr>
                <p:spPr>
                  <a:xfrm>
                    <a:off x="4192928" y="3537291"/>
                    <a:ext cx="0" cy="2323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82" name="直接连接符 481"/>
                <p:cNvCxnSpPr/>
                <p:nvPr/>
              </p:nvCxnSpPr>
              <p:spPr>
                <a:xfrm>
                  <a:off x="4456906" y="4653678"/>
                  <a:ext cx="127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任意多边形: 形状 482"/>
                <p:cNvSpPr/>
                <p:nvPr/>
              </p:nvSpPr>
              <p:spPr>
                <a:xfrm>
                  <a:off x="5135563" y="4404043"/>
                  <a:ext cx="302418" cy="492919"/>
                </a:xfrm>
                <a:custGeom>
                  <a:avLst/>
                  <a:gdLst>
                    <a:gd name="connsiteX0" fmla="*/ 2381 w 302418"/>
                    <a:gd name="connsiteY0" fmla="*/ 0 h 492919"/>
                    <a:gd name="connsiteX1" fmla="*/ 0 w 302418"/>
                    <a:gd name="connsiteY1" fmla="*/ 188119 h 492919"/>
                    <a:gd name="connsiteX2" fmla="*/ 52387 w 302418"/>
                    <a:gd name="connsiteY2" fmla="*/ 247650 h 492919"/>
                    <a:gd name="connsiteX3" fmla="*/ 4762 w 302418"/>
                    <a:gd name="connsiteY3" fmla="*/ 295275 h 492919"/>
                    <a:gd name="connsiteX4" fmla="*/ 4762 w 302418"/>
                    <a:gd name="connsiteY4" fmla="*/ 492919 h 492919"/>
                    <a:gd name="connsiteX5" fmla="*/ 300037 w 302418"/>
                    <a:gd name="connsiteY5" fmla="*/ 328613 h 492919"/>
                    <a:gd name="connsiteX6" fmla="*/ 302418 w 302418"/>
                    <a:gd name="connsiteY6" fmla="*/ 169069 h 492919"/>
                    <a:gd name="connsiteX7" fmla="*/ 2381 w 302418"/>
                    <a:gd name="connsiteY7" fmla="*/ 0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18" h="492919">
                      <a:moveTo>
                        <a:pt x="2381" y="0"/>
                      </a:moveTo>
                      <a:cubicBezTo>
                        <a:pt x="1587" y="62706"/>
                        <a:pt x="794" y="125413"/>
                        <a:pt x="0" y="188119"/>
                      </a:cubicBezTo>
                      <a:lnTo>
                        <a:pt x="52387" y="247650"/>
                      </a:lnTo>
                      <a:lnTo>
                        <a:pt x="4762" y="295275"/>
                      </a:lnTo>
                      <a:lnTo>
                        <a:pt x="4762" y="492919"/>
                      </a:lnTo>
                      <a:lnTo>
                        <a:pt x="300037" y="328613"/>
                      </a:lnTo>
                      <a:cubicBezTo>
                        <a:pt x="300831" y="275432"/>
                        <a:pt x="301624" y="222250"/>
                        <a:pt x="302418" y="169069"/>
                      </a:cubicBezTo>
                      <a:lnTo>
                        <a:pt x="2381" y="0"/>
                      </a:lnTo>
                      <a:close/>
                    </a:path>
                  </a:pathLst>
                </a:cu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4" name="矩形 483"/>
                <p:cNvSpPr/>
                <p:nvPr/>
              </p:nvSpPr>
              <p:spPr>
                <a:xfrm>
                  <a:off x="4935538" y="4362769"/>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5" name="矩形 484"/>
                <p:cNvSpPr/>
                <p:nvPr/>
              </p:nvSpPr>
              <p:spPr>
                <a:xfrm>
                  <a:off x="5492751" y="4361974"/>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86" name="矩形 485"/>
                <p:cNvSpPr/>
                <p:nvPr/>
              </p:nvSpPr>
              <p:spPr>
                <a:xfrm>
                  <a:off x="5688014" y="4536601"/>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7" name="矩形 486"/>
                <p:cNvSpPr/>
                <p:nvPr/>
              </p:nvSpPr>
              <p:spPr>
                <a:xfrm>
                  <a:off x="6045593" y="4362768"/>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88" name="组合 487"/>
                <p:cNvGrpSpPr/>
                <p:nvPr/>
              </p:nvGrpSpPr>
              <p:grpSpPr>
                <a:xfrm rot="10800000">
                  <a:off x="6224134" y="4529592"/>
                  <a:ext cx="223386" cy="233308"/>
                  <a:chOff x="3970449" y="3541712"/>
                  <a:chExt cx="223386" cy="233308"/>
                </a:xfrm>
              </p:grpSpPr>
              <p:sp>
                <p:nvSpPr>
                  <p:cNvPr id="503" name="矩形 502"/>
                  <p:cNvSpPr/>
                  <p:nvPr/>
                </p:nvSpPr>
                <p:spPr>
                  <a:xfrm>
                    <a:off x="4071938" y="3541712"/>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504" name="直接连接符 503"/>
                  <p:cNvCxnSpPr/>
                  <p:nvPr/>
                </p:nvCxnSpPr>
                <p:spPr>
                  <a:xfrm>
                    <a:off x="3974646" y="3544039"/>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5" name="直接连接符 504"/>
                  <p:cNvCxnSpPr/>
                  <p:nvPr/>
                </p:nvCxnSpPr>
                <p:spPr>
                  <a:xfrm>
                    <a:off x="3970508" y="3773265"/>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6" name="直接连接符 505"/>
                  <p:cNvCxnSpPr/>
                  <p:nvPr/>
                </p:nvCxnSpPr>
                <p:spPr>
                  <a:xfrm>
                    <a:off x="3970449" y="354358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7" name="直接连接符 506"/>
                  <p:cNvCxnSpPr/>
                  <p:nvPr/>
                </p:nvCxnSpPr>
                <p:spPr>
                  <a:xfrm>
                    <a:off x="4093823" y="3542960"/>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8" name="直接连接符 507"/>
                  <p:cNvCxnSpPr/>
                  <p:nvPr/>
                </p:nvCxnSpPr>
                <p:spPr>
                  <a:xfrm>
                    <a:off x="4093370" y="3772471"/>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9" name="直接连接符 508"/>
                  <p:cNvCxnSpPr/>
                  <p:nvPr/>
                </p:nvCxnSpPr>
                <p:spPr>
                  <a:xfrm>
                    <a:off x="4189339" y="3542809"/>
                    <a:ext cx="0" cy="2293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89" name="直接连接符 488"/>
                <p:cNvCxnSpPr/>
                <p:nvPr/>
              </p:nvCxnSpPr>
              <p:spPr>
                <a:xfrm>
                  <a:off x="4557710" y="4624070"/>
                  <a:ext cx="0" cy="2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0" name="直接连接符 489"/>
                <p:cNvCxnSpPr/>
                <p:nvPr/>
              </p:nvCxnSpPr>
              <p:spPr>
                <a:xfrm>
                  <a:off x="4557710" y="4625626"/>
                  <a:ext cx="285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1" name="直接连接符 490"/>
                <p:cNvCxnSpPr/>
                <p:nvPr/>
              </p:nvCxnSpPr>
              <p:spPr>
                <a:xfrm>
                  <a:off x="4802980" y="456128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2" name="直接连接符 491"/>
                <p:cNvCxnSpPr/>
                <p:nvPr/>
              </p:nvCxnSpPr>
              <p:spPr>
                <a:xfrm>
                  <a:off x="4802980" y="4717734"/>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3" name="直接连接符 492"/>
                <p:cNvCxnSpPr/>
                <p:nvPr/>
              </p:nvCxnSpPr>
              <p:spPr>
                <a:xfrm>
                  <a:off x="5009356" y="4561286"/>
                  <a:ext cx="1262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4" name="直接连接符 493"/>
                <p:cNvCxnSpPr/>
                <p:nvPr/>
              </p:nvCxnSpPr>
              <p:spPr>
                <a:xfrm>
                  <a:off x="5009356" y="472249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5" name="直接连接符 494"/>
                <p:cNvCxnSpPr/>
                <p:nvPr/>
              </p:nvCxnSpPr>
              <p:spPr>
                <a:xfrm>
                  <a:off x="5437981" y="4657329"/>
                  <a:ext cx="547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6" name="直接连接符 495"/>
                <p:cNvCxnSpPr/>
                <p:nvPr/>
              </p:nvCxnSpPr>
              <p:spPr>
                <a:xfrm>
                  <a:off x="5566569" y="4658123"/>
                  <a:ext cx="12144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7" name="直接连接符 496"/>
                <p:cNvCxnSpPr>
                  <a:stCxn id="486" idx="3"/>
                  <a:endCxn id="487" idx="1"/>
                </p:cNvCxnSpPr>
                <p:nvPr/>
              </p:nvCxnSpPr>
              <p:spPr>
                <a:xfrm flipV="1">
                  <a:off x="5921376" y="4651297"/>
                  <a:ext cx="124217" cy="7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直接连接符 497"/>
                <p:cNvCxnSpPr/>
                <p:nvPr/>
              </p:nvCxnSpPr>
              <p:spPr>
                <a:xfrm>
                  <a:off x="6119411" y="4652091"/>
                  <a:ext cx="105176" cy="8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直接连接符 498"/>
                <p:cNvCxnSpPr/>
                <p:nvPr/>
              </p:nvCxnSpPr>
              <p:spPr>
                <a:xfrm>
                  <a:off x="5636419" y="4659901"/>
                  <a:ext cx="0" cy="157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0" name="直接连接符 499"/>
                <p:cNvCxnSpPr/>
                <p:nvPr/>
              </p:nvCxnSpPr>
              <p:spPr>
                <a:xfrm>
                  <a:off x="5635994" y="4814259"/>
                  <a:ext cx="3788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直接连接符 500"/>
                <p:cNvCxnSpPr/>
                <p:nvPr/>
              </p:nvCxnSpPr>
              <p:spPr>
                <a:xfrm>
                  <a:off x="6016115" y="4719752"/>
                  <a:ext cx="0" cy="97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2" name="直接连接符 501"/>
                <p:cNvCxnSpPr/>
                <p:nvPr/>
              </p:nvCxnSpPr>
              <p:spPr>
                <a:xfrm>
                  <a:off x="6014811" y="4721534"/>
                  <a:ext cx="281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3" name="文本框 472"/>
              <p:cNvSpPr txBox="1"/>
              <p:nvPr/>
            </p:nvSpPr>
            <p:spPr>
              <a:xfrm>
                <a:off x="3708787" y="3187962"/>
                <a:ext cx="632926" cy="4080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IM</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74" name="文本框 473"/>
              <p:cNvSpPr txBox="1"/>
              <p:nvPr/>
            </p:nvSpPr>
            <p:spPr>
              <a:xfrm>
                <a:off x="4654820" y="3187962"/>
                <a:ext cx="678399" cy="3996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75" name="文本框 474"/>
              <p:cNvSpPr txBox="1"/>
              <p:nvPr/>
            </p:nvSpPr>
            <p:spPr>
              <a:xfrm>
                <a:off x="7648165" y="3188315"/>
                <a:ext cx="622810"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76" name="文本框 475"/>
              <p:cNvSpPr txBox="1"/>
              <p:nvPr/>
            </p:nvSpPr>
            <p:spPr>
              <a:xfrm>
                <a:off x="5751707" y="3204357"/>
                <a:ext cx="641091"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ALU</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77" name="文本框 476"/>
              <p:cNvSpPr txBox="1"/>
              <p:nvPr/>
            </p:nvSpPr>
            <p:spPr>
              <a:xfrm>
                <a:off x="6697502" y="3209906"/>
                <a:ext cx="601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DM</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519" name="指令"/>
            <p:cNvGrpSpPr/>
            <p:nvPr/>
          </p:nvGrpSpPr>
          <p:grpSpPr>
            <a:xfrm>
              <a:off x="2940241" y="2155045"/>
              <a:ext cx="4200124" cy="848518"/>
              <a:chOff x="3708787" y="2899251"/>
              <a:chExt cx="4562188" cy="1058188"/>
            </a:xfrm>
          </p:grpSpPr>
          <p:grpSp>
            <p:nvGrpSpPr>
              <p:cNvPr id="520" name="指令"/>
              <p:cNvGrpSpPr/>
              <p:nvPr/>
            </p:nvGrpSpPr>
            <p:grpSpPr>
              <a:xfrm>
                <a:off x="3751739" y="2899251"/>
                <a:ext cx="4403588" cy="1058188"/>
                <a:chOff x="4036219" y="4360386"/>
                <a:chExt cx="2411301" cy="579439"/>
              </a:xfrm>
            </p:grpSpPr>
            <p:grpSp>
              <p:nvGrpSpPr>
                <p:cNvPr id="526" name="组合 525"/>
                <p:cNvGrpSpPr/>
                <p:nvPr/>
              </p:nvGrpSpPr>
              <p:grpSpPr>
                <a:xfrm>
                  <a:off x="4036219" y="4536600"/>
                  <a:ext cx="233362" cy="230981"/>
                  <a:chOff x="3459957" y="3198019"/>
                  <a:chExt cx="233362" cy="230981"/>
                </a:xfrm>
              </p:grpSpPr>
              <p:sp>
                <p:nvSpPr>
                  <p:cNvPr id="565" name="矩形 564"/>
                  <p:cNvSpPr/>
                  <p:nvPr/>
                </p:nvSpPr>
                <p:spPr>
                  <a:xfrm>
                    <a:off x="3571875" y="3198019"/>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66" name="矩形 565"/>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27" name="矩形 526"/>
                <p:cNvSpPr/>
                <p:nvPr/>
              </p:nvSpPr>
              <p:spPr>
                <a:xfrm>
                  <a:off x="4383088" y="4360386"/>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528" name="直接连接符 527"/>
                <p:cNvCxnSpPr>
                  <a:stCxn id="566" idx="3"/>
                </p:cNvCxnSpPr>
                <p:nvPr/>
              </p:nvCxnSpPr>
              <p:spPr>
                <a:xfrm>
                  <a:off x="4269581" y="4652091"/>
                  <a:ext cx="1119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9" name="组合 528"/>
                <p:cNvGrpSpPr/>
                <p:nvPr/>
              </p:nvGrpSpPr>
              <p:grpSpPr>
                <a:xfrm>
                  <a:off x="4583677" y="4531622"/>
                  <a:ext cx="224066" cy="235402"/>
                  <a:chOff x="3971697" y="3537291"/>
                  <a:chExt cx="224066" cy="235402"/>
                </a:xfrm>
              </p:grpSpPr>
              <p:sp>
                <p:nvSpPr>
                  <p:cNvPr id="558" name="矩形 557"/>
                  <p:cNvSpPr/>
                  <p:nvPr/>
                </p:nvSpPr>
                <p:spPr>
                  <a:xfrm>
                    <a:off x="4071938" y="3541712"/>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559" name="直接连接符 558"/>
                  <p:cNvCxnSpPr/>
                  <p:nvPr/>
                </p:nvCxnSpPr>
                <p:spPr>
                  <a:xfrm>
                    <a:off x="3974306" y="3537291"/>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60" name="直接连接符 559"/>
                  <p:cNvCxnSpPr/>
                  <p:nvPr/>
                </p:nvCxnSpPr>
                <p:spPr>
                  <a:xfrm>
                    <a:off x="3971794" y="3770692"/>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61" name="直接连接符 560"/>
                  <p:cNvCxnSpPr/>
                  <p:nvPr/>
                </p:nvCxnSpPr>
                <p:spPr>
                  <a:xfrm>
                    <a:off x="3971697" y="353842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62" name="直接连接符 561"/>
                  <p:cNvCxnSpPr/>
                  <p:nvPr/>
                </p:nvCxnSpPr>
                <p:spPr>
                  <a:xfrm>
                    <a:off x="4095751" y="3539103"/>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直接连接符 562"/>
                  <p:cNvCxnSpPr/>
                  <p:nvPr/>
                </p:nvCxnSpPr>
                <p:spPr>
                  <a:xfrm>
                    <a:off x="4089514" y="3770541"/>
                    <a:ext cx="105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4" name="直接连接符 563"/>
                  <p:cNvCxnSpPr/>
                  <p:nvPr/>
                </p:nvCxnSpPr>
                <p:spPr>
                  <a:xfrm>
                    <a:off x="4192928" y="3537291"/>
                    <a:ext cx="0" cy="2323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30" name="直接连接符 529"/>
                <p:cNvCxnSpPr/>
                <p:nvPr/>
              </p:nvCxnSpPr>
              <p:spPr>
                <a:xfrm>
                  <a:off x="4456906" y="4653678"/>
                  <a:ext cx="127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1" name="任意多边形: 形状 530"/>
                <p:cNvSpPr/>
                <p:nvPr/>
              </p:nvSpPr>
              <p:spPr>
                <a:xfrm>
                  <a:off x="5135563" y="4404043"/>
                  <a:ext cx="302418" cy="492919"/>
                </a:xfrm>
                <a:custGeom>
                  <a:avLst/>
                  <a:gdLst>
                    <a:gd name="connsiteX0" fmla="*/ 2381 w 302418"/>
                    <a:gd name="connsiteY0" fmla="*/ 0 h 492919"/>
                    <a:gd name="connsiteX1" fmla="*/ 0 w 302418"/>
                    <a:gd name="connsiteY1" fmla="*/ 188119 h 492919"/>
                    <a:gd name="connsiteX2" fmla="*/ 52387 w 302418"/>
                    <a:gd name="connsiteY2" fmla="*/ 247650 h 492919"/>
                    <a:gd name="connsiteX3" fmla="*/ 4762 w 302418"/>
                    <a:gd name="connsiteY3" fmla="*/ 295275 h 492919"/>
                    <a:gd name="connsiteX4" fmla="*/ 4762 w 302418"/>
                    <a:gd name="connsiteY4" fmla="*/ 492919 h 492919"/>
                    <a:gd name="connsiteX5" fmla="*/ 300037 w 302418"/>
                    <a:gd name="connsiteY5" fmla="*/ 328613 h 492919"/>
                    <a:gd name="connsiteX6" fmla="*/ 302418 w 302418"/>
                    <a:gd name="connsiteY6" fmla="*/ 169069 h 492919"/>
                    <a:gd name="connsiteX7" fmla="*/ 2381 w 302418"/>
                    <a:gd name="connsiteY7" fmla="*/ 0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18" h="492919">
                      <a:moveTo>
                        <a:pt x="2381" y="0"/>
                      </a:moveTo>
                      <a:cubicBezTo>
                        <a:pt x="1587" y="62706"/>
                        <a:pt x="794" y="125413"/>
                        <a:pt x="0" y="188119"/>
                      </a:cubicBezTo>
                      <a:lnTo>
                        <a:pt x="52387" y="247650"/>
                      </a:lnTo>
                      <a:lnTo>
                        <a:pt x="4762" y="295275"/>
                      </a:lnTo>
                      <a:lnTo>
                        <a:pt x="4762" y="492919"/>
                      </a:lnTo>
                      <a:lnTo>
                        <a:pt x="300037" y="328613"/>
                      </a:lnTo>
                      <a:cubicBezTo>
                        <a:pt x="300831" y="275432"/>
                        <a:pt x="301624" y="222250"/>
                        <a:pt x="302418" y="169069"/>
                      </a:cubicBezTo>
                      <a:lnTo>
                        <a:pt x="2381" y="0"/>
                      </a:lnTo>
                      <a:close/>
                    </a:path>
                  </a:pathLst>
                </a:cu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32" name="矩形 531"/>
                <p:cNvSpPr/>
                <p:nvPr/>
              </p:nvSpPr>
              <p:spPr>
                <a:xfrm>
                  <a:off x="4935538" y="4362769"/>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33" name="矩形 532"/>
                <p:cNvSpPr/>
                <p:nvPr/>
              </p:nvSpPr>
              <p:spPr>
                <a:xfrm>
                  <a:off x="5492751" y="4361974"/>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34" name="矩形 533"/>
                <p:cNvSpPr/>
                <p:nvPr/>
              </p:nvSpPr>
              <p:spPr>
                <a:xfrm>
                  <a:off x="5688014" y="4536601"/>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35" name="矩形 534"/>
                <p:cNvSpPr/>
                <p:nvPr/>
              </p:nvSpPr>
              <p:spPr>
                <a:xfrm>
                  <a:off x="6045593" y="4362768"/>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536" name="组合 535"/>
                <p:cNvGrpSpPr/>
                <p:nvPr/>
              </p:nvGrpSpPr>
              <p:grpSpPr>
                <a:xfrm rot="10800000">
                  <a:off x="6224134" y="4529592"/>
                  <a:ext cx="223386" cy="232211"/>
                  <a:chOff x="3970449" y="3542809"/>
                  <a:chExt cx="223386" cy="232211"/>
                </a:xfrm>
              </p:grpSpPr>
              <p:cxnSp>
                <p:nvCxnSpPr>
                  <p:cNvPr id="552" name="直接连接符 551"/>
                  <p:cNvCxnSpPr/>
                  <p:nvPr/>
                </p:nvCxnSpPr>
                <p:spPr>
                  <a:xfrm>
                    <a:off x="3974646" y="3544039"/>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3" name="直接连接符 552"/>
                  <p:cNvCxnSpPr/>
                  <p:nvPr/>
                </p:nvCxnSpPr>
                <p:spPr>
                  <a:xfrm>
                    <a:off x="3970508" y="3773265"/>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4" name="直接连接符 553"/>
                  <p:cNvCxnSpPr/>
                  <p:nvPr/>
                </p:nvCxnSpPr>
                <p:spPr>
                  <a:xfrm>
                    <a:off x="3970449" y="354358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5" name="直接连接符 554"/>
                  <p:cNvCxnSpPr/>
                  <p:nvPr/>
                </p:nvCxnSpPr>
                <p:spPr>
                  <a:xfrm>
                    <a:off x="4093823" y="3542960"/>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6" name="直接连接符 555"/>
                  <p:cNvCxnSpPr/>
                  <p:nvPr/>
                </p:nvCxnSpPr>
                <p:spPr>
                  <a:xfrm>
                    <a:off x="4093370" y="3772471"/>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7" name="直接连接符 556"/>
                  <p:cNvCxnSpPr/>
                  <p:nvPr/>
                </p:nvCxnSpPr>
                <p:spPr>
                  <a:xfrm>
                    <a:off x="4189339" y="3542809"/>
                    <a:ext cx="0" cy="2293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37" name="直接连接符 536"/>
                <p:cNvCxnSpPr/>
                <p:nvPr/>
              </p:nvCxnSpPr>
              <p:spPr>
                <a:xfrm>
                  <a:off x="4557710" y="4624070"/>
                  <a:ext cx="0" cy="2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8" name="直接连接符 537"/>
                <p:cNvCxnSpPr/>
                <p:nvPr/>
              </p:nvCxnSpPr>
              <p:spPr>
                <a:xfrm>
                  <a:off x="4557710" y="4625626"/>
                  <a:ext cx="285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9" name="直接连接符 538"/>
                <p:cNvCxnSpPr/>
                <p:nvPr/>
              </p:nvCxnSpPr>
              <p:spPr>
                <a:xfrm>
                  <a:off x="4802980" y="456128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0" name="直接连接符 539"/>
                <p:cNvCxnSpPr/>
                <p:nvPr/>
              </p:nvCxnSpPr>
              <p:spPr>
                <a:xfrm>
                  <a:off x="4802980" y="4717734"/>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1" name="直接连接符 540"/>
                <p:cNvCxnSpPr/>
                <p:nvPr/>
              </p:nvCxnSpPr>
              <p:spPr>
                <a:xfrm>
                  <a:off x="5009356" y="4561286"/>
                  <a:ext cx="1262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2" name="直接连接符 541"/>
                <p:cNvCxnSpPr/>
                <p:nvPr/>
              </p:nvCxnSpPr>
              <p:spPr>
                <a:xfrm>
                  <a:off x="5009356" y="472249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3" name="直接连接符 542"/>
                <p:cNvCxnSpPr/>
                <p:nvPr/>
              </p:nvCxnSpPr>
              <p:spPr>
                <a:xfrm>
                  <a:off x="5437981" y="4657329"/>
                  <a:ext cx="547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4" name="直接连接符 543"/>
                <p:cNvCxnSpPr/>
                <p:nvPr/>
              </p:nvCxnSpPr>
              <p:spPr>
                <a:xfrm>
                  <a:off x="5566569" y="4658123"/>
                  <a:ext cx="12144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5" name="直接连接符 544"/>
                <p:cNvCxnSpPr>
                  <a:stCxn id="534" idx="3"/>
                  <a:endCxn id="535" idx="1"/>
                </p:cNvCxnSpPr>
                <p:nvPr/>
              </p:nvCxnSpPr>
              <p:spPr>
                <a:xfrm flipV="1">
                  <a:off x="5921376" y="4651297"/>
                  <a:ext cx="124217" cy="7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6" name="直接连接符 545"/>
                <p:cNvCxnSpPr/>
                <p:nvPr/>
              </p:nvCxnSpPr>
              <p:spPr>
                <a:xfrm>
                  <a:off x="6119411" y="4652091"/>
                  <a:ext cx="105176" cy="8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7" name="直接连接符 546"/>
                <p:cNvCxnSpPr/>
                <p:nvPr/>
              </p:nvCxnSpPr>
              <p:spPr>
                <a:xfrm>
                  <a:off x="5636419" y="4659901"/>
                  <a:ext cx="0" cy="157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8" name="直接连接符 547"/>
                <p:cNvCxnSpPr/>
                <p:nvPr/>
              </p:nvCxnSpPr>
              <p:spPr>
                <a:xfrm>
                  <a:off x="5635994" y="4814259"/>
                  <a:ext cx="3788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9" name="直接连接符 548"/>
                <p:cNvCxnSpPr/>
                <p:nvPr/>
              </p:nvCxnSpPr>
              <p:spPr>
                <a:xfrm>
                  <a:off x="6016115" y="4719752"/>
                  <a:ext cx="0" cy="97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0" name="直接连接符 549"/>
                <p:cNvCxnSpPr/>
                <p:nvPr/>
              </p:nvCxnSpPr>
              <p:spPr>
                <a:xfrm>
                  <a:off x="6014811" y="4721534"/>
                  <a:ext cx="281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21" name="文本框 520"/>
              <p:cNvSpPr txBox="1"/>
              <p:nvPr/>
            </p:nvSpPr>
            <p:spPr>
              <a:xfrm>
                <a:off x="3708787" y="3187962"/>
                <a:ext cx="632926" cy="4080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IM</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22" name="文本框 521"/>
              <p:cNvSpPr txBox="1"/>
              <p:nvPr/>
            </p:nvSpPr>
            <p:spPr>
              <a:xfrm>
                <a:off x="4654820" y="3187962"/>
                <a:ext cx="678399" cy="3996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23" name="文本框 522"/>
              <p:cNvSpPr txBox="1"/>
              <p:nvPr/>
            </p:nvSpPr>
            <p:spPr>
              <a:xfrm>
                <a:off x="7648165" y="3188315"/>
                <a:ext cx="622810"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24" name="文本框 523"/>
              <p:cNvSpPr txBox="1"/>
              <p:nvPr/>
            </p:nvSpPr>
            <p:spPr>
              <a:xfrm>
                <a:off x="5751707" y="3204357"/>
                <a:ext cx="641091"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ALU</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25" name="文本框 524"/>
              <p:cNvSpPr txBox="1"/>
              <p:nvPr/>
            </p:nvSpPr>
            <p:spPr>
              <a:xfrm>
                <a:off x="6697502" y="3209906"/>
                <a:ext cx="601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DM</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567" name="指令"/>
            <p:cNvGrpSpPr/>
            <p:nvPr/>
          </p:nvGrpSpPr>
          <p:grpSpPr>
            <a:xfrm>
              <a:off x="4802738" y="3904907"/>
              <a:ext cx="4200124" cy="848518"/>
              <a:chOff x="3708787" y="2899251"/>
              <a:chExt cx="4562188" cy="1058188"/>
            </a:xfrm>
          </p:grpSpPr>
          <p:grpSp>
            <p:nvGrpSpPr>
              <p:cNvPr id="568" name="指令"/>
              <p:cNvGrpSpPr/>
              <p:nvPr/>
            </p:nvGrpSpPr>
            <p:grpSpPr>
              <a:xfrm>
                <a:off x="3751739" y="2899251"/>
                <a:ext cx="4403588" cy="1058188"/>
                <a:chOff x="4036219" y="4360386"/>
                <a:chExt cx="2411301" cy="579439"/>
              </a:xfrm>
            </p:grpSpPr>
            <p:grpSp>
              <p:nvGrpSpPr>
                <p:cNvPr id="574" name="组合 573"/>
                <p:cNvGrpSpPr/>
                <p:nvPr/>
              </p:nvGrpSpPr>
              <p:grpSpPr>
                <a:xfrm>
                  <a:off x="4036219" y="4536600"/>
                  <a:ext cx="233362" cy="230981"/>
                  <a:chOff x="3459957" y="3198019"/>
                  <a:chExt cx="233362" cy="230981"/>
                </a:xfrm>
              </p:grpSpPr>
              <p:sp>
                <p:nvSpPr>
                  <p:cNvPr id="613" name="矩形 612"/>
                  <p:cNvSpPr/>
                  <p:nvPr/>
                </p:nvSpPr>
                <p:spPr>
                  <a:xfrm>
                    <a:off x="3571875" y="3198019"/>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14" name="矩形 613"/>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75" name="矩形 574"/>
                <p:cNvSpPr/>
                <p:nvPr/>
              </p:nvSpPr>
              <p:spPr>
                <a:xfrm>
                  <a:off x="4383088" y="4360386"/>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576" name="直接连接符 575"/>
                <p:cNvCxnSpPr>
                  <a:stCxn id="614" idx="3"/>
                </p:cNvCxnSpPr>
                <p:nvPr/>
              </p:nvCxnSpPr>
              <p:spPr>
                <a:xfrm>
                  <a:off x="4269581" y="4652091"/>
                  <a:ext cx="1119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77" name="组合 576"/>
                <p:cNvGrpSpPr/>
                <p:nvPr/>
              </p:nvGrpSpPr>
              <p:grpSpPr>
                <a:xfrm>
                  <a:off x="4583677" y="4531622"/>
                  <a:ext cx="224066" cy="235402"/>
                  <a:chOff x="3971697" y="3537291"/>
                  <a:chExt cx="224066" cy="235402"/>
                </a:xfrm>
              </p:grpSpPr>
              <p:sp>
                <p:nvSpPr>
                  <p:cNvPr id="606" name="矩形 605"/>
                  <p:cNvSpPr/>
                  <p:nvPr/>
                </p:nvSpPr>
                <p:spPr>
                  <a:xfrm>
                    <a:off x="4071938" y="3541712"/>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607" name="直接连接符 606"/>
                  <p:cNvCxnSpPr/>
                  <p:nvPr/>
                </p:nvCxnSpPr>
                <p:spPr>
                  <a:xfrm>
                    <a:off x="3974306" y="3537291"/>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08" name="直接连接符 607"/>
                  <p:cNvCxnSpPr/>
                  <p:nvPr/>
                </p:nvCxnSpPr>
                <p:spPr>
                  <a:xfrm>
                    <a:off x="3971794" y="3770692"/>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09" name="直接连接符 608"/>
                  <p:cNvCxnSpPr/>
                  <p:nvPr/>
                </p:nvCxnSpPr>
                <p:spPr>
                  <a:xfrm>
                    <a:off x="3971697" y="353842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10" name="直接连接符 609"/>
                  <p:cNvCxnSpPr/>
                  <p:nvPr/>
                </p:nvCxnSpPr>
                <p:spPr>
                  <a:xfrm>
                    <a:off x="4095751" y="3539103"/>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1" name="直接连接符 610"/>
                  <p:cNvCxnSpPr/>
                  <p:nvPr/>
                </p:nvCxnSpPr>
                <p:spPr>
                  <a:xfrm>
                    <a:off x="4089514" y="3770541"/>
                    <a:ext cx="105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2" name="直接连接符 611"/>
                  <p:cNvCxnSpPr/>
                  <p:nvPr/>
                </p:nvCxnSpPr>
                <p:spPr>
                  <a:xfrm>
                    <a:off x="4192928" y="3537291"/>
                    <a:ext cx="0" cy="2323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8" name="直接连接符 577"/>
                <p:cNvCxnSpPr/>
                <p:nvPr/>
              </p:nvCxnSpPr>
              <p:spPr>
                <a:xfrm>
                  <a:off x="4456906" y="4653678"/>
                  <a:ext cx="127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9" name="任意多边形: 形状 578"/>
                <p:cNvSpPr/>
                <p:nvPr/>
              </p:nvSpPr>
              <p:spPr>
                <a:xfrm>
                  <a:off x="5135563" y="4404043"/>
                  <a:ext cx="302418" cy="492919"/>
                </a:xfrm>
                <a:custGeom>
                  <a:avLst/>
                  <a:gdLst>
                    <a:gd name="connsiteX0" fmla="*/ 2381 w 302418"/>
                    <a:gd name="connsiteY0" fmla="*/ 0 h 492919"/>
                    <a:gd name="connsiteX1" fmla="*/ 0 w 302418"/>
                    <a:gd name="connsiteY1" fmla="*/ 188119 h 492919"/>
                    <a:gd name="connsiteX2" fmla="*/ 52387 w 302418"/>
                    <a:gd name="connsiteY2" fmla="*/ 247650 h 492919"/>
                    <a:gd name="connsiteX3" fmla="*/ 4762 w 302418"/>
                    <a:gd name="connsiteY3" fmla="*/ 295275 h 492919"/>
                    <a:gd name="connsiteX4" fmla="*/ 4762 w 302418"/>
                    <a:gd name="connsiteY4" fmla="*/ 492919 h 492919"/>
                    <a:gd name="connsiteX5" fmla="*/ 300037 w 302418"/>
                    <a:gd name="connsiteY5" fmla="*/ 328613 h 492919"/>
                    <a:gd name="connsiteX6" fmla="*/ 302418 w 302418"/>
                    <a:gd name="connsiteY6" fmla="*/ 169069 h 492919"/>
                    <a:gd name="connsiteX7" fmla="*/ 2381 w 302418"/>
                    <a:gd name="connsiteY7" fmla="*/ 0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18" h="492919">
                      <a:moveTo>
                        <a:pt x="2381" y="0"/>
                      </a:moveTo>
                      <a:cubicBezTo>
                        <a:pt x="1587" y="62706"/>
                        <a:pt x="794" y="125413"/>
                        <a:pt x="0" y="188119"/>
                      </a:cubicBezTo>
                      <a:lnTo>
                        <a:pt x="52387" y="247650"/>
                      </a:lnTo>
                      <a:lnTo>
                        <a:pt x="4762" y="295275"/>
                      </a:lnTo>
                      <a:lnTo>
                        <a:pt x="4762" y="492919"/>
                      </a:lnTo>
                      <a:lnTo>
                        <a:pt x="300037" y="328613"/>
                      </a:lnTo>
                      <a:cubicBezTo>
                        <a:pt x="300831" y="275432"/>
                        <a:pt x="301624" y="222250"/>
                        <a:pt x="302418" y="169069"/>
                      </a:cubicBezTo>
                      <a:lnTo>
                        <a:pt x="2381" y="0"/>
                      </a:lnTo>
                      <a:close/>
                    </a:path>
                  </a:pathLst>
                </a:cu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80" name="矩形 579"/>
                <p:cNvSpPr/>
                <p:nvPr/>
              </p:nvSpPr>
              <p:spPr>
                <a:xfrm>
                  <a:off x="4935538" y="4362769"/>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81" name="矩形 580"/>
                <p:cNvSpPr/>
                <p:nvPr/>
              </p:nvSpPr>
              <p:spPr>
                <a:xfrm>
                  <a:off x="5492751" y="4361974"/>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82" name="矩形 581"/>
                <p:cNvSpPr/>
                <p:nvPr/>
              </p:nvSpPr>
              <p:spPr>
                <a:xfrm>
                  <a:off x="5688014" y="4536601"/>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83" name="矩形 582"/>
                <p:cNvSpPr/>
                <p:nvPr/>
              </p:nvSpPr>
              <p:spPr>
                <a:xfrm>
                  <a:off x="6045593" y="4362768"/>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584" name="组合 583"/>
                <p:cNvGrpSpPr/>
                <p:nvPr/>
              </p:nvGrpSpPr>
              <p:grpSpPr>
                <a:xfrm rot="10800000">
                  <a:off x="6224134" y="4529592"/>
                  <a:ext cx="223386" cy="233308"/>
                  <a:chOff x="3970449" y="3541712"/>
                  <a:chExt cx="223386" cy="233308"/>
                </a:xfrm>
              </p:grpSpPr>
              <p:sp>
                <p:nvSpPr>
                  <p:cNvPr id="599" name="矩形 598"/>
                  <p:cNvSpPr/>
                  <p:nvPr/>
                </p:nvSpPr>
                <p:spPr>
                  <a:xfrm>
                    <a:off x="4071938" y="3541712"/>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600" name="直接连接符 599"/>
                  <p:cNvCxnSpPr/>
                  <p:nvPr/>
                </p:nvCxnSpPr>
                <p:spPr>
                  <a:xfrm>
                    <a:off x="3974646" y="3544039"/>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01" name="直接连接符 600"/>
                  <p:cNvCxnSpPr/>
                  <p:nvPr/>
                </p:nvCxnSpPr>
                <p:spPr>
                  <a:xfrm>
                    <a:off x="3970508" y="3773265"/>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02" name="直接连接符 601"/>
                  <p:cNvCxnSpPr/>
                  <p:nvPr/>
                </p:nvCxnSpPr>
                <p:spPr>
                  <a:xfrm>
                    <a:off x="3970449" y="354358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03" name="直接连接符 602"/>
                  <p:cNvCxnSpPr/>
                  <p:nvPr/>
                </p:nvCxnSpPr>
                <p:spPr>
                  <a:xfrm>
                    <a:off x="4093823" y="3542960"/>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4" name="直接连接符 603"/>
                  <p:cNvCxnSpPr/>
                  <p:nvPr/>
                </p:nvCxnSpPr>
                <p:spPr>
                  <a:xfrm>
                    <a:off x="4093370" y="3772471"/>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5" name="直接连接符 604"/>
                  <p:cNvCxnSpPr/>
                  <p:nvPr/>
                </p:nvCxnSpPr>
                <p:spPr>
                  <a:xfrm>
                    <a:off x="4189339" y="3542809"/>
                    <a:ext cx="0" cy="2293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85" name="直接连接符 584"/>
                <p:cNvCxnSpPr/>
                <p:nvPr/>
              </p:nvCxnSpPr>
              <p:spPr>
                <a:xfrm>
                  <a:off x="4557710" y="4624070"/>
                  <a:ext cx="0" cy="2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直接连接符 585"/>
                <p:cNvCxnSpPr/>
                <p:nvPr/>
              </p:nvCxnSpPr>
              <p:spPr>
                <a:xfrm>
                  <a:off x="4557710" y="4625626"/>
                  <a:ext cx="285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7" name="直接连接符 586"/>
                <p:cNvCxnSpPr/>
                <p:nvPr/>
              </p:nvCxnSpPr>
              <p:spPr>
                <a:xfrm>
                  <a:off x="4802980" y="456128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8" name="直接连接符 587"/>
                <p:cNvCxnSpPr/>
                <p:nvPr/>
              </p:nvCxnSpPr>
              <p:spPr>
                <a:xfrm>
                  <a:off x="4802980" y="4717734"/>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9" name="直接连接符 588"/>
                <p:cNvCxnSpPr/>
                <p:nvPr/>
              </p:nvCxnSpPr>
              <p:spPr>
                <a:xfrm>
                  <a:off x="5009356" y="4561286"/>
                  <a:ext cx="1262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0" name="直接连接符 589"/>
                <p:cNvCxnSpPr/>
                <p:nvPr/>
              </p:nvCxnSpPr>
              <p:spPr>
                <a:xfrm>
                  <a:off x="5009356" y="472249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1" name="直接连接符 590"/>
                <p:cNvCxnSpPr/>
                <p:nvPr/>
              </p:nvCxnSpPr>
              <p:spPr>
                <a:xfrm>
                  <a:off x="5437981" y="4657329"/>
                  <a:ext cx="547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2" name="直接连接符 591"/>
                <p:cNvCxnSpPr/>
                <p:nvPr/>
              </p:nvCxnSpPr>
              <p:spPr>
                <a:xfrm>
                  <a:off x="5566569" y="4658123"/>
                  <a:ext cx="12144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3" name="直接连接符 592"/>
                <p:cNvCxnSpPr>
                  <a:stCxn id="582" idx="3"/>
                  <a:endCxn id="583" idx="1"/>
                </p:cNvCxnSpPr>
                <p:nvPr/>
              </p:nvCxnSpPr>
              <p:spPr>
                <a:xfrm flipV="1">
                  <a:off x="5921376" y="4651297"/>
                  <a:ext cx="124217" cy="7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4" name="直接连接符 593"/>
                <p:cNvCxnSpPr/>
                <p:nvPr/>
              </p:nvCxnSpPr>
              <p:spPr>
                <a:xfrm>
                  <a:off x="6119411" y="4652091"/>
                  <a:ext cx="105176" cy="8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5" name="直接连接符 594"/>
                <p:cNvCxnSpPr/>
                <p:nvPr/>
              </p:nvCxnSpPr>
              <p:spPr>
                <a:xfrm>
                  <a:off x="5636419" y="4659901"/>
                  <a:ext cx="0" cy="157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6" name="直接连接符 595"/>
                <p:cNvCxnSpPr/>
                <p:nvPr/>
              </p:nvCxnSpPr>
              <p:spPr>
                <a:xfrm>
                  <a:off x="5635994" y="4814259"/>
                  <a:ext cx="3788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7" name="直接连接符 596"/>
                <p:cNvCxnSpPr/>
                <p:nvPr/>
              </p:nvCxnSpPr>
              <p:spPr>
                <a:xfrm>
                  <a:off x="6016115" y="4719752"/>
                  <a:ext cx="0" cy="97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8" name="直接连接符 597"/>
                <p:cNvCxnSpPr/>
                <p:nvPr/>
              </p:nvCxnSpPr>
              <p:spPr>
                <a:xfrm>
                  <a:off x="6014811" y="4721534"/>
                  <a:ext cx="281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69" name="文本框 568"/>
              <p:cNvSpPr txBox="1"/>
              <p:nvPr/>
            </p:nvSpPr>
            <p:spPr>
              <a:xfrm>
                <a:off x="3708787" y="3187962"/>
                <a:ext cx="632926" cy="4080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IM</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70" name="文本框 569"/>
              <p:cNvSpPr txBox="1"/>
              <p:nvPr/>
            </p:nvSpPr>
            <p:spPr>
              <a:xfrm>
                <a:off x="4654820" y="3187962"/>
                <a:ext cx="678399" cy="3996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71" name="文本框 570"/>
              <p:cNvSpPr txBox="1"/>
              <p:nvPr/>
            </p:nvSpPr>
            <p:spPr>
              <a:xfrm>
                <a:off x="7648165" y="3188315"/>
                <a:ext cx="622810"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72" name="文本框 571"/>
              <p:cNvSpPr txBox="1"/>
              <p:nvPr/>
            </p:nvSpPr>
            <p:spPr>
              <a:xfrm>
                <a:off x="5751707" y="3204357"/>
                <a:ext cx="641091"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ALU</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73" name="文本框 572"/>
              <p:cNvSpPr txBox="1"/>
              <p:nvPr/>
            </p:nvSpPr>
            <p:spPr>
              <a:xfrm>
                <a:off x="6697502" y="3209906"/>
                <a:ext cx="601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DM</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615" name="指令"/>
            <p:cNvGrpSpPr/>
            <p:nvPr/>
          </p:nvGrpSpPr>
          <p:grpSpPr>
            <a:xfrm>
              <a:off x="5734608" y="4782693"/>
              <a:ext cx="4200124" cy="848518"/>
              <a:chOff x="3708787" y="2899251"/>
              <a:chExt cx="4562188" cy="1058188"/>
            </a:xfrm>
          </p:grpSpPr>
          <p:grpSp>
            <p:nvGrpSpPr>
              <p:cNvPr id="616" name="指令"/>
              <p:cNvGrpSpPr/>
              <p:nvPr/>
            </p:nvGrpSpPr>
            <p:grpSpPr>
              <a:xfrm>
                <a:off x="3751739" y="2899251"/>
                <a:ext cx="4403588" cy="1058188"/>
                <a:chOff x="4036219" y="4360386"/>
                <a:chExt cx="2411301" cy="579439"/>
              </a:xfrm>
            </p:grpSpPr>
            <p:grpSp>
              <p:nvGrpSpPr>
                <p:cNvPr id="622" name="组合 621"/>
                <p:cNvGrpSpPr/>
                <p:nvPr/>
              </p:nvGrpSpPr>
              <p:grpSpPr>
                <a:xfrm>
                  <a:off x="4036219" y="4536600"/>
                  <a:ext cx="233362" cy="230981"/>
                  <a:chOff x="3459957" y="3198019"/>
                  <a:chExt cx="233362" cy="230981"/>
                </a:xfrm>
              </p:grpSpPr>
              <p:sp>
                <p:nvSpPr>
                  <p:cNvPr id="661" name="矩形 660"/>
                  <p:cNvSpPr/>
                  <p:nvPr/>
                </p:nvSpPr>
                <p:spPr>
                  <a:xfrm>
                    <a:off x="3571875" y="3198019"/>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62" name="矩形 661"/>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623" name="矩形 622"/>
                <p:cNvSpPr/>
                <p:nvPr/>
              </p:nvSpPr>
              <p:spPr>
                <a:xfrm>
                  <a:off x="4383088" y="4360386"/>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24" name="直接连接符 623"/>
                <p:cNvCxnSpPr>
                  <a:stCxn id="662" idx="3"/>
                </p:cNvCxnSpPr>
                <p:nvPr/>
              </p:nvCxnSpPr>
              <p:spPr>
                <a:xfrm>
                  <a:off x="4269581" y="4652091"/>
                  <a:ext cx="1119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25" name="组合 624"/>
                <p:cNvGrpSpPr/>
                <p:nvPr/>
              </p:nvGrpSpPr>
              <p:grpSpPr>
                <a:xfrm>
                  <a:off x="4583677" y="4531622"/>
                  <a:ext cx="224066" cy="235402"/>
                  <a:chOff x="3971697" y="3537291"/>
                  <a:chExt cx="224066" cy="235402"/>
                </a:xfrm>
              </p:grpSpPr>
              <p:sp>
                <p:nvSpPr>
                  <p:cNvPr id="654" name="矩形 653"/>
                  <p:cNvSpPr/>
                  <p:nvPr/>
                </p:nvSpPr>
                <p:spPr>
                  <a:xfrm>
                    <a:off x="4071938" y="3541712"/>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655" name="直接连接符 654"/>
                  <p:cNvCxnSpPr/>
                  <p:nvPr/>
                </p:nvCxnSpPr>
                <p:spPr>
                  <a:xfrm>
                    <a:off x="3974306" y="3537291"/>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56" name="直接连接符 655"/>
                  <p:cNvCxnSpPr/>
                  <p:nvPr/>
                </p:nvCxnSpPr>
                <p:spPr>
                  <a:xfrm>
                    <a:off x="3971794" y="3770692"/>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57" name="直接连接符 656"/>
                  <p:cNvCxnSpPr/>
                  <p:nvPr/>
                </p:nvCxnSpPr>
                <p:spPr>
                  <a:xfrm>
                    <a:off x="3971697" y="353842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58" name="直接连接符 657"/>
                  <p:cNvCxnSpPr/>
                  <p:nvPr/>
                </p:nvCxnSpPr>
                <p:spPr>
                  <a:xfrm>
                    <a:off x="4095751" y="3539103"/>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9" name="直接连接符 658"/>
                  <p:cNvCxnSpPr/>
                  <p:nvPr/>
                </p:nvCxnSpPr>
                <p:spPr>
                  <a:xfrm>
                    <a:off x="4089514" y="3770541"/>
                    <a:ext cx="105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0" name="直接连接符 659"/>
                  <p:cNvCxnSpPr/>
                  <p:nvPr/>
                </p:nvCxnSpPr>
                <p:spPr>
                  <a:xfrm>
                    <a:off x="4192928" y="3537291"/>
                    <a:ext cx="0" cy="2323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26" name="直接连接符 625"/>
                <p:cNvCxnSpPr/>
                <p:nvPr/>
              </p:nvCxnSpPr>
              <p:spPr>
                <a:xfrm>
                  <a:off x="4456906" y="4653678"/>
                  <a:ext cx="127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27" name="任意多边形: 形状 626"/>
                <p:cNvSpPr/>
                <p:nvPr/>
              </p:nvSpPr>
              <p:spPr>
                <a:xfrm>
                  <a:off x="5135563" y="4404043"/>
                  <a:ext cx="302418" cy="492919"/>
                </a:xfrm>
                <a:custGeom>
                  <a:avLst/>
                  <a:gdLst>
                    <a:gd name="connsiteX0" fmla="*/ 2381 w 302418"/>
                    <a:gd name="connsiteY0" fmla="*/ 0 h 492919"/>
                    <a:gd name="connsiteX1" fmla="*/ 0 w 302418"/>
                    <a:gd name="connsiteY1" fmla="*/ 188119 h 492919"/>
                    <a:gd name="connsiteX2" fmla="*/ 52387 w 302418"/>
                    <a:gd name="connsiteY2" fmla="*/ 247650 h 492919"/>
                    <a:gd name="connsiteX3" fmla="*/ 4762 w 302418"/>
                    <a:gd name="connsiteY3" fmla="*/ 295275 h 492919"/>
                    <a:gd name="connsiteX4" fmla="*/ 4762 w 302418"/>
                    <a:gd name="connsiteY4" fmla="*/ 492919 h 492919"/>
                    <a:gd name="connsiteX5" fmla="*/ 300037 w 302418"/>
                    <a:gd name="connsiteY5" fmla="*/ 328613 h 492919"/>
                    <a:gd name="connsiteX6" fmla="*/ 302418 w 302418"/>
                    <a:gd name="connsiteY6" fmla="*/ 169069 h 492919"/>
                    <a:gd name="connsiteX7" fmla="*/ 2381 w 302418"/>
                    <a:gd name="connsiteY7" fmla="*/ 0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18" h="492919">
                      <a:moveTo>
                        <a:pt x="2381" y="0"/>
                      </a:moveTo>
                      <a:cubicBezTo>
                        <a:pt x="1587" y="62706"/>
                        <a:pt x="794" y="125413"/>
                        <a:pt x="0" y="188119"/>
                      </a:cubicBezTo>
                      <a:lnTo>
                        <a:pt x="52387" y="247650"/>
                      </a:lnTo>
                      <a:lnTo>
                        <a:pt x="4762" y="295275"/>
                      </a:lnTo>
                      <a:lnTo>
                        <a:pt x="4762" y="492919"/>
                      </a:lnTo>
                      <a:lnTo>
                        <a:pt x="300037" y="328613"/>
                      </a:lnTo>
                      <a:cubicBezTo>
                        <a:pt x="300831" y="275432"/>
                        <a:pt x="301624" y="222250"/>
                        <a:pt x="302418" y="169069"/>
                      </a:cubicBezTo>
                      <a:lnTo>
                        <a:pt x="2381" y="0"/>
                      </a:lnTo>
                      <a:close/>
                    </a:path>
                  </a:pathLst>
                </a:cu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28" name="矩形 627"/>
                <p:cNvSpPr/>
                <p:nvPr/>
              </p:nvSpPr>
              <p:spPr>
                <a:xfrm>
                  <a:off x="4935538" y="4362769"/>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29" name="矩形 628"/>
                <p:cNvSpPr/>
                <p:nvPr/>
              </p:nvSpPr>
              <p:spPr>
                <a:xfrm>
                  <a:off x="5492751" y="4361974"/>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30" name="矩形 629"/>
                <p:cNvSpPr/>
                <p:nvPr/>
              </p:nvSpPr>
              <p:spPr>
                <a:xfrm>
                  <a:off x="5688014" y="4536601"/>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31" name="矩形 630"/>
                <p:cNvSpPr/>
                <p:nvPr/>
              </p:nvSpPr>
              <p:spPr>
                <a:xfrm>
                  <a:off x="6045593" y="4362768"/>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632" name="组合 631"/>
                <p:cNvGrpSpPr/>
                <p:nvPr/>
              </p:nvGrpSpPr>
              <p:grpSpPr>
                <a:xfrm rot="10800000">
                  <a:off x="6224134" y="4529592"/>
                  <a:ext cx="223386" cy="233308"/>
                  <a:chOff x="3970449" y="3541712"/>
                  <a:chExt cx="223386" cy="233308"/>
                </a:xfrm>
              </p:grpSpPr>
              <p:sp>
                <p:nvSpPr>
                  <p:cNvPr id="647" name="矩形 646"/>
                  <p:cNvSpPr/>
                  <p:nvPr/>
                </p:nvSpPr>
                <p:spPr>
                  <a:xfrm>
                    <a:off x="4071938" y="3541712"/>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648" name="直接连接符 647"/>
                  <p:cNvCxnSpPr/>
                  <p:nvPr/>
                </p:nvCxnSpPr>
                <p:spPr>
                  <a:xfrm>
                    <a:off x="3974646" y="3544039"/>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49" name="直接连接符 648"/>
                  <p:cNvCxnSpPr/>
                  <p:nvPr/>
                </p:nvCxnSpPr>
                <p:spPr>
                  <a:xfrm>
                    <a:off x="3970508" y="3773265"/>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50" name="直接连接符 649"/>
                  <p:cNvCxnSpPr/>
                  <p:nvPr/>
                </p:nvCxnSpPr>
                <p:spPr>
                  <a:xfrm>
                    <a:off x="3970449" y="354358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51" name="直接连接符 650"/>
                  <p:cNvCxnSpPr/>
                  <p:nvPr/>
                </p:nvCxnSpPr>
                <p:spPr>
                  <a:xfrm>
                    <a:off x="4093823" y="3542960"/>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2" name="直接连接符 651"/>
                  <p:cNvCxnSpPr/>
                  <p:nvPr/>
                </p:nvCxnSpPr>
                <p:spPr>
                  <a:xfrm>
                    <a:off x="4093370" y="3772471"/>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3" name="直接连接符 652"/>
                  <p:cNvCxnSpPr/>
                  <p:nvPr/>
                </p:nvCxnSpPr>
                <p:spPr>
                  <a:xfrm>
                    <a:off x="4189339" y="3542809"/>
                    <a:ext cx="0" cy="2293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3" name="直接连接符 632"/>
                <p:cNvCxnSpPr/>
                <p:nvPr/>
              </p:nvCxnSpPr>
              <p:spPr>
                <a:xfrm>
                  <a:off x="4557710" y="4624070"/>
                  <a:ext cx="0" cy="2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4" name="直接连接符 633"/>
                <p:cNvCxnSpPr/>
                <p:nvPr/>
              </p:nvCxnSpPr>
              <p:spPr>
                <a:xfrm>
                  <a:off x="4557710" y="4625626"/>
                  <a:ext cx="285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5" name="直接连接符 634"/>
                <p:cNvCxnSpPr/>
                <p:nvPr/>
              </p:nvCxnSpPr>
              <p:spPr>
                <a:xfrm>
                  <a:off x="4802980" y="456128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6" name="直接连接符 635"/>
                <p:cNvCxnSpPr/>
                <p:nvPr/>
              </p:nvCxnSpPr>
              <p:spPr>
                <a:xfrm>
                  <a:off x="4802980" y="4717734"/>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7" name="直接连接符 636"/>
                <p:cNvCxnSpPr/>
                <p:nvPr/>
              </p:nvCxnSpPr>
              <p:spPr>
                <a:xfrm>
                  <a:off x="5009356" y="4561286"/>
                  <a:ext cx="1262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8" name="直接连接符 637"/>
                <p:cNvCxnSpPr/>
                <p:nvPr/>
              </p:nvCxnSpPr>
              <p:spPr>
                <a:xfrm>
                  <a:off x="5009356" y="472249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9" name="直接连接符 638"/>
                <p:cNvCxnSpPr/>
                <p:nvPr/>
              </p:nvCxnSpPr>
              <p:spPr>
                <a:xfrm>
                  <a:off x="5437981" y="4657329"/>
                  <a:ext cx="547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0" name="直接连接符 639"/>
                <p:cNvCxnSpPr/>
                <p:nvPr/>
              </p:nvCxnSpPr>
              <p:spPr>
                <a:xfrm>
                  <a:off x="5566569" y="4658123"/>
                  <a:ext cx="12144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1" name="直接连接符 640"/>
                <p:cNvCxnSpPr>
                  <a:stCxn id="630" idx="3"/>
                  <a:endCxn id="631" idx="1"/>
                </p:cNvCxnSpPr>
                <p:nvPr/>
              </p:nvCxnSpPr>
              <p:spPr>
                <a:xfrm flipV="1">
                  <a:off x="5921376" y="4651297"/>
                  <a:ext cx="124217" cy="7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2" name="直接连接符 641"/>
                <p:cNvCxnSpPr/>
                <p:nvPr/>
              </p:nvCxnSpPr>
              <p:spPr>
                <a:xfrm>
                  <a:off x="6119411" y="4652091"/>
                  <a:ext cx="105176" cy="8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3" name="直接连接符 642"/>
                <p:cNvCxnSpPr/>
                <p:nvPr/>
              </p:nvCxnSpPr>
              <p:spPr>
                <a:xfrm>
                  <a:off x="5636419" y="4659901"/>
                  <a:ext cx="0" cy="157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4" name="直接连接符 643"/>
                <p:cNvCxnSpPr/>
                <p:nvPr/>
              </p:nvCxnSpPr>
              <p:spPr>
                <a:xfrm>
                  <a:off x="5635994" y="4814259"/>
                  <a:ext cx="3788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5" name="直接连接符 644"/>
                <p:cNvCxnSpPr/>
                <p:nvPr/>
              </p:nvCxnSpPr>
              <p:spPr>
                <a:xfrm>
                  <a:off x="6016115" y="4719752"/>
                  <a:ext cx="0" cy="97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6" name="直接连接符 645"/>
                <p:cNvCxnSpPr/>
                <p:nvPr/>
              </p:nvCxnSpPr>
              <p:spPr>
                <a:xfrm>
                  <a:off x="6014811" y="4721534"/>
                  <a:ext cx="281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7" name="文本框 616"/>
              <p:cNvSpPr txBox="1"/>
              <p:nvPr/>
            </p:nvSpPr>
            <p:spPr>
              <a:xfrm>
                <a:off x="3708787" y="3187962"/>
                <a:ext cx="632926" cy="4080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IM</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18" name="文本框 617"/>
              <p:cNvSpPr txBox="1"/>
              <p:nvPr/>
            </p:nvSpPr>
            <p:spPr>
              <a:xfrm>
                <a:off x="4654820" y="3187962"/>
                <a:ext cx="678399" cy="3996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19" name="文本框 618"/>
              <p:cNvSpPr txBox="1"/>
              <p:nvPr/>
            </p:nvSpPr>
            <p:spPr>
              <a:xfrm>
                <a:off x="7648165" y="3188315"/>
                <a:ext cx="622810"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20" name="文本框 619"/>
              <p:cNvSpPr txBox="1"/>
              <p:nvPr/>
            </p:nvSpPr>
            <p:spPr>
              <a:xfrm>
                <a:off x="5751707" y="3204357"/>
                <a:ext cx="641091"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ALU</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21" name="文本框 620"/>
              <p:cNvSpPr txBox="1"/>
              <p:nvPr/>
            </p:nvSpPr>
            <p:spPr>
              <a:xfrm>
                <a:off x="6697502" y="3209906"/>
                <a:ext cx="601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DM</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cxnSp>
          <p:nvCxnSpPr>
            <p:cNvPr id="664" name="直接连接符 663"/>
            <p:cNvCxnSpPr/>
            <p:nvPr/>
          </p:nvCxnSpPr>
          <p:spPr>
            <a:xfrm flipV="1">
              <a:off x="6256879" y="2765711"/>
              <a:ext cx="156342" cy="3301889"/>
            </a:xfrm>
            <a:prstGeom prst="line">
              <a:avLst/>
            </a:prstGeom>
            <a:ln w="25400">
              <a:solidFill>
                <a:srgbClr val="62CEF6"/>
              </a:solidFill>
            </a:ln>
          </p:spPr>
          <p:style>
            <a:lnRef idx="1">
              <a:schemeClr val="accent1"/>
            </a:lnRef>
            <a:fillRef idx="0">
              <a:schemeClr val="accent1"/>
            </a:fillRef>
            <a:effectRef idx="0">
              <a:schemeClr val="accent1"/>
            </a:effectRef>
            <a:fontRef idx="minor">
              <a:schemeClr val="tx1"/>
            </a:fontRef>
          </p:style>
        </p:cxnSp>
        <p:sp>
          <p:nvSpPr>
            <p:cNvPr id="665" name="椭圆 664"/>
            <p:cNvSpPr/>
            <p:nvPr/>
          </p:nvSpPr>
          <p:spPr>
            <a:xfrm rot="10800000">
              <a:off x="6209205" y="6046105"/>
              <a:ext cx="100396" cy="100396"/>
            </a:xfrm>
            <a:prstGeom prst="ellipse">
              <a:avLst/>
            </a:prstGeom>
            <a:solidFill>
              <a:srgbClr val="54C9F5"/>
            </a:solidFill>
            <a:ln>
              <a:solidFill>
                <a:srgbClr val="54C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69" name="椭圆 668"/>
            <p:cNvSpPr/>
            <p:nvPr/>
          </p:nvSpPr>
          <p:spPr>
            <a:xfrm rot="10800000">
              <a:off x="6361660" y="2756688"/>
              <a:ext cx="100396" cy="100396"/>
            </a:xfrm>
            <a:prstGeom prst="ellipse">
              <a:avLst/>
            </a:prstGeom>
            <a:solidFill>
              <a:srgbClr val="54C9F5"/>
            </a:solidFill>
            <a:ln>
              <a:solidFill>
                <a:srgbClr val="54C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5" name="直接连接符 4"/>
            <p:cNvCxnSpPr/>
            <p:nvPr/>
          </p:nvCxnSpPr>
          <p:spPr>
            <a:xfrm>
              <a:off x="2664823" y="2819687"/>
              <a:ext cx="0" cy="272197"/>
            </a:xfrm>
            <a:prstGeom prst="line">
              <a:avLst/>
            </a:prstGeom>
            <a:ln w="25400">
              <a:solidFill>
                <a:srgbClr val="62CEF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656114" y="3091884"/>
              <a:ext cx="716021" cy="0"/>
            </a:xfrm>
            <a:prstGeom prst="line">
              <a:avLst/>
            </a:prstGeom>
            <a:ln w="25400">
              <a:solidFill>
                <a:srgbClr val="62CEF6"/>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372135" y="3091884"/>
              <a:ext cx="0" cy="2476559"/>
            </a:xfrm>
            <a:prstGeom prst="line">
              <a:avLst/>
            </a:prstGeom>
            <a:ln w="25400">
              <a:solidFill>
                <a:srgbClr val="62CEF6"/>
              </a:solidFill>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a:xfrm>
              <a:off x="2660464" y="5575964"/>
              <a:ext cx="0" cy="272197"/>
            </a:xfrm>
            <a:prstGeom prst="line">
              <a:avLst/>
            </a:prstGeom>
            <a:ln w="25400">
              <a:solidFill>
                <a:srgbClr val="62CEF6"/>
              </a:solidFill>
            </a:ln>
          </p:spPr>
          <p:style>
            <a:lnRef idx="1">
              <a:schemeClr val="accent1"/>
            </a:lnRef>
            <a:fillRef idx="0">
              <a:schemeClr val="accent1"/>
            </a:fillRef>
            <a:effectRef idx="0">
              <a:schemeClr val="accent1"/>
            </a:effectRef>
            <a:fontRef idx="minor">
              <a:schemeClr val="tx1"/>
            </a:fontRef>
          </p:style>
        </p:cxnSp>
        <p:cxnSp>
          <p:nvCxnSpPr>
            <p:cNvPr id="268" name="直接连接符 267"/>
            <p:cNvCxnSpPr/>
            <p:nvPr/>
          </p:nvCxnSpPr>
          <p:spPr>
            <a:xfrm>
              <a:off x="2651755" y="5560776"/>
              <a:ext cx="716021" cy="0"/>
            </a:xfrm>
            <a:prstGeom prst="line">
              <a:avLst/>
            </a:prstGeom>
            <a:ln w="25400">
              <a:solidFill>
                <a:srgbClr val="62CEF6"/>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3"/>
          <p:cNvSpPr>
            <a:spLocks noGrp="1" noChangeArrowheads="1"/>
          </p:cNvSpPr>
          <p:nvPr>
            <p:ph idx="1"/>
          </p:nvPr>
        </p:nvSpPr>
        <p:spPr/>
        <p:txBody>
          <a:bodyPr>
            <a:normAutofit/>
          </a:bodyPr>
          <a:lstStyle/>
          <a:p>
            <a:pPr eaLnBrk="1" hangingPunct="1"/>
            <a:r>
              <a:rPr lang="zh-CN" altLang="en-US" dirty="0">
                <a:latin typeface="Times New Roman" panose="02020603050405020304" pitchFamily="18" charset="0"/>
                <a:cs typeface="Times New Roman" panose="02020603050405020304" pitchFamily="18" charset="0"/>
              </a:rPr>
              <a:t>默认不发生分支跳转</a:t>
            </a:r>
            <a:endParaRPr lang="en-US" altLang="zh-CN" dirty="0">
              <a:latin typeface="Times New Roman" panose="02020603050405020304" pitchFamily="18" charset="0"/>
              <a:cs typeface="Times New Roman" panose="02020603050405020304" pitchFamily="18" charset="0"/>
            </a:endParaRPr>
          </a:p>
          <a:p>
            <a:pPr lvl="0"/>
            <a:r>
              <a:rPr lang="zh-CN" altLang="en-US" dirty="0">
                <a:latin typeface="Times New Roman" panose="02020603050405020304" pitchFamily="18" charset="0"/>
                <a:cs typeface="Times New Roman" panose="02020603050405020304" pitchFamily="18" charset="0"/>
              </a:rPr>
              <a:t>如果发生跳转，则清除掉后续的三条指令</a:t>
            </a:r>
            <a:endParaRPr lang="en-US" altLang="en-US"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143</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 name="标题 3"/>
          <p:cNvSpPr>
            <a:spLocks noGrp="1"/>
          </p:cNvSpPr>
          <p:nvPr>
            <p:ph type="title"/>
          </p:nvPr>
        </p:nvSpPr>
        <p:spPr/>
        <p:txBody>
          <a:bodyPr/>
          <a:lstStyle/>
          <a:p>
            <a:r>
              <a:rPr lang="zh-CN" altLang="en-US" dirty="0"/>
              <a:t>假设分支不发生</a:t>
            </a:r>
          </a:p>
        </p:txBody>
      </p:sp>
      <p:grpSp>
        <p:nvGrpSpPr>
          <p:cNvPr id="3" name="组合 2"/>
          <p:cNvGrpSpPr/>
          <p:nvPr/>
        </p:nvGrpSpPr>
        <p:grpSpPr>
          <a:xfrm>
            <a:off x="213693" y="2155045"/>
            <a:ext cx="11816667" cy="4411690"/>
            <a:chOff x="-17534" y="2155045"/>
            <a:chExt cx="11816667" cy="4411690"/>
          </a:xfrm>
        </p:grpSpPr>
        <p:sp>
          <p:nvSpPr>
            <p:cNvPr id="663" name="矩形 662"/>
            <p:cNvSpPr/>
            <p:nvPr/>
          </p:nvSpPr>
          <p:spPr>
            <a:xfrm rot="10800000">
              <a:off x="10394457" y="5940662"/>
              <a:ext cx="204183" cy="338243"/>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3798" name="AutoShape 6"/>
            <p:cNvSpPr/>
            <p:nvPr/>
          </p:nvSpPr>
          <p:spPr bwMode="auto">
            <a:xfrm>
              <a:off x="4169847" y="6077588"/>
              <a:ext cx="831396" cy="489147"/>
            </a:xfrm>
            <a:prstGeom prst="borderCallout1">
              <a:avLst>
                <a:gd name="adj1" fmla="val 49452"/>
                <a:gd name="adj2" fmla="val 99478"/>
                <a:gd name="adj3" fmla="val 4207"/>
                <a:gd name="adj4" fmla="val 241610"/>
              </a:avLst>
            </a:prstGeom>
            <a:solidFill>
              <a:schemeClr val="accent1">
                <a:lumMod val="20000"/>
                <a:lumOff val="80000"/>
              </a:schemeClr>
            </a:solidFill>
            <a:ln w="19050">
              <a:solidFill>
                <a:schemeClr val="tx1"/>
              </a:solidFill>
              <a:miter lim="800000"/>
              <a:tailEnd type="triangle" w="med" len="me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PC</a:t>
              </a:r>
              <a:endParaRPr kumimoji="0" lang="en-AU" alt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799" name="Text Box 7"/>
            <p:cNvSpPr txBox="1">
              <a:spLocks noChangeArrowheads="1"/>
            </p:cNvSpPr>
            <p:nvPr/>
          </p:nvSpPr>
          <p:spPr bwMode="auto">
            <a:xfrm>
              <a:off x="10194719" y="3551247"/>
              <a:ext cx="1604414" cy="1569660"/>
            </a:xfrm>
            <a:prstGeom prst="rect">
              <a:avLst/>
            </a:prstGeom>
            <a:solidFill>
              <a:schemeClr val="accent1">
                <a:lumMod val="20000"/>
                <a:lumOff val="80000"/>
              </a:schemeClr>
            </a:solidFill>
            <a:ln w="9525">
              <a:solidFill>
                <a:schemeClr val="accent1">
                  <a:lumMod val="20000"/>
                  <a:lumOff val="80000"/>
                </a:schemeClr>
              </a:solidFill>
              <a:miter lim="800000"/>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charset="-122"/>
                  <a:cs typeface="+mn-cs"/>
                </a:rPr>
                <a:t>这些指令</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charset="-122"/>
                <a:cs typeface="+mn-cs"/>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charset="-122"/>
                  <a:cs typeface="+mn-cs"/>
                </a:rPr>
                <a:t>需要被清除（控制信号清</a:t>
              </a: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charset="-122"/>
                  <a:cs typeface="+mn-cs"/>
                </a:rPr>
                <a:t>0</a:t>
              </a:r>
              <a:r>
                <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charset="-122"/>
                  <a:cs typeface="+mn-cs"/>
                </a:rPr>
                <a:t>）</a:t>
              </a:r>
              <a:endParaRPr kumimoji="0" lang="en-AU" alt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800" name="AutoShape 8"/>
            <p:cNvSpPr/>
            <p:nvPr/>
          </p:nvSpPr>
          <p:spPr bwMode="auto">
            <a:xfrm>
              <a:off x="9887648" y="3506986"/>
              <a:ext cx="215900" cy="1800225"/>
            </a:xfrm>
            <a:prstGeom prst="rightBrace">
              <a:avLst>
                <a:gd name="adj1" fmla="val 69485"/>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defRPr/>
              </a:pPr>
              <a:endPar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413" name="组合 412"/>
            <p:cNvGrpSpPr/>
            <p:nvPr/>
          </p:nvGrpSpPr>
          <p:grpSpPr>
            <a:xfrm>
              <a:off x="-17534" y="2218975"/>
              <a:ext cx="3297272" cy="4131502"/>
              <a:chOff x="-149645" y="2574409"/>
              <a:chExt cx="3297272" cy="4131502"/>
            </a:xfrm>
          </p:grpSpPr>
          <p:grpSp>
            <p:nvGrpSpPr>
              <p:cNvPr id="414" name="Program"/>
              <p:cNvGrpSpPr/>
              <p:nvPr/>
            </p:nvGrpSpPr>
            <p:grpSpPr>
              <a:xfrm>
                <a:off x="-149645" y="2574409"/>
                <a:ext cx="3228613" cy="4131502"/>
                <a:chOff x="-552606" y="2879228"/>
                <a:chExt cx="3228613" cy="4131502"/>
              </a:xfrm>
            </p:grpSpPr>
            <p:cxnSp>
              <p:nvCxnSpPr>
                <p:cNvPr id="418" name="直接箭头连接符 417"/>
                <p:cNvCxnSpPr/>
                <p:nvPr/>
              </p:nvCxnSpPr>
              <p:spPr>
                <a:xfrm>
                  <a:off x="832784" y="3135732"/>
                  <a:ext cx="0" cy="3874998"/>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419" name="文本框 418"/>
                <p:cNvSpPr txBox="1"/>
                <p:nvPr/>
              </p:nvSpPr>
              <p:spPr>
                <a:xfrm>
                  <a:off x="-552606" y="2879228"/>
                  <a:ext cx="204653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Program execution </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order  (in </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instructions)</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420" name="文本框 419"/>
                <p:cNvSpPr txBox="1"/>
                <p:nvPr/>
              </p:nvSpPr>
              <p:spPr>
                <a:xfrm>
                  <a:off x="815739" y="3061523"/>
                  <a:ext cx="17539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40 </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beq</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x1,x0,16</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421" name="文本框 420"/>
                <p:cNvSpPr txBox="1"/>
                <p:nvPr/>
              </p:nvSpPr>
              <p:spPr>
                <a:xfrm>
                  <a:off x="827595" y="3896532"/>
                  <a:ext cx="1848412"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44 and x12,x2,x5</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sp>
            <p:nvSpPr>
              <p:cNvPr id="415" name="文本框 414"/>
              <p:cNvSpPr txBox="1"/>
              <p:nvPr/>
            </p:nvSpPr>
            <p:spPr>
              <a:xfrm>
                <a:off x="1218700" y="4480652"/>
                <a:ext cx="1928927"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48 or x13,x6,x2</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416" name="文本框 415"/>
              <p:cNvSpPr txBox="1"/>
              <p:nvPr/>
            </p:nvSpPr>
            <p:spPr>
              <a:xfrm>
                <a:off x="1195163" y="5432321"/>
                <a:ext cx="1927423"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52 add x14,x2,x2</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417" name="文本框 416"/>
              <p:cNvSpPr txBox="1"/>
              <p:nvPr/>
            </p:nvSpPr>
            <p:spPr>
              <a:xfrm>
                <a:off x="1247727" y="6273819"/>
                <a:ext cx="1741945"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72 </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ld</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x4,100(x7)</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grpSp>
          <p:nvGrpSpPr>
            <p:cNvPr id="422" name="指令"/>
            <p:cNvGrpSpPr/>
            <p:nvPr/>
          </p:nvGrpSpPr>
          <p:grpSpPr>
            <a:xfrm>
              <a:off x="6663819" y="5685835"/>
              <a:ext cx="4200124" cy="848518"/>
              <a:chOff x="3708787" y="2899251"/>
              <a:chExt cx="4562188" cy="1058188"/>
            </a:xfrm>
          </p:grpSpPr>
          <p:grpSp>
            <p:nvGrpSpPr>
              <p:cNvPr id="423" name="指令"/>
              <p:cNvGrpSpPr/>
              <p:nvPr/>
            </p:nvGrpSpPr>
            <p:grpSpPr>
              <a:xfrm>
                <a:off x="3751739" y="2899251"/>
                <a:ext cx="4403588" cy="1058188"/>
                <a:chOff x="4036219" y="4360386"/>
                <a:chExt cx="2411301" cy="579439"/>
              </a:xfrm>
            </p:grpSpPr>
            <p:grpSp>
              <p:nvGrpSpPr>
                <p:cNvPr id="429" name="组合 428"/>
                <p:cNvGrpSpPr/>
                <p:nvPr/>
              </p:nvGrpSpPr>
              <p:grpSpPr>
                <a:xfrm>
                  <a:off x="4036219" y="4536600"/>
                  <a:ext cx="233362" cy="230981"/>
                  <a:chOff x="3459957" y="3198019"/>
                  <a:chExt cx="233362" cy="230981"/>
                </a:xfrm>
              </p:grpSpPr>
              <p:sp>
                <p:nvSpPr>
                  <p:cNvPr id="469" name="矩形 468"/>
                  <p:cNvSpPr/>
                  <p:nvPr/>
                </p:nvSpPr>
                <p:spPr>
                  <a:xfrm>
                    <a:off x="3571875" y="3198019"/>
                    <a:ext cx="121444" cy="230981"/>
                  </a:xfrm>
                  <a:prstGeom prst="rect">
                    <a:avLst/>
                  </a:prstGeom>
                  <a:solidFill>
                    <a:srgbClr val="9C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70" name="矩形 469"/>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430" name="矩形 429"/>
                <p:cNvSpPr/>
                <p:nvPr/>
              </p:nvSpPr>
              <p:spPr>
                <a:xfrm>
                  <a:off x="4383088" y="4360386"/>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431" name="直接连接符 430"/>
                <p:cNvCxnSpPr>
                  <a:stCxn id="470" idx="3"/>
                </p:cNvCxnSpPr>
                <p:nvPr/>
              </p:nvCxnSpPr>
              <p:spPr>
                <a:xfrm>
                  <a:off x="4269581" y="4652091"/>
                  <a:ext cx="111918" cy="0"/>
                </a:xfrm>
                <a:prstGeom prst="line">
                  <a:avLst/>
                </a:prstGeom>
                <a:ln w="19050">
                  <a:solidFill>
                    <a:srgbClr val="9CDCF9"/>
                  </a:solidFill>
                </a:ln>
              </p:spPr>
              <p:style>
                <a:lnRef idx="1">
                  <a:schemeClr val="accent1"/>
                </a:lnRef>
                <a:fillRef idx="0">
                  <a:schemeClr val="accent1"/>
                </a:fillRef>
                <a:effectRef idx="0">
                  <a:schemeClr val="accent1"/>
                </a:effectRef>
                <a:fontRef idx="minor">
                  <a:schemeClr val="tx1"/>
                </a:fontRef>
              </p:style>
            </p:cxnSp>
            <p:grpSp>
              <p:nvGrpSpPr>
                <p:cNvPr id="432" name="组合 431"/>
                <p:cNvGrpSpPr/>
                <p:nvPr/>
              </p:nvGrpSpPr>
              <p:grpSpPr>
                <a:xfrm>
                  <a:off x="4583677" y="4531622"/>
                  <a:ext cx="224066" cy="235402"/>
                  <a:chOff x="3971697" y="3537291"/>
                  <a:chExt cx="224066" cy="235402"/>
                </a:xfrm>
              </p:grpSpPr>
              <p:sp>
                <p:nvSpPr>
                  <p:cNvPr id="462" name="矩形 461"/>
                  <p:cNvSpPr/>
                  <p:nvPr/>
                </p:nvSpPr>
                <p:spPr>
                  <a:xfrm>
                    <a:off x="4071938" y="3541712"/>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463" name="直接连接符 462"/>
                  <p:cNvCxnSpPr/>
                  <p:nvPr/>
                </p:nvCxnSpPr>
                <p:spPr>
                  <a:xfrm>
                    <a:off x="3974306" y="3537291"/>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64" name="直接连接符 463"/>
                  <p:cNvCxnSpPr/>
                  <p:nvPr/>
                </p:nvCxnSpPr>
                <p:spPr>
                  <a:xfrm>
                    <a:off x="3971794" y="3770692"/>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65" name="直接连接符 464"/>
                  <p:cNvCxnSpPr/>
                  <p:nvPr/>
                </p:nvCxnSpPr>
                <p:spPr>
                  <a:xfrm>
                    <a:off x="3971697" y="353842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66" name="直接连接符 465"/>
                  <p:cNvCxnSpPr/>
                  <p:nvPr/>
                </p:nvCxnSpPr>
                <p:spPr>
                  <a:xfrm>
                    <a:off x="4095751" y="3539103"/>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7" name="直接连接符 466"/>
                  <p:cNvCxnSpPr/>
                  <p:nvPr/>
                </p:nvCxnSpPr>
                <p:spPr>
                  <a:xfrm>
                    <a:off x="4089514" y="3770541"/>
                    <a:ext cx="105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8" name="直接连接符 467"/>
                  <p:cNvCxnSpPr/>
                  <p:nvPr/>
                </p:nvCxnSpPr>
                <p:spPr>
                  <a:xfrm>
                    <a:off x="4192928" y="3537291"/>
                    <a:ext cx="0" cy="2323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33" name="直接连接符 432"/>
                <p:cNvCxnSpPr/>
                <p:nvPr/>
              </p:nvCxnSpPr>
              <p:spPr>
                <a:xfrm>
                  <a:off x="4456906" y="4653678"/>
                  <a:ext cx="127198" cy="0"/>
                </a:xfrm>
                <a:prstGeom prst="line">
                  <a:avLst/>
                </a:prstGeom>
                <a:ln w="19050">
                  <a:solidFill>
                    <a:srgbClr val="9CDCF9"/>
                  </a:solidFill>
                </a:ln>
              </p:spPr>
              <p:style>
                <a:lnRef idx="1">
                  <a:schemeClr val="accent1"/>
                </a:lnRef>
                <a:fillRef idx="0">
                  <a:schemeClr val="accent1"/>
                </a:fillRef>
                <a:effectRef idx="0">
                  <a:schemeClr val="accent1"/>
                </a:effectRef>
                <a:fontRef idx="minor">
                  <a:schemeClr val="tx1"/>
                </a:fontRef>
              </p:style>
            </p:cxnSp>
            <p:sp>
              <p:nvSpPr>
                <p:cNvPr id="434" name="任意多边形: 形状 433"/>
                <p:cNvSpPr/>
                <p:nvPr/>
              </p:nvSpPr>
              <p:spPr>
                <a:xfrm>
                  <a:off x="5135563" y="4404043"/>
                  <a:ext cx="302418" cy="492919"/>
                </a:xfrm>
                <a:custGeom>
                  <a:avLst/>
                  <a:gdLst>
                    <a:gd name="connsiteX0" fmla="*/ 2381 w 302418"/>
                    <a:gd name="connsiteY0" fmla="*/ 0 h 492919"/>
                    <a:gd name="connsiteX1" fmla="*/ 0 w 302418"/>
                    <a:gd name="connsiteY1" fmla="*/ 188119 h 492919"/>
                    <a:gd name="connsiteX2" fmla="*/ 52387 w 302418"/>
                    <a:gd name="connsiteY2" fmla="*/ 247650 h 492919"/>
                    <a:gd name="connsiteX3" fmla="*/ 4762 w 302418"/>
                    <a:gd name="connsiteY3" fmla="*/ 295275 h 492919"/>
                    <a:gd name="connsiteX4" fmla="*/ 4762 w 302418"/>
                    <a:gd name="connsiteY4" fmla="*/ 492919 h 492919"/>
                    <a:gd name="connsiteX5" fmla="*/ 300037 w 302418"/>
                    <a:gd name="connsiteY5" fmla="*/ 328613 h 492919"/>
                    <a:gd name="connsiteX6" fmla="*/ 302418 w 302418"/>
                    <a:gd name="connsiteY6" fmla="*/ 169069 h 492919"/>
                    <a:gd name="connsiteX7" fmla="*/ 2381 w 302418"/>
                    <a:gd name="connsiteY7" fmla="*/ 0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18" h="492919">
                      <a:moveTo>
                        <a:pt x="2381" y="0"/>
                      </a:moveTo>
                      <a:cubicBezTo>
                        <a:pt x="1587" y="62706"/>
                        <a:pt x="794" y="125413"/>
                        <a:pt x="0" y="188119"/>
                      </a:cubicBezTo>
                      <a:lnTo>
                        <a:pt x="52387" y="247650"/>
                      </a:lnTo>
                      <a:lnTo>
                        <a:pt x="4762" y="295275"/>
                      </a:lnTo>
                      <a:lnTo>
                        <a:pt x="4762" y="492919"/>
                      </a:lnTo>
                      <a:lnTo>
                        <a:pt x="300037" y="328613"/>
                      </a:lnTo>
                      <a:cubicBezTo>
                        <a:pt x="300831" y="275432"/>
                        <a:pt x="301624" y="222250"/>
                        <a:pt x="302418" y="169069"/>
                      </a:cubicBezTo>
                      <a:lnTo>
                        <a:pt x="2381" y="0"/>
                      </a:lnTo>
                      <a:close/>
                    </a:path>
                  </a:pathLst>
                </a:cu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35" name="矩形 434"/>
                <p:cNvSpPr/>
                <p:nvPr/>
              </p:nvSpPr>
              <p:spPr>
                <a:xfrm>
                  <a:off x="4939315" y="4362769"/>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36" name="矩形 435"/>
                <p:cNvSpPr/>
                <p:nvPr/>
              </p:nvSpPr>
              <p:spPr>
                <a:xfrm>
                  <a:off x="5492751" y="4361974"/>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nvGrpSpPr>
                <p:cNvPr id="437" name="组合 436"/>
                <p:cNvGrpSpPr/>
                <p:nvPr/>
              </p:nvGrpSpPr>
              <p:grpSpPr>
                <a:xfrm>
                  <a:off x="5688014" y="4536601"/>
                  <a:ext cx="233362" cy="230981"/>
                  <a:chOff x="3459957" y="3198019"/>
                  <a:chExt cx="233362" cy="230981"/>
                </a:xfrm>
              </p:grpSpPr>
              <p:sp>
                <p:nvSpPr>
                  <p:cNvPr id="460" name="矩形 459"/>
                  <p:cNvSpPr/>
                  <p:nvPr/>
                </p:nvSpPr>
                <p:spPr>
                  <a:xfrm>
                    <a:off x="3567578" y="3198019"/>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61" name="矩形 460"/>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438" name="矩形 437"/>
                <p:cNvSpPr/>
                <p:nvPr/>
              </p:nvSpPr>
              <p:spPr>
                <a:xfrm>
                  <a:off x="6045593" y="4362768"/>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39" name="组合 438"/>
                <p:cNvGrpSpPr/>
                <p:nvPr/>
              </p:nvGrpSpPr>
              <p:grpSpPr>
                <a:xfrm rot="10800000">
                  <a:off x="6224134" y="4529592"/>
                  <a:ext cx="223386" cy="232211"/>
                  <a:chOff x="3970449" y="3542809"/>
                  <a:chExt cx="223386" cy="232211"/>
                </a:xfrm>
              </p:grpSpPr>
              <p:cxnSp>
                <p:nvCxnSpPr>
                  <p:cNvPr id="454" name="直接连接符 453"/>
                  <p:cNvCxnSpPr/>
                  <p:nvPr/>
                </p:nvCxnSpPr>
                <p:spPr>
                  <a:xfrm>
                    <a:off x="3974646" y="3544039"/>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5" name="直接连接符 454"/>
                  <p:cNvCxnSpPr/>
                  <p:nvPr/>
                </p:nvCxnSpPr>
                <p:spPr>
                  <a:xfrm>
                    <a:off x="3970508" y="3773265"/>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6" name="直接连接符 455"/>
                  <p:cNvCxnSpPr/>
                  <p:nvPr/>
                </p:nvCxnSpPr>
                <p:spPr>
                  <a:xfrm>
                    <a:off x="3970449" y="354358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57" name="直接连接符 456"/>
                  <p:cNvCxnSpPr/>
                  <p:nvPr/>
                </p:nvCxnSpPr>
                <p:spPr>
                  <a:xfrm>
                    <a:off x="4093823" y="3542960"/>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8" name="直接连接符 457"/>
                  <p:cNvCxnSpPr/>
                  <p:nvPr/>
                </p:nvCxnSpPr>
                <p:spPr>
                  <a:xfrm>
                    <a:off x="4093370" y="3772471"/>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9" name="直接连接符 458"/>
                  <p:cNvCxnSpPr/>
                  <p:nvPr/>
                </p:nvCxnSpPr>
                <p:spPr>
                  <a:xfrm>
                    <a:off x="4189339" y="3542809"/>
                    <a:ext cx="0" cy="2293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40" name="直接连接符 439"/>
                <p:cNvCxnSpPr/>
                <p:nvPr/>
              </p:nvCxnSpPr>
              <p:spPr>
                <a:xfrm>
                  <a:off x="4557710" y="4624070"/>
                  <a:ext cx="0" cy="2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1" name="直接连接符 440"/>
                <p:cNvCxnSpPr/>
                <p:nvPr/>
              </p:nvCxnSpPr>
              <p:spPr>
                <a:xfrm>
                  <a:off x="4557710" y="4625626"/>
                  <a:ext cx="285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2" name="直接连接符 441"/>
                <p:cNvCxnSpPr/>
                <p:nvPr/>
              </p:nvCxnSpPr>
              <p:spPr>
                <a:xfrm>
                  <a:off x="4802980" y="456128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3" name="直接连接符 442"/>
                <p:cNvCxnSpPr/>
                <p:nvPr/>
              </p:nvCxnSpPr>
              <p:spPr>
                <a:xfrm>
                  <a:off x="4802980" y="4717734"/>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4" name="直接连接符 443"/>
                <p:cNvCxnSpPr/>
                <p:nvPr/>
              </p:nvCxnSpPr>
              <p:spPr>
                <a:xfrm>
                  <a:off x="5009356" y="4561286"/>
                  <a:ext cx="1262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5" name="直接连接符 444"/>
                <p:cNvCxnSpPr/>
                <p:nvPr/>
              </p:nvCxnSpPr>
              <p:spPr>
                <a:xfrm>
                  <a:off x="5009356" y="472249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6" name="直接连接符 445"/>
                <p:cNvCxnSpPr/>
                <p:nvPr/>
              </p:nvCxnSpPr>
              <p:spPr>
                <a:xfrm>
                  <a:off x="5437981" y="4657329"/>
                  <a:ext cx="547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7" name="直接连接符 446"/>
                <p:cNvCxnSpPr/>
                <p:nvPr/>
              </p:nvCxnSpPr>
              <p:spPr>
                <a:xfrm>
                  <a:off x="5566569" y="4658123"/>
                  <a:ext cx="12144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8" name="直接连接符 447"/>
                <p:cNvCxnSpPr>
                  <a:stCxn id="461" idx="3"/>
                  <a:endCxn id="438" idx="1"/>
                </p:cNvCxnSpPr>
                <p:nvPr/>
              </p:nvCxnSpPr>
              <p:spPr>
                <a:xfrm flipV="1">
                  <a:off x="5921376" y="4651297"/>
                  <a:ext cx="124217" cy="7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9" name="直接连接符 448"/>
                <p:cNvCxnSpPr/>
                <p:nvPr/>
              </p:nvCxnSpPr>
              <p:spPr>
                <a:xfrm>
                  <a:off x="6119411" y="4652091"/>
                  <a:ext cx="105176" cy="8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0" name="直接连接符 449"/>
                <p:cNvCxnSpPr/>
                <p:nvPr/>
              </p:nvCxnSpPr>
              <p:spPr>
                <a:xfrm>
                  <a:off x="5636419" y="4659901"/>
                  <a:ext cx="0" cy="157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1" name="直接连接符 450"/>
                <p:cNvCxnSpPr/>
                <p:nvPr/>
              </p:nvCxnSpPr>
              <p:spPr>
                <a:xfrm>
                  <a:off x="5635994" y="4814259"/>
                  <a:ext cx="3788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2" name="直接连接符 451"/>
                <p:cNvCxnSpPr/>
                <p:nvPr/>
              </p:nvCxnSpPr>
              <p:spPr>
                <a:xfrm>
                  <a:off x="6016115" y="4719752"/>
                  <a:ext cx="0" cy="97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直接连接符 452"/>
                <p:cNvCxnSpPr/>
                <p:nvPr/>
              </p:nvCxnSpPr>
              <p:spPr>
                <a:xfrm>
                  <a:off x="6014811" y="4721534"/>
                  <a:ext cx="281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4" name="文本框 423"/>
              <p:cNvSpPr txBox="1"/>
              <p:nvPr/>
            </p:nvSpPr>
            <p:spPr>
              <a:xfrm>
                <a:off x="3708787" y="3187962"/>
                <a:ext cx="632926" cy="4080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IM</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25" name="文本框 424"/>
              <p:cNvSpPr txBox="1"/>
              <p:nvPr/>
            </p:nvSpPr>
            <p:spPr>
              <a:xfrm>
                <a:off x="4654820" y="3187962"/>
                <a:ext cx="678399" cy="3996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26" name="文本框 425"/>
              <p:cNvSpPr txBox="1"/>
              <p:nvPr/>
            </p:nvSpPr>
            <p:spPr>
              <a:xfrm>
                <a:off x="7648165" y="3188315"/>
                <a:ext cx="622810"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27" name="文本框 426"/>
              <p:cNvSpPr txBox="1"/>
              <p:nvPr/>
            </p:nvSpPr>
            <p:spPr>
              <a:xfrm>
                <a:off x="5751707" y="3204357"/>
                <a:ext cx="641091"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ALU</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28" name="文本框 427"/>
              <p:cNvSpPr txBox="1"/>
              <p:nvPr/>
            </p:nvSpPr>
            <p:spPr>
              <a:xfrm>
                <a:off x="6697502" y="3209906"/>
                <a:ext cx="601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DM</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471" name="指令"/>
            <p:cNvGrpSpPr/>
            <p:nvPr/>
          </p:nvGrpSpPr>
          <p:grpSpPr>
            <a:xfrm>
              <a:off x="3872726" y="3027954"/>
              <a:ext cx="4200124" cy="848518"/>
              <a:chOff x="3708787" y="2899251"/>
              <a:chExt cx="4562188" cy="1058188"/>
            </a:xfrm>
          </p:grpSpPr>
          <p:grpSp>
            <p:nvGrpSpPr>
              <p:cNvPr id="472" name="指令"/>
              <p:cNvGrpSpPr/>
              <p:nvPr/>
            </p:nvGrpSpPr>
            <p:grpSpPr>
              <a:xfrm>
                <a:off x="3751739" y="2899251"/>
                <a:ext cx="4403588" cy="1058188"/>
                <a:chOff x="4036219" y="4360386"/>
                <a:chExt cx="2411301" cy="579439"/>
              </a:xfrm>
            </p:grpSpPr>
            <p:grpSp>
              <p:nvGrpSpPr>
                <p:cNvPr id="478" name="组合 477"/>
                <p:cNvGrpSpPr/>
                <p:nvPr/>
              </p:nvGrpSpPr>
              <p:grpSpPr>
                <a:xfrm>
                  <a:off x="4036219" y="4536600"/>
                  <a:ext cx="233362" cy="230981"/>
                  <a:chOff x="3459957" y="3198019"/>
                  <a:chExt cx="233362" cy="230981"/>
                </a:xfrm>
              </p:grpSpPr>
              <p:sp>
                <p:nvSpPr>
                  <p:cNvPr id="517" name="矩形 516"/>
                  <p:cNvSpPr/>
                  <p:nvPr/>
                </p:nvSpPr>
                <p:spPr>
                  <a:xfrm>
                    <a:off x="3571875" y="3198019"/>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18" name="矩形 517"/>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479" name="矩形 478"/>
                <p:cNvSpPr/>
                <p:nvPr/>
              </p:nvSpPr>
              <p:spPr>
                <a:xfrm>
                  <a:off x="4383088" y="4360386"/>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480" name="直接连接符 479"/>
                <p:cNvCxnSpPr>
                  <a:stCxn id="518" idx="3"/>
                </p:cNvCxnSpPr>
                <p:nvPr/>
              </p:nvCxnSpPr>
              <p:spPr>
                <a:xfrm>
                  <a:off x="4269581" y="4652091"/>
                  <a:ext cx="1119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1" name="组合 480"/>
                <p:cNvGrpSpPr/>
                <p:nvPr/>
              </p:nvGrpSpPr>
              <p:grpSpPr>
                <a:xfrm>
                  <a:off x="4583677" y="4531622"/>
                  <a:ext cx="224066" cy="235402"/>
                  <a:chOff x="3971697" y="3537291"/>
                  <a:chExt cx="224066" cy="235402"/>
                </a:xfrm>
              </p:grpSpPr>
              <p:sp>
                <p:nvSpPr>
                  <p:cNvPr id="510" name="矩形 509"/>
                  <p:cNvSpPr/>
                  <p:nvPr/>
                </p:nvSpPr>
                <p:spPr>
                  <a:xfrm>
                    <a:off x="4071938" y="3541712"/>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511" name="直接连接符 510"/>
                  <p:cNvCxnSpPr/>
                  <p:nvPr/>
                </p:nvCxnSpPr>
                <p:spPr>
                  <a:xfrm>
                    <a:off x="3974306" y="3537291"/>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2" name="直接连接符 511"/>
                  <p:cNvCxnSpPr/>
                  <p:nvPr/>
                </p:nvCxnSpPr>
                <p:spPr>
                  <a:xfrm>
                    <a:off x="3971794" y="3770692"/>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3" name="直接连接符 512"/>
                  <p:cNvCxnSpPr/>
                  <p:nvPr/>
                </p:nvCxnSpPr>
                <p:spPr>
                  <a:xfrm>
                    <a:off x="3971697" y="353842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14" name="直接连接符 513"/>
                  <p:cNvCxnSpPr/>
                  <p:nvPr/>
                </p:nvCxnSpPr>
                <p:spPr>
                  <a:xfrm>
                    <a:off x="4095751" y="3539103"/>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直接连接符 514"/>
                  <p:cNvCxnSpPr/>
                  <p:nvPr/>
                </p:nvCxnSpPr>
                <p:spPr>
                  <a:xfrm>
                    <a:off x="4089514" y="3770541"/>
                    <a:ext cx="105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6" name="直接连接符 515"/>
                  <p:cNvCxnSpPr/>
                  <p:nvPr/>
                </p:nvCxnSpPr>
                <p:spPr>
                  <a:xfrm>
                    <a:off x="4192928" y="3537291"/>
                    <a:ext cx="0" cy="2323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82" name="直接连接符 481"/>
                <p:cNvCxnSpPr/>
                <p:nvPr/>
              </p:nvCxnSpPr>
              <p:spPr>
                <a:xfrm>
                  <a:off x="4456906" y="4653678"/>
                  <a:ext cx="127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3" name="任意多边形: 形状 482"/>
                <p:cNvSpPr/>
                <p:nvPr/>
              </p:nvSpPr>
              <p:spPr>
                <a:xfrm>
                  <a:off x="5135563" y="4404043"/>
                  <a:ext cx="302418" cy="492919"/>
                </a:xfrm>
                <a:custGeom>
                  <a:avLst/>
                  <a:gdLst>
                    <a:gd name="connsiteX0" fmla="*/ 2381 w 302418"/>
                    <a:gd name="connsiteY0" fmla="*/ 0 h 492919"/>
                    <a:gd name="connsiteX1" fmla="*/ 0 w 302418"/>
                    <a:gd name="connsiteY1" fmla="*/ 188119 h 492919"/>
                    <a:gd name="connsiteX2" fmla="*/ 52387 w 302418"/>
                    <a:gd name="connsiteY2" fmla="*/ 247650 h 492919"/>
                    <a:gd name="connsiteX3" fmla="*/ 4762 w 302418"/>
                    <a:gd name="connsiteY3" fmla="*/ 295275 h 492919"/>
                    <a:gd name="connsiteX4" fmla="*/ 4762 w 302418"/>
                    <a:gd name="connsiteY4" fmla="*/ 492919 h 492919"/>
                    <a:gd name="connsiteX5" fmla="*/ 300037 w 302418"/>
                    <a:gd name="connsiteY5" fmla="*/ 328613 h 492919"/>
                    <a:gd name="connsiteX6" fmla="*/ 302418 w 302418"/>
                    <a:gd name="connsiteY6" fmla="*/ 169069 h 492919"/>
                    <a:gd name="connsiteX7" fmla="*/ 2381 w 302418"/>
                    <a:gd name="connsiteY7" fmla="*/ 0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18" h="492919">
                      <a:moveTo>
                        <a:pt x="2381" y="0"/>
                      </a:moveTo>
                      <a:cubicBezTo>
                        <a:pt x="1587" y="62706"/>
                        <a:pt x="794" y="125413"/>
                        <a:pt x="0" y="188119"/>
                      </a:cubicBezTo>
                      <a:lnTo>
                        <a:pt x="52387" y="247650"/>
                      </a:lnTo>
                      <a:lnTo>
                        <a:pt x="4762" y="295275"/>
                      </a:lnTo>
                      <a:lnTo>
                        <a:pt x="4762" y="492919"/>
                      </a:lnTo>
                      <a:lnTo>
                        <a:pt x="300037" y="328613"/>
                      </a:lnTo>
                      <a:cubicBezTo>
                        <a:pt x="300831" y="275432"/>
                        <a:pt x="301624" y="222250"/>
                        <a:pt x="302418" y="169069"/>
                      </a:cubicBezTo>
                      <a:lnTo>
                        <a:pt x="2381" y="0"/>
                      </a:lnTo>
                      <a:close/>
                    </a:path>
                  </a:pathLst>
                </a:cu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4" name="矩形 483"/>
                <p:cNvSpPr/>
                <p:nvPr/>
              </p:nvSpPr>
              <p:spPr>
                <a:xfrm>
                  <a:off x="4935538" y="4362769"/>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5" name="矩形 484"/>
                <p:cNvSpPr/>
                <p:nvPr/>
              </p:nvSpPr>
              <p:spPr>
                <a:xfrm>
                  <a:off x="5492751" y="4361974"/>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86" name="矩形 485"/>
                <p:cNvSpPr/>
                <p:nvPr/>
              </p:nvSpPr>
              <p:spPr>
                <a:xfrm>
                  <a:off x="5688014" y="4536601"/>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7" name="矩形 486"/>
                <p:cNvSpPr/>
                <p:nvPr/>
              </p:nvSpPr>
              <p:spPr>
                <a:xfrm>
                  <a:off x="6045593" y="4362768"/>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88" name="组合 487"/>
                <p:cNvGrpSpPr/>
                <p:nvPr/>
              </p:nvGrpSpPr>
              <p:grpSpPr>
                <a:xfrm rot="10800000">
                  <a:off x="6224134" y="4529592"/>
                  <a:ext cx="223386" cy="233308"/>
                  <a:chOff x="3970449" y="3541712"/>
                  <a:chExt cx="223386" cy="233308"/>
                </a:xfrm>
              </p:grpSpPr>
              <p:sp>
                <p:nvSpPr>
                  <p:cNvPr id="503" name="矩形 502"/>
                  <p:cNvSpPr/>
                  <p:nvPr/>
                </p:nvSpPr>
                <p:spPr>
                  <a:xfrm>
                    <a:off x="4071938" y="3541712"/>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504" name="直接连接符 503"/>
                  <p:cNvCxnSpPr/>
                  <p:nvPr/>
                </p:nvCxnSpPr>
                <p:spPr>
                  <a:xfrm>
                    <a:off x="3974646" y="3544039"/>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5" name="直接连接符 504"/>
                  <p:cNvCxnSpPr/>
                  <p:nvPr/>
                </p:nvCxnSpPr>
                <p:spPr>
                  <a:xfrm>
                    <a:off x="3970508" y="3773265"/>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6" name="直接连接符 505"/>
                  <p:cNvCxnSpPr/>
                  <p:nvPr/>
                </p:nvCxnSpPr>
                <p:spPr>
                  <a:xfrm>
                    <a:off x="3970449" y="354358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7" name="直接连接符 506"/>
                  <p:cNvCxnSpPr/>
                  <p:nvPr/>
                </p:nvCxnSpPr>
                <p:spPr>
                  <a:xfrm>
                    <a:off x="4093823" y="3542960"/>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8" name="直接连接符 507"/>
                  <p:cNvCxnSpPr/>
                  <p:nvPr/>
                </p:nvCxnSpPr>
                <p:spPr>
                  <a:xfrm>
                    <a:off x="4093370" y="3772471"/>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9" name="直接连接符 508"/>
                  <p:cNvCxnSpPr/>
                  <p:nvPr/>
                </p:nvCxnSpPr>
                <p:spPr>
                  <a:xfrm>
                    <a:off x="4189339" y="3542809"/>
                    <a:ext cx="0" cy="2293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89" name="直接连接符 488"/>
                <p:cNvCxnSpPr/>
                <p:nvPr/>
              </p:nvCxnSpPr>
              <p:spPr>
                <a:xfrm>
                  <a:off x="4557710" y="4624070"/>
                  <a:ext cx="0" cy="2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0" name="直接连接符 489"/>
                <p:cNvCxnSpPr/>
                <p:nvPr/>
              </p:nvCxnSpPr>
              <p:spPr>
                <a:xfrm>
                  <a:off x="4557710" y="4625626"/>
                  <a:ext cx="285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1" name="直接连接符 490"/>
                <p:cNvCxnSpPr/>
                <p:nvPr/>
              </p:nvCxnSpPr>
              <p:spPr>
                <a:xfrm>
                  <a:off x="4802980" y="456128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2" name="直接连接符 491"/>
                <p:cNvCxnSpPr/>
                <p:nvPr/>
              </p:nvCxnSpPr>
              <p:spPr>
                <a:xfrm>
                  <a:off x="4802980" y="4717734"/>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3" name="直接连接符 492"/>
                <p:cNvCxnSpPr/>
                <p:nvPr/>
              </p:nvCxnSpPr>
              <p:spPr>
                <a:xfrm>
                  <a:off x="5009356" y="4561286"/>
                  <a:ext cx="1262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4" name="直接连接符 493"/>
                <p:cNvCxnSpPr/>
                <p:nvPr/>
              </p:nvCxnSpPr>
              <p:spPr>
                <a:xfrm>
                  <a:off x="5009356" y="472249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5" name="直接连接符 494"/>
                <p:cNvCxnSpPr/>
                <p:nvPr/>
              </p:nvCxnSpPr>
              <p:spPr>
                <a:xfrm>
                  <a:off x="5437981" y="4657329"/>
                  <a:ext cx="547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6" name="直接连接符 495"/>
                <p:cNvCxnSpPr/>
                <p:nvPr/>
              </p:nvCxnSpPr>
              <p:spPr>
                <a:xfrm>
                  <a:off x="5566569" y="4658123"/>
                  <a:ext cx="12144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7" name="直接连接符 496"/>
                <p:cNvCxnSpPr>
                  <a:stCxn id="486" idx="3"/>
                  <a:endCxn id="487" idx="1"/>
                </p:cNvCxnSpPr>
                <p:nvPr/>
              </p:nvCxnSpPr>
              <p:spPr>
                <a:xfrm flipV="1">
                  <a:off x="5921376" y="4651297"/>
                  <a:ext cx="124217" cy="7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8" name="直接连接符 497"/>
                <p:cNvCxnSpPr/>
                <p:nvPr/>
              </p:nvCxnSpPr>
              <p:spPr>
                <a:xfrm>
                  <a:off x="6119411" y="4652091"/>
                  <a:ext cx="105176" cy="8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9" name="直接连接符 498"/>
                <p:cNvCxnSpPr/>
                <p:nvPr/>
              </p:nvCxnSpPr>
              <p:spPr>
                <a:xfrm>
                  <a:off x="5636419" y="4659901"/>
                  <a:ext cx="0" cy="157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0" name="直接连接符 499"/>
                <p:cNvCxnSpPr/>
                <p:nvPr/>
              </p:nvCxnSpPr>
              <p:spPr>
                <a:xfrm>
                  <a:off x="5635994" y="4814259"/>
                  <a:ext cx="3788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直接连接符 500"/>
                <p:cNvCxnSpPr/>
                <p:nvPr/>
              </p:nvCxnSpPr>
              <p:spPr>
                <a:xfrm>
                  <a:off x="6016115" y="4719752"/>
                  <a:ext cx="0" cy="97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2" name="直接连接符 501"/>
                <p:cNvCxnSpPr/>
                <p:nvPr/>
              </p:nvCxnSpPr>
              <p:spPr>
                <a:xfrm>
                  <a:off x="6014811" y="4721534"/>
                  <a:ext cx="281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3" name="文本框 472"/>
              <p:cNvSpPr txBox="1"/>
              <p:nvPr/>
            </p:nvSpPr>
            <p:spPr>
              <a:xfrm>
                <a:off x="3708787" y="3187962"/>
                <a:ext cx="632926" cy="4080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IM</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74" name="文本框 473"/>
              <p:cNvSpPr txBox="1"/>
              <p:nvPr/>
            </p:nvSpPr>
            <p:spPr>
              <a:xfrm>
                <a:off x="4654820" y="3187962"/>
                <a:ext cx="678399" cy="3996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75" name="文本框 474"/>
              <p:cNvSpPr txBox="1"/>
              <p:nvPr/>
            </p:nvSpPr>
            <p:spPr>
              <a:xfrm>
                <a:off x="7648165" y="3188315"/>
                <a:ext cx="622810"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76" name="文本框 475"/>
              <p:cNvSpPr txBox="1"/>
              <p:nvPr/>
            </p:nvSpPr>
            <p:spPr>
              <a:xfrm>
                <a:off x="5751707" y="3204357"/>
                <a:ext cx="641091"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ALU</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77" name="文本框 476"/>
              <p:cNvSpPr txBox="1"/>
              <p:nvPr/>
            </p:nvSpPr>
            <p:spPr>
              <a:xfrm>
                <a:off x="6697502" y="3209906"/>
                <a:ext cx="601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DM</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519" name="指令"/>
            <p:cNvGrpSpPr/>
            <p:nvPr/>
          </p:nvGrpSpPr>
          <p:grpSpPr>
            <a:xfrm>
              <a:off x="2940241" y="2155045"/>
              <a:ext cx="4200124" cy="848518"/>
              <a:chOff x="3708787" y="2899251"/>
              <a:chExt cx="4562188" cy="1058188"/>
            </a:xfrm>
          </p:grpSpPr>
          <p:grpSp>
            <p:nvGrpSpPr>
              <p:cNvPr id="520" name="指令"/>
              <p:cNvGrpSpPr/>
              <p:nvPr/>
            </p:nvGrpSpPr>
            <p:grpSpPr>
              <a:xfrm>
                <a:off x="3751739" y="2899251"/>
                <a:ext cx="4403588" cy="1058188"/>
                <a:chOff x="4036219" y="4360386"/>
                <a:chExt cx="2411301" cy="579439"/>
              </a:xfrm>
            </p:grpSpPr>
            <p:grpSp>
              <p:nvGrpSpPr>
                <p:cNvPr id="526" name="组合 525"/>
                <p:cNvGrpSpPr/>
                <p:nvPr/>
              </p:nvGrpSpPr>
              <p:grpSpPr>
                <a:xfrm>
                  <a:off x="4036219" y="4536600"/>
                  <a:ext cx="233362" cy="230981"/>
                  <a:chOff x="3459957" y="3198019"/>
                  <a:chExt cx="233362" cy="230981"/>
                </a:xfrm>
              </p:grpSpPr>
              <p:sp>
                <p:nvSpPr>
                  <p:cNvPr id="565" name="矩形 564"/>
                  <p:cNvSpPr/>
                  <p:nvPr/>
                </p:nvSpPr>
                <p:spPr>
                  <a:xfrm>
                    <a:off x="3571875" y="3198019"/>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66" name="矩形 565"/>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27" name="矩形 526"/>
                <p:cNvSpPr/>
                <p:nvPr/>
              </p:nvSpPr>
              <p:spPr>
                <a:xfrm>
                  <a:off x="4383088" y="4360386"/>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528" name="直接连接符 527"/>
                <p:cNvCxnSpPr>
                  <a:stCxn id="566" idx="3"/>
                </p:cNvCxnSpPr>
                <p:nvPr/>
              </p:nvCxnSpPr>
              <p:spPr>
                <a:xfrm>
                  <a:off x="4269581" y="4652091"/>
                  <a:ext cx="1119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9" name="组合 528"/>
                <p:cNvGrpSpPr/>
                <p:nvPr/>
              </p:nvGrpSpPr>
              <p:grpSpPr>
                <a:xfrm>
                  <a:off x="4583677" y="4531622"/>
                  <a:ext cx="224066" cy="235402"/>
                  <a:chOff x="3971697" y="3537291"/>
                  <a:chExt cx="224066" cy="235402"/>
                </a:xfrm>
              </p:grpSpPr>
              <p:sp>
                <p:nvSpPr>
                  <p:cNvPr id="558" name="矩形 557"/>
                  <p:cNvSpPr/>
                  <p:nvPr/>
                </p:nvSpPr>
                <p:spPr>
                  <a:xfrm>
                    <a:off x="4071938" y="3541712"/>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559" name="直接连接符 558"/>
                  <p:cNvCxnSpPr/>
                  <p:nvPr/>
                </p:nvCxnSpPr>
                <p:spPr>
                  <a:xfrm>
                    <a:off x="3974306" y="3537291"/>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60" name="直接连接符 559"/>
                  <p:cNvCxnSpPr/>
                  <p:nvPr/>
                </p:nvCxnSpPr>
                <p:spPr>
                  <a:xfrm>
                    <a:off x="3971794" y="3770692"/>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61" name="直接连接符 560"/>
                  <p:cNvCxnSpPr/>
                  <p:nvPr/>
                </p:nvCxnSpPr>
                <p:spPr>
                  <a:xfrm>
                    <a:off x="3971697" y="353842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62" name="直接连接符 561"/>
                  <p:cNvCxnSpPr/>
                  <p:nvPr/>
                </p:nvCxnSpPr>
                <p:spPr>
                  <a:xfrm>
                    <a:off x="4095751" y="3539103"/>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直接连接符 562"/>
                  <p:cNvCxnSpPr/>
                  <p:nvPr/>
                </p:nvCxnSpPr>
                <p:spPr>
                  <a:xfrm>
                    <a:off x="4089514" y="3770541"/>
                    <a:ext cx="105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4" name="直接连接符 563"/>
                  <p:cNvCxnSpPr/>
                  <p:nvPr/>
                </p:nvCxnSpPr>
                <p:spPr>
                  <a:xfrm>
                    <a:off x="4192928" y="3537291"/>
                    <a:ext cx="0" cy="2323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30" name="直接连接符 529"/>
                <p:cNvCxnSpPr/>
                <p:nvPr/>
              </p:nvCxnSpPr>
              <p:spPr>
                <a:xfrm>
                  <a:off x="4456906" y="4653678"/>
                  <a:ext cx="127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1" name="任意多边形: 形状 530"/>
                <p:cNvSpPr/>
                <p:nvPr/>
              </p:nvSpPr>
              <p:spPr>
                <a:xfrm>
                  <a:off x="5135563" y="4404043"/>
                  <a:ext cx="302418" cy="492919"/>
                </a:xfrm>
                <a:custGeom>
                  <a:avLst/>
                  <a:gdLst>
                    <a:gd name="connsiteX0" fmla="*/ 2381 w 302418"/>
                    <a:gd name="connsiteY0" fmla="*/ 0 h 492919"/>
                    <a:gd name="connsiteX1" fmla="*/ 0 w 302418"/>
                    <a:gd name="connsiteY1" fmla="*/ 188119 h 492919"/>
                    <a:gd name="connsiteX2" fmla="*/ 52387 w 302418"/>
                    <a:gd name="connsiteY2" fmla="*/ 247650 h 492919"/>
                    <a:gd name="connsiteX3" fmla="*/ 4762 w 302418"/>
                    <a:gd name="connsiteY3" fmla="*/ 295275 h 492919"/>
                    <a:gd name="connsiteX4" fmla="*/ 4762 w 302418"/>
                    <a:gd name="connsiteY4" fmla="*/ 492919 h 492919"/>
                    <a:gd name="connsiteX5" fmla="*/ 300037 w 302418"/>
                    <a:gd name="connsiteY5" fmla="*/ 328613 h 492919"/>
                    <a:gd name="connsiteX6" fmla="*/ 302418 w 302418"/>
                    <a:gd name="connsiteY6" fmla="*/ 169069 h 492919"/>
                    <a:gd name="connsiteX7" fmla="*/ 2381 w 302418"/>
                    <a:gd name="connsiteY7" fmla="*/ 0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18" h="492919">
                      <a:moveTo>
                        <a:pt x="2381" y="0"/>
                      </a:moveTo>
                      <a:cubicBezTo>
                        <a:pt x="1587" y="62706"/>
                        <a:pt x="794" y="125413"/>
                        <a:pt x="0" y="188119"/>
                      </a:cubicBezTo>
                      <a:lnTo>
                        <a:pt x="52387" y="247650"/>
                      </a:lnTo>
                      <a:lnTo>
                        <a:pt x="4762" y="295275"/>
                      </a:lnTo>
                      <a:lnTo>
                        <a:pt x="4762" y="492919"/>
                      </a:lnTo>
                      <a:lnTo>
                        <a:pt x="300037" y="328613"/>
                      </a:lnTo>
                      <a:cubicBezTo>
                        <a:pt x="300831" y="275432"/>
                        <a:pt x="301624" y="222250"/>
                        <a:pt x="302418" y="169069"/>
                      </a:cubicBezTo>
                      <a:lnTo>
                        <a:pt x="2381" y="0"/>
                      </a:lnTo>
                      <a:close/>
                    </a:path>
                  </a:pathLst>
                </a:cu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32" name="矩形 531"/>
                <p:cNvSpPr/>
                <p:nvPr/>
              </p:nvSpPr>
              <p:spPr>
                <a:xfrm>
                  <a:off x="4935538" y="4362769"/>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33" name="矩形 532"/>
                <p:cNvSpPr/>
                <p:nvPr/>
              </p:nvSpPr>
              <p:spPr>
                <a:xfrm>
                  <a:off x="5492751" y="4361974"/>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34" name="矩形 533"/>
                <p:cNvSpPr/>
                <p:nvPr/>
              </p:nvSpPr>
              <p:spPr>
                <a:xfrm>
                  <a:off x="5688014" y="4536601"/>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35" name="矩形 534"/>
                <p:cNvSpPr/>
                <p:nvPr/>
              </p:nvSpPr>
              <p:spPr>
                <a:xfrm>
                  <a:off x="6045593" y="4362768"/>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536" name="组合 535"/>
                <p:cNvGrpSpPr/>
                <p:nvPr/>
              </p:nvGrpSpPr>
              <p:grpSpPr>
                <a:xfrm rot="10800000">
                  <a:off x="6224134" y="4529592"/>
                  <a:ext cx="223386" cy="232211"/>
                  <a:chOff x="3970449" y="3542809"/>
                  <a:chExt cx="223386" cy="232211"/>
                </a:xfrm>
              </p:grpSpPr>
              <p:cxnSp>
                <p:nvCxnSpPr>
                  <p:cNvPr id="552" name="直接连接符 551"/>
                  <p:cNvCxnSpPr/>
                  <p:nvPr/>
                </p:nvCxnSpPr>
                <p:spPr>
                  <a:xfrm>
                    <a:off x="3974646" y="3544039"/>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3" name="直接连接符 552"/>
                  <p:cNvCxnSpPr/>
                  <p:nvPr/>
                </p:nvCxnSpPr>
                <p:spPr>
                  <a:xfrm>
                    <a:off x="3970508" y="3773265"/>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4" name="直接连接符 553"/>
                  <p:cNvCxnSpPr/>
                  <p:nvPr/>
                </p:nvCxnSpPr>
                <p:spPr>
                  <a:xfrm>
                    <a:off x="3970449" y="354358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55" name="直接连接符 554"/>
                  <p:cNvCxnSpPr/>
                  <p:nvPr/>
                </p:nvCxnSpPr>
                <p:spPr>
                  <a:xfrm>
                    <a:off x="4093823" y="3542960"/>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6" name="直接连接符 555"/>
                  <p:cNvCxnSpPr/>
                  <p:nvPr/>
                </p:nvCxnSpPr>
                <p:spPr>
                  <a:xfrm>
                    <a:off x="4093370" y="3772471"/>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7" name="直接连接符 556"/>
                  <p:cNvCxnSpPr/>
                  <p:nvPr/>
                </p:nvCxnSpPr>
                <p:spPr>
                  <a:xfrm>
                    <a:off x="4189339" y="3542809"/>
                    <a:ext cx="0" cy="2293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37" name="直接连接符 536"/>
                <p:cNvCxnSpPr/>
                <p:nvPr/>
              </p:nvCxnSpPr>
              <p:spPr>
                <a:xfrm>
                  <a:off x="4557710" y="4624070"/>
                  <a:ext cx="0" cy="2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8" name="直接连接符 537"/>
                <p:cNvCxnSpPr/>
                <p:nvPr/>
              </p:nvCxnSpPr>
              <p:spPr>
                <a:xfrm>
                  <a:off x="4557710" y="4625626"/>
                  <a:ext cx="285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9" name="直接连接符 538"/>
                <p:cNvCxnSpPr/>
                <p:nvPr/>
              </p:nvCxnSpPr>
              <p:spPr>
                <a:xfrm>
                  <a:off x="4802980" y="456128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0" name="直接连接符 539"/>
                <p:cNvCxnSpPr/>
                <p:nvPr/>
              </p:nvCxnSpPr>
              <p:spPr>
                <a:xfrm>
                  <a:off x="4802980" y="4717734"/>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1" name="直接连接符 540"/>
                <p:cNvCxnSpPr/>
                <p:nvPr/>
              </p:nvCxnSpPr>
              <p:spPr>
                <a:xfrm>
                  <a:off x="5009356" y="4561286"/>
                  <a:ext cx="1262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2" name="直接连接符 541"/>
                <p:cNvCxnSpPr/>
                <p:nvPr/>
              </p:nvCxnSpPr>
              <p:spPr>
                <a:xfrm>
                  <a:off x="5009356" y="472249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3" name="直接连接符 542"/>
                <p:cNvCxnSpPr/>
                <p:nvPr/>
              </p:nvCxnSpPr>
              <p:spPr>
                <a:xfrm>
                  <a:off x="5437981" y="4657329"/>
                  <a:ext cx="547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4" name="直接连接符 543"/>
                <p:cNvCxnSpPr/>
                <p:nvPr/>
              </p:nvCxnSpPr>
              <p:spPr>
                <a:xfrm>
                  <a:off x="5566569" y="4658123"/>
                  <a:ext cx="12144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5" name="直接连接符 544"/>
                <p:cNvCxnSpPr>
                  <a:stCxn id="534" idx="3"/>
                  <a:endCxn id="535" idx="1"/>
                </p:cNvCxnSpPr>
                <p:nvPr/>
              </p:nvCxnSpPr>
              <p:spPr>
                <a:xfrm flipV="1">
                  <a:off x="5921376" y="4651297"/>
                  <a:ext cx="124217" cy="7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6" name="直接连接符 545"/>
                <p:cNvCxnSpPr/>
                <p:nvPr/>
              </p:nvCxnSpPr>
              <p:spPr>
                <a:xfrm>
                  <a:off x="6119411" y="4652091"/>
                  <a:ext cx="105176" cy="8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7" name="直接连接符 546"/>
                <p:cNvCxnSpPr/>
                <p:nvPr/>
              </p:nvCxnSpPr>
              <p:spPr>
                <a:xfrm>
                  <a:off x="5636419" y="4659901"/>
                  <a:ext cx="0" cy="157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8" name="直接连接符 547"/>
                <p:cNvCxnSpPr/>
                <p:nvPr/>
              </p:nvCxnSpPr>
              <p:spPr>
                <a:xfrm>
                  <a:off x="5635994" y="4814259"/>
                  <a:ext cx="3788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9" name="直接连接符 548"/>
                <p:cNvCxnSpPr/>
                <p:nvPr/>
              </p:nvCxnSpPr>
              <p:spPr>
                <a:xfrm>
                  <a:off x="6016115" y="4719752"/>
                  <a:ext cx="0" cy="97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0" name="直接连接符 549"/>
                <p:cNvCxnSpPr/>
                <p:nvPr/>
              </p:nvCxnSpPr>
              <p:spPr>
                <a:xfrm>
                  <a:off x="6014811" y="4721534"/>
                  <a:ext cx="281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21" name="文本框 520"/>
              <p:cNvSpPr txBox="1"/>
              <p:nvPr/>
            </p:nvSpPr>
            <p:spPr>
              <a:xfrm>
                <a:off x="3708787" y="3187962"/>
                <a:ext cx="632926" cy="4080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IM</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22" name="文本框 521"/>
              <p:cNvSpPr txBox="1"/>
              <p:nvPr/>
            </p:nvSpPr>
            <p:spPr>
              <a:xfrm>
                <a:off x="4654820" y="3187962"/>
                <a:ext cx="678399" cy="3996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23" name="文本框 522"/>
              <p:cNvSpPr txBox="1"/>
              <p:nvPr/>
            </p:nvSpPr>
            <p:spPr>
              <a:xfrm>
                <a:off x="7648165" y="3188315"/>
                <a:ext cx="622810"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24" name="文本框 523"/>
              <p:cNvSpPr txBox="1"/>
              <p:nvPr/>
            </p:nvSpPr>
            <p:spPr>
              <a:xfrm>
                <a:off x="5751707" y="3204357"/>
                <a:ext cx="641091"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ALU</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25" name="文本框 524"/>
              <p:cNvSpPr txBox="1"/>
              <p:nvPr/>
            </p:nvSpPr>
            <p:spPr>
              <a:xfrm>
                <a:off x="6697502" y="3209906"/>
                <a:ext cx="601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DM</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567" name="指令"/>
            <p:cNvGrpSpPr/>
            <p:nvPr/>
          </p:nvGrpSpPr>
          <p:grpSpPr>
            <a:xfrm>
              <a:off x="4802738" y="3904907"/>
              <a:ext cx="4200124" cy="848518"/>
              <a:chOff x="3708787" y="2899251"/>
              <a:chExt cx="4562188" cy="1058188"/>
            </a:xfrm>
          </p:grpSpPr>
          <p:grpSp>
            <p:nvGrpSpPr>
              <p:cNvPr id="568" name="指令"/>
              <p:cNvGrpSpPr/>
              <p:nvPr/>
            </p:nvGrpSpPr>
            <p:grpSpPr>
              <a:xfrm>
                <a:off x="3751739" y="2899251"/>
                <a:ext cx="4403588" cy="1058188"/>
                <a:chOff x="4036219" y="4360386"/>
                <a:chExt cx="2411301" cy="579439"/>
              </a:xfrm>
            </p:grpSpPr>
            <p:grpSp>
              <p:nvGrpSpPr>
                <p:cNvPr id="574" name="组合 573"/>
                <p:cNvGrpSpPr/>
                <p:nvPr/>
              </p:nvGrpSpPr>
              <p:grpSpPr>
                <a:xfrm>
                  <a:off x="4036219" y="4536600"/>
                  <a:ext cx="233362" cy="230981"/>
                  <a:chOff x="3459957" y="3198019"/>
                  <a:chExt cx="233362" cy="230981"/>
                </a:xfrm>
              </p:grpSpPr>
              <p:sp>
                <p:nvSpPr>
                  <p:cNvPr id="613" name="矩形 612"/>
                  <p:cNvSpPr/>
                  <p:nvPr/>
                </p:nvSpPr>
                <p:spPr>
                  <a:xfrm>
                    <a:off x="3571875" y="3198019"/>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14" name="矩形 613"/>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75" name="矩形 574"/>
                <p:cNvSpPr/>
                <p:nvPr/>
              </p:nvSpPr>
              <p:spPr>
                <a:xfrm>
                  <a:off x="4383088" y="4360386"/>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576" name="直接连接符 575"/>
                <p:cNvCxnSpPr>
                  <a:stCxn id="614" idx="3"/>
                </p:cNvCxnSpPr>
                <p:nvPr/>
              </p:nvCxnSpPr>
              <p:spPr>
                <a:xfrm>
                  <a:off x="4269581" y="4652091"/>
                  <a:ext cx="1119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77" name="组合 576"/>
                <p:cNvGrpSpPr/>
                <p:nvPr/>
              </p:nvGrpSpPr>
              <p:grpSpPr>
                <a:xfrm>
                  <a:off x="4583677" y="4531622"/>
                  <a:ext cx="224066" cy="235402"/>
                  <a:chOff x="3971697" y="3537291"/>
                  <a:chExt cx="224066" cy="235402"/>
                </a:xfrm>
              </p:grpSpPr>
              <p:sp>
                <p:nvSpPr>
                  <p:cNvPr id="606" name="矩形 605"/>
                  <p:cNvSpPr/>
                  <p:nvPr/>
                </p:nvSpPr>
                <p:spPr>
                  <a:xfrm>
                    <a:off x="4071938" y="3541712"/>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607" name="直接连接符 606"/>
                  <p:cNvCxnSpPr/>
                  <p:nvPr/>
                </p:nvCxnSpPr>
                <p:spPr>
                  <a:xfrm>
                    <a:off x="3974306" y="3537291"/>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08" name="直接连接符 607"/>
                  <p:cNvCxnSpPr/>
                  <p:nvPr/>
                </p:nvCxnSpPr>
                <p:spPr>
                  <a:xfrm>
                    <a:off x="3971794" y="3770692"/>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09" name="直接连接符 608"/>
                  <p:cNvCxnSpPr/>
                  <p:nvPr/>
                </p:nvCxnSpPr>
                <p:spPr>
                  <a:xfrm>
                    <a:off x="3971697" y="353842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10" name="直接连接符 609"/>
                  <p:cNvCxnSpPr/>
                  <p:nvPr/>
                </p:nvCxnSpPr>
                <p:spPr>
                  <a:xfrm>
                    <a:off x="4095751" y="3539103"/>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1" name="直接连接符 610"/>
                  <p:cNvCxnSpPr/>
                  <p:nvPr/>
                </p:nvCxnSpPr>
                <p:spPr>
                  <a:xfrm>
                    <a:off x="4089514" y="3770541"/>
                    <a:ext cx="105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2" name="直接连接符 611"/>
                  <p:cNvCxnSpPr/>
                  <p:nvPr/>
                </p:nvCxnSpPr>
                <p:spPr>
                  <a:xfrm>
                    <a:off x="4192928" y="3537291"/>
                    <a:ext cx="0" cy="2323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8" name="直接连接符 577"/>
                <p:cNvCxnSpPr/>
                <p:nvPr/>
              </p:nvCxnSpPr>
              <p:spPr>
                <a:xfrm>
                  <a:off x="4456906" y="4653678"/>
                  <a:ext cx="127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9" name="任意多边形: 形状 578"/>
                <p:cNvSpPr/>
                <p:nvPr/>
              </p:nvSpPr>
              <p:spPr>
                <a:xfrm>
                  <a:off x="5135563" y="4404043"/>
                  <a:ext cx="302418" cy="492919"/>
                </a:xfrm>
                <a:custGeom>
                  <a:avLst/>
                  <a:gdLst>
                    <a:gd name="connsiteX0" fmla="*/ 2381 w 302418"/>
                    <a:gd name="connsiteY0" fmla="*/ 0 h 492919"/>
                    <a:gd name="connsiteX1" fmla="*/ 0 w 302418"/>
                    <a:gd name="connsiteY1" fmla="*/ 188119 h 492919"/>
                    <a:gd name="connsiteX2" fmla="*/ 52387 w 302418"/>
                    <a:gd name="connsiteY2" fmla="*/ 247650 h 492919"/>
                    <a:gd name="connsiteX3" fmla="*/ 4762 w 302418"/>
                    <a:gd name="connsiteY3" fmla="*/ 295275 h 492919"/>
                    <a:gd name="connsiteX4" fmla="*/ 4762 w 302418"/>
                    <a:gd name="connsiteY4" fmla="*/ 492919 h 492919"/>
                    <a:gd name="connsiteX5" fmla="*/ 300037 w 302418"/>
                    <a:gd name="connsiteY5" fmla="*/ 328613 h 492919"/>
                    <a:gd name="connsiteX6" fmla="*/ 302418 w 302418"/>
                    <a:gd name="connsiteY6" fmla="*/ 169069 h 492919"/>
                    <a:gd name="connsiteX7" fmla="*/ 2381 w 302418"/>
                    <a:gd name="connsiteY7" fmla="*/ 0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18" h="492919">
                      <a:moveTo>
                        <a:pt x="2381" y="0"/>
                      </a:moveTo>
                      <a:cubicBezTo>
                        <a:pt x="1587" y="62706"/>
                        <a:pt x="794" y="125413"/>
                        <a:pt x="0" y="188119"/>
                      </a:cubicBezTo>
                      <a:lnTo>
                        <a:pt x="52387" y="247650"/>
                      </a:lnTo>
                      <a:lnTo>
                        <a:pt x="4762" y="295275"/>
                      </a:lnTo>
                      <a:lnTo>
                        <a:pt x="4762" y="492919"/>
                      </a:lnTo>
                      <a:lnTo>
                        <a:pt x="300037" y="328613"/>
                      </a:lnTo>
                      <a:cubicBezTo>
                        <a:pt x="300831" y="275432"/>
                        <a:pt x="301624" y="222250"/>
                        <a:pt x="302418" y="169069"/>
                      </a:cubicBezTo>
                      <a:lnTo>
                        <a:pt x="2381" y="0"/>
                      </a:lnTo>
                      <a:close/>
                    </a:path>
                  </a:pathLst>
                </a:cu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80" name="矩形 579"/>
                <p:cNvSpPr/>
                <p:nvPr/>
              </p:nvSpPr>
              <p:spPr>
                <a:xfrm>
                  <a:off x="4935538" y="4362769"/>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81" name="矩形 580"/>
                <p:cNvSpPr/>
                <p:nvPr/>
              </p:nvSpPr>
              <p:spPr>
                <a:xfrm>
                  <a:off x="5492751" y="4361974"/>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82" name="矩形 581"/>
                <p:cNvSpPr/>
                <p:nvPr/>
              </p:nvSpPr>
              <p:spPr>
                <a:xfrm>
                  <a:off x="5688014" y="4536601"/>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83" name="矩形 582"/>
                <p:cNvSpPr/>
                <p:nvPr/>
              </p:nvSpPr>
              <p:spPr>
                <a:xfrm>
                  <a:off x="6045593" y="4362768"/>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584" name="组合 583"/>
                <p:cNvGrpSpPr/>
                <p:nvPr/>
              </p:nvGrpSpPr>
              <p:grpSpPr>
                <a:xfrm rot="10800000">
                  <a:off x="6224134" y="4529592"/>
                  <a:ext cx="223386" cy="233308"/>
                  <a:chOff x="3970449" y="3541712"/>
                  <a:chExt cx="223386" cy="233308"/>
                </a:xfrm>
              </p:grpSpPr>
              <p:sp>
                <p:nvSpPr>
                  <p:cNvPr id="599" name="矩形 598"/>
                  <p:cNvSpPr/>
                  <p:nvPr/>
                </p:nvSpPr>
                <p:spPr>
                  <a:xfrm>
                    <a:off x="4071938" y="3541712"/>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600" name="直接连接符 599"/>
                  <p:cNvCxnSpPr/>
                  <p:nvPr/>
                </p:nvCxnSpPr>
                <p:spPr>
                  <a:xfrm>
                    <a:off x="3974646" y="3544039"/>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01" name="直接连接符 600"/>
                  <p:cNvCxnSpPr/>
                  <p:nvPr/>
                </p:nvCxnSpPr>
                <p:spPr>
                  <a:xfrm>
                    <a:off x="3970508" y="3773265"/>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02" name="直接连接符 601"/>
                  <p:cNvCxnSpPr/>
                  <p:nvPr/>
                </p:nvCxnSpPr>
                <p:spPr>
                  <a:xfrm>
                    <a:off x="3970449" y="354358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03" name="直接连接符 602"/>
                  <p:cNvCxnSpPr/>
                  <p:nvPr/>
                </p:nvCxnSpPr>
                <p:spPr>
                  <a:xfrm>
                    <a:off x="4093823" y="3542960"/>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4" name="直接连接符 603"/>
                  <p:cNvCxnSpPr/>
                  <p:nvPr/>
                </p:nvCxnSpPr>
                <p:spPr>
                  <a:xfrm>
                    <a:off x="4093370" y="3772471"/>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5" name="直接连接符 604"/>
                  <p:cNvCxnSpPr/>
                  <p:nvPr/>
                </p:nvCxnSpPr>
                <p:spPr>
                  <a:xfrm>
                    <a:off x="4189339" y="3542809"/>
                    <a:ext cx="0" cy="2293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85" name="直接连接符 584"/>
                <p:cNvCxnSpPr/>
                <p:nvPr/>
              </p:nvCxnSpPr>
              <p:spPr>
                <a:xfrm>
                  <a:off x="4557710" y="4624070"/>
                  <a:ext cx="0" cy="2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6" name="直接连接符 585"/>
                <p:cNvCxnSpPr/>
                <p:nvPr/>
              </p:nvCxnSpPr>
              <p:spPr>
                <a:xfrm>
                  <a:off x="4557710" y="4625626"/>
                  <a:ext cx="285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7" name="直接连接符 586"/>
                <p:cNvCxnSpPr/>
                <p:nvPr/>
              </p:nvCxnSpPr>
              <p:spPr>
                <a:xfrm>
                  <a:off x="4802980" y="456128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8" name="直接连接符 587"/>
                <p:cNvCxnSpPr/>
                <p:nvPr/>
              </p:nvCxnSpPr>
              <p:spPr>
                <a:xfrm>
                  <a:off x="4802980" y="4717734"/>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9" name="直接连接符 588"/>
                <p:cNvCxnSpPr/>
                <p:nvPr/>
              </p:nvCxnSpPr>
              <p:spPr>
                <a:xfrm>
                  <a:off x="5009356" y="4561286"/>
                  <a:ext cx="1262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0" name="直接连接符 589"/>
                <p:cNvCxnSpPr/>
                <p:nvPr/>
              </p:nvCxnSpPr>
              <p:spPr>
                <a:xfrm>
                  <a:off x="5009356" y="472249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1" name="直接连接符 590"/>
                <p:cNvCxnSpPr/>
                <p:nvPr/>
              </p:nvCxnSpPr>
              <p:spPr>
                <a:xfrm>
                  <a:off x="5437981" y="4657329"/>
                  <a:ext cx="547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2" name="直接连接符 591"/>
                <p:cNvCxnSpPr/>
                <p:nvPr/>
              </p:nvCxnSpPr>
              <p:spPr>
                <a:xfrm>
                  <a:off x="5566569" y="4658123"/>
                  <a:ext cx="12144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3" name="直接连接符 592"/>
                <p:cNvCxnSpPr>
                  <a:stCxn id="582" idx="3"/>
                  <a:endCxn id="583" idx="1"/>
                </p:cNvCxnSpPr>
                <p:nvPr/>
              </p:nvCxnSpPr>
              <p:spPr>
                <a:xfrm flipV="1">
                  <a:off x="5921376" y="4651297"/>
                  <a:ext cx="124217" cy="7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4" name="直接连接符 593"/>
                <p:cNvCxnSpPr/>
                <p:nvPr/>
              </p:nvCxnSpPr>
              <p:spPr>
                <a:xfrm>
                  <a:off x="6119411" y="4652091"/>
                  <a:ext cx="105176" cy="8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5" name="直接连接符 594"/>
                <p:cNvCxnSpPr/>
                <p:nvPr/>
              </p:nvCxnSpPr>
              <p:spPr>
                <a:xfrm>
                  <a:off x="5636419" y="4659901"/>
                  <a:ext cx="0" cy="157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6" name="直接连接符 595"/>
                <p:cNvCxnSpPr/>
                <p:nvPr/>
              </p:nvCxnSpPr>
              <p:spPr>
                <a:xfrm>
                  <a:off x="5635994" y="4814259"/>
                  <a:ext cx="3788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7" name="直接连接符 596"/>
                <p:cNvCxnSpPr/>
                <p:nvPr/>
              </p:nvCxnSpPr>
              <p:spPr>
                <a:xfrm>
                  <a:off x="6016115" y="4719752"/>
                  <a:ext cx="0" cy="97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8" name="直接连接符 597"/>
                <p:cNvCxnSpPr/>
                <p:nvPr/>
              </p:nvCxnSpPr>
              <p:spPr>
                <a:xfrm>
                  <a:off x="6014811" y="4721534"/>
                  <a:ext cx="281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69" name="文本框 568"/>
              <p:cNvSpPr txBox="1"/>
              <p:nvPr/>
            </p:nvSpPr>
            <p:spPr>
              <a:xfrm>
                <a:off x="3708787" y="3187962"/>
                <a:ext cx="632926" cy="4080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IM</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70" name="文本框 569"/>
              <p:cNvSpPr txBox="1"/>
              <p:nvPr/>
            </p:nvSpPr>
            <p:spPr>
              <a:xfrm>
                <a:off x="4654820" y="3187962"/>
                <a:ext cx="678399" cy="3996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71" name="文本框 570"/>
              <p:cNvSpPr txBox="1"/>
              <p:nvPr/>
            </p:nvSpPr>
            <p:spPr>
              <a:xfrm>
                <a:off x="7648165" y="3188315"/>
                <a:ext cx="622810"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72" name="文本框 571"/>
              <p:cNvSpPr txBox="1"/>
              <p:nvPr/>
            </p:nvSpPr>
            <p:spPr>
              <a:xfrm>
                <a:off x="5751707" y="3204357"/>
                <a:ext cx="641091"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ALU</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73" name="文本框 572"/>
              <p:cNvSpPr txBox="1"/>
              <p:nvPr/>
            </p:nvSpPr>
            <p:spPr>
              <a:xfrm>
                <a:off x="6697502" y="3209906"/>
                <a:ext cx="601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DM</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grpSp>
          <p:nvGrpSpPr>
            <p:cNvPr id="615" name="指令"/>
            <p:cNvGrpSpPr/>
            <p:nvPr/>
          </p:nvGrpSpPr>
          <p:grpSpPr>
            <a:xfrm>
              <a:off x="5734608" y="4782693"/>
              <a:ext cx="4200124" cy="848518"/>
              <a:chOff x="3708787" y="2899251"/>
              <a:chExt cx="4562188" cy="1058188"/>
            </a:xfrm>
          </p:grpSpPr>
          <p:grpSp>
            <p:nvGrpSpPr>
              <p:cNvPr id="616" name="指令"/>
              <p:cNvGrpSpPr/>
              <p:nvPr/>
            </p:nvGrpSpPr>
            <p:grpSpPr>
              <a:xfrm>
                <a:off x="3751739" y="2899251"/>
                <a:ext cx="4403588" cy="1058188"/>
                <a:chOff x="4036219" y="4360386"/>
                <a:chExt cx="2411301" cy="579439"/>
              </a:xfrm>
            </p:grpSpPr>
            <p:grpSp>
              <p:nvGrpSpPr>
                <p:cNvPr id="622" name="组合 621"/>
                <p:cNvGrpSpPr/>
                <p:nvPr/>
              </p:nvGrpSpPr>
              <p:grpSpPr>
                <a:xfrm>
                  <a:off x="4036219" y="4536600"/>
                  <a:ext cx="233362" cy="230981"/>
                  <a:chOff x="3459957" y="3198019"/>
                  <a:chExt cx="233362" cy="230981"/>
                </a:xfrm>
              </p:grpSpPr>
              <p:sp>
                <p:nvSpPr>
                  <p:cNvPr id="661" name="矩形 660"/>
                  <p:cNvSpPr/>
                  <p:nvPr/>
                </p:nvSpPr>
                <p:spPr>
                  <a:xfrm>
                    <a:off x="3571875" y="3198019"/>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62" name="矩形 661"/>
                  <p:cNvSpPr/>
                  <p:nvPr/>
                </p:nvSpPr>
                <p:spPr>
                  <a:xfrm>
                    <a:off x="3459957" y="3198019"/>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623" name="矩形 622"/>
                <p:cNvSpPr/>
                <p:nvPr/>
              </p:nvSpPr>
              <p:spPr>
                <a:xfrm>
                  <a:off x="4383088" y="4360386"/>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624" name="直接连接符 623"/>
                <p:cNvCxnSpPr>
                  <a:stCxn id="662" idx="3"/>
                </p:cNvCxnSpPr>
                <p:nvPr/>
              </p:nvCxnSpPr>
              <p:spPr>
                <a:xfrm>
                  <a:off x="4269581" y="4652091"/>
                  <a:ext cx="1119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25" name="组合 624"/>
                <p:cNvGrpSpPr/>
                <p:nvPr/>
              </p:nvGrpSpPr>
              <p:grpSpPr>
                <a:xfrm>
                  <a:off x="4583677" y="4531622"/>
                  <a:ext cx="224066" cy="235402"/>
                  <a:chOff x="3971697" y="3537291"/>
                  <a:chExt cx="224066" cy="235402"/>
                </a:xfrm>
              </p:grpSpPr>
              <p:sp>
                <p:nvSpPr>
                  <p:cNvPr id="654" name="矩形 653"/>
                  <p:cNvSpPr/>
                  <p:nvPr/>
                </p:nvSpPr>
                <p:spPr>
                  <a:xfrm>
                    <a:off x="4071938" y="3541712"/>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655" name="直接连接符 654"/>
                  <p:cNvCxnSpPr/>
                  <p:nvPr/>
                </p:nvCxnSpPr>
                <p:spPr>
                  <a:xfrm>
                    <a:off x="3974306" y="3537291"/>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56" name="直接连接符 655"/>
                  <p:cNvCxnSpPr/>
                  <p:nvPr/>
                </p:nvCxnSpPr>
                <p:spPr>
                  <a:xfrm>
                    <a:off x="3971794" y="3770692"/>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57" name="直接连接符 656"/>
                  <p:cNvCxnSpPr/>
                  <p:nvPr/>
                </p:nvCxnSpPr>
                <p:spPr>
                  <a:xfrm>
                    <a:off x="3971697" y="353842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58" name="直接连接符 657"/>
                  <p:cNvCxnSpPr/>
                  <p:nvPr/>
                </p:nvCxnSpPr>
                <p:spPr>
                  <a:xfrm>
                    <a:off x="4095751" y="3539103"/>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9" name="直接连接符 658"/>
                  <p:cNvCxnSpPr/>
                  <p:nvPr/>
                </p:nvCxnSpPr>
                <p:spPr>
                  <a:xfrm>
                    <a:off x="4089514" y="3770541"/>
                    <a:ext cx="10517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0" name="直接连接符 659"/>
                  <p:cNvCxnSpPr/>
                  <p:nvPr/>
                </p:nvCxnSpPr>
                <p:spPr>
                  <a:xfrm>
                    <a:off x="4192928" y="3537291"/>
                    <a:ext cx="0" cy="2323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26" name="直接连接符 625"/>
                <p:cNvCxnSpPr/>
                <p:nvPr/>
              </p:nvCxnSpPr>
              <p:spPr>
                <a:xfrm>
                  <a:off x="4456906" y="4653678"/>
                  <a:ext cx="1271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27" name="任意多边形: 形状 626"/>
                <p:cNvSpPr/>
                <p:nvPr/>
              </p:nvSpPr>
              <p:spPr>
                <a:xfrm>
                  <a:off x="5135563" y="4404043"/>
                  <a:ext cx="302418" cy="492919"/>
                </a:xfrm>
                <a:custGeom>
                  <a:avLst/>
                  <a:gdLst>
                    <a:gd name="connsiteX0" fmla="*/ 2381 w 302418"/>
                    <a:gd name="connsiteY0" fmla="*/ 0 h 492919"/>
                    <a:gd name="connsiteX1" fmla="*/ 0 w 302418"/>
                    <a:gd name="connsiteY1" fmla="*/ 188119 h 492919"/>
                    <a:gd name="connsiteX2" fmla="*/ 52387 w 302418"/>
                    <a:gd name="connsiteY2" fmla="*/ 247650 h 492919"/>
                    <a:gd name="connsiteX3" fmla="*/ 4762 w 302418"/>
                    <a:gd name="connsiteY3" fmla="*/ 295275 h 492919"/>
                    <a:gd name="connsiteX4" fmla="*/ 4762 w 302418"/>
                    <a:gd name="connsiteY4" fmla="*/ 492919 h 492919"/>
                    <a:gd name="connsiteX5" fmla="*/ 300037 w 302418"/>
                    <a:gd name="connsiteY5" fmla="*/ 328613 h 492919"/>
                    <a:gd name="connsiteX6" fmla="*/ 302418 w 302418"/>
                    <a:gd name="connsiteY6" fmla="*/ 169069 h 492919"/>
                    <a:gd name="connsiteX7" fmla="*/ 2381 w 302418"/>
                    <a:gd name="connsiteY7" fmla="*/ 0 h 492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18" h="492919">
                      <a:moveTo>
                        <a:pt x="2381" y="0"/>
                      </a:moveTo>
                      <a:cubicBezTo>
                        <a:pt x="1587" y="62706"/>
                        <a:pt x="794" y="125413"/>
                        <a:pt x="0" y="188119"/>
                      </a:cubicBezTo>
                      <a:lnTo>
                        <a:pt x="52387" y="247650"/>
                      </a:lnTo>
                      <a:lnTo>
                        <a:pt x="4762" y="295275"/>
                      </a:lnTo>
                      <a:lnTo>
                        <a:pt x="4762" y="492919"/>
                      </a:lnTo>
                      <a:lnTo>
                        <a:pt x="300037" y="328613"/>
                      </a:lnTo>
                      <a:cubicBezTo>
                        <a:pt x="300831" y="275432"/>
                        <a:pt x="301624" y="222250"/>
                        <a:pt x="302418" y="169069"/>
                      </a:cubicBezTo>
                      <a:lnTo>
                        <a:pt x="2381" y="0"/>
                      </a:lnTo>
                      <a:close/>
                    </a:path>
                  </a:pathLst>
                </a:cu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28" name="矩形 627"/>
                <p:cNvSpPr/>
                <p:nvPr/>
              </p:nvSpPr>
              <p:spPr>
                <a:xfrm>
                  <a:off x="4935538" y="4362769"/>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29" name="矩形 628"/>
                <p:cNvSpPr/>
                <p:nvPr/>
              </p:nvSpPr>
              <p:spPr>
                <a:xfrm>
                  <a:off x="5492751" y="4361974"/>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630" name="矩形 629"/>
                <p:cNvSpPr/>
                <p:nvPr/>
              </p:nvSpPr>
              <p:spPr>
                <a:xfrm>
                  <a:off x="5688014" y="4536601"/>
                  <a:ext cx="233362" cy="23098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31" name="矩形 630"/>
                <p:cNvSpPr/>
                <p:nvPr/>
              </p:nvSpPr>
              <p:spPr>
                <a:xfrm>
                  <a:off x="6045593" y="4362768"/>
                  <a:ext cx="73818" cy="577056"/>
                </a:xfrm>
                <a:prstGeom prst="rect">
                  <a:avLst/>
                </a:prstGeom>
                <a:solidFill>
                  <a:srgbClr val="B2B3B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632" name="组合 631"/>
                <p:cNvGrpSpPr/>
                <p:nvPr/>
              </p:nvGrpSpPr>
              <p:grpSpPr>
                <a:xfrm rot="10800000">
                  <a:off x="6224134" y="4529592"/>
                  <a:ext cx="223386" cy="233308"/>
                  <a:chOff x="3970449" y="3541712"/>
                  <a:chExt cx="223386" cy="233308"/>
                </a:xfrm>
              </p:grpSpPr>
              <p:sp>
                <p:nvSpPr>
                  <p:cNvPr id="647" name="矩形 646"/>
                  <p:cNvSpPr/>
                  <p:nvPr/>
                </p:nvSpPr>
                <p:spPr>
                  <a:xfrm>
                    <a:off x="4071938" y="3541712"/>
                    <a:ext cx="121444" cy="230981"/>
                  </a:xfrm>
                  <a:prstGeom prst="rect">
                    <a:avLst/>
                  </a:prstGeom>
                  <a:solidFill>
                    <a:srgbClr val="B2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648" name="直接连接符 647"/>
                  <p:cNvCxnSpPr/>
                  <p:nvPr/>
                </p:nvCxnSpPr>
                <p:spPr>
                  <a:xfrm>
                    <a:off x="3974646" y="3544039"/>
                    <a:ext cx="0" cy="230981"/>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49" name="直接连接符 648"/>
                  <p:cNvCxnSpPr/>
                  <p:nvPr/>
                </p:nvCxnSpPr>
                <p:spPr>
                  <a:xfrm>
                    <a:off x="3970508" y="3773265"/>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50" name="直接连接符 649"/>
                  <p:cNvCxnSpPr/>
                  <p:nvPr/>
                </p:nvCxnSpPr>
                <p:spPr>
                  <a:xfrm>
                    <a:off x="3970449" y="3543584"/>
                    <a:ext cx="12620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51" name="直接连接符 650"/>
                  <p:cNvCxnSpPr/>
                  <p:nvPr/>
                </p:nvCxnSpPr>
                <p:spPr>
                  <a:xfrm>
                    <a:off x="4093823" y="3542960"/>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2" name="直接连接符 651"/>
                  <p:cNvCxnSpPr/>
                  <p:nvPr/>
                </p:nvCxnSpPr>
                <p:spPr>
                  <a:xfrm>
                    <a:off x="4093370" y="3772471"/>
                    <a:ext cx="10001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3" name="直接连接符 652"/>
                  <p:cNvCxnSpPr/>
                  <p:nvPr/>
                </p:nvCxnSpPr>
                <p:spPr>
                  <a:xfrm>
                    <a:off x="4189339" y="3542809"/>
                    <a:ext cx="0" cy="2293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3" name="直接连接符 632"/>
                <p:cNvCxnSpPr/>
                <p:nvPr/>
              </p:nvCxnSpPr>
              <p:spPr>
                <a:xfrm>
                  <a:off x="4557710" y="4624070"/>
                  <a:ext cx="0" cy="296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4" name="直接连接符 633"/>
                <p:cNvCxnSpPr/>
                <p:nvPr/>
              </p:nvCxnSpPr>
              <p:spPr>
                <a:xfrm>
                  <a:off x="4557710" y="4625626"/>
                  <a:ext cx="285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5" name="直接连接符 634"/>
                <p:cNvCxnSpPr/>
                <p:nvPr/>
              </p:nvCxnSpPr>
              <p:spPr>
                <a:xfrm>
                  <a:off x="4802980" y="456128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6" name="直接连接符 635"/>
                <p:cNvCxnSpPr/>
                <p:nvPr/>
              </p:nvCxnSpPr>
              <p:spPr>
                <a:xfrm>
                  <a:off x="4802980" y="4717734"/>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7" name="直接连接符 636"/>
                <p:cNvCxnSpPr/>
                <p:nvPr/>
              </p:nvCxnSpPr>
              <p:spPr>
                <a:xfrm>
                  <a:off x="5009356" y="4561286"/>
                  <a:ext cx="1262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8" name="直接连接符 637"/>
                <p:cNvCxnSpPr/>
                <p:nvPr/>
              </p:nvCxnSpPr>
              <p:spPr>
                <a:xfrm>
                  <a:off x="5009356" y="4722496"/>
                  <a:ext cx="1325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9" name="直接连接符 638"/>
                <p:cNvCxnSpPr/>
                <p:nvPr/>
              </p:nvCxnSpPr>
              <p:spPr>
                <a:xfrm>
                  <a:off x="5437981" y="4657329"/>
                  <a:ext cx="5477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0" name="直接连接符 639"/>
                <p:cNvCxnSpPr/>
                <p:nvPr/>
              </p:nvCxnSpPr>
              <p:spPr>
                <a:xfrm>
                  <a:off x="5566569" y="4658123"/>
                  <a:ext cx="12144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1" name="直接连接符 640"/>
                <p:cNvCxnSpPr>
                  <a:stCxn id="630" idx="3"/>
                  <a:endCxn id="631" idx="1"/>
                </p:cNvCxnSpPr>
                <p:nvPr/>
              </p:nvCxnSpPr>
              <p:spPr>
                <a:xfrm flipV="1">
                  <a:off x="5921376" y="4651297"/>
                  <a:ext cx="124217" cy="7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2" name="直接连接符 641"/>
                <p:cNvCxnSpPr/>
                <p:nvPr/>
              </p:nvCxnSpPr>
              <p:spPr>
                <a:xfrm>
                  <a:off x="6119411" y="4652091"/>
                  <a:ext cx="105176" cy="8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3" name="直接连接符 642"/>
                <p:cNvCxnSpPr/>
                <p:nvPr/>
              </p:nvCxnSpPr>
              <p:spPr>
                <a:xfrm>
                  <a:off x="5636419" y="4659901"/>
                  <a:ext cx="0" cy="1575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4" name="直接连接符 643"/>
                <p:cNvCxnSpPr/>
                <p:nvPr/>
              </p:nvCxnSpPr>
              <p:spPr>
                <a:xfrm>
                  <a:off x="5635994" y="4814259"/>
                  <a:ext cx="37881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5" name="直接连接符 644"/>
                <p:cNvCxnSpPr/>
                <p:nvPr/>
              </p:nvCxnSpPr>
              <p:spPr>
                <a:xfrm>
                  <a:off x="6016115" y="4719752"/>
                  <a:ext cx="0" cy="978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6" name="直接连接符 645"/>
                <p:cNvCxnSpPr/>
                <p:nvPr/>
              </p:nvCxnSpPr>
              <p:spPr>
                <a:xfrm>
                  <a:off x="6014811" y="4721534"/>
                  <a:ext cx="2817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7" name="文本框 616"/>
              <p:cNvSpPr txBox="1"/>
              <p:nvPr/>
            </p:nvSpPr>
            <p:spPr>
              <a:xfrm>
                <a:off x="3708787" y="3187962"/>
                <a:ext cx="632926" cy="4080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IM</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18" name="文本框 617"/>
              <p:cNvSpPr txBox="1"/>
              <p:nvPr/>
            </p:nvSpPr>
            <p:spPr>
              <a:xfrm>
                <a:off x="4654820" y="3187962"/>
                <a:ext cx="678399" cy="39968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19" name="文本框 618"/>
              <p:cNvSpPr txBox="1"/>
              <p:nvPr/>
            </p:nvSpPr>
            <p:spPr>
              <a:xfrm>
                <a:off x="7648165" y="3188315"/>
                <a:ext cx="622810"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Reg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20" name="文本框 619"/>
              <p:cNvSpPr txBox="1"/>
              <p:nvPr/>
            </p:nvSpPr>
            <p:spPr>
              <a:xfrm>
                <a:off x="5751707" y="3204357"/>
                <a:ext cx="641091" cy="401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ALU</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21" name="文本框 620"/>
              <p:cNvSpPr txBox="1"/>
              <p:nvPr/>
            </p:nvSpPr>
            <p:spPr>
              <a:xfrm>
                <a:off x="6697502" y="3209906"/>
                <a:ext cx="6019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DM</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cxnSp>
          <p:nvCxnSpPr>
            <p:cNvPr id="664" name="直接连接符 663"/>
            <p:cNvCxnSpPr/>
            <p:nvPr/>
          </p:nvCxnSpPr>
          <p:spPr>
            <a:xfrm flipV="1">
              <a:off x="6256879" y="2765711"/>
              <a:ext cx="156342" cy="3301889"/>
            </a:xfrm>
            <a:prstGeom prst="line">
              <a:avLst/>
            </a:prstGeom>
            <a:ln w="25400">
              <a:solidFill>
                <a:srgbClr val="62CEF6"/>
              </a:solidFill>
            </a:ln>
          </p:spPr>
          <p:style>
            <a:lnRef idx="1">
              <a:schemeClr val="accent1"/>
            </a:lnRef>
            <a:fillRef idx="0">
              <a:schemeClr val="accent1"/>
            </a:fillRef>
            <a:effectRef idx="0">
              <a:schemeClr val="accent1"/>
            </a:effectRef>
            <a:fontRef idx="minor">
              <a:schemeClr val="tx1"/>
            </a:fontRef>
          </p:style>
        </p:cxnSp>
        <p:sp>
          <p:nvSpPr>
            <p:cNvPr id="665" name="椭圆 664"/>
            <p:cNvSpPr/>
            <p:nvPr/>
          </p:nvSpPr>
          <p:spPr>
            <a:xfrm rot="10800000">
              <a:off x="6209205" y="6046105"/>
              <a:ext cx="100396" cy="100396"/>
            </a:xfrm>
            <a:prstGeom prst="ellipse">
              <a:avLst/>
            </a:prstGeom>
            <a:solidFill>
              <a:srgbClr val="54C9F5"/>
            </a:solidFill>
            <a:ln>
              <a:solidFill>
                <a:srgbClr val="54C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69" name="椭圆 668"/>
            <p:cNvSpPr/>
            <p:nvPr/>
          </p:nvSpPr>
          <p:spPr>
            <a:xfrm rot="10800000">
              <a:off x="6361660" y="2756688"/>
              <a:ext cx="100396" cy="100396"/>
            </a:xfrm>
            <a:prstGeom prst="ellipse">
              <a:avLst/>
            </a:prstGeom>
            <a:solidFill>
              <a:srgbClr val="54C9F5"/>
            </a:solidFill>
            <a:ln>
              <a:solidFill>
                <a:srgbClr val="54C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5" name="直接连接符 4"/>
            <p:cNvCxnSpPr/>
            <p:nvPr/>
          </p:nvCxnSpPr>
          <p:spPr>
            <a:xfrm>
              <a:off x="2664823" y="2819687"/>
              <a:ext cx="0" cy="272197"/>
            </a:xfrm>
            <a:prstGeom prst="line">
              <a:avLst/>
            </a:prstGeom>
            <a:ln w="25400">
              <a:solidFill>
                <a:srgbClr val="62CEF6"/>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656114" y="3091884"/>
              <a:ext cx="716021" cy="0"/>
            </a:xfrm>
            <a:prstGeom prst="line">
              <a:avLst/>
            </a:prstGeom>
            <a:ln w="25400">
              <a:solidFill>
                <a:srgbClr val="62CEF6"/>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372135" y="3091884"/>
              <a:ext cx="0" cy="2476559"/>
            </a:xfrm>
            <a:prstGeom prst="line">
              <a:avLst/>
            </a:prstGeom>
            <a:ln w="25400">
              <a:solidFill>
                <a:srgbClr val="62CEF6"/>
              </a:solidFill>
            </a:ln>
          </p:spPr>
          <p:style>
            <a:lnRef idx="1">
              <a:schemeClr val="accent1"/>
            </a:lnRef>
            <a:fillRef idx="0">
              <a:schemeClr val="accent1"/>
            </a:fillRef>
            <a:effectRef idx="0">
              <a:schemeClr val="accent1"/>
            </a:effectRef>
            <a:fontRef idx="minor">
              <a:schemeClr val="tx1"/>
            </a:fontRef>
          </p:style>
        </p:cxnSp>
        <p:cxnSp>
          <p:nvCxnSpPr>
            <p:cNvPr id="267" name="直接连接符 266"/>
            <p:cNvCxnSpPr/>
            <p:nvPr/>
          </p:nvCxnSpPr>
          <p:spPr>
            <a:xfrm>
              <a:off x="2660464" y="5575964"/>
              <a:ext cx="0" cy="272197"/>
            </a:xfrm>
            <a:prstGeom prst="line">
              <a:avLst/>
            </a:prstGeom>
            <a:ln w="25400">
              <a:solidFill>
                <a:srgbClr val="62CEF6"/>
              </a:solidFill>
            </a:ln>
          </p:spPr>
          <p:style>
            <a:lnRef idx="1">
              <a:schemeClr val="accent1"/>
            </a:lnRef>
            <a:fillRef idx="0">
              <a:schemeClr val="accent1"/>
            </a:fillRef>
            <a:effectRef idx="0">
              <a:schemeClr val="accent1"/>
            </a:effectRef>
            <a:fontRef idx="minor">
              <a:schemeClr val="tx1"/>
            </a:fontRef>
          </p:style>
        </p:cxnSp>
        <p:cxnSp>
          <p:nvCxnSpPr>
            <p:cNvPr id="268" name="直接连接符 267"/>
            <p:cNvCxnSpPr/>
            <p:nvPr/>
          </p:nvCxnSpPr>
          <p:spPr>
            <a:xfrm>
              <a:off x="2651755" y="5560776"/>
              <a:ext cx="716021" cy="0"/>
            </a:xfrm>
            <a:prstGeom prst="line">
              <a:avLst/>
            </a:prstGeom>
            <a:ln w="25400">
              <a:solidFill>
                <a:srgbClr val="62CEF6"/>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3"/>
          <p:cNvSpPr>
            <a:spLocks noGrp="1" noChangeArrowheads="1"/>
          </p:cNvSpPr>
          <p:nvPr>
            <p:ph idx="1"/>
          </p:nvPr>
        </p:nvSpPr>
        <p:spPr/>
        <p:txBody>
          <a:bodyPr>
            <a:noAutofit/>
          </a:bodyPr>
          <a:lstStyle/>
          <a:p>
            <a:pPr eaLnBrk="1" hangingPunct="1">
              <a:lnSpc>
                <a:spcPct val="100000"/>
              </a:lnSpc>
              <a:spcAft>
                <a:spcPts val="0"/>
              </a:spcAft>
            </a:pPr>
            <a:r>
              <a:rPr lang="zh-CN" altLang="en-US" dirty="0">
                <a:latin typeface="Times New Roman" panose="02020603050405020304" pitchFamily="18" charset="0"/>
                <a:cs typeface="Times New Roman" panose="02020603050405020304" pitchFamily="18" charset="0"/>
              </a:rPr>
              <a:t>移动硬件，使得分支决定提前到</a:t>
            </a:r>
            <a:r>
              <a:rPr lang="en-US" altLang="zh-CN" dirty="0">
                <a:latin typeface="Times New Roman" panose="02020603050405020304" pitchFamily="18" charset="0"/>
                <a:cs typeface="Times New Roman" panose="02020603050405020304" pitchFamily="18" charset="0"/>
              </a:rPr>
              <a:t>ID</a:t>
            </a:r>
            <a:r>
              <a:rPr lang="zh-CN" altLang="en-US" dirty="0">
                <a:latin typeface="Times New Roman" panose="02020603050405020304" pitchFamily="18" charset="0"/>
                <a:cs typeface="Times New Roman" panose="02020603050405020304" pitchFamily="18" charset="0"/>
              </a:rPr>
              <a:t>阶段</a:t>
            </a:r>
            <a:endParaRPr lang="en-US" altLang="en-US" dirty="0">
              <a:latin typeface="Times New Roman" panose="02020603050405020304" pitchFamily="18" charset="0"/>
              <a:cs typeface="Times New Roman" panose="02020603050405020304" pitchFamily="18" charset="0"/>
            </a:endParaRPr>
          </a:p>
          <a:p>
            <a:pPr lvl="1" eaLnBrk="1" hangingPunct="1">
              <a:lnSpc>
                <a:spcPct val="100000"/>
              </a:lnSpc>
              <a:spcAft>
                <a:spcPts val="0"/>
              </a:spcAft>
            </a:pPr>
            <a:r>
              <a:rPr lang="zh-CN" altLang="en-US" dirty="0">
                <a:latin typeface="Times New Roman" panose="02020603050405020304" pitchFamily="18" charset="0"/>
                <a:cs typeface="Times New Roman" panose="02020603050405020304" pitchFamily="18" charset="0"/>
              </a:rPr>
              <a:t>需要提早计算分支目标地址（</a:t>
            </a:r>
            <a:r>
              <a:rPr lang="en-US" altLang="zh-CN" dirty="0">
                <a:latin typeface="Times New Roman" panose="02020603050405020304" pitchFamily="18" charset="0"/>
                <a:cs typeface="Times New Roman" panose="02020603050405020304" pitchFamily="18" charset="0"/>
              </a:rPr>
              <a:t>IF/ID</a:t>
            </a:r>
            <a:r>
              <a:rPr lang="zh-CN" altLang="en-US" dirty="0">
                <a:latin typeface="Times New Roman" panose="02020603050405020304" pitchFamily="18" charset="0"/>
                <a:cs typeface="Times New Roman" panose="02020603050405020304" pitchFamily="18" charset="0"/>
              </a:rPr>
              <a:t>寄存器中有</a:t>
            </a:r>
            <a:r>
              <a:rPr lang="en-US" altLang="zh-CN" dirty="0">
                <a:latin typeface="Times New Roman" panose="02020603050405020304" pitchFamily="18" charset="0"/>
                <a:cs typeface="Times New Roman" panose="02020603050405020304" pitchFamily="18" charset="0"/>
              </a:rPr>
              <a:t>PC</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Immediate</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lvl="1" eaLnBrk="1" hangingPunct="1">
              <a:lnSpc>
                <a:spcPct val="100000"/>
              </a:lnSpc>
              <a:spcAft>
                <a:spcPts val="0"/>
              </a:spcAft>
            </a:pPr>
            <a:r>
              <a:rPr lang="zh-CN" altLang="en-US" dirty="0">
                <a:latin typeface="Times New Roman" panose="02020603050405020304" pitchFamily="18" charset="0"/>
                <a:cs typeface="Times New Roman" panose="02020603050405020304" pitchFamily="18" charset="0"/>
              </a:rPr>
              <a:t>需要提早判断分支条件</a:t>
            </a:r>
            <a:endParaRPr lang="en-US" altLang="zh-CN" dirty="0">
              <a:latin typeface="Times New Roman" panose="02020603050405020304" pitchFamily="18" charset="0"/>
              <a:cs typeface="Times New Roman" panose="02020603050405020304" pitchFamily="18" charset="0"/>
            </a:endParaRPr>
          </a:p>
          <a:p>
            <a:pPr eaLnBrk="1" hangingPunct="1">
              <a:lnSpc>
                <a:spcPct val="100000"/>
              </a:lnSpc>
              <a:spcAft>
                <a:spcPts val="0"/>
              </a:spcAft>
            </a:pPr>
            <a:r>
              <a:rPr lang="zh-CN" altLang="en-US" dirty="0">
                <a:latin typeface="Times New Roman" panose="02020603050405020304" pitchFamily="18" charset="0"/>
                <a:cs typeface="Times New Roman" panose="02020603050405020304" pitchFamily="18" charset="0"/>
              </a:rPr>
              <a:t>例：分支跳转发生</a:t>
            </a:r>
            <a:endParaRPr lang="en-US" altLang="en-US" dirty="0">
              <a:latin typeface="Times New Roman" panose="02020603050405020304" pitchFamily="18" charset="0"/>
              <a:cs typeface="Times New Roman" panose="02020603050405020304" pitchFamily="18" charset="0"/>
            </a:endParaRPr>
          </a:p>
          <a:p>
            <a:pPr marL="287020" lvl="1" indent="9525" eaLnBrk="1" hangingPunct="1">
              <a:lnSpc>
                <a:spcPct val="100000"/>
              </a:lnSpc>
              <a:buFont typeface="Wingdings" panose="05000000000000000000" pitchFamily="2" charset="2"/>
              <a:buNone/>
            </a:pPr>
            <a:r>
              <a:rPr lang="en-US" altLang="en-US" sz="2400" dirty="0">
                <a:latin typeface="Times New Roman" panose="02020603050405020304" pitchFamily="18" charset="0"/>
                <a:cs typeface="Times New Roman" panose="02020603050405020304" pitchFamily="18" charset="0"/>
              </a:rPr>
              <a:t>36:  sub  x10, x4, x8</a:t>
            </a:r>
            <a:br>
              <a:rPr lang="en-US" altLang="en-US" sz="2400" dirty="0">
                <a:latin typeface="Times New Roman" panose="02020603050405020304" pitchFamily="18" charset="0"/>
                <a:cs typeface="Times New Roman" panose="02020603050405020304" pitchFamily="18" charset="0"/>
              </a:rPr>
            </a:br>
            <a:r>
              <a:rPr lang="en-US" altLang="en-US" sz="2400" dirty="0">
                <a:latin typeface="Times New Roman" panose="02020603050405020304" pitchFamily="18" charset="0"/>
                <a:cs typeface="Times New Roman" panose="02020603050405020304" pitchFamily="18" charset="0"/>
              </a:rPr>
              <a:t>40:  </a:t>
            </a:r>
            <a:r>
              <a:rPr lang="en-US" altLang="en-US" sz="2400" dirty="0" err="1">
                <a:latin typeface="Times New Roman" panose="02020603050405020304" pitchFamily="18" charset="0"/>
                <a:cs typeface="Times New Roman" panose="02020603050405020304" pitchFamily="18" charset="0"/>
              </a:rPr>
              <a:t>beq</a:t>
            </a:r>
            <a:r>
              <a:rPr lang="en-US" altLang="en-US" sz="2400" dirty="0">
                <a:latin typeface="Times New Roman" panose="02020603050405020304" pitchFamily="18" charset="0"/>
                <a:cs typeface="Times New Roman" panose="02020603050405020304" pitchFamily="18" charset="0"/>
              </a:rPr>
              <a:t>  x1,  x3, 16  //PC-relative branch </a:t>
            </a:r>
            <a:r>
              <a:rPr lang="en-US" altLang="en-US" sz="2400" dirty="0">
                <a:latin typeface="Times New Roman" panose="02020603050405020304" pitchFamily="18" charset="0"/>
                <a:cs typeface="Times New Roman" panose="02020603050405020304" pitchFamily="18" charset="0"/>
                <a:sym typeface="+mn-ea"/>
              </a:rPr>
              <a:t>to 40+16*2=72</a:t>
            </a:r>
            <a:br>
              <a:rPr lang="en-US" altLang="en-US" sz="2400" dirty="0">
                <a:latin typeface="Times New Roman" panose="02020603050405020304" pitchFamily="18" charset="0"/>
                <a:cs typeface="Times New Roman" panose="02020603050405020304" pitchFamily="18" charset="0"/>
                <a:sym typeface="+mn-ea"/>
              </a:rPr>
            </a:br>
            <a:r>
              <a:rPr lang="en-US" altLang="en-US" sz="2400" dirty="0">
                <a:latin typeface="Times New Roman" panose="02020603050405020304" pitchFamily="18" charset="0"/>
                <a:cs typeface="Times New Roman" panose="02020603050405020304" pitchFamily="18" charset="0"/>
              </a:rPr>
              <a:t>44:  and  x12, x2, x5</a:t>
            </a:r>
            <a:br>
              <a:rPr lang="en-US" altLang="en-US" sz="2400" dirty="0">
                <a:latin typeface="Times New Roman" panose="02020603050405020304" pitchFamily="18" charset="0"/>
                <a:cs typeface="Times New Roman" panose="02020603050405020304" pitchFamily="18" charset="0"/>
              </a:rPr>
            </a:br>
            <a:r>
              <a:rPr lang="en-US" altLang="en-US" sz="2400" dirty="0">
                <a:latin typeface="Times New Roman" panose="02020603050405020304" pitchFamily="18" charset="0"/>
                <a:cs typeface="Times New Roman" panose="02020603050405020304" pitchFamily="18" charset="0"/>
              </a:rPr>
              <a:t>48:  </a:t>
            </a:r>
            <a:r>
              <a:rPr lang="en-US" altLang="en-US" sz="2400" dirty="0" err="1">
                <a:latin typeface="Times New Roman" panose="02020603050405020304" pitchFamily="18" charset="0"/>
                <a:cs typeface="Times New Roman" panose="02020603050405020304" pitchFamily="18" charset="0"/>
              </a:rPr>
              <a:t>or </a:t>
            </a:r>
            <a:r>
              <a:rPr lang="en-US" altLang="en-US" sz="2400" dirty="0">
                <a:latin typeface="Times New Roman" panose="02020603050405020304" pitchFamily="18" charset="0"/>
                <a:cs typeface="Times New Roman" panose="02020603050405020304" pitchFamily="18" charset="0"/>
              </a:rPr>
              <a:t>  x13, x2, x6</a:t>
            </a:r>
            <a:br>
              <a:rPr lang="en-US" altLang="en-US" sz="2400" dirty="0">
                <a:latin typeface="Times New Roman" panose="02020603050405020304" pitchFamily="18" charset="0"/>
                <a:cs typeface="Times New Roman" panose="02020603050405020304" pitchFamily="18" charset="0"/>
              </a:rPr>
            </a:br>
            <a:r>
              <a:rPr lang="en-US" altLang="en-US" sz="2400" dirty="0">
                <a:latin typeface="Times New Roman" panose="02020603050405020304" pitchFamily="18" charset="0"/>
                <a:cs typeface="Times New Roman" panose="02020603050405020304" pitchFamily="18" charset="0"/>
              </a:rPr>
              <a:t>52:  add  x14, x4, x2</a:t>
            </a:r>
            <a:br>
              <a:rPr lang="en-US" altLang="en-US" sz="2400" dirty="0">
                <a:latin typeface="Times New Roman" panose="02020603050405020304" pitchFamily="18" charset="0"/>
                <a:cs typeface="Times New Roman" panose="02020603050405020304" pitchFamily="18" charset="0"/>
              </a:rPr>
            </a:br>
            <a:r>
              <a:rPr lang="en-US" altLang="en-US" sz="2400" dirty="0">
                <a:latin typeface="Times New Roman" panose="02020603050405020304" pitchFamily="18" charset="0"/>
                <a:cs typeface="Times New Roman" panose="02020603050405020304" pitchFamily="18" charset="0"/>
              </a:rPr>
              <a:t>56:  sub  x15, x6, x7</a:t>
            </a:r>
            <a:br>
              <a:rPr lang="en-US" altLang="en-US" sz="2400" dirty="0">
                <a:latin typeface="Times New Roman" panose="02020603050405020304" pitchFamily="18" charset="0"/>
                <a:cs typeface="Times New Roman" panose="02020603050405020304" pitchFamily="18" charset="0"/>
              </a:rPr>
            </a:br>
            <a:r>
              <a:rPr lang="en-US" altLang="en-US" sz="2400" dirty="0">
                <a:latin typeface="Times New Roman" panose="02020603050405020304" pitchFamily="18" charset="0"/>
                <a:cs typeface="Times New Roman" panose="02020603050405020304" pitchFamily="18" charset="0"/>
              </a:rPr>
              <a:t>    ...</a:t>
            </a:r>
            <a:br>
              <a:rPr lang="en-US" altLang="en-US" sz="2400" dirty="0">
                <a:latin typeface="Times New Roman" panose="02020603050405020304" pitchFamily="18" charset="0"/>
                <a:cs typeface="Times New Roman" panose="02020603050405020304" pitchFamily="18" charset="0"/>
              </a:rPr>
            </a:br>
            <a:r>
              <a:rPr lang="en-US" altLang="en-US" sz="2400" dirty="0">
                <a:latin typeface="Times New Roman" panose="02020603050405020304" pitchFamily="18" charset="0"/>
                <a:cs typeface="Times New Roman" panose="02020603050405020304" pitchFamily="18" charset="0"/>
              </a:rPr>
              <a:t>72:  </a:t>
            </a:r>
            <a:r>
              <a:rPr lang="en-US" altLang="en-US" sz="2400" dirty="0" err="1">
                <a:latin typeface="Times New Roman" panose="02020603050405020304" pitchFamily="18" charset="0"/>
                <a:cs typeface="Times New Roman" panose="02020603050405020304" pitchFamily="18" charset="0"/>
              </a:rPr>
              <a:t>ld</a:t>
            </a:r>
            <a:r>
              <a:rPr lang="en-US" altLang="en-US" sz="2400" dirty="0">
                <a:latin typeface="Times New Roman" panose="02020603050405020304" pitchFamily="18" charset="0"/>
                <a:cs typeface="Times New Roman" panose="02020603050405020304" pitchFamily="18" charset="0"/>
              </a:rPr>
              <a:t>   x4, 50(x7)</a:t>
            </a: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144</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 name="标题 3"/>
          <p:cNvSpPr>
            <a:spLocks noGrp="1"/>
          </p:cNvSpPr>
          <p:nvPr>
            <p:ph type="title"/>
          </p:nvPr>
        </p:nvSpPr>
        <p:spPr/>
        <p:txBody>
          <a:bodyPr/>
          <a:lstStyle/>
          <a:p>
            <a:r>
              <a:rPr lang="zh-CN" altLang="en-US" dirty="0"/>
              <a:t>缩短分支延迟</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4" name="直接箭头连接符 523"/>
          <p:cNvCxnSpPr/>
          <p:nvPr/>
        </p:nvCxnSpPr>
        <p:spPr bwMode="auto">
          <a:xfrm>
            <a:off x="9297976" y="222513"/>
            <a:ext cx="0" cy="6479648"/>
          </a:xfrm>
          <a:prstGeom prst="straightConnector1">
            <a:avLst/>
          </a:prstGeom>
          <a:ln w="12700" cap="flat" cmpd="sng" algn="ctr">
            <a:solidFill>
              <a:schemeClr val="dk1"/>
            </a:solidFill>
            <a:prstDash val="dash"/>
            <a:roun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cxnSp>
      <p:grpSp>
        <p:nvGrpSpPr>
          <p:cNvPr id="11" name="组合 10"/>
          <p:cNvGrpSpPr/>
          <p:nvPr/>
        </p:nvGrpSpPr>
        <p:grpSpPr>
          <a:xfrm>
            <a:off x="4991100" y="3496310"/>
            <a:ext cx="910590" cy="1060450"/>
            <a:chOff x="7860" y="5506"/>
            <a:chExt cx="1434" cy="1670"/>
          </a:xfrm>
        </p:grpSpPr>
        <p:sp>
          <p:nvSpPr>
            <p:cNvPr id="33" name="矩形 32"/>
            <p:cNvSpPr/>
            <p:nvPr/>
          </p:nvSpPr>
          <p:spPr bwMode="auto">
            <a:xfrm>
              <a:off x="7860" y="5506"/>
              <a:ext cx="1435" cy="1671"/>
            </a:xfrm>
            <a:prstGeom prst="rect">
              <a:avLst/>
            </a:prstGeom>
            <a:solidFill>
              <a:schemeClr val="bg1"/>
            </a:solid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algn="ctr" fontAlgn="base">
                <a:spcBef>
                  <a:spcPct val="0"/>
                </a:spcBef>
                <a:spcAft>
                  <a:spcPct val="0"/>
                </a:spcAft>
              </a:pPr>
              <a:endParaRPr lang="zh-CN" altLang="en-US" sz="1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p:cNvSpPr/>
            <p:nvPr/>
          </p:nvSpPr>
          <p:spPr>
            <a:xfrm>
              <a:off x="8532" y="5528"/>
              <a:ext cx="750" cy="163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18" name="直接箭头连接符 417"/>
          <p:cNvCxnSpPr/>
          <p:nvPr/>
        </p:nvCxnSpPr>
        <p:spPr bwMode="auto">
          <a:xfrm>
            <a:off x="6581778" y="222513"/>
            <a:ext cx="0" cy="6479648"/>
          </a:xfrm>
          <a:prstGeom prst="straightConnector1">
            <a:avLst/>
          </a:prstGeom>
          <a:ln w="12700" cap="flat" cmpd="sng" algn="ctr">
            <a:solidFill>
              <a:schemeClr val="dk1"/>
            </a:solidFill>
            <a:prstDash val="dash"/>
            <a:roun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cxnSp>
      <p:grpSp>
        <p:nvGrpSpPr>
          <p:cNvPr id="10" name="组合 9"/>
          <p:cNvGrpSpPr/>
          <p:nvPr/>
        </p:nvGrpSpPr>
        <p:grpSpPr>
          <a:xfrm>
            <a:off x="1510030" y="3688715"/>
            <a:ext cx="906780" cy="1045210"/>
            <a:chOff x="2378" y="5809"/>
            <a:chExt cx="1428" cy="1646"/>
          </a:xfrm>
        </p:grpSpPr>
        <p:sp>
          <p:nvSpPr>
            <p:cNvPr id="12" name="矩形 11"/>
            <p:cNvSpPr/>
            <p:nvPr/>
          </p:nvSpPr>
          <p:spPr bwMode="auto">
            <a:xfrm>
              <a:off x="2378" y="5809"/>
              <a:ext cx="1429" cy="1646"/>
            </a:xfrm>
            <a:prstGeom prst="rect">
              <a:avLst/>
            </a:prstGeom>
            <a:solidFill>
              <a:schemeClr val="bg1"/>
            </a:solid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endParaRPr lang="zh-CN" altLang="en-US" sz="1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矩形 3"/>
            <p:cNvSpPr/>
            <p:nvPr/>
          </p:nvSpPr>
          <p:spPr>
            <a:xfrm>
              <a:off x="3110" y="5824"/>
              <a:ext cx="697" cy="1616"/>
            </a:xfrm>
            <a:prstGeom prst="rect">
              <a:avLst/>
            </a:prstGeom>
            <a:solidFill>
              <a:schemeClr val="bg2">
                <a:lumMod val="90000"/>
              </a:schemeClr>
            </a:solidFill>
            <a:ln w="28575" cap="flat"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25" name="直接箭头连接符 524"/>
          <p:cNvCxnSpPr/>
          <p:nvPr/>
        </p:nvCxnSpPr>
        <p:spPr bwMode="auto">
          <a:xfrm>
            <a:off x="10715356" y="287056"/>
            <a:ext cx="0" cy="6479648"/>
          </a:xfrm>
          <a:prstGeom prst="straightConnector1">
            <a:avLst/>
          </a:prstGeom>
          <a:ln w="12700" cap="flat" cmpd="sng" algn="ctr">
            <a:solidFill>
              <a:schemeClr val="dk1"/>
            </a:solidFill>
            <a:prstDash val="dash"/>
            <a:roun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cxnSp>
      <p:sp>
        <p:nvSpPr>
          <p:cNvPr id="8" name="矩形 7"/>
          <p:cNvSpPr/>
          <p:nvPr/>
        </p:nvSpPr>
        <p:spPr bwMode="auto">
          <a:xfrm>
            <a:off x="956909" y="3946130"/>
            <a:ext cx="283998" cy="543544"/>
          </a:xfrm>
          <a:prstGeom prst="rect">
            <a:avLst/>
          </a:prstGeom>
          <a:solidFill>
            <a:schemeClr val="bg2">
              <a:lumMod val="90000"/>
            </a:schemeClr>
          </a:solid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lnSpc>
                <a:spcPts val="2000"/>
              </a:lnSpc>
              <a:spcBef>
                <a:spcPct val="0"/>
              </a:spcBef>
              <a:spcAft>
                <a:spcPct val="0"/>
              </a:spcAft>
            </a:pPr>
            <a:r>
              <a:rPr lang="en-US" altLang="zh-CN" sz="2000" b="1" dirty="0">
                <a:solidFill>
                  <a:srgbClr val="FF0000"/>
                </a:solidFill>
                <a:latin typeface="Times New Roman" panose="02020603050405020304" pitchFamily="18" charset="0"/>
                <a:cs typeface="Times New Roman" panose="02020603050405020304" pitchFamily="18" charset="0"/>
              </a:rPr>
              <a:t>PC</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cxnSp>
        <p:nvCxnSpPr>
          <p:cNvPr id="46" name="直接箭头连接符 45"/>
          <p:cNvCxnSpPr/>
          <p:nvPr/>
        </p:nvCxnSpPr>
        <p:spPr bwMode="auto">
          <a:xfrm flipV="1">
            <a:off x="10435791" y="4004908"/>
            <a:ext cx="192288" cy="2445"/>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连接符 77"/>
          <p:cNvCxnSpPr>
            <a:stCxn id="12" idx="3"/>
          </p:cNvCxnSpPr>
          <p:nvPr/>
        </p:nvCxnSpPr>
        <p:spPr bwMode="auto">
          <a:xfrm>
            <a:off x="2417538" y="4211133"/>
            <a:ext cx="182854" cy="0"/>
          </a:xfrm>
          <a:prstGeom prst="line">
            <a:avLst/>
          </a:prstGeom>
          <a:noFill/>
          <a:ln w="254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箭头连接符 88"/>
          <p:cNvCxnSpPr>
            <a:endCxn id="12" idx="1"/>
          </p:cNvCxnSpPr>
          <p:nvPr/>
        </p:nvCxnSpPr>
        <p:spPr bwMode="auto">
          <a:xfrm flipV="1">
            <a:off x="1252855" y="4211320"/>
            <a:ext cx="257175" cy="762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直接连接符 92"/>
          <p:cNvCxnSpPr/>
          <p:nvPr/>
        </p:nvCxnSpPr>
        <p:spPr bwMode="auto">
          <a:xfrm>
            <a:off x="10808332" y="2972320"/>
            <a:ext cx="360000" cy="0"/>
          </a:xfrm>
          <a:prstGeom prst="line">
            <a:avLst/>
          </a:prstGeom>
          <a:noFill/>
          <a:ln w="25400" cap="flat" cmpd="sng" algn="ctr">
            <a:solidFill>
              <a:srgbClr val="00B0F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矩形 93"/>
          <p:cNvSpPr/>
          <p:nvPr/>
        </p:nvSpPr>
        <p:spPr bwMode="auto">
          <a:xfrm>
            <a:off x="2620291" y="3230677"/>
            <a:ext cx="273550" cy="2458913"/>
          </a:xfrm>
          <a:prstGeom prst="rect">
            <a:avLst/>
          </a:prstGeom>
          <a:solidFill>
            <a:schemeClr val="bg2">
              <a:lumMod val="90000"/>
            </a:schemeClr>
          </a:solid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endPar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49" name="直接箭头连接符 148"/>
          <p:cNvCxnSpPr>
            <a:endCxn id="8" idx="0"/>
          </p:cNvCxnSpPr>
          <p:nvPr/>
        </p:nvCxnSpPr>
        <p:spPr bwMode="auto">
          <a:xfrm rot="5400000">
            <a:off x="1073622" y="1489855"/>
            <a:ext cx="2481562" cy="2430989"/>
          </a:xfrm>
          <a:prstGeom prst="bentConnector3">
            <a:avLst>
              <a:gd name="adj1" fmla="val 486"/>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直接连接符 159"/>
          <p:cNvCxnSpPr>
            <a:endCxn id="173" idx="1"/>
          </p:cNvCxnSpPr>
          <p:nvPr/>
        </p:nvCxnSpPr>
        <p:spPr bwMode="auto">
          <a:xfrm>
            <a:off x="9424670" y="2792095"/>
            <a:ext cx="1177330" cy="178386"/>
          </a:xfrm>
          <a:prstGeom prst="bentConnector3">
            <a:avLst>
              <a:gd name="adj1" fmla="val 50000"/>
            </a:avLst>
          </a:prstGeom>
          <a:noFill/>
          <a:ln w="25400" cap="flat" cmpd="sng" algn="ctr">
            <a:solidFill>
              <a:srgbClr val="00B0F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 name="直接箭头连接符 132"/>
          <p:cNvCxnSpPr/>
          <p:nvPr/>
        </p:nvCxnSpPr>
        <p:spPr bwMode="auto">
          <a:xfrm flipV="1">
            <a:off x="6104890" y="2742565"/>
            <a:ext cx="306000" cy="635"/>
          </a:xfrm>
          <a:prstGeom prst="straightConnector1">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 name="直接箭头连接符 133"/>
          <p:cNvCxnSpPr/>
          <p:nvPr/>
        </p:nvCxnSpPr>
        <p:spPr bwMode="auto">
          <a:xfrm>
            <a:off x="6230563" y="2952264"/>
            <a:ext cx="168360" cy="0"/>
          </a:xfrm>
          <a:prstGeom prst="straightConnector1">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 name="直接箭头连接符 153"/>
          <p:cNvCxnSpPr>
            <a:endCxn id="48" idx="1"/>
          </p:cNvCxnSpPr>
          <p:nvPr/>
        </p:nvCxnSpPr>
        <p:spPr bwMode="auto">
          <a:xfrm>
            <a:off x="6809614" y="2742673"/>
            <a:ext cx="2241784" cy="177057"/>
          </a:xfrm>
          <a:prstGeom prst="bentConnector3">
            <a:avLst>
              <a:gd name="adj1" fmla="val 50000"/>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2" name="矩形 171"/>
          <p:cNvSpPr/>
          <p:nvPr/>
        </p:nvSpPr>
        <p:spPr bwMode="auto">
          <a:xfrm>
            <a:off x="10603230" y="3098165"/>
            <a:ext cx="360000" cy="2723515"/>
          </a:xfrm>
          <a:prstGeom prst="rect">
            <a:avLst/>
          </a:prstGeom>
          <a:solidFill>
            <a:schemeClr val="bg1"/>
          </a:solid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endPar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3" name="矩形 172"/>
          <p:cNvSpPr/>
          <p:nvPr/>
        </p:nvSpPr>
        <p:spPr bwMode="auto">
          <a:xfrm>
            <a:off x="10602000" y="2844701"/>
            <a:ext cx="360000" cy="251559"/>
          </a:xfrm>
          <a:prstGeom prst="rect">
            <a:avLst/>
          </a:prstGeom>
          <a:solidFill>
            <a:srgbClr val="9CDCF9"/>
          </a:solidFill>
          <a:ln w="25400">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136525" rIns="0" bIns="136525" numCol="1" rtlCol="0" anchor="ctr" anchorCtr="0" compatLnSpc="1"/>
          <a:lstStyle/>
          <a:p>
            <a:pPr algn="ctr" fontAlgn="base">
              <a:spcBef>
                <a:spcPct val="0"/>
              </a:spcBef>
              <a:spcAft>
                <a:spcPct val="0"/>
              </a:spcAft>
            </a:pPr>
            <a:r>
              <a:rPr lang="en-GB" altLang="zh-CN" sz="1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W</a:t>
            </a:r>
            <a:r>
              <a:rPr lang="en-US" altLang="zh-CN" sz="1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B</a:t>
            </a:r>
          </a:p>
        </p:txBody>
      </p:sp>
      <p:cxnSp>
        <p:nvCxnSpPr>
          <p:cNvPr id="184" name="直接箭头连接符 183"/>
          <p:cNvCxnSpPr>
            <a:endCxn id="303" idx="2"/>
          </p:cNvCxnSpPr>
          <p:nvPr/>
        </p:nvCxnSpPr>
        <p:spPr bwMode="auto">
          <a:xfrm>
            <a:off x="4162634" y="2677585"/>
            <a:ext cx="1593756" cy="0"/>
          </a:xfrm>
          <a:prstGeom prst="straightConnector1">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1" name="直接连接符 200"/>
          <p:cNvCxnSpPr/>
          <p:nvPr/>
        </p:nvCxnSpPr>
        <p:spPr bwMode="auto">
          <a:xfrm>
            <a:off x="3100243" y="1753245"/>
            <a:ext cx="0" cy="3576580"/>
          </a:xfrm>
          <a:prstGeom prst="line">
            <a:avLst/>
          </a:prstGeom>
          <a:noFill/>
          <a:ln w="254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 name="直接箭头连接符 204"/>
          <p:cNvCxnSpPr/>
          <p:nvPr/>
        </p:nvCxnSpPr>
        <p:spPr bwMode="auto">
          <a:xfrm rot="16200000" flipH="1">
            <a:off x="-419736" y="3473546"/>
            <a:ext cx="1593199" cy="286282"/>
          </a:xfrm>
          <a:prstGeom prst="bentConnector3">
            <a:avLst>
              <a:gd name="adj1" fmla="val 99908"/>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直接连接符 208"/>
          <p:cNvCxnSpPr/>
          <p:nvPr/>
        </p:nvCxnSpPr>
        <p:spPr bwMode="auto">
          <a:xfrm flipV="1">
            <a:off x="2883821" y="4215087"/>
            <a:ext cx="232836" cy="3578"/>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 name="直接箭头连接符 214"/>
          <p:cNvCxnSpPr>
            <a:endCxn id="33" idx="1"/>
          </p:cNvCxnSpPr>
          <p:nvPr/>
        </p:nvCxnSpPr>
        <p:spPr bwMode="auto">
          <a:xfrm flipV="1">
            <a:off x="3122720" y="4027208"/>
            <a:ext cx="1868291" cy="0"/>
          </a:xfrm>
          <a:prstGeom prst="straightConnector1">
            <a:avLst/>
          </a:prstGeom>
          <a:noFill/>
          <a:ln w="25400" cap="flat" cmpd="sng" algn="ctr">
            <a:solidFill>
              <a:schemeClr val="tx1"/>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9" name="直接箭头连接符 218"/>
          <p:cNvCxnSpPr/>
          <p:nvPr/>
        </p:nvCxnSpPr>
        <p:spPr bwMode="auto">
          <a:xfrm rot="10800000" flipV="1">
            <a:off x="2788643" y="1605107"/>
            <a:ext cx="714634" cy="1625570"/>
          </a:xfrm>
          <a:prstGeom prst="bentConnector2">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5" name="直接连接符 234"/>
          <p:cNvCxnSpPr/>
          <p:nvPr/>
        </p:nvCxnSpPr>
        <p:spPr bwMode="auto">
          <a:xfrm>
            <a:off x="7400635" y="6337038"/>
            <a:ext cx="2315640" cy="0"/>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9" name="直接连接符 278"/>
          <p:cNvCxnSpPr>
            <a:cxnSpLocks/>
          </p:cNvCxnSpPr>
          <p:nvPr/>
        </p:nvCxnSpPr>
        <p:spPr bwMode="auto">
          <a:xfrm>
            <a:off x="4134041" y="6534423"/>
            <a:ext cx="7664995" cy="0"/>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2" name="直接连接符 291"/>
          <p:cNvCxnSpPr/>
          <p:nvPr/>
        </p:nvCxnSpPr>
        <p:spPr bwMode="auto">
          <a:xfrm>
            <a:off x="9441547" y="5334265"/>
            <a:ext cx="1153873" cy="0"/>
          </a:xfrm>
          <a:prstGeom prst="line">
            <a:avLst/>
          </a:prstGeom>
          <a:noFill/>
          <a:ln w="254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9" name="直接连接符 298"/>
          <p:cNvCxnSpPr/>
          <p:nvPr/>
        </p:nvCxnSpPr>
        <p:spPr bwMode="auto">
          <a:xfrm flipV="1">
            <a:off x="4320000" y="5349240"/>
            <a:ext cx="2808000" cy="969010"/>
          </a:xfrm>
          <a:prstGeom prst="bentConnector3">
            <a:avLst>
              <a:gd name="adj1" fmla="val 99473"/>
            </a:avLst>
          </a:prstGeom>
          <a:noFill/>
          <a:ln w="25400" cap="flat" cmpd="sng" algn="ctr">
            <a:solidFill>
              <a:schemeClr val="tx1"/>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3" name="直接连接符 342"/>
          <p:cNvCxnSpPr>
            <a:stCxn id="33" idx="0"/>
          </p:cNvCxnSpPr>
          <p:nvPr/>
        </p:nvCxnSpPr>
        <p:spPr bwMode="auto">
          <a:xfrm flipH="1" flipV="1">
            <a:off x="5433134" y="1002057"/>
            <a:ext cx="13579" cy="2494253"/>
          </a:xfrm>
          <a:prstGeom prst="line">
            <a:avLst/>
          </a:prstGeom>
          <a:noFill/>
          <a:ln w="25400" cap="flat" cmpd="sng" algn="ctr">
            <a:solidFill>
              <a:srgbClr val="00B0F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7" name="矩形 346"/>
          <p:cNvSpPr/>
          <p:nvPr/>
        </p:nvSpPr>
        <p:spPr>
          <a:xfrm>
            <a:off x="695239" y="342367"/>
            <a:ext cx="1869921" cy="400110"/>
          </a:xfrm>
          <a:prstGeom prst="rect">
            <a:avLst/>
          </a:prstGeom>
          <a:ln w="25400">
            <a:noFill/>
          </a:ln>
        </p:spPr>
        <p:txBody>
          <a:bodyPr wrap="square">
            <a:spAutoFit/>
          </a:bodyPr>
          <a:lstStyle/>
          <a:p>
            <a:pPr lvl="0" algn="ctr">
              <a:defRPr/>
            </a:pPr>
            <a:r>
              <a:rPr lang="en-US" altLang="zh-CN" sz="2000" b="1" dirty="0">
                <a:latin typeface="Times New Roman" panose="02020603050405020304" pitchFamily="18" charset="0"/>
                <a:cs typeface="Times New Roman" panose="02020603050405020304" pitchFamily="18" charset="0"/>
              </a:rPr>
              <a:t>and x12, x2, x5</a:t>
            </a:r>
          </a:p>
        </p:txBody>
      </p:sp>
      <p:cxnSp>
        <p:nvCxnSpPr>
          <p:cNvPr id="352" name="直接箭头连接符 351"/>
          <p:cNvCxnSpPr/>
          <p:nvPr/>
        </p:nvCxnSpPr>
        <p:spPr bwMode="auto">
          <a:xfrm flipV="1">
            <a:off x="3096000" y="5337543"/>
            <a:ext cx="3312000"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6" name="直接连接符 225"/>
          <p:cNvCxnSpPr/>
          <p:nvPr/>
        </p:nvCxnSpPr>
        <p:spPr bwMode="auto">
          <a:xfrm flipV="1">
            <a:off x="3666594" y="4025331"/>
            <a:ext cx="0" cy="1959519"/>
          </a:xfrm>
          <a:prstGeom prst="line">
            <a:avLst/>
          </a:prstGeom>
          <a:noFill/>
          <a:ln w="25400" cap="flat" cmpd="sng" algn="ctr">
            <a:solidFill>
              <a:schemeClr val="tx1"/>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8" name="直接箭头连接符 227"/>
          <p:cNvCxnSpPr/>
          <p:nvPr/>
        </p:nvCxnSpPr>
        <p:spPr bwMode="auto">
          <a:xfrm flipV="1">
            <a:off x="3931535" y="4246146"/>
            <a:ext cx="1054607"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7" name="直接连接符 236"/>
          <p:cNvCxnSpPr/>
          <p:nvPr/>
        </p:nvCxnSpPr>
        <p:spPr bwMode="auto">
          <a:xfrm flipV="1">
            <a:off x="4319522" y="2059619"/>
            <a:ext cx="16478" cy="4264662"/>
          </a:xfrm>
          <a:prstGeom prst="straightConnector1">
            <a:avLst/>
          </a:prstGeom>
          <a:noFill/>
          <a:ln w="254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9" name="直接箭头连接符 238"/>
          <p:cNvCxnSpPr/>
          <p:nvPr/>
        </p:nvCxnSpPr>
        <p:spPr bwMode="auto">
          <a:xfrm flipV="1">
            <a:off x="3117995" y="3855927"/>
            <a:ext cx="1873017" cy="0"/>
          </a:xfrm>
          <a:prstGeom prst="straightConnector1">
            <a:avLst/>
          </a:prstGeom>
          <a:noFill/>
          <a:ln w="25400" cap="flat" cmpd="sng" algn="ctr">
            <a:solidFill>
              <a:schemeClr val="tx1"/>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3" name="直接箭头连接符 242"/>
          <p:cNvCxnSpPr>
            <a:endCxn id="166" idx="3"/>
          </p:cNvCxnSpPr>
          <p:nvPr/>
        </p:nvCxnSpPr>
        <p:spPr bwMode="auto">
          <a:xfrm>
            <a:off x="2918598" y="3303593"/>
            <a:ext cx="1799518" cy="9838"/>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 name="直接连接符 248"/>
          <p:cNvCxnSpPr/>
          <p:nvPr/>
        </p:nvCxnSpPr>
        <p:spPr bwMode="auto">
          <a:xfrm>
            <a:off x="3437767" y="3867004"/>
            <a:ext cx="0" cy="1822586"/>
          </a:xfrm>
          <a:prstGeom prst="line">
            <a:avLst/>
          </a:prstGeom>
          <a:noFill/>
          <a:ln w="25400" cap="flat" cmpd="sng" algn="ctr">
            <a:solidFill>
              <a:schemeClr val="tx1"/>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1" name="直接连接符 250"/>
          <p:cNvCxnSpPr/>
          <p:nvPr/>
        </p:nvCxnSpPr>
        <p:spPr bwMode="auto">
          <a:xfrm rot="10800000">
            <a:off x="207010" y="2800985"/>
            <a:ext cx="1983105" cy="523240"/>
          </a:xfrm>
          <a:prstGeom prst="bentConnector3">
            <a:avLst>
              <a:gd name="adj1" fmla="val -4290"/>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4" name="直接箭头连接符 253"/>
          <p:cNvCxnSpPr/>
          <p:nvPr/>
        </p:nvCxnSpPr>
        <p:spPr bwMode="auto">
          <a:xfrm>
            <a:off x="3666594" y="5971895"/>
            <a:ext cx="2733004"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 name="直接箭头连接符 255"/>
          <p:cNvCxnSpPr/>
          <p:nvPr/>
        </p:nvCxnSpPr>
        <p:spPr bwMode="auto">
          <a:xfrm>
            <a:off x="3437767" y="5673265"/>
            <a:ext cx="2984954"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2" name="直接箭头连接符 261"/>
          <p:cNvCxnSpPr/>
          <p:nvPr/>
        </p:nvCxnSpPr>
        <p:spPr bwMode="auto">
          <a:xfrm>
            <a:off x="5902236" y="4332411"/>
            <a:ext cx="504495"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5" name="直接箭头连接符 264"/>
          <p:cNvCxnSpPr/>
          <p:nvPr/>
        </p:nvCxnSpPr>
        <p:spPr bwMode="auto">
          <a:xfrm flipV="1">
            <a:off x="5918537" y="3715000"/>
            <a:ext cx="488194" cy="6845"/>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 name="直接箭头连接符 245"/>
          <p:cNvCxnSpPr/>
          <p:nvPr/>
        </p:nvCxnSpPr>
        <p:spPr bwMode="auto">
          <a:xfrm flipV="1">
            <a:off x="4896338" y="4914058"/>
            <a:ext cx="1502153" cy="12759"/>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9" name="直接箭头连接符 358"/>
          <p:cNvCxnSpPr/>
          <p:nvPr/>
        </p:nvCxnSpPr>
        <p:spPr bwMode="auto">
          <a:xfrm>
            <a:off x="6696613" y="5686306"/>
            <a:ext cx="827467"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3" name="直接箭头连接符 372"/>
          <p:cNvCxnSpPr/>
          <p:nvPr/>
        </p:nvCxnSpPr>
        <p:spPr bwMode="auto">
          <a:xfrm>
            <a:off x="6754030" y="5329825"/>
            <a:ext cx="2313878" cy="7718"/>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6" name="直接箭头连接符 375"/>
          <p:cNvCxnSpPr/>
          <p:nvPr/>
        </p:nvCxnSpPr>
        <p:spPr bwMode="auto">
          <a:xfrm>
            <a:off x="9716275" y="5116661"/>
            <a:ext cx="879145" cy="0"/>
          </a:xfrm>
          <a:prstGeom prst="straightConnector1">
            <a:avLst/>
          </a:prstGeom>
          <a:noFill/>
          <a:ln w="25400" cap="flat" cmpd="sng" algn="ctr">
            <a:solidFill>
              <a:schemeClr val="tx1"/>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 name="直接箭头连接符 378"/>
          <p:cNvCxnSpPr/>
          <p:nvPr/>
        </p:nvCxnSpPr>
        <p:spPr bwMode="auto">
          <a:xfrm>
            <a:off x="2757066" y="123283"/>
            <a:ext cx="0" cy="6479648"/>
          </a:xfrm>
          <a:prstGeom prst="straightConnector1">
            <a:avLst/>
          </a:prstGeom>
          <a:ln w="12700" cap="flat" cmpd="sng" algn="ctr">
            <a:solidFill>
              <a:schemeClr val="dk1"/>
            </a:solidFill>
            <a:prstDash val="dash"/>
            <a:roun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cxnSp>
      <p:cxnSp>
        <p:nvCxnSpPr>
          <p:cNvPr id="386" name="直接箭头连接符 385"/>
          <p:cNvCxnSpPr/>
          <p:nvPr/>
        </p:nvCxnSpPr>
        <p:spPr bwMode="auto">
          <a:xfrm rot="5400000">
            <a:off x="7741404" y="3896390"/>
            <a:ext cx="2979471" cy="778500"/>
          </a:xfrm>
          <a:prstGeom prst="bentConnector3">
            <a:avLst>
              <a:gd name="adj1" fmla="val 100057"/>
            </a:avLst>
          </a:prstGeom>
          <a:noFill/>
          <a:ln w="25400" cap="flat" cmpd="sng" algn="ctr">
            <a:solidFill>
              <a:srgbClr val="00B0F0"/>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3" name="直接连接符 392"/>
          <p:cNvCxnSpPr/>
          <p:nvPr/>
        </p:nvCxnSpPr>
        <p:spPr bwMode="auto">
          <a:xfrm>
            <a:off x="8827497" y="5620929"/>
            <a:ext cx="681519" cy="0"/>
          </a:xfrm>
          <a:prstGeom prst="line">
            <a:avLst/>
          </a:prstGeom>
          <a:noFill/>
          <a:ln w="25400"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7" name="直接箭头连接符 396"/>
          <p:cNvCxnSpPr/>
          <p:nvPr/>
        </p:nvCxnSpPr>
        <p:spPr bwMode="auto">
          <a:xfrm>
            <a:off x="11165090" y="983469"/>
            <a:ext cx="0" cy="5045771"/>
          </a:xfrm>
          <a:prstGeom prst="straightConnector1">
            <a:avLst/>
          </a:prstGeom>
          <a:noFill/>
          <a:ln w="254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 name="直接连接符 398"/>
          <p:cNvCxnSpPr/>
          <p:nvPr/>
        </p:nvCxnSpPr>
        <p:spPr bwMode="auto">
          <a:xfrm>
            <a:off x="8828925" y="6029240"/>
            <a:ext cx="2336165" cy="0"/>
          </a:xfrm>
          <a:prstGeom prst="line">
            <a:avLst/>
          </a:prstGeom>
          <a:noFill/>
          <a:ln w="25400" cap="flat" cmpd="sng" algn="ctr">
            <a:solidFill>
              <a:srgbClr val="00B0F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1" name="直接箭头连接符 400"/>
          <p:cNvCxnSpPr/>
          <p:nvPr/>
        </p:nvCxnSpPr>
        <p:spPr bwMode="auto">
          <a:xfrm rot="10800000">
            <a:off x="5064977" y="1513169"/>
            <a:ext cx="2102719" cy="1228829"/>
          </a:xfrm>
          <a:prstGeom prst="bentConnector3">
            <a:avLst>
              <a:gd name="adj1" fmla="val 563"/>
            </a:avLst>
          </a:prstGeom>
          <a:noFill/>
          <a:ln w="25400" cap="flat" cmpd="sng" algn="ctr">
            <a:solidFill>
              <a:srgbClr val="00B0F0"/>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6" name="直接连接符 405"/>
          <p:cNvCxnSpPr/>
          <p:nvPr/>
        </p:nvCxnSpPr>
        <p:spPr bwMode="auto">
          <a:xfrm>
            <a:off x="10960499" y="5300121"/>
            <a:ext cx="115415" cy="0"/>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1" name="直接连接符 410"/>
          <p:cNvCxnSpPr/>
          <p:nvPr/>
        </p:nvCxnSpPr>
        <p:spPr bwMode="auto">
          <a:xfrm flipV="1">
            <a:off x="8839554" y="5892888"/>
            <a:ext cx="2245482" cy="11282"/>
          </a:xfrm>
          <a:prstGeom prst="line">
            <a:avLst/>
          </a:prstGeom>
          <a:noFill/>
          <a:ln w="25400"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8" name="直接箭头连接符 407"/>
          <p:cNvCxnSpPr/>
          <p:nvPr/>
        </p:nvCxnSpPr>
        <p:spPr bwMode="auto">
          <a:xfrm>
            <a:off x="11075914" y="5297444"/>
            <a:ext cx="0" cy="606726"/>
          </a:xfrm>
          <a:prstGeom prst="straightConnector1">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4" name="直接箭头连接符 413"/>
          <p:cNvCxnSpPr/>
          <p:nvPr/>
        </p:nvCxnSpPr>
        <p:spPr bwMode="auto">
          <a:xfrm rot="16200000" flipH="1">
            <a:off x="-1078678" y="2383614"/>
            <a:ext cx="2787687" cy="400717"/>
          </a:xfrm>
          <a:prstGeom prst="bentConnector3">
            <a:avLst>
              <a:gd name="adj1" fmla="val 99202"/>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 name="连接符: 肘形 419"/>
          <p:cNvCxnSpPr>
            <a:endCxn id="312" idx="3"/>
          </p:cNvCxnSpPr>
          <p:nvPr/>
        </p:nvCxnSpPr>
        <p:spPr bwMode="auto">
          <a:xfrm rot="10800000">
            <a:off x="7697418" y="3932796"/>
            <a:ext cx="415708" cy="122715"/>
          </a:xfrm>
          <a:prstGeom prst="bentConnector2">
            <a:avLst/>
          </a:prstGeom>
          <a:solidFill>
            <a:schemeClr val="accent1"/>
          </a:solid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 name="矩形 39"/>
          <p:cNvSpPr/>
          <p:nvPr/>
        </p:nvSpPr>
        <p:spPr bwMode="auto">
          <a:xfrm>
            <a:off x="9859831" y="3626448"/>
            <a:ext cx="583541" cy="1309728"/>
          </a:xfrm>
          <a:prstGeom prst="rect">
            <a:avLst/>
          </a:prstGeom>
          <a:no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36195" rIns="0" bIns="45720" numCol="1" rtlCol="0" anchor="t" anchorCtr="0" compatLnSpc="1"/>
          <a:lstStyle/>
          <a:p>
            <a:pPr algn="ctr" fontAlgn="base">
              <a:spcBef>
                <a:spcPct val="0"/>
              </a:spcBef>
              <a:spcAft>
                <a:spcPct val="0"/>
              </a:spcAft>
            </a:pPr>
            <a:endParaRPr lang="en-US" altLang="zh-CN" sz="1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fontAlgn="base">
              <a:spcBef>
                <a:spcPct val="0"/>
              </a:spcBef>
              <a:spcAft>
                <a:spcPct val="0"/>
              </a:spcAft>
            </a:pP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DM</a:t>
            </a:r>
          </a:p>
        </p:txBody>
      </p:sp>
      <p:cxnSp>
        <p:nvCxnSpPr>
          <p:cNvPr id="437" name="直接箭头连接符 436"/>
          <p:cNvCxnSpPr/>
          <p:nvPr/>
        </p:nvCxnSpPr>
        <p:spPr bwMode="auto">
          <a:xfrm>
            <a:off x="9414961" y="4004908"/>
            <a:ext cx="451580"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梯形 43"/>
          <p:cNvSpPr/>
          <p:nvPr/>
        </p:nvSpPr>
        <p:spPr bwMode="auto">
          <a:xfrm rot="5400000">
            <a:off x="8001181" y="3670162"/>
            <a:ext cx="1292857" cy="371529"/>
          </a:xfrm>
          <a:custGeom>
            <a:avLst/>
            <a:gdLst>
              <a:gd name="connsiteX0" fmla="*/ 0 w 1740247"/>
              <a:gd name="connsiteY0" fmla="*/ 648073 h 648073"/>
              <a:gd name="connsiteX1" fmla="*/ 209956 w 1740247"/>
              <a:gd name="connsiteY1" fmla="*/ 0 h 648073"/>
              <a:gd name="connsiteX2" fmla="*/ 1530291 w 1740247"/>
              <a:gd name="connsiteY2" fmla="*/ 0 h 648073"/>
              <a:gd name="connsiteX3" fmla="*/ 1740247 w 1740247"/>
              <a:gd name="connsiteY3" fmla="*/ 648073 h 648073"/>
              <a:gd name="connsiteX4" fmla="*/ 0 w 1740247"/>
              <a:gd name="connsiteY4" fmla="*/ 648073 h 648073"/>
              <a:gd name="connsiteX0-1" fmla="*/ 0 w 1740247"/>
              <a:gd name="connsiteY0-2" fmla="*/ 648073 h 648073"/>
              <a:gd name="connsiteX1-3" fmla="*/ 209956 w 1740247"/>
              <a:gd name="connsiteY1-4" fmla="*/ 0 h 648073"/>
              <a:gd name="connsiteX2-5" fmla="*/ 1530291 w 1740247"/>
              <a:gd name="connsiteY2-6" fmla="*/ 0 h 648073"/>
              <a:gd name="connsiteX3-7" fmla="*/ 1740247 w 1740247"/>
              <a:gd name="connsiteY3-8" fmla="*/ 648073 h 648073"/>
              <a:gd name="connsiteX4-9" fmla="*/ 847578 w 1740247"/>
              <a:gd name="connsiteY4-10" fmla="*/ 647846 h 648073"/>
              <a:gd name="connsiteX5" fmla="*/ 0 w 1740247"/>
              <a:gd name="connsiteY5" fmla="*/ 648073 h 648073"/>
              <a:gd name="connsiteX0-11" fmla="*/ 0 w 1740247"/>
              <a:gd name="connsiteY0-12" fmla="*/ 648073 h 648073"/>
              <a:gd name="connsiteX1-13" fmla="*/ 209956 w 1740247"/>
              <a:gd name="connsiteY1-14" fmla="*/ 0 h 648073"/>
              <a:gd name="connsiteX2-15" fmla="*/ 1530291 w 1740247"/>
              <a:gd name="connsiteY2-16" fmla="*/ 0 h 648073"/>
              <a:gd name="connsiteX3-17" fmla="*/ 1740247 w 1740247"/>
              <a:gd name="connsiteY3-18" fmla="*/ 648073 h 648073"/>
              <a:gd name="connsiteX4-19" fmla="*/ 847578 w 1740247"/>
              <a:gd name="connsiteY4-20" fmla="*/ 647846 h 648073"/>
              <a:gd name="connsiteX5-21" fmla="*/ 640409 w 1740247"/>
              <a:gd name="connsiteY5-22" fmla="*/ 647846 h 648073"/>
              <a:gd name="connsiteX6" fmla="*/ 0 w 1740247"/>
              <a:gd name="connsiteY6" fmla="*/ 648073 h 648073"/>
              <a:gd name="connsiteX0-23" fmla="*/ 0 w 1740247"/>
              <a:gd name="connsiteY0-24" fmla="*/ 648073 h 648073"/>
              <a:gd name="connsiteX1-25" fmla="*/ 209956 w 1740247"/>
              <a:gd name="connsiteY1-26" fmla="*/ 0 h 648073"/>
              <a:gd name="connsiteX2-27" fmla="*/ 1530291 w 1740247"/>
              <a:gd name="connsiteY2-28" fmla="*/ 0 h 648073"/>
              <a:gd name="connsiteX3-29" fmla="*/ 1740247 w 1740247"/>
              <a:gd name="connsiteY3-30" fmla="*/ 648073 h 648073"/>
              <a:gd name="connsiteX4-31" fmla="*/ 1019028 w 1740247"/>
              <a:gd name="connsiteY4-32" fmla="*/ 647846 h 648073"/>
              <a:gd name="connsiteX5-33" fmla="*/ 847578 w 1740247"/>
              <a:gd name="connsiteY5-34" fmla="*/ 647846 h 648073"/>
              <a:gd name="connsiteX6-35" fmla="*/ 640409 w 1740247"/>
              <a:gd name="connsiteY6-36" fmla="*/ 647846 h 648073"/>
              <a:gd name="connsiteX7" fmla="*/ 0 w 1740247"/>
              <a:gd name="connsiteY7" fmla="*/ 648073 h 648073"/>
              <a:gd name="connsiteX0-37" fmla="*/ 0 w 1740247"/>
              <a:gd name="connsiteY0-38" fmla="*/ 648073 h 650227"/>
              <a:gd name="connsiteX1-39" fmla="*/ 209956 w 1740247"/>
              <a:gd name="connsiteY1-40" fmla="*/ 0 h 650227"/>
              <a:gd name="connsiteX2-41" fmla="*/ 1530291 w 1740247"/>
              <a:gd name="connsiteY2-42" fmla="*/ 0 h 650227"/>
              <a:gd name="connsiteX3-43" fmla="*/ 1740247 w 1740247"/>
              <a:gd name="connsiteY3-44" fmla="*/ 648073 h 650227"/>
              <a:gd name="connsiteX4-45" fmla="*/ 1042841 w 1740247"/>
              <a:gd name="connsiteY4-46" fmla="*/ 650227 h 650227"/>
              <a:gd name="connsiteX5-47" fmla="*/ 847578 w 1740247"/>
              <a:gd name="connsiteY5-48" fmla="*/ 647846 h 650227"/>
              <a:gd name="connsiteX6-49" fmla="*/ 640409 w 1740247"/>
              <a:gd name="connsiteY6-50" fmla="*/ 647846 h 650227"/>
              <a:gd name="connsiteX7-51" fmla="*/ 0 w 1740247"/>
              <a:gd name="connsiteY7-52" fmla="*/ 648073 h 650227"/>
              <a:gd name="connsiteX0-53" fmla="*/ 0 w 1740247"/>
              <a:gd name="connsiteY0-54" fmla="*/ 648073 h 650227"/>
              <a:gd name="connsiteX1-55" fmla="*/ 209956 w 1740247"/>
              <a:gd name="connsiteY1-56" fmla="*/ 0 h 650227"/>
              <a:gd name="connsiteX2-57" fmla="*/ 1530291 w 1740247"/>
              <a:gd name="connsiteY2-58" fmla="*/ 0 h 650227"/>
              <a:gd name="connsiteX3-59" fmla="*/ 1740247 w 1740247"/>
              <a:gd name="connsiteY3-60" fmla="*/ 648073 h 650227"/>
              <a:gd name="connsiteX4-61" fmla="*/ 1042841 w 1740247"/>
              <a:gd name="connsiteY4-62" fmla="*/ 650227 h 650227"/>
              <a:gd name="connsiteX5-63" fmla="*/ 847578 w 1740247"/>
              <a:gd name="connsiteY5-64" fmla="*/ 647846 h 650227"/>
              <a:gd name="connsiteX6-65" fmla="*/ 680891 w 1740247"/>
              <a:gd name="connsiteY6-66" fmla="*/ 647846 h 650227"/>
              <a:gd name="connsiteX7-67" fmla="*/ 0 w 1740247"/>
              <a:gd name="connsiteY7-68" fmla="*/ 648073 h 650227"/>
              <a:gd name="connsiteX0-69" fmla="*/ 0 w 1740247"/>
              <a:gd name="connsiteY0-70" fmla="*/ 648073 h 648073"/>
              <a:gd name="connsiteX1-71" fmla="*/ 209956 w 1740247"/>
              <a:gd name="connsiteY1-72" fmla="*/ 0 h 648073"/>
              <a:gd name="connsiteX2-73" fmla="*/ 1530291 w 1740247"/>
              <a:gd name="connsiteY2-74" fmla="*/ 0 h 648073"/>
              <a:gd name="connsiteX3-75" fmla="*/ 1740247 w 1740247"/>
              <a:gd name="connsiteY3-76" fmla="*/ 648073 h 648073"/>
              <a:gd name="connsiteX4-77" fmla="*/ 1035697 w 1740247"/>
              <a:gd name="connsiteY4-78" fmla="*/ 645464 h 648073"/>
              <a:gd name="connsiteX5-79" fmla="*/ 847578 w 1740247"/>
              <a:gd name="connsiteY5-80" fmla="*/ 647846 h 648073"/>
              <a:gd name="connsiteX6-81" fmla="*/ 680891 w 1740247"/>
              <a:gd name="connsiteY6-82" fmla="*/ 647846 h 648073"/>
              <a:gd name="connsiteX7-83" fmla="*/ 0 w 1740247"/>
              <a:gd name="connsiteY7-84" fmla="*/ 648073 h 648073"/>
              <a:gd name="connsiteX0-85" fmla="*/ 0 w 1740247"/>
              <a:gd name="connsiteY0-86" fmla="*/ 648073 h 648073"/>
              <a:gd name="connsiteX1-87" fmla="*/ 209956 w 1740247"/>
              <a:gd name="connsiteY1-88" fmla="*/ 0 h 648073"/>
              <a:gd name="connsiteX2-89" fmla="*/ 1530291 w 1740247"/>
              <a:gd name="connsiteY2-90" fmla="*/ 0 h 648073"/>
              <a:gd name="connsiteX3-91" fmla="*/ 1740247 w 1740247"/>
              <a:gd name="connsiteY3-92" fmla="*/ 648073 h 648073"/>
              <a:gd name="connsiteX4-93" fmla="*/ 1035697 w 1740247"/>
              <a:gd name="connsiteY4-94" fmla="*/ 647846 h 648073"/>
              <a:gd name="connsiteX5-95" fmla="*/ 847578 w 1740247"/>
              <a:gd name="connsiteY5-96" fmla="*/ 647846 h 648073"/>
              <a:gd name="connsiteX6-97" fmla="*/ 680891 w 1740247"/>
              <a:gd name="connsiteY6-98" fmla="*/ 647846 h 648073"/>
              <a:gd name="connsiteX7-99" fmla="*/ 0 w 1740247"/>
              <a:gd name="connsiteY7-100" fmla="*/ 648073 h 648073"/>
              <a:gd name="connsiteX0-101" fmla="*/ 0 w 1740247"/>
              <a:gd name="connsiteY0-102" fmla="*/ 648073 h 648073"/>
              <a:gd name="connsiteX1-103" fmla="*/ 209956 w 1740247"/>
              <a:gd name="connsiteY1-104" fmla="*/ 0 h 648073"/>
              <a:gd name="connsiteX2-105" fmla="*/ 1530291 w 1740247"/>
              <a:gd name="connsiteY2-106" fmla="*/ 0 h 648073"/>
              <a:gd name="connsiteX3-107" fmla="*/ 1740247 w 1740247"/>
              <a:gd name="connsiteY3-108" fmla="*/ 648073 h 648073"/>
              <a:gd name="connsiteX4-109" fmla="*/ 1035697 w 1740247"/>
              <a:gd name="connsiteY4-110" fmla="*/ 647846 h 648073"/>
              <a:gd name="connsiteX5-111" fmla="*/ 847578 w 1740247"/>
              <a:gd name="connsiteY5-112" fmla="*/ 490683 h 648073"/>
              <a:gd name="connsiteX6-113" fmla="*/ 680891 w 1740247"/>
              <a:gd name="connsiteY6-114" fmla="*/ 647846 h 648073"/>
              <a:gd name="connsiteX7-115" fmla="*/ 0 w 1740247"/>
              <a:gd name="connsiteY7-116" fmla="*/ 648073 h 6480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Lst>
            <a:rect l="l" t="t" r="r" b="b"/>
            <a:pathLst>
              <a:path w="1740247" h="648073">
                <a:moveTo>
                  <a:pt x="0" y="648073"/>
                </a:moveTo>
                <a:lnTo>
                  <a:pt x="209956" y="0"/>
                </a:lnTo>
                <a:lnTo>
                  <a:pt x="1530291" y="0"/>
                </a:lnTo>
                <a:lnTo>
                  <a:pt x="1740247" y="648073"/>
                </a:lnTo>
                <a:lnTo>
                  <a:pt x="1035697" y="647846"/>
                </a:lnTo>
                <a:lnTo>
                  <a:pt x="847578" y="490683"/>
                </a:lnTo>
                <a:lnTo>
                  <a:pt x="680891" y="647846"/>
                </a:lnTo>
                <a:lnTo>
                  <a:pt x="0" y="648073"/>
                </a:lnTo>
                <a:close/>
              </a:path>
            </a:pathLst>
          </a:custGeom>
          <a:solidFill>
            <a:schemeClr val="bg2">
              <a:lumMod val="90000"/>
            </a:schemeClr>
          </a:solid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vert270" wrap="square" lIns="91440" tIns="45720" rIns="91440" bIns="45720" numCol="1" rtlCol="0" anchor="ctr" anchorCtr="0" compatLnSpc="1"/>
          <a:lstStyle/>
          <a:p>
            <a:pPr algn="ctr" fontAlgn="base">
              <a:spcBef>
                <a:spcPct val="0"/>
              </a:spcBef>
              <a:spcAft>
                <a:spcPct val="0"/>
              </a:spcAft>
            </a:pPr>
            <a:r>
              <a:rPr lang="en-US"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a:t>
            </a:r>
          </a:p>
          <a:p>
            <a:pPr algn="ctr" fontAlgn="base">
              <a:spcBef>
                <a:spcPct val="0"/>
              </a:spcBef>
              <a:spcAft>
                <a:spcPct val="0"/>
              </a:spcAft>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L</a:t>
            </a:r>
          </a:p>
          <a:p>
            <a:pPr algn="ctr" fontAlgn="base">
              <a:spcBef>
                <a:spcPct val="0"/>
              </a:spcBef>
              <a:spcAft>
                <a:spcPct val="0"/>
              </a:spcAft>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U</a:t>
            </a:r>
            <a:endParaRPr lang="zh-CN" altLang="en-US"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270" name="直接箭头连接符 269"/>
          <p:cNvCxnSpPr/>
          <p:nvPr/>
        </p:nvCxnSpPr>
        <p:spPr bwMode="auto">
          <a:xfrm>
            <a:off x="6768465" y="4315727"/>
            <a:ext cx="809559"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2" name="直接箭头连接符 271"/>
          <p:cNvCxnSpPr/>
          <p:nvPr/>
        </p:nvCxnSpPr>
        <p:spPr bwMode="auto">
          <a:xfrm>
            <a:off x="7400635" y="3857080"/>
            <a:ext cx="169641" cy="1"/>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1" name="直接连接符 280"/>
          <p:cNvCxnSpPr/>
          <p:nvPr/>
        </p:nvCxnSpPr>
        <p:spPr bwMode="auto">
          <a:xfrm>
            <a:off x="7400635" y="3855926"/>
            <a:ext cx="0" cy="2477878"/>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3" name="直接箭头连接符 282"/>
          <p:cNvCxnSpPr/>
          <p:nvPr/>
        </p:nvCxnSpPr>
        <p:spPr bwMode="auto">
          <a:xfrm>
            <a:off x="6747799" y="3697085"/>
            <a:ext cx="815573" cy="2662"/>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5" name="直接箭头连接符 284"/>
          <p:cNvCxnSpPr/>
          <p:nvPr/>
        </p:nvCxnSpPr>
        <p:spPr bwMode="auto">
          <a:xfrm>
            <a:off x="7257113" y="4494748"/>
            <a:ext cx="327841" cy="0"/>
          </a:xfrm>
          <a:prstGeom prst="straightConnector1">
            <a:avLst/>
          </a:prstGeom>
          <a:noFill/>
          <a:ln w="25400" cap="flat" cmpd="sng" algn="ctr">
            <a:solidFill>
              <a:schemeClr val="tx1"/>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3" name="直接箭头连接符 292"/>
          <p:cNvCxnSpPr/>
          <p:nvPr/>
        </p:nvCxnSpPr>
        <p:spPr bwMode="auto">
          <a:xfrm>
            <a:off x="8247115" y="4699405"/>
            <a:ext cx="820793"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2" name="直接连接符 301"/>
          <p:cNvCxnSpPr>
            <a:cxnSpLocks/>
          </p:cNvCxnSpPr>
          <p:nvPr/>
        </p:nvCxnSpPr>
        <p:spPr bwMode="auto">
          <a:xfrm>
            <a:off x="3924665" y="4248200"/>
            <a:ext cx="6870" cy="2451308"/>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4" name="直接箭头连接符 303"/>
          <p:cNvCxnSpPr/>
          <p:nvPr/>
        </p:nvCxnSpPr>
        <p:spPr bwMode="auto">
          <a:xfrm rot="5400000" flipH="1" flipV="1">
            <a:off x="4210662" y="1886889"/>
            <a:ext cx="1842078" cy="405120"/>
          </a:xfrm>
          <a:prstGeom prst="bentConnector3">
            <a:avLst>
              <a:gd name="adj1" fmla="val -603"/>
            </a:avLst>
          </a:prstGeom>
          <a:noFill/>
          <a:ln w="254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 name="直接箭头连接符 306"/>
          <p:cNvCxnSpPr/>
          <p:nvPr/>
        </p:nvCxnSpPr>
        <p:spPr bwMode="auto">
          <a:xfrm>
            <a:off x="7400635" y="4652649"/>
            <a:ext cx="169641" cy="0"/>
          </a:xfrm>
          <a:prstGeom prst="straightConnector1">
            <a:avLst/>
          </a:prstGeom>
          <a:noFill/>
          <a:ln w="25400" cap="flat" cmpd="sng" algn="ctr">
            <a:solidFill>
              <a:schemeClr val="tx1"/>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8" name="直接箭头连接符 317"/>
          <p:cNvCxnSpPr>
            <a:stCxn id="321" idx="0"/>
          </p:cNvCxnSpPr>
          <p:nvPr/>
        </p:nvCxnSpPr>
        <p:spPr bwMode="auto">
          <a:xfrm>
            <a:off x="7825377" y="4494748"/>
            <a:ext cx="641193" cy="3867"/>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8" name="直接连接符 197"/>
          <p:cNvCxnSpPr/>
          <p:nvPr/>
        </p:nvCxnSpPr>
        <p:spPr bwMode="auto">
          <a:xfrm flipV="1">
            <a:off x="8247116" y="4482301"/>
            <a:ext cx="0" cy="242099"/>
          </a:xfrm>
          <a:prstGeom prst="line">
            <a:avLst/>
          </a:prstGeom>
          <a:noFill/>
          <a:ln w="25400" cap="flat" cmpd="sng" algn="ctr">
            <a:solidFill>
              <a:schemeClr val="tx1"/>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4" name="直接箭头连接符 213"/>
          <p:cNvCxnSpPr>
            <a:cxnSpLocks/>
          </p:cNvCxnSpPr>
          <p:nvPr/>
        </p:nvCxnSpPr>
        <p:spPr bwMode="auto">
          <a:xfrm flipH="1">
            <a:off x="9716275" y="4012741"/>
            <a:ext cx="2005" cy="2321063"/>
          </a:xfrm>
          <a:prstGeom prst="straightConnector1">
            <a:avLst/>
          </a:prstGeom>
          <a:noFill/>
          <a:ln w="25400" cap="flat" cmpd="sng" algn="ctr">
            <a:solidFill>
              <a:schemeClr val="tx1"/>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7" name="直接连接符 216"/>
          <p:cNvCxnSpPr/>
          <p:nvPr/>
        </p:nvCxnSpPr>
        <p:spPr bwMode="auto">
          <a:xfrm>
            <a:off x="9429014" y="4680191"/>
            <a:ext cx="430817" cy="0"/>
          </a:xfrm>
          <a:prstGeom prst="line">
            <a:avLst/>
          </a:prstGeom>
          <a:noFill/>
          <a:ln w="254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8" name="直接连接符 217"/>
          <p:cNvCxnSpPr/>
          <p:nvPr/>
        </p:nvCxnSpPr>
        <p:spPr bwMode="auto">
          <a:xfrm flipV="1">
            <a:off x="11074126" y="4197640"/>
            <a:ext cx="228062" cy="375"/>
          </a:xfrm>
          <a:prstGeom prst="line">
            <a:avLst/>
          </a:prstGeom>
          <a:noFill/>
          <a:ln w="254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0" name="直接连接符 219"/>
          <p:cNvCxnSpPr/>
          <p:nvPr/>
        </p:nvCxnSpPr>
        <p:spPr bwMode="auto">
          <a:xfrm>
            <a:off x="10960499" y="3933701"/>
            <a:ext cx="339508" cy="0"/>
          </a:xfrm>
          <a:prstGeom prst="line">
            <a:avLst/>
          </a:prstGeom>
          <a:noFill/>
          <a:ln w="254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3" name="直接箭头连接符 222"/>
          <p:cNvCxnSpPr/>
          <p:nvPr/>
        </p:nvCxnSpPr>
        <p:spPr bwMode="auto">
          <a:xfrm>
            <a:off x="11076158" y="4178288"/>
            <a:ext cx="3174" cy="926372"/>
          </a:xfrm>
          <a:prstGeom prst="straightConnector1">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4" name="直接连接符 223"/>
          <p:cNvCxnSpPr/>
          <p:nvPr/>
        </p:nvCxnSpPr>
        <p:spPr bwMode="auto">
          <a:xfrm>
            <a:off x="10962000" y="5096015"/>
            <a:ext cx="123036" cy="0"/>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9" name="直接连接符 228"/>
          <p:cNvCxnSpPr/>
          <p:nvPr/>
        </p:nvCxnSpPr>
        <p:spPr bwMode="auto">
          <a:xfrm>
            <a:off x="11603765" y="4055512"/>
            <a:ext cx="205857" cy="0"/>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1" name="直接箭头连接符 230"/>
          <p:cNvCxnSpPr/>
          <p:nvPr/>
        </p:nvCxnSpPr>
        <p:spPr bwMode="auto">
          <a:xfrm flipH="1">
            <a:off x="11799036" y="4055510"/>
            <a:ext cx="0" cy="2478913"/>
          </a:xfrm>
          <a:prstGeom prst="straightConnector1">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3" name="直接箭头连接符 262"/>
          <p:cNvCxnSpPr/>
          <p:nvPr/>
        </p:nvCxnSpPr>
        <p:spPr bwMode="auto">
          <a:xfrm>
            <a:off x="9509016" y="5329825"/>
            <a:ext cx="0" cy="311304"/>
          </a:xfrm>
          <a:prstGeom prst="straightConnector1">
            <a:avLst/>
          </a:prstGeom>
          <a:noFill/>
          <a:ln w="25400" cap="flat" cmpd="sng" algn="ctr">
            <a:solidFill>
              <a:schemeClr val="tx1"/>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直接连接符 111"/>
          <p:cNvCxnSpPr/>
          <p:nvPr/>
        </p:nvCxnSpPr>
        <p:spPr>
          <a:xfrm flipH="1">
            <a:off x="8103870" y="4070544"/>
            <a:ext cx="9256" cy="1482981"/>
          </a:xfrm>
          <a:prstGeom prst="line">
            <a:avLst/>
          </a:prstGeom>
          <a:noFill/>
          <a:ln w="254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7" name="直接连接符 266"/>
          <p:cNvCxnSpPr/>
          <p:nvPr/>
        </p:nvCxnSpPr>
        <p:spPr>
          <a:xfrm>
            <a:off x="7952418" y="5099376"/>
            <a:ext cx="0" cy="451210"/>
          </a:xfrm>
          <a:prstGeom prst="line">
            <a:avLst/>
          </a:prstGeom>
          <a:noFill/>
          <a:ln w="254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 name="直接连接符 296"/>
          <p:cNvCxnSpPr/>
          <p:nvPr/>
        </p:nvCxnSpPr>
        <p:spPr bwMode="auto">
          <a:xfrm flipV="1">
            <a:off x="101832" y="1168412"/>
            <a:ext cx="5220748" cy="26754"/>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0" name="直接连接符 299"/>
          <p:cNvCxnSpPr>
            <a:stCxn id="303" idx="1"/>
          </p:cNvCxnSpPr>
          <p:nvPr/>
        </p:nvCxnSpPr>
        <p:spPr bwMode="auto">
          <a:xfrm rot="16200000" flipV="1">
            <a:off x="5218233" y="1590729"/>
            <a:ext cx="537153" cy="862185"/>
          </a:xfrm>
          <a:prstGeom prst="bentConnector2">
            <a:avLst/>
          </a:prstGeom>
          <a:noFill/>
          <a:ln w="25400"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01" name="Mux 3"/>
          <p:cNvGrpSpPr/>
          <p:nvPr/>
        </p:nvGrpSpPr>
        <p:grpSpPr>
          <a:xfrm>
            <a:off x="5690294" y="2290399"/>
            <a:ext cx="426719" cy="800346"/>
            <a:chOff x="3490515" y="5448299"/>
            <a:chExt cx="907262" cy="1271787"/>
          </a:xfrm>
        </p:grpSpPr>
        <p:sp>
          <p:nvSpPr>
            <p:cNvPr id="303" name="mux"/>
            <p:cNvSpPr/>
            <p:nvPr/>
          </p:nvSpPr>
          <p:spPr>
            <a:xfrm rot="5400000">
              <a:off x="3360534" y="5718809"/>
              <a:ext cx="1230515" cy="689495"/>
            </a:xfrm>
            <a:prstGeom prst="flowChartTerminator">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latin typeface="Times New Roman" panose="02020603050405020304" pitchFamily="18" charset="0"/>
                <a:cs typeface="Times New Roman" panose="02020603050405020304" pitchFamily="18" charset="0"/>
              </a:endParaRPr>
            </a:p>
          </p:txBody>
        </p:sp>
        <p:sp>
          <p:nvSpPr>
            <p:cNvPr id="310" name="文本框 309"/>
            <p:cNvSpPr txBox="1"/>
            <p:nvPr/>
          </p:nvSpPr>
          <p:spPr>
            <a:xfrm>
              <a:off x="3490515" y="5469184"/>
              <a:ext cx="907262" cy="1250902"/>
            </a:xfrm>
            <a:prstGeom prst="rect">
              <a:avLst/>
            </a:prstGeom>
            <a:noFill/>
            <a:ln w="25400">
              <a:noFill/>
            </a:ln>
          </p:spPr>
          <p:txBody>
            <a:bodyPr wrap="none" rtlCol="0">
              <a:spAutoFit/>
            </a:bodyPr>
            <a:lstStyle/>
            <a:p>
              <a:pPr algn="ctr">
                <a:lnSpc>
                  <a:spcPts val="1800"/>
                </a:lnSpc>
                <a:defRPr/>
              </a:pPr>
              <a:r>
                <a:rPr lang="en-US" altLang="zh-CN" sz="2000" b="1" dirty="0">
                  <a:solidFill>
                    <a:prstClr val="black"/>
                  </a:solidFill>
                  <a:latin typeface="Times New Roman" panose="02020603050405020304" pitchFamily="18" charset="0"/>
                  <a:cs typeface="Times New Roman" panose="02020603050405020304" pitchFamily="18" charset="0"/>
                </a:rPr>
                <a:t>M</a:t>
              </a:r>
            </a:p>
            <a:p>
              <a:pPr algn="ctr">
                <a:lnSpc>
                  <a:spcPts val="1800"/>
                </a:lnSpc>
                <a:defRPr/>
              </a:pPr>
              <a:r>
                <a:rPr lang="en-US" altLang="zh-CN" sz="2000" b="1" dirty="0">
                  <a:solidFill>
                    <a:prstClr val="black"/>
                  </a:solidFill>
                  <a:latin typeface="Times New Roman" panose="02020603050405020304" pitchFamily="18" charset="0"/>
                  <a:cs typeface="Times New Roman" panose="02020603050405020304" pitchFamily="18" charset="0"/>
                </a:rPr>
                <a:t>U</a:t>
              </a:r>
            </a:p>
            <a:p>
              <a:pPr algn="ctr">
                <a:lnSpc>
                  <a:spcPts val="1800"/>
                </a:lnSpc>
                <a:defRPr/>
              </a:pPr>
              <a:r>
                <a:rPr lang="en-US" altLang="zh-CN" sz="2000" b="1" dirty="0">
                  <a:solidFill>
                    <a:prstClr val="black"/>
                  </a:solidFill>
                  <a:latin typeface="Times New Roman" panose="02020603050405020304" pitchFamily="18" charset="0"/>
                  <a:cs typeface="Times New Roman" panose="02020603050405020304" pitchFamily="18" charset="0"/>
                </a:rPr>
                <a:t>X</a:t>
              </a:r>
              <a:endParaRPr lang="zh-CN" altLang="en-US" sz="2000" b="1" dirty="0">
                <a:solidFill>
                  <a:prstClr val="black"/>
                </a:solidFill>
                <a:latin typeface="Times New Roman" panose="02020603050405020304" pitchFamily="18" charset="0"/>
                <a:cs typeface="Times New Roman" panose="02020603050405020304" pitchFamily="18" charset="0"/>
              </a:endParaRPr>
            </a:p>
          </p:txBody>
        </p:sp>
      </p:grpSp>
      <p:grpSp>
        <p:nvGrpSpPr>
          <p:cNvPr id="311" name="Mux 3"/>
          <p:cNvGrpSpPr/>
          <p:nvPr/>
        </p:nvGrpSpPr>
        <p:grpSpPr>
          <a:xfrm>
            <a:off x="7485162" y="3192291"/>
            <a:ext cx="426720" cy="805228"/>
            <a:chOff x="3429899" y="5448299"/>
            <a:chExt cx="1097464" cy="1338068"/>
          </a:xfrm>
        </p:grpSpPr>
        <p:sp>
          <p:nvSpPr>
            <p:cNvPr id="312" name="mux"/>
            <p:cNvSpPr/>
            <p:nvPr/>
          </p:nvSpPr>
          <p:spPr>
            <a:xfrm rot="5400000">
              <a:off x="3360534" y="5718809"/>
              <a:ext cx="1230515" cy="689495"/>
            </a:xfrm>
            <a:prstGeom prst="flowChartTerminator">
              <a:avLst/>
            </a:prstGeom>
            <a:solidFill>
              <a:schemeClr val="bg2">
                <a:lumMod val="90000"/>
              </a:schemeClr>
            </a:solidFill>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latin typeface="Times New Roman" panose="02020603050405020304" pitchFamily="18" charset="0"/>
                <a:cs typeface="Times New Roman" panose="02020603050405020304" pitchFamily="18" charset="0"/>
              </a:endParaRPr>
            </a:p>
          </p:txBody>
        </p:sp>
        <p:sp>
          <p:nvSpPr>
            <p:cNvPr id="314" name="文本框 313"/>
            <p:cNvSpPr txBox="1"/>
            <p:nvPr/>
          </p:nvSpPr>
          <p:spPr>
            <a:xfrm>
              <a:off x="3429899" y="5478252"/>
              <a:ext cx="1097464" cy="1308115"/>
            </a:xfrm>
            <a:prstGeom prst="rect">
              <a:avLst/>
            </a:prstGeom>
            <a:noFill/>
            <a:ln w="25400">
              <a:noFill/>
            </a:ln>
          </p:spPr>
          <p:txBody>
            <a:bodyPr wrap="none" rtlCol="0">
              <a:spAutoFit/>
            </a:bodyPr>
            <a:lstStyle/>
            <a:p>
              <a:pPr algn="ctr">
                <a:lnSpc>
                  <a:spcPts val="1800"/>
                </a:lnSpc>
                <a:defRPr/>
              </a:pPr>
              <a:r>
                <a:rPr lang="en-US" altLang="zh-CN" sz="2000" b="1" dirty="0">
                  <a:solidFill>
                    <a:srgbClr val="FF0000"/>
                  </a:solidFill>
                  <a:latin typeface="Times New Roman" panose="02020603050405020304" pitchFamily="18" charset="0"/>
                  <a:cs typeface="Times New Roman" panose="02020603050405020304" pitchFamily="18" charset="0"/>
                </a:rPr>
                <a:t>M</a:t>
              </a:r>
            </a:p>
            <a:p>
              <a:pPr algn="ctr">
                <a:lnSpc>
                  <a:spcPts val="1800"/>
                </a:lnSpc>
                <a:defRPr/>
              </a:pPr>
              <a:r>
                <a:rPr lang="en-US" altLang="zh-CN" sz="2000" b="1" dirty="0">
                  <a:solidFill>
                    <a:srgbClr val="FF0000"/>
                  </a:solidFill>
                  <a:latin typeface="Times New Roman" panose="02020603050405020304" pitchFamily="18" charset="0"/>
                  <a:cs typeface="Times New Roman" panose="02020603050405020304" pitchFamily="18" charset="0"/>
                </a:rPr>
                <a:t>U</a:t>
              </a:r>
            </a:p>
            <a:p>
              <a:pPr algn="ctr">
                <a:lnSpc>
                  <a:spcPts val="1800"/>
                </a:lnSpc>
                <a:defRPr/>
              </a:pPr>
              <a:r>
                <a:rPr lang="en-US" altLang="zh-CN" sz="2000" b="1" dirty="0">
                  <a:solidFill>
                    <a:srgbClr val="FF0000"/>
                  </a:solidFill>
                  <a:latin typeface="Times New Roman" panose="02020603050405020304" pitchFamily="18" charset="0"/>
                  <a:cs typeface="Times New Roman" panose="02020603050405020304" pitchFamily="18" charset="0"/>
                </a:rPr>
                <a:t>X</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grpSp>
      <p:grpSp>
        <p:nvGrpSpPr>
          <p:cNvPr id="320" name="Mux 3"/>
          <p:cNvGrpSpPr/>
          <p:nvPr/>
        </p:nvGrpSpPr>
        <p:grpSpPr>
          <a:xfrm>
            <a:off x="7501671" y="4083331"/>
            <a:ext cx="426720" cy="836932"/>
            <a:chOff x="3389700" y="5448299"/>
            <a:chExt cx="1227068" cy="1251589"/>
          </a:xfrm>
        </p:grpSpPr>
        <p:sp>
          <p:nvSpPr>
            <p:cNvPr id="321" name="mux"/>
            <p:cNvSpPr/>
            <p:nvPr/>
          </p:nvSpPr>
          <p:spPr>
            <a:xfrm rot="5400000">
              <a:off x="3360534" y="5718809"/>
              <a:ext cx="1230515" cy="689495"/>
            </a:xfrm>
            <a:prstGeom prst="flowChartTerminator">
              <a:avLst/>
            </a:prstGeom>
            <a:solidFill>
              <a:schemeClr val="bg2">
                <a:lumMod val="90000"/>
              </a:schemeClr>
            </a:solidFill>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latin typeface="Times New Roman" panose="02020603050405020304" pitchFamily="18" charset="0"/>
                <a:cs typeface="Times New Roman" panose="02020603050405020304" pitchFamily="18" charset="0"/>
              </a:endParaRPr>
            </a:p>
          </p:txBody>
        </p:sp>
        <p:sp>
          <p:nvSpPr>
            <p:cNvPr id="322" name="文本框 321"/>
            <p:cNvSpPr txBox="1"/>
            <p:nvPr/>
          </p:nvSpPr>
          <p:spPr>
            <a:xfrm>
              <a:off x="3389700" y="5522666"/>
              <a:ext cx="1227068" cy="1177222"/>
            </a:xfrm>
            <a:prstGeom prst="rect">
              <a:avLst/>
            </a:prstGeom>
            <a:noFill/>
            <a:ln w="25400">
              <a:noFill/>
            </a:ln>
          </p:spPr>
          <p:txBody>
            <a:bodyPr wrap="none" rtlCol="0">
              <a:spAutoFit/>
            </a:bodyPr>
            <a:lstStyle/>
            <a:p>
              <a:pPr algn="ctr">
                <a:lnSpc>
                  <a:spcPts val="1800"/>
                </a:lnSpc>
                <a:defRPr/>
              </a:pPr>
              <a:r>
                <a:rPr lang="en-US" altLang="zh-CN" sz="2000" b="1" dirty="0">
                  <a:solidFill>
                    <a:srgbClr val="FF0000"/>
                  </a:solidFill>
                  <a:latin typeface="Times New Roman" panose="02020603050405020304" pitchFamily="18" charset="0"/>
                  <a:cs typeface="Times New Roman" panose="02020603050405020304" pitchFamily="18" charset="0"/>
                </a:rPr>
                <a:t>M</a:t>
              </a:r>
            </a:p>
            <a:p>
              <a:pPr algn="ctr">
                <a:lnSpc>
                  <a:spcPts val="1800"/>
                </a:lnSpc>
                <a:defRPr/>
              </a:pPr>
              <a:r>
                <a:rPr lang="en-US" altLang="zh-CN" sz="2000" b="1" dirty="0">
                  <a:solidFill>
                    <a:srgbClr val="FF0000"/>
                  </a:solidFill>
                  <a:latin typeface="Times New Roman" panose="02020603050405020304" pitchFamily="18" charset="0"/>
                  <a:cs typeface="Times New Roman" panose="02020603050405020304" pitchFamily="18" charset="0"/>
                </a:rPr>
                <a:t>U</a:t>
              </a:r>
            </a:p>
            <a:p>
              <a:pPr algn="ctr">
                <a:lnSpc>
                  <a:spcPts val="1800"/>
                </a:lnSpc>
                <a:defRPr/>
              </a:pPr>
              <a:r>
                <a:rPr lang="en-US" altLang="zh-CN" sz="2000" b="1" dirty="0">
                  <a:solidFill>
                    <a:srgbClr val="FF0000"/>
                  </a:solidFill>
                  <a:latin typeface="Times New Roman" panose="02020603050405020304" pitchFamily="18" charset="0"/>
                  <a:cs typeface="Times New Roman" panose="02020603050405020304" pitchFamily="18" charset="0"/>
                </a:rPr>
                <a:t>X</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grpSp>
      <p:grpSp>
        <p:nvGrpSpPr>
          <p:cNvPr id="324" name="Mux 3"/>
          <p:cNvGrpSpPr/>
          <p:nvPr/>
        </p:nvGrpSpPr>
        <p:grpSpPr>
          <a:xfrm>
            <a:off x="11232300" y="3663384"/>
            <a:ext cx="426719" cy="836042"/>
            <a:chOff x="3477358" y="5448299"/>
            <a:chExt cx="968604" cy="1252706"/>
          </a:xfrm>
        </p:grpSpPr>
        <p:sp>
          <p:nvSpPr>
            <p:cNvPr id="326" name="mux"/>
            <p:cNvSpPr/>
            <p:nvPr/>
          </p:nvSpPr>
          <p:spPr>
            <a:xfrm rot="5400000">
              <a:off x="3360535" y="5718809"/>
              <a:ext cx="1230515" cy="689496"/>
            </a:xfrm>
            <a:prstGeom prst="flowChartTerminator">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latin typeface="Times New Roman" panose="02020603050405020304" pitchFamily="18" charset="0"/>
                <a:cs typeface="Times New Roman" panose="02020603050405020304" pitchFamily="18" charset="0"/>
              </a:endParaRPr>
            </a:p>
          </p:txBody>
        </p:sp>
        <p:sp>
          <p:nvSpPr>
            <p:cNvPr id="328" name="文本框 327"/>
            <p:cNvSpPr txBox="1"/>
            <p:nvPr/>
          </p:nvSpPr>
          <p:spPr>
            <a:xfrm>
              <a:off x="3477358" y="5521478"/>
              <a:ext cx="968604" cy="1179527"/>
            </a:xfrm>
            <a:prstGeom prst="rect">
              <a:avLst/>
            </a:prstGeom>
            <a:noFill/>
            <a:ln w="25400">
              <a:noFill/>
            </a:ln>
          </p:spPr>
          <p:txBody>
            <a:bodyPr wrap="none" rtlCol="0">
              <a:spAutoFit/>
            </a:bodyPr>
            <a:lstStyle/>
            <a:p>
              <a:pPr algn="ctr">
                <a:lnSpc>
                  <a:spcPts val="1800"/>
                </a:lnSpc>
                <a:defRPr/>
              </a:pPr>
              <a:r>
                <a:rPr lang="en-US" altLang="zh-CN" sz="2000" b="1" dirty="0">
                  <a:solidFill>
                    <a:srgbClr val="FF0000"/>
                  </a:solidFill>
                  <a:latin typeface="Times New Roman" panose="02020603050405020304" pitchFamily="18" charset="0"/>
                  <a:cs typeface="Times New Roman" panose="02020603050405020304" pitchFamily="18" charset="0"/>
                </a:rPr>
                <a:t>M</a:t>
              </a:r>
            </a:p>
            <a:p>
              <a:pPr algn="ctr">
                <a:lnSpc>
                  <a:spcPts val="1800"/>
                </a:lnSpc>
                <a:defRPr/>
              </a:pPr>
              <a:r>
                <a:rPr lang="en-US" altLang="zh-CN" sz="2000" b="1" dirty="0">
                  <a:solidFill>
                    <a:srgbClr val="FF0000"/>
                  </a:solidFill>
                  <a:latin typeface="Times New Roman" panose="02020603050405020304" pitchFamily="18" charset="0"/>
                  <a:cs typeface="Times New Roman" panose="02020603050405020304" pitchFamily="18" charset="0"/>
                </a:rPr>
                <a:t>U</a:t>
              </a:r>
            </a:p>
            <a:p>
              <a:pPr algn="ctr">
                <a:lnSpc>
                  <a:spcPts val="1800"/>
                </a:lnSpc>
                <a:defRPr/>
              </a:pPr>
              <a:r>
                <a:rPr lang="en-US" altLang="zh-CN" sz="2000" b="1" dirty="0">
                  <a:solidFill>
                    <a:srgbClr val="FF0000"/>
                  </a:solidFill>
                  <a:latin typeface="Times New Roman" panose="02020603050405020304" pitchFamily="18" charset="0"/>
                  <a:cs typeface="Times New Roman" panose="02020603050405020304" pitchFamily="18" charset="0"/>
                </a:rPr>
                <a:t>X</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grpSp>
      <p:sp>
        <p:nvSpPr>
          <p:cNvPr id="163" name="矩形 162"/>
          <p:cNvSpPr/>
          <p:nvPr/>
        </p:nvSpPr>
        <p:spPr>
          <a:xfrm>
            <a:off x="2345511" y="2874184"/>
            <a:ext cx="806861" cy="369332"/>
          </a:xfrm>
          <a:prstGeom prst="rect">
            <a:avLst/>
          </a:prstGeom>
          <a:ln w="25400">
            <a:noFill/>
          </a:ln>
        </p:spPr>
        <p:txBody>
          <a:bodyPr wrap="square">
            <a:spAutoFit/>
          </a:bodyPr>
          <a:lstStyle/>
          <a:p>
            <a:pPr lvl="0" algn="ctr">
              <a:defRPr/>
            </a:pPr>
            <a:r>
              <a:rPr lang="en-US" altLang="zh-CN" b="1" dirty="0">
                <a:solidFill>
                  <a:prstClr val="black"/>
                </a:solidFill>
                <a:latin typeface="Times New Roman" panose="02020603050405020304" pitchFamily="18" charset="0"/>
                <a:cs typeface="Times New Roman" panose="02020603050405020304" pitchFamily="18" charset="0"/>
              </a:rPr>
              <a:t>IF/ID</a:t>
            </a:r>
            <a:endParaRPr lang="zh-CN" altLang="en-US" b="1" dirty="0">
              <a:solidFill>
                <a:prstClr val="black"/>
              </a:solidFill>
              <a:latin typeface="Times New Roman" panose="02020603050405020304" pitchFamily="18" charset="0"/>
              <a:cs typeface="Times New Roman" panose="02020603050405020304" pitchFamily="18" charset="0"/>
            </a:endParaRPr>
          </a:p>
        </p:txBody>
      </p:sp>
      <p:sp>
        <p:nvSpPr>
          <p:cNvPr id="288" name="矩形: 圆角 287"/>
          <p:cNvSpPr/>
          <p:nvPr/>
        </p:nvSpPr>
        <p:spPr>
          <a:xfrm>
            <a:off x="7534664" y="5534323"/>
            <a:ext cx="1286218" cy="513736"/>
          </a:xfrm>
          <a:prstGeom prst="round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90" name="文本框 289"/>
          <p:cNvSpPr txBox="1"/>
          <p:nvPr/>
        </p:nvSpPr>
        <p:spPr>
          <a:xfrm>
            <a:off x="7408712" y="5542982"/>
            <a:ext cx="1554331" cy="556371"/>
          </a:xfrm>
          <a:prstGeom prst="rect">
            <a:avLst/>
          </a:prstGeom>
          <a:noFill/>
        </p:spPr>
        <p:txBody>
          <a:bodyPr wrap="square" rtlCol="0">
            <a:spAutoFit/>
          </a:bodyPr>
          <a:lstStyle/>
          <a:p>
            <a:pPr algn="ctr">
              <a:lnSpc>
                <a:spcPts val="1800"/>
              </a:lnSpc>
            </a:pPr>
            <a:r>
              <a:rPr lang="en-US" altLang="zh-CN" sz="2000" b="1" dirty="0">
                <a:solidFill>
                  <a:srgbClr val="00B0F0"/>
                </a:solidFill>
                <a:latin typeface="Times New Roman" panose="02020603050405020304" pitchFamily="18" charset="0"/>
                <a:cs typeface="Times New Roman" panose="02020603050405020304" pitchFamily="18" charset="0"/>
              </a:rPr>
              <a:t>Forwarding unit</a:t>
            </a:r>
            <a:endParaRPr lang="zh-CN" altLang="en-US" sz="2000" b="1" dirty="0">
              <a:solidFill>
                <a:srgbClr val="00B0F0"/>
              </a:solidFill>
              <a:latin typeface="Times New Roman" panose="02020603050405020304" pitchFamily="18" charset="0"/>
              <a:cs typeface="Times New Roman" panose="02020603050405020304" pitchFamily="18" charset="0"/>
            </a:endParaRPr>
          </a:p>
        </p:txBody>
      </p:sp>
      <p:cxnSp>
        <p:nvCxnSpPr>
          <p:cNvPr id="385" name="连接符: 肘形 384"/>
          <p:cNvCxnSpPr/>
          <p:nvPr/>
        </p:nvCxnSpPr>
        <p:spPr bwMode="auto">
          <a:xfrm rot="10800000">
            <a:off x="7705489" y="4897290"/>
            <a:ext cx="246930" cy="210495"/>
          </a:xfrm>
          <a:prstGeom prst="bentConnector2">
            <a:avLst/>
          </a:prstGeom>
          <a:solidFill>
            <a:schemeClr val="accent1"/>
          </a:solid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 name="直接箭头连接符 131"/>
          <p:cNvCxnSpPr/>
          <p:nvPr/>
        </p:nvCxnSpPr>
        <p:spPr bwMode="auto">
          <a:xfrm flipV="1">
            <a:off x="6230620" y="2536825"/>
            <a:ext cx="181610" cy="1905"/>
          </a:xfrm>
          <a:prstGeom prst="straightConnector1">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 name="直接连接符 193"/>
          <p:cNvCxnSpPr/>
          <p:nvPr/>
        </p:nvCxnSpPr>
        <p:spPr bwMode="auto">
          <a:xfrm flipV="1">
            <a:off x="6229985" y="2526030"/>
            <a:ext cx="635" cy="440690"/>
          </a:xfrm>
          <a:prstGeom prst="line">
            <a:avLst/>
          </a:prstGeom>
          <a:noFill/>
          <a:ln w="254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40" name="矩形 439"/>
          <p:cNvSpPr/>
          <p:nvPr/>
        </p:nvSpPr>
        <p:spPr>
          <a:xfrm>
            <a:off x="8637938" y="2146864"/>
            <a:ext cx="1267599" cy="400110"/>
          </a:xfrm>
          <a:prstGeom prst="rect">
            <a:avLst/>
          </a:prstGeom>
          <a:ln w="25400">
            <a:noFill/>
          </a:ln>
        </p:spPr>
        <p:txBody>
          <a:bodyPr wrap="square">
            <a:spAutoFit/>
          </a:bodyPr>
          <a:lstStyle/>
          <a:p>
            <a:pPr algn="ctr">
              <a:defRPr/>
            </a:pPr>
            <a:r>
              <a:rPr lang="en-US" altLang="zh-CN" sz="2000" b="1" dirty="0">
                <a:solidFill>
                  <a:prstClr val="black"/>
                </a:solidFill>
                <a:latin typeface="Times New Roman" panose="02020603050405020304" pitchFamily="18" charset="0"/>
                <a:cs typeface="Times New Roman" panose="02020603050405020304" pitchFamily="18" charset="0"/>
              </a:rPr>
              <a:t>EX/MEM</a:t>
            </a:r>
            <a:endParaRPr lang="zh-CN" altLang="en-US" sz="2000" b="1" dirty="0">
              <a:solidFill>
                <a:prstClr val="black"/>
              </a:solidFill>
              <a:latin typeface="Times New Roman" panose="02020603050405020304" pitchFamily="18" charset="0"/>
              <a:cs typeface="Times New Roman" panose="02020603050405020304" pitchFamily="18" charset="0"/>
            </a:endParaRPr>
          </a:p>
        </p:txBody>
      </p:sp>
      <p:sp>
        <p:nvSpPr>
          <p:cNvPr id="441" name="矩形 440"/>
          <p:cNvSpPr/>
          <p:nvPr/>
        </p:nvSpPr>
        <p:spPr>
          <a:xfrm>
            <a:off x="9930721" y="2484737"/>
            <a:ext cx="1464264" cy="400110"/>
          </a:xfrm>
          <a:prstGeom prst="rect">
            <a:avLst/>
          </a:prstGeom>
          <a:ln w="25400">
            <a:noFill/>
          </a:ln>
        </p:spPr>
        <p:txBody>
          <a:bodyPr wrap="square">
            <a:spAutoFit/>
          </a:bodyPr>
          <a:lstStyle/>
          <a:p>
            <a:pPr algn="ctr">
              <a:defRPr/>
            </a:pPr>
            <a:r>
              <a:rPr lang="en-US" altLang="zh-CN" sz="2000" b="1" dirty="0">
                <a:solidFill>
                  <a:prstClr val="black"/>
                </a:solidFill>
                <a:latin typeface="Times New Roman" panose="02020603050405020304" pitchFamily="18" charset="0"/>
                <a:cs typeface="Times New Roman" panose="02020603050405020304" pitchFamily="18" charset="0"/>
              </a:rPr>
              <a:t>MEM/WB</a:t>
            </a:r>
            <a:endParaRPr lang="zh-CN" altLang="en-US" sz="2000" b="1" dirty="0">
              <a:solidFill>
                <a:prstClr val="black"/>
              </a:solidFill>
              <a:latin typeface="Times New Roman" panose="02020603050405020304" pitchFamily="18" charset="0"/>
              <a:cs typeface="Times New Roman" panose="02020603050405020304" pitchFamily="18" charset="0"/>
            </a:endParaRPr>
          </a:p>
        </p:txBody>
      </p:sp>
      <p:cxnSp>
        <p:nvCxnSpPr>
          <p:cNvPr id="161" name="直接连接符 160"/>
          <p:cNvCxnSpPr/>
          <p:nvPr/>
        </p:nvCxnSpPr>
        <p:spPr bwMode="auto">
          <a:xfrm>
            <a:off x="5418137" y="1002057"/>
            <a:ext cx="5746953" cy="0"/>
          </a:xfrm>
          <a:prstGeom prst="line">
            <a:avLst/>
          </a:prstGeom>
          <a:noFill/>
          <a:ln w="25400" cap="flat" cmpd="sng" algn="ctr">
            <a:solidFill>
              <a:srgbClr val="00B0F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75" name="Mux 3"/>
          <p:cNvGrpSpPr/>
          <p:nvPr/>
        </p:nvGrpSpPr>
        <p:grpSpPr>
          <a:xfrm>
            <a:off x="525047" y="3701447"/>
            <a:ext cx="278377" cy="933746"/>
            <a:chOff x="3631044" y="5448299"/>
            <a:chExt cx="781892" cy="1230515"/>
          </a:xfrm>
        </p:grpSpPr>
        <p:sp>
          <p:nvSpPr>
            <p:cNvPr id="176" name="mux"/>
            <p:cNvSpPr/>
            <p:nvPr/>
          </p:nvSpPr>
          <p:spPr>
            <a:xfrm rot="5400000">
              <a:off x="3360534" y="5718809"/>
              <a:ext cx="1230515" cy="689495"/>
            </a:xfrm>
            <a:prstGeom prst="flowChartTerminator">
              <a:avLst/>
            </a:prstGeom>
            <a:solidFill>
              <a:schemeClr val="bg2">
                <a:lumMod val="90000"/>
              </a:schemeClr>
            </a:solidFill>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latin typeface="Times New Roman" panose="02020603050405020304" pitchFamily="18" charset="0"/>
                <a:cs typeface="Times New Roman" panose="02020603050405020304" pitchFamily="18" charset="0"/>
              </a:endParaRPr>
            </a:p>
          </p:txBody>
        </p:sp>
        <p:sp>
          <p:nvSpPr>
            <p:cNvPr id="177" name="文本框 176"/>
            <p:cNvSpPr txBox="1"/>
            <p:nvPr/>
          </p:nvSpPr>
          <p:spPr>
            <a:xfrm>
              <a:off x="3680029" y="5538959"/>
              <a:ext cx="732907" cy="1037397"/>
            </a:xfrm>
            <a:prstGeom prst="rect">
              <a:avLst/>
            </a:prstGeom>
            <a:noFill/>
            <a:ln w="25400">
              <a:noFill/>
            </a:ln>
          </p:spPr>
          <p:txBody>
            <a:bodyPr wrap="square" rtlCol="0">
              <a:spAutoFit/>
            </a:bodyPr>
            <a:lstStyle/>
            <a:p>
              <a:pPr algn="ctr">
                <a:lnSpc>
                  <a:spcPts val="1800"/>
                </a:lnSpc>
                <a:defRPr/>
              </a:pPr>
              <a:r>
                <a:rPr lang="en-US" altLang="zh-CN" sz="2000" b="1" dirty="0">
                  <a:solidFill>
                    <a:srgbClr val="FF0000"/>
                  </a:solidFill>
                  <a:latin typeface="Times New Roman" panose="02020603050405020304" pitchFamily="18" charset="0"/>
                  <a:cs typeface="Times New Roman" panose="02020603050405020304" pitchFamily="18" charset="0"/>
                </a:rPr>
                <a:t>M</a:t>
              </a:r>
            </a:p>
            <a:p>
              <a:pPr algn="ctr">
                <a:lnSpc>
                  <a:spcPts val="1800"/>
                </a:lnSpc>
                <a:defRPr/>
              </a:pPr>
              <a:r>
                <a:rPr lang="en-US" altLang="zh-CN" sz="2000" b="1" dirty="0">
                  <a:solidFill>
                    <a:srgbClr val="FF0000"/>
                  </a:solidFill>
                  <a:latin typeface="Times New Roman" panose="02020603050405020304" pitchFamily="18" charset="0"/>
                  <a:cs typeface="Times New Roman" panose="02020603050405020304" pitchFamily="18" charset="0"/>
                </a:rPr>
                <a:t>U</a:t>
              </a:r>
            </a:p>
            <a:p>
              <a:pPr algn="ctr">
                <a:lnSpc>
                  <a:spcPts val="1800"/>
                </a:lnSpc>
                <a:defRPr/>
              </a:pPr>
              <a:r>
                <a:rPr lang="en-US" altLang="zh-CN" sz="2000" b="1" dirty="0">
                  <a:solidFill>
                    <a:srgbClr val="FF0000"/>
                  </a:solidFill>
                  <a:latin typeface="Times New Roman" panose="02020603050405020304" pitchFamily="18" charset="0"/>
                  <a:cs typeface="Times New Roman" panose="02020603050405020304" pitchFamily="18" charset="0"/>
                </a:rPr>
                <a:t>X</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grpSp>
      <p:sp>
        <p:nvSpPr>
          <p:cNvPr id="181" name="梯形 43"/>
          <p:cNvSpPr/>
          <p:nvPr/>
        </p:nvSpPr>
        <p:spPr bwMode="auto">
          <a:xfrm rot="5400000">
            <a:off x="1757137" y="3241307"/>
            <a:ext cx="432037" cy="173951"/>
          </a:xfrm>
          <a:custGeom>
            <a:avLst/>
            <a:gdLst>
              <a:gd name="connsiteX0" fmla="*/ 0 w 1740247"/>
              <a:gd name="connsiteY0" fmla="*/ 648073 h 648073"/>
              <a:gd name="connsiteX1" fmla="*/ 209956 w 1740247"/>
              <a:gd name="connsiteY1" fmla="*/ 0 h 648073"/>
              <a:gd name="connsiteX2" fmla="*/ 1530291 w 1740247"/>
              <a:gd name="connsiteY2" fmla="*/ 0 h 648073"/>
              <a:gd name="connsiteX3" fmla="*/ 1740247 w 1740247"/>
              <a:gd name="connsiteY3" fmla="*/ 648073 h 648073"/>
              <a:gd name="connsiteX4" fmla="*/ 0 w 1740247"/>
              <a:gd name="connsiteY4" fmla="*/ 648073 h 648073"/>
              <a:gd name="connsiteX0-1" fmla="*/ 0 w 1740247"/>
              <a:gd name="connsiteY0-2" fmla="*/ 648073 h 648073"/>
              <a:gd name="connsiteX1-3" fmla="*/ 209956 w 1740247"/>
              <a:gd name="connsiteY1-4" fmla="*/ 0 h 648073"/>
              <a:gd name="connsiteX2-5" fmla="*/ 1530291 w 1740247"/>
              <a:gd name="connsiteY2-6" fmla="*/ 0 h 648073"/>
              <a:gd name="connsiteX3-7" fmla="*/ 1740247 w 1740247"/>
              <a:gd name="connsiteY3-8" fmla="*/ 648073 h 648073"/>
              <a:gd name="connsiteX4-9" fmla="*/ 847578 w 1740247"/>
              <a:gd name="connsiteY4-10" fmla="*/ 647846 h 648073"/>
              <a:gd name="connsiteX5" fmla="*/ 0 w 1740247"/>
              <a:gd name="connsiteY5" fmla="*/ 648073 h 648073"/>
              <a:gd name="connsiteX0-11" fmla="*/ 0 w 1740247"/>
              <a:gd name="connsiteY0-12" fmla="*/ 648073 h 648073"/>
              <a:gd name="connsiteX1-13" fmla="*/ 209956 w 1740247"/>
              <a:gd name="connsiteY1-14" fmla="*/ 0 h 648073"/>
              <a:gd name="connsiteX2-15" fmla="*/ 1530291 w 1740247"/>
              <a:gd name="connsiteY2-16" fmla="*/ 0 h 648073"/>
              <a:gd name="connsiteX3-17" fmla="*/ 1740247 w 1740247"/>
              <a:gd name="connsiteY3-18" fmla="*/ 648073 h 648073"/>
              <a:gd name="connsiteX4-19" fmla="*/ 847578 w 1740247"/>
              <a:gd name="connsiteY4-20" fmla="*/ 647846 h 648073"/>
              <a:gd name="connsiteX5-21" fmla="*/ 640409 w 1740247"/>
              <a:gd name="connsiteY5-22" fmla="*/ 647846 h 648073"/>
              <a:gd name="connsiteX6" fmla="*/ 0 w 1740247"/>
              <a:gd name="connsiteY6" fmla="*/ 648073 h 648073"/>
              <a:gd name="connsiteX0-23" fmla="*/ 0 w 1740247"/>
              <a:gd name="connsiteY0-24" fmla="*/ 648073 h 648073"/>
              <a:gd name="connsiteX1-25" fmla="*/ 209956 w 1740247"/>
              <a:gd name="connsiteY1-26" fmla="*/ 0 h 648073"/>
              <a:gd name="connsiteX2-27" fmla="*/ 1530291 w 1740247"/>
              <a:gd name="connsiteY2-28" fmla="*/ 0 h 648073"/>
              <a:gd name="connsiteX3-29" fmla="*/ 1740247 w 1740247"/>
              <a:gd name="connsiteY3-30" fmla="*/ 648073 h 648073"/>
              <a:gd name="connsiteX4-31" fmla="*/ 1019028 w 1740247"/>
              <a:gd name="connsiteY4-32" fmla="*/ 647846 h 648073"/>
              <a:gd name="connsiteX5-33" fmla="*/ 847578 w 1740247"/>
              <a:gd name="connsiteY5-34" fmla="*/ 647846 h 648073"/>
              <a:gd name="connsiteX6-35" fmla="*/ 640409 w 1740247"/>
              <a:gd name="connsiteY6-36" fmla="*/ 647846 h 648073"/>
              <a:gd name="connsiteX7" fmla="*/ 0 w 1740247"/>
              <a:gd name="connsiteY7" fmla="*/ 648073 h 648073"/>
              <a:gd name="connsiteX0-37" fmla="*/ 0 w 1740247"/>
              <a:gd name="connsiteY0-38" fmla="*/ 648073 h 650227"/>
              <a:gd name="connsiteX1-39" fmla="*/ 209956 w 1740247"/>
              <a:gd name="connsiteY1-40" fmla="*/ 0 h 650227"/>
              <a:gd name="connsiteX2-41" fmla="*/ 1530291 w 1740247"/>
              <a:gd name="connsiteY2-42" fmla="*/ 0 h 650227"/>
              <a:gd name="connsiteX3-43" fmla="*/ 1740247 w 1740247"/>
              <a:gd name="connsiteY3-44" fmla="*/ 648073 h 650227"/>
              <a:gd name="connsiteX4-45" fmla="*/ 1042841 w 1740247"/>
              <a:gd name="connsiteY4-46" fmla="*/ 650227 h 650227"/>
              <a:gd name="connsiteX5-47" fmla="*/ 847578 w 1740247"/>
              <a:gd name="connsiteY5-48" fmla="*/ 647846 h 650227"/>
              <a:gd name="connsiteX6-49" fmla="*/ 640409 w 1740247"/>
              <a:gd name="connsiteY6-50" fmla="*/ 647846 h 650227"/>
              <a:gd name="connsiteX7-51" fmla="*/ 0 w 1740247"/>
              <a:gd name="connsiteY7-52" fmla="*/ 648073 h 650227"/>
              <a:gd name="connsiteX0-53" fmla="*/ 0 w 1740247"/>
              <a:gd name="connsiteY0-54" fmla="*/ 648073 h 650227"/>
              <a:gd name="connsiteX1-55" fmla="*/ 209956 w 1740247"/>
              <a:gd name="connsiteY1-56" fmla="*/ 0 h 650227"/>
              <a:gd name="connsiteX2-57" fmla="*/ 1530291 w 1740247"/>
              <a:gd name="connsiteY2-58" fmla="*/ 0 h 650227"/>
              <a:gd name="connsiteX3-59" fmla="*/ 1740247 w 1740247"/>
              <a:gd name="connsiteY3-60" fmla="*/ 648073 h 650227"/>
              <a:gd name="connsiteX4-61" fmla="*/ 1042841 w 1740247"/>
              <a:gd name="connsiteY4-62" fmla="*/ 650227 h 650227"/>
              <a:gd name="connsiteX5-63" fmla="*/ 847578 w 1740247"/>
              <a:gd name="connsiteY5-64" fmla="*/ 647846 h 650227"/>
              <a:gd name="connsiteX6-65" fmla="*/ 680891 w 1740247"/>
              <a:gd name="connsiteY6-66" fmla="*/ 647846 h 650227"/>
              <a:gd name="connsiteX7-67" fmla="*/ 0 w 1740247"/>
              <a:gd name="connsiteY7-68" fmla="*/ 648073 h 650227"/>
              <a:gd name="connsiteX0-69" fmla="*/ 0 w 1740247"/>
              <a:gd name="connsiteY0-70" fmla="*/ 648073 h 648073"/>
              <a:gd name="connsiteX1-71" fmla="*/ 209956 w 1740247"/>
              <a:gd name="connsiteY1-72" fmla="*/ 0 h 648073"/>
              <a:gd name="connsiteX2-73" fmla="*/ 1530291 w 1740247"/>
              <a:gd name="connsiteY2-74" fmla="*/ 0 h 648073"/>
              <a:gd name="connsiteX3-75" fmla="*/ 1740247 w 1740247"/>
              <a:gd name="connsiteY3-76" fmla="*/ 648073 h 648073"/>
              <a:gd name="connsiteX4-77" fmla="*/ 1035697 w 1740247"/>
              <a:gd name="connsiteY4-78" fmla="*/ 645464 h 648073"/>
              <a:gd name="connsiteX5-79" fmla="*/ 847578 w 1740247"/>
              <a:gd name="connsiteY5-80" fmla="*/ 647846 h 648073"/>
              <a:gd name="connsiteX6-81" fmla="*/ 680891 w 1740247"/>
              <a:gd name="connsiteY6-82" fmla="*/ 647846 h 648073"/>
              <a:gd name="connsiteX7-83" fmla="*/ 0 w 1740247"/>
              <a:gd name="connsiteY7-84" fmla="*/ 648073 h 648073"/>
              <a:gd name="connsiteX0-85" fmla="*/ 0 w 1740247"/>
              <a:gd name="connsiteY0-86" fmla="*/ 648073 h 648073"/>
              <a:gd name="connsiteX1-87" fmla="*/ 209956 w 1740247"/>
              <a:gd name="connsiteY1-88" fmla="*/ 0 h 648073"/>
              <a:gd name="connsiteX2-89" fmla="*/ 1530291 w 1740247"/>
              <a:gd name="connsiteY2-90" fmla="*/ 0 h 648073"/>
              <a:gd name="connsiteX3-91" fmla="*/ 1740247 w 1740247"/>
              <a:gd name="connsiteY3-92" fmla="*/ 648073 h 648073"/>
              <a:gd name="connsiteX4-93" fmla="*/ 1035697 w 1740247"/>
              <a:gd name="connsiteY4-94" fmla="*/ 647846 h 648073"/>
              <a:gd name="connsiteX5-95" fmla="*/ 847578 w 1740247"/>
              <a:gd name="connsiteY5-96" fmla="*/ 647846 h 648073"/>
              <a:gd name="connsiteX6-97" fmla="*/ 680891 w 1740247"/>
              <a:gd name="connsiteY6-98" fmla="*/ 647846 h 648073"/>
              <a:gd name="connsiteX7-99" fmla="*/ 0 w 1740247"/>
              <a:gd name="connsiteY7-100" fmla="*/ 648073 h 648073"/>
              <a:gd name="connsiteX0-101" fmla="*/ 0 w 1740247"/>
              <a:gd name="connsiteY0-102" fmla="*/ 648073 h 648073"/>
              <a:gd name="connsiteX1-103" fmla="*/ 209956 w 1740247"/>
              <a:gd name="connsiteY1-104" fmla="*/ 0 h 648073"/>
              <a:gd name="connsiteX2-105" fmla="*/ 1530291 w 1740247"/>
              <a:gd name="connsiteY2-106" fmla="*/ 0 h 648073"/>
              <a:gd name="connsiteX3-107" fmla="*/ 1740247 w 1740247"/>
              <a:gd name="connsiteY3-108" fmla="*/ 648073 h 648073"/>
              <a:gd name="connsiteX4-109" fmla="*/ 1035697 w 1740247"/>
              <a:gd name="connsiteY4-110" fmla="*/ 647846 h 648073"/>
              <a:gd name="connsiteX5-111" fmla="*/ 847578 w 1740247"/>
              <a:gd name="connsiteY5-112" fmla="*/ 490683 h 648073"/>
              <a:gd name="connsiteX6-113" fmla="*/ 680891 w 1740247"/>
              <a:gd name="connsiteY6-114" fmla="*/ 647846 h 648073"/>
              <a:gd name="connsiteX7-115" fmla="*/ 0 w 1740247"/>
              <a:gd name="connsiteY7-116" fmla="*/ 648073 h 6480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Lst>
            <a:rect l="l" t="t" r="r" b="b"/>
            <a:pathLst>
              <a:path w="1740247" h="648073">
                <a:moveTo>
                  <a:pt x="0" y="648073"/>
                </a:moveTo>
                <a:lnTo>
                  <a:pt x="209956" y="0"/>
                </a:lnTo>
                <a:lnTo>
                  <a:pt x="1530291" y="0"/>
                </a:lnTo>
                <a:lnTo>
                  <a:pt x="1740247" y="648073"/>
                </a:lnTo>
                <a:lnTo>
                  <a:pt x="1035697" y="647846"/>
                </a:lnTo>
                <a:lnTo>
                  <a:pt x="847578" y="490683"/>
                </a:lnTo>
                <a:lnTo>
                  <a:pt x="680891" y="647846"/>
                </a:lnTo>
                <a:lnTo>
                  <a:pt x="0" y="648073"/>
                </a:lnTo>
                <a:close/>
              </a:path>
            </a:pathLst>
          </a:custGeom>
          <a:solidFill>
            <a:schemeClr val="bg2">
              <a:lumMod val="90000"/>
            </a:schemeClr>
          </a:solid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vert270" wrap="square" lIns="91440" tIns="45720" rIns="91440" bIns="45720" numCol="1" rtlCol="0" anchor="ctr" anchorCtr="0" compatLnSpc="1"/>
          <a:lstStyle/>
          <a:p>
            <a:pPr algn="ctr" fontAlgn="base">
              <a:spcBef>
                <a:spcPct val="0"/>
              </a:spcBef>
              <a:spcAft>
                <a:spcPct val="0"/>
              </a:spcAft>
            </a:pPr>
            <a:r>
              <a:rPr lang="en-US" altLang="zh-CN" sz="1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4" name="椭圆 163"/>
          <p:cNvSpPr/>
          <p:nvPr/>
        </p:nvSpPr>
        <p:spPr>
          <a:xfrm>
            <a:off x="4373880" y="3505835"/>
            <a:ext cx="574040" cy="288000"/>
          </a:xfrm>
          <a:prstGeom prst="ellipse">
            <a:avLst/>
          </a:prstGeom>
          <a:solidFill>
            <a:schemeClr val="bg2">
              <a:lumMod val="90000"/>
            </a:schemeClr>
          </a:solidFill>
          <a:ln w="25400">
            <a:solidFill>
              <a:srgbClr val="0000FF"/>
            </a:solidFill>
          </a:ln>
        </p:spPr>
        <p:style>
          <a:lnRef idx="2">
            <a:schemeClr val="dk1"/>
          </a:lnRef>
          <a:fillRef idx="1">
            <a:schemeClr val="lt1"/>
          </a:fillRef>
          <a:effectRef idx="0">
            <a:schemeClr val="dk1"/>
          </a:effectRef>
          <a:fontRef idx="minor">
            <a:schemeClr val="dk1"/>
          </a:fontRef>
        </p:style>
        <p:txBody>
          <a:bodyPr lIns="0" tIns="0" rIns="0" bIns="0" rtlCol="0" anchor="t" anchorCtr="1"/>
          <a:lstStyle/>
          <a:p>
            <a:pPr algn="ctr">
              <a:lnSpc>
                <a:spcPts val="1000"/>
              </a:lnSpc>
            </a:pPr>
            <a:r>
              <a:rPr lang="en-GB" altLang="zh-CN" sz="1200" b="1" dirty="0">
                <a:solidFill>
                  <a:srgbClr val="FF0000"/>
                </a:solidFill>
                <a:latin typeface="Times New Roman" panose="02020603050405020304" pitchFamily="18" charset="0"/>
                <a:cs typeface="Times New Roman" panose="02020603050405020304" pitchFamily="18" charset="0"/>
              </a:rPr>
              <a:t>Shift left 1</a:t>
            </a:r>
          </a:p>
        </p:txBody>
      </p:sp>
      <p:sp>
        <p:nvSpPr>
          <p:cNvPr id="166" name="梯形 43"/>
          <p:cNvSpPr/>
          <p:nvPr/>
        </p:nvSpPr>
        <p:spPr bwMode="auto">
          <a:xfrm rot="5400000">
            <a:off x="4547141" y="2944309"/>
            <a:ext cx="540097" cy="198147"/>
          </a:xfrm>
          <a:custGeom>
            <a:avLst/>
            <a:gdLst>
              <a:gd name="connsiteX0" fmla="*/ 0 w 1740247"/>
              <a:gd name="connsiteY0" fmla="*/ 648073 h 648073"/>
              <a:gd name="connsiteX1" fmla="*/ 209956 w 1740247"/>
              <a:gd name="connsiteY1" fmla="*/ 0 h 648073"/>
              <a:gd name="connsiteX2" fmla="*/ 1530291 w 1740247"/>
              <a:gd name="connsiteY2" fmla="*/ 0 h 648073"/>
              <a:gd name="connsiteX3" fmla="*/ 1740247 w 1740247"/>
              <a:gd name="connsiteY3" fmla="*/ 648073 h 648073"/>
              <a:gd name="connsiteX4" fmla="*/ 0 w 1740247"/>
              <a:gd name="connsiteY4" fmla="*/ 648073 h 648073"/>
              <a:gd name="connsiteX0-1" fmla="*/ 0 w 1740247"/>
              <a:gd name="connsiteY0-2" fmla="*/ 648073 h 648073"/>
              <a:gd name="connsiteX1-3" fmla="*/ 209956 w 1740247"/>
              <a:gd name="connsiteY1-4" fmla="*/ 0 h 648073"/>
              <a:gd name="connsiteX2-5" fmla="*/ 1530291 w 1740247"/>
              <a:gd name="connsiteY2-6" fmla="*/ 0 h 648073"/>
              <a:gd name="connsiteX3-7" fmla="*/ 1740247 w 1740247"/>
              <a:gd name="connsiteY3-8" fmla="*/ 648073 h 648073"/>
              <a:gd name="connsiteX4-9" fmla="*/ 847578 w 1740247"/>
              <a:gd name="connsiteY4-10" fmla="*/ 647846 h 648073"/>
              <a:gd name="connsiteX5" fmla="*/ 0 w 1740247"/>
              <a:gd name="connsiteY5" fmla="*/ 648073 h 648073"/>
              <a:gd name="connsiteX0-11" fmla="*/ 0 w 1740247"/>
              <a:gd name="connsiteY0-12" fmla="*/ 648073 h 648073"/>
              <a:gd name="connsiteX1-13" fmla="*/ 209956 w 1740247"/>
              <a:gd name="connsiteY1-14" fmla="*/ 0 h 648073"/>
              <a:gd name="connsiteX2-15" fmla="*/ 1530291 w 1740247"/>
              <a:gd name="connsiteY2-16" fmla="*/ 0 h 648073"/>
              <a:gd name="connsiteX3-17" fmla="*/ 1740247 w 1740247"/>
              <a:gd name="connsiteY3-18" fmla="*/ 648073 h 648073"/>
              <a:gd name="connsiteX4-19" fmla="*/ 847578 w 1740247"/>
              <a:gd name="connsiteY4-20" fmla="*/ 647846 h 648073"/>
              <a:gd name="connsiteX5-21" fmla="*/ 640409 w 1740247"/>
              <a:gd name="connsiteY5-22" fmla="*/ 647846 h 648073"/>
              <a:gd name="connsiteX6" fmla="*/ 0 w 1740247"/>
              <a:gd name="connsiteY6" fmla="*/ 648073 h 648073"/>
              <a:gd name="connsiteX0-23" fmla="*/ 0 w 1740247"/>
              <a:gd name="connsiteY0-24" fmla="*/ 648073 h 648073"/>
              <a:gd name="connsiteX1-25" fmla="*/ 209956 w 1740247"/>
              <a:gd name="connsiteY1-26" fmla="*/ 0 h 648073"/>
              <a:gd name="connsiteX2-27" fmla="*/ 1530291 w 1740247"/>
              <a:gd name="connsiteY2-28" fmla="*/ 0 h 648073"/>
              <a:gd name="connsiteX3-29" fmla="*/ 1740247 w 1740247"/>
              <a:gd name="connsiteY3-30" fmla="*/ 648073 h 648073"/>
              <a:gd name="connsiteX4-31" fmla="*/ 1019028 w 1740247"/>
              <a:gd name="connsiteY4-32" fmla="*/ 647846 h 648073"/>
              <a:gd name="connsiteX5-33" fmla="*/ 847578 w 1740247"/>
              <a:gd name="connsiteY5-34" fmla="*/ 647846 h 648073"/>
              <a:gd name="connsiteX6-35" fmla="*/ 640409 w 1740247"/>
              <a:gd name="connsiteY6-36" fmla="*/ 647846 h 648073"/>
              <a:gd name="connsiteX7" fmla="*/ 0 w 1740247"/>
              <a:gd name="connsiteY7" fmla="*/ 648073 h 648073"/>
              <a:gd name="connsiteX0-37" fmla="*/ 0 w 1740247"/>
              <a:gd name="connsiteY0-38" fmla="*/ 648073 h 650227"/>
              <a:gd name="connsiteX1-39" fmla="*/ 209956 w 1740247"/>
              <a:gd name="connsiteY1-40" fmla="*/ 0 h 650227"/>
              <a:gd name="connsiteX2-41" fmla="*/ 1530291 w 1740247"/>
              <a:gd name="connsiteY2-42" fmla="*/ 0 h 650227"/>
              <a:gd name="connsiteX3-43" fmla="*/ 1740247 w 1740247"/>
              <a:gd name="connsiteY3-44" fmla="*/ 648073 h 650227"/>
              <a:gd name="connsiteX4-45" fmla="*/ 1042841 w 1740247"/>
              <a:gd name="connsiteY4-46" fmla="*/ 650227 h 650227"/>
              <a:gd name="connsiteX5-47" fmla="*/ 847578 w 1740247"/>
              <a:gd name="connsiteY5-48" fmla="*/ 647846 h 650227"/>
              <a:gd name="connsiteX6-49" fmla="*/ 640409 w 1740247"/>
              <a:gd name="connsiteY6-50" fmla="*/ 647846 h 650227"/>
              <a:gd name="connsiteX7-51" fmla="*/ 0 w 1740247"/>
              <a:gd name="connsiteY7-52" fmla="*/ 648073 h 650227"/>
              <a:gd name="connsiteX0-53" fmla="*/ 0 w 1740247"/>
              <a:gd name="connsiteY0-54" fmla="*/ 648073 h 650227"/>
              <a:gd name="connsiteX1-55" fmla="*/ 209956 w 1740247"/>
              <a:gd name="connsiteY1-56" fmla="*/ 0 h 650227"/>
              <a:gd name="connsiteX2-57" fmla="*/ 1530291 w 1740247"/>
              <a:gd name="connsiteY2-58" fmla="*/ 0 h 650227"/>
              <a:gd name="connsiteX3-59" fmla="*/ 1740247 w 1740247"/>
              <a:gd name="connsiteY3-60" fmla="*/ 648073 h 650227"/>
              <a:gd name="connsiteX4-61" fmla="*/ 1042841 w 1740247"/>
              <a:gd name="connsiteY4-62" fmla="*/ 650227 h 650227"/>
              <a:gd name="connsiteX5-63" fmla="*/ 847578 w 1740247"/>
              <a:gd name="connsiteY5-64" fmla="*/ 647846 h 650227"/>
              <a:gd name="connsiteX6-65" fmla="*/ 680891 w 1740247"/>
              <a:gd name="connsiteY6-66" fmla="*/ 647846 h 650227"/>
              <a:gd name="connsiteX7-67" fmla="*/ 0 w 1740247"/>
              <a:gd name="connsiteY7-68" fmla="*/ 648073 h 650227"/>
              <a:gd name="connsiteX0-69" fmla="*/ 0 w 1740247"/>
              <a:gd name="connsiteY0-70" fmla="*/ 648073 h 648073"/>
              <a:gd name="connsiteX1-71" fmla="*/ 209956 w 1740247"/>
              <a:gd name="connsiteY1-72" fmla="*/ 0 h 648073"/>
              <a:gd name="connsiteX2-73" fmla="*/ 1530291 w 1740247"/>
              <a:gd name="connsiteY2-74" fmla="*/ 0 h 648073"/>
              <a:gd name="connsiteX3-75" fmla="*/ 1740247 w 1740247"/>
              <a:gd name="connsiteY3-76" fmla="*/ 648073 h 648073"/>
              <a:gd name="connsiteX4-77" fmla="*/ 1035697 w 1740247"/>
              <a:gd name="connsiteY4-78" fmla="*/ 645464 h 648073"/>
              <a:gd name="connsiteX5-79" fmla="*/ 847578 w 1740247"/>
              <a:gd name="connsiteY5-80" fmla="*/ 647846 h 648073"/>
              <a:gd name="connsiteX6-81" fmla="*/ 680891 w 1740247"/>
              <a:gd name="connsiteY6-82" fmla="*/ 647846 h 648073"/>
              <a:gd name="connsiteX7-83" fmla="*/ 0 w 1740247"/>
              <a:gd name="connsiteY7-84" fmla="*/ 648073 h 648073"/>
              <a:gd name="connsiteX0-85" fmla="*/ 0 w 1740247"/>
              <a:gd name="connsiteY0-86" fmla="*/ 648073 h 648073"/>
              <a:gd name="connsiteX1-87" fmla="*/ 209956 w 1740247"/>
              <a:gd name="connsiteY1-88" fmla="*/ 0 h 648073"/>
              <a:gd name="connsiteX2-89" fmla="*/ 1530291 w 1740247"/>
              <a:gd name="connsiteY2-90" fmla="*/ 0 h 648073"/>
              <a:gd name="connsiteX3-91" fmla="*/ 1740247 w 1740247"/>
              <a:gd name="connsiteY3-92" fmla="*/ 648073 h 648073"/>
              <a:gd name="connsiteX4-93" fmla="*/ 1035697 w 1740247"/>
              <a:gd name="connsiteY4-94" fmla="*/ 647846 h 648073"/>
              <a:gd name="connsiteX5-95" fmla="*/ 847578 w 1740247"/>
              <a:gd name="connsiteY5-96" fmla="*/ 647846 h 648073"/>
              <a:gd name="connsiteX6-97" fmla="*/ 680891 w 1740247"/>
              <a:gd name="connsiteY6-98" fmla="*/ 647846 h 648073"/>
              <a:gd name="connsiteX7-99" fmla="*/ 0 w 1740247"/>
              <a:gd name="connsiteY7-100" fmla="*/ 648073 h 648073"/>
              <a:gd name="connsiteX0-101" fmla="*/ 0 w 1740247"/>
              <a:gd name="connsiteY0-102" fmla="*/ 648073 h 648073"/>
              <a:gd name="connsiteX1-103" fmla="*/ 209956 w 1740247"/>
              <a:gd name="connsiteY1-104" fmla="*/ 0 h 648073"/>
              <a:gd name="connsiteX2-105" fmla="*/ 1530291 w 1740247"/>
              <a:gd name="connsiteY2-106" fmla="*/ 0 h 648073"/>
              <a:gd name="connsiteX3-107" fmla="*/ 1740247 w 1740247"/>
              <a:gd name="connsiteY3-108" fmla="*/ 648073 h 648073"/>
              <a:gd name="connsiteX4-109" fmla="*/ 1035697 w 1740247"/>
              <a:gd name="connsiteY4-110" fmla="*/ 647846 h 648073"/>
              <a:gd name="connsiteX5-111" fmla="*/ 847578 w 1740247"/>
              <a:gd name="connsiteY5-112" fmla="*/ 490683 h 648073"/>
              <a:gd name="connsiteX6-113" fmla="*/ 680891 w 1740247"/>
              <a:gd name="connsiteY6-114" fmla="*/ 647846 h 648073"/>
              <a:gd name="connsiteX7-115" fmla="*/ 0 w 1740247"/>
              <a:gd name="connsiteY7-116" fmla="*/ 648073 h 6480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Lst>
            <a:rect l="l" t="t" r="r" b="b"/>
            <a:pathLst>
              <a:path w="1740247" h="648073">
                <a:moveTo>
                  <a:pt x="0" y="648073"/>
                </a:moveTo>
                <a:lnTo>
                  <a:pt x="209956" y="0"/>
                </a:lnTo>
                <a:lnTo>
                  <a:pt x="1530291" y="0"/>
                </a:lnTo>
                <a:lnTo>
                  <a:pt x="1740247" y="648073"/>
                </a:lnTo>
                <a:lnTo>
                  <a:pt x="1035697" y="647846"/>
                </a:lnTo>
                <a:lnTo>
                  <a:pt x="847578" y="490683"/>
                </a:lnTo>
                <a:lnTo>
                  <a:pt x="680891" y="647846"/>
                </a:lnTo>
                <a:lnTo>
                  <a:pt x="0" y="648073"/>
                </a:lnTo>
                <a:close/>
              </a:path>
            </a:pathLst>
          </a:custGeom>
          <a:solidFill>
            <a:schemeClr val="bg2">
              <a:lumMod val="90000"/>
            </a:schemeClr>
          </a:solidFill>
          <a:ln w="25400">
            <a:solidFill>
              <a:srgbClr val="0000FF"/>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vert270" wrap="square" lIns="91440" tIns="45720" rIns="91440" bIns="45720" numCol="1" rtlCol="0" anchor="ctr" anchorCtr="0" compatLnSpc="1"/>
          <a:lstStyle/>
          <a:p>
            <a:pPr algn="ctr" fontAlgn="base">
              <a:spcBef>
                <a:spcPct val="0"/>
              </a:spcBef>
              <a:spcAft>
                <a:spcPct val="0"/>
              </a:spcAft>
            </a:pPr>
            <a:r>
              <a:rPr lang="en-GB" altLang="zh-CN" sz="1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5" name="椭圆 184"/>
          <p:cNvSpPr/>
          <p:nvPr/>
        </p:nvSpPr>
        <p:spPr>
          <a:xfrm>
            <a:off x="4573272" y="4680191"/>
            <a:ext cx="973031" cy="471344"/>
          </a:xfrm>
          <a:prstGeom prst="ellipse">
            <a:avLst/>
          </a:prstGeom>
          <a:solidFill>
            <a:schemeClr val="bg2">
              <a:lumMod val="90000"/>
            </a:schemeClr>
          </a:solidFill>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lnSpc>
                <a:spcPts val="1800"/>
              </a:lnSpc>
            </a:pPr>
            <a:r>
              <a:rPr lang="en-GB" altLang="zh-CN" sz="2000" dirty="0" err="1">
                <a:solidFill>
                  <a:srgbClr val="FF0000"/>
                </a:solidFill>
                <a:latin typeface="Times New Roman" panose="02020603050405020304" pitchFamily="18" charset="0"/>
                <a:cs typeface="Times New Roman" panose="02020603050405020304" pitchFamily="18" charset="0"/>
              </a:rPr>
              <a:t>Imm</a:t>
            </a:r>
            <a:r>
              <a:rPr lang="en-GB" altLang="zh-CN" sz="2000" dirty="0">
                <a:solidFill>
                  <a:srgbClr val="FF0000"/>
                </a:solidFill>
                <a:latin typeface="Times New Roman" panose="02020603050405020304" pitchFamily="18" charset="0"/>
                <a:cs typeface="Times New Roman" panose="02020603050405020304" pitchFamily="18" charset="0"/>
              </a:rPr>
              <a:t> Gen</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cxnSp>
        <p:nvCxnSpPr>
          <p:cNvPr id="222" name="直接连接符 221"/>
          <p:cNvCxnSpPr/>
          <p:nvPr/>
        </p:nvCxnSpPr>
        <p:spPr bwMode="auto">
          <a:xfrm>
            <a:off x="770191" y="4207505"/>
            <a:ext cx="182854" cy="0"/>
          </a:xfrm>
          <a:prstGeom prst="line">
            <a:avLst/>
          </a:prstGeom>
          <a:noFill/>
          <a:ln w="254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 name="直接箭头连接符 224"/>
          <p:cNvCxnSpPr>
            <a:endCxn id="185" idx="2"/>
          </p:cNvCxnSpPr>
          <p:nvPr/>
        </p:nvCxnSpPr>
        <p:spPr bwMode="auto">
          <a:xfrm flipV="1">
            <a:off x="3096000" y="4915863"/>
            <a:ext cx="1477272" cy="4046"/>
          </a:xfrm>
          <a:prstGeom prst="straightConnector1">
            <a:avLst/>
          </a:prstGeom>
          <a:noFill/>
          <a:ln w="25400" cap="flat" cmpd="sng" algn="ctr">
            <a:solidFill>
              <a:schemeClr val="tx1"/>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0" name="直接箭头连接符 239"/>
          <p:cNvCxnSpPr/>
          <p:nvPr/>
        </p:nvCxnSpPr>
        <p:spPr bwMode="auto">
          <a:xfrm>
            <a:off x="7248235" y="3533702"/>
            <a:ext cx="324623"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4" name="直接箭头连接符 293"/>
          <p:cNvCxnSpPr/>
          <p:nvPr/>
        </p:nvCxnSpPr>
        <p:spPr bwMode="auto">
          <a:xfrm>
            <a:off x="6747510" y="5950851"/>
            <a:ext cx="794711"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3" name="直接箭头连接符 352"/>
          <p:cNvCxnSpPr/>
          <p:nvPr/>
        </p:nvCxnSpPr>
        <p:spPr bwMode="auto">
          <a:xfrm>
            <a:off x="3117850" y="2667000"/>
            <a:ext cx="242858" cy="0"/>
          </a:xfrm>
          <a:prstGeom prst="straightConnector1">
            <a:avLst/>
          </a:prstGeom>
          <a:noFill/>
          <a:ln w="25400" cap="flat" cmpd="sng" algn="ctr">
            <a:solidFill>
              <a:schemeClr val="tx1"/>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0" name="直接箭头连接符 359"/>
          <p:cNvCxnSpPr/>
          <p:nvPr/>
        </p:nvCxnSpPr>
        <p:spPr bwMode="auto">
          <a:xfrm flipH="1">
            <a:off x="2057103" y="3328282"/>
            <a:ext cx="173615" cy="0"/>
          </a:xfrm>
          <a:prstGeom prst="straightConnector1">
            <a:avLst/>
          </a:prstGeom>
          <a:noFill/>
          <a:ln w="254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0" name="直接箭头连接符 399"/>
          <p:cNvCxnSpPr>
            <a:endCxn id="181" idx="0"/>
          </p:cNvCxnSpPr>
          <p:nvPr/>
        </p:nvCxnSpPr>
        <p:spPr bwMode="auto">
          <a:xfrm rot="5400000" flipH="1" flipV="1">
            <a:off x="1064663" y="3390796"/>
            <a:ext cx="1100049" cy="542986"/>
          </a:xfrm>
          <a:prstGeom prst="bentConnector3">
            <a:avLst>
              <a:gd name="adj1" fmla="val 99874"/>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2" name="直接箭头连接符 411"/>
          <p:cNvCxnSpPr/>
          <p:nvPr/>
        </p:nvCxnSpPr>
        <p:spPr bwMode="auto">
          <a:xfrm flipV="1">
            <a:off x="1338997" y="3582195"/>
            <a:ext cx="1277638" cy="16951"/>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6" name="直接箭头连接符 435"/>
          <p:cNvCxnSpPr/>
          <p:nvPr/>
        </p:nvCxnSpPr>
        <p:spPr bwMode="auto">
          <a:xfrm rot="16200000">
            <a:off x="4204970" y="3060700"/>
            <a:ext cx="755650" cy="269875"/>
          </a:xfrm>
          <a:prstGeom prst="bentConnector3">
            <a:avLst>
              <a:gd name="adj1" fmla="val 100378"/>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6" name="直接箭头连接符 153"/>
          <p:cNvCxnSpPr>
            <a:endCxn id="45" idx="1"/>
          </p:cNvCxnSpPr>
          <p:nvPr/>
        </p:nvCxnSpPr>
        <p:spPr bwMode="auto">
          <a:xfrm>
            <a:off x="6807590" y="2557843"/>
            <a:ext cx="2260318" cy="113285"/>
          </a:xfrm>
          <a:prstGeom prst="bentConnector3">
            <a:avLst>
              <a:gd name="adj1" fmla="val 50000"/>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2" name="矩形 551"/>
          <p:cNvSpPr/>
          <p:nvPr/>
        </p:nvSpPr>
        <p:spPr>
          <a:xfrm>
            <a:off x="3358463" y="342367"/>
            <a:ext cx="1975798" cy="400110"/>
          </a:xfrm>
          <a:prstGeom prst="rect">
            <a:avLst/>
          </a:prstGeom>
          <a:ln w="25400">
            <a:noFill/>
          </a:ln>
        </p:spPr>
        <p:txBody>
          <a:bodyPr wrap="square">
            <a:spAutoFit/>
          </a:bodyPr>
          <a:lstStyle/>
          <a:p>
            <a:pPr lvl="0" algn="ctr">
              <a:defRPr/>
            </a:pPr>
            <a:r>
              <a:rPr lang="en-US" altLang="zh-CN" sz="2000" b="1" dirty="0" err="1">
                <a:latin typeface="Times New Roman" panose="02020603050405020304" pitchFamily="18" charset="0"/>
                <a:cs typeface="Times New Roman" panose="02020603050405020304" pitchFamily="18" charset="0"/>
              </a:rPr>
              <a:t>beq</a:t>
            </a:r>
            <a:r>
              <a:rPr lang="en-US" altLang="zh-CN" sz="2000" b="1" dirty="0">
                <a:latin typeface="Times New Roman" panose="02020603050405020304" pitchFamily="18" charset="0"/>
                <a:cs typeface="Times New Roman" panose="02020603050405020304" pitchFamily="18" charset="0"/>
              </a:rPr>
              <a:t> x1, x3, label</a:t>
            </a:r>
          </a:p>
        </p:txBody>
      </p:sp>
      <p:sp>
        <p:nvSpPr>
          <p:cNvPr id="553" name="矩形 552"/>
          <p:cNvSpPr/>
          <p:nvPr/>
        </p:nvSpPr>
        <p:spPr>
          <a:xfrm>
            <a:off x="9233704" y="308111"/>
            <a:ext cx="1673559" cy="400110"/>
          </a:xfrm>
          <a:prstGeom prst="rect">
            <a:avLst/>
          </a:prstGeom>
          <a:ln w="25400">
            <a:noFill/>
          </a:ln>
        </p:spPr>
        <p:txBody>
          <a:bodyPr wrap="square">
            <a:spAutoFit/>
          </a:bodyPr>
          <a:lstStyle/>
          <a:p>
            <a:pPr lvl="0" algn="ctr">
              <a:defRPr/>
            </a:pPr>
            <a:r>
              <a:rPr lang="en-GB" altLang="zh-CN" sz="2000" b="1" dirty="0">
                <a:latin typeface="Times New Roman" panose="02020603050405020304" pitchFamily="18" charset="0"/>
                <a:cs typeface="Times New Roman" panose="02020603050405020304" pitchFamily="18" charset="0"/>
              </a:rPr>
              <a:t>b</a:t>
            </a:r>
            <a:r>
              <a:rPr lang="en-US" altLang="zh-CN" sz="2000" b="1" dirty="0" err="1">
                <a:latin typeface="Times New Roman" panose="02020603050405020304" pitchFamily="18" charset="0"/>
                <a:cs typeface="Times New Roman" panose="02020603050405020304" pitchFamily="18" charset="0"/>
              </a:rPr>
              <a:t>efore</a:t>
            </a:r>
            <a:r>
              <a:rPr lang="en-US" altLang="zh-CN" sz="2000" b="1" dirty="0">
                <a:latin typeface="Times New Roman" panose="02020603050405020304" pitchFamily="18" charset="0"/>
                <a:cs typeface="Times New Roman" panose="02020603050405020304" pitchFamily="18" charset="0"/>
              </a:rPr>
              <a:t>&lt;1&gt;</a:t>
            </a:r>
          </a:p>
        </p:txBody>
      </p:sp>
      <p:sp>
        <p:nvSpPr>
          <p:cNvPr id="554" name="矩形 553"/>
          <p:cNvSpPr/>
          <p:nvPr/>
        </p:nvSpPr>
        <p:spPr>
          <a:xfrm>
            <a:off x="10659981" y="304753"/>
            <a:ext cx="1673559" cy="400110"/>
          </a:xfrm>
          <a:prstGeom prst="rect">
            <a:avLst/>
          </a:prstGeom>
          <a:ln w="25400">
            <a:noFill/>
          </a:ln>
        </p:spPr>
        <p:txBody>
          <a:bodyPr wrap="square">
            <a:spAutoFit/>
          </a:bodyPr>
          <a:lstStyle/>
          <a:p>
            <a:pPr lvl="0" algn="ctr">
              <a:defRPr/>
            </a:pPr>
            <a:r>
              <a:rPr lang="en-GB" altLang="zh-CN" sz="2000" b="1" dirty="0">
                <a:latin typeface="Times New Roman" panose="02020603050405020304" pitchFamily="18" charset="0"/>
                <a:cs typeface="Times New Roman" panose="02020603050405020304" pitchFamily="18" charset="0"/>
              </a:rPr>
              <a:t>before&lt;2&gt;</a:t>
            </a:r>
          </a:p>
        </p:txBody>
      </p:sp>
      <p:sp>
        <p:nvSpPr>
          <p:cNvPr id="555" name="矩形 554"/>
          <p:cNvSpPr/>
          <p:nvPr/>
        </p:nvSpPr>
        <p:spPr>
          <a:xfrm>
            <a:off x="7129355" y="340326"/>
            <a:ext cx="1857134" cy="400110"/>
          </a:xfrm>
          <a:prstGeom prst="rect">
            <a:avLst/>
          </a:prstGeom>
          <a:ln w="25400">
            <a:noFill/>
          </a:ln>
        </p:spPr>
        <p:txBody>
          <a:bodyPr wrap="square">
            <a:spAutoFit/>
          </a:bodyPr>
          <a:lstStyle/>
          <a:p>
            <a:pPr lvl="0" algn="ctr">
              <a:defRPr/>
            </a:pPr>
            <a:r>
              <a:rPr lang="en-GB" altLang="zh-CN" sz="2000" b="1" dirty="0">
                <a:latin typeface="Times New Roman" panose="02020603050405020304" pitchFamily="18" charset="0"/>
                <a:cs typeface="Times New Roman" panose="02020603050405020304" pitchFamily="18" charset="0"/>
              </a:rPr>
              <a:t>sub x10, x4, x8</a:t>
            </a:r>
          </a:p>
        </p:txBody>
      </p:sp>
      <p:cxnSp>
        <p:nvCxnSpPr>
          <p:cNvPr id="579" name="直接连接符 578"/>
          <p:cNvCxnSpPr>
            <a:endCxn id="164" idx="4"/>
          </p:cNvCxnSpPr>
          <p:nvPr/>
        </p:nvCxnSpPr>
        <p:spPr bwMode="auto">
          <a:xfrm flipV="1">
            <a:off x="4657725" y="3794125"/>
            <a:ext cx="3175" cy="961200"/>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9" name="直接箭头连接符 588"/>
          <p:cNvCxnSpPr/>
          <p:nvPr/>
        </p:nvCxnSpPr>
        <p:spPr bwMode="auto">
          <a:xfrm>
            <a:off x="4140200" y="4427162"/>
            <a:ext cx="861789"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2" name="直接连接符 591"/>
          <p:cNvCxnSpPr>
            <a:cxnSpLocks/>
          </p:cNvCxnSpPr>
          <p:nvPr/>
        </p:nvCxnSpPr>
        <p:spPr bwMode="auto">
          <a:xfrm>
            <a:off x="4134041" y="4413285"/>
            <a:ext cx="0" cy="2111019"/>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3" name="直接连接符 592"/>
          <p:cNvCxnSpPr>
            <a:cxnSpLocks/>
          </p:cNvCxnSpPr>
          <p:nvPr/>
        </p:nvCxnSpPr>
        <p:spPr bwMode="auto">
          <a:xfrm flipV="1">
            <a:off x="3924665" y="5892888"/>
            <a:ext cx="6366567" cy="806620"/>
          </a:xfrm>
          <a:prstGeom prst="bentConnector3">
            <a:avLst>
              <a:gd name="adj1" fmla="val 100037"/>
            </a:avLst>
          </a:prstGeom>
          <a:noFill/>
          <a:ln w="25400" cap="flat" cmpd="sng" algn="ctr">
            <a:solidFill>
              <a:schemeClr val="tx1"/>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1" name="直接箭头连接符 148"/>
          <p:cNvCxnSpPr/>
          <p:nvPr/>
        </p:nvCxnSpPr>
        <p:spPr bwMode="auto">
          <a:xfrm rot="16200000" flipH="1">
            <a:off x="-766009" y="2069502"/>
            <a:ext cx="4512149" cy="2215891"/>
          </a:xfrm>
          <a:prstGeom prst="bentConnector3">
            <a:avLst>
              <a:gd name="adj1" fmla="val 100171"/>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2" name="文本框 641"/>
          <p:cNvSpPr txBox="1"/>
          <p:nvPr/>
        </p:nvSpPr>
        <p:spPr>
          <a:xfrm>
            <a:off x="-94127" y="564957"/>
            <a:ext cx="1094082" cy="400110"/>
          </a:xfrm>
          <a:prstGeom prst="rect">
            <a:avLst/>
          </a:prstGeom>
          <a:noFill/>
        </p:spPr>
        <p:txBody>
          <a:bodyPr wrap="none" rtlCol="0">
            <a:spAutoFit/>
          </a:bodyPr>
          <a:lstStyle/>
          <a:p>
            <a:r>
              <a:rPr lang="en-GB" altLang="zh-CN" sz="2000" b="1" dirty="0" err="1">
                <a:solidFill>
                  <a:srgbClr val="0000FF"/>
                </a:solidFill>
                <a:latin typeface="Times New Roman" panose="02020603050405020304" pitchFamily="18" charset="0"/>
                <a:cs typeface="Times New Roman" panose="02020603050405020304" pitchFamily="18" charset="0"/>
              </a:rPr>
              <a:t>IF.Flush</a:t>
            </a:r>
            <a:endParaRPr lang="zh-CN" altLang="en-US" sz="2000" b="1" dirty="0">
              <a:solidFill>
                <a:srgbClr val="0000FF"/>
              </a:solidFill>
              <a:latin typeface="Times New Roman" panose="02020603050405020304" pitchFamily="18" charset="0"/>
              <a:cs typeface="Times New Roman" panose="02020603050405020304" pitchFamily="18" charset="0"/>
            </a:endParaRPr>
          </a:p>
        </p:txBody>
      </p:sp>
      <p:cxnSp>
        <p:nvCxnSpPr>
          <p:cNvPr id="645" name="直接箭头连接符 644"/>
          <p:cNvCxnSpPr/>
          <p:nvPr/>
        </p:nvCxnSpPr>
        <p:spPr bwMode="auto">
          <a:xfrm>
            <a:off x="5487444" y="2935121"/>
            <a:ext cx="265588"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8" name="文本框 647"/>
          <p:cNvSpPr txBox="1"/>
          <p:nvPr/>
        </p:nvSpPr>
        <p:spPr>
          <a:xfrm>
            <a:off x="611157" y="4599439"/>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72</a:t>
            </a:r>
            <a:endParaRPr lang="zh-CN" altLang="en-US" b="1" dirty="0">
              <a:latin typeface="Times New Roman" panose="02020603050405020304" pitchFamily="18" charset="0"/>
              <a:cs typeface="Times New Roman" panose="02020603050405020304" pitchFamily="18" charset="0"/>
            </a:endParaRPr>
          </a:p>
        </p:txBody>
      </p:sp>
      <p:sp>
        <p:nvSpPr>
          <p:cNvPr id="654" name="文本框 653"/>
          <p:cNvSpPr txBox="1"/>
          <p:nvPr/>
        </p:nvSpPr>
        <p:spPr>
          <a:xfrm>
            <a:off x="1892051" y="2488321"/>
            <a:ext cx="415498" cy="369332"/>
          </a:xfrm>
          <a:prstGeom prst="rect">
            <a:avLst/>
          </a:prstGeom>
          <a:noFill/>
        </p:spPr>
        <p:txBody>
          <a:bodyPr wrap="none" rtlCol="0">
            <a:spAutoFit/>
          </a:bodyPr>
          <a:lstStyle/>
          <a:p>
            <a:r>
              <a:rPr lang="en-GB" altLang="zh-CN" b="1" dirty="0">
                <a:latin typeface="Times New Roman" panose="02020603050405020304" pitchFamily="18" charset="0"/>
                <a:cs typeface="Times New Roman" panose="02020603050405020304" pitchFamily="18" charset="0"/>
              </a:rPr>
              <a:t>48</a:t>
            </a:r>
            <a:endParaRPr lang="zh-CN" altLang="en-US" b="1" dirty="0">
              <a:latin typeface="Times New Roman" panose="02020603050405020304" pitchFamily="18" charset="0"/>
              <a:cs typeface="Times New Roman" panose="02020603050405020304" pitchFamily="18" charset="0"/>
            </a:endParaRPr>
          </a:p>
        </p:txBody>
      </p:sp>
      <p:sp>
        <p:nvSpPr>
          <p:cNvPr id="655" name="文本框 654"/>
          <p:cNvSpPr txBox="1"/>
          <p:nvPr/>
        </p:nvSpPr>
        <p:spPr>
          <a:xfrm>
            <a:off x="1356273" y="3209001"/>
            <a:ext cx="300082" cy="369332"/>
          </a:xfrm>
          <a:prstGeom prst="rect">
            <a:avLst/>
          </a:prstGeom>
          <a:noFill/>
        </p:spPr>
        <p:txBody>
          <a:bodyPr wrap="none" rtlCol="0">
            <a:spAutoFit/>
          </a:bodyPr>
          <a:lstStyle/>
          <a:p>
            <a:r>
              <a:rPr lang="en-GB" altLang="zh-CN" b="1" dirty="0">
                <a:latin typeface="Times New Roman" panose="02020603050405020304" pitchFamily="18" charset="0"/>
                <a:cs typeface="Times New Roman" panose="02020603050405020304" pitchFamily="18" charset="0"/>
              </a:rPr>
              <a:t>4</a:t>
            </a:r>
            <a:endParaRPr lang="zh-CN" altLang="en-US" b="1" dirty="0">
              <a:latin typeface="Times New Roman" panose="02020603050405020304" pitchFamily="18" charset="0"/>
              <a:cs typeface="Times New Roman" panose="02020603050405020304" pitchFamily="18" charset="0"/>
            </a:endParaRPr>
          </a:p>
        </p:txBody>
      </p:sp>
      <p:sp>
        <p:nvSpPr>
          <p:cNvPr id="656" name="文本框 655"/>
          <p:cNvSpPr txBox="1"/>
          <p:nvPr/>
        </p:nvSpPr>
        <p:spPr>
          <a:xfrm>
            <a:off x="1110925" y="4454141"/>
            <a:ext cx="415498" cy="369332"/>
          </a:xfrm>
          <a:prstGeom prst="rect">
            <a:avLst/>
          </a:prstGeom>
          <a:noFill/>
        </p:spPr>
        <p:txBody>
          <a:bodyPr wrap="none" rtlCol="0">
            <a:spAutoFit/>
          </a:bodyPr>
          <a:lstStyle/>
          <a:p>
            <a:r>
              <a:rPr lang="en-GB" altLang="zh-CN" b="1" dirty="0">
                <a:latin typeface="Times New Roman" panose="02020603050405020304" pitchFamily="18" charset="0"/>
                <a:cs typeface="Times New Roman" panose="02020603050405020304" pitchFamily="18" charset="0"/>
              </a:rPr>
              <a:t>44</a:t>
            </a:r>
            <a:endParaRPr lang="zh-CN" altLang="en-US" b="1" dirty="0">
              <a:latin typeface="Times New Roman" panose="02020603050405020304" pitchFamily="18" charset="0"/>
              <a:cs typeface="Times New Roman" panose="02020603050405020304" pitchFamily="18" charset="0"/>
            </a:endParaRPr>
          </a:p>
        </p:txBody>
      </p:sp>
      <p:cxnSp>
        <p:nvCxnSpPr>
          <p:cNvPr id="658" name="直接箭头连接符 657"/>
          <p:cNvCxnSpPr/>
          <p:nvPr/>
        </p:nvCxnSpPr>
        <p:spPr bwMode="auto">
          <a:xfrm>
            <a:off x="1614687" y="3468112"/>
            <a:ext cx="265588"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9" name="文本框 658"/>
          <p:cNvSpPr txBox="1"/>
          <p:nvPr/>
        </p:nvSpPr>
        <p:spPr>
          <a:xfrm>
            <a:off x="4926920" y="3001715"/>
            <a:ext cx="415498" cy="369332"/>
          </a:xfrm>
          <a:prstGeom prst="rect">
            <a:avLst/>
          </a:prstGeom>
          <a:noFill/>
        </p:spPr>
        <p:txBody>
          <a:bodyPr wrap="none" rtlCol="0">
            <a:spAutoFit/>
          </a:bodyPr>
          <a:lstStyle/>
          <a:p>
            <a:r>
              <a:rPr lang="en-GB" altLang="zh-CN" b="1" dirty="0">
                <a:latin typeface="Times New Roman" panose="02020603050405020304" pitchFamily="18" charset="0"/>
                <a:cs typeface="Times New Roman" panose="02020603050405020304" pitchFamily="18" charset="0"/>
              </a:rPr>
              <a:t>72</a:t>
            </a:r>
            <a:endParaRPr lang="zh-CN" altLang="en-US" b="1" dirty="0">
              <a:latin typeface="Times New Roman" panose="02020603050405020304" pitchFamily="18" charset="0"/>
              <a:cs typeface="Times New Roman" panose="02020603050405020304" pitchFamily="18" charset="0"/>
            </a:endParaRPr>
          </a:p>
        </p:txBody>
      </p:sp>
      <p:sp>
        <p:nvSpPr>
          <p:cNvPr id="660" name="文本框 659"/>
          <p:cNvSpPr txBox="1"/>
          <p:nvPr/>
        </p:nvSpPr>
        <p:spPr>
          <a:xfrm>
            <a:off x="3090217" y="2977413"/>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40</a:t>
            </a:r>
            <a:endParaRPr lang="zh-CN" altLang="en-US" b="1" dirty="0">
              <a:latin typeface="Times New Roman" panose="02020603050405020304" pitchFamily="18" charset="0"/>
              <a:cs typeface="Times New Roman" panose="02020603050405020304" pitchFamily="18" charset="0"/>
            </a:endParaRPr>
          </a:p>
        </p:txBody>
      </p:sp>
      <p:sp>
        <p:nvSpPr>
          <p:cNvPr id="661" name="文本框 660"/>
          <p:cNvSpPr txBox="1"/>
          <p:nvPr/>
        </p:nvSpPr>
        <p:spPr>
          <a:xfrm>
            <a:off x="4363879" y="2747625"/>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3</a:t>
            </a:r>
            <a:r>
              <a:rPr lang="en-GB" altLang="zh-CN" b="1" dirty="0">
                <a:latin typeface="Times New Roman" panose="02020603050405020304" pitchFamily="18" charset="0"/>
                <a:cs typeface="Times New Roman" panose="02020603050405020304" pitchFamily="18" charset="0"/>
              </a:rPr>
              <a:t>2</a:t>
            </a:r>
            <a:endParaRPr lang="zh-CN" altLang="en-US" b="1" dirty="0">
              <a:latin typeface="Times New Roman" panose="02020603050405020304" pitchFamily="18" charset="0"/>
              <a:cs typeface="Times New Roman" panose="02020603050405020304" pitchFamily="18" charset="0"/>
            </a:endParaRPr>
          </a:p>
        </p:txBody>
      </p:sp>
      <p:sp>
        <p:nvSpPr>
          <p:cNvPr id="662" name="文本框 661"/>
          <p:cNvSpPr txBox="1"/>
          <p:nvPr/>
        </p:nvSpPr>
        <p:spPr>
          <a:xfrm>
            <a:off x="4319070" y="4454587"/>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16</a:t>
            </a:r>
          </a:p>
        </p:txBody>
      </p:sp>
      <p:sp>
        <p:nvSpPr>
          <p:cNvPr id="663" name="文本框 662"/>
          <p:cNvSpPr txBox="1"/>
          <p:nvPr/>
        </p:nvSpPr>
        <p:spPr>
          <a:xfrm>
            <a:off x="5390298" y="2900094"/>
            <a:ext cx="300082"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p:txBody>
      </p:sp>
      <p:sp>
        <p:nvSpPr>
          <p:cNvPr id="664" name="文本框 663"/>
          <p:cNvSpPr txBox="1"/>
          <p:nvPr/>
        </p:nvSpPr>
        <p:spPr>
          <a:xfrm>
            <a:off x="8055976" y="4022889"/>
            <a:ext cx="441146" cy="400110"/>
          </a:xfrm>
          <a:prstGeom prst="rect">
            <a:avLst/>
          </a:prstGeom>
          <a:noFill/>
        </p:spPr>
        <p:txBody>
          <a:bodyPr wrap="none" rtlCol="0">
            <a:spAutoFit/>
          </a:bodyPr>
          <a:lstStyle/>
          <a:p>
            <a:r>
              <a:rPr lang="en-GB" altLang="zh-CN" sz="2000" b="1" dirty="0">
                <a:latin typeface="Times New Roman" panose="02020603050405020304" pitchFamily="18" charset="0"/>
                <a:cs typeface="Times New Roman" panose="02020603050405020304" pitchFamily="18" charset="0"/>
              </a:rPr>
              <a:t>x8</a:t>
            </a:r>
          </a:p>
        </p:txBody>
      </p:sp>
      <p:sp>
        <p:nvSpPr>
          <p:cNvPr id="665" name="文本框 664"/>
          <p:cNvSpPr txBox="1"/>
          <p:nvPr/>
        </p:nvSpPr>
        <p:spPr>
          <a:xfrm>
            <a:off x="8065982" y="3142627"/>
            <a:ext cx="441146" cy="400110"/>
          </a:xfrm>
          <a:prstGeom prst="rect">
            <a:avLst/>
          </a:prstGeom>
          <a:noFill/>
        </p:spPr>
        <p:txBody>
          <a:bodyPr wrap="none" rtlCol="0">
            <a:spAutoFit/>
          </a:bodyPr>
          <a:lstStyle/>
          <a:p>
            <a:r>
              <a:rPr lang="en-GB" altLang="zh-CN" sz="2000" b="1" dirty="0">
                <a:latin typeface="Times New Roman" panose="02020603050405020304" pitchFamily="18" charset="0"/>
                <a:cs typeface="Times New Roman" panose="02020603050405020304" pitchFamily="18" charset="0"/>
              </a:rPr>
              <a:t>x4</a:t>
            </a:r>
          </a:p>
        </p:txBody>
      </p:sp>
      <p:sp>
        <p:nvSpPr>
          <p:cNvPr id="666" name="文本框 665"/>
          <p:cNvSpPr txBox="1"/>
          <p:nvPr/>
        </p:nvSpPr>
        <p:spPr>
          <a:xfrm>
            <a:off x="5984491" y="4324935"/>
            <a:ext cx="441146" cy="400110"/>
          </a:xfrm>
          <a:prstGeom prst="rect">
            <a:avLst/>
          </a:prstGeom>
          <a:noFill/>
        </p:spPr>
        <p:txBody>
          <a:bodyPr wrap="none" rtlCol="0">
            <a:spAutoFit/>
          </a:bodyPr>
          <a:lstStyle/>
          <a:p>
            <a:r>
              <a:rPr lang="en-GB" altLang="zh-CN" sz="2000" b="1" dirty="0">
                <a:latin typeface="Times New Roman" panose="02020603050405020304" pitchFamily="18" charset="0"/>
                <a:cs typeface="Times New Roman" panose="02020603050405020304" pitchFamily="18" charset="0"/>
              </a:rPr>
              <a:t>x3</a:t>
            </a:r>
          </a:p>
        </p:txBody>
      </p:sp>
      <p:sp>
        <p:nvSpPr>
          <p:cNvPr id="667" name="文本框 666"/>
          <p:cNvSpPr txBox="1"/>
          <p:nvPr/>
        </p:nvSpPr>
        <p:spPr>
          <a:xfrm>
            <a:off x="5949684" y="3362561"/>
            <a:ext cx="441146"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x1</a:t>
            </a:r>
          </a:p>
        </p:txBody>
      </p:sp>
      <p:sp>
        <p:nvSpPr>
          <p:cNvPr id="668" name="椭圆 667"/>
          <p:cNvSpPr/>
          <p:nvPr/>
        </p:nvSpPr>
        <p:spPr>
          <a:xfrm>
            <a:off x="5951098" y="3829730"/>
            <a:ext cx="373358" cy="366022"/>
          </a:xfrm>
          <a:prstGeom prst="ellipse">
            <a:avLst/>
          </a:prstGeom>
          <a:solidFill>
            <a:schemeClr val="bg2">
              <a:lumMod val="90000"/>
            </a:schemeClr>
          </a:solidFill>
          <a:ln w="25400">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p:cxnSp>
        <p:nvCxnSpPr>
          <p:cNvPr id="669" name="直接连接符 668"/>
          <p:cNvCxnSpPr>
            <a:endCxn id="668" idx="0"/>
          </p:cNvCxnSpPr>
          <p:nvPr/>
        </p:nvCxnSpPr>
        <p:spPr bwMode="auto">
          <a:xfrm>
            <a:off x="6131657" y="3721845"/>
            <a:ext cx="6120" cy="107885"/>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3" name="直接连接符 672"/>
          <p:cNvCxnSpPr/>
          <p:nvPr/>
        </p:nvCxnSpPr>
        <p:spPr bwMode="auto">
          <a:xfrm flipH="1">
            <a:off x="6128754" y="4207504"/>
            <a:ext cx="5461" cy="144716"/>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8" name="矩形 677"/>
          <p:cNvSpPr/>
          <p:nvPr/>
        </p:nvSpPr>
        <p:spPr>
          <a:xfrm>
            <a:off x="300862" y="6283758"/>
            <a:ext cx="1673559" cy="307777"/>
          </a:xfrm>
          <a:prstGeom prst="rect">
            <a:avLst/>
          </a:prstGeom>
          <a:ln w="25400">
            <a:noFill/>
          </a:ln>
        </p:spPr>
        <p:txBody>
          <a:bodyPr wrap="square">
            <a:spAutoFit/>
          </a:bodyPr>
          <a:lstStyle/>
          <a:p>
            <a:pPr lvl="0" algn="ctr">
              <a:defRPr/>
            </a:pPr>
            <a:r>
              <a:rPr lang="en-US" altLang="zh-CN" sz="1400" b="1" dirty="0">
                <a:latin typeface="Times New Roman" panose="02020603050405020304" pitchFamily="18" charset="0"/>
                <a:cs typeface="Times New Roman" panose="02020603050405020304" pitchFamily="18" charset="0"/>
              </a:rPr>
              <a:t>Clock 3</a:t>
            </a:r>
            <a:endParaRPr lang="zh-CN" altLang="en-US" sz="1400" b="1" dirty="0">
              <a:latin typeface="Times New Roman" panose="02020603050405020304" pitchFamily="18" charset="0"/>
              <a:cs typeface="Times New Roman" panose="02020603050405020304" pitchFamily="18" charset="0"/>
            </a:endParaRPr>
          </a:p>
        </p:txBody>
      </p:sp>
      <p:sp>
        <p:nvSpPr>
          <p:cNvPr id="192" name="文本框 191"/>
          <p:cNvSpPr txBox="1"/>
          <p:nvPr/>
        </p:nvSpPr>
        <p:spPr>
          <a:xfrm>
            <a:off x="6809910" y="5012265"/>
            <a:ext cx="386080" cy="337185"/>
          </a:xfrm>
          <a:prstGeom prst="rect">
            <a:avLst/>
          </a:prstGeom>
          <a:noFill/>
        </p:spPr>
        <p:txBody>
          <a:bodyPr wrap="none" rtlCol="0">
            <a:spAutoFit/>
          </a:bodyPr>
          <a:lstStyle/>
          <a:p>
            <a:r>
              <a:rPr lang="en-GB" altLang="zh-CN" sz="1600" b="1" dirty="0">
                <a:latin typeface="Times New Roman" panose="02020603050405020304" pitchFamily="18" charset="0"/>
                <a:cs typeface="Times New Roman" panose="02020603050405020304" pitchFamily="18" charset="0"/>
              </a:rPr>
              <a:t>10</a:t>
            </a:r>
          </a:p>
        </p:txBody>
      </p:sp>
      <p:sp>
        <p:nvSpPr>
          <p:cNvPr id="5" name="文本框 4"/>
          <p:cNvSpPr txBox="1"/>
          <p:nvPr/>
        </p:nvSpPr>
        <p:spPr>
          <a:xfrm>
            <a:off x="1243490" y="3974442"/>
            <a:ext cx="1413844" cy="400110"/>
          </a:xfrm>
          <a:prstGeom prst="rect">
            <a:avLst/>
          </a:prstGeom>
          <a:noFill/>
        </p:spPr>
        <p:txBody>
          <a:bodyPr wrap="square" rtlCol="0">
            <a:spAutoFit/>
          </a:bodyPr>
          <a:lstStyle/>
          <a:p>
            <a:pPr algn="ct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IM</a:t>
            </a:r>
            <a:endPar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p:cNvSpPr txBox="1"/>
          <p:nvPr/>
        </p:nvSpPr>
        <p:spPr>
          <a:xfrm>
            <a:off x="4871085" y="3276000"/>
            <a:ext cx="1151255" cy="1200329"/>
          </a:xfrm>
          <a:prstGeom prst="rect">
            <a:avLst/>
          </a:prstGeom>
          <a:noFill/>
        </p:spPr>
        <p:txBody>
          <a:bodyPr wrap="square" rtlCol="0">
            <a:spAutoFit/>
          </a:bodyPr>
          <a:lstStyle/>
          <a:p>
            <a:pPr algn="ctr" fontAlgn="base">
              <a:spcBef>
                <a:spcPct val="0"/>
              </a:spcBef>
              <a:spcAft>
                <a:spcPct val="0"/>
              </a:spcAft>
            </a:pP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fontAlgn="base">
              <a:spcBef>
                <a:spcPct val="0"/>
              </a:spcBef>
              <a:spcAft>
                <a:spcPct val="0"/>
              </a:spcAft>
            </a:pP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fontAlgn="base">
              <a:spcBef>
                <a:spcPct val="0"/>
              </a:spcBef>
              <a:spcAft>
                <a:spcPct val="0"/>
              </a:spcAft>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Registers</a:t>
            </a:r>
            <a:endPar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endParaRPr lang="zh-CN" altLang="en-US" dirty="0">
              <a:solidFill>
                <a:srgbClr val="FF0000"/>
              </a:solidFill>
            </a:endParaRPr>
          </a:p>
        </p:txBody>
      </p:sp>
      <p:sp>
        <p:nvSpPr>
          <p:cNvPr id="2" name="文本框 1"/>
          <p:cNvSpPr txBox="1"/>
          <p:nvPr/>
        </p:nvSpPr>
        <p:spPr>
          <a:xfrm>
            <a:off x="2218245" y="3208211"/>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44</a:t>
            </a:r>
          </a:p>
        </p:txBody>
      </p:sp>
      <p:grpSp>
        <p:nvGrpSpPr>
          <p:cNvPr id="26" name="组合 25"/>
          <p:cNvGrpSpPr/>
          <p:nvPr/>
        </p:nvGrpSpPr>
        <p:grpSpPr>
          <a:xfrm>
            <a:off x="3366368" y="2251576"/>
            <a:ext cx="1063151" cy="831697"/>
            <a:chOff x="3936460" y="1083848"/>
            <a:chExt cx="937968" cy="1102503"/>
          </a:xfrm>
          <a:solidFill>
            <a:srgbClr val="9CDCF9"/>
          </a:solidFill>
        </p:grpSpPr>
        <p:sp>
          <p:nvSpPr>
            <p:cNvPr id="27" name="椭圆 26"/>
            <p:cNvSpPr/>
            <p:nvPr/>
          </p:nvSpPr>
          <p:spPr>
            <a:xfrm>
              <a:off x="3936460" y="1083848"/>
              <a:ext cx="706910" cy="110250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28" name="文本框 27"/>
            <p:cNvSpPr txBox="1"/>
            <p:nvPr/>
          </p:nvSpPr>
          <p:spPr>
            <a:xfrm>
              <a:off x="3941731" y="1418443"/>
              <a:ext cx="932697" cy="367192"/>
            </a:xfrm>
            <a:prstGeom prst="rect">
              <a:avLst/>
            </a:prstGeom>
            <a:noFill/>
          </p:spPr>
          <p:txBody>
            <a:bodyPr wrap="square" lIns="0" tIns="0" rIns="0" bIns="0" rtlCol="0">
              <a:spAutoFit/>
            </a:bodyPr>
            <a:lstStyle/>
            <a:p>
              <a:r>
                <a:rPr lang="en-US" altLang="zh-CN" b="1" dirty="0">
                  <a:solidFill>
                    <a:srgbClr val="00B0F0"/>
                  </a:solidFill>
                  <a:latin typeface="Times New Roman" panose="02020603050405020304" pitchFamily="18" charset="0"/>
                  <a:cs typeface="Times New Roman" panose="02020603050405020304" pitchFamily="18" charset="0"/>
                </a:rPr>
                <a:t>Control</a:t>
              </a:r>
              <a:endParaRPr lang="zh-CN" altLang="en-US" b="1" dirty="0">
                <a:solidFill>
                  <a:srgbClr val="00B0F0"/>
                </a:solidFill>
                <a:latin typeface="Times New Roman" panose="02020603050405020304" pitchFamily="18" charset="0"/>
                <a:cs typeface="Times New Roman" panose="02020603050405020304" pitchFamily="18" charset="0"/>
              </a:endParaRPr>
            </a:p>
          </p:txBody>
        </p:sp>
      </p:grpSp>
      <p:grpSp>
        <p:nvGrpSpPr>
          <p:cNvPr id="29" name="组合 28"/>
          <p:cNvGrpSpPr/>
          <p:nvPr/>
        </p:nvGrpSpPr>
        <p:grpSpPr>
          <a:xfrm>
            <a:off x="6043295" y="2068195"/>
            <a:ext cx="1014730" cy="4107180"/>
            <a:chOff x="9529" y="3377"/>
            <a:chExt cx="1598" cy="6468"/>
          </a:xfrm>
        </p:grpSpPr>
        <p:sp>
          <p:nvSpPr>
            <p:cNvPr id="30" name="矩形 29"/>
            <p:cNvSpPr/>
            <p:nvPr/>
          </p:nvSpPr>
          <p:spPr>
            <a:xfrm>
              <a:off x="10160" y="3798"/>
              <a:ext cx="404" cy="434"/>
            </a:xfrm>
            <a:prstGeom prst="rect">
              <a:avLst/>
            </a:prstGeom>
            <a:noFill/>
            <a:ln w="25400">
              <a:noFill/>
            </a:ln>
          </p:spPr>
          <p:txBody>
            <a:bodyPr wrap="square" lIns="0" rIns="0">
              <a:spAutoFit/>
            </a:bodyPr>
            <a:lstStyle/>
            <a:p>
              <a:pPr algn="ctr" fontAlgn="base">
                <a:spcBef>
                  <a:spcPct val="0"/>
                </a:spcBef>
                <a:spcAft>
                  <a:spcPct val="0"/>
                </a:spcAft>
              </a:pPr>
              <a:r>
                <a:rPr lang="en-US" altLang="zh-CN" sz="12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WB</a:t>
              </a:r>
            </a:p>
          </p:txBody>
        </p:sp>
        <p:sp>
          <p:nvSpPr>
            <p:cNvPr id="31" name="矩形 30"/>
            <p:cNvSpPr/>
            <p:nvPr/>
          </p:nvSpPr>
          <p:spPr bwMode="auto">
            <a:xfrm>
              <a:off x="10071" y="4760"/>
              <a:ext cx="567" cy="5085"/>
            </a:xfrm>
            <a:prstGeom prst="rect">
              <a:avLst/>
            </a:prstGeom>
            <a:solidFill>
              <a:schemeClr val="bg2">
                <a:lumMod val="90000"/>
              </a:schemeClr>
            </a:solid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endPar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32" name="组合 31"/>
            <p:cNvGrpSpPr/>
            <p:nvPr/>
          </p:nvGrpSpPr>
          <p:grpSpPr>
            <a:xfrm>
              <a:off x="10071" y="3864"/>
              <a:ext cx="567" cy="886"/>
              <a:chOff x="10099" y="3867"/>
              <a:chExt cx="573" cy="887"/>
            </a:xfrm>
          </p:grpSpPr>
          <p:sp>
            <p:nvSpPr>
              <p:cNvPr id="34" name="矩形 33"/>
              <p:cNvSpPr/>
              <p:nvPr/>
            </p:nvSpPr>
            <p:spPr bwMode="auto">
              <a:xfrm>
                <a:off x="10099" y="3867"/>
                <a:ext cx="573" cy="294"/>
              </a:xfrm>
              <a:prstGeom prst="rect">
                <a:avLst/>
              </a:prstGeom>
              <a:solidFill>
                <a:srgbClr val="9CDCF9"/>
              </a:solidFill>
              <a:ln w="25400">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lstStyle/>
              <a:p>
                <a:pPr algn="ctr" fontAlgn="base">
                  <a:spcBef>
                    <a:spcPct val="0"/>
                  </a:spcBef>
                  <a:spcAft>
                    <a:spcPct val="0"/>
                  </a:spcAft>
                </a:pPr>
                <a:r>
                  <a:rPr lang="en-US" altLang="zh-CN" sz="1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WB</a:t>
                </a:r>
              </a:p>
            </p:txBody>
          </p:sp>
          <p:sp>
            <p:nvSpPr>
              <p:cNvPr id="35" name="矩形 34"/>
              <p:cNvSpPr/>
              <p:nvPr/>
            </p:nvSpPr>
            <p:spPr bwMode="auto">
              <a:xfrm>
                <a:off x="10099" y="4147"/>
                <a:ext cx="573" cy="294"/>
              </a:xfrm>
              <a:prstGeom prst="rect">
                <a:avLst/>
              </a:prstGeom>
              <a:solidFill>
                <a:srgbClr val="9CDCF9"/>
              </a:solidFill>
              <a:ln w="25400">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endPar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矩形 35"/>
              <p:cNvSpPr/>
              <p:nvPr/>
            </p:nvSpPr>
            <p:spPr bwMode="auto">
              <a:xfrm>
                <a:off x="10099" y="4460"/>
                <a:ext cx="573" cy="294"/>
              </a:xfrm>
              <a:prstGeom prst="rect">
                <a:avLst/>
              </a:prstGeom>
              <a:solidFill>
                <a:srgbClr val="9CDCF9"/>
              </a:solidFill>
              <a:ln w="25400">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endPar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矩形 36"/>
              <p:cNvSpPr/>
              <p:nvPr/>
            </p:nvSpPr>
            <p:spPr>
              <a:xfrm>
                <a:off x="10183" y="4142"/>
                <a:ext cx="408" cy="388"/>
              </a:xfrm>
              <a:prstGeom prst="rect">
                <a:avLst/>
              </a:prstGeom>
              <a:noFill/>
              <a:ln w="25400">
                <a:noFill/>
              </a:ln>
            </p:spPr>
            <p:txBody>
              <a:bodyPr wrap="square" lIns="0" tIns="0" rIns="0" bIns="0">
                <a:spAutoFit/>
              </a:bodyPr>
              <a:lstStyle/>
              <a:p>
                <a:pPr algn="ctr" fontAlgn="base">
                  <a:spcBef>
                    <a:spcPct val="0"/>
                  </a:spcBef>
                  <a:spcAft>
                    <a:spcPct val="0"/>
                  </a:spcAft>
                </a:pPr>
                <a:r>
                  <a:rPr lang="en-US" altLang="zh-CN" sz="1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M</a:t>
                </a:r>
              </a:p>
            </p:txBody>
          </p:sp>
        </p:grpSp>
        <p:grpSp>
          <p:nvGrpSpPr>
            <p:cNvPr id="38" name="组合 37"/>
            <p:cNvGrpSpPr/>
            <p:nvPr/>
          </p:nvGrpSpPr>
          <p:grpSpPr>
            <a:xfrm>
              <a:off x="9529" y="3377"/>
              <a:ext cx="1598" cy="1384"/>
              <a:chOff x="9529" y="3377"/>
              <a:chExt cx="1598" cy="1384"/>
            </a:xfrm>
          </p:grpSpPr>
          <p:sp>
            <p:nvSpPr>
              <p:cNvPr id="39" name="矩形 38"/>
              <p:cNvSpPr/>
              <p:nvPr/>
            </p:nvSpPr>
            <p:spPr>
              <a:xfrm>
                <a:off x="10115" y="4422"/>
                <a:ext cx="556" cy="339"/>
              </a:xfrm>
              <a:prstGeom prst="rect">
                <a:avLst/>
              </a:prstGeom>
              <a:noFill/>
              <a:ln w="25400">
                <a:noFill/>
              </a:ln>
            </p:spPr>
            <p:txBody>
              <a:bodyPr wrap="square" lIns="0" tIns="0" rIns="0" bIns="0">
                <a:spAutoFit/>
              </a:bodyPr>
              <a:lstStyle/>
              <a:p>
                <a:pPr algn="ctr" fontAlgn="base">
                  <a:spcBef>
                    <a:spcPct val="0"/>
                  </a:spcBef>
                  <a:spcAft>
                    <a:spcPct val="0"/>
                  </a:spcAft>
                </a:pPr>
                <a:r>
                  <a:rPr lang="en-US" altLang="zh-CN" sz="14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EX</a:t>
                </a:r>
              </a:p>
            </p:txBody>
          </p:sp>
          <p:sp>
            <p:nvSpPr>
              <p:cNvPr id="41" name="矩形 40"/>
              <p:cNvSpPr/>
              <p:nvPr/>
            </p:nvSpPr>
            <p:spPr>
              <a:xfrm>
                <a:off x="9529" y="3377"/>
                <a:ext cx="1598" cy="485"/>
              </a:xfrm>
              <a:prstGeom prst="rect">
                <a:avLst/>
              </a:prstGeom>
              <a:ln w="25400">
                <a:noFill/>
              </a:ln>
            </p:spPr>
            <p:txBody>
              <a:bodyPr wrap="square" lIns="0" tIns="0" rIns="0" bIns="0">
                <a:spAutoFit/>
              </a:bodyPr>
              <a:lstStyle/>
              <a:p>
                <a:pPr lvl="0" algn="ctr">
                  <a:defRPr/>
                </a:pPr>
                <a:r>
                  <a:rPr lang="en-US" altLang="zh-CN" sz="2000" b="1" dirty="0">
                    <a:solidFill>
                      <a:prstClr val="black"/>
                    </a:solidFill>
                    <a:latin typeface="Times New Roman" panose="02020603050405020304" pitchFamily="18" charset="0"/>
                    <a:cs typeface="Times New Roman" panose="02020603050405020304" pitchFamily="18" charset="0"/>
                  </a:rPr>
                  <a:t>ID/EX</a:t>
                </a:r>
                <a:endParaRPr lang="zh-CN" altLang="en-US" sz="2000" b="1" dirty="0">
                  <a:solidFill>
                    <a:prstClr val="black"/>
                  </a:solidFill>
                  <a:latin typeface="Times New Roman" panose="02020603050405020304" pitchFamily="18" charset="0"/>
                  <a:cs typeface="Times New Roman" panose="02020603050405020304" pitchFamily="18" charset="0"/>
                </a:endParaRPr>
              </a:p>
            </p:txBody>
          </p:sp>
        </p:grpSp>
      </p:grpSp>
      <p:grpSp>
        <p:nvGrpSpPr>
          <p:cNvPr id="42" name="组合 41"/>
          <p:cNvGrpSpPr/>
          <p:nvPr/>
        </p:nvGrpSpPr>
        <p:grpSpPr>
          <a:xfrm>
            <a:off x="8841213" y="2541905"/>
            <a:ext cx="601345" cy="2908300"/>
            <a:chOff x="14049" y="4003"/>
            <a:chExt cx="947" cy="4580"/>
          </a:xfrm>
        </p:grpSpPr>
        <p:sp>
          <p:nvSpPr>
            <p:cNvPr id="43" name="矩形 42"/>
            <p:cNvSpPr/>
            <p:nvPr/>
          </p:nvSpPr>
          <p:spPr>
            <a:xfrm>
              <a:off x="14218" y="4003"/>
              <a:ext cx="778" cy="400"/>
            </a:xfrm>
            <a:prstGeom prst="rect">
              <a:avLst/>
            </a:prstGeom>
            <a:noFill/>
            <a:ln w="25400">
              <a:noFill/>
            </a:ln>
          </p:spPr>
          <p:txBody>
            <a:bodyPr wrap="square">
              <a:spAutoFit/>
            </a:bodyPr>
            <a:lstStyle/>
            <a:p>
              <a:pPr algn="ctr" fontAlgn="base">
                <a:spcBef>
                  <a:spcPct val="0"/>
                </a:spcBef>
                <a:spcAft>
                  <a:spcPct val="0"/>
                </a:spcAft>
              </a:pPr>
              <a:r>
                <a:rPr lang="en-US" altLang="zh-CN" sz="105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WB</a:t>
              </a:r>
              <a:endParaRPr lang="zh-CN" altLang="en-US" sz="105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4" name="矩形 43"/>
            <p:cNvSpPr/>
            <p:nvPr/>
          </p:nvSpPr>
          <p:spPr bwMode="auto">
            <a:xfrm>
              <a:off x="14408" y="4798"/>
              <a:ext cx="567" cy="3785"/>
            </a:xfrm>
            <a:prstGeom prst="rect">
              <a:avLst/>
            </a:prstGeom>
            <a:solidFill>
              <a:schemeClr val="bg2">
                <a:lumMod val="90000"/>
              </a:schemeClr>
            </a:solid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endPar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5" name="矩形 44"/>
            <p:cNvSpPr/>
            <p:nvPr/>
          </p:nvSpPr>
          <p:spPr bwMode="auto">
            <a:xfrm>
              <a:off x="14406" y="4007"/>
              <a:ext cx="567" cy="399"/>
            </a:xfrm>
            <a:prstGeom prst="rect">
              <a:avLst/>
            </a:prstGeom>
            <a:solidFill>
              <a:srgbClr val="9CDCF9"/>
            </a:solidFill>
            <a:ln w="25400">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lstStyle/>
            <a:p>
              <a:pPr algn="ctr" fontAlgn="base">
                <a:spcBef>
                  <a:spcPct val="0"/>
                </a:spcBef>
                <a:spcAft>
                  <a:spcPct val="0"/>
                </a:spcAft>
              </a:pPr>
              <a:r>
                <a:rPr lang="en-US" altLang="zh-CN" sz="1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WB</a:t>
              </a:r>
            </a:p>
          </p:txBody>
        </p:sp>
        <p:sp>
          <p:nvSpPr>
            <p:cNvPr id="47" name="矩形 46"/>
            <p:cNvSpPr/>
            <p:nvPr/>
          </p:nvSpPr>
          <p:spPr bwMode="auto">
            <a:xfrm>
              <a:off x="14406" y="4396"/>
              <a:ext cx="567" cy="390"/>
            </a:xfrm>
            <a:prstGeom prst="rect">
              <a:avLst/>
            </a:prstGeom>
            <a:solidFill>
              <a:srgbClr val="9CDCF9"/>
            </a:solidFill>
            <a:ln w="25400">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endPar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8" name="矩形 47"/>
            <p:cNvSpPr/>
            <p:nvPr/>
          </p:nvSpPr>
          <p:spPr>
            <a:xfrm>
              <a:off x="14380" y="4404"/>
              <a:ext cx="423" cy="388"/>
            </a:xfrm>
            <a:prstGeom prst="rect">
              <a:avLst/>
            </a:prstGeom>
            <a:noFill/>
            <a:ln w="25400">
              <a:noFill/>
            </a:ln>
          </p:spPr>
          <p:txBody>
            <a:bodyPr wrap="square" lIns="0" tIns="0" rIns="0" bIns="0">
              <a:spAutoFit/>
            </a:bodyPr>
            <a:lstStyle/>
            <a:p>
              <a:pPr algn="ctr" fontAlgn="base">
                <a:spcBef>
                  <a:spcPct val="0"/>
                </a:spcBef>
                <a:spcAft>
                  <a:spcPct val="0"/>
                </a:spcAft>
              </a:pP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M</a:t>
              </a:r>
              <a:endParaRPr lang="zh-CN" altLang="en-US" sz="1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49" name="直接箭头连接符 48"/>
            <p:cNvCxnSpPr/>
            <p:nvPr/>
          </p:nvCxnSpPr>
          <p:spPr bwMode="auto">
            <a:xfrm>
              <a:off x="14049" y="6334"/>
              <a:ext cx="357"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95" name="直接连接符 194"/>
          <p:cNvCxnSpPr/>
          <p:nvPr/>
        </p:nvCxnSpPr>
        <p:spPr bwMode="auto">
          <a:xfrm>
            <a:off x="7257760" y="3520799"/>
            <a:ext cx="0" cy="3003505"/>
          </a:xfrm>
          <a:prstGeom prst="line">
            <a:avLst/>
          </a:prstGeom>
          <a:noFill/>
          <a:ln w="25400" cap="flat" cmpd="sng" algn="ctr">
            <a:solidFill>
              <a:schemeClr val="tx1"/>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6" name="直接箭头连接符 195"/>
          <p:cNvCxnSpPr/>
          <p:nvPr/>
        </p:nvCxnSpPr>
        <p:spPr bwMode="auto">
          <a:xfrm>
            <a:off x="3116657" y="1753245"/>
            <a:ext cx="436708"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9" name="矩形: 圆角 198"/>
          <p:cNvSpPr/>
          <p:nvPr/>
        </p:nvSpPr>
        <p:spPr>
          <a:xfrm>
            <a:off x="3553365" y="1265617"/>
            <a:ext cx="1491668" cy="742252"/>
          </a:xfrm>
          <a:prstGeom prst="round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文本框 199"/>
          <p:cNvSpPr txBox="1"/>
          <p:nvPr/>
        </p:nvSpPr>
        <p:spPr>
          <a:xfrm>
            <a:off x="3503277" y="1281941"/>
            <a:ext cx="1665445" cy="787203"/>
          </a:xfrm>
          <a:prstGeom prst="rect">
            <a:avLst/>
          </a:prstGeom>
          <a:noFill/>
          <a:ln>
            <a:noFill/>
          </a:ln>
        </p:spPr>
        <p:txBody>
          <a:bodyPr wrap="square" rtlCol="0">
            <a:spAutoFit/>
          </a:bodyPr>
          <a:lstStyle/>
          <a:p>
            <a:pPr algn="ctr" fontAlgn="base">
              <a:lnSpc>
                <a:spcPts val="1800"/>
              </a:lnSpc>
              <a:spcBef>
                <a:spcPct val="0"/>
              </a:spcBef>
              <a:spcAft>
                <a:spcPct val="0"/>
              </a:spcAft>
              <a:defRPr/>
            </a:pPr>
            <a:r>
              <a:rPr lang="en-US" altLang="zh-CN" sz="20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Hazard detection</a:t>
            </a:r>
            <a:r>
              <a:rPr lang="zh-CN" altLang="en-US" sz="20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unit</a:t>
            </a:r>
            <a:endParaRPr lang="zh-CN" altLang="en-US" sz="20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202" name="直接箭头连接符 201"/>
          <p:cNvCxnSpPr/>
          <p:nvPr/>
        </p:nvCxnSpPr>
        <p:spPr bwMode="auto">
          <a:xfrm>
            <a:off x="7820124" y="3512031"/>
            <a:ext cx="641193" cy="3867"/>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4" name="直接箭头连接符 523"/>
          <p:cNvCxnSpPr/>
          <p:nvPr/>
        </p:nvCxnSpPr>
        <p:spPr bwMode="auto">
          <a:xfrm>
            <a:off x="9297976" y="222513"/>
            <a:ext cx="0" cy="6479648"/>
          </a:xfrm>
          <a:prstGeom prst="straightConnector1">
            <a:avLst/>
          </a:prstGeom>
          <a:ln w="12700" cap="flat" cmpd="sng" algn="ctr">
            <a:solidFill>
              <a:schemeClr val="dk1"/>
            </a:solidFill>
            <a:prstDash val="dash"/>
            <a:roun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cxnSp>
      <p:grpSp>
        <p:nvGrpSpPr>
          <p:cNvPr id="11" name="组合 10"/>
          <p:cNvGrpSpPr/>
          <p:nvPr/>
        </p:nvGrpSpPr>
        <p:grpSpPr>
          <a:xfrm>
            <a:off x="4991100" y="3496310"/>
            <a:ext cx="910590" cy="1060450"/>
            <a:chOff x="7860" y="5506"/>
            <a:chExt cx="1434" cy="1670"/>
          </a:xfrm>
        </p:grpSpPr>
        <p:sp>
          <p:nvSpPr>
            <p:cNvPr id="33" name="矩形 32"/>
            <p:cNvSpPr/>
            <p:nvPr/>
          </p:nvSpPr>
          <p:spPr bwMode="auto">
            <a:xfrm>
              <a:off x="7860" y="5506"/>
              <a:ext cx="1435" cy="1671"/>
            </a:xfrm>
            <a:prstGeom prst="rect">
              <a:avLst/>
            </a:prstGeom>
            <a:solidFill>
              <a:schemeClr val="bg1"/>
            </a:solid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algn="ctr" fontAlgn="base">
                <a:spcBef>
                  <a:spcPct val="0"/>
                </a:spcBef>
                <a:spcAft>
                  <a:spcPct val="0"/>
                </a:spcAft>
              </a:pPr>
              <a:endParaRPr lang="zh-CN" altLang="en-US" sz="1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p:cNvSpPr/>
            <p:nvPr/>
          </p:nvSpPr>
          <p:spPr>
            <a:xfrm>
              <a:off x="8532" y="5528"/>
              <a:ext cx="750" cy="16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418" name="直接箭头连接符 417"/>
          <p:cNvCxnSpPr/>
          <p:nvPr/>
        </p:nvCxnSpPr>
        <p:spPr bwMode="auto">
          <a:xfrm>
            <a:off x="6581778" y="222513"/>
            <a:ext cx="0" cy="6479648"/>
          </a:xfrm>
          <a:prstGeom prst="straightConnector1">
            <a:avLst/>
          </a:prstGeom>
          <a:ln w="12700" cap="flat" cmpd="sng" algn="ctr">
            <a:solidFill>
              <a:schemeClr val="dk1"/>
            </a:solidFill>
            <a:prstDash val="dash"/>
            <a:roun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cxnSp>
      <p:grpSp>
        <p:nvGrpSpPr>
          <p:cNvPr id="10" name="组合 9"/>
          <p:cNvGrpSpPr/>
          <p:nvPr/>
        </p:nvGrpSpPr>
        <p:grpSpPr>
          <a:xfrm>
            <a:off x="1510030" y="3688715"/>
            <a:ext cx="906780" cy="1045210"/>
            <a:chOff x="2378" y="5809"/>
            <a:chExt cx="1428" cy="1646"/>
          </a:xfrm>
        </p:grpSpPr>
        <p:sp>
          <p:nvSpPr>
            <p:cNvPr id="12" name="矩形 11"/>
            <p:cNvSpPr/>
            <p:nvPr/>
          </p:nvSpPr>
          <p:spPr bwMode="auto">
            <a:xfrm>
              <a:off x="2378" y="5809"/>
              <a:ext cx="1429" cy="1646"/>
            </a:xfrm>
            <a:prstGeom prst="rect">
              <a:avLst/>
            </a:prstGeom>
            <a:solidFill>
              <a:schemeClr val="bg1"/>
            </a:solid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endParaRPr lang="zh-CN" altLang="en-US" sz="1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矩形 3"/>
            <p:cNvSpPr/>
            <p:nvPr/>
          </p:nvSpPr>
          <p:spPr>
            <a:xfrm>
              <a:off x="3110" y="5824"/>
              <a:ext cx="697" cy="1616"/>
            </a:xfrm>
            <a:prstGeom prst="rect">
              <a:avLst/>
            </a:prstGeom>
            <a:solidFill>
              <a:schemeClr val="bg2">
                <a:lumMod val="90000"/>
              </a:schemeClr>
            </a:solidFill>
            <a:ln w="28575" cap="flat"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25" name="直接箭头连接符 524"/>
          <p:cNvCxnSpPr/>
          <p:nvPr/>
        </p:nvCxnSpPr>
        <p:spPr bwMode="auto">
          <a:xfrm>
            <a:off x="10715356" y="287056"/>
            <a:ext cx="0" cy="6479648"/>
          </a:xfrm>
          <a:prstGeom prst="straightConnector1">
            <a:avLst/>
          </a:prstGeom>
          <a:ln w="12700" cap="flat" cmpd="sng" algn="ctr">
            <a:solidFill>
              <a:schemeClr val="dk1"/>
            </a:solidFill>
            <a:prstDash val="dash"/>
            <a:roun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cxnSp>
      <p:cxnSp>
        <p:nvCxnSpPr>
          <p:cNvPr id="78" name="直接连接符 77"/>
          <p:cNvCxnSpPr>
            <a:stCxn id="12" idx="3"/>
          </p:cNvCxnSpPr>
          <p:nvPr/>
        </p:nvCxnSpPr>
        <p:spPr bwMode="auto">
          <a:xfrm>
            <a:off x="2417538" y="4211133"/>
            <a:ext cx="182854" cy="0"/>
          </a:xfrm>
          <a:prstGeom prst="line">
            <a:avLst/>
          </a:prstGeom>
          <a:noFill/>
          <a:ln w="254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接箭头连接符 88"/>
          <p:cNvCxnSpPr>
            <a:endCxn id="12" idx="1"/>
          </p:cNvCxnSpPr>
          <p:nvPr/>
        </p:nvCxnSpPr>
        <p:spPr bwMode="auto">
          <a:xfrm flipV="1">
            <a:off x="1252855" y="4211320"/>
            <a:ext cx="257175" cy="762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4" name="矩形 93"/>
          <p:cNvSpPr/>
          <p:nvPr/>
        </p:nvSpPr>
        <p:spPr bwMode="auto">
          <a:xfrm>
            <a:off x="2620291" y="3230677"/>
            <a:ext cx="273550" cy="2458913"/>
          </a:xfrm>
          <a:prstGeom prst="rect">
            <a:avLst/>
          </a:prstGeom>
          <a:solidFill>
            <a:schemeClr val="bg2">
              <a:lumMod val="90000"/>
            </a:schemeClr>
          </a:solid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endPar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49" name="直接箭头连接符 148"/>
          <p:cNvCxnSpPr>
            <a:endCxn id="192" idx="0"/>
          </p:cNvCxnSpPr>
          <p:nvPr/>
        </p:nvCxnSpPr>
        <p:spPr bwMode="auto">
          <a:xfrm rot="5400000">
            <a:off x="1066951" y="1483191"/>
            <a:ext cx="2494896" cy="2430982"/>
          </a:xfrm>
          <a:prstGeom prst="bentConnector3">
            <a:avLst>
              <a:gd name="adj1" fmla="val -13"/>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 name="直接箭头连接符 132"/>
          <p:cNvCxnSpPr/>
          <p:nvPr/>
        </p:nvCxnSpPr>
        <p:spPr bwMode="auto">
          <a:xfrm flipV="1">
            <a:off x="6104890" y="2742565"/>
            <a:ext cx="306000" cy="635"/>
          </a:xfrm>
          <a:prstGeom prst="straightConnector1">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 name="直接箭头连接符 133"/>
          <p:cNvCxnSpPr/>
          <p:nvPr/>
        </p:nvCxnSpPr>
        <p:spPr bwMode="auto">
          <a:xfrm>
            <a:off x="6230563" y="2952264"/>
            <a:ext cx="168360" cy="0"/>
          </a:xfrm>
          <a:prstGeom prst="straightConnector1">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4" name="直接箭头连接符 183"/>
          <p:cNvCxnSpPr>
            <a:endCxn id="303" idx="2"/>
          </p:cNvCxnSpPr>
          <p:nvPr/>
        </p:nvCxnSpPr>
        <p:spPr bwMode="auto">
          <a:xfrm>
            <a:off x="4162634" y="2677585"/>
            <a:ext cx="1593756" cy="0"/>
          </a:xfrm>
          <a:prstGeom prst="straightConnector1">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1" name="直接连接符 200"/>
          <p:cNvCxnSpPr/>
          <p:nvPr/>
        </p:nvCxnSpPr>
        <p:spPr bwMode="auto">
          <a:xfrm>
            <a:off x="3100243" y="1753245"/>
            <a:ext cx="0" cy="3576580"/>
          </a:xfrm>
          <a:prstGeom prst="line">
            <a:avLst/>
          </a:prstGeom>
          <a:noFill/>
          <a:ln w="254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5" name="直接箭头连接符 204"/>
          <p:cNvCxnSpPr/>
          <p:nvPr/>
        </p:nvCxnSpPr>
        <p:spPr bwMode="auto">
          <a:xfrm rot="16200000" flipH="1">
            <a:off x="-419736" y="3473546"/>
            <a:ext cx="1593199" cy="286282"/>
          </a:xfrm>
          <a:prstGeom prst="bentConnector3">
            <a:avLst>
              <a:gd name="adj1" fmla="val 99908"/>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9" name="直接连接符 208"/>
          <p:cNvCxnSpPr/>
          <p:nvPr/>
        </p:nvCxnSpPr>
        <p:spPr bwMode="auto">
          <a:xfrm flipV="1">
            <a:off x="2883821" y="4215087"/>
            <a:ext cx="232836" cy="3578"/>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 name="直接箭头连接符 214"/>
          <p:cNvCxnSpPr>
            <a:endCxn id="33" idx="1"/>
          </p:cNvCxnSpPr>
          <p:nvPr/>
        </p:nvCxnSpPr>
        <p:spPr bwMode="auto">
          <a:xfrm flipV="1">
            <a:off x="3122720" y="4027208"/>
            <a:ext cx="1868291" cy="0"/>
          </a:xfrm>
          <a:prstGeom prst="straightConnector1">
            <a:avLst/>
          </a:prstGeom>
          <a:noFill/>
          <a:ln w="25400" cap="flat" cmpd="sng" algn="ctr">
            <a:solidFill>
              <a:schemeClr val="tx1"/>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9" name="直接箭头连接符 218"/>
          <p:cNvCxnSpPr/>
          <p:nvPr/>
        </p:nvCxnSpPr>
        <p:spPr bwMode="auto">
          <a:xfrm rot="10800000" flipV="1">
            <a:off x="2779118" y="1605107"/>
            <a:ext cx="714634" cy="1625570"/>
          </a:xfrm>
          <a:prstGeom prst="bentConnector2">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9" name="直接连接符 278"/>
          <p:cNvCxnSpPr>
            <a:cxnSpLocks/>
          </p:cNvCxnSpPr>
          <p:nvPr/>
        </p:nvCxnSpPr>
        <p:spPr bwMode="auto">
          <a:xfrm>
            <a:off x="4134041" y="6534423"/>
            <a:ext cx="7664995" cy="0"/>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9" name="直接连接符 298"/>
          <p:cNvCxnSpPr/>
          <p:nvPr/>
        </p:nvCxnSpPr>
        <p:spPr bwMode="auto">
          <a:xfrm flipV="1">
            <a:off x="4320000" y="5329825"/>
            <a:ext cx="2820110" cy="988425"/>
          </a:xfrm>
          <a:prstGeom prst="bentConnector3">
            <a:avLst>
              <a:gd name="adj1" fmla="val 99738"/>
            </a:avLst>
          </a:prstGeom>
          <a:noFill/>
          <a:ln w="25400" cap="flat" cmpd="sng" algn="ctr">
            <a:solidFill>
              <a:schemeClr val="tx1"/>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3" name="直接连接符 342"/>
          <p:cNvCxnSpPr>
            <a:stCxn id="33" idx="0"/>
          </p:cNvCxnSpPr>
          <p:nvPr/>
        </p:nvCxnSpPr>
        <p:spPr bwMode="auto">
          <a:xfrm flipH="1" flipV="1">
            <a:off x="5433134" y="1002057"/>
            <a:ext cx="13579" cy="2494253"/>
          </a:xfrm>
          <a:prstGeom prst="line">
            <a:avLst/>
          </a:prstGeom>
          <a:noFill/>
          <a:ln w="25400" cap="flat" cmpd="sng" algn="ctr">
            <a:solidFill>
              <a:srgbClr val="00B0F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2" name="直接箭头连接符 351"/>
          <p:cNvCxnSpPr/>
          <p:nvPr/>
        </p:nvCxnSpPr>
        <p:spPr bwMode="auto">
          <a:xfrm flipV="1">
            <a:off x="3096000" y="5337543"/>
            <a:ext cx="3312000"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6" name="直接连接符 225"/>
          <p:cNvCxnSpPr/>
          <p:nvPr/>
        </p:nvCxnSpPr>
        <p:spPr bwMode="auto">
          <a:xfrm flipV="1">
            <a:off x="3666594" y="4025331"/>
            <a:ext cx="0" cy="1959519"/>
          </a:xfrm>
          <a:prstGeom prst="line">
            <a:avLst/>
          </a:prstGeom>
          <a:noFill/>
          <a:ln w="25400" cap="flat" cmpd="sng" algn="ctr">
            <a:solidFill>
              <a:schemeClr val="tx1"/>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8" name="直接箭头连接符 227"/>
          <p:cNvCxnSpPr/>
          <p:nvPr/>
        </p:nvCxnSpPr>
        <p:spPr bwMode="auto">
          <a:xfrm flipV="1">
            <a:off x="3931535" y="4246146"/>
            <a:ext cx="1054607"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7" name="直接连接符 236"/>
          <p:cNvCxnSpPr/>
          <p:nvPr/>
        </p:nvCxnSpPr>
        <p:spPr bwMode="auto">
          <a:xfrm flipV="1">
            <a:off x="4319522" y="2059619"/>
            <a:ext cx="16478" cy="4264662"/>
          </a:xfrm>
          <a:prstGeom prst="straightConnector1">
            <a:avLst/>
          </a:prstGeom>
          <a:noFill/>
          <a:ln w="254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9" name="直接箭头连接符 238"/>
          <p:cNvCxnSpPr/>
          <p:nvPr/>
        </p:nvCxnSpPr>
        <p:spPr bwMode="auto">
          <a:xfrm flipV="1">
            <a:off x="3117995" y="3855927"/>
            <a:ext cx="1873017" cy="0"/>
          </a:xfrm>
          <a:prstGeom prst="straightConnector1">
            <a:avLst/>
          </a:prstGeom>
          <a:noFill/>
          <a:ln w="25400" cap="flat" cmpd="sng" algn="ctr">
            <a:solidFill>
              <a:schemeClr val="tx1"/>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3" name="直接箭头连接符 242"/>
          <p:cNvCxnSpPr>
            <a:endCxn id="166" idx="3"/>
          </p:cNvCxnSpPr>
          <p:nvPr/>
        </p:nvCxnSpPr>
        <p:spPr bwMode="auto">
          <a:xfrm>
            <a:off x="2918598" y="3303593"/>
            <a:ext cx="1799518" cy="9838"/>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9" name="直接连接符 248"/>
          <p:cNvCxnSpPr/>
          <p:nvPr/>
        </p:nvCxnSpPr>
        <p:spPr bwMode="auto">
          <a:xfrm>
            <a:off x="3437767" y="3867004"/>
            <a:ext cx="0" cy="1822586"/>
          </a:xfrm>
          <a:prstGeom prst="line">
            <a:avLst/>
          </a:prstGeom>
          <a:noFill/>
          <a:ln w="25400" cap="flat" cmpd="sng" algn="ctr">
            <a:solidFill>
              <a:schemeClr val="tx1"/>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1" name="直接连接符 250"/>
          <p:cNvCxnSpPr/>
          <p:nvPr/>
        </p:nvCxnSpPr>
        <p:spPr bwMode="auto">
          <a:xfrm rot="10800000">
            <a:off x="207010" y="2800985"/>
            <a:ext cx="1983105" cy="523240"/>
          </a:xfrm>
          <a:prstGeom prst="bentConnector3">
            <a:avLst>
              <a:gd name="adj1" fmla="val -4290"/>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4" name="直接箭头连接符 253"/>
          <p:cNvCxnSpPr/>
          <p:nvPr/>
        </p:nvCxnSpPr>
        <p:spPr bwMode="auto">
          <a:xfrm>
            <a:off x="3666594" y="5971895"/>
            <a:ext cx="2733004"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6" name="直接箭头连接符 255"/>
          <p:cNvCxnSpPr/>
          <p:nvPr/>
        </p:nvCxnSpPr>
        <p:spPr bwMode="auto">
          <a:xfrm>
            <a:off x="3437767" y="5673265"/>
            <a:ext cx="2984954"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2" name="直接箭头连接符 261"/>
          <p:cNvCxnSpPr/>
          <p:nvPr/>
        </p:nvCxnSpPr>
        <p:spPr bwMode="auto">
          <a:xfrm>
            <a:off x="5902236" y="4332411"/>
            <a:ext cx="504495"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5" name="直接箭头连接符 264"/>
          <p:cNvCxnSpPr/>
          <p:nvPr/>
        </p:nvCxnSpPr>
        <p:spPr bwMode="auto">
          <a:xfrm flipV="1">
            <a:off x="5918537" y="3715000"/>
            <a:ext cx="488194" cy="6845"/>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6" name="直接箭头连接符 245"/>
          <p:cNvCxnSpPr>
            <a:stCxn id="185" idx="6"/>
          </p:cNvCxnSpPr>
          <p:nvPr/>
        </p:nvCxnSpPr>
        <p:spPr bwMode="auto">
          <a:xfrm flipV="1">
            <a:off x="5546303" y="4914059"/>
            <a:ext cx="852188" cy="1804"/>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9" name="直接箭头连接符 378"/>
          <p:cNvCxnSpPr/>
          <p:nvPr/>
        </p:nvCxnSpPr>
        <p:spPr bwMode="auto">
          <a:xfrm>
            <a:off x="2757066" y="123283"/>
            <a:ext cx="0" cy="6479648"/>
          </a:xfrm>
          <a:prstGeom prst="straightConnector1">
            <a:avLst/>
          </a:prstGeom>
          <a:ln w="12700" cap="flat" cmpd="sng" algn="ctr">
            <a:solidFill>
              <a:schemeClr val="dk1"/>
            </a:solidFill>
            <a:prstDash val="dash"/>
            <a:roun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tx1"/>
          </a:fontRef>
        </p:style>
      </p:cxnSp>
      <p:cxnSp>
        <p:nvCxnSpPr>
          <p:cNvPr id="401" name="直接箭头连接符 400"/>
          <p:cNvCxnSpPr/>
          <p:nvPr/>
        </p:nvCxnSpPr>
        <p:spPr bwMode="auto">
          <a:xfrm rot="10800000">
            <a:off x="5064977" y="1513169"/>
            <a:ext cx="2102719" cy="1228829"/>
          </a:xfrm>
          <a:prstGeom prst="bentConnector3">
            <a:avLst>
              <a:gd name="adj1" fmla="val 563"/>
            </a:avLst>
          </a:prstGeom>
          <a:noFill/>
          <a:ln w="25400" cap="flat" cmpd="sng" algn="ctr">
            <a:solidFill>
              <a:srgbClr val="00B0F0"/>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4" name="直接箭头连接符 413"/>
          <p:cNvCxnSpPr/>
          <p:nvPr/>
        </p:nvCxnSpPr>
        <p:spPr bwMode="auto">
          <a:xfrm rot="16200000" flipH="1">
            <a:off x="-1203577" y="2486887"/>
            <a:ext cx="3010824" cy="427375"/>
          </a:xfrm>
          <a:prstGeom prst="bentConnector2">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2" name="直接连接符 301"/>
          <p:cNvCxnSpPr>
            <a:cxnSpLocks/>
          </p:cNvCxnSpPr>
          <p:nvPr/>
        </p:nvCxnSpPr>
        <p:spPr bwMode="auto">
          <a:xfrm>
            <a:off x="3924665" y="4248200"/>
            <a:ext cx="0" cy="2451308"/>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4" name="直接箭头连接符 303"/>
          <p:cNvCxnSpPr/>
          <p:nvPr/>
        </p:nvCxnSpPr>
        <p:spPr bwMode="auto">
          <a:xfrm rot="5400000" flipH="1" flipV="1">
            <a:off x="4210662" y="1886889"/>
            <a:ext cx="1842078" cy="405120"/>
          </a:xfrm>
          <a:prstGeom prst="bentConnector3">
            <a:avLst>
              <a:gd name="adj1" fmla="val -603"/>
            </a:avLst>
          </a:prstGeom>
          <a:noFill/>
          <a:ln w="254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7" name="直接连接符 296"/>
          <p:cNvCxnSpPr/>
          <p:nvPr/>
        </p:nvCxnSpPr>
        <p:spPr bwMode="auto">
          <a:xfrm flipV="1">
            <a:off x="101832" y="1168412"/>
            <a:ext cx="5220748" cy="26754"/>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0" name="直接连接符 299"/>
          <p:cNvCxnSpPr>
            <a:stCxn id="303" idx="1"/>
          </p:cNvCxnSpPr>
          <p:nvPr/>
        </p:nvCxnSpPr>
        <p:spPr bwMode="auto">
          <a:xfrm rot="16200000" flipV="1">
            <a:off x="5218233" y="1590729"/>
            <a:ext cx="537153" cy="862185"/>
          </a:xfrm>
          <a:prstGeom prst="bentConnector2">
            <a:avLst/>
          </a:prstGeom>
          <a:noFill/>
          <a:ln w="25400"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01" name="Mux 3"/>
          <p:cNvGrpSpPr/>
          <p:nvPr/>
        </p:nvGrpSpPr>
        <p:grpSpPr>
          <a:xfrm>
            <a:off x="5690294" y="2290398"/>
            <a:ext cx="426720" cy="800346"/>
            <a:chOff x="3490515" y="5448299"/>
            <a:chExt cx="907264" cy="1271787"/>
          </a:xfrm>
        </p:grpSpPr>
        <p:sp>
          <p:nvSpPr>
            <p:cNvPr id="303" name="mux"/>
            <p:cNvSpPr/>
            <p:nvPr/>
          </p:nvSpPr>
          <p:spPr>
            <a:xfrm rot="5400000">
              <a:off x="3360534" y="5718809"/>
              <a:ext cx="1230515" cy="689495"/>
            </a:xfrm>
            <a:prstGeom prst="flowChartTerminator">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latin typeface="Times New Roman" panose="02020603050405020304" pitchFamily="18" charset="0"/>
                <a:cs typeface="Times New Roman" panose="02020603050405020304" pitchFamily="18" charset="0"/>
              </a:endParaRPr>
            </a:p>
          </p:txBody>
        </p:sp>
        <p:sp>
          <p:nvSpPr>
            <p:cNvPr id="310" name="文本框 309"/>
            <p:cNvSpPr txBox="1"/>
            <p:nvPr/>
          </p:nvSpPr>
          <p:spPr>
            <a:xfrm>
              <a:off x="3490515" y="5469184"/>
              <a:ext cx="907264" cy="1250902"/>
            </a:xfrm>
            <a:prstGeom prst="rect">
              <a:avLst/>
            </a:prstGeom>
            <a:noFill/>
            <a:ln w="25400">
              <a:noFill/>
            </a:ln>
          </p:spPr>
          <p:txBody>
            <a:bodyPr wrap="none" rtlCol="0">
              <a:spAutoFit/>
            </a:bodyPr>
            <a:lstStyle/>
            <a:p>
              <a:pPr algn="ctr">
                <a:lnSpc>
                  <a:spcPts val="1800"/>
                </a:lnSpc>
                <a:defRPr/>
              </a:pPr>
              <a:r>
                <a:rPr lang="en-US" altLang="zh-CN" sz="2000" b="1" dirty="0">
                  <a:solidFill>
                    <a:srgbClr val="FF0000"/>
                  </a:solidFill>
                  <a:latin typeface="Times New Roman" panose="02020603050405020304" pitchFamily="18" charset="0"/>
                  <a:cs typeface="Times New Roman" panose="02020603050405020304" pitchFamily="18" charset="0"/>
                </a:rPr>
                <a:t>M</a:t>
              </a:r>
            </a:p>
            <a:p>
              <a:pPr algn="ctr">
                <a:lnSpc>
                  <a:spcPts val="1800"/>
                </a:lnSpc>
                <a:defRPr/>
              </a:pPr>
              <a:r>
                <a:rPr lang="en-US" altLang="zh-CN" sz="2000" b="1" dirty="0">
                  <a:solidFill>
                    <a:srgbClr val="FF0000"/>
                  </a:solidFill>
                  <a:latin typeface="Times New Roman" panose="02020603050405020304" pitchFamily="18" charset="0"/>
                  <a:cs typeface="Times New Roman" panose="02020603050405020304" pitchFamily="18" charset="0"/>
                </a:rPr>
                <a:t>U</a:t>
              </a:r>
            </a:p>
            <a:p>
              <a:pPr algn="ctr">
                <a:lnSpc>
                  <a:spcPts val="1800"/>
                </a:lnSpc>
                <a:defRPr/>
              </a:pPr>
              <a:r>
                <a:rPr lang="en-US" altLang="zh-CN" sz="2000" b="1" dirty="0">
                  <a:solidFill>
                    <a:srgbClr val="FF0000"/>
                  </a:solidFill>
                  <a:latin typeface="Times New Roman" panose="02020603050405020304" pitchFamily="18" charset="0"/>
                  <a:cs typeface="Times New Roman" panose="02020603050405020304" pitchFamily="18" charset="0"/>
                </a:rPr>
                <a:t>X</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grpSp>
      <p:sp>
        <p:nvSpPr>
          <p:cNvPr id="163" name="矩形 162"/>
          <p:cNvSpPr/>
          <p:nvPr/>
        </p:nvSpPr>
        <p:spPr>
          <a:xfrm>
            <a:off x="2345511" y="2874184"/>
            <a:ext cx="806861" cy="369332"/>
          </a:xfrm>
          <a:prstGeom prst="rect">
            <a:avLst/>
          </a:prstGeom>
          <a:ln w="25400">
            <a:noFill/>
          </a:ln>
        </p:spPr>
        <p:txBody>
          <a:bodyPr wrap="square">
            <a:spAutoFit/>
          </a:bodyPr>
          <a:lstStyle/>
          <a:p>
            <a:pPr lvl="0" algn="ctr">
              <a:defRPr/>
            </a:pPr>
            <a:r>
              <a:rPr lang="en-US" altLang="zh-CN" b="1" dirty="0">
                <a:solidFill>
                  <a:prstClr val="black"/>
                </a:solidFill>
                <a:latin typeface="Times New Roman" panose="02020603050405020304" pitchFamily="18" charset="0"/>
                <a:cs typeface="Times New Roman" panose="02020603050405020304" pitchFamily="18" charset="0"/>
              </a:rPr>
              <a:t>IF/ID</a:t>
            </a:r>
            <a:endParaRPr lang="zh-CN" altLang="en-US" b="1" dirty="0">
              <a:solidFill>
                <a:prstClr val="black"/>
              </a:solidFill>
              <a:latin typeface="Times New Roman" panose="02020603050405020304" pitchFamily="18" charset="0"/>
              <a:cs typeface="Times New Roman" panose="02020603050405020304" pitchFamily="18" charset="0"/>
            </a:endParaRPr>
          </a:p>
        </p:txBody>
      </p:sp>
      <p:cxnSp>
        <p:nvCxnSpPr>
          <p:cNvPr id="132" name="直接箭头连接符 131"/>
          <p:cNvCxnSpPr/>
          <p:nvPr/>
        </p:nvCxnSpPr>
        <p:spPr bwMode="auto">
          <a:xfrm flipV="1">
            <a:off x="6230620" y="2536825"/>
            <a:ext cx="181610" cy="1905"/>
          </a:xfrm>
          <a:prstGeom prst="straightConnector1">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4" name="直接连接符 193"/>
          <p:cNvCxnSpPr/>
          <p:nvPr/>
        </p:nvCxnSpPr>
        <p:spPr bwMode="auto">
          <a:xfrm flipV="1">
            <a:off x="6229985" y="2526030"/>
            <a:ext cx="635" cy="440690"/>
          </a:xfrm>
          <a:prstGeom prst="line">
            <a:avLst/>
          </a:prstGeom>
          <a:noFill/>
          <a:ln w="254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8" name="矩形: 圆角 487"/>
          <p:cNvSpPr/>
          <p:nvPr/>
        </p:nvSpPr>
        <p:spPr>
          <a:xfrm>
            <a:off x="3553365" y="1265617"/>
            <a:ext cx="1491668" cy="742252"/>
          </a:xfrm>
          <a:prstGeom prst="round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文本框 490"/>
          <p:cNvSpPr txBox="1"/>
          <p:nvPr/>
        </p:nvSpPr>
        <p:spPr>
          <a:xfrm>
            <a:off x="3503277" y="1281941"/>
            <a:ext cx="1665445" cy="787203"/>
          </a:xfrm>
          <a:prstGeom prst="rect">
            <a:avLst/>
          </a:prstGeom>
          <a:noFill/>
          <a:ln>
            <a:noFill/>
          </a:ln>
        </p:spPr>
        <p:txBody>
          <a:bodyPr wrap="square" rtlCol="0">
            <a:spAutoFit/>
          </a:bodyPr>
          <a:lstStyle/>
          <a:p>
            <a:pPr algn="ctr" fontAlgn="base">
              <a:lnSpc>
                <a:spcPts val="1800"/>
              </a:lnSpc>
              <a:spcBef>
                <a:spcPct val="0"/>
              </a:spcBef>
              <a:spcAft>
                <a:spcPct val="0"/>
              </a:spcAft>
              <a:defRPr/>
            </a:pPr>
            <a:r>
              <a:rPr lang="en-US" altLang="zh-CN" sz="20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Hazard detection</a:t>
            </a:r>
            <a:r>
              <a:rPr lang="zh-CN" altLang="en-US" sz="20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unit</a:t>
            </a:r>
            <a:endParaRPr lang="zh-CN" altLang="en-US" sz="20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161" name="直接连接符 160"/>
          <p:cNvCxnSpPr/>
          <p:nvPr/>
        </p:nvCxnSpPr>
        <p:spPr bwMode="auto">
          <a:xfrm>
            <a:off x="5418137" y="1002057"/>
            <a:ext cx="5746953" cy="0"/>
          </a:xfrm>
          <a:prstGeom prst="line">
            <a:avLst/>
          </a:prstGeom>
          <a:noFill/>
          <a:ln w="25400" cap="flat" cmpd="sng" algn="ctr">
            <a:solidFill>
              <a:srgbClr val="00B0F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1" name="梯形 43"/>
          <p:cNvSpPr/>
          <p:nvPr/>
        </p:nvSpPr>
        <p:spPr bwMode="auto">
          <a:xfrm rot="5400000">
            <a:off x="1757137" y="3241307"/>
            <a:ext cx="432037" cy="173951"/>
          </a:xfrm>
          <a:custGeom>
            <a:avLst/>
            <a:gdLst>
              <a:gd name="connsiteX0" fmla="*/ 0 w 1740247"/>
              <a:gd name="connsiteY0" fmla="*/ 648073 h 648073"/>
              <a:gd name="connsiteX1" fmla="*/ 209956 w 1740247"/>
              <a:gd name="connsiteY1" fmla="*/ 0 h 648073"/>
              <a:gd name="connsiteX2" fmla="*/ 1530291 w 1740247"/>
              <a:gd name="connsiteY2" fmla="*/ 0 h 648073"/>
              <a:gd name="connsiteX3" fmla="*/ 1740247 w 1740247"/>
              <a:gd name="connsiteY3" fmla="*/ 648073 h 648073"/>
              <a:gd name="connsiteX4" fmla="*/ 0 w 1740247"/>
              <a:gd name="connsiteY4" fmla="*/ 648073 h 648073"/>
              <a:gd name="connsiteX0-1" fmla="*/ 0 w 1740247"/>
              <a:gd name="connsiteY0-2" fmla="*/ 648073 h 648073"/>
              <a:gd name="connsiteX1-3" fmla="*/ 209956 w 1740247"/>
              <a:gd name="connsiteY1-4" fmla="*/ 0 h 648073"/>
              <a:gd name="connsiteX2-5" fmla="*/ 1530291 w 1740247"/>
              <a:gd name="connsiteY2-6" fmla="*/ 0 h 648073"/>
              <a:gd name="connsiteX3-7" fmla="*/ 1740247 w 1740247"/>
              <a:gd name="connsiteY3-8" fmla="*/ 648073 h 648073"/>
              <a:gd name="connsiteX4-9" fmla="*/ 847578 w 1740247"/>
              <a:gd name="connsiteY4-10" fmla="*/ 647846 h 648073"/>
              <a:gd name="connsiteX5" fmla="*/ 0 w 1740247"/>
              <a:gd name="connsiteY5" fmla="*/ 648073 h 648073"/>
              <a:gd name="connsiteX0-11" fmla="*/ 0 w 1740247"/>
              <a:gd name="connsiteY0-12" fmla="*/ 648073 h 648073"/>
              <a:gd name="connsiteX1-13" fmla="*/ 209956 w 1740247"/>
              <a:gd name="connsiteY1-14" fmla="*/ 0 h 648073"/>
              <a:gd name="connsiteX2-15" fmla="*/ 1530291 w 1740247"/>
              <a:gd name="connsiteY2-16" fmla="*/ 0 h 648073"/>
              <a:gd name="connsiteX3-17" fmla="*/ 1740247 w 1740247"/>
              <a:gd name="connsiteY3-18" fmla="*/ 648073 h 648073"/>
              <a:gd name="connsiteX4-19" fmla="*/ 847578 w 1740247"/>
              <a:gd name="connsiteY4-20" fmla="*/ 647846 h 648073"/>
              <a:gd name="connsiteX5-21" fmla="*/ 640409 w 1740247"/>
              <a:gd name="connsiteY5-22" fmla="*/ 647846 h 648073"/>
              <a:gd name="connsiteX6" fmla="*/ 0 w 1740247"/>
              <a:gd name="connsiteY6" fmla="*/ 648073 h 648073"/>
              <a:gd name="connsiteX0-23" fmla="*/ 0 w 1740247"/>
              <a:gd name="connsiteY0-24" fmla="*/ 648073 h 648073"/>
              <a:gd name="connsiteX1-25" fmla="*/ 209956 w 1740247"/>
              <a:gd name="connsiteY1-26" fmla="*/ 0 h 648073"/>
              <a:gd name="connsiteX2-27" fmla="*/ 1530291 w 1740247"/>
              <a:gd name="connsiteY2-28" fmla="*/ 0 h 648073"/>
              <a:gd name="connsiteX3-29" fmla="*/ 1740247 w 1740247"/>
              <a:gd name="connsiteY3-30" fmla="*/ 648073 h 648073"/>
              <a:gd name="connsiteX4-31" fmla="*/ 1019028 w 1740247"/>
              <a:gd name="connsiteY4-32" fmla="*/ 647846 h 648073"/>
              <a:gd name="connsiteX5-33" fmla="*/ 847578 w 1740247"/>
              <a:gd name="connsiteY5-34" fmla="*/ 647846 h 648073"/>
              <a:gd name="connsiteX6-35" fmla="*/ 640409 w 1740247"/>
              <a:gd name="connsiteY6-36" fmla="*/ 647846 h 648073"/>
              <a:gd name="connsiteX7" fmla="*/ 0 w 1740247"/>
              <a:gd name="connsiteY7" fmla="*/ 648073 h 648073"/>
              <a:gd name="connsiteX0-37" fmla="*/ 0 w 1740247"/>
              <a:gd name="connsiteY0-38" fmla="*/ 648073 h 650227"/>
              <a:gd name="connsiteX1-39" fmla="*/ 209956 w 1740247"/>
              <a:gd name="connsiteY1-40" fmla="*/ 0 h 650227"/>
              <a:gd name="connsiteX2-41" fmla="*/ 1530291 w 1740247"/>
              <a:gd name="connsiteY2-42" fmla="*/ 0 h 650227"/>
              <a:gd name="connsiteX3-43" fmla="*/ 1740247 w 1740247"/>
              <a:gd name="connsiteY3-44" fmla="*/ 648073 h 650227"/>
              <a:gd name="connsiteX4-45" fmla="*/ 1042841 w 1740247"/>
              <a:gd name="connsiteY4-46" fmla="*/ 650227 h 650227"/>
              <a:gd name="connsiteX5-47" fmla="*/ 847578 w 1740247"/>
              <a:gd name="connsiteY5-48" fmla="*/ 647846 h 650227"/>
              <a:gd name="connsiteX6-49" fmla="*/ 640409 w 1740247"/>
              <a:gd name="connsiteY6-50" fmla="*/ 647846 h 650227"/>
              <a:gd name="connsiteX7-51" fmla="*/ 0 w 1740247"/>
              <a:gd name="connsiteY7-52" fmla="*/ 648073 h 650227"/>
              <a:gd name="connsiteX0-53" fmla="*/ 0 w 1740247"/>
              <a:gd name="connsiteY0-54" fmla="*/ 648073 h 650227"/>
              <a:gd name="connsiteX1-55" fmla="*/ 209956 w 1740247"/>
              <a:gd name="connsiteY1-56" fmla="*/ 0 h 650227"/>
              <a:gd name="connsiteX2-57" fmla="*/ 1530291 w 1740247"/>
              <a:gd name="connsiteY2-58" fmla="*/ 0 h 650227"/>
              <a:gd name="connsiteX3-59" fmla="*/ 1740247 w 1740247"/>
              <a:gd name="connsiteY3-60" fmla="*/ 648073 h 650227"/>
              <a:gd name="connsiteX4-61" fmla="*/ 1042841 w 1740247"/>
              <a:gd name="connsiteY4-62" fmla="*/ 650227 h 650227"/>
              <a:gd name="connsiteX5-63" fmla="*/ 847578 w 1740247"/>
              <a:gd name="connsiteY5-64" fmla="*/ 647846 h 650227"/>
              <a:gd name="connsiteX6-65" fmla="*/ 680891 w 1740247"/>
              <a:gd name="connsiteY6-66" fmla="*/ 647846 h 650227"/>
              <a:gd name="connsiteX7-67" fmla="*/ 0 w 1740247"/>
              <a:gd name="connsiteY7-68" fmla="*/ 648073 h 650227"/>
              <a:gd name="connsiteX0-69" fmla="*/ 0 w 1740247"/>
              <a:gd name="connsiteY0-70" fmla="*/ 648073 h 648073"/>
              <a:gd name="connsiteX1-71" fmla="*/ 209956 w 1740247"/>
              <a:gd name="connsiteY1-72" fmla="*/ 0 h 648073"/>
              <a:gd name="connsiteX2-73" fmla="*/ 1530291 w 1740247"/>
              <a:gd name="connsiteY2-74" fmla="*/ 0 h 648073"/>
              <a:gd name="connsiteX3-75" fmla="*/ 1740247 w 1740247"/>
              <a:gd name="connsiteY3-76" fmla="*/ 648073 h 648073"/>
              <a:gd name="connsiteX4-77" fmla="*/ 1035697 w 1740247"/>
              <a:gd name="connsiteY4-78" fmla="*/ 645464 h 648073"/>
              <a:gd name="connsiteX5-79" fmla="*/ 847578 w 1740247"/>
              <a:gd name="connsiteY5-80" fmla="*/ 647846 h 648073"/>
              <a:gd name="connsiteX6-81" fmla="*/ 680891 w 1740247"/>
              <a:gd name="connsiteY6-82" fmla="*/ 647846 h 648073"/>
              <a:gd name="connsiteX7-83" fmla="*/ 0 w 1740247"/>
              <a:gd name="connsiteY7-84" fmla="*/ 648073 h 648073"/>
              <a:gd name="connsiteX0-85" fmla="*/ 0 w 1740247"/>
              <a:gd name="connsiteY0-86" fmla="*/ 648073 h 648073"/>
              <a:gd name="connsiteX1-87" fmla="*/ 209956 w 1740247"/>
              <a:gd name="connsiteY1-88" fmla="*/ 0 h 648073"/>
              <a:gd name="connsiteX2-89" fmla="*/ 1530291 w 1740247"/>
              <a:gd name="connsiteY2-90" fmla="*/ 0 h 648073"/>
              <a:gd name="connsiteX3-91" fmla="*/ 1740247 w 1740247"/>
              <a:gd name="connsiteY3-92" fmla="*/ 648073 h 648073"/>
              <a:gd name="connsiteX4-93" fmla="*/ 1035697 w 1740247"/>
              <a:gd name="connsiteY4-94" fmla="*/ 647846 h 648073"/>
              <a:gd name="connsiteX5-95" fmla="*/ 847578 w 1740247"/>
              <a:gd name="connsiteY5-96" fmla="*/ 647846 h 648073"/>
              <a:gd name="connsiteX6-97" fmla="*/ 680891 w 1740247"/>
              <a:gd name="connsiteY6-98" fmla="*/ 647846 h 648073"/>
              <a:gd name="connsiteX7-99" fmla="*/ 0 w 1740247"/>
              <a:gd name="connsiteY7-100" fmla="*/ 648073 h 648073"/>
              <a:gd name="connsiteX0-101" fmla="*/ 0 w 1740247"/>
              <a:gd name="connsiteY0-102" fmla="*/ 648073 h 648073"/>
              <a:gd name="connsiteX1-103" fmla="*/ 209956 w 1740247"/>
              <a:gd name="connsiteY1-104" fmla="*/ 0 h 648073"/>
              <a:gd name="connsiteX2-105" fmla="*/ 1530291 w 1740247"/>
              <a:gd name="connsiteY2-106" fmla="*/ 0 h 648073"/>
              <a:gd name="connsiteX3-107" fmla="*/ 1740247 w 1740247"/>
              <a:gd name="connsiteY3-108" fmla="*/ 648073 h 648073"/>
              <a:gd name="connsiteX4-109" fmla="*/ 1035697 w 1740247"/>
              <a:gd name="connsiteY4-110" fmla="*/ 647846 h 648073"/>
              <a:gd name="connsiteX5-111" fmla="*/ 847578 w 1740247"/>
              <a:gd name="connsiteY5-112" fmla="*/ 490683 h 648073"/>
              <a:gd name="connsiteX6-113" fmla="*/ 680891 w 1740247"/>
              <a:gd name="connsiteY6-114" fmla="*/ 647846 h 648073"/>
              <a:gd name="connsiteX7-115" fmla="*/ 0 w 1740247"/>
              <a:gd name="connsiteY7-116" fmla="*/ 648073 h 6480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Lst>
            <a:rect l="l" t="t" r="r" b="b"/>
            <a:pathLst>
              <a:path w="1740247" h="648073">
                <a:moveTo>
                  <a:pt x="0" y="648073"/>
                </a:moveTo>
                <a:lnTo>
                  <a:pt x="209956" y="0"/>
                </a:lnTo>
                <a:lnTo>
                  <a:pt x="1530291" y="0"/>
                </a:lnTo>
                <a:lnTo>
                  <a:pt x="1740247" y="648073"/>
                </a:lnTo>
                <a:lnTo>
                  <a:pt x="1035697" y="647846"/>
                </a:lnTo>
                <a:lnTo>
                  <a:pt x="847578" y="490683"/>
                </a:lnTo>
                <a:lnTo>
                  <a:pt x="680891" y="647846"/>
                </a:lnTo>
                <a:lnTo>
                  <a:pt x="0" y="648073"/>
                </a:lnTo>
                <a:close/>
              </a:path>
            </a:pathLst>
          </a:custGeom>
          <a:solidFill>
            <a:schemeClr val="bg2">
              <a:lumMod val="90000"/>
            </a:schemeClr>
          </a:solid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vert270" wrap="square" lIns="91440" tIns="45720" rIns="91440" bIns="45720" numCol="1" rtlCol="0" anchor="ctr" anchorCtr="0" compatLnSpc="1"/>
          <a:lstStyle/>
          <a:p>
            <a:pPr algn="ctr" fontAlgn="base">
              <a:spcBef>
                <a:spcPct val="0"/>
              </a:spcBef>
              <a:spcAft>
                <a:spcPct val="0"/>
              </a:spcAft>
            </a:pPr>
            <a:r>
              <a:rPr lang="en-US" altLang="zh-CN" sz="1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4" name="椭圆 163"/>
          <p:cNvSpPr/>
          <p:nvPr/>
        </p:nvSpPr>
        <p:spPr>
          <a:xfrm>
            <a:off x="4373880" y="3505835"/>
            <a:ext cx="574040" cy="288000"/>
          </a:xfrm>
          <a:prstGeom prst="ellipse">
            <a:avLst/>
          </a:prstGeom>
          <a:noFill/>
          <a:ln w="25400">
            <a:solidFill>
              <a:schemeClr val="tx1"/>
            </a:solidFill>
          </a:ln>
        </p:spPr>
        <p:style>
          <a:lnRef idx="2">
            <a:schemeClr val="dk1"/>
          </a:lnRef>
          <a:fillRef idx="1">
            <a:schemeClr val="lt1"/>
          </a:fillRef>
          <a:effectRef idx="0">
            <a:schemeClr val="dk1"/>
          </a:effectRef>
          <a:fontRef idx="minor">
            <a:schemeClr val="dk1"/>
          </a:fontRef>
        </p:style>
        <p:txBody>
          <a:bodyPr lIns="0" tIns="0" rIns="0" bIns="0" rtlCol="0" anchor="t" anchorCtr="1"/>
          <a:lstStyle/>
          <a:p>
            <a:pPr algn="ctr">
              <a:lnSpc>
                <a:spcPts val="1000"/>
              </a:lnSpc>
            </a:pPr>
            <a:r>
              <a:rPr lang="en-GB" altLang="zh-CN" sz="1200" b="1" dirty="0">
                <a:solidFill>
                  <a:srgbClr val="FF0000"/>
                </a:solidFill>
                <a:latin typeface="Times New Roman" panose="02020603050405020304" pitchFamily="18" charset="0"/>
                <a:cs typeface="Times New Roman" panose="02020603050405020304" pitchFamily="18" charset="0"/>
              </a:rPr>
              <a:t>Shift </a:t>
            </a:r>
          </a:p>
          <a:p>
            <a:pPr algn="ctr">
              <a:lnSpc>
                <a:spcPts val="1000"/>
              </a:lnSpc>
            </a:pPr>
            <a:r>
              <a:rPr lang="en-GB" altLang="zh-CN" sz="1200" b="1" dirty="0">
                <a:solidFill>
                  <a:srgbClr val="FF0000"/>
                </a:solidFill>
                <a:latin typeface="Times New Roman" panose="02020603050405020304" pitchFamily="18" charset="0"/>
                <a:cs typeface="Times New Roman" panose="02020603050405020304" pitchFamily="18" charset="0"/>
              </a:rPr>
              <a:t>left 1</a:t>
            </a:r>
          </a:p>
        </p:txBody>
      </p:sp>
      <p:sp>
        <p:nvSpPr>
          <p:cNvPr id="166" name="梯形 43"/>
          <p:cNvSpPr/>
          <p:nvPr/>
        </p:nvSpPr>
        <p:spPr bwMode="auto">
          <a:xfrm rot="5400000">
            <a:off x="4547141" y="2944309"/>
            <a:ext cx="540097" cy="198147"/>
          </a:xfrm>
          <a:custGeom>
            <a:avLst/>
            <a:gdLst>
              <a:gd name="connsiteX0" fmla="*/ 0 w 1740247"/>
              <a:gd name="connsiteY0" fmla="*/ 648073 h 648073"/>
              <a:gd name="connsiteX1" fmla="*/ 209956 w 1740247"/>
              <a:gd name="connsiteY1" fmla="*/ 0 h 648073"/>
              <a:gd name="connsiteX2" fmla="*/ 1530291 w 1740247"/>
              <a:gd name="connsiteY2" fmla="*/ 0 h 648073"/>
              <a:gd name="connsiteX3" fmla="*/ 1740247 w 1740247"/>
              <a:gd name="connsiteY3" fmla="*/ 648073 h 648073"/>
              <a:gd name="connsiteX4" fmla="*/ 0 w 1740247"/>
              <a:gd name="connsiteY4" fmla="*/ 648073 h 648073"/>
              <a:gd name="connsiteX0-1" fmla="*/ 0 w 1740247"/>
              <a:gd name="connsiteY0-2" fmla="*/ 648073 h 648073"/>
              <a:gd name="connsiteX1-3" fmla="*/ 209956 w 1740247"/>
              <a:gd name="connsiteY1-4" fmla="*/ 0 h 648073"/>
              <a:gd name="connsiteX2-5" fmla="*/ 1530291 w 1740247"/>
              <a:gd name="connsiteY2-6" fmla="*/ 0 h 648073"/>
              <a:gd name="connsiteX3-7" fmla="*/ 1740247 w 1740247"/>
              <a:gd name="connsiteY3-8" fmla="*/ 648073 h 648073"/>
              <a:gd name="connsiteX4-9" fmla="*/ 847578 w 1740247"/>
              <a:gd name="connsiteY4-10" fmla="*/ 647846 h 648073"/>
              <a:gd name="connsiteX5" fmla="*/ 0 w 1740247"/>
              <a:gd name="connsiteY5" fmla="*/ 648073 h 648073"/>
              <a:gd name="connsiteX0-11" fmla="*/ 0 w 1740247"/>
              <a:gd name="connsiteY0-12" fmla="*/ 648073 h 648073"/>
              <a:gd name="connsiteX1-13" fmla="*/ 209956 w 1740247"/>
              <a:gd name="connsiteY1-14" fmla="*/ 0 h 648073"/>
              <a:gd name="connsiteX2-15" fmla="*/ 1530291 w 1740247"/>
              <a:gd name="connsiteY2-16" fmla="*/ 0 h 648073"/>
              <a:gd name="connsiteX3-17" fmla="*/ 1740247 w 1740247"/>
              <a:gd name="connsiteY3-18" fmla="*/ 648073 h 648073"/>
              <a:gd name="connsiteX4-19" fmla="*/ 847578 w 1740247"/>
              <a:gd name="connsiteY4-20" fmla="*/ 647846 h 648073"/>
              <a:gd name="connsiteX5-21" fmla="*/ 640409 w 1740247"/>
              <a:gd name="connsiteY5-22" fmla="*/ 647846 h 648073"/>
              <a:gd name="connsiteX6" fmla="*/ 0 w 1740247"/>
              <a:gd name="connsiteY6" fmla="*/ 648073 h 648073"/>
              <a:gd name="connsiteX0-23" fmla="*/ 0 w 1740247"/>
              <a:gd name="connsiteY0-24" fmla="*/ 648073 h 648073"/>
              <a:gd name="connsiteX1-25" fmla="*/ 209956 w 1740247"/>
              <a:gd name="connsiteY1-26" fmla="*/ 0 h 648073"/>
              <a:gd name="connsiteX2-27" fmla="*/ 1530291 w 1740247"/>
              <a:gd name="connsiteY2-28" fmla="*/ 0 h 648073"/>
              <a:gd name="connsiteX3-29" fmla="*/ 1740247 w 1740247"/>
              <a:gd name="connsiteY3-30" fmla="*/ 648073 h 648073"/>
              <a:gd name="connsiteX4-31" fmla="*/ 1019028 w 1740247"/>
              <a:gd name="connsiteY4-32" fmla="*/ 647846 h 648073"/>
              <a:gd name="connsiteX5-33" fmla="*/ 847578 w 1740247"/>
              <a:gd name="connsiteY5-34" fmla="*/ 647846 h 648073"/>
              <a:gd name="connsiteX6-35" fmla="*/ 640409 w 1740247"/>
              <a:gd name="connsiteY6-36" fmla="*/ 647846 h 648073"/>
              <a:gd name="connsiteX7" fmla="*/ 0 w 1740247"/>
              <a:gd name="connsiteY7" fmla="*/ 648073 h 648073"/>
              <a:gd name="connsiteX0-37" fmla="*/ 0 w 1740247"/>
              <a:gd name="connsiteY0-38" fmla="*/ 648073 h 650227"/>
              <a:gd name="connsiteX1-39" fmla="*/ 209956 w 1740247"/>
              <a:gd name="connsiteY1-40" fmla="*/ 0 h 650227"/>
              <a:gd name="connsiteX2-41" fmla="*/ 1530291 w 1740247"/>
              <a:gd name="connsiteY2-42" fmla="*/ 0 h 650227"/>
              <a:gd name="connsiteX3-43" fmla="*/ 1740247 w 1740247"/>
              <a:gd name="connsiteY3-44" fmla="*/ 648073 h 650227"/>
              <a:gd name="connsiteX4-45" fmla="*/ 1042841 w 1740247"/>
              <a:gd name="connsiteY4-46" fmla="*/ 650227 h 650227"/>
              <a:gd name="connsiteX5-47" fmla="*/ 847578 w 1740247"/>
              <a:gd name="connsiteY5-48" fmla="*/ 647846 h 650227"/>
              <a:gd name="connsiteX6-49" fmla="*/ 640409 w 1740247"/>
              <a:gd name="connsiteY6-50" fmla="*/ 647846 h 650227"/>
              <a:gd name="connsiteX7-51" fmla="*/ 0 w 1740247"/>
              <a:gd name="connsiteY7-52" fmla="*/ 648073 h 650227"/>
              <a:gd name="connsiteX0-53" fmla="*/ 0 w 1740247"/>
              <a:gd name="connsiteY0-54" fmla="*/ 648073 h 650227"/>
              <a:gd name="connsiteX1-55" fmla="*/ 209956 w 1740247"/>
              <a:gd name="connsiteY1-56" fmla="*/ 0 h 650227"/>
              <a:gd name="connsiteX2-57" fmla="*/ 1530291 w 1740247"/>
              <a:gd name="connsiteY2-58" fmla="*/ 0 h 650227"/>
              <a:gd name="connsiteX3-59" fmla="*/ 1740247 w 1740247"/>
              <a:gd name="connsiteY3-60" fmla="*/ 648073 h 650227"/>
              <a:gd name="connsiteX4-61" fmla="*/ 1042841 w 1740247"/>
              <a:gd name="connsiteY4-62" fmla="*/ 650227 h 650227"/>
              <a:gd name="connsiteX5-63" fmla="*/ 847578 w 1740247"/>
              <a:gd name="connsiteY5-64" fmla="*/ 647846 h 650227"/>
              <a:gd name="connsiteX6-65" fmla="*/ 680891 w 1740247"/>
              <a:gd name="connsiteY6-66" fmla="*/ 647846 h 650227"/>
              <a:gd name="connsiteX7-67" fmla="*/ 0 w 1740247"/>
              <a:gd name="connsiteY7-68" fmla="*/ 648073 h 650227"/>
              <a:gd name="connsiteX0-69" fmla="*/ 0 w 1740247"/>
              <a:gd name="connsiteY0-70" fmla="*/ 648073 h 648073"/>
              <a:gd name="connsiteX1-71" fmla="*/ 209956 w 1740247"/>
              <a:gd name="connsiteY1-72" fmla="*/ 0 h 648073"/>
              <a:gd name="connsiteX2-73" fmla="*/ 1530291 w 1740247"/>
              <a:gd name="connsiteY2-74" fmla="*/ 0 h 648073"/>
              <a:gd name="connsiteX3-75" fmla="*/ 1740247 w 1740247"/>
              <a:gd name="connsiteY3-76" fmla="*/ 648073 h 648073"/>
              <a:gd name="connsiteX4-77" fmla="*/ 1035697 w 1740247"/>
              <a:gd name="connsiteY4-78" fmla="*/ 645464 h 648073"/>
              <a:gd name="connsiteX5-79" fmla="*/ 847578 w 1740247"/>
              <a:gd name="connsiteY5-80" fmla="*/ 647846 h 648073"/>
              <a:gd name="connsiteX6-81" fmla="*/ 680891 w 1740247"/>
              <a:gd name="connsiteY6-82" fmla="*/ 647846 h 648073"/>
              <a:gd name="connsiteX7-83" fmla="*/ 0 w 1740247"/>
              <a:gd name="connsiteY7-84" fmla="*/ 648073 h 648073"/>
              <a:gd name="connsiteX0-85" fmla="*/ 0 w 1740247"/>
              <a:gd name="connsiteY0-86" fmla="*/ 648073 h 648073"/>
              <a:gd name="connsiteX1-87" fmla="*/ 209956 w 1740247"/>
              <a:gd name="connsiteY1-88" fmla="*/ 0 h 648073"/>
              <a:gd name="connsiteX2-89" fmla="*/ 1530291 w 1740247"/>
              <a:gd name="connsiteY2-90" fmla="*/ 0 h 648073"/>
              <a:gd name="connsiteX3-91" fmla="*/ 1740247 w 1740247"/>
              <a:gd name="connsiteY3-92" fmla="*/ 648073 h 648073"/>
              <a:gd name="connsiteX4-93" fmla="*/ 1035697 w 1740247"/>
              <a:gd name="connsiteY4-94" fmla="*/ 647846 h 648073"/>
              <a:gd name="connsiteX5-95" fmla="*/ 847578 w 1740247"/>
              <a:gd name="connsiteY5-96" fmla="*/ 647846 h 648073"/>
              <a:gd name="connsiteX6-97" fmla="*/ 680891 w 1740247"/>
              <a:gd name="connsiteY6-98" fmla="*/ 647846 h 648073"/>
              <a:gd name="connsiteX7-99" fmla="*/ 0 w 1740247"/>
              <a:gd name="connsiteY7-100" fmla="*/ 648073 h 648073"/>
              <a:gd name="connsiteX0-101" fmla="*/ 0 w 1740247"/>
              <a:gd name="connsiteY0-102" fmla="*/ 648073 h 648073"/>
              <a:gd name="connsiteX1-103" fmla="*/ 209956 w 1740247"/>
              <a:gd name="connsiteY1-104" fmla="*/ 0 h 648073"/>
              <a:gd name="connsiteX2-105" fmla="*/ 1530291 w 1740247"/>
              <a:gd name="connsiteY2-106" fmla="*/ 0 h 648073"/>
              <a:gd name="connsiteX3-107" fmla="*/ 1740247 w 1740247"/>
              <a:gd name="connsiteY3-108" fmla="*/ 648073 h 648073"/>
              <a:gd name="connsiteX4-109" fmla="*/ 1035697 w 1740247"/>
              <a:gd name="connsiteY4-110" fmla="*/ 647846 h 648073"/>
              <a:gd name="connsiteX5-111" fmla="*/ 847578 w 1740247"/>
              <a:gd name="connsiteY5-112" fmla="*/ 490683 h 648073"/>
              <a:gd name="connsiteX6-113" fmla="*/ 680891 w 1740247"/>
              <a:gd name="connsiteY6-114" fmla="*/ 647846 h 648073"/>
              <a:gd name="connsiteX7-115" fmla="*/ 0 w 1740247"/>
              <a:gd name="connsiteY7-116" fmla="*/ 648073 h 6480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Lst>
            <a:rect l="l" t="t" r="r" b="b"/>
            <a:pathLst>
              <a:path w="1740247" h="648073">
                <a:moveTo>
                  <a:pt x="0" y="648073"/>
                </a:moveTo>
                <a:lnTo>
                  <a:pt x="209956" y="0"/>
                </a:lnTo>
                <a:lnTo>
                  <a:pt x="1530291" y="0"/>
                </a:lnTo>
                <a:lnTo>
                  <a:pt x="1740247" y="648073"/>
                </a:lnTo>
                <a:lnTo>
                  <a:pt x="1035697" y="647846"/>
                </a:lnTo>
                <a:lnTo>
                  <a:pt x="847578" y="490683"/>
                </a:lnTo>
                <a:lnTo>
                  <a:pt x="680891" y="647846"/>
                </a:lnTo>
                <a:lnTo>
                  <a:pt x="0" y="648073"/>
                </a:lnTo>
                <a:close/>
              </a:path>
            </a:pathLst>
          </a:custGeom>
          <a:no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vert270" wrap="square" lIns="91440" tIns="45720" rIns="91440" bIns="45720" numCol="1" rtlCol="0" anchor="ctr" anchorCtr="0" compatLnSpc="1"/>
          <a:lstStyle/>
          <a:p>
            <a:pPr algn="ctr" fontAlgn="base">
              <a:spcBef>
                <a:spcPct val="0"/>
              </a:spcBef>
              <a:spcAft>
                <a:spcPct val="0"/>
              </a:spcAft>
            </a:pPr>
            <a:r>
              <a:rPr lang="en-GB" altLang="zh-CN" sz="1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5" name="椭圆 184"/>
          <p:cNvSpPr/>
          <p:nvPr/>
        </p:nvSpPr>
        <p:spPr>
          <a:xfrm>
            <a:off x="4573272" y="4680191"/>
            <a:ext cx="973031" cy="471344"/>
          </a:xfrm>
          <a:prstGeom prst="ellipse">
            <a:avLst/>
          </a:prstGeom>
          <a:noFill/>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altLang="zh-CN" dirty="0" err="1">
                <a:solidFill>
                  <a:srgbClr val="FF0000"/>
                </a:solidFill>
                <a:latin typeface="Times New Roman" panose="02020603050405020304" pitchFamily="18" charset="0"/>
                <a:cs typeface="Times New Roman" panose="02020603050405020304" pitchFamily="18" charset="0"/>
              </a:rPr>
              <a:t>Imm</a:t>
            </a:r>
            <a:r>
              <a:rPr lang="en-GB" altLang="zh-CN" dirty="0">
                <a:solidFill>
                  <a:srgbClr val="FF0000"/>
                </a:solidFill>
                <a:latin typeface="Times New Roman" panose="02020603050405020304" pitchFamily="18" charset="0"/>
                <a:cs typeface="Times New Roman" panose="02020603050405020304" pitchFamily="18" charset="0"/>
              </a:rPr>
              <a:t> Gen</a:t>
            </a:r>
            <a:endParaRPr lang="zh-CN" altLang="en-US" dirty="0">
              <a:solidFill>
                <a:srgbClr val="FF0000"/>
              </a:solidFill>
              <a:latin typeface="Times New Roman" panose="02020603050405020304" pitchFamily="18" charset="0"/>
              <a:cs typeface="Times New Roman" panose="02020603050405020304" pitchFamily="18" charset="0"/>
            </a:endParaRPr>
          </a:p>
        </p:txBody>
      </p:sp>
      <p:cxnSp>
        <p:nvCxnSpPr>
          <p:cNvPr id="222" name="直接连接符 221"/>
          <p:cNvCxnSpPr/>
          <p:nvPr/>
        </p:nvCxnSpPr>
        <p:spPr bwMode="auto">
          <a:xfrm>
            <a:off x="770191" y="4207505"/>
            <a:ext cx="182854" cy="0"/>
          </a:xfrm>
          <a:prstGeom prst="line">
            <a:avLst/>
          </a:prstGeom>
          <a:noFill/>
          <a:ln w="254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 name="直接箭头连接符 224"/>
          <p:cNvCxnSpPr>
            <a:endCxn id="185" idx="2"/>
          </p:cNvCxnSpPr>
          <p:nvPr/>
        </p:nvCxnSpPr>
        <p:spPr bwMode="auto">
          <a:xfrm flipV="1">
            <a:off x="3096000" y="4915863"/>
            <a:ext cx="1477272" cy="4046"/>
          </a:xfrm>
          <a:prstGeom prst="straightConnector1">
            <a:avLst/>
          </a:prstGeom>
          <a:noFill/>
          <a:ln w="25400" cap="flat" cmpd="sng" algn="ctr">
            <a:solidFill>
              <a:schemeClr val="tx1"/>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3" name="直接箭头连接符 352"/>
          <p:cNvCxnSpPr/>
          <p:nvPr/>
        </p:nvCxnSpPr>
        <p:spPr bwMode="auto">
          <a:xfrm>
            <a:off x="3117850" y="2667000"/>
            <a:ext cx="242858" cy="0"/>
          </a:xfrm>
          <a:prstGeom prst="straightConnector1">
            <a:avLst/>
          </a:prstGeom>
          <a:noFill/>
          <a:ln w="25400" cap="flat" cmpd="sng" algn="ctr">
            <a:solidFill>
              <a:schemeClr val="tx1"/>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0" name="直接箭头连接符 359"/>
          <p:cNvCxnSpPr/>
          <p:nvPr/>
        </p:nvCxnSpPr>
        <p:spPr bwMode="auto">
          <a:xfrm flipH="1">
            <a:off x="2057103" y="3328282"/>
            <a:ext cx="173615" cy="0"/>
          </a:xfrm>
          <a:prstGeom prst="straightConnector1">
            <a:avLst/>
          </a:prstGeom>
          <a:noFill/>
          <a:ln w="25400" cap="flat" cmpd="sng" algn="ctr">
            <a:solidFill>
              <a:schemeClr val="tx1"/>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0" name="直接箭头连接符 399"/>
          <p:cNvCxnSpPr>
            <a:endCxn id="181" idx="0"/>
          </p:cNvCxnSpPr>
          <p:nvPr/>
        </p:nvCxnSpPr>
        <p:spPr bwMode="auto">
          <a:xfrm rot="5400000" flipH="1" flipV="1">
            <a:off x="1064663" y="3390796"/>
            <a:ext cx="1100049" cy="542986"/>
          </a:xfrm>
          <a:prstGeom prst="bentConnector3">
            <a:avLst>
              <a:gd name="adj1" fmla="val 99874"/>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2" name="直接箭头连接符 411"/>
          <p:cNvCxnSpPr/>
          <p:nvPr/>
        </p:nvCxnSpPr>
        <p:spPr bwMode="auto">
          <a:xfrm flipV="1">
            <a:off x="1338997" y="3582195"/>
            <a:ext cx="1277638" cy="16951"/>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6" name="直接箭头连接符 435"/>
          <p:cNvCxnSpPr/>
          <p:nvPr/>
        </p:nvCxnSpPr>
        <p:spPr bwMode="auto">
          <a:xfrm rot="16200000">
            <a:off x="4204970" y="3060700"/>
            <a:ext cx="755650" cy="269875"/>
          </a:xfrm>
          <a:prstGeom prst="bentConnector3">
            <a:avLst>
              <a:gd name="adj1" fmla="val 100378"/>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9" name="直接连接符 578"/>
          <p:cNvCxnSpPr>
            <a:endCxn id="164" idx="4"/>
          </p:cNvCxnSpPr>
          <p:nvPr/>
        </p:nvCxnSpPr>
        <p:spPr bwMode="auto">
          <a:xfrm flipV="1">
            <a:off x="4657725" y="3794125"/>
            <a:ext cx="3175" cy="961200"/>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9" name="直接箭头连接符 588"/>
          <p:cNvCxnSpPr/>
          <p:nvPr/>
        </p:nvCxnSpPr>
        <p:spPr bwMode="auto">
          <a:xfrm>
            <a:off x="4140200" y="4427162"/>
            <a:ext cx="861789"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2" name="直接连接符 591"/>
          <p:cNvCxnSpPr>
            <a:cxnSpLocks/>
          </p:cNvCxnSpPr>
          <p:nvPr/>
        </p:nvCxnSpPr>
        <p:spPr bwMode="auto">
          <a:xfrm>
            <a:off x="4134041" y="4413285"/>
            <a:ext cx="0" cy="2121138"/>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3" name="直接连接符 592"/>
          <p:cNvCxnSpPr>
            <a:cxnSpLocks/>
          </p:cNvCxnSpPr>
          <p:nvPr/>
        </p:nvCxnSpPr>
        <p:spPr bwMode="auto">
          <a:xfrm flipV="1">
            <a:off x="3924665" y="5892888"/>
            <a:ext cx="6366567" cy="806620"/>
          </a:xfrm>
          <a:prstGeom prst="bentConnector3">
            <a:avLst>
              <a:gd name="adj1" fmla="val 100037"/>
            </a:avLst>
          </a:prstGeom>
          <a:noFill/>
          <a:ln w="25400" cap="flat" cmpd="sng" algn="ctr">
            <a:solidFill>
              <a:schemeClr val="tx1"/>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1" name="直接箭头连接符 148"/>
          <p:cNvCxnSpPr/>
          <p:nvPr/>
        </p:nvCxnSpPr>
        <p:spPr bwMode="auto">
          <a:xfrm rot="16200000" flipH="1">
            <a:off x="-766009" y="2069502"/>
            <a:ext cx="4512149" cy="2215891"/>
          </a:xfrm>
          <a:prstGeom prst="bentConnector3">
            <a:avLst>
              <a:gd name="adj1" fmla="val 100171"/>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2" name="文本框 641"/>
          <p:cNvSpPr txBox="1"/>
          <p:nvPr/>
        </p:nvSpPr>
        <p:spPr>
          <a:xfrm>
            <a:off x="-54724" y="612360"/>
            <a:ext cx="1094082" cy="400110"/>
          </a:xfrm>
          <a:prstGeom prst="rect">
            <a:avLst/>
          </a:prstGeom>
          <a:noFill/>
        </p:spPr>
        <p:txBody>
          <a:bodyPr wrap="none" rtlCol="0">
            <a:spAutoFit/>
          </a:bodyPr>
          <a:lstStyle/>
          <a:p>
            <a:r>
              <a:rPr lang="en-GB" altLang="zh-CN" sz="2000" b="1" dirty="0" err="1">
                <a:solidFill>
                  <a:schemeClr val="accent5"/>
                </a:solidFill>
                <a:latin typeface="Times New Roman" panose="02020603050405020304" pitchFamily="18" charset="0"/>
                <a:cs typeface="Times New Roman" panose="02020603050405020304" pitchFamily="18" charset="0"/>
              </a:rPr>
              <a:t>IF.Flush</a:t>
            </a:r>
            <a:endParaRPr lang="zh-CN" altLang="en-US" sz="2000" b="1" dirty="0">
              <a:solidFill>
                <a:schemeClr val="accent5"/>
              </a:solidFill>
              <a:latin typeface="Times New Roman" panose="02020603050405020304" pitchFamily="18" charset="0"/>
              <a:cs typeface="Times New Roman" panose="02020603050405020304" pitchFamily="18" charset="0"/>
            </a:endParaRPr>
          </a:p>
        </p:txBody>
      </p:sp>
      <p:cxnSp>
        <p:nvCxnSpPr>
          <p:cNvPr id="645" name="直接箭头连接符 644"/>
          <p:cNvCxnSpPr/>
          <p:nvPr/>
        </p:nvCxnSpPr>
        <p:spPr bwMode="auto">
          <a:xfrm>
            <a:off x="5487444" y="2935121"/>
            <a:ext cx="265588"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48" name="文本框 647"/>
          <p:cNvSpPr txBox="1"/>
          <p:nvPr/>
        </p:nvSpPr>
        <p:spPr>
          <a:xfrm>
            <a:off x="632178" y="4374451"/>
            <a:ext cx="415498"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76</a:t>
            </a:r>
            <a:endParaRPr lang="zh-CN" altLang="en-US" b="1" dirty="0">
              <a:latin typeface="Times New Roman" panose="02020603050405020304" pitchFamily="18" charset="0"/>
              <a:cs typeface="Times New Roman" panose="02020603050405020304" pitchFamily="18" charset="0"/>
            </a:endParaRPr>
          </a:p>
        </p:txBody>
      </p:sp>
      <p:sp>
        <p:nvSpPr>
          <p:cNvPr id="654" name="文本框 653"/>
          <p:cNvSpPr txBox="1"/>
          <p:nvPr/>
        </p:nvSpPr>
        <p:spPr>
          <a:xfrm>
            <a:off x="1892051" y="2446278"/>
            <a:ext cx="441146" cy="400110"/>
          </a:xfrm>
          <a:prstGeom prst="rect">
            <a:avLst/>
          </a:prstGeom>
          <a:noFill/>
        </p:spPr>
        <p:txBody>
          <a:bodyPr wrap="none" rtlCol="0">
            <a:spAutoFit/>
          </a:bodyPr>
          <a:lstStyle/>
          <a:p>
            <a:r>
              <a:rPr lang="en-GB" altLang="zh-CN" sz="2000" b="1" dirty="0">
                <a:latin typeface="Times New Roman" panose="02020603050405020304" pitchFamily="18" charset="0"/>
                <a:cs typeface="Times New Roman" panose="02020603050405020304" pitchFamily="18" charset="0"/>
              </a:rPr>
              <a:t>76</a:t>
            </a:r>
            <a:endParaRPr lang="zh-CN" altLang="en-US" sz="2000" b="1" dirty="0">
              <a:latin typeface="Times New Roman" panose="02020603050405020304" pitchFamily="18" charset="0"/>
              <a:cs typeface="Times New Roman" panose="02020603050405020304" pitchFamily="18" charset="0"/>
            </a:endParaRPr>
          </a:p>
        </p:txBody>
      </p:sp>
      <p:sp>
        <p:nvSpPr>
          <p:cNvPr id="655" name="文本框 654"/>
          <p:cNvSpPr txBox="1"/>
          <p:nvPr/>
        </p:nvSpPr>
        <p:spPr>
          <a:xfrm>
            <a:off x="1356273" y="3166959"/>
            <a:ext cx="312906" cy="400110"/>
          </a:xfrm>
          <a:prstGeom prst="rect">
            <a:avLst/>
          </a:prstGeom>
          <a:noFill/>
        </p:spPr>
        <p:txBody>
          <a:bodyPr wrap="none" rtlCol="0">
            <a:spAutoFit/>
          </a:bodyPr>
          <a:lstStyle/>
          <a:p>
            <a:r>
              <a:rPr lang="en-GB" altLang="zh-CN" sz="2000" b="1" dirty="0">
                <a:latin typeface="Times New Roman" panose="02020603050405020304" pitchFamily="18" charset="0"/>
                <a:cs typeface="Times New Roman" panose="02020603050405020304" pitchFamily="18" charset="0"/>
              </a:rPr>
              <a:t>4</a:t>
            </a:r>
            <a:endParaRPr lang="zh-CN" altLang="en-US" sz="2000" b="1" dirty="0">
              <a:latin typeface="Times New Roman" panose="02020603050405020304" pitchFamily="18" charset="0"/>
              <a:cs typeface="Times New Roman" panose="02020603050405020304" pitchFamily="18" charset="0"/>
            </a:endParaRPr>
          </a:p>
        </p:txBody>
      </p:sp>
      <p:sp>
        <p:nvSpPr>
          <p:cNvPr id="656" name="文本框 655"/>
          <p:cNvSpPr txBox="1"/>
          <p:nvPr/>
        </p:nvSpPr>
        <p:spPr>
          <a:xfrm>
            <a:off x="1110925" y="4391078"/>
            <a:ext cx="415498" cy="369332"/>
          </a:xfrm>
          <a:prstGeom prst="rect">
            <a:avLst/>
          </a:prstGeom>
          <a:noFill/>
        </p:spPr>
        <p:txBody>
          <a:bodyPr wrap="none" rtlCol="0">
            <a:spAutoFit/>
          </a:bodyPr>
          <a:lstStyle/>
          <a:p>
            <a:r>
              <a:rPr lang="en-GB" altLang="zh-CN" b="1" dirty="0">
                <a:latin typeface="Times New Roman" panose="02020603050405020304" pitchFamily="18" charset="0"/>
                <a:cs typeface="Times New Roman" panose="02020603050405020304" pitchFamily="18" charset="0"/>
              </a:rPr>
              <a:t>72</a:t>
            </a:r>
            <a:endParaRPr lang="zh-CN" altLang="en-US" b="1" dirty="0">
              <a:latin typeface="Times New Roman" panose="02020603050405020304" pitchFamily="18" charset="0"/>
              <a:cs typeface="Times New Roman" panose="02020603050405020304" pitchFamily="18" charset="0"/>
            </a:endParaRPr>
          </a:p>
        </p:txBody>
      </p:sp>
      <p:cxnSp>
        <p:nvCxnSpPr>
          <p:cNvPr id="658" name="直接箭头连接符 657"/>
          <p:cNvCxnSpPr/>
          <p:nvPr/>
        </p:nvCxnSpPr>
        <p:spPr bwMode="auto">
          <a:xfrm>
            <a:off x="1614687" y="3468112"/>
            <a:ext cx="265588"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3" name="文本框 662"/>
          <p:cNvSpPr txBox="1"/>
          <p:nvPr/>
        </p:nvSpPr>
        <p:spPr>
          <a:xfrm>
            <a:off x="5432338" y="2921114"/>
            <a:ext cx="300082"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0</a:t>
            </a:r>
            <a:endParaRPr lang="zh-CN" altLang="en-US" b="1" dirty="0">
              <a:latin typeface="Times New Roman" panose="02020603050405020304" pitchFamily="18" charset="0"/>
              <a:cs typeface="Times New Roman" panose="02020603050405020304" pitchFamily="18" charset="0"/>
            </a:endParaRPr>
          </a:p>
        </p:txBody>
      </p:sp>
      <p:sp>
        <p:nvSpPr>
          <p:cNvPr id="668" name="椭圆 667"/>
          <p:cNvSpPr/>
          <p:nvPr/>
        </p:nvSpPr>
        <p:spPr>
          <a:xfrm>
            <a:off x="5951098" y="3829730"/>
            <a:ext cx="373358" cy="366022"/>
          </a:xfrm>
          <a:prstGeom prst="ellipse">
            <a:avLst/>
          </a:prstGeom>
          <a:noFill/>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a:t>
            </a:r>
            <a:endParaRPr lang="zh-CN" altLang="en-US" b="1" dirty="0">
              <a:latin typeface="Times New Roman" panose="02020603050405020304" pitchFamily="18" charset="0"/>
              <a:cs typeface="Times New Roman" panose="02020603050405020304" pitchFamily="18" charset="0"/>
            </a:endParaRPr>
          </a:p>
        </p:txBody>
      </p:sp>
      <p:cxnSp>
        <p:nvCxnSpPr>
          <p:cNvPr id="669" name="直接连接符 668"/>
          <p:cNvCxnSpPr>
            <a:endCxn id="668" idx="0"/>
          </p:cNvCxnSpPr>
          <p:nvPr/>
        </p:nvCxnSpPr>
        <p:spPr bwMode="auto">
          <a:xfrm>
            <a:off x="6137777" y="3712223"/>
            <a:ext cx="0" cy="117507"/>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3" name="直接连接符 672"/>
          <p:cNvCxnSpPr/>
          <p:nvPr/>
        </p:nvCxnSpPr>
        <p:spPr bwMode="auto">
          <a:xfrm>
            <a:off x="6134216" y="4207504"/>
            <a:ext cx="0" cy="124907"/>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8" name="矩形 677"/>
          <p:cNvSpPr/>
          <p:nvPr/>
        </p:nvSpPr>
        <p:spPr>
          <a:xfrm>
            <a:off x="300862" y="6283758"/>
            <a:ext cx="1673559" cy="306705"/>
          </a:xfrm>
          <a:prstGeom prst="rect">
            <a:avLst/>
          </a:prstGeom>
          <a:ln w="25400">
            <a:noFill/>
          </a:ln>
        </p:spPr>
        <p:txBody>
          <a:bodyPr wrap="square">
            <a:spAutoFit/>
          </a:bodyPr>
          <a:lstStyle/>
          <a:p>
            <a:pPr lvl="0" algn="ctr">
              <a:defRPr/>
            </a:pPr>
            <a:r>
              <a:rPr lang="en-US" altLang="zh-CN" sz="1400" b="1" dirty="0">
                <a:latin typeface="Times New Roman" panose="02020603050405020304" pitchFamily="18" charset="0"/>
                <a:cs typeface="Times New Roman" panose="02020603050405020304" pitchFamily="18" charset="0"/>
              </a:rPr>
              <a:t>Clock 4</a:t>
            </a:r>
            <a:endParaRPr lang="zh-CN" altLang="en-US" sz="1400" b="1"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1243490" y="3974442"/>
            <a:ext cx="1413844" cy="400110"/>
          </a:xfrm>
          <a:prstGeom prst="rect">
            <a:avLst/>
          </a:prstGeom>
          <a:noFill/>
        </p:spPr>
        <p:txBody>
          <a:bodyPr wrap="square" rtlCol="0">
            <a:spAutoFit/>
          </a:bodyPr>
          <a:lstStyle/>
          <a:p>
            <a:pPr algn="ct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IM</a:t>
            </a:r>
            <a:endPar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文本框 8"/>
          <p:cNvSpPr txBox="1"/>
          <p:nvPr/>
        </p:nvSpPr>
        <p:spPr>
          <a:xfrm>
            <a:off x="4871085" y="3276000"/>
            <a:ext cx="1151255" cy="1200329"/>
          </a:xfrm>
          <a:prstGeom prst="rect">
            <a:avLst/>
          </a:prstGeom>
          <a:noFill/>
        </p:spPr>
        <p:txBody>
          <a:bodyPr wrap="square" rtlCol="0">
            <a:spAutoFit/>
          </a:bodyPr>
          <a:lstStyle/>
          <a:p>
            <a:pPr algn="ctr" fontAlgn="base">
              <a:spcBef>
                <a:spcPct val="0"/>
              </a:spcBef>
              <a:spcAft>
                <a:spcPct val="0"/>
              </a:spcAft>
            </a:pP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fontAlgn="base">
              <a:spcBef>
                <a:spcPct val="0"/>
              </a:spcBef>
              <a:spcAft>
                <a:spcPct val="0"/>
              </a:spcAft>
            </a:pPr>
            <a:endPar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fontAlgn="base">
              <a:spcBef>
                <a:spcPct val="0"/>
              </a:spcBef>
              <a:spcAft>
                <a:spcPct val="0"/>
              </a:spcAft>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rPr>
              <a:t>Registers</a:t>
            </a:r>
            <a:endPar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a:endParaRPr lang="zh-CN" altLang="en-US" dirty="0">
              <a:solidFill>
                <a:srgbClr val="FF0000"/>
              </a:solidFill>
            </a:endParaRPr>
          </a:p>
        </p:txBody>
      </p:sp>
      <p:sp>
        <p:nvSpPr>
          <p:cNvPr id="2" name="文本框 1"/>
          <p:cNvSpPr txBox="1"/>
          <p:nvPr/>
        </p:nvSpPr>
        <p:spPr>
          <a:xfrm>
            <a:off x="2218245" y="3250253"/>
            <a:ext cx="441146"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72</a:t>
            </a:r>
          </a:p>
        </p:txBody>
      </p:sp>
      <p:grpSp>
        <p:nvGrpSpPr>
          <p:cNvPr id="26" name="组合 25"/>
          <p:cNvGrpSpPr/>
          <p:nvPr/>
        </p:nvGrpSpPr>
        <p:grpSpPr>
          <a:xfrm>
            <a:off x="3366368" y="2251576"/>
            <a:ext cx="1063151" cy="831697"/>
            <a:chOff x="3936460" y="1083848"/>
            <a:chExt cx="937968" cy="1102503"/>
          </a:xfrm>
          <a:solidFill>
            <a:srgbClr val="9CDCF9"/>
          </a:solidFill>
        </p:grpSpPr>
        <p:sp>
          <p:nvSpPr>
            <p:cNvPr id="27" name="椭圆 26"/>
            <p:cNvSpPr/>
            <p:nvPr/>
          </p:nvSpPr>
          <p:spPr>
            <a:xfrm>
              <a:off x="3936460" y="1083848"/>
              <a:ext cx="706910" cy="1102503"/>
            </a:xfrm>
            <a:prstGeom prst="ellipse">
              <a:avLst/>
            </a:prstGeom>
            <a:solidFill>
              <a:srgbClr val="CCEDFC"/>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B0F0"/>
                </a:solidFill>
              </a:endParaRPr>
            </a:p>
          </p:txBody>
        </p:sp>
        <p:sp>
          <p:nvSpPr>
            <p:cNvPr id="28" name="文本框 27"/>
            <p:cNvSpPr txBox="1"/>
            <p:nvPr/>
          </p:nvSpPr>
          <p:spPr>
            <a:xfrm>
              <a:off x="3941731" y="1418443"/>
              <a:ext cx="932697" cy="367192"/>
            </a:xfrm>
            <a:prstGeom prst="rect">
              <a:avLst/>
            </a:prstGeom>
            <a:noFill/>
          </p:spPr>
          <p:txBody>
            <a:bodyPr wrap="square" lIns="0" tIns="0" rIns="0" bIns="0" rtlCol="0">
              <a:spAutoFit/>
            </a:bodyPr>
            <a:lstStyle/>
            <a:p>
              <a:r>
                <a:rPr lang="en-US" altLang="zh-CN" b="1" dirty="0">
                  <a:solidFill>
                    <a:srgbClr val="00B0F0"/>
                  </a:solidFill>
                  <a:latin typeface="Times New Roman" panose="02020603050405020304" pitchFamily="18" charset="0"/>
                  <a:cs typeface="Times New Roman" panose="02020603050405020304" pitchFamily="18" charset="0"/>
                </a:rPr>
                <a:t>Control</a:t>
              </a:r>
              <a:endParaRPr lang="zh-CN" altLang="en-US" b="1" dirty="0">
                <a:solidFill>
                  <a:srgbClr val="00B0F0"/>
                </a:solidFill>
                <a:latin typeface="Times New Roman" panose="02020603050405020304" pitchFamily="18" charset="0"/>
                <a:cs typeface="Times New Roman" panose="02020603050405020304" pitchFamily="18" charset="0"/>
              </a:endParaRPr>
            </a:p>
          </p:txBody>
        </p:sp>
      </p:grpSp>
      <p:grpSp>
        <p:nvGrpSpPr>
          <p:cNvPr id="29" name="组合 28"/>
          <p:cNvGrpSpPr/>
          <p:nvPr/>
        </p:nvGrpSpPr>
        <p:grpSpPr>
          <a:xfrm>
            <a:off x="6043295" y="2068195"/>
            <a:ext cx="1014730" cy="4107180"/>
            <a:chOff x="9529" y="3377"/>
            <a:chExt cx="1598" cy="6468"/>
          </a:xfrm>
        </p:grpSpPr>
        <p:sp>
          <p:nvSpPr>
            <p:cNvPr id="30" name="矩形 29"/>
            <p:cNvSpPr/>
            <p:nvPr/>
          </p:nvSpPr>
          <p:spPr>
            <a:xfrm>
              <a:off x="10160" y="3798"/>
              <a:ext cx="404" cy="434"/>
            </a:xfrm>
            <a:prstGeom prst="rect">
              <a:avLst/>
            </a:prstGeom>
            <a:noFill/>
            <a:ln w="25400">
              <a:noFill/>
            </a:ln>
          </p:spPr>
          <p:txBody>
            <a:bodyPr wrap="square" lIns="0" rIns="0">
              <a:spAutoFit/>
            </a:bodyPr>
            <a:lstStyle/>
            <a:p>
              <a:pPr algn="ctr" fontAlgn="base">
                <a:spcBef>
                  <a:spcPct val="0"/>
                </a:spcBef>
                <a:spcAft>
                  <a:spcPct val="0"/>
                </a:spcAft>
              </a:pPr>
              <a:r>
                <a:rPr lang="en-US" altLang="zh-CN" sz="12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WB</a:t>
              </a:r>
            </a:p>
          </p:txBody>
        </p:sp>
        <p:sp>
          <p:nvSpPr>
            <p:cNvPr id="31" name="矩形 30"/>
            <p:cNvSpPr/>
            <p:nvPr/>
          </p:nvSpPr>
          <p:spPr bwMode="auto">
            <a:xfrm>
              <a:off x="10083" y="4760"/>
              <a:ext cx="587" cy="5085"/>
            </a:xfrm>
            <a:prstGeom prst="rect">
              <a:avLst/>
            </a:prstGeom>
            <a:solidFill>
              <a:schemeClr val="bg2">
                <a:lumMod val="90000"/>
              </a:schemeClr>
            </a:solid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endPar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32" name="组合 31"/>
            <p:cNvGrpSpPr/>
            <p:nvPr/>
          </p:nvGrpSpPr>
          <p:grpSpPr>
            <a:xfrm>
              <a:off x="10077" y="3864"/>
              <a:ext cx="601" cy="886"/>
              <a:chOff x="10099" y="3867"/>
              <a:chExt cx="607" cy="887"/>
            </a:xfrm>
          </p:grpSpPr>
          <p:sp>
            <p:nvSpPr>
              <p:cNvPr id="34" name="矩形 33"/>
              <p:cNvSpPr/>
              <p:nvPr/>
            </p:nvSpPr>
            <p:spPr bwMode="auto">
              <a:xfrm>
                <a:off x="10099" y="3867"/>
                <a:ext cx="607" cy="294"/>
              </a:xfrm>
              <a:prstGeom prst="rect">
                <a:avLst/>
              </a:prstGeom>
              <a:solidFill>
                <a:srgbClr val="9CDCF9"/>
              </a:solidFill>
              <a:ln w="25400">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lstStyle/>
              <a:p>
                <a:pPr algn="ctr" fontAlgn="base">
                  <a:spcBef>
                    <a:spcPct val="0"/>
                  </a:spcBef>
                  <a:spcAft>
                    <a:spcPct val="0"/>
                  </a:spcAft>
                </a:pPr>
                <a:r>
                  <a:rPr lang="en-US" altLang="zh-CN"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WB</a:t>
                </a:r>
              </a:p>
            </p:txBody>
          </p:sp>
          <p:sp>
            <p:nvSpPr>
              <p:cNvPr id="35" name="矩形 34"/>
              <p:cNvSpPr/>
              <p:nvPr/>
            </p:nvSpPr>
            <p:spPr bwMode="auto">
              <a:xfrm>
                <a:off x="10099" y="4147"/>
                <a:ext cx="607" cy="294"/>
              </a:xfrm>
              <a:prstGeom prst="rect">
                <a:avLst/>
              </a:prstGeom>
              <a:solidFill>
                <a:srgbClr val="9CDCF9"/>
              </a:solidFill>
              <a:ln w="25400">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endPar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6" name="矩形 35"/>
              <p:cNvSpPr/>
              <p:nvPr/>
            </p:nvSpPr>
            <p:spPr bwMode="auto">
              <a:xfrm>
                <a:off x="10099" y="4460"/>
                <a:ext cx="607" cy="294"/>
              </a:xfrm>
              <a:prstGeom prst="rect">
                <a:avLst/>
              </a:prstGeom>
              <a:solidFill>
                <a:srgbClr val="9CDCF9"/>
              </a:solidFill>
              <a:ln w="25400">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endParaRPr lang="zh-CN" altLang="en-US" sz="12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7" name="矩形 36"/>
              <p:cNvSpPr/>
              <p:nvPr/>
            </p:nvSpPr>
            <p:spPr>
              <a:xfrm>
                <a:off x="10183" y="4142"/>
                <a:ext cx="408" cy="388"/>
              </a:xfrm>
              <a:prstGeom prst="rect">
                <a:avLst/>
              </a:prstGeom>
              <a:noFill/>
              <a:ln w="25400">
                <a:noFill/>
              </a:ln>
            </p:spPr>
            <p:txBody>
              <a:bodyPr wrap="square" lIns="0" tIns="0" rIns="0" bIns="0">
                <a:spAutoFit/>
              </a:bodyPr>
              <a:lstStyle/>
              <a:p>
                <a:pPr algn="ctr" fontAlgn="base">
                  <a:spcBef>
                    <a:spcPct val="0"/>
                  </a:spcBef>
                  <a:spcAft>
                    <a:spcPct val="0"/>
                  </a:spcAft>
                </a:pPr>
                <a:r>
                  <a:rPr lang="en-US" altLang="zh-CN" sz="1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M</a:t>
                </a:r>
              </a:p>
            </p:txBody>
          </p:sp>
        </p:grpSp>
        <p:grpSp>
          <p:nvGrpSpPr>
            <p:cNvPr id="38" name="组合 37"/>
            <p:cNvGrpSpPr/>
            <p:nvPr/>
          </p:nvGrpSpPr>
          <p:grpSpPr>
            <a:xfrm>
              <a:off x="9529" y="3377"/>
              <a:ext cx="1598" cy="1433"/>
              <a:chOff x="9529" y="3377"/>
              <a:chExt cx="1598" cy="1433"/>
            </a:xfrm>
          </p:grpSpPr>
          <p:sp>
            <p:nvSpPr>
              <p:cNvPr id="39" name="矩形 38"/>
              <p:cNvSpPr/>
              <p:nvPr/>
            </p:nvSpPr>
            <p:spPr>
              <a:xfrm>
                <a:off x="10115" y="4422"/>
                <a:ext cx="556" cy="388"/>
              </a:xfrm>
              <a:prstGeom prst="rect">
                <a:avLst/>
              </a:prstGeom>
              <a:noFill/>
              <a:ln w="25400">
                <a:noFill/>
              </a:ln>
            </p:spPr>
            <p:txBody>
              <a:bodyPr wrap="square" lIns="0" tIns="0" rIns="0" bIns="0">
                <a:spAutoFit/>
              </a:bodyPr>
              <a:lstStyle/>
              <a:p>
                <a:pPr algn="ctr" fontAlgn="base">
                  <a:spcBef>
                    <a:spcPct val="0"/>
                  </a:spcBef>
                  <a:spcAft>
                    <a:spcPct val="0"/>
                  </a:spcAft>
                </a:pPr>
                <a:r>
                  <a:rPr lang="en-US" altLang="zh-CN" sz="1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EX</a:t>
                </a:r>
              </a:p>
            </p:txBody>
          </p:sp>
          <p:sp>
            <p:nvSpPr>
              <p:cNvPr id="41" name="矩形 40"/>
              <p:cNvSpPr/>
              <p:nvPr/>
            </p:nvSpPr>
            <p:spPr>
              <a:xfrm>
                <a:off x="9529" y="3377"/>
                <a:ext cx="1598" cy="436"/>
              </a:xfrm>
              <a:prstGeom prst="rect">
                <a:avLst/>
              </a:prstGeom>
              <a:ln w="25400">
                <a:noFill/>
              </a:ln>
            </p:spPr>
            <p:txBody>
              <a:bodyPr wrap="square" lIns="0" tIns="0" rIns="0" bIns="0">
                <a:spAutoFit/>
              </a:bodyPr>
              <a:lstStyle/>
              <a:p>
                <a:pPr lvl="0" algn="ctr">
                  <a:defRPr/>
                </a:pPr>
                <a:r>
                  <a:rPr lang="en-US" altLang="zh-CN" b="1" dirty="0">
                    <a:solidFill>
                      <a:prstClr val="black"/>
                    </a:solidFill>
                    <a:latin typeface="Times New Roman" panose="02020603050405020304" pitchFamily="18" charset="0"/>
                    <a:cs typeface="Times New Roman" panose="02020603050405020304" pitchFamily="18" charset="0"/>
                  </a:rPr>
                  <a:t>ID/EX</a:t>
                </a:r>
                <a:endParaRPr lang="zh-CN" altLang="en-US" b="1" dirty="0">
                  <a:solidFill>
                    <a:prstClr val="black"/>
                  </a:solidFill>
                  <a:latin typeface="Times New Roman" panose="02020603050405020304" pitchFamily="18" charset="0"/>
                  <a:cs typeface="Times New Roman" panose="02020603050405020304" pitchFamily="18" charset="0"/>
                </a:endParaRPr>
              </a:p>
            </p:txBody>
          </p:sp>
        </p:grpSp>
      </p:grpSp>
      <p:cxnSp>
        <p:nvCxnSpPr>
          <p:cNvPr id="196" name="直接箭头连接符 195"/>
          <p:cNvCxnSpPr/>
          <p:nvPr/>
        </p:nvCxnSpPr>
        <p:spPr bwMode="auto">
          <a:xfrm>
            <a:off x="3116657" y="1753245"/>
            <a:ext cx="436708"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8" name="矩形 187"/>
          <p:cNvSpPr/>
          <p:nvPr/>
        </p:nvSpPr>
        <p:spPr>
          <a:xfrm>
            <a:off x="695239" y="342367"/>
            <a:ext cx="1673559" cy="400110"/>
          </a:xfrm>
          <a:prstGeom prst="rect">
            <a:avLst/>
          </a:prstGeom>
          <a:ln w="25400">
            <a:noFill/>
          </a:ln>
        </p:spPr>
        <p:txBody>
          <a:bodyPr wrap="square">
            <a:spAutoFit/>
          </a:bodyPr>
          <a:lstStyle/>
          <a:p>
            <a:pPr lvl="0" algn="ctr">
              <a:defRPr/>
            </a:pPr>
            <a:r>
              <a:rPr lang="en-US" altLang="zh-CN" sz="2000" b="1" dirty="0" err="1">
                <a:latin typeface="Times New Roman" panose="02020603050405020304" pitchFamily="18" charset="0"/>
                <a:cs typeface="Times New Roman" panose="02020603050405020304" pitchFamily="18" charset="0"/>
              </a:rPr>
              <a:t>ld</a:t>
            </a:r>
            <a:r>
              <a:rPr lang="en-US" altLang="zh-CN" sz="2000" b="1" dirty="0">
                <a:latin typeface="Times New Roman" panose="02020603050405020304" pitchFamily="18" charset="0"/>
                <a:cs typeface="Times New Roman" panose="02020603050405020304" pitchFamily="18" charset="0"/>
              </a:rPr>
              <a:t> x4, 50(x7)</a:t>
            </a:r>
          </a:p>
        </p:txBody>
      </p:sp>
      <p:sp>
        <p:nvSpPr>
          <p:cNvPr id="189" name="矩形 188"/>
          <p:cNvSpPr/>
          <p:nvPr/>
        </p:nvSpPr>
        <p:spPr>
          <a:xfrm>
            <a:off x="3358463" y="342367"/>
            <a:ext cx="1673559" cy="461665"/>
          </a:xfrm>
          <a:prstGeom prst="rect">
            <a:avLst/>
          </a:prstGeom>
          <a:ln w="25400">
            <a:noFill/>
          </a:ln>
        </p:spPr>
        <p:txBody>
          <a:bodyPr wrap="square">
            <a:spAutoFit/>
          </a:bodyPr>
          <a:lstStyle/>
          <a:p>
            <a:pPr lvl="0" algn="ctr">
              <a:defRPr/>
            </a:pPr>
            <a:r>
              <a:rPr lang="en-US" altLang="zh-CN" sz="2400" b="1" dirty="0">
                <a:latin typeface="Times New Roman" panose="02020603050405020304" pitchFamily="18" charset="0"/>
                <a:cs typeface="Times New Roman" panose="02020603050405020304" pitchFamily="18" charset="0"/>
              </a:rPr>
              <a:t>Bubble</a:t>
            </a:r>
            <a:r>
              <a:rPr lang="en-US" altLang="zh-CN" sz="2000" b="1" dirty="0">
                <a:latin typeface="Times New Roman" panose="02020603050405020304" pitchFamily="18" charset="0"/>
                <a:cs typeface="Times New Roman" panose="02020603050405020304" pitchFamily="18" charset="0"/>
              </a:rPr>
              <a:t> (</a:t>
            </a:r>
            <a:r>
              <a:rPr lang="en-US" altLang="zh-CN" sz="2000" b="1" dirty="0" err="1">
                <a:latin typeface="Times New Roman" panose="02020603050405020304" pitchFamily="18" charset="0"/>
                <a:cs typeface="Times New Roman" panose="02020603050405020304" pitchFamily="18" charset="0"/>
              </a:rPr>
              <a:t>nop</a:t>
            </a:r>
            <a:r>
              <a:rPr lang="en-US" altLang="zh-CN" sz="2000" b="1" dirty="0">
                <a:latin typeface="Times New Roman" panose="02020603050405020304" pitchFamily="18" charset="0"/>
                <a:cs typeface="Times New Roman" panose="02020603050405020304" pitchFamily="18" charset="0"/>
              </a:rPr>
              <a:t>)</a:t>
            </a:r>
          </a:p>
        </p:txBody>
      </p:sp>
      <p:sp>
        <p:nvSpPr>
          <p:cNvPr id="190" name="矩形 189"/>
          <p:cNvSpPr/>
          <p:nvPr/>
        </p:nvSpPr>
        <p:spPr>
          <a:xfrm>
            <a:off x="9233704" y="308111"/>
            <a:ext cx="1673559" cy="400110"/>
          </a:xfrm>
          <a:prstGeom prst="rect">
            <a:avLst/>
          </a:prstGeom>
          <a:ln w="25400">
            <a:noFill/>
          </a:ln>
        </p:spPr>
        <p:txBody>
          <a:bodyPr wrap="square">
            <a:spAutoFit/>
          </a:bodyPr>
          <a:lstStyle/>
          <a:p>
            <a:pPr lvl="0" algn="ctr">
              <a:defRPr/>
            </a:pPr>
            <a:r>
              <a:rPr lang="en-US" altLang="zh-CN" sz="2000" b="1" dirty="0">
                <a:latin typeface="Times New Roman" panose="02020603050405020304" pitchFamily="18" charset="0"/>
                <a:cs typeface="Times New Roman" panose="02020603050405020304" pitchFamily="18" charset="0"/>
              </a:rPr>
              <a:t>sub x10, …</a:t>
            </a:r>
          </a:p>
        </p:txBody>
      </p:sp>
      <p:sp>
        <p:nvSpPr>
          <p:cNvPr id="191" name="矩形 190"/>
          <p:cNvSpPr/>
          <p:nvPr/>
        </p:nvSpPr>
        <p:spPr>
          <a:xfrm>
            <a:off x="10659981" y="304753"/>
            <a:ext cx="1673559" cy="400110"/>
          </a:xfrm>
          <a:prstGeom prst="rect">
            <a:avLst/>
          </a:prstGeom>
          <a:ln w="25400">
            <a:noFill/>
          </a:ln>
        </p:spPr>
        <p:txBody>
          <a:bodyPr wrap="square">
            <a:spAutoFit/>
          </a:bodyPr>
          <a:lstStyle/>
          <a:p>
            <a:pPr lvl="0" algn="ctr">
              <a:defRPr/>
            </a:pPr>
            <a:r>
              <a:rPr lang="en-GB" altLang="zh-CN" sz="2000" b="1" dirty="0">
                <a:latin typeface="Times New Roman" panose="02020603050405020304" pitchFamily="18" charset="0"/>
                <a:cs typeface="Times New Roman" panose="02020603050405020304" pitchFamily="18" charset="0"/>
              </a:rPr>
              <a:t>before</a:t>
            </a:r>
            <a:r>
              <a:rPr lang="en-GB" altLang="zh-CN" b="1" dirty="0">
                <a:latin typeface="Times New Roman" panose="02020603050405020304" pitchFamily="18" charset="0"/>
                <a:cs typeface="Times New Roman" panose="02020603050405020304" pitchFamily="18" charset="0"/>
              </a:rPr>
              <a:t>&lt;1&gt;</a:t>
            </a:r>
          </a:p>
        </p:txBody>
      </p:sp>
      <p:sp>
        <p:nvSpPr>
          <p:cNvPr id="193" name="矩形 192"/>
          <p:cNvSpPr/>
          <p:nvPr/>
        </p:nvSpPr>
        <p:spPr>
          <a:xfrm>
            <a:off x="7129355" y="340326"/>
            <a:ext cx="2024040" cy="400110"/>
          </a:xfrm>
          <a:prstGeom prst="rect">
            <a:avLst/>
          </a:prstGeom>
          <a:ln w="25400">
            <a:noFill/>
          </a:ln>
        </p:spPr>
        <p:txBody>
          <a:bodyPr wrap="square">
            <a:spAutoFit/>
          </a:bodyPr>
          <a:lstStyle/>
          <a:p>
            <a:pPr lvl="0" algn="ctr">
              <a:defRPr/>
            </a:pPr>
            <a:r>
              <a:rPr lang="en-GB" altLang="zh-CN" sz="2000" b="1" dirty="0" err="1">
                <a:latin typeface="Times New Roman" panose="02020603050405020304" pitchFamily="18" charset="0"/>
                <a:cs typeface="Times New Roman" panose="02020603050405020304" pitchFamily="18" charset="0"/>
              </a:rPr>
              <a:t>beq</a:t>
            </a:r>
            <a:r>
              <a:rPr lang="en-GB" altLang="zh-CN" sz="2000" b="1" dirty="0">
                <a:latin typeface="Times New Roman" panose="02020603050405020304" pitchFamily="18" charset="0"/>
                <a:cs typeface="Times New Roman" panose="02020603050405020304" pitchFamily="18" charset="0"/>
              </a:rPr>
              <a:t> x1, x3, label</a:t>
            </a:r>
          </a:p>
        </p:txBody>
      </p:sp>
      <p:grpSp>
        <p:nvGrpSpPr>
          <p:cNvPr id="199" name="Mux 3"/>
          <p:cNvGrpSpPr/>
          <p:nvPr/>
        </p:nvGrpSpPr>
        <p:grpSpPr>
          <a:xfrm>
            <a:off x="525047" y="3701447"/>
            <a:ext cx="278377" cy="933746"/>
            <a:chOff x="3631044" y="5448299"/>
            <a:chExt cx="781892" cy="1230515"/>
          </a:xfrm>
        </p:grpSpPr>
        <p:sp>
          <p:nvSpPr>
            <p:cNvPr id="200" name="mux"/>
            <p:cNvSpPr/>
            <p:nvPr/>
          </p:nvSpPr>
          <p:spPr>
            <a:xfrm rot="5400000">
              <a:off x="3360534" y="5718809"/>
              <a:ext cx="1230515" cy="689495"/>
            </a:xfrm>
            <a:prstGeom prst="flowChartTerminator">
              <a:avLst/>
            </a:prstGeom>
            <a:solidFill>
              <a:schemeClr val="bg2">
                <a:lumMod val="90000"/>
              </a:schemeClr>
            </a:solidFill>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latin typeface="Times New Roman" panose="02020603050405020304" pitchFamily="18" charset="0"/>
                <a:cs typeface="Times New Roman" panose="02020603050405020304" pitchFamily="18" charset="0"/>
              </a:endParaRPr>
            </a:p>
          </p:txBody>
        </p:sp>
        <p:sp>
          <p:nvSpPr>
            <p:cNvPr id="202" name="文本框 201"/>
            <p:cNvSpPr txBox="1"/>
            <p:nvPr/>
          </p:nvSpPr>
          <p:spPr>
            <a:xfrm>
              <a:off x="3680029" y="5538959"/>
              <a:ext cx="732907" cy="1037397"/>
            </a:xfrm>
            <a:prstGeom prst="rect">
              <a:avLst/>
            </a:prstGeom>
            <a:noFill/>
            <a:ln w="25400">
              <a:noFill/>
            </a:ln>
          </p:spPr>
          <p:txBody>
            <a:bodyPr wrap="square" rtlCol="0">
              <a:spAutoFit/>
            </a:bodyPr>
            <a:lstStyle/>
            <a:p>
              <a:pPr algn="ctr">
                <a:lnSpc>
                  <a:spcPts val="1800"/>
                </a:lnSpc>
                <a:defRPr/>
              </a:pPr>
              <a:r>
                <a:rPr lang="en-US" altLang="zh-CN" sz="2000" b="1" dirty="0">
                  <a:solidFill>
                    <a:srgbClr val="FF0000"/>
                  </a:solidFill>
                  <a:latin typeface="Times New Roman" panose="02020603050405020304" pitchFamily="18" charset="0"/>
                  <a:cs typeface="Times New Roman" panose="02020603050405020304" pitchFamily="18" charset="0"/>
                </a:rPr>
                <a:t>M</a:t>
              </a:r>
            </a:p>
            <a:p>
              <a:pPr algn="ctr">
                <a:lnSpc>
                  <a:spcPts val="1800"/>
                </a:lnSpc>
                <a:defRPr/>
              </a:pPr>
              <a:r>
                <a:rPr lang="en-US" altLang="zh-CN" sz="2000" b="1" dirty="0">
                  <a:solidFill>
                    <a:srgbClr val="FF0000"/>
                  </a:solidFill>
                  <a:latin typeface="Times New Roman" panose="02020603050405020304" pitchFamily="18" charset="0"/>
                  <a:cs typeface="Times New Roman" panose="02020603050405020304" pitchFamily="18" charset="0"/>
                </a:rPr>
                <a:t>U</a:t>
              </a:r>
            </a:p>
            <a:p>
              <a:pPr algn="ctr">
                <a:lnSpc>
                  <a:spcPts val="1800"/>
                </a:lnSpc>
                <a:defRPr/>
              </a:pPr>
              <a:r>
                <a:rPr lang="en-US" altLang="zh-CN" sz="2000" b="1" dirty="0">
                  <a:solidFill>
                    <a:srgbClr val="FF0000"/>
                  </a:solidFill>
                  <a:latin typeface="Times New Roman" panose="02020603050405020304" pitchFamily="18" charset="0"/>
                  <a:cs typeface="Times New Roman" panose="02020603050405020304" pitchFamily="18" charset="0"/>
                </a:rPr>
                <a:t>X</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grpSp>
      <p:cxnSp>
        <p:nvCxnSpPr>
          <p:cNvPr id="182" name="直接箭头连接符 181"/>
          <p:cNvCxnSpPr/>
          <p:nvPr/>
        </p:nvCxnSpPr>
        <p:spPr bwMode="auto">
          <a:xfrm>
            <a:off x="10427133" y="4007353"/>
            <a:ext cx="174867" cy="5388"/>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3" name="直接连接符 182"/>
          <p:cNvCxnSpPr/>
          <p:nvPr/>
        </p:nvCxnSpPr>
        <p:spPr bwMode="auto">
          <a:xfrm>
            <a:off x="10808332" y="2972320"/>
            <a:ext cx="360000" cy="0"/>
          </a:xfrm>
          <a:prstGeom prst="line">
            <a:avLst/>
          </a:prstGeom>
          <a:noFill/>
          <a:ln w="25400" cap="flat" cmpd="sng" algn="ctr">
            <a:solidFill>
              <a:srgbClr val="00B0F0"/>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6" name="直接连接符 159"/>
          <p:cNvCxnSpPr>
            <a:endCxn id="204" idx="1"/>
          </p:cNvCxnSpPr>
          <p:nvPr/>
        </p:nvCxnSpPr>
        <p:spPr bwMode="auto">
          <a:xfrm>
            <a:off x="9424670" y="2792095"/>
            <a:ext cx="1177330" cy="178386"/>
          </a:xfrm>
          <a:prstGeom prst="bentConnector3">
            <a:avLst>
              <a:gd name="adj1" fmla="val 50000"/>
            </a:avLst>
          </a:prstGeom>
          <a:noFill/>
          <a:ln w="25400" cap="flat" cmpd="sng" algn="ctr">
            <a:solidFill>
              <a:srgbClr val="00B0F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7" name="直接箭头连接符 153"/>
          <p:cNvCxnSpPr>
            <a:endCxn id="323" idx="1"/>
          </p:cNvCxnSpPr>
          <p:nvPr/>
        </p:nvCxnSpPr>
        <p:spPr bwMode="auto">
          <a:xfrm>
            <a:off x="6809614" y="2742673"/>
            <a:ext cx="2241784" cy="177057"/>
          </a:xfrm>
          <a:prstGeom prst="bentConnector3">
            <a:avLst>
              <a:gd name="adj1" fmla="val 50000"/>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3" name="矩形 202"/>
          <p:cNvSpPr/>
          <p:nvPr/>
        </p:nvSpPr>
        <p:spPr bwMode="auto">
          <a:xfrm>
            <a:off x="10603230" y="3098165"/>
            <a:ext cx="360000" cy="2723515"/>
          </a:xfrm>
          <a:prstGeom prst="rect">
            <a:avLst/>
          </a:prstGeom>
          <a:solidFill>
            <a:schemeClr val="bg1"/>
          </a:solid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endPar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4" name="矩形 203"/>
          <p:cNvSpPr/>
          <p:nvPr/>
        </p:nvSpPr>
        <p:spPr bwMode="auto">
          <a:xfrm>
            <a:off x="10602000" y="2844701"/>
            <a:ext cx="360000" cy="251559"/>
          </a:xfrm>
          <a:prstGeom prst="rect">
            <a:avLst/>
          </a:prstGeom>
          <a:solidFill>
            <a:srgbClr val="9CDCF9"/>
          </a:solidFill>
          <a:ln w="25400">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136525" rIns="0" bIns="136525" numCol="1" rtlCol="0" anchor="ctr" anchorCtr="0" compatLnSpc="1"/>
          <a:lstStyle/>
          <a:p>
            <a:pPr algn="ctr" fontAlgn="base">
              <a:spcBef>
                <a:spcPct val="0"/>
              </a:spcBef>
              <a:spcAft>
                <a:spcPct val="0"/>
              </a:spcAft>
            </a:pPr>
            <a:r>
              <a:rPr lang="en-GB" altLang="zh-CN" sz="1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W</a:t>
            </a:r>
            <a:r>
              <a:rPr lang="en-US" altLang="zh-CN" sz="1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rPr>
              <a:t>B</a:t>
            </a:r>
          </a:p>
        </p:txBody>
      </p:sp>
      <p:cxnSp>
        <p:nvCxnSpPr>
          <p:cNvPr id="206" name="直接连接符 205"/>
          <p:cNvCxnSpPr/>
          <p:nvPr/>
        </p:nvCxnSpPr>
        <p:spPr bwMode="auto">
          <a:xfrm>
            <a:off x="7400635" y="6337038"/>
            <a:ext cx="2315640" cy="0"/>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7" name="直接连接符 206"/>
          <p:cNvCxnSpPr/>
          <p:nvPr/>
        </p:nvCxnSpPr>
        <p:spPr bwMode="auto">
          <a:xfrm>
            <a:off x="9441547" y="5334265"/>
            <a:ext cx="1153873" cy="0"/>
          </a:xfrm>
          <a:prstGeom prst="line">
            <a:avLst/>
          </a:prstGeom>
          <a:noFill/>
          <a:ln w="254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8" name="直接箭头连接符 207"/>
          <p:cNvCxnSpPr/>
          <p:nvPr/>
        </p:nvCxnSpPr>
        <p:spPr bwMode="auto">
          <a:xfrm flipV="1">
            <a:off x="6767830" y="5686306"/>
            <a:ext cx="756250" cy="3284"/>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0" name="直接箭头连接符 209"/>
          <p:cNvCxnSpPr/>
          <p:nvPr/>
        </p:nvCxnSpPr>
        <p:spPr bwMode="auto">
          <a:xfrm>
            <a:off x="6754030" y="5329825"/>
            <a:ext cx="2313878" cy="7718"/>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1" name="直接箭头连接符 210"/>
          <p:cNvCxnSpPr/>
          <p:nvPr/>
        </p:nvCxnSpPr>
        <p:spPr bwMode="auto">
          <a:xfrm>
            <a:off x="9716275" y="5116661"/>
            <a:ext cx="879145" cy="0"/>
          </a:xfrm>
          <a:prstGeom prst="straightConnector1">
            <a:avLst/>
          </a:prstGeom>
          <a:noFill/>
          <a:ln w="25400" cap="flat" cmpd="sng" algn="ctr">
            <a:solidFill>
              <a:schemeClr val="tx1"/>
            </a:solidFill>
            <a:prstDash val="solid"/>
            <a:round/>
            <a:headEnd type="oval"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2" name="直接箭头连接符 385"/>
          <p:cNvCxnSpPr/>
          <p:nvPr/>
        </p:nvCxnSpPr>
        <p:spPr bwMode="auto">
          <a:xfrm rot="5400000">
            <a:off x="7741404" y="3896390"/>
            <a:ext cx="2979471" cy="778500"/>
          </a:xfrm>
          <a:prstGeom prst="bentConnector3">
            <a:avLst>
              <a:gd name="adj1" fmla="val 100057"/>
            </a:avLst>
          </a:prstGeom>
          <a:noFill/>
          <a:ln w="25400" cap="flat" cmpd="sng" algn="ctr">
            <a:solidFill>
              <a:srgbClr val="00B0F0"/>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3" name="直接连接符 212"/>
          <p:cNvCxnSpPr/>
          <p:nvPr/>
        </p:nvCxnSpPr>
        <p:spPr bwMode="auto">
          <a:xfrm>
            <a:off x="8827497" y="5620929"/>
            <a:ext cx="681519" cy="0"/>
          </a:xfrm>
          <a:prstGeom prst="line">
            <a:avLst/>
          </a:prstGeom>
          <a:noFill/>
          <a:ln w="25400" cap="flat" cmpd="sng" algn="ctr">
            <a:solidFill>
              <a:schemeClr val="tx1"/>
            </a:solidFill>
            <a:prstDash val="solid"/>
            <a:round/>
            <a:headEnd type="triangl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6" name="直接箭头连接符 215"/>
          <p:cNvCxnSpPr/>
          <p:nvPr/>
        </p:nvCxnSpPr>
        <p:spPr bwMode="auto">
          <a:xfrm>
            <a:off x="11165090" y="983469"/>
            <a:ext cx="0" cy="5045771"/>
          </a:xfrm>
          <a:prstGeom prst="straightConnector1">
            <a:avLst/>
          </a:prstGeom>
          <a:noFill/>
          <a:ln w="254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1" name="直接连接符 220"/>
          <p:cNvCxnSpPr/>
          <p:nvPr/>
        </p:nvCxnSpPr>
        <p:spPr bwMode="auto">
          <a:xfrm>
            <a:off x="8828925" y="6029240"/>
            <a:ext cx="2336165" cy="0"/>
          </a:xfrm>
          <a:prstGeom prst="line">
            <a:avLst/>
          </a:prstGeom>
          <a:noFill/>
          <a:ln w="25400" cap="flat" cmpd="sng" algn="ctr">
            <a:solidFill>
              <a:srgbClr val="00B0F0"/>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7" name="直接连接符 226"/>
          <p:cNvCxnSpPr/>
          <p:nvPr/>
        </p:nvCxnSpPr>
        <p:spPr bwMode="auto">
          <a:xfrm>
            <a:off x="10960499" y="5300121"/>
            <a:ext cx="115415" cy="0"/>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0" name="直接连接符 229"/>
          <p:cNvCxnSpPr/>
          <p:nvPr/>
        </p:nvCxnSpPr>
        <p:spPr bwMode="auto">
          <a:xfrm flipV="1">
            <a:off x="8839554" y="5892888"/>
            <a:ext cx="2245482" cy="11282"/>
          </a:xfrm>
          <a:prstGeom prst="line">
            <a:avLst/>
          </a:prstGeom>
          <a:noFill/>
          <a:ln w="25400"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2" name="直接箭头连接符 231"/>
          <p:cNvCxnSpPr/>
          <p:nvPr/>
        </p:nvCxnSpPr>
        <p:spPr bwMode="auto">
          <a:xfrm>
            <a:off x="11075914" y="5297444"/>
            <a:ext cx="0" cy="606726"/>
          </a:xfrm>
          <a:prstGeom prst="straightConnector1">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3" name="连接符: 肘形 232"/>
          <p:cNvCxnSpPr>
            <a:endCxn id="274" idx="3"/>
          </p:cNvCxnSpPr>
          <p:nvPr/>
        </p:nvCxnSpPr>
        <p:spPr bwMode="auto">
          <a:xfrm rot="10800000">
            <a:off x="7697418" y="3932796"/>
            <a:ext cx="415708" cy="122715"/>
          </a:xfrm>
          <a:prstGeom prst="bentConnector2">
            <a:avLst/>
          </a:prstGeom>
          <a:solidFill>
            <a:schemeClr val="accent1"/>
          </a:solid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4" name="矩形 233"/>
          <p:cNvSpPr/>
          <p:nvPr/>
        </p:nvSpPr>
        <p:spPr bwMode="auto">
          <a:xfrm>
            <a:off x="9859831" y="3626448"/>
            <a:ext cx="583541" cy="1309728"/>
          </a:xfrm>
          <a:prstGeom prst="rect">
            <a:avLst/>
          </a:prstGeom>
          <a:no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36195" rIns="0" bIns="45720" numCol="1" rtlCol="0" anchor="t" anchorCtr="0" compatLnSpc="1"/>
          <a:lstStyle/>
          <a:p>
            <a:pPr algn="ctr" fontAlgn="base">
              <a:spcBef>
                <a:spcPct val="0"/>
              </a:spcBef>
              <a:spcAft>
                <a:spcPct val="0"/>
              </a:spcAft>
            </a:pPr>
            <a:endParaRPr lang="en-US" altLang="zh-CN" sz="1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algn="ctr" fontAlgn="base">
              <a:spcBef>
                <a:spcPct val="0"/>
              </a:spcBef>
              <a:spcAft>
                <a:spcPct val="0"/>
              </a:spcAft>
            </a:pP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DM</a:t>
            </a:r>
          </a:p>
        </p:txBody>
      </p:sp>
      <p:cxnSp>
        <p:nvCxnSpPr>
          <p:cNvPr id="236" name="直接箭头连接符 235"/>
          <p:cNvCxnSpPr/>
          <p:nvPr/>
        </p:nvCxnSpPr>
        <p:spPr bwMode="auto">
          <a:xfrm>
            <a:off x="9414961" y="4004908"/>
            <a:ext cx="451580"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8" name="梯形 43"/>
          <p:cNvSpPr/>
          <p:nvPr/>
        </p:nvSpPr>
        <p:spPr bwMode="auto">
          <a:xfrm rot="5400000">
            <a:off x="8001181" y="3670162"/>
            <a:ext cx="1292857" cy="371529"/>
          </a:xfrm>
          <a:custGeom>
            <a:avLst/>
            <a:gdLst>
              <a:gd name="connsiteX0" fmla="*/ 0 w 1740247"/>
              <a:gd name="connsiteY0" fmla="*/ 648073 h 648073"/>
              <a:gd name="connsiteX1" fmla="*/ 209956 w 1740247"/>
              <a:gd name="connsiteY1" fmla="*/ 0 h 648073"/>
              <a:gd name="connsiteX2" fmla="*/ 1530291 w 1740247"/>
              <a:gd name="connsiteY2" fmla="*/ 0 h 648073"/>
              <a:gd name="connsiteX3" fmla="*/ 1740247 w 1740247"/>
              <a:gd name="connsiteY3" fmla="*/ 648073 h 648073"/>
              <a:gd name="connsiteX4" fmla="*/ 0 w 1740247"/>
              <a:gd name="connsiteY4" fmla="*/ 648073 h 648073"/>
              <a:gd name="connsiteX0-1" fmla="*/ 0 w 1740247"/>
              <a:gd name="connsiteY0-2" fmla="*/ 648073 h 648073"/>
              <a:gd name="connsiteX1-3" fmla="*/ 209956 w 1740247"/>
              <a:gd name="connsiteY1-4" fmla="*/ 0 h 648073"/>
              <a:gd name="connsiteX2-5" fmla="*/ 1530291 w 1740247"/>
              <a:gd name="connsiteY2-6" fmla="*/ 0 h 648073"/>
              <a:gd name="connsiteX3-7" fmla="*/ 1740247 w 1740247"/>
              <a:gd name="connsiteY3-8" fmla="*/ 648073 h 648073"/>
              <a:gd name="connsiteX4-9" fmla="*/ 847578 w 1740247"/>
              <a:gd name="connsiteY4-10" fmla="*/ 647846 h 648073"/>
              <a:gd name="connsiteX5" fmla="*/ 0 w 1740247"/>
              <a:gd name="connsiteY5" fmla="*/ 648073 h 648073"/>
              <a:gd name="connsiteX0-11" fmla="*/ 0 w 1740247"/>
              <a:gd name="connsiteY0-12" fmla="*/ 648073 h 648073"/>
              <a:gd name="connsiteX1-13" fmla="*/ 209956 w 1740247"/>
              <a:gd name="connsiteY1-14" fmla="*/ 0 h 648073"/>
              <a:gd name="connsiteX2-15" fmla="*/ 1530291 w 1740247"/>
              <a:gd name="connsiteY2-16" fmla="*/ 0 h 648073"/>
              <a:gd name="connsiteX3-17" fmla="*/ 1740247 w 1740247"/>
              <a:gd name="connsiteY3-18" fmla="*/ 648073 h 648073"/>
              <a:gd name="connsiteX4-19" fmla="*/ 847578 w 1740247"/>
              <a:gd name="connsiteY4-20" fmla="*/ 647846 h 648073"/>
              <a:gd name="connsiteX5-21" fmla="*/ 640409 w 1740247"/>
              <a:gd name="connsiteY5-22" fmla="*/ 647846 h 648073"/>
              <a:gd name="connsiteX6" fmla="*/ 0 w 1740247"/>
              <a:gd name="connsiteY6" fmla="*/ 648073 h 648073"/>
              <a:gd name="connsiteX0-23" fmla="*/ 0 w 1740247"/>
              <a:gd name="connsiteY0-24" fmla="*/ 648073 h 648073"/>
              <a:gd name="connsiteX1-25" fmla="*/ 209956 w 1740247"/>
              <a:gd name="connsiteY1-26" fmla="*/ 0 h 648073"/>
              <a:gd name="connsiteX2-27" fmla="*/ 1530291 w 1740247"/>
              <a:gd name="connsiteY2-28" fmla="*/ 0 h 648073"/>
              <a:gd name="connsiteX3-29" fmla="*/ 1740247 w 1740247"/>
              <a:gd name="connsiteY3-30" fmla="*/ 648073 h 648073"/>
              <a:gd name="connsiteX4-31" fmla="*/ 1019028 w 1740247"/>
              <a:gd name="connsiteY4-32" fmla="*/ 647846 h 648073"/>
              <a:gd name="connsiteX5-33" fmla="*/ 847578 w 1740247"/>
              <a:gd name="connsiteY5-34" fmla="*/ 647846 h 648073"/>
              <a:gd name="connsiteX6-35" fmla="*/ 640409 w 1740247"/>
              <a:gd name="connsiteY6-36" fmla="*/ 647846 h 648073"/>
              <a:gd name="connsiteX7" fmla="*/ 0 w 1740247"/>
              <a:gd name="connsiteY7" fmla="*/ 648073 h 648073"/>
              <a:gd name="connsiteX0-37" fmla="*/ 0 w 1740247"/>
              <a:gd name="connsiteY0-38" fmla="*/ 648073 h 650227"/>
              <a:gd name="connsiteX1-39" fmla="*/ 209956 w 1740247"/>
              <a:gd name="connsiteY1-40" fmla="*/ 0 h 650227"/>
              <a:gd name="connsiteX2-41" fmla="*/ 1530291 w 1740247"/>
              <a:gd name="connsiteY2-42" fmla="*/ 0 h 650227"/>
              <a:gd name="connsiteX3-43" fmla="*/ 1740247 w 1740247"/>
              <a:gd name="connsiteY3-44" fmla="*/ 648073 h 650227"/>
              <a:gd name="connsiteX4-45" fmla="*/ 1042841 w 1740247"/>
              <a:gd name="connsiteY4-46" fmla="*/ 650227 h 650227"/>
              <a:gd name="connsiteX5-47" fmla="*/ 847578 w 1740247"/>
              <a:gd name="connsiteY5-48" fmla="*/ 647846 h 650227"/>
              <a:gd name="connsiteX6-49" fmla="*/ 640409 w 1740247"/>
              <a:gd name="connsiteY6-50" fmla="*/ 647846 h 650227"/>
              <a:gd name="connsiteX7-51" fmla="*/ 0 w 1740247"/>
              <a:gd name="connsiteY7-52" fmla="*/ 648073 h 650227"/>
              <a:gd name="connsiteX0-53" fmla="*/ 0 w 1740247"/>
              <a:gd name="connsiteY0-54" fmla="*/ 648073 h 650227"/>
              <a:gd name="connsiteX1-55" fmla="*/ 209956 w 1740247"/>
              <a:gd name="connsiteY1-56" fmla="*/ 0 h 650227"/>
              <a:gd name="connsiteX2-57" fmla="*/ 1530291 w 1740247"/>
              <a:gd name="connsiteY2-58" fmla="*/ 0 h 650227"/>
              <a:gd name="connsiteX3-59" fmla="*/ 1740247 w 1740247"/>
              <a:gd name="connsiteY3-60" fmla="*/ 648073 h 650227"/>
              <a:gd name="connsiteX4-61" fmla="*/ 1042841 w 1740247"/>
              <a:gd name="connsiteY4-62" fmla="*/ 650227 h 650227"/>
              <a:gd name="connsiteX5-63" fmla="*/ 847578 w 1740247"/>
              <a:gd name="connsiteY5-64" fmla="*/ 647846 h 650227"/>
              <a:gd name="connsiteX6-65" fmla="*/ 680891 w 1740247"/>
              <a:gd name="connsiteY6-66" fmla="*/ 647846 h 650227"/>
              <a:gd name="connsiteX7-67" fmla="*/ 0 w 1740247"/>
              <a:gd name="connsiteY7-68" fmla="*/ 648073 h 650227"/>
              <a:gd name="connsiteX0-69" fmla="*/ 0 w 1740247"/>
              <a:gd name="connsiteY0-70" fmla="*/ 648073 h 648073"/>
              <a:gd name="connsiteX1-71" fmla="*/ 209956 w 1740247"/>
              <a:gd name="connsiteY1-72" fmla="*/ 0 h 648073"/>
              <a:gd name="connsiteX2-73" fmla="*/ 1530291 w 1740247"/>
              <a:gd name="connsiteY2-74" fmla="*/ 0 h 648073"/>
              <a:gd name="connsiteX3-75" fmla="*/ 1740247 w 1740247"/>
              <a:gd name="connsiteY3-76" fmla="*/ 648073 h 648073"/>
              <a:gd name="connsiteX4-77" fmla="*/ 1035697 w 1740247"/>
              <a:gd name="connsiteY4-78" fmla="*/ 645464 h 648073"/>
              <a:gd name="connsiteX5-79" fmla="*/ 847578 w 1740247"/>
              <a:gd name="connsiteY5-80" fmla="*/ 647846 h 648073"/>
              <a:gd name="connsiteX6-81" fmla="*/ 680891 w 1740247"/>
              <a:gd name="connsiteY6-82" fmla="*/ 647846 h 648073"/>
              <a:gd name="connsiteX7-83" fmla="*/ 0 w 1740247"/>
              <a:gd name="connsiteY7-84" fmla="*/ 648073 h 648073"/>
              <a:gd name="connsiteX0-85" fmla="*/ 0 w 1740247"/>
              <a:gd name="connsiteY0-86" fmla="*/ 648073 h 648073"/>
              <a:gd name="connsiteX1-87" fmla="*/ 209956 w 1740247"/>
              <a:gd name="connsiteY1-88" fmla="*/ 0 h 648073"/>
              <a:gd name="connsiteX2-89" fmla="*/ 1530291 w 1740247"/>
              <a:gd name="connsiteY2-90" fmla="*/ 0 h 648073"/>
              <a:gd name="connsiteX3-91" fmla="*/ 1740247 w 1740247"/>
              <a:gd name="connsiteY3-92" fmla="*/ 648073 h 648073"/>
              <a:gd name="connsiteX4-93" fmla="*/ 1035697 w 1740247"/>
              <a:gd name="connsiteY4-94" fmla="*/ 647846 h 648073"/>
              <a:gd name="connsiteX5-95" fmla="*/ 847578 w 1740247"/>
              <a:gd name="connsiteY5-96" fmla="*/ 647846 h 648073"/>
              <a:gd name="connsiteX6-97" fmla="*/ 680891 w 1740247"/>
              <a:gd name="connsiteY6-98" fmla="*/ 647846 h 648073"/>
              <a:gd name="connsiteX7-99" fmla="*/ 0 w 1740247"/>
              <a:gd name="connsiteY7-100" fmla="*/ 648073 h 648073"/>
              <a:gd name="connsiteX0-101" fmla="*/ 0 w 1740247"/>
              <a:gd name="connsiteY0-102" fmla="*/ 648073 h 648073"/>
              <a:gd name="connsiteX1-103" fmla="*/ 209956 w 1740247"/>
              <a:gd name="connsiteY1-104" fmla="*/ 0 h 648073"/>
              <a:gd name="connsiteX2-105" fmla="*/ 1530291 w 1740247"/>
              <a:gd name="connsiteY2-106" fmla="*/ 0 h 648073"/>
              <a:gd name="connsiteX3-107" fmla="*/ 1740247 w 1740247"/>
              <a:gd name="connsiteY3-108" fmla="*/ 648073 h 648073"/>
              <a:gd name="connsiteX4-109" fmla="*/ 1035697 w 1740247"/>
              <a:gd name="connsiteY4-110" fmla="*/ 647846 h 648073"/>
              <a:gd name="connsiteX5-111" fmla="*/ 847578 w 1740247"/>
              <a:gd name="connsiteY5-112" fmla="*/ 490683 h 648073"/>
              <a:gd name="connsiteX6-113" fmla="*/ 680891 w 1740247"/>
              <a:gd name="connsiteY6-114" fmla="*/ 647846 h 648073"/>
              <a:gd name="connsiteX7-115" fmla="*/ 0 w 1740247"/>
              <a:gd name="connsiteY7-116" fmla="*/ 648073 h 6480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Lst>
            <a:rect l="l" t="t" r="r" b="b"/>
            <a:pathLst>
              <a:path w="1740247" h="648073">
                <a:moveTo>
                  <a:pt x="0" y="648073"/>
                </a:moveTo>
                <a:lnTo>
                  <a:pt x="209956" y="0"/>
                </a:lnTo>
                <a:lnTo>
                  <a:pt x="1530291" y="0"/>
                </a:lnTo>
                <a:lnTo>
                  <a:pt x="1740247" y="648073"/>
                </a:lnTo>
                <a:lnTo>
                  <a:pt x="1035697" y="647846"/>
                </a:lnTo>
                <a:lnTo>
                  <a:pt x="847578" y="490683"/>
                </a:lnTo>
                <a:lnTo>
                  <a:pt x="680891" y="647846"/>
                </a:lnTo>
                <a:lnTo>
                  <a:pt x="0" y="648073"/>
                </a:lnTo>
                <a:close/>
              </a:path>
            </a:pathLst>
          </a:custGeom>
          <a:solidFill>
            <a:schemeClr val="bg2">
              <a:lumMod val="90000"/>
            </a:schemeClr>
          </a:solid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vert270" wrap="square" lIns="91440" tIns="45720" rIns="91440" bIns="45720" numCol="1" rtlCol="0" anchor="ctr" anchorCtr="0" compatLnSpc="1"/>
          <a:lstStyle/>
          <a:p>
            <a:pPr algn="ctr" fontAlgn="base">
              <a:spcBef>
                <a:spcPct val="0"/>
              </a:spcBef>
              <a:spcAft>
                <a:spcPct val="0"/>
              </a:spcAft>
            </a:pPr>
            <a:r>
              <a:rPr lang="en-US" altLang="zh-CN"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a:t>
            </a:r>
          </a:p>
          <a:p>
            <a:pPr algn="ctr" fontAlgn="base">
              <a:spcBef>
                <a:spcPct val="0"/>
              </a:spcBef>
              <a:spcAft>
                <a:spcPct val="0"/>
              </a:spcAft>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L</a:t>
            </a:r>
          </a:p>
          <a:p>
            <a:pPr algn="ctr" fontAlgn="base">
              <a:spcBef>
                <a:spcPct val="0"/>
              </a:spcBef>
              <a:spcAft>
                <a:spcPct val="0"/>
              </a:spcAft>
            </a:pP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U</a:t>
            </a:r>
            <a:endParaRPr lang="zh-CN" altLang="en-US" sz="16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241" name="直接箭头连接符 240"/>
          <p:cNvCxnSpPr/>
          <p:nvPr/>
        </p:nvCxnSpPr>
        <p:spPr bwMode="auto">
          <a:xfrm>
            <a:off x="6768465" y="4315727"/>
            <a:ext cx="809559"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2" name="直接箭头连接符 241"/>
          <p:cNvCxnSpPr/>
          <p:nvPr/>
        </p:nvCxnSpPr>
        <p:spPr bwMode="auto">
          <a:xfrm>
            <a:off x="7400635" y="3857080"/>
            <a:ext cx="169641" cy="1"/>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4" name="直接连接符 243"/>
          <p:cNvCxnSpPr/>
          <p:nvPr/>
        </p:nvCxnSpPr>
        <p:spPr bwMode="auto">
          <a:xfrm>
            <a:off x="7400635" y="3855926"/>
            <a:ext cx="0" cy="2477878"/>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5" name="直接箭头连接符 244"/>
          <p:cNvCxnSpPr/>
          <p:nvPr/>
        </p:nvCxnSpPr>
        <p:spPr bwMode="auto">
          <a:xfrm>
            <a:off x="6747799" y="3697085"/>
            <a:ext cx="815573" cy="2662"/>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7" name="直接箭头连接符 246"/>
          <p:cNvCxnSpPr/>
          <p:nvPr/>
        </p:nvCxnSpPr>
        <p:spPr bwMode="auto">
          <a:xfrm>
            <a:off x="7257113" y="4494748"/>
            <a:ext cx="327841" cy="0"/>
          </a:xfrm>
          <a:prstGeom prst="straightConnector1">
            <a:avLst/>
          </a:prstGeom>
          <a:noFill/>
          <a:ln w="25400" cap="flat" cmpd="sng" algn="ctr">
            <a:solidFill>
              <a:schemeClr val="tx1"/>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8" name="直接箭头连接符 247"/>
          <p:cNvCxnSpPr/>
          <p:nvPr/>
        </p:nvCxnSpPr>
        <p:spPr bwMode="auto">
          <a:xfrm>
            <a:off x="8247115" y="4699405"/>
            <a:ext cx="820793"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0" name="直接箭头连接符 249"/>
          <p:cNvCxnSpPr/>
          <p:nvPr/>
        </p:nvCxnSpPr>
        <p:spPr bwMode="auto">
          <a:xfrm>
            <a:off x="7400635" y="4652649"/>
            <a:ext cx="169641" cy="0"/>
          </a:xfrm>
          <a:prstGeom prst="straightConnector1">
            <a:avLst/>
          </a:prstGeom>
          <a:noFill/>
          <a:ln w="25400" cap="flat" cmpd="sng" algn="ctr">
            <a:solidFill>
              <a:schemeClr val="tx1"/>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2" name="直接箭头连接符 251"/>
          <p:cNvCxnSpPr>
            <a:stCxn id="277" idx="0"/>
          </p:cNvCxnSpPr>
          <p:nvPr/>
        </p:nvCxnSpPr>
        <p:spPr bwMode="auto">
          <a:xfrm>
            <a:off x="7825377" y="4494748"/>
            <a:ext cx="641193" cy="3867"/>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3" name="直接连接符 252"/>
          <p:cNvCxnSpPr/>
          <p:nvPr/>
        </p:nvCxnSpPr>
        <p:spPr bwMode="auto">
          <a:xfrm flipV="1">
            <a:off x="8247116" y="4482301"/>
            <a:ext cx="0" cy="242099"/>
          </a:xfrm>
          <a:prstGeom prst="line">
            <a:avLst/>
          </a:prstGeom>
          <a:noFill/>
          <a:ln w="25400" cap="flat" cmpd="sng" algn="ctr">
            <a:solidFill>
              <a:schemeClr val="tx1"/>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5" name="直接箭头连接符 254"/>
          <p:cNvCxnSpPr/>
          <p:nvPr/>
        </p:nvCxnSpPr>
        <p:spPr bwMode="auto">
          <a:xfrm>
            <a:off x="9718280" y="4012741"/>
            <a:ext cx="0" cy="2305153"/>
          </a:xfrm>
          <a:prstGeom prst="straightConnector1">
            <a:avLst/>
          </a:prstGeom>
          <a:noFill/>
          <a:ln w="25400" cap="flat" cmpd="sng" algn="ctr">
            <a:solidFill>
              <a:schemeClr val="tx1"/>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7" name="直接连接符 256"/>
          <p:cNvCxnSpPr/>
          <p:nvPr/>
        </p:nvCxnSpPr>
        <p:spPr bwMode="auto">
          <a:xfrm>
            <a:off x="9429014" y="4680191"/>
            <a:ext cx="430817" cy="0"/>
          </a:xfrm>
          <a:prstGeom prst="line">
            <a:avLst/>
          </a:prstGeom>
          <a:noFill/>
          <a:ln w="254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8" name="直接连接符 257"/>
          <p:cNvCxnSpPr/>
          <p:nvPr/>
        </p:nvCxnSpPr>
        <p:spPr bwMode="auto">
          <a:xfrm flipV="1">
            <a:off x="11074126" y="4197640"/>
            <a:ext cx="228062" cy="375"/>
          </a:xfrm>
          <a:prstGeom prst="line">
            <a:avLst/>
          </a:prstGeom>
          <a:noFill/>
          <a:ln w="254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9" name="直接连接符 258"/>
          <p:cNvCxnSpPr/>
          <p:nvPr/>
        </p:nvCxnSpPr>
        <p:spPr bwMode="auto">
          <a:xfrm>
            <a:off x="10960499" y="3933701"/>
            <a:ext cx="339508" cy="0"/>
          </a:xfrm>
          <a:prstGeom prst="line">
            <a:avLst/>
          </a:prstGeom>
          <a:noFill/>
          <a:ln w="254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0" name="直接箭头连接符 259"/>
          <p:cNvCxnSpPr/>
          <p:nvPr/>
        </p:nvCxnSpPr>
        <p:spPr bwMode="auto">
          <a:xfrm>
            <a:off x="11076158" y="4178288"/>
            <a:ext cx="3174" cy="926372"/>
          </a:xfrm>
          <a:prstGeom prst="straightConnector1">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1" name="直接连接符 260"/>
          <p:cNvCxnSpPr/>
          <p:nvPr/>
        </p:nvCxnSpPr>
        <p:spPr bwMode="auto">
          <a:xfrm>
            <a:off x="10962000" y="5096015"/>
            <a:ext cx="123036" cy="0"/>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4" name="直接连接符 263"/>
          <p:cNvCxnSpPr/>
          <p:nvPr/>
        </p:nvCxnSpPr>
        <p:spPr bwMode="auto">
          <a:xfrm>
            <a:off x="11603765" y="4055512"/>
            <a:ext cx="205857" cy="0"/>
          </a:xfrm>
          <a:prstGeom prst="line">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6" name="直接箭头连接符 265"/>
          <p:cNvCxnSpPr/>
          <p:nvPr/>
        </p:nvCxnSpPr>
        <p:spPr bwMode="auto">
          <a:xfrm flipH="1">
            <a:off x="11799036" y="4055510"/>
            <a:ext cx="0" cy="2478913"/>
          </a:xfrm>
          <a:prstGeom prst="straightConnector1">
            <a:avLst/>
          </a:prstGeom>
          <a:noFill/>
          <a:ln w="254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8" name="直接箭头连接符 267"/>
          <p:cNvCxnSpPr/>
          <p:nvPr/>
        </p:nvCxnSpPr>
        <p:spPr bwMode="auto">
          <a:xfrm>
            <a:off x="9509016" y="5329825"/>
            <a:ext cx="0" cy="311304"/>
          </a:xfrm>
          <a:prstGeom prst="straightConnector1">
            <a:avLst/>
          </a:prstGeom>
          <a:noFill/>
          <a:ln w="25400" cap="flat" cmpd="sng" algn="ctr">
            <a:solidFill>
              <a:schemeClr val="tx1"/>
            </a:solidFill>
            <a:prstDash val="solid"/>
            <a:round/>
            <a:headEnd type="oval"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9" name="直接连接符 268"/>
          <p:cNvCxnSpPr/>
          <p:nvPr/>
        </p:nvCxnSpPr>
        <p:spPr>
          <a:xfrm flipH="1">
            <a:off x="8103870" y="4070544"/>
            <a:ext cx="9256" cy="1482981"/>
          </a:xfrm>
          <a:prstGeom prst="line">
            <a:avLst/>
          </a:prstGeom>
          <a:noFill/>
          <a:ln w="254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1" name="直接连接符 270"/>
          <p:cNvCxnSpPr/>
          <p:nvPr/>
        </p:nvCxnSpPr>
        <p:spPr>
          <a:xfrm>
            <a:off x="7952418" y="5099376"/>
            <a:ext cx="0" cy="451210"/>
          </a:xfrm>
          <a:prstGeom prst="line">
            <a:avLst/>
          </a:prstGeom>
          <a:noFill/>
          <a:ln w="254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73" name="Mux 3"/>
          <p:cNvGrpSpPr/>
          <p:nvPr/>
        </p:nvGrpSpPr>
        <p:grpSpPr>
          <a:xfrm>
            <a:off x="7485162" y="3192291"/>
            <a:ext cx="426720" cy="805228"/>
            <a:chOff x="3429899" y="5448299"/>
            <a:chExt cx="1097464" cy="1338068"/>
          </a:xfrm>
        </p:grpSpPr>
        <p:sp>
          <p:nvSpPr>
            <p:cNvPr id="274" name="mux"/>
            <p:cNvSpPr/>
            <p:nvPr/>
          </p:nvSpPr>
          <p:spPr>
            <a:xfrm rot="5400000">
              <a:off x="3360534" y="5718809"/>
              <a:ext cx="1230515" cy="689495"/>
            </a:xfrm>
            <a:prstGeom prst="flowChartTerminator">
              <a:avLst/>
            </a:prstGeom>
            <a:solidFill>
              <a:schemeClr val="bg2">
                <a:lumMod val="90000"/>
              </a:schemeClr>
            </a:solidFill>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latin typeface="Times New Roman" panose="02020603050405020304" pitchFamily="18" charset="0"/>
                <a:cs typeface="Times New Roman" panose="02020603050405020304" pitchFamily="18" charset="0"/>
              </a:endParaRPr>
            </a:p>
          </p:txBody>
        </p:sp>
        <p:sp>
          <p:nvSpPr>
            <p:cNvPr id="275" name="文本框 274"/>
            <p:cNvSpPr txBox="1"/>
            <p:nvPr/>
          </p:nvSpPr>
          <p:spPr>
            <a:xfrm>
              <a:off x="3429899" y="5478252"/>
              <a:ext cx="1097464" cy="1308115"/>
            </a:xfrm>
            <a:prstGeom prst="rect">
              <a:avLst/>
            </a:prstGeom>
            <a:noFill/>
            <a:ln w="25400">
              <a:noFill/>
            </a:ln>
          </p:spPr>
          <p:txBody>
            <a:bodyPr wrap="none" rtlCol="0">
              <a:spAutoFit/>
            </a:bodyPr>
            <a:lstStyle/>
            <a:p>
              <a:pPr algn="ctr">
                <a:lnSpc>
                  <a:spcPts val="1800"/>
                </a:lnSpc>
                <a:defRPr/>
              </a:pPr>
              <a:r>
                <a:rPr lang="en-US" altLang="zh-CN" sz="2000" b="1" dirty="0">
                  <a:solidFill>
                    <a:srgbClr val="FF0000"/>
                  </a:solidFill>
                  <a:latin typeface="Times New Roman" panose="02020603050405020304" pitchFamily="18" charset="0"/>
                  <a:cs typeface="Times New Roman" panose="02020603050405020304" pitchFamily="18" charset="0"/>
                </a:rPr>
                <a:t>M</a:t>
              </a:r>
            </a:p>
            <a:p>
              <a:pPr algn="ctr">
                <a:lnSpc>
                  <a:spcPts val="1800"/>
                </a:lnSpc>
                <a:defRPr/>
              </a:pPr>
              <a:r>
                <a:rPr lang="en-US" altLang="zh-CN" sz="2000" b="1" dirty="0">
                  <a:solidFill>
                    <a:srgbClr val="FF0000"/>
                  </a:solidFill>
                  <a:latin typeface="Times New Roman" panose="02020603050405020304" pitchFamily="18" charset="0"/>
                  <a:cs typeface="Times New Roman" panose="02020603050405020304" pitchFamily="18" charset="0"/>
                </a:rPr>
                <a:t>U</a:t>
              </a:r>
            </a:p>
            <a:p>
              <a:pPr algn="ctr">
                <a:lnSpc>
                  <a:spcPts val="1800"/>
                </a:lnSpc>
                <a:defRPr/>
              </a:pPr>
              <a:r>
                <a:rPr lang="en-US" altLang="zh-CN" sz="2000" b="1" dirty="0">
                  <a:solidFill>
                    <a:srgbClr val="FF0000"/>
                  </a:solidFill>
                  <a:latin typeface="Times New Roman" panose="02020603050405020304" pitchFamily="18" charset="0"/>
                  <a:cs typeface="Times New Roman" panose="02020603050405020304" pitchFamily="18" charset="0"/>
                </a:rPr>
                <a:t>X</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grpSp>
      <p:grpSp>
        <p:nvGrpSpPr>
          <p:cNvPr id="276" name="Mux 3"/>
          <p:cNvGrpSpPr/>
          <p:nvPr/>
        </p:nvGrpSpPr>
        <p:grpSpPr>
          <a:xfrm>
            <a:off x="7501671" y="4083331"/>
            <a:ext cx="426720" cy="836932"/>
            <a:chOff x="3389700" y="5448299"/>
            <a:chExt cx="1227068" cy="1251589"/>
          </a:xfrm>
        </p:grpSpPr>
        <p:sp>
          <p:nvSpPr>
            <p:cNvPr id="277" name="mux"/>
            <p:cNvSpPr/>
            <p:nvPr/>
          </p:nvSpPr>
          <p:spPr>
            <a:xfrm rot="5400000">
              <a:off x="3360534" y="5718809"/>
              <a:ext cx="1230515" cy="689495"/>
            </a:xfrm>
            <a:prstGeom prst="flowChartTerminator">
              <a:avLst/>
            </a:prstGeom>
            <a:solidFill>
              <a:schemeClr val="bg2">
                <a:lumMod val="90000"/>
              </a:schemeClr>
            </a:solidFill>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latin typeface="Times New Roman" panose="02020603050405020304" pitchFamily="18" charset="0"/>
                <a:cs typeface="Times New Roman" panose="02020603050405020304" pitchFamily="18" charset="0"/>
              </a:endParaRPr>
            </a:p>
          </p:txBody>
        </p:sp>
        <p:sp>
          <p:nvSpPr>
            <p:cNvPr id="278" name="文本框 277"/>
            <p:cNvSpPr txBox="1"/>
            <p:nvPr/>
          </p:nvSpPr>
          <p:spPr>
            <a:xfrm>
              <a:off x="3389700" y="5522666"/>
              <a:ext cx="1227068" cy="1177222"/>
            </a:xfrm>
            <a:prstGeom prst="rect">
              <a:avLst/>
            </a:prstGeom>
            <a:noFill/>
            <a:ln w="25400">
              <a:noFill/>
            </a:ln>
          </p:spPr>
          <p:txBody>
            <a:bodyPr wrap="none" rtlCol="0">
              <a:spAutoFit/>
            </a:bodyPr>
            <a:lstStyle/>
            <a:p>
              <a:pPr algn="ctr">
                <a:lnSpc>
                  <a:spcPts val="1800"/>
                </a:lnSpc>
                <a:defRPr/>
              </a:pPr>
              <a:r>
                <a:rPr lang="en-US" altLang="zh-CN" sz="2000" b="1" dirty="0">
                  <a:solidFill>
                    <a:srgbClr val="FF0000"/>
                  </a:solidFill>
                  <a:latin typeface="Times New Roman" panose="02020603050405020304" pitchFamily="18" charset="0"/>
                  <a:cs typeface="Times New Roman" panose="02020603050405020304" pitchFamily="18" charset="0"/>
                </a:rPr>
                <a:t>M</a:t>
              </a:r>
            </a:p>
            <a:p>
              <a:pPr algn="ctr">
                <a:lnSpc>
                  <a:spcPts val="1800"/>
                </a:lnSpc>
                <a:defRPr/>
              </a:pPr>
              <a:r>
                <a:rPr lang="en-US" altLang="zh-CN" sz="2000" b="1" dirty="0">
                  <a:solidFill>
                    <a:srgbClr val="FF0000"/>
                  </a:solidFill>
                  <a:latin typeface="Times New Roman" panose="02020603050405020304" pitchFamily="18" charset="0"/>
                  <a:cs typeface="Times New Roman" panose="02020603050405020304" pitchFamily="18" charset="0"/>
                </a:rPr>
                <a:t>U</a:t>
              </a:r>
            </a:p>
            <a:p>
              <a:pPr algn="ctr">
                <a:lnSpc>
                  <a:spcPts val="1800"/>
                </a:lnSpc>
                <a:defRPr/>
              </a:pPr>
              <a:r>
                <a:rPr lang="en-US" altLang="zh-CN" sz="2000" b="1" dirty="0">
                  <a:solidFill>
                    <a:srgbClr val="FF0000"/>
                  </a:solidFill>
                  <a:latin typeface="Times New Roman" panose="02020603050405020304" pitchFamily="18" charset="0"/>
                  <a:cs typeface="Times New Roman" panose="02020603050405020304" pitchFamily="18" charset="0"/>
                </a:rPr>
                <a:t>X</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grpSp>
      <p:grpSp>
        <p:nvGrpSpPr>
          <p:cNvPr id="280" name="Mux 3"/>
          <p:cNvGrpSpPr/>
          <p:nvPr/>
        </p:nvGrpSpPr>
        <p:grpSpPr>
          <a:xfrm>
            <a:off x="11232300" y="3663384"/>
            <a:ext cx="426719" cy="836042"/>
            <a:chOff x="3477358" y="5448299"/>
            <a:chExt cx="968604" cy="1252706"/>
          </a:xfrm>
        </p:grpSpPr>
        <p:sp>
          <p:nvSpPr>
            <p:cNvPr id="282" name="mux"/>
            <p:cNvSpPr/>
            <p:nvPr/>
          </p:nvSpPr>
          <p:spPr>
            <a:xfrm rot="5400000">
              <a:off x="3360535" y="5718809"/>
              <a:ext cx="1230515" cy="689496"/>
            </a:xfrm>
            <a:prstGeom prst="flowChartTerminator">
              <a:avLst/>
            </a:prstGeom>
            <a:ln w="254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dirty="0">
                <a:latin typeface="Times New Roman" panose="02020603050405020304" pitchFamily="18" charset="0"/>
                <a:cs typeface="Times New Roman" panose="02020603050405020304" pitchFamily="18" charset="0"/>
              </a:endParaRPr>
            </a:p>
          </p:txBody>
        </p:sp>
        <p:sp>
          <p:nvSpPr>
            <p:cNvPr id="284" name="文本框 283"/>
            <p:cNvSpPr txBox="1"/>
            <p:nvPr/>
          </p:nvSpPr>
          <p:spPr>
            <a:xfrm>
              <a:off x="3477358" y="5521478"/>
              <a:ext cx="968604" cy="1179527"/>
            </a:xfrm>
            <a:prstGeom prst="rect">
              <a:avLst/>
            </a:prstGeom>
            <a:noFill/>
            <a:ln w="25400">
              <a:noFill/>
            </a:ln>
          </p:spPr>
          <p:txBody>
            <a:bodyPr wrap="none" rtlCol="0">
              <a:spAutoFit/>
            </a:bodyPr>
            <a:lstStyle/>
            <a:p>
              <a:pPr algn="ctr">
                <a:lnSpc>
                  <a:spcPts val="1800"/>
                </a:lnSpc>
                <a:defRPr/>
              </a:pPr>
              <a:r>
                <a:rPr lang="en-US" altLang="zh-CN" sz="2000" b="1" dirty="0">
                  <a:solidFill>
                    <a:srgbClr val="FF0000"/>
                  </a:solidFill>
                  <a:latin typeface="Times New Roman" panose="02020603050405020304" pitchFamily="18" charset="0"/>
                  <a:cs typeface="Times New Roman" panose="02020603050405020304" pitchFamily="18" charset="0"/>
                </a:rPr>
                <a:t>M</a:t>
              </a:r>
            </a:p>
            <a:p>
              <a:pPr algn="ctr">
                <a:lnSpc>
                  <a:spcPts val="1800"/>
                </a:lnSpc>
                <a:defRPr/>
              </a:pPr>
              <a:r>
                <a:rPr lang="en-US" altLang="zh-CN" sz="2000" b="1" dirty="0">
                  <a:solidFill>
                    <a:srgbClr val="FF0000"/>
                  </a:solidFill>
                  <a:latin typeface="Times New Roman" panose="02020603050405020304" pitchFamily="18" charset="0"/>
                  <a:cs typeface="Times New Roman" panose="02020603050405020304" pitchFamily="18" charset="0"/>
                </a:rPr>
                <a:t>U</a:t>
              </a:r>
            </a:p>
            <a:p>
              <a:pPr algn="ctr">
                <a:lnSpc>
                  <a:spcPts val="1800"/>
                </a:lnSpc>
                <a:defRPr/>
              </a:pPr>
              <a:r>
                <a:rPr lang="en-US" altLang="zh-CN" sz="2000" b="1" dirty="0">
                  <a:solidFill>
                    <a:srgbClr val="FF0000"/>
                  </a:solidFill>
                  <a:latin typeface="Times New Roman" panose="02020603050405020304" pitchFamily="18" charset="0"/>
                  <a:cs typeface="Times New Roman" panose="02020603050405020304" pitchFamily="18" charset="0"/>
                </a:rPr>
                <a:t>X</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grpSp>
      <p:sp>
        <p:nvSpPr>
          <p:cNvPr id="286" name="矩形: 圆角 285"/>
          <p:cNvSpPr/>
          <p:nvPr/>
        </p:nvSpPr>
        <p:spPr>
          <a:xfrm>
            <a:off x="7534664" y="5534323"/>
            <a:ext cx="1286218" cy="513736"/>
          </a:xfrm>
          <a:prstGeom prst="round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287" name="文本框 286"/>
          <p:cNvSpPr txBox="1"/>
          <p:nvPr/>
        </p:nvSpPr>
        <p:spPr>
          <a:xfrm>
            <a:off x="7408712" y="5542982"/>
            <a:ext cx="1554331" cy="556371"/>
          </a:xfrm>
          <a:prstGeom prst="rect">
            <a:avLst/>
          </a:prstGeom>
          <a:noFill/>
        </p:spPr>
        <p:txBody>
          <a:bodyPr wrap="square" rtlCol="0">
            <a:spAutoFit/>
          </a:bodyPr>
          <a:lstStyle/>
          <a:p>
            <a:pPr algn="ctr">
              <a:lnSpc>
                <a:spcPts val="1800"/>
              </a:lnSpc>
            </a:pPr>
            <a:r>
              <a:rPr lang="en-US" altLang="zh-CN" sz="2000" b="1" dirty="0">
                <a:solidFill>
                  <a:srgbClr val="00B0F0"/>
                </a:solidFill>
                <a:latin typeface="Times New Roman" panose="02020603050405020304" pitchFamily="18" charset="0"/>
                <a:cs typeface="Times New Roman" panose="02020603050405020304" pitchFamily="18" charset="0"/>
              </a:rPr>
              <a:t>Forwarding unit</a:t>
            </a:r>
            <a:endParaRPr lang="zh-CN" altLang="en-US" sz="2000" b="1" dirty="0">
              <a:solidFill>
                <a:srgbClr val="00B0F0"/>
              </a:solidFill>
              <a:latin typeface="Times New Roman" panose="02020603050405020304" pitchFamily="18" charset="0"/>
              <a:cs typeface="Times New Roman" panose="02020603050405020304" pitchFamily="18" charset="0"/>
            </a:endParaRPr>
          </a:p>
        </p:txBody>
      </p:sp>
      <p:cxnSp>
        <p:nvCxnSpPr>
          <p:cNvPr id="289" name="连接符: 肘形 288"/>
          <p:cNvCxnSpPr/>
          <p:nvPr/>
        </p:nvCxnSpPr>
        <p:spPr bwMode="auto">
          <a:xfrm rot="10800000">
            <a:off x="7705489" y="4897290"/>
            <a:ext cx="246930" cy="210495"/>
          </a:xfrm>
          <a:prstGeom prst="bentConnector2">
            <a:avLst/>
          </a:prstGeom>
          <a:solidFill>
            <a:schemeClr val="accent1"/>
          </a:solid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 name="矩形 290"/>
          <p:cNvSpPr/>
          <p:nvPr/>
        </p:nvSpPr>
        <p:spPr>
          <a:xfrm>
            <a:off x="8637938" y="2146864"/>
            <a:ext cx="1267599" cy="400110"/>
          </a:xfrm>
          <a:prstGeom prst="rect">
            <a:avLst/>
          </a:prstGeom>
          <a:ln w="25400">
            <a:noFill/>
          </a:ln>
        </p:spPr>
        <p:txBody>
          <a:bodyPr wrap="square">
            <a:spAutoFit/>
          </a:bodyPr>
          <a:lstStyle/>
          <a:p>
            <a:pPr algn="ctr">
              <a:defRPr/>
            </a:pPr>
            <a:r>
              <a:rPr lang="en-US" altLang="zh-CN" sz="2000" b="1" dirty="0">
                <a:solidFill>
                  <a:prstClr val="black"/>
                </a:solidFill>
                <a:latin typeface="Times New Roman" panose="02020603050405020304" pitchFamily="18" charset="0"/>
                <a:cs typeface="Times New Roman" panose="02020603050405020304" pitchFamily="18" charset="0"/>
              </a:rPr>
              <a:t>EX/MEM</a:t>
            </a:r>
            <a:endParaRPr lang="zh-CN" altLang="en-US" sz="2000" b="1" dirty="0">
              <a:solidFill>
                <a:prstClr val="black"/>
              </a:solidFill>
              <a:latin typeface="Times New Roman" panose="02020603050405020304" pitchFamily="18" charset="0"/>
              <a:cs typeface="Times New Roman" panose="02020603050405020304" pitchFamily="18" charset="0"/>
            </a:endParaRPr>
          </a:p>
        </p:txBody>
      </p:sp>
      <p:sp>
        <p:nvSpPr>
          <p:cNvPr id="295" name="矩形 294"/>
          <p:cNvSpPr/>
          <p:nvPr/>
        </p:nvSpPr>
        <p:spPr>
          <a:xfrm>
            <a:off x="9930721" y="2484737"/>
            <a:ext cx="1464264" cy="400110"/>
          </a:xfrm>
          <a:prstGeom prst="rect">
            <a:avLst/>
          </a:prstGeom>
          <a:ln w="25400">
            <a:noFill/>
          </a:ln>
        </p:spPr>
        <p:txBody>
          <a:bodyPr wrap="square">
            <a:spAutoFit/>
          </a:bodyPr>
          <a:lstStyle/>
          <a:p>
            <a:pPr algn="ctr">
              <a:defRPr/>
            </a:pPr>
            <a:r>
              <a:rPr lang="en-US" altLang="zh-CN" sz="2000" b="1" dirty="0">
                <a:solidFill>
                  <a:prstClr val="black"/>
                </a:solidFill>
                <a:latin typeface="Times New Roman" panose="02020603050405020304" pitchFamily="18" charset="0"/>
                <a:cs typeface="Times New Roman" panose="02020603050405020304" pitchFamily="18" charset="0"/>
              </a:rPr>
              <a:t>MEM/WB</a:t>
            </a:r>
            <a:endParaRPr lang="zh-CN" altLang="en-US" sz="2000" b="1" dirty="0">
              <a:solidFill>
                <a:prstClr val="black"/>
              </a:solidFill>
              <a:latin typeface="Times New Roman" panose="02020603050405020304" pitchFamily="18" charset="0"/>
              <a:cs typeface="Times New Roman" panose="02020603050405020304" pitchFamily="18" charset="0"/>
            </a:endParaRPr>
          </a:p>
        </p:txBody>
      </p:sp>
      <p:cxnSp>
        <p:nvCxnSpPr>
          <p:cNvPr id="296" name="直接箭头连接符 295"/>
          <p:cNvCxnSpPr/>
          <p:nvPr/>
        </p:nvCxnSpPr>
        <p:spPr bwMode="auto">
          <a:xfrm>
            <a:off x="7248235" y="3533702"/>
            <a:ext cx="324623"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8" name="直接箭头连接符 297"/>
          <p:cNvCxnSpPr/>
          <p:nvPr/>
        </p:nvCxnSpPr>
        <p:spPr bwMode="auto">
          <a:xfrm>
            <a:off x="6767830" y="5950851"/>
            <a:ext cx="774391"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5" name="直接箭头连接符 153"/>
          <p:cNvCxnSpPr>
            <a:endCxn id="317" idx="1"/>
          </p:cNvCxnSpPr>
          <p:nvPr/>
        </p:nvCxnSpPr>
        <p:spPr bwMode="auto">
          <a:xfrm>
            <a:off x="6807590" y="2557843"/>
            <a:ext cx="2260318" cy="113285"/>
          </a:xfrm>
          <a:prstGeom prst="bentConnector3">
            <a:avLst>
              <a:gd name="adj1" fmla="val 50000"/>
            </a:avLst>
          </a:prstGeom>
          <a:noFill/>
          <a:ln w="25400"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9" name="文本框 308"/>
          <p:cNvSpPr txBox="1"/>
          <p:nvPr/>
        </p:nvSpPr>
        <p:spPr>
          <a:xfrm>
            <a:off x="6781335" y="5000835"/>
            <a:ext cx="386080" cy="337185"/>
          </a:xfrm>
          <a:prstGeom prst="rect">
            <a:avLst/>
          </a:prstGeom>
          <a:noFill/>
        </p:spPr>
        <p:txBody>
          <a:bodyPr wrap="none" rtlCol="0">
            <a:spAutoFit/>
          </a:bodyPr>
          <a:lstStyle/>
          <a:p>
            <a:r>
              <a:rPr lang="en-GB" altLang="zh-CN" sz="1600" b="1" dirty="0">
                <a:latin typeface="Times New Roman" panose="02020603050405020304" pitchFamily="18" charset="0"/>
                <a:cs typeface="Times New Roman" panose="02020603050405020304" pitchFamily="18" charset="0"/>
              </a:rPr>
              <a:t>10</a:t>
            </a:r>
          </a:p>
        </p:txBody>
      </p:sp>
      <p:grpSp>
        <p:nvGrpSpPr>
          <p:cNvPr id="313" name="组合 312"/>
          <p:cNvGrpSpPr/>
          <p:nvPr/>
        </p:nvGrpSpPr>
        <p:grpSpPr>
          <a:xfrm>
            <a:off x="8841213" y="2541905"/>
            <a:ext cx="601345" cy="2908300"/>
            <a:chOff x="14049" y="4003"/>
            <a:chExt cx="947" cy="4580"/>
          </a:xfrm>
        </p:grpSpPr>
        <p:sp>
          <p:nvSpPr>
            <p:cNvPr id="315" name="矩形 314"/>
            <p:cNvSpPr/>
            <p:nvPr/>
          </p:nvSpPr>
          <p:spPr>
            <a:xfrm>
              <a:off x="14218" y="4003"/>
              <a:ext cx="778" cy="400"/>
            </a:xfrm>
            <a:prstGeom prst="rect">
              <a:avLst/>
            </a:prstGeom>
            <a:noFill/>
            <a:ln w="25400">
              <a:noFill/>
            </a:ln>
          </p:spPr>
          <p:txBody>
            <a:bodyPr wrap="square">
              <a:spAutoFit/>
            </a:bodyPr>
            <a:lstStyle/>
            <a:p>
              <a:pPr algn="ctr" fontAlgn="base">
                <a:spcBef>
                  <a:spcPct val="0"/>
                </a:spcBef>
                <a:spcAft>
                  <a:spcPct val="0"/>
                </a:spcAft>
              </a:pPr>
              <a:r>
                <a:rPr lang="en-US" altLang="zh-CN" sz="105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WB</a:t>
              </a:r>
              <a:endParaRPr lang="zh-CN" altLang="en-US" sz="105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6" name="矩形 315"/>
            <p:cNvSpPr/>
            <p:nvPr/>
          </p:nvSpPr>
          <p:spPr bwMode="auto">
            <a:xfrm>
              <a:off x="14408" y="4798"/>
              <a:ext cx="567" cy="3785"/>
            </a:xfrm>
            <a:prstGeom prst="rect">
              <a:avLst/>
            </a:prstGeom>
            <a:solidFill>
              <a:schemeClr val="bg2">
                <a:lumMod val="90000"/>
              </a:schemeClr>
            </a:solid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endPar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7" name="矩形 316"/>
            <p:cNvSpPr/>
            <p:nvPr/>
          </p:nvSpPr>
          <p:spPr bwMode="auto">
            <a:xfrm>
              <a:off x="14406" y="4007"/>
              <a:ext cx="567" cy="399"/>
            </a:xfrm>
            <a:prstGeom prst="rect">
              <a:avLst/>
            </a:prstGeom>
            <a:solidFill>
              <a:srgbClr val="9CDCF9"/>
            </a:solidFill>
            <a:ln w="25400">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5720" rIns="0" bIns="45720" numCol="1" rtlCol="0" anchor="ctr" anchorCtr="0" compatLnSpc="1"/>
            <a:lstStyle/>
            <a:p>
              <a:pPr algn="ctr" fontAlgn="base">
                <a:spcBef>
                  <a:spcPct val="0"/>
                </a:spcBef>
                <a:spcAft>
                  <a:spcPct val="0"/>
                </a:spcAft>
              </a:pPr>
              <a:r>
                <a:rPr lang="en-US" altLang="zh-CN" sz="1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WB</a:t>
              </a:r>
            </a:p>
          </p:txBody>
        </p:sp>
        <p:sp>
          <p:nvSpPr>
            <p:cNvPr id="319" name="矩形 318"/>
            <p:cNvSpPr/>
            <p:nvPr/>
          </p:nvSpPr>
          <p:spPr bwMode="auto">
            <a:xfrm>
              <a:off x="14406" y="4396"/>
              <a:ext cx="567" cy="390"/>
            </a:xfrm>
            <a:prstGeom prst="rect">
              <a:avLst/>
            </a:prstGeom>
            <a:solidFill>
              <a:srgbClr val="9CDCF9"/>
            </a:solidFill>
            <a:ln w="25400">
              <a:solidFill>
                <a:srgbClr val="00B0F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spcBef>
                  <a:spcPct val="0"/>
                </a:spcBef>
                <a:spcAft>
                  <a:spcPct val="0"/>
                </a:spcAft>
              </a:pPr>
              <a:endParaRPr lang="zh-CN" altLang="en-US" sz="2400" b="1" dirty="0">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23" name="矩形 322"/>
            <p:cNvSpPr/>
            <p:nvPr/>
          </p:nvSpPr>
          <p:spPr>
            <a:xfrm>
              <a:off x="14380" y="4404"/>
              <a:ext cx="423" cy="388"/>
            </a:xfrm>
            <a:prstGeom prst="rect">
              <a:avLst/>
            </a:prstGeom>
            <a:noFill/>
            <a:ln w="25400">
              <a:noFill/>
            </a:ln>
          </p:spPr>
          <p:txBody>
            <a:bodyPr wrap="square" lIns="0" tIns="0" rIns="0" bIns="0">
              <a:spAutoFit/>
            </a:bodyPr>
            <a:lstStyle/>
            <a:p>
              <a:pPr algn="ctr" fontAlgn="base">
                <a:spcBef>
                  <a:spcPct val="0"/>
                </a:spcBef>
                <a:spcAft>
                  <a:spcPct val="0"/>
                </a:spcAft>
              </a:pPr>
              <a:r>
                <a:rPr lang="en-US" altLang="zh-CN" sz="1600" b="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M</a:t>
              </a:r>
              <a:endParaRPr lang="zh-CN" altLang="en-US" sz="16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25" name="直接箭头连接符 324"/>
            <p:cNvCxnSpPr/>
            <p:nvPr/>
          </p:nvCxnSpPr>
          <p:spPr bwMode="auto">
            <a:xfrm>
              <a:off x="14049" y="6334"/>
              <a:ext cx="357" cy="0"/>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327" name="直接连接符 326"/>
          <p:cNvCxnSpPr/>
          <p:nvPr/>
        </p:nvCxnSpPr>
        <p:spPr bwMode="auto">
          <a:xfrm>
            <a:off x="7257760" y="3520799"/>
            <a:ext cx="0" cy="3003505"/>
          </a:xfrm>
          <a:prstGeom prst="line">
            <a:avLst/>
          </a:prstGeom>
          <a:noFill/>
          <a:ln w="25400" cap="flat" cmpd="sng" algn="ctr">
            <a:solidFill>
              <a:schemeClr val="tx1"/>
            </a:solidFill>
            <a:prstDash val="solid"/>
            <a:round/>
            <a:headEnd type="none" w="med" len="med"/>
            <a:tailEnd type="oval"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9" name="直接箭头连接符 328"/>
          <p:cNvCxnSpPr/>
          <p:nvPr/>
        </p:nvCxnSpPr>
        <p:spPr bwMode="auto">
          <a:xfrm>
            <a:off x="7820124" y="3512031"/>
            <a:ext cx="641193" cy="3867"/>
          </a:xfrm>
          <a:prstGeom prst="straightConnector1">
            <a:avLst/>
          </a:prstGeom>
          <a:noFill/>
          <a:ln w="254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2" name="矩形 191"/>
          <p:cNvSpPr/>
          <p:nvPr/>
        </p:nvSpPr>
        <p:spPr bwMode="auto">
          <a:xfrm>
            <a:off x="956909" y="3946130"/>
            <a:ext cx="283998" cy="543544"/>
          </a:xfrm>
          <a:prstGeom prst="rect">
            <a:avLst/>
          </a:prstGeom>
          <a:solidFill>
            <a:schemeClr val="bg2">
              <a:lumMod val="90000"/>
            </a:schemeClr>
          </a:solidFill>
          <a:ln w="25400">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algn="ctr" fontAlgn="base">
              <a:lnSpc>
                <a:spcPts val="2000"/>
              </a:lnSpc>
              <a:spcBef>
                <a:spcPct val="0"/>
              </a:spcBef>
              <a:spcAft>
                <a:spcPct val="0"/>
              </a:spcAft>
            </a:pPr>
            <a:r>
              <a:rPr lang="en-US" altLang="zh-CN" sz="2000" b="1" dirty="0">
                <a:solidFill>
                  <a:srgbClr val="FF0000"/>
                </a:solidFill>
                <a:latin typeface="Times New Roman" panose="02020603050405020304" pitchFamily="18" charset="0"/>
                <a:cs typeface="Times New Roman" panose="02020603050405020304" pitchFamily="18" charset="0"/>
              </a:rPr>
              <a:t>PC</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3"/>
          <p:cNvSpPr>
            <a:spLocks noGrp="1" noChangeArrowheads="1"/>
          </p:cNvSpPr>
          <p:nvPr>
            <p:ph idx="1"/>
          </p:nvPr>
        </p:nvSpPr>
        <p:spPr/>
        <p:txBody>
          <a:bodyPr>
            <a:normAutofit/>
          </a:bodyPr>
          <a:lstStyle/>
          <a:p>
            <a:pPr eaLnBrk="1" hangingPunct="1">
              <a:lnSpc>
                <a:spcPct val="110000"/>
              </a:lnSpc>
            </a:pPr>
            <a:r>
              <a:rPr lang="zh-CN" altLang="en-US" sz="2800" dirty="0">
                <a:latin typeface="Times New Roman" panose="02020603050405020304" pitchFamily="18" charset="0"/>
                <a:cs typeface="Times New Roman" panose="02020603050405020304" pitchFamily="18" charset="0"/>
              </a:rPr>
              <a:t>对于更深的流水线，从时钟周期数的角度来说，分支预测错误的代价会增大。</a:t>
            </a:r>
            <a:endParaRPr lang="en-US" altLang="zh-CN" sz="2800" dirty="0">
              <a:latin typeface="Times New Roman" panose="02020603050405020304" pitchFamily="18" charset="0"/>
              <a:cs typeface="Times New Roman" panose="02020603050405020304" pitchFamily="18" charset="0"/>
            </a:endParaRPr>
          </a:p>
          <a:p>
            <a:pPr eaLnBrk="1" hangingPunct="1">
              <a:lnSpc>
                <a:spcPct val="110000"/>
              </a:lnSpc>
            </a:pPr>
            <a:r>
              <a:rPr lang="zh-CN" altLang="en-US" sz="2800" dirty="0">
                <a:latin typeface="Times New Roman" panose="02020603050405020304" pitchFamily="18" charset="0"/>
                <a:cs typeface="Times New Roman" panose="02020603050405020304" pitchFamily="18" charset="0"/>
              </a:rPr>
              <a:t>使用动态分支预测</a:t>
            </a:r>
            <a:endParaRPr lang="en-US" altLang="zh-CN" sz="2800" dirty="0">
              <a:latin typeface="Times New Roman" panose="02020603050405020304" pitchFamily="18" charset="0"/>
              <a:cs typeface="Times New Roman" panose="02020603050405020304" pitchFamily="18" charset="0"/>
            </a:endParaRPr>
          </a:p>
          <a:p>
            <a:pPr lvl="1" eaLnBrk="1" hangingPunct="1">
              <a:lnSpc>
                <a:spcPct val="110000"/>
              </a:lnSpc>
            </a:pPr>
            <a:r>
              <a:rPr lang="zh-CN" altLang="en-US" sz="2400" dirty="0">
                <a:latin typeface="Times New Roman" panose="02020603050405020304" pitchFamily="18" charset="0"/>
                <a:cs typeface="Times New Roman" panose="02020603050405020304" pitchFamily="18" charset="0"/>
              </a:rPr>
              <a:t>一种实现方式：采用</a:t>
            </a:r>
            <a:r>
              <a:rPr lang="zh-CN" altLang="en-US" sz="2400" b="1" dirty="0">
                <a:latin typeface="Times New Roman" panose="02020603050405020304" pitchFamily="18" charset="0"/>
                <a:cs typeface="Times New Roman" panose="02020603050405020304" pitchFamily="18" charset="0"/>
              </a:rPr>
              <a:t>分支预测缓存</a:t>
            </a:r>
            <a:r>
              <a:rPr lang="zh-CN" altLang="en-US" sz="2400" dirty="0">
                <a:latin typeface="Times New Roman" panose="02020603050405020304" pitchFamily="18" charset="0"/>
                <a:cs typeface="Times New Roman" panose="02020603050405020304" pitchFamily="18" charset="0"/>
              </a:rPr>
              <a:t>或</a:t>
            </a:r>
            <a:r>
              <a:rPr lang="zh-CN" altLang="en-US" sz="2400" b="1" dirty="0">
                <a:latin typeface="Times New Roman" panose="02020603050405020304" pitchFamily="18" charset="0"/>
                <a:cs typeface="Times New Roman" panose="02020603050405020304" pitchFamily="18" charset="0"/>
              </a:rPr>
              <a:t>分支历史表</a:t>
            </a:r>
            <a:endParaRPr lang="en-US" altLang="zh-CN" sz="2400" b="1" dirty="0">
              <a:latin typeface="Times New Roman" panose="02020603050405020304" pitchFamily="18" charset="0"/>
              <a:cs typeface="Times New Roman" panose="02020603050405020304" pitchFamily="18" charset="0"/>
            </a:endParaRPr>
          </a:p>
          <a:p>
            <a:pPr lvl="1" eaLnBrk="1" hangingPunct="1">
              <a:lnSpc>
                <a:spcPct val="110000"/>
              </a:lnSpc>
            </a:pPr>
            <a:r>
              <a:rPr lang="zh-CN" altLang="en-US" sz="2400" dirty="0">
                <a:latin typeface="Times New Roman" panose="02020603050405020304" pitchFamily="18" charset="0"/>
                <a:cs typeface="Times New Roman" panose="02020603050405020304" pitchFamily="18" charset="0"/>
              </a:rPr>
              <a:t>是一块按照分支指令的低位地址索引定位的小容量存储器</a:t>
            </a:r>
            <a:endParaRPr lang="en-US" altLang="zh-CN" sz="2400" dirty="0">
              <a:latin typeface="Times New Roman" panose="02020603050405020304" pitchFamily="18" charset="0"/>
              <a:cs typeface="Times New Roman" panose="02020603050405020304" pitchFamily="18" charset="0"/>
            </a:endParaRPr>
          </a:p>
          <a:p>
            <a:pPr lvl="1" eaLnBrk="1" hangingPunct="1">
              <a:lnSpc>
                <a:spcPct val="110000"/>
              </a:lnSpc>
            </a:pPr>
            <a:r>
              <a:rPr lang="zh-CN" altLang="en-US" sz="2400" dirty="0">
                <a:latin typeface="Times New Roman" panose="02020603050405020304" pitchFamily="18" charset="0"/>
                <a:cs typeface="Times New Roman" panose="02020603050405020304" pitchFamily="18" charset="0"/>
              </a:rPr>
              <a:t>包含一个或多个位（</a:t>
            </a:r>
            <a:r>
              <a:rPr lang="en-US" altLang="zh-CN" sz="2400" dirty="0">
                <a:latin typeface="Times New Roman" panose="02020603050405020304" pitchFamily="18" charset="0"/>
                <a:cs typeface="Times New Roman" panose="02020603050405020304" pitchFamily="18" charset="0"/>
              </a:rPr>
              <a:t>bit</a:t>
            </a:r>
            <a:r>
              <a:rPr lang="zh-CN" altLang="en-US" sz="2400" dirty="0">
                <a:latin typeface="Times New Roman" panose="02020603050405020304" pitchFamily="18" charset="0"/>
                <a:cs typeface="Times New Roman" panose="02020603050405020304" pitchFamily="18" charset="0"/>
              </a:rPr>
              <a:t>）以表明一个分支最近是否发生了跳转</a:t>
            </a:r>
            <a:endParaRPr lang="en-US" altLang="zh-CN" sz="2400" dirty="0">
              <a:latin typeface="Times New Roman" panose="02020603050405020304" pitchFamily="18" charset="0"/>
              <a:cs typeface="Times New Roman" panose="02020603050405020304" pitchFamily="18" charset="0"/>
            </a:endParaRPr>
          </a:p>
          <a:p>
            <a:pPr eaLnBrk="1" hangingPunct="1">
              <a:lnSpc>
                <a:spcPct val="110000"/>
              </a:lnSpc>
            </a:pPr>
            <a:r>
              <a:rPr lang="en-US" altLang="zh-CN" sz="2800" dirty="0">
                <a:latin typeface="Times New Roman" panose="02020603050405020304" pitchFamily="18" charset="0"/>
                <a:cs typeface="Times New Roman" panose="02020603050405020304" pitchFamily="18" charset="0"/>
              </a:rPr>
              <a:t>1-Bit</a:t>
            </a:r>
            <a:r>
              <a:rPr lang="zh-CN" altLang="en-US" sz="2800" dirty="0">
                <a:latin typeface="Times New Roman" panose="02020603050405020304" pitchFamily="18" charset="0"/>
                <a:cs typeface="Times New Roman" panose="02020603050405020304" pitchFamily="18" charset="0"/>
              </a:rPr>
              <a:t>预测机制：用</a:t>
            </a:r>
            <a:r>
              <a:rPr lang="en-US" altLang="zh-CN" sz="2800" dirty="0">
                <a:latin typeface="Times New Roman" panose="02020603050405020304" pitchFamily="18" charset="0"/>
                <a:cs typeface="Times New Roman" panose="02020603050405020304" pitchFamily="18" charset="0"/>
              </a:rPr>
              <a:t>1</a:t>
            </a:r>
            <a:r>
              <a:rPr lang="zh-CN" altLang="en-US" sz="2800" dirty="0">
                <a:latin typeface="Times New Roman" panose="02020603050405020304" pitchFamily="18" charset="0"/>
                <a:cs typeface="Times New Roman" panose="02020603050405020304" pitchFamily="18" charset="0"/>
              </a:rPr>
              <a:t>位表示最近是否发生了跳转</a:t>
            </a:r>
            <a:endParaRPr lang="en-US" altLang="zh-CN" sz="2800" dirty="0">
              <a:latin typeface="Times New Roman" panose="02020603050405020304" pitchFamily="18" charset="0"/>
              <a:cs typeface="Times New Roman" panose="02020603050405020304" pitchFamily="18" charset="0"/>
            </a:endParaRPr>
          </a:p>
          <a:p>
            <a:pPr lvl="1" eaLnBrk="1" hangingPunct="1">
              <a:lnSpc>
                <a:spcPct val="110000"/>
              </a:lnSpc>
            </a:pPr>
            <a:r>
              <a:rPr lang="zh-CN" altLang="en-US" sz="2330" dirty="0">
                <a:latin typeface="Times New Roman" panose="02020603050405020304" pitchFamily="18" charset="0"/>
                <a:cs typeface="Times New Roman" panose="02020603050405020304" pitchFamily="18" charset="0"/>
              </a:rPr>
              <a:t>查表，使用表中记录结果作为预测结果</a:t>
            </a:r>
            <a:endParaRPr lang="en-US" altLang="zh-CN" sz="2330" dirty="0">
              <a:latin typeface="Times New Roman" panose="02020603050405020304" pitchFamily="18" charset="0"/>
              <a:cs typeface="Times New Roman" panose="02020603050405020304" pitchFamily="18" charset="0"/>
            </a:endParaRPr>
          </a:p>
          <a:p>
            <a:pPr lvl="1" eaLnBrk="1" hangingPunct="1">
              <a:lnSpc>
                <a:spcPct val="110000"/>
              </a:lnSpc>
            </a:pPr>
            <a:r>
              <a:rPr lang="zh-CN" altLang="en-US" sz="2330" dirty="0">
                <a:latin typeface="Times New Roman" panose="02020603050405020304" pitchFamily="18" charset="0"/>
                <a:cs typeface="Times New Roman" panose="02020603050405020304" pitchFamily="18" charset="0"/>
              </a:rPr>
              <a:t>开始取指令</a:t>
            </a:r>
            <a:endParaRPr lang="en-US" altLang="zh-CN" sz="2330" dirty="0">
              <a:latin typeface="Times New Roman" panose="02020603050405020304" pitchFamily="18" charset="0"/>
              <a:cs typeface="Times New Roman" panose="02020603050405020304" pitchFamily="18" charset="0"/>
            </a:endParaRPr>
          </a:p>
          <a:p>
            <a:pPr lvl="1" eaLnBrk="1" hangingPunct="1">
              <a:lnSpc>
                <a:spcPct val="110000"/>
              </a:lnSpc>
            </a:pPr>
            <a:r>
              <a:rPr lang="zh-CN" altLang="en-US" sz="2330" dirty="0">
                <a:latin typeface="Times New Roman" panose="02020603050405020304" pitchFamily="18" charset="0"/>
                <a:cs typeface="Times New Roman" panose="02020603050405020304" pitchFamily="18" charset="0"/>
              </a:rPr>
              <a:t>如果预测错误，则清掉错误指令，并更改分支预测缓存中的记录</a:t>
            </a:r>
            <a:endParaRPr lang="en-US" altLang="zh-CN" sz="2330" dirty="0">
              <a:latin typeface="Times New Roman" panose="02020603050405020304" pitchFamily="18" charset="0"/>
              <a:cs typeface="Times New Roman" panose="02020603050405020304" pitchFamily="18" charset="0"/>
            </a:endParaRPr>
          </a:p>
          <a:p>
            <a:pPr lvl="2" eaLnBrk="1" hangingPunct="1">
              <a:lnSpc>
                <a:spcPct val="110000"/>
              </a:lnSpc>
            </a:pPr>
            <a:endParaRPr lang="en-US" altLang="zh-CN" sz="2000" dirty="0">
              <a:latin typeface="Times New Roman" panose="02020603050405020304" pitchFamily="18" charset="0"/>
              <a:cs typeface="Times New Roman" panose="02020603050405020304" pitchFamily="18" charset="0"/>
            </a:endParaRPr>
          </a:p>
          <a:p>
            <a:pPr lvl="1"/>
            <a:endParaRPr lang="en-US" altLang="en-US" sz="2400"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147</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 name="标题 3"/>
          <p:cNvSpPr>
            <a:spLocks noGrp="1"/>
          </p:cNvSpPr>
          <p:nvPr>
            <p:ph type="title"/>
          </p:nvPr>
        </p:nvSpPr>
        <p:spPr/>
        <p:txBody>
          <a:bodyPr/>
          <a:lstStyle/>
          <a:p>
            <a:r>
              <a:rPr lang="zh-CN" altLang="en-US" dirty="0"/>
              <a:t>动态分支预测</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3"/>
          <p:cNvSpPr>
            <a:spLocks noGrp="1" noChangeArrowheads="1"/>
          </p:cNvSpPr>
          <p:nvPr>
            <p:ph idx="1"/>
          </p:nvPr>
        </p:nvSpPr>
        <p:spPr/>
        <p:txBody>
          <a:bodyPr>
            <a:normAutofit/>
          </a:bodyPr>
          <a:lstStyle/>
          <a:p>
            <a:pPr eaLnBrk="1" hangingPunct="1">
              <a:lnSpc>
                <a:spcPct val="150000"/>
              </a:lnSpc>
            </a:pPr>
            <a:r>
              <a:rPr lang="zh-CN" altLang="en-US" dirty="0">
                <a:latin typeface="Times New Roman" panose="02020603050405020304" pitchFamily="18" charset="0"/>
                <a:cs typeface="Times New Roman" panose="02020603050405020304" pitchFamily="18" charset="0"/>
              </a:rPr>
              <a:t>除了判断分支是否发生，还要计算分支目标地址</a:t>
            </a:r>
            <a:endParaRPr lang="en-US" altLang="zh-CN" dirty="0">
              <a:latin typeface="Times New Roman" panose="02020603050405020304" pitchFamily="18" charset="0"/>
              <a:cs typeface="Times New Roman" panose="02020603050405020304" pitchFamily="18" charset="0"/>
            </a:endParaRPr>
          </a:p>
          <a:p>
            <a:pPr lvl="1" eaLnBrk="1" hangingPunct="1">
              <a:lnSpc>
                <a:spcPct val="150000"/>
              </a:lnSpc>
            </a:pPr>
            <a:r>
              <a:rPr lang="zh-CN" altLang="en-US" dirty="0">
                <a:latin typeface="Times New Roman" panose="02020603050405020304" pitchFamily="18" charset="0"/>
                <a:cs typeface="Times New Roman" panose="02020603050405020304" pitchFamily="18" charset="0"/>
              </a:rPr>
              <a:t>发生跳转时需要一个时钟周期的代价来计算分支目标地址</a:t>
            </a:r>
            <a:endParaRPr lang="en-US" altLang="zh-CN" dirty="0">
              <a:latin typeface="Times New Roman" panose="02020603050405020304" pitchFamily="18" charset="0"/>
              <a:cs typeface="Times New Roman" panose="02020603050405020304" pitchFamily="18" charset="0"/>
            </a:endParaRPr>
          </a:p>
          <a:p>
            <a:pPr eaLnBrk="1" hangingPunct="1">
              <a:lnSpc>
                <a:spcPct val="150000"/>
              </a:lnSpc>
            </a:pPr>
            <a:r>
              <a:rPr lang="zh-CN" altLang="en-US" dirty="0">
                <a:latin typeface="Times New Roman" panose="02020603050405020304" pitchFamily="18" charset="0"/>
                <a:cs typeface="Times New Roman" panose="02020603050405020304" pitchFamily="18" charset="0"/>
              </a:rPr>
              <a:t>使用分支目标缓存</a:t>
            </a:r>
            <a:endParaRPr lang="en-US" altLang="zh-CN" dirty="0">
              <a:latin typeface="Times New Roman" panose="02020603050405020304" pitchFamily="18" charset="0"/>
              <a:cs typeface="Times New Roman" panose="02020603050405020304" pitchFamily="18" charset="0"/>
            </a:endParaRPr>
          </a:p>
          <a:p>
            <a:pPr lvl="1" eaLnBrk="1" hangingPunct="1">
              <a:lnSpc>
                <a:spcPct val="150000"/>
              </a:lnSpc>
            </a:pPr>
            <a:r>
              <a:rPr lang="zh-CN" altLang="en-US" dirty="0">
                <a:latin typeface="Times New Roman" panose="02020603050405020304" pitchFamily="18" charset="0"/>
                <a:cs typeface="Times New Roman" panose="02020603050405020304" pitchFamily="18" charset="0"/>
              </a:rPr>
              <a:t>缓存分支目标</a:t>
            </a:r>
            <a:r>
              <a:rPr lang="en-US" altLang="zh-CN" dirty="0">
                <a:latin typeface="Times New Roman" panose="02020603050405020304" pitchFamily="18" charset="0"/>
                <a:cs typeface="Times New Roman" panose="02020603050405020304" pitchFamily="18" charset="0"/>
              </a:rPr>
              <a:t>PC</a:t>
            </a:r>
            <a:r>
              <a:rPr lang="zh-CN" altLang="en-US" dirty="0">
                <a:latin typeface="Times New Roman" panose="02020603050405020304" pitchFamily="18" charset="0"/>
                <a:cs typeface="Times New Roman" panose="02020603050405020304" pitchFamily="18" charset="0"/>
              </a:rPr>
              <a:t>值或目标指令</a:t>
            </a:r>
            <a:endParaRPr lang="en-US" altLang="zh-CN" dirty="0">
              <a:latin typeface="Times New Roman" panose="02020603050405020304" pitchFamily="18" charset="0"/>
              <a:cs typeface="Times New Roman" panose="02020603050405020304" pitchFamily="18" charset="0"/>
            </a:endParaRPr>
          </a:p>
          <a:p>
            <a:pPr lvl="1" eaLnBrk="1" hangingPunct="1">
              <a:lnSpc>
                <a:spcPct val="150000"/>
              </a:lnSpc>
            </a:pPr>
            <a:r>
              <a:rPr lang="zh-CN" altLang="en-US" dirty="0">
                <a:latin typeface="Times New Roman" panose="02020603050405020304" pitchFamily="18" charset="0"/>
                <a:cs typeface="Times New Roman" panose="02020603050405020304" pitchFamily="18" charset="0"/>
              </a:rPr>
              <a:t>根据当前分支指令的</a:t>
            </a:r>
            <a:r>
              <a:rPr lang="en-US" altLang="zh-CN" dirty="0">
                <a:latin typeface="Times New Roman" panose="02020603050405020304" pitchFamily="18" charset="0"/>
                <a:cs typeface="Times New Roman" panose="02020603050405020304" pitchFamily="18" charset="0"/>
              </a:rPr>
              <a:t>PC</a:t>
            </a:r>
            <a:r>
              <a:rPr lang="zh-CN" altLang="en-US" dirty="0">
                <a:latin typeface="Times New Roman" panose="02020603050405020304" pitchFamily="18" charset="0"/>
                <a:cs typeface="Times New Roman" panose="02020603050405020304" pitchFamily="18" charset="0"/>
              </a:rPr>
              <a:t>值来索引定位</a:t>
            </a:r>
            <a:endParaRPr lang="en-US" altLang="zh-CN" dirty="0">
              <a:latin typeface="Times New Roman" panose="02020603050405020304" pitchFamily="18" charset="0"/>
              <a:cs typeface="Times New Roman" panose="02020603050405020304" pitchFamily="18" charset="0"/>
            </a:endParaRPr>
          </a:p>
          <a:p>
            <a:pPr lvl="2" eaLnBrk="1" hangingPunct="1">
              <a:lnSpc>
                <a:spcPct val="150000"/>
              </a:lnSpc>
            </a:pPr>
            <a:r>
              <a:rPr lang="zh-CN" altLang="en-US" dirty="0">
                <a:latin typeface="Times New Roman" panose="02020603050405020304" pitchFamily="18" charset="0"/>
                <a:cs typeface="Times New Roman" panose="02020603050405020304" pitchFamily="18" charset="0"/>
              </a:rPr>
              <a:t>如果缓存中有目标</a:t>
            </a:r>
            <a:r>
              <a:rPr lang="en-US" altLang="zh-CN" dirty="0">
                <a:latin typeface="Times New Roman" panose="02020603050405020304" pitchFamily="18" charset="0"/>
                <a:cs typeface="Times New Roman" panose="02020603050405020304" pitchFamily="18" charset="0"/>
              </a:rPr>
              <a:t>PC</a:t>
            </a:r>
            <a:r>
              <a:rPr lang="zh-CN" altLang="en-US" dirty="0">
                <a:latin typeface="Times New Roman" panose="02020603050405020304" pitchFamily="18" charset="0"/>
                <a:cs typeface="Times New Roman" panose="02020603050405020304" pitchFamily="18" charset="0"/>
              </a:rPr>
              <a:t>值或指令，且分支预测跳转，就能读取缓存结果，立即使用</a:t>
            </a:r>
            <a:endParaRPr lang="en-US" altLang="zh-CN" dirty="0">
              <a:latin typeface="Times New Roman" panose="02020603050405020304" pitchFamily="18" charset="0"/>
              <a:cs typeface="Times New Roman" panose="02020603050405020304" pitchFamily="18" charset="0"/>
            </a:endParaRPr>
          </a:p>
          <a:p>
            <a:pPr lvl="1"/>
            <a:endParaRPr lang="en-US" altLang="en-US"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148</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 name="标题 3"/>
          <p:cNvSpPr>
            <a:spLocks noGrp="1"/>
          </p:cNvSpPr>
          <p:nvPr>
            <p:ph type="title"/>
          </p:nvPr>
        </p:nvSpPr>
        <p:spPr/>
        <p:txBody>
          <a:bodyPr/>
          <a:lstStyle/>
          <a:p>
            <a:r>
              <a:rPr lang="zh-CN" altLang="en-US" dirty="0"/>
              <a:t>分支目标计算</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spcBef>
                <a:spcPct val="0"/>
              </a:spcBef>
            </a:pPr>
            <a:r>
              <a:rPr lang="zh-CN" altLang="en-US" dirty="0"/>
              <a:t>流水线概述</a:t>
            </a:r>
            <a:endParaRPr lang="en-US" altLang="zh-CN" dirty="0"/>
          </a:p>
          <a:p>
            <a:pPr>
              <a:spcBef>
                <a:spcPct val="0"/>
              </a:spcBef>
            </a:pPr>
            <a:r>
              <a:rPr lang="zh-CN" altLang="en-US" dirty="0"/>
              <a:t>流水线数据通路和控制</a:t>
            </a:r>
            <a:endParaRPr lang="en-US" altLang="zh-CN" dirty="0"/>
          </a:p>
          <a:p>
            <a:pPr>
              <a:spcBef>
                <a:spcPct val="0"/>
              </a:spcBef>
            </a:pPr>
            <a:r>
              <a:rPr lang="zh-CN" altLang="en-US" dirty="0"/>
              <a:t>数据冒险：前递与停顿</a:t>
            </a:r>
            <a:endParaRPr lang="en-US" altLang="zh-CN" dirty="0"/>
          </a:p>
          <a:p>
            <a:pPr>
              <a:spcBef>
                <a:spcPct val="0"/>
              </a:spcBef>
            </a:pPr>
            <a:r>
              <a:rPr lang="zh-CN" altLang="en-US" dirty="0"/>
              <a:t>控制冒险</a:t>
            </a:r>
            <a:endParaRPr lang="en-US" altLang="zh-CN" dirty="0"/>
          </a:p>
          <a:p>
            <a:pPr>
              <a:spcBef>
                <a:spcPct val="0"/>
              </a:spcBef>
            </a:pPr>
            <a:r>
              <a:rPr lang="zh-CN" altLang="en-US" b="1" dirty="0"/>
              <a:t>例外</a:t>
            </a:r>
            <a:endParaRPr lang="en-US" altLang="zh-CN" b="1" dirty="0"/>
          </a:p>
          <a:p>
            <a:pPr marL="0" indent="0">
              <a:spcBef>
                <a:spcPct val="0"/>
              </a:spcBef>
              <a:buNone/>
            </a:pPr>
            <a:endParaRPr lang="zh-CN" altLang="en-US" dirty="0"/>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149</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标题 2">
            <a:extLst>
              <a:ext uri="{FF2B5EF4-FFF2-40B4-BE49-F238E27FC236}">
                <a16:creationId xmlns:a16="http://schemas.microsoft.com/office/drawing/2014/main" id="{3ECA5F35-DC44-4E44-8E46-AEA1FE8D8D55}"/>
              </a:ext>
            </a:extLst>
          </p:cNvPr>
          <p:cNvSpPr>
            <a:spLocks noGrp="1"/>
          </p:cNvSpPr>
          <p:nvPr>
            <p:ph type="title"/>
          </p:nvPr>
        </p:nvSpPr>
        <p:spPr>
          <a:xfrm>
            <a:off x="838200" y="365125"/>
            <a:ext cx="10515600" cy="1179513"/>
          </a:xfrm>
        </p:spPr>
        <p:txBody>
          <a:bodyPr/>
          <a:lstStyle/>
          <a:p>
            <a:r>
              <a:rPr lang="zh-CN" altLang="en-US" dirty="0"/>
              <a:t>第</a:t>
            </a:r>
            <a:r>
              <a:rPr lang="zh-CN" altLang="en-US" dirty="0">
                <a:latin typeface="Times New Roman" panose="02020603050405020304" pitchFamily="18" charset="0"/>
                <a:cs typeface="Times New Roman" panose="02020603050405020304" pitchFamily="18" charset="0"/>
              </a:rPr>
              <a:t>五</a:t>
            </a:r>
            <a:r>
              <a:rPr lang="zh-CN" altLang="en-US" dirty="0"/>
              <a:t>章 流水线处理器</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12"/>
          <p:cNvSpPr>
            <a:spLocks noGrp="1"/>
          </p:cNvSpPr>
          <p:nvPr>
            <p:ph idx="1"/>
          </p:nvPr>
        </p:nvSpPr>
        <p:spPr/>
        <p:txBody>
          <a:bodyPr/>
          <a:lstStyle/>
          <a:p>
            <a:pPr marL="0" indent="0">
              <a:buNone/>
            </a:pPr>
            <a:r>
              <a:rPr lang="zh-CN" altLang="en-US" b="1" dirty="0">
                <a:sym typeface="+mn-ea"/>
              </a:rPr>
              <a:t>设</a:t>
            </a:r>
            <a:r>
              <a:rPr lang="zh-CN" altLang="en-US" b="1" dirty="0">
                <a:latin typeface="Times New Roman" panose="02020603050405020304" pitchFamily="18" charset="0"/>
                <a:cs typeface="Times New Roman" panose="02020603050405020304" pitchFamily="18" charset="0"/>
                <a:sym typeface="+mn-ea"/>
              </a:rPr>
              <a:t>[</a:t>
            </a:r>
            <a:r>
              <a:rPr lang="en-US" altLang="zh-CN" b="1" i="1" dirty="0">
                <a:latin typeface="Times New Roman" panose="02020603050405020304" pitchFamily="18" charset="0"/>
                <a:cs typeface="Times New Roman" panose="02020603050405020304" pitchFamily="18" charset="0"/>
                <a:sym typeface="+mn-ea"/>
              </a:rPr>
              <a:t>X</a:t>
            </a:r>
            <a:r>
              <a:rPr lang="en-US" altLang="zh-CN" b="1" dirty="0">
                <a:latin typeface="Times New Roman" panose="02020603050405020304" pitchFamily="18" charset="0"/>
                <a:cs typeface="Times New Roman" panose="02020603050405020304" pitchFamily="18" charset="0"/>
                <a:sym typeface="+mn-ea"/>
              </a:rPr>
              <a:t>]</a:t>
            </a:r>
            <a:r>
              <a:rPr lang="zh-CN" altLang="en-US" b="1" baseline="-25000" dirty="0">
                <a:latin typeface="Times New Roman" panose="02020603050405020304" pitchFamily="18" charset="0"/>
                <a:cs typeface="Times New Roman" panose="02020603050405020304" pitchFamily="18" charset="0"/>
                <a:sym typeface="+mn-ea"/>
              </a:rPr>
              <a:t>补</a:t>
            </a:r>
            <a:r>
              <a:rPr lang="zh-CN" altLang="en-US" b="1" dirty="0">
                <a:latin typeface="Times New Roman" panose="02020603050405020304" pitchFamily="18" charset="0"/>
                <a:cs typeface="Times New Roman" panose="02020603050405020304" pitchFamily="18" charset="0"/>
                <a:sym typeface="+mn-ea"/>
              </a:rPr>
              <a:t> = </a:t>
            </a:r>
            <a:r>
              <a:rPr lang="en-US" altLang="zh-CN" b="1" i="1" dirty="0">
                <a:latin typeface="Times New Roman" panose="02020603050405020304" pitchFamily="18" charset="0"/>
                <a:cs typeface="Times New Roman" panose="02020603050405020304" pitchFamily="18" charset="0"/>
                <a:sym typeface="+mn-ea"/>
              </a:rPr>
              <a:t>X</a:t>
            </a:r>
            <a:r>
              <a:rPr lang="en-US" altLang="zh-CN" b="1" i="1" baseline="-25000" dirty="0">
                <a:latin typeface="Times New Roman" panose="02020603050405020304" pitchFamily="18" charset="0"/>
                <a:cs typeface="Times New Roman" panose="02020603050405020304" pitchFamily="18" charset="0"/>
                <a:sym typeface="+mn-ea"/>
              </a:rPr>
              <a:t>n</a:t>
            </a:r>
            <a:r>
              <a:rPr lang="en-US" altLang="zh-CN" b="1">
                <a:sym typeface="+mn-ea"/>
              </a:rPr>
              <a:t>,</a:t>
            </a:r>
            <a:r>
              <a:rPr lang="en-US" altLang="zh-CN" b="1" i="1" dirty="0">
                <a:latin typeface="Times New Roman" panose="02020603050405020304" pitchFamily="18" charset="0"/>
                <a:cs typeface="Times New Roman" panose="02020603050405020304" pitchFamily="18" charset="0"/>
                <a:sym typeface="+mn-ea"/>
              </a:rPr>
              <a:t>X</a:t>
            </a:r>
            <a:r>
              <a:rPr lang="en-US" altLang="zh-CN" b="1" i="1" baseline="-25000" dirty="0">
                <a:latin typeface="Times New Roman" panose="02020603050405020304" pitchFamily="18" charset="0"/>
                <a:cs typeface="Times New Roman" panose="02020603050405020304" pitchFamily="18" charset="0"/>
                <a:sym typeface="+mn-ea"/>
              </a:rPr>
              <a:t>n-1</a:t>
            </a:r>
            <a:r>
              <a:rPr lang="en-US" altLang="zh-CN" sz="4400" b="1" i="1" baseline="30000" dirty="0">
                <a:latin typeface="Times New Roman" panose="02020603050405020304" pitchFamily="18" charset="0"/>
                <a:cs typeface="Times New Roman" panose="02020603050405020304" pitchFamily="18" charset="0"/>
                <a:sym typeface="+mn-ea"/>
              </a:rPr>
              <a:t>...</a:t>
            </a:r>
            <a:r>
              <a:rPr lang="en-US" altLang="zh-CN" b="1" i="1" dirty="0">
                <a:latin typeface="Times New Roman" panose="02020603050405020304" pitchFamily="18" charset="0"/>
                <a:cs typeface="Times New Roman" panose="02020603050405020304" pitchFamily="18" charset="0"/>
                <a:sym typeface="+mn-ea"/>
              </a:rPr>
              <a:t>X</a:t>
            </a:r>
            <a:r>
              <a:rPr lang="en-US" altLang="zh-CN" b="1" i="1" baseline="-25000" dirty="0">
                <a:latin typeface="Times New Roman" panose="02020603050405020304" pitchFamily="18" charset="0"/>
                <a:cs typeface="Times New Roman" panose="02020603050405020304" pitchFamily="18" charset="0"/>
                <a:sym typeface="+mn-ea"/>
              </a:rPr>
              <a:t>1</a:t>
            </a:r>
            <a:r>
              <a:rPr lang="en-US" altLang="zh-CN" b="1" i="1" dirty="0">
                <a:latin typeface="Times New Roman" panose="02020603050405020304" pitchFamily="18" charset="0"/>
                <a:cs typeface="Times New Roman" panose="02020603050405020304" pitchFamily="18" charset="0"/>
                <a:sym typeface="+mn-ea"/>
              </a:rPr>
              <a:t>X</a:t>
            </a:r>
            <a:r>
              <a:rPr lang="en-US" altLang="zh-CN" b="1" i="1" baseline="-25000" dirty="0">
                <a:latin typeface="Times New Roman" panose="02020603050405020304" pitchFamily="18" charset="0"/>
                <a:cs typeface="Times New Roman" panose="02020603050405020304" pitchFamily="18" charset="0"/>
                <a:sym typeface="+mn-ea"/>
              </a:rPr>
              <a:t>0</a:t>
            </a:r>
            <a:r>
              <a:rPr lang="zh-CN" altLang="en-US" b="1" dirty="0">
                <a:sym typeface="+mn-ea"/>
              </a:rPr>
              <a:t>，根据符号位</a:t>
            </a:r>
            <a:r>
              <a:rPr lang="en-US" altLang="zh-CN" b="1" i="1" dirty="0">
                <a:latin typeface="Times New Roman" panose="02020603050405020304" pitchFamily="18" charset="0"/>
                <a:cs typeface="Times New Roman" panose="02020603050405020304" pitchFamily="18" charset="0"/>
                <a:sym typeface="+mn-ea"/>
              </a:rPr>
              <a:t>X</a:t>
            </a:r>
            <a:r>
              <a:rPr lang="en-US" altLang="zh-CN" b="1" i="1" baseline="-25000" dirty="0">
                <a:latin typeface="Times New Roman" panose="02020603050405020304" pitchFamily="18" charset="0"/>
                <a:cs typeface="Times New Roman" panose="02020603050405020304" pitchFamily="18" charset="0"/>
                <a:sym typeface="+mn-ea"/>
              </a:rPr>
              <a:t>n</a:t>
            </a:r>
            <a:r>
              <a:rPr lang="zh-CN" altLang="en-US" b="1" dirty="0">
                <a:sym typeface="+mn-ea"/>
              </a:rPr>
              <a:t>为</a:t>
            </a:r>
            <a:r>
              <a:rPr lang="en-US" altLang="zh-CN" b="1" dirty="0">
                <a:sym typeface="+mn-ea"/>
              </a:rPr>
              <a:t>0</a:t>
            </a:r>
            <a:r>
              <a:rPr lang="zh-CN" altLang="en-US" b="1" dirty="0">
                <a:sym typeface="+mn-ea"/>
              </a:rPr>
              <a:t>或</a:t>
            </a:r>
            <a:r>
              <a:rPr lang="en-US" altLang="zh-CN" b="1" dirty="0">
                <a:sym typeface="+mn-ea"/>
              </a:rPr>
              <a:t>1</a:t>
            </a:r>
            <a:r>
              <a:rPr lang="zh-CN" altLang="en-US" b="1" dirty="0">
                <a:sym typeface="+mn-ea"/>
              </a:rPr>
              <a:t>分开讨论</a:t>
            </a:r>
            <a:endParaRPr lang="en-US" altLang="zh-CN" dirty="0"/>
          </a:p>
        </p:txBody>
      </p:sp>
      <p:sp>
        <p:nvSpPr>
          <p:cNvPr id="3" name="标题 2"/>
          <p:cNvSpPr>
            <a:spLocks noGrp="1"/>
          </p:cNvSpPr>
          <p:nvPr>
            <p:ph type="title"/>
          </p:nvPr>
        </p:nvSpPr>
        <p:spPr/>
        <p:txBody>
          <a:bodyPr>
            <a:normAutofit/>
          </a:bodyPr>
          <a:lstStyle/>
          <a:p>
            <a:r>
              <a:rPr lang="en-US" altLang="zh-CN" b="1" dirty="0">
                <a:solidFill>
                  <a:srgbClr val="0000FF"/>
                </a:solidFill>
                <a:sym typeface="+mn-ea"/>
              </a:rPr>
              <a:t>*</a:t>
            </a:r>
            <a:r>
              <a:rPr lang="zh-CN" altLang="en-US" b="1" dirty="0">
                <a:solidFill>
                  <a:srgbClr val="0000FF"/>
                </a:solidFill>
                <a:sym typeface="+mn-ea"/>
              </a:rPr>
              <a:t>例：已知整数</a:t>
            </a:r>
            <a:r>
              <a:rPr lang="en-US" altLang="zh-CN" b="1" dirty="0">
                <a:solidFill>
                  <a:srgbClr val="0000FF"/>
                </a:solidFill>
                <a:sym typeface="+mn-ea"/>
              </a:rPr>
              <a:t>[</a:t>
            </a:r>
            <a:r>
              <a:rPr kumimoji="1" lang="en-US" altLang="zh-CN" b="1" i="1" dirty="0">
                <a:solidFill>
                  <a:srgbClr val="0000FF"/>
                </a:solidFill>
                <a:latin typeface="Times New Roman" panose="02020603050405020304" pitchFamily="18" charset="0"/>
                <a:sym typeface="+mn-ea"/>
              </a:rPr>
              <a:t>X</a:t>
            </a:r>
            <a:r>
              <a:rPr lang="en-US" altLang="zh-CN" b="1" dirty="0">
                <a:solidFill>
                  <a:srgbClr val="0000FF"/>
                </a:solidFill>
                <a:sym typeface="+mn-ea"/>
              </a:rPr>
              <a:t>]</a:t>
            </a:r>
            <a:r>
              <a:rPr lang="zh-CN" altLang="en-US" b="1" baseline="-25000" dirty="0">
                <a:solidFill>
                  <a:srgbClr val="0000FF"/>
                </a:solidFill>
                <a:sym typeface="+mn-ea"/>
              </a:rPr>
              <a:t>补</a:t>
            </a:r>
            <a:r>
              <a:rPr lang="zh-CN" altLang="en-US" b="1" dirty="0">
                <a:solidFill>
                  <a:srgbClr val="0000FF"/>
                </a:solidFill>
                <a:sym typeface="+mn-ea"/>
              </a:rPr>
              <a:t>，求</a:t>
            </a:r>
            <a:r>
              <a:rPr lang="en-US" altLang="zh-CN" b="1" dirty="0">
                <a:solidFill>
                  <a:srgbClr val="0000FF"/>
                </a:solidFill>
                <a:sym typeface="+mn-ea"/>
              </a:rPr>
              <a:t>[</a:t>
            </a:r>
            <a:r>
              <a:rPr kumimoji="1" lang="en-US" altLang="zh-CN" b="1" i="1" dirty="0">
                <a:solidFill>
                  <a:srgbClr val="0000FF"/>
                </a:solidFill>
                <a:latin typeface="Times New Roman" panose="02020603050405020304" pitchFamily="18" charset="0"/>
                <a:sym typeface="+mn-ea"/>
              </a:rPr>
              <a:t>-X</a:t>
            </a:r>
            <a:r>
              <a:rPr lang="en-US" altLang="zh-CN" b="1" dirty="0">
                <a:solidFill>
                  <a:srgbClr val="0000FF"/>
                </a:solidFill>
                <a:sym typeface="+mn-ea"/>
              </a:rPr>
              <a:t>]</a:t>
            </a:r>
            <a:r>
              <a:rPr lang="zh-CN" altLang="en-US" b="1" baseline="-25000" dirty="0">
                <a:solidFill>
                  <a:srgbClr val="0000FF"/>
                </a:solidFill>
                <a:sym typeface="+mn-ea"/>
              </a:rPr>
              <a:t>补</a:t>
            </a:r>
          </a:p>
        </p:txBody>
      </p:sp>
      <p:sp>
        <p:nvSpPr>
          <p:cNvPr id="20" name="灯片编号占位符 1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7724" name="Text Box 11"/>
          <p:cNvSpPr txBox="1">
            <a:spLocks noChangeArrowheads="1"/>
          </p:cNvSpPr>
          <p:nvPr/>
        </p:nvSpPr>
        <p:spPr bwMode="auto">
          <a:xfrm>
            <a:off x="539115" y="1927225"/>
            <a:ext cx="571119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&lt;Ⅰ&gt;      [</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X</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补</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 </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 </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n-1</a:t>
            </a:r>
            <a:r>
              <a:rPr kumimoji="1" lang="en-US" altLang="zh-CN" sz="32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32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n-2</a:t>
            </a:r>
            <a:r>
              <a:rPr kumimoji="1" lang="en-US" altLang="zh-CN" sz="32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1</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0</a:t>
            </a:r>
            <a:endParaRPr kumimoji="1"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722" name="Text Box 14"/>
          <p:cNvSpPr txBox="1">
            <a:spLocks noChangeArrowheads="1"/>
          </p:cNvSpPr>
          <p:nvPr/>
        </p:nvSpPr>
        <p:spPr bwMode="auto">
          <a:xfrm>
            <a:off x="2267585" y="2805430"/>
            <a:ext cx="371919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X</a:t>
            </a:r>
            <a:r>
              <a:rPr kumimoji="1" lang="zh-CN" altLang="en-US"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原</a:t>
            </a:r>
            <a:r>
              <a:rPr kumimoji="1" lang="zh-CN" altLang="en-US"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0</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X</a:t>
            </a:r>
            <a:r>
              <a:rPr kumimoji="1" lang="en-US" altLang="zh-CN" sz="2400" b="1" i="1"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n-1</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n-2</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1</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0</a:t>
            </a:r>
            <a:endParaRPr kumimoji="1" lang="en-US" altLang="zh-CN" sz="2400" b="1" i="1"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718" name="Text Box 17"/>
          <p:cNvSpPr txBox="1">
            <a:spLocks noChangeArrowheads="1"/>
          </p:cNvSpPr>
          <p:nvPr/>
        </p:nvSpPr>
        <p:spPr bwMode="auto">
          <a:xfrm>
            <a:off x="1901190" y="3469005"/>
            <a:ext cx="38322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-X</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a:t>
            </a:r>
            <a:r>
              <a:rPr kumimoji="1" lang="zh-CN" altLang="en-US"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原</a:t>
            </a:r>
            <a:r>
              <a:rPr kumimoji="1" lang="zh-CN" altLang="en-US"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 </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 </a:t>
            </a:r>
            <a:r>
              <a:rPr kumimoji="1"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sym typeface="+mn-ea"/>
              </a:rPr>
              <a:t>1</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X</a:t>
            </a:r>
            <a:r>
              <a:rPr kumimoji="1" lang="en-US" altLang="zh-CN" sz="2800" b="1" i="1"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n-1</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n-2</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1</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0</a:t>
            </a:r>
          </a:p>
        </p:txBody>
      </p:sp>
      <p:grpSp>
        <p:nvGrpSpPr>
          <p:cNvPr id="17" name="Group 71"/>
          <p:cNvGrpSpPr/>
          <p:nvPr/>
        </p:nvGrpSpPr>
        <p:grpSpPr bwMode="auto">
          <a:xfrm>
            <a:off x="1929765" y="1929826"/>
            <a:ext cx="4570730" cy="2910779"/>
            <a:chOff x="1382" y="1128"/>
            <a:chExt cx="2879" cy="1586"/>
          </a:xfrm>
        </p:grpSpPr>
        <p:sp>
          <p:nvSpPr>
            <p:cNvPr id="27676" name="AutoShape 72"/>
            <p:cNvSpPr>
              <a:spLocks noChangeArrowheads="1"/>
            </p:cNvSpPr>
            <p:nvPr/>
          </p:nvSpPr>
          <p:spPr bwMode="auto">
            <a:xfrm>
              <a:off x="1470" y="1128"/>
              <a:ext cx="2528" cy="384"/>
            </a:xfrm>
            <a:prstGeom prst="roundRect">
              <a:avLst>
                <a:gd name="adj" fmla="val 16667"/>
              </a:avLst>
            </a:pr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677" name="AutoShape 73"/>
            <p:cNvSpPr>
              <a:spLocks noChangeArrowheads="1"/>
            </p:cNvSpPr>
            <p:nvPr/>
          </p:nvSpPr>
          <p:spPr bwMode="auto">
            <a:xfrm>
              <a:off x="1382" y="2378"/>
              <a:ext cx="2879" cy="336"/>
            </a:xfrm>
            <a:prstGeom prst="roundRect">
              <a:avLst>
                <a:gd name="adj" fmla="val 16667"/>
              </a:avLst>
            </a:pr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19" name="文本框 18"/>
          <p:cNvSpPr txBox="1"/>
          <p:nvPr/>
        </p:nvSpPr>
        <p:spPr>
          <a:xfrm>
            <a:off x="1009015" y="5083810"/>
            <a:ext cx="10784840" cy="1470025"/>
          </a:xfrm>
          <a:prstGeom prst="rect">
            <a:avLst/>
          </a:prstGeom>
          <a:noFill/>
          <a:ln>
            <a:solidFill>
              <a:srgbClr val="CC3399"/>
            </a:solidFill>
          </a:ln>
        </p:spPr>
        <p:txBody>
          <a:bodyPr wrap="square" rtlCol="0">
            <a:spAutoFit/>
          </a:bodyPr>
          <a:lstStyle/>
          <a:p>
            <a:pPr marL="0" marR="0" lvl="0" indent="0" algn="l" defTabSz="914400" rtl="0" eaLnBrk="1" fontAlgn="auto" latinLnBrk="0" hangingPunct="1">
              <a:lnSpc>
                <a:spcPct val="140000"/>
              </a:lnSpc>
              <a:spcBef>
                <a:spcPct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3200" b="0"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32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补</a:t>
            </a:r>
            <a:r>
              <a:rPr kumimoji="0" lang="zh-CN" altLang="en-US" sz="3200" b="0"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连同符号位</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在内，每位取反，末位加 1，即得[</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en-US" altLang="zh-CN" sz="3200" b="0" i="1"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X</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a:t>
            </a:r>
            <a:r>
              <a:rPr kumimoji="0" lang="zh-CN" altLang="en-US" sz="32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补</a:t>
            </a:r>
          </a:p>
          <a:p>
            <a:pPr marL="0" marR="0" lvl="0" indent="0" algn="l" defTabSz="914400" rtl="0" eaLnBrk="1" fontAlgn="auto" latinLnBrk="0" hangingPunct="1">
              <a:lnSpc>
                <a:spcPct val="140000"/>
              </a:lnSpc>
              <a:spcBef>
                <a:spcPct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观察发现</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-X]</a:t>
            </a:r>
            <a:r>
              <a:rPr kumimoji="0" lang="zh-CN" altLang="en-US" sz="32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补</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a:t>
            </a:r>
            <a:r>
              <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X]</a:t>
            </a:r>
            <a:r>
              <a:rPr kumimoji="0" lang="zh-CN" altLang="en-US" sz="3200" b="0" i="0" u="none" strike="noStrike" kern="1200" cap="none" spc="0" normalizeH="0" baseline="-25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补</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=2</a:t>
            </a:r>
            <a:r>
              <a:rPr kumimoji="0" lang="en-US" altLang="zh-CN" sz="3200" b="0" i="1" u="none" strike="noStrike" kern="1200" cap="none" spc="0" normalizeH="0" baseline="30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n+1</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-&gt; 0 (mod 2</a:t>
            </a:r>
            <a:r>
              <a:rPr kumimoji="0" lang="en-US" altLang="zh-CN" sz="3200" b="0" i="1" u="none" strike="noStrike" kern="1200" cap="none" spc="0" normalizeH="0" baseline="3000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n+1</a:t>
            </a:r>
            <a:r>
              <a:rPr kumimoji="0" lang="en-US" altLang="zh-CN" sz="32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a:t>
            </a: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-X]</a:t>
            </a:r>
            <a:r>
              <a:rPr kumimoji="0" lang="zh-CN" altLang="en-US"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补</a:t>
            </a: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 - </a:t>
            </a:r>
            <a:r>
              <a:rPr kumimoji="0" lang="zh-CN" altLang="en-US"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a:t>
            </a:r>
            <a:r>
              <a:rPr kumimoji="0" lang="en-US" altLang="zh-CN" sz="32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X]</a:t>
            </a:r>
            <a:r>
              <a:rPr kumimoji="0" lang="zh-CN" altLang="en-US" sz="3200" b="1" i="0" u="none" strike="noStrike" kern="1200" cap="none" spc="0" normalizeH="0" baseline="-25000" noProof="0" dirty="0">
                <a:ln>
                  <a:noFill/>
                </a:ln>
                <a:solidFill>
                  <a:srgbClr val="FF0000"/>
                </a:solidFill>
                <a:effectLst/>
                <a:uLnTx/>
                <a:uFillTx/>
                <a:latin typeface="Times New Roman" panose="02020603050405020304" pitchFamily="18" charset="0"/>
                <a:ea typeface="黑体" panose="02010609060101010101" pitchFamily="49" charset="-122"/>
                <a:cs typeface="Times New Roman" panose="02020603050405020304" pitchFamily="18" charset="0"/>
                <a:sym typeface="+mn-ea"/>
              </a:rPr>
              <a:t>补</a:t>
            </a:r>
          </a:p>
        </p:txBody>
      </p:sp>
      <p:grpSp>
        <p:nvGrpSpPr>
          <p:cNvPr id="33" name="Group 71"/>
          <p:cNvGrpSpPr/>
          <p:nvPr/>
        </p:nvGrpSpPr>
        <p:grpSpPr bwMode="auto">
          <a:xfrm>
            <a:off x="6783070" y="1899254"/>
            <a:ext cx="4547870" cy="2951511"/>
            <a:chOff x="1382" y="909"/>
            <a:chExt cx="2879" cy="1549"/>
          </a:xfrm>
        </p:grpSpPr>
        <p:sp>
          <p:nvSpPr>
            <p:cNvPr id="34" name="AutoShape 72"/>
            <p:cNvSpPr>
              <a:spLocks noChangeArrowheads="1"/>
            </p:cNvSpPr>
            <p:nvPr/>
          </p:nvSpPr>
          <p:spPr bwMode="auto">
            <a:xfrm>
              <a:off x="1542" y="909"/>
              <a:ext cx="2444" cy="361"/>
            </a:xfrm>
            <a:prstGeom prst="roundRect">
              <a:avLst>
                <a:gd name="adj" fmla="val 16667"/>
              </a:avLst>
            </a:pr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5" name="AutoShape 73"/>
            <p:cNvSpPr>
              <a:spLocks noChangeArrowheads="1"/>
            </p:cNvSpPr>
            <p:nvPr/>
          </p:nvSpPr>
          <p:spPr bwMode="auto">
            <a:xfrm>
              <a:off x="1382" y="2122"/>
              <a:ext cx="2879" cy="336"/>
            </a:xfrm>
            <a:prstGeom prst="roundRect">
              <a:avLst>
                <a:gd name="adj" fmla="val 16667"/>
              </a:avLst>
            </a:pr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49" name="组合 48"/>
          <p:cNvGrpSpPr/>
          <p:nvPr/>
        </p:nvGrpSpPr>
        <p:grpSpPr>
          <a:xfrm>
            <a:off x="6759259" y="4234059"/>
            <a:ext cx="4594225" cy="522288"/>
            <a:chOff x="10645" y="6128"/>
            <a:chExt cx="7235" cy="823"/>
          </a:xfrm>
        </p:grpSpPr>
        <p:grpSp>
          <p:nvGrpSpPr>
            <p:cNvPr id="28" name="Group 21"/>
            <p:cNvGrpSpPr/>
            <p:nvPr/>
          </p:nvGrpSpPr>
          <p:grpSpPr bwMode="auto">
            <a:xfrm>
              <a:off x="10645" y="6128"/>
              <a:ext cx="7235" cy="823"/>
              <a:chOff x="1087" y="1957"/>
              <a:chExt cx="2894" cy="329"/>
            </a:xfrm>
          </p:grpSpPr>
          <p:sp>
            <p:nvSpPr>
              <p:cNvPr id="29" name="Text Box 22"/>
              <p:cNvSpPr txBox="1">
                <a:spLocks noChangeArrowheads="1"/>
              </p:cNvSpPr>
              <p:nvPr/>
            </p:nvSpPr>
            <p:spPr bwMode="auto">
              <a:xfrm>
                <a:off x="1087" y="1957"/>
                <a:ext cx="289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-X</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补</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0</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X</a:t>
                </a:r>
                <a:r>
                  <a:rPr kumimoji="1" lang="en-US" altLang="zh-CN" sz="2800" b="1" i="1"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n-1</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n-2</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1</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0</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+ 1</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rPr>
                  <a:t>)</a:t>
                </a:r>
                <a:endParaRPr kumimoji="1" lang="en-US" altLang="zh-CN" sz="2800" b="1" i="1" u="none" strike="noStrike" kern="1200" cap="none" spc="0" normalizeH="0" baseline="4500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0" name="Line 25"/>
              <p:cNvSpPr>
                <a:spLocks noChangeShapeType="1"/>
              </p:cNvSpPr>
              <p:nvPr/>
            </p:nvSpPr>
            <p:spPr bwMode="auto">
              <a:xfrm>
                <a:off x="2200" y="2004"/>
                <a:ext cx="1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1" name="Line 26"/>
              <p:cNvSpPr>
                <a:spLocks noChangeShapeType="1"/>
              </p:cNvSpPr>
              <p:nvPr/>
            </p:nvSpPr>
            <p:spPr bwMode="auto">
              <a:xfrm>
                <a:off x="2568" y="2004"/>
                <a:ext cx="1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2" name="Line 27"/>
              <p:cNvSpPr>
                <a:spLocks noChangeShapeType="1"/>
              </p:cNvSpPr>
              <p:nvPr/>
            </p:nvSpPr>
            <p:spPr bwMode="auto">
              <a:xfrm>
                <a:off x="3084" y="2012"/>
                <a:ext cx="1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36" name="Line 27"/>
            <p:cNvSpPr>
              <a:spLocks noChangeShapeType="1"/>
            </p:cNvSpPr>
            <p:nvPr/>
          </p:nvSpPr>
          <p:spPr bwMode="auto">
            <a:xfrm>
              <a:off x="16177" y="6265"/>
              <a:ext cx="47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37" name="Text Box 11"/>
          <p:cNvSpPr txBox="1">
            <a:spLocks noChangeArrowheads="1"/>
          </p:cNvSpPr>
          <p:nvPr/>
        </p:nvSpPr>
        <p:spPr bwMode="auto">
          <a:xfrm>
            <a:off x="5680710" y="1909445"/>
            <a:ext cx="521652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&lt;Ⅰ</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I</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&gt;  [</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X</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补</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 </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 </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n-1</a:t>
            </a:r>
            <a:r>
              <a:rPr kumimoji="1" lang="en-US" altLang="zh-CN" sz="32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32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n-2</a:t>
            </a:r>
            <a:r>
              <a:rPr kumimoji="1" lang="en-US" altLang="zh-CN" sz="32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1</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0</a:t>
            </a:r>
            <a:endParaRPr kumimoji="1" lang="en-US" altLang="zh-CN" sz="24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nvGrpSpPr>
          <p:cNvPr id="50" name="组合 49"/>
          <p:cNvGrpSpPr/>
          <p:nvPr/>
        </p:nvGrpSpPr>
        <p:grpSpPr>
          <a:xfrm>
            <a:off x="7173595" y="2834005"/>
            <a:ext cx="4180205" cy="521970"/>
            <a:chOff x="11297" y="4123"/>
            <a:chExt cx="6583" cy="822"/>
          </a:xfrm>
        </p:grpSpPr>
        <p:sp>
          <p:nvSpPr>
            <p:cNvPr id="26" name="Text Box 14"/>
            <p:cNvSpPr txBox="1">
              <a:spLocks noChangeArrowheads="1"/>
            </p:cNvSpPr>
            <p:nvPr/>
          </p:nvSpPr>
          <p:spPr bwMode="auto">
            <a:xfrm>
              <a:off x="11297" y="4123"/>
              <a:ext cx="6583"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X</a:t>
              </a:r>
              <a:r>
                <a:rPr kumimoji="1" lang="zh-CN" altLang="en-US"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原</a:t>
              </a:r>
              <a:r>
                <a:rPr kumimoji="1" lang="zh-CN" altLang="en-US"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X</a:t>
              </a:r>
              <a:r>
                <a:rPr kumimoji="1" lang="en-US" altLang="zh-CN" sz="2400" b="1" i="1"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n-1</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n-2</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1</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0</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rPr>
                <a:t>+ 1)</a:t>
              </a:r>
              <a:endPar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endParaRPr>
            </a:p>
          </p:txBody>
        </p:sp>
        <p:sp>
          <p:nvSpPr>
            <p:cNvPr id="40" name="Line 25"/>
            <p:cNvSpPr>
              <a:spLocks noChangeShapeType="1"/>
            </p:cNvSpPr>
            <p:nvPr/>
          </p:nvSpPr>
          <p:spPr bwMode="auto">
            <a:xfrm>
              <a:off x="13567" y="4145"/>
              <a:ext cx="47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1" name="Line 26"/>
            <p:cNvSpPr>
              <a:spLocks noChangeShapeType="1"/>
            </p:cNvSpPr>
            <p:nvPr/>
          </p:nvSpPr>
          <p:spPr bwMode="auto">
            <a:xfrm>
              <a:off x="14487" y="4145"/>
              <a:ext cx="47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2" name="Line 25"/>
            <p:cNvSpPr>
              <a:spLocks noChangeShapeType="1"/>
            </p:cNvSpPr>
            <p:nvPr/>
          </p:nvSpPr>
          <p:spPr bwMode="auto">
            <a:xfrm>
              <a:off x="15607" y="4165"/>
              <a:ext cx="47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3" name="Line 26"/>
            <p:cNvSpPr>
              <a:spLocks noChangeShapeType="1"/>
            </p:cNvSpPr>
            <p:nvPr/>
          </p:nvSpPr>
          <p:spPr bwMode="auto">
            <a:xfrm>
              <a:off x="16267" y="4145"/>
              <a:ext cx="47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51" name="组合 50"/>
          <p:cNvGrpSpPr/>
          <p:nvPr/>
        </p:nvGrpSpPr>
        <p:grpSpPr>
          <a:xfrm>
            <a:off x="6807200" y="3497580"/>
            <a:ext cx="4537710" cy="521970"/>
            <a:chOff x="10720" y="4968"/>
            <a:chExt cx="7146" cy="822"/>
          </a:xfrm>
        </p:grpSpPr>
        <p:sp>
          <p:nvSpPr>
            <p:cNvPr id="27" name="Text Box 17"/>
            <p:cNvSpPr txBox="1">
              <a:spLocks noChangeArrowheads="1"/>
            </p:cNvSpPr>
            <p:nvPr/>
          </p:nvSpPr>
          <p:spPr bwMode="auto">
            <a:xfrm>
              <a:off x="10720" y="4968"/>
              <a:ext cx="7146" cy="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-X</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a:t>
              </a:r>
              <a:r>
                <a:rPr kumimoji="1" lang="zh-CN" altLang="en-US"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原</a:t>
              </a:r>
              <a:r>
                <a:rPr kumimoji="1" lang="zh-CN" altLang="en-US"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 </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 </a:t>
              </a:r>
              <a:r>
                <a:rPr kumimoji="1" lang="en-US" altLang="zh-CN" sz="28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sym typeface="+mn-ea"/>
                </a:rPr>
                <a:t>0</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X</a:t>
              </a:r>
              <a:r>
                <a:rPr kumimoji="1" lang="en-US" altLang="zh-CN" sz="2800" b="1" i="1"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n-1</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n-2</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1</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0</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rPr>
                <a:t>+ 1)</a:t>
              </a:r>
              <a:endPar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endParaRPr>
            </a:p>
          </p:txBody>
        </p:sp>
        <p:sp>
          <p:nvSpPr>
            <p:cNvPr id="38" name="Line 25"/>
            <p:cNvSpPr>
              <a:spLocks noChangeShapeType="1"/>
            </p:cNvSpPr>
            <p:nvPr/>
          </p:nvSpPr>
          <p:spPr bwMode="auto">
            <a:xfrm>
              <a:off x="13627" y="5085"/>
              <a:ext cx="47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9" name="Line 26"/>
            <p:cNvSpPr>
              <a:spLocks noChangeShapeType="1"/>
            </p:cNvSpPr>
            <p:nvPr/>
          </p:nvSpPr>
          <p:spPr bwMode="auto">
            <a:xfrm>
              <a:off x="14547" y="5085"/>
              <a:ext cx="47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4" name="Line 25"/>
            <p:cNvSpPr>
              <a:spLocks noChangeShapeType="1"/>
            </p:cNvSpPr>
            <p:nvPr/>
          </p:nvSpPr>
          <p:spPr bwMode="auto">
            <a:xfrm>
              <a:off x="15647" y="5065"/>
              <a:ext cx="47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5" name="Line 26"/>
            <p:cNvSpPr>
              <a:spLocks noChangeShapeType="1"/>
            </p:cNvSpPr>
            <p:nvPr/>
          </p:nvSpPr>
          <p:spPr bwMode="auto">
            <a:xfrm>
              <a:off x="16307" y="5045"/>
              <a:ext cx="47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48" name="组合 47"/>
          <p:cNvGrpSpPr/>
          <p:nvPr/>
        </p:nvGrpSpPr>
        <p:grpSpPr>
          <a:xfrm>
            <a:off x="1853249" y="4205484"/>
            <a:ext cx="4594225" cy="522288"/>
            <a:chOff x="2919" y="6083"/>
            <a:chExt cx="7235" cy="823"/>
          </a:xfrm>
        </p:grpSpPr>
        <p:grpSp>
          <p:nvGrpSpPr>
            <p:cNvPr id="7" name="Group 21"/>
            <p:cNvGrpSpPr/>
            <p:nvPr/>
          </p:nvGrpSpPr>
          <p:grpSpPr bwMode="auto">
            <a:xfrm>
              <a:off x="2919" y="6083"/>
              <a:ext cx="7235" cy="823"/>
              <a:chOff x="1087" y="1957"/>
              <a:chExt cx="2894" cy="329"/>
            </a:xfrm>
          </p:grpSpPr>
          <p:sp>
            <p:nvSpPr>
              <p:cNvPr id="27712" name="Text Box 22"/>
              <p:cNvSpPr txBox="1">
                <a:spLocks noChangeArrowheads="1"/>
              </p:cNvSpPr>
              <p:nvPr/>
            </p:nvSpPr>
            <p:spPr bwMode="auto">
              <a:xfrm>
                <a:off x="1087" y="1957"/>
                <a:ext cx="289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-X</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补</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1</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X</a:t>
                </a:r>
                <a:r>
                  <a:rPr kumimoji="1" lang="en-US" altLang="zh-CN" sz="2800" b="1" i="1"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n-1</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n-2</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1</a:t>
                </a:r>
                <a:r>
                  <a:rPr kumimoji="1" lang="en-US" altLang="zh-CN" sz="2800" b="1"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X</a:t>
                </a:r>
                <a:r>
                  <a:rPr kumimoji="1" lang="en-US" altLang="zh-CN" sz="2800" b="1"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0</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+ 1</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rPr>
                  <a:t>)</a:t>
                </a:r>
                <a:endParaRPr kumimoji="1" lang="en-US" altLang="zh-CN" sz="2800" b="1" i="1" u="none" strike="noStrike" kern="1200" cap="none" spc="0" normalizeH="0" baseline="4500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7715" name="Line 25"/>
              <p:cNvSpPr>
                <a:spLocks noChangeShapeType="1"/>
              </p:cNvSpPr>
              <p:nvPr/>
            </p:nvSpPr>
            <p:spPr bwMode="auto">
              <a:xfrm>
                <a:off x="2200" y="2004"/>
                <a:ext cx="1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7716" name="Line 26"/>
              <p:cNvSpPr>
                <a:spLocks noChangeShapeType="1"/>
              </p:cNvSpPr>
              <p:nvPr/>
            </p:nvSpPr>
            <p:spPr bwMode="auto">
              <a:xfrm>
                <a:off x="2568" y="2004"/>
                <a:ext cx="1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7717" name="Line 27"/>
              <p:cNvSpPr>
                <a:spLocks noChangeShapeType="1"/>
              </p:cNvSpPr>
              <p:nvPr/>
            </p:nvSpPr>
            <p:spPr bwMode="auto">
              <a:xfrm>
                <a:off x="3084" y="2012"/>
                <a:ext cx="1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47" name="Line 27"/>
            <p:cNvSpPr>
              <a:spLocks noChangeShapeType="1"/>
            </p:cNvSpPr>
            <p:nvPr/>
          </p:nvSpPr>
          <p:spPr bwMode="auto">
            <a:xfrm>
              <a:off x="8471" y="6220"/>
              <a:ext cx="475"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Tree>
    <p:extLst>
      <p:ext uri="{BB962C8B-B14F-4D97-AF65-F5344CB8AC3E}">
        <p14:creationId xmlns:p14="http://schemas.microsoft.com/office/powerpoint/2010/main" val="21651637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3"/>
          <p:cNvSpPr>
            <a:spLocks noGrp="1" noChangeArrowheads="1"/>
          </p:cNvSpPr>
          <p:nvPr>
            <p:ph idx="1"/>
          </p:nvPr>
        </p:nvSpPr>
        <p:spPr/>
        <p:txBody>
          <a:bodyPr>
            <a:normAutofit fontScale="92500" lnSpcReduction="10000"/>
          </a:bodyPr>
          <a:lstStyle/>
          <a:p>
            <a:pPr lvl="0">
              <a:lnSpc>
                <a:spcPct val="170000"/>
              </a:lnSpc>
            </a:pPr>
            <a:r>
              <a:rPr lang="en-US" altLang="zh-CN" dirty="0">
                <a:latin typeface="Times New Roman" panose="02020603050405020304" pitchFamily="18" charset="0"/>
                <a:cs typeface="Times New Roman" panose="02020603050405020304" pitchFamily="18" charset="0"/>
              </a:rPr>
              <a:t>IF</a:t>
            </a:r>
            <a:r>
              <a:rPr lang="zh-CN" altLang="en-US" dirty="0">
                <a:latin typeface="Times New Roman" panose="02020603050405020304" pitchFamily="18" charset="0"/>
                <a:cs typeface="Times New Roman" panose="02020603050405020304" pitchFamily="18" charset="0"/>
              </a:rPr>
              <a:t>阶段的指令：变为</a:t>
            </a:r>
            <a:r>
              <a:rPr lang="en-US" altLang="zh-CN" dirty="0" err="1">
                <a:latin typeface="Times New Roman" panose="02020603050405020304" pitchFamily="18" charset="0"/>
                <a:cs typeface="Times New Roman" panose="02020603050405020304" pitchFamily="18" charset="0"/>
              </a:rPr>
              <a:t>nop</a:t>
            </a:r>
            <a:r>
              <a:rPr lang="zh-CN" altLang="en-US" dirty="0">
                <a:latin typeface="Times New Roman" panose="02020603050405020304" pitchFamily="18" charset="0"/>
                <a:cs typeface="Times New Roman" panose="02020603050405020304" pitchFamily="18" charset="0"/>
              </a:rPr>
              <a:t>操作</a:t>
            </a:r>
            <a:endParaRPr lang="en-US" altLang="zh-CN" dirty="0">
              <a:latin typeface="Times New Roman" panose="02020603050405020304" pitchFamily="18" charset="0"/>
              <a:cs typeface="Times New Roman" panose="02020603050405020304" pitchFamily="18" charset="0"/>
            </a:endParaRPr>
          </a:p>
          <a:p>
            <a:pPr lvl="0">
              <a:lnSpc>
                <a:spcPct val="170000"/>
              </a:lnSpc>
            </a:pPr>
            <a:r>
              <a:rPr lang="en-US" altLang="zh-CN" dirty="0">
                <a:latin typeface="Times New Roman" panose="02020603050405020304" pitchFamily="18" charset="0"/>
                <a:cs typeface="Times New Roman" panose="02020603050405020304" pitchFamily="18" charset="0"/>
              </a:rPr>
              <a:t>ID</a:t>
            </a:r>
            <a:r>
              <a:rPr lang="zh-CN" altLang="en-US" dirty="0">
                <a:latin typeface="Times New Roman" panose="02020603050405020304" pitchFamily="18" charset="0"/>
                <a:cs typeface="Times New Roman" panose="02020603050405020304" pitchFamily="18" charset="0"/>
              </a:rPr>
              <a:t>阶段的指令：增加新的逻辑部件，使译码阶段输出为</a:t>
            </a:r>
            <a:r>
              <a:rPr lang="en-US" altLang="zh-CN" dirty="0">
                <a:latin typeface="Times New Roman" panose="02020603050405020304" pitchFamily="18" charset="0"/>
                <a:cs typeface="Times New Roman" panose="02020603050405020304" pitchFamily="18" charset="0"/>
              </a:rPr>
              <a:t>0</a:t>
            </a:r>
          </a:p>
          <a:p>
            <a:pPr lvl="0">
              <a:lnSpc>
                <a:spcPct val="170000"/>
              </a:lnSpc>
            </a:pPr>
            <a:r>
              <a:rPr lang="en-US" altLang="zh-CN" dirty="0">
                <a:latin typeface="Times New Roman" panose="02020603050405020304" pitchFamily="18" charset="0"/>
                <a:cs typeface="Times New Roman" panose="02020603050405020304" pitchFamily="18" charset="0"/>
              </a:rPr>
              <a:t>EX</a:t>
            </a:r>
            <a:r>
              <a:rPr lang="zh-CN" altLang="en-US" dirty="0">
                <a:latin typeface="Times New Roman" panose="02020603050405020304" pitchFamily="18" charset="0"/>
                <a:cs typeface="Times New Roman" panose="02020603050405020304" pitchFamily="18" charset="0"/>
              </a:rPr>
              <a:t>阶段的指令：需要保留</a:t>
            </a:r>
            <a:r>
              <a:rPr lang="en-US" altLang="zh-CN" dirty="0">
                <a:latin typeface="Times New Roman" panose="02020603050405020304" pitchFamily="18" charset="0"/>
                <a:cs typeface="Times New Roman" panose="02020603050405020304" pitchFamily="18" charset="0"/>
              </a:rPr>
              <a:t>x1</a:t>
            </a:r>
            <a:r>
              <a:rPr lang="zh-CN" altLang="en-US" dirty="0">
                <a:latin typeface="Times New Roman" panose="02020603050405020304" pitchFamily="18" charset="0"/>
                <a:cs typeface="Times New Roman" panose="02020603050405020304" pitchFamily="18" charset="0"/>
              </a:rPr>
              <a:t>原本的值</a:t>
            </a:r>
            <a:endParaRPr lang="en-US" altLang="zh-CN" dirty="0">
              <a:latin typeface="Times New Roman" panose="02020603050405020304" pitchFamily="18" charset="0"/>
              <a:cs typeface="Times New Roman" panose="02020603050405020304" pitchFamily="18" charset="0"/>
            </a:endParaRPr>
          </a:p>
          <a:p>
            <a:pPr lvl="0">
              <a:lnSpc>
                <a:spcPct val="170000"/>
              </a:lnSpc>
            </a:pPr>
            <a:r>
              <a:rPr lang="zh-CN" altLang="en-US" dirty="0">
                <a:latin typeface="Times New Roman" panose="02020603050405020304" pitchFamily="18" charset="0"/>
                <a:cs typeface="Times New Roman" panose="02020603050405020304" pitchFamily="18" charset="0"/>
              </a:rPr>
              <a:t>例外之前的指令，正常完成</a:t>
            </a:r>
            <a:endParaRPr lang="en-US" altLang="zh-CN" dirty="0">
              <a:latin typeface="Times New Roman" panose="02020603050405020304" pitchFamily="18" charset="0"/>
              <a:cs typeface="Times New Roman" panose="02020603050405020304" pitchFamily="18" charset="0"/>
            </a:endParaRPr>
          </a:p>
          <a:p>
            <a:pPr lvl="0">
              <a:lnSpc>
                <a:spcPct val="170000"/>
              </a:lnSpc>
            </a:pPr>
            <a:r>
              <a:rPr lang="zh-CN" altLang="en-US" dirty="0">
                <a:latin typeface="Times New Roman" panose="02020603050405020304" pitchFamily="18" charset="0"/>
                <a:cs typeface="Times New Roman" panose="02020603050405020304" pitchFamily="18" charset="0"/>
              </a:rPr>
              <a:t>设置</a:t>
            </a:r>
            <a:r>
              <a:rPr lang="en-US" altLang="zh-CN" dirty="0">
                <a:latin typeface="Times New Roman" panose="02020603050405020304" pitchFamily="18" charset="0"/>
                <a:cs typeface="Times New Roman" panose="02020603050405020304" pitchFamily="18" charset="0"/>
              </a:rPr>
              <a:t>SEPC</a:t>
            </a:r>
            <a:r>
              <a:rPr lang="zh-CN" altLang="en-US" dirty="0">
                <a:latin typeface="Times New Roman" panose="02020603050405020304" pitchFamily="18" charset="0"/>
                <a:cs typeface="Times New Roman" panose="02020603050405020304" pitchFamily="18" charset="0"/>
              </a:rPr>
              <a:t>和</a:t>
            </a:r>
            <a:r>
              <a:rPr lang="en-US" altLang="zh-CN" dirty="0">
                <a:latin typeface="Times New Roman" panose="02020603050405020304" pitchFamily="18" charset="0"/>
                <a:cs typeface="Times New Roman" panose="02020603050405020304" pitchFamily="18" charset="0"/>
              </a:rPr>
              <a:t>SCAUSE</a:t>
            </a:r>
            <a:r>
              <a:rPr lang="zh-CN" altLang="en-US" dirty="0">
                <a:latin typeface="Times New Roman" panose="02020603050405020304" pitchFamily="18" charset="0"/>
                <a:cs typeface="Times New Roman" panose="02020603050405020304" pitchFamily="18" charset="0"/>
              </a:rPr>
              <a:t>的寄存器值</a:t>
            </a:r>
            <a:endParaRPr lang="en-US" altLang="zh-CN" dirty="0">
              <a:latin typeface="Times New Roman" panose="02020603050405020304" pitchFamily="18" charset="0"/>
              <a:cs typeface="Times New Roman" panose="02020603050405020304" pitchFamily="18" charset="0"/>
            </a:endParaRPr>
          </a:p>
          <a:p>
            <a:pPr lvl="0">
              <a:lnSpc>
                <a:spcPct val="170000"/>
              </a:lnSpc>
            </a:pPr>
            <a:r>
              <a:rPr lang="zh-CN" altLang="en-US" dirty="0">
                <a:latin typeface="Times New Roman" panose="02020603050405020304" pitchFamily="18" charset="0"/>
                <a:cs typeface="Times New Roman" panose="02020603050405020304" pitchFamily="18" charset="0"/>
              </a:rPr>
              <a:t>转到例外处理程序</a:t>
            </a:r>
            <a:endParaRPr lang="en-US" altLang="en-US"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150</a:t>
            </a:fld>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 name="标题 3"/>
          <p:cNvSpPr>
            <a:spLocks noGrp="1"/>
          </p:cNvSpPr>
          <p:nvPr>
            <p:ph type="title"/>
          </p:nvPr>
        </p:nvSpPr>
        <p:spPr/>
        <p:txBody>
          <a:bodyPr/>
          <a:lstStyle/>
          <a:p>
            <a:r>
              <a:rPr lang="zh-CN" altLang="en-US" dirty="0"/>
              <a:t>流水线实现中的例外处理小结</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1847852" y="1689615"/>
            <a:ext cx="10009187"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20000"/>
              </a:lnSpc>
              <a:spcBef>
                <a:spcPct val="0"/>
              </a:spcBef>
              <a:spcAft>
                <a:spcPts val="0"/>
              </a:spcAft>
              <a:buClrTx/>
              <a:buSzTx/>
              <a:buFontTx/>
              <a:buNone/>
              <a:defRPr/>
            </a:pPr>
            <a:r>
              <a:rPr kumimoji="1"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 </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存储系统的层次结构</a:t>
            </a:r>
          </a:p>
          <a:p>
            <a:pPr marL="0" marR="0" lvl="0" indent="0" algn="l" defTabSz="914400" rtl="0" eaLnBrk="1" fontAlgn="auto" latinLnBrk="0" hangingPunct="1">
              <a:lnSpc>
                <a:spcPct val="120000"/>
              </a:lnSpc>
              <a:spcBef>
                <a:spcPct val="0"/>
              </a:spcBef>
              <a:spcAft>
                <a:spcPts val="0"/>
              </a:spcAft>
              <a:buClrTx/>
              <a:buSzTx/>
              <a:buFontTx/>
              <a:buNone/>
              <a:defRPr/>
            </a:pP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a:t>
            </a:r>
            <a:r>
              <a:rPr kumimoji="1"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Cache</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－主存和主存－辅存层次的作用</a:t>
            </a:r>
          </a:p>
          <a:p>
            <a:pPr marL="0" marR="0" lvl="0" indent="0" algn="l" defTabSz="914400" rtl="0" eaLnBrk="1" fontAlgn="auto" latinLnBrk="0" hangingPunct="1">
              <a:lnSpc>
                <a:spcPct val="120000"/>
              </a:lnSpc>
              <a:spcBef>
                <a:spcPct val="0"/>
              </a:spcBef>
              <a:spcAft>
                <a:spcPts val="0"/>
              </a:spcAft>
              <a:buClrTx/>
              <a:buSzTx/>
              <a:buFontTx/>
              <a:buNone/>
              <a:defRPr/>
            </a:pP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程序访问的局部性原理与存储系统层次结构</a:t>
            </a:r>
          </a:p>
          <a:p>
            <a:pPr marL="0" marR="0" lvl="0" indent="0" algn="l" defTabSz="914400" rtl="0" eaLnBrk="1" fontAlgn="auto" latinLnBrk="0" hangingPunct="1">
              <a:lnSpc>
                <a:spcPct val="120000"/>
              </a:lnSpc>
              <a:spcBef>
                <a:spcPct val="0"/>
              </a:spcBef>
              <a:spcAft>
                <a:spcPts val="0"/>
              </a:spcAft>
              <a:buClrTx/>
              <a:buSzTx/>
              <a:buFontTx/>
              <a:buNone/>
              <a:defRPr/>
            </a:pP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的关系</a:t>
            </a:r>
          </a:p>
        </p:txBody>
      </p:sp>
      <p:sp>
        <p:nvSpPr>
          <p:cNvPr id="33795" name="Text Box 3"/>
          <p:cNvSpPr txBox="1">
            <a:spLocks noChangeArrowheads="1"/>
          </p:cNvSpPr>
          <p:nvPr/>
        </p:nvSpPr>
        <p:spPr bwMode="auto">
          <a:xfrm>
            <a:off x="1053663" y="1048265"/>
            <a:ext cx="606266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1" lang="zh-CN" altLang="en-US" sz="3600" b="0"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重点</a:t>
            </a:r>
          </a:p>
        </p:txBody>
      </p:sp>
      <p:sp>
        <p:nvSpPr>
          <p:cNvPr id="33796" name="Text Box 4"/>
          <p:cNvSpPr txBox="1">
            <a:spLocks noChangeArrowheads="1"/>
          </p:cNvSpPr>
          <p:nvPr/>
        </p:nvSpPr>
        <p:spPr bwMode="auto">
          <a:xfrm>
            <a:off x="1847852" y="3832740"/>
            <a:ext cx="9001125"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20000"/>
              </a:lnSpc>
              <a:spcBef>
                <a:spcPct val="0"/>
              </a:spcBef>
              <a:spcAft>
                <a:spcPts val="0"/>
              </a:spcAft>
              <a:buClrTx/>
              <a:buSzTx/>
              <a:buFontTx/>
              <a:buNone/>
              <a:defRPr/>
            </a:pPr>
            <a:r>
              <a:rPr kumimoji="1"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2. </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主存、</a:t>
            </a:r>
            <a:r>
              <a:rPr kumimoji="1"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Cache</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工作原理及技术指标 </a:t>
            </a:r>
          </a:p>
        </p:txBody>
      </p:sp>
      <p:sp>
        <p:nvSpPr>
          <p:cNvPr id="33798" name="Text Box 6"/>
          <p:cNvSpPr txBox="1">
            <a:spLocks noChangeArrowheads="1"/>
          </p:cNvSpPr>
          <p:nvPr/>
        </p:nvSpPr>
        <p:spPr bwMode="auto">
          <a:xfrm>
            <a:off x="1847852" y="4649272"/>
            <a:ext cx="86407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1"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3. </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半导体存储芯片的外特性以及与 </a:t>
            </a:r>
            <a:r>
              <a:rPr kumimoji="1"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CPU </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的连接 </a:t>
            </a:r>
          </a:p>
        </p:txBody>
      </p:sp>
      <p:sp>
        <p:nvSpPr>
          <p:cNvPr id="204807" name="Text Box 7"/>
          <p:cNvSpPr txBox="1">
            <a:spLocks noChangeArrowheads="1"/>
          </p:cNvSpPr>
          <p:nvPr/>
        </p:nvSpPr>
        <p:spPr bwMode="auto">
          <a:xfrm>
            <a:off x="1847852" y="5425020"/>
            <a:ext cx="86407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1"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4</a:t>
            </a:r>
            <a:r>
              <a:rPr kumimoji="1"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如何提高访存速度</a:t>
            </a:r>
          </a:p>
        </p:txBody>
      </p:sp>
      <p:sp>
        <p:nvSpPr>
          <p:cNvPr id="8" name="标题 1"/>
          <p:cNvSpPr txBox="1"/>
          <p:nvPr/>
        </p:nvSpPr>
        <p:spPr>
          <a:xfrm>
            <a:off x="838200" y="151765"/>
            <a:ext cx="10515600" cy="605790"/>
          </a:xfrm>
          <a:prstGeom prst="rect">
            <a:avLst/>
          </a:prstGeom>
        </p:spPr>
        <p:txBody>
          <a:bodyPr>
            <a:normAutofit fontScale="87500" lnSpcReduction="10000"/>
          </a:bodyPr>
          <a:lstStyle>
            <a:lvl1pPr algn="ctr"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4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j-cs"/>
              </a:rPr>
              <a:t>第</a:t>
            </a:r>
            <a:r>
              <a:rPr lang="zh-CN" altLang="en-US" dirty="0">
                <a:solidFill>
                  <a:prstClr val="black"/>
                </a:solidFill>
                <a:latin typeface="Times New Roman" panose="02020603050405020304" pitchFamily="18" charset="0"/>
                <a:ea typeface="宋体" panose="02010600030101010101" pitchFamily="2" charset="-122"/>
                <a:cs typeface="Times New Roman" panose="02020603050405020304" pitchFamily="18" charset="0"/>
              </a:rPr>
              <a:t>六</a:t>
            </a:r>
            <a:r>
              <a:rPr kumimoji="0" lang="zh-CN" altLang="en-US" sz="4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j-cs"/>
              </a:rPr>
              <a:t>章 存储器</a:t>
            </a:r>
          </a:p>
        </p:txBody>
      </p:sp>
      <p:sp>
        <p:nvSpPr>
          <p:cNvPr id="9" name="Text Box 7"/>
          <p:cNvSpPr txBox="1">
            <a:spLocks noChangeArrowheads="1"/>
          </p:cNvSpPr>
          <p:nvPr/>
        </p:nvSpPr>
        <p:spPr bwMode="auto">
          <a:xfrm>
            <a:off x="1847852" y="6113448"/>
            <a:ext cx="86407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defRPr/>
            </a:pPr>
            <a:r>
              <a:rPr kumimoji="1"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5.</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虚拟存储器的工作原理</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b="1" dirty="0">
                <a:sym typeface="+mn-ea"/>
              </a:rPr>
              <a:t>缓存</a:t>
            </a:r>
            <a:r>
              <a:rPr lang="en-US" altLang="zh-CN" b="1" dirty="0">
                <a:sym typeface="+mn-ea"/>
              </a:rPr>
              <a:t>—</a:t>
            </a:r>
            <a:r>
              <a:rPr lang="zh-CN" altLang="en-US" b="1" dirty="0">
                <a:sym typeface="+mn-ea"/>
              </a:rPr>
              <a:t>主存层次和主存</a:t>
            </a:r>
            <a:r>
              <a:rPr lang="en-US" altLang="zh-CN" b="1" dirty="0">
                <a:sym typeface="+mn-ea"/>
              </a:rPr>
              <a:t>—</a:t>
            </a:r>
            <a:r>
              <a:rPr lang="zh-CN" altLang="en-US" b="1" dirty="0">
                <a:sym typeface="+mn-ea"/>
              </a:rPr>
              <a:t>辅存层次</a:t>
            </a:r>
            <a:endParaRPr lang="zh-CN" altLang="en-US"/>
          </a:p>
        </p:txBody>
      </p:sp>
      <p:grpSp>
        <p:nvGrpSpPr>
          <p:cNvPr id="2" name="Group 2"/>
          <p:cNvGrpSpPr/>
          <p:nvPr/>
        </p:nvGrpSpPr>
        <p:grpSpPr>
          <a:xfrm>
            <a:off x="4324351" y="1739901"/>
            <a:ext cx="1433513" cy="860425"/>
            <a:chOff x="1908" y="1378"/>
            <a:chExt cx="903" cy="603"/>
          </a:xfrm>
        </p:grpSpPr>
        <p:sp>
          <p:nvSpPr>
            <p:cNvPr id="16434" name="Text Box 3"/>
            <p:cNvSpPr txBox="1"/>
            <p:nvPr/>
          </p:nvSpPr>
          <p:spPr>
            <a:xfrm>
              <a:off x="2055" y="1478"/>
              <a:ext cx="756" cy="406"/>
            </a:xfrm>
            <a:prstGeom prst="rect">
              <a:avLst/>
            </a:prstGeom>
            <a:noFill/>
            <a:ln w="9525">
              <a:noFill/>
            </a:ln>
          </p:spPr>
          <p:txBody>
            <a:bodyPr>
              <a:spAutoFit/>
            </a:bodyPr>
            <a:lstStyle/>
            <a:p>
              <a:r>
                <a:rPr lang="zh-CN" altLang="en-US" sz="3200" b="1" dirty="0">
                  <a:latin typeface="宋体" panose="02010600030101010101" pitchFamily="2" charset="-122"/>
                  <a:ea typeface="宋体" panose="02010600030101010101" pitchFamily="2" charset="-122"/>
                </a:rPr>
                <a:t>缓存</a:t>
              </a:r>
            </a:p>
          </p:txBody>
        </p:sp>
        <p:sp>
          <p:nvSpPr>
            <p:cNvPr id="16435" name="Rectangle 4"/>
            <p:cNvSpPr/>
            <p:nvPr/>
          </p:nvSpPr>
          <p:spPr>
            <a:xfrm>
              <a:off x="1908" y="1378"/>
              <a:ext cx="893" cy="603"/>
            </a:xfrm>
            <a:prstGeom prst="rect">
              <a:avLst/>
            </a:prstGeom>
            <a:noFill/>
            <a:ln w="38100" cap="flat" cmpd="sng">
              <a:solidFill>
                <a:schemeClr val="folHlink"/>
              </a:solidFill>
              <a:prstDash val="solid"/>
              <a:miter/>
              <a:headEnd type="none" w="med" len="med"/>
              <a:tailEnd type="none" w="med" len="med"/>
            </a:ln>
          </p:spPr>
          <p:txBody>
            <a:bodyPr wrap="none" anchor="ctr"/>
            <a:lstStyle/>
            <a:p>
              <a:endParaRPr lang="zh-CN" altLang="en-US" b="1" dirty="0">
                <a:latin typeface="宋体" panose="02010600030101010101" pitchFamily="2" charset="-122"/>
                <a:ea typeface="宋体" panose="02010600030101010101" pitchFamily="2" charset="-122"/>
              </a:endParaRPr>
            </a:p>
          </p:txBody>
        </p:sp>
      </p:grpSp>
      <p:grpSp>
        <p:nvGrpSpPr>
          <p:cNvPr id="3" name="Group 5"/>
          <p:cNvGrpSpPr/>
          <p:nvPr/>
        </p:nvGrpSpPr>
        <p:grpSpPr>
          <a:xfrm>
            <a:off x="2089150" y="1739901"/>
            <a:ext cx="5888038" cy="860425"/>
            <a:chOff x="500" y="1378"/>
            <a:chExt cx="3709" cy="603"/>
          </a:xfrm>
        </p:grpSpPr>
        <p:grpSp>
          <p:nvGrpSpPr>
            <p:cNvPr id="16428" name="Group 6"/>
            <p:cNvGrpSpPr/>
            <p:nvPr/>
          </p:nvGrpSpPr>
          <p:grpSpPr>
            <a:xfrm>
              <a:off x="500" y="1378"/>
              <a:ext cx="893" cy="602"/>
              <a:chOff x="500" y="1378"/>
              <a:chExt cx="893" cy="602"/>
            </a:xfrm>
          </p:grpSpPr>
          <p:sp>
            <p:nvSpPr>
              <p:cNvPr id="16432" name="Text Box 7"/>
              <p:cNvSpPr txBox="1"/>
              <p:nvPr/>
            </p:nvSpPr>
            <p:spPr>
              <a:xfrm>
                <a:off x="622" y="1478"/>
                <a:ext cx="770" cy="406"/>
              </a:xfrm>
              <a:prstGeom prst="rect">
                <a:avLst/>
              </a:prstGeom>
              <a:noFill/>
              <a:ln w="9525">
                <a:noFill/>
              </a:ln>
            </p:spPr>
            <p:txBody>
              <a:bodyPr>
                <a:spAutoFit/>
              </a:bodyPr>
              <a:lstStyle/>
              <a:p>
                <a:r>
                  <a:rPr lang="en-US" altLang="zh-CN" sz="3200" b="1" dirty="0">
                    <a:latin typeface="宋体" panose="02010600030101010101" pitchFamily="2" charset="-122"/>
                    <a:ea typeface="宋体" panose="02010600030101010101" pitchFamily="2" charset="-122"/>
                  </a:rPr>
                  <a:t>CPU</a:t>
                </a:r>
              </a:p>
            </p:txBody>
          </p:sp>
          <p:sp>
            <p:nvSpPr>
              <p:cNvPr id="16433" name="Rectangle 8"/>
              <p:cNvSpPr/>
              <p:nvPr/>
            </p:nvSpPr>
            <p:spPr>
              <a:xfrm>
                <a:off x="500" y="1378"/>
                <a:ext cx="893" cy="602"/>
              </a:xfrm>
              <a:prstGeom prst="rect">
                <a:avLst/>
              </a:prstGeom>
              <a:noFill/>
              <a:ln w="38100" cap="flat" cmpd="sng">
                <a:solidFill>
                  <a:schemeClr val="folHlink"/>
                </a:solidFill>
                <a:prstDash val="solid"/>
                <a:miter/>
                <a:headEnd type="none" w="med" len="med"/>
                <a:tailEnd type="none" w="med" len="med"/>
              </a:ln>
            </p:spPr>
            <p:txBody>
              <a:bodyPr wrap="none" anchor="ctr"/>
              <a:lstStyle/>
              <a:p>
                <a:endParaRPr lang="zh-CN" altLang="en-US" b="1" dirty="0">
                  <a:latin typeface="宋体" panose="02010600030101010101" pitchFamily="2" charset="-122"/>
                  <a:ea typeface="宋体" panose="02010600030101010101" pitchFamily="2" charset="-122"/>
                </a:endParaRPr>
              </a:p>
            </p:txBody>
          </p:sp>
        </p:grpSp>
        <p:grpSp>
          <p:nvGrpSpPr>
            <p:cNvPr id="16429" name="Group 9"/>
            <p:cNvGrpSpPr/>
            <p:nvPr/>
          </p:nvGrpSpPr>
          <p:grpSpPr>
            <a:xfrm>
              <a:off x="3316" y="1378"/>
              <a:ext cx="893" cy="603"/>
              <a:chOff x="3316" y="1378"/>
              <a:chExt cx="893" cy="603"/>
            </a:xfrm>
          </p:grpSpPr>
          <p:sp>
            <p:nvSpPr>
              <p:cNvPr id="16430" name="Text Box 10"/>
              <p:cNvSpPr txBox="1"/>
              <p:nvPr/>
            </p:nvSpPr>
            <p:spPr>
              <a:xfrm>
                <a:off x="3453" y="1478"/>
                <a:ext cx="660" cy="406"/>
              </a:xfrm>
              <a:prstGeom prst="rect">
                <a:avLst/>
              </a:prstGeom>
              <a:noFill/>
              <a:ln w="9525">
                <a:noFill/>
              </a:ln>
            </p:spPr>
            <p:txBody>
              <a:bodyPr>
                <a:spAutoFit/>
              </a:bodyPr>
              <a:lstStyle/>
              <a:p>
                <a:r>
                  <a:rPr lang="zh-CN" altLang="en-US" sz="3200" b="1" dirty="0">
                    <a:latin typeface="宋体" panose="02010600030101010101" pitchFamily="2" charset="-122"/>
                    <a:ea typeface="宋体" panose="02010600030101010101" pitchFamily="2" charset="-122"/>
                  </a:rPr>
                  <a:t>主存</a:t>
                </a:r>
              </a:p>
            </p:txBody>
          </p:sp>
          <p:sp>
            <p:nvSpPr>
              <p:cNvPr id="16431" name="Rectangle 11"/>
              <p:cNvSpPr/>
              <p:nvPr/>
            </p:nvSpPr>
            <p:spPr>
              <a:xfrm>
                <a:off x="3316" y="1378"/>
                <a:ext cx="893" cy="603"/>
              </a:xfrm>
              <a:prstGeom prst="rect">
                <a:avLst/>
              </a:prstGeom>
              <a:noFill/>
              <a:ln w="38100" cap="flat" cmpd="sng">
                <a:solidFill>
                  <a:schemeClr val="folHlink"/>
                </a:solidFill>
                <a:prstDash val="solid"/>
                <a:miter/>
                <a:headEnd type="none" w="med" len="med"/>
                <a:tailEnd type="none" w="med" len="med"/>
              </a:ln>
            </p:spPr>
            <p:txBody>
              <a:bodyPr wrap="none" anchor="ctr"/>
              <a:lstStyle/>
              <a:p>
                <a:endParaRPr lang="zh-CN" altLang="en-US" b="1" dirty="0">
                  <a:latin typeface="宋体" panose="02010600030101010101" pitchFamily="2" charset="-122"/>
                  <a:ea typeface="宋体" panose="02010600030101010101" pitchFamily="2" charset="-122"/>
                </a:endParaRPr>
              </a:p>
            </p:txBody>
          </p:sp>
        </p:grpSp>
      </p:grpSp>
      <p:grpSp>
        <p:nvGrpSpPr>
          <p:cNvPr id="6" name="Group 12"/>
          <p:cNvGrpSpPr/>
          <p:nvPr/>
        </p:nvGrpSpPr>
        <p:grpSpPr>
          <a:xfrm>
            <a:off x="8794750" y="1739901"/>
            <a:ext cx="1417638" cy="860425"/>
            <a:chOff x="4724" y="1378"/>
            <a:chExt cx="893" cy="603"/>
          </a:xfrm>
        </p:grpSpPr>
        <p:sp>
          <p:nvSpPr>
            <p:cNvPr id="16426" name="Text Box 13"/>
            <p:cNvSpPr txBox="1"/>
            <p:nvPr/>
          </p:nvSpPr>
          <p:spPr>
            <a:xfrm>
              <a:off x="4827" y="1478"/>
              <a:ext cx="756" cy="406"/>
            </a:xfrm>
            <a:prstGeom prst="rect">
              <a:avLst/>
            </a:prstGeom>
            <a:noFill/>
            <a:ln w="9525">
              <a:noFill/>
            </a:ln>
          </p:spPr>
          <p:txBody>
            <a:bodyPr>
              <a:spAutoFit/>
            </a:bodyPr>
            <a:lstStyle/>
            <a:p>
              <a:r>
                <a:rPr lang="zh-CN" altLang="en-US" sz="3200" b="1" dirty="0">
                  <a:latin typeface="宋体" panose="02010600030101010101" pitchFamily="2" charset="-122"/>
                  <a:ea typeface="宋体" panose="02010600030101010101" pitchFamily="2" charset="-122"/>
                </a:rPr>
                <a:t>辅存</a:t>
              </a:r>
            </a:p>
          </p:txBody>
        </p:sp>
        <p:sp>
          <p:nvSpPr>
            <p:cNvPr id="16427" name="Rectangle 14"/>
            <p:cNvSpPr/>
            <p:nvPr/>
          </p:nvSpPr>
          <p:spPr>
            <a:xfrm>
              <a:off x="4724" y="1378"/>
              <a:ext cx="893" cy="603"/>
            </a:xfrm>
            <a:prstGeom prst="rect">
              <a:avLst/>
            </a:prstGeom>
            <a:noFill/>
            <a:ln w="38100" cap="flat" cmpd="sng">
              <a:solidFill>
                <a:schemeClr val="folHlink"/>
              </a:solidFill>
              <a:prstDash val="solid"/>
              <a:miter/>
              <a:headEnd type="none" w="med" len="med"/>
              <a:tailEnd type="none" w="med" len="med"/>
            </a:ln>
          </p:spPr>
          <p:txBody>
            <a:bodyPr wrap="none" anchor="ctr"/>
            <a:lstStyle/>
            <a:p>
              <a:endParaRPr lang="zh-CN" altLang="en-US" b="1" dirty="0">
                <a:latin typeface="宋体" panose="02010600030101010101" pitchFamily="2" charset="-122"/>
                <a:ea typeface="宋体" panose="02010600030101010101" pitchFamily="2" charset="-122"/>
              </a:endParaRPr>
            </a:p>
          </p:txBody>
        </p:sp>
      </p:grpSp>
      <p:sp>
        <p:nvSpPr>
          <p:cNvPr id="319503" name="Freeform 15"/>
          <p:cNvSpPr/>
          <p:nvPr/>
        </p:nvSpPr>
        <p:spPr>
          <a:xfrm>
            <a:off x="2792413" y="2600325"/>
            <a:ext cx="4513262" cy="446088"/>
          </a:xfrm>
          <a:custGeom>
            <a:avLst/>
            <a:gdLst>
              <a:gd name="txL" fmla="*/ 0 w 2610"/>
              <a:gd name="txT" fmla="*/ 0 h 282"/>
              <a:gd name="txR" fmla="*/ 2610 w 2610"/>
              <a:gd name="txB" fmla="*/ 282 h 282"/>
            </a:gdLst>
            <a:ahLst/>
            <a:cxnLst>
              <a:cxn ang="0">
                <a:pos x="0" y="0"/>
              </a:cxn>
              <a:cxn ang="0">
                <a:pos x="0" y="2147483647"/>
              </a:cxn>
              <a:cxn ang="0">
                <a:pos x="2147483647" y="2147483647"/>
              </a:cxn>
              <a:cxn ang="0">
                <a:pos x="2147483647" y="0"/>
              </a:cxn>
            </a:cxnLst>
            <a:rect l="txL" t="txT" r="txR" b="txB"/>
            <a:pathLst>
              <a:path w="2610" h="282">
                <a:moveTo>
                  <a:pt x="0" y="0"/>
                </a:moveTo>
                <a:lnTo>
                  <a:pt x="0" y="282"/>
                </a:lnTo>
                <a:lnTo>
                  <a:pt x="2610" y="282"/>
                </a:lnTo>
                <a:lnTo>
                  <a:pt x="2610" y="0"/>
                </a:lnTo>
              </a:path>
            </a:pathLst>
          </a:custGeom>
          <a:noFill/>
          <a:ln w="38100" cap="flat" cmpd="sng">
            <a:solidFill>
              <a:schemeClr val="folHlink"/>
            </a:solidFill>
            <a:prstDash val="solid"/>
            <a:round/>
            <a:headEnd type="none" w="med" len="med"/>
            <a:tailEnd type="stealth" w="med" len="med"/>
          </a:ln>
        </p:spPr>
        <p:txBody>
          <a:bodyPr wrap="none"/>
          <a:lstStyle/>
          <a:p>
            <a:endParaRPr lang="zh-CN" altLang="en-US" b="1" dirty="0">
              <a:latin typeface="宋体" panose="02010600030101010101" pitchFamily="2" charset="-122"/>
              <a:ea typeface="宋体" panose="02010600030101010101" pitchFamily="2" charset="-122"/>
            </a:endParaRPr>
          </a:p>
        </p:txBody>
      </p:sp>
      <p:sp>
        <p:nvSpPr>
          <p:cNvPr id="319504" name="Freeform 16"/>
          <p:cNvSpPr/>
          <p:nvPr/>
        </p:nvSpPr>
        <p:spPr>
          <a:xfrm rot="10800000">
            <a:off x="2774951" y="1271589"/>
            <a:ext cx="4511675" cy="447675"/>
          </a:xfrm>
          <a:custGeom>
            <a:avLst/>
            <a:gdLst>
              <a:gd name="txL" fmla="*/ 0 w 2610"/>
              <a:gd name="txT" fmla="*/ 0 h 282"/>
              <a:gd name="txR" fmla="*/ 2610 w 2610"/>
              <a:gd name="txB" fmla="*/ 282 h 282"/>
            </a:gdLst>
            <a:ahLst/>
            <a:cxnLst>
              <a:cxn ang="0">
                <a:pos x="0" y="0"/>
              </a:cxn>
              <a:cxn ang="0">
                <a:pos x="0" y="2147483647"/>
              </a:cxn>
              <a:cxn ang="0">
                <a:pos x="2147483647" y="2147483647"/>
              </a:cxn>
              <a:cxn ang="0">
                <a:pos x="2147483647" y="0"/>
              </a:cxn>
            </a:cxnLst>
            <a:rect l="txL" t="txT" r="txR" b="txB"/>
            <a:pathLst>
              <a:path w="2610" h="282">
                <a:moveTo>
                  <a:pt x="0" y="0"/>
                </a:moveTo>
                <a:lnTo>
                  <a:pt x="0" y="282"/>
                </a:lnTo>
                <a:lnTo>
                  <a:pt x="2610" y="282"/>
                </a:lnTo>
                <a:lnTo>
                  <a:pt x="2610" y="0"/>
                </a:lnTo>
              </a:path>
            </a:pathLst>
          </a:custGeom>
          <a:noFill/>
          <a:ln w="38100" cap="flat" cmpd="sng">
            <a:solidFill>
              <a:schemeClr val="folHlink"/>
            </a:solidFill>
            <a:prstDash val="solid"/>
            <a:round/>
            <a:headEnd type="none" w="med" len="med"/>
            <a:tailEnd type="stealth" w="med" len="med"/>
          </a:ln>
        </p:spPr>
        <p:txBody>
          <a:bodyPr wrap="none"/>
          <a:lstStyle/>
          <a:p>
            <a:endParaRPr lang="zh-CN" altLang="en-US" b="1" dirty="0">
              <a:latin typeface="宋体" panose="02010600030101010101" pitchFamily="2" charset="-122"/>
              <a:ea typeface="宋体" panose="02010600030101010101" pitchFamily="2" charset="-122"/>
            </a:endParaRPr>
          </a:p>
        </p:txBody>
      </p:sp>
      <p:sp>
        <p:nvSpPr>
          <p:cNvPr id="319505" name="Line 17"/>
          <p:cNvSpPr/>
          <p:nvPr/>
        </p:nvSpPr>
        <p:spPr>
          <a:xfrm>
            <a:off x="3513138" y="2043113"/>
            <a:ext cx="817562" cy="0"/>
          </a:xfrm>
          <a:prstGeom prst="line">
            <a:avLst/>
          </a:prstGeom>
          <a:ln w="38100" cap="flat" cmpd="sng">
            <a:solidFill>
              <a:schemeClr val="folHlink"/>
            </a:solidFill>
            <a:prstDash val="solid"/>
            <a:headEnd type="none" w="med" len="med"/>
            <a:tailEnd type="stealth" w="med" len="med"/>
          </a:ln>
        </p:spPr>
      </p:sp>
      <p:sp>
        <p:nvSpPr>
          <p:cNvPr id="319506" name="Line 18"/>
          <p:cNvSpPr/>
          <p:nvPr/>
        </p:nvSpPr>
        <p:spPr>
          <a:xfrm>
            <a:off x="5741988" y="2062163"/>
            <a:ext cx="817562" cy="0"/>
          </a:xfrm>
          <a:prstGeom prst="line">
            <a:avLst/>
          </a:prstGeom>
          <a:ln w="38100" cap="flat" cmpd="sng">
            <a:solidFill>
              <a:schemeClr val="folHlink"/>
            </a:solidFill>
            <a:prstDash val="solid"/>
            <a:headEnd type="none" w="med" len="med"/>
            <a:tailEnd type="stealth" w="med" len="med"/>
          </a:ln>
        </p:spPr>
      </p:sp>
      <p:sp>
        <p:nvSpPr>
          <p:cNvPr id="319507" name="Line 19"/>
          <p:cNvSpPr/>
          <p:nvPr/>
        </p:nvSpPr>
        <p:spPr>
          <a:xfrm>
            <a:off x="7989888" y="2062163"/>
            <a:ext cx="817562" cy="0"/>
          </a:xfrm>
          <a:prstGeom prst="line">
            <a:avLst/>
          </a:prstGeom>
          <a:ln w="38100" cap="flat" cmpd="sng">
            <a:solidFill>
              <a:schemeClr val="folHlink"/>
            </a:solidFill>
            <a:prstDash val="solid"/>
            <a:headEnd type="none" w="med" len="med"/>
            <a:tailEnd type="stealth" w="med" len="med"/>
          </a:ln>
        </p:spPr>
      </p:sp>
      <p:sp>
        <p:nvSpPr>
          <p:cNvPr id="319508" name="Line 20"/>
          <p:cNvSpPr/>
          <p:nvPr/>
        </p:nvSpPr>
        <p:spPr>
          <a:xfrm rot="10800000">
            <a:off x="7970838" y="2347913"/>
            <a:ext cx="817562" cy="0"/>
          </a:xfrm>
          <a:prstGeom prst="line">
            <a:avLst/>
          </a:prstGeom>
          <a:ln w="38100" cap="flat" cmpd="sng">
            <a:solidFill>
              <a:schemeClr val="folHlink"/>
            </a:solidFill>
            <a:prstDash val="solid"/>
            <a:headEnd type="none" w="med" len="med"/>
            <a:tailEnd type="stealth" w="med" len="med"/>
          </a:ln>
        </p:spPr>
      </p:sp>
      <p:sp>
        <p:nvSpPr>
          <p:cNvPr id="319509" name="Line 21"/>
          <p:cNvSpPr/>
          <p:nvPr/>
        </p:nvSpPr>
        <p:spPr>
          <a:xfrm rot="10800000">
            <a:off x="5741988" y="2347913"/>
            <a:ext cx="817562" cy="0"/>
          </a:xfrm>
          <a:prstGeom prst="line">
            <a:avLst/>
          </a:prstGeom>
          <a:ln w="38100" cap="flat" cmpd="sng">
            <a:solidFill>
              <a:schemeClr val="folHlink"/>
            </a:solidFill>
            <a:prstDash val="solid"/>
            <a:headEnd type="none" w="med" len="med"/>
            <a:tailEnd type="stealth" w="med" len="med"/>
          </a:ln>
        </p:spPr>
      </p:sp>
      <p:sp>
        <p:nvSpPr>
          <p:cNvPr id="319510" name="Line 22"/>
          <p:cNvSpPr/>
          <p:nvPr/>
        </p:nvSpPr>
        <p:spPr>
          <a:xfrm rot="10800000">
            <a:off x="3494088" y="2347913"/>
            <a:ext cx="817562" cy="0"/>
          </a:xfrm>
          <a:prstGeom prst="line">
            <a:avLst/>
          </a:prstGeom>
          <a:ln w="38100" cap="flat" cmpd="sng">
            <a:solidFill>
              <a:schemeClr val="folHlink"/>
            </a:solidFill>
            <a:prstDash val="solid"/>
            <a:headEnd type="none" w="med" len="med"/>
            <a:tailEnd type="stealth" w="med" len="med"/>
          </a:ln>
        </p:spPr>
      </p:sp>
      <p:grpSp>
        <p:nvGrpSpPr>
          <p:cNvPr id="8" name="Group 27"/>
          <p:cNvGrpSpPr/>
          <p:nvPr/>
        </p:nvGrpSpPr>
        <p:grpSpPr>
          <a:xfrm>
            <a:off x="5259389" y="3681409"/>
            <a:ext cx="1985963" cy="523874"/>
            <a:chOff x="2353" y="2553"/>
            <a:chExt cx="1251" cy="330"/>
          </a:xfrm>
        </p:grpSpPr>
        <p:sp>
          <p:nvSpPr>
            <p:cNvPr id="16420" name="Text Box 28"/>
            <p:cNvSpPr txBox="1"/>
            <p:nvPr/>
          </p:nvSpPr>
          <p:spPr>
            <a:xfrm>
              <a:off x="2353" y="2553"/>
              <a:ext cx="571" cy="330"/>
            </a:xfrm>
            <a:prstGeom prst="rect">
              <a:avLst/>
            </a:prstGeom>
            <a:noFill/>
            <a:ln w="9525">
              <a:noFill/>
            </a:ln>
          </p:spPr>
          <p:txBody>
            <a:bodyPr wrap="none">
              <a:spAutoFit/>
            </a:bodyPr>
            <a:lstStyle/>
            <a:p>
              <a:r>
                <a:rPr lang="zh-CN" altLang="en-US" sz="2800" b="1" dirty="0">
                  <a:latin typeface="宋体" panose="02010600030101010101" pitchFamily="2" charset="-122"/>
                  <a:ea typeface="宋体" panose="02010600030101010101" pitchFamily="2" charset="-122"/>
                </a:rPr>
                <a:t>缓存</a:t>
              </a:r>
            </a:p>
          </p:txBody>
        </p:sp>
        <p:sp>
          <p:nvSpPr>
            <p:cNvPr id="16421" name="Text Box 29"/>
            <p:cNvSpPr txBox="1"/>
            <p:nvPr/>
          </p:nvSpPr>
          <p:spPr>
            <a:xfrm>
              <a:off x="3033" y="2553"/>
              <a:ext cx="571" cy="330"/>
            </a:xfrm>
            <a:prstGeom prst="rect">
              <a:avLst/>
            </a:prstGeom>
            <a:noFill/>
            <a:ln w="9525">
              <a:noFill/>
            </a:ln>
          </p:spPr>
          <p:txBody>
            <a:bodyPr wrap="none">
              <a:spAutoFit/>
            </a:bodyPr>
            <a:lstStyle/>
            <a:p>
              <a:r>
                <a:rPr lang="zh-CN" altLang="en-US" sz="2800" b="1" dirty="0">
                  <a:latin typeface="宋体" panose="02010600030101010101" pitchFamily="2" charset="-122"/>
                  <a:ea typeface="宋体" panose="02010600030101010101" pitchFamily="2" charset="-122"/>
                </a:rPr>
                <a:t>主存</a:t>
              </a:r>
            </a:p>
          </p:txBody>
        </p:sp>
        <p:sp>
          <p:nvSpPr>
            <p:cNvPr id="16422" name="Line 30"/>
            <p:cNvSpPr/>
            <p:nvPr/>
          </p:nvSpPr>
          <p:spPr>
            <a:xfrm>
              <a:off x="2905" y="2717"/>
              <a:ext cx="160" cy="0"/>
            </a:xfrm>
            <a:prstGeom prst="line">
              <a:avLst/>
            </a:prstGeom>
            <a:ln w="38100" cap="flat" cmpd="sng">
              <a:solidFill>
                <a:schemeClr val="tx1"/>
              </a:solidFill>
              <a:prstDash val="solid"/>
              <a:headEnd type="none" w="med" len="med"/>
              <a:tailEnd type="none" w="med" len="med"/>
            </a:ln>
          </p:spPr>
        </p:sp>
      </p:grpSp>
      <p:grpSp>
        <p:nvGrpSpPr>
          <p:cNvPr id="9" name="Group 31"/>
          <p:cNvGrpSpPr/>
          <p:nvPr/>
        </p:nvGrpSpPr>
        <p:grpSpPr>
          <a:xfrm>
            <a:off x="7431087" y="3681409"/>
            <a:ext cx="2041524" cy="523874"/>
            <a:chOff x="3721" y="2553"/>
            <a:chExt cx="1286" cy="330"/>
          </a:xfrm>
        </p:grpSpPr>
        <p:sp>
          <p:nvSpPr>
            <p:cNvPr id="16417" name="Text Box 32"/>
            <p:cNvSpPr txBox="1"/>
            <p:nvPr/>
          </p:nvSpPr>
          <p:spPr>
            <a:xfrm>
              <a:off x="4436" y="2553"/>
              <a:ext cx="571" cy="330"/>
            </a:xfrm>
            <a:prstGeom prst="rect">
              <a:avLst/>
            </a:prstGeom>
            <a:noFill/>
            <a:ln w="9525">
              <a:noFill/>
            </a:ln>
          </p:spPr>
          <p:txBody>
            <a:bodyPr wrap="none">
              <a:spAutoFit/>
            </a:bodyPr>
            <a:lstStyle/>
            <a:p>
              <a:r>
                <a:rPr lang="zh-CN" altLang="en-US" sz="2800" b="1" dirty="0">
                  <a:latin typeface="宋体" panose="02010600030101010101" pitchFamily="2" charset="-122"/>
                  <a:ea typeface="宋体" panose="02010600030101010101" pitchFamily="2" charset="-122"/>
                </a:rPr>
                <a:t>辅存</a:t>
              </a:r>
            </a:p>
          </p:txBody>
        </p:sp>
        <p:sp>
          <p:nvSpPr>
            <p:cNvPr id="16418" name="Text Box 33"/>
            <p:cNvSpPr txBox="1"/>
            <p:nvPr/>
          </p:nvSpPr>
          <p:spPr>
            <a:xfrm>
              <a:off x="3721" y="2553"/>
              <a:ext cx="571" cy="330"/>
            </a:xfrm>
            <a:prstGeom prst="rect">
              <a:avLst/>
            </a:prstGeom>
            <a:noFill/>
            <a:ln w="9525">
              <a:noFill/>
            </a:ln>
          </p:spPr>
          <p:txBody>
            <a:bodyPr wrap="none">
              <a:spAutoFit/>
            </a:bodyPr>
            <a:lstStyle/>
            <a:p>
              <a:r>
                <a:rPr lang="zh-CN" altLang="en-US" sz="2800" b="1" dirty="0">
                  <a:latin typeface="宋体" panose="02010600030101010101" pitchFamily="2" charset="-122"/>
                  <a:ea typeface="宋体" panose="02010600030101010101" pitchFamily="2" charset="-122"/>
                </a:rPr>
                <a:t>主存</a:t>
              </a:r>
            </a:p>
          </p:txBody>
        </p:sp>
        <p:sp>
          <p:nvSpPr>
            <p:cNvPr id="16419" name="Line 34"/>
            <p:cNvSpPr/>
            <p:nvPr/>
          </p:nvSpPr>
          <p:spPr>
            <a:xfrm>
              <a:off x="4275" y="2717"/>
              <a:ext cx="160" cy="0"/>
            </a:xfrm>
            <a:prstGeom prst="line">
              <a:avLst/>
            </a:prstGeom>
            <a:ln w="38100" cap="flat" cmpd="sng">
              <a:solidFill>
                <a:schemeClr val="tx1"/>
              </a:solidFill>
              <a:prstDash val="solid"/>
              <a:headEnd type="none" w="med" len="med"/>
              <a:tailEnd type="none" w="med" len="med"/>
            </a:ln>
          </p:spPr>
        </p:sp>
      </p:grpSp>
      <p:sp>
        <p:nvSpPr>
          <p:cNvPr id="16415" name="Rectangle 36"/>
          <p:cNvSpPr/>
          <p:nvPr/>
        </p:nvSpPr>
        <p:spPr>
          <a:xfrm>
            <a:off x="8448040" y="4259580"/>
            <a:ext cx="288000" cy="544830"/>
          </a:xfrm>
          <a:prstGeom prst="downArrow">
            <a:avLst/>
          </a:prstGeom>
          <a:solidFill>
            <a:schemeClr val="folHlink"/>
          </a:solidFill>
          <a:ln w="9525" cap="flat" cmpd="sng">
            <a:solidFill>
              <a:schemeClr val="folHlink"/>
            </a:solidFill>
            <a:prstDash val="solid"/>
            <a:miter/>
            <a:headEnd type="none" w="med" len="med"/>
            <a:tailEnd type="none" w="med" len="med"/>
          </a:ln>
        </p:spPr>
        <p:txBody>
          <a:bodyPr wrap="none" anchor="ctr"/>
          <a:lstStyle/>
          <a:p>
            <a:endParaRPr lang="zh-CN" altLang="en-US" b="1" dirty="0">
              <a:latin typeface="宋体" panose="02010600030101010101" pitchFamily="2" charset="-122"/>
              <a:ea typeface="宋体" panose="02010600030101010101" pitchFamily="2" charset="-122"/>
            </a:endParaRPr>
          </a:p>
        </p:txBody>
      </p:sp>
      <p:sp>
        <p:nvSpPr>
          <p:cNvPr id="319526" name="Text Box 38"/>
          <p:cNvSpPr txBox="1"/>
          <p:nvPr/>
        </p:nvSpPr>
        <p:spPr>
          <a:xfrm>
            <a:off x="8742363" y="5029200"/>
            <a:ext cx="1713230" cy="460375"/>
          </a:xfrm>
          <a:prstGeom prst="rect">
            <a:avLst/>
          </a:prstGeom>
          <a:noFill/>
          <a:ln w="9525">
            <a:noFill/>
          </a:ln>
        </p:spPr>
        <p:txBody>
          <a:bodyPr wrap="none">
            <a:spAutoFit/>
          </a:bodyPr>
          <a:lstStyle/>
          <a:p>
            <a:r>
              <a:rPr lang="zh-CN" altLang="en-US" sz="2400" b="1" dirty="0">
                <a:latin typeface="宋体" panose="02010600030101010101" pitchFamily="2" charset="-122"/>
                <a:ea typeface="宋体" panose="02010600030101010101" pitchFamily="2" charset="-122"/>
              </a:rPr>
              <a:t>虚拟存储器</a:t>
            </a:r>
          </a:p>
        </p:txBody>
      </p:sp>
      <p:grpSp>
        <p:nvGrpSpPr>
          <p:cNvPr id="11" name="Group 39"/>
          <p:cNvGrpSpPr/>
          <p:nvPr/>
        </p:nvGrpSpPr>
        <p:grpSpPr>
          <a:xfrm>
            <a:off x="2057400" y="1360489"/>
            <a:ext cx="7183438" cy="400050"/>
            <a:chOff x="445" y="1139"/>
            <a:chExt cx="4525" cy="252"/>
          </a:xfrm>
        </p:grpSpPr>
        <p:sp>
          <p:nvSpPr>
            <p:cNvPr id="16411" name="Text Box 40"/>
            <p:cNvSpPr txBox="1"/>
            <p:nvPr/>
          </p:nvSpPr>
          <p:spPr>
            <a:xfrm>
              <a:off x="445" y="1139"/>
              <a:ext cx="438" cy="251"/>
            </a:xfrm>
            <a:prstGeom prst="rect">
              <a:avLst/>
            </a:prstGeom>
            <a:noFill/>
            <a:ln w="9525">
              <a:noFill/>
            </a:ln>
          </p:spPr>
          <p:txBody>
            <a:bodyPr wrap="none">
              <a:spAutoFit/>
            </a:bodyPr>
            <a:lstStyle/>
            <a:p>
              <a:r>
                <a:rPr lang="zh-CN" altLang="en-US" sz="2000" b="1" dirty="0">
                  <a:latin typeface="宋体" panose="02010600030101010101" pitchFamily="2" charset="-122"/>
                  <a:ea typeface="宋体" panose="02010600030101010101" pitchFamily="2" charset="-122"/>
                </a:rPr>
                <a:t>10</a:t>
              </a:r>
              <a:r>
                <a:rPr lang="en-US" altLang="zh-CN" sz="2000" b="1" dirty="0">
                  <a:latin typeface="宋体" panose="02010600030101010101" pitchFamily="2" charset="-122"/>
                  <a:ea typeface="宋体" panose="02010600030101010101" pitchFamily="2" charset="-122"/>
                </a:rPr>
                <a:t>ns</a:t>
              </a:r>
            </a:p>
          </p:txBody>
        </p:sp>
        <p:sp>
          <p:nvSpPr>
            <p:cNvPr id="16412" name="Text Box 41"/>
            <p:cNvSpPr txBox="1"/>
            <p:nvPr/>
          </p:nvSpPr>
          <p:spPr>
            <a:xfrm>
              <a:off x="1834" y="1139"/>
              <a:ext cx="525" cy="252"/>
            </a:xfrm>
            <a:prstGeom prst="rect">
              <a:avLst/>
            </a:prstGeom>
            <a:noFill/>
            <a:ln w="9525">
              <a:noFill/>
            </a:ln>
          </p:spPr>
          <p:txBody>
            <a:bodyPr wrap="none">
              <a:spAutoFit/>
            </a:bodyPr>
            <a:lstStyle/>
            <a:p>
              <a:r>
                <a:rPr lang="zh-CN" altLang="en-US" sz="2000" b="1" dirty="0">
                  <a:latin typeface="宋体" panose="02010600030101010101" pitchFamily="2" charset="-122"/>
                  <a:ea typeface="宋体" panose="02010600030101010101" pitchFamily="2" charset="-122"/>
                </a:rPr>
                <a:t>20 </a:t>
              </a:r>
              <a:r>
                <a:rPr lang="en-US" altLang="zh-CN" sz="2000" b="1" dirty="0">
                  <a:latin typeface="宋体" panose="02010600030101010101" pitchFamily="2" charset="-122"/>
                  <a:ea typeface="宋体" panose="02010600030101010101" pitchFamily="2" charset="-122"/>
                </a:rPr>
                <a:t>ns</a:t>
              </a:r>
            </a:p>
          </p:txBody>
        </p:sp>
        <p:sp>
          <p:nvSpPr>
            <p:cNvPr id="16413" name="Text Box 42"/>
            <p:cNvSpPr txBox="1"/>
            <p:nvPr/>
          </p:nvSpPr>
          <p:spPr>
            <a:xfrm>
              <a:off x="3203" y="1139"/>
              <a:ext cx="519" cy="251"/>
            </a:xfrm>
            <a:prstGeom prst="rect">
              <a:avLst/>
            </a:prstGeom>
            <a:noFill/>
            <a:ln w="9525">
              <a:noFill/>
            </a:ln>
          </p:spPr>
          <p:txBody>
            <a:bodyPr wrap="none">
              <a:spAutoFit/>
            </a:bodyPr>
            <a:lstStyle/>
            <a:p>
              <a:r>
                <a:rPr lang="zh-CN" altLang="en-US" sz="2000" b="1" dirty="0">
                  <a:latin typeface="宋体" panose="02010600030101010101" pitchFamily="2" charset="-122"/>
                  <a:ea typeface="宋体" panose="02010600030101010101" pitchFamily="2" charset="-122"/>
                </a:rPr>
                <a:t>200</a:t>
              </a:r>
              <a:r>
                <a:rPr lang="en-US" altLang="zh-CN" sz="2000" b="1" dirty="0">
                  <a:latin typeface="宋体" panose="02010600030101010101" pitchFamily="2" charset="-122"/>
                  <a:ea typeface="宋体" panose="02010600030101010101" pitchFamily="2" charset="-122"/>
                </a:rPr>
                <a:t>ns</a:t>
              </a:r>
            </a:p>
          </p:txBody>
        </p:sp>
        <p:sp>
          <p:nvSpPr>
            <p:cNvPr id="16414" name="Text Box 43"/>
            <p:cNvSpPr txBox="1"/>
            <p:nvPr/>
          </p:nvSpPr>
          <p:spPr>
            <a:xfrm>
              <a:off x="4690" y="1139"/>
              <a:ext cx="280" cy="252"/>
            </a:xfrm>
            <a:prstGeom prst="rect">
              <a:avLst/>
            </a:prstGeom>
            <a:noFill/>
            <a:ln w="9525">
              <a:noFill/>
            </a:ln>
          </p:spPr>
          <p:txBody>
            <a:bodyPr wrap="none">
              <a:spAutoFit/>
            </a:bodyPr>
            <a:lstStyle/>
            <a:p>
              <a:r>
                <a:rPr lang="en-US" altLang="zh-CN" sz="2000" b="1" dirty="0">
                  <a:latin typeface="宋体" panose="02010600030101010101" pitchFamily="2" charset="-122"/>
                  <a:ea typeface="宋体" panose="02010600030101010101" pitchFamily="2" charset="-122"/>
                </a:rPr>
                <a:t>ms</a:t>
              </a:r>
            </a:p>
          </p:txBody>
        </p:sp>
      </p:grpSp>
      <p:sp>
        <p:nvSpPr>
          <p:cNvPr id="319532" name="AutoShape 44"/>
          <p:cNvSpPr/>
          <p:nvPr/>
        </p:nvSpPr>
        <p:spPr>
          <a:xfrm>
            <a:off x="8742363" y="5576889"/>
            <a:ext cx="1150956" cy="510241"/>
          </a:xfrm>
          <a:prstGeom prst="flowChartAlternateProcess">
            <a:avLst/>
          </a:prstGeom>
          <a:noFill/>
          <a:ln w="9525">
            <a:noFill/>
          </a:ln>
        </p:spPr>
        <p:txBody>
          <a:bodyPr wrap="none">
            <a:spAutoFit/>
          </a:bodyPr>
          <a:lstStyle/>
          <a:p>
            <a:r>
              <a:rPr lang="zh-CN" altLang="en-US" sz="2400" b="1" dirty="0">
                <a:latin typeface="宋体" panose="02010600030101010101" pitchFamily="2" charset="-122"/>
                <a:ea typeface="宋体" panose="02010600030101010101" pitchFamily="2" charset="-122"/>
              </a:rPr>
              <a:t>虚地址</a:t>
            </a:r>
          </a:p>
        </p:txBody>
      </p:sp>
      <p:sp>
        <p:nvSpPr>
          <p:cNvPr id="319533" name="Text Box 45"/>
          <p:cNvSpPr txBox="1"/>
          <p:nvPr/>
        </p:nvSpPr>
        <p:spPr>
          <a:xfrm>
            <a:off x="8742363" y="6157913"/>
            <a:ext cx="1407160" cy="460375"/>
          </a:xfrm>
          <a:prstGeom prst="rect">
            <a:avLst/>
          </a:prstGeom>
          <a:noFill/>
          <a:ln w="9525">
            <a:noFill/>
          </a:ln>
        </p:spPr>
        <p:txBody>
          <a:bodyPr wrap="none">
            <a:spAutoFit/>
          </a:bodyPr>
          <a:lstStyle/>
          <a:p>
            <a:r>
              <a:rPr lang="zh-CN" altLang="en-US" sz="2400" b="1" dirty="0">
                <a:latin typeface="宋体" panose="02010600030101010101" pitchFamily="2" charset="-122"/>
                <a:ea typeface="宋体" panose="02010600030101010101" pitchFamily="2" charset="-122"/>
              </a:rPr>
              <a:t>逻辑地址</a:t>
            </a:r>
          </a:p>
        </p:txBody>
      </p:sp>
      <p:sp>
        <p:nvSpPr>
          <p:cNvPr id="319534" name="Text Box 46"/>
          <p:cNvSpPr txBox="1"/>
          <p:nvPr/>
        </p:nvSpPr>
        <p:spPr>
          <a:xfrm>
            <a:off x="6907214" y="5592763"/>
            <a:ext cx="1101090" cy="460375"/>
          </a:xfrm>
          <a:prstGeom prst="rect">
            <a:avLst/>
          </a:prstGeom>
          <a:noFill/>
          <a:ln w="9525">
            <a:noFill/>
          </a:ln>
        </p:spPr>
        <p:txBody>
          <a:bodyPr wrap="none">
            <a:spAutoFit/>
          </a:bodyPr>
          <a:lstStyle/>
          <a:p>
            <a:r>
              <a:rPr lang="zh-CN" altLang="en-US" sz="2400" b="1" dirty="0">
                <a:latin typeface="宋体" panose="02010600030101010101" pitchFamily="2" charset="-122"/>
                <a:ea typeface="宋体" panose="02010600030101010101" pitchFamily="2" charset="-122"/>
              </a:rPr>
              <a:t>实地址</a:t>
            </a:r>
          </a:p>
        </p:txBody>
      </p:sp>
      <p:sp>
        <p:nvSpPr>
          <p:cNvPr id="319535" name="Text Box 47"/>
          <p:cNvSpPr txBox="1"/>
          <p:nvPr/>
        </p:nvSpPr>
        <p:spPr>
          <a:xfrm>
            <a:off x="6907213" y="6157913"/>
            <a:ext cx="1407160" cy="460375"/>
          </a:xfrm>
          <a:prstGeom prst="rect">
            <a:avLst/>
          </a:prstGeom>
          <a:noFill/>
          <a:ln w="9525">
            <a:noFill/>
          </a:ln>
        </p:spPr>
        <p:txBody>
          <a:bodyPr wrap="none">
            <a:spAutoFit/>
          </a:bodyPr>
          <a:lstStyle/>
          <a:p>
            <a:r>
              <a:rPr lang="zh-CN" altLang="en-US" sz="2400" b="1" dirty="0">
                <a:latin typeface="宋体" panose="02010600030101010101" pitchFamily="2" charset="-122"/>
                <a:ea typeface="宋体" panose="02010600030101010101" pitchFamily="2" charset="-122"/>
              </a:rPr>
              <a:t>物理地址</a:t>
            </a:r>
          </a:p>
        </p:txBody>
      </p:sp>
      <p:sp>
        <p:nvSpPr>
          <p:cNvPr id="319536" name="Text Box 48"/>
          <p:cNvSpPr txBox="1"/>
          <p:nvPr/>
        </p:nvSpPr>
        <p:spPr>
          <a:xfrm>
            <a:off x="6907213" y="5029200"/>
            <a:ext cx="1407160" cy="460375"/>
          </a:xfrm>
          <a:prstGeom prst="rect">
            <a:avLst/>
          </a:prstGeom>
          <a:noFill/>
          <a:ln w="9525">
            <a:noFill/>
          </a:ln>
        </p:spPr>
        <p:txBody>
          <a:bodyPr wrap="none">
            <a:spAutoFit/>
          </a:bodyPr>
          <a:lstStyle/>
          <a:p>
            <a:r>
              <a:rPr lang="zh-CN" altLang="en-US" sz="2400" b="1" dirty="0">
                <a:latin typeface="宋体" panose="02010600030101010101" pitchFamily="2" charset="-122"/>
                <a:ea typeface="宋体" panose="02010600030101010101" pitchFamily="2" charset="-122"/>
              </a:rPr>
              <a:t>主存储器</a:t>
            </a:r>
          </a:p>
        </p:txBody>
      </p:sp>
      <p:sp>
        <p:nvSpPr>
          <p:cNvPr id="319538" name="Text Box 50"/>
          <p:cNvSpPr txBox="1"/>
          <p:nvPr/>
        </p:nvSpPr>
        <p:spPr>
          <a:xfrm>
            <a:off x="5445125" y="3209926"/>
            <a:ext cx="1612900" cy="521970"/>
          </a:xfrm>
          <a:prstGeom prst="rect">
            <a:avLst/>
          </a:prstGeom>
          <a:noFill/>
          <a:ln w="9525">
            <a:noFill/>
          </a:ln>
        </p:spPr>
        <p:txBody>
          <a:bodyPr wrap="none">
            <a:spAutoFit/>
          </a:bodyPr>
          <a:lstStyle/>
          <a:p>
            <a:r>
              <a:rPr lang="zh-CN" altLang="en-US" sz="2800" b="1" dirty="0">
                <a:latin typeface="宋体" panose="02010600030101010101" pitchFamily="2" charset="-122"/>
                <a:ea typeface="宋体" panose="02010600030101010101" pitchFamily="2" charset="-122"/>
              </a:rPr>
              <a:t>（速度）</a:t>
            </a:r>
          </a:p>
        </p:txBody>
      </p:sp>
      <p:sp>
        <p:nvSpPr>
          <p:cNvPr id="319539" name="Text Box 51"/>
          <p:cNvSpPr txBox="1"/>
          <p:nvPr/>
        </p:nvSpPr>
        <p:spPr>
          <a:xfrm>
            <a:off x="7589838" y="3209926"/>
            <a:ext cx="1612900" cy="521970"/>
          </a:xfrm>
          <a:prstGeom prst="rect">
            <a:avLst/>
          </a:prstGeom>
          <a:noFill/>
          <a:ln w="9525">
            <a:noFill/>
          </a:ln>
        </p:spPr>
        <p:txBody>
          <a:bodyPr wrap="none">
            <a:spAutoFit/>
          </a:bodyPr>
          <a:lstStyle/>
          <a:p>
            <a:r>
              <a:rPr lang="zh-CN" altLang="en-US" sz="2800" b="1" dirty="0">
                <a:latin typeface="宋体" panose="02010600030101010101" pitchFamily="2" charset="-122"/>
                <a:ea typeface="宋体" panose="02010600030101010101" pitchFamily="2" charset="-122"/>
              </a:rPr>
              <a:t>（容量）</a:t>
            </a:r>
          </a:p>
        </p:txBody>
      </p:sp>
      <p:sp>
        <p:nvSpPr>
          <p:cNvPr id="52" name="灯片编号占位符 2"/>
          <p:cNvSpPr>
            <a:spLocks noGrp="1"/>
          </p:cNvSpPr>
          <p:nvPr>
            <p:ph type="sldNum" sz="quarter" idx="12"/>
          </p:nvPr>
        </p:nvSpPr>
        <p:spPr/>
        <p:txBody>
          <a:bodyPr/>
          <a:lstStyle/>
          <a:p>
            <a:fld id="{8EE8E787-E6FE-45D8-9039-788B45E44EE7}" type="slidenum">
              <a:rPr lang="zh-CN" altLang="en-US" smtClean="0"/>
              <a:t>152</a:t>
            </a:fld>
            <a:endParaRPr lang="zh-CN" altLang="en-US"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838200" y="123425"/>
            <a:ext cx="10515600" cy="751156"/>
          </a:xfrm>
        </p:spPr>
        <p:txBody>
          <a:bodyPr>
            <a:normAutofit/>
          </a:bodyPr>
          <a:lstStyle/>
          <a:p>
            <a:r>
              <a:rPr lang="zh-CN" altLang="en-US" b="1" dirty="0">
                <a:latin typeface="Times New Roman" panose="02020603050405020304" pitchFamily="18" charset="0"/>
                <a:cs typeface="Times New Roman" panose="02020603050405020304" pitchFamily="18" charset="0"/>
                <a:sym typeface="+mn-ea"/>
              </a:rPr>
              <a:t>动态</a:t>
            </a:r>
            <a:r>
              <a:rPr lang="en-US" altLang="zh-CN" b="1" dirty="0">
                <a:latin typeface="Times New Roman" panose="02020603050405020304" pitchFamily="18" charset="0"/>
                <a:cs typeface="Times New Roman" panose="02020603050405020304" pitchFamily="18" charset="0"/>
                <a:sym typeface="+mn-ea"/>
              </a:rPr>
              <a:t>RAM</a:t>
            </a:r>
            <a:r>
              <a:rPr lang="zh-CN" altLang="en-US" b="1" dirty="0">
                <a:latin typeface="Times New Roman" panose="02020603050405020304" pitchFamily="18" charset="0"/>
                <a:cs typeface="Times New Roman" panose="02020603050405020304" pitchFamily="18" charset="0"/>
                <a:sym typeface="+mn-ea"/>
              </a:rPr>
              <a:t>和静态</a:t>
            </a:r>
            <a:r>
              <a:rPr lang="en-US" altLang="zh-CN" b="1" dirty="0">
                <a:latin typeface="Times New Roman" panose="02020603050405020304" pitchFamily="18" charset="0"/>
                <a:cs typeface="Times New Roman" panose="02020603050405020304" pitchFamily="18" charset="0"/>
                <a:sym typeface="+mn-ea"/>
              </a:rPr>
              <a:t>RAM</a:t>
            </a:r>
            <a:r>
              <a:rPr lang="zh-CN" altLang="en-US" b="1" dirty="0">
                <a:latin typeface="Times New Roman" panose="02020603050405020304" pitchFamily="18" charset="0"/>
                <a:cs typeface="Times New Roman" panose="02020603050405020304" pitchFamily="18" charset="0"/>
                <a:sym typeface="+mn-ea"/>
              </a:rPr>
              <a:t>的比较</a:t>
            </a:r>
            <a:endParaRPr lang="zh-CN" altLang="en-US" b="1" dirty="0">
              <a:solidFill>
                <a:schemeClr val="folHlink"/>
              </a:solidFill>
              <a:latin typeface="Times New Roman" panose="02020603050405020304" pitchFamily="18" charset="0"/>
              <a:cs typeface="Times New Roman" panose="02020603050405020304" pitchFamily="18" charset="0"/>
              <a:sym typeface="+mn-ea"/>
            </a:endParaRPr>
          </a:p>
        </p:txBody>
      </p:sp>
      <p:sp>
        <p:nvSpPr>
          <p:cNvPr id="40"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153</a:t>
            </a:fld>
            <a:endParaRPr lang="zh-CN" altLang="en-US" dirty="0"/>
          </a:p>
        </p:txBody>
      </p:sp>
      <p:grpSp>
        <p:nvGrpSpPr>
          <p:cNvPr id="41" name="Group 3"/>
          <p:cNvGrpSpPr/>
          <p:nvPr/>
        </p:nvGrpSpPr>
        <p:grpSpPr bwMode="auto">
          <a:xfrm>
            <a:off x="5133975" y="1281113"/>
            <a:ext cx="4648200" cy="457200"/>
            <a:chOff x="2112" y="787"/>
            <a:chExt cx="2928" cy="288"/>
          </a:xfrm>
        </p:grpSpPr>
        <p:sp>
          <p:nvSpPr>
            <p:cNvPr id="42" name="Text Box 4"/>
            <p:cNvSpPr txBox="1">
              <a:spLocks noChangeArrowheads="1"/>
            </p:cNvSpPr>
            <p:nvPr/>
          </p:nvSpPr>
          <p:spPr bwMode="auto">
            <a:xfrm>
              <a:off x="2112" y="78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a:t>DRAM</a:t>
              </a:r>
            </a:p>
          </p:txBody>
        </p:sp>
        <p:sp>
          <p:nvSpPr>
            <p:cNvPr id="43" name="Text Box 5"/>
            <p:cNvSpPr txBox="1">
              <a:spLocks noChangeArrowheads="1"/>
            </p:cNvSpPr>
            <p:nvPr/>
          </p:nvSpPr>
          <p:spPr bwMode="auto">
            <a:xfrm>
              <a:off x="3504" y="78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b="1"/>
                <a:t>SRAM</a:t>
              </a:r>
            </a:p>
          </p:txBody>
        </p:sp>
      </p:grpSp>
      <p:sp>
        <p:nvSpPr>
          <p:cNvPr id="44" name="Text Box 6"/>
          <p:cNvSpPr txBox="1">
            <a:spLocks noChangeArrowheads="1"/>
          </p:cNvSpPr>
          <p:nvPr/>
        </p:nvSpPr>
        <p:spPr bwMode="auto">
          <a:xfrm>
            <a:off x="3000375" y="1890713"/>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存储原理</a:t>
            </a:r>
          </a:p>
        </p:txBody>
      </p:sp>
      <p:sp>
        <p:nvSpPr>
          <p:cNvPr id="45" name="Text Box 7"/>
          <p:cNvSpPr txBox="1">
            <a:spLocks noChangeArrowheads="1"/>
          </p:cNvSpPr>
          <p:nvPr/>
        </p:nvSpPr>
        <p:spPr bwMode="auto">
          <a:xfrm>
            <a:off x="3000375" y="2570163"/>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集成度</a:t>
            </a:r>
          </a:p>
        </p:txBody>
      </p:sp>
      <p:sp>
        <p:nvSpPr>
          <p:cNvPr id="46" name="Text Box 8"/>
          <p:cNvSpPr txBox="1">
            <a:spLocks noChangeArrowheads="1"/>
          </p:cNvSpPr>
          <p:nvPr/>
        </p:nvSpPr>
        <p:spPr bwMode="auto">
          <a:xfrm>
            <a:off x="3000375" y="3251200"/>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芯片引脚</a:t>
            </a:r>
          </a:p>
        </p:txBody>
      </p:sp>
      <p:sp>
        <p:nvSpPr>
          <p:cNvPr id="47" name="Text Box 9"/>
          <p:cNvSpPr txBox="1">
            <a:spLocks noChangeArrowheads="1"/>
          </p:cNvSpPr>
          <p:nvPr/>
        </p:nvSpPr>
        <p:spPr bwMode="auto">
          <a:xfrm>
            <a:off x="3000375" y="3932238"/>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功耗</a:t>
            </a:r>
          </a:p>
        </p:txBody>
      </p:sp>
      <p:sp>
        <p:nvSpPr>
          <p:cNvPr id="48" name="Text Box 10"/>
          <p:cNvSpPr txBox="1">
            <a:spLocks noChangeArrowheads="1"/>
          </p:cNvSpPr>
          <p:nvPr/>
        </p:nvSpPr>
        <p:spPr bwMode="auto">
          <a:xfrm>
            <a:off x="3000375" y="4613275"/>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价格</a:t>
            </a:r>
          </a:p>
        </p:txBody>
      </p:sp>
      <p:sp>
        <p:nvSpPr>
          <p:cNvPr id="49" name="Text Box 11"/>
          <p:cNvSpPr txBox="1">
            <a:spLocks noChangeArrowheads="1"/>
          </p:cNvSpPr>
          <p:nvPr/>
        </p:nvSpPr>
        <p:spPr bwMode="auto">
          <a:xfrm>
            <a:off x="3000375" y="5294313"/>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速度</a:t>
            </a:r>
          </a:p>
        </p:txBody>
      </p:sp>
      <p:sp>
        <p:nvSpPr>
          <p:cNvPr id="50" name="Text Box 12"/>
          <p:cNvSpPr txBox="1">
            <a:spLocks noChangeArrowheads="1"/>
          </p:cNvSpPr>
          <p:nvPr/>
        </p:nvSpPr>
        <p:spPr bwMode="auto">
          <a:xfrm>
            <a:off x="3000375" y="5975350"/>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刷新</a:t>
            </a:r>
          </a:p>
        </p:txBody>
      </p:sp>
      <p:grpSp>
        <p:nvGrpSpPr>
          <p:cNvPr id="51" name="Group 13"/>
          <p:cNvGrpSpPr/>
          <p:nvPr/>
        </p:nvGrpSpPr>
        <p:grpSpPr bwMode="auto">
          <a:xfrm>
            <a:off x="5210175" y="1890713"/>
            <a:ext cx="4648200" cy="457200"/>
            <a:chOff x="2160" y="1171"/>
            <a:chExt cx="2928" cy="288"/>
          </a:xfrm>
        </p:grpSpPr>
        <p:sp>
          <p:nvSpPr>
            <p:cNvPr id="52" name="Text Box 14"/>
            <p:cNvSpPr txBox="1">
              <a:spLocks noChangeArrowheads="1"/>
            </p:cNvSpPr>
            <p:nvPr/>
          </p:nvSpPr>
          <p:spPr bwMode="auto">
            <a:xfrm>
              <a:off x="2160" y="1171"/>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电容</a:t>
              </a:r>
            </a:p>
          </p:txBody>
        </p:sp>
        <p:sp>
          <p:nvSpPr>
            <p:cNvPr id="53" name="Text Box 15"/>
            <p:cNvSpPr txBox="1">
              <a:spLocks noChangeArrowheads="1"/>
            </p:cNvSpPr>
            <p:nvPr/>
          </p:nvSpPr>
          <p:spPr bwMode="auto">
            <a:xfrm>
              <a:off x="3552" y="1171"/>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触发器</a:t>
              </a:r>
            </a:p>
          </p:txBody>
        </p:sp>
      </p:grpSp>
      <p:grpSp>
        <p:nvGrpSpPr>
          <p:cNvPr id="54" name="Group 16"/>
          <p:cNvGrpSpPr/>
          <p:nvPr/>
        </p:nvGrpSpPr>
        <p:grpSpPr bwMode="auto">
          <a:xfrm>
            <a:off x="5210175" y="2570163"/>
            <a:ext cx="4648200" cy="457200"/>
            <a:chOff x="2160" y="1599"/>
            <a:chExt cx="2928" cy="288"/>
          </a:xfrm>
        </p:grpSpPr>
        <p:sp>
          <p:nvSpPr>
            <p:cNvPr id="55" name="Text Box 17"/>
            <p:cNvSpPr txBox="1">
              <a:spLocks noChangeArrowheads="1"/>
            </p:cNvSpPr>
            <p:nvPr/>
          </p:nvSpPr>
          <p:spPr bwMode="auto">
            <a:xfrm>
              <a:off x="2160" y="1599"/>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高</a:t>
              </a:r>
            </a:p>
          </p:txBody>
        </p:sp>
        <p:sp>
          <p:nvSpPr>
            <p:cNvPr id="56" name="Text Box 18"/>
            <p:cNvSpPr txBox="1">
              <a:spLocks noChangeArrowheads="1"/>
            </p:cNvSpPr>
            <p:nvPr/>
          </p:nvSpPr>
          <p:spPr bwMode="auto">
            <a:xfrm>
              <a:off x="3552" y="1599"/>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低</a:t>
              </a:r>
            </a:p>
          </p:txBody>
        </p:sp>
      </p:grpSp>
      <p:grpSp>
        <p:nvGrpSpPr>
          <p:cNvPr id="57" name="Group 19"/>
          <p:cNvGrpSpPr/>
          <p:nvPr/>
        </p:nvGrpSpPr>
        <p:grpSpPr bwMode="auto">
          <a:xfrm>
            <a:off x="5210175" y="3251200"/>
            <a:ext cx="4648200" cy="457200"/>
            <a:chOff x="2160" y="2028"/>
            <a:chExt cx="2928" cy="288"/>
          </a:xfrm>
        </p:grpSpPr>
        <p:sp>
          <p:nvSpPr>
            <p:cNvPr id="58" name="Text Box 20"/>
            <p:cNvSpPr txBox="1">
              <a:spLocks noChangeArrowheads="1"/>
            </p:cNvSpPr>
            <p:nvPr/>
          </p:nvSpPr>
          <p:spPr bwMode="auto">
            <a:xfrm>
              <a:off x="2160" y="2028"/>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少</a:t>
              </a:r>
            </a:p>
          </p:txBody>
        </p:sp>
        <p:sp>
          <p:nvSpPr>
            <p:cNvPr id="59" name="Text Box 21"/>
            <p:cNvSpPr txBox="1">
              <a:spLocks noChangeArrowheads="1"/>
            </p:cNvSpPr>
            <p:nvPr/>
          </p:nvSpPr>
          <p:spPr bwMode="auto">
            <a:xfrm>
              <a:off x="3552" y="2028"/>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多</a:t>
              </a:r>
            </a:p>
          </p:txBody>
        </p:sp>
      </p:grpSp>
      <p:grpSp>
        <p:nvGrpSpPr>
          <p:cNvPr id="60" name="Group 22"/>
          <p:cNvGrpSpPr/>
          <p:nvPr/>
        </p:nvGrpSpPr>
        <p:grpSpPr bwMode="auto">
          <a:xfrm>
            <a:off x="5210175" y="3932238"/>
            <a:ext cx="4648200" cy="457200"/>
            <a:chOff x="2160" y="2457"/>
            <a:chExt cx="2928" cy="288"/>
          </a:xfrm>
        </p:grpSpPr>
        <p:sp>
          <p:nvSpPr>
            <p:cNvPr id="61" name="Text Box 23"/>
            <p:cNvSpPr txBox="1">
              <a:spLocks noChangeArrowheads="1"/>
            </p:cNvSpPr>
            <p:nvPr/>
          </p:nvSpPr>
          <p:spPr bwMode="auto">
            <a:xfrm>
              <a:off x="2160" y="245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小</a:t>
              </a:r>
            </a:p>
          </p:txBody>
        </p:sp>
        <p:sp>
          <p:nvSpPr>
            <p:cNvPr id="62" name="Text Box 24"/>
            <p:cNvSpPr txBox="1">
              <a:spLocks noChangeArrowheads="1"/>
            </p:cNvSpPr>
            <p:nvPr/>
          </p:nvSpPr>
          <p:spPr bwMode="auto">
            <a:xfrm>
              <a:off x="3552" y="2457"/>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大</a:t>
              </a:r>
            </a:p>
          </p:txBody>
        </p:sp>
      </p:grpSp>
      <p:grpSp>
        <p:nvGrpSpPr>
          <p:cNvPr id="63" name="Group 25"/>
          <p:cNvGrpSpPr/>
          <p:nvPr/>
        </p:nvGrpSpPr>
        <p:grpSpPr bwMode="auto">
          <a:xfrm>
            <a:off x="5210175" y="4613275"/>
            <a:ext cx="4648200" cy="457200"/>
            <a:chOff x="2160" y="2886"/>
            <a:chExt cx="2928" cy="288"/>
          </a:xfrm>
        </p:grpSpPr>
        <p:sp>
          <p:nvSpPr>
            <p:cNvPr id="64" name="Text Box 26"/>
            <p:cNvSpPr txBox="1">
              <a:spLocks noChangeArrowheads="1"/>
            </p:cNvSpPr>
            <p:nvPr/>
          </p:nvSpPr>
          <p:spPr bwMode="auto">
            <a:xfrm>
              <a:off x="2160" y="2886"/>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低</a:t>
              </a:r>
            </a:p>
          </p:txBody>
        </p:sp>
        <p:sp>
          <p:nvSpPr>
            <p:cNvPr id="65" name="Text Box 27"/>
            <p:cNvSpPr txBox="1">
              <a:spLocks noChangeArrowheads="1"/>
            </p:cNvSpPr>
            <p:nvPr/>
          </p:nvSpPr>
          <p:spPr bwMode="auto">
            <a:xfrm>
              <a:off x="3552" y="2886"/>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高</a:t>
              </a:r>
            </a:p>
          </p:txBody>
        </p:sp>
      </p:grpSp>
      <p:grpSp>
        <p:nvGrpSpPr>
          <p:cNvPr id="66" name="Group 28"/>
          <p:cNvGrpSpPr/>
          <p:nvPr/>
        </p:nvGrpSpPr>
        <p:grpSpPr bwMode="auto">
          <a:xfrm>
            <a:off x="5210175" y="5294313"/>
            <a:ext cx="4648200" cy="457200"/>
            <a:chOff x="2160" y="3315"/>
            <a:chExt cx="2928" cy="288"/>
          </a:xfrm>
        </p:grpSpPr>
        <p:sp>
          <p:nvSpPr>
            <p:cNvPr id="67" name="Text Box 29"/>
            <p:cNvSpPr txBox="1">
              <a:spLocks noChangeArrowheads="1"/>
            </p:cNvSpPr>
            <p:nvPr/>
          </p:nvSpPr>
          <p:spPr bwMode="auto">
            <a:xfrm>
              <a:off x="2160" y="3315"/>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慢</a:t>
              </a:r>
            </a:p>
          </p:txBody>
        </p:sp>
        <p:sp>
          <p:nvSpPr>
            <p:cNvPr id="68" name="Text Box 30"/>
            <p:cNvSpPr txBox="1">
              <a:spLocks noChangeArrowheads="1"/>
            </p:cNvSpPr>
            <p:nvPr/>
          </p:nvSpPr>
          <p:spPr bwMode="auto">
            <a:xfrm>
              <a:off x="3552" y="3315"/>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快</a:t>
              </a:r>
            </a:p>
          </p:txBody>
        </p:sp>
      </p:grpSp>
      <p:grpSp>
        <p:nvGrpSpPr>
          <p:cNvPr id="69" name="Group 31"/>
          <p:cNvGrpSpPr/>
          <p:nvPr/>
        </p:nvGrpSpPr>
        <p:grpSpPr bwMode="auto">
          <a:xfrm>
            <a:off x="5210175" y="5975350"/>
            <a:ext cx="4648200" cy="457200"/>
            <a:chOff x="2160" y="3744"/>
            <a:chExt cx="2928" cy="288"/>
          </a:xfrm>
        </p:grpSpPr>
        <p:sp>
          <p:nvSpPr>
            <p:cNvPr id="70" name="Text Box 32"/>
            <p:cNvSpPr txBox="1">
              <a:spLocks noChangeArrowheads="1"/>
            </p:cNvSpPr>
            <p:nvPr/>
          </p:nvSpPr>
          <p:spPr bwMode="auto">
            <a:xfrm>
              <a:off x="2160" y="3744"/>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有</a:t>
              </a:r>
            </a:p>
          </p:txBody>
        </p:sp>
        <p:sp>
          <p:nvSpPr>
            <p:cNvPr id="71" name="Text Box 33"/>
            <p:cNvSpPr txBox="1">
              <a:spLocks noChangeArrowheads="1"/>
            </p:cNvSpPr>
            <p:nvPr/>
          </p:nvSpPr>
          <p:spPr bwMode="auto">
            <a:xfrm>
              <a:off x="3552" y="3744"/>
              <a:ext cx="15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t>无</a:t>
              </a:r>
            </a:p>
          </p:txBody>
        </p:sp>
      </p:grpSp>
      <p:grpSp>
        <p:nvGrpSpPr>
          <p:cNvPr id="72" name="Group 34"/>
          <p:cNvGrpSpPr/>
          <p:nvPr/>
        </p:nvGrpSpPr>
        <p:grpSpPr bwMode="auto">
          <a:xfrm>
            <a:off x="4143375" y="1233488"/>
            <a:ext cx="1066800" cy="550862"/>
            <a:chOff x="1488" y="757"/>
            <a:chExt cx="672" cy="347"/>
          </a:xfrm>
        </p:grpSpPr>
        <p:sp>
          <p:nvSpPr>
            <p:cNvPr id="73" name="AutoShape 35"/>
            <p:cNvSpPr>
              <a:spLocks noChangeArrowheads="1"/>
            </p:cNvSpPr>
            <p:nvPr/>
          </p:nvSpPr>
          <p:spPr bwMode="auto">
            <a:xfrm>
              <a:off x="1488" y="768"/>
              <a:ext cx="672" cy="336"/>
            </a:xfrm>
            <a:prstGeom prst="wedgeRoundRectCallout">
              <a:avLst>
                <a:gd name="adj1" fmla="val 97306"/>
                <a:gd name="adj2" fmla="val -259"/>
                <a:gd name="adj3" fmla="val 16667"/>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sz="2800" b="1"/>
            </a:p>
          </p:txBody>
        </p:sp>
        <p:sp>
          <p:nvSpPr>
            <p:cNvPr id="74" name="Text Box 36"/>
            <p:cNvSpPr txBox="1">
              <a:spLocks noChangeArrowheads="1"/>
            </p:cNvSpPr>
            <p:nvPr/>
          </p:nvSpPr>
          <p:spPr bwMode="auto">
            <a:xfrm>
              <a:off x="1528" y="757"/>
              <a:ext cx="5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b="1"/>
                <a:t>主存</a:t>
              </a:r>
            </a:p>
          </p:txBody>
        </p:sp>
      </p:grpSp>
      <p:grpSp>
        <p:nvGrpSpPr>
          <p:cNvPr id="75" name="Group 37"/>
          <p:cNvGrpSpPr/>
          <p:nvPr/>
        </p:nvGrpSpPr>
        <p:grpSpPr bwMode="auto">
          <a:xfrm>
            <a:off x="9553575" y="1708150"/>
            <a:ext cx="1219200" cy="561975"/>
            <a:chOff x="4896" y="1104"/>
            <a:chExt cx="816" cy="384"/>
          </a:xfrm>
        </p:grpSpPr>
        <p:sp>
          <p:nvSpPr>
            <p:cNvPr id="76" name="AutoShape 38"/>
            <p:cNvSpPr>
              <a:spLocks noChangeArrowheads="1"/>
            </p:cNvSpPr>
            <p:nvPr/>
          </p:nvSpPr>
          <p:spPr bwMode="auto">
            <a:xfrm>
              <a:off x="4896" y="1104"/>
              <a:ext cx="816" cy="384"/>
            </a:xfrm>
            <a:prstGeom prst="wedgeRoundRectCallout">
              <a:avLst>
                <a:gd name="adj1" fmla="val -106250"/>
                <a:gd name="adj2" fmla="val -56509"/>
                <a:gd name="adj3" fmla="val 16667"/>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sz="2800" b="1"/>
            </a:p>
          </p:txBody>
        </p:sp>
        <p:sp>
          <p:nvSpPr>
            <p:cNvPr id="77" name="Text Box 39"/>
            <p:cNvSpPr txBox="1">
              <a:spLocks noChangeArrowheads="1"/>
            </p:cNvSpPr>
            <p:nvPr/>
          </p:nvSpPr>
          <p:spPr bwMode="auto">
            <a:xfrm>
              <a:off x="4992" y="1104"/>
              <a:ext cx="63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b="1"/>
                <a:t>缓存</a:t>
              </a:r>
            </a:p>
          </p:txBody>
        </p:sp>
      </p:gr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latin typeface="Times New Roman" panose="02020603050405020304" pitchFamily="18" charset="0"/>
                <a:cs typeface="Times New Roman" panose="02020603050405020304" pitchFamily="18" charset="0"/>
                <a:sym typeface="+mn-ea"/>
              </a:rPr>
              <a:t> 五、存储器与 </a:t>
            </a:r>
            <a:r>
              <a:rPr lang="en-US" altLang="zh-CN" b="1" dirty="0">
                <a:latin typeface="Times New Roman" panose="02020603050405020304" pitchFamily="18" charset="0"/>
                <a:cs typeface="Times New Roman" panose="02020603050405020304" pitchFamily="18" charset="0"/>
                <a:sym typeface="+mn-ea"/>
              </a:rPr>
              <a:t>CPU </a:t>
            </a:r>
            <a:r>
              <a:rPr lang="zh-CN" altLang="en-US" b="1" dirty="0">
                <a:latin typeface="Times New Roman" panose="02020603050405020304" pitchFamily="18" charset="0"/>
                <a:cs typeface="Times New Roman" panose="02020603050405020304" pitchFamily="18" charset="0"/>
                <a:sym typeface="+mn-ea"/>
              </a:rPr>
              <a:t>的连接 </a:t>
            </a:r>
            <a:endParaRPr lang="zh-CN" altLang="en-US" dirty="0">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8EE8E787-E6FE-45D8-9039-788B45E44EE7}" type="slidenum">
              <a:rPr lang="zh-CN" altLang="en-US" smtClean="0"/>
              <a:t>154</a:t>
            </a:fld>
            <a:endParaRPr lang="zh-CN" altLang="en-US" dirty="0"/>
          </a:p>
        </p:txBody>
      </p:sp>
      <p:sp>
        <p:nvSpPr>
          <p:cNvPr id="272" name="Text Box 2"/>
          <p:cNvSpPr txBox="1">
            <a:spLocks noChangeArrowheads="1"/>
          </p:cNvSpPr>
          <p:nvPr/>
        </p:nvSpPr>
        <p:spPr bwMode="auto">
          <a:xfrm>
            <a:off x="2724150" y="2336800"/>
            <a:ext cx="830580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a:t> 用         1</a:t>
            </a:r>
            <a:r>
              <a:rPr lang="en-US" altLang="zh-CN" sz="2600" b="1"/>
              <a:t>K</a:t>
            </a:r>
            <a:r>
              <a:rPr lang="en-US" altLang="zh-CN" sz="900" b="1"/>
              <a:t> </a:t>
            </a:r>
            <a:r>
              <a:rPr lang="en-US" altLang="zh-CN" sz="2600" b="1">
                <a:cs typeface="Times New Roman" panose="02020603050405020304" pitchFamily="18" charset="0"/>
              </a:rPr>
              <a:t>×</a:t>
            </a:r>
            <a:r>
              <a:rPr lang="en-US" altLang="zh-CN" sz="900" b="1">
                <a:cs typeface="Times New Roman" panose="02020603050405020304" pitchFamily="18" charset="0"/>
              </a:rPr>
              <a:t> </a:t>
            </a:r>
            <a:r>
              <a:rPr lang="zh-CN" altLang="en-US" sz="2600" b="1"/>
              <a:t>4位 存储芯片组成 1</a:t>
            </a:r>
            <a:r>
              <a:rPr lang="en-US" altLang="zh-CN" sz="2600" b="1"/>
              <a:t>K</a:t>
            </a:r>
            <a:r>
              <a:rPr lang="en-US" altLang="zh-CN" sz="900" b="1"/>
              <a:t> </a:t>
            </a:r>
            <a:r>
              <a:rPr lang="en-US" altLang="zh-CN" sz="2600" b="1"/>
              <a:t>×</a:t>
            </a:r>
            <a:r>
              <a:rPr lang="en-US" altLang="zh-CN" sz="900" b="1"/>
              <a:t> </a:t>
            </a:r>
            <a:r>
              <a:rPr lang="en-US" altLang="zh-CN" sz="2600" b="1"/>
              <a:t>8</a:t>
            </a:r>
            <a:r>
              <a:rPr lang="zh-CN" altLang="en-US" sz="2600" b="1"/>
              <a:t>位 的存储器</a:t>
            </a:r>
          </a:p>
        </p:txBody>
      </p:sp>
      <p:sp>
        <p:nvSpPr>
          <p:cNvPr id="273" name="Text Box 3"/>
          <p:cNvSpPr txBox="1">
            <a:spLocks noChangeArrowheads="1"/>
          </p:cNvSpPr>
          <p:nvPr/>
        </p:nvSpPr>
        <p:spPr bwMode="auto">
          <a:xfrm>
            <a:off x="3164205" y="2306955"/>
            <a:ext cx="857885"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a:solidFill>
                  <a:schemeClr val="folHlink"/>
                </a:solidFill>
              </a:rPr>
              <a:t>？片</a:t>
            </a:r>
          </a:p>
        </p:txBody>
      </p:sp>
      <p:grpSp>
        <p:nvGrpSpPr>
          <p:cNvPr id="274" name="Group 4"/>
          <p:cNvGrpSpPr/>
          <p:nvPr/>
        </p:nvGrpSpPr>
        <p:grpSpPr bwMode="auto">
          <a:xfrm>
            <a:off x="4276725" y="4732338"/>
            <a:ext cx="852488" cy="665162"/>
            <a:chOff x="1458" y="2953"/>
            <a:chExt cx="537" cy="419"/>
          </a:xfrm>
        </p:grpSpPr>
        <p:sp>
          <p:nvSpPr>
            <p:cNvPr id="275" name="Freeform 5"/>
            <p:cNvSpPr/>
            <p:nvPr/>
          </p:nvSpPr>
          <p:spPr bwMode="auto">
            <a:xfrm>
              <a:off x="1458" y="2954"/>
              <a:ext cx="1" cy="193"/>
            </a:xfrm>
            <a:custGeom>
              <a:avLst/>
              <a:gdLst>
                <a:gd name="T0" fmla="*/ 0 w 1"/>
                <a:gd name="T1" fmla="*/ 0 h 193"/>
                <a:gd name="T2" fmla="*/ 0 w 1"/>
                <a:gd name="T3" fmla="*/ 193 h 193"/>
                <a:gd name="T4" fmla="*/ 0 60000 65536"/>
                <a:gd name="T5" fmla="*/ 0 60000 65536"/>
                <a:gd name="T6" fmla="*/ 0 w 1"/>
                <a:gd name="T7" fmla="*/ 0 h 193"/>
                <a:gd name="T8" fmla="*/ 1 w 1"/>
                <a:gd name="T9" fmla="*/ 193 h 193"/>
              </a:gdLst>
              <a:ahLst/>
              <a:cxnLst>
                <a:cxn ang="T4">
                  <a:pos x="T0" y="T1"/>
                </a:cxn>
                <a:cxn ang="T5">
                  <a:pos x="T2" y="T3"/>
                </a:cxn>
              </a:cxnLst>
              <a:rect l="T6" t="T7" r="T8" b="T9"/>
              <a:pathLst>
                <a:path w="1" h="193">
                  <a:moveTo>
                    <a:pt x="0" y="0"/>
                  </a:moveTo>
                  <a:lnTo>
                    <a:pt x="0" y="193"/>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6" name="Line 6"/>
            <p:cNvSpPr>
              <a:spLocks noChangeShapeType="1"/>
            </p:cNvSpPr>
            <p:nvPr/>
          </p:nvSpPr>
          <p:spPr bwMode="auto">
            <a:xfrm>
              <a:off x="1635" y="2953"/>
              <a:ext cx="1" cy="26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77" name="Line 7"/>
            <p:cNvSpPr>
              <a:spLocks noChangeShapeType="1"/>
            </p:cNvSpPr>
            <p:nvPr/>
          </p:nvSpPr>
          <p:spPr bwMode="auto">
            <a:xfrm>
              <a:off x="1813" y="2953"/>
              <a:ext cx="1" cy="336"/>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78" name="Freeform 8"/>
            <p:cNvSpPr/>
            <p:nvPr/>
          </p:nvSpPr>
          <p:spPr bwMode="auto">
            <a:xfrm>
              <a:off x="1993" y="2960"/>
              <a:ext cx="2" cy="412"/>
            </a:xfrm>
            <a:custGeom>
              <a:avLst/>
              <a:gdLst>
                <a:gd name="T0" fmla="*/ 2 w 2"/>
                <a:gd name="T1" fmla="*/ 0 h 412"/>
                <a:gd name="T2" fmla="*/ 0 w 2"/>
                <a:gd name="T3" fmla="*/ 412 h 412"/>
                <a:gd name="T4" fmla="*/ 0 60000 65536"/>
                <a:gd name="T5" fmla="*/ 0 60000 65536"/>
                <a:gd name="T6" fmla="*/ 0 w 2"/>
                <a:gd name="T7" fmla="*/ 0 h 412"/>
                <a:gd name="T8" fmla="*/ 2 w 2"/>
                <a:gd name="T9" fmla="*/ 412 h 412"/>
              </a:gdLst>
              <a:ahLst/>
              <a:cxnLst>
                <a:cxn ang="T4">
                  <a:pos x="T0" y="T1"/>
                </a:cxn>
                <a:cxn ang="T5">
                  <a:pos x="T2" y="T3"/>
                </a:cxn>
              </a:cxnLst>
              <a:rect l="T6" t="T7" r="T8" b="T9"/>
              <a:pathLst>
                <a:path w="2" h="412">
                  <a:moveTo>
                    <a:pt x="2" y="0"/>
                  </a:moveTo>
                  <a:lnTo>
                    <a:pt x="0" y="412"/>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80" name="Text Box 10"/>
          <p:cNvSpPr txBox="1">
            <a:spLocks noChangeArrowheads="1"/>
          </p:cNvSpPr>
          <p:nvPr/>
        </p:nvSpPr>
        <p:spPr bwMode="auto">
          <a:xfrm>
            <a:off x="2800350" y="1035050"/>
            <a:ext cx="4903788"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1.  存储器容量的扩展</a:t>
            </a:r>
            <a:endParaRPr lang="en-US" altLang="zh-CN" sz="3200" b="1"/>
          </a:p>
        </p:txBody>
      </p:sp>
      <p:grpSp>
        <p:nvGrpSpPr>
          <p:cNvPr id="281" name="Group 11"/>
          <p:cNvGrpSpPr/>
          <p:nvPr/>
        </p:nvGrpSpPr>
        <p:grpSpPr bwMode="auto">
          <a:xfrm>
            <a:off x="2724150" y="1673225"/>
            <a:ext cx="4953000" cy="519113"/>
            <a:chOff x="768" y="960"/>
            <a:chExt cx="3120" cy="327"/>
          </a:xfrm>
        </p:grpSpPr>
        <p:sp>
          <p:nvSpPr>
            <p:cNvPr id="282" name="Text Box 12"/>
            <p:cNvSpPr txBox="1">
              <a:spLocks noChangeArrowheads="1"/>
            </p:cNvSpPr>
            <p:nvPr/>
          </p:nvSpPr>
          <p:spPr bwMode="auto">
            <a:xfrm>
              <a:off x="768" y="960"/>
              <a:ext cx="17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 (1)  位扩展</a:t>
              </a:r>
            </a:p>
          </p:txBody>
        </p:sp>
        <p:sp>
          <p:nvSpPr>
            <p:cNvPr id="283" name="Text Box 13"/>
            <p:cNvSpPr txBox="1">
              <a:spLocks noChangeArrowheads="1"/>
            </p:cNvSpPr>
            <p:nvPr/>
          </p:nvSpPr>
          <p:spPr bwMode="auto">
            <a:xfrm>
              <a:off x="1872" y="960"/>
              <a:ext cx="2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（增加存储字长）</a:t>
              </a:r>
            </a:p>
          </p:txBody>
        </p:sp>
      </p:grpSp>
      <p:grpSp>
        <p:nvGrpSpPr>
          <p:cNvPr id="284" name="Group 14"/>
          <p:cNvGrpSpPr/>
          <p:nvPr/>
        </p:nvGrpSpPr>
        <p:grpSpPr bwMode="auto">
          <a:xfrm>
            <a:off x="8910638" y="1644650"/>
            <a:ext cx="2016125" cy="533400"/>
            <a:chOff x="4176" y="1008"/>
            <a:chExt cx="1344" cy="336"/>
          </a:xfrm>
        </p:grpSpPr>
        <p:sp>
          <p:nvSpPr>
            <p:cNvPr id="285" name="AutoShape 15"/>
            <p:cNvSpPr>
              <a:spLocks noChangeArrowheads="1"/>
            </p:cNvSpPr>
            <p:nvPr/>
          </p:nvSpPr>
          <p:spPr bwMode="auto">
            <a:xfrm>
              <a:off x="4176" y="1008"/>
              <a:ext cx="1344" cy="336"/>
            </a:xfrm>
            <a:prstGeom prst="wedgeRoundRectCallout">
              <a:avLst>
                <a:gd name="adj1" fmla="val -112204"/>
                <a:gd name="adj2" fmla="val 86903"/>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r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en-US" altLang="zh-CN" sz="2800" b="1"/>
            </a:p>
          </p:txBody>
        </p:sp>
        <p:sp>
          <p:nvSpPr>
            <p:cNvPr id="286" name="Text Box 16"/>
            <p:cNvSpPr txBox="1">
              <a:spLocks noChangeArrowheads="1"/>
            </p:cNvSpPr>
            <p:nvPr/>
          </p:nvSpPr>
          <p:spPr bwMode="auto">
            <a:xfrm>
              <a:off x="4224" y="1008"/>
              <a:ext cx="129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a:t>10根地址线</a:t>
              </a:r>
            </a:p>
          </p:txBody>
        </p:sp>
      </p:grpSp>
      <p:grpSp>
        <p:nvGrpSpPr>
          <p:cNvPr id="287" name="Group 17"/>
          <p:cNvGrpSpPr/>
          <p:nvPr/>
        </p:nvGrpSpPr>
        <p:grpSpPr bwMode="auto">
          <a:xfrm>
            <a:off x="9126538" y="3113088"/>
            <a:ext cx="1979612" cy="533400"/>
            <a:chOff x="4176" y="1872"/>
            <a:chExt cx="1344" cy="336"/>
          </a:xfrm>
        </p:grpSpPr>
        <p:sp>
          <p:nvSpPr>
            <p:cNvPr id="288" name="AutoShape 18"/>
            <p:cNvSpPr>
              <a:spLocks noChangeArrowheads="1"/>
            </p:cNvSpPr>
            <p:nvPr/>
          </p:nvSpPr>
          <p:spPr bwMode="auto">
            <a:xfrm>
              <a:off x="4176" y="1872"/>
              <a:ext cx="1296" cy="336"/>
            </a:xfrm>
            <a:prstGeom prst="wedgeRoundRectCallout">
              <a:avLst>
                <a:gd name="adj1" fmla="val -82486"/>
                <a:gd name="adj2" fmla="val -112796"/>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sz="2800" b="1"/>
            </a:p>
          </p:txBody>
        </p:sp>
        <p:sp>
          <p:nvSpPr>
            <p:cNvPr id="289" name="Text Box 19"/>
            <p:cNvSpPr txBox="1">
              <a:spLocks noChangeArrowheads="1"/>
            </p:cNvSpPr>
            <p:nvPr/>
          </p:nvSpPr>
          <p:spPr bwMode="auto">
            <a:xfrm>
              <a:off x="4272" y="1872"/>
              <a:ext cx="124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a:t>8根数据线</a:t>
              </a:r>
            </a:p>
          </p:txBody>
        </p:sp>
      </p:grpSp>
      <p:sp>
        <p:nvSpPr>
          <p:cNvPr id="290" name="Line 20"/>
          <p:cNvSpPr>
            <a:spLocks noChangeShapeType="1"/>
          </p:cNvSpPr>
          <p:nvPr/>
        </p:nvSpPr>
        <p:spPr bwMode="auto">
          <a:xfrm>
            <a:off x="2968625" y="6203950"/>
            <a:ext cx="255588"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5875">
                <a:solidFill>
                  <a:srgbClr val="000000"/>
                </a:solidFill>
                <a:round/>
              </a14:hiddenLine>
            </a:ext>
          </a:extLst>
        </p:spPr>
        <p:txBody>
          <a:bodyPr/>
          <a:lstStyle/>
          <a:p>
            <a:endParaRPr lang="zh-CN" altLang="en-US"/>
          </a:p>
        </p:txBody>
      </p:sp>
      <p:sp>
        <p:nvSpPr>
          <p:cNvPr id="291" name="Rectangle 21"/>
          <p:cNvSpPr>
            <a:spLocks noChangeArrowheads="1"/>
          </p:cNvSpPr>
          <p:nvPr/>
        </p:nvSpPr>
        <p:spPr bwMode="auto">
          <a:xfrm>
            <a:off x="2960688" y="3479800"/>
            <a:ext cx="296862"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92" name="Group 22"/>
          <p:cNvGrpSpPr/>
          <p:nvPr/>
        </p:nvGrpSpPr>
        <p:grpSpPr bwMode="auto">
          <a:xfrm>
            <a:off x="6238875" y="4745038"/>
            <a:ext cx="842963" cy="1168400"/>
            <a:chOff x="2694" y="2961"/>
            <a:chExt cx="531" cy="736"/>
          </a:xfrm>
        </p:grpSpPr>
        <p:grpSp>
          <p:nvGrpSpPr>
            <p:cNvPr id="293" name="Group 23"/>
            <p:cNvGrpSpPr/>
            <p:nvPr/>
          </p:nvGrpSpPr>
          <p:grpSpPr bwMode="auto">
            <a:xfrm>
              <a:off x="2694" y="2971"/>
              <a:ext cx="36" cy="501"/>
              <a:chOff x="2499" y="2165"/>
              <a:chExt cx="36" cy="501"/>
            </a:xfrm>
          </p:grpSpPr>
          <p:sp>
            <p:nvSpPr>
              <p:cNvPr id="298" name="Line 24"/>
              <p:cNvSpPr>
                <a:spLocks noChangeShapeType="1"/>
              </p:cNvSpPr>
              <p:nvPr/>
            </p:nvSpPr>
            <p:spPr bwMode="auto">
              <a:xfrm>
                <a:off x="2516" y="2165"/>
                <a:ext cx="7" cy="49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9" name="Oval 25"/>
              <p:cNvSpPr>
                <a:spLocks noChangeArrowheads="1"/>
              </p:cNvSpPr>
              <p:nvPr/>
            </p:nvSpPr>
            <p:spPr bwMode="auto">
              <a:xfrm>
                <a:off x="2499" y="2630"/>
                <a:ext cx="36" cy="36"/>
              </a:xfrm>
              <a:prstGeom prst="ellipse">
                <a:avLst/>
              </a:prstGeom>
              <a:solidFill>
                <a:schemeClr val="tx1"/>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94" name="Freeform 26"/>
            <p:cNvSpPr/>
            <p:nvPr/>
          </p:nvSpPr>
          <p:spPr bwMode="auto">
            <a:xfrm>
              <a:off x="2881" y="2966"/>
              <a:ext cx="2" cy="555"/>
            </a:xfrm>
            <a:custGeom>
              <a:avLst/>
              <a:gdLst>
                <a:gd name="T0" fmla="*/ 2 w 2"/>
                <a:gd name="T1" fmla="*/ 0 h 555"/>
                <a:gd name="T2" fmla="*/ 0 w 2"/>
                <a:gd name="T3" fmla="*/ 555 h 555"/>
                <a:gd name="T4" fmla="*/ 0 60000 65536"/>
                <a:gd name="T5" fmla="*/ 0 60000 65536"/>
                <a:gd name="T6" fmla="*/ 0 w 2"/>
                <a:gd name="T7" fmla="*/ 0 h 555"/>
                <a:gd name="T8" fmla="*/ 2 w 2"/>
                <a:gd name="T9" fmla="*/ 555 h 555"/>
              </a:gdLst>
              <a:ahLst/>
              <a:cxnLst>
                <a:cxn ang="T4">
                  <a:pos x="T0" y="T1"/>
                </a:cxn>
                <a:cxn ang="T5">
                  <a:pos x="T2" y="T3"/>
                </a:cxn>
              </a:cxnLst>
              <a:rect l="T6" t="T7" r="T8" b="T9"/>
              <a:pathLst>
                <a:path w="2" h="555">
                  <a:moveTo>
                    <a:pt x="2" y="0"/>
                  </a:moveTo>
                  <a:lnTo>
                    <a:pt x="0" y="555"/>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5" name="Freeform 27"/>
            <p:cNvSpPr/>
            <p:nvPr/>
          </p:nvSpPr>
          <p:spPr bwMode="auto">
            <a:xfrm>
              <a:off x="3060" y="2961"/>
              <a:ext cx="1" cy="648"/>
            </a:xfrm>
            <a:custGeom>
              <a:avLst/>
              <a:gdLst>
                <a:gd name="T0" fmla="*/ 0 w 1"/>
                <a:gd name="T1" fmla="*/ 0 h 648"/>
                <a:gd name="T2" fmla="*/ 1 w 1"/>
                <a:gd name="T3" fmla="*/ 648 h 648"/>
                <a:gd name="T4" fmla="*/ 0 60000 65536"/>
                <a:gd name="T5" fmla="*/ 0 60000 65536"/>
                <a:gd name="T6" fmla="*/ 0 w 1"/>
                <a:gd name="T7" fmla="*/ 0 h 648"/>
                <a:gd name="T8" fmla="*/ 1 w 1"/>
                <a:gd name="T9" fmla="*/ 648 h 648"/>
              </a:gdLst>
              <a:ahLst/>
              <a:cxnLst>
                <a:cxn ang="T4">
                  <a:pos x="T0" y="T1"/>
                </a:cxn>
                <a:cxn ang="T5">
                  <a:pos x="T2" y="T3"/>
                </a:cxn>
              </a:cxnLst>
              <a:rect l="T6" t="T7" r="T8" b="T9"/>
              <a:pathLst>
                <a:path w="1" h="648">
                  <a:moveTo>
                    <a:pt x="0" y="0"/>
                  </a:moveTo>
                  <a:lnTo>
                    <a:pt x="1" y="648"/>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6" name="Oval 28"/>
            <p:cNvSpPr>
              <a:spLocks noChangeArrowheads="1"/>
            </p:cNvSpPr>
            <p:nvPr/>
          </p:nvSpPr>
          <p:spPr bwMode="auto">
            <a:xfrm>
              <a:off x="3041" y="3593"/>
              <a:ext cx="32" cy="32"/>
            </a:xfrm>
            <a:prstGeom prst="ellipse">
              <a:avLst/>
            </a:prstGeom>
            <a:solidFill>
              <a:schemeClr val="tx1"/>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 name="Freeform 29"/>
            <p:cNvSpPr/>
            <p:nvPr/>
          </p:nvSpPr>
          <p:spPr bwMode="auto">
            <a:xfrm>
              <a:off x="3223" y="2966"/>
              <a:ext cx="2" cy="731"/>
            </a:xfrm>
            <a:custGeom>
              <a:avLst/>
              <a:gdLst>
                <a:gd name="T0" fmla="*/ 2 w 2"/>
                <a:gd name="T1" fmla="*/ 0 h 731"/>
                <a:gd name="T2" fmla="*/ 0 w 2"/>
                <a:gd name="T3" fmla="*/ 731 h 731"/>
                <a:gd name="T4" fmla="*/ 0 60000 65536"/>
                <a:gd name="T5" fmla="*/ 0 60000 65536"/>
                <a:gd name="T6" fmla="*/ 0 w 2"/>
                <a:gd name="T7" fmla="*/ 0 h 731"/>
                <a:gd name="T8" fmla="*/ 2 w 2"/>
                <a:gd name="T9" fmla="*/ 731 h 731"/>
              </a:gdLst>
              <a:ahLst/>
              <a:cxnLst>
                <a:cxn ang="T4">
                  <a:pos x="T0" y="T1"/>
                </a:cxn>
                <a:cxn ang="T5">
                  <a:pos x="T2" y="T3"/>
                </a:cxn>
              </a:cxnLst>
              <a:rect l="T6" t="T7" r="T8" b="T9"/>
              <a:pathLst>
                <a:path w="2" h="731">
                  <a:moveTo>
                    <a:pt x="2" y="0"/>
                  </a:moveTo>
                  <a:lnTo>
                    <a:pt x="0" y="731"/>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00" name="Rectangle 30"/>
          <p:cNvSpPr>
            <a:spLocks noChangeArrowheads="1"/>
          </p:cNvSpPr>
          <p:nvPr/>
        </p:nvSpPr>
        <p:spPr bwMode="auto">
          <a:xfrm>
            <a:off x="2916238" y="6151563"/>
            <a:ext cx="2921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1" name="Rectangle 31"/>
          <p:cNvSpPr>
            <a:spLocks noChangeArrowheads="1"/>
          </p:cNvSpPr>
          <p:nvPr/>
        </p:nvSpPr>
        <p:spPr bwMode="auto">
          <a:xfrm>
            <a:off x="2930525" y="5937250"/>
            <a:ext cx="2984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2" name="Oval 32"/>
          <p:cNvSpPr>
            <a:spLocks noChangeArrowheads="1"/>
          </p:cNvSpPr>
          <p:nvPr/>
        </p:nvSpPr>
        <p:spPr bwMode="auto">
          <a:xfrm>
            <a:off x="3059113" y="3195638"/>
            <a:ext cx="31750" cy="3651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rou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3" name="Oval 33"/>
          <p:cNvSpPr>
            <a:spLocks noChangeArrowheads="1"/>
          </p:cNvSpPr>
          <p:nvPr/>
        </p:nvSpPr>
        <p:spPr bwMode="auto">
          <a:xfrm>
            <a:off x="3041650" y="3459163"/>
            <a:ext cx="36513" cy="3651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rou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4" name="Oval 34"/>
          <p:cNvSpPr>
            <a:spLocks noChangeArrowheads="1"/>
          </p:cNvSpPr>
          <p:nvPr/>
        </p:nvSpPr>
        <p:spPr bwMode="auto">
          <a:xfrm>
            <a:off x="3059113" y="3387725"/>
            <a:ext cx="36512" cy="365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rou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05" name="Group 35"/>
          <p:cNvGrpSpPr/>
          <p:nvPr/>
        </p:nvGrpSpPr>
        <p:grpSpPr bwMode="auto">
          <a:xfrm>
            <a:off x="2903538" y="4481513"/>
            <a:ext cx="5329237" cy="2376487"/>
            <a:chOff x="593" y="2795"/>
            <a:chExt cx="3357" cy="1497"/>
          </a:xfrm>
        </p:grpSpPr>
        <p:sp>
          <p:nvSpPr>
            <p:cNvPr id="306" name="Line 36"/>
            <p:cNvSpPr>
              <a:spLocks noChangeShapeType="1"/>
            </p:cNvSpPr>
            <p:nvPr/>
          </p:nvSpPr>
          <p:spPr bwMode="auto">
            <a:xfrm>
              <a:off x="795" y="3146"/>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307" name="Group 37"/>
            <p:cNvGrpSpPr/>
            <p:nvPr/>
          </p:nvGrpSpPr>
          <p:grpSpPr bwMode="auto">
            <a:xfrm>
              <a:off x="593" y="2795"/>
              <a:ext cx="3347" cy="1497"/>
              <a:chOff x="593" y="2795"/>
              <a:chExt cx="3347" cy="1497"/>
            </a:xfrm>
          </p:grpSpPr>
          <p:sp>
            <p:nvSpPr>
              <p:cNvPr id="308" name="Rectangle 38"/>
              <p:cNvSpPr>
                <a:spLocks noChangeArrowheads="1"/>
              </p:cNvSpPr>
              <p:nvPr/>
            </p:nvSpPr>
            <p:spPr bwMode="auto">
              <a:xfrm>
                <a:off x="617" y="3621"/>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D</a:t>
                </a:r>
              </a:p>
            </p:txBody>
          </p:sp>
          <p:grpSp>
            <p:nvGrpSpPr>
              <p:cNvPr id="309" name="Group 39"/>
              <p:cNvGrpSpPr/>
              <p:nvPr/>
            </p:nvGrpSpPr>
            <p:grpSpPr bwMode="auto">
              <a:xfrm>
                <a:off x="593" y="2795"/>
                <a:ext cx="3347" cy="1497"/>
                <a:chOff x="593" y="2795"/>
                <a:chExt cx="3347" cy="1497"/>
              </a:xfrm>
            </p:grpSpPr>
            <p:sp>
              <p:nvSpPr>
                <p:cNvPr id="310" name="Rectangle 40"/>
                <p:cNvSpPr>
                  <a:spLocks noChangeArrowheads="1"/>
                </p:cNvSpPr>
                <p:nvPr/>
              </p:nvSpPr>
              <p:spPr bwMode="auto">
                <a:xfrm>
                  <a:off x="617" y="3322"/>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D</a:t>
                  </a:r>
                </a:p>
              </p:txBody>
            </p:sp>
            <p:grpSp>
              <p:nvGrpSpPr>
                <p:cNvPr id="311" name="Group 41"/>
                <p:cNvGrpSpPr/>
                <p:nvPr/>
              </p:nvGrpSpPr>
              <p:grpSpPr bwMode="auto">
                <a:xfrm>
                  <a:off x="593" y="2795"/>
                  <a:ext cx="3347" cy="1497"/>
                  <a:chOff x="593" y="2795"/>
                  <a:chExt cx="3347" cy="1497"/>
                </a:xfrm>
              </p:grpSpPr>
              <p:sp>
                <p:nvSpPr>
                  <p:cNvPr id="312" name="Text Box 42"/>
                  <p:cNvSpPr txBox="1">
                    <a:spLocks noChangeArrowheads="1"/>
                  </p:cNvSpPr>
                  <p:nvPr/>
                </p:nvSpPr>
                <p:spPr bwMode="auto">
                  <a:xfrm>
                    <a:off x="593" y="3145"/>
                    <a:ext cx="192"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r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a:t>
                    </a:r>
                    <a:endParaRPr lang="zh-CN" altLang="en-US" sz="2000" b="1">
                      <a:latin typeface="宋体" panose="02010600030101010101" pitchFamily="2" charset="-122"/>
                    </a:endParaRPr>
                  </a:p>
                </p:txBody>
              </p:sp>
              <p:grpSp>
                <p:nvGrpSpPr>
                  <p:cNvPr id="313" name="Group 43"/>
                  <p:cNvGrpSpPr/>
                  <p:nvPr/>
                </p:nvGrpSpPr>
                <p:grpSpPr bwMode="auto">
                  <a:xfrm>
                    <a:off x="593" y="2795"/>
                    <a:ext cx="3347" cy="1497"/>
                    <a:chOff x="593" y="2795"/>
                    <a:chExt cx="3347" cy="1497"/>
                  </a:xfrm>
                </p:grpSpPr>
                <p:sp>
                  <p:nvSpPr>
                    <p:cNvPr id="314" name="Text Box 44"/>
                    <p:cNvSpPr txBox="1">
                      <a:spLocks noChangeArrowheads="1"/>
                    </p:cNvSpPr>
                    <p:nvPr/>
                  </p:nvSpPr>
                  <p:spPr bwMode="auto">
                    <a:xfrm>
                      <a:off x="593" y="3441"/>
                      <a:ext cx="192" cy="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r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a:t>
                      </a:r>
                      <a:endParaRPr lang="zh-CN" altLang="en-US" sz="2000" b="1">
                        <a:latin typeface="宋体" panose="02010600030101010101" pitchFamily="2" charset="-122"/>
                      </a:endParaRPr>
                    </a:p>
                  </p:txBody>
                </p:sp>
                <p:sp>
                  <p:nvSpPr>
                    <p:cNvPr id="315" name="Rectangle 45"/>
                    <p:cNvSpPr>
                      <a:spLocks noChangeArrowheads="1"/>
                    </p:cNvSpPr>
                    <p:nvPr/>
                  </p:nvSpPr>
                  <p:spPr bwMode="auto">
                    <a:xfrm>
                      <a:off x="630" y="2795"/>
                      <a:ext cx="187"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16" name="Group 46"/>
                    <p:cNvGrpSpPr/>
                    <p:nvPr/>
                  </p:nvGrpSpPr>
                  <p:grpSpPr bwMode="auto">
                    <a:xfrm>
                      <a:off x="617" y="2795"/>
                      <a:ext cx="3323" cy="1497"/>
                      <a:chOff x="617" y="2795"/>
                      <a:chExt cx="3323" cy="1497"/>
                    </a:xfrm>
                  </p:grpSpPr>
                  <p:sp>
                    <p:nvSpPr>
                      <p:cNvPr id="317" name="Rectangle 47"/>
                      <p:cNvSpPr>
                        <a:spLocks noChangeArrowheads="1"/>
                      </p:cNvSpPr>
                      <p:nvPr/>
                    </p:nvSpPr>
                    <p:spPr bwMode="auto">
                      <a:xfrm>
                        <a:off x="617" y="3038"/>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D</a:t>
                        </a:r>
                      </a:p>
                    </p:txBody>
                  </p:sp>
                  <p:grpSp>
                    <p:nvGrpSpPr>
                      <p:cNvPr id="318" name="Group 48"/>
                      <p:cNvGrpSpPr/>
                      <p:nvPr/>
                    </p:nvGrpSpPr>
                    <p:grpSpPr bwMode="auto">
                      <a:xfrm>
                        <a:off x="688" y="3097"/>
                        <a:ext cx="3252" cy="717"/>
                        <a:chOff x="688" y="3097"/>
                        <a:chExt cx="3252" cy="717"/>
                      </a:xfrm>
                    </p:grpSpPr>
                    <p:sp>
                      <p:nvSpPr>
                        <p:cNvPr id="321" name="Rectangle 49"/>
                        <p:cNvSpPr>
                          <a:spLocks noChangeArrowheads="1"/>
                        </p:cNvSpPr>
                        <p:nvPr/>
                      </p:nvSpPr>
                      <p:spPr bwMode="auto">
                        <a:xfrm>
                          <a:off x="688" y="3680"/>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0</a:t>
                          </a:r>
                        </a:p>
                      </p:txBody>
                    </p:sp>
                    <p:grpSp>
                      <p:nvGrpSpPr>
                        <p:cNvPr id="322" name="Group 50"/>
                        <p:cNvGrpSpPr/>
                        <p:nvPr/>
                      </p:nvGrpSpPr>
                      <p:grpSpPr bwMode="auto">
                        <a:xfrm>
                          <a:off x="688" y="3097"/>
                          <a:ext cx="3252" cy="588"/>
                          <a:chOff x="688" y="3097"/>
                          <a:chExt cx="3252" cy="588"/>
                        </a:xfrm>
                      </p:grpSpPr>
                      <p:sp>
                        <p:nvSpPr>
                          <p:cNvPr id="323" name="Rectangle 51"/>
                          <p:cNvSpPr>
                            <a:spLocks noChangeArrowheads="1"/>
                          </p:cNvSpPr>
                          <p:nvPr/>
                        </p:nvSpPr>
                        <p:spPr bwMode="auto">
                          <a:xfrm>
                            <a:off x="688" y="3381"/>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4</a:t>
                            </a:r>
                          </a:p>
                        </p:txBody>
                      </p:sp>
                      <p:grpSp>
                        <p:nvGrpSpPr>
                          <p:cNvPr id="324" name="Group 52"/>
                          <p:cNvGrpSpPr/>
                          <p:nvPr/>
                        </p:nvGrpSpPr>
                        <p:grpSpPr bwMode="auto">
                          <a:xfrm>
                            <a:off x="688" y="3097"/>
                            <a:ext cx="3252" cy="588"/>
                            <a:chOff x="688" y="3097"/>
                            <a:chExt cx="3252" cy="588"/>
                          </a:xfrm>
                        </p:grpSpPr>
                        <p:sp>
                          <p:nvSpPr>
                            <p:cNvPr id="325" name="Rectangle 53"/>
                            <p:cNvSpPr>
                              <a:spLocks noChangeArrowheads="1"/>
                            </p:cNvSpPr>
                            <p:nvPr/>
                          </p:nvSpPr>
                          <p:spPr bwMode="auto">
                            <a:xfrm>
                              <a:off x="688" y="3097"/>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7</a:t>
                              </a:r>
                            </a:p>
                          </p:txBody>
                        </p:sp>
                        <p:grpSp>
                          <p:nvGrpSpPr>
                            <p:cNvPr id="326" name="Group 54"/>
                            <p:cNvGrpSpPr/>
                            <p:nvPr/>
                          </p:nvGrpSpPr>
                          <p:grpSpPr bwMode="auto">
                            <a:xfrm>
                              <a:off x="782" y="3146"/>
                              <a:ext cx="3158" cy="539"/>
                              <a:chOff x="782" y="3146"/>
                              <a:chExt cx="3158" cy="539"/>
                            </a:xfrm>
                          </p:grpSpPr>
                          <p:sp>
                            <p:nvSpPr>
                              <p:cNvPr id="327" name="Line 55"/>
                              <p:cNvSpPr>
                                <a:spLocks noChangeShapeType="1"/>
                              </p:cNvSpPr>
                              <p:nvPr/>
                            </p:nvSpPr>
                            <p:spPr bwMode="auto">
                              <a:xfrm>
                                <a:off x="782" y="3146"/>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8" name="Line 56"/>
                              <p:cNvSpPr>
                                <a:spLocks noChangeShapeType="1"/>
                              </p:cNvSpPr>
                              <p:nvPr/>
                            </p:nvSpPr>
                            <p:spPr bwMode="auto">
                              <a:xfrm>
                                <a:off x="785" y="3218"/>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29" name="Line 57"/>
                              <p:cNvSpPr>
                                <a:spLocks noChangeShapeType="1"/>
                              </p:cNvSpPr>
                              <p:nvPr/>
                            </p:nvSpPr>
                            <p:spPr bwMode="auto">
                              <a:xfrm>
                                <a:off x="782" y="3299"/>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0" name="Line 58"/>
                              <p:cNvSpPr>
                                <a:spLocks noChangeShapeType="1"/>
                              </p:cNvSpPr>
                              <p:nvPr/>
                            </p:nvSpPr>
                            <p:spPr bwMode="auto">
                              <a:xfrm>
                                <a:off x="782" y="3374"/>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1" name="Line 59"/>
                              <p:cNvSpPr>
                                <a:spLocks noChangeShapeType="1"/>
                              </p:cNvSpPr>
                              <p:nvPr/>
                            </p:nvSpPr>
                            <p:spPr bwMode="auto">
                              <a:xfrm>
                                <a:off x="782" y="3453"/>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2" name="Freeform 60"/>
                              <p:cNvSpPr/>
                              <p:nvPr/>
                            </p:nvSpPr>
                            <p:spPr bwMode="auto">
                              <a:xfrm>
                                <a:off x="782" y="3531"/>
                                <a:ext cx="3157" cy="1"/>
                              </a:xfrm>
                              <a:custGeom>
                                <a:avLst/>
                                <a:gdLst>
                                  <a:gd name="T0" fmla="*/ 0 w 3157"/>
                                  <a:gd name="T1" fmla="*/ 0 h 1"/>
                                  <a:gd name="T2" fmla="*/ 3157 w 3157"/>
                                  <a:gd name="T3" fmla="*/ 0 h 1"/>
                                  <a:gd name="T4" fmla="*/ 0 60000 65536"/>
                                  <a:gd name="T5" fmla="*/ 0 60000 65536"/>
                                  <a:gd name="T6" fmla="*/ 0 w 3157"/>
                                  <a:gd name="T7" fmla="*/ 0 h 1"/>
                                  <a:gd name="T8" fmla="*/ 3157 w 3157"/>
                                  <a:gd name="T9" fmla="*/ 1 h 1"/>
                                </a:gdLst>
                                <a:ahLst/>
                                <a:cxnLst>
                                  <a:cxn ang="T4">
                                    <a:pos x="T0" y="T1"/>
                                  </a:cxn>
                                  <a:cxn ang="T5">
                                    <a:pos x="T2" y="T3"/>
                                  </a:cxn>
                                </a:cxnLst>
                                <a:rect l="T6" t="T7" r="T8" b="T9"/>
                                <a:pathLst>
                                  <a:path w="3157" h="1">
                                    <a:moveTo>
                                      <a:pt x="0" y="0"/>
                                    </a:moveTo>
                                    <a:lnTo>
                                      <a:pt x="3157"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3" name="Line 61"/>
                              <p:cNvSpPr>
                                <a:spLocks noChangeShapeType="1"/>
                              </p:cNvSpPr>
                              <p:nvPr/>
                            </p:nvSpPr>
                            <p:spPr bwMode="auto">
                              <a:xfrm>
                                <a:off x="782" y="3606"/>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34" name="Line 62"/>
                              <p:cNvSpPr>
                                <a:spLocks noChangeShapeType="1"/>
                              </p:cNvSpPr>
                              <p:nvPr/>
                            </p:nvSpPr>
                            <p:spPr bwMode="auto">
                              <a:xfrm>
                                <a:off x="782" y="3684"/>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grpSp>
                  <p:sp>
                    <p:nvSpPr>
                      <p:cNvPr id="319" name="Rectangle 63"/>
                      <p:cNvSpPr>
                        <a:spLocks noChangeArrowheads="1"/>
                      </p:cNvSpPr>
                      <p:nvPr/>
                    </p:nvSpPr>
                    <p:spPr bwMode="auto">
                      <a:xfrm>
                        <a:off x="630" y="2795"/>
                        <a:ext cx="145"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0" name="Rectangle 64"/>
                      <p:cNvSpPr>
                        <a:spLocks noChangeArrowheads="1"/>
                      </p:cNvSpPr>
                      <p:nvPr/>
                    </p:nvSpPr>
                    <p:spPr bwMode="auto">
                      <a:xfrm>
                        <a:off x="630" y="4103"/>
                        <a:ext cx="145"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grpSp>
        </p:grpSp>
      </p:grpSp>
      <p:sp>
        <p:nvSpPr>
          <p:cNvPr id="335" name="Oval 65"/>
          <p:cNvSpPr>
            <a:spLocks noChangeArrowheads="1"/>
          </p:cNvSpPr>
          <p:nvPr/>
        </p:nvSpPr>
        <p:spPr bwMode="auto">
          <a:xfrm>
            <a:off x="3059113" y="5105400"/>
            <a:ext cx="36512" cy="36513"/>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rou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6" name="Oval 66"/>
          <p:cNvSpPr>
            <a:spLocks noChangeArrowheads="1"/>
          </p:cNvSpPr>
          <p:nvPr/>
        </p:nvSpPr>
        <p:spPr bwMode="auto">
          <a:xfrm>
            <a:off x="3065463" y="5281613"/>
            <a:ext cx="34925" cy="36512"/>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rou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7" name="Oval 67"/>
          <p:cNvSpPr>
            <a:spLocks noChangeArrowheads="1"/>
          </p:cNvSpPr>
          <p:nvPr/>
        </p:nvSpPr>
        <p:spPr bwMode="auto">
          <a:xfrm>
            <a:off x="3059113" y="5592763"/>
            <a:ext cx="36512" cy="3175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rou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8" name="Oval 68"/>
          <p:cNvSpPr>
            <a:spLocks noChangeArrowheads="1"/>
          </p:cNvSpPr>
          <p:nvPr/>
        </p:nvSpPr>
        <p:spPr bwMode="auto">
          <a:xfrm>
            <a:off x="3059113" y="5726113"/>
            <a:ext cx="36512" cy="34925"/>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rou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339" name="Group 69"/>
          <p:cNvGrpSpPr/>
          <p:nvPr/>
        </p:nvGrpSpPr>
        <p:grpSpPr bwMode="auto">
          <a:xfrm>
            <a:off x="2873375" y="2921000"/>
            <a:ext cx="5376863" cy="936625"/>
            <a:chOff x="574" y="1812"/>
            <a:chExt cx="3387" cy="590"/>
          </a:xfrm>
        </p:grpSpPr>
        <p:sp>
          <p:nvSpPr>
            <p:cNvPr id="340" name="Rectangle 70"/>
            <p:cNvSpPr>
              <a:spLocks noChangeArrowheads="1"/>
            </p:cNvSpPr>
            <p:nvPr/>
          </p:nvSpPr>
          <p:spPr bwMode="auto">
            <a:xfrm>
              <a:off x="701" y="1871"/>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9</a:t>
              </a:r>
            </a:p>
          </p:txBody>
        </p:sp>
        <p:sp>
          <p:nvSpPr>
            <p:cNvPr id="341" name="Rectangle 71"/>
            <p:cNvSpPr>
              <a:spLocks noChangeArrowheads="1"/>
            </p:cNvSpPr>
            <p:nvPr/>
          </p:nvSpPr>
          <p:spPr bwMode="auto">
            <a:xfrm>
              <a:off x="629" y="2210"/>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A</a:t>
              </a:r>
            </a:p>
          </p:txBody>
        </p:sp>
        <p:grpSp>
          <p:nvGrpSpPr>
            <p:cNvPr id="342" name="Group 72"/>
            <p:cNvGrpSpPr/>
            <p:nvPr/>
          </p:nvGrpSpPr>
          <p:grpSpPr bwMode="auto">
            <a:xfrm>
              <a:off x="574" y="1812"/>
              <a:ext cx="3387" cy="590"/>
              <a:chOff x="574" y="1812"/>
              <a:chExt cx="3387" cy="590"/>
            </a:xfrm>
          </p:grpSpPr>
          <p:sp>
            <p:nvSpPr>
              <p:cNvPr id="343" name="Line 73"/>
              <p:cNvSpPr>
                <a:spLocks noChangeShapeType="1"/>
              </p:cNvSpPr>
              <p:nvPr/>
            </p:nvSpPr>
            <p:spPr bwMode="auto">
              <a:xfrm>
                <a:off x="795" y="1913"/>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4" name="Line 74"/>
              <p:cNvSpPr>
                <a:spLocks noChangeShapeType="1"/>
              </p:cNvSpPr>
              <p:nvPr/>
            </p:nvSpPr>
            <p:spPr bwMode="auto">
              <a:xfrm>
                <a:off x="795" y="1992"/>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5" name="Line 75"/>
              <p:cNvSpPr>
                <a:spLocks noChangeShapeType="1"/>
              </p:cNvSpPr>
              <p:nvPr/>
            </p:nvSpPr>
            <p:spPr bwMode="auto">
              <a:xfrm>
                <a:off x="806" y="2233"/>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6" name="Line 76"/>
              <p:cNvSpPr>
                <a:spLocks noChangeShapeType="1"/>
              </p:cNvSpPr>
              <p:nvPr/>
            </p:nvSpPr>
            <p:spPr bwMode="auto">
              <a:xfrm>
                <a:off x="795" y="2311"/>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7" name="Line 77"/>
              <p:cNvSpPr>
                <a:spLocks noChangeShapeType="1"/>
              </p:cNvSpPr>
              <p:nvPr/>
            </p:nvSpPr>
            <p:spPr bwMode="auto">
              <a:xfrm>
                <a:off x="795" y="2067"/>
                <a:ext cx="315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48" name="Rectangle 78"/>
              <p:cNvSpPr>
                <a:spLocks noChangeArrowheads="1"/>
              </p:cNvSpPr>
              <p:nvPr/>
            </p:nvSpPr>
            <p:spPr bwMode="auto">
              <a:xfrm>
                <a:off x="630" y="1812"/>
                <a:ext cx="8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A</a:t>
                </a:r>
              </a:p>
            </p:txBody>
          </p:sp>
          <p:sp>
            <p:nvSpPr>
              <p:cNvPr id="349" name="Rectangle 79"/>
              <p:cNvSpPr>
                <a:spLocks noChangeArrowheads="1"/>
              </p:cNvSpPr>
              <p:nvPr/>
            </p:nvSpPr>
            <p:spPr bwMode="auto">
              <a:xfrm>
                <a:off x="700" y="2268"/>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400" b="1"/>
                  <a:t>0</a:t>
                </a:r>
              </a:p>
            </p:txBody>
          </p:sp>
          <p:sp>
            <p:nvSpPr>
              <p:cNvPr id="350" name="Text Box 80"/>
              <p:cNvSpPr txBox="1">
                <a:spLocks noChangeArrowheads="1"/>
              </p:cNvSpPr>
              <p:nvPr/>
            </p:nvSpPr>
            <p:spPr bwMode="auto">
              <a:xfrm>
                <a:off x="574" y="1969"/>
                <a:ext cx="230" cy="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r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a:cs typeface="Times New Roman" panose="02020603050405020304" pitchFamily="18" charset="0"/>
                  </a:rPr>
                  <a:t>•••</a:t>
                </a:r>
              </a:p>
            </p:txBody>
          </p:sp>
        </p:grpSp>
      </p:grpSp>
      <p:grpSp>
        <p:nvGrpSpPr>
          <p:cNvPr id="351" name="Group 81"/>
          <p:cNvGrpSpPr/>
          <p:nvPr/>
        </p:nvGrpSpPr>
        <p:grpSpPr bwMode="auto">
          <a:xfrm>
            <a:off x="4184650" y="4106863"/>
            <a:ext cx="3024188" cy="646112"/>
            <a:chOff x="1400" y="2559"/>
            <a:chExt cx="1905" cy="407"/>
          </a:xfrm>
        </p:grpSpPr>
        <p:sp>
          <p:nvSpPr>
            <p:cNvPr id="352" name="Rectangle 82"/>
            <p:cNvSpPr>
              <a:spLocks noChangeArrowheads="1"/>
            </p:cNvSpPr>
            <p:nvPr/>
          </p:nvSpPr>
          <p:spPr bwMode="auto">
            <a:xfrm>
              <a:off x="1561" y="2659"/>
              <a:ext cx="3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2114</a:t>
              </a:r>
            </a:p>
          </p:txBody>
        </p:sp>
        <p:grpSp>
          <p:nvGrpSpPr>
            <p:cNvPr id="353" name="Group 83"/>
            <p:cNvGrpSpPr/>
            <p:nvPr/>
          </p:nvGrpSpPr>
          <p:grpSpPr bwMode="auto">
            <a:xfrm>
              <a:off x="1400" y="2559"/>
              <a:ext cx="1905" cy="407"/>
              <a:chOff x="1400" y="2559"/>
              <a:chExt cx="1905" cy="407"/>
            </a:xfrm>
          </p:grpSpPr>
          <p:sp>
            <p:nvSpPr>
              <p:cNvPr id="355" name="Rectangle 84"/>
              <p:cNvSpPr>
                <a:spLocks noChangeArrowheads="1"/>
              </p:cNvSpPr>
              <p:nvPr/>
            </p:nvSpPr>
            <p:spPr bwMode="auto">
              <a:xfrm>
                <a:off x="1400" y="2559"/>
                <a:ext cx="651" cy="401"/>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6" name="Rectangle 85"/>
              <p:cNvSpPr>
                <a:spLocks noChangeArrowheads="1"/>
              </p:cNvSpPr>
              <p:nvPr/>
            </p:nvSpPr>
            <p:spPr bwMode="auto">
              <a:xfrm>
                <a:off x="2654" y="2565"/>
                <a:ext cx="651" cy="401"/>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54" name="Rectangle 86"/>
            <p:cNvSpPr>
              <a:spLocks noChangeArrowheads="1"/>
            </p:cNvSpPr>
            <p:nvPr/>
          </p:nvSpPr>
          <p:spPr bwMode="auto">
            <a:xfrm>
              <a:off x="2832" y="2659"/>
              <a:ext cx="3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2114</a:t>
              </a:r>
            </a:p>
          </p:txBody>
        </p:sp>
      </p:grpSp>
      <p:grpSp>
        <p:nvGrpSpPr>
          <p:cNvPr id="357" name="Group 87"/>
          <p:cNvGrpSpPr/>
          <p:nvPr/>
        </p:nvGrpSpPr>
        <p:grpSpPr bwMode="auto">
          <a:xfrm>
            <a:off x="5238750" y="4538663"/>
            <a:ext cx="2276475" cy="11112"/>
            <a:chOff x="2064" y="2831"/>
            <a:chExt cx="1434" cy="7"/>
          </a:xfrm>
        </p:grpSpPr>
        <p:sp>
          <p:nvSpPr>
            <p:cNvPr id="358" name="Freeform 88"/>
            <p:cNvSpPr/>
            <p:nvPr/>
          </p:nvSpPr>
          <p:spPr bwMode="auto">
            <a:xfrm>
              <a:off x="3309" y="2837"/>
              <a:ext cx="189" cy="1"/>
            </a:xfrm>
            <a:custGeom>
              <a:avLst/>
              <a:gdLst>
                <a:gd name="T0" fmla="*/ 0 w 189"/>
                <a:gd name="T1" fmla="*/ 0 h 1"/>
                <a:gd name="T2" fmla="*/ 189 w 189"/>
                <a:gd name="T3" fmla="*/ 1 h 1"/>
                <a:gd name="T4" fmla="*/ 0 60000 65536"/>
                <a:gd name="T5" fmla="*/ 0 60000 65536"/>
                <a:gd name="T6" fmla="*/ 0 w 189"/>
                <a:gd name="T7" fmla="*/ 0 h 1"/>
                <a:gd name="T8" fmla="*/ 189 w 189"/>
                <a:gd name="T9" fmla="*/ 1 h 1"/>
              </a:gdLst>
              <a:ahLst/>
              <a:cxnLst>
                <a:cxn ang="T4">
                  <a:pos x="T0" y="T1"/>
                </a:cxn>
                <a:cxn ang="T5">
                  <a:pos x="T2" y="T3"/>
                </a:cxn>
              </a:cxnLst>
              <a:rect l="T6" t="T7" r="T8" b="T9"/>
              <a:pathLst>
                <a:path w="189" h="1">
                  <a:moveTo>
                    <a:pt x="0" y="0"/>
                  </a:moveTo>
                  <a:lnTo>
                    <a:pt x="189"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9" name="Line 89"/>
            <p:cNvSpPr>
              <a:spLocks noChangeShapeType="1"/>
            </p:cNvSpPr>
            <p:nvPr/>
          </p:nvSpPr>
          <p:spPr bwMode="auto">
            <a:xfrm>
              <a:off x="2064" y="2831"/>
              <a:ext cx="15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60" name="Group 90"/>
          <p:cNvGrpSpPr/>
          <p:nvPr/>
        </p:nvGrpSpPr>
        <p:grpSpPr bwMode="auto">
          <a:xfrm>
            <a:off x="5438775" y="4524375"/>
            <a:ext cx="2057400" cy="1638300"/>
            <a:chOff x="2190" y="2822"/>
            <a:chExt cx="1296" cy="1032"/>
          </a:xfrm>
        </p:grpSpPr>
        <p:grpSp>
          <p:nvGrpSpPr>
            <p:cNvPr id="361" name="Group 91"/>
            <p:cNvGrpSpPr/>
            <p:nvPr/>
          </p:nvGrpSpPr>
          <p:grpSpPr bwMode="auto">
            <a:xfrm>
              <a:off x="2209" y="2822"/>
              <a:ext cx="1277" cy="1025"/>
              <a:chOff x="2209" y="2822"/>
              <a:chExt cx="1277" cy="1025"/>
            </a:xfrm>
          </p:grpSpPr>
          <p:sp>
            <p:nvSpPr>
              <p:cNvPr id="363" name="Freeform 92"/>
              <p:cNvSpPr/>
              <p:nvPr/>
            </p:nvSpPr>
            <p:spPr bwMode="auto">
              <a:xfrm>
                <a:off x="3485" y="2837"/>
                <a:ext cx="1" cy="1003"/>
              </a:xfrm>
              <a:custGeom>
                <a:avLst/>
                <a:gdLst>
                  <a:gd name="T0" fmla="*/ 1 w 1"/>
                  <a:gd name="T1" fmla="*/ 0 h 1003"/>
                  <a:gd name="T2" fmla="*/ 0 w 1"/>
                  <a:gd name="T3" fmla="*/ 1003 h 1003"/>
                  <a:gd name="T4" fmla="*/ 0 60000 65536"/>
                  <a:gd name="T5" fmla="*/ 0 60000 65536"/>
                  <a:gd name="T6" fmla="*/ 0 w 1"/>
                  <a:gd name="T7" fmla="*/ 0 h 1003"/>
                  <a:gd name="T8" fmla="*/ 1 w 1"/>
                  <a:gd name="T9" fmla="*/ 1003 h 1003"/>
                </a:gdLst>
                <a:ahLst/>
                <a:cxnLst>
                  <a:cxn ang="T4">
                    <a:pos x="T0" y="T1"/>
                  </a:cxn>
                  <a:cxn ang="T5">
                    <a:pos x="T2" y="T3"/>
                  </a:cxn>
                </a:cxnLst>
                <a:rect l="T6" t="T7" r="T8" b="T9"/>
                <a:pathLst>
                  <a:path w="1" h="1003">
                    <a:moveTo>
                      <a:pt x="1" y="0"/>
                    </a:moveTo>
                    <a:lnTo>
                      <a:pt x="0" y="1003"/>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4" name="Line 93"/>
              <p:cNvSpPr>
                <a:spLocks noChangeShapeType="1"/>
              </p:cNvSpPr>
              <p:nvPr/>
            </p:nvSpPr>
            <p:spPr bwMode="auto">
              <a:xfrm>
                <a:off x="2209" y="2822"/>
                <a:ext cx="1" cy="102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62" name="Oval 94"/>
            <p:cNvSpPr>
              <a:spLocks noChangeArrowheads="1"/>
            </p:cNvSpPr>
            <p:nvPr/>
          </p:nvSpPr>
          <p:spPr bwMode="auto">
            <a:xfrm>
              <a:off x="2190" y="3821"/>
              <a:ext cx="35" cy="33"/>
            </a:xfrm>
            <a:prstGeom prst="ellipse">
              <a:avLst/>
            </a:prstGeom>
            <a:solidFill>
              <a:schemeClr val="tx1"/>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65" name="Group 95"/>
          <p:cNvGrpSpPr/>
          <p:nvPr/>
        </p:nvGrpSpPr>
        <p:grpSpPr bwMode="auto">
          <a:xfrm>
            <a:off x="2928938" y="6046788"/>
            <a:ext cx="4573587" cy="212725"/>
            <a:chOff x="609" y="3781"/>
            <a:chExt cx="2881" cy="134"/>
          </a:xfrm>
        </p:grpSpPr>
        <p:sp>
          <p:nvSpPr>
            <p:cNvPr id="366" name="Line 96"/>
            <p:cNvSpPr>
              <a:spLocks noChangeShapeType="1"/>
            </p:cNvSpPr>
            <p:nvPr/>
          </p:nvSpPr>
          <p:spPr bwMode="auto">
            <a:xfrm>
              <a:off x="795" y="3831"/>
              <a:ext cx="2695"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367" name="Group 97"/>
            <p:cNvGrpSpPr/>
            <p:nvPr/>
          </p:nvGrpSpPr>
          <p:grpSpPr bwMode="auto">
            <a:xfrm>
              <a:off x="609" y="3781"/>
              <a:ext cx="156" cy="134"/>
              <a:chOff x="414" y="2975"/>
              <a:chExt cx="156" cy="134"/>
            </a:xfrm>
          </p:grpSpPr>
          <p:sp>
            <p:nvSpPr>
              <p:cNvPr id="368" name="Rectangle 98"/>
              <p:cNvSpPr>
                <a:spLocks noChangeArrowheads="1"/>
              </p:cNvSpPr>
              <p:nvPr/>
            </p:nvSpPr>
            <p:spPr bwMode="auto">
              <a:xfrm>
                <a:off x="415" y="2975"/>
                <a:ext cx="14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CS</a:t>
                </a:r>
              </a:p>
            </p:txBody>
          </p:sp>
          <p:sp>
            <p:nvSpPr>
              <p:cNvPr id="369" name="Line 99"/>
              <p:cNvSpPr>
                <a:spLocks noChangeShapeType="1"/>
              </p:cNvSpPr>
              <p:nvPr/>
            </p:nvSpPr>
            <p:spPr bwMode="auto">
              <a:xfrm>
                <a:off x="414" y="2991"/>
                <a:ext cx="15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370" name="Group 100"/>
          <p:cNvGrpSpPr/>
          <p:nvPr/>
        </p:nvGrpSpPr>
        <p:grpSpPr bwMode="auto">
          <a:xfrm>
            <a:off x="5208588" y="4275138"/>
            <a:ext cx="2509837" cy="1587"/>
            <a:chOff x="2045" y="2665"/>
            <a:chExt cx="1581" cy="1"/>
          </a:xfrm>
        </p:grpSpPr>
        <p:sp>
          <p:nvSpPr>
            <p:cNvPr id="371" name="Line 101"/>
            <p:cNvSpPr>
              <a:spLocks noChangeShapeType="1"/>
            </p:cNvSpPr>
            <p:nvPr/>
          </p:nvSpPr>
          <p:spPr bwMode="auto">
            <a:xfrm>
              <a:off x="3303" y="2665"/>
              <a:ext cx="323"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2" name="Line 102"/>
            <p:cNvSpPr>
              <a:spLocks noChangeShapeType="1"/>
            </p:cNvSpPr>
            <p:nvPr/>
          </p:nvSpPr>
          <p:spPr bwMode="auto">
            <a:xfrm>
              <a:off x="2045" y="2665"/>
              <a:ext cx="30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73" name="Group 103"/>
          <p:cNvGrpSpPr/>
          <p:nvPr/>
        </p:nvGrpSpPr>
        <p:grpSpPr bwMode="auto">
          <a:xfrm>
            <a:off x="5664200" y="4262438"/>
            <a:ext cx="2055813" cy="2055812"/>
            <a:chOff x="2332" y="2657"/>
            <a:chExt cx="1295" cy="1295"/>
          </a:xfrm>
        </p:grpSpPr>
        <p:grpSp>
          <p:nvGrpSpPr>
            <p:cNvPr id="374" name="Group 104"/>
            <p:cNvGrpSpPr/>
            <p:nvPr/>
          </p:nvGrpSpPr>
          <p:grpSpPr bwMode="auto">
            <a:xfrm>
              <a:off x="2345" y="2657"/>
              <a:ext cx="1282" cy="1291"/>
              <a:chOff x="2345" y="2657"/>
              <a:chExt cx="1282" cy="1291"/>
            </a:xfrm>
          </p:grpSpPr>
          <p:sp>
            <p:nvSpPr>
              <p:cNvPr id="376" name="Line 105"/>
              <p:cNvSpPr>
                <a:spLocks noChangeShapeType="1"/>
              </p:cNvSpPr>
              <p:nvPr/>
            </p:nvSpPr>
            <p:spPr bwMode="auto">
              <a:xfrm>
                <a:off x="3620" y="2657"/>
                <a:ext cx="7" cy="129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77" name="Line 106"/>
              <p:cNvSpPr>
                <a:spLocks noChangeShapeType="1"/>
              </p:cNvSpPr>
              <p:nvPr/>
            </p:nvSpPr>
            <p:spPr bwMode="auto">
              <a:xfrm>
                <a:off x="2345" y="2660"/>
                <a:ext cx="7" cy="127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375" name="Oval 107"/>
            <p:cNvSpPr>
              <a:spLocks noChangeArrowheads="1"/>
            </p:cNvSpPr>
            <p:nvPr/>
          </p:nvSpPr>
          <p:spPr bwMode="auto">
            <a:xfrm>
              <a:off x="2332" y="3919"/>
              <a:ext cx="32" cy="33"/>
            </a:xfrm>
            <a:prstGeom prst="ellipse">
              <a:avLst/>
            </a:prstGeom>
            <a:solidFill>
              <a:schemeClr val="tx1"/>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78" name="Group 108"/>
          <p:cNvGrpSpPr/>
          <p:nvPr/>
        </p:nvGrpSpPr>
        <p:grpSpPr bwMode="auto">
          <a:xfrm>
            <a:off x="2909888" y="6243638"/>
            <a:ext cx="4808537" cy="212725"/>
            <a:chOff x="597" y="3905"/>
            <a:chExt cx="3029" cy="134"/>
          </a:xfrm>
        </p:grpSpPr>
        <p:sp>
          <p:nvSpPr>
            <p:cNvPr id="379" name="Line 109"/>
            <p:cNvSpPr>
              <a:spLocks noChangeShapeType="1"/>
            </p:cNvSpPr>
            <p:nvPr/>
          </p:nvSpPr>
          <p:spPr bwMode="auto">
            <a:xfrm>
              <a:off x="795" y="3935"/>
              <a:ext cx="2831"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380" name="Group 110"/>
            <p:cNvGrpSpPr/>
            <p:nvPr/>
          </p:nvGrpSpPr>
          <p:grpSpPr bwMode="auto">
            <a:xfrm>
              <a:off x="597" y="3905"/>
              <a:ext cx="195" cy="134"/>
              <a:chOff x="402" y="3099"/>
              <a:chExt cx="195" cy="134"/>
            </a:xfrm>
          </p:grpSpPr>
          <p:sp>
            <p:nvSpPr>
              <p:cNvPr id="381" name="Rectangle 111"/>
              <p:cNvSpPr>
                <a:spLocks noChangeArrowheads="1"/>
              </p:cNvSpPr>
              <p:nvPr/>
            </p:nvSpPr>
            <p:spPr bwMode="auto">
              <a:xfrm>
                <a:off x="406" y="3099"/>
                <a:ext cx="1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a:t>WE</a:t>
                </a:r>
              </a:p>
            </p:txBody>
          </p:sp>
          <p:sp>
            <p:nvSpPr>
              <p:cNvPr id="382" name="Freeform 112"/>
              <p:cNvSpPr/>
              <p:nvPr/>
            </p:nvSpPr>
            <p:spPr bwMode="auto">
              <a:xfrm>
                <a:off x="402" y="3099"/>
                <a:ext cx="195" cy="3"/>
              </a:xfrm>
              <a:custGeom>
                <a:avLst/>
                <a:gdLst>
                  <a:gd name="T0" fmla="*/ 0 w 195"/>
                  <a:gd name="T1" fmla="*/ 3 h 3"/>
                  <a:gd name="T2" fmla="*/ 195 w 195"/>
                  <a:gd name="T3" fmla="*/ 0 h 3"/>
                  <a:gd name="T4" fmla="*/ 0 60000 65536"/>
                  <a:gd name="T5" fmla="*/ 0 60000 65536"/>
                  <a:gd name="T6" fmla="*/ 0 w 195"/>
                  <a:gd name="T7" fmla="*/ 0 h 3"/>
                  <a:gd name="T8" fmla="*/ 195 w 195"/>
                  <a:gd name="T9" fmla="*/ 3 h 3"/>
                </a:gdLst>
                <a:ahLst/>
                <a:cxnLst>
                  <a:cxn ang="T4">
                    <a:pos x="T0" y="T1"/>
                  </a:cxn>
                  <a:cxn ang="T5">
                    <a:pos x="T2" y="T3"/>
                  </a:cxn>
                </a:cxnLst>
                <a:rect l="T6" t="T7" r="T8" b="T9"/>
                <a:pathLst>
                  <a:path w="195" h="3">
                    <a:moveTo>
                      <a:pt x="0" y="3"/>
                    </a:moveTo>
                    <a:lnTo>
                      <a:pt x="195"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383" name="Group 113"/>
          <p:cNvGrpSpPr/>
          <p:nvPr/>
        </p:nvGrpSpPr>
        <p:grpSpPr bwMode="auto">
          <a:xfrm>
            <a:off x="6265863" y="3076575"/>
            <a:ext cx="855662" cy="1039813"/>
            <a:chOff x="2711" y="1910"/>
            <a:chExt cx="539" cy="655"/>
          </a:xfrm>
        </p:grpSpPr>
        <p:grpSp>
          <p:nvGrpSpPr>
            <p:cNvPr id="384" name="Group 114"/>
            <p:cNvGrpSpPr/>
            <p:nvPr/>
          </p:nvGrpSpPr>
          <p:grpSpPr bwMode="auto">
            <a:xfrm>
              <a:off x="2711" y="1910"/>
              <a:ext cx="539" cy="655"/>
              <a:chOff x="2711" y="1910"/>
              <a:chExt cx="539" cy="655"/>
            </a:xfrm>
          </p:grpSpPr>
          <p:sp>
            <p:nvSpPr>
              <p:cNvPr id="389" name="Freeform 115"/>
              <p:cNvSpPr/>
              <p:nvPr/>
            </p:nvSpPr>
            <p:spPr bwMode="auto">
              <a:xfrm>
                <a:off x="3249" y="2295"/>
                <a:ext cx="1" cy="270"/>
              </a:xfrm>
              <a:custGeom>
                <a:avLst/>
                <a:gdLst>
                  <a:gd name="T0" fmla="*/ 1 w 1"/>
                  <a:gd name="T1" fmla="*/ 270 h 270"/>
                  <a:gd name="T2" fmla="*/ 0 w 1"/>
                  <a:gd name="T3" fmla="*/ 0 h 270"/>
                  <a:gd name="T4" fmla="*/ 0 60000 65536"/>
                  <a:gd name="T5" fmla="*/ 0 60000 65536"/>
                  <a:gd name="T6" fmla="*/ 0 w 1"/>
                  <a:gd name="T7" fmla="*/ 0 h 270"/>
                  <a:gd name="T8" fmla="*/ 1 w 1"/>
                  <a:gd name="T9" fmla="*/ 270 h 270"/>
                </a:gdLst>
                <a:ahLst/>
                <a:cxnLst>
                  <a:cxn ang="T4">
                    <a:pos x="T0" y="T1"/>
                  </a:cxn>
                  <a:cxn ang="T5">
                    <a:pos x="T2" y="T3"/>
                  </a:cxn>
                </a:cxnLst>
                <a:rect l="T6" t="T7" r="T8" b="T9"/>
                <a:pathLst>
                  <a:path w="1" h="270">
                    <a:moveTo>
                      <a:pt x="1" y="270"/>
                    </a:moveTo>
                    <a:lnTo>
                      <a:pt x="0"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0" name="Freeform 116"/>
              <p:cNvSpPr/>
              <p:nvPr/>
            </p:nvSpPr>
            <p:spPr bwMode="auto">
              <a:xfrm>
                <a:off x="3156" y="2225"/>
                <a:ext cx="1" cy="340"/>
              </a:xfrm>
              <a:custGeom>
                <a:avLst/>
                <a:gdLst>
                  <a:gd name="T0" fmla="*/ 1 w 1"/>
                  <a:gd name="T1" fmla="*/ 340 h 340"/>
                  <a:gd name="T2" fmla="*/ 0 w 1"/>
                  <a:gd name="T3" fmla="*/ 0 h 340"/>
                  <a:gd name="T4" fmla="*/ 0 60000 65536"/>
                  <a:gd name="T5" fmla="*/ 0 60000 65536"/>
                  <a:gd name="T6" fmla="*/ 0 w 1"/>
                  <a:gd name="T7" fmla="*/ 0 h 340"/>
                  <a:gd name="T8" fmla="*/ 1 w 1"/>
                  <a:gd name="T9" fmla="*/ 340 h 340"/>
                </a:gdLst>
                <a:ahLst/>
                <a:cxnLst>
                  <a:cxn ang="T4">
                    <a:pos x="T0" y="T1"/>
                  </a:cxn>
                  <a:cxn ang="T5">
                    <a:pos x="T2" y="T3"/>
                  </a:cxn>
                </a:cxnLst>
                <a:rect l="T6" t="T7" r="T8" b="T9"/>
                <a:pathLst>
                  <a:path w="1" h="340">
                    <a:moveTo>
                      <a:pt x="1" y="340"/>
                    </a:moveTo>
                    <a:lnTo>
                      <a:pt x="0"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1" name="Line 117"/>
              <p:cNvSpPr>
                <a:spLocks noChangeShapeType="1"/>
              </p:cNvSpPr>
              <p:nvPr/>
            </p:nvSpPr>
            <p:spPr bwMode="auto">
              <a:xfrm flipV="1">
                <a:off x="2891" y="2069"/>
                <a:ext cx="1" cy="496"/>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92" name="Line 118"/>
              <p:cNvSpPr>
                <a:spLocks noChangeShapeType="1"/>
              </p:cNvSpPr>
              <p:nvPr/>
            </p:nvSpPr>
            <p:spPr bwMode="auto">
              <a:xfrm flipV="1">
                <a:off x="2801" y="1998"/>
                <a:ext cx="1" cy="567"/>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93" name="Line 119"/>
              <p:cNvSpPr>
                <a:spLocks noChangeShapeType="1"/>
              </p:cNvSpPr>
              <p:nvPr/>
            </p:nvSpPr>
            <p:spPr bwMode="auto">
              <a:xfrm flipV="1">
                <a:off x="2711" y="1910"/>
                <a:ext cx="1" cy="655"/>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385" name="Group 120"/>
            <p:cNvGrpSpPr/>
            <p:nvPr/>
          </p:nvGrpSpPr>
          <p:grpSpPr bwMode="auto">
            <a:xfrm>
              <a:off x="2935" y="2464"/>
              <a:ext cx="169" cy="23"/>
              <a:chOff x="2935" y="2464"/>
              <a:chExt cx="169" cy="23"/>
            </a:xfrm>
          </p:grpSpPr>
          <p:sp>
            <p:nvSpPr>
              <p:cNvPr id="386" name="Oval 121"/>
              <p:cNvSpPr>
                <a:spLocks noChangeArrowheads="1"/>
              </p:cNvSpPr>
              <p:nvPr/>
            </p:nvSpPr>
            <p:spPr bwMode="auto">
              <a:xfrm>
                <a:off x="3082" y="2464"/>
                <a:ext cx="22" cy="23"/>
              </a:xfrm>
              <a:prstGeom prst="ellipse">
                <a:avLst/>
              </a:prstGeom>
              <a:solidFill>
                <a:srgbClr val="000000"/>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7" name="Oval 122"/>
              <p:cNvSpPr>
                <a:spLocks noChangeArrowheads="1"/>
              </p:cNvSpPr>
              <p:nvPr/>
            </p:nvSpPr>
            <p:spPr bwMode="auto">
              <a:xfrm>
                <a:off x="2935" y="2464"/>
                <a:ext cx="22" cy="23"/>
              </a:xfrm>
              <a:prstGeom prst="ellipse">
                <a:avLst/>
              </a:prstGeom>
              <a:solidFill>
                <a:srgbClr val="000000"/>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8" name="Oval 123"/>
              <p:cNvSpPr>
                <a:spLocks noChangeArrowheads="1"/>
              </p:cNvSpPr>
              <p:nvPr/>
            </p:nvSpPr>
            <p:spPr bwMode="auto">
              <a:xfrm>
                <a:off x="3008" y="2464"/>
                <a:ext cx="22" cy="23"/>
              </a:xfrm>
              <a:prstGeom prst="ellipse">
                <a:avLst/>
              </a:prstGeom>
              <a:solidFill>
                <a:srgbClr val="000000"/>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394" name="Group 124"/>
          <p:cNvGrpSpPr/>
          <p:nvPr/>
        </p:nvGrpSpPr>
        <p:grpSpPr bwMode="auto">
          <a:xfrm>
            <a:off x="4275138" y="3067050"/>
            <a:ext cx="857250" cy="1039813"/>
            <a:chOff x="1457" y="1904"/>
            <a:chExt cx="540" cy="655"/>
          </a:xfrm>
        </p:grpSpPr>
        <p:grpSp>
          <p:nvGrpSpPr>
            <p:cNvPr id="395" name="Group 125"/>
            <p:cNvGrpSpPr/>
            <p:nvPr/>
          </p:nvGrpSpPr>
          <p:grpSpPr bwMode="auto">
            <a:xfrm>
              <a:off x="1457" y="1904"/>
              <a:ext cx="540" cy="655"/>
              <a:chOff x="1457" y="1904"/>
              <a:chExt cx="540" cy="655"/>
            </a:xfrm>
          </p:grpSpPr>
          <p:sp>
            <p:nvSpPr>
              <p:cNvPr id="400" name="Line 126"/>
              <p:cNvSpPr>
                <a:spLocks noChangeShapeType="1"/>
              </p:cNvSpPr>
              <p:nvPr/>
            </p:nvSpPr>
            <p:spPr bwMode="auto">
              <a:xfrm flipV="1">
                <a:off x="1996" y="2301"/>
                <a:ext cx="1" cy="25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401" name="Line 127"/>
              <p:cNvSpPr>
                <a:spLocks noChangeShapeType="1"/>
              </p:cNvSpPr>
              <p:nvPr/>
            </p:nvSpPr>
            <p:spPr bwMode="auto">
              <a:xfrm flipV="1">
                <a:off x="1903" y="2223"/>
                <a:ext cx="1" cy="336"/>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402" name="Line 128"/>
              <p:cNvSpPr>
                <a:spLocks noChangeShapeType="1"/>
              </p:cNvSpPr>
              <p:nvPr/>
            </p:nvSpPr>
            <p:spPr bwMode="auto">
              <a:xfrm flipV="1">
                <a:off x="1637" y="2063"/>
                <a:ext cx="1" cy="496"/>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403" name="Line 129"/>
              <p:cNvSpPr>
                <a:spLocks noChangeShapeType="1"/>
              </p:cNvSpPr>
              <p:nvPr/>
            </p:nvSpPr>
            <p:spPr bwMode="auto">
              <a:xfrm flipV="1">
                <a:off x="1547" y="1992"/>
                <a:ext cx="1" cy="567"/>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404" name="Line 130"/>
              <p:cNvSpPr>
                <a:spLocks noChangeShapeType="1"/>
              </p:cNvSpPr>
              <p:nvPr/>
            </p:nvSpPr>
            <p:spPr bwMode="auto">
              <a:xfrm flipV="1">
                <a:off x="1457" y="1904"/>
                <a:ext cx="1" cy="655"/>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396" name="Group 131"/>
            <p:cNvGrpSpPr/>
            <p:nvPr/>
          </p:nvGrpSpPr>
          <p:grpSpPr bwMode="auto">
            <a:xfrm>
              <a:off x="1684" y="2464"/>
              <a:ext cx="169" cy="23"/>
              <a:chOff x="1684" y="2464"/>
              <a:chExt cx="169" cy="23"/>
            </a:xfrm>
          </p:grpSpPr>
          <p:sp>
            <p:nvSpPr>
              <p:cNvPr id="397" name="Oval 132"/>
              <p:cNvSpPr>
                <a:spLocks noChangeArrowheads="1"/>
              </p:cNvSpPr>
              <p:nvPr/>
            </p:nvSpPr>
            <p:spPr bwMode="auto">
              <a:xfrm>
                <a:off x="1831" y="2464"/>
                <a:ext cx="22" cy="23"/>
              </a:xfrm>
              <a:prstGeom prst="ellipse">
                <a:avLst/>
              </a:prstGeom>
              <a:solidFill>
                <a:srgbClr val="000000"/>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8" name="Oval 133"/>
              <p:cNvSpPr>
                <a:spLocks noChangeArrowheads="1"/>
              </p:cNvSpPr>
              <p:nvPr/>
            </p:nvSpPr>
            <p:spPr bwMode="auto">
              <a:xfrm>
                <a:off x="1684" y="2464"/>
                <a:ext cx="22" cy="23"/>
              </a:xfrm>
              <a:prstGeom prst="ellipse">
                <a:avLst/>
              </a:prstGeom>
              <a:solidFill>
                <a:srgbClr val="000000"/>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9" name="Oval 134"/>
              <p:cNvSpPr>
                <a:spLocks noChangeArrowheads="1"/>
              </p:cNvSpPr>
              <p:nvPr/>
            </p:nvSpPr>
            <p:spPr bwMode="auto">
              <a:xfrm>
                <a:off x="1757" y="2464"/>
                <a:ext cx="22" cy="23"/>
              </a:xfrm>
              <a:prstGeom prst="ellipse">
                <a:avLst/>
              </a:prstGeom>
              <a:solidFill>
                <a:srgbClr val="000000"/>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sp>
        <p:nvSpPr>
          <p:cNvPr id="405" name="Text Box 136"/>
          <p:cNvSpPr txBox="1">
            <a:spLocks noChangeArrowheads="1"/>
          </p:cNvSpPr>
          <p:nvPr/>
        </p:nvSpPr>
        <p:spPr bwMode="auto">
          <a:xfrm>
            <a:off x="3233738" y="2306955"/>
            <a:ext cx="792162"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600" b="1">
                <a:solidFill>
                  <a:schemeClr val="folHlink"/>
                </a:solidFill>
              </a:rPr>
              <a:t>2 </a:t>
            </a:r>
            <a:r>
              <a:rPr lang="zh-CN" altLang="en-US" sz="2600" b="1">
                <a:solidFill>
                  <a:schemeClr val="folHlink"/>
                </a:solidFill>
              </a:rPr>
              <a:t>片</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标题 88"/>
          <p:cNvSpPr>
            <a:spLocks noGrp="1"/>
          </p:cNvSpPr>
          <p:nvPr>
            <p:ph type="title"/>
          </p:nvPr>
        </p:nvSpPr>
        <p:spPr/>
        <p:txBody>
          <a:bodyPr>
            <a:normAutofit/>
          </a:bodyPr>
          <a:lstStyle/>
          <a:p>
            <a:r>
              <a:rPr lang="zh-CN" altLang="en-US" b="1">
                <a:sym typeface="+mn-ea"/>
              </a:rPr>
              <a:t> (2) 字扩展（增加存储字的数量）</a:t>
            </a:r>
            <a:endParaRPr lang="zh-CN" altLang="en-US"/>
          </a:p>
        </p:txBody>
      </p:sp>
      <p:sp>
        <p:nvSpPr>
          <p:cNvPr id="90" name="内容占位符 89"/>
          <p:cNvSpPr>
            <a:spLocks noGrp="1"/>
          </p:cNvSpPr>
          <p:nvPr>
            <p:ph idx="1"/>
          </p:nvPr>
        </p:nvSpPr>
        <p:spPr/>
        <p:txBody>
          <a:bodyPr/>
          <a:lstStyle/>
          <a:p>
            <a:endParaRPr lang="zh-CN" altLang="en-US"/>
          </a:p>
        </p:txBody>
      </p:sp>
      <p:sp>
        <p:nvSpPr>
          <p:cNvPr id="2" name="灯片编号占位符 1"/>
          <p:cNvSpPr>
            <a:spLocks noGrp="1"/>
          </p:cNvSpPr>
          <p:nvPr>
            <p:ph type="sldNum" sz="quarter" idx="12"/>
          </p:nvPr>
        </p:nvSpPr>
        <p:spPr/>
        <p:txBody>
          <a:bodyPr/>
          <a:lstStyle/>
          <a:p>
            <a:fld id="{8EE8E787-E6FE-45D8-9039-788B45E44EE7}" type="slidenum">
              <a:rPr lang="zh-CN" altLang="en-US" smtClean="0"/>
              <a:t>155</a:t>
            </a:fld>
            <a:endParaRPr lang="zh-CN" altLang="en-US" dirty="0"/>
          </a:p>
        </p:txBody>
      </p:sp>
      <p:sp>
        <p:nvSpPr>
          <p:cNvPr id="4" name="Text Box 3"/>
          <p:cNvSpPr txBox="1">
            <a:spLocks noChangeArrowheads="1"/>
          </p:cNvSpPr>
          <p:nvPr/>
        </p:nvSpPr>
        <p:spPr bwMode="auto">
          <a:xfrm>
            <a:off x="2206625" y="1453832"/>
            <a:ext cx="777240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a:t> 用         1</a:t>
            </a:r>
            <a:r>
              <a:rPr lang="en-US" altLang="zh-CN" sz="2600" b="1"/>
              <a:t>K</a:t>
            </a:r>
            <a:r>
              <a:rPr lang="en-US" altLang="zh-CN" sz="900" b="1"/>
              <a:t> </a:t>
            </a:r>
            <a:r>
              <a:rPr lang="en-US" altLang="zh-CN" sz="2600" b="1">
                <a:cs typeface="Times New Roman" panose="02020603050405020304" pitchFamily="18" charset="0"/>
              </a:rPr>
              <a:t>×</a:t>
            </a:r>
            <a:r>
              <a:rPr lang="en-US" altLang="zh-CN" sz="900" b="1">
                <a:cs typeface="Times New Roman" panose="02020603050405020304" pitchFamily="18" charset="0"/>
              </a:rPr>
              <a:t> </a:t>
            </a:r>
            <a:r>
              <a:rPr lang="zh-CN" altLang="en-US" sz="2600" b="1"/>
              <a:t>8位 存储芯片组成 2</a:t>
            </a:r>
            <a:r>
              <a:rPr lang="en-US" altLang="zh-CN" sz="2600" b="1"/>
              <a:t>K</a:t>
            </a:r>
            <a:r>
              <a:rPr lang="en-US" altLang="zh-CN" sz="900" b="1"/>
              <a:t> </a:t>
            </a:r>
            <a:r>
              <a:rPr lang="en-US" altLang="zh-CN" sz="2600" b="1"/>
              <a:t>×</a:t>
            </a:r>
            <a:r>
              <a:rPr lang="en-US" altLang="zh-CN" sz="900" b="1"/>
              <a:t> </a:t>
            </a:r>
            <a:r>
              <a:rPr lang="en-US" altLang="zh-CN" sz="2600" b="1"/>
              <a:t>8</a:t>
            </a:r>
            <a:r>
              <a:rPr lang="zh-CN" altLang="en-US" sz="2600" b="1"/>
              <a:t>位 的存储器</a:t>
            </a:r>
          </a:p>
        </p:txBody>
      </p:sp>
      <p:grpSp>
        <p:nvGrpSpPr>
          <p:cNvPr id="5" name="Group 4"/>
          <p:cNvGrpSpPr/>
          <p:nvPr/>
        </p:nvGrpSpPr>
        <p:grpSpPr bwMode="auto">
          <a:xfrm>
            <a:off x="8291513" y="989012"/>
            <a:ext cx="2024062" cy="457200"/>
            <a:chOff x="4208" y="571"/>
            <a:chExt cx="1275" cy="288"/>
          </a:xfrm>
        </p:grpSpPr>
        <p:sp>
          <p:nvSpPr>
            <p:cNvPr id="6" name="AutoShape 5"/>
            <p:cNvSpPr>
              <a:spLocks noChangeArrowheads="1"/>
            </p:cNvSpPr>
            <p:nvPr/>
          </p:nvSpPr>
          <p:spPr bwMode="auto">
            <a:xfrm>
              <a:off x="4208" y="571"/>
              <a:ext cx="1248" cy="270"/>
            </a:xfrm>
            <a:prstGeom prst="wedgeRoundRectCallout">
              <a:avLst>
                <a:gd name="adj1" fmla="val -103734"/>
                <a:gd name="adj2" fmla="val 76889"/>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r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en-US" altLang="zh-CN" sz="2600" b="1"/>
            </a:p>
          </p:txBody>
        </p:sp>
        <p:sp>
          <p:nvSpPr>
            <p:cNvPr id="7" name="Text Box 6"/>
            <p:cNvSpPr txBox="1">
              <a:spLocks noChangeArrowheads="1"/>
            </p:cNvSpPr>
            <p:nvPr/>
          </p:nvSpPr>
          <p:spPr bwMode="auto">
            <a:xfrm>
              <a:off x="4280" y="571"/>
              <a:ext cx="12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11根地址线</a:t>
              </a:r>
            </a:p>
          </p:txBody>
        </p:sp>
      </p:grpSp>
      <p:grpSp>
        <p:nvGrpSpPr>
          <p:cNvPr id="8" name="Group 7"/>
          <p:cNvGrpSpPr/>
          <p:nvPr/>
        </p:nvGrpSpPr>
        <p:grpSpPr bwMode="auto">
          <a:xfrm>
            <a:off x="8582025" y="2192020"/>
            <a:ext cx="2119313" cy="457200"/>
            <a:chOff x="4272" y="1396"/>
            <a:chExt cx="1335" cy="288"/>
          </a:xfrm>
        </p:grpSpPr>
        <p:sp>
          <p:nvSpPr>
            <p:cNvPr id="9" name="AutoShape 8"/>
            <p:cNvSpPr>
              <a:spLocks noChangeArrowheads="1"/>
            </p:cNvSpPr>
            <p:nvPr/>
          </p:nvSpPr>
          <p:spPr bwMode="auto">
            <a:xfrm>
              <a:off x="4272" y="1410"/>
              <a:ext cx="1250" cy="270"/>
            </a:xfrm>
            <a:prstGeom prst="wedgeRoundRectCallout">
              <a:avLst>
                <a:gd name="adj1" fmla="val -80560"/>
                <a:gd name="adj2" fmla="val -121852"/>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sz="2600" b="1"/>
            </a:p>
          </p:txBody>
        </p:sp>
        <p:sp>
          <p:nvSpPr>
            <p:cNvPr id="10" name="Text Box 9"/>
            <p:cNvSpPr txBox="1">
              <a:spLocks noChangeArrowheads="1"/>
            </p:cNvSpPr>
            <p:nvPr/>
          </p:nvSpPr>
          <p:spPr bwMode="auto">
            <a:xfrm>
              <a:off x="4404" y="1396"/>
              <a:ext cx="12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b="1"/>
                <a:t>8根数据线</a:t>
              </a:r>
            </a:p>
          </p:txBody>
        </p:sp>
      </p:grpSp>
      <p:sp>
        <p:nvSpPr>
          <p:cNvPr id="11" name="Text Box 11"/>
          <p:cNvSpPr txBox="1">
            <a:spLocks noChangeArrowheads="1"/>
          </p:cNvSpPr>
          <p:nvPr/>
        </p:nvSpPr>
        <p:spPr bwMode="auto">
          <a:xfrm>
            <a:off x="2665413" y="1431607"/>
            <a:ext cx="128270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a:solidFill>
                  <a:schemeClr val="folHlink"/>
                </a:solidFill>
              </a:rPr>
              <a:t>？片</a:t>
            </a:r>
          </a:p>
        </p:txBody>
      </p:sp>
      <p:sp>
        <p:nvSpPr>
          <p:cNvPr id="12" name="Text Box 12"/>
          <p:cNvSpPr txBox="1">
            <a:spLocks noChangeArrowheads="1"/>
          </p:cNvSpPr>
          <p:nvPr/>
        </p:nvSpPr>
        <p:spPr bwMode="auto">
          <a:xfrm>
            <a:off x="2767013" y="1445895"/>
            <a:ext cx="792162"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600" b="1">
                <a:solidFill>
                  <a:schemeClr val="folHlink"/>
                </a:solidFill>
              </a:rPr>
              <a:t>2</a:t>
            </a:r>
            <a:r>
              <a:rPr lang="zh-CN" altLang="en-US" sz="2600" b="1">
                <a:solidFill>
                  <a:schemeClr val="folHlink"/>
                </a:solidFill>
              </a:rPr>
              <a:t>片</a:t>
            </a:r>
          </a:p>
        </p:txBody>
      </p:sp>
      <p:grpSp>
        <p:nvGrpSpPr>
          <p:cNvPr id="13" name="Group 13"/>
          <p:cNvGrpSpPr/>
          <p:nvPr/>
        </p:nvGrpSpPr>
        <p:grpSpPr bwMode="auto">
          <a:xfrm>
            <a:off x="5481638" y="4613275"/>
            <a:ext cx="3173412" cy="1587"/>
            <a:chOff x="2421" y="3015"/>
            <a:chExt cx="1999" cy="1"/>
          </a:xfrm>
        </p:grpSpPr>
        <p:sp>
          <p:nvSpPr>
            <p:cNvPr id="14" name="Freeform 14"/>
            <p:cNvSpPr/>
            <p:nvPr/>
          </p:nvSpPr>
          <p:spPr bwMode="auto">
            <a:xfrm>
              <a:off x="2421" y="3015"/>
              <a:ext cx="233" cy="1"/>
            </a:xfrm>
            <a:custGeom>
              <a:avLst/>
              <a:gdLst>
                <a:gd name="T0" fmla="*/ 0 w 233"/>
                <a:gd name="T1" fmla="*/ 0 h 1"/>
                <a:gd name="T2" fmla="*/ 233 w 233"/>
                <a:gd name="T3" fmla="*/ 0 h 1"/>
                <a:gd name="T4" fmla="*/ 0 60000 65536"/>
                <a:gd name="T5" fmla="*/ 0 60000 65536"/>
                <a:gd name="T6" fmla="*/ 0 w 233"/>
                <a:gd name="T7" fmla="*/ 0 h 1"/>
                <a:gd name="T8" fmla="*/ 233 w 233"/>
                <a:gd name="T9" fmla="*/ 1 h 1"/>
              </a:gdLst>
              <a:ahLst/>
              <a:cxnLst>
                <a:cxn ang="T4">
                  <a:pos x="T0" y="T1"/>
                </a:cxn>
                <a:cxn ang="T5">
                  <a:pos x="T2" y="T3"/>
                </a:cxn>
              </a:cxnLst>
              <a:rect l="T6" t="T7" r="T8" b="T9"/>
              <a:pathLst>
                <a:path w="233" h="1">
                  <a:moveTo>
                    <a:pt x="0" y="0"/>
                  </a:moveTo>
                  <a:lnTo>
                    <a:pt x="233"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Freeform 15"/>
            <p:cNvSpPr/>
            <p:nvPr/>
          </p:nvSpPr>
          <p:spPr bwMode="auto">
            <a:xfrm>
              <a:off x="4194" y="3015"/>
              <a:ext cx="226" cy="1"/>
            </a:xfrm>
            <a:custGeom>
              <a:avLst/>
              <a:gdLst>
                <a:gd name="T0" fmla="*/ 0 w 226"/>
                <a:gd name="T1" fmla="*/ 0 h 1"/>
                <a:gd name="T2" fmla="*/ 226 w 226"/>
                <a:gd name="T3" fmla="*/ 0 h 1"/>
                <a:gd name="T4" fmla="*/ 0 60000 65536"/>
                <a:gd name="T5" fmla="*/ 0 60000 65536"/>
                <a:gd name="T6" fmla="*/ 0 w 226"/>
                <a:gd name="T7" fmla="*/ 0 h 1"/>
                <a:gd name="T8" fmla="*/ 226 w 226"/>
                <a:gd name="T9" fmla="*/ 1 h 1"/>
              </a:gdLst>
              <a:ahLst/>
              <a:cxnLst>
                <a:cxn ang="T4">
                  <a:pos x="T0" y="T1"/>
                </a:cxn>
                <a:cxn ang="T5">
                  <a:pos x="T2" y="T3"/>
                </a:cxn>
              </a:cxnLst>
              <a:rect l="T6" t="T7" r="T8" b="T9"/>
              <a:pathLst>
                <a:path w="226" h="1">
                  <a:moveTo>
                    <a:pt x="0" y="0"/>
                  </a:moveTo>
                  <a:lnTo>
                    <a:pt x="226"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6" name="Group 16"/>
          <p:cNvGrpSpPr/>
          <p:nvPr/>
        </p:nvGrpSpPr>
        <p:grpSpPr bwMode="auto">
          <a:xfrm>
            <a:off x="5856288" y="4600575"/>
            <a:ext cx="2805112" cy="1612900"/>
            <a:chOff x="2657" y="3007"/>
            <a:chExt cx="1767" cy="1016"/>
          </a:xfrm>
        </p:grpSpPr>
        <p:sp>
          <p:nvSpPr>
            <p:cNvPr id="17" name="Line 17"/>
            <p:cNvSpPr>
              <a:spLocks noChangeShapeType="1"/>
            </p:cNvSpPr>
            <p:nvPr/>
          </p:nvSpPr>
          <p:spPr bwMode="auto">
            <a:xfrm>
              <a:off x="2657" y="3007"/>
              <a:ext cx="1" cy="1000"/>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8" name="Freeform 18"/>
            <p:cNvSpPr/>
            <p:nvPr/>
          </p:nvSpPr>
          <p:spPr bwMode="auto">
            <a:xfrm>
              <a:off x="4419" y="3009"/>
              <a:ext cx="5" cy="1014"/>
            </a:xfrm>
            <a:custGeom>
              <a:avLst/>
              <a:gdLst>
                <a:gd name="T0" fmla="*/ 0 w 5"/>
                <a:gd name="T1" fmla="*/ 0 h 1014"/>
                <a:gd name="T2" fmla="*/ 5 w 5"/>
                <a:gd name="T3" fmla="*/ 1014 h 1014"/>
                <a:gd name="T4" fmla="*/ 0 60000 65536"/>
                <a:gd name="T5" fmla="*/ 0 60000 65536"/>
                <a:gd name="T6" fmla="*/ 0 w 5"/>
                <a:gd name="T7" fmla="*/ 0 h 1014"/>
                <a:gd name="T8" fmla="*/ 5 w 5"/>
                <a:gd name="T9" fmla="*/ 1014 h 1014"/>
              </a:gdLst>
              <a:ahLst/>
              <a:cxnLst>
                <a:cxn ang="T4">
                  <a:pos x="T0" y="T1"/>
                </a:cxn>
                <a:cxn ang="T5">
                  <a:pos x="T2" y="T3"/>
                </a:cxn>
              </a:cxnLst>
              <a:rect l="T6" t="T7" r="T8" b="T9"/>
              <a:pathLst>
                <a:path w="5" h="1014">
                  <a:moveTo>
                    <a:pt x="0" y="0"/>
                  </a:moveTo>
                  <a:lnTo>
                    <a:pt x="5" y="1014"/>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9" name="Group 19"/>
          <p:cNvGrpSpPr/>
          <p:nvPr/>
        </p:nvGrpSpPr>
        <p:grpSpPr bwMode="auto">
          <a:xfrm>
            <a:off x="4132263" y="4117975"/>
            <a:ext cx="4160837" cy="652462"/>
            <a:chOff x="1571" y="2703"/>
            <a:chExt cx="2621" cy="411"/>
          </a:xfrm>
        </p:grpSpPr>
        <p:sp>
          <p:nvSpPr>
            <p:cNvPr id="20" name="Rectangle 20"/>
            <p:cNvSpPr>
              <a:spLocks noChangeArrowheads="1"/>
            </p:cNvSpPr>
            <p:nvPr/>
          </p:nvSpPr>
          <p:spPr bwMode="auto">
            <a:xfrm>
              <a:off x="1571" y="2703"/>
              <a:ext cx="857" cy="411"/>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 name="Rectangle 21"/>
            <p:cNvSpPr>
              <a:spLocks noChangeArrowheads="1"/>
            </p:cNvSpPr>
            <p:nvPr/>
          </p:nvSpPr>
          <p:spPr bwMode="auto">
            <a:xfrm>
              <a:off x="1674" y="2792"/>
              <a:ext cx="6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1</a:t>
              </a:r>
              <a:r>
                <a:rPr lang="en-US" altLang="zh-CN" sz="2000" b="1">
                  <a:solidFill>
                    <a:schemeClr val="folHlink"/>
                  </a:solidFill>
                </a:rPr>
                <a:t>K× </a:t>
              </a:r>
              <a:r>
                <a:rPr lang="zh-CN" altLang="en-US" sz="2000" b="1">
                  <a:solidFill>
                    <a:schemeClr val="folHlink"/>
                  </a:solidFill>
                  <a:latin typeface="宋体" panose="02010600030101010101" pitchFamily="2" charset="-122"/>
                </a:rPr>
                <a:t>8位</a:t>
              </a:r>
              <a:endParaRPr lang="en-US" altLang="zh-CN" sz="2000" b="1">
                <a:solidFill>
                  <a:schemeClr val="folHlink"/>
                </a:solidFill>
                <a:latin typeface="宋体" panose="02010600030101010101" pitchFamily="2" charset="-122"/>
              </a:endParaRPr>
            </a:p>
          </p:txBody>
        </p:sp>
        <p:sp>
          <p:nvSpPr>
            <p:cNvPr id="22" name="Rectangle 22"/>
            <p:cNvSpPr>
              <a:spLocks noChangeArrowheads="1"/>
            </p:cNvSpPr>
            <p:nvPr/>
          </p:nvSpPr>
          <p:spPr bwMode="auto">
            <a:xfrm>
              <a:off x="3335" y="2703"/>
              <a:ext cx="857" cy="411"/>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Rectangle 23"/>
            <p:cNvSpPr>
              <a:spLocks noChangeArrowheads="1"/>
            </p:cNvSpPr>
            <p:nvPr/>
          </p:nvSpPr>
          <p:spPr bwMode="auto">
            <a:xfrm>
              <a:off x="3443" y="2805"/>
              <a:ext cx="6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1</a:t>
              </a:r>
              <a:r>
                <a:rPr lang="en-US" altLang="zh-CN" sz="2000" b="1">
                  <a:solidFill>
                    <a:schemeClr val="folHlink"/>
                  </a:solidFill>
                </a:rPr>
                <a:t>K× </a:t>
              </a:r>
              <a:r>
                <a:rPr lang="zh-CN" altLang="en-US" sz="2000" b="1">
                  <a:solidFill>
                    <a:schemeClr val="folHlink"/>
                  </a:solidFill>
                  <a:latin typeface="宋体" panose="02010600030101010101" pitchFamily="2" charset="-122"/>
                </a:rPr>
                <a:t>8位</a:t>
              </a:r>
              <a:endParaRPr lang="en-US" altLang="zh-CN" sz="2000" b="1">
                <a:solidFill>
                  <a:schemeClr val="folHlink"/>
                </a:solidFill>
                <a:latin typeface="宋体" panose="02010600030101010101" pitchFamily="2" charset="-122"/>
              </a:endParaRPr>
            </a:p>
          </p:txBody>
        </p:sp>
      </p:grpSp>
      <p:grpSp>
        <p:nvGrpSpPr>
          <p:cNvPr id="24" name="Group 24"/>
          <p:cNvGrpSpPr/>
          <p:nvPr/>
        </p:nvGrpSpPr>
        <p:grpSpPr bwMode="auto">
          <a:xfrm>
            <a:off x="2206625" y="5024437"/>
            <a:ext cx="7653338" cy="1271588"/>
            <a:chOff x="358" y="3274"/>
            <a:chExt cx="4821" cy="801"/>
          </a:xfrm>
        </p:grpSpPr>
        <p:sp>
          <p:nvSpPr>
            <p:cNvPr id="25" name="Line 25"/>
            <p:cNvSpPr>
              <a:spLocks noChangeShapeType="1"/>
            </p:cNvSpPr>
            <p:nvPr/>
          </p:nvSpPr>
          <p:spPr bwMode="auto">
            <a:xfrm>
              <a:off x="735" y="3869"/>
              <a:ext cx="444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26" name="Group 26"/>
            <p:cNvGrpSpPr/>
            <p:nvPr/>
          </p:nvGrpSpPr>
          <p:grpSpPr bwMode="auto">
            <a:xfrm>
              <a:off x="358" y="3274"/>
              <a:ext cx="4821" cy="801"/>
              <a:chOff x="358" y="3274"/>
              <a:chExt cx="4821" cy="801"/>
            </a:xfrm>
          </p:grpSpPr>
          <p:sp>
            <p:nvSpPr>
              <p:cNvPr id="27" name="Freeform 27"/>
              <p:cNvSpPr/>
              <p:nvPr/>
            </p:nvSpPr>
            <p:spPr bwMode="auto">
              <a:xfrm>
                <a:off x="735" y="3404"/>
                <a:ext cx="4443" cy="1"/>
              </a:xfrm>
              <a:custGeom>
                <a:avLst/>
                <a:gdLst>
                  <a:gd name="T0" fmla="*/ 0 w 4447"/>
                  <a:gd name="T1" fmla="*/ 1 h 1"/>
                  <a:gd name="T2" fmla="*/ 4423 w 4447"/>
                  <a:gd name="T3" fmla="*/ 0 h 1"/>
                  <a:gd name="T4" fmla="*/ 0 60000 65536"/>
                  <a:gd name="T5" fmla="*/ 0 60000 65536"/>
                  <a:gd name="T6" fmla="*/ 0 w 4447"/>
                  <a:gd name="T7" fmla="*/ 0 h 1"/>
                  <a:gd name="T8" fmla="*/ 4447 w 4447"/>
                  <a:gd name="T9" fmla="*/ 1 h 1"/>
                </a:gdLst>
                <a:ahLst/>
                <a:cxnLst>
                  <a:cxn ang="T4">
                    <a:pos x="T0" y="T1"/>
                  </a:cxn>
                  <a:cxn ang="T5">
                    <a:pos x="T2" y="T3"/>
                  </a:cxn>
                </a:cxnLst>
                <a:rect l="T6" t="T7" r="T8" b="T9"/>
                <a:pathLst>
                  <a:path w="4447" h="1">
                    <a:moveTo>
                      <a:pt x="0" y="1"/>
                    </a:moveTo>
                    <a:lnTo>
                      <a:pt x="4447"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 name="Freeform 28"/>
              <p:cNvSpPr/>
              <p:nvPr/>
            </p:nvSpPr>
            <p:spPr bwMode="auto">
              <a:xfrm>
                <a:off x="738" y="3490"/>
                <a:ext cx="4441" cy="5"/>
              </a:xfrm>
              <a:custGeom>
                <a:avLst/>
                <a:gdLst>
                  <a:gd name="T0" fmla="*/ 0 w 4441"/>
                  <a:gd name="T1" fmla="*/ 5 h 5"/>
                  <a:gd name="T2" fmla="*/ 4441 w 4441"/>
                  <a:gd name="T3" fmla="*/ 0 h 5"/>
                  <a:gd name="T4" fmla="*/ 0 60000 65536"/>
                  <a:gd name="T5" fmla="*/ 0 60000 65536"/>
                  <a:gd name="T6" fmla="*/ 0 w 4441"/>
                  <a:gd name="T7" fmla="*/ 0 h 5"/>
                  <a:gd name="T8" fmla="*/ 4441 w 4441"/>
                  <a:gd name="T9" fmla="*/ 5 h 5"/>
                </a:gdLst>
                <a:ahLst/>
                <a:cxnLst>
                  <a:cxn ang="T4">
                    <a:pos x="T0" y="T1"/>
                  </a:cxn>
                  <a:cxn ang="T5">
                    <a:pos x="T2" y="T3"/>
                  </a:cxn>
                </a:cxnLst>
                <a:rect l="T6" t="T7" r="T8" b="T9"/>
                <a:pathLst>
                  <a:path w="4441" h="5">
                    <a:moveTo>
                      <a:pt x="0" y="5"/>
                    </a:moveTo>
                    <a:lnTo>
                      <a:pt x="4441"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 name="Freeform 29"/>
              <p:cNvSpPr/>
              <p:nvPr/>
            </p:nvSpPr>
            <p:spPr bwMode="auto">
              <a:xfrm>
                <a:off x="735" y="3575"/>
                <a:ext cx="4443" cy="4"/>
              </a:xfrm>
              <a:custGeom>
                <a:avLst/>
                <a:gdLst>
                  <a:gd name="T0" fmla="*/ 0 w 4435"/>
                  <a:gd name="T1" fmla="*/ 4 h 4"/>
                  <a:gd name="T2" fmla="*/ 4483 w 4435"/>
                  <a:gd name="T3" fmla="*/ 0 h 4"/>
                  <a:gd name="T4" fmla="*/ 0 60000 65536"/>
                  <a:gd name="T5" fmla="*/ 0 60000 65536"/>
                  <a:gd name="T6" fmla="*/ 0 w 4435"/>
                  <a:gd name="T7" fmla="*/ 0 h 4"/>
                  <a:gd name="T8" fmla="*/ 4435 w 4435"/>
                  <a:gd name="T9" fmla="*/ 4 h 4"/>
                </a:gdLst>
                <a:ahLst/>
                <a:cxnLst>
                  <a:cxn ang="T4">
                    <a:pos x="T0" y="T1"/>
                  </a:cxn>
                  <a:cxn ang="T5">
                    <a:pos x="T2" y="T3"/>
                  </a:cxn>
                </a:cxnLst>
                <a:rect l="T6" t="T7" r="T8" b="T9"/>
                <a:pathLst>
                  <a:path w="4435" h="4">
                    <a:moveTo>
                      <a:pt x="0" y="4"/>
                    </a:moveTo>
                    <a:lnTo>
                      <a:pt x="4435"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 name="Rectangle 30"/>
              <p:cNvSpPr>
                <a:spLocks noChangeArrowheads="1"/>
              </p:cNvSpPr>
              <p:nvPr/>
            </p:nvSpPr>
            <p:spPr bwMode="auto">
              <a:xfrm>
                <a:off x="479" y="3274"/>
                <a:ext cx="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D</a:t>
                </a:r>
                <a:r>
                  <a:rPr lang="en-US" altLang="zh-CN" sz="1800" b="1" baseline="-25000"/>
                  <a:t>7</a:t>
                </a:r>
                <a:endParaRPr lang="en-US" altLang="zh-CN" sz="1800" b="1"/>
              </a:p>
            </p:txBody>
          </p:sp>
          <p:sp>
            <p:nvSpPr>
              <p:cNvPr id="31" name="Rectangle 31"/>
              <p:cNvSpPr>
                <a:spLocks noChangeArrowheads="1"/>
              </p:cNvSpPr>
              <p:nvPr/>
            </p:nvSpPr>
            <p:spPr bwMode="auto">
              <a:xfrm>
                <a:off x="479" y="3729"/>
                <a:ext cx="385"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D</a:t>
                </a:r>
                <a:r>
                  <a:rPr lang="en-US" altLang="zh-CN" sz="1800" b="1" baseline="-25000"/>
                  <a:t>0</a:t>
                </a:r>
              </a:p>
              <a:p>
                <a:pPr eaLnBrk="1" hangingPunct="1"/>
                <a:endParaRPr lang="en-US" altLang="zh-CN" sz="1800" b="1"/>
              </a:p>
            </p:txBody>
          </p:sp>
          <p:sp>
            <p:nvSpPr>
              <p:cNvPr id="32" name="Text Box 32"/>
              <p:cNvSpPr txBox="1">
                <a:spLocks noChangeArrowheads="1"/>
              </p:cNvSpPr>
              <p:nvPr/>
            </p:nvSpPr>
            <p:spPr bwMode="auto">
              <a:xfrm>
                <a:off x="358" y="3373"/>
                <a:ext cx="346"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cs typeface="Times New Roman" panose="02020603050405020304" pitchFamily="18" charset="0"/>
                  </a:rPr>
                  <a:t>•••</a:t>
                </a:r>
              </a:p>
            </p:txBody>
          </p:sp>
        </p:grpSp>
      </p:grpSp>
      <p:grpSp>
        <p:nvGrpSpPr>
          <p:cNvPr id="33" name="Group 33"/>
          <p:cNvGrpSpPr/>
          <p:nvPr/>
        </p:nvGrpSpPr>
        <p:grpSpPr bwMode="auto">
          <a:xfrm>
            <a:off x="4248150" y="2987675"/>
            <a:ext cx="1074738" cy="1196975"/>
            <a:chOff x="1644" y="1991"/>
            <a:chExt cx="677" cy="754"/>
          </a:xfrm>
        </p:grpSpPr>
        <p:sp>
          <p:nvSpPr>
            <p:cNvPr id="34" name="Line 34"/>
            <p:cNvSpPr>
              <a:spLocks noChangeShapeType="1"/>
            </p:cNvSpPr>
            <p:nvPr/>
          </p:nvSpPr>
          <p:spPr bwMode="auto">
            <a:xfrm flipV="1">
              <a:off x="2319" y="2525"/>
              <a:ext cx="2" cy="17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5" name="Line 35"/>
            <p:cNvSpPr>
              <a:spLocks noChangeShapeType="1"/>
            </p:cNvSpPr>
            <p:nvPr/>
          </p:nvSpPr>
          <p:spPr bwMode="auto">
            <a:xfrm flipV="1">
              <a:off x="2198" y="2434"/>
              <a:ext cx="1" cy="26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grpSp>
          <p:nvGrpSpPr>
            <p:cNvPr id="36" name="Group 36"/>
            <p:cNvGrpSpPr/>
            <p:nvPr/>
          </p:nvGrpSpPr>
          <p:grpSpPr bwMode="auto">
            <a:xfrm>
              <a:off x="1644" y="1991"/>
              <a:ext cx="578" cy="754"/>
              <a:chOff x="1644" y="1991"/>
              <a:chExt cx="578" cy="754"/>
            </a:xfrm>
          </p:grpSpPr>
          <p:sp>
            <p:nvSpPr>
              <p:cNvPr id="37" name="Line 37"/>
              <p:cNvSpPr>
                <a:spLocks noChangeShapeType="1"/>
              </p:cNvSpPr>
              <p:nvPr/>
            </p:nvSpPr>
            <p:spPr bwMode="auto">
              <a:xfrm flipV="1">
                <a:off x="1777" y="2075"/>
                <a:ext cx="1" cy="62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8" name="Line 38"/>
              <p:cNvSpPr>
                <a:spLocks noChangeShapeType="1"/>
              </p:cNvSpPr>
              <p:nvPr/>
            </p:nvSpPr>
            <p:spPr bwMode="auto">
              <a:xfrm flipV="1">
                <a:off x="1644" y="1991"/>
                <a:ext cx="1" cy="71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39" name="Text Box 39"/>
              <p:cNvSpPr txBox="1">
                <a:spLocks noChangeArrowheads="1"/>
              </p:cNvSpPr>
              <p:nvPr/>
            </p:nvSpPr>
            <p:spPr bwMode="auto">
              <a:xfrm>
                <a:off x="1768" y="2457"/>
                <a:ext cx="4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cs typeface="Times New Roman" panose="02020603050405020304" pitchFamily="18" charset="0"/>
                  </a:rPr>
                  <a:t>•••</a:t>
                </a:r>
              </a:p>
            </p:txBody>
          </p:sp>
        </p:grpSp>
      </p:grpSp>
      <p:grpSp>
        <p:nvGrpSpPr>
          <p:cNvPr id="40" name="Group 40"/>
          <p:cNvGrpSpPr/>
          <p:nvPr/>
        </p:nvGrpSpPr>
        <p:grpSpPr bwMode="auto">
          <a:xfrm>
            <a:off x="4262438" y="4759325"/>
            <a:ext cx="1174750" cy="1209675"/>
            <a:chOff x="1653" y="3107"/>
            <a:chExt cx="740" cy="762"/>
          </a:xfrm>
        </p:grpSpPr>
        <p:sp>
          <p:nvSpPr>
            <p:cNvPr id="41" name="Freeform 41"/>
            <p:cNvSpPr/>
            <p:nvPr/>
          </p:nvSpPr>
          <p:spPr bwMode="auto">
            <a:xfrm>
              <a:off x="1653" y="3114"/>
              <a:ext cx="3" cy="289"/>
            </a:xfrm>
            <a:custGeom>
              <a:avLst/>
              <a:gdLst>
                <a:gd name="T0" fmla="*/ 0 w 3"/>
                <a:gd name="T1" fmla="*/ 0 h 289"/>
                <a:gd name="T2" fmla="*/ 3 w 3"/>
                <a:gd name="T3" fmla="*/ 289 h 289"/>
                <a:gd name="T4" fmla="*/ 0 60000 65536"/>
                <a:gd name="T5" fmla="*/ 0 60000 65536"/>
                <a:gd name="T6" fmla="*/ 0 w 3"/>
                <a:gd name="T7" fmla="*/ 0 h 289"/>
                <a:gd name="T8" fmla="*/ 3 w 3"/>
                <a:gd name="T9" fmla="*/ 289 h 289"/>
              </a:gdLst>
              <a:ahLst/>
              <a:cxnLst>
                <a:cxn ang="T4">
                  <a:pos x="T0" y="T1"/>
                </a:cxn>
                <a:cxn ang="T5">
                  <a:pos x="T2" y="T3"/>
                </a:cxn>
              </a:cxnLst>
              <a:rect l="T6" t="T7" r="T8" b="T9"/>
              <a:pathLst>
                <a:path w="3" h="289">
                  <a:moveTo>
                    <a:pt x="0" y="0"/>
                  </a:moveTo>
                  <a:lnTo>
                    <a:pt x="3" y="289"/>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 name="Freeform 42"/>
            <p:cNvSpPr/>
            <p:nvPr/>
          </p:nvSpPr>
          <p:spPr bwMode="auto">
            <a:xfrm>
              <a:off x="1797" y="3120"/>
              <a:ext cx="1" cy="378"/>
            </a:xfrm>
            <a:custGeom>
              <a:avLst/>
              <a:gdLst>
                <a:gd name="T0" fmla="*/ 0 w 1"/>
                <a:gd name="T1" fmla="*/ 0 h 378"/>
                <a:gd name="T2" fmla="*/ 0 w 1"/>
                <a:gd name="T3" fmla="*/ 378 h 378"/>
                <a:gd name="T4" fmla="*/ 0 60000 65536"/>
                <a:gd name="T5" fmla="*/ 0 60000 65536"/>
                <a:gd name="T6" fmla="*/ 0 w 1"/>
                <a:gd name="T7" fmla="*/ 0 h 378"/>
                <a:gd name="T8" fmla="*/ 1 w 1"/>
                <a:gd name="T9" fmla="*/ 378 h 378"/>
              </a:gdLst>
              <a:ahLst/>
              <a:cxnLst>
                <a:cxn ang="T4">
                  <a:pos x="T0" y="T1"/>
                </a:cxn>
                <a:cxn ang="T5">
                  <a:pos x="T2" y="T3"/>
                </a:cxn>
              </a:cxnLst>
              <a:rect l="T6" t="T7" r="T8" b="T9"/>
              <a:pathLst>
                <a:path w="1" h="378">
                  <a:moveTo>
                    <a:pt x="0" y="0"/>
                  </a:moveTo>
                  <a:lnTo>
                    <a:pt x="0" y="378"/>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 name="Freeform 43"/>
            <p:cNvSpPr/>
            <p:nvPr/>
          </p:nvSpPr>
          <p:spPr bwMode="auto">
            <a:xfrm>
              <a:off x="2370" y="3114"/>
              <a:ext cx="1" cy="755"/>
            </a:xfrm>
            <a:custGeom>
              <a:avLst/>
              <a:gdLst>
                <a:gd name="T0" fmla="*/ 0 w 1"/>
                <a:gd name="T1" fmla="*/ 0 h 755"/>
                <a:gd name="T2" fmla="*/ 0 w 1"/>
                <a:gd name="T3" fmla="*/ 755 h 755"/>
                <a:gd name="T4" fmla="*/ 0 60000 65536"/>
                <a:gd name="T5" fmla="*/ 0 60000 65536"/>
                <a:gd name="T6" fmla="*/ 0 w 1"/>
                <a:gd name="T7" fmla="*/ 0 h 755"/>
                <a:gd name="T8" fmla="*/ 1 w 1"/>
                <a:gd name="T9" fmla="*/ 755 h 755"/>
              </a:gdLst>
              <a:ahLst/>
              <a:cxnLst>
                <a:cxn ang="T4">
                  <a:pos x="T0" y="T1"/>
                </a:cxn>
                <a:cxn ang="T5">
                  <a:pos x="T2" y="T3"/>
                </a:cxn>
              </a:cxnLst>
              <a:rect l="T6" t="T7" r="T8" b="T9"/>
              <a:pathLst>
                <a:path w="1" h="755">
                  <a:moveTo>
                    <a:pt x="0" y="0"/>
                  </a:moveTo>
                  <a:lnTo>
                    <a:pt x="0" y="755"/>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4" name="Text Box 44"/>
            <p:cNvSpPr txBox="1">
              <a:spLocks noChangeArrowheads="1"/>
            </p:cNvSpPr>
            <p:nvPr/>
          </p:nvSpPr>
          <p:spPr bwMode="auto">
            <a:xfrm>
              <a:off x="1743" y="3107"/>
              <a:ext cx="6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cs typeface="Times New Roman" panose="02020603050405020304" pitchFamily="18" charset="0"/>
                </a:rPr>
                <a:t>•••</a:t>
              </a:r>
            </a:p>
          </p:txBody>
        </p:sp>
      </p:grpSp>
      <p:grpSp>
        <p:nvGrpSpPr>
          <p:cNvPr id="45" name="Group 45"/>
          <p:cNvGrpSpPr/>
          <p:nvPr/>
        </p:nvGrpSpPr>
        <p:grpSpPr bwMode="auto">
          <a:xfrm>
            <a:off x="7034213" y="2987675"/>
            <a:ext cx="1096962" cy="1196975"/>
            <a:chOff x="3399" y="1991"/>
            <a:chExt cx="691" cy="754"/>
          </a:xfrm>
        </p:grpSpPr>
        <p:sp>
          <p:nvSpPr>
            <p:cNvPr id="46" name="Line 46"/>
            <p:cNvSpPr>
              <a:spLocks noChangeShapeType="1"/>
            </p:cNvSpPr>
            <p:nvPr/>
          </p:nvSpPr>
          <p:spPr bwMode="auto">
            <a:xfrm flipV="1">
              <a:off x="4089" y="2525"/>
              <a:ext cx="1" cy="17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47" name="Line 47"/>
            <p:cNvSpPr>
              <a:spLocks noChangeShapeType="1"/>
            </p:cNvSpPr>
            <p:nvPr/>
          </p:nvSpPr>
          <p:spPr bwMode="auto">
            <a:xfrm flipV="1">
              <a:off x="3955" y="2434"/>
              <a:ext cx="1" cy="26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grpSp>
          <p:nvGrpSpPr>
            <p:cNvPr id="48" name="Group 48"/>
            <p:cNvGrpSpPr/>
            <p:nvPr/>
          </p:nvGrpSpPr>
          <p:grpSpPr bwMode="auto">
            <a:xfrm>
              <a:off x="3399" y="1991"/>
              <a:ext cx="557" cy="754"/>
              <a:chOff x="3399" y="1991"/>
              <a:chExt cx="557" cy="754"/>
            </a:xfrm>
          </p:grpSpPr>
          <p:sp>
            <p:nvSpPr>
              <p:cNvPr id="49" name="Line 49"/>
              <p:cNvSpPr>
                <a:spLocks noChangeShapeType="1"/>
              </p:cNvSpPr>
              <p:nvPr/>
            </p:nvSpPr>
            <p:spPr bwMode="auto">
              <a:xfrm flipV="1">
                <a:off x="3532" y="2075"/>
                <a:ext cx="1" cy="62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0" name="Line 50"/>
              <p:cNvSpPr>
                <a:spLocks noChangeShapeType="1"/>
              </p:cNvSpPr>
              <p:nvPr/>
            </p:nvSpPr>
            <p:spPr bwMode="auto">
              <a:xfrm flipV="1">
                <a:off x="3399" y="1991"/>
                <a:ext cx="1" cy="71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1" name="Text Box 51"/>
              <p:cNvSpPr txBox="1">
                <a:spLocks noChangeArrowheads="1"/>
              </p:cNvSpPr>
              <p:nvPr/>
            </p:nvSpPr>
            <p:spPr bwMode="auto">
              <a:xfrm>
                <a:off x="3557" y="2457"/>
                <a:ext cx="3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cs typeface="Times New Roman" panose="02020603050405020304" pitchFamily="18" charset="0"/>
                  </a:rPr>
                  <a:t>•••</a:t>
                </a:r>
              </a:p>
            </p:txBody>
          </p:sp>
        </p:grpSp>
      </p:grpSp>
      <p:grpSp>
        <p:nvGrpSpPr>
          <p:cNvPr id="52" name="Group 52"/>
          <p:cNvGrpSpPr/>
          <p:nvPr/>
        </p:nvGrpSpPr>
        <p:grpSpPr bwMode="auto">
          <a:xfrm>
            <a:off x="7072313" y="4759325"/>
            <a:ext cx="1219200" cy="1209675"/>
            <a:chOff x="3423" y="3107"/>
            <a:chExt cx="768" cy="762"/>
          </a:xfrm>
        </p:grpSpPr>
        <p:sp>
          <p:nvSpPr>
            <p:cNvPr id="53" name="Line 53"/>
            <p:cNvSpPr>
              <a:spLocks noChangeShapeType="1"/>
            </p:cNvSpPr>
            <p:nvPr/>
          </p:nvSpPr>
          <p:spPr bwMode="auto">
            <a:xfrm>
              <a:off x="3565" y="3123"/>
              <a:ext cx="1" cy="375"/>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grpSp>
          <p:nvGrpSpPr>
            <p:cNvPr id="54" name="Group 54"/>
            <p:cNvGrpSpPr/>
            <p:nvPr/>
          </p:nvGrpSpPr>
          <p:grpSpPr bwMode="auto">
            <a:xfrm>
              <a:off x="3423" y="3107"/>
              <a:ext cx="768" cy="762"/>
              <a:chOff x="3423" y="3107"/>
              <a:chExt cx="768" cy="762"/>
            </a:xfrm>
          </p:grpSpPr>
          <p:sp>
            <p:nvSpPr>
              <p:cNvPr id="55" name="Freeform 55"/>
              <p:cNvSpPr/>
              <p:nvPr/>
            </p:nvSpPr>
            <p:spPr bwMode="auto">
              <a:xfrm>
                <a:off x="3423" y="3111"/>
                <a:ext cx="1" cy="292"/>
              </a:xfrm>
              <a:custGeom>
                <a:avLst/>
                <a:gdLst>
                  <a:gd name="T0" fmla="*/ 0 w 1"/>
                  <a:gd name="T1" fmla="*/ 0 h 292"/>
                  <a:gd name="T2" fmla="*/ 0 w 1"/>
                  <a:gd name="T3" fmla="*/ 292 h 292"/>
                  <a:gd name="T4" fmla="*/ 0 60000 65536"/>
                  <a:gd name="T5" fmla="*/ 0 60000 65536"/>
                  <a:gd name="T6" fmla="*/ 0 w 1"/>
                  <a:gd name="T7" fmla="*/ 0 h 292"/>
                  <a:gd name="T8" fmla="*/ 1 w 1"/>
                  <a:gd name="T9" fmla="*/ 292 h 292"/>
                </a:gdLst>
                <a:ahLst/>
                <a:cxnLst>
                  <a:cxn ang="T4">
                    <a:pos x="T0" y="T1"/>
                  </a:cxn>
                  <a:cxn ang="T5">
                    <a:pos x="T2" y="T3"/>
                  </a:cxn>
                </a:cxnLst>
                <a:rect l="T6" t="T7" r="T8" b="T9"/>
                <a:pathLst>
                  <a:path w="1" h="292">
                    <a:moveTo>
                      <a:pt x="0" y="0"/>
                    </a:moveTo>
                    <a:lnTo>
                      <a:pt x="0" y="292"/>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6" name="Freeform 56"/>
              <p:cNvSpPr/>
              <p:nvPr/>
            </p:nvSpPr>
            <p:spPr bwMode="auto">
              <a:xfrm>
                <a:off x="4134" y="3114"/>
                <a:ext cx="2" cy="755"/>
              </a:xfrm>
              <a:custGeom>
                <a:avLst/>
                <a:gdLst>
                  <a:gd name="T0" fmla="*/ 0 w 2"/>
                  <a:gd name="T1" fmla="*/ 0 h 755"/>
                  <a:gd name="T2" fmla="*/ 2 w 2"/>
                  <a:gd name="T3" fmla="*/ 755 h 755"/>
                  <a:gd name="T4" fmla="*/ 0 60000 65536"/>
                  <a:gd name="T5" fmla="*/ 0 60000 65536"/>
                  <a:gd name="T6" fmla="*/ 0 w 2"/>
                  <a:gd name="T7" fmla="*/ 0 h 755"/>
                  <a:gd name="T8" fmla="*/ 2 w 2"/>
                  <a:gd name="T9" fmla="*/ 755 h 755"/>
                </a:gdLst>
                <a:ahLst/>
                <a:cxnLst>
                  <a:cxn ang="T4">
                    <a:pos x="T0" y="T1"/>
                  </a:cxn>
                  <a:cxn ang="T5">
                    <a:pos x="T2" y="T3"/>
                  </a:cxn>
                </a:cxnLst>
                <a:rect l="T6" t="T7" r="T8" b="T9"/>
                <a:pathLst>
                  <a:path w="2" h="755">
                    <a:moveTo>
                      <a:pt x="0" y="0"/>
                    </a:moveTo>
                    <a:lnTo>
                      <a:pt x="2" y="755"/>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7" name="Text Box 57"/>
              <p:cNvSpPr txBox="1">
                <a:spLocks noChangeArrowheads="1"/>
              </p:cNvSpPr>
              <p:nvPr/>
            </p:nvSpPr>
            <p:spPr bwMode="auto">
              <a:xfrm>
                <a:off x="3541" y="3107"/>
                <a:ext cx="65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cs typeface="Times New Roman" panose="02020603050405020304" pitchFamily="18" charset="0"/>
                  </a:rPr>
                  <a:t>•••</a:t>
                </a:r>
              </a:p>
            </p:txBody>
          </p:sp>
        </p:grpSp>
      </p:grpSp>
      <p:grpSp>
        <p:nvGrpSpPr>
          <p:cNvPr id="58" name="Group 58"/>
          <p:cNvGrpSpPr/>
          <p:nvPr/>
        </p:nvGrpSpPr>
        <p:grpSpPr bwMode="auto">
          <a:xfrm>
            <a:off x="2320925" y="6075362"/>
            <a:ext cx="6334125" cy="280988"/>
            <a:chOff x="430" y="3936"/>
            <a:chExt cx="3990" cy="177"/>
          </a:xfrm>
        </p:grpSpPr>
        <p:sp>
          <p:nvSpPr>
            <p:cNvPr id="59" name="Freeform 59"/>
            <p:cNvSpPr/>
            <p:nvPr/>
          </p:nvSpPr>
          <p:spPr bwMode="auto">
            <a:xfrm>
              <a:off x="735" y="4007"/>
              <a:ext cx="3685" cy="4"/>
            </a:xfrm>
            <a:custGeom>
              <a:avLst/>
              <a:gdLst>
                <a:gd name="T0" fmla="*/ 0 w 3685"/>
                <a:gd name="T1" fmla="*/ 4 h 4"/>
                <a:gd name="T2" fmla="*/ 3685 w 3685"/>
                <a:gd name="T3" fmla="*/ 0 h 4"/>
                <a:gd name="T4" fmla="*/ 0 60000 65536"/>
                <a:gd name="T5" fmla="*/ 0 60000 65536"/>
                <a:gd name="T6" fmla="*/ 0 w 3685"/>
                <a:gd name="T7" fmla="*/ 0 h 4"/>
                <a:gd name="T8" fmla="*/ 3685 w 3685"/>
                <a:gd name="T9" fmla="*/ 4 h 4"/>
              </a:gdLst>
              <a:ahLst/>
              <a:cxnLst>
                <a:cxn ang="T4">
                  <a:pos x="T0" y="T1"/>
                </a:cxn>
                <a:cxn ang="T5">
                  <a:pos x="T2" y="T3"/>
                </a:cxn>
              </a:cxnLst>
              <a:rect l="T6" t="T7" r="T8" b="T9"/>
              <a:pathLst>
                <a:path w="3685" h="4">
                  <a:moveTo>
                    <a:pt x="0" y="4"/>
                  </a:moveTo>
                  <a:lnTo>
                    <a:pt x="3685"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0" name="Rectangle 60"/>
            <p:cNvSpPr>
              <a:spLocks noChangeArrowheads="1"/>
            </p:cNvSpPr>
            <p:nvPr/>
          </p:nvSpPr>
          <p:spPr bwMode="auto">
            <a:xfrm>
              <a:off x="440" y="3940"/>
              <a:ext cx="2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WE</a:t>
              </a:r>
            </a:p>
          </p:txBody>
        </p:sp>
        <p:sp>
          <p:nvSpPr>
            <p:cNvPr id="61" name="Line 61"/>
            <p:cNvSpPr>
              <a:spLocks noChangeShapeType="1"/>
            </p:cNvSpPr>
            <p:nvPr/>
          </p:nvSpPr>
          <p:spPr bwMode="auto">
            <a:xfrm>
              <a:off x="430" y="3936"/>
              <a:ext cx="242" cy="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62" name="Group 62"/>
          <p:cNvGrpSpPr/>
          <p:nvPr/>
        </p:nvGrpSpPr>
        <p:grpSpPr bwMode="auto">
          <a:xfrm>
            <a:off x="2247900" y="2767012"/>
            <a:ext cx="7612063" cy="1495425"/>
            <a:chOff x="384" y="1852"/>
            <a:chExt cx="4795" cy="942"/>
          </a:xfrm>
        </p:grpSpPr>
        <p:sp>
          <p:nvSpPr>
            <p:cNvPr id="63" name="Rectangle 63"/>
            <p:cNvSpPr>
              <a:spLocks noChangeArrowheads="1"/>
            </p:cNvSpPr>
            <p:nvPr/>
          </p:nvSpPr>
          <p:spPr bwMode="auto">
            <a:xfrm>
              <a:off x="499" y="2269"/>
              <a:ext cx="19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1</a:t>
              </a:r>
              <a:endParaRPr lang="en-US" altLang="zh-CN" sz="1800" b="1"/>
            </a:p>
          </p:txBody>
        </p:sp>
        <p:grpSp>
          <p:nvGrpSpPr>
            <p:cNvPr id="64" name="Group 64"/>
            <p:cNvGrpSpPr/>
            <p:nvPr/>
          </p:nvGrpSpPr>
          <p:grpSpPr bwMode="auto">
            <a:xfrm>
              <a:off x="384" y="1852"/>
              <a:ext cx="4795" cy="942"/>
              <a:chOff x="384" y="1852"/>
              <a:chExt cx="4795" cy="942"/>
            </a:xfrm>
          </p:grpSpPr>
          <p:sp>
            <p:nvSpPr>
              <p:cNvPr id="65" name="Line 65"/>
              <p:cNvSpPr>
                <a:spLocks noChangeShapeType="1"/>
              </p:cNvSpPr>
              <p:nvPr/>
            </p:nvSpPr>
            <p:spPr bwMode="auto">
              <a:xfrm>
                <a:off x="735" y="1991"/>
                <a:ext cx="444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6" name="Freeform 66"/>
              <p:cNvSpPr/>
              <p:nvPr/>
            </p:nvSpPr>
            <p:spPr bwMode="auto">
              <a:xfrm>
                <a:off x="738" y="2076"/>
                <a:ext cx="4440" cy="1"/>
              </a:xfrm>
              <a:custGeom>
                <a:avLst/>
                <a:gdLst>
                  <a:gd name="T0" fmla="*/ 0 w 4440"/>
                  <a:gd name="T1" fmla="*/ 0 h 1"/>
                  <a:gd name="T2" fmla="*/ 4440 w 4440"/>
                  <a:gd name="T3" fmla="*/ 0 h 1"/>
                  <a:gd name="T4" fmla="*/ 0 60000 65536"/>
                  <a:gd name="T5" fmla="*/ 0 60000 65536"/>
                  <a:gd name="T6" fmla="*/ 0 w 4440"/>
                  <a:gd name="T7" fmla="*/ 0 h 1"/>
                  <a:gd name="T8" fmla="*/ 4440 w 4440"/>
                  <a:gd name="T9" fmla="*/ 1 h 1"/>
                </a:gdLst>
                <a:ahLst/>
                <a:cxnLst>
                  <a:cxn ang="T4">
                    <a:pos x="T0" y="T1"/>
                  </a:cxn>
                  <a:cxn ang="T5">
                    <a:pos x="T2" y="T3"/>
                  </a:cxn>
                </a:cxnLst>
                <a:rect l="T6" t="T7" r="T8" b="T9"/>
                <a:pathLst>
                  <a:path w="4440" h="1">
                    <a:moveTo>
                      <a:pt x="0" y="0"/>
                    </a:moveTo>
                    <a:lnTo>
                      <a:pt x="444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7" name="Line 67"/>
              <p:cNvSpPr>
                <a:spLocks noChangeShapeType="1"/>
              </p:cNvSpPr>
              <p:nvPr/>
            </p:nvSpPr>
            <p:spPr bwMode="auto">
              <a:xfrm>
                <a:off x="735" y="2431"/>
                <a:ext cx="4444"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68" name="Freeform 68"/>
              <p:cNvSpPr/>
              <p:nvPr/>
            </p:nvSpPr>
            <p:spPr bwMode="auto">
              <a:xfrm>
                <a:off x="738" y="2517"/>
                <a:ext cx="4441" cy="3"/>
              </a:xfrm>
              <a:custGeom>
                <a:avLst/>
                <a:gdLst>
                  <a:gd name="T0" fmla="*/ 0 w 4441"/>
                  <a:gd name="T1" fmla="*/ 3 h 3"/>
                  <a:gd name="T2" fmla="*/ 4441 w 4441"/>
                  <a:gd name="T3" fmla="*/ 0 h 3"/>
                  <a:gd name="T4" fmla="*/ 0 60000 65536"/>
                  <a:gd name="T5" fmla="*/ 0 60000 65536"/>
                  <a:gd name="T6" fmla="*/ 0 w 4441"/>
                  <a:gd name="T7" fmla="*/ 0 h 3"/>
                  <a:gd name="T8" fmla="*/ 4441 w 4441"/>
                  <a:gd name="T9" fmla="*/ 3 h 3"/>
                </a:gdLst>
                <a:ahLst/>
                <a:cxnLst>
                  <a:cxn ang="T4">
                    <a:pos x="T0" y="T1"/>
                  </a:cxn>
                  <a:cxn ang="T5">
                    <a:pos x="T2" y="T3"/>
                  </a:cxn>
                </a:cxnLst>
                <a:rect l="T6" t="T7" r="T8" b="T9"/>
                <a:pathLst>
                  <a:path w="4441" h="3">
                    <a:moveTo>
                      <a:pt x="0" y="3"/>
                    </a:moveTo>
                    <a:lnTo>
                      <a:pt x="4441"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9" name="Freeform 69"/>
              <p:cNvSpPr/>
              <p:nvPr/>
            </p:nvSpPr>
            <p:spPr bwMode="auto">
              <a:xfrm>
                <a:off x="741" y="2157"/>
                <a:ext cx="4437" cy="6"/>
              </a:xfrm>
              <a:custGeom>
                <a:avLst/>
                <a:gdLst>
                  <a:gd name="T0" fmla="*/ 0 w 4437"/>
                  <a:gd name="T1" fmla="*/ 0 h 6"/>
                  <a:gd name="T2" fmla="*/ 4437 w 4437"/>
                  <a:gd name="T3" fmla="*/ 6 h 6"/>
                  <a:gd name="T4" fmla="*/ 0 60000 65536"/>
                  <a:gd name="T5" fmla="*/ 0 60000 65536"/>
                  <a:gd name="T6" fmla="*/ 0 w 4437"/>
                  <a:gd name="T7" fmla="*/ 0 h 6"/>
                  <a:gd name="T8" fmla="*/ 4437 w 4437"/>
                  <a:gd name="T9" fmla="*/ 6 h 6"/>
                </a:gdLst>
                <a:ahLst/>
                <a:cxnLst>
                  <a:cxn ang="T4">
                    <a:pos x="T0" y="T1"/>
                  </a:cxn>
                  <a:cxn ang="T5">
                    <a:pos x="T2" y="T3"/>
                  </a:cxn>
                </a:cxnLst>
                <a:rect l="T6" t="T7" r="T8" b="T9"/>
                <a:pathLst>
                  <a:path w="4437" h="6">
                    <a:moveTo>
                      <a:pt x="0" y="0"/>
                    </a:moveTo>
                    <a:lnTo>
                      <a:pt x="4437" y="6"/>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0" name="Rectangle 70"/>
              <p:cNvSpPr>
                <a:spLocks noChangeArrowheads="1"/>
              </p:cNvSpPr>
              <p:nvPr/>
            </p:nvSpPr>
            <p:spPr bwMode="auto">
              <a:xfrm>
                <a:off x="499" y="2448"/>
                <a:ext cx="317"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0</a:t>
                </a:r>
              </a:p>
              <a:p>
                <a:pPr eaLnBrk="1" hangingPunct="1"/>
                <a:endParaRPr lang="en-US" altLang="zh-CN" sz="1800" b="1"/>
              </a:p>
            </p:txBody>
          </p:sp>
          <p:sp>
            <p:nvSpPr>
              <p:cNvPr id="71" name="Text Box 71"/>
              <p:cNvSpPr txBox="1">
                <a:spLocks noChangeArrowheads="1"/>
              </p:cNvSpPr>
              <p:nvPr/>
            </p:nvSpPr>
            <p:spPr bwMode="auto">
              <a:xfrm>
                <a:off x="384" y="1956"/>
                <a:ext cx="346" cy="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a:cs typeface="Times New Roman" panose="02020603050405020304" pitchFamily="18" charset="0"/>
                  </a:rPr>
                  <a:t>•••</a:t>
                </a:r>
              </a:p>
            </p:txBody>
          </p:sp>
          <p:sp>
            <p:nvSpPr>
              <p:cNvPr id="72" name="Rectangle 72"/>
              <p:cNvSpPr>
                <a:spLocks noChangeArrowheads="1"/>
              </p:cNvSpPr>
              <p:nvPr/>
            </p:nvSpPr>
            <p:spPr bwMode="auto">
              <a:xfrm>
                <a:off x="491" y="1852"/>
                <a:ext cx="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9</a:t>
                </a:r>
                <a:endParaRPr lang="en-US" altLang="zh-CN" sz="1800" b="1"/>
              </a:p>
            </p:txBody>
          </p:sp>
        </p:grpSp>
      </p:grpSp>
      <p:grpSp>
        <p:nvGrpSpPr>
          <p:cNvPr id="73" name="Group 73"/>
          <p:cNvGrpSpPr/>
          <p:nvPr/>
        </p:nvGrpSpPr>
        <p:grpSpPr bwMode="auto">
          <a:xfrm>
            <a:off x="2430463" y="2511425"/>
            <a:ext cx="4856162" cy="1854200"/>
            <a:chOff x="499" y="1691"/>
            <a:chExt cx="3059" cy="1168"/>
          </a:xfrm>
        </p:grpSpPr>
        <p:sp>
          <p:nvSpPr>
            <p:cNvPr id="74" name="Line 74"/>
            <p:cNvSpPr>
              <a:spLocks noChangeShapeType="1"/>
            </p:cNvSpPr>
            <p:nvPr/>
          </p:nvSpPr>
          <p:spPr bwMode="auto">
            <a:xfrm flipV="1">
              <a:off x="2852" y="1835"/>
              <a:ext cx="1" cy="1024"/>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5" name="Freeform 75"/>
            <p:cNvSpPr/>
            <p:nvPr/>
          </p:nvSpPr>
          <p:spPr bwMode="auto">
            <a:xfrm>
              <a:off x="2424" y="2841"/>
              <a:ext cx="428" cy="1"/>
            </a:xfrm>
            <a:custGeom>
              <a:avLst/>
              <a:gdLst>
                <a:gd name="T0" fmla="*/ 0 w 428"/>
                <a:gd name="T1" fmla="*/ 0 h 1"/>
                <a:gd name="T2" fmla="*/ 428 w 428"/>
                <a:gd name="T3" fmla="*/ 1 h 1"/>
                <a:gd name="T4" fmla="*/ 0 60000 65536"/>
                <a:gd name="T5" fmla="*/ 0 60000 65536"/>
                <a:gd name="T6" fmla="*/ 0 w 428"/>
                <a:gd name="T7" fmla="*/ 0 h 1"/>
                <a:gd name="T8" fmla="*/ 428 w 428"/>
                <a:gd name="T9" fmla="*/ 1 h 1"/>
              </a:gdLst>
              <a:ahLst/>
              <a:cxnLst>
                <a:cxn ang="T4">
                  <a:pos x="T0" y="T1"/>
                </a:cxn>
                <a:cxn ang="T5">
                  <a:pos x="T2" y="T3"/>
                </a:cxn>
              </a:cxnLst>
              <a:rect l="T6" t="T7" r="T8" b="T9"/>
              <a:pathLst>
                <a:path w="428" h="1">
                  <a:moveTo>
                    <a:pt x="0" y="0"/>
                  </a:moveTo>
                  <a:lnTo>
                    <a:pt x="428" y="1"/>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6" name="Rectangle 76"/>
            <p:cNvSpPr>
              <a:spLocks noChangeArrowheads="1"/>
            </p:cNvSpPr>
            <p:nvPr/>
          </p:nvSpPr>
          <p:spPr bwMode="auto">
            <a:xfrm>
              <a:off x="2515" y="2623"/>
              <a:ext cx="3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CS</a:t>
              </a:r>
              <a:r>
                <a:rPr lang="en-US" altLang="zh-CN" sz="1800" b="1" baseline="-25000"/>
                <a:t>0</a:t>
              </a:r>
              <a:endParaRPr lang="en-US" altLang="zh-CN" sz="1800" b="1"/>
            </a:p>
          </p:txBody>
        </p:sp>
        <p:sp>
          <p:nvSpPr>
            <p:cNvPr id="77" name="Line 77"/>
            <p:cNvSpPr>
              <a:spLocks noChangeShapeType="1"/>
            </p:cNvSpPr>
            <p:nvPr/>
          </p:nvSpPr>
          <p:spPr bwMode="auto">
            <a:xfrm>
              <a:off x="735" y="1830"/>
              <a:ext cx="2823"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78" name="Rectangle 78"/>
            <p:cNvSpPr>
              <a:spLocks noChangeArrowheads="1"/>
            </p:cNvSpPr>
            <p:nvPr/>
          </p:nvSpPr>
          <p:spPr bwMode="auto">
            <a:xfrm>
              <a:off x="499" y="1691"/>
              <a:ext cx="2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10</a:t>
              </a:r>
              <a:endParaRPr lang="en-US" altLang="zh-CN" sz="1800" b="1"/>
            </a:p>
          </p:txBody>
        </p:sp>
        <p:sp>
          <p:nvSpPr>
            <p:cNvPr id="79" name="Freeform 79"/>
            <p:cNvSpPr/>
            <p:nvPr/>
          </p:nvSpPr>
          <p:spPr bwMode="auto">
            <a:xfrm>
              <a:off x="2511" y="2625"/>
              <a:ext cx="213" cy="1"/>
            </a:xfrm>
            <a:custGeom>
              <a:avLst/>
              <a:gdLst>
                <a:gd name="T0" fmla="*/ 0 w 213"/>
                <a:gd name="T1" fmla="*/ 0 h 1"/>
                <a:gd name="T2" fmla="*/ 213 w 213"/>
                <a:gd name="T3" fmla="*/ 0 h 1"/>
                <a:gd name="T4" fmla="*/ 0 60000 65536"/>
                <a:gd name="T5" fmla="*/ 0 60000 65536"/>
                <a:gd name="T6" fmla="*/ 0 w 213"/>
                <a:gd name="T7" fmla="*/ 0 h 1"/>
                <a:gd name="T8" fmla="*/ 213 w 213"/>
                <a:gd name="T9" fmla="*/ 1 h 1"/>
              </a:gdLst>
              <a:ahLst/>
              <a:cxnLst>
                <a:cxn ang="T4">
                  <a:pos x="T0" y="T1"/>
                </a:cxn>
                <a:cxn ang="T5">
                  <a:pos x="T2" y="T3"/>
                </a:cxn>
              </a:cxnLst>
              <a:rect l="T6" t="T7" r="T8" b="T9"/>
              <a:pathLst>
                <a:path w="213" h="1">
                  <a:moveTo>
                    <a:pt x="0" y="0"/>
                  </a:moveTo>
                  <a:lnTo>
                    <a:pt x="213"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0" name="Group 80"/>
          <p:cNvGrpSpPr/>
          <p:nvPr/>
        </p:nvGrpSpPr>
        <p:grpSpPr bwMode="auto">
          <a:xfrm>
            <a:off x="7292975" y="2563812"/>
            <a:ext cx="346075" cy="342900"/>
            <a:chOff x="3562" y="1724"/>
            <a:chExt cx="218" cy="216"/>
          </a:xfrm>
        </p:grpSpPr>
        <p:sp>
          <p:nvSpPr>
            <p:cNvPr id="81" name="Rectangle 81"/>
            <p:cNvSpPr>
              <a:spLocks noChangeArrowheads="1"/>
            </p:cNvSpPr>
            <p:nvPr/>
          </p:nvSpPr>
          <p:spPr bwMode="auto">
            <a:xfrm>
              <a:off x="3562" y="1724"/>
              <a:ext cx="146" cy="216"/>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800" b="1">
                  <a:solidFill>
                    <a:schemeClr val="folHlink"/>
                  </a:solidFill>
                </a:rPr>
                <a:t> </a:t>
              </a:r>
              <a:r>
                <a:rPr lang="zh-CN" altLang="en-US" sz="2000" b="1">
                  <a:solidFill>
                    <a:schemeClr val="folHlink"/>
                  </a:solidFill>
                </a:rPr>
                <a:t>1</a:t>
              </a:r>
            </a:p>
          </p:txBody>
        </p:sp>
        <p:sp>
          <p:nvSpPr>
            <p:cNvPr id="82" name="Oval 82"/>
            <p:cNvSpPr>
              <a:spLocks noChangeArrowheads="1"/>
            </p:cNvSpPr>
            <p:nvPr/>
          </p:nvSpPr>
          <p:spPr bwMode="auto">
            <a:xfrm>
              <a:off x="3724" y="1797"/>
              <a:ext cx="56" cy="56"/>
            </a:xfrm>
            <a:prstGeom prst="ellipse">
              <a:avLst/>
            </a:prstGeom>
            <a:noFill/>
            <a:ln w="190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3" name="Group 83"/>
          <p:cNvGrpSpPr/>
          <p:nvPr/>
        </p:nvGrpSpPr>
        <p:grpSpPr bwMode="auto">
          <a:xfrm>
            <a:off x="7634288" y="2703512"/>
            <a:ext cx="1360487" cy="1655763"/>
            <a:chOff x="3777" y="1812"/>
            <a:chExt cx="857" cy="1043"/>
          </a:xfrm>
        </p:grpSpPr>
        <p:sp>
          <p:nvSpPr>
            <p:cNvPr id="84" name="Freeform 84"/>
            <p:cNvSpPr/>
            <p:nvPr/>
          </p:nvSpPr>
          <p:spPr bwMode="auto">
            <a:xfrm>
              <a:off x="4623" y="1812"/>
              <a:ext cx="2" cy="1043"/>
            </a:xfrm>
            <a:custGeom>
              <a:avLst/>
              <a:gdLst>
                <a:gd name="T0" fmla="*/ 2 w 2"/>
                <a:gd name="T1" fmla="*/ 1043 h 1043"/>
                <a:gd name="T2" fmla="*/ 0 w 2"/>
                <a:gd name="T3" fmla="*/ 0 h 1043"/>
                <a:gd name="T4" fmla="*/ 0 60000 65536"/>
                <a:gd name="T5" fmla="*/ 0 60000 65536"/>
                <a:gd name="T6" fmla="*/ 0 w 2"/>
                <a:gd name="T7" fmla="*/ 0 h 1043"/>
                <a:gd name="T8" fmla="*/ 2 w 2"/>
                <a:gd name="T9" fmla="*/ 1043 h 1043"/>
              </a:gdLst>
              <a:ahLst/>
              <a:cxnLst>
                <a:cxn ang="T4">
                  <a:pos x="T0" y="T1"/>
                </a:cxn>
                <a:cxn ang="T5">
                  <a:pos x="T2" y="T3"/>
                </a:cxn>
              </a:cxnLst>
              <a:rect l="T6" t="T7" r="T8" b="T9"/>
              <a:pathLst>
                <a:path w="2" h="1043">
                  <a:moveTo>
                    <a:pt x="2" y="1043"/>
                  </a:moveTo>
                  <a:lnTo>
                    <a:pt x="0" y="0"/>
                  </a:lnTo>
                </a:path>
              </a:pathLst>
            </a:custGeom>
            <a:solidFill>
              <a:srgbClr val="FFFFFF"/>
            </a:solidFill>
            <a:ln w="38100">
              <a:solidFill>
                <a:schemeClr val="tx1"/>
              </a:solidFill>
              <a:round/>
              <a:tailEnd type="none"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5" name="Freeform 85"/>
            <p:cNvSpPr/>
            <p:nvPr/>
          </p:nvSpPr>
          <p:spPr bwMode="auto">
            <a:xfrm>
              <a:off x="4191" y="2841"/>
              <a:ext cx="428" cy="1"/>
            </a:xfrm>
            <a:custGeom>
              <a:avLst/>
              <a:gdLst>
                <a:gd name="T0" fmla="*/ 0 w 428"/>
                <a:gd name="T1" fmla="*/ 0 h 1"/>
                <a:gd name="T2" fmla="*/ 428 w 428"/>
                <a:gd name="T3" fmla="*/ 1 h 1"/>
                <a:gd name="T4" fmla="*/ 0 60000 65536"/>
                <a:gd name="T5" fmla="*/ 0 60000 65536"/>
                <a:gd name="T6" fmla="*/ 0 w 428"/>
                <a:gd name="T7" fmla="*/ 0 h 1"/>
                <a:gd name="T8" fmla="*/ 428 w 428"/>
                <a:gd name="T9" fmla="*/ 1 h 1"/>
              </a:gdLst>
              <a:ahLst/>
              <a:cxnLst>
                <a:cxn ang="T4">
                  <a:pos x="T0" y="T1"/>
                </a:cxn>
                <a:cxn ang="T5">
                  <a:pos x="T2" y="T3"/>
                </a:cxn>
              </a:cxnLst>
              <a:rect l="T6" t="T7" r="T8" b="T9"/>
              <a:pathLst>
                <a:path w="428" h="1">
                  <a:moveTo>
                    <a:pt x="0" y="0"/>
                  </a:moveTo>
                  <a:lnTo>
                    <a:pt x="428" y="1"/>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6" name="Rectangle 86"/>
            <p:cNvSpPr>
              <a:spLocks noChangeArrowheads="1"/>
            </p:cNvSpPr>
            <p:nvPr/>
          </p:nvSpPr>
          <p:spPr bwMode="auto">
            <a:xfrm>
              <a:off x="4271" y="2623"/>
              <a:ext cx="2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CS</a:t>
              </a:r>
              <a:r>
                <a:rPr lang="en-US" altLang="zh-CN" sz="1800" b="1" baseline="-25000"/>
                <a:t>1</a:t>
              </a:r>
              <a:endParaRPr lang="en-US" altLang="zh-CN" sz="1800" b="1"/>
            </a:p>
          </p:txBody>
        </p:sp>
        <p:sp>
          <p:nvSpPr>
            <p:cNvPr id="87" name="Line 87"/>
            <p:cNvSpPr>
              <a:spLocks noChangeShapeType="1"/>
            </p:cNvSpPr>
            <p:nvPr/>
          </p:nvSpPr>
          <p:spPr bwMode="auto">
            <a:xfrm>
              <a:off x="3777" y="1822"/>
              <a:ext cx="85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8" name="Freeform 88"/>
            <p:cNvSpPr/>
            <p:nvPr/>
          </p:nvSpPr>
          <p:spPr bwMode="auto">
            <a:xfrm>
              <a:off x="4263" y="2625"/>
              <a:ext cx="213" cy="1"/>
            </a:xfrm>
            <a:custGeom>
              <a:avLst/>
              <a:gdLst>
                <a:gd name="T0" fmla="*/ 0 w 213"/>
                <a:gd name="T1" fmla="*/ 0 h 1"/>
                <a:gd name="T2" fmla="*/ 213 w 213"/>
                <a:gd name="T3" fmla="*/ 0 h 1"/>
                <a:gd name="T4" fmla="*/ 0 60000 65536"/>
                <a:gd name="T5" fmla="*/ 0 60000 65536"/>
                <a:gd name="T6" fmla="*/ 0 w 213"/>
                <a:gd name="T7" fmla="*/ 0 h 1"/>
                <a:gd name="T8" fmla="*/ 213 w 213"/>
                <a:gd name="T9" fmla="*/ 1 h 1"/>
              </a:gdLst>
              <a:ahLst/>
              <a:cxnLst>
                <a:cxn ang="T4">
                  <a:pos x="T0" y="T1"/>
                </a:cxn>
                <a:cxn ang="T5">
                  <a:pos x="T2" y="T3"/>
                </a:cxn>
              </a:cxnLst>
              <a:rect l="T6" t="T7" r="T8" b="T9"/>
              <a:pathLst>
                <a:path w="213" h="1">
                  <a:moveTo>
                    <a:pt x="0" y="0"/>
                  </a:moveTo>
                  <a:lnTo>
                    <a:pt x="213"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标题 210"/>
          <p:cNvSpPr>
            <a:spLocks noGrp="1"/>
          </p:cNvSpPr>
          <p:nvPr>
            <p:ph type="title"/>
          </p:nvPr>
        </p:nvSpPr>
        <p:spPr/>
        <p:txBody>
          <a:bodyPr>
            <a:normAutofit/>
          </a:bodyPr>
          <a:lstStyle/>
          <a:p>
            <a:r>
              <a:rPr lang="zh-CN" altLang="en-US" b="1">
                <a:sym typeface="+mn-ea"/>
              </a:rPr>
              <a:t> (3) 字、位扩展</a:t>
            </a:r>
            <a:endParaRPr lang="zh-CN" altLang="en-US"/>
          </a:p>
        </p:txBody>
      </p:sp>
      <p:sp>
        <p:nvSpPr>
          <p:cNvPr id="212" name="内容占位符 211"/>
          <p:cNvSpPr>
            <a:spLocks noGrp="1"/>
          </p:cNvSpPr>
          <p:nvPr>
            <p:ph idx="1"/>
          </p:nvPr>
        </p:nvSpPr>
        <p:spPr/>
        <p:txBody>
          <a:bodyPr/>
          <a:lstStyle/>
          <a:p>
            <a:endParaRPr lang="zh-CN" altLang="en-US"/>
          </a:p>
        </p:txBody>
      </p:sp>
      <p:sp>
        <p:nvSpPr>
          <p:cNvPr id="2" name="灯片编号占位符 1"/>
          <p:cNvSpPr>
            <a:spLocks noGrp="1"/>
          </p:cNvSpPr>
          <p:nvPr>
            <p:ph type="sldNum" sz="quarter" idx="12"/>
          </p:nvPr>
        </p:nvSpPr>
        <p:spPr/>
        <p:txBody>
          <a:bodyPr/>
          <a:lstStyle/>
          <a:p>
            <a:fld id="{8EE8E787-E6FE-45D8-9039-788B45E44EE7}" type="slidenum">
              <a:rPr lang="zh-CN" altLang="en-US" smtClean="0"/>
              <a:t>156</a:t>
            </a:fld>
            <a:endParaRPr lang="zh-CN" altLang="en-US" dirty="0"/>
          </a:p>
        </p:txBody>
      </p:sp>
      <p:grpSp>
        <p:nvGrpSpPr>
          <p:cNvPr id="3" name="Group 2"/>
          <p:cNvGrpSpPr/>
          <p:nvPr/>
        </p:nvGrpSpPr>
        <p:grpSpPr bwMode="auto">
          <a:xfrm>
            <a:off x="3390900" y="4670425"/>
            <a:ext cx="6505575" cy="1662113"/>
            <a:chOff x="1218" y="2948"/>
            <a:chExt cx="4098" cy="1047"/>
          </a:xfrm>
        </p:grpSpPr>
        <p:sp>
          <p:nvSpPr>
            <p:cNvPr id="4" name="Line 3"/>
            <p:cNvSpPr>
              <a:spLocks noChangeShapeType="1"/>
            </p:cNvSpPr>
            <p:nvPr/>
          </p:nvSpPr>
          <p:spPr bwMode="auto">
            <a:xfrm>
              <a:off x="1218" y="2952"/>
              <a:ext cx="1" cy="104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 name="Line 4"/>
            <p:cNvSpPr>
              <a:spLocks noChangeShapeType="1"/>
            </p:cNvSpPr>
            <p:nvPr/>
          </p:nvSpPr>
          <p:spPr bwMode="auto">
            <a:xfrm>
              <a:off x="1798" y="2952"/>
              <a:ext cx="1" cy="104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 name="Line 5"/>
            <p:cNvSpPr>
              <a:spLocks noChangeShapeType="1"/>
            </p:cNvSpPr>
            <p:nvPr/>
          </p:nvSpPr>
          <p:spPr bwMode="auto">
            <a:xfrm>
              <a:off x="2368" y="2952"/>
              <a:ext cx="1" cy="104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 name="Line 6"/>
            <p:cNvSpPr>
              <a:spLocks noChangeShapeType="1"/>
            </p:cNvSpPr>
            <p:nvPr/>
          </p:nvSpPr>
          <p:spPr bwMode="auto">
            <a:xfrm>
              <a:off x="2951" y="2952"/>
              <a:ext cx="1" cy="104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8" name="Line 7"/>
            <p:cNvSpPr>
              <a:spLocks noChangeShapeType="1"/>
            </p:cNvSpPr>
            <p:nvPr/>
          </p:nvSpPr>
          <p:spPr bwMode="auto">
            <a:xfrm>
              <a:off x="3567" y="2952"/>
              <a:ext cx="1" cy="104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9" name="Line 8"/>
            <p:cNvSpPr>
              <a:spLocks noChangeShapeType="1"/>
            </p:cNvSpPr>
            <p:nvPr/>
          </p:nvSpPr>
          <p:spPr bwMode="auto">
            <a:xfrm>
              <a:off x="4162" y="2952"/>
              <a:ext cx="1" cy="104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0" name="Line 9"/>
            <p:cNvSpPr>
              <a:spLocks noChangeShapeType="1"/>
            </p:cNvSpPr>
            <p:nvPr/>
          </p:nvSpPr>
          <p:spPr bwMode="auto">
            <a:xfrm>
              <a:off x="4732" y="2952"/>
              <a:ext cx="1" cy="104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1" name="Line 10"/>
            <p:cNvSpPr>
              <a:spLocks noChangeShapeType="1"/>
            </p:cNvSpPr>
            <p:nvPr/>
          </p:nvSpPr>
          <p:spPr bwMode="auto">
            <a:xfrm>
              <a:off x="5315" y="2948"/>
              <a:ext cx="1" cy="1047"/>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grpSp>
      <p:sp>
        <p:nvSpPr>
          <p:cNvPr id="13" name="Text Box 12"/>
          <p:cNvSpPr txBox="1">
            <a:spLocks noChangeArrowheads="1"/>
          </p:cNvSpPr>
          <p:nvPr/>
        </p:nvSpPr>
        <p:spPr bwMode="auto">
          <a:xfrm>
            <a:off x="2295525" y="942975"/>
            <a:ext cx="82296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用        1</a:t>
            </a:r>
            <a:r>
              <a:rPr lang="en-US" altLang="zh-CN" sz="2800" b="1"/>
              <a:t>K</a:t>
            </a:r>
            <a:r>
              <a:rPr lang="en-US" altLang="zh-CN" sz="900" b="1"/>
              <a:t> </a:t>
            </a:r>
            <a:r>
              <a:rPr lang="en-US" altLang="zh-CN" sz="3200" b="1">
                <a:cs typeface="Times New Roman" panose="02020603050405020304" pitchFamily="18" charset="0"/>
              </a:rPr>
              <a:t>×</a:t>
            </a:r>
            <a:r>
              <a:rPr lang="en-US" altLang="zh-CN" sz="900" b="1">
                <a:cs typeface="Times New Roman" panose="02020603050405020304" pitchFamily="18" charset="0"/>
              </a:rPr>
              <a:t> </a:t>
            </a:r>
            <a:r>
              <a:rPr lang="zh-CN" altLang="en-US" sz="2800" b="1"/>
              <a:t>4位 存储芯片组成 4</a:t>
            </a:r>
            <a:r>
              <a:rPr lang="en-US" altLang="zh-CN" sz="2800" b="1"/>
              <a:t>K</a:t>
            </a:r>
            <a:r>
              <a:rPr lang="en-US" altLang="zh-CN" sz="900" b="1"/>
              <a:t> </a:t>
            </a:r>
            <a:r>
              <a:rPr lang="en-US" altLang="zh-CN" sz="3200" b="1"/>
              <a:t>×</a:t>
            </a:r>
            <a:r>
              <a:rPr lang="en-US" altLang="zh-CN" sz="900" b="1"/>
              <a:t> </a:t>
            </a:r>
            <a:r>
              <a:rPr lang="en-US" altLang="zh-CN" sz="2800" b="1"/>
              <a:t>8</a:t>
            </a:r>
            <a:r>
              <a:rPr lang="zh-CN" altLang="en-US" sz="2800" b="1"/>
              <a:t>位 的存储器</a:t>
            </a:r>
          </a:p>
        </p:txBody>
      </p:sp>
      <p:grpSp>
        <p:nvGrpSpPr>
          <p:cNvPr id="14" name="Group 13"/>
          <p:cNvGrpSpPr/>
          <p:nvPr/>
        </p:nvGrpSpPr>
        <p:grpSpPr bwMode="auto">
          <a:xfrm>
            <a:off x="8455025" y="1743075"/>
            <a:ext cx="2182813" cy="533400"/>
            <a:chOff x="4176" y="1067"/>
            <a:chExt cx="1375" cy="336"/>
          </a:xfrm>
        </p:grpSpPr>
        <p:sp>
          <p:nvSpPr>
            <p:cNvPr id="15" name="AutoShape 14"/>
            <p:cNvSpPr>
              <a:spLocks noChangeArrowheads="1"/>
            </p:cNvSpPr>
            <p:nvPr/>
          </p:nvSpPr>
          <p:spPr bwMode="auto">
            <a:xfrm>
              <a:off x="4176" y="1067"/>
              <a:ext cx="1296" cy="336"/>
            </a:xfrm>
            <a:prstGeom prst="wedgeRoundRectCallout">
              <a:avLst>
                <a:gd name="adj1" fmla="val -51468"/>
                <a:gd name="adj2" fmla="val -97319"/>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sz="2800" b="1"/>
            </a:p>
          </p:txBody>
        </p:sp>
        <p:sp>
          <p:nvSpPr>
            <p:cNvPr id="16" name="Text Box 15"/>
            <p:cNvSpPr txBox="1">
              <a:spLocks noChangeArrowheads="1"/>
            </p:cNvSpPr>
            <p:nvPr/>
          </p:nvSpPr>
          <p:spPr bwMode="auto">
            <a:xfrm>
              <a:off x="4303" y="1073"/>
              <a:ext cx="1248"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a:t>8根数据线</a:t>
              </a:r>
            </a:p>
          </p:txBody>
        </p:sp>
      </p:grpSp>
      <p:grpSp>
        <p:nvGrpSpPr>
          <p:cNvPr id="17" name="Group 16"/>
          <p:cNvGrpSpPr/>
          <p:nvPr/>
        </p:nvGrpSpPr>
        <p:grpSpPr bwMode="auto">
          <a:xfrm>
            <a:off x="5657850" y="1666875"/>
            <a:ext cx="2243138" cy="533400"/>
            <a:chOff x="2427" y="1064"/>
            <a:chExt cx="1413" cy="336"/>
          </a:xfrm>
        </p:grpSpPr>
        <p:sp>
          <p:nvSpPr>
            <p:cNvPr id="18" name="AutoShape 17"/>
            <p:cNvSpPr>
              <a:spLocks noChangeArrowheads="1"/>
            </p:cNvSpPr>
            <p:nvPr/>
          </p:nvSpPr>
          <p:spPr bwMode="auto">
            <a:xfrm>
              <a:off x="2427" y="1064"/>
              <a:ext cx="1342" cy="336"/>
            </a:xfrm>
            <a:prstGeom prst="wedgeRoundRectCallout">
              <a:avLst>
                <a:gd name="adj1" fmla="val 34722"/>
                <a:gd name="adj2" fmla="val -87500"/>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rIns="0"/>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en-US" altLang="zh-CN" sz="2800" b="1"/>
            </a:p>
          </p:txBody>
        </p:sp>
        <p:sp>
          <p:nvSpPr>
            <p:cNvPr id="19" name="Text Box 18"/>
            <p:cNvSpPr txBox="1">
              <a:spLocks noChangeArrowheads="1"/>
            </p:cNvSpPr>
            <p:nvPr/>
          </p:nvSpPr>
          <p:spPr bwMode="auto">
            <a:xfrm>
              <a:off x="2496" y="1073"/>
              <a:ext cx="1344"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a:t>12根地址线</a:t>
              </a:r>
            </a:p>
          </p:txBody>
        </p:sp>
      </p:grpSp>
      <p:sp>
        <p:nvSpPr>
          <p:cNvPr id="20" name="Rectangle 19"/>
          <p:cNvSpPr>
            <a:spLocks noChangeArrowheads="1"/>
          </p:cNvSpPr>
          <p:nvPr/>
        </p:nvSpPr>
        <p:spPr bwMode="auto">
          <a:xfrm>
            <a:off x="9882188" y="2687638"/>
            <a:ext cx="320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1" name="Group 20"/>
          <p:cNvGrpSpPr/>
          <p:nvPr/>
        </p:nvGrpSpPr>
        <p:grpSpPr bwMode="auto">
          <a:xfrm>
            <a:off x="2046288" y="6327775"/>
            <a:ext cx="8115300" cy="274638"/>
            <a:chOff x="371" y="3992"/>
            <a:chExt cx="5112" cy="173"/>
          </a:xfrm>
        </p:grpSpPr>
        <p:sp>
          <p:nvSpPr>
            <p:cNvPr id="22" name="Rectangle 21"/>
            <p:cNvSpPr>
              <a:spLocks noChangeArrowheads="1"/>
            </p:cNvSpPr>
            <p:nvPr/>
          </p:nvSpPr>
          <p:spPr bwMode="auto">
            <a:xfrm>
              <a:off x="395" y="3992"/>
              <a:ext cx="2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WE</a:t>
              </a:r>
            </a:p>
          </p:txBody>
        </p:sp>
        <p:sp>
          <p:nvSpPr>
            <p:cNvPr id="23" name="Line 22"/>
            <p:cNvSpPr>
              <a:spLocks noChangeShapeType="1"/>
            </p:cNvSpPr>
            <p:nvPr/>
          </p:nvSpPr>
          <p:spPr bwMode="auto">
            <a:xfrm>
              <a:off x="677" y="3998"/>
              <a:ext cx="480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Line 23"/>
            <p:cNvSpPr>
              <a:spLocks noChangeShapeType="1"/>
            </p:cNvSpPr>
            <p:nvPr/>
          </p:nvSpPr>
          <p:spPr bwMode="auto">
            <a:xfrm>
              <a:off x="371" y="3996"/>
              <a:ext cx="249"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5" name="Group 24"/>
          <p:cNvGrpSpPr/>
          <p:nvPr/>
        </p:nvGrpSpPr>
        <p:grpSpPr bwMode="auto">
          <a:xfrm>
            <a:off x="2066925" y="3203575"/>
            <a:ext cx="8094663" cy="1236663"/>
            <a:chOff x="384" y="2024"/>
            <a:chExt cx="5099" cy="779"/>
          </a:xfrm>
        </p:grpSpPr>
        <p:sp>
          <p:nvSpPr>
            <p:cNvPr id="26" name="Rectangle 25"/>
            <p:cNvSpPr>
              <a:spLocks noChangeArrowheads="1"/>
            </p:cNvSpPr>
            <p:nvPr/>
          </p:nvSpPr>
          <p:spPr bwMode="auto">
            <a:xfrm>
              <a:off x="395" y="2146"/>
              <a:ext cx="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A</a:t>
              </a:r>
              <a:r>
                <a:rPr lang="en-US" altLang="zh-CN" sz="1800" b="1" baseline="-25000"/>
                <a:t>8</a:t>
              </a:r>
              <a:endParaRPr lang="en-US" altLang="zh-CN" sz="1800" b="1"/>
            </a:p>
          </p:txBody>
        </p:sp>
        <p:grpSp>
          <p:nvGrpSpPr>
            <p:cNvPr id="27" name="Group 26"/>
            <p:cNvGrpSpPr/>
            <p:nvPr/>
          </p:nvGrpSpPr>
          <p:grpSpPr bwMode="auto">
            <a:xfrm>
              <a:off x="384" y="2024"/>
              <a:ext cx="5099" cy="779"/>
              <a:chOff x="384" y="2024"/>
              <a:chExt cx="5099" cy="779"/>
            </a:xfrm>
          </p:grpSpPr>
          <p:sp>
            <p:nvSpPr>
              <p:cNvPr id="28" name="Line 27"/>
              <p:cNvSpPr>
                <a:spLocks noChangeShapeType="1"/>
              </p:cNvSpPr>
              <p:nvPr/>
            </p:nvSpPr>
            <p:spPr bwMode="auto">
              <a:xfrm>
                <a:off x="677" y="2174"/>
                <a:ext cx="480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9" name="Line 28"/>
              <p:cNvSpPr>
                <a:spLocks noChangeShapeType="1"/>
              </p:cNvSpPr>
              <p:nvPr/>
            </p:nvSpPr>
            <p:spPr bwMode="auto">
              <a:xfrm>
                <a:off x="677" y="2268"/>
                <a:ext cx="480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0" name="Freeform 29"/>
              <p:cNvSpPr/>
              <p:nvPr/>
            </p:nvSpPr>
            <p:spPr bwMode="auto">
              <a:xfrm>
                <a:off x="677" y="2553"/>
                <a:ext cx="4806" cy="1"/>
              </a:xfrm>
              <a:custGeom>
                <a:avLst/>
                <a:gdLst>
                  <a:gd name="T0" fmla="*/ 0 w 4649"/>
                  <a:gd name="T1" fmla="*/ 0 h 1"/>
                  <a:gd name="T2" fmla="*/ 5673 w 4649"/>
                  <a:gd name="T3" fmla="*/ 0 h 1"/>
                  <a:gd name="T4" fmla="*/ 0 60000 65536"/>
                  <a:gd name="T5" fmla="*/ 0 60000 65536"/>
                  <a:gd name="T6" fmla="*/ 0 w 4649"/>
                  <a:gd name="T7" fmla="*/ 0 h 1"/>
                  <a:gd name="T8" fmla="*/ 4649 w 4649"/>
                  <a:gd name="T9" fmla="*/ 1 h 1"/>
                </a:gdLst>
                <a:ahLst/>
                <a:cxnLst>
                  <a:cxn ang="T4">
                    <a:pos x="T0" y="T1"/>
                  </a:cxn>
                  <a:cxn ang="T5">
                    <a:pos x="T2" y="T3"/>
                  </a:cxn>
                </a:cxnLst>
                <a:rect l="T6" t="T7" r="T8" b="T9"/>
                <a:pathLst>
                  <a:path w="4649" h="1">
                    <a:moveTo>
                      <a:pt x="0" y="0"/>
                    </a:moveTo>
                    <a:lnTo>
                      <a:pt x="4649"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 name="Rectangle 30"/>
              <p:cNvSpPr>
                <a:spLocks noChangeArrowheads="1"/>
              </p:cNvSpPr>
              <p:nvPr/>
            </p:nvSpPr>
            <p:spPr bwMode="auto">
              <a:xfrm>
                <a:off x="395" y="2024"/>
                <a:ext cx="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A</a:t>
                </a:r>
                <a:r>
                  <a:rPr lang="en-US" altLang="zh-CN" sz="1800" b="1" baseline="-25000"/>
                  <a:t>9</a:t>
                </a:r>
                <a:endParaRPr lang="en-US" altLang="zh-CN" sz="1800" b="1"/>
              </a:p>
            </p:txBody>
          </p:sp>
          <p:sp>
            <p:nvSpPr>
              <p:cNvPr id="32" name="Rectangle 31"/>
              <p:cNvSpPr>
                <a:spLocks noChangeArrowheads="1"/>
              </p:cNvSpPr>
              <p:nvPr/>
            </p:nvSpPr>
            <p:spPr bwMode="auto">
              <a:xfrm>
                <a:off x="395" y="2457"/>
                <a:ext cx="15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A</a:t>
                </a:r>
                <a:r>
                  <a:rPr lang="en-US" altLang="zh-CN" sz="1800" b="1" baseline="-25000"/>
                  <a:t>0</a:t>
                </a:r>
              </a:p>
              <a:p>
                <a:pPr algn="ctr" eaLnBrk="1" hangingPunct="1"/>
                <a:endParaRPr lang="en-US" altLang="zh-CN" sz="1800" b="1"/>
              </a:p>
            </p:txBody>
          </p:sp>
          <p:sp>
            <p:nvSpPr>
              <p:cNvPr id="33" name="Text Box 32"/>
              <p:cNvSpPr txBox="1">
                <a:spLocks noChangeArrowheads="1"/>
              </p:cNvSpPr>
              <p:nvPr/>
            </p:nvSpPr>
            <p:spPr bwMode="auto">
              <a:xfrm>
                <a:off x="384" y="2286"/>
                <a:ext cx="252"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cs typeface="Times New Roman" panose="02020603050405020304" pitchFamily="18" charset="0"/>
                  </a:rPr>
                  <a:t>...</a:t>
                </a:r>
              </a:p>
            </p:txBody>
          </p:sp>
        </p:grpSp>
      </p:grpSp>
      <p:grpSp>
        <p:nvGrpSpPr>
          <p:cNvPr id="34" name="Group 33"/>
          <p:cNvGrpSpPr/>
          <p:nvPr/>
        </p:nvGrpSpPr>
        <p:grpSpPr bwMode="auto">
          <a:xfrm>
            <a:off x="2047875" y="5038725"/>
            <a:ext cx="8120063" cy="1533525"/>
            <a:chOff x="372" y="3180"/>
            <a:chExt cx="5115" cy="966"/>
          </a:xfrm>
        </p:grpSpPr>
        <p:grpSp>
          <p:nvGrpSpPr>
            <p:cNvPr id="35" name="Group 34"/>
            <p:cNvGrpSpPr/>
            <p:nvPr/>
          </p:nvGrpSpPr>
          <p:grpSpPr bwMode="auto">
            <a:xfrm>
              <a:off x="672" y="3335"/>
              <a:ext cx="4815" cy="567"/>
              <a:chOff x="672" y="3335"/>
              <a:chExt cx="4815" cy="567"/>
            </a:xfrm>
          </p:grpSpPr>
          <p:sp>
            <p:nvSpPr>
              <p:cNvPr id="40" name="Freeform 35"/>
              <p:cNvSpPr/>
              <p:nvPr/>
            </p:nvSpPr>
            <p:spPr bwMode="auto">
              <a:xfrm>
                <a:off x="677" y="3335"/>
                <a:ext cx="4806" cy="1"/>
              </a:xfrm>
              <a:custGeom>
                <a:avLst/>
                <a:gdLst>
                  <a:gd name="T0" fmla="*/ 0 w 4659"/>
                  <a:gd name="T1" fmla="*/ 1 h 1"/>
                  <a:gd name="T2" fmla="*/ 5613 w 4659"/>
                  <a:gd name="T3" fmla="*/ 0 h 1"/>
                  <a:gd name="T4" fmla="*/ 0 60000 65536"/>
                  <a:gd name="T5" fmla="*/ 0 60000 65536"/>
                  <a:gd name="T6" fmla="*/ 0 w 4659"/>
                  <a:gd name="T7" fmla="*/ 0 h 1"/>
                  <a:gd name="T8" fmla="*/ 4659 w 4659"/>
                  <a:gd name="T9" fmla="*/ 1 h 1"/>
                </a:gdLst>
                <a:ahLst/>
                <a:cxnLst>
                  <a:cxn ang="T4">
                    <a:pos x="T0" y="T1"/>
                  </a:cxn>
                  <a:cxn ang="T5">
                    <a:pos x="T2" y="T3"/>
                  </a:cxn>
                </a:cxnLst>
                <a:rect l="T6" t="T7" r="T8" b="T9"/>
                <a:pathLst>
                  <a:path w="4659" h="1">
                    <a:moveTo>
                      <a:pt x="0" y="1"/>
                    </a:moveTo>
                    <a:lnTo>
                      <a:pt x="4659"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 name="Freeform 36"/>
              <p:cNvSpPr/>
              <p:nvPr/>
            </p:nvSpPr>
            <p:spPr bwMode="auto">
              <a:xfrm>
                <a:off x="672" y="3411"/>
                <a:ext cx="4815" cy="3"/>
              </a:xfrm>
              <a:custGeom>
                <a:avLst/>
                <a:gdLst>
                  <a:gd name="T0" fmla="*/ 0 w 4815"/>
                  <a:gd name="T1" fmla="*/ 3 h 3"/>
                  <a:gd name="T2" fmla="*/ 4815 w 4815"/>
                  <a:gd name="T3" fmla="*/ 0 h 3"/>
                  <a:gd name="T4" fmla="*/ 0 60000 65536"/>
                  <a:gd name="T5" fmla="*/ 0 60000 65536"/>
                  <a:gd name="T6" fmla="*/ 0 w 4815"/>
                  <a:gd name="T7" fmla="*/ 0 h 3"/>
                  <a:gd name="T8" fmla="*/ 4815 w 4815"/>
                  <a:gd name="T9" fmla="*/ 3 h 3"/>
                </a:gdLst>
                <a:ahLst/>
                <a:cxnLst>
                  <a:cxn ang="T4">
                    <a:pos x="T0" y="T1"/>
                  </a:cxn>
                  <a:cxn ang="T5">
                    <a:pos x="T2" y="T3"/>
                  </a:cxn>
                </a:cxnLst>
                <a:rect l="T6" t="T7" r="T8" b="T9"/>
                <a:pathLst>
                  <a:path w="4815" h="3">
                    <a:moveTo>
                      <a:pt x="0" y="3"/>
                    </a:moveTo>
                    <a:lnTo>
                      <a:pt x="4815"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 name="Line 37"/>
              <p:cNvSpPr>
                <a:spLocks noChangeShapeType="1"/>
              </p:cNvSpPr>
              <p:nvPr/>
            </p:nvSpPr>
            <p:spPr bwMode="auto">
              <a:xfrm>
                <a:off x="677" y="3492"/>
                <a:ext cx="480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3" name="Line 38"/>
              <p:cNvSpPr>
                <a:spLocks noChangeShapeType="1"/>
              </p:cNvSpPr>
              <p:nvPr/>
            </p:nvSpPr>
            <p:spPr bwMode="auto">
              <a:xfrm>
                <a:off x="677" y="3575"/>
                <a:ext cx="480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4" name="Line 39"/>
              <p:cNvSpPr>
                <a:spLocks noChangeShapeType="1"/>
              </p:cNvSpPr>
              <p:nvPr/>
            </p:nvSpPr>
            <p:spPr bwMode="auto">
              <a:xfrm>
                <a:off x="677" y="3655"/>
                <a:ext cx="480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 name="Freeform 40"/>
              <p:cNvSpPr/>
              <p:nvPr/>
            </p:nvSpPr>
            <p:spPr bwMode="auto">
              <a:xfrm>
                <a:off x="672" y="3735"/>
                <a:ext cx="4811" cy="4"/>
              </a:xfrm>
              <a:custGeom>
                <a:avLst/>
                <a:gdLst>
                  <a:gd name="T0" fmla="*/ 0 w 4811"/>
                  <a:gd name="T1" fmla="*/ 0 h 4"/>
                  <a:gd name="T2" fmla="*/ 4811 w 4811"/>
                  <a:gd name="T3" fmla="*/ 4 h 4"/>
                  <a:gd name="T4" fmla="*/ 0 60000 65536"/>
                  <a:gd name="T5" fmla="*/ 0 60000 65536"/>
                  <a:gd name="T6" fmla="*/ 0 w 4811"/>
                  <a:gd name="T7" fmla="*/ 0 h 4"/>
                  <a:gd name="T8" fmla="*/ 4811 w 4811"/>
                  <a:gd name="T9" fmla="*/ 4 h 4"/>
                </a:gdLst>
                <a:ahLst/>
                <a:cxnLst>
                  <a:cxn ang="T4">
                    <a:pos x="T0" y="T1"/>
                  </a:cxn>
                  <a:cxn ang="T5">
                    <a:pos x="T2" y="T3"/>
                  </a:cxn>
                </a:cxnLst>
                <a:rect l="T6" t="T7" r="T8" b="T9"/>
                <a:pathLst>
                  <a:path w="4811" h="4">
                    <a:moveTo>
                      <a:pt x="0" y="0"/>
                    </a:moveTo>
                    <a:lnTo>
                      <a:pt x="4811" y="4"/>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6" name="Line 41"/>
              <p:cNvSpPr>
                <a:spLocks noChangeShapeType="1"/>
              </p:cNvSpPr>
              <p:nvPr/>
            </p:nvSpPr>
            <p:spPr bwMode="auto">
              <a:xfrm>
                <a:off x="677" y="3818"/>
                <a:ext cx="480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47" name="Line 42"/>
              <p:cNvSpPr>
                <a:spLocks noChangeShapeType="1"/>
              </p:cNvSpPr>
              <p:nvPr/>
            </p:nvSpPr>
            <p:spPr bwMode="auto">
              <a:xfrm>
                <a:off x="677" y="3901"/>
                <a:ext cx="4806"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36" name="Group 43"/>
            <p:cNvGrpSpPr/>
            <p:nvPr/>
          </p:nvGrpSpPr>
          <p:grpSpPr bwMode="auto">
            <a:xfrm>
              <a:off x="372" y="3180"/>
              <a:ext cx="252" cy="966"/>
              <a:chOff x="372" y="3180"/>
              <a:chExt cx="252" cy="966"/>
            </a:xfrm>
          </p:grpSpPr>
          <p:sp>
            <p:nvSpPr>
              <p:cNvPr id="37" name="Rectangle 44"/>
              <p:cNvSpPr>
                <a:spLocks noChangeArrowheads="1"/>
              </p:cNvSpPr>
              <p:nvPr/>
            </p:nvSpPr>
            <p:spPr bwMode="auto">
              <a:xfrm>
                <a:off x="395" y="3180"/>
                <a:ext cx="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D</a:t>
                </a:r>
                <a:r>
                  <a:rPr lang="en-US" altLang="zh-CN" sz="1800" b="1" baseline="-25000"/>
                  <a:t>7</a:t>
                </a:r>
                <a:endParaRPr lang="en-US" altLang="zh-CN" sz="1800" b="1"/>
              </a:p>
            </p:txBody>
          </p:sp>
          <p:sp>
            <p:nvSpPr>
              <p:cNvPr id="38" name="Rectangle 45"/>
              <p:cNvSpPr>
                <a:spLocks noChangeArrowheads="1"/>
              </p:cNvSpPr>
              <p:nvPr/>
            </p:nvSpPr>
            <p:spPr bwMode="auto">
              <a:xfrm>
                <a:off x="395" y="3800"/>
                <a:ext cx="15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D</a:t>
                </a:r>
                <a:r>
                  <a:rPr lang="en-US" altLang="zh-CN" sz="1800" b="1" baseline="-25000"/>
                  <a:t>0</a:t>
                </a:r>
              </a:p>
              <a:p>
                <a:pPr algn="ctr" eaLnBrk="1" hangingPunct="1"/>
                <a:endParaRPr lang="en-US" altLang="zh-CN" sz="1800" b="1"/>
              </a:p>
            </p:txBody>
          </p:sp>
          <p:sp>
            <p:nvSpPr>
              <p:cNvPr id="39" name="Text Box 46"/>
              <p:cNvSpPr txBox="1">
                <a:spLocks noChangeArrowheads="1"/>
              </p:cNvSpPr>
              <p:nvPr/>
            </p:nvSpPr>
            <p:spPr bwMode="auto">
              <a:xfrm>
                <a:off x="372" y="3359"/>
                <a:ext cx="252" cy="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lIns="18000" rIns="1800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b="1">
                    <a:cs typeface="Times New Roman" panose="02020603050405020304" pitchFamily="18" charset="0"/>
                  </a:rPr>
                  <a:t>…</a:t>
                </a:r>
              </a:p>
            </p:txBody>
          </p:sp>
        </p:grpSp>
      </p:grpSp>
      <p:grpSp>
        <p:nvGrpSpPr>
          <p:cNvPr id="48" name="Group 47"/>
          <p:cNvGrpSpPr/>
          <p:nvPr/>
        </p:nvGrpSpPr>
        <p:grpSpPr bwMode="auto">
          <a:xfrm>
            <a:off x="2617788" y="4748213"/>
            <a:ext cx="6991350" cy="1457325"/>
            <a:chOff x="731" y="2997"/>
            <a:chExt cx="4404" cy="918"/>
          </a:xfrm>
        </p:grpSpPr>
        <p:sp>
          <p:nvSpPr>
            <p:cNvPr id="49" name="Line 48"/>
            <p:cNvSpPr>
              <a:spLocks noChangeShapeType="1"/>
            </p:cNvSpPr>
            <p:nvPr/>
          </p:nvSpPr>
          <p:spPr bwMode="auto">
            <a:xfrm>
              <a:off x="859" y="3006"/>
              <a:ext cx="1" cy="410"/>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0" name="Line 49"/>
            <p:cNvSpPr>
              <a:spLocks noChangeShapeType="1"/>
            </p:cNvSpPr>
            <p:nvPr/>
          </p:nvSpPr>
          <p:spPr bwMode="auto">
            <a:xfrm>
              <a:off x="951" y="3006"/>
              <a:ext cx="1" cy="48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1" name="Freeform 50"/>
            <p:cNvSpPr/>
            <p:nvPr/>
          </p:nvSpPr>
          <p:spPr bwMode="auto">
            <a:xfrm>
              <a:off x="1041" y="3000"/>
              <a:ext cx="6" cy="582"/>
            </a:xfrm>
            <a:custGeom>
              <a:avLst/>
              <a:gdLst>
                <a:gd name="T0" fmla="*/ 6 w 6"/>
                <a:gd name="T1" fmla="*/ 0 h 582"/>
                <a:gd name="T2" fmla="*/ 0 w 6"/>
                <a:gd name="T3" fmla="*/ 582 h 582"/>
                <a:gd name="T4" fmla="*/ 0 60000 65536"/>
                <a:gd name="T5" fmla="*/ 0 60000 65536"/>
                <a:gd name="T6" fmla="*/ 0 w 6"/>
                <a:gd name="T7" fmla="*/ 0 h 582"/>
                <a:gd name="T8" fmla="*/ 6 w 6"/>
                <a:gd name="T9" fmla="*/ 582 h 582"/>
              </a:gdLst>
              <a:ahLst/>
              <a:cxnLst>
                <a:cxn ang="T4">
                  <a:pos x="T0" y="T1"/>
                </a:cxn>
                <a:cxn ang="T5">
                  <a:pos x="T2" y="T3"/>
                </a:cxn>
              </a:cxnLst>
              <a:rect l="T6" t="T7" r="T8" b="T9"/>
              <a:pathLst>
                <a:path w="6" h="582">
                  <a:moveTo>
                    <a:pt x="6" y="0"/>
                  </a:moveTo>
                  <a:lnTo>
                    <a:pt x="0" y="582"/>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Line 51"/>
            <p:cNvSpPr>
              <a:spLocks noChangeShapeType="1"/>
            </p:cNvSpPr>
            <p:nvPr/>
          </p:nvSpPr>
          <p:spPr bwMode="auto">
            <a:xfrm>
              <a:off x="1344" y="3003"/>
              <a:ext cx="1" cy="655"/>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3" name="Freeform 52"/>
            <p:cNvSpPr/>
            <p:nvPr/>
          </p:nvSpPr>
          <p:spPr bwMode="auto">
            <a:xfrm>
              <a:off x="1437" y="2997"/>
              <a:ext cx="1" cy="745"/>
            </a:xfrm>
            <a:custGeom>
              <a:avLst/>
              <a:gdLst>
                <a:gd name="T0" fmla="*/ 0 w 1"/>
                <a:gd name="T1" fmla="*/ 0 h 745"/>
                <a:gd name="T2" fmla="*/ 0 w 1"/>
                <a:gd name="T3" fmla="*/ 745 h 745"/>
                <a:gd name="T4" fmla="*/ 0 60000 65536"/>
                <a:gd name="T5" fmla="*/ 0 60000 65536"/>
                <a:gd name="T6" fmla="*/ 0 w 1"/>
                <a:gd name="T7" fmla="*/ 0 h 745"/>
                <a:gd name="T8" fmla="*/ 1 w 1"/>
                <a:gd name="T9" fmla="*/ 745 h 745"/>
              </a:gdLst>
              <a:ahLst/>
              <a:cxnLst>
                <a:cxn ang="T4">
                  <a:pos x="T0" y="T1"/>
                </a:cxn>
                <a:cxn ang="T5">
                  <a:pos x="T2" y="T3"/>
                </a:cxn>
              </a:cxnLst>
              <a:rect l="T6" t="T7" r="T8" b="T9"/>
              <a:pathLst>
                <a:path w="1" h="745">
                  <a:moveTo>
                    <a:pt x="0" y="0"/>
                  </a:moveTo>
                  <a:lnTo>
                    <a:pt x="0" y="745"/>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 name="Line 53"/>
            <p:cNvSpPr>
              <a:spLocks noChangeShapeType="1"/>
            </p:cNvSpPr>
            <p:nvPr/>
          </p:nvSpPr>
          <p:spPr bwMode="auto">
            <a:xfrm>
              <a:off x="1528" y="3003"/>
              <a:ext cx="1" cy="82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5" name="Line 54"/>
            <p:cNvSpPr>
              <a:spLocks noChangeShapeType="1"/>
            </p:cNvSpPr>
            <p:nvPr/>
          </p:nvSpPr>
          <p:spPr bwMode="auto">
            <a:xfrm>
              <a:off x="1620" y="3003"/>
              <a:ext cx="1" cy="91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6" name="Line 55"/>
            <p:cNvSpPr>
              <a:spLocks noChangeShapeType="1"/>
            </p:cNvSpPr>
            <p:nvPr/>
          </p:nvSpPr>
          <p:spPr bwMode="auto">
            <a:xfrm>
              <a:off x="1917" y="3004"/>
              <a:ext cx="1" cy="33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7" name="Line 56"/>
            <p:cNvSpPr>
              <a:spLocks noChangeShapeType="1"/>
            </p:cNvSpPr>
            <p:nvPr/>
          </p:nvSpPr>
          <p:spPr bwMode="auto">
            <a:xfrm>
              <a:off x="2009" y="3006"/>
              <a:ext cx="1" cy="410"/>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8" name="Line 57"/>
            <p:cNvSpPr>
              <a:spLocks noChangeShapeType="1"/>
            </p:cNvSpPr>
            <p:nvPr/>
          </p:nvSpPr>
          <p:spPr bwMode="auto">
            <a:xfrm flipH="1">
              <a:off x="2101" y="3006"/>
              <a:ext cx="4" cy="48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59" name="Line 58"/>
            <p:cNvSpPr>
              <a:spLocks noChangeShapeType="1"/>
            </p:cNvSpPr>
            <p:nvPr/>
          </p:nvSpPr>
          <p:spPr bwMode="auto">
            <a:xfrm>
              <a:off x="2197" y="3006"/>
              <a:ext cx="1" cy="580"/>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0" name="Line 59"/>
            <p:cNvSpPr>
              <a:spLocks noChangeShapeType="1"/>
            </p:cNvSpPr>
            <p:nvPr/>
          </p:nvSpPr>
          <p:spPr bwMode="auto">
            <a:xfrm>
              <a:off x="2494" y="3003"/>
              <a:ext cx="1" cy="655"/>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1" name="Line 60"/>
            <p:cNvSpPr>
              <a:spLocks noChangeShapeType="1"/>
            </p:cNvSpPr>
            <p:nvPr/>
          </p:nvSpPr>
          <p:spPr bwMode="auto">
            <a:xfrm>
              <a:off x="2586" y="3003"/>
              <a:ext cx="1" cy="73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2" name="Line 61"/>
            <p:cNvSpPr>
              <a:spLocks noChangeShapeType="1"/>
            </p:cNvSpPr>
            <p:nvPr/>
          </p:nvSpPr>
          <p:spPr bwMode="auto">
            <a:xfrm>
              <a:off x="2678" y="3003"/>
              <a:ext cx="1" cy="82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3" name="Freeform 62"/>
            <p:cNvSpPr/>
            <p:nvPr/>
          </p:nvSpPr>
          <p:spPr bwMode="auto">
            <a:xfrm>
              <a:off x="2771" y="3000"/>
              <a:ext cx="3" cy="915"/>
            </a:xfrm>
            <a:custGeom>
              <a:avLst/>
              <a:gdLst>
                <a:gd name="T0" fmla="*/ 3 w 3"/>
                <a:gd name="T1" fmla="*/ 0 h 915"/>
                <a:gd name="T2" fmla="*/ 0 w 3"/>
                <a:gd name="T3" fmla="*/ 915 h 915"/>
                <a:gd name="T4" fmla="*/ 0 60000 65536"/>
                <a:gd name="T5" fmla="*/ 0 60000 65536"/>
                <a:gd name="T6" fmla="*/ 0 w 3"/>
                <a:gd name="T7" fmla="*/ 0 h 915"/>
                <a:gd name="T8" fmla="*/ 3 w 3"/>
                <a:gd name="T9" fmla="*/ 915 h 915"/>
              </a:gdLst>
              <a:ahLst/>
              <a:cxnLst>
                <a:cxn ang="T4">
                  <a:pos x="T0" y="T1"/>
                </a:cxn>
                <a:cxn ang="T5">
                  <a:pos x="T2" y="T3"/>
                </a:cxn>
              </a:cxnLst>
              <a:rect l="T6" t="T7" r="T8" b="T9"/>
              <a:pathLst>
                <a:path w="3" h="915">
                  <a:moveTo>
                    <a:pt x="3" y="0"/>
                  </a:moveTo>
                  <a:lnTo>
                    <a:pt x="0" y="915"/>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4" name="Freeform 63"/>
            <p:cNvSpPr/>
            <p:nvPr/>
          </p:nvSpPr>
          <p:spPr bwMode="auto">
            <a:xfrm>
              <a:off x="3131" y="3006"/>
              <a:ext cx="1" cy="318"/>
            </a:xfrm>
            <a:custGeom>
              <a:avLst/>
              <a:gdLst>
                <a:gd name="T0" fmla="*/ 0 w 1"/>
                <a:gd name="T1" fmla="*/ 0 h 318"/>
                <a:gd name="T2" fmla="*/ 1 w 1"/>
                <a:gd name="T3" fmla="*/ 318 h 318"/>
                <a:gd name="T4" fmla="*/ 0 60000 65536"/>
                <a:gd name="T5" fmla="*/ 0 60000 65536"/>
                <a:gd name="T6" fmla="*/ 0 w 1"/>
                <a:gd name="T7" fmla="*/ 0 h 318"/>
                <a:gd name="T8" fmla="*/ 1 w 1"/>
                <a:gd name="T9" fmla="*/ 318 h 318"/>
              </a:gdLst>
              <a:ahLst/>
              <a:cxnLst>
                <a:cxn ang="T4">
                  <a:pos x="T0" y="T1"/>
                </a:cxn>
                <a:cxn ang="T5">
                  <a:pos x="T2" y="T3"/>
                </a:cxn>
              </a:cxnLst>
              <a:rect l="T6" t="T7" r="T8" b="T9"/>
              <a:pathLst>
                <a:path w="1" h="318">
                  <a:moveTo>
                    <a:pt x="0" y="0"/>
                  </a:moveTo>
                  <a:lnTo>
                    <a:pt x="1" y="318"/>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5" name="Line 64"/>
            <p:cNvSpPr>
              <a:spLocks noChangeShapeType="1"/>
            </p:cNvSpPr>
            <p:nvPr/>
          </p:nvSpPr>
          <p:spPr bwMode="auto">
            <a:xfrm>
              <a:off x="3223" y="3003"/>
              <a:ext cx="1" cy="41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6" name="Freeform 65"/>
            <p:cNvSpPr/>
            <p:nvPr/>
          </p:nvSpPr>
          <p:spPr bwMode="auto">
            <a:xfrm>
              <a:off x="3309" y="2997"/>
              <a:ext cx="6" cy="504"/>
            </a:xfrm>
            <a:custGeom>
              <a:avLst/>
              <a:gdLst>
                <a:gd name="T0" fmla="*/ 6 w 6"/>
                <a:gd name="T1" fmla="*/ 0 h 504"/>
                <a:gd name="T2" fmla="*/ 0 w 6"/>
                <a:gd name="T3" fmla="*/ 504 h 504"/>
                <a:gd name="T4" fmla="*/ 0 60000 65536"/>
                <a:gd name="T5" fmla="*/ 0 60000 65536"/>
                <a:gd name="T6" fmla="*/ 0 w 6"/>
                <a:gd name="T7" fmla="*/ 0 h 504"/>
                <a:gd name="T8" fmla="*/ 6 w 6"/>
                <a:gd name="T9" fmla="*/ 504 h 504"/>
              </a:gdLst>
              <a:ahLst/>
              <a:cxnLst>
                <a:cxn ang="T4">
                  <a:pos x="T0" y="T1"/>
                </a:cxn>
                <a:cxn ang="T5">
                  <a:pos x="T2" y="T3"/>
                </a:cxn>
              </a:cxnLst>
              <a:rect l="T6" t="T7" r="T8" b="T9"/>
              <a:pathLst>
                <a:path w="6" h="504">
                  <a:moveTo>
                    <a:pt x="6" y="0"/>
                  </a:moveTo>
                  <a:lnTo>
                    <a:pt x="0" y="504"/>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7" name="Line 66"/>
            <p:cNvSpPr>
              <a:spLocks noChangeShapeType="1"/>
            </p:cNvSpPr>
            <p:nvPr/>
          </p:nvSpPr>
          <p:spPr bwMode="auto">
            <a:xfrm>
              <a:off x="3407" y="3003"/>
              <a:ext cx="1" cy="58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8" name="Line 67"/>
            <p:cNvSpPr>
              <a:spLocks noChangeShapeType="1"/>
            </p:cNvSpPr>
            <p:nvPr/>
          </p:nvSpPr>
          <p:spPr bwMode="auto">
            <a:xfrm>
              <a:off x="3704" y="3000"/>
              <a:ext cx="1" cy="65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69" name="Line 68"/>
            <p:cNvSpPr>
              <a:spLocks noChangeShapeType="1"/>
            </p:cNvSpPr>
            <p:nvPr/>
          </p:nvSpPr>
          <p:spPr bwMode="auto">
            <a:xfrm>
              <a:off x="3796" y="3004"/>
              <a:ext cx="1" cy="73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0" name="Line 69"/>
            <p:cNvSpPr>
              <a:spLocks noChangeShapeType="1"/>
            </p:cNvSpPr>
            <p:nvPr/>
          </p:nvSpPr>
          <p:spPr bwMode="auto">
            <a:xfrm flipH="1">
              <a:off x="3888" y="3004"/>
              <a:ext cx="4" cy="821"/>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1" name="Line 70"/>
            <p:cNvSpPr>
              <a:spLocks noChangeShapeType="1"/>
            </p:cNvSpPr>
            <p:nvPr/>
          </p:nvSpPr>
          <p:spPr bwMode="auto">
            <a:xfrm>
              <a:off x="3984" y="3000"/>
              <a:ext cx="1" cy="915"/>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2" name="Freeform 71"/>
            <p:cNvSpPr/>
            <p:nvPr/>
          </p:nvSpPr>
          <p:spPr bwMode="auto">
            <a:xfrm>
              <a:off x="4281" y="3009"/>
              <a:ext cx="1" cy="324"/>
            </a:xfrm>
            <a:custGeom>
              <a:avLst/>
              <a:gdLst>
                <a:gd name="T0" fmla="*/ 0 w 1"/>
                <a:gd name="T1" fmla="*/ 0 h 324"/>
                <a:gd name="T2" fmla="*/ 0 w 1"/>
                <a:gd name="T3" fmla="*/ 324 h 324"/>
                <a:gd name="T4" fmla="*/ 0 60000 65536"/>
                <a:gd name="T5" fmla="*/ 0 60000 65536"/>
                <a:gd name="T6" fmla="*/ 0 w 1"/>
                <a:gd name="T7" fmla="*/ 0 h 324"/>
                <a:gd name="T8" fmla="*/ 1 w 1"/>
                <a:gd name="T9" fmla="*/ 324 h 324"/>
              </a:gdLst>
              <a:ahLst/>
              <a:cxnLst>
                <a:cxn ang="T4">
                  <a:pos x="T0" y="T1"/>
                </a:cxn>
                <a:cxn ang="T5">
                  <a:pos x="T2" y="T3"/>
                </a:cxn>
              </a:cxnLst>
              <a:rect l="T6" t="T7" r="T8" b="T9"/>
              <a:pathLst>
                <a:path w="1" h="324">
                  <a:moveTo>
                    <a:pt x="0" y="0"/>
                  </a:moveTo>
                  <a:lnTo>
                    <a:pt x="0" y="324"/>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3" name="Line 72"/>
            <p:cNvSpPr>
              <a:spLocks noChangeShapeType="1"/>
            </p:cNvSpPr>
            <p:nvPr/>
          </p:nvSpPr>
          <p:spPr bwMode="auto">
            <a:xfrm>
              <a:off x="4373" y="3003"/>
              <a:ext cx="1" cy="41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4" name="Line 73"/>
            <p:cNvSpPr>
              <a:spLocks noChangeShapeType="1"/>
            </p:cNvSpPr>
            <p:nvPr/>
          </p:nvSpPr>
          <p:spPr bwMode="auto">
            <a:xfrm>
              <a:off x="4465" y="3003"/>
              <a:ext cx="1" cy="49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5" name="Line 74"/>
            <p:cNvSpPr>
              <a:spLocks noChangeShapeType="1"/>
            </p:cNvSpPr>
            <p:nvPr/>
          </p:nvSpPr>
          <p:spPr bwMode="auto">
            <a:xfrm>
              <a:off x="4557" y="3003"/>
              <a:ext cx="1" cy="58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6" name="Line 75"/>
            <p:cNvSpPr>
              <a:spLocks noChangeShapeType="1"/>
            </p:cNvSpPr>
            <p:nvPr/>
          </p:nvSpPr>
          <p:spPr bwMode="auto">
            <a:xfrm>
              <a:off x="4854" y="3000"/>
              <a:ext cx="1" cy="65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7" name="Line 76"/>
            <p:cNvSpPr>
              <a:spLocks noChangeShapeType="1"/>
            </p:cNvSpPr>
            <p:nvPr/>
          </p:nvSpPr>
          <p:spPr bwMode="auto">
            <a:xfrm>
              <a:off x="4946" y="3004"/>
              <a:ext cx="1" cy="73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8" name="Line 77"/>
            <p:cNvSpPr>
              <a:spLocks noChangeShapeType="1"/>
            </p:cNvSpPr>
            <p:nvPr/>
          </p:nvSpPr>
          <p:spPr bwMode="auto">
            <a:xfrm flipH="1">
              <a:off x="5038" y="3004"/>
              <a:ext cx="4" cy="821"/>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79" name="Line 78"/>
            <p:cNvSpPr>
              <a:spLocks noChangeShapeType="1"/>
            </p:cNvSpPr>
            <p:nvPr/>
          </p:nvSpPr>
          <p:spPr bwMode="auto">
            <a:xfrm>
              <a:off x="5134" y="3000"/>
              <a:ext cx="1" cy="915"/>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80" name="Line 79"/>
            <p:cNvSpPr>
              <a:spLocks noChangeShapeType="1"/>
            </p:cNvSpPr>
            <p:nvPr/>
          </p:nvSpPr>
          <p:spPr bwMode="auto">
            <a:xfrm>
              <a:off x="731" y="3004"/>
              <a:ext cx="1" cy="33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81" name="Group 80"/>
          <p:cNvGrpSpPr/>
          <p:nvPr/>
        </p:nvGrpSpPr>
        <p:grpSpPr bwMode="auto">
          <a:xfrm>
            <a:off x="2084388" y="2598738"/>
            <a:ext cx="1119187" cy="817562"/>
            <a:chOff x="395" y="1643"/>
            <a:chExt cx="705" cy="515"/>
          </a:xfrm>
        </p:grpSpPr>
        <p:sp>
          <p:nvSpPr>
            <p:cNvPr id="82" name="Rectangle 81"/>
            <p:cNvSpPr>
              <a:spLocks noChangeArrowheads="1"/>
            </p:cNvSpPr>
            <p:nvPr/>
          </p:nvSpPr>
          <p:spPr bwMode="auto">
            <a:xfrm>
              <a:off x="395" y="1643"/>
              <a:ext cx="20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A</a:t>
              </a:r>
              <a:r>
                <a:rPr lang="en-US" altLang="zh-CN" sz="1800" b="1" baseline="-25000"/>
                <a:t>11</a:t>
              </a:r>
              <a:endParaRPr lang="en-US" altLang="zh-CN" sz="1800" b="1"/>
            </a:p>
          </p:txBody>
        </p:sp>
        <p:sp>
          <p:nvSpPr>
            <p:cNvPr id="83" name="Rectangle 82"/>
            <p:cNvSpPr>
              <a:spLocks noChangeArrowheads="1"/>
            </p:cNvSpPr>
            <p:nvPr/>
          </p:nvSpPr>
          <p:spPr bwMode="auto">
            <a:xfrm>
              <a:off x="395" y="1812"/>
              <a:ext cx="325"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10</a:t>
              </a:r>
            </a:p>
            <a:p>
              <a:pPr eaLnBrk="1" hangingPunct="1"/>
              <a:endParaRPr lang="en-US" altLang="zh-CN" sz="1800" b="1"/>
            </a:p>
          </p:txBody>
        </p:sp>
        <p:sp>
          <p:nvSpPr>
            <p:cNvPr id="84" name="Freeform 83"/>
            <p:cNvSpPr/>
            <p:nvPr/>
          </p:nvSpPr>
          <p:spPr bwMode="auto">
            <a:xfrm>
              <a:off x="679" y="1742"/>
              <a:ext cx="421" cy="1"/>
            </a:xfrm>
            <a:custGeom>
              <a:avLst/>
              <a:gdLst>
                <a:gd name="T0" fmla="*/ 421 w 421"/>
                <a:gd name="T1" fmla="*/ 0 h 1"/>
                <a:gd name="T2" fmla="*/ 0 w 421"/>
                <a:gd name="T3" fmla="*/ 1 h 1"/>
                <a:gd name="T4" fmla="*/ 0 60000 65536"/>
                <a:gd name="T5" fmla="*/ 0 60000 65536"/>
                <a:gd name="T6" fmla="*/ 0 w 421"/>
                <a:gd name="T7" fmla="*/ 0 h 1"/>
                <a:gd name="T8" fmla="*/ 421 w 421"/>
                <a:gd name="T9" fmla="*/ 1 h 1"/>
              </a:gdLst>
              <a:ahLst/>
              <a:cxnLst>
                <a:cxn ang="T4">
                  <a:pos x="T0" y="T1"/>
                </a:cxn>
                <a:cxn ang="T5">
                  <a:pos x="T2" y="T3"/>
                </a:cxn>
              </a:cxnLst>
              <a:rect l="T6" t="T7" r="T8" b="T9"/>
              <a:pathLst>
                <a:path w="421" h="1">
                  <a:moveTo>
                    <a:pt x="421" y="0"/>
                  </a:moveTo>
                  <a:lnTo>
                    <a:pt x="0" y="1"/>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5" name="Freeform 84"/>
            <p:cNvSpPr/>
            <p:nvPr/>
          </p:nvSpPr>
          <p:spPr bwMode="auto">
            <a:xfrm>
              <a:off x="681" y="1899"/>
              <a:ext cx="411" cy="4"/>
            </a:xfrm>
            <a:custGeom>
              <a:avLst/>
              <a:gdLst>
                <a:gd name="T0" fmla="*/ 411 w 411"/>
                <a:gd name="T1" fmla="*/ 4 h 4"/>
                <a:gd name="T2" fmla="*/ 0 w 411"/>
                <a:gd name="T3" fmla="*/ 0 h 4"/>
                <a:gd name="T4" fmla="*/ 0 60000 65536"/>
                <a:gd name="T5" fmla="*/ 0 60000 65536"/>
                <a:gd name="T6" fmla="*/ 0 w 411"/>
                <a:gd name="T7" fmla="*/ 0 h 4"/>
                <a:gd name="T8" fmla="*/ 411 w 411"/>
                <a:gd name="T9" fmla="*/ 4 h 4"/>
              </a:gdLst>
              <a:ahLst/>
              <a:cxnLst>
                <a:cxn ang="T4">
                  <a:pos x="T0" y="T1"/>
                </a:cxn>
                <a:cxn ang="T5">
                  <a:pos x="T2" y="T3"/>
                </a:cxn>
              </a:cxnLst>
              <a:rect l="T6" t="T7" r="T8" b="T9"/>
              <a:pathLst>
                <a:path w="411" h="4">
                  <a:moveTo>
                    <a:pt x="411" y="4"/>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86" name="Group 85"/>
          <p:cNvGrpSpPr/>
          <p:nvPr/>
        </p:nvGrpSpPr>
        <p:grpSpPr bwMode="auto">
          <a:xfrm>
            <a:off x="3248025" y="3086100"/>
            <a:ext cx="1497013" cy="1403350"/>
            <a:chOff x="1128" y="1950"/>
            <a:chExt cx="943" cy="884"/>
          </a:xfrm>
        </p:grpSpPr>
        <p:sp>
          <p:nvSpPr>
            <p:cNvPr id="87" name="Line 86"/>
            <p:cNvSpPr>
              <a:spLocks noChangeShapeType="1"/>
            </p:cNvSpPr>
            <p:nvPr/>
          </p:nvSpPr>
          <p:spPr bwMode="auto">
            <a:xfrm flipV="1">
              <a:off x="1705" y="2821"/>
              <a:ext cx="104"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88" name="Group 87"/>
            <p:cNvGrpSpPr/>
            <p:nvPr/>
          </p:nvGrpSpPr>
          <p:grpSpPr bwMode="auto">
            <a:xfrm>
              <a:off x="1128" y="1950"/>
              <a:ext cx="943" cy="884"/>
              <a:chOff x="1128" y="1950"/>
              <a:chExt cx="943" cy="884"/>
            </a:xfrm>
          </p:grpSpPr>
          <p:sp>
            <p:nvSpPr>
              <p:cNvPr id="89" name="Freeform 88"/>
              <p:cNvSpPr/>
              <p:nvPr/>
            </p:nvSpPr>
            <p:spPr bwMode="auto">
              <a:xfrm>
                <a:off x="1467" y="1950"/>
                <a:ext cx="339" cy="6"/>
              </a:xfrm>
              <a:custGeom>
                <a:avLst/>
                <a:gdLst>
                  <a:gd name="T0" fmla="*/ 0 w 339"/>
                  <a:gd name="T1" fmla="*/ 6 h 6"/>
                  <a:gd name="T2" fmla="*/ 0 w 339"/>
                  <a:gd name="T3" fmla="*/ 0 h 6"/>
                  <a:gd name="T4" fmla="*/ 339 w 339"/>
                  <a:gd name="T5" fmla="*/ 0 h 6"/>
                  <a:gd name="T6" fmla="*/ 0 60000 65536"/>
                  <a:gd name="T7" fmla="*/ 0 60000 65536"/>
                  <a:gd name="T8" fmla="*/ 0 60000 65536"/>
                  <a:gd name="T9" fmla="*/ 0 w 339"/>
                  <a:gd name="T10" fmla="*/ 0 h 6"/>
                  <a:gd name="T11" fmla="*/ 339 w 339"/>
                  <a:gd name="T12" fmla="*/ 6 h 6"/>
                </a:gdLst>
                <a:ahLst/>
                <a:cxnLst>
                  <a:cxn ang="T6">
                    <a:pos x="T0" y="T1"/>
                  </a:cxn>
                  <a:cxn ang="T7">
                    <a:pos x="T2" y="T3"/>
                  </a:cxn>
                  <a:cxn ang="T8">
                    <a:pos x="T4" y="T5"/>
                  </a:cxn>
                </a:cxnLst>
                <a:rect l="T9" t="T10" r="T11" b="T12"/>
                <a:pathLst>
                  <a:path w="339" h="6">
                    <a:moveTo>
                      <a:pt x="0" y="6"/>
                    </a:moveTo>
                    <a:lnTo>
                      <a:pt x="0" y="0"/>
                    </a:lnTo>
                    <a:lnTo>
                      <a:pt x="339"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0" name="Freeform 89"/>
              <p:cNvSpPr/>
              <p:nvPr/>
            </p:nvSpPr>
            <p:spPr bwMode="auto">
              <a:xfrm>
                <a:off x="1795" y="1950"/>
                <a:ext cx="1" cy="884"/>
              </a:xfrm>
              <a:custGeom>
                <a:avLst/>
                <a:gdLst>
                  <a:gd name="T0" fmla="*/ 1 w 1"/>
                  <a:gd name="T1" fmla="*/ 0 h 861"/>
                  <a:gd name="T2" fmla="*/ 0 w 1"/>
                  <a:gd name="T3" fmla="*/ 1009 h 861"/>
                  <a:gd name="T4" fmla="*/ 0 60000 65536"/>
                  <a:gd name="T5" fmla="*/ 0 60000 65536"/>
                  <a:gd name="T6" fmla="*/ 0 w 1"/>
                  <a:gd name="T7" fmla="*/ 0 h 861"/>
                  <a:gd name="T8" fmla="*/ 1 w 1"/>
                  <a:gd name="T9" fmla="*/ 861 h 861"/>
                </a:gdLst>
                <a:ahLst/>
                <a:cxnLst>
                  <a:cxn ang="T4">
                    <a:pos x="T0" y="T1"/>
                  </a:cxn>
                  <a:cxn ang="T5">
                    <a:pos x="T2" y="T3"/>
                  </a:cxn>
                </a:cxnLst>
                <a:rect l="T6" t="T7" r="T8" b="T9"/>
                <a:pathLst>
                  <a:path w="1" h="861">
                    <a:moveTo>
                      <a:pt x="1" y="0"/>
                    </a:moveTo>
                    <a:lnTo>
                      <a:pt x="0" y="861"/>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1" name="Line 90"/>
              <p:cNvSpPr>
                <a:spLocks noChangeShapeType="1"/>
              </p:cNvSpPr>
              <p:nvPr/>
            </p:nvSpPr>
            <p:spPr bwMode="auto">
              <a:xfrm>
                <a:off x="1128" y="2823"/>
                <a:ext cx="10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2" name="Line 91"/>
              <p:cNvSpPr>
                <a:spLocks noChangeShapeType="1"/>
              </p:cNvSpPr>
              <p:nvPr/>
            </p:nvSpPr>
            <p:spPr bwMode="auto">
              <a:xfrm flipV="1">
                <a:off x="1218" y="2639"/>
                <a:ext cx="1" cy="18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93" name="Line 92"/>
              <p:cNvSpPr>
                <a:spLocks noChangeShapeType="1"/>
              </p:cNvSpPr>
              <p:nvPr/>
            </p:nvSpPr>
            <p:spPr bwMode="auto">
              <a:xfrm>
                <a:off x="1209" y="2639"/>
                <a:ext cx="577" cy="1"/>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94" name="Rectangle 93"/>
              <p:cNvSpPr>
                <a:spLocks noChangeArrowheads="1"/>
              </p:cNvSpPr>
              <p:nvPr/>
            </p:nvSpPr>
            <p:spPr bwMode="auto">
              <a:xfrm>
                <a:off x="1839" y="1954"/>
                <a:ext cx="2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CS</a:t>
                </a:r>
                <a:r>
                  <a:rPr lang="en-US" altLang="zh-CN" sz="1800" b="1" baseline="-25000"/>
                  <a:t>0</a:t>
                </a:r>
                <a:endParaRPr lang="en-US" altLang="zh-CN" sz="1800" b="1"/>
              </a:p>
            </p:txBody>
          </p:sp>
          <p:sp>
            <p:nvSpPr>
              <p:cNvPr id="95" name="Freeform 94"/>
              <p:cNvSpPr/>
              <p:nvPr/>
            </p:nvSpPr>
            <p:spPr bwMode="auto">
              <a:xfrm>
                <a:off x="1842" y="1962"/>
                <a:ext cx="195" cy="1"/>
              </a:xfrm>
              <a:custGeom>
                <a:avLst/>
                <a:gdLst>
                  <a:gd name="T0" fmla="*/ 0 w 195"/>
                  <a:gd name="T1" fmla="*/ 0 h 1"/>
                  <a:gd name="T2" fmla="*/ 195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96" name="Group 95"/>
          <p:cNvGrpSpPr/>
          <p:nvPr/>
        </p:nvGrpSpPr>
        <p:grpSpPr bwMode="auto">
          <a:xfrm>
            <a:off x="3786188" y="2962275"/>
            <a:ext cx="2787650" cy="1509713"/>
            <a:chOff x="1467" y="1872"/>
            <a:chExt cx="1756" cy="951"/>
          </a:xfrm>
        </p:grpSpPr>
        <p:sp>
          <p:nvSpPr>
            <p:cNvPr id="97" name="Line 96"/>
            <p:cNvSpPr>
              <a:spLocks noChangeShapeType="1"/>
            </p:cNvSpPr>
            <p:nvPr/>
          </p:nvSpPr>
          <p:spPr bwMode="auto">
            <a:xfrm flipV="1">
              <a:off x="2855" y="2821"/>
              <a:ext cx="104"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98" name="Group 97"/>
            <p:cNvGrpSpPr/>
            <p:nvPr/>
          </p:nvGrpSpPr>
          <p:grpSpPr bwMode="auto">
            <a:xfrm>
              <a:off x="1467" y="1872"/>
              <a:ext cx="1756" cy="951"/>
              <a:chOff x="1467" y="1872"/>
              <a:chExt cx="1756" cy="951"/>
            </a:xfrm>
          </p:grpSpPr>
          <p:sp>
            <p:nvSpPr>
              <p:cNvPr id="99" name="Freeform 98"/>
              <p:cNvSpPr/>
              <p:nvPr/>
            </p:nvSpPr>
            <p:spPr bwMode="auto">
              <a:xfrm>
                <a:off x="2948" y="1872"/>
                <a:ext cx="1" cy="948"/>
              </a:xfrm>
              <a:custGeom>
                <a:avLst/>
                <a:gdLst>
                  <a:gd name="T0" fmla="*/ 0 w 1"/>
                  <a:gd name="T1" fmla="*/ 948 h 948"/>
                  <a:gd name="T2" fmla="*/ 0 w 1"/>
                  <a:gd name="T3" fmla="*/ 0 h 948"/>
                  <a:gd name="T4" fmla="*/ 0 60000 65536"/>
                  <a:gd name="T5" fmla="*/ 0 60000 65536"/>
                  <a:gd name="T6" fmla="*/ 0 w 1"/>
                  <a:gd name="T7" fmla="*/ 0 h 948"/>
                  <a:gd name="T8" fmla="*/ 1 w 1"/>
                  <a:gd name="T9" fmla="*/ 948 h 948"/>
                </a:gdLst>
                <a:ahLst/>
                <a:cxnLst>
                  <a:cxn ang="T4">
                    <a:pos x="T0" y="T1"/>
                  </a:cxn>
                  <a:cxn ang="T5">
                    <a:pos x="T2" y="T3"/>
                  </a:cxn>
                </a:cxnLst>
                <a:rect l="T6" t="T7" r="T8" b="T9"/>
                <a:pathLst>
                  <a:path w="1" h="948">
                    <a:moveTo>
                      <a:pt x="0" y="948"/>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0" name="Line 99"/>
              <p:cNvSpPr>
                <a:spLocks noChangeShapeType="1"/>
              </p:cNvSpPr>
              <p:nvPr/>
            </p:nvSpPr>
            <p:spPr bwMode="auto">
              <a:xfrm flipV="1">
                <a:off x="2278" y="2820"/>
                <a:ext cx="104" cy="3"/>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1" name="Line 100"/>
              <p:cNvSpPr>
                <a:spLocks noChangeShapeType="1"/>
              </p:cNvSpPr>
              <p:nvPr/>
            </p:nvSpPr>
            <p:spPr bwMode="auto">
              <a:xfrm flipV="1">
                <a:off x="2371" y="2639"/>
                <a:ext cx="1" cy="18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2" name="Line 101"/>
              <p:cNvSpPr>
                <a:spLocks noChangeShapeType="1"/>
              </p:cNvSpPr>
              <p:nvPr/>
            </p:nvSpPr>
            <p:spPr bwMode="auto">
              <a:xfrm>
                <a:off x="2365" y="2639"/>
                <a:ext cx="578" cy="1"/>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grpSp>
            <p:nvGrpSpPr>
              <p:cNvPr id="103" name="Group 102"/>
              <p:cNvGrpSpPr/>
              <p:nvPr/>
            </p:nvGrpSpPr>
            <p:grpSpPr bwMode="auto">
              <a:xfrm>
                <a:off x="1467" y="1878"/>
                <a:ext cx="1756" cy="249"/>
                <a:chOff x="1467" y="1878"/>
                <a:chExt cx="1756" cy="249"/>
              </a:xfrm>
            </p:grpSpPr>
            <p:sp>
              <p:nvSpPr>
                <p:cNvPr id="104" name="Rectangle 103"/>
                <p:cNvSpPr>
                  <a:spLocks noChangeArrowheads="1"/>
                </p:cNvSpPr>
                <p:nvPr/>
              </p:nvSpPr>
              <p:spPr bwMode="auto">
                <a:xfrm>
                  <a:off x="2991" y="1954"/>
                  <a:ext cx="2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CS</a:t>
                  </a:r>
                  <a:r>
                    <a:rPr lang="en-US" altLang="zh-CN" sz="1800" b="1" baseline="-25000"/>
                    <a:t>1</a:t>
                  </a:r>
                  <a:endParaRPr lang="en-US" altLang="zh-CN" sz="1800" b="1"/>
                </a:p>
              </p:txBody>
            </p:sp>
            <p:sp>
              <p:nvSpPr>
                <p:cNvPr id="105" name="Freeform 104"/>
                <p:cNvSpPr/>
                <p:nvPr/>
              </p:nvSpPr>
              <p:spPr bwMode="auto">
                <a:xfrm>
                  <a:off x="1467" y="1878"/>
                  <a:ext cx="1485" cy="1"/>
                </a:xfrm>
                <a:custGeom>
                  <a:avLst/>
                  <a:gdLst>
                    <a:gd name="T0" fmla="*/ 0 w 1485"/>
                    <a:gd name="T1" fmla="*/ 0 h 1"/>
                    <a:gd name="T2" fmla="*/ 1485 w 1485"/>
                    <a:gd name="T3" fmla="*/ 0 h 1"/>
                    <a:gd name="T4" fmla="*/ 0 60000 65536"/>
                    <a:gd name="T5" fmla="*/ 0 60000 65536"/>
                    <a:gd name="T6" fmla="*/ 0 w 1485"/>
                    <a:gd name="T7" fmla="*/ 0 h 1"/>
                    <a:gd name="T8" fmla="*/ 1485 w 1485"/>
                    <a:gd name="T9" fmla="*/ 1 h 1"/>
                  </a:gdLst>
                  <a:ahLst/>
                  <a:cxnLst>
                    <a:cxn ang="T4">
                      <a:pos x="T0" y="T1"/>
                    </a:cxn>
                    <a:cxn ang="T5">
                      <a:pos x="T2" y="T3"/>
                    </a:cxn>
                  </a:cxnLst>
                  <a:rect l="T6" t="T7" r="T8" b="T9"/>
                  <a:pathLst>
                    <a:path w="1485" h="1">
                      <a:moveTo>
                        <a:pt x="0" y="0"/>
                      </a:moveTo>
                      <a:lnTo>
                        <a:pt x="1485"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6" name="Freeform 105"/>
                <p:cNvSpPr/>
                <p:nvPr/>
              </p:nvSpPr>
              <p:spPr bwMode="auto">
                <a:xfrm flipV="1">
                  <a:off x="2994" y="1936"/>
                  <a:ext cx="195" cy="27"/>
                </a:xfrm>
                <a:custGeom>
                  <a:avLst/>
                  <a:gdLst>
                    <a:gd name="T0" fmla="*/ 0 w 195"/>
                    <a:gd name="T1" fmla="*/ 0 h 1"/>
                    <a:gd name="T2" fmla="*/ 195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grpSp>
        <p:nvGrpSpPr>
          <p:cNvPr id="107" name="Group 106"/>
          <p:cNvGrpSpPr/>
          <p:nvPr/>
        </p:nvGrpSpPr>
        <p:grpSpPr bwMode="auto">
          <a:xfrm>
            <a:off x="3767138" y="2809875"/>
            <a:ext cx="4725987" cy="1662113"/>
            <a:chOff x="1455" y="1776"/>
            <a:chExt cx="2977" cy="1047"/>
          </a:xfrm>
        </p:grpSpPr>
        <p:sp>
          <p:nvSpPr>
            <p:cNvPr id="108" name="Freeform 107"/>
            <p:cNvSpPr/>
            <p:nvPr/>
          </p:nvSpPr>
          <p:spPr bwMode="auto">
            <a:xfrm>
              <a:off x="4154" y="1776"/>
              <a:ext cx="6" cy="1044"/>
            </a:xfrm>
            <a:custGeom>
              <a:avLst/>
              <a:gdLst>
                <a:gd name="T0" fmla="*/ 6 w 6"/>
                <a:gd name="T1" fmla="*/ 1044 h 1044"/>
                <a:gd name="T2" fmla="*/ 0 w 6"/>
                <a:gd name="T3" fmla="*/ 0 h 1044"/>
                <a:gd name="T4" fmla="*/ 0 60000 65536"/>
                <a:gd name="T5" fmla="*/ 0 60000 65536"/>
                <a:gd name="T6" fmla="*/ 0 w 6"/>
                <a:gd name="T7" fmla="*/ 0 h 1044"/>
                <a:gd name="T8" fmla="*/ 6 w 6"/>
                <a:gd name="T9" fmla="*/ 1044 h 1044"/>
              </a:gdLst>
              <a:ahLst/>
              <a:cxnLst>
                <a:cxn ang="T4">
                  <a:pos x="T0" y="T1"/>
                </a:cxn>
                <a:cxn ang="T5">
                  <a:pos x="T2" y="T3"/>
                </a:cxn>
              </a:cxnLst>
              <a:rect l="T6" t="T7" r="T8" b="T9"/>
              <a:pathLst>
                <a:path w="6" h="1044">
                  <a:moveTo>
                    <a:pt x="6" y="1044"/>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9" name="Line 108"/>
            <p:cNvSpPr>
              <a:spLocks noChangeShapeType="1"/>
            </p:cNvSpPr>
            <p:nvPr/>
          </p:nvSpPr>
          <p:spPr bwMode="auto">
            <a:xfrm flipV="1">
              <a:off x="3474" y="2814"/>
              <a:ext cx="110"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0" name="Line 109"/>
            <p:cNvSpPr>
              <a:spLocks noChangeShapeType="1"/>
            </p:cNvSpPr>
            <p:nvPr/>
          </p:nvSpPr>
          <p:spPr bwMode="auto">
            <a:xfrm flipV="1">
              <a:off x="4069" y="2814"/>
              <a:ext cx="104"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1" name="Freeform 110"/>
            <p:cNvSpPr/>
            <p:nvPr/>
          </p:nvSpPr>
          <p:spPr bwMode="auto">
            <a:xfrm>
              <a:off x="3573" y="2641"/>
              <a:ext cx="1" cy="182"/>
            </a:xfrm>
            <a:custGeom>
              <a:avLst/>
              <a:gdLst>
                <a:gd name="T0" fmla="*/ 0 w 1"/>
                <a:gd name="T1" fmla="*/ 182 h 182"/>
                <a:gd name="T2" fmla="*/ 1 w 1"/>
                <a:gd name="T3" fmla="*/ 0 h 182"/>
                <a:gd name="T4" fmla="*/ 0 60000 65536"/>
                <a:gd name="T5" fmla="*/ 0 60000 65536"/>
                <a:gd name="T6" fmla="*/ 0 w 1"/>
                <a:gd name="T7" fmla="*/ 0 h 182"/>
                <a:gd name="T8" fmla="*/ 1 w 1"/>
                <a:gd name="T9" fmla="*/ 182 h 182"/>
              </a:gdLst>
              <a:ahLst/>
              <a:cxnLst>
                <a:cxn ang="T4">
                  <a:pos x="T0" y="T1"/>
                </a:cxn>
                <a:cxn ang="T5">
                  <a:pos x="T2" y="T3"/>
                </a:cxn>
              </a:cxnLst>
              <a:rect l="T6" t="T7" r="T8" b="T9"/>
              <a:pathLst>
                <a:path w="1" h="182">
                  <a:moveTo>
                    <a:pt x="0" y="182"/>
                  </a:moveTo>
                  <a:lnTo>
                    <a:pt x="1"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2" name="Line 111"/>
            <p:cNvSpPr>
              <a:spLocks noChangeShapeType="1"/>
            </p:cNvSpPr>
            <p:nvPr/>
          </p:nvSpPr>
          <p:spPr bwMode="auto">
            <a:xfrm>
              <a:off x="3564" y="2628"/>
              <a:ext cx="589" cy="1"/>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grpSp>
          <p:nvGrpSpPr>
            <p:cNvPr id="113" name="Group 112"/>
            <p:cNvGrpSpPr/>
            <p:nvPr/>
          </p:nvGrpSpPr>
          <p:grpSpPr bwMode="auto">
            <a:xfrm>
              <a:off x="1455" y="1779"/>
              <a:ext cx="2977" cy="348"/>
              <a:chOff x="1455" y="1779"/>
              <a:chExt cx="2977" cy="348"/>
            </a:xfrm>
          </p:grpSpPr>
          <p:sp>
            <p:nvSpPr>
              <p:cNvPr id="114" name="Freeform 113"/>
              <p:cNvSpPr/>
              <p:nvPr/>
            </p:nvSpPr>
            <p:spPr bwMode="auto">
              <a:xfrm>
                <a:off x="1455" y="1779"/>
                <a:ext cx="2712" cy="3"/>
              </a:xfrm>
              <a:custGeom>
                <a:avLst/>
                <a:gdLst>
                  <a:gd name="T0" fmla="*/ 0 w 2712"/>
                  <a:gd name="T1" fmla="*/ 0 h 3"/>
                  <a:gd name="T2" fmla="*/ 2712 w 2712"/>
                  <a:gd name="T3" fmla="*/ 3 h 3"/>
                  <a:gd name="T4" fmla="*/ 0 60000 65536"/>
                  <a:gd name="T5" fmla="*/ 0 60000 65536"/>
                  <a:gd name="T6" fmla="*/ 0 w 2712"/>
                  <a:gd name="T7" fmla="*/ 0 h 3"/>
                  <a:gd name="T8" fmla="*/ 2712 w 2712"/>
                  <a:gd name="T9" fmla="*/ 3 h 3"/>
                </a:gdLst>
                <a:ahLst/>
                <a:cxnLst>
                  <a:cxn ang="T4">
                    <a:pos x="T0" y="T1"/>
                  </a:cxn>
                  <a:cxn ang="T5">
                    <a:pos x="T2" y="T3"/>
                  </a:cxn>
                </a:cxnLst>
                <a:rect l="T6" t="T7" r="T8" b="T9"/>
                <a:pathLst>
                  <a:path w="2712" h="3">
                    <a:moveTo>
                      <a:pt x="0" y="0"/>
                    </a:moveTo>
                    <a:lnTo>
                      <a:pt x="2712" y="3"/>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5" name="Rectangle 114"/>
              <p:cNvSpPr>
                <a:spLocks noChangeArrowheads="1"/>
              </p:cNvSpPr>
              <p:nvPr/>
            </p:nvSpPr>
            <p:spPr bwMode="auto">
              <a:xfrm>
                <a:off x="4200" y="1954"/>
                <a:ext cx="2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CS</a:t>
                </a:r>
                <a:r>
                  <a:rPr lang="en-US" altLang="zh-CN" sz="1800" b="1" baseline="-25000"/>
                  <a:t>2</a:t>
                </a:r>
                <a:endParaRPr lang="en-US" altLang="zh-CN" sz="1800" b="1"/>
              </a:p>
            </p:txBody>
          </p:sp>
          <p:sp>
            <p:nvSpPr>
              <p:cNvPr id="116" name="Freeform 115"/>
              <p:cNvSpPr/>
              <p:nvPr/>
            </p:nvSpPr>
            <p:spPr bwMode="auto">
              <a:xfrm flipV="1">
                <a:off x="4200" y="1936"/>
                <a:ext cx="195" cy="27"/>
              </a:xfrm>
              <a:custGeom>
                <a:avLst/>
                <a:gdLst>
                  <a:gd name="T0" fmla="*/ 0 w 195"/>
                  <a:gd name="T1" fmla="*/ 0 h 1"/>
                  <a:gd name="T2" fmla="*/ 195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117" name="Group 116"/>
          <p:cNvGrpSpPr/>
          <p:nvPr/>
        </p:nvGrpSpPr>
        <p:grpSpPr bwMode="auto">
          <a:xfrm>
            <a:off x="3762375" y="2682875"/>
            <a:ext cx="6554788" cy="1778000"/>
            <a:chOff x="1452" y="1696"/>
            <a:chExt cx="4129" cy="1120"/>
          </a:xfrm>
        </p:grpSpPr>
        <p:sp>
          <p:nvSpPr>
            <p:cNvPr id="118" name="Line 117"/>
            <p:cNvSpPr>
              <a:spLocks noChangeShapeType="1"/>
            </p:cNvSpPr>
            <p:nvPr/>
          </p:nvSpPr>
          <p:spPr bwMode="auto">
            <a:xfrm flipV="1">
              <a:off x="4642" y="2814"/>
              <a:ext cx="104"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9" name="Line 118"/>
            <p:cNvSpPr>
              <a:spLocks noChangeShapeType="1"/>
            </p:cNvSpPr>
            <p:nvPr/>
          </p:nvSpPr>
          <p:spPr bwMode="auto">
            <a:xfrm flipV="1">
              <a:off x="5219" y="2814"/>
              <a:ext cx="104" cy="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0" name="Line 119"/>
            <p:cNvSpPr>
              <a:spLocks noChangeShapeType="1"/>
            </p:cNvSpPr>
            <p:nvPr/>
          </p:nvSpPr>
          <p:spPr bwMode="auto">
            <a:xfrm flipV="1">
              <a:off x="4732" y="2628"/>
              <a:ext cx="1" cy="1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1" name="Line 120"/>
            <p:cNvSpPr>
              <a:spLocks noChangeShapeType="1"/>
            </p:cNvSpPr>
            <p:nvPr/>
          </p:nvSpPr>
          <p:spPr bwMode="auto">
            <a:xfrm>
              <a:off x="4726" y="2628"/>
              <a:ext cx="578" cy="1"/>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22" name="Line 121"/>
            <p:cNvSpPr>
              <a:spLocks noChangeShapeType="1"/>
            </p:cNvSpPr>
            <p:nvPr/>
          </p:nvSpPr>
          <p:spPr bwMode="auto">
            <a:xfrm flipH="1" flipV="1">
              <a:off x="5308" y="1696"/>
              <a:ext cx="4" cy="112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23" name="Group 122"/>
            <p:cNvGrpSpPr/>
            <p:nvPr/>
          </p:nvGrpSpPr>
          <p:grpSpPr bwMode="auto">
            <a:xfrm>
              <a:off x="1452" y="1698"/>
              <a:ext cx="4129" cy="429"/>
              <a:chOff x="1452" y="1698"/>
              <a:chExt cx="4129" cy="429"/>
            </a:xfrm>
          </p:grpSpPr>
          <p:sp>
            <p:nvSpPr>
              <p:cNvPr id="124" name="Freeform 123"/>
              <p:cNvSpPr/>
              <p:nvPr/>
            </p:nvSpPr>
            <p:spPr bwMode="auto">
              <a:xfrm>
                <a:off x="1452" y="1698"/>
                <a:ext cx="3870" cy="1"/>
              </a:xfrm>
              <a:custGeom>
                <a:avLst/>
                <a:gdLst>
                  <a:gd name="T0" fmla="*/ 0 w 3870"/>
                  <a:gd name="T1" fmla="*/ 0 h 1"/>
                  <a:gd name="T2" fmla="*/ 3870 w 3870"/>
                  <a:gd name="T3" fmla="*/ 0 h 1"/>
                  <a:gd name="T4" fmla="*/ 0 60000 65536"/>
                  <a:gd name="T5" fmla="*/ 0 60000 65536"/>
                  <a:gd name="T6" fmla="*/ 0 w 3870"/>
                  <a:gd name="T7" fmla="*/ 0 h 1"/>
                  <a:gd name="T8" fmla="*/ 3870 w 3870"/>
                  <a:gd name="T9" fmla="*/ 1 h 1"/>
                </a:gdLst>
                <a:ahLst/>
                <a:cxnLst>
                  <a:cxn ang="T4">
                    <a:pos x="T0" y="T1"/>
                  </a:cxn>
                  <a:cxn ang="T5">
                    <a:pos x="T2" y="T3"/>
                  </a:cxn>
                </a:cxnLst>
                <a:rect l="T6" t="T7" r="T8" b="T9"/>
                <a:pathLst>
                  <a:path w="3870" h="1">
                    <a:moveTo>
                      <a:pt x="0" y="0"/>
                    </a:moveTo>
                    <a:lnTo>
                      <a:pt x="387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5" name="Rectangle 124"/>
              <p:cNvSpPr>
                <a:spLocks noChangeArrowheads="1"/>
              </p:cNvSpPr>
              <p:nvPr/>
            </p:nvSpPr>
            <p:spPr bwMode="auto">
              <a:xfrm>
                <a:off x="5349" y="1954"/>
                <a:ext cx="2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800" b="1"/>
                  <a:t>CS</a:t>
                </a:r>
                <a:r>
                  <a:rPr lang="en-US" altLang="zh-CN" sz="1800" b="1" baseline="-25000"/>
                  <a:t>3</a:t>
                </a:r>
                <a:endParaRPr lang="en-US" altLang="zh-CN" sz="1800" b="1"/>
              </a:p>
            </p:txBody>
          </p:sp>
          <p:sp>
            <p:nvSpPr>
              <p:cNvPr id="126" name="Freeform 125"/>
              <p:cNvSpPr/>
              <p:nvPr/>
            </p:nvSpPr>
            <p:spPr bwMode="auto">
              <a:xfrm flipV="1">
                <a:off x="5343" y="1936"/>
                <a:ext cx="195" cy="27"/>
              </a:xfrm>
              <a:custGeom>
                <a:avLst/>
                <a:gdLst>
                  <a:gd name="T0" fmla="*/ 0 w 195"/>
                  <a:gd name="T1" fmla="*/ 0 h 1"/>
                  <a:gd name="T2" fmla="*/ 195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127" name="Group 126"/>
          <p:cNvGrpSpPr/>
          <p:nvPr/>
        </p:nvGrpSpPr>
        <p:grpSpPr bwMode="auto">
          <a:xfrm>
            <a:off x="3203575" y="2605088"/>
            <a:ext cx="574675" cy="622300"/>
            <a:chOff x="1100" y="1647"/>
            <a:chExt cx="362" cy="392"/>
          </a:xfrm>
        </p:grpSpPr>
        <p:sp>
          <p:nvSpPr>
            <p:cNvPr id="128" name="Rectangle 127"/>
            <p:cNvSpPr>
              <a:spLocks noChangeArrowheads="1"/>
            </p:cNvSpPr>
            <p:nvPr/>
          </p:nvSpPr>
          <p:spPr bwMode="auto">
            <a:xfrm>
              <a:off x="1100" y="1651"/>
              <a:ext cx="298" cy="388"/>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9" name="Rectangle 128"/>
            <p:cNvSpPr>
              <a:spLocks noChangeArrowheads="1"/>
            </p:cNvSpPr>
            <p:nvPr/>
          </p:nvSpPr>
          <p:spPr bwMode="auto">
            <a:xfrm>
              <a:off x="1103" y="1647"/>
              <a:ext cx="29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latin typeface="宋体" panose="02010600030101010101" pitchFamily="2" charset="-122"/>
                </a:rPr>
                <a:t>片选</a:t>
              </a:r>
            </a:p>
          </p:txBody>
        </p:sp>
        <p:sp>
          <p:nvSpPr>
            <p:cNvPr id="130" name="Rectangle 129"/>
            <p:cNvSpPr>
              <a:spLocks noChangeArrowheads="1"/>
            </p:cNvSpPr>
            <p:nvPr/>
          </p:nvSpPr>
          <p:spPr bwMode="auto">
            <a:xfrm>
              <a:off x="1103" y="1835"/>
              <a:ext cx="29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latin typeface="宋体" panose="02010600030101010101" pitchFamily="2" charset="-122"/>
                </a:rPr>
                <a:t>译码</a:t>
              </a:r>
            </a:p>
          </p:txBody>
        </p:sp>
        <p:sp>
          <p:nvSpPr>
            <p:cNvPr id="131" name="Oval 130"/>
            <p:cNvSpPr>
              <a:spLocks noChangeArrowheads="1"/>
            </p:cNvSpPr>
            <p:nvPr/>
          </p:nvSpPr>
          <p:spPr bwMode="auto">
            <a:xfrm>
              <a:off x="1397" y="1673"/>
              <a:ext cx="56" cy="56"/>
            </a:xfrm>
            <a:prstGeom prst="ellipse">
              <a:avLst/>
            </a:prstGeom>
            <a:noFill/>
            <a:ln w="190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2" name="Oval 131"/>
            <p:cNvSpPr>
              <a:spLocks noChangeArrowheads="1"/>
            </p:cNvSpPr>
            <p:nvPr/>
          </p:nvSpPr>
          <p:spPr bwMode="auto">
            <a:xfrm>
              <a:off x="1403" y="1754"/>
              <a:ext cx="56" cy="56"/>
            </a:xfrm>
            <a:prstGeom prst="ellipse">
              <a:avLst/>
            </a:prstGeom>
            <a:noFill/>
            <a:ln w="190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3" name="Oval 132"/>
            <p:cNvSpPr>
              <a:spLocks noChangeArrowheads="1"/>
            </p:cNvSpPr>
            <p:nvPr/>
          </p:nvSpPr>
          <p:spPr bwMode="auto">
            <a:xfrm>
              <a:off x="1403" y="1847"/>
              <a:ext cx="56" cy="56"/>
            </a:xfrm>
            <a:prstGeom prst="ellipse">
              <a:avLst/>
            </a:prstGeom>
            <a:noFill/>
            <a:ln w="190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4" name="Oval 133"/>
            <p:cNvSpPr>
              <a:spLocks noChangeArrowheads="1"/>
            </p:cNvSpPr>
            <p:nvPr/>
          </p:nvSpPr>
          <p:spPr bwMode="auto">
            <a:xfrm>
              <a:off x="1406" y="1931"/>
              <a:ext cx="56" cy="56"/>
            </a:xfrm>
            <a:prstGeom prst="ellipse">
              <a:avLst/>
            </a:prstGeom>
            <a:noFill/>
            <a:ln w="190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5" name="Group 134"/>
          <p:cNvGrpSpPr/>
          <p:nvPr/>
        </p:nvGrpSpPr>
        <p:grpSpPr bwMode="auto">
          <a:xfrm>
            <a:off x="2647950" y="3424238"/>
            <a:ext cx="7061200" cy="985837"/>
            <a:chOff x="750" y="2163"/>
            <a:chExt cx="4448" cy="621"/>
          </a:xfrm>
        </p:grpSpPr>
        <p:grpSp>
          <p:nvGrpSpPr>
            <p:cNvPr id="136" name="Group 135"/>
            <p:cNvGrpSpPr/>
            <p:nvPr/>
          </p:nvGrpSpPr>
          <p:grpSpPr bwMode="auto">
            <a:xfrm>
              <a:off x="750" y="2169"/>
              <a:ext cx="354" cy="615"/>
              <a:chOff x="750" y="2169"/>
              <a:chExt cx="354" cy="615"/>
            </a:xfrm>
          </p:grpSpPr>
          <p:sp>
            <p:nvSpPr>
              <p:cNvPr id="172" name="Line 136"/>
              <p:cNvSpPr>
                <a:spLocks noChangeShapeType="1"/>
              </p:cNvSpPr>
              <p:nvPr/>
            </p:nvSpPr>
            <p:spPr bwMode="auto">
              <a:xfrm flipV="1">
                <a:off x="834" y="2254"/>
                <a:ext cx="1" cy="49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73" name="Line 137"/>
              <p:cNvSpPr>
                <a:spLocks noChangeShapeType="1"/>
              </p:cNvSpPr>
              <p:nvPr/>
            </p:nvSpPr>
            <p:spPr bwMode="auto">
              <a:xfrm flipV="1">
                <a:off x="750" y="2169"/>
                <a:ext cx="1" cy="57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74" name="Line 138"/>
              <p:cNvSpPr>
                <a:spLocks noChangeShapeType="1"/>
              </p:cNvSpPr>
              <p:nvPr/>
            </p:nvSpPr>
            <p:spPr bwMode="auto">
              <a:xfrm flipV="1">
                <a:off x="1056" y="2546"/>
                <a:ext cx="1" cy="20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75" name="Text Box 139"/>
              <p:cNvSpPr txBox="1">
                <a:spLocks noChangeArrowheads="1"/>
              </p:cNvSpPr>
              <p:nvPr/>
            </p:nvSpPr>
            <p:spPr bwMode="auto">
              <a:xfrm>
                <a:off x="796" y="249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endParaRPr lang="zh-CN" altLang="en-US" b="1">
                  <a:latin typeface="宋体" panose="02010600030101010101" pitchFamily="2" charset="-122"/>
                </a:endParaRPr>
              </a:p>
            </p:txBody>
          </p:sp>
        </p:grpSp>
        <p:grpSp>
          <p:nvGrpSpPr>
            <p:cNvPr id="137" name="Group 140"/>
            <p:cNvGrpSpPr/>
            <p:nvPr/>
          </p:nvGrpSpPr>
          <p:grpSpPr bwMode="auto">
            <a:xfrm>
              <a:off x="1340" y="2174"/>
              <a:ext cx="352" cy="610"/>
              <a:chOff x="1340" y="2174"/>
              <a:chExt cx="352" cy="610"/>
            </a:xfrm>
          </p:grpSpPr>
          <p:sp>
            <p:nvSpPr>
              <p:cNvPr id="168" name="Line 141"/>
              <p:cNvSpPr>
                <a:spLocks noChangeShapeType="1"/>
              </p:cNvSpPr>
              <p:nvPr/>
            </p:nvSpPr>
            <p:spPr bwMode="auto">
              <a:xfrm flipV="1">
                <a:off x="1424" y="2259"/>
                <a:ext cx="1" cy="49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69" name="Line 142"/>
              <p:cNvSpPr>
                <a:spLocks noChangeShapeType="1"/>
              </p:cNvSpPr>
              <p:nvPr/>
            </p:nvSpPr>
            <p:spPr bwMode="auto">
              <a:xfrm flipV="1">
                <a:off x="1340" y="2174"/>
                <a:ext cx="1" cy="57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70" name="Line 143"/>
              <p:cNvSpPr>
                <a:spLocks noChangeShapeType="1"/>
              </p:cNvSpPr>
              <p:nvPr/>
            </p:nvSpPr>
            <p:spPr bwMode="auto">
              <a:xfrm flipV="1">
                <a:off x="1646" y="2551"/>
                <a:ext cx="1" cy="20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71" name="Text Box 144"/>
              <p:cNvSpPr txBox="1">
                <a:spLocks noChangeArrowheads="1"/>
              </p:cNvSpPr>
              <p:nvPr/>
            </p:nvSpPr>
            <p:spPr bwMode="auto">
              <a:xfrm>
                <a:off x="1384" y="249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endParaRPr lang="zh-CN" altLang="en-US" b="1">
                  <a:latin typeface="宋体" panose="02010600030101010101" pitchFamily="2" charset="-122"/>
                </a:endParaRPr>
              </a:p>
            </p:txBody>
          </p:sp>
        </p:grpSp>
        <p:grpSp>
          <p:nvGrpSpPr>
            <p:cNvPr id="138" name="Group 145"/>
            <p:cNvGrpSpPr/>
            <p:nvPr/>
          </p:nvGrpSpPr>
          <p:grpSpPr bwMode="auto">
            <a:xfrm>
              <a:off x="1917" y="2166"/>
              <a:ext cx="337" cy="611"/>
              <a:chOff x="1917" y="2166"/>
              <a:chExt cx="337" cy="611"/>
            </a:xfrm>
          </p:grpSpPr>
          <p:sp>
            <p:nvSpPr>
              <p:cNvPr id="164" name="Line 146"/>
              <p:cNvSpPr>
                <a:spLocks noChangeShapeType="1"/>
              </p:cNvSpPr>
              <p:nvPr/>
            </p:nvSpPr>
            <p:spPr bwMode="auto">
              <a:xfrm flipV="1">
                <a:off x="2001" y="2251"/>
                <a:ext cx="1" cy="49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65" name="Line 147"/>
              <p:cNvSpPr>
                <a:spLocks noChangeShapeType="1"/>
              </p:cNvSpPr>
              <p:nvPr/>
            </p:nvSpPr>
            <p:spPr bwMode="auto">
              <a:xfrm flipV="1">
                <a:off x="1917" y="2166"/>
                <a:ext cx="1" cy="57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66" name="Line 148"/>
              <p:cNvSpPr>
                <a:spLocks noChangeShapeType="1"/>
              </p:cNvSpPr>
              <p:nvPr/>
            </p:nvSpPr>
            <p:spPr bwMode="auto">
              <a:xfrm flipV="1">
                <a:off x="2223" y="2543"/>
                <a:ext cx="1" cy="20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67" name="Text Box 149"/>
              <p:cNvSpPr txBox="1">
                <a:spLocks noChangeArrowheads="1"/>
              </p:cNvSpPr>
              <p:nvPr/>
            </p:nvSpPr>
            <p:spPr bwMode="auto">
              <a:xfrm>
                <a:off x="1978" y="2527"/>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t>
                </a:r>
                <a:endParaRPr lang="zh-CN" altLang="en-US" sz="2000" b="1">
                  <a:latin typeface="宋体" panose="02010600030101010101" pitchFamily="2" charset="-122"/>
                </a:endParaRPr>
              </a:p>
            </p:txBody>
          </p:sp>
        </p:grpSp>
        <p:grpSp>
          <p:nvGrpSpPr>
            <p:cNvPr id="139" name="Group 150"/>
            <p:cNvGrpSpPr/>
            <p:nvPr/>
          </p:nvGrpSpPr>
          <p:grpSpPr bwMode="auto">
            <a:xfrm>
              <a:off x="2481" y="2171"/>
              <a:ext cx="359" cy="613"/>
              <a:chOff x="2481" y="2171"/>
              <a:chExt cx="359" cy="613"/>
            </a:xfrm>
          </p:grpSpPr>
          <p:sp>
            <p:nvSpPr>
              <p:cNvPr id="160" name="Line 151"/>
              <p:cNvSpPr>
                <a:spLocks noChangeShapeType="1"/>
              </p:cNvSpPr>
              <p:nvPr/>
            </p:nvSpPr>
            <p:spPr bwMode="auto">
              <a:xfrm flipV="1">
                <a:off x="2565" y="2256"/>
                <a:ext cx="1" cy="49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61" name="Line 152"/>
              <p:cNvSpPr>
                <a:spLocks noChangeShapeType="1"/>
              </p:cNvSpPr>
              <p:nvPr/>
            </p:nvSpPr>
            <p:spPr bwMode="auto">
              <a:xfrm flipV="1">
                <a:off x="2481" y="2171"/>
                <a:ext cx="1" cy="57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62" name="Line 153"/>
              <p:cNvSpPr>
                <a:spLocks noChangeShapeType="1"/>
              </p:cNvSpPr>
              <p:nvPr/>
            </p:nvSpPr>
            <p:spPr bwMode="auto">
              <a:xfrm flipV="1">
                <a:off x="2787" y="2548"/>
                <a:ext cx="1" cy="20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63" name="Text Box 154"/>
              <p:cNvSpPr txBox="1">
                <a:spLocks noChangeArrowheads="1"/>
              </p:cNvSpPr>
              <p:nvPr/>
            </p:nvSpPr>
            <p:spPr bwMode="auto">
              <a:xfrm>
                <a:off x="2532" y="249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endParaRPr lang="zh-CN" altLang="en-US" b="1">
                  <a:latin typeface="宋体" panose="02010600030101010101" pitchFamily="2" charset="-122"/>
                </a:endParaRPr>
              </a:p>
            </p:txBody>
          </p:sp>
        </p:grpSp>
        <p:grpSp>
          <p:nvGrpSpPr>
            <p:cNvPr id="140" name="Group 155"/>
            <p:cNvGrpSpPr/>
            <p:nvPr/>
          </p:nvGrpSpPr>
          <p:grpSpPr bwMode="auto">
            <a:xfrm>
              <a:off x="3093" y="2178"/>
              <a:ext cx="347" cy="606"/>
              <a:chOff x="3093" y="2178"/>
              <a:chExt cx="347" cy="606"/>
            </a:xfrm>
          </p:grpSpPr>
          <p:sp>
            <p:nvSpPr>
              <p:cNvPr id="156" name="Line 156"/>
              <p:cNvSpPr>
                <a:spLocks noChangeShapeType="1"/>
              </p:cNvSpPr>
              <p:nvPr/>
            </p:nvSpPr>
            <p:spPr bwMode="auto">
              <a:xfrm flipV="1">
                <a:off x="3176" y="2256"/>
                <a:ext cx="1" cy="49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7" name="Freeform 157"/>
              <p:cNvSpPr/>
              <p:nvPr/>
            </p:nvSpPr>
            <p:spPr bwMode="auto">
              <a:xfrm>
                <a:off x="3093" y="2178"/>
                <a:ext cx="1" cy="561"/>
              </a:xfrm>
              <a:custGeom>
                <a:avLst/>
                <a:gdLst>
                  <a:gd name="T0" fmla="*/ 0 w 1"/>
                  <a:gd name="T1" fmla="*/ 561 h 561"/>
                  <a:gd name="T2" fmla="*/ 0 w 1"/>
                  <a:gd name="T3" fmla="*/ 0 h 561"/>
                  <a:gd name="T4" fmla="*/ 0 60000 65536"/>
                  <a:gd name="T5" fmla="*/ 0 60000 65536"/>
                  <a:gd name="T6" fmla="*/ 0 w 1"/>
                  <a:gd name="T7" fmla="*/ 0 h 561"/>
                  <a:gd name="T8" fmla="*/ 1 w 1"/>
                  <a:gd name="T9" fmla="*/ 561 h 561"/>
                </a:gdLst>
                <a:ahLst/>
                <a:cxnLst>
                  <a:cxn ang="T4">
                    <a:pos x="T0" y="T1"/>
                  </a:cxn>
                  <a:cxn ang="T5">
                    <a:pos x="T2" y="T3"/>
                  </a:cxn>
                </a:cxnLst>
                <a:rect l="T6" t="T7" r="T8" b="T9"/>
                <a:pathLst>
                  <a:path w="1" h="561">
                    <a:moveTo>
                      <a:pt x="0" y="561"/>
                    </a:moveTo>
                    <a:lnTo>
                      <a:pt x="0"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8" name="Line 158"/>
              <p:cNvSpPr>
                <a:spLocks noChangeShapeType="1"/>
              </p:cNvSpPr>
              <p:nvPr/>
            </p:nvSpPr>
            <p:spPr bwMode="auto">
              <a:xfrm flipV="1">
                <a:off x="3398" y="2548"/>
                <a:ext cx="1" cy="20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9" name="Text Box 159"/>
              <p:cNvSpPr txBox="1">
                <a:spLocks noChangeArrowheads="1"/>
              </p:cNvSpPr>
              <p:nvPr/>
            </p:nvSpPr>
            <p:spPr bwMode="auto">
              <a:xfrm>
                <a:off x="3132" y="249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endParaRPr lang="zh-CN" altLang="en-US" b="1"/>
              </a:p>
            </p:txBody>
          </p:sp>
        </p:grpSp>
        <p:grpSp>
          <p:nvGrpSpPr>
            <p:cNvPr id="141" name="Group 160"/>
            <p:cNvGrpSpPr/>
            <p:nvPr/>
          </p:nvGrpSpPr>
          <p:grpSpPr bwMode="auto">
            <a:xfrm>
              <a:off x="3695" y="2163"/>
              <a:ext cx="349" cy="621"/>
              <a:chOff x="3695" y="2163"/>
              <a:chExt cx="349" cy="621"/>
            </a:xfrm>
          </p:grpSpPr>
          <p:sp>
            <p:nvSpPr>
              <p:cNvPr id="152" name="Line 161"/>
              <p:cNvSpPr>
                <a:spLocks noChangeShapeType="1"/>
              </p:cNvSpPr>
              <p:nvPr/>
            </p:nvSpPr>
            <p:spPr bwMode="auto">
              <a:xfrm flipV="1">
                <a:off x="3779" y="2248"/>
                <a:ext cx="1" cy="49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3" name="Line 162"/>
              <p:cNvSpPr>
                <a:spLocks noChangeShapeType="1"/>
              </p:cNvSpPr>
              <p:nvPr/>
            </p:nvSpPr>
            <p:spPr bwMode="auto">
              <a:xfrm flipV="1">
                <a:off x="3695" y="2163"/>
                <a:ext cx="1" cy="57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4" name="Line 163"/>
              <p:cNvSpPr>
                <a:spLocks noChangeShapeType="1"/>
              </p:cNvSpPr>
              <p:nvPr/>
            </p:nvSpPr>
            <p:spPr bwMode="auto">
              <a:xfrm flipV="1">
                <a:off x="4001" y="2540"/>
                <a:ext cx="1" cy="20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5" name="Text Box 164"/>
              <p:cNvSpPr txBox="1">
                <a:spLocks noChangeArrowheads="1"/>
              </p:cNvSpPr>
              <p:nvPr/>
            </p:nvSpPr>
            <p:spPr bwMode="auto">
              <a:xfrm>
                <a:off x="3736" y="249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endParaRPr lang="zh-CN" altLang="en-US" b="1"/>
              </a:p>
            </p:txBody>
          </p:sp>
        </p:grpSp>
        <p:grpSp>
          <p:nvGrpSpPr>
            <p:cNvPr id="142" name="Group 165"/>
            <p:cNvGrpSpPr/>
            <p:nvPr/>
          </p:nvGrpSpPr>
          <p:grpSpPr bwMode="auto">
            <a:xfrm>
              <a:off x="4246" y="2168"/>
              <a:ext cx="346" cy="616"/>
              <a:chOff x="4246" y="2168"/>
              <a:chExt cx="346" cy="616"/>
            </a:xfrm>
          </p:grpSpPr>
          <p:sp>
            <p:nvSpPr>
              <p:cNvPr id="148" name="Freeform 166"/>
              <p:cNvSpPr/>
              <p:nvPr/>
            </p:nvSpPr>
            <p:spPr bwMode="auto">
              <a:xfrm>
                <a:off x="4326" y="2250"/>
                <a:ext cx="4" cy="497"/>
              </a:xfrm>
              <a:custGeom>
                <a:avLst/>
                <a:gdLst>
                  <a:gd name="T0" fmla="*/ 4 w 4"/>
                  <a:gd name="T1" fmla="*/ 497 h 497"/>
                  <a:gd name="T2" fmla="*/ 0 w 4"/>
                  <a:gd name="T3" fmla="*/ 0 h 497"/>
                  <a:gd name="T4" fmla="*/ 0 60000 65536"/>
                  <a:gd name="T5" fmla="*/ 0 60000 65536"/>
                  <a:gd name="T6" fmla="*/ 0 w 4"/>
                  <a:gd name="T7" fmla="*/ 0 h 497"/>
                  <a:gd name="T8" fmla="*/ 4 w 4"/>
                  <a:gd name="T9" fmla="*/ 497 h 497"/>
                </a:gdLst>
                <a:ahLst/>
                <a:cxnLst>
                  <a:cxn ang="T4">
                    <a:pos x="T0" y="T1"/>
                  </a:cxn>
                  <a:cxn ang="T5">
                    <a:pos x="T2" y="T3"/>
                  </a:cxn>
                </a:cxnLst>
                <a:rect l="T6" t="T7" r="T8" b="T9"/>
                <a:pathLst>
                  <a:path w="4" h="497">
                    <a:moveTo>
                      <a:pt x="4" y="497"/>
                    </a:moveTo>
                    <a:lnTo>
                      <a:pt x="0"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9" name="Line 167"/>
              <p:cNvSpPr>
                <a:spLocks noChangeShapeType="1"/>
              </p:cNvSpPr>
              <p:nvPr/>
            </p:nvSpPr>
            <p:spPr bwMode="auto">
              <a:xfrm flipV="1">
                <a:off x="4246" y="2168"/>
                <a:ext cx="1" cy="572"/>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0" name="Line 168"/>
              <p:cNvSpPr>
                <a:spLocks noChangeShapeType="1"/>
              </p:cNvSpPr>
              <p:nvPr/>
            </p:nvSpPr>
            <p:spPr bwMode="auto">
              <a:xfrm flipV="1">
                <a:off x="4552" y="2545"/>
                <a:ext cx="1" cy="20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51" name="Text Box 169"/>
              <p:cNvSpPr txBox="1">
                <a:spLocks noChangeArrowheads="1"/>
              </p:cNvSpPr>
              <p:nvPr/>
            </p:nvSpPr>
            <p:spPr bwMode="auto">
              <a:xfrm>
                <a:off x="4284" y="249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endParaRPr lang="zh-CN" altLang="en-US" b="1"/>
              </a:p>
            </p:txBody>
          </p:sp>
        </p:grpSp>
        <p:grpSp>
          <p:nvGrpSpPr>
            <p:cNvPr id="143" name="Group 170"/>
            <p:cNvGrpSpPr/>
            <p:nvPr/>
          </p:nvGrpSpPr>
          <p:grpSpPr bwMode="auto">
            <a:xfrm>
              <a:off x="4845" y="2175"/>
              <a:ext cx="353" cy="609"/>
              <a:chOff x="4845" y="2175"/>
              <a:chExt cx="353" cy="609"/>
            </a:xfrm>
          </p:grpSpPr>
          <p:sp>
            <p:nvSpPr>
              <p:cNvPr id="144" name="Line 171"/>
              <p:cNvSpPr>
                <a:spLocks noChangeShapeType="1"/>
              </p:cNvSpPr>
              <p:nvPr/>
            </p:nvSpPr>
            <p:spPr bwMode="auto">
              <a:xfrm flipV="1">
                <a:off x="4933" y="2258"/>
                <a:ext cx="1" cy="493"/>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45" name="Freeform 172"/>
              <p:cNvSpPr/>
              <p:nvPr/>
            </p:nvSpPr>
            <p:spPr bwMode="auto">
              <a:xfrm>
                <a:off x="4845" y="2175"/>
                <a:ext cx="4" cy="570"/>
              </a:xfrm>
              <a:custGeom>
                <a:avLst/>
                <a:gdLst>
                  <a:gd name="T0" fmla="*/ 4 w 4"/>
                  <a:gd name="T1" fmla="*/ 570 h 570"/>
                  <a:gd name="T2" fmla="*/ 0 w 4"/>
                  <a:gd name="T3" fmla="*/ 0 h 570"/>
                  <a:gd name="T4" fmla="*/ 0 60000 65536"/>
                  <a:gd name="T5" fmla="*/ 0 60000 65536"/>
                  <a:gd name="T6" fmla="*/ 0 w 4"/>
                  <a:gd name="T7" fmla="*/ 0 h 570"/>
                  <a:gd name="T8" fmla="*/ 4 w 4"/>
                  <a:gd name="T9" fmla="*/ 570 h 570"/>
                </a:gdLst>
                <a:ahLst/>
                <a:cxnLst>
                  <a:cxn ang="T4">
                    <a:pos x="T0" y="T1"/>
                  </a:cxn>
                  <a:cxn ang="T5">
                    <a:pos x="T2" y="T3"/>
                  </a:cxn>
                </a:cxnLst>
                <a:rect l="T6" t="T7" r="T8" b="T9"/>
                <a:pathLst>
                  <a:path w="4" h="570">
                    <a:moveTo>
                      <a:pt x="4" y="570"/>
                    </a:moveTo>
                    <a:lnTo>
                      <a:pt x="0" y="0"/>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6" name="Line 173"/>
              <p:cNvSpPr>
                <a:spLocks noChangeShapeType="1"/>
              </p:cNvSpPr>
              <p:nvPr/>
            </p:nvSpPr>
            <p:spPr bwMode="auto">
              <a:xfrm flipV="1">
                <a:off x="5155" y="2550"/>
                <a:ext cx="1" cy="209"/>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47" name="Text Box 174"/>
              <p:cNvSpPr txBox="1">
                <a:spLocks noChangeArrowheads="1"/>
              </p:cNvSpPr>
              <p:nvPr/>
            </p:nvSpPr>
            <p:spPr bwMode="auto">
              <a:xfrm>
                <a:off x="4890" y="249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a:t>
                </a:r>
                <a:endParaRPr lang="zh-CN" altLang="en-US" b="1"/>
              </a:p>
            </p:txBody>
          </p:sp>
        </p:grpSp>
      </p:grpSp>
      <p:grpSp>
        <p:nvGrpSpPr>
          <p:cNvPr id="176" name="Group 176"/>
          <p:cNvGrpSpPr/>
          <p:nvPr/>
        </p:nvGrpSpPr>
        <p:grpSpPr bwMode="auto">
          <a:xfrm>
            <a:off x="3248025" y="4668838"/>
            <a:ext cx="6664325" cy="19050"/>
            <a:chOff x="1128" y="2947"/>
            <a:chExt cx="4198" cy="12"/>
          </a:xfrm>
        </p:grpSpPr>
        <p:grpSp>
          <p:nvGrpSpPr>
            <p:cNvPr id="177" name="Group 177"/>
            <p:cNvGrpSpPr/>
            <p:nvPr/>
          </p:nvGrpSpPr>
          <p:grpSpPr bwMode="auto">
            <a:xfrm>
              <a:off x="1128" y="2947"/>
              <a:ext cx="4198" cy="12"/>
              <a:chOff x="1128" y="2947"/>
              <a:chExt cx="4198" cy="12"/>
            </a:xfrm>
          </p:grpSpPr>
          <p:grpSp>
            <p:nvGrpSpPr>
              <p:cNvPr id="179" name="Group 178"/>
              <p:cNvGrpSpPr/>
              <p:nvPr/>
            </p:nvGrpSpPr>
            <p:grpSpPr bwMode="auto">
              <a:xfrm>
                <a:off x="2858" y="2947"/>
                <a:ext cx="1318" cy="12"/>
                <a:chOff x="2858" y="2947"/>
                <a:chExt cx="1318" cy="12"/>
              </a:xfrm>
            </p:grpSpPr>
            <p:sp>
              <p:nvSpPr>
                <p:cNvPr id="187" name="Line 179"/>
                <p:cNvSpPr>
                  <a:spLocks noChangeShapeType="1"/>
                </p:cNvSpPr>
                <p:nvPr/>
              </p:nvSpPr>
              <p:spPr bwMode="auto">
                <a:xfrm>
                  <a:off x="2858" y="2958"/>
                  <a:ext cx="10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8" name="Line 180"/>
                <p:cNvSpPr>
                  <a:spLocks noChangeShapeType="1"/>
                </p:cNvSpPr>
                <p:nvPr/>
              </p:nvSpPr>
              <p:spPr bwMode="auto">
                <a:xfrm>
                  <a:off x="3477" y="2947"/>
                  <a:ext cx="10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9" name="Line 181"/>
                <p:cNvSpPr>
                  <a:spLocks noChangeShapeType="1"/>
                </p:cNvSpPr>
                <p:nvPr/>
              </p:nvSpPr>
              <p:spPr bwMode="auto">
                <a:xfrm>
                  <a:off x="4072" y="2947"/>
                  <a:ext cx="10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80" name="Group 182"/>
              <p:cNvGrpSpPr/>
              <p:nvPr/>
            </p:nvGrpSpPr>
            <p:grpSpPr bwMode="auto">
              <a:xfrm>
                <a:off x="1128" y="2947"/>
                <a:ext cx="4198" cy="12"/>
                <a:chOff x="1128" y="2947"/>
                <a:chExt cx="4198" cy="12"/>
              </a:xfrm>
            </p:grpSpPr>
            <p:sp>
              <p:nvSpPr>
                <p:cNvPr id="181" name="Line 183"/>
                <p:cNvSpPr>
                  <a:spLocks noChangeShapeType="1"/>
                </p:cNvSpPr>
                <p:nvPr/>
              </p:nvSpPr>
              <p:spPr bwMode="auto">
                <a:xfrm>
                  <a:off x="2278" y="2958"/>
                  <a:ext cx="10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82" name="Group 184"/>
                <p:cNvGrpSpPr/>
                <p:nvPr/>
              </p:nvGrpSpPr>
              <p:grpSpPr bwMode="auto">
                <a:xfrm>
                  <a:off x="1128" y="2947"/>
                  <a:ext cx="4198" cy="12"/>
                  <a:chOff x="1128" y="2947"/>
                  <a:chExt cx="4198" cy="12"/>
                </a:xfrm>
              </p:grpSpPr>
              <p:sp>
                <p:nvSpPr>
                  <p:cNvPr id="183" name="Line 185"/>
                  <p:cNvSpPr>
                    <a:spLocks noChangeShapeType="1"/>
                  </p:cNvSpPr>
                  <p:nvPr/>
                </p:nvSpPr>
                <p:spPr bwMode="auto">
                  <a:xfrm>
                    <a:off x="1708" y="2958"/>
                    <a:ext cx="10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84" name="Group 186"/>
                  <p:cNvGrpSpPr/>
                  <p:nvPr/>
                </p:nvGrpSpPr>
                <p:grpSpPr bwMode="auto">
                  <a:xfrm>
                    <a:off x="1128" y="2947"/>
                    <a:ext cx="4198" cy="12"/>
                    <a:chOff x="1128" y="2947"/>
                    <a:chExt cx="4198" cy="12"/>
                  </a:xfrm>
                </p:grpSpPr>
                <p:sp>
                  <p:nvSpPr>
                    <p:cNvPr id="185" name="Line 187"/>
                    <p:cNvSpPr>
                      <a:spLocks noChangeShapeType="1"/>
                    </p:cNvSpPr>
                    <p:nvPr/>
                  </p:nvSpPr>
                  <p:spPr bwMode="auto">
                    <a:xfrm>
                      <a:off x="1128" y="2958"/>
                      <a:ext cx="10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6" name="Line 188"/>
                    <p:cNvSpPr>
                      <a:spLocks noChangeShapeType="1"/>
                    </p:cNvSpPr>
                    <p:nvPr/>
                  </p:nvSpPr>
                  <p:spPr bwMode="auto">
                    <a:xfrm>
                      <a:off x="5222" y="2947"/>
                      <a:ext cx="10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grpSp>
        </p:grpSp>
        <p:sp>
          <p:nvSpPr>
            <p:cNvPr id="178" name="Line 189"/>
            <p:cNvSpPr>
              <a:spLocks noChangeShapeType="1"/>
            </p:cNvSpPr>
            <p:nvPr/>
          </p:nvSpPr>
          <p:spPr bwMode="auto">
            <a:xfrm>
              <a:off x="4642" y="2947"/>
              <a:ext cx="10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90" name="Group 190"/>
          <p:cNvGrpSpPr/>
          <p:nvPr/>
        </p:nvGrpSpPr>
        <p:grpSpPr bwMode="auto">
          <a:xfrm>
            <a:off x="2506663" y="4349750"/>
            <a:ext cx="7224712" cy="407988"/>
            <a:chOff x="661" y="2746"/>
            <a:chExt cx="4551" cy="257"/>
          </a:xfrm>
        </p:grpSpPr>
        <p:grpSp>
          <p:nvGrpSpPr>
            <p:cNvPr id="191" name="Group 191"/>
            <p:cNvGrpSpPr/>
            <p:nvPr/>
          </p:nvGrpSpPr>
          <p:grpSpPr bwMode="auto">
            <a:xfrm>
              <a:off x="661" y="2746"/>
              <a:ext cx="4551" cy="257"/>
              <a:chOff x="661" y="2746"/>
              <a:chExt cx="4551" cy="257"/>
            </a:xfrm>
          </p:grpSpPr>
          <p:sp>
            <p:nvSpPr>
              <p:cNvPr id="193" name="Rectangle 192"/>
              <p:cNvSpPr>
                <a:spLocks noChangeArrowheads="1"/>
              </p:cNvSpPr>
              <p:nvPr/>
            </p:nvSpPr>
            <p:spPr bwMode="auto">
              <a:xfrm>
                <a:off x="690" y="2794"/>
                <a:ext cx="4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solidFill>
                      <a:schemeClr val="folHlink"/>
                    </a:solidFill>
                  </a:rPr>
                  <a:t>1</a:t>
                </a:r>
                <a:r>
                  <a:rPr lang="en-US" altLang="zh-CN" sz="1800" b="1">
                    <a:solidFill>
                      <a:schemeClr val="folHlink"/>
                    </a:solidFill>
                  </a:rPr>
                  <a:t>K</a:t>
                </a:r>
                <a:r>
                  <a:rPr lang="en-US" altLang="zh-CN" sz="1600" b="1">
                    <a:solidFill>
                      <a:schemeClr val="folHlink"/>
                    </a:solidFill>
                  </a:rPr>
                  <a:t>×</a:t>
                </a:r>
                <a:r>
                  <a:rPr lang="en-US" altLang="zh-CN" sz="1800" b="1">
                    <a:solidFill>
                      <a:schemeClr val="folHlink"/>
                    </a:solidFill>
                  </a:rPr>
                  <a:t>4</a:t>
                </a:r>
              </a:p>
            </p:txBody>
          </p:sp>
          <p:grpSp>
            <p:nvGrpSpPr>
              <p:cNvPr id="194" name="Group 193"/>
              <p:cNvGrpSpPr/>
              <p:nvPr/>
            </p:nvGrpSpPr>
            <p:grpSpPr bwMode="auto">
              <a:xfrm>
                <a:off x="661" y="2746"/>
                <a:ext cx="4551" cy="257"/>
                <a:chOff x="661" y="2746"/>
                <a:chExt cx="4551" cy="257"/>
              </a:xfrm>
            </p:grpSpPr>
            <p:sp>
              <p:nvSpPr>
                <p:cNvPr id="201" name="Rectangle 194"/>
                <p:cNvSpPr>
                  <a:spLocks noChangeArrowheads="1"/>
                </p:cNvSpPr>
                <p:nvPr/>
              </p:nvSpPr>
              <p:spPr bwMode="auto">
                <a:xfrm>
                  <a:off x="661" y="2746"/>
                  <a:ext cx="463" cy="253"/>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2" name="Rectangle 195"/>
                <p:cNvSpPr>
                  <a:spLocks noChangeArrowheads="1"/>
                </p:cNvSpPr>
                <p:nvPr/>
              </p:nvSpPr>
              <p:spPr bwMode="auto">
                <a:xfrm>
                  <a:off x="1853" y="2746"/>
                  <a:ext cx="421" cy="253"/>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3" name="Rectangle 196"/>
                <p:cNvSpPr>
                  <a:spLocks noChangeArrowheads="1"/>
                </p:cNvSpPr>
                <p:nvPr/>
              </p:nvSpPr>
              <p:spPr bwMode="auto">
                <a:xfrm>
                  <a:off x="2427" y="2746"/>
                  <a:ext cx="421" cy="253"/>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4" name="Rectangle 197"/>
                <p:cNvSpPr>
                  <a:spLocks noChangeArrowheads="1"/>
                </p:cNvSpPr>
                <p:nvPr/>
              </p:nvSpPr>
              <p:spPr bwMode="auto">
                <a:xfrm>
                  <a:off x="3043" y="2746"/>
                  <a:ext cx="421" cy="257"/>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5" name="Rectangle 198"/>
                <p:cNvSpPr>
                  <a:spLocks noChangeArrowheads="1"/>
                </p:cNvSpPr>
                <p:nvPr/>
              </p:nvSpPr>
              <p:spPr bwMode="auto">
                <a:xfrm>
                  <a:off x="3640" y="2746"/>
                  <a:ext cx="422" cy="254"/>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6" name="Rectangle 199"/>
                <p:cNvSpPr>
                  <a:spLocks noChangeArrowheads="1"/>
                </p:cNvSpPr>
                <p:nvPr/>
              </p:nvSpPr>
              <p:spPr bwMode="auto">
                <a:xfrm>
                  <a:off x="4214" y="2746"/>
                  <a:ext cx="421" cy="257"/>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7" name="Rectangle 200"/>
                <p:cNvSpPr>
                  <a:spLocks noChangeArrowheads="1"/>
                </p:cNvSpPr>
                <p:nvPr/>
              </p:nvSpPr>
              <p:spPr bwMode="auto">
                <a:xfrm>
                  <a:off x="4791" y="2746"/>
                  <a:ext cx="421" cy="254"/>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8" name="Rectangle 201"/>
                <p:cNvSpPr>
                  <a:spLocks noChangeArrowheads="1"/>
                </p:cNvSpPr>
                <p:nvPr/>
              </p:nvSpPr>
              <p:spPr bwMode="auto">
                <a:xfrm>
                  <a:off x="1277" y="2746"/>
                  <a:ext cx="421" cy="253"/>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95" name="Rectangle 202"/>
              <p:cNvSpPr>
                <a:spLocks noChangeArrowheads="1"/>
              </p:cNvSpPr>
              <p:nvPr/>
            </p:nvSpPr>
            <p:spPr bwMode="auto">
              <a:xfrm>
                <a:off x="1858" y="2794"/>
                <a:ext cx="4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solidFill>
                      <a:schemeClr val="folHlink"/>
                    </a:solidFill>
                  </a:rPr>
                  <a:t>1</a:t>
                </a:r>
                <a:r>
                  <a:rPr lang="en-US" altLang="zh-CN" sz="1800" b="1">
                    <a:solidFill>
                      <a:schemeClr val="folHlink"/>
                    </a:solidFill>
                  </a:rPr>
                  <a:t>K</a:t>
                </a:r>
                <a:r>
                  <a:rPr lang="en-US" altLang="zh-CN" sz="1600" b="1">
                    <a:solidFill>
                      <a:schemeClr val="folHlink"/>
                    </a:solidFill>
                    <a:latin typeface="宋体" panose="02010600030101010101" pitchFamily="2" charset="-122"/>
                  </a:rPr>
                  <a:t>×</a:t>
                </a:r>
                <a:r>
                  <a:rPr lang="en-US" altLang="zh-CN" sz="1800" b="1">
                    <a:solidFill>
                      <a:schemeClr val="folHlink"/>
                    </a:solidFill>
                  </a:rPr>
                  <a:t>4</a:t>
                </a:r>
              </a:p>
            </p:txBody>
          </p:sp>
          <p:sp>
            <p:nvSpPr>
              <p:cNvPr id="196" name="Rectangle 203"/>
              <p:cNvSpPr>
                <a:spLocks noChangeArrowheads="1"/>
              </p:cNvSpPr>
              <p:nvPr/>
            </p:nvSpPr>
            <p:spPr bwMode="auto">
              <a:xfrm>
                <a:off x="2432" y="2794"/>
                <a:ext cx="4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solidFill>
                      <a:schemeClr val="folHlink"/>
                    </a:solidFill>
                  </a:rPr>
                  <a:t>1</a:t>
                </a:r>
                <a:r>
                  <a:rPr lang="en-US" altLang="zh-CN" sz="1800" b="1">
                    <a:solidFill>
                      <a:schemeClr val="folHlink"/>
                    </a:solidFill>
                  </a:rPr>
                  <a:t>K</a:t>
                </a:r>
                <a:r>
                  <a:rPr lang="en-US" altLang="zh-CN" sz="1600" b="1">
                    <a:solidFill>
                      <a:schemeClr val="folHlink"/>
                    </a:solidFill>
                    <a:latin typeface="宋体" panose="02010600030101010101" pitchFamily="2" charset="-122"/>
                  </a:rPr>
                  <a:t>×</a:t>
                </a:r>
                <a:r>
                  <a:rPr lang="en-US" altLang="zh-CN" sz="1800" b="1">
                    <a:solidFill>
                      <a:schemeClr val="folHlink"/>
                    </a:solidFill>
                  </a:rPr>
                  <a:t>4</a:t>
                </a:r>
              </a:p>
            </p:txBody>
          </p:sp>
          <p:sp>
            <p:nvSpPr>
              <p:cNvPr id="197" name="Rectangle 204"/>
              <p:cNvSpPr>
                <a:spLocks noChangeArrowheads="1"/>
              </p:cNvSpPr>
              <p:nvPr/>
            </p:nvSpPr>
            <p:spPr bwMode="auto">
              <a:xfrm>
                <a:off x="3051" y="2794"/>
                <a:ext cx="4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solidFill>
                      <a:schemeClr val="folHlink"/>
                    </a:solidFill>
                  </a:rPr>
                  <a:t>1</a:t>
                </a:r>
                <a:r>
                  <a:rPr lang="en-US" altLang="zh-CN" sz="1800" b="1">
                    <a:solidFill>
                      <a:schemeClr val="folHlink"/>
                    </a:solidFill>
                  </a:rPr>
                  <a:t>K</a:t>
                </a:r>
                <a:r>
                  <a:rPr lang="en-US" altLang="zh-CN" sz="1600" b="1">
                    <a:solidFill>
                      <a:schemeClr val="folHlink"/>
                    </a:solidFill>
                    <a:latin typeface="宋体" panose="02010600030101010101" pitchFamily="2" charset="-122"/>
                  </a:rPr>
                  <a:t>×</a:t>
                </a:r>
                <a:r>
                  <a:rPr lang="en-US" altLang="zh-CN" sz="1800" b="1">
                    <a:solidFill>
                      <a:schemeClr val="folHlink"/>
                    </a:solidFill>
                  </a:rPr>
                  <a:t>4</a:t>
                </a:r>
              </a:p>
            </p:txBody>
          </p:sp>
          <p:sp>
            <p:nvSpPr>
              <p:cNvPr id="198" name="Rectangle 205"/>
              <p:cNvSpPr>
                <a:spLocks noChangeArrowheads="1"/>
              </p:cNvSpPr>
              <p:nvPr/>
            </p:nvSpPr>
            <p:spPr bwMode="auto">
              <a:xfrm>
                <a:off x="3645" y="2794"/>
                <a:ext cx="4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solidFill>
                      <a:schemeClr val="folHlink"/>
                    </a:solidFill>
                  </a:rPr>
                  <a:t>1</a:t>
                </a:r>
                <a:r>
                  <a:rPr lang="en-US" altLang="zh-CN" sz="1800" b="1">
                    <a:solidFill>
                      <a:schemeClr val="folHlink"/>
                    </a:solidFill>
                  </a:rPr>
                  <a:t>K</a:t>
                </a:r>
                <a:r>
                  <a:rPr lang="en-US" altLang="zh-CN" sz="1600" b="1">
                    <a:solidFill>
                      <a:schemeClr val="folHlink"/>
                    </a:solidFill>
                    <a:latin typeface="宋体" panose="02010600030101010101" pitchFamily="2" charset="-122"/>
                  </a:rPr>
                  <a:t>×</a:t>
                </a:r>
                <a:r>
                  <a:rPr lang="en-US" altLang="zh-CN" sz="1800" b="1">
                    <a:solidFill>
                      <a:schemeClr val="folHlink"/>
                    </a:solidFill>
                  </a:rPr>
                  <a:t>4</a:t>
                </a:r>
              </a:p>
            </p:txBody>
          </p:sp>
          <p:sp>
            <p:nvSpPr>
              <p:cNvPr id="199" name="Rectangle 206"/>
              <p:cNvSpPr>
                <a:spLocks noChangeArrowheads="1"/>
              </p:cNvSpPr>
              <p:nvPr/>
            </p:nvSpPr>
            <p:spPr bwMode="auto">
              <a:xfrm>
                <a:off x="4221" y="2794"/>
                <a:ext cx="4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solidFill>
                      <a:schemeClr val="folHlink"/>
                    </a:solidFill>
                  </a:rPr>
                  <a:t>1</a:t>
                </a:r>
                <a:r>
                  <a:rPr lang="en-US" altLang="zh-CN" sz="1800" b="1">
                    <a:solidFill>
                      <a:schemeClr val="folHlink"/>
                    </a:solidFill>
                  </a:rPr>
                  <a:t>K</a:t>
                </a:r>
                <a:r>
                  <a:rPr lang="en-US" altLang="zh-CN" sz="1600" b="1">
                    <a:solidFill>
                      <a:schemeClr val="folHlink"/>
                    </a:solidFill>
                    <a:latin typeface="宋体" panose="02010600030101010101" pitchFamily="2" charset="-122"/>
                  </a:rPr>
                  <a:t>×</a:t>
                </a:r>
                <a:r>
                  <a:rPr lang="en-US" altLang="zh-CN" sz="1800" b="1">
                    <a:solidFill>
                      <a:schemeClr val="folHlink"/>
                    </a:solidFill>
                  </a:rPr>
                  <a:t>4</a:t>
                </a:r>
              </a:p>
            </p:txBody>
          </p:sp>
          <p:sp>
            <p:nvSpPr>
              <p:cNvPr id="200" name="Rectangle 207"/>
              <p:cNvSpPr>
                <a:spLocks noChangeArrowheads="1"/>
              </p:cNvSpPr>
              <p:nvPr/>
            </p:nvSpPr>
            <p:spPr bwMode="auto">
              <a:xfrm>
                <a:off x="4797" y="2794"/>
                <a:ext cx="4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solidFill>
                      <a:schemeClr val="folHlink"/>
                    </a:solidFill>
                  </a:rPr>
                  <a:t>1</a:t>
                </a:r>
                <a:r>
                  <a:rPr lang="en-US" altLang="zh-CN" sz="1800" b="1">
                    <a:solidFill>
                      <a:schemeClr val="folHlink"/>
                    </a:solidFill>
                  </a:rPr>
                  <a:t>K</a:t>
                </a:r>
                <a:r>
                  <a:rPr lang="en-US" altLang="zh-CN" sz="1600" b="1">
                    <a:solidFill>
                      <a:schemeClr val="folHlink"/>
                    </a:solidFill>
                    <a:latin typeface="宋体" panose="02010600030101010101" pitchFamily="2" charset="-122"/>
                  </a:rPr>
                  <a:t>×</a:t>
                </a:r>
                <a:r>
                  <a:rPr lang="en-US" altLang="zh-CN" sz="1800" b="1">
                    <a:solidFill>
                      <a:schemeClr val="folHlink"/>
                    </a:solidFill>
                  </a:rPr>
                  <a:t>4</a:t>
                </a:r>
              </a:p>
            </p:txBody>
          </p:sp>
        </p:grpSp>
        <p:sp>
          <p:nvSpPr>
            <p:cNvPr id="192" name="Rectangle 208"/>
            <p:cNvSpPr>
              <a:spLocks noChangeArrowheads="1"/>
            </p:cNvSpPr>
            <p:nvPr/>
          </p:nvSpPr>
          <p:spPr bwMode="auto">
            <a:xfrm>
              <a:off x="1278" y="2794"/>
              <a:ext cx="40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solidFill>
                    <a:schemeClr val="folHlink"/>
                  </a:solidFill>
                </a:rPr>
                <a:t>1</a:t>
              </a:r>
              <a:r>
                <a:rPr lang="en-US" altLang="zh-CN" sz="1800" b="1">
                  <a:solidFill>
                    <a:schemeClr val="folHlink"/>
                  </a:solidFill>
                </a:rPr>
                <a:t>K</a:t>
              </a:r>
              <a:r>
                <a:rPr lang="en-US" altLang="zh-CN" sz="1600" b="1">
                  <a:solidFill>
                    <a:schemeClr val="folHlink"/>
                  </a:solidFill>
                </a:rPr>
                <a:t>×</a:t>
              </a:r>
              <a:r>
                <a:rPr lang="en-US" altLang="zh-CN" sz="1800" b="1">
                  <a:solidFill>
                    <a:schemeClr val="folHlink"/>
                  </a:solidFill>
                </a:rPr>
                <a:t>4</a:t>
              </a:r>
            </a:p>
          </p:txBody>
        </p:sp>
      </p:grpSp>
      <p:sp>
        <p:nvSpPr>
          <p:cNvPr id="209" name="Text Box 209"/>
          <p:cNvSpPr txBox="1">
            <a:spLocks noChangeArrowheads="1"/>
          </p:cNvSpPr>
          <p:nvPr/>
        </p:nvSpPr>
        <p:spPr bwMode="auto">
          <a:xfrm>
            <a:off x="2659063" y="985838"/>
            <a:ext cx="1282700"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600" b="1">
                <a:solidFill>
                  <a:schemeClr val="folHlink"/>
                </a:solidFill>
              </a:rPr>
              <a:t>？片</a:t>
            </a:r>
          </a:p>
        </p:txBody>
      </p:sp>
      <p:sp>
        <p:nvSpPr>
          <p:cNvPr id="210" name="Text Box 210"/>
          <p:cNvSpPr txBox="1">
            <a:spLocks noChangeArrowheads="1"/>
          </p:cNvSpPr>
          <p:nvPr/>
        </p:nvSpPr>
        <p:spPr bwMode="auto">
          <a:xfrm>
            <a:off x="2789238" y="1000125"/>
            <a:ext cx="792162" cy="49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600" b="1">
                <a:solidFill>
                  <a:schemeClr val="folHlink"/>
                </a:solidFill>
              </a:rPr>
              <a:t>8</a:t>
            </a:r>
            <a:r>
              <a:rPr lang="zh-CN" altLang="en-US" sz="2600" b="1">
                <a:solidFill>
                  <a:schemeClr val="folHlink"/>
                </a:solidFill>
              </a:rPr>
              <a:t>片</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b="1" dirty="0">
                <a:sym typeface="+mn-ea"/>
              </a:rPr>
              <a:t>主存储器</a:t>
            </a:r>
            <a:endParaRPr lang="zh-CN" altLang="en-US" dirty="0"/>
          </a:p>
        </p:txBody>
      </p:sp>
      <p:sp>
        <p:nvSpPr>
          <p:cNvPr id="3" name="灯片编号占位符 2"/>
          <p:cNvSpPr>
            <a:spLocks noGrp="1"/>
          </p:cNvSpPr>
          <p:nvPr>
            <p:ph type="sldNum" sz="quarter" idx="12"/>
          </p:nvPr>
        </p:nvSpPr>
        <p:spPr>
          <a:xfrm>
            <a:off x="8610600" y="6383020"/>
            <a:ext cx="2743200" cy="365125"/>
          </a:xfrm>
        </p:spPr>
        <p:txBody>
          <a:bodyPr/>
          <a:lstStyle/>
          <a:p>
            <a:fld id="{8EE8E787-E6FE-45D8-9039-788B45E44EE7}" type="slidenum">
              <a:rPr lang="zh-CN" altLang="en-US" smtClean="0"/>
              <a:t>157</a:t>
            </a:fld>
            <a:endParaRPr lang="zh-CN" altLang="en-US" dirty="0"/>
          </a:p>
        </p:txBody>
      </p:sp>
      <p:sp>
        <p:nvSpPr>
          <p:cNvPr id="14" name="Text Box 2"/>
          <p:cNvSpPr txBox="1">
            <a:spLocks noChangeArrowheads="1"/>
          </p:cNvSpPr>
          <p:nvPr/>
        </p:nvSpPr>
        <p:spPr bwMode="auto">
          <a:xfrm>
            <a:off x="641350" y="1054100"/>
            <a:ext cx="52244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a:t>
            </a:r>
            <a:r>
              <a:rPr lang="zh-CN" altLang="en-US" sz="3600" b="1"/>
              <a:t>2. 存储器与 </a:t>
            </a:r>
            <a:r>
              <a:rPr lang="en-US" altLang="zh-CN" sz="3600" b="1"/>
              <a:t>CPU </a:t>
            </a:r>
            <a:r>
              <a:rPr lang="zh-CN" altLang="en-US" sz="3600" b="1"/>
              <a:t>的连接</a:t>
            </a:r>
            <a:r>
              <a:rPr lang="en-US" altLang="zh-CN" sz="3200" b="1"/>
              <a:t> </a:t>
            </a:r>
          </a:p>
        </p:txBody>
      </p:sp>
      <p:sp>
        <p:nvSpPr>
          <p:cNvPr id="15" name="Text Box 3"/>
          <p:cNvSpPr txBox="1">
            <a:spLocks noChangeArrowheads="1"/>
          </p:cNvSpPr>
          <p:nvPr/>
        </p:nvSpPr>
        <p:spPr bwMode="auto">
          <a:xfrm>
            <a:off x="1714500" y="1878013"/>
            <a:ext cx="5867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地址线的连接</a:t>
            </a:r>
          </a:p>
        </p:txBody>
      </p:sp>
      <p:sp>
        <p:nvSpPr>
          <p:cNvPr id="16" name="Text Box 4"/>
          <p:cNvSpPr txBox="1">
            <a:spLocks noChangeArrowheads="1"/>
          </p:cNvSpPr>
          <p:nvPr/>
        </p:nvSpPr>
        <p:spPr bwMode="auto">
          <a:xfrm>
            <a:off x="1714500" y="2693988"/>
            <a:ext cx="5867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(2) 数据线的连接</a:t>
            </a:r>
          </a:p>
        </p:txBody>
      </p:sp>
      <p:sp>
        <p:nvSpPr>
          <p:cNvPr id="17" name="Text Box 5"/>
          <p:cNvSpPr txBox="1">
            <a:spLocks noChangeArrowheads="1"/>
          </p:cNvSpPr>
          <p:nvPr/>
        </p:nvSpPr>
        <p:spPr bwMode="auto">
          <a:xfrm>
            <a:off x="1714500" y="3511550"/>
            <a:ext cx="5867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(3) 读/写命令线的连接</a:t>
            </a:r>
          </a:p>
        </p:txBody>
      </p:sp>
      <p:sp>
        <p:nvSpPr>
          <p:cNvPr id="18" name="Text Box 6"/>
          <p:cNvSpPr txBox="1">
            <a:spLocks noChangeArrowheads="1"/>
          </p:cNvSpPr>
          <p:nvPr/>
        </p:nvSpPr>
        <p:spPr bwMode="auto">
          <a:xfrm>
            <a:off x="1714500" y="4327525"/>
            <a:ext cx="5867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(4) 片选线的连接</a:t>
            </a:r>
          </a:p>
        </p:txBody>
      </p:sp>
      <p:sp>
        <p:nvSpPr>
          <p:cNvPr id="19" name="Text Box 7"/>
          <p:cNvSpPr txBox="1">
            <a:spLocks noChangeArrowheads="1"/>
          </p:cNvSpPr>
          <p:nvPr/>
        </p:nvSpPr>
        <p:spPr bwMode="auto">
          <a:xfrm>
            <a:off x="1714500" y="5145088"/>
            <a:ext cx="5867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(5) 合理选择存储芯片</a:t>
            </a:r>
          </a:p>
        </p:txBody>
      </p:sp>
      <p:sp>
        <p:nvSpPr>
          <p:cNvPr id="20" name="Text Box 8"/>
          <p:cNvSpPr txBox="1">
            <a:spLocks noChangeArrowheads="1"/>
          </p:cNvSpPr>
          <p:nvPr/>
        </p:nvSpPr>
        <p:spPr bwMode="auto">
          <a:xfrm>
            <a:off x="1714500" y="5962650"/>
            <a:ext cx="58674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dirty="0"/>
              <a:t>(6) 其他：时序、负载等</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EE8E787-E6FE-45D8-9039-788B45E44EE7}" type="slidenum">
              <a:rPr lang="zh-CN" altLang="en-US" smtClean="0"/>
              <a:t>158</a:t>
            </a:fld>
            <a:endParaRPr lang="zh-CN" altLang="en-US" dirty="0"/>
          </a:p>
        </p:txBody>
      </p:sp>
      <p:sp>
        <p:nvSpPr>
          <p:cNvPr id="7" name="Text Box 2"/>
          <p:cNvSpPr txBox="1">
            <a:spLocks noChangeArrowheads="1"/>
          </p:cNvSpPr>
          <p:nvPr/>
        </p:nvSpPr>
        <p:spPr bwMode="auto">
          <a:xfrm>
            <a:off x="1270000" y="277812"/>
            <a:ext cx="158432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solidFill>
                  <a:schemeClr val="folHlink"/>
                </a:solidFill>
                <a:latin typeface="宋体" panose="02010600030101010101" pitchFamily="2" charset="-122"/>
              </a:rPr>
              <a:t>例</a:t>
            </a:r>
            <a:r>
              <a:rPr lang="en-US" altLang="zh-CN" sz="3200" b="1">
                <a:solidFill>
                  <a:schemeClr val="folHlink"/>
                </a:solidFill>
              </a:rPr>
              <a:t>6.1</a:t>
            </a:r>
            <a:r>
              <a:rPr lang="en-US" altLang="zh-CN" b="1">
                <a:solidFill>
                  <a:schemeClr val="folHlink"/>
                </a:solidFill>
                <a:latin typeface="宋体" panose="02010600030101010101" pitchFamily="2" charset="-122"/>
              </a:rPr>
              <a:t> </a:t>
            </a:r>
          </a:p>
        </p:txBody>
      </p:sp>
      <p:grpSp>
        <p:nvGrpSpPr>
          <p:cNvPr id="8" name="Group 3"/>
          <p:cNvGrpSpPr/>
          <p:nvPr/>
        </p:nvGrpSpPr>
        <p:grpSpPr bwMode="auto">
          <a:xfrm>
            <a:off x="1774825" y="641350"/>
            <a:ext cx="8137525" cy="5715000"/>
            <a:chOff x="385" y="391"/>
            <a:chExt cx="5126" cy="3600"/>
          </a:xfrm>
        </p:grpSpPr>
        <p:sp>
          <p:nvSpPr>
            <p:cNvPr id="9" name="Text Box 4"/>
            <p:cNvSpPr txBox="1">
              <a:spLocks noChangeArrowheads="1"/>
            </p:cNvSpPr>
            <p:nvPr/>
          </p:nvSpPr>
          <p:spPr bwMode="auto">
            <a:xfrm>
              <a:off x="385" y="391"/>
              <a:ext cx="5126" cy="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b="1"/>
                <a:t>　　 </a:t>
              </a:r>
              <a:r>
                <a:rPr lang="zh-CN" altLang="zh-CN" b="1"/>
                <a:t>设</a:t>
              </a:r>
              <a:r>
                <a:rPr lang="zh-CN" altLang="en-US" b="1"/>
                <a:t>   </a:t>
              </a:r>
              <a:r>
                <a:rPr lang="zh-CN" altLang="zh-CN" b="1"/>
                <a:t>CPU</a:t>
              </a:r>
              <a:r>
                <a:rPr lang="zh-CN" altLang="en-US" b="1"/>
                <a:t> </a:t>
              </a:r>
              <a:r>
                <a:rPr lang="zh-CN" altLang="zh-CN" b="1"/>
                <a:t>有</a:t>
              </a:r>
              <a:r>
                <a:rPr lang="zh-CN" altLang="en-US" b="1"/>
                <a:t> </a:t>
              </a:r>
              <a:r>
                <a:rPr lang="zh-CN" altLang="zh-CN" b="1"/>
                <a:t>16</a:t>
              </a:r>
              <a:r>
                <a:rPr lang="zh-CN" altLang="en-US" b="1"/>
                <a:t> </a:t>
              </a:r>
              <a:r>
                <a:rPr lang="zh-CN" altLang="zh-CN" b="1"/>
                <a:t>根地址线</a:t>
              </a:r>
              <a:r>
                <a:rPr lang="zh-CN" altLang="en-US" b="1"/>
                <a:t>，</a:t>
              </a:r>
              <a:r>
                <a:rPr lang="zh-CN" altLang="zh-CN" b="1"/>
                <a:t>8</a:t>
              </a:r>
              <a:r>
                <a:rPr lang="zh-CN" altLang="en-US" b="1"/>
                <a:t> </a:t>
              </a:r>
              <a:r>
                <a:rPr lang="zh-CN" altLang="zh-CN" b="1"/>
                <a:t>根数据线，</a:t>
              </a:r>
              <a:endParaRPr lang="zh-CN" altLang="en-US" b="1"/>
            </a:p>
            <a:p>
              <a:pPr eaLnBrk="1" hangingPunct="1">
                <a:lnSpc>
                  <a:spcPct val="120000"/>
                </a:lnSpc>
              </a:pPr>
              <a:r>
                <a:rPr lang="zh-CN" altLang="en-US" b="1"/>
                <a:t>                </a:t>
              </a:r>
              <a:r>
                <a:rPr lang="en-US" altLang="zh-CN" b="1"/>
                <a:t>MREQ </a:t>
              </a:r>
              <a:r>
                <a:rPr lang="zh-CN" altLang="zh-CN" b="1"/>
                <a:t>访存控制信号（低电平有效），</a:t>
              </a:r>
              <a:endParaRPr lang="zh-CN" altLang="en-US" b="1"/>
            </a:p>
            <a:p>
              <a:pPr eaLnBrk="1" hangingPunct="1">
                <a:lnSpc>
                  <a:spcPct val="120000"/>
                </a:lnSpc>
              </a:pPr>
              <a:r>
                <a:rPr lang="zh-CN" altLang="en-US" b="1"/>
                <a:t>                </a:t>
              </a:r>
              <a:r>
                <a:rPr lang="en-US" altLang="zh-CN" b="1"/>
                <a:t>WR </a:t>
              </a:r>
              <a:r>
                <a:rPr lang="zh-CN" altLang="zh-CN" b="1"/>
                <a:t>读/写控制信号（高电平为读，低电平为写） </a:t>
              </a:r>
              <a:r>
                <a:rPr lang="zh-CN" altLang="en-US" b="1"/>
                <a:t>  </a:t>
              </a:r>
            </a:p>
            <a:p>
              <a:pPr eaLnBrk="1" hangingPunct="1">
                <a:lnSpc>
                  <a:spcPct val="120000"/>
                </a:lnSpc>
              </a:pPr>
              <a:r>
                <a:rPr lang="zh-CN" altLang="en-US" b="1"/>
                <a:t>                </a:t>
              </a:r>
              <a:r>
                <a:rPr lang="zh-CN" altLang="zh-CN" b="1"/>
                <a:t>RAM </a:t>
              </a:r>
              <a:r>
                <a:rPr lang="zh-CN" altLang="en-US" b="1"/>
                <a:t>：</a:t>
              </a:r>
              <a:r>
                <a:rPr lang="zh-CN" altLang="zh-CN" b="1"/>
                <a:t>1K×4位；4K×8位；8K×8</a:t>
              </a:r>
              <a:r>
                <a:rPr lang="zh-CN" altLang="en-US" b="1"/>
                <a:t> </a:t>
              </a:r>
              <a:r>
                <a:rPr lang="zh-CN" altLang="zh-CN" b="1"/>
                <a:t>位</a:t>
              </a:r>
              <a:endParaRPr lang="zh-CN" altLang="en-US" b="1"/>
            </a:p>
            <a:p>
              <a:pPr eaLnBrk="1" hangingPunct="1">
                <a:lnSpc>
                  <a:spcPct val="120000"/>
                </a:lnSpc>
              </a:pPr>
              <a:r>
                <a:rPr lang="zh-CN" altLang="en-US" b="1"/>
                <a:t>                R</a:t>
              </a:r>
              <a:r>
                <a:rPr lang="en-US" altLang="zh-CN" b="1"/>
                <a:t>OM </a:t>
              </a:r>
              <a:r>
                <a:rPr lang="zh-CN" altLang="en-US" b="1"/>
                <a:t>：</a:t>
              </a:r>
              <a:r>
                <a:rPr lang="zh-CN" altLang="zh-CN" b="1"/>
                <a:t>2K×8位；4K×8位；8K×8</a:t>
              </a:r>
              <a:r>
                <a:rPr lang="zh-CN" altLang="en-US" b="1"/>
                <a:t> </a:t>
              </a:r>
              <a:r>
                <a:rPr lang="zh-CN" altLang="zh-CN" b="1"/>
                <a:t>位</a:t>
              </a:r>
              <a:endParaRPr lang="zh-CN" altLang="en-US" b="1"/>
            </a:p>
            <a:p>
              <a:pPr eaLnBrk="1" hangingPunct="1">
                <a:lnSpc>
                  <a:spcPct val="120000"/>
                </a:lnSpc>
              </a:pPr>
              <a:r>
                <a:rPr lang="zh-CN" altLang="en-US" b="1"/>
                <a:t>                </a:t>
              </a:r>
              <a:r>
                <a:rPr lang="zh-CN" altLang="zh-CN" b="1"/>
                <a:t>74LS138</a:t>
              </a:r>
              <a:r>
                <a:rPr lang="zh-CN" altLang="en-US" b="1"/>
                <a:t> </a:t>
              </a:r>
              <a:r>
                <a:rPr lang="zh-CN" altLang="zh-CN" b="1"/>
                <a:t>译码器和各种门电路</a:t>
              </a:r>
              <a:endParaRPr lang="zh-CN" altLang="en-US" b="1"/>
            </a:p>
            <a:p>
              <a:pPr eaLnBrk="1" hangingPunct="1">
                <a:lnSpc>
                  <a:spcPct val="120000"/>
                </a:lnSpc>
              </a:pPr>
              <a:r>
                <a:rPr lang="zh-CN" altLang="en-US" b="1"/>
                <a:t>       </a:t>
              </a:r>
              <a:r>
                <a:rPr lang="zh-CN" altLang="zh-CN" b="1"/>
                <a:t>画出</a:t>
              </a:r>
              <a:r>
                <a:rPr lang="zh-CN" altLang="en-US" b="1"/>
                <a:t> </a:t>
              </a:r>
              <a:r>
                <a:rPr lang="zh-CN" altLang="zh-CN" b="1"/>
                <a:t>CPU</a:t>
              </a:r>
              <a:r>
                <a:rPr lang="zh-CN" altLang="en-US" b="1"/>
                <a:t> </a:t>
              </a:r>
              <a:r>
                <a:rPr lang="zh-CN" altLang="zh-CN" b="1"/>
                <a:t>与存储器的连接图，要求</a:t>
              </a:r>
              <a:endParaRPr lang="zh-CN" altLang="en-US" b="1"/>
            </a:p>
            <a:p>
              <a:pPr eaLnBrk="1" hangingPunct="1">
                <a:lnSpc>
                  <a:spcPct val="120000"/>
                </a:lnSpc>
                <a:spcBef>
                  <a:spcPct val="20000"/>
                </a:spcBef>
              </a:pPr>
              <a:r>
                <a:rPr lang="zh-CN" altLang="en-US" b="1"/>
                <a:t>                ① 主存地址空间分配：</a:t>
              </a:r>
            </a:p>
            <a:p>
              <a:pPr eaLnBrk="1" hangingPunct="1">
                <a:lnSpc>
                  <a:spcPct val="120000"/>
                </a:lnSpc>
                <a:spcBef>
                  <a:spcPct val="20000"/>
                </a:spcBef>
              </a:pPr>
              <a:r>
                <a:rPr lang="en-US" altLang="zh-CN" b="1"/>
                <a:t>                      6000H</a:t>
              </a:r>
              <a:r>
                <a:rPr lang="zh-CN" altLang="en-US" b="1"/>
                <a:t>～</a:t>
              </a:r>
              <a:r>
                <a:rPr lang="en-US" altLang="zh-CN" b="1"/>
                <a:t>67FFH </a:t>
              </a:r>
              <a:r>
                <a:rPr lang="zh-CN" altLang="en-US" b="1"/>
                <a:t>为系统程序区；</a:t>
              </a:r>
            </a:p>
            <a:p>
              <a:pPr eaLnBrk="1" hangingPunct="1">
                <a:lnSpc>
                  <a:spcPct val="120000"/>
                </a:lnSpc>
                <a:spcBef>
                  <a:spcPct val="20000"/>
                </a:spcBef>
              </a:pPr>
              <a:r>
                <a:rPr lang="en-US" altLang="zh-CN" b="1"/>
                <a:t>                      6800H</a:t>
              </a:r>
              <a:r>
                <a:rPr lang="zh-CN" altLang="en-US" b="1"/>
                <a:t>～</a:t>
              </a:r>
              <a:r>
                <a:rPr lang="en-US" altLang="zh-CN" b="1"/>
                <a:t>6BFFH </a:t>
              </a:r>
              <a:r>
                <a:rPr lang="zh-CN" altLang="en-US" b="1"/>
                <a:t>为用户程序区。</a:t>
              </a:r>
            </a:p>
            <a:p>
              <a:pPr eaLnBrk="1" hangingPunct="1">
                <a:lnSpc>
                  <a:spcPct val="120000"/>
                </a:lnSpc>
                <a:spcBef>
                  <a:spcPct val="20000"/>
                </a:spcBef>
              </a:pPr>
              <a:r>
                <a:rPr lang="zh-CN" altLang="en-US" b="1"/>
                <a:t>                ② 合理选用上述存储芯片，说明各选几片？</a:t>
              </a:r>
            </a:p>
            <a:p>
              <a:pPr eaLnBrk="1" hangingPunct="1">
                <a:lnSpc>
                  <a:spcPct val="120000"/>
                </a:lnSpc>
                <a:spcBef>
                  <a:spcPct val="20000"/>
                </a:spcBef>
              </a:pPr>
              <a:r>
                <a:rPr lang="zh-CN" altLang="en-US" b="1"/>
                <a:t>                ③ 详细画出存储芯片的片选逻辑图。</a:t>
              </a:r>
            </a:p>
          </p:txBody>
        </p:sp>
        <p:sp>
          <p:nvSpPr>
            <p:cNvPr id="10" name="Line 5"/>
            <p:cNvSpPr>
              <a:spLocks noChangeShapeType="1"/>
            </p:cNvSpPr>
            <p:nvPr/>
          </p:nvSpPr>
          <p:spPr bwMode="auto">
            <a:xfrm>
              <a:off x="1220" y="754"/>
              <a:ext cx="58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 name="Line 6"/>
            <p:cNvSpPr>
              <a:spLocks noChangeShapeType="1"/>
            </p:cNvSpPr>
            <p:nvPr/>
          </p:nvSpPr>
          <p:spPr bwMode="auto">
            <a:xfrm>
              <a:off x="1202" y="1026"/>
              <a:ext cx="363"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a:spAutoFit/>
            </a:bodyPr>
            <a:lstStyle/>
            <a:p>
              <a:endParaRPr lang="zh-CN" altLang="en-US"/>
            </a:p>
          </p:txBody>
        </p:sp>
      </p:gr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a:latin typeface="宋体" panose="02010600030101010101" pitchFamily="2" charset="-122"/>
                <a:sym typeface="+mn-ea"/>
              </a:rPr>
              <a:t>例</a:t>
            </a:r>
            <a:r>
              <a:rPr lang="en-US" altLang="zh-CN" b="1">
                <a:sym typeface="+mn-ea"/>
              </a:rPr>
              <a:t>6</a:t>
            </a:r>
            <a:r>
              <a:rPr lang="zh-CN" altLang="en-US" b="1">
                <a:sym typeface="+mn-ea"/>
              </a:rPr>
              <a:t>.1   解析</a:t>
            </a:r>
            <a:endParaRPr lang="en-US" altLang="zh-CN" b="1">
              <a:sym typeface="+mn-ea"/>
            </a:endParaRPr>
          </a:p>
        </p:txBody>
      </p:sp>
      <p:sp>
        <p:nvSpPr>
          <p:cNvPr id="51" name="Text Box 3"/>
          <p:cNvSpPr txBox="1">
            <a:spLocks noChangeArrowheads="1"/>
          </p:cNvSpPr>
          <p:nvPr/>
        </p:nvSpPr>
        <p:spPr bwMode="auto">
          <a:xfrm>
            <a:off x="2038350" y="1019175"/>
            <a:ext cx="79248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(1) 写出对应的二进制地址码</a:t>
            </a:r>
          </a:p>
        </p:txBody>
      </p:sp>
      <p:sp>
        <p:nvSpPr>
          <p:cNvPr id="52" name="Text Box 4"/>
          <p:cNvSpPr txBox="1">
            <a:spLocks noChangeArrowheads="1"/>
          </p:cNvSpPr>
          <p:nvPr/>
        </p:nvSpPr>
        <p:spPr bwMode="auto">
          <a:xfrm>
            <a:off x="2038350" y="5819775"/>
            <a:ext cx="79248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(2) 确定芯片的数量及类型</a:t>
            </a:r>
          </a:p>
        </p:txBody>
      </p:sp>
      <p:grpSp>
        <p:nvGrpSpPr>
          <p:cNvPr id="53" name="Group 5"/>
          <p:cNvGrpSpPr/>
          <p:nvPr/>
        </p:nvGrpSpPr>
        <p:grpSpPr bwMode="auto">
          <a:xfrm>
            <a:off x="1962150" y="2085975"/>
            <a:ext cx="6858000" cy="579438"/>
            <a:chOff x="384" y="1296"/>
            <a:chExt cx="4320" cy="365"/>
          </a:xfrm>
        </p:grpSpPr>
        <p:sp>
          <p:nvSpPr>
            <p:cNvPr id="54" name="Text Box 6"/>
            <p:cNvSpPr txBox="1">
              <a:spLocks noChangeArrowheads="1"/>
            </p:cNvSpPr>
            <p:nvPr/>
          </p:nvSpPr>
          <p:spPr bwMode="auto">
            <a:xfrm>
              <a:off x="384"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0  1  1  0</a:t>
              </a:r>
            </a:p>
          </p:txBody>
        </p:sp>
        <p:sp>
          <p:nvSpPr>
            <p:cNvPr id="55" name="Text Box 7"/>
            <p:cNvSpPr txBox="1">
              <a:spLocks noChangeArrowheads="1"/>
            </p:cNvSpPr>
            <p:nvPr/>
          </p:nvSpPr>
          <p:spPr bwMode="auto">
            <a:xfrm>
              <a:off x="1440"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sp>
          <p:nvSpPr>
            <p:cNvPr id="56" name="Text Box 8"/>
            <p:cNvSpPr txBox="1">
              <a:spLocks noChangeArrowheads="1"/>
            </p:cNvSpPr>
            <p:nvPr/>
          </p:nvSpPr>
          <p:spPr bwMode="auto">
            <a:xfrm>
              <a:off x="2496"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sp>
          <p:nvSpPr>
            <p:cNvPr id="57" name="Text Box 9"/>
            <p:cNvSpPr txBox="1">
              <a:spLocks noChangeArrowheads="1"/>
            </p:cNvSpPr>
            <p:nvPr/>
          </p:nvSpPr>
          <p:spPr bwMode="auto">
            <a:xfrm>
              <a:off x="3552"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grpSp>
      <p:sp>
        <p:nvSpPr>
          <p:cNvPr id="58" name="Text Box 10"/>
          <p:cNvSpPr txBox="1">
            <a:spLocks noChangeArrowheads="1"/>
          </p:cNvSpPr>
          <p:nvPr/>
        </p:nvSpPr>
        <p:spPr bwMode="auto">
          <a:xfrm>
            <a:off x="1885950" y="1704975"/>
            <a:ext cx="7848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A</a:t>
            </a:r>
            <a:r>
              <a:rPr lang="en-US" altLang="zh-CN" b="1" baseline="-25000"/>
              <a:t>15</a:t>
            </a:r>
            <a:r>
              <a:rPr lang="en-US" altLang="zh-CN" b="1"/>
              <a:t>A</a:t>
            </a:r>
            <a:r>
              <a:rPr lang="en-US" altLang="zh-CN" b="1" baseline="-25000"/>
              <a:t>14</a:t>
            </a:r>
            <a:r>
              <a:rPr lang="en-US" altLang="zh-CN" b="1"/>
              <a:t>A</a:t>
            </a:r>
            <a:r>
              <a:rPr lang="en-US" altLang="zh-CN" b="1" baseline="-25000"/>
              <a:t>13       </a:t>
            </a:r>
            <a:r>
              <a:rPr lang="en-US" altLang="zh-CN" b="1"/>
              <a:t>A</a:t>
            </a:r>
            <a:r>
              <a:rPr lang="en-US" altLang="zh-CN" b="1" baseline="-25000"/>
              <a:t>11 </a:t>
            </a:r>
            <a:r>
              <a:rPr lang="en-US" altLang="zh-CN" b="1"/>
              <a:t>A</a:t>
            </a:r>
            <a:r>
              <a:rPr lang="en-US" altLang="zh-CN" b="1" baseline="-25000"/>
              <a:t>10</a:t>
            </a:r>
            <a:r>
              <a:rPr lang="en-US" altLang="zh-CN" b="1"/>
              <a:t>    …    A</a:t>
            </a:r>
            <a:r>
              <a:rPr lang="en-US" altLang="zh-CN" b="1" baseline="-25000"/>
              <a:t>7     </a:t>
            </a:r>
            <a:r>
              <a:rPr lang="en-US" altLang="zh-CN" b="1"/>
              <a:t>…   </a:t>
            </a:r>
            <a:r>
              <a:rPr lang="en-US" altLang="zh-CN" b="1" baseline="-25000"/>
              <a:t> </a:t>
            </a:r>
            <a:r>
              <a:rPr lang="en-US" altLang="zh-CN" b="1"/>
              <a:t>A</a:t>
            </a:r>
            <a:r>
              <a:rPr lang="en-US" altLang="zh-CN" b="1" baseline="-25000"/>
              <a:t>4   </a:t>
            </a:r>
            <a:r>
              <a:rPr lang="en-US" altLang="zh-CN" b="1"/>
              <a:t>A</a:t>
            </a:r>
            <a:r>
              <a:rPr lang="en-US" altLang="zh-CN" b="1" baseline="-25000"/>
              <a:t>3      </a:t>
            </a:r>
            <a:r>
              <a:rPr lang="en-US" altLang="zh-CN" b="1"/>
              <a:t>…</a:t>
            </a:r>
            <a:r>
              <a:rPr lang="en-US" altLang="zh-CN" b="1" baseline="-25000"/>
              <a:t>   </a:t>
            </a:r>
            <a:r>
              <a:rPr lang="en-US" altLang="zh-CN" sz="800" b="1" baseline="-25000"/>
              <a:t> </a:t>
            </a:r>
            <a:r>
              <a:rPr lang="en-US" altLang="zh-CN" b="1" baseline="-25000"/>
              <a:t>  </a:t>
            </a:r>
            <a:r>
              <a:rPr lang="en-US" altLang="zh-CN" b="1"/>
              <a:t>A</a:t>
            </a:r>
            <a:r>
              <a:rPr lang="en-US" altLang="zh-CN" b="1" baseline="-25000"/>
              <a:t>0</a:t>
            </a:r>
          </a:p>
        </p:txBody>
      </p:sp>
      <p:grpSp>
        <p:nvGrpSpPr>
          <p:cNvPr id="59" name="Group 11"/>
          <p:cNvGrpSpPr/>
          <p:nvPr/>
        </p:nvGrpSpPr>
        <p:grpSpPr bwMode="auto">
          <a:xfrm>
            <a:off x="1962150" y="2619375"/>
            <a:ext cx="6858000" cy="1112838"/>
            <a:chOff x="288" y="1632"/>
            <a:chExt cx="4320" cy="701"/>
          </a:xfrm>
        </p:grpSpPr>
        <p:sp>
          <p:nvSpPr>
            <p:cNvPr id="60" name="Text Box 12"/>
            <p:cNvSpPr txBox="1">
              <a:spLocks noChangeArrowheads="1"/>
            </p:cNvSpPr>
            <p:nvPr/>
          </p:nvSpPr>
          <p:spPr bwMode="auto">
            <a:xfrm>
              <a:off x="297" y="1632"/>
              <a:ext cx="423"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a:t>
              </a:r>
            </a:p>
          </p:txBody>
        </p:sp>
        <p:grpSp>
          <p:nvGrpSpPr>
            <p:cNvPr id="61" name="Group 13"/>
            <p:cNvGrpSpPr/>
            <p:nvPr/>
          </p:nvGrpSpPr>
          <p:grpSpPr bwMode="auto">
            <a:xfrm>
              <a:off x="288" y="1968"/>
              <a:ext cx="4320" cy="365"/>
              <a:chOff x="384" y="1968"/>
              <a:chExt cx="4320" cy="365"/>
            </a:xfrm>
          </p:grpSpPr>
          <p:sp>
            <p:nvSpPr>
              <p:cNvPr id="62" name="Text Box 14"/>
              <p:cNvSpPr txBox="1">
                <a:spLocks noChangeArrowheads="1"/>
              </p:cNvSpPr>
              <p:nvPr/>
            </p:nvSpPr>
            <p:spPr bwMode="auto">
              <a:xfrm>
                <a:off x="384"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0  1  1  0</a:t>
                </a:r>
              </a:p>
            </p:txBody>
          </p:sp>
          <p:sp>
            <p:nvSpPr>
              <p:cNvPr id="63" name="Text Box 15"/>
              <p:cNvSpPr txBox="1">
                <a:spLocks noChangeArrowheads="1"/>
              </p:cNvSpPr>
              <p:nvPr/>
            </p:nvSpPr>
            <p:spPr bwMode="auto">
              <a:xfrm>
                <a:off x="1440" y="1968"/>
                <a:ext cx="14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0  1  1  1</a:t>
                </a:r>
              </a:p>
            </p:txBody>
          </p:sp>
          <p:sp>
            <p:nvSpPr>
              <p:cNvPr id="64" name="Text Box 16"/>
              <p:cNvSpPr txBox="1">
                <a:spLocks noChangeArrowheads="1"/>
              </p:cNvSpPr>
              <p:nvPr/>
            </p:nvSpPr>
            <p:spPr bwMode="auto">
              <a:xfrm>
                <a:off x="2496"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sp>
            <p:nvSpPr>
              <p:cNvPr id="65" name="Text Box 17"/>
              <p:cNvSpPr txBox="1">
                <a:spLocks noChangeArrowheads="1"/>
              </p:cNvSpPr>
              <p:nvPr/>
            </p:nvSpPr>
            <p:spPr bwMode="auto">
              <a:xfrm>
                <a:off x="3552"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grpSp>
      </p:grpSp>
      <p:grpSp>
        <p:nvGrpSpPr>
          <p:cNvPr id="66" name="Group 18"/>
          <p:cNvGrpSpPr/>
          <p:nvPr/>
        </p:nvGrpSpPr>
        <p:grpSpPr bwMode="auto">
          <a:xfrm>
            <a:off x="1962150" y="3792538"/>
            <a:ext cx="6858000" cy="579437"/>
            <a:chOff x="384" y="1296"/>
            <a:chExt cx="4320" cy="365"/>
          </a:xfrm>
        </p:grpSpPr>
        <p:sp>
          <p:nvSpPr>
            <p:cNvPr id="67" name="Text Box 19"/>
            <p:cNvSpPr txBox="1">
              <a:spLocks noChangeArrowheads="1"/>
            </p:cNvSpPr>
            <p:nvPr/>
          </p:nvSpPr>
          <p:spPr bwMode="auto">
            <a:xfrm>
              <a:off x="384"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0  1  1  0</a:t>
              </a:r>
            </a:p>
          </p:txBody>
        </p:sp>
        <p:sp>
          <p:nvSpPr>
            <p:cNvPr id="68" name="Text Box 20"/>
            <p:cNvSpPr txBox="1">
              <a:spLocks noChangeArrowheads="1"/>
            </p:cNvSpPr>
            <p:nvPr/>
          </p:nvSpPr>
          <p:spPr bwMode="auto">
            <a:xfrm>
              <a:off x="1440"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1  0  0  0</a:t>
              </a:r>
            </a:p>
          </p:txBody>
        </p:sp>
        <p:sp>
          <p:nvSpPr>
            <p:cNvPr id="69" name="Text Box 21"/>
            <p:cNvSpPr txBox="1">
              <a:spLocks noChangeArrowheads="1"/>
            </p:cNvSpPr>
            <p:nvPr/>
          </p:nvSpPr>
          <p:spPr bwMode="auto">
            <a:xfrm>
              <a:off x="2496"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sp>
          <p:nvSpPr>
            <p:cNvPr id="70" name="Text Box 22"/>
            <p:cNvSpPr txBox="1">
              <a:spLocks noChangeArrowheads="1"/>
            </p:cNvSpPr>
            <p:nvPr/>
          </p:nvSpPr>
          <p:spPr bwMode="auto">
            <a:xfrm>
              <a:off x="3552"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grpSp>
      <p:grpSp>
        <p:nvGrpSpPr>
          <p:cNvPr id="71" name="Group 23"/>
          <p:cNvGrpSpPr/>
          <p:nvPr/>
        </p:nvGrpSpPr>
        <p:grpSpPr bwMode="auto">
          <a:xfrm>
            <a:off x="1962150" y="4295775"/>
            <a:ext cx="6858000" cy="1189038"/>
            <a:chOff x="288" y="2688"/>
            <a:chExt cx="4320" cy="749"/>
          </a:xfrm>
        </p:grpSpPr>
        <p:sp>
          <p:nvSpPr>
            <p:cNvPr id="72" name="Text Box 24"/>
            <p:cNvSpPr txBox="1">
              <a:spLocks noChangeArrowheads="1"/>
            </p:cNvSpPr>
            <p:nvPr/>
          </p:nvSpPr>
          <p:spPr bwMode="auto">
            <a:xfrm>
              <a:off x="288" y="2688"/>
              <a:ext cx="423"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a:t>
              </a:r>
            </a:p>
          </p:txBody>
        </p:sp>
        <p:grpSp>
          <p:nvGrpSpPr>
            <p:cNvPr id="73" name="Group 25"/>
            <p:cNvGrpSpPr/>
            <p:nvPr/>
          </p:nvGrpSpPr>
          <p:grpSpPr bwMode="auto">
            <a:xfrm>
              <a:off x="288" y="3072"/>
              <a:ext cx="4320" cy="365"/>
              <a:chOff x="384" y="1968"/>
              <a:chExt cx="4320" cy="365"/>
            </a:xfrm>
          </p:grpSpPr>
          <p:sp>
            <p:nvSpPr>
              <p:cNvPr id="74" name="Text Box 26"/>
              <p:cNvSpPr txBox="1">
                <a:spLocks noChangeArrowheads="1"/>
              </p:cNvSpPr>
              <p:nvPr/>
            </p:nvSpPr>
            <p:spPr bwMode="auto">
              <a:xfrm>
                <a:off x="384"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0  1  1  0</a:t>
                </a:r>
              </a:p>
            </p:txBody>
          </p:sp>
          <p:sp>
            <p:nvSpPr>
              <p:cNvPr id="75" name="Text Box 27"/>
              <p:cNvSpPr txBox="1">
                <a:spLocks noChangeArrowheads="1"/>
              </p:cNvSpPr>
              <p:nvPr/>
            </p:nvSpPr>
            <p:spPr bwMode="auto">
              <a:xfrm>
                <a:off x="1440" y="1968"/>
                <a:ext cx="14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1  0  1  1</a:t>
                </a:r>
              </a:p>
            </p:txBody>
          </p:sp>
          <p:sp>
            <p:nvSpPr>
              <p:cNvPr id="76" name="Text Box 28"/>
              <p:cNvSpPr txBox="1">
                <a:spLocks noChangeArrowheads="1"/>
              </p:cNvSpPr>
              <p:nvPr/>
            </p:nvSpPr>
            <p:spPr bwMode="auto">
              <a:xfrm>
                <a:off x="2496"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sp>
            <p:nvSpPr>
              <p:cNvPr id="77" name="Text Box 29"/>
              <p:cNvSpPr txBox="1">
                <a:spLocks noChangeArrowheads="1"/>
              </p:cNvSpPr>
              <p:nvPr/>
            </p:nvSpPr>
            <p:spPr bwMode="auto">
              <a:xfrm>
                <a:off x="3552"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grpSp>
      </p:grpSp>
      <p:grpSp>
        <p:nvGrpSpPr>
          <p:cNvPr id="78" name="Group 30"/>
          <p:cNvGrpSpPr/>
          <p:nvPr/>
        </p:nvGrpSpPr>
        <p:grpSpPr bwMode="auto">
          <a:xfrm>
            <a:off x="8667750" y="2314575"/>
            <a:ext cx="2514600" cy="1219200"/>
            <a:chOff x="4512" y="1440"/>
            <a:chExt cx="1584" cy="768"/>
          </a:xfrm>
        </p:grpSpPr>
        <p:sp>
          <p:nvSpPr>
            <p:cNvPr id="79" name="AutoShape 31"/>
            <p:cNvSpPr/>
            <p:nvPr/>
          </p:nvSpPr>
          <p:spPr bwMode="auto">
            <a:xfrm>
              <a:off x="4512" y="1440"/>
              <a:ext cx="192" cy="768"/>
            </a:xfrm>
            <a:prstGeom prst="rightBrace">
              <a:avLst>
                <a:gd name="adj1" fmla="val 33333"/>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0" name="Text Box 32"/>
            <p:cNvSpPr txBox="1">
              <a:spLocks noChangeArrowheads="1"/>
            </p:cNvSpPr>
            <p:nvPr/>
          </p:nvSpPr>
          <p:spPr bwMode="auto">
            <a:xfrm>
              <a:off x="4752" y="1795"/>
              <a:ext cx="13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t>2</a:t>
              </a:r>
              <a:r>
                <a:rPr lang="en-US" altLang="zh-CN" sz="2800" b="1"/>
                <a:t>K</a:t>
              </a:r>
              <a:r>
                <a:rPr lang="en-US" altLang="zh-CN" sz="3200" b="1">
                  <a:cs typeface="Times New Roman" panose="02020603050405020304" pitchFamily="18" charset="0"/>
                </a:rPr>
                <a:t>×</a:t>
              </a:r>
              <a:r>
                <a:rPr lang="en-US" altLang="zh-CN" sz="2800" b="1">
                  <a:cs typeface="Times New Roman" panose="02020603050405020304" pitchFamily="18" charset="0"/>
                </a:rPr>
                <a:t>8</a:t>
              </a:r>
              <a:r>
                <a:rPr lang="zh-CN" altLang="en-US" sz="2800" b="1"/>
                <a:t>位</a:t>
              </a:r>
            </a:p>
          </p:txBody>
        </p:sp>
      </p:grpSp>
      <p:grpSp>
        <p:nvGrpSpPr>
          <p:cNvPr id="81" name="Group 33"/>
          <p:cNvGrpSpPr/>
          <p:nvPr/>
        </p:nvGrpSpPr>
        <p:grpSpPr bwMode="auto">
          <a:xfrm>
            <a:off x="8667750" y="4067175"/>
            <a:ext cx="2514600" cy="1219200"/>
            <a:chOff x="4512" y="2544"/>
            <a:chExt cx="1584" cy="768"/>
          </a:xfrm>
        </p:grpSpPr>
        <p:sp>
          <p:nvSpPr>
            <p:cNvPr id="82" name="Text Box 34"/>
            <p:cNvSpPr txBox="1">
              <a:spLocks noChangeArrowheads="1"/>
            </p:cNvSpPr>
            <p:nvPr/>
          </p:nvSpPr>
          <p:spPr bwMode="auto">
            <a:xfrm>
              <a:off x="4752" y="2544"/>
              <a:ext cx="13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t>1K</a:t>
              </a:r>
              <a:r>
                <a:rPr lang="en-US" altLang="zh-CN" sz="3200" b="1">
                  <a:cs typeface="Times New Roman" panose="02020603050405020304" pitchFamily="18" charset="0"/>
                </a:rPr>
                <a:t>×</a:t>
              </a:r>
              <a:r>
                <a:rPr lang="en-US" altLang="zh-CN" sz="2800" b="1">
                  <a:cs typeface="Times New Roman" panose="02020603050405020304" pitchFamily="18" charset="0"/>
                </a:rPr>
                <a:t>8</a:t>
              </a:r>
              <a:r>
                <a:rPr lang="zh-CN" altLang="en-US" sz="2800" b="1"/>
                <a:t>位</a:t>
              </a:r>
            </a:p>
          </p:txBody>
        </p:sp>
        <p:sp>
          <p:nvSpPr>
            <p:cNvPr id="83" name="AutoShape 35"/>
            <p:cNvSpPr/>
            <p:nvPr/>
          </p:nvSpPr>
          <p:spPr bwMode="auto">
            <a:xfrm>
              <a:off x="4512" y="2544"/>
              <a:ext cx="192" cy="768"/>
            </a:xfrm>
            <a:prstGeom prst="rightBrace">
              <a:avLst>
                <a:gd name="adj1" fmla="val 33333"/>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84" name="Text Box 36"/>
          <p:cNvSpPr txBox="1">
            <a:spLocks noChangeArrowheads="1"/>
          </p:cNvSpPr>
          <p:nvPr/>
        </p:nvSpPr>
        <p:spPr bwMode="auto">
          <a:xfrm>
            <a:off x="9109075" y="6040438"/>
            <a:ext cx="153987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sz="3200" b="1"/>
          </a:p>
        </p:txBody>
      </p:sp>
      <p:grpSp>
        <p:nvGrpSpPr>
          <p:cNvPr id="85" name="Group 37"/>
          <p:cNvGrpSpPr/>
          <p:nvPr/>
        </p:nvGrpSpPr>
        <p:grpSpPr bwMode="auto">
          <a:xfrm>
            <a:off x="8050213" y="4659313"/>
            <a:ext cx="2497137" cy="1541462"/>
            <a:chOff x="4123" y="2917"/>
            <a:chExt cx="1573" cy="971"/>
          </a:xfrm>
        </p:grpSpPr>
        <p:sp>
          <p:nvSpPr>
            <p:cNvPr id="86" name="AutoShape 38"/>
            <p:cNvSpPr>
              <a:spLocks noChangeArrowheads="1"/>
            </p:cNvSpPr>
            <p:nvPr/>
          </p:nvSpPr>
          <p:spPr bwMode="auto">
            <a:xfrm>
              <a:off x="4720" y="2917"/>
              <a:ext cx="976" cy="349"/>
            </a:xfrm>
            <a:prstGeom prst="wedgeRoundRectCallout">
              <a:avLst>
                <a:gd name="adj1" fmla="val -43750"/>
                <a:gd name="adj2" fmla="val 70000"/>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cs typeface="Times New Roman" panose="02020603050405020304" pitchFamily="18" charset="0"/>
                </a:rPr>
                <a:t>RAM</a:t>
              </a:r>
            </a:p>
          </p:txBody>
        </p:sp>
        <p:grpSp>
          <p:nvGrpSpPr>
            <p:cNvPr id="87" name="Group 39"/>
            <p:cNvGrpSpPr/>
            <p:nvPr/>
          </p:nvGrpSpPr>
          <p:grpSpPr bwMode="auto">
            <a:xfrm>
              <a:off x="4123" y="3511"/>
              <a:ext cx="1546" cy="377"/>
              <a:chOff x="4123" y="3511"/>
              <a:chExt cx="1546" cy="377"/>
            </a:xfrm>
          </p:grpSpPr>
          <p:sp>
            <p:nvSpPr>
              <p:cNvPr id="88" name="AutoShape 40"/>
              <p:cNvSpPr>
                <a:spLocks noChangeArrowheads="1"/>
              </p:cNvSpPr>
              <p:nvPr/>
            </p:nvSpPr>
            <p:spPr bwMode="auto">
              <a:xfrm>
                <a:off x="4176" y="3552"/>
                <a:ext cx="1392" cy="336"/>
              </a:xfrm>
              <a:prstGeom prst="wedgeRoundRectCallout">
                <a:avLst>
                  <a:gd name="adj1" fmla="val -505"/>
                  <a:gd name="adj2" fmla="val -157144"/>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endParaRPr lang="zh-CN" altLang="en-US" sz="2800" b="1"/>
              </a:p>
            </p:txBody>
          </p:sp>
          <p:sp>
            <p:nvSpPr>
              <p:cNvPr id="89" name="AutoShape 41"/>
              <p:cNvSpPr>
                <a:spLocks noChangeArrowheads="1"/>
              </p:cNvSpPr>
              <p:nvPr/>
            </p:nvSpPr>
            <p:spPr bwMode="auto">
              <a:xfrm>
                <a:off x="4123" y="3511"/>
                <a:ext cx="1546" cy="328"/>
              </a:xfrm>
              <a:prstGeom prst="wedgeRoundRectCallout">
                <a:avLst>
                  <a:gd name="adj1" fmla="val -43750"/>
                  <a:gd name="adj2" fmla="val 70000"/>
                  <a:gd name="adj3"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600" b="1"/>
                  <a:t>2片</a:t>
                </a:r>
                <a:r>
                  <a:rPr lang="en-US" altLang="zh-CN" sz="2600" b="1"/>
                  <a:t>1K</a:t>
                </a:r>
                <a:r>
                  <a:rPr lang="en-US" altLang="zh-CN" sz="2600" b="1">
                    <a:cs typeface="Times New Roman" panose="02020603050405020304" pitchFamily="18" charset="0"/>
                  </a:rPr>
                  <a:t>×4</a:t>
                </a:r>
                <a:r>
                  <a:rPr lang="zh-CN" altLang="en-US" sz="2600" b="1"/>
                  <a:t>位</a:t>
                </a:r>
              </a:p>
            </p:txBody>
          </p:sp>
        </p:grpSp>
      </p:grpSp>
      <p:grpSp>
        <p:nvGrpSpPr>
          <p:cNvPr id="90" name="Group 42"/>
          <p:cNvGrpSpPr/>
          <p:nvPr/>
        </p:nvGrpSpPr>
        <p:grpSpPr bwMode="auto">
          <a:xfrm>
            <a:off x="8515350" y="1541145"/>
            <a:ext cx="2057400" cy="1368743"/>
            <a:chOff x="4416" y="816"/>
            <a:chExt cx="1296" cy="999"/>
          </a:xfrm>
        </p:grpSpPr>
        <p:sp>
          <p:nvSpPr>
            <p:cNvPr id="91" name="Text Box 43"/>
            <p:cNvSpPr txBox="1">
              <a:spLocks noChangeArrowheads="1"/>
            </p:cNvSpPr>
            <p:nvPr/>
          </p:nvSpPr>
          <p:spPr bwMode="auto">
            <a:xfrm>
              <a:off x="4752" y="1488"/>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cs typeface="Times New Roman" panose="02020603050405020304" pitchFamily="18" charset="0"/>
                </a:rPr>
                <a:t>ROM</a:t>
              </a:r>
              <a:endParaRPr lang="zh-CN" altLang="en-US" sz="2800" b="1">
                <a:cs typeface="Times New Roman" panose="02020603050405020304" pitchFamily="18" charset="0"/>
              </a:endParaRPr>
            </a:p>
          </p:txBody>
        </p:sp>
        <p:grpSp>
          <p:nvGrpSpPr>
            <p:cNvPr id="92" name="Group 44"/>
            <p:cNvGrpSpPr/>
            <p:nvPr/>
          </p:nvGrpSpPr>
          <p:grpSpPr bwMode="auto">
            <a:xfrm>
              <a:off x="4416" y="816"/>
              <a:ext cx="1296" cy="384"/>
              <a:chOff x="4416" y="816"/>
              <a:chExt cx="1296" cy="384"/>
            </a:xfrm>
          </p:grpSpPr>
          <p:sp>
            <p:nvSpPr>
              <p:cNvPr id="93" name="AutoShape 45"/>
              <p:cNvSpPr>
                <a:spLocks noChangeArrowheads="1"/>
              </p:cNvSpPr>
              <p:nvPr/>
            </p:nvSpPr>
            <p:spPr bwMode="auto">
              <a:xfrm>
                <a:off x="4416" y="816"/>
                <a:ext cx="1296" cy="384"/>
              </a:xfrm>
              <a:prstGeom prst="wedgeRoundRectCallout">
                <a:avLst>
                  <a:gd name="adj1" fmla="val -3319"/>
                  <a:gd name="adj2" fmla="val 141926"/>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endParaRPr lang="zh-CN" altLang="en-US" sz="3200" b="1"/>
              </a:p>
            </p:txBody>
          </p:sp>
          <p:sp>
            <p:nvSpPr>
              <p:cNvPr id="94" name="Text Box 46"/>
              <p:cNvSpPr txBox="1">
                <a:spLocks noChangeArrowheads="1"/>
              </p:cNvSpPr>
              <p:nvPr/>
            </p:nvSpPr>
            <p:spPr bwMode="auto">
              <a:xfrm>
                <a:off x="4416" y="816"/>
                <a:ext cx="1296"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600" b="1"/>
                  <a:t>1片 2</a:t>
                </a:r>
                <a:r>
                  <a:rPr lang="en-US" altLang="zh-CN" sz="2600" b="1"/>
                  <a:t>K</a:t>
                </a:r>
                <a:r>
                  <a:rPr lang="en-US" altLang="zh-CN" sz="2600" b="1">
                    <a:cs typeface="Times New Roman" panose="02020603050405020304" pitchFamily="18" charset="0"/>
                  </a:rPr>
                  <a:t>×8</a:t>
                </a:r>
                <a:r>
                  <a:rPr lang="zh-CN" altLang="en-US" sz="2600" b="1"/>
                  <a:t>位</a:t>
                </a:r>
              </a:p>
            </p:txBody>
          </p:sp>
        </p:grpSp>
      </p:grpSp>
      <p:sp>
        <p:nvSpPr>
          <p:cNvPr id="95" name="灯片编号占位符 2"/>
          <p:cNvSpPr>
            <a:spLocks noGrp="1"/>
          </p:cNvSpPr>
          <p:nvPr>
            <p:ph type="sldNum" sz="quarter" idx="12"/>
          </p:nvPr>
        </p:nvSpPr>
        <p:spPr/>
        <p:txBody>
          <a:bodyPr/>
          <a:lstStyle/>
          <a:p>
            <a:fld id="{8EE8E787-E6FE-45D8-9039-788B45E44EE7}" type="slidenum">
              <a:rPr lang="zh-CN" altLang="en-US" smtClean="0"/>
              <a:t>159</a:t>
            </a:fld>
            <a:endParaRPr lang="zh-CN" altLang="en-US" dirty="0"/>
          </a:p>
        </p:txBody>
      </p:sp>
      <p:pic>
        <p:nvPicPr>
          <p:cNvPr id="4" name="图片 3">
            <a:extLst>
              <a:ext uri="{FF2B5EF4-FFF2-40B4-BE49-F238E27FC236}">
                <a16:creationId xmlns:a16="http://schemas.microsoft.com/office/drawing/2014/main" id="{EE61C5BC-BB6E-7BBF-D6E5-85B355890ABF}"/>
              </a:ext>
            </a:extLst>
          </p:cNvPr>
          <p:cNvPicPr>
            <a:picLocks noChangeAspect="1"/>
          </p:cNvPicPr>
          <p:nvPr/>
        </p:nvPicPr>
        <p:blipFill>
          <a:blip r:embed="rId2"/>
          <a:stretch>
            <a:fillRect/>
          </a:stretch>
        </p:blipFill>
        <p:spPr>
          <a:xfrm>
            <a:off x="8050213" y="376457"/>
            <a:ext cx="4019136" cy="938652"/>
          </a:xfrm>
          <a:prstGeom prst="rect">
            <a:avLst/>
          </a:prstGeom>
          <a:ln w="25400">
            <a:solidFill>
              <a:srgbClr val="FF0000"/>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altLang="en-US" sz="2800" dirty="0"/>
              <a:t>设机器数字长为</a:t>
            </a:r>
            <a:r>
              <a:rPr lang="en-US" altLang="zh-CN" sz="2800" dirty="0"/>
              <a:t>8</a:t>
            </a:r>
            <a:r>
              <a:rPr lang="zh-CN" altLang="en-US" sz="2800" dirty="0"/>
              <a:t>位</a:t>
            </a:r>
            <a:r>
              <a:rPr lang="en-US" altLang="zh-CN" sz="2800" dirty="0"/>
              <a:t>(</a:t>
            </a:r>
            <a:r>
              <a:rPr lang="zh-CN" altLang="en-US" sz="2800" dirty="0"/>
              <a:t>其中</a:t>
            </a:r>
            <a:r>
              <a:rPr lang="en-US" altLang="zh-CN" sz="2800" dirty="0"/>
              <a:t>1</a:t>
            </a:r>
            <a:r>
              <a:rPr lang="zh-CN" altLang="en-US" sz="2800" dirty="0"/>
              <a:t>位为符号位</a:t>
            </a:r>
            <a:r>
              <a:rPr lang="en-US" altLang="zh-CN" sz="2800" dirty="0"/>
              <a:t>);</a:t>
            </a:r>
            <a:r>
              <a:rPr lang="zh-CN" altLang="en-US" sz="2800" dirty="0"/>
              <a:t>对于整数，当其分别代表无符号数、原码、补码和反码时，</a:t>
            </a:r>
            <a:r>
              <a:rPr lang="zh-CN" altLang="en-US" sz="2800" dirty="0">
                <a:solidFill>
                  <a:srgbClr val="0000CC"/>
                </a:solidFill>
              </a:rPr>
              <a:t>对应的真值范围</a:t>
            </a:r>
            <a:r>
              <a:rPr lang="zh-CN" altLang="en-US" sz="2800" dirty="0"/>
              <a:t>各为多少</a:t>
            </a:r>
            <a:r>
              <a:rPr lang="zh-CN" altLang="en-US" dirty="0"/>
              <a:t>？</a:t>
            </a:r>
          </a:p>
        </p:txBody>
      </p:sp>
      <p:sp>
        <p:nvSpPr>
          <p:cNvPr id="6" name="标题 5"/>
          <p:cNvSpPr>
            <a:spLocks noGrp="1"/>
          </p:cNvSpPr>
          <p:nvPr>
            <p:ph type="title"/>
          </p:nvPr>
        </p:nvSpPr>
        <p:spPr/>
        <p:txBody>
          <a:bodyPr/>
          <a:lstStyle/>
          <a:p>
            <a:r>
              <a:rPr lang="zh-CN" altLang="en-US"/>
              <a:t>例：机器数的真值</a:t>
            </a:r>
          </a:p>
        </p:txBody>
      </p:sp>
      <p:sp>
        <p:nvSpPr>
          <p:cNvPr id="10" name="灯片编号占位符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2" name="Group 3"/>
          <p:cNvGrpSpPr/>
          <p:nvPr/>
        </p:nvGrpSpPr>
        <p:grpSpPr bwMode="auto">
          <a:xfrm>
            <a:off x="1996441" y="2718355"/>
            <a:ext cx="1420813" cy="4043363"/>
            <a:chOff x="517" y="1212"/>
            <a:chExt cx="895" cy="2547"/>
          </a:xfrm>
        </p:grpSpPr>
        <p:sp>
          <p:nvSpPr>
            <p:cNvPr id="26706" name="Text Box 4"/>
            <p:cNvSpPr txBox="1">
              <a:spLocks noChangeArrowheads="1"/>
            </p:cNvSpPr>
            <p:nvPr/>
          </p:nvSpPr>
          <p:spPr bwMode="auto">
            <a:xfrm>
              <a:off x="517" y="1212"/>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00000000</a:t>
              </a:r>
            </a:p>
          </p:txBody>
        </p:sp>
        <p:sp>
          <p:nvSpPr>
            <p:cNvPr id="26707" name="Text Box 5"/>
            <p:cNvSpPr txBox="1">
              <a:spLocks noChangeArrowheads="1"/>
            </p:cNvSpPr>
            <p:nvPr/>
          </p:nvSpPr>
          <p:spPr bwMode="auto">
            <a:xfrm>
              <a:off x="528" y="1406"/>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00000001</a:t>
              </a:r>
            </a:p>
          </p:txBody>
        </p:sp>
        <p:sp>
          <p:nvSpPr>
            <p:cNvPr id="26708" name="Text Box 6"/>
            <p:cNvSpPr txBox="1">
              <a:spLocks noChangeArrowheads="1"/>
            </p:cNvSpPr>
            <p:nvPr/>
          </p:nvSpPr>
          <p:spPr bwMode="auto">
            <a:xfrm>
              <a:off x="517" y="1600"/>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00000010</a:t>
              </a:r>
            </a:p>
          </p:txBody>
        </p:sp>
        <p:sp>
          <p:nvSpPr>
            <p:cNvPr id="26709" name="Text Box 7"/>
            <p:cNvSpPr txBox="1">
              <a:spLocks noChangeArrowheads="1"/>
            </p:cNvSpPr>
            <p:nvPr/>
          </p:nvSpPr>
          <p:spPr bwMode="auto">
            <a:xfrm>
              <a:off x="850" y="1874"/>
              <a:ext cx="3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26710" name="Text Box 8"/>
            <p:cNvSpPr txBox="1">
              <a:spLocks noChangeArrowheads="1"/>
            </p:cNvSpPr>
            <p:nvPr/>
          </p:nvSpPr>
          <p:spPr bwMode="auto">
            <a:xfrm>
              <a:off x="517" y="2124"/>
              <a:ext cx="8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01111111</a:t>
              </a:r>
            </a:p>
          </p:txBody>
        </p:sp>
        <p:sp>
          <p:nvSpPr>
            <p:cNvPr id="26711" name="Text Box 9"/>
            <p:cNvSpPr txBox="1">
              <a:spLocks noChangeArrowheads="1"/>
            </p:cNvSpPr>
            <p:nvPr/>
          </p:nvSpPr>
          <p:spPr bwMode="auto">
            <a:xfrm>
              <a:off x="517" y="2316"/>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10000000</a:t>
              </a:r>
            </a:p>
          </p:txBody>
        </p:sp>
        <p:sp>
          <p:nvSpPr>
            <p:cNvPr id="26712" name="Text Box 10"/>
            <p:cNvSpPr txBox="1">
              <a:spLocks noChangeArrowheads="1"/>
            </p:cNvSpPr>
            <p:nvPr/>
          </p:nvSpPr>
          <p:spPr bwMode="auto">
            <a:xfrm>
              <a:off x="517" y="2508"/>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10000001</a:t>
              </a:r>
            </a:p>
          </p:txBody>
        </p:sp>
        <p:sp>
          <p:nvSpPr>
            <p:cNvPr id="26713" name="Text Box 11"/>
            <p:cNvSpPr txBox="1">
              <a:spLocks noChangeArrowheads="1"/>
            </p:cNvSpPr>
            <p:nvPr/>
          </p:nvSpPr>
          <p:spPr bwMode="auto">
            <a:xfrm>
              <a:off x="517" y="3084"/>
              <a:ext cx="8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11111101</a:t>
              </a:r>
            </a:p>
          </p:txBody>
        </p:sp>
        <p:sp>
          <p:nvSpPr>
            <p:cNvPr id="26714" name="Text Box 12"/>
            <p:cNvSpPr txBox="1">
              <a:spLocks noChangeArrowheads="1"/>
            </p:cNvSpPr>
            <p:nvPr/>
          </p:nvSpPr>
          <p:spPr bwMode="auto">
            <a:xfrm>
              <a:off x="517" y="3276"/>
              <a:ext cx="8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11111110</a:t>
              </a:r>
            </a:p>
          </p:txBody>
        </p:sp>
        <p:sp>
          <p:nvSpPr>
            <p:cNvPr id="26715" name="Text Box 13"/>
            <p:cNvSpPr txBox="1">
              <a:spLocks noChangeArrowheads="1"/>
            </p:cNvSpPr>
            <p:nvPr/>
          </p:nvSpPr>
          <p:spPr bwMode="auto">
            <a:xfrm>
              <a:off x="517" y="3468"/>
              <a:ext cx="81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11111111</a:t>
              </a:r>
            </a:p>
          </p:txBody>
        </p:sp>
        <p:sp>
          <p:nvSpPr>
            <p:cNvPr id="26716" name="Text Box 14"/>
            <p:cNvSpPr txBox="1">
              <a:spLocks noChangeArrowheads="1"/>
            </p:cNvSpPr>
            <p:nvPr/>
          </p:nvSpPr>
          <p:spPr bwMode="auto">
            <a:xfrm>
              <a:off x="851" y="2844"/>
              <a:ext cx="3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grpSp>
        <p:nvGrpSpPr>
          <p:cNvPr id="3" name="Group 15"/>
          <p:cNvGrpSpPr/>
          <p:nvPr/>
        </p:nvGrpSpPr>
        <p:grpSpPr bwMode="auto">
          <a:xfrm>
            <a:off x="4037965" y="4470954"/>
            <a:ext cx="641350" cy="762000"/>
            <a:chOff x="1862" y="2316"/>
            <a:chExt cx="404" cy="480"/>
          </a:xfrm>
        </p:grpSpPr>
        <p:sp>
          <p:nvSpPr>
            <p:cNvPr id="26704" name="Text Box 16"/>
            <p:cNvSpPr txBox="1">
              <a:spLocks noChangeArrowheads="1"/>
            </p:cNvSpPr>
            <p:nvPr/>
          </p:nvSpPr>
          <p:spPr bwMode="auto">
            <a:xfrm>
              <a:off x="1862" y="2316"/>
              <a:ext cx="4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128</a:t>
              </a:r>
            </a:p>
          </p:txBody>
        </p:sp>
        <p:sp>
          <p:nvSpPr>
            <p:cNvPr id="26705" name="Text Box 17"/>
            <p:cNvSpPr txBox="1">
              <a:spLocks noChangeArrowheads="1"/>
            </p:cNvSpPr>
            <p:nvPr/>
          </p:nvSpPr>
          <p:spPr bwMode="auto">
            <a:xfrm>
              <a:off x="1862" y="2508"/>
              <a:ext cx="4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129</a:t>
              </a:r>
            </a:p>
          </p:txBody>
        </p:sp>
      </p:grpSp>
      <p:sp>
        <p:nvSpPr>
          <p:cNvPr id="532498" name="Text Box 18"/>
          <p:cNvSpPr txBox="1">
            <a:spLocks noChangeArrowheads="1"/>
          </p:cNvSpPr>
          <p:nvPr/>
        </p:nvSpPr>
        <p:spPr bwMode="auto">
          <a:xfrm>
            <a:off x="5882640" y="4470954"/>
            <a:ext cx="4368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-0</a:t>
            </a:r>
            <a:endPar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532499" name="Text Box 19"/>
          <p:cNvSpPr txBox="1">
            <a:spLocks noChangeArrowheads="1"/>
          </p:cNvSpPr>
          <p:nvPr/>
        </p:nvSpPr>
        <p:spPr bwMode="auto">
          <a:xfrm>
            <a:off x="5898515" y="4775754"/>
            <a:ext cx="4368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532500" name="Text Box 20"/>
          <p:cNvSpPr txBox="1">
            <a:spLocks noChangeArrowheads="1"/>
          </p:cNvSpPr>
          <p:nvPr/>
        </p:nvSpPr>
        <p:spPr bwMode="auto">
          <a:xfrm>
            <a:off x="7395528" y="4470954"/>
            <a:ext cx="7416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Times New Roman" panose="02020603050405020304" pitchFamily="18" charset="0"/>
              </a:rPr>
              <a:t>-128</a:t>
            </a:r>
            <a:endParaRPr kumimoji="1" lang="zh-CN"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endParaRPr>
          </a:p>
        </p:txBody>
      </p:sp>
      <p:sp>
        <p:nvSpPr>
          <p:cNvPr id="532501" name="Text Box 21"/>
          <p:cNvSpPr txBox="1">
            <a:spLocks noChangeArrowheads="1"/>
          </p:cNvSpPr>
          <p:nvPr/>
        </p:nvSpPr>
        <p:spPr bwMode="auto">
          <a:xfrm>
            <a:off x="7395528" y="4775754"/>
            <a:ext cx="7416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-127</a:t>
            </a:r>
          </a:p>
        </p:txBody>
      </p:sp>
      <p:sp>
        <p:nvSpPr>
          <p:cNvPr id="532502" name="Text Box 22"/>
          <p:cNvSpPr txBox="1">
            <a:spLocks noChangeArrowheads="1"/>
          </p:cNvSpPr>
          <p:nvPr/>
        </p:nvSpPr>
        <p:spPr bwMode="auto">
          <a:xfrm>
            <a:off x="8925878" y="4470954"/>
            <a:ext cx="7416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-127</a:t>
            </a:r>
            <a:endPar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532503" name="Text Box 23"/>
          <p:cNvSpPr txBox="1">
            <a:spLocks noChangeArrowheads="1"/>
          </p:cNvSpPr>
          <p:nvPr/>
        </p:nvSpPr>
        <p:spPr bwMode="auto">
          <a:xfrm>
            <a:off x="8925878" y="4775754"/>
            <a:ext cx="7416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-126</a:t>
            </a:r>
          </a:p>
        </p:txBody>
      </p:sp>
      <p:grpSp>
        <p:nvGrpSpPr>
          <p:cNvPr id="4" name="Group 24"/>
          <p:cNvGrpSpPr/>
          <p:nvPr/>
        </p:nvGrpSpPr>
        <p:grpSpPr bwMode="auto">
          <a:xfrm>
            <a:off x="1844040" y="2069384"/>
            <a:ext cx="8382000" cy="4667250"/>
            <a:chOff x="192" y="1104"/>
            <a:chExt cx="5280" cy="2940"/>
          </a:xfrm>
        </p:grpSpPr>
        <p:sp>
          <p:nvSpPr>
            <p:cNvPr id="26691" name="Freeform 25"/>
            <p:cNvSpPr/>
            <p:nvPr/>
          </p:nvSpPr>
          <p:spPr bwMode="auto">
            <a:xfrm>
              <a:off x="204" y="1548"/>
              <a:ext cx="5268" cy="1"/>
            </a:xfrm>
            <a:custGeom>
              <a:avLst/>
              <a:gdLst>
                <a:gd name="T0" fmla="*/ 0 w 5268"/>
                <a:gd name="T1" fmla="*/ 0 h 1"/>
                <a:gd name="T2" fmla="*/ 5268 w 5268"/>
                <a:gd name="T3" fmla="*/ 1 h 1"/>
                <a:gd name="T4" fmla="*/ 0 60000 65536"/>
                <a:gd name="T5" fmla="*/ 0 60000 65536"/>
                <a:gd name="T6" fmla="*/ 0 w 5268"/>
                <a:gd name="T7" fmla="*/ 0 h 1"/>
                <a:gd name="T8" fmla="*/ 5268 w 5268"/>
                <a:gd name="T9" fmla="*/ 1 h 1"/>
              </a:gdLst>
              <a:ahLst/>
              <a:cxnLst>
                <a:cxn ang="T4">
                  <a:pos x="T0" y="T1"/>
                </a:cxn>
                <a:cxn ang="T5">
                  <a:pos x="T2" y="T3"/>
                </a:cxn>
              </a:cxnLst>
              <a:rect l="T6" t="T7" r="T8" b="T9"/>
              <a:pathLst>
                <a:path w="5268" h="1">
                  <a:moveTo>
                    <a:pt x="0" y="0"/>
                  </a:moveTo>
                  <a:lnTo>
                    <a:pt x="5268" y="1"/>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nvGrpSpPr>
            <p:cNvPr id="26692" name="Group 26"/>
            <p:cNvGrpSpPr/>
            <p:nvPr/>
          </p:nvGrpSpPr>
          <p:grpSpPr bwMode="auto">
            <a:xfrm>
              <a:off x="192" y="1104"/>
              <a:ext cx="5280" cy="2940"/>
              <a:chOff x="192" y="1104"/>
              <a:chExt cx="5280" cy="2940"/>
            </a:xfrm>
          </p:grpSpPr>
          <p:sp>
            <p:nvSpPr>
              <p:cNvPr id="26693" name="Freeform 27"/>
              <p:cNvSpPr/>
              <p:nvPr/>
            </p:nvSpPr>
            <p:spPr bwMode="auto">
              <a:xfrm>
                <a:off x="1248" y="1116"/>
                <a:ext cx="1" cy="2928"/>
              </a:xfrm>
              <a:custGeom>
                <a:avLst/>
                <a:gdLst>
                  <a:gd name="T0" fmla="*/ 0 w 1"/>
                  <a:gd name="T1" fmla="*/ 0 h 3744"/>
                  <a:gd name="T2" fmla="*/ 0 w 1"/>
                  <a:gd name="T3" fmla="*/ 1791 h 3744"/>
                  <a:gd name="T4" fmla="*/ 0 60000 65536"/>
                  <a:gd name="T5" fmla="*/ 0 60000 65536"/>
                  <a:gd name="T6" fmla="*/ 0 w 1"/>
                  <a:gd name="T7" fmla="*/ 0 h 3744"/>
                  <a:gd name="T8" fmla="*/ 1 w 1"/>
                  <a:gd name="T9" fmla="*/ 3744 h 3744"/>
                </a:gdLst>
                <a:ahLst/>
                <a:cxnLst>
                  <a:cxn ang="T4">
                    <a:pos x="T0" y="T1"/>
                  </a:cxn>
                  <a:cxn ang="T5">
                    <a:pos x="T2" y="T3"/>
                  </a:cxn>
                </a:cxnLst>
                <a:rect l="T6" t="T7" r="T8" b="T9"/>
                <a:pathLst>
                  <a:path w="1" h="3744">
                    <a:moveTo>
                      <a:pt x="0" y="0"/>
                    </a:moveTo>
                    <a:lnTo>
                      <a:pt x="0" y="3744"/>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6694" name="Freeform 28"/>
              <p:cNvSpPr/>
              <p:nvPr/>
            </p:nvSpPr>
            <p:spPr bwMode="auto">
              <a:xfrm>
                <a:off x="2304" y="1116"/>
                <a:ext cx="1" cy="2928"/>
              </a:xfrm>
              <a:custGeom>
                <a:avLst/>
                <a:gdLst>
                  <a:gd name="T0" fmla="*/ 0 w 1"/>
                  <a:gd name="T1" fmla="*/ 0 h 3744"/>
                  <a:gd name="T2" fmla="*/ 0 w 1"/>
                  <a:gd name="T3" fmla="*/ 1791 h 3744"/>
                  <a:gd name="T4" fmla="*/ 0 60000 65536"/>
                  <a:gd name="T5" fmla="*/ 0 60000 65536"/>
                  <a:gd name="T6" fmla="*/ 0 w 1"/>
                  <a:gd name="T7" fmla="*/ 0 h 3744"/>
                  <a:gd name="T8" fmla="*/ 1 w 1"/>
                  <a:gd name="T9" fmla="*/ 3744 h 3744"/>
                </a:gdLst>
                <a:ahLst/>
                <a:cxnLst>
                  <a:cxn ang="T4">
                    <a:pos x="T0" y="T1"/>
                  </a:cxn>
                  <a:cxn ang="T5">
                    <a:pos x="T2" y="T3"/>
                  </a:cxn>
                </a:cxnLst>
                <a:rect l="T6" t="T7" r="T8" b="T9"/>
                <a:pathLst>
                  <a:path w="1" h="3744">
                    <a:moveTo>
                      <a:pt x="0" y="0"/>
                    </a:moveTo>
                    <a:lnTo>
                      <a:pt x="0" y="3744"/>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6695" name="Freeform 29"/>
              <p:cNvSpPr/>
              <p:nvPr/>
            </p:nvSpPr>
            <p:spPr bwMode="auto">
              <a:xfrm>
                <a:off x="3360" y="1116"/>
                <a:ext cx="4" cy="2928"/>
              </a:xfrm>
              <a:custGeom>
                <a:avLst/>
                <a:gdLst>
                  <a:gd name="T0" fmla="*/ 0 w 4"/>
                  <a:gd name="T1" fmla="*/ 0 h 3744"/>
                  <a:gd name="T2" fmla="*/ 4 w 4"/>
                  <a:gd name="T3" fmla="*/ 1791 h 3744"/>
                  <a:gd name="T4" fmla="*/ 0 60000 65536"/>
                  <a:gd name="T5" fmla="*/ 0 60000 65536"/>
                  <a:gd name="T6" fmla="*/ 0 w 4"/>
                  <a:gd name="T7" fmla="*/ 0 h 3744"/>
                  <a:gd name="T8" fmla="*/ 4 w 4"/>
                  <a:gd name="T9" fmla="*/ 3744 h 3744"/>
                </a:gdLst>
                <a:ahLst/>
                <a:cxnLst>
                  <a:cxn ang="T4">
                    <a:pos x="T0" y="T1"/>
                  </a:cxn>
                  <a:cxn ang="T5">
                    <a:pos x="T2" y="T3"/>
                  </a:cxn>
                </a:cxnLst>
                <a:rect l="T6" t="T7" r="T8" b="T9"/>
                <a:pathLst>
                  <a:path w="4" h="3744">
                    <a:moveTo>
                      <a:pt x="0" y="0"/>
                    </a:moveTo>
                    <a:lnTo>
                      <a:pt x="4" y="3744"/>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6696" name="Freeform 30"/>
              <p:cNvSpPr/>
              <p:nvPr/>
            </p:nvSpPr>
            <p:spPr bwMode="auto">
              <a:xfrm>
                <a:off x="4416" y="1116"/>
                <a:ext cx="1" cy="2928"/>
              </a:xfrm>
              <a:custGeom>
                <a:avLst/>
                <a:gdLst>
                  <a:gd name="T0" fmla="*/ 0 w 1"/>
                  <a:gd name="T1" fmla="*/ 0 h 3744"/>
                  <a:gd name="T2" fmla="*/ 0 w 1"/>
                  <a:gd name="T3" fmla="*/ 1791 h 3744"/>
                  <a:gd name="T4" fmla="*/ 0 60000 65536"/>
                  <a:gd name="T5" fmla="*/ 0 60000 65536"/>
                  <a:gd name="T6" fmla="*/ 0 w 1"/>
                  <a:gd name="T7" fmla="*/ 0 h 3744"/>
                  <a:gd name="T8" fmla="*/ 1 w 1"/>
                  <a:gd name="T9" fmla="*/ 3744 h 3744"/>
                </a:gdLst>
                <a:ahLst/>
                <a:cxnLst>
                  <a:cxn ang="T4">
                    <a:pos x="T0" y="T1"/>
                  </a:cxn>
                  <a:cxn ang="T5">
                    <a:pos x="T2" y="T3"/>
                  </a:cxn>
                </a:cxnLst>
                <a:rect l="T6" t="T7" r="T8" b="T9"/>
                <a:pathLst>
                  <a:path w="1" h="3744">
                    <a:moveTo>
                      <a:pt x="0" y="0"/>
                    </a:moveTo>
                    <a:lnTo>
                      <a:pt x="0" y="3744"/>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nvGrpSpPr>
              <p:cNvPr id="26697" name="Group 31"/>
              <p:cNvGrpSpPr/>
              <p:nvPr/>
            </p:nvGrpSpPr>
            <p:grpSpPr bwMode="auto">
              <a:xfrm>
                <a:off x="192" y="1104"/>
                <a:ext cx="5280" cy="2940"/>
                <a:chOff x="192" y="1104"/>
                <a:chExt cx="5280" cy="2940"/>
              </a:xfrm>
            </p:grpSpPr>
            <p:sp>
              <p:nvSpPr>
                <p:cNvPr id="26698" name="Text Box 32"/>
                <p:cNvSpPr txBox="1">
                  <a:spLocks noChangeArrowheads="1"/>
                </p:cNvSpPr>
                <p:nvPr/>
              </p:nvSpPr>
              <p:spPr bwMode="auto">
                <a:xfrm>
                  <a:off x="240" y="1212"/>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二进制代码</a:t>
                  </a:r>
                </a:p>
              </p:txBody>
            </p:sp>
            <p:sp>
              <p:nvSpPr>
                <p:cNvPr id="26699" name="Text Box 33"/>
                <p:cNvSpPr txBox="1">
                  <a:spLocks noChangeArrowheads="1"/>
                </p:cNvSpPr>
                <p:nvPr/>
              </p:nvSpPr>
              <p:spPr bwMode="auto">
                <a:xfrm>
                  <a:off x="1344" y="1104"/>
                  <a:ext cx="9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无符号数</a:t>
                  </a:r>
                </a:p>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对应的真值</a:t>
                  </a:r>
                </a:p>
              </p:txBody>
            </p:sp>
            <p:sp>
              <p:nvSpPr>
                <p:cNvPr id="26700" name="Text Box 34"/>
                <p:cNvSpPr txBox="1">
                  <a:spLocks noChangeArrowheads="1"/>
                </p:cNvSpPr>
                <p:nvPr/>
              </p:nvSpPr>
              <p:spPr bwMode="auto">
                <a:xfrm>
                  <a:off x="2448" y="1106"/>
                  <a:ext cx="76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原码对应</a:t>
                  </a:r>
                </a:p>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的真值</a:t>
                  </a:r>
                </a:p>
              </p:txBody>
            </p:sp>
            <p:sp>
              <p:nvSpPr>
                <p:cNvPr id="26701" name="Text Box 35"/>
                <p:cNvSpPr txBox="1">
                  <a:spLocks noChangeArrowheads="1"/>
                </p:cNvSpPr>
                <p:nvPr/>
              </p:nvSpPr>
              <p:spPr bwMode="auto">
                <a:xfrm>
                  <a:off x="3486" y="1106"/>
                  <a:ext cx="76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补码对应</a:t>
                  </a:r>
                </a:p>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的真值</a:t>
                  </a:r>
                </a:p>
              </p:txBody>
            </p:sp>
            <p:sp>
              <p:nvSpPr>
                <p:cNvPr id="26702" name="Text Box 36"/>
                <p:cNvSpPr txBox="1">
                  <a:spLocks noChangeArrowheads="1"/>
                </p:cNvSpPr>
                <p:nvPr/>
              </p:nvSpPr>
              <p:spPr bwMode="auto">
                <a:xfrm>
                  <a:off x="4520" y="1106"/>
                  <a:ext cx="76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反码对应</a:t>
                  </a:r>
                </a:p>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的真值</a:t>
                  </a:r>
                </a:p>
              </p:txBody>
            </p:sp>
            <p:sp>
              <p:nvSpPr>
                <p:cNvPr id="26703" name="Rectangle 37"/>
                <p:cNvSpPr>
                  <a:spLocks noChangeArrowheads="1"/>
                </p:cNvSpPr>
                <p:nvPr/>
              </p:nvSpPr>
              <p:spPr bwMode="auto">
                <a:xfrm>
                  <a:off x="192" y="1116"/>
                  <a:ext cx="5280" cy="2928"/>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grpSp>
      <p:grpSp>
        <p:nvGrpSpPr>
          <p:cNvPr id="7" name="Group 38"/>
          <p:cNvGrpSpPr/>
          <p:nvPr/>
        </p:nvGrpSpPr>
        <p:grpSpPr bwMode="auto">
          <a:xfrm>
            <a:off x="4037965" y="2667555"/>
            <a:ext cx="717550" cy="1966913"/>
            <a:chOff x="1862" y="1180"/>
            <a:chExt cx="452" cy="1239"/>
          </a:xfrm>
        </p:grpSpPr>
        <p:grpSp>
          <p:nvGrpSpPr>
            <p:cNvPr id="26685" name="Group 39"/>
            <p:cNvGrpSpPr/>
            <p:nvPr/>
          </p:nvGrpSpPr>
          <p:grpSpPr bwMode="auto">
            <a:xfrm>
              <a:off x="1862" y="1180"/>
              <a:ext cx="452" cy="1239"/>
              <a:chOff x="1862" y="1180"/>
              <a:chExt cx="452" cy="1239"/>
            </a:xfrm>
          </p:grpSpPr>
          <p:sp>
            <p:nvSpPr>
              <p:cNvPr id="26687" name="Text Box 40"/>
              <p:cNvSpPr txBox="1">
                <a:spLocks noChangeArrowheads="1"/>
              </p:cNvSpPr>
              <p:nvPr/>
            </p:nvSpPr>
            <p:spPr bwMode="auto">
              <a:xfrm>
                <a:off x="1948" y="118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26688" name="Text Box 41"/>
              <p:cNvSpPr txBox="1">
                <a:spLocks noChangeArrowheads="1"/>
              </p:cNvSpPr>
              <p:nvPr/>
            </p:nvSpPr>
            <p:spPr bwMode="auto">
              <a:xfrm>
                <a:off x="1948" y="137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26689" name="Text Box 42"/>
              <p:cNvSpPr txBox="1">
                <a:spLocks noChangeArrowheads="1"/>
              </p:cNvSpPr>
              <p:nvPr/>
            </p:nvSpPr>
            <p:spPr bwMode="auto">
              <a:xfrm>
                <a:off x="1948" y="156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26690" name="Text Box 43"/>
              <p:cNvSpPr txBox="1">
                <a:spLocks noChangeArrowheads="1"/>
              </p:cNvSpPr>
              <p:nvPr/>
            </p:nvSpPr>
            <p:spPr bwMode="auto">
              <a:xfrm>
                <a:off x="1862" y="2092"/>
                <a:ext cx="4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127</a:t>
                </a:r>
              </a:p>
            </p:txBody>
          </p:sp>
        </p:grpSp>
        <p:sp>
          <p:nvSpPr>
            <p:cNvPr id="26686" name="Text Box 44"/>
            <p:cNvSpPr txBox="1">
              <a:spLocks noChangeArrowheads="1"/>
            </p:cNvSpPr>
            <p:nvPr/>
          </p:nvSpPr>
          <p:spPr bwMode="auto">
            <a:xfrm>
              <a:off x="1903" y="1878"/>
              <a:ext cx="388"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grpSp>
        <p:nvGrpSpPr>
          <p:cNvPr id="9" name="Group 45"/>
          <p:cNvGrpSpPr/>
          <p:nvPr/>
        </p:nvGrpSpPr>
        <p:grpSpPr bwMode="auto">
          <a:xfrm>
            <a:off x="4037965" y="5299629"/>
            <a:ext cx="717550" cy="1468438"/>
            <a:chOff x="1862" y="2838"/>
            <a:chExt cx="452" cy="925"/>
          </a:xfrm>
        </p:grpSpPr>
        <p:grpSp>
          <p:nvGrpSpPr>
            <p:cNvPr id="26680" name="Group 46"/>
            <p:cNvGrpSpPr/>
            <p:nvPr/>
          </p:nvGrpSpPr>
          <p:grpSpPr bwMode="auto">
            <a:xfrm>
              <a:off x="1862" y="3052"/>
              <a:ext cx="452" cy="711"/>
              <a:chOff x="1862" y="3052"/>
              <a:chExt cx="452" cy="711"/>
            </a:xfrm>
          </p:grpSpPr>
          <p:sp>
            <p:nvSpPr>
              <p:cNvPr id="26682" name="Text Box 47"/>
              <p:cNvSpPr txBox="1">
                <a:spLocks noChangeArrowheads="1"/>
              </p:cNvSpPr>
              <p:nvPr/>
            </p:nvSpPr>
            <p:spPr bwMode="auto">
              <a:xfrm>
                <a:off x="1862" y="3052"/>
                <a:ext cx="4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253</a:t>
                </a:r>
              </a:p>
            </p:txBody>
          </p:sp>
          <p:sp>
            <p:nvSpPr>
              <p:cNvPr id="26683" name="Text Box 48"/>
              <p:cNvSpPr txBox="1">
                <a:spLocks noChangeArrowheads="1"/>
              </p:cNvSpPr>
              <p:nvPr/>
            </p:nvSpPr>
            <p:spPr bwMode="auto">
              <a:xfrm>
                <a:off x="1862" y="3244"/>
                <a:ext cx="4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254</a:t>
                </a:r>
              </a:p>
            </p:txBody>
          </p:sp>
          <p:sp>
            <p:nvSpPr>
              <p:cNvPr id="26684" name="Text Box 49"/>
              <p:cNvSpPr txBox="1">
                <a:spLocks noChangeArrowheads="1"/>
              </p:cNvSpPr>
              <p:nvPr/>
            </p:nvSpPr>
            <p:spPr bwMode="auto">
              <a:xfrm>
                <a:off x="1862" y="3436"/>
                <a:ext cx="4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255</a:t>
                </a:r>
              </a:p>
            </p:txBody>
          </p:sp>
        </p:grpSp>
        <p:sp>
          <p:nvSpPr>
            <p:cNvPr id="26681" name="Text Box 50"/>
            <p:cNvSpPr txBox="1">
              <a:spLocks noChangeArrowheads="1"/>
            </p:cNvSpPr>
            <p:nvPr/>
          </p:nvSpPr>
          <p:spPr bwMode="auto">
            <a:xfrm>
              <a:off x="1916" y="2838"/>
              <a:ext cx="388"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grpSp>
        <p:nvGrpSpPr>
          <p:cNvPr id="11" name="Group 51"/>
          <p:cNvGrpSpPr/>
          <p:nvPr/>
        </p:nvGrpSpPr>
        <p:grpSpPr bwMode="auto">
          <a:xfrm>
            <a:off x="5654041" y="5299630"/>
            <a:ext cx="854075" cy="1457325"/>
            <a:chOff x="2918" y="2838"/>
            <a:chExt cx="538" cy="918"/>
          </a:xfrm>
        </p:grpSpPr>
        <p:grpSp>
          <p:nvGrpSpPr>
            <p:cNvPr id="26675" name="Group 52"/>
            <p:cNvGrpSpPr/>
            <p:nvPr/>
          </p:nvGrpSpPr>
          <p:grpSpPr bwMode="auto">
            <a:xfrm>
              <a:off x="2918" y="3084"/>
              <a:ext cx="468" cy="672"/>
              <a:chOff x="2918" y="3084"/>
              <a:chExt cx="468" cy="672"/>
            </a:xfrm>
          </p:grpSpPr>
          <p:sp>
            <p:nvSpPr>
              <p:cNvPr id="26677" name="Text Box 53"/>
              <p:cNvSpPr txBox="1">
                <a:spLocks noChangeArrowheads="1"/>
              </p:cNvSpPr>
              <p:nvPr/>
            </p:nvSpPr>
            <p:spPr bwMode="auto">
              <a:xfrm>
                <a:off x="2918" y="3084"/>
                <a:ext cx="4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-125</a:t>
                </a:r>
              </a:p>
            </p:txBody>
          </p:sp>
          <p:sp>
            <p:nvSpPr>
              <p:cNvPr id="26678" name="Text Box 54"/>
              <p:cNvSpPr txBox="1">
                <a:spLocks noChangeArrowheads="1"/>
              </p:cNvSpPr>
              <p:nvPr/>
            </p:nvSpPr>
            <p:spPr bwMode="auto">
              <a:xfrm>
                <a:off x="2918" y="3276"/>
                <a:ext cx="4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-126</a:t>
                </a:r>
              </a:p>
            </p:txBody>
          </p:sp>
          <p:sp>
            <p:nvSpPr>
              <p:cNvPr id="26679" name="Text Box 55"/>
              <p:cNvSpPr txBox="1">
                <a:spLocks noChangeArrowheads="1"/>
              </p:cNvSpPr>
              <p:nvPr/>
            </p:nvSpPr>
            <p:spPr bwMode="auto">
              <a:xfrm>
                <a:off x="2918" y="3468"/>
                <a:ext cx="4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-127</a:t>
                </a:r>
              </a:p>
            </p:txBody>
          </p:sp>
        </p:grpSp>
        <p:sp>
          <p:nvSpPr>
            <p:cNvPr id="26676" name="Text Box 56"/>
            <p:cNvSpPr txBox="1">
              <a:spLocks noChangeArrowheads="1"/>
            </p:cNvSpPr>
            <p:nvPr/>
          </p:nvSpPr>
          <p:spPr bwMode="auto">
            <a:xfrm>
              <a:off x="3068" y="2838"/>
              <a:ext cx="388"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sp>
        <p:nvSpPr>
          <p:cNvPr id="532537" name="Text Box 57"/>
          <p:cNvSpPr txBox="1">
            <a:spLocks noChangeArrowheads="1"/>
          </p:cNvSpPr>
          <p:nvPr/>
        </p:nvSpPr>
        <p:spPr bwMode="auto">
          <a:xfrm>
            <a:off x="7578090" y="5690154"/>
            <a:ext cx="4368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-3</a:t>
            </a:r>
          </a:p>
        </p:txBody>
      </p:sp>
      <p:sp>
        <p:nvSpPr>
          <p:cNvPr id="532538" name="Text Box 58"/>
          <p:cNvSpPr txBox="1">
            <a:spLocks noChangeArrowheads="1"/>
          </p:cNvSpPr>
          <p:nvPr/>
        </p:nvSpPr>
        <p:spPr bwMode="auto">
          <a:xfrm>
            <a:off x="7578090" y="5994954"/>
            <a:ext cx="4368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532539" name="Text Box 59"/>
          <p:cNvSpPr txBox="1">
            <a:spLocks noChangeArrowheads="1"/>
          </p:cNvSpPr>
          <p:nvPr/>
        </p:nvSpPr>
        <p:spPr bwMode="auto">
          <a:xfrm>
            <a:off x="7578090" y="6299754"/>
            <a:ext cx="4368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532540" name="Text Box 60"/>
          <p:cNvSpPr txBox="1">
            <a:spLocks noChangeArrowheads="1"/>
          </p:cNvSpPr>
          <p:nvPr/>
        </p:nvSpPr>
        <p:spPr bwMode="auto">
          <a:xfrm>
            <a:off x="7631431" y="5299629"/>
            <a:ext cx="613410" cy="447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nvGrpSpPr>
          <p:cNvPr id="13" name="Group 61"/>
          <p:cNvGrpSpPr/>
          <p:nvPr/>
        </p:nvGrpSpPr>
        <p:grpSpPr bwMode="auto">
          <a:xfrm>
            <a:off x="9102090" y="5299630"/>
            <a:ext cx="666750" cy="1457325"/>
            <a:chOff x="4908" y="2838"/>
            <a:chExt cx="420" cy="918"/>
          </a:xfrm>
        </p:grpSpPr>
        <p:grpSp>
          <p:nvGrpSpPr>
            <p:cNvPr id="26670" name="Group 62"/>
            <p:cNvGrpSpPr/>
            <p:nvPr/>
          </p:nvGrpSpPr>
          <p:grpSpPr bwMode="auto">
            <a:xfrm>
              <a:off x="4908" y="3084"/>
              <a:ext cx="276" cy="672"/>
              <a:chOff x="4956" y="3084"/>
              <a:chExt cx="276" cy="672"/>
            </a:xfrm>
          </p:grpSpPr>
          <p:sp>
            <p:nvSpPr>
              <p:cNvPr id="26672" name="Text Box 63"/>
              <p:cNvSpPr txBox="1">
                <a:spLocks noChangeArrowheads="1"/>
              </p:cNvSpPr>
              <p:nvPr/>
            </p:nvSpPr>
            <p:spPr bwMode="auto">
              <a:xfrm>
                <a:off x="4956" y="3084"/>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26673" name="Text Box 64"/>
              <p:cNvSpPr txBox="1">
                <a:spLocks noChangeArrowheads="1"/>
              </p:cNvSpPr>
              <p:nvPr/>
            </p:nvSpPr>
            <p:spPr bwMode="auto">
              <a:xfrm>
                <a:off x="4956" y="3276"/>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26674" name="Text Box 65"/>
              <p:cNvSpPr txBox="1">
                <a:spLocks noChangeArrowheads="1"/>
              </p:cNvSpPr>
              <p:nvPr/>
            </p:nvSpPr>
            <p:spPr bwMode="auto">
              <a:xfrm>
                <a:off x="4956" y="3468"/>
                <a:ext cx="2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grpSp>
        <p:sp>
          <p:nvSpPr>
            <p:cNvPr id="26671" name="Text Box 66"/>
            <p:cNvSpPr txBox="1">
              <a:spLocks noChangeArrowheads="1"/>
            </p:cNvSpPr>
            <p:nvPr/>
          </p:nvSpPr>
          <p:spPr bwMode="auto">
            <a:xfrm>
              <a:off x="4940" y="2838"/>
              <a:ext cx="388"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grpSp>
        <p:nvGrpSpPr>
          <p:cNvPr id="15" name="Group 67"/>
          <p:cNvGrpSpPr/>
          <p:nvPr/>
        </p:nvGrpSpPr>
        <p:grpSpPr bwMode="auto">
          <a:xfrm>
            <a:off x="7324090" y="2718354"/>
            <a:ext cx="920750" cy="1905000"/>
            <a:chOff x="3692" y="1500"/>
            <a:chExt cx="580" cy="1200"/>
          </a:xfrm>
        </p:grpSpPr>
        <p:grpSp>
          <p:nvGrpSpPr>
            <p:cNvPr id="26664" name="Group 68"/>
            <p:cNvGrpSpPr/>
            <p:nvPr/>
          </p:nvGrpSpPr>
          <p:grpSpPr bwMode="auto">
            <a:xfrm>
              <a:off x="3692" y="1500"/>
              <a:ext cx="513" cy="1200"/>
              <a:chOff x="3692" y="1500"/>
              <a:chExt cx="513" cy="1200"/>
            </a:xfrm>
          </p:grpSpPr>
          <p:sp>
            <p:nvSpPr>
              <p:cNvPr id="26666" name="Text Box 69"/>
              <p:cNvSpPr txBox="1">
                <a:spLocks noChangeArrowheads="1"/>
              </p:cNvSpPr>
              <p:nvPr/>
            </p:nvSpPr>
            <p:spPr bwMode="auto">
              <a:xfrm>
                <a:off x="3772" y="1500"/>
                <a:ext cx="3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26667" name="Text Box 70"/>
              <p:cNvSpPr txBox="1">
                <a:spLocks noChangeArrowheads="1"/>
              </p:cNvSpPr>
              <p:nvPr/>
            </p:nvSpPr>
            <p:spPr bwMode="auto">
              <a:xfrm>
                <a:off x="3772" y="1694"/>
                <a:ext cx="3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26668" name="Text Box 71"/>
              <p:cNvSpPr txBox="1">
                <a:spLocks noChangeArrowheads="1"/>
              </p:cNvSpPr>
              <p:nvPr/>
            </p:nvSpPr>
            <p:spPr bwMode="auto">
              <a:xfrm>
                <a:off x="3772" y="1888"/>
                <a:ext cx="3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26669" name="Text Box 72"/>
              <p:cNvSpPr txBox="1">
                <a:spLocks noChangeArrowheads="1"/>
              </p:cNvSpPr>
              <p:nvPr/>
            </p:nvSpPr>
            <p:spPr bwMode="auto">
              <a:xfrm>
                <a:off x="3692" y="2412"/>
                <a:ext cx="5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+127</a:t>
                </a:r>
              </a:p>
            </p:txBody>
          </p:sp>
        </p:grpSp>
        <p:sp>
          <p:nvSpPr>
            <p:cNvPr id="26665" name="Text Box 73"/>
            <p:cNvSpPr txBox="1">
              <a:spLocks noChangeArrowheads="1"/>
            </p:cNvSpPr>
            <p:nvPr/>
          </p:nvSpPr>
          <p:spPr bwMode="auto">
            <a:xfrm>
              <a:off x="3884" y="2166"/>
              <a:ext cx="388"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grpSp>
        <p:nvGrpSpPr>
          <p:cNvPr id="17" name="Group 74"/>
          <p:cNvGrpSpPr/>
          <p:nvPr/>
        </p:nvGrpSpPr>
        <p:grpSpPr bwMode="auto">
          <a:xfrm>
            <a:off x="8878254" y="2718354"/>
            <a:ext cx="892175" cy="1905000"/>
            <a:chOff x="4767" y="1212"/>
            <a:chExt cx="562" cy="1200"/>
          </a:xfrm>
        </p:grpSpPr>
        <p:grpSp>
          <p:nvGrpSpPr>
            <p:cNvPr id="26658" name="Group 75"/>
            <p:cNvGrpSpPr/>
            <p:nvPr/>
          </p:nvGrpSpPr>
          <p:grpSpPr bwMode="auto">
            <a:xfrm>
              <a:off x="4767" y="1212"/>
              <a:ext cx="513" cy="1200"/>
              <a:chOff x="4767" y="1212"/>
              <a:chExt cx="513" cy="1200"/>
            </a:xfrm>
          </p:grpSpPr>
          <p:sp>
            <p:nvSpPr>
              <p:cNvPr id="26660" name="Text Box 76"/>
              <p:cNvSpPr txBox="1">
                <a:spLocks noChangeArrowheads="1"/>
              </p:cNvSpPr>
              <p:nvPr/>
            </p:nvSpPr>
            <p:spPr bwMode="auto">
              <a:xfrm>
                <a:off x="4863" y="1212"/>
                <a:ext cx="3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26661" name="Text Box 77"/>
              <p:cNvSpPr txBox="1">
                <a:spLocks noChangeArrowheads="1"/>
              </p:cNvSpPr>
              <p:nvPr/>
            </p:nvSpPr>
            <p:spPr bwMode="auto">
              <a:xfrm>
                <a:off x="4863" y="1406"/>
                <a:ext cx="3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26662" name="Text Box 78"/>
              <p:cNvSpPr txBox="1">
                <a:spLocks noChangeArrowheads="1"/>
              </p:cNvSpPr>
              <p:nvPr/>
            </p:nvSpPr>
            <p:spPr bwMode="auto">
              <a:xfrm>
                <a:off x="4863" y="1600"/>
                <a:ext cx="3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26663" name="Text Box 79"/>
              <p:cNvSpPr txBox="1">
                <a:spLocks noChangeArrowheads="1"/>
              </p:cNvSpPr>
              <p:nvPr/>
            </p:nvSpPr>
            <p:spPr bwMode="auto">
              <a:xfrm>
                <a:off x="4767" y="2124"/>
                <a:ext cx="5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+127</a:t>
                </a:r>
              </a:p>
            </p:txBody>
          </p:sp>
        </p:grpSp>
        <p:sp>
          <p:nvSpPr>
            <p:cNvPr id="26659" name="Text Box 80"/>
            <p:cNvSpPr txBox="1">
              <a:spLocks noChangeArrowheads="1"/>
            </p:cNvSpPr>
            <p:nvPr/>
          </p:nvSpPr>
          <p:spPr bwMode="auto">
            <a:xfrm>
              <a:off x="4941" y="1878"/>
              <a:ext cx="388"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grpSp>
        <p:nvGrpSpPr>
          <p:cNvPr id="19" name="Group 81"/>
          <p:cNvGrpSpPr/>
          <p:nvPr/>
        </p:nvGrpSpPr>
        <p:grpSpPr bwMode="auto">
          <a:xfrm>
            <a:off x="5654041" y="2718354"/>
            <a:ext cx="854075" cy="1905000"/>
            <a:chOff x="2918" y="1212"/>
            <a:chExt cx="538" cy="1200"/>
          </a:xfrm>
        </p:grpSpPr>
        <p:grpSp>
          <p:nvGrpSpPr>
            <p:cNvPr id="26652" name="Group 82"/>
            <p:cNvGrpSpPr/>
            <p:nvPr/>
          </p:nvGrpSpPr>
          <p:grpSpPr bwMode="auto">
            <a:xfrm>
              <a:off x="2918" y="1212"/>
              <a:ext cx="513" cy="1200"/>
              <a:chOff x="2918" y="1212"/>
              <a:chExt cx="513" cy="1200"/>
            </a:xfrm>
          </p:grpSpPr>
          <p:sp>
            <p:nvSpPr>
              <p:cNvPr id="26654" name="Text Box 83"/>
              <p:cNvSpPr txBox="1">
                <a:spLocks noChangeArrowheads="1"/>
              </p:cNvSpPr>
              <p:nvPr/>
            </p:nvSpPr>
            <p:spPr bwMode="auto">
              <a:xfrm>
                <a:off x="3004" y="1212"/>
                <a:ext cx="3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26655" name="Text Box 84"/>
              <p:cNvSpPr txBox="1">
                <a:spLocks noChangeArrowheads="1"/>
              </p:cNvSpPr>
              <p:nvPr/>
            </p:nvSpPr>
            <p:spPr bwMode="auto">
              <a:xfrm>
                <a:off x="3004" y="1406"/>
                <a:ext cx="3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26656" name="Text Box 85"/>
              <p:cNvSpPr txBox="1">
                <a:spLocks noChangeArrowheads="1"/>
              </p:cNvSpPr>
              <p:nvPr/>
            </p:nvSpPr>
            <p:spPr bwMode="auto">
              <a:xfrm>
                <a:off x="3004" y="1600"/>
                <a:ext cx="3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26657" name="Text Box 86"/>
              <p:cNvSpPr txBox="1">
                <a:spLocks noChangeArrowheads="1"/>
              </p:cNvSpPr>
              <p:nvPr/>
            </p:nvSpPr>
            <p:spPr bwMode="auto">
              <a:xfrm>
                <a:off x="2918" y="2124"/>
                <a:ext cx="5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+127</a:t>
                </a:r>
              </a:p>
            </p:txBody>
          </p:sp>
        </p:grpSp>
        <p:sp>
          <p:nvSpPr>
            <p:cNvPr id="26653" name="Text Box 87"/>
            <p:cNvSpPr txBox="1">
              <a:spLocks noChangeArrowheads="1"/>
            </p:cNvSpPr>
            <p:nvPr/>
          </p:nvSpPr>
          <p:spPr bwMode="auto">
            <a:xfrm>
              <a:off x="3068" y="1878"/>
              <a:ext cx="388"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grpSp>
        <p:nvGrpSpPr>
          <p:cNvPr id="21" name="Group 89"/>
          <p:cNvGrpSpPr/>
          <p:nvPr/>
        </p:nvGrpSpPr>
        <p:grpSpPr bwMode="auto">
          <a:xfrm>
            <a:off x="7451090" y="2718354"/>
            <a:ext cx="509588" cy="457200"/>
            <a:chOff x="3772" y="1500"/>
            <a:chExt cx="321" cy="288"/>
          </a:xfrm>
        </p:grpSpPr>
        <p:sp>
          <p:nvSpPr>
            <p:cNvPr id="26650" name="Text Box 90"/>
            <p:cNvSpPr txBox="1">
              <a:spLocks noChangeArrowheads="1"/>
            </p:cNvSpPr>
            <p:nvPr/>
          </p:nvSpPr>
          <p:spPr bwMode="auto">
            <a:xfrm>
              <a:off x="3772" y="1500"/>
              <a:ext cx="3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+0</a:t>
              </a:r>
            </a:p>
          </p:txBody>
        </p:sp>
        <p:sp>
          <p:nvSpPr>
            <p:cNvPr id="26651" name="Line 91"/>
            <p:cNvSpPr>
              <a:spLocks noChangeShapeType="1"/>
            </p:cNvSpPr>
            <p:nvPr/>
          </p:nvSpPr>
          <p:spPr bwMode="auto">
            <a:xfrm>
              <a:off x="3840" y="1728"/>
              <a:ext cx="96" cy="0"/>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Tree>
    <p:extLst>
      <p:ext uri="{BB962C8B-B14F-4D97-AF65-F5344CB8AC3E}">
        <p14:creationId xmlns:p14="http://schemas.microsoft.com/office/powerpoint/2010/main" val="3355732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 Box 2"/>
          <p:cNvSpPr txBox="1">
            <a:spLocks noChangeArrowheads="1"/>
          </p:cNvSpPr>
          <p:nvPr/>
        </p:nvSpPr>
        <p:spPr bwMode="auto">
          <a:xfrm>
            <a:off x="2133600" y="228600"/>
            <a:ext cx="7924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(3) 分配地址线</a:t>
            </a:r>
          </a:p>
        </p:txBody>
      </p:sp>
      <p:sp>
        <p:nvSpPr>
          <p:cNvPr id="50" name="Text Box 3"/>
          <p:cNvSpPr txBox="1">
            <a:spLocks noChangeArrowheads="1"/>
          </p:cNvSpPr>
          <p:nvPr/>
        </p:nvSpPr>
        <p:spPr bwMode="auto">
          <a:xfrm>
            <a:off x="2362200" y="4876800"/>
            <a:ext cx="61722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600" b="1"/>
              <a:t>A</a:t>
            </a:r>
            <a:r>
              <a:rPr lang="en-US" altLang="zh-CN" sz="2600" b="1" baseline="-25000"/>
              <a:t>10</a:t>
            </a:r>
            <a:r>
              <a:rPr lang="en-US" altLang="zh-CN" sz="2600" b="1"/>
              <a:t>~ A</a:t>
            </a:r>
            <a:r>
              <a:rPr lang="en-US" altLang="zh-CN" sz="2600" b="1" baseline="-25000"/>
              <a:t>0    </a:t>
            </a:r>
            <a:r>
              <a:rPr lang="zh-CN" altLang="en-US" sz="2600" b="1"/>
              <a:t>接 2</a:t>
            </a:r>
            <a:r>
              <a:rPr lang="en-US" altLang="zh-CN" sz="2600" b="1"/>
              <a:t>K</a:t>
            </a:r>
            <a:r>
              <a:rPr lang="en-US" altLang="zh-CN" sz="900" b="1"/>
              <a:t> </a:t>
            </a:r>
            <a:r>
              <a:rPr lang="en-US" altLang="zh-CN" sz="2600" b="1">
                <a:cs typeface="Times New Roman" panose="02020603050405020304" pitchFamily="18" charset="0"/>
              </a:rPr>
              <a:t>×</a:t>
            </a:r>
            <a:r>
              <a:rPr lang="en-US" altLang="zh-CN" sz="900" b="1">
                <a:cs typeface="Times New Roman" panose="02020603050405020304" pitchFamily="18" charset="0"/>
              </a:rPr>
              <a:t> </a:t>
            </a:r>
            <a:r>
              <a:rPr lang="en-US" altLang="zh-CN" sz="2600" b="1">
                <a:cs typeface="Times New Roman" panose="02020603050405020304" pitchFamily="18" charset="0"/>
              </a:rPr>
              <a:t>8</a:t>
            </a:r>
            <a:r>
              <a:rPr lang="zh-CN" altLang="en-US" sz="2600" b="1"/>
              <a:t>位 </a:t>
            </a:r>
            <a:r>
              <a:rPr lang="en-US" altLang="zh-CN" sz="2600" b="1"/>
              <a:t>ROM </a:t>
            </a:r>
            <a:r>
              <a:rPr lang="zh-CN" altLang="en-US" sz="2600" b="1"/>
              <a:t>的地址线</a:t>
            </a:r>
          </a:p>
        </p:txBody>
      </p:sp>
      <p:sp>
        <p:nvSpPr>
          <p:cNvPr id="51" name="Text Box 4"/>
          <p:cNvSpPr txBox="1">
            <a:spLocks noChangeArrowheads="1"/>
          </p:cNvSpPr>
          <p:nvPr/>
        </p:nvSpPr>
        <p:spPr bwMode="auto">
          <a:xfrm>
            <a:off x="2362200" y="5410200"/>
            <a:ext cx="6248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600" b="1"/>
              <a:t>A</a:t>
            </a:r>
            <a:r>
              <a:rPr lang="en-US" altLang="zh-CN" sz="2600" b="1" baseline="-25000"/>
              <a:t>9  </a:t>
            </a:r>
            <a:r>
              <a:rPr lang="en-US" altLang="zh-CN" sz="2600" b="1"/>
              <a:t>~ A</a:t>
            </a:r>
            <a:r>
              <a:rPr lang="en-US" altLang="zh-CN" sz="2600" b="1" baseline="-25000"/>
              <a:t>0    </a:t>
            </a:r>
            <a:r>
              <a:rPr lang="zh-CN" altLang="en-US" sz="2600" b="1"/>
              <a:t>接 1</a:t>
            </a:r>
            <a:r>
              <a:rPr lang="en-US" altLang="zh-CN" sz="2600" b="1"/>
              <a:t>K</a:t>
            </a:r>
            <a:r>
              <a:rPr lang="en-US" altLang="zh-CN" sz="900" b="1"/>
              <a:t> </a:t>
            </a:r>
            <a:r>
              <a:rPr lang="en-US" altLang="zh-CN" sz="2600" b="1">
                <a:cs typeface="Times New Roman" panose="02020603050405020304" pitchFamily="18" charset="0"/>
              </a:rPr>
              <a:t>×</a:t>
            </a:r>
            <a:r>
              <a:rPr lang="en-US" altLang="zh-CN" sz="900" b="1">
                <a:cs typeface="Times New Roman" panose="02020603050405020304" pitchFamily="18" charset="0"/>
              </a:rPr>
              <a:t> </a:t>
            </a:r>
            <a:r>
              <a:rPr lang="en-US" altLang="zh-CN" sz="2600" b="1">
                <a:cs typeface="Times New Roman" panose="02020603050405020304" pitchFamily="18" charset="0"/>
              </a:rPr>
              <a:t>4</a:t>
            </a:r>
            <a:r>
              <a:rPr lang="zh-CN" altLang="en-US" sz="2600" b="1"/>
              <a:t>位 </a:t>
            </a:r>
            <a:r>
              <a:rPr lang="en-US" altLang="zh-CN" sz="2600" b="1"/>
              <a:t>RAM </a:t>
            </a:r>
            <a:r>
              <a:rPr lang="zh-CN" altLang="en-US" sz="2600" b="1"/>
              <a:t>的地址线</a:t>
            </a:r>
            <a:endParaRPr lang="en-US" altLang="zh-CN" sz="2600" b="1"/>
          </a:p>
        </p:txBody>
      </p:sp>
      <p:sp>
        <p:nvSpPr>
          <p:cNvPr id="52" name="Rectangle 5"/>
          <p:cNvSpPr>
            <a:spLocks noChangeArrowheads="1"/>
          </p:cNvSpPr>
          <p:nvPr/>
        </p:nvSpPr>
        <p:spPr bwMode="auto">
          <a:xfrm>
            <a:off x="2133600" y="5973763"/>
            <a:ext cx="4089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(4) 确定片选信号</a:t>
            </a:r>
            <a:endParaRPr lang="en-US" altLang="zh-CN" sz="3200" b="1"/>
          </a:p>
        </p:txBody>
      </p:sp>
      <p:sp>
        <p:nvSpPr>
          <p:cNvPr id="53" name="Line 6"/>
          <p:cNvSpPr>
            <a:spLocks noChangeShapeType="1"/>
          </p:cNvSpPr>
          <p:nvPr/>
        </p:nvSpPr>
        <p:spPr bwMode="auto">
          <a:xfrm>
            <a:off x="4038600" y="1371600"/>
            <a:ext cx="0" cy="3200400"/>
          </a:xfrm>
          <a:prstGeom prst="line">
            <a:avLst/>
          </a:prstGeom>
          <a:noFill/>
          <a:ln w="38100">
            <a:solidFill>
              <a:schemeClr val="folHlink"/>
            </a:solidFill>
            <a:prstDash val="dash"/>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4" name="Line 7"/>
          <p:cNvSpPr>
            <a:spLocks noChangeShapeType="1"/>
          </p:cNvSpPr>
          <p:nvPr/>
        </p:nvSpPr>
        <p:spPr bwMode="auto">
          <a:xfrm>
            <a:off x="4495800" y="1371600"/>
            <a:ext cx="0" cy="3200400"/>
          </a:xfrm>
          <a:prstGeom prst="line">
            <a:avLst/>
          </a:prstGeom>
          <a:noFill/>
          <a:ln w="38100">
            <a:solidFill>
              <a:schemeClr val="folHlink"/>
            </a:solidFill>
            <a:prstDash val="dash"/>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5" name="Line 8"/>
          <p:cNvSpPr>
            <a:spLocks noChangeShapeType="1"/>
          </p:cNvSpPr>
          <p:nvPr/>
        </p:nvSpPr>
        <p:spPr bwMode="auto">
          <a:xfrm>
            <a:off x="2743200" y="1371600"/>
            <a:ext cx="0" cy="3200400"/>
          </a:xfrm>
          <a:prstGeom prst="line">
            <a:avLst/>
          </a:prstGeom>
          <a:noFill/>
          <a:ln w="38100">
            <a:solidFill>
              <a:schemeClr val="folHlink"/>
            </a:solidFill>
            <a:prstDash val="dash"/>
            <a:round/>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56" name="Group 9"/>
          <p:cNvGrpSpPr/>
          <p:nvPr/>
        </p:nvGrpSpPr>
        <p:grpSpPr bwMode="auto">
          <a:xfrm>
            <a:off x="2743200" y="4495800"/>
            <a:ext cx="1371600" cy="519113"/>
            <a:chOff x="720" y="2880"/>
            <a:chExt cx="864" cy="327"/>
          </a:xfrm>
        </p:grpSpPr>
        <p:sp>
          <p:nvSpPr>
            <p:cNvPr id="57" name="Text Box 10"/>
            <p:cNvSpPr txBox="1">
              <a:spLocks noChangeArrowheads="1"/>
            </p:cNvSpPr>
            <p:nvPr/>
          </p:nvSpPr>
          <p:spPr bwMode="auto">
            <a:xfrm>
              <a:off x="720" y="2880"/>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solidFill>
                    <a:schemeClr val="folHlink"/>
                  </a:solidFill>
                </a:rPr>
                <a:t>C</a:t>
              </a:r>
            </a:p>
          </p:txBody>
        </p:sp>
        <p:sp>
          <p:nvSpPr>
            <p:cNvPr id="58" name="Text Box 11"/>
            <p:cNvSpPr txBox="1">
              <a:spLocks noChangeArrowheads="1"/>
            </p:cNvSpPr>
            <p:nvPr/>
          </p:nvSpPr>
          <p:spPr bwMode="auto">
            <a:xfrm>
              <a:off x="960" y="2880"/>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solidFill>
                    <a:schemeClr val="folHlink"/>
                  </a:solidFill>
                </a:rPr>
                <a:t>B</a:t>
              </a:r>
            </a:p>
          </p:txBody>
        </p:sp>
        <p:sp>
          <p:nvSpPr>
            <p:cNvPr id="59" name="Text Box 12"/>
            <p:cNvSpPr txBox="1">
              <a:spLocks noChangeArrowheads="1"/>
            </p:cNvSpPr>
            <p:nvPr/>
          </p:nvSpPr>
          <p:spPr bwMode="auto">
            <a:xfrm>
              <a:off x="1248" y="2880"/>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en-US" altLang="zh-CN" sz="2800" b="1">
                  <a:solidFill>
                    <a:schemeClr val="folHlink"/>
                  </a:solidFill>
                </a:rPr>
                <a:t>A</a:t>
              </a:r>
            </a:p>
          </p:txBody>
        </p:sp>
      </p:grpSp>
      <p:grpSp>
        <p:nvGrpSpPr>
          <p:cNvPr id="60" name="Group 13"/>
          <p:cNvGrpSpPr/>
          <p:nvPr/>
        </p:nvGrpSpPr>
        <p:grpSpPr bwMode="auto">
          <a:xfrm>
            <a:off x="1905000" y="914400"/>
            <a:ext cx="9296400" cy="3779838"/>
            <a:chOff x="192" y="624"/>
            <a:chExt cx="5856" cy="2381"/>
          </a:xfrm>
        </p:grpSpPr>
        <p:grpSp>
          <p:nvGrpSpPr>
            <p:cNvPr id="61" name="Group 14"/>
            <p:cNvGrpSpPr/>
            <p:nvPr/>
          </p:nvGrpSpPr>
          <p:grpSpPr bwMode="auto">
            <a:xfrm>
              <a:off x="240" y="864"/>
              <a:ext cx="4320" cy="365"/>
              <a:chOff x="384" y="1296"/>
              <a:chExt cx="4320" cy="365"/>
            </a:xfrm>
          </p:grpSpPr>
          <p:sp>
            <p:nvSpPr>
              <p:cNvPr id="88" name="Text Box 15"/>
              <p:cNvSpPr txBox="1">
                <a:spLocks noChangeArrowheads="1"/>
              </p:cNvSpPr>
              <p:nvPr/>
            </p:nvSpPr>
            <p:spPr bwMode="auto">
              <a:xfrm>
                <a:off x="384"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0  1  1  0</a:t>
                </a:r>
              </a:p>
            </p:txBody>
          </p:sp>
          <p:sp>
            <p:nvSpPr>
              <p:cNvPr id="89" name="Text Box 16"/>
              <p:cNvSpPr txBox="1">
                <a:spLocks noChangeArrowheads="1"/>
              </p:cNvSpPr>
              <p:nvPr/>
            </p:nvSpPr>
            <p:spPr bwMode="auto">
              <a:xfrm>
                <a:off x="1440"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sp>
            <p:nvSpPr>
              <p:cNvPr id="90" name="Text Box 17"/>
              <p:cNvSpPr txBox="1">
                <a:spLocks noChangeArrowheads="1"/>
              </p:cNvSpPr>
              <p:nvPr/>
            </p:nvSpPr>
            <p:spPr bwMode="auto">
              <a:xfrm>
                <a:off x="2496"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sp>
            <p:nvSpPr>
              <p:cNvPr id="91" name="Text Box 18"/>
              <p:cNvSpPr txBox="1">
                <a:spLocks noChangeArrowheads="1"/>
              </p:cNvSpPr>
              <p:nvPr/>
            </p:nvSpPr>
            <p:spPr bwMode="auto">
              <a:xfrm>
                <a:off x="3552"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grpSp>
        <p:sp>
          <p:nvSpPr>
            <p:cNvPr id="62" name="Text Box 19"/>
            <p:cNvSpPr txBox="1">
              <a:spLocks noChangeArrowheads="1"/>
            </p:cNvSpPr>
            <p:nvPr/>
          </p:nvSpPr>
          <p:spPr bwMode="auto">
            <a:xfrm>
              <a:off x="192" y="624"/>
              <a:ext cx="49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b="1"/>
                <a:t>A</a:t>
              </a:r>
              <a:r>
                <a:rPr lang="en-US" altLang="zh-CN" b="1" baseline="-25000"/>
                <a:t>15        </a:t>
              </a:r>
              <a:r>
                <a:rPr lang="en-US" altLang="zh-CN" b="1"/>
                <a:t>A</a:t>
              </a:r>
              <a:r>
                <a:rPr lang="en-US" altLang="zh-CN" b="1" baseline="-25000"/>
                <a:t>13       </a:t>
              </a:r>
              <a:r>
                <a:rPr lang="en-US" altLang="zh-CN" b="1"/>
                <a:t>A</a:t>
              </a:r>
              <a:r>
                <a:rPr lang="en-US" altLang="zh-CN" b="1" baseline="-25000"/>
                <a:t>11 </a:t>
              </a:r>
              <a:r>
                <a:rPr lang="en-US" altLang="zh-CN" b="1"/>
                <a:t>A</a:t>
              </a:r>
              <a:r>
                <a:rPr lang="en-US" altLang="zh-CN" b="1" baseline="-25000"/>
                <a:t>10</a:t>
              </a:r>
              <a:r>
                <a:rPr lang="en-US" altLang="zh-CN" b="1"/>
                <a:t>    …    A</a:t>
              </a:r>
              <a:r>
                <a:rPr lang="en-US" altLang="zh-CN" b="1" baseline="-25000"/>
                <a:t>7     </a:t>
              </a:r>
              <a:r>
                <a:rPr lang="en-US" altLang="zh-CN" b="1"/>
                <a:t>…    A</a:t>
              </a:r>
              <a:r>
                <a:rPr lang="en-US" altLang="zh-CN" b="1" baseline="-25000"/>
                <a:t>4   </a:t>
              </a:r>
              <a:r>
                <a:rPr lang="en-US" altLang="zh-CN" b="1"/>
                <a:t>A</a:t>
              </a:r>
              <a:r>
                <a:rPr lang="en-US" altLang="zh-CN" b="1" baseline="-25000"/>
                <a:t>3      </a:t>
              </a:r>
              <a:r>
                <a:rPr lang="en-US" altLang="zh-CN" b="1"/>
                <a:t>…</a:t>
              </a:r>
              <a:r>
                <a:rPr lang="en-US" altLang="zh-CN" b="1" baseline="-25000"/>
                <a:t>     </a:t>
              </a:r>
              <a:r>
                <a:rPr lang="en-US" altLang="zh-CN" b="1"/>
                <a:t>A</a:t>
              </a:r>
              <a:r>
                <a:rPr lang="en-US" altLang="zh-CN" b="1" baseline="-25000"/>
                <a:t>0</a:t>
              </a:r>
            </a:p>
          </p:txBody>
        </p:sp>
        <p:grpSp>
          <p:nvGrpSpPr>
            <p:cNvPr id="63" name="Group 20"/>
            <p:cNvGrpSpPr/>
            <p:nvPr/>
          </p:nvGrpSpPr>
          <p:grpSpPr bwMode="auto">
            <a:xfrm>
              <a:off x="240" y="1200"/>
              <a:ext cx="4320" cy="701"/>
              <a:chOff x="288" y="1632"/>
              <a:chExt cx="4320" cy="701"/>
            </a:xfrm>
          </p:grpSpPr>
          <p:sp>
            <p:nvSpPr>
              <p:cNvPr id="82" name="Text Box 21"/>
              <p:cNvSpPr txBox="1">
                <a:spLocks noChangeArrowheads="1"/>
              </p:cNvSpPr>
              <p:nvPr/>
            </p:nvSpPr>
            <p:spPr bwMode="auto">
              <a:xfrm>
                <a:off x="297" y="1632"/>
                <a:ext cx="423"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a:t>
                </a:r>
              </a:p>
            </p:txBody>
          </p:sp>
          <p:grpSp>
            <p:nvGrpSpPr>
              <p:cNvPr id="83" name="Group 22"/>
              <p:cNvGrpSpPr/>
              <p:nvPr/>
            </p:nvGrpSpPr>
            <p:grpSpPr bwMode="auto">
              <a:xfrm>
                <a:off x="288" y="1968"/>
                <a:ext cx="4320" cy="365"/>
                <a:chOff x="384" y="1968"/>
                <a:chExt cx="4320" cy="365"/>
              </a:xfrm>
            </p:grpSpPr>
            <p:sp>
              <p:nvSpPr>
                <p:cNvPr id="84" name="Text Box 23"/>
                <p:cNvSpPr txBox="1">
                  <a:spLocks noChangeArrowheads="1"/>
                </p:cNvSpPr>
                <p:nvPr/>
              </p:nvSpPr>
              <p:spPr bwMode="auto">
                <a:xfrm>
                  <a:off x="384"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0  1  1  0</a:t>
                  </a:r>
                </a:p>
              </p:txBody>
            </p:sp>
            <p:sp>
              <p:nvSpPr>
                <p:cNvPr id="85" name="Text Box 24"/>
                <p:cNvSpPr txBox="1">
                  <a:spLocks noChangeArrowheads="1"/>
                </p:cNvSpPr>
                <p:nvPr/>
              </p:nvSpPr>
              <p:spPr bwMode="auto">
                <a:xfrm>
                  <a:off x="1440" y="1968"/>
                  <a:ext cx="14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0  1  1  1</a:t>
                  </a:r>
                </a:p>
              </p:txBody>
            </p:sp>
            <p:sp>
              <p:nvSpPr>
                <p:cNvPr id="86" name="Text Box 25"/>
                <p:cNvSpPr txBox="1">
                  <a:spLocks noChangeArrowheads="1"/>
                </p:cNvSpPr>
                <p:nvPr/>
              </p:nvSpPr>
              <p:spPr bwMode="auto">
                <a:xfrm>
                  <a:off x="2496"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sp>
              <p:nvSpPr>
                <p:cNvPr id="87" name="Text Box 26"/>
                <p:cNvSpPr txBox="1">
                  <a:spLocks noChangeArrowheads="1"/>
                </p:cNvSpPr>
                <p:nvPr/>
              </p:nvSpPr>
              <p:spPr bwMode="auto">
                <a:xfrm>
                  <a:off x="3552"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grpSp>
        </p:grpSp>
        <p:grpSp>
          <p:nvGrpSpPr>
            <p:cNvPr id="64" name="Group 27"/>
            <p:cNvGrpSpPr/>
            <p:nvPr/>
          </p:nvGrpSpPr>
          <p:grpSpPr bwMode="auto">
            <a:xfrm>
              <a:off x="240" y="1939"/>
              <a:ext cx="4320" cy="365"/>
              <a:chOff x="384" y="1296"/>
              <a:chExt cx="4320" cy="365"/>
            </a:xfrm>
          </p:grpSpPr>
          <p:sp>
            <p:nvSpPr>
              <p:cNvPr id="78" name="Text Box 28"/>
              <p:cNvSpPr txBox="1">
                <a:spLocks noChangeArrowheads="1"/>
              </p:cNvSpPr>
              <p:nvPr/>
            </p:nvSpPr>
            <p:spPr bwMode="auto">
              <a:xfrm>
                <a:off x="384"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0  1  1  0</a:t>
                </a:r>
              </a:p>
            </p:txBody>
          </p:sp>
          <p:sp>
            <p:nvSpPr>
              <p:cNvPr id="79" name="Text Box 29"/>
              <p:cNvSpPr txBox="1">
                <a:spLocks noChangeArrowheads="1"/>
              </p:cNvSpPr>
              <p:nvPr/>
            </p:nvSpPr>
            <p:spPr bwMode="auto">
              <a:xfrm>
                <a:off x="1440"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1  0  0  0</a:t>
                </a:r>
              </a:p>
            </p:txBody>
          </p:sp>
          <p:sp>
            <p:nvSpPr>
              <p:cNvPr id="80" name="Text Box 30"/>
              <p:cNvSpPr txBox="1">
                <a:spLocks noChangeArrowheads="1"/>
              </p:cNvSpPr>
              <p:nvPr/>
            </p:nvSpPr>
            <p:spPr bwMode="auto">
              <a:xfrm>
                <a:off x="2496"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sp>
            <p:nvSpPr>
              <p:cNvPr id="81" name="Text Box 31"/>
              <p:cNvSpPr txBox="1">
                <a:spLocks noChangeArrowheads="1"/>
              </p:cNvSpPr>
              <p:nvPr/>
            </p:nvSpPr>
            <p:spPr bwMode="auto">
              <a:xfrm>
                <a:off x="3552" y="1296"/>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0  0  0  0</a:t>
                </a:r>
              </a:p>
            </p:txBody>
          </p:sp>
        </p:grpSp>
        <p:grpSp>
          <p:nvGrpSpPr>
            <p:cNvPr id="65" name="Group 32"/>
            <p:cNvGrpSpPr/>
            <p:nvPr/>
          </p:nvGrpSpPr>
          <p:grpSpPr bwMode="auto">
            <a:xfrm>
              <a:off x="240" y="2256"/>
              <a:ext cx="4320" cy="749"/>
              <a:chOff x="288" y="2688"/>
              <a:chExt cx="4320" cy="749"/>
            </a:xfrm>
          </p:grpSpPr>
          <p:sp>
            <p:nvSpPr>
              <p:cNvPr id="72" name="Text Box 33"/>
              <p:cNvSpPr txBox="1">
                <a:spLocks noChangeArrowheads="1"/>
              </p:cNvSpPr>
              <p:nvPr/>
            </p:nvSpPr>
            <p:spPr bwMode="auto">
              <a:xfrm>
                <a:off x="288" y="2688"/>
                <a:ext cx="423"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3200" b="1"/>
                  <a:t>…</a:t>
                </a:r>
              </a:p>
            </p:txBody>
          </p:sp>
          <p:grpSp>
            <p:nvGrpSpPr>
              <p:cNvPr id="73" name="Group 34"/>
              <p:cNvGrpSpPr/>
              <p:nvPr/>
            </p:nvGrpSpPr>
            <p:grpSpPr bwMode="auto">
              <a:xfrm>
                <a:off x="288" y="3072"/>
                <a:ext cx="4320" cy="365"/>
                <a:chOff x="384" y="1968"/>
                <a:chExt cx="4320" cy="365"/>
              </a:xfrm>
            </p:grpSpPr>
            <p:sp>
              <p:nvSpPr>
                <p:cNvPr id="74" name="Text Box 35"/>
                <p:cNvSpPr txBox="1">
                  <a:spLocks noChangeArrowheads="1"/>
                </p:cNvSpPr>
                <p:nvPr/>
              </p:nvSpPr>
              <p:spPr bwMode="auto">
                <a:xfrm>
                  <a:off x="384"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0  1  1  0</a:t>
                  </a:r>
                </a:p>
              </p:txBody>
            </p:sp>
            <p:sp>
              <p:nvSpPr>
                <p:cNvPr id="75" name="Text Box 36"/>
                <p:cNvSpPr txBox="1">
                  <a:spLocks noChangeArrowheads="1"/>
                </p:cNvSpPr>
                <p:nvPr/>
              </p:nvSpPr>
              <p:spPr bwMode="auto">
                <a:xfrm>
                  <a:off x="1440" y="1968"/>
                  <a:ext cx="1440"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1  0  1  1</a:t>
                  </a:r>
                </a:p>
              </p:txBody>
            </p:sp>
            <p:sp>
              <p:nvSpPr>
                <p:cNvPr id="76" name="Text Box 37"/>
                <p:cNvSpPr txBox="1">
                  <a:spLocks noChangeArrowheads="1"/>
                </p:cNvSpPr>
                <p:nvPr/>
              </p:nvSpPr>
              <p:spPr bwMode="auto">
                <a:xfrm>
                  <a:off x="2496"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sp>
              <p:nvSpPr>
                <p:cNvPr id="77" name="Text Box 38"/>
                <p:cNvSpPr txBox="1">
                  <a:spLocks noChangeArrowheads="1"/>
                </p:cNvSpPr>
                <p:nvPr/>
              </p:nvSpPr>
              <p:spPr bwMode="auto">
                <a:xfrm>
                  <a:off x="3552" y="1968"/>
                  <a:ext cx="11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1  1  1  1</a:t>
                  </a:r>
                </a:p>
              </p:txBody>
            </p:sp>
          </p:grpSp>
        </p:grpSp>
        <p:sp>
          <p:nvSpPr>
            <p:cNvPr id="66" name="AutoShape 39"/>
            <p:cNvSpPr/>
            <p:nvPr/>
          </p:nvSpPr>
          <p:spPr bwMode="auto">
            <a:xfrm>
              <a:off x="4464" y="1008"/>
              <a:ext cx="192" cy="768"/>
            </a:xfrm>
            <a:prstGeom prst="rightBrace">
              <a:avLst>
                <a:gd name="adj1" fmla="val 33333"/>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7" name="Text Box 40"/>
            <p:cNvSpPr txBox="1">
              <a:spLocks noChangeArrowheads="1"/>
            </p:cNvSpPr>
            <p:nvPr/>
          </p:nvSpPr>
          <p:spPr bwMode="auto">
            <a:xfrm>
              <a:off x="4704" y="1363"/>
              <a:ext cx="13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t>2K</a:t>
              </a:r>
              <a:r>
                <a:rPr lang="en-US" altLang="zh-CN" sz="900" b="1"/>
                <a:t> </a:t>
              </a:r>
              <a:r>
                <a:rPr lang="en-US" altLang="zh-CN" sz="3200" b="1">
                  <a:cs typeface="Times New Roman" panose="02020603050405020304" pitchFamily="18" charset="0"/>
                </a:rPr>
                <a:t>×</a:t>
              </a:r>
              <a:r>
                <a:rPr lang="en-US" altLang="zh-CN" sz="900" b="1">
                  <a:cs typeface="Times New Roman" panose="02020603050405020304" pitchFamily="18" charset="0"/>
                </a:rPr>
                <a:t> </a:t>
              </a:r>
              <a:r>
                <a:rPr lang="en-US" altLang="zh-CN" sz="2800" b="1">
                  <a:cs typeface="Times New Roman" panose="02020603050405020304" pitchFamily="18" charset="0"/>
                </a:rPr>
                <a:t>8</a:t>
              </a:r>
              <a:r>
                <a:rPr lang="zh-CN" altLang="en-US" sz="2800" b="1"/>
                <a:t>位</a:t>
              </a:r>
              <a:endParaRPr lang="en-US" altLang="zh-CN" sz="2800" b="1"/>
            </a:p>
          </p:txBody>
        </p:sp>
        <p:sp>
          <p:nvSpPr>
            <p:cNvPr id="68" name="Text Box 41"/>
            <p:cNvSpPr txBox="1">
              <a:spLocks noChangeArrowheads="1"/>
            </p:cNvSpPr>
            <p:nvPr/>
          </p:nvSpPr>
          <p:spPr bwMode="auto">
            <a:xfrm>
              <a:off x="4704" y="1056"/>
              <a:ext cx="11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cs typeface="Times New Roman" panose="02020603050405020304" pitchFamily="18" charset="0"/>
                </a:rPr>
                <a:t>1片 </a:t>
              </a:r>
              <a:r>
                <a:rPr lang="en-US" altLang="zh-CN" sz="2800" b="1">
                  <a:cs typeface="Times New Roman" panose="02020603050405020304" pitchFamily="18" charset="0"/>
                </a:rPr>
                <a:t>ROM</a:t>
              </a:r>
              <a:endParaRPr lang="zh-CN" altLang="en-US" sz="2800" b="1">
                <a:cs typeface="Times New Roman" panose="02020603050405020304" pitchFamily="18" charset="0"/>
              </a:endParaRPr>
            </a:p>
          </p:txBody>
        </p:sp>
        <p:sp>
          <p:nvSpPr>
            <p:cNvPr id="69" name="AutoShape 42"/>
            <p:cNvSpPr/>
            <p:nvPr/>
          </p:nvSpPr>
          <p:spPr bwMode="auto">
            <a:xfrm>
              <a:off x="4464" y="2112"/>
              <a:ext cx="192" cy="768"/>
            </a:xfrm>
            <a:prstGeom prst="rightBrace">
              <a:avLst>
                <a:gd name="adj1" fmla="val 33333"/>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0" name="Text Box 43"/>
            <p:cNvSpPr txBox="1">
              <a:spLocks noChangeArrowheads="1"/>
            </p:cNvSpPr>
            <p:nvPr/>
          </p:nvSpPr>
          <p:spPr bwMode="auto">
            <a:xfrm>
              <a:off x="4704" y="2448"/>
              <a:ext cx="13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800" b="1"/>
                <a:t>1K</a:t>
              </a:r>
              <a:r>
                <a:rPr lang="en-US" altLang="zh-CN" sz="900" b="1"/>
                <a:t> </a:t>
              </a:r>
              <a:r>
                <a:rPr lang="en-US" altLang="zh-CN" sz="3200" b="1">
                  <a:cs typeface="Times New Roman" panose="02020603050405020304" pitchFamily="18" charset="0"/>
                </a:rPr>
                <a:t>×</a:t>
              </a:r>
              <a:r>
                <a:rPr lang="en-US" altLang="zh-CN" sz="900" b="1">
                  <a:cs typeface="Times New Roman" panose="02020603050405020304" pitchFamily="18" charset="0"/>
                </a:rPr>
                <a:t> </a:t>
              </a:r>
              <a:r>
                <a:rPr lang="en-US" altLang="zh-CN" sz="2800" b="1">
                  <a:cs typeface="Times New Roman" panose="02020603050405020304" pitchFamily="18" charset="0"/>
                </a:rPr>
                <a:t>4</a:t>
              </a:r>
              <a:r>
                <a:rPr lang="zh-CN" altLang="en-US" sz="2800" b="1"/>
                <a:t>位</a:t>
              </a:r>
              <a:endParaRPr lang="en-US" altLang="zh-CN" sz="2800" b="1"/>
            </a:p>
          </p:txBody>
        </p:sp>
        <p:sp>
          <p:nvSpPr>
            <p:cNvPr id="71" name="Text Box 44"/>
            <p:cNvSpPr txBox="1">
              <a:spLocks noChangeArrowheads="1"/>
            </p:cNvSpPr>
            <p:nvPr/>
          </p:nvSpPr>
          <p:spPr bwMode="auto">
            <a:xfrm>
              <a:off x="4704" y="2121"/>
              <a:ext cx="11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b="1">
                  <a:cs typeface="Times New Roman" panose="02020603050405020304" pitchFamily="18" charset="0"/>
                </a:rPr>
                <a:t>2片</a:t>
              </a:r>
              <a:r>
                <a:rPr lang="en-US" altLang="zh-CN" sz="2800" b="1">
                  <a:cs typeface="Times New Roman" panose="02020603050405020304" pitchFamily="18" charset="0"/>
                </a:rPr>
                <a:t>RAM</a:t>
              </a:r>
              <a:endParaRPr lang="zh-CN" altLang="en-US" sz="2800" b="1">
                <a:cs typeface="Times New Roman" panose="02020603050405020304" pitchFamily="18" charset="0"/>
              </a:endParaRPr>
            </a:p>
          </p:txBody>
        </p:sp>
      </p:grpSp>
      <p:sp>
        <p:nvSpPr>
          <p:cNvPr id="92"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t>160</a:t>
            </a:fld>
            <a:endParaRPr lang="zh-CN" alt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a:sym typeface="+mn-ea"/>
              </a:rPr>
              <a:t>例 </a:t>
            </a:r>
            <a:r>
              <a:rPr lang="en-US" altLang="zh-CN" b="1">
                <a:sym typeface="+mn-ea"/>
              </a:rPr>
              <a:t>6</a:t>
            </a:r>
            <a:r>
              <a:rPr lang="zh-CN" altLang="en-US" b="1">
                <a:sym typeface="+mn-ea"/>
              </a:rPr>
              <a:t>.1  </a:t>
            </a:r>
            <a:r>
              <a:rPr lang="en-US" altLang="zh-CN" b="1">
                <a:sym typeface="+mn-ea"/>
              </a:rPr>
              <a:t>CPU </a:t>
            </a:r>
            <a:r>
              <a:rPr lang="zh-CN" altLang="en-US" b="1">
                <a:sym typeface="+mn-ea"/>
              </a:rPr>
              <a:t>与存储器的连接图</a:t>
            </a:r>
            <a:endParaRPr lang="zh-CN" altLang="en-US"/>
          </a:p>
        </p:txBody>
      </p:sp>
      <p:sp>
        <p:nvSpPr>
          <p:cNvPr id="149" name="灯片编号占位符 2"/>
          <p:cNvSpPr>
            <a:spLocks noGrp="1"/>
          </p:cNvSpPr>
          <p:nvPr>
            <p:ph type="sldNum" sz="quarter" idx="12"/>
          </p:nvPr>
        </p:nvSpPr>
        <p:spPr/>
        <p:txBody>
          <a:bodyPr/>
          <a:lstStyle/>
          <a:p>
            <a:fld id="{8EE8E787-E6FE-45D8-9039-788B45E44EE7}" type="slidenum">
              <a:rPr lang="zh-CN" altLang="en-US" smtClean="0"/>
              <a:t>161</a:t>
            </a:fld>
            <a:endParaRPr lang="zh-CN" altLang="en-US" dirty="0"/>
          </a:p>
        </p:txBody>
      </p:sp>
      <p:sp>
        <p:nvSpPr>
          <p:cNvPr id="152" name="Freeform 2"/>
          <p:cNvSpPr/>
          <p:nvPr/>
        </p:nvSpPr>
        <p:spPr bwMode="auto">
          <a:xfrm>
            <a:off x="2736040" y="1914904"/>
            <a:ext cx="1062038" cy="1588"/>
          </a:xfrm>
          <a:custGeom>
            <a:avLst/>
            <a:gdLst>
              <a:gd name="T0" fmla="*/ 2147483647 w 669"/>
              <a:gd name="T1" fmla="*/ 0 h 1"/>
              <a:gd name="T2" fmla="*/ 0 w 669"/>
              <a:gd name="T3" fmla="*/ 0 h 1"/>
              <a:gd name="T4" fmla="*/ 0 60000 65536"/>
              <a:gd name="T5" fmla="*/ 0 60000 65536"/>
              <a:gd name="T6" fmla="*/ 0 w 669"/>
              <a:gd name="T7" fmla="*/ 0 h 1"/>
              <a:gd name="T8" fmla="*/ 669 w 669"/>
              <a:gd name="T9" fmla="*/ 1 h 1"/>
            </a:gdLst>
            <a:ahLst/>
            <a:cxnLst>
              <a:cxn ang="T4">
                <a:pos x="T0" y="T1"/>
              </a:cxn>
              <a:cxn ang="T5">
                <a:pos x="T2" y="T3"/>
              </a:cxn>
            </a:cxnLst>
            <a:rect l="T6" t="T7" r="T8" b="T9"/>
            <a:pathLst>
              <a:path w="669" h="1">
                <a:moveTo>
                  <a:pt x="669" y="0"/>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3" name="Line 3"/>
          <p:cNvSpPr>
            <a:spLocks noChangeShapeType="1"/>
          </p:cNvSpPr>
          <p:nvPr/>
        </p:nvSpPr>
        <p:spPr bwMode="auto">
          <a:xfrm flipH="1">
            <a:off x="2736040" y="1629154"/>
            <a:ext cx="1198563" cy="15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54" name="Group 4"/>
          <p:cNvGrpSpPr/>
          <p:nvPr/>
        </p:nvGrpSpPr>
        <p:grpSpPr bwMode="auto">
          <a:xfrm>
            <a:off x="773890" y="1210054"/>
            <a:ext cx="298450" cy="1247775"/>
            <a:chOff x="156" y="696"/>
            <a:chExt cx="188" cy="786"/>
          </a:xfrm>
        </p:grpSpPr>
        <p:sp>
          <p:nvSpPr>
            <p:cNvPr id="155" name="Line 5"/>
            <p:cNvSpPr>
              <a:spLocks noChangeShapeType="1"/>
            </p:cNvSpPr>
            <p:nvPr/>
          </p:nvSpPr>
          <p:spPr bwMode="auto">
            <a:xfrm flipH="1">
              <a:off x="157" y="1467"/>
              <a:ext cx="187"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56" name="Freeform 6"/>
            <p:cNvSpPr/>
            <p:nvPr/>
          </p:nvSpPr>
          <p:spPr bwMode="auto">
            <a:xfrm>
              <a:off x="156" y="696"/>
              <a:ext cx="1" cy="786"/>
            </a:xfrm>
            <a:custGeom>
              <a:avLst/>
              <a:gdLst>
                <a:gd name="T0" fmla="*/ 0 w 1"/>
                <a:gd name="T1" fmla="*/ 786 h 786"/>
                <a:gd name="T2" fmla="*/ 0 w 1"/>
                <a:gd name="T3" fmla="*/ 0 h 786"/>
                <a:gd name="T4" fmla="*/ 0 60000 65536"/>
                <a:gd name="T5" fmla="*/ 0 60000 65536"/>
                <a:gd name="T6" fmla="*/ 0 w 1"/>
                <a:gd name="T7" fmla="*/ 0 h 786"/>
                <a:gd name="T8" fmla="*/ 1 w 1"/>
                <a:gd name="T9" fmla="*/ 786 h 786"/>
              </a:gdLst>
              <a:ahLst/>
              <a:cxnLst>
                <a:cxn ang="T4">
                  <a:pos x="T0" y="T1"/>
                </a:cxn>
                <a:cxn ang="T5">
                  <a:pos x="T2" y="T3"/>
                </a:cxn>
              </a:cxnLst>
              <a:rect l="T6" t="T7" r="T8" b="T9"/>
              <a:pathLst>
                <a:path w="1" h="786">
                  <a:moveTo>
                    <a:pt x="0" y="786"/>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57" name="Group 7"/>
          <p:cNvGrpSpPr/>
          <p:nvPr/>
        </p:nvGrpSpPr>
        <p:grpSpPr bwMode="auto">
          <a:xfrm>
            <a:off x="762778" y="1213229"/>
            <a:ext cx="3040062" cy="990600"/>
            <a:chOff x="149" y="698"/>
            <a:chExt cx="1915" cy="624"/>
          </a:xfrm>
        </p:grpSpPr>
        <p:sp>
          <p:nvSpPr>
            <p:cNvPr id="158" name="Freeform 8"/>
            <p:cNvSpPr/>
            <p:nvPr/>
          </p:nvSpPr>
          <p:spPr bwMode="auto">
            <a:xfrm>
              <a:off x="1727" y="1321"/>
              <a:ext cx="337" cy="1"/>
            </a:xfrm>
            <a:custGeom>
              <a:avLst/>
              <a:gdLst>
                <a:gd name="T0" fmla="*/ 342 w 336"/>
                <a:gd name="T1" fmla="*/ 0 h 1"/>
                <a:gd name="T2" fmla="*/ 0 w 336"/>
                <a:gd name="T3" fmla="*/ 0 h 1"/>
                <a:gd name="T4" fmla="*/ 0 60000 65536"/>
                <a:gd name="T5" fmla="*/ 0 60000 65536"/>
                <a:gd name="T6" fmla="*/ 0 w 336"/>
                <a:gd name="T7" fmla="*/ 0 h 1"/>
                <a:gd name="T8" fmla="*/ 336 w 336"/>
                <a:gd name="T9" fmla="*/ 1 h 1"/>
              </a:gdLst>
              <a:ahLst/>
              <a:cxnLst>
                <a:cxn ang="T4">
                  <a:pos x="T0" y="T1"/>
                </a:cxn>
                <a:cxn ang="T5">
                  <a:pos x="T2" y="T3"/>
                </a:cxn>
              </a:cxnLst>
              <a:rect l="T6" t="T7" r="T8" b="T9"/>
              <a:pathLst>
                <a:path w="336" h="1">
                  <a:moveTo>
                    <a:pt x="336" y="0"/>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9" name="Line 9"/>
            <p:cNvSpPr>
              <a:spLocks noChangeShapeType="1"/>
            </p:cNvSpPr>
            <p:nvPr/>
          </p:nvSpPr>
          <p:spPr bwMode="auto">
            <a:xfrm>
              <a:off x="149" y="698"/>
              <a:ext cx="1589"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0" name="Line 10"/>
            <p:cNvSpPr>
              <a:spLocks noChangeShapeType="1"/>
            </p:cNvSpPr>
            <p:nvPr/>
          </p:nvSpPr>
          <p:spPr bwMode="auto">
            <a:xfrm>
              <a:off x="1733" y="698"/>
              <a:ext cx="1" cy="62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61" name="Line 11"/>
          <p:cNvSpPr>
            <a:spLocks noChangeShapeType="1"/>
          </p:cNvSpPr>
          <p:nvPr/>
        </p:nvSpPr>
        <p:spPr bwMode="auto">
          <a:xfrm flipH="1">
            <a:off x="2736040" y="2519742"/>
            <a:ext cx="1193800" cy="158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2" name="Line 12"/>
          <p:cNvSpPr>
            <a:spLocks noChangeShapeType="1"/>
          </p:cNvSpPr>
          <p:nvPr/>
        </p:nvSpPr>
        <p:spPr bwMode="auto">
          <a:xfrm flipH="1">
            <a:off x="2736040" y="2811842"/>
            <a:ext cx="1190625" cy="158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3" name="Line 13"/>
          <p:cNvSpPr>
            <a:spLocks noChangeShapeType="1"/>
          </p:cNvSpPr>
          <p:nvPr/>
        </p:nvSpPr>
        <p:spPr bwMode="auto">
          <a:xfrm flipH="1">
            <a:off x="2736040" y="3075367"/>
            <a:ext cx="1190625" cy="1587"/>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64" name="Group 14"/>
          <p:cNvGrpSpPr/>
          <p:nvPr/>
        </p:nvGrpSpPr>
        <p:grpSpPr bwMode="auto">
          <a:xfrm>
            <a:off x="6317440" y="2238754"/>
            <a:ext cx="361950" cy="1190625"/>
            <a:chOff x="3648" y="1344"/>
            <a:chExt cx="228" cy="750"/>
          </a:xfrm>
        </p:grpSpPr>
        <p:sp>
          <p:nvSpPr>
            <p:cNvPr id="165" name="Freeform 15"/>
            <p:cNvSpPr/>
            <p:nvPr/>
          </p:nvSpPr>
          <p:spPr bwMode="auto">
            <a:xfrm>
              <a:off x="3651" y="1344"/>
              <a:ext cx="225" cy="1"/>
            </a:xfrm>
            <a:custGeom>
              <a:avLst/>
              <a:gdLst>
                <a:gd name="T0" fmla="*/ 0 w 225"/>
                <a:gd name="T1" fmla="*/ 0 h 1"/>
                <a:gd name="T2" fmla="*/ 225 w 225"/>
                <a:gd name="T3" fmla="*/ 0 h 1"/>
                <a:gd name="T4" fmla="*/ 0 60000 65536"/>
                <a:gd name="T5" fmla="*/ 0 60000 65536"/>
                <a:gd name="T6" fmla="*/ 0 w 225"/>
                <a:gd name="T7" fmla="*/ 0 h 1"/>
                <a:gd name="T8" fmla="*/ 225 w 225"/>
                <a:gd name="T9" fmla="*/ 1 h 1"/>
              </a:gdLst>
              <a:ahLst/>
              <a:cxnLst>
                <a:cxn ang="T4">
                  <a:pos x="T0" y="T1"/>
                </a:cxn>
                <a:cxn ang="T5">
                  <a:pos x="T2" y="T3"/>
                </a:cxn>
              </a:cxnLst>
              <a:rect l="T6" t="T7" r="T8" b="T9"/>
              <a:pathLst>
                <a:path w="225" h="1">
                  <a:moveTo>
                    <a:pt x="0" y="0"/>
                  </a:moveTo>
                  <a:lnTo>
                    <a:pt x="225"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6" name="Line 16"/>
            <p:cNvSpPr>
              <a:spLocks noChangeShapeType="1"/>
            </p:cNvSpPr>
            <p:nvPr/>
          </p:nvSpPr>
          <p:spPr bwMode="auto">
            <a:xfrm>
              <a:off x="3648" y="1344"/>
              <a:ext cx="1" cy="75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67" name="Group 17"/>
          <p:cNvGrpSpPr/>
          <p:nvPr/>
        </p:nvGrpSpPr>
        <p:grpSpPr bwMode="auto">
          <a:xfrm>
            <a:off x="3332940" y="4632704"/>
            <a:ext cx="723900" cy="355600"/>
            <a:chOff x="1768" y="2852"/>
            <a:chExt cx="456" cy="224"/>
          </a:xfrm>
        </p:grpSpPr>
        <p:sp>
          <p:nvSpPr>
            <p:cNvPr id="168" name="Line 18"/>
            <p:cNvSpPr>
              <a:spLocks noChangeShapeType="1"/>
            </p:cNvSpPr>
            <p:nvPr/>
          </p:nvSpPr>
          <p:spPr bwMode="auto">
            <a:xfrm flipH="1">
              <a:off x="1876" y="2852"/>
              <a:ext cx="348"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9" name="Line 19"/>
            <p:cNvSpPr>
              <a:spLocks noChangeShapeType="1"/>
            </p:cNvSpPr>
            <p:nvPr/>
          </p:nvSpPr>
          <p:spPr bwMode="auto">
            <a:xfrm>
              <a:off x="1876" y="2852"/>
              <a:ext cx="1" cy="215"/>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0" name="Rectangle 20"/>
            <p:cNvSpPr>
              <a:spLocks noChangeArrowheads="1"/>
            </p:cNvSpPr>
            <p:nvPr/>
          </p:nvSpPr>
          <p:spPr bwMode="auto">
            <a:xfrm>
              <a:off x="1768" y="3057"/>
              <a:ext cx="187" cy="19"/>
            </a:xfrm>
            <a:prstGeom prst="rect">
              <a:avLst/>
            </a:prstGeom>
            <a:solidFill>
              <a:srgbClr val="000000"/>
            </a:solidFill>
            <a:ln w="38100">
              <a:solidFill>
                <a:schemeClr val="tx1"/>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71" name="Group 21"/>
          <p:cNvGrpSpPr/>
          <p:nvPr/>
        </p:nvGrpSpPr>
        <p:grpSpPr bwMode="auto">
          <a:xfrm>
            <a:off x="7298515" y="2057779"/>
            <a:ext cx="314325" cy="2395538"/>
            <a:chOff x="4266" y="1230"/>
            <a:chExt cx="198" cy="1509"/>
          </a:xfrm>
        </p:grpSpPr>
        <p:sp>
          <p:nvSpPr>
            <p:cNvPr id="172" name="Freeform 22"/>
            <p:cNvSpPr/>
            <p:nvPr/>
          </p:nvSpPr>
          <p:spPr bwMode="auto">
            <a:xfrm>
              <a:off x="4266" y="1236"/>
              <a:ext cx="195" cy="1"/>
            </a:xfrm>
            <a:custGeom>
              <a:avLst/>
              <a:gdLst>
                <a:gd name="T0" fmla="*/ 0 w 195"/>
                <a:gd name="T1" fmla="*/ 0 h 1"/>
                <a:gd name="T2" fmla="*/ 195 w 195"/>
                <a:gd name="T3" fmla="*/ 0 h 1"/>
                <a:gd name="T4" fmla="*/ 0 60000 65536"/>
                <a:gd name="T5" fmla="*/ 0 60000 65536"/>
                <a:gd name="T6" fmla="*/ 0 w 195"/>
                <a:gd name="T7" fmla="*/ 0 h 1"/>
                <a:gd name="T8" fmla="*/ 195 w 195"/>
                <a:gd name="T9" fmla="*/ 1 h 1"/>
              </a:gdLst>
              <a:ahLst/>
              <a:cxnLst>
                <a:cxn ang="T4">
                  <a:pos x="T0" y="T1"/>
                </a:cxn>
                <a:cxn ang="T5">
                  <a:pos x="T2" y="T3"/>
                </a:cxn>
              </a:cxnLst>
              <a:rect l="T6" t="T7" r="T8" b="T9"/>
              <a:pathLst>
                <a:path w="195" h="1">
                  <a:moveTo>
                    <a:pt x="0" y="0"/>
                  </a:moveTo>
                  <a:lnTo>
                    <a:pt x="195"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3" name="Freeform 23"/>
            <p:cNvSpPr/>
            <p:nvPr/>
          </p:nvSpPr>
          <p:spPr bwMode="auto">
            <a:xfrm>
              <a:off x="4462" y="1230"/>
              <a:ext cx="2" cy="1509"/>
            </a:xfrm>
            <a:custGeom>
              <a:avLst/>
              <a:gdLst>
                <a:gd name="T0" fmla="*/ 1 w 3"/>
                <a:gd name="T1" fmla="*/ 0 h 1509"/>
                <a:gd name="T2" fmla="*/ 0 w 3"/>
                <a:gd name="T3" fmla="*/ 1509 h 1509"/>
                <a:gd name="T4" fmla="*/ 0 60000 65536"/>
                <a:gd name="T5" fmla="*/ 0 60000 65536"/>
                <a:gd name="T6" fmla="*/ 0 w 3"/>
                <a:gd name="T7" fmla="*/ 0 h 1509"/>
                <a:gd name="T8" fmla="*/ 3 w 3"/>
                <a:gd name="T9" fmla="*/ 1509 h 1509"/>
              </a:gdLst>
              <a:ahLst/>
              <a:cxnLst>
                <a:cxn ang="T4">
                  <a:pos x="T0" y="T1"/>
                </a:cxn>
                <a:cxn ang="T5">
                  <a:pos x="T2" y="T3"/>
                </a:cxn>
              </a:cxnLst>
              <a:rect l="T6" t="T7" r="T8" b="T9"/>
              <a:pathLst>
                <a:path w="3" h="1509">
                  <a:moveTo>
                    <a:pt x="3" y="0"/>
                  </a:moveTo>
                  <a:lnTo>
                    <a:pt x="0" y="1509"/>
                  </a:lnTo>
                </a:path>
              </a:pathLst>
            </a:custGeom>
            <a:solidFill>
              <a:srgbClr val="FFFFFF"/>
            </a:solidFill>
            <a:ln w="38100">
              <a:solidFill>
                <a:schemeClr val="tx1"/>
              </a:solidFill>
              <a:round/>
              <a:tailEnd type="oval"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74" name="Freeform 24"/>
          <p:cNvSpPr/>
          <p:nvPr/>
        </p:nvSpPr>
        <p:spPr bwMode="auto">
          <a:xfrm>
            <a:off x="5164915" y="4448554"/>
            <a:ext cx="657225" cy="1588"/>
          </a:xfrm>
          <a:custGeom>
            <a:avLst/>
            <a:gdLst>
              <a:gd name="T0" fmla="*/ 2147483647 w 414"/>
              <a:gd name="T1" fmla="*/ 0 h 1"/>
              <a:gd name="T2" fmla="*/ 0 w 414"/>
              <a:gd name="T3" fmla="*/ 2147483647 h 1"/>
              <a:gd name="T4" fmla="*/ 0 60000 65536"/>
              <a:gd name="T5" fmla="*/ 0 60000 65536"/>
              <a:gd name="T6" fmla="*/ 0 w 414"/>
              <a:gd name="T7" fmla="*/ 0 h 1"/>
              <a:gd name="T8" fmla="*/ 414 w 414"/>
              <a:gd name="T9" fmla="*/ 1 h 1"/>
            </a:gdLst>
            <a:ahLst/>
            <a:cxnLst>
              <a:cxn ang="T4">
                <a:pos x="T0" y="T1"/>
              </a:cxn>
              <a:cxn ang="T5">
                <a:pos x="T2" y="T3"/>
              </a:cxn>
            </a:cxnLst>
            <a:rect l="T6" t="T7" r="T8" b="T9"/>
            <a:pathLst>
              <a:path w="414" h="1">
                <a:moveTo>
                  <a:pt x="414" y="0"/>
                </a:moveTo>
                <a:lnTo>
                  <a:pt x="0" y="1"/>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175" name="Group 25"/>
          <p:cNvGrpSpPr/>
          <p:nvPr/>
        </p:nvGrpSpPr>
        <p:grpSpPr bwMode="auto">
          <a:xfrm>
            <a:off x="4056840" y="4296154"/>
            <a:ext cx="1120775" cy="595313"/>
            <a:chOff x="2224" y="2640"/>
            <a:chExt cx="706" cy="375"/>
          </a:xfrm>
        </p:grpSpPr>
        <p:sp>
          <p:nvSpPr>
            <p:cNvPr id="176" name="Rectangle 26"/>
            <p:cNvSpPr>
              <a:spLocks noChangeArrowheads="1"/>
            </p:cNvSpPr>
            <p:nvPr/>
          </p:nvSpPr>
          <p:spPr bwMode="auto">
            <a:xfrm>
              <a:off x="2224" y="2671"/>
              <a:ext cx="700" cy="305"/>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7" name="Text Box 27"/>
            <p:cNvSpPr txBox="1">
              <a:spLocks noChangeArrowheads="1"/>
            </p:cNvSpPr>
            <p:nvPr/>
          </p:nvSpPr>
          <p:spPr bwMode="auto">
            <a:xfrm>
              <a:off x="2232" y="2640"/>
              <a:ext cx="6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t> 2</a:t>
              </a:r>
              <a:r>
                <a:rPr lang="en-US" altLang="zh-CN" sz="1800" b="1"/>
                <a:t>K</a:t>
              </a:r>
              <a:r>
                <a:rPr lang="en-US" altLang="zh-CN" sz="800" b="1"/>
                <a:t> </a:t>
              </a:r>
              <a:r>
                <a:rPr lang="en-US" altLang="zh-CN" sz="1600" b="1">
                  <a:latin typeface="宋体" panose="02010600030101010101" pitchFamily="2" charset="-122"/>
                </a:rPr>
                <a:t>×</a:t>
              </a:r>
              <a:r>
                <a:rPr lang="en-US" altLang="zh-CN" sz="1800" b="1"/>
                <a:t>8</a:t>
              </a:r>
              <a:r>
                <a:rPr lang="zh-CN" altLang="en-US" sz="1800" b="1"/>
                <a:t>位</a:t>
              </a:r>
            </a:p>
          </p:txBody>
        </p:sp>
        <p:sp>
          <p:nvSpPr>
            <p:cNvPr id="178" name="Text Box 28"/>
            <p:cNvSpPr txBox="1">
              <a:spLocks noChangeArrowheads="1"/>
            </p:cNvSpPr>
            <p:nvPr/>
          </p:nvSpPr>
          <p:spPr bwMode="auto">
            <a:xfrm>
              <a:off x="2304" y="2784"/>
              <a:ext cx="5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 ROM</a:t>
              </a:r>
            </a:p>
          </p:txBody>
        </p:sp>
      </p:grpSp>
      <p:sp>
        <p:nvSpPr>
          <p:cNvPr id="179" name="Line 29"/>
          <p:cNvSpPr>
            <a:spLocks noChangeShapeType="1"/>
          </p:cNvSpPr>
          <p:nvPr/>
        </p:nvSpPr>
        <p:spPr bwMode="auto">
          <a:xfrm>
            <a:off x="7171515" y="4448554"/>
            <a:ext cx="852488" cy="15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180" name="Group 30"/>
          <p:cNvGrpSpPr/>
          <p:nvPr/>
        </p:nvGrpSpPr>
        <p:grpSpPr bwMode="auto">
          <a:xfrm>
            <a:off x="2736040" y="4632704"/>
            <a:ext cx="5287963" cy="1649413"/>
            <a:chOff x="1392" y="2852"/>
            <a:chExt cx="3331" cy="1039"/>
          </a:xfrm>
        </p:grpSpPr>
        <p:sp>
          <p:nvSpPr>
            <p:cNvPr id="181" name="Line 31"/>
            <p:cNvSpPr>
              <a:spLocks noChangeShapeType="1"/>
            </p:cNvSpPr>
            <p:nvPr/>
          </p:nvSpPr>
          <p:spPr bwMode="auto">
            <a:xfrm flipH="1">
              <a:off x="3137" y="2852"/>
              <a:ext cx="350"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2" name="Line 32"/>
            <p:cNvSpPr>
              <a:spLocks noChangeShapeType="1"/>
            </p:cNvSpPr>
            <p:nvPr/>
          </p:nvSpPr>
          <p:spPr bwMode="auto">
            <a:xfrm rot="10800000">
              <a:off x="3137" y="2852"/>
              <a:ext cx="1" cy="1039"/>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183" name="Line 33"/>
            <p:cNvSpPr>
              <a:spLocks noChangeShapeType="1"/>
            </p:cNvSpPr>
            <p:nvPr/>
          </p:nvSpPr>
          <p:spPr bwMode="auto">
            <a:xfrm>
              <a:off x="4373" y="2852"/>
              <a:ext cx="1" cy="1039"/>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4" name="Freeform 34"/>
            <p:cNvSpPr/>
            <p:nvPr/>
          </p:nvSpPr>
          <p:spPr bwMode="auto">
            <a:xfrm>
              <a:off x="1392" y="3885"/>
              <a:ext cx="2994" cy="6"/>
            </a:xfrm>
            <a:custGeom>
              <a:avLst/>
              <a:gdLst>
                <a:gd name="T0" fmla="*/ 0 w 2994"/>
                <a:gd name="T1" fmla="*/ 6 h 6"/>
                <a:gd name="T2" fmla="*/ 2994 w 2994"/>
                <a:gd name="T3" fmla="*/ 0 h 6"/>
                <a:gd name="T4" fmla="*/ 0 60000 65536"/>
                <a:gd name="T5" fmla="*/ 0 60000 65536"/>
                <a:gd name="T6" fmla="*/ 0 w 2994"/>
                <a:gd name="T7" fmla="*/ 0 h 6"/>
                <a:gd name="T8" fmla="*/ 2994 w 2994"/>
                <a:gd name="T9" fmla="*/ 6 h 6"/>
              </a:gdLst>
              <a:ahLst/>
              <a:cxnLst>
                <a:cxn ang="T4">
                  <a:pos x="T0" y="T1"/>
                </a:cxn>
                <a:cxn ang="T5">
                  <a:pos x="T2" y="T3"/>
                </a:cxn>
              </a:cxnLst>
              <a:rect l="T6" t="T7" r="T8" b="T9"/>
              <a:pathLst>
                <a:path w="2994" h="6">
                  <a:moveTo>
                    <a:pt x="0" y="6"/>
                  </a:moveTo>
                  <a:lnTo>
                    <a:pt x="2994"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5" name="Line 35"/>
            <p:cNvSpPr>
              <a:spLocks noChangeShapeType="1"/>
            </p:cNvSpPr>
            <p:nvPr/>
          </p:nvSpPr>
          <p:spPr bwMode="auto">
            <a:xfrm flipH="1">
              <a:off x="4373" y="2852"/>
              <a:ext cx="350"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186" name="Group 36"/>
          <p:cNvGrpSpPr/>
          <p:nvPr/>
        </p:nvGrpSpPr>
        <p:grpSpPr bwMode="auto">
          <a:xfrm>
            <a:off x="6044390" y="4310442"/>
            <a:ext cx="3092450" cy="614362"/>
            <a:chOff x="3476" y="2649"/>
            <a:chExt cx="1948" cy="387"/>
          </a:xfrm>
        </p:grpSpPr>
        <p:sp>
          <p:nvSpPr>
            <p:cNvPr id="187" name="Text Box 37"/>
            <p:cNvSpPr txBox="1">
              <a:spLocks noChangeArrowheads="1"/>
            </p:cNvSpPr>
            <p:nvPr/>
          </p:nvSpPr>
          <p:spPr bwMode="auto">
            <a:xfrm>
              <a:off x="3504" y="2649"/>
              <a:ext cx="67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800" b="1"/>
                <a:t> </a:t>
              </a:r>
              <a:r>
                <a:rPr lang="en-US" altLang="zh-CN" sz="1800" b="1"/>
                <a:t>1K</a:t>
              </a:r>
              <a:r>
                <a:rPr lang="en-US" altLang="zh-CN" sz="800" b="1"/>
                <a:t> </a:t>
              </a:r>
              <a:r>
                <a:rPr lang="en-US" altLang="zh-CN" sz="1600" b="1">
                  <a:latin typeface="宋体" panose="02010600030101010101" pitchFamily="2" charset="-122"/>
                </a:rPr>
                <a:t>×</a:t>
              </a:r>
              <a:r>
                <a:rPr lang="en-US" altLang="zh-CN" sz="1800" b="1"/>
                <a:t>4</a:t>
              </a:r>
              <a:r>
                <a:rPr lang="zh-CN" altLang="en-US" sz="1800" b="1"/>
                <a:t>位</a:t>
              </a:r>
            </a:p>
          </p:txBody>
        </p:sp>
        <p:sp>
          <p:nvSpPr>
            <p:cNvPr id="188" name="Rectangle 38"/>
            <p:cNvSpPr>
              <a:spLocks noChangeArrowheads="1"/>
            </p:cNvSpPr>
            <p:nvPr/>
          </p:nvSpPr>
          <p:spPr bwMode="auto">
            <a:xfrm>
              <a:off x="3476" y="2688"/>
              <a:ext cx="700" cy="305"/>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9" name="Text Box 39"/>
            <p:cNvSpPr txBox="1">
              <a:spLocks noChangeArrowheads="1"/>
            </p:cNvSpPr>
            <p:nvPr/>
          </p:nvSpPr>
          <p:spPr bwMode="auto">
            <a:xfrm>
              <a:off x="3600" y="2784"/>
              <a:ext cx="4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800" b="1"/>
                <a:t> </a:t>
              </a:r>
              <a:r>
                <a:rPr lang="en-US" altLang="zh-CN" sz="1800" b="1"/>
                <a:t>RAM</a:t>
              </a:r>
            </a:p>
          </p:txBody>
        </p:sp>
        <p:sp>
          <p:nvSpPr>
            <p:cNvPr id="190" name="Rectangle 40"/>
            <p:cNvSpPr>
              <a:spLocks noChangeArrowheads="1"/>
            </p:cNvSpPr>
            <p:nvPr/>
          </p:nvSpPr>
          <p:spPr bwMode="auto">
            <a:xfrm>
              <a:off x="4724" y="2697"/>
              <a:ext cx="700" cy="305"/>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1" name="Text Box 41"/>
            <p:cNvSpPr txBox="1">
              <a:spLocks noChangeArrowheads="1"/>
            </p:cNvSpPr>
            <p:nvPr/>
          </p:nvSpPr>
          <p:spPr bwMode="auto">
            <a:xfrm>
              <a:off x="4752" y="2670"/>
              <a:ext cx="66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1K</a:t>
              </a:r>
              <a:r>
                <a:rPr lang="en-US" altLang="zh-CN" sz="800" b="1"/>
                <a:t> </a:t>
              </a:r>
              <a:r>
                <a:rPr lang="en-US" altLang="zh-CN" sz="1600" b="1">
                  <a:latin typeface="宋体" panose="02010600030101010101" pitchFamily="2" charset="-122"/>
                </a:rPr>
                <a:t>×</a:t>
              </a:r>
              <a:r>
                <a:rPr lang="en-US" altLang="zh-CN" sz="1800" b="1"/>
                <a:t>4</a:t>
              </a:r>
              <a:r>
                <a:rPr lang="zh-CN" altLang="en-US" sz="1800" b="1"/>
                <a:t>位</a:t>
              </a:r>
            </a:p>
          </p:txBody>
        </p:sp>
        <p:sp>
          <p:nvSpPr>
            <p:cNvPr id="192" name="Text Box 42"/>
            <p:cNvSpPr txBox="1">
              <a:spLocks noChangeArrowheads="1"/>
            </p:cNvSpPr>
            <p:nvPr/>
          </p:nvSpPr>
          <p:spPr bwMode="auto">
            <a:xfrm>
              <a:off x="4848" y="2805"/>
              <a:ext cx="4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800" b="1"/>
                <a:t> </a:t>
              </a:r>
              <a:r>
                <a:rPr lang="en-US" altLang="zh-CN" sz="1800" b="1"/>
                <a:t>RAM</a:t>
              </a:r>
            </a:p>
          </p:txBody>
        </p:sp>
      </p:grpSp>
      <p:grpSp>
        <p:nvGrpSpPr>
          <p:cNvPr id="193" name="Group 43"/>
          <p:cNvGrpSpPr/>
          <p:nvPr/>
        </p:nvGrpSpPr>
        <p:grpSpPr bwMode="auto">
          <a:xfrm>
            <a:off x="8198628" y="3635754"/>
            <a:ext cx="711200" cy="750888"/>
            <a:chOff x="4833" y="2224"/>
            <a:chExt cx="448" cy="473"/>
          </a:xfrm>
        </p:grpSpPr>
        <p:sp>
          <p:nvSpPr>
            <p:cNvPr id="194" name="Freeform 44"/>
            <p:cNvSpPr/>
            <p:nvPr/>
          </p:nvSpPr>
          <p:spPr bwMode="auto">
            <a:xfrm>
              <a:off x="4833" y="2224"/>
              <a:ext cx="1" cy="473"/>
            </a:xfrm>
            <a:custGeom>
              <a:avLst/>
              <a:gdLst>
                <a:gd name="T0" fmla="*/ 0 w 1"/>
                <a:gd name="T1" fmla="*/ 0 h 473"/>
                <a:gd name="T2" fmla="*/ 0 w 1"/>
                <a:gd name="T3" fmla="*/ 473 h 473"/>
                <a:gd name="T4" fmla="*/ 0 60000 65536"/>
                <a:gd name="T5" fmla="*/ 0 60000 65536"/>
                <a:gd name="T6" fmla="*/ 0 w 1"/>
                <a:gd name="T7" fmla="*/ 0 h 473"/>
                <a:gd name="T8" fmla="*/ 1 w 1"/>
                <a:gd name="T9" fmla="*/ 473 h 473"/>
              </a:gdLst>
              <a:ahLst/>
              <a:cxnLst>
                <a:cxn ang="T4">
                  <a:pos x="T0" y="T1"/>
                </a:cxn>
                <a:cxn ang="T5">
                  <a:pos x="T2" y="T3"/>
                </a:cxn>
              </a:cxnLst>
              <a:rect l="T6" t="T7" r="T8" b="T9"/>
              <a:pathLst>
                <a:path w="1" h="473">
                  <a:moveTo>
                    <a:pt x="0" y="0"/>
                  </a:moveTo>
                  <a:lnTo>
                    <a:pt x="0" y="473"/>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5" name="Freeform 45"/>
            <p:cNvSpPr/>
            <p:nvPr/>
          </p:nvSpPr>
          <p:spPr bwMode="auto">
            <a:xfrm>
              <a:off x="5280" y="2496"/>
              <a:ext cx="1" cy="198"/>
            </a:xfrm>
            <a:custGeom>
              <a:avLst/>
              <a:gdLst>
                <a:gd name="T0" fmla="*/ 0 w 1"/>
                <a:gd name="T1" fmla="*/ 0 h 198"/>
                <a:gd name="T2" fmla="*/ 0 w 1"/>
                <a:gd name="T3" fmla="*/ 198 h 198"/>
                <a:gd name="T4" fmla="*/ 0 60000 65536"/>
                <a:gd name="T5" fmla="*/ 0 60000 65536"/>
                <a:gd name="T6" fmla="*/ 0 w 1"/>
                <a:gd name="T7" fmla="*/ 0 h 198"/>
                <a:gd name="T8" fmla="*/ 1 w 1"/>
                <a:gd name="T9" fmla="*/ 198 h 198"/>
              </a:gdLst>
              <a:ahLst/>
              <a:cxnLst>
                <a:cxn ang="T4">
                  <a:pos x="T0" y="T1"/>
                </a:cxn>
                <a:cxn ang="T5">
                  <a:pos x="T2" y="T3"/>
                </a:cxn>
              </a:cxnLst>
              <a:rect l="T6" t="T7" r="T8" b="T9"/>
              <a:pathLst>
                <a:path w="1" h="198">
                  <a:moveTo>
                    <a:pt x="0" y="0"/>
                  </a:moveTo>
                  <a:lnTo>
                    <a:pt x="0" y="198"/>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6" name="Text Box 46"/>
            <p:cNvSpPr txBox="1">
              <a:spLocks noChangeArrowheads="1"/>
            </p:cNvSpPr>
            <p:nvPr/>
          </p:nvSpPr>
          <p:spPr bwMode="auto">
            <a:xfrm>
              <a:off x="4876" y="241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a:t>
              </a:r>
            </a:p>
          </p:txBody>
        </p:sp>
      </p:grpSp>
      <p:grpSp>
        <p:nvGrpSpPr>
          <p:cNvPr id="197" name="Group 47"/>
          <p:cNvGrpSpPr/>
          <p:nvPr/>
        </p:nvGrpSpPr>
        <p:grpSpPr bwMode="auto">
          <a:xfrm>
            <a:off x="4183840" y="3419854"/>
            <a:ext cx="844550" cy="927100"/>
            <a:chOff x="2304" y="2088"/>
            <a:chExt cx="532" cy="584"/>
          </a:xfrm>
        </p:grpSpPr>
        <p:sp>
          <p:nvSpPr>
            <p:cNvPr id="198" name="Freeform 48"/>
            <p:cNvSpPr/>
            <p:nvPr/>
          </p:nvSpPr>
          <p:spPr bwMode="auto">
            <a:xfrm>
              <a:off x="2304" y="2088"/>
              <a:ext cx="2" cy="584"/>
            </a:xfrm>
            <a:custGeom>
              <a:avLst/>
              <a:gdLst>
                <a:gd name="T0" fmla="*/ 2 w 2"/>
                <a:gd name="T1" fmla="*/ 0 h 584"/>
                <a:gd name="T2" fmla="*/ 0 w 2"/>
                <a:gd name="T3" fmla="*/ 584 h 584"/>
                <a:gd name="T4" fmla="*/ 0 60000 65536"/>
                <a:gd name="T5" fmla="*/ 0 60000 65536"/>
                <a:gd name="T6" fmla="*/ 0 w 2"/>
                <a:gd name="T7" fmla="*/ 0 h 584"/>
                <a:gd name="T8" fmla="*/ 2 w 2"/>
                <a:gd name="T9" fmla="*/ 584 h 584"/>
              </a:gdLst>
              <a:ahLst/>
              <a:cxnLst>
                <a:cxn ang="T4">
                  <a:pos x="T0" y="T1"/>
                </a:cxn>
                <a:cxn ang="T5">
                  <a:pos x="T2" y="T3"/>
                </a:cxn>
              </a:cxnLst>
              <a:rect l="T6" t="T7" r="T8" b="T9"/>
              <a:pathLst>
                <a:path w="2" h="584">
                  <a:moveTo>
                    <a:pt x="2" y="0"/>
                  </a:moveTo>
                  <a:lnTo>
                    <a:pt x="0" y="584"/>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9" name="Freeform 49"/>
            <p:cNvSpPr/>
            <p:nvPr/>
          </p:nvSpPr>
          <p:spPr bwMode="auto">
            <a:xfrm>
              <a:off x="2835" y="2496"/>
              <a:ext cx="1" cy="171"/>
            </a:xfrm>
            <a:custGeom>
              <a:avLst/>
              <a:gdLst>
                <a:gd name="T0" fmla="*/ 0 w 1"/>
                <a:gd name="T1" fmla="*/ 0 h 171"/>
                <a:gd name="T2" fmla="*/ 0 w 1"/>
                <a:gd name="T3" fmla="*/ 171 h 171"/>
                <a:gd name="T4" fmla="*/ 0 60000 65536"/>
                <a:gd name="T5" fmla="*/ 0 60000 65536"/>
                <a:gd name="T6" fmla="*/ 0 w 1"/>
                <a:gd name="T7" fmla="*/ 0 h 171"/>
                <a:gd name="T8" fmla="*/ 1 w 1"/>
                <a:gd name="T9" fmla="*/ 171 h 171"/>
              </a:gdLst>
              <a:ahLst/>
              <a:cxnLst>
                <a:cxn ang="T4">
                  <a:pos x="T0" y="T1"/>
                </a:cxn>
                <a:cxn ang="T5">
                  <a:pos x="T2" y="T3"/>
                </a:cxn>
              </a:cxnLst>
              <a:rect l="T6" t="T7" r="T8" b="T9"/>
              <a:pathLst>
                <a:path w="1" h="171">
                  <a:moveTo>
                    <a:pt x="0" y="0"/>
                  </a:moveTo>
                  <a:lnTo>
                    <a:pt x="0" y="171"/>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0" name="Text Box 50"/>
            <p:cNvSpPr txBox="1">
              <a:spLocks noChangeArrowheads="1"/>
            </p:cNvSpPr>
            <p:nvPr/>
          </p:nvSpPr>
          <p:spPr bwMode="auto">
            <a:xfrm>
              <a:off x="2400" y="241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a:t>
              </a:r>
            </a:p>
          </p:txBody>
        </p:sp>
      </p:grpSp>
      <p:grpSp>
        <p:nvGrpSpPr>
          <p:cNvPr id="201" name="Group 51"/>
          <p:cNvGrpSpPr/>
          <p:nvPr/>
        </p:nvGrpSpPr>
        <p:grpSpPr bwMode="auto">
          <a:xfrm>
            <a:off x="6215840" y="3634167"/>
            <a:ext cx="787400" cy="738187"/>
            <a:chOff x="3584" y="2223"/>
            <a:chExt cx="496" cy="465"/>
          </a:xfrm>
        </p:grpSpPr>
        <p:sp>
          <p:nvSpPr>
            <p:cNvPr id="202" name="Freeform 52"/>
            <p:cNvSpPr/>
            <p:nvPr/>
          </p:nvSpPr>
          <p:spPr bwMode="auto">
            <a:xfrm>
              <a:off x="3584" y="2223"/>
              <a:ext cx="1" cy="459"/>
            </a:xfrm>
            <a:custGeom>
              <a:avLst/>
              <a:gdLst>
                <a:gd name="T0" fmla="*/ 0 w 1"/>
                <a:gd name="T1" fmla="*/ 0 h 459"/>
                <a:gd name="T2" fmla="*/ 0 w 1"/>
                <a:gd name="T3" fmla="*/ 459 h 459"/>
                <a:gd name="T4" fmla="*/ 0 60000 65536"/>
                <a:gd name="T5" fmla="*/ 0 60000 65536"/>
                <a:gd name="T6" fmla="*/ 0 w 1"/>
                <a:gd name="T7" fmla="*/ 0 h 459"/>
                <a:gd name="T8" fmla="*/ 1 w 1"/>
                <a:gd name="T9" fmla="*/ 459 h 459"/>
              </a:gdLst>
              <a:ahLst/>
              <a:cxnLst>
                <a:cxn ang="T4">
                  <a:pos x="T0" y="T1"/>
                </a:cxn>
                <a:cxn ang="T5">
                  <a:pos x="T2" y="T3"/>
                </a:cxn>
              </a:cxnLst>
              <a:rect l="T6" t="T7" r="T8" b="T9"/>
              <a:pathLst>
                <a:path w="1" h="459">
                  <a:moveTo>
                    <a:pt x="0" y="0"/>
                  </a:moveTo>
                  <a:lnTo>
                    <a:pt x="0" y="459"/>
                  </a:lnTo>
                </a:path>
              </a:pathLst>
            </a:custGeom>
            <a:noFill/>
            <a:ln w="3810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3" name="Line 53"/>
            <p:cNvSpPr>
              <a:spLocks noChangeShapeType="1"/>
            </p:cNvSpPr>
            <p:nvPr/>
          </p:nvSpPr>
          <p:spPr bwMode="auto">
            <a:xfrm>
              <a:off x="4080" y="2496"/>
              <a:ext cx="0" cy="192"/>
            </a:xfrm>
            <a:prstGeom prst="line">
              <a:avLst/>
            </a:prstGeom>
            <a:noFill/>
            <a:ln w="38100">
              <a:solidFill>
                <a:schemeClr val="tx1"/>
              </a:solidFill>
              <a:round/>
              <a:head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04" name="Text Box 54"/>
            <p:cNvSpPr txBox="1">
              <a:spLocks noChangeArrowheads="1"/>
            </p:cNvSpPr>
            <p:nvPr/>
          </p:nvSpPr>
          <p:spPr bwMode="auto">
            <a:xfrm>
              <a:off x="3648" y="2416"/>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a:t>
              </a:r>
            </a:p>
          </p:txBody>
        </p:sp>
      </p:grpSp>
      <p:grpSp>
        <p:nvGrpSpPr>
          <p:cNvPr id="205" name="Group 55"/>
          <p:cNvGrpSpPr/>
          <p:nvPr/>
        </p:nvGrpSpPr>
        <p:grpSpPr bwMode="auto">
          <a:xfrm>
            <a:off x="6666690" y="1705354"/>
            <a:ext cx="641350" cy="762000"/>
            <a:chOff x="3868" y="1008"/>
            <a:chExt cx="472" cy="480"/>
          </a:xfrm>
        </p:grpSpPr>
        <p:sp>
          <p:nvSpPr>
            <p:cNvPr id="206" name="Text Box 56"/>
            <p:cNvSpPr txBox="1">
              <a:spLocks noChangeArrowheads="1"/>
            </p:cNvSpPr>
            <p:nvPr/>
          </p:nvSpPr>
          <p:spPr bwMode="auto">
            <a:xfrm>
              <a:off x="3936" y="1065"/>
              <a:ext cx="3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&amp;</a:t>
              </a:r>
            </a:p>
          </p:txBody>
        </p:sp>
        <p:sp>
          <p:nvSpPr>
            <p:cNvPr id="207" name="Rectangle 57"/>
            <p:cNvSpPr>
              <a:spLocks noChangeArrowheads="1"/>
            </p:cNvSpPr>
            <p:nvPr/>
          </p:nvSpPr>
          <p:spPr bwMode="auto">
            <a:xfrm>
              <a:off x="3936" y="1008"/>
              <a:ext cx="336" cy="480"/>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8" name="Oval 58"/>
            <p:cNvSpPr>
              <a:spLocks noChangeArrowheads="1"/>
            </p:cNvSpPr>
            <p:nvPr/>
          </p:nvSpPr>
          <p:spPr bwMode="auto">
            <a:xfrm>
              <a:off x="3868" y="1178"/>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9" name="Oval 59"/>
            <p:cNvSpPr>
              <a:spLocks noChangeArrowheads="1"/>
            </p:cNvSpPr>
            <p:nvPr/>
          </p:nvSpPr>
          <p:spPr bwMode="auto">
            <a:xfrm>
              <a:off x="3868" y="1310"/>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0" name="Oval 60"/>
            <p:cNvSpPr>
              <a:spLocks noChangeArrowheads="1"/>
            </p:cNvSpPr>
            <p:nvPr/>
          </p:nvSpPr>
          <p:spPr bwMode="auto">
            <a:xfrm>
              <a:off x="4272" y="1200"/>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11" name="Group 61"/>
          <p:cNvGrpSpPr/>
          <p:nvPr/>
        </p:nvGrpSpPr>
        <p:grpSpPr bwMode="auto">
          <a:xfrm>
            <a:off x="2888440" y="4310442"/>
            <a:ext cx="1219200" cy="366712"/>
            <a:chOff x="1488" y="2649"/>
            <a:chExt cx="768" cy="231"/>
          </a:xfrm>
        </p:grpSpPr>
        <p:sp>
          <p:nvSpPr>
            <p:cNvPr id="212" name="Text Box 62"/>
            <p:cNvSpPr txBox="1">
              <a:spLocks noChangeArrowheads="1"/>
            </p:cNvSpPr>
            <p:nvPr/>
          </p:nvSpPr>
          <p:spPr bwMode="auto">
            <a:xfrm>
              <a:off x="1488" y="2649"/>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1800" b="1"/>
                <a:t>PD/Progr</a:t>
              </a:r>
            </a:p>
          </p:txBody>
        </p:sp>
        <p:sp>
          <p:nvSpPr>
            <p:cNvPr id="213" name="Line 63"/>
            <p:cNvSpPr>
              <a:spLocks noChangeShapeType="1"/>
            </p:cNvSpPr>
            <p:nvPr/>
          </p:nvSpPr>
          <p:spPr bwMode="auto">
            <a:xfrm>
              <a:off x="1539" y="2685"/>
              <a:ext cx="192"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14" name="Group 64"/>
          <p:cNvGrpSpPr/>
          <p:nvPr/>
        </p:nvGrpSpPr>
        <p:grpSpPr bwMode="auto">
          <a:xfrm>
            <a:off x="4914090" y="1662492"/>
            <a:ext cx="1746250" cy="381000"/>
            <a:chOff x="2764" y="981"/>
            <a:chExt cx="1100" cy="240"/>
          </a:xfrm>
        </p:grpSpPr>
        <p:grpSp>
          <p:nvGrpSpPr>
            <p:cNvPr id="215" name="Group 65"/>
            <p:cNvGrpSpPr/>
            <p:nvPr/>
          </p:nvGrpSpPr>
          <p:grpSpPr bwMode="auto">
            <a:xfrm>
              <a:off x="2826" y="981"/>
              <a:ext cx="1038" cy="231"/>
              <a:chOff x="2826" y="981"/>
              <a:chExt cx="1038" cy="231"/>
            </a:xfrm>
          </p:grpSpPr>
          <p:sp>
            <p:nvSpPr>
              <p:cNvPr id="217" name="Freeform 66"/>
              <p:cNvSpPr/>
              <p:nvPr/>
            </p:nvSpPr>
            <p:spPr bwMode="auto">
              <a:xfrm>
                <a:off x="2826" y="1206"/>
                <a:ext cx="1038" cy="1"/>
              </a:xfrm>
              <a:custGeom>
                <a:avLst/>
                <a:gdLst>
                  <a:gd name="T0" fmla="*/ 1038 w 1038"/>
                  <a:gd name="T1" fmla="*/ 0 h 1"/>
                  <a:gd name="T2" fmla="*/ 0 w 1038"/>
                  <a:gd name="T3" fmla="*/ 0 h 1"/>
                  <a:gd name="T4" fmla="*/ 0 60000 65536"/>
                  <a:gd name="T5" fmla="*/ 0 60000 65536"/>
                  <a:gd name="T6" fmla="*/ 0 w 1038"/>
                  <a:gd name="T7" fmla="*/ 0 h 1"/>
                  <a:gd name="T8" fmla="*/ 1038 w 1038"/>
                  <a:gd name="T9" fmla="*/ 1 h 1"/>
                </a:gdLst>
                <a:ahLst/>
                <a:cxnLst>
                  <a:cxn ang="T4">
                    <a:pos x="T0" y="T1"/>
                  </a:cxn>
                  <a:cxn ang="T5">
                    <a:pos x="T2" y="T3"/>
                  </a:cxn>
                </a:cxnLst>
                <a:rect l="T6" t="T7" r="T8" b="T9"/>
                <a:pathLst>
                  <a:path w="1038" h="1">
                    <a:moveTo>
                      <a:pt x="1038" y="0"/>
                    </a:moveTo>
                    <a:lnTo>
                      <a:pt x="0"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8" name="Text Box 67"/>
              <p:cNvSpPr txBox="1">
                <a:spLocks noChangeArrowheads="1"/>
              </p:cNvSpPr>
              <p:nvPr/>
            </p:nvSpPr>
            <p:spPr bwMode="auto">
              <a:xfrm>
                <a:off x="2844" y="981"/>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Y</a:t>
                </a:r>
                <a:r>
                  <a:rPr lang="en-US" altLang="zh-CN" sz="1800" b="1" baseline="-25000"/>
                  <a:t>5</a:t>
                </a:r>
              </a:p>
            </p:txBody>
          </p:sp>
          <p:sp>
            <p:nvSpPr>
              <p:cNvPr id="219" name="Line 68"/>
              <p:cNvSpPr>
                <a:spLocks noChangeShapeType="1"/>
              </p:cNvSpPr>
              <p:nvPr/>
            </p:nvSpPr>
            <p:spPr bwMode="auto">
              <a:xfrm>
                <a:off x="2876" y="1019"/>
                <a:ext cx="1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216" name="Oval 69"/>
            <p:cNvSpPr>
              <a:spLocks noChangeArrowheads="1"/>
            </p:cNvSpPr>
            <p:nvPr/>
          </p:nvSpPr>
          <p:spPr bwMode="auto">
            <a:xfrm>
              <a:off x="2764" y="1153"/>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0" name="Group 70"/>
          <p:cNvGrpSpPr/>
          <p:nvPr/>
        </p:nvGrpSpPr>
        <p:grpSpPr bwMode="auto">
          <a:xfrm>
            <a:off x="4914090" y="2283204"/>
            <a:ext cx="903288" cy="2170113"/>
            <a:chOff x="2764" y="1372"/>
            <a:chExt cx="569" cy="1367"/>
          </a:xfrm>
        </p:grpSpPr>
        <p:grpSp>
          <p:nvGrpSpPr>
            <p:cNvPr id="221" name="Group 71"/>
            <p:cNvGrpSpPr/>
            <p:nvPr/>
          </p:nvGrpSpPr>
          <p:grpSpPr bwMode="auto">
            <a:xfrm>
              <a:off x="2814" y="1401"/>
              <a:ext cx="519" cy="1338"/>
              <a:chOff x="2814" y="1401"/>
              <a:chExt cx="519" cy="1338"/>
            </a:xfrm>
          </p:grpSpPr>
          <p:grpSp>
            <p:nvGrpSpPr>
              <p:cNvPr id="223" name="Group 72"/>
              <p:cNvGrpSpPr/>
              <p:nvPr/>
            </p:nvGrpSpPr>
            <p:grpSpPr bwMode="auto">
              <a:xfrm>
                <a:off x="2814" y="1401"/>
                <a:ext cx="519" cy="1338"/>
                <a:chOff x="2814" y="1401"/>
                <a:chExt cx="519" cy="1338"/>
              </a:xfrm>
            </p:grpSpPr>
            <p:sp>
              <p:nvSpPr>
                <p:cNvPr id="226" name="Freeform 73"/>
                <p:cNvSpPr/>
                <p:nvPr/>
              </p:nvSpPr>
              <p:spPr bwMode="auto">
                <a:xfrm>
                  <a:off x="2814" y="1401"/>
                  <a:ext cx="519" cy="3"/>
                </a:xfrm>
                <a:custGeom>
                  <a:avLst/>
                  <a:gdLst>
                    <a:gd name="T0" fmla="*/ 0 w 519"/>
                    <a:gd name="T1" fmla="*/ 3 h 3"/>
                    <a:gd name="T2" fmla="*/ 519 w 519"/>
                    <a:gd name="T3" fmla="*/ 0 h 3"/>
                    <a:gd name="T4" fmla="*/ 0 60000 65536"/>
                    <a:gd name="T5" fmla="*/ 0 60000 65536"/>
                    <a:gd name="T6" fmla="*/ 0 w 519"/>
                    <a:gd name="T7" fmla="*/ 0 h 3"/>
                    <a:gd name="T8" fmla="*/ 519 w 519"/>
                    <a:gd name="T9" fmla="*/ 3 h 3"/>
                  </a:gdLst>
                  <a:ahLst/>
                  <a:cxnLst>
                    <a:cxn ang="T4">
                      <a:pos x="T0" y="T1"/>
                    </a:cxn>
                    <a:cxn ang="T5">
                      <a:pos x="T2" y="T3"/>
                    </a:cxn>
                  </a:cxnLst>
                  <a:rect l="T6" t="T7" r="T8" b="T9"/>
                  <a:pathLst>
                    <a:path w="519" h="3">
                      <a:moveTo>
                        <a:pt x="0" y="3"/>
                      </a:moveTo>
                      <a:lnTo>
                        <a:pt x="519"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7" name="Freeform 74"/>
                <p:cNvSpPr/>
                <p:nvPr/>
              </p:nvSpPr>
              <p:spPr bwMode="auto">
                <a:xfrm>
                  <a:off x="3324" y="1402"/>
                  <a:ext cx="2" cy="1337"/>
                </a:xfrm>
                <a:custGeom>
                  <a:avLst/>
                  <a:gdLst>
                    <a:gd name="T0" fmla="*/ 2 w 2"/>
                    <a:gd name="T1" fmla="*/ 0 h 1337"/>
                    <a:gd name="T2" fmla="*/ 0 w 2"/>
                    <a:gd name="T3" fmla="*/ 1337 h 1337"/>
                    <a:gd name="T4" fmla="*/ 0 60000 65536"/>
                    <a:gd name="T5" fmla="*/ 0 60000 65536"/>
                    <a:gd name="T6" fmla="*/ 0 w 2"/>
                    <a:gd name="T7" fmla="*/ 0 h 1337"/>
                    <a:gd name="T8" fmla="*/ 2 w 2"/>
                    <a:gd name="T9" fmla="*/ 1337 h 1337"/>
                  </a:gdLst>
                  <a:ahLst/>
                  <a:cxnLst>
                    <a:cxn ang="T4">
                      <a:pos x="T0" y="T1"/>
                    </a:cxn>
                    <a:cxn ang="T5">
                      <a:pos x="T2" y="T3"/>
                    </a:cxn>
                  </a:cxnLst>
                  <a:rect l="T6" t="T7" r="T8" b="T9"/>
                  <a:pathLst>
                    <a:path w="2" h="1337">
                      <a:moveTo>
                        <a:pt x="2" y="0"/>
                      </a:moveTo>
                      <a:lnTo>
                        <a:pt x="0" y="1337"/>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224" name="Text Box 75"/>
              <p:cNvSpPr txBox="1">
                <a:spLocks noChangeArrowheads="1"/>
              </p:cNvSpPr>
              <p:nvPr/>
            </p:nvSpPr>
            <p:spPr bwMode="auto">
              <a:xfrm>
                <a:off x="2844" y="1464"/>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Y</a:t>
                </a:r>
                <a:r>
                  <a:rPr lang="en-US" altLang="zh-CN" sz="1800" b="1" baseline="-25000"/>
                  <a:t>4</a:t>
                </a:r>
              </a:p>
            </p:txBody>
          </p:sp>
          <p:sp>
            <p:nvSpPr>
              <p:cNvPr id="225" name="Line 76"/>
              <p:cNvSpPr>
                <a:spLocks noChangeShapeType="1"/>
              </p:cNvSpPr>
              <p:nvPr/>
            </p:nvSpPr>
            <p:spPr bwMode="auto">
              <a:xfrm>
                <a:off x="2876" y="1490"/>
                <a:ext cx="144"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222" name="Oval 77"/>
            <p:cNvSpPr>
              <a:spLocks noChangeArrowheads="1"/>
            </p:cNvSpPr>
            <p:nvPr/>
          </p:nvSpPr>
          <p:spPr bwMode="auto">
            <a:xfrm>
              <a:off x="2764" y="1372"/>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28" name="Group 78"/>
          <p:cNvGrpSpPr/>
          <p:nvPr/>
        </p:nvGrpSpPr>
        <p:grpSpPr bwMode="auto">
          <a:xfrm>
            <a:off x="3802840" y="1400554"/>
            <a:ext cx="1109663" cy="1890713"/>
            <a:chOff x="2064" y="816"/>
            <a:chExt cx="699" cy="1191"/>
          </a:xfrm>
        </p:grpSpPr>
        <p:sp>
          <p:nvSpPr>
            <p:cNvPr id="229" name="Rectangle 79"/>
            <p:cNvSpPr>
              <a:spLocks noChangeArrowheads="1"/>
            </p:cNvSpPr>
            <p:nvPr/>
          </p:nvSpPr>
          <p:spPr bwMode="auto">
            <a:xfrm>
              <a:off x="2144" y="816"/>
              <a:ext cx="619" cy="115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0" name="Text Box 80"/>
            <p:cNvSpPr txBox="1">
              <a:spLocks noChangeArrowheads="1"/>
            </p:cNvSpPr>
            <p:nvPr/>
          </p:nvSpPr>
          <p:spPr bwMode="auto">
            <a:xfrm>
              <a:off x="2120" y="816"/>
              <a:ext cx="2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G</a:t>
              </a:r>
              <a:r>
                <a:rPr lang="en-US" altLang="zh-CN" sz="1800" b="1" baseline="-25000"/>
                <a:t>1</a:t>
              </a:r>
            </a:p>
          </p:txBody>
        </p:sp>
        <p:sp>
          <p:nvSpPr>
            <p:cNvPr id="231" name="Text Box 81"/>
            <p:cNvSpPr txBox="1">
              <a:spLocks noChangeArrowheads="1"/>
            </p:cNvSpPr>
            <p:nvPr/>
          </p:nvSpPr>
          <p:spPr bwMode="auto">
            <a:xfrm>
              <a:off x="2120" y="1409"/>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C</a:t>
              </a:r>
            </a:p>
          </p:txBody>
        </p:sp>
        <p:sp>
          <p:nvSpPr>
            <p:cNvPr id="232" name="Text Box 82"/>
            <p:cNvSpPr txBox="1">
              <a:spLocks noChangeArrowheads="1"/>
            </p:cNvSpPr>
            <p:nvPr/>
          </p:nvSpPr>
          <p:spPr bwMode="auto">
            <a:xfrm>
              <a:off x="2120" y="1593"/>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B</a:t>
              </a:r>
            </a:p>
          </p:txBody>
        </p:sp>
        <p:sp>
          <p:nvSpPr>
            <p:cNvPr id="233" name="Text Box 83"/>
            <p:cNvSpPr txBox="1">
              <a:spLocks noChangeArrowheads="1"/>
            </p:cNvSpPr>
            <p:nvPr/>
          </p:nvSpPr>
          <p:spPr bwMode="auto">
            <a:xfrm>
              <a:off x="2120" y="1776"/>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p>
          </p:txBody>
        </p:sp>
        <p:sp>
          <p:nvSpPr>
            <p:cNvPr id="234" name="Oval 84"/>
            <p:cNvSpPr>
              <a:spLocks noChangeArrowheads="1"/>
            </p:cNvSpPr>
            <p:nvPr/>
          </p:nvSpPr>
          <p:spPr bwMode="auto">
            <a:xfrm>
              <a:off x="2064" y="1099"/>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5" name="Oval 85"/>
            <p:cNvSpPr>
              <a:spLocks noChangeArrowheads="1"/>
            </p:cNvSpPr>
            <p:nvPr/>
          </p:nvSpPr>
          <p:spPr bwMode="auto">
            <a:xfrm>
              <a:off x="2064" y="1296"/>
              <a:ext cx="68" cy="68"/>
            </a:xfrm>
            <a:prstGeom prst="ellipse">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36" name="Group 86"/>
            <p:cNvGrpSpPr/>
            <p:nvPr/>
          </p:nvGrpSpPr>
          <p:grpSpPr bwMode="auto">
            <a:xfrm>
              <a:off x="2137" y="1205"/>
              <a:ext cx="340" cy="231"/>
              <a:chOff x="2137" y="1205"/>
              <a:chExt cx="340" cy="231"/>
            </a:xfrm>
          </p:grpSpPr>
          <p:sp>
            <p:nvSpPr>
              <p:cNvPr id="240" name="Text Box 87"/>
              <p:cNvSpPr txBox="1">
                <a:spLocks noChangeArrowheads="1"/>
              </p:cNvSpPr>
              <p:nvPr/>
            </p:nvSpPr>
            <p:spPr bwMode="auto">
              <a:xfrm>
                <a:off x="2137" y="1205"/>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G</a:t>
                </a:r>
                <a:r>
                  <a:rPr lang="en-US" altLang="zh-CN" sz="1800" b="1" baseline="-25000"/>
                  <a:t>2B</a:t>
                </a:r>
              </a:p>
            </p:txBody>
          </p:sp>
          <p:sp>
            <p:nvSpPr>
              <p:cNvPr id="241" name="Freeform 88"/>
              <p:cNvSpPr/>
              <p:nvPr/>
            </p:nvSpPr>
            <p:spPr bwMode="auto">
              <a:xfrm>
                <a:off x="2184" y="1255"/>
                <a:ext cx="120" cy="1"/>
              </a:xfrm>
              <a:custGeom>
                <a:avLst/>
                <a:gdLst>
                  <a:gd name="T0" fmla="*/ 0 w 207"/>
                  <a:gd name="T1" fmla="*/ 0 h 1"/>
                  <a:gd name="T2" fmla="*/ 8 w 207"/>
                  <a:gd name="T3" fmla="*/ 0 h 1"/>
                  <a:gd name="T4" fmla="*/ 0 60000 65536"/>
                  <a:gd name="T5" fmla="*/ 0 60000 65536"/>
                  <a:gd name="T6" fmla="*/ 0 w 207"/>
                  <a:gd name="T7" fmla="*/ 0 h 1"/>
                  <a:gd name="T8" fmla="*/ 207 w 207"/>
                  <a:gd name="T9" fmla="*/ 1 h 1"/>
                </a:gdLst>
                <a:ahLst/>
                <a:cxnLst>
                  <a:cxn ang="T4">
                    <a:pos x="T0" y="T1"/>
                  </a:cxn>
                  <a:cxn ang="T5">
                    <a:pos x="T2" y="T3"/>
                  </a:cxn>
                </a:cxnLst>
                <a:rect l="T6" t="T7" r="T8" b="T9"/>
                <a:pathLst>
                  <a:path w="207" h="1">
                    <a:moveTo>
                      <a:pt x="0" y="0"/>
                    </a:moveTo>
                    <a:lnTo>
                      <a:pt x="207"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37" name="Group 89"/>
            <p:cNvGrpSpPr/>
            <p:nvPr/>
          </p:nvGrpSpPr>
          <p:grpSpPr bwMode="auto">
            <a:xfrm>
              <a:off x="2132" y="1004"/>
              <a:ext cx="345" cy="231"/>
              <a:chOff x="2132" y="1004"/>
              <a:chExt cx="345" cy="231"/>
            </a:xfrm>
          </p:grpSpPr>
          <p:sp>
            <p:nvSpPr>
              <p:cNvPr id="238" name="Text Box 90"/>
              <p:cNvSpPr txBox="1">
                <a:spLocks noChangeArrowheads="1"/>
              </p:cNvSpPr>
              <p:nvPr/>
            </p:nvSpPr>
            <p:spPr bwMode="auto">
              <a:xfrm>
                <a:off x="2132" y="1004"/>
                <a:ext cx="34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G</a:t>
                </a:r>
                <a:r>
                  <a:rPr lang="en-US" altLang="zh-CN" sz="1800" b="1" baseline="-25000"/>
                  <a:t>2A</a:t>
                </a:r>
              </a:p>
            </p:txBody>
          </p:sp>
          <p:sp>
            <p:nvSpPr>
              <p:cNvPr id="239" name="Freeform 91"/>
              <p:cNvSpPr/>
              <p:nvPr/>
            </p:nvSpPr>
            <p:spPr bwMode="auto">
              <a:xfrm>
                <a:off x="2184" y="1051"/>
                <a:ext cx="120" cy="1"/>
              </a:xfrm>
              <a:custGeom>
                <a:avLst/>
                <a:gdLst>
                  <a:gd name="T0" fmla="*/ 0 w 204"/>
                  <a:gd name="T1" fmla="*/ 0 h 1"/>
                  <a:gd name="T2" fmla="*/ 9 w 204"/>
                  <a:gd name="T3" fmla="*/ 0 h 1"/>
                  <a:gd name="T4" fmla="*/ 0 60000 65536"/>
                  <a:gd name="T5" fmla="*/ 0 60000 65536"/>
                  <a:gd name="T6" fmla="*/ 0 w 204"/>
                  <a:gd name="T7" fmla="*/ 0 h 1"/>
                  <a:gd name="T8" fmla="*/ 204 w 204"/>
                  <a:gd name="T9" fmla="*/ 1 h 1"/>
                </a:gdLst>
                <a:ahLst/>
                <a:cxnLst>
                  <a:cxn ang="T4">
                    <a:pos x="T0" y="T1"/>
                  </a:cxn>
                  <a:cxn ang="T5">
                    <a:pos x="T2" y="T3"/>
                  </a:cxn>
                </a:cxnLst>
                <a:rect l="T6" t="T7" r="T8" b="T9"/>
                <a:pathLst>
                  <a:path w="204" h="1">
                    <a:moveTo>
                      <a:pt x="0" y="0"/>
                    </a:moveTo>
                    <a:lnTo>
                      <a:pt x="204"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242" name="Group 92"/>
          <p:cNvGrpSpPr/>
          <p:nvPr/>
        </p:nvGrpSpPr>
        <p:grpSpPr bwMode="auto">
          <a:xfrm>
            <a:off x="2736040" y="5104192"/>
            <a:ext cx="6737350" cy="919162"/>
            <a:chOff x="1392" y="3149"/>
            <a:chExt cx="4244" cy="579"/>
          </a:xfrm>
        </p:grpSpPr>
        <p:sp>
          <p:nvSpPr>
            <p:cNvPr id="243" name="Line 93"/>
            <p:cNvSpPr>
              <a:spLocks noChangeShapeType="1"/>
            </p:cNvSpPr>
            <p:nvPr/>
          </p:nvSpPr>
          <p:spPr bwMode="auto">
            <a:xfrm>
              <a:off x="1392" y="3149"/>
              <a:ext cx="2873"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4" name="Line 94"/>
            <p:cNvSpPr>
              <a:spLocks noChangeShapeType="1"/>
            </p:cNvSpPr>
            <p:nvPr/>
          </p:nvSpPr>
          <p:spPr bwMode="auto">
            <a:xfrm>
              <a:off x="1392" y="3725"/>
              <a:ext cx="424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5" name="Line 95"/>
            <p:cNvSpPr>
              <a:spLocks noChangeShapeType="1"/>
            </p:cNvSpPr>
            <p:nvPr/>
          </p:nvSpPr>
          <p:spPr bwMode="auto">
            <a:xfrm>
              <a:off x="1392" y="3363"/>
              <a:ext cx="2873"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6" name="Line 96"/>
            <p:cNvSpPr>
              <a:spLocks noChangeShapeType="1"/>
            </p:cNvSpPr>
            <p:nvPr/>
          </p:nvSpPr>
          <p:spPr bwMode="auto">
            <a:xfrm>
              <a:off x="1392" y="3528"/>
              <a:ext cx="4244"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7" name="Text Box 97"/>
            <p:cNvSpPr txBox="1">
              <a:spLocks noChangeArrowheads="1"/>
            </p:cNvSpPr>
            <p:nvPr/>
          </p:nvSpPr>
          <p:spPr bwMode="auto">
            <a:xfrm>
              <a:off x="1516" y="3168"/>
              <a:ext cx="3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a:t>
              </a:r>
            </a:p>
          </p:txBody>
        </p:sp>
        <p:sp>
          <p:nvSpPr>
            <p:cNvPr id="248" name="Text Box 98"/>
            <p:cNvSpPr txBox="1">
              <a:spLocks noChangeArrowheads="1"/>
            </p:cNvSpPr>
            <p:nvPr/>
          </p:nvSpPr>
          <p:spPr bwMode="auto">
            <a:xfrm>
              <a:off x="1516" y="3536"/>
              <a:ext cx="3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a:t>
              </a:r>
            </a:p>
          </p:txBody>
        </p:sp>
      </p:grpSp>
      <p:grpSp>
        <p:nvGrpSpPr>
          <p:cNvPr id="249" name="Group 99"/>
          <p:cNvGrpSpPr/>
          <p:nvPr/>
        </p:nvGrpSpPr>
        <p:grpSpPr bwMode="auto">
          <a:xfrm>
            <a:off x="1059640" y="1400554"/>
            <a:ext cx="1681163" cy="5257800"/>
            <a:chOff x="336" y="816"/>
            <a:chExt cx="1059" cy="3312"/>
          </a:xfrm>
        </p:grpSpPr>
        <p:sp>
          <p:nvSpPr>
            <p:cNvPr id="250" name="Rectangle 100"/>
            <p:cNvSpPr>
              <a:spLocks noChangeArrowheads="1"/>
            </p:cNvSpPr>
            <p:nvPr/>
          </p:nvSpPr>
          <p:spPr bwMode="auto">
            <a:xfrm>
              <a:off x="344" y="816"/>
              <a:ext cx="1051" cy="3312"/>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1" name="Freeform 101"/>
            <p:cNvSpPr/>
            <p:nvPr/>
          </p:nvSpPr>
          <p:spPr bwMode="auto">
            <a:xfrm>
              <a:off x="368" y="1425"/>
              <a:ext cx="474" cy="1"/>
            </a:xfrm>
            <a:custGeom>
              <a:avLst/>
              <a:gdLst>
                <a:gd name="T0" fmla="*/ 0 w 474"/>
                <a:gd name="T1" fmla="*/ 0 h 1"/>
                <a:gd name="T2" fmla="*/ 474 w 474"/>
                <a:gd name="T3" fmla="*/ 0 h 1"/>
                <a:gd name="T4" fmla="*/ 0 60000 65536"/>
                <a:gd name="T5" fmla="*/ 0 60000 65536"/>
                <a:gd name="T6" fmla="*/ 0 w 474"/>
                <a:gd name="T7" fmla="*/ 0 h 1"/>
                <a:gd name="T8" fmla="*/ 474 w 474"/>
                <a:gd name="T9" fmla="*/ 1 h 1"/>
              </a:gdLst>
              <a:ahLst/>
              <a:cxnLst>
                <a:cxn ang="T4">
                  <a:pos x="T0" y="T1"/>
                </a:cxn>
                <a:cxn ang="T5">
                  <a:pos x="T2" y="T3"/>
                </a:cxn>
              </a:cxnLst>
              <a:rect l="T6" t="T7" r="T8" b="T9"/>
              <a:pathLst>
                <a:path w="474" h="1">
                  <a:moveTo>
                    <a:pt x="0" y="0"/>
                  </a:moveTo>
                  <a:lnTo>
                    <a:pt x="474"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52" name="Text Box 102"/>
            <p:cNvSpPr txBox="1">
              <a:spLocks noChangeArrowheads="1"/>
            </p:cNvSpPr>
            <p:nvPr/>
          </p:nvSpPr>
          <p:spPr bwMode="auto">
            <a:xfrm>
              <a:off x="336" y="1392"/>
              <a:ext cx="5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MREQ</a:t>
              </a:r>
            </a:p>
          </p:txBody>
        </p:sp>
        <p:sp>
          <p:nvSpPr>
            <p:cNvPr id="253" name="Text Box 103"/>
            <p:cNvSpPr txBox="1">
              <a:spLocks noChangeArrowheads="1"/>
            </p:cNvSpPr>
            <p:nvPr/>
          </p:nvSpPr>
          <p:spPr bwMode="auto">
            <a:xfrm>
              <a:off x="1008" y="816"/>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14</a:t>
              </a:r>
            </a:p>
          </p:txBody>
        </p:sp>
        <p:sp>
          <p:nvSpPr>
            <p:cNvPr id="254" name="Text Box 104"/>
            <p:cNvSpPr txBox="1">
              <a:spLocks noChangeArrowheads="1"/>
            </p:cNvSpPr>
            <p:nvPr/>
          </p:nvSpPr>
          <p:spPr bwMode="auto">
            <a:xfrm>
              <a:off x="1008" y="1008"/>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15</a:t>
              </a:r>
            </a:p>
          </p:txBody>
        </p:sp>
        <p:sp>
          <p:nvSpPr>
            <p:cNvPr id="255" name="Text Box 105"/>
            <p:cNvSpPr txBox="1">
              <a:spLocks noChangeArrowheads="1"/>
            </p:cNvSpPr>
            <p:nvPr/>
          </p:nvSpPr>
          <p:spPr bwMode="auto">
            <a:xfrm>
              <a:off x="1008" y="1342"/>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13</a:t>
              </a:r>
            </a:p>
          </p:txBody>
        </p:sp>
        <p:sp>
          <p:nvSpPr>
            <p:cNvPr id="256" name="Text Box 106"/>
            <p:cNvSpPr txBox="1">
              <a:spLocks noChangeArrowheads="1"/>
            </p:cNvSpPr>
            <p:nvPr/>
          </p:nvSpPr>
          <p:spPr bwMode="auto">
            <a:xfrm>
              <a:off x="1008" y="1534"/>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12</a:t>
              </a:r>
            </a:p>
          </p:txBody>
        </p:sp>
        <p:sp>
          <p:nvSpPr>
            <p:cNvPr id="257" name="Text Box 107"/>
            <p:cNvSpPr txBox="1">
              <a:spLocks noChangeArrowheads="1"/>
            </p:cNvSpPr>
            <p:nvPr/>
          </p:nvSpPr>
          <p:spPr bwMode="auto">
            <a:xfrm>
              <a:off x="1008" y="1726"/>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11</a:t>
              </a:r>
            </a:p>
          </p:txBody>
        </p:sp>
        <p:sp>
          <p:nvSpPr>
            <p:cNvPr id="258" name="Text Box 108"/>
            <p:cNvSpPr txBox="1">
              <a:spLocks noChangeArrowheads="1"/>
            </p:cNvSpPr>
            <p:nvPr/>
          </p:nvSpPr>
          <p:spPr bwMode="auto">
            <a:xfrm>
              <a:off x="1008" y="1918"/>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10</a:t>
              </a:r>
            </a:p>
          </p:txBody>
        </p:sp>
        <p:sp>
          <p:nvSpPr>
            <p:cNvPr id="259" name="Text Box 109"/>
            <p:cNvSpPr txBox="1">
              <a:spLocks noChangeArrowheads="1"/>
            </p:cNvSpPr>
            <p:nvPr/>
          </p:nvSpPr>
          <p:spPr bwMode="auto">
            <a:xfrm>
              <a:off x="1008" y="2088"/>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9</a:t>
              </a:r>
            </a:p>
          </p:txBody>
        </p:sp>
        <p:sp>
          <p:nvSpPr>
            <p:cNvPr id="260" name="Text Box 110"/>
            <p:cNvSpPr txBox="1">
              <a:spLocks noChangeArrowheads="1"/>
            </p:cNvSpPr>
            <p:nvPr/>
          </p:nvSpPr>
          <p:spPr bwMode="auto">
            <a:xfrm>
              <a:off x="1008" y="2361"/>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A</a:t>
              </a:r>
              <a:r>
                <a:rPr lang="en-US" altLang="zh-CN" sz="1800" b="1" baseline="-25000"/>
                <a:t>0</a:t>
              </a:r>
            </a:p>
          </p:txBody>
        </p:sp>
        <p:sp>
          <p:nvSpPr>
            <p:cNvPr id="261" name="Text Box 111"/>
            <p:cNvSpPr txBox="1">
              <a:spLocks noChangeArrowheads="1"/>
            </p:cNvSpPr>
            <p:nvPr/>
          </p:nvSpPr>
          <p:spPr bwMode="auto">
            <a:xfrm>
              <a:off x="1030" y="2251"/>
              <a:ext cx="30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a:t>
              </a:r>
            </a:p>
          </p:txBody>
        </p:sp>
        <p:sp>
          <p:nvSpPr>
            <p:cNvPr id="262" name="Text Box 112"/>
            <p:cNvSpPr txBox="1">
              <a:spLocks noChangeArrowheads="1"/>
            </p:cNvSpPr>
            <p:nvPr/>
          </p:nvSpPr>
          <p:spPr bwMode="auto">
            <a:xfrm>
              <a:off x="1056" y="3000"/>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D</a:t>
              </a:r>
              <a:r>
                <a:rPr lang="en-US" altLang="zh-CN" sz="1800" b="1" baseline="-25000"/>
                <a:t>7</a:t>
              </a:r>
            </a:p>
          </p:txBody>
        </p:sp>
        <p:sp>
          <p:nvSpPr>
            <p:cNvPr id="263" name="Text Box 113"/>
            <p:cNvSpPr txBox="1">
              <a:spLocks noChangeArrowheads="1"/>
            </p:cNvSpPr>
            <p:nvPr/>
          </p:nvSpPr>
          <p:spPr bwMode="auto">
            <a:xfrm>
              <a:off x="1056" y="3192"/>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D</a:t>
              </a:r>
              <a:r>
                <a:rPr lang="en-US" altLang="zh-CN" sz="1800" b="1" baseline="-25000"/>
                <a:t>4</a:t>
              </a:r>
            </a:p>
          </p:txBody>
        </p:sp>
        <p:sp>
          <p:nvSpPr>
            <p:cNvPr id="264" name="Text Box 114"/>
            <p:cNvSpPr txBox="1">
              <a:spLocks noChangeArrowheads="1"/>
            </p:cNvSpPr>
            <p:nvPr/>
          </p:nvSpPr>
          <p:spPr bwMode="auto">
            <a:xfrm>
              <a:off x="1056" y="3384"/>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D</a:t>
              </a:r>
              <a:r>
                <a:rPr lang="en-US" altLang="zh-CN" sz="1800" b="1" baseline="-25000"/>
                <a:t>3</a:t>
              </a:r>
            </a:p>
          </p:txBody>
        </p:sp>
        <p:sp>
          <p:nvSpPr>
            <p:cNvPr id="265" name="Text Box 115"/>
            <p:cNvSpPr txBox="1">
              <a:spLocks noChangeArrowheads="1"/>
            </p:cNvSpPr>
            <p:nvPr/>
          </p:nvSpPr>
          <p:spPr bwMode="auto">
            <a:xfrm>
              <a:off x="1056" y="3576"/>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D</a:t>
              </a:r>
              <a:r>
                <a:rPr lang="en-US" altLang="zh-CN" sz="1800" b="1" baseline="-25000"/>
                <a:t>0</a:t>
              </a:r>
            </a:p>
          </p:txBody>
        </p:sp>
        <p:sp>
          <p:nvSpPr>
            <p:cNvPr id="266" name="Text Box 116"/>
            <p:cNvSpPr txBox="1">
              <a:spLocks noChangeArrowheads="1"/>
            </p:cNvSpPr>
            <p:nvPr/>
          </p:nvSpPr>
          <p:spPr bwMode="auto">
            <a:xfrm>
              <a:off x="1008" y="3792"/>
              <a:ext cx="3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t>WR</a:t>
              </a:r>
            </a:p>
          </p:txBody>
        </p:sp>
        <p:sp>
          <p:nvSpPr>
            <p:cNvPr id="267" name="Freeform 117"/>
            <p:cNvSpPr/>
            <p:nvPr/>
          </p:nvSpPr>
          <p:spPr bwMode="auto">
            <a:xfrm>
              <a:off x="1056" y="3834"/>
              <a:ext cx="243" cy="1"/>
            </a:xfrm>
            <a:custGeom>
              <a:avLst/>
              <a:gdLst>
                <a:gd name="T0" fmla="*/ 0 w 243"/>
                <a:gd name="T1" fmla="*/ 1 h 1"/>
                <a:gd name="T2" fmla="*/ 243 w 243"/>
                <a:gd name="T3" fmla="*/ 0 h 1"/>
                <a:gd name="T4" fmla="*/ 0 60000 65536"/>
                <a:gd name="T5" fmla="*/ 0 60000 65536"/>
                <a:gd name="T6" fmla="*/ 0 w 243"/>
                <a:gd name="T7" fmla="*/ 0 h 1"/>
                <a:gd name="T8" fmla="*/ 243 w 243"/>
                <a:gd name="T9" fmla="*/ 1 h 1"/>
              </a:gdLst>
              <a:ahLst/>
              <a:cxnLst>
                <a:cxn ang="T4">
                  <a:pos x="T0" y="T1"/>
                </a:cxn>
                <a:cxn ang="T5">
                  <a:pos x="T2" y="T3"/>
                </a:cxn>
              </a:cxnLst>
              <a:rect l="T6" t="T7" r="T8" b="T9"/>
              <a:pathLst>
                <a:path w="243" h="1">
                  <a:moveTo>
                    <a:pt x="0" y="1"/>
                  </a:moveTo>
                  <a:lnTo>
                    <a:pt x="243" y="0"/>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68" name="Group 118"/>
          <p:cNvGrpSpPr/>
          <p:nvPr/>
        </p:nvGrpSpPr>
        <p:grpSpPr bwMode="auto">
          <a:xfrm>
            <a:off x="8198628" y="4858129"/>
            <a:ext cx="711200" cy="1162050"/>
            <a:chOff x="4833" y="2994"/>
            <a:chExt cx="448" cy="732"/>
          </a:xfrm>
        </p:grpSpPr>
        <p:sp>
          <p:nvSpPr>
            <p:cNvPr id="269" name="Freeform 119"/>
            <p:cNvSpPr/>
            <p:nvPr/>
          </p:nvSpPr>
          <p:spPr bwMode="auto">
            <a:xfrm>
              <a:off x="4833" y="2994"/>
              <a:ext cx="1" cy="510"/>
            </a:xfrm>
            <a:custGeom>
              <a:avLst/>
              <a:gdLst>
                <a:gd name="T0" fmla="*/ 0 w 1"/>
                <a:gd name="T1" fmla="*/ 0 h 510"/>
                <a:gd name="T2" fmla="*/ 1 w 1"/>
                <a:gd name="T3" fmla="*/ 510 h 510"/>
                <a:gd name="T4" fmla="*/ 0 60000 65536"/>
                <a:gd name="T5" fmla="*/ 0 60000 65536"/>
                <a:gd name="T6" fmla="*/ 0 w 1"/>
                <a:gd name="T7" fmla="*/ 0 h 510"/>
                <a:gd name="T8" fmla="*/ 1 w 1"/>
                <a:gd name="T9" fmla="*/ 510 h 510"/>
              </a:gdLst>
              <a:ahLst/>
              <a:cxnLst>
                <a:cxn ang="T4">
                  <a:pos x="T0" y="T1"/>
                </a:cxn>
                <a:cxn ang="T5">
                  <a:pos x="T2" y="T3"/>
                </a:cxn>
              </a:cxnLst>
              <a:rect l="T6" t="T7" r="T8" b="T9"/>
              <a:pathLst>
                <a:path w="1" h="510">
                  <a:moveTo>
                    <a:pt x="0" y="0"/>
                  </a:moveTo>
                  <a:lnTo>
                    <a:pt x="1" y="510"/>
                  </a:lnTo>
                </a:path>
              </a:pathLst>
            </a:custGeom>
            <a:noFill/>
            <a:ln w="38100">
              <a:solidFill>
                <a:schemeClr val="tx1"/>
              </a:solidFill>
              <a:round/>
              <a:headEnd type="none" w="sm" len="sm"/>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0" name="Freeform 120"/>
            <p:cNvSpPr/>
            <p:nvPr/>
          </p:nvSpPr>
          <p:spPr bwMode="auto">
            <a:xfrm>
              <a:off x="5280" y="3000"/>
              <a:ext cx="1" cy="726"/>
            </a:xfrm>
            <a:custGeom>
              <a:avLst/>
              <a:gdLst>
                <a:gd name="T0" fmla="*/ 0 w 1"/>
                <a:gd name="T1" fmla="*/ 0 h 726"/>
                <a:gd name="T2" fmla="*/ 0 w 1"/>
                <a:gd name="T3" fmla="*/ 726 h 726"/>
                <a:gd name="T4" fmla="*/ 0 60000 65536"/>
                <a:gd name="T5" fmla="*/ 0 60000 65536"/>
                <a:gd name="T6" fmla="*/ 0 w 1"/>
                <a:gd name="T7" fmla="*/ 0 h 726"/>
                <a:gd name="T8" fmla="*/ 1 w 1"/>
                <a:gd name="T9" fmla="*/ 726 h 726"/>
              </a:gdLst>
              <a:ahLst/>
              <a:cxnLst>
                <a:cxn ang="T4">
                  <a:pos x="T0" y="T1"/>
                </a:cxn>
                <a:cxn ang="T5">
                  <a:pos x="T2" y="T3"/>
                </a:cxn>
              </a:cxnLst>
              <a:rect l="T6" t="T7" r="T8" b="T9"/>
              <a:pathLst>
                <a:path w="1" h="726">
                  <a:moveTo>
                    <a:pt x="0" y="0"/>
                  </a:moveTo>
                  <a:lnTo>
                    <a:pt x="0" y="726"/>
                  </a:lnTo>
                </a:path>
              </a:pathLst>
            </a:custGeom>
            <a:noFill/>
            <a:ln w="38100">
              <a:solidFill>
                <a:schemeClr val="tx1"/>
              </a:solidFill>
              <a:round/>
              <a:headEnd type="none" w="sm" len="sm"/>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1" name="Text Box 121"/>
            <p:cNvSpPr txBox="1">
              <a:spLocks noChangeArrowheads="1"/>
            </p:cNvSpPr>
            <p:nvPr/>
          </p:nvSpPr>
          <p:spPr bwMode="auto">
            <a:xfrm>
              <a:off x="4876" y="3069"/>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a:t>
              </a:r>
            </a:p>
          </p:txBody>
        </p:sp>
      </p:grpSp>
      <p:grpSp>
        <p:nvGrpSpPr>
          <p:cNvPr id="272" name="Group 122"/>
          <p:cNvGrpSpPr/>
          <p:nvPr/>
        </p:nvGrpSpPr>
        <p:grpSpPr bwMode="auto">
          <a:xfrm>
            <a:off x="6215840" y="4721604"/>
            <a:ext cx="788988" cy="717550"/>
            <a:chOff x="3584" y="2908"/>
            <a:chExt cx="497" cy="452"/>
          </a:xfrm>
        </p:grpSpPr>
        <p:sp>
          <p:nvSpPr>
            <p:cNvPr id="273" name="Freeform 123"/>
            <p:cNvSpPr/>
            <p:nvPr/>
          </p:nvSpPr>
          <p:spPr bwMode="auto">
            <a:xfrm>
              <a:off x="3584" y="2994"/>
              <a:ext cx="1" cy="150"/>
            </a:xfrm>
            <a:custGeom>
              <a:avLst/>
              <a:gdLst>
                <a:gd name="T0" fmla="*/ 0 w 1"/>
                <a:gd name="T1" fmla="*/ 0 h 150"/>
                <a:gd name="T2" fmla="*/ 1 w 1"/>
                <a:gd name="T3" fmla="*/ 150 h 150"/>
                <a:gd name="T4" fmla="*/ 0 60000 65536"/>
                <a:gd name="T5" fmla="*/ 0 60000 65536"/>
                <a:gd name="T6" fmla="*/ 0 w 1"/>
                <a:gd name="T7" fmla="*/ 0 h 150"/>
                <a:gd name="T8" fmla="*/ 1 w 1"/>
                <a:gd name="T9" fmla="*/ 150 h 150"/>
              </a:gdLst>
              <a:ahLst/>
              <a:cxnLst>
                <a:cxn ang="T4">
                  <a:pos x="T0" y="T1"/>
                </a:cxn>
                <a:cxn ang="T5">
                  <a:pos x="T2" y="T3"/>
                </a:cxn>
              </a:cxnLst>
              <a:rect l="T6" t="T7" r="T8" b="T9"/>
              <a:pathLst>
                <a:path w="1" h="150">
                  <a:moveTo>
                    <a:pt x="0" y="0"/>
                  </a:moveTo>
                  <a:lnTo>
                    <a:pt x="1" y="150"/>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4" name="Freeform 124"/>
            <p:cNvSpPr/>
            <p:nvPr/>
          </p:nvSpPr>
          <p:spPr bwMode="auto">
            <a:xfrm>
              <a:off x="4080" y="2994"/>
              <a:ext cx="1" cy="366"/>
            </a:xfrm>
            <a:custGeom>
              <a:avLst/>
              <a:gdLst>
                <a:gd name="T0" fmla="*/ 0 w 1"/>
                <a:gd name="T1" fmla="*/ 0 h 366"/>
                <a:gd name="T2" fmla="*/ 0 w 1"/>
                <a:gd name="T3" fmla="*/ 366 h 366"/>
                <a:gd name="T4" fmla="*/ 0 60000 65536"/>
                <a:gd name="T5" fmla="*/ 0 60000 65536"/>
                <a:gd name="T6" fmla="*/ 0 w 1"/>
                <a:gd name="T7" fmla="*/ 0 h 366"/>
                <a:gd name="T8" fmla="*/ 1 w 1"/>
                <a:gd name="T9" fmla="*/ 366 h 366"/>
              </a:gdLst>
              <a:ahLst/>
              <a:cxnLst>
                <a:cxn ang="T4">
                  <a:pos x="T0" y="T1"/>
                </a:cxn>
                <a:cxn ang="T5">
                  <a:pos x="T2" y="T3"/>
                </a:cxn>
              </a:cxnLst>
              <a:rect l="T6" t="T7" r="T8" b="T9"/>
              <a:pathLst>
                <a:path w="1" h="366">
                  <a:moveTo>
                    <a:pt x="0" y="0"/>
                  </a:moveTo>
                  <a:lnTo>
                    <a:pt x="0" y="366"/>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5" name="Text Box 125"/>
            <p:cNvSpPr txBox="1">
              <a:spLocks noChangeArrowheads="1"/>
            </p:cNvSpPr>
            <p:nvPr/>
          </p:nvSpPr>
          <p:spPr bwMode="auto">
            <a:xfrm>
              <a:off x="3648" y="290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a:t>
              </a:r>
            </a:p>
          </p:txBody>
        </p:sp>
      </p:grpSp>
      <p:grpSp>
        <p:nvGrpSpPr>
          <p:cNvPr id="276" name="Group 126"/>
          <p:cNvGrpSpPr/>
          <p:nvPr/>
        </p:nvGrpSpPr>
        <p:grpSpPr bwMode="auto">
          <a:xfrm>
            <a:off x="4183840" y="4721604"/>
            <a:ext cx="844550" cy="1270000"/>
            <a:chOff x="2304" y="2908"/>
            <a:chExt cx="532" cy="800"/>
          </a:xfrm>
        </p:grpSpPr>
        <p:sp>
          <p:nvSpPr>
            <p:cNvPr id="277" name="Line 127"/>
            <p:cNvSpPr>
              <a:spLocks noChangeShapeType="1"/>
            </p:cNvSpPr>
            <p:nvPr/>
          </p:nvSpPr>
          <p:spPr bwMode="auto">
            <a:xfrm>
              <a:off x="2304" y="2976"/>
              <a:ext cx="0" cy="168"/>
            </a:xfrm>
            <a:prstGeom prst="line">
              <a:avLst/>
            </a:prstGeom>
            <a:noFill/>
            <a:ln w="38100">
              <a:solidFill>
                <a:schemeClr val="tx1"/>
              </a:solidFill>
              <a:round/>
              <a:tailEnd type="oval" w="sm" len="sm"/>
            </a:ln>
            <a:extLst>
              <a:ext uri="{909E8E84-426E-40DD-AFC4-6F175D3DCCD1}">
                <a14:hiddenFill xmlns:a14="http://schemas.microsoft.com/office/drawing/2010/main">
                  <a:noFill/>
                </a14:hiddenFill>
              </a:ext>
            </a:extLst>
          </p:spPr>
          <p:txBody>
            <a:bodyPr wrap="none"/>
            <a:lstStyle/>
            <a:p>
              <a:endParaRPr lang="zh-CN" altLang="en-US"/>
            </a:p>
          </p:txBody>
        </p:sp>
        <p:sp>
          <p:nvSpPr>
            <p:cNvPr id="278" name="Text Box 128"/>
            <p:cNvSpPr txBox="1">
              <a:spLocks noChangeArrowheads="1"/>
            </p:cNvSpPr>
            <p:nvPr/>
          </p:nvSpPr>
          <p:spPr bwMode="auto">
            <a:xfrm>
              <a:off x="2400" y="290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a:t>
              </a:r>
            </a:p>
          </p:txBody>
        </p:sp>
        <p:sp>
          <p:nvSpPr>
            <p:cNvPr id="279" name="Freeform 129"/>
            <p:cNvSpPr/>
            <p:nvPr/>
          </p:nvSpPr>
          <p:spPr bwMode="auto">
            <a:xfrm>
              <a:off x="2835" y="2976"/>
              <a:ext cx="1" cy="732"/>
            </a:xfrm>
            <a:custGeom>
              <a:avLst/>
              <a:gdLst>
                <a:gd name="T0" fmla="*/ 0 w 1"/>
                <a:gd name="T1" fmla="*/ 0 h 732"/>
                <a:gd name="T2" fmla="*/ 0 w 1"/>
                <a:gd name="T3" fmla="*/ 732 h 732"/>
                <a:gd name="T4" fmla="*/ 0 60000 65536"/>
                <a:gd name="T5" fmla="*/ 0 60000 65536"/>
                <a:gd name="T6" fmla="*/ 0 w 1"/>
                <a:gd name="T7" fmla="*/ 0 h 732"/>
                <a:gd name="T8" fmla="*/ 1 w 1"/>
                <a:gd name="T9" fmla="*/ 732 h 732"/>
              </a:gdLst>
              <a:ahLst/>
              <a:cxnLst>
                <a:cxn ang="T4">
                  <a:pos x="T0" y="T1"/>
                </a:cxn>
                <a:cxn ang="T5">
                  <a:pos x="T2" y="T3"/>
                </a:cxn>
              </a:cxnLst>
              <a:rect l="T6" t="T7" r="T8" b="T9"/>
              <a:pathLst>
                <a:path w="1" h="732">
                  <a:moveTo>
                    <a:pt x="0" y="0"/>
                  </a:moveTo>
                  <a:lnTo>
                    <a:pt x="0" y="732"/>
                  </a:lnTo>
                </a:path>
              </a:pathLst>
            </a:custGeom>
            <a:noFill/>
            <a:ln w="38100">
              <a:solidFill>
                <a:schemeClr val="tx1"/>
              </a:solidFill>
              <a:round/>
              <a:tailEnd type="oval"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80" name="Group 130"/>
          <p:cNvGrpSpPr/>
          <p:nvPr/>
        </p:nvGrpSpPr>
        <p:grpSpPr bwMode="auto">
          <a:xfrm>
            <a:off x="2736040" y="3429379"/>
            <a:ext cx="6396038" cy="627063"/>
            <a:chOff x="1392" y="2094"/>
            <a:chExt cx="4029" cy="395"/>
          </a:xfrm>
        </p:grpSpPr>
        <p:sp>
          <p:nvSpPr>
            <p:cNvPr id="281" name="Freeform 131"/>
            <p:cNvSpPr/>
            <p:nvPr/>
          </p:nvSpPr>
          <p:spPr bwMode="auto">
            <a:xfrm>
              <a:off x="1392" y="2094"/>
              <a:ext cx="2265" cy="1"/>
            </a:xfrm>
            <a:custGeom>
              <a:avLst/>
              <a:gdLst>
                <a:gd name="T0" fmla="*/ 0 w 2265"/>
                <a:gd name="T1" fmla="*/ 0 h 1"/>
                <a:gd name="T2" fmla="*/ 2265 w 2265"/>
                <a:gd name="T3" fmla="*/ 0 h 1"/>
                <a:gd name="T4" fmla="*/ 0 60000 65536"/>
                <a:gd name="T5" fmla="*/ 0 60000 65536"/>
                <a:gd name="T6" fmla="*/ 0 w 2265"/>
                <a:gd name="T7" fmla="*/ 0 h 1"/>
                <a:gd name="T8" fmla="*/ 2265 w 2265"/>
                <a:gd name="T9" fmla="*/ 1 h 1"/>
              </a:gdLst>
              <a:ahLst/>
              <a:cxnLst>
                <a:cxn ang="T4">
                  <a:pos x="T0" y="T1"/>
                </a:cxn>
                <a:cxn ang="T5">
                  <a:pos x="T2" y="T3"/>
                </a:cxn>
              </a:cxnLst>
              <a:rect l="T6" t="T7" r="T8" b="T9"/>
              <a:pathLst>
                <a:path w="2265" h="1">
                  <a:moveTo>
                    <a:pt x="0" y="0"/>
                  </a:moveTo>
                  <a:lnTo>
                    <a:pt x="2265" y="0"/>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82" name="Group 132"/>
            <p:cNvGrpSpPr/>
            <p:nvPr/>
          </p:nvGrpSpPr>
          <p:grpSpPr bwMode="auto">
            <a:xfrm>
              <a:off x="1392" y="2229"/>
              <a:ext cx="4029" cy="260"/>
              <a:chOff x="1392" y="2229"/>
              <a:chExt cx="4029" cy="260"/>
            </a:xfrm>
          </p:grpSpPr>
          <p:sp>
            <p:nvSpPr>
              <p:cNvPr id="283" name="Freeform 133"/>
              <p:cNvSpPr/>
              <p:nvPr/>
            </p:nvSpPr>
            <p:spPr bwMode="auto">
              <a:xfrm>
                <a:off x="1395" y="2229"/>
                <a:ext cx="4026" cy="5"/>
              </a:xfrm>
              <a:custGeom>
                <a:avLst/>
                <a:gdLst>
                  <a:gd name="T0" fmla="*/ 0 w 4026"/>
                  <a:gd name="T1" fmla="*/ 0 h 5"/>
                  <a:gd name="T2" fmla="*/ 4026 w 4026"/>
                  <a:gd name="T3" fmla="*/ 5 h 5"/>
                  <a:gd name="T4" fmla="*/ 0 60000 65536"/>
                  <a:gd name="T5" fmla="*/ 0 60000 65536"/>
                  <a:gd name="T6" fmla="*/ 0 w 4026"/>
                  <a:gd name="T7" fmla="*/ 0 h 5"/>
                  <a:gd name="T8" fmla="*/ 4026 w 4026"/>
                  <a:gd name="T9" fmla="*/ 5 h 5"/>
                </a:gdLst>
                <a:ahLst/>
                <a:cxnLst>
                  <a:cxn ang="T4">
                    <a:pos x="T0" y="T1"/>
                  </a:cxn>
                  <a:cxn ang="T5">
                    <a:pos x="T2" y="T3"/>
                  </a:cxn>
                </a:cxnLst>
                <a:rect l="T6" t="T7" r="T8" b="T9"/>
                <a:pathLst>
                  <a:path w="4026" h="5">
                    <a:moveTo>
                      <a:pt x="0" y="0"/>
                    </a:moveTo>
                    <a:lnTo>
                      <a:pt x="4026" y="5"/>
                    </a:lnTo>
                  </a:path>
                </a:pathLst>
              </a:custGeom>
              <a:solidFill>
                <a:srgbClr val="FFFFFF"/>
              </a:solidFill>
              <a:ln w="38100">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4" name="Line 134"/>
              <p:cNvSpPr>
                <a:spLocks noChangeShapeType="1"/>
              </p:cNvSpPr>
              <p:nvPr/>
            </p:nvSpPr>
            <p:spPr bwMode="auto">
              <a:xfrm>
                <a:off x="1392" y="2488"/>
                <a:ext cx="4029" cy="1"/>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285" name="Text Box 135"/>
              <p:cNvSpPr txBox="1">
                <a:spLocks noChangeArrowheads="1"/>
              </p:cNvSpPr>
              <p:nvPr/>
            </p:nvSpPr>
            <p:spPr bwMode="auto">
              <a:xfrm>
                <a:off x="1516" y="2276"/>
                <a:ext cx="3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2000" b="1"/>
                  <a:t>…</a:t>
                </a:r>
              </a:p>
            </p:txBody>
          </p:sp>
        </p:grpSp>
      </p:grpSp>
      <p:grpSp>
        <p:nvGrpSpPr>
          <p:cNvPr id="287" name="Group 138"/>
          <p:cNvGrpSpPr/>
          <p:nvPr/>
        </p:nvGrpSpPr>
        <p:grpSpPr bwMode="auto">
          <a:xfrm>
            <a:off x="4183840" y="4721604"/>
            <a:ext cx="854075" cy="1308100"/>
            <a:chOff x="2304" y="2908"/>
            <a:chExt cx="538" cy="824"/>
          </a:xfrm>
        </p:grpSpPr>
        <p:sp>
          <p:nvSpPr>
            <p:cNvPr id="288" name="Freeform 139"/>
            <p:cNvSpPr/>
            <p:nvPr/>
          </p:nvSpPr>
          <p:spPr bwMode="auto">
            <a:xfrm>
              <a:off x="2304" y="2979"/>
              <a:ext cx="3" cy="195"/>
            </a:xfrm>
            <a:custGeom>
              <a:avLst/>
              <a:gdLst>
                <a:gd name="T0" fmla="*/ 3 w 3"/>
                <a:gd name="T1" fmla="*/ 0 h 195"/>
                <a:gd name="T2" fmla="*/ 0 w 3"/>
                <a:gd name="T3" fmla="*/ 195 h 195"/>
                <a:gd name="T4" fmla="*/ 0 60000 65536"/>
                <a:gd name="T5" fmla="*/ 0 60000 65536"/>
                <a:gd name="T6" fmla="*/ 0 w 3"/>
                <a:gd name="T7" fmla="*/ 0 h 195"/>
                <a:gd name="T8" fmla="*/ 3 w 3"/>
                <a:gd name="T9" fmla="*/ 195 h 195"/>
              </a:gdLst>
              <a:ahLst/>
              <a:cxnLst>
                <a:cxn ang="T4">
                  <a:pos x="T0" y="T1"/>
                </a:cxn>
                <a:cxn ang="T5">
                  <a:pos x="T2" y="T3"/>
                </a:cxn>
              </a:cxnLst>
              <a:rect l="T6" t="T7" r="T8" b="T9"/>
              <a:pathLst>
                <a:path w="3" h="195">
                  <a:moveTo>
                    <a:pt x="3" y="0"/>
                  </a:moveTo>
                  <a:lnTo>
                    <a:pt x="0" y="195"/>
                  </a:lnTo>
                </a:path>
              </a:pathLst>
            </a:custGeom>
            <a:noFill/>
            <a:ln w="57150">
              <a:solidFill>
                <a:schemeClr val="folHlink"/>
              </a:solidFill>
              <a:round/>
              <a:tailEnd type="stealth"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9" name="Text Box 140"/>
            <p:cNvSpPr txBox="1">
              <a:spLocks noChangeArrowheads="1"/>
            </p:cNvSpPr>
            <p:nvPr/>
          </p:nvSpPr>
          <p:spPr bwMode="auto">
            <a:xfrm>
              <a:off x="2400" y="290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a:t>
              </a:r>
            </a:p>
          </p:txBody>
        </p:sp>
        <p:sp>
          <p:nvSpPr>
            <p:cNvPr id="290" name="Freeform 141"/>
            <p:cNvSpPr/>
            <p:nvPr/>
          </p:nvSpPr>
          <p:spPr bwMode="auto">
            <a:xfrm>
              <a:off x="2841" y="2979"/>
              <a:ext cx="1" cy="753"/>
            </a:xfrm>
            <a:custGeom>
              <a:avLst/>
              <a:gdLst>
                <a:gd name="T0" fmla="*/ 0 w 1"/>
                <a:gd name="T1" fmla="*/ 0 h 753"/>
                <a:gd name="T2" fmla="*/ 0 w 1"/>
                <a:gd name="T3" fmla="*/ 753 h 753"/>
                <a:gd name="T4" fmla="*/ 0 60000 65536"/>
                <a:gd name="T5" fmla="*/ 0 60000 65536"/>
                <a:gd name="T6" fmla="*/ 0 w 1"/>
                <a:gd name="T7" fmla="*/ 0 h 753"/>
                <a:gd name="T8" fmla="*/ 1 w 1"/>
                <a:gd name="T9" fmla="*/ 753 h 753"/>
              </a:gdLst>
              <a:ahLst/>
              <a:cxnLst>
                <a:cxn ang="T4">
                  <a:pos x="T0" y="T1"/>
                </a:cxn>
                <a:cxn ang="T5">
                  <a:pos x="T2" y="T3"/>
                </a:cxn>
              </a:cxnLst>
              <a:rect l="T6" t="T7" r="T8" b="T9"/>
              <a:pathLst>
                <a:path w="1" h="753">
                  <a:moveTo>
                    <a:pt x="0" y="0"/>
                  </a:moveTo>
                  <a:lnTo>
                    <a:pt x="0" y="753"/>
                  </a:lnTo>
                </a:path>
              </a:pathLst>
            </a:custGeom>
            <a:noFill/>
            <a:ln w="57150">
              <a:solidFill>
                <a:schemeClr val="folHlink"/>
              </a:solidFill>
              <a:round/>
              <a:tailEnd type="stealth"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91" name="Group 142"/>
          <p:cNvGrpSpPr/>
          <p:nvPr/>
        </p:nvGrpSpPr>
        <p:grpSpPr bwMode="auto">
          <a:xfrm>
            <a:off x="6215840" y="4721604"/>
            <a:ext cx="782638" cy="765175"/>
            <a:chOff x="3584" y="2908"/>
            <a:chExt cx="493" cy="482"/>
          </a:xfrm>
        </p:grpSpPr>
        <p:sp>
          <p:nvSpPr>
            <p:cNvPr id="292" name="Freeform 143"/>
            <p:cNvSpPr/>
            <p:nvPr/>
          </p:nvSpPr>
          <p:spPr bwMode="auto">
            <a:xfrm>
              <a:off x="3584" y="2988"/>
              <a:ext cx="1" cy="198"/>
            </a:xfrm>
            <a:custGeom>
              <a:avLst/>
              <a:gdLst>
                <a:gd name="T0" fmla="*/ 0 w 1"/>
                <a:gd name="T1" fmla="*/ 0 h 198"/>
                <a:gd name="T2" fmla="*/ 0 w 1"/>
                <a:gd name="T3" fmla="*/ 198 h 198"/>
                <a:gd name="T4" fmla="*/ 0 60000 65536"/>
                <a:gd name="T5" fmla="*/ 0 60000 65536"/>
                <a:gd name="T6" fmla="*/ 0 w 1"/>
                <a:gd name="T7" fmla="*/ 0 h 198"/>
                <a:gd name="T8" fmla="*/ 1 w 1"/>
                <a:gd name="T9" fmla="*/ 198 h 198"/>
              </a:gdLst>
              <a:ahLst/>
              <a:cxnLst>
                <a:cxn ang="T4">
                  <a:pos x="T0" y="T1"/>
                </a:cxn>
                <a:cxn ang="T5">
                  <a:pos x="T2" y="T3"/>
                </a:cxn>
              </a:cxnLst>
              <a:rect l="T6" t="T7" r="T8" b="T9"/>
              <a:pathLst>
                <a:path w="1" h="198">
                  <a:moveTo>
                    <a:pt x="0" y="0"/>
                  </a:moveTo>
                  <a:lnTo>
                    <a:pt x="0" y="198"/>
                  </a:lnTo>
                </a:path>
              </a:pathLst>
            </a:custGeom>
            <a:noFill/>
            <a:ln w="57150">
              <a:solidFill>
                <a:schemeClr val="folHlink"/>
              </a:solidFill>
              <a:round/>
              <a:headEnd type="stealth" w="sm" len="sm"/>
              <a:tailEnd type="stealth"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3" name="Text Box 144"/>
            <p:cNvSpPr txBox="1">
              <a:spLocks noChangeArrowheads="1"/>
            </p:cNvSpPr>
            <p:nvPr/>
          </p:nvSpPr>
          <p:spPr bwMode="auto">
            <a:xfrm>
              <a:off x="3648" y="2908"/>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a:t>
              </a:r>
            </a:p>
          </p:txBody>
        </p:sp>
        <p:sp>
          <p:nvSpPr>
            <p:cNvPr id="294" name="Freeform 145"/>
            <p:cNvSpPr/>
            <p:nvPr/>
          </p:nvSpPr>
          <p:spPr bwMode="auto">
            <a:xfrm>
              <a:off x="4074" y="2991"/>
              <a:ext cx="3" cy="399"/>
            </a:xfrm>
            <a:custGeom>
              <a:avLst/>
              <a:gdLst>
                <a:gd name="T0" fmla="*/ 3 w 3"/>
                <a:gd name="T1" fmla="*/ 0 h 375"/>
                <a:gd name="T2" fmla="*/ 0 w 3"/>
                <a:gd name="T3" fmla="*/ 545 h 375"/>
                <a:gd name="T4" fmla="*/ 0 60000 65536"/>
                <a:gd name="T5" fmla="*/ 0 60000 65536"/>
                <a:gd name="T6" fmla="*/ 0 w 3"/>
                <a:gd name="T7" fmla="*/ 0 h 375"/>
                <a:gd name="T8" fmla="*/ 3 w 3"/>
                <a:gd name="T9" fmla="*/ 375 h 375"/>
              </a:gdLst>
              <a:ahLst/>
              <a:cxnLst>
                <a:cxn ang="T4">
                  <a:pos x="T0" y="T1"/>
                </a:cxn>
                <a:cxn ang="T5">
                  <a:pos x="T2" y="T3"/>
                </a:cxn>
              </a:cxnLst>
              <a:rect l="T6" t="T7" r="T8" b="T9"/>
              <a:pathLst>
                <a:path w="3" h="375">
                  <a:moveTo>
                    <a:pt x="3" y="0"/>
                  </a:moveTo>
                  <a:lnTo>
                    <a:pt x="0" y="375"/>
                  </a:lnTo>
                </a:path>
              </a:pathLst>
            </a:custGeom>
            <a:noFill/>
            <a:ln w="57150">
              <a:solidFill>
                <a:schemeClr val="folHlink"/>
              </a:solidFill>
              <a:round/>
              <a:headEnd type="stealth" w="sm" len="sm"/>
              <a:tailEnd type="stealth"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95" name="Group 146"/>
          <p:cNvGrpSpPr/>
          <p:nvPr/>
        </p:nvGrpSpPr>
        <p:grpSpPr bwMode="auto">
          <a:xfrm>
            <a:off x="8198628" y="4867654"/>
            <a:ext cx="711200" cy="1162050"/>
            <a:chOff x="4833" y="3000"/>
            <a:chExt cx="448" cy="732"/>
          </a:xfrm>
        </p:grpSpPr>
        <p:sp>
          <p:nvSpPr>
            <p:cNvPr id="296" name="Freeform 147"/>
            <p:cNvSpPr/>
            <p:nvPr/>
          </p:nvSpPr>
          <p:spPr bwMode="auto">
            <a:xfrm>
              <a:off x="4833" y="3006"/>
              <a:ext cx="1" cy="519"/>
            </a:xfrm>
            <a:custGeom>
              <a:avLst/>
              <a:gdLst>
                <a:gd name="T0" fmla="*/ 0 w 1"/>
                <a:gd name="T1" fmla="*/ 0 h 519"/>
                <a:gd name="T2" fmla="*/ 0 w 1"/>
                <a:gd name="T3" fmla="*/ 519 h 519"/>
                <a:gd name="T4" fmla="*/ 0 60000 65536"/>
                <a:gd name="T5" fmla="*/ 0 60000 65536"/>
                <a:gd name="T6" fmla="*/ 0 w 1"/>
                <a:gd name="T7" fmla="*/ 0 h 519"/>
                <a:gd name="T8" fmla="*/ 1 w 1"/>
                <a:gd name="T9" fmla="*/ 519 h 519"/>
              </a:gdLst>
              <a:ahLst/>
              <a:cxnLst>
                <a:cxn ang="T4">
                  <a:pos x="T0" y="T1"/>
                </a:cxn>
                <a:cxn ang="T5">
                  <a:pos x="T2" y="T3"/>
                </a:cxn>
              </a:cxnLst>
              <a:rect l="T6" t="T7" r="T8" b="T9"/>
              <a:pathLst>
                <a:path w="1" h="519">
                  <a:moveTo>
                    <a:pt x="0" y="0"/>
                  </a:moveTo>
                  <a:lnTo>
                    <a:pt x="0" y="519"/>
                  </a:lnTo>
                </a:path>
              </a:pathLst>
            </a:custGeom>
            <a:noFill/>
            <a:ln w="57150">
              <a:solidFill>
                <a:schemeClr val="folHlink"/>
              </a:solidFill>
              <a:round/>
              <a:headEnd type="stealth" w="sm" len="sm"/>
              <a:tailEnd type="stealth"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7" name="Text Box 148"/>
            <p:cNvSpPr txBox="1">
              <a:spLocks noChangeArrowheads="1"/>
            </p:cNvSpPr>
            <p:nvPr/>
          </p:nvSpPr>
          <p:spPr bwMode="auto">
            <a:xfrm>
              <a:off x="4876" y="3069"/>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a:t>
              </a:r>
            </a:p>
          </p:txBody>
        </p:sp>
        <p:sp>
          <p:nvSpPr>
            <p:cNvPr id="298" name="Freeform 149"/>
            <p:cNvSpPr/>
            <p:nvPr/>
          </p:nvSpPr>
          <p:spPr bwMode="auto">
            <a:xfrm>
              <a:off x="5280" y="3000"/>
              <a:ext cx="1" cy="732"/>
            </a:xfrm>
            <a:custGeom>
              <a:avLst/>
              <a:gdLst>
                <a:gd name="T0" fmla="*/ 0 w 1"/>
                <a:gd name="T1" fmla="*/ 0 h 732"/>
                <a:gd name="T2" fmla="*/ 0 w 1"/>
                <a:gd name="T3" fmla="*/ 732 h 732"/>
                <a:gd name="T4" fmla="*/ 0 60000 65536"/>
                <a:gd name="T5" fmla="*/ 0 60000 65536"/>
                <a:gd name="T6" fmla="*/ 0 w 1"/>
                <a:gd name="T7" fmla="*/ 0 h 732"/>
                <a:gd name="T8" fmla="*/ 1 w 1"/>
                <a:gd name="T9" fmla="*/ 732 h 732"/>
              </a:gdLst>
              <a:ahLst/>
              <a:cxnLst>
                <a:cxn ang="T4">
                  <a:pos x="T0" y="T1"/>
                </a:cxn>
                <a:cxn ang="T5">
                  <a:pos x="T2" y="T3"/>
                </a:cxn>
              </a:cxnLst>
              <a:rect l="T6" t="T7" r="T8" b="T9"/>
              <a:pathLst>
                <a:path w="1" h="732">
                  <a:moveTo>
                    <a:pt x="0" y="0"/>
                  </a:moveTo>
                  <a:lnTo>
                    <a:pt x="0" y="732"/>
                  </a:lnTo>
                </a:path>
              </a:pathLst>
            </a:custGeom>
            <a:noFill/>
            <a:ln w="57150">
              <a:solidFill>
                <a:schemeClr val="folHlink"/>
              </a:solidFill>
              <a:round/>
              <a:headEnd type="stealth" w="sm" len="sm"/>
              <a:tailEnd type="stealth" w="sm" len="sm"/>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pic>
        <p:nvPicPr>
          <p:cNvPr id="5" name="图片 4">
            <a:extLst>
              <a:ext uri="{FF2B5EF4-FFF2-40B4-BE49-F238E27FC236}">
                <a16:creationId xmlns:a16="http://schemas.microsoft.com/office/drawing/2014/main" id="{49782634-0D14-FC77-F875-D8B407512646}"/>
              </a:ext>
            </a:extLst>
          </p:cNvPr>
          <p:cNvPicPr>
            <a:picLocks noChangeAspect="1"/>
          </p:cNvPicPr>
          <p:nvPr/>
        </p:nvPicPr>
        <p:blipFill>
          <a:blip r:embed="rId2"/>
          <a:stretch>
            <a:fillRect/>
          </a:stretch>
        </p:blipFill>
        <p:spPr>
          <a:xfrm>
            <a:off x="7752540" y="849231"/>
            <a:ext cx="4379278" cy="2478550"/>
          </a:xfrm>
          <a:prstGeom prst="rect">
            <a:avLst/>
          </a:prstGeom>
          <a:ln w="22225">
            <a:solidFill>
              <a:srgbClr val="FF0000"/>
            </a:solid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b="1" dirty="0">
                <a:sym typeface="+mn-ea"/>
              </a:rPr>
              <a:t>汉明码</a:t>
            </a:r>
            <a:endParaRPr lang="zh-CN" altLang="en-US" b="1" dirty="0"/>
          </a:p>
        </p:txBody>
      </p:sp>
      <p:sp>
        <p:nvSpPr>
          <p:cNvPr id="6" name="内容占位符 5"/>
          <p:cNvSpPr>
            <a:spLocks noGrp="1"/>
          </p:cNvSpPr>
          <p:nvPr>
            <p:ph idx="1"/>
          </p:nvPr>
        </p:nvSpPr>
        <p:spPr/>
        <p:txBody>
          <a:bodyPr/>
          <a:lstStyle/>
          <a:p>
            <a:pPr lvl="1"/>
            <a:r>
              <a:rPr lang="zh-CN" altLang="en-US" sz="3200" b="1" dirty="0">
                <a:sym typeface="+mn-ea"/>
              </a:rPr>
              <a:t>组成汉明码的三要素</a:t>
            </a:r>
            <a:endParaRPr lang="zh-CN" altLang="en-US" sz="3200" b="1" dirty="0"/>
          </a:p>
          <a:p>
            <a:pPr lvl="1"/>
            <a:endParaRPr lang="zh-CN" altLang="en-US" sz="3200" b="1"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162</a:t>
            </a:fld>
            <a:endParaRPr lang="zh-CN" altLang="en-US" dirty="0"/>
          </a:p>
        </p:txBody>
      </p:sp>
      <p:sp>
        <p:nvSpPr>
          <p:cNvPr id="390146" name="Text Box 2"/>
          <p:cNvSpPr txBox="1"/>
          <p:nvPr/>
        </p:nvSpPr>
        <p:spPr>
          <a:xfrm>
            <a:off x="1643063" y="2066925"/>
            <a:ext cx="6808787" cy="519113"/>
          </a:xfrm>
          <a:prstGeom prst="rect">
            <a:avLst/>
          </a:prstGeom>
          <a:noFill/>
          <a:ln w="9525">
            <a:noFill/>
          </a:ln>
        </p:spPr>
        <p:txBody>
          <a:bodyPr>
            <a:spAutoFit/>
          </a:bodyPr>
          <a:lstStyle/>
          <a:p>
            <a:r>
              <a:rPr lang="zh-CN" altLang="en-US" sz="2800" b="1" dirty="0">
                <a:latin typeface="宋体" panose="02010600030101010101" pitchFamily="2" charset="-122"/>
                <a:ea typeface="宋体" panose="02010600030101010101" pitchFamily="2" charset="-122"/>
              </a:rPr>
              <a:t>汉明码的组成需增添 </a:t>
            </a:r>
            <a:r>
              <a:rPr lang="zh-CN" altLang="en-US" sz="2800" b="1" dirty="0">
                <a:solidFill>
                  <a:schemeClr val="folHlink"/>
                </a:solidFill>
                <a:latin typeface="宋体" panose="02010600030101010101" pitchFamily="2" charset="-122"/>
                <a:ea typeface="宋体" panose="02010600030101010101" pitchFamily="2" charset="-122"/>
              </a:rPr>
              <a:t>？</a:t>
            </a:r>
            <a:r>
              <a:rPr lang="zh-CN" altLang="en-US" sz="2800" b="1" dirty="0">
                <a:latin typeface="宋体" panose="02010600030101010101" pitchFamily="2" charset="-122"/>
                <a:ea typeface="宋体" panose="02010600030101010101" pitchFamily="2" charset="-122"/>
              </a:rPr>
              <a:t>位检测位</a:t>
            </a:r>
          </a:p>
        </p:txBody>
      </p:sp>
      <p:sp>
        <p:nvSpPr>
          <p:cNvPr id="390147" name="Text Box 3"/>
          <p:cNvSpPr txBox="1"/>
          <p:nvPr/>
        </p:nvSpPr>
        <p:spPr>
          <a:xfrm>
            <a:off x="1643063" y="3476625"/>
            <a:ext cx="6808787" cy="519113"/>
          </a:xfrm>
          <a:prstGeom prst="rect">
            <a:avLst/>
          </a:prstGeom>
          <a:noFill/>
          <a:ln w="9525">
            <a:noFill/>
          </a:ln>
        </p:spPr>
        <p:txBody>
          <a:bodyPr>
            <a:spAutoFit/>
          </a:bodyPr>
          <a:lstStyle/>
          <a:p>
            <a:r>
              <a:rPr lang="zh-CN" altLang="en-US" sz="2800" b="1" dirty="0">
                <a:latin typeface="宋体" panose="02010600030101010101" pitchFamily="2" charset="-122"/>
                <a:ea typeface="宋体" panose="02010600030101010101" pitchFamily="2" charset="-122"/>
              </a:rPr>
              <a:t>检测位的位置 </a:t>
            </a:r>
            <a:r>
              <a:rPr lang="zh-CN" altLang="en-US" sz="2800" b="1" dirty="0">
                <a:solidFill>
                  <a:schemeClr val="folHlink"/>
                </a:solidFill>
                <a:latin typeface="宋体" panose="02010600030101010101" pitchFamily="2" charset="-122"/>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p:txBody>
      </p:sp>
      <p:sp>
        <p:nvSpPr>
          <p:cNvPr id="390148" name="Text Box 4"/>
          <p:cNvSpPr txBox="1"/>
          <p:nvPr/>
        </p:nvSpPr>
        <p:spPr>
          <a:xfrm>
            <a:off x="1643063" y="4886325"/>
            <a:ext cx="6808787" cy="519113"/>
          </a:xfrm>
          <a:prstGeom prst="rect">
            <a:avLst/>
          </a:prstGeom>
          <a:noFill/>
          <a:ln w="9525">
            <a:noFill/>
          </a:ln>
        </p:spPr>
        <p:txBody>
          <a:bodyPr>
            <a:spAutoFit/>
          </a:bodyPr>
          <a:lstStyle/>
          <a:p>
            <a:r>
              <a:rPr lang="zh-CN" altLang="en-US" sz="2800" b="1" dirty="0">
                <a:latin typeface="宋体" panose="02010600030101010101" pitchFamily="2" charset="-122"/>
                <a:ea typeface="宋体" panose="02010600030101010101" pitchFamily="2" charset="-122"/>
              </a:rPr>
              <a:t>检测位的取值 </a:t>
            </a:r>
            <a:r>
              <a:rPr lang="zh-CN" altLang="en-US" sz="2800" b="1" dirty="0">
                <a:solidFill>
                  <a:schemeClr val="folHlink"/>
                </a:solidFill>
                <a:latin typeface="宋体" panose="02010600030101010101" pitchFamily="2" charset="-122"/>
                <a:ea typeface="宋体" panose="02010600030101010101" pitchFamily="2" charset="-122"/>
              </a:rPr>
              <a:t>？</a:t>
            </a:r>
            <a:endParaRPr lang="zh-CN" altLang="en-US" sz="2800" b="1" dirty="0">
              <a:latin typeface="宋体" panose="02010600030101010101" pitchFamily="2" charset="-122"/>
              <a:ea typeface="宋体" panose="02010600030101010101" pitchFamily="2" charset="-122"/>
            </a:endParaRPr>
          </a:p>
        </p:txBody>
      </p:sp>
      <p:sp>
        <p:nvSpPr>
          <p:cNvPr id="390149" name="Text Box 5"/>
          <p:cNvSpPr txBox="1"/>
          <p:nvPr/>
        </p:nvSpPr>
        <p:spPr>
          <a:xfrm>
            <a:off x="2482850" y="2676525"/>
            <a:ext cx="5797550" cy="583565"/>
          </a:xfrm>
          <a:prstGeom prst="rect">
            <a:avLst/>
          </a:prstGeom>
          <a:noFill/>
          <a:ln w="38100">
            <a:noFill/>
          </a:ln>
        </p:spPr>
        <p:txBody>
          <a:bodyPr>
            <a:spAutoFit/>
          </a:bodyPr>
          <a:lstStyle/>
          <a:p>
            <a:pPr>
              <a:spcBef>
                <a:spcPct val="50000"/>
              </a:spcBef>
            </a:pPr>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3200" b="1" i="1" baseline="30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3200" b="1" baseline="30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32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32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+ 1</a:t>
            </a:r>
          </a:p>
        </p:txBody>
      </p:sp>
      <p:sp>
        <p:nvSpPr>
          <p:cNvPr id="390150" name="Text Box 6"/>
          <p:cNvSpPr txBox="1"/>
          <p:nvPr/>
        </p:nvSpPr>
        <p:spPr>
          <a:xfrm>
            <a:off x="1642745" y="5575300"/>
            <a:ext cx="9161780" cy="521970"/>
          </a:xfrm>
          <a:prstGeom prst="rect">
            <a:avLst/>
          </a:prstGeom>
          <a:noFill/>
          <a:ln w="9525">
            <a:noFill/>
          </a:ln>
        </p:spPr>
        <p:txBody>
          <a:bodyPr wrap="square">
            <a:spAutoFit/>
          </a:bodyPr>
          <a:lstStyle/>
          <a:p>
            <a:r>
              <a:rPr lang="zh-CN" altLang="en-US" sz="2800" b="1" dirty="0">
                <a:solidFill>
                  <a:schemeClr val="folHlink"/>
                </a:solidFill>
                <a:latin typeface="宋体" panose="02010600030101010101" pitchFamily="2" charset="-122"/>
                <a:ea typeface="宋体" panose="02010600030101010101" pitchFamily="2" charset="-122"/>
              </a:rPr>
              <a:t>与该位所在的检测“小组”中承担的奇偶校验任务有关</a:t>
            </a:r>
          </a:p>
        </p:txBody>
      </p:sp>
      <p:sp>
        <p:nvSpPr>
          <p:cNvPr id="86027" name="Text Box 11"/>
          <p:cNvSpPr txBox="1"/>
          <p:nvPr/>
        </p:nvSpPr>
        <p:spPr>
          <a:xfrm>
            <a:off x="2482850" y="4126230"/>
            <a:ext cx="6380480" cy="583565"/>
          </a:xfrm>
          <a:prstGeom prst="rect">
            <a:avLst/>
          </a:prstGeom>
          <a:noFill/>
          <a:ln w="38100">
            <a:noFill/>
          </a:ln>
        </p:spPr>
        <p:txBody>
          <a:bodyPr wrap="square">
            <a:spAutoFit/>
          </a:bodyPr>
          <a:lstStyle/>
          <a:p>
            <a:pPr fontAlgn="ctr">
              <a:spcBef>
                <a:spcPct val="50000"/>
              </a:spcBef>
            </a:pPr>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a:t>
            </a:r>
            <a:r>
              <a:rPr lang="en-US" altLang="zh-CN" sz="3200" b="1" i="1" baseline="30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3200" b="1" baseline="30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3200" b="1" i="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 0</a:t>
            </a:r>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 </a:t>
            </a:r>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3 </a:t>
            </a:r>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32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b="1" dirty="0">
                <a:latin typeface="Times New Roman" panose="02020603050405020304" pitchFamily="18" charset="0"/>
                <a:cs typeface="Times New Roman" panose="02020603050405020304" pitchFamily="18" charset="0"/>
                <a:sym typeface="+mn-ea"/>
              </a:rPr>
              <a:t>各检测位 </a:t>
            </a:r>
            <a:r>
              <a:rPr lang="en-US" altLang="zh-CN" b="1" dirty="0">
                <a:latin typeface="Times New Roman" panose="02020603050405020304" pitchFamily="18" charset="0"/>
                <a:cs typeface="Times New Roman" panose="02020603050405020304" pitchFamily="18" charset="0"/>
                <a:sym typeface="+mn-ea"/>
              </a:rPr>
              <a:t>C</a:t>
            </a:r>
            <a:r>
              <a:rPr lang="en-US" altLang="zh-CN" b="1" i="1" baseline="-25000" dirty="0">
                <a:latin typeface="Times New Roman" panose="02020603050405020304" pitchFamily="18" charset="0"/>
                <a:cs typeface="Times New Roman" panose="02020603050405020304" pitchFamily="18" charset="0"/>
                <a:sym typeface="+mn-ea"/>
              </a:rPr>
              <a:t>i</a:t>
            </a:r>
            <a:r>
              <a:rPr lang="en-US" altLang="zh-CN" b="1" baseline="-25000"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所承担的检测小组</a:t>
            </a:r>
            <a:endParaRPr lang="zh-CN" altLang="en-US">
              <a:latin typeface="Times New Roman" panose="02020603050405020304" pitchFamily="18" charset="0"/>
              <a:cs typeface="Times New Roman" panose="02020603050405020304" pitchFamily="18" charset="0"/>
            </a:endParaRPr>
          </a:p>
        </p:txBody>
      </p:sp>
      <p:sp>
        <p:nvSpPr>
          <p:cNvPr id="4" name="内容占位符 3"/>
          <p:cNvSpPr>
            <a:spLocks noGrp="1"/>
          </p:cNvSpPr>
          <p:nvPr>
            <p:ph idx="1"/>
          </p:nvPr>
        </p:nvSpPr>
        <p:spPr/>
        <p:txBody>
          <a:bodyPr>
            <a:noAutofit/>
          </a:bodyPr>
          <a:lstStyle/>
          <a:p>
            <a:pPr>
              <a:lnSpc>
                <a:spcPct val="100000"/>
              </a:lnSpc>
            </a:pPr>
            <a:r>
              <a:rPr lang="en-US" altLang="zh-CN" b="1" dirty="0">
                <a:solidFill>
                  <a:schemeClr val="folHlink"/>
                </a:solidFill>
                <a:latin typeface="Times New Roman" panose="02020603050405020304" pitchFamily="18" charset="0"/>
                <a:cs typeface="Times New Roman" panose="02020603050405020304" pitchFamily="18" charset="0"/>
                <a:sym typeface="+mn-ea"/>
              </a:rPr>
              <a:t>C</a:t>
            </a:r>
            <a:r>
              <a:rPr lang="en-US" altLang="zh-CN" b="1" baseline="-25000" dirty="0">
                <a:solidFill>
                  <a:schemeClr val="folHlink"/>
                </a:solidFill>
                <a:latin typeface="Times New Roman" panose="02020603050405020304" pitchFamily="18" charset="0"/>
                <a:cs typeface="Times New Roman" panose="02020603050405020304" pitchFamily="18" charset="0"/>
                <a:sym typeface="+mn-ea"/>
              </a:rPr>
              <a:t>1</a:t>
            </a:r>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检测 </a:t>
            </a:r>
            <a:r>
              <a:rPr lang="en-US" altLang="zh-CN" b="1" dirty="0">
                <a:latin typeface="Times New Roman" panose="02020603050405020304" pitchFamily="18" charset="0"/>
                <a:cs typeface="Times New Roman" panose="02020603050405020304" pitchFamily="18" charset="0"/>
                <a:sym typeface="+mn-ea"/>
              </a:rPr>
              <a:t>g</a:t>
            </a:r>
            <a:r>
              <a:rPr lang="en-US" altLang="zh-CN" b="1" baseline="-25000" dirty="0">
                <a:latin typeface="Times New Roman" panose="02020603050405020304" pitchFamily="18" charset="0"/>
                <a:cs typeface="Times New Roman" panose="02020603050405020304" pitchFamily="18" charset="0"/>
                <a:sym typeface="+mn-ea"/>
              </a:rPr>
              <a:t>1 </a:t>
            </a:r>
            <a:r>
              <a:rPr lang="zh-CN" altLang="en-US" b="1" dirty="0">
                <a:latin typeface="Times New Roman" panose="02020603050405020304" pitchFamily="18" charset="0"/>
                <a:cs typeface="Times New Roman" panose="02020603050405020304" pitchFamily="18" charset="0"/>
                <a:sym typeface="+mn-ea"/>
              </a:rPr>
              <a:t>小组包含位 1</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3</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5</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7</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9</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11</a:t>
            </a:r>
            <a:r>
              <a:rPr lang="en-US" altLang="zh-CN" b="1" dirty="0">
                <a:latin typeface="Times New Roman" panose="02020603050405020304" pitchFamily="18" charset="0"/>
                <a:cs typeface="Times New Roman" panose="02020603050405020304" pitchFamily="18" charset="0"/>
                <a:sym typeface="+mn-ea"/>
              </a:rPr>
              <a:t>,...                      (XXXX</a:t>
            </a:r>
            <a:r>
              <a:rPr lang="en-US" altLang="zh-CN" b="1" dirty="0">
                <a:solidFill>
                  <a:srgbClr val="FF0000"/>
                </a:solidFill>
                <a:latin typeface="Times New Roman" panose="02020603050405020304" pitchFamily="18" charset="0"/>
                <a:cs typeface="Times New Roman" panose="02020603050405020304" pitchFamily="18" charset="0"/>
                <a:sym typeface="+mn-ea"/>
              </a:rPr>
              <a:t>1</a:t>
            </a:r>
            <a:r>
              <a:rPr lang="en-US" altLang="zh-CN" b="1" dirty="0">
                <a:latin typeface="Times New Roman" panose="02020603050405020304" pitchFamily="18" charset="0"/>
                <a:cs typeface="Times New Roman" panose="02020603050405020304" pitchFamily="18" charset="0"/>
                <a:sym typeface="+mn-ea"/>
              </a:rPr>
              <a:t>)</a:t>
            </a:r>
            <a:endParaRPr lang="zh-CN" altLang="en-US" b="1" dirty="0">
              <a:latin typeface="Times New Roman" panose="02020603050405020304" pitchFamily="18" charset="0"/>
              <a:cs typeface="Times New Roman" panose="02020603050405020304" pitchFamily="18" charset="0"/>
              <a:sym typeface="+mn-ea"/>
            </a:endParaRPr>
          </a:p>
          <a:p>
            <a:pPr>
              <a:lnSpc>
                <a:spcPct val="100000"/>
              </a:lnSpc>
            </a:pPr>
            <a:r>
              <a:rPr lang="en-US" altLang="zh-CN" b="1" dirty="0">
                <a:solidFill>
                  <a:schemeClr val="folHlink"/>
                </a:solidFill>
                <a:latin typeface="Times New Roman" panose="02020603050405020304" pitchFamily="18" charset="0"/>
                <a:cs typeface="Times New Roman" panose="02020603050405020304" pitchFamily="18" charset="0"/>
                <a:sym typeface="+mn-ea"/>
              </a:rPr>
              <a:t>C</a:t>
            </a:r>
            <a:r>
              <a:rPr lang="en-US" altLang="zh-CN" b="1" baseline="-25000" dirty="0">
                <a:solidFill>
                  <a:schemeClr val="folHlink"/>
                </a:solidFill>
                <a:latin typeface="Times New Roman" panose="02020603050405020304" pitchFamily="18" charset="0"/>
                <a:cs typeface="Times New Roman" panose="02020603050405020304" pitchFamily="18" charset="0"/>
                <a:sym typeface="+mn-ea"/>
              </a:rPr>
              <a:t>2</a:t>
            </a:r>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检测 </a:t>
            </a:r>
            <a:r>
              <a:rPr lang="en-US" altLang="zh-CN" b="1" dirty="0">
                <a:latin typeface="Times New Roman" panose="02020603050405020304" pitchFamily="18" charset="0"/>
                <a:cs typeface="Times New Roman" panose="02020603050405020304" pitchFamily="18" charset="0"/>
                <a:sym typeface="+mn-ea"/>
              </a:rPr>
              <a:t>g</a:t>
            </a:r>
            <a:r>
              <a:rPr lang="en-US" altLang="zh-CN" b="1" baseline="-25000" dirty="0">
                <a:latin typeface="Times New Roman" panose="02020603050405020304" pitchFamily="18" charset="0"/>
                <a:cs typeface="Times New Roman" panose="02020603050405020304" pitchFamily="18" charset="0"/>
                <a:sym typeface="+mn-ea"/>
              </a:rPr>
              <a:t>2</a:t>
            </a:r>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小组包含位 2</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3</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6</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7</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10</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11</a:t>
            </a:r>
            <a:r>
              <a:rPr lang="en-US" altLang="zh-CN" b="1" dirty="0">
                <a:latin typeface="Times New Roman" panose="02020603050405020304" pitchFamily="18" charset="0"/>
                <a:cs typeface="Times New Roman" panose="02020603050405020304" pitchFamily="18" charset="0"/>
                <a:sym typeface="+mn-ea"/>
              </a:rPr>
              <a:t>,...                    (XXX</a:t>
            </a:r>
            <a:r>
              <a:rPr lang="en-US" altLang="zh-CN" b="1" dirty="0">
                <a:solidFill>
                  <a:srgbClr val="FF0000"/>
                </a:solidFill>
                <a:latin typeface="Times New Roman" panose="02020603050405020304" pitchFamily="18" charset="0"/>
                <a:cs typeface="Times New Roman" panose="02020603050405020304" pitchFamily="18" charset="0"/>
                <a:sym typeface="+mn-ea"/>
              </a:rPr>
              <a:t>1</a:t>
            </a:r>
            <a:r>
              <a:rPr lang="en-US" altLang="zh-CN" b="1" dirty="0">
                <a:latin typeface="Times New Roman" panose="02020603050405020304" pitchFamily="18" charset="0"/>
                <a:cs typeface="Times New Roman" panose="02020603050405020304" pitchFamily="18" charset="0"/>
                <a:sym typeface="+mn-ea"/>
              </a:rPr>
              <a:t>X)</a:t>
            </a:r>
            <a:endParaRPr lang="zh-CN" altLang="en-US" b="1" dirty="0">
              <a:latin typeface="Times New Roman" panose="02020603050405020304" pitchFamily="18" charset="0"/>
              <a:cs typeface="Times New Roman" panose="02020603050405020304" pitchFamily="18" charset="0"/>
              <a:sym typeface="+mn-ea"/>
            </a:endParaRPr>
          </a:p>
          <a:p>
            <a:pPr>
              <a:lnSpc>
                <a:spcPct val="100000"/>
              </a:lnSpc>
            </a:pPr>
            <a:r>
              <a:rPr lang="en-US" altLang="zh-CN" b="1" dirty="0">
                <a:solidFill>
                  <a:schemeClr val="folHlink"/>
                </a:solidFill>
                <a:latin typeface="Times New Roman" panose="02020603050405020304" pitchFamily="18" charset="0"/>
                <a:cs typeface="Times New Roman" panose="02020603050405020304" pitchFamily="18" charset="0"/>
                <a:sym typeface="+mn-ea"/>
              </a:rPr>
              <a:t>C</a:t>
            </a:r>
            <a:r>
              <a:rPr lang="en-US" altLang="zh-CN" b="1" baseline="-25000" dirty="0">
                <a:solidFill>
                  <a:schemeClr val="folHlink"/>
                </a:solidFill>
                <a:latin typeface="Times New Roman" panose="02020603050405020304" pitchFamily="18" charset="0"/>
                <a:cs typeface="Times New Roman" panose="02020603050405020304" pitchFamily="18" charset="0"/>
                <a:sym typeface="+mn-ea"/>
              </a:rPr>
              <a:t>4</a:t>
            </a:r>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检测 </a:t>
            </a:r>
            <a:r>
              <a:rPr lang="en-US" altLang="zh-CN" b="1" dirty="0">
                <a:latin typeface="Times New Roman" panose="02020603050405020304" pitchFamily="18" charset="0"/>
                <a:cs typeface="Times New Roman" panose="02020603050405020304" pitchFamily="18" charset="0"/>
                <a:sym typeface="+mn-ea"/>
              </a:rPr>
              <a:t>g</a:t>
            </a:r>
            <a:r>
              <a:rPr lang="en-US" altLang="zh-CN" b="1" baseline="-25000" dirty="0">
                <a:latin typeface="Times New Roman" panose="02020603050405020304" pitchFamily="18" charset="0"/>
                <a:cs typeface="Times New Roman" panose="02020603050405020304" pitchFamily="18" charset="0"/>
                <a:sym typeface="+mn-ea"/>
              </a:rPr>
              <a:t>3</a:t>
            </a:r>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小组包含位 4</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5</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6</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7</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12</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13</a:t>
            </a:r>
            <a:r>
              <a:rPr lang="en-US" altLang="zh-CN" b="1" dirty="0">
                <a:latin typeface="Times New Roman" panose="02020603050405020304" pitchFamily="18" charset="0"/>
                <a:cs typeface="Times New Roman" panose="02020603050405020304" pitchFamily="18" charset="0"/>
                <a:sym typeface="+mn-ea"/>
              </a:rPr>
              <a:t>,...                   (XX</a:t>
            </a:r>
            <a:r>
              <a:rPr lang="en-US" altLang="zh-CN" b="1" dirty="0">
                <a:solidFill>
                  <a:srgbClr val="FF0000"/>
                </a:solidFill>
                <a:latin typeface="Times New Roman" panose="02020603050405020304" pitchFamily="18" charset="0"/>
                <a:cs typeface="Times New Roman" panose="02020603050405020304" pitchFamily="18" charset="0"/>
                <a:sym typeface="+mn-ea"/>
              </a:rPr>
              <a:t>1</a:t>
            </a:r>
            <a:r>
              <a:rPr lang="en-US" altLang="zh-CN" b="1" dirty="0">
                <a:latin typeface="Times New Roman" panose="02020603050405020304" pitchFamily="18" charset="0"/>
                <a:cs typeface="Times New Roman" panose="02020603050405020304" pitchFamily="18" charset="0"/>
                <a:sym typeface="+mn-ea"/>
              </a:rPr>
              <a:t>XX)</a:t>
            </a:r>
            <a:endParaRPr lang="zh-CN" altLang="en-US" b="1" dirty="0">
              <a:latin typeface="Times New Roman" panose="02020603050405020304" pitchFamily="18" charset="0"/>
              <a:cs typeface="Times New Roman" panose="02020603050405020304" pitchFamily="18" charset="0"/>
              <a:sym typeface="+mn-ea"/>
            </a:endParaRPr>
          </a:p>
          <a:p>
            <a:pPr>
              <a:lnSpc>
                <a:spcPct val="100000"/>
              </a:lnSpc>
            </a:pPr>
            <a:r>
              <a:rPr lang="en-US" altLang="zh-CN" b="1" dirty="0">
                <a:solidFill>
                  <a:schemeClr val="folHlink"/>
                </a:solidFill>
                <a:latin typeface="Times New Roman" panose="02020603050405020304" pitchFamily="18" charset="0"/>
                <a:cs typeface="Times New Roman" panose="02020603050405020304" pitchFamily="18" charset="0"/>
                <a:sym typeface="+mn-ea"/>
              </a:rPr>
              <a:t>C</a:t>
            </a:r>
            <a:r>
              <a:rPr lang="en-US" altLang="zh-CN" b="1" baseline="-25000" dirty="0">
                <a:solidFill>
                  <a:schemeClr val="folHlink"/>
                </a:solidFill>
                <a:latin typeface="Times New Roman" panose="02020603050405020304" pitchFamily="18" charset="0"/>
                <a:cs typeface="Times New Roman" panose="02020603050405020304" pitchFamily="18" charset="0"/>
                <a:sym typeface="+mn-ea"/>
              </a:rPr>
              <a:t>8</a:t>
            </a:r>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检测 </a:t>
            </a:r>
            <a:r>
              <a:rPr lang="en-US" altLang="zh-CN" b="1" dirty="0">
                <a:latin typeface="Times New Roman" panose="02020603050405020304" pitchFamily="18" charset="0"/>
                <a:cs typeface="Times New Roman" panose="02020603050405020304" pitchFamily="18" charset="0"/>
                <a:sym typeface="+mn-ea"/>
              </a:rPr>
              <a:t>g</a:t>
            </a:r>
            <a:r>
              <a:rPr lang="en-US" altLang="zh-CN" b="1" baseline="-25000" dirty="0">
                <a:latin typeface="Times New Roman" panose="02020603050405020304" pitchFamily="18" charset="0"/>
                <a:cs typeface="Times New Roman" panose="02020603050405020304" pitchFamily="18" charset="0"/>
                <a:sym typeface="+mn-ea"/>
              </a:rPr>
              <a:t>4</a:t>
            </a:r>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小组包含位 8</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9</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10</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11</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12</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13</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14</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15</a:t>
            </a:r>
            <a:r>
              <a:rPr lang="en-US" altLang="zh-CN" b="1" dirty="0">
                <a:latin typeface="Times New Roman" panose="02020603050405020304" pitchFamily="18" charset="0"/>
                <a:cs typeface="Times New Roman" panose="02020603050405020304" pitchFamily="18" charset="0"/>
                <a:sym typeface="+mn-ea"/>
              </a:rPr>
              <a:t>,</a:t>
            </a:r>
            <a:r>
              <a:rPr lang="zh-CN" altLang="en-US" b="1" dirty="0">
                <a:latin typeface="Times New Roman" panose="02020603050405020304" pitchFamily="18" charset="0"/>
                <a:cs typeface="Times New Roman" panose="02020603050405020304" pitchFamily="18" charset="0"/>
                <a:sym typeface="+mn-ea"/>
              </a:rPr>
              <a:t>24</a:t>
            </a:r>
            <a:r>
              <a:rPr lang="en-US" altLang="zh-CN" b="1" dirty="0">
                <a:latin typeface="Times New Roman" panose="02020603050405020304" pitchFamily="18" charset="0"/>
                <a:cs typeface="Times New Roman" panose="02020603050405020304" pitchFamily="18" charset="0"/>
                <a:sym typeface="+mn-ea"/>
              </a:rPr>
              <a:t>,... (X</a:t>
            </a:r>
            <a:r>
              <a:rPr lang="en-US" altLang="zh-CN" b="1" dirty="0">
                <a:solidFill>
                  <a:srgbClr val="FF0000"/>
                </a:solidFill>
                <a:latin typeface="Times New Roman" panose="02020603050405020304" pitchFamily="18" charset="0"/>
                <a:cs typeface="Times New Roman" panose="02020603050405020304" pitchFamily="18" charset="0"/>
                <a:sym typeface="+mn-ea"/>
              </a:rPr>
              <a:t>1</a:t>
            </a:r>
            <a:r>
              <a:rPr lang="en-US" altLang="zh-CN" b="1" dirty="0">
                <a:latin typeface="Times New Roman" panose="02020603050405020304" pitchFamily="18" charset="0"/>
                <a:cs typeface="Times New Roman" panose="02020603050405020304" pitchFamily="18" charset="0"/>
                <a:sym typeface="+mn-ea"/>
              </a:rPr>
              <a:t>XXX)</a:t>
            </a:r>
            <a:endParaRPr lang="zh-CN" altLang="en-US" b="1" dirty="0">
              <a:latin typeface="Times New Roman" panose="02020603050405020304" pitchFamily="18" charset="0"/>
              <a:cs typeface="Times New Roman" panose="02020603050405020304" pitchFamily="18" charset="0"/>
              <a:sym typeface="+mn-ea"/>
            </a:endParaRPr>
          </a:p>
          <a:p>
            <a:pPr>
              <a:lnSpc>
                <a:spcPct val="100000"/>
              </a:lnSpc>
            </a:pPr>
            <a:endParaRPr lang="en-US" altLang="zh-CN" b="1" dirty="0">
              <a:solidFill>
                <a:schemeClr val="folHlink"/>
              </a:solidFill>
              <a:latin typeface="Times New Roman" panose="02020603050405020304" pitchFamily="18" charset="0"/>
              <a:cs typeface="Times New Roman" panose="02020603050405020304" pitchFamily="18" charset="0"/>
              <a:sym typeface="+mn-ea"/>
            </a:endParaRPr>
          </a:p>
          <a:p>
            <a:pPr>
              <a:lnSpc>
                <a:spcPct val="100000"/>
              </a:lnSpc>
            </a:pPr>
            <a:r>
              <a:rPr lang="en-US" altLang="zh-CN" b="1" dirty="0" err="1">
                <a:solidFill>
                  <a:schemeClr val="folHlink"/>
                </a:solidFill>
                <a:latin typeface="Times New Roman" panose="02020603050405020304" pitchFamily="18" charset="0"/>
                <a:cs typeface="Times New Roman" panose="02020603050405020304" pitchFamily="18" charset="0"/>
                <a:sym typeface="+mn-ea"/>
              </a:rPr>
              <a:t>g</a:t>
            </a:r>
            <a:r>
              <a:rPr lang="en-US" altLang="zh-CN" b="1" i="1" baseline="-25000" dirty="0" err="1">
                <a:solidFill>
                  <a:schemeClr val="folHlink"/>
                </a:solidFill>
                <a:latin typeface="Times New Roman" panose="02020603050405020304" pitchFamily="18" charset="0"/>
                <a:cs typeface="Times New Roman" panose="02020603050405020304" pitchFamily="18" charset="0"/>
                <a:sym typeface="+mn-ea"/>
              </a:rPr>
              <a:t>i</a:t>
            </a:r>
            <a:r>
              <a:rPr lang="en-US" altLang="zh-CN" b="1" baseline="-25000"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小组独占第 </a:t>
            </a:r>
            <a:r>
              <a:rPr lang="zh-CN" altLang="en-US" b="1" dirty="0">
                <a:solidFill>
                  <a:schemeClr val="folHlink"/>
                </a:solidFill>
                <a:latin typeface="Times New Roman" panose="02020603050405020304" pitchFamily="18" charset="0"/>
                <a:cs typeface="Times New Roman" panose="02020603050405020304" pitchFamily="18" charset="0"/>
                <a:sym typeface="+mn-ea"/>
              </a:rPr>
              <a:t>2</a:t>
            </a:r>
            <a:r>
              <a:rPr lang="en-US" altLang="zh-CN" b="1" i="1" baseline="30000" dirty="0">
                <a:solidFill>
                  <a:schemeClr val="folHlink"/>
                </a:solidFill>
                <a:latin typeface="Times New Roman" panose="02020603050405020304" pitchFamily="18" charset="0"/>
                <a:cs typeface="Times New Roman" panose="02020603050405020304" pitchFamily="18" charset="0"/>
                <a:sym typeface="+mn-ea"/>
              </a:rPr>
              <a:t>i</a:t>
            </a:r>
            <a:r>
              <a:rPr lang="en-US" altLang="zh-CN" b="1" baseline="30000" dirty="0">
                <a:solidFill>
                  <a:schemeClr val="folHlink"/>
                </a:solidFill>
                <a:latin typeface="Times New Roman" panose="02020603050405020304" pitchFamily="18" charset="0"/>
                <a:cs typeface="Times New Roman" panose="02020603050405020304" pitchFamily="18" charset="0"/>
                <a:sym typeface="+mn-ea"/>
              </a:rPr>
              <a:t>－1</a:t>
            </a:r>
            <a:r>
              <a:rPr lang="en-US" altLang="zh-CN" b="1" baseline="30000"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位</a:t>
            </a:r>
          </a:p>
          <a:p>
            <a:pPr>
              <a:lnSpc>
                <a:spcPct val="100000"/>
              </a:lnSpc>
            </a:pPr>
            <a:r>
              <a:rPr lang="en-US" altLang="zh-CN" b="1" dirty="0" err="1">
                <a:solidFill>
                  <a:schemeClr val="folHlink"/>
                </a:solidFill>
                <a:latin typeface="Times New Roman" panose="02020603050405020304" pitchFamily="18" charset="0"/>
                <a:cs typeface="Times New Roman" panose="02020603050405020304" pitchFamily="18" charset="0"/>
                <a:sym typeface="+mn-ea"/>
              </a:rPr>
              <a:t>g</a:t>
            </a:r>
            <a:r>
              <a:rPr lang="en-US" altLang="zh-CN" b="1" i="1" baseline="-25000" dirty="0" err="1">
                <a:solidFill>
                  <a:schemeClr val="folHlink"/>
                </a:solidFill>
                <a:latin typeface="Times New Roman" panose="02020603050405020304" pitchFamily="18" charset="0"/>
                <a:cs typeface="Times New Roman" panose="02020603050405020304" pitchFamily="18" charset="0"/>
                <a:sym typeface="+mn-ea"/>
              </a:rPr>
              <a:t>i</a:t>
            </a:r>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和 </a:t>
            </a:r>
            <a:r>
              <a:rPr lang="en-US" altLang="zh-CN" b="1" dirty="0" err="1">
                <a:solidFill>
                  <a:schemeClr val="folHlink"/>
                </a:solidFill>
                <a:latin typeface="Times New Roman" panose="02020603050405020304" pitchFamily="18" charset="0"/>
                <a:cs typeface="Times New Roman" panose="02020603050405020304" pitchFamily="18" charset="0"/>
                <a:sym typeface="+mn-ea"/>
              </a:rPr>
              <a:t>g</a:t>
            </a:r>
            <a:r>
              <a:rPr lang="en-US" altLang="zh-CN" b="1" i="1" baseline="-25000" dirty="0" err="1">
                <a:solidFill>
                  <a:schemeClr val="folHlink"/>
                </a:solidFill>
                <a:latin typeface="Times New Roman" panose="02020603050405020304" pitchFamily="18" charset="0"/>
                <a:cs typeface="Times New Roman" panose="02020603050405020304" pitchFamily="18" charset="0"/>
                <a:sym typeface="+mn-ea"/>
              </a:rPr>
              <a:t>j</a:t>
            </a:r>
            <a:r>
              <a:rPr lang="en-US" altLang="zh-CN" b="1" dirty="0">
                <a:solidFill>
                  <a:schemeClr val="folHlink"/>
                </a:solidFill>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小组共同占第 </a:t>
            </a:r>
            <a:r>
              <a:rPr lang="zh-CN" altLang="en-US" b="1" dirty="0">
                <a:solidFill>
                  <a:schemeClr val="folHlink"/>
                </a:solidFill>
                <a:latin typeface="Times New Roman" panose="02020603050405020304" pitchFamily="18" charset="0"/>
                <a:cs typeface="Times New Roman" panose="02020603050405020304" pitchFamily="18" charset="0"/>
                <a:sym typeface="+mn-ea"/>
              </a:rPr>
              <a:t>2</a:t>
            </a:r>
            <a:r>
              <a:rPr lang="en-US" altLang="zh-CN" b="1" i="1" baseline="30000" dirty="0">
                <a:solidFill>
                  <a:schemeClr val="folHlink"/>
                </a:solidFill>
                <a:latin typeface="Times New Roman" panose="02020603050405020304" pitchFamily="18" charset="0"/>
                <a:cs typeface="Times New Roman" panose="02020603050405020304" pitchFamily="18" charset="0"/>
                <a:sym typeface="+mn-ea"/>
              </a:rPr>
              <a:t>i</a:t>
            </a:r>
            <a:r>
              <a:rPr lang="en-US" altLang="zh-CN" b="1" baseline="30000" dirty="0">
                <a:solidFill>
                  <a:schemeClr val="folHlink"/>
                </a:solidFill>
                <a:latin typeface="Times New Roman" panose="02020603050405020304" pitchFamily="18" charset="0"/>
                <a:cs typeface="Times New Roman" panose="02020603050405020304" pitchFamily="18" charset="0"/>
                <a:sym typeface="+mn-ea"/>
              </a:rPr>
              <a:t>－1 </a:t>
            </a:r>
            <a:r>
              <a:rPr lang="en-US" altLang="zh-CN" b="1" dirty="0">
                <a:solidFill>
                  <a:schemeClr val="folHlink"/>
                </a:solidFill>
                <a:latin typeface="Times New Roman" panose="02020603050405020304" pitchFamily="18" charset="0"/>
                <a:cs typeface="Times New Roman" panose="02020603050405020304" pitchFamily="18" charset="0"/>
                <a:sym typeface="+mn-ea"/>
              </a:rPr>
              <a:t>+ 2</a:t>
            </a:r>
            <a:r>
              <a:rPr lang="en-US" altLang="zh-CN" b="1" i="1" baseline="30000" dirty="0">
                <a:solidFill>
                  <a:schemeClr val="folHlink"/>
                </a:solidFill>
                <a:latin typeface="Times New Roman" panose="02020603050405020304" pitchFamily="18" charset="0"/>
                <a:cs typeface="Times New Roman" panose="02020603050405020304" pitchFamily="18" charset="0"/>
                <a:sym typeface="+mn-ea"/>
              </a:rPr>
              <a:t>j</a:t>
            </a:r>
            <a:r>
              <a:rPr lang="en-US" altLang="zh-CN" b="1" baseline="30000" dirty="0">
                <a:solidFill>
                  <a:schemeClr val="folHlink"/>
                </a:solidFill>
                <a:latin typeface="Times New Roman" panose="02020603050405020304" pitchFamily="18" charset="0"/>
                <a:cs typeface="Times New Roman" panose="02020603050405020304" pitchFamily="18" charset="0"/>
                <a:sym typeface="+mn-ea"/>
              </a:rPr>
              <a:t>－1</a:t>
            </a:r>
            <a:r>
              <a:rPr lang="en-US" altLang="zh-CN" b="1" baseline="30000"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位</a:t>
            </a:r>
          </a:p>
          <a:p>
            <a:pPr>
              <a:lnSpc>
                <a:spcPct val="100000"/>
              </a:lnSpc>
            </a:pPr>
            <a:r>
              <a:rPr lang="en-US" altLang="zh-CN" b="1" dirty="0" err="1">
                <a:solidFill>
                  <a:schemeClr val="folHlink"/>
                </a:solidFill>
                <a:latin typeface="Times New Roman" panose="02020603050405020304" pitchFamily="18" charset="0"/>
                <a:cs typeface="Times New Roman" panose="02020603050405020304" pitchFamily="18" charset="0"/>
                <a:sym typeface="+mn-ea"/>
              </a:rPr>
              <a:t>g</a:t>
            </a:r>
            <a:r>
              <a:rPr lang="en-US" altLang="zh-CN" b="1" i="1" baseline="-25000" dirty="0" err="1">
                <a:solidFill>
                  <a:schemeClr val="folHlink"/>
                </a:solidFill>
                <a:latin typeface="Times New Roman" panose="02020603050405020304" pitchFamily="18" charset="0"/>
                <a:cs typeface="Times New Roman" panose="02020603050405020304" pitchFamily="18" charset="0"/>
                <a:sym typeface="+mn-ea"/>
              </a:rPr>
              <a:t>i</a:t>
            </a:r>
            <a:r>
              <a:rPr lang="en-US" altLang="zh-CN" b="1" baseline="-25000" dirty="0" err="1">
                <a:solidFill>
                  <a:schemeClr val="folHlink"/>
                </a:solidFill>
                <a:latin typeface="Times New Roman" panose="02020603050405020304" pitchFamily="18" charset="0"/>
                <a:cs typeface="Times New Roman" panose="02020603050405020304" pitchFamily="18" charset="0"/>
                <a:sym typeface="+mn-ea"/>
              </a:rPr>
              <a:t>、</a:t>
            </a:r>
            <a:r>
              <a:rPr lang="en-US" altLang="zh-CN" b="1" dirty="0" err="1">
                <a:solidFill>
                  <a:schemeClr val="folHlink"/>
                </a:solidFill>
                <a:latin typeface="Times New Roman" panose="02020603050405020304" pitchFamily="18" charset="0"/>
                <a:cs typeface="Times New Roman" panose="02020603050405020304" pitchFamily="18" charset="0"/>
                <a:sym typeface="+mn-ea"/>
              </a:rPr>
              <a:t>g</a:t>
            </a:r>
            <a:r>
              <a:rPr lang="en-US" altLang="zh-CN" b="1" i="1" baseline="-25000" dirty="0" err="1">
                <a:solidFill>
                  <a:schemeClr val="folHlink"/>
                </a:solidFill>
                <a:latin typeface="Times New Roman" panose="02020603050405020304" pitchFamily="18" charset="0"/>
                <a:cs typeface="Times New Roman" panose="02020603050405020304" pitchFamily="18" charset="0"/>
                <a:sym typeface="+mn-ea"/>
              </a:rPr>
              <a:t>j</a:t>
            </a:r>
            <a:r>
              <a:rPr lang="en-US" altLang="zh-CN" b="1"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和 </a:t>
            </a:r>
            <a:r>
              <a:rPr lang="en-US" altLang="zh-CN" b="1" dirty="0" err="1">
                <a:solidFill>
                  <a:schemeClr val="folHlink"/>
                </a:solidFill>
                <a:latin typeface="Times New Roman" panose="02020603050405020304" pitchFamily="18" charset="0"/>
                <a:cs typeface="Times New Roman" panose="02020603050405020304" pitchFamily="18" charset="0"/>
                <a:sym typeface="+mn-ea"/>
              </a:rPr>
              <a:t>g</a:t>
            </a:r>
            <a:r>
              <a:rPr lang="en-US" altLang="zh-CN" b="1" i="1" baseline="-25000" dirty="0" err="1">
                <a:solidFill>
                  <a:schemeClr val="folHlink"/>
                </a:solidFill>
                <a:latin typeface="Times New Roman" panose="02020603050405020304" pitchFamily="18" charset="0"/>
                <a:cs typeface="Times New Roman" panose="02020603050405020304" pitchFamily="18" charset="0"/>
                <a:sym typeface="+mn-ea"/>
              </a:rPr>
              <a:t>l</a:t>
            </a:r>
            <a:r>
              <a:rPr lang="en-US" altLang="zh-CN" b="1" baseline="-25000"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小组共同占第 </a:t>
            </a:r>
            <a:r>
              <a:rPr lang="zh-CN" altLang="en-US" b="1" dirty="0">
                <a:solidFill>
                  <a:schemeClr val="folHlink"/>
                </a:solidFill>
                <a:latin typeface="Times New Roman" panose="02020603050405020304" pitchFamily="18" charset="0"/>
                <a:cs typeface="Times New Roman" panose="02020603050405020304" pitchFamily="18" charset="0"/>
                <a:sym typeface="+mn-ea"/>
              </a:rPr>
              <a:t>2</a:t>
            </a:r>
            <a:r>
              <a:rPr lang="en-US" altLang="zh-CN" b="1" i="1" baseline="30000" dirty="0">
                <a:solidFill>
                  <a:schemeClr val="folHlink"/>
                </a:solidFill>
                <a:latin typeface="Times New Roman" panose="02020603050405020304" pitchFamily="18" charset="0"/>
                <a:cs typeface="Times New Roman" panose="02020603050405020304" pitchFamily="18" charset="0"/>
                <a:sym typeface="+mn-ea"/>
              </a:rPr>
              <a:t>i</a:t>
            </a:r>
            <a:r>
              <a:rPr lang="en-US" altLang="zh-CN" b="1" baseline="30000" dirty="0">
                <a:solidFill>
                  <a:schemeClr val="folHlink"/>
                </a:solidFill>
                <a:latin typeface="Times New Roman" panose="02020603050405020304" pitchFamily="18" charset="0"/>
                <a:cs typeface="Times New Roman" panose="02020603050405020304" pitchFamily="18" charset="0"/>
                <a:sym typeface="+mn-ea"/>
              </a:rPr>
              <a:t>－1 </a:t>
            </a:r>
            <a:r>
              <a:rPr lang="en-US" altLang="zh-CN" b="1" dirty="0">
                <a:solidFill>
                  <a:schemeClr val="folHlink"/>
                </a:solidFill>
                <a:latin typeface="Times New Roman" panose="02020603050405020304" pitchFamily="18" charset="0"/>
                <a:cs typeface="Times New Roman" panose="02020603050405020304" pitchFamily="18" charset="0"/>
                <a:sym typeface="+mn-ea"/>
              </a:rPr>
              <a:t>+ 2</a:t>
            </a:r>
            <a:r>
              <a:rPr lang="en-US" altLang="zh-CN" b="1" i="1" baseline="30000" dirty="0">
                <a:solidFill>
                  <a:schemeClr val="folHlink"/>
                </a:solidFill>
                <a:latin typeface="Times New Roman" panose="02020603050405020304" pitchFamily="18" charset="0"/>
                <a:cs typeface="Times New Roman" panose="02020603050405020304" pitchFamily="18" charset="0"/>
                <a:sym typeface="+mn-ea"/>
              </a:rPr>
              <a:t>j</a:t>
            </a:r>
            <a:r>
              <a:rPr lang="en-US" altLang="zh-CN" b="1" baseline="30000" dirty="0">
                <a:solidFill>
                  <a:schemeClr val="folHlink"/>
                </a:solidFill>
                <a:latin typeface="Times New Roman" panose="02020603050405020304" pitchFamily="18" charset="0"/>
                <a:cs typeface="Times New Roman" panose="02020603050405020304" pitchFamily="18" charset="0"/>
                <a:sym typeface="+mn-ea"/>
              </a:rPr>
              <a:t>－1 </a:t>
            </a:r>
            <a:r>
              <a:rPr lang="en-US" altLang="zh-CN" b="1" dirty="0">
                <a:solidFill>
                  <a:schemeClr val="folHlink"/>
                </a:solidFill>
                <a:latin typeface="Times New Roman" panose="02020603050405020304" pitchFamily="18" charset="0"/>
                <a:cs typeface="Times New Roman" panose="02020603050405020304" pitchFamily="18" charset="0"/>
                <a:sym typeface="+mn-ea"/>
              </a:rPr>
              <a:t>+ 2</a:t>
            </a:r>
            <a:r>
              <a:rPr lang="en-US" altLang="zh-CN" b="1" i="1" baseline="30000" dirty="0">
                <a:solidFill>
                  <a:schemeClr val="folHlink"/>
                </a:solidFill>
                <a:latin typeface="Times New Roman" panose="02020603050405020304" pitchFamily="18" charset="0"/>
                <a:cs typeface="Times New Roman" panose="02020603050405020304" pitchFamily="18" charset="0"/>
                <a:sym typeface="+mn-ea"/>
              </a:rPr>
              <a:t>l</a:t>
            </a:r>
            <a:r>
              <a:rPr lang="en-US" altLang="zh-CN" b="1" baseline="30000" dirty="0">
                <a:solidFill>
                  <a:schemeClr val="folHlink"/>
                </a:solidFill>
                <a:latin typeface="Times New Roman" panose="02020603050405020304" pitchFamily="18" charset="0"/>
                <a:cs typeface="Times New Roman" panose="02020603050405020304" pitchFamily="18" charset="0"/>
                <a:sym typeface="+mn-ea"/>
              </a:rPr>
              <a:t>－1</a:t>
            </a:r>
            <a:r>
              <a:rPr lang="en-US" altLang="zh-CN" b="1" baseline="30000" dirty="0">
                <a:latin typeface="Times New Roman" panose="02020603050405020304" pitchFamily="18" charset="0"/>
                <a:cs typeface="Times New Roman" panose="02020603050405020304" pitchFamily="18" charset="0"/>
                <a:sym typeface="+mn-ea"/>
              </a:rPr>
              <a:t> </a:t>
            </a:r>
            <a:r>
              <a:rPr lang="zh-CN" altLang="en-US" b="1" dirty="0">
                <a:latin typeface="Times New Roman" panose="02020603050405020304" pitchFamily="18" charset="0"/>
                <a:cs typeface="Times New Roman" panose="02020603050405020304" pitchFamily="18" charset="0"/>
                <a:sym typeface="+mn-ea"/>
              </a:rPr>
              <a:t>位 </a:t>
            </a:r>
            <a:endParaRPr lang="zh-CN" altLang="en-US" sz="3600" b="1"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8EE8E787-E6FE-45D8-9039-788B45E44EE7}" type="slidenum">
              <a:rPr lang="zh-CN" altLang="en-US" smtClean="0"/>
              <a:t>163</a:t>
            </a:fld>
            <a:endParaRPr lang="zh-CN" altLang="en-US"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EE8E787-E6FE-45D8-9039-788B45E44EE7}" type="slidenum">
              <a:rPr lang="zh-CN" altLang="en-US" smtClean="0"/>
              <a:t>164</a:t>
            </a:fld>
            <a:endParaRPr lang="zh-CN" altLang="en-US" dirty="0"/>
          </a:p>
        </p:txBody>
      </p:sp>
      <p:sp>
        <p:nvSpPr>
          <p:cNvPr id="24" name="Text Box 2"/>
          <p:cNvSpPr txBox="1">
            <a:spLocks noChangeArrowheads="1"/>
          </p:cNvSpPr>
          <p:nvPr/>
        </p:nvSpPr>
        <p:spPr bwMode="auto">
          <a:xfrm>
            <a:off x="1727994" y="428625"/>
            <a:ext cx="132778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例</a:t>
            </a:r>
            <a:r>
              <a:rPr lang="en-US" altLang="zh-CN" sz="3600" b="1"/>
              <a:t>6</a:t>
            </a:r>
            <a:r>
              <a:rPr lang="zh-CN" altLang="en-US" sz="3600" b="1"/>
              <a:t>.4 </a:t>
            </a:r>
          </a:p>
        </p:txBody>
      </p:sp>
      <p:sp>
        <p:nvSpPr>
          <p:cNvPr id="25" name="Text Box 3"/>
          <p:cNvSpPr txBox="1">
            <a:spLocks noChangeArrowheads="1"/>
          </p:cNvSpPr>
          <p:nvPr/>
        </p:nvSpPr>
        <p:spPr bwMode="auto">
          <a:xfrm>
            <a:off x="2947194" y="490538"/>
            <a:ext cx="62976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t>求 0101 按 “偶校验” 配置的汉明码</a:t>
            </a:r>
          </a:p>
        </p:txBody>
      </p:sp>
      <p:sp>
        <p:nvSpPr>
          <p:cNvPr id="26" name="Text Box 4"/>
          <p:cNvSpPr txBox="1">
            <a:spLocks noChangeArrowheads="1"/>
          </p:cNvSpPr>
          <p:nvPr/>
        </p:nvSpPr>
        <p:spPr bwMode="auto">
          <a:xfrm>
            <a:off x="2523331" y="1190625"/>
            <a:ext cx="1000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解：</a:t>
            </a:r>
          </a:p>
        </p:txBody>
      </p:sp>
      <p:sp>
        <p:nvSpPr>
          <p:cNvPr id="27" name="Text Box 5"/>
          <p:cNvSpPr txBox="1">
            <a:spLocks noChangeArrowheads="1"/>
          </p:cNvSpPr>
          <p:nvPr/>
        </p:nvSpPr>
        <p:spPr bwMode="auto">
          <a:xfrm>
            <a:off x="3301206" y="1190625"/>
            <a:ext cx="165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a:t>
            </a:r>
            <a:r>
              <a:rPr lang="en-US" altLang="zh-CN" sz="3200" b="1" i="1"/>
              <a:t>n</a:t>
            </a:r>
            <a:r>
              <a:rPr lang="en-US" altLang="zh-CN" sz="3200" b="1"/>
              <a:t> = 4</a:t>
            </a:r>
          </a:p>
        </p:txBody>
      </p:sp>
      <p:sp>
        <p:nvSpPr>
          <p:cNvPr id="28" name="Text Box 6"/>
          <p:cNvSpPr txBox="1">
            <a:spLocks noChangeArrowheads="1"/>
          </p:cNvSpPr>
          <p:nvPr/>
        </p:nvSpPr>
        <p:spPr bwMode="auto">
          <a:xfrm>
            <a:off x="3894931" y="1876425"/>
            <a:ext cx="35115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根据 2</a:t>
            </a:r>
            <a:r>
              <a:rPr lang="en-US" altLang="zh-CN" sz="3200" b="1" i="1" baseline="30000"/>
              <a:t>k</a:t>
            </a:r>
            <a:r>
              <a:rPr lang="en-US" altLang="zh-CN" sz="3200" b="1" baseline="30000"/>
              <a:t> </a:t>
            </a:r>
            <a:r>
              <a:rPr lang="en-US" altLang="zh-CN" sz="3200" b="1"/>
              <a:t>≥ </a:t>
            </a:r>
            <a:r>
              <a:rPr lang="en-US" altLang="zh-CN" sz="3200" b="1" i="1"/>
              <a:t>n</a:t>
            </a:r>
            <a:r>
              <a:rPr lang="en-US" altLang="zh-CN" sz="3200" b="1"/>
              <a:t> + </a:t>
            </a:r>
            <a:r>
              <a:rPr lang="en-US" altLang="zh-CN" sz="3200" b="1" i="1"/>
              <a:t>k</a:t>
            </a:r>
            <a:r>
              <a:rPr lang="en-US" altLang="zh-CN" sz="3200" b="1"/>
              <a:t> + 1</a:t>
            </a:r>
          </a:p>
        </p:txBody>
      </p:sp>
      <p:sp>
        <p:nvSpPr>
          <p:cNvPr id="29" name="Text Box 7"/>
          <p:cNvSpPr txBox="1">
            <a:spLocks noChangeArrowheads="1"/>
          </p:cNvSpPr>
          <p:nvPr/>
        </p:nvSpPr>
        <p:spPr bwMode="auto">
          <a:xfrm>
            <a:off x="3894931" y="2486025"/>
            <a:ext cx="1997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得 </a:t>
            </a:r>
            <a:r>
              <a:rPr lang="en-US" altLang="zh-CN" sz="3200" b="1" i="1"/>
              <a:t>k</a:t>
            </a:r>
            <a:r>
              <a:rPr lang="en-US" altLang="zh-CN" sz="3200" b="1"/>
              <a:t> = 3</a:t>
            </a:r>
          </a:p>
        </p:txBody>
      </p:sp>
      <p:sp>
        <p:nvSpPr>
          <p:cNvPr id="30" name="Text Box 8"/>
          <p:cNvSpPr txBox="1">
            <a:spLocks noChangeArrowheads="1"/>
          </p:cNvSpPr>
          <p:nvPr/>
        </p:nvSpPr>
        <p:spPr bwMode="auto">
          <a:xfrm>
            <a:off x="2166144" y="3171825"/>
            <a:ext cx="317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汉明码排序如下:</a:t>
            </a:r>
          </a:p>
        </p:txBody>
      </p:sp>
      <p:grpSp>
        <p:nvGrpSpPr>
          <p:cNvPr id="31" name="Group 9"/>
          <p:cNvGrpSpPr/>
          <p:nvPr/>
        </p:nvGrpSpPr>
        <p:grpSpPr bwMode="auto">
          <a:xfrm>
            <a:off x="2082006" y="3857625"/>
            <a:ext cx="8153400" cy="1908175"/>
            <a:chOff x="384" y="2496"/>
            <a:chExt cx="5136" cy="1202"/>
          </a:xfrm>
        </p:grpSpPr>
        <p:sp>
          <p:nvSpPr>
            <p:cNvPr id="32" name="Line 10"/>
            <p:cNvSpPr>
              <a:spLocks noChangeShapeType="1"/>
            </p:cNvSpPr>
            <p:nvPr/>
          </p:nvSpPr>
          <p:spPr bwMode="auto">
            <a:xfrm>
              <a:off x="384" y="2976"/>
              <a:ext cx="513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11"/>
            <p:cNvSpPr>
              <a:spLocks noChangeShapeType="1"/>
            </p:cNvSpPr>
            <p:nvPr/>
          </p:nvSpPr>
          <p:spPr bwMode="auto">
            <a:xfrm>
              <a:off x="1920" y="2496"/>
              <a:ext cx="0" cy="120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 name="Text Box 12"/>
            <p:cNvSpPr txBox="1">
              <a:spLocks noChangeArrowheads="1"/>
            </p:cNvSpPr>
            <p:nvPr/>
          </p:nvSpPr>
          <p:spPr bwMode="auto">
            <a:xfrm>
              <a:off x="535" y="2556"/>
              <a:ext cx="1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二进制序号</a:t>
              </a:r>
            </a:p>
          </p:txBody>
        </p:sp>
        <p:sp>
          <p:nvSpPr>
            <p:cNvPr id="35" name="Text Box 13"/>
            <p:cNvSpPr txBox="1">
              <a:spLocks noChangeArrowheads="1"/>
            </p:cNvSpPr>
            <p:nvPr/>
          </p:nvSpPr>
          <p:spPr bwMode="auto">
            <a:xfrm>
              <a:off x="960" y="3024"/>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名称</a:t>
              </a:r>
            </a:p>
          </p:txBody>
        </p:sp>
        <p:sp>
          <p:nvSpPr>
            <p:cNvPr id="36" name="Text Box 14"/>
            <p:cNvSpPr txBox="1">
              <a:spLocks noChangeArrowheads="1"/>
            </p:cNvSpPr>
            <p:nvPr/>
          </p:nvSpPr>
          <p:spPr bwMode="auto">
            <a:xfrm>
              <a:off x="2101" y="2556"/>
              <a:ext cx="33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1      2      3      4      5      6      7</a:t>
              </a:r>
            </a:p>
          </p:txBody>
        </p:sp>
      </p:grpSp>
      <p:sp>
        <p:nvSpPr>
          <p:cNvPr id="37" name="Text Box 15"/>
          <p:cNvSpPr txBox="1">
            <a:spLocks noChangeArrowheads="1"/>
          </p:cNvSpPr>
          <p:nvPr/>
        </p:nvSpPr>
        <p:spPr bwMode="auto">
          <a:xfrm>
            <a:off x="4807744" y="4695825"/>
            <a:ext cx="28876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solidFill>
                  <a:schemeClr val="folHlink"/>
                </a:solidFill>
              </a:rPr>
              <a:t>C</a:t>
            </a:r>
            <a:r>
              <a:rPr lang="en-US" altLang="zh-CN" sz="3200" b="1" baseline="-25000">
                <a:solidFill>
                  <a:schemeClr val="folHlink"/>
                </a:solidFill>
              </a:rPr>
              <a:t>1</a:t>
            </a:r>
            <a:r>
              <a:rPr lang="en-US" altLang="zh-CN" sz="3200" b="1">
                <a:solidFill>
                  <a:schemeClr val="folHlink"/>
                </a:solidFill>
              </a:rPr>
              <a:t>   C</a:t>
            </a:r>
            <a:r>
              <a:rPr lang="en-US" altLang="zh-CN" sz="3200" b="1" baseline="-25000">
                <a:solidFill>
                  <a:schemeClr val="folHlink"/>
                </a:solidFill>
              </a:rPr>
              <a:t>2</a:t>
            </a:r>
            <a:r>
              <a:rPr lang="en-US" altLang="zh-CN" sz="3200" b="1">
                <a:solidFill>
                  <a:schemeClr val="folHlink"/>
                </a:solidFill>
              </a:rPr>
              <a:t>           C</a:t>
            </a:r>
            <a:r>
              <a:rPr lang="en-US" altLang="zh-CN" sz="3200" b="1" baseline="-25000">
                <a:solidFill>
                  <a:schemeClr val="folHlink"/>
                </a:solidFill>
              </a:rPr>
              <a:t>4</a:t>
            </a:r>
            <a:endParaRPr lang="en-US" altLang="zh-CN" sz="3200" b="1">
              <a:solidFill>
                <a:schemeClr val="folHlink"/>
              </a:solidFill>
            </a:endParaRPr>
          </a:p>
        </p:txBody>
      </p:sp>
      <p:sp>
        <p:nvSpPr>
          <p:cNvPr id="38" name="Text Box 16"/>
          <p:cNvSpPr txBox="1">
            <a:spLocks noChangeArrowheads="1"/>
          </p:cNvSpPr>
          <p:nvPr/>
        </p:nvSpPr>
        <p:spPr bwMode="auto">
          <a:xfrm>
            <a:off x="4883944" y="5248275"/>
            <a:ext cx="3873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0</a:t>
            </a:r>
          </a:p>
        </p:txBody>
      </p:sp>
      <p:sp>
        <p:nvSpPr>
          <p:cNvPr id="39" name="Text Box 17"/>
          <p:cNvSpPr txBox="1">
            <a:spLocks noChangeArrowheads="1"/>
          </p:cNvSpPr>
          <p:nvPr/>
        </p:nvSpPr>
        <p:spPr bwMode="auto">
          <a:xfrm>
            <a:off x="3132931" y="5788025"/>
            <a:ext cx="54514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0101 的汉明码为</a:t>
            </a:r>
            <a:r>
              <a:rPr lang="zh-CN" altLang="en-US" sz="3200" b="1">
                <a:solidFill>
                  <a:schemeClr val="folHlink"/>
                </a:solidFill>
              </a:rPr>
              <a:t>  </a:t>
            </a:r>
            <a:r>
              <a:rPr lang="zh-CN" altLang="en-US" sz="3600" b="1">
                <a:solidFill>
                  <a:schemeClr val="folHlink"/>
                </a:solidFill>
              </a:rPr>
              <a:t>0100101</a:t>
            </a:r>
          </a:p>
        </p:txBody>
      </p:sp>
      <p:grpSp>
        <p:nvGrpSpPr>
          <p:cNvPr id="40" name="Group 18"/>
          <p:cNvGrpSpPr/>
          <p:nvPr/>
        </p:nvGrpSpPr>
        <p:grpSpPr bwMode="auto">
          <a:xfrm>
            <a:off x="6419056" y="4714875"/>
            <a:ext cx="3587750" cy="579438"/>
            <a:chOff x="3116" y="3036"/>
            <a:chExt cx="2260" cy="365"/>
          </a:xfrm>
        </p:grpSpPr>
        <p:sp>
          <p:nvSpPr>
            <p:cNvPr id="41" name="Text Box 19"/>
            <p:cNvSpPr txBox="1">
              <a:spLocks noChangeArrowheads="1"/>
            </p:cNvSpPr>
            <p:nvPr/>
          </p:nvSpPr>
          <p:spPr bwMode="auto">
            <a:xfrm>
              <a:off x="3116" y="3036"/>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0</a:t>
              </a:r>
            </a:p>
          </p:txBody>
        </p:sp>
        <p:sp>
          <p:nvSpPr>
            <p:cNvPr id="42" name="Text Box 20"/>
            <p:cNvSpPr txBox="1">
              <a:spLocks noChangeArrowheads="1"/>
            </p:cNvSpPr>
            <p:nvPr/>
          </p:nvSpPr>
          <p:spPr bwMode="auto">
            <a:xfrm>
              <a:off x="4172" y="3036"/>
              <a:ext cx="120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1     0      1</a:t>
              </a:r>
              <a:endParaRPr lang="zh-CN" altLang="en-US" sz="3200" b="1"/>
            </a:p>
          </p:txBody>
        </p:sp>
      </p:grpSp>
      <p:sp>
        <p:nvSpPr>
          <p:cNvPr id="43" name="Text Box 22"/>
          <p:cNvSpPr txBox="1">
            <a:spLocks noChangeArrowheads="1"/>
          </p:cNvSpPr>
          <p:nvPr/>
        </p:nvSpPr>
        <p:spPr bwMode="auto">
          <a:xfrm>
            <a:off x="5587206" y="5248275"/>
            <a:ext cx="83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1</a:t>
            </a:r>
          </a:p>
        </p:txBody>
      </p:sp>
      <p:sp>
        <p:nvSpPr>
          <p:cNvPr id="44" name="Text Box 23"/>
          <p:cNvSpPr txBox="1">
            <a:spLocks noChangeArrowheads="1"/>
          </p:cNvSpPr>
          <p:nvPr/>
        </p:nvSpPr>
        <p:spPr bwMode="auto">
          <a:xfrm>
            <a:off x="7187406" y="5248275"/>
            <a:ext cx="83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3200" b="1"/>
              <a:t>0</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EE8E787-E6FE-45D8-9039-788B45E44EE7}" type="slidenum">
              <a:rPr lang="zh-CN" altLang="en-US" smtClean="0"/>
              <a:t>165</a:t>
            </a:fld>
            <a:endParaRPr lang="zh-CN" altLang="en-US" dirty="0"/>
          </a:p>
        </p:txBody>
      </p:sp>
      <p:sp>
        <p:nvSpPr>
          <p:cNvPr id="32" name="Text Box 2"/>
          <p:cNvSpPr txBox="1">
            <a:spLocks noChangeArrowheads="1"/>
          </p:cNvSpPr>
          <p:nvPr/>
        </p:nvSpPr>
        <p:spPr bwMode="auto">
          <a:xfrm>
            <a:off x="3771900" y="271463"/>
            <a:ext cx="57912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按配偶原则配置 0011 的汉明码</a:t>
            </a:r>
          </a:p>
        </p:txBody>
      </p:sp>
      <p:grpSp>
        <p:nvGrpSpPr>
          <p:cNvPr id="33" name="Group 3"/>
          <p:cNvGrpSpPr/>
          <p:nvPr/>
        </p:nvGrpSpPr>
        <p:grpSpPr bwMode="auto">
          <a:xfrm>
            <a:off x="2309813" y="2266950"/>
            <a:ext cx="8167687" cy="1733550"/>
            <a:chOff x="375" y="1440"/>
            <a:chExt cx="5145" cy="1092"/>
          </a:xfrm>
        </p:grpSpPr>
        <p:sp>
          <p:nvSpPr>
            <p:cNvPr id="34" name="Line 4"/>
            <p:cNvSpPr>
              <a:spLocks noChangeShapeType="1"/>
            </p:cNvSpPr>
            <p:nvPr/>
          </p:nvSpPr>
          <p:spPr bwMode="auto">
            <a:xfrm>
              <a:off x="384" y="1860"/>
              <a:ext cx="513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5" name="Freeform 5"/>
            <p:cNvSpPr/>
            <p:nvPr/>
          </p:nvSpPr>
          <p:spPr bwMode="auto">
            <a:xfrm>
              <a:off x="1920" y="1476"/>
              <a:ext cx="1" cy="1056"/>
            </a:xfrm>
            <a:custGeom>
              <a:avLst/>
              <a:gdLst>
                <a:gd name="T0" fmla="*/ 0 w 1"/>
                <a:gd name="T1" fmla="*/ 0 h 1056"/>
                <a:gd name="T2" fmla="*/ 0 w 1"/>
                <a:gd name="T3" fmla="*/ 1056 h 1056"/>
                <a:gd name="T4" fmla="*/ 0 60000 65536"/>
                <a:gd name="T5" fmla="*/ 0 60000 65536"/>
                <a:gd name="T6" fmla="*/ 0 w 1"/>
                <a:gd name="T7" fmla="*/ 0 h 1056"/>
                <a:gd name="T8" fmla="*/ 1 w 1"/>
                <a:gd name="T9" fmla="*/ 1056 h 1056"/>
              </a:gdLst>
              <a:ahLst/>
              <a:cxnLst>
                <a:cxn ang="T4">
                  <a:pos x="T0" y="T1"/>
                </a:cxn>
                <a:cxn ang="T5">
                  <a:pos x="T2" y="T3"/>
                </a:cxn>
              </a:cxnLst>
              <a:rect l="T6" t="T7" r="T8" b="T9"/>
              <a:pathLst>
                <a:path w="1" h="1056">
                  <a:moveTo>
                    <a:pt x="0" y="0"/>
                  </a:moveTo>
                  <a:lnTo>
                    <a:pt x="0" y="1056"/>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 name="Text Box 6"/>
            <p:cNvSpPr txBox="1">
              <a:spLocks noChangeArrowheads="1"/>
            </p:cNvSpPr>
            <p:nvPr/>
          </p:nvSpPr>
          <p:spPr bwMode="auto">
            <a:xfrm>
              <a:off x="375" y="1449"/>
              <a:ext cx="14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   二进制序号</a:t>
              </a:r>
            </a:p>
          </p:txBody>
        </p:sp>
        <p:sp>
          <p:nvSpPr>
            <p:cNvPr id="37" name="Text Box 7"/>
            <p:cNvSpPr txBox="1">
              <a:spLocks noChangeArrowheads="1"/>
            </p:cNvSpPr>
            <p:nvPr/>
          </p:nvSpPr>
          <p:spPr bwMode="auto">
            <a:xfrm>
              <a:off x="714" y="1929"/>
              <a:ext cx="7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   名称</a:t>
              </a:r>
            </a:p>
          </p:txBody>
        </p:sp>
        <p:sp>
          <p:nvSpPr>
            <p:cNvPr id="38" name="Text Box 8"/>
            <p:cNvSpPr txBox="1">
              <a:spLocks noChangeArrowheads="1"/>
            </p:cNvSpPr>
            <p:nvPr/>
          </p:nvSpPr>
          <p:spPr bwMode="auto">
            <a:xfrm>
              <a:off x="2101" y="1440"/>
              <a:ext cx="33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1      2      3      4      5      6      7</a:t>
              </a:r>
            </a:p>
          </p:txBody>
        </p:sp>
      </p:grpSp>
      <p:sp>
        <p:nvSpPr>
          <p:cNvPr id="39" name="Text Box 9"/>
          <p:cNvSpPr txBox="1">
            <a:spLocks noChangeArrowheads="1"/>
          </p:cNvSpPr>
          <p:nvPr/>
        </p:nvSpPr>
        <p:spPr bwMode="auto">
          <a:xfrm>
            <a:off x="5049838" y="3028950"/>
            <a:ext cx="32178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solidFill>
                  <a:schemeClr val="folHlink"/>
                </a:solidFill>
              </a:rPr>
              <a:t>C</a:t>
            </a:r>
            <a:r>
              <a:rPr lang="en-US" altLang="zh-CN" sz="3200" b="1" baseline="-25000">
                <a:solidFill>
                  <a:schemeClr val="folHlink"/>
                </a:solidFill>
              </a:rPr>
              <a:t>1</a:t>
            </a:r>
            <a:r>
              <a:rPr lang="en-US" altLang="zh-CN" sz="3200" b="1">
                <a:solidFill>
                  <a:schemeClr val="folHlink"/>
                </a:solidFill>
              </a:rPr>
              <a:t>   C</a:t>
            </a:r>
            <a:r>
              <a:rPr lang="en-US" altLang="zh-CN" sz="3200" b="1" baseline="-25000">
                <a:solidFill>
                  <a:schemeClr val="folHlink"/>
                </a:solidFill>
              </a:rPr>
              <a:t>2</a:t>
            </a:r>
            <a:r>
              <a:rPr lang="en-US" altLang="zh-CN" sz="3200" b="1">
                <a:solidFill>
                  <a:schemeClr val="folHlink"/>
                </a:solidFill>
              </a:rPr>
              <a:t>            C</a:t>
            </a:r>
            <a:r>
              <a:rPr lang="en-US" altLang="zh-CN" sz="3200" b="1" baseline="-25000">
                <a:solidFill>
                  <a:schemeClr val="folHlink"/>
                </a:solidFill>
              </a:rPr>
              <a:t>4</a:t>
            </a:r>
            <a:endParaRPr lang="en-US" altLang="zh-CN" sz="3200" b="1">
              <a:solidFill>
                <a:schemeClr val="folHlink"/>
              </a:solidFill>
            </a:endParaRPr>
          </a:p>
        </p:txBody>
      </p:sp>
      <p:sp>
        <p:nvSpPr>
          <p:cNvPr id="40" name="Text Box 10"/>
          <p:cNvSpPr txBox="1">
            <a:spLocks noChangeArrowheads="1"/>
          </p:cNvSpPr>
          <p:nvPr/>
        </p:nvSpPr>
        <p:spPr bwMode="auto">
          <a:xfrm>
            <a:off x="5126038" y="3562350"/>
            <a:ext cx="30654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1     0              0</a:t>
            </a:r>
          </a:p>
        </p:txBody>
      </p:sp>
      <p:grpSp>
        <p:nvGrpSpPr>
          <p:cNvPr id="41" name="Group 11"/>
          <p:cNvGrpSpPr/>
          <p:nvPr/>
        </p:nvGrpSpPr>
        <p:grpSpPr bwMode="auto">
          <a:xfrm>
            <a:off x="6591300" y="3028950"/>
            <a:ext cx="3657600" cy="579438"/>
            <a:chOff x="3072" y="2947"/>
            <a:chExt cx="2304" cy="365"/>
          </a:xfrm>
        </p:grpSpPr>
        <p:sp>
          <p:nvSpPr>
            <p:cNvPr id="42" name="Text Box 12"/>
            <p:cNvSpPr txBox="1">
              <a:spLocks noChangeArrowheads="1"/>
            </p:cNvSpPr>
            <p:nvPr/>
          </p:nvSpPr>
          <p:spPr bwMode="auto">
            <a:xfrm>
              <a:off x="3072" y="2947"/>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0</a:t>
              </a:r>
            </a:p>
          </p:txBody>
        </p:sp>
        <p:sp>
          <p:nvSpPr>
            <p:cNvPr id="43" name="Text Box 13"/>
            <p:cNvSpPr txBox="1">
              <a:spLocks noChangeArrowheads="1"/>
            </p:cNvSpPr>
            <p:nvPr/>
          </p:nvSpPr>
          <p:spPr bwMode="auto">
            <a:xfrm>
              <a:off x="4172" y="2947"/>
              <a:ext cx="120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0     1      1</a:t>
              </a:r>
              <a:endParaRPr lang="zh-CN" altLang="en-US" sz="3200" b="1"/>
            </a:p>
          </p:txBody>
        </p:sp>
      </p:grpSp>
      <p:sp>
        <p:nvSpPr>
          <p:cNvPr id="44" name="Text Box 14"/>
          <p:cNvSpPr txBox="1">
            <a:spLocks noChangeArrowheads="1"/>
          </p:cNvSpPr>
          <p:nvPr/>
        </p:nvSpPr>
        <p:spPr bwMode="auto">
          <a:xfrm>
            <a:off x="2994025" y="971550"/>
            <a:ext cx="1000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解：</a:t>
            </a:r>
          </a:p>
        </p:txBody>
      </p:sp>
      <p:sp>
        <p:nvSpPr>
          <p:cNvPr id="45" name="Text Box 15"/>
          <p:cNvSpPr txBox="1">
            <a:spLocks noChangeArrowheads="1"/>
          </p:cNvSpPr>
          <p:nvPr/>
        </p:nvSpPr>
        <p:spPr bwMode="auto">
          <a:xfrm>
            <a:off x="4152900" y="971550"/>
            <a:ext cx="54927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a:t>
            </a:r>
            <a:r>
              <a:rPr lang="en-US" altLang="zh-CN" sz="3200" b="1" i="1"/>
              <a:t>n</a:t>
            </a:r>
            <a:r>
              <a:rPr lang="en-US" altLang="zh-CN" sz="3200" b="1"/>
              <a:t> = 4      </a:t>
            </a:r>
            <a:r>
              <a:rPr lang="zh-CN" altLang="en-US" sz="3200" b="1"/>
              <a:t>根据 2</a:t>
            </a:r>
            <a:r>
              <a:rPr lang="en-US" altLang="zh-CN" sz="3200" b="1" i="1" baseline="30000"/>
              <a:t>k</a:t>
            </a:r>
            <a:r>
              <a:rPr lang="en-US" altLang="zh-CN" sz="3200" b="1" baseline="30000"/>
              <a:t> </a:t>
            </a:r>
            <a:r>
              <a:rPr lang="en-US" altLang="zh-CN" sz="3200" b="1"/>
              <a:t>≥ </a:t>
            </a:r>
            <a:r>
              <a:rPr lang="en-US" altLang="zh-CN" sz="3200" b="1" i="1"/>
              <a:t>n</a:t>
            </a:r>
            <a:r>
              <a:rPr lang="en-US" altLang="zh-CN" sz="3200" b="1"/>
              <a:t> + </a:t>
            </a:r>
            <a:r>
              <a:rPr lang="en-US" altLang="zh-CN" sz="3200" b="1" i="1"/>
              <a:t>k</a:t>
            </a:r>
            <a:r>
              <a:rPr lang="en-US" altLang="zh-CN" sz="3200" b="1"/>
              <a:t> + 1</a:t>
            </a:r>
            <a:endParaRPr lang="zh-CN" altLang="en-US" sz="3200" b="1"/>
          </a:p>
        </p:txBody>
      </p:sp>
      <p:sp>
        <p:nvSpPr>
          <p:cNvPr id="46" name="Text Box 16"/>
          <p:cNvSpPr txBox="1">
            <a:spLocks noChangeArrowheads="1"/>
          </p:cNvSpPr>
          <p:nvPr/>
        </p:nvSpPr>
        <p:spPr bwMode="auto">
          <a:xfrm>
            <a:off x="4652963" y="1581150"/>
            <a:ext cx="15335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取 </a:t>
            </a:r>
            <a:r>
              <a:rPr lang="en-US" altLang="zh-CN" sz="3200" b="1" i="1"/>
              <a:t>k</a:t>
            </a:r>
            <a:r>
              <a:rPr lang="en-US" altLang="zh-CN" sz="3200" b="1"/>
              <a:t> = 3</a:t>
            </a:r>
          </a:p>
        </p:txBody>
      </p:sp>
      <p:grpSp>
        <p:nvGrpSpPr>
          <p:cNvPr id="47" name="Group 17"/>
          <p:cNvGrpSpPr/>
          <p:nvPr/>
        </p:nvGrpSpPr>
        <p:grpSpPr bwMode="auto">
          <a:xfrm>
            <a:off x="3086100" y="4049713"/>
            <a:ext cx="3208338" cy="579437"/>
            <a:chOff x="864" y="2784"/>
            <a:chExt cx="2021" cy="365"/>
          </a:xfrm>
        </p:grpSpPr>
        <p:sp>
          <p:nvSpPr>
            <p:cNvPr id="48" name="Text Box 18"/>
            <p:cNvSpPr txBox="1">
              <a:spLocks noChangeArrowheads="1"/>
            </p:cNvSpPr>
            <p:nvPr/>
          </p:nvSpPr>
          <p:spPr bwMode="auto">
            <a:xfrm>
              <a:off x="864" y="2784"/>
              <a:ext cx="202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C</a:t>
              </a:r>
              <a:r>
                <a:rPr lang="en-US" altLang="zh-CN" sz="3200" b="1" baseline="-25000"/>
                <a:t>1</a:t>
              </a:r>
              <a:r>
                <a:rPr lang="en-US" altLang="zh-CN" sz="3200" b="1"/>
                <a:t>= 3     5     7 = 1</a:t>
              </a:r>
            </a:p>
          </p:txBody>
        </p:sp>
        <p:sp>
          <p:nvSpPr>
            <p:cNvPr id="49" name="AutoShape 19"/>
            <p:cNvSpPr>
              <a:spLocks noChangeArrowheads="1"/>
            </p:cNvSpPr>
            <p:nvPr/>
          </p:nvSpPr>
          <p:spPr bwMode="auto">
            <a:xfrm>
              <a:off x="1584" y="2868"/>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0" name="AutoShape 20"/>
            <p:cNvSpPr>
              <a:spLocks noChangeArrowheads="1"/>
            </p:cNvSpPr>
            <p:nvPr/>
          </p:nvSpPr>
          <p:spPr bwMode="auto">
            <a:xfrm>
              <a:off x="2064" y="2868"/>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51" name="Group 21"/>
          <p:cNvGrpSpPr/>
          <p:nvPr/>
        </p:nvGrpSpPr>
        <p:grpSpPr bwMode="auto">
          <a:xfrm>
            <a:off x="3086100" y="4719638"/>
            <a:ext cx="3208338" cy="579437"/>
            <a:chOff x="864" y="3216"/>
            <a:chExt cx="2021" cy="365"/>
          </a:xfrm>
        </p:grpSpPr>
        <p:sp>
          <p:nvSpPr>
            <p:cNvPr id="52" name="Text Box 22"/>
            <p:cNvSpPr txBox="1">
              <a:spLocks noChangeArrowheads="1"/>
            </p:cNvSpPr>
            <p:nvPr/>
          </p:nvSpPr>
          <p:spPr bwMode="auto">
            <a:xfrm>
              <a:off x="864" y="3216"/>
              <a:ext cx="202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C</a:t>
              </a:r>
              <a:r>
                <a:rPr lang="en-US" altLang="zh-CN" sz="3200" b="1" baseline="-25000"/>
                <a:t>2</a:t>
              </a:r>
              <a:r>
                <a:rPr lang="en-US" altLang="zh-CN" sz="3200" b="1"/>
                <a:t>= 3     6     7 = 0</a:t>
              </a:r>
            </a:p>
          </p:txBody>
        </p:sp>
        <p:sp>
          <p:nvSpPr>
            <p:cNvPr id="53" name="AutoShape 23"/>
            <p:cNvSpPr>
              <a:spLocks noChangeArrowheads="1"/>
            </p:cNvSpPr>
            <p:nvPr/>
          </p:nvSpPr>
          <p:spPr bwMode="auto">
            <a:xfrm>
              <a:off x="1584" y="3300"/>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 name="AutoShape 24"/>
            <p:cNvSpPr>
              <a:spLocks noChangeArrowheads="1"/>
            </p:cNvSpPr>
            <p:nvPr/>
          </p:nvSpPr>
          <p:spPr bwMode="auto">
            <a:xfrm>
              <a:off x="2064" y="3300"/>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55" name="Group 25"/>
          <p:cNvGrpSpPr/>
          <p:nvPr/>
        </p:nvGrpSpPr>
        <p:grpSpPr bwMode="auto">
          <a:xfrm>
            <a:off x="3086100" y="5345113"/>
            <a:ext cx="3208338" cy="579437"/>
            <a:chOff x="864" y="3648"/>
            <a:chExt cx="2021" cy="365"/>
          </a:xfrm>
        </p:grpSpPr>
        <p:sp>
          <p:nvSpPr>
            <p:cNvPr id="56" name="Text Box 26"/>
            <p:cNvSpPr txBox="1">
              <a:spLocks noChangeArrowheads="1"/>
            </p:cNvSpPr>
            <p:nvPr/>
          </p:nvSpPr>
          <p:spPr bwMode="auto">
            <a:xfrm>
              <a:off x="864" y="3648"/>
              <a:ext cx="2021"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C</a:t>
              </a:r>
              <a:r>
                <a:rPr lang="en-US" altLang="zh-CN" sz="3200" b="1" baseline="-25000"/>
                <a:t>4</a:t>
              </a:r>
              <a:r>
                <a:rPr lang="en-US" altLang="zh-CN" sz="3200" b="1"/>
                <a:t>= 5     6     7 = 0</a:t>
              </a:r>
            </a:p>
          </p:txBody>
        </p:sp>
        <p:sp>
          <p:nvSpPr>
            <p:cNvPr id="57" name="AutoShape 27"/>
            <p:cNvSpPr>
              <a:spLocks noChangeArrowheads="1"/>
            </p:cNvSpPr>
            <p:nvPr/>
          </p:nvSpPr>
          <p:spPr bwMode="auto">
            <a:xfrm>
              <a:off x="1584" y="3732"/>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8" name="AutoShape 28"/>
            <p:cNvSpPr>
              <a:spLocks noChangeArrowheads="1"/>
            </p:cNvSpPr>
            <p:nvPr/>
          </p:nvSpPr>
          <p:spPr bwMode="auto">
            <a:xfrm>
              <a:off x="2064" y="3732"/>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59" name="Text Box 29"/>
          <p:cNvSpPr txBox="1">
            <a:spLocks noChangeArrowheads="1"/>
          </p:cNvSpPr>
          <p:nvPr/>
        </p:nvSpPr>
        <p:spPr bwMode="auto">
          <a:xfrm>
            <a:off x="2476500" y="6000750"/>
            <a:ext cx="5553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  0011 的汉明码为</a:t>
            </a:r>
            <a:r>
              <a:rPr lang="zh-CN" altLang="en-US" sz="3200" b="1">
                <a:solidFill>
                  <a:schemeClr val="folHlink"/>
                </a:solidFill>
              </a:rPr>
              <a:t>  </a:t>
            </a:r>
            <a:r>
              <a:rPr lang="zh-CN" altLang="en-US" sz="3600" b="1">
                <a:solidFill>
                  <a:schemeClr val="folHlink"/>
                </a:solidFill>
              </a:rPr>
              <a:t>1000011</a:t>
            </a:r>
            <a:endParaRPr lang="zh-CN" altLang="en-US" sz="3200" b="1"/>
          </a:p>
        </p:txBody>
      </p:sp>
      <p:sp>
        <p:nvSpPr>
          <p:cNvPr id="60" name="Text Box 30"/>
          <p:cNvSpPr txBox="1">
            <a:spLocks noChangeArrowheads="1"/>
          </p:cNvSpPr>
          <p:nvPr/>
        </p:nvSpPr>
        <p:spPr bwMode="auto">
          <a:xfrm>
            <a:off x="2247900" y="209550"/>
            <a:ext cx="13303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a:t>练习1</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EE8E787-E6FE-45D8-9039-788B45E44EE7}" type="slidenum">
              <a:rPr lang="zh-CN" altLang="en-US" smtClean="0"/>
              <a:t>166</a:t>
            </a:fld>
            <a:endParaRPr lang="zh-CN" altLang="en-US" dirty="0"/>
          </a:p>
        </p:txBody>
      </p:sp>
      <p:sp>
        <p:nvSpPr>
          <p:cNvPr id="111" name="Text Box 2"/>
          <p:cNvSpPr txBox="1">
            <a:spLocks noChangeArrowheads="1"/>
          </p:cNvSpPr>
          <p:nvPr/>
        </p:nvSpPr>
        <p:spPr bwMode="auto">
          <a:xfrm>
            <a:off x="2114550" y="295275"/>
            <a:ext cx="6096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b="1" dirty="0"/>
              <a:t>3. 汉明码的纠错过程</a:t>
            </a:r>
          </a:p>
        </p:txBody>
      </p:sp>
      <p:sp>
        <p:nvSpPr>
          <p:cNvPr id="112" name="Text Box 3"/>
          <p:cNvSpPr txBox="1">
            <a:spLocks noChangeArrowheads="1"/>
          </p:cNvSpPr>
          <p:nvPr/>
        </p:nvSpPr>
        <p:spPr bwMode="auto">
          <a:xfrm>
            <a:off x="1878013" y="1133475"/>
            <a:ext cx="45323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形成新的检测位 </a:t>
            </a:r>
            <a:r>
              <a:rPr lang="en-US" altLang="zh-CN" sz="3200" b="1">
                <a:solidFill>
                  <a:schemeClr val="folHlink"/>
                </a:solidFill>
              </a:rPr>
              <a:t>P</a:t>
            </a:r>
            <a:r>
              <a:rPr lang="en-US" altLang="zh-CN" sz="3200" b="1" i="1" baseline="-25000">
                <a:solidFill>
                  <a:schemeClr val="folHlink"/>
                </a:solidFill>
              </a:rPr>
              <a:t>i</a:t>
            </a:r>
            <a:r>
              <a:rPr lang="en-US" altLang="zh-CN" sz="1000" b="1" i="1" baseline="-25000">
                <a:solidFill>
                  <a:schemeClr val="folHlink"/>
                </a:solidFill>
              </a:rPr>
              <a:t>     </a:t>
            </a:r>
            <a:r>
              <a:rPr lang="zh-CN" altLang="en-US" sz="3200" b="1"/>
              <a:t>，</a:t>
            </a:r>
          </a:p>
        </p:txBody>
      </p:sp>
      <p:sp>
        <p:nvSpPr>
          <p:cNvPr id="113" name="Text Box 4"/>
          <p:cNvSpPr txBox="1">
            <a:spLocks noChangeArrowheads="1"/>
          </p:cNvSpPr>
          <p:nvPr/>
        </p:nvSpPr>
        <p:spPr bwMode="auto">
          <a:xfrm>
            <a:off x="1885950" y="1781175"/>
            <a:ext cx="49879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如增添 3 位 （</a:t>
            </a:r>
            <a:r>
              <a:rPr lang="en-US" altLang="zh-CN" sz="3200" b="1" i="1"/>
              <a:t>k</a:t>
            </a:r>
            <a:r>
              <a:rPr lang="en-US" altLang="zh-CN" sz="3200" b="1"/>
              <a:t> = 3）</a:t>
            </a:r>
            <a:r>
              <a:rPr lang="zh-CN" altLang="en-US" sz="3200" b="1"/>
              <a:t>，</a:t>
            </a:r>
          </a:p>
        </p:txBody>
      </p:sp>
      <p:sp>
        <p:nvSpPr>
          <p:cNvPr id="114" name="Text Box 5"/>
          <p:cNvSpPr txBox="1">
            <a:spLocks noChangeArrowheads="1"/>
          </p:cNvSpPr>
          <p:nvPr/>
        </p:nvSpPr>
        <p:spPr bwMode="auto">
          <a:xfrm>
            <a:off x="5940425" y="1781175"/>
            <a:ext cx="47847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新的检测位为 </a:t>
            </a:r>
            <a:r>
              <a:rPr lang="en-US" altLang="zh-CN" sz="3200" b="1"/>
              <a:t>P</a:t>
            </a:r>
            <a:r>
              <a:rPr lang="en-US" altLang="zh-CN" sz="3200" b="1" baseline="-25000"/>
              <a:t>4</a:t>
            </a:r>
            <a:r>
              <a:rPr lang="en-US" altLang="zh-CN" sz="3200" b="1"/>
              <a:t> P</a:t>
            </a:r>
            <a:r>
              <a:rPr lang="en-US" altLang="zh-CN" sz="3200" b="1" baseline="-25000"/>
              <a:t>2 </a:t>
            </a:r>
            <a:r>
              <a:rPr lang="en-US" altLang="zh-CN" sz="3200" b="1"/>
              <a:t>P</a:t>
            </a:r>
            <a:r>
              <a:rPr lang="en-US" altLang="zh-CN" sz="3200" b="1" baseline="-25000"/>
              <a:t>1</a:t>
            </a:r>
            <a:r>
              <a:rPr lang="en-US" altLang="zh-CN" sz="1000" b="1" baseline="-25000"/>
              <a:t>  </a:t>
            </a:r>
            <a:r>
              <a:rPr lang="zh-CN" altLang="en-US" sz="3200" b="1" baseline="-25000"/>
              <a:t>。</a:t>
            </a:r>
          </a:p>
        </p:txBody>
      </p:sp>
      <p:sp>
        <p:nvSpPr>
          <p:cNvPr id="115" name="Text Box 6"/>
          <p:cNvSpPr txBox="1">
            <a:spLocks noChangeArrowheads="1"/>
          </p:cNvSpPr>
          <p:nvPr/>
        </p:nvSpPr>
        <p:spPr bwMode="auto">
          <a:xfrm>
            <a:off x="1885950" y="2428875"/>
            <a:ext cx="5410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以 </a:t>
            </a:r>
            <a:r>
              <a:rPr lang="en-US" altLang="zh-CN" sz="3200" b="1" i="1"/>
              <a:t>k</a:t>
            </a:r>
            <a:r>
              <a:rPr lang="en-US" altLang="zh-CN" sz="3200" b="1"/>
              <a:t> = 3 </a:t>
            </a:r>
            <a:r>
              <a:rPr lang="zh-CN" altLang="en-US" sz="3200" b="1"/>
              <a:t>为例，</a:t>
            </a:r>
            <a:r>
              <a:rPr lang="en-US" altLang="zh-CN" sz="3200" b="1"/>
              <a:t>P</a:t>
            </a:r>
            <a:r>
              <a:rPr lang="en-US" altLang="zh-CN" sz="3200" b="1" i="1" baseline="-25000"/>
              <a:t>i</a:t>
            </a:r>
            <a:r>
              <a:rPr lang="en-US" altLang="zh-CN" sz="3200" b="1" baseline="-25000"/>
              <a:t> </a:t>
            </a:r>
            <a:r>
              <a:rPr lang="zh-CN" altLang="en-US" sz="3200" b="1"/>
              <a:t>的取值为</a:t>
            </a:r>
          </a:p>
        </p:txBody>
      </p:sp>
      <p:grpSp>
        <p:nvGrpSpPr>
          <p:cNvPr id="116" name="Group 7"/>
          <p:cNvGrpSpPr/>
          <p:nvPr/>
        </p:nvGrpSpPr>
        <p:grpSpPr bwMode="auto">
          <a:xfrm>
            <a:off x="3105150" y="3190875"/>
            <a:ext cx="5638800" cy="628650"/>
            <a:chOff x="960" y="2016"/>
            <a:chExt cx="3552" cy="396"/>
          </a:xfrm>
        </p:grpSpPr>
        <p:sp>
          <p:nvSpPr>
            <p:cNvPr id="117" name="Text Box 8"/>
            <p:cNvSpPr txBox="1">
              <a:spLocks noChangeArrowheads="1"/>
            </p:cNvSpPr>
            <p:nvPr/>
          </p:nvSpPr>
          <p:spPr bwMode="auto">
            <a:xfrm>
              <a:off x="960" y="2016"/>
              <a:ext cx="355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P</a:t>
              </a:r>
              <a:r>
                <a:rPr lang="en-US" altLang="zh-CN" sz="3200" b="1" baseline="-25000"/>
                <a:t>1 </a:t>
              </a:r>
              <a:r>
                <a:rPr lang="en-US" altLang="zh-CN" sz="3200" b="1"/>
                <a:t>= 1      3     </a:t>
              </a:r>
              <a:r>
                <a:rPr lang="en-US" altLang="zh-CN" sz="1600" b="1"/>
                <a:t> </a:t>
              </a:r>
              <a:r>
                <a:rPr lang="en-US" altLang="zh-CN" sz="3200" b="1"/>
                <a:t>5      7</a:t>
              </a:r>
            </a:p>
          </p:txBody>
        </p:sp>
        <p:sp>
          <p:nvSpPr>
            <p:cNvPr id="118" name="AutoShape 9"/>
            <p:cNvSpPr>
              <a:spLocks noChangeArrowheads="1"/>
            </p:cNvSpPr>
            <p:nvPr/>
          </p:nvSpPr>
          <p:spPr bwMode="auto">
            <a:xfrm>
              <a:off x="1728" y="2100"/>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9" name="AutoShape 10"/>
            <p:cNvSpPr>
              <a:spLocks noChangeArrowheads="1"/>
            </p:cNvSpPr>
            <p:nvPr/>
          </p:nvSpPr>
          <p:spPr bwMode="auto">
            <a:xfrm>
              <a:off x="2208" y="2100"/>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0" name="AutoShape 11"/>
            <p:cNvSpPr>
              <a:spLocks noChangeArrowheads="1"/>
            </p:cNvSpPr>
            <p:nvPr/>
          </p:nvSpPr>
          <p:spPr bwMode="auto">
            <a:xfrm>
              <a:off x="2736" y="2100"/>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1" name="Text Box 12"/>
            <p:cNvSpPr txBox="1">
              <a:spLocks noChangeArrowheads="1"/>
            </p:cNvSpPr>
            <p:nvPr/>
          </p:nvSpPr>
          <p:spPr bwMode="auto">
            <a:xfrm>
              <a:off x="3504" y="2047"/>
              <a:ext cx="1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3200" b="1"/>
            </a:p>
          </p:txBody>
        </p:sp>
      </p:grpSp>
      <p:grpSp>
        <p:nvGrpSpPr>
          <p:cNvPr id="122" name="Group 13"/>
          <p:cNvGrpSpPr/>
          <p:nvPr/>
        </p:nvGrpSpPr>
        <p:grpSpPr bwMode="auto">
          <a:xfrm>
            <a:off x="3121025" y="3935413"/>
            <a:ext cx="4708525" cy="617537"/>
            <a:chOff x="970" y="2485"/>
            <a:chExt cx="2966" cy="389"/>
          </a:xfrm>
        </p:grpSpPr>
        <p:sp>
          <p:nvSpPr>
            <p:cNvPr id="123" name="Text Box 14"/>
            <p:cNvSpPr txBox="1">
              <a:spLocks noChangeArrowheads="1"/>
            </p:cNvSpPr>
            <p:nvPr/>
          </p:nvSpPr>
          <p:spPr bwMode="auto">
            <a:xfrm>
              <a:off x="970" y="2509"/>
              <a:ext cx="296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P</a:t>
              </a:r>
              <a:r>
                <a:rPr lang="en-US" altLang="zh-CN" sz="3200" b="1" baseline="-25000"/>
                <a:t>2 </a:t>
              </a:r>
              <a:r>
                <a:rPr lang="en-US" altLang="zh-CN" sz="3200" b="1"/>
                <a:t>= 2      3     </a:t>
              </a:r>
              <a:r>
                <a:rPr lang="en-US" altLang="zh-CN" sz="1600" b="1"/>
                <a:t> </a:t>
              </a:r>
              <a:r>
                <a:rPr lang="en-US" altLang="zh-CN" sz="3200" b="1"/>
                <a:t>6      7</a:t>
              </a:r>
            </a:p>
          </p:txBody>
        </p:sp>
        <p:sp>
          <p:nvSpPr>
            <p:cNvPr id="124" name="AutoShape 15"/>
            <p:cNvSpPr>
              <a:spLocks noChangeArrowheads="1"/>
            </p:cNvSpPr>
            <p:nvPr/>
          </p:nvSpPr>
          <p:spPr bwMode="auto">
            <a:xfrm>
              <a:off x="1728" y="2593"/>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5" name="AutoShape 16"/>
            <p:cNvSpPr>
              <a:spLocks noChangeArrowheads="1"/>
            </p:cNvSpPr>
            <p:nvPr/>
          </p:nvSpPr>
          <p:spPr bwMode="auto">
            <a:xfrm>
              <a:off x="2208" y="2593"/>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6" name="AutoShape 17"/>
            <p:cNvSpPr>
              <a:spLocks noChangeArrowheads="1"/>
            </p:cNvSpPr>
            <p:nvPr/>
          </p:nvSpPr>
          <p:spPr bwMode="auto">
            <a:xfrm>
              <a:off x="2736" y="2593"/>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7" name="Text Box 18"/>
            <p:cNvSpPr txBox="1">
              <a:spLocks noChangeArrowheads="1"/>
            </p:cNvSpPr>
            <p:nvPr/>
          </p:nvSpPr>
          <p:spPr bwMode="auto">
            <a:xfrm>
              <a:off x="3504" y="2485"/>
              <a:ext cx="1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3200" b="1"/>
            </a:p>
          </p:txBody>
        </p:sp>
      </p:grpSp>
      <p:grpSp>
        <p:nvGrpSpPr>
          <p:cNvPr id="128" name="Group 19"/>
          <p:cNvGrpSpPr/>
          <p:nvPr/>
        </p:nvGrpSpPr>
        <p:grpSpPr bwMode="auto">
          <a:xfrm>
            <a:off x="3121025" y="4668838"/>
            <a:ext cx="4251325" cy="655637"/>
            <a:chOff x="970" y="2947"/>
            <a:chExt cx="2678" cy="413"/>
          </a:xfrm>
        </p:grpSpPr>
        <p:sp>
          <p:nvSpPr>
            <p:cNvPr id="129" name="Text Box 20"/>
            <p:cNvSpPr txBox="1">
              <a:spLocks noChangeArrowheads="1"/>
            </p:cNvSpPr>
            <p:nvPr/>
          </p:nvSpPr>
          <p:spPr bwMode="auto">
            <a:xfrm>
              <a:off x="970" y="2995"/>
              <a:ext cx="2678"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3200" b="1"/>
                <a:t>P</a:t>
              </a:r>
              <a:r>
                <a:rPr lang="en-US" altLang="zh-CN" sz="3200" b="1" baseline="-25000"/>
                <a:t>4 </a:t>
              </a:r>
              <a:r>
                <a:rPr lang="en-US" altLang="zh-CN" sz="3200" b="1"/>
                <a:t>= 4      5     </a:t>
              </a:r>
              <a:r>
                <a:rPr lang="en-US" altLang="zh-CN" sz="1600" b="1"/>
                <a:t> </a:t>
              </a:r>
              <a:r>
                <a:rPr lang="en-US" altLang="zh-CN" sz="3200" b="1"/>
                <a:t>6      7</a:t>
              </a:r>
            </a:p>
          </p:txBody>
        </p:sp>
        <p:sp>
          <p:nvSpPr>
            <p:cNvPr id="130" name="AutoShape 21"/>
            <p:cNvSpPr>
              <a:spLocks noChangeArrowheads="1"/>
            </p:cNvSpPr>
            <p:nvPr/>
          </p:nvSpPr>
          <p:spPr bwMode="auto">
            <a:xfrm>
              <a:off x="1728" y="3079"/>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1" name="AutoShape 22"/>
            <p:cNvSpPr>
              <a:spLocks noChangeArrowheads="1"/>
            </p:cNvSpPr>
            <p:nvPr/>
          </p:nvSpPr>
          <p:spPr bwMode="auto">
            <a:xfrm>
              <a:off x="2208" y="3079"/>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2" name="AutoShape 23"/>
            <p:cNvSpPr>
              <a:spLocks noChangeArrowheads="1"/>
            </p:cNvSpPr>
            <p:nvPr/>
          </p:nvSpPr>
          <p:spPr bwMode="auto">
            <a:xfrm>
              <a:off x="2736" y="3079"/>
              <a:ext cx="192" cy="192"/>
            </a:xfrm>
            <a:prstGeom prst="flowChartOr">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3" name="Text Box 24"/>
            <p:cNvSpPr txBox="1">
              <a:spLocks noChangeArrowheads="1"/>
            </p:cNvSpPr>
            <p:nvPr/>
          </p:nvSpPr>
          <p:spPr bwMode="auto">
            <a:xfrm>
              <a:off x="3504" y="2947"/>
              <a:ext cx="11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3200" b="1"/>
            </a:p>
          </p:txBody>
        </p:sp>
      </p:grpSp>
      <p:sp>
        <p:nvSpPr>
          <p:cNvPr id="134" name="Text Box 25"/>
          <p:cNvSpPr txBox="1">
            <a:spLocks noChangeArrowheads="1"/>
          </p:cNvSpPr>
          <p:nvPr/>
        </p:nvSpPr>
        <p:spPr bwMode="auto">
          <a:xfrm>
            <a:off x="2479675" y="5419725"/>
            <a:ext cx="6299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对于按 “偶校验” 配置的汉明码      </a:t>
            </a:r>
          </a:p>
        </p:txBody>
      </p:sp>
      <p:sp>
        <p:nvSpPr>
          <p:cNvPr id="135" name="Text Box 26"/>
          <p:cNvSpPr txBox="1">
            <a:spLocks noChangeArrowheads="1"/>
          </p:cNvSpPr>
          <p:nvPr/>
        </p:nvSpPr>
        <p:spPr bwMode="auto">
          <a:xfrm>
            <a:off x="2479675" y="5953125"/>
            <a:ext cx="5892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不出错时   </a:t>
            </a:r>
            <a:r>
              <a:rPr lang="en-US" altLang="zh-CN" sz="3200" b="1">
                <a:solidFill>
                  <a:schemeClr val="folHlink"/>
                </a:solidFill>
              </a:rPr>
              <a:t>P</a:t>
            </a:r>
            <a:r>
              <a:rPr lang="en-US" altLang="zh-CN" sz="3200" b="1" baseline="-25000">
                <a:solidFill>
                  <a:schemeClr val="folHlink"/>
                </a:solidFill>
              </a:rPr>
              <a:t>1</a:t>
            </a:r>
            <a:r>
              <a:rPr lang="en-US" altLang="zh-CN" sz="3200" b="1">
                <a:solidFill>
                  <a:schemeClr val="folHlink"/>
                </a:solidFill>
              </a:rPr>
              <a:t>= 0，P</a:t>
            </a:r>
            <a:r>
              <a:rPr lang="en-US" altLang="zh-CN" sz="3200" b="1" baseline="-25000">
                <a:solidFill>
                  <a:schemeClr val="folHlink"/>
                </a:solidFill>
              </a:rPr>
              <a:t>2</a:t>
            </a:r>
            <a:r>
              <a:rPr lang="en-US" altLang="zh-CN" sz="3200" b="1">
                <a:solidFill>
                  <a:schemeClr val="folHlink"/>
                </a:solidFill>
              </a:rPr>
              <a:t> = 0，P</a:t>
            </a:r>
            <a:r>
              <a:rPr lang="en-US" altLang="zh-CN" sz="3200" b="1" baseline="-25000">
                <a:solidFill>
                  <a:schemeClr val="folHlink"/>
                </a:solidFill>
              </a:rPr>
              <a:t>4</a:t>
            </a:r>
            <a:r>
              <a:rPr lang="en-US" altLang="zh-CN" sz="3200" b="1">
                <a:solidFill>
                  <a:schemeClr val="folHlink"/>
                </a:solidFill>
              </a:rPr>
              <a:t> = 0</a:t>
            </a:r>
          </a:p>
        </p:txBody>
      </p:sp>
      <p:sp>
        <p:nvSpPr>
          <p:cNvPr id="136" name="Text Box 27"/>
          <p:cNvSpPr txBox="1">
            <a:spLocks noChangeArrowheads="1"/>
          </p:cNvSpPr>
          <p:nvPr/>
        </p:nvSpPr>
        <p:spPr bwMode="auto">
          <a:xfrm>
            <a:off x="3848100" y="2886075"/>
            <a:ext cx="730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chemeClr val="folHlink"/>
                </a:solidFill>
              </a:rPr>
              <a:t>C</a:t>
            </a:r>
            <a:r>
              <a:rPr lang="en-US" altLang="zh-CN" sz="2800" b="1" baseline="-25000">
                <a:solidFill>
                  <a:schemeClr val="folHlink"/>
                </a:solidFill>
              </a:rPr>
              <a:t>1</a:t>
            </a:r>
          </a:p>
        </p:txBody>
      </p:sp>
      <p:sp>
        <p:nvSpPr>
          <p:cNvPr id="137" name="Text Box 28"/>
          <p:cNvSpPr txBox="1">
            <a:spLocks noChangeArrowheads="1"/>
          </p:cNvSpPr>
          <p:nvPr/>
        </p:nvSpPr>
        <p:spPr bwMode="auto">
          <a:xfrm>
            <a:off x="3848100" y="3648075"/>
            <a:ext cx="56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chemeClr val="folHlink"/>
                </a:solidFill>
              </a:rPr>
              <a:t>C</a:t>
            </a:r>
            <a:r>
              <a:rPr lang="en-US" altLang="zh-CN" sz="2800" b="1" baseline="-25000">
                <a:solidFill>
                  <a:schemeClr val="folHlink"/>
                </a:solidFill>
              </a:rPr>
              <a:t>2</a:t>
            </a:r>
          </a:p>
        </p:txBody>
      </p:sp>
      <p:sp>
        <p:nvSpPr>
          <p:cNvPr id="138" name="Text Box 29"/>
          <p:cNvSpPr txBox="1">
            <a:spLocks noChangeArrowheads="1"/>
          </p:cNvSpPr>
          <p:nvPr/>
        </p:nvSpPr>
        <p:spPr bwMode="auto">
          <a:xfrm>
            <a:off x="3848100" y="4486275"/>
            <a:ext cx="5619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a:solidFill>
                  <a:schemeClr val="folHlink"/>
                </a:solidFill>
              </a:rPr>
              <a:t>C</a:t>
            </a:r>
            <a:r>
              <a:rPr lang="en-US" altLang="zh-CN" sz="2800" b="1" baseline="-25000">
                <a:solidFill>
                  <a:schemeClr val="folHlink"/>
                </a:solidFill>
              </a:rPr>
              <a:t>4</a:t>
            </a:r>
          </a:p>
        </p:txBody>
      </p:sp>
      <p:sp>
        <p:nvSpPr>
          <p:cNvPr id="139" name="Text Box 30"/>
          <p:cNvSpPr txBox="1">
            <a:spLocks noChangeArrowheads="1"/>
          </p:cNvSpPr>
          <p:nvPr/>
        </p:nvSpPr>
        <p:spPr bwMode="auto">
          <a:xfrm>
            <a:off x="5514975" y="1133475"/>
            <a:ext cx="59372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其位数与增添的检测位有关，</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4110038" y="1543051"/>
            <a:ext cx="9144000" cy="27699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defRPr/>
            </a:pPr>
            <a:endParaRPr kumimoji="1"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grpSp>
        <p:nvGrpSpPr>
          <p:cNvPr id="34819" name="Group 3"/>
          <p:cNvGrpSpPr/>
          <p:nvPr/>
        </p:nvGrpSpPr>
        <p:grpSpPr bwMode="auto">
          <a:xfrm>
            <a:off x="4498975" y="1108076"/>
            <a:ext cx="1936750" cy="2346325"/>
            <a:chOff x="1874" y="639"/>
            <a:chExt cx="1220" cy="1478"/>
          </a:xfrm>
        </p:grpSpPr>
        <p:sp>
          <p:nvSpPr>
            <p:cNvPr id="34823" name="Rectangle 4"/>
            <p:cNvSpPr>
              <a:spLocks noChangeArrowheads="1"/>
            </p:cNvSpPr>
            <p:nvPr/>
          </p:nvSpPr>
          <p:spPr bwMode="auto">
            <a:xfrm>
              <a:off x="2226" y="1427"/>
              <a:ext cx="53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defRPr/>
              </a:pPr>
              <a:endParaRPr kumimoji="1"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34824" name="Rectangle 5"/>
            <p:cNvSpPr>
              <a:spLocks noChangeArrowheads="1"/>
            </p:cNvSpPr>
            <p:nvPr/>
          </p:nvSpPr>
          <p:spPr bwMode="auto">
            <a:xfrm>
              <a:off x="1874" y="1039"/>
              <a:ext cx="53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defRPr/>
              </a:pPr>
              <a:endParaRPr kumimoji="1"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34825" name="Rectangle 6"/>
            <p:cNvSpPr>
              <a:spLocks noChangeArrowheads="1"/>
            </p:cNvSpPr>
            <p:nvPr/>
          </p:nvSpPr>
          <p:spPr bwMode="auto">
            <a:xfrm>
              <a:off x="2562" y="1039"/>
              <a:ext cx="53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defRPr/>
              </a:pPr>
              <a:endParaRPr kumimoji="1"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34826" name="Rectangle 7"/>
            <p:cNvSpPr>
              <a:spLocks noChangeArrowheads="1"/>
            </p:cNvSpPr>
            <p:nvPr/>
          </p:nvSpPr>
          <p:spPr bwMode="auto">
            <a:xfrm>
              <a:off x="2226" y="1913"/>
              <a:ext cx="53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defRPr/>
              </a:pPr>
              <a:endParaRPr kumimoji="1"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34827" name="Rectangle 8"/>
            <p:cNvSpPr>
              <a:spLocks noChangeArrowheads="1"/>
            </p:cNvSpPr>
            <p:nvPr/>
          </p:nvSpPr>
          <p:spPr bwMode="auto">
            <a:xfrm>
              <a:off x="2181" y="639"/>
              <a:ext cx="62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defRPr/>
              </a:pPr>
              <a:endParaRPr kumimoji="1"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grpSp>
      <p:sp>
        <p:nvSpPr>
          <p:cNvPr id="125966" name="Text Box 14"/>
          <p:cNvSpPr txBox="1">
            <a:spLocks noChangeArrowheads="1"/>
          </p:cNvSpPr>
          <p:nvPr/>
        </p:nvSpPr>
        <p:spPr bwMode="auto">
          <a:xfrm>
            <a:off x="2784476" y="2052639"/>
            <a:ext cx="8640763" cy="1208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914400" indent="-45720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371600" indent="-4572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828800" indent="-4572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286000" indent="-4572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ct val="140000"/>
              </a:lnSpc>
              <a:spcBef>
                <a:spcPct val="0"/>
              </a:spcBef>
              <a:spcAft>
                <a:spcPts val="0"/>
              </a:spcAft>
              <a:buClrTx/>
              <a:buSzTx/>
              <a:buFontTx/>
              <a:buNone/>
              <a:defRPr/>
            </a:pPr>
            <a:r>
              <a:rPr kumimoji="1"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1.</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对于一定容量的存储器，按字节或字访问的寻址范</a:t>
            </a:r>
            <a:endParaRPr kumimoji="1"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457200" marR="0" lvl="0" indent="-457200" algn="l" defTabSz="914400" rtl="0" eaLnBrk="1" fontAlgn="auto" latinLnBrk="0" hangingPunct="1">
              <a:lnSpc>
                <a:spcPct val="140000"/>
              </a:lnSpc>
              <a:spcBef>
                <a:spcPct val="0"/>
              </a:spcBef>
              <a:spcAft>
                <a:spcPts val="0"/>
              </a:spcAft>
              <a:buClrTx/>
              <a:buSzTx/>
              <a:buFontTx/>
              <a:buNone/>
              <a:defRPr/>
            </a:pP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是不同的</a:t>
            </a:r>
          </a:p>
        </p:txBody>
      </p:sp>
      <p:sp>
        <p:nvSpPr>
          <p:cNvPr id="34821" name="Text Box 15"/>
          <p:cNvSpPr txBox="1">
            <a:spLocks noChangeArrowheads="1"/>
          </p:cNvSpPr>
          <p:nvPr/>
        </p:nvSpPr>
        <p:spPr bwMode="auto">
          <a:xfrm>
            <a:off x="1992313" y="1268413"/>
            <a:ext cx="6062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1" lang="zh-CN" altLang="en-US" sz="3600" b="0"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难点</a:t>
            </a:r>
          </a:p>
        </p:txBody>
      </p:sp>
      <p:sp>
        <p:nvSpPr>
          <p:cNvPr id="12" name="标题 1"/>
          <p:cNvSpPr txBox="1"/>
          <p:nvPr/>
        </p:nvSpPr>
        <p:spPr>
          <a:xfrm>
            <a:off x="838200" y="151765"/>
            <a:ext cx="10515600" cy="605790"/>
          </a:xfrm>
          <a:prstGeom prst="rect">
            <a:avLst/>
          </a:prstGeom>
        </p:spPr>
        <p:txBody>
          <a:bodyPr>
            <a:normAutofit fontScale="87500" lnSpcReduction="10000"/>
          </a:bodyPr>
          <a:lstStyle>
            <a:lvl1pPr algn="ctr"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4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j-cs"/>
              </a:rPr>
              <a:t>第</a:t>
            </a:r>
            <a:r>
              <a:rPr kumimoji="0" lang="en-US" altLang="zh-CN" sz="4400" b="0" i="0" u="none" strike="noStrike" kern="1200" cap="none" spc="0" normalizeH="0" baseline="0" dirty="0">
                <a:solidFill>
                  <a:prstClr val="black"/>
                </a:solidFill>
                <a:latin typeface="Times New Roman" panose="02020603050405020304" pitchFamily="18" charset="0"/>
                <a:cs typeface="Times New Roman" panose="02020603050405020304" pitchFamily="18" charset="0"/>
                <a:sym typeface="+mn-ea"/>
              </a:rPr>
              <a:t>6</a:t>
            </a:r>
            <a:r>
              <a:rPr kumimoji="0" lang="zh-CN" altLang="en-US" sz="44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j-cs"/>
              </a:rPr>
              <a:t>章 存储器</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a:t>6.2 </a:t>
            </a:r>
            <a:r>
              <a:rPr lang="zh-CN" altLang="en-US" b="1" dirty="0"/>
              <a:t>主存储器</a:t>
            </a:r>
            <a:r>
              <a:rPr lang="en-US" altLang="zh-CN" b="1" dirty="0"/>
              <a:t>—</a:t>
            </a:r>
            <a:r>
              <a:rPr lang="zh-CN" altLang="en-US" b="1" dirty="0">
                <a:latin typeface="Times New Roman" panose="02020603050405020304" pitchFamily="18" charset="0"/>
                <a:sym typeface="+mn-ea"/>
              </a:rPr>
              <a:t>主存中存储单元地址的分配</a:t>
            </a:r>
            <a:endParaRPr lang="en-US" altLang="zh-CN" b="1" dirty="0"/>
          </a:p>
        </p:txBody>
      </p:sp>
      <p:sp>
        <p:nvSpPr>
          <p:cNvPr id="3" name="内容占位符 2"/>
          <p:cNvSpPr>
            <a:spLocks noGrp="1"/>
          </p:cNvSpPr>
          <p:nvPr>
            <p:ph idx="1"/>
          </p:nvPr>
        </p:nvSpPr>
        <p:spPr>
          <a:xfrm>
            <a:off x="838200" y="1065731"/>
            <a:ext cx="10515600" cy="672111"/>
          </a:xfrm>
        </p:spPr>
        <p:txBody>
          <a:bodyPr/>
          <a:lstStyle/>
          <a:p>
            <a:pPr>
              <a:lnSpc>
                <a:spcPct val="100000"/>
              </a:lnSpc>
            </a:pPr>
            <a:r>
              <a:rPr lang="en-US" altLang="zh-CN" dirty="0">
                <a:latin typeface="Times New Roman" panose="02020603050405020304" pitchFamily="18" charset="0"/>
                <a:cs typeface="Times New Roman" panose="02020603050405020304" pitchFamily="18" charset="0"/>
              </a:rPr>
              <a:t>unsigned </a:t>
            </a:r>
            <a:r>
              <a:rPr lang="en-US" altLang="zh-CN" dirty="0" err="1">
                <a:latin typeface="Times New Roman" panose="02020603050405020304" pitchFamily="18" charset="0"/>
                <a:cs typeface="Times New Roman" panose="02020603050405020304" pitchFamily="18" charset="0"/>
              </a:rPr>
              <a:t>int</a:t>
            </a:r>
            <a:r>
              <a:rPr lang="en-US" altLang="zh-CN" dirty="0">
                <a:latin typeface="Times New Roman" panose="02020603050405020304" pitchFamily="18" charset="0"/>
                <a:cs typeface="Times New Roman" panose="02020603050405020304" pitchFamily="18" charset="0"/>
              </a:rPr>
              <a:t> value = 0x12345678</a:t>
            </a:r>
          </a:p>
        </p:txBody>
      </p:sp>
      <p:sp>
        <p:nvSpPr>
          <p:cNvPr id="118"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aphicFrame>
        <p:nvGraphicFramePr>
          <p:cNvPr id="4" name="表格 3"/>
          <p:cNvGraphicFramePr>
            <a:graphicFrameLocks noGrp="1"/>
          </p:cNvGraphicFramePr>
          <p:nvPr/>
        </p:nvGraphicFramePr>
        <p:xfrm>
          <a:off x="1817180" y="2276599"/>
          <a:ext cx="3871452" cy="1483360"/>
        </p:xfrm>
        <a:graphic>
          <a:graphicData uri="http://schemas.openxmlformats.org/drawingml/2006/table">
            <a:tbl>
              <a:tblPr firstRow="1" bandRow="1">
                <a:tableStyleId>{5C22544A-7EE6-4342-B048-85BDC9FD1C3A}</a:tableStyleId>
              </a:tblPr>
              <a:tblGrid>
                <a:gridCol w="967863">
                  <a:extLst>
                    <a:ext uri="{9D8B030D-6E8A-4147-A177-3AD203B41FA5}">
                      <a16:colId xmlns:a16="http://schemas.microsoft.com/office/drawing/2014/main" val="1325408095"/>
                    </a:ext>
                  </a:extLst>
                </a:gridCol>
                <a:gridCol w="967863">
                  <a:extLst>
                    <a:ext uri="{9D8B030D-6E8A-4147-A177-3AD203B41FA5}">
                      <a16:colId xmlns:a16="http://schemas.microsoft.com/office/drawing/2014/main" val="1289441202"/>
                    </a:ext>
                  </a:extLst>
                </a:gridCol>
                <a:gridCol w="967863">
                  <a:extLst>
                    <a:ext uri="{9D8B030D-6E8A-4147-A177-3AD203B41FA5}">
                      <a16:colId xmlns:a16="http://schemas.microsoft.com/office/drawing/2014/main" val="1302306198"/>
                    </a:ext>
                  </a:extLst>
                </a:gridCol>
                <a:gridCol w="967863">
                  <a:extLst>
                    <a:ext uri="{9D8B030D-6E8A-4147-A177-3AD203B41FA5}">
                      <a16:colId xmlns:a16="http://schemas.microsoft.com/office/drawing/2014/main" val="2202983909"/>
                    </a:ext>
                  </a:extLst>
                </a:gridCol>
              </a:tblGrid>
              <a:tr h="370840">
                <a:tc>
                  <a:txBody>
                    <a:bodyPr/>
                    <a:lstStyle/>
                    <a:p>
                      <a:pPr algn="ctr"/>
                      <a:r>
                        <a:rPr lang="en-US" altLang="zh-CN" dirty="0">
                          <a:solidFill>
                            <a:schemeClr val="tx1"/>
                          </a:solidFill>
                        </a:rPr>
                        <a:t>12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34</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56</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78</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1074361"/>
                  </a:ext>
                </a:extLst>
              </a:tr>
              <a:tr h="370840">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383730"/>
                  </a:ext>
                </a:extLst>
              </a:tr>
              <a:tr h="370840">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98900673"/>
                  </a:ext>
                </a:extLst>
              </a:tr>
              <a:tr h="370840">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7679190"/>
                  </a:ext>
                </a:extLst>
              </a:tr>
            </a:tbl>
          </a:graphicData>
        </a:graphic>
      </p:graphicFrame>
      <p:sp>
        <p:nvSpPr>
          <p:cNvPr id="6" name="矩形 5"/>
          <p:cNvSpPr/>
          <p:nvPr/>
        </p:nvSpPr>
        <p:spPr>
          <a:xfrm>
            <a:off x="882309" y="2276599"/>
            <a:ext cx="93487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0x400</a:t>
            </a:r>
            <a:r>
              <a:rPr kumimoji="0" lang="zh-CN" altLang="en-US" sz="1800" b="0" i="0" u="none"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7" name="矩形 6"/>
          <p:cNvSpPr/>
          <p:nvPr/>
        </p:nvSpPr>
        <p:spPr>
          <a:xfrm>
            <a:off x="882309" y="2670060"/>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0x400</a:t>
            </a:r>
            <a:r>
              <a:rPr kumimoji="0" lang="en-US" altLang="zh-CN" sz="1800" b="0" i="0" u="none"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pitchFamily="2" charset="-122"/>
                <a:cs typeface="Times New Roman" panose="02020603050405020304" pitchFamily="18" charset="0"/>
              </a:rPr>
              <a:t>4</a:t>
            </a:r>
            <a:endParaRPr kumimoji="0" lang="zh-CN" altLang="en-US" sz="1800" b="0" i="0" u="none" strike="noStrike" kern="1200" cap="none" spc="0" normalizeH="0" baseline="0" noProof="0" dirty="0">
              <a:ln>
                <a:noFill/>
              </a:ln>
              <a:solidFill>
                <a:srgbClr val="0000FF"/>
              </a:solidFill>
              <a:effectLst/>
              <a:uLnTx/>
              <a:uFillTx/>
              <a:latin typeface="等线"/>
              <a:ea typeface="等线" panose="02010600030101010101" pitchFamily="2" charset="-122"/>
              <a:cs typeface="+mn-cs"/>
            </a:endParaRPr>
          </a:p>
        </p:txBody>
      </p:sp>
      <p:sp>
        <p:nvSpPr>
          <p:cNvPr id="8" name="矩形 7"/>
          <p:cNvSpPr/>
          <p:nvPr/>
        </p:nvSpPr>
        <p:spPr>
          <a:xfrm>
            <a:off x="882309" y="3018279"/>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0x400</a:t>
            </a:r>
            <a:r>
              <a:rPr kumimoji="0" lang="en-US" altLang="zh-CN" sz="1800" b="0" i="0" u="none"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pitchFamily="2" charset="-122"/>
                <a:cs typeface="Times New Roman" panose="02020603050405020304" pitchFamily="18" charset="0"/>
              </a:rPr>
              <a:t>8</a:t>
            </a:r>
            <a:endParaRPr kumimoji="0" lang="zh-CN" altLang="en-US" sz="1800" b="0" i="0" u="none" strike="noStrike" kern="1200" cap="none" spc="0" normalizeH="0" baseline="0" noProof="0" dirty="0">
              <a:ln>
                <a:noFill/>
              </a:ln>
              <a:solidFill>
                <a:srgbClr val="0000FF"/>
              </a:solidFill>
              <a:effectLst/>
              <a:uLnTx/>
              <a:uFillTx/>
              <a:latin typeface="等线"/>
              <a:ea typeface="等线" panose="02010600030101010101" pitchFamily="2" charset="-122"/>
              <a:cs typeface="+mn-cs"/>
            </a:endParaRPr>
          </a:p>
        </p:txBody>
      </p:sp>
      <p:sp>
        <p:nvSpPr>
          <p:cNvPr id="9" name="矩形 8"/>
          <p:cNvSpPr/>
          <p:nvPr/>
        </p:nvSpPr>
        <p:spPr>
          <a:xfrm>
            <a:off x="882309" y="3424202"/>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0x40</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r>
              <a:rPr kumimoji="0" lang="en-US" altLang="zh-CN" sz="1800" b="0" i="0" u="none" strike="noStrike" kern="1200" cap="none" spc="0" normalizeH="0" baseline="0" noProof="0" dirty="0">
                <a:ln>
                  <a:noFill/>
                </a:ln>
                <a:solidFill>
                  <a:srgbClr val="0000FF"/>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endParaRPr kumimoji="0" lang="zh-CN" altLang="en-US" sz="1800" b="0" i="0" u="none" strike="noStrike" kern="1200" cap="none" spc="0" normalizeH="0" baseline="0" noProof="0" dirty="0">
              <a:ln>
                <a:noFill/>
              </a:ln>
              <a:solidFill>
                <a:srgbClr val="0000FF"/>
              </a:solidFill>
              <a:effectLst/>
              <a:uLnTx/>
              <a:uFillTx/>
              <a:latin typeface="等线"/>
              <a:ea typeface="等线" panose="02010600030101010101" pitchFamily="2" charset="-122"/>
              <a:cs typeface="+mn-cs"/>
            </a:endParaRPr>
          </a:p>
        </p:txBody>
      </p:sp>
      <p:sp>
        <p:nvSpPr>
          <p:cNvPr id="10" name="矩形 9"/>
          <p:cNvSpPr/>
          <p:nvPr/>
        </p:nvSpPr>
        <p:spPr>
          <a:xfrm>
            <a:off x="644797" y="3791832"/>
            <a:ext cx="5280613" cy="4770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大端模式</a:t>
            </a:r>
            <a:r>
              <a:rPr kumimoji="0" lang="en-US" altLang="zh-CN" sz="25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Big-Endian:低地址存放高位</a:t>
            </a:r>
            <a:endParaRPr kumimoji="0" lang="en-US" altLang="zh-CN" sz="25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12" name="表格 11"/>
          <p:cNvGraphicFramePr>
            <a:graphicFrameLocks noGrp="1"/>
          </p:cNvGraphicFramePr>
          <p:nvPr/>
        </p:nvGraphicFramePr>
        <p:xfrm>
          <a:off x="7396987" y="2227460"/>
          <a:ext cx="3871452" cy="1483360"/>
        </p:xfrm>
        <a:graphic>
          <a:graphicData uri="http://schemas.openxmlformats.org/drawingml/2006/table">
            <a:tbl>
              <a:tblPr firstRow="1" bandRow="1">
                <a:tableStyleId>{5C22544A-7EE6-4342-B048-85BDC9FD1C3A}</a:tableStyleId>
              </a:tblPr>
              <a:tblGrid>
                <a:gridCol w="967863">
                  <a:extLst>
                    <a:ext uri="{9D8B030D-6E8A-4147-A177-3AD203B41FA5}">
                      <a16:colId xmlns:a16="http://schemas.microsoft.com/office/drawing/2014/main" val="1325408095"/>
                    </a:ext>
                  </a:extLst>
                </a:gridCol>
                <a:gridCol w="967863">
                  <a:extLst>
                    <a:ext uri="{9D8B030D-6E8A-4147-A177-3AD203B41FA5}">
                      <a16:colId xmlns:a16="http://schemas.microsoft.com/office/drawing/2014/main" val="1289441202"/>
                    </a:ext>
                  </a:extLst>
                </a:gridCol>
                <a:gridCol w="967863">
                  <a:extLst>
                    <a:ext uri="{9D8B030D-6E8A-4147-A177-3AD203B41FA5}">
                      <a16:colId xmlns:a16="http://schemas.microsoft.com/office/drawing/2014/main" val="1302306198"/>
                    </a:ext>
                  </a:extLst>
                </a:gridCol>
                <a:gridCol w="967863">
                  <a:extLst>
                    <a:ext uri="{9D8B030D-6E8A-4147-A177-3AD203B41FA5}">
                      <a16:colId xmlns:a16="http://schemas.microsoft.com/office/drawing/2014/main" val="2202983909"/>
                    </a:ext>
                  </a:extLst>
                </a:gridCol>
              </a:tblGrid>
              <a:tr h="370840">
                <a:tc>
                  <a:txBody>
                    <a:bodyPr/>
                    <a:lstStyle/>
                    <a:p>
                      <a:pPr algn="ctr"/>
                      <a:r>
                        <a:rPr lang="en-US" altLang="zh-CN" dirty="0">
                          <a:solidFill>
                            <a:schemeClr val="tx1"/>
                          </a:solidFill>
                        </a:rPr>
                        <a:t>78</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56</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34</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chemeClr val="tx1"/>
                          </a:solidFill>
                        </a:rPr>
                        <a:t>12</a:t>
                      </a: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1074361"/>
                  </a:ext>
                </a:extLst>
              </a:tr>
              <a:tr h="370840">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0383730"/>
                  </a:ext>
                </a:extLst>
              </a:tr>
              <a:tr h="370840">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98900673"/>
                  </a:ext>
                </a:extLst>
              </a:tr>
              <a:tr h="370840">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zh-CN"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7679190"/>
                  </a:ext>
                </a:extLst>
              </a:tr>
            </a:tbl>
          </a:graphicData>
        </a:graphic>
      </p:graphicFrame>
      <p:sp>
        <p:nvSpPr>
          <p:cNvPr id="13" name="矩形 12"/>
          <p:cNvSpPr/>
          <p:nvPr/>
        </p:nvSpPr>
        <p:spPr>
          <a:xfrm>
            <a:off x="6462116" y="2227460"/>
            <a:ext cx="93487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0x4000 </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4" name="矩形 13"/>
          <p:cNvSpPr/>
          <p:nvPr/>
        </p:nvSpPr>
        <p:spPr>
          <a:xfrm>
            <a:off x="6462116" y="2620921"/>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0x400</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4</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5" name="矩形 14"/>
          <p:cNvSpPr/>
          <p:nvPr/>
        </p:nvSpPr>
        <p:spPr>
          <a:xfrm>
            <a:off x="6462116" y="2969140"/>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0x400</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8</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6" name="矩形 15"/>
          <p:cNvSpPr/>
          <p:nvPr/>
        </p:nvSpPr>
        <p:spPr>
          <a:xfrm>
            <a:off x="6462116" y="3375063"/>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0x40</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12</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7" name="矩形 16"/>
          <p:cNvSpPr/>
          <p:nvPr/>
        </p:nvSpPr>
        <p:spPr>
          <a:xfrm>
            <a:off x="6181351" y="3789740"/>
            <a:ext cx="5594801" cy="4770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5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小端模式</a:t>
            </a:r>
            <a:r>
              <a:rPr kumimoji="0" lang="en-US" altLang="zh-CN" sz="25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Little-Endian: </a:t>
            </a:r>
            <a:r>
              <a:rPr kumimoji="0" lang="en-US" altLang="zh-CN" sz="2500" b="0" i="0"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低地址存放</a:t>
            </a:r>
            <a:r>
              <a:rPr kumimoji="0" lang="zh-CN" altLang="en-US" sz="25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低</a:t>
            </a:r>
            <a:r>
              <a:rPr kumimoji="0" lang="en-US" altLang="zh-CN" sz="25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位</a:t>
            </a:r>
            <a:endParaRPr kumimoji="0" lang="en-US" altLang="zh-CN" sz="25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8" name="矩形 17"/>
          <p:cNvSpPr/>
          <p:nvPr/>
        </p:nvSpPr>
        <p:spPr>
          <a:xfrm>
            <a:off x="882309" y="1772396"/>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FF"/>
                </a:solidFill>
                <a:effectLst/>
                <a:uLnTx/>
                <a:uFillTx/>
                <a:latin typeface="等线"/>
                <a:ea typeface="等线" panose="02010600030101010101" pitchFamily="2" charset="-122"/>
                <a:cs typeface="+mn-cs"/>
              </a:rPr>
              <a:t>字地址</a:t>
            </a:r>
          </a:p>
        </p:txBody>
      </p:sp>
      <p:sp>
        <p:nvSpPr>
          <p:cNvPr id="19" name="矩形 18"/>
          <p:cNvSpPr/>
          <p:nvPr/>
        </p:nvSpPr>
        <p:spPr>
          <a:xfrm>
            <a:off x="6462115" y="1799086"/>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FF"/>
                </a:solidFill>
                <a:effectLst/>
                <a:uLnTx/>
                <a:uFillTx/>
                <a:latin typeface="等线"/>
                <a:ea typeface="等线" panose="02010600030101010101" pitchFamily="2" charset="-122"/>
                <a:cs typeface="+mn-cs"/>
              </a:rPr>
              <a:t>字地址</a:t>
            </a:r>
          </a:p>
        </p:txBody>
      </p:sp>
      <p:sp>
        <p:nvSpPr>
          <p:cNvPr id="20" name="矩形 19"/>
          <p:cNvSpPr/>
          <p:nvPr/>
        </p:nvSpPr>
        <p:spPr>
          <a:xfrm>
            <a:off x="3198908" y="1747826"/>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FF"/>
                </a:solidFill>
                <a:effectLst/>
                <a:uLnTx/>
                <a:uFillTx/>
                <a:latin typeface="等线"/>
                <a:ea typeface="等线" panose="02010600030101010101" pitchFamily="2" charset="-122"/>
                <a:cs typeface="+mn-cs"/>
              </a:rPr>
              <a:t>字节地址</a:t>
            </a:r>
          </a:p>
        </p:txBody>
      </p:sp>
      <p:sp>
        <p:nvSpPr>
          <p:cNvPr id="21" name="矩形 20"/>
          <p:cNvSpPr/>
          <p:nvPr/>
        </p:nvSpPr>
        <p:spPr>
          <a:xfrm>
            <a:off x="8778715" y="1756246"/>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FF"/>
                </a:solidFill>
                <a:effectLst/>
                <a:uLnTx/>
                <a:uFillTx/>
                <a:latin typeface="等线"/>
                <a:ea typeface="等线" panose="02010600030101010101" pitchFamily="2" charset="-122"/>
                <a:cs typeface="+mn-cs"/>
              </a:rPr>
              <a:t>字节地址</a:t>
            </a:r>
          </a:p>
        </p:txBody>
      </p:sp>
      <p:sp>
        <p:nvSpPr>
          <p:cNvPr id="34" name="内容占位符 2"/>
          <p:cNvSpPr>
            <a:spLocks noGrp="1"/>
          </p:cNvSpPr>
          <p:nvPr/>
        </p:nvSpPr>
        <p:spPr>
          <a:xfrm>
            <a:off x="1323441" y="4380557"/>
            <a:ext cx="10515600" cy="1236980"/>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Clr>
                <a:srgbClr val="000000"/>
              </a:buClr>
              <a:buFont typeface="Arial" panose="020B0604020202020204" pitchFamily="34" charset="0"/>
              <a:buChar char="•"/>
              <a:defRPr sz="3200" kern="120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150000"/>
              </a:lnSpc>
              <a:spcBef>
                <a:spcPts val="500"/>
              </a:spcBef>
              <a:buClr>
                <a:srgbClr val="000000"/>
              </a:buClr>
              <a:buFont typeface="Arial" panose="020B0604020202020204" pitchFamily="34" charset="0"/>
              <a:buChar char="•"/>
              <a:defRPr sz="2800" kern="120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150000"/>
              </a:lnSpc>
              <a:spcBef>
                <a:spcPts val="500"/>
              </a:spcBef>
              <a:buClr>
                <a:srgbClr val="000000"/>
              </a:buClr>
              <a:buFont typeface="Arial" panose="020B0604020202020204" pitchFamily="34" charset="0"/>
              <a:buChar char="•"/>
              <a:defRPr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000000"/>
              </a:buClr>
              <a:buSzTx/>
              <a:buFont typeface="Arial" panose="020B0604020202020204" pitchFamily="34" charset="0"/>
              <a:buNone/>
              <a:tabLst/>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rPr>
              <a:t>如 </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rPr>
              <a:t>16 MB </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rPr>
              <a:t>2</a:t>
            </a:r>
            <a:r>
              <a:rPr kumimoji="0" lang="en-US" altLang="zh-CN" sz="2400" b="1" i="0" u="none" strike="noStrike" kern="1200" cap="none" spc="0" normalizeH="0" baseline="5000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rPr>
              <a:t>27</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rPr>
              <a:t>位）的存储器</a:t>
            </a:r>
            <a:endParaRPr kumimoji="0" lang="zh-CN" altLang="en-US" sz="32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228600" marR="0" lvl="0" indent="-228600" algn="l" defTabSz="914400" rtl="0" eaLnBrk="1" fontAlgn="auto" latinLnBrk="0" hangingPunct="1">
              <a:lnSpc>
                <a:spcPct val="150000"/>
              </a:lnSpc>
              <a:spcBef>
                <a:spcPts val="1000"/>
              </a:spcBef>
              <a:spcAft>
                <a:spcPts val="0"/>
              </a:spcAft>
              <a:buClr>
                <a:srgbClr val="000000"/>
              </a:buClr>
              <a:buSzTx/>
              <a:buFont typeface="Arial" panose="020B0604020202020204" pitchFamily="34" charset="0"/>
              <a:buChar char="•"/>
              <a:tabLst/>
              <a:defRPr/>
            </a:pPr>
            <a:endParaRPr kumimoji="0" lang="zh-CN" altLang="en-US" sz="3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nvGrpSpPr>
          <p:cNvPr id="35" name="Group 9"/>
          <p:cNvGrpSpPr/>
          <p:nvPr/>
        </p:nvGrpSpPr>
        <p:grpSpPr bwMode="auto">
          <a:xfrm>
            <a:off x="5585561" y="4392622"/>
            <a:ext cx="2016125" cy="2239963"/>
            <a:chOff x="3204" y="2595"/>
            <a:chExt cx="1270" cy="1411"/>
          </a:xfrm>
        </p:grpSpPr>
        <p:sp>
          <p:nvSpPr>
            <p:cNvPr id="36" name="Rectangle 10"/>
            <p:cNvSpPr>
              <a:spLocks noChangeArrowheads="1"/>
            </p:cNvSpPr>
            <p:nvPr/>
          </p:nvSpPr>
          <p:spPr bwMode="auto">
            <a:xfrm>
              <a:off x="3884" y="3193"/>
              <a:ext cx="590"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7" name="Rectangle 11"/>
            <p:cNvSpPr>
              <a:spLocks noChangeArrowheads="1"/>
            </p:cNvSpPr>
            <p:nvPr/>
          </p:nvSpPr>
          <p:spPr bwMode="auto">
            <a:xfrm>
              <a:off x="3288" y="2595"/>
              <a:ext cx="806"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8" name="Rectangle 12"/>
            <p:cNvSpPr>
              <a:spLocks noChangeArrowheads="1"/>
            </p:cNvSpPr>
            <p:nvPr/>
          </p:nvSpPr>
          <p:spPr bwMode="auto">
            <a:xfrm>
              <a:off x="3204" y="3069"/>
              <a:ext cx="590"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9" name="Rectangle 13"/>
            <p:cNvSpPr>
              <a:spLocks noChangeArrowheads="1"/>
            </p:cNvSpPr>
            <p:nvPr/>
          </p:nvSpPr>
          <p:spPr bwMode="auto">
            <a:xfrm>
              <a:off x="3390" y="3823"/>
              <a:ext cx="664"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40" name="Text Box 15"/>
          <p:cNvSpPr txBox="1">
            <a:spLocks noChangeArrowheads="1"/>
          </p:cNvSpPr>
          <p:nvPr/>
        </p:nvSpPr>
        <p:spPr bwMode="auto">
          <a:xfrm>
            <a:off x="2189899" y="4973647"/>
            <a:ext cx="4248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按 </a:t>
            </a:r>
            <a:r>
              <a:rPr kumimoji="1" lang="zh-CN"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字节 </a:t>
            </a: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寻址</a:t>
            </a:r>
            <a:endParaRPr kumimoji="1" lang="en-US" altLang="zh-CN"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endParaRPr>
          </a:p>
        </p:txBody>
      </p:sp>
      <p:sp>
        <p:nvSpPr>
          <p:cNvPr id="41" name="Text Box 16"/>
          <p:cNvSpPr txBox="1">
            <a:spLocks noChangeArrowheads="1"/>
          </p:cNvSpPr>
          <p:nvPr/>
        </p:nvSpPr>
        <p:spPr bwMode="auto">
          <a:xfrm>
            <a:off x="2153386" y="5526097"/>
            <a:ext cx="38893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按 </a:t>
            </a:r>
            <a:r>
              <a:rPr kumimoji="1" lang="zh-CN" altLang="en-US" sz="2400" b="1"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字（</a:t>
            </a:r>
            <a:r>
              <a:rPr kumimoji="1" lang="en-US" altLang="zh-CN" sz="2400" b="1"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16</a:t>
            </a:r>
            <a:r>
              <a:rPr kumimoji="1" lang="zh-CN" altLang="en-US" sz="2400" b="1"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位）</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寻址</a:t>
            </a:r>
            <a:endParaRPr kumimoji="1" lang="en-US" altLang="zh-CN" sz="2400" b="1"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endParaRPr>
          </a:p>
        </p:txBody>
      </p:sp>
      <p:sp>
        <p:nvSpPr>
          <p:cNvPr id="42" name="Text Box 17"/>
          <p:cNvSpPr txBox="1">
            <a:spLocks noChangeArrowheads="1"/>
          </p:cNvSpPr>
          <p:nvPr/>
        </p:nvSpPr>
        <p:spPr bwMode="auto">
          <a:xfrm>
            <a:off x="2153386" y="6113472"/>
            <a:ext cx="54006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按 </a:t>
            </a:r>
            <a:r>
              <a:rPr kumimoji="1" lang="zh-CN" altLang="en-US" sz="2400" b="1"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字</a:t>
            </a: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dirty="0">
                <a:ln>
                  <a:noFill/>
                </a:ln>
                <a:solidFill>
                  <a:srgbClr val="954F72"/>
                </a:solidFill>
                <a:effectLst/>
                <a:uLnTx/>
                <a:uFillTx/>
                <a:latin typeface="宋体" panose="02010600030101010101" pitchFamily="2" charset="-122"/>
                <a:ea typeface="宋体" panose="02010600030101010101" pitchFamily="2" charset="-122"/>
                <a:cs typeface="+mn-cs"/>
              </a:rPr>
              <a:t>（</a:t>
            </a:r>
            <a:r>
              <a:rPr kumimoji="1" lang="en-US" altLang="zh-CN" sz="2400" b="1"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32</a:t>
            </a:r>
            <a:r>
              <a:rPr kumimoji="1" lang="zh-CN" altLang="en-US" sz="2400" b="1" i="0" u="none" strike="noStrike" kern="1200" cap="none" spc="0" normalizeH="0" baseline="0" noProof="0" dirty="0">
                <a:ln>
                  <a:noFill/>
                </a:ln>
                <a:solidFill>
                  <a:srgbClr val="954F72"/>
                </a:solidFill>
                <a:effectLst/>
                <a:uLnTx/>
                <a:uFillTx/>
                <a:latin typeface="宋体" panose="02010600030101010101" pitchFamily="2" charset="-122"/>
                <a:ea typeface="宋体" panose="02010600030101010101" pitchFamily="2" charset="-122"/>
                <a:cs typeface="+mn-cs"/>
              </a:rPr>
              <a:t>位）</a:t>
            </a:r>
            <a:r>
              <a:rPr kumimoji="1"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寻址</a:t>
            </a:r>
            <a:endParaRPr kumimoji="1"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43" name="Text Box 18"/>
          <p:cNvSpPr txBox="1">
            <a:spLocks noChangeArrowheads="1"/>
          </p:cNvSpPr>
          <p:nvPr/>
        </p:nvSpPr>
        <p:spPr bwMode="auto">
          <a:xfrm>
            <a:off x="5647474" y="4973647"/>
            <a:ext cx="2209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2</a:t>
            </a:r>
            <a:r>
              <a:rPr kumimoji="1" lang="zh-CN" altLang="en-US" sz="2400" b="1" i="0" u="none" strike="noStrike" kern="1200" cap="none" spc="0" normalizeH="0" baseline="45000" noProof="0">
                <a:ln>
                  <a:noFill/>
                </a:ln>
                <a:solidFill>
                  <a:srgbClr val="954F72"/>
                </a:solidFill>
                <a:effectLst/>
                <a:uLnTx/>
                <a:uFillTx/>
                <a:latin typeface="Times New Roman" panose="02020603050405020304" pitchFamily="18" charset="0"/>
                <a:ea typeface="宋体" panose="02010600030101010101" pitchFamily="2" charset="-122"/>
                <a:cs typeface="+mn-cs"/>
              </a:rPr>
              <a:t>24</a:t>
            </a:r>
            <a:r>
              <a:rPr kumimoji="1" lang="zh-CN"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16 </a:t>
            </a:r>
            <a:r>
              <a:rPr kumimoji="1" lang="en-US" altLang="zh-CN"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M</a:t>
            </a:r>
            <a:endParaRPr kumimoji="1" lang="zh-CN"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endParaRPr>
          </a:p>
        </p:txBody>
      </p:sp>
      <p:sp>
        <p:nvSpPr>
          <p:cNvPr id="44" name="Text Box 19"/>
          <p:cNvSpPr txBox="1">
            <a:spLocks noChangeArrowheads="1"/>
          </p:cNvSpPr>
          <p:nvPr/>
        </p:nvSpPr>
        <p:spPr bwMode="auto">
          <a:xfrm>
            <a:off x="5647474" y="5507047"/>
            <a:ext cx="29924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2</a:t>
            </a:r>
            <a:r>
              <a:rPr kumimoji="1" lang="en-US" altLang="zh-CN" sz="2400" b="1" i="0" u="none" strike="noStrike" kern="1200" cap="none" spc="0" normalizeH="0" baseline="45000" noProof="0" dirty="0">
                <a:ln>
                  <a:noFill/>
                </a:ln>
                <a:solidFill>
                  <a:srgbClr val="954F72"/>
                </a:solidFill>
                <a:effectLst/>
                <a:uLnTx/>
                <a:uFillTx/>
                <a:latin typeface="Times New Roman" panose="02020603050405020304" pitchFamily="18" charset="0"/>
                <a:ea typeface="宋体" panose="02010600030101010101" pitchFamily="2" charset="-122"/>
                <a:cs typeface="+mn-cs"/>
              </a:rPr>
              <a:t>23</a:t>
            </a:r>
            <a:r>
              <a:rPr kumimoji="1" lang="en-US" altLang="zh-CN" sz="800" b="1" i="0" u="none" strike="noStrike" kern="1200" cap="none" spc="0" normalizeH="0" baseline="30000" noProof="0" dirty="0">
                <a:ln>
                  <a:noFill/>
                </a:ln>
                <a:solidFill>
                  <a:srgbClr val="954F72"/>
                </a:solidFill>
                <a:effectLst/>
                <a:uLnTx/>
                <a:uFillTx/>
                <a:latin typeface="Times New Roman" panose="02020603050405020304" pitchFamily="18" charset="0"/>
                <a:ea typeface="宋体" panose="02010600030101010101" pitchFamily="2" charset="-122"/>
                <a:cs typeface="+mn-cs"/>
              </a:rPr>
              <a:t>  </a:t>
            </a:r>
            <a:r>
              <a:rPr kumimoji="1" lang="en-US" altLang="zh-CN" sz="2400" b="1"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 8 MW</a:t>
            </a:r>
            <a:endParaRPr kumimoji="1" lang="zh-CN" altLang="en-US" sz="2400" b="1"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endParaRPr>
          </a:p>
        </p:txBody>
      </p:sp>
      <p:sp>
        <p:nvSpPr>
          <p:cNvPr id="45" name="Text Box 20"/>
          <p:cNvSpPr txBox="1">
            <a:spLocks noChangeArrowheads="1"/>
          </p:cNvSpPr>
          <p:nvPr/>
        </p:nvSpPr>
        <p:spPr bwMode="auto">
          <a:xfrm>
            <a:off x="5647474" y="6113472"/>
            <a:ext cx="29924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2</a:t>
            </a:r>
            <a:r>
              <a:rPr kumimoji="1" lang="en-US" altLang="zh-CN" sz="2400" b="1" i="0" u="none" strike="noStrike" kern="1200" cap="none" spc="0" normalizeH="0" baseline="45000" noProof="0" dirty="0">
                <a:ln>
                  <a:noFill/>
                </a:ln>
                <a:solidFill>
                  <a:srgbClr val="954F72"/>
                </a:solidFill>
                <a:effectLst/>
                <a:uLnTx/>
                <a:uFillTx/>
                <a:latin typeface="Times New Roman" panose="02020603050405020304" pitchFamily="18" charset="0"/>
                <a:ea typeface="宋体" panose="02010600030101010101" pitchFamily="2" charset="-122"/>
                <a:cs typeface="+mn-cs"/>
              </a:rPr>
              <a:t>22</a:t>
            </a:r>
            <a:r>
              <a:rPr kumimoji="1" lang="en-US" altLang="zh-CN" sz="800" b="1" i="0" u="none" strike="noStrike" kern="1200" cap="none" spc="0" normalizeH="0" baseline="30000" noProof="0" dirty="0">
                <a:ln>
                  <a:noFill/>
                </a:ln>
                <a:solidFill>
                  <a:srgbClr val="954F72"/>
                </a:solidFill>
                <a:effectLst/>
                <a:uLnTx/>
                <a:uFillTx/>
                <a:latin typeface="Times New Roman" panose="02020603050405020304" pitchFamily="18" charset="0"/>
                <a:ea typeface="宋体" panose="02010600030101010101" pitchFamily="2" charset="-122"/>
                <a:cs typeface="+mn-cs"/>
              </a:rPr>
              <a:t>  </a:t>
            </a:r>
            <a:r>
              <a:rPr kumimoji="1" lang="en-US" altLang="zh-CN" sz="2400" b="1"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 4 MW</a:t>
            </a:r>
            <a:endParaRPr kumimoji="1" lang="zh-CN" altLang="en-US" sz="2400" b="1"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endParaRPr>
          </a:p>
        </p:txBody>
      </p:sp>
      <p:sp>
        <p:nvSpPr>
          <p:cNvPr id="46" name="Text Box 21"/>
          <p:cNvSpPr txBox="1">
            <a:spLocks noChangeArrowheads="1"/>
          </p:cNvSpPr>
          <p:nvPr/>
        </p:nvSpPr>
        <p:spPr bwMode="auto">
          <a:xfrm>
            <a:off x="5622074" y="4384685"/>
            <a:ext cx="2089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寻址范围</a:t>
            </a:r>
            <a:endParaRPr kumimoji="1" lang="en-US" altLang="zh-CN"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endParaRPr>
          </a:p>
        </p:txBody>
      </p:sp>
      <p:sp>
        <p:nvSpPr>
          <p:cNvPr id="47" name="Text Box 22"/>
          <p:cNvSpPr txBox="1">
            <a:spLocks noChangeArrowheads="1"/>
          </p:cNvSpPr>
          <p:nvPr/>
        </p:nvSpPr>
        <p:spPr bwMode="auto">
          <a:xfrm>
            <a:off x="8311299" y="4384685"/>
            <a:ext cx="20891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容量</a:t>
            </a:r>
            <a:endParaRPr kumimoji="1" lang="en-US" altLang="zh-CN"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endParaRPr>
          </a:p>
        </p:txBody>
      </p:sp>
      <p:sp>
        <p:nvSpPr>
          <p:cNvPr id="48" name="Text Box 23"/>
          <p:cNvSpPr txBox="1">
            <a:spLocks noChangeArrowheads="1"/>
          </p:cNvSpPr>
          <p:nvPr/>
        </p:nvSpPr>
        <p:spPr bwMode="auto">
          <a:xfrm>
            <a:off x="7839811" y="4973647"/>
            <a:ext cx="2592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2</a:t>
            </a:r>
            <a:r>
              <a:rPr kumimoji="1" lang="zh-CN" altLang="en-US" sz="2400" b="1" i="0" u="none" strike="noStrike" kern="1200" cap="none" spc="0" normalizeH="0" baseline="45000" noProof="0">
                <a:ln>
                  <a:noFill/>
                </a:ln>
                <a:solidFill>
                  <a:srgbClr val="954F72"/>
                </a:solidFill>
                <a:effectLst/>
                <a:uLnTx/>
                <a:uFillTx/>
                <a:latin typeface="Times New Roman" panose="02020603050405020304" pitchFamily="18" charset="0"/>
                <a:ea typeface="宋体" panose="02010600030101010101" pitchFamily="2" charset="-122"/>
                <a:cs typeface="+mn-cs"/>
              </a:rPr>
              <a:t>24</a:t>
            </a:r>
            <a:r>
              <a:rPr kumimoji="1" lang="zh-CN" altLang="en-US" sz="800" b="1" i="0" u="none" strike="noStrike" kern="1200" cap="none" spc="0" normalizeH="0" baseline="45000" noProof="0">
                <a:ln>
                  <a:noFill/>
                </a:ln>
                <a:solidFill>
                  <a:srgbClr val="954F72"/>
                </a:solidFill>
                <a:effectLst/>
                <a:uLnTx/>
                <a:uFillTx/>
                <a:latin typeface="Times New Roman" panose="02020603050405020304" pitchFamily="18" charset="0"/>
                <a:ea typeface="宋体" panose="02010600030101010101" pitchFamily="2" charset="-122"/>
                <a:cs typeface="+mn-cs"/>
              </a:rPr>
              <a:t>  </a:t>
            </a:r>
            <a:r>
              <a:rPr kumimoji="1" lang="en-US" altLang="zh-CN" sz="1600" b="1" i="0" u="none" strike="noStrike" kern="1200" cap="none" spc="0" normalizeH="0" baseline="0" noProof="0">
                <a:ln>
                  <a:noFill/>
                </a:ln>
                <a:solidFill>
                  <a:srgbClr val="954F72"/>
                </a:solidFill>
                <a:effectLst/>
                <a:uLnTx/>
                <a:uFillTx/>
                <a:latin typeface="宋体" panose="02010600030101010101" pitchFamily="2" charset="-122"/>
                <a:ea typeface="宋体" panose="02010600030101010101" pitchFamily="2" charset="-122"/>
                <a:cs typeface="+mn-cs"/>
              </a:rPr>
              <a:t>×</a:t>
            </a:r>
            <a:r>
              <a:rPr kumimoji="1" lang="en-US" altLang="zh-CN" sz="800" b="1" i="0" u="none" strike="noStrike" kern="1200" cap="none" spc="0" normalizeH="0" baseline="0" noProof="0">
                <a:ln>
                  <a:noFill/>
                </a:ln>
                <a:solidFill>
                  <a:srgbClr val="954F72"/>
                </a:solidFill>
                <a:effectLst/>
                <a:uLnTx/>
                <a:uFillTx/>
                <a:latin typeface="宋体" panose="02010600030101010101" pitchFamily="2" charset="-122"/>
                <a:ea typeface="宋体" panose="02010600030101010101" pitchFamily="2" charset="-122"/>
                <a:cs typeface="+mn-cs"/>
              </a:rPr>
              <a:t> </a:t>
            </a:r>
            <a:r>
              <a:rPr kumimoji="1" lang="zh-CN" altLang="en-US" sz="800" b="1" i="0" u="none" strike="noStrike" kern="1200" cap="none" spc="0" normalizeH="0" baseline="0" noProof="0">
                <a:ln>
                  <a:noFill/>
                </a:ln>
                <a:solidFill>
                  <a:srgbClr val="954F72"/>
                </a:solidFill>
                <a:effectLst/>
                <a:uLnTx/>
                <a:uFillTx/>
                <a:latin typeface="宋体" panose="02010600030101010101" pitchFamily="2" charset="-122"/>
                <a:ea typeface="宋体" panose="02010600030101010101" pitchFamily="2" charset="-122"/>
                <a:cs typeface="+mn-cs"/>
              </a:rPr>
              <a:t>　　　　</a:t>
            </a:r>
            <a:r>
              <a:rPr kumimoji="1" lang="en-US" altLang="zh-CN"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2</a:t>
            </a:r>
            <a:r>
              <a:rPr kumimoji="1" lang="en-US" altLang="zh-CN" sz="2400" b="1" i="0" u="none" strike="noStrike" kern="1200" cap="none" spc="0" normalizeH="0" baseline="45000" noProof="0">
                <a:ln>
                  <a:noFill/>
                </a:ln>
                <a:solidFill>
                  <a:srgbClr val="954F72"/>
                </a:solidFill>
                <a:effectLst/>
                <a:uLnTx/>
                <a:uFillTx/>
                <a:latin typeface="Times New Roman" panose="02020603050405020304" pitchFamily="18" charset="0"/>
                <a:ea typeface="宋体" panose="02010600030101010101" pitchFamily="2" charset="-122"/>
                <a:cs typeface="+mn-cs"/>
              </a:rPr>
              <a:t>27</a:t>
            </a:r>
            <a:r>
              <a:rPr kumimoji="1" lang="zh-CN"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位 </a:t>
            </a:r>
          </a:p>
        </p:txBody>
      </p:sp>
      <p:sp>
        <p:nvSpPr>
          <p:cNvPr id="49" name="Text Box 24"/>
          <p:cNvSpPr txBox="1">
            <a:spLocks noChangeArrowheads="1"/>
          </p:cNvSpPr>
          <p:nvPr/>
        </p:nvSpPr>
        <p:spPr bwMode="auto">
          <a:xfrm>
            <a:off x="7839811" y="5507047"/>
            <a:ext cx="29924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2</a:t>
            </a:r>
            <a:r>
              <a:rPr kumimoji="1" lang="en-US" altLang="en-US" sz="2400" b="1" i="0" u="none" strike="noStrike" kern="1200" cap="none" spc="0" normalizeH="0" baseline="45000" noProof="0">
                <a:ln>
                  <a:noFill/>
                </a:ln>
                <a:solidFill>
                  <a:srgbClr val="954F72"/>
                </a:solidFill>
                <a:effectLst/>
                <a:uLnTx/>
                <a:uFillTx/>
                <a:latin typeface="Times New Roman" panose="02020603050405020304" pitchFamily="18" charset="0"/>
                <a:ea typeface="宋体" panose="02010600030101010101" pitchFamily="2" charset="-122"/>
                <a:cs typeface="+mn-cs"/>
              </a:rPr>
              <a:t>2</a:t>
            </a:r>
            <a:r>
              <a:rPr kumimoji="1" lang="en-US" altLang="zh-CN" sz="2400" b="1" i="0" u="none" strike="noStrike" kern="1200" cap="none" spc="0" normalizeH="0" baseline="45000" noProof="0">
                <a:ln>
                  <a:noFill/>
                </a:ln>
                <a:solidFill>
                  <a:srgbClr val="954F72"/>
                </a:solidFill>
                <a:effectLst/>
                <a:uLnTx/>
                <a:uFillTx/>
                <a:latin typeface="Times New Roman" panose="02020603050405020304" pitchFamily="18" charset="0"/>
                <a:ea typeface="宋体" panose="02010600030101010101" pitchFamily="2" charset="-122"/>
                <a:cs typeface="+mn-cs"/>
              </a:rPr>
              <a:t>3</a:t>
            </a:r>
            <a:r>
              <a:rPr kumimoji="1" lang="en-US"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a:t>
            </a:r>
            <a:r>
              <a:rPr kumimoji="1" lang="en-US" altLang="en-US" sz="16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a:t>
            </a:r>
            <a:r>
              <a:rPr kumimoji="1" lang="en-US"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a:t>
            </a:r>
            <a:r>
              <a:rPr kumimoji="1" lang="en-US" altLang="zh-CN"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a:t>
            </a:r>
            <a:r>
              <a:rPr kumimoji="1" lang="en-US"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2</a:t>
            </a:r>
            <a:r>
              <a:rPr kumimoji="1" lang="en-US" altLang="en-US" sz="2400" b="1" i="0" u="none" strike="noStrike" kern="1200" cap="none" spc="0" normalizeH="0" baseline="45000" noProof="0">
                <a:ln>
                  <a:noFill/>
                </a:ln>
                <a:solidFill>
                  <a:srgbClr val="954F72"/>
                </a:solidFill>
                <a:effectLst/>
                <a:uLnTx/>
                <a:uFillTx/>
                <a:latin typeface="Times New Roman" panose="02020603050405020304" pitchFamily="18" charset="0"/>
                <a:ea typeface="宋体" panose="02010600030101010101" pitchFamily="2" charset="-122"/>
                <a:cs typeface="+mn-cs"/>
              </a:rPr>
              <a:t>27</a:t>
            </a:r>
            <a:r>
              <a:rPr kumimoji="1" lang="en-US"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位 </a:t>
            </a:r>
            <a:endParaRPr kumimoji="1" lang="zh-CN"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endParaRPr>
          </a:p>
        </p:txBody>
      </p:sp>
      <p:sp>
        <p:nvSpPr>
          <p:cNvPr id="50" name="Text Box 25"/>
          <p:cNvSpPr txBox="1">
            <a:spLocks noChangeArrowheads="1"/>
          </p:cNvSpPr>
          <p:nvPr/>
        </p:nvSpPr>
        <p:spPr bwMode="auto">
          <a:xfrm>
            <a:off x="7839811" y="6113472"/>
            <a:ext cx="29924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2</a:t>
            </a:r>
            <a:r>
              <a:rPr kumimoji="1" lang="en-US" altLang="en-US" sz="2400" b="1" i="0" u="none" strike="noStrike" kern="1200" cap="none" spc="0" normalizeH="0" baseline="45000" noProof="0">
                <a:ln>
                  <a:noFill/>
                </a:ln>
                <a:solidFill>
                  <a:srgbClr val="954F72"/>
                </a:solidFill>
                <a:effectLst/>
                <a:uLnTx/>
                <a:uFillTx/>
                <a:latin typeface="Times New Roman" panose="02020603050405020304" pitchFamily="18" charset="0"/>
                <a:ea typeface="宋体" panose="02010600030101010101" pitchFamily="2" charset="-122"/>
                <a:cs typeface="+mn-cs"/>
              </a:rPr>
              <a:t>2</a:t>
            </a:r>
            <a:r>
              <a:rPr kumimoji="1" lang="en-US" altLang="zh-CN" sz="2400" b="1" i="0" u="none" strike="noStrike" kern="1200" cap="none" spc="0" normalizeH="0" baseline="45000" noProof="0">
                <a:ln>
                  <a:noFill/>
                </a:ln>
                <a:solidFill>
                  <a:srgbClr val="954F72"/>
                </a:solidFill>
                <a:effectLst/>
                <a:uLnTx/>
                <a:uFillTx/>
                <a:latin typeface="Times New Roman" panose="02020603050405020304" pitchFamily="18" charset="0"/>
                <a:ea typeface="宋体" panose="02010600030101010101" pitchFamily="2" charset="-122"/>
                <a:cs typeface="+mn-cs"/>
              </a:rPr>
              <a:t>2</a:t>
            </a:r>
            <a:r>
              <a:rPr kumimoji="1" lang="en-US"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a:t>
            </a:r>
            <a:r>
              <a:rPr kumimoji="1" lang="en-US" altLang="en-US" sz="16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a:t>
            </a:r>
            <a:r>
              <a:rPr kumimoji="1" lang="en-US"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a:t>
            </a:r>
            <a:r>
              <a:rPr kumimoji="1" lang="en-US" altLang="zh-CN" sz="9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a:t>
            </a:r>
            <a:r>
              <a:rPr kumimoji="1" lang="zh-CN" altLang="en-US" sz="9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a:t>
            </a:r>
            <a:r>
              <a:rPr kumimoji="1" lang="en-US"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 2</a:t>
            </a:r>
            <a:r>
              <a:rPr kumimoji="1" lang="en-US" altLang="en-US" sz="2400" b="1" i="0" u="none" strike="noStrike" kern="1200" cap="none" spc="0" normalizeH="0" baseline="45000" noProof="0">
                <a:ln>
                  <a:noFill/>
                </a:ln>
                <a:solidFill>
                  <a:srgbClr val="954F72"/>
                </a:solidFill>
                <a:effectLst/>
                <a:uLnTx/>
                <a:uFillTx/>
                <a:latin typeface="Times New Roman" panose="02020603050405020304" pitchFamily="18" charset="0"/>
                <a:ea typeface="宋体" panose="02010600030101010101" pitchFamily="2" charset="-122"/>
                <a:cs typeface="+mn-cs"/>
              </a:rPr>
              <a:t>27</a:t>
            </a:r>
            <a:r>
              <a:rPr kumimoji="1" lang="en-US"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位 </a:t>
            </a:r>
            <a:endParaRPr kumimoji="1" lang="zh-CN"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endParaRPr>
          </a:p>
        </p:txBody>
      </p:sp>
      <p:sp>
        <p:nvSpPr>
          <p:cNvPr id="51" name="Text Box 58"/>
          <p:cNvSpPr txBox="1">
            <a:spLocks noChangeArrowheads="1"/>
          </p:cNvSpPr>
          <p:nvPr/>
        </p:nvSpPr>
        <p:spPr bwMode="auto">
          <a:xfrm>
            <a:off x="8570061" y="4972060"/>
            <a:ext cx="8651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2</a:t>
            </a:r>
            <a:r>
              <a:rPr kumimoji="1" lang="en-US" altLang="zh-CN" sz="2400" b="1" i="0" u="none" strike="noStrike" kern="1200" cap="none" spc="0" normalizeH="0" baseline="45000" noProof="0">
                <a:ln>
                  <a:noFill/>
                </a:ln>
                <a:solidFill>
                  <a:srgbClr val="954F72"/>
                </a:solidFill>
                <a:effectLst/>
                <a:uLnTx/>
                <a:uFillTx/>
                <a:latin typeface="Times New Roman" panose="02020603050405020304" pitchFamily="18" charset="0"/>
                <a:ea typeface="宋体" panose="02010600030101010101" pitchFamily="2" charset="-122"/>
                <a:cs typeface="+mn-cs"/>
              </a:rPr>
              <a:t>3</a:t>
            </a:r>
            <a:r>
              <a:rPr kumimoji="1" lang="en-US" altLang="zh-CN" sz="800" b="1" i="0" u="none" strike="noStrike" kern="1200" cap="none" spc="0" normalizeH="0" baseline="30000" noProof="0">
                <a:ln>
                  <a:noFill/>
                </a:ln>
                <a:solidFill>
                  <a:srgbClr val="954F72"/>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a:t>
            </a:r>
          </a:p>
        </p:txBody>
      </p:sp>
      <p:sp>
        <p:nvSpPr>
          <p:cNvPr id="52" name="Text Box 59"/>
          <p:cNvSpPr txBox="1">
            <a:spLocks noChangeArrowheads="1"/>
          </p:cNvSpPr>
          <p:nvPr/>
        </p:nvSpPr>
        <p:spPr bwMode="auto">
          <a:xfrm>
            <a:off x="8570061" y="5507047"/>
            <a:ext cx="936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2</a:t>
            </a:r>
            <a:r>
              <a:rPr kumimoji="1" lang="en-US" altLang="zh-CN" sz="2400" b="1" i="0" u="none" strike="noStrike" kern="1200" cap="none" spc="0" normalizeH="0" baseline="45000" noProof="0">
                <a:ln>
                  <a:noFill/>
                </a:ln>
                <a:solidFill>
                  <a:srgbClr val="954F72"/>
                </a:solidFill>
                <a:effectLst/>
                <a:uLnTx/>
                <a:uFillTx/>
                <a:latin typeface="Times New Roman" panose="02020603050405020304" pitchFamily="18" charset="0"/>
                <a:ea typeface="宋体" panose="02010600030101010101" pitchFamily="2" charset="-122"/>
                <a:cs typeface="+mn-cs"/>
              </a:rPr>
              <a:t>4</a:t>
            </a:r>
            <a:r>
              <a:rPr kumimoji="1" lang="en-US"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a:t>
            </a:r>
            <a:endParaRPr kumimoji="1" lang="zh-CN"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endParaRPr>
          </a:p>
        </p:txBody>
      </p:sp>
      <p:sp>
        <p:nvSpPr>
          <p:cNvPr id="53" name="Text Box 60"/>
          <p:cNvSpPr txBox="1">
            <a:spLocks noChangeArrowheads="1"/>
          </p:cNvSpPr>
          <p:nvPr/>
        </p:nvSpPr>
        <p:spPr bwMode="auto">
          <a:xfrm>
            <a:off x="8570061" y="6113472"/>
            <a:ext cx="863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2</a:t>
            </a:r>
            <a:r>
              <a:rPr kumimoji="1" lang="en-US" altLang="zh-CN" sz="2400" b="1" i="0" u="none" strike="noStrike" kern="1200" cap="none" spc="0" normalizeH="0" baseline="45000" noProof="0">
                <a:ln>
                  <a:noFill/>
                </a:ln>
                <a:solidFill>
                  <a:srgbClr val="954F72"/>
                </a:solidFill>
                <a:effectLst/>
                <a:uLnTx/>
                <a:uFillTx/>
                <a:latin typeface="Times New Roman" panose="02020603050405020304" pitchFamily="18" charset="0"/>
                <a:ea typeface="宋体" panose="02010600030101010101" pitchFamily="2" charset="-122"/>
                <a:cs typeface="+mn-cs"/>
              </a:rPr>
              <a:t>5</a:t>
            </a:r>
            <a:endParaRPr kumimoji="1" lang="zh-CN"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4938861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4110038" y="1543051"/>
            <a:ext cx="9144000" cy="27699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defRPr/>
            </a:pPr>
            <a:endParaRPr kumimoji="1"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grpSp>
        <p:nvGrpSpPr>
          <p:cNvPr id="36867" name="Group 3"/>
          <p:cNvGrpSpPr/>
          <p:nvPr/>
        </p:nvGrpSpPr>
        <p:grpSpPr bwMode="auto">
          <a:xfrm>
            <a:off x="4498975" y="1108076"/>
            <a:ext cx="1936750" cy="2346325"/>
            <a:chOff x="1874" y="639"/>
            <a:chExt cx="1220" cy="1478"/>
          </a:xfrm>
        </p:grpSpPr>
        <p:sp>
          <p:nvSpPr>
            <p:cNvPr id="36872" name="Rectangle 4"/>
            <p:cNvSpPr>
              <a:spLocks noChangeArrowheads="1"/>
            </p:cNvSpPr>
            <p:nvPr/>
          </p:nvSpPr>
          <p:spPr bwMode="auto">
            <a:xfrm>
              <a:off x="2226" y="1427"/>
              <a:ext cx="53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defRPr/>
              </a:pPr>
              <a:endParaRPr kumimoji="1"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36873" name="Rectangle 5"/>
            <p:cNvSpPr>
              <a:spLocks noChangeArrowheads="1"/>
            </p:cNvSpPr>
            <p:nvPr/>
          </p:nvSpPr>
          <p:spPr bwMode="auto">
            <a:xfrm>
              <a:off x="1874" y="1039"/>
              <a:ext cx="53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defRPr/>
              </a:pPr>
              <a:endParaRPr kumimoji="1"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36874" name="Rectangle 6"/>
            <p:cNvSpPr>
              <a:spLocks noChangeArrowheads="1"/>
            </p:cNvSpPr>
            <p:nvPr/>
          </p:nvSpPr>
          <p:spPr bwMode="auto">
            <a:xfrm>
              <a:off x="2562" y="1039"/>
              <a:ext cx="53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defRPr/>
              </a:pPr>
              <a:endParaRPr kumimoji="1"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36875" name="Rectangle 7"/>
            <p:cNvSpPr>
              <a:spLocks noChangeArrowheads="1"/>
            </p:cNvSpPr>
            <p:nvPr/>
          </p:nvSpPr>
          <p:spPr bwMode="auto">
            <a:xfrm>
              <a:off x="2226" y="1913"/>
              <a:ext cx="53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defRPr/>
              </a:pPr>
              <a:endParaRPr kumimoji="1"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36876" name="Rectangle 8"/>
            <p:cNvSpPr>
              <a:spLocks noChangeArrowheads="1"/>
            </p:cNvSpPr>
            <p:nvPr/>
          </p:nvSpPr>
          <p:spPr bwMode="auto">
            <a:xfrm>
              <a:off x="2181" y="639"/>
              <a:ext cx="62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defRPr/>
              </a:pPr>
              <a:endParaRPr kumimoji="1"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grpSp>
      <p:sp>
        <p:nvSpPr>
          <p:cNvPr id="36868" name="Text Box 9"/>
          <p:cNvSpPr txBox="1">
            <a:spLocks noChangeArrowheads="1"/>
          </p:cNvSpPr>
          <p:nvPr/>
        </p:nvSpPr>
        <p:spPr bwMode="auto">
          <a:xfrm>
            <a:off x="2784476" y="2052639"/>
            <a:ext cx="8640763" cy="1208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914400" indent="-45720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371600" indent="-4572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828800" indent="-4572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286000" indent="-4572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ct val="140000"/>
              </a:lnSpc>
              <a:spcBef>
                <a:spcPct val="0"/>
              </a:spcBef>
              <a:spcAft>
                <a:spcPts val="0"/>
              </a:spcAft>
              <a:buClrTx/>
              <a:buSzTx/>
              <a:buFontTx/>
              <a:buNone/>
              <a:defRPr/>
            </a:pPr>
            <a:r>
              <a:rPr kumimoji="1"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对于一定容量的存储器，按字节或字访问</a:t>
            </a:r>
          </a:p>
          <a:p>
            <a:pPr marL="457200" marR="0" lvl="0" indent="-457200" algn="l" defTabSz="914400" rtl="0" eaLnBrk="1" fontAlgn="auto" latinLnBrk="0" hangingPunct="1">
              <a:lnSpc>
                <a:spcPct val="140000"/>
              </a:lnSpc>
              <a:spcBef>
                <a:spcPct val="0"/>
              </a:spcBef>
              <a:spcAft>
                <a:spcPts val="0"/>
              </a:spcAft>
              <a:buClrTx/>
              <a:buSzTx/>
              <a:buFontTx/>
              <a:buNone/>
              <a:defRPr/>
            </a:pP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的寻址范围是不同的</a:t>
            </a:r>
          </a:p>
        </p:txBody>
      </p:sp>
      <p:sp>
        <p:nvSpPr>
          <p:cNvPr id="36869" name="Text Box 10"/>
          <p:cNvSpPr txBox="1">
            <a:spLocks noChangeArrowheads="1"/>
          </p:cNvSpPr>
          <p:nvPr/>
        </p:nvSpPr>
        <p:spPr bwMode="auto">
          <a:xfrm>
            <a:off x="1992313" y="1268413"/>
            <a:ext cx="6062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1" lang="zh-CN" altLang="en-US" sz="3600" b="0"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难点</a:t>
            </a:r>
          </a:p>
        </p:txBody>
      </p:sp>
      <p:sp>
        <p:nvSpPr>
          <p:cNvPr id="221197" name="Text Box 13"/>
          <p:cNvSpPr txBox="1">
            <a:spLocks noChangeArrowheads="1"/>
          </p:cNvSpPr>
          <p:nvPr/>
        </p:nvSpPr>
        <p:spPr bwMode="auto">
          <a:xfrm>
            <a:off x="2784476" y="3694113"/>
            <a:ext cx="8640763" cy="1227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914400" indent="-45720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371600" indent="-4572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828800" indent="-4572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286000" indent="-4572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ct val="140000"/>
              </a:lnSpc>
              <a:spcBef>
                <a:spcPct val="0"/>
              </a:spcBef>
              <a:spcAft>
                <a:spcPts val="0"/>
              </a:spcAft>
              <a:buClrTx/>
              <a:buSzTx/>
              <a:buFontTx/>
              <a:buNone/>
              <a:defRPr/>
            </a:pPr>
            <a:r>
              <a:rPr kumimoji="1" lang="en-US" altLang="zh-CN" sz="2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 </a:t>
            </a:r>
            <a:r>
              <a:rPr kumimoji="1" lang="zh-CN" altLang="en-US" sz="2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多体并行结构存储器顺序编址和交叉编址</a:t>
            </a:r>
          </a:p>
          <a:p>
            <a:pPr marL="457200" marR="0" lvl="0" indent="-457200" algn="l" defTabSz="914400" rtl="0" eaLnBrk="1" fontAlgn="auto" latinLnBrk="0" hangingPunct="1">
              <a:lnSpc>
                <a:spcPct val="140000"/>
              </a:lnSpc>
              <a:spcBef>
                <a:spcPct val="0"/>
              </a:spcBef>
              <a:spcAft>
                <a:spcPts val="0"/>
              </a:spcAft>
              <a:buClrTx/>
              <a:buSzTx/>
              <a:buFontTx/>
              <a:buNone/>
              <a:defRPr/>
            </a:pPr>
            <a:r>
              <a:rPr kumimoji="1" lang="zh-CN" altLang="en-US" sz="2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对访存速度的影响</a:t>
            </a:r>
            <a:endParaRPr kumimoji="1" lang="zh-CN" altLang="en-US" sz="28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2" name="标题 1"/>
          <p:cNvSpPr>
            <a:spLocks noGrp="1"/>
          </p:cNvSpPr>
          <p:nvPr>
            <p:ph type="title"/>
          </p:nvPr>
        </p:nvSpPr>
        <p:spPr/>
        <p:txBody>
          <a:bodyPr>
            <a:normAutofit fontScale="90000"/>
          </a:bodyPr>
          <a:lstStyle/>
          <a:p>
            <a:r>
              <a:rPr lang="zh-CN" altLang="en-US" dirty="0">
                <a:solidFill>
                  <a:prstClr val="black"/>
                </a:solidFill>
              </a:rPr>
              <a:t>第</a:t>
            </a:r>
            <a:r>
              <a:rPr lang="en-US" altLang="zh-CN" dirty="0">
                <a:solidFill>
                  <a:prstClr val="black"/>
                </a:solidFill>
                <a:latin typeface="Times New Roman" panose="02020603050405020304" pitchFamily="18" charset="0"/>
                <a:cs typeface="Times New Roman" panose="02020603050405020304" pitchFamily="18" charset="0"/>
                <a:sym typeface="+mn-ea"/>
              </a:rPr>
              <a:t>6</a:t>
            </a:r>
            <a:r>
              <a:rPr lang="zh-CN" altLang="en-US" dirty="0">
                <a:solidFill>
                  <a:prstClr val="black"/>
                </a:solidFill>
              </a:rPr>
              <a:t>章 存储器</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normAutofit/>
          </a:bodyPr>
          <a:lstStyle/>
          <a:p>
            <a:r>
              <a:rPr lang="zh-CN" altLang="en-US" dirty="0"/>
              <a:t>真值、补码和移码的对照表</a:t>
            </a:r>
          </a:p>
        </p:txBody>
      </p:sp>
      <p:sp>
        <p:nvSpPr>
          <p:cNvPr id="10" name="灯片编号占位符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2" name="Group 2"/>
          <p:cNvGrpSpPr/>
          <p:nvPr/>
        </p:nvGrpSpPr>
        <p:grpSpPr bwMode="auto">
          <a:xfrm>
            <a:off x="2195514" y="2098676"/>
            <a:ext cx="1766887" cy="4149725"/>
            <a:chOff x="411" y="1322"/>
            <a:chExt cx="1113" cy="2614"/>
          </a:xfrm>
        </p:grpSpPr>
        <p:sp>
          <p:nvSpPr>
            <p:cNvPr id="31803" name="Text Box 3"/>
            <p:cNvSpPr txBox="1">
              <a:spLocks noChangeArrowheads="1"/>
            </p:cNvSpPr>
            <p:nvPr/>
          </p:nvSpPr>
          <p:spPr bwMode="auto">
            <a:xfrm>
              <a:off x="480" y="1322"/>
              <a:ext cx="10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- 1 0 0 0 0 0</a:t>
              </a:r>
            </a:p>
          </p:txBody>
        </p:sp>
        <p:sp>
          <p:nvSpPr>
            <p:cNvPr id="31804" name="Text Box 4"/>
            <p:cNvSpPr txBox="1">
              <a:spLocks noChangeArrowheads="1"/>
            </p:cNvSpPr>
            <p:nvPr/>
          </p:nvSpPr>
          <p:spPr bwMode="auto">
            <a:xfrm>
              <a:off x="480" y="1562"/>
              <a:ext cx="10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1 1 1 1 1</a:t>
              </a:r>
            </a:p>
          </p:txBody>
        </p:sp>
        <p:sp>
          <p:nvSpPr>
            <p:cNvPr id="31805" name="Text Box 5"/>
            <p:cNvSpPr txBox="1">
              <a:spLocks noChangeArrowheads="1"/>
            </p:cNvSpPr>
            <p:nvPr/>
          </p:nvSpPr>
          <p:spPr bwMode="auto">
            <a:xfrm>
              <a:off x="480" y="1824"/>
              <a:ext cx="10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1 1 1 1 0</a:t>
              </a:r>
            </a:p>
          </p:txBody>
        </p:sp>
        <p:sp>
          <p:nvSpPr>
            <p:cNvPr id="31806" name="Text Box 6"/>
            <p:cNvSpPr txBox="1">
              <a:spLocks noChangeArrowheads="1"/>
            </p:cNvSpPr>
            <p:nvPr/>
          </p:nvSpPr>
          <p:spPr bwMode="auto">
            <a:xfrm>
              <a:off x="480" y="2245"/>
              <a:ext cx="10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0 0 0 0 1</a:t>
              </a:r>
            </a:p>
          </p:txBody>
        </p:sp>
        <p:sp>
          <p:nvSpPr>
            <p:cNvPr id="31807" name="Text Box 7"/>
            <p:cNvSpPr txBox="1">
              <a:spLocks noChangeArrowheads="1"/>
            </p:cNvSpPr>
            <p:nvPr/>
          </p:nvSpPr>
          <p:spPr bwMode="auto">
            <a:xfrm>
              <a:off x="411" y="2496"/>
              <a:ext cx="11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0 0 0 0 0</a:t>
              </a:r>
            </a:p>
          </p:txBody>
        </p:sp>
        <p:sp>
          <p:nvSpPr>
            <p:cNvPr id="31808" name="Text Box 8"/>
            <p:cNvSpPr txBox="1">
              <a:spLocks noChangeArrowheads="1"/>
            </p:cNvSpPr>
            <p:nvPr/>
          </p:nvSpPr>
          <p:spPr bwMode="auto">
            <a:xfrm>
              <a:off x="480" y="2736"/>
              <a:ext cx="10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0 0 0 0 1</a:t>
              </a:r>
            </a:p>
          </p:txBody>
        </p:sp>
        <p:sp>
          <p:nvSpPr>
            <p:cNvPr id="31809" name="Text Box 9"/>
            <p:cNvSpPr txBox="1">
              <a:spLocks noChangeArrowheads="1"/>
            </p:cNvSpPr>
            <p:nvPr/>
          </p:nvSpPr>
          <p:spPr bwMode="auto">
            <a:xfrm>
              <a:off x="480" y="2976"/>
              <a:ext cx="10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0 0 0 1 0</a:t>
              </a:r>
            </a:p>
          </p:txBody>
        </p:sp>
        <p:sp>
          <p:nvSpPr>
            <p:cNvPr id="31810" name="Text Box 10"/>
            <p:cNvSpPr txBox="1">
              <a:spLocks noChangeArrowheads="1"/>
            </p:cNvSpPr>
            <p:nvPr/>
          </p:nvSpPr>
          <p:spPr bwMode="auto">
            <a:xfrm>
              <a:off x="480" y="3408"/>
              <a:ext cx="10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1 1 1 1 0</a:t>
              </a:r>
            </a:p>
          </p:txBody>
        </p:sp>
        <p:sp>
          <p:nvSpPr>
            <p:cNvPr id="31811" name="Text Box 11"/>
            <p:cNvSpPr txBox="1">
              <a:spLocks noChangeArrowheads="1"/>
            </p:cNvSpPr>
            <p:nvPr/>
          </p:nvSpPr>
          <p:spPr bwMode="auto">
            <a:xfrm>
              <a:off x="480" y="3648"/>
              <a:ext cx="104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1 1 1 1 1</a:t>
              </a:r>
            </a:p>
          </p:txBody>
        </p:sp>
        <p:sp>
          <p:nvSpPr>
            <p:cNvPr id="31812" name="Text Box 12"/>
            <p:cNvSpPr txBox="1">
              <a:spLocks noChangeArrowheads="1"/>
            </p:cNvSpPr>
            <p:nvPr/>
          </p:nvSpPr>
          <p:spPr bwMode="auto">
            <a:xfrm>
              <a:off x="995" y="2043"/>
              <a:ext cx="3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31813" name="Text Box 13"/>
            <p:cNvSpPr txBox="1">
              <a:spLocks noChangeArrowheads="1"/>
            </p:cNvSpPr>
            <p:nvPr/>
          </p:nvSpPr>
          <p:spPr bwMode="auto">
            <a:xfrm>
              <a:off x="995" y="3206"/>
              <a:ext cx="3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grpSp>
        <p:nvGrpSpPr>
          <p:cNvPr id="3" name="Group 14"/>
          <p:cNvGrpSpPr/>
          <p:nvPr/>
        </p:nvGrpSpPr>
        <p:grpSpPr bwMode="auto">
          <a:xfrm>
            <a:off x="2133600" y="1295400"/>
            <a:ext cx="8229600" cy="5105400"/>
            <a:chOff x="384" y="816"/>
            <a:chExt cx="5184" cy="3216"/>
          </a:xfrm>
        </p:grpSpPr>
        <p:sp>
          <p:nvSpPr>
            <p:cNvPr id="31794" name="Text Box 15"/>
            <p:cNvSpPr txBox="1">
              <a:spLocks noChangeArrowheads="1"/>
            </p:cNvSpPr>
            <p:nvPr/>
          </p:nvSpPr>
          <p:spPr bwMode="auto">
            <a:xfrm>
              <a:off x="396" y="912"/>
              <a:ext cx="127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真值 </a:t>
              </a:r>
              <a:r>
                <a:rPr kumimoji="1" lang="en-US" altLang="zh-CN" sz="24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x</a:t>
              </a: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 </a:t>
              </a:r>
              <a:r>
                <a:rPr kumimoji="1" lang="en-US" altLang="zh-CN" sz="24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5 )</a:t>
              </a:r>
            </a:p>
          </p:txBody>
        </p:sp>
        <p:sp>
          <p:nvSpPr>
            <p:cNvPr id="31795" name="Text Box 16"/>
            <p:cNvSpPr txBox="1">
              <a:spLocks noChangeArrowheads="1"/>
            </p:cNvSpPr>
            <p:nvPr/>
          </p:nvSpPr>
          <p:spPr bwMode="auto">
            <a:xfrm>
              <a:off x="2133" y="864"/>
              <a:ext cx="50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x</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补</a:t>
              </a:r>
            </a:p>
          </p:txBody>
        </p:sp>
        <p:sp>
          <p:nvSpPr>
            <p:cNvPr id="31796" name="Text Box 17"/>
            <p:cNvSpPr txBox="1">
              <a:spLocks noChangeArrowheads="1"/>
            </p:cNvSpPr>
            <p:nvPr/>
          </p:nvSpPr>
          <p:spPr bwMode="auto">
            <a:xfrm>
              <a:off x="3456" y="864"/>
              <a:ext cx="50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x</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移</a:t>
              </a:r>
            </a:p>
          </p:txBody>
        </p:sp>
        <p:sp>
          <p:nvSpPr>
            <p:cNvPr id="31797" name="Text Box 18"/>
            <p:cNvSpPr txBox="1">
              <a:spLocks noChangeArrowheads="1"/>
            </p:cNvSpPr>
            <p:nvPr/>
          </p:nvSpPr>
          <p:spPr bwMode="auto">
            <a:xfrm>
              <a:off x="4464" y="816"/>
              <a:ext cx="940"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0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x</a:t>
              </a:r>
              <a:r>
                <a:rPr kumimoji="1" lang="en-US" altLang="zh-CN"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0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移</a:t>
              </a: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对应的</a:t>
              </a:r>
            </a:p>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十进制整数</a:t>
              </a:r>
            </a:p>
          </p:txBody>
        </p:sp>
        <p:sp>
          <p:nvSpPr>
            <p:cNvPr id="31798" name="Rectangle 19"/>
            <p:cNvSpPr>
              <a:spLocks noChangeArrowheads="1"/>
            </p:cNvSpPr>
            <p:nvPr/>
          </p:nvSpPr>
          <p:spPr bwMode="auto">
            <a:xfrm>
              <a:off x="384" y="816"/>
              <a:ext cx="5184" cy="321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1799" name="Line 20"/>
            <p:cNvSpPr>
              <a:spLocks noChangeShapeType="1"/>
            </p:cNvSpPr>
            <p:nvPr/>
          </p:nvSpPr>
          <p:spPr bwMode="auto">
            <a:xfrm>
              <a:off x="384" y="1296"/>
              <a:ext cx="518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1800" name="Line 21"/>
            <p:cNvSpPr>
              <a:spLocks noChangeShapeType="1"/>
            </p:cNvSpPr>
            <p:nvPr/>
          </p:nvSpPr>
          <p:spPr bwMode="auto">
            <a:xfrm>
              <a:off x="1680" y="816"/>
              <a:ext cx="0" cy="321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1801" name="Line 22"/>
            <p:cNvSpPr>
              <a:spLocks noChangeShapeType="1"/>
            </p:cNvSpPr>
            <p:nvPr/>
          </p:nvSpPr>
          <p:spPr bwMode="auto">
            <a:xfrm>
              <a:off x="2976" y="816"/>
              <a:ext cx="0" cy="321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1802" name="Line 23"/>
            <p:cNvSpPr>
              <a:spLocks noChangeShapeType="1"/>
            </p:cNvSpPr>
            <p:nvPr/>
          </p:nvSpPr>
          <p:spPr bwMode="auto">
            <a:xfrm>
              <a:off x="4272" y="816"/>
              <a:ext cx="0" cy="321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4" name="Group 25"/>
          <p:cNvGrpSpPr/>
          <p:nvPr/>
        </p:nvGrpSpPr>
        <p:grpSpPr bwMode="auto">
          <a:xfrm>
            <a:off x="9067800" y="2098676"/>
            <a:ext cx="685800" cy="4149725"/>
            <a:chOff x="4704" y="1322"/>
            <a:chExt cx="432" cy="2614"/>
          </a:xfrm>
        </p:grpSpPr>
        <p:sp>
          <p:nvSpPr>
            <p:cNvPr id="31782" name="Text Box 26"/>
            <p:cNvSpPr txBox="1">
              <a:spLocks noChangeArrowheads="1"/>
            </p:cNvSpPr>
            <p:nvPr/>
          </p:nvSpPr>
          <p:spPr bwMode="auto">
            <a:xfrm>
              <a:off x="4787" y="2064"/>
              <a:ext cx="3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31783" name="Text Box 27"/>
            <p:cNvSpPr txBox="1">
              <a:spLocks noChangeArrowheads="1"/>
            </p:cNvSpPr>
            <p:nvPr/>
          </p:nvSpPr>
          <p:spPr bwMode="auto">
            <a:xfrm>
              <a:off x="4787" y="3227"/>
              <a:ext cx="3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nvGrpSpPr>
            <p:cNvPr id="31784" name="Group 28"/>
            <p:cNvGrpSpPr/>
            <p:nvPr/>
          </p:nvGrpSpPr>
          <p:grpSpPr bwMode="auto">
            <a:xfrm>
              <a:off x="4704" y="1322"/>
              <a:ext cx="308" cy="2614"/>
              <a:chOff x="4704" y="1322"/>
              <a:chExt cx="308" cy="2614"/>
            </a:xfrm>
          </p:grpSpPr>
          <p:sp>
            <p:nvSpPr>
              <p:cNvPr id="31785" name="Text Box 29"/>
              <p:cNvSpPr txBox="1">
                <a:spLocks noChangeArrowheads="1"/>
              </p:cNvSpPr>
              <p:nvPr/>
            </p:nvSpPr>
            <p:spPr bwMode="auto">
              <a:xfrm>
                <a:off x="4780" y="132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31786" name="Text Box 30"/>
              <p:cNvSpPr txBox="1">
                <a:spLocks noChangeArrowheads="1"/>
              </p:cNvSpPr>
              <p:nvPr/>
            </p:nvSpPr>
            <p:spPr bwMode="auto">
              <a:xfrm>
                <a:off x="4780" y="156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endPar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1787" name="Text Box 31"/>
              <p:cNvSpPr txBox="1">
                <a:spLocks noChangeArrowheads="1"/>
              </p:cNvSpPr>
              <p:nvPr/>
            </p:nvSpPr>
            <p:spPr bwMode="auto">
              <a:xfrm>
                <a:off x="4780" y="182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p>
            </p:txBody>
          </p:sp>
          <p:sp>
            <p:nvSpPr>
              <p:cNvPr id="31788" name="Text Box 32"/>
              <p:cNvSpPr txBox="1">
                <a:spLocks noChangeArrowheads="1"/>
              </p:cNvSpPr>
              <p:nvPr/>
            </p:nvSpPr>
            <p:spPr bwMode="auto">
              <a:xfrm>
                <a:off x="4704" y="224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31</a:t>
                </a:r>
              </a:p>
            </p:txBody>
          </p:sp>
          <p:sp>
            <p:nvSpPr>
              <p:cNvPr id="31789" name="Text Box 33"/>
              <p:cNvSpPr txBox="1">
                <a:spLocks noChangeArrowheads="1"/>
              </p:cNvSpPr>
              <p:nvPr/>
            </p:nvSpPr>
            <p:spPr bwMode="auto">
              <a:xfrm>
                <a:off x="4704" y="249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32</a:t>
                </a:r>
              </a:p>
            </p:txBody>
          </p:sp>
          <p:sp>
            <p:nvSpPr>
              <p:cNvPr id="31790" name="Text Box 34"/>
              <p:cNvSpPr txBox="1">
                <a:spLocks noChangeArrowheads="1"/>
              </p:cNvSpPr>
              <p:nvPr/>
            </p:nvSpPr>
            <p:spPr bwMode="auto">
              <a:xfrm>
                <a:off x="4704" y="273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33</a:t>
                </a:r>
              </a:p>
            </p:txBody>
          </p:sp>
          <p:sp>
            <p:nvSpPr>
              <p:cNvPr id="31791" name="Text Box 35"/>
              <p:cNvSpPr txBox="1">
                <a:spLocks noChangeArrowheads="1"/>
              </p:cNvSpPr>
              <p:nvPr/>
            </p:nvSpPr>
            <p:spPr bwMode="auto">
              <a:xfrm>
                <a:off x="4704" y="297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34</a:t>
                </a:r>
              </a:p>
            </p:txBody>
          </p:sp>
          <p:sp>
            <p:nvSpPr>
              <p:cNvPr id="31792" name="Text Box 36"/>
              <p:cNvSpPr txBox="1">
                <a:spLocks noChangeArrowheads="1"/>
              </p:cNvSpPr>
              <p:nvPr/>
            </p:nvSpPr>
            <p:spPr bwMode="auto">
              <a:xfrm>
                <a:off x="4704" y="340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62</a:t>
                </a:r>
              </a:p>
            </p:txBody>
          </p:sp>
          <p:sp>
            <p:nvSpPr>
              <p:cNvPr id="31793" name="Text Box 37"/>
              <p:cNvSpPr txBox="1">
                <a:spLocks noChangeArrowheads="1"/>
              </p:cNvSpPr>
              <p:nvPr/>
            </p:nvSpPr>
            <p:spPr bwMode="auto">
              <a:xfrm>
                <a:off x="4704"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63</a:t>
                </a:r>
              </a:p>
            </p:txBody>
          </p:sp>
        </p:grpSp>
      </p:grpSp>
      <p:grpSp>
        <p:nvGrpSpPr>
          <p:cNvPr id="6" name="Group 38"/>
          <p:cNvGrpSpPr/>
          <p:nvPr/>
        </p:nvGrpSpPr>
        <p:grpSpPr bwMode="auto">
          <a:xfrm>
            <a:off x="6553200" y="2098676"/>
            <a:ext cx="1479550" cy="4149725"/>
            <a:chOff x="3302" y="1322"/>
            <a:chExt cx="932" cy="2614"/>
          </a:xfrm>
        </p:grpSpPr>
        <p:sp>
          <p:nvSpPr>
            <p:cNvPr id="31771" name="Text Box 39"/>
            <p:cNvSpPr txBox="1">
              <a:spLocks noChangeArrowheads="1"/>
            </p:cNvSpPr>
            <p:nvPr/>
          </p:nvSpPr>
          <p:spPr bwMode="auto">
            <a:xfrm>
              <a:off x="3635" y="2064"/>
              <a:ext cx="3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31772" name="Text Box 40"/>
            <p:cNvSpPr txBox="1">
              <a:spLocks noChangeArrowheads="1"/>
            </p:cNvSpPr>
            <p:nvPr/>
          </p:nvSpPr>
          <p:spPr bwMode="auto">
            <a:xfrm>
              <a:off x="3635" y="3227"/>
              <a:ext cx="3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31773" name="Text Box 41"/>
            <p:cNvSpPr txBox="1">
              <a:spLocks noChangeArrowheads="1"/>
            </p:cNvSpPr>
            <p:nvPr/>
          </p:nvSpPr>
          <p:spPr bwMode="auto">
            <a:xfrm>
              <a:off x="3302" y="1322"/>
              <a:ext cx="9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0 0 0 0 0 0</a:t>
              </a:r>
            </a:p>
          </p:txBody>
        </p:sp>
        <p:sp>
          <p:nvSpPr>
            <p:cNvPr id="31774" name="Text Box 42"/>
            <p:cNvSpPr txBox="1">
              <a:spLocks noChangeArrowheads="1"/>
            </p:cNvSpPr>
            <p:nvPr/>
          </p:nvSpPr>
          <p:spPr bwMode="auto">
            <a:xfrm>
              <a:off x="3302" y="1824"/>
              <a:ext cx="9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0 0 0 0 1 0</a:t>
              </a:r>
            </a:p>
          </p:txBody>
        </p:sp>
        <p:sp>
          <p:nvSpPr>
            <p:cNvPr id="31775" name="Text Box 43"/>
            <p:cNvSpPr txBox="1">
              <a:spLocks noChangeArrowheads="1"/>
            </p:cNvSpPr>
            <p:nvPr/>
          </p:nvSpPr>
          <p:spPr bwMode="auto">
            <a:xfrm>
              <a:off x="3302" y="1562"/>
              <a:ext cx="9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0 0 0 0 0 1</a:t>
              </a:r>
            </a:p>
          </p:txBody>
        </p:sp>
        <p:sp>
          <p:nvSpPr>
            <p:cNvPr id="31776" name="Text Box 44"/>
            <p:cNvSpPr txBox="1">
              <a:spLocks noChangeArrowheads="1"/>
            </p:cNvSpPr>
            <p:nvPr/>
          </p:nvSpPr>
          <p:spPr bwMode="auto">
            <a:xfrm>
              <a:off x="3302" y="2245"/>
              <a:ext cx="9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0 1 1 1 1 1</a:t>
              </a:r>
            </a:p>
          </p:txBody>
        </p:sp>
        <p:sp>
          <p:nvSpPr>
            <p:cNvPr id="31777" name="Text Box 45"/>
            <p:cNvSpPr txBox="1">
              <a:spLocks noChangeArrowheads="1"/>
            </p:cNvSpPr>
            <p:nvPr/>
          </p:nvSpPr>
          <p:spPr bwMode="auto">
            <a:xfrm>
              <a:off x="3302" y="2496"/>
              <a:ext cx="9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1 0 0 0 0 0</a:t>
              </a:r>
            </a:p>
          </p:txBody>
        </p:sp>
        <p:sp>
          <p:nvSpPr>
            <p:cNvPr id="31778" name="Text Box 46"/>
            <p:cNvSpPr txBox="1">
              <a:spLocks noChangeArrowheads="1"/>
            </p:cNvSpPr>
            <p:nvPr/>
          </p:nvSpPr>
          <p:spPr bwMode="auto">
            <a:xfrm>
              <a:off x="3302" y="2736"/>
              <a:ext cx="9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1 0 0 0 0 1</a:t>
              </a:r>
              <a:endPar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1779" name="Text Box 47"/>
            <p:cNvSpPr txBox="1">
              <a:spLocks noChangeArrowheads="1"/>
            </p:cNvSpPr>
            <p:nvPr/>
          </p:nvSpPr>
          <p:spPr bwMode="auto">
            <a:xfrm>
              <a:off x="3302" y="2976"/>
              <a:ext cx="9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1 0 0 0 1 0</a:t>
              </a:r>
              <a:endPar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1780" name="Text Box 48"/>
            <p:cNvSpPr txBox="1">
              <a:spLocks noChangeArrowheads="1"/>
            </p:cNvSpPr>
            <p:nvPr/>
          </p:nvSpPr>
          <p:spPr bwMode="auto">
            <a:xfrm>
              <a:off x="3302" y="3408"/>
              <a:ext cx="9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1 1 1 1 1 0</a:t>
              </a:r>
              <a:endPar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1781" name="Text Box 49"/>
            <p:cNvSpPr txBox="1">
              <a:spLocks noChangeArrowheads="1"/>
            </p:cNvSpPr>
            <p:nvPr/>
          </p:nvSpPr>
          <p:spPr bwMode="auto">
            <a:xfrm>
              <a:off x="3302" y="3648"/>
              <a:ext cx="9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1 1 1 1 1 1</a:t>
              </a:r>
              <a:endPar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grpSp>
        <p:nvGrpSpPr>
          <p:cNvPr id="7" name="Group 50"/>
          <p:cNvGrpSpPr/>
          <p:nvPr/>
        </p:nvGrpSpPr>
        <p:grpSpPr bwMode="auto">
          <a:xfrm>
            <a:off x="4495800" y="2098676"/>
            <a:ext cx="1479550" cy="4149725"/>
            <a:chOff x="1958" y="1322"/>
            <a:chExt cx="932" cy="2614"/>
          </a:xfrm>
        </p:grpSpPr>
        <p:sp>
          <p:nvSpPr>
            <p:cNvPr id="31760" name="Text Box 51"/>
            <p:cNvSpPr txBox="1">
              <a:spLocks noChangeArrowheads="1"/>
            </p:cNvSpPr>
            <p:nvPr/>
          </p:nvSpPr>
          <p:spPr bwMode="auto">
            <a:xfrm>
              <a:off x="2291" y="2043"/>
              <a:ext cx="3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31761" name="Text Box 52"/>
            <p:cNvSpPr txBox="1">
              <a:spLocks noChangeArrowheads="1"/>
            </p:cNvSpPr>
            <p:nvPr/>
          </p:nvSpPr>
          <p:spPr bwMode="auto">
            <a:xfrm>
              <a:off x="2291" y="3206"/>
              <a:ext cx="34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31762" name="Text Box 53"/>
            <p:cNvSpPr txBox="1">
              <a:spLocks noChangeArrowheads="1"/>
            </p:cNvSpPr>
            <p:nvPr/>
          </p:nvSpPr>
          <p:spPr bwMode="auto">
            <a:xfrm>
              <a:off x="1958" y="3648"/>
              <a:ext cx="9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0 1 1 1 1 1</a:t>
              </a:r>
              <a:endPar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1763" name="Text Box 54"/>
            <p:cNvSpPr txBox="1">
              <a:spLocks noChangeArrowheads="1"/>
            </p:cNvSpPr>
            <p:nvPr/>
          </p:nvSpPr>
          <p:spPr bwMode="auto">
            <a:xfrm>
              <a:off x="1958" y="3408"/>
              <a:ext cx="9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0 1 1 1 1 0</a:t>
              </a:r>
              <a:endPar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1764" name="Text Box 55"/>
            <p:cNvSpPr txBox="1">
              <a:spLocks noChangeArrowheads="1"/>
            </p:cNvSpPr>
            <p:nvPr/>
          </p:nvSpPr>
          <p:spPr bwMode="auto">
            <a:xfrm>
              <a:off x="1958" y="2976"/>
              <a:ext cx="9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0 0 0 0 1 0</a:t>
              </a:r>
              <a:endPar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1765" name="Text Box 56"/>
            <p:cNvSpPr txBox="1">
              <a:spLocks noChangeArrowheads="1"/>
            </p:cNvSpPr>
            <p:nvPr/>
          </p:nvSpPr>
          <p:spPr bwMode="auto">
            <a:xfrm>
              <a:off x="1958" y="2736"/>
              <a:ext cx="9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0 0 0 0 0 1</a:t>
              </a:r>
              <a:endPar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1766" name="Text Box 57"/>
            <p:cNvSpPr txBox="1">
              <a:spLocks noChangeArrowheads="1"/>
            </p:cNvSpPr>
            <p:nvPr/>
          </p:nvSpPr>
          <p:spPr bwMode="auto">
            <a:xfrm>
              <a:off x="1958" y="2496"/>
              <a:ext cx="9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0 0 0 0 0 0</a:t>
              </a:r>
              <a:endPar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1767" name="Text Box 58"/>
            <p:cNvSpPr txBox="1">
              <a:spLocks noChangeArrowheads="1"/>
            </p:cNvSpPr>
            <p:nvPr/>
          </p:nvSpPr>
          <p:spPr bwMode="auto">
            <a:xfrm>
              <a:off x="1958" y="2245"/>
              <a:ext cx="9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1 1 1 1 1 1</a:t>
              </a:r>
              <a:endPar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1768" name="Text Box 59"/>
            <p:cNvSpPr txBox="1">
              <a:spLocks noChangeArrowheads="1"/>
            </p:cNvSpPr>
            <p:nvPr/>
          </p:nvSpPr>
          <p:spPr bwMode="auto">
            <a:xfrm>
              <a:off x="1958" y="1824"/>
              <a:ext cx="9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1 0 0 0 1 0</a:t>
              </a:r>
            </a:p>
          </p:txBody>
        </p:sp>
        <p:sp>
          <p:nvSpPr>
            <p:cNvPr id="31769" name="Text Box 60"/>
            <p:cNvSpPr txBox="1">
              <a:spLocks noChangeArrowheads="1"/>
            </p:cNvSpPr>
            <p:nvPr/>
          </p:nvSpPr>
          <p:spPr bwMode="auto">
            <a:xfrm>
              <a:off x="1958" y="1562"/>
              <a:ext cx="9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1 0 0 0 0 1</a:t>
              </a:r>
              <a:endPar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1770" name="Text Box 61"/>
            <p:cNvSpPr txBox="1">
              <a:spLocks noChangeArrowheads="1"/>
            </p:cNvSpPr>
            <p:nvPr/>
          </p:nvSpPr>
          <p:spPr bwMode="auto">
            <a:xfrm>
              <a:off x="1958" y="1322"/>
              <a:ext cx="9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1 0 0 0 0 0</a:t>
              </a:r>
              <a:endPar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537662" name="Text Box 62"/>
          <p:cNvSpPr txBox="1">
            <a:spLocks noChangeArrowheads="1"/>
          </p:cNvSpPr>
          <p:nvPr/>
        </p:nvSpPr>
        <p:spPr bwMode="auto">
          <a:xfrm>
            <a:off x="2303463" y="2105025"/>
            <a:ext cx="165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- 1 0 0 0 0 0</a:t>
            </a:r>
          </a:p>
        </p:txBody>
      </p:sp>
      <p:sp>
        <p:nvSpPr>
          <p:cNvPr id="537663" name="Text Box 63"/>
          <p:cNvSpPr txBox="1">
            <a:spLocks noChangeArrowheads="1"/>
          </p:cNvSpPr>
          <p:nvPr/>
        </p:nvSpPr>
        <p:spPr bwMode="auto">
          <a:xfrm>
            <a:off x="2195514" y="3962400"/>
            <a:ext cx="1766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8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   0 0 0 0 0</a:t>
            </a:r>
          </a:p>
        </p:txBody>
      </p:sp>
      <p:sp>
        <p:nvSpPr>
          <p:cNvPr id="537664" name="Text Box 64"/>
          <p:cNvSpPr txBox="1">
            <a:spLocks noChangeArrowheads="1"/>
          </p:cNvSpPr>
          <p:nvPr/>
        </p:nvSpPr>
        <p:spPr bwMode="auto">
          <a:xfrm>
            <a:off x="2300289" y="5791200"/>
            <a:ext cx="1652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   1 1 1 1 1</a:t>
            </a:r>
          </a:p>
        </p:txBody>
      </p:sp>
      <p:sp>
        <p:nvSpPr>
          <p:cNvPr id="537665" name="Text Box 65"/>
          <p:cNvSpPr txBox="1">
            <a:spLocks noChangeArrowheads="1"/>
          </p:cNvSpPr>
          <p:nvPr/>
        </p:nvSpPr>
        <p:spPr bwMode="auto">
          <a:xfrm>
            <a:off x="6553200" y="2105025"/>
            <a:ext cx="1479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0 0 0 0 0 0</a:t>
            </a:r>
          </a:p>
        </p:txBody>
      </p:sp>
      <p:sp>
        <p:nvSpPr>
          <p:cNvPr id="537666" name="Text Box 66"/>
          <p:cNvSpPr txBox="1">
            <a:spLocks noChangeArrowheads="1"/>
          </p:cNvSpPr>
          <p:nvPr/>
        </p:nvSpPr>
        <p:spPr bwMode="auto">
          <a:xfrm>
            <a:off x="6553200" y="5791200"/>
            <a:ext cx="1479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1 1 1 1 1 1</a:t>
            </a:r>
          </a:p>
        </p:txBody>
      </p:sp>
      <p:sp>
        <p:nvSpPr>
          <p:cNvPr id="537667" name="Text Box 67"/>
          <p:cNvSpPr txBox="1">
            <a:spLocks noChangeArrowheads="1"/>
          </p:cNvSpPr>
          <p:nvPr/>
        </p:nvSpPr>
        <p:spPr bwMode="auto">
          <a:xfrm>
            <a:off x="4495800" y="3962400"/>
            <a:ext cx="1479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0 0 0 0 0 0</a:t>
            </a:r>
          </a:p>
        </p:txBody>
      </p:sp>
      <p:sp>
        <p:nvSpPr>
          <p:cNvPr id="537668" name="Text Box 68"/>
          <p:cNvSpPr txBox="1">
            <a:spLocks noChangeArrowheads="1"/>
          </p:cNvSpPr>
          <p:nvPr/>
        </p:nvSpPr>
        <p:spPr bwMode="auto">
          <a:xfrm>
            <a:off x="6553200" y="3962400"/>
            <a:ext cx="1479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1 0 0 0 0 0</a:t>
            </a:r>
          </a:p>
        </p:txBody>
      </p:sp>
    </p:spTree>
    <p:extLst>
      <p:ext uri="{BB962C8B-B14F-4D97-AF65-F5344CB8AC3E}">
        <p14:creationId xmlns:p14="http://schemas.microsoft.com/office/powerpoint/2010/main" val="387676445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b="1">
                <a:sym typeface="+mn-ea"/>
              </a:rPr>
              <a:t>高位交叉编址</a:t>
            </a:r>
            <a:r>
              <a:rPr lang="zh-CN" altLang="en-US" b="1" dirty="0">
                <a:sym typeface="+mn-ea"/>
              </a:rPr>
              <a:t>多体存储器（顺序存储）</a:t>
            </a:r>
            <a:endParaRPr lang="en-US" altLang="zh-CN" b="1" dirty="0">
              <a:sym typeface="+mn-ea"/>
            </a:endParaRPr>
          </a:p>
        </p:txBody>
      </p:sp>
      <p:sp>
        <p:nvSpPr>
          <p:cNvPr id="2" name="灯片编号占位符 1"/>
          <p:cNvSpPr>
            <a:spLocks noGrp="1"/>
          </p:cNvSpPr>
          <p:nvPr>
            <p:ph type="sldNum" sz="quarter" idx="12"/>
          </p:nvPr>
        </p:nvSpPr>
        <p:spPr/>
        <p:txBody>
          <a:bodyPr/>
          <a:lstStyle/>
          <a:p>
            <a:fld id="{8EE8E787-E6FE-45D8-9039-788B45E44EE7}" type="slidenum">
              <a:rPr lang="zh-CN" altLang="en-US" smtClean="0"/>
              <a:t>170</a:t>
            </a:fld>
            <a:endParaRPr lang="zh-CN" altLang="en-US" dirty="0"/>
          </a:p>
        </p:txBody>
      </p:sp>
      <p:grpSp>
        <p:nvGrpSpPr>
          <p:cNvPr id="125" name="Group 4"/>
          <p:cNvGrpSpPr/>
          <p:nvPr/>
        </p:nvGrpSpPr>
        <p:grpSpPr bwMode="auto">
          <a:xfrm>
            <a:off x="2286000" y="1670050"/>
            <a:ext cx="7227888" cy="3195638"/>
            <a:chOff x="912" y="1010"/>
            <a:chExt cx="4553" cy="2013"/>
          </a:xfrm>
        </p:grpSpPr>
        <p:sp>
          <p:nvSpPr>
            <p:cNvPr id="126" name="Text Box 5"/>
            <p:cNvSpPr txBox="1">
              <a:spLocks noChangeArrowheads="1"/>
            </p:cNvSpPr>
            <p:nvPr/>
          </p:nvSpPr>
          <p:spPr bwMode="auto">
            <a:xfrm>
              <a:off x="1008" y="1010"/>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0</a:t>
              </a:r>
            </a:p>
          </p:txBody>
        </p:sp>
        <p:grpSp>
          <p:nvGrpSpPr>
            <p:cNvPr id="127" name="Group 6"/>
            <p:cNvGrpSpPr/>
            <p:nvPr/>
          </p:nvGrpSpPr>
          <p:grpSpPr bwMode="auto">
            <a:xfrm>
              <a:off x="912" y="1387"/>
              <a:ext cx="567" cy="1636"/>
              <a:chOff x="624" y="1104"/>
              <a:chExt cx="567" cy="1636"/>
            </a:xfrm>
          </p:grpSpPr>
          <p:sp>
            <p:nvSpPr>
              <p:cNvPr id="185" name="Rectangle 7"/>
              <p:cNvSpPr>
                <a:spLocks noChangeArrowheads="1"/>
              </p:cNvSpPr>
              <p:nvPr/>
            </p:nvSpPr>
            <p:spPr bwMode="auto">
              <a:xfrm>
                <a:off x="624"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86" name="Rectangle 8"/>
              <p:cNvSpPr>
                <a:spLocks noChangeArrowheads="1"/>
              </p:cNvSpPr>
              <p:nvPr/>
            </p:nvSpPr>
            <p:spPr bwMode="auto">
              <a:xfrm>
                <a:off x="624"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87" name="Rectangle 9"/>
              <p:cNvSpPr>
                <a:spLocks noChangeArrowheads="1"/>
              </p:cNvSpPr>
              <p:nvPr/>
            </p:nvSpPr>
            <p:spPr bwMode="auto">
              <a:xfrm>
                <a:off x="624"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88" name="Rectangle 10"/>
              <p:cNvSpPr>
                <a:spLocks noChangeArrowheads="1"/>
              </p:cNvSpPr>
              <p:nvPr/>
            </p:nvSpPr>
            <p:spPr bwMode="auto">
              <a:xfrm>
                <a:off x="624"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89" name="Rectangle 11"/>
              <p:cNvSpPr>
                <a:spLocks noChangeArrowheads="1"/>
              </p:cNvSpPr>
              <p:nvPr/>
            </p:nvSpPr>
            <p:spPr bwMode="auto">
              <a:xfrm>
                <a:off x="624"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90" name="Rectangle 12"/>
              <p:cNvSpPr>
                <a:spLocks noChangeArrowheads="1"/>
              </p:cNvSpPr>
              <p:nvPr/>
            </p:nvSpPr>
            <p:spPr bwMode="auto">
              <a:xfrm>
                <a:off x="624"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91" name="Line 13"/>
              <p:cNvSpPr>
                <a:spLocks noChangeShapeType="1"/>
              </p:cNvSpPr>
              <p:nvPr/>
            </p:nvSpPr>
            <p:spPr bwMode="auto">
              <a:xfrm>
                <a:off x="624"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2" name="Line 14"/>
              <p:cNvSpPr>
                <a:spLocks noChangeShapeType="1"/>
              </p:cNvSpPr>
              <p:nvPr/>
            </p:nvSpPr>
            <p:spPr bwMode="auto">
              <a:xfrm>
                <a:off x="624"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3" name="Line 15"/>
              <p:cNvSpPr>
                <a:spLocks noChangeShapeType="1"/>
              </p:cNvSpPr>
              <p:nvPr/>
            </p:nvSpPr>
            <p:spPr bwMode="auto">
              <a:xfrm>
                <a:off x="624"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4" name="Line 16"/>
              <p:cNvSpPr>
                <a:spLocks noChangeShapeType="1"/>
              </p:cNvSpPr>
              <p:nvPr/>
            </p:nvSpPr>
            <p:spPr bwMode="auto">
              <a:xfrm>
                <a:off x="624"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5" name="Line 17"/>
              <p:cNvSpPr>
                <a:spLocks noChangeShapeType="1"/>
              </p:cNvSpPr>
              <p:nvPr/>
            </p:nvSpPr>
            <p:spPr bwMode="auto">
              <a:xfrm>
                <a:off x="624"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6" name="Line 18"/>
              <p:cNvSpPr>
                <a:spLocks noChangeShapeType="1"/>
              </p:cNvSpPr>
              <p:nvPr/>
            </p:nvSpPr>
            <p:spPr bwMode="auto">
              <a:xfrm>
                <a:off x="624"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7" name="Line 19"/>
              <p:cNvSpPr>
                <a:spLocks noChangeShapeType="1"/>
              </p:cNvSpPr>
              <p:nvPr/>
            </p:nvSpPr>
            <p:spPr bwMode="auto">
              <a:xfrm>
                <a:off x="624"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8" name="Line 20"/>
              <p:cNvSpPr>
                <a:spLocks noChangeShapeType="1"/>
              </p:cNvSpPr>
              <p:nvPr/>
            </p:nvSpPr>
            <p:spPr bwMode="auto">
              <a:xfrm>
                <a:off x="624"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9" name="Line 21"/>
              <p:cNvSpPr>
                <a:spLocks noChangeShapeType="1"/>
              </p:cNvSpPr>
              <p:nvPr/>
            </p:nvSpPr>
            <p:spPr bwMode="auto">
              <a:xfrm>
                <a:off x="1152"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00" name="Text Box 22"/>
              <p:cNvSpPr txBox="1">
                <a:spLocks noChangeArrowheads="1"/>
              </p:cNvSpPr>
              <p:nvPr/>
            </p:nvSpPr>
            <p:spPr bwMode="auto">
              <a:xfrm>
                <a:off x="768"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01" name="Text Box 23"/>
              <p:cNvSpPr txBox="1">
                <a:spLocks noChangeArrowheads="1"/>
              </p:cNvSpPr>
              <p:nvPr/>
            </p:nvSpPr>
            <p:spPr bwMode="auto">
              <a:xfrm>
                <a:off x="768"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128" name="Text Box 24"/>
            <p:cNvSpPr txBox="1">
              <a:spLocks noChangeArrowheads="1"/>
            </p:cNvSpPr>
            <p:nvPr/>
          </p:nvSpPr>
          <p:spPr bwMode="auto">
            <a:xfrm>
              <a:off x="2296" y="1010"/>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1</a:t>
              </a:r>
            </a:p>
          </p:txBody>
        </p:sp>
        <p:grpSp>
          <p:nvGrpSpPr>
            <p:cNvPr id="129" name="Group 25"/>
            <p:cNvGrpSpPr/>
            <p:nvPr/>
          </p:nvGrpSpPr>
          <p:grpSpPr bwMode="auto">
            <a:xfrm>
              <a:off x="2222" y="1387"/>
              <a:ext cx="567" cy="1636"/>
              <a:chOff x="1807" y="1104"/>
              <a:chExt cx="567" cy="1636"/>
            </a:xfrm>
          </p:grpSpPr>
          <p:sp>
            <p:nvSpPr>
              <p:cNvPr id="168" name="Rectangle 26"/>
              <p:cNvSpPr>
                <a:spLocks noChangeArrowheads="1"/>
              </p:cNvSpPr>
              <p:nvPr/>
            </p:nvSpPr>
            <p:spPr bwMode="auto">
              <a:xfrm>
                <a:off x="1807"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69" name="Rectangle 27"/>
              <p:cNvSpPr>
                <a:spLocks noChangeArrowheads="1"/>
              </p:cNvSpPr>
              <p:nvPr/>
            </p:nvSpPr>
            <p:spPr bwMode="auto">
              <a:xfrm>
                <a:off x="1807"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70" name="Rectangle 28"/>
              <p:cNvSpPr>
                <a:spLocks noChangeArrowheads="1"/>
              </p:cNvSpPr>
              <p:nvPr/>
            </p:nvSpPr>
            <p:spPr bwMode="auto">
              <a:xfrm>
                <a:off x="1807"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71" name="Rectangle 29"/>
              <p:cNvSpPr>
                <a:spLocks noChangeArrowheads="1"/>
              </p:cNvSpPr>
              <p:nvPr/>
            </p:nvSpPr>
            <p:spPr bwMode="auto">
              <a:xfrm>
                <a:off x="1807"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72" name="Rectangle 30"/>
              <p:cNvSpPr>
                <a:spLocks noChangeArrowheads="1"/>
              </p:cNvSpPr>
              <p:nvPr/>
            </p:nvSpPr>
            <p:spPr bwMode="auto">
              <a:xfrm>
                <a:off x="1807"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73" name="Rectangle 31"/>
              <p:cNvSpPr>
                <a:spLocks noChangeArrowheads="1"/>
              </p:cNvSpPr>
              <p:nvPr/>
            </p:nvSpPr>
            <p:spPr bwMode="auto">
              <a:xfrm>
                <a:off x="1807"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74" name="Line 32"/>
              <p:cNvSpPr>
                <a:spLocks noChangeShapeType="1"/>
              </p:cNvSpPr>
              <p:nvPr/>
            </p:nvSpPr>
            <p:spPr bwMode="auto">
              <a:xfrm>
                <a:off x="1807"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5" name="Line 33"/>
              <p:cNvSpPr>
                <a:spLocks noChangeShapeType="1"/>
              </p:cNvSpPr>
              <p:nvPr/>
            </p:nvSpPr>
            <p:spPr bwMode="auto">
              <a:xfrm>
                <a:off x="1807"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6" name="Line 34"/>
              <p:cNvSpPr>
                <a:spLocks noChangeShapeType="1"/>
              </p:cNvSpPr>
              <p:nvPr/>
            </p:nvSpPr>
            <p:spPr bwMode="auto">
              <a:xfrm>
                <a:off x="1807"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7" name="Line 35"/>
              <p:cNvSpPr>
                <a:spLocks noChangeShapeType="1"/>
              </p:cNvSpPr>
              <p:nvPr/>
            </p:nvSpPr>
            <p:spPr bwMode="auto">
              <a:xfrm>
                <a:off x="1807"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8" name="Line 36"/>
              <p:cNvSpPr>
                <a:spLocks noChangeShapeType="1"/>
              </p:cNvSpPr>
              <p:nvPr/>
            </p:nvSpPr>
            <p:spPr bwMode="auto">
              <a:xfrm>
                <a:off x="1807"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9" name="Line 37"/>
              <p:cNvSpPr>
                <a:spLocks noChangeShapeType="1"/>
              </p:cNvSpPr>
              <p:nvPr/>
            </p:nvSpPr>
            <p:spPr bwMode="auto">
              <a:xfrm>
                <a:off x="1807"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0" name="Line 38"/>
              <p:cNvSpPr>
                <a:spLocks noChangeShapeType="1"/>
              </p:cNvSpPr>
              <p:nvPr/>
            </p:nvSpPr>
            <p:spPr bwMode="auto">
              <a:xfrm>
                <a:off x="1807"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1" name="Line 39"/>
              <p:cNvSpPr>
                <a:spLocks noChangeShapeType="1"/>
              </p:cNvSpPr>
              <p:nvPr/>
            </p:nvSpPr>
            <p:spPr bwMode="auto">
              <a:xfrm>
                <a:off x="1807"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2" name="Line 40"/>
              <p:cNvSpPr>
                <a:spLocks noChangeShapeType="1"/>
              </p:cNvSpPr>
              <p:nvPr/>
            </p:nvSpPr>
            <p:spPr bwMode="auto">
              <a:xfrm>
                <a:off x="2335"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3" name="Text Box 41"/>
              <p:cNvSpPr txBox="1">
                <a:spLocks noChangeArrowheads="1"/>
              </p:cNvSpPr>
              <p:nvPr/>
            </p:nvSpPr>
            <p:spPr bwMode="auto">
              <a:xfrm>
                <a:off x="1951"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184" name="Text Box 42"/>
              <p:cNvSpPr txBox="1">
                <a:spLocks noChangeArrowheads="1"/>
              </p:cNvSpPr>
              <p:nvPr/>
            </p:nvSpPr>
            <p:spPr bwMode="auto">
              <a:xfrm>
                <a:off x="1920"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130" name="Text Box 43"/>
            <p:cNvSpPr txBox="1">
              <a:spLocks noChangeArrowheads="1"/>
            </p:cNvSpPr>
            <p:nvPr/>
          </p:nvSpPr>
          <p:spPr bwMode="auto">
            <a:xfrm>
              <a:off x="3634" y="1010"/>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2</a:t>
              </a:r>
            </a:p>
          </p:txBody>
        </p:sp>
        <p:sp>
          <p:nvSpPr>
            <p:cNvPr id="131" name="Text Box 44"/>
            <p:cNvSpPr txBox="1">
              <a:spLocks noChangeArrowheads="1"/>
            </p:cNvSpPr>
            <p:nvPr/>
          </p:nvSpPr>
          <p:spPr bwMode="auto">
            <a:xfrm>
              <a:off x="4984" y="1010"/>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3</a:t>
              </a:r>
            </a:p>
          </p:txBody>
        </p:sp>
        <p:grpSp>
          <p:nvGrpSpPr>
            <p:cNvPr id="132" name="Group 45"/>
            <p:cNvGrpSpPr/>
            <p:nvPr/>
          </p:nvGrpSpPr>
          <p:grpSpPr bwMode="auto">
            <a:xfrm>
              <a:off x="4888" y="1387"/>
              <a:ext cx="577" cy="1636"/>
              <a:chOff x="4271" y="1104"/>
              <a:chExt cx="577" cy="1636"/>
            </a:xfrm>
          </p:grpSpPr>
          <p:sp>
            <p:nvSpPr>
              <p:cNvPr id="151" name="Rectangle 46"/>
              <p:cNvSpPr>
                <a:spLocks noChangeArrowheads="1"/>
              </p:cNvSpPr>
              <p:nvPr/>
            </p:nvSpPr>
            <p:spPr bwMode="auto">
              <a:xfrm>
                <a:off x="4271"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52" name="Rectangle 47"/>
              <p:cNvSpPr>
                <a:spLocks noChangeArrowheads="1"/>
              </p:cNvSpPr>
              <p:nvPr/>
            </p:nvSpPr>
            <p:spPr bwMode="auto">
              <a:xfrm>
                <a:off x="4271"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53" name="Rectangle 48"/>
              <p:cNvSpPr>
                <a:spLocks noChangeArrowheads="1"/>
              </p:cNvSpPr>
              <p:nvPr/>
            </p:nvSpPr>
            <p:spPr bwMode="auto">
              <a:xfrm>
                <a:off x="4271"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54" name="Rectangle 49"/>
              <p:cNvSpPr>
                <a:spLocks noChangeArrowheads="1"/>
              </p:cNvSpPr>
              <p:nvPr/>
            </p:nvSpPr>
            <p:spPr bwMode="auto">
              <a:xfrm>
                <a:off x="4271"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55" name="Rectangle 50"/>
              <p:cNvSpPr>
                <a:spLocks noChangeArrowheads="1"/>
              </p:cNvSpPr>
              <p:nvPr/>
            </p:nvSpPr>
            <p:spPr bwMode="auto">
              <a:xfrm>
                <a:off x="4271"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56" name="Rectangle 51"/>
              <p:cNvSpPr>
                <a:spLocks noChangeArrowheads="1"/>
              </p:cNvSpPr>
              <p:nvPr/>
            </p:nvSpPr>
            <p:spPr bwMode="auto">
              <a:xfrm>
                <a:off x="4271"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57" name="Line 52"/>
              <p:cNvSpPr>
                <a:spLocks noChangeShapeType="1"/>
              </p:cNvSpPr>
              <p:nvPr/>
            </p:nvSpPr>
            <p:spPr bwMode="auto">
              <a:xfrm>
                <a:off x="4271"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58" name="Line 53"/>
              <p:cNvSpPr>
                <a:spLocks noChangeShapeType="1"/>
              </p:cNvSpPr>
              <p:nvPr/>
            </p:nvSpPr>
            <p:spPr bwMode="auto">
              <a:xfrm>
                <a:off x="4271"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59" name="Line 54"/>
              <p:cNvSpPr>
                <a:spLocks noChangeShapeType="1"/>
              </p:cNvSpPr>
              <p:nvPr/>
            </p:nvSpPr>
            <p:spPr bwMode="auto">
              <a:xfrm>
                <a:off x="4271"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0" name="Line 55"/>
              <p:cNvSpPr>
                <a:spLocks noChangeShapeType="1"/>
              </p:cNvSpPr>
              <p:nvPr/>
            </p:nvSpPr>
            <p:spPr bwMode="auto">
              <a:xfrm>
                <a:off x="4271"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1" name="Line 56"/>
              <p:cNvSpPr>
                <a:spLocks noChangeShapeType="1"/>
              </p:cNvSpPr>
              <p:nvPr/>
            </p:nvSpPr>
            <p:spPr bwMode="auto">
              <a:xfrm>
                <a:off x="4271"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2" name="Line 57"/>
              <p:cNvSpPr>
                <a:spLocks noChangeShapeType="1"/>
              </p:cNvSpPr>
              <p:nvPr/>
            </p:nvSpPr>
            <p:spPr bwMode="auto">
              <a:xfrm>
                <a:off x="4271"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3" name="Line 58"/>
              <p:cNvSpPr>
                <a:spLocks noChangeShapeType="1"/>
              </p:cNvSpPr>
              <p:nvPr/>
            </p:nvSpPr>
            <p:spPr bwMode="auto">
              <a:xfrm>
                <a:off x="4271"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4" name="Line 59"/>
              <p:cNvSpPr>
                <a:spLocks noChangeShapeType="1"/>
              </p:cNvSpPr>
              <p:nvPr/>
            </p:nvSpPr>
            <p:spPr bwMode="auto">
              <a:xfrm>
                <a:off x="4271"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5" name="Line 60"/>
              <p:cNvSpPr>
                <a:spLocks noChangeShapeType="1"/>
              </p:cNvSpPr>
              <p:nvPr/>
            </p:nvSpPr>
            <p:spPr bwMode="auto">
              <a:xfrm>
                <a:off x="4799"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6" name="Text Box 61"/>
              <p:cNvSpPr txBox="1">
                <a:spLocks noChangeArrowheads="1"/>
              </p:cNvSpPr>
              <p:nvPr/>
            </p:nvSpPr>
            <p:spPr bwMode="auto">
              <a:xfrm>
                <a:off x="4425"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167" name="Text Box 62"/>
              <p:cNvSpPr txBox="1">
                <a:spLocks noChangeArrowheads="1"/>
              </p:cNvSpPr>
              <p:nvPr/>
            </p:nvSpPr>
            <p:spPr bwMode="auto">
              <a:xfrm>
                <a:off x="4425"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grpSp>
          <p:nvGrpSpPr>
            <p:cNvPr id="133" name="Group 63"/>
            <p:cNvGrpSpPr/>
            <p:nvPr/>
          </p:nvGrpSpPr>
          <p:grpSpPr bwMode="auto">
            <a:xfrm>
              <a:off x="3563" y="1387"/>
              <a:ext cx="542" cy="1636"/>
              <a:chOff x="3049" y="1104"/>
              <a:chExt cx="542" cy="1636"/>
            </a:xfrm>
          </p:grpSpPr>
          <p:sp>
            <p:nvSpPr>
              <p:cNvPr id="134" name="Rectangle 64"/>
              <p:cNvSpPr>
                <a:spLocks noChangeArrowheads="1"/>
              </p:cNvSpPr>
              <p:nvPr/>
            </p:nvSpPr>
            <p:spPr bwMode="auto">
              <a:xfrm>
                <a:off x="3049"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35" name="Rectangle 65"/>
              <p:cNvSpPr>
                <a:spLocks noChangeArrowheads="1"/>
              </p:cNvSpPr>
              <p:nvPr/>
            </p:nvSpPr>
            <p:spPr bwMode="auto">
              <a:xfrm>
                <a:off x="3049"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36" name="Rectangle 66"/>
              <p:cNvSpPr>
                <a:spLocks noChangeArrowheads="1"/>
              </p:cNvSpPr>
              <p:nvPr/>
            </p:nvSpPr>
            <p:spPr bwMode="auto">
              <a:xfrm>
                <a:off x="3049"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37" name="Rectangle 67"/>
              <p:cNvSpPr>
                <a:spLocks noChangeArrowheads="1"/>
              </p:cNvSpPr>
              <p:nvPr/>
            </p:nvSpPr>
            <p:spPr bwMode="auto">
              <a:xfrm>
                <a:off x="3049"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38" name="Rectangle 68"/>
              <p:cNvSpPr>
                <a:spLocks noChangeArrowheads="1"/>
              </p:cNvSpPr>
              <p:nvPr/>
            </p:nvSpPr>
            <p:spPr bwMode="auto">
              <a:xfrm>
                <a:off x="3049"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39" name="Rectangle 69"/>
              <p:cNvSpPr>
                <a:spLocks noChangeArrowheads="1"/>
              </p:cNvSpPr>
              <p:nvPr/>
            </p:nvSpPr>
            <p:spPr bwMode="auto">
              <a:xfrm>
                <a:off x="3049"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40" name="Line 70"/>
              <p:cNvSpPr>
                <a:spLocks noChangeShapeType="1"/>
              </p:cNvSpPr>
              <p:nvPr/>
            </p:nvSpPr>
            <p:spPr bwMode="auto">
              <a:xfrm>
                <a:off x="3049"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1" name="Line 71"/>
              <p:cNvSpPr>
                <a:spLocks noChangeShapeType="1"/>
              </p:cNvSpPr>
              <p:nvPr/>
            </p:nvSpPr>
            <p:spPr bwMode="auto">
              <a:xfrm>
                <a:off x="3049"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2" name="Line 72"/>
              <p:cNvSpPr>
                <a:spLocks noChangeShapeType="1"/>
              </p:cNvSpPr>
              <p:nvPr/>
            </p:nvSpPr>
            <p:spPr bwMode="auto">
              <a:xfrm>
                <a:off x="3049"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3" name="Line 73"/>
              <p:cNvSpPr>
                <a:spLocks noChangeShapeType="1"/>
              </p:cNvSpPr>
              <p:nvPr/>
            </p:nvSpPr>
            <p:spPr bwMode="auto">
              <a:xfrm>
                <a:off x="3049"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4" name="Line 74"/>
              <p:cNvSpPr>
                <a:spLocks noChangeShapeType="1"/>
              </p:cNvSpPr>
              <p:nvPr/>
            </p:nvSpPr>
            <p:spPr bwMode="auto">
              <a:xfrm>
                <a:off x="3049"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5" name="Line 75"/>
              <p:cNvSpPr>
                <a:spLocks noChangeShapeType="1"/>
              </p:cNvSpPr>
              <p:nvPr/>
            </p:nvSpPr>
            <p:spPr bwMode="auto">
              <a:xfrm>
                <a:off x="3049"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6" name="Line 76"/>
              <p:cNvSpPr>
                <a:spLocks noChangeShapeType="1"/>
              </p:cNvSpPr>
              <p:nvPr/>
            </p:nvSpPr>
            <p:spPr bwMode="auto">
              <a:xfrm>
                <a:off x="3049"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7" name="Line 77"/>
              <p:cNvSpPr>
                <a:spLocks noChangeShapeType="1"/>
              </p:cNvSpPr>
              <p:nvPr/>
            </p:nvSpPr>
            <p:spPr bwMode="auto">
              <a:xfrm>
                <a:off x="3049"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8" name="Line 78"/>
              <p:cNvSpPr>
                <a:spLocks noChangeShapeType="1"/>
              </p:cNvSpPr>
              <p:nvPr/>
            </p:nvSpPr>
            <p:spPr bwMode="auto">
              <a:xfrm>
                <a:off x="3577"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9" name="Text Box 79"/>
              <p:cNvSpPr txBox="1">
                <a:spLocks noChangeArrowheads="1"/>
              </p:cNvSpPr>
              <p:nvPr/>
            </p:nvSpPr>
            <p:spPr bwMode="auto">
              <a:xfrm>
                <a:off x="3154"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150" name="Text Box 80"/>
              <p:cNvSpPr txBox="1">
                <a:spLocks noChangeArrowheads="1"/>
              </p:cNvSpPr>
              <p:nvPr/>
            </p:nvSpPr>
            <p:spPr bwMode="auto">
              <a:xfrm>
                <a:off x="3168"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grpSp>
      <p:grpSp>
        <p:nvGrpSpPr>
          <p:cNvPr id="202" name="Group 82"/>
          <p:cNvGrpSpPr/>
          <p:nvPr/>
        </p:nvGrpSpPr>
        <p:grpSpPr bwMode="auto">
          <a:xfrm>
            <a:off x="3865563" y="6162675"/>
            <a:ext cx="3273425" cy="454025"/>
            <a:chOff x="1907" y="3840"/>
            <a:chExt cx="2062" cy="286"/>
          </a:xfrm>
        </p:grpSpPr>
        <p:grpSp>
          <p:nvGrpSpPr>
            <p:cNvPr id="203" name="Group 83"/>
            <p:cNvGrpSpPr/>
            <p:nvPr/>
          </p:nvGrpSpPr>
          <p:grpSpPr bwMode="auto">
            <a:xfrm>
              <a:off x="1907" y="3840"/>
              <a:ext cx="2062" cy="286"/>
              <a:chOff x="1488" y="3840"/>
              <a:chExt cx="2062" cy="286"/>
            </a:xfrm>
          </p:grpSpPr>
          <p:sp>
            <p:nvSpPr>
              <p:cNvPr id="205" name="Rectangle 84"/>
              <p:cNvSpPr>
                <a:spLocks noChangeArrowheads="1"/>
              </p:cNvSpPr>
              <p:nvPr/>
            </p:nvSpPr>
            <p:spPr bwMode="auto">
              <a:xfrm>
                <a:off x="2519" y="3840"/>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6" name="Text Box 85"/>
              <p:cNvSpPr txBox="1">
                <a:spLocks noChangeArrowheads="1"/>
              </p:cNvSpPr>
              <p:nvPr/>
            </p:nvSpPr>
            <p:spPr bwMode="auto">
              <a:xfrm>
                <a:off x="2648" y="3851"/>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体内地址</a:t>
                </a:r>
              </a:p>
            </p:txBody>
          </p:sp>
          <p:sp>
            <p:nvSpPr>
              <p:cNvPr id="207" name="Rectangle 86"/>
              <p:cNvSpPr>
                <a:spLocks noChangeArrowheads="1"/>
              </p:cNvSpPr>
              <p:nvPr/>
            </p:nvSpPr>
            <p:spPr bwMode="auto">
              <a:xfrm>
                <a:off x="1488" y="3840"/>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8" name="Text Box 87"/>
              <p:cNvSpPr txBox="1">
                <a:spLocks noChangeArrowheads="1"/>
              </p:cNvSpPr>
              <p:nvPr/>
            </p:nvSpPr>
            <p:spPr bwMode="auto">
              <a:xfrm>
                <a:off x="1770" y="3851"/>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体号</a:t>
                </a:r>
              </a:p>
            </p:txBody>
          </p:sp>
        </p:grpSp>
        <p:sp>
          <p:nvSpPr>
            <p:cNvPr id="204" name="Text Box 88"/>
            <p:cNvSpPr txBox="1">
              <a:spLocks noChangeArrowheads="1"/>
            </p:cNvSpPr>
            <p:nvPr/>
          </p:nvSpPr>
          <p:spPr bwMode="auto">
            <a:xfrm>
              <a:off x="2189" y="3851"/>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体号</a:t>
              </a:r>
            </a:p>
          </p:txBody>
        </p:sp>
      </p:grpSp>
      <p:grpSp>
        <p:nvGrpSpPr>
          <p:cNvPr id="209" name="Group 89"/>
          <p:cNvGrpSpPr/>
          <p:nvPr/>
        </p:nvGrpSpPr>
        <p:grpSpPr bwMode="auto">
          <a:xfrm>
            <a:off x="1089025" y="1670050"/>
            <a:ext cx="1127125" cy="3265488"/>
            <a:chOff x="158" y="1010"/>
            <a:chExt cx="710" cy="2057"/>
          </a:xfrm>
        </p:grpSpPr>
        <p:sp>
          <p:nvSpPr>
            <p:cNvPr id="210" name="Text Box 90"/>
            <p:cNvSpPr txBox="1">
              <a:spLocks noChangeArrowheads="1"/>
            </p:cNvSpPr>
            <p:nvPr/>
          </p:nvSpPr>
          <p:spPr bwMode="auto">
            <a:xfrm>
              <a:off x="295" y="1010"/>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地址</a:t>
              </a:r>
            </a:p>
          </p:txBody>
        </p:sp>
        <p:grpSp>
          <p:nvGrpSpPr>
            <p:cNvPr id="211" name="Group 91"/>
            <p:cNvGrpSpPr/>
            <p:nvPr/>
          </p:nvGrpSpPr>
          <p:grpSpPr bwMode="auto">
            <a:xfrm>
              <a:off x="158" y="1339"/>
              <a:ext cx="710" cy="1728"/>
              <a:chOff x="158" y="1339"/>
              <a:chExt cx="710" cy="1728"/>
            </a:xfrm>
          </p:grpSpPr>
          <p:sp>
            <p:nvSpPr>
              <p:cNvPr id="212" name="Text Box 92"/>
              <p:cNvSpPr txBox="1">
                <a:spLocks noChangeArrowheads="1"/>
              </p:cNvSpPr>
              <p:nvPr/>
            </p:nvSpPr>
            <p:spPr bwMode="auto">
              <a:xfrm>
                <a:off x="204" y="1339"/>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0</a:t>
                </a:r>
                <a:r>
                  <a:rPr lang="en-US" altLang="zh-CN" sz="2000" b="1">
                    <a:solidFill>
                      <a:schemeClr val="folHlink"/>
                    </a:solidFill>
                  </a:rPr>
                  <a:t>0</a:t>
                </a:r>
                <a:r>
                  <a:rPr lang="en-US" altLang="zh-CN" sz="2000" b="1"/>
                  <a:t> 0000</a:t>
                </a:r>
              </a:p>
            </p:txBody>
          </p:sp>
          <p:sp>
            <p:nvSpPr>
              <p:cNvPr id="213" name="Text Box 93"/>
              <p:cNvSpPr txBox="1">
                <a:spLocks noChangeArrowheads="1"/>
              </p:cNvSpPr>
              <p:nvPr/>
            </p:nvSpPr>
            <p:spPr bwMode="auto">
              <a:xfrm>
                <a:off x="204" y="1548"/>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00</a:t>
                </a:r>
                <a:r>
                  <a:rPr lang="en-US" altLang="zh-CN" sz="2000" b="1"/>
                  <a:t> 0001</a:t>
                </a:r>
              </a:p>
            </p:txBody>
          </p:sp>
          <p:sp>
            <p:nvSpPr>
              <p:cNvPr id="214" name="Text Box 94"/>
              <p:cNvSpPr txBox="1">
                <a:spLocks noChangeArrowheads="1"/>
              </p:cNvSpPr>
              <p:nvPr/>
            </p:nvSpPr>
            <p:spPr bwMode="auto">
              <a:xfrm>
                <a:off x="158" y="281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00</a:t>
                </a:r>
                <a:r>
                  <a:rPr lang="en-US" altLang="zh-CN" sz="2000" b="1"/>
                  <a:t> 1111</a:t>
                </a:r>
              </a:p>
            </p:txBody>
          </p:sp>
        </p:grpSp>
      </p:grpSp>
      <p:grpSp>
        <p:nvGrpSpPr>
          <p:cNvPr id="215" name="Group 95"/>
          <p:cNvGrpSpPr/>
          <p:nvPr/>
        </p:nvGrpSpPr>
        <p:grpSpPr bwMode="auto">
          <a:xfrm>
            <a:off x="3348038" y="2192338"/>
            <a:ext cx="1054100" cy="2743200"/>
            <a:chOff x="1581" y="1339"/>
            <a:chExt cx="664" cy="1728"/>
          </a:xfrm>
        </p:grpSpPr>
        <p:sp>
          <p:nvSpPr>
            <p:cNvPr id="216" name="Text Box 96"/>
            <p:cNvSpPr txBox="1">
              <a:spLocks noChangeArrowheads="1"/>
            </p:cNvSpPr>
            <p:nvPr/>
          </p:nvSpPr>
          <p:spPr bwMode="auto">
            <a:xfrm>
              <a:off x="1581" y="1339"/>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0</a:t>
              </a:r>
              <a:r>
                <a:rPr lang="en-US" altLang="zh-CN" sz="2000" b="1">
                  <a:solidFill>
                    <a:schemeClr val="folHlink"/>
                  </a:solidFill>
                </a:rPr>
                <a:t>1</a:t>
              </a:r>
              <a:r>
                <a:rPr lang="en-US" altLang="zh-CN" sz="2000" b="1"/>
                <a:t> 0000</a:t>
              </a:r>
            </a:p>
          </p:txBody>
        </p:sp>
        <p:sp>
          <p:nvSpPr>
            <p:cNvPr id="217" name="Text Box 97"/>
            <p:cNvSpPr txBox="1">
              <a:spLocks noChangeArrowheads="1"/>
            </p:cNvSpPr>
            <p:nvPr/>
          </p:nvSpPr>
          <p:spPr bwMode="auto">
            <a:xfrm>
              <a:off x="1581" y="1548"/>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01</a:t>
              </a:r>
              <a:r>
                <a:rPr lang="en-US" altLang="zh-CN" sz="2000" b="1"/>
                <a:t> 0001</a:t>
              </a:r>
            </a:p>
          </p:txBody>
        </p:sp>
        <p:sp>
          <p:nvSpPr>
            <p:cNvPr id="218" name="Text Box 98"/>
            <p:cNvSpPr txBox="1">
              <a:spLocks noChangeArrowheads="1"/>
            </p:cNvSpPr>
            <p:nvPr/>
          </p:nvSpPr>
          <p:spPr bwMode="auto">
            <a:xfrm>
              <a:off x="1581" y="281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01</a:t>
              </a:r>
              <a:r>
                <a:rPr lang="en-US" altLang="zh-CN" sz="2000" b="1"/>
                <a:t> 1111</a:t>
              </a:r>
            </a:p>
          </p:txBody>
        </p:sp>
      </p:grpSp>
      <p:grpSp>
        <p:nvGrpSpPr>
          <p:cNvPr id="219" name="Group 99"/>
          <p:cNvGrpSpPr/>
          <p:nvPr/>
        </p:nvGrpSpPr>
        <p:grpSpPr bwMode="auto">
          <a:xfrm>
            <a:off x="5435600" y="2192338"/>
            <a:ext cx="1054100" cy="2743200"/>
            <a:chOff x="2896" y="1339"/>
            <a:chExt cx="664" cy="1728"/>
          </a:xfrm>
        </p:grpSpPr>
        <p:sp>
          <p:nvSpPr>
            <p:cNvPr id="220" name="Text Box 100"/>
            <p:cNvSpPr txBox="1">
              <a:spLocks noChangeArrowheads="1"/>
            </p:cNvSpPr>
            <p:nvPr/>
          </p:nvSpPr>
          <p:spPr bwMode="auto">
            <a:xfrm>
              <a:off x="2896" y="1339"/>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10</a:t>
              </a:r>
              <a:r>
                <a:rPr lang="en-US" altLang="zh-CN" sz="2000" b="1"/>
                <a:t> 0000</a:t>
              </a:r>
            </a:p>
          </p:txBody>
        </p:sp>
        <p:sp>
          <p:nvSpPr>
            <p:cNvPr id="221" name="Text Box 101"/>
            <p:cNvSpPr txBox="1">
              <a:spLocks noChangeArrowheads="1"/>
            </p:cNvSpPr>
            <p:nvPr/>
          </p:nvSpPr>
          <p:spPr bwMode="auto">
            <a:xfrm>
              <a:off x="2896" y="1548"/>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10</a:t>
              </a:r>
              <a:r>
                <a:rPr lang="en-US" altLang="zh-CN" sz="2000" b="1"/>
                <a:t> 0001</a:t>
              </a:r>
            </a:p>
          </p:txBody>
        </p:sp>
        <p:sp>
          <p:nvSpPr>
            <p:cNvPr id="222" name="Text Box 102"/>
            <p:cNvSpPr txBox="1">
              <a:spLocks noChangeArrowheads="1"/>
            </p:cNvSpPr>
            <p:nvPr/>
          </p:nvSpPr>
          <p:spPr bwMode="auto">
            <a:xfrm>
              <a:off x="2896" y="281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10</a:t>
              </a:r>
              <a:r>
                <a:rPr lang="en-US" altLang="zh-CN" sz="2000" b="1"/>
                <a:t> 1111</a:t>
              </a:r>
            </a:p>
          </p:txBody>
        </p:sp>
      </p:grpSp>
      <p:grpSp>
        <p:nvGrpSpPr>
          <p:cNvPr id="223" name="Group 103"/>
          <p:cNvGrpSpPr/>
          <p:nvPr/>
        </p:nvGrpSpPr>
        <p:grpSpPr bwMode="auto">
          <a:xfrm>
            <a:off x="7497763" y="2192338"/>
            <a:ext cx="1054100" cy="2743200"/>
            <a:chOff x="4195" y="1339"/>
            <a:chExt cx="664" cy="1728"/>
          </a:xfrm>
        </p:grpSpPr>
        <p:sp>
          <p:nvSpPr>
            <p:cNvPr id="224" name="Text Box 104"/>
            <p:cNvSpPr txBox="1">
              <a:spLocks noChangeArrowheads="1"/>
            </p:cNvSpPr>
            <p:nvPr/>
          </p:nvSpPr>
          <p:spPr bwMode="auto">
            <a:xfrm>
              <a:off x="4195" y="1339"/>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11</a:t>
              </a:r>
              <a:r>
                <a:rPr lang="en-US" altLang="zh-CN" sz="2000" b="1"/>
                <a:t> 0000</a:t>
              </a:r>
            </a:p>
          </p:txBody>
        </p:sp>
        <p:sp>
          <p:nvSpPr>
            <p:cNvPr id="225" name="Text Box 105"/>
            <p:cNvSpPr txBox="1">
              <a:spLocks noChangeArrowheads="1"/>
            </p:cNvSpPr>
            <p:nvPr/>
          </p:nvSpPr>
          <p:spPr bwMode="auto">
            <a:xfrm>
              <a:off x="4195" y="1548"/>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11</a:t>
              </a:r>
              <a:r>
                <a:rPr lang="en-US" altLang="zh-CN" sz="2000" b="1"/>
                <a:t> 0001</a:t>
              </a:r>
            </a:p>
          </p:txBody>
        </p:sp>
        <p:sp>
          <p:nvSpPr>
            <p:cNvPr id="226" name="Text Box 106"/>
            <p:cNvSpPr txBox="1">
              <a:spLocks noChangeArrowheads="1"/>
            </p:cNvSpPr>
            <p:nvPr/>
          </p:nvSpPr>
          <p:spPr bwMode="auto">
            <a:xfrm>
              <a:off x="4195" y="281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solidFill>
                    <a:schemeClr val="folHlink"/>
                  </a:solidFill>
                </a:rPr>
                <a:t>11</a:t>
              </a:r>
              <a:r>
                <a:rPr lang="en-US" altLang="zh-CN" sz="2000" b="1"/>
                <a:t> 1111</a:t>
              </a:r>
            </a:p>
          </p:txBody>
        </p:sp>
      </p:grpSp>
      <p:grpSp>
        <p:nvGrpSpPr>
          <p:cNvPr id="227" name="Group 107"/>
          <p:cNvGrpSpPr/>
          <p:nvPr/>
        </p:nvGrpSpPr>
        <p:grpSpPr bwMode="auto">
          <a:xfrm>
            <a:off x="1287463" y="4992688"/>
            <a:ext cx="6408737" cy="447675"/>
            <a:chOff x="283" y="3103"/>
            <a:chExt cx="4037" cy="282"/>
          </a:xfrm>
        </p:grpSpPr>
        <p:sp>
          <p:nvSpPr>
            <p:cNvPr id="228" name="Line 108"/>
            <p:cNvSpPr>
              <a:spLocks noChangeShapeType="1"/>
            </p:cNvSpPr>
            <p:nvPr/>
          </p:nvSpPr>
          <p:spPr bwMode="auto">
            <a:xfrm>
              <a:off x="283" y="3385"/>
              <a:ext cx="4037"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29" name="Line 109"/>
            <p:cNvSpPr>
              <a:spLocks noChangeShapeType="1"/>
            </p:cNvSpPr>
            <p:nvPr/>
          </p:nvSpPr>
          <p:spPr bwMode="auto">
            <a:xfrm>
              <a:off x="295" y="3113"/>
              <a:ext cx="0" cy="272"/>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0" name="Line 110"/>
            <p:cNvSpPr>
              <a:spLocks noChangeShapeType="1"/>
            </p:cNvSpPr>
            <p:nvPr/>
          </p:nvSpPr>
          <p:spPr bwMode="auto">
            <a:xfrm>
              <a:off x="1701" y="3103"/>
              <a:ext cx="0" cy="272"/>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1" name="Line 111"/>
            <p:cNvSpPr>
              <a:spLocks noChangeShapeType="1"/>
            </p:cNvSpPr>
            <p:nvPr/>
          </p:nvSpPr>
          <p:spPr bwMode="auto">
            <a:xfrm>
              <a:off x="3016" y="3113"/>
              <a:ext cx="0" cy="272"/>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2" name="Line 112"/>
            <p:cNvSpPr>
              <a:spLocks noChangeShapeType="1"/>
            </p:cNvSpPr>
            <p:nvPr/>
          </p:nvSpPr>
          <p:spPr bwMode="auto">
            <a:xfrm>
              <a:off x="4298" y="3113"/>
              <a:ext cx="0" cy="272"/>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33" name="Line 113"/>
          <p:cNvSpPr>
            <a:spLocks noChangeShapeType="1"/>
          </p:cNvSpPr>
          <p:nvPr/>
        </p:nvSpPr>
        <p:spPr bwMode="auto">
          <a:xfrm>
            <a:off x="4635500" y="5440363"/>
            <a:ext cx="0" cy="719137"/>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234" name="Group 114"/>
          <p:cNvGrpSpPr/>
          <p:nvPr/>
        </p:nvGrpSpPr>
        <p:grpSpPr bwMode="auto">
          <a:xfrm>
            <a:off x="1714500" y="5008563"/>
            <a:ext cx="6424613" cy="719137"/>
            <a:chOff x="552" y="3113"/>
            <a:chExt cx="4047" cy="453"/>
          </a:xfrm>
        </p:grpSpPr>
        <p:sp>
          <p:nvSpPr>
            <p:cNvPr id="235" name="Line 115"/>
            <p:cNvSpPr>
              <a:spLocks noChangeShapeType="1"/>
            </p:cNvSpPr>
            <p:nvPr/>
          </p:nvSpPr>
          <p:spPr bwMode="auto">
            <a:xfrm>
              <a:off x="552" y="3566"/>
              <a:ext cx="4047"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36" name="Line 116"/>
            <p:cNvSpPr>
              <a:spLocks noChangeShapeType="1"/>
            </p:cNvSpPr>
            <p:nvPr/>
          </p:nvSpPr>
          <p:spPr bwMode="auto">
            <a:xfrm>
              <a:off x="567" y="3113"/>
              <a:ext cx="0" cy="453"/>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7" name="Line 117"/>
            <p:cNvSpPr>
              <a:spLocks noChangeShapeType="1"/>
            </p:cNvSpPr>
            <p:nvPr/>
          </p:nvSpPr>
          <p:spPr bwMode="auto">
            <a:xfrm>
              <a:off x="1973" y="3113"/>
              <a:ext cx="0" cy="453"/>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8" name="Line 118"/>
            <p:cNvSpPr>
              <a:spLocks noChangeShapeType="1"/>
            </p:cNvSpPr>
            <p:nvPr/>
          </p:nvSpPr>
          <p:spPr bwMode="auto">
            <a:xfrm>
              <a:off x="3288" y="3113"/>
              <a:ext cx="0" cy="453"/>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9" name="Line 119"/>
            <p:cNvSpPr>
              <a:spLocks noChangeShapeType="1"/>
            </p:cNvSpPr>
            <p:nvPr/>
          </p:nvSpPr>
          <p:spPr bwMode="auto">
            <a:xfrm>
              <a:off x="4582" y="3113"/>
              <a:ext cx="0" cy="453"/>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40" name="Line 120"/>
          <p:cNvSpPr>
            <a:spLocks noChangeShapeType="1"/>
          </p:cNvSpPr>
          <p:nvPr/>
        </p:nvSpPr>
        <p:spPr bwMode="auto">
          <a:xfrm>
            <a:off x="6273800" y="5727700"/>
            <a:ext cx="0" cy="431800"/>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标题 122"/>
          <p:cNvSpPr>
            <a:spLocks noGrp="1"/>
          </p:cNvSpPr>
          <p:nvPr>
            <p:ph type="title"/>
          </p:nvPr>
        </p:nvSpPr>
        <p:spPr/>
        <p:txBody>
          <a:bodyPr>
            <a:normAutofit/>
          </a:bodyPr>
          <a:lstStyle/>
          <a:p>
            <a:r>
              <a:rPr lang="zh-CN" altLang="en-US" b="1">
                <a:sym typeface="+mn-ea"/>
              </a:rPr>
              <a:t>高位交叉编址</a:t>
            </a:r>
            <a:r>
              <a:rPr lang="en-US" altLang="zh-CN" b="1">
                <a:sym typeface="+mn-ea"/>
              </a:rPr>
              <a:t>——</a:t>
            </a:r>
            <a:r>
              <a:rPr lang="zh-CN" altLang="en-US" b="1">
                <a:solidFill>
                  <a:schemeClr val="folHlink"/>
                </a:solidFill>
                <a:sym typeface="+mn-ea"/>
              </a:rPr>
              <a:t>各个存储体可并行工作</a:t>
            </a:r>
            <a:r>
              <a:rPr lang="zh-CN" altLang="en-US" b="1">
                <a:sym typeface="+mn-ea"/>
              </a:rPr>
              <a:t> </a:t>
            </a:r>
            <a:endParaRPr lang="zh-CN" altLang="en-US"/>
          </a:p>
        </p:txBody>
      </p:sp>
      <p:sp>
        <p:nvSpPr>
          <p:cNvPr id="2" name="灯片编号占位符 1"/>
          <p:cNvSpPr>
            <a:spLocks noGrp="1"/>
          </p:cNvSpPr>
          <p:nvPr>
            <p:ph type="sldNum" sz="quarter" idx="12"/>
          </p:nvPr>
        </p:nvSpPr>
        <p:spPr/>
        <p:txBody>
          <a:bodyPr/>
          <a:lstStyle/>
          <a:p>
            <a:fld id="{8EE8E787-E6FE-45D8-9039-788B45E44EE7}" type="slidenum">
              <a:rPr lang="zh-CN" altLang="en-US" smtClean="0"/>
              <a:t>171</a:t>
            </a:fld>
            <a:endParaRPr lang="zh-CN" altLang="en-US" dirty="0"/>
          </a:p>
        </p:txBody>
      </p:sp>
      <p:grpSp>
        <p:nvGrpSpPr>
          <p:cNvPr id="4" name="Group 4"/>
          <p:cNvGrpSpPr/>
          <p:nvPr/>
        </p:nvGrpSpPr>
        <p:grpSpPr bwMode="auto">
          <a:xfrm>
            <a:off x="2247900" y="1274763"/>
            <a:ext cx="7543800" cy="5178425"/>
            <a:chOff x="384" y="864"/>
            <a:chExt cx="4752" cy="3262"/>
          </a:xfrm>
        </p:grpSpPr>
        <p:sp>
          <p:nvSpPr>
            <p:cNvPr id="5" name="Text Box 5"/>
            <p:cNvSpPr txBox="1">
              <a:spLocks noChangeArrowheads="1"/>
            </p:cNvSpPr>
            <p:nvPr/>
          </p:nvSpPr>
          <p:spPr bwMode="auto">
            <a:xfrm>
              <a:off x="1008" y="864"/>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0</a:t>
              </a:r>
            </a:p>
          </p:txBody>
        </p:sp>
        <p:sp>
          <p:nvSpPr>
            <p:cNvPr id="6" name="Text Box 6"/>
            <p:cNvSpPr txBox="1">
              <a:spLocks noChangeArrowheads="1"/>
            </p:cNvSpPr>
            <p:nvPr/>
          </p:nvSpPr>
          <p:spPr bwMode="auto">
            <a:xfrm>
              <a:off x="432" y="864"/>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地址</a:t>
              </a:r>
            </a:p>
          </p:txBody>
        </p:sp>
        <p:sp>
          <p:nvSpPr>
            <p:cNvPr id="7" name="Text Box 7"/>
            <p:cNvSpPr txBox="1">
              <a:spLocks noChangeArrowheads="1"/>
            </p:cNvSpPr>
            <p:nvPr/>
          </p:nvSpPr>
          <p:spPr bwMode="auto">
            <a:xfrm>
              <a:off x="672" y="1135"/>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p>
          </p:txBody>
        </p:sp>
        <p:sp>
          <p:nvSpPr>
            <p:cNvPr id="8" name="Text Box 8"/>
            <p:cNvSpPr txBox="1">
              <a:spLocks noChangeArrowheads="1"/>
            </p:cNvSpPr>
            <p:nvPr/>
          </p:nvSpPr>
          <p:spPr bwMode="auto">
            <a:xfrm>
              <a:off x="672" y="1382"/>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1</a:t>
              </a:r>
            </a:p>
          </p:txBody>
        </p:sp>
        <p:grpSp>
          <p:nvGrpSpPr>
            <p:cNvPr id="9" name="Group 9"/>
            <p:cNvGrpSpPr/>
            <p:nvPr/>
          </p:nvGrpSpPr>
          <p:grpSpPr bwMode="auto">
            <a:xfrm>
              <a:off x="912" y="1152"/>
              <a:ext cx="567" cy="1636"/>
              <a:chOff x="624" y="1104"/>
              <a:chExt cx="567" cy="1636"/>
            </a:xfrm>
          </p:grpSpPr>
          <p:sp>
            <p:nvSpPr>
              <p:cNvPr id="97" name="Rectangle 10"/>
              <p:cNvSpPr>
                <a:spLocks noChangeArrowheads="1"/>
              </p:cNvSpPr>
              <p:nvPr/>
            </p:nvSpPr>
            <p:spPr bwMode="auto">
              <a:xfrm>
                <a:off x="624"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98" name="Rectangle 11"/>
              <p:cNvSpPr>
                <a:spLocks noChangeArrowheads="1"/>
              </p:cNvSpPr>
              <p:nvPr/>
            </p:nvSpPr>
            <p:spPr bwMode="auto">
              <a:xfrm>
                <a:off x="624"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99" name="Rectangle 12"/>
              <p:cNvSpPr>
                <a:spLocks noChangeArrowheads="1"/>
              </p:cNvSpPr>
              <p:nvPr/>
            </p:nvSpPr>
            <p:spPr bwMode="auto">
              <a:xfrm>
                <a:off x="624"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00" name="Rectangle 13"/>
              <p:cNvSpPr>
                <a:spLocks noChangeArrowheads="1"/>
              </p:cNvSpPr>
              <p:nvPr/>
            </p:nvSpPr>
            <p:spPr bwMode="auto">
              <a:xfrm>
                <a:off x="624"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01" name="Rectangle 14"/>
              <p:cNvSpPr>
                <a:spLocks noChangeArrowheads="1"/>
              </p:cNvSpPr>
              <p:nvPr/>
            </p:nvSpPr>
            <p:spPr bwMode="auto">
              <a:xfrm>
                <a:off x="624"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02" name="Rectangle 15"/>
              <p:cNvSpPr>
                <a:spLocks noChangeArrowheads="1"/>
              </p:cNvSpPr>
              <p:nvPr/>
            </p:nvSpPr>
            <p:spPr bwMode="auto">
              <a:xfrm>
                <a:off x="624"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03" name="Line 16"/>
              <p:cNvSpPr>
                <a:spLocks noChangeShapeType="1"/>
              </p:cNvSpPr>
              <p:nvPr/>
            </p:nvSpPr>
            <p:spPr bwMode="auto">
              <a:xfrm>
                <a:off x="624"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4" name="Line 17"/>
              <p:cNvSpPr>
                <a:spLocks noChangeShapeType="1"/>
              </p:cNvSpPr>
              <p:nvPr/>
            </p:nvSpPr>
            <p:spPr bwMode="auto">
              <a:xfrm>
                <a:off x="624"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5" name="Line 18"/>
              <p:cNvSpPr>
                <a:spLocks noChangeShapeType="1"/>
              </p:cNvSpPr>
              <p:nvPr/>
            </p:nvSpPr>
            <p:spPr bwMode="auto">
              <a:xfrm>
                <a:off x="624"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6" name="Line 19"/>
              <p:cNvSpPr>
                <a:spLocks noChangeShapeType="1"/>
              </p:cNvSpPr>
              <p:nvPr/>
            </p:nvSpPr>
            <p:spPr bwMode="auto">
              <a:xfrm>
                <a:off x="624"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7" name="Line 20"/>
              <p:cNvSpPr>
                <a:spLocks noChangeShapeType="1"/>
              </p:cNvSpPr>
              <p:nvPr/>
            </p:nvSpPr>
            <p:spPr bwMode="auto">
              <a:xfrm>
                <a:off x="624"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8" name="Line 21"/>
              <p:cNvSpPr>
                <a:spLocks noChangeShapeType="1"/>
              </p:cNvSpPr>
              <p:nvPr/>
            </p:nvSpPr>
            <p:spPr bwMode="auto">
              <a:xfrm>
                <a:off x="624"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9" name="Line 22"/>
              <p:cNvSpPr>
                <a:spLocks noChangeShapeType="1"/>
              </p:cNvSpPr>
              <p:nvPr/>
            </p:nvSpPr>
            <p:spPr bwMode="auto">
              <a:xfrm>
                <a:off x="624"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0" name="Line 23"/>
              <p:cNvSpPr>
                <a:spLocks noChangeShapeType="1"/>
              </p:cNvSpPr>
              <p:nvPr/>
            </p:nvSpPr>
            <p:spPr bwMode="auto">
              <a:xfrm>
                <a:off x="624"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1" name="Line 24"/>
              <p:cNvSpPr>
                <a:spLocks noChangeShapeType="1"/>
              </p:cNvSpPr>
              <p:nvPr/>
            </p:nvSpPr>
            <p:spPr bwMode="auto">
              <a:xfrm>
                <a:off x="1152"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2" name="Text Box 25"/>
              <p:cNvSpPr txBox="1">
                <a:spLocks noChangeArrowheads="1"/>
              </p:cNvSpPr>
              <p:nvPr/>
            </p:nvSpPr>
            <p:spPr bwMode="auto">
              <a:xfrm>
                <a:off x="768"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113" name="Text Box 26"/>
              <p:cNvSpPr txBox="1">
                <a:spLocks noChangeArrowheads="1"/>
              </p:cNvSpPr>
              <p:nvPr/>
            </p:nvSpPr>
            <p:spPr bwMode="auto">
              <a:xfrm>
                <a:off x="768"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10" name="Text Box 27"/>
            <p:cNvSpPr txBox="1">
              <a:spLocks noChangeArrowheads="1"/>
            </p:cNvSpPr>
            <p:nvPr/>
          </p:nvSpPr>
          <p:spPr bwMode="auto">
            <a:xfrm>
              <a:off x="432" y="2544"/>
              <a:ext cx="44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n</a:t>
              </a:r>
              <a:r>
                <a:rPr lang="en-US" altLang="zh-CN" sz="1800" b="1"/>
                <a:t>－</a:t>
              </a:r>
              <a:r>
                <a:rPr lang="en-US" altLang="zh-CN" sz="2000" b="1"/>
                <a:t>1</a:t>
              </a:r>
            </a:p>
          </p:txBody>
        </p:sp>
        <p:sp>
          <p:nvSpPr>
            <p:cNvPr id="11" name="Text Box 28"/>
            <p:cNvSpPr txBox="1">
              <a:spLocks noChangeArrowheads="1"/>
            </p:cNvSpPr>
            <p:nvPr/>
          </p:nvSpPr>
          <p:spPr bwMode="auto">
            <a:xfrm>
              <a:off x="2169" y="864"/>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1</a:t>
              </a:r>
            </a:p>
          </p:txBody>
        </p:sp>
        <p:sp>
          <p:nvSpPr>
            <p:cNvPr id="12" name="Text Box 29"/>
            <p:cNvSpPr txBox="1">
              <a:spLocks noChangeArrowheads="1"/>
            </p:cNvSpPr>
            <p:nvPr/>
          </p:nvSpPr>
          <p:spPr bwMode="auto">
            <a:xfrm>
              <a:off x="1728" y="1104"/>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n</a:t>
              </a:r>
            </a:p>
          </p:txBody>
        </p:sp>
        <p:sp>
          <p:nvSpPr>
            <p:cNvPr id="13" name="Text Box 30"/>
            <p:cNvSpPr txBox="1">
              <a:spLocks noChangeArrowheads="1"/>
            </p:cNvSpPr>
            <p:nvPr/>
          </p:nvSpPr>
          <p:spPr bwMode="auto">
            <a:xfrm>
              <a:off x="1728" y="1313"/>
              <a:ext cx="3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n</a:t>
              </a:r>
              <a:r>
                <a:rPr lang="en-US" altLang="zh-CN" sz="2000" b="1"/>
                <a:t>+1</a:t>
              </a:r>
            </a:p>
          </p:txBody>
        </p:sp>
        <p:grpSp>
          <p:nvGrpSpPr>
            <p:cNvPr id="14" name="Group 31"/>
            <p:cNvGrpSpPr/>
            <p:nvPr/>
          </p:nvGrpSpPr>
          <p:grpSpPr bwMode="auto">
            <a:xfrm>
              <a:off x="2095" y="1152"/>
              <a:ext cx="567" cy="1636"/>
              <a:chOff x="1807" y="1104"/>
              <a:chExt cx="567" cy="1636"/>
            </a:xfrm>
          </p:grpSpPr>
          <p:sp>
            <p:nvSpPr>
              <p:cNvPr id="80" name="Rectangle 32"/>
              <p:cNvSpPr>
                <a:spLocks noChangeArrowheads="1"/>
              </p:cNvSpPr>
              <p:nvPr/>
            </p:nvSpPr>
            <p:spPr bwMode="auto">
              <a:xfrm>
                <a:off x="1807"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1" name="Rectangle 33"/>
              <p:cNvSpPr>
                <a:spLocks noChangeArrowheads="1"/>
              </p:cNvSpPr>
              <p:nvPr/>
            </p:nvSpPr>
            <p:spPr bwMode="auto">
              <a:xfrm>
                <a:off x="1807"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2" name="Rectangle 34"/>
              <p:cNvSpPr>
                <a:spLocks noChangeArrowheads="1"/>
              </p:cNvSpPr>
              <p:nvPr/>
            </p:nvSpPr>
            <p:spPr bwMode="auto">
              <a:xfrm>
                <a:off x="1807"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3" name="Rectangle 35"/>
              <p:cNvSpPr>
                <a:spLocks noChangeArrowheads="1"/>
              </p:cNvSpPr>
              <p:nvPr/>
            </p:nvSpPr>
            <p:spPr bwMode="auto">
              <a:xfrm>
                <a:off x="1807"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4" name="Rectangle 36"/>
              <p:cNvSpPr>
                <a:spLocks noChangeArrowheads="1"/>
              </p:cNvSpPr>
              <p:nvPr/>
            </p:nvSpPr>
            <p:spPr bwMode="auto">
              <a:xfrm>
                <a:off x="1807"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5" name="Rectangle 37"/>
              <p:cNvSpPr>
                <a:spLocks noChangeArrowheads="1"/>
              </p:cNvSpPr>
              <p:nvPr/>
            </p:nvSpPr>
            <p:spPr bwMode="auto">
              <a:xfrm>
                <a:off x="1807"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6" name="Line 38"/>
              <p:cNvSpPr>
                <a:spLocks noChangeShapeType="1"/>
              </p:cNvSpPr>
              <p:nvPr/>
            </p:nvSpPr>
            <p:spPr bwMode="auto">
              <a:xfrm>
                <a:off x="1807"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7" name="Line 39"/>
              <p:cNvSpPr>
                <a:spLocks noChangeShapeType="1"/>
              </p:cNvSpPr>
              <p:nvPr/>
            </p:nvSpPr>
            <p:spPr bwMode="auto">
              <a:xfrm>
                <a:off x="1807"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8" name="Line 40"/>
              <p:cNvSpPr>
                <a:spLocks noChangeShapeType="1"/>
              </p:cNvSpPr>
              <p:nvPr/>
            </p:nvSpPr>
            <p:spPr bwMode="auto">
              <a:xfrm>
                <a:off x="1807"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9" name="Line 41"/>
              <p:cNvSpPr>
                <a:spLocks noChangeShapeType="1"/>
              </p:cNvSpPr>
              <p:nvPr/>
            </p:nvSpPr>
            <p:spPr bwMode="auto">
              <a:xfrm>
                <a:off x="1807"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0" name="Line 42"/>
              <p:cNvSpPr>
                <a:spLocks noChangeShapeType="1"/>
              </p:cNvSpPr>
              <p:nvPr/>
            </p:nvSpPr>
            <p:spPr bwMode="auto">
              <a:xfrm>
                <a:off x="1807"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1" name="Line 43"/>
              <p:cNvSpPr>
                <a:spLocks noChangeShapeType="1"/>
              </p:cNvSpPr>
              <p:nvPr/>
            </p:nvSpPr>
            <p:spPr bwMode="auto">
              <a:xfrm>
                <a:off x="1807"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2" name="Line 44"/>
              <p:cNvSpPr>
                <a:spLocks noChangeShapeType="1"/>
              </p:cNvSpPr>
              <p:nvPr/>
            </p:nvSpPr>
            <p:spPr bwMode="auto">
              <a:xfrm>
                <a:off x="1807"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3" name="Line 45"/>
              <p:cNvSpPr>
                <a:spLocks noChangeShapeType="1"/>
              </p:cNvSpPr>
              <p:nvPr/>
            </p:nvSpPr>
            <p:spPr bwMode="auto">
              <a:xfrm>
                <a:off x="1807"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4" name="Line 46"/>
              <p:cNvSpPr>
                <a:spLocks noChangeShapeType="1"/>
              </p:cNvSpPr>
              <p:nvPr/>
            </p:nvSpPr>
            <p:spPr bwMode="auto">
              <a:xfrm>
                <a:off x="2335"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5" name="Text Box 47"/>
              <p:cNvSpPr txBox="1">
                <a:spLocks noChangeArrowheads="1"/>
              </p:cNvSpPr>
              <p:nvPr/>
            </p:nvSpPr>
            <p:spPr bwMode="auto">
              <a:xfrm>
                <a:off x="1951"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96" name="Text Box 48"/>
              <p:cNvSpPr txBox="1">
                <a:spLocks noChangeArrowheads="1"/>
              </p:cNvSpPr>
              <p:nvPr/>
            </p:nvSpPr>
            <p:spPr bwMode="auto">
              <a:xfrm>
                <a:off x="1920"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15" name="Text Box 49"/>
            <p:cNvSpPr txBox="1">
              <a:spLocks noChangeArrowheads="1"/>
            </p:cNvSpPr>
            <p:nvPr/>
          </p:nvSpPr>
          <p:spPr bwMode="auto">
            <a:xfrm>
              <a:off x="1594" y="2544"/>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2</a:t>
              </a:r>
              <a:r>
                <a:rPr lang="en-US" altLang="zh-CN" b="1" i="1"/>
                <a:t>n</a:t>
              </a:r>
              <a:r>
                <a:rPr lang="en-US" altLang="zh-CN" sz="1800" b="1"/>
                <a:t>－</a:t>
              </a:r>
              <a:r>
                <a:rPr lang="en-US" altLang="zh-CN" sz="2000" b="1"/>
                <a:t>1</a:t>
              </a:r>
            </a:p>
          </p:txBody>
        </p:sp>
        <p:sp>
          <p:nvSpPr>
            <p:cNvPr id="16" name="Text Box 50"/>
            <p:cNvSpPr txBox="1">
              <a:spLocks noChangeArrowheads="1"/>
            </p:cNvSpPr>
            <p:nvPr/>
          </p:nvSpPr>
          <p:spPr bwMode="auto">
            <a:xfrm>
              <a:off x="3408" y="864"/>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2</a:t>
              </a:r>
            </a:p>
          </p:txBody>
        </p:sp>
        <p:sp>
          <p:nvSpPr>
            <p:cNvPr id="17" name="Text Box 51"/>
            <p:cNvSpPr txBox="1">
              <a:spLocks noChangeArrowheads="1"/>
            </p:cNvSpPr>
            <p:nvPr/>
          </p:nvSpPr>
          <p:spPr bwMode="auto">
            <a:xfrm>
              <a:off x="2886" y="1104"/>
              <a:ext cx="3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2</a:t>
              </a:r>
              <a:r>
                <a:rPr lang="en-US" altLang="zh-CN" b="1" i="1"/>
                <a:t>n</a:t>
              </a:r>
            </a:p>
          </p:txBody>
        </p:sp>
        <p:sp>
          <p:nvSpPr>
            <p:cNvPr id="18" name="Text Box 52"/>
            <p:cNvSpPr txBox="1">
              <a:spLocks noChangeArrowheads="1"/>
            </p:cNvSpPr>
            <p:nvPr/>
          </p:nvSpPr>
          <p:spPr bwMode="auto">
            <a:xfrm>
              <a:off x="2886" y="1313"/>
              <a:ext cx="4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2</a:t>
              </a:r>
              <a:r>
                <a:rPr lang="en-US" altLang="zh-CN" b="1" i="1"/>
                <a:t>n</a:t>
              </a:r>
              <a:r>
                <a:rPr lang="en-US" altLang="zh-CN" sz="2000" b="1"/>
                <a:t>+1</a:t>
              </a:r>
            </a:p>
          </p:txBody>
        </p:sp>
        <p:sp>
          <p:nvSpPr>
            <p:cNvPr id="19" name="Text Box 53"/>
            <p:cNvSpPr txBox="1">
              <a:spLocks noChangeArrowheads="1"/>
            </p:cNvSpPr>
            <p:nvPr/>
          </p:nvSpPr>
          <p:spPr bwMode="auto">
            <a:xfrm>
              <a:off x="2833" y="2544"/>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3</a:t>
              </a:r>
              <a:r>
                <a:rPr lang="en-US" altLang="zh-CN" b="1" i="1"/>
                <a:t>n</a:t>
              </a:r>
              <a:r>
                <a:rPr lang="en-US" altLang="zh-CN" sz="1800" b="1"/>
                <a:t>－</a:t>
              </a:r>
              <a:r>
                <a:rPr lang="en-US" altLang="zh-CN" sz="2000" b="1"/>
                <a:t>1</a:t>
              </a:r>
            </a:p>
          </p:txBody>
        </p:sp>
        <p:sp>
          <p:nvSpPr>
            <p:cNvPr id="20" name="Text Box 54"/>
            <p:cNvSpPr txBox="1">
              <a:spLocks noChangeArrowheads="1"/>
            </p:cNvSpPr>
            <p:nvPr/>
          </p:nvSpPr>
          <p:spPr bwMode="auto">
            <a:xfrm>
              <a:off x="4655" y="864"/>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3</a:t>
              </a:r>
            </a:p>
          </p:txBody>
        </p:sp>
        <p:sp>
          <p:nvSpPr>
            <p:cNvPr id="21" name="Text Box 55"/>
            <p:cNvSpPr txBox="1">
              <a:spLocks noChangeArrowheads="1"/>
            </p:cNvSpPr>
            <p:nvPr/>
          </p:nvSpPr>
          <p:spPr bwMode="auto">
            <a:xfrm>
              <a:off x="4086" y="1104"/>
              <a:ext cx="3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3</a:t>
              </a:r>
              <a:r>
                <a:rPr lang="en-US" altLang="zh-CN" b="1" i="1"/>
                <a:t>n</a:t>
              </a:r>
            </a:p>
          </p:txBody>
        </p:sp>
        <p:sp>
          <p:nvSpPr>
            <p:cNvPr id="22" name="Text Box 56"/>
            <p:cNvSpPr txBox="1">
              <a:spLocks noChangeArrowheads="1"/>
            </p:cNvSpPr>
            <p:nvPr/>
          </p:nvSpPr>
          <p:spPr bwMode="auto">
            <a:xfrm>
              <a:off x="4086" y="1313"/>
              <a:ext cx="4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3</a:t>
              </a:r>
              <a:r>
                <a:rPr lang="en-US" altLang="zh-CN" b="1" i="1"/>
                <a:t>n</a:t>
              </a:r>
              <a:r>
                <a:rPr lang="en-US" altLang="zh-CN" sz="2000" b="1"/>
                <a:t>+1</a:t>
              </a:r>
            </a:p>
          </p:txBody>
        </p:sp>
        <p:sp>
          <p:nvSpPr>
            <p:cNvPr id="23" name="Text Box 57"/>
            <p:cNvSpPr txBox="1">
              <a:spLocks noChangeArrowheads="1"/>
            </p:cNvSpPr>
            <p:nvPr/>
          </p:nvSpPr>
          <p:spPr bwMode="auto">
            <a:xfrm>
              <a:off x="4032" y="2544"/>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4</a:t>
              </a:r>
              <a:r>
                <a:rPr lang="en-US" altLang="zh-CN" b="1" i="1"/>
                <a:t>n</a:t>
              </a:r>
              <a:r>
                <a:rPr lang="en-US" altLang="zh-CN" sz="1800" b="1"/>
                <a:t>－</a:t>
              </a:r>
              <a:r>
                <a:rPr lang="en-US" altLang="zh-CN" sz="2000" b="1"/>
                <a:t>1</a:t>
              </a:r>
            </a:p>
          </p:txBody>
        </p:sp>
        <p:grpSp>
          <p:nvGrpSpPr>
            <p:cNvPr id="24" name="Group 58"/>
            <p:cNvGrpSpPr/>
            <p:nvPr/>
          </p:nvGrpSpPr>
          <p:grpSpPr bwMode="auto">
            <a:xfrm>
              <a:off x="4559" y="1152"/>
              <a:ext cx="577" cy="1636"/>
              <a:chOff x="4271" y="1104"/>
              <a:chExt cx="577" cy="1636"/>
            </a:xfrm>
          </p:grpSpPr>
          <p:sp>
            <p:nvSpPr>
              <p:cNvPr id="63" name="Rectangle 59"/>
              <p:cNvSpPr>
                <a:spLocks noChangeArrowheads="1"/>
              </p:cNvSpPr>
              <p:nvPr/>
            </p:nvSpPr>
            <p:spPr bwMode="auto">
              <a:xfrm>
                <a:off x="4271"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4" name="Rectangle 60"/>
              <p:cNvSpPr>
                <a:spLocks noChangeArrowheads="1"/>
              </p:cNvSpPr>
              <p:nvPr/>
            </p:nvSpPr>
            <p:spPr bwMode="auto">
              <a:xfrm>
                <a:off x="4271"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5" name="Rectangle 61"/>
              <p:cNvSpPr>
                <a:spLocks noChangeArrowheads="1"/>
              </p:cNvSpPr>
              <p:nvPr/>
            </p:nvSpPr>
            <p:spPr bwMode="auto">
              <a:xfrm>
                <a:off x="4271"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6" name="Rectangle 62"/>
              <p:cNvSpPr>
                <a:spLocks noChangeArrowheads="1"/>
              </p:cNvSpPr>
              <p:nvPr/>
            </p:nvSpPr>
            <p:spPr bwMode="auto">
              <a:xfrm>
                <a:off x="4271"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7" name="Rectangle 63"/>
              <p:cNvSpPr>
                <a:spLocks noChangeArrowheads="1"/>
              </p:cNvSpPr>
              <p:nvPr/>
            </p:nvSpPr>
            <p:spPr bwMode="auto">
              <a:xfrm>
                <a:off x="4271"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8" name="Rectangle 64"/>
              <p:cNvSpPr>
                <a:spLocks noChangeArrowheads="1"/>
              </p:cNvSpPr>
              <p:nvPr/>
            </p:nvSpPr>
            <p:spPr bwMode="auto">
              <a:xfrm>
                <a:off x="4271"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9" name="Line 65"/>
              <p:cNvSpPr>
                <a:spLocks noChangeShapeType="1"/>
              </p:cNvSpPr>
              <p:nvPr/>
            </p:nvSpPr>
            <p:spPr bwMode="auto">
              <a:xfrm>
                <a:off x="4271"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0" name="Line 66"/>
              <p:cNvSpPr>
                <a:spLocks noChangeShapeType="1"/>
              </p:cNvSpPr>
              <p:nvPr/>
            </p:nvSpPr>
            <p:spPr bwMode="auto">
              <a:xfrm>
                <a:off x="4271"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1" name="Line 67"/>
              <p:cNvSpPr>
                <a:spLocks noChangeShapeType="1"/>
              </p:cNvSpPr>
              <p:nvPr/>
            </p:nvSpPr>
            <p:spPr bwMode="auto">
              <a:xfrm>
                <a:off x="4271"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2" name="Line 68"/>
              <p:cNvSpPr>
                <a:spLocks noChangeShapeType="1"/>
              </p:cNvSpPr>
              <p:nvPr/>
            </p:nvSpPr>
            <p:spPr bwMode="auto">
              <a:xfrm>
                <a:off x="4271"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3" name="Line 69"/>
              <p:cNvSpPr>
                <a:spLocks noChangeShapeType="1"/>
              </p:cNvSpPr>
              <p:nvPr/>
            </p:nvSpPr>
            <p:spPr bwMode="auto">
              <a:xfrm>
                <a:off x="4271"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4" name="Line 70"/>
              <p:cNvSpPr>
                <a:spLocks noChangeShapeType="1"/>
              </p:cNvSpPr>
              <p:nvPr/>
            </p:nvSpPr>
            <p:spPr bwMode="auto">
              <a:xfrm>
                <a:off x="4271"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5" name="Line 71"/>
              <p:cNvSpPr>
                <a:spLocks noChangeShapeType="1"/>
              </p:cNvSpPr>
              <p:nvPr/>
            </p:nvSpPr>
            <p:spPr bwMode="auto">
              <a:xfrm>
                <a:off x="4271"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6" name="Line 72"/>
              <p:cNvSpPr>
                <a:spLocks noChangeShapeType="1"/>
              </p:cNvSpPr>
              <p:nvPr/>
            </p:nvSpPr>
            <p:spPr bwMode="auto">
              <a:xfrm>
                <a:off x="4271"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7" name="Line 73"/>
              <p:cNvSpPr>
                <a:spLocks noChangeShapeType="1"/>
              </p:cNvSpPr>
              <p:nvPr/>
            </p:nvSpPr>
            <p:spPr bwMode="auto">
              <a:xfrm>
                <a:off x="4799"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8" name="Text Box 74"/>
              <p:cNvSpPr txBox="1">
                <a:spLocks noChangeArrowheads="1"/>
              </p:cNvSpPr>
              <p:nvPr/>
            </p:nvSpPr>
            <p:spPr bwMode="auto">
              <a:xfrm>
                <a:off x="4425"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79" name="Text Box 75"/>
              <p:cNvSpPr txBox="1">
                <a:spLocks noChangeArrowheads="1"/>
              </p:cNvSpPr>
              <p:nvPr/>
            </p:nvSpPr>
            <p:spPr bwMode="auto">
              <a:xfrm>
                <a:off x="4425"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grpSp>
          <p:nvGrpSpPr>
            <p:cNvPr id="25" name="Group 76"/>
            <p:cNvGrpSpPr/>
            <p:nvPr/>
          </p:nvGrpSpPr>
          <p:grpSpPr bwMode="auto">
            <a:xfrm>
              <a:off x="3337" y="1152"/>
              <a:ext cx="542" cy="1636"/>
              <a:chOff x="3049" y="1104"/>
              <a:chExt cx="542" cy="1636"/>
            </a:xfrm>
          </p:grpSpPr>
          <p:sp>
            <p:nvSpPr>
              <p:cNvPr id="46" name="Rectangle 77"/>
              <p:cNvSpPr>
                <a:spLocks noChangeArrowheads="1"/>
              </p:cNvSpPr>
              <p:nvPr/>
            </p:nvSpPr>
            <p:spPr bwMode="auto">
              <a:xfrm>
                <a:off x="3049"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7" name="Rectangle 78"/>
              <p:cNvSpPr>
                <a:spLocks noChangeArrowheads="1"/>
              </p:cNvSpPr>
              <p:nvPr/>
            </p:nvSpPr>
            <p:spPr bwMode="auto">
              <a:xfrm>
                <a:off x="3049"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8" name="Rectangle 79"/>
              <p:cNvSpPr>
                <a:spLocks noChangeArrowheads="1"/>
              </p:cNvSpPr>
              <p:nvPr/>
            </p:nvSpPr>
            <p:spPr bwMode="auto">
              <a:xfrm>
                <a:off x="3049"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9" name="Rectangle 80"/>
              <p:cNvSpPr>
                <a:spLocks noChangeArrowheads="1"/>
              </p:cNvSpPr>
              <p:nvPr/>
            </p:nvSpPr>
            <p:spPr bwMode="auto">
              <a:xfrm>
                <a:off x="3049"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50" name="Rectangle 81"/>
              <p:cNvSpPr>
                <a:spLocks noChangeArrowheads="1"/>
              </p:cNvSpPr>
              <p:nvPr/>
            </p:nvSpPr>
            <p:spPr bwMode="auto">
              <a:xfrm>
                <a:off x="3049"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51" name="Rectangle 82"/>
              <p:cNvSpPr>
                <a:spLocks noChangeArrowheads="1"/>
              </p:cNvSpPr>
              <p:nvPr/>
            </p:nvSpPr>
            <p:spPr bwMode="auto">
              <a:xfrm>
                <a:off x="3049"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52" name="Line 83"/>
              <p:cNvSpPr>
                <a:spLocks noChangeShapeType="1"/>
              </p:cNvSpPr>
              <p:nvPr/>
            </p:nvSpPr>
            <p:spPr bwMode="auto">
              <a:xfrm>
                <a:off x="3049"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3" name="Line 84"/>
              <p:cNvSpPr>
                <a:spLocks noChangeShapeType="1"/>
              </p:cNvSpPr>
              <p:nvPr/>
            </p:nvSpPr>
            <p:spPr bwMode="auto">
              <a:xfrm>
                <a:off x="3049"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4" name="Line 85"/>
              <p:cNvSpPr>
                <a:spLocks noChangeShapeType="1"/>
              </p:cNvSpPr>
              <p:nvPr/>
            </p:nvSpPr>
            <p:spPr bwMode="auto">
              <a:xfrm>
                <a:off x="3049"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5" name="Line 86"/>
              <p:cNvSpPr>
                <a:spLocks noChangeShapeType="1"/>
              </p:cNvSpPr>
              <p:nvPr/>
            </p:nvSpPr>
            <p:spPr bwMode="auto">
              <a:xfrm>
                <a:off x="3049"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6" name="Line 87"/>
              <p:cNvSpPr>
                <a:spLocks noChangeShapeType="1"/>
              </p:cNvSpPr>
              <p:nvPr/>
            </p:nvSpPr>
            <p:spPr bwMode="auto">
              <a:xfrm>
                <a:off x="3049"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7" name="Line 88"/>
              <p:cNvSpPr>
                <a:spLocks noChangeShapeType="1"/>
              </p:cNvSpPr>
              <p:nvPr/>
            </p:nvSpPr>
            <p:spPr bwMode="auto">
              <a:xfrm>
                <a:off x="3049"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8" name="Line 89"/>
              <p:cNvSpPr>
                <a:spLocks noChangeShapeType="1"/>
              </p:cNvSpPr>
              <p:nvPr/>
            </p:nvSpPr>
            <p:spPr bwMode="auto">
              <a:xfrm>
                <a:off x="3049"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9" name="Line 90"/>
              <p:cNvSpPr>
                <a:spLocks noChangeShapeType="1"/>
              </p:cNvSpPr>
              <p:nvPr/>
            </p:nvSpPr>
            <p:spPr bwMode="auto">
              <a:xfrm>
                <a:off x="3049"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0" name="Line 91"/>
              <p:cNvSpPr>
                <a:spLocks noChangeShapeType="1"/>
              </p:cNvSpPr>
              <p:nvPr/>
            </p:nvSpPr>
            <p:spPr bwMode="auto">
              <a:xfrm>
                <a:off x="3577"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1" name="Text Box 92"/>
              <p:cNvSpPr txBox="1">
                <a:spLocks noChangeArrowheads="1"/>
              </p:cNvSpPr>
              <p:nvPr/>
            </p:nvSpPr>
            <p:spPr bwMode="auto">
              <a:xfrm>
                <a:off x="3154"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62" name="Text Box 93"/>
              <p:cNvSpPr txBox="1">
                <a:spLocks noChangeArrowheads="1"/>
              </p:cNvSpPr>
              <p:nvPr/>
            </p:nvSpPr>
            <p:spPr bwMode="auto">
              <a:xfrm>
                <a:off x="3168"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26" name="Freeform 94"/>
            <p:cNvSpPr/>
            <p:nvPr/>
          </p:nvSpPr>
          <p:spPr bwMode="auto">
            <a:xfrm>
              <a:off x="384" y="2064"/>
              <a:ext cx="4176" cy="960"/>
            </a:xfrm>
            <a:custGeom>
              <a:avLst/>
              <a:gdLst>
                <a:gd name="T0" fmla="*/ 528 w 4176"/>
                <a:gd name="T1" fmla="*/ 0 h 960"/>
                <a:gd name="T2" fmla="*/ 0 w 4176"/>
                <a:gd name="T3" fmla="*/ 0 h 960"/>
                <a:gd name="T4" fmla="*/ 0 w 4176"/>
                <a:gd name="T5" fmla="*/ 960 h 960"/>
                <a:gd name="T6" fmla="*/ 3648 w 4176"/>
                <a:gd name="T7" fmla="*/ 960 h 960"/>
                <a:gd name="T8" fmla="*/ 3648 w 4176"/>
                <a:gd name="T9" fmla="*/ 0 h 960"/>
                <a:gd name="T10" fmla="*/ 4176 w 4176"/>
                <a:gd name="T11" fmla="*/ 0 h 960"/>
                <a:gd name="T12" fmla="*/ 0 60000 65536"/>
                <a:gd name="T13" fmla="*/ 0 60000 65536"/>
                <a:gd name="T14" fmla="*/ 0 60000 65536"/>
                <a:gd name="T15" fmla="*/ 0 60000 65536"/>
                <a:gd name="T16" fmla="*/ 0 60000 65536"/>
                <a:gd name="T17" fmla="*/ 0 60000 65536"/>
                <a:gd name="T18" fmla="*/ 0 w 4176"/>
                <a:gd name="T19" fmla="*/ 0 h 960"/>
                <a:gd name="T20" fmla="*/ 4176 w 4176"/>
                <a:gd name="T21" fmla="*/ 960 h 960"/>
              </a:gdLst>
              <a:ahLst/>
              <a:cxnLst>
                <a:cxn ang="T12">
                  <a:pos x="T0" y="T1"/>
                </a:cxn>
                <a:cxn ang="T13">
                  <a:pos x="T2" y="T3"/>
                </a:cxn>
                <a:cxn ang="T14">
                  <a:pos x="T4" y="T5"/>
                </a:cxn>
                <a:cxn ang="T15">
                  <a:pos x="T6" y="T7"/>
                </a:cxn>
                <a:cxn ang="T16">
                  <a:pos x="T8" y="T9"/>
                </a:cxn>
                <a:cxn ang="T17">
                  <a:pos x="T10" y="T11"/>
                </a:cxn>
              </a:cxnLst>
              <a:rect l="T18" t="T19" r="T20" b="T21"/>
              <a:pathLst>
                <a:path w="4176" h="960">
                  <a:moveTo>
                    <a:pt x="528" y="0"/>
                  </a:moveTo>
                  <a:lnTo>
                    <a:pt x="0" y="0"/>
                  </a:lnTo>
                  <a:lnTo>
                    <a:pt x="0" y="960"/>
                  </a:lnTo>
                  <a:lnTo>
                    <a:pt x="3648" y="960"/>
                  </a:lnTo>
                  <a:lnTo>
                    <a:pt x="3648" y="0"/>
                  </a:lnTo>
                  <a:lnTo>
                    <a:pt x="4176" y="0"/>
                  </a:lnTo>
                </a:path>
              </a:pathLst>
            </a:custGeom>
            <a:noFill/>
            <a:ln w="38100">
              <a:solidFill>
                <a:schemeClr val="tx1"/>
              </a:solidFill>
              <a:prstDash val="dash"/>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 name="Freeform 95"/>
            <p:cNvSpPr/>
            <p:nvPr/>
          </p:nvSpPr>
          <p:spPr bwMode="auto">
            <a:xfrm>
              <a:off x="1557" y="2064"/>
              <a:ext cx="528" cy="954"/>
            </a:xfrm>
            <a:custGeom>
              <a:avLst/>
              <a:gdLst>
                <a:gd name="T0" fmla="*/ 0 w 528"/>
                <a:gd name="T1" fmla="*/ 924 h 960"/>
                <a:gd name="T2" fmla="*/ 0 w 528"/>
                <a:gd name="T3" fmla="*/ 0 h 960"/>
                <a:gd name="T4" fmla="*/ 528 w 528"/>
                <a:gd name="T5" fmla="*/ 0 h 960"/>
                <a:gd name="T6" fmla="*/ 0 60000 65536"/>
                <a:gd name="T7" fmla="*/ 0 60000 65536"/>
                <a:gd name="T8" fmla="*/ 0 60000 65536"/>
                <a:gd name="T9" fmla="*/ 0 w 528"/>
                <a:gd name="T10" fmla="*/ 0 h 960"/>
                <a:gd name="T11" fmla="*/ 528 w 528"/>
                <a:gd name="T12" fmla="*/ 960 h 960"/>
              </a:gdLst>
              <a:ahLst/>
              <a:cxnLst>
                <a:cxn ang="T6">
                  <a:pos x="T0" y="T1"/>
                </a:cxn>
                <a:cxn ang="T7">
                  <a:pos x="T2" y="T3"/>
                </a:cxn>
                <a:cxn ang="T8">
                  <a:pos x="T4" y="T5"/>
                </a:cxn>
              </a:cxnLst>
              <a:rect l="T9" t="T10" r="T11" b="T12"/>
              <a:pathLst>
                <a:path w="528" h="960">
                  <a:moveTo>
                    <a:pt x="0" y="960"/>
                  </a:moveTo>
                  <a:lnTo>
                    <a:pt x="0" y="0"/>
                  </a:lnTo>
                  <a:lnTo>
                    <a:pt x="528" y="0"/>
                  </a:lnTo>
                </a:path>
              </a:pathLst>
            </a:custGeom>
            <a:noFill/>
            <a:ln w="38100">
              <a:solidFill>
                <a:schemeClr val="tx1"/>
              </a:solidFill>
              <a:prstDash val="dash"/>
              <a:round/>
              <a:headEnd type="oval" w="sm" len="sm"/>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8" name="Freeform 96"/>
            <p:cNvSpPr/>
            <p:nvPr/>
          </p:nvSpPr>
          <p:spPr bwMode="auto">
            <a:xfrm>
              <a:off x="2808" y="2064"/>
              <a:ext cx="528" cy="954"/>
            </a:xfrm>
            <a:custGeom>
              <a:avLst/>
              <a:gdLst>
                <a:gd name="T0" fmla="*/ 0 w 528"/>
                <a:gd name="T1" fmla="*/ 924 h 960"/>
                <a:gd name="T2" fmla="*/ 0 w 528"/>
                <a:gd name="T3" fmla="*/ 0 h 960"/>
                <a:gd name="T4" fmla="*/ 528 w 528"/>
                <a:gd name="T5" fmla="*/ 0 h 960"/>
                <a:gd name="T6" fmla="*/ 0 60000 65536"/>
                <a:gd name="T7" fmla="*/ 0 60000 65536"/>
                <a:gd name="T8" fmla="*/ 0 60000 65536"/>
                <a:gd name="T9" fmla="*/ 0 w 528"/>
                <a:gd name="T10" fmla="*/ 0 h 960"/>
                <a:gd name="T11" fmla="*/ 528 w 528"/>
                <a:gd name="T12" fmla="*/ 960 h 960"/>
              </a:gdLst>
              <a:ahLst/>
              <a:cxnLst>
                <a:cxn ang="T6">
                  <a:pos x="T0" y="T1"/>
                </a:cxn>
                <a:cxn ang="T7">
                  <a:pos x="T2" y="T3"/>
                </a:cxn>
                <a:cxn ang="T8">
                  <a:pos x="T4" y="T5"/>
                </a:cxn>
              </a:cxnLst>
              <a:rect l="T9" t="T10" r="T11" b="T12"/>
              <a:pathLst>
                <a:path w="528" h="960">
                  <a:moveTo>
                    <a:pt x="0" y="960"/>
                  </a:moveTo>
                  <a:lnTo>
                    <a:pt x="0" y="0"/>
                  </a:lnTo>
                  <a:lnTo>
                    <a:pt x="528" y="0"/>
                  </a:lnTo>
                </a:path>
              </a:pathLst>
            </a:custGeom>
            <a:noFill/>
            <a:ln w="38100">
              <a:solidFill>
                <a:schemeClr val="tx1"/>
              </a:solidFill>
              <a:prstDash val="dash"/>
              <a:round/>
              <a:headEnd type="oval" w="sm" len="sm"/>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9" name="Group 97"/>
            <p:cNvGrpSpPr/>
            <p:nvPr/>
          </p:nvGrpSpPr>
          <p:grpSpPr bwMode="auto">
            <a:xfrm>
              <a:off x="2519" y="3360"/>
              <a:ext cx="1031" cy="286"/>
              <a:chOff x="2519" y="3360"/>
              <a:chExt cx="1031" cy="286"/>
            </a:xfrm>
          </p:grpSpPr>
          <p:sp>
            <p:nvSpPr>
              <p:cNvPr id="44" name="Rectangle 98"/>
              <p:cNvSpPr>
                <a:spLocks noChangeArrowheads="1"/>
              </p:cNvSpPr>
              <p:nvPr/>
            </p:nvSpPr>
            <p:spPr bwMode="auto">
              <a:xfrm>
                <a:off x="2519" y="3360"/>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 name="Text Box 99"/>
              <p:cNvSpPr txBox="1">
                <a:spLocks noChangeArrowheads="1"/>
              </p:cNvSpPr>
              <p:nvPr/>
            </p:nvSpPr>
            <p:spPr bwMode="auto">
              <a:xfrm>
                <a:off x="2648" y="3371"/>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地址译码</a:t>
                </a:r>
              </a:p>
            </p:txBody>
          </p:sp>
        </p:grpSp>
        <p:grpSp>
          <p:nvGrpSpPr>
            <p:cNvPr id="30" name="Group 100"/>
            <p:cNvGrpSpPr/>
            <p:nvPr/>
          </p:nvGrpSpPr>
          <p:grpSpPr bwMode="auto">
            <a:xfrm>
              <a:off x="1488" y="3840"/>
              <a:ext cx="2062" cy="286"/>
              <a:chOff x="1488" y="3840"/>
              <a:chExt cx="2062" cy="286"/>
            </a:xfrm>
          </p:grpSpPr>
          <p:sp>
            <p:nvSpPr>
              <p:cNvPr id="40" name="Rectangle 101"/>
              <p:cNvSpPr>
                <a:spLocks noChangeArrowheads="1"/>
              </p:cNvSpPr>
              <p:nvPr/>
            </p:nvSpPr>
            <p:spPr bwMode="auto">
              <a:xfrm>
                <a:off x="2519" y="3840"/>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 name="Text Box 102"/>
              <p:cNvSpPr txBox="1">
                <a:spLocks noChangeArrowheads="1"/>
              </p:cNvSpPr>
              <p:nvPr/>
            </p:nvSpPr>
            <p:spPr bwMode="auto">
              <a:xfrm>
                <a:off x="2648" y="3851"/>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体内地址</a:t>
                </a:r>
              </a:p>
            </p:txBody>
          </p:sp>
          <p:sp>
            <p:nvSpPr>
              <p:cNvPr id="42" name="Rectangle 103"/>
              <p:cNvSpPr>
                <a:spLocks noChangeArrowheads="1"/>
              </p:cNvSpPr>
              <p:nvPr/>
            </p:nvSpPr>
            <p:spPr bwMode="auto">
              <a:xfrm>
                <a:off x="1488" y="3840"/>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 name="Text Box 104"/>
              <p:cNvSpPr txBox="1">
                <a:spLocks noChangeArrowheads="1"/>
              </p:cNvSpPr>
              <p:nvPr/>
            </p:nvSpPr>
            <p:spPr bwMode="auto">
              <a:xfrm>
                <a:off x="1770" y="3851"/>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体号</a:t>
                </a:r>
              </a:p>
            </p:txBody>
          </p:sp>
        </p:grpSp>
        <p:sp>
          <p:nvSpPr>
            <p:cNvPr id="31" name="Line 105"/>
            <p:cNvSpPr>
              <a:spLocks noChangeShapeType="1"/>
            </p:cNvSpPr>
            <p:nvPr/>
          </p:nvSpPr>
          <p:spPr bwMode="auto">
            <a:xfrm flipV="1">
              <a:off x="1975" y="3204"/>
              <a:ext cx="0" cy="635"/>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106"/>
            <p:cNvSpPr>
              <a:spLocks noChangeShapeType="1"/>
            </p:cNvSpPr>
            <p:nvPr/>
          </p:nvSpPr>
          <p:spPr bwMode="auto">
            <a:xfrm flipV="1">
              <a:off x="3024" y="3648"/>
              <a:ext cx="0" cy="192"/>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33" name="Group 107"/>
            <p:cNvGrpSpPr/>
            <p:nvPr/>
          </p:nvGrpSpPr>
          <p:grpSpPr bwMode="auto">
            <a:xfrm>
              <a:off x="1190" y="2784"/>
              <a:ext cx="3640" cy="442"/>
              <a:chOff x="1190" y="2784"/>
              <a:chExt cx="3640" cy="442"/>
            </a:xfrm>
          </p:grpSpPr>
          <p:sp>
            <p:nvSpPr>
              <p:cNvPr id="35" name="Freeform 108"/>
              <p:cNvSpPr/>
              <p:nvPr/>
            </p:nvSpPr>
            <p:spPr bwMode="auto">
              <a:xfrm>
                <a:off x="1200" y="2784"/>
                <a:ext cx="1" cy="442"/>
              </a:xfrm>
              <a:custGeom>
                <a:avLst/>
                <a:gdLst>
                  <a:gd name="T0" fmla="*/ 0 w 1"/>
                  <a:gd name="T1" fmla="*/ 442 h 442"/>
                  <a:gd name="T2" fmla="*/ 0 w 1"/>
                  <a:gd name="T3" fmla="*/ 0 h 442"/>
                  <a:gd name="T4" fmla="*/ 0 60000 65536"/>
                  <a:gd name="T5" fmla="*/ 0 60000 65536"/>
                  <a:gd name="T6" fmla="*/ 0 w 1"/>
                  <a:gd name="T7" fmla="*/ 0 h 442"/>
                  <a:gd name="T8" fmla="*/ 1 w 1"/>
                  <a:gd name="T9" fmla="*/ 442 h 442"/>
                </a:gdLst>
                <a:ahLst/>
                <a:cxnLst>
                  <a:cxn ang="T4">
                    <a:pos x="T0" y="T1"/>
                  </a:cxn>
                  <a:cxn ang="T5">
                    <a:pos x="T2" y="T3"/>
                  </a:cxn>
                </a:cxnLst>
                <a:rect l="T6" t="T7" r="T8" b="T9"/>
                <a:pathLst>
                  <a:path w="1" h="442">
                    <a:moveTo>
                      <a:pt x="0" y="442"/>
                    </a:moveTo>
                    <a:lnTo>
                      <a:pt x="0" y="0"/>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6" name="Line 109"/>
              <p:cNvSpPr>
                <a:spLocks noChangeShapeType="1"/>
              </p:cNvSpPr>
              <p:nvPr/>
            </p:nvSpPr>
            <p:spPr bwMode="auto">
              <a:xfrm>
                <a:off x="1190" y="3213"/>
                <a:ext cx="3627"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7" name="Freeform 110"/>
              <p:cNvSpPr/>
              <p:nvPr/>
            </p:nvSpPr>
            <p:spPr bwMode="auto">
              <a:xfrm>
                <a:off x="4829" y="2784"/>
                <a:ext cx="1" cy="442"/>
              </a:xfrm>
              <a:custGeom>
                <a:avLst/>
                <a:gdLst>
                  <a:gd name="T0" fmla="*/ 0 w 1"/>
                  <a:gd name="T1" fmla="*/ 442 h 442"/>
                  <a:gd name="T2" fmla="*/ 0 w 1"/>
                  <a:gd name="T3" fmla="*/ 0 h 442"/>
                  <a:gd name="T4" fmla="*/ 0 60000 65536"/>
                  <a:gd name="T5" fmla="*/ 0 60000 65536"/>
                  <a:gd name="T6" fmla="*/ 0 w 1"/>
                  <a:gd name="T7" fmla="*/ 0 h 442"/>
                  <a:gd name="T8" fmla="*/ 1 w 1"/>
                  <a:gd name="T9" fmla="*/ 442 h 442"/>
                </a:gdLst>
                <a:ahLst/>
                <a:cxnLst>
                  <a:cxn ang="T4">
                    <a:pos x="T0" y="T1"/>
                  </a:cxn>
                  <a:cxn ang="T5">
                    <a:pos x="T2" y="T3"/>
                  </a:cxn>
                </a:cxnLst>
                <a:rect l="T6" t="T7" r="T8" b="T9"/>
                <a:pathLst>
                  <a:path w="1" h="442">
                    <a:moveTo>
                      <a:pt x="0" y="442"/>
                    </a:moveTo>
                    <a:lnTo>
                      <a:pt x="0" y="0"/>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 name="Freeform 111"/>
              <p:cNvSpPr/>
              <p:nvPr/>
            </p:nvSpPr>
            <p:spPr bwMode="auto">
              <a:xfrm>
                <a:off x="2381" y="2784"/>
                <a:ext cx="1" cy="438"/>
              </a:xfrm>
              <a:custGeom>
                <a:avLst/>
                <a:gdLst>
                  <a:gd name="T0" fmla="*/ 0 w 1"/>
                  <a:gd name="T1" fmla="*/ 418 h 442"/>
                  <a:gd name="T2" fmla="*/ 0 w 1"/>
                  <a:gd name="T3" fmla="*/ 0 h 442"/>
                  <a:gd name="T4" fmla="*/ 0 60000 65536"/>
                  <a:gd name="T5" fmla="*/ 0 60000 65536"/>
                  <a:gd name="T6" fmla="*/ 0 w 1"/>
                  <a:gd name="T7" fmla="*/ 0 h 442"/>
                  <a:gd name="T8" fmla="*/ 1 w 1"/>
                  <a:gd name="T9" fmla="*/ 442 h 442"/>
                </a:gdLst>
                <a:ahLst/>
                <a:cxnLst>
                  <a:cxn ang="T4">
                    <a:pos x="T0" y="T1"/>
                  </a:cxn>
                  <a:cxn ang="T5">
                    <a:pos x="T2" y="T3"/>
                  </a:cxn>
                </a:cxnLst>
                <a:rect l="T6" t="T7" r="T8" b="T9"/>
                <a:pathLst>
                  <a:path w="1" h="442">
                    <a:moveTo>
                      <a:pt x="0" y="442"/>
                    </a:moveTo>
                    <a:lnTo>
                      <a:pt x="0" y="0"/>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 name="Freeform 112"/>
              <p:cNvSpPr/>
              <p:nvPr/>
            </p:nvSpPr>
            <p:spPr bwMode="auto">
              <a:xfrm>
                <a:off x="3606" y="2784"/>
                <a:ext cx="1" cy="438"/>
              </a:xfrm>
              <a:custGeom>
                <a:avLst/>
                <a:gdLst>
                  <a:gd name="T0" fmla="*/ 0 w 1"/>
                  <a:gd name="T1" fmla="*/ 418 h 442"/>
                  <a:gd name="T2" fmla="*/ 0 w 1"/>
                  <a:gd name="T3" fmla="*/ 0 h 442"/>
                  <a:gd name="T4" fmla="*/ 0 60000 65536"/>
                  <a:gd name="T5" fmla="*/ 0 60000 65536"/>
                  <a:gd name="T6" fmla="*/ 0 w 1"/>
                  <a:gd name="T7" fmla="*/ 0 h 442"/>
                  <a:gd name="T8" fmla="*/ 1 w 1"/>
                  <a:gd name="T9" fmla="*/ 442 h 442"/>
                </a:gdLst>
                <a:ahLst/>
                <a:cxnLst>
                  <a:cxn ang="T4">
                    <a:pos x="T0" y="T1"/>
                  </a:cxn>
                  <a:cxn ang="T5">
                    <a:pos x="T2" y="T3"/>
                  </a:cxn>
                </a:cxnLst>
                <a:rect l="T6" t="T7" r="T8" b="T9"/>
                <a:pathLst>
                  <a:path w="1" h="442">
                    <a:moveTo>
                      <a:pt x="0" y="442"/>
                    </a:moveTo>
                    <a:lnTo>
                      <a:pt x="0" y="0"/>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34" name="Freeform 113"/>
            <p:cNvSpPr/>
            <p:nvPr/>
          </p:nvSpPr>
          <p:spPr bwMode="auto">
            <a:xfrm>
              <a:off x="3023" y="3022"/>
              <a:ext cx="1" cy="329"/>
            </a:xfrm>
            <a:custGeom>
              <a:avLst/>
              <a:gdLst>
                <a:gd name="T0" fmla="*/ 0 w 1"/>
                <a:gd name="T1" fmla="*/ 74 h 442"/>
                <a:gd name="T2" fmla="*/ 0 w 1"/>
                <a:gd name="T3" fmla="*/ 0 h 442"/>
                <a:gd name="T4" fmla="*/ 0 60000 65536"/>
                <a:gd name="T5" fmla="*/ 0 60000 65536"/>
                <a:gd name="T6" fmla="*/ 0 w 1"/>
                <a:gd name="T7" fmla="*/ 0 h 442"/>
                <a:gd name="T8" fmla="*/ 1 w 1"/>
                <a:gd name="T9" fmla="*/ 442 h 442"/>
              </a:gdLst>
              <a:ahLst/>
              <a:cxnLst>
                <a:cxn ang="T4">
                  <a:pos x="T0" y="T1"/>
                </a:cxn>
                <a:cxn ang="T5">
                  <a:pos x="T2" y="T3"/>
                </a:cxn>
              </a:cxnLst>
              <a:rect l="T6" t="T7" r="T8" b="T9"/>
              <a:pathLst>
                <a:path w="1" h="442">
                  <a:moveTo>
                    <a:pt x="0" y="442"/>
                  </a:moveTo>
                  <a:lnTo>
                    <a:pt x="0" y="0"/>
                  </a:lnTo>
                </a:path>
              </a:pathLst>
            </a:custGeom>
            <a:noFill/>
            <a:ln w="38100">
              <a:solidFill>
                <a:schemeClr val="tx1"/>
              </a:solidFill>
              <a:prstDash val="dash"/>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14" name="Text Box 114"/>
          <p:cNvSpPr txBox="1">
            <a:spLocks noChangeArrowheads="1"/>
          </p:cNvSpPr>
          <p:nvPr/>
        </p:nvSpPr>
        <p:spPr bwMode="auto">
          <a:xfrm>
            <a:off x="4448175" y="6016625"/>
            <a:ext cx="6934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solidFill>
                  <a:schemeClr val="folHlink"/>
                </a:solidFill>
              </a:rPr>
              <a:t>体号</a:t>
            </a:r>
          </a:p>
        </p:txBody>
      </p:sp>
      <p:sp>
        <p:nvSpPr>
          <p:cNvPr id="115" name="Line 115"/>
          <p:cNvSpPr>
            <a:spLocks noChangeShapeType="1"/>
          </p:cNvSpPr>
          <p:nvPr/>
        </p:nvSpPr>
        <p:spPr bwMode="auto">
          <a:xfrm flipV="1">
            <a:off x="4773613" y="4989513"/>
            <a:ext cx="0" cy="1008062"/>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16" name="Group 116"/>
          <p:cNvGrpSpPr/>
          <p:nvPr/>
        </p:nvGrpSpPr>
        <p:grpSpPr bwMode="auto">
          <a:xfrm>
            <a:off x="3527425" y="4322763"/>
            <a:ext cx="5778500" cy="701675"/>
            <a:chOff x="1190" y="2784"/>
            <a:chExt cx="3640" cy="442"/>
          </a:xfrm>
        </p:grpSpPr>
        <p:sp>
          <p:nvSpPr>
            <p:cNvPr id="117" name="Freeform 117"/>
            <p:cNvSpPr/>
            <p:nvPr/>
          </p:nvSpPr>
          <p:spPr bwMode="auto">
            <a:xfrm>
              <a:off x="1200" y="2784"/>
              <a:ext cx="1" cy="442"/>
            </a:xfrm>
            <a:custGeom>
              <a:avLst/>
              <a:gdLst>
                <a:gd name="T0" fmla="*/ 0 w 1"/>
                <a:gd name="T1" fmla="*/ 442 h 442"/>
                <a:gd name="T2" fmla="*/ 0 w 1"/>
                <a:gd name="T3" fmla="*/ 0 h 442"/>
                <a:gd name="T4" fmla="*/ 0 60000 65536"/>
                <a:gd name="T5" fmla="*/ 0 60000 65536"/>
                <a:gd name="T6" fmla="*/ 0 w 1"/>
                <a:gd name="T7" fmla="*/ 0 h 442"/>
                <a:gd name="T8" fmla="*/ 1 w 1"/>
                <a:gd name="T9" fmla="*/ 442 h 442"/>
              </a:gdLst>
              <a:ahLst/>
              <a:cxnLst>
                <a:cxn ang="T4">
                  <a:pos x="T0" y="T1"/>
                </a:cxn>
                <a:cxn ang="T5">
                  <a:pos x="T2" y="T3"/>
                </a:cxn>
              </a:cxnLst>
              <a:rect l="T6" t="T7" r="T8" b="T9"/>
              <a:pathLst>
                <a:path w="1" h="442">
                  <a:moveTo>
                    <a:pt x="0" y="442"/>
                  </a:moveTo>
                  <a:lnTo>
                    <a:pt x="0" y="0"/>
                  </a:lnTo>
                </a:path>
              </a:pathLst>
            </a:custGeom>
            <a:noFill/>
            <a:ln w="38100">
              <a:solidFill>
                <a:schemeClr val="folHlink"/>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8" name="Line 118"/>
            <p:cNvSpPr>
              <a:spLocks noChangeShapeType="1"/>
            </p:cNvSpPr>
            <p:nvPr/>
          </p:nvSpPr>
          <p:spPr bwMode="auto">
            <a:xfrm>
              <a:off x="1190" y="3213"/>
              <a:ext cx="3627"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9" name="Freeform 119"/>
            <p:cNvSpPr/>
            <p:nvPr/>
          </p:nvSpPr>
          <p:spPr bwMode="auto">
            <a:xfrm>
              <a:off x="4829" y="2784"/>
              <a:ext cx="1" cy="442"/>
            </a:xfrm>
            <a:custGeom>
              <a:avLst/>
              <a:gdLst>
                <a:gd name="T0" fmla="*/ 0 w 1"/>
                <a:gd name="T1" fmla="*/ 442 h 442"/>
                <a:gd name="T2" fmla="*/ 0 w 1"/>
                <a:gd name="T3" fmla="*/ 0 h 442"/>
                <a:gd name="T4" fmla="*/ 0 60000 65536"/>
                <a:gd name="T5" fmla="*/ 0 60000 65536"/>
                <a:gd name="T6" fmla="*/ 0 w 1"/>
                <a:gd name="T7" fmla="*/ 0 h 442"/>
                <a:gd name="T8" fmla="*/ 1 w 1"/>
                <a:gd name="T9" fmla="*/ 442 h 442"/>
              </a:gdLst>
              <a:ahLst/>
              <a:cxnLst>
                <a:cxn ang="T4">
                  <a:pos x="T0" y="T1"/>
                </a:cxn>
                <a:cxn ang="T5">
                  <a:pos x="T2" y="T3"/>
                </a:cxn>
              </a:cxnLst>
              <a:rect l="T6" t="T7" r="T8" b="T9"/>
              <a:pathLst>
                <a:path w="1" h="442">
                  <a:moveTo>
                    <a:pt x="0" y="442"/>
                  </a:moveTo>
                  <a:lnTo>
                    <a:pt x="0" y="0"/>
                  </a:lnTo>
                </a:path>
              </a:pathLst>
            </a:custGeom>
            <a:noFill/>
            <a:ln w="38100">
              <a:solidFill>
                <a:schemeClr val="folHlink"/>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0" name="Freeform 120"/>
            <p:cNvSpPr/>
            <p:nvPr/>
          </p:nvSpPr>
          <p:spPr bwMode="auto">
            <a:xfrm>
              <a:off x="2381" y="2784"/>
              <a:ext cx="1" cy="438"/>
            </a:xfrm>
            <a:custGeom>
              <a:avLst/>
              <a:gdLst>
                <a:gd name="T0" fmla="*/ 0 w 1"/>
                <a:gd name="T1" fmla="*/ 418 h 442"/>
                <a:gd name="T2" fmla="*/ 0 w 1"/>
                <a:gd name="T3" fmla="*/ 0 h 442"/>
                <a:gd name="T4" fmla="*/ 0 60000 65536"/>
                <a:gd name="T5" fmla="*/ 0 60000 65536"/>
                <a:gd name="T6" fmla="*/ 0 w 1"/>
                <a:gd name="T7" fmla="*/ 0 h 442"/>
                <a:gd name="T8" fmla="*/ 1 w 1"/>
                <a:gd name="T9" fmla="*/ 442 h 442"/>
              </a:gdLst>
              <a:ahLst/>
              <a:cxnLst>
                <a:cxn ang="T4">
                  <a:pos x="T0" y="T1"/>
                </a:cxn>
                <a:cxn ang="T5">
                  <a:pos x="T2" y="T3"/>
                </a:cxn>
              </a:cxnLst>
              <a:rect l="T6" t="T7" r="T8" b="T9"/>
              <a:pathLst>
                <a:path w="1" h="442">
                  <a:moveTo>
                    <a:pt x="0" y="442"/>
                  </a:moveTo>
                  <a:lnTo>
                    <a:pt x="0" y="0"/>
                  </a:lnTo>
                </a:path>
              </a:pathLst>
            </a:custGeom>
            <a:noFill/>
            <a:ln w="38100">
              <a:solidFill>
                <a:schemeClr val="folHlink"/>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1" name="Freeform 121"/>
            <p:cNvSpPr/>
            <p:nvPr/>
          </p:nvSpPr>
          <p:spPr bwMode="auto">
            <a:xfrm>
              <a:off x="3606" y="2784"/>
              <a:ext cx="1" cy="438"/>
            </a:xfrm>
            <a:custGeom>
              <a:avLst/>
              <a:gdLst>
                <a:gd name="T0" fmla="*/ 0 w 1"/>
                <a:gd name="T1" fmla="*/ 418 h 442"/>
                <a:gd name="T2" fmla="*/ 0 w 1"/>
                <a:gd name="T3" fmla="*/ 0 h 442"/>
                <a:gd name="T4" fmla="*/ 0 60000 65536"/>
                <a:gd name="T5" fmla="*/ 0 60000 65536"/>
                <a:gd name="T6" fmla="*/ 0 w 1"/>
                <a:gd name="T7" fmla="*/ 0 h 442"/>
                <a:gd name="T8" fmla="*/ 1 w 1"/>
                <a:gd name="T9" fmla="*/ 442 h 442"/>
              </a:gdLst>
              <a:ahLst/>
              <a:cxnLst>
                <a:cxn ang="T4">
                  <a:pos x="T0" y="T1"/>
                </a:cxn>
                <a:cxn ang="T5">
                  <a:pos x="T2" y="T3"/>
                </a:cxn>
              </a:cxnLst>
              <a:rect l="T6" t="T7" r="T8" b="T9"/>
              <a:pathLst>
                <a:path w="1" h="442">
                  <a:moveTo>
                    <a:pt x="0" y="442"/>
                  </a:moveTo>
                  <a:lnTo>
                    <a:pt x="0" y="0"/>
                  </a:lnTo>
                </a:path>
              </a:pathLst>
            </a:custGeom>
            <a:noFill/>
            <a:ln w="38100">
              <a:solidFill>
                <a:schemeClr val="folHlink"/>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标题 119"/>
          <p:cNvSpPr>
            <a:spLocks noGrp="1"/>
          </p:cNvSpPr>
          <p:nvPr>
            <p:ph type="title"/>
          </p:nvPr>
        </p:nvSpPr>
        <p:spPr/>
        <p:txBody>
          <a:bodyPr>
            <a:normAutofit/>
          </a:bodyPr>
          <a:lstStyle/>
          <a:p>
            <a:r>
              <a:rPr lang="zh-CN" altLang="en-US" b="1">
                <a:sym typeface="+mn-ea"/>
              </a:rPr>
              <a:t>低位交叉</a:t>
            </a:r>
            <a:r>
              <a:rPr lang="en-US" altLang="zh-CN" b="1">
                <a:sym typeface="+mn-ea"/>
              </a:rPr>
              <a:t>——</a:t>
            </a:r>
            <a:r>
              <a:rPr lang="zh-CN" altLang="en-US" b="1">
                <a:sym typeface="+mn-ea"/>
              </a:rPr>
              <a:t>各个体轮流编址</a:t>
            </a:r>
            <a:endParaRPr lang="en-US" altLang="zh-CN" b="1">
              <a:sym typeface="+mn-ea"/>
            </a:endParaRPr>
          </a:p>
        </p:txBody>
      </p:sp>
      <p:sp>
        <p:nvSpPr>
          <p:cNvPr id="2" name="灯片编号占位符 1"/>
          <p:cNvSpPr>
            <a:spLocks noGrp="1"/>
          </p:cNvSpPr>
          <p:nvPr>
            <p:ph type="sldNum" sz="quarter" idx="12"/>
          </p:nvPr>
        </p:nvSpPr>
        <p:spPr/>
        <p:txBody>
          <a:bodyPr/>
          <a:lstStyle/>
          <a:p>
            <a:fld id="{8EE8E787-E6FE-45D8-9039-788B45E44EE7}" type="slidenum">
              <a:rPr lang="zh-CN" altLang="en-US" smtClean="0"/>
              <a:t>172</a:t>
            </a:fld>
            <a:endParaRPr lang="zh-CN" altLang="en-US" dirty="0"/>
          </a:p>
        </p:txBody>
      </p:sp>
      <p:grpSp>
        <p:nvGrpSpPr>
          <p:cNvPr id="3" name="Group 2"/>
          <p:cNvGrpSpPr/>
          <p:nvPr/>
        </p:nvGrpSpPr>
        <p:grpSpPr bwMode="auto">
          <a:xfrm>
            <a:off x="3209925" y="1287463"/>
            <a:ext cx="7227888" cy="3195637"/>
            <a:chOff x="912" y="1010"/>
            <a:chExt cx="4553" cy="2013"/>
          </a:xfrm>
        </p:grpSpPr>
        <p:sp>
          <p:nvSpPr>
            <p:cNvPr id="4" name="Text Box 3"/>
            <p:cNvSpPr txBox="1">
              <a:spLocks noChangeArrowheads="1"/>
            </p:cNvSpPr>
            <p:nvPr/>
          </p:nvSpPr>
          <p:spPr bwMode="auto">
            <a:xfrm>
              <a:off x="1008" y="1010"/>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0</a:t>
              </a:r>
            </a:p>
          </p:txBody>
        </p:sp>
        <p:grpSp>
          <p:nvGrpSpPr>
            <p:cNvPr id="5" name="Group 4"/>
            <p:cNvGrpSpPr/>
            <p:nvPr/>
          </p:nvGrpSpPr>
          <p:grpSpPr bwMode="auto">
            <a:xfrm>
              <a:off x="912" y="1387"/>
              <a:ext cx="567" cy="1636"/>
              <a:chOff x="624" y="1104"/>
              <a:chExt cx="567" cy="1636"/>
            </a:xfrm>
          </p:grpSpPr>
          <p:sp>
            <p:nvSpPr>
              <p:cNvPr id="63" name="Rectangle 5"/>
              <p:cNvSpPr>
                <a:spLocks noChangeArrowheads="1"/>
              </p:cNvSpPr>
              <p:nvPr/>
            </p:nvSpPr>
            <p:spPr bwMode="auto">
              <a:xfrm>
                <a:off x="624"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4" name="Rectangle 6"/>
              <p:cNvSpPr>
                <a:spLocks noChangeArrowheads="1"/>
              </p:cNvSpPr>
              <p:nvPr/>
            </p:nvSpPr>
            <p:spPr bwMode="auto">
              <a:xfrm>
                <a:off x="624"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5" name="Rectangle 7"/>
              <p:cNvSpPr>
                <a:spLocks noChangeArrowheads="1"/>
              </p:cNvSpPr>
              <p:nvPr/>
            </p:nvSpPr>
            <p:spPr bwMode="auto">
              <a:xfrm>
                <a:off x="624"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6" name="Rectangle 8"/>
              <p:cNvSpPr>
                <a:spLocks noChangeArrowheads="1"/>
              </p:cNvSpPr>
              <p:nvPr/>
            </p:nvSpPr>
            <p:spPr bwMode="auto">
              <a:xfrm>
                <a:off x="624"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7" name="Rectangle 9"/>
              <p:cNvSpPr>
                <a:spLocks noChangeArrowheads="1"/>
              </p:cNvSpPr>
              <p:nvPr/>
            </p:nvSpPr>
            <p:spPr bwMode="auto">
              <a:xfrm>
                <a:off x="624"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8" name="Rectangle 10"/>
              <p:cNvSpPr>
                <a:spLocks noChangeArrowheads="1"/>
              </p:cNvSpPr>
              <p:nvPr/>
            </p:nvSpPr>
            <p:spPr bwMode="auto">
              <a:xfrm>
                <a:off x="624"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9" name="Line 11"/>
              <p:cNvSpPr>
                <a:spLocks noChangeShapeType="1"/>
              </p:cNvSpPr>
              <p:nvPr/>
            </p:nvSpPr>
            <p:spPr bwMode="auto">
              <a:xfrm>
                <a:off x="624"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0" name="Line 12"/>
              <p:cNvSpPr>
                <a:spLocks noChangeShapeType="1"/>
              </p:cNvSpPr>
              <p:nvPr/>
            </p:nvSpPr>
            <p:spPr bwMode="auto">
              <a:xfrm>
                <a:off x="624"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1" name="Line 13"/>
              <p:cNvSpPr>
                <a:spLocks noChangeShapeType="1"/>
              </p:cNvSpPr>
              <p:nvPr/>
            </p:nvSpPr>
            <p:spPr bwMode="auto">
              <a:xfrm>
                <a:off x="624"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2" name="Line 14"/>
              <p:cNvSpPr>
                <a:spLocks noChangeShapeType="1"/>
              </p:cNvSpPr>
              <p:nvPr/>
            </p:nvSpPr>
            <p:spPr bwMode="auto">
              <a:xfrm>
                <a:off x="624"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3" name="Line 15"/>
              <p:cNvSpPr>
                <a:spLocks noChangeShapeType="1"/>
              </p:cNvSpPr>
              <p:nvPr/>
            </p:nvSpPr>
            <p:spPr bwMode="auto">
              <a:xfrm>
                <a:off x="624"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4" name="Line 16"/>
              <p:cNvSpPr>
                <a:spLocks noChangeShapeType="1"/>
              </p:cNvSpPr>
              <p:nvPr/>
            </p:nvSpPr>
            <p:spPr bwMode="auto">
              <a:xfrm>
                <a:off x="624"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5" name="Line 17"/>
              <p:cNvSpPr>
                <a:spLocks noChangeShapeType="1"/>
              </p:cNvSpPr>
              <p:nvPr/>
            </p:nvSpPr>
            <p:spPr bwMode="auto">
              <a:xfrm>
                <a:off x="624"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6" name="Line 18"/>
              <p:cNvSpPr>
                <a:spLocks noChangeShapeType="1"/>
              </p:cNvSpPr>
              <p:nvPr/>
            </p:nvSpPr>
            <p:spPr bwMode="auto">
              <a:xfrm>
                <a:off x="624"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7" name="Line 19"/>
              <p:cNvSpPr>
                <a:spLocks noChangeShapeType="1"/>
              </p:cNvSpPr>
              <p:nvPr/>
            </p:nvSpPr>
            <p:spPr bwMode="auto">
              <a:xfrm>
                <a:off x="1152"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8" name="Text Box 20"/>
              <p:cNvSpPr txBox="1">
                <a:spLocks noChangeArrowheads="1"/>
              </p:cNvSpPr>
              <p:nvPr/>
            </p:nvSpPr>
            <p:spPr bwMode="auto">
              <a:xfrm>
                <a:off x="768"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79" name="Text Box 21"/>
              <p:cNvSpPr txBox="1">
                <a:spLocks noChangeArrowheads="1"/>
              </p:cNvSpPr>
              <p:nvPr/>
            </p:nvSpPr>
            <p:spPr bwMode="auto">
              <a:xfrm>
                <a:off x="768"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6" name="Text Box 22"/>
            <p:cNvSpPr txBox="1">
              <a:spLocks noChangeArrowheads="1"/>
            </p:cNvSpPr>
            <p:nvPr/>
          </p:nvSpPr>
          <p:spPr bwMode="auto">
            <a:xfrm>
              <a:off x="2296" y="1010"/>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1</a:t>
              </a:r>
            </a:p>
          </p:txBody>
        </p:sp>
        <p:grpSp>
          <p:nvGrpSpPr>
            <p:cNvPr id="7" name="Group 23"/>
            <p:cNvGrpSpPr/>
            <p:nvPr/>
          </p:nvGrpSpPr>
          <p:grpSpPr bwMode="auto">
            <a:xfrm>
              <a:off x="2222" y="1387"/>
              <a:ext cx="567" cy="1636"/>
              <a:chOff x="1807" y="1104"/>
              <a:chExt cx="567" cy="1636"/>
            </a:xfrm>
          </p:grpSpPr>
          <p:sp>
            <p:nvSpPr>
              <p:cNvPr id="46" name="Rectangle 24"/>
              <p:cNvSpPr>
                <a:spLocks noChangeArrowheads="1"/>
              </p:cNvSpPr>
              <p:nvPr/>
            </p:nvSpPr>
            <p:spPr bwMode="auto">
              <a:xfrm>
                <a:off x="1807"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7" name="Rectangle 25"/>
              <p:cNvSpPr>
                <a:spLocks noChangeArrowheads="1"/>
              </p:cNvSpPr>
              <p:nvPr/>
            </p:nvSpPr>
            <p:spPr bwMode="auto">
              <a:xfrm>
                <a:off x="1807"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8" name="Rectangle 26"/>
              <p:cNvSpPr>
                <a:spLocks noChangeArrowheads="1"/>
              </p:cNvSpPr>
              <p:nvPr/>
            </p:nvSpPr>
            <p:spPr bwMode="auto">
              <a:xfrm>
                <a:off x="1807"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9" name="Rectangle 27"/>
              <p:cNvSpPr>
                <a:spLocks noChangeArrowheads="1"/>
              </p:cNvSpPr>
              <p:nvPr/>
            </p:nvSpPr>
            <p:spPr bwMode="auto">
              <a:xfrm>
                <a:off x="1807"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50" name="Rectangle 28"/>
              <p:cNvSpPr>
                <a:spLocks noChangeArrowheads="1"/>
              </p:cNvSpPr>
              <p:nvPr/>
            </p:nvSpPr>
            <p:spPr bwMode="auto">
              <a:xfrm>
                <a:off x="1807"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51" name="Rectangle 29"/>
              <p:cNvSpPr>
                <a:spLocks noChangeArrowheads="1"/>
              </p:cNvSpPr>
              <p:nvPr/>
            </p:nvSpPr>
            <p:spPr bwMode="auto">
              <a:xfrm>
                <a:off x="1807"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52" name="Line 30"/>
              <p:cNvSpPr>
                <a:spLocks noChangeShapeType="1"/>
              </p:cNvSpPr>
              <p:nvPr/>
            </p:nvSpPr>
            <p:spPr bwMode="auto">
              <a:xfrm>
                <a:off x="1807"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3" name="Line 31"/>
              <p:cNvSpPr>
                <a:spLocks noChangeShapeType="1"/>
              </p:cNvSpPr>
              <p:nvPr/>
            </p:nvSpPr>
            <p:spPr bwMode="auto">
              <a:xfrm>
                <a:off x="1807"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4" name="Line 32"/>
              <p:cNvSpPr>
                <a:spLocks noChangeShapeType="1"/>
              </p:cNvSpPr>
              <p:nvPr/>
            </p:nvSpPr>
            <p:spPr bwMode="auto">
              <a:xfrm>
                <a:off x="1807"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5" name="Line 33"/>
              <p:cNvSpPr>
                <a:spLocks noChangeShapeType="1"/>
              </p:cNvSpPr>
              <p:nvPr/>
            </p:nvSpPr>
            <p:spPr bwMode="auto">
              <a:xfrm>
                <a:off x="1807"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6" name="Line 34"/>
              <p:cNvSpPr>
                <a:spLocks noChangeShapeType="1"/>
              </p:cNvSpPr>
              <p:nvPr/>
            </p:nvSpPr>
            <p:spPr bwMode="auto">
              <a:xfrm>
                <a:off x="1807"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7" name="Line 35"/>
              <p:cNvSpPr>
                <a:spLocks noChangeShapeType="1"/>
              </p:cNvSpPr>
              <p:nvPr/>
            </p:nvSpPr>
            <p:spPr bwMode="auto">
              <a:xfrm>
                <a:off x="1807"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8" name="Line 36"/>
              <p:cNvSpPr>
                <a:spLocks noChangeShapeType="1"/>
              </p:cNvSpPr>
              <p:nvPr/>
            </p:nvSpPr>
            <p:spPr bwMode="auto">
              <a:xfrm>
                <a:off x="1807"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9" name="Line 37"/>
              <p:cNvSpPr>
                <a:spLocks noChangeShapeType="1"/>
              </p:cNvSpPr>
              <p:nvPr/>
            </p:nvSpPr>
            <p:spPr bwMode="auto">
              <a:xfrm>
                <a:off x="1807"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0" name="Line 38"/>
              <p:cNvSpPr>
                <a:spLocks noChangeShapeType="1"/>
              </p:cNvSpPr>
              <p:nvPr/>
            </p:nvSpPr>
            <p:spPr bwMode="auto">
              <a:xfrm>
                <a:off x="2335"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1" name="Text Box 39"/>
              <p:cNvSpPr txBox="1">
                <a:spLocks noChangeArrowheads="1"/>
              </p:cNvSpPr>
              <p:nvPr/>
            </p:nvSpPr>
            <p:spPr bwMode="auto">
              <a:xfrm>
                <a:off x="1951"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62" name="Text Box 40"/>
              <p:cNvSpPr txBox="1">
                <a:spLocks noChangeArrowheads="1"/>
              </p:cNvSpPr>
              <p:nvPr/>
            </p:nvSpPr>
            <p:spPr bwMode="auto">
              <a:xfrm>
                <a:off x="1920"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8" name="Text Box 41"/>
            <p:cNvSpPr txBox="1">
              <a:spLocks noChangeArrowheads="1"/>
            </p:cNvSpPr>
            <p:nvPr/>
          </p:nvSpPr>
          <p:spPr bwMode="auto">
            <a:xfrm>
              <a:off x="3634" y="1010"/>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2</a:t>
              </a:r>
            </a:p>
          </p:txBody>
        </p:sp>
        <p:sp>
          <p:nvSpPr>
            <p:cNvPr id="9" name="Text Box 42"/>
            <p:cNvSpPr txBox="1">
              <a:spLocks noChangeArrowheads="1"/>
            </p:cNvSpPr>
            <p:nvPr/>
          </p:nvSpPr>
          <p:spPr bwMode="auto">
            <a:xfrm>
              <a:off x="4984" y="1010"/>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3</a:t>
              </a:r>
            </a:p>
          </p:txBody>
        </p:sp>
        <p:grpSp>
          <p:nvGrpSpPr>
            <p:cNvPr id="10" name="Group 43"/>
            <p:cNvGrpSpPr/>
            <p:nvPr/>
          </p:nvGrpSpPr>
          <p:grpSpPr bwMode="auto">
            <a:xfrm>
              <a:off x="4888" y="1387"/>
              <a:ext cx="577" cy="1636"/>
              <a:chOff x="4271" y="1104"/>
              <a:chExt cx="577" cy="1636"/>
            </a:xfrm>
          </p:grpSpPr>
          <p:sp>
            <p:nvSpPr>
              <p:cNvPr id="29" name="Rectangle 44"/>
              <p:cNvSpPr>
                <a:spLocks noChangeArrowheads="1"/>
              </p:cNvSpPr>
              <p:nvPr/>
            </p:nvSpPr>
            <p:spPr bwMode="auto">
              <a:xfrm>
                <a:off x="4271"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30" name="Rectangle 45"/>
              <p:cNvSpPr>
                <a:spLocks noChangeArrowheads="1"/>
              </p:cNvSpPr>
              <p:nvPr/>
            </p:nvSpPr>
            <p:spPr bwMode="auto">
              <a:xfrm>
                <a:off x="4271"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31" name="Rectangle 46"/>
              <p:cNvSpPr>
                <a:spLocks noChangeArrowheads="1"/>
              </p:cNvSpPr>
              <p:nvPr/>
            </p:nvSpPr>
            <p:spPr bwMode="auto">
              <a:xfrm>
                <a:off x="4271"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32" name="Rectangle 47"/>
              <p:cNvSpPr>
                <a:spLocks noChangeArrowheads="1"/>
              </p:cNvSpPr>
              <p:nvPr/>
            </p:nvSpPr>
            <p:spPr bwMode="auto">
              <a:xfrm>
                <a:off x="4271"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33" name="Rectangle 48"/>
              <p:cNvSpPr>
                <a:spLocks noChangeArrowheads="1"/>
              </p:cNvSpPr>
              <p:nvPr/>
            </p:nvSpPr>
            <p:spPr bwMode="auto">
              <a:xfrm>
                <a:off x="4271"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34" name="Rectangle 49"/>
              <p:cNvSpPr>
                <a:spLocks noChangeArrowheads="1"/>
              </p:cNvSpPr>
              <p:nvPr/>
            </p:nvSpPr>
            <p:spPr bwMode="auto">
              <a:xfrm>
                <a:off x="4271"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35" name="Line 50"/>
              <p:cNvSpPr>
                <a:spLocks noChangeShapeType="1"/>
              </p:cNvSpPr>
              <p:nvPr/>
            </p:nvSpPr>
            <p:spPr bwMode="auto">
              <a:xfrm>
                <a:off x="4271"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6" name="Line 51"/>
              <p:cNvSpPr>
                <a:spLocks noChangeShapeType="1"/>
              </p:cNvSpPr>
              <p:nvPr/>
            </p:nvSpPr>
            <p:spPr bwMode="auto">
              <a:xfrm>
                <a:off x="4271"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7" name="Line 52"/>
              <p:cNvSpPr>
                <a:spLocks noChangeShapeType="1"/>
              </p:cNvSpPr>
              <p:nvPr/>
            </p:nvSpPr>
            <p:spPr bwMode="auto">
              <a:xfrm>
                <a:off x="4271"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8" name="Line 53"/>
              <p:cNvSpPr>
                <a:spLocks noChangeShapeType="1"/>
              </p:cNvSpPr>
              <p:nvPr/>
            </p:nvSpPr>
            <p:spPr bwMode="auto">
              <a:xfrm>
                <a:off x="4271"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9" name="Line 54"/>
              <p:cNvSpPr>
                <a:spLocks noChangeShapeType="1"/>
              </p:cNvSpPr>
              <p:nvPr/>
            </p:nvSpPr>
            <p:spPr bwMode="auto">
              <a:xfrm>
                <a:off x="4271"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0" name="Line 55"/>
              <p:cNvSpPr>
                <a:spLocks noChangeShapeType="1"/>
              </p:cNvSpPr>
              <p:nvPr/>
            </p:nvSpPr>
            <p:spPr bwMode="auto">
              <a:xfrm>
                <a:off x="4271"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1" name="Line 56"/>
              <p:cNvSpPr>
                <a:spLocks noChangeShapeType="1"/>
              </p:cNvSpPr>
              <p:nvPr/>
            </p:nvSpPr>
            <p:spPr bwMode="auto">
              <a:xfrm>
                <a:off x="4271"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2" name="Line 57"/>
              <p:cNvSpPr>
                <a:spLocks noChangeShapeType="1"/>
              </p:cNvSpPr>
              <p:nvPr/>
            </p:nvSpPr>
            <p:spPr bwMode="auto">
              <a:xfrm>
                <a:off x="4271"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3" name="Line 58"/>
              <p:cNvSpPr>
                <a:spLocks noChangeShapeType="1"/>
              </p:cNvSpPr>
              <p:nvPr/>
            </p:nvSpPr>
            <p:spPr bwMode="auto">
              <a:xfrm>
                <a:off x="4799"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4" name="Text Box 59"/>
              <p:cNvSpPr txBox="1">
                <a:spLocks noChangeArrowheads="1"/>
              </p:cNvSpPr>
              <p:nvPr/>
            </p:nvSpPr>
            <p:spPr bwMode="auto">
              <a:xfrm>
                <a:off x="4425"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45" name="Text Box 60"/>
              <p:cNvSpPr txBox="1">
                <a:spLocks noChangeArrowheads="1"/>
              </p:cNvSpPr>
              <p:nvPr/>
            </p:nvSpPr>
            <p:spPr bwMode="auto">
              <a:xfrm>
                <a:off x="4425"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grpSp>
          <p:nvGrpSpPr>
            <p:cNvPr id="11" name="Group 61"/>
            <p:cNvGrpSpPr/>
            <p:nvPr/>
          </p:nvGrpSpPr>
          <p:grpSpPr bwMode="auto">
            <a:xfrm>
              <a:off x="3563" y="1387"/>
              <a:ext cx="542" cy="1636"/>
              <a:chOff x="3049" y="1104"/>
              <a:chExt cx="542" cy="1636"/>
            </a:xfrm>
          </p:grpSpPr>
          <p:sp>
            <p:nvSpPr>
              <p:cNvPr id="12" name="Rectangle 62"/>
              <p:cNvSpPr>
                <a:spLocks noChangeArrowheads="1"/>
              </p:cNvSpPr>
              <p:nvPr/>
            </p:nvSpPr>
            <p:spPr bwMode="auto">
              <a:xfrm>
                <a:off x="3049"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3" name="Rectangle 63"/>
              <p:cNvSpPr>
                <a:spLocks noChangeArrowheads="1"/>
              </p:cNvSpPr>
              <p:nvPr/>
            </p:nvSpPr>
            <p:spPr bwMode="auto">
              <a:xfrm>
                <a:off x="3049"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4" name="Rectangle 64"/>
              <p:cNvSpPr>
                <a:spLocks noChangeArrowheads="1"/>
              </p:cNvSpPr>
              <p:nvPr/>
            </p:nvSpPr>
            <p:spPr bwMode="auto">
              <a:xfrm>
                <a:off x="3049"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5" name="Rectangle 65"/>
              <p:cNvSpPr>
                <a:spLocks noChangeArrowheads="1"/>
              </p:cNvSpPr>
              <p:nvPr/>
            </p:nvSpPr>
            <p:spPr bwMode="auto">
              <a:xfrm>
                <a:off x="3049"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6" name="Rectangle 66"/>
              <p:cNvSpPr>
                <a:spLocks noChangeArrowheads="1"/>
              </p:cNvSpPr>
              <p:nvPr/>
            </p:nvSpPr>
            <p:spPr bwMode="auto">
              <a:xfrm>
                <a:off x="3049"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7" name="Rectangle 67"/>
              <p:cNvSpPr>
                <a:spLocks noChangeArrowheads="1"/>
              </p:cNvSpPr>
              <p:nvPr/>
            </p:nvSpPr>
            <p:spPr bwMode="auto">
              <a:xfrm>
                <a:off x="3049"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8" name="Line 68"/>
              <p:cNvSpPr>
                <a:spLocks noChangeShapeType="1"/>
              </p:cNvSpPr>
              <p:nvPr/>
            </p:nvSpPr>
            <p:spPr bwMode="auto">
              <a:xfrm>
                <a:off x="3049"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 name="Line 69"/>
              <p:cNvSpPr>
                <a:spLocks noChangeShapeType="1"/>
              </p:cNvSpPr>
              <p:nvPr/>
            </p:nvSpPr>
            <p:spPr bwMode="auto">
              <a:xfrm>
                <a:off x="3049"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70"/>
              <p:cNvSpPr>
                <a:spLocks noChangeShapeType="1"/>
              </p:cNvSpPr>
              <p:nvPr/>
            </p:nvSpPr>
            <p:spPr bwMode="auto">
              <a:xfrm>
                <a:off x="3049"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71"/>
              <p:cNvSpPr>
                <a:spLocks noChangeShapeType="1"/>
              </p:cNvSpPr>
              <p:nvPr/>
            </p:nvSpPr>
            <p:spPr bwMode="auto">
              <a:xfrm>
                <a:off x="3049"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72"/>
              <p:cNvSpPr>
                <a:spLocks noChangeShapeType="1"/>
              </p:cNvSpPr>
              <p:nvPr/>
            </p:nvSpPr>
            <p:spPr bwMode="auto">
              <a:xfrm>
                <a:off x="3049"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73"/>
              <p:cNvSpPr>
                <a:spLocks noChangeShapeType="1"/>
              </p:cNvSpPr>
              <p:nvPr/>
            </p:nvSpPr>
            <p:spPr bwMode="auto">
              <a:xfrm>
                <a:off x="3049"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74"/>
              <p:cNvSpPr>
                <a:spLocks noChangeShapeType="1"/>
              </p:cNvSpPr>
              <p:nvPr/>
            </p:nvSpPr>
            <p:spPr bwMode="auto">
              <a:xfrm>
                <a:off x="3049"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75"/>
              <p:cNvSpPr>
                <a:spLocks noChangeShapeType="1"/>
              </p:cNvSpPr>
              <p:nvPr/>
            </p:nvSpPr>
            <p:spPr bwMode="auto">
              <a:xfrm>
                <a:off x="3049"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6" name="Line 76"/>
              <p:cNvSpPr>
                <a:spLocks noChangeShapeType="1"/>
              </p:cNvSpPr>
              <p:nvPr/>
            </p:nvSpPr>
            <p:spPr bwMode="auto">
              <a:xfrm>
                <a:off x="3577"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7" name="Text Box 77"/>
              <p:cNvSpPr txBox="1">
                <a:spLocks noChangeArrowheads="1"/>
              </p:cNvSpPr>
              <p:nvPr/>
            </p:nvSpPr>
            <p:spPr bwMode="auto">
              <a:xfrm>
                <a:off x="3154"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28" name="Text Box 78"/>
              <p:cNvSpPr txBox="1">
                <a:spLocks noChangeArrowheads="1"/>
              </p:cNvSpPr>
              <p:nvPr/>
            </p:nvSpPr>
            <p:spPr bwMode="auto">
              <a:xfrm>
                <a:off x="3168"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grpSp>
      <p:grpSp>
        <p:nvGrpSpPr>
          <p:cNvPr id="80" name="Group 80"/>
          <p:cNvGrpSpPr/>
          <p:nvPr/>
        </p:nvGrpSpPr>
        <p:grpSpPr bwMode="auto">
          <a:xfrm>
            <a:off x="4789488" y="5780088"/>
            <a:ext cx="3273425" cy="454025"/>
            <a:chOff x="1907" y="3840"/>
            <a:chExt cx="2062" cy="286"/>
          </a:xfrm>
        </p:grpSpPr>
        <p:grpSp>
          <p:nvGrpSpPr>
            <p:cNvPr id="81" name="Group 81"/>
            <p:cNvGrpSpPr/>
            <p:nvPr/>
          </p:nvGrpSpPr>
          <p:grpSpPr bwMode="auto">
            <a:xfrm>
              <a:off x="1907" y="3840"/>
              <a:ext cx="2062" cy="286"/>
              <a:chOff x="1488" y="3840"/>
              <a:chExt cx="2062" cy="286"/>
            </a:xfrm>
          </p:grpSpPr>
          <p:sp>
            <p:nvSpPr>
              <p:cNvPr id="83" name="Rectangle 82"/>
              <p:cNvSpPr>
                <a:spLocks noChangeArrowheads="1"/>
              </p:cNvSpPr>
              <p:nvPr/>
            </p:nvSpPr>
            <p:spPr bwMode="auto">
              <a:xfrm>
                <a:off x="2519" y="3840"/>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4" name="Text Box 83"/>
              <p:cNvSpPr txBox="1">
                <a:spLocks noChangeArrowheads="1"/>
              </p:cNvSpPr>
              <p:nvPr/>
            </p:nvSpPr>
            <p:spPr bwMode="auto">
              <a:xfrm>
                <a:off x="2648" y="3851"/>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　</a:t>
                </a:r>
                <a:r>
                  <a:rPr lang="zh-CN" altLang="en-US" sz="2000" b="1">
                    <a:solidFill>
                      <a:schemeClr val="folHlink"/>
                    </a:solidFill>
                  </a:rPr>
                  <a:t>体号</a:t>
                </a:r>
              </a:p>
            </p:txBody>
          </p:sp>
          <p:sp>
            <p:nvSpPr>
              <p:cNvPr id="85" name="Rectangle 84"/>
              <p:cNvSpPr>
                <a:spLocks noChangeArrowheads="1"/>
              </p:cNvSpPr>
              <p:nvPr/>
            </p:nvSpPr>
            <p:spPr bwMode="auto">
              <a:xfrm>
                <a:off x="1488" y="3840"/>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6" name="Text Box 85"/>
              <p:cNvSpPr txBox="1">
                <a:spLocks noChangeArrowheads="1"/>
              </p:cNvSpPr>
              <p:nvPr/>
            </p:nvSpPr>
            <p:spPr bwMode="auto">
              <a:xfrm>
                <a:off x="1770" y="3851"/>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000" b="1"/>
              </a:p>
            </p:txBody>
          </p:sp>
        </p:grpSp>
        <p:sp>
          <p:nvSpPr>
            <p:cNvPr id="82" name="Text Box 86"/>
            <p:cNvSpPr txBox="1">
              <a:spLocks noChangeArrowheads="1"/>
            </p:cNvSpPr>
            <p:nvPr/>
          </p:nvSpPr>
          <p:spPr bwMode="auto">
            <a:xfrm>
              <a:off x="2033" y="3851"/>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体内地址</a:t>
              </a:r>
            </a:p>
          </p:txBody>
        </p:sp>
      </p:grpSp>
      <p:grpSp>
        <p:nvGrpSpPr>
          <p:cNvPr id="87" name="Group 87"/>
          <p:cNvGrpSpPr/>
          <p:nvPr/>
        </p:nvGrpSpPr>
        <p:grpSpPr bwMode="auto">
          <a:xfrm>
            <a:off x="2085975" y="1287463"/>
            <a:ext cx="7389813" cy="919162"/>
            <a:chOff x="204" y="1010"/>
            <a:chExt cx="4655" cy="579"/>
          </a:xfrm>
        </p:grpSpPr>
        <p:sp>
          <p:nvSpPr>
            <p:cNvPr id="88" name="Text Box 88"/>
            <p:cNvSpPr txBox="1">
              <a:spLocks noChangeArrowheads="1"/>
            </p:cNvSpPr>
            <p:nvPr/>
          </p:nvSpPr>
          <p:spPr bwMode="auto">
            <a:xfrm>
              <a:off x="295" y="1010"/>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地址</a:t>
              </a:r>
            </a:p>
          </p:txBody>
        </p:sp>
        <p:grpSp>
          <p:nvGrpSpPr>
            <p:cNvPr id="89" name="Group 89"/>
            <p:cNvGrpSpPr/>
            <p:nvPr/>
          </p:nvGrpSpPr>
          <p:grpSpPr bwMode="auto">
            <a:xfrm>
              <a:off x="204" y="1339"/>
              <a:ext cx="4655" cy="250"/>
              <a:chOff x="204" y="1339"/>
              <a:chExt cx="4655" cy="250"/>
            </a:xfrm>
          </p:grpSpPr>
          <p:sp>
            <p:nvSpPr>
              <p:cNvPr id="90" name="Text Box 90"/>
              <p:cNvSpPr txBox="1">
                <a:spLocks noChangeArrowheads="1"/>
              </p:cNvSpPr>
              <p:nvPr/>
            </p:nvSpPr>
            <p:spPr bwMode="auto">
              <a:xfrm>
                <a:off x="204" y="1339"/>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r>
                  <a:rPr lang="en-US" altLang="zh-CN" sz="2000" b="1"/>
                  <a:t>000 </a:t>
                </a:r>
                <a:r>
                  <a:rPr lang="en-US" altLang="zh-CN" sz="2000" b="1">
                    <a:solidFill>
                      <a:schemeClr val="folHlink"/>
                    </a:solidFill>
                  </a:rPr>
                  <a:t>00</a:t>
                </a:r>
              </a:p>
            </p:txBody>
          </p:sp>
          <p:sp>
            <p:nvSpPr>
              <p:cNvPr id="91" name="Text Box 91"/>
              <p:cNvSpPr txBox="1">
                <a:spLocks noChangeArrowheads="1"/>
              </p:cNvSpPr>
              <p:nvPr/>
            </p:nvSpPr>
            <p:spPr bwMode="auto">
              <a:xfrm>
                <a:off x="1581" y="1339"/>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r>
                  <a:rPr lang="en-US" altLang="zh-CN" sz="2000" b="1"/>
                  <a:t>000 </a:t>
                </a:r>
                <a:r>
                  <a:rPr lang="en-US" altLang="zh-CN" sz="2000" b="1">
                    <a:solidFill>
                      <a:schemeClr val="folHlink"/>
                    </a:solidFill>
                  </a:rPr>
                  <a:t>01</a:t>
                </a:r>
              </a:p>
            </p:txBody>
          </p:sp>
          <p:sp>
            <p:nvSpPr>
              <p:cNvPr id="92" name="Text Box 92"/>
              <p:cNvSpPr txBox="1">
                <a:spLocks noChangeArrowheads="1"/>
              </p:cNvSpPr>
              <p:nvPr/>
            </p:nvSpPr>
            <p:spPr bwMode="auto">
              <a:xfrm>
                <a:off x="2896" y="1339"/>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r>
                  <a:rPr lang="en-US" altLang="zh-CN" sz="2000" b="1"/>
                  <a:t>000 </a:t>
                </a:r>
                <a:r>
                  <a:rPr lang="en-US" altLang="zh-CN" sz="2000" b="1">
                    <a:solidFill>
                      <a:schemeClr val="folHlink"/>
                    </a:solidFill>
                  </a:rPr>
                  <a:t>10</a:t>
                </a:r>
              </a:p>
            </p:txBody>
          </p:sp>
          <p:sp>
            <p:nvSpPr>
              <p:cNvPr id="93" name="Text Box 93"/>
              <p:cNvSpPr txBox="1">
                <a:spLocks noChangeArrowheads="1"/>
              </p:cNvSpPr>
              <p:nvPr/>
            </p:nvSpPr>
            <p:spPr bwMode="auto">
              <a:xfrm>
                <a:off x="4195" y="1339"/>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r>
                  <a:rPr lang="en-US" altLang="zh-CN" sz="2000" b="1"/>
                  <a:t>000 </a:t>
                </a:r>
                <a:r>
                  <a:rPr lang="en-US" altLang="zh-CN" sz="2000" b="1">
                    <a:solidFill>
                      <a:schemeClr val="folHlink"/>
                    </a:solidFill>
                  </a:rPr>
                  <a:t>11</a:t>
                </a:r>
              </a:p>
            </p:txBody>
          </p:sp>
        </p:grpSp>
      </p:grpSp>
      <p:grpSp>
        <p:nvGrpSpPr>
          <p:cNvPr id="94" name="Group 94"/>
          <p:cNvGrpSpPr/>
          <p:nvPr/>
        </p:nvGrpSpPr>
        <p:grpSpPr bwMode="auto">
          <a:xfrm>
            <a:off x="2085975" y="2141538"/>
            <a:ext cx="7389813" cy="396875"/>
            <a:chOff x="204" y="1548"/>
            <a:chExt cx="4655" cy="250"/>
          </a:xfrm>
        </p:grpSpPr>
        <p:sp>
          <p:nvSpPr>
            <p:cNvPr id="95" name="Text Box 95"/>
            <p:cNvSpPr txBox="1">
              <a:spLocks noChangeArrowheads="1"/>
            </p:cNvSpPr>
            <p:nvPr/>
          </p:nvSpPr>
          <p:spPr bwMode="auto">
            <a:xfrm>
              <a:off x="204" y="1548"/>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0001 </a:t>
              </a:r>
              <a:r>
                <a:rPr lang="en-US" altLang="zh-CN" sz="2000" b="1">
                  <a:solidFill>
                    <a:schemeClr val="folHlink"/>
                  </a:solidFill>
                </a:rPr>
                <a:t>00</a:t>
              </a:r>
            </a:p>
          </p:txBody>
        </p:sp>
        <p:sp>
          <p:nvSpPr>
            <p:cNvPr id="96" name="Text Box 96"/>
            <p:cNvSpPr txBox="1">
              <a:spLocks noChangeArrowheads="1"/>
            </p:cNvSpPr>
            <p:nvPr/>
          </p:nvSpPr>
          <p:spPr bwMode="auto">
            <a:xfrm>
              <a:off x="1581" y="1548"/>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0001 </a:t>
              </a:r>
              <a:r>
                <a:rPr lang="en-US" altLang="zh-CN" sz="2000" b="1">
                  <a:solidFill>
                    <a:schemeClr val="folHlink"/>
                  </a:solidFill>
                </a:rPr>
                <a:t>01</a:t>
              </a:r>
            </a:p>
          </p:txBody>
        </p:sp>
        <p:sp>
          <p:nvSpPr>
            <p:cNvPr id="97" name="Text Box 97"/>
            <p:cNvSpPr txBox="1">
              <a:spLocks noChangeArrowheads="1"/>
            </p:cNvSpPr>
            <p:nvPr/>
          </p:nvSpPr>
          <p:spPr bwMode="auto">
            <a:xfrm>
              <a:off x="2896" y="1548"/>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0001 </a:t>
              </a:r>
              <a:r>
                <a:rPr lang="en-US" altLang="zh-CN" sz="2000" b="1">
                  <a:solidFill>
                    <a:schemeClr val="folHlink"/>
                  </a:solidFill>
                </a:rPr>
                <a:t>10</a:t>
              </a:r>
            </a:p>
          </p:txBody>
        </p:sp>
        <p:sp>
          <p:nvSpPr>
            <p:cNvPr id="98" name="Text Box 98"/>
            <p:cNvSpPr txBox="1">
              <a:spLocks noChangeArrowheads="1"/>
            </p:cNvSpPr>
            <p:nvPr/>
          </p:nvSpPr>
          <p:spPr bwMode="auto">
            <a:xfrm>
              <a:off x="4195" y="1548"/>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0001 </a:t>
              </a:r>
              <a:r>
                <a:rPr lang="en-US" altLang="zh-CN" sz="2000" b="1">
                  <a:solidFill>
                    <a:schemeClr val="folHlink"/>
                  </a:solidFill>
                </a:rPr>
                <a:t>11</a:t>
              </a:r>
            </a:p>
          </p:txBody>
        </p:sp>
      </p:grpSp>
      <p:grpSp>
        <p:nvGrpSpPr>
          <p:cNvPr id="99" name="Group 99"/>
          <p:cNvGrpSpPr/>
          <p:nvPr/>
        </p:nvGrpSpPr>
        <p:grpSpPr bwMode="auto">
          <a:xfrm>
            <a:off x="2012950" y="4156075"/>
            <a:ext cx="7462838" cy="396875"/>
            <a:chOff x="158" y="2817"/>
            <a:chExt cx="4701" cy="250"/>
          </a:xfrm>
        </p:grpSpPr>
        <p:sp>
          <p:nvSpPr>
            <p:cNvPr id="100" name="Text Box 100"/>
            <p:cNvSpPr txBox="1">
              <a:spLocks noChangeArrowheads="1"/>
            </p:cNvSpPr>
            <p:nvPr/>
          </p:nvSpPr>
          <p:spPr bwMode="auto">
            <a:xfrm>
              <a:off x="158" y="281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1111 </a:t>
              </a:r>
              <a:r>
                <a:rPr lang="en-US" altLang="zh-CN" sz="2000" b="1">
                  <a:solidFill>
                    <a:schemeClr val="folHlink"/>
                  </a:solidFill>
                </a:rPr>
                <a:t>00</a:t>
              </a:r>
            </a:p>
          </p:txBody>
        </p:sp>
        <p:sp>
          <p:nvSpPr>
            <p:cNvPr id="101" name="Text Box 101"/>
            <p:cNvSpPr txBox="1">
              <a:spLocks noChangeArrowheads="1"/>
            </p:cNvSpPr>
            <p:nvPr/>
          </p:nvSpPr>
          <p:spPr bwMode="auto">
            <a:xfrm>
              <a:off x="1581" y="281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1111 </a:t>
              </a:r>
              <a:r>
                <a:rPr lang="en-US" altLang="zh-CN" sz="2000" b="1">
                  <a:solidFill>
                    <a:schemeClr val="folHlink"/>
                  </a:solidFill>
                </a:rPr>
                <a:t>01</a:t>
              </a:r>
            </a:p>
          </p:txBody>
        </p:sp>
        <p:sp>
          <p:nvSpPr>
            <p:cNvPr id="102" name="Text Box 102"/>
            <p:cNvSpPr txBox="1">
              <a:spLocks noChangeArrowheads="1"/>
            </p:cNvSpPr>
            <p:nvPr/>
          </p:nvSpPr>
          <p:spPr bwMode="auto">
            <a:xfrm>
              <a:off x="2896" y="281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1111 </a:t>
              </a:r>
              <a:r>
                <a:rPr lang="en-US" altLang="zh-CN" sz="2000" b="1">
                  <a:solidFill>
                    <a:schemeClr val="folHlink"/>
                  </a:solidFill>
                </a:rPr>
                <a:t>10</a:t>
              </a:r>
            </a:p>
          </p:txBody>
        </p:sp>
        <p:sp>
          <p:nvSpPr>
            <p:cNvPr id="103" name="Text Box 103"/>
            <p:cNvSpPr txBox="1">
              <a:spLocks noChangeArrowheads="1"/>
            </p:cNvSpPr>
            <p:nvPr/>
          </p:nvSpPr>
          <p:spPr bwMode="auto">
            <a:xfrm>
              <a:off x="4195" y="2817"/>
              <a:ext cx="6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1111 </a:t>
              </a:r>
              <a:r>
                <a:rPr lang="en-US" altLang="zh-CN" sz="2000" b="1">
                  <a:solidFill>
                    <a:schemeClr val="folHlink"/>
                  </a:solidFill>
                </a:rPr>
                <a:t>11</a:t>
              </a:r>
            </a:p>
          </p:txBody>
        </p:sp>
      </p:grpSp>
      <p:grpSp>
        <p:nvGrpSpPr>
          <p:cNvPr id="104" name="Group 104"/>
          <p:cNvGrpSpPr/>
          <p:nvPr/>
        </p:nvGrpSpPr>
        <p:grpSpPr bwMode="auto">
          <a:xfrm>
            <a:off x="2805113" y="4610100"/>
            <a:ext cx="6408737" cy="447675"/>
            <a:chOff x="283" y="3103"/>
            <a:chExt cx="4037" cy="282"/>
          </a:xfrm>
        </p:grpSpPr>
        <p:sp>
          <p:nvSpPr>
            <p:cNvPr id="105" name="Line 105"/>
            <p:cNvSpPr>
              <a:spLocks noChangeShapeType="1"/>
            </p:cNvSpPr>
            <p:nvPr/>
          </p:nvSpPr>
          <p:spPr bwMode="auto">
            <a:xfrm>
              <a:off x="283" y="3385"/>
              <a:ext cx="4037"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6" name="Line 106"/>
            <p:cNvSpPr>
              <a:spLocks noChangeShapeType="1"/>
            </p:cNvSpPr>
            <p:nvPr/>
          </p:nvSpPr>
          <p:spPr bwMode="auto">
            <a:xfrm>
              <a:off x="295" y="3113"/>
              <a:ext cx="0" cy="272"/>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7" name="Line 107"/>
            <p:cNvSpPr>
              <a:spLocks noChangeShapeType="1"/>
            </p:cNvSpPr>
            <p:nvPr/>
          </p:nvSpPr>
          <p:spPr bwMode="auto">
            <a:xfrm>
              <a:off x="1701" y="3103"/>
              <a:ext cx="0" cy="272"/>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8" name="Line 108"/>
            <p:cNvSpPr>
              <a:spLocks noChangeShapeType="1"/>
            </p:cNvSpPr>
            <p:nvPr/>
          </p:nvSpPr>
          <p:spPr bwMode="auto">
            <a:xfrm>
              <a:off x="3016" y="3113"/>
              <a:ext cx="0" cy="272"/>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9" name="Line 109"/>
            <p:cNvSpPr>
              <a:spLocks noChangeShapeType="1"/>
            </p:cNvSpPr>
            <p:nvPr/>
          </p:nvSpPr>
          <p:spPr bwMode="auto">
            <a:xfrm>
              <a:off x="4298" y="3113"/>
              <a:ext cx="0" cy="272"/>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10" name="Line 110"/>
          <p:cNvSpPr>
            <a:spLocks noChangeShapeType="1"/>
          </p:cNvSpPr>
          <p:nvPr/>
        </p:nvSpPr>
        <p:spPr bwMode="auto">
          <a:xfrm>
            <a:off x="7221538" y="5057775"/>
            <a:ext cx="0" cy="719138"/>
          </a:xfrm>
          <a:prstGeom prst="line">
            <a:avLst/>
          </a:prstGeom>
          <a:noFill/>
          <a:ln w="571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11" name="Group 111"/>
          <p:cNvGrpSpPr/>
          <p:nvPr/>
        </p:nvGrpSpPr>
        <p:grpSpPr bwMode="auto">
          <a:xfrm>
            <a:off x="2373313" y="4625975"/>
            <a:ext cx="6424612" cy="719138"/>
            <a:chOff x="552" y="3113"/>
            <a:chExt cx="4047" cy="453"/>
          </a:xfrm>
        </p:grpSpPr>
        <p:sp>
          <p:nvSpPr>
            <p:cNvPr id="112" name="Line 112"/>
            <p:cNvSpPr>
              <a:spLocks noChangeShapeType="1"/>
            </p:cNvSpPr>
            <p:nvPr/>
          </p:nvSpPr>
          <p:spPr bwMode="auto">
            <a:xfrm>
              <a:off x="552" y="3566"/>
              <a:ext cx="4047" cy="0"/>
            </a:xfrm>
            <a:prstGeom prst="line">
              <a:avLst/>
            </a:prstGeom>
            <a:noFill/>
            <a:ln w="571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3" name="Line 113"/>
            <p:cNvSpPr>
              <a:spLocks noChangeShapeType="1"/>
            </p:cNvSpPr>
            <p:nvPr/>
          </p:nvSpPr>
          <p:spPr bwMode="auto">
            <a:xfrm>
              <a:off x="567" y="3113"/>
              <a:ext cx="0" cy="453"/>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4" name="Line 114"/>
            <p:cNvSpPr>
              <a:spLocks noChangeShapeType="1"/>
            </p:cNvSpPr>
            <p:nvPr/>
          </p:nvSpPr>
          <p:spPr bwMode="auto">
            <a:xfrm>
              <a:off x="1973" y="3113"/>
              <a:ext cx="0" cy="453"/>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5" name="Line 115"/>
            <p:cNvSpPr>
              <a:spLocks noChangeShapeType="1"/>
            </p:cNvSpPr>
            <p:nvPr/>
          </p:nvSpPr>
          <p:spPr bwMode="auto">
            <a:xfrm>
              <a:off x="3288" y="3113"/>
              <a:ext cx="0" cy="453"/>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6" name="Line 116"/>
            <p:cNvSpPr>
              <a:spLocks noChangeShapeType="1"/>
            </p:cNvSpPr>
            <p:nvPr/>
          </p:nvSpPr>
          <p:spPr bwMode="auto">
            <a:xfrm>
              <a:off x="4582" y="3113"/>
              <a:ext cx="0" cy="453"/>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17" name="Line 117"/>
          <p:cNvSpPr>
            <a:spLocks noChangeShapeType="1"/>
          </p:cNvSpPr>
          <p:nvPr/>
        </p:nvSpPr>
        <p:spPr bwMode="auto">
          <a:xfrm>
            <a:off x="5613400" y="5345113"/>
            <a:ext cx="0" cy="431800"/>
          </a:xfrm>
          <a:prstGeom prst="line">
            <a:avLst/>
          </a:prstGeom>
          <a:noFill/>
          <a:ln w="571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标题 120"/>
          <p:cNvSpPr>
            <a:spLocks noGrp="1"/>
          </p:cNvSpPr>
          <p:nvPr>
            <p:ph type="title"/>
          </p:nvPr>
        </p:nvSpPr>
        <p:spPr/>
        <p:txBody>
          <a:bodyPr>
            <a:normAutofit/>
          </a:bodyPr>
          <a:lstStyle/>
          <a:p>
            <a:r>
              <a:rPr lang="zh-CN" altLang="en-US" b="1">
                <a:sym typeface="+mn-ea"/>
              </a:rPr>
              <a:t>低位交叉</a:t>
            </a:r>
            <a:r>
              <a:rPr lang="en-US" altLang="zh-CN" b="1">
                <a:sym typeface="+mn-ea"/>
              </a:rPr>
              <a:t>——</a:t>
            </a:r>
            <a:r>
              <a:rPr lang="zh-CN" altLang="en-US" b="1">
                <a:sym typeface="+mn-ea"/>
              </a:rPr>
              <a:t>各个存储体轮流编址</a:t>
            </a:r>
            <a:endParaRPr lang="zh-CN" altLang="en-US"/>
          </a:p>
        </p:txBody>
      </p:sp>
      <p:sp>
        <p:nvSpPr>
          <p:cNvPr id="2" name="灯片编号占位符 1"/>
          <p:cNvSpPr>
            <a:spLocks noGrp="1"/>
          </p:cNvSpPr>
          <p:nvPr>
            <p:ph type="sldNum" sz="quarter" idx="12"/>
          </p:nvPr>
        </p:nvSpPr>
        <p:spPr/>
        <p:txBody>
          <a:bodyPr/>
          <a:lstStyle/>
          <a:p>
            <a:fld id="{8EE8E787-E6FE-45D8-9039-788B45E44EE7}" type="slidenum">
              <a:rPr lang="zh-CN" altLang="en-US" smtClean="0"/>
              <a:t>173</a:t>
            </a:fld>
            <a:endParaRPr lang="zh-CN" altLang="en-US" dirty="0"/>
          </a:p>
        </p:txBody>
      </p:sp>
      <p:grpSp>
        <p:nvGrpSpPr>
          <p:cNvPr id="3" name="Group 3"/>
          <p:cNvGrpSpPr/>
          <p:nvPr/>
        </p:nvGrpSpPr>
        <p:grpSpPr bwMode="auto">
          <a:xfrm>
            <a:off x="2295525" y="1287463"/>
            <a:ext cx="7543800" cy="5330825"/>
            <a:chOff x="336" y="816"/>
            <a:chExt cx="4752" cy="3358"/>
          </a:xfrm>
        </p:grpSpPr>
        <p:sp>
          <p:nvSpPr>
            <p:cNvPr id="4" name="Text Box 4"/>
            <p:cNvSpPr txBox="1">
              <a:spLocks noChangeArrowheads="1"/>
            </p:cNvSpPr>
            <p:nvPr/>
          </p:nvSpPr>
          <p:spPr bwMode="auto">
            <a:xfrm>
              <a:off x="960" y="816"/>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0</a:t>
              </a:r>
            </a:p>
          </p:txBody>
        </p:sp>
        <p:sp>
          <p:nvSpPr>
            <p:cNvPr id="5" name="Text Box 5"/>
            <p:cNvSpPr txBox="1">
              <a:spLocks noChangeArrowheads="1"/>
            </p:cNvSpPr>
            <p:nvPr/>
          </p:nvSpPr>
          <p:spPr bwMode="auto">
            <a:xfrm>
              <a:off x="384" y="816"/>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地址</a:t>
              </a:r>
            </a:p>
          </p:txBody>
        </p:sp>
        <p:sp>
          <p:nvSpPr>
            <p:cNvPr id="6" name="Text Box 6"/>
            <p:cNvSpPr txBox="1">
              <a:spLocks noChangeArrowheads="1"/>
            </p:cNvSpPr>
            <p:nvPr/>
          </p:nvSpPr>
          <p:spPr bwMode="auto">
            <a:xfrm>
              <a:off x="624" y="108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p>
          </p:txBody>
        </p:sp>
        <p:sp>
          <p:nvSpPr>
            <p:cNvPr id="7" name="Text Box 7"/>
            <p:cNvSpPr txBox="1">
              <a:spLocks noChangeArrowheads="1"/>
            </p:cNvSpPr>
            <p:nvPr/>
          </p:nvSpPr>
          <p:spPr bwMode="auto">
            <a:xfrm>
              <a:off x="624" y="133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4</a:t>
              </a:r>
            </a:p>
          </p:txBody>
        </p:sp>
        <p:grpSp>
          <p:nvGrpSpPr>
            <p:cNvPr id="8" name="Group 8"/>
            <p:cNvGrpSpPr/>
            <p:nvPr/>
          </p:nvGrpSpPr>
          <p:grpSpPr bwMode="auto">
            <a:xfrm>
              <a:off x="864" y="1104"/>
              <a:ext cx="567" cy="1636"/>
              <a:chOff x="624" y="1104"/>
              <a:chExt cx="567" cy="1636"/>
            </a:xfrm>
          </p:grpSpPr>
          <p:sp>
            <p:nvSpPr>
              <p:cNvPr id="95" name="Rectangle 9"/>
              <p:cNvSpPr>
                <a:spLocks noChangeArrowheads="1"/>
              </p:cNvSpPr>
              <p:nvPr/>
            </p:nvSpPr>
            <p:spPr bwMode="auto">
              <a:xfrm>
                <a:off x="624"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96" name="Rectangle 10"/>
              <p:cNvSpPr>
                <a:spLocks noChangeArrowheads="1"/>
              </p:cNvSpPr>
              <p:nvPr/>
            </p:nvSpPr>
            <p:spPr bwMode="auto">
              <a:xfrm>
                <a:off x="624"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97" name="Rectangle 11"/>
              <p:cNvSpPr>
                <a:spLocks noChangeArrowheads="1"/>
              </p:cNvSpPr>
              <p:nvPr/>
            </p:nvSpPr>
            <p:spPr bwMode="auto">
              <a:xfrm>
                <a:off x="624"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98" name="Rectangle 12"/>
              <p:cNvSpPr>
                <a:spLocks noChangeArrowheads="1"/>
              </p:cNvSpPr>
              <p:nvPr/>
            </p:nvSpPr>
            <p:spPr bwMode="auto">
              <a:xfrm>
                <a:off x="624"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99" name="Rectangle 13"/>
              <p:cNvSpPr>
                <a:spLocks noChangeArrowheads="1"/>
              </p:cNvSpPr>
              <p:nvPr/>
            </p:nvSpPr>
            <p:spPr bwMode="auto">
              <a:xfrm>
                <a:off x="624"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00" name="Rectangle 14"/>
              <p:cNvSpPr>
                <a:spLocks noChangeArrowheads="1"/>
              </p:cNvSpPr>
              <p:nvPr/>
            </p:nvSpPr>
            <p:spPr bwMode="auto">
              <a:xfrm>
                <a:off x="624"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101" name="Line 15"/>
              <p:cNvSpPr>
                <a:spLocks noChangeShapeType="1"/>
              </p:cNvSpPr>
              <p:nvPr/>
            </p:nvSpPr>
            <p:spPr bwMode="auto">
              <a:xfrm>
                <a:off x="624"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2" name="Line 16"/>
              <p:cNvSpPr>
                <a:spLocks noChangeShapeType="1"/>
              </p:cNvSpPr>
              <p:nvPr/>
            </p:nvSpPr>
            <p:spPr bwMode="auto">
              <a:xfrm>
                <a:off x="624"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3" name="Line 17"/>
              <p:cNvSpPr>
                <a:spLocks noChangeShapeType="1"/>
              </p:cNvSpPr>
              <p:nvPr/>
            </p:nvSpPr>
            <p:spPr bwMode="auto">
              <a:xfrm>
                <a:off x="624"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4" name="Line 18"/>
              <p:cNvSpPr>
                <a:spLocks noChangeShapeType="1"/>
              </p:cNvSpPr>
              <p:nvPr/>
            </p:nvSpPr>
            <p:spPr bwMode="auto">
              <a:xfrm>
                <a:off x="624"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5" name="Line 19"/>
              <p:cNvSpPr>
                <a:spLocks noChangeShapeType="1"/>
              </p:cNvSpPr>
              <p:nvPr/>
            </p:nvSpPr>
            <p:spPr bwMode="auto">
              <a:xfrm>
                <a:off x="624"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6" name="Line 20"/>
              <p:cNvSpPr>
                <a:spLocks noChangeShapeType="1"/>
              </p:cNvSpPr>
              <p:nvPr/>
            </p:nvSpPr>
            <p:spPr bwMode="auto">
              <a:xfrm>
                <a:off x="624"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7" name="Line 21"/>
              <p:cNvSpPr>
                <a:spLocks noChangeShapeType="1"/>
              </p:cNvSpPr>
              <p:nvPr/>
            </p:nvSpPr>
            <p:spPr bwMode="auto">
              <a:xfrm>
                <a:off x="624"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8" name="Line 22"/>
              <p:cNvSpPr>
                <a:spLocks noChangeShapeType="1"/>
              </p:cNvSpPr>
              <p:nvPr/>
            </p:nvSpPr>
            <p:spPr bwMode="auto">
              <a:xfrm>
                <a:off x="624"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9" name="Line 23"/>
              <p:cNvSpPr>
                <a:spLocks noChangeShapeType="1"/>
              </p:cNvSpPr>
              <p:nvPr/>
            </p:nvSpPr>
            <p:spPr bwMode="auto">
              <a:xfrm>
                <a:off x="1152"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0" name="Text Box 24"/>
              <p:cNvSpPr txBox="1">
                <a:spLocks noChangeArrowheads="1"/>
              </p:cNvSpPr>
              <p:nvPr/>
            </p:nvSpPr>
            <p:spPr bwMode="auto">
              <a:xfrm>
                <a:off x="768"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111" name="Text Box 25"/>
              <p:cNvSpPr txBox="1">
                <a:spLocks noChangeArrowheads="1"/>
              </p:cNvSpPr>
              <p:nvPr/>
            </p:nvSpPr>
            <p:spPr bwMode="auto">
              <a:xfrm>
                <a:off x="768"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9" name="Text Box 26"/>
            <p:cNvSpPr txBox="1">
              <a:spLocks noChangeArrowheads="1"/>
            </p:cNvSpPr>
            <p:nvPr/>
          </p:nvSpPr>
          <p:spPr bwMode="auto">
            <a:xfrm>
              <a:off x="372" y="2496"/>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4</a:t>
              </a:r>
              <a:r>
                <a:rPr lang="en-US" altLang="zh-CN" b="1" i="1"/>
                <a:t>n</a:t>
              </a:r>
              <a:r>
                <a:rPr lang="en-US" altLang="zh-CN" sz="1800" b="1"/>
                <a:t>－</a:t>
              </a:r>
              <a:r>
                <a:rPr lang="en-US" altLang="zh-CN" sz="2000" b="1"/>
                <a:t>4</a:t>
              </a:r>
            </a:p>
          </p:txBody>
        </p:sp>
        <p:sp>
          <p:nvSpPr>
            <p:cNvPr id="10" name="Text Box 27"/>
            <p:cNvSpPr txBox="1">
              <a:spLocks noChangeArrowheads="1"/>
            </p:cNvSpPr>
            <p:nvPr/>
          </p:nvSpPr>
          <p:spPr bwMode="auto">
            <a:xfrm>
              <a:off x="2121" y="816"/>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1</a:t>
              </a:r>
            </a:p>
          </p:txBody>
        </p:sp>
        <p:sp>
          <p:nvSpPr>
            <p:cNvPr id="11" name="Text Box 28"/>
            <p:cNvSpPr txBox="1">
              <a:spLocks noChangeArrowheads="1"/>
            </p:cNvSpPr>
            <p:nvPr/>
          </p:nvSpPr>
          <p:spPr bwMode="auto">
            <a:xfrm>
              <a:off x="1824" y="108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1</a:t>
              </a:r>
            </a:p>
          </p:txBody>
        </p:sp>
        <p:sp>
          <p:nvSpPr>
            <p:cNvPr id="12" name="Text Box 29"/>
            <p:cNvSpPr txBox="1">
              <a:spLocks noChangeArrowheads="1"/>
            </p:cNvSpPr>
            <p:nvPr/>
          </p:nvSpPr>
          <p:spPr bwMode="auto">
            <a:xfrm>
              <a:off x="1824" y="129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5</a:t>
              </a:r>
            </a:p>
          </p:txBody>
        </p:sp>
        <p:grpSp>
          <p:nvGrpSpPr>
            <p:cNvPr id="13" name="Group 30"/>
            <p:cNvGrpSpPr/>
            <p:nvPr/>
          </p:nvGrpSpPr>
          <p:grpSpPr bwMode="auto">
            <a:xfrm>
              <a:off x="2047" y="1104"/>
              <a:ext cx="567" cy="1636"/>
              <a:chOff x="1807" y="1104"/>
              <a:chExt cx="567" cy="1636"/>
            </a:xfrm>
          </p:grpSpPr>
          <p:sp>
            <p:nvSpPr>
              <p:cNvPr id="78" name="Rectangle 31"/>
              <p:cNvSpPr>
                <a:spLocks noChangeArrowheads="1"/>
              </p:cNvSpPr>
              <p:nvPr/>
            </p:nvSpPr>
            <p:spPr bwMode="auto">
              <a:xfrm>
                <a:off x="1807"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79" name="Rectangle 32"/>
              <p:cNvSpPr>
                <a:spLocks noChangeArrowheads="1"/>
              </p:cNvSpPr>
              <p:nvPr/>
            </p:nvSpPr>
            <p:spPr bwMode="auto">
              <a:xfrm>
                <a:off x="1807"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0" name="Rectangle 33"/>
              <p:cNvSpPr>
                <a:spLocks noChangeArrowheads="1"/>
              </p:cNvSpPr>
              <p:nvPr/>
            </p:nvSpPr>
            <p:spPr bwMode="auto">
              <a:xfrm>
                <a:off x="1807"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1" name="Rectangle 34"/>
              <p:cNvSpPr>
                <a:spLocks noChangeArrowheads="1"/>
              </p:cNvSpPr>
              <p:nvPr/>
            </p:nvSpPr>
            <p:spPr bwMode="auto">
              <a:xfrm>
                <a:off x="1807"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2" name="Rectangle 35"/>
              <p:cNvSpPr>
                <a:spLocks noChangeArrowheads="1"/>
              </p:cNvSpPr>
              <p:nvPr/>
            </p:nvSpPr>
            <p:spPr bwMode="auto">
              <a:xfrm>
                <a:off x="1807"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3" name="Rectangle 36"/>
              <p:cNvSpPr>
                <a:spLocks noChangeArrowheads="1"/>
              </p:cNvSpPr>
              <p:nvPr/>
            </p:nvSpPr>
            <p:spPr bwMode="auto">
              <a:xfrm>
                <a:off x="1807"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84" name="Line 37"/>
              <p:cNvSpPr>
                <a:spLocks noChangeShapeType="1"/>
              </p:cNvSpPr>
              <p:nvPr/>
            </p:nvSpPr>
            <p:spPr bwMode="auto">
              <a:xfrm>
                <a:off x="1807"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5" name="Line 38"/>
              <p:cNvSpPr>
                <a:spLocks noChangeShapeType="1"/>
              </p:cNvSpPr>
              <p:nvPr/>
            </p:nvSpPr>
            <p:spPr bwMode="auto">
              <a:xfrm>
                <a:off x="1807"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6" name="Line 39"/>
              <p:cNvSpPr>
                <a:spLocks noChangeShapeType="1"/>
              </p:cNvSpPr>
              <p:nvPr/>
            </p:nvSpPr>
            <p:spPr bwMode="auto">
              <a:xfrm>
                <a:off x="1807"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7" name="Line 40"/>
              <p:cNvSpPr>
                <a:spLocks noChangeShapeType="1"/>
              </p:cNvSpPr>
              <p:nvPr/>
            </p:nvSpPr>
            <p:spPr bwMode="auto">
              <a:xfrm>
                <a:off x="1807"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8" name="Line 41"/>
              <p:cNvSpPr>
                <a:spLocks noChangeShapeType="1"/>
              </p:cNvSpPr>
              <p:nvPr/>
            </p:nvSpPr>
            <p:spPr bwMode="auto">
              <a:xfrm>
                <a:off x="1807"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9" name="Line 42"/>
              <p:cNvSpPr>
                <a:spLocks noChangeShapeType="1"/>
              </p:cNvSpPr>
              <p:nvPr/>
            </p:nvSpPr>
            <p:spPr bwMode="auto">
              <a:xfrm>
                <a:off x="1807"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0" name="Line 43"/>
              <p:cNvSpPr>
                <a:spLocks noChangeShapeType="1"/>
              </p:cNvSpPr>
              <p:nvPr/>
            </p:nvSpPr>
            <p:spPr bwMode="auto">
              <a:xfrm>
                <a:off x="1807"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1" name="Line 44"/>
              <p:cNvSpPr>
                <a:spLocks noChangeShapeType="1"/>
              </p:cNvSpPr>
              <p:nvPr/>
            </p:nvSpPr>
            <p:spPr bwMode="auto">
              <a:xfrm>
                <a:off x="1807"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2" name="Line 45"/>
              <p:cNvSpPr>
                <a:spLocks noChangeShapeType="1"/>
              </p:cNvSpPr>
              <p:nvPr/>
            </p:nvSpPr>
            <p:spPr bwMode="auto">
              <a:xfrm>
                <a:off x="2335"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3" name="Text Box 46"/>
              <p:cNvSpPr txBox="1">
                <a:spLocks noChangeArrowheads="1"/>
              </p:cNvSpPr>
              <p:nvPr/>
            </p:nvSpPr>
            <p:spPr bwMode="auto">
              <a:xfrm>
                <a:off x="1951"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94" name="Text Box 47"/>
              <p:cNvSpPr txBox="1">
                <a:spLocks noChangeArrowheads="1"/>
              </p:cNvSpPr>
              <p:nvPr/>
            </p:nvSpPr>
            <p:spPr bwMode="auto">
              <a:xfrm>
                <a:off x="1920"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14" name="Text Box 48"/>
            <p:cNvSpPr txBox="1">
              <a:spLocks noChangeArrowheads="1"/>
            </p:cNvSpPr>
            <p:nvPr/>
          </p:nvSpPr>
          <p:spPr bwMode="auto">
            <a:xfrm>
              <a:off x="1546" y="2496"/>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4</a:t>
              </a:r>
              <a:r>
                <a:rPr lang="en-US" altLang="zh-CN" b="1" i="1"/>
                <a:t>n</a:t>
              </a:r>
              <a:r>
                <a:rPr lang="en-US" altLang="zh-CN" sz="1800" b="1"/>
                <a:t>－</a:t>
              </a:r>
              <a:r>
                <a:rPr lang="en-US" altLang="zh-CN" sz="2000" b="1"/>
                <a:t>3</a:t>
              </a:r>
            </a:p>
          </p:txBody>
        </p:sp>
        <p:sp>
          <p:nvSpPr>
            <p:cNvPr id="15" name="Text Box 49"/>
            <p:cNvSpPr txBox="1">
              <a:spLocks noChangeArrowheads="1"/>
            </p:cNvSpPr>
            <p:nvPr/>
          </p:nvSpPr>
          <p:spPr bwMode="auto">
            <a:xfrm>
              <a:off x="3360" y="816"/>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2</a:t>
              </a:r>
            </a:p>
          </p:txBody>
        </p:sp>
        <p:sp>
          <p:nvSpPr>
            <p:cNvPr id="16" name="Text Box 50"/>
            <p:cNvSpPr txBox="1">
              <a:spLocks noChangeArrowheads="1"/>
            </p:cNvSpPr>
            <p:nvPr/>
          </p:nvSpPr>
          <p:spPr bwMode="auto">
            <a:xfrm>
              <a:off x="3020" y="108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2</a:t>
              </a:r>
              <a:endParaRPr lang="en-US" altLang="zh-CN" b="1"/>
            </a:p>
          </p:txBody>
        </p:sp>
        <p:sp>
          <p:nvSpPr>
            <p:cNvPr id="17" name="Text Box 51"/>
            <p:cNvSpPr txBox="1">
              <a:spLocks noChangeArrowheads="1"/>
            </p:cNvSpPr>
            <p:nvPr/>
          </p:nvSpPr>
          <p:spPr bwMode="auto">
            <a:xfrm>
              <a:off x="3020" y="129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6</a:t>
              </a:r>
            </a:p>
          </p:txBody>
        </p:sp>
        <p:sp>
          <p:nvSpPr>
            <p:cNvPr id="18" name="Text Box 52"/>
            <p:cNvSpPr txBox="1">
              <a:spLocks noChangeArrowheads="1"/>
            </p:cNvSpPr>
            <p:nvPr/>
          </p:nvSpPr>
          <p:spPr bwMode="auto">
            <a:xfrm>
              <a:off x="2785" y="2496"/>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4</a:t>
              </a:r>
              <a:r>
                <a:rPr lang="en-US" altLang="zh-CN" b="1" i="1"/>
                <a:t>n</a:t>
              </a:r>
              <a:r>
                <a:rPr lang="en-US" altLang="zh-CN" sz="1800" b="1"/>
                <a:t>－</a:t>
              </a:r>
              <a:r>
                <a:rPr lang="en-US" altLang="zh-CN" sz="2000" b="1"/>
                <a:t>2</a:t>
              </a:r>
            </a:p>
          </p:txBody>
        </p:sp>
        <p:sp>
          <p:nvSpPr>
            <p:cNvPr id="19" name="Text Box 53"/>
            <p:cNvSpPr txBox="1">
              <a:spLocks noChangeArrowheads="1"/>
            </p:cNvSpPr>
            <p:nvPr/>
          </p:nvSpPr>
          <p:spPr bwMode="auto">
            <a:xfrm>
              <a:off x="4607" y="816"/>
              <a:ext cx="36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M</a:t>
              </a:r>
              <a:r>
                <a:rPr lang="en-US" altLang="zh-CN" b="1" baseline="-20000"/>
                <a:t>3</a:t>
              </a:r>
            </a:p>
          </p:txBody>
        </p:sp>
        <p:sp>
          <p:nvSpPr>
            <p:cNvPr id="20" name="Text Box 54"/>
            <p:cNvSpPr txBox="1">
              <a:spLocks noChangeArrowheads="1"/>
            </p:cNvSpPr>
            <p:nvPr/>
          </p:nvSpPr>
          <p:spPr bwMode="auto">
            <a:xfrm>
              <a:off x="4268" y="1087"/>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3</a:t>
              </a:r>
              <a:endParaRPr lang="en-US" altLang="zh-CN" b="1"/>
            </a:p>
          </p:txBody>
        </p:sp>
        <p:sp>
          <p:nvSpPr>
            <p:cNvPr id="21" name="Text Box 55"/>
            <p:cNvSpPr txBox="1">
              <a:spLocks noChangeArrowheads="1"/>
            </p:cNvSpPr>
            <p:nvPr/>
          </p:nvSpPr>
          <p:spPr bwMode="auto">
            <a:xfrm>
              <a:off x="4268" y="129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7</a:t>
              </a:r>
            </a:p>
          </p:txBody>
        </p:sp>
        <p:sp>
          <p:nvSpPr>
            <p:cNvPr id="22" name="Text Box 56"/>
            <p:cNvSpPr txBox="1">
              <a:spLocks noChangeArrowheads="1"/>
            </p:cNvSpPr>
            <p:nvPr/>
          </p:nvSpPr>
          <p:spPr bwMode="auto">
            <a:xfrm>
              <a:off x="3984" y="2496"/>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4</a:t>
              </a:r>
              <a:r>
                <a:rPr lang="en-US" altLang="zh-CN" b="1" i="1"/>
                <a:t>n</a:t>
              </a:r>
              <a:r>
                <a:rPr lang="en-US" altLang="zh-CN" sz="1800" b="1"/>
                <a:t>－</a:t>
              </a:r>
              <a:r>
                <a:rPr lang="en-US" altLang="zh-CN" sz="2000" b="1"/>
                <a:t>1</a:t>
              </a:r>
            </a:p>
          </p:txBody>
        </p:sp>
        <p:grpSp>
          <p:nvGrpSpPr>
            <p:cNvPr id="23" name="Group 57"/>
            <p:cNvGrpSpPr/>
            <p:nvPr/>
          </p:nvGrpSpPr>
          <p:grpSpPr bwMode="auto">
            <a:xfrm>
              <a:off x="4511" y="1104"/>
              <a:ext cx="577" cy="1636"/>
              <a:chOff x="4271" y="1104"/>
              <a:chExt cx="577" cy="1636"/>
            </a:xfrm>
          </p:grpSpPr>
          <p:sp>
            <p:nvSpPr>
              <p:cNvPr id="61" name="Rectangle 58"/>
              <p:cNvSpPr>
                <a:spLocks noChangeArrowheads="1"/>
              </p:cNvSpPr>
              <p:nvPr/>
            </p:nvSpPr>
            <p:spPr bwMode="auto">
              <a:xfrm>
                <a:off x="4271"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2" name="Rectangle 59"/>
              <p:cNvSpPr>
                <a:spLocks noChangeArrowheads="1"/>
              </p:cNvSpPr>
              <p:nvPr/>
            </p:nvSpPr>
            <p:spPr bwMode="auto">
              <a:xfrm>
                <a:off x="4271"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3" name="Rectangle 60"/>
              <p:cNvSpPr>
                <a:spLocks noChangeArrowheads="1"/>
              </p:cNvSpPr>
              <p:nvPr/>
            </p:nvSpPr>
            <p:spPr bwMode="auto">
              <a:xfrm>
                <a:off x="4271"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4" name="Rectangle 61"/>
              <p:cNvSpPr>
                <a:spLocks noChangeArrowheads="1"/>
              </p:cNvSpPr>
              <p:nvPr/>
            </p:nvSpPr>
            <p:spPr bwMode="auto">
              <a:xfrm>
                <a:off x="4271"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5" name="Rectangle 62"/>
              <p:cNvSpPr>
                <a:spLocks noChangeArrowheads="1"/>
              </p:cNvSpPr>
              <p:nvPr/>
            </p:nvSpPr>
            <p:spPr bwMode="auto">
              <a:xfrm>
                <a:off x="4271"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6" name="Rectangle 63"/>
              <p:cNvSpPr>
                <a:spLocks noChangeArrowheads="1"/>
              </p:cNvSpPr>
              <p:nvPr/>
            </p:nvSpPr>
            <p:spPr bwMode="auto">
              <a:xfrm>
                <a:off x="4271"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67" name="Line 64"/>
              <p:cNvSpPr>
                <a:spLocks noChangeShapeType="1"/>
              </p:cNvSpPr>
              <p:nvPr/>
            </p:nvSpPr>
            <p:spPr bwMode="auto">
              <a:xfrm>
                <a:off x="4271"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8" name="Line 65"/>
              <p:cNvSpPr>
                <a:spLocks noChangeShapeType="1"/>
              </p:cNvSpPr>
              <p:nvPr/>
            </p:nvSpPr>
            <p:spPr bwMode="auto">
              <a:xfrm>
                <a:off x="4271"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9" name="Line 66"/>
              <p:cNvSpPr>
                <a:spLocks noChangeShapeType="1"/>
              </p:cNvSpPr>
              <p:nvPr/>
            </p:nvSpPr>
            <p:spPr bwMode="auto">
              <a:xfrm>
                <a:off x="4271"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0" name="Line 67"/>
              <p:cNvSpPr>
                <a:spLocks noChangeShapeType="1"/>
              </p:cNvSpPr>
              <p:nvPr/>
            </p:nvSpPr>
            <p:spPr bwMode="auto">
              <a:xfrm>
                <a:off x="4271"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1" name="Line 68"/>
              <p:cNvSpPr>
                <a:spLocks noChangeShapeType="1"/>
              </p:cNvSpPr>
              <p:nvPr/>
            </p:nvSpPr>
            <p:spPr bwMode="auto">
              <a:xfrm>
                <a:off x="4271"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2" name="Line 69"/>
              <p:cNvSpPr>
                <a:spLocks noChangeShapeType="1"/>
              </p:cNvSpPr>
              <p:nvPr/>
            </p:nvSpPr>
            <p:spPr bwMode="auto">
              <a:xfrm>
                <a:off x="4271"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3" name="Line 70"/>
              <p:cNvSpPr>
                <a:spLocks noChangeShapeType="1"/>
              </p:cNvSpPr>
              <p:nvPr/>
            </p:nvSpPr>
            <p:spPr bwMode="auto">
              <a:xfrm>
                <a:off x="4271"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4" name="Line 71"/>
              <p:cNvSpPr>
                <a:spLocks noChangeShapeType="1"/>
              </p:cNvSpPr>
              <p:nvPr/>
            </p:nvSpPr>
            <p:spPr bwMode="auto">
              <a:xfrm>
                <a:off x="4271"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5" name="Line 72"/>
              <p:cNvSpPr>
                <a:spLocks noChangeShapeType="1"/>
              </p:cNvSpPr>
              <p:nvPr/>
            </p:nvSpPr>
            <p:spPr bwMode="auto">
              <a:xfrm>
                <a:off x="4799"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6" name="Text Box 73"/>
              <p:cNvSpPr txBox="1">
                <a:spLocks noChangeArrowheads="1"/>
              </p:cNvSpPr>
              <p:nvPr/>
            </p:nvSpPr>
            <p:spPr bwMode="auto">
              <a:xfrm>
                <a:off x="4425"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77" name="Text Box 74"/>
              <p:cNvSpPr txBox="1">
                <a:spLocks noChangeArrowheads="1"/>
              </p:cNvSpPr>
              <p:nvPr/>
            </p:nvSpPr>
            <p:spPr bwMode="auto">
              <a:xfrm>
                <a:off x="4425"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grpSp>
          <p:nvGrpSpPr>
            <p:cNvPr id="24" name="Group 75"/>
            <p:cNvGrpSpPr/>
            <p:nvPr/>
          </p:nvGrpSpPr>
          <p:grpSpPr bwMode="auto">
            <a:xfrm>
              <a:off x="3289" y="1104"/>
              <a:ext cx="542" cy="1636"/>
              <a:chOff x="3049" y="1104"/>
              <a:chExt cx="542" cy="1636"/>
            </a:xfrm>
          </p:grpSpPr>
          <p:sp>
            <p:nvSpPr>
              <p:cNvPr id="44" name="Rectangle 76"/>
              <p:cNvSpPr>
                <a:spLocks noChangeArrowheads="1"/>
              </p:cNvSpPr>
              <p:nvPr/>
            </p:nvSpPr>
            <p:spPr bwMode="auto">
              <a:xfrm>
                <a:off x="3049" y="2529"/>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5" name="Rectangle 77"/>
              <p:cNvSpPr>
                <a:spLocks noChangeArrowheads="1"/>
              </p:cNvSpPr>
              <p:nvPr/>
            </p:nvSpPr>
            <p:spPr bwMode="auto">
              <a:xfrm>
                <a:off x="3049" y="2133"/>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6" name="Rectangle 78"/>
              <p:cNvSpPr>
                <a:spLocks noChangeArrowheads="1"/>
              </p:cNvSpPr>
              <p:nvPr/>
            </p:nvSpPr>
            <p:spPr bwMode="auto">
              <a:xfrm>
                <a:off x="3049" y="1922"/>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7" name="Rectangle 79"/>
              <p:cNvSpPr>
                <a:spLocks noChangeArrowheads="1"/>
              </p:cNvSpPr>
              <p:nvPr/>
            </p:nvSpPr>
            <p:spPr bwMode="auto">
              <a:xfrm>
                <a:off x="3049" y="1526"/>
                <a:ext cx="528" cy="39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8" name="Rectangle 80"/>
              <p:cNvSpPr>
                <a:spLocks noChangeArrowheads="1"/>
              </p:cNvSpPr>
              <p:nvPr/>
            </p:nvSpPr>
            <p:spPr bwMode="auto">
              <a:xfrm>
                <a:off x="3049" y="1315"/>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49" name="Rectangle 81"/>
              <p:cNvSpPr>
                <a:spLocks noChangeArrowheads="1"/>
              </p:cNvSpPr>
              <p:nvPr/>
            </p:nvSpPr>
            <p:spPr bwMode="auto">
              <a:xfrm>
                <a:off x="3049" y="1104"/>
                <a:ext cx="528" cy="211"/>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600"/>
              </a:p>
            </p:txBody>
          </p:sp>
          <p:sp>
            <p:nvSpPr>
              <p:cNvPr id="50" name="Line 82"/>
              <p:cNvSpPr>
                <a:spLocks noChangeShapeType="1"/>
              </p:cNvSpPr>
              <p:nvPr/>
            </p:nvSpPr>
            <p:spPr bwMode="auto">
              <a:xfrm>
                <a:off x="3049" y="1104"/>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1" name="Line 83"/>
              <p:cNvSpPr>
                <a:spLocks noChangeShapeType="1"/>
              </p:cNvSpPr>
              <p:nvPr/>
            </p:nvSpPr>
            <p:spPr bwMode="auto">
              <a:xfrm>
                <a:off x="3049" y="1315"/>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2" name="Line 84"/>
              <p:cNvSpPr>
                <a:spLocks noChangeShapeType="1"/>
              </p:cNvSpPr>
              <p:nvPr/>
            </p:nvSpPr>
            <p:spPr bwMode="auto">
              <a:xfrm>
                <a:off x="3049" y="1526"/>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3" name="Line 85"/>
              <p:cNvSpPr>
                <a:spLocks noChangeShapeType="1"/>
              </p:cNvSpPr>
              <p:nvPr/>
            </p:nvSpPr>
            <p:spPr bwMode="auto">
              <a:xfrm>
                <a:off x="3049" y="1922"/>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4" name="Line 86"/>
              <p:cNvSpPr>
                <a:spLocks noChangeShapeType="1"/>
              </p:cNvSpPr>
              <p:nvPr/>
            </p:nvSpPr>
            <p:spPr bwMode="auto">
              <a:xfrm>
                <a:off x="3049" y="2133"/>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5" name="Line 87"/>
              <p:cNvSpPr>
                <a:spLocks noChangeShapeType="1"/>
              </p:cNvSpPr>
              <p:nvPr/>
            </p:nvSpPr>
            <p:spPr bwMode="auto">
              <a:xfrm>
                <a:off x="3049" y="2529"/>
                <a:ext cx="52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6" name="Line 88"/>
              <p:cNvSpPr>
                <a:spLocks noChangeShapeType="1"/>
              </p:cNvSpPr>
              <p:nvPr/>
            </p:nvSpPr>
            <p:spPr bwMode="auto">
              <a:xfrm>
                <a:off x="3049" y="2740"/>
                <a:ext cx="528"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7" name="Line 89"/>
              <p:cNvSpPr>
                <a:spLocks noChangeShapeType="1"/>
              </p:cNvSpPr>
              <p:nvPr/>
            </p:nvSpPr>
            <p:spPr bwMode="auto">
              <a:xfrm>
                <a:off x="3049"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8" name="Line 90"/>
              <p:cNvSpPr>
                <a:spLocks noChangeShapeType="1"/>
              </p:cNvSpPr>
              <p:nvPr/>
            </p:nvSpPr>
            <p:spPr bwMode="auto">
              <a:xfrm>
                <a:off x="3577" y="1104"/>
                <a:ext cx="0" cy="1636"/>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9" name="Text Box 91"/>
              <p:cNvSpPr txBox="1">
                <a:spLocks noChangeArrowheads="1"/>
              </p:cNvSpPr>
              <p:nvPr/>
            </p:nvSpPr>
            <p:spPr bwMode="auto">
              <a:xfrm>
                <a:off x="3154" y="1584"/>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60" name="Text Box 92"/>
              <p:cNvSpPr txBox="1">
                <a:spLocks noChangeArrowheads="1"/>
              </p:cNvSpPr>
              <p:nvPr/>
            </p:nvSpPr>
            <p:spPr bwMode="auto">
              <a:xfrm>
                <a:off x="3168" y="2182"/>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grpSp>
        <p:sp>
          <p:nvSpPr>
            <p:cNvPr id="25" name="Freeform 93"/>
            <p:cNvSpPr/>
            <p:nvPr/>
          </p:nvSpPr>
          <p:spPr bwMode="auto">
            <a:xfrm>
              <a:off x="336" y="2016"/>
              <a:ext cx="4176" cy="960"/>
            </a:xfrm>
            <a:custGeom>
              <a:avLst/>
              <a:gdLst>
                <a:gd name="T0" fmla="*/ 528 w 4176"/>
                <a:gd name="T1" fmla="*/ 0 h 960"/>
                <a:gd name="T2" fmla="*/ 0 w 4176"/>
                <a:gd name="T3" fmla="*/ 0 h 960"/>
                <a:gd name="T4" fmla="*/ 0 w 4176"/>
                <a:gd name="T5" fmla="*/ 960 h 960"/>
                <a:gd name="T6" fmla="*/ 3648 w 4176"/>
                <a:gd name="T7" fmla="*/ 960 h 960"/>
                <a:gd name="T8" fmla="*/ 3648 w 4176"/>
                <a:gd name="T9" fmla="*/ 0 h 960"/>
                <a:gd name="T10" fmla="*/ 4176 w 4176"/>
                <a:gd name="T11" fmla="*/ 0 h 960"/>
                <a:gd name="T12" fmla="*/ 0 60000 65536"/>
                <a:gd name="T13" fmla="*/ 0 60000 65536"/>
                <a:gd name="T14" fmla="*/ 0 60000 65536"/>
                <a:gd name="T15" fmla="*/ 0 60000 65536"/>
                <a:gd name="T16" fmla="*/ 0 60000 65536"/>
                <a:gd name="T17" fmla="*/ 0 60000 65536"/>
                <a:gd name="T18" fmla="*/ 0 w 4176"/>
                <a:gd name="T19" fmla="*/ 0 h 960"/>
                <a:gd name="T20" fmla="*/ 4176 w 4176"/>
                <a:gd name="T21" fmla="*/ 960 h 960"/>
              </a:gdLst>
              <a:ahLst/>
              <a:cxnLst>
                <a:cxn ang="T12">
                  <a:pos x="T0" y="T1"/>
                </a:cxn>
                <a:cxn ang="T13">
                  <a:pos x="T2" y="T3"/>
                </a:cxn>
                <a:cxn ang="T14">
                  <a:pos x="T4" y="T5"/>
                </a:cxn>
                <a:cxn ang="T15">
                  <a:pos x="T6" y="T7"/>
                </a:cxn>
                <a:cxn ang="T16">
                  <a:pos x="T8" y="T9"/>
                </a:cxn>
                <a:cxn ang="T17">
                  <a:pos x="T10" y="T11"/>
                </a:cxn>
              </a:cxnLst>
              <a:rect l="T18" t="T19" r="T20" b="T21"/>
              <a:pathLst>
                <a:path w="4176" h="960">
                  <a:moveTo>
                    <a:pt x="528" y="0"/>
                  </a:moveTo>
                  <a:lnTo>
                    <a:pt x="0" y="0"/>
                  </a:lnTo>
                  <a:lnTo>
                    <a:pt x="0" y="960"/>
                  </a:lnTo>
                  <a:lnTo>
                    <a:pt x="3648" y="960"/>
                  </a:lnTo>
                  <a:lnTo>
                    <a:pt x="3648" y="0"/>
                  </a:lnTo>
                  <a:lnTo>
                    <a:pt x="4176" y="0"/>
                  </a:lnTo>
                </a:path>
              </a:pathLst>
            </a:custGeom>
            <a:noFill/>
            <a:ln w="38100">
              <a:solidFill>
                <a:schemeClr val="tx1"/>
              </a:solidFill>
              <a:prstDash val="dash"/>
              <a:round/>
              <a:headEnd type="stealth" w="med" len="me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 name="Freeform 94"/>
            <p:cNvSpPr/>
            <p:nvPr/>
          </p:nvSpPr>
          <p:spPr bwMode="auto">
            <a:xfrm>
              <a:off x="1509" y="2016"/>
              <a:ext cx="528" cy="960"/>
            </a:xfrm>
            <a:custGeom>
              <a:avLst/>
              <a:gdLst>
                <a:gd name="T0" fmla="*/ 0 w 528"/>
                <a:gd name="T1" fmla="*/ 960 h 960"/>
                <a:gd name="T2" fmla="*/ 0 w 528"/>
                <a:gd name="T3" fmla="*/ 0 h 960"/>
                <a:gd name="T4" fmla="*/ 528 w 528"/>
                <a:gd name="T5" fmla="*/ 0 h 960"/>
                <a:gd name="T6" fmla="*/ 0 60000 65536"/>
                <a:gd name="T7" fmla="*/ 0 60000 65536"/>
                <a:gd name="T8" fmla="*/ 0 60000 65536"/>
                <a:gd name="T9" fmla="*/ 0 w 528"/>
                <a:gd name="T10" fmla="*/ 0 h 960"/>
                <a:gd name="T11" fmla="*/ 528 w 528"/>
                <a:gd name="T12" fmla="*/ 960 h 960"/>
              </a:gdLst>
              <a:ahLst/>
              <a:cxnLst>
                <a:cxn ang="T6">
                  <a:pos x="T0" y="T1"/>
                </a:cxn>
                <a:cxn ang="T7">
                  <a:pos x="T2" y="T3"/>
                </a:cxn>
                <a:cxn ang="T8">
                  <a:pos x="T4" y="T5"/>
                </a:cxn>
              </a:cxnLst>
              <a:rect l="T9" t="T10" r="T11" b="T12"/>
              <a:pathLst>
                <a:path w="528" h="960">
                  <a:moveTo>
                    <a:pt x="0" y="960"/>
                  </a:moveTo>
                  <a:lnTo>
                    <a:pt x="0" y="0"/>
                  </a:lnTo>
                  <a:lnTo>
                    <a:pt x="528" y="0"/>
                  </a:lnTo>
                </a:path>
              </a:pathLst>
            </a:custGeom>
            <a:noFill/>
            <a:ln w="38100">
              <a:solidFill>
                <a:schemeClr val="tx1"/>
              </a:solidFill>
              <a:prstDash val="dash"/>
              <a:round/>
              <a:headEnd type="oval" w="sm" len="sm"/>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 name="Freeform 95"/>
            <p:cNvSpPr/>
            <p:nvPr/>
          </p:nvSpPr>
          <p:spPr bwMode="auto">
            <a:xfrm>
              <a:off x="2760" y="2016"/>
              <a:ext cx="528" cy="960"/>
            </a:xfrm>
            <a:custGeom>
              <a:avLst/>
              <a:gdLst>
                <a:gd name="T0" fmla="*/ 0 w 528"/>
                <a:gd name="T1" fmla="*/ 960 h 960"/>
                <a:gd name="T2" fmla="*/ 0 w 528"/>
                <a:gd name="T3" fmla="*/ 0 h 960"/>
                <a:gd name="T4" fmla="*/ 528 w 528"/>
                <a:gd name="T5" fmla="*/ 0 h 960"/>
                <a:gd name="T6" fmla="*/ 0 60000 65536"/>
                <a:gd name="T7" fmla="*/ 0 60000 65536"/>
                <a:gd name="T8" fmla="*/ 0 60000 65536"/>
                <a:gd name="T9" fmla="*/ 0 w 528"/>
                <a:gd name="T10" fmla="*/ 0 h 960"/>
                <a:gd name="T11" fmla="*/ 528 w 528"/>
                <a:gd name="T12" fmla="*/ 960 h 960"/>
              </a:gdLst>
              <a:ahLst/>
              <a:cxnLst>
                <a:cxn ang="T6">
                  <a:pos x="T0" y="T1"/>
                </a:cxn>
                <a:cxn ang="T7">
                  <a:pos x="T2" y="T3"/>
                </a:cxn>
                <a:cxn ang="T8">
                  <a:pos x="T4" y="T5"/>
                </a:cxn>
              </a:cxnLst>
              <a:rect l="T9" t="T10" r="T11" b="T12"/>
              <a:pathLst>
                <a:path w="528" h="960">
                  <a:moveTo>
                    <a:pt x="0" y="960"/>
                  </a:moveTo>
                  <a:lnTo>
                    <a:pt x="0" y="0"/>
                  </a:lnTo>
                  <a:lnTo>
                    <a:pt x="528" y="0"/>
                  </a:lnTo>
                </a:path>
              </a:pathLst>
            </a:custGeom>
            <a:noFill/>
            <a:ln w="38100">
              <a:solidFill>
                <a:schemeClr val="tx1"/>
              </a:solidFill>
              <a:prstDash val="dash"/>
              <a:round/>
              <a:headEnd type="oval" w="sm" len="sm"/>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8" name="Group 96"/>
            <p:cNvGrpSpPr/>
            <p:nvPr/>
          </p:nvGrpSpPr>
          <p:grpSpPr bwMode="auto">
            <a:xfrm>
              <a:off x="2471" y="3312"/>
              <a:ext cx="1031" cy="286"/>
              <a:chOff x="2471" y="3312"/>
              <a:chExt cx="1031" cy="286"/>
            </a:xfrm>
          </p:grpSpPr>
          <p:sp>
            <p:nvSpPr>
              <p:cNvPr id="42" name="Rectangle 97"/>
              <p:cNvSpPr>
                <a:spLocks noChangeArrowheads="1"/>
              </p:cNvSpPr>
              <p:nvPr/>
            </p:nvSpPr>
            <p:spPr bwMode="auto">
              <a:xfrm>
                <a:off x="2471" y="3312"/>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 name="Text Box 98"/>
              <p:cNvSpPr txBox="1">
                <a:spLocks noChangeArrowheads="1"/>
              </p:cNvSpPr>
              <p:nvPr/>
            </p:nvSpPr>
            <p:spPr bwMode="auto">
              <a:xfrm>
                <a:off x="2607" y="3321"/>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地址译码</a:t>
                </a:r>
              </a:p>
            </p:txBody>
          </p:sp>
        </p:grpSp>
        <p:sp>
          <p:nvSpPr>
            <p:cNvPr id="29" name="Rectangle 99"/>
            <p:cNvSpPr>
              <a:spLocks noChangeArrowheads="1"/>
            </p:cNvSpPr>
            <p:nvPr/>
          </p:nvSpPr>
          <p:spPr bwMode="auto">
            <a:xfrm>
              <a:off x="3529" y="3888"/>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0" name="Text Box 100"/>
            <p:cNvSpPr txBox="1">
              <a:spLocks noChangeArrowheads="1"/>
            </p:cNvSpPr>
            <p:nvPr/>
          </p:nvSpPr>
          <p:spPr bwMode="auto">
            <a:xfrm>
              <a:off x="3648" y="3883"/>
              <a:ext cx="88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    </a:t>
              </a:r>
              <a:r>
                <a:rPr lang="zh-CN" altLang="en-US" sz="2000" b="1"/>
                <a:t>体号</a:t>
              </a:r>
            </a:p>
          </p:txBody>
        </p:sp>
        <p:sp>
          <p:nvSpPr>
            <p:cNvPr id="31" name="Rectangle 101"/>
            <p:cNvSpPr>
              <a:spLocks noChangeArrowheads="1"/>
            </p:cNvSpPr>
            <p:nvPr/>
          </p:nvSpPr>
          <p:spPr bwMode="auto">
            <a:xfrm>
              <a:off x="2498" y="3888"/>
              <a:ext cx="1031" cy="2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2" name="Text Box 102"/>
            <p:cNvSpPr txBox="1">
              <a:spLocks noChangeArrowheads="1"/>
            </p:cNvSpPr>
            <p:nvPr/>
          </p:nvSpPr>
          <p:spPr bwMode="auto">
            <a:xfrm>
              <a:off x="2606" y="3899"/>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体内地址</a:t>
              </a:r>
            </a:p>
          </p:txBody>
        </p:sp>
        <p:sp>
          <p:nvSpPr>
            <p:cNvPr id="33" name="Line 103"/>
            <p:cNvSpPr>
              <a:spLocks noChangeShapeType="1"/>
            </p:cNvSpPr>
            <p:nvPr/>
          </p:nvSpPr>
          <p:spPr bwMode="auto">
            <a:xfrm flipV="1">
              <a:off x="4046" y="3175"/>
              <a:ext cx="0" cy="721"/>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 name="Line 104"/>
            <p:cNvSpPr>
              <a:spLocks noChangeShapeType="1"/>
            </p:cNvSpPr>
            <p:nvPr/>
          </p:nvSpPr>
          <p:spPr bwMode="auto">
            <a:xfrm flipV="1">
              <a:off x="2976" y="3600"/>
              <a:ext cx="0" cy="288"/>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5" name="Line 105"/>
            <p:cNvSpPr>
              <a:spLocks noChangeShapeType="1"/>
            </p:cNvSpPr>
            <p:nvPr/>
          </p:nvSpPr>
          <p:spPr bwMode="auto">
            <a:xfrm>
              <a:off x="1111" y="3179"/>
              <a:ext cx="36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36" name="Group 106"/>
            <p:cNvGrpSpPr/>
            <p:nvPr/>
          </p:nvGrpSpPr>
          <p:grpSpPr bwMode="auto">
            <a:xfrm>
              <a:off x="1123" y="2750"/>
              <a:ext cx="3662" cy="424"/>
              <a:chOff x="1123" y="2750"/>
              <a:chExt cx="3662" cy="424"/>
            </a:xfrm>
          </p:grpSpPr>
          <p:sp>
            <p:nvSpPr>
              <p:cNvPr id="38" name="Line 107"/>
              <p:cNvSpPr>
                <a:spLocks noChangeShapeType="1"/>
              </p:cNvSpPr>
              <p:nvPr/>
            </p:nvSpPr>
            <p:spPr bwMode="auto">
              <a:xfrm flipV="1">
                <a:off x="1123" y="2750"/>
                <a:ext cx="0" cy="424"/>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9" name="Line 108"/>
              <p:cNvSpPr>
                <a:spLocks noChangeShapeType="1"/>
              </p:cNvSpPr>
              <p:nvPr/>
            </p:nvSpPr>
            <p:spPr bwMode="auto">
              <a:xfrm flipV="1">
                <a:off x="2314" y="2750"/>
                <a:ext cx="0" cy="424"/>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0" name="Line 109"/>
              <p:cNvSpPr>
                <a:spLocks noChangeShapeType="1"/>
              </p:cNvSpPr>
              <p:nvPr/>
            </p:nvSpPr>
            <p:spPr bwMode="auto">
              <a:xfrm flipV="1">
                <a:off x="3560" y="2750"/>
                <a:ext cx="0" cy="424"/>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1" name="Line 110"/>
              <p:cNvSpPr>
                <a:spLocks noChangeShapeType="1"/>
              </p:cNvSpPr>
              <p:nvPr/>
            </p:nvSpPr>
            <p:spPr bwMode="auto">
              <a:xfrm flipV="1">
                <a:off x="4785" y="2750"/>
                <a:ext cx="0" cy="424"/>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37" name="Line 111"/>
            <p:cNvSpPr>
              <a:spLocks noChangeShapeType="1"/>
            </p:cNvSpPr>
            <p:nvPr/>
          </p:nvSpPr>
          <p:spPr bwMode="auto">
            <a:xfrm flipV="1">
              <a:off x="2976" y="2985"/>
              <a:ext cx="0" cy="329"/>
            </a:xfrm>
            <a:prstGeom prst="line">
              <a:avLst/>
            </a:prstGeom>
            <a:noFill/>
            <a:ln w="38100">
              <a:solidFill>
                <a:schemeClr val="tx1"/>
              </a:solidFill>
              <a:prstDash val="dash"/>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12" name="Line 112"/>
          <p:cNvSpPr>
            <a:spLocks noChangeShapeType="1"/>
          </p:cNvSpPr>
          <p:nvPr/>
        </p:nvSpPr>
        <p:spPr bwMode="auto">
          <a:xfrm flipV="1">
            <a:off x="8185150" y="5032375"/>
            <a:ext cx="0" cy="1144588"/>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13" name="Group 113"/>
          <p:cNvGrpSpPr/>
          <p:nvPr/>
        </p:nvGrpSpPr>
        <p:grpSpPr bwMode="auto">
          <a:xfrm>
            <a:off x="3544888" y="4357688"/>
            <a:ext cx="5813425" cy="673100"/>
            <a:chOff x="1123" y="2750"/>
            <a:chExt cx="3662" cy="424"/>
          </a:xfrm>
        </p:grpSpPr>
        <p:sp>
          <p:nvSpPr>
            <p:cNvPr id="114" name="Line 114"/>
            <p:cNvSpPr>
              <a:spLocks noChangeShapeType="1"/>
            </p:cNvSpPr>
            <p:nvPr/>
          </p:nvSpPr>
          <p:spPr bwMode="auto">
            <a:xfrm flipV="1">
              <a:off x="1123" y="2750"/>
              <a:ext cx="0" cy="424"/>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5" name="Line 115"/>
            <p:cNvSpPr>
              <a:spLocks noChangeShapeType="1"/>
            </p:cNvSpPr>
            <p:nvPr/>
          </p:nvSpPr>
          <p:spPr bwMode="auto">
            <a:xfrm flipV="1">
              <a:off x="2314" y="2750"/>
              <a:ext cx="0" cy="424"/>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6" name="Line 116"/>
            <p:cNvSpPr>
              <a:spLocks noChangeShapeType="1"/>
            </p:cNvSpPr>
            <p:nvPr/>
          </p:nvSpPr>
          <p:spPr bwMode="auto">
            <a:xfrm flipV="1">
              <a:off x="3560" y="2750"/>
              <a:ext cx="0" cy="424"/>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7" name="Line 117"/>
            <p:cNvSpPr>
              <a:spLocks noChangeShapeType="1"/>
            </p:cNvSpPr>
            <p:nvPr/>
          </p:nvSpPr>
          <p:spPr bwMode="auto">
            <a:xfrm flipV="1">
              <a:off x="4785" y="2750"/>
              <a:ext cx="0" cy="424"/>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18" name="Line 118"/>
          <p:cNvSpPr>
            <a:spLocks noChangeShapeType="1"/>
          </p:cNvSpPr>
          <p:nvPr/>
        </p:nvSpPr>
        <p:spPr bwMode="auto">
          <a:xfrm>
            <a:off x="3525838" y="5038725"/>
            <a:ext cx="5854700"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9" name="Text Box 119"/>
          <p:cNvSpPr txBox="1">
            <a:spLocks noChangeArrowheads="1"/>
          </p:cNvSpPr>
          <p:nvPr/>
        </p:nvSpPr>
        <p:spPr bwMode="auto">
          <a:xfrm>
            <a:off x="7553325" y="6156325"/>
            <a:ext cx="14081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    </a:t>
            </a:r>
            <a:r>
              <a:rPr lang="zh-CN" altLang="en-US" sz="2000" b="1">
                <a:solidFill>
                  <a:schemeClr val="folHlink"/>
                </a:solidFill>
              </a:rPr>
              <a:t>体号</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40"/>
          <p:cNvSpPr>
            <a:spLocks noGrp="1"/>
          </p:cNvSpPr>
          <p:nvPr>
            <p:ph type="title"/>
          </p:nvPr>
        </p:nvSpPr>
        <p:spPr/>
        <p:txBody>
          <a:bodyPr>
            <a:normAutofit/>
          </a:bodyPr>
          <a:lstStyle/>
          <a:p>
            <a:r>
              <a:rPr lang="zh-CN" altLang="en-US" b="1">
                <a:sym typeface="+mn-ea"/>
              </a:rPr>
              <a:t>低位交叉编址的特点</a:t>
            </a:r>
            <a:endParaRPr lang="zh-CN" altLang="en-US"/>
          </a:p>
        </p:txBody>
      </p:sp>
      <p:sp>
        <p:nvSpPr>
          <p:cNvPr id="2" name="灯片编号占位符 1"/>
          <p:cNvSpPr>
            <a:spLocks noGrp="1"/>
          </p:cNvSpPr>
          <p:nvPr>
            <p:ph type="sldNum" sz="quarter" idx="12"/>
          </p:nvPr>
        </p:nvSpPr>
        <p:spPr/>
        <p:txBody>
          <a:bodyPr/>
          <a:lstStyle/>
          <a:p>
            <a:fld id="{8EE8E787-E6FE-45D8-9039-788B45E44EE7}" type="slidenum">
              <a:rPr lang="zh-CN" altLang="en-US" smtClean="0"/>
              <a:t>174</a:t>
            </a:fld>
            <a:endParaRPr lang="zh-CN" altLang="en-US" dirty="0"/>
          </a:p>
        </p:txBody>
      </p:sp>
      <p:grpSp>
        <p:nvGrpSpPr>
          <p:cNvPr id="3" name="Group 2"/>
          <p:cNvGrpSpPr/>
          <p:nvPr/>
        </p:nvGrpSpPr>
        <p:grpSpPr bwMode="auto">
          <a:xfrm>
            <a:off x="5076825" y="2851150"/>
            <a:ext cx="2590800" cy="3505200"/>
            <a:chOff x="2136" y="1824"/>
            <a:chExt cx="1632" cy="2208"/>
          </a:xfrm>
        </p:grpSpPr>
        <p:sp>
          <p:nvSpPr>
            <p:cNvPr id="4" name="Line 3"/>
            <p:cNvSpPr>
              <a:spLocks noChangeShapeType="1"/>
            </p:cNvSpPr>
            <p:nvPr/>
          </p:nvSpPr>
          <p:spPr bwMode="auto">
            <a:xfrm>
              <a:off x="2136" y="1824"/>
              <a:ext cx="0" cy="2208"/>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5" name="Line 4"/>
            <p:cNvSpPr>
              <a:spLocks noChangeShapeType="1"/>
            </p:cNvSpPr>
            <p:nvPr/>
          </p:nvSpPr>
          <p:spPr bwMode="auto">
            <a:xfrm>
              <a:off x="3768" y="1824"/>
              <a:ext cx="0" cy="2208"/>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 name="Group 5"/>
          <p:cNvGrpSpPr/>
          <p:nvPr/>
        </p:nvGrpSpPr>
        <p:grpSpPr bwMode="auto">
          <a:xfrm>
            <a:off x="5724525" y="2851150"/>
            <a:ext cx="2590800" cy="3505200"/>
            <a:chOff x="2544" y="1824"/>
            <a:chExt cx="1632" cy="2208"/>
          </a:xfrm>
        </p:grpSpPr>
        <p:sp>
          <p:nvSpPr>
            <p:cNvPr id="7" name="Line 6"/>
            <p:cNvSpPr>
              <a:spLocks noChangeShapeType="1"/>
            </p:cNvSpPr>
            <p:nvPr/>
          </p:nvSpPr>
          <p:spPr bwMode="auto">
            <a:xfrm>
              <a:off x="2544" y="1824"/>
              <a:ext cx="0" cy="2208"/>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8" name="Line 7"/>
            <p:cNvSpPr>
              <a:spLocks noChangeShapeType="1"/>
            </p:cNvSpPr>
            <p:nvPr/>
          </p:nvSpPr>
          <p:spPr bwMode="auto">
            <a:xfrm>
              <a:off x="4176" y="1824"/>
              <a:ext cx="0" cy="2208"/>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 name="Group 8"/>
          <p:cNvGrpSpPr/>
          <p:nvPr/>
        </p:nvGrpSpPr>
        <p:grpSpPr bwMode="auto">
          <a:xfrm>
            <a:off x="6372225" y="2851150"/>
            <a:ext cx="2590800" cy="3505200"/>
            <a:chOff x="2952" y="1824"/>
            <a:chExt cx="1632" cy="2208"/>
          </a:xfrm>
        </p:grpSpPr>
        <p:sp>
          <p:nvSpPr>
            <p:cNvPr id="10" name="Line 9"/>
            <p:cNvSpPr>
              <a:spLocks noChangeShapeType="1"/>
            </p:cNvSpPr>
            <p:nvPr/>
          </p:nvSpPr>
          <p:spPr bwMode="auto">
            <a:xfrm>
              <a:off x="2952" y="1824"/>
              <a:ext cx="0" cy="2208"/>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10"/>
            <p:cNvSpPr>
              <a:spLocks noChangeShapeType="1"/>
            </p:cNvSpPr>
            <p:nvPr/>
          </p:nvSpPr>
          <p:spPr bwMode="auto">
            <a:xfrm>
              <a:off x="4584" y="1824"/>
              <a:ext cx="0" cy="2208"/>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2" name="Group 11"/>
          <p:cNvGrpSpPr/>
          <p:nvPr/>
        </p:nvGrpSpPr>
        <p:grpSpPr bwMode="auto">
          <a:xfrm>
            <a:off x="4429125" y="3079750"/>
            <a:ext cx="5181600" cy="3271838"/>
            <a:chOff x="1728" y="1971"/>
            <a:chExt cx="3264" cy="2301"/>
          </a:xfrm>
        </p:grpSpPr>
        <p:sp>
          <p:nvSpPr>
            <p:cNvPr id="13" name="Line 12"/>
            <p:cNvSpPr>
              <a:spLocks noChangeShapeType="1"/>
            </p:cNvSpPr>
            <p:nvPr/>
          </p:nvSpPr>
          <p:spPr bwMode="auto">
            <a:xfrm>
              <a:off x="1728" y="1971"/>
              <a:ext cx="0" cy="2301"/>
            </a:xfrm>
            <a:prstGeom prst="line">
              <a:avLst/>
            </a:prstGeom>
            <a:noFill/>
            <a:ln w="38100">
              <a:solidFill>
                <a:schemeClr val="folHlink"/>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14" name="Line 13"/>
            <p:cNvSpPr>
              <a:spLocks noChangeShapeType="1"/>
            </p:cNvSpPr>
            <p:nvPr/>
          </p:nvSpPr>
          <p:spPr bwMode="auto">
            <a:xfrm>
              <a:off x="3360" y="1971"/>
              <a:ext cx="0" cy="2301"/>
            </a:xfrm>
            <a:prstGeom prst="line">
              <a:avLst/>
            </a:prstGeom>
            <a:noFill/>
            <a:ln w="38100">
              <a:solidFill>
                <a:schemeClr val="folHlink"/>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15" name="Line 14"/>
            <p:cNvSpPr>
              <a:spLocks noChangeShapeType="1"/>
            </p:cNvSpPr>
            <p:nvPr/>
          </p:nvSpPr>
          <p:spPr bwMode="auto">
            <a:xfrm>
              <a:off x="4992" y="1971"/>
              <a:ext cx="0" cy="2301"/>
            </a:xfrm>
            <a:prstGeom prst="line">
              <a:avLst/>
            </a:prstGeom>
            <a:noFill/>
            <a:ln w="38100">
              <a:solidFill>
                <a:schemeClr val="folHlink"/>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17" name="Text Box 16"/>
          <p:cNvSpPr txBox="1">
            <a:spLocks noChangeArrowheads="1"/>
          </p:cNvSpPr>
          <p:nvPr/>
        </p:nvSpPr>
        <p:spPr bwMode="auto">
          <a:xfrm>
            <a:off x="2078038" y="1128713"/>
            <a:ext cx="875728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在不改变存取周期的前提下，增加存储器的带宽</a:t>
            </a:r>
          </a:p>
        </p:txBody>
      </p:sp>
      <p:grpSp>
        <p:nvGrpSpPr>
          <p:cNvPr id="18" name="Group 17"/>
          <p:cNvGrpSpPr/>
          <p:nvPr/>
        </p:nvGrpSpPr>
        <p:grpSpPr bwMode="auto">
          <a:xfrm>
            <a:off x="2447925" y="2719388"/>
            <a:ext cx="7772400" cy="457200"/>
            <a:chOff x="480" y="1741"/>
            <a:chExt cx="4896" cy="288"/>
          </a:xfrm>
        </p:grpSpPr>
        <p:sp>
          <p:nvSpPr>
            <p:cNvPr id="19" name="Text Box 18"/>
            <p:cNvSpPr txBox="1">
              <a:spLocks noChangeArrowheads="1"/>
            </p:cNvSpPr>
            <p:nvPr/>
          </p:nvSpPr>
          <p:spPr bwMode="auto">
            <a:xfrm>
              <a:off x="480" y="1741"/>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时间</a:t>
              </a:r>
            </a:p>
          </p:txBody>
        </p:sp>
        <p:sp>
          <p:nvSpPr>
            <p:cNvPr id="20" name="Line 19"/>
            <p:cNvSpPr>
              <a:spLocks noChangeShapeType="1"/>
            </p:cNvSpPr>
            <p:nvPr/>
          </p:nvSpPr>
          <p:spPr bwMode="auto">
            <a:xfrm>
              <a:off x="1536" y="1968"/>
              <a:ext cx="3840"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21" name="Freeform 20"/>
          <p:cNvSpPr/>
          <p:nvPr/>
        </p:nvSpPr>
        <p:spPr bwMode="auto">
          <a:xfrm>
            <a:off x="4124325" y="4230688"/>
            <a:ext cx="6091238" cy="492125"/>
          </a:xfrm>
          <a:custGeom>
            <a:avLst/>
            <a:gdLst>
              <a:gd name="T0" fmla="*/ 0 w 3837"/>
              <a:gd name="T1" fmla="*/ 2147483647 h 310"/>
              <a:gd name="T2" fmla="*/ 2147483647 w 3837"/>
              <a:gd name="T3" fmla="*/ 2147483647 h 310"/>
              <a:gd name="T4" fmla="*/ 2147483647 w 3837"/>
              <a:gd name="T5" fmla="*/ 2147483647 h 310"/>
              <a:gd name="T6" fmla="*/ 2147483647 w 3837"/>
              <a:gd name="T7" fmla="*/ 2147483647 h 310"/>
              <a:gd name="T8" fmla="*/ 2147483647 w 3837"/>
              <a:gd name="T9" fmla="*/ 2147483647 h 310"/>
              <a:gd name="T10" fmla="*/ 2147483647 w 3837"/>
              <a:gd name="T11" fmla="*/ 2147483647 h 310"/>
              <a:gd name="T12" fmla="*/ 2147483647 w 3837"/>
              <a:gd name="T13" fmla="*/ 2147483647 h 310"/>
              <a:gd name="T14" fmla="*/ 2147483647 w 3837"/>
              <a:gd name="T15" fmla="*/ 2147483647 h 310"/>
              <a:gd name="T16" fmla="*/ 2147483647 w 3837"/>
              <a:gd name="T17" fmla="*/ 2147483647 h 310"/>
              <a:gd name="T18" fmla="*/ 2147483647 w 3837"/>
              <a:gd name="T19" fmla="*/ 0 h 310"/>
              <a:gd name="T20" fmla="*/ 2147483647 w 3837"/>
              <a:gd name="T21" fmla="*/ 2147483647 h 3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37"/>
              <a:gd name="T34" fmla="*/ 0 h 310"/>
              <a:gd name="T35" fmla="*/ 3837 w 3837"/>
              <a:gd name="T36" fmla="*/ 310 h 3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37" h="310">
                <a:moveTo>
                  <a:pt x="0" y="1"/>
                </a:moveTo>
                <a:lnTo>
                  <a:pt x="599" y="1"/>
                </a:lnTo>
                <a:lnTo>
                  <a:pt x="600" y="310"/>
                </a:lnTo>
                <a:lnTo>
                  <a:pt x="750" y="310"/>
                </a:lnTo>
                <a:lnTo>
                  <a:pt x="750" y="6"/>
                </a:lnTo>
                <a:lnTo>
                  <a:pt x="2231" y="4"/>
                </a:lnTo>
                <a:lnTo>
                  <a:pt x="2231" y="310"/>
                </a:lnTo>
                <a:lnTo>
                  <a:pt x="2385" y="310"/>
                </a:lnTo>
                <a:lnTo>
                  <a:pt x="2385" y="21"/>
                </a:lnTo>
                <a:lnTo>
                  <a:pt x="2385" y="0"/>
                </a:lnTo>
                <a:lnTo>
                  <a:pt x="3837" y="1"/>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Freeform 21"/>
          <p:cNvSpPr/>
          <p:nvPr/>
        </p:nvSpPr>
        <p:spPr bwMode="auto">
          <a:xfrm>
            <a:off x="4124325" y="4933950"/>
            <a:ext cx="6086475" cy="485775"/>
          </a:xfrm>
          <a:custGeom>
            <a:avLst/>
            <a:gdLst>
              <a:gd name="T0" fmla="*/ 0 w 3834"/>
              <a:gd name="T1" fmla="*/ 2147483647 h 306"/>
              <a:gd name="T2" fmla="*/ 2147483647 w 3834"/>
              <a:gd name="T3" fmla="*/ 2147483647 h 306"/>
              <a:gd name="T4" fmla="*/ 2147483647 w 3834"/>
              <a:gd name="T5" fmla="*/ 2147483647 h 306"/>
              <a:gd name="T6" fmla="*/ 2147483647 w 3834"/>
              <a:gd name="T7" fmla="*/ 2147483647 h 306"/>
              <a:gd name="T8" fmla="*/ 2147483647 w 3834"/>
              <a:gd name="T9" fmla="*/ 2147483647 h 306"/>
              <a:gd name="T10" fmla="*/ 2147483647 w 3834"/>
              <a:gd name="T11" fmla="*/ 2147483647 h 306"/>
              <a:gd name="T12" fmla="*/ 2147483647 w 3834"/>
              <a:gd name="T13" fmla="*/ 2147483647 h 306"/>
              <a:gd name="T14" fmla="*/ 2147483647 w 3834"/>
              <a:gd name="T15" fmla="*/ 2147483647 h 306"/>
              <a:gd name="T16" fmla="*/ 2147483647 w 3834"/>
              <a:gd name="T17" fmla="*/ 2147483647 h 306"/>
              <a:gd name="T18" fmla="*/ 2147483647 w 3834"/>
              <a:gd name="T19" fmla="*/ 0 h 306"/>
              <a:gd name="T20" fmla="*/ 2147483647 w 3834"/>
              <a:gd name="T21" fmla="*/ 2147483647 h 3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34"/>
              <a:gd name="T34" fmla="*/ 0 h 306"/>
              <a:gd name="T35" fmla="*/ 3834 w 3834"/>
              <a:gd name="T36" fmla="*/ 306 h 30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34" h="306">
                <a:moveTo>
                  <a:pt x="0" y="5"/>
                </a:moveTo>
                <a:lnTo>
                  <a:pt x="1008" y="5"/>
                </a:lnTo>
                <a:lnTo>
                  <a:pt x="1008" y="305"/>
                </a:lnTo>
                <a:lnTo>
                  <a:pt x="1158" y="306"/>
                </a:lnTo>
                <a:lnTo>
                  <a:pt x="1158" y="6"/>
                </a:lnTo>
                <a:lnTo>
                  <a:pt x="2637" y="5"/>
                </a:lnTo>
                <a:lnTo>
                  <a:pt x="2640" y="305"/>
                </a:lnTo>
                <a:lnTo>
                  <a:pt x="2790" y="306"/>
                </a:lnTo>
                <a:lnTo>
                  <a:pt x="2790" y="23"/>
                </a:lnTo>
                <a:lnTo>
                  <a:pt x="2793" y="0"/>
                </a:lnTo>
                <a:lnTo>
                  <a:pt x="3834" y="5"/>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Freeform 22"/>
          <p:cNvSpPr/>
          <p:nvPr/>
        </p:nvSpPr>
        <p:spPr bwMode="auto">
          <a:xfrm>
            <a:off x="4114800" y="5632450"/>
            <a:ext cx="6105525" cy="500063"/>
          </a:xfrm>
          <a:custGeom>
            <a:avLst/>
            <a:gdLst>
              <a:gd name="T0" fmla="*/ 0 w 3846"/>
              <a:gd name="T1" fmla="*/ 2147483647 h 315"/>
              <a:gd name="T2" fmla="*/ 2147483647 w 3846"/>
              <a:gd name="T3" fmla="*/ 2147483647 h 315"/>
              <a:gd name="T4" fmla="*/ 2147483647 w 3846"/>
              <a:gd name="T5" fmla="*/ 2147483647 h 315"/>
              <a:gd name="T6" fmla="*/ 2147483647 w 3846"/>
              <a:gd name="T7" fmla="*/ 2147483647 h 315"/>
              <a:gd name="T8" fmla="*/ 2147483647 w 3846"/>
              <a:gd name="T9" fmla="*/ 2147483647 h 315"/>
              <a:gd name="T10" fmla="*/ 2147483647 w 3846"/>
              <a:gd name="T11" fmla="*/ 2147483647 h 315"/>
              <a:gd name="T12" fmla="*/ 2147483647 w 3846"/>
              <a:gd name="T13" fmla="*/ 2147483647 h 315"/>
              <a:gd name="T14" fmla="*/ 2147483647 w 3846"/>
              <a:gd name="T15" fmla="*/ 2147483647 h 315"/>
              <a:gd name="T16" fmla="*/ 2147483647 w 3846"/>
              <a:gd name="T17" fmla="*/ 0 h 315"/>
              <a:gd name="T18" fmla="*/ 2147483647 w 3846"/>
              <a:gd name="T19" fmla="*/ 2147483647 h 315"/>
              <a:gd name="T20" fmla="*/ 2147483647 w 3846"/>
              <a:gd name="T21" fmla="*/ 2147483647 h 3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46"/>
              <a:gd name="T34" fmla="*/ 0 h 315"/>
              <a:gd name="T35" fmla="*/ 3846 w 3846"/>
              <a:gd name="T36" fmla="*/ 315 h 3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46" h="315">
                <a:moveTo>
                  <a:pt x="0" y="3"/>
                </a:moveTo>
                <a:lnTo>
                  <a:pt x="1422" y="3"/>
                </a:lnTo>
                <a:lnTo>
                  <a:pt x="1422" y="315"/>
                </a:lnTo>
                <a:lnTo>
                  <a:pt x="1563" y="315"/>
                </a:lnTo>
                <a:lnTo>
                  <a:pt x="1563" y="6"/>
                </a:lnTo>
                <a:lnTo>
                  <a:pt x="3054" y="3"/>
                </a:lnTo>
                <a:lnTo>
                  <a:pt x="3054" y="306"/>
                </a:lnTo>
                <a:lnTo>
                  <a:pt x="3198" y="308"/>
                </a:lnTo>
                <a:lnTo>
                  <a:pt x="3198" y="0"/>
                </a:lnTo>
                <a:lnTo>
                  <a:pt x="3195" y="3"/>
                </a:lnTo>
                <a:lnTo>
                  <a:pt x="3846" y="3"/>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24" name="Group 23"/>
          <p:cNvGrpSpPr/>
          <p:nvPr/>
        </p:nvGrpSpPr>
        <p:grpSpPr bwMode="auto">
          <a:xfrm>
            <a:off x="4124325" y="3517900"/>
            <a:ext cx="6096000" cy="500063"/>
            <a:chOff x="1536" y="2244"/>
            <a:chExt cx="3840" cy="315"/>
          </a:xfrm>
        </p:grpSpPr>
        <p:sp>
          <p:nvSpPr>
            <p:cNvPr id="25" name="Freeform 24"/>
            <p:cNvSpPr/>
            <p:nvPr/>
          </p:nvSpPr>
          <p:spPr bwMode="auto">
            <a:xfrm>
              <a:off x="1536" y="2247"/>
              <a:ext cx="3456" cy="312"/>
            </a:xfrm>
            <a:custGeom>
              <a:avLst/>
              <a:gdLst>
                <a:gd name="T0" fmla="*/ 0 w 3456"/>
                <a:gd name="T1" fmla="*/ 6 h 312"/>
                <a:gd name="T2" fmla="*/ 192 w 3456"/>
                <a:gd name="T3" fmla="*/ 6 h 312"/>
                <a:gd name="T4" fmla="*/ 192 w 3456"/>
                <a:gd name="T5" fmla="*/ 306 h 312"/>
                <a:gd name="T6" fmla="*/ 336 w 3456"/>
                <a:gd name="T7" fmla="*/ 309 h 312"/>
                <a:gd name="T8" fmla="*/ 336 w 3456"/>
                <a:gd name="T9" fmla="*/ 9 h 312"/>
                <a:gd name="T10" fmla="*/ 1824 w 3456"/>
                <a:gd name="T11" fmla="*/ 9 h 312"/>
                <a:gd name="T12" fmla="*/ 1824 w 3456"/>
                <a:gd name="T13" fmla="*/ 312 h 312"/>
                <a:gd name="T14" fmla="*/ 1968 w 3456"/>
                <a:gd name="T15" fmla="*/ 309 h 312"/>
                <a:gd name="T16" fmla="*/ 1971 w 3456"/>
                <a:gd name="T17" fmla="*/ 24 h 312"/>
                <a:gd name="T18" fmla="*/ 1971 w 3456"/>
                <a:gd name="T19" fmla="*/ 3 h 312"/>
                <a:gd name="T20" fmla="*/ 3456 w 3456"/>
                <a:gd name="T21" fmla="*/ 0 h 3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56"/>
                <a:gd name="T34" fmla="*/ 0 h 312"/>
                <a:gd name="T35" fmla="*/ 3456 w 3456"/>
                <a:gd name="T36" fmla="*/ 312 h 3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56" h="312">
                  <a:moveTo>
                    <a:pt x="0" y="6"/>
                  </a:moveTo>
                  <a:lnTo>
                    <a:pt x="192" y="6"/>
                  </a:lnTo>
                  <a:lnTo>
                    <a:pt x="192" y="306"/>
                  </a:lnTo>
                  <a:lnTo>
                    <a:pt x="336" y="309"/>
                  </a:lnTo>
                  <a:lnTo>
                    <a:pt x="336" y="9"/>
                  </a:lnTo>
                  <a:lnTo>
                    <a:pt x="1824" y="9"/>
                  </a:lnTo>
                  <a:lnTo>
                    <a:pt x="1824" y="312"/>
                  </a:lnTo>
                  <a:lnTo>
                    <a:pt x="1968" y="309"/>
                  </a:lnTo>
                  <a:lnTo>
                    <a:pt x="1971" y="24"/>
                  </a:lnTo>
                  <a:lnTo>
                    <a:pt x="1971" y="3"/>
                  </a:lnTo>
                  <a:lnTo>
                    <a:pt x="3456" y="0"/>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6" name="Freeform 25"/>
            <p:cNvSpPr/>
            <p:nvPr/>
          </p:nvSpPr>
          <p:spPr bwMode="auto">
            <a:xfrm>
              <a:off x="4992" y="2244"/>
              <a:ext cx="384" cy="306"/>
            </a:xfrm>
            <a:custGeom>
              <a:avLst/>
              <a:gdLst>
                <a:gd name="T0" fmla="*/ 0 w 384"/>
                <a:gd name="T1" fmla="*/ 0 h 306"/>
                <a:gd name="T2" fmla="*/ 0 w 384"/>
                <a:gd name="T3" fmla="*/ 306 h 306"/>
                <a:gd name="T4" fmla="*/ 144 w 384"/>
                <a:gd name="T5" fmla="*/ 306 h 306"/>
                <a:gd name="T6" fmla="*/ 144 w 384"/>
                <a:gd name="T7" fmla="*/ 6 h 306"/>
                <a:gd name="T8" fmla="*/ 384 w 384"/>
                <a:gd name="T9" fmla="*/ 6 h 306"/>
                <a:gd name="T10" fmla="*/ 0 60000 65536"/>
                <a:gd name="T11" fmla="*/ 0 60000 65536"/>
                <a:gd name="T12" fmla="*/ 0 60000 65536"/>
                <a:gd name="T13" fmla="*/ 0 60000 65536"/>
                <a:gd name="T14" fmla="*/ 0 60000 65536"/>
                <a:gd name="T15" fmla="*/ 0 w 384"/>
                <a:gd name="T16" fmla="*/ 0 h 306"/>
                <a:gd name="T17" fmla="*/ 384 w 384"/>
                <a:gd name="T18" fmla="*/ 306 h 306"/>
              </a:gdLst>
              <a:ahLst/>
              <a:cxnLst>
                <a:cxn ang="T10">
                  <a:pos x="T0" y="T1"/>
                </a:cxn>
                <a:cxn ang="T11">
                  <a:pos x="T2" y="T3"/>
                </a:cxn>
                <a:cxn ang="T12">
                  <a:pos x="T4" y="T5"/>
                </a:cxn>
                <a:cxn ang="T13">
                  <a:pos x="T6" y="T7"/>
                </a:cxn>
                <a:cxn ang="T14">
                  <a:pos x="T8" y="T9"/>
                </a:cxn>
              </a:cxnLst>
              <a:rect l="T15" t="T16" r="T17" b="T18"/>
              <a:pathLst>
                <a:path w="384" h="306">
                  <a:moveTo>
                    <a:pt x="0" y="0"/>
                  </a:moveTo>
                  <a:lnTo>
                    <a:pt x="0" y="306"/>
                  </a:lnTo>
                  <a:lnTo>
                    <a:pt x="144" y="306"/>
                  </a:lnTo>
                  <a:lnTo>
                    <a:pt x="144" y="6"/>
                  </a:lnTo>
                  <a:lnTo>
                    <a:pt x="384" y="6"/>
                  </a:lnTo>
                </a:path>
              </a:pathLst>
            </a:cu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27" name="Group 26"/>
          <p:cNvGrpSpPr/>
          <p:nvPr/>
        </p:nvGrpSpPr>
        <p:grpSpPr bwMode="auto">
          <a:xfrm>
            <a:off x="4429125" y="1936750"/>
            <a:ext cx="5181600" cy="1219200"/>
            <a:chOff x="1728" y="1248"/>
            <a:chExt cx="3264" cy="768"/>
          </a:xfrm>
        </p:grpSpPr>
        <p:sp>
          <p:nvSpPr>
            <p:cNvPr id="28" name="Text Box 27"/>
            <p:cNvSpPr txBox="1">
              <a:spLocks noChangeArrowheads="1"/>
            </p:cNvSpPr>
            <p:nvPr/>
          </p:nvSpPr>
          <p:spPr bwMode="auto">
            <a:xfrm>
              <a:off x="2112" y="1248"/>
              <a:ext cx="89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    单体</a:t>
              </a:r>
            </a:p>
            <a:p>
              <a:pPr eaLnBrk="1" hangingPunct="1"/>
              <a:r>
                <a:rPr lang="zh-CN" altLang="en-US" b="1" dirty="0"/>
                <a:t>访存周期</a:t>
              </a:r>
            </a:p>
          </p:txBody>
        </p:sp>
        <p:sp>
          <p:nvSpPr>
            <p:cNvPr id="29" name="Text Box 28"/>
            <p:cNvSpPr txBox="1">
              <a:spLocks noChangeArrowheads="1"/>
            </p:cNvSpPr>
            <p:nvPr/>
          </p:nvSpPr>
          <p:spPr bwMode="auto">
            <a:xfrm>
              <a:off x="3744" y="1248"/>
              <a:ext cx="89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    单体</a:t>
              </a:r>
            </a:p>
            <a:p>
              <a:pPr eaLnBrk="1" hangingPunct="1"/>
              <a:r>
                <a:rPr lang="zh-CN" altLang="en-US" b="1"/>
                <a:t>访存周期</a:t>
              </a:r>
            </a:p>
          </p:txBody>
        </p:sp>
        <p:sp>
          <p:nvSpPr>
            <p:cNvPr id="30" name="Line 29"/>
            <p:cNvSpPr>
              <a:spLocks noChangeShapeType="1"/>
            </p:cNvSpPr>
            <p:nvPr/>
          </p:nvSpPr>
          <p:spPr bwMode="auto">
            <a:xfrm>
              <a:off x="2976" y="1536"/>
              <a:ext cx="379" cy="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1" name="Line 30"/>
            <p:cNvSpPr>
              <a:spLocks noChangeShapeType="1"/>
            </p:cNvSpPr>
            <p:nvPr/>
          </p:nvSpPr>
          <p:spPr bwMode="auto">
            <a:xfrm>
              <a:off x="4613" y="1536"/>
              <a:ext cx="379" cy="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31"/>
            <p:cNvSpPr>
              <a:spLocks noChangeShapeType="1"/>
            </p:cNvSpPr>
            <p:nvPr/>
          </p:nvSpPr>
          <p:spPr bwMode="auto">
            <a:xfrm rot="10800000">
              <a:off x="3360" y="1536"/>
              <a:ext cx="379" cy="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32"/>
            <p:cNvSpPr>
              <a:spLocks noChangeShapeType="1"/>
            </p:cNvSpPr>
            <p:nvPr/>
          </p:nvSpPr>
          <p:spPr bwMode="auto">
            <a:xfrm rot="10800000">
              <a:off x="1733" y="1536"/>
              <a:ext cx="379" cy="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 name="Line 33"/>
            <p:cNvSpPr>
              <a:spLocks noChangeShapeType="1"/>
            </p:cNvSpPr>
            <p:nvPr/>
          </p:nvSpPr>
          <p:spPr bwMode="auto">
            <a:xfrm>
              <a:off x="1728" y="1392"/>
              <a:ext cx="0" cy="62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5" name="Line 34"/>
            <p:cNvSpPr>
              <a:spLocks noChangeShapeType="1"/>
            </p:cNvSpPr>
            <p:nvPr/>
          </p:nvSpPr>
          <p:spPr bwMode="auto">
            <a:xfrm>
              <a:off x="3360" y="1392"/>
              <a:ext cx="0" cy="62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6" name="Line 35"/>
            <p:cNvSpPr>
              <a:spLocks noChangeShapeType="1"/>
            </p:cNvSpPr>
            <p:nvPr/>
          </p:nvSpPr>
          <p:spPr bwMode="auto">
            <a:xfrm>
              <a:off x="4992" y="1392"/>
              <a:ext cx="0" cy="62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37" name="Text Box 37"/>
          <p:cNvSpPr txBox="1">
            <a:spLocks noChangeArrowheads="1"/>
          </p:cNvSpPr>
          <p:nvPr/>
        </p:nvSpPr>
        <p:spPr bwMode="auto">
          <a:xfrm>
            <a:off x="1951038" y="3460750"/>
            <a:ext cx="19418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启动存储体 0</a:t>
            </a:r>
          </a:p>
        </p:txBody>
      </p:sp>
      <p:sp>
        <p:nvSpPr>
          <p:cNvPr id="38" name="Text Box 38"/>
          <p:cNvSpPr txBox="1">
            <a:spLocks noChangeArrowheads="1"/>
          </p:cNvSpPr>
          <p:nvPr/>
        </p:nvSpPr>
        <p:spPr bwMode="auto">
          <a:xfrm>
            <a:off x="1951038" y="4197350"/>
            <a:ext cx="19418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启动存储体 1</a:t>
            </a:r>
          </a:p>
        </p:txBody>
      </p:sp>
      <p:sp>
        <p:nvSpPr>
          <p:cNvPr id="39" name="Text Box 39"/>
          <p:cNvSpPr txBox="1">
            <a:spLocks noChangeArrowheads="1"/>
          </p:cNvSpPr>
          <p:nvPr/>
        </p:nvSpPr>
        <p:spPr bwMode="auto">
          <a:xfrm>
            <a:off x="1951038" y="4933950"/>
            <a:ext cx="19418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启动存储体 2</a:t>
            </a:r>
          </a:p>
        </p:txBody>
      </p:sp>
      <p:sp>
        <p:nvSpPr>
          <p:cNvPr id="40" name="Text Box 40"/>
          <p:cNvSpPr txBox="1">
            <a:spLocks noChangeArrowheads="1"/>
          </p:cNvSpPr>
          <p:nvPr/>
        </p:nvSpPr>
        <p:spPr bwMode="auto">
          <a:xfrm>
            <a:off x="1951038" y="5670550"/>
            <a:ext cx="194183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启动存储体 3</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a:t>流水线方式存取</a:t>
            </a:r>
          </a:p>
        </p:txBody>
      </p:sp>
      <p:sp>
        <p:nvSpPr>
          <p:cNvPr id="9" name="内容占位符 8"/>
          <p:cNvSpPr>
            <a:spLocks noGrp="1"/>
          </p:cNvSpPr>
          <p:nvPr>
            <p:ph idx="1"/>
          </p:nvPr>
        </p:nvSpPr>
        <p:spPr/>
        <p:txBody>
          <a:bodyPr/>
          <a:lstStyle/>
          <a:p>
            <a:pPr>
              <a:lnSpc>
                <a:spcPct val="100000"/>
              </a:lnSpc>
            </a:pPr>
            <a:r>
              <a:rPr lang="zh-CN" altLang="en-US" b="1">
                <a:sym typeface="+mn-ea"/>
              </a:rPr>
              <a:t>设</a:t>
            </a:r>
            <a:r>
              <a:rPr lang="en-US" altLang="zh-CN" b="1" i="1">
                <a:sym typeface="+mn-ea"/>
              </a:rPr>
              <a:t>n</a:t>
            </a:r>
            <a:r>
              <a:rPr lang="zh-CN" altLang="en-US" b="1">
                <a:sym typeface="+mn-ea"/>
              </a:rPr>
              <a:t>体</a:t>
            </a:r>
            <a:r>
              <a:rPr lang="zh-CN" altLang="en-US" b="1">
                <a:solidFill>
                  <a:srgbClr val="FF0000"/>
                </a:solidFill>
                <a:sym typeface="+mn-ea"/>
              </a:rPr>
              <a:t>低位</a:t>
            </a:r>
            <a:r>
              <a:rPr lang="zh-CN" altLang="en-US" b="1">
                <a:sym typeface="+mn-ea"/>
              </a:rPr>
              <a:t>交叉存储器，存取周期为</a:t>
            </a:r>
            <a:r>
              <a:rPr lang="en-US" altLang="zh-CN" b="1" i="1">
                <a:sym typeface="+mn-ea"/>
              </a:rPr>
              <a:t>T</a:t>
            </a:r>
            <a:r>
              <a:rPr lang="zh-CN" altLang="en-US" b="1">
                <a:sym typeface="+mn-ea"/>
              </a:rPr>
              <a:t>，总线传输周期为</a:t>
            </a:r>
            <a:r>
              <a:rPr lang="en-US" altLang="zh-CN" b="1" i="1">
                <a:ea typeface="MS Mincho" panose="02020609040205080304" pitchFamily="49" charset="-128"/>
                <a:sym typeface="+mn-ea"/>
              </a:rPr>
              <a:t>τ</a:t>
            </a:r>
            <a:r>
              <a:rPr lang="zh-CN" altLang="en-US" b="1">
                <a:sym typeface="+mn-ea"/>
              </a:rPr>
              <a:t>（为实现流水线方式存取，应满足 </a:t>
            </a:r>
            <a:r>
              <a:rPr lang="en-US" altLang="zh-CN" b="1" i="1">
                <a:solidFill>
                  <a:schemeClr val="folHlink"/>
                </a:solidFill>
                <a:sym typeface="+mn-ea"/>
              </a:rPr>
              <a:t>T </a:t>
            </a:r>
            <a:r>
              <a:rPr lang="en-US" altLang="zh-CN" b="1">
                <a:solidFill>
                  <a:schemeClr val="folHlink"/>
                </a:solidFill>
                <a:sym typeface="+mn-ea"/>
              </a:rPr>
              <a:t>= </a:t>
            </a:r>
            <a:r>
              <a:rPr lang="en-US" altLang="zh-CN" b="1" i="1">
                <a:solidFill>
                  <a:schemeClr val="folHlink"/>
                </a:solidFill>
                <a:sym typeface="+mn-ea"/>
              </a:rPr>
              <a:t>n</a:t>
            </a:r>
            <a:r>
              <a:rPr lang="en-US" altLang="zh-CN" b="1" i="1">
                <a:solidFill>
                  <a:schemeClr val="folHlink"/>
                </a:solidFill>
                <a:ea typeface="MS Mincho" panose="02020609040205080304" pitchFamily="49" charset="-128"/>
                <a:sym typeface="+mn-ea"/>
              </a:rPr>
              <a:t>τ</a:t>
            </a:r>
            <a:r>
              <a:rPr lang="zh-CN" altLang="en-US" b="1">
                <a:sym typeface="+mn-ea"/>
              </a:rPr>
              <a:t>）。</a:t>
            </a:r>
          </a:p>
          <a:p>
            <a:pPr marL="0" indent="0">
              <a:lnSpc>
                <a:spcPct val="100000"/>
              </a:lnSpc>
              <a:buNone/>
            </a:pPr>
            <a:r>
              <a:rPr lang="zh-CN" altLang="en-US"/>
              <a:t>（唐书例</a:t>
            </a:r>
            <a:r>
              <a:rPr lang="en-US" altLang="zh-CN"/>
              <a:t>4.6</a:t>
            </a:r>
            <a:r>
              <a:rPr lang="zh-CN" altLang="en-US"/>
              <a:t>中 </a:t>
            </a:r>
            <a:r>
              <a:rPr lang="en-US" altLang="zh-CN"/>
              <a:t>T=200ns</a:t>
            </a:r>
            <a:r>
              <a:rPr lang="zh-CN" altLang="en-US"/>
              <a:t>，</a:t>
            </a:r>
            <a:r>
              <a:rPr lang="en-US" altLang="zh-CN" b="1" i="1">
                <a:solidFill>
                  <a:schemeClr val="tx1"/>
                </a:solidFill>
                <a:ea typeface="MS Mincho" panose="02020609040205080304" pitchFamily="49" charset="-128"/>
                <a:sym typeface="+mn-ea"/>
              </a:rPr>
              <a:t>τ </a:t>
            </a:r>
            <a:r>
              <a:rPr lang="en-US" altLang="zh-CN"/>
              <a:t>=50ns</a:t>
            </a:r>
            <a:r>
              <a:rPr lang="zh-CN" altLang="en-US"/>
              <a:t>）</a:t>
            </a:r>
          </a:p>
        </p:txBody>
      </p:sp>
      <p:sp>
        <p:nvSpPr>
          <p:cNvPr id="2" name="灯片编号占位符 1"/>
          <p:cNvSpPr>
            <a:spLocks noGrp="1"/>
          </p:cNvSpPr>
          <p:nvPr>
            <p:ph type="sldNum" sz="quarter" idx="12"/>
          </p:nvPr>
        </p:nvSpPr>
        <p:spPr/>
        <p:txBody>
          <a:bodyPr/>
          <a:lstStyle/>
          <a:p>
            <a:fld id="{8EE8E787-E6FE-45D8-9039-788B45E44EE7}" type="slidenum">
              <a:rPr lang="zh-CN" altLang="en-US" smtClean="0"/>
              <a:t>175</a:t>
            </a:fld>
            <a:endParaRPr lang="zh-CN" altLang="en-US" dirty="0"/>
          </a:p>
        </p:txBody>
      </p:sp>
      <p:sp>
        <p:nvSpPr>
          <p:cNvPr id="4" name="Rectangle 4"/>
          <p:cNvSpPr>
            <a:spLocks noChangeArrowheads="1"/>
          </p:cNvSpPr>
          <p:nvPr/>
        </p:nvSpPr>
        <p:spPr bwMode="auto">
          <a:xfrm>
            <a:off x="1072197" y="2595563"/>
            <a:ext cx="3098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 name="Text Box 7"/>
          <p:cNvSpPr txBox="1">
            <a:spLocks noChangeArrowheads="1"/>
          </p:cNvSpPr>
          <p:nvPr/>
        </p:nvSpPr>
        <p:spPr bwMode="auto">
          <a:xfrm>
            <a:off x="6589395" y="2948940"/>
            <a:ext cx="518350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dirty="0"/>
              <a:t>低位交叉存储器连续读取 </a:t>
            </a:r>
            <a:r>
              <a:rPr lang="en-US" altLang="zh-CN" b="1" dirty="0">
                <a:solidFill>
                  <a:schemeClr val="folHlink"/>
                </a:solidFill>
              </a:rPr>
              <a:t>n</a:t>
            </a:r>
            <a:r>
              <a:rPr lang="zh-CN" altLang="en-US" b="1" dirty="0"/>
              <a:t>个字所需的时间为</a:t>
            </a:r>
          </a:p>
          <a:p>
            <a:pPr eaLnBrk="1" hangingPunct="1"/>
            <a:r>
              <a:rPr lang="en-US" altLang="zh-CN" b="1" dirty="0"/>
              <a:t>	</a:t>
            </a:r>
            <a:r>
              <a:rPr lang="zh-CN" altLang="en-US" b="1" dirty="0"/>
              <a:t>  </a:t>
            </a:r>
            <a:r>
              <a:rPr lang="en-US" altLang="zh-CN" b="1" dirty="0"/>
              <a:t> </a:t>
            </a:r>
            <a:r>
              <a:rPr lang="en-US" altLang="zh-CN" b="1" i="1" dirty="0">
                <a:solidFill>
                  <a:schemeClr val="folHlink"/>
                </a:solidFill>
              </a:rPr>
              <a:t>T</a:t>
            </a:r>
            <a:r>
              <a:rPr lang="zh-CN" altLang="en-US" b="1" dirty="0">
                <a:solidFill>
                  <a:schemeClr val="folHlink"/>
                </a:solidFill>
              </a:rPr>
              <a:t>＋</a:t>
            </a:r>
            <a:r>
              <a:rPr lang="en-US" altLang="zh-CN" b="1" dirty="0">
                <a:solidFill>
                  <a:schemeClr val="folHlink"/>
                </a:solidFill>
              </a:rPr>
              <a:t>(n - 1)</a:t>
            </a:r>
            <a:r>
              <a:rPr lang="en-US" altLang="zh-CN" b="1" i="1" dirty="0">
                <a:solidFill>
                  <a:schemeClr val="folHlink"/>
                </a:solidFill>
                <a:ea typeface="MS Mincho" panose="02020609040205080304" pitchFamily="49" charset="-128"/>
              </a:rPr>
              <a:t>τ</a:t>
            </a:r>
          </a:p>
          <a:p>
            <a:pPr eaLnBrk="1" hangingPunct="1"/>
            <a:r>
              <a:rPr lang="zh-CN" altLang="en-US" b="1" dirty="0">
                <a:solidFill>
                  <a:srgbClr val="0000FF"/>
                </a:solidFill>
                <a:sym typeface="+mn-ea"/>
              </a:rPr>
              <a:t>高位交叉存储</a:t>
            </a:r>
            <a:r>
              <a:rPr lang="zh-CN" altLang="en-US" b="1" dirty="0">
                <a:sym typeface="+mn-ea"/>
              </a:rPr>
              <a:t>读取</a:t>
            </a:r>
            <a:r>
              <a:rPr lang="en-US" altLang="zh-CN" b="1" dirty="0">
                <a:sym typeface="+mn-ea"/>
              </a:rPr>
              <a:t>n</a:t>
            </a:r>
            <a:r>
              <a:rPr lang="zh-CN" altLang="en-US" b="1" dirty="0">
                <a:sym typeface="+mn-ea"/>
              </a:rPr>
              <a:t>个字所需时间为</a:t>
            </a:r>
          </a:p>
          <a:p>
            <a:pPr eaLnBrk="1" hangingPunct="1"/>
            <a:r>
              <a:rPr lang="en-US" altLang="zh-CN" b="1" dirty="0">
                <a:sym typeface="+mn-ea"/>
              </a:rPr>
              <a:t>	</a:t>
            </a:r>
            <a:r>
              <a:rPr lang="zh-CN" altLang="en-US" b="1" dirty="0">
                <a:sym typeface="+mn-ea"/>
              </a:rPr>
              <a:t>  </a:t>
            </a:r>
            <a:r>
              <a:rPr lang="en-US" altLang="zh-CN" b="1" dirty="0">
                <a:sym typeface="+mn-ea"/>
              </a:rPr>
              <a:t> </a:t>
            </a:r>
            <a:r>
              <a:rPr lang="en-US" altLang="zh-CN" b="1" i="1" dirty="0">
                <a:solidFill>
                  <a:schemeClr val="folHlink"/>
                </a:solidFill>
                <a:sym typeface="+mn-ea"/>
              </a:rPr>
              <a:t>4T</a:t>
            </a:r>
            <a:endParaRPr lang="zh-CN" altLang="en-US" b="1" i="1" dirty="0">
              <a:solidFill>
                <a:schemeClr val="folHlink"/>
              </a:solidFill>
              <a:ea typeface="MS Mincho" panose="02020609040205080304" pitchFamily="49" charset="-128"/>
            </a:endParaRPr>
          </a:p>
        </p:txBody>
      </p:sp>
      <p:graphicFrame>
        <p:nvGraphicFramePr>
          <p:cNvPr id="7" name="对象 6"/>
          <p:cNvGraphicFramePr>
            <a:graphicFrameLocks noChangeAspect="1"/>
          </p:cNvGraphicFramePr>
          <p:nvPr/>
        </p:nvGraphicFramePr>
        <p:xfrm>
          <a:off x="1071880" y="2670175"/>
          <a:ext cx="6332220" cy="3580130"/>
        </p:xfrm>
        <a:graphic>
          <a:graphicData uri="http://schemas.openxmlformats.org/presentationml/2006/ole">
            <mc:AlternateContent xmlns:mc="http://schemas.openxmlformats.org/markup-compatibility/2006">
              <mc:Choice xmlns:v="urn:schemas-microsoft-com:vml" Requires="v">
                <p:oleObj spid="_x0000_s2055" name="Visio" r:id="rId3" imgW="4635500" imgH="2768600" progId="Visio.Drawing.11">
                  <p:embed/>
                </p:oleObj>
              </mc:Choice>
              <mc:Fallback>
                <p:oleObj name="Visio" r:id="rId3" imgW="4635500" imgH="2768600" progId="Visio.Drawing.11">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b="5232"/>
                      <a:stretch>
                        <a:fillRect/>
                      </a:stretch>
                    </p:blipFill>
                    <p:spPr bwMode="auto">
                      <a:xfrm>
                        <a:off x="1071880" y="2670175"/>
                        <a:ext cx="6332220" cy="358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folHlink"/>
                            </a:solidFill>
                            <a:miter lim="800000"/>
                            <a:headEnd/>
                            <a:tailEnd/>
                          </a14:hiddenLine>
                        </a:ext>
                      </a:extLst>
                    </p:spPr>
                  </p:pic>
                </p:oleObj>
              </mc:Fallback>
            </mc:AlternateContent>
          </a:graphicData>
        </a:graphic>
      </p:graphicFrame>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4110038" y="1543051"/>
            <a:ext cx="9144000" cy="27699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defRPr/>
            </a:pPr>
            <a:endParaRPr kumimoji="1"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grpSp>
        <p:nvGrpSpPr>
          <p:cNvPr id="44035" name="Group 3"/>
          <p:cNvGrpSpPr/>
          <p:nvPr/>
        </p:nvGrpSpPr>
        <p:grpSpPr bwMode="auto">
          <a:xfrm>
            <a:off x="4498975" y="1108076"/>
            <a:ext cx="1936750" cy="2346325"/>
            <a:chOff x="1874" y="639"/>
            <a:chExt cx="1220" cy="1478"/>
          </a:xfrm>
        </p:grpSpPr>
        <p:sp>
          <p:nvSpPr>
            <p:cNvPr id="44041" name="Rectangle 4"/>
            <p:cNvSpPr>
              <a:spLocks noChangeArrowheads="1"/>
            </p:cNvSpPr>
            <p:nvPr/>
          </p:nvSpPr>
          <p:spPr bwMode="auto">
            <a:xfrm>
              <a:off x="2226" y="1427"/>
              <a:ext cx="53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defRPr/>
              </a:pPr>
              <a:endParaRPr kumimoji="1"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44042" name="Rectangle 5"/>
            <p:cNvSpPr>
              <a:spLocks noChangeArrowheads="1"/>
            </p:cNvSpPr>
            <p:nvPr/>
          </p:nvSpPr>
          <p:spPr bwMode="auto">
            <a:xfrm>
              <a:off x="1874" y="1039"/>
              <a:ext cx="53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defRPr/>
              </a:pPr>
              <a:endParaRPr kumimoji="1"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44043" name="Rectangle 6"/>
            <p:cNvSpPr>
              <a:spLocks noChangeArrowheads="1"/>
            </p:cNvSpPr>
            <p:nvPr/>
          </p:nvSpPr>
          <p:spPr bwMode="auto">
            <a:xfrm>
              <a:off x="2562" y="1039"/>
              <a:ext cx="53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defRPr/>
              </a:pPr>
              <a:endParaRPr kumimoji="1"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44044" name="Rectangle 7"/>
            <p:cNvSpPr>
              <a:spLocks noChangeArrowheads="1"/>
            </p:cNvSpPr>
            <p:nvPr/>
          </p:nvSpPr>
          <p:spPr bwMode="auto">
            <a:xfrm>
              <a:off x="2226" y="1913"/>
              <a:ext cx="53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defRPr/>
              </a:pPr>
              <a:endParaRPr kumimoji="1"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44045" name="Rectangle 8"/>
            <p:cNvSpPr>
              <a:spLocks noChangeArrowheads="1"/>
            </p:cNvSpPr>
            <p:nvPr/>
          </p:nvSpPr>
          <p:spPr bwMode="auto">
            <a:xfrm>
              <a:off x="2181" y="639"/>
              <a:ext cx="62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defRPr/>
              </a:pPr>
              <a:endParaRPr kumimoji="1"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grpSp>
      <p:sp>
        <p:nvSpPr>
          <p:cNvPr id="44036" name="Text Box 9"/>
          <p:cNvSpPr txBox="1">
            <a:spLocks noChangeArrowheads="1"/>
          </p:cNvSpPr>
          <p:nvPr/>
        </p:nvSpPr>
        <p:spPr bwMode="auto">
          <a:xfrm>
            <a:off x="2115343" y="1820050"/>
            <a:ext cx="8640763" cy="1208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914400" indent="-45720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371600" indent="-4572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828800" indent="-4572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286000" indent="-4572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ct val="140000"/>
              </a:lnSpc>
              <a:spcBef>
                <a:spcPct val="0"/>
              </a:spcBef>
              <a:spcAft>
                <a:spcPts val="0"/>
              </a:spcAft>
              <a:buClrTx/>
              <a:buSzTx/>
              <a:buFontTx/>
              <a:buNone/>
              <a:defRPr/>
            </a:pPr>
            <a:r>
              <a:rPr kumimoji="1"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对于一定容量的存储器，按字节或字访问</a:t>
            </a:r>
          </a:p>
          <a:p>
            <a:pPr marL="457200" marR="0" lvl="0" indent="-457200" algn="l" defTabSz="914400" rtl="0" eaLnBrk="1" fontAlgn="auto" latinLnBrk="0" hangingPunct="1">
              <a:lnSpc>
                <a:spcPct val="140000"/>
              </a:lnSpc>
              <a:spcBef>
                <a:spcPct val="0"/>
              </a:spcBef>
              <a:spcAft>
                <a:spcPts val="0"/>
              </a:spcAft>
              <a:buClrTx/>
              <a:buSzTx/>
              <a:buFontTx/>
              <a:buNone/>
              <a:defRPr/>
            </a:pP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的寻址范围是不同的</a:t>
            </a:r>
          </a:p>
        </p:txBody>
      </p:sp>
      <p:sp>
        <p:nvSpPr>
          <p:cNvPr id="44037" name="Text Box 10"/>
          <p:cNvSpPr txBox="1">
            <a:spLocks noChangeArrowheads="1"/>
          </p:cNvSpPr>
          <p:nvPr/>
        </p:nvSpPr>
        <p:spPr bwMode="auto">
          <a:xfrm>
            <a:off x="1889919" y="1081069"/>
            <a:ext cx="6062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1" lang="zh-CN" altLang="en-US" sz="3600" b="0"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难点</a:t>
            </a:r>
          </a:p>
        </p:txBody>
      </p:sp>
      <p:sp>
        <p:nvSpPr>
          <p:cNvPr id="44039" name="Text Box 13"/>
          <p:cNvSpPr txBox="1">
            <a:spLocks noChangeArrowheads="1"/>
          </p:cNvSpPr>
          <p:nvPr/>
        </p:nvSpPr>
        <p:spPr bwMode="auto">
          <a:xfrm>
            <a:off x="2115343" y="3461524"/>
            <a:ext cx="8640763" cy="1227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914400" indent="-45720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371600" indent="-4572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828800" indent="-4572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286000" indent="-4572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ct val="140000"/>
              </a:lnSpc>
              <a:spcBef>
                <a:spcPct val="0"/>
              </a:spcBef>
              <a:spcAft>
                <a:spcPts val="0"/>
              </a:spcAft>
              <a:buClrTx/>
              <a:buSzTx/>
              <a:buFontTx/>
              <a:buNone/>
              <a:defRPr/>
            </a:pPr>
            <a:r>
              <a:rPr kumimoji="1"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2. </a:t>
            </a:r>
            <a:r>
              <a:rPr kumimoji="1"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多体并行结构存储器顺序编址和交叉编址</a:t>
            </a:r>
          </a:p>
          <a:p>
            <a:pPr marL="457200" marR="0" lvl="0" indent="-457200" algn="l" defTabSz="914400" rtl="0" eaLnBrk="1" fontAlgn="auto" latinLnBrk="0" hangingPunct="1">
              <a:lnSpc>
                <a:spcPct val="140000"/>
              </a:lnSpc>
              <a:spcBef>
                <a:spcPct val="0"/>
              </a:spcBef>
              <a:spcAft>
                <a:spcPts val="0"/>
              </a:spcAft>
              <a:buClrTx/>
              <a:buSzTx/>
              <a:buFontTx/>
              <a:buNone/>
              <a:defRPr/>
            </a:pPr>
            <a:r>
              <a:rPr kumimoji="1"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对访存速度的影响</a:t>
            </a:r>
            <a:endPar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229390" name="Text Box 14"/>
          <p:cNvSpPr txBox="1">
            <a:spLocks noChangeArrowheads="1"/>
          </p:cNvSpPr>
          <p:nvPr/>
        </p:nvSpPr>
        <p:spPr bwMode="auto">
          <a:xfrm>
            <a:off x="2115343" y="5122169"/>
            <a:ext cx="7488238" cy="1208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63855" indent="-363855">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1085850" indent="-45720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722755" indent="-4572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2359025" indent="-4572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995930" indent="-4572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345313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391033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436753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482473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363855" marR="0" lvl="0" indent="-363855" algn="l" defTabSz="914400" rtl="0" eaLnBrk="1" fontAlgn="auto" latinLnBrk="0" hangingPunct="1">
              <a:lnSpc>
                <a:spcPct val="140000"/>
              </a:lnSpc>
              <a:spcBef>
                <a:spcPct val="0"/>
              </a:spcBef>
              <a:spcAft>
                <a:spcPts val="0"/>
              </a:spcAft>
              <a:buClrTx/>
              <a:buSzTx/>
              <a:buFontTx/>
              <a:buNone/>
              <a:defRPr/>
            </a:pPr>
            <a:r>
              <a:rPr kumimoji="1"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3. </a:t>
            </a:r>
            <a:r>
              <a:rPr kumimoji="1"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不同的 </a:t>
            </a:r>
            <a:r>
              <a:rPr kumimoji="1"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Cache —</a:t>
            </a:r>
            <a:r>
              <a:rPr kumimoji="1"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主存地址映射，直接影响主存地址字段的分配、替换策略及命中率</a:t>
            </a:r>
            <a:endPar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2" name="标题 1"/>
          <p:cNvSpPr>
            <a:spLocks noGrp="1"/>
          </p:cNvSpPr>
          <p:nvPr>
            <p:ph type="title"/>
          </p:nvPr>
        </p:nvSpPr>
        <p:spPr/>
        <p:txBody>
          <a:bodyPr>
            <a:normAutofit fontScale="90000"/>
          </a:bodyPr>
          <a:lstStyle/>
          <a:p>
            <a:pPr lvl="0">
              <a:defRPr/>
            </a:pPr>
            <a:r>
              <a:rPr lang="zh-CN" altLang="en-US" dirty="0">
                <a:solidFill>
                  <a:prstClr val="black"/>
                </a:solidFill>
              </a:rPr>
              <a:t>第</a:t>
            </a:r>
            <a:r>
              <a:rPr lang="en-US" altLang="zh-CN" dirty="0">
                <a:solidFill>
                  <a:prstClr val="black"/>
                </a:solidFill>
                <a:latin typeface="Times New Roman" panose="02020603050405020304" pitchFamily="18" charset="0"/>
                <a:cs typeface="Times New Roman" panose="02020603050405020304" pitchFamily="18" charset="0"/>
                <a:sym typeface="+mn-ea"/>
              </a:rPr>
              <a:t>6</a:t>
            </a:r>
            <a:r>
              <a:rPr lang="zh-CN" altLang="en-US" dirty="0">
                <a:solidFill>
                  <a:prstClr val="black"/>
                </a:solidFill>
              </a:rPr>
              <a:t>章 存储器</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标题 104"/>
          <p:cNvSpPr>
            <a:spLocks noGrp="1"/>
          </p:cNvSpPr>
          <p:nvPr>
            <p:ph type="title"/>
          </p:nvPr>
        </p:nvSpPr>
        <p:spPr/>
        <p:txBody>
          <a:bodyPr/>
          <a:lstStyle/>
          <a:p>
            <a:r>
              <a:rPr lang="en-US" altLang="zh-CN"/>
              <a:t>Cache-</a:t>
            </a:r>
            <a:r>
              <a:rPr lang="zh-CN" altLang="en-US"/>
              <a:t>主存直接映射</a:t>
            </a:r>
          </a:p>
        </p:txBody>
      </p:sp>
      <p:sp>
        <p:nvSpPr>
          <p:cNvPr id="4" name="内容占位符 3"/>
          <p:cNvSpPr>
            <a:spLocks noGrp="1"/>
          </p:cNvSpPr>
          <p:nvPr>
            <p:ph idx="1"/>
          </p:nvPr>
        </p:nvSpPr>
        <p:spPr/>
        <p:txBody>
          <a:bodyPr/>
          <a:lstStyle/>
          <a:p>
            <a:pPr marL="0" indent="0">
              <a:lnSpc>
                <a:spcPct val="100000"/>
              </a:lnSpc>
              <a:spcBef>
                <a:spcPts val="0"/>
              </a:spcBef>
              <a:spcAft>
                <a:spcPts val="0"/>
              </a:spcAft>
              <a:buNone/>
            </a:pPr>
            <a:r>
              <a:rPr lang="en-US" altLang="zh-CN" b="1" i="1">
                <a:solidFill>
                  <a:srgbClr val="0000FF"/>
                </a:solidFill>
              </a:rPr>
              <a:t>c</a:t>
            </a:r>
            <a:r>
              <a:rPr lang="en-US" altLang="zh-CN" i="1"/>
              <a:t>ache</a:t>
            </a:r>
            <a:r>
              <a:rPr lang="zh-CN" altLang="en-US" i="1"/>
              <a:t>、</a:t>
            </a:r>
            <a:r>
              <a:rPr lang="en-US" altLang="zh-CN" b="1" i="1">
                <a:solidFill>
                  <a:srgbClr val="0000FF"/>
                </a:solidFill>
              </a:rPr>
              <a:t>m</a:t>
            </a:r>
            <a:r>
              <a:rPr lang="en-US" altLang="zh-CN" i="1"/>
              <a:t>emory</a:t>
            </a:r>
          </a:p>
          <a:p>
            <a:pPr marL="0" indent="0">
              <a:lnSpc>
                <a:spcPct val="100000"/>
              </a:lnSpc>
              <a:spcBef>
                <a:spcPts val="0"/>
              </a:spcBef>
              <a:spcAft>
                <a:spcPts val="0"/>
              </a:spcAft>
              <a:buNone/>
            </a:pPr>
            <a:r>
              <a:rPr lang="zh-CN" altLang="en-US">
                <a:sym typeface="+mn-ea"/>
              </a:rPr>
              <a:t>标记</a:t>
            </a:r>
            <a:r>
              <a:rPr lang="en-US" altLang="zh-CN" b="1" i="1">
                <a:solidFill>
                  <a:srgbClr val="0000FF"/>
                </a:solidFill>
                <a:sym typeface="+mn-ea"/>
              </a:rPr>
              <a:t>t</a:t>
            </a:r>
            <a:r>
              <a:rPr lang="en-US" altLang="zh-CN" i="1">
                <a:sym typeface="+mn-ea"/>
              </a:rPr>
              <a:t>ag</a:t>
            </a:r>
            <a:r>
              <a:rPr lang="zh-CN" altLang="en-US" i="1">
                <a:sym typeface="+mn-ea"/>
              </a:rPr>
              <a:t>、</a:t>
            </a:r>
            <a:r>
              <a:rPr lang="zh-CN" altLang="en-US">
                <a:sym typeface="+mn-ea"/>
              </a:rPr>
              <a:t>块</a:t>
            </a:r>
            <a:r>
              <a:rPr lang="en-US" altLang="zh-CN" b="1" i="1">
                <a:solidFill>
                  <a:srgbClr val="0000FF"/>
                </a:solidFill>
                <a:sym typeface="+mn-ea"/>
              </a:rPr>
              <a:t>b</a:t>
            </a:r>
            <a:r>
              <a:rPr lang="en-US" altLang="zh-CN" i="1">
                <a:sym typeface="+mn-ea"/>
              </a:rPr>
              <a:t>lock</a:t>
            </a:r>
            <a:endParaRPr lang="en-US" altLang="zh-CN" i="1"/>
          </a:p>
          <a:p>
            <a:pPr>
              <a:lnSpc>
                <a:spcPct val="100000"/>
              </a:lnSpc>
              <a:spcBef>
                <a:spcPts val="0"/>
              </a:spcBef>
              <a:spcAft>
                <a:spcPts val="0"/>
              </a:spcAft>
            </a:pPr>
            <a:endParaRPr lang="en-US" altLang="zh-CN" i="1"/>
          </a:p>
        </p:txBody>
      </p:sp>
      <p:sp>
        <p:nvSpPr>
          <p:cNvPr id="2" name="灯片编号占位符 1"/>
          <p:cNvSpPr>
            <a:spLocks noGrp="1"/>
          </p:cNvSpPr>
          <p:nvPr>
            <p:ph type="sldNum" sz="quarter" idx="12"/>
          </p:nvPr>
        </p:nvSpPr>
        <p:spPr/>
        <p:txBody>
          <a:bodyPr/>
          <a:lstStyle/>
          <a:p>
            <a:fld id="{8EE8E787-E6FE-45D8-9039-788B45E44EE7}" type="slidenum">
              <a:rPr lang="zh-CN" altLang="en-US" smtClean="0"/>
              <a:t>177</a:t>
            </a:fld>
            <a:endParaRPr lang="zh-CN" altLang="en-US" dirty="0"/>
          </a:p>
        </p:txBody>
      </p:sp>
      <p:grpSp>
        <p:nvGrpSpPr>
          <p:cNvPr id="3" name="Group 2"/>
          <p:cNvGrpSpPr/>
          <p:nvPr/>
        </p:nvGrpSpPr>
        <p:grpSpPr bwMode="auto">
          <a:xfrm>
            <a:off x="1552575" y="974725"/>
            <a:ext cx="8763000" cy="4660900"/>
            <a:chOff x="96" y="672"/>
            <a:chExt cx="5520" cy="2936"/>
          </a:xfrm>
        </p:grpSpPr>
        <p:sp>
          <p:nvSpPr>
            <p:cNvPr id="5" name="Rectangle 4"/>
            <p:cNvSpPr>
              <a:spLocks noChangeArrowheads="1"/>
            </p:cNvSpPr>
            <p:nvPr/>
          </p:nvSpPr>
          <p:spPr bwMode="auto">
            <a:xfrm>
              <a:off x="4727" y="2908"/>
              <a:ext cx="889"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800"/>
            </a:p>
          </p:txBody>
        </p:sp>
        <p:sp>
          <p:nvSpPr>
            <p:cNvPr id="6" name="Rectangle 5"/>
            <p:cNvSpPr>
              <a:spLocks noChangeArrowheads="1"/>
            </p:cNvSpPr>
            <p:nvPr/>
          </p:nvSpPr>
          <p:spPr bwMode="auto">
            <a:xfrm>
              <a:off x="4727" y="2677"/>
              <a:ext cx="88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字块2</a:t>
              </a:r>
              <a:r>
                <a:rPr lang="en-US" altLang="zh-CN" sz="2000" b="1" i="1" baseline="30000"/>
                <a:t>c</a:t>
              </a:r>
              <a:r>
                <a:rPr lang="en-US" altLang="zh-CN" sz="2000" b="1" baseline="30000"/>
                <a:t>+1</a:t>
              </a:r>
              <a:endParaRPr lang="zh-CN" altLang="en-US" sz="2000" b="1" baseline="30000"/>
            </a:p>
          </p:txBody>
        </p:sp>
        <p:sp>
          <p:nvSpPr>
            <p:cNvPr id="8" name="Rectangle 7"/>
            <p:cNvSpPr>
              <a:spLocks noChangeArrowheads="1"/>
            </p:cNvSpPr>
            <p:nvPr/>
          </p:nvSpPr>
          <p:spPr bwMode="auto">
            <a:xfrm>
              <a:off x="4727" y="2255"/>
              <a:ext cx="889"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2000"/>
            </a:p>
          </p:txBody>
        </p:sp>
        <p:sp>
          <p:nvSpPr>
            <p:cNvPr id="10" name="Rectangle 9"/>
            <p:cNvSpPr>
              <a:spLocks noChangeArrowheads="1"/>
            </p:cNvSpPr>
            <p:nvPr/>
          </p:nvSpPr>
          <p:spPr bwMode="auto">
            <a:xfrm>
              <a:off x="4727" y="1806"/>
              <a:ext cx="88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字块2</a:t>
              </a:r>
              <a:r>
                <a:rPr lang="en-US" altLang="zh-CN" sz="2000" b="1" i="1" baseline="30000"/>
                <a:t>c</a:t>
              </a:r>
              <a:endParaRPr lang="zh-CN" altLang="en-US" sz="2000" b="1" i="1" baseline="30000"/>
            </a:p>
          </p:txBody>
        </p:sp>
        <p:sp>
          <p:nvSpPr>
            <p:cNvPr id="12" name="Rectangle 11"/>
            <p:cNvSpPr>
              <a:spLocks noChangeArrowheads="1"/>
            </p:cNvSpPr>
            <p:nvPr/>
          </p:nvSpPr>
          <p:spPr bwMode="auto">
            <a:xfrm>
              <a:off x="4727" y="1401"/>
              <a:ext cx="889"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800"/>
            </a:p>
          </p:txBody>
        </p:sp>
        <p:sp>
          <p:nvSpPr>
            <p:cNvPr id="14" name="Rectangle 13"/>
            <p:cNvSpPr>
              <a:spLocks noChangeArrowheads="1"/>
            </p:cNvSpPr>
            <p:nvPr/>
          </p:nvSpPr>
          <p:spPr bwMode="auto">
            <a:xfrm>
              <a:off x="4727" y="954"/>
              <a:ext cx="889"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字块0</a:t>
              </a:r>
            </a:p>
          </p:txBody>
        </p:sp>
        <p:sp>
          <p:nvSpPr>
            <p:cNvPr id="15" name="Line 14"/>
            <p:cNvSpPr>
              <a:spLocks noChangeShapeType="1"/>
            </p:cNvSpPr>
            <p:nvPr/>
          </p:nvSpPr>
          <p:spPr bwMode="auto">
            <a:xfrm>
              <a:off x="4727" y="966"/>
              <a:ext cx="889"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 name="Line 15"/>
            <p:cNvSpPr>
              <a:spLocks noChangeShapeType="1"/>
            </p:cNvSpPr>
            <p:nvPr/>
          </p:nvSpPr>
          <p:spPr bwMode="auto">
            <a:xfrm>
              <a:off x="4727" y="1183"/>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 name="Line 16"/>
            <p:cNvSpPr>
              <a:spLocks noChangeShapeType="1"/>
            </p:cNvSpPr>
            <p:nvPr/>
          </p:nvSpPr>
          <p:spPr bwMode="auto">
            <a:xfrm>
              <a:off x="4727" y="1401"/>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 name="Line 17"/>
            <p:cNvSpPr>
              <a:spLocks noChangeShapeType="1"/>
            </p:cNvSpPr>
            <p:nvPr/>
          </p:nvSpPr>
          <p:spPr bwMode="auto">
            <a:xfrm>
              <a:off x="4727" y="1602"/>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 name="Line 18"/>
            <p:cNvSpPr>
              <a:spLocks noChangeShapeType="1"/>
            </p:cNvSpPr>
            <p:nvPr/>
          </p:nvSpPr>
          <p:spPr bwMode="auto">
            <a:xfrm>
              <a:off x="4727" y="1819"/>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19"/>
            <p:cNvSpPr>
              <a:spLocks noChangeShapeType="1"/>
            </p:cNvSpPr>
            <p:nvPr/>
          </p:nvSpPr>
          <p:spPr bwMode="auto">
            <a:xfrm>
              <a:off x="4727" y="2037"/>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20"/>
            <p:cNvSpPr>
              <a:spLocks noChangeShapeType="1"/>
            </p:cNvSpPr>
            <p:nvPr/>
          </p:nvSpPr>
          <p:spPr bwMode="auto">
            <a:xfrm>
              <a:off x="4727" y="2255"/>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21"/>
            <p:cNvSpPr>
              <a:spLocks noChangeShapeType="1"/>
            </p:cNvSpPr>
            <p:nvPr/>
          </p:nvSpPr>
          <p:spPr bwMode="auto">
            <a:xfrm>
              <a:off x="4727" y="2472"/>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22"/>
            <p:cNvSpPr>
              <a:spLocks noChangeShapeType="1"/>
            </p:cNvSpPr>
            <p:nvPr/>
          </p:nvSpPr>
          <p:spPr bwMode="auto">
            <a:xfrm>
              <a:off x="4727" y="2690"/>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23"/>
            <p:cNvSpPr>
              <a:spLocks noChangeShapeType="1"/>
            </p:cNvSpPr>
            <p:nvPr/>
          </p:nvSpPr>
          <p:spPr bwMode="auto">
            <a:xfrm>
              <a:off x="4727" y="2908"/>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24"/>
            <p:cNvSpPr>
              <a:spLocks noChangeShapeType="1"/>
            </p:cNvSpPr>
            <p:nvPr/>
          </p:nvSpPr>
          <p:spPr bwMode="auto">
            <a:xfrm>
              <a:off x="4727" y="3109"/>
              <a:ext cx="889"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6" name="Line 25"/>
            <p:cNvSpPr>
              <a:spLocks noChangeShapeType="1"/>
            </p:cNvSpPr>
            <p:nvPr/>
          </p:nvSpPr>
          <p:spPr bwMode="auto">
            <a:xfrm>
              <a:off x="4727" y="3326"/>
              <a:ext cx="889"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7" name="Line 26"/>
            <p:cNvSpPr>
              <a:spLocks noChangeShapeType="1"/>
            </p:cNvSpPr>
            <p:nvPr/>
          </p:nvSpPr>
          <p:spPr bwMode="auto">
            <a:xfrm>
              <a:off x="4727" y="966"/>
              <a:ext cx="0" cy="236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8" name="Line 27"/>
            <p:cNvSpPr>
              <a:spLocks noChangeShapeType="1"/>
            </p:cNvSpPr>
            <p:nvPr/>
          </p:nvSpPr>
          <p:spPr bwMode="auto">
            <a:xfrm>
              <a:off x="5616" y="966"/>
              <a:ext cx="0" cy="236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9" name="Text Box 28"/>
            <p:cNvSpPr txBox="1">
              <a:spLocks noChangeArrowheads="1"/>
            </p:cNvSpPr>
            <p:nvPr/>
          </p:nvSpPr>
          <p:spPr bwMode="auto">
            <a:xfrm>
              <a:off x="5026" y="1380"/>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30" name="Text Box 29"/>
            <p:cNvSpPr txBox="1">
              <a:spLocks noChangeArrowheads="1"/>
            </p:cNvSpPr>
            <p:nvPr/>
          </p:nvSpPr>
          <p:spPr bwMode="auto">
            <a:xfrm>
              <a:off x="5026" y="2246"/>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31" name="Text Box 30"/>
            <p:cNvSpPr txBox="1">
              <a:spLocks noChangeArrowheads="1"/>
            </p:cNvSpPr>
            <p:nvPr/>
          </p:nvSpPr>
          <p:spPr bwMode="auto">
            <a:xfrm>
              <a:off x="5036" y="2890"/>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32" name="Text Box 31"/>
            <p:cNvSpPr txBox="1">
              <a:spLocks noChangeArrowheads="1"/>
            </p:cNvSpPr>
            <p:nvPr/>
          </p:nvSpPr>
          <p:spPr bwMode="auto">
            <a:xfrm>
              <a:off x="4829" y="694"/>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主存储体</a:t>
              </a:r>
            </a:p>
          </p:txBody>
        </p:sp>
        <p:sp>
          <p:nvSpPr>
            <p:cNvPr id="34" name="Rectangle 33"/>
            <p:cNvSpPr>
              <a:spLocks noChangeArrowheads="1"/>
            </p:cNvSpPr>
            <p:nvPr/>
          </p:nvSpPr>
          <p:spPr bwMode="auto">
            <a:xfrm>
              <a:off x="2762" y="1296"/>
              <a:ext cx="46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900" b="1"/>
                <a:t> </a:t>
              </a:r>
              <a:r>
                <a:rPr lang="zh-CN" altLang="en-US" sz="2000" b="1"/>
                <a:t>标记</a:t>
              </a:r>
            </a:p>
          </p:txBody>
        </p:sp>
        <p:sp>
          <p:nvSpPr>
            <p:cNvPr id="35" name="Rectangle 34"/>
            <p:cNvSpPr>
              <a:spLocks noChangeArrowheads="1"/>
            </p:cNvSpPr>
            <p:nvPr/>
          </p:nvSpPr>
          <p:spPr bwMode="auto">
            <a:xfrm>
              <a:off x="3230" y="1078"/>
              <a:ext cx="842"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 0</a:t>
              </a:r>
            </a:p>
          </p:txBody>
        </p:sp>
        <p:sp>
          <p:nvSpPr>
            <p:cNvPr id="36" name="Rectangle 35"/>
            <p:cNvSpPr>
              <a:spLocks noChangeArrowheads="1"/>
            </p:cNvSpPr>
            <p:nvPr/>
          </p:nvSpPr>
          <p:spPr bwMode="auto">
            <a:xfrm>
              <a:off x="2762" y="1078"/>
              <a:ext cx="46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900" b="1"/>
                <a:t> </a:t>
              </a:r>
              <a:r>
                <a:rPr lang="zh-CN" altLang="en-US" sz="2000" b="1"/>
                <a:t>标记</a:t>
              </a:r>
            </a:p>
          </p:txBody>
        </p:sp>
        <p:sp>
          <p:nvSpPr>
            <p:cNvPr id="37" name="Line 36"/>
            <p:cNvSpPr>
              <a:spLocks noChangeShapeType="1"/>
            </p:cNvSpPr>
            <p:nvPr/>
          </p:nvSpPr>
          <p:spPr bwMode="auto">
            <a:xfrm>
              <a:off x="2762" y="1091"/>
              <a:ext cx="131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8" name="Line 37"/>
            <p:cNvSpPr>
              <a:spLocks noChangeShapeType="1"/>
            </p:cNvSpPr>
            <p:nvPr/>
          </p:nvSpPr>
          <p:spPr bwMode="auto">
            <a:xfrm>
              <a:off x="2762" y="1309"/>
              <a:ext cx="131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9" name="Line 38"/>
            <p:cNvSpPr>
              <a:spLocks noChangeShapeType="1"/>
            </p:cNvSpPr>
            <p:nvPr/>
          </p:nvSpPr>
          <p:spPr bwMode="auto">
            <a:xfrm>
              <a:off x="2762" y="1527"/>
              <a:ext cx="131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0" name="Line 39"/>
            <p:cNvSpPr>
              <a:spLocks noChangeShapeType="1"/>
            </p:cNvSpPr>
            <p:nvPr/>
          </p:nvSpPr>
          <p:spPr bwMode="auto">
            <a:xfrm>
              <a:off x="2762" y="1091"/>
              <a:ext cx="0" cy="43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1" name="Line 40"/>
            <p:cNvSpPr>
              <a:spLocks noChangeShapeType="1"/>
            </p:cNvSpPr>
            <p:nvPr/>
          </p:nvSpPr>
          <p:spPr bwMode="auto">
            <a:xfrm>
              <a:off x="3230" y="1091"/>
              <a:ext cx="0" cy="4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2" name="Line 41"/>
            <p:cNvSpPr>
              <a:spLocks noChangeShapeType="1"/>
            </p:cNvSpPr>
            <p:nvPr/>
          </p:nvSpPr>
          <p:spPr bwMode="auto">
            <a:xfrm>
              <a:off x="4072" y="1091"/>
              <a:ext cx="0" cy="436"/>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4" name="Rectangle 43"/>
            <p:cNvSpPr>
              <a:spLocks noChangeArrowheads="1"/>
            </p:cNvSpPr>
            <p:nvPr/>
          </p:nvSpPr>
          <p:spPr bwMode="auto">
            <a:xfrm>
              <a:off x="2762" y="1894"/>
              <a:ext cx="465"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标记</a:t>
              </a:r>
            </a:p>
          </p:txBody>
        </p:sp>
        <p:sp>
          <p:nvSpPr>
            <p:cNvPr id="45" name="Line 44"/>
            <p:cNvSpPr>
              <a:spLocks noChangeShapeType="1"/>
            </p:cNvSpPr>
            <p:nvPr/>
          </p:nvSpPr>
          <p:spPr bwMode="auto">
            <a:xfrm>
              <a:off x="2762" y="1930"/>
              <a:ext cx="131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6" name="Line 45"/>
            <p:cNvSpPr>
              <a:spLocks noChangeShapeType="1"/>
            </p:cNvSpPr>
            <p:nvPr/>
          </p:nvSpPr>
          <p:spPr bwMode="auto">
            <a:xfrm>
              <a:off x="2762" y="2148"/>
              <a:ext cx="1310"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7" name="Line 46"/>
            <p:cNvSpPr>
              <a:spLocks noChangeShapeType="1"/>
            </p:cNvSpPr>
            <p:nvPr/>
          </p:nvSpPr>
          <p:spPr bwMode="auto">
            <a:xfrm>
              <a:off x="2762" y="1930"/>
              <a:ext cx="0" cy="218"/>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8" name="Line 47"/>
            <p:cNvSpPr>
              <a:spLocks noChangeShapeType="1"/>
            </p:cNvSpPr>
            <p:nvPr/>
          </p:nvSpPr>
          <p:spPr bwMode="auto">
            <a:xfrm>
              <a:off x="4072" y="1930"/>
              <a:ext cx="0" cy="218"/>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 name="Line 48"/>
            <p:cNvSpPr>
              <a:spLocks noChangeShapeType="1"/>
            </p:cNvSpPr>
            <p:nvPr/>
          </p:nvSpPr>
          <p:spPr bwMode="auto">
            <a:xfrm>
              <a:off x="3227" y="1930"/>
              <a:ext cx="0" cy="21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 name="Text Box 49"/>
            <p:cNvSpPr txBox="1">
              <a:spLocks noChangeArrowheads="1"/>
            </p:cNvSpPr>
            <p:nvPr/>
          </p:nvSpPr>
          <p:spPr bwMode="auto">
            <a:xfrm>
              <a:off x="3043" y="672"/>
              <a:ext cx="111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Cache</a:t>
              </a:r>
              <a:r>
                <a:rPr lang="zh-CN" altLang="en-US" sz="2000" b="1"/>
                <a:t>存储体</a:t>
              </a:r>
            </a:p>
          </p:txBody>
        </p:sp>
        <p:sp>
          <p:nvSpPr>
            <p:cNvPr id="51" name="AutoShape 50"/>
            <p:cNvSpPr/>
            <p:nvPr/>
          </p:nvSpPr>
          <p:spPr bwMode="auto">
            <a:xfrm rot="-5400000">
              <a:off x="2954" y="774"/>
              <a:ext cx="84" cy="468"/>
            </a:xfrm>
            <a:prstGeom prst="rightBrace">
              <a:avLst>
                <a:gd name="adj1" fmla="val 46429"/>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Text Box 51"/>
            <p:cNvSpPr txBox="1">
              <a:spLocks noChangeArrowheads="1"/>
            </p:cNvSpPr>
            <p:nvPr/>
          </p:nvSpPr>
          <p:spPr bwMode="auto">
            <a:xfrm>
              <a:off x="2711" y="672"/>
              <a:ext cx="33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t</a:t>
              </a:r>
              <a:r>
                <a:rPr lang="zh-CN" altLang="en-US" sz="2000" b="1"/>
                <a:t>位</a:t>
              </a:r>
            </a:p>
          </p:txBody>
        </p:sp>
        <p:sp>
          <p:nvSpPr>
            <p:cNvPr id="53" name="Text Box 52"/>
            <p:cNvSpPr txBox="1">
              <a:spLocks noChangeArrowheads="1"/>
            </p:cNvSpPr>
            <p:nvPr/>
          </p:nvSpPr>
          <p:spPr bwMode="auto">
            <a:xfrm>
              <a:off x="2556" y="1072"/>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0</a:t>
              </a:r>
            </a:p>
          </p:txBody>
        </p:sp>
        <p:sp>
          <p:nvSpPr>
            <p:cNvPr id="54" name="Text Box 53"/>
            <p:cNvSpPr txBox="1">
              <a:spLocks noChangeArrowheads="1"/>
            </p:cNvSpPr>
            <p:nvPr/>
          </p:nvSpPr>
          <p:spPr bwMode="auto">
            <a:xfrm>
              <a:off x="2556" y="1301"/>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1</a:t>
              </a:r>
            </a:p>
          </p:txBody>
        </p:sp>
        <p:sp>
          <p:nvSpPr>
            <p:cNvPr id="55" name="Text Box 54"/>
            <p:cNvSpPr txBox="1">
              <a:spLocks noChangeArrowheads="1"/>
            </p:cNvSpPr>
            <p:nvPr/>
          </p:nvSpPr>
          <p:spPr bwMode="auto">
            <a:xfrm>
              <a:off x="2219" y="1872"/>
              <a:ext cx="5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2</a:t>
              </a:r>
              <a:r>
                <a:rPr lang="en-US" altLang="zh-CN" b="1" i="1" baseline="30000"/>
                <a:t>c</a:t>
              </a:r>
              <a:r>
                <a:rPr lang="en-US" altLang="zh-CN" b="1"/>
                <a:t>－1</a:t>
              </a:r>
            </a:p>
          </p:txBody>
        </p:sp>
        <p:sp>
          <p:nvSpPr>
            <p:cNvPr id="56" name="Line 55"/>
            <p:cNvSpPr>
              <a:spLocks noChangeShapeType="1"/>
            </p:cNvSpPr>
            <p:nvPr/>
          </p:nvSpPr>
          <p:spPr bwMode="auto">
            <a:xfrm>
              <a:off x="3230" y="1511"/>
              <a:ext cx="0" cy="419"/>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57" name="Line 56"/>
            <p:cNvSpPr>
              <a:spLocks noChangeShapeType="1"/>
            </p:cNvSpPr>
            <p:nvPr/>
          </p:nvSpPr>
          <p:spPr bwMode="auto">
            <a:xfrm>
              <a:off x="4072" y="1511"/>
              <a:ext cx="0" cy="419"/>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58" name="Text Box 57"/>
            <p:cNvSpPr txBox="1">
              <a:spLocks noChangeArrowheads="1"/>
            </p:cNvSpPr>
            <p:nvPr/>
          </p:nvSpPr>
          <p:spPr bwMode="auto">
            <a:xfrm>
              <a:off x="3513" y="1595"/>
              <a:ext cx="423"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a:t>
              </a:r>
            </a:p>
          </p:txBody>
        </p:sp>
        <p:sp>
          <p:nvSpPr>
            <p:cNvPr id="59" name="Rectangle 58"/>
            <p:cNvSpPr>
              <a:spLocks noChangeArrowheads="1"/>
            </p:cNvSpPr>
            <p:nvPr/>
          </p:nvSpPr>
          <p:spPr bwMode="auto">
            <a:xfrm>
              <a:off x="3745" y="2561"/>
              <a:ext cx="608"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a:t>
              </a:r>
            </a:p>
          </p:txBody>
        </p:sp>
        <p:sp>
          <p:nvSpPr>
            <p:cNvPr id="60" name="Rectangle 59"/>
            <p:cNvSpPr>
              <a:spLocks noChangeArrowheads="1"/>
            </p:cNvSpPr>
            <p:nvPr/>
          </p:nvSpPr>
          <p:spPr bwMode="auto">
            <a:xfrm>
              <a:off x="2976" y="2736"/>
              <a:ext cx="844"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字块地址</a:t>
              </a:r>
            </a:p>
          </p:txBody>
        </p:sp>
        <p:sp>
          <p:nvSpPr>
            <p:cNvPr id="61" name="Rectangle 60"/>
            <p:cNvSpPr>
              <a:spLocks noChangeArrowheads="1"/>
            </p:cNvSpPr>
            <p:nvPr/>
          </p:nvSpPr>
          <p:spPr bwMode="auto">
            <a:xfrm>
              <a:off x="2248" y="2561"/>
              <a:ext cx="1448"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buClr>
                  <a:schemeClr val="accent2"/>
                </a:buClr>
                <a:buSzPct val="80000"/>
                <a:buFont typeface="Wingdings" panose="05000000000000000000" pitchFamily="2" charset="2"/>
                <a:buNone/>
              </a:pPr>
              <a:r>
                <a:rPr lang="zh-CN" altLang="en-US" sz="2000" b="1"/>
                <a:t>  主存字 </a:t>
              </a:r>
            </a:p>
            <a:p>
              <a:pPr eaLnBrk="1" hangingPunct="1">
                <a:buClr>
                  <a:schemeClr val="accent2"/>
                </a:buClr>
                <a:buSzPct val="80000"/>
                <a:buFont typeface="Wingdings" panose="05000000000000000000" pitchFamily="2" charset="2"/>
                <a:buNone/>
              </a:pPr>
              <a:r>
                <a:rPr lang="zh-CN" altLang="en-US" sz="2000" b="1"/>
                <a:t>  块标记</a:t>
              </a:r>
            </a:p>
          </p:txBody>
        </p:sp>
        <p:sp>
          <p:nvSpPr>
            <p:cNvPr id="62" name="Line 61"/>
            <p:cNvSpPr>
              <a:spLocks noChangeShapeType="1"/>
            </p:cNvSpPr>
            <p:nvPr/>
          </p:nvSpPr>
          <p:spPr bwMode="auto">
            <a:xfrm>
              <a:off x="2248" y="2561"/>
              <a:ext cx="2105"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3" name="Line 62"/>
            <p:cNvSpPr>
              <a:spLocks noChangeShapeType="1"/>
            </p:cNvSpPr>
            <p:nvPr/>
          </p:nvSpPr>
          <p:spPr bwMode="auto">
            <a:xfrm>
              <a:off x="2248" y="2979"/>
              <a:ext cx="2105"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4" name="Line 63"/>
            <p:cNvSpPr>
              <a:spLocks noChangeShapeType="1"/>
            </p:cNvSpPr>
            <p:nvPr/>
          </p:nvSpPr>
          <p:spPr bwMode="auto">
            <a:xfrm>
              <a:off x="2248" y="2561"/>
              <a:ext cx="0" cy="418"/>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5" name="Line 64"/>
            <p:cNvSpPr>
              <a:spLocks noChangeShapeType="1"/>
            </p:cNvSpPr>
            <p:nvPr/>
          </p:nvSpPr>
          <p:spPr bwMode="auto">
            <a:xfrm>
              <a:off x="2996" y="2561"/>
              <a:ext cx="0" cy="41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6" name="Line 65"/>
            <p:cNvSpPr>
              <a:spLocks noChangeShapeType="1"/>
            </p:cNvSpPr>
            <p:nvPr/>
          </p:nvSpPr>
          <p:spPr bwMode="auto">
            <a:xfrm>
              <a:off x="3745" y="2561"/>
              <a:ext cx="0" cy="41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7" name="Line 66"/>
            <p:cNvSpPr>
              <a:spLocks noChangeShapeType="1"/>
            </p:cNvSpPr>
            <p:nvPr/>
          </p:nvSpPr>
          <p:spPr bwMode="auto">
            <a:xfrm>
              <a:off x="4353" y="2561"/>
              <a:ext cx="0" cy="418"/>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8" name="Text Box 67"/>
            <p:cNvSpPr txBox="1">
              <a:spLocks noChangeArrowheads="1"/>
            </p:cNvSpPr>
            <p:nvPr/>
          </p:nvSpPr>
          <p:spPr bwMode="auto">
            <a:xfrm>
              <a:off x="2488" y="3014"/>
              <a:ext cx="36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t</a:t>
              </a:r>
              <a:r>
                <a:rPr lang="en-US" altLang="zh-CN" sz="2000" b="1"/>
                <a:t> </a:t>
              </a:r>
              <a:r>
                <a:rPr lang="zh-CN" altLang="en-US" sz="2000" b="1"/>
                <a:t>位</a:t>
              </a:r>
            </a:p>
          </p:txBody>
        </p:sp>
        <p:sp>
          <p:nvSpPr>
            <p:cNvPr id="69" name="Text Box 68"/>
            <p:cNvSpPr txBox="1">
              <a:spLocks noChangeArrowheads="1"/>
            </p:cNvSpPr>
            <p:nvPr/>
          </p:nvSpPr>
          <p:spPr bwMode="auto">
            <a:xfrm>
              <a:off x="3252" y="2987"/>
              <a:ext cx="3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c</a:t>
              </a:r>
              <a:r>
                <a:rPr lang="en-US" altLang="zh-CN" b="1"/>
                <a:t> </a:t>
              </a:r>
              <a:r>
                <a:rPr lang="zh-CN" altLang="en-US" sz="2000" b="1"/>
                <a:t>位</a:t>
              </a:r>
            </a:p>
          </p:txBody>
        </p:sp>
        <p:sp>
          <p:nvSpPr>
            <p:cNvPr id="70" name="Text Box 69"/>
            <p:cNvSpPr txBox="1">
              <a:spLocks noChangeArrowheads="1"/>
            </p:cNvSpPr>
            <p:nvPr/>
          </p:nvSpPr>
          <p:spPr bwMode="auto">
            <a:xfrm>
              <a:off x="3885" y="2987"/>
              <a:ext cx="40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b</a:t>
              </a:r>
              <a:r>
                <a:rPr lang="en-US" altLang="zh-CN" b="1"/>
                <a:t> </a:t>
              </a:r>
              <a:r>
                <a:rPr lang="zh-CN" altLang="en-US" sz="2000" b="1"/>
                <a:t>位</a:t>
              </a:r>
            </a:p>
          </p:txBody>
        </p:sp>
        <p:sp>
          <p:nvSpPr>
            <p:cNvPr id="71" name="Text Box 70"/>
            <p:cNvSpPr txBox="1">
              <a:spLocks noChangeArrowheads="1"/>
            </p:cNvSpPr>
            <p:nvPr/>
          </p:nvSpPr>
          <p:spPr bwMode="auto">
            <a:xfrm>
              <a:off x="1499" y="2642"/>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主存地址</a:t>
              </a:r>
            </a:p>
          </p:txBody>
        </p:sp>
        <p:sp>
          <p:nvSpPr>
            <p:cNvPr id="72" name="AutoShape 71"/>
            <p:cNvSpPr/>
            <p:nvPr/>
          </p:nvSpPr>
          <p:spPr bwMode="auto">
            <a:xfrm rot="-5400000">
              <a:off x="2559" y="2123"/>
              <a:ext cx="126" cy="748"/>
            </a:xfrm>
            <a:prstGeom prst="rightBrace">
              <a:avLst>
                <a:gd name="adj1" fmla="val 49471"/>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3" name="AutoShape 72"/>
            <p:cNvSpPr/>
            <p:nvPr/>
          </p:nvSpPr>
          <p:spPr bwMode="auto">
            <a:xfrm rot="-5400000">
              <a:off x="3308" y="2122"/>
              <a:ext cx="126" cy="749"/>
            </a:xfrm>
            <a:prstGeom prst="rightBrace">
              <a:avLst>
                <a:gd name="adj1" fmla="val 49537"/>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4" name="Rectangle 73"/>
            <p:cNvSpPr>
              <a:spLocks noChangeArrowheads="1"/>
            </p:cNvSpPr>
            <p:nvPr/>
          </p:nvSpPr>
          <p:spPr bwMode="auto">
            <a:xfrm>
              <a:off x="423" y="1964"/>
              <a:ext cx="1170" cy="503"/>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5" name="Text Box 74"/>
            <p:cNvSpPr txBox="1">
              <a:spLocks noChangeArrowheads="1"/>
            </p:cNvSpPr>
            <p:nvPr/>
          </p:nvSpPr>
          <p:spPr bwMode="auto">
            <a:xfrm>
              <a:off x="470" y="1972"/>
              <a:ext cx="116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 比较器（</a:t>
              </a:r>
              <a:r>
                <a:rPr lang="en-US" altLang="zh-CN" sz="2000" b="1" i="1"/>
                <a:t>t</a:t>
              </a:r>
              <a:r>
                <a:rPr lang="zh-CN" altLang="en-US" sz="2000" b="1"/>
                <a:t>位）</a:t>
              </a:r>
            </a:p>
          </p:txBody>
        </p:sp>
        <p:sp>
          <p:nvSpPr>
            <p:cNvPr id="76" name="Text Box 75"/>
            <p:cNvSpPr txBox="1">
              <a:spLocks noChangeArrowheads="1"/>
            </p:cNvSpPr>
            <p:nvPr/>
          </p:nvSpPr>
          <p:spPr bwMode="auto">
            <a:xfrm>
              <a:off x="517" y="2215"/>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77" name="Text Box 76"/>
            <p:cNvSpPr txBox="1">
              <a:spLocks noChangeArrowheads="1"/>
            </p:cNvSpPr>
            <p:nvPr/>
          </p:nvSpPr>
          <p:spPr bwMode="auto">
            <a:xfrm>
              <a:off x="1190" y="2225"/>
              <a:ext cx="3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 ≠</a:t>
              </a:r>
            </a:p>
          </p:txBody>
        </p:sp>
        <p:sp>
          <p:nvSpPr>
            <p:cNvPr id="78" name="Line 77"/>
            <p:cNvSpPr>
              <a:spLocks noChangeShapeType="1"/>
            </p:cNvSpPr>
            <p:nvPr/>
          </p:nvSpPr>
          <p:spPr bwMode="auto">
            <a:xfrm>
              <a:off x="1359" y="2467"/>
              <a:ext cx="0" cy="764"/>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9" name="Text Box 78"/>
            <p:cNvSpPr txBox="1">
              <a:spLocks noChangeArrowheads="1"/>
            </p:cNvSpPr>
            <p:nvPr/>
          </p:nvSpPr>
          <p:spPr bwMode="auto">
            <a:xfrm>
              <a:off x="985" y="3264"/>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不命中</a:t>
              </a:r>
            </a:p>
          </p:txBody>
        </p:sp>
        <p:sp>
          <p:nvSpPr>
            <p:cNvPr id="80" name="Text Box 79"/>
            <p:cNvSpPr txBox="1">
              <a:spLocks noChangeArrowheads="1"/>
            </p:cNvSpPr>
            <p:nvPr/>
          </p:nvSpPr>
          <p:spPr bwMode="auto">
            <a:xfrm>
              <a:off x="180" y="2784"/>
              <a:ext cx="93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有效位=1？</a:t>
              </a:r>
            </a:p>
          </p:txBody>
        </p:sp>
        <p:sp>
          <p:nvSpPr>
            <p:cNvPr id="81" name="AutoShape 80"/>
            <p:cNvSpPr>
              <a:spLocks noChangeArrowheads="1"/>
            </p:cNvSpPr>
            <p:nvPr/>
          </p:nvSpPr>
          <p:spPr bwMode="auto">
            <a:xfrm>
              <a:off x="96" y="2677"/>
              <a:ext cx="1029" cy="461"/>
            </a:xfrm>
            <a:prstGeom prst="diamond">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2" name="Freeform 81"/>
            <p:cNvSpPr/>
            <p:nvPr/>
          </p:nvSpPr>
          <p:spPr bwMode="auto">
            <a:xfrm>
              <a:off x="1122" y="2908"/>
              <a:ext cx="231" cy="0"/>
            </a:xfrm>
            <a:custGeom>
              <a:avLst/>
              <a:gdLst>
                <a:gd name="T0" fmla="*/ 0 w 237"/>
                <a:gd name="T1" fmla="*/ 0 h 1"/>
                <a:gd name="T2" fmla="*/ 203 w 237"/>
                <a:gd name="T3" fmla="*/ 0 h 1"/>
                <a:gd name="T4" fmla="*/ 0 60000 65536"/>
                <a:gd name="T5" fmla="*/ 0 60000 65536"/>
                <a:gd name="T6" fmla="*/ 0 w 237"/>
                <a:gd name="T7" fmla="*/ 0 h 1"/>
                <a:gd name="T8" fmla="*/ 237 w 237"/>
                <a:gd name="T9" fmla="*/ 0 h 1"/>
              </a:gdLst>
              <a:ahLst/>
              <a:cxnLst>
                <a:cxn ang="T4">
                  <a:pos x="T0" y="T1"/>
                </a:cxn>
                <a:cxn ang="T5">
                  <a:pos x="T2" y="T3"/>
                </a:cxn>
              </a:cxnLst>
              <a:rect l="T6" t="T7" r="T8" b="T9"/>
              <a:pathLst>
                <a:path w="237" h="1">
                  <a:moveTo>
                    <a:pt x="0" y="0"/>
                  </a:moveTo>
                  <a:lnTo>
                    <a:pt x="237" y="0"/>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3" name="Line 82"/>
            <p:cNvSpPr>
              <a:spLocks noChangeShapeType="1"/>
            </p:cNvSpPr>
            <p:nvPr/>
          </p:nvSpPr>
          <p:spPr bwMode="auto">
            <a:xfrm>
              <a:off x="611" y="2467"/>
              <a:ext cx="0" cy="21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4" name="AutoShape 83"/>
            <p:cNvSpPr/>
            <p:nvPr/>
          </p:nvSpPr>
          <p:spPr bwMode="auto">
            <a:xfrm rot="5400000">
              <a:off x="2954" y="1341"/>
              <a:ext cx="84" cy="468"/>
            </a:xfrm>
            <a:prstGeom prst="rightBrace">
              <a:avLst>
                <a:gd name="adj1" fmla="val 46429"/>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5" name="Freeform 84"/>
            <p:cNvSpPr/>
            <p:nvPr/>
          </p:nvSpPr>
          <p:spPr bwMode="auto">
            <a:xfrm>
              <a:off x="704" y="1595"/>
              <a:ext cx="2292" cy="377"/>
            </a:xfrm>
            <a:custGeom>
              <a:avLst/>
              <a:gdLst>
                <a:gd name="T0" fmla="*/ 2014 w 2352"/>
                <a:gd name="T1" fmla="*/ 0 h 432"/>
                <a:gd name="T2" fmla="*/ 2014 w 2352"/>
                <a:gd name="T3" fmla="*/ 64 h 432"/>
                <a:gd name="T4" fmla="*/ 0 w 2352"/>
                <a:gd name="T5" fmla="*/ 64 h 432"/>
                <a:gd name="T6" fmla="*/ 0 w 2352"/>
                <a:gd name="T7" fmla="*/ 190 h 432"/>
                <a:gd name="T8" fmla="*/ 0 60000 65536"/>
                <a:gd name="T9" fmla="*/ 0 60000 65536"/>
                <a:gd name="T10" fmla="*/ 0 60000 65536"/>
                <a:gd name="T11" fmla="*/ 0 60000 65536"/>
                <a:gd name="T12" fmla="*/ 0 w 2352"/>
                <a:gd name="T13" fmla="*/ 0 h 432"/>
                <a:gd name="T14" fmla="*/ 2352 w 2352"/>
                <a:gd name="T15" fmla="*/ 432 h 432"/>
              </a:gdLst>
              <a:ahLst/>
              <a:cxnLst>
                <a:cxn ang="T8">
                  <a:pos x="T0" y="T1"/>
                </a:cxn>
                <a:cxn ang="T9">
                  <a:pos x="T2" y="T3"/>
                </a:cxn>
                <a:cxn ang="T10">
                  <a:pos x="T4" y="T5"/>
                </a:cxn>
                <a:cxn ang="T11">
                  <a:pos x="T6" y="T7"/>
                </a:cxn>
              </a:cxnLst>
              <a:rect l="T12" t="T13" r="T14" b="T15"/>
              <a:pathLst>
                <a:path w="2352" h="432">
                  <a:moveTo>
                    <a:pt x="2352" y="0"/>
                  </a:moveTo>
                  <a:lnTo>
                    <a:pt x="2352" y="144"/>
                  </a:lnTo>
                  <a:lnTo>
                    <a:pt x="0" y="144"/>
                  </a:lnTo>
                  <a:lnTo>
                    <a:pt x="0" y="432"/>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6" name="Freeform 85"/>
            <p:cNvSpPr/>
            <p:nvPr/>
          </p:nvSpPr>
          <p:spPr bwMode="auto">
            <a:xfrm>
              <a:off x="1306" y="1820"/>
              <a:ext cx="1316" cy="614"/>
            </a:xfrm>
            <a:custGeom>
              <a:avLst/>
              <a:gdLst>
                <a:gd name="T0" fmla="*/ 0 w 1350"/>
                <a:gd name="T1" fmla="*/ 72 h 702"/>
                <a:gd name="T2" fmla="*/ 0 w 1350"/>
                <a:gd name="T3" fmla="*/ 0 h 702"/>
                <a:gd name="T4" fmla="*/ 414 w 1350"/>
                <a:gd name="T5" fmla="*/ 0 h 702"/>
                <a:gd name="T6" fmla="*/ 417 w 1350"/>
                <a:gd name="T7" fmla="*/ 271 h 702"/>
                <a:gd name="T8" fmla="*/ 1158 w 1350"/>
                <a:gd name="T9" fmla="*/ 271 h 702"/>
                <a:gd name="T10" fmla="*/ 1158 w 1350"/>
                <a:gd name="T11" fmla="*/ 314 h 702"/>
                <a:gd name="T12" fmla="*/ 0 60000 65536"/>
                <a:gd name="T13" fmla="*/ 0 60000 65536"/>
                <a:gd name="T14" fmla="*/ 0 60000 65536"/>
                <a:gd name="T15" fmla="*/ 0 60000 65536"/>
                <a:gd name="T16" fmla="*/ 0 60000 65536"/>
                <a:gd name="T17" fmla="*/ 0 60000 65536"/>
                <a:gd name="T18" fmla="*/ 0 w 1350"/>
                <a:gd name="T19" fmla="*/ 0 h 702"/>
                <a:gd name="T20" fmla="*/ 1350 w 1350"/>
                <a:gd name="T21" fmla="*/ 702 h 702"/>
              </a:gdLst>
              <a:ahLst/>
              <a:cxnLst>
                <a:cxn ang="T12">
                  <a:pos x="T0" y="T1"/>
                </a:cxn>
                <a:cxn ang="T13">
                  <a:pos x="T2" y="T3"/>
                </a:cxn>
                <a:cxn ang="T14">
                  <a:pos x="T4" y="T5"/>
                </a:cxn>
                <a:cxn ang="T15">
                  <a:pos x="T6" y="T7"/>
                </a:cxn>
                <a:cxn ang="T16">
                  <a:pos x="T8" y="T9"/>
                </a:cxn>
                <a:cxn ang="T17">
                  <a:pos x="T10" y="T11"/>
                </a:cxn>
              </a:cxnLst>
              <a:rect l="T18" t="T19" r="T20" b="T21"/>
              <a:pathLst>
                <a:path w="1350" h="702">
                  <a:moveTo>
                    <a:pt x="0" y="159"/>
                  </a:moveTo>
                  <a:lnTo>
                    <a:pt x="0" y="0"/>
                  </a:lnTo>
                  <a:lnTo>
                    <a:pt x="483" y="0"/>
                  </a:lnTo>
                  <a:lnTo>
                    <a:pt x="486" y="606"/>
                  </a:lnTo>
                  <a:lnTo>
                    <a:pt x="1350" y="606"/>
                  </a:lnTo>
                  <a:lnTo>
                    <a:pt x="1350" y="702"/>
                  </a:lnTo>
                </a:path>
              </a:pathLst>
            </a:custGeom>
            <a:noFill/>
            <a:ln w="38100">
              <a:solidFill>
                <a:schemeClr val="tx1"/>
              </a:solidFill>
              <a:round/>
              <a:head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7" name="Freeform 86"/>
            <p:cNvSpPr/>
            <p:nvPr/>
          </p:nvSpPr>
          <p:spPr bwMode="auto">
            <a:xfrm>
              <a:off x="1967" y="1427"/>
              <a:ext cx="1404" cy="1007"/>
            </a:xfrm>
            <a:custGeom>
              <a:avLst/>
              <a:gdLst>
                <a:gd name="T0" fmla="*/ 536 w 1440"/>
                <a:gd name="T1" fmla="*/ 0 h 1152"/>
                <a:gd name="T2" fmla="*/ 0 w 1440"/>
                <a:gd name="T3" fmla="*/ 0 h 1152"/>
                <a:gd name="T4" fmla="*/ 0 w 1440"/>
                <a:gd name="T5" fmla="*/ 428 h 1152"/>
                <a:gd name="T6" fmla="*/ 1237 w 1440"/>
                <a:gd name="T7" fmla="*/ 428 h 1152"/>
                <a:gd name="T8" fmla="*/ 1237 w 1440"/>
                <a:gd name="T9" fmla="*/ 513 h 1152"/>
                <a:gd name="T10" fmla="*/ 0 60000 65536"/>
                <a:gd name="T11" fmla="*/ 0 60000 65536"/>
                <a:gd name="T12" fmla="*/ 0 60000 65536"/>
                <a:gd name="T13" fmla="*/ 0 60000 65536"/>
                <a:gd name="T14" fmla="*/ 0 60000 65536"/>
                <a:gd name="T15" fmla="*/ 0 w 1440"/>
                <a:gd name="T16" fmla="*/ 0 h 1152"/>
                <a:gd name="T17" fmla="*/ 1440 w 1440"/>
                <a:gd name="T18" fmla="*/ 1152 h 1152"/>
              </a:gdLst>
              <a:ahLst/>
              <a:cxnLst>
                <a:cxn ang="T10">
                  <a:pos x="T0" y="T1"/>
                </a:cxn>
                <a:cxn ang="T11">
                  <a:pos x="T2" y="T3"/>
                </a:cxn>
                <a:cxn ang="T12">
                  <a:pos x="T4" y="T5"/>
                </a:cxn>
                <a:cxn ang="T13">
                  <a:pos x="T6" y="T7"/>
                </a:cxn>
                <a:cxn ang="T14">
                  <a:pos x="T8" y="T9"/>
                </a:cxn>
              </a:cxnLst>
              <a:rect l="T15" t="T16" r="T17" b="T18"/>
              <a:pathLst>
                <a:path w="1440" h="1152">
                  <a:moveTo>
                    <a:pt x="624" y="0"/>
                  </a:moveTo>
                  <a:lnTo>
                    <a:pt x="0" y="0"/>
                  </a:lnTo>
                  <a:lnTo>
                    <a:pt x="0" y="960"/>
                  </a:lnTo>
                  <a:lnTo>
                    <a:pt x="1440" y="960"/>
                  </a:lnTo>
                  <a:lnTo>
                    <a:pt x="1440" y="1152"/>
                  </a:lnTo>
                </a:path>
              </a:pathLst>
            </a:custGeom>
            <a:noFill/>
            <a:ln w="38100">
              <a:solidFill>
                <a:schemeClr val="tx1"/>
              </a:solidFill>
              <a:round/>
              <a:head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8" name="Text Box 87"/>
            <p:cNvSpPr txBox="1">
              <a:spLocks noChangeArrowheads="1"/>
            </p:cNvSpPr>
            <p:nvPr/>
          </p:nvSpPr>
          <p:spPr bwMode="auto">
            <a:xfrm>
              <a:off x="2306" y="121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t>*</a:t>
              </a:r>
            </a:p>
          </p:txBody>
        </p:sp>
        <p:sp>
          <p:nvSpPr>
            <p:cNvPr id="89" name="AutoShape 88"/>
            <p:cNvSpPr/>
            <p:nvPr/>
          </p:nvSpPr>
          <p:spPr bwMode="auto">
            <a:xfrm rot="5400000">
              <a:off x="2913" y="2482"/>
              <a:ext cx="168" cy="1497"/>
            </a:xfrm>
            <a:prstGeom prst="rightBrace">
              <a:avLst>
                <a:gd name="adj1" fmla="val 74256"/>
                <a:gd name="adj2" fmla="val 50000"/>
              </a:avLst>
            </a:prstGeom>
            <a:noFill/>
            <a:ln w="3810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0" name="Text Box 89"/>
            <p:cNvSpPr txBox="1">
              <a:spLocks noChangeArrowheads="1"/>
            </p:cNvSpPr>
            <p:nvPr/>
          </p:nvSpPr>
          <p:spPr bwMode="auto">
            <a:xfrm>
              <a:off x="2856" y="3306"/>
              <a:ext cx="4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m</a:t>
              </a:r>
              <a:r>
                <a:rPr lang="zh-CN" altLang="en-US" sz="2000" b="1"/>
                <a:t>位</a:t>
              </a:r>
            </a:p>
          </p:txBody>
        </p:sp>
        <p:sp>
          <p:nvSpPr>
            <p:cNvPr id="91" name="Line 90"/>
            <p:cNvSpPr>
              <a:spLocks noChangeShapeType="1"/>
            </p:cNvSpPr>
            <p:nvPr/>
          </p:nvSpPr>
          <p:spPr bwMode="auto">
            <a:xfrm>
              <a:off x="4072" y="2056"/>
              <a:ext cx="655" cy="1091"/>
            </a:xfrm>
            <a:prstGeom prst="line">
              <a:avLst/>
            </a:prstGeom>
            <a:noFill/>
            <a:ln w="28575" cmpd="sng">
              <a:solidFill>
                <a:schemeClr val="accent1">
                  <a:shade val="50000"/>
                </a:schemeClr>
              </a:solidFill>
              <a:prstDash val="sysDot"/>
              <a:round/>
            </a:ln>
            <a:extLst>
              <a:ext uri="{909E8E84-426E-40DD-AFC4-6F175D3DCCD1}">
                <a14:hiddenFill xmlns:a14="http://schemas.microsoft.com/office/drawing/2010/main">
                  <a:noFill/>
                </a14:hiddenFill>
              </a:ext>
            </a:extLst>
          </p:spPr>
          <p:txBody>
            <a:bodyPr wrap="none"/>
            <a:lstStyle/>
            <a:p>
              <a:endParaRPr lang="zh-CN" altLang="en-US"/>
            </a:p>
          </p:txBody>
        </p:sp>
        <p:sp>
          <p:nvSpPr>
            <p:cNvPr id="92" name="Line 91"/>
            <p:cNvSpPr>
              <a:spLocks noChangeShapeType="1"/>
            </p:cNvSpPr>
            <p:nvPr/>
          </p:nvSpPr>
          <p:spPr bwMode="auto">
            <a:xfrm flipV="1">
              <a:off x="4072" y="1050"/>
              <a:ext cx="655" cy="125"/>
            </a:xfrm>
            <a:prstGeom prst="line">
              <a:avLst/>
            </a:prstGeom>
            <a:noFill/>
            <a:ln w="28575" cmpd="sng">
              <a:solidFill>
                <a:schemeClr val="accent1">
                  <a:shade val="50000"/>
                </a:schemeClr>
              </a:solidFill>
              <a:prstDash val="sysDot"/>
              <a:round/>
            </a:ln>
            <a:extLst>
              <a:ext uri="{909E8E84-426E-40DD-AFC4-6F175D3DCCD1}">
                <a14:hiddenFill xmlns:a14="http://schemas.microsoft.com/office/drawing/2010/main">
                  <a:noFill/>
                </a14:hiddenFill>
              </a:ext>
            </a:extLst>
          </p:spPr>
          <p:txBody>
            <a:bodyPr wrap="none"/>
            <a:lstStyle/>
            <a:p>
              <a:endParaRPr lang="zh-CN" altLang="en-US"/>
            </a:p>
          </p:txBody>
        </p:sp>
        <p:sp>
          <p:nvSpPr>
            <p:cNvPr id="93" name="Line 92"/>
            <p:cNvSpPr>
              <a:spLocks noChangeShapeType="1"/>
            </p:cNvSpPr>
            <p:nvPr/>
          </p:nvSpPr>
          <p:spPr bwMode="auto">
            <a:xfrm flipV="1">
              <a:off x="4072" y="1301"/>
              <a:ext cx="655" cy="126"/>
            </a:xfrm>
            <a:prstGeom prst="line">
              <a:avLst/>
            </a:prstGeom>
            <a:noFill/>
            <a:ln w="28575" cmpd="sng">
              <a:solidFill>
                <a:schemeClr val="accent1">
                  <a:shade val="50000"/>
                </a:schemeClr>
              </a:solidFill>
              <a:prstDash val="sysDot"/>
              <a:round/>
            </a:ln>
            <a:extLst>
              <a:ext uri="{909E8E84-426E-40DD-AFC4-6F175D3DCCD1}">
                <a14:hiddenFill xmlns:a14="http://schemas.microsoft.com/office/drawing/2010/main">
                  <a:noFill/>
                </a14:hiddenFill>
              </a:ext>
            </a:extLst>
          </p:spPr>
          <p:txBody>
            <a:bodyPr wrap="none"/>
            <a:lstStyle/>
            <a:p>
              <a:endParaRPr lang="zh-CN" altLang="en-US"/>
            </a:p>
          </p:txBody>
        </p:sp>
        <p:sp>
          <p:nvSpPr>
            <p:cNvPr id="94" name="Line 93"/>
            <p:cNvSpPr>
              <a:spLocks noChangeShapeType="1"/>
            </p:cNvSpPr>
            <p:nvPr/>
          </p:nvSpPr>
          <p:spPr bwMode="auto">
            <a:xfrm>
              <a:off x="4072" y="1175"/>
              <a:ext cx="655" cy="755"/>
            </a:xfrm>
            <a:prstGeom prst="line">
              <a:avLst/>
            </a:prstGeom>
            <a:noFill/>
            <a:ln w="28575" cmpd="sng">
              <a:solidFill>
                <a:schemeClr val="accent1">
                  <a:shade val="50000"/>
                </a:schemeClr>
              </a:solidFill>
              <a:prstDash val="sysDot"/>
              <a:round/>
            </a:ln>
            <a:extLst>
              <a:ext uri="{909E8E84-426E-40DD-AFC4-6F175D3DCCD1}">
                <a14:hiddenFill xmlns:a14="http://schemas.microsoft.com/office/drawing/2010/main">
                  <a:noFill/>
                </a14:hiddenFill>
              </a:ext>
            </a:extLst>
          </p:spPr>
          <p:txBody>
            <a:bodyPr wrap="none"/>
            <a:lstStyle/>
            <a:p>
              <a:endParaRPr lang="zh-CN" altLang="en-US"/>
            </a:p>
          </p:txBody>
        </p:sp>
        <p:sp>
          <p:nvSpPr>
            <p:cNvPr id="95" name="Line 94"/>
            <p:cNvSpPr>
              <a:spLocks noChangeShapeType="1"/>
            </p:cNvSpPr>
            <p:nvPr/>
          </p:nvSpPr>
          <p:spPr bwMode="auto">
            <a:xfrm>
              <a:off x="4072" y="1427"/>
              <a:ext cx="655" cy="755"/>
            </a:xfrm>
            <a:prstGeom prst="line">
              <a:avLst/>
            </a:prstGeom>
            <a:noFill/>
            <a:ln w="28575" cmpd="sng">
              <a:solidFill>
                <a:schemeClr val="accent1">
                  <a:shade val="50000"/>
                </a:schemeClr>
              </a:solidFill>
              <a:prstDash val="sysDot"/>
              <a:round/>
            </a:ln>
            <a:extLst>
              <a:ext uri="{909E8E84-426E-40DD-AFC4-6F175D3DCCD1}">
                <a14:hiddenFill xmlns:a14="http://schemas.microsoft.com/office/drawing/2010/main">
                  <a:noFill/>
                </a14:hiddenFill>
              </a:ext>
            </a:extLst>
          </p:spPr>
          <p:txBody>
            <a:bodyPr wrap="none"/>
            <a:lstStyle/>
            <a:p>
              <a:endParaRPr lang="zh-CN" altLang="en-US"/>
            </a:p>
          </p:txBody>
        </p:sp>
        <p:sp>
          <p:nvSpPr>
            <p:cNvPr id="96" name="Line 95"/>
            <p:cNvSpPr>
              <a:spLocks noChangeShapeType="1"/>
            </p:cNvSpPr>
            <p:nvPr/>
          </p:nvSpPr>
          <p:spPr bwMode="auto">
            <a:xfrm>
              <a:off x="4072" y="1175"/>
              <a:ext cx="655" cy="1594"/>
            </a:xfrm>
            <a:prstGeom prst="line">
              <a:avLst/>
            </a:prstGeom>
            <a:noFill/>
            <a:ln w="28575" cmpd="sng">
              <a:solidFill>
                <a:schemeClr val="accent1">
                  <a:shade val="50000"/>
                </a:schemeClr>
              </a:solidFill>
              <a:prstDash val="sysDot"/>
              <a:round/>
            </a:ln>
            <a:extLst>
              <a:ext uri="{909E8E84-426E-40DD-AFC4-6F175D3DCCD1}">
                <a14:hiddenFill xmlns:a14="http://schemas.microsoft.com/office/drawing/2010/main">
                  <a:noFill/>
                </a14:hiddenFill>
              </a:ext>
            </a:extLst>
          </p:spPr>
          <p:txBody>
            <a:bodyPr wrap="none"/>
            <a:lstStyle/>
            <a:p>
              <a:endParaRPr lang="zh-CN" altLang="en-US"/>
            </a:p>
          </p:txBody>
        </p:sp>
        <p:sp>
          <p:nvSpPr>
            <p:cNvPr id="97" name="Line 96"/>
            <p:cNvSpPr>
              <a:spLocks noChangeShapeType="1"/>
            </p:cNvSpPr>
            <p:nvPr/>
          </p:nvSpPr>
          <p:spPr bwMode="auto">
            <a:xfrm flipV="1">
              <a:off x="4072" y="1679"/>
              <a:ext cx="655" cy="377"/>
            </a:xfrm>
            <a:prstGeom prst="line">
              <a:avLst/>
            </a:prstGeom>
            <a:noFill/>
            <a:ln w="28575" cmpd="sng">
              <a:solidFill>
                <a:schemeClr val="accent1">
                  <a:shade val="50000"/>
                </a:schemeClr>
              </a:solidFill>
              <a:prstDash val="sysDot"/>
              <a:round/>
            </a:ln>
            <a:extLst>
              <a:ext uri="{909E8E84-426E-40DD-AFC4-6F175D3DCCD1}">
                <a14:hiddenFill xmlns:a14="http://schemas.microsoft.com/office/drawing/2010/main">
                  <a:noFill/>
                </a14:hiddenFill>
              </a:ext>
            </a:extLst>
          </p:spPr>
          <p:txBody>
            <a:bodyPr wrap="none"/>
            <a:lstStyle/>
            <a:p>
              <a:endParaRPr lang="zh-CN" altLang="en-US"/>
            </a:p>
          </p:txBody>
        </p:sp>
        <p:sp>
          <p:nvSpPr>
            <p:cNvPr id="98" name="Line 97"/>
            <p:cNvSpPr>
              <a:spLocks noChangeShapeType="1"/>
            </p:cNvSpPr>
            <p:nvPr/>
          </p:nvSpPr>
          <p:spPr bwMode="auto">
            <a:xfrm>
              <a:off x="4072" y="2056"/>
              <a:ext cx="655" cy="546"/>
            </a:xfrm>
            <a:prstGeom prst="line">
              <a:avLst/>
            </a:prstGeom>
            <a:noFill/>
            <a:ln w="28575" cmpd="sng">
              <a:solidFill>
                <a:schemeClr val="accent1">
                  <a:shade val="50000"/>
                </a:schemeClr>
              </a:solidFill>
              <a:prstDash val="sysDot"/>
              <a:round/>
            </a:ln>
            <a:extLst>
              <a:ext uri="{909E8E84-426E-40DD-AFC4-6F175D3DCCD1}">
                <a14:hiddenFill xmlns:a14="http://schemas.microsoft.com/office/drawing/2010/main">
                  <a:noFill/>
                </a14:hiddenFill>
              </a:ext>
            </a:extLst>
          </p:spPr>
          <p:txBody>
            <a:bodyPr wrap="none"/>
            <a:lstStyle/>
            <a:p>
              <a:endParaRPr lang="zh-CN" altLang="en-US"/>
            </a:p>
          </p:txBody>
        </p:sp>
        <p:sp>
          <p:nvSpPr>
            <p:cNvPr id="99" name="Text Box 98"/>
            <p:cNvSpPr txBox="1">
              <a:spLocks noChangeArrowheads="1"/>
            </p:cNvSpPr>
            <p:nvPr/>
          </p:nvSpPr>
          <p:spPr bwMode="auto">
            <a:xfrm>
              <a:off x="3057" y="2561"/>
              <a:ext cx="58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a:t> Cache</a:t>
              </a:r>
              <a:endParaRPr lang="zh-CN" altLang="en-US" sz="2000" b="1"/>
            </a:p>
          </p:txBody>
        </p:sp>
        <p:sp>
          <p:nvSpPr>
            <p:cNvPr id="100" name="Text Box 99"/>
            <p:cNvSpPr txBox="1">
              <a:spLocks noChangeArrowheads="1"/>
            </p:cNvSpPr>
            <p:nvPr/>
          </p:nvSpPr>
          <p:spPr bwMode="auto">
            <a:xfrm>
              <a:off x="3744" y="2736"/>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内地址</a:t>
              </a:r>
            </a:p>
          </p:txBody>
        </p:sp>
        <p:sp>
          <p:nvSpPr>
            <p:cNvPr id="101" name="Text Box 100"/>
            <p:cNvSpPr txBox="1">
              <a:spLocks noChangeArrowheads="1"/>
            </p:cNvSpPr>
            <p:nvPr/>
          </p:nvSpPr>
          <p:spPr bwMode="auto">
            <a:xfrm>
              <a:off x="1056" y="2640"/>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否</a:t>
              </a:r>
            </a:p>
          </p:txBody>
        </p:sp>
        <p:sp>
          <p:nvSpPr>
            <p:cNvPr id="102" name="Line 101"/>
            <p:cNvSpPr>
              <a:spLocks noChangeShapeType="1"/>
            </p:cNvSpPr>
            <p:nvPr/>
          </p:nvSpPr>
          <p:spPr bwMode="auto">
            <a:xfrm>
              <a:off x="624" y="3120"/>
              <a:ext cx="0" cy="288"/>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3" name="Text Box 102"/>
            <p:cNvSpPr txBox="1">
              <a:spLocks noChangeArrowheads="1"/>
            </p:cNvSpPr>
            <p:nvPr/>
          </p:nvSpPr>
          <p:spPr bwMode="auto">
            <a:xfrm>
              <a:off x="326" y="3118"/>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是</a:t>
              </a:r>
            </a:p>
          </p:txBody>
        </p:sp>
        <p:sp>
          <p:nvSpPr>
            <p:cNvPr id="104" name="Text Box 103"/>
            <p:cNvSpPr txBox="1">
              <a:spLocks noChangeArrowheads="1"/>
            </p:cNvSpPr>
            <p:nvPr/>
          </p:nvSpPr>
          <p:spPr bwMode="auto">
            <a:xfrm>
              <a:off x="422" y="3358"/>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命中</a:t>
              </a:r>
            </a:p>
          </p:txBody>
        </p:sp>
      </p:grpSp>
      <p:sp>
        <p:nvSpPr>
          <p:cNvPr id="107" name="Text Box 106"/>
          <p:cNvSpPr txBox="1">
            <a:spLocks noChangeArrowheads="1"/>
          </p:cNvSpPr>
          <p:nvPr/>
        </p:nvSpPr>
        <p:spPr bwMode="auto">
          <a:xfrm>
            <a:off x="3240088" y="5597525"/>
            <a:ext cx="65420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每个缓存块</a:t>
            </a:r>
            <a:r>
              <a:rPr lang="zh-CN" altLang="en-US" b="1"/>
              <a:t>  </a:t>
            </a:r>
            <a:r>
              <a:rPr lang="en-US" altLang="zh-CN" b="1" i="1">
                <a:solidFill>
                  <a:schemeClr val="folHlink"/>
                </a:solidFill>
              </a:rPr>
              <a:t>i </a:t>
            </a:r>
            <a:r>
              <a:rPr lang="en-US" altLang="zh-CN" b="1"/>
              <a:t> </a:t>
            </a:r>
            <a:r>
              <a:rPr lang="zh-CN" altLang="en-US" b="1"/>
              <a:t>可以和 </a:t>
            </a:r>
            <a:r>
              <a:rPr lang="zh-CN" altLang="en-US" b="1">
                <a:solidFill>
                  <a:schemeClr val="folHlink"/>
                </a:solidFill>
              </a:rPr>
              <a:t>若干 </a:t>
            </a:r>
            <a:r>
              <a:rPr lang="zh-CN" altLang="en-US" b="1"/>
              <a:t>个 </a:t>
            </a:r>
            <a:r>
              <a:rPr lang="zh-CN" altLang="en-US" b="1">
                <a:solidFill>
                  <a:schemeClr val="folHlink"/>
                </a:solidFill>
              </a:rPr>
              <a:t>主存块 </a:t>
            </a:r>
            <a:r>
              <a:rPr lang="zh-CN" altLang="en-US" b="1"/>
              <a:t>对应</a:t>
            </a:r>
          </a:p>
        </p:txBody>
      </p:sp>
      <p:sp>
        <p:nvSpPr>
          <p:cNvPr id="108" name="Text Box 107"/>
          <p:cNvSpPr txBox="1">
            <a:spLocks noChangeArrowheads="1"/>
          </p:cNvSpPr>
          <p:nvPr/>
        </p:nvSpPr>
        <p:spPr bwMode="auto">
          <a:xfrm>
            <a:off x="3255963" y="6140450"/>
            <a:ext cx="60690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chemeClr val="folHlink"/>
                </a:solidFill>
              </a:rPr>
              <a:t>每个主存块</a:t>
            </a:r>
            <a:r>
              <a:rPr lang="zh-CN" altLang="en-US" b="1"/>
              <a:t>  </a:t>
            </a:r>
            <a:r>
              <a:rPr lang="en-US" altLang="zh-CN" b="1" i="1">
                <a:solidFill>
                  <a:schemeClr val="folHlink"/>
                </a:solidFill>
              </a:rPr>
              <a:t>j</a:t>
            </a:r>
            <a:r>
              <a:rPr lang="en-US" altLang="zh-CN" b="1"/>
              <a:t>  </a:t>
            </a:r>
            <a:r>
              <a:rPr lang="zh-CN" altLang="en-US" b="1"/>
              <a:t>只能和 </a:t>
            </a:r>
            <a:r>
              <a:rPr lang="zh-CN" altLang="en-US" b="1">
                <a:solidFill>
                  <a:schemeClr val="folHlink"/>
                </a:solidFill>
              </a:rPr>
              <a:t>一 </a:t>
            </a:r>
            <a:r>
              <a:rPr lang="zh-CN" altLang="en-US" b="1"/>
              <a:t>个 </a:t>
            </a:r>
            <a:r>
              <a:rPr lang="zh-CN" altLang="en-US" b="1">
                <a:solidFill>
                  <a:schemeClr val="folHlink"/>
                </a:solidFill>
              </a:rPr>
              <a:t>缓存块 </a:t>
            </a:r>
            <a:r>
              <a:rPr lang="zh-CN" altLang="en-US" b="1"/>
              <a:t>对应</a:t>
            </a:r>
          </a:p>
        </p:txBody>
      </p:sp>
      <p:sp>
        <p:nvSpPr>
          <p:cNvPr id="109" name="Text Box 108"/>
          <p:cNvSpPr txBox="1">
            <a:spLocks noChangeArrowheads="1"/>
          </p:cNvSpPr>
          <p:nvPr/>
        </p:nvSpPr>
        <p:spPr bwMode="auto">
          <a:xfrm>
            <a:off x="9105900" y="5938520"/>
            <a:ext cx="17526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dirty="0" err="1">
                <a:solidFill>
                  <a:schemeClr val="folHlink"/>
                </a:solidFill>
              </a:rPr>
              <a:t>i</a:t>
            </a:r>
            <a:r>
              <a:rPr lang="en-US" altLang="zh-CN" sz="2800" b="1" dirty="0">
                <a:solidFill>
                  <a:schemeClr val="folHlink"/>
                </a:solidFill>
              </a:rPr>
              <a:t> = </a:t>
            </a:r>
            <a:r>
              <a:rPr lang="en-US" altLang="zh-CN" sz="2800" b="1" i="1" dirty="0">
                <a:solidFill>
                  <a:schemeClr val="folHlink"/>
                </a:solidFill>
              </a:rPr>
              <a:t>j</a:t>
            </a:r>
            <a:r>
              <a:rPr lang="en-US" altLang="zh-CN" sz="2800" b="1" dirty="0">
                <a:solidFill>
                  <a:schemeClr val="folHlink"/>
                </a:solidFill>
              </a:rPr>
              <a:t> </a:t>
            </a:r>
            <a:r>
              <a:rPr lang="en-US" altLang="zh-CN" b="1" dirty="0">
                <a:solidFill>
                  <a:schemeClr val="folHlink"/>
                </a:solidFill>
              </a:rPr>
              <a:t>mod</a:t>
            </a:r>
            <a:r>
              <a:rPr lang="en-US" altLang="zh-CN" sz="2800" b="1" dirty="0">
                <a:solidFill>
                  <a:schemeClr val="folHlink"/>
                </a:solidFill>
              </a:rPr>
              <a:t> </a:t>
            </a:r>
            <a:r>
              <a:rPr lang="en-US" altLang="zh-CN" sz="2800" b="1" i="1" dirty="0">
                <a:solidFill>
                  <a:schemeClr val="folHlink"/>
                </a:solidFill>
              </a:rPr>
              <a:t>C</a:t>
            </a:r>
          </a:p>
        </p:txBody>
      </p:sp>
      <p:sp>
        <p:nvSpPr>
          <p:cNvPr id="106" name="Rectangle 42"/>
          <p:cNvSpPr>
            <a:spLocks noChangeArrowheads="1"/>
          </p:cNvSpPr>
          <p:nvPr/>
        </p:nvSpPr>
        <p:spPr bwMode="auto">
          <a:xfrm>
            <a:off x="6527483" y="2969260"/>
            <a:ext cx="134143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 2</a:t>
            </a:r>
            <a:r>
              <a:rPr lang="en-US" altLang="zh-CN" sz="2000" b="1" i="1" baseline="30000"/>
              <a:t>c</a:t>
            </a:r>
            <a:r>
              <a:rPr lang="en-US" altLang="zh-CN" sz="2000" b="1"/>
              <a:t>－1</a:t>
            </a:r>
            <a:endParaRPr lang="zh-CN" altLang="en-US" sz="2000" b="1"/>
          </a:p>
        </p:txBody>
      </p:sp>
      <p:sp>
        <p:nvSpPr>
          <p:cNvPr id="119" name="Rectangle 10"/>
          <p:cNvSpPr>
            <a:spLocks noChangeArrowheads="1"/>
          </p:cNvSpPr>
          <p:nvPr/>
        </p:nvSpPr>
        <p:spPr bwMode="auto">
          <a:xfrm>
            <a:off x="8913813" y="2474913"/>
            <a:ext cx="1411288"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字块2</a:t>
            </a:r>
            <a:r>
              <a:rPr lang="en-US" altLang="zh-CN" sz="2000" b="1" i="1" baseline="30000"/>
              <a:t>c</a:t>
            </a:r>
            <a:r>
              <a:rPr lang="en-US" altLang="zh-CN" sz="2000" b="1"/>
              <a:t>－1</a:t>
            </a:r>
          </a:p>
        </p:txBody>
      </p:sp>
      <p:sp>
        <p:nvSpPr>
          <p:cNvPr id="120" name="Rectangle 6"/>
          <p:cNvSpPr>
            <a:spLocks noChangeArrowheads="1"/>
          </p:cNvSpPr>
          <p:nvPr/>
        </p:nvSpPr>
        <p:spPr bwMode="auto">
          <a:xfrm>
            <a:off x="8900160" y="3811905"/>
            <a:ext cx="142621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195"/>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字块2</a:t>
            </a:r>
            <a:r>
              <a:rPr lang="en-US" altLang="zh-CN" sz="2000" b="1" i="1" baseline="30000"/>
              <a:t>c</a:t>
            </a:r>
            <a:r>
              <a:rPr lang="en-US" altLang="zh-CN" sz="2000" b="1" baseline="30000"/>
              <a:t>+1 </a:t>
            </a:r>
            <a:r>
              <a:rPr lang="en-US" altLang="zh-CN" sz="2000" b="1"/>
              <a:t>- 1</a:t>
            </a:r>
            <a:endParaRPr lang="zh-CN" altLang="en-US" sz="2000" b="1"/>
          </a:p>
        </p:txBody>
      </p:sp>
      <p:sp>
        <p:nvSpPr>
          <p:cNvPr id="121" name="Rectangle 3"/>
          <p:cNvSpPr>
            <a:spLocks noChangeArrowheads="1"/>
          </p:cNvSpPr>
          <p:nvPr/>
        </p:nvSpPr>
        <p:spPr bwMode="auto">
          <a:xfrm>
            <a:off x="8904288" y="4822825"/>
            <a:ext cx="1411288"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字块2</a:t>
            </a:r>
            <a:r>
              <a:rPr lang="en-US" altLang="zh-CN" sz="2000" b="1" i="1" baseline="30000"/>
              <a:t>m</a:t>
            </a:r>
            <a:r>
              <a:rPr lang="en-US" altLang="zh-CN" sz="2000" b="1"/>
              <a:t>－1</a:t>
            </a:r>
            <a:endParaRPr lang="zh-CN" altLang="en-US" sz="2000" b="1"/>
          </a:p>
        </p:txBody>
      </p:sp>
      <p:sp>
        <p:nvSpPr>
          <p:cNvPr id="122" name="Rectangle 32"/>
          <p:cNvSpPr>
            <a:spLocks noChangeArrowheads="1"/>
          </p:cNvSpPr>
          <p:nvPr/>
        </p:nvSpPr>
        <p:spPr bwMode="auto">
          <a:xfrm>
            <a:off x="6527800" y="1965325"/>
            <a:ext cx="133667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 1</a:t>
            </a:r>
            <a:endParaRPr lang="zh-CN" altLang="en-US" sz="2000"/>
          </a:p>
        </p:txBody>
      </p:sp>
      <p:sp>
        <p:nvSpPr>
          <p:cNvPr id="123" name="Rectangle 12"/>
          <p:cNvSpPr>
            <a:spLocks noChangeArrowheads="1"/>
          </p:cNvSpPr>
          <p:nvPr/>
        </p:nvSpPr>
        <p:spPr bwMode="auto">
          <a:xfrm>
            <a:off x="8904288" y="1768475"/>
            <a:ext cx="14112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a:t>
            </a:r>
            <a:r>
              <a:rPr lang="zh-CN" altLang="en-US" sz="2000"/>
              <a:t>1</a:t>
            </a:r>
          </a:p>
        </p:txBody>
      </p:sp>
      <p:sp>
        <p:nvSpPr>
          <p:cNvPr id="124" name="Rectangle 8"/>
          <p:cNvSpPr>
            <a:spLocks noChangeArrowheads="1"/>
          </p:cNvSpPr>
          <p:nvPr/>
        </p:nvSpPr>
        <p:spPr bwMode="auto">
          <a:xfrm>
            <a:off x="8904288" y="3124200"/>
            <a:ext cx="1411288"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字块2</a:t>
            </a:r>
            <a:r>
              <a:rPr lang="en-US" altLang="zh-CN" sz="2000" b="1" i="1" baseline="30000"/>
              <a:t>c</a:t>
            </a:r>
            <a:r>
              <a:rPr lang="en-US" altLang="zh-CN" sz="2000" b="1" baseline="30000"/>
              <a:t> </a:t>
            </a:r>
            <a:r>
              <a:rPr lang="en-US" altLang="zh-CN" sz="2000" b="1"/>
              <a:t>+1</a:t>
            </a:r>
            <a:endParaRPr lang="zh-CN" altLang="en-US" sz="2000" b="1" baseline="30000"/>
          </a:p>
        </p:txBody>
      </p:sp>
      <p:grpSp>
        <p:nvGrpSpPr>
          <p:cNvPr id="7" name="Group 110"/>
          <p:cNvGrpSpPr/>
          <p:nvPr/>
        </p:nvGrpSpPr>
        <p:grpSpPr bwMode="auto">
          <a:xfrm>
            <a:off x="6527800" y="1441450"/>
            <a:ext cx="3787775" cy="3082925"/>
            <a:chOff x="3230" y="966"/>
            <a:chExt cx="2386" cy="1942"/>
          </a:xfrm>
        </p:grpSpPr>
        <p:sp>
          <p:nvSpPr>
            <p:cNvPr id="9" name="Rectangle 111"/>
            <p:cNvSpPr>
              <a:spLocks noChangeArrowheads="1"/>
            </p:cNvSpPr>
            <p:nvPr/>
          </p:nvSpPr>
          <p:spPr bwMode="auto">
            <a:xfrm>
              <a:off x="4727" y="2690"/>
              <a:ext cx="889" cy="218"/>
            </a:xfrm>
            <a:prstGeom prst="rect">
              <a:avLst/>
            </a:prstGeom>
            <a:solidFill>
              <a:schemeClr val="folHlink"/>
            </a:solidFill>
            <a:ln w="9525">
              <a:solidFill>
                <a:schemeClr val="folHlink"/>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solidFill>
                    <a:schemeClr val="bg2"/>
                  </a:solidFill>
                </a:rPr>
                <a:t>   </a:t>
              </a:r>
              <a:r>
                <a:rPr lang="zh-CN" altLang="en-US" sz="2000" b="1">
                  <a:solidFill>
                    <a:schemeClr val="bg2"/>
                  </a:solidFill>
                </a:rPr>
                <a:t>字块2</a:t>
              </a:r>
              <a:r>
                <a:rPr lang="en-US" altLang="zh-CN" sz="2000" b="1" i="1" baseline="30000">
                  <a:solidFill>
                    <a:schemeClr val="bg2"/>
                  </a:solidFill>
                </a:rPr>
                <a:t>c</a:t>
              </a:r>
              <a:r>
                <a:rPr lang="en-US" altLang="zh-CN" sz="2000" b="1" baseline="30000">
                  <a:solidFill>
                    <a:schemeClr val="bg2"/>
                  </a:solidFill>
                </a:rPr>
                <a:t>+1</a:t>
              </a:r>
              <a:endParaRPr lang="zh-CN" altLang="en-US" sz="2000" b="1" baseline="30000">
                <a:solidFill>
                  <a:schemeClr val="bg2"/>
                </a:solidFill>
              </a:endParaRPr>
            </a:p>
          </p:txBody>
        </p:sp>
        <p:sp>
          <p:nvSpPr>
            <p:cNvPr id="11" name="Rectangle 112"/>
            <p:cNvSpPr>
              <a:spLocks noChangeArrowheads="1"/>
            </p:cNvSpPr>
            <p:nvPr/>
          </p:nvSpPr>
          <p:spPr bwMode="auto">
            <a:xfrm>
              <a:off x="4727" y="1819"/>
              <a:ext cx="889" cy="218"/>
            </a:xfrm>
            <a:prstGeom prst="rect">
              <a:avLst/>
            </a:prstGeom>
            <a:solidFill>
              <a:schemeClr val="folHlink"/>
            </a:solidFill>
            <a:ln w="9525">
              <a:solidFill>
                <a:schemeClr val="folHlink"/>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solidFill>
                    <a:schemeClr val="bg2"/>
                  </a:solidFill>
                </a:rPr>
                <a:t>     </a:t>
              </a:r>
              <a:r>
                <a:rPr lang="zh-CN" altLang="en-US" sz="2000" b="1">
                  <a:solidFill>
                    <a:schemeClr val="bg2"/>
                  </a:solidFill>
                </a:rPr>
                <a:t>字块2</a:t>
              </a:r>
              <a:r>
                <a:rPr lang="en-US" altLang="zh-CN" sz="2000" b="1" i="1" baseline="30000">
                  <a:solidFill>
                    <a:schemeClr val="bg2"/>
                  </a:solidFill>
                </a:rPr>
                <a:t>c</a:t>
              </a:r>
              <a:endParaRPr lang="zh-CN" altLang="en-US" sz="2000" b="1" i="1" baseline="30000">
                <a:solidFill>
                  <a:schemeClr val="bg2"/>
                </a:solidFill>
              </a:endParaRPr>
            </a:p>
          </p:txBody>
        </p:sp>
        <p:sp>
          <p:nvSpPr>
            <p:cNvPr id="13" name="Rectangle 113"/>
            <p:cNvSpPr>
              <a:spLocks noChangeArrowheads="1"/>
            </p:cNvSpPr>
            <p:nvPr/>
          </p:nvSpPr>
          <p:spPr bwMode="auto">
            <a:xfrm>
              <a:off x="4727" y="966"/>
              <a:ext cx="889" cy="217"/>
            </a:xfrm>
            <a:prstGeom prst="rect">
              <a:avLst/>
            </a:prstGeom>
            <a:solidFill>
              <a:schemeClr val="folHlink"/>
            </a:solidFill>
            <a:ln w="9525">
              <a:solidFill>
                <a:schemeClr val="folHlink"/>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solidFill>
                    <a:schemeClr val="bg2"/>
                  </a:solidFill>
                </a:rPr>
                <a:t>    字块0</a:t>
              </a:r>
            </a:p>
          </p:txBody>
        </p:sp>
        <p:sp>
          <p:nvSpPr>
            <p:cNvPr id="33" name="Line 114"/>
            <p:cNvSpPr>
              <a:spLocks noChangeShapeType="1"/>
            </p:cNvSpPr>
            <p:nvPr/>
          </p:nvSpPr>
          <p:spPr bwMode="auto">
            <a:xfrm flipV="1">
              <a:off x="4072" y="1050"/>
              <a:ext cx="655" cy="125"/>
            </a:xfrm>
            <a:prstGeom prst="line">
              <a:avLst/>
            </a:prstGeom>
            <a:noFill/>
            <a:ln w="28575" cmpd="sng">
              <a:solidFill>
                <a:srgbClr val="FF0000"/>
              </a:solidFill>
              <a:prstDash val="sysDot"/>
              <a:round/>
            </a:ln>
            <a:extLst>
              <a:ext uri="{909E8E84-426E-40DD-AFC4-6F175D3DCCD1}">
                <a14:hiddenFill xmlns:a14="http://schemas.microsoft.com/office/drawing/2010/main">
                  <a:noFill/>
                </a14:hiddenFill>
              </a:ext>
            </a:extLst>
          </p:spPr>
          <p:txBody>
            <a:bodyPr wrap="none"/>
            <a:lstStyle/>
            <a:p>
              <a:endParaRPr lang="zh-CN" altLang="en-US"/>
            </a:p>
          </p:txBody>
        </p:sp>
        <p:sp>
          <p:nvSpPr>
            <p:cNvPr id="43" name="Line 115"/>
            <p:cNvSpPr>
              <a:spLocks noChangeShapeType="1"/>
            </p:cNvSpPr>
            <p:nvPr/>
          </p:nvSpPr>
          <p:spPr bwMode="auto">
            <a:xfrm>
              <a:off x="4072" y="1175"/>
              <a:ext cx="655" cy="755"/>
            </a:xfrm>
            <a:prstGeom prst="line">
              <a:avLst/>
            </a:prstGeom>
            <a:noFill/>
            <a:ln w="28575" cmpd="sng">
              <a:solidFill>
                <a:srgbClr val="FF0000"/>
              </a:solidFill>
              <a:prstDash val="sysDot"/>
              <a:round/>
            </a:ln>
            <a:extLst>
              <a:ext uri="{909E8E84-426E-40DD-AFC4-6F175D3DCCD1}">
                <a14:hiddenFill xmlns:a14="http://schemas.microsoft.com/office/drawing/2010/main">
                  <a:noFill/>
                </a14:hiddenFill>
              </a:ext>
            </a:extLst>
          </p:spPr>
          <p:txBody>
            <a:bodyPr wrap="none"/>
            <a:lstStyle/>
            <a:p>
              <a:endParaRPr lang="zh-CN" altLang="en-US"/>
            </a:p>
          </p:txBody>
        </p:sp>
        <p:sp>
          <p:nvSpPr>
            <p:cNvPr id="118" name="Line 116"/>
            <p:cNvSpPr>
              <a:spLocks noChangeShapeType="1"/>
            </p:cNvSpPr>
            <p:nvPr/>
          </p:nvSpPr>
          <p:spPr bwMode="auto">
            <a:xfrm>
              <a:off x="4072" y="1175"/>
              <a:ext cx="655" cy="1594"/>
            </a:xfrm>
            <a:prstGeom prst="line">
              <a:avLst/>
            </a:prstGeom>
            <a:noFill/>
            <a:ln w="28575" cmpd="sng">
              <a:solidFill>
                <a:srgbClr val="FF0000"/>
              </a:solidFill>
              <a:prstDash val="sysDot"/>
              <a:round/>
            </a:ln>
            <a:extLst>
              <a:ext uri="{909E8E84-426E-40DD-AFC4-6F175D3DCCD1}">
                <a14:hiddenFill xmlns:a14="http://schemas.microsoft.com/office/drawing/2010/main">
                  <a:noFill/>
                </a14:hiddenFill>
              </a:ext>
            </a:extLst>
          </p:spPr>
          <p:txBody>
            <a:bodyPr wrap="none"/>
            <a:lstStyle/>
            <a:p>
              <a:endParaRPr lang="zh-CN" altLang="en-US"/>
            </a:p>
          </p:txBody>
        </p:sp>
        <p:sp>
          <p:nvSpPr>
            <p:cNvPr id="125" name="Rectangle 117"/>
            <p:cNvSpPr>
              <a:spLocks noChangeArrowheads="1"/>
            </p:cNvSpPr>
            <p:nvPr/>
          </p:nvSpPr>
          <p:spPr bwMode="auto">
            <a:xfrm>
              <a:off x="3230" y="1078"/>
              <a:ext cx="842" cy="218"/>
            </a:xfrm>
            <a:prstGeom prst="rect">
              <a:avLst/>
            </a:prstGeom>
            <a:solidFill>
              <a:schemeClr val="folHlink"/>
            </a:solidFill>
            <a:ln w="9525">
              <a:solidFill>
                <a:schemeClr val="folHlink"/>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solidFill>
                    <a:schemeClr val="bg2"/>
                  </a:solidFill>
                </a:rPr>
                <a:t>    字块 0</a:t>
              </a:r>
            </a:p>
          </p:txBody>
        </p:sp>
      </p:gr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标题 87"/>
          <p:cNvSpPr>
            <a:spLocks noGrp="1"/>
          </p:cNvSpPr>
          <p:nvPr>
            <p:ph type="title"/>
          </p:nvPr>
        </p:nvSpPr>
        <p:spPr/>
        <p:txBody>
          <a:bodyPr>
            <a:normAutofit/>
          </a:bodyPr>
          <a:lstStyle/>
          <a:p>
            <a:r>
              <a:rPr lang="en-US" altLang="zh-CN" b="1">
                <a:sym typeface="+mn-ea"/>
              </a:rPr>
              <a:t>Cache-</a:t>
            </a:r>
            <a:r>
              <a:rPr lang="zh-CN" altLang="en-US" b="1">
                <a:sym typeface="+mn-ea"/>
              </a:rPr>
              <a:t>主存全相联映射</a:t>
            </a:r>
            <a:endParaRPr lang="zh-CN" altLang="en-US"/>
          </a:p>
        </p:txBody>
      </p:sp>
      <p:sp>
        <p:nvSpPr>
          <p:cNvPr id="3" name="内容占位符 2"/>
          <p:cNvSpPr>
            <a:spLocks noGrp="1"/>
          </p:cNvSpPr>
          <p:nvPr>
            <p:ph idx="1"/>
          </p:nvPr>
        </p:nvSpPr>
        <p:spPr/>
        <p:txBody>
          <a:bodyPr/>
          <a:lstStyle/>
          <a:p>
            <a:pPr marL="0" indent="0">
              <a:lnSpc>
                <a:spcPct val="100000"/>
              </a:lnSpc>
              <a:buNone/>
            </a:pPr>
            <a:r>
              <a:rPr lang="zh-CN" altLang="en-US" b="1">
                <a:solidFill>
                  <a:schemeClr val="folHlink"/>
                </a:solidFill>
                <a:sym typeface="+mn-ea"/>
              </a:rPr>
              <a:t>主存 </a:t>
            </a:r>
            <a:r>
              <a:rPr lang="zh-CN" altLang="en-US" b="1">
                <a:sym typeface="+mn-ea"/>
              </a:rPr>
              <a:t>中的 </a:t>
            </a:r>
            <a:r>
              <a:rPr lang="zh-CN" altLang="en-US" b="1">
                <a:solidFill>
                  <a:srgbClr val="FF0000"/>
                </a:solidFill>
                <a:sym typeface="+mn-ea"/>
              </a:rPr>
              <a:t>任一块</a:t>
            </a:r>
            <a:r>
              <a:rPr lang="zh-CN" altLang="en-US" b="1">
                <a:solidFill>
                  <a:schemeClr val="folHlink"/>
                </a:solidFill>
                <a:sym typeface="+mn-ea"/>
              </a:rPr>
              <a:t> </a:t>
            </a:r>
            <a:r>
              <a:rPr lang="zh-CN" altLang="en-US" b="1">
                <a:sym typeface="+mn-ea"/>
              </a:rPr>
              <a:t>可以映射到 </a:t>
            </a:r>
            <a:r>
              <a:rPr lang="zh-CN" altLang="en-US" b="1">
                <a:solidFill>
                  <a:schemeClr val="folHlink"/>
                </a:solidFill>
                <a:sym typeface="+mn-ea"/>
              </a:rPr>
              <a:t>缓存 </a:t>
            </a:r>
            <a:r>
              <a:rPr lang="zh-CN" altLang="en-US" b="1">
                <a:sym typeface="+mn-ea"/>
              </a:rPr>
              <a:t>中的 </a:t>
            </a:r>
            <a:r>
              <a:rPr lang="zh-CN" altLang="en-US" b="1">
                <a:solidFill>
                  <a:srgbClr val="FF0000"/>
                </a:solidFill>
                <a:sym typeface="+mn-ea"/>
              </a:rPr>
              <a:t>任一块</a:t>
            </a:r>
            <a:endParaRPr lang="zh-CN" altLang="en-US"/>
          </a:p>
        </p:txBody>
      </p:sp>
      <p:sp>
        <p:nvSpPr>
          <p:cNvPr id="2" name="灯片编号占位符 1"/>
          <p:cNvSpPr>
            <a:spLocks noGrp="1"/>
          </p:cNvSpPr>
          <p:nvPr>
            <p:ph type="sldNum" sz="quarter" idx="12"/>
          </p:nvPr>
        </p:nvSpPr>
        <p:spPr/>
        <p:txBody>
          <a:bodyPr/>
          <a:lstStyle/>
          <a:p>
            <a:fld id="{8EE8E787-E6FE-45D8-9039-788B45E44EE7}" type="slidenum">
              <a:rPr lang="zh-CN" altLang="en-US" smtClean="0"/>
              <a:t>178</a:t>
            </a:fld>
            <a:endParaRPr lang="zh-CN" altLang="en-US" dirty="0"/>
          </a:p>
        </p:txBody>
      </p:sp>
      <p:grpSp>
        <p:nvGrpSpPr>
          <p:cNvPr id="5" name="Group 4"/>
          <p:cNvGrpSpPr/>
          <p:nvPr/>
        </p:nvGrpSpPr>
        <p:grpSpPr bwMode="auto">
          <a:xfrm>
            <a:off x="3971925" y="1673542"/>
            <a:ext cx="7175500" cy="4683125"/>
            <a:chOff x="-104" y="720"/>
            <a:chExt cx="4520" cy="2950"/>
          </a:xfrm>
        </p:grpSpPr>
        <p:sp>
          <p:nvSpPr>
            <p:cNvPr id="6" name="Rectangle 5"/>
            <p:cNvSpPr>
              <a:spLocks noChangeArrowheads="1"/>
            </p:cNvSpPr>
            <p:nvPr/>
          </p:nvSpPr>
          <p:spPr bwMode="auto">
            <a:xfrm>
              <a:off x="3552" y="2876"/>
              <a:ext cx="864"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字块2</a:t>
              </a:r>
              <a:r>
                <a:rPr lang="en-US" altLang="zh-CN" sz="2000" b="1" i="1" baseline="30000"/>
                <a:t>m</a:t>
              </a:r>
              <a:r>
                <a:rPr lang="en-US" altLang="zh-CN" sz="2000" b="1"/>
                <a:t>－1</a:t>
              </a:r>
              <a:endParaRPr lang="zh-CN" altLang="en-US" sz="2000" b="1"/>
            </a:p>
          </p:txBody>
        </p:sp>
        <p:sp>
          <p:nvSpPr>
            <p:cNvPr id="7" name="Rectangle 6"/>
            <p:cNvSpPr>
              <a:spLocks noChangeArrowheads="1"/>
            </p:cNvSpPr>
            <p:nvPr/>
          </p:nvSpPr>
          <p:spPr bwMode="auto">
            <a:xfrm>
              <a:off x="3552" y="2521"/>
              <a:ext cx="86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2000"/>
            </a:p>
          </p:txBody>
        </p:sp>
        <p:sp>
          <p:nvSpPr>
            <p:cNvPr id="8" name="Rectangle 7"/>
            <p:cNvSpPr>
              <a:spLocks noChangeArrowheads="1"/>
            </p:cNvSpPr>
            <p:nvPr/>
          </p:nvSpPr>
          <p:spPr bwMode="auto">
            <a:xfrm>
              <a:off x="3552" y="2164"/>
              <a:ext cx="864"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字块2</a:t>
              </a:r>
              <a:r>
                <a:rPr lang="en-US" altLang="zh-CN" sz="2000" b="1" i="1" baseline="30000"/>
                <a:t>c</a:t>
              </a:r>
              <a:r>
                <a:rPr lang="en-US" altLang="zh-CN" sz="2000" b="1"/>
                <a:t>－1</a:t>
              </a:r>
            </a:p>
          </p:txBody>
        </p:sp>
        <p:sp>
          <p:nvSpPr>
            <p:cNvPr id="9" name="Rectangle 8"/>
            <p:cNvSpPr>
              <a:spLocks noChangeArrowheads="1"/>
            </p:cNvSpPr>
            <p:nvPr/>
          </p:nvSpPr>
          <p:spPr bwMode="auto">
            <a:xfrm>
              <a:off x="3552" y="1806"/>
              <a:ext cx="864"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2000"/>
            </a:p>
          </p:txBody>
        </p:sp>
        <p:sp>
          <p:nvSpPr>
            <p:cNvPr id="10" name="Rectangle 9"/>
            <p:cNvSpPr>
              <a:spLocks noChangeArrowheads="1"/>
            </p:cNvSpPr>
            <p:nvPr/>
          </p:nvSpPr>
          <p:spPr bwMode="auto">
            <a:xfrm>
              <a:off x="3552" y="1451"/>
              <a:ext cx="864"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字块1</a:t>
              </a:r>
            </a:p>
          </p:txBody>
        </p:sp>
        <p:sp>
          <p:nvSpPr>
            <p:cNvPr id="11" name="Rectangle 10"/>
            <p:cNvSpPr>
              <a:spLocks noChangeArrowheads="1"/>
            </p:cNvSpPr>
            <p:nvPr/>
          </p:nvSpPr>
          <p:spPr bwMode="auto">
            <a:xfrm>
              <a:off x="3552" y="1094"/>
              <a:ext cx="864"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字块0</a:t>
              </a:r>
            </a:p>
          </p:txBody>
        </p:sp>
        <p:sp>
          <p:nvSpPr>
            <p:cNvPr id="12" name="Line 11"/>
            <p:cNvSpPr>
              <a:spLocks noChangeShapeType="1"/>
            </p:cNvSpPr>
            <p:nvPr/>
          </p:nvSpPr>
          <p:spPr bwMode="auto">
            <a:xfrm>
              <a:off x="3552" y="1094"/>
              <a:ext cx="864"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13" name="Line 12"/>
            <p:cNvSpPr>
              <a:spLocks noChangeShapeType="1"/>
            </p:cNvSpPr>
            <p:nvPr/>
          </p:nvSpPr>
          <p:spPr bwMode="auto">
            <a:xfrm>
              <a:off x="3552" y="1451"/>
              <a:ext cx="86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14" name="Line 13"/>
            <p:cNvSpPr>
              <a:spLocks noChangeShapeType="1"/>
            </p:cNvSpPr>
            <p:nvPr/>
          </p:nvSpPr>
          <p:spPr bwMode="auto">
            <a:xfrm>
              <a:off x="3552" y="1806"/>
              <a:ext cx="86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15" name="Line 14"/>
            <p:cNvSpPr>
              <a:spLocks noChangeShapeType="1"/>
            </p:cNvSpPr>
            <p:nvPr/>
          </p:nvSpPr>
          <p:spPr bwMode="auto">
            <a:xfrm>
              <a:off x="3552" y="2164"/>
              <a:ext cx="86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16" name="Line 15"/>
            <p:cNvSpPr>
              <a:spLocks noChangeShapeType="1"/>
            </p:cNvSpPr>
            <p:nvPr/>
          </p:nvSpPr>
          <p:spPr bwMode="auto">
            <a:xfrm>
              <a:off x="3552" y="2521"/>
              <a:ext cx="86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17" name="Line 16"/>
            <p:cNvSpPr>
              <a:spLocks noChangeShapeType="1"/>
            </p:cNvSpPr>
            <p:nvPr/>
          </p:nvSpPr>
          <p:spPr bwMode="auto">
            <a:xfrm>
              <a:off x="3552" y="2876"/>
              <a:ext cx="86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18" name="Line 17"/>
            <p:cNvSpPr>
              <a:spLocks noChangeShapeType="1"/>
            </p:cNvSpPr>
            <p:nvPr/>
          </p:nvSpPr>
          <p:spPr bwMode="auto">
            <a:xfrm>
              <a:off x="3552" y="3190"/>
              <a:ext cx="864"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19" name="Line 18"/>
            <p:cNvSpPr>
              <a:spLocks noChangeShapeType="1"/>
            </p:cNvSpPr>
            <p:nvPr/>
          </p:nvSpPr>
          <p:spPr bwMode="auto">
            <a:xfrm>
              <a:off x="3552" y="2164"/>
              <a:ext cx="0" cy="35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20" name="Line 19"/>
            <p:cNvSpPr>
              <a:spLocks noChangeShapeType="1"/>
            </p:cNvSpPr>
            <p:nvPr/>
          </p:nvSpPr>
          <p:spPr bwMode="auto">
            <a:xfrm>
              <a:off x="3552" y="1094"/>
              <a:ext cx="0" cy="107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21" name="Line 20"/>
            <p:cNvSpPr>
              <a:spLocks noChangeShapeType="1"/>
            </p:cNvSpPr>
            <p:nvPr/>
          </p:nvSpPr>
          <p:spPr bwMode="auto">
            <a:xfrm>
              <a:off x="3552" y="2521"/>
              <a:ext cx="0" cy="669"/>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22" name="Line 21"/>
            <p:cNvSpPr>
              <a:spLocks noChangeShapeType="1"/>
            </p:cNvSpPr>
            <p:nvPr/>
          </p:nvSpPr>
          <p:spPr bwMode="auto">
            <a:xfrm>
              <a:off x="4416" y="2164"/>
              <a:ext cx="0" cy="357"/>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23" name="Line 22"/>
            <p:cNvSpPr>
              <a:spLocks noChangeShapeType="1"/>
            </p:cNvSpPr>
            <p:nvPr/>
          </p:nvSpPr>
          <p:spPr bwMode="auto">
            <a:xfrm>
              <a:off x="4416" y="1094"/>
              <a:ext cx="0" cy="107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24" name="Line 23"/>
            <p:cNvSpPr>
              <a:spLocks noChangeShapeType="1"/>
            </p:cNvSpPr>
            <p:nvPr/>
          </p:nvSpPr>
          <p:spPr bwMode="auto">
            <a:xfrm>
              <a:off x="4416" y="2521"/>
              <a:ext cx="0" cy="669"/>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25" name="Text Box 24"/>
            <p:cNvSpPr txBox="1">
              <a:spLocks noChangeArrowheads="1"/>
            </p:cNvSpPr>
            <p:nvPr/>
          </p:nvSpPr>
          <p:spPr bwMode="auto">
            <a:xfrm>
              <a:off x="3840" y="1894"/>
              <a:ext cx="30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a:t>
              </a:r>
            </a:p>
          </p:txBody>
        </p:sp>
        <p:sp>
          <p:nvSpPr>
            <p:cNvPr id="26" name="Text Box 25"/>
            <p:cNvSpPr txBox="1">
              <a:spLocks noChangeArrowheads="1"/>
            </p:cNvSpPr>
            <p:nvPr/>
          </p:nvSpPr>
          <p:spPr bwMode="auto">
            <a:xfrm>
              <a:off x="3820" y="2566"/>
              <a:ext cx="30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a:t>
              </a:r>
            </a:p>
          </p:txBody>
        </p:sp>
        <p:sp>
          <p:nvSpPr>
            <p:cNvPr id="27" name="Rectangle 26"/>
            <p:cNvSpPr>
              <a:spLocks noChangeArrowheads="1"/>
            </p:cNvSpPr>
            <p:nvPr/>
          </p:nvSpPr>
          <p:spPr bwMode="auto">
            <a:xfrm>
              <a:off x="1488" y="2337"/>
              <a:ext cx="105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字块2</a:t>
              </a:r>
              <a:r>
                <a:rPr lang="en-US" altLang="zh-CN" sz="2000" b="1" i="1" baseline="30000"/>
                <a:t>c</a:t>
              </a:r>
              <a:r>
                <a:rPr lang="en-US" altLang="zh-CN" sz="2000" b="1"/>
                <a:t>－1</a:t>
              </a:r>
              <a:endParaRPr lang="zh-CN" altLang="en-US" sz="2000" b="1"/>
            </a:p>
          </p:txBody>
        </p:sp>
        <p:sp>
          <p:nvSpPr>
            <p:cNvPr id="28" name="Rectangle 27"/>
            <p:cNvSpPr>
              <a:spLocks noChangeArrowheads="1"/>
            </p:cNvSpPr>
            <p:nvPr/>
          </p:nvSpPr>
          <p:spPr bwMode="auto">
            <a:xfrm>
              <a:off x="1488" y="1964"/>
              <a:ext cx="105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a:p>
          </p:txBody>
        </p:sp>
        <p:sp>
          <p:nvSpPr>
            <p:cNvPr id="29" name="Rectangle 28"/>
            <p:cNvSpPr>
              <a:spLocks noChangeArrowheads="1"/>
            </p:cNvSpPr>
            <p:nvPr/>
          </p:nvSpPr>
          <p:spPr bwMode="auto">
            <a:xfrm>
              <a:off x="1488" y="1591"/>
              <a:ext cx="1056"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字块1</a:t>
              </a:r>
              <a:endParaRPr lang="zh-CN" altLang="en-US"/>
            </a:p>
          </p:txBody>
        </p:sp>
        <p:sp>
          <p:nvSpPr>
            <p:cNvPr id="30" name="Rectangle 29"/>
            <p:cNvSpPr>
              <a:spLocks noChangeArrowheads="1"/>
            </p:cNvSpPr>
            <p:nvPr/>
          </p:nvSpPr>
          <p:spPr bwMode="auto">
            <a:xfrm>
              <a:off x="1488" y="1270"/>
              <a:ext cx="1056"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字块0</a:t>
              </a:r>
              <a:endParaRPr lang="zh-CN" altLang="en-US"/>
            </a:p>
          </p:txBody>
        </p:sp>
        <p:sp>
          <p:nvSpPr>
            <p:cNvPr id="31" name="Line 30"/>
            <p:cNvSpPr>
              <a:spLocks noChangeShapeType="1"/>
            </p:cNvSpPr>
            <p:nvPr/>
          </p:nvSpPr>
          <p:spPr bwMode="auto">
            <a:xfrm>
              <a:off x="1488" y="1270"/>
              <a:ext cx="105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32" name="Line 31"/>
            <p:cNvSpPr>
              <a:spLocks noChangeShapeType="1"/>
            </p:cNvSpPr>
            <p:nvPr/>
          </p:nvSpPr>
          <p:spPr bwMode="auto">
            <a:xfrm>
              <a:off x="1488" y="1591"/>
              <a:ext cx="105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33" name="Line 32"/>
            <p:cNvSpPr>
              <a:spLocks noChangeShapeType="1"/>
            </p:cNvSpPr>
            <p:nvPr/>
          </p:nvSpPr>
          <p:spPr bwMode="auto">
            <a:xfrm>
              <a:off x="1488" y="1964"/>
              <a:ext cx="105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34" name="Line 33"/>
            <p:cNvSpPr>
              <a:spLocks noChangeShapeType="1"/>
            </p:cNvSpPr>
            <p:nvPr/>
          </p:nvSpPr>
          <p:spPr bwMode="auto">
            <a:xfrm>
              <a:off x="1488" y="2337"/>
              <a:ext cx="105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35" name="Line 34"/>
            <p:cNvSpPr>
              <a:spLocks noChangeShapeType="1"/>
            </p:cNvSpPr>
            <p:nvPr/>
          </p:nvSpPr>
          <p:spPr bwMode="auto">
            <a:xfrm>
              <a:off x="1488" y="2710"/>
              <a:ext cx="1056"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36" name="Line 35"/>
            <p:cNvSpPr>
              <a:spLocks noChangeShapeType="1"/>
            </p:cNvSpPr>
            <p:nvPr/>
          </p:nvSpPr>
          <p:spPr bwMode="auto">
            <a:xfrm>
              <a:off x="1488" y="1270"/>
              <a:ext cx="0" cy="144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37" name="Line 36"/>
            <p:cNvSpPr>
              <a:spLocks noChangeShapeType="1"/>
            </p:cNvSpPr>
            <p:nvPr/>
          </p:nvSpPr>
          <p:spPr bwMode="auto">
            <a:xfrm>
              <a:off x="2544" y="1270"/>
              <a:ext cx="0" cy="144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38" name="Text Box 37"/>
            <p:cNvSpPr txBox="1">
              <a:spLocks noChangeArrowheads="1"/>
            </p:cNvSpPr>
            <p:nvPr/>
          </p:nvSpPr>
          <p:spPr bwMode="auto">
            <a:xfrm>
              <a:off x="1872" y="2038"/>
              <a:ext cx="30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a:t>
              </a:r>
            </a:p>
          </p:txBody>
        </p:sp>
        <p:sp>
          <p:nvSpPr>
            <p:cNvPr id="39" name="Line 38"/>
            <p:cNvSpPr>
              <a:spLocks noChangeShapeType="1"/>
            </p:cNvSpPr>
            <p:nvPr/>
          </p:nvSpPr>
          <p:spPr bwMode="auto">
            <a:xfrm flipV="1">
              <a:off x="2544" y="1270"/>
              <a:ext cx="1008" cy="1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0" name="Line 39"/>
            <p:cNvSpPr>
              <a:spLocks noChangeShapeType="1"/>
            </p:cNvSpPr>
            <p:nvPr/>
          </p:nvSpPr>
          <p:spPr bwMode="auto">
            <a:xfrm>
              <a:off x="2544" y="1414"/>
              <a:ext cx="1008" cy="24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1" name="Line 40"/>
            <p:cNvSpPr>
              <a:spLocks noChangeShapeType="1"/>
            </p:cNvSpPr>
            <p:nvPr/>
          </p:nvSpPr>
          <p:spPr bwMode="auto">
            <a:xfrm>
              <a:off x="2544" y="1414"/>
              <a:ext cx="1008" cy="91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2" name="Line 41"/>
            <p:cNvSpPr>
              <a:spLocks noChangeShapeType="1"/>
            </p:cNvSpPr>
            <p:nvPr/>
          </p:nvSpPr>
          <p:spPr bwMode="auto">
            <a:xfrm>
              <a:off x="2544" y="1414"/>
              <a:ext cx="1008" cy="163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3" name="Line 42"/>
            <p:cNvSpPr>
              <a:spLocks noChangeShapeType="1"/>
            </p:cNvSpPr>
            <p:nvPr/>
          </p:nvSpPr>
          <p:spPr bwMode="auto">
            <a:xfrm flipV="1">
              <a:off x="2544" y="1270"/>
              <a:ext cx="1008" cy="52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4" name="Line 43"/>
            <p:cNvSpPr>
              <a:spLocks noChangeShapeType="1"/>
            </p:cNvSpPr>
            <p:nvPr/>
          </p:nvSpPr>
          <p:spPr bwMode="auto">
            <a:xfrm flipV="1">
              <a:off x="2544" y="1654"/>
              <a:ext cx="1008" cy="1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5" name="Line 44"/>
            <p:cNvSpPr>
              <a:spLocks noChangeShapeType="1"/>
            </p:cNvSpPr>
            <p:nvPr/>
          </p:nvSpPr>
          <p:spPr bwMode="auto">
            <a:xfrm>
              <a:off x="2544" y="1798"/>
              <a:ext cx="1008" cy="52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6" name="Line 45"/>
            <p:cNvSpPr>
              <a:spLocks noChangeShapeType="1"/>
            </p:cNvSpPr>
            <p:nvPr/>
          </p:nvSpPr>
          <p:spPr bwMode="auto">
            <a:xfrm>
              <a:off x="2544" y="1798"/>
              <a:ext cx="1008" cy="124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7" name="Line 46"/>
            <p:cNvSpPr>
              <a:spLocks noChangeShapeType="1"/>
            </p:cNvSpPr>
            <p:nvPr/>
          </p:nvSpPr>
          <p:spPr bwMode="auto">
            <a:xfrm flipV="1">
              <a:off x="2544" y="1270"/>
              <a:ext cx="1008" cy="124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8" name="Line 47"/>
            <p:cNvSpPr>
              <a:spLocks noChangeShapeType="1"/>
            </p:cNvSpPr>
            <p:nvPr/>
          </p:nvSpPr>
          <p:spPr bwMode="auto">
            <a:xfrm flipV="1">
              <a:off x="2544" y="1654"/>
              <a:ext cx="1008" cy="86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 name="Line 48"/>
            <p:cNvSpPr>
              <a:spLocks noChangeShapeType="1"/>
            </p:cNvSpPr>
            <p:nvPr/>
          </p:nvSpPr>
          <p:spPr bwMode="auto">
            <a:xfrm flipV="1">
              <a:off x="2544" y="2326"/>
              <a:ext cx="1008" cy="19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 name="Line 49"/>
            <p:cNvSpPr>
              <a:spLocks noChangeShapeType="1"/>
            </p:cNvSpPr>
            <p:nvPr/>
          </p:nvSpPr>
          <p:spPr bwMode="auto">
            <a:xfrm>
              <a:off x="2544" y="2566"/>
              <a:ext cx="1008" cy="48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1" name="Rectangle 50"/>
            <p:cNvSpPr>
              <a:spLocks noChangeArrowheads="1"/>
            </p:cNvSpPr>
            <p:nvPr/>
          </p:nvSpPr>
          <p:spPr bwMode="auto">
            <a:xfrm>
              <a:off x="912" y="1270"/>
              <a:ext cx="576" cy="240"/>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2" name="Rectangle 51"/>
            <p:cNvSpPr>
              <a:spLocks noChangeArrowheads="1"/>
            </p:cNvSpPr>
            <p:nvPr/>
          </p:nvSpPr>
          <p:spPr bwMode="auto">
            <a:xfrm>
              <a:off x="912" y="1595"/>
              <a:ext cx="576" cy="240"/>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3" name="Rectangle 52"/>
            <p:cNvSpPr>
              <a:spLocks noChangeArrowheads="1"/>
            </p:cNvSpPr>
            <p:nvPr/>
          </p:nvSpPr>
          <p:spPr bwMode="auto">
            <a:xfrm>
              <a:off x="912" y="2336"/>
              <a:ext cx="576" cy="240"/>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4" name="Text Box 53"/>
            <p:cNvSpPr txBox="1">
              <a:spLocks noChangeArrowheads="1"/>
            </p:cNvSpPr>
            <p:nvPr/>
          </p:nvSpPr>
          <p:spPr bwMode="auto">
            <a:xfrm>
              <a:off x="960" y="1270"/>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标记</a:t>
              </a:r>
            </a:p>
          </p:txBody>
        </p:sp>
        <p:sp>
          <p:nvSpPr>
            <p:cNvPr id="55" name="Text Box 54"/>
            <p:cNvSpPr txBox="1">
              <a:spLocks noChangeArrowheads="1"/>
            </p:cNvSpPr>
            <p:nvPr/>
          </p:nvSpPr>
          <p:spPr bwMode="auto">
            <a:xfrm>
              <a:off x="960" y="1596"/>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标记</a:t>
              </a:r>
            </a:p>
          </p:txBody>
        </p:sp>
        <p:sp>
          <p:nvSpPr>
            <p:cNvPr id="56" name="Text Box 55"/>
            <p:cNvSpPr txBox="1">
              <a:spLocks noChangeArrowheads="1"/>
            </p:cNvSpPr>
            <p:nvPr/>
          </p:nvSpPr>
          <p:spPr bwMode="auto">
            <a:xfrm>
              <a:off x="960" y="2326"/>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标记</a:t>
              </a:r>
            </a:p>
          </p:txBody>
        </p:sp>
        <p:sp>
          <p:nvSpPr>
            <p:cNvPr id="57" name="Text Box 56"/>
            <p:cNvSpPr txBox="1">
              <a:spLocks noChangeArrowheads="1"/>
            </p:cNvSpPr>
            <p:nvPr/>
          </p:nvSpPr>
          <p:spPr bwMode="auto">
            <a:xfrm>
              <a:off x="758" y="3110"/>
              <a:ext cx="10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主存字块标记</a:t>
              </a:r>
            </a:p>
          </p:txBody>
        </p:sp>
        <p:sp>
          <p:nvSpPr>
            <p:cNvPr id="58" name="Rectangle 57"/>
            <p:cNvSpPr>
              <a:spLocks noChangeArrowheads="1"/>
            </p:cNvSpPr>
            <p:nvPr/>
          </p:nvSpPr>
          <p:spPr bwMode="auto">
            <a:xfrm>
              <a:off x="768" y="3104"/>
              <a:ext cx="1056" cy="28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9" name="Rectangle 58"/>
            <p:cNvSpPr>
              <a:spLocks noChangeArrowheads="1"/>
            </p:cNvSpPr>
            <p:nvPr/>
          </p:nvSpPr>
          <p:spPr bwMode="auto">
            <a:xfrm>
              <a:off x="1824" y="3104"/>
              <a:ext cx="1056" cy="288"/>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0" name="Text Box 59"/>
            <p:cNvSpPr txBox="1">
              <a:spLocks noChangeArrowheads="1"/>
            </p:cNvSpPr>
            <p:nvPr/>
          </p:nvSpPr>
          <p:spPr bwMode="auto">
            <a:xfrm>
              <a:off x="1872" y="3110"/>
              <a:ext cx="93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900" b="1"/>
                <a:t> </a:t>
              </a:r>
              <a:r>
                <a:rPr lang="zh-CN" altLang="en-US" sz="2000" b="1"/>
                <a:t>字块内地址</a:t>
              </a:r>
            </a:p>
          </p:txBody>
        </p:sp>
        <p:sp>
          <p:nvSpPr>
            <p:cNvPr id="61" name="Text Box 60"/>
            <p:cNvSpPr txBox="1">
              <a:spLocks noChangeArrowheads="1"/>
            </p:cNvSpPr>
            <p:nvPr/>
          </p:nvSpPr>
          <p:spPr bwMode="auto">
            <a:xfrm>
              <a:off x="-104" y="3110"/>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主存地址</a:t>
              </a:r>
            </a:p>
          </p:txBody>
        </p:sp>
        <p:sp>
          <p:nvSpPr>
            <p:cNvPr id="62" name="Text Box 61"/>
            <p:cNvSpPr txBox="1">
              <a:spLocks noChangeArrowheads="1"/>
            </p:cNvSpPr>
            <p:nvPr/>
          </p:nvSpPr>
          <p:spPr bwMode="auto">
            <a:xfrm>
              <a:off x="768" y="3382"/>
              <a:ext cx="10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m</a:t>
              </a:r>
              <a:r>
                <a:rPr lang="en-US" altLang="zh-CN" b="1"/>
                <a:t> = </a:t>
              </a:r>
              <a:r>
                <a:rPr lang="en-US" altLang="zh-CN" b="1" i="1"/>
                <a:t>t</a:t>
              </a:r>
              <a:r>
                <a:rPr lang="en-US" altLang="zh-CN" b="1"/>
                <a:t> + </a:t>
              </a:r>
              <a:r>
                <a:rPr lang="en-US" altLang="zh-CN" b="1" i="1"/>
                <a:t>c</a:t>
              </a:r>
              <a:r>
                <a:rPr lang="en-US" altLang="zh-CN" b="1"/>
                <a:t> </a:t>
              </a:r>
              <a:r>
                <a:rPr lang="zh-CN" altLang="en-US" sz="2000" b="1"/>
                <a:t>位</a:t>
              </a:r>
            </a:p>
          </p:txBody>
        </p:sp>
        <p:sp>
          <p:nvSpPr>
            <p:cNvPr id="63" name="Text Box 62"/>
            <p:cNvSpPr txBox="1">
              <a:spLocks noChangeArrowheads="1"/>
            </p:cNvSpPr>
            <p:nvPr/>
          </p:nvSpPr>
          <p:spPr bwMode="auto">
            <a:xfrm>
              <a:off x="2160" y="3382"/>
              <a:ext cx="3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b</a:t>
              </a:r>
              <a:r>
                <a:rPr lang="zh-CN" altLang="en-US" sz="2000" b="1"/>
                <a:t>位</a:t>
              </a:r>
            </a:p>
          </p:txBody>
        </p:sp>
        <p:sp>
          <p:nvSpPr>
            <p:cNvPr id="64" name="Text Box 63"/>
            <p:cNvSpPr txBox="1">
              <a:spLocks noChangeArrowheads="1"/>
            </p:cNvSpPr>
            <p:nvPr/>
          </p:nvSpPr>
          <p:spPr bwMode="auto">
            <a:xfrm>
              <a:off x="864" y="982"/>
              <a:ext cx="67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i="1"/>
                <a:t>m</a:t>
              </a:r>
              <a:r>
                <a:rPr lang="en-US" altLang="zh-CN" sz="1400" b="1"/>
                <a:t> </a:t>
              </a:r>
              <a:r>
                <a:rPr lang="en-US" altLang="zh-CN" b="1"/>
                <a:t>=</a:t>
              </a:r>
              <a:r>
                <a:rPr lang="en-US" altLang="zh-CN" sz="1400" b="1"/>
                <a:t> </a:t>
              </a:r>
              <a:r>
                <a:rPr lang="en-US" altLang="zh-CN" b="1" i="1"/>
                <a:t>t</a:t>
              </a:r>
              <a:r>
                <a:rPr lang="en-US" altLang="zh-CN" b="1"/>
                <a:t>+</a:t>
              </a:r>
              <a:r>
                <a:rPr lang="en-US" altLang="zh-CN" b="1" i="1"/>
                <a:t>c</a:t>
              </a:r>
              <a:endParaRPr lang="zh-CN" altLang="en-US" b="1" i="1"/>
            </a:p>
          </p:txBody>
        </p:sp>
        <p:sp>
          <p:nvSpPr>
            <p:cNvPr id="65" name="Text Box 64"/>
            <p:cNvSpPr txBox="1">
              <a:spLocks noChangeArrowheads="1"/>
            </p:cNvSpPr>
            <p:nvPr/>
          </p:nvSpPr>
          <p:spPr bwMode="auto">
            <a:xfrm>
              <a:off x="905" y="720"/>
              <a:ext cx="1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Cache </a:t>
              </a:r>
              <a:r>
                <a:rPr lang="zh-CN" altLang="en-US" b="1"/>
                <a:t>存储器</a:t>
              </a:r>
            </a:p>
          </p:txBody>
        </p:sp>
        <p:sp>
          <p:nvSpPr>
            <p:cNvPr id="66" name="Text Box 65"/>
            <p:cNvSpPr txBox="1">
              <a:spLocks noChangeArrowheads="1"/>
            </p:cNvSpPr>
            <p:nvPr/>
          </p:nvSpPr>
          <p:spPr bwMode="auto">
            <a:xfrm>
              <a:off x="3494" y="720"/>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主存储器</a:t>
              </a:r>
            </a:p>
          </p:txBody>
        </p:sp>
      </p:grpSp>
      <p:grpSp>
        <p:nvGrpSpPr>
          <p:cNvPr id="67" name="Group 66"/>
          <p:cNvGrpSpPr/>
          <p:nvPr/>
        </p:nvGrpSpPr>
        <p:grpSpPr bwMode="auto">
          <a:xfrm>
            <a:off x="6499225" y="2254567"/>
            <a:ext cx="4649788" cy="2578100"/>
            <a:chOff x="1488" y="1086"/>
            <a:chExt cx="2929" cy="1624"/>
          </a:xfrm>
        </p:grpSpPr>
        <p:grpSp>
          <p:nvGrpSpPr>
            <p:cNvPr id="68" name="Group 67"/>
            <p:cNvGrpSpPr/>
            <p:nvPr/>
          </p:nvGrpSpPr>
          <p:grpSpPr bwMode="auto">
            <a:xfrm>
              <a:off x="1488" y="1270"/>
              <a:ext cx="1056" cy="1440"/>
              <a:chOff x="1488" y="1270"/>
              <a:chExt cx="1056" cy="1440"/>
            </a:xfrm>
          </p:grpSpPr>
          <p:sp>
            <p:nvSpPr>
              <p:cNvPr id="81" name="Line 68"/>
              <p:cNvSpPr>
                <a:spLocks noChangeShapeType="1"/>
              </p:cNvSpPr>
              <p:nvPr/>
            </p:nvSpPr>
            <p:spPr bwMode="auto">
              <a:xfrm>
                <a:off x="1488" y="1270"/>
                <a:ext cx="1056"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82" name="Line 69"/>
              <p:cNvSpPr>
                <a:spLocks noChangeShapeType="1"/>
              </p:cNvSpPr>
              <p:nvPr/>
            </p:nvSpPr>
            <p:spPr bwMode="auto">
              <a:xfrm>
                <a:off x="1488" y="1591"/>
                <a:ext cx="1056"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83" name="Line 70"/>
              <p:cNvSpPr>
                <a:spLocks noChangeShapeType="1"/>
              </p:cNvSpPr>
              <p:nvPr/>
            </p:nvSpPr>
            <p:spPr bwMode="auto">
              <a:xfrm>
                <a:off x="1488" y="1964"/>
                <a:ext cx="1056"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84" name="Line 71"/>
              <p:cNvSpPr>
                <a:spLocks noChangeShapeType="1"/>
              </p:cNvSpPr>
              <p:nvPr/>
            </p:nvSpPr>
            <p:spPr bwMode="auto">
              <a:xfrm>
                <a:off x="1488" y="2337"/>
                <a:ext cx="1056"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85" name="Line 72"/>
              <p:cNvSpPr>
                <a:spLocks noChangeShapeType="1"/>
              </p:cNvSpPr>
              <p:nvPr/>
            </p:nvSpPr>
            <p:spPr bwMode="auto">
              <a:xfrm>
                <a:off x="1488" y="2710"/>
                <a:ext cx="1056" cy="0"/>
              </a:xfrm>
              <a:prstGeom prst="line">
                <a:avLst/>
              </a:prstGeom>
              <a:noFill/>
              <a:ln w="38100" cap="sq">
                <a:solidFill>
                  <a:schemeClr val="folHlink"/>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86" name="Line 73"/>
              <p:cNvSpPr>
                <a:spLocks noChangeShapeType="1"/>
              </p:cNvSpPr>
              <p:nvPr/>
            </p:nvSpPr>
            <p:spPr bwMode="auto">
              <a:xfrm>
                <a:off x="1488" y="1270"/>
                <a:ext cx="0" cy="1440"/>
              </a:xfrm>
              <a:prstGeom prst="line">
                <a:avLst/>
              </a:prstGeom>
              <a:noFill/>
              <a:ln w="38100" cap="sq">
                <a:solidFill>
                  <a:schemeClr val="folHlink"/>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sp>
            <p:nvSpPr>
              <p:cNvPr id="87" name="Line 74"/>
              <p:cNvSpPr>
                <a:spLocks noChangeShapeType="1"/>
              </p:cNvSpPr>
              <p:nvPr/>
            </p:nvSpPr>
            <p:spPr bwMode="auto">
              <a:xfrm>
                <a:off x="2544" y="1270"/>
                <a:ext cx="0" cy="1440"/>
              </a:xfrm>
              <a:prstGeom prst="line">
                <a:avLst/>
              </a:prstGeom>
              <a:noFill/>
              <a:ln w="38100" cap="sq">
                <a:solidFill>
                  <a:schemeClr val="folHlink"/>
                </a:solidFill>
                <a:round/>
              </a:ln>
              <a:extLst>
                <a:ext uri="{909E8E84-426E-40DD-AFC4-6F175D3DCCD1}">
                  <a14:hiddenFill xmlns:a14="http://schemas.microsoft.com/office/drawing/2010/main">
                    <a:noFill/>
                  </a14:hiddenFill>
                </a:ext>
              </a:extLst>
            </p:spPr>
            <p:txBody>
              <a:bodyPr wrap="none" anchor="ctr" anchorCtr="1"/>
              <a:lstStyle/>
              <a:p>
                <a:endParaRPr lang="zh-CN" altLang="en-US"/>
              </a:p>
            </p:txBody>
          </p:sp>
        </p:grpSp>
        <p:grpSp>
          <p:nvGrpSpPr>
            <p:cNvPr id="69" name="Group 75"/>
            <p:cNvGrpSpPr/>
            <p:nvPr/>
          </p:nvGrpSpPr>
          <p:grpSpPr bwMode="auto">
            <a:xfrm>
              <a:off x="2544" y="1086"/>
              <a:ext cx="1873" cy="1432"/>
              <a:chOff x="2544" y="1086"/>
              <a:chExt cx="1873" cy="1432"/>
            </a:xfrm>
          </p:grpSpPr>
          <p:sp>
            <p:nvSpPr>
              <p:cNvPr id="70" name="Rectangle 76"/>
              <p:cNvSpPr>
                <a:spLocks noChangeArrowheads="1"/>
              </p:cNvSpPr>
              <p:nvPr/>
            </p:nvSpPr>
            <p:spPr bwMode="auto">
              <a:xfrm>
                <a:off x="3552" y="1094"/>
                <a:ext cx="864" cy="3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tIns="0" bIns="0" anchor="ctr" anchorCtr="1"/>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solidFill>
                      <a:schemeClr val="bg2"/>
                    </a:solidFill>
                  </a:rPr>
                  <a:t> </a:t>
                </a:r>
                <a:r>
                  <a:rPr lang="zh-CN" altLang="en-US" sz="2000" b="1">
                    <a:solidFill>
                      <a:schemeClr val="bg2"/>
                    </a:solidFill>
                  </a:rPr>
                  <a:t>字块0</a:t>
                </a:r>
              </a:p>
            </p:txBody>
          </p:sp>
          <p:sp>
            <p:nvSpPr>
              <p:cNvPr id="71" name="Line 77"/>
              <p:cNvSpPr>
                <a:spLocks noChangeShapeType="1"/>
              </p:cNvSpPr>
              <p:nvPr/>
            </p:nvSpPr>
            <p:spPr bwMode="auto">
              <a:xfrm>
                <a:off x="3552" y="1094"/>
                <a:ext cx="864" cy="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72" name="Line 78"/>
              <p:cNvSpPr>
                <a:spLocks noChangeShapeType="1"/>
              </p:cNvSpPr>
              <p:nvPr/>
            </p:nvSpPr>
            <p:spPr bwMode="auto">
              <a:xfrm>
                <a:off x="3552" y="1451"/>
                <a:ext cx="86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73" name="Line 79"/>
              <p:cNvSpPr>
                <a:spLocks noChangeShapeType="1"/>
              </p:cNvSpPr>
              <p:nvPr/>
            </p:nvSpPr>
            <p:spPr bwMode="auto">
              <a:xfrm flipV="1">
                <a:off x="2544" y="1270"/>
                <a:ext cx="1008" cy="144"/>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4" name="Line 80"/>
              <p:cNvSpPr>
                <a:spLocks noChangeShapeType="1"/>
              </p:cNvSpPr>
              <p:nvPr/>
            </p:nvSpPr>
            <p:spPr bwMode="auto">
              <a:xfrm flipV="1">
                <a:off x="2544" y="1270"/>
                <a:ext cx="1008" cy="528"/>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75" name="Line 81"/>
              <p:cNvSpPr>
                <a:spLocks noChangeShapeType="1"/>
              </p:cNvSpPr>
              <p:nvPr/>
            </p:nvSpPr>
            <p:spPr bwMode="auto">
              <a:xfrm flipV="1">
                <a:off x="2544" y="1270"/>
                <a:ext cx="1008" cy="1248"/>
              </a:xfrm>
              <a:prstGeom prst="line">
                <a:avLst/>
              </a:prstGeom>
              <a:noFill/>
              <a:ln w="38100">
                <a:solidFill>
                  <a:srgbClr val="FF0000"/>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76" name="Group 82"/>
              <p:cNvGrpSpPr/>
              <p:nvPr/>
            </p:nvGrpSpPr>
            <p:grpSpPr bwMode="auto">
              <a:xfrm>
                <a:off x="3552" y="1086"/>
                <a:ext cx="865" cy="372"/>
                <a:chOff x="3552" y="1086"/>
                <a:chExt cx="865" cy="372"/>
              </a:xfrm>
            </p:grpSpPr>
            <p:sp>
              <p:nvSpPr>
                <p:cNvPr id="77" name="Line 83"/>
                <p:cNvSpPr>
                  <a:spLocks noChangeShapeType="1"/>
                </p:cNvSpPr>
                <p:nvPr/>
              </p:nvSpPr>
              <p:spPr bwMode="auto">
                <a:xfrm>
                  <a:off x="3552" y="1094"/>
                  <a:ext cx="864" cy="0"/>
                </a:xfrm>
                <a:prstGeom prst="line">
                  <a:avLst/>
                </a:prstGeom>
                <a:noFill/>
                <a:ln w="28575" cap="sq">
                  <a:solidFill>
                    <a:schemeClr val="folHlink"/>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78" name="Line 84"/>
                <p:cNvSpPr>
                  <a:spLocks noChangeShapeType="1"/>
                </p:cNvSpPr>
                <p:nvPr/>
              </p:nvSpPr>
              <p:spPr bwMode="auto">
                <a:xfrm>
                  <a:off x="3552" y="1451"/>
                  <a:ext cx="864" cy="0"/>
                </a:xfrm>
                <a:prstGeom prst="line">
                  <a:avLst/>
                </a:prstGeom>
                <a:noFill/>
                <a:ln w="28575">
                  <a:solidFill>
                    <a:schemeClr val="folHlink"/>
                  </a:solidFill>
                  <a:round/>
                </a:ln>
                <a:extLst>
                  <a:ext uri="{909E8E84-426E-40DD-AFC4-6F175D3DCCD1}">
                    <a14:hiddenFill xmlns:a14="http://schemas.microsoft.com/office/drawing/2010/main">
                      <a:noFill/>
                    </a14:hiddenFill>
                  </a:ext>
                </a:extLst>
              </p:spPr>
              <p:txBody>
                <a:bodyPr wrap="none" tIns="0" bIns="0" anchor="ctr" anchorCtr="1"/>
                <a:lstStyle/>
                <a:p>
                  <a:endParaRPr lang="zh-CN" altLang="en-US"/>
                </a:p>
              </p:txBody>
            </p:sp>
            <p:sp>
              <p:nvSpPr>
                <p:cNvPr id="79" name="Freeform 85"/>
                <p:cNvSpPr/>
                <p:nvPr/>
              </p:nvSpPr>
              <p:spPr bwMode="auto">
                <a:xfrm>
                  <a:off x="3552" y="1089"/>
                  <a:ext cx="1" cy="366"/>
                </a:xfrm>
                <a:custGeom>
                  <a:avLst/>
                  <a:gdLst>
                    <a:gd name="T0" fmla="*/ 0 w 1"/>
                    <a:gd name="T1" fmla="*/ 0 h 366"/>
                    <a:gd name="T2" fmla="*/ 0 w 1"/>
                    <a:gd name="T3" fmla="*/ 366 h 366"/>
                    <a:gd name="T4" fmla="*/ 0 60000 65536"/>
                    <a:gd name="T5" fmla="*/ 0 60000 65536"/>
                    <a:gd name="T6" fmla="*/ 0 w 1"/>
                    <a:gd name="T7" fmla="*/ 0 h 366"/>
                    <a:gd name="T8" fmla="*/ 1 w 1"/>
                    <a:gd name="T9" fmla="*/ 366 h 366"/>
                  </a:gdLst>
                  <a:ahLst/>
                  <a:cxnLst>
                    <a:cxn ang="T4">
                      <a:pos x="T0" y="T1"/>
                    </a:cxn>
                    <a:cxn ang="T5">
                      <a:pos x="T2" y="T3"/>
                    </a:cxn>
                  </a:cxnLst>
                  <a:rect l="T6" t="T7" r="T8" b="T9"/>
                  <a:pathLst>
                    <a:path w="1" h="366">
                      <a:moveTo>
                        <a:pt x="0" y="0"/>
                      </a:moveTo>
                      <a:lnTo>
                        <a:pt x="0" y="366"/>
                      </a:lnTo>
                    </a:path>
                  </a:pathLst>
                </a:custGeom>
                <a:noFill/>
                <a:ln w="28575">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0" name="Freeform 86"/>
                <p:cNvSpPr/>
                <p:nvPr/>
              </p:nvSpPr>
              <p:spPr bwMode="auto">
                <a:xfrm>
                  <a:off x="4416" y="1086"/>
                  <a:ext cx="1" cy="372"/>
                </a:xfrm>
                <a:custGeom>
                  <a:avLst/>
                  <a:gdLst>
                    <a:gd name="T0" fmla="*/ 0 w 1"/>
                    <a:gd name="T1" fmla="*/ 0 h 372"/>
                    <a:gd name="T2" fmla="*/ 0 w 1"/>
                    <a:gd name="T3" fmla="*/ 372 h 372"/>
                    <a:gd name="T4" fmla="*/ 0 60000 65536"/>
                    <a:gd name="T5" fmla="*/ 0 60000 65536"/>
                    <a:gd name="T6" fmla="*/ 0 w 1"/>
                    <a:gd name="T7" fmla="*/ 0 h 372"/>
                    <a:gd name="T8" fmla="*/ 1 w 1"/>
                    <a:gd name="T9" fmla="*/ 372 h 372"/>
                  </a:gdLst>
                  <a:ahLst/>
                  <a:cxnLst>
                    <a:cxn ang="T4">
                      <a:pos x="T0" y="T1"/>
                    </a:cxn>
                    <a:cxn ang="T5">
                      <a:pos x="T2" y="T3"/>
                    </a:cxn>
                  </a:cxnLst>
                  <a:rect l="T6" t="T7" r="T8" b="T9"/>
                  <a:pathLst>
                    <a:path w="1" h="372">
                      <a:moveTo>
                        <a:pt x="0" y="0"/>
                      </a:moveTo>
                      <a:lnTo>
                        <a:pt x="0" y="372"/>
                      </a:lnTo>
                    </a:path>
                  </a:pathLst>
                </a:custGeom>
                <a:noFill/>
                <a:ln w="28575">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标题 155"/>
          <p:cNvSpPr>
            <a:spLocks noGrp="1"/>
          </p:cNvSpPr>
          <p:nvPr>
            <p:ph type="title"/>
          </p:nvPr>
        </p:nvSpPr>
        <p:spPr/>
        <p:txBody>
          <a:bodyPr>
            <a:normAutofit/>
          </a:bodyPr>
          <a:lstStyle/>
          <a:p>
            <a:r>
              <a:rPr lang="en-US" altLang="zh-CN" b="1">
                <a:sym typeface="+mn-ea"/>
              </a:rPr>
              <a:t>Cache-</a:t>
            </a:r>
            <a:r>
              <a:rPr lang="zh-CN" altLang="en-US" b="1">
                <a:sym typeface="+mn-ea"/>
              </a:rPr>
              <a:t>主存组相联映射</a:t>
            </a:r>
            <a:endParaRPr lang="zh-CN" altLang="en-US"/>
          </a:p>
        </p:txBody>
      </p:sp>
      <p:sp>
        <p:nvSpPr>
          <p:cNvPr id="2" name="灯片编号占位符 1"/>
          <p:cNvSpPr>
            <a:spLocks noGrp="1"/>
          </p:cNvSpPr>
          <p:nvPr>
            <p:ph type="sldNum" sz="quarter" idx="12"/>
          </p:nvPr>
        </p:nvSpPr>
        <p:spPr/>
        <p:txBody>
          <a:bodyPr/>
          <a:lstStyle/>
          <a:p>
            <a:fld id="{8EE8E787-E6FE-45D8-9039-788B45E44EE7}" type="slidenum">
              <a:rPr lang="zh-CN" altLang="en-US" smtClean="0"/>
              <a:t>179</a:t>
            </a:fld>
            <a:endParaRPr lang="zh-CN" altLang="en-US" dirty="0"/>
          </a:p>
        </p:txBody>
      </p:sp>
      <p:grpSp>
        <p:nvGrpSpPr>
          <p:cNvPr id="3" name="Group 2"/>
          <p:cNvGrpSpPr/>
          <p:nvPr/>
        </p:nvGrpSpPr>
        <p:grpSpPr bwMode="auto">
          <a:xfrm>
            <a:off x="217488" y="903288"/>
            <a:ext cx="9545638" cy="4745038"/>
            <a:chOff x="-493" y="611"/>
            <a:chExt cx="6013" cy="2989"/>
          </a:xfrm>
        </p:grpSpPr>
        <p:grpSp>
          <p:nvGrpSpPr>
            <p:cNvPr id="4" name="Group 3"/>
            <p:cNvGrpSpPr/>
            <p:nvPr/>
          </p:nvGrpSpPr>
          <p:grpSpPr bwMode="auto">
            <a:xfrm>
              <a:off x="-493" y="611"/>
              <a:ext cx="6013" cy="2989"/>
              <a:chOff x="-493" y="611"/>
              <a:chExt cx="6013" cy="2989"/>
            </a:xfrm>
          </p:grpSpPr>
          <p:grpSp>
            <p:nvGrpSpPr>
              <p:cNvPr id="6" name="Group 4"/>
              <p:cNvGrpSpPr/>
              <p:nvPr/>
            </p:nvGrpSpPr>
            <p:grpSpPr bwMode="auto">
              <a:xfrm>
                <a:off x="438" y="611"/>
                <a:ext cx="5082" cy="2989"/>
                <a:chOff x="438" y="611"/>
                <a:chExt cx="5082" cy="2989"/>
              </a:xfrm>
            </p:grpSpPr>
            <p:grpSp>
              <p:nvGrpSpPr>
                <p:cNvPr id="8" name="Group 5"/>
                <p:cNvGrpSpPr/>
                <p:nvPr/>
              </p:nvGrpSpPr>
              <p:grpSpPr bwMode="auto">
                <a:xfrm>
                  <a:off x="4512" y="899"/>
                  <a:ext cx="1008" cy="2701"/>
                  <a:chOff x="4512" y="899"/>
                  <a:chExt cx="1008" cy="2701"/>
                </a:xfrm>
              </p:grpSpPr>
              <p:sp>
                <p:nvSpPr>
                  <p:cNvPr id="74" name="Rectangle 6"/>
                  <p:cNvSpPr>
                    <a:spLocks noChangeArrowheads="1"/>
                  </p:cNvSpPr>
                  <p:nvPr/>
                </p:nvSpPr>
                <p:spPr bwMode="auto">
                  <a:xfrm>
                    <a:off x="4579" y="3351"/>
                    <a:ext cx="91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字块2</a:t>
                    </a:r>
                    <a:r>
                      <a:rPr lang="en-US" altLang="zh-CN" sz="2000" b="1" i="1" baseline="30000"/>
                      <a:t>m</a:t>
                    </a:r>
                    <a:r>
                      <a:rPr lang="en-US" altLang="zh-CN" sz="1400" b="1"/>
                      <a:t>－</a:t>
                    </a:r>
                    <a:r>
                      <a:rPr lang="en-US" altLang="zh-CN" sz="2000" b="1"/>
                      <a:t>1</a:t>
                    </a:r>
                    <a:endParaRPr lang="zh-CN" altLang="en-US" sz="2000" b="1"/>
                  </a:p>
                </p:txBody>
              </p:sp>
              <p:sp>
                <p:nvSpPr>
                  <p:cNvPr id="75" name="Rectangle 7"/>
                  <p:cNvSpPr>
                    <a:spLocks noChangeArrowheads="1"/>
                  </p:cNvSpPr>
                  <p:nvPr/>
                </p:nvSpPr>
                <p:spPr bwMode="auto">
                  <a:xfrm>
                    <a:off x="4608" y="2872"/>
                    <a:ext cx="91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字块2</a:t>
                    </a:r>
                    <a:r>
                      <a:rPr lang="en-US" altLang="zh-CN" sz="2000" b="1" i="1" baseline="30000"/>
                      <a:t>c</a:t>
                    </a:r>
                    <a:r>
                      <a:rPr lang="en-US" altLang="zh-CN" sz="2000" b="1" baseline="30000"/>
                      <a:t>-</a:t>
                    </a:r>
                    <a:r>
                      <a:rPr lang="en-US" altLang="zh-CN" sz="2000" b="1" i="1" baseline="30000"/>
                      <a:t>r</a:t>
                    </a:r>
                    <a:r>
                      <a:rPr lang="en-US" altLang="zh-CN" sz="2000" b="1" baseline="30000"/>
                      <a:t>+1</a:t>
                    </a:r>
                    <a:endParaRPr lang="zh-CN" altLang="en-US" sz="2000" b="1" baseline="30000"/>
                  </a:p>
                </p:txBody>
              </p:sp>
              <p:sp>
                <p:nvSpPr>
                  <p:cNvPr id="76" name="Rectangle 8"/>
                  <p:cNvSpPr>
                    <a:spLocks noChangeArrowheads="1"/>
                  </p:cNvSpPr>
                  <p:nvPr/>
                </p:nvSpPr>
                <p:spPr bwMode="auto">
                  <a:xfrm>
                    <a:off x="4512" y="2623"/>
                    <a:ext cx="91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endParaRPr lang="zh-CN" altLang="en-US" sz="2000" b="1"/>
                  </a:p>
                </p:txBody>
              </p:sp>
              <p:sp>
                <p:nvSpPr>
                  <p:cNvPr id="77" name="Rectangle 9"/>
                  <p:cNvSpPr>
                    <a:spLocks noChangeArrowheads="1"/>
                  </p:cNvSpPr>
                  <p:nvPr/>
                </p:nvSpPr>
                <p:spPr bwMode="auto">
                  <a:xfrm>
                    <a:off x="4522" y="2125"/>
                    <a:ext cx="91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字块2</a:t>
                    </a:r>
                    <a:r>
                      <a:rPr lang="en-US" altLang="zh-CN" sz="2000" b="1" i="1" baseline="30000"/>
                      <a:t>c</a:t>
                    </a:r>
                    <a:r>
                      <a:rPr lang="en-US" altLang="zh-CN" sz="2000" b="1" baseline="30000"/>
                      <a:t>-</a:t>
                    </a:r>
                    <a:r>
                      <a:rPr lang="en-US" altLang="zh-CN" sz="2000" b="1" i="1" baseline="30000"/>
                      <a:t>r </a:t>
                    </a:r>
                    <a:r>
                      <a:rPr lang="en-US" altLang="zh-CN" sz="2000" b="1"/>
                      <a:t>+</a:t>
                    </a:r>
                    <a:r>
                      <a:rPr lang="en-US" altLang="zh-CN" sz="1000" b="1"/>
                      <a:t> </a:t>
                    </a:r>
                    <a:r>
                      <a:rPr lang="en-US" altLang="zh-CN" sz="2000" b="1"/>
                      <a:t>1</a:t>
                    </a:r>
                    <a:endParaRPr lang="zh-CN" altLang="en-US" sz="2000" b="1" baseline="30000"/>
                  </a:p>
                </p:txBody>
              </p:sp>
              <p:sp>
                <p:nvSpPr>
                  <p:cNvPr id="78" name="Rectangle 10"/>
                  <p:cNvSpPr>
                    <a:spLocks noChangeArrowheads="1"/>
                  </p:cNvSpPr>
                  <p:nvPr/>
                </p:nvSpPr>
                <p:spPr bwMode="auto">
                  <a:xfrm>
                    <a:off x="4512" y="1876"/>
                    <a:ext cx="91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字块2</a:t>
                    </a:r>
                    <a:r>
                      <a:rPr lang="en-US" altLang="zh-CN" sz="2000" b="1" i="1" baseline="30000"/>
                      <a:t>c</a:t>
                    </a:r>
                    <a:r>
                      <a:rPr lang="en-US" altLang="zh-CN" sz="2000" b="1" baseline="30000"/>
                      <a:t>-</a:t>
                    </a:r>
                    <a:r>
                      <a:rPr lang="en-US" altLang="zh-CN" sz="2000" b="1" i="1" baseline="30000"/>
                      <a:t>r</a:t>
                    </a:r>
                    <a:endParaRPr lang="zh-CN" altLang="en-US" sz="2000" b="1" i="1" baseline="30000"/>
                  </a:p>
                </p:txBody>
              </p:sp>
              <p:sp>
                <p:nvSpPr>
                  <p:cNvPr id="79" name="Rectangle 11"/>
                  <p:cNvSpPr>
                    <a:spLocks noChangeArrowheads="1"/>
                  </p:cNvSpPr>
                  <p:nvPr/>
                </p:nvSpPr>
                <p:spPr bwMode="auto">
                  <a:xfrm>
                    <a:off x="4560" y="1627"/>
                    <a:ext cx="91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字块2</a:t>
                    </a:r>
                    <a:r>
                      <a:rPr lang="en-US" altLang="zh-CN" sz="2000" b="1" i="1" baseline="30000"/>
                      <a:t>c</a:t>
                    </a:r>
                    <a:r>
                      <a:rPr lang="en-US" altLang="zh-CN" sz="2000" b="1" baseline="30000"/>
                      <a:t>-</a:t>
                    </a:r>
                    <a:r>
                      <a:rPr lang="en-US" altLang="zh-CN" sz="2000" b="1" i="1" baseline="30000"/>
                      <a:t>r</a:t>
                    </a:r>
                    <a:r>
                      <a:rPr lang="en-US" altLang="zh-CN" sz="2000" b="1" baseline="30000"/>
                      <a:t> </a:t>
                    </a:r>
                    <a:r>
                      <a:rPr lang="en-US" altLang="zh-CN" sz="1400" b="1"/>
                      <a:t>－</a:t>
                    </a:r>
                  </a:p>
                </p:txBody>
              </p:sp>
              <p:sp>
                <p:nvSpPr>
                  <p:cNvPr id="80" name="Rectangle 12"/>
                  <p:cNvSpPr>
                    <a:spLocks noChangeArrowheads="1"/>
                  </p:cNvSpPr>
                  <p:nvPr/>
                </p:nvSpPr>
                <p:spPr bwMode="auto">
                  <a:xfrm>
                    <a:off x="4512" y="1397"/>
                    <a:ext cx="912"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endParaRPr lang="zh-CN" altLang="en-US" sz="1800"/>
                  </a:p>
                </p:txBody>
              </p:sp>
              <p:sp>
                <p:nvSpPr>
                  <p:cNvPr id="81" name="Rectangle 13"/>
                  <p:cNvSpPr>
                    <a:spLocks noChangeArrowheads="1"/>
                  </p:cNvSpPr>
                  <p:nvPr/>
                </p:nvSpPr>
                <p:spPr bwMode="auto">
                  <a:xfrm>
                    <a:off x="4560" y="1148"/>
                    <a:ext cx="91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a:t>    </a:t>
                    </a:r>
                    <a:r>
                      <a:rPr lang="zh-CN" altLang="en-US" sz="2000" b="1"/>
                      <a:t>字块1</a:t>
                    </a:r>
                  </a:p>
                </p:txBody>
              </p:sp>
              <p:sp>
                <p:nvSpPr>
                  <p:cNvPr id="82" name="Rectangle 14"/>
                  <p:cNvSpPr>
                    <a:spLocks noChangeArrowheads="1"/>
                  </p:cNvSpPr>
                  <p:nvPr/>
                </p:nvSpPr>
                <p:spPr bwMode="auto">
                  <a:xfrm>
                    <a:off x="4560" y="899"/>
                    <a:ext cx="912"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字块0</a:t>
                    </a:r>
                  </a:p>
                </p:txBody>
              </p:sp>
              <p:sp>
                <p:nvSpPr>
                  <p:cNvPr id="83" name="Line 15"/>
                  <p:cNvSpPr>
                    <a:spLocks noChangeShapeType="1"/>
                  </p:cNvSpPr>
                  <p:nvPr/>
                </p:nvSpPr>
                <p:spPr bwMode="auto">
                  <a:xfrm>
                    <a:off x="4512" y="899"/>
                    <a:ext cx="912"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4" name="Line 16"/>
                  <p:cNvSpPr>
                    <a:spLocks noChangeShapeType="1"/>
                  </p:cNvSpPr>
                  <p:nvPr/>
                </p:nvSpPr>
                <p:spPr bwMode="auto">
                  <a:xfrm>
                    <a:off x="4512" y="1148"/>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5" name="Line 17"/>
                  <p:cNvSpPr>
                    <a:spLocks noChangeShapeType="1"/>
                  </p:cNvSpPr>
                  <p:nvPr/>
                </p:nvSpPr>
                <p:spPr bwMode="auto">
                  <a:xfrm>
                    <a:off x="4512" y="1397"/>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6" name="Line 18"/>
                  <p:cNvSpPr>
                    <a:spLocks noChangeShapeType="1"/>
                  </p:cNvSpPr>
                  <p:nvPr/>
                </p:nvSpPr>
                <p:spPr bwMode="auto">
                  <a:xfrm>
                    <a:off x="4512" y="1627"/>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7" name="Line 19"/>
                  <p:cNvSpPr>
                    <a:spLocks noChangeShapeType="1"/>
                  </p:cNvSpPr>
                  <p:nvPr/>
                </p:nvSpPr>
                <p:spPr bwMode="auto">
                  <a:xfrm>
                    <a:off x="4512" y="1876"/>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8" name="Line 20"/>
                  <p:cNvSpPr>
                    <a:spLocks noChangeShapeType="1"/>
                  </p:cNvSpPr>
                  <p:nvPr/>
                </p:nvSpPr>
                <p:spPr bwMode="auto">
                  <a:xfrm>
                    <a:off x="4512" y="2125"/>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9" name="Line 21"/>
                  <p:cNvSpPr>
                    <a:spLocks noChangeShapeType="1"/>
                  </p:cNvSpPr>
                  <p:nvPr/>
                </p:nvSpPr>
                <p:spPr bwMode="auto">
                  <a:xfrm>
                    <a:off x="4512" y="2374"/>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0" name="Line 22"/>
                  <p:cNvSpPr>
                    <a:spLocks noChangeShapeType="1"/>
                  </p:cNvSpPr>
                  <p:nvPr/>
                </p:nvSpPr>
                <p:spPr bwMode="auto">
                  <a:xfrm>
                    <a:off x="4512" y="2623"/>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1" name="Line 23"/>
                  <p:cNvSpPr>
                    <a:spLocks noChangeShapeType="1"/>
                  </p:cNvSpPr>
                  <p:nvPr/>
                </p:nvSpPr>
                <p:spPr bwMode="auto">
                  <a:xfrm>
                    <a:off x="4512" y="2872"/>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2" name="Line 24"/>
                  <p:cNvSpPr>
                    <a:spLocks noChangeShapeType="1"/>
                  </p:cNvSpPr>
                  <p:nvPr/>
                </p:nvSpPr>
                <p:spPr bwMode="auto">
                  <a:xfrm>
                    <a:off x="4512" y="3121"/>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3" name="Line 25"/>
                  <p:cNvSpPr>
                    <a:spLocks noChangeShapeType="1"/>
                  </p:cNvSpPr>
                  <p:nvPr/>
                </p:nvSpPr>
                <p:spPr bwMode="auto">
                  <a:xfrm>
                    <a:off x="4512" y="3351"/>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4" name="Line 26"/>
                  <p:cNvSpPr>
                    <a:spLocks noChangeShapeType="1"/>
                  </p:cNvSpPr>
                  <p:nvPr/>
                </p:nvSpPr>
                <p:spPr bwMode="auto">
                  <a:xfrm>
                    <a:off x="4512" y="3600"/>
                    <a:ext cx="912"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5" name="Line 27"/>
                  <p:cNvSpPr>
                    <a:spLocks noChangeShapeType="1"/>
                  </p:cNvSpPr>
                  <p:nvPr/>
                </p:nvSpPr>
                <p:spPr bwMode="auto">
                  <a:xfrm>
                    <a:off x="4512" y="899"/>
                    <a:ext cx="0" cy="2701"/>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6" name="Line 28"/>
                  <p:cNvSpPr>
                    <a:spLocks noChangeShapeType="1"/>
                  </p:cNvSpPr>
                  <p:nvPr/>
                </p:nvSpPr>
                <p:spPr bwMode="auto">
                  <a:xfrm>
                    <a:off x="5424" y="899"/>
                    <a:ext cx="0" cy="2701"/>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7" name="Text Box 29"/>
                  <p:cNvSpPr txBox="1">
                    <a:spLocks noChangeArrowheads="1"/>
                  </p:cNvSpPr>
                  <p:nvPr/>
                </p:nvSpPr>
                <p:spPr bwMode="auto">
                  <a:xfrm>
                    <a:off x="4886" y="1405"/>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98" name="Text Box 30"/>
                  <p:cNvSpPr txBox="1">
                    <a:spLocks noChangeArrowheads="1"/>
                  </p:cNvSpPr>
                  <p:nvPr/>
                </p:nvSpPr>
                <p:spPr bwMode="auto">
                  <a:xfrm>
                    <a:off x="4886" y="2398"/>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99" name="Text Box 31"/>
                  <p:cNvSpPr txBox="1">
                    <a:spLocks noChangeArrowheads="1"/>
                  </p:cNvSpPr>
                  <p:nvPr/>
                </p:nvSpPr>
                <p:spPr bwMode="auto">
                  <a:xfrm>
                    <a:off x="4886" y="3119"/>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grpSp>
            <p:grpSp>
              <p:nvGrpSpPr>
                <p:cNvPr id="9" name="Group 32"/>
                <p:cNvGrpSpPr/>
                <p:nvPr/>
              </p:nvGrpSpPr>
              <p:grpSpPr bwMode="auto">
                <a:xfrm>
                  <a:off x="1152" y="1043"/>
                  <a:ext cx="2705" cy="1209"/>
                  <a:chOff x="1152" y="1043"/>
                  <a:chExt cx="2705" cy="1209"/>
                </a:xfrm>
              </p:grpSpPr>
              <p:sp>
                <p:nvSpPr>
                  <p:cNvPr id="42" name="Rectangle 33"/>
                  <p:cNvSpPr>
                    <a:spLocks noChangeArrowheads="1"/>
                  </p:cNvSpPr>
                  <p:nvPr/>
                </p:nvSpPr>
                <p:spPr bwMode="auto">
                  <a:xfrm>
                    <a:off x="2976" y="1292"/>
                    <a:ext cx="86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 3</a:t>
                    </a:r>
                    <a:endParaRPr lang="zh-CN" altLang="en-US" sz="2000"/>
                  </a:p>
                </p:txBody>
              </p:sp>
              <p:sp>
                <p:nvSpPr>
                  <p:cNvPr id="43" name="Rectangle 34"/>
                  <p:cNvSpPr>
                    <a:spLocks noChangeArrowheads="1"/>
                  </p:cNvSpPr>
                  <p:nvPr/>
                </p:nvSpPr>
                <p:spPr bwMode="auto">
                  <a:xfrm>
                    <a:off x="2511" y="1292"/>
                    <a:ext cx="48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标记</a:t>
                    </a:r>
                  </a:p>
                </p:txBody>
              </p:sp>
              <p:sp>
                <p:nvSpPr>
                  <p:cNvPr id="44" name="Rectangle 35"/>
                  <p:cNvSpPr>
                    <a:spLocks noChangeArrowheads="1"/>
                  </p:cNvSpPr>
                  <p:nvPr/>
                </p:nvSpPr>
                <p:spPr bwMode="auto">
                  <a:xfrm>
                    <a:off x="2976" y="1043"/>
                    <a:ext cx="86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 1</a:t>
                    </a:r>
                  </a:p>
                </p:txBody>
              </p:sp>
              <p:sp>
                <p:nvSpPr>
                  <p:cNvPr id="45" name="Rectangle 36"/>
                  <p:cNvSpPr>
                    <a:spLocks noChangeArrowheads="1"/>
                  </p:cNvSpPr>
                  <p:nvPr/>
                </p:nvSpPr>
                <p:spPr bwMode="auto">
                  <a:xfrm>
                    <a:off x="2511" y="1043"/>
                    <a:ext cx="48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标记</a:t>
                    </a:r>
                  </a:p>
                </p:txBody>
              </p:sp>
              <p:sp>
                <p:nvSpPr>
                  <p:cNvPr id="46" name="Line 37"/>
                  <p:cNvSpPr>
                    <a:spLocks noChangeShapeType="1"/>
                  </p:cNvSpPr>
                  <p:nvPr/>
                </p:nvSpPr>
                <p:spPr bwMode="auto">
                  <a:xfrm>
                    <a:off x="2496" y="1043"/>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7" name="Line 38"/>
                  <p:cNvSpPr>
                    <a:spLocks noChangeShapeType="1"/>
                  </p:cNvSpPr>
                  <p:nvPr/>
                </p:nvSpPr>
                <p:spPr bwMode="auto">
                  <a:xfrm>
                    <a:off x="2496" y="1292"/>
                    <a:ext cx="134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8" name="Line 39"/>
                  <p:cNvSpPr>
                    <a:spLocks noChangeShapeType="1"/>
                  </p:cNvSpPr>
                  <p:nvPr/>
                </p:nvSpPr>
                <p:spPr bwMode="auto">
                  <a:xfrm>
                    <a:off x="2496" y="1541"/>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 name="Line 40"/>
                  <p:cNvSpPr>
                    <a:spLocks noChangeShapeType="1"/>
                  </p:cNvSpPr>
                  <p:nvPr/>
                </p:nvSpPr>
                <p:spPr bwMode="auto">
                  <a:xfrm>
                    <a:off x="2496" y="1043"/>
                    <a:ext cx="0" cy="120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 name="Line 41"/>
                  <p:cNvSpPr>
                    <a:spLocks noChangeShapeType="1"/>
                  </p:cNvSpPr>
                  <p:nvPr/>
                </p:nvSpPr>
                <p:spPr bwMode="auto">
                  <a:xfrm>
                    <a:off x="2976" y="1043"/>
                    <a:ext cx="0" cy="12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1" name="Line 42"/>
                  <p:cNvSpPr>
                    <a:spLocks noChangeShapeType="1"/>
                  </p:cNvSpPr>
                  <p:nvPr/>
                </p:nvSpPr>
                <p:spPr bwMode="auto">
                  <a:xfrm>
                    <a:off x="3840" y="1043"/>
                    <a:ext cx="0" cy="120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2" name="Rectangle 43"/>
                  <p:cNvSpPr>
                    <a:spLocks noChangeArrowheads="1"/>
                  </p:cNvSpPr>
                  <p:nvPr/>
                </p:nvSpPr>
                <p:spPr bwMode="auto">
                  <a:xfrm>
                    <a:off x="2990" y="2003"/>
                    <a:ext cx="86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 2</a:t>
                    </a:r>
                    <a:r>
                      <a:rPr lang="en-US" altLang="zh-CN" sz="2000" b="1" i="1" baseline="30000"/>
                      <a:t>c</a:t>
                    </a:r>
                    <a:r>
                      <a:rPr lang="en-US" altLang="zh-CN" sz="2000" b="1"/>
                      <a:t>－1</a:t>
                    </a:r>
                    <a:endParaRPr lang="zh-CN" altLang="en-US" sz="2000" b="1"/>
                  </a:p>
                </p:txBody>
              </p:sp>
              <p:sp>
                <p:nvSpPr>
                  <p:cNvPr id="53" name="Rectangle 44"/>
                  <p:cNvSpPr>
                    <a:spLocks noChangeArrowheads="1"/>
                  </p:cNvSpPr>
                  <p:nvPr/>
                </p:nvSpPr>
                <p:spPr bwMode="auto">
                  <a:xfrm>
                    <a:off x="2511" y="2003"/>
                    <a:ext cx="47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标记</a:t>
                    </a:r>
                  </a:p>
                </p:txBody>
              </p:sp>
              <p:sp>
                <p:nvSpPr>
                  <p:cNvPr id="54" name="Line 45"/>
                  <p:cNvSpPr>
                    <a:spLocks noChangeShapeType="1"/>
                  </p:cNvSpPr>
                  <p:nvPr/>
                </p:nvSpPr>
                <p:spPr bwMode="auto">
                  <a:xfrm>
                    <a:off x="2496" y="2003"/>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5" name="Line 46"/>
                  <p:cNvSpPr>
                    <a:spLocks noChangeShapeType="1"/>
                  </p:cNvSpPr>
                  <p:nvPr/>
                </p:nvSpPr>
                <p:spPr bwMode="auto">
                  <a:xfrm>
                    <a:off x="2496" y="2252"/>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6" name="Rectangle 47"/>
                  <p:cNvSpPr>
                    <a:spLocks noChangeArrowheads="1"/>
                  </p:cNvSpPr>
                  <p:nvPr/>
                </p:nvSpPr>
                <p:spPr bwMode="auto">
                  <a:xfrm>
                    <a:off x="1632" y="1292"/>
                    <a:ext cx="86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 2</a:t>
                    </a:r>
                    <a:endParaRPr lang="zh-CN" altLang="en-US" sz="2000"/>
                  </a:p>
                </p:txBody>
              </p:sp>
              <p:sp>
                <p:nvSpPr>
                  <p:cNvPr id="57" name="Rectangle 48"/>
                  <p:cNvSpPr>
                    <a:spLocks noChangeArrowheads="1"/>
                  </p:cNvSpPr>
                  <p:nvPr/>
                </p:nvSpPr>
                <p:spPr bwMode="auto">
                  <a:xfrm>
                    <a:off x="1169" y="1292"/>
                    <a:ext cx="48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标记</a:t>
                    </a:r>
                  </a:p>
                </p:txBody>
              </p:sp>
              <p:sp>
                <p:nvSpPr>
                  <p:cNvPr id="58" name="Rectangle 49"/>
                  <p:cNvSpPr>
                    <a:spLocks noChangeArrowheads="1"/>
                  </p:cNvSpPr>
                  <p:nvPr/>
                </p:nvSpPr>
                <p:spPr bwMode="auto">
                  <a:xfrm>
                    <a:off x="1632" y="1043"/>
                    <a:ext cx="86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 0</a:t>
                    </a:r>
                  </a:p>
                </p:txBody>
              </p:sp>
              <p:sp>
                <p:nvSpPr>
                  <p:cNvPr id="59" name="Rectangle 50"/>
                  <p:cNvSpPr>
                    <a:spLocks noChangeArrowheads="1"/>
                  </p:cNvSpPr>
                  <p:nvPr/>
                </p:nvSpPr>
                <p:spPr bwMode="auto">
                  <a:xfrm>
                    <a:off x="1169" y="1043"/>
                    <a:ext cx="480"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标记</a:t>
                    </a:r>
                  </a:p>
                </p:txBody>
              </p:sp>
              <p:sp>
                <p:nvSpPr>
                  <p:cNvPr id="60" name="Line 51"/>
                  <p:cNvSpPr>
                    <a:spLocks noChangeShapeType="1"/>
                  </p:cNvSpPr>
                  <p:nvPr/>
                </p:nvSpPr>
                <p:spPr bwMode="auto">
                  <a:xfrm>
                    <a:off x="1152" y="1043"/>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1" name="Line 52"/>
                  <p:cNvSpPr>
                    <a:spLocks noChangeShapeType="1"/>
                  </p:cNvSpPr>
                  <p:nvPr/>
                </p:nvSpPr>
                <p:spPr bwMode="auto">
                  <a:xfrm>
                    <a:off x="1152" y="1292"/>
                    <a:ext cx="134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2" name="Line 53"/>
                  <p:cNvSpPr>
                    <a:spLocks noChangeShapeType="1"/>
                  </p:cNvSpPr>
                  <p:nvPr/>
                </p:nvSpPr>
                <p:spPr bwMode="auto">
                  <a:xfrm>
                    <a:off x="1152" y="1541"/>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3" name="Line 54"/>
                  <p:cNvSpPr>
                    <a:spLocks noChangeShapeType="1"/>
                  </p:cNvSpPr>
                  <p:nvPr/>
                </p:nvSpPr>
                <p:spPr bwMode="auto">
                  <a:xfrm>
                    <a:off x="1152" y="1043"/>
                    <a:ext cx="0" cy="120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4" name="Line 55"/>
                  <p:cNvSpPr>
                    <a:spLocks noChangeShapeType="1"/>
                  </p:cNvSpPr>
                  <p:nvPr/>
                </p:nvSpPr>
                <p:spPr bwMode="auto">
                  <a:xfrm>
                    <a:off x="1632" y="1043"/>
                    <a:ext cx="0" cy="120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5" name="Rectangle 56"/>
                  <p:cNvSpPr>
                    <a:spLocks noChangeArrowheads="1"/>
                  </p:cNvSpPr>
                  <p:nvPr/>
                </p:nvSpPr>
                <p:spPr bwMode="auto">
                  <a:xfrm>
                    <a:off x="1629" y="2003"/>
                    <a:ext cx="86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字块 2</a:t>
                    </a:r>
                    <a:r>
                      <a:rPr lang="en-US" altLang="zh-CN" sz="2000" b="1" i="1" baseline="30000"/>
                      <a:t>c</a:t>
                    </a:r>
                    <a:r>
                      <a:rPr lang="en-US" altLang="zh-CN" sz="2000" b="1"/>
                      <a:t>－2</a:t>
                    </a:r>
                    <a:endParaRPr lang="zh-CN" altLang="en-US" sz="2000" b="1"/>
                  </a:p>
                </p:txBody>
              </p:sp>
              <p:sp>
                <p:nvSpPr>
                  <p:cNvPr id="66" name="Rectangle 57"/>
                  <p:cNvSpPr>
                    <a:spLocks noChangeArrowheads="1"/>
                  </p:cNvSpPr>
                  <p:nvPr/>
                </p:nvSpPr>
                <p:spPr bwMode="auto">
                  <a:xfrm>
                    <a:off x="1169" y="2003"/>
                    <a:ext cx="47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标记</a:t>
                    </a:r>
                  </a:p>
                </p:txBody>
              </p:sp>
              <p:sp>
                <p:nvSpPr>
                  <p:cNvPr id="67" name="Line 58"/>
                  <p:cNvSpPr>
                    <a:spLocks noChangeShapeType="1"/>
                  </p:cNvSpPr>
                  <p:nvPr/>
                </p:nvSpPr>
                <p:spPr bwMode="auto">
                  <a:xfrm>
                    <a:off x="1152" y="2003"/>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8" name="Line 59"/>
                  <p:cNvSpPr>
                    <a:spLocks noChangeShapeType="1"/>
                  </p:cNvSpPr>
                  <p:nvPr/>
                </p:nvSpPr>
                <p:spPr bwMode="auto">
                  <a:xfrm>
                    <a:off x="1152" y="2252"/>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69" name="Text Box 60"/>
                  <p:cNvSpPr txBox="1">
                    <a:spLocks noChangeArrowheads="1"/>
                  </p:cNvSpPr>
                  <p:nvPr/>
                </p:nvSpPr>
                <p:spPr bwMode="auto">
                  <a:xfrm>
                    <a:off x="3302" y="1670"/>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70" name="Text Box 61"/>
                  <p:cNvSpPr txBox="1">
                    <a:spLocks noChangeArrowheads="1"/>
                  </p:cNvSpPr>
                  <p:nvPr/>
                </p:nvSpPr>
                <p:spPr bwMode="auto">
                  <a:xfrm>
                    <a:off x="2630" y="1670"/>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71" name="Text Box 62"/>
                  <p:cNvSpPr txBox="1">
                    <a:spLocks noChangeArrowheads="1"/>
                  </p:cNvSpPr>
                  <p:nvPr/>
                </p:nvSpPr>
                <p:spPr bwMode="auto">
                  <a:xfrm>
                    <a:off x="1958" y="1670"/>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72" name="Text Box 63"/>
                  <p:cNvSpPr txBox="1">
                    <a:spLocks noChangeArrowheads="1"/>
                  </p:cNvSpPr>
                  <p:nvPr/>
                </p:nvSpPr>
                <p:spPr bwMode="auto">
                  <a:xfrm>
                    <a:off x="1286" y="1670"/>
                    <a:ext cx="34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a:t>
                    </a:r>
                  </a:p>
                </p:txBody>
              </p:sp>
              <p:sp>
                <p:nvSpPr>
                  <p:cNvPr id="73" name="Line 64"/>
                  <p:cNvSpPr>
                    <a:spLocks noChangeShapeType="1"/>
                  </p:cNvSpPr>
                  <p:nvPr/>
                </p:nvSpPr>
                <p:spPr bwMode="auto">
                  <a:xfrm>
                    <a:off x="3840" y="1523"/>
                    <a:ext cx="0" cy="480"/>
                  </a:xfrm>
                  <a:prstGeom prst="line">
                    <a:avLst/>
                  </a:prstGeom>
                  <a:noFill/>
                  <a:ln w="381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10" name="Line 65"/>
                <p:cNvSpPr>
                  <a:spLocks noChangeShapeType="1"/>
                </p:cNvSpPr>
                <p:nvPr/>
              </p:nvSpPr>
              <p:spPr bwMode="auto">
                <a:xfrm>
                  <a:off x="3840" y="2147"/>
                  <a:ext cx="672" cy="124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 name="Line 66"/>
                <p:cNvSpPr>
                  <a:spLocks noChangeShapeType="1"/>
                </p:cNvSpPr>
                <p:nvPr/>
              </p:nvSpPr>
              <p:spPr bwMode="auto">
                <a:xfrm flipV="1">
                  <a:off x="3840" y="995"/>
                  <a:ext cx="672" cy="1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 name="Line 67"/>
                <p:cNvSpPr>
                  <a:spLocks noChangeShapeType="1"/>
                </p:cNvSpPr>
                <p:nvPr/>
              </p:nvSpPr>
              <p:spPr bwMode="auto">
                <a:xfrm flipV="1">
                  <a:off x="3840" y="1283"/>
                  <a:ext cx="672" cy="14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68"/>
                <p:cNvSpPr>
                  <a:spLocks noChangeShapeType="1"/>
                </p:cNvSpPr>
                <p:nvPr/>
              </p:nvSpPr>
              <p:spPr bwMode="auto">
                <a:xfrm>
                  <a:off x="3840" y="1139"/>
                  <a:ext cx="672" cy="86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 name="Line 69"/>
                <p:cNvSpPr>
                  <a:spLocks noChangeShapeType="1"/>
                </p:cNvSpPr>
                <p:nvPr/>
              </p:nvSpPr>
              <p:spPr bwMode="auto">
                <a:xfrm>
                  <a:off x="3840" y="1427"/>
                  <a:ext cx="672" cy="86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5" name="Line 70"/>
                <p:cNvSpPr>
                  <a:spLocks noChangeShapeType="1"/>
                </p:cNvSpPr>
                <p:nvPr/>
              </p:nvSpPr>
              <p:spPr bwMode="auto">
                <a:xfrm>
                  <a:off x="3840" y="1139"/>
                  <a:ext cx="672" cy="182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6" name="Line 71"/>
                <p:cNvSpPr>
                  <a:spLocks noChangeShapeType="1"/>
                </p:cNvSpPr>
                <p:nvPr/>
              </p:nvSpPr>
              <p:spPr bwMode="auto">
                <a:xfrm flipV="1">
                  <a:off x="3840" y="1715"/>
                  <a:ext cx="672" cy="43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7" name="Line 72"/>
                <p:cNvSpPr>
                  <a:spLocks noChangeShapeType="1"/>
                </p:cNvSpPr>
                <p:nvPr/>
              </p:nvSpPr>
              <p:spPr bwMode="auto">
                <a:xfrm>
                  <a:off x="3840" y="2147"/>
                  <a:ext cx="672" cy="624"/>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 name="Rectangle 73"/>
                <p:cNvSpPr>
                  <a:spLocks noChangeArrowheads="1"/>
                </p:cNvSpPr>
                <p:nvPr/>
              </p:nvSpPr>
              <p:spPr bwMode="auto">
                <a:xfrm>
                  <a:off x="2832" y="2541"/>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 字块内地址</a:t>
                  </a:r>
                </a:p>
              </p:txBody>
            </p:sp>
            <p:sp>
              <p:nvSpPr>
                <p:cNvPr id="19" name="Rectangle 74"/>
                <p:cNvSpPr>
                  <a:spLocks noChangeArrowheads="1"/>
                </p:cNvSpPr>
                <p:nvPr/>
              </p:nvSpPr>
              <p:spPr bwMode="auto">
                <a:xfrm>
                  <a:off x="2086" y="2541"/>
                  <a:ext cx="6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组地址</a:t>
                  </a:r>
                </a:p>
              </p:txBody>
            </p:sp>
            <p:sp>
              <p:nvSpPr>
                <p:cNvPr id="20" name="Rectangle 75"/>
                <p:cNvSpPr>
                  <a:spLocks noChangeArrowheads="1"/>
                </p:cNvSpPr>
                <p:nvPr/>
              </p:nvSpPr>
              <p:spPr bwMode="auto">
                <a:xfrm>
                  <a:off x="816" y="2541"/>
                  <a:ext cx="112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主存字块标记</a:t>
                  </a:r>
                </a:p>
              </p:txBody>
            </p:sp>
            <p:sp>
              <p:nvSpPr>
                <p:cNvPr id="21" name="Freeform 76"/>
                <p:cNvSpPr/>
                <p:nvPr/>
              </p:nvSpPr>
              <p:spPr bwMode="auto">
                <a:xfrm>
                  <a:off x="816" y="2531"/>
                  <a:ext cx="3027" cy="3"/>
                </a:xfrm>
                <a:custGeom>
                  <a:avLst/>
                  <a:gdLst>
                    <a:gd name="T0" fmla="*/ 0 w 3027"/>
                    <a:gd name="T1" fmla="*/ 0 h 3"/>
                    <a:gd name="T2" fmla="*/ 3027 w 3027"/>
                    <a:gd name="T3" fmla="*/ 3 h 3"/>
                    <a:gd name="T4" fmla="*/ 0 60000 65536"/>
                    <a:gd name="T5" fmla="*/ 0 60000 65536"/>
                    <a:gd name="T6" fmla="*/ 0 w 3027"/>
                    <a:gd name="T7" fmla="*/ 0 h 3"/>
                    <a:gd name="T8" fmla="*/ 3027 w 3027"/>
                    <a:gd name="T9" fmla="*/ 3 h 3"/>
                  </a:gdLst>
                  <a:ahLst/>
                  <a:cxnLst>
                    <a:cxn ang="T4">
                      <a:pos x="T0" y="T1"/>
                    </a:cxn>
                    <a:cxn ang="T5">
                      <a:pos x="T2" y="T3"/>
                    </a:cxn>
                  </a:cxnLst>
                  <a:rect l="T6" t="T7" r="T8" b="T9"/>
                  <a:pathLst>
                    <a:path w="3027" h="3">
                      <a:moveTo>
                        <a:pt x="0" y="0"/>
                      </a:moveTo>
                      <a:lnTo>
                        <a:pt x="3027" y="3"/>
                      </a:lnTo>
                    </a:path>
                  </a:pathLst>
                </a:custGeom>
                <a:noFill/>
                <a:ln w="38100" cap="sq">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2" name="Freeform 77"/>
                <p:cNvSpPr/>
                <p:nvPr/>
              </p:nvSpPr>
              <p:spPr bwMode="auto">
                <a:xfrm>
                  <a:off x="816" y="2819"/>
                  <a:ext cx="3021" cy="1"/>
                </a:xfrm>
                <a:custGeom>
                  <a:avLst/>
                  <a:gdLst>
                    <a:gd name="T0" fmla="*/ 0 w 3021"/>
                    <a:gd name="T1" fmla="*/ 0 h 1"/>
                    <a:gd name="T2" fmla="*/ 3021 w 3021"/>
                    <a:gd name="T3" fmla="*/ 0 h 1"/>
                    <a:gd name="T4" fmla="*/ 0 60000 65536"/>
                    <a:gd name="T5" fmla="*/ 0 60000 65536"/>
                    <a:gd name="T6" fmla="*/ 0 w 3021"/>
                    <a:gd name="T7" fmla="*/ 0 h 1"/>
                    <a:gd name="T8" fmla="*/ 3021 w 3021"/>
                    <a:gd name="T9" fmla="*/ 1 h 1"/>
                  </a:gdLst>
                  <a:ahLst/>
                  <a:cxnLst>
                    <a:cxn ang="T4">
                      <a:pos x="T0" y="T1"/>
                    </a:cxn>
                    <a:cxn ang="T5">
                      <a:pos x="T2" y="T3"/>
                    </a:cxn>
                  </a:cxnLst>
                  <a:rect l="T6" t="T7" r="T8" b="T9"/>
                  <a:pathLst>
                    <a:path w="3021" h="1">
                      <a:moveTo>
                        <a:pt x="0" y="0"/>
                      </a:moveTo>
                      <a:lnTo>
                        <a:pt x="3021" y="0"/>
                      </a:lnTo>
                    </a:path>
                  </a:pathLst>
                </a:custGeom>
                <a:noFill/>
                <a:ln w="38100" cap="sq">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Freeform 78"/>
                <p:cNvSpPr/>
                <p:nvPr/>
              </p:nvSpPr>
              <p:spPr bwMode="auto">
                <a:xfrm>
                  <a:off x="816" y="2541"/>
                  <a:ext cx="1" cy="275"/>
                </a:xfrm>
                <a:custGeom>
                  <a:avLst/>
                  <a:gdLst>
                    <a:gd name="T0" fmla="*/ 0 w 1"/>
                    <a:gd name="T1" fmla="*/ 0 h 275"/>
                    <a:gd name="T2" fmla="*/ 0 w 1"/>
                    <a:gd name="T3" fmla="*/ 275 h 275"/>
                    <a:gd name="T4" fmla="*/ 0 60000 65536"/>
                    <a:gd name="T5" fmla="*/ 0 60000 65536"/>
                    <a:gd name="T6" fmla="*/ 0 w 1"/>
                    <a:gd name="T7" fmla="*/ 0 h 275"/>
                    <a:gd name="T8" fmla="*/ 1 w 1"/>
                    <a:gd name="T9" fmla="*/ 275 h 275"/>
                  </a:gdLst>
                  <a:ahLst/>
                  <a:cxnLst>
                    <a:cxn ang="T4">
                      <a:pos x="T0" y="T1"/>
                    </a:cxn>
                    <a:cxn ang="T5">
                      <a:pos x="T2" y="T3"/>
                    </a:cxn>
                  </a:cxnLst>
                  <a:rect l="T6" t="T7" r="T8" b="T9"/>
                  <a:pathLst>
                    <a:path w="1" h="275">
                      <a:moveTo>
                        <a:pt x="0" y="0"/>
                      </a:moveTo>
                      <a:lnTo>
                        <a:pt x="0" y="275"/>
                      </a:lnTo>
                    </a:path>
                  </a:pathLst>
                </a:custGeom>
                <a:noFill/>
                <a:ln w="38100" cap="sq">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Line 79"/>
                <p:cNvSpPr>
                  <a:spLocks noChangeShapeType="1"/>
                </p:cNvSpPr>
                <p:nvPr/>
              </p:nvSpPr>
              <p:spPr bwMode="auto">
                <a:xfrm>
                  <a:off x="1942" y="2541"/>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80"/>
                <p:cNvSpPr>
                  <a:spLocks noChangeShapeType="1"/>
                </p:cNvSpPr>
                <p:nvPr/>
              </p:nvSpPr>
              <p:spPr bwMode="auto">
                <a:xfrm>
                  <a:off x="2832" y="2541"/>
                  <a:ext cx="0" cy="288"/>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6" name="Freeform 81"/>
                <p:cNvSpPr/>
                <p:nvPr/>
              </p:nvSpPr>
              <p:spPr bwMode="auto">
                <a:xfrm>
                  <a:off x="3837" y="2540"/>
                  <a:ext cx="4" cy="279"/>
                </a:xfrm>
                <a:custGeom>
                  <a:avLst/>
                  <a:gdLst>
                    <a:gd name="T0" fmla="*/ 0 w 4"/>
                    <a:gd name="T1" fmla="*/ 0 h 279"/>
                    <a:gd name="T2" fmla="*/ 4 w 4"/>
                    <a:gd name="T3" fmla="*/ 279 h 279"/>
                    <a:gd name="T4" fmla="*/ 0 60000 65536"/>
                    <a:gd name="T5" fmla="*/ 0 60000 65536"/>
                    <a:gd name="T6" fmla="*/ 0 w 4"/>
                    <a:gd name="T7" fmla="*/ 0 h 279"/>
                    <a:gd name="T8" fmla="*/ 4 w 4"/>
                    <a:gd name="T9" fmla="*/ 279 h 279"/>
                  </a:gdLst>
                  <a:ahLst/>
                  <a:cxnLst>
                    <a:cxn ang="T4">
                      <a:pos x="T0" y="T1"/>
                    </a:cxn>
                    <a:cxn ang="T5">
                      <a:pos x="T2" y="T3"/>
                    </a:cxn>
                  </a:cxnLst>
                  <a:rect l="T6" t="T7" r="T8" b="T9"/>
                  <a:pathLst>
                    <a:path w="4" h="279">
                      <a:moveTo>
                        <a:pt x="0" y="0"/>
                      </a:moveTo>
                      <a:lnTo>
                        <a:pt x="4" y="279"/>
                      </a:lnTo>
                    </a:path>
                  </a:pathLst>
                </a:custGeom>
                <a:noFill/>
                <a:ln w="38100" cap="sq">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7" name="Text Box 82"/>
                <p:cNvSpPr txBox="1">
                  <a:spLocks noChangeArrowheads="1"/>
                </p:cNvSpPr>
                <p:nvPr/>
              </p:nvSpPr>
              <p:spPr bwMode="auto">
                <a:xfrm>
                  <a:off x="912" y="2857"/>
                  <a:ext cx="86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s</a:t>
                  </a:r>
                  <a:r>
                    <a:rPr lang="en-US" altLang="zh-CN" sz="2000" b="1"/>
                    <a:t> = </a:t>
                  </a:r>
                  <a:r>
                    <a:rPr lang="en-US" altLang="zh-CN" sz="2000" b="1" i="1"/>
                    <a:t>t</a:t>
                  </a:r>
                  <a:r>
                    <a:rPr lang="en-US" altLang="zh-CN" sz="2000" b="1"/>
                    <a:t> +</a:t>
                  </a:r>
                  <a:r>
                    <a:rPr lang="en-US" altLang="zh-CN" sz="2000" b="1" i="1"/>
                    <a:t> r</a:t>
                  </a:r>
                  <a:r>
                    <a:rPr lang="en-US" altLang="zh-CN" sz="2000" b="1"/>
                    <a:t>  </a:t>
                  </a:r>
                  <a:r>
                    <a:rPr lang="zh-CN" altLang="en-US" sz="2000" b="1"/>
                    <a:t>位</a:t>
                  </a:r>
                </a:p>
              </p:txBody>
            </p:sp>
            <p:sp>
              <p:nvSpPr>
                <p:cNvPr id="28" name="Text Box 83"/>
                <p:cNvSpPr txBox="1">
                  <a:spLocks noChangeArrowheads="1"/>
                </p:cNvSpPr>
                <p:nvPr/>
              </p:nvSpPr>
              <p:spPr bwMode="auto">
                <a:xfrm>
                  <a:off x="1920" y="2819"/>
                  <a:ext cx="8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q</a:t>
                  </a:r>
                  <a:r>
                    <a:rPr lang="en-US" altLang="zh-CN" b="1"/>
                    <a:t> =</a:t>
                  </a:r>
                  <a:r>
                    <a:rPr lang="en-US" altLang="zh-CN" sz="2000" b="1"/>
                    <a:t> </a:t>
                  </a:r>
                  <a:r>
                    <a:rPr lang="en-US" altLang="zh-CN" sz="2000" b="1" i="1"/>
                    <a:t>c</a:t>
                  </a:r>
                  <a:r>
                    <a:rPr lang="en-US" altLang="zh-CN" sz="1600" b="1"/>
                    <a:t>－</a:t>
                  </a:r>
                  <a:r>
                    <a:rPr lang="en-US" altLang="zh-CN" sz="2000" b="1" i="1"/>
                    <a:t>r</a:t>
                  </a:r>
                  <a:r>
                    <a:rPr lang="en-US" altLang="zh-CN" sz="2000" b="1"/>
                    <a:t> </a:t>
                  </a:r>
                  <a:r>
                    <a:rPr lang="zh-CN" altLang="en-US" sz="2000" b="1"/>
                    <a:t>位</a:t>
                  </a:r>
                </a:p>
              </p:txBody>
            </p:sp>
            <p:sp>
              <p:nvSpPr>
                <p:cNvPr id="29" name="Text Box 84"/>
                <p:cNvSpPr txBox="1">
                  <a:spLocks noChangeArrowheads="1"/>
                </p:cNvSpPr>
                <p:nvPr/>
              </p:nvSpPr>
              <p:spPr bwMode="auto">
                <a:xfrm>
                  <a:off x="3120" y="2850"/>
                  <a:ext cx="3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b</a:t>
                  </a:r>
                  <a:r>
                    <a:rPr lang="en-US" altLang="zh-CN" sz="2000" b="1"/>
                    <a:t> </a:t>
                  </a:r>
                  <a:r>
                    <a:rPr lang="zh-CN" altLang="en-US" sz="2000" b="1"/>
                    <a:t>位</a:t>
                  </a:r>
                </a:p>
              </p:txBody>
            </p:sp>
            <p:sp>
              <p:nvSpPr>
                <p:cNvPr id="30" name="Text Box 85"/>
                <p:cNvSpPr txBox="1">
                  <a:spLocks noChangeArrowheads="1"/>
                </p:cNvSpPr>
                <p:nvPr/>
              </p:nvSpPr>
              <p:spPr bwMode="auto">
                <a:xfrm>
                  <a:off x="675" y="793"/>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组</a:t>
                  </a:r>
                </a:p>
              </p:txBody>
            </p:sp>
            <p:sp>
              <p:nvSpPr>
                <p:cNvPr id="31" name="Text Box 86"/>
                <p:cNvSpPr txBox="1">
                  <a:spLocks noChangeArrowheads="1"/>
                </p:cNvSpPr>
                <p:nvPr/>
              </p:nvSpPr>
              <p:spPr bwMode="auto">
                <a:xfrm>
                  <a:off x="806" y="1008"/>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0</a:t>
                  </a:r>
                </a:p>
              </p:txBody>
            </p:sp>
            <p:sp>
              <p:nvSpPr>
                <p:cNvPr id="32" name="Text Box 87"/>
                <p:cNvSpPr txBox="1">
                  <a:spLocks noChangeArrowheads="1"/>
                </p:cNvSpPr>
                <p:nvPr/>
              </p:nvSpPr>
              <p:spPr bwMode="auto">
                <a:xfrm>
                  <a:off x="806" y="129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a:t>1</a:t>
                  </a:r>
                </a:p>
              </p:txBody>
            </p:sp>
            <p:sp>
              <p:nvSpPr>
                <p:cNvPr id="33" name="Text Box 88"/>
                <p:cNvSpPr txBox="1">
                  <a:spLocks noChangeArrowheads="1"/>
                </p:cNvSpPr>
                <p:nvPr/>
              </p:nvSpPr>
              <p:spPr bwMode="auto">
                <a:xfrm>
                  <a:off x="438" y="2003"/>
                  <a:ext cx="55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t>2</a:t>
                  </a:r>
                  <a:r>
                    <a:rPr lang="en-US" altLang="zh-CN" sz="2000" b="1" i="1" baseline="50000"/>
                    <a:t>c</a:t>
                  </a:r>
                  <a:r>
                    <a:rPr lang="en-US" altLang="zh-CN" sz="2000" b="1" baseline="50000"/>
                    <a:t>-</a:t>
                  </a:r>
                  <a:r>
                    <a:rPr lang="en-US" altLang="zh-CN" sz="2000" b="1" i="1" baseline="50000"/>
                    <a:t>r</a:t>
                  </a:r>
                  <a:r>
                    <a:rPr lang="en-US" altLang="zh-CN" sz="2000" b="1"/>
                    <a:t>－1</a:t>
                  </a:r>
                  <a:endParaRPr lang="zh-CN" altLang="en-US" b="1"/>
                </a:p>
              </p:txBody>
            </p:sp>
            <p:sp>
              <p:nvSpPr>
                <p:cNvPr id="34" name="Text Box 89"/>
                <p:cNvSpPr txBox="1">
                  <a:spLocks noChangeArrowheads="1"/>
                </p:cNvSpPr>
                <p:nvPr/>
              </p:nvSpPr>
              <p:spPr bwMode="auto">
                <a:xfrm>
                  <a:off x="1133" y="2261"/>
                  <a:ext cx="75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b="1" dirty="0"/>
                    <a:t>主存地址</a:t>
                  </a:r>
                </a:p>
              </p:txBody>
            </p:sp>
            <p:sp>
              <p:nvSpPr>
                <p:cNvPr id="35" name="Text Box 90"/>
                <p:cNvSpPr txBox="1">
                  <a:spLocks noChangeArrowheads="1"/>
                </p:cNvSpPr>
                <p:nvPr/>
              </p:nvSpPr>
              <p:spPr bwMode="auto">
                <a:xfrm>
                  <a:off x="2108" y="683"/>
                  <a:ext cx="6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t>Cache</a:t>
                  </a:r>
                </a:p>
              </p:txBody>
            </p:sp>
            <p:sp>
              <p:nvSpPr>
                <p:cNvPr id="36" name="Text Box 91"/>
                <p:cNvSpPr txBox="1">
                  <a:spLocks noChangeArrowheads="1"/>
                </p:cNvSpPr>
                <p:nvPr/>
              </p:nvSpPr>
              <p:spPr bwMode="auto">
                <a:xfrm>
                  <a:off x="4560" y="611"/>
                  <a:ext cx="8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主存储器</a:t>
                  </a:r>
                </a:p>
              </p:txBody>
            </p:sp>
            <p:sp>
              <p:nvSpPr>
                <p:cNvPr id="37" name="Freeform 92"/>
                <p:cNvSpPr/>
                <p:nvPr/>
              </p:nvSpPr>
              <p:spPr bwMode="auto">
                <a:xfrm>
                  <a:off x="813" y="2813"/>
                  <a:ext cx="1" cy="490"/>
                </a:xfrm>
                <a:custGeom>
                  <a:avLst/>
                  <a:gdLst>
                    <a:gd name="T0" fmla="*/ 0 w 1"/>
                    <a:gd name="T1" fmla="*/ 0 h 490"/>
                    <a:gd name="T2" fmla="*/ 0 w 1"/>
                    <a:gd name="T3" fmla="*/ 490 h 490"/>
                    <a:gd name="T4" fmla="*/ 0 60000 65536"/>
                    <a:gd name="T5" fmla="*/ 0 60000 65536"/>
                    <a:gd name="T6" fmla="*/ 0 w 1"/>
                    <a:gd name="T7" fmla="*/ 0 h 490"/>
                    <a:gd name="T8" fmla="*/ 1 w 1"/>
                    <a:gd name="T9" fmla="*/ 490 h 490"/>
                  </a:gdLst>
                  <a:ahLst/>
                  <a:cxnLst>
                    <a:cxn ang="T4">
                      <a:pos x="T0" y="T1"/>
                    </a:cxn>
                    <a:cxn ang="T5">
                      <a:pos x="T2" y="T3"/>
                    </a:cxn>
                  </a:cxnLst>
                  <a:rect l="T6" t="T7" r="T8" b="T9"/>
                  <a:pathLst>
                    <a:path w="1" h="490">
                      <a:moveTo>
                        <a:pt x="0" y="0"/>
                      </a:moveTo>
                      <a:lnTo>
                        <a:pt x="0" y="49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8" name="Freeform 93"/>
                <p:cNvSpPr/>
                <p:nvPr/>
              </p:nvSpPr>
              <p:spPr bwMode="auto">
                <a:xfrm>
                  <a:off x="2832" y="2825"/>
                  <a:ext cx="1" cy="474"/>
                </a:xfrm>
                <a:custGeom>
                  <a:avLst/>
                  <a:gdLst>
                    <a:gd name="T0" fmla="*/ 0 w 1"/>
                    <a:gd name="T1" fmla="*/ 0 h 474"/>
                    <a:gd name="T2" fmla="*/ 1 w 1"/>
                    <a:gd name="T3" fmla="*/ 474 h 474"/>
                    <a:gd name="T4" fmla="*/ 0 60000 65536"/>
                    <a:gd name="T5" fmla="*/ 0 60000 65536"/>
                    <a:gd name="T6" fmla="*/ 0 w 1"/>
                    <a:gd name="T7" fmla="*/ 0 h 474"/>
                    <a:gd name="T8" fmla="*/ 1 w 1"/>
                    <a:gd name="T9" fmla="*/ 474 h 474"/>
                  </a:gdLst>
                  <a:ahLst/>
                  <a:cxnLst>
                    <a:cxn ang="T4">
                      <a:pos x="T0" y="T1"/>
                    </a:cxn>
                    <a:cxn ang="T5">
                      <a:pos x="T2" y="T3"/>
                    </a:cxn>
                  </a:cxnLst>
                  <a:rect l="T6" t="T7" r="T8" b="T9"/>
                  <a:pathLst>
                    <a:path w="1" h="474">
                      <a:moveTo>
                        <a:pt x="0" y="0"/>
                      </a:moveTo>
                      <a:lnTo>
                        <a:pt x="1" y="474"/>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9" name="Line 94"/>
                <p:cNvSpPr>
                  <a:spLocks noChangeShapeType="1"/>
                </p:cNvSpPr>
                <p:nvPr/>
              </p:nvSpPr>
              <p:spPr bwMode="auto">
                <a:xfrm>
                  <a:off x="2208" y="3203"/>
                  <a:ext cx="624"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0" name="Line 95"/>
                <p:cNvSpPr>
                  <a:spLocks noChangeShapeType="1"/>
                </p:cNvSpPr>
                <p:nvPr/>
              </p:nvSpPr>
              <p:spPr bwMode="auto">
                <a:xfrm rot="10800000">
                  <a:off x="816" y="3203"/>
                  <a:ext cx="624"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1" name="Text Box 96"/>
                <p:cNvSpPr txBox="1">
                  <a:spLocks noChangeArrowheads="1"/>
                </p:cNvSpPr>
                <p:nvPr/>
              </p:nvSpPr>
              <p:spPr bwMode="auto">
                <a:xfrm>
                  <a:off x="1614" y="3059"/>
                  <a:ext cx="44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000" b="1" i="1"/>
                    <a:t>m</a:t>
                  </a:r>
                  <a:r>
                    <a:rPr lang="en-US" altLang="zh-CN" sz="2000" b="1"/>
                    <a:t> </a:t>
                  </a:r>
                  <a:r>
                    <a:rPr lang="zh-CN" altLang="en-US" sz="2000" b="1"/>
                    <a:t>位</a:t>
                  </a:r>
                </a:p>
              </p:txBody>
            </p:sp>
          </p:grpSp>
          <p:sp>
            <p:nvSpPr>
              <p:cNvPr id="7" name="Text Box 97"/>
              <p:cNvSpPr txBox="1">
                <a:spLocks noChangeArrowheads="1"/>
              </p:cNvSpPr>
              <p:nvPr/>
            </p:nvSpPr>
            <p:spPr bwMode="auto">
              <a:xfrm>
                <a:off x="-493" y="798"/>
                <a:ext cx="1118" cy="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t>共 </a:t>
                </a:r>
                <a:r>
                  <a:rPr lang="en-US" altLang="zh-CN" b="1" i="1">
                    <a:solidFill>
                      <a:schemeClr val="folHlink"/>
                    </a:solidFill>
                  </a:rPr>
                  <a:t>Q</a:t>
                </a:r>
                <a:r>
                  <a:rPr lang="en-US" altLang="zh-CN" b="1">
                    <a:solidFill>
                      <a:schemeClr val="folHlink"/>
                    </a:solidFill>
                  </a:rPr>
                  <a:t> </a:t>
                </a:r>
                <a:r>
                  <a:rPr lang="zh-CN" altLang="en-US" b="1">
                    <a:solidFill>
                      <a:schemeClr val="folHlink"/>
                    </a:solidFill>
                  </a:rPr>
                  <a:t>组</a:t>
                </a:r>
                <a:r>
                  <a:rPr lang="zh-CN" altLang="en-US" b="1"/>
                  <a:t>，每组内</a:t>
                </a:r>
                <a:r>
                  <a:rPr lang="en-US" altLang="zh-CN" b="1"/>
                  <a:t>2</a:t>
                </a:r>
                <a:r>
                  <a:rPr lang="en-US" altLang="zh-CN" b="1" baseline="30000"/>
                  <a:t>r</a:t>
                </a:r>
                <a:r>
                  <a:rPr lang="zh-CN" altLang="en-US" b="1"/>
                  <a:t>块（此处</a:t>
                </a:r>
                <a:r>
                  <a:rPr lang="en-US" altLang="zh-CN" b="1" i="1"/>
                  <a:t>r</a:t>
                </a:r>
                <a:r>
                  <a:rPr lang="en-US" altLang="zh-CN" b="1"/>
                  <a:t> = 1)</a:t>
                </a:r>
              </a:p>
            </p:txBody>
          </p:sp>
        </p:grpSp>
        <p:sp>
          <p:nvSpPr>
            <p:cNvPr id="5" name="Text Box 98"/>
            <p:cNvSpPr txBox="1">
              <a:spLocks noChangeArrowheads="1"/>
            </p:cNvSpPr>
            <p:nvPr/>
          </p:nvSpPr>
          <p:spPr bwMode="auto">
            <a:xfrm>
              <a:off x="5214" y="1632"/>
              <a:ext cx="24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t>1</a:t>
              </a:r>
            </a:p>
          </p:txBody>
        </p:sp>
      </p:grpSp>
      <p:sp>
        <p:nvSpPr>
          <p:cNvPr id="100" name="Text Box 99"/>
          <p:cNvSpPr txBox="1">
            <a:spLocks noChangeArrowheads="1"/>
          </p:cNvSpPr>
          <p:nvPr/>
        </p:nvSpPr>
        <p:spPr bwMode="auto">
          <a:xfrm>
            <a:off x="1457325" y="6034088"/>
            <a:ext cx="858774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chemeClr val="folHlink"/>
                </a:solidFill>
              </a:rPr>
              <a:t>某一主存块</a:t>
            </a:r>
            <a:r>
              <a:rPr lang="zh-CN" altLang="en-US" sz="2800" b="1"/>
              <a:t> </a:t>
            </a:r>
            <a:r>
              <a:rPr lang="en-US" altLang="zh-CN" sz="2800" b="1" i="1">
                <a:solidFill>
                  <a:schemeClr val="folHlink"/>
                </a:solidFill>
              </a:rPr>
              <a:t>j</a:t>
            </a:r>
            <a:r>
              <a:rPr lang="en-US" altLang="zh-CN" sz="2800" b="1"/>
              <a:t> </a:t>
            </a:r>
            <a:r>
              <a:rPr lang="zh-CN" altLang="en-US" sz="2800" b="1"/>
              <a:t>按模 </a:t>
            </a:r>
            <a:r>
              <a:rPr lang="en-US" altLang="zh-CN" sz="2800" b="1" i="1">
                <a:solidFill>
                  <a:schemeClr val="folHlink"/>
                </a:solidFill>
              </a:rPr>
              <a:t>Q</a:t>
            </a:r>
            <a:r>
              <a:rPr lang="en-US" altLang="zh-CN" sz="2800" b="1"/>
              <a:t> </a:t>
            </a:r>
            <a:r>
              <a:rPr lang="zh-CN" altLang="en-US" sz="2800" b="1"/>
              <a:t>映射到 </a:t>
            </a:r>
            <a:r>
              <a:rPr lang="zh-CN" altLang="en-US" sz="2800" b="1">
                <a:solidFill>
                  <a:schemeClr val="folHlink"/>
                </a:solidFill>
              </a:rPr>
              <a:t>缓存 </a:t>
            </a:r>
            <a:r>
              <a:rPr lang="zh-CN" altLang="en-US" sz="2800" b="1"/>
              <a:t>的第 </a:t>
            </a:r>
            <a:r>
              <a:rPr lang="en-US" altLang="zh-CN" sz="2800" b="1" i="1">
                <a:solidFill>
                  <a:schemeClr val="folHlink"/>
                </a:solidFill>
              </a:rPr>
              <a:t>i</a:t>
            </a:r>
            <a:r>
              <a:rPr lang="en-US" altLang="zh-CN" sz="2800" b="1"/>
              <a:t> </a:t>
            </a:r>
            <a:r>
              <a:rPr lang="zh-CN" altLang="en-US" sz="2800" b="1">
                <a:solidFill>
                  <a:schemeClr val="folHlink"/>
                </a:solidFill>
              </a:rPr>
              <a:t>组</a:t>
            </a:r>
            <a:r>
              <a:rPr lang="zh-CN" altLang="en-US" sz="2800" b="1"/>
              <a:t>中的 </a:t>
            </a:r>
            <a:r>
              <a:rPr lang="zh-CN" altLang="en-US" sz="2800" b="1">
                <a:solidFill>
                  <a:srgbClr val="0000FF"/>
                </a:solidFill>
              </a:rPr>
              <a:t>任一块</a:t>
            </a:r>
          </a:p>
        </p:txBody>
      </p:sp>
      <p:sp>
        <p:nvSpPr>
          <p:cNvPr id="101" name="Text Box 100"/>
          <p:cNvSpPr txBox="1">
            <a:spLocks noChangeArrowheads="1"/>
          </p:cNvSpPr>
          <p:nvPr/>
        </p:nvSpPr>
        <p:spPr bwMode="auto">
          <a:xfrm>
            <a:off x="1533525" y="5348288"/>
            <a:ext cx="17716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b="1" i="1">
                <a:solidFill>
                  <a:schemeClr val="folHlink"/>
                </a:solidFill>
              </a:rPr>
              <a:t>i</a:t>
            </a:r>
            <a:r>
              <a:rPr lang="en-US" altLang="zh-CN" sz="2800" b="1">
                <a:solidFill>
                  <a:schemeClr val="folHlink"/>
                </a:solidFill>
              </a:rPr>
              <a:t> = </a:t>
            </a:r>
            <a:r>
              <a:rPr lang="en-US" altLang="zh-CN" sz="2800" b="1" i="1">
                <a:solidFill>
                  <a:schemeClr val="folHlink"/>
                </a:solidFill>
              </a:rPr>
              <a:t>j</a:t>
            </a:r>
            <a:r>
              <a:rPr lang="en-US" altLang="zh-CN" sz="2800" b="1">
                <a:solidFill>
                  <a:schemeClr val="folHlink"/>
                </a:solidFill>
              </a:rPr>
              <a:t> </a:t>
            </a:r>
            <a:r>
              <a:rPr lang="en-US" altLang="zh-CN" b="1">
                <a:solidFill>
                  <a:schemeClr val="folHlink"/>
                </a:solidFill>
              </a:rPr>
              <a:t>mod</a:t>
            </a:r>
            <a:r>
              <a:rPr lang="en-US" altLang="zh-CN" sz="2800" b="1">
                <a:solidFill>
                  <a:schemeClr val="folHlink"/>
                </a:solidFill>
              </a:rPr>
              <a:t> </a:t>
            </a:r>
            <a:r>
              <a:rPr lang="en-US" altLang="zh-CN" sz="2800" b="1" i="1">
                <a:solidFill>
                  <a:schemeClr val="folHlink"/>
                </a:solidFill>
              </a:rPr>
              <a:t>Q</a:t>
            </a:r>
          </a:p>
        </p:txBody>
      </p:sp>
      <p:grpSp>
        <p:nvGrpSpPr>
          <p:cNvPr id="102" name="Group 101"/>
          <p:cNvGrpSpPr/>
          <p:nvPr/>
        </p:nvGrpSpPr>
        <p:grpSpPr bwMode="auto">
          <a:xfrm>
            <a:off x="3571875" y="5195888"/>
            <a:ext cx="3805238" cy="914400"/>
            <a:chOff x="1620" y="3408"/>
            <a:chExt cx="2397" cy="576"/>
          </a:xfrm>
        </p:grpSpPr>
        <p:sp>
          <p:nvSpPr>
            <p:cNvPr id="103" name="Freeform 102"/>
            <p:cNvSpPr/>
            <p:nvPr/>
          </p:nvSpPr>
          <p:spPr bwMode="auto">
            <a:xfrm>
              <a:off x="1620" y="3600"/>
              <a:ext cx="876" cy="369"/>
            </a:xfrm>
            <a:custGeom>
              <a:avLst/>
              <a:gdLst>
                <a:gd name="T0" fmla="*/ 0 w 876"/>
                <a:gd name="T1" fmla="*/ 369 h 369"/>
                <a:gd name="T2" fmla="*/ 876 w 876"/>
                <a:gd name="T3" fmla="*/ 0 h 369"/>
                <a:gd name="T4" fmla="*/ 0 60000 65536"/>
                <a:gd name="T5" fmla="*/ 0 60000 65536"/>
                <a:gd name="T6" fmla="*/ 0 w 876"/>
                <a:gd name="T7" fmla="*/ 0 h 369"/>
                <a:gd name="T8" fmla="*/ 876 w 876"/>
                <a:gd name="T9" fmla="*/ 369 h 369"/>
              </a:gdLst>
              <a:ahLst/>
              <a:cxnLst>
                <a:cxn ang="T4">
                  <a:pos x="T0" y="T1"/>
                </a:cxn>
                <a:cxn ang="T5">
                  <a:pos x="T2" y="T3"/>
                </a:cxn>
              </a:cxnLst>
              <a:rect l="T6" t="T7" r="T8" b="T9"/>
              <a:pathLst>
                <a:path w="876" h="369">
                  <a:moveTo>
                    <a:pt x="0" y="369"/>
                  </a:moveTo>
                  <a:lnTo>
                    <a:pt x="876" y="0"/>
                  </a:lnTo>
                </a:path>
              </a:pathLst>
            </a:custGeom>
            <a:noFill/>
            <a:ln w="28575">
              <a:solidFill>
                <a:schemeClr val="folHlink"/>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4" name="Freeform 103"/>
            <p:cNvSpPr/>
            <p:nvPr/>
          </p:nvSpPr>
          <p:spPr bwMode="auto">
            <a:xfrm>
              <a:off x="3354" y="3627"/>
              <a:ext cx="663" cy="357"/>
            </a:xfrm>
            <a:custGeom>
              <a:avLst/>
              <a:gdLst>
                <a:gd name="T0" fmla="*/ 663 w 663"/>
                <a:gd name="T1" fmla="*/ 357 h 357"/>
                <a:gd name="T2" fmla="*/ 0 w 663"/>
                <a:gd name="T3" fmla="*/ 0 h 357"/>
                <a:gd name="T4" fmla="*/ 0 60000 65536"/>
                <a:gd name="T5" fmla="*/ 0 60000 65536"/>
                <a:gd name="T6" fmla="*/ 0 w 663"/>
                <a:gd name="T7" fmla="*/ 0 h 357"/>
                <a:gd name="T8" fmla="*/ 663 w 663"/>
                <a:gd name="T9" fmla="*/ 357 h 357"/>
              </a:gdLst>
              <a:ahLst/>
              <a:cxnLst>
                <a:cxn ang="T4">
                  <a:pos x="T0" y="T1"/>
                </a:cxn>
                <a:cxn ang="T5">
                  <a:pos x="T2" y="T3"/>
                </a:cxn>
              </a:cxnLst>
              <a:rect l="T6" t="T7" r="T8" b="T9"/>
              <a:pathLst>
                <a:path w="663" h="357">
                  <a:moveTo>
                    <a:pt x="663" y="357"/>
                  </a:moveTo>
                  <a:lnTo>
                    <a:pt x="0" y="0"/>
                  </a:lnTo>
                </a:path>
              </a:pathLst>
            </a:custGeom>
            <a:noFill/>
            <a:ln w="28575">
              <a:solidFill>
                <a:schemeClr val="folHlink"/>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5" name="Text Box 104"/>
            <p:cNvSpPr txBox="1">
              <a:spLocks noChangeArrowheads="1"/>
            </p:cNvSpPr>
            <p:nvPr/>
          </p:nvSpPr>
          <p:spPr bwMode="auto">
            <a:xfrm>
              <a:off x="2400" y="3408"/>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chemeClr val="folHlink"/>
                  </a:solidFill>
                </a:rPr>
                <a:t>直接映射</a:t>
              </a:r>
            </a:p>
          </p:txBody>
        </p:sp>
      </p:grpSp>
      <p:grpSp>
        <p:nvGrpSpPr>
          <p:cNvPr id="106" name="Group 105"/>
          <p:cNvGrpSpPr/>
          <p:nvPr/>
        </p:nvGrpSpPr>
        <p:grpSpPr bwMode="auto">
          <a:xfrm>
            <a:off x="3590925" y="5240338"/>
            <a:ext cx="5257800" cy="869950"/>
            <a:chOff x="1632" y="3388"/>
            <a:chExt cx="3312" cy="548"/>
          </a:xfrm>
        </p:grpSpPr>
        <p:sp>
          <p:nvSpPr>
            <p:cNvPr id="107" name="Text Box 106"/>
            <p:cNvSpPr txBox="1">
              <a:spLocks noChangeArrowheads="1"/>
            </p:cNvSpPr>
            <p:nvPr/>
          </p:nvSpPr>
          <p:spPr bwMode="auto">
            <a:xfrm>
              <a:off x="2736" y="3388"/>
              <a:ext cx="12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b="1">
                  <a:solidFill>
                    <a:srgbClr val="0000FF"/>
                  </a:solidFill>
                </a:rPr>
                <a:t>全相联映射</a:t>
              </a:r>
            </a:p>
          </p:txBody>
        </p:sp>
        <p:sp>
          <p:nvSpPr>
            <p:cNvPr id="108" name="Line 107"/>
            <p:cNvSpPr>
              <a:spLocks noChangeShapeType="1"/>
            </p:cNvSpPr>
            <p:nvPr/>
          </p:nvSpPr>
          <p:spPr bwMode="auto">
            <a:xfrm flipV="1">
              <a:off x="1632" y="3600"/>
              <a:ext cx="1152" cy="336"/>
            </a:xfrm>
            <a:prstGeom prst="line">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9" name="Line 108"/>
            <p:cNvSpPr>
              <a:spLocks noChangeShapeType="1"/>
            </p:cNvSpPr>
            <p:nvPr/>
          </p:nvSpPr>
          <p:spPr bwMode="auto">
            <a:xfrm flipH="1" flipV="1">
              <a:off x="3936" y="3600"/>
              <a:ext cx="1008" cy="336"/>
            </a:xfrm>
            <a:prstGeom prst="line">
              <a:avLst/>
            </a:prstGeom>
            <a:noFill/>
            <a:ln w="28575">
              <a:solidFill>
                <a:schemeClr val="folHlink"/>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1" name="Group 111"/>
          <p:cNvGrpSpPr/>
          <p:nvPr/>
        </p:nvGrpSpPr>
        <p:grpSpPr bwMode="auto">
          <a:xfrm>
            <a:off x="2824163" y="1347788"/>
            <a:ext cx="6788150" cy="3557587"/>
            <a:chOff x="1149" y="891"/>
            <a:chExt cx="4276" cy="2241"/>
          </a:xfrm>
        </p:grpSpPr>
        <p:grpSp>
          <p:nvGrpSpPr>
            <p:cNvPr id="112" name="Group 112"/>
            <p:cNvGrpSpPr/>
            <p:nvPr/>
          </p:nvGrpSpPr>
          <p:grpSpPr bwMode="auto">
            <a:xfrm>
              <a:off x="4512" y="899"/>
              <a:ext cx="912" cy="249"/>
              <a:chOff x="4512" y="899"/>
              <a:chExt cx="912" cy="249"/>
            </a:xfrm>
          </p:grpSpPr>
          <p:sp>
            <p:nvSpPr>
              <p:cNvPr id="153" name="Rectangle 113"/>
              <p:cNvSpPr>
                <a:spLocks noChangeArrowheads="1"/>
              </p:cNvSpPr>
              <p:nvPr/>
            </p:nvSpPr>
            <p:spPr bwMode="auto">
              <a:xfrm>
                <a:off x="4512" y="899"/>
                <a:ext cx="912" cy="24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solidFill>
                      <a:schemeClr val="bg2"/>
                    </a:solidFill>
                  </a:rPr>
                  <a:t>     字块0</a:t>
                </a:r>
              </a:p>
            </p:txBody>
          </p:sp>
          <p:sp>
            <p:nvSpPr>
              <p:cNvPr id="154" name="Line 114"/>
              <p:cNvSpPr>
                <a:spLocks noChangeShapeType="1"/>
              </p:cNvSpPr>
              <p:nvPr/>
            </p:nvSpPr>
            <p:spPr bwMode="auto">
              <a:xfrm>
                <a:off x="4512" y="899"/>
                <a:ext cx="912"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55" name="Line 115"/>
              <p:cNvSpPr>
                <a:spLocks noChangeShapeType="1"/>
              </p:cNvSpPr>
              <p:nvPr/>
            </p:nvSpPr>
            <p:spPr bwMode="auto">
              <a:xfrm>
                <a:off x="4512" y="1148"/>
                <a:ext cx="912"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3" name="Group 116"/>
            <p:cNvGrpSpPr/>
            <p:nvPr/>
          </p:nvGrpSpPr>
          <p:grpSpPr bwMode="auto">
            <a:xfrm>
              <a:off x="1152" y="1043"/>
              <a:ext cx="2688" cy="249"/>
              <a:chOff x="1152" y="1043"/>
              <a:chExt cx="2688" cy="249"/>
            </a:xfrm>
          </p:grpSpPr>
          <p:sp>
            <p:nvSpPr>
              <p:cNvPr id="147" name="Rectangle 117"/>
              <p:cNvSpPr>
                <a:spLocks noChangeArrowheads="1"/>
              </p:cNvSpPr>
              <p:nvPr/>
            </p:nvSpPr>
            <p:spPr bwMode="auto">
              <a:xfrm>
                <a:off x="2976" y="1043"/>
                <a:ext cx="864" cy="249"/>
              </a:xfrm>
              <a:prstGeom prst="rect">
                <a:avLst/>
              </a:prstGeom>
              <a:solidFill>
                <a:schemeClr val="folHlink"/>
              </a:solidFill>
              <a:ln w="9525">
                <a:solidFill>
                  <a:schemeClr val="folHlink"/>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solidFill>
                      <a:schemeClr val="bg2"/>
                    </a:solidFill>
                  </a:rPr>
                  <a:t>    字块 1</a:t>
                </a:r>
              </a:p>
            </p:txBody>
          </p:sp>
          <p:sp>
            <p:nvSpPr>
              <p:cNvPr id="148" name="Line 118"/>
              <p:cNvSpPr>
                <a:spLocks noChangeShapeType="1"/>
              </p:cNvSpPr>
              <p:nvPr/>
            </p:nvSpPr>
            <p:spPr bwMode="auto">
              <a:xfrm>
                <a:off x="2496" y="1043"/>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9" name="Line 119"/>
              <p:cNvSpPr>
                <a:spLocks noChangeShapeType="1"/>
              </p:cNvSpPr>
              <p:nvPr/>
            </p:nvSpPr>
            <p:spPr bwMode="auto">
              <a:xfrm>
                <a:off x="2496" y="1292"/>
                <a:ext cx="134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50" name="Rectangle 120"/>
              <p:cNvSpPr>
                <a:spLocks noChangeArrowheads="1"/>
              </p:cNvSpPr>
              <p:nvPr/>
            </p:nvSpPr>
            <p:spPr bwMode="auto">
              <a:xfrm>
                <a:off x="1632" y="1043"/>
                <a:ext cx="864" cy="249"/>
              </a:xfrm>
              <a:prstGeom prst="rect">
                <a:avLst/>
              </a:prstGeom>
              <a:solidFill>
                <a:schemeClr val="folHlink"/>
              </a:solidFill>
              <a:ln w="9525">
                <a:solidFill>
                  <a:schemeClr val="folHlink"/>
                </a:solidFill>
                <a:miter lim="800000"/>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solidFill>
                      <a:schemeClr val="bg2"/>
                    </a:solidFill>
                  </a:rPr>
                  <a:t>    字块 0</a:t>
                </a:r>
              </a:p>
            </p:txBody>
          </p:sp>
          <p:sp>
            <p:nvSpPr>
              <p:cNvPr id="151" name="Line 121"/>
              <p:cNvSpPr>
                <a:spLocks noChangeShapeType="1"/>
              </p:cNvSpPr>
              <p:nvPr/>
            </p:nvSpPr>
            <p:spPr bwMode="auto">
              <a:xfrm>
                <a:off x="1152" y="1043"/>
                <a:ext cx="1344" cy="0"/>
              </a:xfrm>
              <a:prstGeom prst="line">
                <a:avLst/>
              </a:prstGeom>
              <a:noFill/>
              <a:ln w="38100"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52" name="Line 122"/>
              <p:cNvSpPr>
                <a:spLocks noChangeShapeType="1"/>
              </p:cNvSpPr>
              <p:nvPr/>
            </p:nvSpPr>
            <p:spPr bwMode="auto">
              <a:xfrm>
                <a:off x="1152" y="1292"/>
                <a:ext cx="134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114" name="Line 123"/>
            <p:cNvSpPr>
              <a:spLocks noChangeShapeType="1"/>
            </p:cNvSpPr>
            <p:nvPr/>
          </p:nvSpPr>
          <p:spPr bwMode="auto">
            <a:xfrm>
              <a:off x="3840" y="1139"/>
              <a:ext cx="672" cy="86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5" name="Line 124"/>
            <p:cNvSpPr>
              <a:spLocks noChangeShapeType="1"/>
            </p:cNvSpPr>
            <p:nvPr/>
          </p:nvSpPr>
          <p:spPr bwMode="auto">
            <a:xfrm>
              <a:off x="3840" y="1139"/>
              <a:ext cx="672" cy="182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116" name="Group 125"/>
            <p:cNvGrpSpPr/>
            <p:nvPr/>
          </p:nvGrpSpPr>
          <p:grpSpPr bwMode="auto">
            <a:xfrm>
              <a:off x="1149" y="891"/>
              <a:ext cx="4276" cy="414"/>
              <a:chOff x="1149" y="891"/>
              <a:chExt cx="4276" cy="414"/>
            </a:xfrm>
          </p:grpSpPr>
          <p:sp>
            <p:nvSpPr>
              <p:cNvPr id="131" name="Line 126"/>
              <p:cNvSpPr>
                <a:spLocks noChangeShapeType="1"/>
              </p:cNvSpPr>
              <p:nvPr/>
            </p:nvSpPr>
            <p:spPr bwMode="auto">
              <a:xfrm flipV="1">
                <a:off x="3840" y="995"/>
                <a:ext cx="672" cy="144"/>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132" name="Group 127"/>
              <p:cNvGrpSpPr/>
              <p:nvPr/>
            </p:nvGrpSpPr>
            <p:grpSpPr bwMode="auto">
              <a:xfrm>
                <a:off x="4512" y="891"/>
                <a:ext cx="913" cy="267"/>
                <a:chOff x="4512" y="891"/>
                <a:chExt cx="913" cy="267"/>
              </a:xfrm>
            </p:grpSpPr>
            <p:sp>
              <p:nvSpPr>
                <p:cNvPr id="143" name="Line 128"/>
                <p:cNvSpPr>
                  <a:spLocks noChangeShapeType="1"/>
                </p:cNvSpPr>
                <p:nvPr/>
              </p:nvSpPr>
              <p:spPr bwMode="auto">
                <a:xfrm>
                  <a:off x="4512" y="899"/>
                  <a:ext cx="912" cy="0"/>
                </a:xfrm>
                <a:prstGeom prst="line">
                  <a:avLst/>
                </a:prstGeom>
                <a:noFill/>
                <a:ln w="38100" cap="sq">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4" name="Line 129"/>
                <p:cNvSpPr>
                  <a:spLocks noChangeShapeType="1"/>
                </p:cNvSpPr>
                <p:nvPr/>
              </p:nvSpPr>
              <p:spPr bwMode="auto">
                <a:xfrm>
                  <a:off x="4512" y="1148"/>
                  <a:ext cx="912"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5" name="Freeform 130"/>
                <p:cNvSpPr/>
                <p:nvPr/>
              </p:nvSpPr>
              <p:spPr bwMode="auto">
                <a:xfrm>
                  <a:off x="4512" y="891"/>
                  <a:ext cx="1" cy="267"/>
                </a:xfrm>
                <a:custGeom>
                  <a:avLst/>
                  <a:gdLst>
                    <a:gd name="T0" fmla="*/ 0 w 1"/>
                    <a:gd name="T1" fmla="*/ 0 h 267"/>
                    <a:gd name="T2" fmla="*/ 0 w 1"/>
                    <a:gd name="T3" fmla="*/ 267 h 267"/>
                    <a:gd name="T4" fmla="*/ 0 60000 65536"/>
                    <a:gd name="T5" fmla="*/ 0 60000 65536"/>
                    <a:gd name="T6" fmla="*/ 0 w 1"/>
                    <a:gd name="T7" fmla="*/ 0 h 267"/>
                    <a:gd name="T8" fmla="*/ 1 w 1"/>
                    <a:gd name="T9" fmla="*/ 267 h 267"/>
                  </a:gdLst>
                  <a:ahLst/>
                  <a:cxnLst>
                    <a:cxn ang="T4">
                      <a:pos x="T0" y="T1"/>
                    </a:cxn>
                    <a:cxn ang="T5">
                      <a:pos x="T2" y="T3"/>
                    </a:cxn>
                  </a:cxnLst>
                  <a:rect l="T6" t="T7" r="T8" b="T9"/>
                  <a:pathLst>
                    <a:path w="1" h="267">
                      <a:moveTo>
                        <a:pt x="0" y="0"/>
                      </a:moveTo>
                      <a:lnTo>
                        <a:pt x="0" y="267"/>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6" name="Freeform 131"/>
                <p:cNvSpPr/>
                <p:nvPr/>
              </p:nvSpPr>
              <p:spPr bwMode="auto">
                <a:xfrm>
                  <a:off x="5424" y="891"/>
                  <a:ext cx="1" cy="267"/>
                </a:xfrm>
                <a:custGeom>
                  <a:avLst/>
                  <a:gdLst>
                    <a:gd name="T0" fmla="*/ 0 w 1"/>
                    <a:gd name="T1" fmla="*/ 0 h 267"/>
                    <a:gd name="T2" fmla="*/ 0 w 1"/>
                    <a:gd name="T3" fmla="*/ 267 h 267"/>
                    <a:gd name="T4" fmla="*/ 0 60000 65536"/>
                    <a:gd name="T5" fmla="*/ 0 60000 65536"/>
                    <a:gd name="T6" fmla="*/ 0 w 1"/>
                    <a:gd name="T7" fmla="*/ 0 h 267"/>
                    <a:gd name="T8" fmla="*/ 1 w 1"/>
                    <a:gd name="T9" fmla="*/ 267 h 267"/>
                  </a:gdLst>
                  <a:ahLst/>
                  <a:cxnLst>
                    <a:cxn ang="T4">
                      <a:pos x="T0" y="T1"/>
                    </a:cxn>
                    <a:cxn ang="T5">
                      <a:pos x="T2" y="T3"/>
                    </a:cxn>
                  </a:cxnLst>
                  <a:rect l="T6" t="T7" r="T8" b="T9"/>
                  <a:pathLst>
                    <a:path w="1" h="267">
                      <a:moveTo>
                        <a:pt x="0" y="0"/>
                      </a:moveTo>
                      <a:lnTo>
                        <a:pt x="0" y="267"/>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133" name="Group 132"/>
              <p:cNvGrpSpPr/>
              <p:nvPr/>
            </p:nvGrpSpPr>
            <p:grpSpPr bwMode="auto">
              <a:xfrm>
                <a:off x="1149" y="1035"/>
                <a:ext cx="2691" cy="270"/>
                <a:chOff x="1149" y="1035"/>
                <a:chExt cx="2691" cy="270"/>
              </a:xfrm>
            </p:grpSpPr>
            <p:sp>
              <p:nvSpPr>
                <p:cNvPr id="134" name="Line 133"/>
                <p:cNvSpPr>
                  <a:spLocks noChangeShapeType="1"/>
                </p:cNvSpPr>
                <p:nvPr/>
              </p:nvSpPr>
              <p:spPr bwMode="auto">
                <a:xfrm>
                  <a:off x="2496" y="1043"/>
                  <a:ext cx="1344" cy="0"/>
                </a:xfrm>
                <a:prstGeom prst="line">
                  <a:avLst/>
                </a:prstGeom>
                <a:noFill/>
                <a:ln w="38100" cap="sq">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35" name="Line 134"/>
                <p:cNvSpPr>
                  <a:spLocks noChangeShapeType="1"/>
                </p:cNvSpPr>
                <p:nvPr/>
              </p:nvSpPr>
              <p:spPr bwMode="auto">
                <a:xfrm>
                  <a:off x="2496" y="1292"/>
                  <a:ext cx="1344"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36" name="Line 135"/>
                <p:cNvSpPr>
                  <a:spLocks noChangeShapeType="1"/>
                </p:cNvSpPr>
                <p:nvPr/>
              </p:nvSpPr>
              <p:spPr bwMode="auto">
                <a:xfrm>
                  <a:off x="1152" y="1043"/>
                  <a:ext cx="1344" cy="0"/>
                </a:xfrm>
                <a:prstGeom prst="line">
                  <a:avLst/>
                </a:prstGeom>
                <a:noFill/>
                <a:ln w="38100" cap="sq">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37" name="Line 136"/>
                <p:cNvSpPr>
                  <a:spLocks noChangeShapeType="1"/>
                </p:cNvSpPr>
                <p:nvPr/>
              </p:nvSpPr>
              <p:spPr bwMode="auto">
                <a:xfrm>
                  <a:off x="1152" y="1292"/>
                  <a:ext cx="1344"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38" name="Freeform 137"/>
                <p:cNvSpPr/>
                <p:nvPr/>
              </p:nvSpPr>
              <p:spPr bwMode="auto">
                <a:xfrm>
                  <a:off x="1149" y="1035"/>
                  <a:ext cx="3" cy="270"/>
                </a:xfrm>
                <a:custGeom>
                  <a:avLst/>
                  <a:gdLst>
                    <a:gd name="T0" fmla="*/ 0 w 3"/>
                    <a:gd name="T1" fmla="*/ 0 h 270"/>
                    <a:gd name="T2" fmla="*/ 3 w 3"/>
                    <a:gd name="T3" fmla="*/ 270 h 270"/>
                    <a:gd name="T4" fmla="*/ 0 60000 65536"/>
                    <a:gd name="T5" fmla="*/ 0 60000 65536"/>
                    <a:gd name="T6" fmla="*/ 0 w 3"/>
                    <a:gd name="T7" fmla="*/ 0 h 270"/>
                    <a:gd name="T8" fmla="*/ 3 w 3"/>
                    <a:gd name="T9" fmla="*/ 270 h 270"/>
                  </a:gdLst>
                  <a:ahLst/>
                  <a:cxnLst>
                    <a:cxn ang="T4">
                      <a:pos x="T0" y="T1"/>
                    </a:cxn>
                    <a:cxn ang="T5">
                      <a:pos x="T2" y="T3"/>
                    </a:cxn>
                  </a:cxnLst>
                  <a:rect l="T6" t="T7" r="T8" b="T9"/>
                  <a:pathLst>
                    <a:path w="3" h="270">
                      <a:moveTo>
                        <a:pt x="0" y="0"/>
                      </a:moveTo>
                      <a:lnTo>
                        <a:pt x="3" y="270"/>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9" name="Line 138"/>
                <p:cNvSpPr>
                  <a:spLocks noChangeShapeType="1"/>
                </p:cNvSpPr>
                <p:nvPr/>
              </p:nvSpPr>
              <p:spPr bwMode="auto">
                <a:xfrm>
                  <a:off x="1632" y="1056"/>
                  <a:ext cx="0" cy="24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0" name="Line 139"/>
                <p:cNvSpPr>
                  <a:spLocks noChangeShapeType="1"/>
                </p:cNvSpPr>
                <p:nvPr/>
              </p:nvSpPr>
              <p:spPr bwMode="auto">
                <a:xfrm>
                  <a:off x="2496" y="1056"/>
                  <a:ext cx="0" cy="24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1" name="Freeform 140"/>
                <p:cNvSpPr/>
                <p:nvPr/>
              </p:nvSpPr>
              <p:spPr bwMode="auto">
                <a:xfrm>
                  <a:off x="2973" y="1041"/>
                  <a:ext cx="3" cy="261"/>
                </a:xfrm>
                <a:custGeom>
                  <a:avLst/>
                  <a:gdLst>
                    <a:gd name="T0" fmla="*/ 3 w 3"/>
                    <a:gd name="T1" fmla="*/ 0 h 261"/>
                    <a:gd name="T2" fmla="*/ 0 w 3"/>
                    <a:gd name="T3" fmla="*/ 261 h 261"/>
                    <a:gd name="T4" fmla="*/ 0 60000 65536"/>
                    <a:gd name="T5" fmla="*/ 0 60000 65536"/>
                    <a:gd name="T6" fmla="*/ 0 w 3"/>
                    <a:gd name="T7" fmla="*/ 0 h 261"/>
                    <a:gd name="T8" fmla="*/ 3 w 3"/>
                    <a:gd name="T9" fmla="*/ 261 h 261"/>
                  </a:gdLst>
                  <a:ahLst/>
                  <a:cxnLst>
                    <a:cxn ang="T4">
                      <a:pos x="T0" y="T1"/>
                    </a:cxn>
                    <a:cxn ang="T5">
                      <a:pos x="T2" y="T3"/>
                    </a:cxn>
                  </a:cxnLst>
                  <a:rect l="T6" t="T7" r="T8" b="T9"/>
                  <a:pathLst>
                    <a:path w="3" h="261">
                      <a:moveTo>
                        <a:pt x="3" y="0"/>
                      </a:moveTo>
                      <a:lnTo>
                        <a:pt x="0" y="261"/>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2" name="Freeform 141"/>
                <p:cNvSpPr/>
                <p:nvPr/>
              </p:nvSpPr>
              <p:spPr bwMode="auto">
                <a:xfrm>
                  <a:off x="3837" y="1038"/>
                  <a:ext cx="3" cy="261"/>
                </a:xfrm>
                <a:custGeom>
                  <a:avLst/>
                  <a:gdLst>
                    <a:gd name="T0" fmla="*/ 0 w 3"/>
                    <a:gd name="T1" fmla="*/ 0 h 261"/>
                    <a:gd name="T2" fmla="*/ 3 w 3"/>
                    <a:gd name="T3" fmla="*/ 261 h 261"/>
                    <a:gd name="T4" fmla="*/ 0 60000 65536"/>
                    <a:gd name="T5" fmla="*/ 0 60000 65536"/>
                    <a:gd name="T6" fmla="*/ 0 w 3"/>
                    <a:gd name="T7" fmla="*/ 0 h 261"/>
                    <a:gd name="T8" fmla="*/ 3 w 3"/>
                    <a:gd name="T9" fmla="*/ 261 h 261"/>
                  </a:gdLst>
                  <a:ahLst/>
                  <a:cxnLst>
                    <a:cxn ang="T4">
                      <a:pos x="T0" y="T1"/>
                    </a:cxn>
                    <a:cxn ang="T5">
                      <a:pos x="T2" y="T3"/>
                    </a:cxn>
                  </a:cxnLst>
                  <a:rect l="T6" t="T7" r="T8" b="T9"/>
                  <a:pathLst>
                    <a:path w="3" h="261">
                      <a:moveTo>
                        <a:pt x="0" y="0"/>
                      </a:moveTo>
                      <a:lnTo>
                        <a:pt x="3" y="261"/>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117" name="Group 142"/>
            <p:cNvGrpSpPr/>
            <p:nvPr/>
          </p:nvGrpSpPr>
          <p:grpSpPr bwMode="auto">
            <a:xfrm>
              <a:off x="4509" y="1863"/>
              <a:ext cx="916" cy="273"/>
              <a:chOff x="4509" y="1863"/>
              <a:chExt cx="916" cy="273"/>
            </a:xfrm>
          </p:grpSpPr>
          <p:sp>
            <p:nvSpPr>
              <p:cNvPr id="125" name="Rectangle 143"/>
              <p:cNvSpPr>
                <a:spLocks noChangeArrowheads="1"/>
              </p:cNvSpPr>
              <p:nvPr/>
            </p:nvSpPr>
            <p:spPr bwMode="auto">
              <a:xfrm>
                <a:off x="4512" y="1876"/>
                <a:ext cx="912" cy="24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solidFill>
                      <a:schemeClr val="bg2"/>
                    </a:solidFill>
                  </a:rPr>
                  <a:t>    字块2</a:t>
                </a:r>
                <a:r>
                  <a:rPr lang="en-US" altLang="zh-CN" sz="2000" b="1" i="1" baseline="30000">
                    <a:solidFill>
                      <a:schemeClr val="bg2"/>
                    </a:solidFill>
                  </a:rPr>
                  <a:t>c</a:t>
                </a:r>
                <a:r>
                  <a:rPr lang="en-US" altLang="zh-CN" sz="2000" b="1" baseline="30000">
                    <a:solidFill>
                      <a:schemeClr val="bg2"/>
                    </a:solidFill>
                  </a:rPr>
                  <a:t>-</a:t>
                </a:r>
                <a:r>
                  <a:rPr lang="en-US" altLang="zh-CN" sz="2000" b="1" i="1" baseline="30000">
                    <a:solidFill>
                      <a:schemeClr val="bg2"/>
                    </a:solidFill>
                  </a:rPr>
                  <a:t>r</a:t>
                </a:r>
                <a:endParaRPr lang="zh-CN" altLang="en-US" sz="2000" b="1" i="1" baseline="30000">
                  <a:solidFill>
                    <a:schemeClr val="bg2"/>
                  </a:solidFill>
                </a:endParaRPr>
              </a:p>
            </p:txBody>
          </p:sp>
          <p:grpSp>
            <p:nvGrpSpPr>
              <p:cNvPr id="126" name="Group 144"/>
              <p:cNvGrpSpPr/>
              <p:nvPr/>
            </p:nvGrpSpPr>
            <p:grpSpPr bwMode="auto">
              <a:xfrm>
                <a:off x="4509" y="1863"/>
                <a:ext cx="916" cy="273"/>
                <a:chOff x="4509" y="1863"/>
                <a:chExt cx="916" cy="273"/>
              </a:xfrm>
            </p:grpSpPr>
            <p:sp>
              <p:nvSpPr>
                <p:cNvPr id="127" name="Line 145"/>
                <p:cNvSpPr>
                  <a:spLocks noChangeShapeType="1"/>
                </p:cNvSpPr>
                <p:nvPr/>
              </p:nvSpPr>
              <p:spPr bwMode="auto">
                <a:xfrm>
                  <a:off x="4512" y="1876"/>
                  <a:ext cx="912"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8" name="Line 146"/>
                <p:cNvSpPr>
                  <a:spLocks noChangeShapeType="1"/>
                </p:cNvSpPr>
                <p:nvPr/>
              </p:nvSpPr>
              <p:spPr bwMode="auto">
                <a:xfrm>
                  <a:off x="4512" y="2125"/>
                  <a:ext cx="912"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9" name="Freeform 147"/>
                <p:cNvSpPr/>
                <p:nvPr/>
              </p:nvSpPr>
              <p:spPr bwMode="auto">
                <a:xfrm>
                  <a:off x="5424" y="1866"/>
                  <a:ext cx="1" cy="270"/>
                </a:xfrm>
                <a:custGeom>
                  <a:avLst/>
                  <a:gdLst>
                    <a:gd name="T0" fmla="*/ 0 w 1"/>
                    <a:gd name="T1" fmla="*/ 0 h 270"/>
                    <a:gd name="T2" fmla="*/ 0 w 1"/>
                    <a:gd name="T3" fmla="*/ 270 h 270"/>
                    <a:gd name="T4" fmla="*/ 0 60000 65536"/>
                    <a:gd name="T5" fmla="*/ 0 60000 65536"/>
                    <a:gd name="T6" fmla="*/ 0 w 1"/>
                    <a:gd name="T7" fmla="*/ 0 h 270"/>
                    <a:gd name="T8" fmla="*/ 1 w 1"/>
                    <a:gd name="T9" fmla="*/ 270 h 270"/>
                  </a:gdLst>
                  <a:ahLst/>
                  <a:cxnLst>
                    <a:cxn ang="T4">
                      <a:pos x="T0" y="T1"/>
                    </a:cxn>
                    <a:cxn ang="T5">
                      <a:pos x="T2" y="T3"/>
                    </a:cxn>
                  </a:cxnLst>
                  <a:rect l="T6" t="T7" r="T8" b="T9"/>
                  <a:pathLst>
                    <a:path w="1" h="270">
                      <a:moveTo>
                        <a:pt x="0" y="0"/>
                      </a:moveTo>
                      <a:lnTo>
                        <a:pt x="0" y="270"/>
                      </a:lnTo>
                    </a:path>
                  </a:pathLst>
                </a:custGeom>
                <a:solidFill>
                  <a:schemeClr val="folHlink"/>
                </a:solidFill>
                <a:ln w="38100">
                  <a:solidFill>
                    <a:schemeClr val="folHlink"/>
                  </a:solidFill>
                  <a:round/>
                </a:ln>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0" name="Freeform 148"/>
                <p:cNvSpPr/>
                <p:nvPr/>
              </p:nvSpPr>
              <p:spPr bwMode="auto">
                <a:xfrm>
                  <a:off x="4509" y="1863"/>
                  <a:ext cx="3" cy="273"/>
                </a:xfrm>
                <a:custGeom>
                  <a:avLst/>
                  <a:gdLst>
                    <a:gd name="T0" fmla="*/ 3 w 3"/>
                    <a:gd name="T1" fmla="*/ 0 h 273"/>
                    <a:gd name="T2" fmla="*/ 0 w 3"/>
                    <a:gd name="T3" fmla="*/ 273 h 273"/>
                    <a:gd name="T4" fmla="*/ 0 60000 65536"/>
                    <a:gd name="T5" fmla="*/ 0 60000 65536"/>
                    <a:gd name="T6" fmla="*/ 0 w 3"/>
                    <a:gd name="T7" fmla="*/ 0 h 273"/>
                    <a:gd name="T8" fmla="*/ 3 w 3"/>
                    <a:gd name="T9" fmla="*/ 273 h 273"/>
                  </a:gdLst>
                  <a:ahLst/>
                  <a:cxnLst>
                    <a:cxn ang="T4">
                      <a:pos x="T0" y="T1"/>
                    </a:cxn>
                    <a:cxn ang="T5">
                      <a:pos x="T2" y="T3"/>
                    </a:cxn>
                  </a:cxnLst>
                  <a:rect l="T6" t="T7" r="T8" b="T9"/>
                  <a:pathLst>
                    <a:path w="3" h="273">
                      <a:moveTo>
                        <a:pt x="3" y="0"/>
                      </a:moveTo>
                      <a:lnTo>
                        <a:pt x="0" y="273"/>
                      </a:lnTo>
                    </a:path>
                  </a:pathLst>
                </a:custGeom>
                <a:solidFill>
                  <a:schemeClr val="folHlink"/>
                </a:solidFill>
                <a:ln w="38100">
                  <a:solidFill>
                    <a:schemeClr val="folHlink"/>
                  </a:solidFill>
                  <a:round/>
                </a:ln>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118" name="Group 149"/>
            <p:cNvGrpSpPr/>
            <p:nvPr/>
          </p:nvGrpSpPr>
          <p:grpSpPr bwMode="auto">
            <a:xfrm>
              <a:off x="4512" y="2856"/>
              <a:ext cx="913" cy="276"/>
              <a:chOff x="4512" y="2856"/>
              <a:chExt cx="913" cy="276"/>
            </a:xfrm>
          </p:grpSpPr>
          <p:sp>
            <p:nvSpPr>
              <p:cNvPr id="119" name="Rectangle 150"/>
              <p:cNvSpPr>
                <a:spLocks noChangeArrowheads="1"/>
              </p:cNvSpPr>
              <p:nvPr/>
            </p:nvSpPr>
            <p:spPr bwMode="auto">
              <a:xfrm>
                <a:off x="4512" y="2872"/>
                <a:ext cx="912" cy="249"/>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20000"/>
                  </a:spcBef>
                  <a:buClr>
                    <a:schemeClr val="accent2"/>
                  </a:buClr>
                  <a:buSzPct val="80000"/>
                  <a:buFont typeface="Wingdings" panose="05000000000000000000" pitchFamily="2" charset="2"/>
                  <a:buNone/>
                </a:pPr>
                <a:r>
                  <a:rPr lang="zh-CN" altLang="en-US" sz="2000" b="1">
                    <a:solidFill>
                      <a:schemeClr val="bg2"/>
                    </a:solidFill>
                  </a:rPr>
                  <a:t>  字块2</a:t>
                </a:r>
                <a:r>
                  <a:rPr lang="en-US" altLang="zh-CN" sz="2000" b="1" i="1" baseline="30000">
                    <a:solidFill>
                      <a:schemeClr val="bg2"/>
                    </a:solidFill>
                  </a:rPr>
                  <a:t>c</a:t>
                </a:r>
                <a:r>
                  <a:rPr lang="en-US" altLang="zh-CN" sz="2000" b="1" baseline="30000">
                    <a:solidFill>
                      <a:schemeClr val="bg2"/>
                    </a:solidFill>
                  </a:rPr>
                  <a:t>-</a:t>
                </a:r>
                <a:r>
                  <a:rPr lang="en-US" altLang="zh-CN" sz="2000" b="1" i="1" baseline="30000">
                    <a:solidFill>
                      <a:schemeClr val="bg2"/>
                    </a:solidFill>
                  </a:rPr>
                  <a:t>r</a:t>
                </a:r>
                <a:r>
                  <a:rPr lang="en-US" altLang="zh-CN" sz="2000" b="1" baseline="30000">
                    <a:solidFill>
                      <a:schemeClr val="bg2"/>
                    </a:solidFill>
                  </a:rPr>
                  <a:t>+1</a:t>
                </a:r>
                <a:endParaRPr lang="zh-CN" altLang="en-US" sz="2000" b="1" baseline="30000">
                  <a:solidFill>
                    <a:schemeClr val="bg2"/>
                  </a:solidFill>
                </a:endParaRPr>
              </a:p>
            </p:txBody>
          </p:sp>
          <p:grpSp>
            <p:nvGrpSpPr>
              <p:cNvPr id="120" name="Group 151"/>
              <p:cNvGrpSpPr/>
              <p:nvPr/>
            </p:nvGrpSpPr>
            <p:grpSpPr bwMode="auto">
              <a:xfrm>
                <a:off x="4512" y="2856"/>
                <a:ext cx="913" cy="276"/>
                <a:chOff x="4512" y="2856"/>
                <a:chExt cx="913" cy="276"/>
              </a:xfrm>
            </p:grpSpPr>
            <p:sp>
              <p:nvSpPr>
                <p:cNvPr id="121" name="Line 152"/>
                <p:cNvSpPr>
                  <a:spLocks noChangeShapeType="1"/>
                </p:cNvSpPr>
                <p:nvPr/>
              </p:nvSpPr>
              <p:spPr bwMode="auto">
                <a:xfrm>
                  <a:off x="4512" y="2872"/>
                  <a:ext cx="912"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2" name="Line 153"/>
                <p:cNvSpPr>
                  <a:spLocks noChangeShapeType="1"/>
                </p:cNvSpPr>
                <p:nvPr/>
              </p:nvSpPr>
              <p:spPr bwMode="auto">
                <a:xfrm>
                  <a:off x="4512" y="3121"/>
                  <a:ext cx="912"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3" name="Freeform 154"/>
                <p:cNvSpPr/>
                <p:nvPr/>
              </p:nvSpPr>
              <p:spPr bwMode="auto">
                <a:xfrm>
                  <a:off x="4512" y="2856"/>
                  <a:ext cx="1" cy="276"/>
                </a:xfrm>
                <a:custGeom>
                  <a:avLst/>
                  <a:gdLst>
                    <a:gd name="T0" fmla="*/ 0 w 1"/>
                    <a:gd name="T1" fmla="*/ 0 h 276"/>
                    <a:gd name="T2" fmla="*/ 0 w 1"/>
                    <a:gd name="T3" fmla="*/ 276 h 276"/>
                    <a:gd name="T4" fmla="*/ 0 60000 65536"/>
                    <a:gd name="T5" fmla="*/ 0 60000 65536"/>
                    <a:gd name="T6" fmla="*/ 0 w 1"/>
                    <a:gd name="T7" fmla="*/ 0 h 276"/>
                    <a:gd name="T8" fmla="*/ 1 w 1"/>
                    <a:gd name="T9" fmla="*/ 276 h 276"/>
                  </a:gdLst>
                  <a:ahLst/>
                  <a:cxnLst>
                    <a:cxn ang="T4">
                      <a:pos x="T0" y="T1"/>
                    </a:cxn>
                    <a:cxn ang="T5">
                      <a:pos x="T2" y="T3"/>
                    </a:cxn>
                  </a:cxnLst>
                  <a:rect l="T6" t="T7" r="T8" b="T9"/>
                  <a:pathLst>
                    <a:path w="1" h="276">
                      <a:moveTo>
                        <a:pt x="0" y="0"/>
                      </a:moveTo>
                      <a:lnTo>
                        <a:pt x="0" y="276"/>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4" name="Freeform 155"/>
                <p:cNvSpPr/>
                <p:nvPr/>
              </p:nvSpPr>
              <p:spPr bwMode="auto">
                <a:xfrm>
                  <a:off x="5424" y="2859"/>
                  <a:ext cx="1" cy="273"/>
                </a:xfrm>
                <a:custGeom>
                  <a:avLst/>
                  <a:gdLst>
                    <a:gd name="T0" fmla="*/ 0 w 1"/>
                    <a:gd name="T1" fmla="*/ 0 h 273"/>
                    <a:gd name="T2" fmla="*/ 0 w 1"/>
                    <a:gd name="T3" fmla="*/ 273 h 273"/>
                    <a:gd name="T4" fmla="*/ 0 60000 65536"/>
                    <a:gd name="T5" fmla="*/ 0 60000 65536"/>
                    <a:gd name="T6" fmla="*/ 0 w 1"/>
                    <a:gd name="T7" fmla="*/ 0 h 273"/>
                    <a:gd name="T8" fmla="*/ 1 w 1"/>
                    <a:gd name="T9" fmla="*/ 273 h 273"/>
                  </a:gdLst>
                  <a:ahLst/>
                  <a:cxnLst>
                    <a:cxn ang="T4">
                      <a:pos x="T0" y="T1"/>
                    </a:cxn>
                    <a:cxn ang="T5">
                      <a:pos x="T2" y="T3"/>
                    </a:cxn>
                  </a:cxnLst>
                  <a:rect l="T6" t="T7" r="T8" b="T9"/>
                  <a:pathLst>
                    <a:path w="1" h="273">
                      <a:moveTo>
                        <a:pt x="0" y="0"/>
                      </a:moveTo>
                      <a:lnTo>
                        <a:pt x="0" y="273"/>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sp>
        <p:nvSpPr>
          <p:cNvPr id="110" name="文本框 109"/>
          <p:cNvSpPr txBox="1"/>
          <p:nvPr/>
        </p:nvSpPr>
        <p:spPr>
          <a:xfrm>
            <a:off x="5255895" y="3244850"/>
            <a:ext cx="1680210" cy="368300"/>
          </a:xfrm>
          <a:prstGeom prst="rect">
            <a:avLst/>
          </a:prstGeom>
          <a:noFill/>
        </p:spPr>
        <p:txBody>
          <a:bodyPr wrap="none" rtlCol="0" anchor="t">
            <a:spAutoFit/>
          </a:bodyPr>
          <a:lstStyle/>
          <a:p>
            <a:r>
              <a:rPr lang="zh-CN" altLang="en-US" dirty="0">
                <a:sym typeface="+mn-ea"/>
              </a:rPr>
              <a:t>第六章  存储器</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r>
              <a:rPr lang="zh-CN" altLang="en-US" dirty="0"/>
              <a:t>小数点按约定方式标出</a:t>
            </a:r>
          </a:p>
        </p:txBody>
      </p:sp>
      <p:sp>
        <p:nvSpPr>
          <p:cNvPr id="540674" name="Rectangle 2"/>
          <p:cNvSpPr>
            <a:spLocks noGrp="1" noChangeArrowheads="1"/>
          </p:cNvSpPr>
          <p:nvPr>
            <p:ph type="title"/>
          </p:nvPr>
        </p:nvSpPr>
        <p:spPr/>
        <p:txBody>
          <a:bodyPr>
            <a:normAutofit/>
          </a:bodyPr>
          <a:lstStyle/>
          <a:p>
            <a:pPr eaLnBrk="1" hangingPunct="1">
              <a:defRPr/>
            </a:pPr>
            <a:r>
              <a:rPr lang="zh-CN" altLang="en-US" dirty="0"/>
              <a:t>定点表示</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2" name="Group 5"/>
          <p:cNvGrpSpPr/>
          <p:nvPr/>
        </p:nvGrpSpPr>
        <p:grpSpPr bwMode="auto">
          <a:xfrm>
            <a:off x="3696970" y="1881774"/>
            <a:ext cx="7656513" cy="1833562"/>
            <a:chOff x="786" y="1557"/>
            <a:chExt cx="4823" cy="1155"/>
          </a:xfrm>
        </p:grpSpPr>
        <p:sp>
          <p:nvSpPr>
            <p:cNvPr id="33810" name="Text Box 6"/>
            <p:cNvSpPr txBox="1">
              <a:spLocks noChangeArrowheads="1"/>
            </p:cNvSpPr>
            <p:nvPr/>
          </p:nvSpPr>
          <p:spPr bwMode="auto">
            <a:xfrm>
              <a:off x="902" y="1646"/>
              <a:ext cx="146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32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1" lang="en-US" altLang="zh-CN" sz="32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f  </a:t>
              </a:r>
              <a:r>
                <a:rPr kumimoji="1" lang="en-US"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32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1" lang="en-US" altLang="zh-CN" sz="32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32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1" lang="en-US" altLang="zh-CN" sz="32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32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1" lang="en-US" altLang="zh-CN" sz="3200" b="1" i="1"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n</a:t>
              </a:r>
            </a:p>
          </p:txBody>
        </p:sp>
        <p:sp>
          <p:nvSpPr>
            <p:cNvPr id="33811" name="Text Box 7"/>
            <p:cNvSpPr txBox="1">
              <a:spLocks noChangeArrowheads="1"/>
            </p:cNvSpPr>
            <p:nvPr/>
          </p:nvSpPr>
          <p:spPr bwMode="auto">
            <a:xfrm>
              <a:off x="1681" y="1557"/>
              <a:ext cx="37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33812" name="Rectangle 8"/>
            <p:cNvSpPr>
              <a:spLocks noChangeArrowheads="1"/>
            </p:cNvSpPr>
            <p:nvPr/>
          </p:nvSpPr>
          <p:spPr bwMode="auto">
            <a:xfrm>
              <a:off x="864" y="1685"/>
              <a:ext cx="1504" cy="320"/>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1" lang="zh-CN" altLang="en-US" sz="2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3813" name="Line 9"/>
            <p:cNvSpPr>
              <a:spLocks noChangeShapeType="1"/>
            </p:cNvSpPr>
            <p:nvPr/>
          </p:nvSpPr>
          <p:spPr bwMode="auto">
            <a:xfrm>
              <a:off x="1200" y="1685"/>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3814" name="Line 10"/>
            <p:cNvSpPr>
              <a:spLocks noChangeShapeType="1"/>
            </p:cNvSpPr>
            <p:nvPr/>
          </p:nvSpPr>
          <p:spPr bwMode="auto">
            <a:xfrm flipV="1">
              <a:off x="1200" y="2008"/>
              <a:ext cx="0" cy="432"/>
            </a:xfrm>
            <a:prstGeom prst="line">
              <a:avLst/>
            </a:prstGeom>
            <a:noFill/>
            <a:ln w="28575">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3815" name="Text Box 11"/>
            <p:cNvSpPr txBox="1">
              <a:spLocks noChangeArrowheads="1"/>
            </p:cNvSpPr>
            <p:nvPr/>
          </p:nvSpPr>
          <p:spPr bwMode="auto">
            <a:xfrm>
              <a:off x="786" y="1992"/>
              <a:ext cx="348"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数符</a:t>
              </a:r>
            </a:p>
          </p:txBody>
        </p:sp>
        <p:sp>
          <p:nvSpPr>
            <p:cNvPr id="33816" name="Text Box 12"/>
            <p:cNvSpPr txBox="1">
              <a:spLocks noChangeArrowheads="1"/>
            </p:cNvSpPr>
            <p:nvPr/>
          </p:nvSpPr>
          <p:spPr bwMode="auto">
            <a:xfrm>
              <a:off x="1352" y="2129"/>
              <a:ext cx="88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数值部分</a:t>
              </a:r>
            </a:p>
          </p:txBody>
        </p:sp>
        <p:sp>
          <p:nvSpPr>
            <p:cNvPr id="33817" name="Text Box 13"/>
            <p:cNvSpPr txBox="1">
              <a:spLocks noChangeArrowheads="1"/>
            </p:cNvSpPr>
            <p:nvPr/>
          </p:nvSpPr>
          <p:spPr bwMode="auto">
            <a:xfrm>
              <a:off x="816" y="2422"/>
              <a:ext cx="1079"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小数点位置</a:t>
              </a:r>
            </a:p>
          </p:txBody>
        </p:sp>
        <p:sp>
          <p:nvSpPr>
            <p:cNvPr id="33818" name="Text Box 14"/>
            <p:cNvSpPr txBox="1">
              <a:spLocks noChangeArrowheads="1"/>
            </p:cNvSpPr>
            <p:nvPr/>
          </p:nvSpPr>
          <p:spPr bwMode="auto">
            <a:xfrm>
              <a:off x="3292" y="1637"/>
              <a:ext cx="172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32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1" lang="en-US" altLang="zh-CN" sz="32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f  </a:t>
              </a:r>
              <a:r>
                <a:rPr kumimoji="1" lang="en-US"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32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1" lang="en-US" altLang="zh-CN" sz="32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32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1" lang="en-US" altLang="zh-CN" sz="32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32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1" lang="en-US" altLang="zh-CN" sz="3200" b="1" i="1"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n</a:t>
              </a:r>
            </a:p>
          </p:txBody>
        </p:sp>
        <p:sp>
          <p:nvSpPr>
            <p:cNvPr id="33819" name="Text Box 15"/>
            <p:cNvSpPr txBox="1">
              <a:spLocks noChangeArrowheads="1"/>
            </p:cNvSpPr>
            <p:nvPr/>
          </p:nvSpPr>
          <p:spPr bwMode="auto">
            <a:xfrm>
              <a:off x="4078" y="1569"/>
              <a:ext cx="37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33820" name="Rectangle 16"/>
            <p:cNvSpPr>
              <a:spLocks noChangeArrowheads="1"/>
            </p:cNvSpPr>
            <p:nvPr/>
          </p:nvSpPr>
          <p:spPr bwMode="auto">
            <a:xfrm>
              <a:off x="3254" y="1676"/>
              <a:ext cx="1532" cy="317"/>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1" lang="zh-CN" altLang="en-US" sz="2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3821" name="Line 17"/>
            <p:cNvSpPr>
              <a:spLocks noChangeShapeType="1"/>
            </p:cNvSpPr>
            <p:nvPr/>
          </p:nvSpPr>
          <p:spPr bwMode="auto">
            <a:xfrm>
              <a:off x="3590" y="1683"/>
              <a:ext cx="0" cy="288"/>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3822" name="Line 18"/>
            <p:cNvSpPr>
              <a:spLocks noChangeShapeType="1"/>
            </p:cNvSpPr>
            <p:nvPr/>
          </p:nvSpPr>
          <p:spPr bwMode="auto">
            <a:xfrm flipV="1">
              <a:off x="4795" y="1978"/>
              <a:ext cx="0" cy="432"/>
            </a:xfrm>
            <a:prstGeom prst="line">
              <a:avLst/>
            </a:prstGeom>
            <a:noFill/>
            <a:ln w="28575">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3823" name="Text Box 19"/>
            <p:cNvSpPr txBox="1">
              <a:spLocks noChangeArrowheads="1"/>
            </p:cNvSpPr>
            <p:nvPr/>
          </p:nvSpPr>
          <p:spPr bwMode="auto">
            <a:xfrm>
              <a:off x="3225" y="1983"/>
              <a:ext cx="348"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数符</a:t>
              </a:r>
            </a:p>
          </p:txBody>
        </p:sp>
        <p:sp>
          <p:nvSpPr>
            <p:cNvPr id="33824" name="Text Box 20"/>
            <p:cNvSpPr txBox="1">
              <a:spLocks noChangeArrowheads="1"/>
            </p:cNvSpPr>
            <p:nvPr/>
          </p:nvSpPr>
          <p:spPr bwMode="auto">
            <a:xfrm>
              <a:off x="3644" y="2145"/>
              <a:ext cx="88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数值部分</a:t>
              </a:r>
            </a:p>
          </p:txBody>
        </p:sp>
        <p:sp>
          <p:nvSpPr>
            <p:cNvPr id="33825" name="Text Box 21"/>
            <p:cNvSpPr txBox="1">
              <a:spLocks noChangeArrowheads="1"/>
            </p:cNvSpPr>
            <p:nvPr/>
          </p:nvSpPr>
          <p:spPr bwMode="auto">
            <a:xfrm>
              <a:off x="4530" y="2404"/>
              <a:ext cx="1079"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小数点位置</a:t>
              </a:r>
            </a:p>
          </p:txBody>
        </p:sp>
        <p:sp>
          <p:nvSpPr>
            <p:cNvPr id="33826" name="AutoShape 22"/>
            <p:cNvSpPr/>
            <p:nvPr/>
          </p:nvSpPr>
          <p:spPr bwMode="auto">
            <a:xfrm rot="-5400000">
              <a:off x="1733" y="1566"/>
              <a:ext cx="96" cy="1008"/>
            </a:xfrm>
            <a:prstGeom prst="leftBrace">
              <a:avLst>
                <a:gd name="adj1" fmla="val 87500"/>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1" lang="zh-CN" altLang="en-US" sz="2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3827" name="AutoShape 23"/>
            <p:cNvSpPr/>
            <p:nvPr/>
          </p:nvSpPr>
          <p:spPr bwMode="auto">
            <a:xfrm rot="-5400000">
              <a:off x="4098" y="1559"/>
              <a:ext cx="96" cy="1008"/>
            </a:xfrm>
            <a:prstGeom prst="leftBrace">
              <a:avLst>
                <a:gd name="adj1" fmla="val 87500"/>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1" lang="zh-CN" altLang="en-US" sz="2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540697" name="Text Box 25"/>
          <p:cNvSpPr txBox="1">
            <a:spLocks noChangeArrowheads="1"/>
          </p:cNvSpPr>
          <p:nvPr/>
        </p:nvSpPr>
        <p:spPr bwMode="auto">
          <a:xfrm>
            <a:off x="1597661" y="3914091"/>
            <a:ext cx="1255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定点机</a:t>
            </a:r>
          </a:p>
        </p:txBody>
      </p:sp>
      <p:sp>
        <p:nvSpPr>
          <p:cNvPr id="540698" name="Text Box 26"/>
          <p:cNvSpPr txBox="1">
            <a:spLocks noChangeArrowheads="1"/>
          </p:cNvSpPr>
          <p:nvPr/>
        </p:nvSpPr>
        <p:spPr bwMode="auto">
          <a:xfrm>
            <a:off x="4278314" y="3914091"/>
            <a:ext cx="19700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小数定点机</a:t>
            </a:r>
          </a:p>
        </p:txBody>
      </p:sp>
      <p:sp>
        <p:nvSpPr>
          <p:cNvPr id="540699" name="Text Box 27"/>
          <p:cNvSpPr txBox="1">
            <a:spLocks noChangeArrowheads="1"/>
          </p:cNvSpPr>
          <p:nvPr/>
        </p:nvSpPr>
        <p:spPr bwMode="auto">
          <a:xfrm>
            <a:off x="8004494" y="3914091"/>
            <a:ext cx="19700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整数定点机</a:t>
            </a:r>
          </a:p>
        </p:txBody>
      </p:sp>
      <p:sp>
        <p:nvSpPr>
          <p:cNvPr id="540700" name="Text Box 28"/>
          <p:cNvSpPr txBox="1">
            <a:spLocks noChangeArrowheads="1"/>
          </p:cNvSpPr>
          <p:nvPr/>
        </p:nvSpPr>
        <p:spPr bwMode="auto">
          <a:xfrm>
            <a:off x="1597661" y="4498291"/>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原码</a:t>
            </a:r>
          </a:p>
        </p:txBody>
      </p:sp>
      <p:sp>
        <p:nvSpPr>
          <p:cNvPr id="540701" name="Text Box 29"/>
          <p:cNvSpPr txBox="1">
            <a:spLocks noChangeArrowheads="1"/>
          </p:cNvSpPr>
          <p:nvPr/>
        </p:nvSpPr>
        <p:spPr bwMode="auto">
          <a:xfrm>
            <a:off x="1597661" y="5082491"/>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补码</a:t>
            </a:r>
          </a:p>
        </p:txBody>
      </p:sp>
      <p:sp>
        <p:nvSpPr>
          <p:cNvPr id="540702" name="Text Box 30"/>
          <p:cNvSpPr txBox="1">
            <a:spLocks noChangeArrowheads="1"/>
          </p:cNvSpPr>
          <p:nvPr/>
        </p:nvSpPr>
        <p:spPr bwMode="auto">
          <a:xfrm>
            <a:off x="1597661" y="5666691"/>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反码</a:t>
            </a:r>
          </a:p>
        </p:txBody>
      </p:sp>
      <p:sp>
        <p:nvSpPr>
          <p:cNvPr id="540703" name="Text Box 31"/>
          <p:cNvSpPr txBox="1">
            <a:spLocks noChangeArrowheads="1"/>
          </p:cNvSpPr>
          <p:nvPr/>
        </p:nvSpPr>
        <p:spPr bwMode="auto">
          <a:xfrm>
            <a:off x="3581400" y="4498291"/>
            <a:ext cx="3257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2</a:t>
            </a:r>
            <a:r>
              <a:rPr kumimoji="1" lang="zh-CN" altLang="en-US" sz="2800" b="1" i="0" u="none" strike="noStrike" kern="1200" cap="none" spc="0" normalizeH="0" baseline="4000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800" b="1" i="1" u="none" strike="noStrike" kern="1200" cap="none" spc="0" normalizeH="0" baseline="4000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 +(1 </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2</a:t>
            </a:r>
            <a:r>
              <a:rPr kumimoji="1" lang="en-US" altLang="zh-CN" sz="2800" b="1" i="0" u="none" strike="noStrike" kern="1200" cap="none" spc="0" normalizeH="0" baseline="4000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800" b="1" i="1" u="none" strike="noStrike" kern="1200" cap="none" spc="0" normalizeH="0" baseline="4000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540704" name="Text Box 32"/>
          <p:cNvSpPr txBox="1">
            <a:spLocks noChangeArrowheads="1"/>
          </p:cNvSpPr>
          <p:nvPr/>
        </p:nvSpPr>
        <p:spPr bwMode="auto">
          <a:xfrm>
            <a:off x="7609206" y="4498291"/>
            <a:ext cx="3127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1" u="none" strike="noStrike" kern="1200" cap="none" spc="0" normalizeH="0" baseline="4000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800" b="1" i="0" u="none" strike="noStrike" kern="1200" cap="none" spc="0" normalizeH="0" baseline="4000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1) ~ +( 2</a:t>
            </a:r>
            <a:r>
              <a:rPr kumimoji="1" lang="en-US" altLang="zh-CN" sz="2800" b="1" i="1" u="none" strike="noStrike" kern="1200" cap="none" spc="0" normalizeH="0" baseline="4000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800" b="1"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1)</a:t>
            </a:r>
          </a:p>
        </p:txBody>
      </p:sp>
      <p:sp>
        <p:nvSpPr>
          <p:cNvPr id="540705" name="Text Box 33"/>
          <p:cNvSpPr txBox="1">
            <a:spLocks noChangeArrowheads="1"/>
          </p:cNvSpPr>
          <p:nvPr/>
        </p:nvSpPr>
        <p:spPr bwMode="auto">
          <a:xfrm>
            <a:off x="4484688" y="5082491"/>
            <a:ext cx="3124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800" b="1" i="0" u="none" strike="noStrike" kern="1200" cap="none" spc="0" normalizeH="0" baseline="0" noProof="0" dirty="0">
                <a:ln>
                  <a:noFill/>
                </a:ln>
                <a:solidFill>
                  <a:srgbClr val="0000CC"/>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800" b="1" i="0" u="none" strike="noStrike" kern="1200" cap="none" spc="0" normalizeH="0" baseline="0" noProof="0" dirty="0">
                <a:ln>
                  <a:noFill/>
                </a:ln>
                <a:solidFill>
                  <a:srgbClr val="0000CC"/>
                </a:solidFill>
                <a:effectLst/>
                <a:uLnTx/>
                <a:uFillTx/>
                <a:latin typeface="Times New Roman" panose="02020603050405020304" pitchFamily="18" charset="0"/>
                <a:ea typeface="宋体" panose="02010600030101010101" pitchFamily="2" charset="-122"/>
                <a:cs typeface="+mn-cs"/>
              </a:rPr>
              <a:t> 1</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 +(1 </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2</a:t>
            </a:r>
            <a:r>
              <a:rPr kumimoji="1" lang="en-US" altLang="zh-CN" sz="2800" b="1" i="0" u="none" strike="noStrike" kern="1200" cap="none" spc="0" normalizeH="0" baseline="4000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800" b="1" i="1" u="none" strike="noStrike" kern="1200" cap="none" spc="0" normalizeH="0" baseline="40000" noProof="0" dirty="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540706" name="Text Box 34"/>
          <p:cNvSpPr txBox="1">
            <a:spLocks noChangeArrowheads="1"/>
          </p:cNvSpPr>
          <p:nvPr/>
        </p:nvSpPr>
        <p:spPr bwMode="auto">
          <a:xfrm>
            <a:off x="8256906" y="5175255"/>
            <a:ext cx="3508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800" b="1" i="0" u="none" strike="noStrike" kern="1200" cap="none" spc="0" normalizeH="0" baseline="0" noProof="0" dirty="0">
                <a:ln>
                  <a:noFill/>
                </a:ln>
                <a:solidFill>
                  <a:srgbClr val="0000CC"/>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800" b="1" i="0" u="none" strike="noStrike" kern="1200" cap="none" spc="0" normalizeH="0" baseline="0" noProof="0" dirty="0">
                <a:ln>
                  <a:noFill/>
                </a:ln>
                <a:solidFill>
                  <a:srgbClr val="0000CC"/>
                </a:solidFill>
                <a:effectLst/>
                <a:uLnTx/>
                <a:uFillTx/>
                <a:latin typeface="Times New Roman" panose="02020603050405020304" pitchFamily="18" charset="0"/>
                <a:ea typeface="宋体" panose="02010600030101010101" pitchFamily="2" charset="-122"/>
                <a:cs typeface="+mn-cs"/>
              </a:rPr>
              <a:t> 2</a:t>
            </a:r>
            <a:r>
              <a:rPr kumimoji="1" lang="en-US" altLang="zh-CN" sz="2800" b="1" i="1" u="none" strike="noStrike" kern="1200" cap="none" spc="0" normalizeH="0" baseline="40000" noProof="0" dirty="0">
                <a:ln>
                  <a:noFill/>
                </a:ln>
                <a:solidFill>
                  <a:srgbClr val="0000CC"/>
                </a:solidFill>
                <a:effectLst/>
                <a:uLnTx/>
                <a:uFillTx/>
                <a:latin typeface="Times New Roman" panose="02020603050405020304" pitchFamily="18" charset="0"/>
                <a:ea typeface="宋体" panose="02010600030101010101" pitchFamily="2" charset="-122"/>
                <a:cs typeface="+mn-cs"/>
              </a:rPr>
              <a:t>n</a:t>
            </a:r>
            <a:r>
              <a:rPr kumimoji="1" lang="en-US" altLang="zh-CN" sz="2800" b="1" i="0" u="none" strike="noStrike" kern="1200" cap="none" spc="0" normalizeH="0" baseline="0" noProof="0" dirty="0">
                <a:ln>
                  <a:noFill/>
                </a:ln>
                <a:solidFill>
                  <a:srgbClr val="0000CC"/>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+( 2</a:t>
            </a:r>
            <a:r>
              <a:rPr kumimoji="1" lang="en-US" altLang="zh-CN" sz="2800" b="1" i="1" u="none" strike="noStrike" kern="1200" cap="none" spc="0" normalizeH="0" baseline="40000" noProof="0" dirty="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800" b="1" i="0" u="none" strike="noStrike" kern="1200" cap="none" spc="0" normalizeH="0" baseline="3000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1)</a:t>
            </a:r>
          </a:p>
        </p:txBody>
      </p:sp>
      <p:sp>
        <p:nvSpPr>
          <p:cNvPr id="540707" name="Text Box 35"/>
          <p:cNvSpPr txBox="1">
            <a:spLocks noChangeArrowheads="1"/>
          </p:cNvSpPr>
          <p:nvPr/>
        </p:nvSpPr>
        <p:spPr bwMode="auto">
          <a:xfrm>
            <a:off x="3581400" y="5666691"/>
            <a:ext cx="3257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2</a:t>
            </a:r>
            <a:r>
              <a:rPr kumimoji="1" lang="zh-CN" altLang="en-US" sz="2800" b="1" i="0" u="none" strike="noStrike" kern="1200" cap="none" spc="0" normalizeH="0" baseline="4000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800" b="1" i="1" u="none" strike="noStrike" kern="1200" cap="none" spc="0" normalizeH="0" baseline="4000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 +(1 </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2</a:t>
            </a:r>
            <a:r>
              <a:rPr kumimoji="1" lang="en-US" altLang="zh-CN" sz="2800" b="1" i="0" u="none" strike="noStrike" kern="1200" cap="none" spc="0" normalizeH="0" baseline="4000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800" b="1" i="1" u="none" strike="noStrike" kern="1200" cap="none" spc="0" normalizeH="0" baseline="4000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540708" name="Text Box 36"/>
          <p:cNvSpPr txBox="1">
            <a:spLocks noChangeArrowheads="1"/>
          </p:cNvSpPr>
          <p:nvPr/>
        </p:nvSpPr>
        <p:spPr bwMode="auto">
          <a:xfrm>
            <a:off x="7626669" y="5666691"/>
            <a:ext cx="3508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1" u="none" strike="noStrike" kern="1200" cap="none" spc="0" normalizeH="0" baseline="4000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800" b="1" i="0" u="none" strike="noStrike" kern="1200" cap="none" spc="0" normalizeH="0" baseline="4000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0" u="none" strike="noStrike" kern="1200" cap="none" spc="0" normalizeH="0" baseline="4000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 +( 2</a:t>
            </a:r>
            <a:r>
              <a:rPr kumimoji="1" lang="en-US" altLang="zh-CN" sz="2800" b="1" i="1" u="none" strike="noStrike" kern="1200" cap="none" spc="0" normalizeH="0" baseline="4000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800" b="1"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1)</a:t>
            </a:r>
          </a:p>
        </p:txBody>
      </p:sp>
    </p:spTree>
    <p:extLst>
      <p:ext uri="{BB962C8B-B14F-4D97-AF65-F5344CB8AC3E}">
        <p14:creationId xmlns:p14="http://schemas.microsoft.com/office/powerpoint/2010/main" val="406117119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6.3 </a:t>
            </a:r>
            <a:r>
              <a:rPr lang="zh-CN" altLang="en-US" b="1" dirty="0">
                <a:sym typeface="+mn-ea"/>
              </a:rPr>
              <a:t>高速缓冲存储器</a:t>
            </a:r>
            <a:r>
              <a:rPr lang="en-US" altLang="zh-CN" b="1" dirty="0">
                <a:sym typeface="+mn-ea"/>
              </a:rPr>
              <a:t>——</a:t>
            </a:r>
            <a:r>
              <a:rPr lang="zh-CN" altLang="en-US" b="1" dirty="0">
                <a:sym typeface="+mn-ea"/>
              </a:rPr>
              <a:t>小结</a:t>
            </a:r>
          </a:p>
        </p:txBody>
      </p:sp>
      <p:sp>
        <p:nvSpPr>
          <p:cNvPr id="14" name="灯片编号占位符 2"/>
          <p:cNvSpPr>
            <a:spLocks noGrp="1"/>
          </p:cNvSpPr>
          <p:nvPr>
            <p:ph type="sldNum" sz="quarter" idx="12"/>
          </p:nvPr>
        </p:nvSpPr>
        <p:spPr>
          <a:xfrm>
            <a:off x="8610600" y="6356350"/>
            <a:ext cx="2743200" cy="365125"/>
          </a:xfrm>
        </p:spPr>
        <p:txBody>
          <a:bodyPr/>
          <a:lstStyle/>
          <a:p>
            <a:fld id="{8EE8E787-E6FE-45D8-9039-788B45E44EE7}" type="slidenum">
              <a:rPr lang="zh-CN" altLang="en-US" smtClean="0">
                <a:latin typeface="宋体" panose="02010600030101010101" pitchFamily="2" charset="-122"/>
                <a:ea typeface="宋体" panose="02010600030101010101" pitchFamily="2" charset="-122"/>
              </a:rPr>
              <a:t>180</a:t>
            </a:fld>
            <a:endParaRPr lang="zh-CN" altLang="en-US" dirty="0">
              <a:latin typeface="宋体" panose="02010600030101010101" pitchFamily="2" charset="-122"/>
              <a:ea typeface="宋体" panose="02010600030101010101" pitchFamily="2" charset="-122"/>
            </a:endParaRPr>
          </a:p>
        </p:txBody>
      </p:sp>
      <p:sp>
        <p:nvSpPr>
          <p:cNvPr id="5" name="内容占位符 4"/>
          <p:cNvSpPr>
            <a:spLocks noGrp="1"/>
          </p:cNvSpPr>
          <p:nvPr>
            <p:ph idx="1"/>
          </p:nvPr>
        </p:nvSpPr>
        <p:spPr>
          <a:xfrm>
            <a:off x="838200" y="1054935"/>
            <a:ext cx="10515600" cy="4873029"/>
          </a:xfrm>
        </p:spPr>
        <p:txBody>
          <a:bodyPr/>
          <a:lstStyle/>
          <a:p>
            <a:r>
              <a:rPr lang="zh-CN" altLang="en-US" sz="3200" b="1" dirty="0">
                <a:solidFill>
                  <a:srgbClr val="C00000"/>
                </a:solidFill>
                <a:sym typeface="+mn-ea"/>
              </a:rPr>
              <a:t>实际应用：</a:t>
            </a:r>
            <a:r>
              <a:rPr lang="zh-CN" altLang="en-US" sz="3200" dirty="0">
                <a:sym typeface="+mn-ea"/>
              </a:rPr>
              <a:t>块设备缓存、硬盘缓存、</a:t>
            </a:r>
            <a:r>
              <a:rPr lang="en-US" altLang="zh-CN" sz="3200" dirty="0">
                <a:sym typeface="+mn-ea"/>
              </a:rPr>
              <a:t>web cache...  </a:t>
            </a:r>
            <a:endParaRPr lang="zh-CN" altLang="en-US" dirty="0"/>
          </a:p>
        </p:txBody>
      </p:sp>
      <p:sp>
        <p:nvSpPr>
          <p:cNvPr id="21" name="Text Box 6"/>
          <p:cNvSpPr txBox="1">
            <a:spLocks noChangeArrowheads="1"/>
          </p:cNvSpPr>
          <p:nvPr/>
        </p:nvSpPr>
        <p:spPr bwMode="auto">
          <a:xfrm>
            <a:off x="3164205" y="2651125"/>
            <a:ext cx="827722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某一 </a:t>
            </a:r>
            <a:r>
              <a:rPr lang="zh-CN" altLang="en-US" sz="3200" b="1"/>
              <a:t>主存块 </a:t>
            </a:r>
            <a:r>
              <a:rPr lang="zh-CN" altLang="en-US" sz="3200" b="1">
                <a:solidFill>
                  <a:schemeClr val="folHlink"/>
                </a:solidFill>
              </a:rPr>
              <a:t>只能固定 </a:t>
            </a:r>
            <a:r>
              <a:rPr lang="zh-CN" altLang="en-US" sz="3200" b="1"/>
              <a:t>映射到 </a:t>
            </a:r>
            <a:r>
              <a:rPr lang="zh-CN" altLang="en-US" sz="3200" b="1">
                <a:solidFill>
                  <a:schemeClr val="folHlink"/>
                </a:solidFill>
              </a:rPr>
              <a:t>某一 </a:t>
            </a:r>
            <a:r>
              <a:rPr lang="zh-CN" altLang="en-US" sz="3200" b="1"/>
              <a:t>缓存块</a:t>
            </a:r>
          </a:p>
        </p:txBody>
      </p:sp>
      <p:grpSp>
        <p:nvGrpSpPr>
          <p:cNvPr id="22" name="Group 7"/>
          <p:cNvGrpSpPr/>
          <p:nvPr/>
        </p:nvGrpSpPr>
        <p:grpSpPr bwMode="auto">
          <a:xfrm>
            <a:off x="717868" y="2650886"/>
            <a:ext cx="2224087" cy="2871788"/>
            <a:chOff x="96" y="2268"/>
            <a:chExt cx="1401" cy="1809"/>
          </a:xfrm>
        </p:grpSpPr>
        <p:sp>
          <p:nvSpPr>
            <p:cNvPr id="23" name="Text Box 8"/>
            <p:cNvSpPr txBox="1">
              <a:spLocks noChangeArrowheads="1"/>
            </p:cNvSpPr>
            <p:nvPr/>
          </p:nvSpPr>
          <p:spPr bwMode="auto">
            <a:xfrm>
              <a:off x="96" y="2268"/>
              <a:ext cx="114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直接映射</a:t>
              </a:r>
            </a:p>
          </p:txBody>
        </p:sp>
        <p:sp>
          <p:nvSpPr>
            <p:cNvPr id="24" name="Text Box 9"/>
            <p:cNvSpPr txBox="1">
              <a:spLocks noChangeArrowheads="1"/>
            </p:cNvSpPr>
            <p:nvPr/>
          </p:nvSpPr>
          <p:spPr bwMode="auto">
            <a:xfrm>
              <a:off x="96" y="2990"/>
              <a:ext cx="140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3200" b="1"/>
                <a:t>全相联</a:t>
              </a:r>
              <a:r>
                <a:rPr lang="zh-CN" altLang="en-US" sz="3200" b="1">
                  <a:sym typeface="+mn-ea"/>
                </a:rPr>
                <a:t>映射</a:t>
              </a:r>
              <a:endParaRPr lang="zh-CN" altLang="en-US" sz="3200" b="1"/>
            </a:p>
          </p:txBody>
        </p:sp>
        <p:sp>
          <p:nvSpPr>
            <p:cNvPr id="25" name="Text Box 10"/>
            <p:cNvSpPr txBox="1">
              <a:spLocks noChangeArrowheads="1"/>
            </p:cNvSpPr>
            <p:nvPr/>
          </p:nvSpPr>
          <p:spPr bwMode="auto">
            <a:xfrm>
              <a:off x="96" y="3709"/>
              <a:ext cx="140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3200" b="1"/>
                <a:t>组相联</a:t>
              </a:r>
              <a:r>
                <a:rPr lang="zh-CN" altLang="en-US" sz="3200" b="1">
                  <a:sym typeface="+mn-ea"/>
                </a:rPr>
                <a:t>映射</a:t>
              </a:r>
              <a:endParaRPr lang="zh-CN" altLang="en-US" sz="3200" b="1"/>
            </a:p>
          </p:txBody>
        </p:sp>
      </p:grpSp>
      <p:sp>
        <p:nvSpPr>
          <p:cNvPr id="26" name="Text Box 11"/>
          <p:cNvSpPr txBox="1">
            <a:spLocks noChangeArrowheads="1"/>
          </p:cNvSpPr>
          <p:nvPr/>
        </p:nvSpPr>
        <p:spPr bwMode="auto">
          <a:xfrm>
            <a:off x="3164205" y="3798570"/>
            <a:ext cx="761047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solidFill>
                  <a:schemeClr val="folHlink"/>
                </a:solidFill>
              </a:rPr>
              <a:t>某一 </a:t>
            </a:r>
            <a:r>
              <a:rPr lang="zh-CN" altLang="en-US" sz="3200" b="1"/>
              <a:t>主存块 </a:t>
            </a:r>
            <a:r>
              <a:rPr lang="zh-CN" altLang="en-US" sz="3200" b="1">
                <a:solidFill>
                  <a:schemeClr val="folHlink"/>
                </a:solidFill>
              </a:rPr>
              <a:t>能</a:t>
            </a:r>
            <a:r>
              <a:rPr lang="zh-CN" altLang="en-US" sz="3200" b="1"/>
              <a:t> 映射到 </a:t>
            </a:r>
            <a:r>
              <a:rPr lang="zh-CN" altLang="en-US" sz="3200" b="1">
                <a:solidFill>
                  <a:schemeClr val="folHlink"/>
                </a:solidFill>
              </a:rPr>
              <a:t>任一 </a:t>
            </a:r>
            <a:r>
              <a:rPr lang="zh-CN" altLang="en-US" sz="3200" b="1"/>
              <a:t>缓存块</a:t>
            </a:r>
          </a:p>
        </p:txBody>
      </p:sp>
      <p:sp>
        <p:nvSpPr>
          <p:cNvPr id="27" name="Text Box 12"/>
          <p:cNvSpPr txBox="1">
            <a:spLocks noChangeArrowheads="1"/>
          </p:cNvSpPr>
          <p:nvPr/>
        </p:nvSpPr>
        <p:spPr bwMode="auto">
          <a:xfrm>
            <a:off x="3164205" y="4939030"/>
            <a:ext cx="827722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dirty="0">
                <a:solidFill>
                  <a:schemeClr val="folHlink"/>
                </a:solidFill>
              </a:rPr>
              <a:t>某一 </a:t>
            </a:r>
            <a:r>
              <a:rPr lang="zh-CN" altLang="en-US" sz="3200" b="1" dirty="0"/>
              <a:t>主存块</a:t>
            </a:r>
            <a:r>
              <a:rPr lang="zh-CN" altLang="en-US" sz="3200" b="1" dirty="0">
                <a:solidFill>
                  <a:schemeClr val="folHlink"/>
                </a:solidFill>
              </a:rPr>
              <a:t>只能</a:t>
            </a:r>
            <a:r>
              <a:rPr lang="zh-CN" altLang="en-US" sz="3200" b="1" dirty="0"/>
              <a:t>映射</a:t>
            </a:r>
            <a:r>
              <a:rPr lang="zh-CN" altLang="en-US" sz="3200" b="1" dirty="0">
                <a:solidFill>
                  <a:schemeClr val="folHlink"/>
                </a:solidFill>
              </a:rPr>
              <a:t>某一</a:t>
            </a:r>
            <a:r>
              <a:rPr lang="zh-CN" altLang="en-US" sz="3200" b="1" dirty="0"/>
              <a:t>缓存</a:t>
            </a:r>
            <a:r>
              <a:rPr lang="zh-CN" altLang="en-US" sz="3200" b="1" dirty="0">
                <a:solidFill>
                  <a:srgbClr val="0000FF"/>
                </a:solidFill>
              </a:rPr>
              <a:t>组</a:t>
            </a:r>
            <a:r>
              <a:rPr lang="zh-CN" altLang="en-US" sz="3200" b="1" dirty="0"/>
              <a:t>中的</a:t>
            </a:r>
            <a:r>
              <a:rPr lang="zh-CN" altLang="en-US" sz="3200" b="1" dirty="0">
                <a:solidFill>
                  <a:schemeClr val="folHlink"/>
                </a:solidFill>
              </a:rPr>
              <a:t>任一块</a:t>
            </a:r>
          </a:p>
        </p:txBody>
      </p:sp>
      <p:sp>
        <p:nvSpPr>
          <p:cNvPr id="28" name="AutoShape 13"/>
          <p:cNvSpPr>
            <a:spLocks noChangeArrowheads="1"/>
          </p:cNvSpPr>
          <p:nvPr/>
        </p:nvSpPr>
        <p:spPr bwMode="auto">
          <a:xfrm>
            <a:off x="3063875" y="1854914"/>
            <a:ext cx="1478173" cy="646699"/>
          </a:xfrm>
          <a:prstGeom prst="wedgeRoundRectCallout">
            <a:avLst>
              <a:gd name="adj1" fmla="val -137721"/>
              <a:gd name="adj2" fmla="val 75475"/>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不灵活</a:t>
            </a:r>
          </a:p>
        </p:txBody>
      </p:sp>
      <p:sp>
        <p:nvSpPr>
          <p:cNvPr id="29" name="AutoShape 14"/>
          <p:cNvSpPr>
            <a:spLocks noChangeArrowheads="1"/>
          </p:cNvSpPr>
          <p:nvPr/>
        </p:nvSpPr>
        <p:spPr bwMode="auto">
          <a:xfrm>
            <a:off x="2978785" y="5709046"/>
            <a:ext cx="1478173" cy="646705"/>
          </a:xfrm>
          <a:prstGeom prst="wedgeRoundRectCallout">
            <a:avLst>
              <a:gd name="adj1" fmla="val -95492"/>
              <a:gd name="adj2" fmla="val -263015"/>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200" b="1"/>
              <a:t>成本高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linds(horizontal)">
                                      <p:cBhvr>
                                        <p:cTn id="27" dur="500"/>
                                        <p:tgtEl>
                                          <p:spTgt spid="28"/>
                                        </p:tgtEl>
                                      </p:cBhvr>
                                    </p:animEffec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blinds(horizontal)">
                                      <p:cBhvr>
                                        <p:cTn id="32" dur="500"/>
                                        <p:tgtEl>
                                          <p:spTgt spid="29"/>
                                        </p:tgtEl>
                                      </p:cBhvr>
                                    </p:animEffec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p:bldP spid="26" grpId="0" autoUpdateAnimBg="0"/>
      <p:bldP spid="27" grpId="0" autoUpdateAnimBg="0"/>
      <p:bldP spid="28" grpId="0" bldLvl="0" animBg="1" autoUpdateAnimBg="0"/>
      <p:bldP spid="29" grpId="0" bldLvl="0" animBg="1" autoUpdateAnimBg="0"/>
    </p:bldLst>
  </p:timing>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4110038" y="1543051"/>
            <a:ext cx="9144000" cy="27699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defRPr/>
            </a:pPr>
            <a:endParaRPr kumimoji="1"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grpSp>
        <p:nvGrpSpPr>
          <p:cNvPr id="44035" name="Group 3"/>
          <p:cNvGrpSpPr/>
          <p:nvPr/>
        </p:nvGrpSpPr>
        <p:grpSpPr bwMode="auto">
          <a:xfrm>
            <a:off x="4498975" y="1108076"/>
            <a:ext cx="1936750" cy="2346325"/>
            <a:chOff x="1874" y="639"/>
            <a:chExt cx="1220" cy="1478"/>
          </a:xfrm>
        </p:grpSpPr>
        <p:sp>
          <p:nvSpPr>
            <p:cNvPr id="44041" name="Rectangle 4"/>
            <p:cNvSpPr>
              <a:spLocks noChangeArrowheads="1"/>
            </p:cNvSpPr>
            <p:nvPr/>
          </p:nvSpPr>
          <p:spPr bwMode="auto">
            <a:xfrm>
              <a:off x="2226" y="1427"/>
              <a:ext cx="53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defRPr/>
              </a:pPr>
              <a:endParaRPr kumimoji="1"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44042" name="Rectangle 5"/>
            <p:cNvSpPr>
              <a:spLocks noChangeArrowheads="1"/>
            </p:cNvSpPr>
            <p:nvPr/>
          </p:nvSpPr>
          <p:spPr bwMode="auto">
            <a:xfrm>
              <a:off x="1874" y="1039"/>
              <a:ext cx="53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defRPr/>
              </a:pPr>
              <a:endParaRPr kumimoji="1"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44043" name="Rectangle 6"/>
            <p:cNvSpPr>
              <a:spLocks noChangeArrowheads="1"/>
            </p:cNvSpPr>
            <p:nvPr/>
          </p:nvSpPr>
          <p:spPr bwMode="auto">
            <a:xfrm>
              <a:off x="2562" y="1039"/>
              <a:ext cx="532" cy="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defRPr/>
              </a:pPr>
              <a:endParaRPr kumimoji="1"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44044" name="Rectangle 7"/>
            <p:cNvSpPr>
              <a:spLocks noChangeArrowheads="1"/>
            </p:cNvSpPr>
            <p:nvPr/>
          </p:nvSpPr>
          <p:spPr bwMode="auto">
            <a:xfrm>
              <a:off x="2226" y="1913"/>
              <a:ext cx="532"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defRPr/>
              </a:pPr>
              <a:endParaRPr kumimoji="1"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44045" name="Rectangle 8"/>
            <p:cNvSpPr>
              <a:spLocks noChangeArrowheads="1"/>
            </p:cNvSpPr>
            <p:nvPr/>
          </p:nvSpPr>
          <p:spPr bwMode="auto">
            <a:xfrm>
              <a:off x="2181" y="639"/>
              <a:ext cx="623"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20000"/>
                </a:spcBef>
                <a:spcAft>
                  <a:spcPts val="0"/>
                </a:spcAft>
                <a:buClrTx/>
                <a:buSzTx/>
                <a:buFontTx/>
                <a:buNone/>
                <a:defRPr/>
              </a:pPr>
              <a:endParaRPr kumimoji="1" lang="zh-CN" altLang="en-US" sz="12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grpSp>
      <p:sp>
        <p:nvSpPr>
          <p:cNvPr id="44036" name="Text Box 9"/>
          <p:cNvSpPr txBox="1">
            <a:spLocks noChangeArrowheads="1"/>
          </p:cNvSpPr>
          <p:nvPr/>
        </p:nvSpPr>
        <p:spPr bwMode="auto">
          <a:xfrm>
            <a:off x="2115343" y="1820050"/>
            <a:ext cx="8640763" cy="1208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914400" indent="-45720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371600" indent="-4572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828800" indent="-4572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286000" indent="-4572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ct val="140000"/>
              </a:lnSpc>
              <a:spcBef>
                <a:spcPct val="0"/>
              </a:spcBef>
              <a:spcAft>
                <a:spcPts val="0"/>
              </a:spcAft>
              <a:buClrTx/>
              <a:buSzTx/>
              <a:buFontTx/>
              <a:buNone/>
              <a:defRPr/>
            </a:pPr>
            <a:r>
              <a:rPr kumimoji="1"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对于一定容量的存储器，按字节或字访问</a:t>
            </a:r>
          </a:p>
          <a:p>
            <a:pPr marL="457200" marR="0" lvl="0" indent="-457200" algn="l" defTabSz="914400" rtl="0" eaLnBrk="1" fontAlgn="auto" latinLnBrk="0" hangingPunct="1">
              <a:lnSpc>
                <a:spcPct val="140000"/>
              </a:lnSpc>
              <a:spcBef>
                <a:spcPct val="0"/>
              </a:spcBef>
              <a:spcAft>
                <a:spcPts val="0"/>
              </a:spcAft>
              <a:buClrTx/>
              <a:buSzTx/>
              <a:buFontTx/>
              <a:buNone/>
              <a:defRPr/>
            </a:pP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  的寻址范围是不同的</a:t>
            </a:r>
          </a:p>
        </p:txBody>
      </p:sp>
      <p:sp>
        <p:nvSpPr>
          <p:cNvPr id="44037" name="Text Box 10"/>
          <p:cNvSpPr txBox="1">
            <a:spLocks noChangeArrowheads="1"/>
          </p:cNvSpPr>
          <p:nvPr/>
        </p:nvSpPr>
        <p:spPr bwMode="auto">
          <a:xfrm>
            <a:off x="1889919" y="1081069"/>
            <a:ext cx="606266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1" lang="zh-CN" altLang="en-US" sz="3600" b="0"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难点</a:t>
            </a:r>
          </a:p>
        </p:txBody>
      </p:sp>
      <p:sp>
        <p:nvSpPr>
          <p:cNvPr id="44039" name="Text Box 13"/>
          <p:cNvSpPr txBox="1">
            <a:spLocks noChangeArrowheads="1"/>
          </p:cNvSpPr>
          <p:nvPr/>
        </p:nvSpPr>
        <p:spPr bwMode="auto">
          <a:xfrm>
            <a:off x="2115343" y="3109099"/>
            <a:ext cx="8640763" cy="1227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914400" indent="-45720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371600" indent="-4572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828800" indent="-4572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286000" indent="-4572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457200" marR="0" lvl="0" indent="-457200" algn="l" defTabSz="914400" rtl="0" eaLnBrk="1" fontAlgn="auto" latinLnBrk="0" hangingPunct="1">
              <a:lnSpc>
                <a:spcPct val="140000"/>
              </a:lnSpc>
              <a:spcBef>
                <a:spcPct val="0"/>
              </a:spcBef>
              <a:spcAft>
                <a:spcPts val="0"/>
              </a:spcAft>
              <a:buClrTx/>
              <a:buSzTx/>
              <a:buFontTx/>
              <a:buNone/>
              <a:defRPr/>
            </a:pPr>
            <a:r>
              <a:rPr kumimoji="1"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2. </a:t>
            </a:r>
            <a:r>
              <a:rPr kumimoji="1"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多体并行结构存储器顺序编址和交叉编址</a:t>
            </a:r>
          </a:p>
          <a:p>
            <a:pPr marL="457200" marR="0" lvl="0" indent="-457200" algn="l" defTabSz="914400" rtl="0" eaLnBrk="1" fontAlgn="auto" latinLnBrk="0" hangingPunct="1">
              <a:lnSpc>
                <a:spcPct val="140000"/>
              </a:lnSpc>
              <a:spcBef>
                <a:spcPct val="0"/>
              </a:spcBef>
              <a:spcAft>
                <a:spcPts val="0"/>
              </a:spcAft>
              <a:buClrTx/>
              <a:buSzTx/>
              <a:buFontTx/>
              <a:buNone/>
              <a:defRPr/>
            </a:pPr>
            <a:r>
              <a:rPr kumimoji="1"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对访存速度的影响</a:t>
            </a:r>
            <a:endPar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229390" name="Text Box 14"/>
          <p:cNvSpPr txBox="1">
            <a:spLocks noChangeArrowheads="1"/>
          </p:cNvSpPr>
          <p:nvPr/>
        </p:nvSpPr>
        <p:spPr bwMode="auto">
          <a:xfrm>
            <a:off x="2115343" y="4369694"/>
            <a:ext cx="7488238" cy="1208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63855" indent="-363855">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1085850" indent="-45720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722755" indent="-4572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2359025" indent="-4572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995930" indent="-4572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345313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391033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436753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482473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363855" marR="0" lvl="0" indent="-363855" algn="l" defTabSz="914400" rtl="0" eaLnBrk="1" fontAlgn="auto" latinLnBrk="0" hangingPunct="1">
              <a:lnSpc>
                <a:spcPct val="140000"/>
              </a:lnSpc>
              <a:spcBef>
                <a:spcPct val="0"/>
              </a:spcBef>
              <a:spcAft>
                <a:spcPts val="0"/>
              </a:spcAft>
              <a:buClrTx/>
              <a:buSzTx/>
              <a:buFontTx/>
              <a:buNone/>
              <a:defRPr/>
            </a:pPr>
            <a:r>
              <a:rPr kumimoji="1"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3. </a:t>
            </a:r>
            <a:r>
              <a:rPr kumimoji="1"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不同的 </a:t>
            </a:r>
            <a:r>
              <a:rPr kumimoji="1"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Cache —</a:t>
            </a:r>
            <a:r>
              <a:rPr kumimoji="1"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主存地址映射，直接影响主存地址字段的分配、替换策略及命中率</a:t>
            </a:r>
            <a:endPar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2" name="标题 1"/>
          <p:cNvSpPr>
            <a:spLocks noGrp="1"/>
          </p:cNvSpPr>
          <p:nvPr>
            <p:ph type="title"/>
          </p:nvPr>
        </p:nvSpPr>
        <p:spPr/>
        <p:txBody>
          <a:bodyPr>
            <a:normAutofit fontScale="90000"/>
          </a:bodyPr>
          <a:lstStyle/>
          <a:p>
            <a:r>
              <a:rPr lang="zh-CN" altLang="en-US" dirty="0">
                <a:solidFill>
                  <a:prstClr val="black"/>
                </a:solidFill>
              </a:rPr>
              <a:t>第</a:t>
            </a:r>
            <a:r>
              <a:rPr lang="zh-CN" altLang="en-US" dirty="0">
                <a:solidFill>
                  <a:prstClr val="black"/>
                </a:solidFill>
                <a:latin typeface="Times New Roman" panose="02020603050405020304" pitchFamily="18" charset="0"/>
                <a:cs typeface="Times New Roman" panose="02020603050405020304" pitchFamily="18" charset="0"/>
                <a:sym typeface="+mn-ea"/>
              </a:rPr>
              <a:t>六</a:t>
            </a:r>
            <a:r>
              <a:rPr lang="zh-CN" altLang="en-US" dirty="0">
                <a:solidFill>
                  <a:prstClr val="black"/>
                </a:solidFill>
              </a:rPr>
              <a:t>章 存储器</a:t>
            </a:r>
            <a:endParaRPr lang="zh-CN" altLang="en-US" dirty="0"/>
          </a:p>
        </p:txBody>
      </p:sp>
      <p:sp>
        <p:nvSpPr>
          <p:cNvPr id="14" name="Text Box 14"/>
          <p:cNvSpPr txBox="1">
            <a:spLocks noChangeArrowheads="1"/>
          </p:cNvSpPr>
          <p:nvPr/>
        </p:nvSpPr>
        <p:spPr bwMode="auto">
          <a:xfrm>
            <a:off x="2115343" y="5611169"/>
            <a:ext cx="7488238" cy="694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63855" indent="-363855">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1085850" indent="-45720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722755" indent="-4572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2359025" indent="-4572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995930" indent="-4572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345313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391033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436753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4824730" indent="-4572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363855" marR="0" lvl="0" indent="-363855" algn="l" defTabSz="914400" rtl="0" eaLnBrk="1" fontAlgn="auto" latinLnBrk="0" hangingPunct="1">
              <a:lnSpc>
                <a:spcPct val="140000"/>
              </a:lnSpc>
              <a:spcBef>
                <a:spcPct val="0"/>
              </a:spcBef>
              <a:spcAft>
                <a:spcPts val="0"/>
              </a:spcAft>
              <a:buClrTx/>
              <a:buSzTx/>
              <a:buFont typeface="Wingdings" panose="05000000000000000000" pitchFamily="2" charset="2"/>
              <a:buNone/>
              <a:defRPr/>
            </a:pPr>
            <a:r>
              <a:rPr kumimoji="1" lang="en-US" altLang="zh-CN"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4. TLB</a:t>
            </a:r>
            <a:r>
              <a:rPr kumimoji="1"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下</a:t>
            </a:r>
            <a:r>
              <a:rPr kumimoji="1" lang="zh-CN" altLang="en-US" sz="2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虚拟存储器虚拟地址到物理地址转换</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TLB</a:t>
            </a:r>
            <a:r>
              <a:rPr lang="zh-CN" altLang="en-US"/>
              <a:t>虚实地址转换</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pic>
        <p:nvPicPr>
          <p:cNvPr id="7" name="内容占位符 6"/>
          <p:cNvPicPr>
            <a:picLocks noGrp="1" noChangeAspect="1"/>
          </p:cNvPicPr>
          <p:nvPr>
            <p:ph idx="1"/>
          </p:nvPr>
        </p:nvPicPr>
        <p:blipFill>
          <a:blip r:embed="rId3"/>
          <a:stretch>
            <a:fillRect/>
          </a:stretch>
        </p:blipFill>
        <p:spPr>
          <a:xfrm>
            <a:off x="266600" y="1219218"/>
            <a:ext cx="6309259" cy="4488732"/>
          </a:xfrm>
          <a:prstGeom prst="rect">
            <a:avLst/>
          </a:prstGeom>
        </p:spPr>
      </p:pic>
      <p:sp>
        <p:nvSpPr>
          <p:cNvPr id="6" name="内容占位符 2"/>
          <p:cNvSpPr txBox="1"/>
          <p:nvPr/>
        </p:nvSpPr>
        <p:spPr>
          <a:xfrm>
            <a:off x="6376738" y="1065730"/>
            <a:ext cx="5719010" cy="579227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Clr>
                <a:srgbClr val="000000"/>
              </a:buClr>
              <a:buFont typeface="Arial" panose="020B0604020202020204" pitchFamily="34" charset="0"/>
              <a:buChar char="•"/>
              <a:defRPr sz="3200" kern="1200">
                <a:solidFill>
                  <a:schemeClr val="tx1"/>
                </a:solidFill>
                <a:latin typeface="Times New Roman" panose="02020603050405020304" pitchFamily="18" charset="0"/>
                <a:ea typeface="宋体" panose="02010600030101010101" pitchFamily="2" charset="-122"/>
                <a:cs typeface="+mn-cs"/>
              </a:defRPr>
            </a:lvl1pPr>
            <a:lvl2pPr marL="685800" indent="-228600" algn="l" defTabSz="914400" rtl="0" eaLnBrk="1" latinLnBrk="0" hangingPunct="1">
              <a:lnSpc>
                <a:spcPct val="150000"/>
              </a:lnSpc>
              <a:spcBef>
                <a:spcPts val="500"/>
              </a:spcBef>
              <a:buClr>
                <a:srgbClr val="000000"/>
              </a:buClr>
              <a:buFont typeface="Arial" panose="020B0604020202020204" pitchFamily="34" charset="0"/>
              <a:buChar char="•"/>
              <a:defRPr sz="2800" kern="1200">
                <a:solidFill>
                  <a:schemeClr val="tx1"/>
                </a:solidFill>
                <a:latin typeface="Times New Roman" panose="02020603050405020304" pitchFamily="18" charset="0"/>
                <a:ea typeface="宋体" panose="02010600030101010101" pitchFamily="2" charset="-122"/>
                <a:cs typeface="+mn-cs"/>
              </a:defRPr>
            </a:lvl2pPr>
            <a:lvl3pPr marL="1143000" indent="-228600" algn="l" defTabSz="914400" rtl="0" eaLnBrk="1" latinLnBrk="0" hangingPunct="1">
              <a:lnSpc>
                <a:spcPct val="150000"/>
              </a:lnSpc>
              <a:spcBef>
                <a:spcPts val="500"/>
              </a:spcBef>
              <a:buClr>
                <a:srgbClr val="000000"/>
              </a:buClr>
              <a:buFont typeface="Arial" panose="020B0604020202020204" pitchFamily="34" charset="0"/>
              <a:buChar char="•"/>
              <a:defRPr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a:solidFill>
                  <a:schemeClr val="tx1"/>
                </a:solidFill>
                <a:latin typeface="Times New Roman" panose="02020603050405020304" pitchFamily="18" charset="0"/>
                <a:ea typeface="宋体" panose="02010600030101010101" pitchFamily="2" charset="-122"/>
                <a:cs typeface="+mn-cs"/>
              </a:defRPr>
            </a:lvl4pPr>
            <a:lvl5pPr marL="20574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采用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TLB</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后，对虚拟地址进行二次划分，主要是把</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VPN</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划分为</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TLB Tag</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和</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TLB index</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，页内偏移地址不变。</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228600" marR="0" lvl="0" indent="-228600" algn="just"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当</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CPU</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传送一个新的虚拟地址后，从虚拟地址中划分出</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TLB Tag</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和</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TLB index</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，使用</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TLB index</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找到快表中对应的页表项，比较当前虚拟地址的</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TLB Tag</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和页表项中存储的</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TLB Tag</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是否相同。</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如果相同且有效位为</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，则快表命中，直接基于页表项中存储的物理页号生成物理地址；否则，快表未命中，需要访问主存中的页表</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228600" marR="0" lvl="0" indent="-228600" algn="just" defTabSz="914400" rtl="0" eaLnBrk="1" fontAlgn="auto" latinLnBrk="0" hangingPunct="1">
              <a:lnSpc>
                <a:spcPct val="130000"/>
              </a:lnSpc>
              <a:spcBef>
                <a:spcPts val="0"/>
              </a:spcBef>
              <a:spcAft>
                <a:spcPts val="0"/>
              </a:spcAft>
              <a:buClr>
                <a:srgbClr val="000000"/>
              </a:buClr>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TLB</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中存放的是页表的子集，取决于</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TLB Index</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的位数。因此，不同的虚拟页可能会有相同的</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TLB Index</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，需要通过</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TLB Tag</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来区分。这类似于</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Cache</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的直接相连映射。</a:t>
            </a:r>
            <a:endPar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2" name="文本框 1"/>
          <p:cNvSpPr txBox="1"/>
          <p:nvPr/>
        </p:nvSpPr>
        <p:spPr>
          <a:xfrm>
            <a:off x="96252" y="5679421"/>
            <a:ext cx="377791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TLB</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中的页表项和主存中的页表项的差异在于多出了一个</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Tag</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标记，用于区分不同的虚拟页。</a:t>
            </a:r>
          </a:p>
        </p:txBody>
      </p:sp>
      <p:cxnSp>
        <p:nvCxnSpPr>
          <p:cNvPr id="8" name="直接箭头连接符 7"/>
          <p:cNvCxnSpPr/>
          <p:nvPr/>
        </p:nvCxnSpPr>
        <p:spPr>
          <a:xfrm flipH="1">
            <a:off x="637674" y="4155875"/>
            <a:ext cx="1106905" cy="15235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906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b="1" dirty="0">
                <a:sym typeface="+mn-ea"/>
              </a:rPr>
              <a:t>TLB——</a:t>
            </a:r>
            <a:r>
              <a:rPr lang="zh-CN" altLang="en-US" b="1" dirty="0">
                <a:sym typeface="+mn-ea"/>
              </a:rPr>
              <a:t>经快慢表实现内部地址转换</a:t>
            </a:r>
          </a:p>
        </p:txBody>
      </p:sp>
      <p:sp>
        <p:nvSpPr>
          <p:cNvPr id="6" name="内容占位符 5"/>
          <p:cNvSpPr>
            <a:spLocks noGrp="1"/>
          </p:cNvSpPr>
          <p:nvPr>
            <p:ph idx="1"/>
          </p:nvPr>
        </p:nvSpPr>
        <p:spPr/>
        <p:txBody>
          <a:bodyPr>
            <a:normAutofit/>
          </a:bodyPr>
          <a:lstStyle/>
          <a:p>
            <a:pPr lvl="8">
              <a:lnSpc>
                <a:spcPct val="100000"/>
              </a:lnSpc>
            </a:pPr>
            <a:endParaRPr lang="zh-CN" altLang="en-US" dirty="0"/>
          </a:p>
          <a:p>
            <a:pPr lvl="0" fontAlgn="auto">
              <a:lnSpc>
                <a:spcPct val="100000"/>
              </a:lnSpc>
            </a:pPr>
            <a:endParaRPr lang="zh-CN" altLang="en-US" dirty="0">
              <a:sym typeface="+mn-ea"/>
            </a:endParaRPr>
          </a:p>
          <a:p>
            <a:pPr lvl="1" fontAlgn="auto">
              <a:lnSpc>
                <a:spcPct val="100000"/>
              </a:lnSpc>
            </a:pPr>
            <a:endParaRPr lang="en-US" altLang="zh-CN" b="1" dirty="0">
              <a:latin typeface="Times New Roman" panose="02020603050405020304" pitchFamily="18" charset="0"/>
              <a:sym typeface="+mn-ea"/>
            </a:endParaRPr>
          </a:p>
        </p:txBody>
      </p:sp>
      <p:grpSp>
        <p:nvGrpSpPr>
          <p:cNvPr id="9" name="组合 8"/>
          <p:cNvGrpSpPr/>
          <p:nvPr/>
        </p:nvGrpSpPr>
        <p:grpSpPr>
          <a:xfrm>
            <a:off x="1550670" y="1452430"/>
            <a:ext cx="8514080" cy="4679877"/>
            <a:chOff x="2653490" y="1773238"/>
            <a:chExt cx="6300010" cy="3750830"/>
          </a:xfrm>
        </p:grpSpPr>
        <p:sp>
          <p:nvSpPr>
            <p:cNvPr id="1153057" name="Line 33"/>
            <p:cNvSpPr>
              <a:spLocks noChangeShapeType="1"/>
            </p:cNvSpPr>
            <p:nvPr/>
          </p:nvSpPr>
          <p:spPr bwMode="auto">
            <a:xfrm>
              <a:off x="5486400" y="2078038"/>
              <a:ext cx="0" cy="3124200"/>
            </a:xfrm>
            <a:prstGeom prst="line">
              <a:avLst/>
            </a:prstGeom>
            <a:noFill/>
            <a:ln w="28575" cap="sq">
              <a:solidFill>
                <a:schemeClr val="tx1"/>
              </a:solidFill>
              <a:round/>
              <a:headEnd w="lg" len="lg"/>
              <a:tailEnd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sp>
          <p:nvSpPr>
            <p:cNvPr id="1153063" name="Line 39"/>
            <p:cNvSpPr>
              <a:spLocks noChangeShapeType="1"/>
            </p:cNvSpPr>
            <p:nvPr/>
          </p:nvSpPr>
          <p:spPr bwMode="auto">
            <a:xfrm flipV="1">
              <a:off x="4419600" y="2992438"/>
              <a:ext cx="0" cy="381000"/>
            </a:xfrm>
            <a:prstGeom prst="line">
              <a:avLst/>
            </a:prstGeom>
            <a:noFill/>
            <a:ln w="28575" cap="sq">
              <a:solidFill>
                <a:schemeClr val="tx1"/>
              </a:solidFill>
              <a:round/>
              <a:headEnd w="lg" len="lg"/>
              <a:tailEnd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sp>
          <p:nvSpPr>
            <p:cNvPr id="1153028" name="Rectangle 4"/>
            <p:cNvSpPr>
              <a:spLocks noChangeArrowheads="1"/>
            </p:cNvSpPr>
            <p:nvPr/>
          </p:nvSpPr>
          <p:spPr bwMode="auto">
            <a:xfrm>
              <a:off x="3810000" y="3373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cs typeface="+mn-cs"/>
                </a:rPr>
                <a:t>物理页号</a:t>
              </a:r>
            </a:p>
          </p:txBody>
        </p:sp>
        <p:sp>
          <p:nvSpPr>
            <p:cNvPr id="1153029" name="Rectangle 5"/>
            <p:cNvSpPr>
              <a:spLocks noChangeArrowheads="1"/>
            </p:cNvSpPr>
            <p:nvPr/>
          </p:nvSpPr>
          <p:spPr bwMode="auto">
            <a:xfrm>
              <a:off x="3810000" y="3602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0033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53030" name="Rectangle 6"/>
            <p:cNvSpPr>
              <a:spLocks noChangeArrowheads="1"/>
            </p:cNvSpPr>
            <p:nvPr/>
          </p:nvSpPr>
          <p:spPr bwMode="auto">
            <a:xfrm>
              <a:off x="3810000" y="38306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3300"/>
                  </a:solidFill>
                  <a:effectLst/>
                  <a:uLnTx/>
                  <a:uFillTx/>
                  <a:latin typeface="Times New Roman" panose="02020603050405020304" pitchFamily="18" charset="0"/>
                  <a:ea typeface="宋体" panose="02010600030101010101" pitchFamily="2" charset="-122"/>
                  <a:cs typeface="Times New Roman" panose="02020603050405020304" pitchFamily="18" charset="0"/>
                </a:rPr>
                <a:t>456</a:t>
              </a:r>
            </a:p>
          </p:txBody>
        </p:sp>
        <p:sp>
          <p:nvSpPr>
            <p:cNvPr id="1153031" name="Rectangle 7"/>
            <p:cNvSpPr>
              <a:spLocks noChangeArrowheads="1"/>
            </p:cNvSpPr>
            <p:nvPr/>
          </p:nvSpPr>
          <p:spPr bwMode="auto">
            <a:xfrm>
              <a:off x="3810000" y="40592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53032" name="Rectangle 8"/>
            <p:cNvSpPr>
              <a:spLocks noChangeArrowheads="1"/>
            </p:cNvSpPr>
            <p:nvPr/>
          </p:nvSpPr>
          <p:spPr bwMode="auto">
            <a:xfrm>
              <a:off x="3810000" y="42878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0033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53033" name="Rectangle 9"/>
            <p:cNvSpPr>
              <a:spLocks noChangeArrowheads="1"/>
            </p:cNvSpPr>
            <p:nvPr/>
          </p:nvSpPr>
          <p:spPr bwMode="auto">
            <a:xfrm>
              <a:off x="3810000" y="4516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53034" name="Rectangle 10"/>
            <p:cNvSpPr>
              <a:spLocks noChangeArrowheads="1"/>
            </p:cNvSpPr>
            <p:nvPr/>
          </p:nvSpPr>
          <p:spPr bwMode="auto">
            <a:xfrm>
              <a:off x="3810000" y="4745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0033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0" name="Group 11"/>
            <p:cNvGrpSpPr/>
            <p:nvPr/>
          </p:nvGrpSpPr>
          <p:grpSpPr bwMode="auto">
            <a:xfrm>
              <a:off x="5257800" y="1773238"/>
              <a:ext cx="3197225" cy="319088"/>
              <a:chOff x="2352" y="1344"/>
              <a:chExt cx="2014" cy="201"/>
            </a:xfrm>
          </p:grpSpPr>
          <p:sp>
            <p:nvSpPr>
              <p:cNvPr id="340011" name="Text Box 12"/>
              <p:cNvSpPr txBox="1">
                <a:spLocks noChangeArrowheads="1"/>
              </p:cNvSpPr>
              <p:nvPr/>
            </p:nvSpPr>
            <p:spPr bwMode="auto">
              <a:xfrm>
                <a:off x="3646" y="1344"/>
                <a:ext cx="720" cy="201"/>
              </a:xfrm>
              <a:prstGeom prst="rect">
                <a:avLst/>
              </a:prstGeom>
              <a:noFill/>
              <a:ln w="9525">
                <a:noFill/>
                <a:miter lim="800000"/>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虚拟地址</a:t>
                </a:r>
              </a:p>
            </p:txBody>
          </p:sp>
          <p:grpSp>
            <p:nvGrpSpPr>
              <p:cNvPr id="340012" name="Group 13"/>
              <p:cNvGrpSpPr/>
              <p:nvPr/>
            </p:nvGrpSpPr>
            <p:grpSpPr bwMode="auto">
              <a:xfrm>
                <a:off x="2352" y="1344"/>
                <a:ext cx="1344" cy="192"/>
                <a:chOff x="2928" y="1488"/>
                <a:chExt cx="1344" cy="192"/>
              </a:xfrm>
            </p:grpSpPr>
            <p:sp>
              <p:nvSpPr>
                <p:cNvPr id="1153038" name="Rectangle 14"/>
                <p:cNvSpPr>
                  <a:spLocks noChangeArrowheads="1"/>
                </p:cNvSpPr>
                <p:nvPr/>
              </p:nvSpPr>
              <p:spPr bwMode="auto">
                <a:xfrm>
                  <a:off x="2928" y="1488"/>
                  <a:ext cx="624"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虚拟页号</a:t>
                  </a:r>
                </a:p>
              </p:txBody>
            </p:sp>
            <p:sp>
              <p:nvSpPr>
                <p:cNvPr id="1153039" name="Rectangle 15"/>
                <p:cNvSpPr>
                  <a:spLocks noChangeArrowheads="1"/>
                </p:cNvSpPr>
                <p:nvPr/>
              </p:nvSpPr>
              <p:spPr bwMode="auto">
                <a:xfrm>
                  <a:off x="3552" y="1488"/>
                  <a:ext cx="720"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页内偏移</a:t>
                  </a:r>
                </a:p>
              </p:txBody>
            </p:sp>
          </p:grpSp>
        </p:grpSp>
        <p:sp>
          <p:nvSpPr>
            <p:cNvPr id="339978" name="Text Box 16"/>
            <p:cNvSpPr txBox="1">
              <a:spLocks noChangeArrowheads="1"/>
            </p:cNvSpPr>
            <p:nvPr/>
          </p:nvSpPr>
          <p:spPr bwMode="auto">
            <a:xfrm>
              <a:off x="4114800" y="4973638"/>
              <a:ext cx="685800" cy="319614"/>
            </a:xfrm>
            <a:prstGeom prst="rect">
              <a:avLst/>
            </a:prstGeom>
            <a:noFill/>
            <a:ln w="9525">
              <a:noFill/>
              <a:miter lim="800000"/>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慢表</a:t>
              </a:r>
            </a:p>
          </p:txBody>
        </p:sp>
        <p:grpSp>
          <p:nvGrpSpPr>
            <p:cNvPr id="11" name="Group 17"/>
            <p:cNvGrpSpPr/>
            <p:nvPr/>
          </p:nvGrpSpPr>
          <p:grpSpPr bwMode="auto">
            <a:xfrm>
              <a:off x="5943600" y="2840038"/>
              <a:ext cx="3009900" cy="319088"/>
              <a:chOff x="2784" y="2016"/>
              <a:chExt cx="1896" cy="201"/>
            </a:xfrm>
          </p:grpSpPr>
          <p:sp>
            <p:nvSpPr>
              <p:cNvPr id="1153042" name="Rectangle 18"/>
              <p:cNvSpPr>
                <a:spLocks noChangeArrowheads="1"/>
              </p:cNvSpPr>
              <p:nvPr/>
            </p:nvSpPr>
            <p:spPr bwMode="auto">
              <a:xfrm>
                <a:off x="2784" y="2016"/>
                <a:ext cx="528"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物理页号</a:t>
                </a:r>
              </a:p>
            </p:txBody>
          </p:sp>
          <p:sp>
            <p:nvSpPr>
              <p:cNvPr id="1153043" name="Rectangle 19"/>
              <p:cNvSpPr>
                <a:spLocks noChangeArrowheads="1"/>
              </p:cNvSpPr>
              <p:nvPr/>
            </p:nvSpPr>
            <p:spPr bwMode="auto">
              <a:xfrm>
                <a:off x="3312" y="2016"/>
                <a:ext cx="720" cy="192"/>
              </a:xfrm>
              <a:prstGeom prst="rect">
                <a:avLst/>
              </a:prstGeom>
              <a:solidFill>
                <a:srgbClr val="FF9900"/>
              </a:solidFill>
              <a:ln w="19050" algn="ctr">
                <a:solidFill>
                  <a:schemeClr val="tx1"/>
                </a:solidFill>
                <a:miter lim="800000"/>
                <a:headEnd type="none" w="sm" len="sm"/>
                <a:tailEnd type="none" w="sm" len="sm"/>
              </a:ln>
              <a:effectLst>
                <a:outerShdw blurRad="50800" dist="38100" dir="2700000" algn="tl" rotWithShape="0">
                  <a:prstClr val="black">
                    <a:alpha val="40000"/>
                  </a:prst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页内偏移</a:t>
                </a:r>
              </a:p>
            </p:txBody>
          </p:sp>
          <p:sp>
            <p:nvSpPr>
              <p:cNvPr id="340010" name="Text Box 20"/>
              <p:cNvSpPr txBox="1">
                <a:spLocks noChangeArrowheads="1"/>
              </p:cNvSpPr>
              <p:nvPr/>
            </p:nvSpPr>
            <p:spPr bwMode="auto">
              <a:xfrm>
                <a:off x="3960" y="2016"/>
                <a:ext cx="720" cy="201"/>
              </a:xfrm>
              <a:prstGeom prst="rect">
                <a:avLst/>
              </a:prstGeom>
              <a:noFill/>
              <a:ln w="9525">
                <a:noFill/>
                <a:miter lim="800000"/>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物理地址</a:t>
                </a:r>
              </a:p>
            </p:txBody>
          </p:sp>
        </p:grpSp>
        <p:sp>
          <p:nvSpPr>
            <p:cNvPr id="1153045" name="Rectangle 21"/>
            <p:cNvSpPr>
              <a:spLocks noChangeArrowheads="1"/>
            </p:cNvSpPr>
            <p:nvPr/>
          </p:nvSpPr>
          <p:spPr bwMode="auto">
            <a:xfrm>
              <a:off x="59436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cs typeface="+mn-cs"/>
                </a:rPr>
                <a:t>虚拟页号</a:t>
              </a:r>
            </a:p>
          </p:txBody>
        </p:sp>
        <p:sp>
          <p:nvSpPr>
            <p:cNvPr id="1153046" name="Rectangle 22"/>
            <p:cNvSpPr>
              <a:spLocks noChangeArrowheads="1"/>
            </p:cNvSpPr>
            <p:nvPr/>
          </p:nvSpPr>
          <p:spPr bwMode="auto">
            <a:xfrm>
              <a:off x="59436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0033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53047" name="Rectangle 23"/>
            <p:cNvSpPr>
              <a:spLocks noChangeArrowheads="1"/>
            </p:cNvSpPr>
            <p:nvPr/>
          </p:nvSpPr>
          <p:spPr bwMode="auto">
            <a:xfrm>
              <a:off x="59436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0033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53048" name="Rectangle 24"/>
            <p:cNvSpPr>
              <a:spLocks noChangeArrowheads="1"/>
            </p:cNvSpPr>
            <p:nvPr/>
          </p:nvSpPr>
          <p:spPr bwMode="auto">
            <a:xfrm>
              <a:off x="59436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53049" name="Rectangle 25"/>
            <p:cNvSpPr>
              <a:spLocks noChangeArrowheads="1"/>
            </p:cNvSpPr>
            <p:nvPr/>
          </p:nvSpPr>
          <p:spPr bwMode="auto">
            <a:xfrm>
              <a:off x="59436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0033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39985" name="Text Box 26"/>
            <p:cNvSpPr txBox="1">
              <a:spLocks noChangeArrowheads="1"/>
            </p:cNvSpPr>
            <p:nvPr/>
          </p:nvSpPr>
          <p:spPr bwMode="auto">
            <a:xfrm>
              <a:off x="6629400" y="5049838"/>
              <a:ext cx="1905000" cy="319614"/>
            </a:xfrm>
            <a:prstGeom prst="rect">
              <a:avLst/>
            </a:prstGeom>
            <a:noFill/>
            <a:ln w="9525">
              <a:noFill/>
              <a:miter lim="800000"/>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快表（相联存储器）</a:t>
              </a:r>
            </a:p>
          </p:txBody>
        </p:sp>
        <p:sp>
          <p:nvSpPr>
            <p:cNvPr id="1153051" name="Rectangle 27"/>
            <p:cNvSpPr>
              <a:spLocks noChangeArrowheads="1"/>
            </p:cNvSpPr>
            <p:nvPr/>
          </p:nvSpPr>
          <p:spPr bwMode="auto">
            <a:xfrm>
              <a:off x="71628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3300"/>
                  </a:solidFill>
                  <a:effectLst/>
                  <a:uLnTx/>
                  <a:uFillTx/>
                  <a:latin typeface="Times New Roman" panose="02020603050405020304" pitchFamily="18" charset="0"/>
                  <a:ea typeface="宋体" panose="02010600030101010101" pitchFamily="2" charset="-122"/>
                  <a:cs typeface="+mn-cs"/>
                </a:rPr>
                <a:t>物理页号</a:t>
              </a:r>
            </a:p>
          </p:txBody>
        </p:sp>
        <p:sp>
          <p:nvSpPr>
            <p:cNvPr id="1153052" name="Rectangle 28"/>
            <p:cNvSpPr>
              <a:spLocks noChangeArrowheads="1"/>
            </p:cNvSpPr>
            <p:nvPr/>
          </p:nvSpPr>
          <p:spPr bwMode="auto">
            <a:xfrm>
              <a:off x="71628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0033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53053" name="Rectangle 29"/>
            <p:cNvSpPr>
              <a:spLocks noChangeArrowheads="1"/>
            </p:cNvSpPr>
            <p:nvPr/>
          </p:nvSpPr>
          <p:spPr bwMode="auto">
            <a:xfrm>
              <a:off x="71628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3300"/>
                  </a:solidFill>
                  <a:effectLst/>
                  <a:uLnTx/>
                  <a:uFillTx/>
                  <a:latin typeface="Times New Roman" panose="02020603050405020304" pitchFamily="18" charset="0"/>
                  <a:ea typeface="宋体" panose="02010600030101010101" pitchFamily="2" charset="-122"/>
                  <a:cs typeface="Times New Roman" panose="02020603050405020304" pitchFamily="18" charset="0"/>
                </a:rPr>
                <a:t>456</a:t>
              </a:r>
            </a:p>
          </p:txBody>
        </p:sp>
        <p:sp>
          <p:nvSpPr>
            <p:cNvPr id="1153054" name="Rectangle 30"/>
            <p:cNvSpPr>
              <a:spLocks noChangeArrowheads="1"/>
            </p:cNvSpPr>
            <p:nvPr/>
          </p:nvSpPr>
          <p:spPr bwMode="auto">
            <a:xfrm>
              <a:off x="71628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53055" name="Rectangle 31"/>
            <p:cNvSpPr>
              <a:spLocks noChangeArrowheads="1"/>
            </p:cNvSpPr>
            <p:nvPr/>
          </p:nvSpPr>
          <p:spPr bwMode="auto">
            <a:xfrm>
              <a:off x="71628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srgbClr val="0033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53056" name="Line 32"/>
            <p:cNvSpPr>
              <a:spLocks noChangeShapeType="1"/>
            </p:cNvSpPr>
            <p:nvPr/>
          </p:nvSpPr>
          <p:spPr bwMode="auto">
            <a:xfrm>
              <a:off x="7086600" y="2078038"/>
              <a:ext cx="0" cy="748536"/>
            </a:xfrm>
            <a:prstGeom prst="line">
              <a:avLst/>
            </a:prstGeom>
            <a:noFill/>
            <a:ln w="28575">
              <a:solidFill>
                <a:schemeClr val="tx1"/>
              </a:solidFill>
              <a:round/>
              <a:headEnd w="lg" len="lg"/>
              <a:tailEnd type="triangle"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sp>
          <p:nvSpPr>
            <p:cNvPr id="1153058" name="Line 34"/>
            <p:cNvSpPr>
              <a:spLocks noChangeShapeType="1"/>
            </p:cNvSpPr>
            <p:nvPr/>
          </p:nvSpPr>
          <p:spPr bwMode="auto">
            <a:xfrm>
              <a:off x="5486400" y="5202238"/>
              <a:ext cx="1066800" cy="0"/>
            </a:xfrm>
            <a:prstGeom prst="line">
              <a:avLst/>
            </a:prstGeom>
            <a:noFill/>
            <a:ln w="28575" cap="sq">
              <a:solidFill>
                <a:schemeClr val="tx1"/>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sp>
          <p:nvSpPr>
            <p:cNvPr id="1153059" name="Line 35"/>
            <p:cNvSpPr>
              <a:spLocks noChangeShapeType="1"/>
            </p:cNvSpPr>
            <p:nvPr/>
          </p:nvSpPr>
          <p:spPr bwMode="auto">
            <a:xfrm flipV="1">
              <a:off x="6553200" y="4973638"/>
              <a:ext cx="0" cy="228600"/>
            </a:xfrm>
            <a:prstGeom prst="line">
              <a:avLst/>
            </a:prstGeom>
            <a:noFill/>
            <a:ln w="28575" cap="sq">
              <a:solidFill>
                <a:schemeClr val="tx1"/>
              </a:solidFill>
              <a:round/>
              <a:headEnd w="lg" len="lg"/>
              <a:tailEnd type="triangle"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sp>
          <p:nvSpPr>
            <p:cNvPr id="1153060" name="Line 36"/>
            <p:cNvSpPr>
              <a:spLocks noChangeShapeType="1"/>
            </p:cNvSpPr>
            <p:nvPr/>
          </p:nvSpPr>
          <p:spPr bwMode="auto">
            <a:xfrm flipH="1">
              <a:off x="3352800" y="2382838"/>
              <a:ext cx="2133600" cy="0"/>
            </a:xfrm>
            <a:prstGeom prst="line">
              <a:avLst/>
            </a:prstGeom>
            <a:noFill/>
            <a:ln w="28575" cap="sq">
              <a:solidFill>
                <a:schemeClr val="tx1"/>
              </a:solidFill>
              <a:round/>
              <a:headEnd w="lg" len="lg"/>
              <a:tailEnd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sp>
          <p:nvSpPr>
            <p:cNvPr id="1153061" name="Line 37"/>
            <p:cNvSpPr>
              <a:spLocks noChangeShapeType="1"/>
            </p:cNvSpPr>
            <p:nvPr/>
          </p:nvSpPr>
          <p:spPr bwMode="auto">
            <a:xfrm>
              <a:off x="3352800" y="2382838"/>
              <a:ext cx="0" cy="1524000"/>
            </a:xfrm>
            <a:prstGeom prst="line">
              <a:avLst/>
            </a:prstGeom>
            <a:noFill/>
            <a:ln w="28575" cap="sq">
              <a:solidFill>
                <a:schemeClr val="tx1"/>
              </a:solidFill>
              <a:round/>
              <a:headEnd w="lg" len="lg"/>
              <a:tailEnd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sp>
          <p:nvSpPr>
            <p:cNvPr id="1153062" name="Line 38"/>
            <p:cNvSpPr>
              <a:spLocks noChangeShapeType="1"/>
            </p:cNvSpPr>
            <p:nvPr/>
          </p:nvSpPr>
          <p:spPr bwMode="auto">
            <a:xfrm>
              <a:off x="3352800" y="3906838"/>
              <a:ext cx="457200" cy="0"/>
            </a:xfrm>
            <a:prstGeom prst="line">
              <a:avLst/>
            </a:prstGeom>
            <a:noFill/>
            <a:ln w="28575" cap="sq">
              <a:solidFill>
                <a:schemeClr val="tx1"/>
              </a:solidFill>
              <a:round/>
              <a:headEnd w="lg" len="lg"/>
              <a:tailEnd type="triangle"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sp>
          <p:nvSpPr>
            <p:cNvPr id="1153064" name="Line 40"/>
            <p:cNvSpPr>
              <a:spLocks noChangeShapeType="1"/>
            </p:cNvSpPr>
            <p:nvPr/>
          </p:nvSpPr>
          <p:spPr bwMode="auto">
            <a:xfrm>
              <a:off x="4419600" y="2992438"/>
              <a:ext cx="1524000" cy="0"/>
            </a:xfrm>
            <a:prstGeom prst="line">
              <a:avLst/>
            </a:prstGeom>
            <a:noFill/>
            <a:ln w="28575" cap="sq">
              <a:solidFill>
                <a:schemeClr val="tx1"/>
              </a:solidFill>
              <a:round/>
              <a:headEnd w="lg" len="lg"/>
              <a:tailEnd type="triangle"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sp>
          <p:nvSpPr>
            <p:cNvPr id="1153065" name="Line 41"/>
            <p:cNvSpPr>
              <a:spLocks noChangeShapeType="1"/>
            </p:cNvSpPr>
            <p:nvPr/>
          </p:nvSpPr>
          <p:spPr bwMode="auto">
            <a:xfrm flipV="1">
              <a:off x="7620000" y="3449638"/>
              <a:ext cx="0" cy="381000"/>
            </a:xfrm>
            <a:prstGeom prst="line">
              <a:avLst/>
            </a:prstGeom>
            <a:noFill/>
            <a:ln w="28575" cap="sq">
              <a:solidFill>
                <a:schemeClr val="tx1"/>
              </a:solidFill>
              <a:round/>
              <a:headEnd w="lg" len="lg"/>
              <a:tailEnd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sp>
          <p:nvSpPr>
            <p:cNvPr id="1153066" name="Line 42"/>
            <p:cNvSpPr>
              <a:spLocks noChangeShapeType="1"/>
            </p:cNvSpPr>
            <p:nvPr/>
          </p:nvSpPr>
          <p:spPr bwMode="auto">
            <a:xfrm flipH="1">
              <a:off x="6400800" y="3449638"/>
              <a:ext cx="1219200" cy="0"/>
            </a:xfrm>
            <a:prstGeom prst="line">
              <a:avLst/>
            </a:prstGeom>
            <a:noFill/>
            <a:ln w="28575" cap="sq">
              <a:solidFill>
                <a:schemeClr val="tx1"/>
              </a:solidFill>
              <a:round/>
              <a:headEnd w="lg" len="lg"/>
              <a:tailEnd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sp>
          <p:nvSpPr>
            <p:cNvPr id="1153067" name="Line 43"/>
            <p:cNvSpPr>
              <a:spLocks noChangeShapeType="1"/>
            </p:cNvSpPr>
            <p:nvPr/>
          </p:nvSpPr>
          <p:spPr bwMode="auto">
            <a:xfrm flipV="1">
              <a:off x="6400800" y="3144838"/>
              <a:ext cx="0" cy="304800"/>
            </a:xfrm>
            <a:prstGeom prst="line">
              <a:avLst/>
            </a:prstGeom>
            <a:noFill/>
            <a:ln w="28575" cap="sq">
              <a:solidFill>
                <a:schemeClr val="tx1"/>
              </a:solidFill>
              <a:round/>
              <a:headEnd w="lg" len="lg"/>
              <a:tailEnd type="triangle" w="lg" len="lg"/>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sp>
          <p:nvSpPr>
            <p:cNvPr id="1153068" name="Line 44"/>
            <p:cNvSpPr>
              <a:spLocks noChangeShapeType="1"/>
            </p:cNvSpPr>
            <p:nvPr/>
          </p:nvSpPr>
          <p:spPr bwMode="auto">
            <a:xfrm>
              <a:off x="6324600" y="2078038"/>
              <a:ext cx="0" cy="762000"/>
            </a:xfrm>
            <a:prstGeom prst="line">
              <a:avLst/>
            </a:prstGeom>
            <a:noFill/>
            <a:ln w="76200">
              <a:solidFill>
                <a:schemeClr val="tx1"/>
              </a:solidFill>
              <a:prstDash val="sysDot"/>
              <a:rou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0" i="0" u="none" strike="noStrike" kern="1200" cap="none" spc="0" normalizeH="0" baseline="0" noProof="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sp>
          <p:nvSpPr>
            <p:cNvPr id="1153069" name="Text Box 45"/>
            <p:cNvSpPr txBox="1">
              <a:spLocks noChangeArrowheads="1"/>
            </p:cNvSpPr>
            <p:nvPr/>
          </p:nvSpPr>
          <p:spPr bwMode="auto">
            <a:xfrm>
              <a:off x="4943500" y="5203388"/>
              <a:ext cx="1685900" cy="320680"/>
            </a:xfrm>
            <a:prstGeom prst="rect">
              <a:avLst/>
            </a:prstGeom>
            <a:noFill/>
            <a:ln w="9525">
              <a:noFill/>
              <a:miter lim="800000"/>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按内容及地址访问</a:t>
              </a:r>
            </a:p>
          </p:txBody>
        </p:sp>
        <p:sp>
          <p:nvSpPr>
            <p:cNvPr id="1153070" name="Text Box 46"/>
            <p:cNvSpPr txBox="1">
              <a:spLocks noChangeArrowheads="1"/>
            </p:cNvSpPr>
            <p:nvPr/>
          </p:nvSpPr>
          <p:spPr bwMode="auto">
            <a:xfrm>
              <a:off x="2653490" y="4007674"/>
              <a:ext cx="1219200" cy="319614"/>
            </a:xfrm>
            <a:prstGeom prst="rect">
              <a:avLst/>
            </a:prstGeom>
            <a:noFill/>
            <a:ln w="9525">
              <a:noFill/>
              <a:miter lim="800000"/>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按地址访问</a:t>
              </a:r>
            </a:p>
          </p:txBody>
        </p:sp>
        <p:sp>
          <p:nvSpPr>
            <p:cNvPr id="1153071" name="Text Box 47"/>
            <p:cNvSpPr txBox="1">
              <a:spLocks noChangeArrowheads="1"/>
            </p:cNvSpPr>
            <p:nvPr/>
          </p:nvSpPr>
          <p:spPr bwMode="auto">
            <a:xfrm>
              <a:off x="4343401" y="2412181"/>
              <a:ext cx="1219200" cy="319614"/>
            </a:xfrm>
            <a:prstGeom prst="rect">
              <a:avLst/>
            </a:prstGeom>
            <a:noFill/>
            <a:ln w="9525">
              <a:noFill/>
              <a:miter lim="800000"/>
            </a:ln>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快表中没有</a:t>
              </a:r>
            </a:p>
          </p:txBody>
        </p:sp>
      </p:grpSp>
      <p:sp>
        <p:nvSpPr>
          <p:cNvPr id="49" name="灯片编号占位符 2"/>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TLB</a:t>
            </a:r>
            <a:r>
              <a:rPr lang="zh-CN" altLang="en-US" b="1" dirty="0">
                <a:sym typeface="+mn-ea"/>
              </a:rPr>
              <a:t>命中</a:t>
            </a:r>
          </a:p>
        </p:txBody>
      </p:sp>
      <p:grpSp>
        <p:nvGrpSpPr>
          <p:cNvPr id="340995" name="组合 8"/>
          <p:cNvGrpSpPr/>
          <p:nvPr/>
        </p:nvGrpSpPr>
        <p:grpSpPr bwMode="auto">
          <a:xfrm>
            <a:off x="3795282" y="1313970"/>
            <a:ext cx="4743115" cy="4259164"/>
            <a:chOff x="1443212" y="1780297"/>
            <a:chExt cx="3749110" cy="3366084"/>
          </a:xfrm>
        </p:grpSpPr>
        <p:sp>
          <p:nvSpPr>
            <p:cNvPr id="341014" name="Rectangle 136"/>
            <p:cNvSpPr>
              <a:spLocks noChangeArrowheads="1"/>
            </p:cNvSpPr>
            <p:nvPr/>
          </p:nvSpPr>
          <p:spPr bwMode="auto">
            <a:xfrm>
              <a:off x="1443212" y="1780297"/>
              <a:ext cx="3749110" cy="3366084"/>
            </a:xfrm>
            <a:prstGeom prst="rect">
              <a:avLst/>
            </a:prstGeom>
            <a:solidFill>
              <a:schemeClr val="accent4">
                <a:lumMod val="20000"/>
                <a:lumOff val="80000"/>
              </a:schemeClr>
            </a:solidFill>
            <a:ln w="28575" algn="ctr">
              <a:solidFill>
                <a:srgbClr val="000000"/>
              </a:solidFill>
              <a:prstDash val="dash"/>
              <a:miter lim="800000"/>
            </a:ln>
          </p:spPr>
          <p:txBody>
            <a:bodyPr tIns="0"/>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a:ln>
                  <a:noFill/>
                </a:ln>
                <a:solidFill>
                  <a:prstClr val="black"/>
                </a:solidFill>
                <a:effectLst/>
                <a:uLnTx/>
                <a:uFillTx/>
                <a:latin typeface="Times New Roman" panose="02020603050405020304" pitchFamily="18" charset="0"/>
                <a:ea typeface="等线 Light" panose="02010600030101010101" pitchFamily="2" charset="-122"/>
                <a:cs typeface="Times New Roman" panose="02020603050405020304" pitchFamily="18" charset="0"/>
              </a:endParaRPr>
            </a:p>
          </p:txBody>
        </p:sp>
        <p:sp>
          <p:nvSpPr>
            <p:cNvPr id="33" name="Rectangle 137"/>
            <p:cNvSpPr>
              <a:spLocks noChangeArrowheads="1"/>
            </p:cNvSpPr>
            <p:nvPr/>
          </p:nvSpPr>
          <p:spPr bwMode="auto">
            <a:xfrm>
              <a:off x="3735217" y="3378433"/>
              <a:ext cx="858708" cy="1583853"/>
            </a:xfrm>
            <a:prstGeom prst="rect">
              <a:avLst/>
            </a:prstGeom>
            <a:solidFill>
              <a:srgbClr val="00B0F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MMU</a:t>
              </a:r>
              <a:endParaRPr kumimoji="0" lang="en-US"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5" name="Rectangle 139"/>
            <p:cNvSpPr>
              <a:spLocks noChangeArrowheads="1"/>
            </p:cNvSpPr>
            <p:nvPr/>
          </p:nvSpPr>
          <p:spPr bwMode="auto">
            <a:xfrm>
              <a:off x="3614585" y="1889801"/>
              <a:ext cx="1147589" cy="539589"/>
            </a:xfrm>
            <a:prstGeom prst="rect">
              <a:avLst/>
            </a:prstGeom>
            <a:solidFill>
              <a:srgbClr val="92D05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TLB</a:t>
              </a:r>
              <a:endParaRPr kumimoji="0" lang="en-US"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0" name="Rectangle 144"/>
            <p:cNvSpPr>
              <a:spLocks noChangeArrowheads="1"/>
            </p:cNvSpPr>
            <p:nvPr/>
          </p:nvSpPr>
          <p:spPr bwMode="auto">
            <a:xfrm>
              <a:off x="1546383" y="1944615"/>
              <a:ext cx="679347" cy="345972"/>
            </a:xfrm>
            <a:prstGeom prst="rect">
              <a:avLst/>
            </a:prstGeom>
            <a:noFill/>
            <a:ln>
              <a:noFill/>
            </a:ln>
          </p:spPr>
          <p:txBody>
            <a:bodyPr lIns="0" tIns="0" rIns="0" bIns="0"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CPU</a:t>
              </a:r>
              <a:endParaRPr kumimoji="0" lang="en-US" altLang="en-US" sz="2400" b="1" i="0" u="none" strike="noStrike" kern="1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4" name="Rectangle 138"/>
            <p:cNvSpPr>
              <a:spLocks noChangeArrowheads="1"/>
            </p:cNvSpPr>
            <p:nvPr/>
          </p:nvSpPr>
          <p:spPr bwMode="auto">
            <a:xfrm>
              <a:off x="1546383" y="3910087"/>
              <a:ext cx="1144416" cy="539589"/>
            </a:xfrm>
            <a:prstGeom prst="rect">
              <a:avLst/>
            </a:prstGeom>
            <a:solidFill>
              <a:srgbClr val="FF0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00" cap="none" spc="0" normalizeH="0" baseline="0" noProof="0">
                  <a:ln>
                    <a:noFill/>
                  </a:ln>
                  <a:solidFill>
                    <a:prstClr val="white">
                      <a:lumMod val="95000"/>
                    </a:prstClr>
                  </a:solidFill>
                  <a:effectLst/>
                  <a:uLnTx/>
                  <a:uFillTx/>
                  <a:latin typeface="Times New Roman" panose="02020603050405020304" pitchFamily="18" charset="0"/>
                  <a:ea typeface="等线 Light" panose="02010600030101010101" pitchFamily="2" charset="-122"/>
                  <a:cs typeface="+mn-cs"/>
                </a:rPr>
                <a:t>处理器</a:t>
              </a:r>
            </a:p>
          </p:txBody>
        </p:sp>
      </p:grpSp>
      <p:grpSp>
        <p:nvGrpSpPr>
          <p:cNvPr id="3" name="组合 2"/>
          <p:cNvGrpSpPr/>
          <p:nvPr/>
        </p:nvGrpSpPr>
        <p:grpSpPr bwMode="auto">
          <a:xfrm>
            <a:off x="5357579" y="4297352"/>
            <a:ext cx="1321325" cy="499366"/>
            <a:chOff x="3968533" y="3742743"/>
            <a:chExt cx="1045057" cy="395668"/>
          </a:xfrm>
        </p:grpSpPr>
        <p:sp>
          <p:nvSpPr>
            <p:cNvPr id="46" name="Rectangle 150"/>
            <p:cNvSpPr>
              <a:spLocks noChangeArrowheads="1"/>
            </p:cNvSpPr>
            <p:nvPr/>
          </p:nvSpPr>
          <p:spPr bwMode="auto">
            <a:xfrm>
              <a:off x="4062711" y="3807465"/>
              <a:ext cx="722645" cy="330946"/>
            </a:xfrm>
            <a:prstGeom prst="rect">
              <a:avLst/>
            </a:prstGeom>
            <a:noFill/>
            <a:ln>
              <a:noFill/>
            </a:ln>
          </p:spPr>
          <p:txBody>
            <a:bodyPr lIns="0" tIns="0" rIns="0" bIns="0"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1) VA</a:t>
              </a:r>
              <a:endParaRPr kumimoji="0" lang="en-US" altLang="en-US" sz="2000" b="1" i="0" u="none" strike="noStrike" kern="1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2" name="直接箭头连接符 1"/>
            <p:cNvCxnSpPr>
              <a:stCxn id="34" idx="3"/>
            </p:cNvCxnSpPr>
            <p:nvPr/>
          </p:nvCxnSpPr>
          <p:spPr>
            <a:xfrm>
              <a:off x="3968533" y="3742743"/>
              <a:ext cx="1045057" cy="1585"/>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6" name="Rectangle 140"/>
          <p:cNvSpPr>
            <a:spLocks noChangeArrowheads="1"/>
          </p:cNvSpPr>
          <p:nvPr/>
        </p:nvSpPr>
        <p:spPr bwMode="auto">
          <a:xfrm>
            <a:off x="9940046" y="2994742"/>
            <a:ext cx="1698844" cy="3138192"/>
          </a:xfrm>
          <a:prstGeom prst="rect">
            <a:avLst/>
          </a:prstGeom>
          <a:solidFill>
            <a:srgbClr val="FFC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00" cap="none" spc="0" normalizeH="0" baseline="0" noProof="0" dirty="0">
                <a:ln>
                  <a:noFill/>
                </a:ln>
                <a:solidFill>
                  <a:prstClr val="black"/>
                </a:solidFill>
                <a:effectLst/>
                <a:uLnTx/>
                <a:uFillTx/>
                <a:latin typeface="Times New Roman" panose="02020603050405020304" pitchFamily="18" charset="0"/>
                <a:ea typeface="等线 Light" panose="02010600030101010101" pitchFamily="2" charset="-122"/>
                <a:cs typeface="Times New Roman" panose="02020603050405020304" pitchFamily="18" charset="0"/>
              </a:rPr>
              <a:t>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00" cap="none" spc="0" normalizeH="0" baseline="0" noProof="0" dirty="0">
                <a:ln>
                  <a:noFill/>
                </a:ln>
                <a:solidFill>
                  <a:prstClr val="black"/>
                </a:solidFill>
                <a:effectLst/>
                <a:uLnTx/>
                <a:uFillTx/>
                <a:latin typeface="Times New Roman" panose="02020603050405020304" pitchFamily="18" charset="0"/>
                <a:ea typeface="等线 Light" panose="02010600030101010101" pitchFamily="2" charset="-122"/>
                <a:cs typeface="Times New Roman" panose="02020603050405020304" pitchFamily="18" charset="0"/>
              </a:rPr>
              <a:t>Memory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等线 Light" panose="02010600030101010101" pitchFamily="2"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等线 Light" panose="02010600030101010101" pitchFamily="2"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等线 Light" panose="02010600030101010101" pitchFamily="2" charset="-122"/>
                <a:cs typeface="Times New Roman" panose="02020603050405020304" pitchFamily="18" charset="0"/>
              </a:rPr>
              <a:t>(</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等线 Light" panose="02010600030101010101" pitchFamily="2" charset="-122"/>
                <a:cs typeface="Times New Roman" panose="02020603050405020304" pitchFamily="18" charset="0"/>
              </a:rPr>
              <a:t>页表</a:t>
            </a:r>
            <a:r>
              <a:rPr kumimoji="0" lang="en-US"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等线 Light" panose="02010600030101010101" pitchFamily="2" charset="-122"/>
                <a:cs typeface="Times New Roman" panose="02020603050405020304" pitchFamily="18" charset="0"/>
              </a:rPr>
              <a:t>)</a:t>
            </a:r>
            <a:endParaRPr kumimoji="0" lang="zh-CN" altLang="zh-CN" sz="2000" b="0" i="0" u="none" strike="noStrike" kern="100" cap="none" spc="0" normalizeH="0" baseline="0" noProof="0" dirty="0">
              <a:ln>
                <a:noFill/>
              </a:ln>
              <a:solidFill>
                <a:prstClr val="black"/>
              </a:solidFill>
              <a:effectLst/>
              <a:uLnTx/>
              <a:uFillTx/>
              <a:latin typeface="Times New Roman" panose="02020603050405020304" pitchFamily="18" charset="0"/>
              <a:ea typeface="等线 Light" panose="02010600030101010101" pitchFamily="2"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等线 Light" panose="02010600030101010101" pitchFamily="2" charset="-122"/>
              <a:cs typeface="Times New Roman" panose="02020603050405020304" pitchFamily="18" charset="0"/>
            </a:endParaRPr>
          </a:p>
        </p:txBody>
      </p:sp>
      <p:grpSp>
        <p:nvGrpSpPr>
          <p:cNvPr id="5" name="组合 4"/>
          <p:cNvGrpSpPr/>
          <p:nvPr/>
        </p:nvGrpSpPr>
        <p:grpSpPr bwMode="auto">
          <a:xfrm>
            <a:off x="5502927" y="2130029"/>
            <a:ext cx="1518116" cy="1191802"/>
            <a:chOff x="2785262" y="2429254"/>
            <a:chExt cx="1200180" cy="941060"/>
          </a:xfrm>
        </p:grpSpPr>
        <p:cxnSp>
          <p:nvCxnSpPr>
            <p:cNvPr id="38" name="AutoShape 142"/>
            <p:cNvCxnSpPr>
              <a:cxnSpLocks noChangeShapeType="1"/>
            </p:cNvCxnSpPr>
            <p:nvPr/>
          </p:nvCxnSpPr>
          <p:spPr bwMode="auto">
            <a:xfrm flipV="1">
              <a:off x="3985442" y="2429254"/>
              <a:ext cx="0" cy="941060"/>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41" name="Rectangle 145"/>
            <p:cNvSpPr>
              <a:spLocks noChangeArrowheads="1"/>
            </p:cNvSpPr>
            <p:nvPr/>
          </p:nvSpPr>
          <p:spPr bwMode="auto">
            <a:xfrm>
              <a:off x="2785262" y="2780888"/>
              <a:ext cx="1111279" cy="331392"/>
            </a:xfrm>
            <a:prstGeom prst="rect">
              <a:avLst/>
            </a:prstGeom>
            <a:noFill/>
            <a:ln>
              <a:noFill/>
            </a:ln>
          </p:spPr>
          <p:txBody>
            <a:bodyPr lIns="0" tIns="0" rIns="0" bIns="0" upright="1"/>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2) VPN</a:t>
              </a:r>
              <a:endParaRPr kumimoji="0" lang="en-US" altLang="en-US" sz="2000" b="1" i="0" u="none" strike="noStrike" kern="1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grpSp>
        <p:nvGrpSpPr>
          <p:cNvPr id="7" name="组合 6"/>
          <p:cNvGrpSpPr/>
          <p:nvPr/>
        </p:nvGrpSpPr>
        <p:grpSpPr bwMode="auto">
          <a:xfrm>
            <a:off x="7401574" y="2144804"/>
            <a:ext cx="1120761" cy="1164748"/>
            <a:chOff x="4293704" y="2429254"/>
            <a:chExt cx="886008" cy="919698"/>
          </a:xfrm>
        </p:grpSpPr>
        <p:cxnSp>
          <p:nvCxnSpPr>
            <p:cNvPr id="39" name="AutoShape 143"/>
            <p:cNvCxnSpPr>
              <a:cxnSpLocks noChangeShapeType="1"/>
            </p:cNvCxnSpPr>
            <p:nvPr/>
          </p:nvCxnSpPr>
          <p:spPr bwMode="auto">
            <a:xfrm>
              <a:off x="4293704" y="2429254"/>
              <a:ext cx="0" cy="919698"/>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42" name="Rectangle 146"/>
            <p:cNvSpPr>
              <a:spLocks noChangeArrowheads="1"/>
            </p:cNvSpPr>
            <p:nvPr/>
          </p:nvSpPr>
          <p:spPr bwMode="auto">
            <a:xfrm>
              <a:off x="4392320" y="2759061"/>
              <a:ext cx="787392" cy="348835"/>
            </a:xfrm>
            <a:prstGeom prst="rect">
              <a:avLst/>
            </a:prstGeom>
            <a:noFill/>
            <a:ln>
              <a:noFill/>
            </a:ln>
          </p:spPr>
          <p:txBody>
            <a:bodyPr lIns="0" tIns="0" rIns="0" bIns="0" upright="1"/>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3) P</a:t>
              </a:r>
              <a:r>
                <a:rPr kumimoji="0" lang="en-US" altLang="zh-CN" sz="2000" b="1" i="0" u="none" strike="noStrike" kern="100" cap="none" spc="0" normalizeH="0" baseline="0" noProof="0" dirty="0">
                  <a:ln>
                    <a:noFill/>
                  </a:ln>
                  <a:solidFill>
                    <a:prstClr val="black"/>
                  </a:solidFill>
                  <a:effectLst/>
                  <a:uLnTx/>
                  <a:uFillTx/>
                  <a:latin typeface="Times New Roman" panose="02020603050405020304" pitchFamily="18" charset="0"/>
                  <a:ea typeface="等线 Light" panose="02010600030101010101" pitchFamily="2" charset="-122"/>
                  <a:cs typeface="Times New Roman" panose="02020603050405020304" pitchFamily="18" charset="0"/>
                </a:rPr>
                <a:t>PN</a:t>
              </a:r>
              <a:endParaRPr kumimoji="0" lang="zh-CN" altLang="en-US" sz="2800" b="1" i="0" u="none" strike="noStrike" kern="100" cap="none" spc="0" normalizeH="0" baseline="0" noProof="0" dirty="0">
                <a:ln>
                  <a:noFill/>
                </a:ln>
                <a:solidFill>
                  <a:prstClr val="black"/>
                </a:solidFill>
                <a:effectLst/>
                <a:uLnTx/>
                <a:uFillTx/>
                <a:latin typeface="Times New Roman" panose="02020603050405020304" pitchFamily="18" charset="0"/>
                <a:ea typeface="等线 Light" panose="02010600030101010101" pitchFamily="2" charset="-122"/>
                <a:cs typeface="Times New Roman" panose="02020603050405020304" pitchFamily="18" charset="0"/>
              </a:endParaRPr>
            </a:p>
          </p:txBody>
        </p:sp>
      </p:grpSp>
      <p:grpSp>
        <p:nvGrpSpPr>
          <p:cNvPr id="8" name="组合 7"/>
          <p:cNvGrpSpPr/>
          <p:nvPr/>
        </p:nvGrpSpPr>
        <p:grpSpPr bwMode="auto">
          <a:xfrm>
            <a:off x="7782575" y="4307196"/>
            <a:ext cx="2160734" cy="557792"/>
            <a:chOff x="5871146" y="3733255"/>
            <a:chExt cx="1708585" cy="441364"/>
          </a:xfrm>
        </p:grpSpPr>
        <p:sp>
          <p:nvSpPr>
            <p:cNvPr id="43" name="Rectangle 147"/>
            <p:cNvSpPr>
              <a:spLocks noChangeArrowheads="1"/>
            </p:cNvSpPr>
            <p:nvPr/>
          </p:nvSpPr>
          <p:spPr bwMode="auto">
            <a:xfrm>
              <a:off x="6660943" y="3790097"/>
              <a:ext cx="724075" cy="384522"/>
            </a:xfrm>
            <a:prstGeom prst="rect">
              <a:avLst/>
            </a:prstGeom>
            <a:solidFill>
              <a:srgbClr val="FFFFFF"/>
            </a:solidFill>
            <a:ln>
              <a:noFill/>
            </a:ln>
          </p:spPr>
          <p:txBody>
            <a:bodyPr lIns="0" tIns="0" rIns="0" bIns="0"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4) PA</a:t>
              </a:r>
              <a:endParaRPr kumimoji="0" lang="en-US" altLang="en-US" sz="2000" b="1" i="0" u="none" strike="noStrike" kern="1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47" name="Line 151"/>
            <p:cNvCxnSpPr>
              <a:stCxn id="33" idx="3"/>
            </p:cNvCxnSpPr>
            <p:nvPr/>
          </p:nvCxnSpPr>
          <p:spPr bwMode="auto">
            <a:xfrm>
              <a:off x="5871146" y="3733255"/>
              <a:ext cx="1708585" cy="0"/>
            </a:xfrm>
            <a:prstGeom prst="line">
              <a:avLst/>
            </a:prstGeom>
            <a:ln w="3492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bwMode="auto">
          <a:xfrm>
            <a:off x="4665977" y="4697094"/>
            <a:ext cx="5274070" cy="1659256"/>
            <a:chOff x="2130828" y="4454756"/>
            <a:chExt cx="4170251" cy="1311502"/>
          </a:xfrm>
        </p:grpSpPr>
        <p:sp>
          <p:nvSpPr>
            <p:cNvPr id="44" name="Rectangle 148"/>
            <p:cNvSpPr>
              <a:spLocks noChangeArrowheads="1"/>
            </p:cNvSpPr>
            <p:nvPr/>
          </p:nvSpPr>
          <p:spPr bwMode="auto">
            <a:xfrm>
              <a:off x="3754823" y="5417068"/>
              <a:ext cx="1078127" cy="349190"/>
            </a:xfrm>
            <a:prstGeom prst="rect">
              <a:avLst/>
            </a:prstGeom>
            <a:noFill/>
            <a:ln>
              <a:solidFill>
                <a:schemeClr val="bg1"/>
              </a:solidFill>
            </a:ln>
          </p:spPr>
          <p:txBody>
            <a:bodyPr lIns="0" tIns="0" rIns="0" bIns="0"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00" cap="none" spc="0" normalizeH="0" baseline="0" noProof="0" dirty="0">
                  <a:ln>
                    <a:noFill/>
                  </a:ln>
                  <a:solidFill>
                    <a:prstClr val="black"/>
                  </a:solidFill>
                  <a:effectLst/>
                  <a:uLnTx/>
                  <a:uFillTx/>
                  <a:latin typeface="+mn-lt"/>
                  <a:ea typeface="+mn-ea"/>
                  <a:cs typeface="+mn-cs"/>
                </a:rPr>
                <a:t>5) </a:t>
              </a:r>
              <a:r>
                <a:rPr kumimoji="0" lang="zh-CN" altLang="en-US" sz="2000" b="1"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rPr>
                <a:t>数据</a:t>
              </a:r>
            </a:p>
          </p:txBody>
        </p:sp>
        <p:cxnSp>
          <p:nvCxnSpPr>
            <p:cNvPr id="48" name="Line 152"/>
            <p:cNvCxnSpPr/>
            <p:nvPr/>
          </p:nvCxnSpPr>
          <p:spPr bwMode="auto">
            <a:xfrm flipH="1">
              <a:off x="2130828" y="5356708"/>
              <a:ext cx="4170251" cy="0"/>
            </a:xfrm>
            <a:prstGeom prst="line">
              <a:avLst/>
            </a:prstGeom>
            <a:ln w="34925" cap="sq">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Line 153"/>
            <p:cNvCxnSpPr/>
            <p:nvPr/>
          </p:nvCxnSpPr>
          <p:spPr bwMode="auto">
            <a:xfrm flipV="1">
              <a:off x="2130828" y="4454756"/>
              <a:ext cx="0" cy="901952"/>
            </a:xfrm>
            <a:prstGeom prst="line">
              <a:avLst/>
            </a:prstGeom>
            <a:ln w="3492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41002" name="TextBox 26"/>
          <p:cNvSpPr txBox="1">
            <a:spLocks noChangeArrowheads="1"/>
          </p:cNvSpPr>
          <p:nvPr/>
        </p:nvSpPr>
        <p:spPr bwMode="auto">
          <a:xfrm>
            <a:off x="8734593" y="1585062"/>
            <a:ext cx="2640641" cy="461665"/>
          </a:xfrm>
          <a:prstGeom prst="rect">
            <a:avLst/>
          </a:prstGeom>
          <a:noFill/>
          <a:ln w="9525">
            <a:noFill/>
            <a:miter lim="800000"/>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等线 Light" panose="02010600030101010101" pitchFamily="2" charset="-122"/>
                <a:cs typeface="Times New Roman" panose="02020603050405020304" pitchFamily="18" charset="0"/>
              </a:rPr>
              <a:t>OS</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等线 Light" panose="02010600030101010101" pitchFamily="2" charset="-122"/>
                <a:cs typeface="Times New Roman" panose="02020603050405020304" pitchFamily="18" charset="0"/>
              </a:rPr>
              <a:t>维护</a:t>
            </a:r>
            <a:r>
              <a:rPr kumimoji="0" lang="en-US" altLang="zh-CN" sz="2400" b="0" i="0" u="none" strike="noStrike" kern="1200" cap="none" spc="0" normalizeH="0" baseline="0" noProof="0" dirty="0">
                <a:ln>
                  <a:noFill/>
                </a:ln>
                <a:solidFill>
                  <a:srgbClr val="FF0000"/>
                </a:solidFill>
                <a:effectLst/>
                <a:uLnTx/>
                <a:uFillTx/>
                <a:latin typeface="Times New Roman" panose="02020603050405020304" pitchFamily="18" charset="0"/>
                <a:ea typeface="等线 Light" panose="02010600030101010101" pitchFamily="2" charset="-122"/>
                <a:cs typeface="Times New Roman" panose="02020603050405020304" pitchFamily="18" charset="0"/>
              </a:rPr>
              <a:t>TLB</a:t>
            </a:r>
            <a:endPar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等线 Light" panose="02010600030101010101" pitchFamily="2" charset="-122"/>
              <a:cs typeface="Times New Roman" panose="02020603050405020304" pitchFamily="18" charset="0"/>
            </a:endParaRPr>
          </a:p>
        </p:txBody>
      </p:sp>
      <p:sp>
        <p:nvSpPr>
          <p:cNvPr id="28" name="灯片编号占位符 2"/>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0" name="文本框 9"/>
          <p:cNvSpPr txBox="1"/>
          <p:nvPr/>
        </p:nvSpPr>
        <p:spPr>
          <a:xfrm>
            <a:off x="197953" y="1300842"/>
            <a:ext cx="3499231" cy="483209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CPU</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生成虚拟地址，传送给</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MMU</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MMU</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利用虚页号</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VPN</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查询</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TLB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如果</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TLB</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访问命中，即页表项在</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TLB</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中且相应的</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PTE</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中有效位为</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，则</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TLB</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向</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MMU</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返回与</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VPN</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对应的物理页号</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PPN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MMU</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利用返回的</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PPN</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构造物理地址</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PA</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，利用</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PA</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访问</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主存</a:t>
            </a:r>
            <a:endPar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主存返回</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CPU</a:t>
            </a:r>
            <a:r>
              <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请求的数据给</a:t>
            </a:r>
            <a:r>
              <a:rPr kumimoji="0" lang="en-US" altLang="zh-CN"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CPU</a:t>
            </a:r>
            <a:endParaRPr kumimoji="0" lang="zh-CN" altLang="en-US" sz="22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1" end="1"/>
                                            </p:txEl>
                                          </p:spTgt>
                                        </p:tgtEl>
                                        <p:attrNameLst>
                                          <p:attrName>style.visibility</p:attrName>
                                        </p:attrNameLst>
                                      </p:cBhvr>
                                      <p:to>
                                        <p:strVal val="visible"/>
                                      </p:to>
                                    </p:set>
                                    <p:animEffect transition="in" filter="fade">
                                      <p:cBhvr>
                                        <p:cTn id="18" dur="500"/>
                                        <p:tgtEl>
                                          <p:spTgt spid="1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fade">
                                      <p:cBhvr>
                                        <p:cTn id="23" dur="500"/>
                                        <p:tgtEl>
                                          <p:spTgt spid="10">
                                            <p:txEl>
                                              <p:pRg st="2" end="2"/>
                                            </p:txEl>
                                          </p:spTgt>
                                        </p:tgtEl>
                                      </p:cBhvr>
                                    </p:animEffect>
                                  </p:childTnLst>
                                </p:cTn>
                              </p:par>
                              <p:par>
                                <p:cTn id="24" presetID="22" presetClass="entr" presetSubtype="1"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up)">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animEffect transition="in" filter="fade">
                                      <p:cBhvr>
                                        <p:cTn id="31" dur="500"/>
                                        <p:tgtEl>
                                          <p:spTgt spid="10">
                                            <p:txEl>
                                              <p:pRg st="3" end="3"/>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right)">
                                      <p:cBhvr>
                                        <p:cTn id="39" dur="5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xEl>
                                              <p:pRg st="4" end="4"/>
                                            </p:txEl>
                                          </p:spTgt>
                                        </p:tgtEl>
                                        <p:attrNameLst>
                                          <p:attrName>style.visibility</p:attrName>
                                        </p:attrNameLst>
                                      </p:cBhvr>
                                      <p:to>
                                        <p:strVal val="visible"/>
                                      </p:to>
                                    </p:set>
                                    <p:animEffect transition="in" filter="fade">
                                      <p:cBhvr>
                                        <p:cTn id="42" dur="500"/>
                                        <p:tgtEl>
                                          <p:spTgt spid="10">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41002"/>
                                        </p:tgtEl>
                                        <p:attrNameLst>
                                          <p:attrName>style.visibility</p:attrName>
                                        </p:attrNameLst>
                                      </p:cBhvr>
                                      <p:to>
                                        <p:strVal val="visible"/>
                                      </p:to>
                                    </p:set>
                                    <p:animEffect transition="in" filter="wipe(left)">
                                      <p:cBhvr>
                                        <p:cTn id="47" dur="500"/>
                                        <p:tgtEl>
                                          <p:spTgt spid="341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002"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b="1" dirty="0">
                <a:sym typeface="+mn-ea"/>
              </a:rPr>
              <a:t>TLB</a:t>
            </a:r>
            <a:r>
              <a:rPr lang="zh-CN" altLang="en-US" b="1" dirty="0">
                <a:sym typeface="+mn-ea"/>
              </a:rPr>
              <a:t>缺失</a:t>
            </a:r>
          </a:p>
        </p:txBody>
      </p:sp>
      <p:sp>
        <p:nvSpPr>
          <p:cNvPr id="6" name="内容占位符 5"/>
          <p:cNvSpPr>
            <a:spLocks noGrp="1"/>
          </p:cNvSpPr>
          <p:nvPr>
            <p:ph idx="1"/>
          </p:nvPr>
        </p:nvSpPr>
        <p:spPr/>
        <p:txBody>
          <a:bodyPr>
            <a:normAutofit/>
          </a:bodyPr>
          <a:lstStyle/>
          <a:p>
            <a:pPr lvl="0" fontAlgn="auto">
              <a:lnSpc>
                <a:spcPct val="100000"/>
              </a:lnSpc>
            </a:pPr>
            <a:endParaRPr lang="zh-CN" altLang="en-US"/>
          </a:p>
          <a:p>
            <a:pPr lvl="0" fontAlgn="auto">
              <a:lnSpc>
                <a:spcPct val="100000"/>
              </a:lnSpc>
            </a:pPr>
            <a:endParaRPr lang="zh-CN" altLang="en-US"/>
          </a:p>
          <a:p>
            <a:pPr lvl="0" fontAlgn="auto">
              <a:lnSpc>
                <a:spcPct val="100000"/>
              </a:lnSpc>
            </a:pPr>
            <a:endParaRPr lang="zh-CN" altLang="en-US" dirty="0"/>
          </a:p>
          <a:p>
            <a:pPr lvl="0" fontAlgn="auto">
              <a:lnSpc>
                <a:spcPct val="100000"/>
              </a:lnSpc>
            </a:pPr>
            <a:endParaRPr lang="zh-CN" altLang="en-US" dirty="0">
              <a:sym typeface="+mn-ea"/>
            </a:endParaRPr>
          </a:p>
          <a:p>
            <a:pPr lvl="1" fontAlgn="auto">
              <a:lnSpc>
                <a:spcPct val="100000"/>
              </a:lnSpc>
            </a:pPr>
            <a:endParaRPr lang="en-US" altLang="zh-CN" b="1" dirty="0">
              <a:latin typeface="Times New Roman" panose="02020603050405020304" pitchFamily="18" charset="0"/>
              <a:sym typeface="+mn-ea"/>
            </a:endParaRPr>
          </a:p>
        </p:txBody>
      </p:sp>
      <p:grpSp>
        <p:nvGrpSpPr>
          <p:cNvPr id="9" name="组合 8"/>
          <p:cNvGrpSpPr/>
          <p:nvPr/>
        </p:nvGrpSpPr>
        <p:grpSpPr bwMode="auto">
          <a:xfrm>
            <a:off x="257062" y="1313970"/>
            <a:ext cx="4743115" cy="4259164"/>
            <a:chOff x="1443212" y="1780297"/>
            <a:chExt cx="3749110" cy="3366084"/>
          </a:xfrm>
        </p:grpSpPr>
        <p:sp>
          <p:nvSpPr>
            <p:cNvPr id="10" name="Rectangle 136"/>
            <p:cNvSpPr>
              <a:spLocks noChangeArrowheads="1"/>
            </p:cNvSpPr>
            <p:nvPr/>
          </p:nvSpPr>
          <p:spPr bwMode="auto">
            <a:xfrm>
              <a:off x="1443212" y="1780297"/>
              <a:ext cx="3749110" cy="3366084"/>
            </a:xfrm>
            <a:prstGeom prst="rect">
              <a:avLst/>
            </a:prstGeom>
            <a:solidFill>
              <a:schemeClr val="accent4">
                <a:lumMod val="20000"/>
                <a:lumOff val="80000"/>
              </a:schemeClr>
            </a:solidFill>
            <a:ln w="28575" algn="ctr">
              <a:solidFill>
                <a:srgbClr val="000000"/>
              </a:solidFill>
              <a:prstDash val="dash"/>
              <a:miter lim="800000"/>
            </a:ln>
          </p:spPr>
          <p:txBody>
            <a:bodyPr tIns="0"/>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1200" cap="none" spc="0" normalizeH="0" baseline="0" noProof="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sp>
          <p:nvSpPr>
            <p:cNvPr id="11" name="Rectangle 139"/>
            <p:cNvSpPr>
              <a:spLocks noChangeArrowheads="1"/>
            </p:cNvSpPr>
            <p:nvPr/>
          </p:nvSpPr>
          <p:spPr bwMode="auto">
            <a:xfrm>
              <a:off x="3614585" y="1889801"/>
              <a:ext cx="1147589" cy="539589"/>
            </a:xfrm>
            <a:prstGeom prst="rect">
              <a:avLst/>
            </a:prstGeom>
            <a:solidFill>
              <a:srgbClr val="92D050"/>
            </a:solidFill>
            <a:ln w="28575" algn="ctr">
              <a:solidFill>
                <a:srgbClr val="000000"/>
              </a:solidFill>
              <a:miter lim="800000"/>
            </a:ln>
            <a:effectLst>
              <a:outerShdw blurRad="50800" dist="38100" dir="5400000" algn="t" rotWithShape="0">
                <a:prstClr val="black">
                  <a:alpha val="40000"/>
                </a:prstClr>
              </a:outerShdw>
            </a:effectLst>
          </p:spPr>
          <p:txBody>
            <a:bodyPr lIns="0" tIns="0" rIns="0" bIns="0" anchor="ctr" anchorCtr="1"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00" cap="none" spc="0" normalizeH="0" baseline="0" noProof="0" dirty="0">
                  <a:ln>
                    <a:noFill/>
                  </a:ln>
                  <a:solidFill>
                    <a:prstClr val="black"/>
                  </a:solidFill>
                  <a:effectLst/>
                  <a:uLnTx/>
                  <a:uFillTx/>
                  <a:latin typeface="+mn-lt"/>
                  <a:ea typeface="+mn-ea"/>
                  <a:cs typeface="+mn-cs"/>
                </a:rPr>
                <a:t>TLB</a:t>
              </a:r>
              <a:endParaRPr kumimoji="0" lang="zh-CN" altLang="en-US" sz="2000" b="0"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sp>
          <p:nvSpPr>
            <p:cNvPr id="13" name="Rectangle 144"/>
            <p:cNvSpPr>
              <a:spLocks noChangeArrowheads="1"/>
            </p:cNvSpPr>
            <p:nvPr/>
          </p:nvSpPr>
          <p:spPr bwMode="auto">
            <a:xfrm>
              <a:off x="1546383" y="1944615"/>
              <a:ext cx="679347" cy="345972"/>
            </a:xfrm>
            <a:prstGeom prst="rect">
              <a:avLst/>
            </a:prstGeom>
            <a:noFill/>
            <a:ln>
              <a:noFill/>
            </a:ln>
          </p:spPr>
          <p:txBody>
            <a:bodyPr lIns="0" tIns="0" rIns="0" bIns="0"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00" cap="none" spc="0" normalizeH="0" baseline="0" noProof="0" dirty="0">
                  <a:ln>
                    <a:noFill/>
                  </a:ln>
                  <a:solidFill>
                    <a:prstClr val="black"/>
                  </a:solidFill>
                  <a:effectLst/>
                  <a:uLnTx/>
                  <a:uFillTx/>
                  <a:latin typeface="+mn-lt"/>
                  <a:ea typeface="+mn-ea"/>
                  <a:cs typeface="+mn-cs"/>
                </a:rPr>
                <a:t>CPU</a:t>
              </a:r>
              <a:endParaRPr kumimoji="0" lang="zh-CN" altLang="en-US" sz="3200" b="1"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sp>
          <p:nvSpPr>
            <p:cNvPr id="14" name="Rectangle 138"/>
            <p:cNvSpPr>
              <a:spLocks noChangeArrowheads="1"/>
            </p:cNvSpPr>
            <p:nvPr/>
          </p:nvSpPr>
          <p:spPr bwMode="auto">
            <a:xfrm>
              <a:off x="1546383" y="3910087"/>
              <a:ext cx="1144416" cy="539589"/>
            </a:xfrm>
            <a:prstGeom prst="rect">
              <a:avLst/>
            </a:prstGeom>
            <a:solidFill>
              <a:srgbClr val="FF0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00" cap="none" spc="0" normalizeH="0" baseline="0" noProof="0">
                  <a:ln>
                    <a:noFill/>
                  </a:ln>
                  <a:solidFill>
                    <a:prstClr val="white">
                      <a:lumMod val="95000"/>
                    </a:prstClr>
                  </a:solidFill>
                  <a:effectLst/>
                  <a:uLnTx/>
                  <a:uFillTx/>
                  <a:latin typeface="等线 Light" panose="02010600030101010101" pitchFamily="2" charset="-122"/>
                  <a:ea typeface="等线 Light" panose="02010600030101010101" pitchFamily="2" charset="-122"/>
                  <a:cs typeface="+mn-cs"/>
                </a:rPr>
                <a:t>处理器</a:t>
              </a:r>
              <a:endParaRPr kumimoji="0" lang="zh-CN" altLang="en-US" sz="2800" b="0" i="0" u="none" strike="noStrike" kern="100" cap="none" spc="0" normalizeH="0" baseline="0" noProof="0">
                <a:ln>
                  <a:noFill/>
                </a:ln>
                <a:solidFill>
                  <a:prstClr val="white">
                    <a:lumMod val="95000"/>
                  </a:prstClr>
                </a:solidFill>
                <a:effectLst/>
                <a:uLnTx/>
                <a:uFillTx/>
                <a:latin typeface="等线 Light" panose="02010600030101010101" pitchFamily="2" charset="-122"/>
                <a:ea typeface="等线 Light" panose="02010600030101010101" pitchFamily="2" charset="-122"/>
                <a:cs typeface="+mn-cs"/>
              </a:endParaRPr>
            </a:p>
          </p:txBody>
        </p:sp>
        <p:sp>
          <p:nvSpPr>
            <p:cNvPr id="15" name="Rectangle 137"/>
            <p:cNvSpPr>
              <a:spLocks noChangeArrowheads="1"/>
            </p:cNvSpPr>
            <p:nvPr/>
          </p:nvSpPr>
          <p:spPr bwMode="auto">
            <a:xfrm>
              <a:off x="3735217" y="3378433"/>
              <a:ext cx="858708" cy="1583853"/>
            </a:xfrm>
            <a:prstGeom prst="rect">
              <a:avLst/>
            </a:prstGeom>
            <a:solidFill>
              <a:srgbClr val="00B0F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00" cap="none" spc="0" normalizeH="0" baseline="0" noProof="0" dirty="0">
                  <a:ln>
                    <a:noFill/>
                  </a:ln>
                  <a:solidFill>
                    <a:prstClr val="black"/>
                  </a:solidFill>
                  <a:effectLst/>
                  <a:uLnTx/>
                  <a:uFillTx/>
                  <a:latin typeface="+mn-lt"/>
                  <a:ea typeface="+mn-ea"/>
                  <a:cs typeface="+mn-cs"/>
                </a:rPr>
                <a:t>MMU</a:t>
              </a:r>
              <a:endParaRPr kumimoji="0" lang="zh-CN" altLang="en-US" sz="2000" b="0"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grpSp>
      <p:grpSp>
        <p:nvGrpSpPr>
          <p:cNvPr id="16" name="组合 15"/>
          <p:cNvGrpSpPr/>
          <p:nvPr/>
        </p:nvGrpSpPr>
        <p:grpSpPr bwMode="auto">
          <a:xfrm>
            <a:off x="1884701" y="4317973"/>
            <a:ext cx="1321325" cy="552669"/>
            <a:chOff x="1043536" y="3728662"/>
            <a:chExt cx="1045057" cy="437900"/>
          </a:xfrm>
        </p:grpSpPr>
        <p:sp>
          <p:nvSpPr>
            <p:cNvPr id="17" name="Rectangle 150"/>
            <p:cNvSpPr>
              <a:spLocks noChangeArrowheads="1"/>
            </p:cNvSpPr>
            <p:nvPr/>
          </p:nvSpPr>
          <p:spPr bwMode="auto">
            <a:xfrm>
              <a:off x="1106814" y="3835616"/>
              <a:ext cx="722645" cy="330946"/>
            </a:xfrm>
            <a:prstGeom prst="rect">
              <a:avLst/>
            </a:prstGeom>
            <a:noFill/>
            <a:ln>
              <a:noFill/>
            </a:ln>
          </p:spPr>
          <p:txBody>
            <a:bodyPr lIns="0" tIns="0" rIns="0" bIns="0"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00" cap="none" spc="0" normalizeH="0" baseline="0" noProof="0" dirty="0">
                  <a:ln>
                    <a:noFill/>
                  </a:ln>
                  <a:solidFill>
                    <a:prstClr val="black"/>
                  </a:solidFill>
                  <a:effectLst/>
                  <a:uLnTx/>
                  <a:uFillTx/>
                  <a:latin typeface="+mn-lt"/>
                  <a:ea typeface="+mn-ea"/>
                  <a:cs typeface="+mn-cs"/>
                </a:rPr>
                <a:t>1) VA</a:t>
              </a:r>
              <a:endParaRPr kumimoji="0" lang="zh-CN" altLang="en-US" sz="2800" b="1"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cxnSp>
          <p:nvCxnSpPr>
            <p:cNvPr id="18" name="直接箭头连接符 17"/>
            <p:cNvCxnSpPr>
              <a:stCxn id="14" idx="3"/>
            </p:cNvCxnSpPr>
            <p:nvPr/>
          </p:nvCxnSpPr>
          <p:spPr>
            <a:xfrm>
              <a:off x="1043536" y="3728662"/>
              <a:ext cx="1045057" cy="1585"/>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bwMode="auto">
          <a:xfrm>
            <a:off x="1964707" y="2130029"/>
            <a:ext cx="1518116" cy="1191802"/>
            <a:chOff x="2785262" y="2429254"/>
            <a:chExt cx="1200180" cy="941060"/>
          </a:xfrm>
        </p:grpSpPr>
        <p:cxnSp>
          <p:nvCxnSpPr>
            <p:cNvPr id="20" name="AutoShape 142"/>
            <p:cNvCxnSpPr>
              <a:cxnSpLocks noChangeShapeType="1"/>
            </p:cNvCxnSpPr>
            <p:nvPr/>
          </p:nvCxnSpPr>
          <p:spPr bwMode="auto">
            <a:xfrm flipV="1">
              <a:off x="3985442" y="2429254"/>
              <a:ext cx="0" cy="941060"/>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21" name="Rectangle 145"/>
            <p:cNvSpPr>
              <a:spLocks noChangeArrowheads="1"/>
            </p:cNvSpPr>
            <p:nvPr/>
          </p:nvSpPr>
          <p:spPr bwMode="auto">
            <a:xfrm>
              <a:off x="2785262" y="2780888"/>
              <a:ext cx="1111279" cy="331392"/>
            </a:xfrm>
            <a:prstGeom prst="rect">
              <a:avLst/>
            </a:prstGeom>
            <a:noFill/>
            <a:ln>
              <a:noFill/>
            </a:ln>
          </p:spPr>
          <p:txBody>
            <a:bodyPr lIns="0" tIns="0" rIns="0" bIns="0" upright="1"/>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00" cap="none" spc="0" normalizeH="0" baseline="0" noProof="0" dirty="0">
                  <a:ln>
                    <a:noFill/>
                  </a:ln>
                  <a:solidFill>
                    <a:prstClr val="black"/>
                  </a:solidFill>
                  <a:effectLst/>
                  <a:uLnTx/>
                  <a:uFillTx/>
                  <a:latin typeface="+mn-lt"/>
                  <a:ea typeface="+mn-ea"/>
                  <a:cs typeface="+mn-cs"/>
                </a:rPr>
                <a:t>2) VPN</a:t>
              </a:r>
              <a:endParaRPr kumimoji="0" lang="zh-CN" altLang="en-US" sz="2800" b="1"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grpSp>
      <p:grpSp>
        <p:nvGrpSpPr>
          <p:cNvPr id="22" name="组合 21"/>
          <p:cNvGrpSpPr/>
          <p:nvPr/>
        </p:nvGrpSpPr>
        <p:grpSpPr bwMode="auto">
          <a:xfrm>
            <a:off x="3863354" y="2144804"/>
            <a:ext cx="1305394" cy="1164748"/>
            <a:chOff x="4293704" y="2429254"/>
            <a:chExt cx="848100" cy="919698"/>
          </a:xfrm>
        </p:grpSpPr>
        <p:cxnSp>
          <p:nvCxnSpPr>
            <p:cNvPr id="23" name="AutoShape 143"/>
            <p:cNvCxnSpPr>
              <a:cxnSpLocks noChangeShapeType="1"/>
            </p:cNvCxnSpPr>
            <p:nvPr/>
          </p:nvCxnSpPr>
          <p:spPr bwMode="auto">
            <a:xfrm>
              <a:off x="4293704" y="2429254"/>
              <a:ext cx="0" cy="919698"/>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sp>
          <p:nvSpPr>
            <p:cNvPr id="24" name="Rectangle 146"/>
            <p:cNvSpPr>
              <a:spLocks noChangeArrowheads="1"/>
            </p:cNvSpPr>
            <p:nvPr/>
          </p:nvSpPr>
          <p:spPr bwMode="auto">
            <a:xfrm>
              <a:off x="4354412" y="2757593"/>
              <a:ext cx="787392" cy="348835"/>
            </a:xfrm>
            <a:prstGeom prst="rect">
              <a:avLst/>
            </a:prstGeom>
            <a:noFill/>
            <a:ln>
              <a:noFill/>
            </a:ln>
          </p:spPr>
          <p:txBody>
            <a:bodyPr lIns="0" tIns="0" rIns="0" bIns="0" upright="1"/>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00" cap="none" spc="0" normalizeH="0" baseline="0" noProof="0" dirty="0">
                  <a:ln>
                    <a:noFill/>
                  </a:ln>
                  <a:solidFill>
                    <a:prstClr val="black"/>
                  </a:solidFill>
                  <a:effectLst/>
                  <a:uLnTx/>
                  <a:uFillTx/>
                  <a:latin typeface="等线 Light" panose="02010600030101010101" pitchFamily="2" charset="-122"/>
                  <a:ea typeface="等线" panose="02010600030101010101" pitchFamily="2" charset="-122"/>
                  <a:cs typeface="+mn-cs"/>
                </a:rPr>
                <a:t>3)TLB</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00" cap="none" spc="0" normalizeH="0" baseline="0" noProof="0" dirty="0">
                  <a:ln>
                    <a:noFill/>
                  </a:ln>
                  <a:solidFill>
                    <a:prstClr val="black"/>
                  </a:solidFill>
                  <a:effectLst/>
                  <a:uLnTx/>
                  <a:uFillTx/>
                  <a:latin typeface="等线 Light" panose="02010600030101010101" pitchFamily="2" charset="-122"/>
                  <a:ea typeface="等线" panose="02010600030101010101" pitchFamily="2" charset="-122"/>
                  <a:cs typeface="+mn-cs"/>
                </a:rPr>
                <a:t>访问缺失</a:t>
              </a:r>
            </a:p>
          </p:txBody>
        </p:sp>
      </p:grpSp>
      <p:grpSp>
        <p:nvGrpSpPr>
          <p:cNvPr id="25" name="组合 24"/>
          <p:cNvGrpSpPr/>
          <p:nvPr/>
        </p:nvGrpSpPr>
        <p:grpSpPr bwMode="auto">
          <a:xfrm>
            <a:off x="4241221" y="3247511"/>
            <a:ext cx="2160734" cy="485958"/>
            <a:chOff x="4601782" y="3906012"/>
            <a:chExt cx="1708585" cy="384522"/>
          </a:xfrm>
        </p:grpSpPr>
        <p:sp>
          <p:nvSpPr>
            <p:cNvPr id="26" name="Rectangle 147"/>
            <p:cNvSpPr>
              <a:spLocks noChangeArrowheads="1"/>
            </p:cNvSpPr>
            <p:nvPr/>
          </p:nvSpPr>
          <p:spPr bwMode="auto">
            <a:xfrm>
              <a:off x="5185652" y="3906012"/>
              <a:ext cx="980369" cy="384522"/>
            </a:xfrm>
            <a:prstGeom prst="rect">
              <a:avLst/>
            </a:prstGeom>
            <a:solidFill>
              <a:srgbClr val="FFFFFF"/>
            </a:solidFill>
            <a:ln>
              <a:noFill/>
            </a:ln>
          </p:spPr>
          <p:txBody>
            <a:bodyPr lIns="0" tIns="0" rIns="0" bIns="0"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00" cap="none" spc="0" normalizeH="0" baseline="0" noProof="0" dirty="0">
                  <a:ln>
                    <a:noFill/>
                  </a:ln>
                  <a:solidFill>
                    <a:prstClr val="black"/>
                  </a:solidFill>
                  <a:effectLst/>
                  <a:uLnTx/>
                  <a:uFillTx/>
                  <a:latin typeface="+mn-lt"/>
                  <a:ea typeface="+mn-ea"/>
                  <a:cs typeface="+mn-cs"/>
                </a:rPr>
                <a:t>4</a:t>
              </a:r>
              <a:r>
                <a:rPr kumimoji="0" lang="en-US" sz="2000" b="1" i="0" u="none" strike="noStrike" kern="100" cap="none" spc="0" normalizeH="0" baseline="0" noProof="0">
                  <a:ln>
                    <a:noFill/>
                  </a:ln>
                  <a:solidFill>
                    <a:prstClr val="black"/>
                  </a:solidFill>
                  <a:effectLst/>
                  <a:uLnTx/>
                  <a:uFillTx/>
                  <a:latin typeface="+mn-lt"/>
                  <a:ea typeface="+mn-ea"/>
                  <a:cs typeface="+mn-cs"/>
                </a:rPr>
                <a:t>) </a:t>
              </a:r>
              <a:r>
                <a:rPr kumimoji="0" lang="en-US" sz="2000" b="1" i="0" u="none" strike="noStrike" kern="100" cap="none" spc="0" normalizeH="0" baseline="0" noProof="0">
                  <a:ln>
                    <a:noFill/>
                  </a:ln>
                  <a:solidFill>
                    <a:prstClr val="black"/>
                  </a:solidFill>
                  <a:effectLst/>
                  <a:uLnTx/>
                  <a:uFillTx/>
                  <a:latin typeface="+mn-lt"/>
                  <a:ea typeface="+mn-ea"/>
                  <a:cs typeface="+mn-cs"/>
                  <a:sym typeface="+mn-ea"/>
                </a:rPr>
                <a:t>PTE</a:t>
              </a:r>
              <a:r>
                <a:rPr kumimoji="0" lang="en-US" sz="2000" b="1" i="0" u="none" strike="noStrike" kern="100" cap="none" spc="0" normalizeH="0" baseline="0" noProof="0">
                  <a:ln>
                    <a:noFill/>
                  </a:ln>
                  <a:solidFill>
                    <a:prstClr val="black"/>
                  </a:solidFill>
                  <a:effectLst/>
                  <a:uLnTx/>
                  <a:uFillTx/>
                  <a:latin typeface="+mn-lt"/>
                  <a:ea typeface="+mn-ea"/>
                  <a:cs typeface="+mn-cs"/>
                </a:rPr>
                <a:t>A</a:t>
              </a:r>
              <a:endParaRPr kumimoji="0" lang="zh-CN" altLang="en-US" sz="2800" b="1"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cxnSp>
          <p:nvCxnSpPr>
            <p:cNvPr id="27" name="Line 151"/>
            <p:cNvCxnSpPr/>
            <p:nvPr/>
          </p:nvCxnSpPr>
          <p:spPr bwMode="auto">
            <a:xfrm>
              <a:off x="4601782" y="4187966"/>
              <a:ext cx="1708585" cy="0"/>
            </a:xfrm>
            <a:prstGeom prst="line">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bwMode="auto">
          <a:xfrm>
            <a:off x="1127757" y="4697094"/>
            <a:ext cx="5274070" cy="1659256"/>
            <a:chOff x="2130828" y="4454756"/>
            <a:chExt cx="4170251" cy="1311502"/>
          </a:xfrm>
        </p:grpSpPr>
        <p:sp>
          <p:nvSpPr>
            <p:cNvPr id="29" name="Rectangle 148"/>
            <p:cNvSpPr>
              <a:spLocks noChangeArrowheads="1"/>
            </p:cNvSpPr>
            <p:nvPr/>
          </p:nvSpPr>
          <p:spPr bwMode="auto">
            <a:xfrm>
              <a:off x="3754823" y="5417068"/>
              <a:ext cx="1078127" cy="349190"/>
            </a:xfrm>
            <a:prstGeom prst="rect">
              <a:avLst/>
            </a:prstGeom>
            <a:noFill/>
            <a:ln>
              <a:solidFill>
                <a:schemeClr val="bg1"/>
              </a:solidFill>
            </a:ln>
          </p:spPr>
          <p:txBody>
            <a:bodyPr lIns="0" tIns="0" rIns="0" bIns="0"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00" cap="none" spc="0" normalizeH="0" baseline="0" noProof="0" dirty="0">
                  <a:ln>
                    <a:noFill/>
                  </a:ln>
                  <a:solidFill>
                    <a:prstClr val="black"/>
                  </a:solidFill>
                  <a:effectLst/>
                  <a:uLnTx/>
                  <a:uFillTx/>
                  <a:latin typeface="+mn-lt"/>
                  <a:ea typeface="+mn-ea"/>
                  <a:cs typeface="+mn-cs"/>
                </a:rPr>
                <a:t>7) </a:t>
              </a:r>
              <a:r>
                <a:rPr kumimoji="0" lang="zh-CN" altLang="en-US" sz="2000" b="1"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rPr>
                <a:t>数据</a:t>
              </a:r>
            </a:p>
          </p:txBody>
        </p:sp>
        <p:cxnSp>
          <p:nvCxnSpPr>
            <p:cNvPr id="30" name="Line 152"/>
            <p:cNvCxnSpPr/>
            <p:nvPr/>
          </p:nvCxnSpPr>
          <p:spPr bwMode="auto">
            <a:xfrm flipH="1">
              <a:off x="2130828" y="5356708"/>
              <a:ext cx="4170251" cy="0"/>
            </a:xfrm>
            <a:prstGeom prst="line">
              <a:avLst/>
            </a:prstGeom>
            <a:ln w="34925" cap="sq">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Line 153"/>
            <p:cNvCxnSpPr/>
            <p:nvPr/>
          </p:nvCxnSpPr>
          <p:spPr bwMode="auto">
            <a:xfrm flipV="1">
              <a:off x="2130828" y="4454756"/>
              <a:ext cx="0" cy="901952"/>
            </a:xfrm>
            <a:prstGeom prst="line">
              <a:avLst/>
            </a:prstGeom>
            <a:ln w="34925" cap="sq">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2" name="TextBox 26"/>
          <p:cNvSpPr txBox="1">
            <a:spLocks noChangeArrowheads="1"/>
          </p:cNvSpPr>
          <p:nvPr/>
        </p:nvSpPr>
        <p:spPr bwMode="auto">
          <a:xfrm>
            <a:off x="5196373" y="1585062"/>
            <a:ext cx="2640641" cy="461665"/>
          </a:xfrm>
          <a:prstGeom prst="rect">
            <a:avLst/>
          </a:prstGeom>
          <a:noFill/>
          <a:ln w="9525">
            <a:noFill/>
            <a:miter lim="800000"/>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等线 Light" panose="02010600030101010101" pitchFamily="2" charset="-122"/>
                <a:ea typeface="等线 Light" panose="02010600030101010101" pitchFamily="2" charset="-122"/>
                <a:cs typeface="+mn-cs"/>
              </a:rPr>
              <a:t>OS</a:t>
            </a:r>
            <a:r>
              <a:rPr kumimoji="0" lang="zh-CN" altLang="en-US" sz="2400" b="0" i="0" u="none" strike="noStrike" kern="1200" cap="none" spc="0" normalizeH="0" baseline="0" noProof="0" dirty="0">
                <a:ln>
                  <a:noFill/>
                </a:ln>
                <a:solidFill>
                  <a:srgbClr val="FF0000"/>
                </a:solidFill>
                <a:effectLst/>
                <a:uLnTx/>
                <a:uFillTx/>
                <a:latin typeface="等线 Light" panose="02010600030101010101" pitchFamily="2" charset="-122"/>
                <a:ea typeface="等线 Light" panose="02010600030101010101" pitchFamily="2" charset="-122"/>
                <a:cs typeface="+mn-cs"/>
              </a:rPr>
              <a:t>维护</a:t>
            </a:r>
            <a:r>
              <a:rPr kumimoji="0" lang="en-US" altLang="zh-CN" sz="2400" b="0" i="0" u="none" strike="noStrike" kern="1200" cap="none" spc="0" normalizeH="0" baseline="0" noProof="0" dirty="0">
                <a:ln>
                  <a:noFill/>
                </a:ln>
                <a:solidFill>
                  <a:srgbClr val="FF0000"/>
                </a:solidFill>
                <a:effectLst/>
                <a:uLnTx/>
                <a:uFillTx/>
                <a:latin typeface="等线 Light" panose="02010600030101010101" pitchFamily="2" charset="-122"/>
                <a:ea typeface="等线 Light" panose="02010600030101010101" pitchFamily="2" charset="-122"/>
                <a:cs typeface="+mn-cs"/>
              </a:rPr>
              <a:t>TLB</a:t>
            </a:r>
            <a:endParaRPr kumimoji="0" lang="zh-CN" altLang="en-US" sz="2400" b="0" i="0" u="none" strike="noStrike" kern="1200" cap="none" spc="0" normalizeH="0" baseline="0" noProof="0" dirty="0">
              <a:ln>
                <a:noFill/>
              </a:ln>
              <a:solidFill>
                <a:srgbClr val="FF0000"/>
              </a:solidFill>
              <a:effectLst/>
              <a:uLnTx/>
              <a:uFillTx/>
              <a:latin typeface="等线 Light" panose="02010600030101010101" pitchFamily="2" charset="-122"/>
              <a:ea typeface="等线 Light" panose="02010600030101010101" pitchFamily="2" charset="-122"/>
              <a:cs typeface="+mn-cs"/>
            </a:endParaRPr>
          </a:p>
        </p:txBody>
      </p:sp>
      <p:grpSp>
        <p:nvGrpSpPr>
          <p:cNvPr id="37" name="组合 36"/>
          <p:cNvGrpSpPr/>
          <p:nvPr/>
        </p:nvGrpSpPr>
        <p:grpSpPr>
          <a:xfrm>
            <a:off x="4243126" y="4713352"/>
            <a:ext cx="2136636" cy="485958"/>
            <a:chOff x="6478326" y="3493731"/>
            <a:chExt cx="2136636" cy="485958"/>
          </a:xfrm>
        </p:grpSpPr>
        <p:sp>
          <p:nvSpPr>
            <p:cNvPr id="45" name="Rectangle 147"/>
            <p:cNvSpPr>
              <a:spLocks noChangeArrowheads="1"/>
            </p:cNvSpPr>
            <p:nvPr/>
          </p:nvSpPr>
          <p:spPr bwMode="auto">
            <a:xfrm>
              <a:off x="7153755" y="3493731"/>
              <a:ext cx="1214896" cy="485958"/>
            </a:xfrm>
            <a:prstGeom prst="rect">
              <a:avLst/>
            </a:prstGeom>
            <a:noFill/>
            <a:ln>
              <a:noFill/>
            </a:ln>
          </p:spPr>
          <p:txBody>
            <a:bodyPr lIns="0" tIns="0" rIns="0" bIns="0"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00" cap="none" spc="0" normalizeH="0" baseline="0" noProof="0" dirty="0">
                  <a:ln>
                    <a:noFill/>
                  </a:ln>
                  <a:solidFill>
                    <a:prstClr val="black"/>
                  </a:solidFill>
                  <a:effectLst/>
                  <a:uLnTx/>
                  <a:uFillTx/>
                  <a:latin typeface="+mn-lt"/>
                  <a:ea typeface="+mn-ea"/>
                  <a:cs typeface="+mn-cs"/>
                </a:rPr>
                <a:t>6) PA</a:t>
              </a:r>
              <a:endParaRPr kumimoji="0" lang="zh-CN" altLang="en-US" sz="2800" b="1"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cxnSp>
          <p:nvCxnSpPr>
            <p:cNvPr id="50" name="Line 151"/>
            <p:cNvCxnSpPr/>
            <p:nvPr/>
          </p:nvCxnSpPr>
          <p:spPr bwMode="auto">
            <a:xfrm>
              <a:off x="6478326" y="3853240"/>
              <a:ext cx="2136636" cy="0"/>
            </a:xfrm>
            <a:prstGeom prst="line">
              <a:avLst/>
            </a:prstGeom>
            <a:ln w="34925">
              <a:solidFill>
                <a:srgbClr val="00B05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4243017" y="3974845"/>
            <a:ext cx="2160734" cy="485958"/>
            <a:chOff x="6496235" y="3493731"/>
            <a:chExt cx="2160734" cy="485958"/>
          </a:xfrm>
        </p:grpSpPr>
        <p:sp>
          <p:nvSpPr>
            <p:cNvPr id="52" name="Rectangle 147"/>
            <p:cNvSpPr>
              <a:spLocks noChangeArrowheads="1"/>
            </p:cNvSpPr>
            <p:nvPr/>
          </p:nvSpPr>
          <p:spPr bwMode="auto">
            <a:xfrm>
              <a:off x="7153755" y="3493731"/>
              <a:ext cx="1214896" cy="485958"/>
            </a:xfrm>
            <a:prstGeom prst="rect">
              <a:avLst/>
            </a:prstGeom>
            <a:noFill/>
            <a:ln>
              <a:noFill/>
            </a:ln>
          </p:spPr>
          <p:txBody>
            <a:bodyPr lIns="0" tIns="0" rIns="0" bIns="0"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00" cap="none" spc="0" normalizeH="0" baseline="0" noProof="0" dirty="0">
                  <a:ln>
                    <a:noFill/>
                  </a:ln>
                  <a:solidFill>
                    <a:prstClr val="black"/>
                  </a:solidFill>
                  <a:effectLst/>
                  <a:uLnTx/>
                  <a:uFillTx/>
                  <a:latin typeface="+mn-lt"/>
                  <a:ea typeface="+mn-ea"/>
                  <a:cs typeface="+mn-cs"/>
                </a:rPr>
                <a:t>5) </a:t>
              </a:r>
              <a:r>
                <a:rPr kumimoji="0" lang="en-US" sz="2000" b="1" i="0" u="none" strike="noStrike" kern="100" cap="none" spc="0" normalizeH="0" baseline="0" noProof="0">
                  <a:ln>
                    <a:noFill/>
                  </a:ln>
                  <a:solidFill>
                    <a:prstClr val="black"/>
                  </a:solidFill>
                  <a:effectLst/>
                  <a:uLnTx/>
                  <a:uFillTx/>
                  <a:latin typeface="+mn-lt"/>
                  <a:ea typeface="+mn-ea"/>
                  <a:cs typeface="+mn-cs"/>
                  <a:sym typeface="+mn-ea"/>
                </a:rPr>
                <a:t>PTE</a:t>
              </a:r>
              <a:endParaRPr kumimoji="0" lang="en-US" altLang="zh-CN" sz="2000" b="1"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cxnSp>
          <p:nvCxnSpPr>
            <p:cNvPr id="53" name="Line 151"/>
            <p:cNvCxnSpPr/>
            <p:nvPr/>
          </p:nvCxnSpPr>
          <p:spPr bwMode="auto">
            <a:xfrm flipH="1">
              <a:off x="6496235" y="3833540"/>
              <a:ext cx="2160734" cy="0"/>
            </a:xfrm>
            <a:prstGeom prst="line">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54" name="Rectangle 140"/>
          <p:cNvSpPr>
            <a:spLocks noChangeArrowheads="1"/>
          </p:cNvSpPr>
          <p:nvPr/>
        </p:nvSpPr>
        <p:spPr bwMode="auto">
          <a:xfrm>
            <a:off x="6401826" y="2994742"/>
            <a:ext cx="1698844" cy="3138192"/>
          </a:xfrm>
          <a:prstGeom prst="rect">
            <a:avLst/>
          </a:prstGeom>
          <a:solidFill>
            <a:srgbClr val="FFC000"/>
          </a:solidFill>
          <a:ln w="28575" algn="ctr">
            <a:solidFill>
              <a:srgbClr val="000000"/>
            </a:solidFill>
            <a:miter lim="800000"/>
          </a:ln>
          <a:effectLst>
            <a:outerShdw blurRad="50800" dist="38100" dir="2700000" algn="tl" rotWithShape="0">
              <a:prstClr val="black">
                <a:alpha val="40000"/>
              </a:prstClr>
            </a:outerShdw>
          </a:effectLst>
        </p:spPr>
        <p:txBody>
          <a:bodyPr lIns="0" tIns="0" rIns="0" bIns="0" anchor="ctr" anchorCtr="1" upright="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rPr>
              <a:t>Cache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rPr>
              <a:t>Memory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rPr>
              <a:t>(</a:t>
            </a:r>
            <a:r>
              <a:rPr kumimoji="0" lang="zh-CN" altLang="en-US" sz="2000" b="0"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rPr>
              <a:t>页表</a:t>
            </a:r>
            <a:r>
              <a:rPr kumimoji="0" lang="en-US" altLang="zh-CN" sz="2000" b="0"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rPr>
              <a:t>)</a:t>
            </a:r>
            <a:endParaRPr kumimoji="0" lang="zh-CN" altLang="zh-CN" sz="2000" b="0"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00" cap="none" spc="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sp>
        <p:nvSpPr>
          <p:cNvPr id="34" name="灯片编号占位符 2"/>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5" name="文本框 34"/>
          <p:cNvSpPr txBox="1"/>
          <p:nvPr/>
        </p:nvSpPr>
        <p:spPr>
          <a:xfrm>
            <a:off x="8343914" y="1203187"/>
            <a:ext cx="3667297" cy="4801314"/>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MMU</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利用虚页号</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VPN</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查询</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TLB</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如果</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TLB</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访问未命中，则</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MMU</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返回</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TLB</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访问缺失信息</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MMU</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利用页表基址寄存器</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PTBR</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和虚页号生成页表地址</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PTEA</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，访问存放在</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主存中的页表，请求与虚拟页号对应的页表项内容。</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主存向</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MMU</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返回页表项</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PTE</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，构成所访问信息的物理地址</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PA</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若返回的</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PTE</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中有效位为</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，则需要更新</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TLB</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表，同时利用返回的</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PTE</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构造</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PA</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，并利用构造出的</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PA</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访问</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主存</a:t>
            </a:r>
            <a:endPar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Cache/</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主存返回</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CPU</a:t>
            </a:r>
            <a:r>
              <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请求的数据给</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CPU</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35">
                                            <p:txEl>
                                              <p:pRg st="0" end="0"/>
                                            </p:txEl>
                                          </p:spTgt>
                                        </p:tgtEl>
                                        <p:attrNameLst>
                                          <p:attrName>style.visibility</p:attrName>
                                        </p:attrNameLst>
                                      </p:cBhvr>
                                      <p:to>
                                        <p:strVal val="visible"/>
                                      </p:to>
                                    </p:set>
                                    <p:animEffect transition="in" filter="fade">
                                      <p:cBhvr>
                                        <p:cTn id="15" dur="500"/>
                                        <p:tgtEl>
                                          <p:spTgt spid="3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5">
                                            <p:txEl>
                                              <p:pRg st="1" end="1"/>
                                            </p:txEl>
                                          </p:spTgt>
                                        </p:tgtEl>
                                        <p:attrNameLst>
                                          <p:attrName>style.visibility</p:attrName>
                                        </p:attrNameLst>
                                      </p:cBhvr>
                                      <p:to>
                                        <p:strVal val="visible"/>
                                      </p:to>
                                    </p:set>
                                    <p:animEffect transition="in" filter="fade">
                                      <p:cBhvr>
                                        <p:cTn id="20" dur="500"/>
                                        <p:tgtEl>
                                          <p:spTgt spid="3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
                                            <p:txEl>
                                              <p:pRg st="2" end="2"/>
                                            </p:txEl>
                                          </p:spTgt>
                                        </p:tgtEl>
                                        <p:attrNameLst>
                                          <p:attrName>style.visibility</p:attrName>
                                        </p:attrNameLst>
                                      </p:cBhvr>
                                      <p:to>
                                        <p:strVal val="visible"/>
                                      </p:to>
                                    </p:set>
                                    <p:animEffect transition="in" filter="fade">
                                      <p:cBhvr>
                                        <p:cTn id="25" dur="500"/>
                                        <p:tgtEl>
                                          <p:spTgt spid="35">
                                            <p:txEl>
                                              <p:pRg st="2" end="2"/>
                                            </p:txEl>
                                          </p:spTgt>
                                        </p:tgtEl>
                                      </p:cBhvr>
                                    </p:animEffect>
                                  </p:childTnLst>
                                </p:cTn>
                              </p:par>
                              <p:par>
                                <p:cTn id="26" presetID="22" presetClass="entr" presetSubtype="1"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up)">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35">
                                            <p:txEl>
                                              <p:pRg st="3" end="3"/>
                                            </p:txEl>
                                          </p:spTgt>
                                        </p:tgtEl>
                                        <p:attrNameLst>
                                          <p:attrName>style.visibility</p:attrName>
                                        </p:attrNameLst>
                                      </p:cBhvr>
                                      <p:to>
                                        <p:strVal val="visible"/>
                                      </p:to>
                                    </p:set>
                                    <p:animEffect transition="in" filter="fade">
                                      <p:cBhvr>
                                        <p:cTn id="36" dur="500"/>
                                        <p:tgtEl>
                                          <p:spTgt spid="35">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wipe(right)">
                                      <p:cBhvr>
                                        <p:cTn id="41" dur="500"/>
                                        <p:tgtEl>
                                          <p:spTgt spid="51"/>
                                        </p:tgtEl>
                                      </p:cBhvr>
                                    </p:animEffect>
                                  </p:childTnLst>
                                </p:cTn>
                              </p:par>
                              <p:par>
                                <p:cTn id="42" presetID="10" presetClass="entr" presetSubtype="0" fill="hold" nodeType="withEffect">
                                  <p:stCondLst>
                                    <p:cond delay="0"/>
                                  </p:stCondLst>
                                  <p:childTnLst>
                                    <p:set>
                                      <p:cBhvr>
                                        <p:cTn id="43" dur="1" fill="hold">
                                          <p:stCondLst>
                                            <p:cond delay="0"/>
                                          </p:stCondLst>
                                        </p:cTn>
                                        <p:tgtEl>
                                          <p:spTgt spid="35">
                                            <p:txEl>
                                              <p:pRg st="4" end="4"/>
                                            </p:txEl>
                                          </p:spTgt>
                                        </p:tgtEl>
                                        <p:attrNameLst>
                                          <p:attrName>style.visibility</p:attrName>
                                        </p:attrNameLst>
                                      </p:cBhvr>
                                      <p:to>
                                        <p:strVal val="visible"/>
                                      </p:to>
                                    </p:set>
                                    <p:animEffect transition="in" filter="fade">
                                      <p:cBhvr>
                                        <p:cTn id="44" dur="500"/>
                                        <p:tgtEl>
                                          <p:spTgt spid="35">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left)">
                                      <p:cBhvr>
                                        <p:cTn id="49" dur="500"/>
                                        <p:tgtEl>
                                          <p:spTgt spid="37"/>
                                        </p:tgtEl>
                                      </p:cBhvr>
                                    </p:animEffect>
                                  </p:childTnLst>
                                </p:cTn>
                              </p:par>
                              <p:par>
                                <p:cTn id="50" presetID="10" presetClass="entr" presetSubtype="0" fill="hold" nodeType="withEffect">
                                  <p:stCondLst>
                                    <p:cond delay="0"/>
                                  </p:stCondLst>
                                  <p:childTnLst>
                                    <p:set>
                                      <p:cBhvr>
                                        <p:cTn id="51" dur="1" fill="hold">
                                          <p:stCondLst>
                                            <p:cond delay="0"/>
                                          </p:stCondLst>
                                        </p:cTn>
                                        <p:tgtEl>
                                          <p:spTgt spid="35">
                                            <p:txEl>
                                              <p:pRg st="5" end="5"/>
                                            </p:txEl>
                                          </p:spTgt>
                                        </p:tgtEl>
                                        <p:attrNameLst>
                                          <p:attrName>style.visibility</p:attrName>
                                        </p:attrNameLst>
                                      </p:cBhvr>
                                      <p:to>
                                        <p:strVal val="visible"/>
                                      </p:to>
                                    </p:set>
                                    <p:animEffect transition="in" filter="fade">
                                      <p:cBhvr>
                                        <p:cTn id="52" dur="500"/>
                                        <p:tgtEl>
                                          <p:spTgt spid="35">
                                            <p:txEl>
                                              <p:pRg st="5" end="5"/>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right)">
                                      <p:cBhvr>
                                        <p:cTn id="57" dur="500"/>
                                        <p:tgtEl>
                                          <p:spTgt spid="28"/>
                                        </p:tgtEl>
                                      </p:cBhvr>
                                    </p:animEffect>
                                  </p:childTnLst>
                                </p:cTn>
                              </p:par>
                              <p:par>
                                <p:cTn id="58" presetID="10" presetClass="entr" presetSubtype="0" fill="hold" nodeType="withEffect">
                                  <p:stCondLst>
                                    <p:cond delay="0"/>
                                  </p:stCondLst>
                                  <p:childTnLst>
                                    <p:set>
                                      <p:cBhvr>
                                        <p:cTn id="59" dur="1" fill="hold">
                                          <p:stCondLst>
                                            <p:cond delay="0"/>
                                          </p:stCondLst>
                                        </p:cTn>
                                        <p:tgtEl>
                                          <p:spTgt spid="35">
                                            <p:txEl>
                                              <p:pRg st="6" end="6"/>
                                            </p:txEl>
                                          </p:spTgt>
                                        </p:tgtEl>
                                        <p:attrNameLst>
                                          <p:attrName>style.visibility</p:attrName>
                                        </p:attrNameLst>
                                      </p:cBhvr>
                                      <p:to>
                                        <p:strVal val="visible"/>
                                      </p:to>
                                    </p:set>
                                    <p:animEffect transition="in" filter="fade">
                                      <p:cBhvr>
                                        <p:cTn id="60" dur="500"/>
                                        <p:tgtEl>
                                          <p:spTgt spid="35">
                                            <p:txEl>
                                              <p:pRg st="6" end="6"/>
                                            </p:txEl>
                                          </p:spTgt>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left)">
                                      <p:cBhvr>
                                        <p:cTn id="6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标题 2"/>
          <p:cNvSpPr>
            <a:spLocks noGrp="1"/>
          </p:cNvSpPr>
          <p:nvPr>
            <p:ph type="title"/>
          </p:nvPr>
        </p:nvSpPr>
        <p:spPr/>
        <p:txBody>
          <a:bodyPr/>
          <a:lstStyle/>
          <a:p>
            <a:r>
              <a:rPr lang="zh-CN" altLang="en-US" dirty="0"/>
              <a:t>第七章（</a:t>
            </a:r>
            <a:r>
              <a:rPr lang="en-US" altLang="zh-CN" dirty="0"/>
              <a:t>1</a:t>
            </a:r>
            <a:r>
              <a:rPr lang="zh-CN" altLang="en-US" dirty="0"/>
              <a:t>）系统总线</a:t>
            </a:r>
          </a:p>
        </p:txBody>
      </p:sp>
      <p:sp>
        <p:nvSpPr>
          <p:cNvPr id="1048682" name="内容占位符 3"/>
          <p:cNvSpPr>
            <a:spLocks noGrp="1"/>
          </p:cNvSpPr>
          <p:nvPr>
            <p:ph idx="1"/>
          </p:nvPr>
        </p:nvSpPr>
        <p:spPr>
          <a:xfrm>
            <a:off x="838200" y="1925213"/>
            <a:ext cx="10515600" cy="4351338"/>
          </a:xfrm>
        </p:spPr>
        <p:txBody>
          <a:bodyPr/>
          <a:lstStyle/>
          <a:p>
            <a:pPr marL="0" indent="0">
              <a:lnSpc>
                <a:spcPct val="100000"/>
              </a:lnSpc>
              <a:spcBef>
                <a:spcPts val="1200"/>
              </a:spcBef>
              <a:buClrTx/>
              <a:buNone/>
            </a:pPr>
            <a:r>
              <a:rPr kumimoji="1" lang="zh-CN" altLang="en-US" sz="3600" b="1" dirty="0">
                <a:solidFill>
                  <a:schemeClr val="folHlink"/>
                </a:solidFill>
                <a:latin typeface="Times New Roman" panose="02020603050405020304" pitchFamily="18" charset="0"/>
              </a:rPr>
              <a:t>重点</a:t>
            </a:r>
            <a:endParaRPr kumimoji="1" lang="en-US" altLang="zh-CN" sz="3600" b="1" dirty="0">
              <a:solidFill>
                <a:schemeClr val="folHlink"/>
              </a:solidFill>
              <a:latin typeface="Times New Roman" panose="02020603050405020304" pitchFamily="18" charset="0"/>
            </a:endParaRPr>
          </a:p>
          <a:p>
            <a:pPr marL="0" indent="0">
              <a:lnSpc>
                <a:spcPct val="100000"/>
              </a:lnSpc>
              <a:spcBef>
                <a:spcPts val="1200"/>
              </a:spcBef>
              <a:spcAft>
                <a:spcPts val="600"/>
              </a:spcAft>
              <a:buNone/>
            </a:pPr>
            <a:r>
              <a:rPr lang="en-US" altLang="zh-CN" dirty="0"/>
              <a:t>1.</a:t>
            </a:r>
            <a:r>
              <a:rPr lang="zh-CN" altLang="en-US" dirty="0"/>
              <a:t>总线的基本概念与分类</a:t>
            </a:r>
            <a:endParaRPr lang="en-US" altLang="zh-CN" dirty="0"/>
          </a:p>
          <a:p>
            <a:pPr marL="0" indent="0">
              <a:lnSpc>
                <a:spcPct val="100000"/>
              </a:lnSpc>
              <a:spcBef>
                <a:spcPts val="1200"/>
              </a:spcBef>
              <a:spcAft>
                <a:spcPts val="600"/>
              </a:spcAft>
              <a:buNone/>
            </a:pPr>
            <a:r>
              <a:rPr lang="en-US" altLang="zh-CN" dirty="0"/>
              <a:t>2.</a:t>
            </a:r>
            <a:r>
              <a:rPr lang="zh-CN" altLang="en-US" dirty="0"/>
              <a:t>总线特性和性能指标</a:t>
            </a:r>
            <a:endParaRPr lang="en-US" altLang="zh-CN" dirty="0"/>
          </a:p>
          <a:p>
            <a:pPr marL="0" indent="0">
              <a:lnSpc>
                <a:spcPct val="100000"/>
              </a:lnSpc>
              <a:spcBef>
                <a:spcPts val="1200"/>
              </a:spcBef>
              <a:spcAft>
                <a:spcPts val="600"/>
              </a:spcAft>
              <a:buNone/>
            </a:pPr>
            <a:r>
              <a:rPr lang="en-US" altLang="zh-CN" dirty="0"/>
              <a:t>3.</a:t>
            </a:r>
            <a:r>
              <a:rPr lang="zh-CN" altLang="en-US" dirty="0"/>
              <a:t>总线控制</a:t>
            </a:r>
            <a:r>
              <a:rPr lang="zh-CN" altLang="en-US" sz="2800" dirty="0"/>
              <a:t>（总线判优与总线通信）</a:t>
            </a:r>
            <a:endParaRPr lang="en-US" altLang="zh-CN" dirty="0"/>
          </a:p>
        </p:txBody>
      </p:sp>
      <p:sp>
        <p:nvSpPr>
          <p:cNvPr id="1048683" name="灯片编号占位符 5"/>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D53B9609-CEE7-4B89-9EA1-26B7FB394DD2}" type="slidenum">
              <a:rPr kumimoji="0" lang="zh-CN" altLang="en-US" sz="1200" b="0" i="0" u="none" strike="noStrike" kern="1200" cap="none" spc="0" normalizeH="0" baseline="0" noProof="0">
                <a:ln>
                  <a:noFill/>
                </a:ln>
                <a:solidFill>
                  <a:prstClr val="black">
                    <a:lumMod val="95000"/>
                    <a:lumOff val="5000"/>
                  </a:prstClr>
                </a:solidFill>
                <a:effectLst/>
                <a:uLnTx/>
                <a:uFillTx/>
                <a:latin typeface="等线" panose="02010600030101010101" charset="-122"/>
                <a:ea typeface="等线" panose="02010600030101010101" charset="-122"/>
                <a:cs typeface="+mn-cs"/>
              </a:rPr>
              <a:t>186</a:t>
            </a:fld>
            <a:endParaRPr kumimoji="0" lang="en-US" altLang="zh-CN" sz="1200" b="0" i="0" u="none" strike="noStrike" kern="1200" cap="none" spc="0" normalizeH="0" baseline="0" noProof="0" dirty="0">
              <a:ln>
                <a:noFill/>
              </a:ln>
              <a:solidFill>
                <a:prstClr val="black">
                  <a:lumMod val="95000"/>
                  <a:lumOff val="5000"/>
                </a:prstClr>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内容占位符 5"/>
          <p:cNvSpPr>
            <a:spLocks noGrp="1"/>
          </p:cNvSpPr>
          <p:nvPr>
            <p:ph idx="1"/>
          </p:nvPr>
        </p:nvSpPr>
        <p:spPr/>
        <p:txBody>
          <a:bodyPr/>
          <a:lstStyle/>
          <a:p>
            <a:r>
              <a:rPr lang="zh-CN" altLang="en-US" dirty="0"/>
              <a:t>什么是总线？</a:t>
            </a:r>
            <a:endParaRPr lang="en-US" altLang="zh-CN" dirty="0"/>
          </a:p>
          <a:p>
            <a:pPr lvl="1"/>
            <a:r>
              <a:rPr lang="zh-CN" altLang="en-US" dirty="0"/>
              <a:t>总线是连接各个部件的信息传输线</a:t>
            </a:r>
            <a:endParaRPr lang="en-US" altLang="zh-CN" dirty="0"/>
          </a:p>
          <a:p>
            <a:pPr lvl="1"/>
            <a:r>
              <a:rPr lang="zh-CN" altLang="en-US" dirty="0"/>
              <a:t>是各个部件共享的传输介质</a:t>
            </a:r>
          </a:p>
          <a:p>
            <a:pPr lvl="0"/>
            <a:r>
              <a:rPr lang="zh-CN" altLang="en-US" dirty="0">
                <a:sym typeface="+mn-ea"/>
              </a:rPr>
              <a:t>为什么要用总线（</a:t>
            </a:r>
            <a:r>
              <a:rPr lang="en-US" altLang="zh-CN" dirty="0">
                <a:sym typeface="+mn-ea"/>
              </a:rPr>
              <a:t>bus</a:t>
            </a:r>
            <a:r>
              <a:rPr lang="zh-CN" altLang="en-US" dirty="0">
                <a:sym typeface="+mn-ea"/>
              </a:rPr>
              <a:t>）？</a:t>
            </a:r>
            <a:endParaRPr lang="en-US" altLang="zh-CN" dirty="0"/>
          </a:p>
          <a:p>
            <a:pPr lvl="0"/>
            <a:r>
              <a:rPr lang="zh-CN" altLang="en-US" dirty="0"/>
              <a:t>总线上信息的传送</a:t>
            </a:r>
          </a:p>
          <a:p>
            <a:pPr lvl="1"/>
            <a:endParaRPr lang="zh-CN" altLang="en-US" dirty="0"/>
          </a:p>
        </p:txBody>
      </p:sp>
      <p:sp>
        <p:nvSpPr>
          <p:cNvPr id="1048599" name="Rectangle 2"/>
          <p:cNvSpPr>
            <a:spLocks noGrp="1" noChangeArrowheads="1"/>
          </p:cNvSpPr>
          <p:nvPr>
            <p:ph type="title"/>
          </p:nvPr>
        </p:nvSpPr>
        <p:spPr/>
        <p:txBody>
          <a:bodyPr>
            <a:normAutofit fontScale="90000"/>
          </a:bodyPr>
          <a:lstStyle/>
          <a:p>
            <a:r>
              <a:rPr lang="zh-CN" altLang="en-US" b="1"/>
              <a:t>为什么要用总线</a:t>
            </a:r>
          </a:p>
        </p:txBody>
      </p:sp>
      <p:sp>
        <p:nvSpPr>
          <p:cNvPr id="1048600" name="灯片编号占位符 112"/>
          <p:cNvSpPr>
            <a:spLocks noGrp="1"/>
          </p:cNvSpPr>
          <p:nvPr>
            <p:ph type="sldNum" sz="quarter" idx="12"/>
          </p:nvPr>
        </p:nvSpPr>
        <p:spPr/>
        <p:txBody>
          <a:bodyPr/>
          <a:lstStyle/>
          <a:p>
            <a:fld id="{E45992D2-680F-4862-979E-DA632E8A46D0}" type="slidenum">
              <a:rPr lang="zh-CN" altLang="en-US"/>
              <a:t>187</a:t>
            </a:fld>
            <a:endParaRPr lang="en-US" altLang="zh-CN" dirty="0"/>
          </a:p>
        </p:txBody>
      </p:sp>
      <p:sp>
        <p:nvSpPr>
          <p:cNvPr id="1048601" name="Line 9"/>
          <p:cNvSpPr>
            <a:spLocks noChangeShapeType="1"/>
          </p:cNvSpPr>
          <p:nvPr/>
        </p:nvSpPr>
        <p:spPr bwMode="auto">
          <a:xfrm>
            <a:off x="2936240" y="4257040"/>
            <a:ext cx="228600" cy="0"/>
          </a:xfrm>
          <a:prstGeom prst="line">
            <a:avLst/>
          </a:prstGeom>
          <a:noFill/>
          <a:ln w="57150">
            <a:solidFill>
              <a:schemeClr val="folHlink"/>
            </a:solidFill>
            <a:round/>
          </a:ln>
        </p:spPr>
        <p:txBody>
          <a:bodyPr wrap="none"/>
          <a:lstStyle/>
          <a:p>
            <a:endParaRPr lang="zh-CN" altLang="en-US"/>
          </a:p>
        </p:txBody>
      </p:sp>
      <p:sp>
        <p:nvSpPr>
          <p:cNvPr id="1048602" name="Line 10"/>
          <p:cNvSpPr>
            <a:spLocks noChangeShapeType="1"/>
          </p:cNvSpPr>
          <p:nvPr/>
        </p:nvSpPr>
        <p:spPr bwMode="auto">
          <a:xfrm>
            <a:off x="3241040" y="4257040"/>
            <a:ext cx="228600" cy="0"/>
          </a:xfrm>
          <a:prstGeom prst="line">
            <a:avLst/>
          </a:prstGeom>
          <a:noFill/>
          <a:ln w="57150">
            <a:solidFill>
              <a:schemeClr val="folHlink"/>
            </a:solidFill>
            <a:round/>
          </a:ln>
        </p:spPr>
        <p:txBody>
          <a:bodyPr wrap="none"/>
          <a:lstStyle/>
          <a:p>
            <a:endParaRPr lang="zh-CN" altLang="en-US"/>
          </a:p>
        </p:txBody>
      </p:sp>
      <p:sp>
        <p:nvSpPr>
          <p:cNvPr id="1048603" name="Line 11"/>
          <p:cNvSpPr>
            <a:spLocks noChangeShapeType="1"/>
          </p:cNvSpPr>
          <p:nvPr/>
        </p:nvSpPr>
        <p:spPr bwMode="auto">
          <a:xfrm>
            <a:off x="3545840" y="4257040"/>
            <a:ext cx="228600" cy="0"/>
          </a:xfrm>
          <a:prstGeom prst="line">
            <a:avLst/>
          </a:prstGeom>
          <a:noFill/>
          <a:ln w="57150">
            <a:solidFill>
              <a:schemeClr val="folHlink"/>
            </a:solidFill>
            <a:round/>
          </a:ln>
        </p:spPr>
        <p:txBody>
          <a:bodyPr wrap="none"/>
          <a:lstStyle/>
          <a:p>
            <a:endParaRPr lang="zh-CN" altLang="en-US"/>
          </a:p>
        </p:txBody>
      </p:sp>
      <p:sp>
        <p:nvSpPr>
          <p:cNvPr id="1048604" name="Line 12"/>
          <p:cNvSpPr>
            <a:spLocks noChangeShapeType="1"/>
          </p:cNvSpPr>
          <p:nvPr/>
        </p:nvSpPr>
        <p:spPr bwMode="auto">
          <a:xfrm>
            <a:off x="3850640" y="4257040"/>
            <a:ext cx="228600" cy="0"/>
          </a:xfrm>
          <a:prstGeom prst="line">
            <a:avLst/>
          </a:prstGeom>
          <a:noFill/>
          <a:ln w="57150">
            <a:solidFill>
              <a:schemeClr val="folHlink"/>
            </a:solidFill>
            <a:round/>
          </a:ln>
        </p:spPr>
        <p:txBody>
          <a:bodyPr wrap="none"/>
          <a:lstStyle/>
          <a:p>
            <a:endParaRPr lang="zh-CN" altLang="en-US"/>
          </a:p>
        </p:txBody>
      </p:sp>
      <p:sp>
        <p:nvSpPr>
          <p:cNvPr id="1048605" name="Line 13"/>
          <p:cNvSpPr>
            <a:spLocks noChangeShapeType="1"/>
          </p:cNvSpPr>
          <p:nvPr/>
        </p:nvSpPr>
        <p:spPr bwMode="auto">
          <a:xfrm>
            <a:off x="4155440" y="4257040"/>
            <a:ext cx="228600" cy="0"/>
          </a:xfrm>
          <a:prstGeom prst="line">
            <a:avLst/>
          </a:prstGeom>
          <a:noFill/>
          <a:ln w="57150">
            <a:solidFill>
              <a:schemeClr val="folHlink"/>
            </a:solidFill>
            <a:round/>
          </a:ln>
        </p:spPr>
        <p:txBody>
          <a:bodyPr wrap="none"/>
          <a:lstStyle/>
          <a:p>
            <a:endParaRPr lang="zh-CN" altLang="en-US"/>
          </a:p>
        </p:txBody>
      </p:sp>
      <p:sp>
        <p:nvSpPr>
          <p:cNvPr id="1048606" name="Line 14"/>
          <p:cNvSpPr>
            <a:spLocks noChangeShapeType="1"/>
          </p:cNvSpPr>
          <p:nvPr/>
        </p:nvSpPr>
        <p:spPr bwMode="auto">
          <a:xfrm>
            <a:off x="4460240" y="4257040"/>
            <a:ext cx="228600" cy="0"/>
          </a:xfrm>
          <a:prstGeom prst="line">
            <a:avLst/>
          </a:prstGeom>
          <a:noFill/>
          <a:ln w="57150">
            <a:solidFill>
              <a:schemeClr val="folHlink"/>
            </a:solidFill>
            <a:round/>
          </a:ln>
        </p:spPr>
        <p:txBody>
          <a:bodyPr wrap="none"/>
          <a:lstStyle/>
          <a:p>
            <a:endParaRPr lang="zh-CN" altLang="en-US"/>
          </a:p>
        </p:txBody>
      </p:sp>
      <p:sp>
        <p:nvSpPr>
          <p:cNvPr id="1048607" name="Line 15"/>
          <p:cNvSpPr>
            <a:spLocks noChangeShapeType="1"/>
          </p:cNvSpPr>
          <p:nvPr/>
        </p:nvSpPr>
        <p:spPr bwMode="auto">
          <a:xfrm>
            <a:off x="4765040" y="4257040"/>
            <a:ext cx="228600" cy="0"/>
          </a:xfrm>
          <a:prstGeom prst="line">
            <a:avLst/>
          </a:prstGeom>
          <a:noFill/>
          <a:ln w="57150">
            <a:solidFill>
              <a:schemeClr val="folHlink"/>
            </a:solidFill>
            <a:round/>
          </a:ln>
        </p:spPr>
        <p:txBody>
          <a:bodyPr wrap="none"/>
          <a:lstStyle/>
          <a:p>
            <a:endParaRPr lang="zh-CN" altLang="en-US"/>
          </a:p>
        </p:txBody>
      </p:sp>
      <p:sp>
        <p:nvSpPr>
          <p:cNvPr id="1048608" name="Line 16"/>
          <p:cNvSpPr>
            <a:spLocks noChangeShapeType="1"/>
          </p:cNvSpPr>
          <p:nvPr/>
        </p:nvSpPr>
        <p:spPr bwMode="auto">
          <a:xfrm>
            <a:off x="5069840" y="4257040"/>
            <a:ext cx="228600" cy="0"/>
          </a:xfrm>
          <a:prstGeom prst="line">
            <a:avLst/>
          </a:prstGeom>
          <a:noFill/>
          <a:ln w="57150">
            <a:solidFill>
              <a:schemeClr val="folHlink"/>
            </a:solidFill>
            <a:round/>
          </a:ln>
        </p:spPr>
        <p:txBody>
          <a:bodyPr wrap="none"/>
          <a:lstStyle/>
          <a:p>
            <a:endParaRPr lang="zh-CN" altLang="en-US"/>
          </a:p>
        </p:txBody>
      </p:sp>
      <p:sp>
        <p:nvSpPr>
          <p:cNvPr id="1048609" name="Text Box 19"/>
          <p:cNvSpPr txBox="1">
            <a:spLocks noChangeArrowheads="1"/>
          </p:cNvSpPr>
          <p:nvPr/>
        </p:nvSpPr>
        <p:spPr bwMode="auto">
          <a:xfrm>
            <a:off x="1507490" y="4042728"/>
            <a:ext cx="895350" cy="519112"/>
          </a:xfrm>
          <a:prstGeom prst="rect">
            <a:avLst/>
          </a:prstGeom>
          <a:noFill/>
          <a:ln w="9525">
            <a:noFill/>
            <a:miter lim="800000"/>
          </a:ln>
        </p:spPr>
        <p:txBody>
          <a:bodyPr wrap="none">
            <a:spAutoFit/>
          </a:bodyPr>
          <a:lstStyle/>
          <a:p>
            <a:r>
              <a:rPr lang="zh-CN" altLang="en-US" sz="2800" dirty="0">
                <a:latin typeface="Times New Roman" panose="02020603050405020304" pitchFamily="18" charset="0"/>
              </a:rPr>
              <a:t>串行</a:t>
            </a:r>
          </a:p>
        </p:txBody>
      </p:sp>
      <p:grpSp>
        <p:nvGrpSpPr>
          <p:cNvPr id="56" name="Group 20"/>
          <p:cNvGrpSpPr/>
          <p:nvPr/>
        </p:nvGrpSpPr>
        <p:grpSpPr bwMode="auto">
          <a:xfrm>
            <a:off x="2936240" y="4714240"/>
            <a:ext cx="228600" cy="990600"/>
            <a:chOff x="2016" y="1824"/>
            <a:chExt cx="144" cy="624"/>
          </a:xfrm>
        </p:grpSpPr>
        <p:sp>
          <p:nvSpPr>
            <p:cNvPr id="1048610" name="Line 21"/>
            <p:cNvSpPr>
              <a:spLocks noChangeShapeType="1"/>
            </p:cNvSpPr>
            <p:nvPr/>
          </p:nvSpPr>
          <p:spPr bwMode="auto">
            <a:xfrm>
              <a:off x="2016" y="2358"/>
              <a:ext cx="144" cy="0"/>
            </a:xfrm>
            <a:prstGeom prst="line">
              <a:avLst/>
            </a:prstGeom>
            <a:noFill/>
            <a:ln w="57150">
              <a:solidFill>
                <a:schemeClr val="folHlink"/>
              </a:solidFill>
              <a:round/>
            </a:ln>
          </p:spPr>
          <p:txBody>
            <a:bodyPr wrap="none"/>
            <a:lstStyle/>
            <a:p>
              <a:endParaRPr lang="zh-CN" altLang="en-US"/>
            </a:p>
          </p:txBody>
        </p:sp>
        <p:sp>
          <p:nvSpPr>
            <p:cNvPr id="1048611" name="Line 22"/>
            <p:cNvSpPr>
              <a:spLocks noChangeShapeType="1"/>
            </p:cNvSpPr>
            <p:nvPr/>
          </p:nvSpPr>
          <p:spPr bwMode="auto">
            <a:xfrm>
              <a:off x="2016" y="2448"/>
              <a:ext cx="144" cy="0"/>
            </a:xfrm>
            <a:prstGeom prst="line">
              <a:avLst/>
            </a:prstGeom>
            <a:noFill/>
            <a:ln w="57150">
              <a:solidFill>
                <a:schemeClr val="folHlink"/>
              </a:solidFill>
              <a:round/>
            </a:ln>
          </p:spPr>
          <p:txBody>
            <a:bodyPr wrap="none"/>
            <a:lstStyle/>
            <a:p>
              <a:endParaRPr lang="zh-CN" altLang="en-US"/>
            </a:p>
          </p:txBody>
        </p:sp>
        <p:sp>
          <p:nvSpPr>
            <p:cNvPr id="1048612" name="Line 23"/>
            <p:cNvSpPr>
              <a:spLocks noChangeShapeType="1"/>
            </p:cNvSpPr>
            <p:nvPr/>
          </p:nvSpPr>
          <p:spPr bwMode="auto">
            <a:xfrm>
              <a:off x="2016" y="2269"/>
              <a:ext cx="144" cy="0"/>
            </a:xfrm>
            <a:prstGeom prst="line">
              <a:avLst/>
            </a:prstGeom>
            <a:noFill/>
            <a:ln w="57150">
              <a:solidFill>
                <a:schemeClr val="folHlink"/>
              </a:solidFill>
              <a:round/>
            </a:ln>
          </p:spPr>
          <p:txBody>
            <a:bodyPr wrap="none"/>
            <a:lstStyle/>
            <a:p>
              <a:endParaRPr lang="zh-CN" altLang="en-US"/>
            </a:p>
          </p:txBody>
        </p:sp>
        <p:sp>
          <p:nvSpPr>
            <p:cNvPr id="1048613" name="Line 24"/>
            <p:cNvSpPr>
              <a:spLocks noChangeShapeType="1"/>
            </p:cNvSpPr>
            <p:nvPr/>
          </p:nvSpPr>
          <p:spPr bwMode="auto">
            <a:xfrm>
              <a:off x="2016" y="2180"/>
              <a:ext cx="144" cy="0"/>
            </a:xfrm>
            <a:prstGeom prst="line">
              <a:avLst/>
            </a:prstGeom>
            <a:noFill/>
            <a:ln w="57150">
              <a:solidFill>
                <a:schemeClr val="folHlink"/>
              </a:solidFill>
              <a:round/>
            </a:ln>
          </p:spPr>
          <p:txBody>
            <a:bodyPr wrap="none"/>
            <a:lstStyle/>
            <a:p>
              <a:endParaRPr lang="zh-CN" altLang="en-US"/>
            </a:p>
          </p:txBody>
        </p:sp>
        <p:sp>
          <p:nvSpPr>
            <p:cNvPr id="1048614" name="Line 25"/>
            <p:cNvSpPr>
              <a:spLocks noChangeShapeType="1"/>
            </p:cNvSpPr>
            <p:nvPr/>
          </p:nvSpPr>
          <p:spPr bwMode="auto">
            <a:xfrm>
              <a:off x="2016" y="2002"/>
              <a:ext cx="144" cy="0"/>
            </a:xfrm>
            <a:prstGeom prst="line">
              <a:avLst/>
            </a:prstGeom>
            <a:noFill/>
            <a:ln w="57150">
              <a:solidFill>
                <a:schemeClr val="folHlink"/>
              </a:solidFill>
              <a:round/>
            </a:ln>
          </p:spPr>
          <p:txBody>
            <a:bodyPr wrap="none"/>
            <a:lstStyle/>
            <a:p>
              <a:endParaRPr lang="zh-CN" altLang="en-US"/>
            </a:p>
          </p:txBody>
        </p:sp>
        <p:sp>
          <p:nvSpPr>
            <p:cNvPr id="1048615" name="Line 26"/>
            <p:cNvSpPr>
              <a:spLocks noChangeShapeType="1"/>
            </p:cNvSpPr>
            <p:nvPr/>
          </p:nvSpPr>
          <p:spPr bwMode="auto">
            <a:xfrm>
              <a:off x="2016" y="2091"/>
              <a:ext cx="144" cy="0"/>
            </a:xfrm>
            <a:prstGeom prst="line">
              <a:avLst/>
            </a:prstGeom>
            <a:noFill/>
            <a:ln w="57150">
              <a:solidFill>
                <a:schemeClr val="folHlink"/>
              </a:solidFill>
              <a:round/>
            </a:ln>
          </p:spPr>
          <p:txBody>
            <a:bodyPr wrap="none"/>
            <a:lstStyle/>
            <a:p>
              <a:endParaRPr lang="zh-CN" altLang="en-US"/>
            </a:p>
          </p:txBody>
        </p:sp>
        <p:sp>
          <p:nvSpPr>
            <p:cNvPr id="1048616" name="Line 27"/>
            <p:cNvSpPr>
              <a:spLocks noChangeShapeType="1"/>
            </p:cNvSpPr>
            <p:nvPr/>
          </p:nvSpPr>
          <p:spPr bwMode="auto">
            <a:xfrm>
              <a:off x="2016" y="1913"/>
              <a:ext cx="144" cy="0"/>
            </a:xfrm>
            <a:prstGeom prst="line">
              <a:avLst/>
            </a:prstGeom>
            <a:noFill/>
            <a:ln w="57150">
              <a:solidFill>
                <a:schemeClr val="folHlink"/>
              </a:solidFill>
              <a:round/>
            </a:ln>
          </p:spPr>
          <p:txBody>
            <a:bodyPr wrap="none"/>
            <a:lstStyle/>
            <a:p>
              <a:endParaRPr lang="zh-CN" altLang="en-US"/>
            </a:p>
          </p:txBody>
        </p:sp>
        <p:sp>
          <p:nvSpPr>
            <p:cNvPr id="1048617" name="Line 28"/>
            <p:cNvSpPr>
              <a:spLocks noChangeShapeType="1"/>
            </p:cNvSpPr>
            <p:nvPr/>
          </p:nvSpPr>
          <p:spPr bwMode="auto">
            <a:xfrm>
              <a:off x="2016" y="1824"/>
              <a:ext cx="144" cy="0"/>
            </a:xfrm>
            <a:prstGeom prst="line">
              <a:avLst/>
            </a:prstGeom>
            <a:noFill/>
            <a:ln w="57150">
              <a:solidFill>
                <a:schemeClr val="folHlink"/>
              </a:solidFill>
              <a:round/>
            </a:ln>
          </p:spPr>
          <p:txBody>
            <a:bodyPr wrap="none"/>
            <a:lstStyle/>
            <a:p>
              <a:endParaRPr lang="zh-CN" altLang="en-US"/>
            </a:p>
          </p:txBody>
        </p:sp>
      </p:grpSp>
      <p:grpSp>
        <p:nvGrpSpPr>
          <p:cNvPr id="57" name="Group 29"/>
          <p:cNvGrpSpPr/>
          <p:nvPr/>
        </p:nvGrpSpPr>
        <p:grpSpPr bwMode="auto">
          <a:xfrm>
            <a:off x="3241040" y="4714240"/>
            <a:ext cx="228600" cy="990600"/>
            <a:chOff x="2016" y="1824"/>
            <a:chExt cx="144" cy="624"/>
          </a:xfrm>
        </p:grpSpPr>
        <p:sp>
          <p:nvSpPr>
            <p:cNvPr id="1048618" name="Line 30"/>
            <p:cNvSpPr>
              <a:spLocks noChangeShapeType="1"/>
            </p:cNvSpPr>
            <p:nvPr/>
          </p:nvSpPr>
          <p:spPr bwMode="auto">
            <a:xfrm>
              <a:off x="2016" y="2358"/>
              <a:ext cx="144" cy="0"/>
            </a:xfrm>
            <a:prstGeom prst="line">
              <a:avLst/>
            </a:prstGeom>
            <a:noFill/>
            <a:ln w="57150">
              <a:solidFill>
                <a:schemeClr val="folHlink"/>
              </a:solidFill>
              <a:round/>
            </a:ln>
          </p:spPr>
          <p:txBody>
            <a:bodyPr wrap="none"/>
            <a:lstStyle/>
            <a:p>
              <a:endParaRPr lang="zh-CN" altLang="en-US"/>
            </a:p>
          </p:txBody>
        </p:sp>
        <p:sp>
          <p:nvSpPr>
            <p:cNvPr id="1048619" name="Line 31"/>
            <p:cNvSpPr>
              <a:spLocks noChangeShapeType="1"/>
            </p:cNvSpPr>
            <p:nvPr/>
          </p:nvSpPr>
          <p:spPr bwMode="auto">
            <a:xfrm>
              <a:off x="2016" y="2448"/>
              <a:ext cx="144" cy="0"/>
            </a:xfrm>
            <a:prstGeom prst="line">
              <a:avLst/>
            </a:prstGeom>
            <a:noFill/>
            <a:ln w="57150">
              <a:solidFill>
                <a:schemeClr val="folHlink"/>
              </a:solidFill>
              <a:round/>
            </a:ln>
          </p:spPr>
          <p:txBody>
            <a:bodyPr wrap="none"/>
            <a:lstStyle/>
            <a:p>
              <a:endParaRPr lang="zh-CN" altLang="en-US"/>
            </a:p>
          </p:txBody>
        </p:sp>
        <p:sp>
          <p:nvSpPr>
            <p:cNvPr id="1048620" name="Line 32"/>
            <p:cNvSpPr>
              <a:spLocks noChangeShapeType="1"/>
            </p:cNvSpPr>
            <p:nvPr/>
          </p:nvSpPr>
          <p:spPr bwMode="auto">
            <a:xfrm>
              <a:off x="2016" y="2269"/>
              <a:ext cx="144" cy="0"/>
            </a:xfrm>
            <a:prstGeom prst="line">
              <a:avLst/>
            </a:prstGeom>
            <a:noFill/>
            <a:ln w="57150">
              <a:solidFill>
                <a:schemeClr val="folHlink"/>
              </a:solidFill>
              <a:round/>
            </a:ln>
          </p:spPr>
          <p:txBody>
            <a:bodyPr wrap="none"/>
            <a:lstStyle/>
            <a:p>
              <a:endParaRPr lang="zh-CN" altLang="en-US"/>
            </a:p>
          </p:txBody>
        </p:sp>
        <p:sp>
          <p:nvSpPr>
            <p:cNvPr id="1048621" name="Line 33"/>
            <p:cNvSpPr>
              <a:spLocks noChangeShapeType="1"/>
            </p:cNvSpPr>
            <p:nvPr/>
          </p:nvSpPr>
          <p:spPr bwMode="auto">
            <a:xfrm>
              <a:off x="2016" y="2180"/>
              <a:ext cx="144" cy="0"/>
            </a:xfrm>
            <a:prstGeom prst="line">
              <a:avLst/>
            </a:prstGeom>
            <a:noFill/>
            <a:ln w="57150">
              <a:solidFill>
                <a:schemeClr val="folHlink"/>
              </a:solidFill>
              <a:round/>
            </a:ln>
          </p:spPr>
          <p:txBody>
            <a:bodyPr wrap="none"/>
            <a:lstStyle/>
            <a:p>
              <a:endParaRPr lang="zh-CN" altLang="en-US"/>
            </a:p>
          </p:txBody>
        </p:sp>
        <p:sp>
          <p:nvSpPr>
            <p:cNvPr id="1048622" name="Line 34"/>
            <p:cNvSpPr>
              <a:spLocks noChangeShapeType="1"/>
            </p:cNvSpPr>
            <p:nvPr/>
          </p:nvSpPr>
          <p:spPr bwMode="auto">
            <a:xfrm>
              <a:off x="2016" y="2002"/>
              <a:ext cx="144" cy="0"/>
            </a:xfrm>
            <a:prstGeom prst="line">
              <a:avLst/>
            </a:prstGeom>
            <a:noFill/>
            <a:ln w="57150">
              <a:solidFill>
                <a:schemeClr val="folHlink"/>
              </a:solidFill>
              <a:round/>
            </a:ln>
          </p:spPr>
          <p:txBody>
            <a:bodyPr wrap="none"/>
            <a:lstStyle/>
            <a:p>
              <a:endParaRPr lang="zh-CN" altLang="en-US"/>
            </a:p>
          </p:txBody>
        </p:sp>
        <p:sp>
          <p:nvSpPr>
            <p:cNvPr id="1048623" name="Line 35"/>
            <p:cNvSpPr>
              <a:spLocks noChangeShapeType="1"/>
            </p:cNvSpPr>
            <p:nvPr/>
          </p:nvSpPr>
          <p:spPr bwMode="auto">
            <a:xfrm>
              <a:off x="2016" y="2091"/>
              <a:ext cx="144" cy="0"/>
            </a:xfrm>
            <a:prstGeom prst="line">
              <a:avLst/>
            </a:prstGeom>
            <a:noFill/>
            <a:ln w="57150">
              <a:solidFill>
                <a:schemeClr val="folHlink"/>
              </a:solidFill>
              <a:round/>
            </a:ln>
          </p:spPr>
          <p:txBody>
            <a:bodyPr wrap="none"/>
            <a:lstStyle/>
            <a:p>
              <a:endParaRPr lang="zh-CN" altLang="en-US"/>
            </a:p>
          </p:txBody>
        </p:sp>
        <p:sp>
          <p:nvSpPr>
            <p:cNvPr id="1048624" name="Line 36"/>
            <p:cNvSpPr>
              <a:spLocks noChangeShapeType="1"/>
            </p:cNvSpPr>
            <p:nvPr/>
          </p:nvSpPr>
          <p:spPr bwMode="auto">
            <a:xfrm>
              <a:off x="2016" y="1913"/>
              <a:ext cx="144" cy="0"/>
            </a:xfrm>
            <a:prstGeom prst="line">
              <a:avLst/>
            </a:prstGeom>
            <a:noFill/>
            <a:ln w="57150">
              <a:solidFill>
                <a:schemeClr val="folHlink"/>
              </a:solidFill>
              <a:round/>
            </a:ln>
          </p:spPr>
          <p:txBody>
            <a:bodyPr wrap="none"/>
            <a:lstStyle/>
            <a:p>
              <a:endParaRPr lang="zh-CN" altLang="en-US"/>
            </a:p>
          </p:txBody>
        </p:sp>
        <p:sp>
          <p:nvSpPr>
            <p:cNvPr id="1048625" name="Line 37"/>
            <p:cNvSpPr>
              <a:spLocks noChangeShapeType="1"/>
            </p:cNvSpPr>
            <p:nvPr/>
          </p:nvSpPr>
          <p:spPr bwMode="auto">
            <a:xfrm>
              <a:off x="2016" y="1824"/>
              <a:ext cx="144" cy="0"/>
            </a:xfrm>
            <a:prstGeom prst="line">
              <a:avLst/>
            </a:prstGeom>
            <a:noFill/>
            <a:ln w="57150">
              <a:solidFill>
                <a:schemeClr val="folHlink"/>
              </a:solidFill>
              <a:round/>
            </a:ln>
          </p:spPr>
          <p:txBody>
            <a:bodyPr wrap="none"/>
            <a:lstStyle/>
            <a:p>
              <a:endParaRPr lang="zh-CN" altLang="en-US"/>
            </a:p>
          </p:txBody>
        </p:sp>
      </p:grpSp>
      <p:grpSp>
        <p:nvGrpSpPr>
          <p:cNvPr id="58" name="Group 38"/>
          <p:cNvGrpSpPr/>
          <p:nvPr/>
        </p:nvGrpSpPr>
        <p:grpSpPr bwMode="auto">
          <a:xfrm>
            <a:off x="3545840" y="4714240"/>
            <a:ext cx="228600" cy="990600"/>
            <a:chOff x="2016" y="1824"/>
            <a:chExt cx="144" cy="624"/>
          </a:xfrm>
        </p:grpSpPr>
        <p:sp>
          <p:nvSpPr>
            <p:cNvPr id="1048626" name="Line 39"/>
            <p:cNvSpPr>
              <a:spLocks noChangeShapeType="1"/>
            </p:cNvSpPr>
            <p:nvPr/>
          </p:nvSpPr>
          <p:spPr bwMode="auto">
            <a:xfrm>
              <a:off x="2016" y="2358"/>
              <a:ext cx="144" cy="0"/>
            </a:xfrm>
            <a:prstGeom prst="line">
              <a:avLst/>
            </a:prstGeom>
            <a:noFill/>
            <a:ln w="57150">
              <a:solidFill>
                <a:schemeClr val="folHlink"/>
              </a:solidFill>
              <a:round/>
            </a:ln>
          </p:spPr>
          <p:txBody>
            <a:bodyPr wrap="none"/>
            <a:lstStyle/>
            <a:p>
              <a:endParaRPr lang="zh-CN" altLang="en-US"/>
            </a:p>
          </p:txBody>
        </p:sp>
        <p:sp>
          <p:nvSpPr>
            <p:cNvPr id="1048627" name="Line 40"/>
            <p:cNvSpPr>
              <a:spLocks noChangeShapeType="1"/>
            </p:cNvSpPr>
            <p:nvPr/>
          </p:nvSpPr>
          <p:spPr bwMode="auto">
            <a:xfrm>
              <a:off x="2016" y="2448"/>
              <a:ext cx="144" cy="0"/>
            </a:xfrm>
            <a:prstGeom prst="line">
              <a:avLst/>
            </a:prstGeom>
            <a:noFill/>
            <a:ln w="57150">
              <a:solidFill>
                <a:schemeClr val="folHlink"/>
              </a:solidFill>
              <a:round/>
            </a:ln>
          </p:spPr>
          <p:txBody>
            <a:bodyPr wrap="none"/>
            <a:lstStyle/>
            <a:p>
              <a:endParaRPr lang="zh-CN" altLang="en-US"/>
            </a:p>
          </p:txBody>
        </p:sp>
        <p:sp>
          <p:nvSpPr>
            <p:cNvPr id="1048628" name="Line 41"/>
            <p:cNvSpPr>
              <a:spLocks noChangeShapeType="1"/>
            </p:cNvSpPr>
            <p:nvPr/>
          </p:nvSpPr>
          <p:spPr bwMode="auto">
            <a:xfrm>
              <a:off x="2016" y="2269"/>
              <a:ext cx="144" cy="0"/>
            </a:xfrm>
            <a:prstGeom prst="line">
              <a:avLst/>
            </a:prstGeom>
            <a:noFill/>
            <a:ln w="57150">
              <a:solidFill>
                <a:schemeClr val="folHlink"/>
              </a:solidFill>
              <a:round/>
            </a:ln>
          </p:spPr>
          <p:txBody>
            <a:bodyPr wrap="none"/>
            <a:lstStyle/>
            <a:p>
              <a:endParaRPr lang="zh-CN" altLang="en-US"/>
            </a:p>
          </p:txBody>
        </p:sp>
        <p:sp>
          <p:nvSpPr>
            <p:cNvPr id="1048629" name="Line 42"/>
            <p:cNvSpPr>
              <a:spLocks noChangeShapeType="1"/>
            </p:cNvSpPr>
            <p:nvPr/>
          </p:nvSpPr>
          <p:spPr bwMode="auto">
            <a:xfrm>
              <a:off x="2016" y="2180"/>
              <a:ext cx="144" cy="0"/>
            </a:xfrm>
            <a:prstGeom prst="line">
              <a:avLst/>
            </a:prstGeom>
            <a:noFill/>
            <a:ln w="57150">
              <a:solidFill>
                <a:schemeClr val="folHlink"/>
              </a:solidFill>
              <a:round/>
            </a:ln>
          </p:spPr>
          <p:txBody>
            <a:bodyPr wrap="none"/>
            <a:lstStyle/>
            <a:p>
              <a:endParaRPr lang="zh-CN" altLang="en-US"/>
            </a:p>
          </p:txBody>
        </p:sp>
        <p:sp>
          <p:nvSpPr>
            <p:cNvPr id="1048630" name="Line 43"/>
            <p:cNvSpPr>
              <a:spLocks noChangeShapeType="1"/>
            </p:cNvSpPr>
            <p:nvPr/>
          </p:nvSpPr>
          <p:spPr bwMode="auto">
            <a:xfrm>
              <a:off x="2016" y="2002"/>
              <a:ext cx="144" cy="0"/>
            </a:xfrm>
            <a:prstGeom prst="line">
              <a:avLst/>
            </a:prstGeom>
            <a:noFill/>
            <a:ln w="57150">
              <a:solidFill>
                <a:schemeClr val="folHlink"/>
              </a:solidFill>
              <a:round/>
            </a:ln>
          </p:spPr>
          <p:txBody>
            <a:bodyPr wrap="none"/>
            <a:lstStyle/>
            <a:p>
              <a:endParaRPr lang="zh-CN" altLang="en-US"/>
            </a:p>
          </p:txBody>
        </p:sp>
        <p:sp>
          <p:nvSpPr>
            <p:cNvPr id="1048631" name="Line 44"/>
            <p:cNvSpPr>
              <a:spLocks noChangeShapeType="1"/>
            </p:cNvSpPr>
            <p:nvPr/>
          </p:nvSpPr>
          <p:spPr bwMode="auto">
            <a:xfrm>
              <a:off x="2016" y="2091"/>
              <a:ext cx="144" cy="0"/>
            </a:xfrm>
            <a:prstGeom prst="line">
              <a:avLst/>
            </a:prstGeom>
            <a:noFill/>
            <a:ln w="57150">
              <a:solidFill>
                <a:schemeClr val="folHlink"/>
              </a:solidFill>
              <a:round/>
            </a:ln>
          </p:spPr>
          <p:txBody>
            <a:bodyPr wrap="none"/>
            <a:lstStyle/>
            <a:p>
              <a:endParaRPr lang="zh-CN" altLang="en-US"/>
            </a:p>
          </p:txBody>
        </p:sp>
        <p:sp>
          <p:nvSpPr>
            <p:cNvPr id="1048632" name="Line 45"/>
            <p:cNvSpPr>
              <a:spLocks noChangeShapeType="1"/>
            </p:cNvSpPr>
            <p:nvPr/>
          </p:nvSpPr>
          <p:spPr bwMode="auto">
            <a:xfrm>
              <a:off x="2016" y="1913"/>
              <a:ext cx="144" cy="0"/>
            </a:xfrm>
            <a:prstGeom prst="line">
              <a:avLst/>
            </a:prstGeom>
            <a:noFill/>
            <a:ln w="57150">
              <a:solidFill>
                <a:schemeClr val="folHlink"/>
              </a:solidFill>
              <a:round/>
            </a:ln>
          </p:spPr>
          <p:txBody>
            <a:bodyPr wrap="none"/>
            <a:lstStyle/>
            <a:p>
              <a:endParaRPr lang="zh-CN" altLang="en-US"/>
            </a:p>
          </p:txBody>
        </p:sp>
        <p:sp>
          <p:nvSpPr>
            <p:cNvPr id="1048633" name="Line 46"/>
            <p:cNvSpPr>
              <a:spLocks noChangeShapeType="1"/>
            </p:cNvSpPr>
            <p:nvPr/>
          </p:nvSpPr>
          <p:spPr bwMode="auto">
            <a:xfrm>
              <a:off x="2016" y="1824"/>
              <a:ext cx="144" cy="0"/>
            </a:xfrm>
            <a:prstGeom prst="line">
              <a:avLst/>
            </a:prstGeom>
            <a:noFill/>
            <a:ln w="57150">
              <a:solidFill>
                <a:schemeClr val="folHlink"/>
              </a:solidFill>
              <a:round/>
            </a:ln>
          </p:spPr>
          <p:txBody>
            <a:bodyPr wrap="none"/>
            <a:lstStyle/>
            <a:p>
              <a:endParaRPr lang="zh-CN" altLang="en-US"/>
            </a:p>
          </p:txBody>
        </p:sp>
      </p:grpSp>
      <p:grpSp>
        <p:nvGrpSpPr>
          <p:cNvPr id="59" name="Group 56"/>
          <p:cNvGrpSpPr/>
          <p:nvPr/>
        </p:nvGrpSpPr>
        <p:grpSpPr bwMode="auto">
          <a:xfrm>
            <a:off x="3850640" y="4714240"/>
            <a:ext cx="228600" cy="990600"/>
            <a:chOff x="2016" y="1824"/>
            <a:chExt cx="144" cy="624"/>
          </a:xfrm>
        </p:grpSpPr>
        <p:sp>
          <p:nvSpPr>
            <p:cNvPr id="1048634" name="Line 57"/>
            <p:cNvSpPr>
              <a:spLocks noChangeShapeType="1"/>
            </p:cNvSpPr>
            <p:nvPr/>
          </p:nvSpPr>
          <p:spPr bwMode="auto">
            <a:xfrm>
              <a:off x="2016" y="2358"/>
              <a:ext cx="144" cy="0"/>
            </a:xfrm>
            <a:prstGeom prst="line">
              <a:avLst/>
            </a:prstGeom>
            <a:noFill/>
            <a:ln w="57150">
              <a:solidFill>
                <a:schemeClr val="folHlink"/>
              </a:solidFill>
              <a:round/>
            </a:ln>
          </p:spPr>
          <p:txBody>
            <a:bodyPr wrap="none"/>
            <a:lstStyle/>
            <a:p>
              <a:endParaRPr lang="zh-CN" altLang="en-US"/>
            </a:p>
          </p:txBody>
        </p:sp>
        <p:sp>
          <p:nvSpPr>
            <p:cNvPr id="1048635" name="Line 58"/>
            <p:cNvSpPr>
              <a:spLocks noChangeShapeType="1"/>
            </p:cNvSpPr>
            <p:nvPr/>
          </p:nvSpPr>
          <p:spPr bwMode="auto">
            <a:xfrm>
              <a:off x="2016" y="2448"/>
              <a:ext cx="144" cy="0"/>
            </a:xfrm>
            <a:prstGeom prst="line">
              <a:avLst/>
            </a:prstGeom>
            <a:noFill/>
            <a:ln w="57150">
              <a:solidFill>
                <a:schemeClr val="folHlink"/>
              </a:solidFill>
              <a:round/>
            </a:ln>
          </p:spPr>
          <p:txBody>
            <a:bodyPr wrap="none"/>
            <a:lstStyle/>
            <a:p>
              <a:endParaRPr lang="zh-CN" altLang="en-US"/>
            </a:p>
          </p:txBody>
        </p:sp>
        <p:sp>
          <p:nvSpPr>
            <p:cNvPr id="1048636" name="Line 59"/>
            <p:cNvSpPr>
              <a:spLocks noChangeShapeType="1"/>
            </p:cNvSpPr>
            <p:nvPr/>
          </p:nvSpPr>
          <p:spPr bwMode="auto">
            <a:xfrm>
              <a:off x="2016" y="2269"/>
              <a:ext cx="144" cy="0"/>
            </a:xfrm>
            <a:prstGeom prst="line">
              <a:avLst/>
            </a:prstGeom>
            <a:noFill/>
            <a:ln w="57150">
              <a:solidFill>
                <a:schemeClr val="folHlink"/>
              </a:solidFill>
              <a:round/>
            </a:ln>
          </p:spPr>
          <p:txBody>
            <a:bodyPr wrap="none"/>
            <a:lstStyle/>
            <a:p>
              <a:endParaRPr lang="zh-CN" altLang="en-US"/>
            </a:p>
          </p:txBody>
        </p:sp>
        <p:sp>
          <p:nvSpPr>
            <p:cNvPr id="1048637" name="Line 60"/>
            <p:cNvSpPr>
              <a:spLocks noChangeShapeType="1"/>
            </p:cNvSpPr>
            <p:nvPr/>
          </p:nvSpPr>
          <p:spPr bwMode="auto">
            <a:xfrm>
              <a:off x="2016" y="2180"/>
              <a:ext cx="144" cy="0"/>
            </a:xfrm>
            <a:prstGeom prst="line">
              <a:avLst/>
            </a:prstGeom>
            <a:noFill/>
            <a:ln w="57150">
              <a:solidFill>
                <a:schemeClr val="folHlink"/>
              </a:solidFill>
              <a:round/>
            </a:ln>
          </p:spPr>
          <p:txBody>
            <a:bodyPr wrap="none"/>
            <a:lstStyle/>
            <a:p>
              <a:endParaRPr lang="zh-CN" altLang="en-US"/>
            </a:p>
          </p:txBody>
        </p:sp>
        <p:sp>
          <p:nvSpPr>
            <p:cNvPr id="1048638" name="Line 61"/>
            <p:cNvSpPr>
              <a:spLocks noChangeShapeType="1"/>
            </p:cNvSpPr>
            <p:nvPr/>
          </p:nvSpPr>
          <p:spPr bwMode="auto">
            <a:xfrm>
              <a:off x="2016" y="2002"/>
              <a:ext cx="144" cy="0"/>
            </a:xfrm>
            <a:prstGeom prst="line">
              <a:avLst/>
            </a:prstGeom>
            <a:noFill/>
            <a:ln w="57150">
              <a:solidFill>
                <a:schemeClr val="folHlink"/>
              </a:solidFill>
              <a:round/>
            </a:ln>
          </p:spPr>
          <p:txBody>
            <a:bodyPr wrap="none"/>
            <a:lstStyle/>
            <a:p>
              <a:endParaRPr lang="zh-CN" altLang="en-US"/>
            </a:p>
          </p:txBody>
        </p:sp>
        <p:sp>
          <p:nvSpPr>
            <p:cNvPr id="1048639" name="Line 62"/>
            <p:cNvSpPr>
              <a:spLocks noChangeShapeType="1"/>
            </p:cNvSpPr>
            <p:nvPr/>
          </p:nvSpPr>
          <p:spPr bwMode="auto">
            <a:xfrm>
              <a:off x="2016" y="2091"/>
              <a:ext cx="144" cy="0"/>
            </a:xfrm>
            <a:prstGeom prst="line">
              <a:avLst/>
            </a:prstGeom>
            <a:noFill/>
            <a:ln w="57150">
              <a:solidFill>
                <a:schemeClr val="folHlink"/>
              </a:solidFill>
              <a:round/>
            </a:ln>
          </p:spPr>
          <p:txBody>
            <a:bodyPr wrap="none"/>
            <a:lstStyle/>
            <a:p>
              <a:endParaRPr lang="zh-CN" altLang="en-US"/>
            </a:p>
          </p:txBody>
        </p:sp>
        <p:sp>
          <p:nvSpPr>
            <p:cNvPr id="1048640" name="Line 63"/>
            <p:cNvSpPr>
              <a:spLocks noChangeShapeType="1"/>
            </p:cNvSpPr>
            <p:nvPr/>
          </p:nvSpPr>
          <p:spPr bwMode="auto">
            <a:xfrm>
              <a:off x="2016" y="1913"/>
              <a:ext cx="144" cy="0"/>
            </a:xfrm>
            <a:prstGeom prst="line">
              <a:avLst/>
            </a:prstGeom>
            <a:noFill/>
            <a:ln w="57150">
              <a:solidFill>
                <a:schemeClr val="folHlink"/>
              </a:solidFill>
              <a:round/>
            </a:ln>
          </p:spPr>
          <p:txBody>
            <a:bodyPr wrap="none"/>
            <a:lstStyle/>
            <a:p>
              <a:endParaRPr lang="zh-CN" altLang="en-US"/>
            </a:p>
          </p:txBody>
        </p:sp>
        <p:sp>
          <p:nvSpPr>
            <p:cNvPr id="1048641" name="Line 64"/>
            <p:cNvSpPr>
              <a:spLocks noChangeShapeType="1"/>
            </p:cNvSpPr>
            <p:nvPr/>
          </p:nvSpPr>
          <p:spPr bwMode="auto">
            <a:xfrm>
              <a:off x="2016" y="1824"/>
              <a:ext cx="144" cy="0"/>
            </a:xfrm>
            <a:prstGeom prst="line">
              <a:avLst/>
            </a:prstGeom>
            <a:noFill/>
            <a:ln w="57150">
              <a:solidFill>
                <a:schemeClr val="folHlink"/>
              </a:solidFill>
              <a:round/>
            </a:ln>
          </p:spPr>
          <p:txBody>
            <a:bodyPr wrap="none"/>
            <a:lstStyle/>
            <a:p>
              <a:endParaRPr lang="zh-CN" altLang="en-US"/>
            </a:p>
          </p:txBody>
        </p:sp>
      </p:grpSp>
      <p:grpSp>
        <p:nvGrpSpPr>
          <p:cNvPr id="60" name="Group 65"/>
          <p:cNvGrpSpPr/>
          <p:nvPr/>
        </p:nvGrpSpPr>
        <p:grpSpPr bwMode="auto">
          <a:xfrm>
            <a:off x="4155440" y="4714240"/>
            <a:ext cx="228600" cy="990600"/>
            <a:chOff x="2016" y="1824"/>
            <a:chExt cx="144" cy="624"/>
          </a:xfrm>
        </p:grpSpPr>
        <p:sp>
          <p:nvSpPr>
            <p:cNvPr id="1048642" name="Line 66"/>
            <p:cNvSpPr>
              <a:spLocks noChangeShapeType="1"/>
            </p:cNvSpPr>
            <p:nvPr/>
          </p:nvSpPr>
          <p:spPr bwMode="auto">
            <a:xfrm>
              <a:off x="2016" y="2358"/>
              <a:ext cx="144" cy="0"/>
            </a:xfrm>
            <a:prstGeom prst="line">
              <a:avLst/>
            </a:prstGeom>
            <a:noFill/>
            <a:ln w="57150">
              <a:solidFill>
                <a:schemeClr val="folHlink"/>
              </a:solidFill>
              <a:round/>
            </a:ln>
          </p:spPr>
          <p:txBody>
            <a:bodyPr wrap="none"/>
            <a:lstStyle/>
            <a:p>
              <a:endParaRPr lang="zh-CN" altLang="en-US"/>
            </a:p>
          </p:txBody>
        </p:sp>
        <p:sp>
          <p:nvSpPr>
            <p:cNvPr id="1048643" name="Line 67"/>
            <p:cNvSpPr>
              <a:spLocks noChangeShapeType="1"/>
            </p:cNvSpPr>
            <p:nvPr/>
          </p:nvSpPr>
          <p:spPr bwMode="auto">
            <a:xfrm>
              <a:off x="2016" y="2448"/>
              <a:ext cx="144" cy="0"/>
            </a:xfrm>
            <a:prstGeom prst="line">
              <a:avLst/>
            </a:prstGeom>
            <a:noFill/>
            <a:ln w="57150">
              <a:solidFill>
                <a:schemeClr val="folHlink"/>
              </a:solidFill>
              <a:round/>
            </a:ln>
          </p:spPr>
          <p:txBody>
            <a:bodyPr wrap="none"/>
            <a:lstStyle/>
            <a:p>
              <a:endParaRPr lang="zh-CN" altLang="en-US"/>
            </a:p>
          </p:txBody>
        </p:sp>
        <p:sp>
          <p:nvSpPr>
            <p:cNvPr id="1048644" name="Line 68"/>
            <p:cNvSpPr>
              <a:spLocks noChangeShapeType="1"/>
            </p:cNvSpPr>
            <p:nvPr/>
          </p:nvSpPr>
          <p:spPr bwMode="auto">
            <a:xfrm>
              <a:off x="2016" y="2269"/>
              <a:ext cx="144" cy="0"/>
            </a:xfrm>
            <a:prstGeom prst="line">
              <a:avLst/>
            </a:prstGeom>
            <a:noFill/>
            <a:ln w="57150">
              <a:solidFill>
                <a:schemeClr val="folHlink"/>
              </a:solidFill>
              <a:round/>
            </a:ln>
          </p:spPr>
          <p:txBody>
            <a:bodyPr wrap="none"/>
            <a:lstStyle/>
            <a:p>
              <a:endParaRPr lang="zh-CN" altLang="en-US"/>
            </a:p>
          </p:txBody>
        </p:sp>
        <p:sp>
          <p:nvSpPr>
            <p:cNvPr id="1048645" name="Line 69"/>
            <p:cNvSpPr>
              <a:spLocks noChangeShapeType="1"/>
            </p:cNvSpPr>
            <p:nvPr/>
          </p:nvSpPr>
          <p:spPr bwMode="auto">
            <a:xfrm>
              <a:off x="2016" y="2180"/>
              <a:ext cx="144" cy="0"/>
            </a:xfrm>
            <a:prstGeom prst="line">
              <a:avLst/>
            </a:prstGeom>
            <a:noFill/>
            <a:ln w="57150">
              <a:solidFill>
                <a:schemeClr val="folHlink"/>
              </a:solidFill>
              <a:round/>
            </a:ln>
          </p:spPr>
          <p:txBody>
            <a:bodyPr wrap="none"/>
            <a:lstStyle/>
            <a:p>
              <a:endParaRPr lang="zh-CN" altLang="en-US"/>
            </a:p>
          </p:txBody>
        </p:sp>
        <p:sp>
          <p:nvSpPr>
            <p:cNvPr id="1048646" name="Line 70"/>
            <p:cNvSpPr>
              <a:spLocks noChangeShapeType="1"/>
            </p:cNvSpPr>
            <p:nvPr/>
          </p:nvSpPr>
          <p:spPr bwMode="auto">
            <a:xfrm>
              <a:off x="2016" y="2002"/>
              <a:ext cx="144" cy="0"/>
            </a:xfrm>
            <a:prstGeom prst="line">
              <a:avLst/>
            </a:prstGeom>
            <a:noFill/>
            <a:ln w="57150">
              <a:solidFill>
                <a:schemeClr val="folHlink"/>
              </a:solidFill>
              <a:round/>
            </a:ln>
          </p:spPr>
          <p:txBody>
            <a:bodyPr wrap="none"/>
            <a:lstStyle/>
            <a:p>
              <a:endParaRPr lang="zh-CN" altLang="en-US"/>
            </a:p>
          </p:txBody>
        </p:sp>
        <p:sp>
          <p:nvSpPr>
            <p:cNvPr id="1048647" name="Line 71"/>
            <p:cNvSpPr>
              <a:spLocks noChangeShapeType="1"/>
            </p:cNvSpPr>
            <p:nvPr/>
          </p:nvSpPr>
          <p:spPr bwMode="auto">
            <a:xfrm>
              <a:off x="2016" y="2091"/>
              <a:ext cx="144" cy="0"/>
            </a:xfrm>
            <a:prstGeom prst="line">
              <a:avLst/>
            </a:prstGeom>
            <a:noFill/>
            <a:ln w="57150">
              <a:solidFill>
                <a:schemeClr val="folHlink"/>
              </a:solidFill>
              <a:round/>
            </a:ln>
          </p:spPr>
          <p:txBody>
            <a:bodyPr wrap="none"/>
            <a:lstStyle/>
            <a:p>
              <a:endParaRPr lang="zh-CN" altLang="en-US"/>
            </a:p>
          </p:txBody>
        </p:sp>
        <p:sp>
          <p:nvSpPr>
            <p:cNvPr id="1048648" name="Line 72"/>
            <p:cNvSpPr>
              <a:spLocks noChangeShapeType="1"/>
            </p:cNvSpPr>
            <p:nvPr/>
          </p:nvSpPr>
          <p:spPr bwMode="auto">
            <a:xfrm>
              <a:off x="2016" y="1913"/>
              <a:ext cx="144" cy="0"/>
            </a:xfrm>
            <a:prstGeom prst="line">
              <a:avLst/>
            </a:prstGeom>
            <a:noFill/>
            <a:ln w="57150">
              <a:solidFill>
                <a:schemeClr val="folHlink"/>
              </a:solidFill>
              <a:round/>
            </a:ln>
          </p:spPr>
          <p:txBody>
            <a:bodyPr wrap="none"/>
            <a:lstStyle/>
            <a:p>
              <a:endParaRPr lang="zh-CN" altLang="en-US"/>
            </a:p>
          </p:txBody>
        </p:sp>
        <p:sp>
          <p:nvSpPr>
            <p:cNvPr id="1048649" name="Line 73"/>
            <p:cNvSpPr>
              <a:spLocks noChangeShapeType="1"/>
            </p:cNvSpPr>
            <p:nvPr/>
          </p:nvSpPr>
          <p:spPr bwMode="auto">
            <a:xfrm>
              <a:off x="2016" y="1824"/>
              <a:ext cx="144" cy="0"/>
            </a:xfrm>
            <a:prstGeom prst="line">
              <a:avLst/>
            </a:prstGeom>
            <a:noFill/>
            <a:ln w="57150">
              <a:solidFill>
                <a:schemeClr val="folHlink"/>
              </a:solidFill>
              <a:round/>
            </a:ln>
          </p:spPr>
          <p:txBody>
            <a:bodyPr wrap="none"/>
            <a:lstStyle/>
            <a:p>
              <a:endParaRPr lang="zh-CN" altLang="en-US"/>
            </a:p>
          </p:txBody>
        </p:sp>
      </p:grpSp>
      <p:grpSp>
        <p:nvGrpSpPr>
          <p:cNvPr id="61" name="Group 74"/>
          <p:cNvGrpSpPr/>
          <p:nvPr/>
        </p:nvGrpSpPr>
        <p:grpSpPr bwMode="auto">
          <a:xfrm>
            <a:off x="4460240" y="4714240"/>
            <a:ext cx="228600" cy="990600"/>
            <a:chOff x="2016" y="1824"/>
            <a:chExt cx="144" cy="624"/>
          </a:xfrm>
        </p:grpSpPr>
        <p:sp>
          <p:nvSpPr>
            <p:cNvPr id="1048650" name="Line 75"/>
            <p:cNvSpPr>
              <a:spLocks noChangeShapeType="1"/>
            </p:cNvSpPr>
            <p:nvPr/>
          </p:nvSpPr>
          <p:spPr bwMode="auto">
            <a:xfrm>
              <a:off x="2016" y="2358"/>
              <a:ext cx="144" cy="0"/>
            </a:xfrm>
            <a:prstGeom prst="line">
              <a:avLst/>
            </a:prstGeom>
            <a:noFill/>
            <a:ln w="57150">
              <a:solidFill>
                <a:schemeClr val="folHlink"/>
              </a:solidFill>
              <a:round/>
            </a:ln>
          </p:spPr>
          <p:txBody>
            <a:bodyPr wrap="none"/>
            <a:lstStyle/>
            <a:p>
              <a:endParaRPr lang="zh-CN" altLang="en-US"/>
            </a:p>
          </p:txBody>
        </p:sp>
        <p:sp>
          <p:nvSpPr>
            <p:cNvPr id="1048651" name="Line 76"/>
            <p:cNvSpPr>
              <a:spLocks noChangeShapeType="1"/>
            </p:cNvSpPr>
            <p:nvPr/>
          </p:nvSpPr>
          <p:spPr bwMode="auto">
            <a:xfrm>
              <a:off x="2016" y="2448"/>
              <a:ext cx="144" cy="0"/>
            </a:xfrm>
            <a:prstGeom prst="line">
              <a:avLst/>
            </a:prstGeom>
            <a:noFill/>
            <a:ln w="57150">
              <a:solidFill>
                <a:schemeClr val="folHlink"/>
              </a:solidFill>
              <a:round/>
            </a:ln>
          </p:spPr>
          <p:txBody>
            <a:bodyPr wrap="none"/>
            <a:lstStyle/>
            <a:p>
              <a:endParaRPr lang="zh-CN" altLang="en-US"/>
            </a:p>
          </p:txBody>
        </p:sp>
        <p:sp>
          <p:nvSpPr>
            <p:cNvPr id="1048652" name="Line 77"/>
            <p:cNvSpPr>
              <a:spLocks noChangeShapeType="1"/>
            </p:cNvSpPr>
            <p:nvPr/>
          </p:nvSpPr>
          <p:spPr bwMode="auto">
            <a:xfrm>
              <a:off x="2016" y="2269"/>
              <a:ext cx="144" cy="0"/>
            </a:xfrm>
            <a:prstGeom prst="line">
              <a:avLst/>
            </a:prstGeom>
            <a:noFill/>
            <a:ln w="57150">
              <a:solidFill>
                <a:schemeClr val="folHlink"/>
              </a:solidFill>
              <a:round/>
            </a:ln>
          </p:spPr>
          <p:txBody>
            <a:bodyPr wrap="none"/>
            <a:lstStyle/>
            <a:p>
              <a:endParaRPr lang="zh-CN" altLang="en-US"/>
            </a:p>
          </p:txBody>
        </p:sp>
        <p:sp>
          <p:nvSpPr>
            <p:cNvPr id="1048653" name="Line 78"/>
            <p:cNvSpPr>
              <a:spLocks noChangeShapeType="1"/>
            </p:cNvSpPr>
            <p:nvPr/>
          </p:nvSpPr>
          <p:spPr bwMode="auto">
            <a:xfrm>
              <a:off x="2016" y="2180"/>
              <a:ext cx="144" cy="0"/>
            </a:xfrm>
            <a:prstGeom prst="line">
              <a:avLst/>
            </a:prstGeom>
            <a:noFill/>
            <a:ln w="57150">
              <a:solidFill>
                <a:schemeClr val="folHlink"/>
              </a:solidFill>
              <a:round/>
            </a:ln>
          </p:spPr>
          <p:txBody>
            <a:bodyPr wrap="none"/>
            <a:lstStyle/>
            <a:p>
              <a:endParaRPr lang="zh-CN" altLang="en-US"/>
            </a:p>
          </p:txBody>
        </p:sp>
        <p:sp>
          <p:nvSpPr>
            <p:cNvPr id="1048654" name="Line 79"/>
            <p:cNvSpPr>
              <a:spLocks noChangeShapeType="1"/>
            </p:cNvSpPr>
            <p:nvPr/>
          </p:nvSpPr>
          <p:spPr bwMode="auto">
            <a:xfrm>
              <a:off x="2016" y="2002"/>
              <a:ext cx="144" cy="0"/>
            </a:xfrm>
            <a:prstGeom prst="line">
              <a:avLst/>
            </a:prstGeom>
            <a:noFill/>
            <a:ln w="57150">
              <a:solidFill>
                <a:schemeClr val="folHlink"/>
              </a:solidFill>
              <a:round/>
            </a:ln>
          </p:spPr>
          <p:txBody>
            <a:bodyPr wrap="none"/>
            <a:lstStyle/>
            <a:p>
              <a:endParaRPr lang="zh-CN" altLang="en-US"/>
            </a:p>
          </p:txBody>
        </p:sp>
        <p:sp>
          <p:nvSpPr>
            <p:cNvPr id="1048655" name="Line 80"/>
            <p:cNvSpPr>
              <a:spLocks noChangeShapeType="1"/>
            </p:cNvSpPr>
            <p:nvPr/>
          </p:nvSpPr>
          <p:spPr bwMode="auto">
            <a:xfrm>
              <a:off x="2016" y="2091"/>
              <a:ext cx="144" cy="0"/>
            </a:xfrm>
            <a:prstGeom prst="line">
              <a:avLst/>
            </a:prstGeom>
            <a:noFill/>
            <a:ln w="57150">
              <a:solidFill>
                <a:schemeClr val="folHlink"/>
              </a:solidFill>
              <a:round/>
            </a:ln>
          </p:spPr>
          <p:txBody>
            <a:bodyPr wrap="none"/>
            <a:lstStyle/>
            <a:p>
              <a:endParaRPr lang="zh-CN" altLang="en-US"/>
            </a:p>
          </p:txBody>
        </p:sp>
        <p:sp>
          <p:nvSpPr>
            <p:cNvPr id="1048656" name="Line 81"/>
            <p:cNvSpPr>
              <a:spLocks noChangeShapeType="1"/>
            </p:cNvSpPr>
            <p:nvPr/>
          </p:nvSpPr>
          <p:spPr bwMode="auto">
            <a:xfrm>
              <a:off x="2016" y="1913"/>
              <a:ext cx="144" cy="0"/>
            </a:xfrm>
            <a:prstGeom prst="line">
              <a:avLst/>
            </a:prstGeom>
            <a:noFill/>
            <a:ln w="57150">
              <a:solidFill>
                <a:schemeClr val="folHlink"/>
              </a:solidFill>
              <a:round/>
            </a:ln>
          </p:spPr>
          <p:txBody>
            <a:bodyPr wrap="none"/>
            <a:lstStyle/>
            <a:p>
              <a:endParaRPr lang="zh-CN" altLang="en-US"/>
            </a:p>
          </p:txBody>
        </p:sp>
        <p:sp>
          <p:nvSpPr>
            <p:cNvPr id="1048657" name="Line 82"/>
            <p:cNvSpPr>
              <a:spLocks noChangeShapeType="1"/>
            </p:cNvSpPr>
            <p:nvPr/>
          </p:nvSpPr>
          <p:spPr bwMode="auto">
            <a:xfrm>
              <a:off x="2016" y="1824"/>
              <a:ext cx="144" cy="0"/>
            </a:xfrm>
            <a:prstGeom prst="line">
              <a:avLst/>
            </a:prstGeom>
            <a:noFill/>
            <a:ln w="57150">
              <a:solidFill>
                <a:schemeClr val="folHlink"/>
              </a:solidFill>
              <a:round/>
            </a:ln>
          </p:spPr>
          <p:txBody>
            <a:bodyPr wrap="none"/>
            <a:lstStyle/>
            <a:p>
              <a:endParaRPr lang="zh-CN" altLang="en-US"/>
            </a:p>
          </p:txBody>
        </p:sp>
      </p:grpSp>
      <p:grpSp>
        <p:nvGrpSpPr>
          <p:cNvPr id="62" name="Group 83"/>
          <p:cNvGrpSpPr/>
          <p:nvPr/>
        </p:nvGrpSpPr>
        <p:grpSpPr bwMode="auto">
          <a:xfrm>
            <a:off x="4765040" y="4714240"/>
            <a:ext cx="228600" cy="990600"/>
            <a:chOff x="2016" y="1824"/>
            <a:chExt cx="144" cy="624"/>
          </a:xfrm>
        </p:grpSpPr>
        <p:sp>
          <p:nvSpPr>
            <p:cNvPr id="1048658" name="Line 84"/>
            <p:cNvSpPr>
              <a:spLocks noChangeShapeType="1"/>
            </p:cNvSpPr>
            <p:nvPr/>
          </p:nvSpPr>
          <p:spPr bwMode="auto">
            <a:xfrm>
              <a:off x="2016" y="2358"/>
              <a:ext cx="144" cy="0"/>
            </a:xfrm>
            <a:prstGeom prst="line">
              <a:avLst/>
            </a:prstGeom>
            <a:noFill/>
            <a:ln w="57150">
              <a:solidFill>
                <a:schemeClr val="folHlink"/>
              </a:solidFill>
              <a:round/>
            </a:ln>
          </p:spPr>
          <p:txBody>
            <a:bodyPr wrap="none"/>
            <a:lstStyle/>
            <a:p>
              <a:endParaRPr lang="zh-CN" altLang="en-US"/>
            </a:p>
          </p:txBody>
        </p:sp>
        <p:sp>
          <p:nvSpPr>
            <p:cNvPr id="1048659" name="Line 85"/>
            <p:cNvSpPr>
              <a:spLocks noChangeShapeType="1"/>
            </p:cNvSpPr>
            <p:nvPr/>
          </p:nvSpPr>
          <p:spPr bwMode="auto">
            <a:xfrm>
              <a:off x="2016" y="2448"/>
              <a:ext cx="144" cy="0"/>
            </a:xfrm>
            <a:prstGeom prst="line">
              <a:avLst/>
            </a:prstGeom>
            <a:noFill/>
            <a:ln w="57150">
              <a:solidFill>
                <a:schemeClr val="folHlink"/>
              </a:solidFill>
              <a:round/>
            </a:ln>
          </p:spPr>
          <p:txBody>
            <a:bodyPr wrap="none"/>
            <a:lstStyle/>
            <a:p>
              <a:endParaRPr lang="zh-CN" altLang="en-US"/>
            </a:p>
          </p:txBody>
        </p:sp>
        <p:sp>
          <p:nvSpPr>
            <p:cNvPr id="1048660" name="Line 86"/>
            <p:cNvSpPr>
              <a:spLocks noChangeShapeType="1"/>
            </p:cNvSpPr>
            <p:nvPr/>
          </p:nvSpPr>
          <p:spPr bwMode="auto">
            <a:xfrm>
              <a:off x="2016" y="2269"/>
              <a:ext cx="144" cy="0"/>
            </a:xfrm>
            <a:prstGeom prst="line">
              <a:avLst/>
            </a:prstGeom>
            <a:noFill/>
            <a:ln w="57150">
              <a:solidFill>
                <a:schemeClr val="folHlink"/>
              </a:solidFill>
              <a:round/>
            </a:ln>
          </p:spPr>
          <p:txBody>
            <a:bodyPr wrap="none"/>
            <a:lstStyle/>
            <a:p>
              <a:endParaRPr lang="zh-CN" altLang="en-US"/>
            </a:p>
          </p:txBody>
        </p:sp>
        <p:sp>
          <p:nvSpPr>
            <p:cNvPr id="1048661" name="Line 87"/>
            <p:cNvSpPr>
              <a:spLocks noChangeShapeType="1"/>
            </p:cNvSpPr>
            <p:nvPr/>
          </p:nvSpPr>
          <p:spPr bwMode="auto">
            <a:xfrm>
              <a:off x="2016" y="2180"/>
              <a:ext cx="144" cy="0"/>
            </a:xfrm>
            <a:prstGeom prst="line">
              <a:avLst/>
            </a:prstGeom>
            <a:noFill/>
            <a:ln w="57150">
              <a:solidFill>
                <a:schemeClr val="folHlink"/>
              </a:solidFill>
              <a:round/>
            </a:ln>
          </p:spPr>
          <p:txBody>
            <a:bodyPr wrap="none"/>
            <a:lstStyle/>
            <a:p>
              <a:endParaRPr lang="zh-CN" altLang="en-US"/>
            </a:p>
          </p:txBody>
        </p:sp>
        <p:sp>
          <p:nvSpPr>
            <p:cNvPr id="1048662" name="Line 88"/>
            <p:cNvSpPr>
              <a:spLocks noChangeShapeType="1"/>
            </p:cNvSpPr>
            <p:nvPr/>
          </p:nvSpPr>
          <p:spPr bwMode="auto">
            <a:xfrm>
              <a:off x="2016" y="2002"/>
              <a:ext cx="144" cy="0"/>
            </a:xfrm>
            <a:prstGeom prst="line">
              <a:avLst/>
            </a:prstGeom>
            <a:noFill/>
            <a:ln w="57150">
              <a:solidFill>
                <a:schemeClr val="folHlink"/>
              </a:solidFill>
              <a:round/>
            </a:ln>
          </p:spPr>
          <p:txBody>
            <a:bodyPr wrap="none"/>
            <a:lstStyle/>
            <a:p>
              <a:endParaRPr lang="zh-CN" altLang="en-US"/>
            </a:p>
          </p:txBody>
        </p:sp>
        <p:sp>
          <p:nvSpPr>
            <p:cNvPr id="1048663" name="Line 89"/>
            <p:cNvSpPr>
              <a:spLocks noChangeShapeType="1"/>
            </p:cNvSpPr>
            <p:nvPr/>
          </p:nvSpPr>
          <p:spPr bwMode="auto">
            <a:xfrm>
              <a:off x="2016" y="2091"/>
              <a:ext cx="144" cy="0"/>
            </a:xfrm>
            <a:prstGeom prst="line">
              <a:avLst/>
            </a:prstGeom>
            <a:noFill/>
            <a:ln w="57150">
              <a:solidFill>
                <a:schemeClr val="folHlink"/>
              </a:solidFill>
              <a:round/>
            </a:ln>
          </p:spPr>
          <p:txBody>
            <a:bodyPr wrap="none"/>
            <a:lstStyle/>
            <a:p>
              <a:endParaRPr lang="zh-CN" altLang="en-US"/>
            </a:p>
          </p:txBody>
        </p:sp>
        <p:sp>
          <p:nvSpPr>
            <p:cNvPr id="1048664" name="Line 90"/>
            <p:cNvSpPr>
              <a:spLocks noChangeShapeType="1"/>
            </p:cNvSpPr>
            <p:nvPr/>
          </p:nvSpPr>
          <p:spPr bwMode="auto">
            <a:xfrm>
              <a:off x="2016" y="1913"/>
              <a:ext cx="144" cy="0"/>
            </a:xfrm>
            <a:prstGeom prst="line">
              <a:avLst/>
            </a:prstGeom>
            <a:noFill/>
            <a:ln w="57150">
              <a:solidFill>
                <a:schemeClr val="folHlink"/>
              </a:solidFill>
              <a:round/>
            </a:ln>
          </p:spPr>
          <p:txBody>
            <a:bodyPr wrap="none"/>
            <a:lstStyle/>
            <a:p>
              <a:endParaRPr lang="zh-CN" altLang="en-US"/>
            </a:p>
          </p:txBody>
        </p:sp>
        <p:sp>
          <p:nvSpPr>
            <p:cNvPr id="1048665" name="Line 91"/>
            <p:cNvSpPr>
              <a:spLocks noChangeShapeType="1"/>
            </p:cNvSpPr>
            <p:nvPr/>
          </p:nvSpPr>
          <p:spPr bwMode="auto">
            <a:xfrm>
              <a:off x="2016" y="1824"/>
              <a:ext cx="144" cy="0"/>
            </a:xfrm>
            <a:prstGeom prst="line">
              <a:avLst/>
            </a:prstGeom>
            <a:noFill/>
            <a:ln w="57150">
              <a:solidFill>
                <a:schemeClr val="folHlink"/>
              </a:solidFill>
              <a:round/>
            </a:ln>
          </p:spPr>
          <p:txBody>
            <a:bodyPr wrap="none"/>
            <a:lstStyle/>
            <a:p>
              <a:endParaRPr lang="zh-CN" altLang="en-US"/>
            </a:p>
          </p:txBody>
        </p:sp>
      </p:grpSp>
      <p:grpSp>
        <p:nvGrpSpPr>
          <p:cNvPr id="63" name="Group 92"/>
          <p:cNvGrpSpPr/>
          <p:nvPr/>
        </p:nvGrpSpPr>
        <p:grpSpPr bwMode="auto">
          <a:xfrm>
            <a:off x="5069840" y="4714240"/>
            <a:ext cx="228600" cy="990600"/>
            <a:chOff x="2016" y="1824"/>
            <a:chExt cx="144" cy="624"/>
          </a:xfrm>
        </p:grpSpPr>
        <p:sp>
          <p:nvSpPr>
            <p:cNvPr id="1048666" name="Line 93"/>
            <p:cNvSpPr>
              <a:spLocks noChangeShapeType="1"/>
            </p:cNvSpPr>
            <p:nvPr/>
          </p:nvSpPr>
          <p:spPr bwMode="auto">
            <a:xfrm>
              <a:off x="2016" y="2358"/>
              <a:ext cx="144" cy="0"/>
            </a:xfrm>
            <a:prstGeom prst="line">
              <a:avLst/>
            </a:prstGeom>
            <a:noFill/>
            <a:ln w="57150">
              <a:solidFill>
                <a:schemeClr val="folHlink"/>
              </a:solidFill>
              <a:round/>
            </a:ln>
          </p:spPr>
          <p:txBody>
            <a:bodyPr wrap="none"/>
            <a:lstStyle/>
            <a:p>
              <a:endParaRPr lang="zh-CN" altLang="en-US"/>
            </a:p>
          </p:txBody>
        </p:sp>
        <p:sp>
          <p:nvSpPr>
            <p:cNvPr id="1048667" name="Line 94"/>
            <p:cNvSpPr>
              <a:spLocks noChangeShapeType="1"/>
            </p:cNvSpPr>
            <p:nvPr/>
          </p:nvSpPr>
          <p:spPr bwMode="auto">
            <a:xfrm>
              <a:off x="2016" y="2448"/>
              <a:ext cx="144" cy="0"/>
            </a:xfrm>
            <a:prstGeom prst="line">
              <a:avLst/>
            </a:prstGeom>
            <a:noFill/>
            <a:ln w="57150">
              <a:solidFill>
                <a:schemeClr val="folHlink"/>
              </a:solidFill>
              <a:round/>
            </a:ln>
          </p:spPr>
          <p:txBody>
            <a:bodyPr wrap="none"/>
            <a:lstStyle/>
            <a:p>
              <a:endParaRPr lang="zh-CN" altLang="en-US"/>
            </a:p>
          </p:txBody>
        </p:sp>
        <p:sp>
          <p:nvSpPr>
            <p:cNvPr id="1048668" name="Line 95"/>
            <p:cNvSpPr>
              <a:spLocks noChangeShapeType="1"/>
            </p:cNvSpPr>
            <p:nvPr/>
          </p:nvSpPr>
          <p:spPr bwMode="auto">
            <a:xfrm>
              <a:off x="2016" y="2269"/>
              <a:ext cx="144" cy="0"/>
            </a:xfrm>
            <a:prstGeom prst="line">
              <a:avLst/>
            </a:prstGeom>
            <a:noFill/>
            <a:ln w="57150">
              <a:solidFill>
                <a:schemeClr val="folHlink"/>
              </a:solidFill>
              <a:round/>
            </a:ln>
          </p:spPr>
          <p:txBody>
            <a:bodyPr wrap="none"/>
            <a:lstStyle/>
            <a:p>
              <a:endParaRPr lang="zh-CN" altLang="en-US"/>
            </a:p>
          </p:txBody>
        </p:sp>
        <p:sp>
          <p:nvSpPr>
            <p:cNvPr id="1048669" name="Line 96"/>
            <p:cNvSpPr>
              <a:spLocks noChangeShapeType="1"/>
            </p:cNvSpPr>
            <p:nvPr/>
          </p:nvSpPr>
          <p:spPr bwMode="auto">
            <a:xfrm>
              <a:off x="2016" y="2180"/>
              <a:ext cx="144" cy="0"/>
            </a:xfrm>
            <a:prstGeom prst="line">
              <a:avLst/>
            </a:prstGeom>
            <a:noFill/>
            <a:ln w="57150">
              <a:solidFill>
                <a:schemeClr val="folHlink"/>
              </a:solidFill>
              <a:round/>
            </a:ln>
          </p:spPr>
          <p:txBody>
            <a:bodyPr wrap="none"/>
            <a:lstStyle/>
            <a:p>
              <a:endParaRPr lang="zh-CN" altLang="en-US"/>
            </a:p>
          </p:txBody>
        </p:sp>
        <p:sp>
          <p:nvSpPr>
            <p:cNvPr id="1048670" name="Line 97"/>
            <p:cNvSpPr>
              <a:spLocks noChangeShapeType="1"/>
            </p:cNvSpPr>
            <p:nvPr/>
          </p:nvSpPr>
          <p:spPr bwMode="auto">
            <a:xfrm>
              <a:off x="2016" y="2002"/>
              <a:ext cx="144" cy="0"/>
            </a:xfrm>
            <a:prstGeom prst="line">
              <a:avLst/>
            </a:prstGeom>
            <a:noFill/>
            <a:ln w="57150">
              <a:solidFill>
                <a:schemeClr val="folHlink"/>
              </a:solidFill>
              <a:round/>
            </a:ln>
          </p:spPr>
          <p:txBody>
            <a:bodyPr wrap="none"/>
            <a:lstStyle/>
            <a:p>
              <a:endParaRPr lang="zh-CN" altLang="en-US"/>
            </a:p>
          </p:txBody>
        </p:sp>
        <p:sp>
          <p:nvSpPr>
            <p:cNvPr id="1048671" name="Line 98"/>
            <p:cNvSpPr>
              <a:spLocks noChangeShapeType="1"/>
            </p:cNvSpPr>
            <p:nvPr/>
          </p:nvSpPr>
          <p:spPr bwMode="auto">
            <a:xfrm>
              <a:off x="2016" y="2091"/>
              <a:ext cx="144" cy="0"/>
            </a:xfrm>
            <a:prstGeom prst="line">
              <a:avLst/>
            </a:prstGeom>
            <a:noFill/>
            <a:ln w="57150">
              <a:solidFill>
                <a:schemeClr val="folHlink"/>
              </a:solidFill>
              <a:round/>
            </a:ln>
          </p:spPr>
          <p:txBody>
            <a:bodyPr wrap="none"/>
            <a:lstStyle/>
            <a:p>
              <a:endParaRPr lang="zh-CN" altLang="en-US"/>
            </a:p>
          </p:txBody>
        </p:sp>
        <p:sp>
          <p:nvSpPr>
            <p:cNvPr id="1048672" name="Line 99"/>
            <p:cNvSpPr>
              <a:spLocks noChangeShapeType="1"/>
            </p:cNvSpPr>
            <p:nvPr/>
          </p:nvSpPr>
          <p:spPr bwMode="auto">
            <a:xfrm>
              <a:off x="2016" y="1913"/>
              <a:ext cx="144" cy="0"/>
            </a:xfrm>
            <a:prstGeom prst="line">
              <a:avLst/>
            </a:prstGeom>
            <a:noFill/>
            <a:ln w="57150">
              <a:solidFill>
                <a:schemeClr val="folHlink"/>
              </a:solidFill>
              <a:round/>
            </a:ln>
          </p:spPr>
          <p:txBody>
            <a:bodyPr wrap="none"/>
            <a:lstStyle/>
            <a:p>
              <a:endParaRPr lang="zh-CN" altLang="en-US"/>
            </a:p>
          </p:txBody>
        </p:sp>
        <p:sp>
          <p:nvSpPr>
            <p:cNvPr id="1048673" name="Line 100"/>
            <p:cNvSpPr>
              <a:spLocks noChangeShapeType="1"/>
            </p:cNvSpPr>
            <p:nvPr/>
          </p:nvSpPr>
          <p:spPr bwMode="auto">
            <a:xfrm>
              <a:off x="2016" y="1824"/>
              <a:ext cx="144" cy="0"/>
            </a:xfrm>
            <a:prstGeom prst="line">
              <a:avLst/>
            </a:prstGeom>
            <a:noFill/>
            <a:ln w="57150">
              <a:solidFill>
                <a:schemeClr val="folHlink"/>
              </a:solidFill>
              <a:round/>
            </a:ln>
          </p:spPr>
          <p:txBody>
            <a:bodyPr wrap="none"/>
            <a:lstStyle/>
            <a:p>
              <a:endParaRPr lang="zh-CN" altLang="en-US"/>
            </a:p>
          </p:txBody>
        </p:sp>
      </p:grpSp>
      <p:sp>
        <p:nvSpPr>
          <p:cNvPr id="1048674" name="Text Box 110"/>
          <p:cNvSpPr txBox="1">
            <a:spLocks noChangeArrowheads="1"/>
          </p:cNvSpPr>
          <p:nvPr/>
        </p:nvSpPr>
        <p:spPr bwMode="auto">
          <a:xfrm>
            <a:off x="1507490" y="5033328"/>
            <a:ext cx="895350" cy="519112"/>
          </a:xfrm>
          <a:prstGeom prst="rect">
            <a:avLst/>
          </a:prstGeom>
          <a:noFill/>
          <a:ln w="9525">
            <a:noFill/>
            <a:miter lim="800000"/>
          </a:ln>
        </p:spPr>
        <p:txBody>
          <a:bodyPr wrap="none">
            <a:spAutoFit/>
          </a:bodyPr>
          <a:lstStyle/>
          <a:p>
            <a:r>
              <a:rPr lang="zh-CN" altLang="en-US" sz="2800">
                <a:latin typeface="Times New Roman" panose="02020603050405020304" pitchFamily="18" charset="0"/>
              </a:rPr>
              <a:t>并行</a:t>
            </a:r>
          </a:p>
        </p:txBody>
      </p:sp>
      <p:pic>
        <p:nvPicPr>
          <p:cNvPr id="2097152" name="图片 99"/>
          <p:cNvPicPr>
            <a:picLocks noChangeAspect="1"/>
          </p:cNvPicPr>
          <p:nvPr/>
        </p:nvPicPr>
        <p:blipFill>
          <a:blip r:embed="rId2"/>
          <a:stretch>
            <a:fillRect/>
          </a:stretch>
        </p:blipFill>
        <p:spPr>
          <a:xfrm>
            <a:off x="7926070" y="1009015"/>
            <a:ext cx="3657600" cy="2286000"/>
          </a:xfrm>
          <a:prstGeom prst="rect">
            <a:avLst/>
          </a:prstGeom>
          <a:noFill/>
          <a:ln w="9525">
            <a:noFill/>
          </a:ln>
        </p:spPr>
      </p:pic>
      <p:pic>
        <p:nvPicPr>
          <p:cNvPr id="2097153" name="图片 1"/>
          <p:cNvPicPr>
            <a:picLocks noChangeAspect="1"/>
          </p:cNvPicPr>
          <p:nvPr/>
        </p:nvPicPr>
        <p:blipFill>
          <a:blip r:embed="rId3"/>
          <a:srcRect b="15731"/>
          <a:stretch>
            <a:fillRect/>
          </a:stretch>
        </p:blipFill>
        <p:spPr>
          <a:xfrm>
            <a:off x="5894705" y="3776980"/>
            <a:ext cx="5847080" cy="2439035"/>
          </a:xfrm>
          <a:prstGeom prst="rect">
            <a:avLst/>
          </a:prstGeom>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内容占位符 2"/>
          <p:cNvSpPr>
            <a:spLocks noGrp="1"/>
          </p:cNvSpPr>
          <p:nvPr>
            <p:ph idx="1"/>
          </p:nvPr>
        </p:nvSpPr>
        <p:spPr/>
        <p:txBody>
          <a:bodyPr>
            <a:noAutofit/>
          </a:bodyPr>
          <a:lstStyle/>
          <a:p>
            <a:pPr>
              <a:lnSpc>
                <a:spcPct val="110000"/>
              </a:lnSpc>
              <a:spcBef>
                <a:spcPts val="0"/>
              </a:spcBef>
              <a:spcAft>
                <a:spcPts val="0"/>
              </a:spcAft>
            </a:pPr>
            <a:r>
              <a:rPr lang="zh-CN" altLang="en-US" dirty="0"/>
              <a:t>片内总线：</a:t>
            </a:r>
            <a:r>
              <a:rPr lang="zh-CN" altLang="en-US" b="1" dirty="0">
                <a:solidFill>
                  <a:srgbClr val="0000FF"/>
                </a:solidFill>
              </a:rPr>
              <a:t>芯片内部</a:t>
            </a:r>
            <a:r>
              <a:rPr lang="zh-CN" altLang="en-US" dirty="0"/>
              <a:t>的总线</a:t>
            </a:r>
            <a:endParaRPr lang="en-US" altLang="zh-CN" dirty="0"/>
          </a:p>
          <a:p>
            <a:pPr>
              <a:lnSpc>
                <a:spcPct val="110000"/>
              </a:lnSpc>
              <a:spcBef>
                <a:spcPts val="0"/>
              </a:spcBef>
              <a:spcAft>
                <a:spcPts val="0"/>
              </a:spcAft>
            </a:pPr>
            <a:r>
              <a:rPr lang="zh-CN" altLang="en-US" dirty="0"/>
              <a:t>系统总线：计算机各部件之间的信息传输线</a:t>
            </a:r>
          </a:p>
          <a:p>
            <a:pPr lvl="1">
              <a:lnSpc>
                <a:spcPct val="110000"/>
              </a:lnSpc>
              <a:spcBef>
                <a:spcPts val="0"/>
              </a:spcBef>
              <a:spcAft>
                <a:spcPts val="0"/>
              </a:spcAft>
            </a:pPr>
            <a:r>
              <a:rPr lang="zh-CN" altLang="en-US" sz="2800" dirty="0"/>
              <a:t>数据总线</a:t>
            </a:r>
          </a:p>
          <a:p>
            <a:pPr lvl="1">
              <a:lnSpc>
                <a:spcPct val="110000"/>
              </a:lnSpc>
              <a:spcBef>
                <a:spcPts val="0"/>
              </a:spcBef>
              <a:spcAft>
                <a:spcPts val="0"/>
              </a:spcAft>
            </a:pPr>
            <a:r>
              <a:rPr lang="zh-CN" altLang="en-US" sz="2800" dirty="0"/>
              <a:t>地址总线</a:t>
            </a:r>
          </a:p>
          <a:p>
            <a:pPr lvl="1">
              <a:lnSpc>
                <a:spcPct val="110000"/>
              </a:lnSpc>
              <a:spcBef>
                <a:spcPts val="0"/>
              </a:spcBef>
              <a:spcAft>
                <a:spcPts val="0"/>
              </a:spcAft>
            </a:pPr>
            <a:r>
              <a:rPr lang="zh-CN" altLang="en-US" sz="2800" dirty="0"/>
              <a:t>控制总线</a:t>
            </a:r>
            <a:endParaRPr lang="zh-CN" altLang="en-US" dirty="0"/>
          </a:p>
          <a:p>
            <a:pPr marL="0" indent="0">
              <a:lnSpc>
                <a:spcPct val="110000"/>
              </a:lnSpc>
              <a:spcBef>
                <a:spcPts val="0"/>
              </a:spcBef>
              <a:spcAft>
                <a:spcPts val="0"/>
              </a:spcAft>
              <a:buNone/>
            </a:pPr>
            <a:endParaRPr lang="zh-CN" altLang="en-US" dirty="0"/>
          </a:p>
          <a:p>
            <a:pPr>
              <a:lnSpc>
                <a:spcPct val="130000"/>
              </a:lnSpc>
              <a:spcBef>
                <a:spcPts val="0"/>
              </a:spcBef>
              <a:spcAft>
                <a:spcPts val="0"/>
              </a:spcAft>
            </a:pPr>
            <a:r>
              <a:rPr lang="zh-CN" altLang="en-US" sz="3200" dirty="0">
                <a:sym typeface="+mn-ea"/>
              </a:rPr>
              <a:t>通信总线</a:t>
            </a:r>
            <a:r>
              <a:rPr lang="zh-CN" altLang="en-US" sz="3200" dirty="0"/>
              <a:t>：</a:t>
            </a:r>
            <a:r>
              <a:rPr lang="zh-CN" altLang="en-US" sz="3200" dirty="0">
                <a:sym typeface="+mn-ea"/>
              </a:rPr>
              <a:t>用于计算机系统之间 或 计算机系统与其他系统（如控制仪表、移动通信等）之间的</a:t>
            </a:r>
            <a:r>
              <a:rPr lang="zh-CN" altLang="en-US" sz="3200" b="1" dirty="0">
                <a:solidFill>
                  <a:srgbClr val="0000FF"/>
                </a:solidFill>
                <a:sym typeface="+mn-ea"/>
              </a:rPr>
              <a:t>通信</a:t>
            </a:r>
            <a:endParaRPr lang="zh-CN" altLang="en-US" sz="3200" dirty="0">
              <a:sym typeface="+mn-ea"/>
            </a:endParaRPr>
          </a:p>
          <a:p>
            <a:pPr lvl="1">
              <a:lnSpc>
                <a:spcPct val="130000"/>
              </a:lnSpc>
              <a:spcBef>
                <a:spcPts val="0"/>
              </a:spcBef>
              <a:spcAft>
                <a:spcPts val="0"/>
              </a:spcAft>
            </a:pPr>
            <a:r>
              <a:rPr lang="zh-CN" altLang="en-US" sz="3200" dirty="0">
                <a:sym typeface="+mn-ea"/>
              </a:rPr>
              <a:t>根据传输方式可以分为：</a:t>
            </a:r>
            <a:r>
              <a:rPr lang="zh-CN" altLang="en-US" sz="3200">
                <a:sym typeface="+mn-ea"/>
              </a:rPr>
              <a:t>串行通信总线和并</a:t>
            </a:r>
            <a:r>
              <a:rPr lang="zh-CN" altLang="en-US">
                <a:sym typeface="+mn-ea"/>
              </a:rPr>
              <a:t>行通信总线</a:t>
            </a:r>
            <a:endParaRPr lang="zh-CN" altLang="en-US" dirty="0"/>
          </a:p>
        </p:txBody>
      </p:sp>
      <p:sp>
        <p:nvSpPr>
          <p:cNvPr id="1048676" name="Rectangle 2"/>
          <p:cNvSpPr>
            <a:spLocks noGrp="1" noChangeArrowheads="1"/>
          </p:cNvSpPr>
          <p:nvPr>
            <p:ph type="title"/>
          </p:nvPr>
        </p:nvSpPr>
        <p:spPr/>
        <p:txBody>
          <a:bodyPr>
            <a:normAutofit fontScale="90000"/>
          </a:bodyPr>
          <a:lstStyle/>
          <a:p>
            <a:r>
              <a:rPr lang="zh-CN" altLang="en-US" b="1" dirty="0"/>
              <a:t>总线的分类</a:t>
            </a:r>
            <a:endParaRPr lang="en-US" altLang="zh-CN" b="1" dirty="0"/>
          </a:p>
        </p:txBody>
      </p:sp>
      <p:sp>
        <p:nvSpPr>
          <p:cNvPr id="1048677" name="灯片编号占位符 18"/>
          <p:cNvSpPr>
            <a:spLocks noGrp="1"/>
          </p:cNvSpPr>
          <p:nvPr>
            <p:ph type="sldNum" sz="quarter" idx="12"/>
          </p:nvPr>
        </p:nvSpPr>
        <p:spPr/>
        <p:txBody>
          <a:bodyPr/>
          <a:lstStyle/>
          <a:p>
            <a:fld id="{338658BD-9A3F-4958-ADD1-CEB5726E013D}" type="slidenum">
              <a:rPr lang="zh-CN" altLang="en-US"/>
              <a:t>188</a:t>
            </a:fld>
            <a:endParaRPr lang="en-US" altLang="zh-CN"/>
          </a:p>
        </p:txBody>
      </p:sp>
      <p:sp>
        <p:nvSpPr>
          <p:cNvPr id="1048678" name="Text Box 11"/>
          <p:cNvSpPr txBox="1">
            <a:spLocks noChangeArrowheads="1"/>
          </p:cNvSpPr>
          <p:nvPr/>
        </p:nvSpPr>
        <p:spPr bwMode="auto">
          <a:xfrm>
            <a:off x="4500880" y="2052956"/>
            <a:ext cx="6096000" cy="521970"/>
          </a:xfrm>
          <a:prstGeom prst="rect">
            <a:avLst/>
          </a:prstGeom>
          <a:noFill/>
          <a:ln w="9525">
            <a:noFill/>
            <a:miter lim="800000"/>
          </a:ln>
        </p:spPr>
        <p:txBody>
          <a:bodyPr>
            <a:spAutoFit/>
          </a:bodyPr>
          <a:lstStyle/>
          <a:p>
            <a:r>
              <a:rPr lang="zh-CN" altLang="en-US" sz="2800" b="1">
                <a:solidFill>
                  <a:srgbClr val="0419E0"/>
                </a:solidFill>
                <a:latin typeface="宋体" panose="02010600030101010101" pitchFamily="2" charset="-122"/>
                <a:ea typeface="宋体" panose="02010600030101010101" pitchFamily="2" charset="-122"/>
                <a:cs typeface="宋体" panose="02010600030101010101" pitchFamily="2" charset="-122"/>
              </a:rPr>
              <a:t>双向</a:t>
            </a:r>
            <a:r>
              <a:rPr lang="zh-CN" altLang="en-US" sz="2800">
                <a:latin typeface="宋体" panose="02010600030101010101" pitchFamily="2" charset="-122"/>
                <a:ea typeface="宋体" panose="02010600030101010101" pitchFamily="2" charset="-122"/>
                <a:cs typeface="宋体" panose="02010600030101010101" pitchFamily="2" charset="-122"/>
              </a:rPr>
              <a:t>  与机器字长、存储字长有关</a:t>
            </a:r>
          </a:p>
        </p:txBody>
      </p:sp>
      <p:sp>
        <p:nvSpPr>
          <p:cNvPr id="1048679" name="Text Box 12"/>
          <p:cNvSpPr txBox="1">
            <a:spLocks noChangeArrowheads="1"/>
          </p:cNvSpPr>
          <p:nvPr/>
        </p:nvSpPr>
        <p:spPr bwMode="auto">
          <a:xfrm>
            <a:off x="4475480" y="2521586"/>
            <a:ext cx="6096000" cy="521970"/>
          </a:xfrm>
          <a:prstGeom prst="rect">
            <a:avLst/>
          </a:prstGeom>
          <a:noFill/>
          <a:ln w="9525">
            <a:noFill/>
            <a:miter lim="800000"/>
          </a:ln>
        </p:spPr>
        <p:txBody>
          <a:bodyPr>
            <a:spAutoFit/>
          </a:bodyPr>
          <a:lstStyle/>
          <a:p>
            <a:r>
              <a:rPr lang="zh-CN" altLang="en-US" sz="2800" b="1">
                <a:solidFill>
                  <a:srgbClr val="0419E0"/>
                </a:solidFill>
                <a:latin typeface="宋体" panose="02010600030101010101" pitchFamily="2" charset="-122"/>
                <a:ea typeface="宋体" panose="02010600030101010101" pitchFamily="2" charset="-122"/>
                <a:cs typeface="宋体" panose="02010600030101010101" pitchFamily="2" charset="-122"/>
              </a:rPr>
              <a:t>单向</a:t>
            </a:r>
            <a:r>
              <a:rPr lang="zh-CN" altLang="en-US" sz="2800">
                <a:latin typeface="宋体" panose="02010600030101010101" pitchFamily="2" charset="-122"/>
                <a:ea typeface="宋体" panose="02010600030101010101" pitchFamily="2" charset="-122"/>
                <a:cs typeface="宋体" panose="02010600030101010101" pitchFamily="2" charset="-122"/>
              </a:rPr>
              <a:t>  与存储地址、 </a:t>
            </a:r>
            <a:r>
              <a:rPr lang="en-US" altLang="zh-CN" sz="2800">
                <a:latin typeface="宋体" panose="02010600030101010101" pitchFamily="2" charset="-122"/>
                <a:ea typeface="宋体" panose="02010600030101010101" pitchFamily="2" charset="-122"/>
                <a:cs typeface="宋体" panose="02010600030101010101" pitchFamily="2" charset="-122"/>
              </a:rPr>
              <a:t>I/O</a:t>
            </a:r>
            <a:r>
              <a:rPr lang="zh-CN" altLang="en-US" sz="2800">
                <a:latin typeface="宋体" panose="02010600030101010101" pitchFamily="2" charset="-122"/>
                <a:ea typeface="宋体" panose="02010600030101010101" pitchFamily="2" charset="-122"/>
                <a:cs typeface="宋体" panose="02010600030101010101" pitchFamily="2" charset="-122"/>
              </a:rPr>
              <a:t>地址有关</a:t>
            </a:r>
          </a:p>
        </p:txBody>
      </p:sp>
      <p:sp>
        <p:nvSpPr>
          <p:cNvPr id="1048680" name="Text Box 13"/>
          <p:cNvSpPr txBox="1">
            <a:spLocks noChangeArrowheads="1"/>
          </p:cNvSpPr>
          <p:nvPr/>
        </p:nvSpPr>
        <p:spPr bwMode="auto">
          <a:xfrm>
            <a:off x="4272280" y="2976880"/>
            <a:ext cx="5587365" cy="521970"/>
          </a:xfrm>
          <a:prstGeom prst="rect">
            <a:avLst/>
          </a:prstGeom>
          <a:noFill/>
          <a:ln w="9525">
            <a:noFill/>
            <a:miter lim="800000"/>
          </a:ln>
        </p:spPr>
        <p:txBody>
          <a:bodyPr wrap="square">
            <a:spAutoFit/>
          </a:bodyPr>
          <a:lstStyle/>
          <a:p>
            <a:r>
              <a:rPr lang="en-US" altLang="zh-CN" sz="2800" b="1">
                <a:solidFill>
                  <a:srgbClr val="0419E0"/>
                </a:solidFill>
                <a:latin typeface="宋体" panose="02010600030101010101" pitchFamily="2" charset="-122"/>
                <a:ea typeface="宋体" panose="02010600030101010101" pitchFamily="2" charset="-122"/>
                <a:cs typeface="宋体" panose="02010600030101010101" pitchFamily="2" charset="-122"/>
              </a:rPr>
              <a:t> </a:t>
            </a:r>
            <a:r>
              <a:rPr lang="zh-CN" altLang="en-US" sz="2800" b="1">
                <a:solidFill>
                  <a:srgbClr val="0419E0"/>
                </a:solidFill>
                <a:latin typeface="宋体" panose="02010600030101010101" pitchFamily="2" charset="-122"/>
                <a:ea typeface="宋体" panose="02010600030101010101" pitchFamily="2" charset="-122"/>
                <a:cs typeface="宋体" panose="02010600030101010101" pitchFamily="2" charset="-122"/>
              </a:rPr>
              <a:t>有入、</a:t>
            </a:r>
            <a:r>
              <a:rPr lang="en-US" altLang="zh-CN" sz="2800" b="1">
                <a:solidFill>
                  <a:srgbClr val="0419E0"/>
                </a:solidFill>
                <a:latin typeface="宋体" panose="02010600030101010101" pitchFamily="2" charset="-122"/>
                <a:ea typeface="宋体" panose="02010600030101010101" pitchFamily="2" charset="-122"/>
                <a:cs typeface="宋体" panose="02010600030101010101" pitchFamily="2" charset="-122"/>
              </a:rPr>
              <a:t>	</a:t>
            </a:r>
            <a:r>
              <a:rPr lang="zh-CN" altLang="en-US" sz="2800" b="1">
                <a:solidFill>
                  <a:srgbClr val="0419E0"/>
                </a:solidFill>
                <a:latin typeface="宋体" panose="02010600030101010101" pitchFamily="2" charset="-122"/>
                <a:ea typeface="宋体" panose="02010600030101010101" pitchFamily="2" charset="-122"/>
                <a:cs typeface="宋体" panose="02010600030101010101" pitchFamily="2" charset="-122"/>
                <a:sym typeface="+mn-ea"/>
              </a:rPr>
              <a:t>有出</a:t>
            </a:r>
            <a:endParaRPr lang="zh-CN" altLang="en-US" sz="2800" b="1">
              <a:solidFill>
                <a:srgbClr val="0419E0"/>
              </a:solidFill>
              <a:latin typeface="宋体" panose="02010600030101010101" pitchFamily="2" charset="-122"/>
              <a:ea typeface="宋体" panose="02010600030101010101" pitchFamily="2" charset="-122"/>
              <a:cs typeface="宋体" panose="02010600030101010101" pitchFamily="2" charset="-122"/>
            </a:endParaRPr>
          </a:p>
        </p:txBody>
      </p:sp>
      <p:sp>
        <p:nvSpPr>
          <p:cNvPr id="1048681" name="AutoShape 15"/>
          <p:cNvSpPr>
            <a:spLocks noChangeArrowheads="1"/>
          </p:cNvSpPr>
          <p:nvPr/>
        </p:nvSpPr>
        <p:spPr bwMode="auto">
          <a:xfrm>
            <a:off x="5812790" y="3625850"/>
            <a:ext cx="6099175" cy="447041"/>
          </a:xfrm>
          <a:prstGeom prst="wedgeRoundRectCallout">
            <a:avLst>
              <a:gd name="adj1" fmla="val -32571"/>
              <a:gd name="adj2" fmla="val -128910"/>
              <a:gd name="adj3" fmla="val 16667"/>
            </a:avLst>
          </a:prstGeom>
          <a:noFill/>
          <a:ln w="28575">
            <a:solidFill>
              <a:schemeClr val="folHlink"/>
            </a:solidFill>
            <a:miter lim="800000"/>
          </a:ln>
        </p:spPr>
        <p:txBody>
          <a:bodyPr wrap="square">
            <a:spAutoFit/>
          </a:bodyPr>
          <a:lstStyle/>
          <a:p>
            <a:r>
              <a:rPr lang="zh-CN" altLang="en-US" sz="2400">
                <a:latin typeface="Times New Roman" panose="02020603050405020304" pitchFamily="18" charset="0"/>
              </a:rPr>
              <a:t>存储器读、存储器写、总线允许、中断确认</a:t>
            </a:r>
          </a:p>
        </p:txBody>
      </p:sp>
      <p:sp>
        <p:nvSpPr>
          <p:cNvPr id="1048682" name="AutoShape 16"/>
          <p:cNvSpPr>
            <a:spLocks noChangeArrowheads="1"/>
          </p:cNvSpPr>
          <p:nvPr/>
        </p:nvSpPr>
        <p:spPr bwMode="auto">
          <a:xfrm>
            <a:off x="2071370" y="3562350"/>
            <a:ext cx="2983230" cy="447041"/>
          </a:xfrm>
          <a:prstGeom prst="wedgeRoundRectCallout">
            <a:avLst>
              <a:gd name="adj1" fmla="val 30928"/>
              <a:gd name="adj2" fmla="val -99038"/>
              <a:gd name="adj3" fmla="val 16667"/>
            </a:avLst>
          </a:prstGeom>
          <a:noFill/>
          <a:ln w="28575">
            <a:solidFill>
              <a:schemeClr val="folHlink"/>
            </a:solidFill>
            <a:miter lim="800000"/>
          </a:ln>
        </p:spPr>
        <p:txBody>
          <a:bodyPr wrap="square">
            <a:spAutoFit/>
          </a:bodyPr>
          <a:lstStyle/>
          <a:p>
            <a:r>
              <a:rPr lang="zh-CN" altLang="en-US" sz="2400">
                <a:latin typeface="Times New Roman" panose="02020603050405020304" pitchFamily="18" charset="0"/>
              </a:rPr>
              <a:t>中断请求、总线请求</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2" name="标题 2"/>
          <p:cNvSpPr>
            <a:spLocks noGrp="1"/>
          </p:cNvSpPr>
          <p:nvPr>
            <p:ph type="title"/>
          </p:nvPr>
        </p:nvSpPr>
        <p:spPr/>
        <p:txBody>
          <a:bodyPr>
            <a:normAutofit fontScale="90000"/>
          </a:bodyPr>
          <a:lstStyle/>
          <a:p>
            <a:r>
              <a:rPr lang="zh-CN" altLang="en-US" dirty="0"/>
              <a:t>总线特性</a:t>
            </a:r>
          </a:p>
        </p:txBody>
      </p:sp>
      <p:sp>
        <p:nvSpPr>
          <p:cNvPr id="1048713" name="内容占位符 3"/>
          <p:cNvSpPr>
            <a:spLocks noGrp="1"/>
          </p:cNvSpPr>
          <p:nvPr>
            <p:ph idx="1"/>
          </p:nvPr>
        </p:nvSpPr>
        <p:spPr/>
        <p:txBody>
          <a:bodyPr/>
          <a:lstStyle/>
          <a:p>
            <a:pPr marL="0" indent="0">
              <a:lnSpc>
                <a:spcPct val="200000"/>
              </a:lnSpc>
              <a:buNone/>
            </a:pPr>
            <a:r>
              <a:rPr lang="zh-CN" altLang="en-US"/>
              <a:t>机械特性</a:t>
            </a:r>
          </a:p>
          <a:p>
            <a:pPr marL="0" indent="0">
              <a:lnSpc>
                <a:spcPct val="200000"/>
              </a:lnSpc>
              <a:buNone/>
            </a:pPr>
            <a:r>
              <a:rPr lang="zh-CN" altLang="en-US"/>
              <a:t>电气特性</a:t>
            </a:r>
          </a:p>
          <a:p>
            <a:pPr marL="0" indent="0">
              <a:lnSpc>
                <a:spcPct val="200000"/>
              </a:lnSpc>
              <a:buNone/>
            </a:pPr>
            <a:r>
              <a:rPr lang="zh-CN" altLang="en-US"/>
              <a:t>功能特性</a:t>
            </a:r>
          </a:p>
          <a:p>
            <a:pPr marL="0" indent="0">
              <a:lnSpc>
                <a:spcPct val="200000"/>
              </a:lnSpc>
              <a:buNone/>
            </a:pPr>
            <a:r>
              <a:rPr lang="zh-CN" altLang="en-US"/>
              <a:t>时间特性</a:t>
            </a:r>
          </a:p>
        </p:txBody>
      </p:sp>
      <p:sp>
        <p:nvSpPr>
          <p:cNvPr id="1048714" name="Text Box 8"/>
          <p:cNvSpPr txBox="1">
            <a:spLocks noChangeArrowheads="1"/>
          </p:cNvSpPr>
          <p:nvPr/>
        </p:nvSpPr>
        <p:spPr bwMode="auto">
          <a:xfrm>
            <a:off x="3216275" y="947420"/>
            <a:ext cx="7636510" cy="4358641"/>
          </a:xfrm>
          <a:prstGeom prst="rect">
            <a:avLst/>
          </a:prstGeom>
          <a:noFill/>
          <a:ln w="9525">
            <a:noFill/>
            <a:miter lim="800000"/>
          </a:ln>
        </p:spPr>
        <p:txBody>
          <a:bodyPr wrap="square">
            <a:spAutoFit/>
          </a:bodyPr>
          <a:lstStyle/>
          <a:p>
            <a:pPr>
              <a:lnSpc>
                <a:spcPct val="220000"/>
              </a:lnSpc>
            </a:pPr>
            <a:r>
              <a:rPr lang="zh-CN" altLang="en-US" sz="3200">
                <a:solidFill>
                  <a:srgbClr val="0419E0"/>
                </a:solidFill>
                <a:latin typeface="宋体" panose="02010600030101010101" pitchFamily="2" charset="-122"/>
                <a:ea typeface="宋体" panose="02010600030101010101" pitchFamily="2" charset="-122"/>
                <a:cs typeface="宋体" panose="02010600030101010101" pitchFamily="2" charset="-122"/>
              </a:rPr>
              <a:t>尺寸</a:t>
            </a:r>
            <a:r>
              <a:rPr lang="zh-CN" altLang="en-US" sz="3200">
                <a:latin typeface="宋体" panose="02010600030101010101" pitchFamily="2" charset="-122"/>
                <a:ea typeface="宋体" panose="02010600030101010101" pitchFamily="2" charset="-122"/>
                <a:cs typeface="宋体" panose="02010600030101010101" pitchFamily="2" charset="-122"/>
              </a:rPr>
              <a:t>、形状、</a:t>
            </a:r>
            <a:r>
              <a:rPr lang="zh-CN" altLang="en-US" sz="3200">
                <a:solidFill>
                  <a:srgbClr val="0419E0"/>
                </a:solidFill>
                <a:latin typeface="宋体" panose="02010600030101010101" pitchFamily="2" charset="-122"/>
                <a:ea typeface="宋体" panose="02010600030101010101" pitchFamily="2" charset="-122"/>
                <a:cs typeface="宋体" panose="02010600030101010101" pitchFamily="2" charset="-122"/>
              </a:rPr>
              <a:t>管脚数</a:t>
            </a:r>
            <a:r>
              <a:rPr lang="zh-CN" altLang="en-US" sz="2000">
                <a:solidFill>
                  <a:schemeClr val="folHlink"/>
                </a:solidFill>
                <a:latin typeface="宋体" panose="02010600030101010101" pitchFamily="2" charset="-122"/>
                <a:ea typeface="宋体" panose="02010600030101010101" pitchFamily="2" charset="-122"/>
                <a:cs typeface="宋体" panose="02010600030101010101" pitchFamily="2" charset="-122"/>
              </a:rPr>
              <a:t>　</a:t>
            </a:r>
            <a:r>
              <a:rPr lang="zh-CN" altLang="en-US" sz="3200">
                <a:latin typeface="宋体" panose="02010600030101010101" pitchFamily="2" charset="-122"/>
                <a:ea typeface="宋体" panose="02010600030101010101" pitchFamily="2" charset="-122"/>
                <a:cs typeface="宋体" panose="02010600030101010101" pitchFamily="2" charset="-122"/>
              </a:rPr>
              <a:t>及</a:t>
            </a:r>
            <a:r>
              <a:rPr lang="zh-CN" altLang="en-US" sz="2000">
                <a:latin typeface="宋体" panose="02010600030101010101" pitchFamily="2" charset="-122"/>
                <a:ea typeface="宋体" panose="02010600030101010101" pitchFamily="2" charset="-122"/>
                <a:cs typeface="宋体" panose="02010600030101010101" pitchFamily="2" charset="-122"/>
              </a:rPr>
              <a:t>　</a:t>
            </a:r>
            <a:r>
              <a:rPr lang="zh-CN" altLang="en-US" sz="3200">
                <a:solidFill>
                  <a:srgbClr val="0419E0"/>
                </a:solidFill>
                <a:latin typeface="宋体" panose="02010600030101010101" pitchFamily="2" charset="-122"/>
                <a:ea typeface="宋体" panose="02010600030101010101" pitchFamily="2" charset="-122"/>
                <a:cs typeface="宋体" panose="02010600030101010101" pitchFamily="2" charset="-122"/>
              </a:rPr>
              <a:t>排列顺序</a:t>
            </a:r>
          </a:p>
          <a:p>
            <a:pPr>
              <a:lnSpc>
                <a:spcPct val="220000"/>
              </a:lnSpc>
            </a:pPr>
            <a:r>
              <a:rPr lang="zh-CN" altLang="en-US" sz="3200">
                <a:solidFill>
                  <a:srgbClr val="0419E0"/>
                </a:solidFill>
                <a:latin typeface="宋体" panose="02010600030101010101" pitchFamily="2" charset="-122"/>
                <a:ea typeface="宋体" panose="02010600030101010101" pitchFamily="2" charset="-122"/>
                <a:cs typeface="宋体" panose="02010600030101010101" pitchFamily="2" charset="-122"/>
                <a:sym typeface="+mn-ea"/>
              </a:rPr>
              <a:t>传输方向 </a:t>
            </a:r>
            <a:r>
              <a:rPr lang="zh-CN" altLang="en-US" sz="3200">
                <a:latin typeface="宋体" panose="02010600030101010101" pitchFamily="2" charset="-122"/>
                <a:ea typeface="宋体" panose="02010600030101010101" pitchFamily="2" charset="-122"/>
                <a:cs typeface="宋体" panose="02010600030101010101" pitchFamily="2" charset="-122"/>
                <a:sym typeface="+mn-ea"/>
              </a:rPr>
              <a:t>和有效的 </a:t>
            </a:r>
            <a:r>
              <a:rPr lang="zh-CN" altLang="en-US" sz="3200">
                <a:solidFill>
                  <a:srgbClr val="0419E0"/>
                </a:solidFill>
                <a:latin typeface="宋体" panose="02010600030101010101" pitchFamily="2" charset="-122"/>
                <a:ea typeface="宋体" panose="02010600030101010101" pitchFamily="2" charset="-122"/>
                <a:cs typeface="宋体" panose="02010600030101010101" pitchFamily="2" charset="-122"/>
                <a:sym typeface="+mn-ea"/>
              </a:rPr>
              <a:t>电平</a:t>
            </a:r>
            <a:r>
              <a:rPr lang="zh-CN" altLang="en-US" sz="3200">
                <a:latin typeface="宋体" panose="02010600030101010101" pitchFamily="2" charset="-122"/>
                <a:ea typeface="宋体" panose="02010600030101010101" pitchFamily="2" charset="-122"/>
                <a:cs typeface="宋体" panose="02010600030101010101" pitchFamily="2" charset="-122"/>
                <a:sym typeface="+mn-ea"/>
              </a:rPr>
              <a:t> 范围</a:t>
            </a:r>
          </a:p>
          <a:p>
            <a:pPr>
              <a:lnSpc>
                <a:spcPct val="220000"/>
              </a:lnSpc>
            </a:pPr>
            <a:r>
              <a:rPr lang="zh-CN" altLang="en-US" sz="3200">
                <a:latin typeface="宋体" panose="02010600030101010101" pitchFamily="2" charset="-122"/>
                <a:ea typeface="宋体" panose="02010600030101010101" pitchFamily="2" charset="-122"/>
                <a:cs typeface="宋体" panose="02010600030101010101" pitchFamily="2" charset="-122"/>
                <a:sym typeface="+mn-ea"/>
              </a:rPr>
              <a:t>每根传输线的 </a:t>
            </a:r>
            <a:r>
              <a:rPr lang="zh-CN" altLang="en-US" sz="3200">
                <a:solidFill>
                  <a:srgbClr val="0419E0"/>
                </a:solidFill>
                <a:latin typeface="宋体" panose="02010600030101010101" pitchFamily="2" charset="-122"/>
                <a:ea typeface="宋体" panose="02010600030101010101" pitchFamily="2" charset="-122"/>
                <a:cs typeface="宋体" panose="02010600030101010101" pitchFamily="2" charset="-122"/>
                <a:sym typeface="+mn-ea"/>
              </a:rPr>
              <a:t>功能</a:t>
            </a:r>
          </a:p>
          <a:p>
            <a:pPr>
              <a:lnSpc>
                <a:spcPct val="220000"/>
              </a:lnSpc>
            </a:pPr>
            <a:r>
              <a:rPr lang="zh-CN" altLang="en-US" sz="3200">
                <a:latin typeface="宋体" panose="02010600030101010101" pitchFamily="2" charset="-122"/>
                <a:ea typeface="宋体" panose="02010600030101010101" pitchFamily="2" charset="-122"/>
                <a:cs typeface="宋体" panose="02010600030101010101" pitchFamily="2" charset="-122"/>
                <a:sym typeface="+mn-ea"/>
              </a:rPr>
              <a:t>信号的 </a:t>
            </a:r>
            <a:r>
              <a:rPr lang="zh-CN" altLang="en-US" sz="3200">
                <a:solidFill>
                  <a:srgbClr val="0419E0"/>
                </a:solidFill>
                <a:latin typeface="宋体" panose="02010600030101010101" pitchFamily="2" charset="-122"/>
                <a:ea typeface="宋体" panose="02010600030101010101" pitchFamily="2" charset="-122"/>
                <a:cs typeface="宋体" panose="02010600030101010101" pitchFamily="2" charset="-122"/>
                <a:sym typeface="+mn-ea"/>
              </a:rPr>
              <a:t>时序</a:t>
            </a:r>
            <a:r>
              <a:rPr lang="zh-CN" altLang="en-US" sz="3200">
                <a:solidFill>
                  <a:schemeClr val="folHlink"/>
                </a:solidFill>
                <a:latin typeface="宋体" panose="02010600030101010101" pitchFamily="2" charset="-122"/>
                <a:ea typeface="宋体" panose="02010600030101010101" pitchFamily="2" charset="-122"/>
                <a:cs typeface="宋体" panose="02010600030101010101" pitchFamily="2" charset="-122"/>
                <a:sym typeface="+mn-ea"/>
              </a:rPr>
              <a:t> </a:t>
            </a:r>
            <a:r>
              <a:rPr lang="zh-CN" altLang="en-US" sz="3200">
                <a:latin typeface="宋体" panose="02010600030101010101" pitchFamily="2" charset="-122"/>
                <a:ea typeface="宋体" panose="02010600030101010101" pitchFamily="2" charset="-122"/>
                <a:cs typeface="宋体" panose="02010600030101010101" pitchFamily="2" charset="-122"/>
                <a:sym typeface="+mn-ea"/>
              </a:rPr>
              <a:t>关系</a:t>
            </a:r>
            <a:endParaRPr lang="en-US" altLang="zh-CN" sz="2800">
              <a:solidFill>
                <a:srgbClr val="0419E0"/>
              </a:solidFill>
              <a:latin typeface="Times New Roman" panose="02020603050405020304" pitchFamily="18" charset="0"/>
            </a:endParaRPr>
          </a:p>
        </p:txBody>
      </p:sp>
      <p:sp>
        <p:nvSpPr>
          <p:cNvPr id="1048715" name="Text Box 13"/>
          <p:cNvSpPr txBox="1">
            <a:spLocks noChangeArrowheads="1"/>
          </p:cNvSpPr>
          <p:nvPr/>
        </p:nvSpPr>
        <p:spPr bwMode="auto">
          <a:xfrm>
            <a:off x="7301866" y="3073400"/>
            <a:ext cx="1820863" cy="1563688"/>
          </a:xfrm>
          <a:prstGeom prst="rect">
            <a:avLst/>
          </a:prstGeom>
          <a:noFill/>
          <a:ln w="9525">
            <a:noFill/>
            <a:miter lim="800000"/>
          </a:ln>
        </p:spPr>
        <p:txBody>
          <a:bodyPr>
            <a:spAutoFit/>
          </a:bodyPr>
          <a:lstStyle/>
          <a:p>
            <a:pPr>
              <a:lnSpc>
                <a:spcPct val="115000"/>
              </a:lnSpc>
            </a:pPr>
            <a:r>
              <a:rPr lang="zh-CN" altLang="en-US" sz="2800">
                <a:latin typeface="Times New Roman" panose="02020603050405020304" pitchFamily="18" charset="0"/>
              </a:rPr>
              <a:t>地址</a:t>
            </a:r>
          </a:p>
          <a:p>
            <a:pPr>
              <a:lnSpc>
                <a:spcPct val="115000"/>
              </a:lnSpc>
            </a:pPr>
            <a:r>
              <a:rPr lang="zh-CN" altLang="en-US" sz="2800">
                <a:latin typeface="Times New Roman" panose="02020603050405020304" pitchFamily="18" charset="0"/>
              </a:rPr>
              <a:t>数据</a:t>
            </a:r>
          </a:p>
          <a:p>
            <a:pPr>
              <a:lnSpc>
                <a:spcPct val="115000"/>
              </a:lnSpc>
            </a:pPr>
            <a:r>
              <a:rPr lang="zh-CN" altLang="en-US" sz="2800">
                <a:latin typeface="Times New Roman" panose="02020603050405020304" pitchFamily="18" charset="0"/>
              </a:rPr>
              <a:t>控制</a:t>
            </a:r>
          </a:p>
        </p:txBody>
      </p:sp>
      <p:sp>
        <p:nvSpPr>
          <p:cNvPr id="1048716" name="AutoShape 14"/>
          <p:cNvSpPr/>
          <p:nvPr/>
        </p:nvSpPr>
        <p:spPr bwMode="auto">
          <a:xfrm>
            <a:off x="7105015" y="3390900"/>
            <a:ext cx="152400" cy="1066800"/>
          </a:xfrm>
          <a:prstGeom prst="leftBrace">
            <a:avLst>
              <a:gd name="adj1" fmla="val 58333"/>
              <a:gd name="adj2" fmla="val 50000"/>
            </a:avLst>
          </a:prstGeom>
          <a:noFill/>
          <a:ln w="38100">
            <a:solidFill>
              <a:schemeClr val="tx1"/>
            </a:solidFill>
            <a:round/>
          </a:ln>
        </p:spPr>
        <p:txBody>
          <a:bodyPr wrap="none" anchor="ctr"/>
          <a:lstStyle/>
          <a:p>
            <a:pPr>
              <a:spcBef>
                <a:spcPct val="20000"/>
              </a:spcBef>
            </a:pPr>
            <a:endParaRPr lang="zh-CN" altLang="en-US"/>
          </a:p>
        </p:txBody>
      </p:sp>
      <p:sp>
        <p:nvSpPr>
          <p:cNvPr id="1048717" name="灯片编号占位符 16"/>
          <p:cNvSpPr>
            <a:spLocks noGrp="1"/>
          </p:cNvSpPr>
          <p:nvPr>
            <p:ph type="sldNum" sz="quarter" idx="12"/>
          </p:nvPr>
        </p:nvSpPr>
        <p:spPr/>
        <p:txBody>
          <a:bodyPr/>
          <a:lstStyle/>
          <a:p>
            <a:fld id="{80F0BF76-F497-4D23-AB45-F5688B290F46}" type="slidenum">
              <a:rPr lang="zh-CN" altLang="en-US"/>
              <a:t>189</a:t>
            </a:fld>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浮点表示</a:t>
            </a:r>
          </a:p>
        </p:txBody>
      </p:sp>
      <p:sp>
        <p:nvSpPr>
          <p:cNvPr id="8" name="灯片编号占位符 7"/>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2" name="Group 3"/>
          <p:cNvGrpSpPr/>
          <p:nvPr/>
        </p:nvGrpSpPr>
        <p:grpSpPr bwMode="auto">
          <a:xfrm>
            <a:off x="1437894" y="997443"/>
            <a:ext cx="5632450" cy="584199"/>
            <a:chOff x="1044" y="643"/>
            <a:chExt cx="3548" cy="368"/>
          </a:xfrm>
        </p:grpSpPr>
        <p:sp>
          <p:nvSpPr>
            <p:cNvPr id="34840" name="Text Box 4"/>
            <p:cNvSpPr txBox="1">
              <a:spLocks noChangeArrowheads="1"/>
            </p:cNvSpPr>
            <p:nvPr/>
          </p:nvSpPr>
          <p:spPr bwMode="auto">
            <a:xfrm>
              <a:off x="1044" y="643"/>
              <a:ext cx="121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3200" b="1" i="1"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N</a:t>
              </a:r>
              <a:r>
                <a:rPr kumimoji="1" lang="en-US" altLang="zh-CN" sz="3200" b="1"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 = </a:t>
              </a:r>
              <a:r>
                <a:rPr kumimoji="1" lang="en-US" altLang="zh-CN" sz="3200" b="1" i="1" u="none" strike="noStrike" kern="1200" cap="none" spc="0" normalizeH="0" baseline="0" noProof="0" dirty="0" err="1">
                  <a:ln>
                    <a:noFill/>
                  </a:ln>
                  <a:solidFill>
                    <a:srgbClr val="954F72"/>
                  </a:solidFill>
                  <a:effectLst/>
                  <a:uLnTx/>
                  <a:uFillTx/>
                  <a:latin typeface="Times New Roman" panose="02020603050405020304" pitchFamily="18" charset="0"/>
                  <a:ea typeface="宋体" panose="02010600030101010101" pitchFamily="2" charset="-122"/>
                  <a:cs typeface="+mn-cs"/>
                </a:rPr>
                <a:t>S </a:t>
              </a:r>
              <a:r>
                <a:rPr kumimoji="1" lang="en-US" altLang="zh-CN" sz="2800" b="1" i="0" u="none" strike="noStrike" kern="1200" cap="none" spc="0" normalizeH="0" baseline="0" noProof="0" dirty="0" err="1">
                  <a:ln>
                    <a:noFill/>
                  </a:ln>
                  <a:solidFill>
                    <a:srgbClr val="954F72"/>
                  </a:solidFill>
                  <a:effectLst/>
                  <a:uLnTx/>
                  <a:uFillTx/>
                  <a:latin typeface="Times New Roman" panose="02020603050405020304" pitchFamily="18" charset="0"/>
                  <a:ea typeface="宋体" panose="02010600030101010101" pitchFamily="2" charset="-122"/>
                  <a:cs typeface="+mn-cs"/>
                </a:rPr>
                <a:t>×</a:t>
              </a:r>
              <a:r>
                <a:rPr kumimoji="1" lang="en-US" altLang="zh-CN" sz="3200" b="1" i="1" u="none" strike="noStrike" kern="1200" cap="none" spc="0" normalizeH="0" baseline="0" noProof="0" dirty="0" err="1">
                  <a:ln>
                    <a:noFill/>
                  </a:ln>
                  <a:solidFill>
                    <a:srgbClr val="954F72"/>
                  </a:solidFill>
                  <a:effectLst/>
                  <a:uLnTx/>
                  <a:uFillTx/>
                  <a:latin typeface="Times New Roman" panose="02020603050405020304" pitchFamily="18" charset="0"/>
                  <a:ea typeface="宋体" panose="02010600030101010101" pitchFamily="2" charset="-122"/>
                  <a:cs typeface="+mn-cs"/>
                </a:rPr>
                <a:t>r </a:t>
              </a:r>
              <a:r>
                <a:rPr kumimoji="1" lang="en-US" altLang="zh-CN" sz="3200" b="1" i="1" u="none" strike="noStrike" kern="1200" cap="none" spc="0" normalizeH="0" baseline="30000" noProof="0" dirty="0" err="1">
                  <a:ln>
                    <a:noFill/>
                  </a:ln>
                  <a:solidFill>
                    <a:srgbClr val="954F72"/>
                  </a:solidFill>
                  <a:effectLst/>
                  <a:uLnTx/>
                  <a:uFillTx/>
                  <a:latin typeface="Times New Roman" panose="02020603050405020304" pitchFamily="18" charset="0"/>
                  <a:ea typeface="宋体" panose="02010600030101010101" pitchFamily="2" charset="-122"/>
                  <a:cs typeface="+mn-cs"/>
                </a:rPr>
                <a:t>j</a:t>
              </a:r>
              <a:endParaRPr kumimoji="1" lang="en-US" altLang="zh-CN" sz="3200" b="1" i="1" u="none" strike="noStrike" kern="1200" cap="none" spc="0" normalizeH="0" baseline="30000" noProof="0" dirty="0">
                <a:ln>
                  <a:noFill/>
                </a:ln>
                <a:solidFill>
                  <a:srgbClr val="954F72"/>
                </a:solidFill>
                <a:effectLst/>
                <a:uLnTx/>
                <a:uFillTx/>
                <a:latin typeface="Times New Roman" panose="02020603050405020304" pitchFamily="18" charset="0"/>
                <a:ea typeface="宋体" panose="02010600030101010101" pitchFamily="2" charset="-122"/>
                <a:cs typeface="+mn-cs"/>
              </a:endParaRPr>
            </a:p>
          </p:txBody>
        </p:sp>
        <p:sp>
          <p:nvSpPr>
            <p:cNvPr id="34841" name="Text Box 5"/>
            <p:cNvSpPr txBox="1">
              <a:spLocks noChangeArrowheads="1"/>
            </p:cNvSpPr>
            <p:nvPr/>
          </p:nvSpPr>
          <p:spPr bwMode="auto">
            <a:xfrm>
              <a:off x="2676" y="676"/>
              <a:ext cx="19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浮点数的一般形式</a:t>
              </a:r>
            </a:p>
          </p:txBody>
        </p:sp>
      </p:grpSp>
      <p:grpSp>
        <p:nvGrpSpPr>
          <p:cNvPr id="3" name="Group 6"/>
          <p:cNvGrpSpPr/>
          <p:nvPr/>
        </p:nvGrpSpPr>
        <p:grpSpPr bwMode="auto">
          <a:xfrm>
            <a:off x="1437895" y="1591166"/>
            <a:ext cx="5264151" cy="523874"/>
            <a:chOff x="1044" y="1017"/>
            <a:chExt cx="3316" cy="330"/>
          </a:xfrm>
        </p:grpSpPr>
        <p:sp>
          <p:nvSpPr>
            <p:cNvPr id="34837" name="Text Box 7"/>
            <p:cNvSpPr txBox="1">
              <a:spLocks noChangeArrowheads="1"/>
            </p:cNvSpPr>
            <p:nvPr/>
          </p:nvSpPr>
          <p:spPr bwMode="auto">
            <a:xfrm>
              <a:off x="1044" y="1017"/>
              <a:ext cx="75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800" b="1" i="1"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S</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尾数</a:t>
              </a:r>
            </a:p>
          </p:txBody>
        </p:sp>
        <p:sp>
          <p:nvSpPr>
            <p:cNvPr id="34838" name="Text Box 8"/>
            <p:cNvSpPr txBox="1">
              <a:spLocks noChangeArrowheads="1"/>
            </p:cNvSpPr>
            <p:nvPr/>
          </p:nvSpPr>
          <p:spPr bwMode="auto">
            <a:xfrm>
              <a:off x="1915" y="1017"/>
              <a:ext cx="6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800" b="1" i="1"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j</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阶码</a:t>
              </a:r>
            </a:p>
          </p:txBody>
        </p:sp>
        <p:sp>
          <p:nvSpPr>
            <p:cNvPr id="34839" name="Text Box 9"/>
            <p:cNvSpPr txBox="1">
              <a:spLocks noChangeArrowheads="1"/>
            </p:cNvSpPr>
            <p:nvPr/>
          </p:nvSpPr>
          <p:spPr bwMode="auto">
            <a:xfrm>
              <a:off x="2736" y="1017"/>
              <a:ext cx="162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800" b="1" i="1"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r</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基数（基值）</a:t>
              </a:r>
            </a:p>
          </p:txBody>
        </p:sp>
      </p:grpSp>
      <p:sp>
        <p:nvSpPr>
          <p:cNvPr id="541706" name="Text Box 10"/>
          <p:cNvSpPr txBox="1">
            <a:spLocks noChangeArrowheads="1"/>
          </p:cNvSpPr>
          <p:nvPr/>
        </p:nvSpPr>
        <p:spPr bwMode="auto">
          <a:xfrm>
            <a:off x="1456944" y="2262680"/>
            <a:ext cx="61150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计算机中 </a:t>
            </a:r>
            <a:r>
              <a:rPr kumimoji="1" lang="en-US" altLang="zh-CN" sz="3200" b="1" i="1"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r</a:t>
            </a:r>
            <a:r>
              <a:rPr kumimoji="1" lang="en-US"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取 </a:t>
            </a:r>
            <a:r>
              <a:rPr kumimoji="1" lang="zh-CN" altLang="en-US" sz="32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2、4、8、16</a:t>
            </a: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等</a:t>
            </a:r>
          </a:p>
        </p:txBody>
      </p:sp>
      <p:sp>
        <p:nvSpPr>
          <p:cNvPr id="541707" name="Text Box 11"/>
          <p:cNvSpPr txBox="1">
            <a:spLocks noChangeArrowheads="1"/>
          </p:cNvSpPr>
          <p:nvPr/>
        </p:nvSpPr>
        <p:spPr bwMode="auto">
          <a:xfrm>
            <a:off x="1437894" y="2948481"/>
            <a:ext cx="15039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当 </a:t>
            </a:r>
            <a:r>
              <a:rPr kumimoji="1" lang="en-US" altLang="zh-CN" sz="3200" b="1" i="1"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r</a:t>
            </a:r>
            <a:r>
              <a:rPr kumimoji="1" lang="en-US" altLang="zh-CN" sz="32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 2</a:t>
            </a:r>
          </a:p>
        </p:txBody>
      </p:sp>
      <p:sp>
        <p:nvSpPr>
          <p:cNvPr id="541708" name="Text Box 12"/>
          <p:cNvSpPr txBox="1">
            <a:spLocks noChangeArrowheads="1"/>
          </p:cNvSpPr>
          <p:nvPr/>
        </p:nvSpPr>
        <p:spPr bwMode="auto">
          <a:xfrm>
            <a:off x="3438145" y="2850056"/>
            <a:ext cx="22590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32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 11</a:t>
            </a:r>
            <a:r>
              <a:rPr kumimoji="1" lang="en-US" altLang="zh-CN" sz="40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a:t>
            </a:r>
            <a:r>
              <a:rPr kumimoji="1" lang="en-US" altLang="zh-CN"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0101</a:t>
            </a:r>
          </a:p>
        </p:txBody>
      </p:sp>
      <p:sp>
        <p:nvSpPr>
          <p:cNvPr id="541709" name="Text Box 13"/>
          <p:cNvSpPr txBox="1">
            <a:spLocks noChangeArrowheads="1"/>
          </p:cNvSpPr>
          <p:nvPr/>
        </p:nvSpPr>
        <p:spPr bwMode="auto">
          <a:xfrm>
            <a:off x="3819144" y="3334244"/>
            <a:ext cx="30114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0</a:t>
            </a:r>
            <a:r>
              <a:rPr kumimoji="1" lang="zh-CN" altLang="en-US" sz="40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a:t>
            </a: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110101×2</a:t>
            </a:r>
            <a:r>
              <a:rPr kumimoji="1" lang="zh-CN" altLang="en-US" sz="3200" b="1" i="0" u="none" strike="noStrike" kern="1200" cap="none" spc="0" normalizeH="0" baseline="40000" noProof="0">
                <a:ln>
                  <a:noFill/>
                </a:ln>
                <a:solidFill>
                  <a:prstClr val="black"/>
                </a:solidFill>
                <a:effectLst/>
                <a:uLnTx/>
                <a:uFillTx/>
                <a:latin typeface="Times New Roman" panose="02020603050405020304" pitchFamily="18" charset="0"/>
                <a:ea typeface="宋体" panose="02010600030101010101" pitchFamily="2" charset="-122"/>
                <a:cs typeface="+mn-cs"/>
              </a:rPr>
              <a:t>10 </a:t>
            </a:r>
          </a:p>
        </p:txBody>
      </p:sp>
      <p:sp>
        <p:nvSpPr>
          <p:cNvPr id="541710" name="Text Box 14"/>
          <p:cNvSpPr txBox="1">
            <a:spLocks noChangeArrowheads="1"/>
          </p:cNvSpPr>
          <p:nvPr/>
        </p:nvSpPr>
        <p:spPr bwMode="auto">
          <a:xfrm>
            <a:off x="3835019" y="3818430"/>
            <a:ext cx="27029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1</a:t>
            </a:r>
            <a:r>
              <a:rPr kumimoji="1" lang="zh-CN" altLang="en-US" sz="40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a:t>
            </a: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10101×2</a:t>
            </a:r>
            <a:r>
              <a:rPr kumimoji="1" lang="zh-CN" altLang="en-US" sz="3200" b="1" i="0" u="none" strike="noStrike" kern="1200" cap="none" spc="0" normalizeH="0" baseline="40000" noProof="0">
                <a:ln>
                  <a:noFill/>
                </a:ln>
                <a:solidFill>
                  <a:prstClr val="black"/>
                </a:solidFill>
                <a:effectLst/>
                <a:uLnTx/>
                <a:uFillTx/>
                <a:latin typeface="Times New Roman" panose="02020603050405020304" pitchFamily="18" charset="0"/>
                <a:ea typeface="宋体" panose="02010600030101010101" pitchFamily="2" charset="-122"/>
                <a:cs typeface="+mn-cs"/>
              </a:rPr>
              <a:t>1 </a:t>
            </a:r>
          </a:p>
        </p:txBody>
      </p:sp>
      <p:sp>
        <p:nvSpPr>
          <p:cNvPr id="541711" name="Text Box 15"/>
          <p:cNvSpPr txBox="1">
            <a:spLocks noChangeArrowheads="1"/>
          </p:cNvSpPr>
          <p:nvPr/>
        </p:nvSpPr>
        <p:spPr bwMode="auto">
          <a:xfrm>
            <a:off x="3835019" y="4302619"/>
            <a:ext cx="28971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1101</a:t>
            </a:r>
            <a:r>
              <a:rPr kumimoji="1" lang="zh-CN" altLang="en-US" sz="40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a:t>
            </a: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01×2</a:t>
            </a:r>
            <a:r>
              <a:rPr kumimoji="1" lang="zh-CN" altLang="en-US" sz="3200" b="1" i="0" u="none" strike="noStrike" kern="1200" cap="none" spc="0" normalizeH="0" baseline="40000" noProof="0">
                <a:ln>
                  <a:noFill/>
                </a:ln>
                <a:solidFill>
                  <a:prstClr val="black"/>
                </a:solidFill>
                <a:effectLst/>
                <a:uLnTx/>
                <a:uFillTx/>
                <a:latin typeface="Times New Roman" panose="02020603050405020304" pitchFamily="18" charset="0"/>
                <a:ea typeface="宋体" panose="02010600030101010101" pitchFamily="2" charset="-122"/>
                <a:cs typeface="+mn-cs"/>
              </a:rPr>
              <a:t>-10</a:t>
            </a:r>
            <a:r>
              <a:rPr kumimoji="1" lang="zh-CN" altLang="en-US" sz="3200" b="1"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 </a:t>
            </a:r>
          </a:p>
        </p:txBody>
      </p:sp>
      <p:sp>
        <p:nvSpPr>
          <p:cNvPr id="541712" name="Text Box 16"/>
          <p:cNvSpPr txBox="1">
            <a:spLocks noChangeArrowheads="1"/>
          </p:cNvSpPr>
          <p:nvPr/>
        </p:nvSpPr>
        <p:spPr bwMode="auto">
          <a:xfrm>
            <a:off x="3835020" y="4785219"/>
            <a:ext cx="35528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0</a:t>
            </a:r>
            <a:r>
              <a:rPr kumimoji="1" lang="zh-CN" altLang="en-US" sz="40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a:t>
            </a: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00110101×2</a:t>
            </a:r>
            <a:r>
              <a:rPr kumimoji="1" lang="zh-CN" altLang="en-US" sz="3200" b="1" i="0" u="none" strike="noStrike" kern="1200" cap="none" spc="0" normalizeH="0" baseline="40000" noProof="0">
                <a:ln>
                  <a:noFill/>
                </a:ln>
                <a:solidFill>
                  <a:prstClr val="black"/>
                </a:solidFill>
                <a:effectLst/>
                <a:uLnTx/>
                <a:uFillTx/>
                <a:latin typeface="Times New Roman" panose="02020603050405020304" pitchFamily="18" charset="0"/>
                <a:ea typeface="宋体" panose="02010600030101010101" pitchFamily="2" charset="-122"/>
                <a:cs typeface="+mn-cs"/>
              </a:rPr>
              <a:t>100</a:t>
            </a:r>
            <a:r>
              <a:rPr kumimoji="1" lang="zh-CN" altLang="en-US" sz="3200" b="1"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 </a:t>
            </a:r>
          </a:p>
        </p:txBody>
      </p:sp>
      <p:sp>
        <p:nvSpPr>
          <p:cNvPr id="541713" name="Text Box 17"/>
          <p:cNvSpPr txBox="1">
            <a:spLocks noChangeArrowheads="1"/>
          </p:cNvSpPr>
          <p:nvPr/>
        </p:nvSpPr>
        <p:spPr bwMode="auto">
          <a:xfrm>
            <a:off x="1136270" y="5338874"/>
            <a:ext cx="6950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3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计算机中    </a:t>
            </a:r>
            <a:r>
              <a:rPr kumimoji="1" lang="en-US" altLang="zh-CN" sz="3200" b="1" i="1"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S</a:t>
            </a:r>
            <a:r>
              <a:rPr kumimoji="1" lang="en-US" altLang="zh-CN" sz="32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a:t>
            </a:r>
            <a:r>
              <a:rPr kumimoji="1" lang="zh-CN" altLang="en-US" sz="32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小数、可正可负</a:t>
            </a:r>
          </a:p>
        </p:txBody>
      </p:sp>
      <p:sp>
        <p:nvSpPr>
          <p:cNvPr id="541714" name="Text Box 18"/>
          <p:cNvSpPr txBox="1">
            <a:spLocks noChangeArrowheads="1"/>
          </p:cNvSpPr>
          <p:nvPr/>
        </p:nvSpPr>
        <p:spPr bwMode="auto">
          <a:xfrm>
            <a:off x="3265108" y="5872274"/>
            <a:ext cx="4364037"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3200" b="1" i="1"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j</a:t>
            </a:r>
            <a:r>
              <a:rPr kumimoji="1" lang="en-US" altLang="zh-CN" sz="32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a:t>
            </a:r>
            <a:r>
              <a:rPr kumimoji="1" lang="zh-CN" altLang="en-US" sz="32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整数、可正可负</a:t>
            </a:r>
          </a:p>
        </p:txBody>
      </p:sp>
      <p:sp>
        <p:nvSpPr>
          <p:cNvPr id="541715" name="Text Box 19"/>
          <p:cNvSpPr txBox="1">
            <a:spLocks noChangeArrowheads="1"/>
          </p:cNvSpPr>
          <p:nvPr/>
        </p:nvSpPr>
        <p:spPr bwMode="auto">
          <a:xfrm>
            <a:off x="3511169" y="3481881"/>
            <a:ext cx="552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1" lang="zh-CN" altLang="en-US" sz="28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a:t>
            </a:r>
          </a:p>
        </p:txBody>
      </p:sp>
      <p:sp>
        <p:nvSpPr>
          <p:cNvPr id="541716" name="Text Box 20"/>
          <p:cNvSpPr txBox="1">
            <a:spLocks noChangeArrowheads="1"/>
          </p:cNvSpPr>
          <p:nvPr/>
        </p:nvSpPr>
        <p:spPr bwMode="auto">
          <a:xfrm>
            <a:off x="3530219" y="4943968"/>
            <a:ext cx="5524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1" lang="zh-CN" altLang="en-US" sz="28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a:t>
            </a:r>
          </a:p>
        </p:txBody>
      </p:sp>
      <p:sp>
        <p:nvSpPr>
          <p:cNvPr id="541717" name="Text Box 21"/>
          <p:cNvSpPr txBox="1">
            <a:spLocks noChangeArrowheads="1"/>
          </p:cNvSpPr>
          <p:nvPr/>
        </p:nvSpPr>
        <p:spPr bwMode="auto">
          <a:xfrm>
            <a:off x="6806819" y="3419968"/>
            <a:ext cx="1612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规格化数</a:t>
            </a:r>
          </a:p>
        </p:txBody>
      </p:sp>
      <p:grpSp>
        <p:nvGrpSpPr>
          <p:cNvPr id="4" name="Group 22"/>
          <p:cNvGrpSpPr/>
          <p:nvPr/>
        </p:nvGrpSpPr>
        <p:grpSpPr bwMode="auto">
          <a:xfrm>
            <a:off x="6402007" y="2856406"/>
            <a:ext cx="2309812" cy="930275"/>
            <a:chOff x="4171" y="1814"/>
            <a:chExt cx="1455" cy="586"/>
          </a:xfrm>
        </p:grpSpPr>
        <p:sp>
          <p:nvSpPr>
            <p:cNvPr id="34835" name="AutoShape 23"/>
            <p:cNvSpPr>
              <a:spLocks noChangeArrowheads="1"/>
            </p:cNvSpPr>
            <p:nvPr/>
          </p:nvSpPr>
          <p:spPr bwMode="auto">
            <a:xfrm>
              <a:off x="4171" y="2160"/>
              <a:ext cx="227" cy="240"/>
            </a:xfrm>
            <a:prstGeom prst="wedgeRoundRectCallout">
              <a:avLst>
                <a:gd name="adj1" fmla="val 145153"/>
                <a:gd name="adj2" fmla="val -105000"/>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4836" name="Text Box 24"/>
            <p:cNvSpPr txBox="1">
              <a:spLocks noChangeArrowheads="1"/>
            </p:cNvSpPr>
            <p:nvPr/>
          </p:nvSpPr>
          <p:spPr bwMode="auto">
            <a:xfrm>
              <a:off x="4570" y="1814"/>
              <a:ext cx="10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二进制表示</a:t>
              </a:r>
            </a:p>
          </p:txBody>
        </p:sp>
      </p:grpSp>
    </p:spTree>
    <p:extLst>
      <p:ext uri="{BB962C8B-B14F-4D97-AF65-F5344CB8AC3E}">
        <p14:creationId xmlns:p14="http://schemas.microsoft.com/office/powerpoint/2010/main" val="51481899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8" name="内容占位符 3"/>
          <p:cNvSpPr>
            <a:spLocks noGrp="1"/>
          </p:cNvSpPr>
          <p:nvPr>
            <p:ph idx="1"/>
          </p:nvPr>
        </p:nvSpPr>
        <p:spPr/>
        <p:txBody>
          <a:bodyPr>
            <a:noAutofit/>
          </a:bodyPr>
          <a:lstStyle/>
          <a:p>
            <a:pPr>
              <a:lnSpc>
                <a:spcPct val="120000"/>
              </a:lnSpc>
            </a:pPr>
            <a:r>
              <a:rPr lang="zh-CN" altLang="en-US"/>
              <a:t>总线宽度</a:t>
            </a:r>
          </a:p>
          <a:p>
            <a:pPr>
              <a:lnSpc>
                <a:spcPct val="120000"/>
              </a:lnSpc>
            </a:pPr>
            <a:r>
              <a:rPr lang="zh-CN" altLang="en-US"/>
              <a:t>标准传输速率</a:t>
            </a:r>
          </a:p>
          <a:p>
            <a:pPr>
              <a:lnSpc>
                <a:spcPct val="120000"/>
              </a:lnSpc>
            </a:pPr>
            <a:r>
              <a:rPr lang="zh-CN" altLang="en-US"/>
              <a:t>时钟同步</a:t>
            </a:r>
            <a:r>
              <a:rPr lang="en-US" altLang="zh-CN"/>
              <a:t>/</a:t>
            </a:r>
            <a:r>
              <a:rPr lang="zh-CN" altLang="en-US"/>
              <a:t>不同步</a:t>
            </a:r>
          </a:p>
          <a:p>
            <a:pPr>
              <a:lnSpc>
                <a:spcPct val="120000"/>
              </a:lnSpc>
            </a:pPr>
            <a:r>
              <a:rPr lang="zh-CN" altLang="en-US"/>
              <a:t>总线复用</a:t>
            </a:r>
          </a:p>
          <a:p>
            <a:pPr>
              <a:lnSpc>
                <a:spcPct val="120000"/>
              </a:lnSpc>
            </a:pPr>
            <a:r>
              <a:rPr lang="zh-CN" altLang="en-US"/>
              <a:t>信号线数</a:t>
            </a:r>
          </a:p>
          <a:p>
            <a:pPr>
              <a:lnSpc>
                <a:spcPct val="120000"/>
              </a:lnSpc>
            </a:pPr>
            <a:r>
              <a:rPr lang="zh-CN" altLang="en-US"/>
              <a:t>总线控制方式</a:t>
            </a:r>
          </a:p>
          <a:p>
            <a:pPr>
              <a:lnSpc>
                <a:spcPct val="120000"/>
              </a:lnSpc>
            </a:pPr>
            <a:r>
              <a:rPr lang="zh-CN" altLang="en-US"/>
              <a:t>其他指标</a:t>
            </a:r>
          </a:p>
        </p:txBody>
      </p:sp>
      <p:sp>
        <p:nvSpPr>
          <p:cNvPr id="1048719" name="标题 2"/>
          <p:cNvSpPr>
            <a:spLocks noGrp="1"/>
          </p:cNvSpPr>
          <p:nvPr>
            <p:ph type="title"/>
          </p:nvPr>
        </p:nvSpPr>
        <p:spPr/>
        <p:txBody>
          <a:bodyPr>
            <a:normAutofit fontScale="90000"/>
          </a:bodyPr>
          <a:lstStyle/>
          <a:p>
            <a:r>
              <a:rPr lang="zh-CN" altLang="en-US" dirty="0"/>
              <a:t>总线的性能指标</a:t>
            </a:r>
          </a:p>
        </p:txBody>
      </p:sp>
      <p:sp>
        <p:nvSpPr>
          <p:cNvPr id="1048720" name="Text Box 11"/>
          <p:cNvSpPr txBox="1">
            <a:spLocks noChangeArrowheads="1"/>
          </p:cNvSpPr>
          <p:nvPr/>
        </p:nvSpPr>
        <p:spPr bwMode="auto">
          <a:xfrm>
            <a:off x="5120640" y="935990"/>
            <a:ext cx="6579235" cy="5420360"/>
          </a:xfrm>
          <a:prstGeom prst="rect">
            <a:avLst/>
          </a:prstGeom>
          <a:noFill/>
          <a:ln w="9525">
            <a:noFill/>
            <a:miter lim="800000"/>
          </a:ln>
        </p:spPr>
        <p:txBody>
          <a:bodyPr wrap="square">
            <a:noAutofit/>
          </a:bodyPr>
          <a:lstStyle/>
          <a:p>
            <a:pPr>
              <a:lnSpc>
                <a:spcPct val="150000"/>
              </a:lnSpc>
            </a:pPr>
            <a:r>
              <a:rPr lang="zh-CN" altLang="en-US" sz="3200" dirty="0">
                <a:solidFill>
                  <a:srgbClr val="0419E0"/>
                </a:solidFill>
                <a:latin typeface="Times New Roman" panose="02020603050405020304" pitchFamily="18" charset="0"/>
              </a:rPr>
              <a:t>数据线</a:t>
            </a:r>
            <a:r>
              <a:rPr lang="zh-CN" altLang="en-US" sz="3200" dirty="0">
                <a:latin typeface="Times New Roman" panose="02020603050405020304" pitchFamily="18" charset="0"/>
              </a:rPr>
              <a:t> 的根数</a:t>
            </a:r>
          </a:p>
          <a:p>
            <a:pPr>
              <a:lnSpc>
                <a:spcPct val="150000"/>
              </a:lnSpc>
            </a:pPr>
            <a:r>
              <a:rPr lang="zh-CN" altLang="en-US" sz="3200" dirty="0">
                <a:latin typeface="Times New Roman" panose="02020603050405020304" pitchFamily="18" charset="0"/>
                <a:sym typeface="+mn-ea"/>
              </a:rPr>
              <a:t>每秒传输的最大字节数（</a:t>
            </a:r>
            <a:r>
              <a:rPr lang="en-US" altLang="zh-CN" sz="3200" dirty="0" err="1">
                <a:solidFill>
                  <a:schemeClr val="folHlink"/>
                </a:solidFill>
                <a:latin typeface="Times New Roman" panose="02020603050405020304" pitchFamily="18" charset="0"/>
                <a:sym typeface="+mn-ea"/>
              </a:rPr>
              <a:t>MBps</a:t>
            </a:r>
            <a:r>
              <a:rPr lang="en-US" altLang="zh-CN" sz="3200" dirty="0">
                <a:latin typeface="Times New Roman" panose="02020603050405020304" pitchFamily="18" charset="0"/>
                <a:sym typeface="+mn-ea"/>
              </a:rPr>
              <a:t>）</a:t>
            </a:r>
          </a:p>
          <a:p>
            <a:pPr>
              <a:lnSpc>
                <a:spcPct val="150000"/>
              </a:lnSpc>
            </a:pPr>
            <a:r>
              <a:rPr lang="zh-CN" altLang="en-US" sz="3200" dirty="0">
                <a:solidFill>
                  <a:srgbClr val="0419E0"/>
                </a:solidFill>
                <a:latin typeface="Times New Roman" panose="02020603050405020304" pitchFamily="18" charset="0"/>
                <a:sym typeface="+mn-ea"/>
              </a:rPr>
              <a:t>同步、不同步</a:t>
            </a:r>
          </a:p>
          <a:p>
            <a:pPr>
              <a:lnSpc>
                <a:spcPct val="150000"/>
              </a:lnSpc>
            </a:pPr>
            <a:r>
              <a:rPr lang="zh-CN" altLang="en-US" sz="3200" dirty="0">
                <a:solidFill>
                  <a:srgbClr val="0419E0"/>
                </a:solidFill>
                <a:latin typeface="Times New Roman" panose="02020603050405020304" pitchFamily="18" charset="0"/>
                <a:sym typeface="+mn-ea"/>
              </a:rPr>
              <a:t>地址线 </a:t>
            </a:r>
            <a:r>
              <a:rPr lang="zh-CN" altLang="en-US" sz="3200" dirty="0">
                <a:latin typeface="Times New Roman" panose="02020603050405020304" pitchFamily="18" charset="0"/>
                <a:sym typeface="+mn-ea"/>
              </a:rPr>
              <a:t>与 </a:t>
            </a:r>
            <a:r>
              <a:rPr lang="zh-CN" altLang="en-US" sz="3200" dirty="0">
                <a:solidFill>
                  <a:srgbClr val="0419E0"/>
                </a:solidFill>
                <a:latin typeface="Times New Roman" panose="02020603050405020304" pitchFamily="18" charset="0"/>
                <a:sym typeface="+mn-ea"/>
              </a:rPr>
              <a:t>数据线</a:t>
            </a:r>
            <a:r>
              <a:rPr lang="zh-CN" altLang="en-US" sz="3200" dirty="0">
                <a:solidFill>
                  <a:schemeClr val="folHlink"/>
                </a:solidFill>
                <a:latin typeface="Times New Roman" panose="02020603050405020304" pitchFamily="18" charset="0"/>
                <a:sym typeface="+mn-ea"/>
              </a:rPr>
              <a:t> </a:t>
            </a:r>
            <a:r>
              <a:rPr lang="zh-CN" altLang="en-US" sz="3200" dirty="0">
                <a:latin typeface="Times New Roman" panose="02020603050405020304" pitchFamily="18" charset="0"/>
                <a:sym typeface="+mn-ea"/>
              </a:rPr>
              <a:t>复用</a:t>
            </a:r>
          </a:p>
          <a:p>
            <a:pPr>
              <a:lnSpc>
                <a:spcPct val="150000"/>
              </a:lnSpc>
            </a:pPr>
            <a:r>
              <a:rPr lang="zh-CN" altLang="en-US" sz="3200" dirty="0">
                <a:latin typeface="Times New Roman" panose="02020603050405020304" pitchFamily="18" charset="0"/>
                <a:sym typeface="+mn-ea"/>
              </a:rPr>
              <a:t>地址线、数据线和控制线的 </a:t>
            </a:r>
            <a:r>
              <a:rPr lang="zh-CN" altLang="en-US" sz="3200" dirty="0">
                <a:solidFill>
                  <a:schemeClr val="folHlink"/>
                </a:solidFill>
                <a:latin typeface="Times New Roman" panose="02020603050405020304" pitchFamily="18" charset="0"/>
                <a:sym typeface="+mn-ea"/>
              </a:rPr>
              <a:t>总和</a:t>
            </a:r>
          </a:p>
          <a:p>
            <a:pPr>
              <a:lnSpc>
                <a:spcPct val="150000"/>
              </a:lnSpc>
            </a:pPr>
            <a:r>
              <a:rPr lang="zh-CN" altLang="en-US" sz="3200" dirty="0">
                <a:latin typeface="Times New Roman" panose="02020603050405020304" pitchFamily="18" charset="0"/>
                <a:sym typeface="+mn-ea"/>
              </a:rPr>
              <a:t>突发、自动、仲裁、逻辑、计数</a:t>
            </a:r>
          </a:p>
          <a:p>
            <a:pPr>
              <a:lnSpc>
                <a:spcPct val="150000"/>
              </a:lnSpc>
            </a:pPr>
            <a:r>
              <a:rPr lang="zh-CN" altLang="en-US" sz="3200" dirty="0">
                <a:solidFill>
                  <a:srgbClr val="0419E0"/>
                </a:solidFill>
                <a:latin typeface="Times New Roman" panose="02020603050405020304" pitchFamily="18" charset="0"/>
                <a:sym typeface="+mn-ea"/>
              </a:rPr>
              <a:t>负载能力</a:t>
            </a:r>
          </a:p>
        </p:txBody>
      </p:sp>
      <p:sp>
        <p:nvSpPr>
          <p:cNvPr id="1048721" name="灯片编号占位符 20"/>
          <p:cNvSpPr>
            <a:spLocks noGrp="1"/>
          </p:cNvSpPr>
          <p:nvPr>
            <p:ph type="sldNum" sz="quarter" idx="12"/>
          </p:nvPr>
        </p:nvSpPr>
        <p:spPr/>
        <p:txBody>
          <a:bodyPr/>
          <a:lstStyle/>
          <a:p>
            <a:fld id="{158847E5-88DC-4D8F-94D2-2B82E9637FE7}" type="slidenum">
              <a:rPr lang="zh-CN" altLang="en-US"/>
              <a:t>190</a:t>
            </a:fld>
            <a:endParaRPr lang="en-US" altLang="zh-CN"/>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9129" name="内容占位符 3"/>
          <p:cNvSpPr>
            <a:spLocks noGrp="1"/>
          </p:cNvSpPr>
          <p:nvPr>
            <p:ph idx="1"/>
          </p:nvPr>
        </p:nvSpPr>
        <p:spPr/>
        <p:txBody>
          <a:bodyPr>
            <a:normAutofit/>
          </a:bodyPr>
          <a:lstStyle/>
          <a:p>
            <a:pPr>
              <a:lnSpc>
                <a:spcPct val="100000"/>
              </a:lnSpc>
            </a:pPr>
            <a:r>
              <a:rPr lang="zh-CN" altLang="en-US">
                <a:latin typeface="Times New Roman" panose="02020603050405020304" pitchFamily="18" charset="0"/>
                <a:sym typeface="+mn-ea"/>
              </a:rPr>
              <a:t> 主设备(模块)：对总线有 </a:t>
            </a:r>
            <a:r>
              <a:rPr lang="zh-CN" altLang="en-US">
                <a:solidFill>
                  <a:srgbClr val="0419E0"/>
                </a:solidFill>
                <a:latin typeface="Times New Roman" panose="02020603050405020304" pitchFamily="18" charset="0"/>
                <a:sym typeface="+mn-ea"/>
              </a:rPr>
              <a:t>控制权</a:t>
            </a:r>
            <a:endParaRPr lang="zh-CN" altLang="en-US">
              <a:solidFill>
                <a:srgbClr val="0419E0"/>
              </a:solidFill>
              <a:latin typeface="Times New Roman" panose="02020603050405020304" pitchFamily="18" charset="0"/>
            </a:endParaRPr>
          </a:p>
          <a:p>
            <a:pPr>
              <a:lnSpc>
                <a:spcPct val="100000"/>
              </a:lnSpc>
            </a:pPr>
            <a:r>
              <a:rPr lang="zh-CN" altLang="en-US">
                <a:latin typeface="Times New Roman" panose="02020603050405020304" pitchFamily="18" charset="0"/>
                <a:sym typeface="+mn-ea"/>
              </a:rPr>
              <a:t> 从设备(模块)：</a:t>
            </a:r>
            <a:r>
              <a:rPr lang="zh-CN" altLang="en-US">
                <a:solidFill>
                  <a:srgbClr val="0419E0"/>
                </a:solidFill>
                <a:latin typeface="Times New Roman" panose="02020603050405020304" pitchFamily="18" charset="0"/>
                <a:sym typeface="+mn-ea"/>
              </a:rPr>
              <a:t>响应</a:t>
            </a:r>
            <a:r>
              <a:rPr lang="zh-CN" altLang="en-US">
                <a:solidFill>
                  <a:schemeClr val="folHlink"/>
                </a:solidFill>
                <a:latin typeface="Times New Roman" panose="02020603050405020304" pitchFamily="18" charset="0"/>
                <a:sym typeface="+mn-ea"/>
              </a:rPr>
              <a:t> </a:t>
            </a:r>
            <a:r>
              <a:rPr lang="zh-CN" altLang="en-US">
                <a:latin typeface="Times New Roman" panose="02020603050405020304" pitchFamily="18" charset="0"/>
                <a:sym typeface="+mn-ea"/>
              </a:rPr>
              <a:t>从主设备发来的总线命令</a:t>
            </a:r>
          </a:p>
          <a:p>
            <a:pPr eaLnBrk="1" hangingPunct="1">
              <a:lnSpc>
                <a:spcPct val="100000"/>
              </a:lnSpc>
            </a:pPr>
            <a:r>
              <a:rPr lang="zh-CN" altLang="en-US">
                <a:latin typeface="Times New Roman" panose="02020603050405020304" pitchFamily="18" charset="0"/>
                <a:sym typeface="+mn-ea"/>
              </a:rPr>
              <a:t>总线判优(</a:t>
            </a:r>
            <a:r>
              <a:rPr lang="zh-CN" altLang="en-US" sz="3200" b="1" dirty="0">
                <a:solidFill>
                  <a:srgbClr val="0000FF"/>
                </a:solidFill>
                <a:latin typeface="华文新魏" panose="02010800040101010101" pitchFamily="2" charset="-122"/>
                <a:sym typeface="+mn-ea"/>
              </a:rPr>
              <a:t>仲裁</a:t>
            </a:r>
            <a:r>
              <a:rPr lang="zh-CN" altLang="en-US">
                <a:latin typeface="Times New Roman" panose="02020603050405020304" pitchFamily="18" charset="0"/>
                <a:sym typeface="+mn-ea"/>
              </a:rPr>
              <a:t>)</a:t>
            </a:r>
            <a:r>
              <a:rPr lang="zh-CN" altLang="en-US" sz="3200" dirty="0">
                <a:latin typeface="华文新魏" panose="02010800040101010101" pitchFamily="2" charset="-122"/>
                <a:sym typeface="+mn-ea"/>
              </a:rPr>
              <a:t>：对总线的使用进行合理的分配和管理</a:t>
            </a:r>
            <a:r>
              <a:rPr lang="en-US" altLang="zh-CN" sz="3200" dirty="0">
                <a:latin typeface="华文新魏" panose="02010800040101010101" pitchFamily="2" charset="-122"/>
                <a:sym typeface="+mn-ea"/>
              </a:rPr>
              <a:t>.</a:t>
            </a:r>
            <a:endParaRPr lang="en-US" altLang="zh-CN" sz="3200" dirty="0">
              <a:latin typeface="华文新魏" panose="02010800040101010101" pitchFamily="2" charset="-122"/>
            </a:endParaRPr>
          </a:p>
          <a:p>
            <a:pPr lvl="1" eaLnBrk="1" hangingPunct="1">
              <a:lnSpc>
                <a:spcPct val="100000"/>
              </a:lnSpc>
            </a:pPr>
            <a:r>
              <a:rPr lang="zh-CN" altLang="en-US" dirty="0">
                <a:latin typeface="华文新魏" panose="02010800040101010101" pitchFamily="2" charset="-122"/>
                <a:sym typeface="+mn-ea"/>
              </a:rPr>
              <a:t>部件要使用总线进行通信时</a:t>
            </a:r>
            <a:r>
              <a:rPr lang="en-US" altLang="zh-CN" dirty="0">
                <a:latin typeface="华文新魏" panose="02010800040101010101" pitchFamily="2" charset="-122"/>
                <a:sym typeface="+mn-ea"/>
              </a:rPr>
              <a:t>,</a:t>
            </a:r>
            <a:r>
              <a:rPr lang="zh-CN" altLang="en-US" dirty="0">
                <a:latin typeface="华文新魏" panose="02010800040101010101" pitchFamily="2" charset="-122"/>
                <a:sym typeface="+mn-ea"/>
              </a:rPr>
              <a:t>要向控制部件发请求</a:t>
            </a:r>
            <a:endParaRPr lang="en-US" altLang="zh-CN" dirty="0">
              <a:latin typeface="华文新魏" panose="02010800040101010101" pitchFamily="2" charset="-122"/>
            </a:endParaRPr>
          </a:p>
          <a:p>
            <a:pPr lvl="1" eaLnBrk="1" hangingPunct="1">
              <a:lnSpc>
                <a:spcPct val="100000"/>
              </a:lnSpc>
            </a:pPr>
            <a:r>
              <a:rPr lang="zh-CN" altLang="en-US" dirty="0">
                <a:latin typeface="华文新魏" panose="02010800040101010101" pitchFamily="2" charset="-122"/>
                <a:sym typeface="+mn-ea"/>
              </a:rPr>
              <a:t>控制部件按优先级来决定谁使用总线</a:t>
            </a:r>
          </a:p>
          <a:p>
            <a:pPr lvl="1" eaLnBrk="1" hangingPunct="1">
              <a:lnSpc>
                <a:spcPct val="100000"/>
              </a:lnSpc>
            </a:pPr>
            <a:endParaRPr lang="zh-CN" altLang="en-US" sz="2400" dirty="0">
              <a:latin typeface="华文新魏" panose="02010800040101010101" pitchFamily="2" charset="-122"/>
              <a:sym typeface="+mn-ea"/>
            </a:endParaRPr>
          </a:p>
          <a:p>
            <a:pPr lvl="1" eaLnBrk="1" hangingPunct="1">
              <a:lnSpc>
                <a:spcPct val="100000"/>
              </a:lnSpc>
            </a:pPr>
            <a:endParaRPr lang="zh-CN" altLang="en-US" sz="2400">
              <a:latin typeface="Times New Roman" panose="02020603050405020304" pitchFamily="18" charset="0"/>
            </a:endParaRPr>
          </a:p>
          <a:p>
            <a:pPr>
              <a:lnSpc>
                <a:spcPct val="100000"/>
              </a:lnSpc>
            </a:pPr>
            <a:r>
              <a:rPr lang="zh-CN" altLang="en-US">
                <a:latin typeface="Times New Roman" panose="02020603050405020304" pitchFamily="18" charset="0"/>
                <a:sym typeface="+mn-ea"/>
              </a:rPr>
              <a:t> 总线判优控制</a:t>
            </a:r>
          </a:p>
          <a:p>
            <a:pPr marL="0" indent="0">
              <a:lnSpc>
                <a:spcPct val="100000"/>
              </a:lnSpc>
              <a:buNone/>
            </a:pPr>
            <a:r>
              <a:rPr lang="en-US" altLang="zh-CN" dirty="0"/>
              <a:t>     (</a:t>
            </a:r>
            <a:r>
              <a:rPr lang="zh-CN" altLang="en-US" dirty="0"/>
              <a:t>仲裁</a:t>
            </a:r>
            <a:r>
              <a:rPr lang="en-US" altLang="zh-CN" dirty="0"/>
              <a:t>)</a:t>
            </a:r>
          </a:p>
        </p:txBody>
      </p:sp>
      <p:sp>
        <p:nvSpPr>
          <p:cNvPr id="1049130" name="Rectangle 2"/>
          <p:cNvSpPr>
            <a:spLocks noGrp="1" noChangeArrowheads="1"/>
          </p:cNvSpPr>
          <p:nvPr>
            <p:ph type="title"/>
          </p:nvPr>
        </p:nvSpPr>
        <p:spPr/>
        <p:txBody>
          <a:bodyPr>
            <a:normAutofit fontScale="90000"/>
          </a:bodyPr>
          <a:lstStyle/>
          <a:p>
            <a:r>
              <a:rPr lang="zh-CN" altLang="en-US" dirty="0"/>
              <a:t>总线控制基本概念</a:t>
            </a:r>
          </a:p>
        </p:txBody>
      </p:sp>
      <p:sp>
        <p:nvSpPr>
          <p:cNvPr id="1049131" name="灯片编号占位符 20"/>
          <p:cNvSpPr>
            <a:spLocks noGrp="1"/>
          </p:cNvSpPr>
          <p:nvPr>
            <p:ph type="sldNum" sz="quarter" idx="12"/>
          </p:nvPr>
        </p:nvSpPr>
        <p:spPr/>
        <p:txBody>
          <a:bodyPr/>
          <a:lstStyle/>
          <a:p>
            <a:fld id="{C96FB23F-95EB-498E-ADF8-EC4FAC36CABC}" type="slidenum">
              <a:rPr lang="zh-CN" altLang="en-US"/>
              <a:t>191</a:t>
            </a:fld>
            <a:endParaRPr lang="en-US" altLang="zh-CN"/>
          </a:p>
        </p:txBody>
      </p:sp>
      <p:sp>
        <p:nvSpPr>
          <p:cNvPr id="1049132" name="Text Box 5"/>
          <p:cNvSpPr txBox="1">
            <a:spLocks noChangeArrowheads="1"/>
          </p:cNvSpPr>
          <p:nvPr/>
        </p:nvSpPr>
        <p:spPr bwMode="auto">
          <a:xfrm>
            <a:off x="4659313" y="5511800"/>
            <a:ext cx="1097280" cy="460375"/>
          </a:xfrm>
          <a:prstGeom prst="rect">
            <a:avLst/>
          </a:prstGeom>
          <a:noFill/>
          <a:ln w="9525">
            <a:noFill/>
            <a:miter lim="800000"/>
          </a:ln>
        </p:spPr>
        <p:txBody>
          <a:bodyPr wrap="none">
            <a:spAutoFit/>
          </a:bodyPr>
          <a:lstStyle/>
          <a:p>
            <a:r>
              <a:rPr lang="zh-CN" altLang="en-US" sz="2400">
                <a:latin typeface="Times New Roman" panose="02020603050405020304" pitchFamily="18" charset="0"/>
              </a:rPr>
              <a:t>分布式</a:t>
            </a:r>
          </a:p>
        </p:txBody>
      </p:sp>
      <p:sp>
        <p:nvSpPr>
          <p:cNvPr id="1049133" name="Text Box 6"/>
          <p:cNvSpPr txBox="1">
            <a:spLocks noChangeArrowheads="1"/>
          </p:cNvSpPr>
          <p:nvPr/>
        </p:nvSpPr>
        <p:spPr bwMode="auto">
          <a:xfrm>
            <a:off x="4659313" y="4368800"/>
            <a:ext cx="1097280" cy="460375"/>
          </a:xfrm>
          <a:prstGeom prst="rect">
            <a:avLst/>
          </a:prstGeom>
          <a:noFill/>
          <a:ln w="9525">
            <a:noFill/>
            <a:miter lim="800000"/>
          </a:ln>
        </p:spPr>
        <p:txBody>
          <a:bodyPr wrap="none">
            <a:spAutoFit/>
          </a:bodyPr>
          <a:lstStyle/>
          <a:p>
            <a:r>
              <a:rPr lang="zh-CN" altLang="en-US" sz="2400">
                <a:latin typeface="Times New Roman" panose="02020603050405020304" pitchFamily="18" charset="0"/>
              </a:rPr>
              <a:t>集中式</a:t>
            </a:r>
          </a:p>
        </p:txBody>
      </p:sp>
      <p:sp>
        <p:nvSpPr>
          <p:cNvPr id="1049134" name="AutoShape 7"/>
          <p:cNvSpPr/>
          <p:nvPr/>
        </p:nvSpPr>
        <p:spPr bwMode="auto">
          <a:xfrm>
            <a:off x="4216400" y="4568825"/>
            <a:ext cx="228600" cy="1143000"/>
          </a:xfrm>
          <a:prstGeom prst="leftBrace">
            <a:avLst>
              <a:gd name="adj1" fmla="val 41667"/>
              <a:gd name="adj2" fmla="val 50000"/>
            </a:avLst>
          </a:prstGeom>
          <a:noFill/>
          <a:ln w="38100">
            <a:solidFill>
              <a:schemeClr val="tx1"/>
            </a:solidFill>
            <a:round/>
          </a:ln>
        </p:spPr>
        <p:txBody>
          <a:bodyPr wrap="none" anchor="ctr"/>
          <a:lstStyle/>
          <a:p>
            <a:pPr>
              <a:spcBef>
                <a:spcPct val="20000"/>
              </a:spcBef>
            </a:pPr>
            <a:endParaRPr lang="zh-CN" altLang="en-US"/>
          </a:p>
        </p:txBody>
      </p:sp>
      <p:sp>
        <p:nvSpPr>
          <p:cNvPr id="1049135" name="Text Box 15"/>
          <p:cNvSpPr txBox="1">
            <a:spLocks noChangeArrowheads="1"/>
          </p:cNvSpPr>
          <p:nvPr/>
        </p:nvSpPr>
        <p:spPr bwMode="auto">
          <a:xfrm>
            <a:off x="6335713" y="3835400"/>
            <a:ext cx="1402080" cy="460375"/>
          </a:xfrm>
          <a:prstGeom prst="rect">
            <a:avLst/>
          </a:prstGeom>
          <a:noFill/>
          <a:ln w="9525">
            <a:noFill/>
            <a:miter lim="800000"/>
          </a:ln>
        </p:spPr>
        <p:txBody>
          <a:bodyPr wrap="none">
            <a:spAutoFit/>
          </a:bodyPr>
          <a:lstStyle/>
          <a:p>
            <a:r>
              <a:rPr lang="zh-CN" altLang="en-US" sz="2400">
                <a:latin typeface="Times New Roman" panose="02020603050405020304" pitchFamily="18" charset="0"/>
              </a:rPr>
              <a:t>链式查询</a:t>
            </a:r>
          </a:p>
        </p:txBody>
      </p:sp>
      <p:sp>
        <p:nvSpPr>
          <p:cNvPr id="1049136" name="Text Box 16"/>
          <p:cNvSpPr txBox="1">
            <a:spLocks noChangeArrowheads="1"/>
          </p:cNvSpPr>
          <p:nvPr/>
        </p:nvSpPr>
        <p:spPr bwMode="auto">
          <a:xfrm>
            <a:off x="6335713" y="4429125"/>
            <a:ext cx="2316480" cy="460375"/>
          </a:xfrm>
          <a:prstGeom prst="rect">
            <a:avLst/>
          </a:prstGeom>
          <a:noFill/>
          <a:ln w="9525">
            <a:noFill/>
            <a:miter lim="800000"/>
          </a:ln>
        </p:spPr>
        <p:txBody>
          <a:bodyPr wrap="none">
            <a:spAutoFit/>
          </a:bodyPr>
          <a:lstStyle/>
          <a:p>
            <a:r>
              <a:rPr lang="zh-CN" altLang="en-US" sz="2400">
                <a:latin typeface="Times New Roman" panose="02020603050405020304" pitchFamily="18" charset="0"/>
              </a:rPr>
              <a:t>计数器定时查询</a:t>
            </a:r>
          </a:p>
        </p:txBody>
      </p:sp>
      <p:sp>
        <p:nvSpPr>
          <p:cNvPr id="1049137" name="Text Box 17"/>
          <p:cNvSpPr txBox="1">
            <a:spLocks noChangeArrowheads="1"/>
          </p:cNvSpPr>
          <p:nvPr/>
        </p:nvSpPr>
        <p:spPr bwMode="auto">
          <a:xfrm>
            <a:off x="6335714" y="5024438"/>
            <a:ext cx="2011680" cy="460375"/>
          </a:xfrm>
          <a:prstGeom prst="rect">
            <a:avLst/>
          </a:prstGeom>
          <a:noFill/>
          <a:ln w="9525">
            <a:noFill/>
            <a:miter lim="800000"/>
          </a:ln>
        </p:spPr>
        <p:txBody>
          <a:bodyPr wrap="none">
            <a:spAutoFit/>
          </a:bodyPr>
          <a:lstStyle/>
          <a:p>
            <a:r>
              <a:rPr lang="zh-CN" altLang="en-US" sz="2400">
                <a:latin typeface="Times New Roman" panose="02020603050405020304" pitchFamily="18" charset="0"/>
              </a:rPr>
              <a:t>独立请求方式</a:t>
            </a:r>
          </a:p>
        </p:txBody>
      </p:sp>
      <p:sp>
        <p:nvSpPr>
          <p:cNvPr id="1049138" name="AutoShape 18"/>
          <p:cNvSpPr/>
          <p:nvPr/>
        </p:nvSpPr>
        <p:spPr bwMode="auto">
          <a:xfrm>
            <a:off x="6107113" y="4005263"/>
            <a:ext cx="228600" cy="1295400"/>
          </a:xfrm>
          <a:prstGeom prst="leftBrace">
            <a:avLst>
              <a:gd name="adj1" fmla="val 47222"/>
              <a:gd name="adj2" fmla="val 50000"/>
            </a:avLst>
          </a:prstGeom>
          <a:noFill/>
          <a:ln w="38100">
            <a:solidFill>
              <a:schemeClr val="tx1"/>
            </a:solidFill>
            <a:round/>
          </a:ln>
        </p:spPr>
        <p:txBody>
          <a:bodyPr wrap="none" anchor="ctr"/>
          <a:lstStyle/>
          <a:p>
            <a:pPr>
              <a:spcBef>
                <a:spcPct val="20000"/>
              </a:spcBef>
            </a:pPr>
            <a:endParaRPr lang="zh-CN" alt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39" name="标题 2"/>
          <p:cNvSpPr>
            <a:spLocks noGrp="1"/>
          </p:cNvSpPr>
          <p:nvPr>
            <p:ph type="title"/>
          </p:nvPr>
        </p:nvSpPr>
        <p:spPr/>
        <p:txBody>
          <a:bodyPr>
            <a:normAutofit fontScale="90000"/>
          </a:bodyPr>
          <a:lstStyle/>
          <a:p>
            <a:r>
              <a:rPr lang="zh-CN" altLang="en-US" dirty="0"/>
              <a:t>链式查询方式</a:t>
            </a:r>
          </a:p>
        </p:txBody>
      </p:sp>
      <p:sp>
        <p:nvSpPr>
          <p:cNvPr id="1049140" name="内容占位符 4"/>
          <p:cNvSpPr>
            <a:spLocks noGrp="1"/>
          </p:cNvSpPr>
          <p:nvPr>
            <p:ph idx="1"/>
          </p:nvPr>
        </p:nvSpPr>
        <p:spPr/>
        <p:txBody>
          <a:bodyPr/>
          <a:lstStyle/>
          <a:p>
            <a:r>
              <a:rPr lang="zh-CN" altLang="en-US" dirty="0">
                <a:sym typeface="+mn-ea"/>
              </a:rPr>
              <a:t>单点故障敏感</a:t>
            </a:r>
          </a:p>
          <a:p>
            <a:r>
              <a:rPr lang="zh-CN" altLang="en-US" dirty="0">
                <a:sym typeface="+mn-ea"/>
              </a:rPr>
              <a:t>优先级固定</a:t>
            </a:r>
          </a:p>
          <a:p>
            <a:r>
              <a:rPr lang="zh-CN" altLang="en-US" dirty="0">
                <a:sym typeface="+mn-ea"/>
              </a:rPr>
              <a:t>响应慢</a:t>
            </a:r>
            <a:endParaRPr lang="zh-CN" altLang="en-US" dirty="0"/>
          </a:p>
        </p:txBody>
      </p:sp>
      <p:grpSp>
        <p:nvGrpSpPr>
          <p:cNvPr id="145" name="Group 62"/>
          <p:cNvGrpSpPr/>
          <p:nvPr/>
        </p:nvGrpSpPr>
        <p:grpSpPr bwMode="auto">
          <a:xfrm>
            <a:off x="3562350" y="1219202"/>
            <a:ext cx="8124825" cy="5314949"/>
            <a:chOff x="288" y="588"/>
            <a:chExt cx="5118" cy="3348"/>
          </a:xfrm>
        </p:grpSpPr>
        <p:sp>
          <p:nvSpPr>
            <p:cNvPr id="1049141" name="Rectangle 4"/>
            <p:cNvSpPr>
              <a:spLocks noChangeArrowheads="1"/>
            </p:cNvSpPr>
            <p:nvPr/>
          </p:nvSpPr>
          <p:spPr bwMode="auto">
            <a:xfrm>
              <a:off x="288" y="1152"/>
              <a:ext cx="624" cy="2784"/>
            </a:xfrm>
            <a:prstGeom prst="rect">
              <a:avLst/>
            </a:prstGeom>
            <a:noFill/>
            <a:ln w="38100">
              <a:solidFill>
                <a:schemeClr val="folHlink"/>
              </a:solidFill>
              <a:miter lim="800000"/>
            </a:ln>
          </p:spPr>
          <p:txBody>
            <a:bodyPr wrap="none" anchor="ctr"/>
            <a:lstStyle/>
            <a:p>
              <a:pPr algn="ctr"/>
              <a:r>
                <a:rPr lang="zh-CN" altLang="en-US" sz="3200">
                  <a:latin typeface="Times New Roman" panose="02020603050405020304" pitchFamily="18" charset="0"/>
                </a:rPr>
                <a:t>总</a:t>
              </a:r>
            </a:p>
            <a:p>
              <a:pPr algn="ctr"/>
              <a:r>
                <a:rPr lang="zh-CN" altLang="en-US" sz="3200">
                  <a:latin typeface="Times New Roman" panose="02020603050405020304" pitchFamily="18" charset="0"/>
                </a:rPr>
                <a:t>线</a:t>
              </a:r>
            </a:p>
            <a:p>
              <a:pPr algn="ctr"/>
              <a:r>
                <a:rPr lang="zh-CN" altLang="en-US" sz="3200">
                  <a:latin typeface="Times New Roman" panose="02020603050405020304" pitchFamily="18" charset="0"/>
                </a:rPr>
                <a:t>控</a:t>
              </a:r>
            </a:p>
            <a:p>
              <a:pPr algn="ctr"/>
              <a:r>
                <a:rPr lang="zh-CN" altLang="en-US" sz="3200">
                  <a:latin typeface="Times New Roman" panose="02020603050405020304" pitchFamily="18" charset="0"/>
                </a:rPr>
                <a:t>制</a:t>
              </a:r>
            </a:p>
            <a:p>
              <a:pPr algn="ctr"/>
              <a:r>
                <a:rPr lang="zh-CN" altLang="en-US" sz="3200">
                  <a:latin typeface="Times New Roman" panose="02020603050405020304" pitchFamily="18" charset="0"/>
                </a:rPr>
                <a:t>部</a:t>
              </a:r>
            </a:p>
            <a:p>
              <a:pPr algn="ctr"/>
              <a:r>
                <a:rPr lang="zh-CN" altLang="en-US" sz="3200">
                  <a:latin typeface="Times New Roman" panose="02020603050405020304" pitchFamily="18" charset="0"/>
                </a:rPr>
                <a:t>件</a:t>
              </a:r>
            </a:p>
          </p:txBody>
        </p:sp>
        <p:sp>
          <p:nvSpPr>
            <p:cNvPr id="1049142" name="Line 5"/>
            <p:cNvSpPr>
              <a:spLocks noChangeShapeType="1"/>
            </p:cNvSpPr>
            <p:nvPr/>
          </p:nvSpPr>
          <p:spPr bwMode="auto">
            <a:xfrm>
              <a:off x="912" y="1440"/>
              <a:ext cx="4032" cy="0"/>
            </a:xfrm>
            <a:prstGeom prst="line">
              <a:avLst/>
            </a:prstGeom>
            <a:noFill/>
            <a:ln w="76200">
              <a:solidFill>
                <a:schemeClr val="tx1"/>
              </a:solidFill>
              <a:round/>
            </a:ln>
          </p:spPr>
          <p:txBody>
            <a:bodyPr wrap="none"/>
            <a:lstStyle/>
            <a:p>
              <a:endParaRPr lang="zh-CN" altLang="en-US"/>
            </a:p>
          </p:txBody>
        </p:sp>
        <p:sp>
          <p:nvSpPr>
            <p:cNvPr id="1049143" name="Line 6"/>
            <p:cNvSpPr>
              <a:spLocks noChangeShapeType="1"/>
            </p:cNvSpPr>
            <p:nvPr/>
          </p:nvSpPr>
          <p:spPr bwMode="auto">
            <a:xfrm>
              <a:off x="912" y="1776"/>
              <a:ext cx="4032" cy="0"/>
            </a:xfrm>
            <a:prstGeom prst="line">
              <a:avLst/>
            </a:prstGeom>
            <a:noFill/>
            <a:ln w="76200">
              <a:solidFill>
                <a:schemeClr val="tx1"/>
              </a:solidFill>
              <a:round/>
            </a:ln>
          </p:spPr>
          <p:txBody>
            <a:bodyPr wrap="none"/>
            <a:lstStyle/>
            <a:p>
              <a:endParaRPr lang="zh-CN" altLang="en-US"/>
            </a:p>
          </p:txBody>
        </p:sp>
        <p:sp>
          <p:nvSpPr>
            <p:cNvPr id="1049144" name="Line 7"/>
            <p:cNvSpPr>
              <a:spLocks noChangeShapeType="1"/>
            </p:cNvSpPr>
            <p:nvPr/>
          </p:nvSpPr>
          <p:spPr bwMode="auto">
            <a:xfrm>
              <a:off x="912" y="2112"/>
              <a:ext cx="4032" cy="0"/>
            </a:xfrm>
            <a:prstGeom prst="line">
              <a:avLst/>
            </a:prstGeom>
            <a:noFill/>
            <a:ln w="38100">
              <a:solidFill>
                <a:schemeClr val="tx1"/>
              </a:solidFill>
              <a:round/>
              <a:headEnd type="stealth" w="lg" len="lg"/>
            </a:ln>
          </p:spPr>
          <p:txBody>
            <a:bodyPr wrap="none"/>
            <a:lstStyle/>
            <a:p>
              <a:endParaRPr lang="zh-CN" altLang="en-US"/>
            </a:p>
          </p:txBody>
        </p:sp>
        <p:sp>
          <p:nvSpPr>
            <p:cNvPr id="1049145" name="Line 8"/>
            <p:cNvSpPr>
              <a:spLocks noChangeShapeType="1"/>
            </p:cNvSpPr>
            <p:nvPr/>
          </p:nvSpPr>
          <p:spPr bwMode="auto">
            <a:xfrm>
              <a:off x="912" y="2448"/>
              <a:ext cx="4032" cy="0"/>
            </a:xfrm>
            <a:prstGeom prst="line">
              <a:avLst/>
            </a:prstGeom>
            <a:noFill/>
            <a:ln w="38100">
              <a:solidFill>
                <a:schemeClr val="tx1"/>
              </a:solidFill>
              <a:round/>
              <a:headEnd type="stealth" w="lg" len="lg"/>
            </a:ln>
          </p:spPr>
          <p:txBody>
            <a:bodyPr wrap="none"/>
            <a:lstStyle/>
            <a:p>
              <a:endParaRPr lang="zh-CN" altLang="en-US"/>
            </a:p>
          </p:txBody>
        </p:sp>
        <p:sp>
          <p:nvSpPr>
            <p:cNvPr id="1049146" name="Rectangle 9"/>
            <p:cNvSpPr>
              <a:spLocks noChangeArrowheads="1"/>
            </p:cNvSpPr>
            <p:nvPr/>
          </p:nvSpPr>
          <p:spPr bwMode="auto">
            <a:xfrm>
              <a:off x="1440" y="2832"/>
              <a:ext cx="1056" cy="528"/>
            </a:xfrm>
            <a:prstGeom prst="rect">
              <a:avLst/>
            </a:prstGeom>
            <a:noFill/>
            <a:ln w="38100">
              <a:solidFill>
                <a:schemeClr val="folHlink"/>
              </a:solidFill>
              <a:miter lim="800000"/>
            </a:ln>
          </p:spPr>
          <p:txBody>
            <a:bodyPr wrap="none" anchor="ctr"/>
            <a:lstStyle/>
            <a:p>
              <a:pPr algn="ctr"/>
              <a:r>
                <a:rPr lang="en-US" altLang="zh-CN" sz="2400">
                  <a:latin typeface="Times New Roman" panose="02020603050405020304" pitchFamily="18" charset="0"/>
                </a:rPr>
                <a:t>I/O</a:t>
              </a:r>
              <a:r>
                <a:rPr lang="zh-CN" altLang="en-US" sz="2400">
                  <a:latin typeface="Times New Roman" panose="02020603050405020304" pitchFamily="18" charset="0"/>
                </a:rPr>
                <a:t>接口0</a:t>
              </a:r>
            </a:p>
          </p:txBody>
        </p:sp>
        <p:sp>
          <p:nvSpPr>
            <p:cNvPr id="1049147" name="Text Box 10"/>
            <p:cNvSpPr txBox="1">
              <a:spLocks noChangeArrowheads="1"/>
            </p:cNvSpPr>
            <p:nvPr/>
          </p:nvSpPr>
          <p:spPr bwMode="auto">
            <a:xfrm>
              <a:off x="3708" y="2880"/>
              <a:ext cx="372" cy="365"/>
            </a:xfrm>
            <a:prstGeom prst="rect">
              <a:avLst/>
            </a:prstGeom>
            <a:noFill/>
            <a:ln w="9525">
              <a:noFill/>
              <a:miter lim="800000"/>
            </a:ln>
          </p:spPr>
          <p:txBody>
            <a:bodyPr wrap="none">
              <a:spAutoFit/>
            </a:bodyPr>
            <a:lstStyle/>
            <a:p>
              <a:r>
                <a:rPr lang="zh-CN" altLang="en-US" sz="3200">
                  <a:solidFill>
                    <a:schemeClr val="folHlink"/>
                  </a:solidFill>
                  <a:latin typeface="Times New Roman" panose="02020603050405020304" pitchFamily="18" charset="0"/>
                </a:rPr>
                <a:t>…</a:t>
              </a:r>
            </a:p>
          </p:txBody>
        </p:sp>
        <p:sp>
          <p:nvSpPr>
            <p:cNvPr id="1049148" name="Line 11"/>
            <p:cNvSpPr>
              <a:spLocks noChangeShapeType="1"/>
            </p:cNvSpPr>
            <p:nvPr/>
          </p:nvSpPr>
          <p:spPr bwMode="auto">
            <a:xfrm flipV="1">
              <a:off x="1584" y="2448"/>
              <a:ext cx="0" cy="384"/>
            </a:xfrm>
            <a:prstGeom prst="line">
              <a:avLst/>
            </a:prstGeom>
            <a:noFill/>
            <a:ln w="38100">
              <a:solidFill>
                <a:schemeClr val="tx1"/>
              </a:solidFill>
              <a:round/>
              <a:tailEnd type="stealth" w="lg" len="lg"/>
            </a:ln>
          </p:spPr>
          <p:txBody>
            <a:bodyPr wrap="none"/>
            <a:lstStyle/>
            <a:p>
              <a:endParaRPr lang="zh-CN" altLang="en-US"/>
            </a:p>
          </p:txBody>
        </p:sp>
        <p:sp>
          <p:nvSpPr>
            <p:cNvPr id="1049149" name="Line 12"/>
            <p:cNvSpPr>
              <a:spLocks noChangeShapeType="1"/>
            </p:cNvSpPr>
            <p:nvPr/>
          </p:nvSpPr>
          <p:spPr bwMode="auto">
            <a:xfrm flipV="1">
              <a:off x="1824" y="2112"/>
              <a:ext cx="0" cy="720"/>
            </a:xfrm>
            <a:prstGeom prst="line">
              <a:avLst/>
            </a:prstGeom>
            <a:noFill/>
            <a:ln w="38100">
              <a:solidFill>
                <a:schemeClr val="tx1"/>
              </a:solidFill>
              <a:round/>
              <a:tailEnd type="stealth" w="lg" len="lg"/>
            </a:ln>
          </p:spPr>
          <p:txBody>
            <a:bodyPr wrap="none"/>
            <a:lstStyle/>
            <a:p>
              <a:endParaRPr lang="zh-CN" altLang="en-US"/>
            </a:p>
          </p:txBody>
        </p:sp>
        <p:sp>
          <p:nvSpPr>
            <p:cNvPr id="1049150" name="Line 13"/>
            <p:cNvSpPr>
              <a:spLocks noChangeShapeType="1"/>
            </p:cNvSpPr>
            <p:nvPr/>
          </p:nvSpPr>
          <p:spPr bwMode="auto">
            <a:xfrm>
              <a:off x="2064" y="1776"/>
              <a:ext cx="0" cy="1056"/>
            </a:xfrm>
            <a:prstGeom prst="line">
              <a:avLst/>
            </a:prstGeom>
            <a:noFill/>
            <a:ln w="38100">
              <a:solidFill>
                <a:schemeClr val="tx1"/>
              </a:solidFill>
              <a:round/>
              <a:headEnd type="oval" w="med" len="med"/>
              <a:tailEnd type="stealth" w="lg" len="lg"/>
            </a:ln>
          </p:spPr>
          <p:txBody>
            <a:bodyPr wrap="none"/>
            <a:lstStyle/>
            <a:p>
              <a:endParaRPr lang="zh-CN" altLang="en-US"/>
            </a:p>
          </p:txBody>
        </p:sp>
        <p:sp>
          <p:nvSpPr>
            <p:cNvPr id="1049151" name="Line 14"/>
            <p:cNvSpPr>
              <a:spLocks noChangeShapeType="1"/>
            </p:cNvSpPr>
            <p:nvPr/>
          </p:nvSpPr>
          <p:spPr bwMode="auto">
            <a:xfrm>
              <a:off x="2304" y="1440"/>
              <a:ext cx="0" cy="1392"/>
            </a:xfrm>
            <a:prstGeom prst="line">
              <a:avLst/>
            </a:prstGeom>
            <a:noFill/>
            <a:ln w="38100">
              <a:solidFill>
                <a:schemeClr val="tx1"/>
              </a:solidFill>
              <a:round/>
              <a:headEnd type="oval" w="med" len="med"/>
              <a:tailEnd type="stealth" w="lg" len="lg"/>
            </a:ln>
          </p:spPr>
          <p:txBody>
            <a:bodyPr wrap="none"/>
            <a:lstStyle/>
            <a:p>
              <a:endParaRPr lang="zh-CN" altLang="en-US"/>
            </a:p>
          </p:txBody>
        </p:sp>
        <p:sp>
          <p:nvSpPr>
            <p:cNvPr id="1049152" name="Line 15"/>
            <p:cNvSpPr>
              <a:spLocks noChangeShapeType="1"/>
            </p:cNvSpPr>
            <p:nvPr/>
          </p:nvSpPr>
          <p:spPr bwMode="auto">
            <a:xfrm flipV="1">
              <a:off x="2736" y="2448"/>
              <a:ext cx="0" cy="384"/>
            </a:xfrm>
            <a:prstGeom prst="line">
              <a:avLst/>
            </a:prstGeom>
            <a:noFill/>
            <a:ln w="38100">
              <a:solidFill>
                <a:schemeClr val="tx1"/>
              </a:solidFill>
              <a:round/>
              <a:tailEnd type="stealth" w="lg" len="lg"/>
            </a:ln>
          </p:spPr>
          <p:txBody>
            <a:bodyPr wrap="none"/>
            <a:lstStyle/>
            <a:p>
              <a:endParaRPr lang="zh-CN" altLang="en-US"/>
            </a:p>
          </p:txBody>
        </p:sp>
        <p:sp>
          <p:nvSpPr>
            <p:cNvPr id="1049153" name="Line 16"/>
            <p:cNvSpPr>
              <a:spLocks noChangeShapeType="1"/>
            </p:cNvSpPr>
            <p:nvPr/>
          </p:nvSpPr>
          <p:spPr bwMode="auto">
            <a:xfrm flipV="1">
              <a:off x="2976" y="2112"/>
              <a:ext cx="0" cy="720"/>
            </a:xfrm>
            <a:prstGeom prst="line">
              <a:avLst/>
            </a:prstGeom>
            <a:noFill/>
            <a:ln w="38100">
              <a:solidFill>
                <a:schemeClr val="tx1"/>
              </a:solidFill>
              <a:round/>
              <a:tailEnd type="stealth" w="lg" len="lg"/>
            </a:ln>
          </p:spPr>
          <p:txBody>
            <a:bodyPr wrap="none"/>
            <a:lstStyle/>
            <a:p>
              <a:endParaRPr lang="zh-CN" altLang="en-US"/>
            </a:p>
          </p:txBody>
        </p:sp>
        <p:sp>
          <p:nvSpPr>
            <p:cNvPr id="1049154" name="Line 17"/>
            <p:cNvSpPr>
              <a:spLocks noChangeShapeType="1"/>
            </p:cNvSpPr>
            <p:nvPr/>
          </p:nvSpPr>
          <p:spPr bwMode="auto">
            <a:xfrm>
              <a:off x="3216" y="1776"/>
              <a:ext cx="0" cy="1056"/>
            </a:xfrm>
            <a:prstGeom prst="line">
              <a:avLst/>
            </a:prstGeom>
            <a:noFill/>
            <a:ln w="38100">
              <a:solidFill>
                <a:schemeClr val="tx1"/>
              </a:solidFill>
              <a:round/>
              <a:headEnd type="oval" w="med" len="med"/>
              <a:tailEnd type="stealth" w="lg" len="lg"/>
            </a:ln>
          </p:spPr>
          <p:txBody>
            <a:bodyPr wrap="none"/>
            <a:lstStyle/>
            <a:p>
              <a:endParaRPr lang="zh-CN" altLang="en-US"/>
            </a:p>
          </p:txBody>
        </p:sp>
        <p:sp>
          <p:nvSpPr>
            <p:cNvPr id="1049155" name="Line 18"/>
            <p:cNvSpPr>
              <a:spLocks noChangeShapeType="1"/>
            </p:cNvSpPr>
            <p:nvPr/>
          </p:nvSpPr>
          <p:spPr bwMode="auto">
            <a:xfrm>
              <a:off x="3456" y="1440"/>
              <a:ext cx="0" cy="1392"/>
            </a:xfrm>
            <a:prstGeom prst="line">
              <a:avLst/>
            </a:prstGeom>
            <a:noFill/>
            <a:ln w="38100">
              <a:solidFill>
                <a:schemeClr val="tx1"/>
              </a:solidFill>
              <a:round/>
              <a:headEnd type="oval" w="med" len="med"/>
              <a:tailEnd type="stealth" w="lg" len="lg"/>
            </a:ln>
          </p:spPr>
          <p:txBody>
            <a:bodyPr wrap="none"/>
            <a:lstStyle/>
            <a:p>
              <a:endParaRPr lang="zh-CN" altLang="en-US"/>
            </a:p>
          </p:txBody>
        </p:sp>
        <p:sp>
          <p:nvSpPr>
            <p:cNvPr id="1049156" name="Line 19"/>
            <p:cNvSpPr>
              <a:spLocks noChangeShapeType="1"/>
            </p:cNvSpPr>
            <p:nvPr/>
          </p:nvSpPr>
          <p:spPr bwMode="auto">
            <a:xfrm flipV="1">
              <a:off x="4128" y="2448"/>
              <a:ext cx="0" cy="384"/>
            </a:xfrm>
            <a:prstGeom prst="line">
              <a:avLst/>
            </a:prstGeom>
            <a:noFill/>
            <a:ln w="38100">
              <a:solidFill>
                <a:schemeClr val="tx1"/>
              </a:solidFill>
              <a:round/>
              <a:tailEnd type="stealth" w="lg" len="lg"/>
            </a:ln>
          </p:spPr>
          <p:txBody>
            <a:bodyPr wrap="none"/>
            <a:lstStyle/>
            <a:p>
              <a:endParaRPr lang="zh-CN" altLang="en-US"/>
            </a:p>
          </p:txBody>
        </p:sp>
        <p:sp>
          <p:nvSpPr>
            <p:cNvPr id="1049157" name="Line 20"/>
            <p:cNvSpPr>
              <a:spLocks noChangeShapeType="1"/>
            </p:cNvSpPr>
            <p:nvPr/>
          </p:nvSpPr>
          <p:spPr bwMode="auto">
            <a:xfrm flipV="1">
              <a:off x="4368" y="2112"/>
              <a:ext cx="0" cy="720"/>
            </a:xfrm>
            <a:prstGeom prst="line">
              <a:avLst/>
            </a:prstGeom>
            <a:noFill/>
            <a:ln w="38100">
              <a:solidFill>
                <a:schemeClr val="tx1"/>
              </a:solidFill>
              <a:round/>
              <a:tailEnd type="stealth" w="lg" len="lg"/>
            </a:ln>
          </p:spPr>
          <p:txBody>
            <a:bodyPr wrap="none"/>
            <a:lstStyle/>
            <a:p>
              <a:endParaRPr lang="zh-CN" altLang="en-US"/>
            </a:p>
          </p:txBody>
        </p:sp>
        <p:sp>
          <p:nvSpPr>
            <p:cNvPr id="1049158" name="Line 21"/>
            <p:cNvSpPr>
              <a:spLocks noChangeShapeType="1"/>
            </p:cNvSpPr>
            <p:nvPr/>
          </p:nvSpPr>
          <p:spPr bwMode="auto">
            <a:xfrm>
              <a:off x="4608" y="1776"/>
              <a:ext cx="0" cy="1056"/>
            </a:xfrm>
            <a:prstGeom prst="line">
              <a:avLst/>
            </a:prstGeom>
            <a:noFill/>
            <a:ln w="38100">
              <a:solidFill>
                <a:schemeClr val="tx1"/>
              </a:solidFill>
              <a:round/>
              <a:headEnd type="oval" w="med" len="med"/>
              <a:tailEnd type="stealth" w="lg" len="lg"/>
            </a:ln>
          </p:spPr>
          <p:txBody>
            <a:bodyPr wrap="none"/>
            <a:lstStyle/>
            <a:p>
              <a:endParaRPr lang="zh-CN" altLang="en-US"/>
            </a:p>
          </p:txBody>
        </p:sp>
        <p:sp>
          <p:nvSpPr>
            <p:cNvPr id="1049159" name="Line 22"/>
            <p:cNvSpPr>
              <a:spLocks noChangeShapeType="1"/>
            </p:cNvSpPr>
            <p:nvPr/>
          </p:nvSpPr>
          <p:spPr bwMode="auto">
            <a:xfrm>
              <a:off x="4848" y="1440"/>
              <a:ext cx="0" cy="1392"/>
            </a:xfrm>
            <a:prstGeom prst="line">
              <a:avLst/>
            </a:prstGeom>
            <a:noFill/>
            <a:ln w="38100">
              <a:solidFill>
                <a:schemeClr val="tx1"/>
              </a:solidFill>
              <a:round/>
              <a:headEnd type="oval" w="med" len="med"/>
              <a:tailEnd type="stealth" w="lg" len="lg"/>
            </a:ln>
          </p:spPr>
          <p:txBody>
            <a:bodyPr wrap="none"/>
            <a:lstStyle/>
            <a:p>
              <a:endParaRPr lang="zh-CN" altLang="en-US"/>
            </a:p>
          </p:txBody>
        </p:sp>
        <p:sp>
          <p:nvSpPr>
            <p:cNvPr id="1049160" name="Text Box 23"/>
            <p:cNvSpPr txBox="1">
              <a:spLocks noChangeArrowheads="1"/>
            </p:cNvSpPr>
            <p:nvPr/>
          </p:nvSpPr>
          <p:spPr bwMode="auto">
            <a:xfrm>
              <a:off x="1110" y="1817"/>
              <a:ext cx="351" cy="288"/>
            </a:xfrm>
            <a:prstGeom prst="rect">
              <a:avLst/>
            </a:prstGeom>
            <a:noFill/>
            <a:ln w="9525">
              <a:noFill/>
              <a:miter lim="800000"/>
            </a:ln>
          </p:spPr>
          <p:txBody>
            <a:bodyPr wrap="none">
              <a:spAutoFit/>
            </a:bodyPr>
            <a:lstStyle/>
            <a:p>
              <a:r>
                <a:rPr lang="en-US" altLang="zh-CN" sz="2400">
                  <a:latin typeface="Times New Roman" panose="02020603050405020304" pitchFamily="18" charset="0"/>
                </a:rPr>
                <a:t>BS</a:t>
              </a:r>
            </a:p>
          </p:txBody>
        </p:sp>
        <p:sp>
          <p:nvSpPr>
            <p:cNvPr id="1049161" name="Text Box 24"/>
            <p:cNvSpPr txBox="1">
              <a:spLocks noChangeArrowheads="1"/>
            </p:cNvSpPr>
            <p:nvPr/>
          </p:nvSpPr>
          <p:spPr bwMode="auto">
            <a:xfrm>
              <a:off x="1110" y="2153"/>
              <a:ext cx="364" cy="282"/>
            </a:xfrm>
            <a:prstGeom prst="rect">
              <a:avLst/>
            </a:prstGeom>
            <a:noFill/>
            <a:ln w="9525">
              <a:noFill/>
              <a:miter lim="800000"/>
            </a:ln>
          </p:spPr>
          <p:txBody>
            <a:bodyPr wrap="none">
              <a:spAutoFit/>
            </a:bodyPr>
            <a:lstStyle/>
            <a:p>
              <a:r>
                <a:rPr lang="en-US" altLang="zh-CN" sz="2400">
                  <a:latin typeface="Times New Roman" panose="02020603050405020304" pitchFamily="18" charset="0"/>
                </a:rPr>
                <a:t>BR</a:t>
              </a:r>
            </a:p>
          </p:txBody>
        </p:sp>
        <p:sp>
          <p:nvSpPr>
            <p:cNvPr id="1049162" name="Freeform 25"/>
            <p:cNvSpPr/>
            <p:nvPr/>
          </p:nvSpPr>
          <p:spPr bwMode="auto">
            <a:xfrm>
              <a:off x="912" y="3360"/>
              <a:ext cx="720" cy="432"/>
            </a:xfrm>
            <a:custGeom>
              <a:avLst/>
              <a:gdLst>
                <a:gd name="T0" fmla="*/ 0 w 720"/>
                <a:gd name="T1" fmla="*/ 778 h 240"/>
                <a:gd name="T2" fmla="*/ 720 w 720"/>
                <a:gd name="T3" fmla="*/ 778 h 240"/>
                <a:gd name="T4" fmla="*/ 720 w 720"/>
                <a:gd name="T5" fmla="*/ 0 h 240"/>
                <a:gd name="T6" fmla="*/ 0 60000 65536"/>
                <a:gd name="T7" fmla="*/ 0 60000 65536"/>
                <a:gd name="T8" fmla="*/ 0 60000 65536"/>
                <a:gd name="T9" fmla="*/ 0 w 720"/>
                <a:gd name="T10" fmla="*/ 0 h 240"/>
                <a:gd name="T11" fmla="*/ 720 w 720"/>
                <a:gd name="T12" fmla="*/ 240 h 240"/>
              </a:gdLst>
              <a:ahLst/>
              <a:cxnLst>
                <a:cxn ang="T6">
                  <a:pos x="T0" y="T1"/>
                </a:cxn>
                <a:cxn ang="T7">
                  <a:pos x="T2" y="T3"/>
                </a:cxn>
                <a:cxn ang="T8">
                  <a:pos x="T4" y="T5"/>
                </a:cxn>
              </a:cxnLst>
              <a:rect l="T9" t="T10" r="T11" b="T12"/>
              <a:pathLst>
                <a:path w="720" h="240">
                  <a:moveTo>
                    <a:pt x="0" y="240"/>
                  </a:moveTo>
                  <a:lnTo>
                    <a:pt x="720" y="240"/>
                  </a:lnTo>
                  <a:lnTo>
                    <a:pt x="720" y="0"/>
                  </a:lnTo>
                </a:path>
              </a:pathLst>
            </a:custGeom>
            <a:noFill/>
            <a:ln w="38100">
              <a:solidFill>
                <a:schemeClr val="tx1"/>
              </a:solidFill>
              <a:round/>
              <a:tailEnd type="stealth" w="lg" len="lg"/>
            </a:ln>
          </p:spPr>
          <p:txBody>
            <a:bodyPr wrap="none"/>
            <a:lstStyle/>
            <a:p>
              <a:endParaRPr lang="zh-CN" altLang="en-US"/>
            </a:p>
          </p:txBody>
        </p:sp>
        <p:sp>
          <p:nvSpPr>
            <p:cNvPr id="1049163" name="Rectangle 26"/>
            <p:cNvSpPr>
              <a:spLocks noChangeArrowheads="1"/>
            </p:cNvSpPr>
            <p:nvPr/>
          </p:nvSpPr>
          <p:spPr bwMode="auto">
            <a:xfrm>
              <a:off x="2640" y="2832"/>
              <a:ext cx="1056" cy="528"/>
            </a:xfrm>
            <a:prstGeom prst="rect">
              <a:avLst/>
            </a:prstGeom>
            <a:noFill/>
            <a:ln w="38100">
              <a:solidFill>
                <a:schemeClr val="folHlink"/>
              </a:solidFill>
              <a:miter lim="800000"/>
            </a:ln>
          </p:spPr>
          <p:txBody>
            <a:bodyPr wrap="none" anchor="ctr"/>
            <a:lstStyle/>
            <a:p>
              <a:pPr algn="ctr"/>
              <a:r>
                <a:rPr lang="en-US" altLang="zh-CN" sz="2400">
                  <a:latin typeface="Times New Roman" panose="02020603050405020304" pitchFamily="18" charset="0"/>
                </a:rPr>
                <a:t>I/O</a:t>
              </a:r>
              <a:r>
                <a:rPr lang="zh-CN" altLang="en-US" sz="2400">
                  <a:latin typeface="Times New Roman" panose="02020603050405020304" pitchFamily="18" charset="0"/>
                </a:rPr>
                <a:t>接口1</a:t>
              </a:r>
            </a:p>
          </p:txBody>
        </p:sp>
        <p:sp>
          <p:nvSpPr>
            <p:cNvPr id="1049164" name="Rectangle 27"/>
            <p:cNvSpPr>
              <a:spLocks noChangeArrowheads="1"/>
            </p:cNvSpPr>
            <p:nvPr/>
          </p:nvSpPr>
          <p:spPr bwMode="auto">
            <a:xfrm>
              <a:off x="4032" y="2832"/>
              <a:ext cx="1056" cy="528"/>
            </a:xfrm>
            <a:prstGeom prst="rect">
              <a:avLst/>
            </a:prstGeom>
            <a:noFill/>
            <a:ln w="38100">
              <a:solidFill>
                <a:schemeClr val="folHlink"/>
              </a:solidFill>
              <a:miter lim="800000"/>
            </a:ln>
          </p:spPr>
          <p:txBody>
            <a:bodyPr wrap="none" anchor="ctr"/>
            <a:lstStyle/>
            <a:p>
              <a:pPr algn="ctr"/>
              <a:r>
                <a:rPr lang="en-US" altLang="zh-CN" sz="2400">
                  <a:latin typeface="Times New Roman" panose="02020603050405020304" pitchFamily="18" charset="0"/>
                </a:rPr>
                <a:t>I/O</a:t>
              </a:r>
              <a:r>
                <a:rPr lang="zh-CN" altLang="en-US" sz="2400">
                  <a:latin typeface="Times New Roman" panose="02020603050405020304" pitchFamily="18" charset="0"/>
                </a:rPr>
                <a:t>接口</a:t>
              </a:r>
              <a:r>
                <a:rPr lang="en-US" altLang="zh-CN" sz="2400" i="1">
                  <a:latin typeface="Times New Roman" panose="02020603050405020304" pitchFamily="18" charset="0"/>
                </a:rPr>
                <a:t>n</a:t>
              </a:r>
            </a:p>
          </p:txBody>
        </p:sp>
        <p:sp>
          <p:nvSpPr>
            <p:cNvPr id="1049165" name="Freeform 28"/>
            <p:cNvSpPr/>
            <p:nvPr/>
          </p:nvSpPr>
          <p:spPr bwMode="auto">
            <a:xfrm>
              <a:off x="1632" y="3216"/>
              <a:ext cx="672" cy="144"/>
            </a:xfrm>
            <a:custGeom>
              <a:avLst/>
              <a:gdLst>
                <a:gd name="T0" fmla="*/ 0 w 528"/>
                <a:gd name="T1" fmla="*/ 144 h 144"/>
                <a:gd name="T2" fmla="*/ 78 w 528"/>
                <a:gd name="T3" fmla="*/ 48 h 144"/>
                <a:gd name="T4" fmla="*/ 467 w 528"/>
                <a:gd name="T5" fmla="*/ 0 h 144"/>
                <a:gd name="T6" fmla="*/ 778 w 528"/>
                <a:gd name="T7" fmla="*/ 48 h 144"/>
                <a:gd name="T8" fmla="*/ 855 w 528"/>
                <a:gd name="T9" fmla="*/ 144 h 144"/>
                <a:gd name="T10" fmla="*/ 0 60000 65536"/>
                <a:gd name="T11" fmla="*/ 0 60000 65536"/>
                <a:gd name="T12" fmla="*/ 0 60000 65536"/>
                <a:gd name="T13" fmla="*/ 0 60000 65536"/>
                <a:gd name="T14" fmla="*/ 0 60000 65536"/>
                <a:gd name="T15" fmla="*/ 0 w 528"/>
                <a:gd name="T16" fmla="*/ 0 h 144"/>
                <a:gd name="T17" fmla="*/ 528 w 528"/>
                <a:gd name="T18" fmla="*/ 144 h 144"/>
              </a:gdLst>
              <a:ahLst/>
              <a:cxnLst>
                <a:cxn ang="T10">
                  <a:pos x="T0" y="T1"/>
                </a:cxn>
                <a:cxn ang="T11">
                  <a:pos x="T2" y="T3"/>
                </a:cxn>
                <a:cxn ang="T12">
                  <a:pos x="T4" y="T5"/>
                </a:cxn>
                <a:cxn ang="T13">
                  <a:pos x="T6" y="T7"/>
                </a:cxn>
                <a:cxn ang="T14">
                  <a:pos x="T8" y="T9"/>
                </a:cxn>
              </a:cxnLst>
              <a:rect l="T15" t="T16" r="T17" b="T18"/>
              <a:pathLst>
                <a:path w="528" h="144">
                  <a:moveTo>
                    <a:pt x="0" y="144"/>
                  </a:moveTo>
                  <a:cubicBezTo>
                    <a:pt x="0" y="108"/>
                    <a:pt x="0" y="72"/>
                    <a:pt x="48" y="48"/>
                  </a:cubicBezTo>
                  <a:cubicBezTo>
                    <a:pt x="96" y="24"/>
                    <a:pt x="216" y="0"/>
                    <a:pt x="288" y="0"/>
                  </a:cubicBezTo>
                  <a:cubicBezTo>
                    <a:pt x="360" y="0"/>
                    <a:pt x="440" y="24"/>
                    <a:pt x="480" y="48"/>
                  </a:cubicBezTo>
                  <a:cubicBezTo>
                    <a:pt x="520" y="72"/>
                    <a:pt x="520" y="128"/>
                    <a:pt x="528" y="144"/>
                  </a:cubicBezTo>
                </a:path>
              </a:pathLst>
            </a:custGeom>
            <a:noFill/>
            <a:ln w="38100">
              <a:solidFill>
                <a:schemeClr val="tx1"/>
              </a:solidFill>
              <a:round/>
            </a:ln>
          </p:spPr>
          <p:txBody>
            <a:bodyPr wrap="none"/>
            <a:lstStyle/>
            <a:p>
              <a:endParaRPr lang="zh-CN" altLang="en-US"/>
            </a:p>
          </p:txBody>
        </p:sp>
        <p:sp>
          <p:nvSpPr>
            <p:cNvPr id="1049166" name="Freeform 29"/>
            <p:cNvSpPr/>
            <p:nvPr/>
          </p:nvSpPr>
          <p:spPr bwMode="auto">
            <a:xfrm>
              <a:off x="2304" y="3360"/>
              <a:ext cx="528" cy="432"/>
            </a:xfrm>
            <a:custGeom>
              <a:avLst/>
              <a:gdLst>
                <a:gd name="T0" fmla="*/ 0 w 720"/>
                <a:gd name="T1" fmla="*/ 778 h 240"/>
                <a:gd name="T2" fmla="*/ 387 w 720"/>
                <a:gd name="T3" fmla="*/ 778 h 240"/>
                <a:gd name="T4" fmla="*/ 387 w 720"/>
                <a:gd name="T5" fmla="*/ 0 h 240"/>
                <a:gd name="T6" fmla="*/ 0 60000 65536"/>
                <a:gd name="T7" fmla="*/ 0 60000 65536"/>
                <a:gd name="T8" fmla="*/ 0 60000 65536"/>
                <a:gd name="T9" fmla="*/ 0 w 720"/>
                <a:gd name="T10" fmla="*/ 0 h 240"/>
                <a:gd name="T11" fmla="*/ 720 w 720"/>
                <a:gd name="T12" fmla="*/ 240 h 240"/>
              </a:gdLst>
              <a:ahLst/>
              <a:cxnLst>
                <a:cxn ang="T6">
                  <a:pos x="T0" y="T1"/>
                </a:cxn>
                <a:cxn ang="T7">
                  <a:pos x="T2" y="T3"/>
                </a:cxn>
                <a:cxn ang="T8">
                  <a:pos x="T4" y="T5"/>
                </a:cxn>
              </a:cxnLst>
              <a:rect l="T9" t="T10" r="T11" b="T12"/>
              <a:pathLst>
                <a:path w="720" h="240">
                  <a:moveTo>
                    <a:pt x="0" y="240"/>
                  </a:moveTo>
                  <a:lnTo>
                    <a:pt x="720" y="240"/>
                  </a:lnTo>
                  <a:lnTo>
                    <a:pt x="720" y="0"/>
                  </a:lnTo>
                </a:path>
              </a:pathLst>
            </a:custGeom>
            <a:noFill/>
            <a:ln w="38100">
              <a:solidFill>
                <a:schemeClr val="tx1"/>
              </a:solidFill>
              <a:round/>
              <a:tailEnd type="stealth" w="lg" len="lg"/>
            </a:ln>
          </p:spPr>
          <p:txBody>
            <a:bodyPr wrap="none"/>
            <a:lstStyle/>
            <a:p>
              <a:endParaRPr lang="zh-CN" altLang="en-US"/>
            </a:p>
          </p:txBody>
        </p:sp>
        <p:sp>
          <p:nvSpPr>
            <p:cNvPr id="1049167" name="Line 30"/>
            <p:cNvSpPr>
              <a:spLocks noChangeShapeType="1"/>
            </p:cNvSpPr>
            <p:nvPr/>
          </p:nvSpPr>
          <p:spPr bwMode="auto">
            <a:xfrm>
              <a:off x="2304" y="3360"/>
              <a:ext cx="0" cy="432"/>
            </a:xfrm>
            <a:prstGeom prst="line">
              <a:avLst/>
            </a:prstGeom>
            <a:noFill/>
            <a:ln w="38100">
              <a:solidFill>
                <a:schemeClr val="tx1"/>
              </a:solidFill>
              <a:round/>
              <a:tailEnd type="stealth" w="lg" len="lg"/>
            </a:ln>
          </p:spPr>
          <p:txBody>
            <a:bodyPr wrap="none"/>
            <a:lstStyle/>
            <a:p>
              <a:endParaRPr lang="zh-CN" altLang="en-US"/>
            </a:p>
          </p:txBody>
        </p:sp>
        <p:sp>
          <p:nvSpPr>
            <p:cNvPr id="1049168" name="Freeform 31"/>
            <p:cNvSpPr/>
            <p:nvPr/>
          </p:nvSpPr>
          <p:spPr bwMode="auto">
            <a:xfrm>
              <a:off x="2832" y="3216"/>
              <a:ext cx="672" cy="144"/>
            </a:xfrm>
            <a:custGeom>
              <a:avLst/>
              <a:gdLst>
                <a:gd name="T0" fmla="*/ 0 w 528"/>
                <a:gd name="T1" fmla="*/ 144 h 144"/>
                <a:gd name="T2" fmla="*/ 78 w 528"/>
                <a:gd name="T3" fmla="*/ 48 h 144"/>
                <a:gd name="T4" fmla="*/ 467 w 528"/>
                <a:gd name="T5" fmla="*/ 0 h 144"/>
                <a:gd name="T6" fmla="*/ 778 w 528"/>
                <a:gd name="T7" fmla="*/ 48 h 144"/>
                <a:gd name="T8" fmla="*/ 855 w 528"/>
                <a:gd name="T9" fmla="*/ 144 h 144"/>
                <a:gd name="T10" fmla="*/ 0 60000 65536"/>
                <a:gd name="T11" fmla="*/ 0 60000 65536"/>
                <a:gd name="T12" fmla="*/ 0 60000 65536"/>
                <a:gd name="T13" fmla="*/ 0 60000 65536"/>
                <a:gd name="T14" fmla="*/ 0 60000 65536"/>
                <a:gd name="T15" fmla="*/ 0 w 528"/>
                <a:gd name="T16" fmla="*/ 0 h 144"/>
                <a:gd name="T17" fmla="*/ 528 w 528"/>
                <a:gd name="T18" fmla="*/ 144 h 144"/>
              </a:gdLst>
              <a:ahLst/>
              <a:cxnLst>
                <a:cxn ang="T10">
                  <a:pos x="T0" y="T1"/>
                </a:cxn>
                <a:cxn ang="T11">
                  <a:pos x="T2" y="T3"/>
                </a:cxn>
                <a:cxn ang="T12">
                  <a:pos x="T4" y="T5"/>
                </a:cxn>
                <a:cxn ang="T13">
                  <a:pos x="T6" y="T7"/>
                </a:cxn>
                <a:cxn ang="T14">
                  <a:pos x="T8" y="T9"/>
                </a:cxn>
              </a:cxnLst>
              <a:rect l="T15" t="T16" r="T17" b="T18"/>
              <a:pathLst>
                <a:path w="528" h="144">
                  <a:moveTo>
                    <a:pt x="0" y="144"/>
                  </a:moveTo>
                  <a:cubicBezTo>
                    <a:pt x="0" y="108"/>
                    <a:pt x="0" y="72"/>
                    <a:pt x="48" y="48"/>
                  </a:cubicBezTo>
                  <a:cubicBezTo>
                    <a:pt x="96" y="24"/>
                    <a:pt x="216" y="0"/>
                    <a:pt x="288" y="0"/>
                  </a:cubicBezTo>
                  <a:cubicBezTo>
                    <a:pt x="360" y="0"/>
                    <a:pt x="440" y="24"/>
                    <a:pt x="480" y="48"/>
                  </a:cubicBezTo>
                  <a:cubicBezTo>
                    <a:pt x="520" y="72"/>
                    <a:pt x="520" y="128"/>
                    <a:pt x="528" y="144"/>
                  </a:cubicBezTo>
                </a:path>
              </a:pathLst>
            </a:custGeom>
            <a:noFill/>
            <a:ln w="38100">
              <a:solidFill>
                <a:schemeClr val="tx1"/>
              </a:solidFill>
              <a:round/>
            </a:ln>
          </p:spPr>
          <p:txBody>
            <a:bodyPr wrap="none"/>
            <a:lstStyle/>
            <a:p>
              <a:endParaRPr lang="zh-CN" altLang="en-US"/>
            </a:p>
          </p:txBody>
        </p:sp>
        <p:sp>
          <p:nvSpPr>
            <p:cNvPr id="1049169" name="Freeform 32"/>
            <p:cNvSpPr/>
            <p:nvPr/>
          </p:nvSpPr>
          <p:spPr bwMode="auto">
            <a:xfrm>
              <a:off x="4224" y="3216"/>
              <a:ext cx="672" cy="144"/>
            </a:xfrm>
            <a:custGeom>
              <a:avLst/>
              <a:gdLst>
                <a:gd name="T0" fmla="*/ 0 w 528"/>
                <a:gd name="T1" fmla="*/ 144 h 144"/>
                <a:gd name="T2" fmla="*/ 78 w 528"/>
                <a:gd name="T3" fmla="*/ 48 h 144"/>
                <a:gd name="T4" fmla="*/ 467 w 528"/>
                <a:gd name="T5" fmla="*/ 0 h 144"/>
                <a:gd name="T6" fmla="*/ 778 w 528"/>
                <a:gd name="T7" fmla="*/ 48 h 144"/>
                <a:gd name="T8" fmla="*/ 855 w 528"/>
                <a:gd name="T9" fmla="*/ 144 h 144"/>
                <a:gd name="T10" fmla="*/ 0 60000 65536"/>
                <a:gd name="T11" fmla="*/ 0 60000 65536"/>
                <a:gd name="T12" fmla="*/ 0 60000 65536"/>
                <a:gd name="T13" fmla="*/ 0 60000 65536"/>
                <a:gd name="T14" fmla="*/ 0 60000 65536"/>
                <a:gd name="T15" fmla="*/ 0 w 528"/>
                <a:gd name="T16" fmla="*/ 0 h 144"/>
                <a:gd name="T17" fmla="*/ 528 w 528"/>
                <a:gd name="T18" fmla="*/ 144 h 144"/>
              </a:gdLst>
              <a:ahLst/>
              <a:cxnLst>
                <a:cxn ang="T10">
                  <a:pos x="T0" y="T1"/>
                </a:cxn>
                <a:cxn ang="T11">
                  <a:pos x="T2" y="T3"/>
                </a:cxn>
                <a:cxn ang="T12">
                  <a:pos x="T4" y="T5"/>
                </a:cxn>
                <a:cxn ang="T13">
                  <a:pos x="T6" y="T7"/>
                </a:cxn>
                <a:cxn ang="T14">
                  <a:pos x="T8" y="T9"/>
                </a:cxn>
              </a:cxnLst>
              <a:rect l="T15" t="T16" r="T17" b="T18"/>
              <a:pathLst>
                <a:path w="528" h="144">
                  <a:moveTo>
                    <a:pt x="0" y="144"/>
                  </a:moveTo>
                  <a:cubicBezTo>
                    <a:pt x="0" y="108"/>
                    <a:pt x="0" y="72"/>
                    <a:pt x="48" y="48"/>
                  </a:cubicBezTo>
                  <a:cubicBezTo>
                    <a:pt x="96" y="24"/>
                    <a:pt x="216" y="0"/>
                    <a:pt x="288" y="0"/>
                  </a:cubicBezTo>
                  <a:cubicBezTo>
                    <a:pt x="360" y="0"/>
                    <a:pt x="440" y="24"/>
                    <a:pt x="480" y="48"/>
                  </a:cubicBezTo>
                  <a:cubicBezTo>
                    <a:pt x="520" y="72"/>
                    <a:pt x="520" y="128"/>
                    <a:pt x="528" y="144"/>
                  </a:cubicBezTo>
                </a:path>
              </a:pathLst>
            </a:custGeom>
            <a:noFill/>
            <a:ln w="38100">
              <a:solidFill>
                <a:schemeClr val="tx1"/>
              </a:solidFill>
              <a:round/>
            </a:ln>
          </p:spPr>
          <p:txBody>
            <a:bodyPr wrap="none"/>
            <a:lstStyle/>
            <a:p>
              <a:endParaRPr lang="zh-CN" altLang="en-US"/>
            </a:p>
          </p:txBody>
        </p:sp>
        <p:sp>
          <p:nvSpPr>
            <p:cNvPr id="1049170" name="Line 33"/>
            <p:cNvSpPr>
              <a:spLocks noChangeShapeType="1"/>
            </p:cNvSpPr>
            <p:nvPr/>
          </p:nvSpPr>
          <p:spPr bwMode="auto">
            <a:xfrm>
              <a:off x="3504" y="3360"/>
              <a:ext cx="0" cy="432"/>
            </a:xfrm>
            <a:prstGeom prst="line">
              <a:avLst/>
            </a:prstGeom>
            <a:noFill/>
            <a:ln w="38100">
              <a:solidFill>
                <a:schemeClr val="tx1"/>
              </a:solidFill>
              <a:round/>
              <a:tailEnd type="stealth" w="lg" len="lg"/>
            </a:ln>
          </p:spPr>
          <p:txBody>
            <a:bodyPr wrap="none"/>
            <a:lstStyle/>
            <a:p>
              <a:endParaRPr lang="zh-CN" altLang="en-US"/>
            </a:p>
          </p:txBody>
        </p:sp>
        <p:sp>
          <p:nvSpPr>
            <p:cNvPr id="1049171" name="Line 34"/>
            <p:cNvSpPr>
              <a:spLocks noChangeShapeType="1"/>
            </p:cNvSpPr>
            <p:nvPr/>
          </p:nvSpPr>
          <p:spPr bwMode="auto">
            <a:xfrm>
              <a:off x="4896" y="3360"/>
              <a:ext cx="0" cy="432"/>
            </a:xfrm>
            <a:prstGeom prst="line">
              <a:avLst/>
            </a:prstGeom>
            <a:noFill/>
            <a:ln w="38100">
              <a:solidFill>
                <a:schemeClr val="tx1"/>
              </a:solidFill>
              <a:round/>
              <a:tailEnd type="stealth" w="lg" len="lg"/>
            </a:ln>
          </p:spPr>
          <p:txBody>
            <a:bodyPr wrap="none"/>
            <a:lstStyle/>
            <a:p>
              <a:endParaRPr lang="zh-CN" altLang="en-US"/>
            </a:p>
          </p:txBody>
        </p:sp>
        <p:sp>
          <p:nvSpPr>
            <p:cNvPr id="1049172" name="Line 35"/>
            <p:cNvSpPr>
              <a:spLocks noChangeShapeType="1"/>
            </p:cNvSpPr>
            <p:nvPr/>
          </p:nvSpPr>
          <p:spPr bwMode="auto">
            <a:xfrm>
              <a:off x="4896" y="3792"/>
              <a:ext cx="480" cy="0"/>
            </a:xfrm>
            <a:prstGeom prst="line">
              <a:avLst/>
            </a:prstGeom>
            <a:noFill/>
            <a:ln w="38100">
              <a:solidFill>
                <a:schemeClr val="tx1"/>
              </a:solidFill>
              <a:round/>
              <a:tailEnd type="stealth" w="lg" len="lg"/>
            </a:ln>
          </p:spPr>
          <p:txBody>
            <a:bodyPr wrap="none"/>
            <a:lstStyle/>
            <a:p>
              <a:endParaRPr lang="zh-CN" altLang="en-US"/>
            </a:p>
          </p:txBody>
        </p:sp>
        <p:sp>
          <p:nvSpPr>
            <p:cNvPr id="1049173" name="Text Box 36"/>
            <p:cNvSpPr txBox="1">
              <a:spLocks noChangeArrowheads="1"/>
            </p:cNvSpPr>
            <p:nvPr/>
          </p:nvSpPr>
          <p:spPr bwMode="auto">
            <a:xfrm>
              <a:off x="5034" y="3396"/>
              <a:ext cx="372" cy="365"/>
            </a:xfrm>
            <a:prstGeom prst="rect">
              <a:avLst/>
            </a:prstGeom>
            <a:noFill/>
            <a:ln w="9525">
              <a:noFill/>
              <a:miter lim="800000"/>
            </a:ln>
          </p:spPr>
          <p:txBody>
            <a:bodyPr wrap="none">
              <a:spAutoFit/>
            </a:bodyPr>
            <a:lstStyle/>
            <a:p>
              <a:r>
                <a:rPr lang="zh-CN" altLang="en-US" sz="3200">
                  <a:latin typeface="Times New Roman" panose="02020603050405020304" pitchFamily="18" charset="0"/>
                </a:rPr>
                <a:t>…</a:t>
              </a:r>
            </a:p>
          </p:txBody>
        </p:sp>
        <p:sp>
          <p:nvSpPr>
            <p:cNvPr id="1049174" name="Text Box 37"/>
            <p:cNvSpPr txBox="1">
              <a:spLocks noChangeArrowheads="1"/>
            </p:cNvSpPr>
            <p:nvPr/>
          </p:nvSpPr>
          <p:spPr bwMode="auto">
            <a:xfrm>
              <a:off x="1110" y="3509"/>
              <a:ext cx="393" cy="288"/>
            </a:xfrm>
            <a:prstGeom prst="rect">
              <a:avLst/>
            </a:prstGeom>
            <a:noFill/>
            <a:ln w="9525">
              <a:noFill/>
              <a:miter lim="800000"/>
            </a:ln>
          </p:spPr>
          <p:txBody>
            <a:bodyPr wrap="none">
              <a:spAutoFit/>
            </a:bodyPr>
            <a:lstStyle/>
            <a:p>
              <a:r>
                <a:rPr lang="en-US" altLang="zh-CN" sz="2400">
                  <a:latin typeface="Times New Roman" panose="02020603050405020304" pitchFamily="18" charset="0"/>
                </a:rPr>
                <a:t>BG</a:t>
              </a:r>
            </a:p>
          </p:txBody>
        </p:sp>
        <p:sp>
          <p:nvSpPr>
            <p:cNvPr id="1049175" name="Line 38"/>
            <p:cNvSpPr>
              <a:spLocks noChangeShapeType="1"/>
            </p:cNvSpPr>
            <p:nvPr/>
          </p:nvSpPr>
          <p:spPr bwMode="auto">
            <a:xfrm>
              <a:off x="3504" y="3792"/>
              <a:ext cx="720" cy="0"/>
            </a:xfrm>
            <a:prstGeom prst="line">
              <a:avLst/>
            </a:prstGeom>
            <a:noFill/>
            <a:ln w="38100">
              <a:solidFill>
                <a:schemeClr val="tx1"/>
              </a:solidFill>
              <a:round/>
            </a:ln>
          </p:spPr>
          <p:txBody>
            <a:bodyPr wrap="none"/>
            <a:lstStyle/>
            <a:p>
              <a:endParaRPr lang="zh-CN" altLang="en-US"/>
            </a:p>
          </p:txBody>
        </p:sp>
        <p:sp>
          <p:nvSpPr>
            <p:cNvPr id="1049176" name="Line 39"/>
            <p:cNvSpPr>
              <a:spLocks noChangeShapeType="1"/>
            </p:cNvSpPr>
            <p:nvPr/>
          </p:nvSpPr>
          <p:spPr bwMode="auto">
            <a:xfrm flipV="1">
              <a:off x="4224" y="3360"/>
              <a:ext cx="0" cy="432"/>
            </a:xfrm>
            <a:prstGeom prst="line">
              <a:avLst/>
            </a:prstGeom>
            <a:noFill/>
            <a:ln w="38100">
              <a:solidFill>
                <a:schemeClr val="tx1"/>
              </a:solidFill>
              <a:round/>
              <a:tailEnd type="stealth" w="lg" len="lg"/>
            </a:ln>
          </p:spPr>
          <p:txBody>
            <a:bodyPr wrap="none"/>
            <a:lstStyle/>
            <a:p>
              <a:endParaRPr lang="zh-CN" altLang="en-US"/>
            </a:p>
          </p:txBody>
        </p:sp>
        <p:grpSp>
          <p:nvGrpSpPr>
            <p:cNvPr id="146" name="Group 60"/>
            <p:cNvGrpSpPr/>
            <p:nvPr/>
          </p:nvGrpSpPr>
          <p:grpSpPr bwMode="auto">
            <a:xfrm>
              <a:off x="1055" y="588"/>
              <a:ext cx="4147" cy="1194"/>
              <a:chOff x="1055" y="588"/>
              <a:chExt cx="4147" cy="1194"/>
            </a:xfrm>
          </p:grpSpPr>
          <p:sp>
            <p:nvSpPr>
              <p:cNvPr id="1049177" name="Text Box 41"/>
              <p:cNvSpPr txBox="1">
                <a:spLocks noChangeArrowheads="1"/>
              </p:cNvSpPr>
              <p:nvPr/>
            </p:nvSpPr>
            <p:spPr bwMode="auto">
              <a:xfrm>
                <a:off x="1080" y="1124"/>
                <a:ext cx="695" cy="288"/>
              </a:xfrm>
              <a:prstGeom prst="rect">
                <a:avLst/>
              </a:prstGeom>
              <a:noFill/>
              <a:ln w="9525">
                <a:noFill/>
                <a:miter lim="800000"/>
              </a:ln>
            </p:spPr>
            <p:txBody>
              <a:bodyPr wrap="none">
                <a:spAutoFit/>
              </a:bodyPr>
              <a:lstStyle/>
              <a:p>
                <a:r>
                  <a:rPr lang="zh-CN" altLang="en-US" sz="2400">
                    <a:latin typeface="Times New Roman" panose="02020603050405020304" pitchFamily="18" charset="0"/>
                  </a:rPr>
                  <a:t>数据线</a:t>
                </a:r>
              </a:p>
            </p:txBody>
          </p:sp>
          <p:sp>
            <p:nvSpPr>
              <p:cNvPr id="1049178" name="Text Box 42"/>
              <p:cNvSpPr txBox="1">
                <a:spLocks noChangeArrowheads="1"/>
              </p:cNvSpPr>
              <p:nvPr/>
            </p:nvSpPr>
            <p:spPr bwMode="auto">
              <a:xfrm>
                <a:off x="1055" y="1494"/>
                <a:ext cx="695" cy="288"/>
              </a:xfrm>
              <a:prstGeom prst="rect">
                <a:avLst/>
              </a:prstGeom>
              <a:noFill/>
              <a:ln w="9525">
                <a:noFill/>
                <a:miter lim="800000"/>
              </a:ln>
            </p:spPr>
            <p:txBody>
              <a:bodyPr wrap="none">
                <a:spAutoFit/>
              </a:bodyPr>
              <a:lstStyle/>
              <a:p>
                <a:r>
                  <a:rPr lang="zh-CN" altLang="en-US" sz="2400">
                    <a:latin typeface="Times New Roman" panose="02020603050405020304" pitchFamily="18" charset="0"/>
                  </a:rPr>
                  <a:t>地址线</a:t>
                </a:r>
              </a:p>
            </p:txBody>
          </p:sp>
          <p:sp>
            <p:nvSpPr>
              <p:cNvPr id="1049179" name="Text Box 43"/>
              <p:cNvSpPr txBox="1">
                <a:spLocks noChangeArrowheads="1"/>
              </p:cNvSpPr>
              <p:nvPr/>
            </p:nvSpPr>
            <p:spPr bwMode="auto">
              <a:xfrm>
                <a:off x="2395" y="588"/>
                <a:ext cx="2807" cy="954"/>
              </a:xfrm>
              <a:prstGeom prst="rect">
                <a:avLst/>
              </a:prstGeom>
              <a:noFill/>
              <a:ln w="9525">
                <a:noFill/>
                <a:miter lim="800000"/>
              </a:ln>
            </p:spPr>
            <p:txBody>
              <a:bodyPr wrap="square">
                <a:spAutoFit/>
              </a:bodyPr>
              <a:lstStyle/>
              <a:p>
                <a:r>
                  <a:rPr lang="en-US" altLang="zh-CN" sz="2400">
                    <a:latin typeface="Times New Roman" panose="02020603050405020304" pitchFamily="18" charset="0"/>
                  </a:rPr>
                  <a:t>BS </a:t>
                </a:r>
                <a:r>
                  <a:rPr lang="zh-CN" altLang="en-US" sz="2400">
                    <a:latin typeface="Times New Roman" panose="02020603050405020304" pitchFamily="18" charset="0"/>
                  </a:rPr>
                  <a:t>－总线忙</a:t>
                </a:r>
                <a:r>
                  <a:rPr lang="en-US" altLang="zh-CN" sz="2400">
                    <a:latin typeface="Times New Roman" panose="02020603050405020304" pitchFamily="18" charset="0"/>
                  </a:rPr>
                  <a:t>(Bus State/Bus buSy)</a:t>
                </a:r>
                <a:endParaRPr lang="zh-CN" altLang="en-US" sz="2400">
                  <a:latin typeface="Times New Roman" panose="02020603050405020304" pitchFamily="18" charset="0"/>
                </a:endParaRPr>
              </a:p>
              <a:p>
                <a:r>
                  <a:rPr lang="en-US" altLang="zh-CN" sz="2400">
                    <a:latin typeface="Times New Roman" panose="02020603050405020304" pitchFamily="18" charset="0"/>
                  </a:rPr>
                  <a:t>BR</a:t>
                </a:r>
                <a:r>
                  <a:rPr lang="zh-CN" altLang="en-US" sz="2400">
                    <a:latin typeface="Times New Roman" panose="02020603050405020304" pitchFamily="18" charset="0"/>
                  </a:rPr>
                  <a:t>－总线请求</a:t>
                </a:r>
                <a:r>
                  <a:rPr lang="en-US" altLang="zh-CN" sz="2400">
                    <a:latin typeface="Times New Roman" panose="02020603050405020304" pitchFamily="18" charset="0"/>
                  </a:rPr>
                  <a:t>(Bus Request)</a:t>
                </a:r>
                <a:endParaRPr lang="zh-CN" altLang="en-US" sz="2400">
                  <a:latin typeface="Times New Roman" panose="02020603050405020304" pitchFamily="18" charset="0"/>
                </a:endParaRPr>
              </a:p>
              <a:p>
                <a:r>
                  <a:rPr lang="en-US" altLang="zh-CN" sz="2400">
                    <a:latin typeface="Times New Roman" panose="02020603050405020304" pitchFamily="18" charset="0"/>
                  </a:rPr>
                  <a:t>BG</a:t>
                </a:r>
                <a:r>
                  <a:rPr lang="zh-CN" altLang="en-US" sz="2400">
                    <a:latin typeface="Times New Roman" panose="02020603050405020304" pitchFamily="18" charset="0"/>
                  </a:rPr>
                  <a:t>－总线同意</a:t>
                </a:r>
                <a:r>
                  <a:rPr lang="en-US" altLang="zh-CN" sz="2400">
                    <a:latin typeface="Times New Roman" panose="02020603050405020304" pitchFamily="18" charset="0"/>
                    <a:sym typeface="+mn-ea"/>
                  </a:rPr>
                  <a:t>(Bus Grant)</a:t>
                </a:r>
                <a:endParaRPr lang="zh-CN" altLang="en-US" sz="2400">
                  <a:latin typeface="Times New Roman" panose="02020603050405020304" pitchFamily="18" charset="0"/>
                </a:endParaRPr>
              </a:p>
            </p:txBody>
          </p:sp>
        </p:grpSp>
      </p:grpSp>
      <p:sp>
        <p:nvSpPr>
          <p:cNvPr id="1049180" name="Line 44"/>
          <p:cNvSpPr>
            <a:spLocks noChangeShapeType="1"/>
          </p:cNvSpPr>
          <p:nvPr/>
        </p:nvSpPr>
        <p:spPr bwMode="auto">
          <a:xfrm flipH="1">
            <a:off x="4552950" y="3638550"/>
            <a:ext cx="3276600" cy="0"/>
          </a:xfrm>
          <a:prstGeom prst="line">
            <a:avLst/>
          </a:prstGeom>
          <a:noFill/>
          <a:ln w="76200">
            <a:solidFill>
              <a:srgbClr val="0419E0"/>
            </a:solidFill>
            <a:round/>
            <a:tailEnd type="stealth" w="med" len="med"/>
          </a:ln>
        </p:spPr>
        <p:txBody>
          <a:bodyPr wrap="none"/>
          <a:lstStyle/>
          <a:p>
            <a:endParaRPr lang="zh-CN" altLang="en-US"/>
          </a:p>
        </p:txBody>
      </p:sp>
      <p:sp>
        <p:nvSpPr>
          <p:cNvPr id="1049181" name="Line 45"/>
          <p:cNvSpPr>
            <a:spLocks noChangeShapeType="1"/>
          </p:cNvSpPr>
          <p:nvPr/>
        </p:nvSpPr>
        <p:spPr bwMode="auto">
          <a:xfrm>
            <a:off x="4552950" y="4171950"/>
            <a:ext cx="5105400" cy="0"/>
          </a:xfrm>
          <a:prstGeom prst="line">
            <a:avLst/>
          </a:prstGeom>
          <a:noFill/>
          <a:ln w="76200">
            <a:solidFill>
              <a:srgbClr val="0419E0"/>
            </a:solidFill>
            <a:round/>
            <a:headEnd type="stealth" w="med" len="med"/>
          </a:ln>
        </p:spPr>
        <p:txBody>
          <a:bodyPr wrap="none"/>
          <a:lstStyle/>
          <a:p>
            <a:endParaRPr lang="zh-CN" altLang="en-US"/>
          </a:p>
        </p:txBody>
      </p:sp>
      <p:sp>
        <p:nvSpPr>
          <p:cNvPr id="1049182" name="Line 49"/>
          <p:cNvSpPr>
            <a:spLocks noChangeShapeType="1"/>
          </p:cNvSpPr>
          <p:nvPr/>
        </p:nvSpPr>
        <p:spPr bwMode="auto">
          <a:xfrm flipV="1">
            <a:off x="5695950" y="5619750"/>
            <a:ext cx="0" cy="685800"/>
          </a:xfrm>
          <a:prstGeom prst="line">
            <a:avLst/>
          </a:prstGeom>
          <a:noFill/>
          <a:ln w="76200">
            <a:solidFill>
              <a:srgbClr val="0419E0"/>
            </a:solidFill>
            <a:round/>
            <a:tailEnd type="stealth" w="med" len="med"/>
          </a:ln>
        </p:spPr>
        <p:txBody>
          <a:bodyPr wrap="none"/>
          <a:lstStyle/>
          <a:p>
            <a:endParaRPr lang="zh-CN" altLang="en-US"/>
          </a:p>
        </p:txBody>
      </p:sp>
      <p:sp>
        <p:nvSpPr>
          <p:cNvPr id="1049183" name="Line 50"/>
          <p:cNvSpPr>
            <a:spLocks noChangeShapeType="1"/>
          </p:cNvSpPr>
          <p:nvPr/>
        </p:nvSpPr>
        <p:spPr bwMode="auto">
          <a:xfrm>
            <a:off x="4552950" y="6305550"/>
            <a:ext cx="1143000" cy="0"/>
          </a:xfrm>
          <a:prstGeom prst="line">
            <a:avLst/>
          </a:prstGeom>
          <a:noFill/>
          <a:ln w="76200">
            <a:solidFill>
              <a:srgbClr val="0419E0"/>
            </a:solidFill>
            <a:round/>
          </a:ln>
        </p:spPr>
        <p:txBody>
          <a:bodyPr wrap="none"/>
          <a:lstStyle/>
          <a:p>
            <a:endParaRPr lang="zh-CN" altLang="en-US"/>
          </a:p>
        </p:txBody>
      </p:sp>
      <p:sp>
        <p:nvSpPr>
          <p:cNvPr id="1049184" name="Freeform 51"/>
          <p:cNvSpPr/>
          <p:nvPr/>
        </p:nvSpPr>
        <p:spPr bwMode="auto">
          <a:xfrm>
            <a:off x="5695950" y="5391150"/>
            <a:ext cx="1066800" cy="228600"/>
          </a:xfrm>
          <a:custGeom>
            <a:avLst/>
            <a:gdLst>
              <a:gd name="T0" fmla="*/ 0 w 528"/>
              <a:gd name="T1" fmla="*/ 362902445 h 144"/>
              <a:gd name="T2" fmla="*/ 195947695 w 528"/>
              <a:gd name="T3" fmla="*/ 120967498 h 144"/>
              <a:gd name="T4" fmla="*/ 1175684277 w 528"/>
              <a:gd name="T5" fmla="*/ 0 h 144"/>
              <a:gd name="T6" fmla="*/ 1959472785 w 528"/>
              <a:gd name="T7" fmla="*/ 120967498 h 144"/>
              <a:gd name="T8" fmla="*/ 2147483647 w 528"/>
              <a:gd name="T9" fmla="*/ 362902445 h 144"/>
              <a:gd name="T10" fmla="*/ 0 60000 65536"/>
              <a:gd name="T11" fmla="*/ 0 60000 65536"/>
              <a:gd name="T12" fmla="*/ 0 60000 65536"/>
              <a:gd name="T13" fmla="*/ 0 60000 65536"/>
              <a:gd name="T14" fmla="*/ 0 60000 65536"/>
              <a:gd name="T15" fmla="*/ 0 w 528"/>
              <a:gd name="T16" fmla="*/ 0 h 144"/>
              <a:gd name="T17" fmla="*/ 528 w 528"/>
              <a:gd name="T18" fmla="*/ 144 h 144"/>
            </a:gdLst>
            <a:ahLst/>
            <a:cxnLst>
              <a:cxn ang="T10">
                <a:pos x="T0" y="T1"/>
              </a:cxn>
              <a:cxn ang="T11">
                <a:pos x="T2" y="T3"/>
              </a:cxn>
              <a:cxn ang="T12">
                <a:pos x="T4" y="T5"/>
              </a:cxn>
              <a:cxn ang="T13">
                <a:pos x="T6" y="T7"/>
              </a:cxn>
              <a:cxn ang="T14">
                <a:pos x="T8" y="T9"/>
              </a:cxn>
            </a:cxnLst>
            <a:rect l="T15" t="T16" r="T17" b="T18"/>
            <a:pathLst>
              <a:path w="528" h="144">
                <a:moveTo>
                  <a:pt x="0" y="144"/>
                </a:moveTo>
                <a:cubicBezTo>
                  <a:pt x="0" y="108"/>
                  <a:pt x="0" y="72"/>
                  <a:pt x="48" y="48"/>
                </a:cubicBezTo>
                <a:cubicBezTo>
                  <a:pt x="96" y="24"/>
                  <a:pt x="216" y="0"/>
                  <a:pt x="288" y="0"/>
                </a:cubicBezTo>
                <a:cubicBezTo>
                  <a:pt x="360" y="0"/>
                  <a:pt x="440" y="24"/>
                  <a:pt x="480" y="48"/>
                </a:cubicBezTo>
                <a:cubicBezTo>
                  <a:pt x="520" y="72"/>
                  <a:pt x="520" y="128"/>
                  <a:pt x="528" y="144"/>
                </a:cubicBezTo>
              </a:path>
            </a:pathLst>
          </a:custGeom>
          <a:noFill/>
          <a:ln w="76200">
            <a:solidFill>
              <a:srgbClr val="0419E0"/>
            </a:solidFill>
            <a:round/>
          </a:ln>
        </p:spPr>
        <p:txBody>
          <a:bodyPr wrap="none"/>
          <a:lstStyle/>
          <a:p>
            <a:endParaRPr lang="zh-CN" altLang="en-US"/>
          </a:p>
        </p:txBody>
      </p:sp>
      <p:sp>
        <p:nvSpPr>
          <p:cNvPr id="1049185" name="Line 52"/>
          <p:cNvSpPr>
            <a:spLocks noChangeShapeType="1"/>
          </p:cNvSpPr>
          <p:nvPr/>
        </p:nvSpPr>
        <p:spPr bwMode="auto">
          <a:xfrm>
            <a:off x="6762750" y="5619750"/>
            <a:ext cx="0" cy="685800"/>
          </a:xfrm>
          <a:prstGeom prst="line">
            <a:avLst/>
          </a:prstGeom>
          <a:noFill/>
          <a:ln w="76200">
            <a:solidFill>
              <a:srgbClr val="0419E0"/>
            </a:solidFill>
            <a:round/>
            <a:tailEnd type="stealth" w="med" len="med"/>
          </a:ln>
        </p:spPr>
        <p:txBody>
          <a:bodyPr wrap="none"/>
          <a:lstStyle/>
          <a:p>
            <a:endParaRPr lang="zh-CN" altLang="en-US"/>
          </a:p>
        </p:txBody>
      </p:sp>
      <p:sp>
        <p:nvSpPr>
          <p:cNvPr id="1049186" name="Line 53"/>
          <p:cNvSpPr>
            <a:spLocks noChangeShapeType="1"/>
          </p:cNvSpPr>
          <p:nvPr/>
        </p:nvSpPr>
        <p:spPr bwMode="auto">
          <a:xfrm>
            <a:off x="6762750" y="6305550"/>
            <a:ext cx="838200" cy="0"/>
          </a:xfrm>
          <a:prstGeom prst="line">
            <a:avLst/>
          </a:prstGeom>
          <a:noFill/>
          <a:ln w="76200">
            <a:solidFill>
              <a:srgbClr val="0419E0"/>
            </a:solidFill>
            <a:round/>
          </a:ln>
        </p:spPr>
        <p:txBody>
          <a:bodyPr wrap="none"/>
          <a:lstStyle/>
          <a:p>
            <a:endParaRPr lang="zh-CN" altLang="en-US"/>
          </a:p>
        </p:txBody>
      </p:sp>
      <p:sp>
        <p:nvSpPr>
          <p:cNvPr id="1049187" name="Line 54"/>
          <p:cNvSpPr>
            <a:spLocks noChangeShapeType="1"/>
          </p:cNvSpPr>
          <p:nvPr/>
        </p:nvSpPr>
        <p:spPr bwMode="auto">
          <a:xfrm flipV="1">
            <a:off x="7600950" y="5619750"/>
            <a:ext cx="0" cy="685800"/>
          </a:xfrm>
          <a:prstGeom prst="line">
            <a:avLst/>
          </a:prstGeom>
          <a:noFill/>
          <a:ln w="76200">
            <a:solidFill>
              <a:srgbClr val="0419E0"/>
            </a:solidFill>
            <a:round/>
            <a:tailEnd type="stealth" w="med" len="med"/>
          </a:ln>
        </p:spPr>
        <p:txBody>
          <a:bodyPr wrap="none"/>
          <a:lstStyle/>
          <a:p>
            <a:endParaRPr lang="zh-CN" altLang="en-US"/>
          </a:p>
        </p:txBody>
      </p:sp>
      <p:sp>
        <p:nvSpPr>
          <p:cNvPr id="1049188" name="Line 55"/>
          <p:cNvSpPr>
            <a:spLocks noChangeShapeType="1"/>
          </p:cNvSpPr>
          <p:nvPr/>
        </p:nvSpPr>
        <p:spPr bwMode="auto">
          <a:xfrm flipV="1">
            <a:off x="7829550" y="3638550"/>
            <a:ext cx="0" cy="1143000"/>
          </a:xfrm>
          <a:prstGeom prst="line">
            <a:avLst/>
          </a:prstGeom>
          <a:noFill/>
          <a:ln w="76200">
            <a:solidFill>
              <a:srgbClr val="0419E0"/>
            </a:solidFill>
            <a:round/>
            <a:tailEnd type="stealth" w="med" len="med"/>
          </a:ln>
        </p:spPr>
        <p:txBody>
          <a:bodyPr wrap="none"/>
          <a:lstStyle/>
          <a:p>
            <a:endParaRPr lang="zh-CN" altLang="en-US"/>
          </a:p>
        </p:txBody>
      </p:sp>
      <p:sp>
        <p:nvSpPr>
          <p:cNvPr id="1049189" name="Rectangle 57"/>
          <p:cNvSpPr>
            <a:spLocks noChangeArrowheads="1"/>
          </p:cNvSpPr>
          <p:nvPr/>
        </p:nvSpPr>
        <p:spPr bwMode="auto">
          <a:xfrm>
            <a:off x="7296150" y="4781550"/>
            <a:ext cx="1676400" cy="838200"/>
          </a:xfrm>
          <a:prstGeom prst="rect">
            <a:avLst/>
          </a:prstGeom>
          <a:solidFill>
            <a:srgbClr val="0419E0"/>
          </a:solidFill>
          <a:ln w="9525">
            <a:solidFill>
              <a:schemeClr val="folHlink"/>
            </a:solidFill>
            <a:miter lim="800000"/>
          </a:ln>
        </p:spPr>
        <p:txBody>
          <a:bodyPr wrap="none" anchor="ctr"/>
          <a:lstStyle/>
          <a:p>
            <a:pPr algn="ctr"/>
            <a:r>
              <a:rPr lang="en-US" altLang="zh-CN" sz="2400">
                <a:solidFill>
                  <a:schemeClr val="bg2"/>
                </a:solidFill>
                <a:latin typeface="Times New Roman" panose="02020603050405020304" pitchFamily="18" charset="0"/>
              </a:rPr>
              <a:t>I/O</a:t>
            </a:r>
            <a:r>
              <a:rPr lang="zh-CN" altLang="en-US" sz="2400">
                <a:solidFill>
                  <a:schemeClr val="bg2"/>
                </a:solidFill>
                <a:latin typeface="Times New Roman" panose="02020603050405020304" pitchFamily="18" charset="0"/>
              </a:rPr>
              <a:t>接口1</a:t>
            </a:r>
          </a:p>
        </p:txBody>
      </p:sp>
      <p:sp>
        <p:nvSpPr>
          <p:cNvPr id="1049190" name="灯片编号占位符 59"/>
          <p:cNvSpPr>
            <a:spLocks noGrp="1"/>
          </p:cNvSpPr>
          <p:nvPr>
            <p:ph type="sldNum" sz="quarter" idx="12"/>
          </p:nvPr>
        </p:nvSpPr>
        <p:spPr/>
        <p:txBody>
          <a:bodyPr/>
          <a:lstStyle/>
          <a:p>
            <a:fld id="{78565C21-4131-4A9B-ACDA-98BFBAB1A1F5}" type="slidenum">
              <a:rPr lang="zh-CN" altLang="en-US"/>
              <a:t>192</a:t>
            </a:fld>
            <a:endParaRPr lang="en-US" altLang="zh-CN"/>
          </a:p>
        </p:txBody>
      </p:sp>
      <p:grpSp>
        <p:nvGrpSpPr>
          <p:cNvPr id="147" name="Group 46"/>
          <p:cNvGrpSpPr/>
          <p:nvPr/>
        </p:nvGrpSpPr>
        <p:grpSpPr bwMode="auto">
          <a:xfrm>
            <a:off x="7447565" y="4171950"/>
            <a:ext cx="2210785" cy="609600"/>
            <a:chOff x="3366" y="1296"/>
            <a:chExt cx="762" cy="384"/>
          </a:xfrm>
        </p:grpSpPr>
        <p:sp>
          <p:nvSpPr>
            <p:cNvPr id="1049191" name="Line 47"/>
            <p:cNvSpPr>
              <a:spLocks noChangeShapeType="1"/>
            </p:cNvSpPr>
            <p:nvPr/>
          </p:nvSpPr>
          <p:spPr bwMode="auto">
            <a:xfrm flipV="1">
              <a:off x="3366" y="1296"/>
              <a:ext cx="0" cy="384"/>
            </a:xfrm>
            <a:prstGeom prst="line">
              <a:avLst/>
            </a:prstGeom>
            <a:noFill/>
            <a:ln w="76200">
              <a:solidFill>
                <a:srgbClr val="0419E0"/>
              </a:solidFill>
              <a:round/>
              <a:tailEnd type="stealth" w="med" len="med"/>
            </a:ln>
          </p:spPr>
          <p:txBody>
            <a:bodyPr wrap="none"/>
            <a:lstStyle/>
            <a:p>
              <a:endParaRPr lang="zh-CN" altLang="en-US"/>
            </a:p>
          </p:txBody>
        </p:sp>
        <p:sp>
          <p:nvSpPr>
            <p:cNvPr id="1049192" name="Line 48"/>
            <p:cNvSpPr>
              <a:spLocks noChangeShapeType="1"/>
            </p:cNvSpPr>
            <p:nvPr/>
          </p:nvSpPr>
          <p:spPr bwMode="auto">
            <a:xfrm flipV="1">
              <a:off x="4128" y="1296"/>
              <a:ext cx="0" cy="384"/>
            </a:xfrm>
            <a:prstGeom prst="line">
              <a:avLst/>
            </a:prstGeom>
            <a:noFill/>
            <a:ln w="76200">
              <a:solidFill>
                <a:srgbClr val="0419E0"/>
              </a:solidFill>
              <a:round/>
              <a:tailEnd type="stealth" w="med" len="med"/>
            </a:ln>
          </p:spPr>
          <p:txBody>
            <a:bodyPr wrap="none"/>
            <a:lstStyle/>
            <a:p>
              <a:endParaRPr lang="zh-CN" altLang="en-US"/>
            </a:p>
          </p:txBody>
        </p:sp>
      </p:gr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96" name="内容占位符 9"/>
          <p:cNvSpPr>
            <a:spLocks noGrp="1"/>
          </p:cNvSpPr>
          <p:nvPr>
            <p:ph idx="1"/>
          </p:nvPr>
        </p:nvSpPr>
        <p:spPr/>
        <p:txBody>
          <a:bodyPr/>
          <a:lstStyle/>
          <a:p>
            <a:r>
              <a:rPr lang="zh-CN" altLang="en-US"/>
              <a:t>设备地址线：每个</a:t>
            </a:r>
            <a:r>
              <a:rPr lang="en-US" altLang="zh-CN">
                <a:latin typeface="Times New Roman" panose="02020603050405020304" pitchFamily="18" charset="0"/>
                <a:cs typeface="Times New Roman" panose="02020603050405020304" pitchFamily="18" charset="0"/>
              </a:rPr>
              <a:t>IO</a:t>
            </a:r>
            <a:r>
              <a:rPr lang="zh-CN" altLang="en-US"/>
              <a:t>设备都有一个唯一的设备编号。</a:t>
            </a:r>
          </a:p>
          <a:p>
            <a:r>
              <a:rPr lang="zh-CN" altLang="en-US" dirty="0">
                <a:sym typeface="+mn-ea"/>
              </a:rPr>
              <a:t>优先级可变</a:t>
            </a:r>
          </a:p>
          <a:p>
            <a:r>
              <a:rPr lang="zh-CN" altLang="en-US" dirty="0">
                <a:sym typeface="+mn-ea"/>
              </a:rPr>
              <a:t>响应慢</a:t>
            </a:r>
            <a:endParaRPr lang="en-US" altLang="zh-CN" dirty="0">
              <a:sym typeface="+mn-ea"/>
            </a:endParaRPr>
          </a:p>
          <a:p>
            <a:r>
              <a:rPr lang="zh-CN" altLang="en-US" dirty="0">
                <a:sym typeface="+mn-ea"/>
              </a:rPr>
              <a:t>故障不敏感</a:t>
            </a:r>
            <a:endParaRPr lang="zh-CN" altLang="zh-CN" dirty="0">
              <a:sym typeface="+mn-ea"/>
            </a:endParaRPr>
          </a:p>
          <a:p>
            <a:r>
              <a:rPr lang="zh-CN" altLang="en-US" dirty="0">
                <a:sym typeface="+mn-ea"/>
              </a:rPr>
              <a:t>扩展困难</a:t>
            </a:r>
            <a:endParaRPr lang="en-US" altLang="zh-CN" dirty="0"/>
          </a:p>
          <a:p>
            <a:endParaRPr lang="zh-CN" altLang="en-US"/>
          </a:p>
        </p:txBody>
      </p:sp>
      <p:sp>
        <p:nvSpPr>
          <p:cNvPr id="1049197" name="标题 4"/>
          <p:cNvSpPr>
            <a:spLocks noGrp="1"/>
          </p:cNvSpPr>
          <p:nvPr>
            <p:ph type="title"/>
          </p:nvPr>
        </p:nvSpPr>
        <p:spPr/>
        <p:txBody>
          <a:bodyPr>
            <a:normAutofit fontScale="90000"/>
          </a:bodyPr>
          <a:lstStyle/>
          <a:p>
            <a:r>
              <a:rPr lang="zh-CN" altLang="en-US" dirty="0"/>
              <a:t>计数器定时查询方式</a:t>
            </a:r>
          </a:p>
        </p:txBody>
      </p:sp>
      <p:grpSp>
        <p:nvGrpSpPr>
          <p:cNvPr id="151" name="Group 2"/>
          <p:cNvGrpSpPr/>
          <p:nvPr/>
        </p:nvGrpSpPr>
        <p:grpSpPr bwMode="auto">
          <a:xfrm>
            <a:off x="3909695" y="4900295"/>
            <a:ext cx="685800" cy="762000"/>
            <a:chOff x="1536" y="3888"/>
            <a:chExt cx="432" cy="480"/>
          </a:xfrm>
        </p:grpSpPr>
        <p:sp>
          <p:nvSpPr>
            <p:cNvPr id="1049198" name="Rectangle 3"/>
            <p:cNvSpPr>
              <a:spLocks noChangeArrowheads="1"/>
            </p:cNvSpPr>
            <p:nvPr/>
          </p:nvSpPr>
          <p:spPr bwMode="auto">
            <a:xfrm>
              <a:off x="1536" y="3888"/>
              <a:ext cx="384" cy="480"/>
            </a:xfrm>
            <a:prstGeom prst="rect">
              <a:avLst/>
            </a:prstGeom>
            <a:solidFill>
              <a:schemeClr val="folHlink"/>
            </a:solidFill>
            <a:ln w="28575">
              <a:solidFill>
                <a:schemeClr val="folHlink"/>
              </a:solidFill>
              <a:miter lim="800000"/>
            </a:ln>
          </p:spPr>
          <p:txBody>
            <a:bodyPr wrap="none" anchor="ctr"/>
            <a:lstStyle/>
            <a:p>
              <a:pPr algn="ctr"/>
              <a:endParaRPr lang="zh-CN" altLang="en-US" sz="3200">
                <a:latin typeface="Times New Roman" panose="02020603050405020304" pitchFamily="18" charset="0"/>
              </a:endParaRPr>
            </a:p>
          </p:txBody>
        </p:sp>
        <p:sp>
          <p:nvSpPr>
            <p:cNvPr id="1049199" name="Text Box 4"/>
            <p:cNvSpPr txBox="1">
              <a:spLocks noChangeArrowheads="1"/>
            </p:cNvSpPr>
            <p:nvPr/>
          </p:nvSpPr>
          <p:spPr bwMode="auto">
            <a:xfrm>
              <a:off x="1536" y="3936"/>
              <a:ext cx="432" cy="365"/>
            </a:xfrm>
            <a:prstGeom prst="rect">
              <a:avLst/>
            </a:prstGeom>
            <a:noFill/>
            <a:ln w="9525">
              <a:noFill/>
              <a:miter lim="800000"/>
            </a:ln>
          </p:spPr>
          <p:txBody>
            <a:bodyPr>
              <a:spAutoFit/>
            </a:bodyPr>
            <a:lstStyle/>
            <a:p>
              <a:r>
                <a:rPr lang="zh-CN" altLang="en-US" sz="3200">
                  <a:solidFill>
                    <a:schemeClr val="bg2"/>
                  </a:solidFill>
                  <a:latin typeface="Times New Roman" panose="02020603050405020304" pitchFamily="18" charset="0"/>
                </a:rPr>
                <a:t> 0</a:t>
              </a:r>
            </a:p>
          </p:txBody>
        </p:sp>
      </p:grpSp>
      <p:grpSp>
        <p:nvGrpSpPr>
          <p:cNvPr id="152" name="Group 75"/>
          <p:cNvGrpSpPr/>
          <p:nvPr/>
        </p:nvGrpSpPr>
        <p:grpSpPr bwMode="auto">
          <a:xfrm>
            <a:off x="3683635" y="1631633"/>
            <a:ext cx="8074025" cy="4678363"/>
            <a:chOff x="674" y="863"/>
            <a:chExt cx="5086" cy="2947"/>
          </a:xfrm>
        </p:grpSpPr>
        <p:sp>
          <p:nvSpPr>
            <p:cNvPr id="1049200" name="Rectangle 7"/>
            <p:cNvSpPr>
              <a:spLocks noChangeArrowheads="1"/>
            </p:cNvSpPr>
            <p:nvPr/>
          </p:nvSpPr>
          <p:spPr bwMode="auto">
            <a:xfrm>
              <a:off x="674" y="863"/>
              <a:ext cx="718" cy="2947"/>
            </a:xfrm>
            <a:prstGeom prst="rect">
              <a:avLst/>
            </a:prstGeom>
            <a:noFill/>
            <a:ln w="38100">
              <a:solidFill>
                <a:schemeClr val="folHlink"/>
              </a:solidFill>
              <a:miter lim="800000"/>
            </a:ln>
          </p:spPr>
          <p:txBody>
            <a:bodyPr wrap="none" anchor="t" anchorCtr="0"/>
            <a:lstStyle/>
            <a:p>
              <a:pPr algn="ctr">
                <a:lnSpc>
                  <a:spcPct val="100000"/>
                </a:lnSpc>
                <a:spcBef>
                  <a:spcPts val="600"/>
                </a:spcBef>
                <a:spcAft>
                  <a:spcPts val="0"/>
                </a:spcAft>
              </a:pPr>
              <a:r>
                <a:rPr lang="zh-CN" altLang="en-US" sz="3200">
                  <a:latin typeface="Times New Roman" panose="02020603050405020304" pitchFamily="18" charset="0"/>
                </a:rPr>
                <a:t>总</a:t>
              </a:r>
            </a:p>
            <a:p>
              <a:pPr algn="ctr"/>
              <a:r>
                <a:rPr lang="zh-CN" altLang="en-US" sz="3200">
                  <a:latin typeface="Times New Roman" panose="02020603050405020304" pitchFamily="18" charset="0"/>
                </a:rPr>
                <a:t>线</a:t>
              </a:r>
            </a:p>
            <a:p>
              <a:pPr algn="ctr"/>
              <a:r>
                <a:rPr lang="zh-CN" altLang="en-US" sz="3200">
                  <a:latin typeface="Times New Roman" panose="02020603050405020304" pitchFamily="18" charset="0"/>
                </a:rPr>
                <a:t>控</a:t>
              </a:r>
            </a:p>
            <a:p>
              <a:pPr algn="ctr"/>
              <a:r>
                <a:rPr lang="zh-CN" altLang="en-US" sz="3200">
                  <a:latin typeface="Times New Roman" panose="02020603050405020304" pitchFamily="18" charset="0"/>
                </a:rPr>
                <a:t>制</a:t>
              </a:r>
            </a:p>
            <a:p>
              <a:pPr algn="ctr"/>
              <a:r>
                <a:rPr lang="zh-CN" altLang="en-US" sz="3200">
                  <a:latin typeface="Times New Roman" panose="02020603050405020304" pitchFamily="18" charset="0"/>
                </a:rPr>
                <a:t>部</a:t>
              </a:r>
            </a:p>
            <a:p>
              <a:pPr algn="ctr"/>
              <a:r>
                <a:rPr lang="zh-CN" altLang="en-US" sz="3200">
                  <a:latin typeface="Times New Roman" panose="02020603050405020304" pitchFamily="18" charset="0"/>
                </a:rPr>
                <a:t>件</a:t>
              </a:r>
            </a:p>
          </p:txBody>
        </p:sp>
        <p:sp>
          <p:nvSpPr>
            <p:cNvPr id="1049201" name="Line 8"/>
            <p:cNvSpPr>
              <a:spLocks noChangeShapeType="1"/>
            </p:cNvSpPr>
            <p:nvPr/>
          </p:nvSpPr>
          <p:spPr bwMode="auto">
            <a:xfrm>
              <a:off x="1392" y="1536"/>
              <a:ext cx="4368" cy="0"/>
            </a:xfrm>
            <a:prstGeom prst="line">
              <a:avLst/>
            </a:prstGeom>
            <a:noFill/>
            <a:ln w="76200">
              <a:solidFill>
                <a:schemeClr val="tx1"/>
              </a:solidFill>
              <a:round/>
            </a:ln>
          </p:spPr>
          <p:txBody>
            <a:bodyPr wrap="none"/>
            <a:lstStyle/>
            <a:p>
              <a:endParaRPr lang="zh-CN" altLang="en-US"/>
            </a:p>
          </p:txBody>
        </p:sp>
        <p:sp>
          <p:nvSpPr>
            <p:cNvPr id="1049202" name="Text Box 9"/>
            <p:cNvSpPr txBox="1">
              <a:spLocks noChangeArrowheads="1"/>
            </p:cNvSpPr>
            <p:nvPr/>
          </p:nvSpPr>
          <p:spPr bwMode="auto">
            <a:xfrm>
              <a:off x="4608" y="866"/>
              <a:ext cx="647" cy="269"/>
            </a:xfrm>
            <a:prstGeom prst="rect">
              <a:avLst/>
            </a:prstGeom>
            <a:noFill/>
            <a:ln w="9525">
              <a:noFill/>
              <a:miter lim="800000"/>
            </a:ln>
          </p:spPr>
          <p:txBody>
            <a:bodyPr wrap="none">
              <a:spAutoFit/>
            </a:bodyPr>
            <a:lstStyle/>
            <a:p>
              <a:r>
                <a:rPr lang="zh-CN" altLang="en-US" sz="2200">
                  <a:latin typeface="Times New Roman" panose="02020603050405020304" pitchFamily="18" charset="0"/>
                </a:rPr>
                <a:t>数据线</a:t>
              </a:r>
            </a:p>
          </p:txBody>
        </p:sp>
        <p:sp>
          <p:nvSpPr>
            <p:cNvPr id="1049203" name="Line 10"/>
            <p:cNvSpPr>
              <a:spLocks noChangeShapeType="1"/>
            </p:cNvSpPr>
            <p:nvPr/>
          </p:nvSpPr>
          <p:spPr bwMode="auto">
            <a:xfrm>
              <a:off x="1392" y="1920"/>
              <a:ext cx="4368" cy="0"/>
            </a:xfrm>
            <a:prstGeom prst="line">
              <a:avLst/>
            </a:prstGeom>
            <a:noFill/>
            <a:ln w="38100">
              <a:solidFill>
                <a:schemeClr val="tx1"/>
              </a:solidFill>
              <a:round/>
            </a:ln>
          </p:spPr>
          <p:txBody>
            <a:bodyPr wrap="none"/>
            <a:lstStyle/>
            <a:p>
              <a:endParaRPr lang="zh-CN" altLang="en-US"/>
            </a:p>
          </p:txBody>
        </p:sp>
        <p:sp>
          <p:nvSpPr>
            <p:cNvPr id="1049204" name="Text Box 11"/>
            <p:cNvSpPr txBox="1">
              <a:spLocks noChangeArrowheads="1"/>
            </p:cNvSpPr>
            <p:nvPr/>
          </p:nvSpPr>
          <p:spPr bwMode="auto">
            <a:xfrm>
              <a:off x="4608" y="1250"/>
              <a:ext cx="647" cy="269"/>
            </a:xfrm>
            <a:prstGeom prst="rect">
              <a:avLst/>
            </a:prstGeom>
            <a:noFill/>
            <a:ln w="9525">
              <a:noFill/>
              <a:miter lim="800000"/>
            </a:ln>
          </p:spPr>
          <p:txBody>
            <a:bodyPr wrap="none">
              <a:spAutoFit/>
            </a:bodyPr>
            <a:lstStyle/>
            <a:p>
              <a:r>
                <a:rPr lang="zh-CN" altLang="en-US" sz="2200">
                  <a:latin typeface="Times New Roman" panose="02020603050405020304" pitchFamily="18" charset="0"/>
                </a:rPr>
                <a:t>地址线</a:t>
              </a:r>
            </a:p>
          </p:txBody>
        </p:sp>
        <p:sp>
          <p:nvSpPr>
            <p:cNvPr id="1049205" name="Line 12"/>
            <p:cNvSpPr>
              <a:spLocks noChangeShapeType="1"/>
            </p:cNvSpPr>
            <p:nvPr/>
          </p:nvSpPr>
          <p:spPr bwMode="auto">
            <a:xfrm>
              <a:off x="1392" y="2304"/>
              <a:ext cx="4368" cy="0"/>
            </a:xfrm>
            <a:prstGeom prst="line">
              <a:avLst/>
            </a:prstGeom>
            <a:noFill/>
            <a:ln w="38100">
              <a:solidFill>
                <a:schemeClr val="tx1"/>
              </a:solidFill>
              <a:round/>
              <a:headEnd type="stealth" w="lg" len="lg"/>
            </a:ln>
          </p:spPr>
          <p:txBody>
            <a:bodyPr wrap="none"/>
            <a:lstStyle/>
            <a:p>
              <a:endParaRPr lang="zh-CN" altLang="en-US"/>
            </a:p>
          </p:txBody>
        </p:sp>
        <p:sp>
          <p:nvSpPr>
            <p:cNvPr id="1049206" name="Line 13"/>
            <p:cNvSpPr>
              <a:spLocks noChangeShapeType="1"/>
            </p:cNvSpPr>
            <p:nvPr/>
          </p:nvSpPr>
          <p:spPr bwMode="auto">
            <a:xfrm>
              <a:off x="1392" y="2688"/>
              <a:ext cx="4368" cy="0"/>
            </a:xfrm>
            <a:prstGeom prst="line">
              <a:avLst/>
            </a:prstGeom>
            <a:noFill/>
            <a:ln w="38100">
              <a:solidFill>
                <a:schemeClr val="tx1"/>
              </a:solidFill>
              <a:round/>
              <a:headEnd type="stealth" w="lg" len="lg"/>
            </a:ln>
          </p:spPr>
          <p:txBody>
            <a:bodyPr wrap="none"/>
            <a:lstStyle/>
            <a:p>
              <a:endParaRPr lang="zh-CN" altLang="en-US"/>
            </a:p>
          </p:txBody>
        </p:sp>
        <p:sp>
          <p:nvSpPr>
            <p:cNvPr id="1049207" name="Rectangle 14"/>
            <p:cNvSpPr>
              <a:spLocks noChangeArrowheads="1"/>
            </p:cNvSpPr>
            <p:nvPr/>
          </p:nvSpPr>
          <p:spPr bwMode="auto">
            <a:xfrm>
              <a:off x="1920" y="3264"/>
              <a:ext cx="1056" cy="528"/>
            </a:xfrm>
            <a:prstGeom prst="rect">
              <a:avLst/>
            </a:prstGeom>
            <a:noFill/>
            <a:ln w="38100">
              <a:solidFill>
                <a:schemeClr val="folHlink"/>
              </a:solidFill>
              <a:miter lim="800000"/>
            </a:ln>
          </p:spPr>
          <p:txBody>
            <a:bodyPr wrap="none" anchor="ctr"/>
            <a:lstStyle/>
            <a:p>
              <a:pPr algn="ctr"/>
              <a:r>
                <a:rPr lang="en-US" altLang="zh-CN" sz="2400">
                  <a:latin typeface="Times New Roman" panose="02020603050405020304" pitchFamily="18" charset="0"/>
                </a:rPr>
                <a:t>I/O</a:t>
              </a:r>
              <a:r>
                <a:rPr lang="zh-CN" altLang="en-US" sz="2400">
                  <a:latin typeface="Times New Roman" panose="02020603050405020304" pitchFamily="18" charset="0"/>
                </a:rPr>
                <a:t>接口0</a:t>
              </a:r>
            </a:p>
          </p:txBody>
        </p:sp>
        <p:sp>
          <p:nvSpPr>
            <p:cNvPr id="1049208" name="Text Box 15"/>
            <p:cNvSpPr txBox="1">
              <a:spLocks noChangeArrowheads="1"/>
            </p:cNvSpPr>
            <p:nvPr/>
          </p:nvSpPr>
          <p:spPr bwMode="auto">
            <a:xfrm>
              <a:off x="4188" y="3312"/>
              <a:ext cx="372" cy="365"/>
            </a:xfrm>
            <a:prstGeom prst="rect">
              <a:avLst/>
            </a:prstGeom>
            <a:noFill/>
            <a:ln w="9525">
              <a:noFill/>
              <a:miter lim="800000"/>
            </a:ln>
          </p:spPr>
          <p:txBody>
            <a:bodyPr wrap="none">
              <a:spAutoFit/>
            </a:bodyPr>
            <a:lstStyle/>
            <a:p>
              <a:r>
                <a:rPr lang="zh-CN" altLang="en-US" sz="3200">
                  <a:solidFill>
                    <a:schemeClr val="folHlink"/>
                  </a:solidFill>
                  <a:latin typeface="Times New Roman" panose="02020603050405020304" pitchFamily="18" charset="0"/>
                </a:rPr>
                <a:t>…</a:t>
              </a:r>
            </a:p>
          </p:txBody>
        </p:sp>
        <p:sp>
          <p:nvSpPr>
            <p:cNvPr id="1049209" name="Text Box 16"/>
            <p:cNvSpPr txBox="1">
              <a:spLocks noChangeArrowheads="1"/>
            </p:cNvSpPr>
            <p:nvPr/>
          </p:nvSpPr>
          <p:spPr bwMode="auto">
            <a:xfrm>
              <a:off x="1444" y="1989"/>
              <a:ext cx="974" cy="290"/>
            </a:xfrm>
            <a:prstGeom prst="rect">
              <a:avLst/>
            </a:prstGeom>
            <a:noFill/>
            <a:ln w="9525">
              <a:noFill/>
              <a:miter lim="800000"/>
            </a:ln>
          </p:spPr>
          <p:txBody>
            <a:bodyPr wrap="none">
              <a:spAutoFit/>
            </a:bodyPr>
            <a:lstStyle/>
            <a:p>
              <a:pPr algn="l"/>
              <a:r>
                <a:rPr lang="en-US" altLang="zh-CN" sz="2400">
                  <a:latin typeface="Times New Roman" panose="02020603050405020304" pitchFamily="18" charset="0"/>
                </a:rPr>
                <a:t>BS </a:t>
              </a:r>
              <a:r>
                <a:rPr lang="zh-CN" altLang="en-US" sz="2400">
                  <a:latin typeface="Times New Roman" panose="02020603050405020304" pitchFamily="18" charset="0"/>
                  <a:sym typeface="+mn-ea"/>
                </a:rPr>
                <a:t>总线忙</a:t>
              </a:r>
            </a:p>
          </p:txBody>
        </p:sp>
        <p:sp>
          <p:nvSpPr>
            <p:cNvPr id="1049210" name="Text Box 17"/>
            <p:cNvSpPr txBox="1">
              <a:spLocks noChangeArrowheads="1"/>
            </p:cNvSpPr>
            <p:nvPr/>
          </p:nvSpPr>
          <p:spPr bwMode="auto">
            <a:xfrm>
              <a:off x="1372" y="2434"/>
              <a:ext cx="919" cy="232"/>
            </a:xfrm>
            <a:prstGeom prst="rect">
              <a:avLst/>
            </a:prstGeom>
            <a:noFill/>
            <a:ln w="9525">
              <a:noFill/>
              <a:miter lim="800000"/>
            </a:ln>
          </p:spPr>
          <p:txBody>
            <a:bodyPr wrap="none">
              <a:spAutoFit/>
            </a:bodyPr>
            <a:lstStyle/>
            <a:p>
              <a:pPr algn="l"/>
              <a:r>
                <a:rPr lang="en-US" altLang="zh-CN">
                  <a:latin typeface="Times New Roman" panose="02020603050405020304" pitchFamily="18" charset="0"/>
                </a:rPr>
                <a:t>BR </a:t>
              </a:r>
              <a:r>
                <a:rPr lang="zh-CN" altLang="en-US">
                  <a:latin typeface="Times New Roman" panose="02020603050405020304" pitchFamily="18" charset="0"/>
                  <a:sym typeface="+mn-ea"/>
                </a:rPr>
                <a:t>总线请求</a:t>
              </a:r>
            </a:p>
          </p:txBody>
        </p:sp>
        <p:sp>
          <p:nvSpPr>
            <p:cNvPr id="1049211" name="Rectangle 18"/>
            <p:cNvSpPr>
              <a:spLocks noChangeArrowheads="1"/>
            </p:cNvSpPr>
            <p:nvPr/>
          </p:nvSpPr>
          <p:spPr bwMode="auto">
            <a:xfrm>
              <a:off x="3120" y="3264"/>
              <a:ext cx="1056" cy="528"/>
            </a:xfrm>
            <a:prstGeom prst="rect">
              <a:avLst/>
            </a:prstGeom>
            <a:noFill/>
            <a:ln w="38100">
              <a:solidFill>
                <a:schemeClr val="folHlink"/>
              </a:solidFill>
              <a:miter lim="800000"/>
            </a:ln>
          </p:spPr>
          <p:txBody>
            <a:bodyPr wrap="none" anchor="ctr"/>
            <a:lstStyle/>
            <a:p>
              <a:pPr algn="ctr"/>
              <a:r>
                <a:rPr lang="en-US" altLang="zh-CN" sz="2400">
                  <a:latin typeface="Times New Roman" panose="02020603050405020304" pitchFamily="18" charset="0"/>
                </a:rPr>
                <a:t>I/O</a:t>
              </a:r>
              <a:r>
                <a:rPr lang="zh-CN" altLang="en-US" sz="2400">
                  <a:latin typeface="Times New Roman" panose="02020603050405020304" pitchFamily="18" charset="0"/>
                </a:rPr>
                <a:t>接口1</a:t>
              </a:r>
            </a:p>
          </p:txBody>
        </p:sp>
        <p:sp>
          <p:nvSpPr>
            <p:cNvPr id="1049212" name="Rectangle 19"/>
            <p:cNvSpPr>
              <a:spLocks noChangeArrowheads="1"/>
            </p:cNvSpPr>
            <p:nvPr/>
          </p:nvSpPr>
          <p:spPr bwMode="auto">
            <a:xfrm>
              <a:off x="4512" y="3264"/>
              <a:ext cx="1056" cy="528"/>
            </a:xfrm>
            <a:prstGeom prst="rect">
              <a:avLst/>
            </a:prstGeom>
            <a:noFill/>
            <a:ln w="38100">
              <a:solidFill>
                <a:schemeClr val="folHlink"/>
              </a:solidFill>
              <a:miter lim="800000"/>
            </a:ln>
          </p:spPr>
          <p:txBody>
            <a:bodyPr wrap="none" anchor="ctr"/>
            <a:lstStyle/>
            <a:p>
              <a:pPr algn="ctr"/>
              <a:r>
                <a:rPr lang="en-US" altLang="zh-CN" sz="2400">
                  <a:latin typeface="Times New Roman" panose="02020603050405020304" pitchFamily="18" charset="0"/>
                </a:rPr>
                <a:t>I/O</a:t>
              </a:r>
              <a:r>
                <a:rPr lang="zh-CN" altLang="en-US" sz="2400">
                  <a:latin typeface="Times New Roman" panose="02020603050405020304" pitchFamily="18" charset="0"/>
                </a:rPr>
                <a:t>接口</a:t>
              </a:r>
              <a:r>
                <a:rPr lang="en-US" altLang="zh-CN" sz="2400" i="1">
                  <a:latin typeface="Times New Roman" panose="02020603050405020304" pitchFamily="18" charset="0"/>
                </a:rPr>
                <a:t>n</a:t>
              </a:r>
            </a:p>
          </p:txBody>
        </p:sp>
        <p:sp>
          <p:nvSpPr>
            <p:cNvPr id="1049213" name="Line 20"/>
            <p:cNvSpPr>
              <a:spLocks noChangeShapeType="1"/>
            </p:cNvSpPr>
            <p:nvPr/>
          </p:nvSpPr>
          <p:spPr bwMode="auto">
            <a:xfrm>
              <a:off x="1392" y="1152"/>
              <a:ext cx="4368" cy="0"/>
            </a:xfrm>
            <a:prstGeom prst="line">
              <a:avLst/>
            </a:prstGeom>
            <a:noFill/>
            <a:ln w="76200">
              <a:solidFill>
                <a:schemeClr val="tx1"/>
              </a:solidFill>
              <a:round/>
            </a:ln>
          </p:spPr>
          <p:txBody>
            <a:bodyPr wrap="none"/>
            <a:lstStyle/>
            <a:p>
              <a:endParaRPr lang="zh-CN" altLang="en-US"/>
            </a:p>
          </p:txBody>
        </p:sp>
        <p:sp>
          <p:nvSpPr>
            <p:cNvPr id="1049214" name="Text Box 21"/>
            <p:cNvSpPr txBox="1">
              <a:spLocks noChangeArrowheads="1"/>
            </p:cNvSpPr>
            <p:nvPr/>
          </p:nvSpPr>
          <p:spPr bwMode="auto">
            <a:xfrm>
              <a:off x="4154" y="1634"/>
              <a:ext cx="1030" cy="271"/>
            </a:xfrm>
            <a:prstGeom prst="rect">
              <a:avLst/>
            </a:prstGeom>
            <a:noFill/>
            <a:ln w="9525">
              <a:noFill/>
              <a:miter lim="800000"/>
            </a:ln>
          </p:spPr>
          <p:txBody>
            <a:bodyPr wrap="square">
              <a:spAutoFit/>
            </a:bodyPr>
            <a:lstStyle/>
            <a:p>
              <a:r>
                <a:rPr lang="zh-CN" altLang="en-US" sz="2200">
                  <a:latin typeface="Times New Roman" panose="02020603050405020304" pitchFamily="18" charset="0"/>
                </a:rPr>
                <a:t>设备地址线</a:t>
              </a:r>
            </a:p>
          </p:txBody>
        </p:sp>
        <p:sp>
          <p:nvSpPr>
            <p:cNvPr id="1049215" name="Line 22"/>
            <p:cNvSpPr>
              <a:spLocks noChangeShapeType="1"/>
            </p:cNvSpPr>
            <p:nvPr/>
          </p:nvSpPr>
          <p:spPr bwMode="auto">
            <a:xfrm flipV="1">
              <a:off x="2064" y="2688"/>
              <a:ext cx="0" cy="576"/>
            </a:xfrm>
            <a:prstGeom prst="line">
              <a:avLst/>
            </a:prstGeom>
            <a:noFill/>
            <a:ln w="38100">
              <a:solidFill>
                <a:schemeClr val="tx1"/>
              </a:solidFill>
              <a:round/>
              <a:tailEnd type="stealth" w="lg" len="lg"/>
            </a:ln>
          </p:spPr>
          <p:txBody>
            <a:bodyPr wrap="none"/>
            <a:lstStyle/>
            <a:p>
              <a:endParaRPr lang="zh-CN" altLang="en-US"/>
            </a:p>
          </p:txBody>
        </p:sp>
        <p:sp>
          <p:nvSpPr>
            <p:cNvPr id="1049216" name="Line 23"/>
            <p:cNvSpPr>
              <a:spLocks noChangeShapeType="1"/>
            </p:cNvSpPr>
            <p:nvPr/>
          </p:nvSpPr>
          <p:spPr bwMode="auto">
            <a:xfrm flipV="1">
              <a:off x="2256" y="2304"/>
              <a:ext cx="0" cy="960"/>
            </a:xfrm>
            <a:prstGeom prst="line">
              <a:avLst/>
            </a:prstGeom>
            <a:noFill/>
            <a:ln w="38100">
              <a:solidFill>
                <a:schemeClr val="tx1"/>
              </a:solidFill>
              <a:round/>
              <a:tailEnd type="stealth" w="lg" len="lg"/>
            </a:ln>
          </p:spPr>
          <p:txBody>
            <a:bodyPr wrap="none"/>
            <a:lstStyle/>
            <a:p>
              <a:endParaRPr lang="zh-CN" altLang="en-US"/>
            </a:p>
          </p:txBody>
        </p:sp>
        <p:sp>
          <p:nvSpPr>
            <p:cNvPr id="1049217" name="Line 24"/>
            <p:cNvSpPr>
              <a:spLocks noChangeShapeType="1"/>
            </p:cNvSpPr>
            <p:nvPr/>
          </p:nvSpPr>
          <p:spPr bwMode="auto">
            <a:xfrm>
              <a:off x="2448" y="1920"/>
              <a:ext cx="0" cy="1344"/>
            </a:xfrm>
            <a:prstGeom prst="line">
              <a:avLst/>
            </a:prstGeom>
            <a:noFill/>
            <a:ln w="38100">
              <a:solidFill>
                <a:schemeClr val="tx1"/>
              </a:solidFill>
              <a:round/>
              <a:headEnd type="oval" w="med" len="med"/>
              <a:tailEnd type="stealth" w="lg" len="lg"/>
            </a:ln>
          </p:spPr>
          <p:txBody>
            <a:bodyPr wrap="none"/>
            <a:lstStyle/>
            <a:p>
              <a:endParaRPr lang="zh-CN" altLang="en-US"/>
            </a:p>
          </p:txBody>
        </p:sp>
        <p:sp>
          <p:nvSpPr>
            <p:cNvPr id="1049218" name="Line 25"/>
            <p:cNvSpPr>
              <a:spLocks noChangeShapeType="1"/>
            </p:cNvSpPr>
            <p:nvPr/>
          </p:nvSpPr>
          <p:spPr bwMode="auto">
            <a:xfrm>
              <a:off x="2640" y="1536"/>
              <a:ext cx="0" cy="1728"/>
            </a:xfrm>
            <a:prstGeom prst="line">
              <a:avLst/>
            </a:prstGeom>
            <a:noFill/>
            <a:ln w="38100">
              <a:solidFill>
                <a:schemeClr val="tx1"/>
              </a:solidFill>
              <a:round/>
              <a:headEnd type="oval" w="med" len="med"/>
              <a:tailEnd type="stealth" w="lg" len="lg"/>
            </a:ln>
          </p:spPr>
          <p:txBody>
            <a:bodyPr wrap="none"/>
            <a:lstStyle/>
            <a:p>
              <a:endParaRPr lang="zh-CN" altLang="en-US"/>
            </a:p>
          </p:txBody>
        </p:sp>
        <p:sp>
          <p:nvSpPr>
            <p:cNvPr id="1049219" name="Line 26"/>
            <p:cNvSpPr>
              <a:spLocks noChangeShapeType="1"/>
            </p:cNvSpPr>
            <p:nvPr/>
          </p:nvSpPr>
          <p:spPr bwMode="auto">
            <a:xfrm>
              <a:off x="2832" y="1152"/>
              <a:ext cx="0" cy="2112"/>
            </a:xfrm>
            <a:prstGeom prst="line">
              <a:avLst/>
            </a:prstGeom>
            <a:noFill/>
            <a:ln w="38100">
              <a:solidFill>
                <a:schemeClr val="tx1"/>
              </a:solidFill>
              <a:round/>
              <a:headEnd type="oval" w="med" len="med"/>
              <a:tailEnd type="stealth" w="lg" len="lg"/>
            </a:ln>
          </p:spPr>
          <p:txBody>
            <a:bodyPr wrap="none"/>
            <a:lstStyle/>
            <a:p>
              <a:endParaRPr lang="zh-CN" altLang="en-US"/>
            </a:p>
          </p:txBody>
        </p:sp>
        <p:sp>
          <p:nvSpPr>
            <p:cNvPr id="1049220" name="Line 27"/>
            <p:cNvSpPr>
              <a:spLocks noChangeShapeType="1"/>
            </p:cNvSpPr>
            <p:nvPr/>
          </p:nvSpPr>
          <p:spPr bwMode="auto">
            <a:xfrm flipV="1">
              <a:off x="3264" y="2688"/>
              <a:ext cx="0" cy="576"/>
            </a:xfrm>
            <a:prstGeom prst="line">
              <a:avLst/>
            </a:prstGeom>
            <a:noFill/>
            <a:ln w="38100">
              <a:solidFill>
                <a:schemeClr val="tx1"/>
              </a:solidFill>
              <a:round/>
              <a:tailEnd type="stealth" w="lg" len="lg"/>
            </a:ln>
          </p:spPr>
          <p:txBody>
            <a:bodyPr wrap="none"/>
            <a:lstStyle/>
            <a:p>
              <a:endParaRPr lang="zh-CN" altLang="en-US"/>
            </a:p>
          </p:txBody>
        </p:sp>
        <p:sp>
          <p:nvSpPr>
            <p:cNvPr id="1049221" name="Line 28"/>
            <p:cNvSpPr>
              <a:spLocks noChangeShapeType="1"/>
            </p:cNvSpPr>
            <p:nvPr/>
          </p:nvSpPr>
          <p:spPr bwMode="auto">
            <a:xfrm flipV="1">
              <a:off x="3456" y="2304"/>
              <a:ext cx="0" cy="960"/>
            </a:xfrm>
            <a:prstGeom prst="line">
              <a:avLst/>
            </a:prstGeom>
            <a:noFill/>
            <a:ln w="38100">
              <a:solidFill>
                <a:schemeClr val="tx1"/>
              </a:solidFill>
              <a:round/>
              <a:tailEnd type="stealth" w="lg" len="lg"/>
            </a:ln>
          </p:spPr>
          <p:txBody>
            <a:bodyPr wrap="none"/>
            <a:lstStyle/>
            <a:p>
              <a:endParaRPr lang="zh-CN" altLang="en-US"/>
            </a:p>
          </p:txBody>
        </p:sp>
        <p:sp>
          <p:nvSpPr>
            <p:cNvPr id="1049222" name="Line 29"/>
            <p:cNvSpPr>
              <a:spLocks noChangeShapeType="1"/>
            </p:cNvSpPr>
            <p:nvPr/>
          </p:nvSpPr>
          <p:spPr bwMode="auto">
            <a:xfrm>
              <a:off x="3648" y="1920"/>
              <a:ext cx="0" cy="1344"/>
            </a:xfrm>
            <a:prstGeom prst="line">
              <a:avLst/>
            </a:prstGeom>
            <a:noFill/>
            <a:ln w="38100">
              <a:solidFill>
                <a:schemeClr val="tx1"/>
              </a:solidFill>
              <a:round/>
              <a:headEnd type="oval" w="med" len="med"/>
              <a:tailEnd type="stealth" w="lg" len="lg"/>
            </a:ln>
          </p:spPr>
          <p:txBody>
            <a:bodyPr wrap="none"/>
            <a:lstStyle/>
            <a:p>
              <a:endParaRPr lang="zh-CN" altLang="en-US"/>
            </a:p>
          </p:txBody>
        </p:sp>
        <p:sp>
          <p:nvSpPr>
            <p:cNvPr id="1049223" name="Line 30"/>
            <p:cNvSpPr>
              <a:spLocks noChangeShapeType="1"/>
            </p:cNvSpPr>
            <p:nvPr/>
          </p:nvSpPr>
          <p:spPr bwMode="auto">
            <a:xfrm>
              <a:off x="3840" y="1536"/>
              <a:ext cx="0" cy="1728"/>
            </a:xfrm>
            <a:prstGeom prst="line">
              <a:avLst/>
            </a:prstGeom>
            <a:noFill/>
            <a:ln w="38100">
              <a:solidFill>
                <a:schemeClr val="tx1"/>
              </a:solidFill>
              <a:round/>
              <a:headEnd type="oval" w="med" len="med"/>
              <a:tailEnd type="stealth" w="lg" len="lg"/>
            </a:ln>
          </p:spPr>
          <p:txBody>
            <a:bodyPr wrap="none"/>
            <a:lstStyle/>
            <a:p>
              <a:endParaRPr lang="zh-CN" altLang="en-US"/>
            </a:p>
          </p:txBody>
        </p:sp>
        <p:sp>
          <p:nvSpPr>
            <p:cNvPr id="1049224" name="Line 31"/>
            <p:cNvSpPr>
              <a:spLocks noChangeShapeType="1"/>
            </p:cNvSpPr>
            <p:nvPr/>
          </p:nvSpPr>
          <p:spPr bwMode="auto">
            <a:xfrm>
              <a:off x="4032" y="1152"/>
              <a:ext cx="0" cy="2112"/>
            </a:xfrm>
            <a:prstGeom prst="line">
              <a:avLst/>
            </a:prstGeom>
            <a:noFill/>
            <a:ln w="38100">
              <a:solidFill>
                <a:schemeClr val="tx1"/>
              </a:solidFill>
              <a:round/>
              <a:headEnd type="oval" w="med" len="med"/>
              <a:tailEnd type="stealth" w="lg" len="lg"/>
            </a:ln>
          </p:spPr>
          <p:txBody>
            <a:bodyPr wrap="none"/>
            <a:lstStyle/>
            <a:p>
              <a:endParaRPr lang="zh-CN" altLang="en-US"/>
            </a:p>
          </p:txBody>
        </p:sp>
        <p:sp>
          <p:nvSpPr>
            <p:cNvPr id="1049225" name="Line 32"/>
            <p:cNvSpPr>
              <a:spLocks noChangeShapeType="1"/>
            </p:cNvSpPr>
            <p:nvPr/>
          </p:nvSpPr>
          <p:spPr bwMode="auto">
            <a:xfrm flipV="1">
              <a:off x="4608" y="2688"/>
              <a:ext cx="0" cy="576"/>
            </a:xfrm>
            <a:prstGeom prst="line">
              <a:avLst/>
            </a:prstGeom>
            <a:noFill/>
            <a:ln w="38100">
              <a:solidFill>
                <a:schemeClr val="tx1"/>
              </a:solidFill>
              <a:round/>
              <a:tailEnd type="stealth" w="lg" len="lg"/>
            </a:ln>
          </p:spPr>
          <p:txBody>
            <a:bodyPr wrap="none"/>
            <a:lstStyle/>
            <a:p>
              <a:endParaRPr lang="zh-CN" altLang="en-US"/>
            </a:p>
          </p:txBody>
        </p:sp>
        <p:sp>
          <p:nvSpPr>
            <p:cNvPr id="1049226" name="Line 33"/>
            <p:cNvSpPr>
              <a:spLocks noChangeShapeType="1"/>
            </p:cNvSpPr>
            <p:nvPr/>
          </p:nvSpPr>
          <p:spPr bwMode="auto">
            <a:xfrm flipV="1">
              <a:off x="4800" y="2304"/>
              <a:ext cx="0" cy="960"/>
            </a:xfrm>
            <a:prstGeom prst="line">
              <a:avLst/>
            </a:prstGeom>
            <a:noFill/>
            <a:ln w="38100">
              <a:solidFill>
                <a:schemeClr val="tx1"/>
              </a:solidFill>
              <a:round/>
              <a:tailEnd type="stealth" w="lg" len="lg"/>
            </a:ln>
          </p:spPr>
          <p:txBody>
            <a:bodyPr wrap="none"/>
            <a:lstStyle/>
            <a:p>
              <a:endParaRPr lang="zh-CN" altLang="en-US"/>
            </a:p>
          </p:txBody>
        </p:sp>
        <p:sp>
          <p:nvSpPr>
            <p:cNvPr id="1049227" name="Line 34"/>
            <p:cNvSpPr>
              <a:spLocks noChangeShapeType="1"/>
            </p:cNvSpPr>
            <p:nvPr/>
          </p:nvSpPr>
          <p:spPr bwMode="auto">
            <a:xfrm>
              <a:off x="4992" y="1920"/>
              <a:ext cx="0" cy="1344"/>
            </a:xfrm>
            <a:prstGeom prst="line">
              <a:avLst/>
            </a:prstGeom>
            <a:noFill/>
            <a:ln w="38100">
              <a:solidFill>
                <a:schemeClr val="tx1"/>
              </a:solidFill>
              <a:round/>
              <a:headEnd type="oval" w="med" len="med"/>
              <a:tailEnd type="stealth" w="lg" len="lg"/>
            </a:ln>
          </p:spPr>
          <p:txBody>
            <a:bodyPr wrap="none"/>
            <a:lstStyle/>
            <a:p>
              <a:endParaRPr lang="zh-CN" altLang="en-US"/>
            </a:p>
          </p:txBody>
        </p:sp>
        <p:sp>
          <p:nvSpPr>
            <p:cNvPr id="1049228" name="Line 35"/>
            <p:cNvSpPr>
              <a:spLocks noChangeShapeType="1"/>
            </p:cNvSpPr>
            <p:nvPr/>
          </p:nvSpPr>
          <p:spPr bwMode="auto">
            <a:xfrm>
              <a:off x="5184" y="1536"/>
              <a:ext cx="0" cy="1728"/>
            </a:xfrm>
            <a:prstGeom prst="line">
              <a:avLst/>
            </a:prstGeom>
            <a:noFill/>
            <a:ln w="38100">
              <a:solidFill>
                <a:schemeClr val="tx1"/>
              </a:solidFill>
              <a:round/>
              <a:headEnd type="oval" w="med" len="med"/>
              <a:tailEnd type="stealth" w="lg" len="lg"/>
            </a:ln>
          </p:spPr>
          <p:txBody>
            <a:bodyPr wrap="none"/>
            <a:lstStyle/>
            <a:p>
              <a:endParaRPr lang="zh-CN" altLang="en-US"/>
            </a:p>
          </p:txBody>
        </p:sp>
        <p:sp>
          <p:nvSpPr>
            <p:cNvPr id="1049229" name="Line 36"/>
            <p:cNvSpPr>
              <a:spLocks noChangeShapeType="1"/>
            </p:cNvSpPr>
            <p:nvPr/>
          </p:nvSpPr>
          <p:spPr bwMode="auto">
            <a:xfrm>
              <a:off x="5376" y="1152"/>
              <a:ext cx="0" cy="2112"/>
            </a:xfrm>
            <a:prstGeom prst="line">
              <a:avLst/>
            </a:prstGeom>
            <a:noFill/>
            <a:ln w="38100">
              <a:solidFill>
                <a:schemeClr val="tx1"/>
              </a:solidFill>
              <a:round/>
              <a:headEnd type="oval" w="med" len="med"/>
              <a:tailEnd type="stealth" w="lg" len="lg"/>
            </a:ln>
          </p:spPr>
          <p:txBody>
            <a:bodyPr wrap="none"/>
            <a:lstStyle/>
            <a:p>
              <a:endParaRPr lang="zh-CN" altLang="en-US"/>
            </a:p>
          </p:txBody>
        </p:sp>
      </p:grpSp>
      <p:grpSp>
        <p:nvGrpSpPr>
          <p:cNvPr id="153" name="Group 38"/>
          <p:cNvGrpSpPr/>
          <p:nvPr/>
        </p:nvGrpSpPr>
        <p:grpSpPr bwMode="auto">
          <a:xfrm>
            <a:off x="4823460" y="3309620"/>
            <a:ext cx="6934200" cy="2133600"/>
            <a:chOff x="1680" y="2160"/>
            <a:chExt cx="4368" cy="1344"/>
          </a:xfrm>
        </p:grpSpPr>
        <p:grpSp>
          <p:nvGrpSpPr>
            <p:cNvPr id="154" name="Group 39"/>
            <p:cNvGrpSpPr/>
            <p:nvPr/>
          </p:nvGrpSpPr>
          <p:grpSpPr bwMode="auto">
            <a:xfrm>
              <a:off x="2736" y="2160"/>
              <a:ext cx="2544" cy="1344"/>
              <a:chOff x="2736" y="2160"/>
              <a:chExt cx="2544" cy="1344"/>
            </a:xfrm>
          </p:grpSpPr>
          <p:sp>
            <p:nvSpPr>
              <p:cNvPr id="1049230" name="Line 40"/>
              <p:cNvSpPr>
                <a:spLocks noChangeShapeType="1"/>
              </p:cNvSpPr>
              <p:nvPr/>
            </p:nvSpPr>
            <p:spPr bwMode="auto">
              <a:xfrm>
                <a:off x="2736" y="2160"/>
                <a:ext cx="0" cy="1344"/>
              </a:xfrm>
              <a:prstGeom prst="line">
                <a:avLst/>
              </a:prstGeom>
              <a:noFill/>
              <a:ln w="76200">
                <a:solidFill>
                  <a:schemeClr val="folHlink"/>
                </a:solidFill>
                <a:round/>
                <a:headEnd type="oval" w="med" len="med"/>
                <a:tailEnd type="stealth" w="med" len="med"/>
              </a:ln>
            </p:spPr>
            <p:txBody>
              <a:bodyPr wrap="none"/>
              <a:lstStyle/>
              <a:p>
                <a:endParaRPr lang="zh-CN" altLang="en-US"/>
              </a:p>
            </p:txBody>
          </p:sp>
          <p:sp>
            <p:nvSpPr>
              <p:cNvPr id="1049231" name="Line 41"/>
              <p:cNvSpPr>
                <a:spLocks noChangeShapeType="1"/>
              </p:cNvSpPr>
              <p:nvPr/>
            </p:nvSpPr>
            <p:spPr bwMode="auto">
              <a:xfrm>
                <a:off x="3936" y="2160"/>
                <a:ext cx="0" cy="1344"/>
              </a:xfrm>
              <a:prstGeom prst="line">
                <a:avLst/>
              </a:prstGeom>
              <a:noFill/>
              <a:ln w="76200">
                <a:solidFill>
                  <a:schemeClr val="folHlink"/>
                </a:solidFill>
                <a:round/>
                <a:headEnd type="oval" w="med" len="med"/>
                <a:tailEnd type="stealth" w="med" len="med"/>
              </a:ln>
            </p:spPr>
            <p:txBody>
              <a:bodyPr wrap="none"/>
              <a:lstStyle/>
              <a:p>
                <a:endParaRPr lang="zh-CN" altLang="en-US"/>
              </a:p>
            </p:txBody>
          </p:sp>
          <p:sp>
            <p:nvSpPr>
              <p:cNvPr id="1049232" name="Line 42"/>
              <p:cNvSpPr>
                <a:spLocks noChangeShapeType="1"/>
              </p:cNvSpPr>
              <p:nvPr/>
            </p:nvSpPr>
            <p:spPr bwMode="auto">
              <a:xfrm>
                <a:off x="5280" y="2160"/>
                <a:ext cx="0" cy="1344"/>
              </a:xfrm>
              <a:prstGeom prst="line">
                <a:avLst/>
              </a:prstGeom>
              <a:noFill/>
              <a:ln w="76200">
                <a:solidFill>
                  <a:schemeClr val="folHlink"/>
                </a:solidFill>
                <a:round/>
                <a:headEnd type="oval" w="med" len="med"/>
                <a:tailEnd type="stealth" w="med" len="med"/>
              </a:ln>
            </p:spPr>
            <p:txBody>
              <a:bodyPr wrap="none"/>
              <a:lstStyle/>
              <a:p>
                <a:endParaRPr lang="zh-CN" altLang="en-US"/>
              </a:p>
            </p:txBody>
          </p:sp>
        </p:grpSp>
        <p:sp>
          <p:nvSpPr>
            <p:cNvPr id="1049233" name="Line 43"/>
            <p:cNvSpPr>
              <a:spLocks noChangeShapeType="1"/>
            </p:cNvSpPr>
            <p:nvPr/>
          </p:nvSpPr>
          <p:spPr bwMode="auto">
            <a:xfrm>
              <a:off x="1680" y="2160"/>
              <a:ext cx="4368" cy="0"/>
            </a:xfrm>
            <a:prstGeom prst="line">
              <a:avLst/>
            </a:prstGeom>
            <a:noFill/>
            <a:ln w="76200">
              <a:solidFill>
                <a:schemeClr val="folHlink"/>
              </a:solidFill>
              <a:round/>
            </a:ln>
          </p:spPr>
          <p:txBody>
            <a:bodyPr wrap="none"/>
            <a:lstStyle/>
            <a:p>
              <a:endParaRPr lang="zh-CN" altLang="en-US"/>
            </a:p>
          </p:txBody>
        </p:sp>
      </p:grpSp>
      <p:grpSp>
        <p:nvGrpSpPr>
          <p:cNvPr id="155" name="Group 44"/>
          <p:cNvGrpSpPr/>
          <p:nvPr/>
        </p:nvGrpSpPr>
        <p:grpSpPr bwMode="auto">
          <a:xfrm>
            <a:off x="4823460" y="3309620"/>
            <a:ext cx="6934200" cy="2133600"/>
            <a:chOff x="1392" y="1920"/>
            <a:chExt cx="4368" cy="1344"/>
          </a:xfrm>
        </p:grpSpPr>
        <p:grpSp>
          <p:nvGrpSpPr>
            <p:cNvPr id="156" name="Group 45"/>
            <p:cNvGrpSpPr/>
            <p:nvPr/>
          </p:nvGrpSpPr>
          <p:grpSpPr bwMode="auto">
            <a:xfrm>
              <a:off x="2448" y="1920"/>
              <a:ext cx="2544" cy="1344"/>
              <a:chOff x="2448" y="1920"/>
              <a:chExt cx="2544" cy="1344"/>
            </a:xfrm>
          </p:grpSpPr>
          <p:sp>
            <p:nvSpPr>
              <p:cNvPr id="1049234" name="Line 46"/>
              <p:cNvSpPr>
                <a:spLocks noChangeShapeType="1"/>
              </p:cNvSpPr>
              <p:nvPr/>
            </p:nvSpPr>
            <p:spPr bwMode="auto">
              <a:xfrm>
                <a:off x="2448" y="1920"/>
                <a:ext cx="0" cy="1344"/>
              </a:xfrm>
              <a:prstGeom prst="line">
                <a:avLst/>
              </a:prstGeom>
              <a:noFill/>
              <a:ln w="76200">
                <a:solidFill>
                  <a:srgbClr val="C28F00"/>
                </a:solidFill>
                <a:round/>
                <a:headEnd type="oval" w="med" len="med"/>
                <a:tailEnd type="stealth" w="med" len="med"/>
              </a:ln>
            </p:spPr>
            <p:txBody>
              <a:bodyPr wrap="none"/>
              <a:lstStyle/>
              <a:p>
                <a:endParaRPr lang="zh-CN" altLang="en-US"/>
              </a:p>
            </p:txBody>
          </p:sp>
          <p:sp>
            <p:nvSpPr>
              <p:cNvPr id="1049235" name="Line 47"/>
              <p:cNvSpPr>
                <a:spLocks noChangeShapeType="1"/>
              </p:cNvSpPr>
              <p:nvPr/>
            </p:nvSpPr>
            <p:spPr bwMode="auto">
              <a:xfrm>
                <a:off x="3648" y="1920"/>
                <a:ext cx="0" cy="1344"/>
              </a:xfrm>
              <a:prstGeom prst="line">
                <a:avLst/>
              </a:prstGeom>
              <a:noFill/>
              <a:ln w="76200">
                <a:solidFill>
                  <a:srgbClr val="C28F00"/>
                </a:solidFill>
                <a:round/>
                <a:headEnd type="oval" w="med" len="med"/>
                <a:tailEnd type="stealth" w="med" len="med"/>
              </a:ln>
            </p:spPr>
            <p:txBody>
              <a:bodyPr wrap="none"/>
              <a:lstStyle/>
              <a:p>
                <a:endParaRPr lang="zh-CN" altLang="en-US"/>
              </a:p>
            </p:txBody>
          </p:sp>
          <p:sp>
            <p:nvSpPr>
              <p:cNvPr id="1049236" name="Line 48"/>
              <p:cNvSpPr>
                <a:spLocks noChangeShapeType="1"/>
              </p:cNvSpPr>
              <p:nvPr/>
            </p:nvSpPr>
            <p:spPr bwMode="auto">
              <a:xfrm>
                <a:off x="4992" y="1920"/>
                <a:ext cx="0" cy="1344"/>
              </a:xfrm>
              <a:prstGeom prst="line">
                <a:avLst/>
              </a:prstGeom>
              <a:noFill/>
              <a:ln w="76200">
                <a:solidFill>
                  <a:srgbClr val="C28F00"/>
                </a:solidFill>
                <a:round/>
                <a:headEnd type="oval" w="med" len="med"/>
                <a:tailEnd type="stealth" w="med" len="med"/>
              </a:ln>
            </p:spPr>
            <p:txBody>
              <a:bodyPr wrap="none"/>
              <a:lstStyle/>
              <a:p>
                <a:endParaRPr lang="zh-CN" altLang="en-US"/>
              </a:p>
            </p:txBody>
          </p:sp>
        </p:grpSp>
        <p:sp>
          <p:nvSpPr>
            <p:cNvPr id="1049237" name="Line 49"/>
            <p:cNvSpPr>
              <a:spLocks noChangeShapeType="1"/>
            </p:cNvSpPr>
            <p:nvPr/>
          </p:nvSpPr>
          <p:spPr bwMode="auto">
            <a:xfrm>
              <a:off x="1392" y="1920"/>
              <a:ext cx="4368" cy="0"/>
            </a:xfrm>
            <a:prstGeom prst="line">
              <a:avLst/>
            </a:prstGeom>
            <a:noFill/>
            <a:ln w="76200">
              <a:solidFill>
                <a:srgbClr val="C28F00"/>
              </a:solidFill>
              <a:round/>
            </a:ln>
          </p:spPr>
          <p:txBody>
            <a:bodyPr wrap="none"/>
            <a:lstStyle/>
            <a:p>
              <a:endParaRPr lang="zh-CN" altLang="en-US"/>
            </a:p>
          </p:txBody>
        </p:sp>
      </p:grpSp>
      <p:sp>
        <p:nvSpPr>
          <p:cNvPr id="1049238" name="Line 50"/>
          <p:cNvSpPr>
            <a:spLocks noChangeShapeType="1"/>
          </p:cNvSpPr>
          <p:nvPr/>
        </p:nvSpPr>
        <p:spPr bwMode="auto">
          <a:xfrm flipV="1">
            <a:off x="8100060" y="3919220"/>
            <a:ext cx="0" cy="1524000"/>
          </a:xfrm>
          <a:prstGeom prst="line">
            <a:avLst/>
          </a:prstGeom>
          <a:noFill/>
          <a:ln w="76200">
            <a:solidFill>
              <a:srgbClr val="0419E0"/>
            </a:solidFill>
            <a:round/>
            <a:tailEnd type="stealth" w="med" len="med"/>
          </a:ln>
        </p:spPr>
        <p:txBody>
          <a:bodyPr wrap="none"/>
          <a:lstStyle/>
          <a:p>
            <a:endParaRPr lang="zh-CN" altLang="en-US"/>
          </a:p>
        </p:txBody>
      </p:sp>
      <p:grpSp>
        <p:nvGrpSpPr>
          <p:cNvPr id="157" name="Group 51"/>
          <p:cNvGrpSpPr/>
          <p:nvPr/>
        </p:nvGrpSpPr>
        <p:grpSpPr bwMode="auto">
          <a:xfrm>
            <a:off x="7794625" y="4528820"/>
            <a:ext cx="2134235" cy="914400"/>
            <a:chOff x="3264" y="2688"/>
            <a:chExt cx="1344" cy="576"/>
          </a:xfrm>
        </p:grpSpPr>
        <p:sp>
          <p:nvSpPr>
            <p:cNvPr id="1049239" name="Line 52"/>
            <p:cNvSpPr>
              <a:spLocks noChangeShapeType="1"/>
            </p:cNvSpPr>
            <p:nvPr/>
          </p:nvSpPr>
          <p:spPr bwMode="auto">
            <a:xfrm flipV="1">
              <a:off x="4608" y="2688"/>
              <a:ext cx="0" cy="576"/>
            </a:xfrm>
            <a:prstGeom prst="line">
              <a:avLst/>
            </a:prstGeom>
            <a:noFill/>
            <a:ln w="76200">
              <a:solidFill>
                <a:srgbClr val="0419E0"/>
              </a:solidFill>
              <a:round/>
              <a:tailEnd type="stealth" w="med" len="med"/>
            </a:ln>
          </p:spPr>
          <p:txBody>
            <a:bodyPr wrap="none"/>
            <a:lstStyle/>
            <a:p>
              <a:endParaRPr lang="zh-CN" altLang="en-US"/>
            </a:p>
          </p:txBody>
        </p:sp>
        <p:sp>
          <p:nvSpPr>
            <p:cNvPr id="1049240" name="Line 53"/>
            <p:cNvSpPr>
              <a:spLocks noChangeShapeType="1"/>
            </p:cNvSpPr>
            <p:nvPr/>
          </p:nvSpPr>
          <p:spPr bwMode="auto">
            <a:xfrm flipV="1">
              <a:off x="3264" y="2688"/>
              <a:ext cx="0" cy="576"/>
            </a:xfrm>
            <a:prstGeom prst="line">
              <a:avLst/>
            </a:prstGeom>
            <a:noFill/>
            <a:ln w="76200">
              <a:solidFill>
                <a:srgbClr val="0419E0"/>
              </a:solidFill>
              <a:round/>
              <a:tailEnd type="stealth" w="med" len="med"/>
            </a:ln>
          </p:spPr>
          <p:txBody>
            <a:bodyPr wrap="none"/>
            <a:lstStyle/>
            <a:p>
              <a:endParaRPr lang="zh-CN" altLang="en-US"/>
            </a:p>
          </p:txBody>
        </p:sp>
      </p:grpSp>
      <p:sp>
        <p:nvSpPr>
          <p:cNvPr id="1049241" name="Line 54"/>
          <p:cNvSpPr>
            <a:spLocks noChangeShapeType="1"/>
          </p:cNvSpPr>
          <p:nvPr/>
        </p:nvSpPr>
        <p:spPr bwMode="auto">
          <a:xfrm>
            <a:off x="4823460" y="4528820"/>
            <a:ext cx="5105400" cy="0"/>
          </a:xfrm>
          <a:prstGeom prst="line">
            <a:avLst/>
          </a:prstGeom>
          <a:noFill/>
          <a:ln w="76200">
            <a:solidFill>
              <a:srgbClr val="0419E0"/>
            </a:solidFill>
            <a:round/>
            <a:headEnd type="stealth" w="med" len="med"/>
          </a:ln>
        </p:spPr>
        <p:txBody>
          <a:bodyPr wrap="none"/>
          <a:lstStyle/>
          <a:p>
            <a:endParaRPr lang="zh-CN" altLang="en-US"/>
          </a:p>
        </p:txBody>
      </p:sp>
      <p:grpSp>
        <p:nvGrpSpPr>
          <p:cNvPr id="158" name="Group 55"/>
          <p:cNvGrpSpPr/>
          <p:nvPr/>
        </p:nvGrpSpPr>
        <p:grpSpPr bwMode="auto">
          <a:xfrm>
            <a:off x="4823460" y="3309620"/>
            <a:ext cx="6934200" cy="2133600"/>
            <a:chOff x="1392" y="1920"/>
            <a:chExt cx="4368" cy="1344"/>
          </a:xfrm>
        </p:grpSpPr>
        <p:grpSp>
          <p:nvGrpSpPr>
            <p:cNvPr id="159" name="Group 56"/>
            <p:cNvGrpSpPr/>
            <p:nvPr/>
          </p:nvGrpSpPr>
          <p:grpSpPr bwMode="auto">
            <a:xfrm>
              <a:off x="2448" y="1920"/>
              <a:ext cx="2544" cy="1344"/>
              <a:chOff x="2448" y="1920"/>
              <a:chExt cx="2544" cy="1344"/>
            </a:xfrm>
          </p:grpSpPr>
          <p:sp>
            <p:nvSpPr>
              <p:cNvPr id="1049242" name="Line 57"/>
              <p:cNvSpPr>
                <a:spLocks noChangeShapeType="1"/>
              </p:cNvSpPr>
              <p:nvPr/>
            </p:nvSpPr>
            <p:spPr bwMode="auto">
              <a:xfrm>
                <a:off x="2448" y="1920"/>
                <a:ext cx="0" cy="1344"/>
              </a:xfrm>
              <a:prstGeom prst="line">
                <a:avLst/>
              </a:prstGeom>
              <a:noFill/>
              <a:ln w="76200">
                <a:solidFill>
                  <a:srgbClr val="0419E0"/>
                </a:solidFill>
                <a:round/>
                <a:headEnd type="oval" w="med" len="med"/>
                <a:tailEnd type="stealth" w="med" len="med"/>
              </a:ln>
            </p:spPr>
            <p:txBody>
              <a:bodyPr wrap="none"/>
              <a:lstStyle/>
              <a:p>
                <a:endParaRPr lang="zh-CN" altLang="en-US"/>
              </a:p>
            </p:txBody>
          </p:sp>
          <p:sp>
            <p:nvSpPr>
              <p:cNvPr id="1049243" name="Line 58"/>
              <p:cNvSpPr>
                <a:spLocks noChangeShapeType="1"/>
              </p:cNvSpPr>
              <p:nvPr/>
            </p:nvSpPr>
            <p:spPr bwMode="auto">
              <a:xfrm>
                <a:off x="3648" y="1920"/>
                <a:ext cx="0" cy="1344"/>
              </a:xfrm>
              <a:prstGeom prst="line">
                <a:avLst/>
              </a:prstGeom>
              <a:noFill/>
              <a:ln w="76200">
                <a:solidFill>
                  <a:srgbClr val="0419E0"/>
                </a:solidFill>
                <a:round/>
                <a:headEnd type="oval" w="med" len="med"/>
                <a:tailEnd type="stealth" w="med" len="med"/>
              </a:ln>
            </p:spPr>
            <p:txBody>
              <a:bodyPr wrap="none"/>
              <a:lstStyle/>
              <a:p>
                <a:endParaRPr lang="zh-CN" altLang="en-US"/>
              </a:p>
            </p:txBody>
          </p:sp>
          <p:sp>
            <p:nvSpPr>
              <p:cNvPr id="1049244" name="Line 59"/>
              <p:cNvSpPr>
                <a:spLocks noChangeShapeType="1"/>
              </p:cNvSpPr>
              <p:nvPr/>
            </p:nvSpPr>
            <p:spPr bwMode="auto">
              <a:xfrm>
                <a:off x="4992" y="1920"/>
                <a:ext cx="0" cy="1344"/>
              </a:xfrm>
              <a:prstGeom prst="line">
                <a:avLst/>
              </a:prstGeom>
              <a:noFill/>
              <a:ln w="76200">
                <a:solidFill>
                  <a:srgbClr val="0419E0"/>
                </a:solidFill>
                <a:round/>
                <a:headEnd type="oval" w="med" len="med"/>
                <a:tailEnd type="stealth" w="med" len="med"/>
              </a:ln>
            </p:spPr>
            <p:txBody>
              <a:bodyPr wrap="none"/>
              <a:lstStyle/>
              <a:p>
                <a:endParaRPr lang="zh-CN" altLang="en-US"/>
              </a:p>
            </p:txBody>
          </p:sp>
        </p:grpSp>
        <p:sp>
          <p:nvSpPr>
            <p:cNvPr id="1049245" name="Line 60"/>
            <p:cNvSpPr>
              <a:spLocks noChangeShapeType="1"/>
            </p:cNvSpPr>
            <p:nvPr/>
          </p:nvSpPr>
          <p:spPr bwMode="auto">
            <a:xfrm>
              <a:off x="1392" y="1920"/>
              <a:ext cx="4368" cy="0"/>
            </a:xfrm>
            <a:prstGeom prst="line">
              <a:avLst/>
            </a:prstGeom>
            <a:noFill/>
            <a:ln w="76200">
              <a:solidFill>
                <a:srgbClr val="0419E0"/>
              </a:solidFill>
              <a:round/>
            </a:ln>
          </p:spPr>
          <p:txBody>
            <a:bodyPr wrap="none"/>
            <a:lstStyle/>
            <a:p>
              <a:endParaRPr lang="zh-CN" altLang="en-US"/>
            </a:p>
          </p:txBody>
        </p:sp>
      </p:grpSp>
      <p:sp>
        <p:nvSpPr>
          <p:cNvPr id="1049246" name="Line 61"/>
          <p:cNvSpPr>
            <a:spLocks noChangeShapeType="1"/>
          </p:cNvSpPr>
          <p:nvPr/>
        </p:nvSpPr>
        <p:spPr bwMode="auto">
          <a:xfrm>
            <a:off x="4823460" y="3919220"/>
            <a:ext cx="3276600" cy="0"/>
          </a:xfrm>
          <a:prstGeom prst="line">
            <a:avLst/>
          </a:prstGeom>
          <a:noFill/>
          <a:ln w="76200">
            <a:solidFill>
              <a:srgbClr val="0419E0"/>
            </a:solidFill>
            <a:round/>
            <a:headEnd type="stealth" w="med" len="med"/>
          </a:ln>
        </p:spPr>
        <p:txBody>
          <a:bodyPr wrap="none"/>
          <a:lstStyle/>
          <a:p>
            <a:endParaRPr lang="zh-CN" altLang="en-US"/>
          </a:p>
        </p:txBody>
      </p:sp>
      <p:sp>
        <p:nvSpPr>
          <p:cNvPr id="1049247" name="Rectangle 62"/>
          <p:cNvSpPr>
            <a:spLocks noChangeArrowheads="1"/>
          </p:cNvSpPr>
          <p:nvPr/>
        </p:nvSpPr>
        <p:spPr bwMode="auto">
          <a:xfrm>
            <a:off x="7566660" y="5443220"/>
            <a:ext cx="1676400" cy="838200"/>
          </a:xfrm>
          <a:prstGeom prst="rect">
            <a:avLst/>
          </a:prstGeom>
          <a:solidFill>
            <a:srgbClr val="0419E0"/>
          </a:solidFill>
          <a:ln w="9525">
            <a:solidFill>
              <a:srgbClr val="0419E0"/>
            </a:solidFill>
            <a:miter lim="800000"/>
          </a:ln>
        </p:spPr>
        <p:txBody>
          <a:bodyPr wrap="none" anchor="ctr"/>
          <a:lstStyle/>
          <a:p>
            <a:pPr algn="ctr"/>
            <a:r>
              <a:rPr lang="en-US" altLang="zh-CN" sz="2400">
                <a:solidFill>
                  <a:schemeClr val="bg2"/>
                </a:solidFill>
                <a:latin typeface="Times New Roman" panose="02020603050405020304" pitchFamily="18" charset="0"/>
              </a:rPr>
              <a:t>I/O</a:t>
            </a:r>
            <a:r>
              <a:rPr lang="zh-CN" altLang="en-US" sz="2400">
                <a:solidFill>
                  <a:schemeClr val="bg2"/>
                </a:solidFill>
                <a:latin typeface="Times New Roman" panose="02020603050405020304" pitchFamily="18" charset="0"/>
              </a:rPr>
              <a:t>接口1</a:t>
            </a:r>
          </a:p>
        </p:txBody>
      </p:sp>
      <p:sp>
        <p:nvSpPr>
          <p:cNvPr id="1049248" name="Text Box 69"/>
          <p:cNvSpPr txBox="1">
            <a:spLocks noChangeArrowheads="1"/>
          </p:cNvSpPr>
          <p:nvPr/>
        </p:nvSpPr>
        <p:spPr bwMode="auto">
          <a:xfrm>
            <a:off x="9208136" y="2856230"/>
            <a:ext cx="1611313" cy="429895"/>
          </a:xfrm>
          <a:prstGeom prst="rect">
            <a:avLst/>
          </a:prstGeom>
          <a:noFill/>
          <a:ln w="9525">
            <a:noFill/>
            <a:miter lim="800000"/>
          </a:ln>
        </p:spPr>
        <p:txBody>
          <a:bodyPr>
            <a:spAutoFit/>
          </a:bodyPr>
          <a:lstStyle/>
          <a:p>
            <a:r>
              <a:rPr lang="zh-CN" altLang="en-US" sz="2200" b="1">
                <a:solidFill>
                  <a:srgbClr val="C00000"/>
                </a:solidFill>
                <a:latin typeface="Times New Roman" panose="02020603050405020304" pitchFamily="18" charset="0"/>
              </a:rPr>
              <a:t>设备地址线</a:t>
            </a:r>
          </a:p>
        </p:txBody>
      </p:sp>
      <p:grpSp>
        <p:nvGrpSpPr>
          <p:cNvPr id="160" name="Group 70"/>
          <p:cNvGrpSpPr/>
          <p:nvPr/>
        </p:nvGrpSpPr>
        <p:grpSpPr bwMode="auto">
          <a:xfrm>
            <a:off x="3910330" y="4900295"/>
            <a:ext cx="609600" cy="774700"/>
            <a:chOff x="2592" y="3832"/>
            <a:chExt cx="384" cy="488"/>
          </a:xfrm>
        </p:grpSpPr>
        <p:sp>
          <p:nvSpPr>
            <p:cNvPr id="1049249" name="Rectangle 71"/>
            <p:cNvSpPr>
              <a:spLocks noChangeArrowheads="1"/>
            </p:cNvSpPr>
            <p:nvPr/>
          </p:nvSpPr>
          <p:spPr bwMode="auto">
            <a:xfrm>
              <a:off x="2592" y="3840"/>
              <a:ext cx="384" cy="480"/>
            </a:xfrm>
            <a:prstGeom prst="rect">
              <a:avLst/>
            </a:prstGeom>
            <a:solidFill>
              <a:schemeClr val="folHlink"/>
            </a:solidFill>
            <a:ln w="28575">
              <a:solidFill>
                <a:schemeClr val="folHlink"/>
              </a:solidFill>
              <a:miter lim="800000"/>
            </a:ln>
          </p:spPr>
          <p:txBody>
            <a:bodyPr wrap="none" anchor="ctr"/>
            <a:lstStyle/>
            <a:p>
              <a:pPr algn="ctr"/>
              <a:endParaRPr lang="zh-CN" altLang="en-US" sz="3200">
                <a:latin typeface="Times New Roman" panose="02020603050405020304" pitchFamily="18" charset="0"/>
              </a:endParaRPr>
            </a:p>
          </p:txBody>
        </p:sp>
        <p:sp>
          <p:nvSpPr>
            <p:cNvPr id="1049250" name="Text Box 72"/>
            <p:cNvSpPr txBox="1">
              <a:spLocks noChangeArrowheads="1"/>
            </p:cNvSpPr>
            <p:nvPr/>
          </p:nvSpPr>
          <p:spPr bwMode="auto">
            <a:xfrm>
              <a:off x="2592" y="3832"/>
              <a:ext cx="384" cy="488"/>
            </a:xfrm>
            <a:prstGeom prst="rect">
              <a:avLst/>
            </a:prstGeom>
            <a:solidFill>
              <a:srgbClr val="0419E0"/>
            </a:solidFill>
            <a:ln w="9525">
              <a:noFill/>
              <a:miter lim="800000"/>
            </a:ln>
          </p:spPr>
          <p:txBody>
            <a:bodyPr wrap="square">
              <a:noAutofit/>
            </a:bodyPr>
            <a:lstStyle/>
            <a:p>
              <a:r>
                <a:rPr lang="zh-CN" altLang="en-US" sz="3200">
                  <a:solidFill>
                    <a:schemeClr val="bg2"/>
                  </a:solidFill>
                  <a:latin typeface="Times New Roman" panose="02020603050405020304" pitchFamily="18" charset="0"/>
                </a:rPr>
                <a:t> 1</a:t>
              </a:r>
            </a:p>
          </p:txBody>
        </p:sp>
      </p:grpSp>
      <p:sp>
        <p:nvSpPr>
          <p:cNvPr id="1049251" name="灯片编号占位符 74"/>
          <p:cNvSpPr>
            <a:spLocks noGrp="1"/>
          </p:cNvSpPr>
          <p:nvPr>
            <p:ph type="sldNum" sz="quarter" idx="12"/>
          </p:nvPr>
        </p:nvSpPr>
        <p:spPr/>
        <p:txBody>
          <a:bodyPr/>
          <a:lstStyle/>
          <a:p>
            <a:fld id="{83213A1D-5F85-41EF-A950-51C95BC2DF51}" type="slidenum">
              <a:rPr lang="zh-CN" altLang="en-US"/>
              <a:t>193</a:t>
            </a:fld>
            <a:endParaRPr lang="en-US" altLang="zh-CN"/>
          </a:p>
        </p:txBody>
      </p:sp>
      <p:sp>
        <p:nvSpPr>
          <p:cNvPr id="1049252" name="Text Box 67"/>
          <p:cNvSpPr txBox="1">
            <a:spLocks noChangeArrowheads="1"/>
          </p:cNvSpPr>
          <p:nvPr/>
        </p:nvSpPr>
        <p:spPr bwMode="auto">
          <a:xfrm>
            <a:off x="3714750" y="5743258"/>
            <a:ext cx="1000125" cy="415925"/>
          </a:xfrm>
          <a:prstGeom prst="rect">
            <a:avLst/>
          </a:prstGeom>
          <a:noFill/>
          <a:ln w="9525">
            <a:noFill/>
            <a:miter lim="800000"/>
          </a:ln>
        </p:spPr>
        <p:txBody>
          <a:bodyPr wrap="none" lIns="0" tIns="46800" rIns="0" bIns="0">
            <a:spAutoFit/>
          </a:bodyPr>
          <a:lstStyle/>
          <a:p>
            <a:r>
              <a:rPr lang="zh-CN" altLang="en-US" sz="2400">
                <a:latin typeface="Times New Roman" panose="02020603050405020304" pitchFamily="18" charset="0"/>
              </a:rPr>
              <a:t> 计数器</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56" name="内容占位符 6"/>
          <p:cNvSpPr>
            <a:spLocks noGrp="1"/>
          </p:cNvSpPr>
          <p:nvPr>
            <p:ph idx="1"/>
          </p:nvPr>
        </p:nvSpPr>
        <p:spPr/>
        <p:txBody>
          <a:bodyPr/>
          <a:lstStyle/>
          <a:p>
            <a:r>
              <a:rPr lang="zh-CN" altLang="en-US" dirty="0">
                <a:sym typeface="+mn-ea"/>
              </a:rPr>
              <a:t>优先级可灵活变化</a:t>
            </a:r>
            <a:r>
              <a:rPr lang="en-US" altLang="zh-CN" dirty="0">
                <a:sym typeface="+mn-ea"/>
              </a:rPr>
              <a:t>; </a:t>
            </a:r>
          </a:p>
          <a:p>
            <a:r>
              <a:rPr lang="zh-CN" altLang="en-US" dirty="0">
                <a:sym typeface="+mn-ea"/>
              </a:rPr>
              <a:t>响应快；</a:t>
            </a:r>
          </a:p>
          <a:p>
            <a:r>
              <a:rPr lang="zh-CN" altLang="en-US" dirty="0">
                <a:sym typeface="+mn-ea"/>
              </a:rPr>
              <a:t>故障不敏感</a:t>
            </a:r>
            <a:r>
              <a:rPr lang="zh-CN" altLang="zh-CN" dirty="0">
                <a:sym typeface="+mn-ea"/>
              </a:rPr>
              <a:t>；</a:t>
            </a:r>
          </a:p>
          <a:p>
            <a:r>
              <a:rPr lang="zh-CN" altLang="en-US" dirty="0">
                <a:sym typeface="+mn-ea"/>
              </a:rPr>
              <a:t>扩展容易。</a:t>
            </a:r>
            <a:endParaRPr lang="en-US" altLang="zh-CN" dirty="0">
              <a:sym typeface="+mn-ea"/>
            </a:endParaRPr>
          </a:p>
        </p:txBody>
      </p:sp>
      <p:sp>
        <p:nvSpPr>
          <p:cNvPr id="1049257" name="标题 5"/>
          <p:cNvSpPr>
            <a:spLocks noGrp="1"/>
          </p:cNvSpPr>
          <p:nvPr>
            <p:ph type="title"/>
          </p:nvPr>
        </p:nvSpPr>
        <p:spPr/>
        <p:txBody>
          <a:bodyPr>
            <a:normAutofit fontScale="90000"/>
          </a:bodyPr>
          <a:lstStyle/>
          <a:p>
            <a:r>
              <a:rPr lang="zh-CN" altLang="en-US" dirty="0"/>
              <a:t>独立请求方式</a:t>
            </a:r>
          </a:p>
        </p:txBody>
      </p:sp>
      <p:sp>
        <p:nvSpPr>
          <p:cNvPr id="1049258" name="Text Box 3"/>
          <p:cNvSpPr txBox="1">
            <a:spLocks noChangeArrowheads="1"/>
          </p:cNvSpPr>
          <p:nvPr/>
        </p:nvSpPr>
        <p:spPr bwMode="auto">
          <a:xfrm>
            <a:off x="3910330" y="5482590"/>
            <a:ext cx="1103630" cy="457200"/>
          </a:xfrm>
          <a:prstGeom prst="rect">
            <a:avLst/>
          </a:prstGeom>
          <a:noFill/>
          <a:ln w="9525">
            <a:noFill/>
            <a:miter lim="800000"/>
          </a:ln>
        </p:spPr>
        <p:txBody>
          <a:bodyPr wrap="none">
            <a:spAutoFit/>
          </a:bodyPr>
          <a:lstStyle/>
          <a:p>
            <a:r>
              <a:rPr lang="zh-CN" altLang="en-US" sz="2400">
                <a:latin typeface="Times New Roman" panose="02020603050405020304" pitchFamily="18" charset="0"/>
              </a:rPr>
              <a:t>排队器</a:t>
            </a:r>
          </a:p>
        </p:txBody>
      </p:sp>
      <p:grpSp>
        <p:nvGrpSpPr>
          <p:cNvPr id="164" name="Group 9"/>
          <p:cNvGrpSpPr/>
          <p:nvPr/>
        </p:nvGrpSpPr>
        <p:grpSpPr bwMode="auto">
          <a:xfrm>
            <a:off x="3834130" y="1791019"/>
            <a:ext cx="8039100" cy="4481512"/>
            <a:chOff x="-72" y="825"/>
            <a:chExt cx="5064" cy="2823"/>
          </a:xfrm>
        </p:grpSpPr>
        <p:sp>
          <p:nvSpPr>
            <p:cNvPr id="1049259" name="Rectangle 10"/>
            <p:cNvSpPr>
              <a:spLocks noChangeArrowheads="1"/>
            </p:cNvSpPr>
            <p:nvPr/>
          </p:nvSpPr>
          <p:spPr bwMode="auto">
            <a:xfrm>
              <a:off x="-72" y="912"/>
              <a:ext cx="784" cy="2640"/>
            </a:xfrm>
            <a:prstGeom prst="rect">
              <a:avLst/>
            </a:prstGeom>
            <a:noFill/>
            <a:ln w="57150">
              <a:solidFill>
                <a:schemeClr val="tx1"/>
              </a:solidFill>
              <a:miter lim="800000"/>
            </a:ln>
          </p:spPr>
          <p:txBody>
            <a:bodyPr wrap="none" anchor="t" anchorCtr="0"/>
            <a:lstStyle/>
            <a:p>
              <a:pPr algn="ctr"/>
              <a:endParaRPr lang="zh-CN" altLang="en-US" sz="3200">
                <a:latin typeface="Times New Roman" panose="02020603050405020304" pitchFamily="18" charset="0"/>
              </a:endParaRPr>
            </a:p>
            <a:p>
              <a:pPr algn="ctr"/>
              <a:r>
                <a:rPr lang="zh-CN" altLang="en-US" sz="3200">
                  <a:latin typeface="Times New Roman" panose="02020603050405020304" pitchFamily="18" charset="0"/>
                </a:rPr>
                <a:t>总</a:t>
              </a:r>
            </a:p>
            <a:p>
              <a:pPr algn="ctr"/>
              <a:r>
                <a:rPr lang="zh-CN" altLang="en-US" sz="3200">
                  <a:latin typeface="Times New Roman" panose="02020603050405020304" pitchFamily="18" charset="0"/>
                </a:rPr>
                <a:t>线</a:t>
              </a:r>
            </a:p>
            <a:p>
              <a:pPr algn="ctr"/>
              <a:r>
                <a:rPr lang="zh-CN" altLang="en-US" sz="3200">
                  <a:latin typeface="Times New Roman" panose="02020603050405020304" pitchFamily="18" charset="0"/>
                </a:rPr>
                <a:t>控</a:t>
              </a:r>
            </a:p>
            <a:p>
              <a:pPr algn="ctr"/>
              <a:r>
                <a:rPr lang="zh-CN" altLang="en-US" sz="3200">
                  <a:latin typeface="Times New Roman" panose="02020603050405020304" pitchFamily="18" charset="0"/>
                </a:rPr>
                <a:t>制</a:t>
              </a:r>
            </a:p>
            <a:p>
              <a:pPr algn="ctr"/>
              <a:r>
                <a:rPr lang="zh-CN" altLang="en-US" sz="3200">
                  <a:latin typeface="Times New Roman" panose="02020603050405020304" pitchFamily="18" charset="0"/>
                </a:rPr>
                <a:t>部</a:t>
              </a:r>
            </a:p>
            <a:p>
              <a:pPr algn="ctr"/>
              <a:r>
                <a:rPr lang="zh-CN" altLang="en-US" sz="3200">
                  <a:latin typeface="Times New Roman" panose="02020603050405020304" pitchFamily="18" charset="0"/>
                </a:rPr>
                <a:t>件</a:t>
              </a:r>
            </a:p>
          </p:txBody>
        </p:sp>
        <p:sp>
          <p:nvSpPr>
            <p:cNvPr id="1049260" name="Line 11"/>
            <p:cNvSpPr>
              <a:spLocks noChangeShapeType="1"/>
            </p:cNvSpPr>
            <p:nvPr/>
          </p:nvSpPr>
          <p:spPr bwMode="auto">
            <a:xfrm>
              <a:off x="712" y="1296"/>
              <a:ext cx="4280" cy="0"/>
            </a:xfrm>
            <a:prstGeom prst="line">
              <a:avLst/>
            </a:prstGeom>
            <a:noFill/>
            <a:ln w="76200">
              <a:solidFill>
                <a:schemeClr val="tx1"/>
              </a:solidFill>
              <a:round/>
            </a:ln>
          </p:spPr>
          <p:txBody>
            <a:bodyPr wrap="none"/>
            <a:lstStyle/>
            <a:p>
              <a:endParaRPr lang="zh-CN" altLang="en-US"/>
            </a:p>
          </p:txBody>
        </p:sp>
        <p:sp>
          <p:nvSpPr>
            <p:cNvPr id="1049261" name="Text Box 12"/>
            <p:cNvSpPr txBox="1">
              <a:spLocks noChangeArrowheads="1"/>
            </p:cNvSpPr>
            <p:nvPr/>
          </p:nvSpPr>
          <p:spPr bwMode="auto">
            <a:xfrm>
              <a:off x="4177" y="825"/>
              <a:ext cx="595" cy="251"/>
            </a:xfrm>
            <a:prstGeom prst="rect">
              <a:avLst/>
            </a:prstGeom>
            <a:noFill/>
            <a:ln w="9525">
              <a:noFill/>
              <a:miter lim="800000"/>
            </a:ln>
          </p:spPr>
          <p:txBody>
            <a:bodyPr wrap="none">
              <a:spAutoFit/>
            </a:bodyPr>
            <a:lstStyle/>
            <a:p>
              <a:r>
                <a:rPr lang="zh-CN" altLang="en-US" sz="2000">
                  <a:latin typeface="Times New Roman" panose="02020603050405020304" pitchFamily="18" charset="0"/>
                </a:rPr>
                <a:t>数据线</a:t>
              </a:r>
            </a:p>
          </p:txBody>
        </p:sp>
        <p:sp>
          <p:nvSpPr>
            <p:cNvPr id="1049262" name="Text Box 13"/>
            <p:cNvSpPr txBox="1">
              <a:spLocks noChangeArrowheads="1"/>
            </p:cNvSpPr>
            <p:nvPr/>
          </p:nvSpPr>
          <p:spPr bwMode="auto">
            <a:xfrm>
              <a:off x="3941" y="1062"/>
              <a:ext cx="595" cy="251"/>
            </a:xfrm>
            <a:prstGeom prst="rect">
              <a:avLst/>
            </a:prstGeom>
            <a:noFill/>
            <a:ln w="9525">
              <a:noFill/>
              <a:miter lim="800000"/>
            </a:ln>
          </p:spPr>
          <p:txBody>
            <a:bodyPr wrap="none">
              <a:spAutoFit/>
            </a:bodyPr>
            <a:lstStyle/>
            <a:p>
              <a:r>
                <a:rPr lang="zh-CN" altLang="en-US" sz="2000">
                  <a:latin typeface="Times New Roman" panose="02020603050405020304" pitchFamily="18" charset="0"/>
                </a:rPr>
                <a:t>地址线</a:t>
              </a:r>
            </a:p>
          </p:txBody>
        </p:sp>
        <p:sp>
          <p:nvSpPr>
            <p:cNvPr id="1049263" name="Rectangle 14"/>
            <p:cNvSpPr>
              <a:spLocks noChangeArrowheads="1"/>
            </p:cNvSpPr>
            <p:nvPr/>
          </p:nvSpPr>
          <p:spPr bwMode="auto">
            <a:xfrm>
              <a:off x="1240" y="3120"/>
              <a:ext cx="1056" cy="528"/>
            </a:xfrm>
            <a:prstGeom prst="rect">
              <a:avLst/>
            </a:prstGeom>
            <a:noFill/>
            <a:ln w="38100">
              <a:solidFill>
                <a:schemeClr val="folHlink"/>
              </a:solidFill>
              <a:miter lim="800000"/>
            </a:ln>
          </p:spPr>
          <p:txBody>
            <a:bodyPr wrap="none" anchor="ctr"/>
            <a:lstStyle/>
            <a:p>
              <a:pPr algn="ctr"/>
              <a:r>
                <a:rPr lang="en-US" altLang="zh-CN" sz="2800">
                  <a:latin typeface="Times New Roman" panose="02020603050405020304" pitchFamily="18" charset="0"/>
                </a:rPr>
                <a:t>I/O</a:t>
              </a:r>
              <a:r>
                <a:rPr lang="zh-CN" altLang="en-US" sz="2800">
                  <a:latin typeface="Times New Roman" panose="02020603050405020304" pitchFamily="18" charset="0"/>
                </a:rPr>
                <a:t>接口0</a:t>
              </a:r>
            </a:p>
          </p:txBody>
        </p:sp>
        <p:sp>
          <p:nvSpPr>
            <p:cNvPr id="1049264" name="Rectangle 15"/>
            <p:cNvSpPr>
              <a:spLocks noChangeArrowheads="1"/>
            </p:cNvSpPr>
            <p:nvPr/>
          </p:nvSpPr>
          <p:spPr bwMode="auto">
            <a:xfrm>
              <a:off x="2440" y="3120"/>
              <a:ext cx="1056" cy="528"/>
            </a:xfrm>
            <a:prstGeom prst="rect">
              <a:avLst/>
            </a:prstGeom>
            <a:noFill/>
            <a:ln w="38100">
              <a:solidFill>
                <a:schemeClr val="folHlink"/>
              </a:solidFill>
              <a:miter lim="800000"/>
            </a:ln>
          </p:spPr>
          <p:txBody>
            <a:bodyPr wrap="none" anchor="ctr"/>
            <a:lstStyle/>
            <a:p>
              <a:pPr algn="ctr"/>
              <a:r>
                <a:rPr lang="en-US" altLang="zh-CN" sz="2800">
                  <a:latin typeface="Times New Roman" panose="02020603050405020304" pitchFamily="18" charset="0"/>
                </a:rPr>
                <a:t>I/O</a:t>
              </a:r>
              <a:r>
                <a:rPr lang="zh-CN" altLang="en-US" sz="2800">
                  <a:latin typeface="Times New Roman" panose="02020603050405020304" pitchFamily="18" charset="0"/>
                </a:rPr>
                <a:t>接口1</a:t>
              </a:r>
            </a:p>
          </p:txBody>
        </p:sp>
        <p:sp>
          <p:nvSpPr>
            <p:cNvPr id="1049265" name="Rectangle 16"/>
            <p:cNvSpPr>
              <a:spLocks noChangeArrowheads="1"/>
            </p:cNvSpPr>
            <p:nvPr/>
          </p:nvSpPr>
          <p:spPr bwMode="auto">
            <a:xfrm>
              <a:off x="3888" y="3120"/>
              <a:ext cx="1056" cy="528"/>
            </a:xfrm>
            <a:prstGeom prst="rect">
              <a:avLst/>
            </a:prstGeom>
            <a:noFill/>
            <a:ln w="38100">
              <a:solidFill>
                <a:schemeClr val="folHlink"/>
              </a:solidFill>
              <a:miter lim="800000"/>
            </a:ln>
          </p:spPr>
          <p:txBody>
            <a:bodyPr wrap="none" anchor="ctr"/>
            <a:lstStyle/>
            <a:p>
              <a:pPr algn="ctr"/>
              <a:r>
                <a:rPr lang="en-US" altLang="zh-CN" sz="2800">
                  <a:latin typeface="Times New Roman" panose="02020603050405020304" pitchFamily="18" charset="0"/>
                </a:rPr>
                <a:t>I/O</a:t>
              </a:r>
              <a:r>
                <a:rPr lang="zh-CN" altLang="en-US" sz="2800">
                  <a:latin typeface="Times New Roman" panose="02020603050405020304" pitchFamily="18" charset="0"/>
                </a:rPr>
                <a:t>接口</a:t>
              </a:r>
              <a:r>
                <a:rPr lang="en-US" altLang="zh-CN" sz="2800" i="1">
                  <a:latin typeface="Times New Roman" panose="02020603050405020304" pitchFamily="18" charset="0"/>
                </a:rPr>
                <a:t>n</a:t>
              </a:r>
            </a:p>
          </p:txBody>
        </p:sp>
        <p:sp>
          <p:nvSpPr>
            <p:cNvPr id="1049266" name="Line 17"/>
            <p:cNvSpPr>
              <a:spLocks noChangeShapeType="1"/>
            </p:cNvSpPr>
            <p:nvPr/>
          </p:nvSpPr>
          <p:spPr bwMode="auto">
            <a:xfrm>
              <a:off x="712" y="1056"/>
              <a:ext cx="4280" cy="0"/>
            </a:xfrm>
            <a:prstGeom prst="line">
              <a:avLst/>
            </a:prstGeom>
            <a:noFill/>
            <a:ln w="76200">
              <a:solidFill>
                <a:schemeClr val="tx1"/>
              </a:solidFill>
              <a:round/>
            </a:ln>
          </p:spPr>
          <p:txBody>
            <a:bodyPr wrap="none"/>
            <a:lstStyle/>
            <a:p>
              <a:endParaRPr lang="zh-CN" altLang="en-US"/>
            </a:p>
          </p:txBody>
        </p:sp>
        <p:sp>
          <p:nvSpPr>
            <p:cNvPr id="1049267" name="Freeform 18"/>
            <p:cNvSpPr/>
            <p:nvPr/>
          </p:nvSpPr>
          <p:spPr bwMode="auto">
            <a:xfrm>
              <a:off x="720" y="1536"/>
              <a:ext cx="3552" cy="1584"/>
            </a:xfrm>
            <a:custGeom>
              <a:avLst/>
              <a:gdLst>
                <a:gd name="T0" fmla="*/ 0 w 3552"/>
                <a:gd name="T1" fmla="*/ 0 h 1152"/>
                <a:gd name="T2" fmla="*/ 3552 w 3552"/>
                <a:gd name="T3" fmla="*/ 0 h 1152"/>
                <a:gd name="T4" fmla="*/ 3552 w 3552"/>
                <a:gd name="T5" fmla="*/ 2178 h 1152"/>
                <a:gd name="T6" fmla="*/ 0 60000 65536"/>
                <a:gd name="T7" fmla="*/ 0 60000 65536"/>
                <a:gd name="T8" fmla="*/ 0 60000 65536"/>
                <a:gd name="T9" fmla="*/ 0 w 3552"/>
                <a:gd name="T10" fmla="*/ 0 h 1152"/>
                <a:gd name="T11" fmla="*/ 3552 w 3552"/>
                <a:gd name="T12" fmla="*/ 1152 h 1152"/>
              </a:gdLst>
              <a:ahLst/>
              <a:cxnLst>
                <a:cxn ang="T6">
                  <a:pos x="T0" y="T1"/>
                </a:cxn>
                <a:cxn ang="T7">
                  <a:pos x="T2" y="T3"/>
                </a:cxn>
                <a:cxn ang="T8">
                  <a:pos x="T4" y="T5"/>
                </a:cxn>
              </a:cxnLst>
              <a:rect l="T9" t="T10" r="T11" b="T12"/>
              <a:pathLst>
                <a:path w="3552" h="1152">
                  <a:moveTo>
                    <a:pt x="0" y="0"/>
                  </a:moveTo>
                  <a:lnTo>
                    <a:pt x="3552" y="0"/>
                  </a:lnTo>
                  <a:lnTo>
                    <a:pt x="3552" y="1152"/>
                  </a:lnTo>
                </a:path>
              </a:pathLst>
            </a:custGeom>
            <a:noFill/>
            <a:ln w="38100">
              <a:solidFill>
                <a:schemeClr val="tx1"/>
              </a:solidFill>
              <a:round/>
              <a:tailEnd type="stealth" w="lg" len="lg"/>
            </a:ln>
          </p:spPr>
          <p:txBody>
            <a:bodyPr wrap="none"/>
            <a:lstStyle/>
            <a:p>
              <a:endParaRPr lang="zh-CN" altLang="en-US"/>
            </a:p>
          </p:txBody>
        </p:sp>
        <p:sp>
          <p:nvSpPr>
            <p:cNvPr id="1049268" name="Freeform 19"/>
            <p:cNvSpPr/>
            <p:nvPr/>
          </p:nvSpPr>
          <p:spPr bwMode="auto">
            <a:xfrm>
              <a:off x="720" y="1776"/>
              <a:ext cx="3312" cy="1344"/>
            </a:xfrm>
            <a:custGeom>
              <a:avLst/>
              <a:gdLst>
                <a:gd name="T0" fmla="*/ 0 w 3552"/>
                <a:gd name="T1" fmla="*/ 0 h 1152"/>
                <a:gd name="T2" fmla="*/ 3088 w 3552"/>
                <a:gd name="T3" fmla="*/ 0 h 1152"/>
                <a:gd name="T4" fmla="*/ 3088 w 3552"/>
                <a:gd name="T5" fmla="*/ 1568 h 1152"/>
                <a:gd name="T6" fmla="*/ 0 60000 65536"/>
                <a:gd name="T7" fmla="*/ 0 60000 65536"/>
                <a:gd name="T8" fmla="*/ 0 60000 65536"/>
                <a:gd name="T9" fmla="*/ 0 w 3552"/>
                <a:gd name="T10" fmla="*/ 0 h 1152"/>
                <a:gd name="T11" fmla="*/ 3552 w 3552"/>
                <a:gd name="T12" fmla="*/ 1152 h 1152"/>
              </a:gdLst>
              <a:ahLst/>
              <a:cxnLst>
                <a:cxn ang="T6">
                  <a:pos x="T0" y="T1"/>
                </a:cxn>
                <a:cxn ang="T7">
                  <a:pos x="T2" y="T3"/>
                </a:cxn>
                <a:cxn ang="T8">
                  <a:pos x="T4" y="T5"/>
                </a:cxn>
              </a:cxnLst>
              <a:rect l="T9" t="T10" r="T11" b="T12"/>
              <a:pathLst>
                <a:path w="3552" h="1152">
                  <a:moveTo>
                    <a:pt x="0" y="0"/>
                  </a:moveTo>
                  <a:lnTo>
                    <a:pt x="3552" y="0"/>
                  </a:lnTo>
                  <a:lnTo>
                    <a:pt x="3552" y="1152"/>
                  </a:lnTo>
                </a:path>
              </a:pathLst>
            </a:custGeom>
            <a:noFill/>
            <a:ln w="38100">
              <a:solidFill>
                <a:schemeClr val="tx1"/>
              </a:solidFill>
              <a:round/>
              <a:headEnd type="stealth" w="lg" len="lg"/>
              <a:tailEnd type="none" w="lg" len="lg"/>
            </a:ln>
          </p:spPr>
          <p:txBody>
            <a:bodyPr wrap="none"/>
            <a:lstStyle/>
            <a:p>
              <a:endParaRPr lang="zh-CN" altLang="en-US"/>
            </a:p>
          </p:txBody>
        </p:sp>
        <p:sp>
          <p:nvSpPr>
            <p:cNvPr id="1049269" name="Freeform 20"/>
            <p:cNvSpPr/>
            <p:nvPr/>
          </p:nvSpPr>
          <p:spPr bwMode="auto">
            <a:xfrm>
              <a:off x="720" y="2736"/>
              <a:ext cx="672" cy="384"/>
            </a:xfrm>
            <a:custGeom>
              <a:avLst/>
              <a:gdLst>
                <a:gd name="T0" fmla="*/ 0 w 3552"/>
                <a:gd name="T1" fmla="*/ 0 h 1152"/>
                <a:gd name="T2" fmla="*/ 127 w 3552"/>
                <a:gd name="T3" fmla="*/ 0 h 1152"/>
                <a:gd name="T4" fmla="*/ 127 w 3552"/>
                <a:gd name="T5" fmla="*/ 128 h 1152"/>
                <a:gd name="T6" fmla="*/ 0 60000 65536"/>
                <a:gd name="T7" fmla="*/ 0 60000 65536"/>
                <a:gd name="T8" fmla="*/ 0 60000 65536"/>
                <a:gd name="T9" fmla="*/ 0 w 3552"/>
                <a:gd name="T10" fmla="*/ 0 h 1152"/>
                <a:gd name="T11" fmla="*/ 3552 w 3552"/>
                <a:gd name="T12" fmla="*/ 1152 h 1152"/>
              </a:gdLst>
              <a:ahLst/>
              <a:cxnLst>
                <a:cxn ang="T6">
                  <a:pos x="T0" y="T1"/>
                </a:cxn>
                <a:cxn ang="T7">
                  <a:pos x="T2" y="T3"/>
                </a:cxn>
                <a:cxn ang="T8">
                  <a:pos x="T4" y="T5"/>
                </a:cxn>
              </a:cxnLst>
              <a:rect l="T9" t="T10" r="T11" b="T12"/>
              <a:pathLst>
                <a:path w="3552" h="1152">
                  <a:moveTo>
                    <a:pt x="0" y="0"/>
                  </a:moveTo>
                  <a:lnTo>
                    <a:pt x="3552" y="0"/>
                  </a:lnTo>
                  <a:lnTo>
                    <a:pt x="3552" y="1152"/>
                  </a:lnTo>
                </a:path>
              </a:pathLst>
            </a:custGeom>
            <a:noFill/>
            <a:ln w="38100">
              <a:solidFill>
                <a:schemeClr val="tx1"/>
              </a:solidFill>
              <a:round/>
              <a:headEnd type="stealth" w="lg" len="lg"/>
              <a:tailEnd type="none" w="lg" len="lg"/>
            </a:ln>
          </p:spPr>
          <p:txBody>
            <a:bodyPr wrap="none"/>
            <a:lstStyle/>
            <a:p>
              <a:endParaRPr lang="zh-CN" altLang="en-US"/>
            </a:p>
          </p:txBody>
        </p:sp>
        <p:sp>
          <p:nvSpPr>
            <p:cNvPr id="1049270" name="Freeform 21"/>
            <p:cNvSpPr/>
            <p:nvPr/>
          </p:nvSpPr>
          <p:spPr bwMode="auto">
            <a:xfrm>
              <a:off x="720" y="2256"/>
              <a:ext cx="1968" cy="864"/>
            </a:xfrm>
            <a:custGeom>
              <a:avLst/>
              <a:gdLst>
                <a:gd name="T0" fmla="*/ 0 w 3552"/>
                <a:gd name="T1" fmla="*/ 0 h 1152"/>
                <a:gd name="T2" fmla="*/ 1090 w 3552"/>
                <a:gd name="T3" fmla="*/ 0 h 1152"/>
                <a:gd name="T4" fmla="*/ 1090 w 3552"/>
                <a:gd name="T5" fmla="*/ 648 h 1152"/>
                <a:gd name="T6" fmla="*/ 0 60000 65536"/>
                <a:gd name="T7" fmla="*/ 0 60000 65536"/>
                <a:gd name="T8" fmla="*/ 0 60000 65536"/>
                <a:gd name="T9" fmla="*/ 0 w 3552"/>
                <a:gd name="T10" fmla="*/ 0 h 1152"/>
                <a:gd name="T11" fmla="*/ 3552 w 3552"/>
                <a:gd name="T12" fmla="*/ 1152 h 1152"/>
              </a:gdLst>
              <a:ahLst/>
              <a:cxnLst>
                <a:cxn ang="T6">
                  <a:pos x="T0" y="T1"/>
                </a:cxn>
                <a:cxn ang="T7">
                  <a:pos x="T2" y="T3"/>
                </a:cxn>
                <a:cxn ang="T8">
                  <a:pos x="T4" y="T5"/>
                </a:cxn>
              </a:cxnLst>
              <a:rect l="T9" t="T10" r="T11" b="T12"/>
              <a:pathLst>
                <a:path w="3552" h="1152">
                  <a:moveTo>
                    <a:pt x="0" y="0"/>
                  </a:moveTo>
                  <a:lnTo>
                    <a:pt x="3552" y="0"/>
                  </a:lnTo>
                  <a:lnTo>
                    <a:pt x="3552" y="1152"/>
                  </a:lnTo>
                </a:path>
              </a:pathLst>
            </a:custGeom>
            <a:noFill/>
            <a:ln w="38100">
              <a:solidFill>
                <a:schemeClr val="tx1"/>
              </a:solidFill>
              <a:round/>
              <a:headEnd type="stealth" w="lg" len="lg"/>
              <a:tailEnd type="none" w="lg" len="lg"/>
            </a:ln>
          </p:spPr>
          <p:txBody>
            <a:bodyPr wrap="none"/>
            <a:lstStyle/>
            <a:p>
              <a:endParaRPr lang="zh-CN" altLang="en-US"/>
            </a:p>
          </p:txBody>
        </p:sp>
        <p:sp>
          <p:nvSpPr>
            <p:cNvPr id="1049271" name="Freeform 22"/>
            <p:cNvSpPr/>
            <p:nvPr/>
          </p:nvSpPr>
          <p:spPr bwMode="auto">
            <a:xfrm>
              <a:off x="720" y="2016"/>
              <a:ext cx="2160" cy="1104"/>
            </a:xfrm>
            <a:custGeom>
              <a:avLst/>
              <a:gdLst>
                <a:gd name="T0" fmla="*/ 0 w 3552"/>
                <a:gd name="T1" fmla="*/ 0 h 1152"/>
                <a:gd name="T2" fmla="*/ 1314 w 3552"/>
                <a:gd name="T3" fmla="*/ 0 h 1152"/>
                <a:gd name="T4" fmla="*/ 1314 w 3552"/>
                <a:gd name="T5" fmla="*/ 1058 h 1152"/>
                <a:gd name="T6" fmla="*/ 0 60000 65536"/>
                <a:gd name="T7" fmla="*/ 0 60000 65536"/>
                <a:gd name="T8" fmla="*/ 0 60000 65536"/>
                <a:gd name="T9" fmla="*/ 0 w 3552"/>
                <a:gd name="T10" fmla="*/ 0 h 1152"/>
                <a:gd name="T11" fmla="*/ 3552 w 3552"/>
                <a:gd name="T12" fmla="*/ 1152 h 1152"/>
              </a:gdLst>
              <a:ahLst/>
              <a:cxnLst>
                <a:cxn ang="T6">
                  <a:pos x="T0" y="T1"/>
                </a:cxn>
                <a:cxn ang="T7">
                  <a:pos x="T2" y="T3"/>
                </a:cxn>
                <a:cxn ang="T8">
                  <a:pos x="T4" y="T5"/>
                </a:cxn>
              </a:cxnLst>
              <a:rect l="T9" t="T10" r="T11" b="T12"/>
              <a:pathLst>
                <a:path w="3552" h="1152">
                  <a:moveTo>
                    <a:pt x="0" y="0"/>
                  </a:moveTo>
                  <a:lnTo>
                    <a:pt x="3552" y="0"/>
                  </a:lnTo>
                  <a:lnTo>
                    <a:pt x="3552" y="1152"/>
                  </a:lnTo>
                </a:path>
              </a:pathLst>
            </a:custGeom>
            <a:noFill/>
            <a:ln w="38100">
              <a:solidFill>
                <a:schemeClr val="tx1"/>
              </a:solidFill>
              <a:round/>
              <a:tailEnd type="stealth" w="lg" len="lg"/>
            </a:ln>
          </p:spPr>
          <p:txBody>
            <a:bodyPr wrap="none"/>
            <a:lstStyle/>
            <a:p>
              <a:endParaRPr lang="zh-CN" altLang="en-US"/>
            </a:p>
          </p:txBody>
        </p:sp>
        <p:sp>
          <p:nvSpPr>
            <p:cNvPr id="1049272" name="Freeform 23"/>
            <p:cNvSpPr/>
            <p:nvPr/>
          </p:nvSpPr>
          <p:spPr bwMode="auto">
            <a:xfrm>
              <a:off x="720" y="2496"/>
              <a:ext cx="864" cy="624"/>
            </a:xfrm>
            <a:custGeom>
              <a:avLst/>
              <a:gdLst>
                <a:gd name="T0" fmla="*/ 0 w 3552"/>
                <a:gd name="T1" fmla="*/ 0 h 1152"/>
                <a:gd name="T2" fmla="*/ 210 w 3552"/>
                <a:gd name="T3" fmla="*/ 0 h 1152"/>
                <a:gd name="T4" fmla="*/ 210 w 3552"/>
                <a:gd name="T5" fmla="*/ 338 h 1152"/>
                <a:gd name="T6" fmla="*/ 0 60000 65536"/>
                <a:gd name="T7" fmla="*/ 0 60000 65536"/>
                <a:gd name="T8" fmla="*/ 0 60000 65536"/>
                <a:gd name="T9" fmla="*/ 0 w 3552"/>
                <a:gd name="T10" fmla="*/ 0 h 1152"/>
                <a:gd name="T11" fmla="*/ 3552 w 3552"/>
                <a:gd name="T12" fmla="*/ 1152 h 1152"/>
              </a:gdLst>
              <a:ahLst/>
              <a:cxnLst>
                <a:cxn ang="T6">
                  <a:pos x="T0" y="T1"/>
                </a:cxn>
                <a:cxn ang="T7">
                  <a:pos x="T2" y="T3"/>
                </a:cxn>
                <a:cxn ang="T8">
                  <a:pos x="T4" y="T5"/>
                </a:cxn>
              </a:cxnLst>
              <a:rect l="T9" t="T10" r="T11" b="T12"/>
              <a:pathLst>
                <a:path w="3552" h="1152">
                  <a:moveTo>
                    <a:pt x="0" y="0"/>
                  </a:moveTo>
                  <a:lnTo>
                    <a:pt x="3552" y="0"/>
                  </a:lnTo>
                  <a:lnTo>
                    <a:pt x="3552" y="1152"/>
                  </a:lnTo>
                </a:path>
              </a:pathLst>
            </a:custGeom>
            <a:noFill/>
            <a:ln w="38100">
              <a:solidFill>
                <a:schemeClr val="tx1"/>
              </a:solidFill>
              <a:round/>
              <a:tailEnd type="stealth" w="lg" len="lg"/>
            </a:ln>
          </p:spPr>
          <p:txBody>
            <a:bodyPr wrap="none"/>
            <a:lstStyle/>
            <a:p>
              <a:endParaRPr lang="zh-CN" altLang="en-US"/>
            </a:p>
          </p:txBody>
        </p:sp>
        <p:sp>
          <p:nvSpPr>
            <p:cNvPr id="1049273" name="Text Box 24"/>
            <p:cNvSpPr txBox="1">
              <a:spLocks noChangeArrowheads="1"/>
            </p:cNvSpPr>
            <p:nvPr/>
          </p:nvSpPr>
          <p:spPr bwMode="auto">
            <a:xfrm>
              <a:off x="3504" y="3120"/>
              <a:ext cx="372" cy="365"/>
            </a:xfrm>
            <a:prstGeom prst="rect">
              <a:avLst/>
            </a:prstGeom>
            <a:noFill/>
            <a:ln w="9525">
              <a:noFill/>
              <a:miter lim="800000"/>
            </a:ln>
          </p:spPr>
          <p:txBody>
            <a:bodyPr wrap="none">
              <a:spAutoFit/>
            </a:bodyPr>
            <a:lstStyle/>
            <a:p>
              <a:r>
                <a:rPr lang="zh-CN" altLang="en-US" sz="3200">
                  <a:solidFill>
                    <a:schemeClr val="folHlink"/>
                  </a:solidFill>
                  <a:latin typeface="Times New Roman" panose="02020603050405020304" pitchFamily="18" charset="0"/>
                </a:rPr>
                <a:t>…</a:t>
              </a:r>
            </a:p>
          </p:txBody>
        </p:sp>
        <p:sp>
          <p:nvSpPr>
            <p:cNvPr id="1049274" name="Text Box 25"/>
            <p:cNvSpPr txBox="1">
              <a:spLocks noChangeArrowheads="1"/>
            </p:cNvSpPr>
            <p:nvPr/>
          </p:nvSpPr>
          <p:spPr bwMode="auto">
            <a:xfrm>
              <a:off x="1020" y="2527"/>
              <a:ext cx="528" cy="241"/>
            </a:xfrm>
            <a:prstGeom prst="rect">
              <a:avLst/>
            </a:prstGeom>
            <a:noFill/>
            <a:ln w="9525">
              <a:noFill/>
              <a:miter lim="800000"/>
            </a:ln>
          </p:spPr>
          <p:txBody>
            <a:bodyPr lIns="0" tIns="0" rIns="0" bIns="0">
              <a:spAutoFit/>
            </a:bodyPr>
            <a:lstStyle/>
            <a:p>
              <a:pPr>
                <a:spcBef>
                  <a:spcPct val="50000"/>
                </a:spcBef>
              </a:pPr>
              <a:r>
                <a:rPr lang="en-US" altLang="zh-CN" sz="2000">
                  <a:latin typeface="Times New Roman" panose="02020603050405020304" pitchFamily="18" charset="0"/>
                </a:rPr>
                <a:t>BR</a:t>
              </a:r>
              <a:r>
                <a:rPr lang="en-US" altLang="zh-CN" sz="2000" baseline="-20000">
                  <a:latin typeface="Times New Roman" panose="02020603050405020304" pitchFamily="18" charset="0"/>
                </a:rPr>
                <a:t>0</a:t>
              </a:r>
            </a:p>
          </p:txBody>
        </p:sp>
        <p:sp>
          <p:nvSpPr>
            <p:cNvPr id="1049275" name="Text Box 26"/>
            <p:cNvSpPr txBox="1">
              <a:spLocks noChangeArrowheads="1"/>
            </p:cNvSpPr>
            <p:nvPr/>
          </p:nvSpPr>
          <p:spPr bwMode="auto">
            <a:xfrm>
              <a:off x="1152" y="2292"/>
              <a:ext cx="528" cy="241"/>
            </a:xfrm>
            <a:prstGeom prst="rect">
              <a:avLst/>
            </a:prstGeom>
            <a:noFill/>
            <a:ln w="9525">
              <a:noFill/>
              <a:miter lim="800000"/>
            </a:ln>
          </p:spPr>
          <p:txBody>
            <a:bodyPr lIns="0" tIns="0" rIns="0" bIns="0">
              <a:spAutoFit/>
            </a:bodyPr>
            <a:lstStyle/>
            <a:p>
              <a:pPr>
                <a:spcBef>
                  <a:spcPct val="50000"/>
                </a:spcBef>
              </a:pPr>
              <a:r>
                <a:rPr lang="en-US" altLang="zh-CN" sz="2000">
                  <a:latin typeface="Times New Roman" panose="02020603050405020304" pitchFamily="18" charset="0"/>
                </a:rPr>
                <a:t>   BG</a:t>
              </a:r>
              <a:r>
                <a:rPr lang="en-US" altLang="zh-CN" sz="2000" baseline="-20000">
                  <a:latin typeface="Times New Roman" panose="02020603050405020304" pitchFamily="18" charset="0"/>
                </a:rPr>
                <a:t>0</a:t>
              </a:r>
            </a:p>
          </p:txBody>
        </p:sp>
        <p:sp>
          <p:nvSpPr>
            <p:cNvPr id="1049276" name="Text Box 27"/>
            <p:cNvSpPr txBox="1">
              <a:spLocks noChangeArrowheads="1"/>
            </p:cNvSpPr>
            <p:nvPr/>
          </p:nvSpPr>
          <p:spPr bwMode="auto">
            <a:xfrm>
              <a:off x="2208" y="2035"/>
              <a:ext cx="528" cy="241"/>
            </a:xfrm>
            <a:prstGeom prst="rect">
              <a:avLst/>
            </a:prstGeom>
            <a:noFill/>
            <a:ln w="9525">
              <a:noFill/>
              <a:miter lim="800000"/>
            </a:ln>
          </p:spPr>
          <p:txBody>
            <a:bodyPr lIns="0" tIns="0" rIns="0" bIns="0">
              <a:spAutoFit/>
            </a:bodyPr>
            <a:lstStyle/>
            <a:p>
              <a:pPr>
                <a:spcBef>
                  <a:spcPct val="50000"/>
                </a:spcBef>
              </a:pPr>
              <a:r>
                <a:rPr lang="en-US" altLang="zh-CN" sz="2000">
                  <a:latin typeface="Times New Roman" panose="02020603050405020304" pitchFamily="18" charset="0"/>
                </a:rPr>
                <a:t>BR</a:t>
              </a:r>
              <a:r>
                <a:rPr lang="en-US" altLang="zh-CN" sz="2000" baseline="-20000">
                  <a:latin typeface="Times New Roman" panose="02020603050405020304" pitchFamily="18" charset="0"/>
                </a:rPr>
                <a:t>1</a:t>
              </a:r>
            </a:p>
          </p:txBody>
        </p:sp>
        <p:sp>
          <p:nvSpPr>
            <p:cNvPr id="1049277" name="Text Box 28"/>
            <p:cNvSpPr txBox="1">
              <a:spLocks noChangeArrowheads="1"/>
            </p:cNvSpPr>
            <p:nvPr/>
          </p:nvSpPr>
          <p:spPr bwMode="auto">
            <a:xfrm>
              <a:off x="2448" y="1795"/>
              <a:ext cx="528" cy="241"/>
            </a:xfrm>
            <a:prstGeom prst="rect">
              <a:avLst/>
            </a:prstGeom>
            <a:noFill/>
            <a:ln w="9525">
              <a:noFill/>
              <a:miter lim="800000"/>
            </a:ln>
          </p:spPr>
          <p:txBody>
            <a:bodyPr lIns="0" tIns="0" rIns="0" bIns="0">
              <a:spAutoFit/>
            </a:bodyPr>
            <a:lstStyle/>
            <a:p>
              <a:pPr>
                <a:spcBef>
                  <a:spcPct val="50000"/>
                </a:spcBef>
              </a:pPr>
              <a:r>
                <a:rPr lang="en-US" altLang="zh-CN" sz="2000">
                  <a:latin typeface="Times New Roman" panose="02020603050405020304" pitchFamily="18" charset="0"/>
                </a:rPr>
                <a:t>BG</a:t>
              </a:r>
              <a:r>
                <a:rPr lang="en-US" altLang="zh-CN" sz="2000" baseline="-20000">
                  <a:latin typeface="Times New Roman" panose="02020603050405020304" pitchFamily="18" charset="0"/>
                </a:rPr>
                <a:t>1</a:t>
              </a:r>
            </a:p>
          </p:txBody>
        </p:sp>
        <p:sp>
          <p:nvSpPr>
            <p:cNvPr id="1049278" name="Text Box 29"/>
            <p:cNvSpPr txBox="1">
              <a:spLocks noChangeArrowheads="1"/>
            </p:cNvSpPr>
            <p:nvPr/>
          </p:nvSpPr>
          <p:spPr bwMode="auto">
            <a:xfrm>
              <a:off x="3600" y="1568"/>
              <a:ext cx="528" cy="241"/>
            </a:xfrm>
            <a:prstGeom prst="rect">
              <a:avLst/>
            </a:prstGeom>
            <a:noFill/>
            <a:ln w="9525">
              <a:noFill/>
              <a:miter lim="800000"/>
            </a:ln>
          </p:spPr>
          <p:txBody>
            <a:bodyPr lIns="0" tIns="0" rIns="0" bIns="0">
              <a:spAutoFit/>
            </a:bodyPr>
            <a:lstStyle/>
            <a:p>
              <a:pPr>
                <a:spcBef>
                  <a:spcPct val="50000"/>
                </a:spcBef>
              </a:pPr>
              <a:r>
                <a:rPr lang="en-US" altLang="zh-CN" sz="2000">
                  <a:latin typeface="Times New Roman" panose="02020603050405020304" pitchFamily="18" charset="0"/>
                </a:rPr>
                <a:t>BR</a:t>
              </a:r>
              <a:r>
                <a:rPr lang="en-US" altLang="zh-CN" sz="2000" i="1" baseline="-20000">
                  <a:latin typeface="Times New Roman" panose="02020603050405020304" pitchFamily="18" charset="0"/>
                </a:rPr>
                <a:t>n</a:t>
              </a:r>
            </a:p>
          </p:txBody>
        </p:sp>
        <p:sp>
          <p:nvSpPr>
            <p:cNvPr id="1049279" name="Text Box 30"/>
            <p:cNvSpPr txBox="1">
              <a:spLocks noChangeArrowheads="1"/>
            </p:cNvSpPr>
            <p:nvPr/>
          </p:nvSpPr>
          <p:spPr bwMode="auto">
            <a:xfrm>
              <a:off x="3840" y="1321"/>
              <a:ext cx="528" cy="241"/>
            </a:xfrm>
            <a:prstGeom prst="rect">
              <a:avLst/>
            </a:prstGeom>
            <a:noFill/>
            <a:ln w="9525">
              <a:noFill/>
              <a:miter lim="800000"/>
            </a:ln>
          </p:spPr>
          <p:txBody>
            <a:bodyPr lIns="0" tIns="0" rIns="0" bIns="0">
              <a:spAutoFit/>
            </a:bodyPr>
            <a:lstStyle/>
            <a:p>
              <a:pPr>
                <a:spcBef>
                  <a:spcPct val="50000"/>
                </a:spcBef>
              </a:pPr>
              <a:r>
                <a:rPr lang="en-US" altLang="zh-CN" sz="2000">
                  <a:latin typeface="Times New Roman" panose="02020603050405020304" pitchFamily="18" charset="0"/>
                </a:rPr>
                <a:t>BG</a:t>
              </a:r>
              <a:r>
                <a:rPr lang="en-US" altLang="zh-CN" sz="2000" i="1" baseline="-20000">
                  <a:latin typeface="Times New Roman" panose="02020603050405020304" pitchFamily="18" charset="0"/>
                </a:rPr>
                <a:t>n</a:t>
              </a:r>
            </a:p>
          </p:txBody>
        </p:sp>
        <p:sp>
          <p:nvSpPr>
            <p:cNvPr id="1049280" name="Line 31"/>
            <p:cNvSpPr>
              <a:spLocks noChangeShapeType="1"/>
            </p:cNvSpPr>
            <p:nvPr/>
          </p:nvSpPr>
          <p:spPr bwMode="auto">
            <a:xfrm>
              <a:off x="1824" y="1296"/>
              <a:ext cx="0" cy="1824"/>
            </a:xfrm>
            <a:prstGeom prst="line">
              <a:avLst/>
            </a:prstGeom>
            <a:noFill/>
            <a:ln w="38100">
              <a:solidFill>
                <a:schemeClr val="tx1"/>
              </a:solidFill>
              <a:round/>
              <a:headEnd type="oval" w="med" len="med"/>
              <a:tailEnd type="stealth" w="lg" len="lg"/>
            </a:ln>
          </p:spPr>
          <p:txBody>
            <a:bodyPr wrap="none"/>
            <a:lstStyle/>
            <a:p>
              <a:endParaRPr lang="zh-CN" altLang="en-US"/>
            </a:p>
          </p:txBody>
        </p:sp>
        <p:sp>
          <p:nvSpPr>
            <p:cNvPr id="1049281" name="Line 32"/>
            <p:cNvSpPr>
              <a:spLocks noChangeShapeType="1"/>
            </p:cNvSpPr>
            <p:nvPr/>
          </p:nvSpPr>
          <p:spPr bwMode="auto">
            <a:xfrm>
              <a:off x="2064" y="1056"/>
              <a:ext cx="0" cy="2064"/>
            </a:xfrm>
            <a:prstGeom prst="line">
              <a:avLst/>
            </a:prstGeom>
            <a:noFill/>
            <a:ln w="38100">
              <a:solidFill>
                <a:schemeClr val="tx1"/>
              </a:solidFill>
              <a:round/>
              <a:headEnd type="oval" w="med" len="med"/>
              <a:tailEnd type="stealth" w="lg" len="lg"/>
            </a:ln>
          </p:spPr>
          <p:txBody>
            <a:bodyPr wrap="none"/>
            <a:lstStyle/>
            <a:p>
              <a:endParaRPr lang="zh-CN" altLang="en-US"/>
            </a:p>
          </p:txBody>
        </p:sp>
        <p:sp>
          <p:nvSpPr>
            <p:cNvPr id="1049282" name="Line 33"/>
            <p:cNvSpPr>
              <a:spLocks noChangeShapeType="1"/>
            </p:cNvSpPr>
            <p:nvPr/>
          </p:nvSpPr>
          <p:spPr bwMode="auto">
            <a:xfrm>
              <a:off x="3120" y="1296"/>
              <a:ext cx="0" cy="1824"/>
            </a:xfrm>
            <a:prstGeom prst="line">
              <a:avLst/>
            </a:prstGeom>
            <a:noFill/>
            <a:ln w="38100">
              <a:solidFill>
                <a:schemeClr val="tx1"/>
              </a:solidFill>
              <a:round/>
              <a:headEnd type="oval" w="med" len="med"/>
              <a:tailEnd type="stealth" w="lg" len="lg"/>
            </a:ln>
          </p:spPr>
          <p:txBody>
            <a:bodyPr wrap="none"/>
            <a:lstStyle/>
            <a:p>
              <a:endParaRPr lang="zh-CN" altLang="en-US"/>
            </a:p>
          </p:txBody>
        </p:sp>
        <p:sp>
          <p:nvSpPr>
            <p:cNvPr id="1049283" name="Line 34"/>
            <p:cNvSpPr>
              <a:spLocks noChangeShapeType="1"/>
            </p:cNvSpPr>
            <p:nvPr/>
          </p:nvSpPr>
          <p:spPr bwMode="auto">
            <a:xfrm>
              <a:off x="4512" y="1296"/>
              <a:ext cx="0" cy="1824"/>
            </a:xfrm>
            <a:prstGeom prst="line">
              <a:avLst/>
            </a:prstGeom>
            <a:noFill/>
            <a:ln w="38100">
              <a:solidFill>
                <a:schemeClr val="tx1"/>
              </a:solidFill>
              <a:round/>
              <a:headEnd type="oval" w="med" len="med"/>
              <a:tailEnd type="stealth" w="lg" len="lg"/>
            </a:ln>
          </p:spPr>
          <p:txBody>
            <a:bodyPr wrap="none"/>
            <a:lstStyle/>
            <a:p>
              <a:endParaRPr lang="zh-CN" altLang="en-US"/>
            </a:p>
          </p:txBody>
        </p:sp>
        <p:sp>
          <p:nvSpPr>
            <p:cNvPr id="1049284" name="Line 35"/>
            <p:cNvSpPr>
              <a:spLocks noChangeShapeType="1"/>
            </p:cNvSpPr>
            <p:nvPr/>
          </p:nvSpPr>
          <p:spPr bwMode="auto">
            <a:xfrm>
              <a:off x="3360" y="1056"/>
              <a:ext cx="0" cy="2064"/>
            </a:xfrm>
            <a:prstGeom prst="line">
              <a:avLst/>
            </a:prstGeom>
            <a:noFill/>
            <a:ln w="38100">
              <a:solidFill>
                <a:schemeClr val="tx1"/>
              </a:solidFill>
              <a:round/>
              <a:headEnd type="oval" w="med" len="med"/>
              <a:tailEnd type="stealth" w="lg" len="lg"/>
            </a:ln>
          </p:spPr>
          <p:txBody>
            <a:bodyPr wrap="none"/>
            <a:lstStyle/>
            <a:p>
              <a:endParaRPr lang="zh-CN" altLang="en-US"/>
            </a:p>
          </p:txBody>
        </p:sp>
        <p:sp>
          <p:nvSpPr>
            <p:cNvPr id="1049285" name="Line 36"/>
            <p:cNvSpPr>
              <a:spLocks noChangeShapeType="1"/>
            </p:cNvSpPr>
            <p:nvPr/>
          </p:nvSpPr>
          <p:spPr bwMode="auto">
            <a:xfrm>
              <a:off x="4752" y="1056"/>
              <a:ext cx="0" cy="2064"/>
            </a:xfrm>
            <a:prstGeom prst="line">
              <a:avLst/>
            </a:prstGeom>
            <a:noFill/>
            <a:ln w="38100">
              <a:solidFill>
                <a:schemeClr val="tx1"/>
              </a:solidFill>
              <a:round/>
              <a:headEnd type="oval" w="med" len="med"/>
              <a:tailEnd type="stealth" w="lg" len="lg"/>
            </a:ln>
          </p:spPr>
          <p:txBody>
            <a:bodyPr wrap="none"/>
            <a:lstStyle/>
            <a:p>
              <a:endParaRPr lang="zh-CN" altLang="en-US"/>
            </a:p>
          </p:txBody>
        </p:sp>
      </p:grpSp>
      <p:grpSp>
        <p:nvGrpSpPr>
          <p:cNvPr id="165" name="Group 38"/>
          <p:cNvGrpSpPr/>
          <p:nvPr/>
        </p:nvGrpSpPr>
        <p:grpSpPr bwMode="auto">
          <a:xfrm>
            <a:off x="5091430" y="3300730"/>
            <a:ext cx="5257800" cy="2133600"/>
            <a:chOff x="720" y="1776"/>
            <a:chExt cx="3312" cy="1344"/>
          </a:xfrm>
        </p:grpSpPr>
        <p:sp>
          <p:nvSpPr>
            <p:cNvPr id="1049286" name="Freeform 39"/>
            <p:cNvSpPr/>
            <p:nvPr/>
          </p:nvSpPr>
          <p:spPr bwMode="auto">
            <a:xfrm>
              <a:off x="720" y="1776"/>
              <a:ext cx="3312" cy="1344"/>
            </a:xfrm>
            <a:custGeom>
              <a:avLst/>
              <a:gdLst>
                <a:gd name="T0" fmla="*/ 0 w 3552"/>
                <a:gd name="T1" fmla="*/ 0 h 1152"/>
                <a:gd name="T2" fmla="*/ 3088 w 3552"/>
                <a:gd name="T3" fmla="*/ 0 h 1152"/>
                <a:gd name="T4" fmla="*/ 3088 w 3552"/>
                <a:gd name="T5" fmla="*/ 1568 h 1152"/>
                <a:gd name="T6" fmla="*/ 0 60000 65536"/>
                <a:gd name="T7" fmla="*/ 0 60000 65536"/>
                <a:gd name="T8" fmla="*/ 0 60000 65536"/>
                <a:gd name="T9" fmla="*/ 0 w 3552"/>
                <a:gd name="T10" fmla="*/ 0 h 1152"/>
                <a:gd name="T11" fmla="*/ 3552 w 3552"/>
                <a:gd name="T12" fmla="*/ 1152 h 1152"/>
              </a:gdLst>
              <a:ahLst/>
              <a:cxnLst>
                <a:cxn ang="T6">
                  <a:pos x="T0" y="T1"/>
                </a:cxn>
                <a:cxn ang="T7">
                  <a:pos x="T2" y="T3"/>
                </a:cxn>
                <a:cxn ang="T8">
                  <a:pos x="T4" y="T5"/>
                </a:cxn>
              </a:cxnLst>
              <a:rect l="T9" t="T10" r="T11" b="T12"/>
              <a:pathLst>
                <a:path w="3552" h="1152">
                  <a:moveTo>
                    <a:pt x="0" y="0"/>
                  </a:moveTo>
                  <a:lnTo>
                    <a:pt x="3552" y="0"/>
                  </a:lnTo>
                  <a:lnTo>
                    <a:pt x="3552" y="1152"/>
                  </a:lnTo>
                </a:path>
              </a:pathLst>
            </a:custGeom>
            <a:noFill/>
            <a:ln w="76200">
              <a:solidFill>
                <a:srgbClr val="0419E0"/>
              </a:solidFill>
              <a:round/>
              <a:headEnd type="stealth" w="med" len="med"/>
              <a:tailEnd type="none" w="lg" len="lg"/>
            </a:ln>
          </p:spPr>
          <p:txBody>
            <a:bodyPr wrap="none"/>
            <a:lstStyle/>
            <a:p>
              <a:endParaRPr lang="zh-CN" altLang="en-US"/>
            </a:p>
          </p:txBody>
        </p:sp>
        <p:sp>
          <p:nvSpPr>
            <p:cNvPr id="1049287" name="Freeform 40"/>
            <p:cNvSpPr/>
            <p:nvPr/>
          </p:nvSpPr>
          <p:spPr bwMode="auto">
            <a:xfrm>
              <a:off x="720" y="2256"/>
              <a:ext cx="1968" cy="864"/>
            </a:xfrm>
            <a:custGeom>
              <a:avLst/>
              <a:gdLst>
                <a:gd name="T0" fmla="*/ 0 w 3552"/>
                <a:gd name="T1" fmla="*/ 0 h 1152"/>
                <a:gd name="T2" fmla="*/ 1090 w 3552"/>
                <a:gd name="T3" fmla="*/ 0 h 1152"/>
                <a:gd name="T4" fmla="*/ 1090 w 3552"/>
                <a:gd name="T5" fmla="*/ 648 h 1152"/>
                <a:gd name="T6" fmla="*/ 0 60000 65536"/>
                <a:gd name="T7" fmla="*/ 0 60000 65536"/>
                <a:gd name="T8" fmla="*/ 0 60000 65536"/>
                <a:gd name="T9" fmla="*/ 0 w 3552"/>
                <a:gd name="T10" fmla="*/ 0 h 1152"/>
                <a:gd name="T11" fmla="*/ 3552 w 3552"/>
                <a:gd name="T12" fmla="*/ 1152 h 1152"/>
              </a:gdLst>
              <a:ahLst/>
              <a:cxnLst>
                <a:cxn ang="T6">
                  <a:pos x="T0" y="T1"/>
                </a:cxn>
                <a:cxn ang="T7">
                  <a:pos x="T2" y="T3"/>
                </a:cxn>
                <a:cxn ang="T8">
                  <a:pos x="T4" y="T5"/>
                </a:cxn>
              </a:cxnLst>
              <a:rect l="T9" t="T10" r="T11" b="T12"/>
              <a:pathLst>
                <a:path w="3552" h="1152">
                  <a:moveTo>
                    <a:pt x="0" y="0"/>
                  </a:moveTo>
                  <a:lnTo>
                    <a:pt x="3552" y="0"/>
                  </a:lnTo>
                  <a:lnTo>
                    <a:pt x="3552" y="1152"/>
                  </a:lnTo>
                </a:path>
              </a:pathLst>
            </a:custGeom>
            <a:noFill/>
            <a:ln w="76200">
              <a:solidFill>
                <a:srgbClr val="0419E0"/>
              </a:solidFill>
              <a:round/>
              <a:headEnd type="stealth" w="med" len="med"/>
              <a:tailEnd type="none" w="lg" len="lg"/>
            </a:ln>
          </p:spPr>
          <p:txBody>
            <a:bodyPr wrap="none"/>
            <a:lstStyle/>
            <a:p>
              <a:endParaRPr lang="zh-CN" altLang="en-US"/>
            </a:p>
          </p:txBody>
        </p:sp>
        <p:sp>
          <p:nvSpPr>
            <p:cNvPr id="1049288" name="Freeform 41"/>
            <p:cNvSpPr/>
            <p:nvPr/>
          </p:nvSpPr>
          <p:spPr bwMode="auto">
            <a:xfrm>
              <a:off x="720" y="2736"/>
              <a:ext cx="672" cy="384"/>
            </a:xfrm>
            <a:custGeom>
              <a:avLst/>
              <a:gdLst>
                <a:gd name="T0" fmla="*/ 0 w 3552"/>
                <a:gd name="T1" fmla="*/ 0 h 1152"/>
                <a:gd name="T2" fmla="*/ 127 w 3552"/>
                <a:gd name="T3" fmla="*/ 0 h 1152"/>
                <a:gd name="T4" fmla="*/ 127 w 3552"/>
                <a:gd name="T5" fmla="*/ 128 h 1152"/>
                <a:gd name="T6" fmla="*/ 0 60000 65536"/>
                <a:gd name="T7" fmla="*/ 0 60000 65536"/>
                <a:gd name="T8" fmla="*/ 0 60000 65536"/>
                <a:gd name="T9" fmla="*/ 0 w 3552"/>
                <a:gd name="T10" fmla="*/ 0 h 1152"/>
                <a:gd name="T11" fmla="*/ 3552 w 3552"/>
                <a:gd name="T12" fmla="*/ 1152 h 1152"/>
              </a:gdLst>
              <a:ahLst/>
              <a:cxnLst>
                <a:cxn ang="T6">
                  <a:pos x="T0" y="T1"/>
                </a:cxn>
                <a:cxn ang="T7">
                  <a:pos x="T2" y="T3"/>
                </a:cxn>
                <a:cxn ang="T8">
                  <a:pos x="T4" y="T5"/>
                </a:cxn>
              </a:cxnLst>
              <a:rect l="T9" t="T10" r="T11" b="T12"/>
              <a:pathLst>
                <a:path w="3552" h="1152">
                  <a:moveTo>
                    <a:pt x="0" y="0"/>
                  </a:moveTo>
                  <a:lnTo>
                    <a:pt x="3552" y="0"/>
                  </a:lnTo>
                  <a:lnTo>
                    <a:pt x="3552" y="1152"/>
                  </a:lnTo>
                </a:path>
              </a:pathLst>
            </a:custGeom>
            <a:noFill/>
            <a:ln w="76200">
              <a:solidFill>
                <a:srgbClr val="0419E0"/>
              </a:solidFill>
              <a:round/>
              <a:headEnd type="stealth" w="med" len="med"/>
              <a:tailEnd type="none" w="lg" len="lg"/>
            </a:ln>
          </p:spPr>
          <p:txBody>
            <a:bodyPr wrap="none"/>
            <a:lstStyle/>
            <a:p>
              <a:endParaRPr lang="zh-CN" altLang="en-US"/>
            </a:p>
          </p:txBody>
        </p:sp>
      </p:grpSp>
      <p:sp>
        <p:nvSpPr>
          <p:cNvPr id="1049289" name="Freeform 42"/>
          <p:cNvSpPr/>
          <p:nvPr/>
        </p:nvSpPr>
        <p:spPr bwMode="auto">
          <a:xfrm>
            <a:off x="5091430" y="2919730"/>
            <a:ext cx="5638800" cy="2514600"/>
          </a:xfrm>
          <a:custGeom>
            <a:avLst/>
            <a:gdLst>
              <a:gd name="T0" fmla="*/ 0 w 3552"/>
              <a:gd name="T1" fmla="*/ 0 h 1152"/>
              <a:gd name="T2" fmla="*/ 2147483647 w 3552"/>
              <a:gd name="T3" fmla="*/ 0 h 1152"/>
              <a:gd name="T4" fmla="*/ 2147483647 w 3552"/>
              <a:gd name="T5" fmla="*/ 2147483647 h 1152"/>
              <a:gd name="T6" fmla="*/ 0 60000 65536"/>
              <a:gd name="T7" fmla="*/ 0 60000 65536"/>
              <a:gd name="T8" fmla="*/ 0 60000 65536"/>
              <a:gd name="T9" fmla="*/ 0 w 3552"/>
              <a:gd name="T10" fmla="*/ 0 h 1152"/>
              <a:gd name="T11" fmla="*/ 3552 w 3552"/>
              <a:gd name="T12" fmla="*/ 1152 h 1152"/>
            </a:gdLst>
            <a:ahLst/>
            <a:cxnLst>
              <a:cxn ang="T6">
                <a:pos x="T0" y="T1"/>
              </a:cxn>
              <a:cxn ang="T7">
                <a:pos x="T2" y="T3"/>
              </a:cxn>
              <a:cxn ang="T8">
                <a:pos x="T4" y="T5"/>
              </a:cxn>
            </a:cxnLst>
            <a:rect l="T9" t="T10" r="T11" b="T12"/>
            <a:pathLst>
              <a:path w="3552" h="1152">
                <a:moveTo>
                  <a:pt x="0" y="0"/>
                </a:moveTo>
                <a:lnTo>
                  <a:pt x="3552" y="0"/>
                </a:lnTo>
                <a:lnTo>
                  <a:pt x="3552" y="1152"/>
                </a:lnTo>
              </a:path>
            </a:pathLst>
          </a:custGeom>
          <a:noFill/>
          <a:ln w="76200">
            <a:solidFill>
              <a:srgbClr val="954F72"/>
            </a:solidFill>
            <a:round/>
            <a:tailEnd type="stealth" w="med" len="med"/>
          </a:ln>
        </p:spPr>
        <p:txBody>
          <a:bodyPr wrap="none"/>
          <a:lstStyle/>
          <a:p>
            <a:endParaRPr lang="zh-CN" altLang="en-US"/>
          </a:p>
        </p:txBody>
      </p:sp>
      <p:sp>
        <p:nvSpPr>
          <p:cNvPr id="1049290" name="灯片编号占位符 45"/>
          <p:cNvSpPr>
            <a:spLocks noGrp="1"/>
          </p:cNvSpPr>
          <p:nvPr>
            <p:ph type="sldNum" sz="quarter" idx="12"/>
          </p:nvPr>
        </p:nvSpPr>
        <p:spPr/>
        <p:txBody>
          <a:bodyPr/>
          <a:lstStyle/>
          <a:p>
            <a:fld id="{F034B40E-0018-4760-998E-2A7E33498124}" type="slidenum">
              <a:rPr lang="zh-CN" altLang="en-US"/>
              <a:t>194</a:t>
            </a:fld>
            <a:endParaRPr lang="en-US" altLang="zh-CN"/>
          </a:p>
        </p:txBody>
      </p:sp>
      <p:sp>
        <p:nvSpPr>
          <p:cNvPr id="1049291" name="Text Box 7"/>
          <p:cNvSpPr txBox="1">
            <a:spLocks noChangeArrowheads="1"/>
          </p:cNvSpPr>
          <p:nvPr/>
        </p:nvSpPr>
        <p:spPr bwMode="auto">
          <a:xfrm>
            <a:off x="3929380" y="5482590"/>
            <a:ext cx="1098550" cy="457200"/>
          </a:xfrm>
          <a:prstGeom prst="rect">
            <a:avLst/>
          </a:prstGeom>
          <a:solidFill>
            <a:schemeClr val="folHlink"/>
          </a:solidFill>
          <a:ln w="9525">
            <a:noFill/>
            <a:miter lim="800000"/>
          </a:ln>
        </p:spPr>
        <p:txBody>
          <a:bodyPr wrap="none">
            <a:spAutoFit/>
          </a:bodyPr>
          <a:lstStyle/>
          <a:p>
            <a:r>
              <a:rPr lang="zh-CN" altLang="en-US" sz="2400">
                <a:solidFill>
                  <a:schemeClr val="bg2"/>
                </a:solidFill>
                <a:latin typeface="Times New Roman" panose="02020603050405020304" pitchFamily="18" charset="0"/>
              </a:rPr>
              <a:t>排队器</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14" name="内容占位符 3"/>
          <p:cNvSpPr>
            <a:spLocks noGrp="1"/>
          </p:cNvSpPr>
          <p:nvPr>
            <p:ph idx="1"/>
          </p:nvPr>
        </p:nvSpPr>
        <p:spPr/>
        <p:txBody>
          <a:bodyPr>
            <a:noAutofit/>
          </a:bodyPr>
          <a:lstStyle/>
          <a:p>
            <a:pPr marL="0" indent="0">
              <a:lnSpc>
                <a:spcPct val="120000"/>
              </a:lnSpc>
              <a:buNone/>
            </a:pPr>
            <a:r>
              <a:rPr lang="zh-CN" altLang="en-US" b="1">
                <a:latin typeface="Times New Roman" panose="02020603050405020304" pitchFamily="18" charset="0"/>
                <a:sym typeface="+mn-ea"/>
              </a:rPr>
              <a:t>目的：</a:t>
            </a:r>
            <a:r>
              <a:rPr lang="zh-CN" altLang="en-US">
                <a:latin typeface="Times New Roman" panose="02020603050405020304" pitchFamily="18" charset="0"/>
                <a:sym typeface="+mn-ea"/>
              </a:rPr>
              <a:t>解决通信双方</a:t>
            </a:r>
            <a:r>
              <a:rPr lang="zh-CN" altLang="en-US" b="1">
                <a:solidFill>
                  <a:srgbClr val="0000FF"/>
                </a:solidFill>
                <a:latin typeface="Times New Roman" panose="02020603050405020304" pitchFamily="18" charset="0"/>
                <a:sym typeface="+mn-ea"/>
              </a:rPr>
              <a:t> 协调配合</a:t>
            </a:r>
            <a:r>
              <a:rPr lang="zh-CN" altLang="en-US">
                <a:solidFill>
                  <a:schemeClr val="folHlink"/>
                </a:solidFill>
                <a:latin typeface="Times New Roman" panose="02020603050405020304" pitchFamily="18" charset="0"/>
                <a:sym typeface="+mn-ea"/>
              </a:rPr>
              <a:t> </a:t>
            </a:r>
            <a:r>
              <a:rPr lang="zh-CN" altLang="en-US">
                <a:latin typeface="Times New Roman" panose="02020603050405020304" pitchFamily="18" charset="0"/>
                <a:sym typeface="+mn-ea"/>
              </a:rPr>
              <a:t>问题</a:t>
            </a:r>
            <a:endParaRPr lang="zh-CN" altLang="en-US">
              <a:latin typeface="Times New Roman" panose="02020603050405020304" pitchFamily="18" charset="0"/>
            </a:endParaRPr>
          </a:p>
          <a:p>
            <a:pPr marL="0" indent="0">
              <a:lnSpc>
                <a:spcPct val="130000"/>
              </a:lnSpc>
              <a:buNone/>
            </a:pPr>
            <a:r>
              <a:rPr lang="zh-CN" altLang="en-US" b="1">
                <a:latin typeface="Times New Roman" panose="02020603050405020304" pitchFamily="18" charset="0"/>
                <a:sym typeface="+mn-ea"/>
              </a:rPr>
              <a:t>总线传输周期：</a:t>
            </a:r>
            <a:endParaRPr lang="zh-CN" altLang="en-US">
              <a:latin typeface="Times New Roman" panose="02020603050405020304" pitchFamily="18" charset="0"/>
              <a:sym typeface="+mn-ea"/>
            </a:endParaRPr>
          </a:p>
          <a:p>
            <a:pPr marL="0" indent="0">
              <a:lnSpc>
                <a:spcPct val="150000"/>
              </a:lnSpc>
              <a:buNone/>
            </a:pPr>
            <a:r>
              <a:rPr lang="en-US" altLang="zh-CN">
                <a:latin typeface="Times New Roman" panose="02020603050405020304" pitchFamily="18" charset="0"/>
                <a:sym typeface="+mn-ea"/>
              </a:rPr>
              <a:t>	</a:t>
            </a:r>
            <a:r>
              <a:rPr lang="zh-CN" altLang="en-US">
                <a:latin typeface="Times New Roman" panose="02020603050405020304" pitchFamily="18" charset="0"/>
                <a:sym typeface="+mn-ea"/>
              </a:rPr>
              <a:t>申请阶段</a:t>
            </a:r>
          </a:p>
          <a:p>
            <a:pPr marL="0" indent="0">
              <a:lnSpc>
                <a:spcPct val="150000"/>
              </a:lnSpc>
              <a:buNone/>
            </a:pPr>
            <a:r>
              <a:rPr lang="en-US" altLang="zh-CN">
                <a:latin typeface="Times New Roman" panose="02020603050405020304" pitchFamily="18" charset="0"/>
                <a:sym typeface="+mn-ea"/>
              </a:rPr>
              <a:t>	</a:t>
            </a:r>
            <a:r>
              <a:rPr lang="zh-CN" altLang="en-US">
                <a:latin typeface="Times New Roman" panose="02020603050405020304" pitchFamily="18" charset="0"/>
                <a:sym typeface="+mn-ea"/>
              </a:rPr>
              <a:t>寻址阶段</a:t>
            </a:r>
            <a:endParaRPr lang="zh-CN" altLang="en-US">
              <a:latin typeface="Times New Roman" panose="02020603050405020304" pitchFamily="18" charset="0"/>
            </a:endParaRPr>
          </a:p>
          <a:p>
            <a:pPr marL="0" indent="0">
              <a:lnSpc>
                <a:spcPct val="150000"/>
              </a:lnSpc>
              <a:buNone/>
            </a:pPr>
            <a:r>
              <a:rPr lang="en-US" altLang="zh-CN">
                <a:latin typeface="Times New Roman" panose="02020603050405020304" pitchFamily="18" charset="0"/>
                <a:sym typeface="+mn-ea"/>
              </a:rPr>
              <a:t>	</a:t>
            </a:r>
            <a:r>
              <a:rPr lang="zh-CN" altLang="en-US">
                <a:latin typeface="Times New Roman" panose="02020603050405020304" pitchFamily="18" charset="0"/>
                <a:sym typeface="+mn-ea"/>
              </a:rPr>
              <a:t>传输阶段</a:t>
            </a:r>
            <a:endParaRPr lang="zh-CN" altLang="en-US">
              <a:latin typeface="Times New Roman" panose="02020603050405020304" pitchFamily="18" charset="0"/>
            </a:endParaRPr>
          </a:p>
          <a:p>
            <a:pPr marL="0" indent="0">
              <a:lnSpc>
                <a:spcPct val="150000"/>
              </a:lnSpc>
              <a:buNone/>
            </a:pPr>
            <a:r>
              <a:rPr lang="en-US" altLang="zh-CN">
                <a:latin typeface="Times New Roman" panose="02020603050405020304" pitchFamily="18" charset="0"/>
                <a:sym typeface="+mn-ea"/>
              </a:rPr>
              <a:t>	</a:t>
            </a:r>
            <a:r>
              <a:rPr lang="zh-CN" altLang="en-US">
                <a:latin typeface="Times New Roman" panose="02020603050405020304" pitchFamily="18" charset="0"/>
                <a:sym typeface="+mn-ea"/>
              </a:rPr>
              <a:t>结束阶段</a:t>
            </a:r>
            <a:endParaRPr lang="zh-CN" altLang="en-US"/>
          </a:p>
        </p:txBody>
      </p:sp>
      <p:sp>
        <p:nvSpPr>
          <p:cNvPr id="1049315" name="标题 2"/>
          <p:cNvSpPr>
            <a:spLocks noGrp="1"/>
          </p:cNvSpPr>
          <p:nvPr>
            <p:ph type="title"/>
          </p:nvPr>
        </p:nvSpPr>
        <p:spPr/>
        <p:txBody>
          <a:bodyPr>
            <a:noAutofit/>
          </a:bodyPr>
          <a:lstStyle/>
          <a:p>
            <a:r>
              <a:rPr lang="zh-CN" altLang="en-US" dirty="0"/>
              <a:t>总线传输过程</a:t>
            </a:r>
          </a:p>
        </p:txBody>
      </p:sp>
      <p:sp>
        <p:nvSpPr>
          <p:cNvPr id="1049316" name="Text Box 5"/>
          <p:cNvSpPr txBox="1">
            <a:spLocks noChangeArrowheads="1"/>
          </p:cNvSpPr>
          <p:nvPr/>
        </p:nvSpPr>
        <p:spPr bwMode="auto">
          <a:xfrm>
            <a:off x="4778375" y="2586355"/>
            <a:ext cx="6575425" cy="3159760"/>
          </a:xfrm>
          <a:prstGeom prst="rect">
            <a:avLst/>
          </a:prstGeom>
          <a:noFill/>
          <a:ln w="9525">
            <a:noFill/>
            <a:miter lim="800000"/>
          </a:ln>
          <a:effectLst/>
        </p:spPr>
        <p:txBody>
          <a:bodyPr wrap="square">
            <a:spAutoFit/>
          </a:bodyPr>
          <a:lstStyle/>
          <a:p>
            <a:pPr>
              <a:lnSpc>
                <a:spcPct val="120000"/>
              </a:lnSpc>
              <a:spcBef>
                <a:spcPct val="50000"/>
              </a:spcBef>
            </a:pPr>
            <a:r>
              <a:rPr lang="zh-CN" altLang="en-US" sz="3200">
                <a:solidFill>
                  <a:schemeClr val="folHlink"/>
                </a:solidFill>
                <a:latin typeface="宋体" panose="02010600030101010101" pitchFamily="2" charset="-122"/>
                <a:ea typeface="宋体" panose="02010600030101010101" pitchFamily="2" charset="-122"/>
                <a:cs typeface="宋体" panose="02010600030101010101" pitchFamily="2" charset="-122"/>
              </a:rPr>
              <a:t>主模块申请</a:t>
            </a:r>
            <a:r>
              <a:rPr lang="zh-CN" altLang="en-US" sz="3200">
                <a:latin typeface="宋体" panose="02010600030101010101" pitchFamily="2" charset="-122"/>
                <a:ea typeface="宋体" panose="02010600030101010101" pitchFamily="2" charset="-122"/>
                <a:cs typeface="宋体" panose="02010600030101010101" pitchFamily="2" charset="-122"/>
              </a:rPr>
              <a:t>，总线仲裁决定</a:t>
            </a:r>
          </a:p>
          <a:p>
            <a:pPr>
              <a:lnSpc>
                <a:spcPct val="120000"/>
              </a:lnSpc>
              <a:spcBef>
                <a:spcPct val="50000"/>
              </a:spcBef>
            </a:pPr>
            <a:r>
              <a:rPr lang="zh-CN" altLang="en-US" sz="3200">
                <a:latin typeface="宋体" panose="02010600030101010101" pitchFamily="2" charset="-122"/>
                <a:ea typeface="宋体" panose="02010600030101010101" pitchFamily="2" charset="-122"/>
                <a:cs typeface="宋体" panose="02010600030101010101" pitchFamily="2" charset="-122"/>
                <a:sym typeface="+mn-ea"/>
              </a:rPr>
              <a:t>主模块向从模块</a:t>
            </a:r>
            <a:r>
              <a:rPr lang="zh-CN" altLang="en-US" sz="3200">
                <a:solidFill>
                  <a:schemeClr val="folHlink"/>
                </a:solidFill>
                <a:latin typeface="宋体" panose="02010600030101010101" pitchFamily="2" charset="-122"/>
                <a:ea typeface="宋体" panose="02010600030101010101" pitchFamily="2" charset="-122"/>
                <a:cs typeface="宋体" panose="02010600030101010101" pitchFamily="2" charset="-122"/>
                <a:sym typeface="+mn-ea"/>
              </a:rPr>
              <a:t>给出地址</a:t>
            </a:r>
            <a:r>
              <a:rPr lang="zh-CN" altLang="en-US" sz="3200">
                <a:latin typeface="宋体" panose="02010600030101010101" pitchFamily="2" charset="-122"/>
                <a:ea typeface="宋体" panose="02010600030101010101" pitchFamily="2" charset="-122"/>
                <a:cs typeface="宋体" panose="02010600030101010101" pitchFamily="2" charset="-122"/>
                <a:sym typeface="+mn-ea"/>
              </a:rPr>
              <a:t>和</a:t>
            </a:r>
            <a:r>
              <a:rPr lang="zh-CN" altLang="en-US" sz="3200">
                <a:solidFill>
                  <a:schemeClr val="folHlink"/>
                </a:solidFill>
                <a:latin typeface="宋体" panose="02010600030101010101" pitchFamily="2" charset="-122"/>
                <a:ea typeface="宋体" panose="02010600030101010101" pitchFamily="2" charset="-122"/>
                <a:cs typeface="宋体" panose="02010600030101010101" pitchFamily="2" charset="-122"/>
                <a:sym typeface="+mn-ea"/>
              </a:rPr>
              <a:t>命令</a:t>
            </a:r>
          </a:p>
          <a:p>
            <a:pPr>
              <a:lnSpc>
                <a:spcPct val="120000"/>
              </a:lnSpc>
              <a:spcBef>
                <a:spcPct val="50000"/>
              </a:spcBef>
            </a:pPr>
            <a:r>
              <a:rPr lang="zh-CN" altLang="en-US" sz="3200">
                <a:latin typeface="宋体" panose="02010600030101010101" pitchFamily="2" charset="-122"/>
                <a:ea typeface="宋体" panose="02010600030101010101" pitchFamily="2" charset="-122"/>
                <a:cs typeface="宋体" panose="02010600030101010101" pitchFamily="2" charset="-122"/>
                <a:sym typeface="+mn-ea"/>
              </a:rPr>
              <a:t>主模块和从模块 </a:t>
            </a:r>
            <a:r>
              <a:rPr lang="zh-CN" altLang="en-US" sz="3200">
                <a:solidFill>
                  <a:schemeClr val="folHlink"/>
                </a:solidFill>
                <a:latin typeface="宋体" panose="02010600030101010101" pitchFamily="2" charset="-122"/>
                <a:ea typeface="宋体" panose="02010600030101010101" pitchFamily="2" charset="-122"/>
                <a:cs typeface="宋体" panose="02010600030101010101" pitchFamily="2" charset="-122"/>
                <a:sym typeface="+mn-ea"/>
              </a:rPr>
              <a:t>交换数据</a:t>
            </a:r>
          </a:p>
          <a:p>
            <a:pPr>
              <a:lnSpc>
                <a:spcPct val="120000"/>
              </a:lnSpc>
              <a:spcBef>
                <a:spcPct val="50000"/>
              </a:spcBef>
            </a:pPr>
            <a:r>
              <a:rPr lang="zh-CN" altLang="en-US" sz="3200">
                <a:latin typeface="宋体" panose="02010600030101010101" pitchFamily="2" charset="-122"/>
                <a:ea typeface="宋体" panose="02010600030101010101" pitchFamily="2" charset="-122"/>
                <a:cs typeface="宋体" panose="02010600030101010101" pitchFamily="2" charset="-122"/>
                <a:sym typeface="+mn-ea"/>
              </a:rPr>
              <a:t>主模块 </a:t>
            </a:r>
            <a:r>
              <a:rPr lang="zh-CN" altLang="en-US" sz="3200">
                <a:solidFill>
                  <a:schemeClr val="folHlink"/>
                </a:solidFill>
                <a:latin typeface="宋体" panose="02010600030101010101" pitchFamily="2" charset="-122"/>
                <a:ea typeface="宋体" panose="02010600030101010101" pitchFamily="2" charset="-122"/>
                <a:cs typeface="宋体" panose="02010600030101010101" pitchFamily="2" charset="-122"/>
                <a:sym typeface="+mn-ea"/>
              </a:rPr>
              <a:t>撤消</a:t>
            </a:r>
            <a:r>
              <a:rPr lang="en-US" altLang="zh-CN" sz="3200">
                <a:solidFill>
                  <a:schemeClr val="folHlink"/>
                </a:solidFill>
                <a:latin typeface="Times New Roman" panose="02020603050405020304" pitchFamily="18" charset="0"/>
                <a:ea typeface="宋体" panose="02010600030101010101" pitchFamily="2" charset="-122"/>
                <a:cs typeface="Times New Roman" panose="02020603050405020304" pitchFamily="18" charset="0"/>
                <a:sym typeface="+mn-ea"/>
              </a:rPr>
              <a:t>BR</a:t>
            </a:r>
            <a:r>
              <a:rPr lang="zh-CN" altLang="en-US" sz="3200">
                <a:solidFill>
                  <a:schemeClr val="folHlink"/>
                </a:solidFill>
                <a:latin typeface="宋体" panose="02010600030101010101" pitchFamily="2" charset="-122"/>
                <a:ea typeface="宋体" panose="02010600030101010101" pitchFamily="2" charset="-122"/>
                <a:cs typeface="宋体" panose="02010600030101010101" pitchFamily="2" charset="-122"/>
                <a:sym typeface="+mn-ea"/>
              </a:rPr>
              <a:t>等有关信息 </a:t>
            </a:r>
          </a:p>
        </p:txBody>
      </p:sp>
      <p:sp>
        <p:nvSpPr>
          <p:cNvPr id="1049317" name="灯片编号占位符 5"/>
          <p:cNvSpPr>
            <a:spLocks noGrp="1"/>
          </p:cNvSpPr>
          <p:nvPr>
            <p:ph type="sldNum" sz="quarter" idx="12"/>
          </p:nvPr>
        </p:nvSpPr>
        <p:spPr/>
        <p:txBody>
          <a:bodyPr/>
          <a:lstStyle/>
          <a:p>
            <a:fld id="{DBF99032-1CA3-47AC-BBF8-389026077D1A}" type="slidenum">
              <a:rPr lang="zh-CN" altLang="en-US"/>
              <a:t>195</a:t>
            </a:fld>
            <a:endParaRPr lang="en-US" altLang="zh-CN"/>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18" name="内容占位符 3"/>
          <p:cNvSpPr>
            <a:spLocks noGrp="1"/>
          </p:cNvSpPr>
          <p:nvPr>
            <p:ph idx="1"/>
          </p:nvPr>
        </p:nvSpPr>
        <p:spPr/>
        <p:txBody>
          <a:bodyPr/>
          <a:lstStyle/>
          <a:p>
            <a:pPr marL="0" indent="0">
              <a:lnSpc>
                <a:spcPct val="100000"/>
              </a:lnSpc>
              <a:buNone/>
            </a:pPr>
            <a:r>
              <a:rPr lang="zh-CN" altLang="en-US"/>
              <a:t>同步通信</a:t>
            </a:r>
          </a:p>
          <a:p>
            <a:pPr marL="0" indent="0">
              <a:lnSpc>
                <a:spcPct val="230000"/>
              </a:lnSpc>
              <a:buNone/>
            </a:pPr>
            <a:r>
              <a:rPr lang="zh-CN" altLang="en-US"/>
              <a:t>异步通信</a:t>
            </a:r>
          </a:p>
          <a:p>
            <a:pPr marL="0" indent="0">
              <a:lnSpc>
                <a:spcPct val="260000"/>
              </a:lnSpc>
              <a:buNone/>
            </a:pPr>
            <a:r>
              <a:rPr lang="zh-CN" altLang="en-US"/>
              <a:t>半同步通信</a:t>
            </a:r>
          </a:p>
          <a:p>
            <a:pPr marL="0" indent="0">
              <a:lnSpc>
                <a:spcPct val="230000"/>
              </a:lnSpc>
              <a:buNone/>
            </a:pPr>
            <a:r>
              <a:rPr lang="zh-CN" altLang="en-US"/>
              <a:t>分离式通信</a:t>
            </a:r>
          </a:p>
        </p:txBody>
      </p:sp>
      <p:sp>
        <p:nvSpPr>
          <p:cNvPr id="1049319" name="标题 2"/>
          <p:cNvSpPr>
            <a:spLocks noGrp="1"/>
          </p:cNvSpPr>
          <p:nvPr>
            <p:ph type="title"/>
          </p:nvPr>
        </p:nvSpPr>
        <p:spPr/>
        <p:txBody>
          <a:bodyPr>
            <a:noAutofit/>
          </a:bodyPr>
          <a:lstStyle/>
          <a:p>
            <a:r>
              <a:rPr lang="zh-CN" altLang="en-US" dirty="0"/>
              <a:t>总线通信的四种方式</a:t>
            </a:r>
          </a:p>
        </p:txBody>
      </p:sp>
      <p:sp>
        <p:nvSpPr>
          <p:cNvPr id="1049320" name="Text Box 2"/>
          <p:cNvSpPr txBox="1">
            <a:spLocks noChangeArrowheads="1"/>
          </p:cNvSpPr>
          <p:nvPr/>
        </p:nvSpPr>
        <p:spPr bwMode="auto">
          <a:xfrm>
            <a:off x="3343275" y="1009015"/>
            <a:ext cx="8421370" cy="4333240"/>
          </a:xfrm>
          <a:prstGeom prst="rect">
            <a:avLst/>
          </a:prstGeom>
          <a:noFill/>
          <a:ln w="9525">
            <a:noFill/>
            <a:miter lim="800000"/>
          </a:ln>
          <a:effectLst/>
        </p:spPr>
        <p:txBody>
          <a:bodyPr wrap="square">
            <a:spAutoFit/>
          </a:bodyPr>
          <a:lstStyle/>
          <a:p>
            <a:pPr>
              <a:lnSpc>
                <a:spcPct val="100000"/>
              </a:lnSpc>
              <a:spcBef>
                <a:spcPts val="1000"/>
              </a:spcBef>
              <a:spcAft>
                <a:spcPts val="0"/>
              </a:spcAft>
            </a:pPr>
            <a:r>
              <a:rPr lang="zh-CN" altLang="en-US" sz="2800" dirty="0">
                <a:latin typeface="Times New Roman" panose="02020603050405020304" pitchFamily="18" charset="0"/>
              </a:rPr>
              <a:t>由 </a:t>
            </a:r>
            <a:r>
              <a:rPr lang="zh-CN" altLang="en-US" sz="2800" dirty="0">
                <a:solidFill>
                  <a:schemeClr val="folHlink"/>
                </a:solidFill>
                <a:latin typeface="Times New Roman" panose="02020603050405020304" pitchFamily="18" charset="0"/>
              </a:rPr>
              <a:t>统一时钟 </a:t>
            </a:r>
            <a:r>
              <a:rPr lang="zh-CN" altLang="en-US" sz="2800" dirty="0">
                <a:latin typeface="Times New Roman" panose="02020603050405020304" pitchFamily="18" charset="0"/>
              </a:rPr>
              <a:t>控制数据传送，</a:t>
            </a:r>
            <a:r>
              <a:rPr lang="zh-CN" altLang="en-US" sz="2800" dirty="0">
                <a:sym typeface="+mn-ea"/>
              </a:rPr>
              <a:t>适合快速设备</a:t>
            </a:r>
          </a:p>
          <a:p>
            <a:pPr>
              <a:lnSpc>
                <a:spcPct val="100000"/>
              </a:lnSpc>
              <a:spcBef>
                <a:spcPts val="1000"/>
              </a:spcBef>
              <a:spcAft>
                <a:spcPts val="0"/>
              </a:spcAft>
            </a:pPr>
            <a:r>
              <a:rPr lang="zh-CN" altLang="en-US" sz="2800" dirty="0">
                <a:latin typeface="华文新魏" panose="02010800040101010101" pitchFamily="2" charset="-122"/>
                <a:sym typeface="+mn-ea"/>
              </a:rPr>
              <a:t> </a:t>
            </a:r>
            <a:r>
              <a:rPr lang="en-US" altLang="zh-CN" sz="2800" dirty="0">
                <a:latin typeface="华文新魏" panose="02010800040101010101" pitchFamily="2" charset="-122"/>
                <a:sym typeface="+mn-ea"/>
              </a:rPr>
              <a:t>  </a:t>
            </a:r>
            <a:r>
              <a:rPr lang="zh-CN" altLang="en-US" sz="2400" dirty="0">
                <a:latin typeface="华文新魏" panose="02010800040101010101" pitchFamily="2" charset="-122"/>
                <a:sym typeface="+mn-ea"/>
              </a:rPr>
              <a:t>仅适合于总线长度短，存取时间相差不大的情况</a:t>
            </a:r>
            <a:endParaRPr lang="zh-CN" altLang="en-US" sz="2800" dirty="0">
              <a:latin typeface="Times New Roman" panose="02020603050405020304" pitchFamily="18" charset="0"/>
            </a:endParaRPr>
          </a:p>
          <a:p>
            <a:pPr>
              <a:lnSpc>
                <a:spcPct val="100000"/>
              </a:lnSpc>
              <a:spcBef>
                <a:spcPts val="1000"/>
              </a:spcBef>
              <a:spcAft>
                <a:spcPts val="0"/>
              </a:spcAft>
            </a:pPr>
            <a:r>
              <a:rPr lang="zh-CN" altLang="en-US" sz="2800" dirty="0">
                <a:latin typeface="Times New Roman" panose="02020603050405020304" pitchFamily="18" charset="0"/>
                <a:sym typeface="+mn-ea"/>
              </a:rPr>
              <a:t>采用</a:t>
            </a:r>
            <a:r>
              <a:rPr lang="zh-CN" altLang="en-US" sz="2800" b="1" dirty="0">
                <a:solidFill>
                  <a:srgbClr val="0000FF"/>
                </a:solidFill>
                <a:latin typeface="Times New Roman" panose="02020603050405020304" pitchFamily="18" charset="0"/>
                <a:sym typeface="+mn-ea"/>
              </a:rPr>
              <a:t>应答</a:t>
            </a:r>
            <a:r>
              <a:rPr lang="zh-CN" altLang="en-US" sz="2800" dirty="0">
                <a:solidFill>
                  <a:schemeClr val="tx1"/>
                </a:solidFill>
                <a:latin typeface="Times New Roman" panose="02020603050405020304" pitchFamily="18" charset="0"/>
                <a:sym typeface="+mn-ea"/>
              </a:rPr>
              <a:t>方式</a:t>
            </a:r>
            <a:r>
              <a:rPr lang="zh-CN" altLang="en-US" sz="2800" dirty="0">
                <a:latin typeface="Times New Roman" panose="02020603050405020304" pitchFamily="18" charset="0"/>
                <a:sym typeface="+mn-ea"/>
              </a:rPr>
              <a:t>，</a:t>
            </a:r>
            <a:r>
              <a:rPr lang="zh-CN" altLang="en-US" sz="2800" b="1" dirty="0">
                <a:latin typeface="Times New Roman" panose="02020603050405020304" pitchFamily="18" charset="0"/>
                <a:sym typeface="+mn-ea"/>
              </a:rPr>
              <a:t>没有</a:t>
            </a:r>
            <a:r>
              <a:rPr lang="zh-CN" altLang="en-US" sz="2800" dirty="0">
                <a:latin typeface="Times New Roman" panose="02020603050405020304" pitchFamily="18" charset="0"/>
                <a:sym typeface="+mn-ea"/>
              </a:rPr>
              <a:t>公共时钟标准，</a:t>
            </a:r>
            <a:r>
              <a:rPr lang="zh-CN" altLang="en-US" sz="2800" dirty="0">
                <a:sym typeface="+mn-ea"/>
              </a:rPr>
              <a:t>适合慢速设备。</a:t>
            </a:r>
          </a:p>
          <a:p>
            <a:pPr>
              <a:lnSpc>
                <a:spcPct val="100000"/>
              </a:lnSpc>
              <a:spcBef>
                <a:spcPts val="1000"/>
              </a:spcBef>
              <a:spcAft>
                <a:spcPts val="0"/>
              </a:spcAft>
            </a:pPr>
            <a:r>
              <a:rPr lang="zh-CN" altLang="en-US" sz="2400" dirty="0">
                <a:latin typeface="华文新魏" panose="02010800040101010101" pitchFamily="2" charset="-122"/>
                <a:sym typeface="+mn-ea"/>
              </a:rPr>
              <a:t>      </a:t>
            </a:r>
            <a:endParaRPr lang="zh-CN" altLang="en-US" sz="2800" dirty="0">
              <a:latin typeface="Times New Roman" panose="02020603050405020304" pitchFamily="18" charset="0"/>
              <a:sym typeface="+mn-ea"/>
            </a:endParaRPr>
          </a:p>
          <a:p>
            <a:pPr>
              <a:lnSpc>
                <a:spcPct val="200000"/>
              </a:lnSpc>
              <a:spcBef>
                <a:spcPts val="1000"/>
              </a:spcBef>
              <a:spcAft>
                <a:spcPts val="0"/>
              </a:spcAft>
            </a:pPr>
            <a:r>
              <a:rPr lang="zh-CN" altLang="en-US" sz="2800" dirty="0">
                <a:solidFill>
                  <a:schemeClr val="tx1"/>
                </a:solidFill>
                <a:latin typeface="Times New Roman" panose="02020603050405020304" pitchFamily="18" charset="0"/>
                <a:sym typeface="+mn-ea"/>
              </a:rPr>
              <a:t>同步、异步</a:t>
            </a:r>
            <a:r>
              <a:rPr lang="zh-CN" altLang="en-US" sz="2800" b="1" dirty="0">
                <a:solidFill>
                  <a:srgbClr val="FF0000"/>
                </a:solidFill>
                <a:latin typeface="Times New Roman" panose="02020603050405020304" pitchFamily="18" charset="0"/>
                <a:sym typeface="+mn-ea"/>
              </a:rPr>
              <a:t>结合</a:t>
            </a:r>
            <a:r>
              <a:rPr lang="zh-CN" altLang="en-US" sz="2800" dirty="0">
                <a:latin typeface="Times New Roman" panose="02020603050405020304" pitchFamily="18" charset="0"/>
                <a:sym typeface="+mn-ea"/>
              </a:rPr>
              <a:t>，</a:t>
            </a:r>
            <a:r>
              <a:rPr lang="zh-CN" altLang="en-US" sz="2800" dirty="0">
                <a:sym typeface="+mn-ea"/>
              </a:rPr>
              <a:t>在同步时钟控制下进行采样和应答。</a:t>
            </a:r>
            <a:endParaRPr lang="zh-CN" altLang="en-US" sz="2800" dirty="0">
              <a:solidFill>
                <a:schemeClr val="folHlink"/>
              </a:solidFill>
              <a:latin typeface="Times New Roman" panose="02020603050405020304" pitchFamily="18" charset="0"/>
              <a:sym typeface="+mn-ea"/>
            </a:endParaRPr>
          </a:p>
          <a:p>
            <a:pPr>
              <a:lnSpc>
                <a:spcPct val="250000"/>
              </a:lnSpc>
              <a:spcBef>
                <a:spcPts val="1000"/>
              </a:spcBef>
              <a:spcAft>
                <a:spcPts val="0"/>
              </a:spcAft>
            </a:pPr>
            <a:r>
              <a:rPr lang="zh-CN" altLang="en-US" sz="2800" dirty="0">
                <a:latin typeface="Times New Roman" panose="02020603050405020304" pitchFamily="18" charset="0"/>
                <a:sym typeface="+mn-ea"/>
              </a:rPr>
              <a:t>充分</a:t>
            </a:r>
            <a:r>
              <a:rPr lang="zh-CN" altLang="en-US" sz="2800" b="1" dirty="0">
                <a:solidFill>
                  <a:srgbClr val="0000FF"/>
                </a:solidFill>
                <a:latin typeface="Times New Roman" panose="02020603050405020304" pitchFamily="18" charset="0"/>
                <a:sym typeface="+mn-ea"/>
              </a:rPr>
              <a:t>挖掘系统总线</a:t>
            </a:r>
            <a:r>
              <a:rPr lang="zh-CN" altLang="en-US" sz="2800" dirty="0">
                <a:solidFill>
                  <a:schemeClr val="tx1"/>
                </a:solidFill>
                <a:latin typeface="Times New Roman" panose="02020603050405020304" pitchFamily="18" charset="0"/>
                <a:sym typeface="+mn-ea"/>
              </a:rPr>
              <a:t>每个瞬间的</a:t>
            </a:r>
            <a:r>
              <a:rPr lang="zh-CN" altLang="en-US" sz="2800" b="1" dirty="0">
                <a:solidFill>
                  <a:srgbClr val="0000FF"/>
                </a:solidFill>
                <a:latin typeface="Times New Roman" panose="02020603050405020304" pitchFamily="18" charset="0"/>
                <a:sym typeface="+mn-ea"/>
              </a:rPr>
              <a:t>潜力</a:t>
            </a:r>
          </a:p>
        </p:txBody>
      </p:sp>
      <p:sp>
        <p:nvSpPr>
          <p:cNvPr id="1049321" name="灯片编号占位符 5"/>
          <p:cNvSpPr>
            <a:spLocks noGrp="1"/>
          </p:cNvSpPr>
          <p:nvPr>
            <p:ph type="sldNum" sz="quarter" idx="12"/>
          </p:nvPr>
        </p:nvSpPr>
        <p:spPr/>
        <p:txBody>
          <a:bodyPr/>
          <a:lstStyle/>
          <a:p>
            <a:fld id="{DBF99032-1CA3-47AC-BBF8-389026077D1A}" type="slidenum">
              <a:rPr lang="zh-CN" altLang="en-US"/>
              <a:t>196</a:t>
            </a:fld>
            <a:endParaRPr lang="en-US" altLang="zh-CN"/>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322" name="内容占位符 20"/>
          <p:cNvSpPr>
            <a:spLocks noGrp="1"/>
          </p:cNvSpPr>
          <p:nvPr>
            <p:ph idx="1"/>
          </p:nvPr>
        </p:nvSpPr>
        <p:spPr/>
        <p:txBody>
          <a:bodyPr/>
          <a:lstStyle/>
          <a:p>
            <a:r>
              <a:rPr lang="zh-CN" altLang="en-US" sz="2800" dirty="0">
                <a:latin typeface="华文新魏" panose="02010800040101010101" pitchFamily="2" charset="-122"/>
                <a:sym typeface="+mn-ea"/>
              </a:rPr>
              <a:t>仅适合于总线长度短，各功能模块存取时间相差不大的情况，必须按最慢的设备定时。</a:t>
            </a:r>
            <a:endParaRPr lang="zh-CN" altLang="en-US" sz="2800" dirty="0">
              <a:latin typeface="华文新魏" panose="02010800040101010101" pitchFamily="2" charset="-122"/>
            </a:endParaRPr>
          </a:p>
          <a:p>
            <a:endParaRPr lang="zh-CN" altLang="en-US" sz="2800" dirty="0">
              <a:latin typeface="华文新魏" panose="02010800040101010101" pitchFamily="2" charset="-122"/>
            </a:endParaRPr>
          </a:p>
        </p:txBody>
      </p:sp>
      <p:sp>
        <p:nvSpPr>
          <p:cNvPr id="1049323" name="标题 18"/>
          <p:cNvSpPr>
            <a:spLocks noGrp="1"/>
          </p:cNvSpPr>
          <p:nvPr>
            <p:ph type="title"/>
          </p:nvPr>
        </p:nvSpPr>
        <p:spPr/>
        <p:txBody>
          <a:bodyPr>
            <a:noAutofit/>
          </a:bodyPr>
          <a:lstStyle/>
          <a:p>
            <a:r>
              <a:rPr lang="zh-CN" altLang="en-US" sz="4000" dirty="0">
                <a:sym typeface="+mn-ea"/>
              </a:rPr>
              <a:t>同步式数据输入</a:t>
            </a:r>
          </a:p>
        </p:txBody>
      </p:sp>
      <p:sp>
        <p:nvSpPr>
          <p:cNvPr id="1049324" name="灯片编号占位符 5"/>
          <p:cNvSpPr>
            <a:spLocks noGrp="1"/>
          </p:cNvSpPr>
          <p:nvPr>
            <p:ph type="sldNum" sz="quarter" idx="12"/>
          </p:nvPr>
        </p:nvSpPr>
        <p:spPr/>
        <p:txBody>
          <a:bodyPr/>
          <a:lstStyle/>
          <a:p>
            <a:fld id="{DBF99032-1CA3-47AC-BBF8-389026077D1A}" type="slidenum">
              <a:rPr lang="zh-CN" altLang="en-US"/>
              <a:t>197</a:t>
            </a:fld>
            <a:endParaRPr lang="en-US" altLang="zh-CN"/>
          </a:p>
        </p:txBody>
      </p:sp>
      <p:grpSp>
        <p:nvGrpSpPr>
          <p:cNvPr id="176" name="Group 2"/>
          <p:cNvGrpSpPr/>
          <p:nvPr/>
        </p:nvGrpSpPr>
        <p:grpSpPr bwMode="auto">
          <a:xfrm>
            <a:off x="2415540" y="4549458"/>
            <a:ext cx="9469438" cy="900113"/>
            <a:chOff x="-296" y="2745"/>
            <a:chExt cx="5965" cy="567"/>
          </a:xfrm>
        </p:grpSpPr>
        <p:grpSp>
          <p:nvGrpSpPr>
            <p:cNvPr id="177" name="Group 3"/>
            <p:cNvGrpSpPr/>
            <p:nvPr/>
          </p:nvGrpSpPr>
          <p:grpSpPr bwMode="auto">
            <a:xfrm>
              <a:off x="468" y="2745"/>
              <a:ext cx="5201" cy="567"/>
              <a:chOff x="468" y="2745"/>
              <a:chExt cx="5201" cy="567"/>
            </a:xfrm>
          </p:grpSpPr>
          <p:sp>
            <p:nvSpPr>
              <p:cNvPr id="1049325" name="Freeform 4"/>
              <p:cNvSpPr/>
              <p:nvPr/>
            </p:nvSpPr>
            <p:spPr bwMode="auto">
              <a:xfrm>
                <a:off x="468" y="2831"/>
                <a:ext cx="1115" cy="1"/>
              </a:xfrm>
              <a:custGeom>
                <a:avLst/>
                <a:gdLst/>
                <a:ahLst/>
                <a:cxnLst>
                  <a:cxn ang="0">
                    <a:pos x="0" y="1"/>
                  </a:cxn>
                  <a:cxn ang="0">
                    <a:pos x="1174" y="0"/>
                  </a:cxn>
                </a:cxnLst>
                <a:rect l="0" t="0" r="r" b="b"/>
                <a:pathLst>
                  <a:path w="1174" h="1">
                    <a:moveTo>
                      <a:pt x="0" y="1"/>
                    </a:moveTo>
                    <a:lnTo>
                      <a:pt x="1174" y="0"/>
                    </a:lnTo>
                  </a:path>
                </a:pathLst>
              </a:custGeom>
              <a:noFill/>
              <a:ln w="38100" cmpd="sng">
                <a:solidFill>
                  <a:schemeClr val="tx1"/>
                </a:solidFill>
                <a:round/>
                <a:headEnd type="none" w="med" len="med"/>
                <a:tailEnd type="none" w="med" len="med"/>
              </a:ln>
              <a:effectLst/>
            </p:spPr>
            <p:txBody>
              <a:bodyPr wrap="none"/>
              <a:lstStyle/>
              <a:p>
                <a:endParaRPr lang="zh-CN" altLang="en-US"/>
              </a:p>
            </p:txBody>
          </p:sp>
          <p:sp>
            <p:nvSpPr>
              <p:cNvPr id="1049326" name="Line 5"/>
              <p:cNvSpPr>
                <a:spLocks noChangeShapeType="1"/>
              </p:cNvSpPr>
              <p:nvPr/>
            </p:nvSpPr>
            <p:spPr bwMode="auto">
              <a:xfrm rot="8100000">
                <a:off x="1776" y="2745"/>
                <a:ext cx="0" cy="567"/>
              </a:xfrm>
              <a:prstGeom prst="line">
                <a:avLst/>
              </a:prstGeom>
              <a:noFill/>
              <a:ln w="38100">
                <a:solidFill>
                  <a:schemeClr val="tx1"/>
                </a:solidFill>
                <a:round/>
              </a:ln>
              <a:effectLst/>
            </p:spPr>
            <p:txBody>
              <a:bodyPr wrap="none"/>
              <a:lstStyle/>
              <a:p>
                <a:endParaRPr lang="zh-CN" altLang="en-US"/>
              </a:p>
            </p:txBody>
          </p:sp>
          <p:sp>
            <p:nvSpPr>
              <p:cNvPr id="1049327" name="Line 6"/>
              <p:cNvSpPr>
                <a:spLocks noChangeShapeType="1"/>
              </p:cNvSpPr>
              <p:nvPr/>
            </p:nvSpPr>
            <p:spPr bwMode="auto">
              <a:xfrm rot="2700000">
                <a:off x="3647" y="2740"/>
                <a:ext cx="0" cy="555"/>
              </a:xfrm>
              <a:prstGeom prst="line">
                <a:avLst/>
              </a:prstGeom>
              <a:noFill/>
              <a:ln w="38100">
                <a:solidFill>
                  <a:schemeClr val="tx1"/>
                </a:solidFill>
                <a:round/>
              </a:ln>
              <a:effectLst/>
            </p:spPr>
            <p:txBody>
              <a:bodyPr wrap="none"/>
              <a:lstStyle/>
              <a:p>
                <a:endParaRPr lang="zh-CN" altLang="en-US"/>
              </a:p>
            </p:txBody>
          </p:sp>
          <p:sp>
            <p:nvSpPr>
              <p:cNvPr id="1049328" name="Line 7"/>
              <p:cNvSpPr>
                <a:spLocks noChangeShapeType="1"/>
              </p:cNvSpPr>
              <p:nvPr/>
            </p:nvSpPr>
            <p:spPr bwMode="auto">
              <a:xfrm>
                <a:off x="1968" y="3216"/>
                <a:ext cx="1488" cy="0"/>
              </a:xfrm>
              <a:prstGeom prst="line">
                <a:avLst/>
              </a:prstGeom>
              <a:noFill/>
              <a:ln w="38100">
                <a:solidFill>
                  <a:schemeClr val="tx1"/>
                </a:solidFill>
                <a:round/>
              </a:ln>
              <a:effectLst/>
            </p:spPr>
            <p:txBody>
              <a:bodyPr wrap="none"/>
              <a:lstStyle/>
              <a:p>
                <a:endParaRPr lang="zh-CN" altLang="en-US"/>
              </a:p>
            </p:txBody>
          </p:sp>
          <p:sp>
            <p:nvSpPr>
              <p:cNvPr id="1049329" name="Line 8"/>
              <p:cNvSpPr>
                <a:spLocks noChangeShapeType="1"/>
              </p:cNvSpPr>
              <p:nvPr/>
            </p:nvSpPr>
            <p:spPr bwMode="auto">
              <a:xfrm>
                <a:off x="3840" y="2832"/>
                <a:ext cx="1829" cy="0"/>
              </a:xfrm>
              <a:prstGeom prst="line">
                <a:avLst/>
              </a:prstGeom>
              <a:noFill/>
              <a:ln w="38100">
                <a:solidFill>
                  <a:schemeClr val="tx1"/>
                </a:solidFill>
                <a:round/>
              </a:ln>
              <a:effectLst/>
            </p:spPr>
            <p:txBody>
              <a:bodyPr wrap="none"/>
              <a:lstStyle/>
              <a:p>
                <a:endParaRPr lang="zh-CN" altLang="en-US"/>
              </a:p>
            </p:txBody>
          </p:sp>
        </p:grpSp>
        <p:sp>
          <p:nvSpPr>
            <p:cNvPr id="1049330" name="Text Box 9"/>
            <p:cNvSpPr txBox="1">
              <a:spLocks noChangeArrowheads="1"/>
            </p:cNvSpPr>
            <p:nvPr/>
          </p:nvSpPr>
          <p:spPr bwMode="auto">
            <a:xfrm>
              <a:off x="-296" y="2872"/>
              <a:ext cx="832" cy="290"/>
            </a:xfrm>
            <a:prstGeom prst="rect">
              <a:avLst/>
            </a:prstGeom>
            <a:noFill/>
            <a:ln w="9525">
              <a:noFill/>
              <a:miter lim="800000"/>
            </a:ln>
            <a:effectLst/>
          </p:spPr>
          <p:txBody>
            <a:bodyPr wrap="square" lIns="0">
              <a:spAutoFit/>
            </a:bodyPr>
            <a:lstStyle/>
            <a:p>
              <a:pPr>
                <a:spcBef>
                  <a:spcPct val="50000"/>
                </a:spcBef>
              </a:pPr>
              <a:r>
                <a:rPr lang="zh-CN" altLang="en-US" sz="2400">
                  <a:latin typeface="Times New Roman" panose="02020603050405020304" pitchFamily="18" charset="0"/>
                </a:rPr>
                <a:t>  读命令</a:t>
              </a:r>
            </a:p>
          </p:txBody>
        </p:sp>
      </p:grpSp>
      <p:grpSp>
        <p:nvGrpSpPr>
          <p:cNvPr id="178" name="Group 11"/>
          <p:cNvGrpSpPr/>
          <p:nvPr/>
        </p:nvGrpSpPr>
        <p:grpSpPr bwMode="auto">
          <a:xfrm>
            <a:off x="2936240" y="1701483"/>
            <a:ext cx="8915400" cy="1630362"/>
            <a:chOff x="48" y="941"/>
            <a:chExt cx="5616" cy="1027"/>
          </a:xfrm>
        </p:grpSpPr>
        <p:grpSp>
          <p:nvGrpSpPr>
            <p:cNvPr id="179" name="Group 12"/>
            <p:cNvGrpSpPr/>
            <p:nvPr/>
          </p:nvGrpSpPr>
          <p:grpSpPr bwMode="auto">
            <a:xfrm>
              <a:off x="480" y="941"/>
              <a:ext cx="5184" cy="1027"/>
              <a:chOff x="480" y="941"/>
              <a:chExt cx="5184" cy="1027"/>
            </a:xfrm>
          </p:grpSpPr>
          <p:sp>
            <p:nvSpPr>
              <p:cNvPr id="1049331" name="Rectangle 13"/>
              <p:cNvSpPr>
                <a:spLocks noChangeArrowheads="1"/>
              </p:cNvSpPr>
              <p:nvPr/>
            </p:nvSpPr>
            <p:spPr bwMode="auto">
              <a:xfrm>
                <a:off x="1505" y="1768"/>
                <a:ext cx="216" cy="193"/>
              </a:xfrm>
              <a:prstGeom prst="rect">
                <a:avLst/>
              </a:prstGeom>
              <a:noFill/>
              <a:ln w="9525">
                <a:noFill/>
                <a:miter lim="800000"/>
              </a:ln>
            </p:spPr>
            <p:txBody>
              <a:bodyPr wrap="none" lIns="0" tIns="0" rIns="0" bIns="0">
                <a:spAutoFit/>
              </a:bodyPr>
              <a:lstStyle/>
              <a:p>
                <a:pPr>
                  <a:spcBef>
                    <a:spcPct val="0"/>
                  </a:spcBef>
                </a:pPr>
                <a:r>
                  <a:rPr lang="en-US" altLang="zh-CN" sz="2100" i="1">
                    <a:solidFill>
                      <a:schemeClr val="folHlink"/>
                    </a:solidFill>
                    <a:latin typeface="Times New Roman" panose="02020603050405020304" pitchFamily="18" charset="0"/>
                  </a:rPr>
                  <a:t>T</a:t>
                </a:r>
                <a:r>
                  <a:rPr lang="en-US" altLang="zh-CN" sz="2100" baseline="-25000">
                    <a:solidFill>
                      <a:schemeClr val="folHlink"/>
                    </a:solidFill>
                    <a:latin typeface="Times New Roman" panose="02020603050405020304" pitchFamily="18" charset="0"/>
                  </a:rPr>
                  <a:t>1</a:t>
                </a:r>
              </a:p>
            </p:txBody>
          </p:sp>
          <p:sp>
            <p:nvSpPr>
              <p:cNvPr id="1049332" name="Line 14"/>
              <p:cNvSpPr>
                <a:spLocks noChangeShapeType="1"/>
              </p:cNvSpPr>
              <p:nvPr/>
            </p:nvSpPr>
            <p:spPr bwMode="auto">
              <a:xfrm>
                <a:off x="2938" y="1779"/>
                <a:ext cx="1" cy="187"/>
              </a:xfrm>
              <a:prstGeom prst="line">
                <a:avLst/>
              </a:prstGeom>
              <a:noFill/>
              <a:ln w="15875">
                <a:solidFill>
                  <a:schemeClr val="tx1"/>
                </a:solidFill>
                <a:round/>
              </a:ln>
            </p:spPr>
            <p:txBody>
              <a:bodyPr/>
              <a:lstStyle/>
              <a:p>
                <a:endParaRPr lang="zh-CN" altLang="en-US"/>
              </a:p>
            </p:txBody>
          </p:sp>
          <p:sp>
            <p:nvSpPr>
              <p:cNvPr id="1049333" name="Line 15"/>
              <p:cNvSpPr>
                <a:spLocks noChangeShapeType="1"/>
              </p:cNvSpPr>
              <p:nvPr/>
            </p:nvSpPr>
            <p:spPr bwMode="auto">
              <a:xfrm>
                <a:off x="3850" y="1779"/>
                <a:ext cx="2" cy="187"/>
              </a:xfrm>
              <a:prstGeom prst="line">
                <a:avLst/>
              </a:prstGeom>
              <a:noFill/>
              <a:ln w="15875">
                <a:solidFill>
                  <a:schemeClr val="tx1"/>
                </a:solidFill>
                <a:round/>
              </a:ln>
            </p:spPr>
            <p:txBody>
              <a:bodyPr/>
              <a:lstStyle/>
              <a:p>
                <a:endParaRPr lang="zh-CN" altLang="en-US"/>
              </a:p>
            </p:txBody>
          </p:sp>
          <p:sp>
            <p:nvSpPr>
              <p:cNvPr id="1049334" name="Line 16"/>
              <p:cNvSpPr>
                <a:spLocks noChangeShapeType="1"/>
              </p:cNvSpPr>
              <p:nvPr/>
            </p:nvSpPr>
            <p:spPr bwMode="auto">
              <a:xfrm>
                <a:off x="4751" y="1779"/>
                <a:ext cx="1" cy="187"/>
              </a:xfrm>
              <a:prstGeom prst="line">
                <a:avLst/>
              </a:prstGeom>
              <a:noFill/>
              <a:ln w="15875">
                <a:solidFill>
                  <a:schemeClr val="tx1"/>
                </a:solidFill>
                <a:round/>
              </a:ln>
            </p:spPr>
            <p:txBody>
              <a:bodyPr/>
              <a:lstStyle/>
              <a:p>
                <a:endParaRPr lang="zh-CN" altLang="en-US"/>
              </a:p>
            </p:txBody>
          </p:sp>
          <p:sp>
            <p:nvSpPr>
              <p:cNvPr id="1049335" name="Rectangle 17"/>
              <p:cNvSpPr>
                <a:spLocks noChangeArrowheads="1"/>
              </p:cNvSpPr>
              <p:nvPr/>
            </p:nvSpPr>
            <p:spPr bwMode="auto">
              <a:xfrm>
                <a:off x="2508" y="1008"/>
                <a:ext cx="1365" cy="368"/>
              </a:xfrm>
              <a:prstGeom prst="rect">
                <a:avLst/>
              </a:prstGeom>
              <a:noFill/>
              <a:ln w="9525">
                <a:noFill/>
                <a:miter lim="800000"/>
              </a:ln>
            </p:spPr>
            <p:txBody>
              <a:bodyPr/>
              <a:lstStyle/>
              <a:p>
                <a:endParaRPr lang="zh-CN" altLang="en-US"/>
              </a:p>
            </p:txBody>
          </p:sp>
          <p:sp>
            <p:nvSpPr>
              <p:cNvPr id="1049336" name="Line 18"/>
              <p:cNvSpPr>
                <a:spLocks noChangeShapeType="1"/>
              </p:cNvSpPr>
              <p:nvPr/>
            </p:nvSpPr>
            <p:spPr bwMode="auto">
              <a:xfrm>
                <a:off x="4749" y="1008"/>
                <a:ext cx="1" cy="186"/>
              </a:xfrm>
              <a:prstGeom prst="line">
                <a:avLst/>
              </a:prstGeom>
              <a:noFill/>
              <a:ln w="15875">
                <a:solidFill>
                  <a:schemeClr val="tx1"/>
                </a:solidFill>
                <a:round/>
              </a:ln>
            </p:spPr>
            <p:txBody>
              <a:bodyPr/>
              <a:lstStyle/>
              <a:p>
                <a:endParaRPr lang="zh-CN" altLang="en-US"/>
              </a:p>
            </p:txBody>
          </p:sp>
          <p:sp>
            <p:nvSpPr>
              <p:cNvPr id="1049337" name="Rectangle 19"/>
              <p:cNvSpPr>
                <a:spLocks noChangeArrowheads="1"/>
              </p:cNvSpPr>
              <p:nvPr/>
            </p:nvSpPr>
            <p:spPr bwMode="auto">
              <a:xfrm>
                <a:off x="2250" y="941"/>
                <a:ext cx="1551" cy="310"/>
              </a:xfrm>
              <a:prstGeom prst="rect">
                <a:avLst/>
              </a:prstGeom>
              <a:noFill/>
              <a:ln w="9525">
                <a:noFill/>
                <a:miter lim="800000"/>
              </a:ln>
            </p:spPr>
            <p:txBody>
              <a:bodyPr wrap="none" lIns="0" tIns="0" rIns="0" bIns="0">
                <a:spAutoFit/>
              </a:bodyPr>
              <a:lstStyle/>
              <a:p>
                <a:pPr>
                  <a:spcBef>
                    <a:spcPct val="0"/>
                  </a:spcBef>
                </a:pPr>
                <a:r>
                  <a:rPr lang="zh-CN" altLang="en-US" sz="3200">
                    <a:solidFill>
                      <a:schemeClr val="folHlink"/>
                    </a:solidFill>
                  </a:rPr>
                  <a:t>总线传输周期</a:t>
                </a:r>
                <a:endParaRPr lang="zh-CN" altLang="en-US" sz="3200">
                  <a:solidFill>
                    <a:schemeClr val="folHlink"/>
                  </a:solidFill>
                  <a:latin typeface="Times New Roman" panose="02020603050405020304" pitchFamily="18" charset="0"/>
                </a:endParaRPr>
              </a:p>
            </p:txBody>
          </p:sp>
          <p:sp>
            <p:nvSpPr>
              <p:cNvPr id="1049338" name="Line 20"/>
              <p:cNvSpPr>
                <a:spLocks noChangeShapeType="1"/>
              </p:cNvSpPr>
              <p:nvPr/>
            </p:nvSpPr>
            <p:spPr bwMode="auto">
              <a:xfrm>
                <a:off x="1094" y="1776"/>
                <a:ext cx="2" cy="186"/>
              </a:xfrm>
              <a:prstGeom prst="line">
                <a:avLst/>
              </a:prstGeom>
              <a:noFill/>
              <a:ln w="15875">
                <a:solidFill>
                  <a:schemeClr val="tx1"/>
                </a:solidFill>
                <a:round/>
              </a:ln>
            </p:spPr>
            <p:txBody>
              <a:bodyPr/>
              <a:lstStyle/>
              <a:p>
                <a:endParaRPr lang="zh-CN" altLang="en-US"/>
              </a:p>
            </p:txBody>
          </p:sp>
          <p:sp>
            <p:nvSpPr>
              <p:cNvPr id="1049339" name="Freeform 21"/>
              <p:cNvSpPr/>
              <p:nvPr/>
            </p:nvSpPr>
            <p:spPr bwMode="auto">
              <a:xfrm>
                <a:off x="1104" y="1344"/>
                <a:ext cx="912" cy="384"/>
              </a:xfrm>
              <a:custGeom>
                <a:avLst/>
                <a:gdLst/>
                <a:ahLst/>
                <a:cxnLst>
                  <a:cxn ang="0">
                    <a:pos x="0" y="384"/>
                  </a:cxn>
                  <a:cxn ang="0">
                    <a:pos x="0" y="0"/>
                  </a:cxn>
                  <a:cxn ang="0">
                    <a:pos x="432" y="0"/>
                  </a:cxn>
                  <a:cxn ang="0">
                    <a:pos x="432" y="384"/>
                  </a:cxn>
                  <a:cxn ang="0">
                    <a:pos x="912" y="384"/>
                  </a:cxn>
                </a:cxnLst>
                <a:rect l="0" t="0" r="r" b="b"/>
                <a:pathLst>
                  <a:path w="912" h="384">
                    <a:moveTo>
                      <a:pt x="0" y="384"/>
                    </a:moveTo>
                    <a:lnTo>
                      <a:pt x="0" y="0"/>
                    </a:lnTo>
                    <a:lnTo>
                      <a:pt x="432" y="0"/>
                    </a:lnTo>
                    <a:lnTo>
                      <a:pt x="432" y="384"/>
                    </a:lnTo>
                    <a:lnTo>
                      <a:pt x="912" y="384"/>
                    </a:lnTo>
                  </a:path>
                </a:pathLst>
              </a:custGeom>
              <a:noFill/>
              <a:ln w="38100" cmpd="sng">
                <a:solidFill>
                  <a:schemeClr val="tx1"/>
                </a:solidFill>
                <a:round/>
              </a:ln>
              <a:effectLst/>
            </p:spPr>
            <p:txBody>
              <a:bodyPr wrap="none"/>
              <a:lstStyle/>
              <a:p>
                <a:endParaRPr lang="zh-CN" altLang="en-US"/>
              </a:p>
            </p:txBody>
          </p:sp>
          <p:sp>
            <p:nvSpPr>
              <p:cNvPr id="1049340" name="Freeform 22"/>
              <p:cNvSpPr/>
              <p:nvPr/>
            </p:nvSpPr>
            <p:spPr bwMode="auto">
              <a:xfrm>
                <a:off x="2928" y="1344"/>
                <a:ext cx="912" cy="384"/>
              </a:xfrm>
              <a:custGeom>
                <a:avLst/>
                <a:gdLst/>
                <a:ahLst/>
                <a:cxnLst>
                  <a:cxn ang="0">
                    <a:pos x="0" y="384"/>
                  </a:cxn>
                  <a:cxn ang="0">
                    <a:pos x="0" y="0"/>
                  </a:cxn>
                  <a:cxn ang="0">
                    <a:pos x="432" y="0"/>
                  </a:cxn>
                  <a:cxn ang="0">
                    <a:pos x="432" y="384"/>
                  </a:cxn>
                  <a:cxn ang="0">
                    <a:pos x="912" y="384"/>
                  </a:cxn>
                </a:cxnLst>
                <a:rect l="0" t="0" r="r" b="b"/>
                <a:pathLst>
                  <a:path w="912" h="384">
                    <a:moveTo>
                      <a:pt x="0" y="384"/>
                    </a:moveTo>
                    <a:lnTo>
                      <a:pt x="0" y="0"/>
                    </a:lnTo>
                    <a:lnTo>
                      <a:pt x="432" y="0"/>
                    </a:lnTo>
                    <a:lnTo>
                      <a:pt x="432" y="384"/>
                    </a:lnTo>
                    <a:lnTo>
                      <a:pt x="912" y="384"/>
                    </a:lnTo>
                  </a:path>
                </a:pathLst>
              </a:custGeom>
              <a:noFill/>
              <a:ln w="38100" cmpd="sng">
                <a:solidFill>
                  <a:schemeClr val="tx1"/>
                </a:solidFill>
                <a:round/>
              </a:ln>
              <a:effectLst/>
            </p:spPr>
            <p:txBody>
              <a:bodyPr wrap="none"/>
              <a:lstStyle/>
              <a:p>
                <a:endParaRPr lang="zh-CN" altLang="en-US"/>
              </a:p>
            </p:txBody>
          </p:sp>
          <p:sp>
            <p:nvSpPr>
              <p:cNvPr id="1049341" name="Freeform 23"/>
              <p:cNvSpPr/>
              <p:nvPr/>
            </p:nvSpPr>
            <p:spPr bwMode="auto">
              <a:xfrm>
                <a:off x="3840" y="1344"/>
                <a:ext cx="912" cy="384"/>
              </a:xfrm>
              <a:custGeom>
                <a:avLst/>
                <a:gdLst/>
                <a:ahLst/>
                <a:cxnLst>
                  <a:cxn ang="0">
                    <a:pos x="0" y="384"/>
                  </a:cxn>
                  <a:cxn ang="0">
                    <a:pos x="0" y="0"/>
                  </a:cxn>
                  <a:cxn ang="0">
                    <a:pos x="432" y="0"/>
                  </a:cxn>
                  <a:cxn ang="0">
                    <a:pos x="432" y="384"/>
                  </a:cxn>
                  <a:cxn ang="0">
                    <a:pos x="912" y="384"/>
                  </a:cxn>
                </a:cxnLst>
                <a:rect l="0" t="0" r="r" b="b"/>
                <a:pathLst>
                  <a:path w="912" h="384">
                    <a:moveTo>
                      <a:pt x="0" y="384"/>
                    </a:moveTo>
                    <a:lnTo>
                      <a:pt x="0" y="0"/>
                    </a:lnTo>
                    <a:lnTo>
                      <a:pt x="432" y="0"/>
                    </a:lnTo>
                    <a:lnTo>
                      <a:pt x="432" y="384"/>
                    </a:lnTo>
                    <a:lnTo>
                      <a:pt x="912" y="384"/>
                    </a:lnTo>
                  </a:path>
                </a:pathLst>
              </a:custGeom>
              <a:noFill/>
              <a:ln w="38100" cmpd="sng">
                <a:solidFill>
                  <a:schemeClr val="tx1"/>
                </a:solidFill>
                <a:round/>
              </a:ln>
              <a:effectLst/>
            </p:spPr>
            <p:txBody>
              <a:bodyPr wrap="none"/>
              <a:lstStyle/>
              <a:p>
                <a:endParaRPr lang="zh-CN" altLang="en-US"/>
              </a:p>
            </p:txBody>
          </p:sp>
          <p:cxnSp>
            <p:nvCxnSpPr>
              <p:cNvPr id="3145728" name="AutoShape 24"/>
              <p:cNvCxnSpPr>
                <a:cxnSpLocks noChangeShapeType="1"/>
              </p:cNvCxnSpPr>
              <p:nvPr/>
            </p:nvCxnSpPr>
            <p:spPr bwMode="auto">
              <a:xfrm flipH="1">
                <a:off x="480" y="1728"/>
                <a:ext cx="624" cy="0"/>
              </a:xfrm>
              <a:prstGeom prst="straightConnector1">
                <a:avLst/>
              </a:prstGeom>
              <a:noFill/>
              <a:ln w="38100">
                <a:solidFill>
                  <a:schemeClr val="tx1"/>
                </a:solidFill>
                <a:round/>
              </a:ln>
              <a:effectLst/>
            </p:spPr>
          </p:cxnSp>
          <p:sp>
            <p:nvSpPr>
              <p:cNvPr id="1049342" name="Freeform 25"/>
              <p:cNvSpPr/>
              <p:nvPr/>
            </p:nvSpPr>
            <p:spPr bwMode="auto">
              <a:xfrm>
                <a:off x="4752" y="1344"/>
                <a:ext cx="912" cy="384"/>
              </a:xfrm>
              <a:custGeom>
                <a:avLst/>
                <a:gdLst/>
                <a:ahLst/>
                <a:cxnLst>
                  <a:cxn ang="0">
                    <a:pos x="0" y="384"/>
                  </a:cxn>
                  <a:cxn ang="0">
                    <a:pos x="0" y="0"/>
                  </a:cxn>
                  <a:cxn ang="0">
                    <a:pos x="432" y="0"/>
                  </a:cxn>
                  <a:cxn ang="0">
                    <a:pos x="432" y="384"/>
                  </a:cxn>
                  <a:cxn ang="0">
                    <a:pos x="912" y="384"/>
                  </a:cxn>
                </a:cxnLst>
                <a:rect l="0" t="0" r="r" b="b"/>
                <a:pathLst>
                  <a:path w="912" h="384">
                    <a:moveTo>
                      <a:pt x="0" y="384"/>
                    </a:moveTo>
                    <a:lnTo>
                      <a:pt x="0" y="0"/>
                    </a:lnTo>
                    <a:lnTo>
                      <a:pt x="432" y="0"/>
                    </a:lnTo>
                    <a:lnTo>
                      <a:pt x="432" y="384"/>
                    </a:lnTo>
                    <a:lnTo>
                      <a:pt x="912" y="384"/>
                    </a:lnTo>
                  </a:path>
                </a:pathLst>
              </a:custGeom>
              <a:noFill/>
              <a:ln w="38100" cmpd="sng">
                <a:solidFill>
                  <a:schemeClr val="tx1"/>
                </a:solidFill>
                <a:round/>
              </a:ln>
              <a:effectLst/>
            </p:spPr>
            <p:txBody>
              <a:bodyPr wrap="none"/>
              <a:lstStyle/>
              <a:p>
                <a:endParaRPr lang="zh-CN" altLang="en-US"/>
              </a:p>
            </p:txBody>
          </p:sp>
          <p:sp>
            <p:nvSpPr>
              <p:cNvPr id="1049343" name="Freeform 26"/>
              <p:cNvSpPr/>
              <p:nvPr/>
            </p:nvSpPr>
            <p:spPr bwMode="auto">
              <a:xfrm>
                <a:off x="2016" y="1344"/>
                <a:ext cx="912" cy="384"/>
              </a:xfrm>
              <a:custGeom>
                <a:avLst/>
                <a:gdLst/>
                <a:ahLst/>
                <a:cxnLst>
                  <a:cxn ang="0">
                    <a:pos x="0" y="384"/>
                  </a:cxn>
                  <a:cxn ang="0">
                    <a:pos x="0" y="0"/>
                  </a:cxn>
                  <a:cxn ang="0">
                    <a:pos x="432" y="0"/>
                  </a:cxn>
                  <a:cxn ang="0">
                    <a:pos x="432" y="384"/>
                  </a:cxn>
                  <a:cxn ang="0">
                    <a:pos x="912" y="384"/>
                  </a:cxn>
                </a:cxnLst>
                <a:rect l="0" t="0" r="r" b="b"/>
                <a:pathLst>
                  <a:path w="912" h="384">
                    <a:moveTo>
                      <a:pt x="0" y="384"/>
                    </a:moveTo>
                    <a:lnTo>
                      <a:pt x="0" y="0"/>
                    </a:lnTo>
                    <a:lnTo>
                      <a:pt x="432" y="0"/>
                    </a:lnTo>
                    <a:lnTo>
                      <a:pt x="432" y="384"/>
                    </a:lnTo>
                    <a:lnTo>
                      <a:pt x="912" y="384"/>
                    </a:lnTo>
                  </a:path>
                </a:pathLst>
              </a:custGeom>
              <a:noFill/>
              <a:ln w="38100" cmpd="sng">
                <a:solidFill>
                  <a:schemeClr val="tx1"/>
                </a:solidFill>
                <a:round/>
              </a:ln>
              <a:effectLst/>
            </p:spPr>
            <p:txBody>
              <a:bodyPr wrap="none"/>
              <a:lstStyle/>
              <a:p>
                <a:endParaRPr lang="zh-CN" altLang="en-US"/>
              </a:p>
            </p:txBody>
          </p:sp>
          <p:sp>
            <p:nvSpPr>
              <p:cNvPr id="1049344" name="Rectangle 27"/>
              <p:cNvSpPr>
                <a:spLocks noChangeArrowheads="1"/>
              </p:cNvSpPr>
              <p:nvPr/>
            </p:nvSpPr>
            <p:spPr bwMode="auto">
              <a:xfrm>
                <a:off x="2385" y="1768"/>
                <a:ext cx="216" cy="193"/>
              </a:xfrm>
              <a:prstGeom prst="rect">
                <a:avLst/>
              </a:prstGeom>
              <a:noFill/>
              <a:ln w="9525">
                <a:noFill/>
                <a:miter lim="800000"/>
              </a:ln>
            </p:spPr>
            <p:txBody>
              <a:bodyPr wrap="none" lIns="0" tIns="0" rIns="0" bIns="0">
                <a:spAutoFit/>
              </a:bodyPr>
              <a:lstStyle/>
              <a:p>
                <a:pPr>
                  <a:spcBef>
                    <a:spcPct val="0"/>
                  </a:spcBef>
                </a:pPr>
                <a:r>
                  <a:rPr lang="en-US" altLang="zh-CN" sz="2100" i="1">
                    <a:solidFill>
                      <a:schemeClr val="folHlink"/>
                    </a:solidFill>
                    <a:latin typeface="Times New Roman" panose="02020603050405020304" pitchFamily="18" charset="0"/>
                  </a:rPr>
                  <a:t>T</a:t>
                </a:r>
                <a:r>
                  <a:rPr lang="en-US" altLang="zh-CN" sz="2100" baseline="-25000">
                    <a:solidFill>
                      <a:schemeClr val="folHlink"/>
                    </a:solidFill>
                    <a:latin typeface="Times New Roman" panose="02020603050405020304" pitchFamily="18" charset="0"/>
                  </a:rPr>
                  <a:t>2</a:t>
                </a:r>
              </a:p>
            </p:txBody>
          </p:sp>
          <p:sp>
            <p:nvSpPr>
              <p:cNvPr id="1049345" name="Rectangle 28"/>
              <p:cNvSpPr>
                <a:spLocks noChangeArrowheads="1"/>
              </p:cNvSpPr>
              <p:nvPr/>
            </p:nvSpPr>
            <p:spPr bwMode="auto">
              <a:xfrm>
                <a:off x="3345" y="1768"/>
                <a:ext cx="216" cy="193"/>
              </a:xfrm>
              <a:prstGeom prst="rect">
                <a:avLst/>
              </a:prstGeom>
              <a:noFill/>
              <a:ln w="9525">
                <a:noFill/>
                <a:miter lim="800000"/>
              </a:ln>
            </p:spPr>
            <p:txBody>
              <a:bodyPr wrap="none" lIns="0" tIns="0" rIns="0" bIns="0">
                <a:spAutoFit/>
              </a:bodyPr>
              <a:lstStyle/>
              <a:p>
                <a:pPr>
                  <a:spcBef>
                    <a:spcPct val="0"/>
                  </a:spcBef>
                </a:pPr>
                <a:r>
                  <a:rPr lang="en-US" altLang="zh-CN" sz="2100" i="1">
                    <a:solidFill>
                      <a:schemeClr val="folHlink"/>
                    </a:solidFill>
                    <a:latin typeface="Times New Roman" panose="02020603050405020304" pitchFamily="18" charset="0"/>
                  </a:rPr>
                  <a:t>T</a:t>
                </a:r>
                <a:r>
                  <a:rPr lang="en-US" altLang="zh-CN" sz="2100" baseline="-25000">
                    <a:solidFill>
                      <a:schemeClr val="folHlink"/>
                    </a:solidFill>
                    <a:latin typeface="Times New Roman" panose="02020603050405020304" pitchFamily="18" charset="0"/>
                  </a:rPr>
                  <a:t>3</a:t>
                </a:r>
              </a:p>
            </p:txBody>
          </p:sp>
          <p:sp>
            <p:nvSpPr>
              <p:cNvPr id="1049346" name="Rectangle 29"/>
              <p:cNvSpPr>
                <a:spLocks noChangeArrowheads="1"/>
              </p:cNvSpPr>
              <p:nvPr/>
            </p:nvSpPr>
            <p:spPr bwMode="auto">
              <a:xfrm>
                <a:off x="4224" y="1768"/>
                <a:ext cx="216" cy="193"/>
              </a:xfrm>
              <a:prstGeom prst="rect">
                <a:avLst/>
              </a:prstGeom>
              <a:noFill/>
              <a:ln w="9525">
                <a:noFill/>
                <a:miter lim="800000"/>
              </a:ln>
            </p:spPr>
            <p:txBody>
              <a:bodyPr wrap="none" lIns="0" tIns="0" rIns="0" bIns="0">
                <a:spAutoFit/>
              </a:bodyPr>
              <a:lstStyle/>
              <a:p>
                <a:pPr>
                  <a:spcBef>
                    <a:spcPct val="0"/>
                  </a:spcBef>
                </a:pPr>
                <a:r>
                  <a:rPr lang="en-US" altLang="zh-CN" sz="2100" i="1">
                    <a:solidFill>
                      <a:schemeClr val="folHlink"/>
                    </a:solidFill>
                    <a:latin typeface="Times New Roman" panose="02020603050405020304" pitchFamily="18" charset="0"/>
                  </a:rPr>
                  <a:t>T</a:t>
                </a:r>
                <a:r>
                  <a:rPr lang="en-US" altLang="zh-CN" sz="2100" baseline="-25000">
                    <a:solidFill>
                      <a:schemeClr val="folHlink"/>
                    </a:solidFill>
                    <a:latin typeface="Times New Roman" panose="02020603050405020304" pitchFamily="18" charset="0"/>
                  </a:rPr>
                  <a:t>4</a:t>
                </a:r>
              </a:p>
            </p:txBody>
          </p:sp>
          <p:sp>
            <p:nvSpPr>
              <p:cNvPr id="1049347" name="Line 30"/>
              <p:cNvSpPr>
                <a:spLocks noChangeShapeType="1"/>
              </p:cNvSpPr>
              <p:nvPr/>
            </p:nvSpPr>
            <p:spPr bwMode="auto">
              <a:xfrm>
                <a:off x="1104" y="1104"/>
                <a:ext cx="1152" cy="0"/>
              </a:xfrm>
              <a:prstGeom prst="line">
                <a:avLst/>
              </a:prstGeom>
              <a:noFill/>
              <a:ln w="28575">
                <a:solidFill>
                  <a:schemeClr val="tx1"/>
                </a:solidFill>
                <a:round/>
                <a:headEnd type="stealth" w="lg" len="lg"/>
              </a:ln>
              <a:effectLst/>
            </p:spPr>
            <p:txBody>
              <a:bodyPr wrap="none"/>
              <a:lstStyle/>
              <a:p>
                <a:endParaRPr lang="zh-CN" altLang="en-US"/>
              </a:p>
            </p:txBody>
          </p:sp>
          <p:sp>
            <p:nvSpPr>
              <p:cNvPr id="1049348" name="Line 31"/>
              <p:cNvSpPr>
                <a:spLocks noChangeShapeType="1"/>
              </p:cNvSpPr>
              <p:nvPr/>
            </p:nvSpPr>
            <p:spPr bwMode="auto">
              <a:xfrm>
                <a:off x="1103" y="1008"/>
                <a:ext cx="1" cy="186"/>
              </a:xfrm>
              <a:prstGeom prst="line">
                <a:avLst/>
              </a:prstGeom>
              <a:noFill/>
              <a:ln w="15875">
                <a:solidFill>
                  <a:schemeClr val="tx1"/>
                </a:solidFill>
                <a:round/>
              </a:ln>
            </p:spPr>
            <p:txBody>
              <a:bodyPr/>
              <a:lstStyle/>
              <a:p>
                <a:endParaRPr lang="zh-CN" altLang="en-US"/>
              </a:p>
            </p:txBody>
          </p:sp>
          <p:sp>
            <p:nvSpPr>
              <p:cNvPr id="1049349" name="Line 32"/>
              <p:cNvSpPr>
                <a:spLocks noChangeShapeType="1"/>
              </p:cNvSpPr>
              <p:nvPr/>
            </p:nvSpPr>
            <p:spPr bwMode="auto">
              <a:xfrm>
                <a:off x="3840" y="1104"/>
                <a:ext cx="912" cy="0"/>
              </a:xfrm>
              <a:prstGeom prst="line">
                <a:avLst/>
              </a:prstGeom>
              <a:noFill/>
              <a:ln w="28575">
                <a:solidFill>
                  <a:schemeClr val="tx1"/>
                </a:solidFill>
                <a:round/>
                <a:headEnd type="none" w="lg" len="lg"/>
                <a:tailEnd type="stealth" w="lg" len="lg"/>
              </a:ln>
              <a:effectLst/>
            </p:spPr>
            <p:txBody>
              <a:bodyPr wrap="none"/>
              <a:lstStyle/>
              <a:p>
                <a:endParaRPr lang="zh-CN" altLang="en-US"/>
              </a:p>
            </p:txBody>
          </p:sp>
          <p:sp>
            <p:nvSpPr>
              <p:cNvPr id="1049350" name="Line 33"/>
              <p:cNvSpPr>
                <a:spLocks noChangeShapeType="1"/>
              </p:cNvSpPr>
              <p:nvPr/>
            </p:nvSpPr>
            <p:spPr bwMode="auto">
              <a:xfrm>
                <a:off x="1680" y="1872"/>
                <a:ext cx="336" cy="0"/>
              </a:xfrm>
              <a:prstGeom prst="line">
                <a:avLst/>
              </a:prstGeom>
              <a:noFill/>
              <a:ln w="28575">
                <a:solidFill>
                  <a:schemeClr val="tx1"/>
                </a:solidFill>
                <a:round/>
                <a:tailEnd type="stealth" w="lg" len="lg"/>
              </a:ln>
              <a:effectLst/>
            </p:spPr>
            <p:txBody>
              <a:bodyPr wrap="none"/>
              <a:lstStyle/>
              <a:p>
                <a:endParaRPr lang="zh-CN" altLang="en-US"/>
              </a:p>
            </p:txBody>
          </p:sp>
          <p:sp>
            <p:nvSpPr>
              <p:cNvPr id="1049351" name="Line 34"/>
              <p:cNvSpPr>
                <a:spLocks noChangeShapeType="1"/>
              </p:cNvSpPr>
              <p:nvPr/>
            </p:nvSpPr>
            <p:spPr bwMode="auto">
              <a:xfrm>
                <a:off x="2016" y="1781"/>
                <a:ext cx="1" cy="187"/>
              </a:xfrm>
              <a:prstGeom prst="line">
                <a:avLst/>
              </a:prstGeom>
              <a:noFill/>
              <a:ln w="15875">
                <a:solidFill>
                  <a:schemeClr val="tx1"/>
                </a:solidFill>
                <a:round/>
              </a:ln>
            </p:spPr>
            <p:txBody>
              <a:bodyPr/>
              <a:lstStyle/>
              <a:p>
                <a:endParaRPr lang="zh-CN" altLang="en-US"/>
              </a:p>
            </p:txBody>
          </p:sp>
          <p:sp>
            <p:nvSpPr>
              <p:cNvPr id="1049352" name="Line 35"/>
              <p:cNvSpPr>
                <a:spLocks noChangeShapeType="1"/>
              </p:cNvSpPr>
              <p:nvPr/>
            </p:nvSpPr>
            <p:spPr bwMode="auto">
              <a:xfrm>
                <a:off x="2592" y="1872"/>
                <a:ext cx="336" cy="0"/>
              </a:xfrm>
              <a:prstGeom prst="line">
                <a:avLst/>
              </a:prstGeom>
              <a:noFill/>
              <a:ln w="28575">
                <a:solidFill>
                  <a:schemeClr val="tx1"/>
                </a:solidFill>
                <a:round/>
                <a:tailEnd type="stealth" w="lg" len="lg"/>
              </a:ln>
              <a:effectLst/>
            </p:spPr>
            <p:txBody>
              <a:bodyPr wrap="none"/>
              <a:lstStyle/>
              <a:p>
                <a:endParaRPr lang="zh-CN" altLang="en-US"/>
              </a:p>
            </p:txBody>
          </p:sp>
          <p:sp>
            <p:nvSpPr>
              <p:cNvPr id="1049353" name="Line 36"/>
              <p:cNvSpPr>
                <a:spLocks noChangeShapeType="1"/>
              </p:cNvSpPr>
              <p:nvPr/>
            </p:nvSpPr>
            <p:spPr bwMode="auto">
              <a:xfrm>
                <a:off x="3504" y="1872"/>
                <a:ext cx="336" cy="0"/>
              </a:xfrm>
              <a:prstGeom prst="line">
                <a:avLst/>
              </a:prstGeom>
              <a:noFill/>
              <a:ln w="28575">
                <a:solidFill>
                  <a:schemeClr val="tx1"/>
                </a:solidFill>
                <a:round/>
                <a:tailEnd type="stealth" w="lg" len="lg"/>
              </a:ln>
              <a:effectLst/>
            </p:spPr>
            <p:txBody>
              <a:bodyPr wrap="none"/>
              <a:lstStyle/>
              <a:p>
                <a:endParaRPr lang="zh-CN" altLang="en-US"/>
              </a:p>
            </p:txBody>
          </p:sp>
          <p:sp>
            <p:nvSpPr>
              <p:cNvPr id="1049354" name="Line 37"/>
              <p:cNvSpPr>
                <a:spLocks noChangeShapeType="1"/>
              </p:cNvSpPr>
              <p:nvPr/>
            </p:nvSpPr>
            <p:spPr bwMode="auto">
              <a:xfrm>
                <a:off x="4416" y="1872"/>
                <a:ext cx="336" cy="0"/>
              </a:xfrm>
              <a:prstGeom prst="line">
                <a:avLst/>
              </a:prstGeom>
              <a:noFill/>
              <a:ln w="28575">
                <a:solidFill>
                  <a:schemeClr val="tx1"/>
                </a:solidFill>
                <a:round/>
                <a:tailEnd type="stealth" w="lg" len="lg"/>
              </a:ln>
              <a:effectLst/>
            </p:spPr>
            <p:txBody>
              <a:bodyPr wrap="none"/>
              <a:lstStyle/>
              <a:p>
                <a:endParaRPr lang="zh-CN" altLang="en-US"/>
              </a:p>
            </p:txBody>
          </p:sp>
          <p:sp>
            <p:nvSpPr>
              <p:cNvPr id="1049355" name="Line 38"/>
              <p:cNvSpPr>
                <a:spLocks noChangeShapeType="1"/>
              </p:cNvSpPr>
              <p:nvPr/>
            </p:nvSpPr>
            <p:spPr bwMode="auto">
              <a:xfrm>
                <a:off x="1104" y="1872"/>
                <a:ext cx="336" cy="0"/>
              </a:xfrm>
              <a:prstGeom prst="line">
                <a:avLst/>
              </a:prstGeom>
              <a:noFill/>
              <a:ln w="28575">
                <a:solidFill>
                  <a:schemeClr val="tx1"/>
                </a:solidFill>
                <a:round/>
                <a:headEnd type="stealth" w="lg" len="lg"/>
                <a:tailEnd type="none" w="lg" len="lg"/>
              </a:ln>
              <a:effectLst/>
            </p:spPr>
            <p:txBody>
              <a:bodyPr wrap="none"/>
              <a:lstStyle/>
              <a:p>
                <a:endParaRPr lang="zh-CN" altLang="en-US"/>
              </a:p>
            </p:txBody>
          </p:sp>
          <p:sp>
            <p:nvSpPr>
              <p:cNvPr id="1049356" name="Line 39"/>
              <p:cNvSpPr>
                <a:spLocks noChangeShapeType="1"/>
              </p:cNvSpPr>
              <p:nvPr/>
            </p:nvSpPr>
            <p:spPr bwMode="auto">
              <a:xfrm>
                <a:off x="2016" y="1872"/>
                <a:ext cx="336" cy="0"/>
              </a:xfrm>
              <a:prstGeom prst="line">
                <a:avLst/>
              </a:prstGeom>
              <a:noFill/>
              <a:ln w="28575">
                <a:solidFill>
                  <a:schemeClr val="tx1"/>
                </a:solidFill>
                <a:round/>
                <a:headEnd type="stealth" w="lg" len="lg"/>
                <a:tailEnd type="none" w="lg" len="lg"/>
              </a:ln>
              <a:effectLst/>
            </p:spPr>
            <p:txBody>
              <a:bodyPr wrap="none"/>
              <a:lstStyle/>
              <a:p>
                <a:endParaRPr lang="zh-CN" altLang="en-US"/>
              </a:p>
            </p:txBody>
          </p:sp>
          <p:sp>
            <p:nvSpPr>
              <p:cNvPr id="1049357" name="Line 40"/>
              <p:cNvSpPr>
                <a:spLocks noChangeShapeType="1"/>
              </p:cNvSpPr>
              <p:nvPr/>
            </p:nvSpPr>
            <p:spPr bwMode="auto">
              <a:xfrm>
                <a:off x="2928" y="1872"/>
                <a:ext cx="336" cy="0"/>
              </a:xfrm>
              <a:prstGeom prst="line">
                <a:avLst/>
              </a:prstGeom>
              <a:noFill/>
              <a:ln w="28575">
                <a:solidFill>
                  <a:schemeClr val="tx1"/>
                </a:solidFill>
                <a:round/>
                <a:headEnd type="stealth" w="lg" len="lg"/>
                <a:tailEnd type="none" w="lg" len="lg"/>
              </a:ln>
              <a:effectLst/>
            </p:spPr>
            <p:txBody>
              <a:bodyPr wrap="none"/>
              <a:lstStyle/>
              <a:p>
                <a:endParaRPr lang="zh-CN" altLang="en-US"/>
              </a:p>
            </p:txBody>
          </p:sp>
          <p:sp>
            <p:nvSpPr>
              <p:cNvPr id="1049358" name="Line 41"/>
              <p:cNvSpPr>
                <a:spLocks noChangeShapeType="1"/>
              </p:cNvSpPr>
              <p:nvPr/>
            </p:nvSpPr>
            <p:spPr bwMode="auto">
              <a:xfrm>
                <a:off x="3840" y="1872"/>
                <a:ext cx="336" cy="0"/>
              </a:xfrm>
              <a:prstGeom prst="line">
                <a:avLst/>
              </a:prstGeom>
              <a:noFill/>
              <a:ln w="28575">
                <a:solidFill>
                  <a:schemeClr val="tx1"/>
                </a:solidFill>
                <a:round/>
                <a:headEnd type="stealth" w="lg" len="lg"/>
                <a:tailEnd type="none" w="lg" len="lg"/>
              </a:ln>
              <a:effectLst/>
            </p:spPr>
            <p:txBody>
              <a:bodyPr wrap="none"/>
              <a:lstStyle/>
              <a:p>
                <a:endParaRPr lang="zh-CN" altLang="en-US"/>
              </a:p>
            </p:txBody>
          </p:sp>
        </p:grpSp>
        <p:sp>
          <p:nvSpPr>
            <p:cNvPr id="1049359" name="Text Box 42"/>
            <p:cNvSpPr txBox="1">
              <a:spLocks noChangeArrowheads="1"/>
            </p:cNvSpPr>
            <p:nvPr/>
          </p:nvSpPr>
          <p:spPr bwMode="auto">
            <a:xfrm>
              <a:off x="48" y="1440"/>
              <a:ext cx="576" cy="288"/>
            </a:xfrm>
            <a:prstGeom prst="rect">
              <a:avLst/>
            </a:prstGeom>
            <a:noFill/>
            <a:ln w="9525">
              <a:noFill/>
              <a:miter lim="800000"/>
            </a:ln>
            <a:effectLst/>
          </p:spPr>
          <p:txBody>
            <a:bodyPr lIns="0">
              <a:spAutoFit/>
            </a:bodyPr>
            <a:lstStyle/>
            <a:p>
              <a:pPr>
                <a:spcBef>
                  <a:spcPct val="50000"/>
                </a:spcBef>
              </a:pPr>
              <a:r>
                <a:rPr lang="zh-CN" altLang="en-US" sz="2400">
                  <a:latin typeface="Times New Roman" panose="02020603050405020304" pitchFamily="18" charset="0"/>
                </a:rPr>
                <a:t> 时钟</a:t>
              </a:r>
            </a:p>
          </p:txBody>
        </p:sp>
      </p:grpSp>
      <p:grpSp>
        <p:nvGrpSpPr>
          <p:cNvPr id="180" name="Group 43"/>
          <p:cNvGrpSpPr/>
          <p:nvPr/>
        </p:nvGrpSpPr>
        <p:grpSpPr bwMode="auto">
          <a:xfrm>
            <a:off x="2618740" y="3662046"/>
            <a:ext cx="9239250" cy="595313"/>
            <a:chOff x="-152" y="2176"/>
            <a:chExt cx="5820" cy="375"/>
          </a:xfrm>
        </p:grpSpPr>
        <p:sp>
          <p:nvSpPr>
            <p:cNvPr id="1049360" name="Freeform 44"/>
            <p:cNvSpPr/>
            <p:nvPr/>
          </p:nvSpPr>
          <p:spPr bwMode="auto">
            <a:xfrm>
              <a:off x="931" y="2208"/>
              <a:ext cx="3857" cy="343"/>
            </a:xfrm>
            <a:custGeom>
              <a:avLst/>
              <a:gdLst/>
              <a:ahLst/>
              <a:cxnLst>
                <a:cxn ang="0">
                  <a:pos x="170" y="0"/>
                </a:cxn>
                <a:cxn ang="0">
                  <a:pos x="0" y="170"/>
                </a:cxn>
                <a:cxn ang="0">
                  <a:pos x="173" y="342"/>
                </a:cxn>
                <a:cxn ang="0">
                  <a:pos x="1343" y="343"/>
                </a:cxn>
                <a:cxn ang="0">
                  <a:pos x="3686" y="342"/>
                </a:cxn>
                <a:cxn ang="0">
                  <a:pos x="3857" y="171"/>
                </a:cxn>
                <a:cxn ang="0">
                  <a:pos x="3686" y="0"/>
                </a:cxn>
                <a:cxn ang="0">
                  <a:pos x="170" y="0"/>
                </a:cxn>
              </a:cxnLst>
              <a:rect l="0" t="0" r="r" b="b"/>
              <a:pathLst>
                <a:path w="3857" h="343">
                  <a:moveTo>
                    <a:pt x="170" y="0"/>
                  </a:moveTo>
                  <a:lnTo>
                    <a:pt x="0" y="170"/>
                  </a:lnTo>
                  <a:lnTo>
                    <a:pt x="173" y="342"/>
                  </a:lnTo>
                  <a:lnTo>
                    <a:pt x="1343" y="343"/>
                  </a:lnTo>
                  <a:lnTo>
                    <a:pt x="3686" y="342"/>
                  </a:lnTo>
                  <a:lnTo>
                    <a:pt x="3857" y="171"/>
                  </a:lnTo>
                  <a:lnTo>
                    <a:pt x="3686" y="0"/>
                  </a:lnTo>
                  <a:lnTo>
                    <a:pt x="170" y="0"/>
                  </a:lnTo>
                  <a:close/>
                </a:path>
              </a:pathLst>
            </a:custGeom>
            <a:noFill/>
            <a:ln w="31750">
              <a:solidFill>
                <a:schemeClr val="tx1"/>
              </a:solidFill>
              <a:prstDash val="solid"/>
              <a:round/>
            </a:ln>
          </p:spPr>
          <p:txBody>
            <a:bodyPr/>
            <a:lstStyle/>
            <a:p>
              <a:endParaRPr lang="zh-CN" altLang="en-US"/>
            </a:p>
          </p:txBody>
        </p:sp>
        <p:sp>
          <p:nvSpPr>
            <p:cNvPr id="1049361" name="Line 45"/>
            <p:cNvSpPr>
              <a:spLocks noChangeShapeType="1"/>
            </p:cNvSpPr>
            <p:nvPr/>
          </p:nvSpPr>
          <p:spPr bwMode="auto">
            <a:xfrm flipH="1">
              <a:off x="482" y="2378"/>
              <a:ext cx="478" cy="0"/>
            </a:xfrm>
            <a:prstGeom prst="line">
              <a:avLst/>
            </a:prstGeom>
            <a:noFill/>
            <a:ln w="38100">
              <a:solidFill>
                <a:schemeClr val="tx1"/>
              </a:solidFill>
              <a:round/>
            </a:ln>
            <a:effectLst/>
          </p:spPr>
          <p:txBody>
            <a:bodyPr wrap="none"/>
            <a:lstStyle/>
            <a:p>
              <a:endParaRPr lang="zh-CN" altLang="en-US"/>
            </a:p>
          </p:txBody>
        </p:sp>
        <p:sp>
          <p:nvSpPr>
            <p:cNvPr id="1049362" name="Line 46"/>
            <p:cNvSpPr>
              <a:spLocks noChangeShapeType="1"/>
            </p:cNvSpPr>
            <p:nvPr/>
          </p:nvSpPr>
          <p:spPr bwMode="auto">
            <a:xfrm>
              <a:off x="4800" y="2378"/>
              <a:ext cx="868" cy="0"/>
            </a:xfrm>
            <a:prstGeom prst="line">
              <a:avLst/>
            </a:prstGeom>
            <a:noFill/>
            <a:ln w="38100">
              <a:solidFill>
                <a:schemeClr val="tx1"/>
              </a:solidFill>
              <a:round/>
            </a:ln>
            <a:effectLst/>
          </p:spPr>
          <p:txBody>
            <a:bodyPr wrap="none"/>
            <a:lstStyle/>
            <a:p>
              <a:endParaRPr lang="zh-CN" altLang="en-US"/>
            </a:p>
          </p:txBody>
        </p:sp>
        <p:sp>
          <p:nvSpPr>
            <p:cNvPr id="1049363" name="Text Box 47"/>
            <p:cNvSpPr txBox="1">
              <a:spLocks noChangeArrowheads="1"/>
            </p:cNvSpPr>
            <p:nvPr/>
          </p:nvSpPr>
          <p:spPr bwMode="auto">
            <a:xfrm>
              <a:off x="-152" y="2176"/>
              <a:ext cx="576" cy="288"/>
            </a:xfrm>
            <a:prstGeom prst="rect">
              <a:avLst/>
            </a:prstGeom>
            <a:noFill/>
            <a:ln w="9525">
              <a:noFill/>
              <a:miter lim="800000"/>
            </a:ln>
            <a:effectLst/>
          </p:spPr>
          <p:txBody>
            <a:bodyPr lIns="0">
              <a:spAutoFit/>
            </a:bodyPr>
            <a:lstStyle/>
            <a:p>
              <a:pPr>
                <a:spcBef>
                  <a:spcPct val="50000"/>
                </a:spcBef>
              </a:pPr>
              <a:r>
                <a:rPr lang="zh-CN" altLang="en-US" sz="2400">
                  <a:latin typeface="Times New Roman" panose="02020603050405020304" pitchFamily="18" charset="0"/>
                </a:rPr>
                <a:t> 地址</a:t>
              </a:r>
            </a:p>
          </p:txBody>
        </p:sp>
      </p:grpSp>
      <p:grpSp>
        <p:nvGrpSpPr>
          <p:cNvPr id="181" name="Group 48"/>
          <p:cNvGrpSpPr/>
          <p:nvPr/>
        </p:nvGrpSpPr>
        <p:grpSpPr bwMode="auto">
          <a:xfrm>
            <a:off x="2758440" y="5795645"/>
            <a:ext cx="9169400" cy="579438"/>
            <a:chOff x="-64" y="3520"/>
            <a:chExt cx="5776" cy="365"/>
          </a:xfrm>
        </p:grpSpPr>
        <p:sp>
          <p:nvSpPr>
            <p:cNvPr id="1049364" name="Line 49"/>
            <p:cNvSpPr>
              <a:spLocks noChangeShapeType="1"/>
            </p:cNvSpPr>
            <p:nvPr/>
          </p:nvSpPr>
          <p:spPr bwMode="auto">
            <a:xfrm>
              <a:off x="480" y="3696"/>
              <a:ext cx="2282" cy="0"/>
            </a:xfrm>
            <a:prstGeom prst="line">
              <a:avLst/>
            </a:prstGeom>
            <a:noFill/>
            <a:ln w="38100">
              <a:solidFill>
                <a:schemeClr val="tx1"/>
              </a:solidFill>
              <a:round/>
            </a:ln>
          </p:spPr>
          <p:txBody>
            <a:bodyPr/>
            <a:lstStyle/>
            <a:p>
              <a:endParaRPr lang="zh-CN" altLang="en-US"/>
            </a:p>
          </p:txBody>
        </p:sp>
        <p:sp>
          <p:nvSpPr>
            <p:cNvPr id="1049365" name="Line 50"/>
            <p:cNvSpPr>
              <a:spLocks noChangeShapeType="1"/>
            </p:cNvSpPr>
            <p:nvPr/>
          </p:nvSpPr>
          <p:spPr bwMode="auto">
            <a:xfrm>
              <a:off x="3809" y="3695"/>
              <a:ext cx="1903" cy="1"/>
            </a:xfrm>
            <a:prstGeom prst="line">
              <a:avLst/>
            </a:prstGeom>
            <a:noFill/>
            <a:ln w="38100">
              <a:solidFill>
                <a:schemeClr val="tx1"/>
              </a:solidFill>
              <a:round/>
            </a:ln>
          </p:spPr>
          <p:txBody>
            <a:bodyPr/>
            <a:lstStyle/>
            <a:p>
              <a:endParaRPr lang="zh-CN" altLang="en-US"/>
            </a:p>
          </p:txBody>
        </p:sp>
        <p:sp>
          <p:nvSpPr>
            <p:cNvPr id="1049366" name="Freeform 51"/>
            <p:cNvSpPr/>
            <p:nvPr/>
          </p:nvSpPr>
          <p:spPr bwMode="auto">
            <a:xfrm>
              <a:off x="2763" y="3552"/>
              <a:ext cx="1046" cy="333"/>
            </a:xfrm>
            <a:custGeom>
              <a:avLst/>
              <a:gdLst/>
              <a:ahLst/>
              <a:cxnLst>
                <a:cxn ang="0">
                  <a:pos x="0" y="144"/>
                </a:cxn>
                <a:cxn ang="0">
                  <a:pos x="144" y="0"/>
                </a:cxn>
                <a:cxn ang="0">
                  <a:pos x="912" y="0"/>
                </a:cxn>
                <a:cxn ang="0">
                  <a:pos x="1056" y="144"/>
                </a:cxn>
                <a:cxn ang="0">
                  <a:pos x="880" y="333"/>
                </a:cxn>
                <a:cxn ang="0">
                  <a:pos x="170" y="333"/>
                </a:cxn>
                <a:cxn ang="0">
                  <a:pos x="0" y="144"/>
                </a:cxn>
              </a:cxnLst>
              <a:rect l="0" t="0" r="r" b="b"/>
              <a:pathLst>
                <a:path w="1056" h="333">
                  <a:moveTo>
                    <a:pt x="0" y="144"/>
                  </a:moveTo>
                  <a:lnTo>
                    <a:pt x="144" y="0"/>
                  </a:lnTo>
                  <a:lnTo>
                    <a:pt x="912" y="0"/>
                  </a:lnTo>
                  <a:lnTo>
                    <a:pt x="1056" y="144"/>
                  </a:lnTo>
                  <a:lnTo>
                    <a:pt x="880" y="333"/>
                  </a:lnTo>
                  <a:lnTo>
                    <a:pt x="170" y="333"/>
                  </a:lnTo>
                  <a:lnTo>
                    <a:pt x="0" y="144"/>
                  </a:lnTo>
                  <a:close/>
                </a:path>
              </a:pathLst>
            </a:custGeom>
            <a:noFill/>
            <a:ln w="38100" cmpd="sng">
              <a:solidFill>
                <a:schemeClr val="tx1"/>
              </a:solidFill>
              <a:round/>
            </a:ln>
            <a:effectLst/>
          </p:spPr>
          <p:txBody>
            <a:bodyPr wrap="none"/>
            <a:lstStyle/>
            <a:p>
              <a:endParaRPr lang="zh-CN" altLang="en-US"/>
            </a:p>
          </p:txBody>
        </p:sp>
        <p:sp>
          <p:nvSpPr>
            <p:cNvPr id="1049367" name="Text Box 52"/>
            <p:cNvSpPr txBox="1">
              <a:spLocks noChangeArrowheads="1"/>
            </p:cNvSpPr>
            <p:nvPr/>
          </p:nvSpPr>
          <p:spPr bwMode="auto">
            <a:xfrm>
              <a:off x="-64" y="3520"/>
              <a:ext cx="576" cy="288"/>
            </a:xfrm>
            <a:prstGeom prst="rect">
              <a:avLst/>
            </a:prstGeom>
            <a:noFill/>
            <a:ln w="9525">
              <a:noFill/>
              <a:miter lim="800000"/>
            </a:ln>
            <a:effectLst/>
          </p:spPr>
          <p:txBody>
            <a:bodyPr lIns="0">
              <a:spAutoFit/>
            </a:bodyPr>
            <a:lstStyle/>
            <a:p>
              <a:pPr>
                <a:spcBef>
                  <a:spcPct val="50000"/>
                </a:spcBef>
              </a:pPr>
              <a:r>
                <a:rPr lang="zh-CN" altLang="en-US" sz="2400">
                  <a:latin typeface="Times New Roman" panose="02020603050405020304" pitchFamily="18" charset="0"/>
                </a:rPr>
                <a:t> 数据</a:t>
              </a:r>
            </a:p>
          </p:txBody>
        </p:sp>
      </p:grpSp>
      <p:grpSp>
        <p:nvGrpSpPr>
          <p:cNvPr id="182" name="Group 53"/>
          <p:cNvGrpSpPr/>
          <p:nvPr/>
        </p:nvGrpSpPr>
        <p:grpSpPr bwMode="auto">
          <a:xfrm>
            <a:off x="3622040" y="3712846"/>
            <a:ext cx="1030288" cy="2663825"/>
            <a:chOff x="480" y="2208"/>
            <a:chExt cx="649" cy="1678"/>
          </a:xfrm>
        </p:grpSpPr>
        <p:sp>
          <p:nvSpPr>
            <p:cNvPr id="1049368" name="Rectangle 54"/>
            <p:cNvSpPr>
              <a:spLocks noChangeArrowheads="1"/>
            </p:cNvSpPr>
            <p:nvPr/>
          </p:nvSpPr>
          <p:spPr bwMode="auto">
            <a:xfrm>
              <a:off x="480" y="2832"/>
              <a:ext cx="624" cy="408"/>
            </a:xfrm>
            <a:prstGeom prst="rect">
              <a:avLst/>
            </a:prstGeom>
            <a:solidFill>
              <a:schemeClr val="folHlink">
                <a:alpha val="50000"/>
              </a:schemeClr>
            </a:solidFill>
            <a:ln w="9525">
              <a:solidFill>
                <a:schemeClr val="folHlink"/>
              </a:solidFill>
              <a:miter lim="800000"/>
            </a:ln>
            <a:effectLst/>
          </p:spPr>
          <p:txBody>
            <a:bodyPr wrap="none" anchor="ctr"/>
            <a:lstStyle/>
            <a:p>
              <a:endParaRPr lang="zh-CN" altLang="en-US"/>
            </a:p>
          </p:txBody>
        </p:sp>
        <p:sp>
          <p:nvSpPr>
            <p:cNvPr id="1049369" name="Rectangle 55"/>
            <p:cNvSpPr>
              <a:spLocks noChangeArrowheads="1"/>
            </p:cNvSpPr>
            <p:nvPr/>
          </p:nvSpPr>
          <p:spPr bwMode="auto">
            <a:xfrm>
              <a:off x="480" y="3528"/>
              <a:ext cx="624" cy="358"/>
            </a:xfrm>
            <a:prstGeom prst="rect">
              <a:avLst/>
            </a:prstGeom>
            <a:solidFill>
              <a:schemeClr val="folHlink">
                <a:alpha val="50000"/>
              </a:schemeClr>
            </a:solidFill>
            <a:ln w="9525">
              <a:solidFill>
                <a:schemeClr val="folHlink"/>
              </a:solidFill>
              <a:miter lim="800000"/>
            </a:ln>
            <a:effectLst/>
          </p:spPr>
          <p:txBody>
            <a:bodyPr wrap="none" anchor="ctr"/>
            <a:lstStyle/>
            <a:p>
              <a:endParaRPr lang="zh-CN" altLang="en-US"/>
            </a:p>
          </p:txBody>
        </p:sp>
        <p:sp>
          <p:nvSpPr>
            <p:cNvPr id="1049370" name="Line 56"/>
            <p:cNvSpPr>
              <a:spLocks noChangeShapeType="1"/>
            </p:cNvSpPr>
            <p:nvPr/>
          </p:nvSpPr>
          <p:spPr bwMode="auto">
            <a:xfrm>
              <a:off x="480" y="2832"/>
              <a:ext cx="624" cy="0"/>
            </a:xfrm>
            <a:prstGeom prst="line">
              <a:avLst/>
            </a:prstGeom>
            <a:noFill/>
            <a:ln w="76200">
              <a:solidFill>
                <a:schemeClr val="folHlink"/>
              </a:solidFill>
              <a:round/>
            </a:ln>
            <a:effectLst/>
          </p:spPr>
          <p:txBody>
            <a:bodyPr wrap="none"/>
            <a:lstStyle/>
            <a:p>
              <a:endParaRPr lang="zh-CN" altLang="en-US"/>
            </a:p>
          </p:txBody>
        </p:sp>
        <p:sp>
          <p:nvSpPr>
            <p:cNvPr id="1049371" name="Line 57"/>
            <p:cNvSpPr>
              <a:spLocks noChangeShapeType="1"/>
            </p:cNvSpPr>
            <p:nvPr/>
          </p:nvSpPr>
          <p:spPr bwMode="auto">
            <a:xfrm>
              <a:off x="480" y="3696"/>
              <a:ext cx="624" cy="0"/>
            </a:xfrm>
            <a:prstGeom prst="line">
              <a:avLst/>
            </a:prstGeom>
            <a:noFill/>
            <a:ln w="76200">
              <a:solidFill>
                <a:schemeClr val="folHlink"/>
              </a:solidFill>
              <a:round/>
            </a:ln>
            <a:effectLst/>
          </p:spPr>
          <p:txBody>
            <a:bodyPr wrap="none"/>
            <a:lstStyle/>
            <a:p>
              <a:endParaRPr lang="zh-CN" altLang="en-US"/>
            </a:p>
          </p:txBody>
        </p:sp>
        <p:grpSp>
          <p:nvGrpSpPr>
            <p:cNvPr id="183" name="Group 58"/>
            <p:cNvGrpSpPr/>
            <p:nvPr/>
          </p:nvGrpSpPr>
          <p:grpSpPr bwMode="auto">
            <a:xfrm>
              <a:off x="480" y="2208"/>
              <a:ext cx="649" cy="386"/>
              <a:chOff x="478" y="2206"/>
              <a:chExt cx="649" cy="386"/>
            </a:xfrm>
          </p:grpSpPr>
          <p:sp>
            <p:nvSpPr>
              <p:cNvPr id="1049372" name="Freeform 59"/>
              <p:cNvSpPr/>
              <p:nvPr/>
            </p:nvSpPr>
            <p:spPr bwMode="auto">
              <a:xfrm>
                <a:off x="478" y="2206"/>
                <a:ext cx="613" cy="355"/>
              </a:xfrm>
              <a:custGeom>
                <a:avLst/>
                <a:gdLst/>
                <a:ahLst/>
                <a:cxnLst>
                  <a:cxn ang="0">
                    <a:pos x="453" y="196"/>
                  </a:cxn>
                  <a:cxn ang="0">
                    <a:pos x="581" y="2"/>
                  </a:cxn>
                  <a:cxn ang="0">
                    <a:pos x="0" y="0"/>
                  </a:cxn>
                  <a:cxn ang="0">
                    <a:pos x="0" y="355"/>
                  </a:cxn>
                  <a:cxn ang="0">
                    <a:pos x="613" y="355"/>
                  </a:cxn>
                </a:cxnLst>
                <a:rect l="0" t="0" r="r" b="b"/>
                <a:pathLst>
                  <a:path w="613" h="355">
                    <a:moveTo>
                      <a:pt x="453" y="196"/>
                    </a:moveTo>
                    <a:lnTo>
                      <a:pt x="581" y="2"/>
                    </a:lnTo>
                    <a:lnTo>
                      <a:pt x="0" y="0"/>
                    </a:lnTo>
                    <a:lnTo>
                      <a:pt x="0" y="355"/>
                    </a:lnTo>
                    <a:lnTo>
                      <a:pt x="613" y="355"/>
                    </a:lnTo>
                  </a:path>
                </a:pathLst>
              </a:custGeom>
              <a:solidFill>
                <a:schemeClr val="folHlink">
                  <a:alpha val="50000"/>
                </a:schemeClr>
              </a:solidFill>
              <a:ln w="9525">
                <a:solidFill>
                  <a:schemeClr val="folHlink"/>
                </a:solidFill>
                <a:round/>
              </a:ln>
              <a:effectLst/>
            </p:spPr>
            <p:txBody>
              <a:bodyPr wrap="none"/>
              <a:lstStyle/>
              <a:p>
                <a:endParaRPr lang="zh-CN" altLang="en-US"/>
              </a:p>
            </p:txBody>
          </p:sp>
          <p:sp>
            <p:nvSpPr>
              <p:cNvPr id="1049373" name="Line 60"/>
              <p:cNvSpPr>
                <a:spLocks noChangeShapeType="1"/>
              </p:cNvSpPr>
              <p:nvPr/>
            </p:nvSpPr>
            <p:spPr bwMode="auto">
              <a:xfrm>
                <a:off x="480" y="2208"/>
                <a:ext cx="624" cy="0"/>
              </a:xfrm>
              <a:prstGeom prst="line">
                <a:avLst/>
              </a:prstGeom>
              <a:noFill/>
              <a:ln w="76200">
                <a:solidFill>
                  <a:schemeClr val="folHlink"/>
                </a:solidFill>
                <a:round/>
              </a:ln>
              <a:effectLst/>
            </p:spPr>
            <p:txBody>
              <a:bodyPr wrap="none"/>
              <a:lstStyle/>
              <a:p>
                <a:endParaRPr lang="zh-CN" altLang="en-US"/>
              </a:p>
            </p:txBody>
          </p:sp>
          <p:sp>
            <p:nvSpPr>
              <p:cNvPr id="1049374" name="Line 61"/>
              <p:cNvSpPr>
                <a:spLocks noChangeShapeType="1"/>
              </p:cNvSpPr>
              <p:nvPr/>
            </p:nvSpPr>
            <p:spPr bwMode="auto">
              <a:xfrm>
                <a:off x="480" y="2544"/>
                <a:ext cx="624" cy="0"/>
              </a:xfrm>
              <a:prstGeom prst="line">
                <a:avLst/>
              </a:prstGeom>
              <a:noFill/>
              <a:ln w="76200">
                <a:solidFill>
                  <a:schemeClr val="folHlink"/>
                </a:solidFill>
                <a:round/>
              </a:ln>
              <a:effectLst/>
            </p:spPr>
            <p:txBody>
              <a:bodyPr wrap="none"/>
              <a:lstStyle/>
              <a:p>
                <a:endParaRPr lang="zh-CN" altLang="en-US"/>
              </a:p>
            </p:txBody>
          </p:sp>
          <p:sp>
            <p:nvSpPr>
              <p:cNvPr id="1049375" name="Line 62"/>
              <p:cNvSpPr>
                <a:spLocks noChangeShapeType="1"/>
              </p:cNvSpPr>
              <p:nvPr/>
            </p:nvSpPr>
            <p:spPr bwMode="auto">
              <a:xfrm rot="8100000">
                <a:off x="1008" y="2329"/>
                <a:ext cx="0" cy="263"/>
              </a:xfrm>
              <a:prstGeom prst="line">
                <a:avLst/>
              </a:prstGeom>
              <a:noFill/>
              <a:ln w="76200">
                <a:solidFill>
                  <a:schemeClr val="folHlink"/>
                </a:solidFill>
                <a:round/>
              </a:ln>
              <a:effectLst/>
            </p:spPr>
            <p:txBody>
              <a:bodyPr wrap="none"/>
              <a:lstStyle/>
              <a:p>
                <a:endParaRPr lang="zh-CN" altLang="en-US"/>
              </a:p>
            </p:txBody>
          </p:sp>
          <p:sp>
            <p:nvSpPr>
              <p:cNvPr id="1049376" name="Line 63"/>
              <p:cNvSpPr>
                <a:spLocks noChangeShapeType="1"/>
              </p:cNvSpPr>
              <p:nvPr/>
            </p:nvSpPr>
            <p:spPr bwMode="auto">
              <a:xfrm rot="2700000">
                <a:off x="996" y="2172"/>
                <a:ext cx="0" cy="263"/>
              </a:xfrm>
              <a:prstGeom prst="line">
                <a:avLst/>
              </a:prstGeom>
              <a:noFill/>
              <a:ln w="76200">
                <a:solidFill>
                  <a:schemeClr val="folHlink"/>
                </a:solidFill>
                <a:round/>
              </a:ln>
              <a:effectLst/>
            </p:spPr>
            <p:txBody>
              <a:bodyPr wrap="none"/>
              <a:lstStyle/>
              <a:p>
                <a:endParaRPr lang="zh-CN" altLang="en-US"/>
              </a:p>
            </p:txBody>
          </p:sp>
        </p:grpSp>
      </p:grpSp>
      <p:sp>
        <p:nvSpPr>
          <p:cNvPr id="1049377" name="Line 64"/>
          <p:cNvSpPr>
            <a:spLocks noChangeShapeType="1"/>
          </p:cNvSpPr>
          <p:nvPr/>
        </p:nvSpPr>
        <p:spPr bwMode="auto">
          <a:xfrm>
            <a:off x="4612640" y="3255645"/>
            <a:ext cx="0" cy="3703638"/>
          </a:xfrm>
          <a:prstGeom prst="line">
            <a:avLst/>
          </a:prstGeom>
          <a:noFill/>
          <a:ln w="38100">
            <a:solidFill>
              <a:schemeClr val="tx1"/>
            </a:solidFill>
            <a:prstDash val="dash"/>
            <a:round/>
          </a:ln>
          <a:effectLst/>
        </p:spPr>
        <p:txBody>
          <a:bodyPr wrap="none"/>
          <a:lstStyle/>
          <a:p>
            <a:endParaRPr lang="zh-CN" altLang="en-US"/>
          </a:p>
        </p:txBody>
      </p:sp>
      <p:grpSp>
        <p:nvGrpSpPr>
          <p:cNvPr id="184" name="Group 65"/>
          <p:cNvGrpSpPr/>
          <p:nvPr/>
        </p:nvGrpSpPr>
        <p:grpSpPr bwMode="auto">
          <a:xfrm>
            <a:off x="4592004" y="3712845"/>
            <a:ext cx="1481137" cy="2667000"/>
            <a:chOff x="1091" y="2208"/>
            <a:chExt cx="933" cy="1680"/>
          </a:xfrm>
        </p:grpSpPr>
        <p:sp>
          <p:nvSpPr>
            <p:cNvPr id="1049378" name="Freeform 66"/>
            <p:cNvSpPr/>
            <p:nvPr/>
          </p:nvSpPr>
          <p:spPr bwMode="auto">
            <a:xfrm>
              <a:off x="1091" y="2835"/>
              <a:ext cx="893" cy="406"/>
            </a:xfrm>
            <a:custGeom>
              <a:avLst/>
              <a:gdLst/>
              <a:ahLst/>
              <a:cxnLst>
                <a:cxn ang="0">
                  <a:pos x="0" y="429"/>
                </a:cxn>
                <a:cxn ang="0">
                  <a:pos x="894" y="429"/>
                </a:cxn>
                <a:cxn ang="0">
                  <a:pos x="502" y="0"/>
                </a:cxn>
                <a:cxn ang="0">
                  <a:pos x="23" y="13"/>
                </a:cxn>
              </a:cxnLst>
              <a:rect l="0" t="0" r="r" b="b"/>
              <a:pathLst>
                <a:path w="894" h="429">
                  <a:moveTo>
                    <a:pt x="0" y="429"/>
                  </a:moveTo>
                  <a:lnTo>
                    <a:pt x="894" y="429"/>
                  </a:lnTo>
                  <a:lnTo>
                    <a:pt x="502" y="0"/>
                  </a:lnTo>
                  <a:lnTo>
                    <a:pt x="23" y="13"/>
                  </a:lnTo>
                </a:path>
              </a:pathLst>
            </a:custGeom>
            <a:solidFill>
              <a:schemeClr val="folHlink">
                <a:alpha val="50000"/>
              </a:schemeClr>
            </a:solidFill>
            <a:ln w="9525">
              <a:solidFill>
                <a:schemeClr val="folHlink"/>
              </a:solidFill>
              <a:round/>
            </a:ln>
            <a:effectLst/>
          </p:spPr>
          <p:txBody>
            <a:bodyPr wrap="none"/>
            <a:lstStyle/>
            <a:p>
              <a:endParaRPr lang="zh-CN" altLang="en-US"/>
            </a:p>
          </p:txBody>
        </p:sp>
        <p:sp>
          <p:nvSpPr>
            <p:cNvPr id="1049379" name="Line 67"/>
            <p:cNvSpPr>
              <a:spLocks noChangeShapeType="1"/>
            </p:cNvSpPr>
            <p:nvPr/>
          </p:nvSpPr>
          <p:spPr bwMode="auto">
            <a:xfrm>
              <a:off x="1104" y="2219"/>
              <a:ext cx="920" cy="0"/>
            </a:xfrm>
            <a:prstGeom prst="line">
              <a:avLst/>
            </a:prstGeom>
            <a:noFill/>
            <a:ln w="38100">
              <a:solidFill>
                <a:schemeClr val="folHlink"/>
              </a:solidFill>
              <a:round/>
            </a:ln>
            <a:effectLst/>
          </p:spPr>
          <p:txBody>
            <a:bodyPr wrap="none"/>
            <a:lstStyle/>
            <a:p>
              <a:endParaRPr lang="zh-CN" altLang="en-US"/>
            </a:p>
          </p:txBody>
        </p:sp>
        <p:sp>
          <p:nvSpPr>
            <p:cNvPr id="1049380" name="Rectangle 68"/>
            <p:cNvSpPr>
              <a:spLocks noChangeArrowheads="1"/>
            </p:cNvSpPr>
            <p:nvPr/>
          </p:nvSpPr>
          <p:spPr bwMode="auto">
            <a:xfrm>
              <a:off x="1104" y="3530"/>
              <a:ext cx="912" cy="358"/>
            </a:xfrm>
            <a:prstGeom prst="rect">
              <a:avLst/>
            </a:prstGeom>
            <a:solidFill>
              <a:schemeClr val="folHlink">
                <a:alpha val="50000"/>
              </a:schemeClr>
            </a:solidFill>
            <a:ln w="9525">
              <a:solidFill>
                <a:schemeClr val="folHlink"/>
              </a:solidFill>
              <a:miter lim="800000"/>
            </a:ln>
            <a:effectLst/>
          </p:spPr>
          <p:txBody>
            <a:bodyPr wrap="none" anchor="ctr"/>
            <a:lstStyle/>
            <a:p>
              <a:endParaRPr lang="zh-CN" altLang="en-US"/>
            </a:p>
          </p:txBody>
        </p:sp>
        <p:sp>
          <p:nvSpPr>
            <p:cNvPr id="1049381" name="Line 69"/>
            <p:cNvSpPr>
              <a:spLocks noChangeShapeType="1"/>
            </p:cNvSpPr>
            <p:nvPr/>
          </p:nvSpPr>
          <p:spPr bwMode="auto">
            <a:xfrm>
              <a:off x="1104" y="2566"/>
              <a:ext cx="920" cy="0"/>
            </a:xfrm>
            <a:prstGeom prst="line">
              <a:avLst/>
            </a:prstGeom>
            <a:noFill/>
            <a:ln w="38100">
              <a:solidFill>
                <a:schemeClr val="folHlink"/>
              </a:solidFill>
              <a:round/>
            </a:ln>
            <a:effectLst/>
          </p:spPr>
          <p:txBody>
            <a:bodyPr wrap="none"/>
            <a:lstStyle/>
            <a:p>
              <a:endParaRPr lang="zh-CN" altLang="en-US"/>
            </a:p>
          </p:txBody>
        </p:sp>
        <p:sp>
          <p:nvSpPr>
            <p:cNvPr id="1049382" name="Line 70"/>
            <p:cNvSpPr>
              <a:spLocks noChangeShapeType="1"/>
            </p:cNvSpPr>
            <p:nvPr/>
          </p:nvSpPr>
          <p:spPr bwMode="auto">
            <a:xfrm>
              <a:off x="1104" y="2832"/>
              <a:ext cx="480" cy="0"/>
            </a:xfrm>
            <a:prstGeom prst="line">
              <a:avLst/>
            </a:prstGeom>
            <a:noFill/>
            <a:ln w="76200">
              <a:solidFill>
                <a:schemeClr val="folHlink"/>
              </a:solidFill>
              <a:round/>
            </a:ln>
            <a:effectLst/>
          </p:spPr>
          <p:txBody>
            <a:bodyPr wrap="none"/>
            <a:lstStyle/>
            <a:p>
              <a:endParaRPr lang="zh-CN" altLang="en-US"/>
            </a:p>
          </p:txBody>
        </p:sp>
        <p:sp>
          <p:nvSpPr>
            <p:cNvPr id="1049383" name="Line 71"/>
            <p:cNvSpPr>
              <a:spLocks noChangeShapeType="1"/>
            </p:cNvSpPr>
            <p:nvPr/>
          </p:nvSpPr>
          <p:spPr bwMode="auto">
            <a:xfrm>
              <a:off x="1104" y="2208"/>
              <a:ext cx="912" cy="0"/>
            </a:xfrm>
            <a:prstGeom prst="line">
              <a:avLst/>
            </a:prstGeom>
            <a:noFill/>
            <a:ln w="76200">
              <a:solidFill>
                <a:schemeClr val="folHlink"/>
              </a:solidFill>
              <a:round/>
            </a:ln>
            <a:effectLst/>
          </p:spPr>
          <p:txBody>
            <a:bodyPr wrap="none"/>
            <a:lstStyle/>
            <a:p>
              <a:endParaRPr lang="zh-CN" altLang="en-US"/>
            </a:p>
          </p:txBody>
        </p:sp>
        <p:sp>
          <p:nvSpPr>
            <p:cNvPr id="1049384" name="Line 72"/>
            <p:cNvSpPr>
              <a:spLocks noChangeShapeType="1"/>
            </p:cNvSpPr>
            <p:nvPr/>
          </p:nvSpPr>
          <p:spPr bwMode="auto">
            <a:xfrm>
              <a:off x="1104" y="2544"/>
              <a:ext cx="912" cy="0"/>
            </a:xfrm>
            <a:prstGeom prst="line">
              <a:avLst/>
            </a:prstGeom>
            <a:noFill/>
            <a:ln w="76200">
              <a:solidFill>
                <a:schemeClr val="folHlink"/>
              </a:solidFill>
              <a:round/>
            </a:ln>
            <a:effectLst/>
          </p:spPr>
          <p:txBody>
            <a:bodyPr wrap="none"/>
            <a:lstStyle/>
            <a:p>
              <a:endParaRPr lang="zh-CN" altLang="en-US"/>
            </a:p>
          </p:txBody>
        </p:sp>
        <p:sp>
          <p:nvSpPr>
            <p:cNvPr id="1049385" name="Line 73"/>
            <p:cNvSpPr>
              <a:spLocks noChangeShapeType="1"/>
            </p:cNvSpPr>
            <p:nvPr/>
          </p:nvSpPr>
          <p:spPr bwMode="auto">
            <a:xfrm>
              <a:off x="1104" y="3696"/>
              <a:ext cx="912" cy="0"/>
            </a:xfrm>
            <a:prstGeom prst="line">
              <a:avLst/>
            </a:prstGeom>
            <a:noFill/>
            <a:ln w="76200">
              <a:solidFill>
                <a:schemeClr val="folHlink"/>
              </a:solidFill>
              <a:round/>
            </a:ln>
            <a:effectLst/>
          </p:spPr>
          <p:txBody>
            <a:bodyPr wrap="none"/>
            <a:lstStyle/>
            <a:p>
              <a:endParaRPr lang="zh-CN" altLang="en-US"/>
            </a:p>
          </p:txBody>
        </p:sp>
      </p:grpSp>
      <p:sp>
        <p:nvSpPr>
          <p:cNvPr id="1049386" name="Line 74"/>
          <p:cNvSpPr>
            <a:spLocks noChangeShapeType="1"/>
          </p:cNvSpPr>
          <p:nvPr/>
        </p:nvSpPr>
        <p:spPr bwMode="auto">
          <a:xfrm rot="8100000">
            <a:off x="5679440" y="4551046"/>
            <a:ext cx="0" cy="900113"/>
          </a:xfrm>
          <a:prstGeom prst="line">
            <a:avLst/>
          </a:prstGeom>
          <a:noFill/>
          <a:ln w="76200">
            <a:solidFill>
              <a:schemeClr val="folHlink"/>
            </a:solidFill>
            <a:round/>
          </a:ln>
          <a:effectLst/>
        </p:spPr>
        <p:txBody>
          <a:bodyPr wrap="none"/>
          <a:lstStyle/>
          <a:p>
            <a:endParaRPr lang="zh-CN" altLang="en-US"/>
          </a:p>
        </p:txBody>
      </p:sp>
      <p:sp>
        <p:nvSpPr>
          <p:cNvPr id="1049387" name="Line 75"/>
          <p:cNvSpPr>
            <a:spLocks noChangeShapeType="1"/>
          </p:cNvSpPr>
          <p:nvPr/>
        </p:nvSpPr>
        <p:spPr bwMode="auto">
          <a:xfrm>
            <a:off x="6060440" y="3255645"/>
            <a:ext cx="0" cy="3733800"/>
          </a:xfrm>
          <a:prstGeom prst="line">
            <a:avLst/>
          </a:prstGeom>
          <a:noFill/>
          <a:ln w="38100">
            <a:solidFill>
              <a:schemeClr val="tx1"/>
            </a:solidFill>
            <a:prstDash val="dash"/>
            <a:round/>
          </a:ln>
          <a:effectLst/>
        </p:spPr>
        <p:txBody>
          <a:bodyPr wrap="none"/>
          <a:lstStyle/>
          <a:p>
            <a:endParaRPr lang="zh-CN" altLang="en-US"/>
          </a:p>
        </p:txBody>
      </p:sp>
      <p:grpSp>
        <p:nvGrpSpPr>
          <p:cNvPr id="185" name="Group 76"/>
          <p:cNvGrpSpPr/>
          <p:nvPr/>
        </p:nvGrpSpPr>
        <p:grpSpPr bwMode="auto">
          <a:xfrm>
            <a:off x="5984240" y="3712845"/>
            <a:ext cx="1600200" cy="2667000"/>
            <a:chOff x="1968" y="2208"/>
            <a:chExt cx="1008" cy="1680"/>
          </a:xfrm>
        </p:grpSpPr>
        <p:grpSp>
          <p:nvGrpSpPr>
            <p:cNvPr id="186" name="Group 77"/>
            <p:cNvGrpSpPr/>
            <p:nvPr/>
          </p:nvGrpSpPr>
          <p:grpSpPr bwMode="auto">
            <a:xfrm>
              <a:off x="2008" y="2219"/>
              <a:ext cx="920" cy="347"/>
              <a:chOff x="2008" y="2219"/>
              <a:chExt cx="920" cy="347"/>
            </a:xfrm>
          </p:grpSpPr>
          <p:sp>
            <p:nvSpPr>
              <p:cNvPr id="1049388" name="Line 78"/>
              <p:cNvSpPr>
                <a:spLocks noChangeShapeType="1"/>
              </p:cNvSpPr>
              <p:nvPr/>
            </p:nvSpPr>
            <p:spPr bwMode="auto">
              <a:xfrm>
                <a:off x="2008" y="2219"/>
                <a:ext cx="920" cy="0"/>
              </a:xfrm>
              <a:prstGeom prst="line">
                <a:avLst/>
              </a:prstGeom>
              <a:noFill/>
              <a:ln w="38100">
                <a:solidFill>
                  <a:schemeClr val="folHlink"/>
                </a:solidFill>
                <a:round/>
              </a:ln>
              <a:effectLst/>
            </p:spPr>
            <p:txBody>
              <a:bodyPr wrap="none"/>
              <a:lstStyle/>
              <a:p>
                <a:endParaRPr lang="zh-CN" altLang="en-US"/>
              </a:p>
            </p:txBody>
          </p:sp>
          <p:sp>
            <p:nvSpPr>
              <p:cNvPr id="1049389" name="Line 79"/>
              <p:cNvSpPr>
                <a:spLocks noChangeShapeType="1"/>
              </p:cNvSpPr>
              <p:nvPr/>
            </p:nvSpPr>
            <p:spPr bwMode="auto">
              <a:xfrm>
                <a:off x="2008" y="2566"/>
                <a:ext cx="920" cy="0"/>
              </a:xfrm>
              <a:prstGeom prst="line">
                <a:avLst/>
              </a:prstGeom>
              <a:noFill/>
              <a:ln w="38100">
                <a:solidFill>
                  <a:schemeClr val="folHlink"/>
                </a:solidFill>
                <a:round/>
              </a:ln>
              <a:effectLst/>
            </p:spPr>
            <p:txBody>
              <a:bodyPr wrap="none"/>
              <a:lstStyle/>
              <a:p>
                <a:endParaRPr lang="zh-CN" altLang="en-US"/>
              </a:p>
            </p:txBody>
          </p:sp>
        </p:grpSp>
        <p:sp>
          <p:nvSpPr>
            <p:cNvPr id="1049390" name="Line 80"/>
            <p:cNvSpPr>
              <a:spLocks noChangeShapeType="1"/>
            </p:cNvSpPr>
            <p:nvPr/>
          </p:nvSpPr>
          <p:spPr bwMode="auto">
            <a:xfrm>
              <a:off x="2016" y="3696"/>
              <a:ext cx="816" cy="0"/>
            </a:xfrm>
            <a:prstGeom prst="line">
              <a:avLst/>
            </a:prstGeom>
            <a:noFill/>
            <a:ln w="76200">
              <a:solidFill>
                <a:schemeClr val="folHlink"/>
              </a:solidFill>
              <a:round/>
            </a:ln>
            <a:effectLst/>
          </p:spPr>
          <p:txBody>
            <a:bodyPr wrap="none"/>
            <a:lstStyle/>
            <a:p>
              <a:endParaRPr lang="zh-CN" altLang="en-US"/>
            </a:p>
          </p:txBody>
        </p:sp>
        <p:sp>
          <p:nvSpPr>
            <p:cNvPr id="1049391" name="Line 81"/>
            <p:cNvSpPr>
              <a:spLocks noChangeShapeType="1"/>
            </p:cNvSpPr>
            <p:nvPr/>
          </p:nvSpPr>
          <p:spPr bwMode="auto">
            <a:xfrm>
              <a:off x="2016" y="2208"/>
              <a:ext cx="912" cy="0"/>
            </a:xfrm>
            <a:prstGeom prst="line">
              <a:avLst/>
            </a:prstGeom>
            <a:noFill/>
            <a:ln w="76200">
              <a:solidFill>
                <a:schemeClr val="folHlink"/>
              </a:solidFill>
              <a:round/>
            </a:ln>
            <a:effectLst/>
          </p:spPr>
          <p:txBody>
            <a:bodyPr wrap="none"/>
            <a:lstStyle/>
            <a:p>
              <a:endParaRPr lang="zh-CN" altLang="en-US"/>
            </a:p>
          </p:txBody>
        </p:sp>
        <p:sp>
          <p:nvSpPr>
            <p:cNvPr id="1049392" name="Line 82"/>
            <p:cNvSpPr>
              <a:spLocks noChangeShapeType="1"/>
            </p:cNvSpPr>
            <p:nvPr/>
          </p:nvSpPr>
          <p:spPr bwMode="auto">
            <a:xfrm>
              <a:off x="2016" y="2544"/>
              <a:ext cx="912" cy="0"/>
            </a:xfrm>
            <a:prstGeom prst="line">
              <a:avLst/>
            </a:prstGeom>
            <a:noFill/>
            <a:ln w="76200">
              <a:solidFill>
                <a:schemeClr val="folHlink"/>
              </a:solidFill>
              <a:round/>
            </a:ln>
            <a:effectLst/>
          </p:spPr>
          <p:txBody>
            <a:bodyPr wrap="none"/>
            <a:lstStyle/>
            <a:p>
              <a:endParaRPr lang="zh-CN" altLang="en-US"/>
            </a:p>
          </p:txBody>
        </p:sp>
        <p:sp>
          <p:nvSpPr>
            <p:cNvPr id="1049393" name="Line 83"/>
            <p:cNvSpPr>
              <a:spLocks noChangeShapeType="1"/>
            </p:cNvSpPr>
            <p:nvPr/>
          </p:nvSpPr>
          <p:spPr bwMode="auto">
            <a:xfrm>
              <a:off x="1968" y="3216"/>
              <a:ext cx="986" cy="0"/>
            </a:xfrm>
            <a:prstGeom prst="line">
              <a:avLst/>
            </a:prstGeom>
            <a:noFill/>
            <a:ln w="76200">
              <a:solidFill>
                <a:schemeClr val="folHlink"/>
              </a:solidFill>
              <a:round/>
            </a:ln>
            <a:effectLst/>
          </p:spPr>
          <p:txBody>
            <a:bodyPr wrap="none"/>
            <a:lstStyle/>
            <a:p>
              <a:endParaRPr lang="zh-CN" altLang="en-US"/>
            </a:p>
          </p:txBody>
        </p:sp>
        <p:sp>
          <p:nvSpPr>
            <p:cNvPr id="1049394" name="Freeform 84"/>
            <p:cNvSpPr/>
            <p:nvPr/>
          </p:nvSpPr>
          <p:spPr bwMode="auto">
            <a:xfrm>
              <a:off x="2010" y="3530"/>
              <a:ext cx="931" cy="358"/>
            </a:xfrm>
            <a:custGeom>
              <a:avLst/>
              <a:gdLst/>
              <a:ahLst/>
              <a:cxnLst>
                <a:cxn ang="0">
                  <a:pos x="0" y="0"/>
                </a:cxn>
                <a:cxn ang="0">
                  <a:pos x="931" y="0"/>
                </a:cxn>
                <a:cxn ang="0">
                  <a:pos x="774" y="166"/>
                </a:cxn>
                <a:cxn ang="0">
                  <a:pos x="931" y="355"/>
                </a:cxn>
                <a:cxn ang="0">
                  <a:pos x="6" y="358"/>
                </a:cxn>
              </a:cxnLst>
              <a:rect l="0" t="0" r="r" b="b"/>
              <a:pathLst>
                <a:path w="931" h="358">
                  <a:moveTo>
                    <a:pt x="0" y="0"/>
                  </a:moveTo>
                  <a:lnTo>
                    <a:pt x="931" y="0"/>
                  </a:lnTo>
                  <a:lnTo>
                    <a:pt x="774" y="166"/>
                  </a:lnTo>
                  <a:lnTo>
                    <a:pt x="931" y="355"/>
                  </a:lnTo>
                  <a:lnTo>
                    <a:pt x="6" y="358"/>
                  </a:lnTo>
                </a:path>
              </a:pathLst>
            </a:custGeom>
            <a:solidFill>
              <a:schemeClr val="folHlink">
                <a:alpha val="50000"/>
              </a:schemeClr>
            </a:solidFill>
            <a:ln w="9525">
              <a:solidFill>
                <a:schemeClr val="folHlink"/>
              </a:solidFill>
              <a:round/>
            </a:ln>
            <a:effectLst/>
          </p:spPr>
          <p:txBody>
            <a:bodyPr wrap="none"/>
            <a:lstStyle/>
            <a:p>
              <a:endParaRPr lang="zh-CN" altLang="en-US"/>
            </a:p>
          </p:txBody>
        </p:sp>
        <p:sp>
          <p:nvSpPr>
            <p:cNvPr id="1049395" name="Line 85"/>
            <p:cNvSpPr>
              <a:spLocks noChangeShapeType="1"/>
            </p:cNvSpPr>
            <p:nvPr/>
          </p:nvSpPr>
          <p:spPr bwMode="auto">
            <a:xfrm flipV="1">
              <a:off x="2784" y="3552"/>
              <a:ext cx="144" cy="144"/>
            </a:xfrm>
            <a:prstGeom prst="line">
              <a:avLst/>
            </a:prstGeom>
            <a:noFill/>
            <a:ln w="76200">
              <a:solidFill>
                <a:schemeClr val="folHlink"/>
              </a:solidFill>
              <a:round/>
            </a:ln>
            <a:effectLst/>
          </p:spPr>
          <p:txBody>
            <a:bodyPr wrap="none"/>
            <a:lstStyle/>
            <a:p>
              <a:endParaRPr lang="zh-CN" altLang="en-US"/>
            </a:p>
          </p:txBody>
        </p:sp>
        <p:sp>
          <p:nvSpPr>
            <p:cNvPr id="1049396" name="Line 86"/>
            <p:cNvSpPr>
              <a:spLocks noChangeShapeType="1"/>
            </p:cNvSpPr>
            <p:nvPr/>
          </p:nvSpPr>
          <p:spPr bwMode="auto">
            <a:xfrm rot="5400000" flipV="1">
              <a:off x="2784" y="3696"/>
              <a:ext cx="192" cy="192"/>
            </a:xfrm>
            <a:prstGeom prst="line">
              <a:avLst/>
            </a:prstGeom>
            <a:noFill/>
            <a:ln w="76200">
              <a:solidFill>
                <a:schemeClr val="folHlink"/>
              </a:solidFill>
              <a:round/>
            </a:ln>
            <a:effectLst/>
          </p:spPr>
          <p:txBody>
            <a:bodyPr wrap="none"/>
            <a:lstStyle/>
            <a:p>
              <a:endParaRPr lang="zh-CN" altLang="en-US"/>
            </a:p>
          </p:txBody>
        </p:sp>
      </p:grpSp>
      <p:sp>
        <p:nvSpPr>
          <p:cNvPr id="1049397" name="Line 87"/>
          <p:cNvSpPr>
            <a:spLocks noChangeShapeType="1"/>
          </p:cNvSpPr>
          <p:nvPr/>
        </p:nvSpPr>
        <p:spPr bwMode="auto">
          <a:xfrm>
            <a:off x="7508240" y="3255645"/>
            <a:ext cx="0" cy="3733800"/>
          </a:xfrm>
          <a:prstGeom prst="line">
            <a:avLst/>
          </a:prstGeom>
          <a:noFill/>
          <a:ln w="38100">
            <a:solidFill>
              <a:schemeClr val="tx1"/>
            </a:solidFill>
            <a:prstDash val="dash"/>
            <a:round/>
          </a:ln>
          <a:effectLst/>
        </p:spPr>
        <p:txBody>
          <a:bodyPr wrap="none"/>
          <a:lstStyle/>
          <a:p>
            <a:endParaRPr lang="zh-CN" altLang="en-US"/>
          </a:p>
        </p:txBody>
      </p:sp>
      <p:grpSp>
        <p:nvGrpSpPr>
          <p:cNvPr id="187" name="Group 88"/>
          <p:cNvGrpSpPr/>
          <p:nvPr/>
        </p:nvGrpSpPr>
        <p:grpSpPr bwMode="auto">
          <a:xfrm>
            <a:off x="7508240" y="3712845"/>
            <a:ext cx="838200" cy="2667000"/>
            <a:chOff x="2928" y="2208"/>
            <a:chExt cx="528" cy="1680"/>
          </a:xfrm>
        </p:grpSpPr>
        <p:sp>
          <p:nvSpPr>
            <p:cNvPr id="1049398" name="Line 89"/>
            <p:cNvSpPr>
              <a:spLocks noChangeShapeType="1"/>
            </p:cNvSpPr>
            <p:nvPr/>
          </p:nvSpPr>
          <p:spPr bwMode="auto">
            <a:xfrm>
              <a:off x="2928" y="3216"/>
              <a:ext cx="528" cy="0"/>
            </a:xfrm>
            <a:prstGeom prst="line">
              <a:avLst/>
            </a:prstGeom>
            <a:noFill/>
            <a:ln w="76200">
              <a:solidFill>
                <a:schemeClr val="folHlink"/>
              </a:solidFill>
              <a:round/>
            </a:ln>
            <a:effectLst/>
          </p:spPr>
          <p:txBody>
            <a:bodyPr wrap="none"/>
            <a:lstStyle/>
            <a:p>
              <a:endParaRPr lang="zh-CN" altLang="en-US"/>
            </a:p>
          </p:txBody>
        </p:sp>
        <p:sp>
          <p:nvSpPr>
            <p:cNvPr id="1049399" name="Line 90"/>
            <p:cNvSpPr>
              <a:spLocks noChangeShapeType="1"/>
            </p:cNvSpPr>
            <p:nvPr/>
          </p:nvSpPr>
          <p:spPr bwMode="auto">
            <a:xfrm>
              <a:off x="2928" y="3552"/>
              <a:ext cx="528" cy="0"/>
            </a:xfrm>
            <a:prstGeom prst="line">
              <a:avLst/>
            </a:prstGeom>
            <a:noFill/>
            <a:ln w="76200">
              <a:solidFill>
                <a:schemeClr val="folHlink"/>
              </a:solidFill>
              <a:round/>
            </a:ln>
            <a:effectLst/>
          </p:spPr>
          <p:txBody>
            <a:bodyPr wrap="none"/>
            <a:lstStyle/>
            <a:p>
              <a:endParaRPr lang="zh-CN" altLang="en-US"/>
            </a:p>
          </p:txBody>
        </p:sp>
        <p:sp>
          <p:nvSpPr>
            <p:cNvPr id="1049400" name="Line 91"/>
            <p:cNvSpPr>
              <a:spLocks noChangeShapeType="1"/>
            </p:cNvSpPr>
            <p:nvPr/>
          </p:nvSpPr>
          <p:spPr bwMode="auto">
            <a:xfrm>
              <a:off x="2928" y="2208"/>
              <a:ext cx="528" cy="0"/>
            </a:xfrm>
            <a:prstGeom prst="line">
              <a:avLst/>
            </a:prstGeom>
            <a:noFill/>
            <a:ln w="76200">
              <a:solidFill>
                <a:schemeClr val="folHlink"/>
              </a:solidFill>
              <a:round/>
            </a:ln>
            <a:effectLst/>
          </p:spPr>
          <p:txBody>
            <a:bodyPr wrap="none"/>
            <a:lstStyle/>
            <a:p>
              <a:endParaRPr lang="zh-CN" altLang="en-US"/>
            </a:p>
          </p:txBody>
        </p:sp>
        <p:sp>
          <p:nvSpPr>
            <p:cNvPr id="1049401" name="Line 92"/>
            <p:cNvSpPr>
              <a:spLocks noChangeShapeType="1"/>
            </p:cNvSpPr>
            <p:nvPr/>
          </p:nvSpPr>
          <p:spPr bwMode="auto">
            <a:xfrm>
              <a:off x="2928" y="2544"/>
              <a:ext cx="528" cy="0"/>
            </a:xfrm>
            <a:prstGeom prst="line">
              <a:avLst/>
            </a:prstGeom>
            <a:noFill/>
            <a:ln w="76200">
              <a:solidFill>
                <a:schemeClr val="folHlink"/>
              </a:solidFill>
              <a:round/>
            </a:ln>
            <a:effectLst/>
          </p:spPr>
          <p:txBody>
            <a:bodyPr wrap="none"/>
            <a:lstStyle/>
            <a:p>
              <a:endParaRPr lang="zh-CN" altLang="en-US"/>
            </a:p>
          </p:txBody>
        </p:sp>
        <p:sp>
          <p:nvSpPr>
            <p:cNvPr id="1049402" name="Line 93"/>
            <p:cNvSpPr>
              <a:spLocks noChangeShapeType="1"/>
            </p:cNvSpPr>
            <p:nvPr/>
          </p:nvSpPr>
          <p:spPr bwMode="auto">
            <a:xfrm>
              <a:off x="2928" y="3888"/>
              <a:ext cx="528" cy="0"/>
            </a:xfrm>
            <a:prstGeom prst="line">
              <a:avLst/>
            </a:prstGeom>
            <a:noFill/>
            <a:ln w="76200">
              <a:solidFill>
                <a:schemeClr val="folHlink"/>
              </a:solidFill>
              <a:round/>
            </a:ln>
            <a:effectLst/>
          </p:spPr>
          <p:txBody>
            <a:bodyPr wrap="none"/>
            <a:lstStyle/>
            <a:p>
              <a:endParaRPr lang="zh-CN" altLang="en-US"/>
            </a:p>
          </p:txBody>
        </p:sp>
      </p:grpSp>
      <p:sp>
        <p:nvSpPr>
          <p:cNvPr id="1049403" name="Line 94"/>
          <p:cNvSpPr>
            <a:spLocks noChangeShapeType="1"/>
          </p:cNvSpPr>
          <p:nvPr/>
        </p:nvSpPr>
        <p:spPr bwMode="auto">
          <a:xfrm rot="2700000">
            <a:off x="8658384" y="4558189"/>
            <a:ext cx="0" cy="900112"/>
          </a:xfrm>
          <a:prstGeom prst="line">
            <a:avLst/>
          </a:prstGeom>
          <a:noFill/>
          <a:ln w="76200">
            <a:solidFill>
              <a:schemeClr val="folHlink"/>
            </a:solidFill>
            <a:round/>
          </a:ln>
          <a:effectLst/>
        </p:spPr>
        <p:txBody>
          <a:bodyPr wrap="none"/>
          <a:lstStyle/>
          <a:p>
            <a:endParaRPr lang="zh-CN" altLang="en-US"/>
          </a:p>
        </p:txBody>
      </p:sp>
      <p:grpSp>
        <p:nvGrpSpPr>
          <p:cNvPr id="188" name="Group 95"/>
          <p:cNvGrpSpPr/>
          <p:nvPr/>
        </p:nvGrpSpPr>
        <p:grpSpPr bwMode="auto">
          <a:xfrm>
            <a:off x="8270240" y="3712845"/>
            <a:ext cx="698500" cy="2700338"/>
            <a:chOff x="3408" y="2208"/>
            <a:chExt cx="440" cy="1701"/>
          </a:xfrm>
        </p:grpSpPr>
        <p:sp>
          <p:nvSpPr>
            <p:cNvPr id="1049404" name="Line 96"/>
            <p:cNvSpPr>
              <a:spLocks noChangeShapeType="1"/>
            </p:cNvSpPr>
            <p:nvPr/>
          </p:nvSpPr>
          <p:spPr bwMode="auto">
            <a:xfrm>
              <a:off x="3456" y="2208"/>
              <a:ext cx="384" cy="0"/>
            </a:xfrm>
            <a:prstGeom prst="line">
              <a:avLst/>
            </a:prstGeom>
            <a:noFill/>
            <a:ln w="76200">
              <a:solidFill>
                <a:schemeClr val="folHlink"/>
              </a:solidFill>
              <a:round/>
            </a:ln>
            <a:effectLst/>
          </p:spPr>
          <p:txBody>
            <a:bodyPr wrap="none"/>
            <a:lstStyle/>
            <a:p>
              <a:endParaRPr lang="zh-CN" altLang="en-US"/>
            </a:p>
          </p:txBody>
        </p:sp>
        <p:sp>
          <p:nvSpPr>
            <p:cNvPr id="1049405" name="Line 97"/>
            <p:cNvSpPr>
              <a:spLocks noChangeShapeType="1"/>
            </p:cNvSpPr>
            <p:nvPr/>
          </p:nvSpPr>
          <p:spPr bwMode="auto">
            <a:xfrm flipV="1">
              <a:off x="3648" y="3696"/>
              <a:ext cx="192" cy="192"/>
            </a:xfrm>
            <a:prstGeom prst="line">
              <a:avLst/>
            </a:prstGeom>
            <a:noFill/>
            <a:ln w="76200">
              <a:solidFill>
                <a:schemeClr val="folHlink"/>
              </a:solidFill>
              <a:round/>
            </a:ln>
            <a:effectLst/>
          </p:spPr>
          <p:txBody>
            <a:bodyPr wrap="none"/>
            <a:lstStyle/>
            <a:p>
              <a:endParaRPr lang="zh-CN" altLang="en-US"/>
            </a:p>
          </p:txBody>
        </p:sp>
        <p:sp>
          <p:nvSpPr>
            <p:cNvPr id="1049406" name="Line 98"/>
            <p:cNvSpPr>
              <a:spLocks noChangeShapeType="1"/>
            </p:cNvSpPr>
            <p:nvPr/>
          </p:nvSpPr>
          <p:spPr bwMode="auto">
            <a:xfrm rot="5400000" flipV="1">
              <a:off x="3696" y="3552"/>
              <a:ext cx="144" cy="144"/>
            </a:xfrm>
            <a:prstGeom prst="line">
              <a:avLst/>
            </a:prstGeom>
            <a:noFill/>
            <a:ln w="76200">
              <a:solidFill>
                <a:schemeClr val="folHlink"/>
              </a:solidFill>
              <a:round/>
            </a:ln>
            <a:effectLst/>
          </p:spPr>
          <p:txBody>
            <a:bodyPr wrap="none"/>
            <a:lstStyle/>
            <a:p>
              <a:endParaRPr lang="zh-CN" altLang="en-US"/>
            </a:p>
          </p:txBody>
        </p:sp>
        <p:sp>
          <p:nvSpPr>
            <p:cNvPr id="1049407" name="Freeform 99"/>
            <p:cNvSpPr/>
            <p:nvPr/>
          </p:nvSpPr>
          <p:spPr bwMode="auto">
            <a:xfrm>
              <a:off x="3423" y="2806"/>
              <a:ext cx="417" cy="431"/>
            </a:xfrm>
            <a:custGeom>
              <a:avLst/>
              <a:gdLst/>
              <a:ahLst/>
              <a:cxnLst>
                <a:cxn ang="0">
                  <a:pos x="0" y="442"/>
                </a:cxn>
                <a:cxn ang="0">
                  <a:pos x="417" y="442"/>
                </a:cxn>
                <a:cxn ang="0">
                  <a:pos x="417" y="0"/>
                </a:cxn>
                <a:cxn ang="0">
                  <a:pos x="0" y="442"/>
                </a:cxn>
              </a:cxnLst>
              <a:rect l="0" t="0" r="r" b="b"/>
              <a:pathLst>
                <a:path w="417" h="442">
                  <a:moveTo>
                    <a:pt x="0" y="442"/>
                  </a:moveTo>
                  <a:lnTo>
                    <a:pt x="417" y="442"/>
                  </a:lnTo>
                  <a:lnTo>
                    <a:pt x="417" y="0"/>
                  </a:lnTo>
                  <a:lnTo>
                    <a:pt x="0" y="442"/>
                  </a:lnTo>
                  <a:close/>
                </a:path>
              </a:pathLst>
            </a:custGeom>
            <a:solidFill>
              <a:schemeClr val="folHlink">
                <a:alpha val="50000"/>
              </a:schemeClr>
            </a:solidFill>
            <a:ln w="9525">
              <a:solidFill>
                <a:schemeClr val="folHlink"/>
              </a:solidFill>
              <a:round/>
            </a:ln>
            <a:effectLst/>
          </p:spPr>
          <p:txBody>
            <a:bodyPr wrap="none"/>
            <a:lstStyle/>
            <a:p>
              <a:endParaRPr lang="zh-CN" altLang="en-US"/>
            </a:p>
          </p:txBody>
        </p:sp>
        <p:sp>
          <p:nvSpPr>
            <p:cNvPr id="1049408" name="Line 100"/>
            <p:cNvSpPr>
              <a:spLocks noChangeShapeType="1"/>
            </p:cNvSpPr>
            <p:nvPr/>
          </p:nvSpPr>
          <p:spPr bwMode="auto">
            <a:xfrm>
              <a:off x="3456" y="2544"/>
              <a:ext cx="384" cy="0"/>
            </a:xfrm>
            <a:prstGeom prst="line">
              <a:avLst/>
            </a:prstGeom>
            <a:noFill/>
            <a:ln w="76200">
              <a:solidFill>
                <a:schemeClr val="folHlink"/>
              </a:solidFill>
              <a:round/>
            </a:ln>
            <a:effectLst/>
          </p:spPr>
          <p:txBody>
            <a:bodyPr wrap="none"/>
            <a:lstStyle/>
            <a:p>
              <a:endParaRPr lang="zh-CN" altLang="en-US"/>
            </a:p>
          </p:txBody>
        </p:sp>
        <p:sp>
          <p:nvSpPr>
            <p:cNvPr id="1049409" name="Line 101"/>
            <p:cNvSpPr>
              <a:spLocks noChangeShapeType="1"/>
            </p:cNvSpPr>
            <p:nvPr/>
          </p:nvSpPr>
          <p:spPr bwMode="auto">
            <a:xfrm>
              <a:off x="3456" y="3552"/>
              <a:ext cx="240" cy="0"/>
            </a:xfrm>
            <a:prstGeom prst="line">
              <a:avLst/>
            </a:prstGeom>
            <a:noFill/>
            <a:ln w="76200">
              <a:solidFill>
                <a:schemeClr val="folHlink"/>
              </a:solidFill>
              <a:round/>
            </a:ln>
            <a:effectLst/>
          </p:spPr>
          <p:txBody>
            <a:bodyPr wrap="none"/>
            <a:lstStyle/>
            <a:p>
              <a:endParaRPr lang="zh-CN" altLang="en-US"/>
            </a:p>
          </p:txBody>
        </p:sp>
        <p:sp>
          <p:nvSpPr>
            <p:cNvPr id="1049410" name="Line 102"/>
            <p:cNvSpPr>
              <a:spLocks noChangeShapeType="1"/>
            </p:cNvSpPr>
            <p:nvPr/>
          </p:nvSpPr>
          <p:spPr bwMode="auto">
            <a:xfrm>
              <a:off x="3408" y="3888"/>
              <a:ext cx="240" cy="0"/>
            </a:xfrm>
            <a:prstGeom prst="line">
              <a:avLst/>
            </a:prstGeom>
            <a:noFill/>
            <a:ln w="76200">
              <a:solidFill>
                <a:schemeClr val="folHlink"/>
              </a:solidFill>
              <a:round/>
            </a:ln>
            <a:effectLst/>
          </p:spPr>
          <p:txBody>
            <a:bodyPr wrap="none"/>
            <a:lstStyle/>
            <a:p>
              <a:endParaRPr lang="zh-CN" altLang="en-US"/>
            </a:p>
          </p:txBody>
        </p:sp>
        <p:sp>
          <p:nvSpPr>
            <p:cNvPr id="1049411" name="Freeform 103"/>
            <p:cNvSpPr/>
            <p:nvPr/>
          </p:nvSpPr>
          <p:spPr bwMode="auto">
            <a:xfrm>
              <a:off x="3591" y="3530"/>
              <a:ext cx="257" cy="379"/>
            </a:xfrm>
            <a:custGeom>
              <a:avLst/>
              <a:gdLst/>
              <a:ahLst/>
              <a:cxnLst>
                <a:cxn ang="0">
                  <a:pos x="249" y="166"/>
                </a:cxn>
                <a:cxn ang="0">
                  <a:pos x="0" y="0"/>
                </a:cxn>
                <a:cxn ang="0">
                  <a:pos x="245" y="0"/>
                </a:cxn>
                <a:cxn ang="0">
                  <a:pos x="257" y="379"/>
                </a:cxn>
                <a:cxn ang="0">
                  <a:pos x="61" y="379"/>
                </a:cxn>
              </a:cxnLst>
              <a:rect l="0" t="0" r="r" b="b"/>
              <a:pathLst>
                <a:path w="257" h="379">
                  <a:moveTo>
                    <a:pt x="249" y="166"/>
                  </a:moveTo>
                  <a:lnTo>
                    <a:pt x="0" y="0"/>
                  </a:lnTo>
                  <a:lnTo>
                    <a:pt x="245" y="0"/>
                  </a:lnTo>
                  <a:lnTo>
                    <a:pt x="257" y="379"/>
                  </a:lnTo>
                  <a:lnTo>
                    <a:pt x="61" y="379"/>
                  </a:lnTo>
                </a:path>
              </a:pathLst>
            </a:custGeom>
            <a:solidFill>
              <a:schemeClr val="folHlink">
                <a:alpha val="50000"/>
              </a:schemeClr>
            </a:solidFill>
            <a:ln w="9525">
              <a:solidFill>
                <a:schemeClr val="folHlink"/>
              </a:solidFill>
              <a:round/>
            </a:ln>
            <a:effectLst/>
          </p:spPr>
          <p:txBody>
            <a:bodyPr wrap="none"/>
            <a:lstStyle/>
            <a:p>
              <a:endParaRPr lang="zh-CN" altLang="en-US"/>
            </a:p>
          </p:txBody>
        </p:sp>
      </p:grpSp>
      <p:sp>
        <p:nvSpPr>
          <p:cNvPr id="1049412" name="Line 104"/>
          <p:cNvSpPr>
            <a:spLocks noChangeShapeType="1"/>
          </p:cNvSpPr>
          <p:nvPr/>
        </p:nvSpPr>
        <p:spPr bwMode="auto">
          <a:xfrm>
            <a:off x="8956040" y="3255645"/>
            <a:ext cx="0" cy="3733800"/>
          </a:xfrm>
          <a:prstGeom prst="line">
            <a:avLst/>
          </a:prstGeom>
          <a:noFill/>
          <a:ln w="38100">
            <a:solidFill>
              <a:schemeClr val="tx1"/>
            </a:solidFill>
            <a:prstDash val="dash"/>
            <a:round/>
          </a:ln>
          <a:effectLst/>
        </p:spPr>
        <p:txBody>
          <a:bodyPr wrap="none"/>
          <a:lstStyle/>
          <a:p>
            <a:endParaRPr lang="zh-CN" altLang="en-US"/>
          </a:p>
        </p:txBody>
      </p:sp>
      <p:grpSp>
        <p:nvGrpSpPr>
          <p:cNvPr id="189" name="Group 105"/>
          <p:cNvGrpSpPr/>
          <p:nvPr/>
        </p:nvGrpSpPr>
        <p:grpSpPr bwMode="auto">
          <a:xfrm>
            <a:off x="8956040" y="3695383"/>
            <a:ext cx="1600200" cy="2724150"/>
            <a:chOff x="3840" y="2197"/>
            <a:chExt cx="1008" cy="1716"/>
          </a:xfrm>
        </p:grpSpPr>
        <p:grpSp>
          <p:nvGrpSpPr>
            <p:cNvPr id="190" name="Group 106"/>
            <p:cNvGrpSpPr/>
            <p:nvPr/>
          </p:nvGrpSpPr>
          <p:grpSpPr bwMode="auto">
            <a:xfrm>
              <a:off x="3840" y="2208"/>
              <a:ext cx="912" cy="1488"/>
              <a:chOff x="3840" y="2208"/>
              <a:chExt cx="912" cy="1488"/>
            </a:xfrm>
          </p:grpSpPr>
          <p:sp>
            <p:nvSpPr>
              <p:cNvPr id="1049413" name="Line 107"/>
              <p:cNvSpPr>
                <a:spLocks noChangeShapeType="1"/>
              </p:cNvSpPr>
              <p:nvPr/>
            </p:nvSpPr>
            <p:spPr bwMode="auto">
              <a:xfrm>
                <a:off x="3840" y="2832"/>
                <a:ext cx="912" cy="0"/>
              </a:xfrm>
              <a:prstGeom prst="line">
                <a:avLst/>
              </a:prstGeom>
              <a:noFill/>
              <a:ln w="76200">
                <a:solidFill>
                  <a:schemeClr val="folHlink"/>
                </a:solidFill>
                <a:round/>
              </a:ln>
              <a:effectLst/>
            </p:spPr>
            <p:txBody>
              <a:bodyPr wrap="none"/>
              <a:lstStyle/>
              <a:p>
                <a:endParaRPr lang="zh-CN" altLang="en-US"/>
              </a:p>
            </p:txBody>
          </p:sp>
          <p:sp>
            <p:nvSpPr>
              <p:cNvPr id="1049414" name="Line 108"/>
              <p:cNvSpPr>
                <a:spLocks noChangeShapeType="1"/>
              </p:cNvSpPr>
              <p:nvPr/>
            </p:nvSpPr>
            <p:spPr bwMode="auto">
              <a:xfrm>
                <a:off x="3840" y="3696"/>
                <a:ext cx="912" cy="0"/>
              </a:xfrm>
              <a:prstGeom prst="line">
                <a:avLst/>
              </a:prstGeom>
              <a:noFill/>
              <a:ln w="76200">
                <a:solidFill>
                  <a:schemeClr val="folHlink"/>
                </a:solidFill>
                <a:round/>
              </a:ln>
              <a:effectLst/>
            </p:spPr>
            <p:txBody>
              <a:bodyPr wrap="none"/>
              <a:lstStyle/>
              <a:p>
                <a:endParaRPr lang="zh-CN" altLang="en-US"/>
              </a:p>
            </p:txBody>
          </p:sp>
          <p:sp>
            <p:nvSpPr>
              <p:cNvPr id="1049415" name="Line 109"/>
              <p:cNvSpPr>
                <a:spLocks noChangeShapeType="1"/>
              </p:cNvSpPr>
              <p:nvPr/>
            </p:nvSpPr>
            <p:spPr bwMode="auto">
              <a:xfrm>
                <a:off x="3840" y="2208"/>
                <a:ext cx="912" cy="0"/>
              </a:xfrm>
              <a:prstGeom prst="line">
                <a:avLst/>
              </a:prstGeom>
              <a:noFill/>
              <a:ln w="76200">
                <a:solidFill>
                  <a:schemeClr val="folHlink"/>
                </a:solidFill>
                <a:round/>
              </a:ln>
              <a:effectLst/>
            </p:spPr>
            <p:txBody>
              <a:bodyPr wrap="none"/>
              <a:lstStyle/>
              <a:p>
                <a:endParaRPr lang="zh-CN" altLang="en-US"/>
              </a:p>
            </p:txBody>
          </p:sp>
          <p:sp>
            <p:nvSpPr>
              <p:cNvPr id="1049416" name="Line 110"/>
              <p:cNvSpPr>
                <a:spLocks noChangeShapeType="1"/>
              </p:cNvSpPr>
              <p:nvPr/>
            </p:nvSpPr>
            <p:spPr bwMode="auto">
              <a:xfrm>
                <a:off x="3840" y="2544"/>
                <a:ext cx="912" cy="0"/>
              </a:xfrm>
              <a:prstGeom prst="line">
                <a:avLst/>
              </a:prstGeom>
              <a:noFill/>
              <a:ln w="76200">
                <a:solidFill>
                  <a:schemeClr val="folHlink"/>
                </a:solidFill>
                <a:round/>
              </a:ln>
              <a:effectLst/>
            </p:spPr>
            <p:txBody>
              <a:bodyPr wrap="none"/>
              <a:lstStyle/>
              <a:p>
                <a:endParaRPr lang="zh-CN" altLang="en-US"/>
              </a:p>
            </p:txBody>
          </p:sp>
        </p:grpSp>
        <p:sp>
          <p:nvSpPr>
            <p:cNvPr id="1049417" name="Line 111"/>
            <p:cNvSpPr>
              <a:spLocks noChangeShapeType="1"/>
            </p:cNvSpPr>
            <p:nvPr/>
          </p:nvSpPr>
          <p:spPr bwMode="auto">
            <a:xfrm rot="2700000">
              <a:off x="4717" y="2316"/>
              <a:ext cx="0" cy="263"/>
            </a:xfrm>
            <a:prstGeom prst="line">
              <a:avLst/>
            </a:prstGeom>
            <a:noFill/>
            <a:ln w="76200">
              <a:solidFill>
                <a:schemeClr val="folHlink"/>
              </a:solidFill>
              <a:round/>
            </a:ln>
            <a:effectLst/>
          </p:spPr>
          <p:txBody>
            <a:bodyPr wrap="none"/>
            <a:lstStyle/>
            <a:p>
              <a:endParaRPr lang="zh-CN" altLang="en-US"/>
            </a:p>
          </p:txBody>
        </p:sp>
        <p:sp>
          <p:nvSpPr>
            <p:cNvPr id="1049418" name="Line 112"/>
            <p:cNvSpPr>
              <a:spLocks noChangeShapeType="1"/>
            </p:cNvSpPr>
            <p:nvPr/>
          </p:nvSpPr>
          <p:spPr bwMode="auto">
            <a:xfrm rot="8100000">
              <a:off x="4728" y="2197"/>
              <a:ext cx="0" cy="192"/>
            </a:xfrm>
            <a:prstGeom prst="line">
              <a:avLst/>
            </a:prstGeom>
            <a:noFill/>
            <a:ln w="76200">
              <a:solidFill>
                <a:schemeClr val="folHlink"/>
              </a:solidFill>
              <a:round/>
            </a:ln>
            <a:effectLst/>
          </p:spPr>
          <p:txBody>
            <a:bodyPr wrap="none"/>
            <a:lstStyle/>
            <a:p>
              <a:endParaRPr lang="zh-CN" altLang="en-US"/>
            </a:p>
          </p:txBody>
        </p:sp>
        <p:sp>
          <p:nvSpPr>
            <p:cNvPr id="1049419" name="Rectangle 113"/>
            <p:cNvSpPr>
              <a:spLocks noChangeArrowheads="1"/>
            </p:cNvSpPr>
            <p:nvPr/>
          </p:nvSpPr>
          <p:spPr bwMode="auto">
            <a:xfrm>
              <a:off x="3840" y="2832"/>
              <a:ext cx="912" cy="406"/>
            </a:xfrm>
            <a:prstGeom prst="rect">
              <a:avLst/>
            </a:prstGeom>
            <a:solidFill>
              <a:schemeClr val="folHlink">
                <a:alpha val="50000"/>
              </a:schemeClr>
            </a:solidFill>
            <a:ln w="9525">
              <a:solidFill>
                <a:schemeClr val="folHlink"/>
              </a:solidFill>
              <a:miter lim="800000"/>
            </a:ln>
            <a:effectLst/>
          </p:spPr>
          <p:txBody>
            <a:bodyPr wrap="none" anchor="ctr"/>
            <a:lstStyle/>
            <a:p>
              <a:endParaRPr lang="zh-CN" altLang="en-US"/>
            </a:p>
          </p:txBody>
        </p:sp>
        <p:sp>
          <p:nvSpPr>
            <p:cNvPr id="1049420" name="Rectangle 114"/>
            <p:cNvSpPr>
              <a:spLocks noChangeArrowheads="1"/>
            </p:cNvSpPr>
            <p:nvPr/>
          </p:nvSpPr>
          <p:spPr bwMode="auto">
            <a:xfrm>
              <a:off x="3840" y="3530"/>
              <a:ext cx="912" cy="383"/>
            </a:xfrm>
            <a:prstGeom prst="rect">
              <a:avLst/>
            </a:prstGeom>
            <a:solidFill>
              <a:schemeClr val="folHlink">
                <a:alpha val="50000"/>
              </a:schemeClr>
            </a:solidFill>
            <a:ln w="9525">
              <a:solidFill>
                <a:schemeClr val="folHlink"/>
              </a:solidFill>
              <a:miter lim="800000"/>
            </a:ln>
            <a:effectLst/>
          </p:spPr>
          <p:txBody>
            <a:bodyPr wrap="none" anchor="ctr"/>
            <a:lstStyle/>
            <a:p>
              <a:endParaRPr lang="zh-CN" altLang="en-US"/>
            </a:p>
          </p:txBody>
        </p:sp>
      </p:grpSp>
      <p:grpSp>
        <p:nvGrpSpPr>
          <p:cNvPr id="191" name="Group 115"/>
          <p:cNvGrpSpPr/>
          <p:nvPr/>
        </p:nvGrpSpPr>
        <p:grpSpPr bwMode="auto">
          <a:xfrm>
            <a:off x="10099040" y="3712845"/>
            <a:ext cx="1816100" cy="2706688"/>
            <a:chOff x="4571" y="2208"/>
            <a:chExt cx="1144" cy="1705"/>
          </a:xfrm>
        </p:grpSpPr>
        <p:grpSp>
          <p:nvGrpSpPr>
            <p:cNvPr id="192" name="Group 116"/>
            <p:cNvGrpSpPr/>
            <p:nvPr/>
          </p:nvGrpSpPr>
          <p:grpSpPr bwMode="auto">
            <a:xfrm>
              <a:off x="4752" y="2208"/>
              <a:ext cx="957" cy="1488"/>
              <a:chOff x="4752" y="2208"/>
              <a:chExt cx="912" cy="1488"/>
            </a:xfrm>
          </p:grpSpPr>
          <p:sp>
            <p:nvSpPr>
              <p:cNvPr id="1049421" name="Line 117"/>
              <p:cNvSpPr>
                <a:spLocks noChangeShapeType="1"/>
              </p:cNvSpPr>
              <p:nvPr/>
            </p:nvSpPr>
            <p:spPr bwMode="auto">
              <a:xfrm>
                <a:off x="4752" y="3696"/>
                <a:ext cx="912" cy="0"/>
              </a:xfrm>
              <a:prstGeom prst="line">
                <a:avLst/>
              </a:prstGeom>
              <a:noFill/>
              <a:ln w="76200">
                <a:solidFill>
                  <a:schemeClr val="folHlink"/>
                </a:solidFill>
                <a:round/>
              </a:ln>
              <a:effectLst/>
            </p:spPr>
            <p:txBody>
              <a:bodyPr wrap="none"/>
              <a:lstStyle/>
              <a:p>
                <a:endParaRPr lang="zh-CN" altLang="en-US"/>
              </a:p>
            </p:txBody>
          </p:sp>
          <p:sp>
            <p:nvSpPr>
              <p:cNvPr id="1049422" name="Line 118"/>
              <p:cNvSpPr>
                <a:spLocks noChangeShapeType="1"/>
              </p:cNvSpPr>
              <p:nvPr/>
            </p:nvSpPr>
            <p:spPr bwMode="auto">
              <a:xfrm>
                <a:off x="4752" y="2832"/>
                <a:ext cx="912" cy="0"/>
              </a:xfrm>
              <a:prstGeom prst="line">
                <a:avLst/>
              </a:prstGeom>
              <a:noFill/>
              <a:ln w="76200">
                <a:solidFill>
                  <a:schemeClr val="folHlink"/>
                </a:solidFill>
                <a:round/>
              </a:ln>
              <a:effectLst/>
            </p:spPr>
            <p:txBody>
              <a:bodyPr wrap="none"/>
              <a:lstStyle/>
              <a:p>
                <a:endParaRPr lang="zh-CN" altLang="en-US"/>
              </a:p>
            </p:txBody>
          </p:sp>
          <p:sp>
            <p:nvSpPr>
              <p:cNvPr id="1049423" name="Line 119"/>
              <p:cNvSpPr>
                <a:spLocks noChangeShapeType="1"/>
              </p:cNvSpPr>
              <p:nvPr/>
            </p:nvSpPr>
            <p:spPr bwMode="auto">
              <a:xfrm>
                <a:off x="4752" y="2208"/>
                <a:ext cx="912" cy="0"/>
              </a:xfrm>
              <a:prstGeom prst="line">
                <a:avLst/>
              </a:prstGeom>
              <a:noFill/>
              <a:ln w="76200">
                <a:solidFill>
                  <a:schemeClr val="folHlink"/>
                </a:solidFill>
                <a:round/>
              </a:ln>
              <a:effectLst/>
            </p:spPr>
            <p:txBody>
              <a:bodyPr wrap="none"/>
              <a:lstStyle/>
              <a:p>
                <a:endParaRPr lang="zh-CN" altLang="en-US"/>
              </a:p>
            </p:txBody>
          </p:sp>
          <p:sp>
            <p:nvSpPr>
              <p:cNvPr id="1049424" name="Line 120"/>
              <p:cNvSpPr>
                <a:spLocks noChangeShapeType="1"/>
              </p:cNvSpPr>
              <p:nvPr/>
            </p:nvSpPr>
            <p:spPr bwMode="auto">
              <a:xfrm>
                <a:off x="4752" y="2544"/>
                <a:ext cx="912" cy="0"/>
              </a:xfrm>
              <a:prstGeom prst="line">
                <a:avLst/>
              </a:prstGeom>
              <a:noFill/>
              <a:ln w="76200">
                <a:solidFill>
                  <a:schemeClr val="folHlink"/>
                </a:solidFill>
                <a:round/>
              </a:ln>
              <a:effectLst/>
            </p:spPr>
            <p:txBody>
              <a:bodyPr wrap="none"/>
              <a:lstStyle/>
              <a:p>
                <a:endParaRPr lang="zh-CN" altLang="en-US"/>
              </a:p>
            </p:txBody>
          </p:sp>
        </p:grpSp>
        <p:sp>
          <p:nvSpPr>
            <p:cNvPr id="1049425" name="Freeform 121"/>
            <p:cNvSpPr/>
            <p:nvPr/>
          </p:nvSpPr>
          <p:spPr bwMode="auto">
            <a:xfrm>
              <a:off x="4571" y="2208"/>
              <a:ext cx="1140" cy="353"/>
            </a:xfrm>
            <a:custGeom>
              <a:avLst/>
              <a:gdLst/>
              <a:ahLst/>
              <a:cxnLst>
                <a:cxn ang="0">
                  <a:pos x="85" y="0"/>
                </a:cxn>
                <a:cxn ang="0">
                  <a:pos x="1140" y="10"/>
                </a:cxn>
                <a:cxn ang="0">
                  <a:pos x="1140" y="353"/>
                </a:cxn>
                <a:cxn ang="0">
                  <a:pos x="0" y="353"/>
                </a:cxn>
                <a:cxn ang="0">
                  <a:pos x="229" y="144"/>
                </a:cxn>
              </a:cxnLst>
              <a:rect l="0" t="0" r="r" b="b"/>
              <a:pathLst>
                <a:path w="1140" h="353">
                  <a:moveTo>
                    <a:pt x="85" y="0"/>
                  </a:moveTo>
                  <a:lnTo>
                    <a:pt x="1140" y="10"/>
                  </a:lnTo>
                  <a:lnTo>
                    <a:pt x="1140" y="353"/>
                  </a:lnTo>
                  <a:lnTo>
                    <a:pt x="0" y="353"/>
                  </a:lnTo>
                  <a:lnTo>
                    <a:pt x="229" y="144"/>
                  </a:lnTo>
                </a:path>
              </a:pathLst>
            </a:custGeom>
            <a:solidFill>
              <a:schemeClr val="folHlink">
                <a:alpha val="50000"/>
              </a:schemeClr>
            </a:solidFill>
            <a:ln w="9525">
              <a:solidFill>
                <a:schemeClr val="folHlink"/>
              </a:solidFill>
              <a:round/>
            </a:ln>
            <a:effectLst/>
          </p:spPr>
          <p:txBody>
            <a:bodyPr wrap="none"/>
            <a:lstStyle/>
            <a:p>
              <a:endParaRPr lang="zh-CN" altLang="en-US"/>
            </a:p>
          </p:txBody>
        </p:sp>
        <p:sp>
          <p:nvSpPr>
            <p:cNvPr id="1049426" name="Rectangle 122"/>
            <p:cNvSpPr>
              <a:spLocks noChangeArrowheads="1"/>
            </p:cNvSpPr>
            <p:nvPr/>
          </p:nvSpPr>
          <p:spPr bwMode="auto">
            <a:xfrm>
              <a:off x="4752" y="2829"/>
              <a:ext cx="963" cy="410"/>
            </a:xfrm>
            <a:prstGeom prst="rect">
              <a:avLst/>
            </a:prstGeom>
            <a:solidFill>
              <a:schemeClr val="folHlink">
                <a:alpha val="50000"/>
              </a:schemeClr>
            </a:solidFill>
            <a:ln w="9525">
              <a:solidFill>
                <a:schemeClr val="folHlink"/>
              </a:solidFill>
              <a:miter lim="800000"/>
            </a:ln>
            <a:effectLst/>
          </p:spPr>
          <p:txBody>
            <a:bodyPr wrap="none" anchor="ctr"/>
            <a:lstStyle/>
            <a:p>
              <a:endParaRPr lang="zh-CN" altLang="en-US"/>
            </a:p>
          </p:txBody>
        </p:sp>
        <p:sp>
          <p:nvSpPr>
            <p:cNvPr id="1049427" name="Rectangle 123"/>
            <p:cNvSpPr>
              <a:spLocks noChangeArrowheads="1"/>
            </p:cNvSpPr>
            <p:nvPr/>
          </p:nvSpPr>
          <p:spPr bwMode="auto">
            <a:xfrm>
              <a:off x="4752" y="3529"/>
              <a:ext cx="963" cy="384"/>
            </a:xfrm>
            <a:prstGeom prst="rect">
              <a:avLst/>
            </a:prstGeom>
            <a:solidFill>
              <a:schemeClr val="folHlink">
                <a:alpha val="50000"/>
              </a:schemeClr>
            </a:solidFill>
            <a:ln w="9525">
              <a:solidFill>
                <a:schemeClr val="folHlink"/>
              </a:solidFill>
              <a:miter lim="800000"/>
            </a:ln>
            <a:effectLst/>
          </p:spPr>
          <p:txBody>
            <a:bodyPr wrap="none" anchor="ctr"/>
            <a:lstStyle/>
            <a:p>
              <a:endParaRPr lang="zh-CN" altLang="en-US"/>
            </a:p>
          </p:txBody>
        </p:sp>
      </p:gr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430" name="内容占位符 22"/>
          <p:cNvSpPr>
            <a:spLocks noGrp="1"/>
          </p:cNvSpPr>
          <p:nvPr>
            <p:ph idx="1"/>
          </p:nvPr>
        </p:nvSpPr>
        <p:spPr/>
        <p:txBody>
          <a:bodyPr/>
          <a:lstStyle/>
          <a:p>
            <a:endParaRPr lang="zh-CN" altLang="en-US" dirty="0"/>
          </a:p>
        </p:txBody>
      </p:sp>
      <p:sp>
        <p:nvSpPr>
          <p:cNvPr id="1049431" name="标题 20"/>
          <p:cNvSpPr>
            <a:spLocks noGrp="1"/>
          </p:cNvSpPr>
          <p:nvPr>
            <p:ph type="title"/>
          </p:nvPr>
        </p:nvSpPr>
        <p:spPr/>
        <p:txBody>
          <a:bodyPr>
            <a:normAutofit fontScale="90000"/>
          </a:bodyPr>
          <a:lstStyle/>
          <a:p>
            <a:r>
              <a:rPr lang="zh-CN" altLang="en-US" dirty="0">
                <a:sym typeface="+mn-ea"/>
              </a:rPr>
              <a:t>同步式数据输出</a:t>
            </a:r>
            <a:endParaRPr lang="zh-CN" altLang="en-US"/>
          </a:p>
        </p:txBody>
      </p:sp>
      <p:sp>
        <p:nvSpPr>
          <p:cNvPr id="1049432" name="灯片编号占位符 5"/>
          <p:cNvSpPr>
            <a:spLocks noGrp="1"/>
          </p:cNvSpPr>
          <p:nvPr>
            <p:ph type="sldNum" sz="quarter" idx="12"/>
          </p:nvPr>
        </p:nvSpPr>
        <p:spPr/>
        <p:txBody>
          <a:bodyPr/>
          <a:lstStyle/>
          <a:p>
            <a:fld id="{DBF99032-1CA3-47AC-BBF8-389026077D1A}" type="slidenum">
              <a:rPr lang="zh-CN" altLang="en-US"/>
              <a:t>198</a:t>
            </a:fld>
            <a:endParaRPr lang="en-US" altLang="zh-CN"/>
          </a:p>
        </p:txBody>
      </p:sp>
      <p:grpSp>
        <p:nvGrpSpPr>
          <p:cNvPr id="196" name="Group 2"/>
          <p:cNvGrpSpPr/>
          <p:nvPr/>
        </p:nvGrpSpPr>
        <p:grpSpPr bwMode="auto">
          <a:xfrm>
            <a:off x="1498600" y="4495801"/>
            <a:ext cx="8712200" cy="758825"/>
            <a:chOff x="-16" y="2832"/>
            <a:chExt cx="5488" cy="478"/>
          </a:xfrm>
        </p:grpSpPr>
        <p:grpSp>
          <p:nvGrpSpPr>
            <p:cNvPr id="197" name="Group 3"/>
            <p:cNvGrpSpPr/>
            <p:nvPr/>
          </p:nvGrpSpPr>
          <p:grpSpPr bwMode="auto">
            <a:xfrm>
              <a:off x="1230" y="2832"/>
              <a:ext cx="2658" cy="478"/>
              <a:chOff x="1230" y="2832"/>
              <a:chExt cx="2658" cy="478"/>
            </a:xfrm>
          </p:grpSpPr>
          <p:sp>
            <p:nvSpPr>
              <p:cNvPr id="1049433" name="Line 4"/>
              <p:cNvSpPr>
                <a:spLocks noChangeShapeType="1"/>
              </p:cNvSpPr>
              <p:nvPr/>
            </p:nvSpPr>
            <p:spPr bwMode="auto">
              <a:xfrm>
                <a:off x="1449" y="3264"/>
                <a:ext cx="2190" cy="0"/>
              </a:xfrm>
              <a:prstGeom prst="line">
                <a:avLst/>
              </a:prstGeom>
              <a:noFill/>
              <a:ln w="38100">
                <a:solidFill>
                  <a:schemeClr val="tx1"/>
                </a:solidFill>
                <a:round/>
              </a:ln>
              <a:effectLst/>
            </p:spPr>
            <p:txBody>
              <a:bodyPr wrap="none"/>
              <a:lstStyle/>
              <a:p>
                <a:endParaRPr lang="zh-CN" altLang="en-US"/>
              </a:p>
            </p:txBody>
          </p:sp>
          <p:sp>
            <p:nvSpPr>
              <p:cNvPr id="1049434" name="Line 5"/>
              <p:cNvSpPr>
                <a:spLocks noChangeShapeType="1"/>
              </p:cNvSpPr>
              <p:nvPr/>
            </p:nvSpPr>
            <p:spPr bwMode="auto">
              <a:xfrm>
                <a:off x="1449" y="2880"/>
                <a:ext cx="2190" cy="0"/>
              </a:xfrm>
              <a:prstGeom prst="line">
                <a:avLst/>
              </a:prstGeom>
              <a:noFill/>
              <a:ln w="38100">
                <a:solidFill>
                  <a:schemeClr val="tx1"/>
                </a:solidFill>
                <a:round/>
              </a:ln>
              <a:effectLst/>
            </p:spPr>
            <p:txBody>
              <a:bodyPr wrap="none"/>
              <a:lstStyle/>
              <a:p>
                <a:endParaRPr lang="zh-CN" altLang="en-US"/>
              </a:p>
            </p:txBody>
          </p:sp>
          <p:sp>
            <p:nvSpPr>
              <p:cNvPr id="1049435" name="Line 6"/>
              <p:cNvSpPr>
                <a:spLocks noChangeShapeType="1"/>
              </p:cNvSpPr>
              <p:nvPr/>
            </p:nvSpPr>
            <p:spPr bwMode="auto">
              <a:xfrm rot="2700000">
                <a:off x="1366" y="2835"/>
                <a:ext cx="0" cy="272"/>
              </a:xfrm>
              <a:prstGeom prst="line">
                <a:avLst/>
              </a:prstGeom>
              <a:noFill/>
              <a:ln w="38100">
                <a:solidFill>
                  <a:schemeClr val="tx1"/>
                </a:solidFill>
                <a:round/>
              </a:ln>
              <a:effectLst/>
            </p:spPr>
            <p:txBody>
              <a:bodyPr wrap="none"/>
              <a:lstStyle/>
              <a:p>
                <a:endParaRPr lang="zh-CN" altLang="en-US"/>
              </a:p>
            </p:txBody>
          </p:sp>
          <p:sp>
            <p:nvSpPr>
              <p:cNvPr id="1049436" name="Line 7"/>
              <p:cNvSpPr>
                <a:spLocks noChangeShapeType="1"/>
              </p:cNvSpPr>
              <p:nvPr/>
            </p:nvSpPr>
            <p:spPr bwMode="auto">
              <a:xfrm rot="8100000">
                <a:off x="1365" y="3015"/>
                <a:ext cx="0" cy="295"/>
              </a:xfrm>
              <a:prstGeom prst="line">
                <a:avLst/>
              </a:prstGeom>
              <a:noFill/>
              <a:ln w="38100">
                <a:solidFill>
                  <a:schemeClr val="tx1"/>
                </a:solidFill>
                <a:round/>
              </a:ln>
              <a:effectLst/>
            </p:spPr>
            <p:txBody>
              <a:bodyPr wrap="none"/>
              <a:lstStyle/>
              <a:p>
                <a:endParaRPr lang="zh-CN" altLang="en-US"/>
              </a:p>
            </p:txBody>
          </p:sp>
          <p:sp>
            <p:nvSpPr>
              <p:cNvPr id="1049437" name="Line 8"/>
              <p:cNvSpPr>
                <a:spLocks noChangeShapeType="1"/>
              </p:cNvSpPr>
              <p:nvPr/>
            </p:nvSpPr>
            <p:spPr bwMode="auto">
              <a:xfrm rot="8100000">
                <a:off x="3739" y="2832"/>
                <a:ext cx="0" cy="295"/>
              </a:xfrm>
              <a:prstGeom prst="line">
                <a:avLst/>
              </a:prstGeom>
              <a:noFill/>
              <a:ln w="38100">
                <a:solidFill>
                  <a:schemeClr val="tx1"/>
                </a:solidFill>
                <a:round/>
              </a:ln>
              <a:effectLst/>
            </p:spPr>
            <p:txBody>
              <a:bodyPr wrap="none"/>
              <a:lstStyle/>
              <a:p>
                <a:endParaRPr lang="zh-CN" altLang="en-US"/>
              </a:p>
            </p:txBody>
          </p:sp>
          <p:sp>
            <p:nvSpPr>
              <p:cNvPr id="1049438" name="Line 9"/>
              <p:cNvSpPr>
                <a:spLocks noChangeShapeType="1"/>
              </p:cNvSpPr>
              <p:nvPr/>
            </p:nvSpPr>
            <p:spPr bwMode="auto">
              <a:xfrm rot="2700000">
                <a:off x="3740" y="3019"/>
                <a:ext cx="0" cy="297"/>
              </a:xfrm>
              <a:prstGeom prst="line">
                <a:avLst/>
              </a:prstGeom>
              <a:noFill/>
              <a:ln w="38100">
                <a:solidFill>
                  <a:schemeClr val="tx1"/>
                </a:solidFill>
                <a:round/>
              </a:ln>
              <a:effectLst/>
            </p:spPr>
            <p:txBody>
              <a:bodyPr wrap="none"/>
              <a:lstStyle/>
              <a:p>
                <a:endParaRPr lang="zh-CN" altLang="en-US"/>
              </a:p>
            </p:txBody>
          </p:sp>
        </p:grpSp>
        <p:sp>
          <p:nvSpPr>
            <p:cNvPr id="1049439" name="Rectangle 10"/>
            <p:cNvSpPr>
              <a:spLocks noChangeArrowheads="1"/>
            </p:cNvSpPr>
            <p:nvPr/>
          </p:nvSpPr>
          <p:spPr bwMode="auto">
            <a:xfrm>
              <a:off x="732" y="2878"/>
              <a:ext cx="4740" cy="272"/>
            </a:xfrm>
            <a:prstGeom prst="rect">
              <a:avLst/>
            </a:prstGeom>
            <a:noFill/>
            <a:ln w="9525">
              <a:noFill/>
              <a:miter lim="800000"/>
            </a:ln>
          </p:spPr>
          <p:txBody>
            <a:bodyPr/>
            <a:lstStyle/>
            <a:p>
              <a:endParaRPr lang="zh-CN" altLang="en-US"/>
            </a:p>
          </p:txBody>
        </p:sp>
        <p:sp>
          <p:nvSpPr>
            <p:cNvPr id="1049440" name="Line 11"/>
            <p:cNvSpPr>
              <a:spLocks noChangeShapeType="1"/>
            </p:cNvSpPr>
            <p:nvPr/>
          </p:nvSpPr>
          <p:spPr bwMode="auto">
            <a:xfrm>
              <a:off x="624" y="3060"/>
              <a:ext cx="646" cy="0"/>
            </a:xfrm>
            <a:prstGeom prst="line">
              <a:avLst/>
            </a:prstGeom>
            <a:noFill/>
            <a:ln w="31750">
              <a:solidFill>
                <a:schemeClr val="tx1"/>
              </a:solidFill>
              <a:round/>
            </a:ln>
          </p:spPr>
          <p:txBody>
            <a:bodyPr/>
            <a:lstStyle/>
            <a:p>
              <a:endParaRPr lang="zh-CN" altLang="en-US"/>
            </a:p>
          </p:txBody>
        </p:sp>
        <p:sp>
          <p:nvSpPr>
            <p:cNvPr id="1049441" name="Line 12"/>
            <p:cNvSpPr>
              <a:spLocks noChangeShapeType="1"/>
            </p:cNvSpPr>
            <p:nvPr/>
          </p:nvSpPr>
          <p:spPr bwMode="auto">
            <a:xfrm>
              <a:off x="3824" y="3071"/>
              <a:ext cx="1642" cy="1"/>
            </a:xfrm>
            <a:prstGeom prst="line">
              <a:avLst/>
            </a:prstGeom>
            <a:noFill/>
            <a:ln w="31750">
              <a:solidFill>
                <a:schemeClr val="tx1"/>
              </a:solidFill>
              <a:round/>
            </a:ln>
          </p:spPr>
          <p:txBody>
            <a:bodyPr/>
            <a:lstStyle/>
            <a:p>
              <a:endParaRPr lang="zh-CN" altLang="en-US"/>
            </a:p>
          </p:txBody>
        </p:sp>
        <p:sp>
          <p:nvSpPr>
            <p:cNvPr id="1049442" name="Text Box 13"/>
            <p:cNvSpPr txBox="1">
              <a:spLocks noChangeArrowheads="1"/>
            </p:cNvSpPr>
            <p:nvPr/>
          </p:nvSpPr>
          <p:spPr bwMode="auto">
            <a:xfrm>
              <a:off x="-16" y="2832"/>
              <a:ext cx="576" cy="288"/>
            </a:xfrm>
            <a:prstGeom prst="rect">
              <a:avLst/>
            </a:prstGeom>
            <a:noFill/>
            <a:ln w="9525">
              <a:noFill/>
              <a:miter lim="800000"/>
            </a:ln>
            <a:effectLst/>
          </p:spPr>
          <p:txBody>
            <a:bodyPr lIns="0">
              <a:spAutoFit/>
            </a:bodyPr>
            <a:lstStyle/>
            <a:p>
              <a:pPr eaLnBrk="0" hangingPunct="0">
                <a:spcBef>
                  <a:spcPct val="0"/>
                </a:spcBef>
              </a:pPr>
              <a:r>
                <a:rPr lang="zh-CN" altLang="en-US" sz="2400">
                  <a:latin typeface="Times New Roman" panose="02020603050405020304" pitchFamily="18" charset="0"/>
                </a:rPr>
                <a:t> 数据</a:t>
              </a:r>
            </a:p>
          </p:txBody>
        </p:sp>
      </p:grpSp>
      <p:grpSp>
        <p:nvGrpSpPr>
          <p:cNvPr id="198" name="Group 15"/>
          <p:cNvGrpSpPr/>
          <p:nvPr/>
        </p:nvGrpSpPr>
        <p:grpSpPr bwMode="auto">
          <a:xfrm>
            <a:off x="1752600" y="1493838"/>
            <a:ext cx="8763000" cy="1630362"/>
            <a:chOff x="144" y="941"/>
            <a:chExt cx="5520" cy="1027"/>
          </a:xfrm>
        </p:grpSpPr>
        <p:sp>
          <p:nvSpPr>
            <p:cNvPr id="1049443" name="Rectangle 16"/>
            <p:cNvSpPr>
              <a:spLocks noChangeArrowheads="1"/>
            </p:cNvSpPr>
            <p:nvPr/>
          </p:nvSpPr>
          <p:spPr bwMode="auto">
            <a:xfrm>
              <a:off x="1505" y="1768"/>
              <a:ext cx="216" cy="193"/>
            </a:xfrm>
            <a:prstGeom prst="rect">
              <a:avLst/>
            </a:prstGeom>
            <a:noFill/>
            <a:ln w="9525">
              <a:noFill/>
              <a:miter lim="800000"/>
            </a:ln>
          </p:spPr>
          <p:txBody>
            <a:bodyPr wrap="none" lIns="0" tIns="0" rIns="0" bIns="0">
              <a:spAutoFit/>
            </a:bodyPr>
            <a:lstStyle/>
            <a:p>
              <a:pPr>
                <a:spcBef>
                  <a:spcPct val="0"/>
                </a:spcBef>
              </a:pPr>
              <a:r>
                <a:rPr lang="en-US" altLang="zh-CN" sz="2100" i="1">
                  <a:solidFill>
                    <a:schemeClr val="folHlink"/>
                  </a:solidFill>
                  <a:latin typeface="Times New Roman" panose="02020603050405020304" pitchFamily="18" charset="0"/>
                </a:rPr>
                <a:t>T</a:t>
              </a:r>
              <a:r>
                <a:rPr lang="en-US" altLang="zh-CN" sz="2100" baseline="-25000">
                  <a:solidFill>
                    <a:schemeClr val="folHlink"/>
                  </a:solidFill>
                  <a:latin typeface="Times New Roman" panose="02020603050405020304" pitchFamily="18" charset="0"/>
                </a:rPr>
                <a:t>1</a:t>
              </a:r>
            </a:p>
          </p:txBody>
        </p:sp>
        <p:sp>
          <p:nvSpPr>
            <p:cNvPr id="1049444" name="Line 17"/>
            <p:cNvSpPr>
              <a:spLocks noChangeShapeType="1"/>
            </p:cNvSpPr>
            <p:nvPr/>
          </p:nvSpPr>
          <p:spPr bwMode="auto">
            <a:xfrm>
              <a:off x="2938" y="1779"/>
              <a:ext cx="1" cy="187"/>
            </a:xfrm>
            <a:prstGeom prst="line">
              <a:avLst/>
            </a:prstGeom>
            <a:noFill/>
            <a:ln w="15875">
              <a:solidFill>
                <a:schemeClr val="tx1"/>
              </a:solidFill>
              <a:round/>
            </a:ln>
          </p:spPr>
          <p:txBody>
            <a:bodyPr/>
            <a:lstStyle/>
            <a:p>
              <a:endParaRPr lang="zh-CN" altLang="en-US"/>
            </a:p>
          </p:txBody>
        </p:sp>
        <p:sp>
          <p:nvSpPr>
            <p:cNvPr id="1049445" name="Line 18"/>
            <p:cNvSpPr>
              <a:spLocks noChangeShapeType="1"/>
            </p:cNvSpPr>
            <p:nvPr/>
          </p:nvSpPr>
          <p:spPr bwMode="auto">
            <a:xfrm>
              <a:off x="3850" y="1779"/>
              <a:ext cx="2" cy="187"/>
            </a:xfrm>
            <a:prstGeom prst="line">
              <a:avLst/>
            </a:prstGeom>
            <a:noFill/>
            <a:ln w="15875">
              <a:solidFill>
                <a:schemeClr val="tx1"/>
              </a:solidFill>
              <a:round/>
            </a:ln>
          </p:spPr>
          <p:txBody>
            <a:bodyPr/>
            <a:lstStyle/>
            <a:p>
              <a:endParaRPr lang="zh-CN" altLang="en-US"/>
            </a:p>
          </p:txBody>
        </p:sp>
        <p:sp>
          <p:nvSpPr>
            <p:cNvPr id="1049446" name="Line 19"/>
            <p:cNvSpPr>
              <a:spLocks noChangeShapeType="1"/>
            </p:cNvSpPr>
            <p:nvPr/>
          </p:nvSpPr>
          <p:spPr bwMode="auto">
            <a:xfrm>
              <a:off x="4751" y="1779"/>
              <a:ext cx="1" cy="187"/>
            </a:xfrm>
            <a:prstGeom prst="line">
              <a:avLst/>
            </a:prstGeom>
            <a:noFill/>
            <a:ln w="15875">
              <a:solidFill>
                <a:schemeClr val="tx1"/>
              </a:solidFill>
              <a:round/>
            </a:ln>
          </p:spPr>
          <p:txBody>
            <a:bodyPr/>
            <a:lstStyle/>
            <a:p>
              <a:endParaRPr lang="zh-CN" altLang="en-US"/>
            </a:p>
          </p:txBody>
        </p:sp>
        <p:sp>
          <p:nvSpPr>
            <p:cNvPr id="1049447" name="Rectangle 20"/>
            <p:cNvSpPr>
              <a:spLocks noChangeArrowheads="1"/>
            </p:cNvSpPr>
            <p:nvPr/>
          </p:nvSpPr>
          <p:spPr bwMode="auto">
            <a:xfrm>
              <a:off x="2508" y="1008"/>
              <a:ext cx="1365" cy="368"/>
            </a:xfrm>
            <a:prstGeom prst="rect">
              <a:avLst/>
            </a:prstGeom>
            <a:noFill/>
            <a:ln w="9525">
              <a:noFill/>
              <a:miter lim="800000"/>
            </a:ln>
          </p:spPr>
          <p:txBody>
            <a:bodyPr/>
            <a:lstStyle/>
            <a:p>
              <a:endParaRPr lang="zh-CN" altLang="en-US"/>
            </a:p>
          </p:txBody>
        </p:sp>
        <p:sp>
          <p:nvSpPr>
            <p:cNvPr id="1049448" name="Line 21"/>
            <p:cNvSpPr>
              <a:spLocks noChangeShapeType="1"/>
            </p:cNvSpPr>
            <p:nvPr/>
          </p:nvSpPr>
          <p:spPr bwMode="auto">
            <a:xfrm>
              <a:off x="4749" y="1008"/>
              <a:ext cx="1" cy="186"/>
            </a:xfrm>
            <a:prstGeom prst="line">
              <a:avLst/>
            </a:prstGeom>
            <a:noFill/>
            <a:ln w="15875">
              <a:solidFill>
                <a:schemeClr val="tx1"/>
              </a:solidFill>
              <a:round/>
            </a:ln>
          </p:spPr>
          <p:txBody>
            <a:bodyPr/>
            <a:lstStyle/>
            <a:p>
              <a:endParaRPr lang="zh-CN" altLang="en-US"/>
            </a:p>
          </p:txBody>
        </p:sp>
        <p:sp>
          <p:nvSpPr>
            <p:cNvPr id="1049449" name="Rectangle 22"/>
            <p:cNvSpPr>
              <a:spLocks noChangeArrowheads="1"/>
            </p:cNvSpPr>
            <p:nvPr/>
          </p:nvSpPr>
          <p:spPr bwMode="auto">
            <a:xfrm>
              <a:off x="2250" y="941"/>
              <a:ext cx="1551" cy="310"/>
            </a:xfrm>
            <a:prstGeom prst="rect">
              <a:avLst/>
            </a:prstGeom>
            <a:noFill/>
            <a:ln w="9525">
              <a:noFill/>
              <a:miter lim="800000"/>
            </a:ln>
          </p:spPr>
          <p:txBody>
            <a:bodyPr wrap="none" lIns="0" tIns="0" rIns="0" bIns="0">
              <a:spAutoFit/>
            </a:bodyPr>
            <a:lstStyle/>
            <a:p>
              <a:pPr>
                <a:spcBef>
                  <a:spcPct val="0"/>
                </a:spcBef>
              </a:pPr>
              <a:r>
                <a:rPr lang="zh-CN" altLang="en-US" sz="3200">
                  <a:solidFill>
                    <a:schemeClr val="folHlink"/>
                  </a:solidFill>
                </a:rPr>
                <a:t>总线传输周期</a:t>
              </a:r>
              <a:endParaRPr lang="zh-CN" altLang="en-US" sz="3200">
                <a:solidFill>
                  <a:schemeClr val="folHlink"/>
                </a:solidFill>
                <a:latin typeface="Times New Roman" panose="02020603050405020304" pitchFamily="18" charset="0"/>
              </a:endParaRPr>
            </a:p>
          </p:txBody>
        </p:sp>
        <p:sp>
          <p:nvSpPr>
            <p:cNvPr id="1049450" name="Line 23"/>
            <p:cNvSpPr>
              <a:spLocks noChangeShapeType="1"/>
            </p:cNvSpPr>
            <p:nvPr/>
          </p:nvSpPr>
          <p:spPr bwMode="auto">
            <a:xfrm>
              <a:off x="1094" y="1776"/>
              <a:ext cx="2" cy="186"/>
            </a:xfrm>
            <a:prstGeom prst="line">
              <a:avLst/>
            </a:prstGeom>
            <a:noFill/>
            <a:ln w="15875">
              <a:solidFill>
                <a:schemeClr val="tx1"/>
              </a:solidFill>
              <a:round/>
            </a:ln>
          </p:spPr>
          <p:txBody>
            <a:bodyPr/>
            <a:lstStyle/>
            <a:p>
              <a:endParaRPr lang="zh-CN" altLang="en-US"/>
            </a:p>
          </p:txBody>
        </p:sp>
        <p:sp>
          <p:nvSpPr>
            <p:cNvPr id="1049451" name="Freeform 24"/>
            <p:cNvSpPr/>
            <p:nvPr/>
          </p:nvSpPr>
          <p:spPr bwMode="auto">
            <a:xfrm>
              <a:off x="1104" y="1344"/>
              <a:ext cx="912" cy="384"/>
            </a:xfrm>
            <a:custGeom>
              <a:avLst/>
              <a:gdLst/>
              <a:ahLst/>
              <a:cxnLst>
                <a:cxn ang="0">
                  <a:pos x="0" y="384"/>
                </a:cxn>
                <a:cxn ang="0">
                  <a:pos x="0" y="0"/>
                </a:cxn>
                <a:cxn ang="0">
                  <a:pos x="432" y="0"/>
                </a:cxn>
                <a:cxn ang="0">
                  <a:pos x="432" y="384"/>
                </a:cxn>
                <a:cxn ang="0">
                  <a:pos x="912" y="384"/>
                </a:cxn>
              </a:cxnLst>
              <a:rect l="0" t="0" r="r" b="b"/>
              <a:pathLst>
                <a:path w="912" h="384">
                  <a:moveTo>
                    <a:pt x="0" y="384"/>
                  </a:moveTo>
                  <a:lnTo>
                    <a:pt x="0" y="0"/>
                  </a:lnTo>
                  <a:lnTo>
                    <a:pt x="432" y="0"/>
                  </a:lnTo>
                  <a:lnTo>
                    <a:pt x="432" y="384"/>
                  </a:lnTo>
                  <a:lnTo>
                    <a:pt x="912" y="384"/>
                  </a:lnTo>
                </a:path>
              </a:pathLst>
            </a:custGeom>
            <a:noFill/>
            <a:ln w="38100" cmpd="sng">
              <a:solidFill>
                <a:schemeClr val="tx1"/>
              </a:solidFill>
              <a:round/>
            </a:ln>
            <a:effectLst/>
          </p:spPr>
          <p:txBody>
            <a:bodyPr wrap="none"/>
            <a:lstStyle/>
            <a:p>
              <a:endParaRPr lang="zh-CN" altLang="en-US"/>
            </a:p>
          </p:txBody>
        </p:sp>
        <p:sp>
          <p:nvSpPr>
            <p:cNvPr id="1049452" name="Freeform 25"/>
            <p:cNvSpPr/>
            <p:nvPr/>
          </p:nvSpPr>
          <p:spPr bwMode="auto">
            <a:xfrm>
              <a:off x="2928" y="1344"/>
              <a:ext cx="912" cy="384"/>
            </a:xfrm>
            <a:custGeom>
              <a:avLst/>
              <a:gdLst/>
              <a:ahLst/>
              <a:cxnLst>
                <a:cxn ang="0">
                  <a:pos x="0" y="384"/>
                </a:cxn>
                <a:cxn ang="0">
                  <a:pos x="0" y="0"/>
                </a:cxn>
                <a:cxn ang="0">
                  <a:pos x="432" y="0"/>
                </a:cxn>
                <a:cxn ang="0">
                  <a:pos x="432" y="384"/>
                </a:cxn>
                <a:cxn ang="0">
                  <a:pos x="912" y="384"/>
                </a:cxn>
              </a:cxnLst>
              <a:rect l="0" t="0" r="r" b="b"/>
              <a:pathLst>
                <a:path w="912" h="384">
                  <a:moveTo>
                    <a:pt x="0" y="384"/>
                  </a:moveTo>
                  <a:lnTo>
                    <a:pt x="0" y="0"/>
                  </a:lnTo>
                  <a:lnTo>
                    <a:pt x="432" y="0"/>
                  </a:lnTo>
                  <a:lnTo>
                    <a:pt x="432" y="384"/>
                  </a:lnTo>
                  <a:lnTo>
                    <a:pt x="912" y="384"/>
                  </a:lnTo>
                </a:path>
              </a:pathLst>
            </a:custGeom>
            <a:noFill/>
            <a:ln w="38100" cmpd="sng">
              <a:solidFill>
                <a:schemeClr val="tx1"/>
              </a:solidFill>
              <a:round/>
            </a:ln>
            <a:effectLst/>
          </p:spPr>
          <p:txBody>
            <a:bodyPr wrap="none"/>
            <a:lstStyle/>
            <a:p>
              <a:endParaRPr lang="zh-CN" altLang="en-US"/>
            </a:p>
          </p:txBody>
        </p:sp>
        <p:sp>
          <p:nvSpPr>
            <p:cNvPr id="1049453" name="Freeform 26"/>
            <p:cNvSpPr/>
            <p:nvPr/>
          </p:nvSpPr>
          <p:spPr bwMode="auto">
            <a:xfrm>
              <a:off x="3840" y="1344"/>
              <a:ext cx="912" cy="384"/>
            </a:xfrm>
            <a:custGeom>
              <a:avLst/>
              <a:gdLst/>
              <a:ahLst/>
              <a:cxnLst>
                <a:cxn ang="0">
                  <a:pos x="0" y="384"/>
                </a:cxn>
                <a:cxn ang="0">
                  <a:pos x="0" y="0"/>
                </a:cxn>
                <a:cxn ang="0">
                  <a:pos x="432" y="0"/>
                </a:cxn>
                <a:cxn ang="0">
                  <a:pos x="432" y="384"/>
                </a:cxn>
                <a:cxn ang="0">
                  <a:pos x="912" y="384"/>
                </a:cxn>
              </a:cxnLst>
              <a:rect l="0" t="0" r="r" b="b"/>
              <a:pathLst>
                <a:path w="912" h="384">
                  <a:moveTo>
                    <a:pt x="0" y="384"/>
                  </a:moveTo>
                  <a:lnTo>
                    <a:pt x="0" y="0"/>
                  </a:lnTo>
                  <a:lnTo>
                    <a:pt x="432" y="0"/>
                  </a:lnTo>
                  <a:lnTo>
                    <a:pt x="432" y="384"/>
                  </a:lnTo>
                  <a:lnTo>
                    <a:pt x="912" y="384"/>
                  </a:lnTo>
                </a:path>
              </a:pathLst>
            </a:custGeom>
            <a:noFill/>
            <a:ln w="38100" cmpd="sng">
              <a:solidFill>
                <a:schemeClr val="tx1"/>
              </a:solidFill>
              <a:round/>
            </a:ln>
            <a:effectLst/>
          </p:spPr>
          <p:txBody>
            <a:bodyPr wrap="none"/>
            <a:lstStyle/>
            <a:p>
              <a:endParaRPr lang="zh-CN" altLang="en-US"/>
            </a:p>
          </p:txBody>
        </p:sp>
        <p:cxnSp>
          <p:nvCxnSpPr>
            <p:cNvPr id="3145729" name="AutoShape 27"/>
            <p:cNvCxnSpPr>
              <a:cxnSpLocks noChangeShapeType="1"/>
            </p:cNvCxnSpPr>
            <p:nvPr/>
          </p:nvCxnSpPr>
          <p:spPr bwMode="auto">
            <a:xfrm flipH="1">
              <a:off x="624" y="1728"/>
              <a:ext cx="480" cy="0"/>
            </a:xfrm>
            <a:prstGeom prst="straightConnector1">
              <a:avLst/>
            </a:prstGeom>
            <a:noFill/>
            <a:ln w="38100">
              <a:solidFill>
                <a:schemeClr val="tx1"/>
              </a:solidFill>
              <a:round/>
            </a:ln>
            <a:effectLst/>
          </p:spPr>
        </p:cxnSp>
        <p:sp>
          <p:nvSpPr>
            <p:cNvPr id="1049454" name="Freeform 28"/>
            <p:cNvSpPr/>
            <p:nvPr/>
          </p:nvSpPr>
          <p:spPr bwMode="auto">
            <a:xfrm>
              <a:off x="4752" y="1344"/>
              <a:ext cx="912" cy="384"/>
            </a:xfrm>
            <a:custGeom>
              <a:avLst/>
              <a:gdLst/>
              <a:ahLst/>
              <a:cxnLst>
                <a:cxn ang="0">
                  <a:pos x="0" y="384"/>
                </a:cxn>
                <a:cxn ang="0">
                  <a:pos x="0" y="0"/>
                </a:cxn>
                <a:cxn ang="0">
                  <a:pos x="432" y="0"/>
                </a:cxn>
                <a:cxn ang="0">
                  <a:pos x="432" y="384"/>
                </a:cxn>
                <a:cxn ang="0">
                  <a:pos x="912" y="384"/>
                </a:cxn>
              </a:cxnLst>
              <a:rect l="0" t="0" r="r" b="b"/>
              <a:pathLst>
                <a:path w="912" h="384">
                  <a:moveTo>
                    <a:pt x="0" y="384"/>
                  </a:moveTo>
                  <a:lnTo>
                    <a:pt x="0" y="0"/>
                  </a:lnTo>
                  <a:lnTo>
                    <a:pt x="432" y="0"/>
                  </a:lnTo>
                  <a:lnTo>
                    <a:pt x="432" y="384"/>
                  </a:lnTo>
                  <a:lnTo>
                    <a:pt x="912" y="384"/>
                  </a:lnTo>
                </a:path>
              </a:pathLst>
            </a:custGeom>
            <a:noFill/>
            <a:ln w="38100" cmpd="sng">
              <a:solidFill>
                <a:schemeClr val="tx1"/>
              </a:solidFill>
              <a:round/>
            </a:ln>
            <a:effectLst/>
          </p:spPr>
          <p:txBody>
            <a:bodyPr wrap="none"/>
            <a:lstStyle/>
            <a:p>
              <a:endParaRPr lang="zh-CN" altLang="en-US"/>
            </a:p>
          </p:txBody>
        </p:sp>
        <p:sp>
          <p:nvSpPr>
            <p:cNvPr id="1049455" name="Freeform 29"/>
            <p:cNvSpPr/>
            <p:nvPr/>
          </p:nvSpPr>
          <p:spPr bwMode="auto">
            <a:xfrm>
              <a:off x="2016" y="1344"/>
              <a:ext cx="912" cy="384"/>
            </a:xfrm>
            <a:custGeom>
              <a:avLst/>
              <a:gdLst/>
              <a:ahLst/>
              <a:cxnLst>
                <a:cxn ang="0">
                  <a:pos x="0" y="384"/>
                </a:cxn>
                <a:cxn ang="0">
                  <a:pos x="0" y="0"/>
                </a:cxn>
                <a:cxn ang="0">
                  <a:pos x="432" y="0"/>
                </a:cxn>
                <a:cxn ang="0">
                  <a:pos x="432" y="384"/>
                </a:cxn>
                <a:cxn ang="0">
                  <a:pos x="912" y="384"/>
                </a:cxn>
              </a:cxnLst>
              <a:rect l="0" t="0" r="r" b="b"/>
              <a:pathLst>
                <a:path w="912" h="384">
                  <a:moveTo>
                    <a:pt x="0" y="384"/>
                  </a:moveTo>
                  <a:lnTo>
                    <a:pt x="0" y="0"/>
                  </a:lnTo>
                  <a:lnTo>
                    <a:pt x="432" y="0"/>
                  </a:lnTo>
                  <a:lnTo>
                    <a:pt x="432" y="384"/>
                  </a:lnTo>
                  <a:lnTo>
                    <a:pt x="912" y="384"/>
                  </a:lnTo>
                </a:path>
              </a:pathLst>
            </a:custGeom>
            <a:noFill/>
            <a:ln w="38100" cmpd="sng">
              <a:solidFill>
                <a:schemeClr val="tx1"/>
              </a:solidFill>
              <a:round/>
            </a:ln>
            <a:effectLst/>
          </p:spPr>
          <p:txBody>
            <a:bodyPr wrap="none"/>
            <a:lstStyle/>
            <a:p>
              <a:endParaRPr lang="zh-CN" altLang="en-US"/>
            </a:p>
          </p:txBody>
        </p:sp>
        <p:sp>
          <p:nvSpPr>
            <p:cNvPr id="1049456" name="Rectangle 30"/>
            <p:cNvSpPr>
              <a:spLocks noChangeArrowheads="1"/>
            </p:cNvSpPr>
            <p:nvPr/>
          </p:nvSpPr>
          <p:spPr bwMode="auto">
            <a:xfrm>
              <a:off x="2385" y="1768"/>
              <a:ext cx="216" cy="193"/>
            </a:xfrm>
            <a:prstGeom prst="rect">
              <a:avLst/>
            </a:prstGeom>
            <a:noFill/>
            <a:ln w="9525">
              <a:noFill/>
              <a:miter lim="800000"/>
            </a:ln>
          </p:spPr>
          <p:txBody>
            <a:bodyPr wrap="none" lIns="0" tIns="0" rIns="0" bIns="0">
              <a:spAutoFit/>
            </a:bodyPr>
            <a:lstStyle/>
            <a:p>
              <a:pPr>
                <a:spcBef>
                  <a:spcPct val="0"/>
                </a:spcBef>
              </a:pPr>
              <a:r>
                <a:rPr lang="en-US" altLang="zh-CN" sz="2100" i="1">
                  <a:solidFill>
                    <a:schemeClr val="folHlink"/>
                  </a:solidFill>
                  <a:latin typeface="Times New Roman" panose="02020603050405020304" pitchFamily="18" charset="0"/>
                </a:rPr>
                <a:t>T</a:t>
              </a:r>
              <a:r>
                <a:rPr lang="en-US" altLang="zh-CN" sz="2100" baseline="-25000">
                  <a:solidFill>
                    <a:schemeClr val="folHlink"/>
                  </a:solidFill>
                  <a:latin typeface="Times New Roman" panose="02020603050405020304" pitchFamily="18" charset="0"/>
                </a:rPr>
                <a:t>2</a:t>
              </a:r>
            </a:p>
          </p:txBody>
        </p:sp>
        <p:sp>
          <p:nvSpPr>
            <p:cNvPr id="1049457" name="Rectangle 31"/>
            <p:cNvSpPr>
              <a:spLocks noChangeArrowheads="1"/>
            </p:cNvSpPr>
            <p:nvPr/>
          </p:nvSpPr>
          <p:spPr bwMode="auto">
            <a:xfrm>
              <a:off x="3345" y="1768"/>
              <a:ext cx="216" cy="193"/>
            </a:xfrm>
            <a:prstGeom prst="rect">
              <a:avLst/>
            </a:prstGeom>
            <a:noFill/>
            <a:ln w="9525">
              <a:noFill/>
              <a:miter lim="800000"/>
            </a:ln>
          </p:spPr>
          <p:txBody>
            <a:bodyPr wrap="none" lIns="0" tIns="0" rIns="0" bIns="0">
              <a:spAutoFit/>
            </a:bodyPr>
            <a:lstStyle/>
            <a:p>
              <a:pPr>
                <a:spcBef>
                  <a:spcPct val="0"/>
                </a:spcBef>
              </a:pPr>
              <a:r>
                <a:rPr lang="en-US" altLang="zh-CN" sz="2100" i="1">
                  <a:solidFill>
                    <a:schemeClr val="folHlink"/>
                  </a:solidFill>
                  <a:latin typeface="Times New Roman" panose="02020603050405020304" pitchFamily="18" charset="0"/>
                </a:rPr>
                <a:t>T</a:t>
              </a:r>
              <a:r>
                <a:rPr lang="en-US" altLang="zh-CN" sz="2100" baseline="-25000">
                  <a:solidFill>
                    <a:schemeClr val="folHlink"/>
                  </a:solidFill>
                  <a:latin typeface="Times New Roman" panose="02020603050405020304" pitchFamily="18" charset="0"/>
                </a:rPr>
                <a:t>3</a:t>
              </a:r>
            </a:p>
          </p:txBody>
        </p:sp>
        <p:sp>
          <p:nvSpPr>
            <p:cNvPr id="1049458" name="Rectangle 32"/>
            <p:cNvSpPr>
              <a:spLocks noChangeArrowheads="1"/>
            </p:cNvSpPr>
            <p:nvPr/>
          </p:nvSpPr>
          <p:spPr bwMode="auto">
            <a:xfrm>
              <a:off x="4224" y="1768"/>
              <a:ext cx="216" cy="193"/>
            </a:xfrm>
            <a:prstGeom prst="rect">
              <a:avLst/>
            </a:prstGeom>
            <a:noFill/>
            <a:ln w="9525">
              <a:noFill/>
              <a:miter lim="800000"/>
            </a:ln>
          </p:spPr>
          <p:txBody>
            <a:bodyPr wrap="none" lIns="0" tIns="0" rIns="0" bIns="0">
              <a:spAutoFit/>
            </a:bodyPr>
            <a:lstStyle/>
            <a:p>
              <a:pPr>
                <a:spcBef>
                  <a:spcPct val="0"/>
                </a:spcBef>
              </a:pPr>
              <a:r>
                <a:rPr lang="en-US" altLang="zh-CN" sz="2100" i="1">
                  <a:solidFill>
                    <a:schemeClr val="folHlink"/>
                  </a:solidFill>
                  <a:latin typeface="Times New Roman" panose="02020603050405020304" pitchFamily="18" charset="0"/>
                </a:rPr>
                <a:t>T</a:t>
              </a:r>
              <a:r>
                <a:rPr lang="en-US" altLang="zh-CN" sz="2100" baseline="-25000">
                  <a:solidFill>
                    <a:schemeClr val="folHlink"/>
                  </a:solidFill>
                  <a:latin typeface="Times New Roman" panose="02020603050405020304" pitchFamily="18" charset="0"/>
                </a:rPr>
                <a:t>4</a:t>
              </a:r>
            </a:p>
          </p:txBody>
        </p:sp>
        <p:sp>
          <p:nvSpPr>
            <p:cNvPr id="1049459" name="Line 33"/>
            <p:cNvSpPr>
              <a:spLocks noChangeShapeType="1"/>
            </p:cNvSpPr>
            <p:nvPr/>
          </p:nvSpPr>
          <p:spPr bwMode="auto">
            <a:xfrm>
              <a:off x="1104" y="1104"/>
              <a:ext cx="1152" cy="0"/>
            </a:xfrm>
            <a:prstGeom prst="line">
              <a:avLst/>
            </a:prstGeom>
            <a:noFill/>
            <a:ln w="28575">
              <a:solidFill>
                <a:schemeClr val="tx1"/>
              </a:solidFill>
              <a:round/>
              <a:headEnd type="stealth" w="lg" len="lg"/>
            </a:ln>
            <a:effectLst/>
          </p:spPr>
          <p:txBody>
            <a:bodyPr wrap="none"/>
            <a:lstStyle/>
            <a:p>
              <a:endParaRPr lang="zh-CN" altLang="en-US"/>
            </a:p>
          </p:txBody>
        </p:sp>
        <p:sp>
          <p:nvSpPr>
            <p:cNvPr id="1049460" name="Line 34"/>
            <p:cNvSpPr>
              <a:spLocks noChangeShapeType="1"/>
            </p:cNvSpPr>
            <p:nvPr/>
          </p:nvSpPr>
          <p:spPr bwMode="auto">
            <a:xfrm>
              <a:off x="1103" y="1008"/>
              <a:ext cx="1" cy="186"/>
            </a:xfrm>
            <a:prstGeom prst="line">
              <a:avLst/>
            </a:prstGeom>
            <a:noFill/>
            <a:ln w="15875">
              <a:solidFill>
                <a:schemeClr val="tx1"/>
              </a:solidFill>
              <a:round/>
            </a:ln>
          </p:spPr>
          <p:txBody>
            <a:bodyPr/>
            <a:lstStyle/>
            <a:p>
              <a:endParaRPr lang="zh-CN" altLang="en-US"/>
            </a:p>
          </p:txBody>
        </p:sp>
        <p:sp>
          <p:nvSpPr>
            <p:cNvPr id="1049461" name="Line 35"/>
            <p:cNvSpPr>
              <a:spLocks noChangeShapeType="1"/>
            </p:cNvSpPr>
            <p:nvPr/>
          </p:nvSpPr>
          <p:spPr bwMode="auto">
            <a:xfrm>
              <a:off x="3840" y="1104"/>
              <a:ext cx="912" cy="0"/>
            </a:xfrm>
            <a:prstGeom prst="line">
              <a:avLst/>
            </a:prstGeom>
            <a:noFill/>
            <a:ln w="28575">
              <a:solidFill>
                <a:schemeClr val="tx1"/>
              </a:solidFill>
              <a:round/>
              <a:headEnd type="none" w="lg" len="lg"/>
              <a:tailEnd type="stealth" w="lg" len="lg"/>
            </a:ln>
            <a:effectLst/>
          </p:spPr>
          <p:txBody>
            <a:bodyPr wrap="none"/>
            <a:lstStyle/>
            <a:p>
              <a:endParaRPr lang="zh-CN" altLang="en-US"/>
            </a:p>
          </p:txBody>
        </p:sp>
        <p:sp>
          <p:nvSpPr>
            <p:cNvPr id="1049462" name="Line 36"/>
            <p:cNvSpPr>
              <a:spLocks noChangeShapeType="1"/>
            </p:cNvSpPr>
            <p:nvPr/>
          </p:nvSpPr>
          <p:spPr bwMode="auto">
            <a:xfrm>
              <a:off x="1680" y="1872"/>
              <a:ext cx="336" cy="0"/>
            </a:xfrm>
            <a:prstGeom prst="line">
              <a:avLst/>
            </a:prstGeom>
            <a:noFill/>
            <a:ln w="28575">
              <a:solidFill>
                <a:schemeClr val="tx1"/>
              </a:solidFill>
              <a:round/>
              <a:tailEnd type="stealth" w="lg" len="lg"/>
            </a:ln>
            <a:effectLst/>
          </p:spPr>
          <p:txBody>
            <a:bodyPr wrap="none"/>
            <a:lstStyle/>
            <a:p>
              <a:endParaRPr lang="zh-CN" altLang="en-US"/>
            </a:p>
          </p:txBody>
        </p:sp>
        <p:sp>
          <p:nvSpPr>
            <p:cNvPr id="1049463" name="Line 37"/>
            <p:cNvSpPr>
              <a:spLocks noChangeShapeType="1"/>
            </p:cNvSpPr>
            <p:nvPr/>
          </p:nvSpPr>
          <p:spPr bwMode="auto">
            <a:xfrm>
              <a:off x="2016" y="1781"/>
              <a:ext cx="1" cy="187"/>
            </a:xfrm>
            <a:prstGeom prst="line">
              <a:avLst/>
            </a:prstGeom>
            <a:noFill/>
            <a:ln w="15875">
              <a:solidFill>
                <a:schemeClr val="tx1"/>
              </a:solidFill>
              <a:round/>
            </a:ln>
          </p:spPr>
          <p:txBody>
            <a:bodyPr/>
            <a:lstStyle/>
            <a:p>
              <a:endParaRPr lang="zh-CN" altLang="en-US"/>
            </a:p>
          </p:txBody>
        </p:sp>
        <p:sp>
          <p:nvSpPr>
            <p:cNvPr id="1049464" name="Line 38"/>
            <p:cNvSpPr>
              <a:spLocks noChangeShapeType="1"/>
            </p:cNvSpPr>
            <p:nvPr/>
          </p:nvSpPr>
          <p:spPr bwMode="auto">
            <a:xfrm>
              <a:off x="2592" y="1872"/>
              <a:ext cx="336" cy="0"/>
            </a:xfrm>
            <a:prstGeom prst="line">
              <a:avLst/>
            </a:prstGeom>
            <a:noFill/>
            <a:ln w="28575">
              <a:solidFill>
                <a:schemeClr val="tx1"/>
              </a:solidFill>
              <a:round/>
              <a:tailEnd type="stealth" w="lg" len="lg"/>
            </a:ln>
            <a:effectLst/>
          </p:spPr>
          <p:txBody>
            <a:bodyPr wrap="none"/>
            <a:lstStyle/>
            <a:p>
              <a:endParaRPr lang="zh-CN" altLang="en-US"/>
            </a:p>
          </p:txBody>
        </p:sp>
        <p:sp>
          <p:nvSpPr>
            <p:cNvPr id="1049465" name="Line 39"/>
            <p:cNvSpPr>
              <a:spLocks noChangeShapeType="1"/>
            </p:cNvSpPr>
            <p:nvPr/>
          </p:nvSpPr>
          <p:spPr bwMode="auto">
            <a:xfrm>
              <a:off x="3504" y="1872"/>
              <a:ext cx="336" cy="0"/>
            </a:xfrm>
            <a:prstGeom prst="line">
              <a:avLst/>
            </a:prstGeom>
            <a:noFill/>
            <a:ln w="28575">
              <a:solidFill>
                <a:schemeClr val="tx1"/>
              </a:solidFill>
              <a:round/>
              <a:tailEnd type="stealth" w="lg" len="lg"/>
            </a:ln>
            <a:effectLst/>
          </p:spPr>
          <p:txBody>
            <a:bodyPr wrap="none"/>
            <a:lstStyle/>
            <a:p>
              <a:endParaRPr lang="zh-CN" altLang="en-US"/>
            </a:p>
          </p:txBody>
        </p:sp>
        <p:sp>
          <p:nvSpPr>
            <p:cNvPr id="1049466" name="Line 40"/>
            <p:cNvSpPr>
              <a:spLocks noChangeShapeType="1"/>
            </p:cNvSpPr>
            <p:nvPr/>
          </p:nvSpPr>
          <p:spPr bwMode="auto">
            <a:xfrm>
              <a:off x="4416" y="1872"/>
              <a:ext cx="336" cy="0"/>
            </a:xfrm>
            <a:prstGeom prst="line">
              <a:avLst/>
            </a:prstGeom>
            <a:noFill/>
            <a:ln w="28575">
              <a:solidFill>
                <a:schemeClr val="tx1"/>
              </a:solidFill>
              <a:round/>
              <a:tailEnd type="stealth" w="lg" len="lg"/>
            </a:ln>
            <a:effectLst/>
          </p:spPr>
          <p:txBody>
            <a:bodyPr wrap="none"/>
            <a:lstStyle/>
            <a:p>
              <a:endParaRPr lang="zh-CN" altLang="en-US"/>
            </a:p>
          </p:txBody>
        </p:sp>
        <p:sp>
          <p:nvSpPr>
            <p:cNvPr id="1049467" name="Line 41"/>
            <p:cNvSpPr>
              <a:spLocks noChangeShapeType="1"/>
            </p:cNvSpPr>
            <p:nvPr/>
          </p:nvSpPr>
          <p:spPr bwMode="auto">
            <a:xfrm>
              <a:off x="1104" y="1872"/>
              <a:ext cx="336" cy="0"/>
            </a:xfrm>
            <a:prstGeom prst="line">
              <a:avLst/>
            </a:prstGeom>
            <a:noFill/>
            <a:ln w="28575">
              <a:solidFill>
                <a:schemeClr val="tx1"/>
              </a:solidFill>
              <a:round/>
              <a:headEnd type="stealth" w="lg" len="lg"/>
              <a:tailEnd type="none" w="lg" len="lg"/>
            </a:ln>
            <a:effectLst/>
          </p:spPr>
          <p:txBody>
            <a:bodyPr wrap="none"/>
            <a:lstStyle/>
            <a:p>
              <a:endParaRPr lang="zh-CN" altLang="en-US"/>
            </a:p>
          </p:txBody>
        </p:sp>
        <p:sp>
          <p:nvSpPr>
            <p:cNvPr id="1049468" name="Line 42"/>
            <p:cNvSpPr>
              <a:spLocks noChangeShapeType="1"/>
            </p:cNvSpPr>
            <p:nvPr/>
          </p:nvSpPr>
          <p:spPr bwMode="auto">
            <a:xfrm>
              <a:off x="2016" y="1872"/>
              <a:ext cx="336" cy="0"/>
            </a:xfrm>
            <a:prstGeom prst="line">
              <a:avLst/>
            </a:prstGeom>
            <a:noFill/>
            <a:ln w="28575">
              <a:solidFill>
                <a:schemeClr val="tx1"/>
              </a:solidFill>
              <a:round/>
              <a:headEnd type="stealth" w="lg" len="lg"/>
              <a:tailEnd type="none" w="lg" len="lg"/>
            </a:ln>
            <a:effectLst/>
          </p:spPr>
          <p:txBody>
            <a:bodyPr wrap="none"/>
            <a:lstStyle/>
            <a:p>
              <a:endParaRPr lang="zh-CN" altLang="en-US"/>
            </a:p>
          </p:txBody>
        </p:sp>
        <p:sp>
          <p:nvSpPr>
            <p:cNvPr id="1049469" name="Line 43"/>
            <p:cNvSpPr>
              <a:spLocks noChangeShapeType="1"/>
            </p:cNvSpPr>
            <p:nvPr/>
          </p:nvSpPr>
          <p:spPr bwMode="auto">
            <a:xfrm>
              <a:off x="2928" y="1872"/>
              <a:ext cx="336" cy="0"/>
            </a:xfrm>
            <a:prstGeom prst="line">
              <a:avLst/>
            </a:prstGeom>
            <a:noFill/>
            <a:ln w="28575">
              <a:solidFill>
                <a:schemeClr val="tx1"/>
              </a:solidFill>
              <a:round/>
              <a:headEnd type="stealth" w="lg" len="lg"/>
              <a:tailEnd type="none" w="lg" len="lg"/>
            </a:ln>
            <a:effectLst/>
          </p:spPr>
          <p:txBody>
            <a:bodyPr wrap="none"/>
            <a:lstStyle/>
            <a:p>
              <a:endParaRPr lang="zh-CN" altLang="en-US"/>
            </a:p>
          </p:txBody>
        </p:sp>
        <p:sp>
          <p:nvSpPr>
            <p:cNvPr id="1049470" name="Line 44"/>
            <p:cNvSpPr>
              <a:spLocks noChangeShapeType="1"/>
            </p:cNvSpPr>
            <p:nvPr/>
          </p:nvSpPr>
          <p:spPr bwMode="auto">
            <a:xfrm>
              <a:off x="3840" y="1872"/>
              <a:ext cx="336" cy="0"/>
            </a:xfrm>
            <a:prstGeom prst="line">
              <a:avLst/>
            </a:prstGeom>
            <a:noFill/>
            <a:ln w="28575">
              <a:solidFill>
                <a:schemeClr val="tx1"/>
              </a:solidFill>
              <a:round/>
              <a:headEnd type="stealth" w="lg" len="lg"/>
              <a:tailEnd type="none" w="lg" len="lg"/>
            </a:ln>
            <a:effectLst/>
          </p:spPr>
          <p:txBody>
            <a:bodyPr wrap="none"/>
            <a:lstStyle/>
            <a:p>
              <a:endParaRPr lang="zh-CN" altLang="en-US"/>
            </a:p>
          </p:txBody>
        </p:sp>
        <p:sp>
          <p:nvSpPr>
            <p:cNvPr id="1049471" name="Text Box 45"/>
            <p:cNvSpPr txBox="1">
              <a:spLocks noChangeArrowheads="1"/>
            </p:cNvSpPr>
            <p:nvPr/>
          </p:nvSpPr>
          <p:spPr bwMode="auto">
            <a:xfrm>
              <a:off x="144" y="1488"/>
              <a:ext cx="576" cy="288"/>
            </a:xfrm>
            <a:prstGeom prst="rect">
              <a:avLst/>
            </a:prstGeom>
            <a:noFill/>
            <a:ln w="9525">
              <a:noFill/>
              <a:miter lim="800000"/>
            </a:ln>
            <a:effectLst/>
          </p:spPr>
          <p:txBody>
            <a:bodyPr lIns="0">
              <a:spAutoFit/>
            </a:bodyPr>
            <a:lstStyle/>
            <a:p>
              <a:pPr eaLnBrk="0" hangingPunct="0">
                <a:spcBef>
                  <a:spcPct val="0"/>
                </a:spcBef>
              </a:pPr>
              <a:r>
                <a:rPr lang="zh-CN" altLang="en-US" sz="2400">
                  <a:latin typeface="Times New Roman" panose="02020603050405020304" pitchFamily="18" charset="0"/>
                </a:rPr>
                <a:t> 时钟</a:t>
              </a:r>
            </a:p>
          </p:txBody>
        </p:sp>
      </p:grpSp>
      <p:grpSp>
        <p:nvGrpSpPr>
          <p:cNvPr id="199" name="Group 46"/>
          <p:cNvGrpSpPr/>
          <p:nvPr/>
        </p:nvGrpSpPr>
        <p:grpSpPr bwMode="auto">
          <a:xfrm>
            <a:off x="1473200" y="3505200"/>
            <a:ext cx="8813800" cy="533400"/>
            <a:chOff x="-32" y="2208"/>
            <a:chExt cx="5552" cy="336"/>
          </a:xfrm>
        </p:grpSpPr>
        <p:grpSp>
          <p:nvGrpSpPr>
            <p:cNvPr id="200" name="Group 47"/>
            <p:cNvGrpSpPr/>
            <p:nvPr/>
          </p:nvGrpSpPr>
          <p:grpSpPr bwMode="auto">
            <a:xfrm>
              <a:off x="624" y="2208"/>
              <a:ext cx="4896" cy="336"/>
              <a:chOff x="672" y="2208"/>
              <a:chExt cx="4725" cy="336"/>
            </a:xfrm>
          </p:grpSpPr>
          <p:sp>
            <p:nvSpPr>
              <p:cNvPr id="1049472" name="Line 48"/>
              <p:cNvSpPr>
                <a:spLocks noChangeShapeType="1"/>
              </p:cNvSpPr>
              <p:nvPr/>
            </p:nvSpPr>
            <p:spPr bwMode="auto">
              <a:xfrm>
                <a:off x="4656" y="2375"/>
                <a:ext cx="741" cy="1"/>
              </a:xfrm>
              <a:prstGeom prst="line">
                <a:avLst/>
              </a:prstGeom>
              <a:noFill/>
              <a:ln w="31750">
                <a:solidFill>
                  <a:schemeClr val="tx1"/>
                </a:solidFill>
                <a:round/>
              </a:ln>
            </p:spPr>
            <p:txBody>
              <a:bodyPr/>
              <a:lstStyle/>
              <a:p>
                <a:endParaRPr lang="zh-CN" altLang="en-US"/>
              </a:p>
            </p:txBody>
          </p:sp>
          <p:sp>
            <p:nvSpPr>
              <p:cNvPr id="1049473" name="Line 49"/>
              <p:cNvSpPr>
                <a:spLocks noChangeShapeType="1"/>
              </p:cNvSpPr>
              <p:nvPr/>
            </p:nvSpPr>
            <p:spPr bwMode="auto">
              <a:xfrm>
                <a:off x="672" y="2373"/>
                <a:ext cx="239" cy="2"/>
              </a:xfrm>
              <a:prstGeom prst="line">
                <a:avLst/>
              </a:prstGeom>
              <a:noFill/>
              <a:ln w="31750">
                <a:solidFill>
                  <a:schemeClr val="tx1"/>
                </a:solidFill>
                <a:round/>
              </a:ln>
            </p:spPr>
            <p:txBody>
              <a:bodyPr/>
              <a:lstStyle/>
              <a:p>
                <a:endParaRPr lang="zh-CN" altLang="en-US"/>
              </a:p>
            </p:txBody>
          </p:sp>
          <p:sp>
            <p:nvSpPr>
              <p:cNvPr id="1049474" name="Freeform 50"/>
              <p:cNvSpPr/>
              <p:nvPr/>
            </p:nvSpPr>
            <p:spPr bwMode="auto">
              <a:xfrm>
                <a:off x="912" y="2208"/>
                <a:ext cx="3744" cy="336"/>
              </a:xfrm>
              <a:custGeom>
                <a:avLst/>
                <a:gdLst/>
                <a:ahLst/>
                <a:cxnLst>
                  <a:cxn ang="0">
                    <a:pos x="206" y="0"/>
                  </a:cxn>
                  <a:cxn ang="0">
                    <a:pos x="0" y="486"/>
                  </a:cxn>
                  <a:cxn ang="0">
                    <a:pos x="196" y="964"/>
                  </a:cxn>
                  <a:cxn ang="0">
                    <a:pos x="5132" y="977"/>
                  </a:cxn>
                  <a:cxn ang="0">
                    <a:pos x="5328" y="486"/>
                  </a:cxn>
                  <a:cxn ang="0">
                    <a:pos x="5126" y="0"/>
                  </a:cxn>
                  <a:cxn ang="0">
                    <a:pos x="206" y="0"/>
                  </a:cxn>
                </a:cxnLst>
                <a:rect l="0" t="0" r="r" b="b"/>
                <a:pathLst>
                  <a:path w="5328" h="977">
                    <a:moveTo>
                      <a:pt x="206" y="0"/>
                    </a:moveTo>
                    <a:lnTo>
                      <a:pt x="0" y="486"/>
                    </a:lnTo>
                    <a:lnTo>
                      <a:pt x="196" y="964"/>
                    </a:lnTo>
                    <a:lnTo>
                      <a:pt x="5132" y="977"/>
                    </a:lnTo>
                    <a:lnTo>
                      <a:pt x="5328" y="486"/>
                    </a:lnTo>
                    <a:lnTo>
                      <a:pt x="5126" y="0"/>
                    </a:lnTo>
                    <a:lnTo>
                      <a:pt x="206" y="0"/>
                    </a:lnTo>
                    <a:close/>
                  </a:path>
                </a:pathLst>
              </a:custGeom>
              <a:noFill/>
              <a:ln w="31750">
                <a:solidFill>
                  <a:schemeClr val="tx1"/>
                </a:solidFill>
                <a:prstDash val="solid"/>
                <a:round/>
              </a:ln>
            </p:spPr>
            <p:txBody>
              <a:bodyPr/>
              <a:lstStyle/>
              <a:p>
                <a:endParaRPr lang="zh-CN" altLang="en-US"/>
              </a:p>
            </p:txBody>
          </p:sp>
        </p:grpSp>
        <p:sp>
          <p:nvSpPr>
            <p:cNvPr id="1049475" name="Text Box 51"/>
            <p:cNvSpPr txBox="1">
              <a:spLocks noChangeArrowheads="1"/>
            </p:cNvSpPr>
            <p:nvPr/>
          </p:nvSpPr>
          <p:spPr bwMode="auto">
            <a:xfrm>
              <a:off x="-32" y="2216"/>
              <a:ext cx="576" cy="288"/>
            </a:xfrm>
            <a:prstGeom prst="rect">
              <a:avLst/>
            </a:prstGeom>
            <a:noFill/>
            <a:ln w="9525">
              <a:noFill/>
              <a:miter lim="800000"/>
            </a:ln>
            <a:effectLst/>
          </p:spPr>
          <p:txBody>
            <a:bodyPr lIns="0">
              <a:spAutoFit/>
            </a:bodyPr>
            <a:lstStyle/>
            <a:p>
              <a:pPr eaLnBrk="0" hangingPunct="0">
                <a:spcBef>
                  <a:spcPct val="0"/>
                </a:spcBef>
              </a:pPr>
              <a:r>
                <a:rPr lang="zh-CN" altLang="en-US" sz="2400">
                  <a:latin typeface="Times New Roman" panose="02020603050405020304" pitchFamily="18" charset="0"/>
                </a:rPr>
                <a:t> 地址</a:t>
              </a:r>
            </a:p>
          </p:txBody>
        </p:sp>
      </p:grpSp>
      <p:grpSp>
        <p:nvGrpSpPr>
          <p:cNvPr id="201" name="Group 52"/>
          <p:cNvGrpSpPr/>
          <p:nvPr/>
        </p:nvGrpSpPr>
        <p:grpSpPr bwMode="auto">
          <a:xfrm>
            <a:off x="1257300" y="5626100"/>
            <a:ext cx="8953500" cy="469900"/>
            <a:chOff x="-168" y="3544"/>
            <a:chExt cx="5640" cy="296"/>
          </a:xfrm>
        </p:grpSpPr>
        <p:sp>
          <p:nvSpPr>
            <p:cNvPr id="1049476" name="Freeform 53"/>
            <p:cNvSpPr/>
            <p:nvPr/>
          </p:nvSpPr>
          <p:spPr bwMode="auto">
            <a:xfrm>
              <a:off x="624" y="3600"/>
              <a:ext cx="4848" cy="240"/>
            </a:xfrm>
            <a:custGeom>
              <a:avLst/>
              <a:gdLst/>
              <a:ahLst/>
              <a:cxnLst>
                <a:cxn ang="0">
                  <a:pos x="0" y="0"/>
                </a:cxn>
                <a:cxn ang="0">
                  <a:pos x="1152" y="0"/>
                </a:cxn>
                <a:cxn ang="0">
                  <a:pos x="1392" y="240"/>
                </a:cxn>
                <a:cxn ang="0">
                  <a:pos x="2976" y="240"/>
                </a:cxn>
                <a:cxn ang="0">
                  <a:pos x="3216" y="0"/>
                </a:cxn>
                <a:cxn ang="0">
                  <a:pos x="4848" y="0"/>
                </a:cxn>
              </a:cxnLst>
              <a:rect l="0" t="0" r="r" b="b"/>
              <a:pathLst>
                <a:path w="4848" h="240">
                  <a:moveTo>
                    <a:pt x="0" y="0"/>
                  </a:moveTo>
                  <a:lnTo>
                    <a:pt x="1152" y="0"/>
                  </a:lnTo>
                  <a:lnTo>
                    <a:pt x="1392" y="240"/>
                  </a:lnTo>
                  <a:lnTo>
                    <a:pt x="2976" y="240"/>
                  </a:lnTo>
                  <a:lnTo>
                    <a:pt x="3216" y="0"/>
                  </a:lnTo>
                  <a:lnTo>
                    <a:pt x="4848" y="0"/>
                  </a:lnTo>
                </a:path>
              </a:pathLst>
            </a:custGeom>
            <a:noFill/>
            <a:ln w="38100" cmpd="sng">
              <a:solidFill>
                <a:schemeClr val="tx1"/>
              </a:solidFill>
              <a:round/>
            </a:ln>
            <a:effectLst/>
          </p:spPr>
          <p:txBody>
            <a:bodyPr wrap="none"/>
            <a:lstStyle/>
            <a:p>
              <a:endParaRPr lang="zh-CN" altLang="en-US"/>
            </a:p>
          </p:txBody>
        </p:sp>
        <p:sp>
          <p:nvSpPr>
            <p:cNvPr id="1049477" name="Text Box 54"/>
            <p:cNvSpPr txBox="1">
              <a:spLocks noChangeArrowheads="1"/>
            </p:cNvSpPr>
            <p:nvPr/>
          </p:nvSpPr>
          <p:spPr bwMode="auto">
            <a:xfrm>
              <a:off x="-168" y="3544"/>
              <a:ext cx="776" cy="290"/>
            </a:xfrm>
            <a:prstGeom prst="rect">
              <a:avLst/>
            </a:prstGeom>
            <a:noFill/>
            <a:ln w="9525">
              <a:noFill/>
              <a:miter lim="800000"/>
            </a:ln>
            <a:effectLst/>
          </p:spPr>
          <p:txBody>
            <a:bodyPr wrap="square" lIns="0">
              <a:spAutoFit/>
            </a:bodyPr>
            <a:lstStyle/>
            <a:p>
              <a:pPr eaLnBrk="0" hangingPunct="0">
                <a:spcBef>
                  <a:spcPct val="0"/>
                </a:spcBef>
              </a:pPr>
              <a:r>
                <a:rPr lang="zh-CN" altLang="en-US" sz="2400">
                  <a:latin typeface="Times New Roman" panose="02020603050405020304" pitchFamily="18" charset="0"/>
                </a:rPr>
                <a:t>  写命令</a:t>
              </a:r>
            </a:p>
          </p:txBody>
        </p:sp>
      </p:grpSp>
      <p:grpSp>
        <p:nvGrpSpPr>
          <p:cNvPr id="202" name="Group 55"/>
          <p:cNvGrpSpPr/>
          <p:nvPr/>
        </p:nvGrpSpPr>
        <p:grpSpPr bwMode="auto">
          <a:xfrm>
            <a:off x="2500313" y="3505200"/>
            <a:ext cx="806450" cy="2590800"/>
            <a:chOff x="615" y="2208"/>
            <a:chExt cx="508" cy="1632"/>
          </a:xfrm>
        </p:grpSpPr>
        <p:grpSp>
          <p:nvGrpSpPr>
            <p:cNvPr id="203" name="Group 56"/>
            <p:cNvGrpSpPr/>
            <p:nvPr/>
          </p:nvGrpSpPr>
          <p:grpSpPr bwMode="auto">
            <a:xfrm>
              <a:off x="615" y="2208"/>
              <a:ext cx="489" cy="384"/>
              <a:chOff x="615" y="2208"/>
              <a:chExt cx="489" cy="384"/>
            </a:xfrm>
          </p:grpSpPr>
          <p:sp>
            <p:nvSpPr>
              <p:cNvPr id="1049478" name="Freeform 57"/>
              <p:cNvSpPr/>
              <p:nvPr/>
            </p:nvSpPr>
            <p:spPr bwMode="auto">
              <a:xfrm>
                <a:off x="616" y="2208"/>
                <a:ext cx="437" cy="358"/>
              </a:xfrm>
              <a:custGeom>
                <a:avLst/>
                <a:gdLst/>
                <a:ahLst/>
                <a:cxnLst>
                  <a:cxn ang="0">
                    <a:pos x="245" y="167"/>
                  </a:cxn>
                  <a:cxn ang="0">
                    <a:pos x="435" y="0"/>
                  </a:cxn>
                  <a:cxn ang="0">
                    <a:pos x="0" y="1"/>
                  </a:cxn>
                  <a:cxn ang="0">
                    <a:pos x="0" y="358"/>
                  </a:cxn>
                  <a:cxn ang="0">
                    <a:pos x="437" y="358"/>
                  </a:cxn>
                </a:cxnLst>
                <a:rect l="0" t="0" r="r" b="b"/>
                <a:pathLst>
                  <a:path w="437" h="358">
                    <a:moveTo>
                      <a:pt x="245" y="167"/>
                    </a:moveTo>
                    <a:lnTo>
                      <a:pt x="435" y="0"/>
                    </a:lnTo>
                    <a:lnTo>
                      <a:pt x="0" y="1"/>
                    </a:lnTo>
                    <a:lnTo>
                      <a:pt x="0" y="358"/>
                    </a:lnTo>
                    <a:lnTo>
                      <a:pt x="437" y="358"/>
                    </a:lnTo>
                  </a:path>
                </a:pathLst>
              </a:custGeom>
              <a:solidFill>
                <a:schemeClr val="folHlink">
                  <a:alpha val="50000"/>
                </a:schemeClr>
              </a:solidFill>
              <a:ln w="9525">
                <a:solidFill>
                  <a:schemeClr val="folHlink"/>
                </a:solidFill>
                <a:round/>
              </a:ln>
              <a:effectLst/>
            </p:spPr>
            <p:txBody>
              <a:bodyPr wrap="none"/>
              <a:lstStyle/>
              <a:p>
                <a:endParaRPr lang="zh-CN" altLang="en-US"/>
              </a:p>
            </p:txBody>
          </p:sp>
          <p:sp>
            <p:nvSpPr>
              <p:cNvPr id="1049479" name="Line 58"/>
              <p:cNvSpPr>
                <a:spLocks noChangeShapeType="1"/>
              </p:cNvSpPr>
              <p:nvPr/>
            </p:nvSpPr>
            <p:spPr bwMode="auto">
              <a:xfrm rot="2700000">
                <a:off x="946" y="2177"/>
                <a:ext cx="0" cy="240"/>
              </a:xfrm>
              <a:prstGeom prst="line">
                <a:avLst/>
              </a:prstGeom>
              <a:noFill/>
              <a:ln w="76200">
                <a:solidFill>
                  <a:schemeClr val="folHlink"/>
                </a:solidFill>
                <a:round/>
              </a:ln>
              <a:effectLst/>
            </p:spPr>
            <p:txBody>
              <a:bodyPr wrap="none"/>
              <a:lstStyle/>
              <a:p>
                <a:endParaRPr lang="zh-CN" altLang="en-US"/>
              </a:p>
            </p:txBody>
          </p:sp>
          <p:sp>
            <p:nvSpPr>
              <p:cNvPr id="1049480" name="Line 59"/>
              <p:cNvSpPr>
                <a:spLocks noChangeShapeType="1"/>
              </p:cNvSpPr>
              <p:nvPr/>
            </p:nvSpPr>
            <p:spPr bwMode="auto">
              <a:xfrm rot="8100000">
                <a:off x="944" y="2329"/>
                <a:ext cx="0" cy="263"/>
              </a:xfrm>
              <a:prstGeom prst="line">
                <a:avLst/>
              </a:prstGeom>
              <a:noFill/>
              <a:ln w="76200">
                <a:solidFill>
                  <a:schemeClr val="folHlink"/>
                </a:solidFill>
                <a:round/>
              </a:ln>
              <a:effectLst/>
            </p:spPr>
            <p:txBody>
              <a:bodyPr wrap="none"/>
              <a:lstStyle/>
              <a:p>
                <a:endParaRPr lang="zh-CN" altLang="en-US"/>
              </a:p>
            </p:txBody>
          </p:sp>
          <p:sp>
            <p:nvSpPr>
              <p:cNvPr id="1049481" name="Line 60"/>
              <p:cNvSpPr>
                <a:spLocks noChangeShapeType="1"/>
              </p:cNvSpPr>
              <p:nvPr/>
            </p:nvSpPr>
            <p:spPr bwMode="auto">
              <a:xfrm>
                <a:off x="615" y="2208"/>
                <a:ext cx="489" cy="0"/>
              </a:xfrm>
              <a:prstGeom prst="line">
                <a:avLst/>
              </a:prstGeom>
              <a:noFill/>
              <a:ln w="76200">
                <a:solidFill>
                  <a:schemeClr val="folHlink"/>
                </a:solidFill>
                <a:round/>
              </a:ln>
              <a:effectLst/>
            </p:spPr>
            <p:txBody>
              <a:bodyPr wrap="none"/>
              <a:lstStyle/>
              <a:p>
                <a:endParaRPr lang="zh-CN" altLang="en-US"/>
              </a:p>
            </p:txBody>
          </p:sp>
          <p:sp>
            <p:nvSpPr>
              <p:cNvPr id="1049482" name="Line 61"/>
              <p:cNvSpPr>
                <a:spLocks noChangeShapeType="1"/>
              </p:cNvSpPr>
              <p:nvPr/>
            </p:nvSpPr>
            <p:spPr bwMode="auto">
              <a:xfrm>
                <a:off x="615" y="2544"/>
                <a:ext cx="489" cy="0"/>
              </a:xfrm>
              <a:prstGeom prst="line">
                <a:avLst/>
              </a:prstGeom>
              <a:noFill/>
              <a:ln w="76200">
                <a:solidFill>
                  <a:schemeClr val="folHlink"/>
                </a:solidFill>
                <a:round/>
              </a:ln>
              <a:effectLst/>
            </p:spPr>
            <p:txBody>
              <a:bodyPr wrap="none"/>
              <a:lstStyle/>
              <a:p>
                <a:endParaRPr lang="zh-CN" altLang="en-US"/>
              </a:p>
            </p:txBody>
          </p:sp>
        </p:grpSp>
        <p:sp>
          <p:nvSpPr>
            <p:cNvPr id="1049483" name="Rectangle 62"/>
            <p:cNvSpPr>
              <a:spLocks noChangeArrowheads="1"/>
            </p:cNvSpPr>
            <p:nvPr/>
          </p:nvSpPr>
          <p:spPr bwMode="auto">
            <a:xfrm>
              <a:off x="624" y="2863"/>
              <a:ext cx="480" cy="422"/>
            </a:xfrm>
            <a:prstGeom prst="rect">
              <a:avLst/>
            </a:prstGeom>
            <a:solidFill>
              <a:schemeClr val="folHlink">
                <a:alpha val="50000"/>
              </a:schemeClr>
            </a:solidFill>
            <a:ln w="9525">
              <a:solidFill>
                <a:schemeClr val="folHlink"/>
              </a:solidFill>
              <a:miter lim="800000"/>
            </a:ln>
            <a:effectLst/>
          </p:spPr>
          <p:txBody>
            <a:bodyPr wrap="none" anchor="ctr"/>
            <a:lstStyle/>
            <a:p>
              <a:endParaRPr lang="zh-CN" altLang="en-US"/>
            </a:p>
          </p:txBody>
        </p:sp>
        <p:sp>
          <p:nvSpPr>
            <p:cNvPr id="1049484" name="Line 63"/>
            <p:cNvSpPr>
              <a:spLocks noChangeShapeType="1"/>
            </p:cNvSpPr>
            <p:nvPr/>
          </p:nvSpPr>
          <p:spPr bwMode="auto">
            <a:xfrm>
              <a:off x="624" y="3072"/>
              <a:ext cx="499" cy="0"/>
            </a:xfrm>
            <a:prstGeom prst="line">
              <a:avLst/>
            </a:prstGeom>
            <a:noFill/>
            <a:ln w="76200">
              <a:solidFill>
                <a:schemeClr val="folHlink"/>
              </a:solidFill>
              <a:round/>
            </a:ln>
            <a:effectLst/>
          </p:spPr>
          <p:txBody>
            <a:bodyPr wrap="none"/>
            <a:lstStyle/>
            <a:p>
              <a:endParaRPr lang="zh-CN" altLang="en-US"/>
            </a:p>
          </p:txBody>
        </p:sp>
        <p:grpSp>
          <p:nvGrpSpPr>
            <p:cNvPr id="204" name="Group 64"/>
            <p:cNvGrpSpPr/>
            <p:nvPr/>
          </p:nvGrpSpPr>
          <p:grpSpPr bwMode="auto">
            <a:xfrm>
              <a:off x="624" y="3600"/>
              <a:ext cx="499" cy="240"/>
              <a:chOff x="624" y="3600"/>
              <a:chExt cx="499" cy="384"/>
            </a:xfrm>
          </p:grpSpPr>
          <p:sp>
            <p:nvSpPr>
              <p:cNvPr id="1049485" name="Rectangle 65"/>
              <p:cNvSpPr>
                <a:spLocks noChangeArrowheads="1"/>
              </p:cNvSpPr>
              <p:nvPr/>
            </p:nvSpPr>
            <p:spPr bwMode="auto">
              <a:xfrm>
                <a:off x="624" y="3600"/>
                <a:ext cx="480" cy="384"/>
              </a:xfrm>
              <a:prstGeom prst="rect">
                <a:avLst/>
              </a:prstGeom>
              <a:solidFill>
                <a:schemeClr val="folHlink">
                  <a:alpha val="50000"/>
                </a:schemeClr>
              </a:solidFill>
              <a:ln w="9525">
                <a:solidFill>
                  <a:schemeClr val="folHlink"/>
                </a:solidFill>
                <a:miter lim="800000"/>
              </a:ln>
              <a:effectLst/>
            </p:spPr>
            <p:txBody>
              <a:bodyPr wrap="none" anchor="ctr"/>
              <a:lstStyle/>
              <a:p>
                <a:endParaRPr lang="zh-CN" altLang="en-US"/>
              </a:p>
            </p:txBody>
          </p:sp>
          <p:sp>
            <p:nvSpPr>
              <p:cNvPr id="1049486" name="Line 66"/>
              <p:cNvSpPr>
                <a:spLocks noChangeShapeType="1"/>
              </p:cNvSpPr>
              <p:nvPr/>
            </p:nvSpPr>
            <p:spPr bwMode="auto">
              <a:xfrm>
                <a:off x="624" y="3600"/>
                <a:ext cx="499" cy="0"/>
              </a:xfrm>
              <a:prstGeom prst="line">
                <a:avLst/>
              </a:prstGeom>
              <a:noFill/>
              <a:ln w="76200">
                <a:solidFill>
                  <a:schemeClr val="folHlink"/>
                </a:solidFill>
                <a:round/>
              </a:ln>
              <a:effectLst/>
            </p:spPr>
            <p:txBody>
              <a:bodyPr wrap="none"/>
              <a:lstStyle/>
              <a:p>
                <a:endParaRPr lang="zh-CN" altLang="en-US"/>
              </a:p>
            </p:txBody>
          </p:sp>
        </p:grpSp>
      </p:grpSp>
      <p:grpSp>
        <p:nvGrpSpPr>
          <p:cNvPr id="205" name="Group 67"/>
          <p:cNvGrpSpPr/>
          <p:nvPr/>
        </p:nvGrpSpPr>
        <p:grpSpPr bwMode="auto">
          <a:xfrm>
            <a:off x="3276600" y="3505200"/>
            <a:ext cx="723900" cy="2590800"/>
            <a:chOff x="1104" y="2208"/>
            <a:chExt cx="456" cy="1632"/>
          </a:xfrm>
        </p:grpSpPr>
        <p:grpSp>
          <p:nvGrpSpPr>
            <p:cNvPr id="206" name="Group 68"/>
            <p:cNvGrpSpPr/>
            <p:nvPr/>
          </p:nvGrpSpPr>
          <p:grpSpPr bwMode="auto">
            <a:xfrm>
              <a:off x="1104" y="3600"/>
              <a:ext cx="456" cy="240"/>
              <a:chOff x="624" y="3600"/>
              <a:chExt cx="499" cy="384"/>
            </a:xfrm>
          </p:grpSpPr>
          <p:sp>
            <p:nvSpPr>
              <p:cNvPr id="1049487" name="Rectangle 69"/>
              <p:cNvSpPr>
                <a:spLocks noChangeArrowheads="1"/>
              </p:cNvSpPr>
              <p:nvPr/>
            </p:nvSpPr>
            <p:spPr bwMode="auto">
              <a:xfrm>
                <a:off x="624" y="3600"/>
                <a:ext cx="480" cy="384"/>
              </a:xfrm>
              <a:prstGeom prst="rect">
                <a:avLst/>
              </a:prstGeom>
              <a:solidFill>
                <a:schemeClr val="folHlink">
                  <a:alpha val="50000"/>
                </a:schemeClr>
              </a:solidFill>
              <a:ln w="9525">
                <a:solidFill>
                  <a:schemeClr val="folHlink"/>
                </a:solidFill>
                <a:miter lim="800000"/>
              </a:ln>
              <a:effectLst/>
            </p:spPr>
            <p:txBody>
              <a:bodyPr wrap="none" anchor="ctr"/>
              <a:lstStyle/>
              <a:p>
                <a:endParaRPr lang="zh-CN" altLang="en-US"/>
              </a:p>
            </p:txBody>
          </p:sp>
          <p:sp>
            <p:nvSpPr>
              <p:cNvPr id="1049488" name="Line 70"/>
              <p:cNvSpPr>
                <a:spLocks noChangeShapeType="1"/>
              </p:cNvSpPr>
              <p:nvPr/>
            </p:nvSpPr>
            <p:spPr bwMode="auto">
              <a:xfrm>
                <a:off x="624" y="3600"/>
                <a:ext cx="499" cy="0"/>
              </a:xfrm>
              <a:prstGeom prst="line">
                <a:avLst/>
              </a:prstGeom>
              <a:noFill/>
              <a:ln w="76200">
                <a:solidFill>
                  <a:schemeClr val="folHlink"/>
                </a:solidFill>
                <a:round/>
              </a:ln>
              <a:effectLst/>
            </p:spPr>
            <p:txBody>
              <a:bodyPr wrap="none"/>
              <a:lstStyle/>
              <a:p>
                <a:endParaRPr lang="zh-CN" altLang="en-US"/>
              </a:p>
            </p:txBody>
          </p:sp>
        </p:grpSp>
        <p:sp>
          <p:nvSpPr>
            <p:cNvPr id="1049489" name="Line 71"/>
            <p:cNvSpPr>
              <a:spLocks noChangeShapeType="1"/>
            </p:cNvSpPr>
            <p:nvPr/>
          </p:nvSpPr>
          <p:spPr bwMode="auto">
            <a:xfrm>
              <a:off x="1104" y="2208"/>
              <a:ext cx="432" cy="0"/>
            </a:xfrm>
            <a:prstGeom prst="line">
              <a:avLst/>
            </a:prstGeom>
            <a:noFill/>
            <a:ln w="76200">
              <a:solidFill>
                <a:schemeClr val="folHlink"/>
              </a:solidFill>
              <a:round/>
            </a:ln>
            <a:effectLst/>
          </p:spPr>
          <p:txBody>
            <a:bodyPr wrap="none"/>
            <a:lstStyle/>
            <a:p>
              <a:endParaRPr lang="zh-CN" altLang="en-US"/>
            </a:p>
          </p:txBody>
        </p:sp>
        <p:sp>
          <p:nvSpPr>
            <p:cNvPr id="1049490" name="Line 72"/>
            <p:cNvSpPr>
              <a:spLocks noChangeShapeType="1"/>
            </p:cNvSpPr>
            <p:nvPr/>
          </p:nvSpPr>
          <p:spPr bwMode="auto">
            <a:xfrm>
              <a:off x="1104" y="2544"/>
              <a:ext cx="432" cy="0"/>
            </a:xfrm>
            <a:prstGeom prst="line">
              <a:avLst/>
            </a:prstGeom>
            <a:noFill/>
            <a:ln w="76200">
              <a:solidFill>
                <a:schemeClr val="folHlink"/>
              </a:solidFill>
              <a:round/>
            </a:ln>
            <a:effectLst/>
          </p:spPr>
          <p:txBody>
            <a:bodyPr wrap="none"/>
            <a:lstStyle/>
            <a:p>
              <a:endParaRPr lang="zh-CN" altLang="en-US"/>
            </a:p>
          </p:txBody>
        </p:sp>
        <p:sp>
          <p:nvSpPr>
            <p:cNvPr id="1049491" name="Freeform 73"/>
            <p:cNvSpPr/>
            <p:nvPr/>
          </p:nvSpPr>
          <p:spPr bwMode="auto">
            <a:xfrm>
              <a:off x="1104" y="2863"/>
              <a:ext cx="367" cy="422"/>
            </a:xfrm>
            <a:custGeom>
              <a:avLst/>
              <a:gdLst/>
              <a:ahLst/>
              <a:cxnLst>
                <a:cxn ang="0">
                  <a:pos x="367" y="0"/>
                </a:cxn>
                <a:cxn ang="0">
                  <a:pos x="0" y="0"/>
                </a:cxn>
                <a:cxn ang="0">
                  <a:pos x="0" y="384"/>
                </a:cxn>
                <a:cxn ang="0">
                  <a:pos x="336" y="384"/>
                </a:cxn>
                <a:cxn ang="0">
                  <a:pos x="134" y="184"/>
                </a:cxn>
              </a:cxnLst>
              <a:rect l="0" t="0" r="r" b="b"/>
              <a:pathLst>
                <a:path w="367" h="384">
                  <a:moveTo>
                    <a:pt x="367" y="0"/>
                  </a:moveTo>
                  <a:lnTo>
                    <a:pt x="0" y="0"/>
                  </a:lnTo>
                  <a:lnTo>
                    <a:pt x="0" y="384"/>
                  </a:lnTo>
                  <a:lnTo>
                    <a:pt x="336" y="384"/>
                  </a:lnTo>
                  <a:lnTo>
                    <a:pt x="134" y="184"/>
                  </a:lnTo>
                </a:path>
              </a:pathLst>
            </a:custGeom>
            <a:solidFill>
              <a:schemeClr val="folHlink">
                <a:alpha val="50000"/>
              </a:schemeClr>
            </a:solidFill>
            <a:ln w="9525">
              <a:solidFill>
                <a:schemeClr val="tx1"/>
              </a:solidFill>
              <a:round/>
            </a:ln>
            <a:effectLst/>
          </p:spPr>
          <p:txBody>
            <a:bodyPr wrap="none"/>
            <a:lstStyle/>
            <a:p>
              <a:endParaRPr lang="zh-CN" altLang="en-US"/>
            </a:p>
          </p:txBody>
        </p:sp>
        <p:sp>
          <p:nvSpPr>
            <p:cNvPr id="1049492" name="Line 74"/>
            <p:cNvSpPr>
              <a:spLocks noChangeShapeType="1"/>
            </p:cNvSpPr>
            <p:nvPr/>
          </p:nvSpPr>
          <p:spPr bwMode="auto">
            <a:xfrm>
              <a:off x="1104" y="3072"/>
              <a:ext cx="144" cy="0"/>
            </a:xfrm>
            <a:prstGeom prst="line">
              <a:avLst/>
            </a:prstGeom>
            <a:noFill/>
            <a:ln w="76200">
              <a:solidFill>
                <a:schemeClr val="folHlink"/>
              </a:solidFill>
              <a:round/>
            </a:ln>
            <a:effectLst/>
          </p:spPr>
          <p:txBody>
            <a:bodyPr wrap="none"/>
            <a:lstStyle/>
            <a:p>
              <a:endParaRPr lang="zh-CN" altLang="en-US"/>
            </a:p>
          </p:txBody>
        </p:sp>
        <p:sp>
          <p:nvSpPr>
            <p:cNvPr id="1049493" name="Line 75"/>
            <p:cNvSpPr>
              <a:spLocks noChangeShapeType="1"/>
            </p:cNvSpPr>
            <p:nvPr/>
          </p:nvSpPr>
          <p:spPr bwMode="auto">
            <a:xfrm rot="2700000">
              <a:off x="1345" y="2833"/>
              <a:ext cx="0" cy="286"/>
            </a:xfrm>
            <a:prstGeom prst="line">
              <a:avLst/>
            </a:prstGeom>
            <a:noFill/>
            <a:ln w="76200">
              <a:solidFill>
                <a:schemeClr val="folHlink"/>
              </a:solidFill>
              <a:round/>
            </a:ln>
            <a:effectLst/>
          </p:spPr>
          <p:txBody>
            <a:bodyPr wrap="none"/>
            <a:lstStyle/>
            <a:p>
              <a:endParaRPr lang="zh-CN" altLang="en-US"/>
            </a:p>
          </p:txBody>
        </p:sp>
        <p:sp>
          <p:nvSpPr>
            <p:cNvPr id="1049494" name="Line 76"/>
            <p:cNvSpPr>
              <a:spLocks noChangeShapeType="1"/>
            </p:cNvSpPr>
            <p:nvPr/>
          </p:nvSpPr>
          <p:spPr bwMode="auto">
            <a:xfrm rot="8100000">
              <a:off x="1344" y="3017"/>
              <a:ext cx="0" cy="295"/>
            </a:xfrm>
            <a:prstGeom prst="line">
              <a:avLst/>
            </a:prstGeom>
            <a:noFill/>
            <a:ln w="76200">
              <a:solidFill>
                <a:schemeClr val="folHlink"/>
              </a:solidFill>
              <a:round/>
            </a:ln>
            <a:effectLst/>
          </p:spPr>
          <p:txBody>
            <a:bodyPr wrap="none"/>
            <a:lstStyle/>
            <a:p>
              <a:endParaRPr lang="zh-CN" altLang="en-US"/>
            </a:p>
          </p:txBody>
        </p:sp>
        <p:sp>
          <p:nvSpPr>
            <p:cNvPr id="1049495" name="Line 77"/>
            <p:cNvSpPr>
              <a:spLocks noChangeShapeType="1"/>
            </p:cNvSpPr>
            <p:nvPr/>
          </p:nvSpPr>
          <p:spPr bwMode="auto">
            <a:xfrm>
              <a:off x="1414" y="3264"/>
              <a:ext cx="122" cy="0"/>
            </a:xfrm>
            <a:prstGeom prst="line">
              <a:avLst/>
            </a:prstGeom>
            <a:noFill/>
            <a:ln w="76200">
              <a:solidFill>
                <a:schemeClr val="folHlink"/>
              </a:solidFill>
              <a:round/>
            </a:ln>
            <a:effectLst/>
          </p:spPr>
          <p:txBody>
            <a:bodyPr wrap="none"/>
            <a:lstStyle/>
            <a:p>
              <a:endParaRPr lang="zh-CN" altLang="en-US"/>
            </a:p>
          </p:txBody>
        </p:sp>
        <p:sp>
          <p:nvSpPr>
            <p:cNvPr id="1049496" name="Line 78"/>
            <p:cNvSpPr>
              <a:spLocks noChangeShapeType="1"/>
            </p:cNvSpPr>
            <p:nvPr/>
          </p:nvSpPr>
          <p:spPr bwMode="auto">
            <a:xfrm>
              <a:off x="1414" y="2880"/>
              <a:ext cx="122" cy="0"/>
            </a:xfrm>
            <a:prstGeom prst="line">
              <a:avLst/>
            </a:prstGeom>
            <a:noFill/>
            <a:ln w="76200">
              <a:solidFill>
                <a:schemeClr val="folHlink"/>
              </a:solidFill>
              <a:round/>
            </a:ln>
            <a:effectLst/>
          </p:spPr>
          <p:txBody>
            <a:bodyPr wrap="none"/>
            <a:lstStyle/>
            <a:p>
              <a:endParaRPr lang="zh-CN" altLang="en-US"/>
            </a:p>
          </p:txBody>
        </p:sp>
      </p:grpSp>
      <p:sp>
        <p:nvSpPr>
          <p:cNvPr id="1049497" name="Line 79"/>
          <p:cNvSpPr>
            <a:spLocks noChangeShapeType="1"/>
          </p:cNvSpPr>
          <p:nvPr/>
        </p:nvSpPr>
        <p:spPr bwMode="auto">
          <a:xfrm>
            <a:off x="3962400" y="2819401"/>
            <a:ext cx="0" cy="3959225"/>
          </a:xfrm>
          <a:prstGeom prst="line">
            <a:avLst/>
          </a:prstGeom>
          <a:noFill/>
          <a:ln w="38100">
            <a:solidFill>
              <a:schemeClr val="tx1"/>
            </a:solidFill>
            <a:prstDash val="dash"/>
            <a:round/>
          </a:ln>
          <a:effectLst/>
        </p:spPr>
        <p:txBody>
          <a:bodyPr wrap="none"/>
          <a:lstStyle/>
          <a:p>
            <a:endParaRPr lang="zh-CN" altLang="en-US"/>
          </a:p>
        </p:txBody>
      </p:sp>
      <p:grpSp>
        <p:nvGrpSpPr>
          <p:cNvPr id="207" name="Group 80"/>
          <p:cNvGrpSpPr/>
          <p:nvPr/>
        </p:nvGrpSpPr>
        <p:grpSpPr bwMode="auto">
          <a:xfrm>
            <a:off x="3962400" y="3505200"/>
            <a:ext cx="762000" cy="2590800"/>
            <a:chOff x="1536" y="2208"/>
            <a:chExt cx="480" cy="1632"/>
          </a:xfrm>
        </p:grpSpPr>
        <p:sp>
          <p:nvSpPr>
            <p:cNvPr id="1049498" name="Line 81"/>
            <p:cNvSpPr>
              <a:spLocks noChangeShapeType="1"/>
            </p:cNvSpPr>
            <p:nvPr/>
          </p:nvSpPr>
          <p:spPr bwMode="auto">
            <a:xfrm>
              <a:off x="1536" y="2208"/>
              <a:ext cx="480" cy="0"/>
            </a:xfrm>
            <a:prstGeom prst="line">
              <a:avLst/>
            </a:prstGeom>
            <a:noFill/>
            <a:ln w="76200">
              <a:solidFill>
                <a:schemeClr val="folHlink"/>
              </a:solidFill>
              <a:round/>
            </a:ln>
            <a:effectLst/>
          </p:spPr>
          <p:txBody>
            <a:bodyPr wrap="none"/>
            <a:lstStyle/>
            <a:p>
              <a:endParaRPr lang="zh-CN" altLang="en-US"/>
            </a:p>
          </p:txBody>
        </p:sp>
        <p:sp>
          <p:nvSpPr>
            <p:cNvPr id="1049499" name="Line 82"/>
            <p:cNvSpPr>
              <a:spLocks noChangeShapeType="1"/>
            </p:cNvSpPr>
            <p:nvPr/>
          </p:nvSpPr>
          <p:spPr bwMode="auto">
            <a:xfrm>
              <a:off x="1536" y="2544"/>
              <a:ext cx="480" cy="0"/>
            </a:xfrm>
            <a:prstGeom prst="line">
              <a:avLst/>
            </a:prstGeom>
            <a:noFill/>
            <a:ln w="76200">
              <a:solidFill>
                <a:schemeClr val="folHlink"/>
              </a:solidFill>
              <a:round/>
            </a:ln>
            <a:effectLst/>
          </p:spPr>
          <p:txBody>
            <a:bodyPr wrap="none"/>
            <a:lstStyle/>
            <a:p>
              <a:endParaRPr lang="zh-CN" altLang="en-US"/>
            </a:p>
          </p:txBody>
        </p:sp>
        <p:sp>
          <p:nvSpPr>
            <p:cNvPr id="1049500" name="Line 83"/>
            <p:cNvSpPr>
              <a:spLocks noChangeShapeType="1"/>
            </p:cNvSpPr>
            <p:nvPr/>
          </p:nvSpPr>
          <p:spPr bwMode="auto">
            <a:xfrm>
              <a:off x="1536" y="2880"/>
              <a:ext cx="480" cy="0"/>
            </a:xfrm>
            <a:prstGeom prst="line">
              <a:avLst/>
            </a:prstGeom>
            <a:noFill/>
            <a:ln w="76200">
              <a:solidFill>
                <a:schemeClr val="folHlink"/>
              </a:solidFill>
              <a:round/>
            </a:ln>
            <a:effectLst/>
          </p:spPr>
          <p:txBody>
            <a:bodyPr wrap="none"/>
            <a:lstStyle/>
            <a:p>
              <a:endParaRPr lang="zh-CN" altLang="en-US"/>
            </a:p>
          </p:txBody>
        </p:sp>
        <p:sp>
          <p:nvSpPr>
            <p:cNvPr id="1049501" name="Line 84"/>
            <p:cNvSpPr>
              <a:spLocks noChangeShapeType="1"/>
            </p:cNvSpPr>
            <p:nvPr/>
          </p:nvSpPr>
          <p:spPr bwMode="auto">
            <a:xfrm>
              <a:off x="1536" y="3264"/>
              <a:ext cx="480" cy="0"/>
            </a:xfrm>
            <a:prstGeom prst="line">
              <a:avLst/>
            </a:prstGeom>
            <a:noFill/>
            <a:ln w="76200">
              <a:solidFill>
                <a:schemeClr val="folHlink"/>
              </a:solidFill>
              <a:round/>
            </a:ln>
            <a:effectLst/>
          </p:spPr>
          <p:txBody>
            <a:bodyPr wrap="none"/>
            <a:lstStyle/>
            <a:p>
              <a:endParaRPr lang="zh-CN" altLang="en-US"/>
            </a:p>
          </p:txBody>
        </p:sp>
        <p:sp>
          <p:nvSpPr>
            <p:cNvPr id="1049502" name="Freeform 85"/>
            <p:cNvSpPr/>
            <p:nvPr/>
          </p:nvSpPr>
          <p:spPr bwMode="auto">
            <a:xfrm>
              <a:off x="1536" y="3600"/>
              <a:ext cx="480" cy="240"/>
            </a:xfrm>
            <a:custGeom>
              <a:avLst/>
              <a:gdLst/>
              <a:ahLst/>
              <a:cxnLst>
                <a:cxn ang="0">
                  <a:pos x="0" y="0"/>
                </a:cxn>
                <a:cxn ang="0">
                  <a:pos x="240" y="0"/>
                </a:cxn>
                <a:cxn ang="0">
                  <a:pos x="480" y="384"/>
                </a:cxn>
                <a:cxn ang="0">
                  <a:pos x="0" y="384"/>
                </a:cxn>
              </a:cxnLst>
              <a:rect l="0" t="0" r="r" b="b"/>
              <a:pathLst>
                <a:path w="480" h="384">
                  <a:moveTo>
                    <a:pt x="0" y="0"/>
                  </a:moveTo>
                  <a:lnTo>
                    <a:pt x="240" y="0"/>
                  </a:lnTo>
                  <a:lnTo>
                    <a:pt x="480" y="384"/>
                  </a:lnTo>
                  <a:lnTo>
                    <a:pt x="0" y="384"/>
                  </a:lnTo>
                </a:path>
              </a:pathLst>
            </a:custGeom>
            <a:solidFill>
              <a:schemeClr val="folHlink">
                <a:alpha val="50000"/>
              </a:schemeClr>
            </a:solidFill>
            <a:ln w="9525">
              <a:solidFill>
                <a:schemeClr val="folHlink"/>
              </a:solidFill>
              <a:round/>
            </a:ln>
            <a:effectLst/>
          </p:spPr>
          <p:txBody>
            <a:bodyPr wrap="none"/>
            <a:lstStyle/>
            <a:p>
              <a:endParaRPr lang="zh-CN" altLang="en-US"/>
            </a:p>
          </p:txBody>
        </p:sp>
        <p:sp>
          <p:nvSpPr>
            <p:cNvPr id="1049503" name="Line 86"/>
            <p:cNvSpPr>
              <a:spLocks noChangeShapeType="1"/>
            </p:cNvSpPr>
            <p:nvPr/>
          </p:nvSpPr>
          <p:spPr bwMode="auto">
            <a:xfrm>
              <a:off x="1536" y="3600"/>
              <a:ext cx="263" cy="0"/>
            </a:xfrm>
            <a:prstGeom prst="line">
              <a:avLst/>
            </a:prstGeom>
            <a:noFill/>
            <a:ln w="76200">
              <a:solidFill>
                <a:schemeClr val="folHlink"/>
              </a:solidFill>
              <a:round/>
            </a:ln>
            <a:effectLst/>
          </p:spPr>
          <p:txBody>
            <a:bodyPr wrap="none"/>
            <a:lstStyle/>
            <a:p>
              <a:endParaRPr lang="zh-CN" altLang="en-US"/>
            </a:p>
          </p:txBody>
        </p:sp>
      </p:grpSp>
      <p:sp>
        <p:nvSpPr>
          <p:cNvPr id="1049504" name="Line 87"/>
          <p:cNvSpPr>
            <a:spLocks noChangeShapeType="1"/>
          </p:cNvSpPr>
          <p:nvPr/>
        </p:nvSpPr>
        <p:spPr bwMode="auto">
          <a:xfrm>
            <a:off x="4343400" y="5715000"/>
            <a:ext cx="381000" cy="381000"/>
          </a:xfrm>
          <a:prstGeom prst="line">
            <a:avLst/>
          </a:prstGeom>
          <a:noFill/>
          <a:ln w="76200">
            <a:solidFill>
              <a:schemeClr val="folHlink"/>
            </a:solidFill>
            <a:round/>
          </a:ln>
          <a:effectLst/>
        </p:spPr>
        <p:txBody>
          <a:bodyPr wrap="none"/>
          <a:lstStyle/>
          <a:p>
            <a:endParaRPr lang="zh-CN" altLang="en-US"/>
          </a:p>
        </p:txBody>
      </p:sp>
      <p:sp>
        <p:nvSpPr>
          <p:cNvPr id="1049505" name="Line 88"/>
          <p:cNvSpPr>
            <a:spLocks noChangeShapeType="1"/>
          </p:cNvSpPr>
          <p:nvPr/>
        </p:nvSpPr>
        <p:spPr bwMode="auto">
          <a:xfrm>
            <a:off x="4724400" y="2819401"/>
            <a:ext cx="0" cy="3959225"/>
          </a:xfrm>
          <a:prstGeom prst="line">
            <a:avLst/>
          </a:prstGeom>
          <a:noFill/>
          <a:ln w="38100">
            <a:solidFill>
              <a:schemeClr val="tx1"/>
            </a:solidFill>
            <a:prstDash val="dash"/>
            <a:round/>
          </a:ln>
          <a:effectLst/>
        </p:spPr>
        <p:txBody>
          <a:bodyPr wrap="none"/>
          <a:lstStyle/>
          <a:p>
            <a:endParaRPr lang="zh-CN" altLang="en-US"/>
          </a:p>
        </p:txBody>
      </p:sp>
      <p:grpSp>
        <p:nvGrpSpPr>
          <p:cNvPr id="208" name="Group 89"/>
          <p:cNvGrpSpPr/>
          <p:nvPr/>
        </p:nvGrpSpPr>
        <p:grpSpPr bwMode="auto">
          <a:xfrm>
            <a:off x="4724400" y="3505200"/>
            <a:ext cx="1447800" cy="2590800"/>
            <a:chOff x="2016" y="2208"/>
            <a:chExt cx="912" cy="1632"/>
          </a:xfrm>
        </p:grpSpPr>
        <p:sp>
          <p:nvSpPr>
            <p:cNvPr id="1049506" name="Line 90"/>
            <p:cNvSpPr>
              <a:spLocks noChangeShapeType="1"/>
            </p:cNvSpPr>
            <p:nvPr/>
          </p:nvSpPr>
          <p:spPr bwMode="auto">
            <a:xfrm>
              <a:off x="2016" y="2208"/>
              <a:ext cx="912" cy="0"/>
            </a:xfrm>
            <a:prstGeom prst="line">
              <a:avLst/>
            </a:prstGeom>
            <a:noFill/>
            <a:ln w="76200">
              <a:solidFill>
                <a:schemeClr val="folHlink"/>
              </a:solidFill>
              <a:round/>
            </a:ln>
            <a:effectLst/>
          </p:spPr>
          <p:txBody>
            <a:bodyPr wrap="none"/>
            <a:lstStyle/>
            <a:p>
              <a:endParaRPr lang="zh-CN" altLang="en-US"/>
            </a:p>
          </p:txBody>
        </p:sp>
        <p:sp>
          <p:nvSpPr>
            <p:cNvPr id="1049507" name="Line 91"/>
            <p:cNvSpPr>
              <a:spLocks noChangeShapeType="1"/>
            </p:cNvSpPr>
            <p:nvPr/>
          </p:nvSpPr>
          <p:spPr bwMode="auto">
            <a:xfrm>
              <a:off x="2016" y="2544"/>
              <a:ext cx="912" cy="0"/>
            </a:xfrm>
            <a:prstGeom prst="line">
              <a:avLst/>
            </a:prstGeom>
            <a:noFill/>
            <a:ln w="76200">
              <a:solidFill>
                <a:schemeClr val="folHlink"/>
              </a:solidFill>
              <a:round/>
            </a:ln>
            <a:effectLst/>
          </p:spPr>
          <p:txBody>
            <a:bodyPr wrap="none"/>
            <a:lstStyle/>
            <a:p>
              <a:endParaRPr lang="zh-CN" altLang="en-US"/>
            </a:p>
          </p:txBody>
        </p:sp>
        <p:sp>
          <p:nvSpPr>
            <p:cNvPr id="1049508" name="Line 92"/>
            <p:cNvSpPr>
              <a:spLocks noChangeShapeType="1"/>
            </p:cNvSpPr>
            <p:nvPr/>
          </p:nvSpPr>
          <p:spPr bwMode="auto">
            <a:xfrm>
              <a:off x="2016" y="2880"/>
              <a:ext cx="912" cy="0"/>
            </a:xfrm>
            <a:prstGeom prst="line">
              <a:avLst/>
            </a:prstGeom>
            <a:noFill/>
            <a:ln w="76200">
              <a:solidFill>
                <a:schemeClr val="folHlink"/>
              </a:solidFill>
              <a:round/>
            </a:ln>
            <a:effectLst/>
          </p:spPr>
          <p:txBody>
            <a:bodyPr wrap="none"/>
            <a:lstStyle/>
            <a:p>
              <a:endParaRPr lang="zh-CN" altLang="en-US"/>
            </a:p>
          </p:txBody>
        </p:sp>
        <p:sp>
          <p:nvSpPr>
            <p:cNvPr id="1049509" name="Line 93"/>
            <p:cNvSpPr>
              <a:spLocks noChangeShapeType="1"/>
            </p:cNvSpPr>
            <p:nvPr/>
          </p:nvSpPr>
          <p:spPr bwMode="auto">
            <a:xfrm>
              <a:off x="2016" y="3264"/>
              <a:ext cx="912" cy="0"/>
            </a:xfrm>
            <a:prstGeom prst="line">
              <a:avLst/>
            </a:prstGeom>
            <a:noFill/>
            <a:ln w="76200">
              <a:solidFill>
                <a:schemeClr val="folHlink"/>
              </a:solidFill>
              <a:round/>
            </a:ln>
            <a:effectLst/>
          </p:spPr>
          <p:txBody>
            <a:bodyPr wrap="none"/>
            <a:lstStyle/>
            <a:p>
              <a:endParaRPr lang="zh-CN" altLang="en-US"/>
            </a:p>
          </p:txBody>
        </p:sp>
        <p:sp>
          <p:nvSpPr>
            <p:cNvPr id="1049510" name="Line 94"/>
            <p:cNvSpPr>
              <a:spLocks noChangeShapeType="1"/>
            </p:cNvSpPr>
            <p:nvPr/>
          </p:nvSpPr>
          <p:spPr bwMode="auto">
            <a:xfrm>
              <a:off x="2016" y="3840"/>
              <a:ext cx="912" cy="0"/>
            </a:xfrm>
            <a:prstGeom prst="line">
              <a:avLst/>
            </a:prstGeom>
            <a:noFill/>
            <a:ln w="76200">
              <a:solidFill>
                <a:schemeClr val="folHlink"/>
              </a:solidFill>
              <a:round/>
            </a:ln>
            <a:effectLst/>
          </p:spPr>
          <p:txBody>
            <a:bodyPr wrap="none"/>
            <a:lstStyle/>
            <a:p>
              <a:endParaRPr lang="zh-CN" altLang="en-US"/>
            </a:p>
          </p:txBody>
        </p:sp>
      </p:grpSp>
      <p:grpSp>
        <p:nvGrpSpPr>
          <p:cNvPr id="209" name="Group 95"/>
          <p:cNvGrpSpPr/>
          <p:nvPr/>
        </p:nvGrpSpPr>
        <p:grpSpPr bwMode="auto">
          <a:xfrm>
            <a:off x="6172200" y="3505200"/>
            <a:ext cx="1143000" cy="2590800"/>
            <a:chOff x="2928" y="2208"/>
            <a:chExt cx="720" cy="1632"/>
          </a:xfrm>
        </p:grpSpPr>
        <p:sp>
          <p:nvSpPr>
            <p:cNvPr id="1049511" name="Line 96"/>
            <p:cNvSpPr>
              <a:spLocks noChangeShapeType="1"/>
            </p:cNvSpPr>
            <p:nvPr/>
          </p:nvSpPr>
          <p:spPr bwMode="auto">
            <a:xfrm>
              <a:off x="2928" y="2880"/>
              <a:ext cx="720" cy="0"/>
            </a:xfrm>
            <a:prstGeom prst="line">
              <a:avLst/>
            </a:prstGeom>
            <a:noFill/>
            <a:ln w="76200">
              <a:solidFill>
                <a:schemeClr val="folHlink"/>
              </a:solidFill>
              <a:round/>
            </a:ln>
            <a:effectLst/>
          </p:spPr>
          <p:txBody>
            <a:bodyPr wrap="none"/>
            <a:lstStyle/>
            <a:p>
              <a:endParaRPr lang="zh-CN" altLang="en-US"/>
            </a:p>
          </p:txBody>
        </p:sp>
        <p:sp>
          <p:nvSpPr>
            <p:cNvPr id="1049512" name="Line 97"/>
            <p:cNvSpPr>
              <a:spLocks noChangeShapeType="1"/>
            </p:cNvSpPr>
            <p:nvPr/>
          </p:nvSpPr>
          <p:spPr bwMode="auto">
            <a:xfrm>
              <a:off x="2928" y="3264"/>
              <a:ext cx="720" cy="0"/>
            </a:xfrm>
            <a:prstGeom prst="line">
              <a:avLst/>
            </a:prstGeom>
            <a:noFill/>
            <a:ln w="76200">
              <a:solidFill>
                <a:schemeClr val="folHlink"/>
              </a:solidFill>
              <a:round/>
            </a:ln>
            <a:effectLst/>
          </p:spPr>
          <p:txBody>
            <a:bodyPr wrap="none"/>
            <a:lstStyle/>
            <a:p>
              <a:endParaRPr lang="zh-CN" altLang="en-US"/>
            </a:p>
          </p:txBody>
        </p:sp>
        <p:sp>
          <p:nvSpPr>
            <p:cNvPr id="1049513" name="Line 98"/>
            <p:cNvSpPr>
              <a:spLocks noChangeShapeType="1"/>
            </p:cNvSpPr>
            <p:nvPr/>
          </p:nvSpPr>
          <p:spPr bwMode="auto">
            <a:xfrm>
              <a:off x="2928" y="3840"/>
              <a:ext cx="720" cy="0"/>
            </a:xfrm>
            <a:prstGeom prst="line">
              <a:avLst/>
            </a:prstGeom>
            <a:noFill/>
            <a:ln w="76200">
              <a:solidFill>
                <a:schemeClr val="folHlink"/>
              </a:solidFill>
              <a:round/>
            </a:ln>
            <a:effectLst/>
          </p:spPr>
          <p:txBody>
            <a:bodyPr wrap="none"/>
            <a:lstStyle/>
            <a:p>
              <a:endParaRPr lang="zh-CN" altLang="en-US"/>
            </a:p>
          </p:txBody>
        </p:sp>
        <p:sp>
          <p:nvSpPr>
            <p:cNvPr id="1049514" name="Line 99"/>
            <p:cNvSpPr>
              <a:spLocks noChangeShapeType="1"/>
            </p:cNvSpPr>
            <p:nvPr/>
          </p:nvSpPr>
          <p:spPr bwMode="auto">
            <a:xfrm>
              <a:off x="2928" y="2208"/>
              <a:ext cx="720" cy="0"/>
            </a:xfrm>
            <a:prstGeom prst="line">
              <a:avLst/>
            </a:prstGeom>
            <a:noFill/>
            <a:ln w="76200">
              <a:solidFill>
                <a:schemeClr val="folHlink"/>
              </a:solidFill>
              <a:round/>
            </a:ln>
            <a:effectLst/>
          </p:spPr>
          <p:txBody>
            <a:bodyPr wrap="none"/>
            <a:lstStyle/>
            <a:p>
              <a:endParaRPr lang="zh-CN" altLang="en-US"/>
            </a:p>
          </p:txBody>
        </p:sp>
        <p:sp>
          <p:nvSpPr>
            <p:cNvPr id="1049515" name="Line 100"/>
            <p:cNvSpPr>
              <a:spLocks noChangeShapeType="1"/>
            </p:cNvSpPr>
            <p:nvPr/>
          </p:nvSpPr>
          <p:spPr bwMode="auto">
            <a:xfrm>
              <a:off x="2928" y="2544"/>
              <a:ext cx="720" cy="0"/>
            </a:xfrm>
            <a:prstGeom prst="line">
              <a:avLst/>
            </a:prstGeom>
            <a:noFill/>
            <a:ln w="76200">
              <a:solidFill>
                <a:schemeClr val="folHlink"/>
              </a:solidFill>
              <a:round/>
            </a:ln>
            <a:effectLst/>
          </p:spPr>
          <p:txBody>
            <a:bodyPr wrap="none"/>
            <a:lstStyle/>
            <a:p>
              <a:endParaRPr lang="zh-CN" altLang="en-US"/>
            </a:p>
          </p:txBody>
        </p:sp>
      </p:grpSp>
      <p:grpSp>
        <p:nvGrpSpPr>
          <p:cNvPr id="210" name="Group 101"/>
          <p:cNvGrpSpPr/>
          <p:nvPr/>
        </p:nvGrpSpPr>
        <p:grpSpPr bwMode="auto">
          <a:xfrm>
            <a:off x="7162801" y="4532314"/>
            <a:ext cx="466725" cy="1595437"/>
            <a:chOff x="3552" y="2855"/>
            <a:chExt cx="294" cy="1005"/>
          </a:xfrm>
        </p:grpSpPr>
        <p:sp>
          <p:nvSpPr>
            <p:cNvPr id="1049516" name="Freeform 102"/>
            <p:cNvSpPr/>
            <p:nvPr/>
          </p:nvSpPr>
          <p:spPr bwMode="auto">
            <a:xfrm>
              <a:off x="3600" y="2855"/>
              <a:ext cx="245" cy="429"/>
            </a:xfrm>
            <a:custGeom>
              <a:avLst/>
              <a:gdLst/>
              <a:ahLst/>
              <a:cxnLst>
                <a:cxn ang="0">
                  <a:pos x="0" y="0"/>
                </a:cxn>
                <a:cxn ang="0">
                  <a:pos x="245" y="0"/>
                </a:cxn>
                <a:cxn ang="0">
                  <a:pos x="233" y="429"/>
                </a:cxn>
                <a:cxn ang="0">
                  <a:pos x="25" y="429"/>
                </a:cxn>
                <a:cxn ang="0">
                  <a:pos x="237" y="202"/>
                </a:cxn>
                <a:cxn ang="0">
                  <a:pos x="0" y="0"/>
                </a:cxn>
              </a:cxnLst>
              <a:rect l="0" t="0" r="r" b="b"/>
              <a:pathLst>
                <a:path w="245" h="429">
                  <a:moveTo>
                    <a:pt x="0" y="0"/>
                  </a:moveTo>
                  <a:lnTo>
                    <a:pt x="245" y="0"/>
                  </a:lnTo>
                  <a:lnTo>
                    <a:pt x="233" y="429"/>
                  </a:lnTo>
                  <a:lnTo>
                    <a:pt x="25" y="429"/>
                  </a:lnTo>
                  <a:lnTo>
                    <a:pt x="237" y="202"/>
                  </a:lnTo>
                  <a:lnTo>
                    <a:pt x="0" y="0"/>
                  </a:lnTo>
                  <a:close/>
                </a:path>
              </a:pathLst>
            </a:custGeom>
            <a:solidFill>
              <a:schemeClr val="folHlink">
                <a:alpha val="50000"/>
              </a:schemeClr>
            </a:solidFill>
            <a:ln w="9525">
              <a:solidFill>
                <a:schemeClr val="folHlink"/>
              </a:solidFill>
              <a:round/>
            </a:ln>
            <a:effectLst/>
          </p:spPr>
          <p:txBody>
            <a:bodyPr wrap="none"/>
            <a:lstStyle/>
            <a:p>
              <a:endParaRPr lang="zh-CN" altLang="en-US"/>
            </a:p>
          </p:txBody>
        </p:sp>
        <p:sp>
          <p:nvSpPr>
            <p:cNvPr id="1049517" name="Freeform 103"/>
            <p:cNvSpPr/>
            <p:nvPr/>
          </p:nvSpPr>
          <p:spPr bwMode="auto">
            <a:xfrm>
              <a:off x="3552" y="3591"/>
              <a:ext cx="294" cy="269"/>
            </a:xfrm>
            <a:custGeom>
              <a:avLst/>
              <a:gdLst/>
              <a:ahLst/>
              <a:cxnLst>
                <a:cxn ang="0">
                  <a:pos x="282" y="0"/>
                </a:cxn>
                <a:cxn ang="0">
                  <a:pos x="0" y="269"/>
                </a:cxn>
                <a:cxn ang="0">
                  <a:pos x="294" y="269"/>
                </a:cxn>
              </a:cxnLst>
              <a:rect l="0" t="0" r="r" b="b"/>
              <a:pathLst>
                <a:path w="294" h="269">
                  <a:moveTo>
                    <a:pt x="282" y="0"/>
                  </a:moveTo>
                  <a:lnTo>
                    <a:pt x="0" y="269"/>
                  </a:lnTo>
                  <a:lnTo>
                    <a:pt x="294" y="269"/>
                  </a:lnTo>
                </a:path>
              </a:pathLst>
            </a:custGeom>
            <a:solidFill>
              <a:schemeClr val="folHlink">
                <a:alpha val="50000"/>
              </a:schemeClr>
            </a:solidFill>
            <a:ln w="9525">
              <a:solidFill>
                <a:schemeClr val="folHlink"/>
              </a:solidFill>
              <a:round/>
            </a:ln>
            <a:effectLst/>
          </p:spPr>
          <p:txBody>
            <a:bodyPr wrap="none"/>
            <a:lstStyle/>
            <a:p>
              <a:endParaRPr lang="zh-CN" altLang="en-US"/>
            </a:p>
          </p:txBody>
        </p:sp>
      </p:grpSp>
      <p:grpSp>
        <p:nvGrpSpPr>
          <p:cNvPr id="211" name="Group 104"/>
          <p:cNvGrpSpPr/>
          <p:nvPr/>
        </p:nvGrpSpPr>
        <p:grpSpPr bwMode="auto">
          <a:xfrm>
            <a:off x="7239001" y="3505200"/>
            <a:ext cx="454025" cy="2590800"/>
            <a:chOff x="3600" y="2208"/>
            <a:chExt cx="286" cy="1632"/>
          </a:xfrm>
        </p:grpSpPr>
        <p:sp>
          <p:nvSpPr>
            <p:cNvPr id="1049518" name="Line 105"/>
            <p:cNvSpPr>
              <a:spLocks noChangeShapeType="1"/>
            </p:cNvSpPr>
            <p:nvPr/>
          </p:nvSpPr>
          <p:spPr bwMode="auto">
            <a:xfrm>
              <a:off x="3646" y="2208"/>
              <a:ext cx="192" cy="0"/>
            </a:xfrm>
            <a:prstGeom prst="line">
              <a:avLst/>
            </a:prstGeom>
            <a:noFill/>
            <a:ln w="76200">
              <a:solidFill>
                <a:schemeClr val="folHlink"/>
              </a:solidFill>
              <a:round/>
            </a:ln>
            <a:effectLst/>
          </p:spPr>
          <p:txBody>
            <a:bodyPr wrap="none"/>
            <a:lstStyle/>
            <a:p>
              <a:endParaRPr lang="zh-CN" altLang="en-US"/>
            </a:p>
          </p:txBody>
        </p:sp>
        <p:sp>
          <p:nvSpPr>
            <p:cNvPr id="1049519" name="Line 106"/>
            <p:cNvSpPr>
              <a:spLocks noChangeShapeType="1"/>
            </p:cNvSpPr>
            <p:nvPr/>
          </p:nvSpPr>
          <p:spPr bwMode="auto">
            <a:xfrm>
              <a:off x="3646" y="2544"/>
              <a:ext cx="192" cy="0"/>
            </a:xfrm>
            <a:prstGeom prst="line">
              <a:avLst/>
            </a:prstGeom>
            <a:noFill/>
            <a:ln w="76200">
              <a:solidFill>
                <a:schemeClr val="folHlink"/>
              </a:solidFill>
              <a:round/>
            </a:ln>
            <a:effectLst/>
          </p:spPr>
          <p:txBody>
            <a:bodyPr wrap="none"/>
            <a:lstStyle/>
            <a:p>
              <a:endParaRPr lang="zh-CN" altLang="en-US"/>
            </a:p>
          </p:txBody>
        </p:sp>
        <p:sp>
          <p:nvSpPr>
            <p:cNvPr id="1049520" name="Line 107"/>
            <p:cNvSpPr>
              <a:spLocks noChangeShapeType="1"/>
            </p:cNvSpPr>
            <p:nvPr/>
          </p:nvSpPr>
          <p:spPr bwMode="auto">
            <a:xfrm rot="8100000">
              <a:off x="3742" y="2832"/>
              <a:ext cx="0" cy="295"/>
            </a:xfrm>
            <a:prstGeom prst="line">
              <a:avLst/>
            </a:prstGeom>
            <a:noFill/>
            <a:ln w="76200">
              <a:solidFill>
                <a:schemeClr val="folHlink"/>
              </a:solidFill>
              <a:round/>
            </a:ln>
            <a:effectLst/>
          </p:spPr>
          <p:txBody>
            <a:bodyPr wrap="none"/>
            <a:lstStyle/>
            <a:p>
              <a:endParaRPr lang="zh-CN" altLang="en-US"/>
            </a:p>
          </p:txBody>
        </p:sp>
        <p:sp>
          <p:nvSpPr>
            <p:cNvPr id="1049521" name="Line 108"/>
            <p:cNvSpPr>
              <a:spLocks noChangeShapeType="1"/>
            </p:cNvSpPr>
            <p:nvPr/>
          </p:nvSpPr>
          <p:spPr bwMode="auto">
            <a:xfrm rot="2700000">
              <a:off x="3743" y="3025"/>
              <a:ext cx="0" cy="286"/>
            </a:xfrm>
            <a:prstGeom prst="line">
              <a:avLst/>
            </a:prstGeom>
            <a:noFill/>
            <a:ln w="76200">
              <a:solidFill>
                <a:schemeClr val="folHlink"/>
              </a:solidFill>
              <a:round/>
            </a:ln>
            <a:effectLst/>
          </p:spPr>
          <p:txBody>
            <a:bodyPr wrap="none"/>
            <a:lstStyle/>
            <a:p>
              <a:endParaRPr lang="zh-CN" altLang="en-US"/>
            </a:p>
          </p:txBody>
        </p:sp>
        <p:sp>
          <p:nvSpPr>
            <p:cNvPr id="1049522" name="Line 109"/>
            <p:cNvSpPr>
              <a:spLocks noChangeShapeType="1"/>
            </p:cNvSpPr>
            <p:nvPr/>
          </p:nvSpPr>
          <p:spPr bwMode="auto">
            <a:xfrm rot="5400000">
              <a:off x="3600" y="3600"/>
              <a:ext cx="240" cy="240"/>
            </a:xfrm>
            <a:prstGeom prst="line">
              <a:avLst/>
            </a:prstGeom>
            <a:noFill/>
            <a:ln w="76200">
              <a:solidFill>
                <a:schemeClr val="folHlink"/>
              </a:solidFill>
              <a:round/>
            </a:ln>
            <a:effectLst/>
          </p:spPr>
          <p:txBody>
            <a:bodyPr wrap="none"/>
            <a:lstStyle/>
            <a:p>
              <a:endParaRPr lang="zh-CN" altLang="en-US"/>
            </a:p>
          </p:txBody>
        </p:sp>
      </p:grpSp>
      <p:grpSp>
        <p:nvGrpSpPr>
          <p:cNvPr id="212" name="Group 110"/>
          <p:cNvGrpSpPr/>
          <p:nvPr/>
        </p:nvGrpSpPr>
        <p:grpSpPr bwMode="auto">
          <a:xfrm>
            <a:off x="7618414" y="3505200"/>
            <a:ext cx="1220787" cy="2630488"/>
            <a:chOff x="3840" y="2208"/>
            <a:chExt cx="769" cy="1657"/>
          </a:xfrm>
        </p:grpSpPr>
        <p:sp>
          <p:nvSpPr>
            <p:cNvPr id="1049523" name="Line 111"/>
            <p:cNvSpPr>
              <a:spLocks noChangeShapeType="1"/>
            </p:cNvSpPr>
            <p:nvPr/>
          </p:nvSpPr>
          <p:spPr bwMode="auto">
            <a:xfrm>
              <a:off x="3840" y="2208"/>
              <a:ext cx="769" cy="0"/>
            </a:xfrm>
            <a:prstGeom prst="line">
              <a:avLst/>
            </a:prstGeom>
            <a:noFill/>
            <a:ln w="76200">
              <a:solidFill>
                <a:schemeClr val="folHlink"/>
              </a:solidFill>
              <a:round/>
            </a:ln>
            <a:effectLst/>
          </p:spPr>
          <p:txBody>
            <a:bodyPr wrap="none"/>
            <a:lstStyle/>
            <a:p>
              <a:endParaRPr lang="zh-CN" altLang="en-US"/>
            </a:p>
          </p:txBody>
        </p:sp>
        <p:sp>
          <p:nvSpPr>
            <p:cNvPr id="1049524" name="Line 112"/>
            <p:cNvSpPr>
              <a:spLocks noChangeShapeType="1"/>
            </p:cNvSpPr>
            <p:nvPr/>
          </p:nvSpPr>
          <p:spPr bwMode="auto">
            <a:xfrm>
              <a:off x="3840" y="3600"/>
              <a:ext cx="769" cy="0"/>
            </a:xfrm>
            <a:prstGeom prst="line">
              <a:avLst/>
            </a:prstGeom>
            <a:noFill/>
            <a:ln w="76200">
              <a:solidFill>
                <a:schemeClr val="folHlink"/>
              </a:solidFill>
              <a:round/>
            </a:ln>
            <a:effectLst/>
          </p:spPr>
          <p:txBody>
            <a:bodyPr wrap="none"/>
            <a:lstStyle/>
            <a:p>
              <a:endParaRPr lang="zh-CN" altLang="en-US"/>
            </a:p>
          </p:txBody>
        </p:sp>
        <p:sp>
          <p:nvSpPr>
            <p:cNvPr id="1049525" name="Rectangle 113"/>
            <p:cNvSpPr>
              <a:spLocks noChangeArrowheads="1"/>
            </p:cNvSpPr>
            <p:nvPr/>
          </p:nvSpPr>
          <p:spPr bwMode="auto">
            <a:xfrm>
              <a:off x="3840" y="2854"/>
              <a:ext cx="768" cy="428"/>
            </a:xfrm>
            <a:prstGeom prst="rect">
              <a:avLst/>
            </a:prstGeom>
            <a:solidFill>
              <a:schemeClr val="folHlink">
                <a:alpha val="50000"/>
              </a:schemeClr>
            </a:solidFill>
            <a:ln w="9525">
              <a:solidFill>
                <a:schemeClr val="folHlink"/>
              </a:solidFill>
              <a:miter lim="800000"/>
            </a:ln>
            <a:effectLst/>
          </p:spPr>
          <p:txBody>
            <a:bodyPr wrap="none" anchor="ctr"/>
            <a:lstStyle/>
            <a:p>
              <a:endParaRPr lang="zh-CN" altLang="en-US"/>
            </a:p>
          </p:txBody>
        </p:sp>
        <p:sp>
          <p:nvSpPr>
            <p:cNvPr id="1049526" name="Rectangle 114"/>
            <p:cNvSpPr>
              <a:spLocks noChangeArrowheads="1"/>
            </p:cNvSpPr>
            <p:nvPr/>
          </p:nvSpPr>
          <p:spPr bwMode="auto">
            <a:xfrm>
              <a:off x="3840" y="3600"/>
              <a:ext cx="769" cy="265"/>
            </a:xfrm>
            <a:prstGeom prst="rect">
              <a:avLst/>
            </a:prstGeom>
            <a:solidFill>
              <a:schemeClr val="folHlink">
                <a:alpha val="50000"/>
              </a:schemeClr>
            </a:solidFill>
            <a:ln w="9525">
              <a:solidFill>
                <a:schemeClr val="folHlink"/>
              </a:solidFill>
              <a:miter lim="800000"/>
            </a:ln>
            <a:effectLst/>
          </p:spPr>
          <p:txBody>
            <a:bodyPr wrap="none" anchor="ctr"/>
            <a:lstStyle/>
            <a:p>
              <a:endParaRPr lang="zh-CN" altLang="en-US"/>
            </a:p>
          </p:txBody>
        </p:sp>
        <p:sp>
          <p:nvSpPr>
            <p:cNvPr id="1049527" name="Line 115"/>
            <p:cNvSpPr>
              <a:spLocks noChangeShapeType="1"/>
            </p:cNvSpPr>
            <p:nvPr/>
          </p:nvSpPr>
          <p:spPr bwMode="auto">
            <a:xfrm>
              <a:off x="3840" y="2544"/>
              <a:ext cx="769" cy="0"/>
            </a:xfrm>
            <a:prstGeom prst="line">
              <a:avLst/>
            </a:prstGeom>
            <a:noFill/>
            <a:ln w="76200">
              <a:solidFill>
                <a:schemeClr val="folHlink"/>
              </a:solidFill>
              <a:round/>
            </a:ln>
            <a:effectLst/>
          </p:spPr>
          <p:txBody>
            <a:bodyPr wrap="none"/>
            <a:lstStyle/>
            <a:p>
              <a:endParaRPr lang="zh-CN" altLang="en-US"/>
            </a:p>
          </p:txBody>
        </p:sp>
        <p:sp>
          <p:nvSpPr>
            <p:cNvPr id="1049528" name="Line 116"/>
            <p:cNvSpPr>
              <a:spLocks noChangeShapeType="1"/>
            </p:cNvSpPr>
            <p:nvPr/>
          </p:nvSpPr>
          <p:spPr bwMode="auto">
            <a:xfrm>
              <a:off x="3840" y="3072"/>
              <a:ext cx="768" cy="0"/>
            </a:xfrm>
            <a:prstGeom prst="line">
              <a:avLst/>
            </a:prstGeom>
            <a:noFill/>
            <a:ln w="76200">
              <a:solidFill>
                <a:schemeClr val="folHlink"/>
              </a:solidFill>
              <a:round/>
            </a:ln>
            <a:effectLst/>
          </p:spPr>
          <p:txBody>
            <a:bodyPr wrap="none"/>
            <a:lstStyle/>
            <a:p>
              <a:endParaRPr lang="zh-CN" altLang="en-US"/>
            </a:p>
          </p:txBody>
        </p:sp>
      </p:grpSp>
      <p:grpSp>
        <p:nvGrpSpPr>
          <p:cNvPr id="213" name="Group 117"/>
          <p:cNvGrpSpPr/>
          <p:nvPr/>
        </p:nvGrpSpPr>
        <p:grpSpPr bwMode="auto">
          <a:xfrm>
            <a:off x="8736014" y="3429000"/>
            <a:ext cx="407987" cy="2706688"/>
            <a:chOff x="4543" y="2160"/>
            <a:chExt cx="257" cy="1705"/>
          </a:xfrm>
        </p:grpSpPr>
        <p:sp>
          <p:nvSpPr>
            <p:cNvPr id="1049529" name="Line 118"/>
            <p:cNvSpPr>
              <a:spLocks noChangeShapeType="1"/>
            </p:cNvSpPr>
            <p:nvPr/>
          </p:nvSpPr>
          <p:spPr bwMode="auto">
            <a:xfrm>
              <a:off x="4543" y="2208"/>
              <a:ext cx="209" cy="0"/>
            </a:xfrm>
            <a:prstGeom prst="line">
              <a:avLst/>
            </a:prstGeom>
            <a:noFill/>
            <a:ln w="76200">
              <a:solidFill>
                <a:schemeClr val="folHlink"/>
              </a:solidFill>
              <a:round/>
            </a:ln>
            <a:effectLst/>
          </p:spPr>
          <p:txBody>
            <a:bodyPr wrap="none"/>
            <a:lstStyle/>
            <a:p>
              <a:endParaRPr lang="zh-CN" altLang="en-US"/>
            </a:p>
          </p:txBody>
        </p:sp>
        <p:sp>
          <p:nvSpPr>
            <p:cNvPr id="1049530" name="Freeform 119"/>
            <p:cNvSpPr/>
            <p:nvPr/>
          </p:nvSpPr>
          <p:spPr bwMode="auto">
            <a:xfrm>
              <a:off x="4559" y="2197"/>
              <a:ext cx="208" cy="347"/>
            </a:xfrm>
            <a:custGeom>
              <a:avLst/>
              <a:gdLst/>
              <a:ahLst/>
              <a:cxnLst>
                <a:cxn ang="0">
                  <a:pos x="37" y="0"/>
                </a:cxn>
                <a:cxn ang="0">
                  <a:pos x="196" y="0"/>
                </a:cxn>
                <a:cxn ang="0">
                  <a:pos x="196" y="393"/>
                </a:cxn>
                <a:cxn ang="0">
                  <a:pos x="0" y="393"/>
                </a:cxn>
                <a:cxn ang="0">
                  <a:pos x="208" y="209"/>
                </a:cxn>
              </a:cxnLst>
              <a:rect l="0" t="0" r="r" b="b"/>
              <a:pathLst>
                <a:path w="208" h="393">
                  <a:moveTo>
                    <a:pt x="37" y="0"/>
                  </a:moveTo>
                  <a:lnTo>
                    <a:pt x="196" y="0"/>
                  </a:lnTo>
                  <a:lnTo>
                    <a:pt x="196" y="393"/>
                  </a:lnTo>
                  <a:lnTo>
                    <a:pt x="0" y="393"/>
                  </a:lnTo>
                  <a:lnTo>
                    <a:pt x="208" y="209"/>
                  </a:lnTo>
                </a:path>
              </a:pathLst>
            </a:custGeom>
            <a:solidFill>
              <a:schemeClr val="folHlink">
                <a:alpha val="50000"/>
              </a:schemeClr>
            </a:solidFill>
            <a:ln w="9525">
              <a:solidFill>
                <a:schemeClr val="folHlink"/>
              </a:solidFill>
              <a:round/>
            </a:ln>
            <a:effectLst/>
          </p:spPr>
          <p:txBody>
            <a:bodyPr wrap="none"/>
            <a:lstStyle/>
            <a:p>
              <a:endParaRPr lang="zh-CN" altLang="en-US"/>
            </a:p>
          </p:txBody>
        </p:sp>
        <p:sp>
          <p:nvSpPr>
            <p:cNvPr id="1049531" name="Rectangle 120"/>
            <p:cNvSpPr>
              <a:spLocks noChangeArrowheads="1"/>
            </p:cNvSpPr>
            <p:nvPr/>
          </p:nvSpPr>
          <p:spPr bwMode="auto">
            <a:xfrm>
              <a:off x="4608" y="2854"/>
              <a:ext cx="144" cy="428"/>
            </a:xfrm>
            <a:prstGeom prst="rect">
              <a:avLst/>
            </a:prstGeom>
            <a:solidFill>
              <a:schemeClr val="folHlink">
                <a:alpha val="50000"/>
              </a:schemeClr>
            </a:solidFill>
            <a:ln w="9525">
              <a:solidFill>
                <a:schemeClr val="folHlink"/>
              </a:solidFill>
              <a:miter lim="800000"/>
            </a:ln>
            <a:effectLst/>
          </p:spPr>
          <p:txBody>
            <a:bodyPr wrap="none" anchor="ctr"/>
            <a:lstStyle/>
            <a:p>
              <a:endParaRPr lang="zh-CN" altLang="en-US"/>
            </a:p>
          </p:txBody>
        </p:sp>
        <p:sp>
          <p:nvSpPr>
            <p:cNvPr id="1049532" name="Line 121"/>
            <p:cNvSpPr>
              <a:spLocks noChangeShapeType="1"/>
            </p:cNvSpPr>
            <p:nvPr/>
          </p:nvSpPr>
          <p:spPr bwMode="auto">
            <a:xfrm>
              <a:off x="4608" y="3072"/>
              <a:ext cx="144" cy="0"/>
            </a:xfrm>
            <a:prstGeom prst="line">
              <a:avLst/>
            </a:prstGeom>
            <a:noFill/>
            <a:ln w="76200">
              <a:solidFill>
                <a:schemeClr val="folHlink"/>
              </a:solidFill>
              <a:round/>
            </a:ln>
            <a:effectLst/>
          </p:spPr>
          <p:txBody>
            <a:bodyPr wrap="none"/>
            <a:lstStyle/>
            <a:p>
              <a:endParaRPr lang="zh-CN" altLang="en-US"/>
            </a:p>
          </p:txBody>
        </p:sp>
        <p:sp>
          <p:nvSpPr>
            <p:cNvPr id="1049533" name="Line 122"/>
            <p:cNvSpPr>
              <a:spLocks noChangeShapeType="1"/>
            </p:cNvSpPr>
            <p:nvPr/>
          </p:nvSpPr>
          <p:spPr bwMode="auto">
            <a:xfrm>
              <a:off x="4608" y="3600"/>
              <a:ext cx="144" cy="0"/>
            </a:xfrm>
            <a:prstGeom prst="line">
              <a:avLst/>
            </a:prstGeom>
            <a:noFill/>
            <a:ln w="76200">
              <a:solidFill>
                <a:schemeClr val="folHlink"/>
              </a:solidFill>
              <a:round/>
            </a:ln>
            <a:effectLst/>
          </p:spPr>
          <p:txBody>
            <a:bodyPr wrap="none"/>
            <a:lstStyle/>
            <a:p>
              <a:endParaRPr lang="zh-CN" altLang="en-US"/>
            </a:p>
          </p:txBody>
        </p:sp>
        <p:sp>
          <p:nvSpPr>
            <p:cNvPr id="1049534" name="Rectangle 123"/>
            <p:cNvSpPr>
              <a:spLocks noChangeArrowheads="1"/>
            </p:cNvSpPr>
            <p:nvPr/>
          </p:nvSpPr>
          <p:spPr bwMode="auto">
            <a:xfrm>
              <a:off x="4608" y="3600"/>
              <a:ext cx="144" cy="265"/>
            </a:xfrm>
            <a:prstGeom prst="rect">
              <a:avLst/>
            </a:prstGeom>
            <a:solidFill>
              <a:schemeClr val="folHlink">
                <a:alpha val="50000"/>
              </a:schemeClr>
            </a:solidFill>
            <a:ln w="9525">
              <a:solidFill>
                <a:schemeClr val="folHlink"/>
              </a:solidFill>
              <a:miter lim="800000"/>
            </a:ln>
            <a:effectLst/>
          </p:spPr>
          <p:txBody>
            <a:bodyPr wrap="none" anchor="ctr"/>
            <a:lstStyle/>
            <a:p>
              <a:endParaRPr lang="zh-CN" altLang="en-US"/>
            </a:p>
          </p:txBody>
        </p:sp>
        <p:sp>
          <p:nvSpPr>
            <p:cNvPr id="1049535" name="Line 124"/>
            <p:cNvSpPr>
              <a:spLocks noChangeShapeType="1"/>
            </p:cNvSpPr>
            <p:nvPr/>
          </p:nvSpPr>
          <p:spPr bwMode="auto">
            <a:xfrm rot="2700000">
              <a:off x="4680" y="2328"/>
              <a:ext cx="0" cy="240"/>
            </a:xfrm>
            <a:prstGeom prst="line">
              <a:avLst/>
            </a:prstGeom>
            <a:noFill/>
            <a:ln w="76200">
              <a:solidFill>
                <a:schemeClr val="folHlink"/>
              </a:solidFill>
              <a:round/>
            </a:ln>
            <a:effectLst/>
          </p:spPr>
          <p:txBody>
            <a:bodyPr wrap="none"/>
            <a:lstStyle/>
            <a:p>
              <a:endParaRPr lang="zh-CN" altLang="en-US"/>
            </a:p>
          </p:txBody>
        </p:sp>
        <p:sp>
          <p:nvSpPr>
            <p:cNvPr id="1049536" name="Line 125"/>
            <p:cNvSpPr>
              <a:spLocks noChangeShapeType="1"/>
            </p:cNvSpPr>
            <p:nvPr/>
          </p:nvSpPr>
          <p:spPr bwMode="auto">
            <a:xfrm rot="8100000">
              <a:off x="4656" y="2160"/>
              <a:ext cx="0" cy="263"/>
            </a:xfrm>
            <a:prstGeom prst="line">
              <a:avLst/>
            </a:prstGeom>
            <a:noFill/>
            <a:ln w="76200">
              <a:solidFill>
                <a:schemeClr val="folHlink"/>
              </a:solidFill>
              <a:round/>
            </a:ln>
            <a:effectLst/>
          </p:spPr>
          <p:txBody>
            <a:bodyPr wrap="none"/>
            <a:lstStyle/>
            <a:p>
              <a:endParaRPr lang="zh-CN" altLang="en-US"/>
            </a:p>
          </p:txBody>
        </p:sp>
        <p:sp>
          <p:nvSpPr>
            <p:cNvPr id="1049537" name="Line 126"/>
            <p:cNvSpPr>
              <a:spLocks noChangeShapeType="1"/>
            </p:cNvSpPr>
            <p:nvPr/>
          </p:nvSpPr>
          <p:spPr bwMode="auto">
            <a:xfrm>
              <a:off x="4560" y="2544"/>
              <a:ext cx="209" cy="0"/>
            </a:xfrm>
            <a:prstGeom prst="line">
              <a:avLst/>
            </a:prstGeom>
            <a:noFill/>
            <a:ln w="76200">
              <a:solidFill>
                <a:schemeClr val="folHlink"/>
              </a:solidFill>
              <a:round/>
            </a:ln>
            <a:effectLst/>
          </p:spPr>
          <p:txBody>
            <a:bodyPr wrap="none"/>
            <a:lstStyle/>
            <a:p>
              <a:endParaRPr lang="zh-CN" altLang="en-US"/>
            </a:p>
          </p:txBody>
        </p:sp>
      </p:grpSp>
      <p:grpSp>
        <p:nvGrpSpPr>
          <p:cNvPr id="214" name="Group 127"/>
          <p:cNvGrpSpPr/>
          <p:nvPr/>
        </p:nvGrpSpPr>
        <p:grpSpPr bwMode="auto">
          <a:xfrm>
            <a:off x="9067800" y="3505201"/>
            <a:ext cx="1447800" cy="2625725"/>
            <a:chOff x="4752" y="2208"/>
            <a:chExt cx="912" cy="1654"/>
          </a:xfrm>
        </p:grpSpPr>
        <p:sp>
          <p:nvSpPr>
            <p:cNvPr id="1049538" name="Rectangle 128"/>
            <p:cNvSpPr>
              <a:spLocks noChangeArrowheads="1"/>
            </p:cNvSpPr>
            <p:nvPr/>
          </p:nvSpPr>
          <p:spPr bwMode="auto">
            <a:xfrm>
              <a:off x="4752" y="2233"/>
              <a:ext cx="909" cy="311"/>
            </a:xfrm>
            <a:prstGeom prst="rect">
              <a:avLst/>
            </a:prstGeom>
            <a:solidFill>
              <a:schemeClr val="folHlink">
                <a:alpha val="50000"/>
              </a:schemeClr>
            </a:solidFill>
            <a:ln w="9525">
              <a:solidFill>
                <a:schemeClr val="folHlink"/>
              </a:solidFill>
              <a:miter lim="800000"/>
            </a:ln>
            <a:effectLst/>
          </p:spPr>
          <p:txBody>
            <a:bodyPr wrap="none" anchor="ctr"/>
            <a:lstStyle/>
            <a:p>
              <a:endParaRPr lang="zh-CN" altLang="en-US"/>
            </a:p>
          </p:txBody>
        </p:sp>
        <p:sp>
          <p:nvSpPr>
            <p:cNvPr id="1049539" name="Line 129"/>
            <p:cNvSpPr>
              <a:spLocks noChangeShapeType="1"/>
            </p:cNvSpPr>
            <p:nvPr/>
          </p:nvSpPr>
          <p:spPr bwMode="auto">
            <a:xfrm>
              <a:off x="5376" y="3600"/>
              <a:ext cx="288" cy="0"/>
            </a:xfrm>
            <a:prstGeom prst="line">
              <a:avLst/>
            </a:prstGeom>
            <a:noFill/>
            <a:ln w="9525">
              <a:solidFill>
                <a:schemeClr val="tx1"/>
              </a:solidFill>
              <a:round/>
            </a:ln>
            <a:effectLst/>
          </p:spPr>
          <p:txBody>
            <a:bodyPr wrap="none"/>
            <a:lstStyle/>
            <a:p>
              <a:endParaRPr lang="zh-CN" altLang="en-US"/>
            </a:p>
          </p:txBody>
        </p:sp>
        <p:sp>
          <p:nvSpPr>
            <p:cNvPr id="1049540" name="Line 130"/>
            <p:cNvSpPr>
              <a:spLocks noChangeShapeType="1"/>
            </p:cNvSpPr>
            <p:nvPr/>
          </p:nvSpPr>
          <p:spPr bwMode="auto">
            <a:xfrm>
              <a:off x="5376" y="3072"/>
              <a:ext cx="288" cy="0"/>
            </a:xfrm>
            <a:prstGeom prst="line">
              <a:avLst/>
            </a:prstGeom>
            <a:noFill/>
            <a:ln w="38100">
              <a:solidFill>
                <a:schemeClr val="tx1"/>
              </a:solidFill>
              <a:round/>
            </a:ln>
            <a:effectLst/>
          </p:spPr>
          <p:txBody>
            <a:bodyPr wrap="none"/>
            <a:lstStyle/>
            <a:p>
              <a:endParaRPr lang="zh-CN" altLang="en-US"/>
            </a:p>
          </p:txBody>
        </p:sp>
        <p:sp>
          <p:nvSpPr>
            <p:cNvPr id="1049541" name="Line 131"/>
            <p:cNvSpPr>
              <a:spLocks noChangeShapeType="1"/>
            </p:cNvSpPr>
            <p:nvPr/>
          </p:nvSpPr>
          <p:spPr bwMode="auto">
            <a:xfrm>
              <a:off x="5424" y="2375"/>
              <a:ext cx="240" cy="0"/>
            </a:xfrm>
            <a:prstGeom prst="line">
              <a:avLst/>
            </a:prstGeom>
            <a:noFill/>
            <a:ln w="38100">
              <a:solidFill>
                <a:schemeClr val="tx1"/>
              </a:solidFill>
              <a:round/>
            </a:ln>
            <a:effectLst/>
          </p:spPr>
          <p:txBody>
            <a:bodyPr wrap="none"/>
            <a:lstStyle/>
            <a:p>
              <a:endParaRPr lang="zh-CN" altLang="en-US"/>
            </a:p>
          </p:txBody>
        </p:sp>
        <p:sp>
          <p:nvSpPr>
            <p:cNvPr id="1049542" name="Line 132"/>
            <p:cNvSpPr>
              <a:spLocks noChangeShapeType="1"/>
            </p:cNvSpPr>
            <p:nvPr/>
          </p:nvSpPr>
          <p:spPr bwMode="auto">
            <a:xfrm>
              <a:off x="4752" y="2544"/>
              <a:ext cx="909" cy="0"/>
            </a:xfrm>
            <a:prstGeom prst="line">
              <a:avLst/>
            </a:prstGeom>
            <a:noFill/>
            <a:ln w="76200">
              <a:solidFill>
                <a:schemeClr val="folHlink"/>
              </a:solidFill>
              <a:round/>
            </a:ln>
            <a:effectLst/>
          </p:spPr>
          <p:txBody>
            <a:bodyPr wrap="none"/>
            <a:lstStyle/>
            <a:p>
              <a:endParaRPr lang="zh-CN" altLang="en-US"/>
            </a:p>
          </p:txBody>
        </p:sp>
        <p:sp>
          <p:nvSpPr>
            <p:cNvPr id="1049543" name="Line 133"/>
            <p:cNvSpPr>
              <a:spLocks noChangeShapeType="1"/>
            </p:cNvSpPr>
            <p:nvPr/>
          </p:nvSpPr>
          <p:spPr bwMode="auto">
            <a:xfrm>
              <a:off x="4752" y="2208"/>
              <a:ext cx="909" cy="0"/>
            </a:xfrm>
            <a:prstGeom prst="line">
              <a:avLst/>
            </a:prstGeom>
            <a:noFill/>
            <a:ln w="76200">
              <a:solidFill>
                <a:schemeClr val="folHlink"/>
              </a:solidFill>
              <a:round/>
            </a:ln>
            <a:effectLst/>
          </p:spPr>
          <p:txBody>
            <a:bodyPr wrap="none"/>
            <a:lstStyle/>
            <a:p>
              <a:endParaRPr lang="zh-CN" altLang="en-US"/>
            </a:p>
          </p:txBody>
        </p:sp>
        <p:sp>
          <p:nvSpPr>
            <p:cNvPr id="1049544" name="Line 134"/>
            <p:cNvSpPr>
              <a:spLocks noChangeShapeType="1"/>
            </p:cNvSpPr>
            <p:nvPr/>
          </p:nvSpPr>
          <p:spPr bwMode="auto">
            <a:xfrm>
              <a:off x="4752" y="3072"/>
              <a:ext cx="909" cy="0"/>
            </a:xfrm>
            <a:prstGeom prst="line">
              <a:avLst/>
            </a:prstGeom>
            <a:noFill/>
            <a:ln w="76200">
              <a:solidFill>
                <a:schemeClr val="folHlink"/>
              </a:solidFill>
              <a:round/>
            </a:ln>
            <a:effectLst/>
          </p:spPr>
          <p:txBody>
            <a:bodyPr wrap="none"/>
            <a:lstStyle/>
            <a:p>
              <a:endParaRPr lang="zh-CN" altLang="en-US"/>
            </a:p>
          </p:txBody>
        </p:sp>
        <p:sp>
          <p:nvSpPr>
            <p:cNvPr id="1049545" name="Line 135"/>
            <p:cNvSpPr>
              <a:spLocks noChangeShapeType="1"/>
            </p:cNvSpPr>
            <p:nvPr/>
          </p:nvSpPr>
          <p:spPr bwMode="auto">
            <a:xfrm>
              <a:off x="4752" y="3600"/>
              <a:ext cx="909" cy="0"/>
            </a:xfrm>
            <a:prstGeom prst="line">
              <a:avLst/>
            </a:prstGeom>
            <a:noFill/>
            <a:ln w="76200">
              <a:solidFill>
                <a:schemeClr val="folHlink"/>
              </a:solidFill>
              <a:round/>
            </a:ln>
            <a:effectLst/>
          </p:spPr>
          <p:txBody>
            <a:bodyPr wrap="none"/>
            <a:lstStyle/>
            <a:p>
              <a:endParaRPr lang="zh-CN" altLang="en-US"/>
            </a:p>
          </p:txBody>
        </p:sp>
        <p:sp>
          <p:nvSpPr>
            <p:cNvPr id="1049546" name="Rectangle 136"/>
            <p:cNvSpPr>
              <a:spLocks noChangeArrowheads="1"/>
            </p:cNvSpPr>
            <p:nvPr/>
          </p:nvSpPr>
          <p:spPr bwMode="auto">
            <a:xfrm>
              <a:off x="4752" y="2854"/>
              <a:ext cx="909" cy="428"/>
            </a:xfrm>
            <a:prstGeom prst="rect">
              <a:avLst/>
            </a:prstGeom>
            <a:solidFill>
              <a:schemeClr val="folHlink">
                <a:alpha val="50000"/>
              </a:schemeClr>
            </a:solidFill>
            <a:ln w="9525">
              <a:solidFill>
                <a:schemeClr val="folHlink"/>
              </a:solidFill>
              <a:miter lim="800000"/>
            </a:ln>
            <a:effectLst/>
          </p:spPr>
          <p:txBody>
            <a:bodyPr wrap="none" anchor="ctr"/>
            <a:lstStyle/>
            <a:p>
              <a:endParaRPr lang="zh-CN" altLang="en-US"/>
            </a:p>
          </p:txBody>
        </p:sp>
        <p:sp>
          <p:nvSpPr>
            <p:cNvPr id="1049547" name="Rectangle 137"/>
            <p:cNvSpPr>
              <a:spLocks noChangeArrowheads="1"/>
            </p:cNvSpPr>
            <p:nvPr/>
          </p:nvSpPr>
          <p:spPr bwMode="auto">
            <a:xfrm>
              <a:off x="4752" y="3622"/>
              <a:ext cx="909" cy="240"/>
            </a:xfrm>
            <a:prstGeom prst="rect">
              <a:avLst/>
            </a:prstGeom>
            <a:solidFill>
              <a:schemeClr val="folHlink">
                <a:alpha val="50000"/>
              </a:schemeClr>
            </a:solidFill>
            <a:ln w="9525">
              <a:solidFill>
                <a:schemeClr val="folHlink"/>
              </a:solidFill>
              <a:miter lim="800000"/>
            </a:ln>
            <a:effectLst/>
          </p:spPr>
          <p:txBody>
            <a:bodyPr wrap="none" anchor="ctr"/>
            <a:lstStyle/>
            <a:p>
              <a:endParaRPr lang="zh-CN" altLang="en-US"/>
            </a:p>
          </p:txBody>
        </p:sp>
      </p:grpSp>
      <p:sp>
        <p:nvSpPr>
          <p:cNvPr id="1049548" name="Line 138"/>
          <p:cNvSpPr>
            <a:spLocks noChangeShapeType="1"/>
          </p:cNvSpPr>
          <p:nvPr/>
        </p:nvSpPr>
        <p:spPr bwMode="auto">
          <a:xfrm>
            <a:off x="3276600" y="2819401"/>
            <a:ext cx="0" cy="3959225"/>
          </a:xfrm>
          <a:prstGeom prst="line">
            <a:avLst/>
          </a:prstGeom>
          <a:noFill/>
          <a:ln w="38100">
            <a:solidFill>
              <a:schemeClr val="tx1"/>
            </a:solidFill>
            <a:prstDash val="dash"/>
            <a:round/>
          </a:ln>
          <a:effectLst/>
        </p:spPr>
        <p:txBody>
          <a:bodyPr wrap="none"/>
          <a:lstStyle/>
          <a:p>
            <a:endParaRPr lang="zh-CN" altLang="en-US"/>
          </a:p>
        </p:txBody>
      </p:sp>
      <p:sp>
        <p:nvSpPr>
          <p:cNvPr id="1049549" name="Line 139"/>
          <p:cNvSpPr>
            <a:spLocks noChangeShapeType="1"/>
          </p:cNvSpPr>
          <p:nvPr/>
        </p:nvSpPr>
        <p:spPr bwMode="auto">
          <a:xfrm>
            <a:off x="7620000" y="2819401"/>
            <a:ext cx="0" cy="3959225"/>
          </a:xfrm>
          <a:prstGeom prst="line">
            <a:avLst/>
          </a:prstGeom>
          <a:noFill/>
          <a:ln w="38100">
            <a:solidFill>
              <a:schemeClr val="tx1"/>
            </a:solidFill>
            <a:prstDash val="dash"/>
            <a:round/>
          </a:ln>
          <a:effectLst/>
        </p:spPr>
        <p:txBody>
          <a:bodyPr wrap="none"/>
          <a:lstStyle/>
          <a:p>
            <a:endParaRPr lang="zh-CN" altLang="en-US"/>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9552" name="内容占位符 1"/>
          <p:cNvSpPr>
            <a:spLocks noGrp="1"/>
          </p:cNvSpPr>
          <p:nvPr>
            <p:ph idx="1"/>
          </p:nvPr>
        </p:nvSpPr>
        <p:spPr/>
        <p:txBody>
          <a:bodyPr>
            <a:noAutofit/>
          </a:bodyPr>
          <a:lstStyle/>
          <a:p>
            <a:pPr>
              <a:lnSpc>
                <a:spcPct val="100000"/>
              </a:lnSpc>
              <a:spcBef>
                <a:spcPts val="0"/>
              </a:spcBef>
              <a:spcAft>
                <a:spcPts val="0"/>
              </a:spcAft>
            </a:pPr>
            <a:r>
              <a:rPr lang="zh-CN" altLang="en-US" dirty="0">
                <a:latin typeface="Times New Roman" panose="02020603050405020304" pitchFamily="18" charset="0"/>
                <a:cs typeface="Times New Roman" panose="02020603050405020304" pitchFamily="18" charset="0"/>
                <a:sym typeface="+mn-ea"/>
              </a:rPr>
              <a:t>假设总线的时钟频率为 </a:t>
            </a:r>
            <a:r>
              <a:rPr lang="en-US" dirty="0">
                <a:solidFill>
                  <a:srgbClr val="0419E0"/>
                </a:solidFill>
                <a:latin typeface="Times New Roman" panose="02020603050405020304" pitchFamily="18" charset="0"/>
                <a:cs typeface="Times New Roman" panose="02020603050405020304" pitchFamily="18" charset="0"/>
                <a:sym typeface="+mn-ea"/>
              </a:rPr>
              <a:t>100</a:t>
            </a:r>
            <a:r>
              <a:rPr lang="en-US" dirty="0">
                <a:latin typeface="Times New Roman" panose="02020603050405020304" pitchFamily="18" charset="0"/>
                <a:cs typeface="Times New Roman" panose="02020603050405020304" pitchFamily="18" charset="0"/>
                <a:sym typeface="+mn-ea"/>
              </a:rPr>
              <a:t>MHz</a:t>
            </a:r>
            <a:r>
              <a:rPr lang="zh-CN" altLang="en-US" dirty="0">
                <a:latin typeface="Times New Roman" panose="02020603050405020304" pitchFamily="18" charset="0"/>
                <a:cs typeface="Times New Roman" panose="02020603050405020304" pitchFamily="18" charset="0"/>
                <a:sym typeface="+mn-ea"/>
              </a:rPr>
              <a:t>，总线的传输周期为 </a:t>
            </a:r>
            <a:r>
              <a:rPr lang="en-US" altLang="en-US" dirty="0">
                <a:solidFill>
                  <a:srgbClr val="0419E0"/>
                </a:solidFill>
                <a:latin typeface="Times New Roman" panose="02020603050405020304" pitchFamily="18" charset="0"/>
                <a:cs typeface="Times New Roman" panose="02020603050405020304" pitchFamily="18" charset="0"/>
                <a:sym typeface="+mn-ea"/>
              </a:rPr>
              <a:t>4</a:t>
            </a:r>
            <a:r>
              <a:rPr lang="en-US" altLang="en-US" dirty="0">
                <a:latin typeface="Times New Roman" panose="02020603050405020304" pitchFamily="18" charset="0"/>
                <a:cs typeface="Times New Roman" panose="02020603050405020304" pitchFamily="18" charset="0"/>
                <a:sym typeface="+mn-ea"/>
              </a:rPr>
              <a:t> </a:t>
            </a:r>
            <a:r>
              <a:rPr lang="zh-CN" altLang="en-US" dirty="0">
                <a:latin typeface="Times New Roman" panose="02020603050405020304" pitchFamily="18" charset="0"/>
                <a:cs typeface="Times New Roman" panose="02020603050405020304" pitchFamily="18" charset="0"/>
                <a:sym typeface="+mn-ea"/>
              </a:rPr>
              <a:t>个时钟周期，总线的宽度为 </a:t>
            </a:r>
            <a:r>
              <a:rPr lang="en-US" altLang="en-US" dirty="0">
                <a:solidFill>
                  <a:srgbClr val="0419E0"/>
                </a:solidFill>
                <a:latin typeface="Times New Roman" panose="02020603050405020304" pitchFamily="18" charset="0"/>
                <a:cs typeface="Times New Roman" panose="02020603050405020304" pitchFamily="18" charset="0"/>
                <a:sym typeface="+mn-ea"/>
              </a:rPr>
              <a:t>32 </a:t>
            </a:r>
            <a:r>
              <a:rPr lang="zh-CN" altLang="en-US" dirty="0">
                <a:latin typeface="Times New Roman" panose="02020603050405020304" pitchFamily="18" charset="0"/>
                <a:cs typeface="Times New Roman" panose="02020603050405020304" pitchFamily="18" charset="0"/>
                <a:sym typeface="+mn-ea"/>
              </a:rPr>
              <a:t>位，试求总线的数据传输率。若想</a:t>
            </a:r>
            <a:r>
              <a:rPr lang="zh-CN" altLang="en-US" b="1" dirty="0">
                <a:solidFill>
                  <a:srgbClr val="FF0000"/>
                </a:solidFill>
                <a:latin typeface="Times New Roman" panose="02020603050405020304" pitchFamily="18" charset="0"/>
                <a:cs typeface="Times New Roman" panose="02020603050405020304" pitchFamily="18" charset="0"/>
                <a:sym typeface="+mn-ea"/>
              </a:rPr>
              <a:t>提高一倍</a:t>
            </a:r>
            <a:r>
              <a:rPr lang="zh-CN" altLang="en-US" dirty="0">
                <a:latin typeface="Times New Roman" panose="02020603050405020304" pitchFamily="18" charset="0"/>
                <a:cs typeface="Times New Roman" panose="02020603050405020304" pitchFamily="18" charset="0"/>
                <a:sym typeface="+mn-ea"/>
              </a:rPr>
              <a:t>数据传输率，可采取什么措施？</a:t>
            </a:r>
          </a:p>
          <a:p>
            <a:pPr marL="0" indent="0">
              <a:lnSpc>
                <a:spcPct val="100000"/>
              </a:lnSpc>
              <a:spcAft>
                <a:spcPts val="0"/>
              </a:spcAft>
              <a:buNone/>
            </a:pPr>
            <a:r>
              <a:rPr lang="en-US" altLang="zh-CN" dirty="0">
                <a:solidFill>
                  <a:srgbClr val="0419E0"/>
                </a:solidFill>
                <a:latin typeface="Times New Roman" panose="02020603050405020304" pitchFamily="18" charset="0"/>
                <a:cs typeface="Times New Roman" panose="02020603050405020304" pitchFamily="18" charset="0"/>
                <a:sym typeface="+mn-ea"/>
              </a:rPr>
              <a:t>   </a:t>
            </a:r>
            <a:r>
              <a:rPr lang="zh-CN" altLang="en-US" dirty="0">
                <a:solidFill>
                  <a:srgbClr val="0419E0"/>
                </a:solidFill>
                <a:latin typeface="Times New Roman" panose="02020603050405020304" pitchFamily="18" charset="0"/>
                <a:cs typeface="Times New Roman" panose="02020603050405020304" pitchFamily="18" charset="0"/>
                <a:sym typeface="+mn-ea"/>
              </a:rPr>
              <a:t>解：</a:t>
            </a:r>
            <a:r>
              <a:rPr lang="zh-CN" altLang="en-US" sz="2800" dirty="0">
                <a:latin typeface="Times New Roman" panose="02020603050405020304" pitchFamily="18" charset="0"/>
                <a:cs typeface="Times New Roman" panose="02020603050405020304" pitchFamily="18" charset="0"/>
                <a:sym typeface="+mn-ea"/>
              </a:rPr>
              <a:t>根据总线时钟频率为 </a:t>
            </a:r>
            <a:r>
              <a:rPr lang="en-US" sz="2800" dirty="0">
                <a:solidFill>
                  <a:srgbClr val="0419E0"/>
                </a:solidFill>
                <a:latin typeface="Times New Roman" panose="02020603050405020304" pitchFamily="18" charset="0"/>
                <a:cs typeface="Times New Roman" panose="02020603050405020304" pitchFamily="18" charset="0"/>
                <a:sym typeface="+mn-ea"/>
              </a:rPr>
              <a:t>100 </a:t>
            </a:r>
            <a:r>
              <a:rPr lang="en-US" sz="2800" dirty="0">
                <a:latin typeface="Times New Roman" panose="02020603050405020304" pitchFamily="18" charset="0"/>
                <a:cs typeface="Times New Roman" panose="02020603050405020304" pitchFamily="18" charset="0"/>
                <a:sym typeface="+mn-ea"/>
              </a:rPr>
              <a:t>MHz</a:t>
            </a:r>
            <a:r>
              <a:rPr lang="zh-CN" altLang="en-US" sz="2800" dirty="0">
                <a:latin typeface="Times New Roman" panose="02020603050405020304" pitchFamily="18" charset="0"/>
                <a:cs typeface="Times New Roman" panose="02020603050405020304" pitchFamily="18" charset="0"/>
                <a:sym typeface="+mn-ea"/>
              </a:rPr>
              <a:t>，得</a:t>
            </a:r>
          </a:p>
          <a:p>
            <a:pPr marL="457200" lvl="1" indent="0">
              <a:lnSpc>
                <a:spcPct val="100000"/>
              </a:lnSpc>
              <a:spcAft>
                <a:spcPts val="0"/>
              </a:spcAft>
              <a:buNone/>
            </a:pPr>
            <a:r>
              <a:rPr lang="en-US" sz="2800" dirty="0">
                <a:latin typeface="Times New Roman" panose="02020603050405020304" pitchFamily="18" charset="0"/>
                <a:cs typeface="Times New Roman" panose="02020603050405020304" pitchFamily="18" charset="0"/>
                <a:sym typeface="+mn-ea"/>
              </a:rPr>
              <a:t>		1</a:t>
            </a:r>
            <a:r>
              <a:rPr lang="zh-CN" altLang="en-US" sz="2800" dirty="0">
                <a:latin typeface="Times New Roman" panose="02020603050405020304" pitchFamily="18" charset="0"/>
                <a:cs typeface="Times New Roman" panose="02020603050405020304" pitchFamily="18" charset="0"/>
                <a:sym typeface="+mn-ea"/>
              </a:rPr>
              <a:t>个时钟周期为</a:t>
            </a:r>
            <a:r>
              <a:rPr lang="en-US" sz="2800" dirty="0">
                <a:latin typeface="Times New Roman" panose="02020603050405020304" pitchFamily="18" charset="0"/>
                <a:cs typeface="Times New Roman" panose="02020603050405020304" pitchFamily="18" charset="0"/>
                <a:sym typeface="+mn-ea"/>
              </a:rPr>
              <a:t>  1/100MHz= </a:t>
            </a:r>
            <a:r>
              <a:rPr lang="en-US" sz="2800" dirty="0">
                <a:solidFill>
                  <a:srgbClr val="0419E0"/>
                </a:solidFill>
                <a:latin typeface="Times New Roman" panose="02020603050405020304" pitchFamily="18" charset="0"/>
                <a:cs typeface="Times New Roman" panose="02020603050405020304" pitchFamily="18" charset="0"/>
                <a:sym typeface="+mn-ea"/>
              </a:rPr>
              <a:t>0.01 </a:t>
            </a:r>
            <a:r>
              <a:rPr lang="en-US" sz="2800" dirty="0" err="1">
                <a:latin typeface="Times New Roman" panose="02020603050405020304" pitchFamily="18" charset="0"/>
                <a:cs typeface="Times New Roman" panose="02020603050405020304" pitchFamily="18" charset="0"/>
                <a:sym typeface="+mn-ea"/>
              </a:rPr>
              <a:t>μs</a:t>
            </a:r>
          </a:p>
          <a:p>
            <a:pPr marL="457200" lvl="1" indent="0">
              <a:lnSpc>
                <a:spcPct val="100000"/>
              </a:lnSpc>
              <a:spcAft>
                <a:spcPts val="0"/>
              </a:spcAft>
              <a:buNone/>
            </a:pPr>
            <a:r>
              <a:rPr lang="en-US" altLang="zh-CN" sz="2800" dirty="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总线传输周期为</a:t>
            </a:r>
            <a:r>
              <a:rPr lang="en-US" sz="2800" dirty="0">
                <a:latin typeface="Times New Roman" panose="02020603050405020304" pitchFamily="18" charset="0"/>
                <a:cs typeface="Times New Roman" panose="02020603050405020304" pitchFamily="18" charset="0"/>
                <a:sym typeface="+mn-ea"/>
              </a:rPr>
              <a:t> 0.01μs×4= </a:t>
            </a:r>
            <a:r>
              <a:rPr lang="en-US" sz="2800" dirty="0">
                <a:solidFill>
                  <a:srgbClr val="0419E0"/>
                </a:solidFill>
                <a:latin typeface="Times New Roman" panose="02020603050405020304" pitchFamily="18" charset="0"/>
                <a:cs typeface="Times New Roman" panose="02020603050405020304" pitchFamily="18" charset="0"/>
                <a:sym typeface="+mn-ea"/>
              </a:rPr>
              <a:t>0.04 </a:t>
            </a:r>
            <a:r>
              <a:rPr lang="en-US" sz="2800" dirty="0" err="1">
                <a:latin typeface="Times New Roman" panose="02020603050405020304" pitchFamily="18" charset="0"/>
                <a:cs typeface="Times New Roman" panose="02020603050405020304" pitchFamily="18" charset="0"/>
                <a:sym typeface="+mn-ea"/>
              </a:rPr>
              <a:t>μs</a:t>
            </a:r>
          </a:p>
          <a:p>
            <a:pPr marL="457200" lvl="1" indent="0">
              <a:lnSpc>
                <a:spcPct val="100000"/>
              </a:lnSpc>
              <a:spcAft>
                <a:spcPts val="0"/>
              </a:spcAft>
              <a:buNone/>
            </a:pPr>
            <a:r>
              <a:rPr lang="en-US" altLang="zh-CN" sz="2800" dirty="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总线的宽度为 </a:t>
            </a:r>
            <a:r>
              <a:rPr lang="en-US" sz="2800" dirty="0">
                <a:latin typeface="Times New Roman" panose="02020603050405020304" pitchFamily="18" charset="0"/>
                <a:cs typeface="Times New Roman" panose="02020603050405020304" pitchFamily="18" charset="0"/>
                <a:sym typeface="+mn-ea"/>
              </a:rPr>
              <a:t>32</a:t>
            </a:r>
            <a:r>
              <a:rPr lang="zh-CN" altLang="en-US" sz="2800" dirty="0">
                <a:latin typeface="Times New Roman" panose="02020603050405020304" pitchFamily="18" charset="0"/>
                <a:cs typeface="Times New Roman" panose="02020603050405020304" pitchFamily="18" charset="0"/>
                <a:sym typeface="+mn-ea"/>
              </a:rPr>
              <a:t>位</a:t>
            </a:r>
            <a:r>
              <a:rPr lang="en-US" sz="2800" dirty="0">
                <a:latin typeface="Times New Roman" panose="02020603050405020304" pitchFamily="18" charset="0"/>
                <a:cs typeface="Times New Roman" panose="02020603050405020304" pitchFamily="18" charset="0"/>
                <a:sym typeface="+mn-ea"/>
              </a:rPr>
              <a:t>= </a:t>
            </a:r>
            <a:r>
              <a:rPr lang="en-US" sz="2800" dirty="0">
                <a:solidFill>
                  <a:srgbClr val="0419E0"/>
                </a:solidFill>
                <a:latin typeface="Times New Roman" panose="02020603050405020304" pitchFamily="18" charset="0"/>
                <a:cs typeface="Times New Roman" panose="02020603050405020304" pitchFamily="18" charset="0"/>
                <a:sym typeface="+mn-ea"/>
              </a:rPr>
              <a:t>4</a:t>
            </a:r>
            <a:r>
              <a:rPr lang="en-US" sz="2800" dirty="0">
                <a:latin typeface="Times New Roman" panose="02020603050405020304" pitchFamily="18" charset="0"/>
                <a:cs typeface="Times New Roman" panose="02020603050405020304" pitchFamily="18" charset="0"/>
                <a:sym typeface="+mn-ea"/>
              </a:rPr>
              <a:t>B</a:t>
            </a:r>
            <a:r>
              <a:rPr lang="zh-CN" altLang="en-US" sz="2800" dirty="0">
                <a:latin typeface="Times New Roman" panose="02020603050405020304" pitchFamily="18" charset="0"/>
                <a:cs typeface="Times New Roman" panose="02020603050405020304" pitchFamily="18" charset="0"/>
                <a:sym typeface="+mn-ea"/>
              </a:rPr>
              <a:t>（字节）</a:t>
            </a:r>
            <a:endParaRPr lang="zh-CN" altLang="en-US" sz="2800" dirty="0">
              <a:latin typeface="Times New Roman" panose="02020603050405020304" pitchFamily="18" charset="0"/>
              <a:cs typeface="Times New Roman" panose="02020603050405020304" pitchFamily="18" charset="0"/>
            </a:endParaRPr>
          </a:p>
          <a:p>
            <a:pPr marL="457200" lvl="1" indent="0">
              <a:lnSpc>
                <a:spcPct val="100000"/>
              </a:lnSpc>
              <a:spcAft>
                <a:spcPts val="0"/>
              </a:spcAft>
              <a:buNone/>
            </a:pPr>
            <a:r>
              <a:rPr lang="en-US" altLang="zh-CN" sz="2800" dirty="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总线的数据传输率为 </a:t>
            </a:r>
            <a:r>
              <a:rPr lang="en-US" sz="2800" dirty="0">
                <a:latin typeface="Times New Roman" panose="02020603050405020304" pitchFamily="18" charset="0"/>
                <a:cs typeface="Times New Roman" panose="02020603050405020304" pitchFamily="18" charset="0"/>
                <a:sym typeface="+mn-ea"/>
              </a:rPr>
              <a:t>4B/</a:t>
            </a:r>
            <a:r>
              <a:rPr lang="zh-CN" altLang="en-US" sz="2800" dirty="0">
                <a:latin typeface="Times New Roman" panose="02020603050405020304" pitchFamily="18" charset="0"/>
                <a:cs typeface="Times New Roman" panose="02020603050405020304" pitchFamily="18" charset="0"/>
                <a:sym typeface="+mn-ea"/>
              </a:rPr>
              <a:t>（</a:t>
            </a:r>
            <a:r>
              <a:rPr lang="en-US" sz="2800" dirty="0">
                <a:latin typeface="Times New Roman" panose="02020603050405020304" pitchFamily="18" charset="0"/>
                <a:cs typeface="Times New Roman" panose="02020603050405020304" pitchFamily="18" charset="0"/>
                <a:sym typeface="+mn-ea"/>
              </a:rPr>
              <a:t>0.04μs</a:t>
            </a:r>
            <a:r>
              <a:rPr lang="zh-CN" altLang="en-US" sz="2800" dirty="0">
                <a:latin typeface="Times New Roman" panose="02020603050405020304" pitchFamily="18" charset="0"/>
                <a:cs typeface="Times New Roman" panose="02020603050405020304" pitchFamily="18" charset="0"/>
                <a:sym typeface="+mn-ea"/>
              </a:rPr>
              <a:t>）</a:t>
            </a:r>
            <a:r>
              <a:rPr lang="en-US" sz="2800" dirty="0">
                <a:latin typeface="Times New Roman" panose="02020603050405020304" pitchFamily="18" charset="0"/>
                <a:cs typeface="Times New Roman" panose="02020603050405020304" pitchFamily="18" charset="0"/>
                <a:sym typeface="+mn-ea"/>
              </a:rPr>
              <a:t>=</a:t>
            </a:r>
            <a:r>
              <a:rPr lang="en-US" sz="2800" dirty="0">
                <a:solidFill>
                  <a:srgbClr val="0419E0"/>
                </a:solidFill>
                <a:latin typeface="Times New Roman" panose="02020603050405020304" pitchFamily="18" charset="0"/>
                <a:cs typeface="Times New Roman" panose="02020603050405020304" pitchFamily="18" charset="0"/>
                <a:sym typeface="+mn-ea"/>
              </a:rPr>
              <a:t>100</a:t>
            </a:r>
            <a:r>
              <a:rPr lang="en-US" sz="2800" dirty="0">
                <a:latin typeface="Times New Roman" panose="02020603050405020304" pitchFamily="18" charset="0"/>
                <a:cs typeface="Times New Roman" panose="02020603050405020304" pitchFamily="18" charset="0"/>
                <a:sym typeface="+mn-ea"/>
              </a:rPr>
              <a:t>M B/s</a:t>
            </a:r>
          </a:p>
          <a:p>
            <a:pPr marL="457200" lvl="1" indent="0">
              <a:lnSpc>
                <a:spcPct val="100000"/>
              </a:lnSpc>
              <a:spcAft>
                <a:spcPts val="0"/>
              </a:spcAft>
              <a:buNone/>
            </a:pPr>
            <a:r>
              <a:rPr lang="en-US" altLang="zh-CN" sz="2800" dirty="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时钟频率不变，总线宽度</a:t>
            </a:r>
            <a:r>
              <a:rPr lang="zh-CN" altLang="en-US" sz="2800" b="1" dirty="0">
                <a:solidFill>
                  <a:srgbClr val="FF0000"/>
                </a:solidFill>
                <a:latin typeface="Times New Roman" panose="02020603050405020304" pitchFamily="18" charset="0"/>
                <a:cs typeface="Times New Roman" panose="02020603050405020304" pitchFamily="18" charset="0"/>
                <a:sym typeface="+mn-ea"/>
              </a:rPr>
              <a:t>加倍</a:t>
            </a:r>
            <a:r>
              <a:rPr lang="zh-CN" altLang="en-US" sz="2800" dirty="0">
                <a:latin typeface="Times New Roman" panose="02020603050405020304" pitchFamily="18" charset="0"/>
                <a:cs typeface="Times New Roman" panose="02020603050405020304" pitchFamily="18" charset="0"/>
                <a:sym typeface="+mn-ea"/>
              </a:rPr>
              <a:t>，改为 </a:t>
            </a:r>
            <a:r>
              <a:rPr lang="en-US" sz="2800" dirty="0">
                <a:solidFill>
                  <a:srgbClr val="0419E0"/>
                </a:solidFill>
                <a:latin typeface="Times New Roman" panose="02020603050405020304" pitchFamily="18" charset="0"/>
                <a:cs typeface="Times New Roman" panose="02020603050405020304" pitchFamily="18" charset="0"/>
                <a:sym typeface="+mn-ea"/>
              </a:rPr>
              <a:t>64</a:t>
            </a:r>
            <a:r>
              <a:rPr lang="en-US" sz="2800" dirty="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位</a:t>
            </a:r>
          </a:p>
          <a:p>
            <a:pPr marL="457200" lvl="1" indent="0">
              <a:lnSpc>
                <a:spcPct val="100000"/>
              </a:lnSpc>
              <a:spcAft>
                <a:spcPts val="0"/>
              </a:spcAft>
              <a:buNone/>
            </a:pPr>
            <a:r>
              <a:rPr lang="en-US" altLang="zh-CN" sz="2800" dirty="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或</a:t>
            </a:r>
            <a:r>
              <a:rPr lang="en-US" altLang="zh-CN" sz="2800" dirty="0">
                <a:latin typeface="Times New Roman" panose="02020603050405020304" pitchFamily="18" charset="0"/>
                <a:cs typeface="Times New Roman" panose="02020603050405020304" pitchFamily="18" charset="0"/>
                <a:sym typeface="+mn-ea"/>
              </a:rPr>
              <a:t>  </a:t>
            </a:r>
            <a:r>
              <a:rPr lang="zh-CN" altLang="en-US" sz="2800" dirty="0">
                <a:latin typeface="Times New Roman" panose="02020603050405020304" pitchFamily="18" charset="0"/>
                <a:cs typeface="Times New Roman" panose="02020603050405020304" pitchFamily="18" charset="0"/>
                <a:sym typeface="+mn-ea"/>
              </a:rPr>
              <a:t>总线宽度不变，时钟频率</a:t>
            </a:r>
            <a:r>
              <a:rPr lang="zh-CN" altLang="en-US" sz="2800" b="1" dirty="0">
                <a:solidFill>
                  <a:srgbClr val="FF0000"/>
                </a:solidFill>
                <a:latin typeface="Times New Roman" panose="02020603050405020304" pitchFamily="18" charset="0"/>
                <a:cs typeface="Times New Roman" panose="02020603050405020304" pitchFamily="18" charset="0"/>
                <a:sym typeface="+mn-ea"/>
              </a:rPr>
              <a:t>加倍</a:t>
            </a:r>
            <a:r>
              <a:rPr lang="zh-CN" altLang="en-US" sz="2800" dirty="0">
                <a:latin typeface="Times New Roman" panose="02020603050405020304" pitchFamily="18" charset="0"/>
                <a:cs typeface="Times New Roman" panose="02020603050405020304" pitchFamily="18" charset="0"/>
                <a:sym typeface="+mn-ea"/>
              </a:rPr>
              <a:t>，增加到</a:t>
            </a:r>
            <a:r>
              <a:rPr lang="zh-CN" altLang="en-US" sz="2800" dirty="0">
                <a:solidFill>
                  <a:srgbClr val="0419E0"/>
                </a:solidFill>
                <a:latin typeface="Times New Roman" panose="02020603050405020304" pitchFamily="18" charset="0"/>
                <a:cs typeface="Times New Roman" panose="02020603050405020304" pitchFamily="18" charset="0"/>
                <a:sym typeface="+mn-ea"/>
              </a:rPr>
              <a:t> </a:t>
            </a:r>
            <a:r>
              <a:rPr lang="en-US" sz="2800" dirty="0">
                <a:solidFill>
                  <a:srgbClr val="0419E0"/>
                </a:solidFill>
                <a:latin typeface="Times New Roman" panose="02020603050405020304" pitchFamily="18" charset="0"/>
                <a:cs typeface="Times New Roman" panose="02020603050405020304" pitchFamily="18" charset="0"/>
                <a:sym typeface="+mn-ea"/>
              </a:rPr>
              <a:t>200 </a:t>
            </a:r>
            <a:r>
              <a:rPr lang="en-US" sz="2800" dirty="0">
                <a:latin typeface="Times New Roman" panose="02020603050405020304" pitchFamily="18" charset="0"/>
                <a:cs typeface="Times New Roman" panose="02020603050405020304" pitchFamily="18" charset="0"/>
                <a:sym typeface="+mn-ea"/>
              </a:rPr>
              <a:t>MHz</a:t>
            </a:r>
            <a:r>
              <a:rPr lang="zh-CN" altLang="en-US" sz="2800" dirty="0">
                <a:latin typeface="Times New Roman" panose="02020603050405020304" pitchFamily="18" charset="0"/>
                <a:cs typeface="Times New Roman" panose="02020603050405020304" pitchFamily="18" charset="0"/>
                <a:sym typeface="+mn-ea"/>
              </a:rPr>
              <a:t>。</a:t>
            </a:r>
            <a:endParaRPr lang="zh-CN" altLang="en-US" dirty="0"/>
          </a:p>
        </p:txBody>
      </p:sp>
      <p:sp>
        <p:nvSpPr>
          <p:cNvPr id="1049553" name="标题 2"/>
          <p:cNvSpPr>
            <a:spLocks noGrp="1"/>
          </p:cNvSpPr>
          <p:nvPr>
            <p:ph type="title"/>
          </p:nvPr>
        </p:nvSpPr>
        <p:spPr/>
        <p:txBody>
          <a:bodyPr>
            <a:normAutofit fontScale="90000"/>
          </a:bodyPr>
          <a:lstStyle/>
          <a:p>
            <a:pPr>
              <a:tabLst>
                <a:tab pos="3495675" algn="l"/>
              </a:tabLst>
            </a:pPr>
            <a:r>
              <a:rPr lang="zh-CN" altLang="en-US" dirty="0"/>
              <a:t>例</a:t>
            </a:r>
            <a:r>
              <a:rPr lang="en-US" altLang="zh-CN" dirty="0"/>
              <a:t>7.1</a:t>
            </a:r>
            <a:r>
              <a:rPr lang="zh-CN" altLang="en-US" dirty="0"/>
              <a:t>：求数据传输率</a:t>
            </a:r>
          </a:p>
        </p:txBody>
      </p:sp>
      <p:sp>
        <p:nvSpPr>
          <p:cNvPr id="1049554" name="灯片编号占位符 5"/>
          <p:cNvSpPr>
            <a:spLocks noGrp="1"/>
          </p:cNvSpPr>
          <p:nvPr>
            <p:ph type="sldNum" sz="quarter" idx="12"/>
          </p:nvPr>
        </p:nvSpPr>
        <p:spPr/>
        <p:txBody>
          <a:bodyPr/>
          <a:lstStyle/>
          <a:p>
            <a:fld id="{DBF99032-1CA3-47AC-BBF8-389026077D1A}" type="slidenum">
              <a:rPr lang="zh-CN" altLang="en-US"/>
              <a:t>199</a:t>
            </a:fld>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标题 1"/>
          <p:cNvSpPr>
            <a:spLocks noGrp="1"/>
          </p:cNvSpPr>
          <p:nvPr>
            <p:ph type="title"/>
          </p:nvPr>
        </p:nvSpPr>
        <p:spPr/>
        <p:txBody>
          <a:bodyPr>
            <a:normAutofit/>
          </a:bodyPr>
          <a:lstStyle/>
          <a:p>
            <a:r>
              <a:rPr lang="zh-CN" altLang="en-US" dirty="0">
                <a:latin typeface="Arial" panose="020B0604020202020204" pitchFamily="34" charset="0"/>
                <a:cs typeface="Arial" panose="020B0604020202020204" pitchFamily="34" charset="0"/>
              </a:rPr>
              <a:t>课程概貌（</a:t>
            </a:r>
            <a:r>
              <a:rPr lang="en-US" altLang="zh-CN" dirty="0">
                <a:solidFill>
                  <a:srgbClr val="C00000"/>
                </a:solidFill>
                <a:latin typeface="Arial" panose="020B0604020202020204" pitchFamily="34" charset="0"/>
                <a:ea typeface="黑体" panose="02010609060101010101" pitchFamily="49" charset="-122"/>
                <a:cs typeface="Arial" panose="020B0604020202020204" pitchFamily="34" charset="0"/>
              </a:rPr>
              <a:t>40</a:t>
            </a:r>
            <a:r>
              <a:rPr lang="zh-CN" altLang="en-US" dirty="0">
                <a:solidFill>
                  <a:srgbClr val="C00000"/>
                </a:solidFill>
                <a:latin typeface="Arial" panose="020B0604020202020204" pitchFamily="34" charset="0"/>
                <a:ea typeface="黑体" panose="02010609060101010101" pitchFamily="49" charset="-122"/>
                <a:cs typeface="Arial" panose="020B0604020202020204" pitchFamily="34" charset="0"/>
              </a:rPr>
              <a:t>学时授课</a:t>
            </a:r>
            <a:r>
              <a:rPr lang="en-US" altLang="zh-CN" dirty="0">
                <a:solidFill>
                  <a:srgbClr val="C00000"/>
                </a:solidFill>
                <a:latin typeface="Arial" panose="020B0604020202020204" pitchFamily="34" charset="0"/>
                <a:ea typeface="黑体" panose="02010609060101010101" pitchFamily="49" charset="-122"/>
                <a:cs typeface="Arial" panose="020B0604020202020204" pitchFamily="34" charset="0"/>
              </a:rPr>
              <a:t>+16</a:t>
            </a:r>
            <a:r>
              <a:rPr lang="zh-CN" altLang="en-US" dirty="0">
                <a:solidFill>
                  <a:srgbClr val="C00000"/>
                </a:solidFill>
                <a:latin typeface="Arial" panose="020B0604020202020204" pitchFamily="34" charset="0"/>
                <a:ea typeface="黑体" panose="02010609060101010101" pitchFamily="49" charset="-122"/>
                <a:cs typeface="Arial" panose="020B0604020202020204" pitchFamily="34" charset="0"/>
              </a:rPr>
              <a:t>学时实验</a:t>
            </a:r>
            <a:r>
              <a:rPr lang="zh-CN" altLang="en-US" dirty="0">
                <a:latin typeface="Arial" panose="020B0604020202020204" pitchFamily="34" charset="0"/>
                <a:cs typeface="Arial" panose="020B0604020202020204" pitchFamily="34" charset="0"/>
              </a:rPr>
              <a:t>）</a:t>
            </a:r>
          </a:p>
        </p:txBody>
      </p:sp>
      <p:sp>
        <p:nvSpPr>
          <p:cNvPr id="1048629" name="灯片编号占位符 4"/>
          <p:cNvSpPr txBox="1">
            <a:spLocks noGrp="1"/>
          </p:cNvSpPr>
          <p:nvPr>
            <p:ph type="sldNum" sz="quarter" idx="12"/>
          </p:nvPr>
        </p:nvSpPr>
        <p:spPr/>
        <p:txBody>
          <a:bodyPr vert="horz" lIns="91440" tIns="45720" rIns="91440" bIns="45720" rtlCol="0" anchor="ctr"/>
          <a:lstStyle/>
          <a:p>
            <a:fld id="{AFC0D602-D746-404A-BC76-0BF501AF21B9}" type="slidenum">
              <a:rPr lang="zh-CN" altLang="en-US" smtClean="0">
                <a:solidFill>
                  <a:schemeClr val="tx1">
                    <a:lumMod val="95000"/>
                    <a:lumOff val="5000"/>
                  </a:schemeClr>
                </a:solidFill>
                <a:latin typeface="Arial" panose="020B0604020202020204" pitchFamily="34" charset="0"/>
                <a:cs typeface="Arial" panose="020B0604020202020204" pitchFamily="34" charset="0"/>
              </a:rPr>
              <a:t>2</a:t>
            </a:fld>
            <a:endParaRPr lang="en-US" altLang="zh-CN"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048630" name="内容占位符 2"/>
          <p:cNvSpPr>
            <a:spLocks noGrp="1"/>
          </p:cNvSpPr>
          <p:nvPr>
            <p:ph type="body" sz="quarter" idx="14"/>
          </p:nvPr>
        </p:nvSpPr>
        <p:spPr>
          <a:xfrm>
            <a:off x="838199" y="1309688"/>
            <a:ext cx="5544671" cy="5411787"/>
          </a:xfrm>
        </p:spPr>
        <p:txBody>
          <a:bodyPr vert="horz" wrap="square" lIns="91440" tIns="45720" rIns="91440" bIns="45720" numCol="1" rtlCol="0" anchor="t" anchorCtr="0" compatLnSpc="1"/>
          <a:lstStyle/>
          <a:p>
            <a:pPr marL="342900" lvl="1" indent="-342900">
              <a:lnSpc>
                <a:spcPct val="130000"/>
              </a:lnSpc>
              <a:spcBef>
                <a:spcPct val="20000"/>
              </a:spcBef>
              <a:buClrTx/>
            </a:pPr>
            <a:r>
              <a:rPr lang="zh-CN" altLang="en-US" sz="3200" b="1" dirty="0">
                <a:latin typeface="Arial" panose="020B0604020202020204" pitchFamily="34" charset="0"/>
                <a:cs typeface="Arial" panose="020B0604020202020204" pitchFamily="34" charset="0"/>
                <a:sym typeface="+mn-ea"/>
              </a:rPr>
              <a:t>前序课程</a:t>
            </a:r>
            <a:endParaRPr lang="en-US" altLang="zh-CN" sz="3200" b="1" dirty="0">
              <a:latin typeface="Arial" panose="020B0604020202020204" pitchFamily="34" charset="0"/>
              <a:cs typeface="Arial" panose="020B0604020202020204" pitchFamily="34" charset="0"/>
            </a:endParaRPr>
          </a:p>
          <a:p>
            <a:pPr marL="742950" lvl="1" indent="-285750">
              <a:lnSpc>
                <a:spcPct val="130000"/>
              </a:lnSpc>
              <a:spcBef>
                <a:spcPct val="20000"/>
              </a:spcBef>
              <a:buClrTx/>
              <a:buFont typeface="Arial" panose="020B0604020202020204" pitchFamily="34" charset="0"/>
              <a:buChar char="–"/>
            </a:pPr>
            <a:r>
              <a:rPr lang="en-US" altLang="zh-CN" dirty="0">
                <a:latin typeface="Arial" panose="020B0604020202020204" pitchFamily="34" charset="0"/>
                <a:cs typeface="Arial" panose="020B0604020202020204" pitchFamily="34" charset="0"/>
                <a:sym typeface="+mn-ea"/>
              </a:rPr>
              <a:t>C</a:t>
            </a:r>
            <a:r>
              <a:rPr lang="zh-CN" altLang="en-US" dirty="0">
                <a:latin typeface="Arial" panose="020B0604020202020204" pitchFamily="34" charset="0"/>
                <a:cs typeface="Arial" panose="020B0604020202020204" pitchFamily="34" charset="0"/>
                <a:sym typeface="+mn-ea"/>
              </a:rPr>
              <a:t>语言程序设计</a:t>
            </a:r>
            <a:endParaRPr lang="en-US" altLang="zh-CN" dirty="0">
              <a:latin typeface="Arial" panose="020B0604020202020204" pitchFamily="34" charset="0"/>
              <a:cs typeface="Arial" panose="020B0604020202020204" pitchFamily="34" charset="0"/>
            </a:endParaRPr>
          </a:p>
          <a:p>
            <a:pPr marL="742950" lvl="1" indent="-285750">
              <a:lnSpc>
                <a:spcPct val="130000"/>
              </a:lnSpc>
              <a:spcBef>
                <a:spcPct val="20000"/>
              </a:spcBef>
              <a:buClrTx/>
              <a:buFont typeface="Arial" panose="020B0604020202020204" pitchFamily="34" charset="0"/>
              <a:buChar char="–"/>
            </a:pPr>
            <a:r>
              <a:rPr lang="zh-CN" altLang="en-US" dirty="0">
                <a:latin typeface="Arial" panose="020B0604020202020204" pitchFamily="34" charset="0"/>
                <a:cs typeface="Arial" panose="020B0604020202020204" pitchFamily="34" charset="0"/>
                <a:sym typeface="+mn-ea"/>
              </a:rPr>
              <a:t>数字逻辑设计（</a:t>
            </a:r>
            <a:r>
              <a:rPr lang="en-US" altLang="zh-CN" dirty="0">
                <a:latin typeface="Arial" panose="020B0604020202020204" pitchFamily="34" charset="0"/>
                <a:cs typeface="Arial" panose="020B0604020202020204" pitchFamily="34" charset="0"/>
                <a:sym typeface="+mn-ea"/>
              </a:rPr>
              <a:t>+Verilog HDL</a:t>
            </a:r>
            <a:r>
              <a:rPr lang="zh-CN" altLang="en-US" dirty="0">
                <a:latin typeface="Arial" panose="020B0604020202020204" pitchFamily="34" charset="0"/>
                <a:cs typeface="Arial" panose="020B0604020202020204" pitchFamily="34" charset="0"/>
                <a:sym typeface="+mn-ea"/>
              </a:rPr>
              <a:t>）</a:t>
            </a:r>
          </a:p>
          <a:p>
            <a:pPr marL="342900" indent="-342900">
              <a:lnSpc>
                <a:spcPct val="130000"/>
              </a:lnSpc>
              <a:spcBef>
                <a:spcPct val="20000"/>
              </a:spcBef>
              <a:buClrTx/>
            </a:pPr>
            <a:r>
              <a:rPr lang="zh-CN" altLang="en-US" b="1" dirty="0">
                <a:latin typeface="Arial" panose="020B0604020202020204" pitchFamily="34" charset="0"/>
                <a:cs typeface="Arial" panose="020B0604020202020204" pitchFamily="34" charset="0"/>
              </a:rPr>
              <a:t>主要内容</a:t>
            </a:r>
            <a:endParaRPr lang="en-US" altLang="zh-CN" b="1" dirty="0">
              <a:latin typeface="Arial" panose="020B0604020202020204" pitchFamily="34" charset="0"/>
              <a:cs typeface="Arial" panose="020B0604020202020204" pitchFamily="34" charset="0"/>
            </a:endParaRPr>
          </a:p>
          <a:p>
            <a:pPr marL="742950" lvl="1" indent="-285750">
              <a:lnSpc>
                <a:spcPct val="130000"/>
              </a:lnSpc>
              <a:spcBef>
                <a:spcPct val="20000"/>
              </a:spcBef>
              <a:buClrTx/>
              <a:buFont typeface="Arial" panose="020B0604020202020204" pitchFamily="34" charset="0"/>
              <a:buChar char="–"/>
            </a:pPr>
            <a:r>
              <a:rPr lang="zh-CN" altLang="en-US" dirty="0">
                <a:latin typeface="Arial" panose="020B0604020202020204" pitchFamily="34" charset="0"/>
                <a:cs typeface="Arial" panose="020B0604020202020204" pitchFamily="34" charset="0"/>
              </a:rPr>
              <a:t>基本部件的结构和组织方式</a:t>
            </a:r>
            <a:endParaRPr lang="en-US" altLang="zh-CN" dirty="0">
              <a:latin typeface="Arial" panose="020B0604020202020204" pitchFamily="34" charset="0"/>
              <a:cs typeface="Arial" panose="020B0604020202020204" pitchFamily="34" charset="0"/>
            </a:endParaRPr>
          </a:p>
          <a:p>
            <a:pPr marL="742950" lvl="1" indent="-285750">
              <a:lnSpc>
                <a:spcPct val="130000"/>
              </a:lnSpc>
              <a:spcBef>
                <a:spcPct val="20000"/>
              </a:spcBef>
              <a:buClrTx/>
              <a:buFont typeface="Arial" panose="020B0604020202020204" pitchFamily="34" charset="0"/>
              <a:buChar char="–"/>
            </a:pPr>
            <a:r>
              <a:rPr lang="zh-CN" altLang="en-US" dirty="0">
                <a:latin typeface="Arial" panose="020B0604020202020204" pitchFamily="34" charset="0"/>
                <a:cs typeface="Arial" panose="020B0604020202020204" pitchFamily="34" charset="0"/>
              </a:rPr>
              <a:t>基本运算的操作原理</a:t>
            </a:r>
            <a:endParaRPr lang="en-US" altLang="zh-CN" dirty="0">
              <a:latin typeface="Arial" panose="020B0604020202020204" pitchFamily="34" charset="0"/>
              <a:cs typeface="Arial" panose="020B0604020202020204" pitchFamily="34" charset="0"/>
            </a:endParaRPr>
          </a:p>
          <a:p>
            <a:pPr marL="742950" lvl="1" indent="-285750">
              <a:lnSpc>
                <a:spcPct val="130000"/>
              </a:lnSpc>
              <a:spcBef>
                <a:spcPct val="20000"/>
              </a:spcBef>
              <a:buClrTx/>
              <a:buFont typeface="Arial" panose="020B0604020202020204" pitchFamily="34" charset="0"/>
              <a:buChar char="–"/>
            </a:pPr>
            <a:r>
              <a:rPr lang="zh-CN" altLang="en-US" dirty="0">
                <a:latin typeface="Arial" panose="020B0604020202020204" pitchFamily="34" charset="0"/>
                <a:cs typeface="Arial" panose="020B0604020202020204" pitchFamily="34" charset="0"/>
              </a:rPr>
              <a:t>基于</a:t>
            </a:r>
            <a:r>
              <a:rPr lang="en-US" altLang="zh-CN" dirty="0">
                <a:latin typeface="Arial" panose="020B0604020202020204" pitchFamily="34" charset="0"/>
                <a:cs typeface="Arial" panose="020B0604020202020204" pitchFamily="34" charset="0"/>
              </a:rPr>
              <a:t>RISC-V</a:t>
            </a:r>
            <a:r>
              <a:rPr lang="zh-CN" altLang="en-US" dirty="0">
                <a:latin typeface="Arial" panose="020B0604020202020204" pitchFamily="34" charset="0"/>
                <a:cs typeface="Arial" panose="020B0604020202020204" pitchFamily="34" charset="0"/>
              </a:rPr>
              <a:t>的</a:t>
            </a:r>
            <a:r>
              <a:rPr lang="en-US" altLang="zh-CN" dirty="0">
                <a:latin typeface="Arial" panose="020B0604020202020204" pitchFamily="34" charset="0"/>
                <a:cs typeface="Arial" panose="020B0604020202020204" pitchFamily="34" charset="0"/>
              </a:rPr>
              <a:t>CPU</a:t>
            </a:r>
            <a:r>
              <a:rPr lang="zh-CN" altLang="en-US" dirty="0">
                <a:latin typeface="Arial" panose="020B0604020202020204" pitchFamily="34" charset="0"/>
                <a:cs typeface="Arial" panose="020B0604020202020204" pitchFamily="34" charset="0"/>
              </a:rPr>
              <a:t>设计</a:t>
            </a:r>
            <a:endParaRPr lang="en-US" altLang="zh-CN" b="1" dirty="0">
              <a:solidFill>
                <a:srgbClr val="0000FF"/>
              </a:solidFill>
              <a:latin typeface="Arial" panose="020B0604020202020204" pitchFamily="34" charset="0"/>
              <a:ea typeface="+mn-ea"/>
              <a:cs typeface="Arial" panose="020B0604020202020204" pitchFamily="34" charset="0"/>
            </a:endParaRPr>
          </a:p>
        </p:txBody>
      </p:sp>
      <p:sp>
        <p:nvSpPr>
          <p:cNvPr id="1048631" name="Rectangle 2"/>
          <p:cNvSpPr txBox="1"/>
          <p:nvPr/>
        </p:nvSpPr>
        <p:spPr>
          <a:xfrm>
            <a:off x="6518928" y="1816101"/>
            <a:ext cx="5256212" cy="592137"/>
          </a:xfrm>
          <a:prstGeom prst="rect">
            <a:avLst/>
          </a:prstGeom>
        </p:spPr>
        <p:txBody>
          <a:bodyPr vert="horz" wrap="square"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a:lstStyle>
          <a:p>
            <a:pPr algn="l"/>
            <a:endParaRPr lang="zh-CN" altLang="en-US" sz="2800" dirty="0">
              <a:latin typeface="Arial" panose="020B0604020202020204" pitchFamily="34" charset="0"/>
              <a:cs typeface="Arial" panose="020B0604020202020204" pitchFamily="34" charset="0"/>
              <a:hlinkClick r:id="" action="ppaction://noaction"/>
            </a:endParaRPr>
          </a:p>
        </p:txBody>
      </p:sp>
      <p:sp>
        <p:nvSpPr>
          <p:cNvPr id="1048632" name="Rectangle 7"/>
          <p:cNvSpPr>
            <a:spLocks noChangeArrowheads="1"/>
          </p:cNvSpPr>
          <p:nvPr/>
        </p:nvSpPr>
        <p:spPr bwMode="auto">
          <a:xfrm>
            <a:off x="6518928" y="3049587"/>
            <a:ext cx="5256213" cy="592138"/>
          </a:xfrm>
          <a:prstGeom prst="rect">
            <a:avLst/>
          </a:prstGeom>
          <a:noFill/>
          <a:ln w="9525">
            <a:noFill/>
            <a:miter lim="800000"/>
          </a:ln>
          <a:effectLst/>
        </p:spPr>
        <p:txBody>
          <a:bodyPr lIns="92075" tIns="46038" rIns="92075" bIns="46038" anchor="ctr"/>
          <a:lstStyle/>
          <a:p>
            <a:pPr>
              <a:spcBef>
                <a:spcPct val="0"/>
              </a:spcBef>
            </a:pPr>
            <a:endParaRPr lang="zh-CN" altLang="en-US" sz="2800" dirty="0">
              <a:latin typeface="Arial" panose="020B0604020202020204" pitchFamily="34" charset="0"/>
              <a:ea typeface="宋体" panose="02010600030101010101" pitchFamily="2" charset="-122"/>
              <a:cs typeface="Arial" panose="020B0604020202020204" pitchFamily="34" charset="0"/>
            </a:endParaRPr>
          </a:p>
        </p:txBody>
      </p:sp>
      <p:sp>
        <p:nvSpPr>
          <p:cNvPr id="1048633" name="Rectangle 8"/>
          <p:cNvSpPr/>
          <p:nvPr/>
        </p:nvSpPr>
        <p:spPr>
          <a:xfrm>
            <a:off x="6518928" y="3665538"/>
            <a:ext cx="5256213" cy="592137"/>
          </a:xfrm>
          <a:prstGeom prst="rect">
            <a:avLst/>
          </a:prstGeom>
          <a:noFill/>
          <a:ln w="9525">
            <a:noFill/>
          </a:ln>
        </p:spPr>
        <p:txBody>
          <a:bodyPr lIns="92075" tIns="46038" rIns="92075" bIns="46038" anchor="ctr"/>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spcBef>
                <a:spcPct val="0"/>
              </a:spcBef>
              <a:buNone/>
            </a:pPr>
            <a:endParaRPr lang="zh-CN" altLang="en-US" sz="2800" dirty="0">
              <a:latin typeface="Arial" panose="020B0604020202020204" pitchFamily="34" charset="0"/>
              <a:ea typeface="宋体" panose="02010600030101010101" pitchFamily="2" charset="-122"/>
              <a:cs typeface="Arial" panose="020B0604020202020204" pitchFamily="34" charset="0"/>
            </a:endParaRPr>
          </a:p>
        </p:txBody>
      </p:sp>
      <p:sp>
        <p:nvSpPr>
          <p:cNvPr id="1048634" name="Rectangle 9"/>
          <p:cNvSpPr/>
          <p:nvPr/>
        </p:nvSpPr>
        <p:spPr>
          <a:xfrm>
            <a:off x="6518928" y="4281488"/>
            <a:ext cx="5256213" cy="592137"/>
          </a:xfrm>
          <a:prstGeom prst="rect">
            <a:avLst/>
          </a:prstGeom>
          <a:noFill/>
          <a:ln w="9525">
            <a:noFill/>
          </a:ln>
        </p:spPr>
        <p:txBody>
          <a:bodyPr lIns="92075" tIns="46038" rIns="92075" bIns="46038" anchor="ctr"/>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spcBef>
                <a:spcPct val="0"/>
              </a:spcBef>
              <a:buNone/>
            </a:pPr>
            <a:endParaRPr lang="zh-CN" altLang="en-US" sz="2800" dirty="0">
              <a:latin typeface="Arial" panose="020B0604020202020204" pitchFamily="34" charset="0"/>
              <a:ea typeface="宋体" panose="02010600030101010101" pitchFamily="2" charset="-122"/>
              <a:cs typeface="Arial" panose="020B0604020202020204" pitchFamily="34" charset="0"/>
            </a:endParaRPr>
          </a:p>
        </p:txBody>
      </p:sp>
      <p:sp>
        <p:nvSpPr>
          <p:cNvPr id="1048635" name="Rectangle 10"/>
          <p:cNvSpPr/>
          <p:nvPr/>
        </p:nvSpPr>
        <p:spPr>
          <a:xfrm>
            <a:off x="6518928" y="4897438"/>
            <a:ext cx="5256213" cy="592137"/>
          </a:xfrm>
          <a:prstGeom prst="rect">
            <a:avLst/>
          </a:prstGeom>
          <a:noFill/>
          <a:ln w="9525">
            <a:noFill/>
          </a:ln>
        </p:spPr>
        <p:txBody>
          <a:bodyPr lIns="92075" tIns="46038" rIns="92075" bIns="46038" anchor="ctr"/>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spcBef>
                <a:spcPct val="0"/>
              </a:spcBef>
              <a:buNone/>
            </a:pPr>
            <a:endParaRPr lang="zh-CN" altLang="en-US" sz="2800" dirty="0">
              <a:latin typeface="Arial" panose="020B0604020202020204" pitchFamily="34" charset="0"/>
              <a:ea typeface="宋体" panose="02010600030101010101" pitchFamily="2" charset="-122"/>
              <a:cs typeface="Arial" panose="020B0604020202020204" pitchFamily="34" charset="0"/>
            </a:endParaRPr>
          </a:p>
        </p:txBody>
      </p:sp>
      <p:sp>
        <p:nvSpPr>
          <p:cNvPr id="1048636" name="Rectangle 11"/>
          <p:cNvSpPr/>
          <p:nvPr/>
        </p:nvSpPr>
        <p:spPr>
          <a:xfrm>
            <a:off x="6518928" y="5513388"/>
            <a:ext cx="5256213" cy="592137"/>
          </a:xfrm>
          <a:prstGeom prst="rect">
            <a:avLst/>
          </a:prstGeom>
          <a:noFill/>
          <a:ln w="9525">
            <a:noFill/>
          </a:ln>
        </p:spPr>
        <p:txBody>
          <a:bodyPr lIns="92075" tIns="46038" rIns="92075" bIns="46038" anchor="ctr"/>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spcBef>
                <a:spcPct val="0"/>
              </a:spcBef>
              <a:buNone/>
            </a:pPr>
            <a:endParaRPr lang="zh-CN" altLang="en-US" sz="2800" dirty="0">
              <a:latin typeface="Arial" panose="020B0604020202020204" pitchFamily="34" charset="0"/>
              <a:ea typeface="宋体" panose="02010600030101010101" pitchFamily="2" charset="-122"/>
              <a:cs typeface="Arial" panose="020B0604020202020204" pitchFamily="34" charset="0"/>
            </a:endParaRPr>
          </a:p>
        </p:txBody>
      </p:sp>
      <p:sp>
        <p:nvSpPr>
          <p:cNvPr id="1048637" name="Rectangle 12"/>
          <p:cNvSpPr/>
          <p:nvPr/>
        </p:nvSpPr>
        <p:spPr>
          <a:xfrm>
            <a:off x="6518928" y="6129338"/>
            <a:ext cx="5256213" cy="592137"/>
          </a:xfrm>
          <a:prstGeom prst="rect">
            <a:avLst/>
          </a:prstGeom>
          <a:noFill/>
          <a:ln w="9525">
            <a:noFill/>
          </a:ln>
        </p:spPr>
        <p:txBody>
          <a:bodyPr lIns="92075" tIns="46038" rIns="92075" bIns="46038" anchor="ctr"/>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stStyle>
          <a:p>
            <a:pPr marL="0" indent="0">
              <a:spcBef>
                <a:spcPct val="0"/>
              </a:spcBef>
              <a:buNone/>
            </a:pPr>
            <a:endParaRPr lang="zh-CN" altLang="en-US" sz="2800" dirty="0">
              <a:latin typeface="Arial" panose="020B0604020202020204" pitchFamily="34" charset="0"/>
              <a:ea typeface="宋体" panose="02010600030101010101" pitchFamily="2" charset="-122"/>
              <a:cs typeface="Arial" panose="020B0604020202020204" pitchFamily="34" charset="0"/>
            </a:endParaRPr>
          </a:p>
        </p:txBody>
      </p:sp>
      <p:sp>
        <p:nvSpPr>
          <p:cNvPr id="1048638" name="Rectangle 15"/>
          <p:cNvSpPr>
            <a:spLocks noChangeArrowheads="1"/>
          </p:cNvSpPr>
          <p:nvPr/>
        </p:nvSpPr>
        <p:spPr bwMode="auto">
          <a:xfrm>
            <a:off x="6518928" y="2433637"/>
            <a:ext cx="5256213" cy="592138"/>
          </a:xfrm>
          <a:prstGeom prst="rect">
            <a:avLst/>
          </a:prstGeom>
          <a:noFill/>
          <a:ln w="9525">
            <a:noFill/>
            <a:miter lim="800000"/>
          </a:ln>
          <a:effectLst/>
        </p:spPr>
        <p:txBody>
          <a:bodyPr lIns="92075" tIns="46038" rIns="92075" bIns="46038" anchor="ctr"/>
          <a:lstStyle/>
          <a:p>
            <a:pPr>
              <a:spcBef>
                <a:spcPct val="0"/>
              </a:spcBef>
            </a:pPr>
            <a:endParaRPr lang="zh-CN" altLang="en-US" sz="2800" dirty="0">
              <a:latin typeface="Arial" panose="020B0604020202020204" pitchFamily="34" charset="0"/>
              <a:ea typeface="宋体" panose="02010600030101010101" pitchFamily="2" charset="-122"/>
              <a:cs typeface="Arial" panose="020B0604020202020204" pitchFamily="34" charset="0"/>
            </a:endParaRPr>
          </a:p>
        </p:txBody>
      </p:sp>
      <p:sp>
        <p:nvSpPr>
          <p:cNvPr id="1048639" name="Rectangle 2"/>
          <p:cNvSpPr txBox="1"/>
          <p:nvPr/>
        </p:nvSpPr>
        <p:spPr>
          <a:xfrm>
            <a:off x="6560820" y="1506855"/>
            <a:ext cx="5123815" cy="4968875"/>
          </a:xfrm>
          <a:prstGeom prst="rect">
            <a:avLst/>
          </a:prstGeom>
          <a:ln w="28575" cmpd="sng">
            <a:solidFill>
              <a:schemeClr val="accent1">
                <a:shade val="50000"/>
              </a:schemeClr>
            </a:solidFill>
            <a:prstDash val="lgDashDot"/>
          </a:ln>
        </p:spPr>
        <p:txBody>
          <a:bodyPr vert="horz" wrap="square" lIns="91440" tIns="45720" rIns="91440" bIns="45720" rtlCol="0" anchor="ctr">
            <a:noAutofit/>
          </a:bodyPr>
          <a:lstStyle>
            <a:lvl1pPr algn="ctr"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a:lstStyle>
          <a:p>
            <a:pPr marL="571500" indent="-571500" algn="l">
              <a:lnSpc>
                <a:spcPct val="130000"/>
              </a:lnSpc>
              <a:buClrTx/>
              <a:buSzTx/>
              <a:buFont typeface="+mj-ea"/>
              <a:buAutoNum type="ea1JpnChsDbPeriod"/>
            </a:pPr>
            <a:r>
              <a:rPr lang="en-US" altLang="zh-CN" sz="2800" dirty="0">
                <a:latin typeface="Arial" panose="020B0604020202020204" pitchFamily="34" charset="0"/>
                <a:cs typeface="Arial" panose="020B0604020202020204" pitchFamily="34" charset="0"/>
              </a:rPr>
              <a:t>概论</a:t>
            </a:r>
          </a:p>
          <a:p>
            <a:pPr marL="571500" indent="-571500" algn="l">
              <a:lnSpc>
                <a:spcPct val="130000"/>
              </a:lnSpc>
              <a:buFont typeface="+mj-ea"/>
              <a:buAutoNum type="ea1JpnChsDbPeriod"/>
            </a:pPr>
            <a:r>
              <a:rPr lang="zh-CN" altLang="en-US" sz="2800" dirty="0">
                <a:latin typeface="Arial" panose="020B0604020202020204" pitchFamily="34" charset="0"/>
                <a:cs typeface="Arial" panose="020B0604020202020204" pitchFamily="34" charset="0"/>
                <a:sym typeface="+mn-ea"/>
              </a:rPr>
              <a:t>计算机的运算方法</a:t>
            </a:r>
            <a:endParaRPr lang="en-US" altLang="zh-CN" sz="2800" dirty="0">
              <a:latin typeface="Arial" panose="020B0604020202020204" pitchFamily="34" charset="0"/>
              <a:cs typeface="Arial" panose="020B0604020202020204" pitchFamily="34" charset="0"/>
            </a:endParaRPr>
          </a:p>
          <a:p>
            <a:pPr marL="571500" indent="-571500" algn="l">
              <a:lnSpc>
                <a:spcPct val="130000"/>
              </a:lnSpc>
              <a:buFont typeface="+mj-ea"/>
              <a:buAutoNum type="ea1JpnChsDbPeriod"/>
            </a:pPr>
            <a:r>
              <a:rPr lang="en-US" altLang="zh-CN" sz="2800" dirty="0">
                <a:latin typeface="Arial" panose="020B0604020202020204" pitchFamily="34" charset="0"/>
                <a:cs typeface="Arial" panose="020B0604020202020204" pitchFamily="34" charset="0"/>
              </a:rPr>
              <a:t>RISC-V</a:t>
            </a:r>
            <a:r>
              <a:rPr lang="zh-CN" altLang="en-US" sz="2800" dirty="0">
                <a:latin typeface="Arial" panose="020B0604020202020204" pitchFamily="34" charset="0"/>
                <a:cs typeface="Arial" panose="020B0604020202020204" pitchFamily="34" charset="0"/>
              </a:rPr>
              <a:t>汇编及其指令系统</a:t>
            </a:r>
          </a:p>
          <a:p>
            <a:pPr marL="571500" indent="-571500" algn="l">
              <a:lnSpc>
                <a:spcPct val="130000"/>
              </a:lnSpc>
              <a:buFont typeface="+mj-ea"/>
              <a:buAutoNum type="ea1JpnChsDbPeriod"/>
            </a:pPr>
            <a:r>
              <a:rPr lang="zh-CN" altLang="en-US" sz="2800" dirty="0">
                <a:latin typeface="Arial" panose="020B0604020202020204" pitchFamily="34" charset="0"/>
                <a:cs typeface="Arial" panose="020B0604020202020204" pitchFamily="34" charset="0"/>
              </a:rPr>
              <a:t>处理器（</a:t>
            </a:r>
            <a:r>
              <a:rPr lang="en-US" altLang="zh-CN" sz="2800" dirty="0">
                <a:latin typeface="Arial" panose="020B0604020202020204" pitchFamily="34" charset="0"/>
                <a:cs typeface="Arial" panose="020B0604020202020204" pitchFamily="34" charset="0"/>
              </a:rPr>
              <a:t>CPU</a:t>
            </a:r>
            <a:r>
              <a:rPr lang="zh-CN" altLang="en-US" sz="2800" dirty="0">
                <a:latin typeface="Arial" panose="020B0604020202020204" pitchFamily="34" charset="0"/>
                <a:cs typeface="Arial" panose="020B0604020202020204" pitchFamily="34" charset="0"/>
              </a:rPr>
              <a:t>）设计</a:t>
            </a:r>
            <a:endParaRPr lang="en-US" altLang="zh-CN" sz="2800" dirty="0">
              <a:latin typeface="Arial" panose="020B0604020202020204" pitchFamily="34" charset="0"/>
              <a:cs typeface="Arial" panose="020B0604020202020204" pitchFamily="34" charset="0"/>
            </a:endParaRPr>
          </a:p>
          <a:p>
            <a:pPr marL="571500" indent="-571500" algn="l">
              <a:lnSpc>
                <a:spcPct val="130000"/>
              </a:lnSpc>
              <a:buFont typeface="+mj-ea"/>
              <a:buAutoNum type="ea1JpnChsDbPeriod"/>
            </a:pPr>
            <a:r>
              <a:rPr lang="zh-CN" altLang="en-US" sz="2800" dirty="0">
                <a:latin typeface="Arial" panose="020B0604020202020204" pitchFamily="34" charset="0"/>
                <a:cs typeface="Arial" panose="020B0604020202020204" pitchFamily="34" charset="0"/>
              </a:rPr>
              <a:t>流水线处理器</a:t>
            </a:r>
          </a:p>
          <a:p>
            <a:pPr marL="571500" indent="-571500" algn="l">
              <a:lnSpc>
                <a:spcPct val="130000"/>
              </a:lnSpc>
              <a:buFont typeface="+mj-ea"/>
              <a:buAutoNum type="ea1JpnChsDbPeriod"/>
            </a:pPr>
            <a:r>
              <a:rPr lang="zh-CN" altLang="en-US" sz="2800" dirty="0">
                <a:latin typeface="Arial" panose="020B0604020202020204" pitchFamily="34" charset="0"/>
                <a:cs typeface="Arial" panose="020B0604020202020204" pitchFamily="34" charset="0"/>
                <a:sym typeface="+mn-ea"/>
              </a:rPr>
              <a:t>存储器</a:t>
            </a:r>
            <a:endParaRPr lang="en-US" altLang="zh-CN" sz="2800" dirty="0">
              <a:latin typeface="Arial" panose="020B0604020202020204" pitchFamily="34" charset="0"/>
              <a:cs typeface="Arial" panose="020B0604020202020204" pitchFamily="34" charset="0"/>
            </a:endParaRPr>
          </a:p>
          <a:p>
            <a:pPr marL="571500" indent="-571500" algn="l">
              <a:lnSpc>
                <a:spcPct val="130000"/>
              </a:lnSpc>
              <a:buFont typeface="+mj-ea"/>
              <a:buAutoNum type="ea1JpnChsDbPeriod"/>
            </a:pPr>
            <a:r>
              <a:rPr lang="zh-CN" altLang="en-US" sz="2800" dirty="0">
                <a:latin typeface="Arial" panose="020B0604020202020204" pitchFamily="34" charset="0"/>
                <a:cs typeface="Arial" panose="020B0604020202020204" pitchFamily="34" charset="0"/>
                <a:sym typeface="+mn-ea"/>
              </a:rPr>
              <a:t>总线、</a:t>
            </a:r>
            <a:r>
              <a:rPr lang="zh-CN" altLang="en-US" sz="2800" dirty="0">
                <a:latin typeface="Arial" panose="020B0604020202020204" pitchFamily="34" charset="0"/>
                <a:cs typeface="Arial" panose="020B0604020202020204" pitchFamily="34" charset="0"/>
              </a:rPr>
              <a:t>输入输出系统</a:t>
            </a:r>
            <a:endParaRPr lang="zh-CN" altLang="en-US" sz="2800" b="1" dirty="0">
              <a:latin typeface="Arial" panose="020B0604020202020204" pitchFamily="34" charset="0"/>
              <a:cs typeface="Arial" panose="020B0604020202020204" pitchFamily="34" charset="0"/>
              <a:hlinkClick r:id="" action="ppaction://noactio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48639"/>
                                        </p:tgtEl>
                                        <p:attrNameLst>
                                          <p:attrName>style.visibility</p:attrName>
                                        </p:attrNameLst>
                                      </p:cBhvr>
                                      <p:to>
                                        <p:strVal val="visible"/>
                                      </p:to>
                                    </p:set>
                                    <p:animEffect transition="in" filter="randombar(horizontal)">
                                      <p:cBhvr>
                                        <p:cTn id="7" dur="500"/>
                                        <p:tgtEl>
                                          <p:spTgt spid="1048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39"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zh-CN" altLang="en-US" dirty="0"/>
              <a:t>浮点数的表示形式</a:t>
            </a: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42723" name="Text Box 3"/>
          <p:cNvSpPr txBox="1">
            <a:spLocks noChangeArrowheads="1"/>
          </p:cNvSpPr>
          <p:nvPr/>
        </p:nvSpPr>
        <p:spPr bwMode="auto">
          <a:xfrm>
            <a:off x="3122614" y="3877506"/>
            <a:ext cx="38234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400" b="1" i="1"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S</a:t>
            </a:r>
            <a:r>
              <a:rPr kumimoji="1" lang="en-US" altLang="zh-CN" sz="2400" b="1" i="0" u="none" strike="noStrike" kern="1200" cap="none" spc="0" normalizeH="0" baseline="-25000" noProof="0">
                <a:ln>
                  <a:noFill/>
                </a:ln>
                <a:solidFill>
                  <a:srgbClr val="954F72"/>
                </a:solidFill>
                <a:effectLst/>
                <a:uLnTx/>
                <a:uFillTx/>
                <a:latin typeface="Times New Roman" panose="02020603050405020304" pitchFamily="18" charset="0"/>
                <a:ea typeface="宋体" panose="02010600030101010101" pitchFamily="2" charset="-122"/>
                <a:cs typeface="+mn-cs"/>
              </a:rPr>
              <a:t>f</a:t>
            </a: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代表浮点数的符号</a:t>
            </a:r>
          </a:p>
        </p:txBody>
      </p:sp>
      <p:sp>
        <p:nvSpPr>
          <p:cNvPr id="542724" name="Text Box 4"/>
          <p:cNvSpPr txBox="1">
            <a:spLocks noChangeArrowheads="1"/>
          </p:cNvSpPr>
          <p:nvPr/>
        </p:nvSpPr>
        <p:spPr bwMode="auto">
          <a:xfrm>
            <a:off x="3122614" y="4515680"/>
            <a:ext cx="5934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400" b="1" i="1"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n</a:t>
            </a: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尾数数值位数，反映浮点数的精度</a:t>
            </a:r>
          </a:p>
        </p:txBody>
      </p:sp>
      <p:sp>
        <p:nvSpPr>
          <p:cNvPr id="542725" name="Text Box 5"/>
          <p:cNvSpPr txBox="1">
            <a:spLocks noChangeArrowheads="1"/>
          </p:cNvSpPr>
          <p:nvPr/>
        </p:nvSpPr>
        <p:spPr bwMode="auto">
          <a:xfrm>
            <a:off x="3122614" y="5153855"/>
            <a:ext cx="6537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400" b="1" i="1"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m</a:t>
            </a: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阶码数值位数，反映浮点数的表示范围</a:t>
            </a:r>
          </a:p>
        </p:txBody>
      </p:sp>
      <p:sp>
        <p:nvSpPr>
          <p:cNvPr id="542726" name="Text Box 6"/>
          <p:cNvSpPr txBox="1">
            <a:spLocks noChangeArrowheads="1"/>
          </p:cNvSpPr>
          <p:nvPr/>
        </p:nvSpPr>
        <p:spPr bwMode="auto">
          <a:xfrm>
            <a:off x="3122614" y="5792030"/>
            <a:ext cx="60975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400" b="1" i="1"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j</a:t>
            </a:r>
            <a:r>
              <a:rPr kumimoji="1" lang="en-US" altLang="zh-CN" sz="2400" b="1" i="0" u="none" strike="noStrike" kern="1200" cap="none" spc="0" normalizeH="0" baseline="-25000" noProof="0">
                <a:ln>
                  <a:noFill/>
                </a:ln>
                <a:solidFill>
                  <a:srgbClr val="954F72"/>
                </a:solidFill>
                <a:effectLst/>
                <a:uLnTx/>
                <a:uFillTx/>
                <a:latin typeface="Times New Roman" panose="02020603050405020304" pitchFamily="18" charset="0"/>
                <a:ea typeface="宋体" panose="02010600030101010101" pitchFamily="2" charset="-122"/>
                <a:cs typeface="+mn-cs"/>
              </a:rPr>
              <a:t>f</a:t>
            </a:r>
            <a:r>
              <a:rPr kumimoji="1" lang="en-US" altLang="zh-CN" sz="2400" b="1" i="1"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和 </a:t>
            </a:r>
            <a:r>
              <a:rPr kumimoji="1" lang="en-US" altLang="zh-CN" sz="2400" b="1" i="1"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m</a:t>
            </a: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共同表示小数点的实际位置</a:t>
            </a:r>
            <a:endPar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nvGrpSpPr>
          <p:cNvPr id="2" name="Group 8"/>
          <p:cNvGrpSpPr/>
          <p:nvPr/>
        </p:nvGrpSpPr>
        <p:grpSpPr bwMode="auto">
          <a:xfrm>
            <a:off x="3038476" y="1391481"/>
            <a:ext cx="6257925" cy="2157413"/>
            <a:chOff x="954" y="960"/>
            <a:chExt cx="3942" cy="1359"/>
          </a:xfrm>
        </p:grpSpPr>
        <p:grpSp>
          <p:nvGrpSpPr>
            <p:cNvPr id="35849" name="Group 9"/>
            <p:cNvGrpSpPr/>
            <p:nvPr/>
          </p:nvGrpSpPr>
          <p:grpSpPr bwMode="auto">
            <a:xfrm>
              <a:off x="954" y="960"/>
              <a:ext cx="3942" cy="1248"/>
              <a:chOff x="954" y="960"/>
              <a:chExt cx="3942" cy="1248"/>
            </a:xfrm>
          </p:grpSpPr>
          <p:sp>
            <p:nvSpPr>
              <p:cNvPr id="35853" name="Text Box 10"/>
              <p:cNvSpPr txBox="1">
                <a:spLocks noChangeArrowheads="1"/>
              </p:cNvSpPr>
              <p:nvPr/>
            </p:nvSpPr>
            <p:spPr bwMode="auto">
              <a:xfrm>
                <a:off x="998" y="1242"/>
                <a:ext cx="38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800" b="1" i="1"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j</a:t>
                </a:r>
                <a:r>
                  <a:rPr kumimoji="1" lang="en-US" altLang="zh-CN" sz="2800" b="1" i="0" u="none" strike="noStrike" kern="1200" cap="none" spc="0" normalizeH="0" baseline="-25000" noProof="0">
                    <a:ln>
                      <a:noFill/>
                    </a:ln>
                    <a:solidFill>
                      <a:srgbClr val="954F72"/>
                    </a:solidFill>
                    <a:effectLst/>
                    <a:uLnTx/>
                    <a:uFillTx/>
                    <a:latin typeface="Times New Roman" panose="02020603050405020304" pitchFamily="18" charset="0"/>
                    <a:ea typeface="宋体" panose="02010600030101010101" pitchFamily="2" charset="-122"/>
                    <a:cs typeface="+mn-cs"/>
                  </a:rPr>
                  <a:t>f</a:t>
                </a:r>
                <a:r>
                  <a:rPr kumimoji="1" lang="en-US" altLang="zh-CN" sz="28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j</a:t>
                </a:r>
                <a:r>
                  <a:rPr kumimoji="1" lang="en-US" altLang="zh-CN" sz="24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j</a:t>
                </a:r>
                <a:r>
                  <a:rPr kumimoji="1" lang="en-US" altLang="zh-CN" sz="24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j</a:t>
                </a:r>
                <a:r>
                  <a:rPr kumimoji="1" lang="en-US" altLang="zh-CN" sz="2400" b="1" i="1"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m</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S</a:t>
                </a:r>
                <a:r>
                  <a:rPr kumimoji="1" lang="en-US" altLang="zh-CN" sz="2400" b="1" i="0" u="none" strike="noStrike" kern="1200" cap="none" spc="0" normalizeH="0" baseline="-25000" noProof="0">
                    <a:ln>
                      <a:noFill/>
                    </a:ln>
                    <a:solidFill>
                      <a:srgbClr val="954F72"/>
                    </a:solidFill>
                    <a:effectLst/>
                    <a:uLnTx/>
                    <a:uFillTx/>
                    <a:latin typeface="Times New Roman" panose="02020603050405020304" pitchFamily="18" charset="0"/>
                    <a:ea typeface="宋体" panose="02010600030101010101" pitchFamily="2" charset="-122"/>
                    <a:cs typeface="+mn-cs"/>
                  </a:rPr>
                  <a:t>f</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1" lang="en-US" altLang="zh-CN" sz="24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1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1" lang="en-US" altLang="zh-CN" sz="24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1" lang="en-US" altLang="zh-CN" sz="2800" b="1" i="1"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800" b="1" i="0" u="none" strike="noStrike" kern="1200" cap="none" spc="0" normalizeH="0" baseline="-25000" noProof="0">
                    <a:ln>
                      <a:noFill/>
                    </a:ln>
                    <a:solidFill>
                      <a:prstClr val="black"/>
                    </a:solidFill>
                    <a:effectLst/>
                    <a:uLnTx/>
                    <a:uFillTx/>
                    <a:latin typeface="Times New Roman" panose="02020603050405020304" pitchFamily="18" charset="0"/>
                    <a:ea typeface="宋体" panose="02010600030101010101" pitchFamily="2" charset="-122"/>
                    <a:cs typeface="+mn-cs"/>
                  </a:rPr>
                  <a:t> </a:t>
                </a:r>
              </a:p>
            </p:txBody>
          </p:sp>
          <p:sp>
            <p:nvSpPr>
              <p:cNvPr id="35854" name="Rectangle 11"/>
              <p:cNvSpPr>
                <a:spLocks noChangeArrowheads="1"/>
              </p:cNvSpPr>
              <p:nvPr/>
            </p:nvSpPr>
            <p:spPr bwMode="auto">
              <a:xfrm>
                <a:off x="960" y="1248"/>
                <a:ext cx="3936" cy="336"/>
              </a:xfrm>
              <a:prstGeom prst="rect">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5855" name="Line 12"/>
              <p:cNvSpPr>
                <a:spLocks noChangeShapeType="1"/>
              </p:cNvSpPr>
              <p:nvPr/>
            </p:nvSpPr>
            <p:spPr bwMode="auto">
              <a:xfrm>
                <a:off x="1248" y="1248"/>
                <a:ext cx="0" cy="3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5856" name="Line 13"/>
              <p:cNvSpPr>
                <a:spLocks noChangeShapeType="1"/>
              </p:cNvSpPr>
              <p:nvPr/>
            </p:nvSpPr>
            <p:spPr bwMode="auto">
              <a:xfrm>
                <a:off x="2640" y="1248"/>
                <a:ext cx="0" cy="336"/>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5857" name="Line 14"/>
              <p:cNvSpPr>
                <a:spLocks noChangeShapeType="1"/>
              </p:cNvSpPr>
              <p:nvPr/>
            </p:nvSpPr>
            <p:spPr bwMode="auto">
              <a:xfrm>
                <a:off x="2976" y="1248"/>
                <a:ext cx="0" cy="33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5858" name="Text Box 15"/>
              <p:cNvSpPr txBox="1">
                <a:spLocks noChangeArrowheads="1"/>
              </p:cNvSpPr>
              <p:nvPr/>
            </p:nvSpPr>
            <p:spPr bwMode="auto">
              <a:xfrm>
                <a:off x="1956" y="1200"/>
                <a:ext cx="3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p>
            </p:txBody>
          </p:sp>
          <p:sp>
            <p:nvSpPr>
              <p:cNvPr id="35859" name="Text Box 16"/>
              <p:cNvSpPr txBox="1">
                <a:spLocks noChangeArrowheads="1"/>
              </p:cNvSpPr>
              <p:nvPr/>
            </p:nvSpPr>
            <p:spPr bwMode="auto">
              <a:xfrm>
                <a:off x="3744" y="1200"/>
                <a:ext cx="3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p>
            </p:txBody>
          </p:sp>
          <p:sp>
            <p:nvSpPr>
              <p:cNvPr id="35860" name="Line 17"/>
              <p:cNvSpPr>
                <a:spLocks noChangeShapeType="1"/>
              </p:cNvSpPr>
              <p:nvPr/>
            </p:nvSpPr>
            <p:spPr bwMode="auto">
              <a:xfrm>
                <a:off x="960" y="1056"/>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5861" name="Line 18"/>
              <p:cNvSpPr>
                <a:spLocks noChangeShapeType="1"/>
              </p:cNvSpPr>
              <p:nvPr/>
            </p:nvSpPr>
            <p:spPr bwMode="auto">
              <a:xfrm>
                <a:off x="2640" y="1056"/>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5862" name="Line 19"/>
              <p:cNvSpPr>
                <a:spLocks noChangeShapeType="1"/>
              </p:cNvSpPr>
              <p:nvPr/>
            </p:nvSpPr>
            <p:spPr bwMode="auto">
              <a:xfrm>
                <a:off x="4896" y="1056"/>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5863" name="Line 20"/>
              <p:cNvSpPr>
                <a:spLocks noChangeShapeType="1"/>
              </p:cNvSpPr>
              <p:nvPr/>
            </p:nvSpPr>
            <p:spPr bwMode="auto">
              <a:xfrm flipH="1">
                <a:off x="960" y="1152"/>
                <a:ext cx="564"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5864" name="Line 21"/>
              <p:cNvSpPr>
                <a:spLocks noChangeShapeType="1"/>
              </p:cNvSpPr>
              <p:nvPr/>
            </p:nvSpPr>
            <p:spPr bwMode="auto">
              <a:xfrm flipH="1">
                <a:off x="2640" y="1152"/>
                <a:ext cx="723"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5865" name="Line 22"/>
              <p:cNvSpPr>
                <a:spLocks noChangeShapeType="1"/>
              </p:cNvSpPr>
              <p:nvPr/>
            </p:nvSpPr>
            <p:spPr bwMode="auto">
              <a:xfrm rot="10800000" flipH="1">
                <a:off x="2208" y="1151"/>
                <a:ext cx="431" cy="1"/>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5866" name="Line 23"/>
              <p:cNvSpPr>
                <a:spLocks noChangeShapeType="1"/>
              </p:cNvSpPr>
              <p:nvPr/>
            </p:nvSpPr>
            <p:spPr bwMode="auto">
              <a:xfrm rot="10800000" flipH="1">
                <a:off x="4170" y="1150"/>
                <a:ext cx="723"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5867" name="Text Box 24"/>
              <p:cNvSpPr txBox="1">
                <a:spLocks noChangeArrowheads="1"/>
              </p:cNvSpPr>
              <p:nvPr/>
            </p:nvSpPr>
            <p:spPr bwMode="auto">
              <a:xfrm>
                <a:off x="1584" y="960"/>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4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j</a:t>
                </a: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阶码</a:t>
                </a:r>
              </a:p>
            </p:txBody>
          </p:sp>
          <p:sp>
            <p:nvSpPr>
              <p:cNvPr id="35868" name="Text Box 25"/>
              <p:cNvSpPr txBox="1">
                <a:spLocks noChangeArrowheads="1"/>
              </p:cNvSpPr>
              <p:nvPr/>
            </p:nvSpPr>
            <p:spPr bwMode="auto">
              <a:xfrm>
                <a:off x="3456" y="960"/>
                <a:ext cx="7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4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S</a:t>
                </a: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尾数</a:t>
                </a:r>
              </a:p>
            </p:txBody>
          </p:sp>
          <p:sp>
            <p:nvSpPr>
              <p:cNvPr id="35869" name="Text Box 26"/>
              <p:cNvSpPr txBox="1">
                <a:spLocks noChangeArrowheads="1"/>
              </p:cNvSpPr>
              <p:nvPr/>
            </p:nvSpPr>
            <p:spPr bwMode="auto">
              <a:xfrm>
                <a:off x="954" y="1642"/>
                <a:ext cx="31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0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阶符</a:t>
                </a:r>
              </a:p>
            </p:txBody>
          </p:sp>
          <p:sp>
            <p:nvSpPr>
              <p:cNvPr id="35870" name="Text Box 27"/>
              <p:cNvSpPr txBox="1">
                <a:spLocks noChangeArrowheads="1"/>
              </p:cNvSpPr>
              <p:nvPr/>
            </p:nvSpPr>
            <p:spPr bwMode="auto">
              <a:xfrm>
                <a:off x="2666" y="1642"/>
                <a:ext cx="310" cy="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0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数符</a:t>
                </a:r>
              </a:p>
            </p:txBody>
          </p:sp>
          <p:sp>
            <p:nvSpPr>
              <p:cNvPr id="35871" name="Text Box 28"/>
              <p:cNvSpPr txBox="1">
                <a:spLocks noChangeArrowheads="1"/>
              </p:cNvSpPr>
              <p:nvPr/>
            </p:nvSpPr>
            <p:spPr bwMode="auto">
              <a:xfrm>
                <a:off x="1326" y="1712"/>
                <a:ext cx="1314"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阶码的数值部分</a:t>
                </a:r>
              </a:p>
            </p:txBody>
          </p:sp>
          <p:sp>
            <p:nvSpPr>
              <p:cNvPr id="35872" name="Text Box 29"/>
              <p:cNvSpPr txBox="1">
                <a:spLocks noChangeArrowheads="1"/>
              </p:cNvSpPr>
              <p:nvPr/>
            </p:nvSpPr>
            <p:spPr bwMode="auto">
              <a:xfrm>
                <a:off x="3237" y="1728"/>
                <a:ext cx="151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尾数的数值部分</a:t>
                </a:r>
              </a:p>
            </p:txBody>
          </p:sp>
          <p:sp>
            <p:nvSpPr>
              <p:cNvPr id="35873" name="AutoShape 30"/>
              <p:cNvSpPr/>
              <p:nvPr/>
            </p:nvSpPr>
            <p:spPr bwMode="auto">
              <a:xfrm rot="-5400000">
                <a:off x="1896" y="936"/>
                <a:ext cx="96" cy="1392"/>
              </a:xfrm>
              <a:prstGeom prst="leftBrace">
                <a:avLst>
                  <a:gd name="adj1" fmla="val 120833"/>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35874" name="AutoShape 31"/>
              <p:cNvSpPr/>
              <p:nvPr/>
            </p:nvSpPr>
            <p:spPr bwMode="auto">
              <a:xfrm rot="-5400000">
                <a:off x="3888" y="672"/>
                <a:ext cx="96" cy="1920"/>
              </a:xfrm>
              <a:prstGeom prst="leftBrace">
                <a:avLst>
                  <a:gd name="adj1" fmla="val 166667"/>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sp>
          <p:nvSpPr>
            <p:cNvPr id="35850" name="Line 32"/>
            <p:cNvSpPr>
              <a:spLocks noChangeShapeType="1"/>
            </p:cNvSpPr>
            <p:nvPr/>
          </p:nvSpPr>
          <p:spPr bwMode="auto">
            <a:xfrm flipV="1">
              <a:off x="2632" y="1649"/>
              <a:ext cx="0" cy="432"/>
            </a:xfrm>
            <a:prstGeom prst="line">
              <a:avLst/>
            </a:prstGeom>
            <a:noFill/>
            <a:ln w="28575">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5851" name="Line 33"/>
            <p:cNvSpPr>
              <a:spLocks noChangeShapeType="1"/>
            </p:cNvSpPr>
            <p:nvPr/>
          </p:nvSpPr>
          <p:spPr bwMode="auto">
            <a:xfrm flipV="1">
              <a:off x="2995" y="1649"/>
              <a:ext cx="0" cy="432"/>
            </a:xfrm>
            <a:prstGeom prst="line">
              <a:avLst/>
            </a:prstGeom>
            <a:noFill/>
            <a:ln w="28575">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5852" name="Text Box 34"/>
            <p:cNvSpPr txBox="1">
              <a:spLocks noChangeArrowheads="1"/>
            </p:cNvSpPr>
            <p:nvPr/>
          </p:nvSpPr>
          <p:spPr bwMode="auto">
            <a:xfrm>
              <a:off x="2381" y="2069"/>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0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小数点位置</a:t>
              </a:r>
            </a:p>
          </p:txBody>
        </p:sp>
      </p:grpSp>
      <p:pic>
        <p:nvPicPr>
          <p:cNvPr id="4" name="图片 3" descr="32313534303433353b32313534303431393bc7a6b1ca"/>
          <p:cNvPicPr>
            <a:picLocks noChangeAspect="1"/>
          </p:cNvPicPr>
          <p:nvPr/>
        </p:nvPicPr>
        <p:blipFill>
          <a:blip r:embed="rId3"/>
          <a:stretch>
            <a:fillRect/>
          </a:stretch>
        </p:blipFill>
        <p:spPr>
          <a:xfrm>
            <a:off x="10320020" y="5712460"/>
            <a:ext cx="536575" cy="536575"/>
          </a:xfrm>
          <a:prstGeom prst="rect">
            <a:avLst/>
          </a:prstGeom>
        </p:spPr>
      </p:pic>
    </p:spTree>
    <p:extLst>
      <p:ext uri="{BB962C8B-B14F-4D97-AF65-F5344CB8AC3E}">
        <p14:creationId xmlns:p14="http://schemas.microsoft.com/office/powerpoint/2010/main" val="128571472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557" name="内容占位符 12"/>
          <p:cNvSpPr>
            <a:spLocks noGrp="1"/>
          </p:cNvSpPr>
          <p:nvPr>
            <p:ph idx="1"/>
          </p:nvPr>
        </p:nvSpPr>
        <p:spPr/>
        <p:txBody>
          <a:bodyPr/>
          <a:lstStyle/>
          <a:p>
            <a:pPr>
              <a:lnSpc>
                <a:spcPct val="100000"/>
              </a:lnSpc>
              <a:spcBef>
                <a:spcPts val="0"/>
              </a:spcBef>
              <a:spcAft>
                <a:spcPts val="0"/>
              </a:spcAft>
            </a:pPr>
            <a:r>
              <a:rPr lang="zh-CN" altLang="en-US" sz="2800" dirty="0">
                <a:sym typeface="+mn-ea"/>
              </a:rPr>
              <a:t>不需公共时钟信号</a:t>
            </a:r>
          </a:p>
          <a:p>
            <a:pPr>
              <a:lnSpc>
                <a:spcPct val="100000"/>
              </a:lnSpc>
              <a:spcBef>
                <a:spcPts val="0"/>
              </a:spcBef>
              <a:spcAft>
                <a:spcPts val="0"/>
              </a:spcAft>
            </a:pPr>
            <a:r>
              <a:rPr lang="zh-CN" altLang="en-US" sz="2800" dirty="0">
                <a:sym typeface="+mn-ea"/>
              </a:rPr>
              <a:t>快、慢速设备可连到同一总线上</a:t>
            </a:r>
          </a:p>
          <a:p>
            <a:pPr>
              <a:lnSpc>
                <a:spcPct val="100000"/>
              </a:lnSpc>
              <a:spcBef>
                <a:spcPts val="0"/>
              </a:spcBef>
              <a:spcAft>
                <a:spcPts val="0"/>
              </a:spcAft>
            </a:pPr>
            <a:r>
              <a:rPr lang="zh-CN" altLang="en-US" sz="2800" dirty="0">
                <a:sym typeface="+mn-ea"/>
              </a:rPr>
              <a:t>总线周期长度可变</a:t>
            </a:r>
          </a:p>
        </p:txBody>
      </p:sp>
      <p:sp>
        <p:nvSpPr>
          <p:cNvPr id="1049558" name="标题 10"/>
          <p:cNvSpPr>
            <a:spLocks noGrp="1"/>
          </p:cNvSpPr>
          <p:nvPr>
            <p:ph type="title"/>
          </p:nvPr>
        </p:nvSpPr>
        <p:spPr>
          <a:xfrm>
            <a:off x="838200" y="129540"/>
            <a:ext cx="10515600" cy="605790"/>
          </a:xfrm>
        </p:spPr>
        <p:txBody>
          <a:bodyPr>
            <a:normAutofit fontScale="90000"/>
          </a:bodyPr>
          <a:lstStyle/>
          <a:p>
            <a:r>
              <a:rPr lang="zh-CN" altLang="en-US"/>
              <a:t>异步通信</a:t>
            </a:r>
          </a:p>
        </p:txBody>
      </p:sp>
      <p:sp>
        <p:nvSpPr>
          <p:cNvPr id="1049559" name="灯片编号占位符 5"/>
          <p:cNvSpPr>
            <a:spLocks noGrp="1"/>
          </p:cNvSpPr>
          <p:nvPr>
            <p:ph type="sldNum" sz="quarter" idx="12"/>
          </p:nvPr>
        </p:nvSpPr>
        <p:spPr/>
        <p:txBody>
          <a:bodyPr/>
          <a:lstStyle/>
          <a:p>
            <a:fld id="{DBF99032-1CA3-47AC-BBF8-389026077D1A}" type="slidenum">
              <a:rPr lang="zh-CN" altLang="en-US"/>
              <a:t>200</a:t>
            </a:fld>
            <a:endParaRPr lang="en-US" altLang="zh-CN"/>
          </a:p>
        </p:txBody>
      </p:sp>
      <p:sp>
        <p:nvSpPr>
          <p:cNvPr id="1049560" name="Text Box 2"/>
          <p:cNvSpPr txBox="1">
            <a:spLocks noChangeArrowheads="1"/>
          </p:cNvSpPr>
          <p:nvPr/>
        </p:nvSpPr>
        <p:spPr bwMode="auto">
          <a:xfrm>
            <a:off x="2743200" y="5303838"/>
            <a:ext cx="1524000" cy="583565"/>
          </a:xfrm>
          <a:prstGeom prst="rect">
            <a:avLst/>
          </a:prstGeom>
          <a:noFill/>
          <a:ln w="9525">
            <a:noFill/>
            <a:miter lim="800000"/>
          </a:ln>
          <a:effectLst/>
        </p:spPr>
        <p:txBody>
          <a:bodyPr>
            <a:spAutoFit/>
          </a:bodyPr>
          <a:lstStyle/>
          <a:p>
            <a:pPr>
              <a:spcBef>
                <a:spcPct val="50000"/>
              </a:spcBef>
            </a:pPr>
            <a:r>
              <a:rPr lang="zh-CN" altLang="en-US" sz="3200">
                <a:latin typeface="Times New Roman" panose="02020603050405020304" pitchFamily="18" charset="0"/>
              </a:rPr>
              <a:t>不互锁</a:t>
            </a:r>
          </a:p>
        </p:txBody>
      </p:sp>
      <p:sp>
        <p:nvSpPr>
          <p:cNvPr id="1049561" name="Text Box 3"/>
          <p:cNvSpPr txBox="1">
            <a:spLocks noChangeArrowheads="1"/>
          </p:cNvSpPr>
          <p:nvPr/>
        </p:nvSpPr>
        <p:spPr bwMode="auto">
          <a:xfrm>
            <a:off x="5530850" y="5303838"/>
            <a:ext cx="1524000" cy="583565"/>
          </a:xfrm>
          <a:prstGeom prst="rect">
            <a:avLst/>
          </a:prstGeom>
          <a:noFill/>
          <a:ln w="9525">
            <a:noFill/>
            <a:miter lim="800000"/>
          </a:ln>
          <a:effectLst/>
        </p:spPr>
        <p:txBody>
          <a:bodyPr>
            <a:spAutoFit/>
          </a:bodyPr>
          <a:lstStyle/>
          <a:p>
            <a:pPr>
              <a:spcBef>
                <a:spcPct val="50000"/>
              </a:spcBef>
            </a:pPr>
            <a:r>
              <a:rPr lang="zh-CN" altLang="en-US" sz="3200">
                <a:latin typeface="Times New Roman" panose="02020603050405020304" pitchFamily="18" charset="0"/>
              </a:rPr>
              <a:t>半互锁</a:t>
            </a:r>
          </a:p>
        </p:txBody>
      </p:sp>
      <p:sp>
        <p:nvSpPr>
          <p:cNvPr id="1049562" name="Text Box 4"/>
          <p:cNvSpPr txBox="1">
            <a:spLocks noChangeArrowheads="1"/>
          </p:cNvSpPr>
          <p:nvPr/>
        </p:nvSpPr>
        <p:spPr bwMode="auto">
          <a:xfrm>
            <a:off x="8382000" y="5303838"/>
            <a:ext cx="1524000" cy="583565"/>
          </a:xfrm>
          <a:prstGeom prst="rect">
            <a:avLst/>
          </a:prstGeom>
          <a:noFill/>
          <a:ln w="9525">
            <a:noFill/>
            <a:miter lim="800000"/>
          </a:ln>
          <a:effectLst/>
        </p:spPr>
        <p:txBody>
          <a:bodyPr>
            <a:spAutoFit/>
          </a:bodyPr>
          <a:lstStyle/>
          <a:p>
            <a:pPr>
              <a:spcBef>
                <a:spcPct val="50000"/>
              </a:spcBef>
            </a:pPr>
            <a:r>
              <a:rPr lang="zh-CN" altLang="en-US" sz="3200">
                <a:latin typeface="Times New Roman" panose="02020603050405020304" pitchFamily="18" charset="0"/>
              </a:rPr>
              <a:t>全互锁</a:t>
            </a:r>
          </a:p>
        </p:txBody>
      </p:sp>
      <p:grpSp>
        <p:nvGrpSpPr>
          <p:cNvPr id="221" name="Group 6"/>
          <p:cNvGrpSpPr/>
          <p:nvPr/>
        </p:nvGrpSpPr>
        <p:grpSpPr bwMode="auto">
          <a:xfrm>
            <a:off x="5530850" y="1835150"/>
            <a:ext cx="1625600" cy="3308351"/>
            <a:chOff x="2524" y="1296"/>
            <a:chExt cx="1024" cy="2084"/>
          </a:xfrm>
        </p:grpSpPr>
        <p:sp>
          <p:nvSpPr>
            <p:cNvPr id="1049563" name="Text Box 7"/>
            <p:cNvSpPr txBox="1">
              <a:spLocks noChangeArrowheads="1"/>
            </p:cNvSpPr>
            <p:nvPr/>
          </p:nvSpPr>
          <p:spPr bwMode="auto">
            <a:xfrm>
              <a:off x="2524" y="1296"/>
              <a:ext cx="960" cy="329"/>
            </a:xfrm>
            <a:prstGeom prst="rect">
              <a:avLst/>
            </a:prstGeom>
            <a:noFill/>
            <a:ln w="9525">
              <a:noFill/>
              <a:miter lim="800000"/>
            </a:ln>
            <a:effectLst/>
          </p:spPr>
          <p:txBody>
            <a:bodyPr wrap="square">
              <a:spAutoFit/>
            </a:bodyPr>
            <a:lstStyle/>
            <a:p>
              <a:pPr>
                <a:spcBef>
                  <a:spcPct val="0"/>
                </a:spcBef>
              </a:pPr>
              <a:r>
                <a:rPr lang="zh-CN" altLang="en-US" sz="2800">
                  <a:latin typeface="Times New Roman" panose="02020603050405020304" pitchFamily="18" charset="0"/>
                </a:rPr>
                <a:t>主设备</a:t>
              </a:r>
            </a:p>
          </p:txBody>
        </p:sp>
        <p:sp>
          <p:nvSpPr>
            <p:cNvPr id="1049564" name="Text Box 8"/>
            <p:cNvSpPr txBox="1">
              <a:spLocks noChangeArrowheads="1"/>
            </p:cNvSpPr>
            <p:nvPr/>
          </p:nvSpPr>
          <p:spPr bwMode="auto">
            <a:xfrm>
              <a:off x="2524" y="3051"/>
              <a:ext cx="1024" cy="329"/>
            </a:xfrm>
            <a:prstGeom prst="rect">
              <a:avLst/>
            </a:prstGeom>
            <a:noFill/>
            <a:ln w="9525">
              <a:noFill/>
              <a:miter lim="800000"/>
            </a:ln>
            <a:effectLst/>
          </p:spPr>
          <p:txBody>
            <a:bodyPr wrap="square">
              <a:spAutoFit/>
            </a:bodyPr>
            <a:lstStyle/>
            <a:p>
              <a:pPr>
                <a:spcBef>
                  <a:spcPct val="0"/>
                </a:spcBef>
              </a:pPr>
              <a:r>
                <a:rPr lang="zh-CN" altLang="en-US" sz="2800">
                  <a:latin typeface="Times New Roman" panose="02020603050405020304" pitchFamily="18" charset="0"/>
                </a:rPr>
                <a:t>从设备</a:t>
              </a:r>
            </a:p>
          </p:txBody>
        </p:sp>
      </p:grpSp>
      <p:grpSp>
        <p:nvGrpSpPr>
          <p:cNvPr id="222" name="Group 9"/>
          <p:cNvGrpSpPr/>
          <p:nvPr/>
        </p:nvGrpSpPr>
        <p:grpSpPr bwMode="auto">
          <a:xfrm>
            <a:off x="1687514" y="2663827"/>
            <a:ext cx="544513" cy="2095501"/>
            <a:chOff x="103" y="1842"/>
            <a:chExt cx="343" cy="1320"/>
          </a:xfrm>
        </p:grpSpPr>
        <p:sp>
          <p:nvSpPr>
            <p:cNvPr id="1049565" name="Text Box 10"/>
            <p:cNvSpPr txBox="1">
              <a:spLocks noChangeArrowheads="1"/>
            </p:cNvSpPr>
            <p:nvPr/>
          </p:nvSpPr>
          <p:spPr bwMode="auto">
            <a:xfrm>
              <a:off x="107" y="1842"/>
              <a:ext cx="339" cy="600"/>
            </a:xfrm>
            <a:prstGeom prst="rect">
              <a:avLst/>
            </a:prstGeom>
            <a:noFill/>
            <a:ln w="9525">
              <a:noFill/>
              <a:miter lim="800000"/>
            </a:ln>
            <a:effectLst/>
          </p:spPr>
          <p:txBody>
            <a:bodyPr wrap="none">
              <a:spAutoFit/>
            </a:bodyPr>
            <a:lstStyle/>
            <a:p>
              <a:pPr>
                <a:spcBef>
                  <a:spcPct val="0"/>
                </a:spcBef>
              </a:pPr>
              <a:r>
                <a:rPr lang="zh-CN" altLang="en-US" sz="2800">
                  <a:latin typeface="Times New Roman" panose="02020603050405020304" pitchFamily="18" charset="0"/>
                </a:rPr>
                <a:t>请</a:t>
              </a:r>
            </a:p>
            <a:p>
              <a:pPr>
                <a:spcBef>
                  <a:spcPct val="0"/>
                </a:spcBef>
              </a:pPr>
              <a:r>
                <a:rPr lang="zh-CN" altLang="en-US" sz="2800">
                  <a:latin typeface="Times New Roman" panose="02020603050405020304" pitchFamily="18" charset="0"/>
                </a:rPr>
                <a:t>求</a:t>
              </a:r>
            </a:p>
          </p:txBody>
        </p:sp>
        <p:sp>
          <p:nvSpPr>
            <p:cNvPr id="1049566" name="Text Box 11"/>
            <p:cNvSpPr txBox="1">
              <a:spLocks noChangeArrowheads="1"/>
            </p:cNvSpPr>
            <p:nvPr/>
          </p:nvSpPr>
          <p:spPr bwMode="auto">
            <a:xfrm>
              <a:off x="103" y="2562"/>
              <a:ext cx="339" cy="600"/>
            </a:xfrm>
            <a:prstGeom prst="rect">
              <a:avLst/>
            </a:prstGeom>
            <a:noFill/>
            <a:ln w="9525">
              <a:noFill/>
              <a:miter lim="800000"/>
            </a:ln>
            <a:effectLst/>
          </p:spPr>
          <p:txBody>
            <a:bodyPr wrap="none">
              <a:spAutoFit/>
            </a:bodyPr>
            <a:lstStyle/>
            <a:p>
              <a:pPr>
                <a:spcBef>
                  <a:spcPct val="0"/>
                </a:spcBef>
              </a:pPr>
              <a:r>
                <a:rPr lang="zh-CN" altLang="en-US" sz="2800">
                  <a:latin typeface="Times New Roman" panose="02020603050405020304" pitchFamily="18" charset="0"/>
                </a:rPr>
                <a:t>回</a:t>
              </a:r>
            </a:p>
            <a:p>
              <a:pPr>
                <a:spcBef>
                  <a:spcPct val="0"/>
                </a:spcBef>
              </a:pPr>
              <a:r>
                <a:rPr lang="zh-CN" altLang="en-US" sz="2800">
                  <a:latin typeface="Times New Roman" panose="02020603050405020304" pitchFamily="18" charset="0"/>
                </a:rPr>
                <a:t>答</a:t>
              </a:r>
            </a:p>
          </p:txBody>
        </p:sp>
      </p:grpSp>
      <p:sp>
        <p:nvSpPr>
          <p:cNvPr id="1049567" name="Freeform 12"/>
          <p:cNvSpPr/>
          <p:nvPr/>
        </p:nvSpPr>
        <p:spPr bwMode="auto">
          <a:xfrm>
            <a:off x="2819400" y="2382839"/>
            <a:ext cx="1588" cy="904875"/>
          </a:xfrm>
          <a:custGeom>
            <a:avLst/>
            <a:gdLst/>
            <a:ahLst/>
            <a:cxnLst>
              <a:cxn ang="0">
                <a:pos x="0" y="0"/>
              </a:cxn>
              <a:cxn ang="0">
                <a:pos x="0" y="570"/>
              </a:cxn>
            </a:cxnLst>
            <a:rect l="0" t="0" r="r" b="b"/>
            <a:pathLst>
              <a:path w="1" h="570">
                <a:moveTo>
                  <a:pt x="0" y="0"/>
                </a:moveTo>
                <a:lnTo>
                  <a:pt x="0" y="570"/>
                </a:lnTo>
              </a:path>
            </a:pathLst>
          </a:custGeom>
          <a:noFill/>
          <a:ln w="114300" cmpd="sng">
            <a:solidFill>
              <a:schemeClr val="folHlink"/>
            </a:solidFill>
            <a:round/>
          </a:ln>
          <a:effectLst/>
        </p:spPr>
        <p:txBody>
          <a:bodyPr wrap="none"/>
          <a:lstStyle/>
          <a:p>
            <a:endParaRPr lang="zh-CN" altLang="en-US"/>
          </a:p>
        </p:txBody>
      </p:sp>
      <p:sp>
        <p:nvSpPr>
          <p:cNvPr id="1049568" name="Freeform 13"/>
          <p:cNvSpPr/>
          <p:nvPr/>
        </p:nvSpPr>
        <p:spPr bwMode="auto">
          <a:xfrm>
            <a:off x="5700714" y="2330450"/>
            <a:ext cx="1587" cy="966788"/>
          </a:xfrm>
          <a:custGeom>
            <a:avLst/>
            <a:gdLst/>
            <a:ahLst/>
            <a:cxnLst>
              <a:cxn ang="0">
                <a:pos x="0" y="0"/>
              </a:cxn>
              <a:cxn ang="0">
                <a:pos x="1" y="609"/>
              </a:cxn>
            </a:cxnLst>
            <a:rect l="0" t="0" r="r" b="b"/>
            <a:pathLst>
              <a:path w="1" h="609">
                <a:moveTo>
                  <a:pt x="0" y="0"/>
                </a:moveTo>
                <a:lnTo>
                  <a:pt x="1" y="609"/>
                </a:lnTo>
              </a:path>
            </a:pathLst>
          </a:custGeom>
          <a:noFill/>
          <a:ln w="114300">
            <a:solidFill>
              <a:schemeClr val="folHlink"/>
            </a:solidFill>
            <a:round/>
          </a:ln>
          <a:effectLst/>
        </p:spPr>
        <p:txBody>
          <a:bodyPr wrap="none"/>
          <a:lstStyle/>
          <a:p>
            <a:endParaRPr lang="zh-CN" altLang="en-US"/>
          </a:p>
        </p:txBody>
      </p:sp>
      <p:grpSp>
        <p:nvGrpSpPr>
          <p:cNvPr id="223" name="Group 14"/>
          <p:cNvGrpSpPr/>
          <p:nvPr/>
        </p:nvGrpSpPr>
        <p:grpSpPr bwMode="auto">
          <a:xfrm>
            <a:off x="5646739" y="2381250"/>
            <a:ext cx="1169987" cy="1460500"/>
            <a:chOff x="2597" y="1664"/>
            <a:chExt cx="737" cy="920"/>
          </a:xfrm>
        </p:grpSpPr>
        <p:sp>
          <p:nvSpPr>
            <p:cNvPr id="1049569" name="Freeform 15"/>
            <p:cNvSpPr/>
            <p:nvPr/>
          </p:nvSpPr>
          <p:spPr bwMode="auto">
            <a:xfrm>
              <a:off x="2601" y="1997"/>
              <a:ext cx="300" cy="587"/>
            </a:xfrm>
            <a:custGeom>
              <a:avLst/>
              <a:gdLst/>
              <a:ahLst/>
              <a:cxnLst>
                <a:cxn ang="0">
                  <a:pos x="0" y="89"/>
                </a:cxn>
                <a:cxn ang="0">
                  <a:pos x="48" y="58"/>
                </a:cxn>
                <a:cxn ang="0">
                  <a:pos x="15" y="64"/>
                </a:cxn>
                <a:cxn ang="0">
                  <a:pos x="117" y="73"/>
                </a:cxn>
                <a:cxn ang="0">
                  <a:pos x="180" y="502"/>
                </a:cxn>
                <a:cxn ang="0">
                  <a:pos x="300" y="585"/>
                </a:cxn>
              </a:cxnLst>
              <a:rect l="0" t="0" r="r" b="b"/>
              <a:pathLst>
                <a:path w="300" h="587">
                  <a:moveTo>
                    <a:pt x="0" y="89"/>
                  </a:moveTo>
                  <a:cubicBezTo>
                    <a:pt x="8" y="84"/>
                    <a:pt x="45" y="62"/>
                    <a:pt x="48" y="58"/>
                  </a:cubicBezTo>
                  <a:cubicBezTo>
                    <a:pt x="51" y="54"/>
                    <a:pt x="4" y="62"/>
                    <a:pt x="15" y="64"/>
                  </a:cubicBezTo>
                  <a:cubicBezTo>
                    <a:pt x="26" y="66"/>
                    <a:pt x="90" y="0"/>
                    <a:pt x="117" y="73"/>
                  </a:cubicBezTo>
                  <a:cubicBezTo>
                    <a:pt x="144" y="146"/>
                    <a:pt x="149" y="417"/>
                    <a:pt x="180" y="502"/>
                  </a:cubicBezTo>
                  <a:cubicBezTo>
                    <a:pt x="211" y="587"/>
                    <a:pt x="280" y="571"/>
                    <a:pt x="300" y="585"/>
                  </a:cubicBezTo>
                </a:path>
              </a:pathLst>
            </a:custGeom>
            <a:noFill/>
            <a:ln w="57150" cmpd="sng">
              <a:solidFill>
                <a:schemeClr val="folHlink"/>
              </a:solidFill>
              <a:round/>
              <a:headEnd type="none" w="med" len="med"/>
              <a:tailEnd type="triangle" w="med" len="lg"/>
            </a:ln>
            <a:effectLst/>
          </p:spPr>
          <p:txBody>
            <a:bodyPr wrap="none"/>
            <a:lstStyle/>
            <a:p>
              <a:endParaRPr lang="zh-CN" altLang="en-US"/>
            </a:p>
          </p:txBody>
        </p:sp>
        <p:sp>
          <p:nvSpPr>
            <p:cNvPr id="1049570" name="Freeform 16"/>
            <p:cNvSpPr/>
            <p:nvPr/>
          </p:nvSpPr>
          <p:spPr bwMode="auto">
            <a:xfrm>
              <a:off x="2597" y="1664"/>
              <a:ext cx="737" cy="1"/>
            </a:xfrm>
            <a:custGeom>
              <a:avLst/>
              <a:gdLst/>
              <a:ahLst/>
              <a:cxnLst>
                <a:cxn ang="0">
                  <a:pos x="0" y="1"/>
                </a:cxn>
                <a:cxn ang="0">
                  <a:pos x="737" y="0"/>
                </a:cxn>
              </a:cxnLst>
              <a:rect l="0" t="0" r="r" b="b"/>
              <a:pathLst>
                <a:path w="737" h="1">
                  <a:moveTo>
                    <a:pt x="0" y="1"/>
                  </a:moveTo>
                  <a:lnTo>
                    <a:pt x="737" y="0"/>
                  </a:lnTo>
                </a:path>
              </a:pathLst>
            </a:custGeom>
            <a:noFill/>
            <a:ln w="114300">
              <a:solidFill>
                <a:schemeClr val="folHlink"/>
              </a:solidFill>
              <a:round/>
            </a:ln>
            <a:effectLst/>
          </p:spPr>
          <p:txBody>
            <a:bodyPr wrap="none"/>
            <a:lstStyle/>
            <a:p>
              <a:endParaRPr lang="zh-CN" altLang="en-US"/>
            </a:p>
          </p:txBody>
        </p:sp>
      </p:grpSp>
      <p:sp>
        <p:nvSpPr>
          <p:cNvPr id="1049571" name="Freeform 17"/>
          <p:cNvSpPr/>
          <p:nvPr/>
        </p:nvSpPr>
        <p:spPr bwMode="auto">
          <a:xfrm>
            <a:off x="6765925" y="2325688"/>
            <a:ext cx="1588" cy="950912"/>
          </a:xfrm>
          <a:custGeom>
            <a:avLst/>
            <a:gdLst/>
            <a:ahLst/>
            <a:cxnLst>
              <a:cxn ang="0">
                <a:pos x="0" y="0"/>
              </a:cxn>
              <a:cxn ang="0">
                <a:pos x="0" y="599"/>
              </a:cxn>
            </a:cxnLst>
            <a:rect l="0" t="0" r="r" b="b"/>
            <a:pathLst>
              <a:path w="1" h="599">
                <a:moveTo>
                  <a:pt x="0" y="0"/>
                </a:moveTo>
                <a:lnTo>
                  <a:pt x="0" y="599"/>
                </a:lnTo>
              </a:path>
            </a:pathLst>
          </a:custGeom>
          <a:noFill/>
          <a:ln w="114300">
            <a:solidFill>
              <a:schemeClr val="folHlink"/>
            </a:solidFill>
            <a:round/>
          </a:ln>
          <a:effectLst/>
        </p:spPr>
        <p:txBody>
          <a:bodyPr wrap="none"/>
          <a:lstStyle/>
          <a:p>
            <a:endParaRPr lang="zh-CN" altLang="en-US"/>
          </a:p>
        </p:txBody>
      </p:sp>
      <p:sp>
        <p:nvSpPr>
          <p:cNvPr id="1049572" name="Freeform 18"/>
          <p:cNvSpPr/>
          <p:nvPr/>
        </p:nvSpPr>
        <p:spPr bwMode="auto">
          <a:xfrm>
            <a:off x="6708776" y="3219450"/>
            <a:ext cx="785813" cy="1588"/>
          </a:xfrm>
          <a:custGeom>
            <a:avLst/>
            <a:gdLst/>
            <a:ahLst/>
            <a:cxnLst>
              <a:cxn ang="0">
                <a:pos x="0" y="0"/>
              </a:cxn>
              <a:cxn ang="0">
                <a:pos x="495" y="1"/>
              </a:cxn>
            </a:cxnLst>
            <a:rect l="0" t="0" r="r" b="b"/>
            <a:pathLst>
              <a:path w="495" h="1">
                <a:moveTo>
                  <a:pt x="0" y="0"/>
                </a:moveTo>
                <a:lnTo>
                  <a:pt x="495" y="1"/>
                </a:lnTo>
              </a:path>
            </a:pathLst>
          </a:custGeom>
          <a:noFill/>
          <a:ln w="114300">
            <a:solidFill>
              <a:schemeClr val="folHlink"/>
            </a:solidFill>
            <a:round/>
          </a:ln>
          <a:effectLst/>
        </p:spPr>
        <p:txBody>
          <a:bodyPr wrap="none"/>
          <a:lstStyle/>
          <a:p>
            <a:endParaRPr lang="zh-CN" altLang="en-US"/>
          </a:p>
        </p:txBody>
      </p:sp>
      <p:grpSp>
        <p:nvGrpSpPr>
          <p:cNvPr id="224" name="Group 19"/>
          <p:cNvGrpSpPr/>
          <p:nvPr/>
        </p:nvGrpSpPr>
        <p:grpSpPr bwMode="auto">
          <a:xfrm>
            <a:off x="2759075" y="2400301"/>
            <a:ext cx="1162050" cy="1427163"/>
            <a:chOff x="778" y="1676"/>
            <a:chExt cx="732" cy="899"/>
          </a:xfrm>
        </p:grpSpPr>
        <p:sp>
          <p:nvSpPr>
            <p:cNvPr id="1049573" name="Freeform 20"/>
            <p:cNvSpPr/>
            <p:nvPr/>
          </p:nvSpPr>
          <p:spPr bwMode="auto">
            <a:xfrm>
              <a:off x="831" y="1995"/>
              <a:ext cx="299" cy="580"/>
            </a:xfrm>
            <a:custGeom>
              <a:avLst/>
              <a:gdLst/>
              <a:ahLst/>
              <a:cxnLst>
                <a:cxn ang="0">
                  <a:pos x="0" y="71"/>
                </a:cxn>
                <a:cxn ang="0">
                  <a:pos x="101" y="71"/>
                </a:cxn>
                <a:cxn ang="0">
                  <a:pos x="170" y="495"/>
                </a:cxn>
                <a:cxn ang="0">
                  <a:pos x="299" y="580"/>
                </a:cxn>
              </a:cxnLst>
              <a:rect l="0" t="0" r="r" b="b"/>
              <a:pathLst>
                <a:path w="299" h="580">
                  <a:moveTo>
                    <a:pt x="0" y="71"/>
                  </a:moveTo>
                  <a:cubicBezTo>
                    <a:pt x="17" y="71"/>
                    <a:pt x="73" y="0"/>
                    <a:pt x="101" y="71"/>
                  </a:cubicBezTo>
                  <a:cubicBezTo>
                    <a:pt x="129" y="142"/>
                    <a:pt x="137" y="410"/>
                    <a:pt x="170" y="495"/>
                  </a:cubicBezTo>
                  <a:cubicBezTo>
                    <a:pt x="203" y="580"/>
                    <a:pt x="272" y="562"/>
                    <a:pt x="299" y="580"/>
                  </a:cubicBezTo>
                </a:path>
              </a:pathLst>
            </a:custGeom>
            <a:noFill/>
            <a:ln w="57150" cmpd="sng">
              <a:solidFill>
                <a:schemeClr val="folHlink"/>
              </a:solidFill>
              <a:round/>
              <a:headEnd type="none" w="med" len="med"/>
              <a:tailEnd type="triangle" w="med" len="lg"/>
            </a:ln>
            <a:effectLst/>
          </p:spPr>
          <p:txBody>
            <a:bodyPr wrap="none"/>
            <a:lstStyle/>
            <a:p>
              <a:endParaRPr lang="zh-CN" altLang="en-US"/>
            </a:p>
          </p:txBody>
        </p:sp>
        <p:sp>
          <p:nvSpPr>
            <p:cNvPr id="1049574" name="Freeform 21"/>
            <p:cNvSpPr/>
            <p:nvPr/>
          </p:nvSpPr>
          <p:spPr bwMode="auto">
            <a:xfrm>
              <a:off x="778" y="1676"/>
              <a:ext cx="732" cy="1"/>
            </a:xfrm>
            <a:custGeom>
              <a:avLst/>
              <a:gdLst/>
              <a:ahLst/>
              <a:cxnLst>
                <a:cxn ang="0">
                  <a:pos x="0" y="0"/>
                </a:cxn>
                <a:cxn ang="0">
                  <a:pos x="732" y="1"/>
                </a:cxn>
              </a:cxnLst>
              <a:rect l="0" t="0" r="r" b="b"/>
              <a:pathLst>
                <a:path w="732" h="1">
                  <a:moveTo>
                    <a:pt x="0" y="0"/>
                  </a:moveTo>
                  <a:lnTo>
                    <a:pt x="732" y="1"/>
                  </a:lnTo>
                </a:path>
              </a:pathLst>
            </a:custGeom>
            <a:noFill/>
            <a:ln w="114300" cmpd="sng">
              <a:solidFill>
                <a:schemeClr val="folHlink"/>
              </a:solidFill>
              <a:round/>
            </a:ln>
            <a:effectLst/>
          </p:spPr>
          <p:txBody>
            <a:bodyPr wrap="none"/>
            <a:lstStyle/>
            <a:p>
              <a:endParaRPr lang="zh-CN" altLang="en-US"/>
            </a:p>
          </p:txBody>
        </p:sp>
      </p:grpSp>
      <p:sp>
        <p:nvSpPr>
          <p:cNvPr id="1049575" name="Freeform 22"/>
          <p:cNvSpPr/>
          <p:nvPr/>
        </p:nvSpPr>
        <p:spPr bwMode="auto">
          <a:xfrm>
            <a:off x="3817938" y="3244850"/>
            <a:ext cx="830262" cy="1588"/>
          </a:xfrm>
          <a:custGeom>
            <a:avLst/>
            <a:gdLst/>
            <a:ahLst/>
            <a:cxnLst>
              <a:cxn ang="0">
                <a:pos x="0" y="0"/>
              </a:cxn>
              <a:cxn ang="0">
                <a:pos x="523" y="0"/>
              </a:cxn>
            </a:cxnLst>
            <a:rect l="0" t="0" r="r" b="b"/>
            <a:pathLst>
              <a:path w="523" h="1">
                <a:moveTo>
                  <a:pt x="0" y="0"/>
                </a:moveTo>
                <a:lnTo>
                  <a:pt x="523" y="0"/>
                </a:lnTo>
              </a:path>
            </a:pathLst>
          </a:custGeom>
          <a:noFill/>
          <a:ln w="114300" cmpd="sng">
            <a:solidFill>
              <a:schemeClr val="folHlink"/>
            </a:solidFill>
            <a:round/>
          </a:ln>
          <a:effectLst/>
        </p:spPr>
        <p:txBody>
          <a:bodyPr wrap="none"/>
          <a:lstStyle/>
          <a:p>
            <a:endParaRPr lang="zh-CN" altLang="en-US"/>
          </a:p>
        </p:txBody>
      </p:sp>
      <p:sp>
        <p:nvSpPr>
          <p:cNvPr id="1049576" name="Freeform 23"/>
          <p:cNvSpPr/>
          <p:nvPr/>
        </p:nvSpPr>
        <p:spPr bwMode="auto">
          <a:xfrm>
            <a:off x="3871914" y="2347913"/>
            <a:ext cx="3175" cy="925512"/>
          </a:xfrm>
          <a:custGeom>
            <a:avLst/>
            <a:gdLst/>
            <a:ahLst/>
            <a:cxnLst>
              <a:cxn ang="0">
                <a:pos x="0" y="0"/>
              </a:cxn>
              <a:cxn ang="0">
                <a:pos x="2" y="583"/>
              </a:cxn>
            </a:cxnLst>
            <a:rect l="0" t="0" r="r" b="b"/>
            <a:pathLst>
              <a:path w="2" h="583">
                <a:moveTo>
                  <a:pt x="0" y="0"/>
                </a:moveTo>
                <a:lnTo>
                  <a:pt x="2" y="583"/>
                </a:lnTo>
              </a:path>
            </a:pathLst>
          </a:custGeom>
          <a:noFill/>
          <a:ln w="114300" cmpd="sng">
            <a:solidFill>
              <a:schemeClr val="folHlink"/>
            </a:solidFill>
            <a:round/>
          </a:ln>
          <a:effectLst/>
        </p:spPr>
        <p:txBody>
          <a:bodyPr wrap="none"/>
          <a:lstStyle/>
          <a:p>
            <a:endParaRPr lang="zh-CN" altLang="en-US"/>
          </a:p>
        </p:txBody>
      </p:sp>
      <p:sp>
        <p:nvSpPr>
          <p:cNvPr id="1049577" name="Freeform 24"/>
          <p:cNvSpPr/>
          <p:nvPr/>
        </p:nvSpPr>
        <p:spPr bwMode="auto">
          <a:xfrm>
            <a:off x="3294063" y="3514725"/>
            <a:ext cx="1162050" cy="1588"/>
          </a:xfrm>
          <a:custGeom>
            <a:avLst/>
            <a:gdLst/>
            <a:ahLst/>
            <a:cxnLst>
              <a:cxn ang="0">
                <a:pos x="0" y="0"/>
              </a:cxn>
              <a:cxn ang="0">
                <a:pos x="732" y="1"/>
              </a:cxn>
            </a:cxnLst>
            <a:rect l="0" t="0" r="r" b="b"/>
            <a:pathLst>
              <a:path w="732" h="1">
                <a:moveTo>
                  <a:pt x="0" y="0"/>
                </a:moveTo>
                <a:lnTo>
                  <a:pt x="732" y="1"/>
                </a:lnTo>
              </a:path>
            </a:pathLst>
          </a:custGeom>
          <a:noFill/>
          <a:ln w="114300" cmpd="sng">
            <a:solidFill>
              <a:schemeClr val="tx1"/>
            </a:solidFill>
            <a:round/>
          </a:ln>
          <a:effectLst/>
        </p:spPr>
        <p:txBody>
          <a:bodyPr wrap="none"/>
          <a:lstStyle/>
          <a:p>
            <a:endParaRPr lang="zh-CN" altLang="en-US"/>
          </a:p>
        </p:txBody>
      </p:sp>
      <p:sp>
        <p:nvSpPr>
          <p:cNvPr id="1049578" name="Freeform 25"/>
          <p:cNvSpPr/>
          <p:nvPr/>
        </p:nvSpPr>
        <p:spPr bwMode="auto">
          <a:xfrm>
            <a:off x="4398964" y="3462338"/>
            <a:ext cx="3175" cy="925512"/>
          </a:xfrm>
          <a:custGeom>
            <a:avLst/>
            <a:gdLst/>
            <a:ahLst/>
            <a:cxnLst>
              <a:cxn ang="0">
                <a:pos x="0" y="0"/>
              </a:cxn>
              <a:cxn ang="0">
                <a:pos x="2" y="583"/>
              </a:cxn>
            </a:cxnLst>
            <a:rect l="0" t="0" r="r" b="b"/>
            <a:pathLst>
              <a:path w="2" h="583">
                <a:moveTo>
                  <a:pt x="0" y="0"/>
                </a:moveTo>
                <a:lnTo>
                  <a:pt x="2" y="583"/>
                </a:lnTo>
              </a:path>
            </a:pathLst>
          </a:custGeom>
          <a:noFill/>
          <a:ln w="114300" cmpd="sng">
            <a:solidFill>
              <a:schemeClr val="tx1"/>
            </a:solidFill>
            <a:round/>
          </a:ln>
          <a:effectLst/>
        </p:spPr>
        <p:txBody>
          <a:bodyPr wrap="none"/>
          <a:lstStyle/>
          <a:p>
            <a:endParaRPr lang="zh-CN" altLang="en-US"/>
          </a:p>
        </p:txBody>
      </p:sp>
      <p:sp>
        <p:nvSpPr>
          <p:cNvPr id="1049579" name="Freeform 26"/>
          <p:cNvSpPr/>
          <p:nvPr/>
        </p:nvSpPr>
        <p:spPr bwMode="auto">
          <a:xfrm>
            <a:off x="3344864" y="3482976"/>
            <a:ext cx="1587" cy="904875"/>
          </a:xfrm>
          <a:custGeom>
            <a:avLst/>
            <a:gdLst/>
            <a:ahLst/>
            <a:cxnLst>
              <a:cxn ang="0">
                <a:pos x="0" y="0"/>
              </a:cxn>
              <a:cxn ang="0">
                <a:pos x="0" y="570"/>
              </a:cxn>
            </a:cxnLst>
            <a:rect l="0" t="0" r="r" b="b"/>
            <a:pathLst>
              <a:path w="1" h="570">
                <a:moveTo>
                  <a:pt x="0" y="0"/>
                </a:moveTo>
                <a:lnTo>
                  <a:pt x="0" y="570"/>
                </a:lnTo>
              </a:path>
            </a:pathLst>
          </a:custGeom>
          <a:noFill/>
          <a:ln w="114300" cmpd="sng">
            <a:solidFill>
              <a:schemeClr val="tx1"/>
            </a:solidFill>
            <a:round/>
          </a:ln>
          <a:effectLst/>
        </p:spPr>
        <p:txBody>
          <a:bodyPr wrap="none"/>
          <a:lstStyle/>
          <a:p>
            <a:endParaRPr lang="zh-CN" altLang="en-US"/>
          </a:p>
        </p:txBody>
      </p:sp>
      <p:grpSp>
        <p:nvGrpSpPr>
          <p:cNvPr id="225" name="Group 27"/>
          <p:cNvGrpSpPr/>
          <p:nvPr/>
        </p:nvGrpSpPr>
        <p:grpSpPr bwMode="auto">
          <a:xfrm>
            <a:off x="2381250" y="3228976"/>
            <a:ext cx="990600" cy="1108075"/>
            <a:chOff x="540" y="2198"/>
            <a:chExt cx="624" cy="698"/>
          </a:xfrm>
        </p:grpSpPr>
        <p:sp>
          <p:nvSpPr>
            <p:cNvPr id="1049580" name="Freeform 28"/>
            <p:cNvSpPr/>
            <p:nvPr/>
          </p:nvSpPr>
          <p:spPr bwMode="auto">
            <a:xfrm>
              <a:off x="540" y="2198"/>
              <a:ext cx="311" cy="1"/>
            </a:xfrm>
            <a:custGeom>
              <a:avLst/>
              <a:gdLst/>
              <a:ahLst/>
              <a:cxnLst>
                <a:cxn ang="0">
                  <a:pos x="311" y="0"/>
                </a:cxn>
                <a:cxn ang="0">
                  <a:pos x="0" y="1"/>
                </a:cxn>
              </a:cxnLst>
              <a:rect l="0" t="0" r="r" b="b"/>
              <a:pathLst>
                <a:path w="311" h="1">
                  <a:moveTo>
                    <a:pt x="311" y="0"/>
                  </a:moveTo>
                  <a:lnTo>
                    <a:pt x="0" y="1"/>
                  </a:lnTo>
                </a:path>
              </a:pathLst>
            </a:custGeom>
            <a:noFill/>
            <a:ln w="114300" cmpd="sng">
              <a:solidFill>
                <a:schemeClr val="folHlink"/>
              </a:solidFill>
              <a:round/>
            </a:ln>
            <a:effectLst/>
          </p:spPr>
          <p:txBody>
            <a:bodyPr wrap="none"/>
            <a:lstStyle/>
            <a:p>
              <a:endParaRPr lang="zh-CN" altLang="en-US"/>
            </a:p>
          </p:txBody>
        </p:sp>
        <p:sp>
          <p:nvSpPr>
            <p:cNvPr id="1049581" name="Line 29"/>
            <p:cNvSpPr>
              <a:spLocks noChangeShapeType="1"/>
            </p:cNvSpPr>
            <p:nvPr/>
          </p:nvSpPr>
          <p:spPr bwMode="auto">
            <a:xfrm>
              <a:off x="563" y="2896"/>
              <a:ext cx="601" cy="0"/>
            </a:xfrm>
            <a:prstGeom prst="line">
              <a:avLst/>
            </a:prstGeom>
            <a:noFill/>
            <a:ln w="114300">
              <a:solidFill>
                <a:schemeClr val="tx1"/>
              </a:solidFill>
              <a:round/>
            </a:ln>
            <a:effectLst/>
          </p:spPr>
          <p:txBody>
            <a:bodyPr wrap="none"/>
            <a:lstStyle/>
            <a:p>
              <a:endParaRPr lang="zh-CN" altLang="en-US"/>
            </a:p>
          </p:txBody>
        </p:sp>
      </p:grpSp>
      <p:grpSp>
        <p:nvGrpSpPr>
          <p:cNvPr id="226" name="Group 30"/>
          <p:cNvGrpSpPr/>
          <p:nvPr/>
        </p:nvGrpSpPr>
        <p:grpSpPr bwMode="auto">
          <a:xfrm>
            <a:off x="5227639" y="3238500"/>
            <a:ext cx="992187" cy="1098550"/>
            <a:chOff x="2333" y="2204"/>
            <a:chExt cx="625" cy="692"/>
          </a:xfrm>
        </p:grpSpPr>
        <p:sp>
          <p:nvSpPr>
            <p:cNvPr id="1049582" name="Freeform 31"/>
            <p:cNvSpPr/>
            <p:nvPr/>
          </p:nvSpPr>
          <p:spPr bwMode="auto">
            <a:xfrm>
              <a:off x="2333" y="2204"/>
              <a:ext cx="332" cy="1"/>
            </a:xfrm>
            <a:custGeom>
              <a:avLst/>
              <a:gdLst/>
              <a:ahLst/>
              <a:cxnLst>
                <a:cxn ang="0">
                  <a:pos x="332" y="0"/>
                </a:cxn>
                <a:cxn ang="0">
                  <a:pos x="0" y="1"/>
                </a:cxn>
              </a:cxnLst>
              <a:rect l="0" t="0" r="r" b="b"/>
              <a:pathLst>
                <a:path w="332" h="1">
                  <a:moveTo>
                    <a:pt x="332" y="0"/>
                  </a:moveTo>
                  <a:lnTo>
                    <a:pt x="0" y="1"/>
                  </a:lnTo>
                </a:path>
              </a:pathLst>
            </a:custGeom>
            <a:noFill/>
            <a:ln w="114300">
              <a:solidFill>
                <a:schemeClr val="folHlink"/>
              </a:solidFill>
              <a:round/>
            </a:ln>
            <a:effectLst/>
          </p:spPr>
          <p:txBody>
            <a:bodyPr wrap="none"/>
            <a:lstStyle/>
            <a:p>
              <a:endParaRPr lang="zh-CN" altLang="en-US"/>
            </a:p>
          </p:txBody>
        </p:sp>
        <p:sp>
          <p:nvSpPr>
            <p:cNvPr id="1049583" name="Line 32"/>
            <p:cNvSpPr>
              <a:spLocks noChangeShapeType="1"/>
            </p:cNvSpPr>
            <p:nvPr/>
          </p:nvSpPr>
          <p:spPr bwMode="auto">
            <a:xfrm>
              <a:off x="2357" y="2896"/>
              <a:ext cx="601" cy="0"/>
            </a:xfrm>
            <a:prstGeom prst="line">
              <a:avLst/>
            </a:prstGeom>
            <a:noFill/>
            <a:ln w="114300">
              <a:solidFill>
                <a:schemeClr val="tx1"/>
              </a:solidFill>
              <a:round/>
            </a:ln>
            <a:effectLst/>
          </p:spPr>
          <p:txBody>
            <a:bodyPr wrap="none"/>
            <a:lstStyle/>
            <a:p>
              <a:endParaRPr lang="zh-CN" altLang="en-US"/>
            </a:p>
          </p:txBody>
        </p:sp>
      </p:grpSp>
      <p:sp>
        <p:nvSpPr>
          <p:cNvPr id="1049584" name="Line 33"/>
          <p:cNvSpPr>
            <a:spLocks noChangeShapeType="1"/>
          </p:cNvSpPr>
          <p:nvPr/>
        </p:nvSpPr>
        <p:spPr bwMode="auto">
          <a:xfrm>
            <a:off x="4348163" y="4337050"/>
            <a:ext cx="539750" cy="0"/>
          </a:xfrm>
          <a:prstGeom prst="line">
            <a:avLst/>
          </a:prstGeom>
          <a:noFill/>
          <a:ln w="114300">
            <a:solidFill>
              <a:schemeClr val="tx1"/>
            </a:solidFill>
            <a:round/>
          </a:ln>
          <a:effectLst/>
        </p:spPr>
        <p:txBody>
          <a:bodyPr wrap="none"/>
          <a:lstStyle/>
          <a:p>
            <a:endParaRPr lang="zh-CN" altLang="en-US"/>
          </a:p>
        </p:txBody>
      </p:sp>
      <p:sp>
        <p:nvSpPr>
          <p:cNvPr id="1049585" name="Freeform 34"/>
          <p:cNvSpPr/>
          <p:nvPr/>
        </p:nvSpPr>
        <p:spPr bwMode="auto">
          <a:xfrm>
            <a:off x="6108700" y="3514725"/>
            <a:ext cx="1162050" cy="1588"/>
          </a:xfrm>
          <a:custGeom>
            <a:avLst/>
            <a:gdLst/>
            <a:ahLst/>
            <a:cxnLst>
              <a:cxn ang="0">
                <a:pos x="0" y="0"/>
              </a:cxn>
              <a:cxn ang="0">
                <a:pos x="732" y="1"/>
              </a:cxn>
            </a:cxnLst>
            <a:rect l="0" t="0" r="r" b="b"/>
            <a:pathLst>
              <a:path w="732" h="1">
                <a:moveTo>
                  <a:pt x="0" y="0"/>
                </a:moveTo>
                <a:lnTo>
                  <a:pt x="732" y="1"/>
                </a:lnTo>
              </a:path>
            </a:pathLst>
          </a:custGeom>
          <a:noFill/>
          <a:ln w="114300" cmpd="sng">
            <a:solidFill>
              <a:schemeClr val="tx1"/>
            </a:solidFill>
            <a:round/>
          </a:ln>
          <a:effectLst/>
        </p:spPr>
        <p:txBody>
          <a:bodyPr wrap="none"/>
          <a:lstStyle/>
          <a:p>
            <a:endParaRPr lang="zh-CN" altLang="en-US"/>
          </a:p>
        </p:txBody>
      </p:sp>
      <p:sp>
        <p:nvSpPr>
          <p:cNvPr id="1049586" name="Freeform 35"/>
          <p:cNvSpPr/>
          <p:nvPr/>
        </p:nvSpPr>
        <p:spPr bwMode="auto">
          <a:xfrm>
            <a:off x="7218364" y="3462338"/>
            <a:ext cx="3175" cy="925512"/>
          </a:xfrm>
          <a:custGeom>
            <a:avLst/>
            <a:gdLst/>
            <a:ahLst/>
            <a:cxnLst>
              <a:cxn ang="0">
                <a:pos x="0" y="0"/>
              </a:cxn>
              <a:cxn ang="0">
                <a:pos x="2" y="583"/>
              </a:cxn>
            </a:cxnLst>
            <a:rect l="0" t="0" r="r" b="b"/>
            <a:pathLst>
              <a:path w="2" h="583">
                <a:moveTo>
                  <a:pt x="0" y="0"/>
                </a:moveTo>
                <a:lnTo>
                  <a:pt x="2" y="583"/>
                </a:lnTo>
              </a:path>
            </a:pathLst>
          </a:custGeom>
          <a:noFill/>
          <a:ln w="114300" cmpd="sng">
            <a:solidFill>
              <a:schemeClr val="tx1"/>
            </a:solidFill>
            <a:round/>
          </a:ln>
          <a:effectLst/>
        </p:spPr>
        <p:txBody>
          <a:bodyPr wrap="none"/>
          <a:lstStyle/>
          <a:p>
            <a:endParaRPr lang="zh-CN" altLang="en-US"/>
          </a:p>
        </p:txBody>
      </p:sp>
      <p:sp>
        <p:nvSpPr>
          <p:cNvPr id="1049587" name="Freeform 36"/>
          <p:cNvSpPr/>
          <p:nvPr/>
        </p:nvSpPr>
        <p:spPr bwMode="auto">
          <a:xfrm>
            <a:off x="6164264" y="3473451"/>
            <a:ext cx="1587" cy="904875"/>
          </a:xfrm>
          <a:custGeom>
            <a:avLst/>
            <a:gdLst/>
            <a:ahLst/>
            <a:cxnLst>
              <a:cxn ang="0">
                <a:pos x="0" y="0"/>
              </a:cxn>
              <a:cxn ang="0">
                <a:pos x="0" y="570"/>
              </a:cxn>
            </a:cxnLst>
            <a:rect l="0" t="0" r="r" b="b"/>
            <a:pathLst>
              <a:path w="1" h="570">
                <a:moveTo>
                  <a:pt x="0" y="0"/>
                </a:moveTo>
                <a:lnTo>
                  <a:pt x="0" y="570"/>
                </a:lnTo>
              </a:path>
            </a:pathLst>
          </a:custGeom>
          <a:noFill/>
          <a:ln w="114300" cmpd="sng">
            <a:solidFill>
              <a:schemeClr val="tx1"/>
            </a:solidFill>
            <a:round/>
          </a:ln>
          <a:effectLst/>
        </p:spPr>
        <p:txBody>
          <a:bodyPr wrap="none"/>
          <a:lstStyle/>
          <a:p>
            <a:endParaRPr lang="zh-CN" altLang="en-US"/>
          </a:p>
        </p:txBody>
      </p:sp>
      <p:sp>
        <p:nvSpPr>
          <p:cNvPr id="1049588" name="Line 37"/>
          <p:cNvSpPr>
            <a:spLocks noChangeShapeType="1"/>
          </p:cNvSpPr>
          <p:nvPr/>
        </p:nvSpPr>
        <p:spPr bwMode="auto">
          <a:xfrm>
            <a:off x="7156450" y="4337050"/>
            <a:ext cx="539750" cy="0"/>
          </a:xfrm>
          <a:prstGeom prst="line">
            <a:avLst/>
          </a:prstGeom>
          <a:noFill/>
          <a:ln w="114300">
            <a:solidFill>
              <a:schemeClr val="tx1"/>
            </a:solidFill>
            <a:round/>
          </a:ln>
          <a:effectLst/>
        </p:spPr>
        <p:txBody>
          <a:bodyPr wrap="none"/>
          <a:lstStyle/>
          <a:p>
            <a:endParaRPr lang="zh-CN" altLang="en-US"/>
          </a:p>
        </p:txBody>
      </p:sp>
      <p:sp>
        <p:nvSpPr>
          <p:cNvPr id="1049589" name="Freeform 38"/>
          <p:cNvSpPr/>
          <p:nvPr/>
        </p:nvSpPr>
        <p:spPr bwMode="auto">
          <a:xfrm>
            <a:off x="8432800" y="2382839"/>
            <a:ext cx="1588" cy="904875"/>
          </a:xfrm>
          <a:custGeom>
            <a:avLst/>
            <a:gdLst/>
            <a:ahLst/>
            <a:cxnLst>
              <a:cxn ang="0">
                <a:pos x="0" y="0"/>
              </a:cxn>
              <a:cxn ang="0">
                <a:pos x="0" y="570"/>
              </a:cxn>
            </a:cxnLst>
            <a:rect l="0" t="0" r="r" b="b"/>
            <a:pathLst>
              <a:path w="1" h="570">
                <a:moveTo>
                  <a:pt x="0" y="0"/>
                </a:moveTo>
                <a:lnTo>
                  <a:pt x="0" y="570"/>
                </a:lnTo>
              </a:path>
            </a:pathLst>
          </a:custGeom>
          <a:noFill/>
          <a:ln w="114300" cmpd="sng">
            <a:solidFill>
              <a:schemeClr val="folHlink"/>
            </a:solidFill>
            <a:round/>
          </a:ln>
          <a:effectLst/>
        </p:spPr>
        <p:txBody>
          <a:bodyPr wrap="none"/>
          <a:lstStyle/>
          <a:p>
            <a:endParaRPr lang="zh-CN" altLang="en-US"/>
          </a:p>
        </p:txBody>
      </p:sp>
      <p:grpSp>
        <p:nvGrpSpPr>
          <p:cNvPr id="227" name="Group 39"/>
          <p:cNvGrpSpPr/>
          <p:nvPr/>
        </p:nvGrpSpPr>
        <p:grpSpPr bwMode="auto">
          <a:xfrm>
            <a:off x="8372475" y="2400301"/>
            <a:ext cx="1162050" cy="1427163"/>
            <a:chOff x="4314" y="1676"/>
            <a:chExt cx="732" cy="899"/>
          </a:xfrm>
        </p:grpSpPr>
        <p:sp>
          <p:nvSpPr>
            <p:cNvPr id="1049590" name="Freeform 40"/>
            <p:cNvSpPr/>
            <p:nvPr/>
          </p:nvSpPr>
          <p:spPr bwMode="auto">
            <a:xfrm>
              <a:off x="4379" y="1995"/>
              <a:ext cx="299" cy="580"/>
            </a:xfrm>
            <a:custGeom>
              <a:avLst/>
              <a:gdLst/>
              <a:ahLst/>
              <a:cxnLst>
                <a:cxn ang="0">
                  <a:pos x="0" y="71"/>
                </a:cxn>
                <a:cxn ang="0">
                  <a:pos x="101" y="71"/>
                </a:cxn>
                <a:cxn ang="0">
                  <a:pos x="170" y="495"/>
                </a:cxn>
                <a:cxn ang="0">
                  <a:pos x="299" y="580"/>
                </a:cxn>
              </a:cxnLst>
              <a:rect l="0" t="0" r="r" b="b"/>
              <a:pathLst>
                <a:path w="299" h="580">
                  <a:moveTo>
                    <a:pt x="0" y="71"/>
                  </a:moveTo>
                  <a:cubicBezTo>
                    <a:pt x="17" y="71"/>
                    <a:pt x="73" y="0"/>
                    <a:pt x="101" y="71"/>
                  </a:cubicBezTo>
                  <a:cubicBezTo>
                    <a:pt x="129" y="142"/>
                    <a:pt x="137" y="410"/>
                    <a:pt x="170" y="495"/>
                  </a:cubicBezTo>
                  <a:cubicBezTo>
                    <a:pt x="203" y="580"/>
                    <a:pt x="272" y="562"/>
                    <a:pt x="299" y="580"/>
                  </a:cubicBezTo>
                </a:path>
              </a:pathLst>
            </a:custGeom>
            <a:noFill/>
            <a:ln w="57150" cmpd="sng">
              <a:solidFill>
                <a:schemeClr val="folHlink"/>
              </a:solidFill>
              <a:round/>
              <a:headEnd type="none" w="med" len="med"/>
              <a:tailEnd type="triangle" w="med" len="lg"/>
            </a:ln>
            <a:effectLst/>
          </p:spPr>
          <p:txBody>
            <a:bodyPr wrap="none"/>
            <a:lstStyle/>
            <a:p>
              <a:endParaRPr lang="zh-CN" altLang="en-US"/>
            </a:p>
          </p:txBody>
        </p:sp>
        <p:sp>
          <p:nvSpPr>
            <p:cNvPr id="1049591" name="Freeform 41"/>
            <p:cNvSpPr/>
            <p:nvPr/>
          </p:nvSpPr>
          <p:spPr bwMode="auto">
            <a:xfrm>
              <a:off x="4314" y="1676"/>
              <a:ext cx="732" cy="1"/>
            </a:xfrm>
            <a:custGeom>
              <a:avLst/>
              <a:gdLst/>
              <a:ahLst/>
              <a:cxnLst>
                <a:cxn ang="0">
                  <a:pos x="0" y="0"/>
                </a:cxn>
                <a:cxn ang="0">
                  <a:pos x="732" y="1"/>
                </a:cxn>
              </a:cxnLst>
              <a:rect l="0" t="0" r="r" b="b"/>
              <a:pathLst>
                <a:path w="732" h="1">
                  <a:moveTo>
                    <a:pt x="0" y="0"/>
                  </a:moveTo>
                  <a:lnTo>
                    <a:pt x="732" y="1"/>
                  </a:lnTo>
                </a:path>
              </a:pathLst>
            </a:custGeom>
            <a:noFill/>
            <a:ln w="114300" cmpd="sng">
              <a:solidFill>
                <a:schemeClr val="folHlink"/>
              </a:solidFill>
              <a:round/>
            </a:ln>
            <a:effectLst/>
          </p:spPr>
          <p:txBody>
            <a:bodyPr wrap="none"/>
            <a:lstStyle/>
            <a:p>
              <a:endParaRPr lang="zh-CN" altLang="en-US"/>
            </a:p>
          </p:txBody>
        </p:sp>
      </p:grpSp>
      <p:sp>
        <p:nvSpPr>
          <p:cNvPr id="1049592" name="Freeform 42"/>
          <p:cNvSpPr/>
          <p:nvPr/>
        </p:nvSpPr>
        <p:spPr bwMode="auto">
          <a:xfrm>
            <a:off x="9504364" y="2347913"/>
            <a:ext cx="3175" cy="925512"/>
          </a:xfrm>
          <a:custGeom>
            <a:avLst/>
            <a:gdLst/>
            <a:ahLst/>
            <a:cxnLst>
              <a:cxn ang="0">
                <a:pos x="0" y="0"/>
              </a:cxn>
              <a:cxn ang="0">
                <a:pos x="2" y="583"/>
              </a:cxn>
            </a:cxnLst>
            <a:rect l="0" t="0" r="r" b="b"/>
            <a:pathLst>
              <a:path w="2" h="583">
                <a:moveTo>
                  <a:pt x="0" y="0"/>
                </a:moveTo>
                <a:lnTo>
                  <a:pt x="2" y="583"/>
                </a:lnTo>
              </a:path>
            </a:pathLst>
          </a:custGeom>
          <a:noFill/>
          <a:ln w="114300" cmpd="sng">
            <a:solidFill>
              <a:schemeClr val="folHlink"/>
            </a:solidFill>
            <a:round/>
          </a:ln>
          <a:effectLst/>
        </p:spPr>
        <p:txBody>
          <a:bodyPr wrap="none"/>
          <a:lstStyle/>
          <a:p>
            <a:endParaRPr lang="zh-CN" altLang="en-US"/>
          </a:p>
        </p:txBody>
      </p:sp>
      <p:sp>
        <p:nvSpPr>
          <p:cNvPr id="1049593" name="Freeform 43"/>
          <p:cNvSpPr/>
          <p:nvPr/>
        </p:nvSpPr>
        <p:spPr bwMode="auto">
          <a:xfrm>
            <a:off x="8915400" y="3514725"/>
            <a:ext cx="1162050" cy="1588"/>
          </a:xfrm>
          <a:custGeom>
            <a:avLst/>
            <a:gdLst/>
            <a:ahLst/>
            <a:cxnLst>
              <a:cxn ang="0">
                <a:pos x="0" y="0"/>
              </a:cxn>
              <a:cxn ang="0">
                <a:pos x="732" y="1"/>
              </a:cxn>
            </a:cxnLst>
            <a:rect l="0" t="0" r="r" b="b"/>
            <a:pathLst>
              <a:path w="732" h="1">
                <a:moveTo>
                  <a:pt x="0" y="0"/>
                </a:moveTo>
                <a:lnTo>
                  <a:pt x="732" y="1"/>
                </a:lnTo>
              </a:path>
            </a:pathLst>
          </a:custGeom>
          <a:noFill/>
          <a:ln w="114300" cmpd="sng">
            <a:solidFill>
              <a:schemeClr val="tx1"/>
            </a:solidFill>
            <a:round/>
          </a:ln>
          <a:effectLst/>
        </p:spPr>
        <p:txBody>
          <a:bodyPr wrap="none"/>
          <a:lstStyle/>
          <a:p>
            <a:endParaRPr lang="zh-CN" altLang="en-US"/>
          </a:p>
        </p:txBody>
      </p:sp>
      <p:sp>
        <p:nvSpPr>
          <p:cNvPr id="1049594" name="Freeform 44"/>
          <p:cNvSpPr/>
          <p:nvPr/>
        </p:nvSpPr>
        <p:spPr bwMode="auto">
          <a:xfrm>
            <a:off x="10037764" y="3462338"/>
            <a:ext cx="3175" cy="925512"/>
          </a:xfrm>
          <a:custGeom>
            <a:avLst/>
            <a:gdLst/>
            <a:ahLst/>
            <a:cxnLst>
              <a:cxn ang="0">
                <a:pos x="0" y="0"/>
              </a:cxn>
              <a:cxn ang="0">
                <a:pos x="2" y="583"/>
              </a:cxn>
            </a:cxnLst>
            <a:rect l="0" t="0" r="r" b="b"/>
            <a:pathLst>
              <a:path w="2" h="583">
                <a:moveTo>
                  <a:pt x="0" y="0"/>
                </a:moveTo>
                <a:lnTo>
                  <a:pt x="2" y="583"/>
                </a:lnTo>
              </a:path>
            </a:pathLst>
          </a:custGeom>
          <a:noFill/>
          <a:ln w="114300" cmpd="sng">
            <a:solidFill>
              <a:schemeClr val="tx1"/>
            </a:solidFill>
            <a:round/>
          </a:ln>
          <a:effectLst/>
        </p:spPr>
        <p:txBody>
          <a:bodyPr wrap="none"/>
          <a:lstStyle/>
          <a:p>
            <a:endParaRPr lang="zh-CN" altLang="en-US"/>
          </a:p>
        </p:txBody>
      </p:sp>
      <p:sp>
        <p:nvSpPr>
          <p:cNvPr id="1049595" name="Freeform 45"/>
          <p:cNvSpPr/>
          <p:nvPr/>
        </p:nvSpPr>
        <p:spPr bwMode="auto">
          <a:xfrm>
            <a:off x="8966200" y="3482976"/>
            <a:ext cx="1588" cy="904875"/>
          </a:xfrm>
          <a:custGeom>
            <a:avLst/>
            <a:gdLst/>
            <a:ahLst/>
            <a:cxnLst>
              <a:cxn ang="0">
                <a:pos x="0" y="0"/>
              </a:cxn>
              <a:cxn ang="0">
                <a:pos x="0" y="570"/>
              </a:cxn>
            </a:cxnLst>
            <a:rect l="0" t="0" r="r" b="b"/>
            <a:pathLst>
              <a:path w="1" h="570">
                <a:moveTo>
                  <a:pt x="0" y="0"/>
                </a:moveTo>
                <a:lnTo>
                  <a:pt x="0" y="570"/>
                </a:lnTo>
              </a:path>
            </a:pathLst>
          </a:custGeom>
          <a:noFill/>
          <a:ln w="114300" cmpd="sng">
            <a:solidFill>
              <a:schemeClr val="tx1"/>
            </a:solidFill>
            <a:round/>
          </a:ln>
          <a:effectLst/>
        </p:spPr>
        <p:txBody>
          <a:bodyPr wrap="none"/>
          <a:lstStyle/>
          <a:p>
            <a:endParaRPr lang="zh-CN" altLang="en-US"/>
          </a:p>
        </p:txBody>
      </p:sp>
      <p:grpSp>
        <p:nvGrpSpPr>
          <p:cNvPr id="228" name="Group 46"/>
          <p:cNvGrpSpPr/>
          <p:nvPr/>
        </p:nvGrpSpPr>
        <p:grpSpPr bwMode="auto">
          <a:xfrm>
            <a:off x="7994650" y="3228976"/>
            <a:ext cx="996950" cy="1108075"/>
            <a:chOff x="4076" y="2198"/>
            <a:chExt cx="628" cy="698"/>
          </a:xfrm>
        </p:grpSpPr>
        <p:sp>
          <p:nvSpPr>
            <p:cNvPr id="1049596" name="Freeform 47"/>
            <p:cNvSpPr/>
            <p:nvPr/>
          </p:nvSpPr>
          <p:spPr bwMode="auto">
            <a:xfrm>
              <a:off x="4076" y="2198"/>
              <a:ext cx="311" cy="1"/>
            </a:xfrm>
            <a:custGeom>
              <a:avLst/>
              <a:gdLst/>
              <a:ahLst/>
              <a:cxnLst>
                <a:cxn ang="0">
                  <a:pos x="311" y="0"/>
                </a:cxn>
                <a:cxn ang="0">
                  <a:pos x="0" y="1"/>
                </a:cxn>
              </a:cxnLst>
              <a:rect l="0" t="0" r="r" b="b"/>
              <a:pathLst>
                <a:path w="311" h="1">
                  <a:moveTo>
                    <a:pt x="311" y="0"/>
                  </a:moveTo>
                  <a:lnTo>
                    <a:pt x="0" y="1"/>
                  </a:lnTo>
                </a:path>
              </a:pathLst>
            </a:custGeom>
            <a:noFill/>
            <a:ln w="114300" cmpd="sng">
              <a:solidFill>
                <a:schemeClr val="folHlink"/>
              </a:solidFill>
              <a:round/>
            </a:ln>
            <a:effectLst/>
          </p:spPr>
          <p:txBody>
            <a:bodyPr wrap="none"/>
            <a:lstStyle/>
            <a:p>
              <a:endParaRPr lang="zh-CN" altLang="en-US"/>
            </a:p>
          </p:txBody>
        </p:sp>
        <p:sp>
          <p:nvSpPr>
            <p:cNvPr id="1049597" name="Line 48"/>
            <p:cNvSpPr>
              <a:spLocks noChangeShapeType="1"/>
            </p:cNvSpPr>
            <p:nvPr/>
          </p:nvSpPr>
          <p:spPr bwMode="auto">
            <a:xfrm>
              <a:off x="4103" y="2896"/>
              <a:ext cx="601" cy="0"/>
            </a:xfrm>
            <a:prstGeom prst="line">
              <a:avLst/>
            </a:prstGeom>
            <a:noFill/>
            <a:ln w="114300">
              <a:solidFill>
                <a:schemeClr val="tx1"/>
              </a:solidFill>
              <a:round/>
            </a:ln>
            <a:effectLst/>
          </p:spPr>
          <p:txBody>
            <a:bodyPr wrap="none"/>
            <a:lstStyle/>
            <a:p>
              <a:endParaRPr lang="zh-CN" altLang="en-US"/>
            </a:p>
          </p:txBody>
        </p:sp>
      </p:grpSp>
      <p:sp>
        <p:nvSpPr>
          <p:cNvPr id="1049598" name="Line 49"/>
          <p:cNvSpPr>
            <a:spLocks noChangeShapeType="1"/>
          </p:cNvSpPr>
          <p:nvPr/>
        </p:nvSpPr>
        <p:spPr bwMode="auto">
          <a:xfrm>
            <a:off x="9986963" y="4337050"/>
            <a:ext cx="539750" cy="0"/>
          </a:xfrm>
          <a:prstGeom prst="line">
            <a:avLst/>
          </a:prstGeom>
          <a:noFill/>
          <a:ln w="114300">
            <a:solidFill>
              <a:schemeClr val="tx1"/>
            </a:solidFill>
            <a:round/>
          </a:ln>
          <a:effectLst/>
        </p:spPr>
        <p:txBody>
          <a:bodyPr wrap="none"/>
          <a:lstStyle/>
          <a:p>
            <a:endParaRPr lang="zh-CN" altLang="en-US"/>
          </a:p>
        </p:txBody>
      </p:sp>
      <p:sp>
        <p:nvSpPr>
          <p:cNvPr id="1049599" name="Freeform 50"/>
          <p:cNvSpPr/>
          <p:nvPr/>
        </p:nvSpPr>
        <p:spPr bwMode="auto">
          <a:xfrm>
            <a:off x="9017000" y="2638425"/>
            <a:ext cx="508000" cy="1365250"/>
          </a:xfrm>
          <a:custGeom>
            <a:avLst/>
            <a:gdLst/>
            <a:ahLst/>
            <a:cxnLst>
              <a:cxn ang="0">
                <a:pos x="0" y="754"/>
              </a:cxn>
              <a:cxn ang="0">
                <a:pos x="91" y="752"/>
              </a:cxn>
              <a:cxn ang="0">
                <a:pos x="230" y="106"/>
              </a:cxn>
              <a:cxn ang="0">
                <a:pos x="320" y="114"/>
              </a:cxn>
            </a:cxnLst>
            <a:rect l="0" t="0" r="r" b="b"/>
            <a:pathLst>
              <a:path w="320" h="860">
                <a:moveTo>
                  <a:pt x="0" y="754"/>
                </a:moveTo>
                <a:cubicBezTo>
                  <a:pt x="16" y="754"/>
                  <a:pt x="53" y="860"/>
                  <a:pt x="91" y="752"/>
                </a:cubicBezTo>
                <a:cubicBezTo>
                  <a:pt x="129" y="644"/>
                  <a:pt x="192" y="212"/>
                  <a:pt x="230" y="106"/>
                </a:cubicBezTo>
                <a:cubicBezTo>
                  <a:pt x="268" y="0"/>
                  <a:pt x="301" y="112"/>
                  <a:pt x="320" y="114"/>
                </a:cubicBezTo>
              </a:path>
            </a:pathLst>
          </a:custGeom>
          <a:noFill/>
          <a:ln w="57150" cmpd="sng">
            <a:solidFill>
              <a:schemeClr val="folHlink"/>
            </a:solidFill>
            <a:round/>
            <a:headEnd type="none" w="med" len="med"/>
            <a:tailEnd type="triangle" w="med" len="lg"/>
          </a:ln>
          <a:effectLst/>
        </p:spPr>
        <p:txBody>
          <a:bodyPr wrap="none"/>
          <a:lstStyle/>
          <a:p>
            <a:endParaRPr lang="zh-CN" altLang="en-US"/>
          </a:p>
        </p:txBody>
      </p:sp>
      <p:grpSp>
        <p:nvGrpSpPr>
          <p:cNvPr id="229" name="Group 51"/>
          <p:cNvGrpSpPr/>
          <p:nvPr/>
        </p:nvGrpSpPr>
        <p:grpSpPr bwMode="auto">
          <a:xfrm>
            <a:off x="9536114" y="2736850"/>
            <a:ext cx="827087" cy="1193800"/>
            <a:chOff x="4960" y="1888"/>
            <a:chExt cx="521" cy="752"/>
          </a:xfrm>
        </p:grpSpPr>
        <p:sp>
          <p:nvSpPr>
            <p:cNvPr id="1049600" name="Freeform 52"/>
            <p:cNvSpPr/>
            <p:nvPr/>
          </p:nvSpPr>
          <p:spPr bwMode="auto">
            <a:xfrm>
              <a:off x="4960" y="2188"/>
              <a:ext cx="521" cy="2"/>
            </a:xfrm>
            <a:custGeom>
              <a:avLst/>
              <a:gdLst/>
              <a:ahLst/>
              <a:cxnLst>
                <a:cxn ang="0">
                  <a:pos x="0" y="2"/>
                </a:cxn>
                <a:cxn ang="0">
                  <a:pos x="521" y="0"/>
                </a:cxn>
              </a:cxnLst>
              <a:rect l="0" t="0" r="r" b="b"/>
              <a:pathLst>
                <a:path w="521" h="2">
                  <a:moveTo>
                    <a:pt x="0" y="2"/>
                  </a:moveTo>
                  <a:lnTo>
                    <a:pt x="521" y="0"/>
                  </a:lnTo>
                </a:path>
              </a:pathLst>
            </a:custGeom>
            <a:noFill/>
            <a:ln w="114300">
              <a:solidFill>
                <a:schemeClr val="folHlink"/>
              </a:solidFill>
              <a:round/>
            </a:ln>
            <a:effectLst/>
          </p:spPr>
          <p:txBody>
            <a:bodyPr wrap="none"/>
            <a:lstStyle/>
            <a:p>
              <a:endParaRPr lang="zh-CN" altLang="en-US"/>
            </a:p>
          </p:txBody>
        </p:sp>
        <p:sp>
          <p:nvSpPr>
            <p:cNvPr id="1049601" name="Freeform 53"/>
            <p:cNvSpPr/>
            <p:nvPr/>
          </p:nvSpPr>
          <p:spPr bwMode="auto">
            <a:xfrm>
              <a:off x="4976" y="1888"/>
              <a:ext cx="313" cy="752"/>
            </a:xfrm>
            <a:custGeom>
              <a:avLst/>
              <a:gdLst/>
              <a:ahLst/>
              <a:cxnLst>
                <a:cxn ang="0">
                  <a:pos x="0" y="111"/>
                </a:cxn>
                <a:cxn ang="0">
                  <a:pos x="118" y="89"/>
                </a:cxn>
                <a:cxn ang="0">
                  <a:pos x="180" y="645"/>
                </a:cxn>
                <a:cxn ang="0">
                  <a:pos x="294" y="729"/>
                </a:cxn>
                <a:cxn ang="0">
                  <a:pos x="295" y="750"/>
                </a:cxn>
              </a:cxnLst>
              <a:rect l="0" t="0" r="r" b="b"/>
              <a:pathLst>
                <a:path w="313" h="752">
                  <a:moveTo>
                    <a:pt x="0" y="111"/>
                  </a:moveTo>
                  <a:cubicBezTo>
                    <a:pt x="19" y="107"/>
                    <a:pt x="88" y="0"/>
                    <a:pt x="118" y="89"/>
                  </a:cubicBezTo>
                  <a:cubicBezTo>
                    <a:pt x="148" y="178"/>
                    <a:pt x="151" y="538"/>
                    <a:pt x="180" y="645"/>
                  </a:cubicBezTo>
                  <a:cubicBezTo>
                    <a:pt x="209" y="752"/>
                    <a:pt x="275" y="711"/>
                    <a:pt x="294" y="729"/>
                  </a:cubicBezTo>
                  <a:cubicBezTo>
                    <a:pt x="313" y="747"/>
                    <a:pt x="295" y="746"/>
                    <a:pt x="295" y="750"/>
                  </a:cubicBezTo>
                </a:path>
              </a:pathLst>
            </a:custGeom>
            <a:noFill/>
            <a:ln w="57150" cmpd="sng">
              <a:solidFill>
                <a:schemeClr val="folHlink"/>
              </a:solidFill>
              <a:round/>
              <a:headEnd type="none" w="med" len="med"/>
              <a:tailEnd type="triangle" w="med" len="lg"/>
            </a:ln>
            <a:effectLst/>
          </p:spPr>
          <p:txBody>
            <a:bodyPr wrap="none"/>
            <a:lstStyle/>
            <a:p>
              <a:endParaRPr lang="zh-CN" altLang="en-US"/>
            </a:p>
          </p:txBody>
        </p:sp>
      </p:grpSp>
      <p:sp>
        <p:nvSpPr>
          <p:cNvPr id="1049602" name="Freeform 54"/>
          <p:cNvSpPr/>
          <p:nvPr/>
        </p:nvSpPr>
        <p:spPr bwMode="auto">
          <a:xfrm>
            <a:off x="6216651" y="2635250"/>
            <a:ext cx="550863" cy="1301750"/>
          </a:xfrm>
          <a:custGeom>
            <a:avLst/>
            <a:gdLst/>
            <a:ahLst/>
            <a:cxnLst>
              <a:cxn ang="0">
                <a:pos x="0" y="740"/>
              </a:cxn>
              <a:cxn ang="0">
                <a:pos x="91" y="714"/>
              </a:cxn>
              <a:cxn ang="0">
                <a:pos x="219" y="102"/>
              </a:cxn>
              <a:cxn ang="0">
                <a:pos x="347" y="102"/>
              </a:cxn>
            </a:cxnLst>
            <a:rect l="0" t="0" r="r" b="b"/>
            <a:pathLst>
              <a:path w="347" h="820">
                <a:moveTo>
                  <a:pt x="0" y="740"/>
                </a:moveTo>
                <a:cubicBezTo>
                  <a:pt x="16" y="736"/>
                  <a:pt x="55" y="820"/>
                  <a:pt x="91" y="714"/>
                </a:cubicBezTo>
                <a:cubicBezTo>
                  <a:pt x="127" y="608"/>
                  <a:pt x="176" y="204"/>
                  <a:pt x="219" y="102"/>
                </a:cubicBezTo>
                <a:cubicBezTo>
                  <a:pt x="262" y="0"/>
                  <a:pt x="326" y="102"/>
                  <a:pt x="347" y="102"/>
                </a:cubicBezTo>
              </a:path>
            </a:pathLst>
          </a:custGeom>
          <a:noFill/>
          <a:ln w="57150" cmpd="sng">
            <a:solidFill>
              <a:schemeClr val="folHlink"/>
            </a:solidFill>
            <a:round/>
            <a:headEnd type="none" w="med" len="med"/>
            <a:tailEnd type="triangle" w="med" len="lg"/>
          </a:ln>
          <a:effectLst/>
        </p:spPr>
        <p:txBody>
          <a:bodyPr wrap="none"/>
          <a:lstStyle/>
          <a:p>
            <a:endParaRPr lang="zh-CN" altLang="en-US"/>
          </a:p>
        </p:txBody>
      </p:sp>
      <p:sp>
        <p:nvSpPr>
          <p:cNvPr id="1049603" name="Text Box 55"/>
          <p:cNvSpPr txBox="1">
            <a:spLocks noChangeArrowheads="1"/>
          </p:cNvSpPr>
          <p:nvPr/>
        </p:nvSpPr>
        <p:spPr bwMode="auto">
          <a:xfrm>
            <a:off x="2743200" y="5972175"/>
            <a:ext cx="1524000" cy="583565"/>
          </a:xfrm>
          <a:prstGeom prst="rect">
            <a:avLst/>
          </a:prstGeom>
          <a:noFill/>
          <a:ln w="9525">
            <a:noFill/>
            <a:miter lim="800000"/>
          </a:ln>
          <a:effectLst/>
        </p:spPr>
        <p:txBody>
          <a:bodyPr>
            <a:spAutoFit/>
          </a:bodyPr>
          <a:lstStyle/>
          <a:p>
            <a:pPr>
              <a:spcBef>
                <a:spcPct val="50000"/>
              </a:spcBef>
            </a:pPr>
            <a:r>
              <a:rPr lang="zh-CN" altLang="en-US" sz="3200">
                <a:latin typeface="Times New Roman" panose="02020603050405020304" pitchFamily="18" charset="0"/>
              </a:rPr>
              <a:t>单机</a:t>
            </a:r>
          </a:p>
        </p:txBody>
      </p:sp>
      <p:sp>
        <p:nvSpPr>
          <p:cNvPr id="1049604" name="Text Box 56"/>
          <p:cNvSpPr txBox="1">
            <a:spLocks noChangeArrowheads="1"/>
          </p:cNvSpPr>
          <p:nvPr/>
        </p:nvSpPr>
        <p:spPr bwMode="auto">
          <a:xfrm>
            <a:off x="5530850" y="5972175"/>
            <a:ext cx="1524000" cy="583565"/>
          </a:xfrm>
          <a:prstGeom prst="rect">
            <a:avLst/>
          </a:prstGeom>
          <a:noFill/>
          <a:ln w="9525">
            <a:noFill/>
            <a:miter lim="800000"/>
          </a:ln>
          <a:effectLst/>
        </p:spPr>
        <p:txBody>
          <a:bodyPr>
            <a:spAutoFit/>
          </a:bodyPr>
          <a:lstStyle/>
          <a:p>
            <a:pPr>
              <a:spcBef>
                <a:spcPct val="50000"/>
              </a:spcBef>
            </a:pPr>
            <a:r>
              <a:rPr lang="zh-CN" altLang="en-US" sz="3200">
                <a:latin typeface="Times New Roman" panose="02020603050405020304" pitchFamily="18" charset="0"/>
              </a:rPr>
              <a:t>多机</a:t>
            </a:r>
          </a:p>
        </p:txBody>
      </p:sp>
      <p:sp>
        <p:nvSpPr>
          <p:cNvPr id="1049605" name="Text Box 57"/>
          <p:cNvSpPr txBox="1">
            <a:spLocks noChangeArrowheads="1"/>
          </p:cNvSpPr>
          <p:nvPr/>
        </p:nvSpPr>
        <p:spPr bwMode="auto">
          <a:xfrm>
            <a:off x="8382000" y="5972175"/>
            <a:ext cx="1981835" cy="583565"/>
          </a:xfrm>
          <a:prstGeom prst="rect">
            <a:avLst/>
          </a:prstGeom>
          <a:noFill/>
          <a:ln w="9525">
            <a:noFill/>
            <a:miter lim="800000"/>
          </a:ln>
          <a:effectLst/>
        </p:spPr>
        <p:txBody>
          <a:bodyPr wrap="square">
            <a:spAutoFit/>
          </a:bodyPr>
          <a:lstStyle/>
          <a:p>
            <a:pPr>
              <a:spcBef>
                <a:spcPct val="50000"/>
              </a:spcBef>
            </a:pPr>
            <a:r>
              <a:rPr lang="zh-CN" altLang="en-US" sz="3200">
                <a:latin typeface="Times New Roman" panose="02020603050405020304" pitchFamily="18" charset="0"/>
              </a:rPr>
              <a:t>网络通信</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17" name="内容占位符 5"/>
          <p:cNvSpPr>
            <a:spLocks noGrp="1"/>
          </p:cNvSpPr>
          <p:nvPr>
            <p:ph idx="1"/>
          </p:nvPr>
        </p:nvSpPr>
        <p:spPr/>
        <p:txBody>
          <a:bodyPr/>
          <a:lstStyle/>
          <a:p>
            <a:pPr>
              <a:lnSpc>
                <a:spcPct val="130000"/>
              </a:lnSpc>
            </a:pPr>
            <a:r>
              <a:rPr lang="zh-CN" altLang="en-US">
                <a:latin typeface="Times New Roman" panose="02020603050405020304" pitchFamily="18" charset="0"/>
                <a:sym typeface="+mn-ea"/>
              </a:rPr>
              <a:t>同步通信</a:t>
            </a:r>
          </a:p>
          <a:p>
            <a:pPr lvl="1">
              <a:lnSpc>
                <a:spcPct val="130000"/>
              </a:lnSpc>
            </a:pPr>
            <a:r>
              <a:rPr lang="zh-CN" altLang="en-US">
                <a:latin typeface="Times New Roman" panose="02020603050405020304" pitchFamily="18" charset="0"/>
                <a:sym typeface="+mn-ea"/>
              </a:rPr>
              <a:t> </a:t>
            </a:r>
            <a:r>
              <a:rPr lang="zh-CN" altLang="en-US">
                <a:solidFill>
                  <a:schemeClr val="folHlink"/>
                </a:solidFill>
                <a:latin typeface="Times New Roman" panose="02020603050405020304" pitchFamily="18" charset="0"/>
                <a:sym typeface="+mn-ea"/>
              </a:rPr>
              <a:t>发送方</a:t>
            </a:r>
            <a:r>
              <a:rPr lang="zh-CN" altLang="en-US">
                <a:latin typeface="Times New Roman" panose="02020603050405020304" pitchFamily="18" charset="0"/>
                <a:sym typeface="+mn-ea"/>
              </a:rPr>
              <a:t> 用系统 </a:t>
            </a:r>
            <a:r>
              <a:rPr lang="zh-CN" altLang="en-US">
                <a:solidFill>
                  <a:schemeClr val="folHlink"/>
                </a:solidFill>
                <a:latin typeface="Times New Roman" panose="02020603050405020304" pitchFamily="18" charset="0"/>
                <a:sym typeface="+mn-ea"/>
              </a:rPr>
              <a:t>时钟前沿 </a:t>
            </a:r>
            <a:r>
              <a:rPr lang="zh-CN" altLang="en-US">
                <a:latin typeface="Times New Roman" panose="02020603050405020304" pitchFamily="18" charset="0"/>
                <a:sym typeface="+mn-ea"/>
              </a:rPr>
              <a:t>发信号</a:t>
            </a:r>
          </a:p>
          <a:p>
            <a:pPr lvl="1">
              <a:lnSpc>
                <a:spcPct val="130000"/>
              </a:lnSpc>
            </a:pPr>
            <a:r>
              <a:rPr lang="zh-CN" altLang="en-US">
                <a:latin typeface="Times New Roman" panose="02020603050405020304" pitchFamily="18" charset="0"/>
                <a:sym typeface="+mn-ea"/>
              </a:rPr>
              <a:t> </a:t>
            </a:r>
            <a:r>
              <a:rPr lang="zh-CN" altLang="en-US">
                <a:solidFill>
                  <a:schemeClr val="folHlink"/>
                </a:solidFill>
                <a:latin typeface="Times New Roman" panose="02020603050405020304" pitchFamily="18" charset="0"/>
                <a:sym typeface="+mn-ea"/>
              </a:rPr>
              <a:t>接收方 </a:t>
            </a:r>
            <a:r>
              <a:rPr lang="zh-CN" altLang="en-US">
                <a:latin typeface="Times New Roman" panose="02020603050405020304" pitchFamily="18" charset="0"/>
                <a:sym typeface="+mn-ea"/>
              </a:rPr>
              <a:t>用系统 </a:t>
            </a:r>
            <a:r>
              <a:rPr lang="zh-CN" altLang="en-US">
                <a:solidFill>
                  <a:schemeClr val="folHlink"/>
                </a:solidFill>
                <a:latin typeface="Times New Roman" panose="02020603050405020304" pitchFamily="18" charset="0"/>
                <a:sym typeface="+mn-ea"/>
              </a:rPr>
              <a:t>时钟后沿 </a:t>
            </a:r>
            <a:r>
              <a:rPr lang="zh-CN" altLang="en-US">
                <a:latin typeface="Times New Roman" panose="02020603050405020304" pitchFamily="18" charset="0"/>
                <a:sym typeface="+mn-ea"/>
              </a:rPr>
              <a:t>判断、识别</a:t>
            </a:r>
          </a:p>
          <a:p>
            <a:pPr>
              <a:lnSpc>
                <a:spcPct val="130000"/>
              </a:lnSpc>
            </a:pPr>
            <a:endParaRPr lang="zh-CN" altLang="en-US">
              <a:latin typeface="Times New Roman" panose="02020603050405020304" pitchFamily="18" charset="0"/>
              <a:sym typeface="+mn-ea"/>
            </a:endParaRPr>
          </a:p>
          <a:p>
            <a:pPr>
              <a:lnSpc>
                <a:spcPct val="130000"/>
              </a:lnSpc>
            </a:pPr>
            <a:r>
              <a:rPr lang="zh-CN" altLang="en-US">
                <a:latin typeface="Times New Roman" panose="02020603050405020304" pitchFamily="18" charset="0"/>
                <a:sym typeface="+mn-ea"/>
              </a:rPr>
              <a:t>异步通信</a:t>
            </a:r>
          </a:p>
          <a:p>
            <a:pPr lvl="1">
              <a:lnSpc>
                <a:spcPct val="130000"/>
              </a:lnSpc>
            </a:pPr>
            <a:r>
              <a:rPr lang="zh-CN" altLang="en-US">
                <a:latin typeface="Times New Roman" panose="02020603050405020304" pitchFamily="18" charset="0"/>
                <a:sym typeface="+mn-ea"/>
              </a:rPr>
              <a:t> 允许不同速度的模块和谐工作</a:t>
            </a:r>
            <a:endParaRPr lang="en-US" altLang="zh-CN">
              <a:latin typeface="Times New Roman" panose="02020603050405020304" pitchFamily="18" charset="0"/>
            </a:endParaRPr>
          </a:p>
          <a:p>
            <a:pPr lvl="1">
              <a:lnSpc>
                <a:spcPct val="130000"/>
              </a:lnSpc>
            </a:pPr>
            <a:r>
              <a:rPr lang="zh-CN" altLang="en-US">
                <a:latin typeface="Times New Roman" panose="02020603050405020304" pitchFamily="18" charset="0"/>
                <a:sym typeface="+mn-ea"/>
              </a:rPr>
              <a:t> 增加一条  </a:t>
            </a:r>
            <a:r>
              <a:rPr lang="zh-CN" altLang="en-US">
                <a:solidFill>
                  <a:srgbClr val="FF0000"/>
                </a:solidFill>
                <a:latin typeface="Times New Roman" panose="02020603050405020304" pitchFamily="18" charset="0"/>
                <a:sym typeface="+mn-ea"/>
              </a:rPr>
              <a:t>“等待”响应信号线</a:t>
            </a:r>
            <a:r>
              <a:rPr lang="zh-CN" altLang="en-US">
                <a:latin typeface="Times New Roman" panose="02020603050405020304" pitchFamily="18" charset="0"/>
                <a:sym typeface="+mn-ea"/>
              </a:rPr>
              <a:t> </a:t>
            </a:r>
            <a:endParaRPr lang="zh-CN" altLang="en-US" dirty="0"/>
          </a:p>
        </p:txBody>
      </p:sp>
      <p:sp>
        <p:nvSpPr>
          <p:cNvPr id="1049618" name="标题 3"/>
          <p:cNvSpPr>
            <a:spLocks noGrp="1"/>
          </p:cNvSpPr>
          <p:nvPr>
            <p:ph type="title"/>
          </p:nvPr>
        </p:nvSpPr>
        <p:spPr/>
        <p:txBody>
          <a:bodyPr>
            <a:normAutofit fontScale="90000"/>
          </a:bodyPr>
          <a:lstStyle/>
          <a:p>
            <a:r>
              <a:rPr lang="zh-CN" altLang="en-US" dirty="0">
                <a:sym typeface="+mn-ea"/>
              </a:rPr>
              <a:t>半同步通信（同步、异步结合）</a:t>
            </a:r>
            <a:endParaRPr lang="zh-CN" altLang="en-US"/>
          </a:p>
        </p:txBody>
      </p:sp>
      <p:sp>
        <p:nvSpPr>
          <p:cNvPr id="1049619" name="灯片编号占位符 5"/>
          <p:cNvSpPr>
            <a:spLocks noGrp="1"/>
          </p:cNvSpPr>
          <p:nvPr>
            <p:ph type="sldNum" sz="quarter" idx="12"/>
          </p:nvPr>
        </p:nvSpPr>
        <p:spPr/>
        <p:txBody>
          <a:bodyPr/>
          <a:lstStyle/>
          <a:p>
            <a:fld id="{DBF99032-1CA3-47AC-BBF8-389026077D1A}" type="slidenum">
              <a:rPr lang="zh-CN" altLang="en-US"/>
              <a:t>201</a:t>
            </a:fld>
            <a:endParaRPr lang="en-US" altLang="zh-CN"/>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20" name="内容占位符 6"/>
          <p:cNvSpPr>
            <a:spLocks noGrp="1"/>
          </p:cNvSpPr>
          <p:nvPr>
            <p:ph idx="1"/>
          </p:nvPr>
        </p:nvSpPr>
        <p:spPr/>
        <p:txBody>
          <a:bodyPr>
            <a:noAutofit/>
          </a:bodyPr>
          <a:lstStyle/>
          <a:p>
            <a:pPr marL="0" indent="0">
              <a:lnSpc>
                <a:spcPct val="110000"/>
              </a:lnSpc>
              <a:buNone/>
            </a:pPr>
            <a:r>
              <a:rPr lang="en-US" altLang="zh-CN" i="1">
                <a:latin typeface="Times New Roman" panose="02020603050405020304" pitchFamily="18" charset="0"/>
                <a:sym typeface="+mn-ea"/>
              </a:rPr>
              <a:t>T</a:t>
            </a:r>
            <a:r>
              <a:rPr lang="en-US" altLang="zh-CN" baseline="-25000">
                <a:latin typeface="Times New Roman" panose="02020603050405020304" pitchFamily="18" charset="0"/>
                <a:sym typeface="+mn-ea"/>
              </a:rPr>
              <a:t>1     </a:t>
            </a:r>
            <a:r>
              <a:rPr lang="zh-CN" altLang="en-US">
                <a:latin typeface="Times New Roman" panose="02020603050405020304" pitchFamily="18" charset="0"/>
                <a:sym typeface="+mn-ea"/>
              </a:rPr>
              <a:t>主模块发地址</a:t>
            </a:r>
          </a:p>
          <a:p>
            <a:pPr marL="0" indent="0">
              <a:lnSpc>
                <a:spcPct val="110000"/>
              </a:lnSpc>
              <a:buNone/>
            </a:pPr>
            <a:r>
              <a:rPr lang="en-US" altLang="zh-CN" i="1">
                <a:latin typeface="Times New Roman" panose="02020603050405020304" pitchFamily="18" charset="0"/>
                <a:sym typeface="+mn-ea"/>
              </a:rPr>
              <a:t>T</a:t>
            </a:r>
            <a:r>
              <a:rPr lang="en-US" altLang="zh-CN" baseline="-25000">
                <a:latin typeface="Times New Roman" panose="02020603050405020304" pitchFamily="18" charset="0"/>
                <a:sym typeface="+mn-ea"/>
              </a:rPr>
              <a:t>2     </a:t>
            </a:r>
            <a:r>
              <a:rPr lang="zh-CN" altLang="en-US">
                <a:latin typeface="Times New Roman" panose="02020603050405020304" pitchFamily="18" charset="0"/>
                <a:sym typeface="+mn-ea"/>
              </a:rPr>
              <a:t>主模块发命令</a:t>
            </a:r>
            <a:endParaRPr lang="zh-CN" altLang="en-US">
              <a:latin typeface="Times New Roman" panose="02020603050405020304" pitchFamily="18" charset="0"/>
            </a:endParaRPr>
          </a:p>
          <a:p>
            <a:pPr marL="0" indent="0">
              <a:lnSpc>
                <a:spcPct val="110000"/>
              </a:lnSpc>
              <a:buNone/>
            </a:pPr>
            <a:r>
              <a:rPr lang="en-US" altLang="zh-CN" i="1">
                <a:solidFill>
                  <a:schemeClr val="folHlink"/>
                </a:solidFill>
                <a:latin typeface="Times New Roman" panose="02020603050405020304" pitchFamily="18" charset="0"/>
                <a:sym typeface="+mn-ea"/>
              </a:rPr>
              <a:t>T</a:t>
            </a:r>
            <a:r>
              <a:rPr lang="en-US" altLang="zh-CN" baseline="-25000">
                <a:solidFill>
                  <a:schemeClr val="folHlink"/>
                </a:solidFill>
                <a:latin typeface="Times New Roman" panose="02020603050405020304" pitchFamily="18" charset="0"/>
                <a:sym typeface="+mn-ea"/>
              </a:rPr>
              <a:t>w</a:t>
            </a:r>
            <a:r>
              <a:rPr lang="en-US" altLang="zh-CN" baseline="-25000">
                <a:latin typeface="Times New Roman" panose="02020603050405020304" pitchFamily="18" charset="0"/>
                <a:sym typeface="+mn-ea"/>
              </a:rPr>
              <a:t>     </a:t>
            </a:r>
            <a:r>
              <a:rPr lang="zh-CN" altLang="en-US">
                <a:latin typeface="Times New Roman" panose="02020603050405020304" pitchFamily="18" charset="0"/>
                <a:sym typeface="+mn-ea"/>
              </a:rPr>
              <a:t>当 </a:t>
            </a:r>
            <a:r>
              <a:rPr lang="en-US" altLang="zh-CN">
                <a:latin typeface="Times New Roman" panose="02020603050405020304" pitchFamily="18" charset="0"/>
                <a:sym typeface="+mn-ea"/>
              </a:rPr>
              <a:t>WAIT</a:t>
            </a:r>
            <a:r>
              <a:rPr lang="zh-CN" altLang="en-US">
                <a:latin typeface="Times New Roman" panose="02020603050405020304" pitchFamily="18" charset="0"/>
                <a:sym typeface="+mn-ea"/>
              </a:rPr>
              <a:t>为低电平时，等待一个 </a:t>
            </a:r>
            <a:r>
              <a:rPr lang="en-US" altLang="zh-CN" i="1">
                <a:latin typeface="Times New Roman" panose="02020603050405020304" pitchFamily="18" charset="0"/>
                <a:sym typeface="+mn-ea"/>
              </a:rPr>
              <a:t>T</a:t>
            </a:r>
            <a:endParaRPr lang="en-US" altLang="zh-CN" i="1">
              <a:latin typeface="Times New Roman" panose="02020603050405020304" pitchFamily="18" charset="0"/>
            </a:endParaRPr>
          </a:p>
          <a:p>
            <a:pPr marL="0" indent="0">
              <a:lnSpc>
                <a:spcPct val="110000"/>
              </a:lnSpc>
              <a:buNone/>
            </a:pPr>
            <a:r>
              <a:rPr lang="en-US" altLang="zh-CN" i="1">
                <a:solidFill>
                  <a:schemeClr val="folHlink"/>
                </a:solidFill>
                <a:latin typeface="Times New Roman" panose="02020603050405020304" pitchFamily="18" charset="0"/>
                <a:sym typeface="+mn-ea"/>
              </a:rPr>
              <a:t>T</a:t>
            </a:r>
            <a:r>
              <a:rPr lang="en-US" altLang="zh-CN" baseline="-25000">
                <a:solidFill>
                  <a:schemeClr val="folHlink"/>
                </a:solidFill>
                <a:latin typeface="Times New Roman" panose="02020603050405020304" pitchFamily="18" charset="0"/>
                <a:sym typeface="+mn-ea"/>
              </a:rPr>
              <a:t>w</a:t>
            </a:r>
            <a:r>
              <a:rPr lang="en-US" altLang="zh-CN" baseline="-25000">
                <a:latin typeface="Times New Roman" panose="02020603050405020304" pitchFamily="18" charset="0"/>
                <a:sym typeface="+mn-ea"/>
              </a:rPr>
              <a:t>     </a:t>
            </a:r>
            <a:r>
              <a:rPr lang="zh-CN" altLang="en-US">
                <a:latin typeface="Times New Roman" panose="02020603050405020304" pitchFamily="18" charset="0"/>
                <a:sym typeface="+mn-ea"/>
              </a:rPr>
              <a:t>当 </a:t>
            </a:r>
            <a:r>
              <a:rPr lang="en-US" altLang="zh-CN">
                <a:latin typeface="Times New Roman" panose="02020603050405020304" pitchFamily="18" charset="0"/>
                <a:sym typeface="+mn-ea"/>
              </a:rPr>
              <a:t>WAIT</a:t>
            </a:r>
            <a:r>
              <a:rPr lang="zh-CN" altLang="en-US">
                <a:latin typeface="Times New Roman" panose="02020603050405020304" pitchFamily="18" charset="0"/>
                <a:sym typeface="+mn-ea"/>
              </a:rPr>
              <a:t>为低电平时，等待一个 </a:t>
            </a:r>
            <a:r>
              <a:rPr lang="en-US" altLang="zh-CN" i="1">
                <a:latin typeface="Times New Roman" panose="02020603050405020304" pitchFamily="18" charset="0"/>
                <a:sym typeface="+mn-ea"/>
              </a:rPr>
              <a:t>T</a:t>
            </a:r>
            <a:endParaRPr lang="en-US" altLang="zh-CN" i="1">
              <a:latin typeface="Times New Roman" panose="02020603050405020304" pitchFamily="18" charset="0"/>
            </a:endParaRPr>
          </a:p>
          <a:p>
            <a:pPr marL="0" indent="0">
              <a:lnSpc>
                <a:spcPct val="110000"/>
              </a:lnSpc>
              <a:buNone/>
            </a:pPr>
            <a:endParaRPr lang="zh-CN" altLang="en-US">
              <a:latin typeface="Times New Roman" panose="02020603050405020304" pitchFamily="18" charset="0"/>
            </a:endParaRPr>
          </a:p>
          <a:p>
            <a:pPr marL="0" indent="0">
              <a:lnSpc>
                <a:spcPct val="110000"/>
              </a:lnSpc>
              <a:buNone/>
            </a:pPr>
            <a:endParaRPr lang="zh-CN" altLang="en-US">
              <a:latin typeface="Times New Roman" panose="02020603050405020304" pitchFamily="18" charset="0"/>
            </a:endParaRPr>
          </a:p>
          <a:p>
            <a:pPr marL="0" indent="0">
              <a:lnSpc>
                <a:spcPct val="110000"/>
              </a:lnSpc>
              <a:buNone/>
            </a:pPr>
            <a:r>
              <a:rPr lang="en-US" altLang="zh-CN" i="1">
                <a:latin typeface="Times New Roman" panose="02020603050405020304" pitchFamily="18" charset="0"/>
                <a:sym typeface="+mn-ea"/>
              </a:rPr>
              <a:t>T</a:t>
            </a:r>
            <a:r>
              <a:rPr lang="en-US" altLang="zh-CN" baseline="-25000">
                <a:latin typeface="Times New Roman" panose="02020603050405020304" pitchFamily="18" charset="0"/>
                <a:sym typeface="+mn-ea"/>
              </a:rPr>
              <a:t>3     </a:t>
            </a:r>
            <a:r>
              <a:rPr lang="zh-CN" altLang="en-US">
                <a:latin typeface="Times New Roman" panose="02020603050405020304" pitchFamily="18" charset="0"/>
                <a:sym typeface="+mn-ea"/>
              </a:rPr>
              <a:t>从模块提供数据</a:t>
            </a:r>
            <a:endParaRPr lang="zh-CN" altLang="en-US">
              <a:latin typeface="Times New Roman" panose="02020603050405020304" pitchFamily="18" charset="0"/>
            </a:endParaRPr>
          </a:p>
          <a:p>
            <a:pPr marL="0" indent="0">
              <a:lnSpc>
                <a:spcPct val="110000"/>
              </a:lnSpc>
              <a:buNone/>
            </a:pPr>
            <a:r>
              <a:rPr lang="en-US" altLang="zh-CN" i="1">
                <a:latin typeface="Times New Roman" panose="02020603050405020304" pitchFamily="18" charset="0"/>
                <a:sym typeface="+mn-ea"/>
              </a:rPr>
              <a:t>T</a:t>
            </a:r>
            <a:r>
              <a:rPr lang="en-US" altLang="zh-CN" baseline="-25000">
                <a:latin typeface="Times New Roman" panose="02020603050405020304" pitchFamily="18" charset="0"/>
                <a:sym typeface="+mn-ea"/>
              </a:rPr>
              <a:t>4     </a:t>
            </a:r>
            <a:r>
              <a:rPr lang="zh-CN" altLang="en-US">
                <a:latin typeface="Times New Roman" panose="02020603050405020304" pitchFamily="18" charset="0"/>
                <a:sym typeface="+mn-ea"/>
              </a:rPr>
              <a:t>从模块撤销数据，主模块撤销命令</a:t>
            </a:r>
            <a:endParaRPr lang="zh-CN" altLang="en-US"/>
          </a:p>
        </p:txBody>
      </p:sp>
      <p:sp>
        <p:nvSpPr>
          <p:cNvPr id="1049621" name="标题 5"/>
          <p:cNvSpPr>
            <a:spLocks noGrp="1"/>
          </p:cNvSpPr>
          <p:nvPr>
            <p:ph type="title"/>
          </p:nvPr>
        </p:nvSpPr>
        <p:spPr/>
        <p:txBody>
          <a:bodyPr>
            <a:normAutofit fontScale="90000"/>
          </a:bodyPr>
          <a:lstStyle/>
          <a:p>
            <a:r>
              <a:rPr lang="zh-CN" altLang="en-US" dirty="0"/>
              <a:t>以输入数据为例的半同步通信时序</a:t>
            </a:r>
          </a:p>
        </p:txBody>
      </p:sp>
      <p:sp>
        <p:nvSpPr>
          <p:cNvPr id="1049622" name="Text Box 5"/>
          <p:cNvSpPr txBox="1">
            <a:spLocks noChangeArrowheads="1"/>
          </p:cNvSpPr>
          <p:nvPr/>
        </p:nvSpPr>
        <p:spPr bwMode="auto">
          <a:xfrm>
            <a:off x="2169755" y="3917315"/>
            <a:ext cx="923330" cy="838200"/>
          </a:xfrm>
          <a:prstGeom prst="rect">
            <a:avLst/>
          </a:prstGeom>
          <a:noFill/>
          <a:ln w="9525">
            <a:noFill/>
            <a:miter lim="800000"/>
          </a:ln>
          <a:effectLst/>
        </p:spPr>
        <p:txBody>
          <a:bodyPr vert="eaVert">
            <a:spAutoFit/>
          </a:bodyPr>
          <a:lstStyle/>
          <a:p>
            <a:pPr>
              <a:spcBef>
                <a:spcPct val="50000"/>
              </a:spcBef>
            </a:pPr>
            <a:r>
              <a:rPr lang="zh-CN" altLang="en-US" sz="4800">
                <a:latin typeface="Times New Roman" panose="02020603050405020304" pitchFamily="18" charset="0"/>
              </a:rPr>
              <a:t>…</a:t>
            </a:r>
          </a:p>
        </p:txBody>
      </p:sp>
      <p:sp>
        <p:nvSpPr>
          <p:cNvPr id="1049623" name="灯片编号占位符 5"/>
          <p:cNvSpPr>
            <a:spLocks noGrp="1"/>
          </p:cNvSpPr>
          <p:nvPr>
            <p:ph type="sldNum" sz="quarter" idx="12"/>
          </p:nvPr>
        </p:nvSpPr>
        <p:spPr/>
        <p:txBody>
          <a:bodyPr/>
          <a:lstStyle/>
          <a:p>
            <a:fld id="{DBF99032-1CA3-47AC-BBF8-389026077D1A}" type="slidenum">
              <a:rPr lang="zh-CN" altLang="en-US"/>
              <a:t>202</a:t>
            </a:fld>
            <a:endParaRPr lang="en-US" altLang="zh-CN"/>
          </a:p>
        </p:txBody>
      </p:sp>
      <p:sp>
        <p:nvSpPr>
          <p:cNvPr id="1049624" name="Line 17"/>
          <p:cNvSpPr>
            <a:spLocks noChangeShapeType="1"/>
          </p:cNvSpPr>
          <p:nvPr/>
        </p:nvSpPr>
        <p:spPr bwMode="auto">
          <a:xfrm>
            <a:off x="2169796" y="2413636"/>
            <a:ext cx="1066800" cy="0"/>
          </a:xfrm>
          <a:prstGeom prst="line">
            <a:avLst/>
          </a:prstGeom>
          <a:noFill/>
          <a:ln w="19050">
            <a:solidFill>
              <a:schemeClr val="tx1"/>
            </a:solidFill>
            <a:round/>
          </a:ln>
          <a:effectLst/>
        </p:spPr>
        <p:txBody>
          <a:bodyPr wrap="none"/>
          <a:lstStyle/>
          <a:p>
            <a:endParaRPr lang="zh-CN" altLang="en-US"/>
          </a:p>
        </p:txBody>
      </p:sp>
      <p:sp>
        <p:nvSpPr>
          <p:cNvPr id="1049625" name="Line 17"/>
          <p:cNvSpPr>
            <a:spLocks noChangeShapeType="1"/>
          </p:cNvSpPr>
          <p:nvPr/>
        </p:nvSpPr>
        <p:spPr bwMode="auto">
          <a:xfrm>
            <a:off x="2215516" y="3058796"/>
            <a:ext cx="1066800" cy="0"/>
          </a:xfrm>
          <a:prstGeom prst="line">
            <a:avLst/>
          </a:prstGeom>
          <a:noFill/>
          <a:ln w="19050">
            <a:solidFill>
              <a:schemeClr val="tx1"/>
            </a:solidFill>
            <a:round/>
          </a:ln>
          <a:effectLst/>
        </p:spPr>
        <p:txBody>
          <a:bodyPr wrap="none"/>
          <a:lstStyle/>
          <a:p>
            <a:endParaRPr lang="zh-CN" altLang="en-US"/>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626" name="内容占位符 232"/>
          <p:cNvSpPr>
            <a:spLocks noGrp="1"/>
          </p:cNvSpPr>
          <p:nvPr>
            <p:ph idx="1"/>
          </p:nvPr>
        </p:nvSpPr>
        <p:spPr/>
        <p:txBody>
          <a:bodyPr/>
          <a:lstStyle/>
          <a:p>
            <a:endParaRPr lang="zh-CN" altLang="en-US"/>
          </a:p>
        </p:txBody>
      </p:sp>
      <p:sp>
        <p:nvSpPr>
          <p:cNvPr id="1049627" name="标题 231"/>
          <p:cNvSpPr>
            <a:spLocks noGrp="1"/>
          </p:cNvSpPr>
          <p:nvPr>
            <p:ph type="title"/>
          </p:nvPr>
        </p:nvSpPr>
        <p:spPr/>
        <p:txBody>
          <a:bodyPr>
            <a:normAutofit fontScale="90000"/>
          </a:bodyPr>
          <a:lstStyle/>
          <a:p>
            <a:r>
              <a:rPr lang="zh-CN" altLang="en-US" dirty="0"/>
              <a:t>半同步通信（同步、异步 结合）</a:t>
            </a:r>
          </a:p>
        </p:txBody>
      </p:sp>
      <p:grpSp>
        <p:nvGrpSpPr>
          <p:cNvPr id="239" name="Group 2"/>
          <p:cNvGrpSpPr/>
          <p:nvPr/>
        </p:nvGrpSpPr>
        <p:grpSpPr bwMode="auto">
          <a:xfrm>
            <a:off x="1114426" y="1412875"/>
            <a:ext cx="9553575" cy="4935538"/>
            <a:chOff x="-258" y="890"/>
            <a:chExt cx="6018" cy="3109"/>
          </a:xfrm>
        </p:grpSpPr>
        <p:grpSp>
          <p:nvGrpSpPr>
            <p:cNvPr id="240" name="Group 3"/>
            <p:cNvGrpSpPr/>
            <p:nvPr/>
          </p:nvGrpSpPr>
          <p:grpSpPr bwMode="auto">
            <a:xfrm>
              <a:off x="-258" y="2405"/>
              <a:ext cx="6018" cy="461"/>
              <a:chOff x="-258" y="2405"/>
              <a:chExt cx="6018" cy="461"/>
            </a:xfrm>
          </p:grpSpPr>
          <p:grpSp>
            <p:nvGrpSpPr>
              <p:cNvPr id="241" name="Group 4"/>
              <p:cNvGrpSpPr/>
              <p:nvPr/>
            </p:nvGrpSpPr>
            <p:grpSpPr bwMode="auto">
              <a:xfrm>
                <a:off x="396" y="2405"/>
                <a:ext cx="5364" cy="461"/>
                <a:chOff x="396" y="2405"/>
                <a:chExt cx="5364" cy="461"/>
              </a:xfrm>
            </p:grpSpPr>
            <p:grpSp>
              <p:nvGrpSpPr>
                <p:cNvPr id="242" name="Group 5"/>
                <p:cNvGrpSpPr/>
                <p:nvPr/>
              </p:nvGrpSpPr>
              <p:grpSpPr bwMode="auto">
                <a:xfrm>
                  <a:off x="396" y="2405"/>
                  <a:ext cx="982" cy="461"/>
                  <a:chOff x="396" y="2405"/>
                  <a:chExt cx="982" cy="461"/>
                </a:xfrm>
              </p:grpSpPr>
              <p:sp>
                <p:nvSpPr>
                  <p:cNvPr id="1049628" name="Freeform 43"/>
                  <p:cNvSpPr/>
                  <p:nvPr/>
                </p:nvSpPr>
                <p:spPr bwMode="auto">
                  <a:xfrm>
                    <a:off x="396" y="2475"/>
                    <a:ext cx="827" cy="0"/>
                  </a:xfrm>
                  <a:custGeom>
                    <a:avLst/>
                    <a:gdLst>
                      <a:gd name="T0" fmla="*/ 0 w 1174"/>
                      <a:gd name="T1" fmla="*/ 1 h 1"/>
                      <a:gd name="T2" fmla="*/ 1174 w 1174"/>
                      <a:gd name="T3" fmla="*/ 0 h 1"/>
                      <a:gd name="T4" fmla="*/ 0 60000 65536"/>
                      <a:gd name="T5" fmla="*/ 0 60000 65536"/>
                      <a:gd name="T6" fmla="*/ 0 w 1174"/>
                      <a:gd name="T7" fmla="*/ 0 h 1"/>
                      <a:gd name="T8" fmla="*/ 1174 w 1174"/>
                      <a:gd name="T9" fmla="*/ 1 h 1"/>
                    </a:gdLst>
                    <a:ahLst/>
                    <a:cxnLst>
                      <a:cxn ang="T4">
                        <a:pos x="T0" y="T1"/>
                      </a:cxn>
                      <a:cxn ang="T5">
                        <a:pos x="T2" y="T3"/>
                      </a:cxn>
                    </a:cxnLst>
                    <a:rect l="T6" t="T7" r="T8" b="T9"/>
                    <a:pathLst>
                      <a:path w="1174" h="1">
                        <a:moveTo>
                          <a:pt x="0" y="1"/>
                        </a:moveTo>
                        <a:lnTo>
                          <a:pt x="1174" y="0"/>
                        </a:lnTo>
                      </a:path>
                    </a:pathLst>
                  </a:custGeom>
                  <a:noFill/>
                  <a:ln w="38100">
                    <a:solidFill>
                      <a:schemeClr val="tx1"/>
                    </a:solidFill>
                    <a:round/>
                  </a:ln>
                </p:spPr>
                <p:txBody>
                  <a:bodyPr wrap="none"/>
                  <a:lstStyle/>
                  <a:p>
                    <a:pPr>
                      <a:spcBef>
                        <a:spcPct val="0"/>
                      </a:spcBef>
                    </a:pPr>
                    <a:endParaRPr lang="zh-CN" altLang="en-US" sz="2400">
                      <a:latin typeface="Times New Roman" panose="02020603050405020304" pitchFamily="18" charset="0"/>
                    </a:endParaRPr>
                  </a:p>
                </p:txBody>
              </p:sp>
              <p:sp>
                <p:nvSpPr>
                  <p:cNvPr id="1049629" name="Line 44"/>
                  <p:cNvSpPr>
                    <a:spLocks noChangeShapeType="1"/>
                  </p:cNvSpPr>
                  <p:nvPr/>
                </p:nvSpPr>
                <p:spPr bwMode="auto">
                  <a:xfrm rot="8100000">
                    <a:off x="1378" y="2405"/>
                    <a:ext cx="0" cy="461"/>
                  </a:xfrm>
                  <a:prstGeom prst="line">
                    <a:avLst/>
                  </a:prstGeom>
                  <a:noFill/>
                  <a:ln w="38100">
                    <a:solidFill>
                      <a:schemeClr val="tx1"/>
                    </a:solidFill>
                    <a:round/>
                  </a:ln>
                </p:spPr>
                <p:txBody>
                  <a:bodyPr wrap="none"/>
                  <a:lstStyle/>
                  <a:p>
                    <a:endParaRPr lang="zh-CN" altLang="en-US"/>
                  </a:p>
                </p:txBody>
              </p:sp>
            </p:grpSp>
            <p:sp>
              <p:nvSpPr>
                <p:cNvPr id="1049630" name="Line 46"/>
                <p:cNvSpPr>
                  <a:spLocks noChangeShapeType="1"/>
                </p:cNvSpPr>
                <p:nvPr/>
              </p:nvSpPr>
              <p:spPr bwMode="auto">
                <a:xfrm>
                  <a:off x="1530" y="2788"/>
                  <a:ext cx="2525" cy="0"/>
                </a:xfrm>
                <a:prstGeom prst="line">
                  <a:avLst/>
                </a:prstGeom>
                <a:noFill/>
                <a:ln w="38100">
                  <a:solidFill>
                    <a:schemeClr val="tx1"/>
                  </a:solidFill>
                  <a:round/>
                </a:ln>
              </p:spPr>
              <p:txBody>
                <a:bodyPr wrap="none"/>
                <a:lstStyle/>
                <a:p>
                  <a:endParaRPr lang="zh-CN" altLang="en-US"/>
                </a:p>
              </p:txBody>
            </p:sp>
            <p:grpSp>
              <p:nvGrpSpPr>
                <p:cNvPr id="243" name="组合 252"/>
                <p:cNvGrpSpPr/>
                <p:nvPr/>
              </p:nvGrpSpPr>
              <p:grpSpPr bwMode="auto">
                <a:xfrm>
                  <a:off x="3978" y="2476"/>
                  <a:ext cx="1782" cy="156"/>
                  <a:chOff x="6314895" y="3930745"/>
                  <a:chExt cx="2829137" cy="247648"/>
                </a:xfrm>
              </p:grpSpPr>
              <p:sp>
                <p:nvSpPr>
                  <p:cNvPr id="1049631" name="Line 45"/>
                  <p:cNvSpPr>
                    <a:spLocks noChangeShapeType="1"/>
                  </p:cNvSpPr>
                  <p:nvPr/>
                </p:nvSpPr>
                <p:spPr bwMode="auto">
                  <a:xfrm rot="2700000">
                    <a:off x="6674895" y="3818393"/>
                    <a:ext cx="0" cy="720000"/>
                  </a:xfrm>
                  <a:prstGeom prst="line">
                    <a:avLst/>
                  </a:prstGeom>
                  <a:noFill/>
                  <a:ln w="38100">
                    <a:solidFill>
                      <a:schemeClr val="tx1"/>
                    </a:solidFill>
                    <a:round/>
                  </a:ln>
                </p:spPr>
                <p:txBody>
                  <a:bodyPr wrap="none"/>
                  <a:lstStyle/>
                  <a:p>
                    <a:endParaRPr lang="zh-CN" altLang="en-US"/>
                  </a:p>
                </p:txBody>
              </p:sp>
              <p:sp>
                <p:nvSpPr>
                  <p:cNvPr id="1049632" name="Line 47"/>
                  <p:cNvSpPr>
                    <a:spLocks noChangeShapeType="1"/>
                  </p:cNvSpPr>
                  <p:nvPr/>
                </p:nvSpPr>
                <p:spPr bwMode="auto">
                  <a:xfrm>
                    <a:off x="6912032" y="3930745"/>
                    <a:ext cx="2232000" cy="0"/>
                  </a:xfrm>
                  <a:prstGeom prst="line">
                    <a:avLst/>
                  </a:prstGeom>
                  <a:noFill/>
                  <a:ln w="38100">
                    <a:solidFill>
                      <a:schemeClr val="tx1"/>
                    </a:solidFill>
                    <a:round/>
                  </a:ln>
                </p:spPr>
                <p:txBody>
                  <a:bodyPr wrap="none"/>
                  <a:lstStyle/>
                  <a:p>
                    <a:endParaRPr lang="zh-CN" altLang="en-US"/>
                  </a:p>
                </p:txBody>
              </p:sp>
            </p:grpSp>
          </p:grpSp>
          <p:sp>
            <p:nvSpPr>
              <p:cNvPr id="1049633" name="Text Box 35"/>
              <p:cNvSpPr txBox="1">
                <a:spLocks noChangeArrowheads="1"/>
              </p:cNvSpPr>
              <p:nvPr/>
            </p:nvSpPr>
            <p:spPr bwMode="auto">
              <a:xfrm>
                <a:off x="-258" y="2530"/>
                <a:ext cx="664" cy="282"/>
              </a:xfrm>
              <a:prstGeom prst="rect">
                <a:avLst/>
              </a:prstGeom>
              <a:noFill/>
              <a:ln w="9525">
                <a:noFill/>
                <a:miter lim="800000"/>
              </a:ln>
            </p:spPr>
            <p:txBody>
              <a:bodyPr wrap="square" lIns="0">
                <a:spAutoFit/>
              </a:bodyPr>
              <a:lstStyle/>
              <a:p>
                <a:pPr>
                  <a:spcBef>
                    <a:spcPct val="50000"/>
                  </a:spcBef>
                </a:pPr>
                <a:r>
                  <a:rPr lang="zh-CN" altLang="en-US" sz="2400">
                    <a:latin typeface="Times New Roman" panose="02020603050405020304" pitchFamily="18" charset="0"/>
                  </a:rPr>
                  <a:t>读命令</a:t>
                </a:r>
              </a:p>
            </p:txBody>
          </p:sp>
        </p:grpSp>
        <p:grpSp>
          <p:nvGrpSpPr>
            <p:cNvPr id="244" name="Group 15"/>
            <p:cNvGrpSpPr/>
            <p:nvPr/>
          </p:nvGrpSpPr>
          <p:grpSpPr bwMode="auto">
            <a:xfrm>
              <a:off x="-136" y="2970"/>
              <a:ext cx="5861" cy="460"/>
              <a:chOff x="-136" y="2970"/>
              <a:chExt cx="5861" cy="460"/>
            </a:xfrm>
          </p:grpSpPr>
          <p:grpSp>
            <p:nvGrpSpPr>
              <p:cNvPr id="245" name="Group 16"/>
              <p:cNvGrpSpPr/>
              <p:nvPr/>
            </p:nvGrpSpPr>
            <p:grpSpPr bwMode="auto">
              <a:xfrm>
                <a:off x="-136" y="3082"/>
                <a:ext cx="578" cy="290"/>
                <a:chOff x="-136" y="3082"/>
                <a:chExt cx="578" cy="290"/>
              </a:xfrm>
            </p:grpSpPr>
            <p:sp>
              <p:nvSpPr>
                <p:cNvPr id="1049634" name="Text Box 35"/>
                <p:cNvSpPr txBox="1">
                  <a:spLocks noChangeArrowheads="1"/>
                </p:cNvSpPr>
                <p:nvPr/>
              </p:nvSpPr>
              <p:spPr bwMode="auto">
                <a:xfrm>
                  <a:off x="-136" y="3082"/>
                  <a:ext cx="578" cy="290"/>
                </a:xfrm>
                <a:prstGeom prst="rect">
                  <a:avLst/>
                </a:prstGeom>
                <a:noFill/>
                <a:ln w="9525">
                  <a:noFill/>
                  <a:miter lim="800000"/>
                </a:ln>
              </p:spPr>
              <p:txBody>
                <a:bodyPr wrap="square" lIns="0">
                  <a:spAutoFit/>
                </a:bodyPr>
                <a:lstStyle/>
                <a:p>
                  <a:pPr>
                    <a:spcBef>
                      <a:spcPct val="50000"/>
                    </a:spcBef>
                  </a:pPr>
                  <a:r>
                    <a:rPr lang="en-US" altLang="zh-CN" sz="2400">
                      <a:latin typeface="Times New Roman" panose="02020603050405020304" pitchFamily="18" charset="0"/>
                    </a:rPr>
                    <a:t>WAIT</a:t>
                  </a:r>
                </a:p>
              </p:txBody>
            </p:sp>
            <p:cxnSp>
              <p:nvCxnSpPr>
                <p:cNvPr id="3145730" name="AutoShape 17"/>
                <p:cNvCxnSpPr>
                  <a:cxnSpLocks noChangeShapeType="1"/>
                </p:cNvCxnSpPr>
                <p:nvPr/>
              </p:nvCxnSpPr>
              <p:spPr bwMode="auto">
                <a:xfrm flipH="1">
                  <a:off x="-108" y="3105"/>
                  <a:ext cx="408" cy="0"/>
                </a:xfrm>
                <a:prstGeom prst="straightConnector1">
                  <a:avLst/>
                </a:prstGeom>
                <a:noFill/>
                <a:ln w="25400">
                  <a:solidFill>
                    <a:schemeClr val="tx1"/>
                  </a:solidFill>
                  <a:round/>
                </a:ln>
              </p:spPr>
            </p:cxnSp>
          </p:grpSp>
          <p:sp>
            <p:nvSpPr>
              <p:cNvPr id="1049635" name="Freeform 43"/>
              <p:cNvSpPr/>
              <p:nvPr/>
            </p:nvSpPr>
            <p:spPr bwMode="auto">
              <a:xfrm>
                <a:off x="396" y="3040"/>
                <a:ext cx="1542" cy="0"/>
              </a:xfrm>
              <a:custGeom>
                <a:avLst/>
                <a:gdLst>
                  <a:gd name="T0" fmla="*/ 0 w 1174"/>
                  <a:gd name="T1" fmla="*/ 1 h 1"/>
                  <a:gd name="T2" fmla="*/ 1174 w 1174"/>
                  <a:gd name="T3" fmla="*/ 0 h 1"/>
                  <a:gd name="T4" fmla="*/ 0 60000 65536"/>
                  <a:gd name="T5" fmla="*/ 0 60000 65536"/>
                  <a:gd name="T6" fmla="*/ 0 w 1174"/>
                  <a:gd name="T7" fmla="*/ 0 h 1"/>
                  <a:gd name="T8" fmla="*/ 1174 w 1174"/>
                  <a:gd name="T9" fmla="*/ 1 h 1"/>
                </a:gdLst>
                <a:ahLst/>
                <a:cxnLst>
                  <a:cxn ang="T4">
                    <a:pos x="T0" y="T1"/>
                  </a:cxn>
                  <a:cxn ang="T5">
                    <a:pos x="T2" y="T3"/>
                  </a:cxn>
                </a:cxnLst>
                <a:rect l="T6" t="T7" r="T8" b="T9"/>
                <a:pathLst>
                  <a:path w="1174" h="1">
                    <a:moveTo>
                      <a:pt x="0" y="1"/>
                    </a:moveTo>
                    <a:lnTo>
                      <a:pt x="1174" y="0"/>
                    </a:lnTo>
                  </a:path>
                </a:pathLst>
              </a:custGeom>
              <a:noFill/>
              <a:ln w="38100">
                <a:solidFill>
                  <a:schemeClr val="tx1"/>
                </a:solidFill>
                <a:round/>
              </a:ln>
            </p:spPr>
            <p:txBody>
              <a:bodyPr wrap="none"/>
              <a:lstStyle/>
              <a:p>
                <a:pPr>
                  <a:spcBef>
                    <a:spcPct val="0"/>
                  </a:spcBef>
                </a:pPr>
                <a:endParaRPr lang="zh-CN" altLang="en-US" sz="2400">
                  <a:latin typeface="Times New Roman" panose="02020603050405020304" pitchFamily="18" charset="0"/>
                </a:endParaRPr>
              </a:p>
            </p:txBody>
          </p:sp>
          <p:sp>
            <p:nvSpPr>
              <p:cNvPr id="1049636" name="Line 44"/>
              <p:cNvSpPr>
                <a:spLocks noChangeShapeType="1"/>
              </p:cNvSpPr>
              <p:nvPr/>
            </p:nvSpPr>
            <p:spPr bwMode="auto">
              <a:xfrm rot="8100000">
                <a:off x="2097" y="2970"/>
                <a:ext cx="0" cy="460"/>
              </a:xfrm>
              <a:prstGeom prst="line">
                <a:avLst/>
              </a:prstGeom>
              <a:noFill/>
              <a:ln w="38100">
                <a:solidFill>
                  <a:schemeClr val="tx1"/>
                </a:solidFill>
                <a:round/>
              </a:ln>
            </p:spPr>
            <p:txBody>
              <a:bodyPr wrap="none"/>
              <a:lstStyle/>
              <a:p>
                <a:endParaRPr lang="zh-CN" altLang="en-US"/>
              </a:p>
            </p:txBody>
          </p:sp>
          <p:sp>
            <p:nvSpPr>
              <p:cNvPr id="1049637" name="Line 46"/>
              <p:cNvSpPr>
                <a:spLocks noChangeShapeType="1"/>
              </p:cNvSpPr>
              <p:nvPr/>
            </p:nvSpPr>
            <p:spPr bwMode="auto">
              <a:xfrm>
                <a:off x="2253" y="3352"/>
                <a:ext cx="1065" cy="0"/>
              </a:xfrm>
              <a:prstGeom prst="line">
                <a:avLst/>
              </a:prstGeom>
              <a:noFill/>
              <a:ln w="38100">
                <a:solidFill>
                  <a:schemeClr val="tx1"/>
                </a:solidFill>
                <a:round/>
              </a:ln>
            </p:spPr>
            <p:txBody>
              <a:bodyPr wrap="none"/>
              <a:lstStyle/>
              <a:p>
                <a:endParaRPr lang="zh-CN" altLang="en-US"/>
              </a:p>
            </p:txBody>
          </p:sp>
          <p:sp>
            <p:nvSpPr>
              <p:cNvPr id="1049638" name="Line 45"/>
              <p:cNvSpPr>
                <a:spLocks noChangeShapeType="1"/>
              </p:cNvSpPr>
              <p:nvPr/>
            </p:nvSpPr>
            <p:spPr bwMode="auto">
              <a:xfrm rot="2700000">
                <a:off x="3467" y="2969"/>
                <a:ext cx="0" cy="453"/>
              </a:xfrm>
              <a:prstGeom prst="line">
                <a:avLst/>
              </a:prstGeom>
              <a:noFill/>
              <a:ln w="38100">
                <a:solidFill>
                  <a:schemeClr val="tx1"/>
                </a:solidFill>
                <a:round/>
              </a:ln>
            </p:spPr>
            <p:txBody>
              <a:bodyPr wrap="none"/>
              <a:lstStyle/>
              <a:p>
                <a:endParaRPr lang="zh-CN" altLang="en-US"/>
              </a:p>
            </p:txBody>
          </p:sp>
          <p:sp>
            <p:nvSpPr>
              <p:cNvPr id="1049639" name="Line 47"/>
              <p:cNvSpPr>
                <a:spLocks noChangeShapeType="1"/>
              </p:cNvSpPr>
              <p:nvPr/>
            </p:nvSpPr>
            <p:spPr bwMode="auto">
              <a:xfrm>
                <a:off x="3616" y="3041"/>
                <a:ext cx="2109" cy="0"/>
              </a:xfrm>
              <a:prstGeom prst="line">
                <a:avLst/>
              </a:prstGeom>
              <a:noFill/>
              <a:ln w="38100">
                <a:solidFill>
                  <a:schemeClr val="tx1"/>
                </a:solidFill>
                <a:round/>
              </a:ln>
            </p:spPr>
            <p:txBody>
              <a:bodyPr wrap="none"/>
              <a:lstStyle/>
              <a:p>
                <a:endParaRPr lang="zh-CN" altLang="en-US"/>
              </a:p>
            </p:txBody>
          </p:sp>
        </p:grpSp>
        <p:grpSp>
          <p:nvGrpSpPr>
            <p:cNvPr id="246" name="组合 381"/>
            <p:cNvGrpSpPr/>
            <p:nvPr/>
          </p:nvGrpSpPr>
          <p:grpSpPr bwMode="auto">
            <a:xfrm>
              <a:off x="-146" y="1935"/>
              <a:ext cx="5891" cy="329"/>
              <a:chOff x="-231161" y="3071810"/>
              <a:chExt cx="9350896" cy="521974"/>
            </a:xfrm>
          </p:grpSpPr>
          <p:sp>
            <p:nvSpPr>
              <p:cNvPr id="1049640" name="Freeform 37"/>
              <p:cNvSpPr/>
              <p:nvPr/>
            </p:nvSpPr>
            <p:spPr bwMode="auto">
              <a:xfrm>
                <a:off x="1067574" y="3129856"/>
                <a:ext cx="6953050" cy="442020"/>
              </a:xfrm>
              <a:custGeom>
                <a:avLst/>
                <a:gdLst>
                  <a:gd name="T0" fmla="*/ 170 w 3857"/>
                  <a:gd name="T1" fmla="*/ 0 h 343"/>
                  <a:gd name="T2" fmla="*/ 0 w 3857"/>
                  <a:gd name="T3" fmla="*/ 170 h 343"/>
                  <a:gd name="T4" fmla="*/ 173 w 3857"/>
                  <a:gd name="T5" fmla="*/ 342 h 343"/>
                  <a:gd name="T6" fmla="*/ 1343 w 3857"/>
                  <a:gd name="T7" fmla="*/ 343 h 343"/>
                  <a:gd name="T8" fmla="*/ 3686 w 3857"/>
                  <a:gd name="T9" fmla="*/ 342 h 343"/>
                  <a:gd name="T10" fmla="*/ 3857 w 3857"/>
                  <a:gd name="T11" fmla="*/ 171 h 343"/>
                  <a:gd name="T12" fmla="*/ 3686 w 3857"/>
                  <a:gd name="T13" fmla="*/ 0 h 343"/>
                  <a:gd name="T14" fmla="*/ 170 w 3857"/>
                  <a:gd name="T15" fmla="*/ 0 h 343"/>
                  <a:gd name="T16" fmla="*/ 0 60000 65536"/>
                  <a:gd name="T17" fmla="*/ 0 60000 65536"/>
                  <a:gd name="T18" fmla="*/ 0 60000 65536"/>
                  <a:gd name="T19" fmla="*/ 0 60000 65536"/>
                  <a:gd name="T20" fmla="*/ 0 60000 65536"/>
                  <a:gd name="T21" fmla="*/ 0 60000 65536"/>
                  <a:gd name="T22" fmla="*/ 0 60000 65536"/>
                  <a:gd name="T23" fmla="*/ 0 60000 65536"/>
                  <a:gd name="T24" fmla="*/ 0 w 3857"/>
                  <a:gd name="T25" fmla="*/ 0 h 343"/>
                  <a:gd name="T26" fmla="*/ 3857 w 3857"/>
                  <a:gd name="T27" fmla="*/ 343 h 3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57" h="343">
                    <a:moveTo>
                      <a:pt x="170" y="0"/>
                    </a:moveTo>
                    <a:lnTo>
                      <a:pt x="0" y="170"/>
                    </a:lnTo>
                    <a:lnTo>
                      <a:pt x="173" y="342"/>
                    </a:lnTo>
                    <a:lnTo>
                      <a:pt x="1343" y="343"/>
                    </a:lnTo>
                    <a:lnTo>
                      <a:pt x="3686" y="342"/>
                    </a:lnTo>
                    <a:lnTo>
                      <a:pt x="3857" y="171"/>
                    </a:lnTo>
                    <a:lnTo>
                      <a:pt x="3686" y="0"/>
                    </a:lnTo>
                    <a:lnTo>
                      <a:pt x="170" y="0"/>
                    </a:lnTo>
                    <a:close/>
                  </a:path>
                </a:pathLst>
              </a:custGeom>
              <a:noFill/>
              <a:ln w="31750">
                <a:solidFill>
                  <a:schemeClr val="tx1"/>
                </a:solidFill>
                <a:round/>
              </a:ln>
            </p:spPr>
            <p:txBody>
              <a:bodyPr/>
              <a:lstStyle/>
              <a:p>
                <a:pPr>
                  <a:spcBef>
                    <a:spcPct val="0"/>
                  </a:spcBef>
                </a:pPr>
                <a:endParaRPr lang="zh-CN" altLang="en-US" sz="2400">
                  <a:latin typeface="Times New Roman" panose="02020603050405020304" pitchFamily="18" charset="0"/>
                </a:endParaRPr>
              </a:p>
            </p:txBody>
          </p:sp>
          <p:sp>
            <p:nvSpPr>
              <p:cNvPr id="1049641" name="Line 38"/>
              <p:cNvSpPr>
                <a:spLocks noChangeShapeType="1"/>
              </p:cNvSpPr>
              <p:nvPr/>
            </p:nvSpPr>
            <p:spPr bwMode="auto">
              <a:xfrm flipH="1">
                <a:off x="602966" y="3351600"/>
                <a:ext cx="486000" cy="0"/>
              </a:xfrm>
              <a:prstGeom prst="line">
                <a:avLst/>
              </a:prstGeom>
              <a:noFill/>
              <a:ln w="38100">
                <a:solidFill>
                  <a:schemeClr val="tx1"/>
                </a:solidFill>
                <a:round/>
              </a:ln>
            </p:spPr>
            <p:txBody>
              <a:bodyPr wrap="none"/>
              <a:lstStyle/>
              <a:p>
                <a:endParaRPr lang="zh-CN" altLang="en-US"/>
              </a:p>
            </p:txBody>
          </p:sp>
          <p:sp>
            <p:nvSpPr>
              <p:cNvPr id="1049642" name="Line 39"/>
              <p:cNvSpPr>
                <a:spLocks noChangeShapeType="1"/>
              </p:cNvSpPr>
              <p:nvPr/>
            </p:nvSpPr>
            <p:spPr bwMode="auto">
              <a:xfrm>
                <a:off x="8039715" y="3348000"/>
                <a:ext cx="1080020" cy="0"/>
              </a:xfrm>
              <a:prstGeom prst="line">
                <a:avLst/>
              </a:prstGeom>
              <a:noFill/>
              <a:ln w="38100">
                <a:solidFill>
                  <a:schemeClr val="tx1"/>
                </a:solidFill>
                <a:round/>
              </a:ln>
            </p:spPr>
            <p:txBody>
              <a:bodyPr wrap="none"/>
              <a:lstStyle/>
              <a:p>
                <a:endParaRPr lang="zh-CN" altLang="en-US"/>
              </a:p>
            </p:txBody>
          </p:sp>
          <p:sp>
            <p:nvSpPr>
              <p:cNvPr id="1049643" name="Text Box 35"/>
              <p:cNvSpPr txBox="1">
                <a:spLocks noChangeArrowheads="1"/>
              </p:cNvSpPr>
              <p:nvPr/>
            </p:nvSpPr>
            <p:spPr bwMode="auto">
              <a:xfrm>
                <a:off x="-231161" y="3071810"/>
                <a:ext cx="927692" cy="521974"/>
              </a:xfrm>
              <a:prstGeom prst="rect">
                <a:avLst/>
              </a:prstGeom>
              <a:noFill/>
              <a:ln w="9525">
                <a:noFill/>
                <a:miter lim="800000"/>
              </a:ln>
            </p:spPr>
            <p:txBody>
              <a:bodyPr wrap="square" lIns="0">
                <a:spAutoFit/>
              </a:bodyPr>
              <a:lstStyle/>
              <a:p>
                <a:pPr>
                  <a:spcBef>
                    <a:spcPct val="50000"/>
                  </a:spcBef>
                </a:pPr>
                <a:r>
                  <a:rPr lang="zh-CN" altLang="en-US" sz="2800">
                    <a:latin typeface="Times New Roman" panose="02020603050405020304" pitchFamily="18" charset="0"/>
                  </a:rPr>
                  <a:t> </a:t>
                </a:r>
                <a:r>
                  <a:rPr lang="zh-CN" altLang="en-US" sz="2400">
                    <a:latin typeface="Times New Roman" panose="02020603050405020304" pitchFamily="18" charset="0"/>
                  </a:rPr>
                  <a:t>地址</a:t>
                </a:r>
              </a:p>
            </p:txBody>
          </p:sp>
        </p:grpSp>
        <p:grpSp>
          <p:nvGrpSpPr>
            <p:cNvPr id="247" name="组合 399"/>
            <p:cNvGrpSpPr/>
            <p:nvPr/>
          </p:nvGrpSpPr>
          <p:grpSpPr bwMode="auto">
            <a:xfrm>
              <a:off x="-137" y="3645"/>
              <a:ext cx="5874" cy="354"/>
              <a:chOff x="-234372" y="5786454"/>
              <a:chExt cx="9324388" cy="561972"/>
            </a:xfrm>
          </p:grpSpPr>
          <p:sp>
            <p:nvSpPr>
              <p:cNvPr id="1049644" name="Text Box 35"/>
              <p:cNvSpPr txBox="1">
                <a:spLocks noChangeArrowheads="1"/>
              </p:cNvSpPr>
              <p:nvPr/>
            </p:nvSpPr>
            <p:spPr bwMode="auto">
              <a:xfrm>
                <a:off x="-234372" y="5786454"/>
                <a:ext cx="876940" cy="521967"/>
              </a:xfrm>
              <a:prstGeom prst="rect">
                <a:avLst/>
              </a:prstGeom>
              <a:noFill/>
              <a:ln w="9525">
                <a:noFill/>
                <a:miter lim="800000"/>
              </a:ln>
            </p:spPr>
            <p:txBody>
              <a:bodyPr wrap="square" lIns="0">
                <a:spAutoFit/>
              </a:bodyPr>
              <a:lstStyle/>
              <a:p>
                <a:pPr>
                  <a:spcBef>
                    <a:spcPct val="50000"/>
                  </a:spcBef>
                </a:pPr>
                <a:r>
                  <a:rPr lang="zh-CN" altLang="en-US" sz="2800">
                    <a:latin typeface="Times New Roman" panose="02020603050405020304" pitchFamily="18" charset="0"/>
                  </a:rPr>
                  <a:t> </a:t>
                </a:r>
                <a:r>
                  <a:rPr lang="zh-CN" altLang="en-US" sz="2400">
                    <a:latin typeface="Times New Roman" panose="02020603050405020304" pitchFamily="18" charset="0"/>
                  </a:rPr>
                  <a:t>数据</a:t>
                </a:r>
              </a:p>
            </p:txBody>
          </p:sp>
          <p:grpSp>
            <p:nvGrpSpPr>
              <p:cNvPr id="248" name="组合 395"/>
              <p:cNvGrpSpPr/>
              <p:nvPr/>
            </p:nvGrpSpPr>
            <p:grpSpPr bwMode="auto">
              <a:xfrm>
                <a:off x="642909" y="5819788"/>
                <a:ext cx="8447107" cy="528638"/>
                <a:chOff x="642909" y="5819788"/>
                <a:chExt cx="8447107" cy="528638"/>
              </a:xfrm>
            </p:grpSpPr>
            <p:sp>
              <p:nvSpPr>
                <p:cNvPr id="1049645" name="Line 50"/>
                <p:cNvSpPr>
                  <a:spLocks noChangeShapeType="1"/>
                </p:cNvSpPr>
                <p:nvPr/>
              </p:nvSpPr>
              <p:spPr bwMode="auto">
                <a:xfrm>
                  <a:off x="642909" y="6048388"/>
                  <a:ext cx="4896000" cy="0"/>
                </a:xfrm>
                <a:prstGeom prst="line">
                  <a:avLst/>
                </a:prstGeom>
                <a:noFill/>
                <a:ln w="38100">
                  <a:solidFill>
                    <a:schemeClr val="tx1"/>
                  </a:solidFill>
                  <a:round/>
                </a:ln>
              </p:spPr>
              <p:txBody>
                <a:bodyPr/>
                <a:lstStyle/>
                <a:p>
                  <a:endParaRPr lang="zh-CN" altLang="en-US"/>
                </a:p>
              </p:txBody>
            </p:sp>
            <p:sp>
              <p:nvSpPr>
                <p:cNvPr id="1049646" name="Line 51"/>
                <p:cNvSpPr>
                  <a:spLocks noChangeShapeType="1"/>
                </p:cNvSpPr>
                <p:nvPr/>
              </p:nvSpPr>
              <p:spPr bwMode="auto">
                <a:xfrm>
                  <a:off x="6858016" y="6046801"/>
                  <a:ext cx="2232000" cy="1588"/>
                </a:xfrm>
                <a:prstGeom prst="line">
                  <a:avLst/>
                </a:prstGeom>
                <a:noFill/>
                <a:ln w="38100">
                  <a:solidFill>
                    <a:schemeClr val="tx1"/>
                  </a:solidFill>
                  <a:round/>
                </a:ln>
              </p:spPr>
              <p:txBody>
                <a:bodyPr/>
                <a:lstStyle/>
                <a:p>
                  <a:endParaRPr lang="zh-CN" altLang="en-US"/>
                </a:p>
              </p:txBody>
            </p:sp>
            <p:sp>
              <p:nvSpPr>
                <p:cNvPr id="1049647" name="Freeform 52"/>
                <p:cNvSpPr/>
                <p:nvPr/>
              </p:nvSpPr>
              <p:spPr bwMode="auto">
                <a:xfrm>
                  <a:off x="5500692" y="5819788"/>
                  <a:ext cx="1357324" cy="528638"/>
                </a:xfrm>
                <a:custGeom>
                  <a:avLst/>
                  <a:gdLst>
                    <a:gd name="T0" fmla="*/ 0 w 1056"/>
                    <a:gd name="T1" fmla="*/ 144 h 333"/>
                    <a:gd name="T2" fmla="*/ 144 w 1056"/>
                    <a:gd name="T3" fmla="*/ 0 h 333"/>
                    <a:gd name="T4" fmla="*/ 912 w 1056"/>
                    <a:gd name="T5" fmla="*/ 0 h 333"/>
                    <a:gd name="T6" fmla="*/ 1056 w 1056"/>
                    <a:gd name="T7" fmla="*/ 144 h 333"/>
                    <a:gd name="T8" fmla="*/ 880 w 1056"/>
                    <a:gd name="T9" fmla="*/ 333 h 333"/>
                    <a:gd name="T10" fmla="*/ 170 w 1056"/>
                    <a:gd name="T11" fmla="*/ 333 h 333"/>
                    <a:gd name="T12" fmla="*/ 0 w 1056"/>
                    <a:gd name="T13" fmla="*/ 144 h 333"/>
                    <a:gd name="T14" fmla="*/ 0 60000 65536"/>
                    <a:gd name="T15" fmla="*/ 0 60000 65536"/>
                    <a:gd name="T16" fmla="*/ 0 60000 65536"/>
                    <a:gd name="T17" fmla="*/ 0 60000 65536"/>
                    <a:gd name="T18" fmla="*/ 0 60000 65536"/>
                    <a:gd name="T19" fmla="*/ 0 60000 65536"/>
                    <a:gd name="T20" fmla="*/ 0 60000 65536"/>
                    <a:gd name="T21" fmla="*/ 0 w 1056"/>
                    <a:gd name="T22" fmla="*/ 0 h 333"/>
                    <a:gd name="T23" fmla="*/ 1056 w 1056"/>
                    <a:gd name="T24" fmla="*/ 333 h 3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56" h="333">
                      <a:moveTo>
                        <a:pt x="0" y="144"/>
                      </a:moveTo>
                      <a:lnTo>
                        <a:pt x="144" y="0"/>
                      </a:lnTo>
                      <a:lnTo>
                        <a:pt x="912" y="0"/>
                      </a:lnTo>
                      <a:lnTo>
                        <a:pt x="1056" y="144"/>
                      </a:lnTo>
                      <a:lnTo>
                        <a:pt x="880" y="333"/>
                      </a:lnTo>
                      <a:lnTo>
                        <a:pt x="170" y="333"/>
                      </a:lnTo>
                      <a:lnTo>
                        <a:pt x="0" y="144"/>
                      </a:lnTo>
                      <a:close/>
                    </a:path>
                  </a:pathLst>
                </a:custGeom>
                <a:noFill/>
                <a:ln w="38100">
                  <a:solidFill>
                    <a:schemeClr val="tx1"/>
                  </a:solidFill>
                  <a:round/>
                </a:ln>
              </p:spPr>
              <p:txBody>
                <a:bodyPr wrap="none"/>
                <a:lstStyle/>
                <a:p>
                  <a:pPr>
                    <a:spcBef>
                      <a:spcPct val="0"/>
                    </a:spcBef>
                  </a:pPr>
                  <a:endParaRPr lang="zh-CN" altLang="en-US" sz="2400">
                    <a:latin typeface="Times New Roman" panose="02020603050405020304" pitchFamily="18" charset="0"/>
                  </a:endParaRPr>
                </a:p>
              </p:txBody>
            </p:sp>
          </p:grpSp>
        </p:grpSp>
        <p:grpSp>
          <p:nvGrpSpPr>
            <p:cNvPr id="249" name="Group 35"/>
            <p:cNvGrpSpPr/>
            <p:nvPr/>
          </p:nvGrpSpPr>
          <p:grpSpPr bwMode="auto">
            <a:xfrm>
              <a:off x="-146" y="890"/>
              <a:ext cx="5881" cy="917"/>
              <a:chOff x="-146" y="890"/>
              <a:chExt cx="5881" cy="917"/>
            </a:xfrm>
          </p:grpSpPr>
          <p:sp>
            <p:nvSpPr>
              <p:cNvPr id="1049648" name="Text Box 35"/>
              <p:cNvSpPr txBox="1">
                <a:spLocks noChangeArrowheads="1"/>
              </p:cNvSpPr>
              <p:nvPr/>
            </p:nvSpPr>
            <p:spPr bwMode="auto">
              <a:xfrm>
                <a:off x="-146" y="1419"/>
                <a:ext cx="586" cy="322"/>
              </a:xfrm>
              <a:prstGeom prst="rect">
                <a:avLst/>
              </a:prstGeom>
              <a:noFill/>
              <a:ln w="9525">
                <a:noFill/>
                <a:miter lim="800000"/>
              </a:ln>
            </p:spPr>
            <p:txBody>
              <a:bodyPr wrap="square" lIns="0">
                <a:spAutoFit/>
              </a:bodyPr>
              <a:lstStyle/>
              <a:p>
                <a:pPr>
                  <a:spcBef>
                    <a:spcPct val="50000"/>
                  </a:spcBef>
                </a:pPr>
                <a:r>
                  <a:rPr lang="zh-CN" altLang="en-US" sz="2800">
                    <a:latin typeface="Times New Roman" panose="02020603050405020304" pitchFamily="18" charset="0"/>
                  </a:rPr>
                  <a:t> </a:t>
                </a:r>
                <a:r>
                  <a:rPr lang="zh-CN" altLang="en-US" sz="2400">
                    <a:latin typeface="Times New Roman" panose="02020603050405020304" pitchFamily="18" charset="0"/>
                  </a:rPr>
                  <a:t>时钟</a:t>
                </a:r>
              </a:p>
            </p:txBody>
          </p:sp>
          <p:grpSp>
            <p:nvGrpSpPr>
              <p:cNvPr id="250" name="Group 37"/>
              <p:cNvGrpSpPr/>
              <p:nvPr/>
            </p:nvGrpSpPr>
            <p:grpSpPr bwMode="auto">
              <a:xfrm>
                <a:off x="377" y="890"/>
                <a:ext cx="5358" cy="917"/>
                <a:chOff x="377" y="890"/>
                <a:chExt cx="5358" cy="917"/>
              </a:xfrm>
            </p:grpSpPr>
            <p:sp>
              <p:nvSpPr>
                <p:cNvPr id="1049649" name="Rectangle 10"/>
                <p:cNvSpPr>
                  <a:spLocks noChangeArrowheads="1"/>
                </p:cNvSpPr>
                <p:nvPr/>
              </p:nvSpPr>
              <p:spPr bwMode="auto">
                <a:xfrm>
                  <a:off x="1923" y="995"/>
                  <a:ext cx="1040" cy="299"/>
                </a:xfrm>
                <a:prstGeom prst="rect">
                  <a:avLst/>
                </a:prstGeom>
                <a:noFill/>
                <a:ln w="9525">
                  <a:noFill/>
                  <a:miter lim="800000"/>
                </a:ln>
              </p:spPr>
              <p:txBody>
                <a:bodyPr/>
                <a:lstStyle/>
                <a:p>
                  <a:pPr>
                    <a:spcBef>
                      <a:spcPct val="0"/>
                    </a:spcBef>
                  </a:pPr>
                  <a:endParaRPr lang="zh-CN" altLang="en-US" sz="2400">
                    <a:latin typeface="Times New Roman" panose="02020603050405020304" pitchFamily="18" charset="0"/>
                  </a:endParaRPr>
                </a:p>
              </p:txBody>
            </p:sp>
            <p:sp>
              <p:nvSpPr>
                <p:cNvPr id="1049650" name="Line 11"/>
                <p:cNvSpPr>
                  <a:spLocks noChangeShapeType="1"/>
                </p:cNvSpPr>
                <p:nvPr/>
              </p:nvSpPr>
              <p:spPr bwMode="auto">
                <a:xfrm>
                  <a:off x="5038" y="995"/>
                  <a:ext cx="0" cy="151"/>
                </a:xfrm>
                <a:prstGeom prst="line">
                  <a:avLst/>
                </a:prstGeom>
                <a:noFill/>
                <a:ln w="15875">
                  <a:solidFill>
                    <a:schemeClr val="tx1"/>
                  </a:solidFill>
                  <a:round/>
                </a:ln>
              </p:spPr>
              <p:txBody>
                <a:bodyPr/>
                <a:lstStyle/>
                <a:p>
                  <a:endParaRPr lang="zh-CN" altLang="en-US"/>
                </a:p>
              </p:txBody>
            </p:sp>
            <p:sp>
              <p:nvSpPr>
                <p:cNvPr id="1049651" name="Rectangle 12"/>
                <p:cNvSpPr>
                  <a:spLocks noChangeArrowheads="1"/>
                </p:cNvSpPr>
                <p:nvPr/>
              </p:nvSpPr>
              <p:spPr bwMode="auto">
                <a:xfrm>
                  <a:off x="2160" y="890"/>
                  <a:ext cx="1440" cy="288"/>
                </a:xfrm>
                <a:prstGeom prst="rect">
                  <a:avLst/>
                </a:prstGeom>
                <a:noFill/>
                <a:ln w="9525">
                  <a:noFill/>
                  <a:miter lim="800000"/>
                </a:ln>
              </p:spPr>
              <p:txBody>
                <a:bodyPr wrap="none" lIns="0" tIns="0" rIns="0" bIns="0">
                  <a:spAutoFit/>
                </a:bodyPr>
                <a:lstStyle/>
                <a:p>
                  <a:pPr>
                    <a:spcBef>
                      <a:spcPct val="0"/>
                    </a:spcBef>
                  </a:pPr>
                  <a:r>
                    <a:rPr lang="zh-CN" altLang="en-US" sz="3000">
                      <a:solidFill>
                        <a:schemeClr val="folHlink"/>
                      </a:solidFill>
                    </a:rPr>
                    <a:t>总线传输周期</a:t>
                  </a:r>
                  <a:endParaRPr lang="zh-CN" altLang="en-US" sz="3000">
                    <a:solidFill>
                      <a:schemeClr val="folHlink"/>
                    </a:solidFill>
                    <a:latin typeface="Times New Roman" panose="02020603050405020304" pitchFamily="18" charset="0"/>
                  </a:endParaRPr>
                </a:p>
              </p:txBody>
            </p:sp>
            <p:sp>
              <p:nvSpPr>
                <p:cNvPr id="1049652" name="Freeform 14"/>
                <p:cNvSpPr/>
                <p:nvPr/>
              </p:nvSpPr>
              <p:spPr bwMode="auto">
                <a:xfrm>
                  <a:off x="853" y="1268"/>
                  <a:ext cx="695" cy="312"/>
                </a:xfrm>
                <a:custGeom>
                  <a:avLst/>
                  <a:gdLst>
                    <a:gd name="T0" fmla="*/ 0 w 912"/>
                    <a:gd name="T1" fmla="*/ 384 h 384"/>
                    <a:gd name="T2" fmla="*/ 0 w 912"/>
                    <a:gd name="T3" fmla="*/ 0 h 384"/>
                    <a:gd name="T4" fmla="*/ 432 w 912"/>
                    <a:gd name="T5" fmla="*/ 0 h 384"/>
                    <a:gd name="T6" fmla="*/ 432 w 912"/>
                    <a:gd name="T7" fmla="*/ 384 h 384"/>
                    <a:gd name="T8" fmla="*/ 912 w 912"/>
                    <a:gd name="T9" fmla="*/ 384 h 384"/>
                    <a:gd name="T10" fmla="*/ 0 60000 65536"/>
                    <a:gd name="T11" fmla="*/ 0 60000 65536"/>
                    <a:gd name="T12" fmla="*/ 0 60000 65536"/>
                    <a:gd name="T13" fmla="*/ 0 60000 65536"/>
                    <a:gd name="T14" fmla="*/ 0 60000 65536"/>
                    <a:gd name="T15" fmla="*/ 0 w 912"/>
                    <a:gd name="T16" fmla="*/ 0 h 384"/>
                    <a:gd name="T17" fmla="*/ 912 w 912"/>
                    <a:gd name="T18" fmla="*/ 384 h 384"/>
                  </a:gdLst>
                  <a:ahLst/>
                  <a:cxnLst>
                    <a:cxn ang="T10">
                      <a:pos x="T0" y="T1"/>
                    </a:cxn>
                    <a:cxn ang="T11">
                      <a:pos x="T2" y="T3"/>
                    </a:cxn>
                    <a:cxn ang="T12">
                      <a:pos x="T4" y="T5"/>
                    </a:cxn>
                    <a:cxn ang="T13">
                      <a:pos x="T6" y="T7"/>
                    </a:cxn>
                    <a:cxn ang="T14">
                      <a:pos x="T8" y="T9"/>
                    </a:cxn>
                  </a:cxnLst>
                  <a:rect l="T15" t="T16" r="T17" b="T18"/>
                  <a:pathLst>
                    <a:path w="912" h="384">
                      <a:moveTo>
                        <a:pt x="0" y="384"/>
                      </a:moveTo>
                      <a:lnTo>
                        <a:pt x="0" y="0"/>
                      </a:lnTo>
                      <a:lnTo>
                        <a:pt x="432" y="0"/>
                      </a:lnTo>
                      <a:lnTo>
                        <a:pt x="432" y="384"/>
                      </a:lnTo>
                      <a:lnTo>
                        <a:pt x="912" y="384"/>
                      </a:lnTo>
                    </a:path>
                  </a:pathLst>
                </a:custGeom>
                <a:noFill/>
                <a:ln w="38100">
                  <a:solidFill>
                    <a:schemeClr val="tx1"/>
                  </a:solidFill>
                  <a:round/>
                </a:ln>
              </p:spPr>
              <p:txBody>
                <a:bodyPr wrap="none"/>
                <a:lstStyle/>
                <a:p>
                  <a:pPr>
                    <a:spcBef>
                      <a:spcPct val="0"/>
                    </a:spcBef>
                  </a:pPr>
                  <a:endParaRPr lang="zh-CN" altLang="en-US" sz="2400">
                    <a:latin typeface="Times New Roman" panose="02020603050405020304" pitchFamily="18" charset="0"/>
                  </a:endParaRPr>
                </a:p>
              </p:txBody>
            </p:sp>
            <p:sp>
              <p:nvSpPr>
                <p:cNvPr id="1049653" name="Freeform 15"/>
                <p:cNvSpPr/>
                <p:nvPr/>
              </p:nvSpPr>
              <p:spPr bwMode="auto">
                <a:xfrm>
                  <a:off x="2243" y="1268"/>
                  <a:ext cx="695" cy="312"/>
                </a:xfrm>
                <a:custGeom>
                  <a:avLst/>
                  <a:gdLst>
                    <a:gd name="T0" fmla="*/ 0 w 912"/>
                    <a:gd name="T1" fmla="*/ 384 h 384"/>
                    <a:gd name="T2" fmla="*/ 0 w 912"/>
                    <a:gd name="T3" fmla="*/ 0 h 384"/>
                    <a:gd name="T4" fmla="*/ 432 w 912"/>
                    <a:gd name="T5" fmla="*/ 0 h 384"/>
                    <a:gd name="T6" fmla="*/ 432 w 912"/>
                    <a:gd name="T7" fmla="*/ 384 h 384"/>
                    <a:gd name="T8" fmla="*/ 912 w 912"/>
                    <a:gd name="T9" fmla="*/ 384 h 384"/>
                    <a:gd name="T10" fmla="*/ 0 60000 65536"/>
                    <a:gd name="T11" fmla="*/ 0 60000 65536"/>
                    <a:gd name="T12" fmla="*/ 0 60000 65536"/>
                    <a:gd name="T13" fmla="*/ 0 60000 65536"/>
                    <a:gd name="T14" fmla="*/ 0 60000 65536"/>
                    <a:gd name="T15" fmla="*/ 0 w 912"/>
                    <a:gd name="T16" fmla="*/ 0 h 384"/>
                    <a:gd name="T17" fmla="*/ 912 w 912"/>
                    <a:gd name="T18" fmla="*/ 384 h 384"/>
                  </a:gdLst>
                  <a:ahLst/>
                  <a:cxnLst>
                    <a:cxn ang="T10">
                      <a:pos x="T0" y="T1"/>
                    </a:cxn>
                    <a:cxn ang="T11">
                      <a:pos x="T2" y="T3"/>
                    </a:cxn>
                    <a:cxn ang="T12">
                      <a:pos x="T4" y="T5"/>
                    </a:cxn>
                    <a:cxn ang="T13">
                      <a:pos x="T6" y="T7"/>
                    </a:cxn>
                    <a:cxn ang="T14">
                      <a:pos x="T8" y="T9"/>
                    </a:cxn>
                  </a:cxnLst>
                  <a:rect l="T15" t="T16" r="T17" b="T18"/>
                  <a:pathLst>
                    <a:path w="912" h="384">
                      <a:moveTo>
                        <a:pt x="0" y="384"/>
                      </a:moveTo>
                      <a:lnTo>
                        <a:pt x="0" y="0"/>
                      </a:lnTo>
                      <a:lnTo>
                        <a:pt x="432" y="0"/>
                      </a:lnTo>
                      <a:lnTo>
                        <a:pt x="432" y="384"/>
                      </a:lnTo>
                      <a:lnTo>
                        <a:pt x="912" y="384"/>
                      </a:lnTo>
                    </a:path>
                  </a:pathLst>
                </a:custGeom>
                <a:noFill/>
                <a:ln w="38100">
                  <a:solidFill>
                    <a:schemeClr val="tx1"/>
                  </a:solidFill>
                  <a:round/>
                </a:ln>
              </p:spPr>
              <p:txBody>
                <a:bodyPr wrap="none"/>
                <a:lstStyle/>
                <a:p>
                  <a:pPr>
                    <a:spcBef>
                      <a:spcPct val="0"/>
                    </a:spcBef>
                  </a:pPr>
                  <a:endParaRPr lang="zh-CN" altLang="en-US" sz="2400">
                    <a:latin typeface="Times New Roman" panose="02020603050405020304" pitchFamily="18" charset="0"/>
                  </a:endParaRPr>
                </a:p>
              </p:txBody>
            </p:sp>
            <p:sp>
              <p:nvSpPr>
                <p:cNvPr id="1049654" name="Freeform 16"/>
                <p:cNvSpPr/>
                <p:nvPr/>
              </p:nvSpPr>
              <p:spPr bwMode="auto">
                <a:xfrm>
                  <a:off x="2938" y="1268"/>
                  <a:ext cx="695" cy="312"/>
                </a:xfrm>
                <a:custGeom>
                  <a:avLst/>
                  <a:gdLst>
                    <a:gd name="T0" fmla="*/ 0 w 912"/>
                    <a:gd name="T1" fmla="*/ 384 h 384"/>
                    <a:gd name="T2" fmla="*/ 0 w 912"/>
                    <a:gd name="T3" fmla="*/ 0 h 384"/>
                    <a:gd name="T4" fmla="*/ 432 w 912"/>
                    <a:gd name="T5" fmla="*/ 0 h 384"/>
                    <a:gd name="T6" fmla="*/ 432 w 912"/>
                    <a:gd name="T7" fmla="*/ 384 h 384"/>
                    <a:gd name="T8" fmla="*/ 912 w 912"/>
                    <a:gd name="T9" fmla="*/ 384 h 384"/>
                    <a:gd name="T10" fmla="*/ 0 60000 65536"/>
                    <a:gd name="T11" fmla="*/ 0 60000 65536"/>
                    <a:gd name="T12" fmla="*/ 0 60000 65536"/>
                    <a:gd name="T13" fmla="*/ 0 60000 65536"/>
                    <a:gd name="T14" fmla="*/ 0 60000 65536"/>
                    <a:gd name="T15" fmla="*/ 0 w 912"/>
                    <a:gd name="T16" fmla="*/ 0 h 384"/>
                    <a:gd name="T17" fmla="*/ 912 w 912"/>
                    <a:gd name="T18" fmla="*/ 384 h 384"/>
                  </a:gdLst>
                  <a:ahLst/>
                  <a:cxnLst>
                    <a:cxn ang="T10">
                      <a:pos x="T0" y="T1"/>
                    </a:cxn>
                    <a:cxn ang="T11">
                      <a:pos x="T2" y="T3"/>
                    </a:cxn>
                    <a:cxn ang="T12">
                      <a:pos x="T4" y="T5"/>
                    </a:cxn>
                    <a:cxn ang="T13">
                      <a:pos x="T6" y="T7"/>
                    </a:cxn>
                    <a:cxn ang="T14">
                      <a:pos x="T8" y="T9"/>
                    </a:cxn>
                  </a:cxnLst>
                  <a:rect l="T15" t="T16" r="T17" b="T18"/>
                  <a:pathLst>
                    <a:path w="912" h="384">
                      <a:moveTo>
                        <a:pt x="0" y="384"/>
                      </a:moveTo>
                      <a:lnTo>
                        <a:pt x="0" y="0"/>
                      </a:lnTo>
                      <a:lnTo>
                        <a:pt x="432" y="0"/>
                      </a:lnTo>
                      <a:lnTo>
                        <a:pt x="432" y="384"/>
                      </a:lnTo>
                      <a:lnTo>
                        <a:pt x="912" y="384"/>
                      </a:lnTo>
                    </a:path>
                  </a:pathLst>
                </a:custGeom>
                <a:noFill/>
                <a:ln w="38100">
                  <a:solidFill>
                    <a:schemeClr val="tx1"/>
                  </a:solidFill>
                  <a:round/>
                </a:ln>
              </p:spPr>
              <p:txBody>
                <a:bodyPr wrap="none"/>
                <a:lstStyle/>
                <a:p>
                  <a:pPr>
                    <a:spcBef>
                      <a:spcPct val="0"/>
                    </a:spcBef>
                  </a:pPr>
                  <a:endParaRPr lang="zh-CN" altLang="en-US" sz="2400">
                    <a:latin typeface="Times New Roman" panose="02020603050405020304" pitchFamily="18" charset="0"/>
                  </a:endParaRPr>
                </a:p>
              </p:txBody>
            </p:sp>
            <p:cxnSp>
              <p:nvCxnSpPr>
                <p:cNvPr id="3145731" name="AutoShape 17"/>
                <p:cNvCxnSpPr>
                  <a:cxnSpLocks noChangeShapeType="1"/>
                </p:cNvCxnSpPr>
                <p:nvPr/>
              </p:nvCxnSpPr>
              <p:spPr bwMode="auto">
                <a:xfrm flipH="1">
                  <a:off x="377" y="1580"/>
                  <a:ext cx="476" cy="0"/>
                </a:xfrm>
                <a:prstGeom prst="straightConnector1">
                  <a:avLst/>
                </a:prstGeom>
                <a:noFill/>
                <a:ln w="38100">
                  <a:solidFill>
                    <a:schemeClr val="tx1"/>
                  </a:solidFill>
                  <a:round/>
                </a:ln>
              </p:spPr>
            </p:cxnSp>
            <p:sp>
              <p:nvSpPr>
                <p:cNvPr id="1049655" name="Freeform 18"/>
                <p:cNvSpPr/>
                <p:nvPr/>
              </p:nvSpPr>
              <p:spPr bwMode="auto">
                <a:xfrm>
                  <a:off x="3645" y="1268"/>
                  <a:ext cx="695" cy="312"/>
                </a:xfrm>
                <a:custGeom>
                  <a:avLst/>
                  <a:gdLst>
                    <a:gd name="T0" fmla="*/ 0 w 912"/>
                    <a:gd name="T1" fmla="*/ 384 h 384"/>
                    <a:gd name="T2" fmla="*/ 0 w 912"/>
                    <a:gd name="T3" fmla="*/ 0 h 384"/>
                    <a:gd name="T4" fmla="*/ 432 w 912"/>
                    <a:gd name="T5" fmla="*/ 0 h 384"/>
                    <a:gd name="T6" fmla="*/ 432 w 912"/>
                    <a:gd name="T7" fmla="*/ 384 h 384"/>
                    <a:gd name="T8" fmla="*/ 912 w 912"/>
                    <a:gd name="T9" fmla="*/ 384 h 384"/>
                    <a:gd name="T10" fmla="*/ 0 60000 65536"/>
                    <a:gd name="T11" fmla="*/ 0 60000 65536"/>
                    <a:gd name="T12" fmla="*/ 0 60000 65536"/>
                    <a:gd name="T13" fmla="*/ 0 60000 65536"/>
                    <a:gd name="T14" fmla="*/ 0 60000 65536"/>
                    <a:gd name="T15" fmla="*/ 0 w 912"/>
                    <a:gd name="T16" fmla="*/ 0 h 384"/>
                    <a:gd name="T17" fmla="*/ 912 w 912"/>
                    <a:gd name="T18" fmla="*/ 384 h 384"/>
                  </a:gdLst>
                  <a:ahLst/>
                  <a:cxnLst>
                    <a:cxn ang="T10">
                      <a:pos x="T0" y="T1"/>
                    </a:cxn>
                    <a:cxn ang="T11">
                      <a:pos x="T2" y="T3"/>
                    </a:cxn>
                    <a:cxn ang="T12">
                      <a:pos x="T4" y="T5"/>
                    </a:cxn>
                    <a:cxn ang="T13">
                      <a:pos x="T6" y="T7"/>
                    </a:cxn>
                    <a:cxn ang="T14">
                      <a:pos x="T8" y="T9"/>
                    </a:cxn>
                  </a:cxnLst>
                  <a:rect l="T15" t="T16" r="T17" b="T18"/>
                  <a:pathLst>
                    <a:path w="912" h="384">
                      <a:moveTo>
                        <a:pt x="0" y="384"/>
                      </a:moveTo>
                      <a:lnTo>
                        <a:pt x="0" y="0"/>
                      </a:lnTo>
                      <a:lnTo>
                        <a:pt x="432" y="0"/>
                      </a:lnTo>
                      <a:lnTo>
                        <a:pt x="432" y="384"/>
                      </a:lnTo>
                      <a:lnTo>
                        <a:pt x="912" y="384"/>
                      </a:lnTo>
                    </a:path>
                  </a:pathLst>
                </a:custGeom>
                <a:noFill/>
                <a:ln w="38100">
                  <a:solidFill>
                    <a:schemeClr val="tx1"/>
                  </a:solidFill>
                  <a:round/>
                </a:ln>
              </p:spPr>
              <p:txBody>
                <a:bodyPr wrap="none"/>
                <a:lstStyle/>
                <a:p>
                  <a:pPr>
                    <a:spcBef>
                      <a:spcPct val="0"/>
                    </a:spcBef>
                  </a:pPr>
                  <a:endParaRPr lang="zh-CN" altLang="en-US" sz="2400">
                    <a:latin typeface="Times New Roman" panose="02020603050405020304" pitchFamily="18" charset="0"/>
                  </a:endParaRPr>
                </a:p>
              </p:txBody>
            </p:sp>
            <p:sp>
              <p:nvSpPr>
                <p:cNvPr id="1049656" name="Freeform 19"/>
                <p:cNvSpPr/>
                <p:nvPr/>
              </p:nvSpPr>
              <p:spPr bwMode="auto">
                <a:xfrm>
                  <a:off x="1548" y="1268"/>
                  <a:ext cx="695" cy="312"/>
                </a:xfrm>
                <a:custGeom>
                  <a:avLst/>
                  <a:gdLst>
                    <a:gd name="T0" fmla="*/ 0 w 912"/>
                    <a:gd name="T1" fmla="*/ 384 h 384"/>
                    <a:gd name="T2" fmla="*/ 0 w 912"/>
                    <a:gd name="T3" fmla="*/ 0 h 384"/>
                    <a:gd name="T4" fmla="*/ 432 w 912"/>
                    <a:gd name="T5" fmla="*/ 0 h 384"/>
                    <a:gd name="T6" fmla="*/ 432 w 912"/>
                    <a:gd name="T7" fmla="*/ 384 h 384"/>
                    <a:gd name="T8" fmla="*/ 912 w 912"/>
                    <a:gd name="T9" fmla="*/ 384 h 384"/>
                    <a:gd name="T10" fmla="*/ 0 60000 65536"/>
                    <a:gd name="T11" fmla="*/ 0 60000 65536"/>
                    <a:gd name="T12" fmla="*/ 0 60000 65536"/>
                    <a:gd name="T13" fmla="*/ 0 60000 65536"/>
                    <a:gd name="T14" fmla="*/ 0 60000 65536"/>
                    <a:gd name="T15" fmla="*/ 0 w 912"/>
                    <a:gd name="T16" fmla="*/ 0 h 384"/>
                    <a:gd name="T17" fmla="*/ 912 w 912"/>
                    <a:gd name="T18" fmla="*/ 384 h 384"/>
                  </a:gdLst>
                  <a:ahLst/>
                  <a:cxnLst>
                    <a:cxn ang="T10">
                      <a:pos x="T0" y="T1"/>
                    </a:cxn>
                    <a:cxn ang="T11">
                      <a:pos x="T2" y="T3"/>
                    </a:cxn>
                    <a:cxn ang="T12">
                      <a:pos x="T4" y="T5"/>
                    </a:cxn>
                    <a:cxn ang="T13">
                      <a:pos x="T6" y="T7"/>
                    </a:cxn>
                    <a:cxn ang="T14">
                      <a:pos x="T8" y="T9"/>
                    </a:cxn>
                  </a:cxnLst>
                  <a:rect l="T15" t="T16" r="T17" b="T18"/>
                  <a:pathLst>
                    <a:path w="912" h="384">
                      <a:moveTo>
                        <a:pt x="0" y="384"/>
                      </a:moveTo>
                      <a:lnTo>
                        <a:pt x="0" y="0"/>
                      </a:lnTo>
                      <a:lnTo>
                        <a:pt x="432" y="0"/>
                      </a:lnTo>
                      <a:lnTo>
                        <a:pt x="432" y="384"/>
                      </a:lnTo>
                      <a:lnTo>
                        <a:pt x="912" y="384"/>
                      </a:lnTo>
                    </a:path>
                  </a:pathLst>
                </a:custGeom>
                <a:noFill/>
                <a:ln w="38100">
                  <a:solidFill>
                    <a:schemeClr val="tx1"/>
                  </a:solidFill>
                  <a:round/>
                </a:ln>
              </p:spPr>
              <p:txBody>
                <a:bodyPr wrap="none"/>
                <a:lstStyle/>
                <a:p>
                  <a:pPr>
                    <a:spcBef>
                      <a:spcPct val="0"/>
                    </a:spcBef>
                  </a:pPr>
                  <a:endParaRPr lang="zh-CN" altLang="en-US" sz="2400">
                    <a:latin typeface="Times New Roman" panose="02020603050405020304" pitchFamily="18" charset="0"/>
                  </a:endParaRPr>
                </a:p>
              </p:txBody>
            </p:sp>
            <p:sp>
              <p:nvSpPr>
                <p:cNvPr id="1049657" name="Line 23"/>
                <p:cNvSpPr>
                  <a:spLocks noChangeShapeType="1"/>
                </p:cNvSpPr>
                <p:nvPr/>
              </p:nvSpPr>
              <p:spPr bwMode="auto">
                <a:xfrm>
                  <a:off x="853" y="1073"/>
                  <a:ext cx="1134" cy="0"/>
                </a:xfrm>
                <a:prstGeom prst="line">
                  <a:avLst/>
                </a:prstGeom>
                <a:noFill/>
                <a:ln w="28575">
                  <a:solidFill>
                    <a:schemeClr val="tx1"/>
                  </a:solidFill>
                  <a:round/>
                  <a:headEnd type="stealth" w="lg" len="lg"/>
                </a:ln>
              </p:spPr>
              <p:txBody>
                <a:bodyPr wrap="none"/>
                <a:lstStyle/>
                <a:p>
                  <a:endParaRPr lang="zh-CN" altLang="en-US"/>
                </a:p>
              </p:txBody>
            </p:sp>
            <p:sp>
              <p:nvSpPr>
                <p:cNvPr id="1049658" name="Line 24"/>
                <p:cNvSpPr>
                  <a:spLocks noChangeShapeType="1"/>
                </p:cNvSpPr>
                <p:nvPr/>
              </p:nvSpPr>
              <p:spPr bwMode="auto">
                <a:xfrm>
                  <a:off x="852" y="995"/>
                  <a:ext cx="1" cy="151"/>
                </a:xfrm>
                <a:prstGeom prst="line">
                  <a:avLst/>
                </a:prstGeom>
                <a:noFill/>
                <a:ln w="15875">
                  <a:solidFill>
                    <a:schemeClr val="tx1"/>
                  </a:solidFill>
                  <a:round/>
                </a:ln>
              </p:spPr>
              <p:txBody>
                <a:bodyPr/>
                <a:lstStyle/>
                <a:p>
                  <a:endParaRPr lang="zh-CN" altLang="en-US"/>
                </a:p>
              </p:txBody>
            </p:sp>
            <p:sp>
              <p:nvSpPr>
                <p:cNvPr id="1049659" name="Line 25"/>
                <p:cNvSpPr>
                  <a:spLocks noChangeShapeType="1"/>
                </p:cNvSpPr>
                <p:nvPr/>
              </p:nvSpPr>
              <p:spPr bwMode="auto">
                <a:xfrm>
                  <a:off x="3787" y="1073"/>
                  <a:ext cx="1247" cy="0"/>
                </a:xfrm>
                <a:prstGeom prst="line">
                  <a:avLst/>
                </a:prstGeom>
                <a:noFill/>
                <a:ln w="28575">
                  <a:solidFill>
                    <a:schemeClr val="tx1"/>
                  </a:solidFill>
                  <a:round/>
                  <a:headEnd type="none" w="lg" len="lg"/>
                  <a:tailEnd type="stealth" w="lg" len="lg"/>
                </a:ln>
              </p:spPr>
              <p:txBody>
                <a:bodyPr wrap="none"/>
                <a:lstStyle/>
                <a:p>
                  <a:endParaRPr lang="zh-CN" altLang="en-US"/>
                </a:p>
              </p:txBody>
            </p:sp>
            <p:sp>
              <p:nvSpPr>
                <p:cNvPr id="1049660" name="Freeform 16"/>
                <p:cNvSpPr/>
                <p:nvPr/>
              </p:nvSpPr>
              <p:spPr bwMode="auto">
                <a:xfrm>
                  <a:off x="5040" y="1260"/>
                  <a:ext cx="695" cy="312"/>
                </a:xfrm>
                <a:custGeom>
                  <a:avLst/>
                  <a:gdLst>
                    <a:gd name="T0" fmla="*/ 0 w 912"/>
                    <a:gd name="T1" fmla="*/ 384 h 384"/>
                    <a:gd name="T2" fmla="*/ 0 w 912"/>
                    <a:gd name="T3" fmla="*/ 0 h 384"/>
                    <a:gd name="T4" fmla="*/ 432 w 912"/>
                    <a:gd name="T5" fmla="*/ 0 h 384"/>
                    <a:gd name="T6" fmla="*/ 432 w 912"/>
                    <a:gd name="T7" fmla="*/ 384 h 384"/>
                    <a:gd name="T8" fmla="*/ 912 w 912"/>
                    <a:gd name="T9" fmla="*/ 384 h 384"/>
                    <a:gd name="T10" fmla="*/ 0 60000 65536"/>
                    <a:gd name="T11" fmla="*/ 0 60000 65536"/>
                    <a:gd name="T12" fmla="*/ 0 60000 65536"/>
                    <a:gd name="T13" fmla="*/ 0 60000 65536"/>
                    <a:gd name="T14" fmla="*/ 0 60000 65536"/>
                    <a:gd name="T15" fmla="*/ 0 w 912"/>
                    <a:gd name="T16" fmla="*/ 0 h 384"/>
                    <a:gd name="T17" fmla="*/ 912 w 912"/>
                    <a:gd name="T18" fmla="*/ 384 h 384"/>
                  </a:gdLst>
                  <a:ahLst/>
                  <a:cxnLst>
                    <a:cxn ang="T10">
                      <a:pos x="T0" y="T1"/>
                    </a:cxn>
                    <a:cxn ang="T11">
                      <a:pos x="T2" y="T3"/>
                    </a:cxn>
                    <a:cxn ang="T12">
                      <a:pos x="T4" y="T5"/>
                    </a:cxn>
                    <a:cxn ang="T13">
                      <a:pos x="T6" y="T7"/>
                    </a:cxn>
                    <a:cxn ang="T14">
                      <a:pos x="T8" y="T9"/>
                    </a:cxn>
                  </a:cxnLst>
                  <a:rect l="T15" t="T16" r="T17" b="T18"/>
                  <a:pathLst>
                    <a:path w="912" h="384">
                      <a:moveTo>
                        <a:pt x="0" y="384"/>
                      </a:moveTo>
                      <a:lnTo>
                        <a:pt x="0" y="0"/>
                      </a:lnTo>
                      <a:lnTo>
                        <a:pt x="432" y="0"/>
                      </a:lnTo>
                      <a:lnTo>
                        <a:pt x="432" y="384"/>
                      </a:lnTo>
                      <a:lnTo>
                        <a:pt x="912" y="384"/>
                      </a:lnTo>
                    </a:path>
                  </a:pathLst>
                </a:custGeom>
                <a:noFill/>
                <a:ln w="38100">
                  <a:solidFill>
                    <a:schemeClr val="tx1"/>
                  </a:solidFill>
                  <a:round/>
                </a:ln>
              </p:spPr>
              <p:txBody>
                <a:bodyPr wrap="none"/>
                <a:lstStyle/>
                <a:p>
                  <a:pPr>
                    <a:spcBef>
                      <a:spcPct val="0"/>
                    </a:spcBef>
                  </a:pPr>
                  <a:endParaRPr lang="zh-CN" altLang="en-US" sz="2400">
                    <a:latin typeface="Times New Roman" panose="02020603050405020304" pitchFamily="18" charset="0"/>
                  </a:endParaRPr>
                </a:p>
              </p:txBody>
            </p:sp>
            <p:sp>
              <p:nvSpPr>
                <p:cNvPr id="1049661" name="Freeform 16"/>
                <p:cNvSpPr/>
                <p:nvPr/>
              </p:nvSpPr>
              <p:spPr bwMode="auto">
                <a:xfrm>
                  <a:off x="4345" y="1263"/>
                  <a:ext cx="695" cy="312"/>
                </a:xfrm>
                <a:custGeom>
                  <a:avLst/>
                  <a:gdLst>
                    <a:gd name="T0" fmla="*/ 0 w 912"/>
                    <a:gd name="T1" fmla="*/ 384 h 384"/>
                    <a:gd name="T2" fmla="*/ 0 w 912"/>
                    <a:gd name="T3" fmla="*/ 0 h 384"/>
                    <a:gd name="T4" fmla="*/ 432 w 912"/>
                    <a:gd name="T5" fmla="*/ 0 h 384"/>
                    <a:gd name="T6" fmla="*/ 432 w 912"/>
                    <a:gd name="T7" fmla="*/ 384 h 384"/>
                    <a:gd name="T8" fmla="*/ 912 w 912"/>
                    <a:gd name="T9" fmla="*/ 384 h 384"/>
                    <a:gd name="T10" fmla="*/ 0 60000 65536"/>
                    <a:gd name="T11" fmla="*/ 0 60000 65536"/>
                    <a:gd name="T12" fmla="*/ 0 60000 65536"/>
                    <a:gd name="T13" fmla="*/ 0 60000 65536"/>
                    <a:gd name="T14" fmla="*/ 0 60000 65536"/>
                    <a:gd name="T15" fmla="*/ 0 w 912"/>
                    <a:gd name="T16" fmla="*/ 0 h 384"/>
                    <a:gd name="T17" fmla="*/ 912 w 912"/>
                    <a:gd name="T18" fmla="*/ 384 h 384"/>
                  </a:gdLst>
                  <a:ahLst/>
                  <a:cxnLst>
                    <a:cxn ang="T10">
                      <a:pos x="T0" y="T1"/>
                    </a:cxn>
                    <a:cxn ang="T11">
                      <a:pos x="T2" y="T3"/>
                    </a:cxn>
                    <a:cxn ang="T12">
                      <a:pos x="T4" y="T5"/>
                    </a:cxn>
                    <a:cxn ang="T13">
                      <a:pos x="T6" y="T7"/>
                    </a:cxn>
                    <a:cxn ang="T14">
                      <a:pos x="T8" y="T9"/>
                    </a:cxn>
                  </a:cxnLst>
                  <a:rect l="T15" t="T16" r="T17" b="T18"/>
                  <a:pathLst>
                    <a:path w="912" h="384">
                      <a:moveTo>
                        <a:pt x="0" y="384"/>
                      </a:moveTo>
                      <a:lnTo>
                        <a:pt x="0" y="0"/>
                      </a:lnTo>
                      <a:lnTo>
                        <a:pt x="432" y="0"/>
                      </a:lnTo>
                      <a:lnTo>
                        <a:pt x="432" y="384"/>
                      </a:lnTo>
                      <a:lnTo>
                        <a:pt x="912" y="384"/>
                      </a:lnTo>
                    </a:path>
                  </a:pathLst>
                </a:custGeom>
                <a:noFill/>
                <a:ln w="38100">
                  <a:solidFill>
                    <a:schemeClr val="tx1"/>
                  </a:solidFill>
                  <a:round/>
                </a:ln>
              </p:spPr>
              <p:txBody>
                <a:bodyPr wrap="none"/>
                <a:lstStyle/>
                <a:p>
                  <a:pPr>
                    <a:spcBef>
                      <a:spcPct val="0"/>
                    </a:spcBef>
                  </a:pPr>
                  <a:endParaRPr lang="zh-CN" altLang="en-US" sz="2400">
                    <a:latin typeface="Times New Roman" panose="02020603050405020304" pitchFamily="18" charset="0"/>
                  </a:endParaRPr>
                </a:p>
              </p:txBody>
            </p:sp>
            <p:grpSp>
              <p:nvGrpSpPr>
                <p:cNvPr id="251" name="组合 196"/>
                <p:cNvGrpSpPr/>
                <p:nvPr/>
              </p:nvGrpSpPr>
              <p:grpSpPr bwMode="auto">
                <a:xfrm>
                  <a:off x="853" y="1615"/>
                  <a:ext cx="1398" cy="192"/>
                  <a:chOff x="1353926" y="2559582"/>
                  <a:chExt cx="2219530" cy="304829"/>
                </a:xfrm>
              </p:grpSpPr>
              <p:sp>
                <p:nvSpPr>
                  <p:cNvPr id="1049662" name="Rectangle 6"/>
                  <p:cNvSpPr>
                    <a:spLocks noChangeArrowheads="1"/>
                  </p:cNvSpPr>
                  <p:nvPr/>
                </p:nvSpPr>
                <p:spPr bwMode="auto">
                  <a:xfrm>
                    <a:off x="1839746" y="2559582"/>
                    <a:ext cx="342931" cy="303977"/>
                  </a:xfrm>
                  <a:prstGeom prst="rect">
                    <a:avLst/>
                  </a:prstGeom>
                  <a:noFill/>
                  <a:ln w="9525">
                    <a:noFill/>
                    <a:miter lim="800000"/>
                  </a:ln>
                </p:spPr>
                <p:txBody>
                  <a:bodyPr wrap="none" lIns="0" tIns="0" rIns="0" bIns="0">
                    <a:spAutoFit/>
                  </a:bodyPr>
                  <a:lstStyle/>
                  <a:p>
                    <a:pPr>
                      <a:spcBef>
                        <a:spcPct val="0"/>
                      </a:spcBef>
                    </a:pPr>
                    <a:r>
                      <a:rPr lang="en-US" altLang="zh-CN" sz="2100" i="1">
                        <a:solidFill>
                          <a:schemeClr val="folHlink"/>
                        </a:solidFill>
                        <a:latin typeface="Times New Roman" panose="02020603050405020304" pitchFamily="18" charset="0"/>
                      </a:rPr>
                      <a:t>T</a:t>
                    </a:r>
                    <a:r>
                      <a:rPr lang="en-US" altLang="zh-CN" sz="2100" baseline="-25000">
                        <a:solidFill>
                          <a:schemeClr val="folHlink"/>
                        </a:solidFill>
                        <a:latin typeface="Times New Roman" panose="02020603050405020304" pitchFamily="18" charset="0"/>
                      </a:rPr>
                      <a:t>1</a:t>
                    </a:r>
                  </a:p>
                </p:txBody>
              </p:sp>
              <p:sp>
                <p:nvSpPr>
                  <p:cNvPr id="1049663" name="Rectangle 20"/>
                  <p:cNvSpPr>
                    <a:spLocks noChangeArrowheads="1"/>
                  </p:cNvSpPr>
                  <p:nvPr/>
                </p:nvSpPr>
                <p:spPr bwMode="auto">
                  <a:xfrm>
                    <a:off x="2903469" y="2559582"/>
                    <a:ext cx="342932" cy="304829"/>
                  </a:xfrm>
                  <a:prstGeom prst="rect">
                    <a:avLst/>
                  </a:prstGeom>
                  <a:noFill/>
                  <a:ln w="9525">
                    <a:noFill/>
                    <a:miter lim="800000"/>
                  </a:ln>
                </p:spPr>
                <p:txBody>
                  <a:bodyPr wrap="none" lIns="0" tIns="0" rIns="0" bIns="0">
                    <a:spAutoFit/>
                  </a:bodyPr>
                  <a:lstStyle/>
                  <a:p>
                    <a:pPr>
                      <a:spcBef>
                        <a:spcPct val="0"/>
                      </a:spcBef>
                    </a:pPr>
                    <a:r>
                      <a:rPr lang="en-US" altLang="zh-CN" sz="2100" i="1">
                        <a:solidFill>
                          <a:schemeClr val="folHlink"/>
                        </a:solidFill>
                        <a:latin typeface="Times New Roman" panose="02020603050405020304" pitchFamily="18" charset="0"/>
                      </a:rPr>
                      <a:t>T</a:t>
                    </a:r>
                    <a:r>
                      <a:rPr lang="en-US" altLang="zh-CN" sz="2100" baseline="-25000">
                        <a:solidFill>
                          <a:schemeClr val="folHlink"/>
                        </a:solidFill>
                        <a:latin typeface="Times New Roman" panose="02020603050405020304" pitchFamily="18" charset="0"/>
                      </a:rPr>
                      <a:t>2</a:t>
                    </a:r>
                  </a:p>
                </p:txBody>
              </p:sp>
              <p:sp>
                <p:nvSpPr>
                  <p:cNvPr id="1049664" name="Line 26"/>
                  <p:cNvSpPr>
                    <a:spLocks noChangeShapeType="1"/>
                  </p:cNvSpPr>
                  <p:nvPr/>
                </p:nvSpPr>
                <p:spPr bwMode="auto">
                  <a:xfrm>
                    <a:off x="2050867" y="2693606"/>
                    <a:ext cx="406549" cy="0"/>
                  </a:xfrm>
                  <a:prstGeom prst="line">
                    <a:avLst/>
                  </a:prstGeom>
                  <a:noFill/>
                  <a:ln w="28575">
                    <a:solidFill>
                      <a:schemeClr val="tx1"/>
                    </a:solidFill>
                    <a:round/>
                    <a:tailEnd type="stealth" w="lg" len="lg"/>
                  </a:ln>
                </p:spPr>
                <p:txBody>
                  <a:bodyPr wrap="none"/>
                  <a:lstStyle/>
                  <a:p>
                    <a:endParaRPr lang="zh-CN" altLang="en-US"/>
                  </a:p>
                </p:txBody>
              </p:sp>
              <p:sp>
                <p:nvSpPr>
                  <p:cNvPr id="1049665" name="Line 28"/>
                  <p:cNvSpPr>
                    <a:spLocks noChangeShapeType="1"/>
                  </p:cNvSpPr>
                  <p:nvPr/>
                </p:nvSpPr>
                <p:spPr bwMode="auto">
                  <a:xfrm>
                    <a:off x="3154357" y="2693606"/>
                    <a:ext cx="406549" cy="0"/>
                  </a:xfrm>
                  <a:prstGeom prst="line">
                    <a:avLst/>
                  </a:prstGeom>
                  <a:noFill/>
                  <a:ln w="28575">
                    <a:solidFill>
                      <a:schemeClr val="tx1"/>
                    </a:solidFill>
                    <a:round/>
                    <a:tailEnd type="stealth" w="lg" len="lg"/>
                  </a:ln>
                </p:spPr>
                <p:txBody>
                  <a:bodyPr wrap="none"/>
                  <a:lstStyle/>
                  <a:p>
                    <a:endParaRPr lang="zh-CN" altLang="en-US"/>
                  </a:p>
                </p:txBody>
              </p:sp>
              <p:sp>
                <p:nvSpPr>
                  <p:cNvPr id="1049666" name="Line 31"/>
                  <p:cNvSpPr>
                    <a:spLocks noChangeShapeType="1"/>
                  </p:cNvSpPr>
                  <p:nvPr/>
                </p:nvSpPr>
                <p:spPr bwMode="auto">
                  <a:xfrm>
                    <a:off x="1353926" y="2693606"/>
                    <a:ext cx="406549" cy="0"/>
                  </a:xfrm>
                  <a:prstGeom prst="line">
                    <a:avLst/>
                  </a:prstGeom>
                  <a:noFill/>
                  <a:ln w="28575">
                    <a:solidFill>
                      <a:schemeClr val="tx1"/>
                    </a:solidFill>
                    <a:round/>
                    <a:headEnd type="stealth" w="lg" len="lg"/>
                    <a:tailEnd type="none" w="lg" len="lg"/>
                  </a:ln>
                </p:spPr>
                <p:txBody>
                  <a:bodyPr wrap="none"/>
                  <a:lstStyle/>
                  <a:p>
                    <a:endParaRPr lang="zh-CN" altLang="en-US"/>
                  </a:p>
                </p:txBody>
              </p:sp>
              <p:sp>
                <p:nvSpPr>
                  <p:cNvPr id="1049667" name="Line 32"/>
                  <p:cNvSpPr>
                    <a:spLocks noChangeShapeType="1"/>
                  </p:cNvSpPr>
                  <p:nvPr/>
                </p:nvSpPr>
                <p:spPr bwMode="auto">
                  <a:xfrm>
                    <a:off x="2457416" y="2693606"/>
                    <a:ext cx="406549" cy="0"/>
                  </a:xfrm>
                  <a:prstGeom prst="line">
                    <a:avLst/>
                  </a:prstGeom>
                  <a:noFill/>
                  <a:ln w="28575">
                    <a:solidFill>
                      <a:schemeClr val="tx1"/>
                    </a:solidFill>
                    <a:round/>
                    <a:headEnd type="stealth" w="lg" len="lg"/>
                    <a:tailEnd type="none" w="lg" len="lg"/>
                  </a:ln>
                </p:spPr>
                <p:txBody>
                  <a:bodyPr wrap="none"/>
                  <a:lstStyle/>
                  <a:p>
                    <a:endParaRPr lang="zh-CN" altLang="en-US"/>
                  </a:p>
                </p:txBody>
              </p:sp>
              <p:cxnSp>
                <p:nvCxnSpPr>
                  <p:cNvPr id="3145732" name="直接连接符 193"/>
                  <p:cNvCxnSpPr>
                    <a:cxnSpLocks noChangeShapeType="1"/>
                  </p:cNvCxnSpPr>
                  <p:nvPr/>
                </p:nvCxnSpPr>
                <p:spPr bwMode="auto">
                  <a:xfrm rot="5400000">
                    <a:off x="1232084" y="2697744"/>
                    <a:ext cx="252000" cy="1588"/>
                  </a:xfrm>
                  <a:prstGeom prst="line">
                    <a:avLst/>
                  </a:prstGeom>
                  <a:noFill/>
                  <a:ln w="19050" algn="ctr">
                    <a:solidFill>
                      <a:schemeClr val="tx1"/>
                    </a:solidFill>
                    <a:round/>
                  </a:ln>
                </p:spPr>
              </p:cxnSp>
              <p:cxnSp>
                <p:nvCxnSpPr>
                  <p:cNvPr id="3145733" name="直接连接符 194"/>
                  <p:cNvCxnSpPr>
                    <a:cxnSpLocks noChangeShapeType="1"/>
                  </p:cNvCxnSpPr>
                  <p:nvPr/>
                </p:nvCxnSpPr>
                <p:spPr bwMode="auto">
                  <a:xfrm rot="5400000">
                    <a:off x="2336400" y="2696400"/>
                    <a:ext cx="252000" cy="1588"/>
                  </a:xfrm>
                  <a:prstGeom prst="line">
                    <a:avLst/>
                  </a:prstGeom>
                  <a:noFill/>
                  <a:ln w="19050" algn="ctr">
                    <a:solidFill>
                      <a:schemeClr val="tx1"/>
                    </a:solidFill>
                    <a:round/>
                  </a:ln>
                </p:spPr>
              </p:cxnSp>
              <p:cxnSp>
                <p:nvCxnSpPr>
                  <p:cNvPr id="3145734" name="直接连接符 195"/>
                  <p:cNvCxnSpPr>
                    <a:cxnSpLocks noChangeShapeType="1"/>
                  </p:cNvCxnSpPr>
                  <p:nvPr/>
                </p:nvCxnSpPr>
                <p:spPr bwMode="auto">
                  <a:xfrm rot="5400000">
                    <a:off x="3446662" y="2696950"/>
                    <a:ext cx="252000" cy="1588"/>
                  </a:xfrm>
                  <a:prstGeom prst="line">
                    <a:avLst/>
                  </a:prstGeom>
                  <a:noFill/>
                  <a:ln w="19050" algn="ctr">
                    <a:solidFill>
                      <a:schemeClr val="tx1"/>
                    </a:solidFill>
                    <a:round/>
                  </a:ln>
                </p:spPr>
              </p:cxnSp>
            </p:grpSp>
            <p:sp>
              <p:nvSpPr>
                <p:cNvPr id="1049668" name="Rectangle 6"/>
                <p:cNvSpPr>
                  <a:spLocks noChangeArrowheads="1"/>
                </p:cNvSpPr>
                <p:nvPr/>
              </p:nvSpPr>
              <p:spPr bwMode="auto">
                <a:xfrm>
                  <a:off x="2555" y="1612"/>
                  <a:ext cx="264" cy="193"/>
                </a:xfrm>
                <a:prstGeom prst="rect">
                  <a:avLst/>
                </a:prstGeom>
                <a:noFill/>
                <a:ln w="9525">
                  <a:noFill/>
                  <a:miter lim="800000"/>
                </a:ln>
              </p:spPr>
              <p:txBody>
                <a:bodyPr wrap="none" lIns="0" tIns="0" rIns="0" bIns="0">
                  <a:spAutoFit/>
                </a:bodyPr>
                <a:lstStyle/>
                <a:p>
                  <a:pPr>
                    <a:spcBef>
                      <a:spcPct val="0"/>
                    </a:spcBef>
                  </a:pPr>
                  <a:r>
                    <a:rPr lang="en-US" altLang="zh-CN" sz="2100" i="1">
                      <a:solidFill>
                        <a:schemeClr val="folHlink"/>
                      </a:solidFill>
                      <a:latin typeface="Times New Roman" panose="02020603050405020304" pitchFamily="18" charset="0"/>
                    </a:rPr>
                    <a:t>T</a:t>
                  </a:r>
                  <a:r>
                    <a:rPr lang="en-US" altLang="zh-CN" sz="2000" baseline="-25000">
                      <a:solidFill>
                        <a:schemeClr val="folHlink"/>
                      </a:solidFill>
                      <a:latin typeface="Times New Roman" panose="02020603050405020304" pitchFamily="18" charset="0"/>
                    </a:rPr>
                    <a:t>W</a:t>
                  </a:r>
                </a:p>
              </p:txBody>
            </p:sp>
            <p:sp>
              <p:nvSpPr>
                <p:cNvPr id="1049669" name="Rectangle 20"/>
                <p:cNvSpPr>
                  <a:spLocks noChangeArrowheads="1"/>
                </p:cNvSpPr>
                <p:nvPr/>
              </p:nvSpPr>
              <p:spPr bwMode="auto">
                <a:xfrm>
                  <a:off x="3226" y="1612"/>
                  <a:ext cx="264" cy="193"/>
                </a:xfrm>
                <a:prstGeom prst="rect">
                  <a:avLst/>
                </a:prstGeom>
                <a:noFill/>
                <a:ln w="9525">
                  <a:noFill/>
                  <a:miter lim="800000"/>
                </a:ln>
              </p:spPr>
              <p:txBody>
                <a:bodyPr wrap="none" lIns="0" tIns="0" rIns="0" bIns="0">
                  <a:spAutoFit/>
                </a:bodyPr>
                <a:lstStyle/>
                <a:p>
                  <a:pPr>
                    <a:spcBef>
                      <a:spcPct val="0"/>
                    </a:spcBef>
                  </a:pPr>
                  <a:r>
                    <a:rPr lang="en-US" altLang="zh-CN" sz="2100" i="1">
                      <a:solidFill>
                        <a:schemeClr val="folHlink"/>
                      </a:solidFill>
                      <a:latin typeface="Times New Roman" panose="02020603050405020304" pitchFamily="18" charset="0"/>
                    </a:rPr>
                    <a:t>T</a:t>
                  </a:r>
                  <a:r>
                    <a:rPr lang="en-US" altLang="zh-CN" sz="2000" baseline="-25000">
                      <a:solidFill>
                        <a:schemeClr val="folHlink"/>
                      </a:solidFill>
                      <a:latin typeface="Times New Roman" panose="02020603050405020304" pitchFamily="18" charset="0"/>
                    </a:rPr>
                    <a:t>W</a:t>
                  </a:r>
                </a:p>
              </p:txBody>
            </p:sp>
            <p:sp>
              <p:nvSpPr>
                <p:cNvPr id="1049670" name="Line 26"/>
                <p:cNvSpPr>
                  <a:spLocks noChangeShapeType="1"/>
                </p:cNvSpPr>
                <p:nvPr/>
              </p:nvSpPr>
              <p:spPr bwMode="auto">
                <a:xfrm>
                  <a:off x="2689" y="1697"/>
                  <a:ext cx="256" cy="0"/>
                </a:xfrm>
                <a:prstGeom prst="line">
                  <a:avLst/>
                </a:prstGeom>
                <a:noFill/>
                <a:ln w="28575">
                  <a:solidFill>
                    <a:schemeClr val="tx1"/>
                  </a:solidFill>
                  <a:round/>
                  <a:tailEnd type="stealth" w="lg" len="lg"/>
                </a:ln>
              </p:spPr>
              <p:txBody>
                <a:bodyPr wrap="none"/>
                <a:lstStyle/>
                <a:p>
                  <a:endParaRPr lang="zh-CN" altLang="en-US"/>
                </a:p>
              </p:txBody>
            </p:sp>
            <p:sp>
              <p:nvSpPr>
                <p:cNvPr id="1049671" name="Line 28"/>
                <p:cNvSpPr>
                  <a:spLocks noChangeShapeType="1"/>
                </p:cNvSpPr>
                <p:nvPr/>
              </p:nvSpPr>
              <p:spPr bwMode="auto">
                <a:xfrm>
                  <a:off x="3384" y="1697"/>
                  <a:ext cx="256" cy="0"/>
                </a:xfrm>
                <a:prstGeom prst="line">
                  <a:avLst/>
                </a:prstGeom>
                <a:noFill/>
                <a:ln w="28575">
                  <a:solidFill>
                    <a:schemeClr val="tx1"/>
                  </a:solidFill>
                  <a:round/>
                  <a:tailEnd type="stealth" w="lg" len="lg"/>
                </a:ln>
              </p:spPr>
              <p:txBody>
                <a:bodyPr wrap="none"/>
                <a:lstStyle/>
                <a:p>
                  <a:endParaRPr lang="zh-CN" altLang="en-US"/>
                </a:p>
              </p:txBody>
            </p:sp>
            <p:sp>
              <p:nvSpPr>
                <p:cNvPr id="1049672" name="Line 31"/>
                <p:cNvSpPr>
                  <a:spLocks noChangeShapeType="1"/>
                </p:cNvSpPr>
                <p:nvPr/>
              </p:nvSpPr>
              <p:spPr bwMode="auto">
                <a:xfrm>
                  <a:off x="2250" y="1697"/>
                  <a:ext cx="256" cy="0"/>
                </a:xfrm>
                <a:prstGeom prst="line">
                  <a:avLst/>
                </a:prstGeom>
                <a:noFill/>
                <a:ln w="28575">
                  <a:solidFill>
                    <a:schemeClr val="tx1"/>
                  </a:solidFill>
                  <a:round/>
                  <a:headEnd type="stealth" w="lg" len="lg"/>
                  <a:tailEnd type="none" w="lg" len="lg"/>
                </a:ln>
              </p:spPr>
              <p:txBody>
                <a:bodyPr wrap="none"/>
                <a:lstStyle/>
                <a:p>
                  <a:endParaRPr lang="zh-CN" altLang="en-US"/>
                </a:p>
              </p:txBody>
            </p:sp>
            <p:sp>
              <p:nvSpPr>
                <p:cNvPr id="1049673" name="Line 32"/>
                <p:cNvSpPr>
                  <a:spLocks noChangeShapeType="1"/>
                </p:cNvSpPr>
                <p:nvPr/>
              </p:nvSpPr>
              <p:spPr bwMode="auto">
                <a:xfrm>
                  <a:off x="2945" y="1697"/>
                  <a:ext cx="256" cy="0"/>
                </a:xfrm>
                <a:prstGeom prst="line">
                  <a:avLst/>
                </a:prstGeom>
                <a:noFill/>
                <a:ln w="28575">
                  <a:solidFill>
                    <a:schemeClr val="tx1"/>
                  </a:solidFill>
                  <a:round/>
                  <a:headEnd type="stealth" w="lg" len="lg"/>
                  <a:tailEnd type="none" w="lg" len="lg"/>
                </a:ln>
              </p:spPr>
              <p:txBody>
                <a:bodyPr wrap="none"/>
                <a:lstStyle/>
                <a:p>
                  <a:endParaRPr lang="zh-CN" altLang="en-US"/>
                </a:p>
              </p:txBody>
            </p:sp>
            <p:cxnSp>
              <p:nvCxnSpPr>
                <p:cNvPr id="3145735" name="直接连接符 205"/>
                <p:cNvCxnSpPr>
                  <a:cxnSpLocks noChangeShapeType="1"/>
                </p:cNvCxnSpPr>
                <p:nvPr/>
              </p:nvCxnSpPr>
              <p:spPr bwMode="auto">
                <a:xfrm rot="5400000">
                  <a:off x="2173" y="1699"/>
                  <a:ext cx="159" cy="1"/>
                </a:xfrm>
                <a:prstGeom prst="line">
                  <a:avLst/>
                </a:prstGeom>
                <a:noFill/>
                <a:ln w="19050" algn="ctr">
                  <a:solidFill>
                    <a:schemeClr val="tx1"/>
                  </a:solidFill>
                  <a:round/>
                </a:ln>
              </p:spPr>
            </p:cxnSp>
            <p:cxnSp>
              <p:nvCxnSpPr>
                <p:cNvPr id="3145736" name="直接连接符 206"/>
                <p:cNvCxnSpPr>
                  <a:cxnSpLocks noChangeShapeType="1"/>
                </p:cNvCxnSpPr>
                <p:nvPr/>
              </p:nvCxnSpPr>
              <p:spPr bwMode="auto">
                <a:xfrm rot="5400000">
                  <a:off x="2869" y="1698"/>
                  <a:ext cx="159" cy="1"/>
                </a:xfrm>
                <a:prstGeom prst="line">
                  <a:avLst/>
                </a:prstGeom>
                <a:noFill/>
                <a:ln w="19050" algn="ctr">
                  <a:solidFill>
                    <a:schemeClr val="tx1"/>
                  </a:solidFill>
                  <a:round/>
                </a:ln>
              </p:spPr>
            </p:cxnSp>
            <p:cxnSp>
              <p:nvCxnSpPr>
                <p:cNvPr id="3145737" name="直接连接符 207"/>
                <p:cNvCxnSpPr>
                  <a:cxnSpLocks noChangeShapeType="1"/>
                </p:cNvCxnSpPr>
                <p:nvPr/>
              </p:nvCxnSpPr>
              <p:spPr bwMode="auto">
                <a:xfrm rot="5400000">
                  <a:off x="3568" y="1699"/>
                  <a:ext cx="159" cy="1"/>
                </a:xfrm>
                <a:prstGeom prst="line">
                  <a:avLst/>
                </a:prstGeom>
                <a:noFill/>
                <a:ln w="19050" algn="ctr">
                  <a:solidFill>
                    <a:schemeClr val="tx1"/>
                  </a:solidFill>
                  <a:round/>
                </a:ln>
              </p:spPr>
            </p:cxnSp>
            <p:sp>
              <p:nvSpPr>
                <p:cNvPr id="1049674" name="Rectangle 6"/>
                <p:cNvSpPr>
                  <a:spLocks noChangeArrowheads="1"/>
                </p:cNvSpPr>
                <p:nvPr/>
              </p:nvSpPr>
              <p:spPr bwMode="auto">
                <a:xfrm>
                  <a:off x="3947" y="1612"/>
                  <a:ext cx="216" cy="193"/>
                </a:xfrm>
                <a:prstGeom prst="rect">
                  <a:avLst/>
                </a:prstGeom>
                <a:noFill/>
                <a:ln w="9525">
                  <a:noFill/>
                  <a:miter lim="800000"/>
                </a:ln>
              </p:spPr>
              <p:txBody>
                <a:bodyPr wrap="none" lIns="0" tIns="0" rIns="0" bIns="0">
                  <a:spAutoFit/>
                </a:bodyPr>
                <a:lstStyle/>
                <a:p>
                  <a:pPr>
                    <a:spcBef>
                      <a:spcPct val="0"/>
                    </a:spcBef>
                  </a:pPr>
                  <a:r>
                    <a:rPr lang="en-US" altLang="zh-CN" sz="2100" i="1">
                      <a:solidFill>
                        <a:schemeClr val="folHlink"/>
                      </a:solidFill>
                      <a:latin typeface="Times New Roman" panose="02020603050405020304" pitchFamily="18" charset="0"/>
                    </a:rPr>
                    <a:t>T</a:t>
                  </a:r>
                  <a:r>
                    <a:rPr lang="en-US" altLang="zh-CN" sz="2100" baseline="-25000">
                      <a:solidFill>
                        <a:schemeClr val="folHlink"/>
                      </a:solidFill>
                      <a:latin typeface="Times New Roman" panose="02020603050405020304" pitchFamily="18" charset="0"/>
                    </a:rPr>
                    <a:t>3</a:t>
                  </a:r>
                </a:p>
              </p:txBody>
            </p:sp>
            <p:sp>
              <p:nvSpPr>
                <p:cNvPr id="1049675" name="Rectangle 20"/>
                <p:cNvSpPr>
                  <a:spLocks noChangeArrowheads="1"/>
                </p:cNvSpPr>
                <p:nvPr/>
              </p:nvSpPr>
              <p:spPr bwMode="auto">
                <a:xfrm>
                  <a:off x="4618" y="1612"/>
                  <a:ext cx="216" cy="193"/>
                </a:xfrm>
                <a:prstGeom prst="rect">
                  <a:avLst/>
                </a:prstGeom>
                <a:noFill/>
                <a:ln w="9525">
                  <a:noFill/>
                  <a:miter lim="800000"/>
                </a:ln>
              </p:spPr>
              <p:txBody>
                <a:bodyPr wrap="none" lIns="0" tIns="0" rIns="0" bIns="0">
                  <a:spAutoFit/>
                </a:bodyPr>
                <a:lstStyle/>
                <a:p>
                  <a:pPr>
                    <a:spcBef>
                      <a:spcPct val="0"/>
                    </a:spcBef>
                  </a:pPr>
                  <a:r>
                    <a:rPr lang="en-US" altLang="zh-CN" sz="2100" i="1">
                      <a:solidFill>
                        <a:schemeClr val="folHlink"/>
                      </a:solidFill>
                      <a:latin typeface="Times New Roman" panose="02020603050405020304" pitchFamily="18" charset="0"/>
                    </a:rPr>
                    <a:t>T</a:t>
                  </a:r>
                  <a:r>
                    <a:rPr lang="en-US" altLang="zh-CN" sz="2100" baseline="-25000">
                      <a:solidFill>
                        <a:schemeClr val="folHlink"/>
                      </a:solidFill>
                      <a:latin typeface="Times New Roman" panose="02020603050405020304" pitchFamily="18" charset="0"/>
                    </a:rPr>
                    <a:t>4</a:t>
                  </a:r>
                </a:p>
              </p:txBody>
            </p:sp>
            <p:sp>
              <p:nvSpPr>
                <p:cNvPr id="1049676" name="Line 26"/>
                <p:cNvSpPr>
                  <a:spLocks noChangeShapeType="1"/>
                </p:cNvSpPr>
                <p:nvPr/>
              </p:nvSpPr>
              <p:spPr bwMode="auto">
                <a:xfrm>
                  <a:off x="4081" y="1697"/>
                  <a:ext cx="256" cy="0"/>
                </a:xfrm>
                <a:prstGeom prst="line">
                  <a:avLst/>
                </a:prstGeom>
                <a:noFill/>
                <a:ln w="28575">
                  <a:solidFill>
                    <a:schemeClr val="tx1"/>
                  </a:solidFill>
                  <a:round/>
                  <a:tailEnd type="stealth" w="lg" len="lg"/>
                </a:ln>
              </p:spPr>
              <p:txBody>
                <a:bodyPr wrap="none"/>
                <a:lstStyle/>
                <a:p>
                  <a:endParaRPr lang="zh-CN" altLang="en-US"/>
                </a:p>
              </p:txBody>
            </p:sp>
            <p:sp>
              <p:nvSpPr>
                <p:cNvPr id="1049677" name="Line 28"/>
                <p:cNvSpPr>
                  <a:spLocks noChangeShapeType="1"/>
                </p:cNvSpPr>
                <p:nvPr/>
              </p:nvSpPr>
              <p:spPr bwMode="auto">
                <a:xfrm>
                  <a:off x="4776" y="1697"/>
                  <a:ext cx="256" cy="0"/>
                </a:xfrm>
                <a:prstGeom prst="line">
                  <a:avLst/>
                </a:prstGeom>
                <a:noFill/>
                <a:ln w="28575">
                  <a:solidFill>
                    <a:schemeClr val="tx1"/>
                  </a:solidFill>
                  <a:round/>
                  <a:tailEnd type="stealth" w="lg" len="lg"/>
                </a:ln>
              </p:spPr>
              <p:txBody>
                <a:bodyPr wrap="none"/>
                <a:lstStyle/>
                <a:p>
                  <a:endParaRPr lang="zh-CN" altLang="en-US"/>
                </a:p>
              </p:txBody>
            </p:sp>
            <p:sp>
              <p:nvSpPr>
                <p:cNvPr id="1049678" name="Line 31"/>
                <p:cNvSpPr>
                  <a:spLocks noChangeShapeType="1"/>
                </p:cNvSpPr>
                <p:nvPr/>
              </p:nvSpPr>
              <p:spPr bwMode="auto">
                <a:xfrm>
                  <a:off x="3642" y="1697"/>
                  <a:ext cx="256" cy="0"/>
                </a:xfrm>
                <a:prstGeom prst="line">
                  <a:avLst/>
                </a:prstGeom>
                <a:noFill/>
                <a:ln w="28575">
                  <a:solidFill>
                    <a:schemeClr val="tx1"/>
                  </a:solidFill>
                  <a:round/>
                  <a:headEnd type="stealth" w="lg" len="lg"/>
                  <a:tailEnd type="none" w="lg" len="lg"/>
                </a:ln>
              </p:spPr>
              <p:txBody>
                <a:bodyPr wrap="none"/>
                <a:lstStyle/>
                <a:p>
                  <a:endParaRPr lang="zh-CN" altLang="en-US"/>
                </a:p>
              </p:txBody>
            </p:sp>
            <p:sp>
              <p:nvSpPr>
                <p:cNvPr id="1049679" name="Line 32"/>
                <p:cNvSpPr>
                  <a:spLocks noChangeShapeType="1"/>
                </p:cNvSpPr>
                <p:nvPr/>
              </p:nvSpPr>
              <p:spPr bwMode="auto">
                <a:xfrm>
                  <a:off x="4337" y="1697"/>
                  <a:ext cx="256" cy="0"/>
                </a:xfrm>
                <a:prstGeom prst="line">
                  <a:avLst/>
                </a:prstGeom>
                <a:noFill/>
                <a:ln w="28575">
                  <a:solidFill>
                    <a:schemeClr val="tx1"/>
                  </a:solidFill>
                  <a:round/>
                  <a:headEnd type="stealth" w="lg" len="lg"/>
                  <a:tailEnd type="none" w="lg" len="lg"/>
                </a:ln>
              </p:spPr>
              <p:txBody>
                <a:bodyPr wrap="none"/>
                <a:lstStyle/>
                <a:p>
                  <a:endParaRPr lang="zh-CN" altLang="en-US"/>
                </a:p>
              </p:txBody>
            </p:sp>
            <p:cxnSp>
              <p:nvCxnSpPr>
                <p:cNvPr id="3145738" name="直接连接符 215"/>
                <p:cNvCxnSpPr>
                  <a:cxnSpLocks noChangeShapeType="1"/>
                </p:cNvCxnSpPr>
                <p:nvPr/>
              </p:nvCxnSpPr>
              <p:spPr bwMode="auto">
                <a:xfrm rot="5400000">
                  <a:off x="3565" y="1699"/>
                  <a:ext cx="159" cy="1"/>
                </a:xfrm>
                <a:prstGeom prst="line">
                  <a:avLst/>
                </a:prstGeom>
                <a:noFill/>
                <a:ln w="19050" algn="ctr">
                  <a:solidFill>
                    <a:schemeClr val="tx1"/>
                  </a:solidFill>
                  <a:round/>
                </a:ln>
              </p:spPr>
            </p:cxnSp>
            <p:cxnSp>
              <p:nvCxnSpPr>
                <p:cNvPr id="3145739" name="直接连接符 216"/>
                <p:cNvCxnSpPr>
                  <a:cxnSpLocks noChangeShapeType="1"/>
                </p:cNvCxnSpPr>
                <p:nvPr/>
              </p:nvCxnSpPr>
              <p:spPr bwMode="auto">
                <a:xfrm rot="5400000">
                  <a:off x="4260" y="1698"/>
                  <a:ext cx="159" cy="1"/>
                </a:xfrm>
                <a:prstGeom prst="line">
                  <a:avLst/>
                </a:prstGeom>
                <a:noFill/>
                <a:ln w="19050" algn="ctr">
                  <a:solidFill>
                    <a:schemeClr val="tx1"/>
                  </a:solidFill>
                  <a:round/>
                </a:ln>
              </p:spPr>
            </p:cxnSp>
            <p:cxnSp>
              <p:nvCxnSpPr>
                <p:cNvPr id="3145740" name="直接连接符 217"/>
                <p:cNvCxnSpPr>
                  <a:cxnSpLocks noChangeShapeType="1"/>
                </p:cNvCxnSpPr>
                <p:nvPr/>
              </p:nvCxnSpPr>
              <p:spPr bwMode="auto">
                <a:xfrm rot="5400000">
                  <a:off x="4960" y="1699"/>
                  <a:ext cx="159" cy="1"/>
                </a:xfrm>
                <a:prstGeom prst="line">
                  <a:avLst/>
                </a:prstGeom>
                <a:noFill/>
                <a:ln w="19050" algn="ctr">
                  <a:solidFill>
                    <a:schemeClr val="tx1"/>
                  </a:solidFill>
                  <a:round/>
                </a:ln>
              </p:spPr>
            </p:cxnSp>
          </p:grpSp>
        </p:grpSp>
      </p:grpSp>
      <p:sp>
        <p:nvSpPr>
          <p:cNvPr id="1049680" name="Freeform 100"/>
          <p:cNvSpPr/>
          <p:nvPr/>
        </p:nvSpPr>
        <p:spPr bwMode="auto">
          <a:xfrm>
            <a:off x="7920039" y="3897314"/>
            <a:ext cx="504825" cy="555625"/>
          </a:xfrm>
          <a:custGeom>
            <a:avLst/>
            <a:gdLst>
              <a:gd name="T0" fmla="*/ 0 w 417"/>
              <a:gd name="T1" fmla="*/ 442 h 442"/>
              <a:gd name="T2" fmla="*/ 417 w 417"/>
              <a:gd name="T3" fmla="*/ 442 h 442"/>
              <a:gd name="T4" fmla="*/ 417 w 417"/>
              <a:gd name="T5" fmla="*/ 0 h 442"/>
              <a:gd name="T6" fmla="*/ 0 w 417"/>
              <a:gd name="T7" fmla="*/ 442 h 442"/>
              <a:gd name="T8" fmla="*/ 0 60000 65536"/>
              <a:gd name="T9" fmla="*/ 0 60000 65536"/>
              <a:gd name="T10" fmla="*/ 0 60000 65536"/>
              <a:gd name="T11" fmla="*/ 0 60000 65536"/>
              <a:gd name="T12" fmla="*/ 0 w 417"/>
              <a:gd name="T13" fmla="*/ 0 h 442"/>
              <a:gd name="T14" fmla="*/ 417 w 417"/>
              <a:gd name="T15" fmla="*/ 442 h 442"/>
            </a:gdLst>
            <a:ahLst/>
            <a:cxnLst>
              <a:cxn ang="T8">
                <a:pos x="T0" y="T1"/>
              </a:cxn>
              <a:cxn ang="T9">
                <a:pos x="T2" y="T3"/>
              </a:cxn>
              <a:cxn ang="T10">
                <a:pos x="T4" y="T5"/>
              </a:cxn>
              <a:cxn ang="T11">
                <a:pos x="T6" y="T7"/>
              </a:cxn>
            </a:cxnLst>
            <a:rect l="T12" t="T13" r="T14" b="T15"/>
            <a:pathLst>
              <a:path w="417" h="442">
                <a:moveTo>
                  <a:pt x="0" y="442"/>
                </a:moveTo>
                <a:lnTo>
                  <a:pt x="417" y="442"/>
                </a:lnTo>
                <a:lnTo>
                  <a:pt x="417" y="0"/>
                </a:lnTo>
                <a:lnTo>
                  <a:pt x="0" y="442"/>
                </a:lnTo>
                <a:close/>
              </a:path>
            </a:pathLst>
          </a:custGeom>
          <a:solidFill>
            <a:schemeClr val="folHlink">
              <a:alpha val="50195"/>
            </a:schemeClr>
          </a:solidFill>
          <a:ln w="9525">
            <a:solidFill>
              <a:schemeClr val="folHlink"/>
            </a:solidFill>
            <a:round/>
          </a:ln>
        </p:spPr>
        <p:txBody>
          <a:bodyPr wrap="none"/>
          <a:lstStyle/>
          <a:p>
            <a:pPr>
              <a:spcBef>
                <a:spcPct val="0"/>
              </a:spcBef>
            </a:pPr>
            <a:endParaRPr lang="zh-CN" altLang="en-US" sz="2400">
              <a:latin typeface="Times New Roman" panose="02020603050405020304" pitchFamily="18" charset="0"/>
            </a:endParaRPr>
          </a:p>
        </p:txBody>
      </p:sp>
      <p:grpSp>
        <p:nvGrpSpPr>
          <p:cNvPr id="252" name="组合 380"/>
          <p:cNvGrpSpPr/>
          <p:nvPr/>
        </p:nvGrpSpPr>
        <p:grpSpPr bwMode="auto">
          <a:xfrm>
            <a:off x="2122488" y="3121026"/>
            <a:ext cx="785812" cy="3236913"/>
            <a:chOff x="598906" y="3121200"/>
            <a:chExt cx="785873" cy="3236758"/>
          </a:xfrm>
        </p:grpSpPr>
        <p:sp>
          <p:nvSpPr>
            <p:cNvPr id="1049681" name="Rectangle 55"/>
            <p:cNvSpPr>
              <a:spLocks noChangeArrowheads="1"/>
            </p:cNvSpPr>
            <p:nvPr/>
          </p:nvSpPr>
          <p:spPr bwMode="auto">
            <a:xfrm>
              <a:off x="598906" y="3933924"/>
              <a:ext cx="755020" cy="525784"/>
            </a:xfrm>
            <a:prstGeom prst="rect">
              <a:avLst/>
            </a:prstGeom>
            <a:solidFill>
              <a:schemeClr val="folHlink">
                <a:alpha val="50195"/>
              </a:schemeClr>
            </a:solidFill>
            <a:ln w="9525">
              <a:solidFill>
                <a:schemeClr val="folHlink"/>
              </a:solidFill>
              <a:miter lim="800000"/>
            </a:ln>
          </p:spPr>
          <p:txBody>
            <a:bodyPr wrap="none" anchor="ctr"/>
            <a:lstStyle/>
            <a:p>
              <a:pPr>
                <a:spcBef>
                  <a:spcPct val="0"/>
                </a:spcBef>
              </a:pPr>
              <a:endParaRPr lang="zh-CN" altLang="en-US" sz="2400">
                <a:latin typeface="Times New Roman" panose="02020603050405020304" pitchFamily="18" charset="0"/>
              </a:endParaRPr>
            </a:p>
          </p:txBody>
        </p:sp>
        <p:sp>
          <p:nvSpPr>
            <p:cNvPr id="1049682" name="Line 57"/>
            <p:cNvSpPr>
              <a:spLocks noChangeShapeType="1"/>
            </p:cNvSpPr>
            <p:nvPr/>
          </p:nvSpPr>
          <p:spPr bwMode="auto">
            <a:xfrm>
              <a:off x="598906" y="3932245"/>
              <a:ext cx="755020" cy="0"/>
            </a:xfrm>
            <a:prstGeom prst="line">
              <a:avLst/>
            </a:prstGeom>
            <a:noFill/>
            <a:ln w="76200">
              <a:solidFill>
                <a:schemeClr val="folHlink"/>
              </a:solidFill>
              <a:round/>
            </a:ln>
          </p:spPr>
          <p:txBody>
            <a:bodyPr wrap="none"/>
            <a:lstStyle/>
            <a:p>
              <a:endParaRPr lang="zh-CN" altLang="en-US"/>
            </a:p>
          </p:txBody>
        </p:sp>
        <p:grpSp>
          <p:nvGrpSpPr>
            <p:cNvPr id="253" name="组合 379"/>
            <p:cNvGrpSpPr/>
            <p:nvPr/>
          </p:nvGrpSpPr>
          <p:grpSpPr bwMode="auto">
            <a:xfrm>
              <a:off x="598906" y="3121200"/>
              <a:ext cx="785873" cy="504000"/>
              <a:chOff x="598906" y="3108353"/>
              <a:chExt cx="785873" cy="504000"/>
            </a:xfrm>
          </p:grpSpPr>
          <p:sp>
            <p:nvSpPr>
              <p:cNvPr id="1049683" name="Freeform 60"/>
              <p:cNvSpPr/>
              <p:nvPr/>
            </p:nvSpPr>
            <p:spPr bwMode="auto">
              <a:xfrm>
                <a:off x="598906" y="3108353"/>
                <a:ext cx="741710" cy="463523"/>
              </a:xfrm>
              <a:custGeom>
                <a:avLst/>
                <a:gdLst>
                  <a:gd name="T0" fmla="*/ 453 w 613"/>
                  <a:gd name="T1" fmla="*/ 196 h 355"/>
                  <a:gd name="T2" fmla="*/ 581 w 613"/>
                  <a:gd name="T3" fmla="*/ 2 h 355"/>
                  <a:gd name="T4" fmla="*/ 0 w 613"/>
                  <a:gd name="T5" fmla="*/ 0 h 355"/>
                  <a:gd name="T6" fmla="*/ 0 w 613"/>
                  <a:gd name="T7" fmla="*/ 355 h 355"/>
                  <a:gd name="T8" fmla="*/ 613 w 613"/>
                  <a:gd name="T9" fmla="*/ 355 h 355"/>
                  <a:gd name="T10" fmla="*/ 0 60000 65536"/>
                  <a:gd name="T11" fmla="*/ 0 60000 65536"/>
                  <a:gd name="T12" fmla="*/ 0 60000 65536"/>
                  <a:gd name="T13" fmla="*/ 0 60000 65536"/>
                  <a:gd name="T14" fmla="*/ 0 60000 65536"/>
                  <a:gd name="T15" fmla="*/ 0 w 613"/>
                  <a:gd name="T16" fmla="*/ 0 h 355"/>
                  <a:gd name="T17" fmla="*/ 613 w 613"/>
                  <a:gd name="T18" fmla="*/ 355 h 355"/>
                </a:gdLst>
                <a:ahLst/>
                <a:cxnLst>
                  <a:cxn ang="T10">
                    <a:pos x="T0" y="T1"/>
                  </a:cxn>
                  <a:cxn ang="T11">
                    <a:pos x="T2" y="T3"/>
                  </a:cxn>
                  <a:cxn ang="T12">
                    <a:pos x="T4" y="T5"/>
                  </a:cxn>
                  <a:cxn ang="T13">
                    <a:pos x="T6" y="T7"/>
                  </a:cxn>
                  <a:cxn ang="T14">
                    <a:pos x="T8" y="T9"/>
                  </a:cxn>
                </a:cxnLst>
                <a:rect l="T15" t="T16" r="T17" b="T18"/>
                <a:pathLst>
                  <a:path w="613" h="355">
                    <a:moveTo>
                      <a:pt x="453" y="196"/>
                    </a:moveTo>
                    <a:lnTo>
                      <a:pt x="581" y="2"/>
                    </a:lnTo>
                    <a:lnTo>
                      <a:pt x="0" y="0"/>
                    </a:lnTo>
                    <a:lnTo>
                      <a:pt x="0" y="355"/>
                    </a:lnTo>
                    <a:lnTo>
                      <a:pt x="613" y="355"/>
                    </a:lnTo>
                  </a:path>
                </a:pathLst>
              </a:custGeom>
              <a:solidFill>
                <a:schemeClr val="folHlink">
                  <a:alpha val="50195"/>
                </a:schemeClr>
              </a:solidFill>
              <a:ln w="9525">
                <a:solidFill>
                  <a:schemeClr val="folHlink"/>
                </a:solidFill>
                <a:round/>
              </a:ln>
            </p:spPr>
            <p:txBody>
              <a:bodyPr wrap="none"/>
              <a:lstStyle/>
              <a:p>
                <a:pPr>
                  <a:spcBef>
                    <a:spcPct val="0"/>
                  </a:spcBef>
                </a:pPr>
                <a:endParaRPr lang="zh-CN" altLang="en-US" sz="2400">
                  <a:latin typeface="Times New Roman" panose="02020603050405020304" pitchFamily="18" charset="0"/>
                </a:endParaRPr>
              </a:p>
            </p:txBody>
          </p:sp>
          <p:sp>
            <p:nvSpPr>
              <p:cNvPr id="1049684" name="Line 61"/>
              <p:cNvSpPr>
                <a:spLocks noChangeShapeType="1"/>
              </p:cNvSpPr>
              <p:nvPr/>
            </p:nvSpPr>
            <p:spPr bwMode="auto">
              <a:xfrm>
                <a:off x="601326" y="3110964"/>
                <a:ext cx="755020" cy="0"/>
              </a:xfrm>
              <a:prstGeom prst="line">
                <a:avLst/>
              </a:prstGeom>
              <a:noFill/>
              <a:ln w="76200">
                <a:solidFill>
                  <a:schemeClr val="folHlink"/>
                </a:solidFill>
                <a:round/>
              </a:ln>
            </p:spPr>
            <p:txBody>
              <a:bodyPr wrap="none"/>
              <a:lstStyle/>
              <a:p>
                <a:endParaRPr lang="zh-CN" altLang="en-US"/>
              </a:p>
            </p:txBody>
          </p:sp>
          <p:sp>
            <p:nvSpPr>
              <p:cNvPr id="1049685" name="Line 62"/>
              <p:cNvSpPr>
                <a:spLocks noChangeShapeType="1"/>
              </p:cNvSpPr>
              <p:nvPr/>
            </p:nvSpPr>
            <p:spPr bwMode="auto">
              <a:xfrm>
                <a:off x="601326" y="3549679"/>
                <a:ext cx="755020" cy="0"/>
              </a:xfrm>
              <a:prstGeom prst="line">
                <a:avLst/>
              </a:prstGeom>
              <a:noFill/>
              <a:ln w="76200">
                <a:solidFill>
                  <a:schemeClr val="folHlink"/>
                </a:solidFill>
                <a:round/>
              </a:ln>
            </p:spPr>
            <p:txBody>
              <a:bodyPr wrap="none"/>
              <a:lstStyle/>
              <a:p>
                <a:endParaRPr lang="zh-CN" altLang="en-US"/>
              </a:p>
            </p:txBody>
          </p:sp>
          <p:sp>
            <p:nvSpPr>
              <p:cNvPr id="1049686" name="Line 63"/>
              <p:cNvSpPr>
                <a:spLocks noChangeShapeType="1"/>
              </p:cNvSpPr>
              <p:nvPr/>
            </p:nvSpPr>
            <p:spPr bwMode="auto">
              <a:xfrm rot="8100000">
                <a:off x="1240189" y="3268954"/>
                <a:ext cx="0" cy="343399"/>
              </a:xfrm>
              <a:prstGeom prst="line">
                <a:avLst/>
              </a:prstGeom>
              <a:noFill/>
              <a:ln w="76200">
                <a:solidFill>
                  <a:schemeClr val="folHlink"/>
                </a:solidFill>
                <a:round/>
              </a:ln>
            </p:spPr>
            <p:txBody>
              <a:bodyPr wrap="none"/>
              <a:lstStyle/>
              <a:p>
                <a:endParaRPr lang="zh-CN" altLang="en-US"/>
              </a:p>
            </p:txBody>
          </p:sp>
          <p:sp>
            <p:nvSpPr>
              <p:cNvPr id="1049687" name="Line 64"/>
              <p:cNvSpPr>
                <a:spLocks noChangeShapeType="1"/>
              </p:cNvSpPr>
              <p:nvPr/>
            </p:nvSpPr>
            <p:spPr bwMode="auto">
              <a:xfrm rot="2700000">
                <a:off x="1225669" y="3076548"/>
                <a:ext cx="0" cy="318221"/>
              </a:xfrm>
              <a:prstGeom prst="line">
                <a:avLst/>
              </a:prstGeom>
              <a:noFill/>
              <a:ln w="76200">
                <a:solidFill>
                  <a:schemeClr val="folHlink"/>
                </a:solidFill>
                <a:round/>
              </a:ln>
            </p:spPr>
            <p:txBody>
              <a:bodyPr wrap="none"/>
              <a:lstStyle/>
              <a:p>
                <a:endParaRPr lang="zh-CN" altLang="en-US"/>
              </a:p>
            </p:txBody>
          </p:sp>
        </p:grpSp>
        <p:sp>
          <p:nvSpPr>
            <p:cNvPr id="1049688" name="Rectangle 55"/>
            <p:cNvSpPr>
              <a:spLocks noChangeArrowheads="1"/>
            </p:cNvSpPr>
            <p:nvPr/>
          </p:nvSpPr>
          <p:spPr bwMode="auto">
            <a:xfrm>
              <a:off x="601290" y="4833932"/>
              <a:ext cx="748800" cy="525784"/>
            </a:xfrm>
            <a:prstGeom prst="rect">
              <a:avLst/>
            </a:prstGeom>
            <a:solidFill>
              <a:schemeClr val="folHlink">
                <a:alpha val="50195"/>
              </a:schemeClr>
            </a:solidFill>
            <a:ln w="9525">
              <a:solidFill>
                <a:schemeClr val="folHlink"/>
              </a:solidFill>
              <a:miter lim="800000"/>
            </a:ln>
          </p:spPr>
          <p:txBody>
            <a:bodyPr wrap="none" anchor="ctr"/>
            <a:lstStyle/>
            <a:p>
              <a:pPr>
                <a:spcBef>
                  <a:spcPct val="0"/>
                </a:spcBef>
              </a:pPr>
              <a:endParaRPr lang="zh-CN" altLang="en-US" sz="2400">
                <a:latin typeface="Times New Roman" panose="02020603050405020304" pitchFamily="18" charset="0"/>
              </a:endParaRPr>
            </a:p>
          </p:txBody>
        </p:sp>
        <p:sp>
          <p:nvSpPr>
            <p:cNvPr id="1049689" name="Line 57"/>
            <p:cNvSpPr>
              <a:spLocks noChangeShapeType="1"/>
            </p:cNvSpPr>
            <p:nvPr/>
          </p:nvSpPr>
          <p:spPr bwMode="auto">
            <a:xfrm>
              <a:off x="602270" y="4833932"/>
              <a:ext cx="755020" cy="0"/>
            </a:xfrm>
            <a:prstGeom prst="line">
              <a:avLst/>
            </a:prstGeom>
            <a:noFill/>
            <a:ln w="76200">
              <a:solidFill>
                <a:schemeClr val="folHlink"/>
              </a:solidFill>
              <a:round/>
            </a:ln>
          </p:spPr>
          <p:txBody>
            <a:bodyPr wrap="none"/>
            <a:lstStyle/>
            <a:p>
              <a:endParaRPr lang="zh-CN" altLang="en-US"/>
            </a:p>
          </p:txBody>
        </p:sp>
        <p:sp>
          <p:nvSpPr>
            <p:cNvPr id="1049690" name="Rectangle 56"/>
            <p:cNvSpPr>
              <a:spLocks noChangeArrowheads="1"/>
            </p:cNvSpPr>
            <p:nvPr/>
          </p:nvSpPr>
          <p:spPr bwMode="auto">
            <a:xfrm>
              <a:off x="612000" y="5789633"/>
              <a:ext cx="756000" cy="568325"/>
            </a:xfrm>
            <a:prstGeom prst="rect">
              <a:avLst/>
            </a:prstGeom>
            <a:solidFill>
              <a:schemeClr val="folHlink">
                <a:alpha val="50195"/>
              </a:schemeClr>
            </a:solidFill>
            <a:ln w="9525">
              <a:solidFill>
                <a:schemeClr val="folHlink"/>
              </a:solidFill>
              <a:miter lim="800000"/>
            </a:ln>
          </p:spPr>
          <p:txBody>
            <a:bodyPr wrap="none" anchor="ctr"/>
            <a:lstStyle/>
            <a:p>
              <a:pPr>
                <a:spcBef>
                  <a:spcPct val="0"/>
                </a:spcBef>
              </a:pPr>
              <a:endParaRPr lang="zh-CN" altLang="en-US" sz="2400">
                <a:latin typeface="Times New Roman" panose="02020603050405020304" pitchFamily="18" charset="0"/>
              </a:endParaRPr>
            </a:p>
          </p:txBody>
        </p:sp>
        <p:sp>
          <p:nvSpPr>
            <p:cNvPr id="1049691" name="Line 58"/>
            <p:cNvSpPr>
              <a:spLocks noChangeShapeType="1"/>
            </p:cNvSpPr>
            <p:nvPr/>
          </p:nvSpPr>
          <p:spPr bwMode="auto">
            <a:xfrm>
              <a:off x="612000" y="6051567"/>
              <a:ext cx="720000" cy="0"/>
            </a:xfrm>
            <a:prstGeom prst="line">
              <a:avLst/>
            </a:prstGeom>
            <a:noFill/>
            <a:ln w="76200">
              <a:solidFill>
                <a:schemeClr val="folHlink"/>
              </a:solidFill>
              <a:round/>
            </a:ln>
          </p:spPr>
          <p:txBody>
            <a:bodyPr wrap="none"/>
            <a:lstStyle/>
            <a:p>
              <a:endParaRPr lang="zh-CN" altLang="en-US"/>
            </a:p>
          </p:txBody>
        </p:sp>
      </p:grpSp>
      <p:sp>
        <p:nvSpPr>
          <p:cNvPr id="1049692" name="Line 95"/>
          <p:cNvSpPr>
            <a:spLocks noChangeShapeType="1"/>
          </p:cNvSpPr>
          <p:nvPr/>
        </p:nvSpPr>
        <p:spPr bwMode="auto">
          <a:xfrm rot="2700000">
            <a:off x="8181975" y="3835400"/>
            <a:ext cx="0" cy="685800"/>
          </a:xfrm>
          <a:prstGeom prst="line">
            <a:avLst/>
          </a:prstGeom>
          <a:noFill/>
          <a:ln w="76200">
            <a:solidFill>
              <a:schemeClr val="folHlink"/>
            </a:solidFill>
            <a:round/>
          </a:ln>
        </p:spPr>
        <p:txBody>
          <a:bodyPr wrap="none"/>
          <a:lstStyle/>
          <a:p>
            <a:endParaRPr lang="zh-CN" altLang="en-US"/>
          </a:p>
        </p:txBody>
      </p:sp>
      <p:grpSp>
        <p:nvGrpSpPr>
          <p:cNvPr id="254" name="组合 360"/>
          <p:cNvGrpSpPr/>
          <p:nvPr/>
        </p:nvGrpSpPr>
        <p:grpSpPr bwMode="auto">
          <a:xfrm>
            <a:off x="8310564" y="3127375"/>
            <a:ext cx="1214437" cy="3265488"/>
            <a:chOff x="6786578" y="3126605"/>
            <a:chExt cx="1214446" cy="3266272"/>
          </a:xfrm>
        </p:grpSpPr>
        <p:sp>
          <p:nvSpPr>
            <p:cNvPr id="1049693" name="Line 110"/>
            <p:cNvSpPr>
              <a:spLocks noChangeShapeType="1"/>
            </p:cNvSpPr>
            <p:nvPr/>
          </p:nvSpPr>
          <p:spPr bwMode="auto">
            <a:xfrm>
              <a:off x="6786578" y="3126605"/>
              <a:ext cx="972000" cy="0"/>
            </a:xfrm>
            <a:prstGeom prst="line">
              <a:avLst/>
            </a:prstGeom>
            <a:noFill/>
            <a:ln w="76200">
              <a:solidFill>
                <a:schemeClr val="folHlink"/>
              </a:solidFill>
              <a:round/>
            </a:ln>
          </p:spPr>
          <p:txBody>
            <a:bodyPr wrap="none"/>
            <a:lstStyle/>
            <a:p>
              <a:endParaRPr lang="zh-CN" altLang="en-US"/>
            </a:p>
          </p:txBody>
        </p:sp>
        <p:grpSp>
          <p:nvGrpSpPr>
            <p:cNvPr id="255" name="组合 258"/>
            <p:cNvGrpSpPr/>
            <p:nvPr/>
          </p:nvGrpSpPr>
          <p:grpSpPr bwMode="auto">
            <a:xfrm>
              <a:off x="6897534" y="3930745"/>
              <a:ext cx="1103490" cy="523207"/>
              <a:chOff x="6897534" y="3930745"/>
              <a:chExt cx="1103490" cy="523207"/>
            </a:xfrm>
          </p:grpSpPr>
          <p:sp>
            <p:nvSpPr>
              <p:cNvPr id="1049694" name="Line 108"/>
              <p:cNvSpPr>
                <a:spLocks noChangeShapeType="1"/>
              </p:cNvSpPr>
              <p:nvPr/>
            </p:nvSpPr>
            <p:spPr bwMode="auto">
              <a:xfrm>
                <a:off x="6897534" y="3930746"/>
                <a:ext cx="1103490" cy="0"/>
              </a:xfrm>
              <a:prstGeom prst="line">
                <a:avLst/>
              </a:prstGeom>
              <a:noFill/>
              <a:ln w="76200">
                <a:solidFill>
                  <a:schemeClr val="folHlink"/>
                </a:solidFill>
                <a:round/>
              </a:ln>
            </p:spPr>
            <p:txBody>
              <a:bodyPr wrap="none"/>
              <a:lstStyle/>
              <a:p>
                <a:endParaRPr lang="zh-CN" altLang="en-US"/>
              </a:p>
            </p:txBody>
          </p:sp>
          <p:sp>
            <p:nvSpPr>
              <p:cNvPr id="1049695" name="Rectangle 114"/>
              <p:cNvSpPr>
                <a:spLocks noChangeArrowheads="1"/>
              </p:cNvSpPr>
              <p:nvPr/>
            </p:nvSpPr>
            <p:spPr bwMode="auto">
              <a:xfrm>
                <a:off x="6897534" y="3930745"/>
                <a:ext cx="1103490" cy="523207"/>
              </a:xfrm>
              <a:prstGeom prst="rect">
                <a:avLst/>
              </a:prstGeom>
              <a:solidFill>
                <a:schemeClr val="folHlink">
                  <a:alpha val="50195"/>
                </a:schemeClr>
              </a:solidFill>
              <a:ln w="9525">
                <a:solidFill>
                  <a:schemeClr val="folHlink"/>
                </a:solidFill>
                <a:miter lim="800000"/>
              </a:ln>
            </p:spPr>
            <p:txBody>
              <a:bodyPr wrap="none" anchor="ctr"/>
              <a:lstStyle/>
              <a:p>
                <a:pPr>
                  <a:spcBef>
                    <a:spcPct val="0"/>
                  </a:spcBef>
                </a:pPr>
                <a:endParaRPr lang="zh-CN" altLang="en-US" sz="2400">
                  <a:latin typeface="Times New Roman" panose="02020603050405020304" pitchFamily="18" charset="0"/>
                </a:endParaRPr>
              </a:p>
            </p:txBody>
          </p:sp>
        </p:grpSp>
        <p:grpSp>
          <p:nvGrpSpPr>
            <p:cNvPr id="256" name="组合 261"/>
            <p:cNvGrpSpPr/>
            <p:nvPr/>
          </p:nvGrpSpPr>
          <p:grpSpPr bwMode="auto">
            <a:xfrm>
              <a:off x="6897534" y="4830754"/>
              <a:ext cx="1098000" cy="527072"/>
              <a:chOff x="4567205" y="4830754"/>
              <a:chExt cx="1103490" cy="527072"/>
            </a:xfrm>
          </p:grpSpPr>
          <p:sp>
            <p:nvSpPr>
              <p:cNvPr id="1049696" name="Line 108"/>
              <p:cNvSpPr>
                <a:spLocks noChangeShapeType="1"/>
              </p:cNvSpPr>
              <p:nvPr/>
            </p:nvSpPr>
            <p:spPr bwMode="auto">
              <a:xfrm>
                <a:off x="4567205" y="4830754"/>
                <a:ext cx="1103490" cy="0"/>
              </a:xfrm>
              <a:prstGeom prst="line">
                <a:avLst/>
              </a:prstGeom>
              <a:noFill/>
              <a:ln w="76200">
                <a:solidFill>
                  <a:schemeClr val="folHlink"/>
                </a:solidFill>
                <a:round/>
              </a:ln>
            </p:spPr>
            <p:txBody>
              <a:bodyPr wrap="none"/>
              <a:lstStyle/>
              <a:p>
                <a:endParaRPr lang="zh-CN" altLang="en-US"/>
              </a:p>
            </p:txBody>
          </p:sp>
          <p:sp>
            <p:nvSpPr>
              <p:cNvPr id="1049697" name="Rectangle 114"/>
              <p:cNvSpPr>
                <a:spLocks noChangeArrowheads="1"/>
              </p:cNvSpPr>
              <p:nvPr/>
            </p:nvSpPr>
            <p:spPr bwMode="auto">
              <a:xfrm>
                <a:off x="4567205" y="4834619"/>
                <a:ext cx="1103490" cy="523207"/>
              </a:xfrm>
              <a:prstGeom prst="rect">
                <a:avLst/>
              </a:prstGeom>
              <a:solidFill>
                <a:schemeClr val="folHlink">
                  <a:alpha val="50195"/>
                </a:schemeClr>
              </a:solidFill>
              <a:ln w="9525">
                <a:solidFill>
                  <a:schemeClr val="folHlink"/>
                </a:solidFill>
                <a:miter lim="800000"/>
              </a:ln>
            </p:spPr>
            <p:txBody>
              <a:bodyPr wrap="none" anchor="ctr"/>
              <a:lstStyle/>
              <a:p>
                <a:pPr>
                  <a:spcBef>
                    <a:spcPct val="0"/>
                  </a:spcBef>
                </a:pPr>
                <a:endParaRPr lang="zh-CN" altLang="en-US" sz="2400">
                  <a:latin typeface="Times New Roman" panose="02020603050405020304" pitchFamily="18" charset="0"/>
                </a:endParaRPr>
              </a:p>
            </p:txBody>
          </p:sp>
        </p:grpSp>
        <p:sp>
          <p:nvSpPr>
            <p:cNvPr id="1049698" name="Line 110"/>
            <p:cNvSpPr>
              <a:spLocks noChangeShapeType="1"/>
            </p:cNvSpPr>
            <p:nvPr/>
          </p:nvSpPr>
          <p:spPr bwMode="auto">
            <a:xfrm>
              <a:off x="6797542" y="3560400"/>
              <a:ext cx="972000" cy="0"/>
            </a:xfrm>
            <a:prstGeom prst="line">
              <a:avLst/>
            </a:prstGeom>
            <a:noFill/>
            <a:ln w="76200">
              <a:solidFill>
                <a:schemeClr val="folHlink"/>
              </a:solidFill>
              <a:round/>
            </a:ln>
          </p:spPr>
          <p:txBody>
            <a:bodyPr wrap="none"/>
            <a:lstStyle/>
            <a:p>
              <a:endParaRPr lang="zh-CN" altLang="en-US"/>
            </a:p>
          </p:txBody>
        </p:sp>
        <p:sp>
          <p:nvSpPr>
            <p:cNvPr id="1049699" name="Line 84"/>
            <p:cNvSpPr>
              <a:spLocks noChangeShapeType="1"/>
            </p:cNvSpPr>
            <p:nvPr/>
          </p:nvSpPr>
          <p:spPr bwMode="auto">
            <a:xfrm>
              <a:off x="6858016" y="6072206"/>
              <a:ext cx="1116000" cy="0"/>
            </a:xfrm>
            <a:prstGeom prst="line">
              <a:avLst/>
            </a:prstGeom>
            <a:noFill/>
            <a:ln w="76200">
              <a:solidFill>
                <a:schemeClr val="folHlink"/>
              </a:solidFill>
              <a:round/>
            </a:ln>
          </p:spPr>
          <p:txBody>
            <a:bodyPr wrap="none"/>
            <a:lstStyle/>
            <a:p>
              <a:endParaRPr lang="zh-CN" altLang="en-US"/>
            </a:p>
          </p:txBody>
        </p:sp>
        <p:sp>
          <p:nvSpPr>
            <p:cNvPr id="1049700" name="Rectangle 115"/>
            <p:cNvSpPr>
              <a:spLocks noChangeArrowheads="1"/>
            </p:cNvSpPr>
            <p:nvPr/>
          </p:nvSpPr>
          <p:spPr bwMode="auto">
            <a:xfrm>
              <a:off x="6885024" y="5784864"/>
              <a:ext cx="1116000" cy="608013"/>
            </a:xfrm>
            <a:prstGeom prst="rect">
              <a:avLst/>
            </a:prstGeom>
            <a:solidFill>
              <a:schemeClr val="folHlink">
                <a:alpha val="50195"/>
              </a:schemeClr>
            </a:solidFill>
            <a:ln w="9525">
              <a:solidFill>
                <a:schemeClr val="folHlink"/>
              </a:solidFill>
              <a:miter lim="800000"/>
            </a:ln>
          </p:spPr>
          <p:txBody>
            <a:bodyPr wrap="none" anchor="ctr"/>
            <a:lstStyle/>
            <a:p>
              <a:pPr>
                <a:spcBef>
                  <a:spcPct val="0"/>
                </a:spcBef>
              </a:pPr>
              <a:endParaRPr lang="zh-CN" altLang="en-US" sz="2400">
                <a:latin typeface="Times New Roman" panose="02020603050405020304" pitchFamily="18" charset="0"/>
              </a:endParaRPr>
            </a:p>
          </p:txBody>
        </p:sp>
      </p:grpSp>
      <p:grpSp>
        <p:nvGrpSpPr>
          <p:cNvPr id="257" name="Group 106"/>
          <p:cNvGrpSpPr/>
          <p:nvPr/>
        </p:nvGrpSpPr>
        <p:grpSpPr bwMode="auto">
          <a:xfrm>
            <a:off x="2862264" y="3127375"/>
            <a:ext cx="1133475" cy="3227388"/>
            <a:chOff x="843" y="1970"/>
            <a:chExt cx="714" cy="2033"/>
          </a:xfrm>
        </p:grpSpPr>
        <p:sp>
          <p:nvSpPr>
            <p:cNvPr id="1049701" name="Freeform 67"/>
            <p:cNvSpPr/>
            <p:nvPr/>
          </p:nvSpPr>
          <p:spPr bwMode="auto">
            <a:xfrm>
              <a:off x="843" y="2479"/>
              <a:ext cx="681" cy="329"/>
            </a:xfrm>
            <a:custGeom>
              <a:avLst/>
              <a:gdLst>
                <a:gd name="T0" fmla="*/ 0 w 894"/>
                <a:gd name="T1" fmla="*/ 429 h 429"/>
                <a:gd name="T2" fmla="*/ 894 w 894"/>
                <a:gd name="T3" fmla="*/ 429 h 429"/>
                <a:gd name="T4" fmla="*/ 502 w 894"/>
                <a:gd name="T5" fmla="*/ 0 h 429"/>
                <a:gd name="T6" fmla="*/ 23 w 894"/>
                <a:gd name="T7" fmla="*/ 13 h 429"/>
                <a:gd name="T8" fmla="*/ 0 60000 65536"/>
                <a:gd name="T9" fmla="*/ 0 60000 65536"/>
                <a:gd name="T10" fmla="*/ 0 60000 65536"/>
                <a:gd name="T11" fmla="*/ 0 60000 65536"/>
                <a:gd name="T12" fmla="*/ 0 w 894"/>
                <a:gd name="T13" fmla="*/ 0 h 429"/>
                <a:gd name="T14" fmla="*/ 894 w 894"/>
                <a:gd name="T15" fmla="*/ 429 h 429"/>
              </a:gdLst>
              <a:ahLst/>
              <a:cxnLst>
                <a:cxn ang="T8">
                  <a:pos x="T0" y="T1"/>
                </a:cxn>
                <a:cxn ang="T9">
                  <a:pos x="T2" y="T3"/>
                </a:cxn>
                <a:cxn ang="T10">
                  <a:pos x="T4" y="T5"/>
                </a:cxn>
                <a:cxn ang="T11">
                  <a:pos x="T6" y="T7"/>
                </a:cxn>
              </a:cxnLst>
              <a:rect l="T12" t="T13" r="T14" b="T15"/>
              <a:pathLst>
                <a:path w="894" h="429">
                  <a:moveTo>
                    <a:pt x="0" y="429"/>
                  </a:moveTo>
                  <a:lnTo>
                    <a:pt x="894" y="429"/>
                  </a:lnTo>
                  <a:lnTo>
                    <a:pt x="502" y="0"/>
                  </a:lnTo>
                  <a:lnTo>
                    <a:pt x="23" y="13"/>
                  </a:lnTo>
                </a:path>
              </a:pathLst>
            </a:custGeom>
            <a:solidFill>
              <a:schemeClr val="folHlink">
                <a:alpha val="50195"/>
              </a:schemeClr>
            </a:solidFill>
            <a:ln w="9525">
              <a:solidFill>
                <a:schemeClr val="folHlink"/>
              </a:solidFill>
              <a:round/>
            </a:ln>
          </p:spPr>
          <p:txBody>
            <a:bodyPr wrap="none"/>
            <a:lstStyle/>
            <a:p>
              <a:pPr>
                <a:spcBef>
                  <a:spcPct val="0"/>
                </a:spcBef>
              </a:pPr>
              <a:endParaRPr lang="zh-CN" altLang="en-US" sz="2400">
                <a:latin typeface="Times New Roman" panose="02020603050405020304" pitchFamily="18" charset="0"/>
              </a:endParaRPr>
            </a:p>
          </p:txBody>
        </p:sp>
        <p:sp>
          <p:nvSpPr>
            <p:cNvPr id="1049702" name="Line 68"/>
            <p:cNvSpPr>
              <a:spLocks noChangeShapeType="1"/>
            </p:cNvSpPr>
            <p:nvPr/>
          </p:nvSpPr>
          <p:spPr bwMode="auto">
            <a:xfrm>
              <a:off x="853" y="1979"/>
              <a:ext cx="701" cy="0"/>
            </a:xfrm>
            <a:prstGeom prst="line">
              <a:avLst/>
            </a:prstGeom>
            <a:noFill/>
            <a:ln w="38100">
              <a:solidFill>
                <a:schemeClr val="folHlink"/>
              </a:solidFill>
              <a:round/>
            </a:ln>
          </p:spPr>
          <p:txBody>
            <a:bodyPr wrap="none"/>
            <a:lstStyle/>
            <a:p>
              <a:endParaRPr lang="zh-CN" altLang="en-US"/>
            </a:p>
          </p:txBody>
        </p:sp>
        <p:sp>
          <p:nvSpPr>
            <p:cNvPr id="1049703" name="Line 70"/>
            <p:cNvSpPr>
              <a:spLocks noChangeShapeType="1"/>
            </p:cNvSpPr>
            <p:nvPr/>
          </p:nvSpPr>
          <p:spPr bwMode="auto">
            <a:xfrm>
              <a:off x="853" y="2261"/>
              <a:ext cx="701" cy="0"/>
            </a:xfrm>
            <a:prstGeom prst="line">
              <a:avLst/>
            </a:prstGeom>
            <a:noFill/>
            <a:ln w="38100">
              <a:solidFill>
                <a:schemeClr val="folHlink"/>
              </a:solidFill>
              <a:round/>
            </a:ln>
          </p:spPr>
          <p:txBody>
            <a:bodyPr wrap="none"/>
            <a:lstStyle/>
            <a:p>
              <a:endParaRPr lang="zh-CN" altLang="en-US"/>
            </a:p>
          </p:txBody>
        </p:sp>
        <p:sp>
          <p:nvSpPr>
            <p:cNvPr id="1049704" name="Line 71"/>
            <p:cNvSpPr>
              <a:spLocks noChangeShapeType="1"/>
            </p:cNvSpPr>
            <p:nvPr/>
          </p:nvSpPr>
          <p:spPr bwMode="auto">
            <a:xfrm>
              <a:off x="853" y="2475"/>
              <a:ext cx="366" cy="0"/>
            </a:xfrm>
            <a:prstGeom prst="line">
              <a:avLst/>
            </a:prstGeom>
            <a:noFill/>
            <a:ln w="76200">
              <a:solidFill>
                <a:schemeClr val="folHlink"/>
              </a:solidFill>
              <a:round/>
            </a:ln>
          </p:spPr>
          <p:txBody>
            <a:bodyPr wrap="none"/>
            <a:lstStyle/>
            <a:p>
              <a:endParaRPr lang="zh-CN" altLang="en-US"/>
            </a:p>
          </p:txBody>
        </p:sp>
        <p:sp>
          <p:nvSpPr>
            <p:cNvPr id="1049705" name="Line 72"/>
            <p:cNvSpPr>
              <a:spLocks noChangeShapeType="1"/>
            </p:cNvSpPr>
            <p:nvPr/>
          </p:nvSpPr>
          <p:spPr bwMode="auto">
            <a:xfrm>
              <a:off x="853" y="1970"/>
              <a:ext cx="695" cy="0"/>
            </a:xfrm>
            <a:prstGeom prst="line">
              <a:avLst/>
            </a:prstGeom>
            <a:noFill/>
            <a:ln w="76200">
              <a:solidFill>
                <a:schemeClr val="folHlink"/>
              </a:solidFill>
              <a:round/>
            </a:ln>
          </p:spPr>
          <p:txBody>
            <a:bodyPr wrap="none"/>
            <a:lstStyle/>
            <a:p>
              <a:endParaRPr lang="zh-CN" altLang="en-US"/>
            </a:p>
          </p:txBody>
        </p:sp>
        <p:sp>
          <p:nvSpPr>
            <p:cNvPr id="1049706" name="Line 73"/>
            <p:cNvSpPr>
              <a:spLocks noChangeShapeType="1"/>
            </p:cNvSpPr>
            <p:nvPr/>
          </p:nvSpPr>
          <p:spPr bwMode="auto">
            <a:xfrm>
              <a:off x="853" y="2243"/>
              <a:ext cx="695" cy="0"/>
            </a:xfrm>
            <a:prstGeom prst="line">
              <a:avLst/>
            </a:prstGeom>
            <a:noFill/>
            <a:ln w="76200">
              <a:solidFill>
                <a:schemeClr val="folHlink"/>
              </a:solidFill>
              <a:round/>
            </a:ln>
          </p:spPr>
          <p:txBody>
            <a:bodyPr wrap="none"/>
            <a:lstStyle/>
            <a:p>
              <a:endParaRPr lang="zh-CN" altLang="en-US"/>
            </a:p>
          </p:txBody>
        </p:sp>
        <p:grpSp>
          <p:nvGrpSpPr>
            <p:cNvPr id="258" name="组合 269"/>
            <p:cNvGrpSpPr/>
            <p:nvPr/>
          </p:nvGrpSpPr>
          <p:grpSpPr bwMode="auto">
            <a:xfrm>
              <a:off x="854" y="3043"/>
              <a:ext cx="703" cy="332"/>
              <a:chOff x="4567205" y="4830754"/>
              <a:chExt cx="1103490" cy="527072"/>
            </a:xfrm>
          </p:grpSpPr>
          <p:sp>
            <p:nvSpPr>
              <p:cNvPr id="1049707" name="Line 108"/>
              <p:cNvSpPr>
                <a:spLocks noChangeShapeType="1"/>
              </p:cNvSpPr>
              <p:nvPr/>
            </p:nvSpPr>
            <p:spPr bwMode="auto">
              <a:xfrm>
                <a:off x="4567205" y="4830754"/>
                <a:ext cx="1103490" cy="0"/>
              </a:xfrm>
              <a:prstGeom prst="line">
                <a:avLst/>
              </a:prstGeom>
              <a:noFill/>
              <a:ln w="76200">
                <a:solidFill>
                  <a:schemeClr val="folHlink"/>
                </a:solidFill>
                <a:round/>
              </a:ln>
            </p:spPr>
            <p:txBody>
              <a:bodyPr wrap="none"/>
              <a:lstStyle/>
              <a:p>
                <a:endParaRPr lang="zh-CN" altLang="en-US"/>
              </a:p>
            </p:txBody>
          </p:sp>
          <p:sp>
            <p:nvSpPr>
              <p:cNvPr id="1049708" name="Rectangle 114"/>
              <p:cNvSpPr>
                <a:spLocks noChangeArrowheads="1"/>
              </p:cNvSpPr>
              <p:nvPr/>
            </p:nvSpPr>
            <p:spPr bwMode="auto">
              <a:xfrm>
                <a:off x="4567205" y="4834619"/>
                <a:ext cx="1103490" cy="523207"/>
              </a:xfrm>
              <a:prstGeom prst="rect">
                <a:avLst/>
              </a:prstGeom>
              <a:solidFill>
                <a:schemeClr val="folHlink">
                  <a:alpha val="50195"/>
                </a:schemeClr>
              </a:solidFill>
              <a:ln w="9525">
                <a:solidFill>
                  <a:schemeClr val="folHlink"/>
                </a:solidFill>
                <a:miter lim="800000"/>
              </a:ln>
            </p:spPr>
            <p:txBody>
              <a:bodyPr wrap="none" anchor="ctr"/>
              <a:lstStyle/>
              <a:p>
                <a:pPr>
                  <a:spcBef>
                    <a:spcPct val="0"/>
                  </a:spcBef>
                </a:pPr>
                <a:endParaRPr lang="zh-CN" altLang="en-US" sz="2400">
                  <a:latin typeface="Times New Roman" panose="02020603050405020304" pitchFamily="18" charset="0"/>
                </a:endParaRPr>
              </a:p>
            </p:txBody>
          </p:sp>
        </p:grpSp>
        <p:grpSp>
          <p:nvGrpSpPr>
            <p:cNvPr id="259" name="组合 351"/>
            <p:cNvGrpSpPr/>
            <p:nvPr/>
          </p:nvGrpSpPr>
          <p:grpSpPr bwMode="auto">
            <a:xfrm>
              <a:off x="853" y="3645"/>
              <a:ext cx="703" cy="358"/>
              <a:chOff x="857224" y="5786454"/>
              <a:chExt cx="1027043" cy="568325"/>
            </a:xfrm>
          </p:grpSpPr>
          <p:sp>
            <p:nvSpPr>
              <p:cNvPr id="1049709" name="Rectangle 56"/>
              <p:cNvSpPr>
                <a:spLocks noChangeArrowheads="1"/>
              </p:cNvSpPr>
              <p:nvPr/>
            </p:nvSpPr>
            <p:spPr bwMode="auto">
              <a:xfrm>
                <a:off x="857224" y="5786454"/>
                <a:ext cx="1027043" cy="568325"/>
              </a:xfrm>
              <a:prstGeom prst="rect">
                <a:avLst/>
              </a:prstGeom>
              <a:solidFill>
                <a:schemeClr val="folHlink">
                  <a:alpha val="50195"/>
                </a:schemeClr>
              </a:solidFill>
              <a:ln w="9525">
                <a:solidFill>
                  <a:schemeClr val="folHlink"/>
                </a:solidFill>
                <a:miter lim="800000"/>
              </a:ln>
            </p:spPr>
            <p:txBody>
              <a:bodyPr wrap="none" anchor="ctr"/>
              <a:lstStyle/>
              <a:p>
                <a:pPr>
                  <a:spcBef>
                    <a:spcPct val="0"/>
                  </a:spcBef>
                </a:pPr>
                <a:endParaRPr lang="zh-CN" altLang="en-US" sz="2400">
                  <a:latin typeface="Times New Roman" panose="02020603050405020304" pitchFamily="18" charset="0"/>
                </a:endParaRPr>
              </a:p>
            </p:txBody>
          </p:sp>
          <p:sp>
            <p:nvSpPr>
              <p:cNvPr id="1049710" name="Line 58"/>
              <p:cNvSpPr>
                <a:spLocks noChangeShapeType="1"/>
              </p:cNvSpPr>
              <p:nvPr/>
            </p:nvSpPr>
            <p:spPr bwMode="auto">
              <a:xfrm>
                <a:off x="857224" y="6048388"/>
                <a:ext cx="990600" cy="0"/>
              </a:xfrm>
              <a:prstGeom prst="line">
                <a:avLst/>
              </a:prstGeom>
              <a:noFill/>
              <a:ln w="76200">
                <a:solidFill>
                  <a:schemeClr val="folHlink"/>
                </a:solidFill>
                <a:round/>
              </a:ln>
            </p:spPr>
            <p:txBody>
              <a:bodyPr wrap="none"/>
              <a:lstStyle/>
              <a:p>
                <a:endParaRPr lang="zh-CN" altLang="en-US"/>
              </a:p>
            </p:txBody>
          </p:sp>
        </p:grpSp>
      </p:grpSp>
      <p:grpSp>
        <p:nvGrpSpPr>
          <p:cNvPr id="260" name="Group 119"/>
          <p:cNvGrpSpPr/>
          <p:nvPr/>
        </p:nvGrpSpPr>
        <p:grpSpPr bwMode="auto">
          <a:xfrm>
            <a:off x="3952876" y="3127375"/>
            <a:ext cx="1152525" cy="3227388"/>
            <a:chOff x="1530" y="1970"/>
            <a:chExt cx="726" cy="2033"/>
          </a:xfrm>
        </p:grpSpPr>
        <p:grpSp>
          <p:nvGrpSpPr>
            <p:cNvPr id="261" name="Group 120"/>
            <p:cNvGrpSpPr/>
            <p:nvPr/>
          </p:nvGrpSpPr>
          <p:grpSpPr bwMode="auto">
            <a:xfrm>
              <a:off x="1530" y="1970"/>
              <a:ext cx="726" cy="2033"/>
              <a:chOff x="1530" y="1970"/>
              <a:chExt cx="726" cy="2033"/>
            </a:xfrm>
          </p:grpSpPr>
          <p:grpSp>
            <p:nvGrpSpPr>
              <p:cNvPr id="262" name="Group 121"/>
              <p:cNvGrpSpPr/>
              <p:nvPr/>
            </p:nvGrpSpPr>
            <p:grpSpPr bwMode="auto">
              <a:xfrm>
                <a:off x="1530" y="1970"/>
                <a:ext cx="726" cy="2033"/>
                <a:chOff x="1530" y="1970"/>
                <a:chExt cx="726" cy="2033"/>
              </a:xfrm>
            </p:grpSpPr>
            <p:sp>
              <p:nvSpPr>
                <p:cNvPr id="1049711" name="Line 82"/>
                <p:cNvSpPr>
                  <a:spLocks noChangeShapeType="1"/>
                </p:cNvSpPr>
                <p:nvPr/>
              </p:nvSpPr>
              <p:spPr bwMode="auto">
                <a:xfrm>
                  <a:off x="1548" y="1970"/>
                  <a:ext cx="695" cy="0"/>
                </a:xfrm>
                <a:prstGeom prst="line">
                  <a:avLst/>
                </a:prstGeom>
                <a:noFill/>
                <a:ln w="76200">
                  <a:solidFill>
                    <a:schemeClr val="folHlink"/>
                  </a:solidFill>
                  <a:round/>
                </a:ln>
              </p:spPr>
              <p:txBody>
                <a:bodyPr wrap="none"/>
                <a:lstStyle/>
                <a:p>
                  <a:endParaRPr lang="zh-CN" altLang="en-US"/>
                </a:p>
              </p:txBody>
            </p:sp>
            <p:sp>
              <p:nvSpPr>
                <p:cNvPr id="1049712" name="Line 83"/>
                <p:cNvSpPr>
                  <a:spLocks noChangeShapeType="1"/>
                </p:cNvSpPr>
                <p:nvPr/>
              </p:nvSpPr>
              <p:spPr bwMode="auto">
                <a:xfrm>
                  <a:off x="1548" y="2243"/>
                  <a:ext cx="695" cy="0"/>
                </a:xfrm>
                <a:prstGeom prst="line">
                  <a:avLst/>
                </a:prstGeom>
                <a:noFill/>
                <a:ln w="76200">
                  <a:solidFill>
                    <a:schemeClr val="folHlink"/>
                  </a:solidFill>
                  <a:round/>
                </a:ln>
              </p:spPr>
              <p:txBody>
                <a:bodyPr wrap="none"/>
                <a:lstStyle/>
                <a:p>
                  <a:endParaRPr lang="zh-CN" altLang="en-US"/>
                </a:p>
              </p:txBody>
            </p:sp>
            <p:sp>
              <p:nvSpPr>
                <p:cNvPr id="1049713" name="Line 84"/>
                <p:cNvSpPr>
                  <a:spLocks noChangeShapeType="1"/>
                </p:cNvSpPr>
                <p:nvPr/>
              </p:nvSpPr>
              <p:spPr bwMode="auto">
                <a:xfrm>
                  <a:off x="1530" y="2790"/>
                  <a:ext cx="715" cy="0"/>
                </a:xfrm>
                <a:prstGeom prst="line">
                  <a:avLst/>
                </a:prstGeom>
                <a:noFill/>
                <a:ln w="76200">
                  <a:solidFill>
                    <a:schemeClr val="folHlink"/>
                  </a:solidFill>
                  <a:round/>
                </a:ln>
              </p:spPr>
              <p:txBody>
                <a:bodyPr wrap="none"/>
                <a:lstStyle/>
                <a:p>
                  <a:endParaRPr lang="zh-CN" altLang="en-US"/>
                </a:p>
              </p:txBody>
            </p:sp>
            <p:sp>
              <p:nvSpPr>
                <p:cNvPr id="1049714" name="Freeform 67"/>
                <p:cNvSpPr/>
                <p:nvPr/>
              </p:nvSpPr>
              <p:spPr bwMode="auto">
                <a:xfrm>
                  <a:off x="1530" y="3045"/>
                  <a:ext cx="726" cy="330"/>
                </a:xfrm>
                <a:custGeom>
                  <a:avLst/>
                  <a:gdLst>
                    <a:gd name="T0" fmla="*/ 0 w 894"/>
                    <a:gd name="T1" fmla="*/ 429 h 429"/>
                    <a:gd name="T2" fmla="*/ 894 w 894"/>
                    <a:gd name="T3" fmla="*/ 429 h 429"/>
                    <a:gd name="T4" fmla="*/ 502 w 894"/>
                    <a:gd name="T5" fmla="*/ 0 h 429"/>
                    <a:gd name="T6" fmla="*/ 23 w 894"/>
                    <a:gd name="T7" fmla="*/ 13 h 429"/>
                    <a:gd name="T8" fmla="*/ 0 60000 65536"/>
                    <a:gd name="T9" fmla="*/ 0 60000 65536"/>
                    <a:gd name="T10" fmla="*/ 0 60000 65536"/>
                    <a:gd name="T11" fmla="*/ 0 60000 65536"/>
                    <a:gd name="T12" fmla="*/ 0 w 894"/>
                    <a:gd name="T13" fmla="*/ 0 h 429"/>
                    <a:gd name="T14" fmla="*/ 894 w 894"/>
                    <a:gd name="T15" fmla="*/ 429 h 429"/>
                  </a:gdLst>
                  <a:ahLst/>
                  <a:cxnLst>
                    <a:cxn ang="T8">
                      <a:pos x="T0" y="T1"/>
                    </a:cxn>
                    <a:cxn ang="T9">
                      <a:pos x="T2" y="T3"/>
                    </a:cxn>
                    <a:cxn ang="T10">
                      <a:pos x="T4" y="T5"/>
                    </a:cxn>
                    <a:cxn ang="T11">
                      <a:pos x="T6" y="T7"/>
                    </a:cxn>
                  </a:cxnLst>
                  <a:rect l="T12" t="T13" r="T14" b="T15"/>
                  <a:pathLst>
                    <a:path w="894" h="429">
                      <a:moveTo>
                        <a:pt x="0" y="429"/>
                      </a:moveTo>
                      <a:lnTo>
                        <a:pt x="894" y="429"/>
                      </a:lnTo>
                      <a:lnTo>
                        <a:pt x="502" y="0"/>
                      </a:lnTo>
                      <a:lnTo>
                        <a:pt x="23" y="13"/>
                      </a:lnTo>
                    </a:path>
                  </a:pathLst>
                </a:custGeom>
                <a:solidFill>
                  <a:schemeClr val="folHlink">
                    <a:alpha val="50195"/>
                  </a:schemeClr>
                </a:solidFill>
                <a:ln w="9525">
                  <a:solidFill>
                    <a:schemeClr val="folHlink"/>
                  </a:solidFill>
                  <a:round/>
                </a:ln>
              </p:spPr>
              <p:txBody>
                <a:bodyPr wrap="none"/>
                <a:lstStyle/>
                <a:p>
                  <a:pPr>
                    <a:spcBef>
                      <a:spcPct val="0"/>
                    </a:spcBef>
                  </a:pPr>
                  <a:endParaRPr lang="zh-CN" altLang="en-US" sz="2400">
                    <a:latin typeface="Times New Roman" panose="02020603050405020304" pitchFamily="18" charset="0"/>
                  </a:endParaRPr>
                </a:p>
              </p:txBody>
            </p:sp>
            <p:sp>
              <p:nvSpPr>
                <p:cNvPr id="1049715" name="Line 71"/>
                <p:cNvSpPr>
                  <a:spLocks noChangeShapeType="1"/>
                </p:cNvSpPr>
                <p:nvPr/>
              </p:nvSpPr>
              <p:spPr bwMode="auto">
                <a:xfrm>
                  <a:off x="1541" y="3043"/>
                  <a:ext cx="390" cy="0"/>
                </a:xfrm>
                <a:prstGeom prst="line">
                  <a:avLst/>
                </a:prstGeom>
                <a:noFill/>
                <a:ln w="76200">
                  <a:solidFill>
                    <a:schemeClr val="folHlink"/>
                  </a:solidFill>
                  <a:round/>
                </a:ln>
              </p:spPr>
              <p:txBody>
                <a:bodyPr wrap="none"/>
                <a:lstStyle/>
                <a:p>
                  <a:endParaRPr lang="zh-CN" altLang="en-US"/>
                </a:p>
              </p:txBody>
            </p:sp>
            <p:sp>
              <p:nvSpPr>
                <p:cNvPr id="1049716" name="Rectangle 56"/>
                <p:cNvSpPr>
                  <a:spLocks noChangeArrowheads="1"/>
                </p:cNvSpPr>
                <p:nvPr/>
              </p:nvSpPr>
              <p:spPr bwMode="auto">
                <a:xfrm>
                  <a:off x="1540" y="3645"/>
                  <a:ext cx="696" cy="358"/>
                </a:xfrm>
                <a:prstGeom prst="rect">
                  <a:avLst/>
                </a:prstGeom>
                <a:solidFill>
                  <a:schemeClr val="folHlink">
                    <a:alpha val="50195"/>
                  </a:schemeClr>
                </a:solidFill>
                <a:ln w="9525">
                  <a:solidFill>
                    <a:schemeClr val="folHlink"/>
                  </a:solidFill>
                  <a:miter lim="800000"/>
                </a:ln>
              </p:spPr>
              <p:txBody>
                <a:bodyPr wrap="none" anchor="ctr"/>
                <a:lstStyle/>
                <a:p>
                  <a:pPr>
                    <a:spcBef>
                      <a:spcPct val="0"/>
                    </a:spcBef>
                  </a:pPr>
                  <a:endParaRPr lang="zh-CN" altLang="en-US" sz="2400">
                    <a:latin typeface="Times New Roman" panose="02020603050405020304" pitchFamily="18" charset="0"/>
                  </a:endParaRPr>
                </a:p>
              </p:txBody>
            </p:sp>
          </p:grpSp>
          <p:sp>
            <p:nvSpPr>
              <p:cNvPr id="1049717" name="Line 58"/>
              <p:cNvSpPr>
                <a:spLocks noChangeShapeType="1"/>
              </p:cNvSpPr>
              <p:nvPr/>
            </p:nvSpPr>
            <p:spPr bwMode="auto">
              <a:xfrm>
                <a:off x="1540" y="3810"/>
                <a:ext cx="696" cy="0"/>
              </a:xfrm>
              <a:prstGeom prst="line">
                <a:avLst/>
              </a:prstGeom>
              <a:noFill/>
              <a:ln w="76200">
                <a:solidFill>
                  <a:schemeClr val="folHlink"/>
                </a:solidFill>
                <a:round/>
              </a:ln>
            </p:spPr>
            <p:txBody>
              <a:bodyPr wrap="none"/>
              <a:lstStyle/>
              <a:p>
                <a:endParaRPr lang="zh-CN" altLang="en-US"/>
              </a:p>
            </p:txBody>
          </p:sp>
          <p:sp>
            <p:nvSpPr>
              <p:cNvPr id="1049718" name="Line 80"/>
              <p:cNvSpPr>
                <a:spLocks noChangeShapeType="1"/>
              </p:cNvSpPr>
              <p:nvPr/>
            </p:nvSpPr>
            <p:spPr bwMode="auto">
              <a:xfrm>
                <a:off x="1542" y="2261"/>
                <a:ext cx="701" cy="0"/>
              </a:xfrm>
              <a:prstGeom prst="line">
                <a:avLst/>
              </a:prstGeom>
              <a:noFill/>
              <a:ln w="38100">
                <a:solidFill>
                  <a:schemeClr val="folHlink"/>
                </a:solidFill>
                <a:round/>
              </a:ln>
            </p:spPr>
            <p:txBody>
              <a:bodyPr wrap="none"/>
              <a:lstStyle/>
              <a:p>
                <a:endParaRPr lang="zh-CN" altLang="en-US"/>
              </a:p>
            </p:txBody>
          </p:sp>
        </p:grpSp>
        <p:sp>
          <p:nvSpPr>
            <p:cNvPr id="1049719" name="Line 79"/>
            <p:cNvSpPr>
              <a:spLocks noChangeShapeType="1"/>
            </p:cNvSpPr>
            <p:nvPr/>
          </p:nvSpPr>
          <p:spPr bwMode="auto">
            <a:xfrm>
              <a:off x="1542" y="1979"/>
              <a:ext cx="701" cy="0"/>
            </a:xfrm>
            <a:prstGeom prst="line">
              <a:avLst/>
            </a:prstGeom>
            <a:noFill/>
            <a:ln w="38100">
              <a:solidFill>
                <a:schemeClr val="folHlink"/>
              </a:solidFill>
              <a:round/>
            </a:ln>
          </p:spPr>
          <p:txBody>
            <a:bodyPr wrap="none"/>
            <a:lstStyle/>
            <a:p>
              <a:endParaRPr lang="zh-CN" altLang="en-US"/>
            </a:p>
          </p:txBody>
        </p:sp>
      </p:grpSp>
      <p:grpSp>
        <p:nvGrpSpPr>
          <p:cNvPr id="263" name="组合 363"/>
          <p:cNvGrpSpPr/>
          <p:nvPr/>
        </p:nvGrpSpPr>
        <p:grpSpPr bwMode="auto">
          <a:xfrm>
            <a:off x="5068888" y="3127375"/>
            <a:ext cx="1143000" cy="3225800"/>
            <a:chOff x="3544876" y="3126604"/>
            <a:chExt cx="1142992" cy="3226584"/>
          </a:xfrm>
        </p:grpSpPr>
        <p:sp>
          <p:nvSpPr>
            <p:cNvPr id="1049720" name="Line 92"/>
            <p:cNvSpPr>
              <a:spLocks noChangeShapeType="1"/>
            </p:cNvSpPr>
            <p:nvPr/>
          </p:nvSpPr>
          <p:spPr bwMode="auto">
            <a:xfrm>
              <a:off x="3560904" y="3126604"/>
              <a:ext cx="1116000" cy="0"/>
            </a:xfrm>
            <a:prstGeom prst="line">
              <a:avLst/>
            </a:prstGeom>
            <a:noFill/>
            <a:ln w="76200">
              <a:solidFill>
                <a:schemeClr val="folHlink"/>
              </a:solidFill>
              <a:round/>
            </a:ln>
          </p:spPr>
          <p:txBody>
            <a:bodyPr wrap="none"/>
            <a:lstStyle/>
            <a:p>
              <a:endParaRPr lang="zh-CN" altLang="en-US"/>
            </a:p>
          </p:txBody>
        </p:sp>
        <p:sp>
          <p:nvSpPr>
            <p:cNvPr id="1049721" name="Line 92"/>
            <p:cNvSpPr>
              <a:spLocks noChangeShapeType="1"/>
            </p:cNvSpPr>
            <p:nvPr/>
          </p:nvSpPr>
          <p:spPr bwMode="auto">
            <a:xfrm>
              <a:off x="3571868" y="3560400"/>
              <a:ext cx="1116000" cy="0"/>
            </a:xfrm>
            <a:prstGeom prst="line">
              <a:avLst/>
            </a:prstGeom>
            <a:noFill/>
            <a:ln w="76200">
              <a:solidFill>
                <a:schemeClr val="folHlink"/>
              </a:solidFill>
              <a:round/>
            </a:ln>
          </p:spPr>
          <p:txBody>
            <a:bodyPr wrap="none"/>
            <a:lstStyle/>
            <a:p>
              <a:endParaRPr lang="zh-CN" altLang="en-US"/>
            </a:p>
          </p:txBody>
        </p:sp>
        <p:sp>
          <p:nvSpPr>
            <p:cNvPr id="1049722" name="Line 84"/>
            <p:cNvSpPr>
              <a:spLocks noChangeShapeType="1"/>
            </p:cNvSpPr>
            <p:nvPr/>
          </p:nvSpPr>
          <p:spPr bwMode="auto">
            <a:xfrm>
              <a:off x="3544876" y="4429132"/>
              <a:ext cx="1116000" cy="0"/>
            </a:xfrm>
            <a:prstGeom prst="line">
              <a:avLst/>
            </a:prstGeom>
            <a:noFill/>
            <a:ln w="76200">
              <a:solidFill>
                <a:schemeClr val="folHlink"/>
              </a:solidFill>
              <a:round/>
            </a:ln>
          </p:spPr>
          <p:txBody>
            <a:bodyPr wrap="none"/>
            <a:lstStyle/>
            <a:p>
              <a:endParaRPr lang="zh-CN" altLang="en-US"/>
            </a:p>
          </p:txBody>
        </p:sp>
        <p:grpSp>
          <p:nvGrpSpPr>
            <p:cNvPr id="264" name="组合 349"/>
            <p:cNvGrpSpPr/>
            <p:nvPr/>
          </p:nvGrpSpPr>
          <p:grpSpPr bwMode="auto">
            <a:xfrm>
              <a:off x="3552828" y="5784863"/>
              <a:ext cx="1130400" cy="568325"/>
              <a:chOff x="1847824" y="5784863"/>
              <a:chExt cx="1447800" cy="568325"/>
            </a:xfrm>
          </p:grpSpPr>
          <p:sp>
            <p:nvSpPr>
              <p:cNvPr id="1049723" name="Rectangle 69"/>
              <p:cNvSpPr>
                <a:spLocks noChangeArrowheads="1"/>
              </p:cNvSpPr>
              <p:nvPr/>
            </p:nvSpPr>
            <p:spPr bwMode="auto">
              <a:xfrm>
                <a:off x="1847824" y="5784863"/>
                <a:ext cx="1447800" cy="568325"/>
              </a:xfrm>
              <a:prstGeom prst="rect">
                <a:avLst/>
              </a:prstGeom>
              <a:solidFill>
                <a:schemeClr val="folHlink">
                  <a:alpha val="50195"/>
                </a:schemeClr>
              </a:solidFill>
              <a:ln w="9525">
                <a:solidFill>
                  <a:schemeClr val="folHlink"/>
                </a:solidFill>
                <a:miter lim="800000"/>
              </a:ln>
            </p:spPr>
            <p:txBody>
              <a:bodyPr wrap="none" anchor="ctr"/>
              <a:lstStyle/>
              <a:p>
                <a:pPr>
                  <a:spcBef>
                    <a:spcPct val="0"/>
                  </a:spcBef>
                </a:pPr>
                <a:endParaRPr lang="zh-CN" altLang="en-US" sz="2400">
                  <a:latin typeface="Times New Roman" panose="02020603050405020304" pitchFamily="18" charset="0"/>
                </a:endParaRPr>
              </a:p>
            </p:txBody>
          </p:sp>
          <p:sp>
            <p:nvSpPr>
              <p:cNvPr id="1049724" name="Line 74"/>
              <p:cNvSpPr>
                <a:spLocks noChangeShapeType="1"/>
              </p:cNvSpPr>
              <p:nvPr/>
            </p:nvSpPr>
            <p:spPr bwMode="auto">
              <a:xfrm>
                <a:off x="1847824" y="6048388"/>
                <a:ext cx="1447800" cy="0"/>
              </a:xfrm>
              <a:prstGeom prst="line">
                <a:avLst/>
              </a:prstGeom>
              <a:noFill/>
              <a:ln w="76200">
                <a:solidFill>
                  <a:schemeClr val="folHlink"/>
                </a:solidFill>
                <a:round/>
              </a:ln>
            </p:spPr>
            <p:txBody>
              <a:bodyPr wrap="none"/>
              <a:lstStyle/>
              <a:p>
                <a:endParaRPr lang="zh-CN" altLang="en-US"/>
              </a:p>
            </p:txBody>
          </p:sp>
        </p:grpSp>
        <p:sp>
          <p:nvSpPr>
            <p:cNvPr id="1049725" name="Line 84"/>
            <p:cNvSpPr>
              <a:spLocks noChangeShapeType="1"/>
            </p:cNvSpPr>
            <p:nvPr/>
          </p:nvSpPr>
          <p:spPr bwMode="auto">
            <a:xfrm>
              <a:off x="3564000" y="5328000"/>
              <a:ext cx="1116000" cy="0"/>
            </a:xfrm>
            <a:prstGeom prst="line">
              <a:avLst/>
            </a:prstGeom>
            <a:noFill/>
            <a:ln w="76200">
              <a:solidFill>
                <a:schemeClr val="folHlink"/>
              </a:solidFill>
              <a:round/>
            </a:ln>
          </p:spPr>
          <p:txBody>
            <a:bodyPr wrap="none"/>
            <a:lstStyle/>
            <a:p>
              <a:endParaRPr lang="zh-CN" altLang="en-US"/>
            </a:p>
          </p:txBody>
        </p:sp>
      </p:grpSp>
      <p:sp>
        <p:nvSpPr>
          <p:cNvPr id="1049726" name="Line 95"/>
          <p:cNvSpPr>
            <a:spLocks noChangeShapeType="1"/>
          </p:cNvSpPr>
          <p:nvPr/>
        </p:nvSpPr>
        <p:spPr bwMode="auto">
          <a:xfrm rot="2700000">
            <a:off x="7038975" y="4735513"/>
            <a:ext cx="0" cy="685800"/>
          </a:xfrm>
          <a:prstGeom prst="line">
            <a:avLst/>
          </a:prstGeom>
          <a:noFill/>
          <a:ln w="76200">
            <a:solidFill>
              <a:schemeClr val="folHlink"/>
            </a:solidFill>
            <a:round/>
          </a:ln>
        </p:spPr>
        <p:txBody>
          <a:bodyPr wrap="none"/>
          <a:lstStyle/>
          <a:p>
            <a:endParaRPr lang="zh-CN" altLang="en-US"/>
          </a:p>
        </p:txBody>
      </p:sp>
      <p:grpSp>
        <p:nvGrpSpPr>
          <p:cNvPr id="265" name="Group 140"/>
          <p:cNvGrpSpPr/>
          <p:nvPr/>
        </p:nvGrpSpPr>
        <p:grpSpPr bwMode="auto">
          <a:xfrm>
            <a:off x="6167439" y="3128963"/>
            <a:ext cx="1163637" cy="3224212"/>
            <a:chOff x="2925" y="1971"/>
            <a:chExt cx="733" cy="2031"/>
          </a:xfrm>
        </p:grpSpPr>
        <p:grpSp>
          <p:nvGrpSpPr>
            <p:cNvPr id="266" name="Group 141"/>
            <p:cNvGrpSpPr/>
            <p:nvPr/>
          </p:nvGrpSpPr>
          <p:grpSpPr bwMode="auto">
            <a:xfrm>
              <a:off x="2925" y="1971"/>
              <a:ext cx="733" cy="2031"/>
              <a:chOff x="2925" y="1971"/>
              <a:chExt cx="733" cy="2031"/>
            </a:xfrm>
          </p:grpSpPr>
          <p:sp>
            <p:nvSpPr>
              <p:cNvPr id="1049727" name="Line 92"/>
              <p:cNvSpPr>
                <a:spLocks noChangeShapeType="1"/>
              </p:cNvSpPr>
              <p:nvPr/>
            </p:nvSpPr>
            <p:spPr bwMode="auto">
              <a:xfrm>
                <a:off x="2925" y="1971"/>
                <a:ext cx="726" cy="0"/>
              </a:xfrm>
              <a:prstGeom prst="line">
                <a:avLst/>
              </a:prstGeom>
              <a:noFill/>
              <a:ln w="76200">
                <a:solidFill>
                  <a:schemeClr val="folHlink"/>
                </a:solidFill>
                <a:round/>
              </a:ln>
            </p:spPr>
            <p:txBody>
              <a:bodyPr wrap="none"/>
              <a:lstStyle/>
              <a:p>
                <a:endParaRPr lang="zh-CN" altLang="en-US"/>
              </a:p>
            </p:txBody>
          </p:sp>
          <p:sp>
            <p:nvSpPr>
              <p:cNvPr id="1049728" name="Line 92"/>
              <p:cNvSpPr>
                <a:spLocks noChangeShapeType="1"/>
              </p:cNvSpPr>
              <p:nvPr/>
            </p:nvSpPr>
            <p:spPr bwMode="auto">
              <a:xfrm>
                <a:off x="2932" y="2243"/>
                <a:ext cx="726" cy="0"/>
              </a:xfrm>
              <a:prstGeom prst="line">
                <a:avLst/>
              </a:prstGeom>
              <a:noFill/>
              <a:ln w="76200">
                <a:solidFill>
                  <a:schemeClr val="folHlink"/>
                </a:solidFill>
                <a:round/>
              </a:ln>
            </p:spPr>
            <p:txBody>
              <a:bodyPr wrap="none"/>
              <a:lstStyle/>
              <a:p>
                <a:endParaRPr lang="zh-CN" altLang="en-US"/>
              </a:p>
            </p:txBody>
          </p:sp>
          <p:sp>
            <p:nvSpPr>
              <p:cNvPr id="1049729" name="Line 84"/>
              <p:cNvSpPr>
                <a:spLocks noChangeShapeType="1"/>
              </p:cNvSpPr>
              <p:nvPr/>
            </p:nvSpPr>
            <p:spPr bwMode="auto">
              <a:xfrm>
                <a:off x="2931" y="2790"/>
                <a:ext cx="714" cy="0"/>
              </a:xfrm>
              <a:prstGeom prst="line">
                <a:avLst/>
              </a:prstGeom>
              <a:noFill/>
              <a:ln w="76200">
                <a:solidFill>
                  <a:schemeClr val="folHlink"/>
                </a:solidFill>
                <a:round/>
              </a:ln>
            </p:spPr>
            <p:txBody>
              <a:bodyPr wrap="none"/>
              <a:lstStyle/>
              <a:p>
                <a:endParaRPr lang="zh-CN" altLang="en-US"/>
              </a:p>
            </p:txBody>
          </p:sp>
          <p:sp>
            <p:nvSpPr>
              <p:cNvPr id="1049730" name="Freeform 85"/>
              <p:cNvSpPr/>
              <p:nvPr/>
            </p:nvSpPr>
            <p:spPr bwMode="auto">
              <a:xfrm>
                <a:off x="2942" y="3644"/>
                <a:ext cx="658" cy="358"/>
              </a:xfrm>
              <a:custGeom>
                <a:avLst/>
                <a:gdLst>
                  <a:gd name="T0" fmla="*/ 0 w 931"/>
                  <a:gd name="T1" fmla="*/ 0 h 358"/>
                  <a:gd name="T2" fmla="*/ 931 w 931"/>
                  <a:gd name="T3" fmla="*/ 0 h 358"/>
                  <a:gd name="T4" fmla="*/ 774 w 931"/>
                  <a:gd name="T5" fmla="*/ 166 h 358"/>
                  <a:gd name="T6" fmla="*/ 931 w 931"/>
                  <a:gd name="T7" fmla="*/ 355 h 358"/>
                  <a:gd name="T8" fmla="*/ 6 w 931"/>
                  <a:gd name="T9" fmla="*/ 358 h 358"/>
                  <a:gd name="T10" fmla="*/ 0 60000 65536"/>
                  <a:gd name="T11" fmla="*/ 0 60000 65536"/>
                  <a:gd name="T12" fmla="*/ 0 60000 65536"/>
                  <a:gd name="T13" fmla="*/ 0 60000 65536"/>
                  <a:gd name="T14" fmla="*/ 0 60000 65536"/>
                  <a:gd name="T15" fmla="*/ 0 w 931"/>
                  <a:gd name="T16" fmla="*/ 0 h 358"/>
                  <a:gd name="T17" fmla="*/ 931 w 931"/>
                  <a:gd name="T18" fmla="*/ 358 h 358"/>
                </a:gdLst>
                <a:ahLst/>
                <a:cxnLst>
                  <a:cxn ang="T10">
                    <a:pos x="T0" y="T1"/>
                  </a:cxn>
                  <a:cxn ang="T11">
                    <a:pos x="T2" y="T3"/>
                  </a:cxn>
                  <a:cxn ang="T12">
                    <a:pos x="T4" y="T5"/>
                  </a:cxn>
                  <a:cxn ang="T13">
                    <a:pos x="T6" y="T7"/>
                  </a:cxn>
                  <a:cxn ang="T14">
                    <a:pos x="T8" y="T9"/>
                  </a:cxn>
                </a:cxnLst>
                <a:rect l="T15" t="T16" r="T17" b="T18"/>
                <a:pathLst>
                  <a:path w="931" h="358">
                    <a:moveTo>
                      <a:pt x="0" y="0"/>
                    </a:moveTo>
                    <a:lnTo>
                      <a:pt x="931" y="0"/>
                    </a:lnTo>
                    <a:lnTo>
                      <a:pt x="774" y="166"/>
                    </a:lnTo>
                    <a:lnTo>
                      <a:pt x="931" y="355"/>
                    </a:lnTo>
                    <a:lnTo>
                      <a:pt x="6" y="358"/>
                    </a:lnTo>
                  </a:path>
                </a:pathLst>
              </a:custGeom>
              <a:solidFill>
                <a:schemeClr val="folHlink">
                  <a:alpha val="50195"/>
                </a:schemeClr>
              </a:solidFill>
              <a:ln w="9525">
                <a:solidFill>
                  <a:schemeClr val="folHlink"/>
                </a:solidFill>
                <a:round/>
              </a:ln>
            </p:spPr>
            <p:txBody>
              <a:bodyPr wrap="none"/>
              <a:lstStyle/>
              <a:p>
                <a:pPr>
                  <a:spcBef>
                    <a:spcPct val="0"/>
                  </a:spcBef>
                </a:pPr>
                <a:endParaRPr lang="zh-CN" altLang="en-US" sz="2400">
                  <a:latin typeface="Times New Roman" panose="02020603050405020304" pitchFamily="18" charset="0"/>
                </a:endParaRPr>
              </a:p>
            </p:txBody>
          </p:sp>
          <p:sp>
            <p:nvSpPr>
              <p:cNvPr id="1049731" name="Line 84"/>
              <p:cNvSpPr>
                <a:spLocks noChangeShapeType="1"/>
              </p:cNvSpPr>
              <p:nvPr/>
            </p:nvSpPr>
            <p:spPr bwMode="auto">
              <a:xfrm>
                <a:off x="2942" y="3356"/>
                <a:ext cx="386" cy="0"/>
              </a:xfrm>
              <a:prstGeom prst="line">
                <a:avLst/>
              </a:prstGeom>
              <a:noFill/>
              <a:ln w="76200">
                <a:solidFill>
                  <a:schemeClr val="folHlink"/>
                </a:solidFill>
                <a:round/>
              </a:ln>
            </p:spPr>
            <p:txBody>
              <a:bodyPr wrap="none"/>
              <a:lstStyle/>
              <a:p>
                <a:endParaRPr lang="zh-CN" altLang="en-US"/>
              </a:p>
            </p:txBody>
          </p:sp>
        </p:grpSp>
        <p:sp>
          <p:nvSpPr>
            <p:cNvPr id="1049732" name="Line 81"/>
            <p:cNvSpPr>
              <a:spLocks noChangeShapeType="1"/>
            </p:cNvSpPr>
            <p:nvPr/>
          </p:nvSpPr>
          <p:spPr bwMode="auto">
            <a:xfrm>
              <a:off x="2946" y="3810"/>
              <a:ext cx="577" cy="0"/>
            </a:xfrm>
            <a:prstGeom prst="line">
              <a:avLst/>
            </a:prstGeom>
            <a:noFill/>
            <a:ln w="76200">
              <a:solidFill>
                <a:schemeClr val="folHlink"/>
              </a:solidFill>
              <a:round/>
            </a:ln>
          </p:spPr>
          <p:txBody>
            <a:bodyPr wrap="none"/>
            <a:lstStyle/>
            <a:p>
              <a:endParaRPr lang="zh-CN" altLang="en-US"/>
            </a:p>
          </p:txBody>
        </p:sp>
      </p:grpSp>
      <p:sp>
        <p:nvSpPr>
          <p:cNvPr id="1049733" name="Line 75"/>
          <p:cNvSpPr>
            <a:spLocks noChangeShapeType="1"/>
          </p:cNvSpPr>
          <p:nvPr/>
        </p:nvSpPr>
        <p:spPr bwMode="auto">
          <a:xfrm rot="8100000">
            <a:off x="3690938" y="3822700"/>
            <a:ext cx="0" cy="730250"/>
          </a:xfrm>
          <a:prstGeom prst="line">
            <a:avLst/>
          </a:prstGeom>
          <a:noFill/>
          <a:ln w="76200">
            <a:solidFill>
              <a:schemeClr val="folHlink"/>
            </a:solidFill>
            <a:round/>
          </a:ln>
        </p:spPr>
        <p:txBody>
          <a:bodyPr wrap="none"/>
          <a:lstStyle/>
          <a:p>
            <a:endParaRPr lang="zh-CN" altLang="en-US"/>
          </a:p>
        </p:txBody>
      </p:sp>
      <p:sp>
        <p:nvSpPr>
          <p:cNvPr id="1049734" name="Line 75"/>
          <p:cNvSpPr>
            <a:spLocks noChangeShapeType="1"/>
          </p:cNvSpPr>
          <p:nvPr/>
        </p:nvSpPr>
        <p:spPr bwMode="auto">
          <a:xfrm rot="8100000">
            <a:off x="4837113" y="4706938"/>
            <a:ext cx="0" cy="730250"/>
          </a:xfrm>
          <a:prstGeom prst="line">
            <a:avLst/>
          </a:prstGeom>
          <a:noFill/>
          <a:ln w="76200">
            <a:solidFill>
              <a:schemeClr val="folHlink"/>
            </a:solidFill>
            <a:round/>
          </a:ln>
        </p:spPr>
        <p:txBody>
          <a:bodyPr wrap="none"/>
          <a:lstStyle/>
          <a:p>
            <a:endParaRPr lang="zh-CN" altLang="en-US"/>
          </a:p>
        </p:txBody>
      </p:sp>
      <p:sp>
        <p:nvSpPr>
          <p:cNvPr id="1049735" name="Line 65"/>
          <p:cNvSpPr>
            <a:spLocks noChangeShapeType="1"/>
          </p:cNvSpPr>
          <p:nvPr/>
        </p:nvSpPr>
        <p:spPr bwMode="auto">
          <a:xfrm>
            <a:off x="2878138" y="2755900"/>
            <a:ext cx="0" cy="3924300"/>
          </a:xfrm>
          <a:prstGeom prst="line">
            <a:avLst/>
          </a:prstGeom>
          <a:noFill/>
          <a:ln w="38100">
            <a:solidFill>
              <a:schemeClr val="tx1"/>
            </a:solidFill>
            <a:prstDash val="dash"/>
            <a:round/>
          </a:ln>
        </p:spPr>
        <p:txBody>
          <a:bodyPr wrap="none"/>
          <a:lstStyle/>
          <a:p>
            <a:endParaRPr lang="zh-CN" altLang="en-US"/>
          </a:p>
        </p:txBody>
      </p:sp>
      <p:sp>
        <p:nvSpPr>
          <p:cNvPr id="1049736" name="Line 76"/>
          <p:cNvSpPr>
            <a:spLocks noChangeShapeType="1"/>
          </p:cNvSpPr>
          <p:nvPr/>
        </p:nvSpPr>
        <p:spPr bwMode="auto">
          <a:xfrm>
            <a:off x="3981450" y="2755900"/>
            <a:ext cx="0" cy="3924300"/>
          </a:xfrm>
          <a:prstGeom prst="line">
            <a:avLst/>
          </a:prstGeom>
          <a:noFill/>
          <a:ln w="38100">
            <a:solidFill>
              <a:schemeClr val="tx1"/>
            </a:solidFill>
            <a:prstDash val="dash"/>
            <a:round/>
          </a:ln>
        </p:spPr>
        <p:txBody>
          <a:bodyPr wrap="none"/>
          <a:lstStyle/>
          <a:p>
            <a:endParaRPr lang="zh-CN" altLang="en-US"/>
          </a:p>
        </p:txBody>
      </p:sp>
      <p:sp>
        <p:nvSpPr>
          <p:cNvPr id="1049737" name="Line 88"/>
          <p:cNvSpPr>
            <a:spLocks noChangeShapeType="1"/>
          </p:cNvSpPr>
          <p:nvPr/>
        </p:nvSpPr>
        <p:spPr bwMode="auto">
          <a:xfrm>
            <a:off x="5084763" y="2755900"/>
            <a:ext cx="0" cy="3924300"/>
          </a:xfrm>
          <a:prstGeom prst="line">
            <a:avLst/>
          </a:prstGeom>
          <a:noFill/>
          <a:ln w="38100">
            <a:solidFill>
              <a:schemeClr val="tx1"/>
            </a:solidFill>
            <a:prstDash val="dash"/>
            <a:round/>
          </a:ln>
        </p:spPr>
        <p:txBody>
          <a:bodyPr wrap="none"/>
          <a:lstStyle/>
          <a:p>
            <a:endParaRPr lang="zh-CN" altLang="en-US"/>
          </a:p>
        </p:txBody>
      </p:sp>
      <p:sp>
        <p:nvSpPr>
          <p:cNvPr id="1049738" name="Line 88"/>
          <p:cNvSpPr>
            <a:spLocks noChangeShapeType="1"/>
          </p:cNvSpPr>
          <p:nvPr/>
        </p:nvSpPr>
        <p:spPr bwMode="auto">
          <a:xfrm>
            <a:off x="6203950" y="2755900"/>
            <a:ext cx="0" cy="3924300"/>
          </a:xfrm>
          <a:prstGeom prst="line">
            <a:avLst/>
          </a:prstGeom>
          <a:noFill/>
          <a:ln w="38100">
            <a:solidFill>
              <a:schemeClr val="tx1"/>
            </a:solidFill>
            <a:prstDash val="dash"/>
            <a:round/>
          </a:ln>
        </p:spPr>
        <p:txBody>
          <a:bodyPr wrap="none"/>
          <a:lstStyle/>
          <a:p>
            <a:endParaRPr lang="zh-CN" altLang="en-US"/>
          </a:p>
        </p:txBody>
      </p:sp>
      <p:sp>
        <p:nvSpPr>
          <p:cNvPr id="1049739" name="Line 88"/>
          <p:cNvSpPr>
            <a:spLocks noChangeShapeType="1"/>
          </p:cNvSpPr>
          <p:nvPr/>
        </p:nvSpPr>
        <p:spPr bwMode="auto">
          <a:xfrm>
            <a:off x="7310438" y="2755900"/>
            <a:ext cx="0" cy="3924300"/>
          </a:xfrm>
          <a:prstGeom prst="line">
            <a:avLst/>
          </a:prstGeom>
          <a:noFill/>
          <a:ln w="38100">
            <a:solidFill>
              <a:schemeClr val="tx1"/>
            </a:solidFill>
            <a:prstDash val="dash"/>
            <a:round/>
          </a:ln>
        </p:spPr>
        <p:txBody>
          <a:bodyPr wrap="none"/>
          <a:lstStyle/>
          <a:p>
            <a:endParaRPr lang="zh-CN" altLang="en-US"/>
          </a:p>
        </p:txBody>
      </p:sp>
      <p:sp>
        <p:nvSpPr>
          <p:cNvPr id="1049740" name="Line 88"/>
          <p:cNvSpPr>
            <a:spLocks noChangeShapeType="1"/>
          </p:cNvSpPr>
          <p:nvPr/>
        </p:nvSpPr>
        <p:spPr bwMode="auto">
          <a:xfrm>
            <a:off x="8418513" y="2755900"/>
            <a:ext cx="0" cy="3924300"/>
          </a:xfrm>
          <a:prstGeom prst="line">
            <a:avLst/>
          </a:prstGeom>
          <a:noFill/>
          <a:ln w="38100">
            <a:solidFill>
              <a:schemeClr val="tx1"/>
            </a:solidFill>
            <a:prstDash val="dash"/>
            <a:round/>
          </a:ln>
        </p:spPr>
        <p:txBody>
          <a:bodyPr wrap="none"/>
          <a:lstStyle/>
          <a:p>
            <a:endParaRPr lang="zh-CN" altLang="en-US"/>
          </a:p>
        </p:txBody>
      </p:sp>
      <p:sp>
        <p:nvSpPr>
          <p:cNvPr id="1049741" name="Freeform 104"/>
          <p:cNvSpPr/>
          <p:nvPr/>
        </p:nvSpPr>
        <p:spPr bwMode="auto">
          <a:xfrm>
            <a:off x="8108950" y="5784851"/>
            <a:ext cx="331788" cy="601663"/>
          </a:xfrm>
          <a:custGeom>
            <a:avLst/>
            <a:gdLst>
              <a:gd name="T0" fmla="*/ 249 w 257"/>
              <a:gd name="T1" fmla="*/ 166 h 379"/>
              <a:gd name="T2" fmla="*/ 0 w 257"/>
              <a:gd name="T3" fmla="*/ 0 h 379"/>
              <a:gd name="T4" fmla="*/ 245 w 257"/>
              <a:gd name="T5" fmla="*/ 0 h 379"/>
              <a:gd name="T6" fmla="*/ 257 w 257"/>
              <a:gd name="T7" fmla="*/ 379 h 379"/>
              <a:gd name="T8" fmla="*/ 61 w 257"/>
              <a:gd name="T9" fmla="*/ 379 h 379"/>
              <a:gd name="T10" fmla="*/ 0 60000 65536"/>
              <a:gd name="T11" fmla="*/ 0 60000 65536"/>
              <a:gd name="T12" fmla="*/ 0 60000 65536"/>
              <a:gd name="T13" fmla="*/ 0 60000 65536"/>
              <a:gd name="T14" fmla="*/ 0 60000 65536"/>
              <a:gd name="T15" fmla="*/ 0 w 257"/>
              <a:gd name="T16" fmla="*/ 0 h 379"/>
              <a:gd name="T17" fmla="*/ 257 w 257"/>
              <a:gd name="T18" fmla="*/ 379 h 379"/>
            </a:gdLst>
            <a:ahLst/>
            <a:cxnLst>
              <a:cxn ang="T10">
                <a:pos x="T0" y="T1"/>
              </a:cxn>
              <a:cxn ang="T11">
                <a:pos x="T2" y="T3"/>
              </a:cxn>
              <a:cxn ang="T12">
                <a:pos x="T4" y="T5"/>
              </a:cxn>
              <a:cxn ang="T13">
                <a:pos x="T6" y="T7"/>
              </a:cxn>
              <a:cxn ang="T14">
                <a:pos x="T8" y="T9"/>
              </a:cxn>
            </a:cxnLst>
            <a:rect l="T15" t="T16" r="T17" b="T18"/>
            <a:pathLst>
              <a:path w="257" h="379">
                <a:moveTo>
                  <a:pt x="249" y="166"/>
                </a:moveTo>
                <a:lnTo>
                  <a:pt x="0" y="0"/>
                </a:lnTo>
                <a:lnTo>
                  <a:pt x="245" y="0"/>
                </a:lnTo>
                <a:lnTo>
                  <a:pt x="257" y="379"/>
                </a:lnTo>
                <a:lnTo>
                  <a:pt x="61" y="379"/>
                </a:lnTo>
              </a:path>
            </a:pathLst>
          </a:custGeom>
          <a:solidFill>
            <a:schemeClr val="folHlink">
              <a:alpha val="50195"/>
            </a:schemeClr>
          </a:solidFill>
          <a:ln w="9525">
            <a:solidFill>
              <a:schemeClr val="folHlink"/>
            </a:solidFill>
            <a:round/>
          </a:ln>
        </p:spPr>
        <p:txBody>
          <a:bodyPr wrap="none"/>
          <a:lstStyle/>
          <a:p>
            <a:pPr>
              <a:spcBef>
                <a:spcPct val="0"/>
              </a:spcBef>
            </a:pPr>
            <a:endParaRPr lang="zh-CN" altLang="en-US" sz="2400">
              <a:latin typeface="Times New Roman" panose="02020603050405020304" pitchFamily="18" charset="0"/>
            </a:endParaRPr>
          </a:p>
        </p:txBody>
      </p:sp>
      <p:grpSp>
        <p:nvGrpSpPr>
          <p:cNvPr id="267" name="Group 158"/>
          <p:cNvGrpSpPr/>
          <p:nvPr/>
        </p:nvGrpSpPr>
        <p:grpSpPr bwMode="auto">
          <a:xfrm>
            <a:off x="6781801" y="4797425"/>
            <a:ext cx="517525" cy="1568450"/>
            <a:chOff x="3312" y="3022"/>
            <a:chExt cx="326" cy="988"/>
          </a:xfrm>
        </p:grpSpPr>
        <p:sp>
          <p:nvSpPr>
            <p:cNvPr id="1049742" name="Freeform 100"/>
            <p:cNvSpPr/>
            <p:nvPr/>
          </p:nvSpPr>
          <p:spPr bwMode="auto">
            <a:xfrm>
              <a:off x="3312" y="3022"/>
              <a:ext cx="317" cy="350"/>
            </a:xfrm>
            <a:custGeom>
              <a:avLst/>
              <a:gdLst>
                <a:gd name="T0" fmla="*/ 0 w 417"/>
                <a:gd name="T1" fmla="*/ 442 h 442"/>
                <a:gd name="T2" fmla="*/ 417 w 417"/>
                <a:gd name="T3" fmla="*/ 442 h 442"/>
                <a:gd name="T4" fmla="*/ 417 w 417"/>
                <a:gd name="T5" fmla="*/ 0 h 442"/>
                <a:gd name="T6" fmla="*/ 0 w 417"/>
                <a:gd name="T7" fmla="*/ 442 h 442"/>
                <a:gd name="T8" fmla="*/ 0 60000 65536"/>
                <a:gd name="T9" fmla="*/ 0 60000 65536"/>
                <a:gd name="T10" fmla="*/ 0 60000 65536"/>
                <a:gd name="T11" fmla="*/ 0 60000 65536"/>
                <a:gd name="T12" fmla="*/ 0 w 417"/>
                <a:gd name="T13" fmla="*/ 0 h 442"/>
                <a:gd name="T14" fmla="*/ 417 w 417"/>
                <a:gd name="T15" fmla="*/ 442 h 442"/>
              </a:gdLst>
              <a:ahLst/>
              <a:cxnLst>
                <a:cxn ang="T8">
                  <a:pos x="T0" y="T1"/>
                </a:cxn>
                <a:cxn ang="T9">
                  <a:pos x="T2" y="T3"/>
                </a:cxn>
                <a:cxn ang="T10">
                  <a:pos x="T4" y="T5"/>
                </a:cxn>
                <a:cxn ang="T11">
                  <a:pos x="T6" y="T7"/>
                </a:cxn>
              </a:cxnLst>
              <a:rect l="T12" t="T13" r="T14" b="T15"/>
              <a:pathLst>
                <a:path w="417" h="442">
                  <a:moveTo>
                    <a:pt x="0" y="442"/>
                  </a:moveTo>
                  <a:lnTo>
                    <a:pt x="417" y="442"/>
                  </a:lnTo>
                  <a:lnTo>
                    <a:pt x="417" y="0"/>
                  </a:lnTo>
                  <a:lnTo>
                    <a:pt x="0" y="442"/>
                  </a:lnTo>
                  <a:close/>
                </a:path>
              </a:pathLst>
            </a:custGeom>
            <a:solidFill>
              <a:schemeClr val="folHlink">
                <a:alpha val="50195"/>
              </a:schemeClr>
            </a:solidFill>
            <a:ln w="9525">
              <a:solidFill>
                <a:schemeClr val="folHlink"/>
              </a:solidFill>
              <a:round/>
            </a:ln>
          </p:spPr>
          <p:txBody>
            <a:bodyPr wrap="none"/>
            <a:lstStyle/>
            <a:p>
              <a:pPr>
                <a:spcBef>
                  <a:spcPct val="0"/>
                </a:spcBef>
              </a:pPr>
              <a:endParaRPr lang="zh-CN" altLang="en-US" sz="2400">
                <a:latin typeface="Times New Roman" panose="02020603050405020304" pitchFamily="18" charset="0"/>
              </a:endParaRPr>
            </a:p>
          </p:txBody>
        </p:sp>
        <p:grpSp>
          <p:nvGrpSpPr>
            <p:cNvPr id="268" name="Group 160"/>
            <p:cNvGrpSpPr/>
            <p:nvPr/>
          </p:nvGrpSpPr>
          <p:grpSpPr bwMode="auto">
            <a:xfrm>
              <a:off x="3463" y="3655"/>
              <a:ext cx="175" cy="355"/>
              <a:chOff x="3447" y="3655"/>
              <a:chExt cx="175" cy="355"/>
            </a:xfrm>
          </p:grpSpPr>
          <p:sp>
            <p:nvSpPr>
              <p:cNvPr id="1049743" name="Line 86"/>
              <p:cNvSpPr>
                <a:spLocks noChangeShapeType="1"/>
              </p:cNvSpPr>
              <p:nvPr/>
            </p:nvSpPr>
            <p:spPr bwMode="auto">
              <a:xfrm rot="21287122" flipV="1">
                <a:off x="3447" y="3655"/>
                <a:ext cx="168" cy="175"/>
              </a:xfrm>
              <a:prstGeom prst="line">
                <a:avLst/>
              </a:prstGeom>
              <a:noFill/>
              <a:ln w="76200">
                <a:solidFill>
                  <a:schemeClr val="folHlink"/>
                </a:solidFill>
                <a:round/>
              </a:ln>
            </p:spPr>
            <p:txBody>
              <a:bodyPr wrap="none"/>
              <a:lstStyle/>
              <a:p>
                <a:endParaRPr lang="zh-CN" altLang="en-US"/>
              </a:p>
            </p:txBody>
          </p:sp>
          <p:sp>
            <p:nvSpPr>
              <p:cNvPr id="1049744" name="Line 87"/>
              <p:cNvSpPr>
                <a:spLocks noChangeShapeType="1"/>
              </p:cNvSpPr>
              <p:nvPr/>
            </p:nvSpPr>
            <p:spPr bwMode="auto">
              <a:xfrm rot="5400000" flipV="1">
                <a:off x="3448" y="3835"/>
                <a:ext cx="192" cy="157"/>
              </a:xfrm>
              <a:prstGeom prst="line">
                <a:avLst/>
              </a:prstGeom>
              <a:noFill/>
              <a:ln w="76200">
                <a:solidFill>
                  <a:schemeClr val="folHlink"/>
                </a:solidFill>
                <a:round/>
              </a:ln>
            </p:spPr>
            <p:txBody>
              <a:bodyPr wrap="none"/>
              <a:lstStyle/>
              <a:p>
                <a:endParaRPr lang="zh-CN" altLang="en-US"/>
              </a:p>
            </p:txBody>
          </p:sp>
        </p:grpSp>
      </p:grpSp>
      <p:grpSp>
        <p:nvGrpSpPr>
          <p:cNvPr id="269" name="Group 163"/>
          <p:cNvGrpSpPr/>
          <p:nvPr/>
        </p:nvGrpSpPr>
        <p:grpSpPr bwMode="auto">
          <a:xfrm>
            <a:off x="8148638" y="5803900"/>
            <a:ext cx="284162" cy="566738"/>
            <a:chOff x="4173" y="3656"/>
            <a:chExt cx="179" cy="357"/>
          </a:xfrm>
        </p:grpSpPr>
        <p:sp>
          <p:nvSpPr>
            <p:cNvPr id="1049745" name="Line 98"/>
            <p:cNvSpPr>
              <a:spLocks noChangeShapeType="1"/>
            </p:cNvSpPr>
            <p:nvPr/>
          </p:nvSpPr>
          <p:spPr bwMode="auto">
            <a:xfrm rot="2835" flipV="1">
              <a:off x="4173" y="3816"/>
              <a:ext cx="179" cy="197"/>
            </a:xfrm>
            <a:prstGeom prst="line">
              <a:avLst/>
            </a:prstGeom>
            <a:noFill/>
            <a:ln w="76200">
              <a:solidFill>
                <a:schemeClr val="folHlink"/>
              </a:solidFill>
              <a:round/>
            </a:ln>
          </p:spPr>
          <p:txBody>
            <a:bodyPr wrap="none"/>
            <a:lstStyle/>
            <a:p>
              <a:endParaRPr lang="zh-CN" altLang="en-US"/>
            </a:p>
          </p:txBody>
        </p:sp>
        <p:sp>
          <p:nvSpPr>
            <p:cNvPr id="1049746" name="Line 99"/>
            <p:cNvSpPr>
              <a:spLocks noChangeShapeType="1"/>
            </p:cNvSpPr>
            <p:nvPr/>
          </p:nvSpPr>
          <p:spPr bwMode="auto">
            <a:xfrm rot="5400000" flipV="1">
              <a:off x="4174" y="3667"/>
              <a:ext cx="170" cy="147"/>
            </a:xfrm>
            <a:prstGeom prst="line">
              <a:avLst/>
            </a:prstGeom>
            <a:noFill/>
            <a:ln w="76200">
              <a:solidFill>
                <a:schemeClr val="folHlink"/>
              </a:solidFill>
              <a:round/>
            </a:ln>
          </p:spPr>
          <p:txBody>
            <a:bodyPr wrap="none"/>
            <a:lstStyle/>
            <a:p>
              <a:endParaRPr lang="zh-CN" altLang="en-US"/>
            </a:p>
          </p:txBody>
        </p:sp>
      </p:grpSp>
      <p:grpSp>
        <p:nvGrpSpPr>
          <p:cNvPr id="270" name="Group 166"/>
          <p:cNvGrpSpPr/>
          <p:nvPr/>
        </p:nvGrpSpPr>
        <p:grpSpPr bwMode="auto">
          <a:xfrm>
            <a:off x="7224714" y="3127375"/>
            <a:ext cx="1203325" cy="3225800"/>
            <a:chOff x="3591" y="1970"/>
            <a:chExt cx="758" cy="2032"/>
          </a:xfrm>
        </p:grpSpPr>
        <p:sp>
          <p:nvSpPr>
            <p:cNvPr id="1049747" name="Line 90"/>
            <p:cNvSpPr>
              <a:spLocks noChangeShapeType="1"/>
            </p:cNvSpPr>
            <p:nvPr/>
          </p:nvSpPr>
          <p:spPr bwMode="auto">
            <a:xfrm>
              <a:off x="3648" y="2790"/>
              <a:ext cx="394" cy="0"/>
            </a:xfrm>
            <a:prstGeom prst="line">
              <a:avLst/>
            </a:prstGeom>
            <a:noFill/>
            <a:ln w="76200">
              <a:solidFill>
                <a:schemeClr val="folHlink"/>
              </a:solidFill>
              <a:round/>
            </a:ln>
          </p:spPr>
          <p:txBody>
            <a:bodyPr wrap="none"/>
            <a:lstStyle/>
            <a:p>
              <a:endParaRPr lang="zh-CN" altLang="en-US"/>
            </a:p>
          </p:txBody>
        </p:sp>
        <p:sp>
          <p:nvSpPr>
            <p:cNvPr id="1049748" name="Line 97"/>
            <p:cNvSpPr>
              <a:spLocks noChangeShapeType="1"/>
            </p:cNvSpPr>
            <p:nvPr/>
          </p:nvSpPr>
          <p:spPr bwMode="auto">
            <a:xfrm>
              <a:off x="3645" y="1970"/>
              <a:ext cx="680" cy="0"/>
            </a:xfrm>
            <a:prstGeom prst="line">
              <a:avLst/>
            </a:prstGeom>
            <a:noFill/>
            <a:ln w="76200">
              <a:solidFill>
                <a:schemeClr val="folHlink"/>
              </a:solidFill>
              <a:round/>
            </a:ln>
          </p:spPr>
          <p:txBody>
            <a:bodyPr wrap="none"/>
            <a:lstStyle/>
            <a:p>
              <a:endParaRPr lang="zh-CN" altLang="en-US"/>
            </a:p>
          </p:txBody>
        </p:sp>
        <p:sp>
          <p:nvSpPr>
            <p:cNvPr id="1049749" name="Line 97"/>
            <p:cNvSpPr>
              <a:spLocks noChangeShapeType="1"/>
            </p:cNvSpPr>
            <p:nvPr/>
          </p:nvSpPr>
          <p:spPr bwMode="auto">
            <a:xfrm>
              <a:off x="3652" y="2243"/>
              <a:ext cx="680" cy="0"/>
            </a:xfrm>
            <a:prstGeom prst="line">
              <a:avLst/>
            </a:prstGeom>
            <a:noFill/>
            <a:ln w="76200">
              <a:solidFill>
                <a:schemeClr val="folHlink"/>
              </a:solidFill>
              <a:round/>
            </a:ln>
          </p:spPr>
          <p:txBody>
            <a:bodyPr wrap="none"/>
            <a:lstStyle/>
            <a:p>
              <a:endParaRPr lang="zh-CN" altLang="en-US"/>
            </a:p>
          </p:txBody>
        </p:sp>
        <p:grpSp>
          <p:nvGrpSpPr>
            <p:cNvPr id="271" name="组合 263"/>
            <p:cNvGrpSpPr/>
            <p:nvPr/>
          </p:nvGrpSpPr>
          <p:grpSpPr bwMode="auto">
            <a:xfrm>
              <a:off x="3628" y="3043"/>
              <a:ext cx="721" cy="332"/>
              <a:chOff x="4567205" y="4830754"/>
              <a:chExt cx="1103490" cy="527072"/>
            </a:xfrm>
          </p:grpSpPr>
          <p:sp>
            <p:nvSpPr>
              <p:cNvPr id="1049750" name="Line 108"/>
              <p:cNvSpPr>
                <a:spLocks noChangeShapeType="1"/>
              </p:cNvSpPr>
              <p:nvPr/>
            </p:nvSpPr>
            <p:spPr bwMode="auto">
              <a:xfrm>
                <a:off x="4567205" y="4830754"/>
                <a:ext cx="1103490" cy="0"/>
              </a:xfrm>
              <a:prstGeom prst="line">
                <a:avLst/>
              </a:prstGeom>
              <a:noFill/>
              <a:ln w="76200">
                <a:solidFill>
                  <a:schemeClr val="folHlink"/>
                </a:solidFill>
                <a:round/>
              </a:ln>
            </p:spPr>
            <p:txBody>
              <a:bodyPr wrap="none"/>
              <a:lstStyle/>
              <a:p>
                <a:endParaRPr lang="zh-CN" altLang="en-US"/>
              </a:p>
            </p:txBody>
          </p:sp>
          <p:sp>
            <p:nvSpPr>
              <p:cNvPr id="1049751" name="Rectangle 114"/>
              <p:cNvSpPr>
                <a:spLocks noChangeArrowheads="1"/>
              </p:cNvSpPr>
              <p:nvPr/>
            </p:nvSpPr>
            <p:spPr bwMode="auto">
              <a:xfrm>
                <a:off x="4567205" y="4834619"/>
                <a:ext cx="1103490" cy="523207"/>
              </a:xfrm>
              <a:prstGeom prst="rect">
                <a:avLst/>
              </a:prstGeom>
              <a:solidFill>
                <a:schemeClr val="folHlink">
                  <a:alpha val="50195"/>
                </a:schemeClr>
              </a:solidFill>
              <a:ln w="9525">
                <a:solidFill>
                  <a:schemeClr val="folHlink"/>
                </a:solidFill>
                <a:miter lim="800000"/>
              </a:ln>
            </p:spPr>
            <p:txBody>
              <a:bodyPr wrap="none" anchor="ctr"/>
              <a:lstStyle/>
              <a:p>
                <a:pPr>
                  <a:spcBef>
                    <a:spcPct val="0"/>
                  </a:spcBef>
                </a:pPr>
                <a:endParaRPr lang="zh-CN" altLang="en-US" sz="2400">
                  <a:latin typeface="Times New Roman" panose="02020603050405020304" pitchFamily="18" charset="0"/>
                </a:endParaRPr>
              </a:p>
            </p:txBody>
          </p:sp>
        </p:grpSp>
        <p:grpSp>
          <p:nvGrpSpPr>
            <p:cNvPr id="272" name="Group 173"/>
            <p:cNvGrpSpPr/>
            <p:nvPr/>
          </p:nvGrpSpPr>
          <p:grpSpPr bwMode="auto">
            <a:xfrm>
              <a:off x="3591" y="3658"/>
              <a:ext cx="447" cy="344"/>
              <a:chOff x="3591" y="3658"/>
              <a:chExt cx="447" cy="344"/>
            </a:xfrm>
          </p:grpSpPr>
          <p:sp>
            <p:nvSpPr>
              <p:cNvPr id="1049752" name="Line 91"/>
              <p:cNvSpPr>
                <a:spLocks noChangeShapeType="1"/>
              </p:cNvSpPr>
              <p:nvPr/>
            </p:nvSpPr>
            <p:spPr bwMode="auto">
              <a:xfrm>
                <a:off x="3591" y="3658"/>
                <a:ext cx="431" cy="0"/>
              </a:xfrm>
              <a:prstGeom prst="line">
                <a:avLst/>
              </a:prstGeom>
              <a:noFill/>
              <a:ln w="76200">
                <a:solidFill>
                  <a:schemeClr val="folHlink"/>
                </a:solidFill>
                <a:round/>
              </a:ln>
            </p:spPr>
            <p:txBody>
              <a:bodyPr wrap="none"/>
              <a:lstStyle/>
              <a:p>
                <a:endParaRPr lang="zh-CN" altLang="en-US"/>
              </a:p>
            </p:txBody>
          </p:sp>
          <p:sp>
            <p:nvSpPr>
              <p:cNvPr id="1049753" name="Line 94"/>
              <p:cNvSpPr>
                <a:spLocks noChangeShapeType="1"/>
              </p:cNvSpPr>
              <p:nvPr/>
            </p:nvSpPr>
            <p:spPr bwMode="auto">
              <a:xfrm>
                <a:off x="3607" y="4002"/>
                <a:ext cx="431" cy="0"/>
              </a:xfrm>
              <a:prstGeom prst="line">
                <a:avLst/>
              </a:prstGeom>
              <a:noFill/>
              <a:ln w="76200">
                <a:solidFill>
                  <a:schemeClr val="folHlink"/>
                </a:solidFill>
                <a:round/>
              </a:ln>
            </p:spPr>
            <p:txBody>
              <a:bodyPr wrap="none"/>
              <a:lstStyle/>
              <a:p>
                <a:endParaRPr lang="zh-CN" altLang="en-US"/>
              </a:p>
            </p:txBody>
          </p:sp>
        </p:grpSp>
        <p:grpSp>
          <p:nvGrpSpPr>
            <p:cNvPr id="273" name="Group 176"/>
            <p:cNvGrpSpPr/>
            <p:nvPr/>
          </p:nvGrpSpPr>
          <p:grpSpPr bwMode="auto">
            <a:xfrm>
              <a:off x="3991" y="3658"/>
              <a:ext cx="218" cy="344"/>
              <a:chOff x="3991" y="3658"/>
              <a:chExt cx="218" cy="344"/>
            </a:xfrm>
          </p:grpSpPr>
          <p:sp>
            <p:nvSpPr>
              <p:cNvPr id="1049754" name="Line 102"/>
              <p:cNvSpPr>
                <a:spLocks noChangeShapeType="1"/>
              </p:cNvSpPr>
              <p:nvPr/>
            </p:nvSpPr>
            <p:spPr bwMode="auto">
              <a:xfrm>
                <a:off x="4014" y="3658"/>
                <a:ext cx="195" cy="0"/>
              </a:xfrm>
              <a:prstGeom prst="line">
                <a:avLst/>
              </a:prstGeom>
              <a:noFill/>
              <a:ln w="76200">
                <a:solidFill>
                  <a:schemeClr val="folHlink"/>
                </a:solidFill>
                <a:round/>
              </a:ln>
            </p:spPr>
            <p:txBody>
              <a:bodyPr wrap="none"/>
              <a:lstStyle/>
              <a:p>
                <a:endParaRPr lang="zh-CN" altLang="en-US"/>
              </a:p>
            </p:txBody>
          </p:sp>
          <p:sp>
            <p:nvSpPr>
              <p:cNvPr id="1049755" name="Line 103"/>
              <p:cNvSpPr>
                <a:spLocks noChangeShapeType="1"/>
              </p:cNvSpPr>
              <p:nvPr/>
            </p:nvSpPr>
            <p:spPr bwMode="auto">
              <a:xfrm>
                <a:off x="3991" y="4002"/>
                <a:ext cx="195" cy="0"/>
              </a:xfrm>
              <a:prstGeom prst="line">
                <a:avLst/>
              </a:prstGeom>
              <a:noFill/>
              <a:ln w="76200">
                <a:solidFill>
                  <a:schemeClr val="folHlink"/>
                </a:solidFill>
                <a:round/>
              </a:ln>
            </p:spPr>
            <p:txBody>
              <a:bodyPr wrap="none"/>
              <a:lstStyle/>
              <a:p>
                <a:endParaRPr lang="zh-CN" altLang="en-US"/>
              </a:p>
            </p:txBody>
          </p:sp>
        </p:grpSp>
      </p:grpSp>
      <p:grpSp>
        <p:nvGrpSpPr>
          <p:cNvPr id="274" name="Group 179"/>
          <p:cNvGrpSpPr/>
          <p:nvPr/>
        </p:nvGrpSpPr>
        <p:grpSpPr bwMode="auto">
          <a:xfrm>
            <a:off x="9202738" y="3235325"/>
            <a:ext cx="360362" cy="217488"/>
            <a:chOff x="4837" y="2038"/>
            <a:chExt cx="227" cy="137"/>
          </a:xfrm>
        </p:grpSpPr>
        <p:sp>
          <p:nvSpPr>
            <p:cNvPr id="1049756" name="Line 112"/>
            <p:cNvSpPr>
              <a:spLocks noChangeShapeType="1"/>
            </p:cNvSpPr>
            <p:nvPr/>
          </p:nvSpPr>
          <p:spPr bwMode="auto">
            <a:xfrm rot="2700000">
              <a:off x="4951" y="2061"/>
              <a:ext cx="0" cy="227"/>
            </a:xfrm>
            <a:prstGeom prst="line">
              <a:avLst/>
            </a:prstGeom>
            <a:noFill/>
            <a:ln w="76200">
              <a:solidFill>
                <a:schemeClr val="folHlink"/>
              </a:solidFill>
              <a:round/>
            </a:ln>
          </p:spPr>
          <p:txBody>
            <a:bodyPr wrap="none"/>
            <a:lstStyle/>
            <a:p>
              <a:endParaRPr lang="zh-CN" altLang="en-US"/>
            </a:p>
          </p:txBody>
        </p:sp>
        <p:sp>
          <p:nvSpPr>
            <p:cNvPr id="1049757" name="Line 113"/>
            <p:cNvSpPr>
              <a:spLocks noChangeShapeType="1"/>
            </p:cNvSpPr>
            <p:nvPr/>
          </p:nvSpPr>
          <p:spPr bwMode="auto">
            <a:xfrm rot="-13529203">
              <a:off x="4946" y="1931"/>
              <a:ext cx="1" cy="215"/>
            </a:xfrm>
            <a:prstGeom prst="line">
              <a:avLst/>
            </a:prstGeom>
            <a:noFill/>
            <a:ln w="76200">
              <a:solidFill>
                <a:schemeClr val="folHlink"/>
              </a:solidFill>
              <a:round/>
            </a:ln>
          </p:spPr>
          <p:txBody>
            <a:bodyPr wrap="none"/>
            <a:lstStyle/>
            <a:p>
              <a:endParaRPr lang="zh-CN" altLang="en-US"/>
            </a:p>
          </p:txBody>
        </p:sp>
      </p:grpSp>
      <p:grpSp>
        <p:nvGrpSpPr>
          <p:cNvPr id="275" name="Group 182"/>
          <p:cNvGrpSpPr/>
          <p:nvPr/>
        </p:nvGrpSpPr>
        <p:grpSpPr bwMode="auto">
          <a:xfrm>
            <a:off x="9167813" y="3128964"/>
            <a:ext cx="1492250" cy="3259137"/>
            <a:chOff x="4815" y="1971"/>
            <a:chExt cx="940" cy="2053"/>
          </a:xfrm>
        </p:grpSpPr>
        <p:sp>
          <p:nvSpPr>
            <p:cNvPr id="1049758" name="Rectangle 123"/>
            <p:cNvSpPr>
              <a:spLocks noChangeArrowheads="1"/>
            </p:cNvSpPr>
            <p:nvPr/>
          </p:nvSpPr>
          <p:spPr bwMode="auto">
            <a:xfrm>
              <a:off x="5021" y="2474"/>
              <a:ext cx="726" cy="333"/>
            </a:xfrm>
            <a:prstGeom prst="rect">
              <a:avLst/>
            </a:prstGeom>
            <a:solidFill>
              <a:schemeClr val="folHlink">
                <a:alpha val="50195"/>
              </a:schemeClr>
            </a:solidFill>
            <a:ln w="9525">
              <a:solidFill>
                <a:schemeClr val="folHlink"/>
              </a:solidFill>
              <a:miter lim="800000"/>
            </a:ln>
          </p:spPr>
          <p:txBody>
            <a:bodyPr wrap="none" anchor="ctr"/>
            <a:lstStyle/>
            <a:p>
              <a:pPr>
                <a:spcBef>
                  <a:spcPct val="0"/>
                </a:spcBef>
              </a:pPr>
              <a:endParaRPr lang="zh-CN" altLang="en-US" sz="2400">
                <a:latin typeface="Times New Roman" panose="02020603050405020304" pitchFamily="18" charset="0"/>
              </a:endParaRPr>
            </a:p>
          </p:txBody>
        </p:sp>
        <p:sp>
          <p:nvSpPr>
            <p:cNvPr id="1049759" name="Rectangle 124"/>
            <p:cNvSpPr>
              <a:spLocks noChangeArrowheads="1"/>
            </p:cNvSpPr>
            <p:nvPr/>
          </p:nvSpPr>
          <p:spPr bwMode="auto">
            <a:xfrm>
              <a:off x="5034" y="3645"/>
              <a:ext cx="703" cy="379"/>
            </a:xfrm>
            <a:prstGeom prst="rect">
              <a:avLst/>
            </a:prstGeom>
            <a:solidFill>
              <a:schemeClr val="folHlink">
                <a:alpha val="50195"/>
              </a:schemeClr>
            </a:solidFill>
            <a:ln w="9525">
              <a:solidFill>
                <a:schemeClr val="folHlink"/>
              </a:solidFill>
              <a:miter lim="800000"/>
            </a:ln>
          </p:spPr>
          <p:txBody>
            <a:bodyPr wrap="none" anchor="ctr"/>
            <a:lstStyle/>
            <a:p>
              <a:pPr>
                <a:spcBef>
                  <a:spcPct val="0"/>
                </a:spcBef>
              </a:pPr>
              <a:endParaRPr lang="zh-CN" altLang="en-US" sz="2400">
                <a:latin typeface="Times New Roman" panose="02020603050405020304" pitchFamily="18" charset="0"/>
              </a:endParaRPr>
            </a:p>
          </p:txBody>
        </p:sp>
        <p:sp>
          <p:nvSpPr>
            <p:cNvPr id="1049760" name="Rectangle 123"/>
            <p:cNvSpPr>
              <a:spLocks noChangeArrowheads="1"/>
            </p:cNvSpPr>
            <p:nvPr/>
          </p:nvSpPr>
          <p:spPr bwMode="auto">
            <a:xfrm>
              <a:off x="5035" y="3043"/>
              <a:ext cx="699" cy="332"/>
            </a:xfrm>
            <a:prstGeom prst="rect">
              <a:avLst/>
            </a:prstGeom>
            <a:solidFill>
              <a:schemeClr val="folHlink">
                <a:alpha val="50195"/>
              </a:schemeClr>
            </a:solidFill>
            <a:ln w="9525">
              <a:solidFill>
                <a:schemeClr val="folHlink"/>
              </a:solidFill>
              <a:miter lim="800000"/>
            </a:ln>
          </p:spPr>
          <p:txBody>
            <a:bodyPr wrap="none" anchor="ctr"/>
            <a:lstStyle/>
            <a:p>
              <a:pPr>
                <a:spcBef>
                  <a:spcPct val="0"/>
                </a:spcBef>
              </a:pPr>
              <a:endParaRPr lang="zh-CN" altLang="en-US" sz="2400">
                <a:latin typeface="Times New Roman" panose="02020603050405020304" pitchFamily="18" charset="0"/>
              </a:endParaRPr>
            </a:p>
          </p:txBody>
        </p:sp>
        <p:sp>
          <p:nvSpPr>
            <p:cNvPr id="1049761" name="Line 90"/>
            <p:cNvSpPr>
              <a:spLocks noChangeShapeType="1"/>
            </p:cNvSpPr>
            <p:nvPr/>
          </p:nvSpPr>
          <p:spPr bwMode="auto">
            <a:xfrm>
              <a:off x="5052" y="3825"/>
              <a:ext cx="680" cy="0"/>
            </a:xfrm>
            <a:prstGeom prst="line">
              <a:avLst/>
            </a:prstGeom>
            <a:noFill/>
            <a:ln w="76200">
              <a:solidFill>
                <a:schemeClr val="folHlink"/>
              </a:solidFill>
              <a:round/>
            </a:ln>
          </p:spPr>
          <p:txBody>
            <a:bodyPr wrap="none"/>
            <a:lstStyle/>
            <a:p>
              <a:endParaRPr lang="zh-CN" altLang="en-US"/>
            </a:p>
          </p:txBody>
        </p:sp>
        <p:sp>
          <p:nvSpPr>
            <p:cNvPr id="1049762" name="Freeform 122"/>
            <p:cNvSpPr/>
            <p:nvPr/>
          </p:nvSpPr>
          <p:spPr bwMode="auto">
            <a:xfrm>
              <a:off x="4815" y="1973"/>
              <a:ext cx="930" cy="287"/>
            </a:xfrm>
            <a:custGeom>
              <a:avLst/>
              <a:gdLst>
                <a:gd name="T0" fmla="*/ 85 w 1140"/>
                <a:gd name="T1" fmla="*/ 0 h 353"/>
                <a:gd name="T2" fmla="*/ 1140 w 1140"/>
                <a:gd name="T3" fmla="*/ 10 h 353"/>
                <a:gd name="T4" fmla="*/ 1140 w 1140"/>
                <a:gd name="T5" fmla="*/ 353 h 353"/>
                <a:gd name="T6" fmla="*/ 0 w 1140"/>
                <a:gd name="T7" fmla="*/ 353 h 353"/>
                <a:gd name="T8" fmla="*/ 229 w 1140"/>
                <a:gd name="T9" fmla="*/ 144 h 353"/>
                <a:gd name="T10" fmla="*/ 0 60000 65536"/>
                <a:gd name="T11" fmla="*/ 0 60000 65536"/>
                <a:gd name="T12" fmla="*/ 0 60000 65536"/>
                <a:gd name="T13" fmla="*/ 0 60000 65536"/>
                <a:gd name="T14" fmla="*/ 0 60000 65536"/>
                <a:gd name="T15" fmla="*/ 0 w 1140"/>
                <a:gd name="T16" fmla="*/ 0 h 353"/>
                <a:gd name="T17" fmla="*/ 1140 w 1140"/>
                <a:gd name="T18" fmla="*/ 353 h 353"/>
              </a:gdLst>
              <a:ahLst/>
              <a:cxnLst>
                <a:cxn ang="T10">
                  <a:pos x="T0" y="T1"/>
                </a:cxn>
                <a:cxn ang="T11">
                  <a:pos x="T2" y="T3"/>
                </a:cxn>
                <a:cxn ang="T12">
                  <a:pos x="T4" y="T5"/>
                </a:cxn>
                <a:cxn ang="T13">
                  <a:pos x="T6" y="T7"/>
                </a:cxn>
                <a:cxn ang="T14">
                  <a:pos x="T8" y="T9"/>
                </a:cxn>
              </a:cxnLst>
              <a:rect l="T15" t="T16" r="T17" b="T18"/>
              <a:pathLst>
                <a:path w="1140" h="353">
                  <a:moveTo>
                    <a:pt x="85" y="0"/>
                  </a:moveTo>
                  <a:lnTo>
                    <a:pt x="1140" y="10"/>
                  </a:lnTo>
                  <a:lnTo>
                    <a:pt x="1140" y="353"/>
                  </a:lnTo>
                  <a:lnTo>
                    <a:pt x="0" y="353"/>
                  </a:lnTo>
                  <a:lnTo>
                    <a:pt x="229" y="144"/>
                  </a:lnTo>
                </a:path>
              </a:pathLst>
            </a:custGeom>
            <a:solidFill>
              <a:schemeClr val="folHlink">
                <a:alpha val="50195"/>
              </a:schemeClr>
            </a:solidFill>
            <a:ln w="9525">
              <a:solidFill>
                <a:schemeClr val="folHlink"/>
              </a:solidFill>
              <a:round/>
            </a:ln>
          </p:spPr>
          <p:txBody>
            <a:bodyPr wrap="none"/>
            <a:lstStyle/>
            <a:p>
              <a:pPr>
                <a:spcBef>
                  <a:spcPct val="0"/>
                </a:spcBef>
              </a:pPr>
              <a:endParaRPr lang="zh-CN" altLang="en-US" sz="2400">
                <a:latin typeface="Times New Roman" panose="02020603050405020304" pitchFamily="18" charset="0"/>
              </a:endParaRPr>
            </a:p>
          </p:txBody>
        </p:sp>
        <p:sp>
          <p:nvSpPr>
            <p:cNvPr id="1049763" name="Line 120"/>
            <p:cNvSpPr>
              <a:spLocks noChangeShapeType="1"/>
            </p:cNvSpPr>
            <p:nvPr/>
          </p:nvSpPr>
          <p:spPr bwMode="auto">
            <a:xfrm>
              <a:off x="4871" y="1971"/>
              <a:ext cx="884" cy="0"/>
            </a:xfrm>
            <a:prstGeom prst="line">
              <a:avLst/>
            </a:prstGeom>
            <a:noFill/>
            <a:ln w="76200">
              <a:solidFill>
                <a:schemeClr val="folHlink"/>
              </a:solidFill>
              <a:round/>
            </a:ln>
          </p:spPr>
          <p:txBody>
            <a:bodyPr wrap="none"/>
            <a:lstStyle/>
            <a:p>
              <a:endParaRPr lang="zh-CN" altLang="en-US"/>
            </a:p>
          </p:txBody>
        </p:sp>
        <p:sp>
          <p:nvSpPr>
            <p:cNvPr id="1049764" name="Line 121"/>
            <p:cNvSpPr>
              <a:spLocks noChangeShapeType="1"/>
            </p:cNvSpPr>
            <p:nvPr/>
          </p:nvSpPr>
          <p:spPr bwMode="auto">
            <a:xfrm>
              <a:off x="4871" y="2244"/>
              <a:ext cx="884" cy="0"/>
            </a:xfrm>
            <a:prstGeom prst="line">
              <a:avLst/>
            </a:prstGeom>
            <a:noFill/>
            <a:ln w="76200">
              <a:solidFill>
                <a:schemeClr val="folHlink"/>
              </a:solidFill>
              <a:round/>
            </a:ln>
          </p:spPr>
          <p:txBody>
            <a:bodyPr wrap="none"/>
            <a:lstStyle/>
            <a:p>
              <a:endParaRPr lang="zh-CN" altLang="en-US"/>
            </a:p>
          </p:txBody>
        </p:sp>
        <p:sp>
          <p:nvSpPr>
            <p:cNvPr id="1049765" name="Line 119"/>
            <p:cNvSpPr>
              <a:spLocks noChangeShapeType="1"/>
            </p:cNvSpPr>
            <p:nvPr/>
          </p:nvSpPr>
          <p:spPr bwMode="auto">
            <a:xfrm>
              <a:off x="5021" y="2476"/>
              <a:ext cx="721" cy="0"/>
            </a:xfrm>
            <a:prstGeom prst="line">
              <a:avLst/>
            </a:prstGeom>
            <a:noFill/>
            <a:ln w="76200">
              <a:solidFill>
                <a:schemeClr val="folHlink"/>
              </a:solidFill>
              <a:round/>
            </a:ln>
          </p:spPr>
          <p:txBody>
            <a:bodyPr wrap="none"/>
            <a:lstStyle/>
            <a:p>
              <a:endParaRPr lang="zh-CN" altLang="en-US"/>
            </a:p>
          </p:txBody>
        </p:sp>
        <p:sp>
          <p:nvSpPr>
            <p:cNvPr id="1049766" name="Line 119"/>
            <p:cNvSpPr>
              <a:spLocks noChangeShapeType="1"/>
            </p:cNvSpPr>
            <p:nvPr/>
          </p:nvSpPr>
          <p:spPr bwMode="auto">
            <a:xfrm>
              <a:off x="5031" y="3044"/>
              <a:ext cx="703" cy="0"/>
            </a:xfrm>
            <a:prstGeom prst="line">
              <a:avLst/>
            </a:prstGeom>
            <a:noFill/>
            <a:ln w="76200">
              <a:solidFill>
                <a:schemeClr val="folHlink"/>
              </a:solidFill>
              <a:round/>
            </a:ln>
          </p:spPr>
          <p:txBody>
            <a:bodyPr wrap="none"/>
            <a:lstStyle/>
            <a:p>
              <a:endParaRPr lang="zh-CN" altLang="en-US"/>
            </a:p>
          </p:txBody>
        </p:sp>
      </p:grpSp>
      <p:sp>
        <p:nvSpPr>
          <p:cNvPr id="1049767" name="Line 105"/>
          <p:cNvSpPr>
            <a:spLocks noChangeShapeType="1"/>
          </p:cNvSpPr>
          <p:nvPr/>
        </p:nvSpPr>
        <p:spPr bwMode="auto">
          <a:xfrm>
            <a:off x="9520238" y="2755900"/>
            <a:ext cx="0" cy="3924300"/>
          </a:xfrm>
          <a:prstGeom prst="line">
            <a:avLst/>
          </a:prstGeom>
          <a:noFill/>
          <a:ln w="38100">
            <a:solidFill>
              <a:schemeClr val="tx1"/>
            </a:solidFill>
            <a:prstDash val="dash"/>
            <a:round/>
          </a:ln>
        </p:spPr>
        <p:txBody>
          <a:bodyPr wrap="none"/>
          <a:lstStyle/>
          <a:p>
            <a:endParaRPr lang="zh-CN" altLang="en-US"/>
          </a:p>
        </p:txBody>
      </p:sp>
      <p:sp>
        <p:nvSpPr>
          <p:cNvPr id="1049768" name="灯片编号占位符 5"/>
          <p:cNvSpPr>
            <a:spLocks noGrp="1"/>
          </p:cNvSpPr>
          <p:nvPr>
            <p:ph type="sldNum" sz="quarter" idx="12"/>
          </p:nvPr>
        </p:nvSpPr>
        <p:spPr/>
        <p:txBody>
          <a:bodyPr/>
          <a:lstStyle/>
          <a:p>
            <a:fld id="{DBF99032-1CA3-47AC-BBF8-389026077D1A}" type="slidenum">
              <a:rPr lang="zh-CN" altLang="en-US"/>
              <a:t>203</a:t>
            </a:fld>
            <a:endParaRPr lang="en-US" altLang="zh-CN"/>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774" name="内容占位符 6"/>
          <p:cNvSpPr>
            <a:spLocks noGrp="1"/>
          </p:cNvSpPr>
          <p:nvPr>
            <p:ph idx="1"/>
          </p:nvPr>
        </p:nvSpPr>
        <p:spPr/>
        <p:txBody>
          <a:bodyPr wrap="none">
            <a:noAutofit/>
          </a:bodyPr>
          <a:lstStyle/>
          <a:p>
            <a:pPr algn="l">
              <a:lnSpc>
                <a:spcPct val="100000"/>
              </a:lnSpc>
              <a:spcBef>
                <a:spcPts val="0"/>
              </a:spcBef>
              <a:spcAft>
                <a:spcPts val="0"/>
              </a:spcAft>
            </a:pPr>
            <a:r>
              <a:rPr lang="zh-CN" altLang="en-US">
                <a:solidFill>
                  <a:schemeClr val="folHlink"/>
                </a:solidFill>
                <a:latin typeface="Times New Roman" panose="02020603050405020304" pitchFamily="18" charset="0"/>
                <a:sym typeface="+mn-ea"/>
              </a:rPr>
              <a:t>充分挖掘系统总线每个瞬间的潜力</a:t>
            </a:r>
          </a:p>
          <a:p>
            <a:pPr algn="l">
              <a:lnSpc>
                <a:spcPct val="100000"/>
              </a:lnSpc>
              <a:spcBef>
                <a:spcPts val="0"/>
              </a:spcBef>
              <a:spcAft>
                <a:spcPts val="0"/>
              </a:spcAft>
            </a:pPr>
            <a:endParaRPr lang="zh-CN" altLang="en-US">
              <a:latin typeface="Times New Roman" panose="02020603050405020304" pitchFamily="18" charset="0"/>
              <a:sym typeface="+mn-ea"/>
            </a:endParaRPr>
          </a:p>
          <a:p>
            <a:pPr marL="0" indent="0" algn="l">
              <a:lnSpc>
                <a:spcPct val="100000"/>
              </a:lnSpc>
              <a:spcBef>
                <a:spcPts val="0"/>
              </a:spcBef>
              <a:spcAft>
                <a:spcPts val="0"/>
              </a:spcAft>
              <a:buNone/>
            </a:pPr>
            <a:r>
              <a:rPr lang="zh-CN" altLang="en-US">
                <a:latin typeface="Times New Roman" panose="02020603050405020304" pitchFamily="18" charset="0"/>
                <a:sym typeface="+mn-ea"/>
              </a:rPr>
              <a:t>总线传输周期</a:t>
            </a:r>
          </a:p>
          <a:p>
            <a:pPr marL="0" indent="0" algn="l">
              <a:lnSpc>
                <a:spcPct val="100000"/>
              </a:lnSpc>
              <a:spcBef>
                <a:spcPts val="0"/>
              </a:spcBef>
              <a:spcAft>
                <a:spcPts val="0"/>
              </a:spcAft>
              <a:buNone/>
            </a:pPr>
            <a:endParaRPr lang="zh-CN" altLang="en-US" dirty="0"/>
          </a:p>
          <a:p>
            <a:pPr algn="l">
              <a:lnSpc>
                <a:spcPct val="120000"/>
              </a:lnSpc>
              <a:spcBef>
                <a:spcPts val="0"/>
              </a:spcBef>
              <a:spcAft>
                <a:spcPts val="0"/>
              </a:spcAft>
            </a:pPr>
            <a:r>
              <a:rPr lang="zh-CN" altLang="en-US">
                <a:latin typeface="Times New Roman" panose="02020603050405020304" pitchFamily="18" charset="0"/>
                <a:sym typeface="+mn-ea"/>
              </a:rPr>
              <a:t>特点：</a:t>
            </a:r>
          </a:p>
          <a:p>
            <a:pPr lvl="1" algn="l">
              <a:lnSpc>
                <a:spcPct val="130000"/>
              </a:lnSpc>
              <a:spcBef>
                <a:spcPts val="0"/>
              </a:spcBef>
              <a:spcAft>
                <a:spcPts val="0"/>
              </a:spcAft>
            </a:pPr>
            <a:r>
              <a:rPr lang="zh-CN" altLang="en-US">
                <a:latin typeface="Times New Roman" panose="02020603050405020304" pitchFamily="18" charset="0"/>
                <a:sym typeface="+mn-ea"/>
              </a:rPr>
              <a:t>各模块有权申请占用总线</a:t>
            </a:r>
          </a:p>
          <a:p>
            <a:pPr lvl="1" algn="l">
              <a:lnSpc>
                <a:spcPct val="130000"/>
              </a:lnSpc>
              <a:spcBef>
                <a:spcPts val="0"/>
              </a:spcBef>
              <a:spcAft>
                <a:spcPts val="0"/>
              </a:spcAft>
            </a:pPr>
            <a:r>
              <a:rPr lang="zh-CN" altLang="en-US">
                <a:latin typeface="Times New Roman" panose="02020603050405020304" pitchFamily="18" charset="0"/>
                <a:sym typeface="+mn-ea"/>
              </a:rPr>
              <a:t>采用同步方式通信，不等对方回答</a:t>
            </a:r>
          </a:p>
          <a:p>
            <a:pPr lvl="1" algn="l">
              <a:lnSpc>
                <a:spcPct val="130000"/>
              </a:lnSpc>
              <a:spcBef>
                <a:spcPts val="0"/>
              </a:spcBef>
              <a:spcAft>
                <a:spcPts val="0"/>
              </a:spcAft>
            </a:pPr>
            <a:r>
              <a:rPr lang="zh-CN" altLang="en-US">
                <a:latin typeface="Times New Roman" panose="02020603050405020304" pitchFamily="18" charset="0"/>
                <a:sym typeface="+mn-ea"/>
              </a:rPr>
              <a:t>各模块准备数据时，不占用总线</a:t>
            </a:r>
          </a:p>
          <a:p>
            <a:pPr lvl="1" algn="l">
              <a:lnSpc>
                <a:spcPct val="130000"/>
              </a:lnSpc>
              <a:spcBef>
                <a:spcPts val="0"/>
              </a:spcBef>
              <a:spcAft>
                <a:spcPts val="0"/>
              </a:spcAft>
            </a:pPr>
            <a:r>
              <a:rPr lang="zh-CN" altLang="en-US">
                <a:latin typeface="Times New Roman" panose="02020603050405020304" pitchFamily="18" charset="0"/>
                <a:sym typeface="+mn-ea"/>
              </a:rPr>
              <a:t>总线被占用时，无空闲</a:t>
            </a:r>
          </a:p>
          <a:p>
            <a:pPr lvl="1" algn="l">
              <a:lnSpc>
                <a:spcPct val="130000"/>
              </a:lnSpc>
              <a:spcBef>
                <a:spcPts val="0"/>
              </a:spcBef>
              <a:spcAft>
                <a:spcPts val="0"/>
              </a:spcAft>
            </a:pPr>
            <a:r>
              <a:rPr lang="zh-CN" altLang="en-US" b="1">
                <a:solidFill>
                  <a:srgbClr val="FF0000"/>
                </a:solidFill>
                <a:latin typeface="Times New Roman" panose="02020603050405020304" pitchFamily="18" charset="0"/>
                <a:sym typeface="+mn-ea"/>
              </a:rPr>
              <a:t>充分提高了总线的利用率</a:t>
            </a:r>
            <a:endParaRPr lang="zh-CN" altLang="en-US" dirty="0"/>
          </a:p>
        </p:txBody>
      </p:sp>
      <p:sp>
        <p:nvSpPr>
          <p:cNvPr id="1049775" name="标题 4"/>
          <p:cNvSpPr>
            <a:spLocks noGrp="1"/>
          </p:cNvSpPr>
          <p:nvPr>
            <p:ph type="title"/>
          </p:nvPr>
        </p:nvSpPr>
        <p:spPr/>
        <p:txBody>
          <a:bodyPr>
            <a:normAutofit fontScale="90000"/>
          </a:bodyPr>
          <a:lstStyle/>
          <a:p>
            <a:r>
              <a:rPr lang="zh-CN" altLang="en-US" dirty="0">
                <a:sym typeface="+mn-ea"/>
              </a:rPr>
              <a:t>分离式通信</a:t>
            </a:r>
            <a:endParaRPr lang="zh-CN" altLang="en-US"/>
          </a:p>
        </p:txBody>
      </p:sp>
      <p:sp>
        <p:nvSpPr>
          <p:cNvPr id="1049776" name="灯片编号占位符 5"/>
          <p:cNvSpPr>
            <a:spLocks noGrp="1"/>
          </p:cNvSpPr>
          <p:nvPr>
            <p:ph type="sldNum" sz="quarter" idx="12"/>
          </p:nvPr>
        </p:nvSpPr>
        <p:spPr/>
        <p:txBody>
          <a:bodyPr/>
          <a:lstStyle/>
          <a:p>
            <a:fld id="{DBF99032-1CA3-47AC-BBF8-389026077D1A}" type="slidenum">
              <a:rPr lang="zh-CN" altLang="en-US"/>
              <a:t>204</a:t>
            </a:fld>
            <a:endParaRPr lang="en-US" altLang="zh-CN"/>
          </a:p>
        </p:txBody>
      </p:sp>
      <p:sp>
        <p:nvSpPr>
          <p:cNvPr id="1049777" name="Text Box 8"/>
          <p:cNvSpPr txBox="1">
            <a:spLocks noChangeArrowheads="1"/>
          </p:cNvSpPr>
          <p:nvPr/>
        </p:nvSpPr>
        <p:spPr bwMode="auto">
          <a:xfrm>
            <a:off x="5015865" y="2376170"/>
            <a:ext cx="6669405" cy="694055"/>
          </a:xfrm>
          <a:prstGeom prst="rect">
            <a:avLst/>
          </a:prstGeom>
          <a:noFill/>
          <a:ln w="9525">
            <a:noFill/>
            <a:miter lim="800000"/>
          </a:ln>
          <a:effectLst/>
        </p:spPr>
        <p:txBody>
          <a:bodyPr wrap="square">
            <a:spAutoFit/>
          </a:bodyPr>
          <a:lstStyle/>
          <a:p>
            <a:pPr>
              <a:lnSpc>
                <a:spcPct val="140000"/>
              </a:lnSpc>
              <a:spcBef>
                <a:spcPct val="0"/>
              </a:spcBef>
            </a:pPr>
            <a:r>
              <a:rPr lang="zh-CN" altLang="en-US" sz="2800">
                <a:solidFill>
                  <a:schemeClr val="folHlink"/>
                </a:solidFill>
                <a:latin typeface="宋体" panose="02010600030101010101" pitchFamily="2" charset="-122"/>
                <a:ea typeface="宋体" panose="02010600030101010101" pitchFamily="2" charset="-122"/>
              </a:rPr>
              <a:t>从模块</a:t>
            </a:r>
            <a:r>
              <a:rPr lang="zh-CN" altLang="en-US" sz="2800">
                <a:latin typeface="宋体" panose="02010600030101010101" pitchFamily="2" charset="-122"/>
                <a:ea typeface="宋体" panose="02010600030101010101" pitchFamily="2" charset="-122"/>
              </a:rPr>
              <a:t>申请</a:t>
            </a:r>
            <a:r>
              <a:rPr lang="zh-CN" altLang="en-US" sz="2800">
                <a:solidFill>
                  <a:schemeClr val="folHlink"/>
                </a:solidFill>
                <a:latin typeface="宋体" panose="02010600030101010101" pitchFamily="2" charset="-122"/>
                <a:ea typeface="宋体" panose="02010600030101010101" pitchFamily="2" charset="-122"/>
              </a:rPr>
              <a:t>占用总线</a:t>
            </a:r>
            <a:r>
              <a:rPr lang="zh-CN" altLang="en-US" sz="2800">
                <a:latin typeface="宋体" panose="02010600030101010101" pitchFamily="2" charset="-122"/>
                <a:ea typeface="宋体" panose="02010600030101010101" pitchFamily="2" charset="-122"/>
              </a:rPr>
              <a:t>，将信</a:t>
            </a:r>
            <a:r>
              <a:rPr lang="zh-CN" altLang="en-US" sz="2800">
                <a:latin typeface="宋体" panose="02010600030101010101" pitchFamily="2" charset="-122"/>
                <a:ea typeface="宋体" panose="02010600030101010101" pitchFamily="2" charset="-122"/>
                <a:sym typeface="+mn-ea"/>
              </a:rPr>
              <a:t>息送至总线</a:t>
            </a:r>
            <a:endParaRPr lang="zh-CN" altLang="en-US" sz="2800">
              <a:latin typeface="宋体" panose="02010600030101010101" pitchFamily="2" charset="-122"/>
              <a:ea typeface="宋体" panose="02010600030101010101" pitchFamily="2" charset="-122"/>
            </a:endParaRPr>
          </a:p>
        </p:txBody>
      </p:sp>
      <p:sp>
        <p:nvSpPr>
          <p:cNvPr id="1049778" name="Text Box 11"/>
          <p:cNvSpPr txBox="1">
            <a:spLocks noChangeArrowheads="1"/>
          </p:cNvSpPr>
          <p:nvPr/>
        </p:nvSpPr>
        <p:spPr bwMode="auto">
          <a:xfrm>
            <a:off x="3552825" y="1614805"/>
            <a:ext cx="1468120" cy="521970"/>
          </a:xfrm>
          <a:prstGeom prst="rect">
            <a:avLst/>
          </a:prstGeom>
          <a:noFill/>
          <a:ln w="9525">
            <a:noFill/>
            <a:miter lim="800000"/>
          </a:ln>
          <a:effectLst/>
        </p:spPr>
        <p:txBody>
          <a:bodyPr wrap="square">
            <a:spAutoFit/>
          </a:bodyPr>
          <a:lstStyle/>
          <a:p>
            <a:pPr>
              <a:spcBef>
                <a:spcPct val="0"/>
              </a:spcBef>
            </a:pPr>
            <a:r>
              <a:rPr lang="zh-CN" altLang="en-US" sz="2800">
                <a:latin typeface="Times New Roman" panose="02020603050405020304" pitchFamily="18" charset="0"/>
              </a:rPr>
              <a:t>子周期1</a:t>
            </a:r>
          </a:p>
        </p:txBody>
      </p:sp>
      <p:sp>
        <p:nvSpPr>
          <p:cNvPr id="1049779" name="Text Box 12"/>
          <p:cNvSpPr txBox="1">
            <a:spLocks noChangeArrowheads="1"/>
          </p:cNvSpPr>
          <p:nvPr/>
        </p:nvSpPr>
        <p:spPr bwMode="auto">
          <a:xfrm>
            <a:off x="3563620" y="2528570"/>
            <a:ext cx="1565910" cy="521970"/>
          </a:xfrm>
          <a:prstGeom prst="rect">
            <a:avLst/>
          </a:prstGeom>
          <a:noFill/>
          <a:ln w="9525">
            <a:noFill/>
            <a:miter lim="800000"/>
          </a:ln>
          <a:effectLst/>
        </p:spPr>
        <p:txBody>
          <a:bodyPr wrap="square">
            <a:spAutoFit/>
          </a:bodyPr>
          <a:lstStyle/>
          <a:p>
            <a:pPr>
              <a:spcBef>
                <a:spcPct val="0"/>
              </a:spcBef>
            </a:pPr>
            <a:r>
              <a:rPr lang="zh-CN" altLang="en-US" sz="2800">
                <a:latin typeface="Times New Roman" panose="02020603050405020304" pitchFamily="18" charset="0"/>
              </a:rPr>
              <a:t>子周期2</a:t>
            </a:r>
          </a:p>
        </p:txBody>
      </p:sp>
      <p:sp>
        <p:nvSpPr>
          <p:cNvPr id="1049780" name="AutoShape 13"/>
          <p:cNvSpPr/>
          <p:nvPr/>
        </p:nvSpPr>
        <p:spPr bwMode="auto">
          <a:xfrm>
            <a:off x="3406775" y="1671320"/>
            <a:ext cx="228600" cy="1296000"/>
          </a:xfrm>
          <a:prstGeom prst="leftBrace">
            <a:avLst>
              <a:gd name="adj1" fmla="val 58333"/>
              <a:gd name="adj2" fmla="val 50000"/>
            </a:avLst>
          </a:prstGeom>
          <a:noFill/>
          <a:ln w="38100">
            <a:solidFill>
              <a:schemeClr val="tx1"/>
            </a:solidFill>
            <a:round/>
          </a:ln>
          <a:effectLst/>
        </p:spPr>
        <p:txBody>
          <a:bodyPr wrap="none" anchor="ctr"/>
          <a:lstStyle/>
          <a:p>
            <a:endParaRPr lang="zh-CN" altLang="en-US"/>
          </a:p>
        </p:txBody>
      </p:sp>
      <p:sp>
        <p:nvSpPr>
          <p:cNvPr id="1049781" name="文本框 5"/>
          <p:cNvSpPr txBox="1"/>
          <p:nvPr/>
        </p:nvSpPr>
        <p:spPr>
          <a:xfrm>
            <a:off x="4906645" y="1513205"/>
            <a:ext cx="7369810" cy="650875"/>
          </a:xfrm>
          <a:prstGeom prst="rect">
            <a:avLst/>
          </a:prstGeom>
          <a:noFill/>
        </p:spPr>
        <p:txBody>
          <a:bodyPr wrap="square" rtlCol="0" anchor="t">
            <a:spAutoFit/>
          </a:bodyPr>
          <a:lstStyle/>
          <a:p>
            <a:pPr>
              <a:lnSpc>
                <a:spcPct val="130000"/>
              </a:lnSpc>
              <a:spcBef>
                <a:spcPct val="0"/>
              </a:spcBef>
            </a:pPr>
            <a:r>
              <a:rPr lang="zh-CN" altLang="en-US" sz="2800">
                <a:solidFill>
                  <a:schemeClr val="folHlink"/>
                </a:solidFill>
                <a:latin typeface="宋体" panose="02010600030101010101" pitchFamily="2" charset="-122"/>
                <a:ea typeface="宋体" panose="02010600030101010101" pitchFamily="2" charset="-122"/>
                <a:cs typeface="宋体" panose="02010600030101010101" pitchFamily="2" charset="-122"/>
                <a:sym typeface="+mn-ea"/>
              </a:rPr>
              <a:t>主模块</a:t>
            </a:r>
            <a:r>
              <a:rPr lang="zh-CN" altLang="en-US" sz="2800">
                <a:latin typeface="宋体" panose="02010600030101010101" pitchFamily="2" charset="-122"/>
                <a:ea typeface="宋体" panose="02010600030101010101" pitchFamily="2" charset="-122"/>
                <a:cs typeface="宋体" panose="02010600030101010101" pitchFamily="2" charset="-122"/>
                <a:sym typeface="+mn-ea"/>
              </a:rPr>
              <a:t>申请</a:t>
            </a:r>
            <a:r>
              <a:rPr lang="zh-CN" altLang="en-US" sz="2800">
                <a:solidFill>
                  <a:schemeClr val="folHlink"/>
                </a:solidFill>
                <a:latin typeface="宋体" panose="02010600030101010101" pitchFamily="2" charset="-122"/>
                <a:ea typeface="宋体" panose="02010600030101010101" pitchFamily="2" charset="-122"/>
                <a:cs typeface="宋体" panose="02010600030101010101" pitchFamily="2" charset="-122"/>
                <a:sym typeface="+mn-ea"/>
              </a:rPr>
              <a:t>占用总线</a:t>
            </a:r>
            <a:r>
              <a:rPr lang="zh-CN" altLang="en-US" sz="2800">
                <a:latin typeface="宋体" panose="02010600030101010101" pitchFamily="2" charset="-122"/>
                <a:ea typeface="宋体" panose="02010600030101010101" pitchFamily="2" charset="-122"/>
                <a:cs typeface="宋体" panose="02010600030101010101" pitchFamily="2" charset="-122"/>
                <a:sym typeface="+mn-ea"/>
              </a:rPr>
              <a:t>，用完后</a:t>
            </a:r>
            <a:r>
              <a:rPr lang="zh-CN" altLang="en-US" sz="2800">
                <a:solidFill>
                  <a:schemeClr val="folHlink"/>
                </a:solidFill>
                <a:latin typeface="宋体" panose="02010600030101010101" pitchFamily="2" charset="-122"/>
                <a:ea typeface="宋体" panose="02010600030101010101" pitchFamily="2" charset="-122"/>
                <a:cs typeface="宋体" panose="02010600030101010101" pitchFamily="2" charset="-122"/>
                <a:sym typeface="+mn-ea"/>
              </a:rPr>
              <a:t>放弃总线</a:t>
            </a:r>
            <a:r>
              <a:rPr lang="zh-CN" altLang="en-US" sz="2800">
                <a:latin typeface="宋体" panose="02010600030101010101" pitchFamily="2" charset="-122"/>
                <a:ea typeface="宋体" panose="02010600030101010101" pitchFamily="2" charset="-122"/>
                <a:cs typeface="宋体" panose="02010600030101010101" pitchFamily="2" charset="-122"/>
                <a:sym typeface="+mn-ea"/>
              </a:rPr>
              <a:t>使用权</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标题 2"/>
          <p:cNvSpPr>
            <a:spLocks noGrp="1"/>
          </p:cNvSpPr>
          <p:nvPr>
            <p:ph type="title"/>
          </p:nvPr>
        </p:nvSpPr>
        <p:spPr/>
        <p:txBody>
          <a:bodyPr/>
          <a:lstStyle/>
          <a:p>
            <a:pPr>
              <a:defRPr/>
            </a:pPr>
            <a:r>
              <a:rPr lang="zh-CN" altLang="en-US" dirty="0"/>
              <a:t>第</a:t>
            </a:r>
            <a:r>
              <a:rPr lang="zh-CN" altLang="en-US" dirty="0">
                <a:latin typeface="Times New Roman" panose="02020603050405020304" pitchFamily="18" charset="0"/>
              </a:rPr>
              <a:t>七</a:t>
            </a:r>
            <a:r>
              <a:rPr lang="zh-CN" altLang="en-US" dirty="0"/>
              <a:t>章（</a:t>
            </a:r>
            <a:r>
              <a:rPr lang="en-US" altLang="zh-CN" dirty="0"/>
              <a:t>2</a:t>
            </a:r>
            <a:r>
              <a:rPr lang="zh-CN" altLang="en-US" dirty="0"/>
              <a:t>）输入输出系统</a:t>
            </a:r>
          </a:p>
        </p:txBody>
      </p:sp>
      <p:sp>
        <p:nvSpPr>
          <p:cNvPr id="1048682" name="内容占位符 3"/>
          <p:cNvSpPr>
            <a:spLocks noGrp="1"/>
          </p:cNvSpPr>
          <p:nvPr>
            <p:ph idx="1"/>
          </p:nvPr>
        </p:nvSpPr>
        <p:spPr>
          <a:xfrm>
            <a:off x="838200" y="1925213"/>
            <a:ext cx="10515600" cy="4351338"/>
          </a:xfrm>
        </p:spPr>
        <p:txBody>
          <a:bodyPr/>
          <a:lstStyle/>
          <a:p>
            <a:pPr marL="0" indent="0">
              <a:lnSpc>
                <a:spcPct val="100000"/>
              </a:lnSpc>
              <a:spcBef>
                <a:spcPts val="1200"/>
              </a:spcBef>
              <a:buClrTx/>
              <a:buNone/>
            </a:pPr>
            <a:r>
              <a:rPr kumimoji="1" lang="zh-CN" altLang="en-US" sz="3600" b="1" dirty="0">
                <a:solidFill>
                  <a:schemeClr val="folHlink"/>
                </a:solidFill>
                <a:latin typeface="Times New Roman" panose="02020603050405020304" pitchFamily="18" charset="0"/>
              </a:rPr>
              <a:t>重点</a:t>
            </a:r>
            <a:endParaRPr kumimoji="1" lang="en-US" altLang="zh-CN" sz="3600" b="1" dirty="0">
              <a:solidFill>
                <a:schemeClr val="folHlink"/>
              </a:solidFill>
              <a:latin typeface="Times New Roman" panose="02020603050405020304" pitchFamily="18" charset="0"/>
            </a:endParaRPr>
          </a:p>
          <a:p>
            <a:pPr marL="0" indent="0">
              <a:lnSpc>
                <a:spcPct val="100000"/>
              </a:lnSpc>
              <a:spcBef>
                <a:spcPts val="1200"/>
              </a:spcBef>
              <a:buClrTx/>
              <a:buNone/>
            </a:pPr>
            <a:endParaRPr kumimoji="1" lang="en-US" altLang="zh-CN" sz="3600" b="1" dirty="0">
              <a:solidFill>
                <a:schemeClr val="folHlink"/>
              </a:solidFill>
              <a:latin typeface="Times New Roman" panose="02020603050405020304" pitchFamily="18" charset="0"/>
            </a:endParaRPr>
          </a:p>
        </p:txBody>
      </p:sp>
      <p:sp>
        <p:nvSpPr>
          <p:cNvPr id="1048683" name="灯片编号占位符 5"/>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D53B9609-CEE7-4B89-9EA1-26B7FB394DD2}" type="slidenum">
              <a:rPr kumimoji="0" lang="zh-CN" altLang="en-US" sz="1200" b="0" i="0" u="none" strike="noStrike" kern="1200" cap="none" spc="0" normalizeH="0" baseline="0" noProof="0">
                <a:ln>
                  <a:noFill/>
                </a:ln>
                <a:solidFill>
                  <a:prstClr val="black">
                    <a:lumMod val="95000"/>
                    <a:lumOff val="5000"/>
                  </a:prstClr>
                </a:solidFill>
                <a:effectLst/>
                <a:uLnTx/>
                <a:uFillTx/>
                <a:latin typeface="等线" panose="02010600030101010101" charset="-122"/>
                <a:ea typeface="等线" panose="02010600030101010101" charset="-122"/>
                <a:cs typeface="+mn-cs"/>
              </a:rPr>
              <a:t>205</a:t>
            </a:fld>
            <a:endParaRPr kumimoji="0" lang="en-US" altLang="zh-CN" sz="1200" b="0" i="0" u="none" strike="noStrike" kern="1200" cap="none" spc="0" normalizeH="0" baseline="0" noProof="0" dirty="0">
              <a:ln>
                <a:noFill/>
              </a:ln>
              <a:solidFill>
                <a:prstClr val="black">
                  <a:lumMod val="95000"/>
                  <a:lumOff val="5000"/>
                </a:prstClr>
              </a:solidFill>
              <a:effectLst/>
              <a:uLnTx/>
              <a:uFillTx/>
              <a:latin typeface="等线" panose="02010600030101010101" charset="-122"/>
              <a:ea typeface="等线" panose="02010600030101010101" charset="-122"/>
              <a:cs typeface="+mn-cs"/>
            </a:endParaRPr>
          </a:p>
        </p:txBody>
      </p:sp>
      <p:sp>
        <p:nvSpPr>
          <p:cNvPr id="5" name="Text Box 2">
            <a:extLst>
              <a:ext uri="{FF2B5EF4-FFF2-40B4-BE49-F238E27FC236}">
                <a16:creationId xmlns:a16="http://schemas.microsoft.com/office/drawing/2014/main" id="{521EA3BF-4057-4715-8285-9C9506AC0B23}"/>
              </a:ext>
            </a:extLst>
          </p:cNvPr>
          <p:cNvSpPr txBox="1">
            <a:spLocks noChangeArrowheads="1"/>
          </p:cNvSpPr>
          <p:nvPr/>
        </p:nvSpPr>
        <p:spPr bwMode="auto">
          <a:xfrm>
            <a:off x="1891813" y="2764794"/>
            <a:ext cx="7924800"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ClrTx/>
              <a:buSzTx/>
              <a:buFontTx/>
              <a:buNone/>
            </a:pPr>
            <a:r>
              <a:rPr lang="en-US" altLang="zh-CN" sz="2800"/>
              <a:t>1</a:t>
            </a:r>
            <a:r>
              <a:rPr lang="en-US" altLang="zh-CN" sz="2800">
                <a:latin typeface="宋体" panose="02010600030101010101" pitchFamily="2" charset="-122"/>
              </a:rPr>
              <a:t>.</a:t>
            </a:r>
            <a:r>
              <a:rPr lang="zh-CN" altLang="en-US" sz="2800">
                <a:latin typeface="宋体" panose="02010600030101010101" pitchFamily="2" charset="-122"/>
              </a:rPr>
              <a:t>主机与 </a:t>
            </a:r>
            <a:r>
              <a:rPr lang="en-US" altLang="zh-CN" sz="2800"/>
              <a:t>I/O </a:t>
            </a:r>
            <a:r>
              <a:rPr lang="zh-CN" altLang="en-US" sz="2800"/>
              <a:t>交换信息的三种控制方式</a:t>
            </a:r>
          </a:p>
        </p:txBody>
      </p:sp>
    </p:spTree>
    <p:extLst>
      <p:ext uri="{BB962C8B-B14F-4D97-AF65-F5344CB8AC3E}">
        <p14:creationId xmlns:p14="http://schemas.microsoft.com/office/powerpoint/2010/main" val="77574813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sym typeface="+mn-ea"/>
              </a:rPr>
              <a:t>三种方式的</a:t>
            </a:r>
            <a:r>
              <a:rPr lang="en-US" altLang="zh-CN" b="1" dirty="0">
                <a:sym typeface="+mn-ea"/>
              </a:rPr>
              <a:t>CPU</a:t>
            </a:r>
            <a:r>
              <a:rPr lang="zh-CN" altLang="en-US" b="1" dirty="0">
                <a:sym typeface="+mn-ea"/>
              </a:rPr>
              <a:t>工作效率比较</a:t>
            </a:r>
            <a:endParaRPr lang="zh-CN" altLang="en-US"/>
          </a:p>
        </p:txBody>
      </p:sp>
      <p:grpSp>
        <p:nvGrpSpPr>
          <p:cNvPr id="49" name="Group 3"/>
          <p:cNvGrpSpPr/>
          <p:nvPr/>
        </p:nvGrpSpPr>
        <p:grpSpPr bwMode="auto">
          <a:xfrm>
            <a:off x="1427798" y="4527550"/>
            <a:ext cx="8158162" cy="2228850"/>
            <a:chOff x="189" y="2916"/>
            <a:chExt cx="5139" cy="1404"/>
          </a:xfrm>
        </p:grpSpPr>
        <p:sp>
          <p:nvSpPr>
            <p:cNvPr id="50" name="Line 4"/>
            <p:cNvSpPr>
              <a:spLocks noChangeShapeType="1"/>
            </p:cNvSpPr>
            <p:nvPr/>
          </p:nvSpPr>
          <p:spPr bwMode="auto">
            <a:xfrm>
              <a:off x="717" y="3782"/>
              <a:ext cx="2251"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1" name="Line 5"/>
            <p:cNvSpPr>
              <a:spLocks noChangeShapeType="1"/>
            </p:cNvSpPr>
            <p:nvPr/>
          </p:nvSpPr>
          <p:spPr bwMode="auto">
            <a:xfrm>
              <a:off x="3077" y="3782"/>
              <a:ext cx="2251"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2" name="Line 6"/>
            <p:cNvSpPr>
              <a:spLocks noChangeShapeType="1"/>
            </p:cNvSpPr>
            <p:nvPr/>
          </p:nvSpPr>
          <p:spPr bwMode="auto">
            <a:xfrm>
              <a:off x="2973" y="3254"/>
              <a:ext cx="0" cy="53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3" name="Line 7"/>
            <p:cNvSpPr>
              <a:spLocks noChangeShapeType="1"/>
            </p:cNvSpPr>
            <p:nvPr/>
          </p:nvSpPr>
          <p:spPr bwMode="auto">
            <a:xfrm>
              <a:off x="3072" y="3254"/>
              <a:ext cx="0" cy="53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4" name="Line 8"/>
            <p:cNvSpPr>
              <a:spLocks noChangeShapeType="1"/>
            </p:cNvSpPr>
            <p:nvPr/>
          </p:nvSpPr>
          <p:spPr bwMode="auto">
            <a:xfrm>
              <a:off x="2973" y="3782"/>
              <a:ext cx="0" cy="250"/>
            </a:xfrm>
            <a:prstGeom prst="line">
              <a:avLst/>
            </a:prstGeom>
            <a:noFill/>
            <a:ln w="3810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5" name="Line 9"/>
            <p:cNvSpPr>
              <a:spLocks noChangeShapeType="1"/>
            </p:cNvSpPr>
            <p:nvPr/>
          </p:nvSpPr>
          <p:spPr bwMode="auto">
            <a:xfrm>
              <a:off x="3072" y="3878"/>
              <a:ext cx="0" cy="35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6" name="Line 10"/>
            <p:cNvSpPr>
              <a:spLocks noChangeShapeType="1"/>
            </p:cNvSpPr>
            <p:nvPr/>
          </p:nvSpPr>
          <p:spPr bwMode="auto">
            <a:xfrm>
              <a:off x="717" y="3247"/>
              <a:ext cx="0" cy="53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7" name="Text Box 11"/>
            <p:cNvSpPr txBox="1">
              <a:spLocks noChangeArrowheads="1"/>
            </p:cNvSpPr>
            <p:nvPr/>
          </p:nvSpPr>
          <p:spPr bwMode="auto">
            <a:xfrm>
              <a:off x="1507" y="3492"/>
              <a:ext cx="10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存取周期结束</a:t>
              </a:r>
            </a:p>
          </p:txBody>
        </p:sp>
        <p:sp>
          <p:nvSpPr>
            <p:cNvPr id="58" name="Line 12"/>
            <p:cNvSpPr>
              <a:spLocks noChangeShapeType="1"/>
            </p:cNvSpPr>
            <p:nvPr/>
          </p:nvSpPr>
          <p:spPr bwMode="auto">
            <a:xfrm>
              <a:off x="2778" y="3638"/>
              <a:ext cx="195" cy="0"/>
            </a:xfrm>
            <a:prstGeom prst="line">
              <a:avLst/>
            </a:prstGeom>
            <a:noFill/>
            <a:ln w="1905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9" name="Text Box 13"/>
            <p:cNvSpPr txBox="1">
              <a:spLocks noChangeArrowheads="1"/>
            </p:cNvSpPr>
            <p:nvPr/>
          </p:nvSpPr>
          <p:spPr bwMode="auto">
            <a:xfrm>
              <a:off x="1101" y="3254"/>
              <a:ext cx="14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CPU  </a:t>
              </a:r>
              <a:r>
                <a:rPr lang="zh-CN" altLang="en-US" sz="2000" b="1"/>
                <a:t>执行现行程序</a:t>
              </a:r>
            </a:p>
          </p:txBody>
        </p:sp>
        <p:sp>
          <p:nvSpPr>
            <p:cNvPr id="60" name="Line 14"/>
            <p:cNvSpPr>
              <a:spLocks noChangeShapeType="1"/>
            </p:cNvSpPr>
            <p:nvPr/>
          </p:nvSpPr>
          <p:spPr bwMode="auto">
            <a:xfrm rot="10800000">
              <a:off x="717" y="3350"/>
              <a:ext cx="195" cy="0"/>
            </a:xfrm>
            <a:prstGeom prst="line">
              <a:avLst/>
            </a:prstGeom>
            <a:noFill/>
            <a:ln w="1905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1" name="Line 15"/>
            <p:cNvSpPr>
              <a:spLocks noChangeShapeType="1"/>
            </p:cNvSpPr>
            <p:nvPr/>
          </p:nvSpPr>
          <p:spPr bwMode="auto">
            <a:xfrm>
              <a:off x="2778" y="3350"/>
              <a:ext cx="195" cy="0"/>
            </a:xfrm>
            <a:prstGeom prst="line">
              <a:avLst/>
            </a:prstGeom>
            <a:noFill/>
            <a:ln w="1905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2" name="Line 16"/>
            <p:cNvSpPr>
              <a:spLocks noChangeShapeType="1"/>
            </p:cNvSpPr>
            <p:nvPr/>
          </p:nvSpPr>
          <p:spPr bwMode="auto">
            <a:xfrm rot="10800000">
              <a:off x="3072" y="3350"/>
              <a:ext cx="195" cy="0"/>
            </a:xfrm>
            <a:prstGeom prst="line">
              <a:avLst/>
            </a:prstGeom>
            <a:noFill/>
            <a:ln w="1905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3" name="Text Box 17"/>
            <p:cNvSpPr txBox="1">
              <a:spLocks noChangeArrowheads="1"/>
            </p:cNvSpPr>
            <p:nvPr/>
          </p:nvSpPr>
          <p:spPr bwMode="auto">
            <a:xfrm>
              <a:off x="3260" y="3254"/>
              <a:ext cx="14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CPU  </a:t>
              </a:r>
              <a:r>
                <a:rPr lang="zh-CN" altLang="en-US" sz="2000" b="1"/>
                <a:t>执行现行程序</a:t>
              </a:r>
            </a:p>
          </p:txBody>
        </p:sp>
        <p:sp>
          <p:nvSpPr>
            <p:cNvPr id="64" name="Text Box 18"/>
            <p:cNvSpPr txBox="1">
              <a:spLocks noChangeArrowheads="1"/>
            </p:cNvSpPr>
            <p:nvPr/>
          </p:nvSpPr>
          <p:spPr bwMode="auto">
            <a:xfrm>
              <a:off x="2157" y="3782"/>
              <a:ext cx="8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DMA</a:t>
              </a:r>
              <a:r>
                <a:rPr lang="zh-CN" altLang="en-US" sz="2000" b="1"/>
                <a:t>请求</a:t>
              </a:r>
            </a:p>
          </p:txBody>
        </p:sp>
        <p:sp>
          <p:nvSpPr>
            <p:cNvPr id="81" name="Line 19"/>
            <p:cNvSpPr>
              <a:spLocks noChangeShapeType="1"/>
            </p:cNvSpPr>
            <p:nvPr/>
          </p:nvSpPr>
          <p:spPr bwMode="auto">
            <a:xfrm>
              <a:off x="1677" y="3772"/>
              <a:ext cx="0" cy="238"/>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 name="Text Box 20"/>
            <p:cNvSpPr txBox="1">
              <a:spLocks noChangeArrowheads="1"/>
            </p:cNvSpPr>
            <p:nvPr/>
          </p:nvSpPr>
          <p:spPr bwMode="auto">
            <a:xfrm>
              <a:off x="1009" y="3772"/>
              <a:ext cx="6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启动</a:t>
              </a:r>
              <a:r>
                <a:rPr lang="en-US" altLang="zh-CN" sz="2000" b="1"/>
                <a:t>I/O</a:t>
              </a:r>
            </a:p>
          </p:txBody>
        </p:sp>
        <p:sp>
          <p:nvSpPr>
            <p:cNvPr id="83" name="Line 21"/>
            <p:cNvSpPr>
              <a:spLocks noChangeShapeType="1"/>
            </p:cNvSpPr>
            <p:nvPr/>
          </p:nvSpPr>
          <p:spPr bwMode="auto">
            <a:xfrm>
              <a:off x="1677" y="4035"/>
              <a:ext cx="0" cy="17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84" name="Line 22"/>
            <p:cNvSpPr>
              <a:spLocks noChangeShapeType="1"/>
            </p:cNvSpPr>
            <p:nvPr/>
          </p:nvSpPr>
          <p:spPr bwMode="auto">
            <a:xfrm flipH="1">
              <a:off x="1677" y="4118"/>
              <a:ext cx="192" cy="0"/>
            </a:xfrm>
            <a:prstGeom prst="line">
              <a:avLst/>
            </a:prstGeom>
            <a:noFill/>
            <a:ln w="1905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5" name="Text Box 23"/>
            <p:cNvSpPr txBox="1">
              <a:spLocks noChangeArrowheads="1"/>
            </p:cNvSpPr>
            <p:nvPr/>
          </p:nvSpPr>
          <p:spPr bwMode="auto">
            <a:xfrm>
              <a:off x="1969" y="4012"/>
              <a:ext cx="6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I/O</a:t>
              </a:r>
              <a:r>
                <a:rPr lang="zh-CN" altLang="en-US" sz="2000" b="1"/>
                <a:t>准备</a:t>
              </a:r>
            </a:p>
          </p:txBody>
        </p:sp>
        <p:sp>
          <p:nvSpPr>
            <p:cNvPr id="86" name="Line 24"/>
            <p:cNvSpPr>
              <a:spLocks noChangeShapeType="1"/>
            </p:cNvSpPr>
            <p:nvPr/>
          </p:nvSpPr>
          <p:spPr bwMode="auto">
            <a:xfrm rot="10800000" flipH="1">
              <a:off x="2781" y="4118"/>
              <a:ext cx="192" cy="0"/>
            </a:xfrm>
            <a:prstGeom prst="line">
              <a:avLst/>
            </a:prstGeom>
            <a:noFill/>
            <a:ln w="1905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7" name="Line 25"/>
            <p:cNvSpPr>
              <a:spLocks noChangeShapeType="1"/>
            </p:cNvSpPr>
            <p:nvPr/>
          </p:nvSpPr>
          <p:spPr bwMode="auto">
            <a:xfrm flipH="1">
              <a:off x="3076" y="4118"/>
              <a:ext cx="192" cy="0"/>
            </a:xfrm>
            <a:prstGeom prst="line">
              <a:avLst/>
            </a:prstGeom>
            <a:noFill/>
            <a:ln w="1905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8" name="Text Box 26"/>
            <p:cNvSpPr txBox="1">
              <a:spLocks noChangeArrowheads="1"/>
            </p:cNvSpPr>
            <p:nvPr/>
          </p:nvSpPr>
          <p:spPr bwMode="auto">
            <a:xfrm>
              <a:off x="3220" y="4012"/>
              <a:ext cx="6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I/O</a:t>
              </a:r>
              <a:r>
                <a:rPr lang="zh-CN" altLang="en-US" sz="2000" b="1"/>
                <a:t>准备</a:t>
              </a:r>
            </a:p>
          </p:txBody>
        </p:sp>
        <p:sp>
          <p:nvSpPr>
            <p:cNvPr id="89" name="Freeform 27"/>
            <p:cNvSpPr/>
            <p:nvPr/>
          </p:nvSpPr>
          <p:spPr bwMode="auto">
            <a:xfrm>
              <a:off x="2541" y="3062"/>
              <a:ext cx="483" cy="202"/>
            </a:xfrm>
            <a:custGeom>
              <a:avLst/>
              <a:gdLst>
                <a:gd name="T0" fmla="*/ 442 w 528"/>
                <a:gd name="T1" fmla="*/ 170 h 240"/>
                <a:gd name="T2" fmla="*/ 402 w 528"/>
                <a:gd name="T3" fmla="*/ 102 h 240"/>
                <a:gd name="T4" fmla="*/ 281 w 528"/>
                <a:gd name="T5" fmla="*/ 34 h 240"/>
                <a:gd name="T6" fmla="*/ 161 w 528"/>
                <a:gd name="T7" fmla="*/ 0 h 240"/>
                <a:gd name="T8" fmla="*/ 0 w 528"/>
                <a:gd name="T9" fmla="*/ 0 h 240"/>
                <a:gd name="T10" fmla="*/ 0 60000 65536"/>
                <a:gd name="T11" fmla="*/ 0 60000 65536"/>
                <a:gd name="T12" fmla="*/ 0 60000 65536"/>
                <a:gd name="T13" fmla="*/ 0 60000 65536"/>
                <a:gd name="T14" fmla="*/ 0 60000 65536"/>
                <a:gd name="T15" fmla="*/ 0 w 528"/>
                <a:gd name="T16" fmla="*/ 0 h 240"/>
                <a:gd name="T17" fmla="*/ 528 w 528"/>
                <a:gd name="T18" fmla="*/ 240 h 240"/>
              </a:gdLst>
              <a:ahLst/>
              <a:cxnLst>
                <a:cxn ang="T10">
                  <a:pos x="T0" y="T1"/>
                </a:cxn>
                <a:cxn ang="T11">
                  <a:pos x="T2" y="T3"/>
                </a:cxn>
                <a:cxn ang="T12">
                  <a:pos x="T4" y="T5"/>
                </a:cxn>
                <a:cxn ang="T13">
                  <a:pos x="T6" y="T7"/>
                </a:cxn>
                <a:cxn ang="T14">
                  <a:pos x="T8" y="T9"/>
                </a:cxn>
              </a:cxnLst>
              <a:rect l="T15" t="T16" r="T17" b="T18"/>
              <a:pathLst>
                <a:path w="528" h="240">
                  <a:moveTo>
                    <a:pt x="528" y="240"/>
                  </a:moveTo>
                  <a:lnTo>
                    <a:pt x="480" y="144"/>
                  </a:lnTo>
                  <a:lnTo>
                    <a:pt x="336" y="48"/>
                  </a:lnTo>
                  <a:lnTo>
                    <a:pt x="192" y="0"/>
                  </a:lnTo>
                  <a:lnTo>
                    <a:pt x="0" y="0"/>
                  </a:lnTo>
                </a:path>
              </a:pathLst>
            </a:custGeom>
            <a:noFill/>
            <a:ln w="28575">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0" name="Text Box 28"/>
            <p:cNvSpPr txBox="1">
              <a:spLocks noChangeArrowheads="1"/>
            </p:cNvSpPr>
            <p:nvPr/>
          </p:nvSpPr>
          <p:spPr bwMode="auto">
            <a:xfrm>
              <a:off x="1485" y="2916"/>
              <a:ext cx="10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一个存取周期</a:t>
              </a:r>
            </a:p>
          </p:txBody>
        </p:sp>
        <p:sp>
          <p:nvSpPr>
            <p:cNvPr id="91" name="Freeform 29"/>
            <p:cNvSpPr/>
            <p:nvPr/>
          </p:nvSpPr>
          <p:spPr bwMode="auto">
            <a:xfrm>
              <a:off x="3024" y="4080"/>
              <a:ext cx="960" cy="192"/>
            </a:xfrm>
            <a:custGeom>
              <a:avLst/>
              <a:gdLst>
                <a:gd name="T0" fmla="*/ 0 w 1056"/>
                <a:gd name="T1" fmla="*/ 0 h 192"/>
                <a:gd name="T2" fmla="*/ 0 w 1056"/>
                <a:gd name="T3" fmla="*/ 96 h 192"/>
                <a:gd name="T4" fmla="*/ 40 w 1056"/>
                <a:gd name="T5" fmla="*/ 192 h 192"/>
                <a:gd name="T6" fmla="*/ 714 w 1056"/>
                <a:gd name="T7" fmla="*/ 192 h 192"/>
                <a:gd name="T8" fmla="*/ 873 w 1056"/>
                <a:gd name="T9" fmla="*/ 48 h 192"/>
                <a:gd name="T10" fmla="*/ 0 60000 65536"/>
                <a:gd name="T11" fmla="*/ 0 60000 65536"/>
                <a:gd name="T12" fmla="*/ 0 60000 65536"/>
                <a:gd name="T13" fmla="*/ 0 60000 65536"/>
                <a:gd name="T14" fmla="*/ 0 60000 65536"/>
                <a:gd name="T15" fmla="*/ 0 w 1056"/>
                <a:gd name="T16" fmla="*/ 0 h 192"/>
                <a:gd name="T17" fmla="*/ 1056 w 1056"/>
                <a:gd name="T18" fmla="*/ 192 h 192"/>
              </a:gdLst>
              <a:ahLst/>
              <a:cxnLst>
                <a:cxn ang="T10">
                  <a:pos x="T0" y="T1"/>
                </a:cxn>
                <a:cxn ang="T11">
                  <a:pos x="T2" y="T3"/>
                </a:cxn>
                <a:cxn ang="T12">
                  <a:pos x="T4" y="T5"/>
                </a:cxn>
                <a:cxn ang="T13">
                  <a:pos x="T6" y="T7"/>
                </a:cxn>
                <a:cxn ang="T14">
                  <a:pos x="T8" y="T9"/>
                </a:cxn>
              </a:cxnLst>
              <a:rect l="T15" t="T16" r="T17" b="T18"/>
              <a:pathLst>
                <a:path w="1056" h="192">
                  <a:moveTo>
                    <a:pt x="0" y="0"/>
                  </a:moveTo>
                  <a:lnTo>
                    <a:pt x="0" y="96"/>
                  </a:lnTo>
                  <a:lnTo>
                    <a:pt x="48" y="192"/>
                  </a:lnTo>
                  <a:lnTo>
                    <a:pt x="864" y="192"/>
                  </a:lnTo>
                  <a:lnTo>
                    <a:pt x="1056" y="48"/>
                  </a:lnTo>
                </a:path>
              </a:pathLst>
            </a:custGeom>
            <a:noFill/>
            <a:ln w="19050">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92" name="Text Box 30"/>
            <p:cNvSpPr txBox="1">
              <a:spLocks noChangeArrowheads="1"/>
            </p:cNvSpPr>
            <p:nvPr/>
          </p:nvSpPr>
          <p:spPr bwMode="auto">
            <a:xfrm>
              <a:off x="3984" y="3878"/>
              <a:ext cx="115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实现</a:t>
              </a:r>
              <a:r>
                <a:rPr lang="en-US" altLang="zh-CN" sz="2000" b="1"/>
                <a:t>I/O</a:t>
              </a:r>
              <a:r>
                <a:rPr lang="zh-CN" altLang="en-US" sz="2000" b="1"/>
                <a:t>与主存</a:t>
              </a:r>
            </a:p>
            <a:p>
              <a:pPr eaLnBrk="1" hangingPunct="1">
                <a:spcBef>
                  <a:spcPct val="0"/>
                </a:spcBef>
                <a:buClrTx/>
                <a:buSzTx/>
                <a:buFontTx/>
                <a:buNone/>
              </a:pPr>
              <a:r>
                <a:rPr lang="zh-CN" altLang="en-US" sz="2000" b="1"/>
                <a:t>之间的传送</a:t>
              </a:r>
            </a:p>
          </p:txBody>
        </p:sp>
        <p:sp>
          <p:nvSpPr>
            <p:cNvPr id="93" name="Text Box 31"/>
            <p:cNvSpPr txBox="1">
              <a:spLocks noChangeArrowheads="1"/>
            </p:cNvSpPr>
            <p:nvPr/>
          </p:nvSpPr>
          <p:spPr bwMode="auto">
            <a:xfrm>
              <a:off x="189" y="3541"/>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000" b="1"/>
            </a:p>
          </p:txBody>
        </p:sp>
        <p:sp>
          <p:nvSpPr>
            <p:cNvPr id="94" name="Line 32"/>
            <p:cNvSpPr>
              <a:spLocks noChangeShapeType="1"/>
            </p:cNvSpPr>
            <p:nvPr/>
          </p:nvSpPr>
          <p:spPr bwMode="auto">
            <a:xfrm>
              <a:off x="2973" y="4032"/>
              <a:ext cx="0" cy="179"/>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5" name="Group 33"/>
          <p:cNvGrpSpPr/>
          <p:nvPr/>
        </p:nvGrpSpPr>
        <p:grpSpPr bwMode="auto">
          <a:xfrm>
            <a:off x="1427798" y="1166813"/>
            <a:ext cx="8318500" cy="1287462"/>
            <a:chOff x="189" y="479"/>
            <a:chExt cx="5240" cy="811"/>
          </a:xfrm>
        </p:grpSpPr>
        <p:grpSp>
          <p:nvGrpSpPr>
            <p:cNvPr id="96" name="Group 34"/>
            <p:cNvGrpSpPr/>
            <p:nvPr/>
          </p:nvGrpSpPr>
          <p:grpSpPr bwMode="auto">
            <a:xfrm>
              <a:off x="189" y="479"/>
              <a:ext cx="5240" cy="811"/>
              <a:chOff x="189" y="479"/>
              <a:chExt cx="5240" cy="811"/>
            </a:xfrm>
          </p:grpSpPr>
          <p:sp>
            <p:nvSpPr>
              <p:cNvPr id="101" name="Text Box 35"/>
              <p:cNvSpPr txBox="1">
                <a:spLocks noChangeArrowheads="1"/>
              </p:cNvSpPr>
              <p:nvPr/>
            </p:nvSpPr>
            <p:spPr bwMode="auto">
              <a:xfrm>
                <a:off x="189" y="662"/>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000" b="1"/>
              </a:p>
            </p:txBody>
          </p:sp>
          <p:sp>
            <p:nvSpPr>
              <p:cNvPr id="102" name="Line 36"/>
              <p:cNvSpPr>
                <a:spLocks noChangeShapeType="1"/>
              </p:cNvSpPr>
              <p:nvPr/>
            </p:nvSpPr>
            <p:spPr bwMode="auto">
              <a:xfrm>
                <a:off x="717" y="518"/>
                <a:ext cx="0" cy="43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3" name="Line 37"/>
              <p:cNvSpPr>
                <a:spLocks noChangeShapeType="1"/>
              </p:cNvSpPr>
              <p:nvPr/>
            </p:nvSpPr>
            <p:spPr bwMode="auto">
              <a:xfrm>
                <a:off x="1821" y="518"/>
                <a:ext cx="0" cy="43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4" name="Line 38"/>
              <p:cNvSpPr>
                <a:spLocks noChangeShapeType="1"/>
              </p:cNvSpPr>
              <p:nvPr/>
            </p:nvSpPr>
            <p:spPr bwMode="auto">
              <a:xfrm>
                <a:off x="4461" y="518"/>
                <a:ext cx="0" cy="74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05" name="Line 39"/>
              <p:cNvSpPr>
                <a:spLocks noChangeShapeType="1"/>
              </p:cNvSpPr>
              <p:nvPr/>
            </p:nvSpPr>
            <p:spPr bwMode="auto">
              <a:xfrm flipH="1">
                <a:off x="717" y="710"/>
                <a:ext cx="190" cy="0"/>
              </a:xfrm>
              <a:prstGeom prst="line">
                <a:avLst/>
              </a:prstGeom>
              <a:noFill/>
              <a:ln w="1905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6" name="Line 40"/>
              <p:cNvSpPr>
                <a:spLocks noChangeShapeType="1"/>
              </p:cNvSpPr>
              <p:nvPr/>
            </p:nvSpPr>
            <p:spPr bwMode="auto">
              <a:xfrm rot="10800000" flipH="1">
                <a:off x="1631" y="710"/>
                <a:ext cx="190" cy="0"/>
              </a:xfrm>
              <a:prstGeom prst="line">
                <a:avLst/>
              </a:prstGeom>
              <a:noFill/>
              <a:ln w="1905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7" name="Text Box 41"/>
              <p:cNvSpPr txBox="1">
                <a:spLocks noChangeArrowheads="1"/>
              </p:cNvSpPr>
              <p:nvPr/>
            </p:nvSpPr>
            <p:spPr bwMode="auto">
              <a:xfrm>
                <a:off x="883" y="501"/>
                <a:ext cx="78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CPU</a:t>
                </a:r>
                <a:r>
                  <a:rPr lang="en-US" altLang="zh-CN" sz="900" b="1"/>
                  <a:t> </a:t>
                </a:r>
                <a:r>
                  <a:rPr lang="zh-CN" altLang="en-US" sz="2000" b="1"/>
                  <a:t>执行</a:t>
                </a:r>
              </a:p>
              <a:p>
                <a:pPr eaLnBrk="1" hangingPunct="1">
                  <a:spcBef>
                    <a:spcPct val="0"/>
                  </a:spcBef>
                  <a:buClrTx/>
                  <a:buSzTx/>
                  <a:buFontTx/>
                  <a:buNone/>
                </a:pPr>
                <a:r>
                  <a:rPr lang="zh-CN" altLang="en-US" sz="2000" b="1"/>
                  <a:t>现行程序</a:t>
                </a:r>
              </a:p>
            </p:txBody>
          </p:sp>
          <p:sp>
            <p:nvSpPr>
              <p:cNvPr id="108" name="Line 42"/>
              <p:cNvSpPr>
                <a:spLocks noChangeShapeType="1"/>
              </p:cNvSpPr>
              <p:nvPr/>
            </p:nvSpPr>
            <p:spPr bwMode="auto">
              <a:xfrm flipH="1">
                <a:off x="1821" y="710"/>
                <a:ext cx="190" cy="0"/>
              </a:xfrm>
              <a:prstGeom prst="line">
                <a:avLst/>
              </a:prstGeom>
              <a:noFill/>
              <a:ln w="1905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9" name="Line 43"/>
              <p:cNvSpPr>
                <a:spLocks noChangeShapeType="1"/>
              </p:cNvSpPr>
              <p:nvPr/>
            </p:nvSpPr>
            <p:spPr bwMode="auto">
              <a:xfrm rot="10800000" flipH="1">
                <a:off x="4273" y="710"/>
                <a:ext cx="190" cy="0"/>
              </a:xfrm>
              <a:prstGeom prst="line">
                <a:avLst/>
              </a:prstGeom>
              <a:noFill/>
              <a:ln w="1905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0" name="Line 44"/>
              <p:cNvSpPr>
                <a:spLocks noChangeShapeType="1"/>
              </p:cNvSpPr>
              <p:nvPr/>
            </p:nvSpPr>
            <p:spPr bwMode="auto">
              <a:xfrm flipH="1">
                <a:off x="4463" y="710"/>
                <a:ext cx="190" cy="0"/>
              </a:xfrm>
              <a:prstGeom prst="line">
                <a:avLst/>
              </a:prstGeom>
              <a:noFill/>
              <a:ln w="1905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1" name="Text Box 45"/>
              <p:cNvSpPr txBox="1">
                <a:spLocks noChangeArrowheads="1"/>
              </p:cNvSpPr>
              <p:nvPr/>
            </p:nvSpPr>
            <p:spPr bwMode="auto">
              <a:xfrm>
                <a:off x="2051" y="604"/>
                <a:ext cx="21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CPU</a:t>
                </a:r>
                <a:r>
                  <a:rPr lang="zh-CN" altLang="en-US" sz="2000" b="1"/>
                  <a:t>查询等待并传输</a:t>
                </a:r>
                <a:r>
                  <a:rPr lang="en-US" altLang="zh-CN" sz="2000" b="1"/>
                  <a:t>I/O</a:t>
                </a:r>
                <a:r>
                  <a:rPr lang="zh-CN" altLang="en-US" sz="2000" b="1"/>
                  <a:t>数据</a:t>
                </a:r>
              </a:p>
            </p:txBody>
          </p:sp>
          <p:sp>
            <p:nvSpPr>
              <p:cNvPr id="113" name="Text Box 46"/>
              <p:cNvSpPr txBox="1">
                <a:spLocks noChangeArrowheads="1"/>
              </p:cNvSpPr>
              <p:nvPr/>
            </p:nvSpPr>
            <p:spPr bwMode="auto">
              <a:xfrm>
                <a:off x="4605" y="479"/>
                <a:ext cx="82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CPU </a:t>
                </a:r>
                <a:r>
                  <a:rPr lang="en-US" altLang="zh-CN" sz="900" b="1"/>
                  <a:t> </a:t>
                </a:r>
                <a:r>
                  <a:rPr lang="zh-CN" altLang="en-US" sz="2000" b="1"/>
                  <a:t>执行</a:t>
                </a:r>
              </a:p>
              <a:p>
                <a:pPr eaLnBrk="1" hangingPunct="1">
                  <a:spcBef>
                    <a:spcPct val="0"/>
                  </a:spcBef>
                  <a:buClrTx/>
                  <a:buSzTx/>
                  <a:buFontTx/>
                  <a:buNone/>
                </a:pPr>
                <a:r>
                  <a:rPr lang="zh-CN" altLang="en-US" sz="2000" b="1"/>
                  <a:t>现行程序</a:t>
                </a:r>
              </a:p>
            </p:txBody>
          </p:sp>
          <p:sp>
            <p:nvSpPr>
              <p:cNvPr id="114" name="Line 47"/>
              <p:cNvSpPr>
                <a:spLocks noChangeShapeType="1"/>
              </p:cNvSpPr>
              <p:nvPr/>
            </p:nvSpPr>
            <p:spPr bwMode="auto">
              <a:xfrm>
                <a:off x="1821" y="950"/>
                <a:ext cx="0" cy="238"/>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15" name="Line 48"/>
              <p:cNvSpPr>
                <a:spLocks noChangeShapeType="1"/>
              </p:cNvSpPr>
              <p:nvPr/>
            </p:nvSpPr>
            <p:spPr bwMode="auto">
              <a:xfrm>
                <a:off x="1821" y="1152"/>
                <a:ext cx="0" cy="13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6" name="Text Box 49"/>
              <p:cNvSpPr txBox="1">
                <a:spLocks noChangeArrowheads="1"/>
              </p:cNvSpPr>
              <p:nvPr/>
            </p:nvSpPr>
            <p:spPr bwMode="auto">
              <a:xfrm>
                <a:off x="1101" y="950"/>
                <a:ext cx="6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启动</a:t>
                </a:r>
                <a:r>
                  <a:rPr lang="en-US" altLang="zh-CN" sz="2000" b="1"/>
                  <a:t>I/O</a:t>
                </a:r>
              </a:p>
            </p:txBody>
          </p:sp>
          <p:grpSp>
            <p:nvGrpSpPr>
              <p:cNvPr id="117" name="Group 50"/>
              <p:cNvGrpSpPr/>
              <p:nvPr/>
            </p:nvGrpSpPr>
            <p:grpSpPr bwMode="auto">
              <a:xfrm>
                <a:off x="717" y="954"/>
                <a:ext cx="4704" cy="6"/>
                <a:chOff x="336" y="954"/>
                <a:chExt cx="4704" cy="6"/>
              </a:xfrm>
            </p:grpSpPr>
            <p:sp>
              <p:nvSpPr>
                <p:cNvPr id="118" name="Line 51"/>
                <p:cNvSpPr>
                  <a:spLocks noChangeShapeType="1"/>
                </p:cNvSpPr>
                <p:nvPr/>
              </p:nvSpPr>
              <p:spPr bwMode="auto">
                <a:xfrm>
                  <a:off x="336" y="954"/>
                  <a:ext cx="1104"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19" name="Line 52"/>
                <p:cNvSpPr>
                  <a:spLocks noChangeShapeType="1"/>
                </p:cNvSpPr>
                <p:nvPr/>
              </p:nvSpPr>
              <p:spPr bwMode="auto">
                <a:xfrm>
                  <a:off x="1440" y="960"/>
                  <a:ext cx="264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0" name="Line 53"/>
                <p:cNvSpPr>
                  <a:spLocks noChangeShapeType="1"/>
                </p:cNvSpPr>
                <p:nvPr/>
              </p:nvSpPr>
              <p:spPr bwMode="auto">
                <a:xfrm>
                  <a:off x="4080" y="960"/>
                  <a:ext cx="96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97" name="Group 54"/>
            <p:cNvGrpSpPr/>
            <p:nvPr/>
          </p:nvGrpSpPr>
          <p:grpSpPr bwMode="auto">
            <a:xfrm>
              <a:off x="1821" y="998"/>
              <a:ext cx="2640" cy="250"/>
              <a:chOff x="1821" y="998"/>
              <a:chExt cx="2640" cy="250"/>
            </a:xfrm>
          </p:grpSpPr>
          <p:sp>
            <p:nvSpPr>
              <p:cNvPr id="98" name="Text Box 55"/>
              <p:cNvSpPr txBox="1">
                <a:spLocks noChangeArrowheads="1"/>
              </p:cNvSpPr>
              <p:nvPr/>
            </p:nvSpPr>
            <p:spPr bwMode="auto">
              <a:xfrm>
                <a:off x="2431" y="998"/>
                <a:ext cx="1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I/O </a:t>
                </a:r>
                <a:r>
                  <a:rPr lang="zh-CN" altLang="en-US" sz="2000" b="1"/>
                  <a:t>准备及传送</a:t>
                </a:r>
              </a:p>
            </p:txBody>
          </p:sp>
          <p:sp>
            <p:nvSpPr>
              <p:cNvPr id="99" name="Line 56"/>
              <p:cNvSpPr>
                <a:spLocks noChangeShapeType="1"/>
              </p:cNvSpPr>
              <p:nvPr/>
            </p:nvSpPr>
            <p:spPr bwMode="auto">
              <a:xfrm>
                <a:off x="3597" y="1110"/>
                <a:ext cx="864" cy="0"/>
              </a:xfrm>
              <a:prstGeom prst="line">
                <a:avLst/>
              </a:prstGeom>
              <a:noFill/>
              <a:ln w="1905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0" name="Line 57"/>
              <p:cNvSpPr>
                <a:spLocks noChangeShapeType="1"/>
              </p:cNvSpPr>
              <p:nvPr/>
            </p:nvSpPr>
            <p:spPr bwMode="auto">
              <a:xfrm>
                <a:off x="1821" y="1110"/>
                <a:ext cx="624" cy="0"/>
              </a:xfrm>
              <a:prstGeom prst="line">
                <a:avLst/>
              </a:prstGeom>
              <a:noFill/>
              <a:ln w="19050">
                <a:solidFill>
                  <a:schemeClr val="tx1"/>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121" name="Group 58"/>
          <p:cNvGrpSpPr/>
          <p:nvPr/>
        </p:nvGrpSpPr>
        <p:grpSpPr bwMode="auto">
          <a:xfrm>
            <a:off x="1427798" y="2372360"/>
            <a:ext cx="8310562" cy="2530475"/>
            <a:chOff x="189" y="1392"/>
            <a:chExt cx="5235" cy="1594"/>
          </a:xfrm>
        </p:grpSpPr>
        <p:sp>
          <p:nvSpPr>
            <p:cNvPr id="122" name="Line 59"/>
            <p:cNvSpPr>
              <a:spLocks noChangeShapeType="1"/>
            </p:cNvSpPr>
            <p:nvPr/>
          </p:nvSpPr>
          <p:spPr bwMode="auto">
            <a:xfrm>
              <a:off x="720" y="2071"/>
              <a:ext cx="2160"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3" name="Line 60"/>
            <p:cNvSpPr>
              <a:spLocks noChangeShapeType="1"/>
            </p:cNvSpPr>
            <p:nvPr/>
          </p:nvSpPr>
          <p:spPr bwMode="auto">
            <a:xfrm>
              <a:off x="2880" y="1543"/>
              <a:ext cx="0" cy="53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4" name="Line 61"/>
            <p:cNvSpPr>
              <a:spLocks noChangeShapeType="1"/>
            </p:cNvSpPr>
            <p:nvPr/>
          </p:nvSpPr>
          <p:spPr bwMode="auto">
            <a:xfrm>
              <a:off x="720" y="1536"/>
              <a:ext cx="0" cy="53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5" name="Text Box 62"/>
            <p:cNvSpPr txBox="1">
              <a:spLocks noChangeArrowheads="1"/>
            </p:cNvSpPr>
            <p:nvPr/>
          </p:nvSpPr>
          <p:spPr bwMode="auto">
            <a:xfrm>
              <a:off x="1236" y="1781"/>
              <a:ext cx="140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指令执行周期结束</a:t>
              </a:r>
            </a:p>
          </p:txBody>
        </p:sp>
        <p:sp>
          <p:nvSpPr>
            <p:cNvPr id="126" name="Line 63"/>
            <p:cNvSpPr>
              <a:spLocks noChangeShapeType="1"/>
            </p:cNvSpPr>
            <p:nvPr/>
          </p:nvSpPr>
          <p:spPr bwMode="auto">
            <a:xfrm>
              <a:off x="2685" y="1927"/>
              <a:ext cx="195" cy="0"/>
            </a:xfrm>
            <a:prstGeom prst="line">
              <a:avLst/>
            </a:prstGeom>
            <a:noFill/>
            <a:ln w="1905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7" name="Text Box 64"/>
            <p:cNvSpPr txBox="1">
              <a:spLocks noChangeArrowheads="1"/>
            </p:cNvSpPr>
            <p:nvPr/>
          </p:nvSpPr>
          <p:spPr bwMode="auto">
            <a:xfrm>
              <a:off x="1056" y="1543"/>
              <a:ext cx="14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CPU  </a:t>
              </a:r>
              <a:r>
                <a:rPr lang="zh-CN" altLang="en-US" sz="2000" b="1"/>
                <a:t>执行现行程序</a:t>
              </a:r>
            </a:p>
          </p:txBody>
        </p:sp>
        <p:sp>
          <p:nvSpPr>
            <p:cNvPr id="128" name="Line 65"/>
            <p:cNvSpPr>
              <a:spLocks noChangeShapeType="1"/>
            </p:cNvSpPr>
            <p:nvPr/>
          </p:nvSpPr>
          <p:spPr bwMode="auto">
            <a:xfrm>
              <a:off x="3168" y="1543"/>
              <a:ext cx="0" cy="535"/>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9" name="Line 66"/>
            <p:cNvSpPr>
              <a:spLocks noChangeShapeType="1"/>
            </p:cNvSpPr>
            <p:nvPr/>
          </p:nvSpPr>
          <p:spPr bwMode="auto">
            <a:xfrm>
              <a:off x="3168" y="2071"/>
              <a:ext cx="2256"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30" name="Text Box 67"/>
            <p:cNvSpPr txBox="1">
              <a:spLocks noChangeArrowheads="1"/>
            </p:cNvSpPr>
            <p:nvPr/>
          </p:nvSpPr>
          <p:spPr bwMode="auto">
            <a:xfrm>
              <a:off x="3356" y="1543"/>
              <a:ext cx="14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CPU  </a:t>
              </a:r>
              <a:r>
                <a:rPr lang="zh-CN" altLang="en-US" sz="2000" b="1"/>
                <a:t>执行现行程序</a:t>
              </a:r>
            </a:p>
          </p:txBody>
        </p:sp>
        <p:sp>
          <p:nvSpPr>
            <p:cNvPr id="131" name="Line 68"/>
            <p:cNvSpPr>
              <a:spLocks noChangeShapeType="1"/>
            </p:cNvSpPr>
            <p:nvPr/>
          </p:nvSpPr>
          <p:spPr bwMode="auto">
            <a:xfrm flipH="1">
              <a:off x="2736" y="2071"/>
              <a:ext cx="144" cy="336"/>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2" name="Freeform 69"/>
            <p:cNvSpPr/>
            <p:nvPr/>
          </p:nvSpPr>
          <p:spPr bwMode="auto">
            <a:xfrm>
              <a:off x="2736" y="2071"/>
              <a:ext cx="864" cy="336"/>
            </a:xfrm>
            <a:custGeom>
              <a:avLst/>
              <a:gdLst>
                <a:gd name="T0" fmla="*/ 0 w 864"/>
                <a:gd name="T1" fmla="*/ 336 h 336"/>
                <a:gd name="T2" fmla="*/ 864 w 864"/>
                <a:gd name="T3" fmla="*/ 336 h 336"/>
                <a:gd name="T4" fmla="*/ 432 w 864"/>
                <a:gd name="T5" fmla="*/ 0 h 336"/>
                <a:gd name="T6" fmla="*/ 0 60000 65536"/>
                <a:gd name="T7" fmla="*/ 0 60000 65536"/>
                <a:gd name="T8" fmla="*/ 0 60000 65536"/>
                <a:gd name="T9" fmla="*/ 0 w 864"/>
                <a:gd name="T10" fmla="*/ 0 h 336"/>
                <a:gd name="T11" fmla="*/ 864 w 864"/>
                <a:gd name="T12" fmla="*/ 336 h 336"/>
              </a:gdLst>
              <a:ahLst/>
              <a:cxnLst>
                <a:cxn ang="T6">
                  <a:pos x="T0" y="T1"/>
                </a:cxn>
                <a:cxn ang="T7">
                  <a:pos x="T2" y="T3"/>
                </a:cxn>
                <a:cxn ang="T8">
                  <a:pos x="T4" y="T5"/>
                </a:cxn>
              </a:cxnLst>
              <a:rect l="T9" t="T10" r="T11" b="T12"/>
              <a:pathLst>
                <a:path w="864" h="336">
                  <a:moveTo>
                    <a:pt x="0" y="336"/>
                  </a:moveTo>
                  <a:lnTo>
                    <a:pt x="864" y="336"/>
                  </a:lnTo>
                  <a:lnTo>
                    <a:pt x="432" y="0"/>
                  </a:lnTo>
                </a:path>
              </a:pathLst>
            </a:custGeom>
            <a:noFill/>
            <a:ln w="38100">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33" name="Line 70"/>
            <p:cNvSpPr>
              <a:spLocks noChangeShapeType="1"/>
            </p:cNvSpPr>
            <p:nvPr/>
          </p:nvSpPr>
          <p:spPr bwMode="auto">
            <a:xfrm>
              <a:off x="2736" y="2458"/>
              <a:ext cx="86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35" name="Line 71"/>
            <p:cNvSpPr>
              <a:spLocks noChangeShapeType="1"/>
            </p:cNvSpPr>
            <p:nvPr/>
          </p:nvSpPr>
          <p:spPr bwMode="auto">
            <a:xfrm>
              <a:off x="3600" y="2307"/>
              <a:ext cx="0" cy="292"/>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36" name="Line 72"/>
            <p:cNvSpPr>
              <a:spLocks noChangeShapeType="1"/>
            </p:cNvSpPr>
            <p:nvPr/>
          </p:nvSpPr>
          <p:spPr bwMode="auto">
            <a:xfrm flipV="1">
              <a:off x="2736" y="2069"/>
              <a:ext cx="0" cy="293"/>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7" name="Line 73"/>
            <p:cNvSpPr>
              <a:spLocks noChangeShapeType="1"/>
            </p:cNvSpPr>
            <p:nvPr/>
          </p:nvSpPr>
          <p:spPr bwMode="auto">
            <a:xfrm>
              <a:off x="1628" y="2071"/>
              <a:ext cx="0" cy="238"/>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8" name="Text Box 74"/>
            <p:cNvSpPr txBox="1">
              <a:spLocks noChangeArrowheads="1"/>
            </p:cNvSpPr>
            <p:nvPr/>
          </p:nvSpPr>
          <p:spPr bwMode="auto">
            <a:xfrm>
              <a:off x="960" y="2071"/>
              <a:ext cx="6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启动</a:t>
              </a:r>
              <a:r>
                <a:rPr lang="en-US" altLang="zh-CN" sz="2000" b="1"/>
                <a:t>I/O</a:t>
              </a:r>
            </a:p>
          </p:txBody>
        </p:sp>
        <p:sp>
          <p:nvSpPr>
            <p:cNvPr id="139" name="Text Box 75"/>
            <p:cNvSpPr txBox="1">
              <a:spLocks noChangeArrowheads="1"/>
            </p:cNvSpPr>
            <p:nvPr/>
          </p:nvSpPr>
          <p:spPr bwMode="auto">
            <a:xfrm>
              <a:off x="1976" y="2061"/>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中断请求</a:t>
              </a:r>
            </a:p>
          </p:txBody>
        </p:sp>
        <p:sp>
          <p:nvSpPr>
            <p:cNvPr id="140" name="Line 76"/>
            <p:cNvSpPr>
              <a:spLocks noChangeShapeType="1"/>
            </p:cNvSpPr>
            <p:nvPr/>
          </p:nvSpPr>
          <p:spPr bwMode="auto">
            <a:xfrm flipH="1">
              <a:off x="3600" y="2458"/>
              <a:ext cx="192" cy="0"/>
            </a:xfrm>
            <a:prstGeom prst="line">
              <a:avLst/>
            </a:prstGeom>
            <a:noFill/>
            <a:ln w="1905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1" name="Text Box 77"/>
            <p:cNvSpPr txBox="1">
              <a:spLocks noChangeArrowheads="1"/>
            </p:cNvSpPr>
            <p:nvPr/>
          </p:nvSpPr>
          <p:spPr bwMode="auto">
            <a:xfrm>
              <a:off x="3744" y="2314"/>
              <a:ext cx="6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I/O</a:t>
              </a:r>
              <a:r>
                <a:rPr lang="zh-CN" altLang="en-US" sz="2000" b="1"/>
                <a:t>准备</a:t>
              </a:r>
            </a:p>
          </p:txBody>
        </p:sp>
        <p:sp>
          <p:nvSpPr>
            <p:cNvPr id="142" name="Line 78"/>
            <p:cNvSpPr>
              <a:spLocks noChangeShapeType="1"/>
            </p:cNvSpPr>
            <p:nvPr/>
          </p:nvSpPr>
          <p:spPr bwMode="auto">
            <a:xfrm>
              <a:off x="1632" y="2352"/>
              <a:ext cx="0" cy="24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43" name="Line 79"/>
            <p:cNvSpPr>
              <a:spLocks noChangeShapeType="1"/>
            </p:cNvSpPr>
            <p:nvPr/>
          </p:nvSpPr>
          <p:spPr bwMode="auto">
            <a:xfrm flipH="1">
              <a:off x="1632" y="2468"/>
              <a:ext cx="192" cy="0"/>
            </a:xfrm>
            <a:prstGeom prst="line">
              <a:avLst/>
            </a:prstGeom>
            <a:noFill/>
            <a:ln w="1905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4" name="Text Box 80"/>
            <p:cNvSpPr txBox="1">
              <a:spLocks noChangeArrowheads="1"/>
            </p:cNvSpPr>
            <p:nvPr/>
          </p:nvSpPr>
          <p:spPr bwMode="auto">
            <a:xfrm>
              <a:off x="1828" y="2362"/>
              <a:ext cx="6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I/O</a:t>
              </a:r>
              <a:r>
                <a:rPr lang="zh-CN" altLang="en-US" sz="2000" b="1"/>
                <a:t>准备</a:t>
              </a:r>
            </a:p>
          </p:txBody>
        </p:sp>
        <p:sp>
          <p:nvSpPr>
            <p:cNvPr id="174" name="Line 81"/>
            <p:cNvSpPr>
              <a:spLocks noChangeShapeType="1"/>
            </p:cNvSpPr>
            <p:nvPr/>
          </p:nvSpPr>
          <p:spPr bwMode="auto">
            <a:xfrm rot="10800000" flipH="1">
              <a:off x="2544" y="2468"/>
              <a:ext cx="192" cy="0"/>
            </a:xfrm>
            <a:prstGeom prst="line">
              <a:avLst/>
            </a:prstGeom>
            <a:noFill/>
            <a:ln w="1905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75" name="Text Box 82"/>
            <p:cNvSpPr txBox="1">
              <a:spLocks noChangeArrowheads="1"/>
            </p:cNvSpPr>
            <p:nvPr/>
          </p:nvSpPr>
          <p:spPr bwMode="auto">
            <a:xfrm>
              <a:off x="2877" y="2544"/>
              <a:ext cx="202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CPU </a:t>
              </a:r>
              <a:r>
                <a:rPr lang="zh-CN" altLang="en-US" sz="2000" b="1"/>
                <a:t>处理中断服务程序</a:t>
              </a:r>
            </a:p>
            <a:p>
              <a:pPr eaLnBrk="1" hangingPunct="1">
                <a:spcBef>
                  <a:spcPct val="0"/>
                </a:spcBef>
                <a:buClrTx/>
                <a:buSzTx/>
                <a:buFontTx/>
                <a:buNone/>
              </a:pPr>
              <a:r>
                <a:rPr lang="zh-CN" altLang="en-US" sz="2000" b="1"/>
                <a:t>实现 </a:t>
              </a:r>
              <a:r>
                <a:rPr lang="en-US" altLang="zh-CN" sz="2000" b="1"/>
                <a:t>I/O </a:t>
              </a:r>
              <a:r>
                <a:rPr lang="zh-CN" altLang="en-US" sz="2000" b="1"/>
                <a:t>与主机之间的传送</a:t>
              </a:r>
            </a:p>
          </p:txBody>
        </p:sp>
        <p:sp>
          <p:nvSpPr>
            <p:cNvPr id="176" name="Text Box 83"/>
            <p:cNvSpPr txBox="1">
              <a:spLocks noChangeArrowheads="1"/>
            </p:cNvSpPr>
            <p:nvPr/>
          </p:nvSpPr>
          <p:spPr bwMode="auto">
            <a:xfrm>
              <a:off x="2891" y="1392"/>
              <a:ext cx="27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间</a:t>
              </a:r>
            </a:p>
            <a:p>
              <a:pPr eaLnBrk="1" hangingPunct="1">
                <a:spcBef>
                  <a:spcPct val="0"/>
                </a:spcBef>
                <a:buClrTx/>
                <a:buSzTx/>
                <a:buFontTx/>
                <a:buNone/>
              </a:pPr>
              <a:r>
                <a:rPr lang="zh-CN" altLang="en-US" sz="2000" b="1"/>
                <a:t>断</a:t>
              </a:r>
            </a:p>
          </p:txBody>
        </p:sp>
        <p:sp>
          <p:nvSpPr>
            <p:cNvPr id="177" name="Line 84"/>
            <p:cNvSpPr>
              <a:spLocks noChangeShapeType="1"/>
            </p:cNvSpPr>
            <p:nvPr/>
          </p:nvSpPr>
          <p:spPr bwMode="auto">
            <a:xfrm>
              <a:off x="3024" y="1872"/>
              <a:ext cx="0" cy="144"/>
            </a:xfrm>
            <a:prstGeom prst="line">
              <a:avLst/>
            </a:prstGeom>
            <a:noFill/>
            <a:ln w="19050">
              <a:solidFill>
                <a:schemeClr val="tx1"/>
              </a:solidFill>
              <a:round/>
              <a:tailEnd type="stealth" w="sm" len="sm"/>
            </a:ln>
            <a:extLst>
              <a:ext uri="{909E8E84-426E-40DD-AFC4-6F175D3DCCD1}">
                <a14:hiddenFill xmlns:a14="http://schemas.microsoft.com/office/drawing/2010/main">
                  <a:noFill/>
                </a14:hiddenFill>
              </a:ext>
            </a:extLst>
          </p:spPr>
          <p:txBody>
            <a:bodyPr wrap="none"/>
            <a:lstStyle/>
            <a:p>
              <a:endParaRPr lang="zh-CN" altLang="en-US"/>
            </a:p>
          </p:txBody>
        </p:sp>
        <p:sp>
          <p:nvSpPr>
            <p:cNvPr id="178" name="Text Box 85"/>
            <p:cNvSpPr txBox="1">
              <a:spLocks noChangeArrowheads="1"/>
            </p:cNvSpPr>
            <p:nvPr/>
          </p:nvSpPr>
          <p:spPr bwMode="auto">
            <a:xfrm>
              <a:off x="189" y="1766"/>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000" b="1"/>
            </a:p>
          </p:txBody>
        </p:sp>
        <p:sp>
          <p:nvSpPr>
            <p:cNvPr id="179" name="Line 86"/>
            <p:cNvSpPr>
              <a:spLocks noChangeShapeType="1"/>
            </p:cNvSpPr>
            <p:nvPr/>
          </p:nvSpPr>
          <p:spPr bwMode="auto">
            <a:xfrm>
              <a:off x="2736" y="2362"/>
              <a:ext cx="0" cy="247"/>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0" name="Line 87"/>
            <p:cNvSpPr>
              <a:spLocks noChangeShapeType="1"/>
            </p:cNvSpPr>
            <p:nvPr/>
          </p:nvSpPr>
          <p:spPr bwMode="auto">
            <a:xfrm rot="10800000">
              <a:off x="717" y="1639"/>
              <a:ext cx="195" cy="0"/>
            </a:xfrm>
            <a:prstGeom prst="line">
              <a:avLst/>
            </a:prstGeom>
            <a:noFill/>
            <a:ln w="1905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1" name="Line 88"/>
            <p:cNvSpPr>
              <a:spLocks noChangeShapeType="1"/>
            </p:cNvSpPr>
            <p:nvPr/>
          </p:nvSpPr>
          <p:spPr bwMode="auto">
            <a:xfrm>
              <a:off x="2637" y="1639"/>
              <a:ext cx="195" cy="0"/>
            </a:xfrm>
            <a:prstGeom prst="line">
              <a:avLst/>
            </a:prstGeom>
            <a:noFill/>
            <a:ln w="1905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2" name="Line 89"/>
            <p:cNvSpPr>
              <a:spLocks noChangeShapeType="1"/>
            </p:cNvSpPr>
            <p:nvPr/>
          </p:nvSpPr>
          <p:spPr bwMode="auto">
            <a:xfrm rot="10800000">
              <a:off x="3165" y="1639"/>
              <a:ext cx="195" cy="0"/>
            </a:xfrm>
            <a:prstGeom prst="line">
              <a:avLst/>
            </a:prstGeom>
            <a:noFill/>
            <a:ln w="1905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3" name="Line 90"/>
            <p:cNvSpPr>
              <a:spLocks noChangeShapeType="1"/>
            </p:cNvSpPr>
            <p:nvPr/>
          </p:nvSpPr>
          <p:spPr bwMode="auto">
            <a:xfrm flipH="1">
              <a:off x="3168" y="2471"/>
              <a:ext cx="144" cy="14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84" name="Group 91"/>
          <p:cNvGrpSpPr/>
          <p:nvPr/>
        </p:nvGrpSpPr>
        <p:grpSpPr bwMode="auto">
          <a:xfrm>
            <a:off x="2875598" y="1914525"/>
            <a:ext cx="1143000" cy="396875"/>
            <a:chOff x="1101" y="944"/>
            <a:chExt cx="720" cy="250"/>
          </a:xfrm>
        </p:grpSpPr>
        <p:sp>
          <p:nvSpPr>
            <p:cNvPr id="185" name="Line 92"/>
            <p:cNvSpPr>
              <a:spLocks noChangeShapeType="1"/>
            </p:cNvSpPr>
            <p:nvPr/>
          </p:nvSpPr>
          <p:spPr bwMode="auto">
            <a:xfrm>
              <a:off x="1821" y="944"/>
              <a:ext cx="0" cy="238"/>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6" name="Text Box 93"/>
            <p:cNvSpPr txBox="1">
              <a:spLocks noChangeArrowheads="1"/>
            </p:cNvSpPr>
            <p:nvPr/>
          </p:nvSpPr>
          <p:spPr bwMode="auto">
            <a:xfrm>
              <a:off x="1101" y="944"/>
              <a:ext cx="6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chemeClr val="folHlink"/>
                  </a:solidFill>
                </a:rPr>
                <a:t>启动</a:t>
              </a:r>
              <a:r>
                <a:rPr lang="en-US" altLang="zh-CN" sz="2000" b="1">
                  <a:solidFill>
                    <a:schemeClr val="folHlink"/>
                  </a:solidFill>
                </a:rPr>
                <a:t>I/O</a:t>
              </a:r>
            </a:p>
          </p:txBody>
        </p:sp>
      </p:grpSp>
      <p:grpSp>
        <p:nvGrpSpPr>
          <p:cNvPr id="187" name="Group 94"/>
          <p:cNvGrpSpPr/>
          <p:nvPr/>
        </p:nvGrpSpPr>
        <p:grpSpPr bwMode="auto">
          <a:xfrm>
            <a:off x="2651760" y="3440748"/>
            <a:ext cx="1060450" cy="396875"/>
            <a:chOff x="960" y="2065"/>
            <a:chExt cx="668" cy="250"/>
          </a:xfrm>
        </p:grpSpPr>
        <p:sp>
          <p:nvSpPr>
            <p:cNvPr id="188" name="Line 95"/>
            <p:cNvSpPr>
              <a:spLocks noChangeShapeType="1"/>
            </p:cNvSpPr>
            <p:nvPr/>
          </p:nvSpPr>
          <p:spPr bwMode="auto">
            <a:xfrm>
              <a:off x="1628" y="2065"/>
              <a:ext cx="0" cy="238"/>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9" name="Text Box 96"/>
            <p:cNvSpPr txBox="1">
              <a:spLocks noChangeArrowheads="1"/>
            </p:cNvSpPr>
            <p:nvPr/>
          </p:nvSpPr>
          <p:spPr bwMode="auto">
            <a:xfrm>
              <a:off x="960" y="2065"/>
              <a:ext cx="66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chemeClr val="folHlink"/>
                  </a:solidFill>
                </a:rPr>
                <a:t>启动</a:t>
              </a:r>
              <a:r>
                <a:rPr lang="en-US" altLang="zh-CN" sz="2000" b="1">
                  <a:solidFill>
                    <a:schemeClr val="folHlink"/>
                  </a:solidFill>
                </a:rPr>
                <a:t>I/O</a:t>
              </a:r>
            </a:p>
          </p:txBody>
        </p:sp>
      </p:grpSp>
      <p:sp>
        <p:nvSpPr>
          <p:cNvPr id="190" name="Line 97"/>
          <p:cNvSpPr>
            <a:spLocks noChangeShapeType="1"/>
          </p:cNvSpPr>
          <p:nvPr/>
        </p:nvSpPr>
        <p:spPr bwMode="auto">
          <a:xfrm>
            <a:off x="2270760" y="1920875"/>
            <a:ext cx="1752600" cy="0"/>
          </a:xfrm>
          <a:prstGeom prst="line">
            <a:avLst/>
          </a:prstGeom>
          <a:noFill/>
          <a:ln w="38100">
            <a:solidFill>
              <a:srgbClr val="C28F0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1" name="Line 98"/>
          <p:cNvSpPr>
            <a:spLocks noChangeShapeType="1"/>
          </p:cNvSpPr>
          <p:nvPr/>
        </p:nvSpPr>
        <p:spPr bwMode="auto">
          <a:xfrm>
            <a:off x="8214360" y="1930400"/>
            <a:ext cx="1524000" cy="0"/>
          </a:xfrm>
          <a:prstGeom prst="line">
            <a:avLst/>
          </a:prstGeom>
          <a:noFill/>
          <a:ln w="38100">
            <a:solidFill>
              <a:srgbClr val="C28F00"/>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2" name="Freeform 99"/>
          <p:cNvSpPr/>
          <p:nvPr/>
        </p:nvSpPr>
        <p:spPr bwMode="auto">
          <a:xfrm>
            <a:off x="2265998" y="3451860"/>
            <a:ext cx="1452562" cy="4763"/>
          </a:xfrm>
          <a:custGeom>
            <a:avLst/>
            <a:gdLst>
              <a:gd name="T0" fmla="*/ 0 w 915"/>
              <a:gd name="T1" fmla="*/ 7562056 h 3"/>
              <a:gd name="T2" fmla="*/ 2147483647 w 915"/>
              <a:gd name="T3" fmla="*/ 0 h 3"/>
              <a:gd name="T4" fmla="*/ 0 60000 65536"/>
              <a:gd name="T5" fmla="*/ 0 60000 65536"/>
              <a:gd name="T6" fmla="*/ 0 w 915"/>
              <a:gd name="T7" fmla="*/ 0 h 3"/>
              <a:gd name="T8" fmla="*/ 915 w 915"/>
              <a:gd name="T9" fmla="*/ 3 h 3"/>
            </a:gdLst>
            <a:ahLst/>
            <a:cxnLst>
              <a:cxn ang="T4">
                <a:pos x="T0" y="T1"/>
              </a:cxn>
              <a:cxn ang="T5">
                <a:pos x="T2" y="T3"/>
              </a:cxn>
            </a:cxnLst>
            <a:rect l="T6" t="T7" r="T8" b="T9"/>
            <a:pathLst>
              <a:path w="915" h="3">
                <a:moveTo>
                  <a:pt x="0" y="3"/>
                </a:moveTo>
                <a:lnTo>
                  <a:pt x="915" y="0"/>
                </a:lnTo>
              </a:path>
            </a:pathLst>
          </a:custGeom>
          <a:noFill/>
          <a:ln w="38100">
            <a:solidFill>
              <a:srgbClr val="C28F00"/>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193" name="Group 100"/>
          <p:cNvGrpSpPr/>
          <p:nvPr/>
        </p:nvGrpSpPr>
        <p:grpSpPr bwMode="auto">
          <a:xfrm>
            <a:off x="3718560" y="3451860"/>
            <a:ext cx="1752600" cy="865188"/>
            <a:chOff x="1632" y="2067"/>
            <a:chExt cx="1104" cy="545"/>
          </a:xfrm>
        </p:grpSpPr>
        <p:sp>
          <p:nvSpPr>
            <p:cNvPr id="194" name="Freeform 101"/>
            <p:cNvSpPr/>
            <p:nvPr/>
          </p:nvSpPr>
          <p:spPr bwMode="auto">
            <a:xfrm>
              <a:off x="1632" y="2067"/>
              <a:ext cx="1098" cy="3"/>
            </a:xfrm>
            <a:custGeom>
              <a:avLst/>
              <a:gdLst>
                <a:gd name="T0" fmla="*/ 0 w 1098"/>
                <a:gd name="T1" fmla="*/ 3 h 3"/>
                <a:gd name="T2" fmla="*/ 1098 w 1098"/>
                <a:gd name="T3" fmla="*/ 0 h 3"/>
                <a:gd name="T4" fmla="*/ 0 60000 65536"/>
                <a:gd name="T5" fmla="*/ 0 60000 65536"/>
                <a:gd name="T6" fmla="*/ 0 w 1098"/>
                <a:gd name="T7" fmla="*/ 0 h 3"/>
                <a:gd name="T8" fmla="*/ 1098 w 1098"/>
                <a:gd name="T9" fmla="*/ 3 h 3"/>
              </a:gdLst>
              <a:ahLst/>
              <a:cxnLst>
                <a:cxn ang="T4">
                  <a:pos x="T0" y="T1"/>
                </a:cxn>
                <a:cxn ang="T5">
                  <a:pos x="T2" y="T3"/>
                </a:cxn>
              </a:cxnLst>
              <a:rect l="T6" t="T7" r="T8" b="T9"/>
              <a:pathLst>
                <a:path w="1098" h="3">
                  <a:moveTo>
                    <a:pt x="0" y="3"/>
                  </a:moveTo>
                  <a:lnTo>
                    <a:pt x="1098" y="0"/>
                  </a:lnTo>
                </a:path>
              </a:pathLst>
            </a:custGeom>
            <a:noFill/>
            <a:ln w="38100">
              <a:solidFill>
                <a:srgbClr val="C28F00"/>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195" name="Group 102"/>
            <p:cNvGrpSpPr/>
            <p:nvPr/>
          </p:nvGrpSpPr>
          <p:grpSpPr bwMode="auto">
            <a:xfrm>
              <a:off x="1632" y="2352"/>
              <a:ext cx="1104" cy="260"/>
              <a:chOff x="1632" y="2352"/>
              <a:chExt cx="1104" cy="260"/>
            </a:xfrm>
          </p:grpSpPr>
          <p:sp>
            <p:nvSpPr>
              <p:cNvPr id="196" name="Line 103"/>
              <p:cNvSpPr>
                <a:spLocks noChangeShapeType="1"/>
              </p:cNvSpPr>
              <p:nvPr/>
            </p:nvSpPr>
            <p:spPr bwMode="auto">
              <a:xfrm>
                <a:off x="1632" y="2352"/>
                <a:ext cx="0" cy="247"/>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7" name="Line 104"/>
              <p:cNvSpPr>
                <a:spLocks noChangeShapeType="1"/>
              </p:cNvSpPr>
              <p:nvPr/>
            </p:nvSpPr>
            <p:spPr bwMode="auto">
              <a:xfrm flipH="1">
                <a:off x="1632" y="2468"/>
                <a:ext cx="192" cy="0"/>
              </a:xfrm>
              <a:prstGeom prst="line">
                <a:avLst/>
              </a:prstGeom>
              <a:noFill/>
              <a:ln w="1905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98" name="Text Box 105"/>
              <p:cNvSpPr txBox="1">
                <a:spLocks noChangeArrowheads="1"/>
              </p:cNvSpPr>
              <p:nvPr/>
            </p:nvSpPr>
            <p:spPr bwMode="auto">
              <a:xfrm>
                <a:off x="1828" y="2362"/>
                <a:ext cx="6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solidFill>
                      <a:schemeClr val="folHlink"/>
                    </a:solidFill>
                  </a:rPr>
                  <a:t>I/O</a:t>
                </a:r>
                <a:r>
                  <a:rPr lang="zh-CN" altLang="en-US" sz="2000" b="1">
                    <a:solidFill>
                      <a:schemeClr val="folHlink"/>
                    </a:solidFill>
                  </a:rPr>
                  <a:t>准备</a:t>
                </a:r>
              </a:p>
            </p:txBody>
          </p:sp>
          <p:sp>
            <p:nvSpPr>
              <p:cNvPr id="199" name="Line 106"/>
              <p:cNvSpPr>
                <a:spLocks noChangeShapeType="1"/>
              </p:cNvSpPr>
              <p:nvPr/>
            </p:nvSpPr>
            <p:spPr bwMode="auto">
              <a:xfrm rot="10800000" flipH="1">
                <a:off x="2544" y="2468"/>
                <a:ext cx="192" cy="0"/>
              </a:xfrm>
              <a:prstGeom prst="line">
                <a:avLst/>
              </a:prstGeom>
              <a:noFill/>
              <a:ln w="1905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0" name="Line 107"/>
              <p:cNvSpPr>
                <a:spLocks noChangeShapeType="1"/>
              </p:cNvSpPr>
              <p:nvPr/>
            </p:nvSpPr>
            <p:spPr bwMode="auto">
              <a:xfrm>
                <a:off x="2736" y="2362"/>
                <a:ext cx="0" cy="247"/>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201" name="Group 108"/>
          <p:cNvGrpSpPr/>
          <p:nvPr/>
        </p:nvGrpSpPr>
        <p:grpSpPr bwMode="auto">
          <a:xfrm>
            <a:off x="4264660" y="3439160"/>
            <a:ext cx="1206500" cy="477838"/>
            <a:chOff x="1976" y="2055"/>
            <a:chExt cx="760" cy="301"/>
          </a:xfrm>
        </p:grpSpPr>
        <p:sp>
          <p:nvSpPr>
            <p:cNvPr id="202" name="Line 109"/>
            <p:cNvSpPr>
              <a:spLocks noChangeShapeType="1"/>
            </p:cNvSpPr>
            <p:nvPr/>
          </p:nvSpPr>
          <p:spPr bwMode="auto">
            <a:xfrm flipV="1">
              <a:off x="2736" y="2063"/>
              <a:ext cx="0" cy="293"/>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3" name="Text Box 110"/>
            <p:cNvSpPr txBox="1">
              <a:spLocks noChangeArrowheads="1"/>
            </p:cNvSpPr>
            <p:nvPr/>
          </p:nvSpPr>
          <p:spPr bwMode="auto">
            <a:xfrm>
              <a:off x="1976" y="2055"/>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chemeClr val="folHlink"/>
                  </a:solidFill>
                </a:rPr>
                <a:t>中断请求</a:t>
              </a:r>
            </a:p>
          </p:txBody>
        </p:sp>
      </p:grpSp>
      <p:sp>
        <p:nvSpPr>
          <p:cNvPr id="204" name="Line 111"/>
          <p:cNvSpPr>
            <a:spLocks noChangeShapeType="1"/>
          </p:cNvSpPr>
          <p:nvPr/>
        </p:nvSpPr>
        <p:spPr bwMode="auto">
          <a:xfrm flipH="1">
            <a:off x="5471160" y="3440748"/>
            <a:ext cx="228600" cy="53340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5" name="Line 112"/>
          <p:cNvSpPr>
            <a:spLocks noChangeShapeType="1"/>
          </p:cNvSpPr>
          <p:nvPr/>
        </p:nvSpPr>
        <p:spPr bwMode="auto">
          <a:xfrm flipH="1" flipV="1">
            <a:off x="6156960" y="3439160"/>
            <a:ext cx="685800" cy="53340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6" name="Line 113"/>
          <p:cNvSpPr>
            <a:spLocks noChangeShapeType="1"/>
          </p:cNvSpPr>
          <p:nvPr/>
        </p:nvSpPr>
        <p:spPr bwMode="auto">
          <a:xfrm>
            <a:off x="2270760" y="5903913"/>
            <a:ext cx="1524000" cy="0"/>
          </a:xfrm>
          <a:prstGeom prst="line">
            <a:avLst/>
          </a:prstGeom>
          <a:noFill/>
          <a:ln w="38100">
            <a:solidFill>
              <a:srgbClr val="C28F00"/>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207" name="Group 114"/>
          <p:cNvGrpSpPr/>
          <p:nvPr/>
        </p:nvGrpSpPr>
        <p:grpSpPr bwMode="auto">
          <a:xfrm>
            <a:off x="2724785" y="5883275"/>
            <a:ext cx="1069975" cy="403225"/>
            <a:chOff x="1006" y="3770"/>
            <a:chExt cx="674" cy="254"/>
          </a:xfrm>
        </p:grpSpPr>
        <p:sp>
          <p:nvSpPr>
            <p:cNvPr id="208" name="Line 115"/>
            <p:cNvSpPr>
              <a:spLocks noChangeShapeType="1"/>
            </p:cNvSpPr>
            <p:nvPr/>
          </p:nvSpPr>
          <p:spPr bwMode="auto">
            <a:xfrm>
              <a:off x="1680" y="3770"/>
              <a:ext cx="0" cy="238"/>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9" name="Text Box 116"/>
            <p:cNvSpPr txBox="1">
              <a:spLocks noChangeArrowheads="1"/>
            </p:cNvSpPr>
            <p:nvPr/>
          </p:nvSpPr>
          <p:spPr bwMode="auto">
            <a:xfrm>
              <a:off x="1006" y="3774"/>
              <a:ext cx="6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chemeClr val="folHlink"/>
                  </a:solidFill>
                </a:rPr>
                <a:t>启动</a:t>
              </a:r>
              <a:r>
                <a:rPr lang="en-US" altLang="zh-CN" sz="2000" b="1">
                  <a:solidFill>
                    <a:schemeClr val="folHlink"/>
                  </a:solidFill>
                </a:rPr>
                <a:t>I/O</a:t>
              </a:r>
            </a:p>
          </p:txBody>
        </p:sp>
      </p:grpSp>
      <p:grpSp>
        <p:nvGrpSpPr>
          <p:cNvPr id="210" name="Group 117"/>
          <p:cNvGrpSpPr/>
          <p:nvPr/>
        </p:nvGrpSpPr>
        <p:grpSpPr bwMode="auto">
          <a:xfrm>
            <a:off x="3789998" y="5903913"/>
            <a:ext cx="2062162" cy="760412"/>
            <a:chOff x="1677" y="3783"/>
            <a:chExt cx="1299" cy="479"/>
          </a:xfrm>
        </p:grpSpPr>
        <p:sp>
          <p:nvSpPr>
            <p:cNvPr id="211" name="Line 118"/>
            <p:cNvSpPr>
              <a:spLocks noChangeShapeType="1"/>
            </p:cNvSpPr>
            <p:nvPr/>
          </p:nvSpPr>
          <p:spPr bwMode="auto">
            <a:xfrm>
              <a:off x="1680" y="3783"/>
              <a:ext cx="1296" cy="0"/>
            </a:xfrm>
            <a:prstGeom prst="line">
              <a:avLst/>
            </a:prstGeom>
            <a:noFill/>
            <a:ln w="38100">
              <a:solidFill>
                <a:srgbClr val="C28F00"/>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212" name="Group 119"/>
            <p:cNvGrpSpPr/>
            <p:nvPr/>
          </p:nvGrpSpPr>
          <p:grpSpPr bwMode="auto">
            <a:xfrm>
              <a:off x="1677" y="4012"/>
              <a:ext cx="1296" cy="250"/>
              <a:chOff x="1677" y="4006"/>
              <a:chExt cx="1296" cy="250"/>
            </a:xfrm>
          </p:grpSpPr>
          <p:sp>
            <p:nvSpPr>
              <p:cNvPr id="213" name="Line 120"/>
              <p:cNvSpPr>
                <a:spLocks noChangeShapeType="1"/>
              </p:cNvSpPr>
              <p:nvPr/>
            </p:nvSpPr>
            <p:spPr bwMode="auto">
              <a:xfrm>
                <a:off x="1677" y="4029"/>
                <a:ext cx="0" cy="179"/>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14" name="Line 121"/>
              <p:cNvSpPr>
                <a:spLocks noChangeShapeType="1"/>
              </p:cNvSpPr>
              <p:nvPr/>
            </p:nvSpPr>
            <p:spPr bwMode="auto">
              <a:xfrm flipH="1">
                <a:off x="1677" y="4112"/>
                <a:ext cx="192" cy="0"/>
              </a:xfrm>
              <a:prstGeom prst="line">
                <a:avLst/>
              </a:prstGeom>
              <a:noFill/>
              <a:ln w="1905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5" name="Text Box 122"/>
              <p:cNvSpPr txBox="1">
                <a:spLocks noChangeArrowheads="1"/>
              </p:cNvSpPr>
              <p:nvPr/>
            </p:nvSpPr>
            <p:spPr bwMode="auto">
              <a:xfrm>
                <a:off x="1969" y="4006"/>
                <a:ext cx="66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solidFill>
                      <a:schemeClr val="folHlink"/>
                    </a:solidFill>
                  </a:rPr>
                  <a:t>I/O</a:t>
                </a:r>
                <a:r>
                  <a:rPr lang="zh-CN" altLang="en-US" sz="2000" b="1">
                    <a:solidFill>
                      <a:schemeClr val="folHlink"/>
                    </a:solidFill>
                  </a:rPr>
                  <a:t>准备</a:t>
                </a:r>
              </a:p>
            </p:txBody>
          </p:sp>
          <p:sp>
            <p:nvSpPr>
              <p:cNvPr id="216" name="Line 123"/>
              <p:cNvSpPr>
                <a:spLocks noChangeShapeType="1"/>
              </p:cNvSpPr>
              <p:nvPr/>
            </p:nvSpPr>
            <p:spPr bwMode="auto">
              <a:xfrm rot="10800000" flipH="1">
                <a:off x="2781" y="4112"/>
                <a:ext cx="192" cy="0"/>
              </a:xfrm>
              <a:prstGeom prst="line">
                <a:avLst/>
              </a:prstGeom>
              <a:noFill/>
              <a:ln w="1905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7" name="Line 124"/>
              <p:cNvSpPr>
                <a:spLocks noChangeShapeType="1"/>
              </p:cNvSpPr>
              <p:nvPr/>
            </p:nvSpPr>
            <p:spPr bwMode="auto">
              <a:xfrm>
                <a:off x="2973" y="4026"/>
                <a:ext cx="0" cy="179"/>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218" name="Group 125"/>
          <p:cNvGrpSpPr/>
          <p:nvPr/>
        </p:nvGrpSpPr>
        <p:grpSpPr bwMode="auto">
          <a:xfrm>
            <a:off x="3477260" y="4527550"/>
            <a:ext cx="2519363" cy="1390650"/>
            <a:chOff x="1485" y="2916"/>
            <a:chExt cx="1587" cy="876"/>
          </a:xfrm>
        </p:grpSpPr>
        <p:sp>
          <p:nvSpPr>
            <p:cNvPr id="219" name="Rectangle 126"/>
            <p:cNvSpPr>
              <a:spLocks noChangeArrowheads="1"/>
            </p:cNvSpPr>
            <p:nvPr/>
          </p:nvSpPr>
          <p:spPr bwMode="auto">
            <a:xfrm>
              <a:off x="2976" y="3264"/>
              <a:ext cx="96" cy="528"/>
            </a:xfrm>
            <a:prstGeom prst="rect">
              <a:avLst/>
            </a:prstGeom>
            <a:solidFill>
              <a:schemeClr val="folHlink"/>
            </a:solidFill>
            <a:ln w="9525">
              <a:solidFill>
                <a:schemeClr val="folHlink"/>
              </a:solidFill>
              <a:miter lim="800000"/>
            </a:ln>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220" name="Group 127"/>
            <p:cNvGrpSpPr/>
            <p:nvPr/>
          </p:nvGrpSpPr>
          <p:grpSpPr bwMode="auto">
            <a:xfrm>
              <a:off x="1485" y="2916"/>
              <a:ext cx="1539" cy="348"/>
              <a:chOff x="1485" y="2916"/>
              <a:chExt cx="1539" cy="348"/>
            </a:xfrm>
          </p:grpSpPr>
          <p:sp>
            <p:nvSpPr>
              <p:cNvPr id="221" name="Freeform 128"/>
              <p:cNvSpPr/>
              <p:nvPr/>
            </p:nvSpPr>
            <p:spPr bwMode="auto">
              <a:xfrm>
                <a:off x="2541" y="3062"/>
                <a:ext cx="483" cy="202"/>
              </a:xfrm>
              <a:custGeom>
                <a:avLst/>
                <a:gdLst>
                  <a:gd name="T0" fmla="*/ 442 w 528"/>
                  <a:gd name="T1" fmla="*/ 170 h 240"/>
                  <a:gd name="T2" fmla="*/ 402 w 528"/>
                  <a:gd name="T3" fmla="*/ 102 h 240"/>
                  <a:gd name="T4" fmla="*/ 281 w 528"/>
                  <a:gd name="T5" fmla="*/ 34 h 240"/>
                  <a:gd name="T6" fmla="*/ 161 w 528"/>
                  <a:gd name="T7" fmla="*/ 0 h 240"/>
                  <a:gd name="T8" fmla="*/ 0 w 528"/>
                  <a:gd name="T9" fmla="*/ 0 h 240"/>
                  <a:gd name="T10" fmla="*/ 0 60000 65536"/>
                  <a:gd name="T11" fmla="*/ 0 60000 65536"/>
                  <a:gd name="T12" fmla="*/ 0 60000 65536"/>
                  <a:gd name="T13" fmla="*/ 0 60000 65536"/>
                  <a:gd name="T14" fmla="*/ 0 60000 65536"/>
                  <a:gd name="T15" fmla="*/ 0 w 528"/>
                  <a:gd name="T16" fmla="*/ 0 h 240"/>
                  <a:gd name="T17" fmla="*/ 528 w 528"/>
                  <a:gd name="T18" fmla="*/ 240 h 240"/>
                </a:gdLst>
                <a:ahLst/>
                <a:cxnLst>
                  <a:cxn ang="T10">
                    <a:pos x="T0" y="T1"/>
                  </a:cxn>
                  <a:cxn ang="T11">
                    <a:pos x="T2" y="T3"/>
                  </a:cxn>
                  <a:cxn ang="T12">
                    <a:pos x="T4" y="T5"/>
                  </a:cxn>
                  <a:cxn ang="T13">
                    <a:pos x="T6" y="T7"/>
                  </a:cxn>
                  <a:cxn ang="T14">
                    <a:pos x="T8" y="T9"/>
                  </a:cxn>
                </a:cxnLst>
                <a:rect l="T15" t="T16" r="T17" b="T18"/>
                <a:pathLst>
                  <a:path w="528" h="240">
                    <a:moveTo>
                      <a:pt x="528" y="240"/>
                    </a:moveTo>
                    <a:lnTo>
                      <a:pt x="480" y="144"/>
                    </a:lnTo>
                    <a:lnTo>
                      <a:pt x="336" y="48"/>
                    </a:lnTo>
                    <a:lnTo>
                      <a:pt x="192" y="0"/>
                    </a:lnTo>
                    <a:lnTo>
                      <a:pt x="0" y="0"/>
                    </a:lnTo>
                  </a:path>
                </a:pathLst>
              </a:custGeom>
              <a:noFill/>
              <a:ln w="28575">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22" name="Text Box 129"/>
              <p:cNvSpPr txBox="1">
                <a:spLocks noChangeArrowheads="1"/>
              </p:cNvSpPr>
              <p:nvPr/>
            </p:nvSpPr>
            <p:spPr bwMode="auto">
              <a:xfrm>
                <a:off x="1485" y="2916"/>
                <a:ext cx="10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chemeClr val="folHlink"/>
                    </a:solidFill>
                  </a:rPr>
                  <a:t>一个存取周期</a:t>
                </a:r>
              </a:p>
            </p:txBody>
          </p:sp>
        </p:grpSp>
      </p:grpSp>
      <p:grpSp>
        <p:nvGrpSpPr>
          <p:cNvPr id="223" name="Group 130"/>
          <p:cNvGrpSpPr/>
          <p:nvPr/>
        </p:nvGrpSpPr>
        <p:grpSpPr bwMode="auto">
          <a:xfrm>
            <a:off x="4551998" y="5902325"/>
            <a:ext cx="1303337" cy="396875"/>
            <a:chOff x="2157" y="3776"/>
            <a:chExt cx="821" cy="250"/>
          </a:xfrm>
        </p:grpSpPr>
        <p:sp>
          <p:nvSpPr>
            <p:cNvPr id="224" name="Line 131"/>
            <p:cNvSpPr>
              <a:spLocks noChangeShapeType="1"/>
            </p:cNvSpPr>
            <p:nvPr/>
          </p:nvSpPr>
          <p:spPr bwMode="auto">
            <a:xfrm>
              <a:off x="2973" y="3776"/>
              <a:ext cx="0" cy="250"/>
            </a:xfrm>
            <a:prstGeom prst="line">
              <a:avLst/>
            </a:prstGeom>
            <a:noFill/>
            <a:ln w="3810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5" name="Text Box 132"/>
            <p:cNvSpPr txBox="1">
              <a:spLocks noChangeArrowheads="1"/>
            </p:cNvSpPr>
            <p:nvPr/>
          </p:nvSpPr>
          <p:spPr bwMode="auto">
            <a:xfrm>
              <a:off x="2157" y="3776"/>
              <a:ext cx="8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solidFill>
                    <a:schemeClr val="folHlink"/>
                  </a:solidFill>
                </a:rPr>
                <a:t>DMA</a:t>
              </a:r>
              <a:r>
                <a:rPr lang="zh-CN" altLang="en-US" sz="2000" b="1">
                  <a:solidFill>
                    <a:schemeClr val="folHlink"/>
                  </a:solidFill>
                </a:rPr>
                <a:t>请求</a:t>
              </a:r>
            </a:p>
          </p:txBody>
        </p:sp>
      </p:grpSp>
      <p:sp>
        <p:nvSpPr>
          <p:cNvPr id="226" name="Freeform 133"/>
          <p:cNvSpPr/>
          <p:nvPr/>
        </p:nvSpPr>
        <p:spPr bwMode="auto">
          <a:xfrm>
            <a:off x="5461635" y="3451860"/>
            <a:ext cx="233363" cy="1588"/>
          </a:xfrm>
          <a:custGeom>
            <a:avLst/>
            <a:gdLst>
              <a:gd name="T0" fmla="*/ 0 w 147"/>
              <a:gd name="T1" fmla="*/ 0 h 1"/>
              <a:gd name="T2" fmla="*/ 370464556 w 147"/>
              <a:gd name="T3" fmla="*/ 0 h 1"/>
              <a:gd name="T4" fmla="*/ 0 60000 65536"/>
              <a:gd name="T5" fmla="*/ 0 60000 65536"/>
              <a:gd name="T6" fmla="*/ 0 w 147"/>
              <a:gd name="T7" fmla="*/ 0 h 1"/>
              <a:gd name="T8" fmla="*/ 147 w 147"/>
              <a:gd name="T9" fmla="*/ 1 h 1"/>
            </a:gdLst>
            <a:ahLst/>
            <a:cxnLst>
              <a:cxn ang="T4">
                <a:pos x="T0" y="T1"/>
              </a:cxn>
              <a:cxn ang="T5">
                <a:pos x="T2" y="T3"/>
              </a:cxn>
            </a:cxnLst>
            <a:rect l="T6" t="T7" r="T8" b="T9"/>
            <a:pathLst>
              <a:path w="147" h="1">
                <a:moveTo>
                  <a:pt x="0" y="0"/>
                </a:moveTo>
                <a:lnTo>
                  <a:pt x="147" y="0"/>
                </a:lnTo>
              </a:path>
            </a:pathLst>
          </a:custGeom>
          <a:noFill/>
          <a:ln w="38100">
            <a:solidFill>
              <a:srgbClr val="C28F00"/>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27" name="Text Box 134"/>
          <p:cNvSpPr txBox="1">
            <a:spLocks noChangeArrowheads="1"/>
          </p:cNvSpPr>
          <p:nvPr/>
        </p:nvSpPr>
        <p:spPr bwMode="auto">
          <a:xfrm>
            <a:off x="1340485" y="1292225"/>
            <a:ext cx="69342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程序</a:t>
            </a:r>
          </a:p>
          <a:p>
            <a:pPr eaLnBrk="1" hangingPunct="1">
              <a:spcBef>
                <a:spcPct val="0"/>
              </a:spcBef>
              <a:buClrTx/>
              <a:buSzTx/>
              <a:buFontTx/>
              <a:buNone/>
            </a:pPr>
            <a:r>
              <a:rPr lang="zh-CN" altLang="en-US" sz="2000" b="1"/>
              <a:t>查询</a:t>
            </a:r>
          </a:p>
          <a:p>
            <a:pPr eaLnBrk="1" hangingPunct="1">
              <a:spcBef>
                <a:spcPct val="0"/>
              </a:spcBef>
              <a:buClrTx/>
              <a:buSzTx/>
              <a:buFontTx/>
              <a:buNone/>
            </a:pPr>
            <a:r>
              <a:rPr lang="zh-CN" altLang="en-US" sz="2000" b="1"/>
              <a:t>方式</a:t>
            </a:r>
            <a:endParaRPr lang="zh-CN" altLang="en-US" sz="2800" b="1"/>
          </a:p>
        </p:txBody>
      </p:sp>
      <p:sp>
        <p:nvSpPr>
          <p:cNvPr id="228" name="Text Box 135"/>
          <p:cNvSpPr txBox="1">
            <a:spLocks noChangeArrowheads="1"/>
          </p:cNvSpPr>
          <p:nvPr/>
        </p:nvSpPr>
        <p:spPr bwMode="auto">
          <a:xfrm>
            <a:off x="1340485" y="2508885"/>
            <a:ext cx="69342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程序</a:t>
            </a:r>
          </a:p>
          <a:p>
            <a:pPr eaLnBrk="1" hangingPunct="1">
              <a:spcBef>
                <a:spcPct val="0"/>
              </a:spcBef>
              <a:buClrTx/>
              <a:buSzTx/>
              <a:buFontTx/>
              <a:buNone/>
            </a:pPr>
            <a:r>
              <a:rPr lang="zh-CN" altLang="en-US" sz="2000" b="1"/>
              <a:t>中断</a:t>
            </a:r>
          </a:p>
          <a:p>
            <a:pPr eaLnBrk="1" hangingPunct="1">
              <a:spcBef>
                <a:spcPct val="0"/>
              </a:spcBef>
              <a:buClrTx/>
              <a:buSzTx/>
              <a:buFontTx/>
              <a:buNone/>
            </a:pPr>
            <a:r>
              <a:rPr lang="zh-CN" altLang="en-US" sz="2000" b="1"/>
              <a:t>方式</a:t>
            </a:r>
            <a:endParaRPr lang="zh-CN" altLang="en-US" sz="2800" b="1"/>
          </a:p>
        </p:txBody>
      </p:sp>
      <p:sp>
        <p:nvSpPr>
          <p:cNvPr id="229" name="Text Box 136"/>
          <p:cNvSpPr txBox="1">
            <a:spLocks noChangeArrowheads="1"/>
          </p:cNvSpPr>
          <p:nvPr/>
        </p:nvSpPr>
        <p:spPr bwMode="auto">
          <a:xfrm>
            <a:off x="1416685" y="5551488"/>
            <a:ext cx="83883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DMA </a:t>
            </a:r>
          </a:p>
          <a:p>
            <a:pPr eaLnBrk="1" hangingPunct="1">
              <a:spcBef>
                <a:spcPct val="0"/>
              </a:spcBef>
              <a:buClrTx/>
              <a:buSzTx/>
              <a:buFontTx/>
              <a:buNone/>
            </a:pPr>
            <a:r>
              <a:rPr lang="zh-CN" altLang="en-US" sz="2000" b="1"/>
              <a:t>方式</a:t>
            </a:r>
          </a:p>
        </p:txBody>
      </p:sp>
      <p:grpSp>
        <p:nvGrpSpPr>
          <p:cNvPr id="230" name="Group 138"/>
          <p:cNvGrpSpPr/>
          <p:nvPr/>
        </p:nvGrpSpPr>
        <p:grpSpPr bwMode="auto">
          <a:xfrm>
            <a:off x="4018598" y="1920240"/>
            <a:ext cx="4195762" cy="576263"/>
            <a:chOff x="1821" y="960"/>
            <a:chExt cx="2643" cy="363"/>
          </a:xfrm>
        </p:grpSpPr>
        <p:grpSp>
          <p:nvGrpSpPr>
            <p:cNvPr id="231" name="Group 139"/>
            <p:cNvGrpSpPr/>
            <p:nvPr/>
          </p:nvGrpSpPr>
          <p:grpSpPr bwMode="auto">
            <a:xfrm>
              <a:off x="1821" y="960"/>
              <a:ext cx="2643" cy="294"/>
              <a:chOff x="1821" y="960"/>
              <a:chExt cx="2643" cy="294"/>
            </a:xfrm>
          </p:grpSpPr>
          <p:sp>
            <p:nvSpPr>
              <p:cNvPr id="234" name="Line 140"/>
              <p:cNvSpPr>
                <a:spLocks noChangeShapeType="1"/>
              </p:cNvSpPr>
              <p:nvPr/>
            </p:nvSpPr>
            <p:spPr bwMode="auto">
              <a:xfrm>
                <a:off x="1824" y="960"/>
                <a:ext cx="2640" cy="0"/>
              </a:xfrm>
              <a:prstGeom prst="line">
                <a:avLst/>
              </a:prstGeom>
              <a:noFill/>
              <a:ln w="762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235" name="Group 141"/>
              <p:cNvGrpSpPr/>
              <p:nvPr/>
            </p:nvGrpSpPr>
            <p:grpSpPr bwMode="auto">
              <a:xfrm>
                <a:off x="1821" y="1004"/>
                <a:ext cx="2640" cy="250"/>
                <a:chOff x="1821" y="1004"/>
                <a:chExt cx="2640" cy="250"/>
              </a:xfrm>
            </p:grpSpPr>
            <p:sp>
              <p:nvSpPr>
                <p:cNvPr id="236" name="Text Box 142"/>
                <p:cNvSpPr txBox="1">
                  <a:spLocks noChangeArrowheads="1"/>
                </p:cNvSpPr>
                <p:nvPr/>
              </p:nvSpPr>
              <p:spPr bwMode="auto">
                <a:xfrm>
                  <a:off x="2431" y="1004"/>
                  <a:ext cx="119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solidFill>
                        <a:schemeClr val="folHlink"/>
                      </a:solidFill>
                    </a:rPr>
                    <a:t>I/O </a:t>
                  </a:r>
                  <a:r>
                    <a:rPr lang="zh-CN" altLang="en-US" sz="2000" b="1">
                      <a:solidFill>
                        <a:schemeClr val="folHlink"/>
                      </a:solidFill>
                    </a:rPr>
                    <a:t>准备及传送</a:t>
                  </a:r>
                </a:p>
              </p:txBody>
            </p:sp>
            <p:sp>
              <p:nvSpPr>
                <p:cNvPr id="237" name="Line 143"/>
                <p:cNvSpPr>
                  <a:spLocks noChangeShapeType="1"/>
                </p:cNvSpPr>
                <p:nvPr/>
              </p:nvSpPr>
              <p:spPr bwMode="auto">
                <a:xfrm>
                  <a:off x="3597" y="1116"/>
                  <a:ext cx="864" cy="0"/>
                </a:xfrm>
                <a:prstGeom prst="line">
                  <a:avLst/>
                </a:prstGeom>
                <a:noFill/>
                <a:ln w="1905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8" name="Line 144"/>
                <p:cNvSpPr>
                  <a:spLocks noChangeShapeType="1"/>
                </p:cNvSpPr>
                <p:nvPr/>
              </p:nvSpPr>
              <p:spPr bwMode="auto">
                <a:xfrm>
                  <a:off x="1821" y="1116"/>
                  <a:ext cx="624" cy="0"/>
                </a:xfrm>
                <a:prstGeom prst="line">
                  <a:avLst/>
                </a:prstGeom>
                <a:noFill/>
                <a:ln w="19050">
                  <a:solidFill>
                    <a:schemeClr val="folHlink"/>
                  </a:solidFill>
                  <a:round/>
                  <a:head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232" name="Line 145"/>
            <p:cNvSpPr>
              <a:spLocks noChangeShapeType="1"/>
            </p:cNvSpPr>
            <p:nvPr/>
          </p:nvSpPr>
          <p:spPr bwMode="auto">
            <a:xfrm>
              <a:off x="4464" y="960"/>
              <a:ext cx="0" cy="317"/>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33" name="Line 146"/>
            <p:cNvSpPr>
              <a:spLocks noChangeShapeType="1"/>
            </p:cNvSpPr>
            <p:nvPr/>
          </p:nvSpPr>
          <p:spPr bwMode="auto">
            <a:xfrm>
              <a:off x="1824" y="960"/>
              <a:ext cx="0" cy="363"/>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39" name="Group 147"/>
          <p:cNvGrpSpPr/>
          <p:nvPr/>
        </p:nvGrpSpPr>
        <p:grpSpPr bwMode="auto">
          <a:xfrm>
            <a:off x="5471160" y="2372360"/>
            <a:ext cx="1371600" cy="1704975"/>
            <a:chOff x="2736" y="1392"/>
            <a:chExt cx="864" cy="1074"/>
          </a:xfrm>
        </p:grpSpPr>
        <p:grpSp>
          <p:nvGrpSpPr>
            <p:cNvPr id="240" name="Group 148"/>
            <p:cNvGrpSpPr/>
            <p:nvPr/>
          </p:nvGrpSpPr>
          <p:grpSpPr bwMode="auto">
            <a:xfrm>
              <a:off x="2736" y="2400"/>
              <a:ext cx="864" cy="66"/>
              <a:chOff x="2736" y="2400"/>
              <a:chExt cx="864" cy="66"/>
            </a:xfrm>
          </p:grpSpPr>
          <p:sp>
            <p:nvSpPr>
              <p:cNvPr id="242" name="Line 149"/>
              <p:cNvSpPr>
                <a:spLocks noChangeShapeType="1"/>
              </p:cNvSpPr>
              <p:nvPr/>
            </p:nvSpPr>
            <p:spPr bwMode="auto">
              <a:xfrm>
                <a:off x="2736" y="2400"/>
                <a:ext cx="864"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43" name="Line 150"/>
              <p:cNvSpPr>
                <a:spLocks noChangeShapeType="1"/>
              </p:cNvSpPr>
              <p:nvPr/>
            </p:nvSpPr>
            <p:spPr bwMode="auto">
              <a:xfrm>
                <a:off x="2736" y="2466"/>
                <a:ext cx="864"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241" name="Text Box 151"/>
            <p:cNvSpPr txBox="1">
              <a:spLocks noChangeArrowheads="1"/>
            </p:cNvSpPr>
            <p:nvPr/>
          </p:nvSpPr>
          <p:spPr bwMode="auto">
            <a:xfrm>
              <a:off x="2891" y="1392"/>
              <a:ext cx="27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chemeClr val="folHlink"/>
                  </a:solidFill>
                </a:rPr>
                <a:t>间</a:t>
              </a:r>
            </a:p>
            <a:p>
              <a:pPr eaLnBrk="1" hangingPunct="1">
                <a:spcBef>
                  <a:spcPct val="0"/>
                </a:spcBef>
                <a:buClrTx/>
                <a:buSzTx/>
                <a:buFontTx/>
                <a:buNone/>
              </a:pPr>
              <a:r>
                <a:rPr lang="zh-CN" altLang="en-US" sz="2000" b="1">
                  <a:solidFill>
                    <a:schemeClr val="folHlink"/>
                  </a:solidFill>
                </a:rPr>
                <a:t>断</a:t>
              </a:r>
            </a:p>
          </p:txBody>
        </p:sp>
      </p:grpSp>
      <p:grpSp>
        <p:nvGrpSpPr>
          <p:cNvPr id="244" name="Group 152"/>
          <p:cNvGrpSpPr/>
          <p:nvPr/>
        </p:nvGrpSpPr>
        <p:grpSpPr bwMode="auto">
          <a:xfrm>
            <a:off x="6156960" y="3455035"/>
            <a:ext cx="3581400" cy="833438"/>
            <a:chOff x="3168" y="2074"/>
            <a:chExt cx="2256" cy="525"/>
          </a:xfrm>
        </p:grpSpPr>
        <p:sp>
          <p:nvSpPr>
            <p:cNvPr id="245" name="Line 153"/>
            <p:cNvSpPr>
              <a:spLocks noChangeShapeType="1"/>
            </p:cNvSpPr>
            <p:nvPr/>
          </p:nvSpPr>
          <p:spPr bwMode="auto">
            <a:xfrm>
              <a:off x="3168" y="2074"/>
              <a:ext cx="2256" cy="0"/>
            </a:xfrm>
            <a:prstGeom prst="line">
              <a:avLst/>
            </a:prstGeom>
            <a:noFill/>
            <a:ln w="38100">
              <a:solidFill>
                <a:srgbClr val="C28F00"/>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246" name="Group 154"/>
            <p:cNvGrpSpPr/>
            <p:nvPr/>
          </p:nvGrpSpPr>
          <p:grpSpPr bwMode="auto">
            <a:xfrm>
              <a:off x="3600" y="2307"/>
              <a:ext cx="810" cy="292"/>
              <a:chOff x="3600" y="2307"/>
              <a:chExt cx="810" cy="292"/>
            </a:xfrm>
          </p:grpSpPr>
          <p:sp>
            <p:nvSpPr>
              <p:cNvPr id="247" name="Line 155"/>
              <p:cNvSpPr>
                <a:spLocks noChangeShapeType="1"/>
              </p:cNvSpPr>
              <p:nvPr/>
            </p:nvSpPr>
            <p:spPr bwMode="auto">
              <a:xfrm>
                <a:off x="3600" y="2307"/>
                <a:ext cx="0" cy="292"/>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48" name="Line 156"/>
              <p:cNvSpPr>
                <a:spLocks noChangeShapeType="1"/>
              </p:cNvSpPr>
              <p:nvPr/>
            </p:nvSpPr>
            <p:spPr bwMode="auto">
              <a:xfrm flipH="1">
                <a:off x="3600" y="2458"/>
                <a:ext cx="192" cy="0"/>
              </a:xfrm>
              <a:prstGeom prst="line">
                <a:avLst/>
              </a:prstGeom>
              <a:noFill/>
              <a:ln w="1905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49" name="Text Box 157"/>
              <p:cNvSpPr txBox="1">
                <a:spLocks noChangeArrowheads="1"/>
              </p:cNvSpPr>
              <p:nvPr/>
            </p:nvSpPr>
            <p:spPr bwMode="auto">
              <a:xfrm>
                <a:off x="3744" y="2314"/>
                <a:ext cx="66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solidFill>
                      <a:schemeClr val="folHlink"/>
                    </a:solidFill>
                  </a:rPr>
                  <a:t>I/O</a:t>
                </a:r>
                <a:r>
                  <a:rPr lang="zh-CN" altLang="en-US" sz="2000" b="1">
                    <a:solidFill>
                      <a:schemeClr val="folHlink"/>
                    </a:solidFill>
                  </a:rPr>
                  <a:t>准备</a:t>
                </a:r>
              </a:p>
            </p:txBody>
          </p:sp>
        </p:grpSp>
      </p:grpSp>
      <p:grpSp>
        <p:nvGrpSpPr>
          <p:cNvPr id="250" name="Group 158"/>
          <p:cNvGrpSpPr/>
          <p:nvPr/>
        </p:nvGrpSpPr>
        <p:grpSpPr bwMode="auto">
          <a:xfrm>
            <a:off x="6004560" y="5903913"/>
            <a:ext cx="3581400" cy="760412"/>
            <a:chOff x="3072" y="3783"/>
            <a:chExt cx="2256" cy="479"/>
          </a:xfrm>
        </p:grpSpPr>
        <p:sp>
          <p:nvSpPr>
            <p:cNvPr id="251" name="Line 159"/>
            <p:cNvSpPr>
              <a:spLocks noChangeShapeType="1"/>
            </p:cNvSpPr>
            <p:nvPr/>
          </p:nvSpPr>
          <p:spPr bwMode="auto">
            <a:xfrm>
              <a:off x="3072" y="3783"/>
              <a:ext cx="2256" cy="0"/>
            </a:xfrm>
            <a:prstGeom prst="line">
              <a:avLst/>
            </a:prstGeom>
            <a:noFill/>
            <a:ln w="38100">
              <a:solidFill>
                <a:srgbClr val="C28F00"/>
              </a:solidFill>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252" name="Group 160"/>
            <p:cNvGrpSpPr/>
            <p:nvPr/>
          </p:nvGrpSpPr>
          <p:grpSpPr bwMode="auto">
            <a:xfrm>
              <a:off x="3072" y="3878"/>
              <a:ext cx="814" cy="384"/>
              <a:chOff x="3072" y="3878"/>
              <a:chExt cx="814" cy="384"/>
            </a:xfrm>
          </p:grpSpPr>
          <p:sp>
            <p:nvSpPr>
              <p:cNvPr id="253" name="Line 161"/>
              <p:cNvSpPr>
                <a:spLocks noChangeShapeType="1"/>
              </p:cNvSpPr>
              <p:nvPr/>
            </p:nvSpPr>
            <p:spPr bwMode="auto">
              <a:xfrm>
                <a:off x="3072" y="3878"/>
                <a:ext cx="0" cy="354"/>
              </a:xfrm>
              <a:prstGeom prst="line">
                <a:avLst/>
              </a:prstGeom>
              <a:noFill/>
              <a:ln w="190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54" name="Line 162"/>
              <p:cNvSpPr>
                <a:spLocks noChangeShapeType="1"/>
              </p:cNvSpPr>
              <p:nvPr/>
            </p:nvSpPr>
            <p:spPr bwMode="auto">
              <a:xfrm flipH="1">
                <a:off x="3076" y="4118"/>
                <a:ext cx="192" cy="0"/>
              </a:xfrm>
              <a:prstGeom prst="line">
                <a:avLst/>
              </a:prstGeom>
              <a:noFill/>
              <a:ln w="1905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5" name="Text Box 163"/>
              <p:cNvSpPr txBox="1">
                <a:spLocks noChangeArrowheads="1"/>
              </p:cNvSpPr>
              <p:nvPr/>
            </p:nvSpPr>
            <p:spPr bwMode="auto">
              <a:xfrm>
                <a:off x="3220" y="4012"/>
                <a:ext cx="66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solidFill>
                      <a:schemeClr val="folHlink"/>
                    </a:solidFill>
                  </a:rPr>
                  <a:t>I/O</a:t>
                </a:r>
                <a:r>
                  <a:rPr lang="zh-CN" altLang="en-US" sz="2000" b="1">
                    <a:solidFill>
                      <a:schemeClr val="folHlink"/>
                    </a:solidFill>
                  </a:rPr>
                  <a:t>准备</a:t>
                </a:r>
              </a:p>
            </p:txBody>
          </p:sp>
        </p:grpSp>
      </p:gr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标题 2"/>
          <p:cNvSpPr>
            <a:spLocks noGrp="1"/>
          </p:cNvSpPr>
          <p:nvPr>
            <p:ph type="title"/>
          </p:nvPr>
        </p:nvSpPr>
        <p:spPr/>
        <p:txBody>
          <a:bodyPr/>
          <a:lstStyle/>
          <a:p>
            <a:pPr>
              <a:defRPr/>
            </a:pPr>
            <a:r>
              <a:rPr lang="zh-CN" altLang="en-US" dirty="0"/>
              <a:t>第</a:t>
            </a:r>
            <a:r>
              <a:rPr lang="en-US" altLang="zh-CN" dirty="0">
                <a:latin typeface="Times New Roman" panose="02020603050405020304" pitchFamily="18" charset="0"/>
                <a:cs typeface="Times New Roman" panose="02020603050405020304" pitchFamily="18" charset="0"/>
              </a:rPr>
              <a:t>8</a:t>
            </a:r>
            <a:r>
              <a:rPr lang="zh-CN" altLang="en-US" dirty="0"/>
              <a:t>章  输入输出系统</a:t>
            </a:r>
          </a:p>
        </p:txBody>
      </p:sp>
      <p:sp>
        <p:nvSpPr>
          <p:cNvPr id="1048682" name="内容占位符 3"/>
          <p:cNvSpPr>
            <a:spLocks noGrp="1"/>
          </p:cNvSpPr>
          <p:nvPr>
            <p:ph idx="1"/>
          </p:nvPr>
        </p:nvSpPr>
        <p:spPr>
          <a:xfrm>
            <a:off x="838200" y="1925213"/>
            <a:ext cx="10515600" cy="4351338"/>
          </a:xfrm>
        </p:spPr>
        <p:txBody>
          <a:bodyPr/>
          <a:lstStyle/>
          <a:p>
            <a:pPr marL="0" indent="0">
              <a:lnSpc>
                <a:spcPct val="100000"/>
              </a:lnSpc>
              <a:spcBef>
                <a:spcPts val="1200"/>
              </a:spcBef>
              <a:buClrTx/>
              <a:buNone/>
            </a:pPr>
            <a:r>
              <a:rPr kumimoji="1" lang="zh-CN" altLang="en-US" sz="3600" b="1" dirty="0">
                <a:solidFill>
                  <a:schemeClr val="folHlink"/>
                </a:solidFill>
                <a:latin typeface="Times New Roman" panose="02020603050405020304" pitchFamily="18" charset="0"/>
              </a:rPr>
              <a:t>重点</a:t>
            </a:r>
            <a:endParaRPr kumimoji="1" lang="en-US" altLang="zh-CN" sz="3600" b="1" dirty="0">
              <a:solidFill>
                <a:schemeClr val="folHlink"/>
              </a:solidFill>
              <a:latin typeface="Times New Roman" panose="02020603050405020304" pitchFamily="18" charset="0"/>
            </a:endParaRPr>
          </a:p>
          <a:p>
            <a:pPr marL="0" indent="0">
              <a:lnSpc>
                <a:spcPct val="100000"/>
              </a:lnSpc>
              <a:spcBef>
                <a:spcPts val="1200"/>
              </a:spcBef>
              <a:buClrTx/>
              <a:buNone/>
            </a:pPr>
            <a:endParaRPr kumimoji="1" lang="en-US" altLang="zh-CN" sz="3600" b="1" dirty="0">
              <a:solidFill>
                <a:schemeClr val="folHlink"/>
              </a:solidFill>
              <a:latin typeface="Times New Roman" panose="02020603050405020304" pitchFamily="18" charset="0"/>
            </a:endParaRPr>
          </a:p>
        </p:txBody>
      </p:sp>
      <p:sp>
        <p:nvSpPr>
          <p:cNvPr id="1048683" name="灯片编号占位符 5"/>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D53B9609-CEE7-4B89-9EA1-26B7FB394DD2}" type="slidenum">
              <a:rPr kumimoji="0" lang="zh-CN" altLang="en-US" sz="1200" b="0" i="0" u="none" strike="noStrike" kern="1200" cap="none" spc="0" normalizeH="0" baseline="0" noProof="0">
                <a:ln>
                  <a:noFill/>
                </a:ln>
                <a:solidFill>
                  <a:prstClr val="black">
                    <a:lumMod val="95000"/>
                    <a:lumOff val="5000"/>
                  </a:prstClr>
                </a:solidFill>
                <a:effectLst/>
                <a:uLnTx/>
                <a:uFillTx/>
                <a:latin typeface="等线" panose="02010600030101010101" charset="-122"/>
                <a:ea typeface="等线" panose="02010600030101010101" charset="-122"/>
                <a:cs typeface="+mn-cs"/>
              </a:rPr>
              <a:t>207</a:t>
            </a:fld>
            <a:endParaRPr kumimoji="0" lang="en-US" altLang="zh-CN" sz="1200" b="0" i="0" u="none" strike="noStrike" kern="1200" cap="none" spc="0" normalizeH="0" baseline="0" noProof="0" dirty="0">
              <a:ln>
                <a:noFill/>
              </a:ln>
              <a:solidFill>
                <a:prstClr val="black">
                  <a:lumMod val="95000"/>
                  <a:lumOff val="5000"/>
                </a:prstClr>
              </a:solidFill>
              <a:effectLst/>
              <a:uLnTx/>
              <a:uFillTx/>
              <a:latin typeface="等线" panose="02010600030101010101" charset="-122"/>
              <a:ea typeface="等线" panose="02010600030101010101" charset="-122"/>
              <a:cs typeface="+mn-cs"/>
            </a:endParaRPr>
          </a:p>
        </p:txBody>
      </p:sp>
      <p:sp>
        <p:nvSpPr>
          <p:cNvPr id="5" name="Text Box 2">
            <a:extLst>
              <a:ext uri="{FF2B5EF4-FFF2-40B4-BE49-F238E27FC236}">
                <a16:creationId xmlns:a16="http://schemas.microsoft.com/office/drawing/2014/main" id="{521EA3BF-4057-4715-8285-9C9506AC0B23}"/>
              </a:ext>
            </a:extLst>
          </p:cNvPr>
          <p:cNvSpPr txBox="1">
            <a:spLocks noChangeArrowheads="1"/>
          </p:cNvSpPr>
          <p:nvPr/>
        </p:nvSpPr>
        <p:spPr bwMode="auto">
          <a:xfrm>
            <a:off x="1891813" y="2764794"/>
            <a:ext cx="7924800"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ClrTx/>
              <a:buSzTx/>
              <a:buFontTx/>
              <a:buNone/>
            </a:pPr>
            <a:r>
              <a:rPr lang="en-US" altLang="zh-CN" sz="2800" dirty="0"/>
              <a:t>1</a:t>
            </a:r>
            <a:r>
              <a:rPr lang="en-US" altLang="zh-CN" sz="2800" dirty="0">
                <a:latin typeface="宋体" panose="02010600030101010101" pitchFamily="2" charset="-122"/>
              </a:rPr>
              <a:t>.</a:t>
            </a:r>
            <a:r>
              <a:rPr lang="zh-CN" altLang="en-US" sz="2800" dirty="0">
                <a:latin typeface="宋体" panose="02010600030101010101" pitchFamily="2" charset="-122"/>
              </a:rPr>
              <a:t>主机与 </a:t>
            </a:r>
            <a:r>
              <a:rPr lang="en-US" altLang="zh-CN" sz="2800" dirty="0"/>
              <a:t>I/O </a:t>
            </a:r>
            <a:r>
              <a:rPr lang="zh-CN" altLang="en-US" sz="2800" dirty="0"/>
              <a:t>交换信息的三种控制方式</a:t>
            </a:r>
          </a:p>
        </p:txBody>
      </p:sp>
      <p:sp>
        <p:nvSpPr>
          <p:cNvPr id="6" name="Text Box 6">
            <a:extLst>
              <a:ext uri="{FF2B5EF4-FFF2-40B4-BE49-F238E27FC236}">
                <a16:creationId xmlns:a16="http://schemas.microsoft.com/office/drawing/2014/main" id="{8B5EC619-B56C-4FD0-81DD-ED01A333B246}"/>
              </a:ext>
            </a:extLst>
          </p:cNvPr>
          <p:cNvSpPr txBox="1">
            <a:spLocks noChangeArrowheads="1"/>
          </p:cNvSpPr>
          <p:nvPr/>
        </p:nvSpPr>
        <p:spPr bwMode="auto">
          <a:xfrm>
            <a:off x="1891813" y="3704949"/>
            <a:ext cx="7924800"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ClrTx/>
              <a:buSzTx/>
              <a:buFontTx/>
              <a:buNone/>
            </a:pPr>
            <a:r>
              <a:rPr lang="en-US" altLang="zh-CN" sz="2800" dirty="0"/>
              <a:t>2. </a:t>
            </a:r>
            <a:r>
              <a:rPr lang="zh-CN" altLang="en-US" sz="2800" dirty="0"/>
              <a:t>程序查询方式特点、接口电路、工作原理</a:t>
            </a:r>
          </a:p>
        </p:txBody>
      </p:sp>
    </p:spTree>
    <p:extLst>
      <p:ext uri="{BB962C8B-B14F-4D97-AF65-F5344CB8AC3E}">
        <p14:creationId xmlns:p14="http://schemas.microsoft.com/office/powerpoint/2010/main" val="327530597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b="1" dirty="0">
                <a:sym typeface="+mn-ea"/>
              </a:rPr>
              <a:t>程序查询方式</a:t>
            </a:r>
            <a:r>
              <a:rPr lang="zh-CN" altLang="en-US" b="1" dirty="0">
                <a:latin typeface="Times New Roman" panose="02020603050405020304" pitchFamily="18" charset="0"/>
                <a:sym typeface="+mn-ea"/>
              </a:rPr>
              <a:t>的接口电路</a:t>
            </a:r>
            <a:r>
              <a:rPr lang="en-US" altLang="zh-CN" b="1" dirty="0">
                <a:latin typeface="Times New Roman" panose="02020603050405020304" pitchFamily="18" charset="0"/>
                <a:sym typeface="+mn-ea"/>
              </a:rPr>
              <a:t>——</a:t>
            </a:r>
            <a:r>
              <a:rPr lang="zh-CN" altLang="en-US" b="1" dirty="0">
                <a:latin typeface="Times New Roman" panose="02020603050405020304" pitchFamily="18" charset="0"/>
                <a:sym typeface="+mn-ea"/>
              </a:rPr>
              <a:t>以输入为例</a:t>
            </a:r>
          </a:p>
        </p:txBody>
      </p:sp>
      <p:grpSp>
        <p:nvGrpSpPr>
          <p:cNvPr id="174" name="Group 2"/>
          <p:cNvGrpSpPr/>
          <p:nvPr/>
        </p:nvGrpSpPr>
        <p:grpSpPr bwMode="auto">
          <a:xfrm>
            <a:off x="1950720" y="2026920"/>
            <a:ext cx="9126538" cy="4191000"/>
            <a:chOff x="0" y="1200"/>
            <a:chExt cx="5749" cy="2640"/>
          </a:xfrm>
        </p:grpSpPr>
        <p:grpSp>
          <p:nvGrpSpPr>
            <p:cNvPr id="175" name="Group 3"/>
            <p:cNvGrpSpPr/>
            <p:nvPr/>
          </p:nvGrpSpPr>
          <p:grpSpPr bwMode="auto">
            <a:xfrm>
              <a:off x="0" y="1200"/>
              <a:ext cx="5749" cy="2640"/>
              <a:chOff x="0" y="1200"/>
              <a:chExt cx="5749" cy="2640"/>
            </a:xfrm>
          </p:grpSpPr>
          <p:sp>
            <p:nvSpPr>
              <p:cNvPr id="178" name="Text Box 4"/>
              <p:cNvSpPr txBox="1">
                <a:spLocks noChangeArrowheads="1"/>
              </p:cNvSpPr>
              <p:nvPr/>
            </p:nvSpPr>
            <p:spPr bwMode="auto">
              <a:xfrm>
                <a:off x="4752" y="1776"/>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b="1"/>
                  <a:t>②</a:t>
                </a:r>
              </a:p>
            </p:txBody>
          </p:sp>
          <p:sp>
            <p:nvSpPr>
              <p:cNvPr id="179" name="Rectangle 5"/>
              <p:cNvSpPr>
                <a:spLocks noChangeArrowheads="1"/>
              </p:cNvSpPr>
              <p:nvPr/>
            </p:nvSpPr>
            <p:spPr bwMode="auto">
              <a:xfrm>
                <a:off x="2208" y="3264"/>
                <a:ext cx="2016" cy="38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400" b="1"/>
                  <a:t>设备选择电路</a:t>
                </a:r>
              </a:p>
            </p:txBody>
          </p:sp>
          <p:sp>
            <p:nvSpPr>
              <p:cNvPr id="180" name="Rectangle 6"/>
              <p:cNvSpPr>
                <a:spLocks noChangeArrowheads="1"/>
              </p:cNvSpPr>
              <p:nvPr/>
            </p:nvSpPr>
            <p:spPr bwMode="auto">
              <a:xfrm>
                <a:off x="2208" y="1584"/>
                <a:ext cx="2016" cy="38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2800" b="1"/>
                  <a:t>DBR</a:t>
                </a:r>
                <a:r>
                  <a:rPr lang="en-US" altLang="zh-CN" sz="2400"/>
                  <a:t>(</a:t>
                </a:r>
                <a:r>
                  <a:rPr lang="zh-CN" altLang="en-US" sz="2400"/>
                  <a:t>数据缓冲寄存器</a:t>
                </a:r>
                <a:r>
                  <a:rPr lang="en-US" altLang="zh-CN" sz="2400"/>
                  <a:t>)</a:t>
                </a:r>
              </a:p>
            </p:txBody>
          </p:sp>
          <p:sp>
            <p:nvSpPr>
              <p:cNvPr id="181" name="Rectangle 7"/>
              <p:cNvSpPr>
                <a:spLocks noChangeArrowheads="1"/>
              </p:cNvSpPr>
              <p:nvPr/>
            </p:nvSpPr>
            <p:spPr bwMode="auto">
              <a:xfrm>
                <a:off x="2208" y="2304"/>
                <a:ext cx="576" cy="38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82" name="Text Box 8"/>
              <p:cNvSpPr txBox="1">
                <a:spLocks noChangeArrowheads="1"/>
              </p:cNvSpPr>
              <p:nvPr/>
            </p:nvSpPr>
            <p:spPr bwMode="auto">
              <a:xfrm>
                <a:off x="2362" y="2347"/>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en-US" altLang="zh-CN" sz="2800" b="1"/>
              </a:p>
            </p:txBody>
          </p:sp>
          <p:sp>
            <p:nvSpPr>
              <p:cNvPr id="183" name="Text Box 9"/>
              <p:cNvSpPr txBox="1">
                <a:spLocks noChangeArrowheads="1"/>
              </p:cNvSpPr>
              <p:nvPr/>
            </p:nvSpPr>
            <p:spPr bwMode="auto">
              <a:xfrm>
                <a:off x="2208" y="2256"/>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1600" b="1"/>
                  <a:t>Q</a:t>
                </a:r>
              </a:p>
            </p:txBody>
          </p:sp>
          <p:sp>
            <p:nvSpPr>
              <p:cNvPr id="184" name="Oval 10"/>
              <p:cNvSpPr>
                <a:spLocks noChangeArrowheads="1"/>
              </p:cNvSpPr>
              <p:nvPr/>
            </p:nvSpPr>
            <p:spPr bwMode="auto">
              <a:xfrm>
                <a:off x="2784" y="2448"/>
                <a:ext cx="48" cy="48"/>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000" b="1">
                  <a:solidFill>
                    <a:schemeClr val="folHlink"/>
                  </a:solidFill>
                </a:endParaRPr>
              </a:p>
            </p:txBody>
          </p:sp>
          <p:sp>
            <p:nvSpPr>
              <p:cNvPr id="185" name="Rectangle 11"/>
              <p:cNvSpPr>
                <a:spLocks noChangeArrowheads="1"/>
              </p:cNvSpPr>
              <p:nvPr/>
            </p:nvSpPr>
            <p:spPr bwMode="auto">
              <a:xfrm>
                <a:off x="3648" y="2304"/>
                <a:ext cx="576" cy="38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86" name="Text Box 12"/>
              <p:cNvSpPr txBox="1">
                <a:spLocks noChangeArrowheads="1"/>
              </p:cNvSpPr>
              <p:nvPr/>
            </p:nvSpPr>
            <p:spPr bwMode="auto">
              <a:xfrm>
                <a:off x="3802" y="2347"/>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en-US" altLang="zh-CN" sz="2800" b="1"/>
              </a:p>
            </p:txBody>
          </p:sp>
          <p:sp>
            <p:nvSpPr>
              <p:cNvPr id="187" name="Text Box 13"/>
              <p:cNvSpPr txBox="1">
                <a:spLocks noChangeArrowheads="1"/>
              </p:cNvSpPr>
              <p:nvPr/>
            </p:nvSpPr>
            <p:spPr bwMode="auto">
              <a:xfrm>
                <a:off x="3648" y="2256"/>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1600" b="1"/>
                  <a:t>Q</a:t>
                </a:r>
              </a:p>
            </p:txBody>
          </p:sp>
          <p:sp>
            <p:nvSpPr>
              <p:cNvPr id="188" name="Oval 14"/>
              <p:cNvSpPr>
                <a:spLocks noChangeArrowheads="1"/>
              </p:cNvSpPr>
              <p:nvPr/>
            </p:nvSpPr>
            <p:spPr bwMode="auto">
              <a:xfrm>
                <a:off x="3589" y="2448"/>
                <a:ext cx="48" cy="48"/>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89" name="Freeform 15"/>
              <p:cNvSpPr/>
              <p:nvPr/>
            </p:nvSpPr>
            <p:spPr bwMode="auto">
              <a:xfrm>
                <a:off x="2829" y="2475"/>
                <a:ext cx="759" cy="1"/>
              </a:xfrm>
              <a:custGeom>
                <a:avLst/>
                <a:gdLst>
                  <a:gd name="T0" fmla="*/ 0 w 759"/>
                  <a:gd name="T1" fmla="*/ 0 h 1"/>
                  <a:gd name="T2" fmla="*/ 759 w 759"/>
                  <a:gd name="T3" fmla="*/ 0 h 1"/>
                  <a:gd name="T4" fmla="*/ 0 60000 65536"/>
                  <a:gd name="T5" fmla="*/ 0 60000 65536"/>
                  <a:gd name="T6" fmla="*/ 0 w 759"/>
                  <a:gd name="T7" fmla="*/ 0 h 1"/>
                  <a:gd name="T8" fmla="*/ 759 w 759"/>
                  <a:gd name="T9" fmla="*/ 1 h 1"/>
                </a:gdLst>
                <a:ahLst/>
                <a:cxnLst>
                  <a:cxn ang="T4">
                    <a:pos x="T0" y="T1"/>
                  </a:cxn>
                  <a:cxn ang="T5">
                    <a:pos x="T2" y="T3"/>
                  </a:cxn>
                </a:cxnLst>
                <a:rect l="T6" t="T7" r="T8" b="T9"/>
                <a:pathLst>
                  <a:path w="759" h="1">
                    <a:moveTo>
                      <a:pt x="0" y="0"/>
                    </a:moveTo>
                    <a:lnTo>
                      <a:pt x="759" y="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90" name="Freeform 16"/>
              <p:cNvSpPr/>
              <p:nvPr/>
            </p:nvSpPr>
            <p:spPr bwMode="auto">
              <a:xfrm>
                <a:off x="1728" y="2475"/>
                <a:ext cx="1488" cy="357"/>
              </a:xfrm>
              <a:custGeom>
                <a:avLst/>
                <a:gdLst>
                  <a:gd name="T0" fmla="*/ 1488 w 1488"/>
                  <a:gd name="T1" fmla="*/ 0 h 357"/>
                  <a:gd name="T2" fmla="*/ 1488 w 1488"/>
                  <a:gd name="T3" fmla="*/ 357 h 357"/>
                  <a:gd name="T4" fmla="*/ 0 w 1488"/>
                  <a:gd name="T5" fmla="*/ 357 h 357"/>
                  <a:gd name="T6" fmla="*/ 0 60000 65536"/>
                  <a:gd name="T7" fmla="*/ 0 60000 65536"/>
                  <a:gd name="T8" fmla="*/ 0 60000 65536"/>
                  <a:gd name="T9" fmla="*/ 0 w 1488"/>
                  <a:gd name="T10" fmla="*/ 0 h 357"/>
                  <a:gd name="T11" fmla="*/ 1488 w 1488"/>
                  <a:gd name="T12" fmla="*/ 357 h 357"/>
                </a:gdLst>
                <a:ahLst/>
                <a:cxnLst>
                  <a:cxn ang="T6">
                    <a:pos x="T0" y="T1"/>
                  </a:cxn>
                  <a:cxn ang="T7">
                    <a:pos x="T2" y="T3"/>
                  </a:cxn>
                  <a:cxn ang="T8">
                    <a:pos x="T4" y="T5"/>
                  </a:cxn>
                </a:cxnLst>
                <a:rect l="T9" t="T10" r="T11" b="T12"/>
                <a:pathLst>
                  <a:path w="1488" h="357">
                    <a:moveTo>
                      <a:pt x="1488" y="0"/>
                    </a:moveTo>
                    <a:lnTo>
                      <a:pt x="1488" y="357"/>
                    </a:lnTo>
                    <a:lnTo>
                      <a:pt x="0" y="357"/>
                    </a:lnTo>
                  </a:path>
                </a:pathLst>
              </a:custGeom>
              <a:noFill/>
              <a:ln w="28575">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91" name="Rectangle 17"/>
              <p:cNvSpPr>
                <a:spLocks noChangeArrowheads="1"/>
              </p:cNvSpPr>
              <p:nvPr/>
            </p:nvSpPr>
            <p:spPr bwMode="auto">
              <a:xfrm>
                <a:off x="1431" y="2640"/>
                <a:ext cx="240" cy="384"/>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92" name="Text Box 18"/>
              <p:cNvSpPr txBox="1">
                <a:spLocks noChangeArrowheads="1"/>
              </p:cNvSpPr>
              <p:nvPr/>
            </p:nvSpPr>
            <p:spPr bwMode="auto">
              <a:xfrm>
                <a:off x="1431" y="2704"/>
                <a:ext cx="24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&amp;</a:t>
                </a:r>
              </a:p>
            </p:txBody>
          </p:sp>
          <p:sp>
            <p:nvSpPr>
              <p:cNvPr id="193" name="Oval 19"/>
              <p:cNvSpPr>
                <a:spLocks noChangeArrowheads="1"/>
              </p:cNvSpPr>
              <p:nvPr/>
            </p:nvSpPr>
            <p:spPr bwMode="auto">
              <a:xfrm>
                <a:off x="2147" y="2448"/>
                <a:ext cx="48" cy="48"/>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000" b="1">
                  <a:solidFill>
                    <a:schemeClr val="folHlink"/>
                  </a:solidFill>
                </a:endParaRPr>
              </a:p>
            </p:txBody>
          </p:sp>
          <p:sp>
            <p:nvSpPr>
              <p:cNvPr id="194" name="Freeform 20"/>
              <p:cNvSpPr/>
              <p:nvPr/>
            </p:nvSpPr>
            <p:spPr bwMode="auto">
              <a:xfrm>
                <a:off x="1971" y="2475"/>
                <a:ext cx="3117" cy="453"/>
              </a:xfrm>
              <a:custGeom>
                <a:avLst/>
                <a:gdLst>
                  <a:gd name="T0" fmla="*/ 189 w 3117"/>
                  <a:gd name="T1" fmla="*/ 0 h 453"/>
                  <a:gd name="T2" fmla="*/ 0 w 3117"/>
                  <a:gd name="T3" fmla="*/ 3 h 453"/>
                  <a:gd name="T4" fmla="*/ 0 w 3117"/>
                  <a:gd name="T5" fmla="*/ 450 h 453"/>
                  <a:gd name="T6" fmla="*/ 3117 w 3117"/>
                  <a:gd name="T7" fmla="*/ 453 h 453"/>
                  <a:gd name="T8" fmla="*/ 0 60000 65536"/>
                  <a:gd name="T9" fmla="*/ 0 60000 65536"/>
                  <a:gd name="T10" fmla="*/ 0 60000 65536"/>
                  <a:gd name="T11" fmla="*/ 0 60000 65536"/>
                  <a:gd name="T12" fmla="*/ 0 w 3117"/>
                  <a:gd name="T13" fmla="*/ 0 h 453"/>
                  <a:gd name="T14" fmla="*/ 3117 w 3117"/>
                  <a:gd name="T15" fmla="*/ 453 h 453"/>
                </a:gdLst>
                <a:ahLst/>
                <a:cxnLst>
                  <a:cxn ang="T8">
                    <a:pos x="T0" y="T1"/>
                  </a:cxn>
                  <a:cxn ang="T9">
                    <a:pos x="T2" y="T3"/>
                  </a:cxn>
                  <a:cxn ang="T10">
                    <a:pos x="T4" y="T5"/>
                  </a:cxn>
                  <a:cxn ang="T11">
                    <a:pos x="T6" y="T7"/>
                  </a:cxn>
                </a:cxnLst>
                <a:rect l="T12" t="T13" r="T14" b="T15"/>
                <a:pathLst>
                  <a:path w="3117" h="453">
                    <a:moveTo>
                      <a:pt x="189" y="0"/>
                    </a:moveTo>
                    <a:lnTo>
                      <a:pt x="0" y="3"/>
                    </a:lnTo>
                    <a:lnTo>
                      <a:pt x="0" y="450"/>
                    </a:lnTo>
                    <a:lnTo>
                      <a:pt x="3117" y="453"/>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95" name="Oval 21"/>
              <p:cNvSpPr>
                <a:spLocks noChangeArrowheads="1"/>
              </p:cNvSpPr>
              <p:nvPr/>
            </p:nvSpPr>
            <p:spPr bwMode="auto">
              <a:xfrm>
                <a:off x="4224" y="2448"/>
                <a:ext cx="48" cy="48"/>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000" b="1">
                  <a:solidFill>
                    <a:schemeClr val="folHlink"/>
                  </a:solidFill>
                </a:endParaRPr>
              </a:p>
            </p:txBody>
          </p:sp>
          <p:sp>
            <p:nvSpPr>
              <p:cNvPr id="196" name="Freeform 22"/>
              <p:cNvSpPr/>
              <p:nvPr/>
            </p:nvSpPr>
            <p:spPr bwMode="auto">
              <a:xfrm>
                <a:off x="4278" y="2475"/>
                <a:ext cx="282" cy="453"/>
              </a:xfrm>
              <a:custGeom>
                <a:avLst/>
                <a:gdLst>
                  <a:gd name="T0" fmla="*/ 282 w 282"/>
                  <a:gd name="T1" fmla="*/ 453 h 453"/>
                  <a:gd name="T2" fmla="*/ 279 w 282"/>
                  <a:gd name="T3" fmla="*/ 0 h 453"/>
                  <a:gd name="T4" fmla="*/ 0 w 282"/>
                  <a:gd name="T5" fmla="*/ 0 h 453"/>
                  <a:gd name="T6" fmla="*/ 0 60000 65536"/>
                  <a:gd name="T7" fmla="*/ 0 60000 65536"/>
                  <a:gd name="T8" fmla="*/ 0 60000 65536"/>
                  <a:gd name="T9" fmla="*/ 0 w 282"/>
                  <a:gd name="T10" fmla="*/ 0 h 453"/>
                  <a:gd name="T11" fmla="*/ 282 w 282"/>
                  <a:gd name="T12" fmla="*/ 453 h 453"/>
                </a:gdLst>
                <a:ahLst/>
                <a:cxnLst>
                  <a:cxn ang="T6">
                    <a:pos x="T0" y="T1"/>
                  </a:cxn>
                  <a:cxn ang="T7">
                    <a:pos x="T2" y="T3"/>
                  </a:cxn>
                  <a:cxn ang="T8">
                    <a:pos x="T4" y="T5"/>
                  </a:cxn>
                </a:cxnLst>
                <a:rect l="T9" t="T10" r="T11" b="T12"/>
                <a:pathLst>
                  <a:path w="282" h="453">
                    <a:moveTo>
                      <a:pt x="282" y="453"/>
                    </a:moveTo>
                    <a:lnTo>
                      <a:pt x="279" y="0"/>
                    </a:lnTo>
                    <a:lnTo>
                      <a:pt x="0" y="0"/>
                    </a:lnTo>
                  </a:path>
                </a:pathLst>
              </a:custGeom>
              <a:noFill/>
              <a:ln w="28575">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97" name="Oval 23"/>
              <p:cNvSpPr>
                <a:spLocks noChangeArrowheads="1"/>
              </p:cNvSpPr>
              <p:nvPr/>
            </p:nvSpPr>
            <p:spPr bwMode="auto">
              <a:xfrm>
                <a:off x="1680" y="2806"/>
                <a:ext cx="48" cy="48"/>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000" b="1">
                  <a:solidFill>
                    <a:schemeClr val="folHlink"/>
                  </a:solidFill>
                </a:endParaRPr>
              </a:p>
            </p:txBody>
          </p:sp>
          <p:sp>
            <p:nvSpPr>
              <p:cNvPr id="198" name="Freeform 24"/>
              <p:cNvSpPr/>
              <p:nvPr/>
            </p:nvSpPr>
            <p:spPr bwMode="auto">
              <a:xfrm>
                <a:off x="1200" y="2928"/>
                <a:ext cx="1392" cy="336"/>
              </a:xfrm>
              <a:custGeom>
                <a:avLst/>
                <a:gdLst>
                  <a:gd name="T0" fmla="*/ 240 w 1392"/>
                  <a:gd name="T1" fmla="*/ 0 h 336"/>
                  <a:gd name="T2" fmla="*/ 0 w 1392"/>
                  <a:gd name="T3" fmla="*/ 0 h 336"/>
                  <a:gd name="T4" fmla="*/ 0 w 1392"/>
                  <a:gd name="T5" fmla="*/ 240 h 336"/>
                  <a:gd name="T6" fmla="*/ 1392 w 1392"/>
                  <a:gd name="T7" fmla="*/ 240 h 336"/>
                  <a:gd name="T8" fmla="*/ 1392 w 1392"/>
                  <a:gd name="T9" fmla="*/ 336 h 336"/>
                  <a:gd name="T10" fmla="*/ 0 60000 65536"/>
                  <a:gd name="T11" fmla="*/ 0 60000 65536"/>
                  <a:gd name="T12" fmla="*/ 0 60000 65536"/>
                  <a:gd name="T13" fmla="*/ 0 60000 65536"/>
                  <a:gd name="T14" fmla="*/ 0 60000 65536"/>
                  <a:gd name="T15" fmla="*/ 0 w 1392"/>
                  <a:gd name="T16" fmla="*/ 0 h 336"/>
                  <a:gd name="T17" fmla="*/ 1392 w 1392"/>
                  <a:gd name="T18" fmla="*/ 336 h 336"/>
                </a:gdLst>
                <a:ahLst/>
                <a:cxnLst>
                  <a:cxn ang="T10">
                    <a:pos x="T0" y="T1"/>
                  </a:cxn>
                  <a:cxn ang="T11">
                    <a:pos x="T2" y="T3"/>
                  </a:cxn>
                  <a:cxn ang="T12">
                    <a:pos x="T4" y="T5"/>
                  </a:cxn>
                  <a:cxn ang="T13">
                    <a:pos x="T6" y="T7"/>
                  </a:cxn>
                  <a:cxn ang="T14">
                    <a:pos x="T8" y="T9"/>
                  </a:cxn>
                </a:cxnLst>
                <a:rect l="T15" t="T16" r="T17" b="T18"/>
                <a:pathLst>
                  <a:path w="1392" h="336">
                    <a:moveTo>
                      <a:pt x="240" y="0"/>
                    </a:moveTo>
                    <a:lnTo>
                      <a:pt x="0" y="0"/>
                    </a:lnTo>
                    <a:lnTo>
                      <a:pt x="0" y="240"/>
                    </a:lnTo>
                    <a:lnTo>
                      <a:pt x="1392" y="240"/>
                    </a:lnTo>
                    <a:lnTo>
                      <a:pt x="1392" y="336"/>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99" name="Line 25"/>
              <p:cNvSpPr>
                <a:spLocks noChangeShapeType="1"/>
              </p:cNvSpPr>
              <p:nvPr/>
            </p:nvSpPr>
            <p:spPr bwMode="auto">
              <a:xfrm>
                <a:off x="768" y="2736"/>
                <a:ext cx="67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00" name="Freeform 26"/>
              <p:cNvSpPr/>
              <p:nvPr/>
            </p:nvSpPr>
            <p:spPr bwMode="auto">
              <a:xfrm>
                <a:off x="576" y="2160"/>
                <a:ext cx="1728" cy="144"/>
              </a:xfrm>
              <a:custGeom>
                <a:avLst/>
                <a:gdLst>
                  <a:gd name="T0" fmla="*/ 1728 w 1728"/>
                  <a:gd name="T1" fmla="*/ 144 h 144"/>
                  <a:gd name="T2" fmla="*/ 1728 w 1728"/>
                  <a:gd name="T3" fmla="*/ 0 h 144"/>
                  <a:gd name="T4" fmla="*/ 0 w 1728"/>
                  <a:gd name="T5" fmla="*/ 0 h 144"/>
                  <a:gd name="T6" fmla="*/ 0 60000 65536"/>
                  <a:gd name="T7" fmla="*/ 0 60000 65536"/>
                  <a:gd name="T8" fmla="*/ 0 60000 65536"/>
                  <a:gd name="T9" fmla="*/ 0 w 1728"/>
                  <a:gd name="T10" fmla="*/ 0 h 144"/>
                  <a:gd name="T11" fmla="*/ 1728 w 1728"/>
                  <a:gd name="T12" fmla="*/ 144 h 144"/>
                </a:gdLst>
                <a:ahLst/>
                <a:cxnLst>
                  <a:cxn ang="T6">
                    <a:pos x="T0" y="T1"/>
                  </a:cxn>
                  <a:cxn ang="T7">
                    <a:pos x="T2" y="T3"/>
                  </a:cxn>
                  <a:cxn ang="T8">
                    <a:pos x="T4" y="T5"/>
                  </a:cxn>
                </a:cxnLst>
                <a:rect l="T9" t="T10" r="T11" b="T12"/>
                <a:pathLst>
                  <a:path w="1728" h="144">
                    <a:moveTo>
                      <a:pt x="1728" y="144"/>
                    </a:moveTo>
                    <a:lnTo>
                      <a:pt x="1728" y="0"/>
                    </a:lnTo>
                    <a:lnTo>
                      <a:pt x="0" y="0"/>
                    </a:lnTo>
                  </a:path>
                </a:pathLst>
              </a:custGeom>
              <a:noFill/>
              <a:ln w="28575">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01" name="Freeform 27"/>
              <p:cNvSpPr/>
              <p:nvPr/>
            </p:nvSpPr>
            <p:spPr bwMode="auto">
              <a:xfrm>
                <a:off x="3743" y="2064"/>
                <a:ext cx="1489" cy="234"/>
              </a:xfrm>
              <a:custGeom>
                <a:avLst/>
                <a:gdLst>
                  <a:gd name="T0" fmla="*/ 1 w 1489"/>
                  <a:gd name="T1" fmla="*/ 234 h 234"/>
                  <a:gd name="T2" fmla="*/ 0 w 1489"/>
                  <a:gd name="T3" fmla="*/ 0 h 234"/>
                  <a:gd name="T4" fmla="*/ 1489 w 1489"/>
                  <a:gd name="T5" fmla="*/ 0 h 234"/>
                  <a:gd name="T6" fmla="*/ 0 60000 65536"/>
                  <a:gd name="T7" fmla="*/ 0 60000 65536"/>
                  <a:gd name="T8" fmla="*/ 0 60000 65536"/>
                  <a:gd name="T9" fmla="*/ 0 w 1489"/>
                  <a:gd name="T10" fmla="*/ 0 h 234"/>
                  <a:gd name="T11" fmla="*/ 1489 w 1489"/>
                  <a:gd name="T12" fmla="*/ 234 h 234"/>
                </a:gdLst>
                <a:ahLst/>
                <a:cxnLst>
                  <a:cxn ang="T6">
                    <a:pos x="T0" y="T1"/>
                  </a:cxn>
                  <a:cxn ang="T7">
                    <a:pos x="T2" y="T3"/>
                  </a:cxn>
                  <a:cxn ang="T8">
                    <a:pos x="T4" y="T5"/>
                  </a:cxn>
                </a:cxnLst>
                <a:rect l="T9" t="T10" r="T11" b="T12"/>
                <a:pathLst>
                  <a:path w="1489" h="234">
                    <a:moveTo>
                      <a:pt x="1" y="234"/>
                    </a:moveTo>
                    <a:lnTo>
                      <a:pt x="0" y="0"/>
                    </a:lnTo>
                    <a:lnTo>
                      <a:pt x="1489" y="0"/>
                    </a:lnTo>
                  </a:path>
                </a:pathLst>
              </a:custGeom>
              <a:noFill/>
              <a:ln w="28575">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02" name="Rectangle 28"/>
              <p:cNvSpPr>
                <a:spLocks noChangeArrowheads="1"/>
              </p:cNvSpPr>
              <p:nvPr/>
            </p:nvSpPr>
            <p:spPr bwMode="auto">
              <a:xfrm>
                <a:off x="1008" y="1200"/>
                <a:ext cx="3744" cy="2640"/>
              </a:xfrm>
              <a:prstGeom prst="rect">
                <a:avLst/>
              </a:prstGeom>
              <a:noFill/>
              <a:ln w="28575">
                <a:solidFill>
                  <a:schemeClr val="tx1"/>
                </a:solidFill>
                <a:prstDash val="lgDashDot"/>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03" name="Line 29"/>
              <p:cNvSpPr>
                <a:spLocks noChangeShapeType="1"/>
              </p:cNvSpPr>
              <p:nvPr/>
            </p:nvSpPr>
            <p:spPr bwMode="auto">
              <a:xfrm>
                <a:off x="576" y="2736"/>
                <a:ext cx="240"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04" name="AutoShape 30"/>
              <p:cNvSpPr>
                <a:spLocks noChangeArrowheads="1"/>
              </p:cNvSpPr>
              <p:nvPr/>
            </p:nvSpPr>
            <p:spPr bwMode="auto">
              <a:xfrm>
                <a:off x="552" y="3360"/>
                <a:ext cx="1632" cy="144"/>
              </a:xfrm>
              <a:prstGeom prst="rightArrow">
                <a:avLst>
                  <a:gd name="adj1" fmla="val 50000"/>
                  <a:gd name="adj2" fmla="val 132642"/>
                </a:avLst>
              </a:prstGeom>
              <a:solidFill>
                <a:schemeClr val="tx1"/>
              </a:solidFill>
              <a:ln w="28575">
                <a:solidFill>
                  <a:schemeClr val="tx1"/>
                </a:solidFill>
                <a:miter lim="800000"/>
              </a:ln>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05" name="AutoShape 31"/>
              <p:cNvSpPr>
                <a:spLocks noChangeArrowheads="1"/>
              </p:cNvSpPr>
              <p:nvPr/>
            </p:nvSpPr>
            <p:spPr bwMode="auto">
              <a:xfrm>
                <a:off x="552" y="1632"/>
                <a:ext cx="1632" cy="144"/>
              </a:xfrm>
              <a:prstGeom prst="leftRightArrow">
                <a:avLst>
                  <a:gd name="adj1" fmla="val 50000"/>
                  <a:gd name="adj2" fmla="val 121519"/>
                </a:avLst>
              </a:prstGeom>
              <a:solidFill>
                <a:schemeClr val="tx1"/>
              </a:solidFill>
              <a:ln w="28575">
                <a:solidFill>
                  <a:schemeClr val="tx1"/>
                </a:solidFill>
                <a:miter lim="800000"/>
              </a:ln>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06" name="AutoShape 32"/>
              <p:cNvSpPr>
                <a:spLocks noChangeArrowheads="1"/>
              </p:cNvSpPr>
              <p:nvPr/>
            </p:nvSpPr>
            <p:spPr bwMode="auto">
              <a:xfrm>
                <a:off x="4248" y="1632"/>
                <a:ext cx="1008" cy="144"/>
              </a:xfrm>
              <a:prstGeom prst="leftArrow">
                <a:avLst>
                  <a:gd name="adj1" fmla="val 50000"/>
                  <a:gd name="adj2" fmla="val 127782"/>
                </a:avLst>
              </a:prstGeom>
              <a:solidFill>
                <a:schemeClr val="tx1"/>
              </a:solidFill>
              <a:ln w="28575">
                <a:solidFill>
                  <a:schemeClr val="tx1"/>
                </a:solidFill>
                <a:miter lim="800000"/>
              </a:ln>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07" name="Text Box 33"/>
              <p:cNvSpPr txBox="1">
                <a:spLocks noChangeArrowheads="1"/>
              </p:cNvSpPr>
              <p:nvPr/>
            </p:nvSpPr>
            <p:spPr bwMode="auto">
              <a:xfrm>
                <a:off x="0" y="1440"/>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数据线</a:t>
                </a:r>
              </a:p>
            </p:txBody>
          </p:sp>
          <p:sp>
            <p:nvSpPr>
              <p:cNvPr id="208" name="Text Box 34"/>
              <p:cNvSpPr txBox="1">
                <a:spLocks noChangeArrowheads="1"/>
              </p:cNvSpPr>
              <p:nvPr/>
            </p:nvSpPr>
            <p:spPr bwMode="auto">
              <a:xfrm>
                <a:off x="0" y="1918"/>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准备就绪</a:t>
                </a:r>
              </a:p>
            </p:txBody>
          </p:sp>
          <p:sp>
            <p:nvSpPr>
              <p:cNvPr id="209" name="Text Box 35"/>
              <p:cNvSpPr txBox="1">
                <a:spLocks noChangeArrowheads="1"/>
              </p:cNvSpPr>
              <p:nvPr/>
            </p:nvSpPr>
            <p:spPr bwMode="auto">
              <a:xfrm>
                <a:off x="0" y="2494"/>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启动命令</a:t>
                </a:r>
              </a:p>
            </p:txBody>
          </p:sp>
          <p:sp>
            <p:nvSpPr>
              <p:cNvPr id="210" name="Text Box 36"/>
              <p:cNvSpPr txBox="1">
                <a:spLocks noChangeArrowheads="1"/>
              </p:cNvSpPr>
              <p:nvPr/>
            </p:nvSpPr>
            <p:spPr bwMode="auto">
              <a:xfrm>
                <a:off x="0" y="3118"/>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地址线</a:t>
                </a:r>
              </a:p>
            </p:txBody>
          </p:sp>
          <p:sp>
            <p:nvSpPr>
              <p:cNvPr id="211" name="Text Box 37"/>
              <p:cNvSpPr txBox="1">
                <a:spLocks noChangeArrowheads="1"/>
              </p:cNvSpPr>
              <p:nvPr/>
            </p:nvSpPr>
            <p:spPr bwMode="auto">
              <a:xfrm>
                <a:off x="2726" y="3033"/>
                <a:ext cx="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SEL</a:t>
                </a:r>
              </a:p>
            </p:txBody>
          </p:sp>
          <p:sp>
            <p:nvSpPr>
              <p:cNvPr id="212" name="Line 38"/>
              <p:cNvSpPr>
                <a:spLocks noChangeShapeType="1"/>
              </p:cNvSpPr>
              <p:nvPr/>
            </p:nvSpPr>
            <p:spPr bwMode="auto">
              <a:xfrm flipH="1">
                <a:off x="5040" y="2928"/>
                <a:ext cx="192"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3" name="Text Box 39"/>
              <p:cNvSpPr txBox="1">
                <a:spLocks noChangeArrowheads="1"/>
              </p:cNvSpPr>
              <p:nvPr/>
            </p:nvSpPr>
            <p:spPr bwMode="auto">
              <a:xfrm>
                <a:off x="4992" y="1382"/>
                <a:ext cx="75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输入数据</a:t>
                </a:r>
              </a:p>
            </p:txBody>
          </p:sp>
          <p:sp>
            <p:nvSpPr>
              <p:cNvPr id="214" name="Text Box 40"/>
              <p:cNvSpPr txBox="1">
                <a:spLocks noChangeArrowheads="1"/>
              </p:cNvSpPr>
              <p:nvPr/>
            </p:nvSpPr>
            <p:spPr bwMode="auto">
              <a:xfrm>
                <a:off x="4992" y="2112"/>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启动设备</a:t>
                </a:r>
              </a:p>
            </p:txBody>
          </p:sp>
          <p:sp>
            <p:nvSpPr>
              <p:cNvPr id="215" name="Text Box 41"/>
              <p:cNvSpPr txBox="1">
                <a:spLocks noChangeArrowheads="1"/>
              </p:cNvSpPr>
              <p:nvPr/>
            </p:nvSpPr>
            <p:spPr bwMode="auto">
              <a:xfrm>
                <a:off x="4992" y="2976"/>
                <a:ext cx="75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设备工作</a:t>
                </a:r>
              </a:p>
              <a:p>
                <a:pPr eaLnBrk="1" hangingPunct="1">
                  <a:spcBef>
                    <a:spcPct val="0"/>
                  </a:spcBef>
                  <a:buClrTx/>
                  <a:buSzTx/>
                  <a:buFontTx/>
                  <a:buNone/>
                </a:pPr>
                <a:r>
                  <a:rPr lang="zh-CN" altLang="en-US" sz="2000" b="1"/>
                  <a:t>   结束</a:t>
                </a:r>
              </a:p>
            </p:txBody>
          </p:sp>
          <p:sp>
            <p:nvSpPr>
              <p:cNvPr id="217" name="Text Box 43"/>
              <p:cNvSpPr txBox="1">
                <a:spLocks noChangeArrowheads="1"/>
              </p:cNvSpPr>
              <p:nvPr/>
            </p:nvSpPr>
            <p:spPr bwMode="auto">
              <a:xfrm>
                <a:off x="699" y="2448"/>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b="1"/>
                  <a:t>①</a:t>
                </a:r>
              </a:p>
            </p:txBody>
          </p:sp>
          <p:sp>
            <p:nvSpPr>
              <p:cNvPr id="218" name="Text Box 44"/>
              <p:cNvSpPr txBox="1">
                <a:spLocks noChangeArrowheads="1"/>
              </p:cNvSpPr>
              <p:nvPr/>
            </p:nvSpPr>
            <p:spPr bwMode="auto">
              <a:xfrm>
                <a:off x="4752" y="1392"/>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b="1"/>
                  <a:t>③</a:t>
                </a:r>
              </a:p>
            </p:txBody>
          </p:sp>
          <p:sp>
            <p:nvSpPr>
              <p:cNvPr id="219" name="Text Box 45"/>
              <p:cNvSpPr txBox="1">
                <a:spLocks noChangeArrowheads="1"/>
              </p:cNvSpPr>
              <p:nvPr/>
            </p:nvSpPr>
            <p:spPr bwMode="auto">
              <a:xfrm>
                <a:off x="4752" y="2640"/>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b="1"/>
                  <a:t>④</a:t>
                </a:r>
              </a:p>
            </p:txBody>
          </p:sp>
          <p:sp>
            <p:nvSpPr>
              <p:cNvPr id="220" name="Text Box 46"/>
              <p:cNvSpPr txBox="1">
                <a:spLocks noChangeArrowheads="1"/>
              </p:cNvSpPr>
              <p:nvPr/>
            </p:nvSpPr>
            <p:spPr bwMode="auto">
              <a:xfrm>
                <a:off x="699" y="1872"/>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b="1"/>
                  <a:t>⑤</a:t>
                </a:r>
              </a:p>
            </p:txBody>
          </p:sp>
          <p:sp>
            <p:nvSpPr>
              <p:cNvPr id="221" name="Text Box 47"/>
              <p:cNvSpPr txBox="1">
                <a:spLocks noChangeArrowheads="1"/>
              </p:cNvSpPr>
              <p:nvPr/>
            </p:nvSpPr>
            <p:spPr bwMode="auto">
              <a:xfrm>
                <a:off x="699" y="1392"/>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b="1"/>
                  <a:t>⑥</a:t>
                </a:r>
              </a:p>
            </p:txBody>
          </p:sp>
        </p:grpSp>
        <p:sp>
          <p:nvSpPr>
            <p:cNvPr id="176" name="Text Box 48"/>
            <p:cNvSpPr txBox="1">
              <a:spLocks noChangeArrowheads="1"/>
            </p:cNvSpPr>
            <p:nvPr/>
          </p:nvSpPr>
          <p:spPr bwMode="auto">
            <a:xfrm>
              <a:off x="2390" y="2042"/>
              <a:ext cx="2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400" b="1"/>
                <a:t>D</a:t>
              </a:r>
            </a:p>
          </p:txBody>
        </p:sp>
        <p:sp>
          <p:nvSpPr>
            <p:cNvPr id="177" name="Text Box 49"/>
            <p:cNvSpPr txBox="1">
              <a:spLocks noChangeArrowheads="1"/>
            </p:cNvSpPr>
            <p:nvPr/>
          </p:nvSpPr>
          <p:spPr bwMode="auto">
            <a:xfrm>
              <a:off x="3830" y="2042"/>
              <a:ext cx="244" cy="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400" b="1"/>
                <a:t>B</a:t>
              </a:r>
            </a:p>
            <a:p>
              <a:pPr eaLnBrk="1" hangingPunct="1">
                <a:spcBef>
                  <a:spcPct val="0"/>
                </a:spcBef>
                <a:buClrTx/>
                <a:buSzTx/>
                <a:buFontTx/>
                <a:buNone/>
              </a:pPr>
              <a:endParaRPr lang="en-US" altLang="zh-CN" sz="2800" b="1"/>
            </a:p>
          </p:txBody>
        </p:sp>
      </p:grpSp>
      <p:grpSp>
        <p:nvGrpSpPr>
          <p:cNvPr id="222" name="Group 51"/>
          <p:cNvGrpSpPr/>
          <p:nvPr/>
        </p:nvGrpSpPr>
        <p:grpSpPr bwMode="auto">
          <a:xfrm>
            <a:off x="2865120" y="4008120"/>
            <a:ext cx="1371600" cy="457200"/>
            <a:chOff x="576" y="2448"/>
            <a:chExt cx="864" cy="288"/>
          </a:xfrm>
        </p:grpSpPr>
        <p:sp>
          <p:nvSpPr>
            <p:cNvPr id="223" name="Line 52"/>
            <p:cNvSpPr>
              <a:spLocks noChangeShapeType="1"/>
            </p:cNvSpPr>
            <p:nvPr/>
          </p:nvSpPr>
          <p:spPr bwMode="auto">
            <a:xfrm>
              <a:off x="768" y="2736"/>
              <a:ext cx="672" cy="0"/>
            </a:xfrm>
            <a:prstGeom prst="line">
              <a:avLst/>
            </a:prstGeom>
            <a:noFill/>
            <a:ln w="5715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24" name="Line 53"/>
            <p:cNvSpPr>
              <a:spLocks noChangeShapeType="1"/>
            </p:cNvSpPr>
            <p:nvPr/>
          </p:nvSpPr>
          <p:spPr bwMode="auto">
            <a:xfrm>
              <a:off x="576" y="2736"/>
              <a:ext cx="240" cy="0"/>
            </a:xfrm>
            <a:prstGeom prst="line">
              <a:avLst/>
            </a:prstGeom>
            <a:noFill/>
            <a:ln w="762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5" name="Text Box 54"/>
            <p:cNvSpPr txBox="1">
              <a:spLocks noChangeArrowheads="1"/>
            </p:cNvSpPr>
            <p:nvPr/>
          </p:nvSpPr>
          <p:spPr bwMode="auto">
            <a:xfrm>
              <a:off x="699" y="2448"/>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b="1">
                  <a:solidFill>
                    <a:schemeClr val="folHlink"/>
                  </a:solidFill>
                </a:rPr>
                <a:t>①</a:t>
              </a:r>
            </a:p>
          </p:txBody>
        </p:sp>
      </p:grpSp>
      <p:grpSp>
        <p:nvGrpSpPr>
          <p:cNvPr id="226" name="Group 55"/>
          <p:cNvGrpSpPr/>
          <p:nvPr/>
        </p:nvGrpSpPr>
        <p:grpSpPr bwMode="auto">
          <a:xfrm>
            <a:off x="4222433" y="4312920"/>
            <a:ext cx="471487" cy="609600"/>
            <a:chOff x="1431" y="2640"/>
            <a:chExt cx="297" cy="384"/>
          </a:xfrm>
        </p:grpSpPr>
        <p:sp>
          <p:nvSpPr>
            <p:cNvPr id="227" name="Rectangle 56"/>
            <p:cNvSpPr>
              <a:spLocks noChangeArrowheads="1"/>
            </p:cNvSpPr>
            <p:nvPr/>
          </p:nvSpPr>
          <p:spPr bwMode="auto">
            <a:xfrm>
              <a:off x="1431" y="2640"/>
              <a:ext cx="240" cy="384"/>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000" b="1">
                <a:solidFill>
                  <a:schemeClr val="folHlink"/>
                </a:solidFill>
              </a:endParaRPr>
            </a:p>
          </p:txBody>
        </p:sp>
        <p:sp>
          <p:nvSpPr>
            <p:cNvPr id="228" name="Oval 57"/>
            <p:cNvSpPr>
              <a:spLocks noChangeArrowheads="1"/>
            </p:cNvSpPr>
            <p:nvPr/>
          </p:nvSpPr>
          <p:spPr bwMode="auto">
            <a:xfrm>
              <a:off x="1680" y="2806"/>
              <a:ext cx="48" cy="48"/>
            </a:xfrm>
            <a:prstGeom prst="ellipse">
              <a:avLst/>
            </a:prstGeom>
            <a:noFill/>
            <a:ln w="28575">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000" b="1">
                <a:solidFill>
                  <a:schemeClr val="folHlink"/>
                </a:solidFill>
              </a:endParaRPr>
            </a:p>
          </p:txBody>
        </p:sp>
      </p:grpSp>
      <p:sp>
        <p:nvSpPr>
          <p:cNvPr id="229" name="Freeform 58"/>
          <p:cNvSpPr/>
          <p:nvPr/>
        </p:nvSpPr>
        <p:spPr bwMode="auto">
          <a:xfrm>
            <a:off x="4693920" y="4050983"/>
            <a:ext cx="2362200" cy="566737"/>
          </a:xfrm>
          <a:custGeom>
            <a:avLst/>
            <a:gdLst>
              <a:gd name="T0" fmla="*/ 2147483647 w 1488"/>
              <a:gd name="T1" fmla="*/ 0 h 357"/>
              <a:gd name="T2" fmla="*/ 2147483647 w 1488"/>
              <a:gd name="T3" fmla="*/ 899694194 h 357"/>
              <a:gd name="T4" fmla="*/ 0 w 1488"/>
              <a:gd name="T5" fmla="*/ 899694194 h 357"/>
              <a:gd name="T6" fmla="*/ 0 60000 65536"/>
              <a:gd name="T7" fmla="*/ 0 60000 65536"/>
              <a:gd name="T8" fmla="*/ 0 60000 65536"/>
              <a:gd name="T9" fmla="*/ 0 w 1488"/>
              <a:gd name="T10" fmla="*/ 0 h 357"/>
              <a:gd name="T11" fmla="*/ 1488 w 1488"/>
              <a:gd name="T12" fmla="*/ 357 h 357"/>
            </a:gdLst>
            <a:ahLst/>
            <a:cxnLst>
              <a:cxn ang="T6">
                <a:pos x="T0" y="T1"/>
              </a:cxn>
              <a:cxn ang="T7">
                <a:pos x="T2" y="T3"/>
              </a:cxn>
              <a:cxn ang="T8">
                <a:pos x="T4" y="T5"/>
              </a:cxn>
            </a:cxnLst>
            <a:rect l="T9" t="T10" r="T11" b="T12"/>
            <a:pathLst>
              <a:path w="1488" h="357">
                <a:moveTo>
                  <a:pt x="1488" y="0"/>
                </a:moveTo>
                <a:lnTo>
                  <a:pt x="1488" y="357"/>
                </a:lnTo>
                <a:lnTo>
                  <a:pt x="0" y="357"/>
                </a:lnTo>
              </a:path>
            </a:pathLst>
          </a:custGeom>
          <a:noFill/>
          <a:ln w="5715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230" name="Group 59"/>
          <p:cNvGrpSpPr/>
          <p:nvPr/>
        </p:nvGrpSpPr>
        <p:grpSpPr bwMode="auto">
          <a:xfrm>
            <a:off x="7889558" y="2939733"/>
            <a:ext cx="2366962" cy="830262"/>
            <a:chOff x="3741" y="1775"/>
            <a:chExt cx="1491" cy="523"/>
          </a:xfrm>
        </p:grpSpPr>
        <p:sp>
          <p:nvSpPr>
            <p:cNvPr id="231" name="Text Box 60"/>
            <p:cNvSpPr txBox="1">
              <a:spLocks noChangeArrowheads="1"/>
            </p:cNvSpPr>
            <p:nvPr/>
          </p:nvSpPr>
          <p:spPr bwMode="auto">
            <a:xfrm>
              <a:off x="4752" y="1775"/>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b="1">
                  <a:solidFill>
                    <a:schemeClr val="folHlink"/>
                  </a:solidFill>
                </a:rPr>
                <a:t>②</a:t>
              </a:r>
            </a:p>
          </p:txBody>
        </p:sp>
        <p:sp>
          <p:nvSpPr>
            <p:cNvPr id="232" name="Freeform 61"/>
            <p:cNvSpPr/>
            <p:nvPr/>
          </p:nvSpPr>
          <p:spPr bwMode="auto">
            <a:xfrm>
              <a:off x="3741" y="2064"/>
              <a:ext cx="1491" cy="234"/>
            </a:xfrm>
            <a:custGeom>
              <a:avLst/>
              <a:gdLst>
                <a:gd name="T0" fmla="*/ 0 w 1730"/>
                <a:gd name="T1" fmla="*/ 394 h 139"/>
                <a:gd name="T2" fmla="*/ 2 w 1730"/>
                <a:gd name="T3" fmla="*/ 0 h 139"/>
                <a:gd name="T4" fmla="*/ 1285 w 1730"/>
                <a:gd name="T5" fmla="*/ 0 h 139"/>
                <a:gd name="T6" fmla="*/ 0 60000 65536"/>
                <a:gd name="T7" fmla="*/ 0 60000 65536"/>
                <a:gd name="T8" fmla="*/ 0 60000 65536"/>
                <a:gd name="T9" fmla="*/ 0 w 1730"/>
                <a:gd name="T10" fmla="*/ 0 h 139"/>
                <a:gd name="T11" fmla="*/ 1730 w 1730"/>
                <a:gd name="T12" fmla="*/ 139 h 139"/>
              </a:gdLst>
              <a:ahLst/>
              <a:cxnLst>
                <a:cxn ang="T6">
                  <a:pos x="T0" y="T1"/>
                </a:cxn>
                <a:cxn ang="T7">
                  <a:pos x="T2" y="T3"/>
                </a:cxn>
                <a:cxn ang="T8">
                  <a:pos x="T4" y="T5"/>
                </a:cxn>
              </a:cxnLst>
              <a:rect l="T9" t="T10" r="T11" b="T12"/>
              <a:pathLst>
                <a:path w="1730" h="139">
                  <a:moveTo>
                    <a:pt x="0" y="139"/>
                  </a:moveTo>
                  <a:lnTo>
                    <a:pt x="2" y="0"/>
                  </a:lnTo>
                  <a:lnTo>
                    <a:pt x="1730" y="0"/>
                  </a:lnTo>
                </a:path>
              </a:pathLst>
            </a:custGeom>
            <a:noFill/>
            <a:ln w="57150">
              <a:solidFill>
                <a:schemeClr val="folHlink"/>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233" name="Group 62"/>
          <p:cNvGrpSpPr/>
          <p:nvPr/>
        </p:nvGrpSpPr>
        <p:grpSpPr bwMode="auto">
          <a:xfrm>
            <a:off x="8694420" y="2331720"/>
            <a:ext cx="1600200" cy="609600"/>
            <a:chOff x="4248" y="1392"/>
            <a:chExt cx="1008" cy="384"/>
          </a:xfrm>
        </p:grpSpPr>
        <p:sp>
          <p:nvSpPr>
            <p:cNvPr id="234" name="AutoShape 63"/>
            <p:cNvSpPr>
              <a:spLocks noChangeArrowheads="1"/>
            </p:cNvSpPr>
            <p:nvPr/>
          </p:nvSpPr>
          <p:spPr bwMode="auto">
            <a:xfrm>
              <a:off x="4248" y="1632"/>
              <a:ext cx="1008" cy="144"/>
            </a:xfrm>
            <a:prstGeom prst="leftArrow">
              <a:avLst>
                <a:gd name="adj1" fmla="val 50000"/>
                <a:gd name="adj2" fmla="val 127782"/>
              </a:avLst>
            </a:prstGeom>
            <a:solidFill>
              <a:schemeClr val="folHlink"/>
            </a:solidFill>
            <a:ln w="28575">
              <a:solidFill>
                <a:schemeClr val="folHlink"/>
              </a:solidFill>
              <a:miter lim="800000"/>
            </a:ln>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35" name="Text Box 64"/>
            <p:cNvSpPr txBox="1">
              <a:spLocks noChangeArrowheads="1"/>
            </p:cNvSpPr>
            <p:nvPr/>
          </p:nvSpPr>
          <p:spPr bwMode="auto">
            <a:xfrm>
              <a:off x="4752" y="1392"/>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b="1">
                  <a:solidFill>
                    <a:schemeClr val="folHlink"/>
                  </a:solidFill>
                </a:rPr>
                <a:t>③</a:t>
              </a:r>
            </a:p>
          </p:txBody>
        </p:sp>
      </p:grpSp>
      <p:sp>
        <p:nvSpPr>
          <p:cNvPr id="236" name="Rectangle 65"/>
          <p:cNvSpPr>
            <a:spLocks noChangeArrowheads="1"/>
          </p:cNvSpPr>
          <p:nvPr/>
        </p:nvSpPr>
        <p:spPr bwMode="auto">
          <a:xfrm>
            <a:off x="5455920" y="2636520"/>
            <a:ext cx="3200400" cy="609600"/>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en-US" altLang="zh-CN" sz="2400" b="1"/>
          </a:p>
        </p:txBody>
      </p:sp>
      <p:grpSp>
        <p:nvGrpSpPr>
          <p:cNvPr id="237" name="Group 66"/>
          <p:cNvGrpSpPr/>
          <p:nvPr/>
        </p:nvGrpSpPr>
        <p:grpSpPr bwMode="auto">
          <a:xfrm>
            <a:off x="2865120" y="3093720"/>
            <a:ext cx="2743200" cy="685800"/>
            <a:chOff x="576" y="1872"/>
            <a:chExt cx="1728" cy="432"/>
          </a:xfrm>
        </p:grpSpPr>
        <p:sp>
          <p:nvSpPr>
            <p:cNvPr id="238" name="Freeform 67"/>
            <p:cNvSpPr/>
            <p:nvPr/>
          </p:nvSpPr>
          <p:spPr bwMode="auto">
            <a:xfrm>
              <a:off x="576" y="2160"/>
              <a:ext cx="1728" cy="144"/>
            </a:xfrm>
            <a:custGeom>
              <a:avLst/>
              <a:gdLst>
                <a:gd name="T0" fmla="*/ 1728 w 1728"/>
                <a:gd name="T1" fmla="*/ 144 h 144"/>
                <a:gd name="T2" fmla="*/ 1728 w 1728"/>
                <a:gd name="T3" fmla="*/ 0 h 144"/>
                <a:gd name="T4" fmla="*/ 0 w 1728"/>
                <a:gd name="T5" fmla="*/ 0 h 144"/>
                <a:gd name="T6" fmla="*/ 0 60000 65536"/>
                <a:gd name="T7" fmla="*/ 0 60000 65536"/>
                <a:gd name="T8" fmla="*/ 0 60000 65536"/>
                <a:gd name="T9" fmla="*/ 0 w 1728"/>
                <a:gd name="T10" fmla="*/ 0 h 144"/>
                <a:gd name="T11" fmla="*/ 1728 w 1728"/>
                <a:gd name="T12" fmla="*/ 144 h 144"/>
              </a:gdLst>
              <a:ahLst/>
              <a:cxnLst>
                <a:cxn ang="T6">
                  <a:pos x="T0" y="T1"/>
                </a:cxn>
                <a:cxn ang="T7">
                  <a:pos x="T2" y="T3"/>
                </a:cxn>
                <a:cxn ang="T8">
                  <a:pos x="T4" y="T5"/>
                </a:cxn>
              </a:cxnLst>
              <a:rect l="T9" t="T10" r="T11" b="T12"/>
              <a:pathLst>
                <a:path w="1728" h="144">
                  <a:moveTo>
                    <a:pt x="1728" y="144"/>
                  </a:moveTo>
                  <a:lnTo>
                    <a:pt x="1728" y="0"/>
                  </a:lnTo>
                  <a:lnTo>
                    <a:pt x="0" y="0"/>
                  </a:lnTo>
                </a:path>
              </a:pathLst>
            </a:custGeom>
            <a:noFill/>
            <a:ln w="57150">
              <a:solidFill>
                <a:schemeClr val="folHlink"/>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39" name="Text Box 68"/>
            <p:cNvSpPr txBox="1">
              <a:spLocks noChangeArrowheads="1"/>
            </p:cNvSpPr>
            <p:nvPr/>
          </p:nvSpPr>
          <p:spPr bwMode="auto">
            <a:xfrm>
              <a:off x="699" y="1872"/>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b="1">
                  <a:solidFill>
                    <a:schemeClr val="folHlink"/>
                  </a:solidFill>
                </a:rPr>
                <a:t>⑤</a:t>
              </a:r>
            </a:p>
          </p:txBody>
        </p:sp>
      </p:grpSp>
      <p:sp>
        <p:nvSpPr>
          <p:cNvPr id="240" name="Freeform 69"/>
          <p:cNvSpPr/>
          <p:nvPr/>
        </p:nvSpPr>
        <p:spPr bwMode="auto">
          <a:xfrm>
            <a:off x="6441758" y="4050983"/>
            <a:ext cx="1204912" cy="1587"/>
          </a:xfrm>
          <a:custGeom>
            <a:avLst/>
            <a:gdLst>
              <a:gd name="T0" fmla="*/ 0 w 759"/>
              <a:gd name="T1" fmla="*/ 0 h 1"/>
              <a:gd name="T2" fmla="*/ 1912797006 w 759"/>
              <a:gd name="T3" fmla="*/ 0 h 1"/>
              <a:gd name="T4" fmla="*/ 0 60000 65536"/>
              <a:gd name="T5" fmla="*/ 0 60000 65536"/>
              <a:gd name="T6" fmla="*/ 0 w 759"/>
              <a:gd name="T7" fmla="*/ 0 h 1"/>
              <a:gd name="T8" fmla="*/ 759 w 759"/>
              <a:gd name="T9" fmla="*/ 1 h 1"/>
            </a:gdLst>
            <a:ahLst/>
            <a:cxnLst>
              <a:cxn ang="T4">
                <a:pos x="T0" y="T1"/>
              </a:cxn>
              <a:cxn ang="T5">
                <a:pos x="T2" y="T3"/>
              </a:cxn>
            </a:cxnLst>
            <a:rect l="T6" t="T7" r="T8" b="T9"/>
            <a:pathLst>
              <a:path w="759" h="1">
                <a:moveTo>
                  <a:pt x="0" y="0"/>
                </a:moveTo>
                <a:lnTo>
                  <a:pt x="759" y="0"/>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241" name="Group 70"/>
          <p:cNvGrpSpPr/>
          <p:nvPr/>
        </p:nvGrpSpPr>
        <p:grpSpPr bwMode="auto">
          <a:xfrm>
            <a:off x="5455920" y="3779520"/>
            <a:ext cx="3200400" cy="609600"/>
            <a:chOff x="2208" y="2304"/>
            <a:chExt cx="2016" cy="384"/>
          </a:xfrm>
        </p:grpSpPr>
        <p:grpSp>
          <p:nvGrpSpPr>
            <p:cNvPr id="242" name="Group 71"/>
            <p:cNvGrpSpPr/>
            <p:nvPr/>
          </p:nvGrpSpPr>
          <p:grpSpPr bwMode="auto">
            <a:xfrm>
              <a:off x="2208" y="2304"/>
              <a:ext cx="2016" cy="384"/>
              <a:chOff x="2208" y="2304"/>
              <a:chExt cx="2016" cy="384"/>
            </a:xfrm>
          </p:grpSpPr>
          <p:sp>
            <p:nvSpPr>
              <p:cNvPr id="245" name="Rectangle 72"/>
              <p:cNvSpPr>
                <a:spLocks noChangeArrowheads="1"/>
              </p:cNvSpPr>
              <p:nvPr/>
            </p:nvSpPr>
            <p:spPr bwMode="auto">
              <a:xfrm>
                <a:off x="2208" y="2304"/>
                <a:ext cx="576" cy="384"/>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46" name="Oval 73"/>
              <p:cNvSpPr>
                <a:spLocks noChangeArrowheads="1"/>
              </p:cNvSpPr>
              <p:nvPr/>
            </p:nvSpPr>
            <p:spPr bwMode="auto">
              <a:xfrm>
                <a:off x="2784" y="2448"/>
                <a:ext cx="48" cy="48"/>
              </a:xfrm>
              <a:prstGeom prst="ellipse">
                <a:avLst/>
              </a:prstGeom>
              <a:noFill/>
              <a:ln w="28575">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000" b="1">
                  <a:solidFill>
                    <a:schemeClr val="folHlink"/>
                  </a:solidFill>
                </a:endParaRPr>
              </a:p>
            </p:txBody>
          </p:sp>
          <p:sp>
            <p:nvSpPr>
              <p:cNvPr id="247" name="Rectangle 74"/>
              <p:cNvSpPr>
                <a:spLocks noChangeArrowheads="1"/>
              </p:cNvSpPr>
              <p:nvPr/>
            </p:nvSpPr>
            <p:spPr bwMode="auto">
              <a:xfrm>
                <a:off x="3648" y="2304"/>
                <a:ext cx="576" cy="384"/>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48" name="Oval 75"/>
              <p:cNvSpPr>
                <a:spLocks noChangeArrowheads="1"/>
              </p:cNvSpPr>
              <p:nvPr/>
            </p:nvSpPr>
            <p:spPr bwMode="auto">
              <a:xfrm>
                <a:off x="3589" y="2448"/>
                <a:ext cx="48" cy="48"/>
              </a:xfrm>
              <a:prstGeom prst="ellipse">
                <a:avLst/>
              </a:prstGeom>
              <a:noFill/>
              <a:ln w="28575">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sp>
          <p:nvSpPr>
            <p:cNvPr id="243" name="Rectangle 76"/>
            <p:cNvSpPr>
              <a:spLocks noChangeArrowheads="1"/>
            </p:cNvSpPr>
            <p:nvPr/>
          </p:nvSpPr>
          <p:spPr bwMode="auto">
            <a:xfrm>
              <a:off x="3840" y="2352"/>
              <a:ext cx="192" cy="288"/>
            </a:xfrm>
            <a:prstGeom prst="rect">
              <a:avLst/>
            </a:prstGeom>
            <a:solidFill>
              <a:schemeClr val="bg1"/>
            </a:solidFill>
            <a:ln w="9525">
              <a:solidFill>
                <a:schemeClr val="bg1"/>
              </a:solidFill>
              <a:miter lim="800000"/>
            </a:ln>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400" b="1"/>
                <a:t>1</a:t>
              </a:r>
            </a:p>
          </p:txBody>
        </p:sp>
        <p:sp>
          <p:nvSpPr>
            <p:cNvPr id="244" name="Rectangle 77"/>
            <p:cNvSpPr>
              <a:spLocks noChangeArrowheads="1"/>
            </p:cNvSpPr>
            <p:nvPr/>
          </p:nvSpPr>
          <p:spPr bwMode="auto">
            <a:xfrm>
              <a:off x="2448" y="2352"/>
              <a:ext cx="192" cy="288"/>
            </a:xfrm>
            <a:prstGeom prst="rect">
              <a:avLst/>
            </a:prstGeom>
            <a:solidFill>
              <a:schemeClr val="bg1"/>
            </a:solidFill>
            <a:ln w="9525">
              <a:solidFill>
                <a:schemeClr val="bg1"/>
              </a:solidFill>
              <a:miter lim="800000"/>
            </a:ln>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400" b="1"/>
                <a:t>0</a:t>
              </a:r>
            </a:p>
          </p:txBody>
        </p:sp>
      </p:grpSp>
      <p:grpSp>
        <p:nvGrpSpPr>
          <p:cNvPr id="249" name="Group 78"/>
          <p:cNvGrpSpPr/>
          <p:nvPr/>
        </p:nvGrpSpPr>
        <p:grpSpPr bwMode="auto">
          <a:xfrm>
            <a:off x="5836920" y="3855720"/>
            <a:ext cx="2514600" cy="457200"/>
            <a:chOff x="2448" y="2352"/>
            <a:chExt cx="1584" cy="288"/>
          </a:xfrm>
        </p:grpSpPr>
        <p:sp>
          <p:nvSpPr>
            <p:cNvPr id="250" name="Rectangle 79"/>
            <p:cNvSpPr>
              <a:spLocks noChangeArrowheads="1"/>
            </p:cNvSpPr>
            <p:nvPr/>
          </p:nvSpPr>
          <p:spPr bwMode="auto">
            <a:xfrm>
              <a:off x="2448" y="2352"/>
              <a:ext cx="192" cy="288"/>
            </a:xfrm>
            <a:prstGeom prst="rect">
              <a:avLst/>
            </a:prstGeom>
            <a:solidFill>
              <a:schemeClr val="bg1"/>
            </a:solidFill>
            <a:ln w="9525">
              <a:solidFill>
                <a:schemeClr val="bg1"/>
              </a:solidFill>
              <a:miter lim="800000"/>
            </a:ln>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400" b="1"/>
                <a:t>1</a:t>
              </a:r>
            </a:p>
          </p:txBody>
        </p:sp>
        <p:sp>
          <p:nvSpPr>
            <p:cNvPr id="251" name="Rectangle 80"/>
            <p:cNvSpPr>
              <a:spLocks noChangeArrowheads="1"/>
            </p:cNvSpPr>
            <p:nvPr/>
          </p:nvSpPr>
          <p:spPr bwMode="auto">
            <a:xfrm>
              <a:off x="3840" y="2352"/>
              <a:ext cx="192" cy="288"/>
            </a:xfrm>
            <a:prstGeom prst="rect">
              <a:avLst/>
            </a:prstGeom>
            <a:solidFill>
              <a:schemeClr val="bg1"/>
            </a:solidFill>
            <a:ln w="9525">
              <a:solidFill>
                <a:schemeClr val="bg1"/>
              </a:solidFill>
              <a:miter lim="800000"/>
            </a:ln>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400" b="1"/>
                <a:t>0</a:t>
              </a:r>
            </a:p>
          </p:txBody>
        </p:sp>
      </p:grpSp>
      <p:grpSp>
        <p:nvGrpSpPr>
          <p:cNvPr id="252" name="Group 81"/>
          <p:cNvGrpSpPr/>
          <p:nvPr/>
        </p:nvGrpSpPr>
        <p:grpSpPr bwMode="auto">
          <a:xfrm>
            <a:off x="5074920" y="4008120"/>
            <a:ext cx="5410200" cy="762000"/>
            <a:chOff x="1968" y="2448"/>
            <a:chExt cx="3408" cy="480"/>
          </a:xfrm>
        </p:grpSpPr>
        <p:grpSp>
          <p:nvGrpSpPr>
            <p:cNvPr id="253" name="Group 82"/>
            <p:cNvGrpSpPr/>
            <p:nvPr/>
          </p:nvGrpSpPr>
          <p:grpSpPr bwMode="auto">
            <a:xfrm>
              <a:off x="1968" y="2474"/>
              <a:ext cx="3408" cy="454"/>
              <a:chOff x="1968" y="2474"/>
              <a:chExt cx="3408" cy="454"/>
            </a:xfrm>
          </p:grpSpPr>
          <p:sp>
            <p:nvSpPr>
              <p:cNvPr id="258" name="Text Box 83"/>
              <p:cNvSpPr txBox="1">
                <a:spLocks noChangeArrowheads="1"/>
              </p:cNvSpPr>
              <p:nvPr/>
            </p:nvSpPr>
            <p:spPr bwMode="auto">
              <a:xfrm>
                <a:off x="4752" y="2640"/>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b="1">
                    <a:solidFill>
                      <a:schemeClr val="folHlink"/>
                    </a:solidFill>
                  </a:rPr>
                  <a:t>④</a:t>
                </a:r>
              </a:p>
            </p:txBody>
          </p:sp>
          <p:sp>
            <p:nvSpPr>
              <p:cNvPr id="259" name="Freeform 84"/>
              <p:cNvSpPr/>
              <p:nvPr/>
            </p:nvSpPr>
            <p:spPr bwMode="auto">
              <a:xfrm>
                <a:off x="4278" y="2475"/>
                <a:ext cx="282" cy="453"/>
              </a:xfrm>
              <a:custGeom>
                <a:avLst/>
                <a:gdLst>
                  <a:gd name="T0" fmla="*/ 282 w 282"/>
                  <a:gd name="T1" fmla="*/ 453 h 453"/>
                  <a:gd name="T2" fmla="*/ 279 w 282"/>
                  <a:gd name="T3" fmla="*/ 0 h 453"/>
                  <a:gd name="T4" fmla="*/ 0 w 282"/>
                  <a:gd name="T5" fmla="*/ 0 h 453"/>
                  <a:gd name="T6" fmla="*/ 0 60000 65536"/>
                  <a:gd name="T7" fmla="*/ 0 60000 65536"/>
                  <a:gd name="T8" fmla="*/ 0 60000 65536"/>
                  <a:gd name="T9" fmla="*/ 0 w 282"/>
                  <a:gd name="T10" fmla="*/ 0 h 453"/>
                  <a:gd name="T11" fmla="*/ 282 w 282"/>
                  <a:gd name="T12" fmla="*/ 453 h 453"/>
                </a:gdLst>
                <a:ahLst/>
                <a:cxnLst>
                  <a:cxn ang="T6">
                    <a:pos x="T0" y="T1"/>
                  </a:cxn>
                  <a:cxn ang="T7">
                    <a:pos x="T2" y="T3"/>
                  </a:cxn>
                  <a:cxn ang="T8">
                    <a:pos x="T4" y="T5"/>
                  </a:cxn>
                </a:cxnLst>
                <a:rect l="T9" t="T10" r="T11" b="T12"/>
                <a:pathLst>
                  <a:path w="282" h="453">
                    <a:moveTo>
                      <a:pt x="282" y="453"/>
                    </a:moveTo>
                    <a:lnTo>
                      <a:pt x="279" y="0"/>
                    </a:lnTo>
                    <a:lnTo>
                      <a:pt x="0" y="0"/>
                    </a:lnTo>
                  </a:path>
                </a:pathLst>
              </a:custGeom>
              <a:noFill/>
              <a:ln w="5715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60" name="Line 85"/>
              <p:cNvSpPr>
                <a:spLocks noChangeShapeType="1"/>
              </p:cNvSpPr>
              <p:nvPr/>
            </p:nvSpPr>
            <p:spPr bwMode="auto">
              <a:xfrm flipH="1">
                <a:off x="5040" y="2928"/>
                <a:ext cx="336" cy="0"/>
              </a:xfrm>
              <a:prstGeom prst="line">
                <a:avLst/>
              </a:prstGeom>
              <a:noFill/>
              <a:ln w="76200">
                <a:solidFill>
                  <a:schemeClr val="folHlink"/>
                </a:solidFill>
                <a:rou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1" name="Freeform 86"/>
              <p:cNvSpPr/>
              <p:nvPr/>
            </p:nvSpPr>
            <p:spPr bwMode="auto">
              <a:xfrm>
                <a:off x="1968" y="2474"/>
                <a:ext cx="3120" cy="454"/>
              </a:xfrm>
              <a:custGeom>
                <a:avLst/>
                <a:gdLst>
                  <a:gd name="T0" fmla="*/ 192 w 3120"/>
                  <a:gd name="T1" fmla="*/ 1 h 454"/>
                  <a:gd name="T2" fmla="*/ 0 w 3120"/>
                  <a:gd name="T3" fmla="*/ 0 h 454"/>
                  <a:gd name="T4" fmla="*/ 0 w 3120"/>
                  <a:gd name="T5" fmla="*/ 454 h 454"/>
                  <a:gd name="T6" fmla="*/ 3120 w 3120"/>
                  <a:gd name="T7" fmla="*/ 454 h 454"/>
                  <a:gd name="T8" fmla="*/ 0 60000 65536"/>
                  <a:gd name="T9" fmla="*/ 0 60000 65536"/>
                  <a:gd name="T10" fmla="*/ 0 60000 65536"/>
                  <a:gd name="T11" fmla="*/ 0 60000 65536"/>
                  <a:gd name="T12" fmla="*/ 0 w 3120"/>
                  <a:gd name="T13" fmla="*/ 0 h 454"/>
                  <a:gd name="T14" fmla="*/ 3120 w 3120"/>
                  <a:gd name="T15" fmla="*/ 454 h 454"/>
                </a:gdLst>
                <a:ahLst/>
                <a:cxnLst>
                  <a:cxn ang="T8">
                    <a:pos x="T0" y="T1"/>
                  </a:cxn>
                  <a:cxn ang="T9">
                    <a:pos x="T2" y="T3"/>
                  </a:cxn>
                  <a:cxn ang="T10">
                    <a:pos x="T4" y="T5"/>
                  </a:cxn>
                  <a:cxn ang="T11">
                    <a:pos x="T6" y="T7"/>
                  </a:cxn>
                </a:cxnLst>
                <a:rect l="T12" t="T13" r="T14" b="T15"/>
                <a:pathLst>
                  <a:path w="3120" h="454">
                    <a:moveTo>
                      <a:pt x="192" y="1"/>
                    </a:moveTo>
                    <a:lnTo>
                      <a:pt x="0" y="0"/>
                    </a:lnTo>
                    <a:lnTo>
                      <a:pt x="0" y="454"/>
                    </a:lnTo>
                    <a:lnTo>
                      <a:pt x="3120" y="454"/>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254" name="Oval 87"/>
            <p:cNvSpPr>
              <a:spLocks noChangeArrowheads="1"/>
            </p:cNvSpPr>
            <p:nvPr/>
          </p:nvSpPr>
          <p:spPr bwMode="auto">
            <a:xfrm>
              <a:off x="2147" y="2448"/>
              <a:ext cx="48" cy="48"/>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000" b="1">
                <a:solidFill>
                  <a:schemeClr val="folHlink"/>
                </a:solidFill>
              </a:endParaRPr>
            </a:p>
          </p:txBody>
        </p:sp>
        <p:sp>
          <p:nvSpPr>
            <p:cNvPr id="255" name="Oval 88"/>
            <p:cNvSpPr>
              <a:spLocks noChangeArrowheads="1"/>
            </p:cNvSpPr>
            <p:nvPr/>
          </p:nvSpPr>
          <p:spPr bwMode="auto">
            <a:xfrm>
              <a:off x="4224" y="2448"/>
              <a:ext cx="48" cy="48"/>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000" b="1">
                <a:solidFill>
                  <a:schemeClr val="folHlink"/>
                </a:solidFill>
              </a:endParaRPr>
            </a:p>
          </p:txBody>
        </p:sp>
        <p:sp>
          <p:nvSpPr>
            <p:cNvPr id="256" name="Oval 89"/>
            <p:cNvSpPr>
              <a:spLocks noChangeArrowheads="1"/>
            </p:cNvSpPr>
            <p:nvPr/>
          </p:nvSpPr>
          <p:spPr bwMode="auto">
            <a:xfrm>
              <a:off x="2147" y="2448"/>
              <a:ext cx="48" cy="48"/>
            </a:xfrm>
            <a:prstGeom prst="ellipse">
              <a:avLst/>
            </a:prstGeom>
            <a:noFill/>
            <a:ln w="28575">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000" b="1">
                <a:solidFill>
                  <a:schemeClr val="folHlink"/>
                </a:solidFill>
              </a:endParaRPr>
            </a:p>
          </p:txBody>
        </p:sp>
        <p:sp>
          <p:nvSpPr>
            <p:cNvPr id="257" name="Oval 90"/>
            <p:cNvSpPr>
              <a:spLocks noChangeArrowheads="1"/>
            </p:cNvSpPr>
            <p:nvPr/>
          </p:nvSpPr>
          <p:spPr bwMode="auto">
            <a:xfrm>
              <a:off x="4224" y="2448"/>
              <a:ext cx="48" cy="48"/>
            </a:xfrm>
            <a:prstGeom prst="ellipse">
              <a:avLst/>
            </a:prstGeom>
            <a:noFill/>
            <a:ln w="28575">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000" b="1">
                <a:solidFill>
                  <a:schemeClr val="folHlink"/>
                </a:solidFill>
              </a:endParaRPr>
            </a:p>
          </p:txBody>
        </p:sp>
      </p:grpSp>
      <p:sp>
        <p:nvSpPr>
          <p:cNvPr id="262" name="Rectangle 91"/>
          <p:cNvSpPr>
            <a:spLocks noChangeArrowheads="1"/>
          </p:cNvSpPr>
          <p:nvPr/>
        </p:nvSpPr>
        <p:spPr bwMode="auto">
          <a:xfrm>
            <a:off x="5455920" y="5303520"/>
            <a:ext cx="3200400" cy="609600"/>
          </a:xfrm>
          <a:prstGeom prst="rect">
            <a:avLst/>
          </a:prstGeom>
          <a:noFill/>
          <a:ln w="38100">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800" b="1"/>
          </a:p>
        </p:txBody>
      </p:sp>
      <p:sp>
        <p:nvSpPr>
          <p:cNvPr id="263" name="AutoShape 92"/>
          <p:cNvSpPr>
            <a:spLocks noChangeArrowheads="1"/>
          </p:cNvSpPr>
          <p:nvPr/>
        </p:nvSpPr>
        <p:spPr bwMode="auto">
          <a:xfrm>
            <a:off x="2819083" y="5455920"/>
            <a:ext cx="2590800" cy="228600"/>
          </a:xfrm>
          <a:prstGeom prst="rightArrow">
            <a:avLst>
              <a:gd name="adj1" fmla="val 50000"/>
              <a:gd name="adj2" fmla="val 132642"/>
            </a:avLst>
          </a:prstGeom>
          <a:solidFill>
            <a:schemeClr val="folHlink"/>
          </a:solidFill>
          <a:ln w="28575">
            <a:solidFill>
              <a:schemeClr val="folHlink"/>
            </a:solidFill>
            <a:miter lim="800000"/>
          </a:ln>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64" name="Freeform 93"/>
          <p:cNvSpPr/>
          <p:nvPr/>
        </p:nvSpPr>
        <p:spPr bwMode="auto">
          <a:xfrm>
            <a:off x="3855720" y="4770120"/>
            <a:ext cx="2209800" cy="533400"/>
          </a:xfrm>
          <a:custGeom>
            <a:avLst/>
            <a:gdLst>
              <a:gd name="T0" fmla="*/ 604837500 w 1392"/>
              <a:gd name="T1" fmla="*/ 0 h 336"/>
              <a:gd name="T2" fmla="*/ 0 w 1392"/>
              <a:gd name="T3" fmla="*/ 0 h 336"/>
              <a:gd name="T4" fmla="*/ 0 w 1392"/>
              <a:gd name="T5" fmla="*/ 604837500 h 336"/>
              <a:gd name="T6" fmla="*/ 2147483647 w 1392"/>
              <a:gd name="T7" fmla="*/ 604837500 h 336"/>
              <a:gd name="T8" fmla="*/ 2147483647 w 1392"/>
              <a:gd name="T9" fmla="*/ 846772500 h 336"/>
              <a:gd name="T10" fmla="*/ 0 60000 65536"/>
              <a:gd name="T11" fmla="*/ 0 60000 65536"/>
              <a:gd name="T12" fmla="*/ 0 60000 65536"/>
              <a:gd name="T13" fmla="*/ 0 60000 65536"/>
              <a:gd name="T14" fmla="*/ 0 60000 65536"/>
              <a:gd name="T15" fmla="*/ 0 w 1392"/>
              <a:gd name="T16" fmla="*/ 0 h 336"/>
              <a:gd name="T17" fmla="*/ 1392 w 1392"/>
              <a:gd name="T18" fmla="*/ 336 h 336"/>
            </a:gdLst>
            <a:ahLst/>
            <a:cxnLst>
              <a:cxn ang="T10">
                <a:pos x="T0" y="T1"/>
              </a:cxn>
              <a:cxn ang="T11">
                <a:pos x="T2" y="T3"/>
              </a:cxn>
              <a:cxn ang="T12">
                <a:pos x="T4" y="T5"/>
              </a:cxn>
              <a:cxn ang="T13">
                <a:pos x="T6" y="T7"/>
              </a:cxn>
              <a:cxn ang="T14">
                <a:pos x="T8" y="T9"/>
              </a:cxn>
            </a:cxnLst>
            <a:rect l="T15" t="T16" r="T17" b="T18"/>
            <a:pathLst>
              <a:path w="1392" h="336">
                <a:moveTo>
                  <a:pt x="240" y="0"/>
                </a:moveTo>
                <a:lnTo>
                  <a:pt x="0" y="0"/>
                </a:lnTo>
                <a:lnTo>
                  <a:pt x="0" y="240"/>
                </a:lnTo>
                <a:lnTo>
                  <a:pt x="1392" y="240"/>
                </a:lnTo>
                <a:lnTo>
                  <a:pt x="1392" y="336"/>
                </a:lnTo>
              </a:path>
            </a:pathLst>
          </a:cu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266" name="Group 96"/>
          <p:cNvGrpSpPr/>
          <p:nvPr/>
        </p:nvGrpSpPr>
        <p:grpSpPr bwMode="auto">
          <a:xfrm>
            <a:off x="2817495" y="2331720"/>
            <a:ext cx="2624138" cy="633413"/>
            <a:chOff x="546" y="1392"/>
            <a:chExt cx="1653" cy="399"/>
          </a:xfrm>
        </p:grpSpPr>
        <p:sp>
          <p:nvSpPr>
            <p:cNvPr id="267" name="AutoShape 97"/>
            <p:cNvSpPr>
              <a:spLocks noChangeArrowheads="1"/>
            </p:cNvSpPr>
            <p:nvPr/>
          </p:nvSpPr>
          <p:spPr bwMode="auto">
            <a:xfrm>
              <a:off x="546" y="1632"/>
              <a:ext cx="1632" cy="144"/>
            </a:xfrm>
            <a:prstGeom prst="leftRightArrow">
              <a:avLst>
                <a:gd name="adj1" fmla="val 50000"/>
                <a:gd name="adj2" fmla="val 121519"/>
              </a:avLst>
            </a:prstGeom>
            <a:solidFill>
              <a:schemeClr val="folHlink"/>
            </a:solidFill>
            <a:ln w="28575">
              <a:solidFill>
                <a:schemeClr val="folHlink"/>
              </a:solidFill>
              <a:miter lim="800000"/>
            </a:ln>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68" name="Text Box 98"/>
            <p:cNvSpPr txBox="1">
              <a:spLocks noChangeArrowheads="1"/>
            </p:cNvSpPr>
            <p:nvPr/>
          </p:nvSpPr>
          <p:spPr bwMode="auto">
            <a:xfrm>
              <a:off x="693" y="1392"/>
              <a:ext cx="3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b="1">
                  <a:solidFill>
                    <a:schemeClr val="folHlink"/>
                  </a:solidFill>
                </a:rPr>
                <a:t>⑥</a:t>
              </a:r>
            </a:p>
          </p:txBody>
        </p:sp>
        <p:sp>
          <p:nvSpPr>
            <p:cNvPr id="269" name="Rectangle 99"/>
            <p:cNvSpPr>
              <a:spLocks noChangeArrowheads="1"/>
            </p:cNvSpPr>
            <p:nvPr/>
          </p:nvSpPr>
          <p:spPr bwMode="auto">
            <a:xfrm>
              <a:off x="1916" y="1618"/>
              <a:ext cx="272" cy="39"/>
            </a:xfrm>
            <a:prstGeom prst="rect">
              <a:avLst/>
            </a:prstGeom>
            <a:solidFill>
              <a:schemeClr val="bg1"/>
            </a:solidFill>
            <a:ln w="9525">
              <a:noFill/>
              <a:miter lim="800000"/>
            </a:ln>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70" name="Rectangle 100"/>
            <p:cNvSpPr>
              <a:spLocks noChangeArrowheads="1"/>
            </p:cNvSpPr>
            <p:nvPr/>
          </p:nvSpPr>
          <p:spPr bwMode="auto">
            <a:xfrm>
              <a:off x="1896" y="1752"/>
              <a:ext cx="272" cy="39"/>
            </a:xfrm>
            <a:prstGeom prst="rect">
              <a:avLst/>
            </a:prstGeom>
            <a:solidFill>
              <a:schemeClr val="bg1"/>
            </a:solidFill>
            <a:ln w="9525">
              <a:noFill/>
              <a:miter lim="800000"/>
            </a:ln>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71" name="Rectangle 101"/>
            <p:cNvSpPr>
              <a:spLocks noChangeArrowheads="1"/>
            </p:cNvSpPr>
            <p:nvPr/>
          </p:nvSpPr>
          <p:spPr bwMode="auto">
            <a:xfrm>
              <a:off x="2097" y="1662"/>
              <a:ext cx="102" cy="86"/>
            </a:xfrm>
            <a:prstGeom prst="rect">
              <a:avLst/>
            </a:prstGeom>
            <a:solidFill>
              <a:schemeClr val="folHlink"/>
            </a:solidFill>
            <a:ln w="9525">
              <a:solidFill>
                <a:schemeClr val="folHlink"/>
              </a:solidFill>
              <a:miter lim="800000"/>
            </a:ln>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标题 2"/>
          <p:cNvSpPr>
            <a:spLocks noGrp="1"/>
          </p:cNvSpPr>
          <p:nvPr>
            <p:ph type="title"/>
          </p:nvPr>
        </p:nvSpPr>
        <p:spPr/>
        <p:txBody>
          <a:bodyPr/>
          <a:lstStyle/>
          <a:p>
            <a:pPr>
              <a:defRPr/>
            </a:pPr>
            <a:r>
              <a:rPr lang="zh-CN" altLang="en-US" dirty="0"/>
              <a:t>第</a:t>
            </a:r>
            <a:r>
              <a:rPr lang="zh-CN" altLang="en-US" dirty="0">
                <a:latin typeface="Times New Roman" panose="02020603050405020304" pitchFamily="18" charset="0"/>
              </a:rPr>
              <a:t>七</a:t>
            </a:r>
            <a:r>
              <a:rPr lang="zh-CN" altLang="en-US" dirty="0"/>
              <a:t>章（</a:t>
            </a:r>
            <a:r>
              <a:rPr lang="en-US" altLang="zh-CN" dirty="0"/>
              <a:t>2</a:t>
            </a:r>
            <a:r>
              <a:rPr lang="zh-CN" altLang="en-US" dirty="0"/>
              <a:t>）输入输出系统</a:t>
            </a:r>
          </a:p>
        </p:txBody>
      </p:sp>
      <p:sp>
        <p:nvSpPr>
          <p:cNvPr id="1048682" name="内容占位符 3"/>
          <p:cNvSpPr>
            <a:spLocks noGrp="1"/>
          </p:cNvSpPr>
          <p:nvPr>
            <p:ph idx="1"/>
          </p:nvPr>
        </p:nvSpPr>
        <p:spPr>
          <a:xfrm>
            <a:off x="838200" y="1925213"/>
            <a:ext cx="10515600" cy="4351338"/>
          </a:xfrm>
        </p:spPr>
        <p:txBody>
          <a:bodyPr/>
          <a:lstStyle/>
          <a:p>
            <a:pPr marL="0" indent="0">
              <a:lnSpc>
                <a:spcPct val="100000"/>
              </a:lnSpc>
              <a:spcBef>
                <a:spcPts val="1200"/>
              </a:spcBef>
              <a:buClrTx/>
              <a:buNone/>
            </a:pPr>
            <a:r>
              <a:rPr kumimoji="1" lang="zh-CN" altLang="en-US" sz="3600" b="1" dirty="0">
                <a:solidFill>
                  <a:schemeClr val="folHlink"/>
                </a:solidFill>
                <a:latin typeface="Times New Roman" panose="02020603050405020304" pitchFamily="18" charset="0"/>
              </a:rPr>
              <a:t>重点</a:t>
            </a:r>
            <a:endParaRPr kumimoji="1" lang="en-US" altLang="zh-CN" sz="3600" b="1" dirty="0">
              <a:solidFill>
                <a:schemeClr val="folHlink"/>
              </a:solidFill>
              <a:latin typeface="Times New Roman" panose="02020603050405020304" pitchFamily="18" charset="0"/>
            </a:endParaRPr>
          </a:p>
          <a:p>
            <a:pPr marL="0" indent="0">
              <a:lnSpc>
                <a:spcPct val="100000"/>
              </a:lnSpc>
              <a:spcBef>
                <a:spcPts val="1200"/>
              </a:spcBef>
              <a:buClrTx/>
              <a:buNone/>
            </a:pPr>
            <a:endParaRPr kumimoji="1" lang="en-US" altLang="zh-CN" sz="3600" b="1" dirty="0">
              <a:solidFill>
                <a:schemeClr val="folHlink"/>
              </a:solidFill>
              <a:latin typeface="Times New Roman" panose="02020603050405020304" pitchFamily="18" charset="0"/>
            </a:endParaRPr>
          </a:p>
        </p:txBody>
      </p:sp>
      <p:sp>
        <p:nvSpPr>
          <p:cNvPr id="1048683" name="灯片编号占位符 5"/>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D53B9609-CEE7-4B89-9EA1-26B7FB394DD2}" type="slidenum">
              <a:rPr kumimoji="0" lang="zh-CN" altLang="en-US" sz="1200" b="0" i="0" u="none" strike="noStrike" kern="1200" cap="none" spc="0" normalizeH="0" baseline="0" noProof="0">
                <a:ln>
                  <a:noFill/>
                </a:ln>
                <a:solidFill>
                  <a:prstClr val="black">
                    <a:lumMod val="95000"/>
                    <a:lumOff val="5000"/>
                  </a:prstClr>
                </a:solidFill>
                <a:effectLst/>
                <a:uLnTx/>
                <a:uFillTx/>
                <a:latin typeface="等线" panose="02010600030101010101" charset="-122"/>
                <a:ea typeface="等线" panose="02010600030101010101" charset="-122"/>
                <a:cs typeface="+mn-cs"/>
              </a:rPr>
              <a:t>209</a:t>
            </a:fld>
            <a:endParaRPr kumimoji="0" lang="en-US" altLang="zh-CN" sz="1200" b="0" i="0" u="none" strike="noStrike" kern="1200" cap="none" spc="0" normalizeH="0" baseline="0" noProof="0" dirty="0">
              <a:ln>
                <a:noFill/>
              </a:ln>
              <a:solidFill>
                <a:prstClr val="black">
                  <a:lumMod val="95000"/>
                  <a:lumOff val="5000"/>
                </a:prstClr>
              </a:solidFill>
              <a:effectLst/>
              <a:uLnTx/>
              <a:uFillTx/>
              <a:latin typeface="等线" panose="02010600030101010101" charset="-122"/>
              <a:ea typeface="等线" panose="02010600030101010101" charset="-122"/>
              <a:cs typeface="+mn-cs"/>
            </a:endParaRPr>
          </a:p>
        </p:txBody>
      </p:sp>
      <p:sp>
        <p:nvSpPr>
          <p:cNvPr id="5" name="Text Box 2">
            <a:extLst>
              <a:ext uri="{FF2B5EF4-FFF2-40B4-BE49-F238E27FC236}">
                <a16:creationId xmlns:a16="http://schemas.microsoft.com/office/drawing/2014/main" id="{521EA3BF-4057-4715-8285-9C9506AC0B23}"/>
              </a:ext>
            </a:extLst>
          </p:cNvPr>
          <p:cNvSpPr txBox="1">
            <a:spLocks noChangeArrowheads="1"/>
          </p:cNvSpPr>
          <p:nvPr/>
        </p:nvSpPr>
        <p:spPr bwMode="auto">
          <a:xfrm>
            <a:off x="1846935" y="2764794"/>
            <a:ext cx="7924800"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ClrTx/>
              <a:buSzTx/>
              <a:buFontTx/>
              <a:buNone/>
            </a:pPr>
            <a:r>
              <a:rPr lang="en-US" altLang="zh-CN" sz="2800" dirty="0"/>
              <a:t>1</a:t>
            </a:r>
            <a:r>
              <a:rPr lang="en-US" altLang="zh-CN" sz="2800" dirty="0">
                <a:latin typeface="宋体" panose="02010600030101010101" pitchFamily="2" charset="-122"/>
              </a:rPr>
              <a:t>.</a:t>
            </a:r>
            <a:r>
              <a:rPr lang="zh-CN" altLang="en-US" sz="2800" dirty="0">
                <a:latin typeface="宋体" panose="02010600030101010101" pitchFamily="2" charset="-122"/>
              </a:rPr>
              <a:t>主机与 </a:t>
            </a:r>
            <a:r>
              <a:rPr lang="en-US" altLang="zh-CN" sz="2800" dirty="0"/>
              <a:t>I/O </a:t>
            </a:r>
            <a:r>
              <a:rPr lang="zh-CN" altLang="en-US" sz="2800" dirty="0"/>
              <a:t>交换信息的三种控制方式</a:t>
            </a:r>
          </a:p>
        </p:txBody>
      </p:sp>
      <p:sp>
        <p:nvSpPr>
          <p:cNvPr id="6" name="Text Box 6">
            <a:extLst>
              <a:ext uri="{FF2B5EF4-FFF2-40B4-BE49-F238E27FC236}">
                <a16:creationId xmlns:a16="http://schemas.microsoft.com/office/drawing/2014/main" id="{8B5EC619-B56C-4FD0-81DD-ED01A333B246}"/>
              </a:ext>
            </a:extLst>
          </p:cNvPr>
          <p:cNvSpPr txBox="1">
            <a:spLocks noChangeArrowheads="1"/>
          </p:cNvSpPr>
          <p:nvPr/>
        </p:nvSpPr>
        <p:spPr bwMode="auto">
          <a:xfrm>
            <a:off x="1846935" y="3632082"/>
            <a:ext cx="7924800"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ClrTx/>
              <a:buSzTx/>
              <a:buFontTx/>
              <a:buNone/>
            </a:pPr>
            <a:r>
              <a:rPr lang="en-US" altLang="zh-CN" sz="2800" dirty="0"/>
              <a:t>2. </a:t>
            </a:r>
            <a:r>
              <a:rPr lang="zh-CN" altLang="en-US" sz="2800" dirty="0"/>
              <a:t>程序查询方式特点、接口电路、工作原理</a:t>
            </a:r>
          </a:p>
        </p:txBody>
      </p:sp>
      <p:sp>
        <p:nvSpPr>
          <p:cNvPr id="7" name="Text Box 9">
            <a:extLst>
              <a:ext uri="{FF2B5EF4-FFF2-40B4-BE49-F238E27FC236}">
                <a16:creationId xmlns:a16="http://schemas.microsoft.com/office/drawing/2014/main" id="{F040B937-E58E-4566-9B41-3FB81554EF61}"/>
              </a:ext>
            </a:extLst>
          </p:cNvPr>
          <p:cNvSpPr txBox="1">
            <a:spLocks noChangeArrowheads="1"/>
          </p:cNvSpPr>
          <p:nvPr/>
        </p:nvSpPr>
        <p:spPr bwMode="auto">
          <a:xfrm>
            <a:off x="1846935" y="4499371"/>
            <a:ext cx="7924800"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ClrTx/>
              <a:buSzTx/>
              <a:buFontTx/>
              <a:buNone/>
            </a:pPr>
            <a:r>
              <a:rPr lang="en-US" altLang="zh-CN" sz="2800" dirty="0"/>
              <a:t>3. </a:t>
            </a:r>
            <a:r>
              <a:rPr lang="zh-CN" altLang="en-US" sz="2800" dirty="0"/>
              <a:t>程序中断方式特点、接口电路、工作原理</a:t>
            </a:r>
          </a:p>
        </p:txBody>
      </p:sp>
    </p:spTree>
    <p:extLst>
      <p:ext uri="{BB962C8B-B14F-4D97-AF65-F5344CB8AC3E}">
        <p14:creationId xmlns:p14="http://schemas.microsoft.com/office/powerpoint/2010/main" val="3853284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1"/>
          <p:cNvSpPr>
            <a:spLocks noGrp="1"/>
          </p:cNvSpPr>
          <p:nvPr>
            <p:ph type="title"/>
          </p:nvPr>
        </p:nvSpPr>
        <p:spPr/>
        <p:txBody>
          <a:bodyPr>
            <a:normAutofit/>
          </a:bodyPr>
          <a:lstStyle/>
          <a:p>
            <a:r>
              <a:rPr lang="zh-CN" altLang="en-US" dirty="0"/>
              <a:t>浮点数的表示范围（真值）</a:t>
            </a:r>
          </a:p>
        </p:txBody>
      </p:sp>
      <p:sp>
        <p:nvSpPr>
          <p:cNvPr id="10" name="灯片编号占位符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43747" name="Text Box 3"/>
          <p:cNvSpPr txBox="1">
            <a:spLocks noChangeArrowheads="1"/>
          </p:cNvSpPr>
          <p:nvPr/>
        </p:nvSpPr>
        <p:spPr bwMode="auto">
          <a:xfrm>
            <a:off x="2122715" y="3789818"/>
            <a:ext cx="2971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zh-CN" altLang="en-US" sz="2400" b="1"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400" b="1" i="1" u="none" strike="noStrike" kern="1200" cap="none" spc="0" normalizeH="0" baseline="60000" noProof="0">
                <a:ln>
                  <a:noFill/>
                </a:ln>
                <a:solidFill>
                  <a:prstClr val="black"/>
                </a:solidFill>
                <a:effectLst/>
                <a:uLnTx/>
                <a:uFillTx/>
                <a:latin typeface="Times New Roman" panose="02020603050405020304" pitchFamily="18" charset="0"/>
                <a:ea typeface="宋体" panose="02010600030101010101" pitchFamily="2" charset="-122"/>
                <a:cs typeface="+mn-cs"/>
              </a:rPr>
              <a:t>m</a:t>
            </a:r>
            <a:r>
              <a:rPr kumimoji="1" lang="en-US" altLang="zh-CN" sz="2800" b="1"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×( 1</a:t>
            </a:r>
            <a:r>
              <a:rPr kumimoji="1" lang="en-US" altLang="zh-CN" sz="1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1"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543748" name="Text Box 4"/>
          <p:cNvSpPr txBox="1">
            <a:spLocks noChangeArrowheads="1"/>
          </p:cNvSpPr>
          <p:nvPr/>
        </p:nvSpPr>
        <p:spPr bwMode="auto">
          <a:xfrm>
            <a:off x="4399190" y="5657405"/>
            <a:ext cx="2438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400" b="1" i="1" u="none" strike="noStrike" kern="1200" cap="none" spc="0" normalizeH="0" baseline="60000" noProof="0">
                <a:ln>
                  <a:noFill/>
                </a:ln>
                <a:solidFill>
                  <a:prstClr val="black"/>
                </a:solidFill>
                <a:effectLst/>
                <a:uLnTx/>
                <a:uFillTx/>
                <a:latin typeface="Times New Roman" panose="02020603050405020304" pitchFamily="18" charset="0"/>
                <a:ea typeface="宋体" panose="02010600030101010101" pitchFamily="2" charset="-122"/>
                <a:cs typeface="+mn-cs"/>
              </a:rPr>
              <a:t>m</a:t>
            </a:r>
            <a:r>
              <a:rPr kumimoji="1" lang="en-US" altLang="zh-CN" sz="2800" b="1"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4000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1" u="none" strike="noStrike" kern="1200" cap="none" spc="0" normalizeH="0" baseline="40000" noProof="0">
                <a:ln>
                  <a:noFill/>
                </a:ln>
                <a:solidFill>
                  <a:prstClr val="black"/>
                </a:solidFill>
                <a:effectLst/>
                <a:uLnTx/>
                <a:uFillTx/>
                <a:latin typeface="Times New Roman" panose="02020603050405020304" pitchFamily="18" charset="0"/>
                <a:ea typeface="宋体" panose="02010600030101010101" pitchFamily="2" charset="-122"/>
                <a:cs typeface="+mn-cs"/>
              </a:rPr>
              <a:t>n</a:t>
            </a:r>
          </a:p>
        </p:txBody>
      </p:sp>
      <p:sp>
        <p:nvSpPr>
          <p:cNvPr id="543749" name="Text Box 5"/>
          <p:cNvSpPr txBox="1">
            <a:spLocks noChangeArrowheads="1"/>
          </p:cNvSpPr>
          <p:nvPr/>
        </p:nvSpPr>
        <p:spPr bwMode="auto">
          <a:xfrm>
            <a:off x="8066315" y="3812043"/>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zh-CN" altLang="en-US" sz="2400" b="1"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400" b="1" i="1" u="none" strike="noStrike" kern="1200" cap="none" spc="0" normalizeH="0" baseline="60000" noProof="0">
                <a:ln>
                  <a:noFill/>
                </a:ln>
                <a:solidFill>
                  <a:prstClr val="black"/>
                </a:solidFill>
                <a:effectLst/>
                <a:uLnTx/>
                <a:uFillTx/>
                <a:latin typeface="Times New Roman" panose="02020603050405020304" pitchFamily="18" charset="0"/>
                <a:ea typeface="宋体" panose="02010600030101010101" pitchFamily="2" charset="-122"/>
                <a:cs typeface="+mn-cs"/>
              </a:rPr>
              <a:t>m</a:t>
            </a:r>
            <a:r>
              <a:rPr kumimoji="1" lang="en-US" altLang="zh-CN" sz="2800" b="1"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×( 1</a:t>
            </a:r>
            <a:r>
              <a:rPr kumimoji="1" lang="en-US" altLang="zh-CN" sz="10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10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a:t>
            </a: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4000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1" u="none" strike="noStrike" kern="1200" cap="none" spc="0" normalizeH="0" baseline="4000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543750" name="Text Box 6"/>
          <p:cNvSpPr txBox="1">
            <a:spLocks noChangeArrowheads="1"/>
          </p:cNvSpPr>
          <p:nvPr/>
        </p:nvSpPr>
        <p:spPr bwMode="auto">
          <a:xfrm>
            <a:off x="5794603" y="4548642"/>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400" b="1" i="1" u="none" strike="noStrike" kern="1200" cap="none" spc="0" normalizeH="0" baseline="60000" noProof="0">
                <a:ln>
                  <a:noFill/>
                </a:ln>
                <a:solidFill>
                  <a:prstClr val="black"/>
                </a:solidFill>
                <a:effectLst/>
                <a:uLnTx/>
                <a:uFillTx/>
                <a:latin typeface="Times New Roman" panose="02020603050405020304" pitchFamily="18" charset="0"/>
                <a:ea typeface="宋体" panose="02010600030101010101" pitchFamily="2" charset="-122"/>
                <a:cs typeface="+mn-cs"/>
              </a:rPr>
              <a:t>m</a:t>
            </a:r>
            <a:r>
              <a:rPr kumimoji="1" lang="en-US" altLang="zh-CN" sz="2800" b="1"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b="1" i="0" u="none" strike="noStrike" kern="1200" cap="none" spc="0" normalizeH="0" baseline="4000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1" u="none" strike="noStrike" kern="1200" cap="none" spc="0" normalizeH="0" baseline="40000" noProof="0">
                <a:ln>
                  <a:noFill/>
                </a:ln>
                <a:solidFill>
                  <a:prstClr val="black"/>
                </a:solidFill>
                <a:effectLst/>
                <a:uLnTx/>
                <a:uFillTx/>
                <a:latin typeface="Times New Roman" panose="02020603050405020304" pitchFamily="18" charset="0"/>
                <a:ea typeface="宋体" panose="02010600030101010101" pitchFamily="2" charset="-122"/>
                <a:cs typeface="+mn-cs"/>
              </a:rPr>
              <a:t>n</a:t>
            </a:r>
          </a:p>
        </p:txBody>
      </p:sp>
      <p:grpSp>
        <p:nvGrpSpPr>
          <p:cNvPr id="2" name="Group 7"/>
          <p:cNvGrpSpPr/>
          <p:nvPr/>
        </p:nvGrpSpPr>
        <p:grpSpPr bwMode="auto">
          <a:xfrm>
            <a:off x="2652305" y="3005592"/>
            <a:ext cx="1411288" cy="838200"/>
            <a:chOff x="720" y="1661"/>
            <a:chExt cx="769" cy="528"/>
          </a:xfrm>
        </p:grpSpPr>
        <p:sp>
          <p:nvSpPr>
            <p:cNvPr id="36909" name="Text Box 8"/>
            <p:cNvSpPr txBox="1">
              <a:spLocks noChangeArrowheads="1"/>
            </p:cNvSpPr>
            <p:nvPr/>
          </p:nvSpPr>
          <p:spPr bwMode="auto">
            <a:xfrm>
              <a:off x="720" y="1901"/>
              <a:ext cx="76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最小负数</a:t>
              </a:r>
            </a:p>
          </p:txBody>
        </p:sp>
        <p:sp>
          <p:nvSpPr>
            <p:cNvPr id="36910" name="Line 9"/>
            <p:cNvSpPr>
              <a:spLocks noChangeShapeType="1"/>
            </p:cNvSpPr>
            <p:nvPr/>
          </p:nvSpPr>
          <p:spPr bwMode="auto">
            <a:xfrm flipV="1">
              <a:off x="1104" y="1661"/>
              <a:ext cx="0" cy="288"/>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3" name="Group 10"/>
          <p:cNvGrpSpPr/>
          <p:nvPr/>
        </p:nvGrpSpPr>
        <p:grpSpPr bwMode="auto">
          <a:xfrm>
            <a:off x="4751615" y="3005594"/>
            <a:ext cx="1416050" cy="2662888"/>
            <a:chOff x="1992" y="1872"/>
            <a:chExt cx="892" cy="1814"/>
          </a:xfrm>
        </p:grpSpPr>
        <p:sp>
          <p:nvSpPr>
            <p:cNvPr id="36907" name="Text Box 11"/>
            <p:cNvSpPr txBox="1">
              <a:spLocks noChangeArrowheads="1"/>
            </p:cNvSpPr>
            <p:nvPr/>
          </p:nvSpPr>
          <p:spPr bwMode="auto">
            <a:xfrm>
              <a:off x="1992" y="3398"/>
              <a:ext cx="8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最大负数</a:t>
              </a:r>
            </a:p>
          </p:txBody>
        </p:sp>
        <p:sp>
          <p:nvSpPr>
            <p:cNvPr id="36908" name="Freeform 12"/>
            <p:cNvSpPr/>
            <p:nvPr/>
          </p:nvSpPr>
          <p:spPr bwMode="auto">
            <a:xfrm>
              <a:off x="2448" y="1872"/>
              <a:ext cx="1" cy="1524"/>
            </a:xfrm>
            <a:custGeom>
              <a:avLst/>
              <a:gdLst>
                <a:gd name="T0" fmla="*/ 0 w 1"/>
                <a:gd name="T1" fmla="*/ 1524 h 1524"/>
                <a:gd name="T2" fmla="*/ 1 w 1"/>
                <a:gd name="T3" fmla="*/ 0 h 1524"/>
                <a:gd name="T4" fmla="*/ 0 60000 65536"/>
                <a:gd name="T5" fmla="*/ 0 60000 65536"/>
                <a:gd name="T6" fmla="*/ 0 w 1"/>
                <a:gd name="T7" fmla="*/ 0 h 1524"/>
                <a:gd name="T8" fmla="*/ 1 w 1"/>
                <a:gd name="T9" fmla="*/ 1524 h 1524"/>
              </a:gdLst>
              <a:ahLst/>
              <a:cxnLst>
                <a:cxn ang="T4">
                  <a:pos x="T0" y="T1"/>
                </a:cxn>
                <a:cxn ang="T5">
                  <a:pos x="T2" y="T3"/>
                </a:cxn>
              </a:cxnLst>
              <a:rect l="T6" t="T7" r="T8" b="T9"/>
              <a:pathLst>
                <a:path w="1" h="1524">
                  <a:moveTo>
                    <a:pt x="0" y="1524"/>
                  </a:moveTo>
                  <a:lnTo>
                    <a:pt x="1" y="0"/>
                  </a:lnTo>
                </a:path>
              </a:pathLst>
            </a:custGeom>
            <a:noFill/>
            <a:ln w="28575">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4" name="Group 13"/>
          <p:cNvGrpSpPr/>
          <p:nvPr/>
        </p:nvGrpSpPr>
        <p:grpSpPr bwMode="auto">
          <a:xfrm>
            <a:off x="8337778" y="3005592"/>
            <a:ext cx="1568450" cy="838200"/>
            <a:chOff x="4296" y="1661"/>
            <a:chExt cx="888" cy="528"/>
          </a:xfrm>
        </p:grpSpPr>
        <p:sp>
          <p:nvSpPr>
            <p:cNvPr id="36905" name="Text Box 14"/>
            <p:cNvSpPr txBox="1">
              <a:spLocks noChangeArrowheads="1"/>
            </p:cNvSpPr>
            <p:nvPr/>
          </p:nvSpPr>
          <p:spPr bwMode="auto">
            <a:xfrm>
              <a:off x="4296" y="1901"/>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最大正数</a:t>
              </a:r>
            </a:p>
          </p:txBody>
        </p:sp>
        <p:sp>
          <p:nvSpPr>
            <p:cNvPr id="36906" name="Line 15"/>
            <p:cNvSpPr>
              <a:spLocks noChangeShapeType="1"/>
            </p:cNvSpPr>
            <p:nvPr/>
          </p:nvSpPr>
          <p:spPr bwMode="auto">
            <a:xfrm flipV="1">
              <a:off x="4608" y="1661"/>
              <a:ext cx="0" cy="288"/>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5" name="Group 16"/>
          <p:cNvGrpSpPr/>
          <p:nvPr/>
        </p:nvGrpSpPr>
        <p:grpSpPr bwMode="auto">
          <a:xfrm>
            <a:off x="6008915" y="3005592"/>
            <a:ext cx="1409700" cy="1524000"/>
            <a:chOff x="2784" y="1661"/>
            <a:chExt cx="888" cy="960"/>
          </a:xfrm>
        </p:grpSpPr>
        <p:sp>
          <p:nvSpPr>
            <p:cNvPr id="36903" name="Text Box 17"/>
            <p:cNvSpPr txBox="1">
              <a:spLocks noChangeArrowheads="1"/>
            </p:cNvSpPr>
            <p:nvPr/>
          </p:nvSpPr>
          <p:spPr bwMode="auto">
            <a:xfrm>
              <a:off x="2784" y="2333"/>
              <a:ext cx="8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最小正数</a:t>
              </a:r>
            </a:p>
          </p:txBody>
        </p:sp>
        <p:sp>
          <p:nvSpPr>
            <p:cNvPr id="36904" name="Freeform 18"/>
            <p:cNvSpPr/>
            <p:nvPr/>
          </p:nvSpPr>
          <p:spPr bwMode="auto">
            <a:xfrm>
              <a:off x="3264" y="1661"/>
              <a:ext cx="1" cy="687"/>
            </a:xfrm>
            <a:custGeom>
              <a:avLst/>
              <a:gdLst>
                <a:gd name="T0" fmla="*/ 0 w 1"/>
                <a:gd name="T1" fmla="*/ 687 h 687"/>
                <a:gd name="T2" fmla="*/ 1 w 1"/>
                <a:gd name="T3" fmla="*/ 0 h 687"/>
                <a:gd name="T4" fmla="*/ 0 60000 65536"/>
                <a:gd name="T5" fmla="*/ 0 60000 65536"/>
                <a:gd name="T6" fmla="*/ 0 w 1"/>
                <a:gd name="T7" fmla="*/ 0 h 687"/>
                <a:gd name="T8" fmla="*/ 1 w 1"/>
                <a:gd name="T9" fmla="*/ 687 h 687"/>
              </a:gdLst>
              <a:ahLst/>
              <a:cxnLst>
                <a:cxn ang="T4">
                  <a:pos x="T0" y="T1"/>
                </a:cxn>
                <a:cxn ang="T5">
                  <a:pos x="T2" y="T3"/>
                </a:cxn>
              </a:cxnLst>
              <a:rect l="T6" t="T7" r="T8" b="T9"/>
              <a:pathLst>
                <a:path w="1" h="687">
                  <a:moveTo>
                    <a:pt x="0" y="687"/>
                  </a:moveTo>
                  <a:lnTo>
                    <a:pt x="1" y="0"/>
                  </a:lnTo>
                </a:path>
              </a:pathLst>
            </a:custGeom>
            <a:noFill/>
            <a:ln w="28575">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6" name="Group 19"/>
          <p:cNvGrpSpPr/>
          <p:nvPr/>
        </p:nvGrpSpPr>
        <p:grpSpPr bwMode="auto">
          <a:xfrm>
            <a:off x="2198915" y="1792742"/>
            <a:ext cx="7848600" cy="1822450"/>
            <a:chOff x="384" y="897"/>
            <a:chExt cx="4944" cy="1148"/>
          </a:xfrm>
        </p:grpSpPr>
        <p:grpSp>
          <p:nvGrpSpPr>
            <p:cNvPr id="36885" name="Group 20"/>
            <p:cNvGrpSpPr/>
            <p:nvPr/>
          </p:nvGrpSpPr>
          <p:grpSpPr bwMode="auto">
            <a:xfrm>
              <a:off x="384" y="1229"/>
              <a:ext cx="4944" cy="525"/>
              <a:chOff x="384" y="1229"/>
              <a:chExt cx="4944" cy="525"/>
            </a:xfrm>
          </p:grpSpPr>
          <p:grpSp>
            <p:nvGrpSpPr>
              <p:cNvPr id="36896" name="Group 21"/>
              <p:cNvGrpSpPr/>
              <p:nvPr/>
            </p:nvGrpSpPr>
            <p:grpSpPr bwMode="auto">
              <a:xfrm>
                <a:off x="384" y="1229"/>
                <a:ext cx="4944" cy="525"/>
                <a:chOff x="384" y="1229"/>
                <a:chExt cx="4944" cy="525"/>
              </a:xfrm>
            </p:grpSpPr>
            <p:grpSp>
              <p:nvGrpSpPr>
                <p:cNvPr id="36898" name="Group 22"/>
                <p:cNvGrpSpPr/>
                <p:nvPr/>
              </p:nvGrpSpPr>
              <p:grpSpPr bwMode="auto">
                <a:xfrm>
                  <a:off x="1104" y="1229"/>
                  <a:ext cx="1752" cy="525"/>
                  <a:chOff x="1104" y="1229"/>
                  <a:chExt cx="1752" cy="525"/>
                </a:xfrm>
              </p:grpSpPr>
              <p:sp>
                <p:nvSpPr>
                  <p:cNvPr id="36901" name="Line 23"/>
                  <p:cNvSpPr>
                    <a:spLocks noChangeShapeType="1"/>
                  </p:cNvSpPr>
                  <p:nvPr/>
                </p:nvSpPr>
                <p:spPr bwMode="auto">
                  <a:xfrm flipV="1">
                    <a:off x="2856" y="1661"/>
                    <a:ext cx="0" cy="93"/>
                  </a:xfrm>
                  <a:prstGeom prst="line">
                    <a:avLst/>
                  </a:prstGeom>
                  <a:noFill/>
                  <a:ln w="28575">
                    <a:solidFill>
                      <a:schemeClr val="folHlink"/>
                    </a:solidFill>
                    <a:miter lim="800000"/>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6902" name="Line 24"/>
                  <p:cNvSpPr>
                    <a:spLocks noChangeShapeType="1"/>
                  </p:cNvSpPr>
                  <p:nvPr/>
                </p:nvSpPr>
                <p:spPr bwMode="auto">
                  <a:xfrm>
                    <a:off x="1104" y="1229"/>
                    <a:ext cx="0" cy="432"/>
                  </a:xfrm>
                  <a:prstGeom prst="line">
                    <a:avLst/>
                  </a:prstGeom>
                  <a:noFill/>
                  <a:ln w="38100">
                    <a:solidFill>
                      <a:schemeClr val="folHlink"/>
                    </a:solidFill>
                    <a:miter lim="800000"/>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36899" name="Line 25"/>
                <p:cNvSpPr>
                  <a:spLocks noChangeShapeType="1"/>
                </p:cNvSpPr>
                <p:nvPr/>
              </p:nvSpPr>
              <p:spPr bwMode="auto">
                <a:xfrm>
                  <a:off x="3264" y="1229"/>
                  <a:ext cx="0" cy="43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6900" name="Line 26"/>
                <p:cNvSpPr>
                  <a:spLocks noChangeShapeType="1"/>
                </p:cNvSpPr>
                <p:nvPr/>
              </p:nvSpPr>
              <p:spPr bwMode="auto">
                <a:xfrm>
                  <a:off x="384" y="1661"/>
                  <a:ext cx="49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36897" name="Line 27"/>
              <p:cNvSpPr>
                <a:spLocks noChangeShapeType="1"/>
              </p:cNvSpPr>
              <p:nvPr/>
            </p:nvSpPr>
            <p:spPr bwMode="auto">
              <a:xfrm>
                <a:off x="4608" y="1229"/>
                <a:ext cx="0" cy="432"/>
              </a:xfrm>
              <a:prstGeom prst="line">
                <a:avLst/>
              </a:prstGeom>
              <a:noFill/>
              <a:ln w="38100">
                <a:solidFill>
                  <a:schemeClr val="folHlink"/>
                </a:solidFill>
                <a:miter lim="800000"/>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36886" name="Group 28"/>
            <p:cNvGrpSpPr/>
            <p:nvPr/>
          </p:nvGrpSpPr>
          <p:grpSpPr bwMode="auto">
            <a:xfrm>
              <a:off x="384" y="897"/>
              <a:ext cx="4944" cy="1148"/>
              <a:chOff x="384" y="897"/>
              <a:chExt cx="4944" cy="1148"/>
            </a:xfrm>
          </p:grpSpPr>
          <p:sp>
            <p:nvSpPr>
              <p:cNvPr id="36887" name="Rectangle 29"/>
              <p:cNvSpPr>
                <a:spLocks noChangeArrowheads="1"/>
              </p:cNvSpPr>
              <p:nvPr/>
            </p:nvSpPr>
            <p:spPr bwMode="auto">
              <a:xfrm>
                <a:off x="384" y="1229"/>
                <a:ext cx="720" cy="432"/>
              </a:xfrm>
              <a:prstGeom prst="rect">
                <a:avLst/>
              </a:prstGeom>
              <a:solidFill>
                <a:schemeClr val="folHlink">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1" lang="zh-CN" altLang="en-US" sz="3200" b="1" i="0" u="none" strike="noStrike" kern="1200" cap="none" spc="0" normalizeH="0" baseline="0" noProof="0">
                  <a:ln>
                    <a:noFill/>
                  </a:ln>
                  <a:solidFill>
                    <a:srgbClr val="E7E6E6"/>
                  </a:solidFill>
                  <a:effectLst/>
                  <a:uLnTx/>
                  <a:uFillTx/>
                  <a:latin typeface="Times New Roman" panose="02020603050405020304" pitchFamily="18" charset="0"/>
                  <a:ea typeface="宋体" panose="02010600030101010101" pitchFamily="2" charset="-122"/>
                  <a:cs typeface="+mn-cs"/>
                </a:endParaRPr>
              </a:p>
            </p:txBody>
          </p:sp>
          <p:sp>
            <p:nvSpPr>
              <p:cNvPr id="36888" name="Line 30"/>
              <p:cNvSpPr>
                <a:spLocks noChangeShapeType="1"/>
              </p:cNvSpPr>
              <p:nvPr/>
            </p:nvSpPr>
            <p:spPr bwMode="auto">
              <a:xfrm>
                <a:off x="2448" y="1229"/>
                <a:ext cx="0" cy="43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6889" name="Rectangle 31"/>
              <p:cNvSpPr>
                <a:spLocks noChangeArrowheads="1"/>
              </p:cNvSpPr>
              <p:nvPr/>
            </p:nvSpPr>
            <p:spPr bwMode="auto">
              <a:xfrm>
                <a:off x="4608" y="1229"/>
                <a:ext cx="720" cy="432"/>
              </a:xfrm>
              <a:prstGeom prst="rect">
                <a:avLst/>
              </a:prstGeom>
              <a:solidFill>
                <a:schemeClr val="folHlink">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1" lang="zh-CN" altLang="en-US" sz="3200" b="1" i="0" u="none" strike="noStrike" kern="1200" cap="none" spc="0" normalizeH="0" baseline="0" noProof="0">
                  <a:ln>
                    <a:noFill/>
                  </a:ln>
                  <a:solidFill>
                    <a:srgbClr val="E7E6E6"/>
                  </a:solidFill>
                  <a:effectLst/>
                  <a:uLnTx/>
                  <a:uFillTx/>
                  <a:latin typeface="Times New Roman" panose="02020603050405020304" pitchFamily="18" charset="0"/>
                  <a:ea typeface="宋体" panose="02010600030101010101" pitchFamily="2" charset="-122"/>
                  <a:cs typeface="+mn-cs"/>
                </a:endParaRPr>
              </a:p>
            </p:txBody>
          </p:sp>
          <p:sp>
            <p:nvSpPr>
              <p:cNvPr id="36890" name="Text Box 32"/>
              <p:cNvSpPr txBox="1">
                <a:spLocks noChangeArrowheads="1"/>
              </p:cNvSpPr>
              <p:nvPr/>
            </p:nvSpPr>
            <p:spPr bwMode="auto">
              <a:xfrm>
                <a:off x="1321" y="1310"/>
                <a:ext cx="7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负数区</a:t>
                </a:r>
              </a:p>
            </p:txBody>
          </p:sp>
          <p:sp>
            <p:nvSpPr>
              <p:cNvPr id="36891" name="Text Box 33"/>
              <p:cNvSpPr txBox="1">
                <a:spLocks noChangeArrowheads="1"/>
              </p:cNvSpPr>
              <p:nvPr/>
            </p:nvSpPr>
            <p:spPr bwMode="auto">
              <a:xfrm>
                <a:off x="3481" y="1310"/>
                <a:ext cx="7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正数区</a:t>
                </a:r>
              </a:p>
            </p:txBody>
          </p:sp>
          <p:sp>
            <p:nvSpPr>
              <p:cNvPr id="36892" name="Text Box 34"/>
              <p:cNvSpPr txBox="1">
                <a:spLocks noChangeArrowheads="1"/>
              </p:cNvSpPr>
              <p:nvPr/>
            </p:nvSpPr>
            <p:spPr bwMode="auto">
              <a:xfrm>
                <a:off x="2538" y="1310"/>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下溢</a:t>
                </a:r>
              </a:p>
            </p:txBody>
          </p:sp>
          <p:sp>
            <p:nvSpPr>
              <p:cNvPr id="36893" name="Text Box 35"/>
              <p:cNvSpPr txBox="1">
                <a:spLocks noChangeArrowheads="1"/>
              </p:cNvSpPr>
              <p:nvPr/>
            </p:nvSpPr>
            <p:spPr bwMode="auto">
              <a:xfrm>
                <a:off x="2734" y="1680"/>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3200" b="0"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0</a:t>
                </a:r>
              </a:p>
            </p:txBody>
          </p:sp>
          <p:sp>
            <p:nvSpPr>
              <p:cNvPr id="36894" name="Text Box 36"/>
              <p:cNvSpPr txBox="1">
                <a:spLocks noChangeArrowheads="1"/>
              </p:cNvSpPr>
              <p:nvPr/>
            </p:nvSpPr>
            <p:spPr bwMode="auto">
              <a:xfrm>
                <a:off x="432" y="897"/>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上溢</a:t>
                </a:r>
              </a:p>
            </p:txBody>
          </p:sp>
          <p:sp>
            <p:nvSpPr>
              <p:cNvPr id="36895" name="Text Box 37"/>
              <p:cNvSpPr txBox="1">
                <a:spLocks noChangeArrowheads="1"/>
              </p:cNvSpPr>
              <p:nvPr/>
            </p:nvSpPr>
            <p:spPr bwMode="auto">
              <a:xfrm>
                <a:off x="4608" y="897"/>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上溢</a:t>
                </a:r>
              </a:p>
            </p:txBody>
          </p:sp>
        </p:grpSp>
      </p:grpSp>
      <p:sp>
        <p:nvSpPr>
          <p:cNvPr id="543782" name="Text Box 38"/>
          <p:cNvSpPr txBox="1">
            <a:spLocks noChangeArrowheads="1"/>
          </p:cNvSpPr>
          <p:nvPr/>
        </p:nvSpPr>
        <p:spPr bwMode="auto">
          <a:xfrm>
            <a:off x="2503715" y="4254956"/>
            <a:ext cx="2590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3200" b="1"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2</a:t>
            </a:r>
            <a:r>
              <a:rPr kumimoji="1" lang="zh-CN" altLang="en-US" sz="2400" b="1" i="0" u="none" strike="noStrike" kern="1200" cap="none" spc="0" normalizeH="0" baseline="50000" noProof="0" dirty="0">
                <a:ln>
                  <a:noFill/>
                </a:ln>
                <a:solidFill>
                  <a:srgbClr val="954F72"/>
                </a:solidFill>
                <a:effectLst/>
                <a:uLnTx/>
                <a:uFillTx/>
                <a:latin typeface="Times New Roman" panose="02020603050405020304" pitchFamily="18" charset="0"/>
                <a:ea typeface="宋体" panose="02010600030101010101" pitchFamily="2" charset="-122"/>
                <a:cs typeface="+mn-cs"/>
              </a:rPr>
              <a:t>15</a:t>
            </a:r>
            <a:r>
              <a:rPr kumimoji="1" lang="zh-CN" altLang="en-US" sz="3200" b="1" i="0" u="none" strike="noStrike" kern="1200" cap="none" spc="0" normalizeH="0" baseline="30000" noProof="0" dirty="0">
                <a:ln>
                  <a:noFill/>
                </a:ln>
                <a:solidFill>
                  <a:srgbClr val="954F72"/>
                </a:solidFill>
                <a:effectLst/>
                <a:uLnTx/>
                <a:uFillTx/>
                <a:latin typeface="Times New Roman" panose="02020603050405020304" pitchFamily="18" charset="0"/>
                <a:ea typeface="宋体" panose="02010600030101010101" pitchFamily="2" charset="-122"/>
                <a:cs typeface="+mn-cs"/>
              </a:rPr>
              <a:t> </a:t>
            </a:r>
            <a:r>
              <a:rPr kumimoji="1" lang="en-US" altLang="zh-CN" sz="2400" b="1"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×( 1</a:t>
            </a:r>
            <a:r>
              <a:rPr kumimoji="1" lang="en-US" altLang="zh-CN" sz="1000" b="1"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a:t>
            </a:r>
            <a:r>
              <a:rPr kumimoji="1" lang="zh-CN" altLang="en-US" sz="900" b="1"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 </a:t>
            </a:r>
            <a:r>
              <a:rPr kumimoji="1" lang="zh-CN" altLang="zh-CN" sz="2400" b="1"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2</a:t>
            </a:r>
            <a:r>
              <a:rPr kumimoji="1" lang="zh-CN" altLang="zh-CN" sz="2800" b="1" i="0" u="none" strike="noStrike" kern="1200" cap="none" spc="0" normalizeH="0" baseline="50000" noProof="0" dirty="0">
                <a:ln>
                  <a:noFill/>
                </a:ln>
                <a:solidFill>
                  <a:srgbClr val="954F72"/>
                </a:solidFill>
                <a:effectLst/>
                <a:uLnTx/>
                <a:uFillTx/>
                <a:latin typeface="Times New Roman" panose="02020603050405020304" pitchFamily="18" charset="0"/>
                <a:ea typeface="宋体" panose="02010600030101010101" pitchFamily="2" charset="-122"/>
                <a:cs typeface="+mn-cs"/>
              </a:rPr>
              <a:t>-</a:t>
            </a:r>
            <a:r>
              <a:rPr kumimoji="1" lang="zh-CN" altLang="zh-CN" sz="2400" b="1" i="0" u="none" strike="noStrike" kern="1200" cap="none" spc="0" normalizeH="0" baseline="50000" noProof="0" dirty="0">
                <a:ln>
                  <a:noFill/>
                </a:ln>
                <a:solidFill>
                  <a:srgbClr val="954F72"/>
                </a:solidFill>
                <a:effectLst/>
                <a:uLnTx/>
                <a:uFillTx/>
                <a:latin typeface="Times New Roman" panose="02020603050405020304" pitchFamily="18" charset="0"/>
                <a:ea typeface="宋体" panose="02010600030101010101" pitchFamily="2" charset="-122"/>
                <a:cs typeface="+mn-cs"/>
              </a:rPr>
              <a:t>10</a:t>
            </a:r>
            <a:r>
              <a:rPr kumimoji="1" lang="en-US" altLang="zh-CN" sz="2800" b="1"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a:t>
            </a:r>
            <a:r>
              <a:rPr kumimoji="1" lang="en-US" altLang="zh-CN" sz="3200" b="1" i="0" u="none" strike="noStrike" kern="1200" cap="none" spc="0" normalizeH="0" baseline="30000" noProof="0" dirty="0">
                <a:ln>
                  <a:noFill/>
                </a:ln>
                <a:solidFill>
                  <a:srgbClr val="954F72"/>
                </a:solidFill>
                <a:effectLst/>
                <a:uLnTx/>
                <a:uFillTx/>
                <a:latin typeface="Times New Roman" panose="02020603050405020304" pitchFamily="18" charset="0"/>
                <a:ea typeface="宋体" panose="02010600030101010101" pitchFamily="2" charset="-122"/>
                <a:cs typeface="+mn-cs"/>
              </a:rPr>
              <a:t> </a:t>
            </a:r>
          </a:p>
        </p:txBody>
      </p:sp>
      <p:sp>
        <p:nvSpPr>
          <p:cNvPr id="543783" name="Text Box 39"/>
          <p:cNvSpPr txBox="1">
            <a:spLocks noChangeArrowheads="1"/>
          </p:cNvSpPr>
          <p:nvPr/>
        </p:nvSpPr>
        <p:spPr bwMode="auto">
          <a:xfrm>
            <a:off x="4824640" y="6033903"/>
            <a:ext cx="22098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3200" b="1"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2</a:t>
            </a:r>
            <a:r>
              <a:rPr kumimoji="1" lang="zh-CN" altLang="en-US" sz="3200" b="1" i="0" u="none" strike="noStrike" kern="1200" cap="none" spc="0" normalizeH="0" baseline="40000" noProof="0" dirty="0">
                <a:ln>
                  <a:noFill/>
                </a:ln>
                <a:solidFill>
                  <a:srgbClr val="954F72"/>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50000" noProof="0" dirty="0">
                <a:ln>
                  <a:noFill/>
                </a:ln>
                <a:solidFill>
                  <a:srgbClr val="954F72"/>
                </a:solidFill>
                <a:effectLst/>
                <a:uLnTx/>
                <a:uFillTx/>
                <a:latin typeface="Times New Roman" panose="02020603050405020304" pitchFamily="18" charset="0"/>
                <a:ea typeface="宋体" panose="02010600030101010101" pitchFamily="2" charset="-122"/>
                <a:cs typeface="+mn-cs"/>
              </a:rPr>
              <a:t>15</a:t>
            </a:r>
            <a:r>
              <a:rPr kumimoji="1" lang="zh-CN" altLang="en-US" sz="3200" b="1" i="0" u="none" strike="noStrike" kern="1200" cap="none" spc="0" normalizeH="0" baseline="30000" noProof="0" dirty="0">
                <a:ln>
                  <a:noFill/>
                </a:ln>
                <a:solidFill>
                  <a:srgbClr val="954F72"/>
                </a:solidFill>
                <a:effectLst/>
                <a:uLnTx/>
                <a:uFillTx/>
                <a:latin typeface="Times New Roman" panose="02020603050405020304" pitchFamily="18" charset="0"/>
                <a:ea typeface="宋体" panose="02010600030101010101" pitchFamily="2" charset="-122"/>
                <a:cs typeface="+mn-cs"/>
              </a:rPr>
              <a:t> </a:t>
            </a:r>
            <a:r>
              <a:rPr kumimoji="1" lang="en-US" altLang="zh-CN" sz="2400" b="1"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2</a:t>
            </a:r>
            <a:r>
              <a:rPr kumimoji="1" lang="zh-CN" altLang="en-US" sz="3200" b="1" i="0" u="none" strike="noStrike" kern="1200" cap="none" spc="0" normalizeH="0" baseline="40000" noProof="0" dirty="0">
                <a:ln>
                  <a:noFill/>
                </a:ln>
                <a:solidFill>
                  <a:srgbClr val="954F72"/>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50000" noProof="0" dirty="0">
                <a:ln>
                  <a:noFill/>
                </a:ln>
                <a:solidFill>
                  <a:srgbClr val="954F72"/>
                </a:solidFill>
                <a:effectLst/>
                <a:uLnTx/>
                <a:uFillTx/>
                <a:latin typeface="Times New Roman" panose="02020603050405020304" pitchFamily="18" charset="0"/>
                <a:ea typeface="宋体" panose="02010600030101010101" pitchFamily="2" charset="-122"/>
                <a:cs typeface="+mn-cs"/>
              </a:rPr>
              <a:t>10</a:t>
            </a:r>
            <a:r>
              <a:rPr kumimoji="1" lang="zh-CN" altLang="en-US" sz="3200" b="1" i="0" u="none" strike="noStrike" kern="1200" cap="none" spc="0" normalizeH="0" baseline="30000" noProof="0" dirty="0">
                <a:ln>
                  <a:noFill/>
                </a:ln>
                <a:solidFill>
                  <a:srgbClr val="954F72"/>
                </a:solidFill>
                <a:effectLst/>
                <a:uLnTx/>
                <a:uFillTx/>
                <a:latin typeface="Times New Roman" panose="02020603050405020304" pitchFamily="18" charset="0"/>
                <a:ea typeface="宋体" panose="02010600030101010101" pitchFamily="2" charset="-122"/>
                <a:cs typeface="+mn-cs"/>
              </a:rPr>
              <a:t> </a:t>
            </a:r>
          </a:p>
        </p:txBody>
      </p:sp>
      <p:sp>
        <p:nvSpPr>
          <p:cNvPr id="543784" name="Text Box 40"/>
          <p:cNvSpPr txBox="1">
            <a:spLocks noChangeArrowheads="1"/>
          </p:cNvSpPr>
          <p:nvPr/>
        </p:nvSpPr>
        <p:spPr bwMode="auto">
          <a:xfrm>
            <a:off x="8483828" y="4254955"/>
            <a:ext cx="2590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2</a:t>
            </a:r>
            <a:r>
              <a:rPr kumimoji="1" lang="zh-CN" altLang="en-US" sz="2400" b="1" i="0" u="none" strike="noStrike" kern="1200" cap="none" spc="0" normalizeH="0" baseline="50000" noProof="0">
                <a:ln>
                  <a:noFill/>
                </a:ln>
                <a:solidFill>
                  <a:srgbClr val="954F72"/>
                </a:solidFill>
                <a:effectLst/>
                <a:uLnTx/>
                <a:uFillTx/>
                <a:latin typeface="Times New Roman" panose="02020603050405020304" pitchFamily="18" charset="0"/>
                <a:ea typeface="宋体" panose="02010600030101010101" pitchFamily="2" charset="-122"/>
                <a:cs typeface="+mn-cs"/>
              </a:rPr>
              <a:t>15</a:t>
            </a:r>
            <a:r>
              <a:rPr kumimoji="1" lang="zh-CN" altLang="en-US" sz="3200" b="1" i="0" u="none" strike="noStrike" kern="1200" cap="none" spc="0" normalizeH="0" baseline="30000" noProof="0">
                <a:ln>
                  <a:noFill/>
                </a:ln>
                <a:solidFill>
                  <a:srgbClr val="954F72"/>
                </a:solidFill>
                <a:effectLst/>
                <a:uLnTx/>
                <a:uFillTx/>
                <a:latin typeface="Times New Roman" panose="02020603050405020304" pitchFamily="18" charset="0"/>
                <a:ea typeface="宋体" panose="02010600030101010101" pitchFamily="2" charset="-122"/>
                <a:cs typeface="+mn-cs"/>
              </a:rPr>
              <a:t> </a:t>
            </a:r>
            <a:r>
              <a:rPr kumimoji="1" lang="en-US" altLang="zh-CN"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×( 1</a:t>
            </a:r>
            <a:r>
              <a:rPr kumimoji="1" lang="en-US" altLang="zh-CN" sz="10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a:t>
            </a:r>
            <a:r>
              <a:rPr kumimoji="1" lang="zh-CN" altLang="en-US" sz="10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2</a:t>
            </a:r>
            <a:r>
              <a:rPr kumimoji="1" lang="zh-CN" altLang="en-US" sz="3200" b="1" i="0" u="none" strike="noStrike" kern="1200" cap="none" spc="0" normalizeH="0" baseline="40000" noProof="0">
                <a:ln>
                  <a:noFill/>
                </a:ln>
                <a:solidFill>
                  <a:srgbClr val="954F72"/>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50000" noProof="0">
                <a:ln>
                  <a:noFill/>
                </a:ln>
                <a:solidFill>
                  <a:srgbClr val="954F72"/>
                </a:solidFill>
                <a:effectLst/>
                <a:uLnTx/>
                <a:uFillTx/>
                <a:latin typeface="Times New Roman" panose="02020603050405020304" pitchFamily="18" charset="0"/>
                <a:ea typeface="宋体" panose="02010600030101010101" pitchFamily="2" charset="-122"/>
                <a:cs typeface="+mn-cs"/>
              </a:rPr>
              <a:t>10</a:t>
            </a:r>
            <a:r>
              <a:rPr kumimoji="1" lang="zh-CN" altLang="en-US" sz="28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a:t>
            </a:r>
            <a:r>
              <a:rPr kumimoji="1" lang="zh-CN" altLang="en-US" sz="3200" b="1"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 </a:t>
            </a:r>
          </a:p>
        </p:txBody>
      </p:sp>
      <p:grpSp>
        <p:nvGrpSpPr>
          <p:cNvPr id="11" name="Group 41"/>
          <p:cNvGrpSpPr/>
          <p:nvPr/>
        </p:nvGrpSpPr>
        <p:grpSpPr bwMode="auto">
          <a:xfrm>
            <a:off x="7990115" y="5397955"/>
            <a:ext cx="3124200" cy="990600"/>
            <a:chOff x="144" y="3024"/>
            <a:chExt cx="1968" cy="624"/>
          </a:xfrm>
        </p:grpSpPr>
        <p:sp>
          <p:nvSpPr>
            <p:cNvPr id="36883" name="Text Box 42"/>
            <p:cNvSpPr txBox="1">
              <a:spLocks noChangeArrowheads="1"/>
            </p:cNvSpPr>
            <p:nvPr/>
          </p:nvSpPr>
          <p:spPr bwMode="auto">
            <a:xfrm>
              <a:off x="144" y="3024"/>
              <a:ext cx="16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8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设  </a:t>
              </a:r>
              <a:r>
                <a:rPr kumimoji="1" lang="en-US" altLang="zh-CN" sz="2800" b="1" i="1"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m</a:t>
              </a:r>
              <a:r>
                <a:rPr kumimoji="1" lang="en-US" altLang="zh-CN" sz="28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 4</a:t>
              </a:r>
            </a:p>
          </p:txBody>
        </p:sp>
        <p:sp>
          <p:nvSpPr>
            <p:cNvPr id="36884" name="Text Box 43"/>
            <p:cNvSpPr txBox="1">
              <a:spLocks noChangeArrowheads="1"/>
            </p:cNvSpPr>
            <p:nvPr/>
          </p:nvSpPr>
          <p:spPr bwMode="auto">
            <a:xfrm>
              <a:off x="480" y="3321"/>
              <a:ext cx="16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b="1" i="1"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n</a:t>
              </a:r>
              <a:r>
                <a:rPr kumimoji="1" lang="en-US" altLang="zh-CN" sz="28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=10</a:t>
              </a:r>
              <a:endParaRPr kumimoji="1" lang="zh-CN" altLang="en-US" sz="28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endParaRPr>
            </a:p>
          </p:txBody>
        </p:sp>
      </p:grpSp>
      <p:sp>
        <p:nvSpPr>
          <p:cNvPr id="543788" name="Text Box 44"/>
          <p:cNvSpPr txBox="1">
            <a:spLocks noChangeArrowheads="1"/>
          </p:cNvSpPr>
          <p:nvPr/>
        </p:nvSpPr>
        <p:spPr bwMode="auto">
          <a:xfrm>
            <a:off x="3113315" y="1095830"/>
            <a:ext cx="6781800" cy="866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72000">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60000"/>
              </a:lnSpc>
              <a:spcBef>
                <a:spcPct val="50000"/>
              </a:spcBef>
              <a:spcAft>
                <a:spcPts val="0"/>
              </a:spcAft>
              <a:buClrTx/>
              <a:buSzTx/>
              <a:buFontTx/>
              <a:buNone/>
              <a:tabLst/>
              <a:defRPr/>
            </a:pP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上溢   阶码 &gt; 最大阶码</a:t>
            </a:r>
          </a:p>
          <a:p>
            <a:pPr marL="0" marR="0" lvl="0" indent="0" algn="l" defTabSz="914400" rtl="0" eaLnBrk="1" fontAlgn="auto" latinLnBrk="0" hangingPunct="1">
              <a:lnSpc>
                <a:spcPct val="60000"/>
              </a:lnSpc>
              <a:spcBef>
                <a:spcPct val="50000"/>
              </a:spcBef>
              <a:spcAft>
                <a:spcPts val="0"/>
              </a:spcAft>
              <a:buClrTx/>
              <a:buSzTx/>
              <a:buFontTx/>
              <a:buNone/>
              <a:tabLst/>
              <a:defRPr/>
            </a:pP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下溢   阶码 &lt; 最小阶码   按 </a:t>
            </a:r>
            <a:r>
              <a:rPr kumimoji="1" lang="zh-CN" altLang="en-US" sz="2800"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机器零 </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处理</a:t>
            </a:r>
          </a:p>
        </p:txBody>
      </p:sp>
      <p:sp>
        <p:nvSpPr>
          <p:cNvPr id="543790" name="Text Box 46"/>
          <p:cNvSpPr txBox="1">
            <a:spLocks noChangeArrowheads="1"/>
          </p:cNvSpPr>
          <p:nvPr/>
        </p:nvSpPr>
        <p:spPr bwMode="auto">
          <a:xfrm>
            <a:off x="6231165" y="4975680"/>
            <a:ext cx="2209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2</a:t>
            </a:r>
            <a:r>
              <a:rPr kumimoji="1" lang="zh-CN" altLang="en-US" sz="3200" b="1" i="0" u="none" strike="noStrike" kern="1200" cap="none" spc="0" normalizeH="0" baseline="40000" noProof="0">
                <a:ln>
                  <a:noFill/>
                </a:ln>
                <a:solidFill>
                  <a:srgbClr val="954F72"/>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50000" noProof="0">
                <a:ln>
                  <a:noFill/>
                </a:ln>
                <a:solidFill>
                  <a:srgbClr val="954F72"/>
                </a:solidFill>
                <a:effectLst/>
                <a:uLnTx/>
                <a:uFillTx/>
                <a:latin typeface="Times New Roman" panose="02020603050405020304" pitchFamily="18" charset="0"/>
                <a:ea typeface="宋体" panose="02010600030101010101" pitchFamily="2" charset="-122"/>
                <a:cs typeface="+mn-cs"/>
              </a:rPr>
              <a:t>15</a:t>
            </a:r>
            <a:r>
              <a:rPr kumimoji="1" lang="zh-CN" altLang="en-US" sz="3200" b="1" i="0" u="none" strike="noStrike" kern="1200" cap="none" spc="0" normalizeH="0" baseline="30000" noProof="0">
                <a:ln>
                  <a:noFill/>
                </a:ln>
                <a:solidFill>
                  <a:srgbClr val="954F72"/>
                </a:solidFill>
                <a:effectLst/>
                <a:uLnTx/>
                <a:uFillTx/>
                <a:latin typeface="Times New Roman" panose="02020603050405020304" pitchFamily="18" charset="0"/>
                <a:ea typeface="宋体" panose="02010600030101010101" pitchFamily="2" charset="-122"/>
                <a:cs typeface="+mn-cs"/>
              </a:rPr>
              <a:t> </a:t>
            </a:r>
            <a:r>
              <a:rPr kumimoji="1" lang="en-US" altLang="zh-CN"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2</a:t>
            </a:r>
            <a:r>
              <a:rPr kumimoji="1" lang="zh-CN" altLang="en-US" sz="3200" b="1" i="0" u="none" strike="noStrike" kern="1200" cap="none" spc="0" normalizeH="0" baseline="40000" noProof="0">
                <a:ln>
                  <a:noFill/>
                </a:ln>
                <a:solidFill>
                  <a:srgbClr val="954F72"/>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50000" noProof="0">
                <a:ln>
                  <a:noFill/>
                </a:ln>
                <a:solidFill>
                  <a:srgbClr val="954F72"/>
                </a:solidFill>
                <a:effectLst/>
                <a:uLnTx/>
                <a:uFillTx/>
                <a:latin typeface="Times New Roman" panose="02020603050405020304" pitchFamily="18" charset="0"/>
                <a:ea typeface="宋体" panose="02010600030101010101" pitchFamily="2" charset="-122"/>
                <a:cs typeface="+mn-cs"/>
              </a:rPr>
              <a:t>10</a:t>
            </a:r>
            <a:r>
              <a:rPr kumimoji="1" lang="zh-CN" altLang="en-US" sz="3200" b="1" i="0" u="none" strike="noStrike" kern="1200" cap="none" spc="0" normalizeH="0" baseline="30000" noProof="0">
                <a:ln>
                  <a:noFill/>
                </a:ln>
                <a:solidFill>
                  <a:srgbClr val="954F72"/>
                </a:solidFill>
                <a:effectLst/>
                <a:uLnTx/>
                <a:uFillTx/>
                <a:latin typeface="Times New Roman" panose="02020603050405020304" pitchFamily="18" charset="0"/>
                <a:ea typeface="宋体" panose="02010600030101010101" pitchFamily="2" charset="-122"/>
                <a:cs typeface="+mn-cs"/>
              </a:rPr>
              <a:t> </a:t>
            </a:r>
          </a:p>
        </p:txBody>
      </p:sp>
    </p:spTree>
    <p:extLst>
      <p:ext uri="{BB962C8B-B14F-4D97-AF65-F5344CB8AC3E}">
        <p14:creationId xmlns:p14="http://schemas.microsoft.com/office/powerpoint/2010/main" val="370292474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EE8E787-E6FE-45D8-9039-788B45E44EE7}" type="slidenum">
              <a:rPr lang="zh-CN" altLang="en-US" smtClean="0"/>
              <a:t>210</a:t>
            </a:fld>
            <a:endParaRPr lang="zh-CN" altLang="en-US" dirty="0"/>
          </a:p>
        </p:txBody>
      </p:sp>
      <p:grpSp>
        <p:nvGrpSpPr>
          <p:cNvPr id="191" name="Group 2"/>
          <p:cNvGrpSpPr/>
          <p:nvPr/>
        </p:nvGrpSpPr>
        <p:grpSpPr bwMode="auto">
          <a:xfrm>
            <a:off x="985520" y="555625"/>
            <a:ext cx="9207500" cy="6096000"/>
            <a:chOff x="0" y="382"/>
            <a:chExt cx="5800" cy="3840"/>
          </a:xfrm>
        </p:grpSpPr>
        <p:sp>
          <p:nvSpPr>
            <p:cNvPr id="192" name="AutoShape 3"/>
            <p:cNvSpPr>
              <a:spLocks noChangeArrowheads="1"/>
            </p:cNvSpPr>
            <p:nvPr/>
          </p:nvSpPr>
          <p:spPr bwMode="auto">
            <a:xfrm>
              <a:off x="539" y="3982"/>
              <a:ext cx="1728" cy="192"/>
            </a:xfrm>
            <a:prstGeom prst="leftArrow">
              <a:avLst>
                <a:gd name="adj1" fmla="val 58333"/>
                <a:gd name="adj2" fmla="val 135958"/>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193" name="Group 4"/>
            <p:cNvGrpSpPr/>
            <p:nvPr/>
          </p:nvGrpSpPr>
          <p:grpSpPr bwMode="auto">
            <a:xfrm>
              <a:off x="0" y="382"/>
              <a:ext cx="5800" cy="3840"/>
              <a:chOff x="0" y="382"/>
              <a:chExt cx="5800" cy="3840"/>
            </a:xfrm>
          </p:grpSpPr>
          <p:sp>
            <p:nvSpPr>
              <p:cNvPr id="194" name="Freeform 5"/>
              <p:cNvSpPr/>
              <p:nvPr/>
            </p:nvSpPr>
            <p:spPr bwMode="auto">
              <a:xfrm>
                <a:off x="3799" y="2722"/>
                <a:ext cx="1491" cy="119"/>
              </a:xfrm>
              <a:custGeom>
                <a:avLst/>
                <a:gdLst>
                  <a:gd name="T0" fmla="*/ 0 w 1730"/>
                  <a:gd name="T1" fmla="*/ 102 h 139"/>
                  <a:gd name="T2" fmla="*/ 2 w 1730"/>
                  <a:gd name="T3" fmla="*/ 0 h 139"/>
                  <a:gd name="T4" fmla="*/ 1285 w 1730"/>
                  <a:gd name="T5" fmla="*/ 0 h 139"/>
                  <a:gd name="T6" fmla="*/ 0 60000 65536"/>
                  <a:gd name="T7" fmla="*/ 0 60000 65536"/>
                  <a:gd name="T8" fmla="*/ 0 60000 65536"/>
                  <a:gd name="T9" fmla="*/ 0 w 1730"/>
                  <a:gd name="T10" fmla="*/ 0 h 139"/>
                  <a:gd name="T11" fmla="*/ 1730 w 1730"/>
                  <a:gd name="T12" fmla="*/ 139 h 139"/>
                </a:gdLst>
                <a:ahLst/>
                <a:cxnLst>
                  <a:cxn ang="T6">
                    <a:pos x="T0" y="T1"/>
                  </a:cxn>
                  <a:cxn ang="T7">
                    <a:pos x="T2" y="T3"/>
                  </a:cxn>
                  <a:cxn ang="T8">
                    <a:pos x="T4" y="T5"/>
                  </a:cxn>
                </a:cxnLst>
                <a:rect l="T9" t="T10" r="T11" b="T12"/>
                <a:pathLst>
                  <a:path w="1730" h="139">
                    <a:moveTo>
                      <a:pt x="0" y="139"/>
                    </a:moveTo>
                    <a:lnTo>
                      <a:pt x="2" y="0"/>
                    </a:lnTo>
                    <a:lnTo>
                      <a:pt x="1730" y="0"/>
                    </a:lnTo>
                  </a:path>
                </a:pathLst>
              </a:custGeom>
              <a:noFill/>
              <a:ln w="28575">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95" name="Rectangle 6"/>
              <p:cNvSpPr>
                <a:spLocks noChangeArrowheads="1"/>
              </p:cNvSpPr>
              <p:nvPr/>
            </p:nvSpPr>
            <p:spPr bwMode="auto">
              <a:xfrm>
                <a:off x="2266" y="3635"/>
                <a:ext cx="2016" cy="207"/>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000" b="1"/>
                  <a:t>设备选择电路</a:t>
                </a:r>
              </a:p>
            </p:txBody>
          </p:sp>
          <p:sp>
            <p:nvSpPr>
              <p:cNvPr id="196" name="Rectangle 7"/>
              <p:cNvSpPr>
                <a:spLocks noChangeArrowheads="1"/>
              </p:cNvSpPr>
              <p:nvPr/>
            </p:nvSpPr>
            <p:spPr bwMode="auto">
              <a:xfrm>
                <a:off x="2266" y="3973"/>
                <a:ext cx="2016" cy="208"/>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2000" b="1"/>
                  <a:t>DBR</a:t>
                </a:r>
              </a:p>
            </p:txBody>
          </p:sp>
          <p:sp>
            <p:nvSpPr>
              <p:cNvPr id="197" name="Rectangle 8"/>
              <p:cNvSpPr>
                <a:spLocks noChangeArrowheads="1"/>
              </p:cNvSpPr>
              <p:nvPr/>
            </p:nvSpPr>
            <p:spPr bwMode="auto">
              <a:xfrm>
                <a:off x="2266" y="2837"/>
                <a:ext cx="576" cy="329"/>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98" name="Text Box 9"/>
              <p:cNvSpPr txBox="1">
                <a:spLocks noChangeArrowheads="1"/>
              </p:cNvSpPr>
              <p:nvPr/>
            </p:nvSpPr>
            <p:spPr bwMode="auto">
              <a:xfrm>
                <a:off x="2420" y="2878"/>
                <a:ext cx="27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 D</a:t>
                </a:r>
              </a:p>
            </p:txBody>
          </p:sp>
          <p:sp>
            <p:nvSpPr>
              <p:cNvPr id="199" name="Text Box 10"/>
              <p:cNvSpPr txBox="1">
                <a:spLocks noChangeArrowheads="1"/>
              </p:cNvSpPr>
              <p:nvPr/>
            </p:nvSpPr>
            <p:spPr bwMode="auto">
              <a:xfrm>
                <a:off x="2266" y="2805"/>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1600" b="1"/>
                  <a:t>Q</a:t>
                </a:r>
              </a:p>
            </p:txBody>
          </p:sp>
          <p:sp>
            <p:nvSpPr>
              <p:cNvPr id="200" name="Oval 11"/>
              <p:cNvSpPr>
                <a:spLocks noChangeArrowheads="1"/>
              </p:cNvSpPr>
              <p:nvPr/>
            </p:nvSpPr>
            <p:spPr bwMode="auto">
              <a:xfrm>
                <a:off x="2842" y="2930"/>
                <a:ext cx="48" cy="41"/>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000" b="1">
                  <a:solidFill>
                    <a:schemeClr val="folHlink"/>
                  </a:solidFill>
                </a:endParaRPr>
              </a:p>
            </p:txBody>
          </p:sp>
          <p:sp>
            <p:nvSpPr>
              <p:cNvPr id="201" name="Oval 12"/>
              <p:cNvSpPr>
                <a:spLocks noChangeArrowheads="1"/>
              </p:cNvSpPr>
              <p:nvPr/>
            </p:nvSpPr>
            <p:spPr bwMode="auto">
              <a:xfrm>
                <a:off x="3647" y="2930"/>
                <a:ext cx="48" cy="41"/>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02" name="Freeform 13"/>
              <p:cNvSpPr/>
              <p:nvPr/>
            </p:nvSpPr>
            <p:spPr bwMode="auto">
              <a:xfrm>
                <a:off x="2887" y="2953"/>
                <a:ext cx="759" cy="1"/>
              </a:xfrm>
              <a:custGeom>
                <a:avLst/>
                <a:gdLst>
                  <a:gd name="T0" fmla="*/ 0 w 759"/>
                  <a:gd name="T1" fmla="*/ 0 h 1"/>
                  <a:gd name="T2" fmla="*/ 759 w 759"/>
                  <a:gd name="T3" fmla="*/ 0 h 1"/>
                  <a:gd name="T4" fmla="*/ 0 60000 65536"/>
                  <a:gd name="T5" fmla="*/ 0 60000 65536"/>
                  <a:gd name="T6" fmla="*/ 0 w 759"/>
                  <a:gd name="T7" fmla="*/ 0 h 1"/>
                  <a:gd name="T8" fmla="*/ 759 w 759"/>
                  <a:gd name="T9" fmla="*/ 1 h 1"/>
                </a:gdLst>
                <a:ahLst/>
                <a:cxnLst>
                  <a:cxn ang="T4">
                    <a:pos x="T0" y="T1"/>
                  </a:cxn>
                  <a:cxn ang="T5">
                    <a:pos x="T2" y="T3"/>
                  </a:cxn>
                </a:cxnLst>
                <a:rect l="T6" t="T7" r="T8" b="T9"/>
                <a:pathLst>
                  <a:path w="759" h="1">
                    <a:moveTo>
                      <a:pt x="0" y="0"/>
                    </a:moveTo>
                    <a:lnTo>
                      <a:pt x="759" y="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03" name="Freeform 14"/>
              <p:cNvSpPr/>
              <p:nvPr/>
            </p:nvSpPr>
            <p:spPr bwMode="auto">
              <a:xfrm>
                <a:off x="1786" y="2953"/>
                <a:ext cx="1488" cy="308"/>
              </a:xfrm>
              <a:custGeom>
                <a:avLst/>
                <a:gdLst>
                  <a:gd name="T0" fmla="*/ 1488 w 1488"/>
                  <a:gd name="T1" fmla="*/ 0 h 357"/>
                  <a:gd name="T2" fmla="*/ 1488 w 1488"/>
                  <a:gd name="T3" fmla="*/ 266 h 357"/>
                  <a:gd name="T4" fmla="*/ 0 w 1488"/>
                  <a:gd name="T5" fmla="*/ 266 h 357"/>
                  <a:gd name="T6" fmla="*/ 0 60000 65536"/>
                  <a:gd name="T7" fmla="*/ 0 60000 65536"/>
                  <a:gd name="T8" fmla="*/ 0 60000 65536"/>
                  <a:gd name="T9" fmla="*/ 0 w 1488"/>
                  <a:gd name="T10" fmla="*/ 0 h 357"/>
                  <a:gd name="T11" fmla="*/ 1488 w 1488"/>
                  <a:gd name="T12" fmla="*/ 357 h 357"/>
                </a:gdLst>
                <a:ahLst/>
                <a:cxnLst>
                  <a:cxn ang="T6">
                    <a:pos x="T0" y="T1"/>
                  </a:cxn>
                  <a:cxn ang="T7">
                    <a:pos x="T2" y="T3"/>
                  </a:cxn>
                  <a:cxn ang="T8">
                    <a:pos x="T4" y="T5"/>
                  </a:cxn>
                </a:cxnLst>
                <a:rect l="T9" t="T10" r="T11" b="T12"/>
                <a:pathLst>
                  <a:path w="1488" h="357">
                    <a:moveTo>
                      <a:pt x="1488" y="0"/>
                    </a:moveTo>
                    <a:lnTo>
                      <a:pt x="1488" y="357"/>
                    </a:lnTo>
                    <a:lnTo>
                      <a:pt x="0" y="357"/>
                    </a:lnTo>
                  </a:path>
                </a:pathLst>
              </a:custGeom>
              <a:noFill/>
              <a:ln w="28575">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04" name="Rectangle 15"/>
              <p:cNvSpPr>
                <a:spLocks noChangeArrowheads="1"/>
              </p:cNvSpPr>
              <p:nvPr/>
            </p:nvSpPr>
            <p:spPr bwMode="auto">
              <a:xfrm>
                <a:off x="1489" y="3096"/>
                <a:ext cx="240" cy="331"/>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05" name="Text Box 16"/>
              <p:cNvSpPr txBox="1">
                <a:spLocks noChangeArrowheads="1"/>
              </p:cNvSpPr>
              <p:nvPr/>
            </p:nvSpPr>
            <p:spPr bwMode="auto">
              <a:xfrm>
                <a:off x="1489" y="3118"/>
                <a:ext cx="24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&amp;</a:t>
                </a:r>
              </a:p>
            </p:txBody>
          </p:sp>
          <p:sp>
            <p:nvSpPr>
              <p:cNvPr id="206" name="Oval 17"/>
              <p:cNvSpPr>
                <a:spLocks noChangeArrowheads="1"/>
              </p:cNvSpPr>
              <p:nvPr/>
            </p:nvSpPr>
            <p:spPr bwMode="auto">
              <a:xfrm>
                <a:off x="2205" y="2930"/>
                <a:ext cx="48" cy="41"/>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000" b="1">
                  <a:solidFill>
                    <a:schemeClr val="folHlink"/>
                  </a:solidFill>
                </a:endParaRPr>
              </a:p>
            </p:txBody>
          </p:sp>
          <p:sp>
            <p:nvSpPr>
              <p:cNvPr id="207" name="Freeform 18"/>
              <p:cNvSpPr/>
              <p:nvPr/>
            </p:nvSpPr>
            <p:spPr bwMode="auto">
              <a:xfrm>
                <a:off x="2064" y="2955"/>
                <a:ext cx="2784" cy="396"/>
              </a:xfrm>
              <a:custGeom>
                <a:avLst/>
                <a:gdLst>
                  <a:gd name="T0" fmla="*/ 144 w 2784"/>
                  <a:gd name="T1" fmla="*/ 1 h 396"/>
                  <a:gd name="T2" fmla="*/ 0 w 2784"/>
                  <a:gd name="T3" fmla="*/ 0 h 396"/>
                  <a:gd name="T4" fmla="*/ 0 w 2784"/>
                  <a:gd name="T5" fmla="*/ 396 h 396"/>
                  <a:gd name="T6" fmla="*/ 2784 w 2784"/>
                  <a:gd name="T7" fmla="*/ 396 h 396"/>
                  <a:gd name="T8" fmla="*/ 0 60000 65536"/>
                  <a:gd name="T9" fmla="*/ 0 60000 65536"/>
                  <a:gd name="T10" fmla="*/ 0 60000 65536"/>
                  <a:gd name="T11" fmla="*/ 0 60000 65536"/>
                  <a:gd name="T12" fmla="*/ 0 w 2784"/>
                  <a:gd name="T13" fmla="*/ 0 h 396"/>
                  <a:gd name="T14" fmla="*/ 2784 w 2784"/>
                  <a:gd name="T15" fmla="*/ 396 h 396"/>
                </a:gdLst>
                <a:ahLst/>
                <a:cxnLst>
                  <a:cxn ang="T8">
                    <a:pos x="T0" y="T1"/>
                  </a:cxn>
                  <a:cxn ang="T9">
                    <a:pos x="T2" y="T3"/>
                  </a:cxn>
                  <a:cxn ang="T10">
                    <a:pos x="T4" y="T5"/>
                  </a:cxn>
                  <a:cxn ang="T11">
                    <a:pos x="T6" y="T7"/>
                  </a:cxn>
                </a:cxnLst>
                <a:rect l="T12" t="T13" r="T14" b="T15"/>
                <a:pathLst>
                  <a:path w="2784" h="396">
                    <a:moveTo>
                      <a:pt x="144" y="1"/>
                    </a:moveTo>
                    <a:lnTo>
                      <a:pt x="0" y="0"/>
                    </a:lnTo>
                    <a:lnTo>
                      <a:pt x="0" y="396"/>
                    </a:lnTo>
                    <a:lnTo>
                      <a:pt x="2784" y="396"/>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08" name="Oval 19"/>
              <p:cNvSpPr>
                <a:spLocks noChangeArrowheads="1"/>
              </p:cNvSpPr>
              <p:nvPr/>
            </p:nvSpPr>
            <p:spPr bwMode="auto">
              <a:xfrm>
                <a:off x="4282" y="2930"/>
                <a:ext cx="48" cy="41"/>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000" b="1">
                  <a:solidFill>
                    <a:schemeClr val="folHlink"/>
                  </a:solidFill>
                </a:endParaRPr>
              </a:p>
            </p:txBody>
          </p:sp>
          <p:sp>
            <p:nvSpPr>
              <p:cNvPr id="209" name="Freeform 20"/>
              <p:cNvSpPr/>
              <p:nvPr/>
            </p:nvSpPr>
            <p:spPr bwMode="auto">
              <a:xfrm>
                <a:off x="4336" y="2953"/>
                <a:ext cx="282" cy="391"/>
              </a:xfrm>
              <a:custGeom>
                <a:avLst/>
                <a:gdLst>
                  <a:gd name="T0" fmla="*/ 282 w 282"/>
                  <a:gd name="T1" fmla="*/ 337 h 453"/>
                  <a:gd name="T2" fmla="*/ 279 w 282"/>
                  <a:gd name="T3" fmla="*/ 0 h 453"/>
                  <a:gd name="T4" fmla="*/ 0 w 282"/>
                  <a:gd name="T5" fmla="*/ 0 h 453"/>
                  <a:gd name="T6" fmla="*/ 0 60000 65536"/>
                  <a:gd name="T7" fmla="*/ 0 60000 65536"/>
                  <a:gd name="T8" fmla="*/ 0 60000 65536"/>
                  <a:gd name="T9" fmla="*/ 0 w 282"/>
                  <a:gd name="T10" fmla="*/ 0 h 453"/>
                  <a:gd name="T11" fmla="*/ 282 w 282"/>
                  <a:gd name="T12" fmla="*/ 453 h 453"/>
                </a:gdLst>
                <a:ahLst/>
                <a:cxnLst>
                  <a:cxn ang="T6">
                    <a:pos x="T0" y="T1"/>
                  </a:cxn>
                  <a:cxn ang="T7">
                    <a:pos x="T2" y="T3"/>
                  </a:cxn>
                  <a:cxn ang="T8">
                    <a:pos x="T4" y="T5"/>
                  </a:cxn>
                </a:cxnLst>
                <a:rect l="T9" t="T10" r="T11" b="T12"/>
                <a:pathLst>
                  <a:path w="282" h="453">
                    <a:moveTo>
                      <a:pt x="282" y="453"/>
                    </a:moveTo>
                    <a:lnTo>
                      <a:pt x="279" y="0"/>
                    </a:lnTo>
                    <a:lnTo>
                      <a:pt x="0" y="0"/>
                    </a:lnTo>
                  </a:path>
                </a:pathLst>
              </a:custGeom>
              <a:noFill/>
              <a:ln w="28575">
                <a:solidFill>
                  <a:schemeClr val="tx1"/>
                </a:solidFill>
                <a:round/>
                <a:headEnd type="oval" w="sm" len="sm"/>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10" name="Oval 21"/>
              <p:cNvSpPr>
                <a:spLocks noChangeArrowheads="1"/>
              </p:cNvSpPr>
              <p:nvPr/>
            </p:nvSpPr>
            <p:spPr bwMode="auto">
              <a:xfrm>
                <a:off x="1738" y="3239"/>
                <a:ext cx="48" cy="41"/>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000" b="1">
                  <a:solidFill>
                    <a:schemeClr val="folHlink"/>
                  </a:solidFill>
                </a:endParaRPr>
              </a:p>
            </p:txBody>
          </p:sp>
          <p:sp>
            <p:nvSpPr>
              <p:cNvPr id="211" name="Freeform 22"/>
              <p:cNvSpPr/>
              <p:nvPr/>
            </p:nvSpPr>
            <p:spPr bwMode="auto">
              <a:xfrm>
                <a:off x="1258" y="3344"/>
                <a:ext cx="1392" cy="291"/>
              </a:xfrm>
              <a:custGeom>
                <a:avLst/>
                <a:gdLst>
                  <a:gd name="T0" fmla="*/ 240 w 1392"/>
                  <a:gd name="T1" fmla="*/ 0 h 336"/>
                  <a:gd name="T2" fmla="*/ 0 w 1392"/>
                  <a:gd name="T3" fmla="*/ 0 h 336"/>
                  <a:gd name="T4" fmla="*/ 0 w 1392"/>
                  <a:gd name="T5" fmla="*/ 180 h 336"/>
                  <a:gd name="T6" fmla="*/ 1392 w 1392"/>
                  <a:gd name="T7" fmla="*/ 180 h 336"/>
                  <a:gd name="T8" fmla="*/ 1392 w 1392"/>
                  <a:gd name="T9" fmla="*/ 252 h 336"/>
                  <a:gd name="T10" fmla="*/ 0 60000 65536"/>
                  <a:gd name="T11" fmla="*/ 0 60000 65536"/>
                  <a:gd name="T12" fmla="*/ 0 60000 65536"/>
                  <a:gd name="T13" fmla="*/ 0 60000 65536"/>
                  <a:gd name="T14" fmla="*/ 0 60000 65536"/>
                  <a:gd name="T15" fmla="*/ 0 w 1392"/>
                  <a:gd name="T16" fmla="*/ 0 h 336"/>
                  <a:gd name="T17" fmla="*/ 1392 w 1392"/>
                  <a:gd name="T18" fmla="*/ 336 h 336"/>
                </a:gdLst>
                <a:ahLst/>
                <a:cxnLst>
                  <a:cxn ang="T10">
                    <a:pos x="T0" y="T1"/>
                  </a:cxn>
                  <a:cxn ang="T11">
                    <a:pos x="T2" y="T3"/>
                  </a:cxn>
                  <a:cxn ang="T12">
                    <a:pos x="T4" y="T5"/>
                  </a:cxn>
                  <a:cxn ang="T13">
                    <a:pos x="T6" y="T7"/>
                  </a:cxn>
                  <a:cxn ang="T14">
                    <a:pos x="T8" y="T9"/>
                  </a:cxn>
                </a:cxnLst>
                <a:rect l="T15" t="T16" r="T17" b="T18"/>
                <a:pathLst>
                  <a:path w="1392" h="336">
                    <a:moveTo>
                      <a:pt x="240" y="0"/>
                    </a:moveTo>
                    <a:lnTo>
                      <a:pt x="0" y="0"/>
                    </a:lnTo>
                    <a:lnTo>
                      <a:pt x="0" y="240"/>
                    </a:lnTo>
                    <a:lnTo>
                      <a:pt x="1392" y="240"/>
                    </a:lnTo>
                    <a:lnTo>
                      <a:pt x="1392" y="336"/>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12" name="Line 23"/>
              <p:cNvSpPr>
                <a:spLocks noChangeShapeType="1"/>
              </p:cNvSpPr>
              <p:nvPr/>
            </p:nvSpPr>
            <p:spPr bwMode="auto">
              <a:xfrm>
                <a:off x="826" y="3178"/>
                <a:ext cx="672"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13" name="Line 24"/>
              <p:cNvSpPr>
                <a:spLocks noChangeShapeType="1"/>
              </p:cNvSpPr>
              <p:nvPr/>
            </p:nvSpPr>
            <p:spPr bwMode="auto">
              <a:xfrm>
                <a:off x="634" y="3178"/>
                <a:ext cx="240"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4" name="AutoShape 25"/>
              <p:cNvSpPr>
                <a:spLocks noChangeArrowheads="1"/>
              </p:cNvSpPr>
              <p:nvPr/>
            </p:nvSpPr>
            <p:spPr bwMode="auto">
              <a:xfrm>
                <a:off x="614" y="3635"/>
                <a:ext cx="1632" cy="165"/>
              </a:xfrm>
              <a:prstGeom prst="rightArrow">
                <a:avLst>
                  <a:gd name="adj1" fmla="val 50000"/>
                  <a:gd name="adj2" fmla="val 164253"/>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15" name="AutoShape 26"/>
              <p:cNvSpPr>
                <a:spLocks noChangeArrowheads="1"/>
              </p:cNvSpPr>
              <p:nvPr/>
            </p:nvSpPr>
            <p:spPr bwMode="auto">
              <a:xfrm>
                <a:off x="4302" y="3973"/>
                <a:ext cx="1008" cy="208"/>
              </a:xfrm>
              <a:prstGeom prst="leftArrow">
                <a:avLst>
                  <a:gd name="adj1" fmla="val 50000"/>
                  <a:gd name="adj2" fmla="val 88465"/>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16" name="Text Box 27"/>
              <p:cNvSpPr txBox="1">
                <a:spLocks noChangeArrowheads="1"/>
              </p:cNvSpPr>
              <p:nvPr/>
            </p:nvSpPr>
            <p:spPr bwMode="auto">
              <a:xfrm>
                <a:off x="0" y="3943"/>
                <a:ext cx="55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t>数据线</a:t>
                </a:r>
              </a:p>
            </p:txBody>
          </p:sp>
          <p:sp>
            <p:nvSpPr>
              <p:cNvPr id="217" name="Text Box 28"/>
              <p:cNvSpPr txBox="1">
                <a:spLocks noChangeArrowheads="1"/>
              </p:cNvSpPr>
              <p:nvPr/>
            </p:nvSpPr>
            <p:spPr bwMode="auto">
              <a:xfrm>
                <a:off x="0" y="3022"/>
                <a:ext cx="6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t>启动命令</a:t>
                </a:r>
              </a:p>
            </p:txBody>
          </p:sp>
          <p:sp>
            <p:nvSpPr>
              <p:cNvPr id="218" name="Text Box 29"/>
              <p:cNvSpPr txBox="1">
                <a:spLocks noChangeArrowheads="1"/>
              </p:cNvSpPr>
              <p:nvPr/>
            </p:nvSpPr>
            <p:spPr bwMode="auto">
              <a:xfrm>
                <a:off x="0" y="3607"/>
                <a:ext cx="55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t>地址线</a:t>
                </a:r>
              </a:p>
            </p:txBody>
          </p:sp>
          <p:sp>
            <p:nvSpPr>
              <p:cNvPr id="219" name="Text Box 30"/>
              <p:cNvSpPr txBox="1">
                <a:spLocks noChangeArrowheads="1"/>
              </p:cNvSpPr>
              <p:nvPr/>
            </p:nvSpPr>
            <p:spPr bwMode="auto">
              <a:xfrm>
                <a:off x="2640" y="3406"/>
                <a:ext cx="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SEL</a:t>
                </a:r>
              </a:p>
            </p:txBody>
          </p:sp>
          <p:sp>
            <p:nvSpPr>
              <p:cNvPr id="220" name="Line 31"/>
              <p:cNvSpPr>
                <a:spLocks noChangeShapeType="1"/>
              </p:cNvSpPr>
              <p:nvPr/>
            </p:nvSpPr>
            <p:spPr bwMode="auto">
              <a:xfrm flipH="1" flipV="1">
                <a:off x="4810" y="3344"/>
                <a:ext cx="432" cy="7"/>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1" name="Text Box 32"/>
              <p:cNvSpPr txBox="1">
                <a:spLocks noChangeArrowheads="1"/>
              </p:cNvSpPr>
              <p:nvPr/>
            </p:nvSpPr>
            <p:spPr bwMode="auto">
              <a:xfrm>
                <a:off x="5040" y="3790"/>
                <a:ext cx="7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t>输入数据</a:t>
                </a:r>
              </a:p>
            </p:txBody>
          </p:sp>
          <p:sp>
            <p:nvSpPr>
              <p:cNvPr id="222" name="Text Box 33"/>
              <p:cNvSpPr txBox="1">
                <a:spLocks noChangeArrowheads="1"/>
              </p:cNvSpPr>
              <p:nvPr/>
            </p:nvSpPr>
            <p:spPr bwMode="auto">
              <a:xfrm>
                <a:off x="4818" y="2745"/>
                <a:ext cx="6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t>启动设备</a:t>
                </a:r>
              </a:p>
            </p:txBody>
          </p:sp>
          <p:sp>
            <p:nvSpPr>
              <p:cNvPr id="223" name="Text Box 34"/>
              <p:cNvSpPr txBox="1">
                <a:spLocks noChangeArrowheads="1"/>
              </p:cNvSpPr>
              <p:nvPr/>
            </p:nvSpPr>
            <p:spPr bwMode="auto">
              <a:xfrm>
                <a:off x="4818" y="3386"/>
                <a:ext cx="6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t>设备工作</a:t>
                </a:r>
              </a:p>
              <a:p>
                <a:pPr eaLnBrk="1" hangingPunct="1">
                  <a:spcBef>
                    <a:spcPct val="0"/>
                  </a:spcBef>
                  <a:buClrTx/>
                  <a:buSzTx/>
                  <a:buFontTx/>
                  <a:buNone/>
                </a:pPr>
                <a:r>
                  <a:rPr lang="zh-CN" altLang="en-US" sz="1800" b="1"/>
                  <a:t>   结束</a:t>
                </a:r>
              </a:p>
            </p:txBody>
          </p:sp>
          <p:sp>
            <p:nvSpPr>
              <p:cNvPr id="224" name="Text Box 35"/>
              <p:cNvSpPr txBox="1">
                <a:spLocks noChangeArrowheads="1"/>
              </p:cNvSpPr>
              <p:nvPr/>
            </p:nvSpPr>
            <p:spPr bwMode="auto">
              <a:xfrm>
                <a:off x="2356" y="2455"/>
                <a:ext cx="2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t>&amp;</a:t>
                </a:r>
              </a:p>
            </p:txBody>
          </p:sp>
          <p:sp>
            <p:nvSpPr>
              <p:cNvPr id="225" name="Rectangle 36"/>
              <p:cNvSpPr>
                <a:spLocks noChangeArrowheads="1"/>
              </p:cNvSpPr>
              <p:nvPr/>
            </p:nvSpPr>
            <p:spPr bwMode="auto">
              <a:xfrm>
                <a:off x="2276" y="2487"/>
                <a:ext cx="381" cy="153"/>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26" name="Text Box 37"/>
              <p:cNvSpPr txBox="1">
                <a:spLocks noChangeArrowheads="1"/>
              </p:cNvSpPr>
              <p:nvPr/>
            </p:nvSpPr>
            <p:spPr bwMode="auto">
              <a:xfrm>
                <a:off x="2380" y="2119"/>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t>1</a:t>
                </a:r>
              </a:p>
            </p:txBody>
          </p:sp>
          <p:sp>
            <p:nvSpPr>
              <p:cNvPr id="227" name="Rectangle 38"/>
              <p:cNvSpPr>
                <a:spLocks noChangeArrowheads="1"/>
              </p:cNvSpPr>
              <p:nvPr/>
            </p:nvSpPr>
            <p:spPr bwMode="auto">
              <a:xfrm>
                <a:off x="2276" y="2155"/>
                <a:ext cx="381" cy="153"/>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28" name="Oval 39"/>
              <p:cNvSpPr>
                <a:spLocks noChangeArrowheads="1"/>
              </p:cNvSpPr>
              <p:nvPr/>
            </p:nvSpPr>
            <p:spPr bwMode="auto">
              <a:xfrm>
                <a:off x="2458" y="2432"/>
                <a:ext cx="48" cy="42"/>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000" b="1">
                  <a:solidFill>
                    <a:schemeClr val="folHlink"/>
                  </a:solidFill>
                </a:endParaRPr>
              </a:p>
            </p:txBody>
          </p:sp>
          <p:sp>
            <p:nvSpPr>
              <p:cNvPr id="229" name="Oval 40"/>
              <p:cNvSpPr>
                <a:spLocks noChangeArrowheads="1"/>
              </p:cNvSpPr>
              <p:nvPr/>
            </p:nvSpPr>
            <p:spPr bwMode="auto">
              <a:xfrm>
                <a:off x="2458" y="2110"/>
                <a:ext cx="48" cy="41"/>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000" b="1">
                  <a:solidFill>
                    <a:schemeClr val="folHlink"/>
                  </a:solidFill>
                </a:endParaRPr>
              </a:p>
            </p:txBody>
          </p:sp>
          <p:sp>
            <p:nvSpPr>
              <p:cNvPr id="230" name="Rectangle 41"/>
              <p:cNvSpPr>
                <a:spLocks noChangeArrowheads="1"/>
              </p:cNvSpPr>
              <p:nvPr/>
            </p:nvSpPr>
            <p:spPr bwMode="auto">
              <a:xfrm>
                <a:off x="2266" y="1581"/>
                <a:ext cx="768" cy="41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31" name="Text Box 42"/>
              <p:cNvSpPr txBox="1">
                <a:spLocks noChangeArrowheads="1"/>
              </p:cNvSpPr>
              <p:nvPr/>
            </p:nvSpPr>
            <p:spPr bwMode="auto">
              <a:xfrm>
                <a:off x="2266" y="1581"/>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1600" b="1"/>
                  <a:t>Q</a:t>
                </a:r>
                <a:endParaRPr lang="zh-CN" altLang="en-US" sz="1600" b="1"/>
              </a:p>
            </p:txBody>
          </p:sp>
          <p:grpSp>
            <p:nvGrpSpPr>
              <p:cNvPr id="232" name="Group 43"/>
              <p:cNvGrpSpPr/>
              <p:nvPr/>
            </p:nvGrpSpPr>
            <p:grpSpPr bwMode="auto">
              <a:xfrm>
                <a:off x="2818" y="1604"/>
                <a:ext cx="216" cy="213"/>
                <a:chOff x="2818" y="1613"/>
                <a:chExt cx="216" cy="213"/>
              </a:xfrm>
            </p:grpSpPr>
            <p:sp>
              <p:nvSpPr>
                <p:cNvPr id="283" name="Text Box 44"/>
                <p:cNvSpPr txBox="1">
                  <a:spLocks noChangeArrowheads="1"/>
                </p:cNvSpPr>
                <p:nvPr/>
              </p:nvSpPr>
              <p:spPr bwMode="auto">
                <a:xfrm>
                  <a:off x="2818" y="1613"/>
                  <a:ext cx="2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1600" b="1"/>
                    <a:t>Q</a:t>
                  </a:r>
                  <a:endParaRPr lang="zh-CN" altLang="en-US" sz="1600" b="1"/>
                </a:p>
              </p:txBody>
            </p:sp>
            <p:sp>
              <p:nvSpPr>
                <p:cNvPr id="284" name="Line 45"/>
                <p:cNvSpPr>
                  <a:spLocks noChangeShapeType="1"/>
                </p:cNvSpPr>
                <p:nvPr/>
              </p:nvSpPr>
              <p:spPr bwMode="auto">
                <a:xfrm>
                  <a:off x="2842" y="1631"/>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233" name="Text Box 46"/>
              <p:cNvSpPr txBox="1">
                <a:spLocks noChangeArrowheads="1"/>
              </p:cNvSpPr>
              <p:nvPr/>
            </p:nvSpPr>
            <p:spPr bwMode="auto">
              <a:xfrm>
                <a:off x="2266" y="1813"/>
                <a:ext cx="20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1600" b="1"/>
                  <a:t>D</a:t>
                </a:r>
              </a:p>
            </p:txBody>
          </p:sp>
          <p:sp>
            <p:nvSpPr>
              <p:cNvPr id="234" name="Text Box 47"/>
              <p:cNvSpPr txBox="1">
                <a:spLocks noChangeArrowheads="1"/>
              </p:cNvSpPr>
              <p:nvPr/>
            </p:nvSpPr>
            <p:spPr bwMode="auto">
              <a:xfrm>
                <a:off x="2410" y="1697"/>
                <a:ext cx="517"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INTR</a:t>
                </a:r>
              </a:p>
            </p:txBody>
          </p:sp>
          <p:sp>
            <p:nvSpPr>
              <p:cNvPr id="235" name="AutoShape 48"/>
              <p:cNvSpPr>
                <a:spLocks noChangeArrowheads="1"/>
              </p:cNvSpPr>
              <p:nvPr/>
            </p:nvSpPr>
            <p:spPr bwMode="auto">
              <a:xfrm>
                <a:off x="2890" y="1909"/>
                <a:ext cx="96" cy="83"/>
              </a:xfrm>
              <a:prstGeom prst="triangle">
                <a:avLst>
                  <a:gd name="adj" fmla="val 50000"/>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36" name="Rectangle 49"/>
              <p:cNvSpPr>
                <a:spLocks noChangeArrowheads="1"/>
              </p:cNvSpPr>
              <p:nvPr/>
            </p:nvSpPr>
            <p:spPr bwMode="auto">
              <a:xfrm>
                <a:off x="3706" y="2837"/>
                <a:ext cx="576" cy="329"/>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37" name="Text Box 50"/>
              <p:cNvSpPr txBox="1">
                <a:spLocks noChangeArrowheads="1"/>
              </p:cNvSpPr>
              <p:nvPr/>
            </p:nvSpPr>
            <p:spPr bwMode="auto">
              <a:xfrm>
                <a:off x="3860" y="2878"/>
                <a:ext cx="263"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 B</a:t>
                </a:r>
              </a:p>
            </p:txBody>
          </p:sp>
          <p:sp>
            <p:nvSpPr>
              <p:cNvPr id="238" name="Text Box 51"/>
              <p:cNvSpPr txBox="1">
                <a:spLocks noChangeArrowheads="1"/>
              </p:cNvSpPr>
              <p:nvPr/>
            </p:nvSpPr>
            <p:spPr bwMode="auto">
              <a:xfrm>
                <a:off x="3706" y="2805"/>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1600" b="1"/>
                  <a:t>Q</a:t>
                </a:r>
              </a:p>
            </p:txBody>
          </p:sp>
          <p:sp>
            <p:nvSpPr>
              <p:cNvPr id="239" name="Freeform 52"/>
              <p:cNvSpPr/>
              <p:nvPr/>
            </p:nvSpPr>
            <p:spPr bwMode="auto">
              <a:xfrm>
                <a:off x="2364" y="2644"/>
                <a:ext cx="1" cy="192"/>
              </a:xfrm>
              <a:custGeom>
                <a:avLst/>
                <a:gdLst>
                  <a:gd name="T0" fmla="*/ 0 w 1"/>
                  <a:gd name="T1" fmla="*/ 192 h 192"/>
                  <a:gd name="T2" fmla="*/ 0 w 1"/>
                  <a:gd name="T3" fmla="*/ 0 h 192"/>
                  <a:gd name="T4" fmla="*/ 0 60000 65536"/>
                  <a:gd name="T5" fmla="*/ 0 60000 65536"/>
                  <a:gd name="T6" fmla="*/ 0 w 1"/>
                  <a:gd name="T7" fmla="*/ 0 h 192"/>
                  <a:gd name="T8" fmla="*/ 1 w 1"/>
                  <a:gd name="T9" fmla="*/ 192 h 192"/>
                </a:gdLst>
                <a:ahLst/>
                <a:cxnLst>
                  <a:cxn ang="T4">
                    <a:pos x="T0" y="T1"/>
                  </a:cxn>
                  <a:cxn ang="T5">
                    <a:pos x="T2" y="T3"/>
                  </a:cxn>
                </a:cxnLst>
                <a:rect l="T6" t="T7" r="T8" b="T9"/>
                <a:pathLst>
                  <a:path w="1" h="192">
                    <a:moveTo>
                      <a:pt x="0" y="192"/>
                    </a:moveTo>
                    <a:lnTo>
                      <a:pt x="0" y="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40" name="Line 53"/>
              <p:cNvSpPr>
                <a:spLocks noChangeShapeType="1"/>
              </p:cNvSpPr>
              <p:nvPr/>
            </p:nvSpPr>
            <p:spPr bwMode="auto">
              <a:xfrm flipV="1">
                <a:off x="2483" y="2308"/>
                <a:ext cx="0" cy="12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41" name="Line 54"/>
              <p:cNvSpPr>
                <a:spLocks noChangeShapeType="1"/>
              </p:cNvSpPr>
              <p:nvPr/>
            </p:nvSpPr>
            <p:spPr bwMode="auto">
              <a:xfrm flipV="1">
                <a:off x="2483" y="1998"/>
                <a:ext cx="0" cy="124"/>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42" name="Rectangle 55"/>
              <p:cNvSpPr>
                <a:spLocks noChangeArrowheads="1"/>
              </p:cNvSpPr>
              <p:nvPr/>
            </p:nvSpPr>
            <p:spPr bwMode="auto">
              <a:xfrm>
                <a:off x="3648" y="1644"/>
                <a:ext cx="730" cy="418"/>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243" name="Group 56"/>
              <p:cNvGrpSpPr/>
              <p:nvPr/>
            </p:nvGrpSpPr>
            <p:grpSpPr bwMode="auto">
              <a:xfrm>
                <a:off x="4162" y="1667"/>
                <a:ext cx="216" cy="213"/>
                <a:chOff x="4162" y="1676"/>
                <a:chExt cx="216" cy="213"/>
              </a:xfrm>
            </p:grpSpPr>
            <p:sp>
              <p:nvSpPr>
                <p:cNvPr id="281" name="Text Box 57"/>
                <p:cNvSpPr txBox="1">
                  <a:spLocks noChangeArrowheads="1"/>
                </p:cNvSpPr>
                <p:nvPr/>
              </p:nvSpPr>
              <p:spPr bwMode="auto">
                <a:xfrm>
                  <a:off x="4162" y="1676"/>
                  <a:ext cx="2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1600" b="1"/>
                    <a:t>Q</a:t>
                  </a:r>
                  <a:endParaRPr lang="zh-CN" altLang="en-US" sz="1600" b="1"/>
                </a:p>
              </p:txBody>
            </p:sp>
            <p:sp>
              <p:nvSpPr>
                <p:cNvPr id="282" name="Line 58"/>
                <p:cNvSpPr>
                  <a:spLocks noChangeShapeType="1"/>
                </p:cNvSpPr>
                <p:nvPr/>
              </p:nvSpPr>
              <p:spPr bwMode="auto">
                <a:xfrm>
                  <a:off x="4186" y="1694"/>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244" name="Text Box 59"/>
              <p:cNvSpPr txBox="1">
                <a:spLocks noChangeArrowheads="1"/>
              </p:cNvSpPr>
              <p:nvPr/>
            </p:nvSpPr>
            <p:spPr bwMode="auto">
              <a:xfrm>
                <a:off x="3696" y="1759"/>
                <a:ext cx="6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 MASK</a:t>
                </a:r>
              </a:p>
            </p:txBody>
          </p:sp>
          <p:sp>
            <p:nvSpPr>
              <p:cNvPr id="245" name="Oval 60"/>
              <p:cNvSpPr>
                <a:spLocks noChangeArrowheads="1"/>
              </p:cNvSpPr>
              <p:nvPr/>
            </p:nvSpPr>
            <p:spPr bwMode="auto">
              <a:xfrm>
                <a:off x="2890" y="1541"/>
                <a:ext cx="48" cy="41"/>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000" b="1">
                  <a:solidFill>
                    <a:schemeClr val="folHlink"/>
                  </a:solidFill>
                </a:endParaRPr>
              </a:p>
            </p:txBody>
          </p:sp>
          <p:sp>
            <p:nvSpPr>
              <p:cNvPr id="246" name="Oval 61"/>
              <p:cNvSpPr>
                <a:spLocks noChangeArrowheads="1"/>
              </p:cNvSpPr>
              <p:nvPr/>
            </p:nvSpPr>
            <p:spPr bwMode="auto">
              <a:xfrm>
                <a:off x="4234" y="1603"/>
                <a:ext cx="48" cy="41"/>
              </a:xfrm>
              <a:prstGeom prst="ellipse">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000" b="1">
                  <a:solidFill>
                    <a:schemeClr val="folHlink"/>
                  </a:solidFill>
                </a:endParaRPr>
              </a:p>
            </p:txBody>
          </p:sp>
          <p:sp>
            <p:nvSpPr>
              <p:cNvPr id="247" name="Text Box 62"/>
              <p:cNvSpPr txBox="1">
                <a:spLocks noChangeArrowheads="1"/>
              </p:cNvSpPr>
              <p:nvPr/>
            </p:nvSpPr>
            <p:spPr bwMode="auto">
              <a:xfrm>
                <a:off x="2806" y="793"/>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设备编码器</a:t>
                </a:r>
              </a:p>
            </p:txBody>
          </p:sp>
          <p:sp>
            <p:nvSpPr>
              <p:cNvPr id="248" name="Rectangle 63"/>
              <p:cNvSpPr>
                <a:spLocks noChangeArrowheads="1"/>
              </p:cNvSpPr>
              <p:nvPr/>
            </p:nvSpPr>
            <p:spPr bwMode="auto">
              <a:xfrm>
                <a:off x="2804" y="817"/>
                <a:ext cx="960" cy="207"/>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49" name="Text Box 64"/>
              <p:cNvSpPr txBox="1">
                <a:spLocks noChangeArrowheads="1"/>
              </p:cNvSpPr>
              <p:nvPr/>
            </p:nvSpPr>
            <p:spPr bwMode="auto">
              <a:xfrm>
                <a:off x="2976" y="1158"/>
                <a:ext cx="5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排队器</a:t>
                </a:r>
              </a:p>
            </p:txBody>
          </p:sp>
          <p:sp>
            <p:nvSpPr>
              <p:cNvPr id="250" name="Rectangle 65"/>
              <p:cNvSpPr>
                <a:spLocks noChangeArrowheads="1"/>
              </p:cNvSpPr>
              <p:nvPr/>
            </p:nvSpPr>
            <p:spPr bwMode="auto">
              <a:xfrm>
                <a:off x="2794" y="1182"/>
                <a:ext cx="960" cy="207"/>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51" name="Freeform 66"/>
              <p:cNvSpPr/>
              <p:nvPr/>
            </p:nvSpPr>
            <p:spPr bwMode="auto">
              <a:xfrm>
                <a:off x="2913" y="1396"/>
                <a:ext cx="1" cy="147"/>
              </a:xfrm>
              <a:custGeom>
                <a:avLst/>
                <a:gdLst>
                  <a:gd name="T0" fmla="*/ 0 w 1"/>
                  <a:gd name="T1" fmla="*/ 147 h 147"/>
                  <a:gd name="T2" fmla="*/ 0 w 1"/>
                  <a:gd name="T3" fmla="*/ 0 h 147"/>
                  <a:gd name="T4" fmla="*/ 0 60000 65536"/>
                  <a:gd name="T5" fmla="*/ 0 60000 65536"/>
                  <a:gd name="T6" fmla="*/ 0 w 1"/>
                  <a:gd name="T7" fmla="*/ 0 h 147"/>
                  <a:gd name="T8" fmla="*/ 1 w 1"/>
                  <a:gd name="T9" fmla="*/ 147 h 147"/>
                </a:gdLst>
                <a:ahLst/>
                <a:cxnLst>
                  <a:cxn ang="T4">
                    <a:pos x="T0" y="T1"/>
                  </a:cxn>
                  <a:cxn ang="T5">
                    <a:pos x="T2" y="T3"/>
                  </a:cxn>
                </a:cxnLst>
                <a:rect l="T6" t="T7" r="T8" b="T9"/>
                <a:pathLst>
                  <a:path w="1" h="147">
                    <a:moveTo>
                      <a:pt x="0" y="147"/>
                    </a:moveTo>
                    <a:lnTo>
                      <a:pt x="0" y="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52" name="Freeform 67"/>
              <p:cNvSpPr/>
              <p:nvPr/>
            </p:nvSpPr>
            <p:spPr bwMode="auto">
              <a:xfrm>
                <a:off x="2938" y="1983"/>
                <a:ext cx="1872" cy="207"/>
              </a:xfrm>
              <a:custGeom>
                <a:avLst/>
                <a:gdLst>
                  <a:gd name="T0" fmla="*/ 0 w 2160"/>
                  <a:gd name="T1" fmla="*/ 0 h 240"/>
                  <a:gd name="T2" fmla="*/ 0 w 2160"/>
                  <a:gd name="T3" fmla="*/ 179 h 240"/>
                  <a:gd name="T4" fmla="*/ 1622 w 2160"/>
                  <a:gd name="T5" fmla="*/ 179 h 240"/>
                  <a:gd name="T6" fmla="*/ 0 60000 65536"/>
                  <a:gd name="T7" fmla="*/ 0 60000 65536"/>
                  <a:gd name="T8" fmla="*/ 0 60000 65536"/>
                  <a:gd name="T9" fmla="*/ 0 w 2160"/>
                  <a:gd name="T10" fmla="*/ 0 h 240"/>
                  <a:gd name="T11" fmla="*/ 2160 w 2160"/>
                  <a:gd name="T12" fmla="*/ 240 h 240"/>
                </a:gdLst>
                <a:ahLst/>
                <a:cxnLst>
                  <a:cxn ang="T6">
                    <a:pos x="T0" y="T1"/>
                  </a:cxn>
                  <a:cxn ang="T7">
                    <a:pos x="T2" y="T3"/>
                  </a:cxn>
                  <a:cxn ang="T8">
                    <a:pos x="T4" y="T5"/>
                  </a:cxn>
                </a:cxnLst>
                <a:rect l="T9" t="T10" r="T11" b="T12"/>
                <a:pathLst>
                  <a:path w="2160" h="240">
                    <a:moveTo>
                      <a:pt x="0" y="0"/>
                    </a:moveTo>
                    <a:lnTo>
                      <a:pt x="0" y="240"/>
                    </a:lnTo>
                    <a:lnTo>
                      <a:pt x="2160" y="24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53" name="Freeform 68"/>
              <p:cNvSpPr/>
              <p:nvPr/>
            </p:nvSpPr>
            <p:spPr bwMode="auto">
              <a:xfrm>
                <a:off x="2554" y="1548"/>
                <a:ext cx="1707" cy="1181"/>
              </a:xfrm>
              <a:custGeom>
                <a:avLst/>
                <a:gdLst>
                  <a:gd name="T0" fmla="*/ 0 w 1707"/>
                  <a:gd name="T1" fmla="*/ 1098 h 1181"/>
                  <a:gd name="T2" fmla="*/ 0 w 1707"/>
                  <a:gd name="T3" fmla="*/ 1181 h 1181"/>
                  <a:gd name="T4" fmla="*/ 720 w 1707"/>
                  <a:gd name="T5" fmla="*/ 1181 h 1181"/>
                  <a:gd name="T6" fmla="*/ 719 w 1707"/>
                  <a:gd name="T7" fmla="*/ 4 h 1181"/>
                  <a:gd name="T8" fmla="*/ 1707 w 1707"/>
                  <a:gd name="T9" fmla="*/ 0 h 1181"/>
                  <a:gd name="T10" fmla="*/ 1707 w 1707"/>
                  <a:gd name="T11" fmla="*/ 54 h 1181"/>
                  <a:gd name="T12" fmla="*/ 0 60000 65536"/>
                  <a:gd name="T13" fmla="*/ 0 60000 65536"/>
                  <a:gd name="T14" fmla="*/ 0 60000 65536"/>
                  <a:gd name="T15" fmla="*/ 0 60000 65536"/>
                  <a:gd name="T16" fmla="*/ 0 60000 65536"/>
                  <a:gd name="T17" fmla="*/ 0 60000 65536"/>
                  <a:gd name="T18" fmla="*/ 0 w 1707"/>
                  <a:gd name="T19" fmla="*/ 0 h 1181"/>
                  <a:gd name="T20" fmla="*/ 1707 w 1707"/>
                  <a:gd name="T21" fmla="*/ 1181 h 1181"/>
                </a:gdLst>
                <a:ahLst/>
                <a:cxnLst>
                  <a:cxn ang="T12">
                    <a:pos x="T0" y="T1"/>
                  </a:cxn>
                  <a:cxn ang="T13">
                    <a:pos x="T2" y="T3"/>
                  </a:cxn>
                  <a:cxn ang="T14">
                    <a:pos x="T4" y="T5"/>
                  </a:cxn>
                  <a:cxn ang="T15">
                    <a:pos x="T6" y="T7"/>
                  </a:cxn>
                  <a:cxn ang="T16">
                    <a:pos x="T8" y="T9"/>
                  </a:cxn>
                  <a:cxn ang="T17">
                    <a:pos x="T10" y="T11"/>
                  </a:cxn>
                </a:cxnLst>
                <a:rect l="T18" t="T19" r="T20" b="T21"/>
                <a:pathLst>
                  <a:path w="1707" h="1181">
                    <a:moveTo>
                      <a:pt x="0" y="1098"/>
                    </a:moveTo>
                    <a:lnTo>
                      <a:pt x="0" y="1181"/>
                    </a:lnTo>
                    <a:lnTo>
                      <a:pt x="720" y="1181"/>
                    </a:lnTo>
                    <a:lnTo>
                      <a:pt x="719" y="4"/>
                    </a:lnTo>
                    <a:lnTo>
                      <a:pt x="1707" y="0"/>
                    </a:lnTo>
                    <a:lnTo>
                      <a:pt x="1707" y="54"/>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54" name="Freeform 69"/>
              <p:cNvSpPr/>
              <p:nvPr/>
            </p:nvSpPr>
            <p:spPr bwMode="auto">
              <a:xfrm>
                <a:off x="3360" y="1390"/>
                <a:ext cx="1440" cy="83"/>
              </a:xfrm>
              <a:custGeom>
                <a:avLst/>
                <a:gdLst>
                  <a:gd name="T0" fmla="*/ 1440 w 1440"/>
                  <a:gd name="T1" fmla="*/ 72 h 96"/>
                  <a:gd name="T2" fmla="*/ 0 w 1440"/>
                  <a:gd name="T3" fmla="*/ 72 h 96"/>
                  <a:gd name="T4" fmla="*/ 0 w 1440"/>
                  <a:gd name="T5" fmla="*/ 0 h 96"/>
                  <a:gd name="T6" fmla="*/ 0 60000 65536"/>
                  <a:gd name="T7" fmla="*/ 0 60000 65536"/>
                  <a:gd name="T8" fmla="*/ 0 60000 65536"/>
                  <a:gd name="T9" fmla="*/ 0 w 1440"/>
                  <a:gd name="T10" fmla="*/ 0 h 96"/>
                  <a:gd name="T11" fmla="*/ 1440 w 1440"/>
                  <a:gd name="T12" fmla="*/ 96 h 96"/>
                </a:gdLst>
                <a:ahLst/>
                <a:cxnLst>
                  <a:cxn ang="T6">
                    <a:pos x="T0" y="T1"/>
                  </a:cxn>
                  <a:cxn ang="T7">
                    <a:pos x="T2" y="T3"/>
                  </a:cxn>
                  <a:cxn ang="T8">
                    <a:pos x="T4" y="T5"/>
                  </a:cxn>
                </a:cxnLst>
                <a:rect l="T9" t="T10" r="T11" b="T12"/>
                <a:pathLst>
                  <a:path w="1440" h="96">
                    <a:moveTo>
                      <a:pt x="1440" y="96"/>
                    </a:moveTo>
                    <a:lnTo>
                      <a:pt x="0" y="96"/>
                    </a:lnTo>
                    <a:lnTo>
                      <a:pt x="0" y="0"/>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55" name="Freeform 70"/>
              <p:cNvSpPr/>
              <p:nvPr/>
            </p:nvSpPr>
            <p:spPr bwMode="auto">
              <a:xfrm>
                <a:off x="3273" y="1024"/>
                <a:ext cx="3" cy="165"/>
              </a:xfrm>
              <a:custGeom>
                <a:avLst/>
                <a:gdLst>
                  <a:gd name="T0" fmla="*/ 0 w 3"/>
                  <a:gd name="T1" fmla="*/ 165 h 165"/>
                  <a:gd name="T2" fmla="*/ 3 w 3"/>
                  <a:gd name="T3" fmla="*/ 0 h 165"/>
                  <a:gd name="T4" fmla="*/ 0 60000 65536"/>
                  <a:gd name="T5" fmla="*/ 0 60000 65536"/>
                  <a:gd name="T6" fmla="*/ 0 w 3"/>
                  <a:gd name="T7" fmla="*/ 0 h 165"/>
                  <a:gd name="T8" fmla="*/ 3 w 3"/>
                  <a:gd name="T9" fmla="*/ 165 h 165"/>
                </a:gdLst>
                <a:ahLst/>
                <a:cxnLst>
                  <a:cxn ang="T4">
                    <a:pos x="T0" y="T1"/>
                  </a:cxn>
                  <a:cxn ang="T5">
                    <a:pos x="T2" y="T3"/>
                  </a:cxn>
                </a:cxnLst>
                <a:rect l="T6" t="T7" r="T8" b="T9"/>
                <a:pathLst>
                  <a:path w="3" h="165">
                    <a:moveTo>
                      <a:pt x="0" y="165"/>
                    </a:moveTo>
                    <a:lnTo>
                      <a:pt x="3" y="0"/>
                    </a:lnTo>
                  </a:path>
                </a:pathLst>
              </a:custGeom>
              <a:noFill/>
              <a:ln w="28575">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56" name="Freeform 71"/>
              <p:cNvSpPr/>
              <p:nvPr/>
            </p:nvSpPr>
            <p:spPr bwMode="auto">
              <a:xfrm>
                <a:off x="712" y="1452"/>
                <a:ext cx="1650" cy="130"/>
              </a:xfrm>
              <a:custGeom>
                <a:avLst/>
                <a:gdLst>
                  <a:gd name="T0" fmla="*/ 2101 w 1296"/>
                  <a:gd name="T1" fmla="*/ 117 h 144"/>
                  <a:gd name="T2" fmla="*/ 2101 w 1296"/>
                  <a:gd name="T3" fmla="*/ 0 h 144"/>
                  <a:gd name="T4" fmla="*/ 0 w 1296"/>
                  <a:gd name="T5" fmla="*/ 0 h 144"/>
                  <a:gd name="T6" fmla="*/ 0 60000 65536"/>
                  <a:gd name="T7" fmla="*/ 0 60000 65536"/>
                  <a:gd name="T8" fmla="*/ 0 60000 65536"/>
                  <a:gd name="T9" fmla="*/ 0 w 1296"/>
                  <a:gd name="T10" fmla="*/ 0 h 144"/>
                  <a:gd name="T11" fmla="*/ 1296 w 1296"/>
                  <a:gd name="T12" fmla="*/ 144 h 144"/>
                </a:gdLst>
                <a:ahLst/>
                <a:cxnLst>
                  <a:cxn ang="T6">
                    <a:pos x="T0" y="T1"/>
                  </a:cxn>
                  <a:cxn ang="T7">
                    <a:pos x="T2" y="T3"/>
                  </a:cxn>
                  <a:cxn ang="T8">
                    <a:pos x="T4" y="T5"/>
                  </a:cxn>
                </a:cxnLst>
                <a:rect l="T9" t="T10" r="T11" b="T12"/>
                <a:pathLst>
                  <a:path w="1296" h="144">
                    <a:moveTo>
                      <a:pt x="1296" y="144"/>
                    </a:moveTo>
                    <a:lnTo>
                      <a:pt x="1296" y="0"/>
                    </a:lnTo>
                    <a:lnTo>
                      <a:pt x="0" y="0"/>
                    </a:lnTo>
                  </a:path>
                </a:pathLst>
              </a:custGeom>
              <a:noFill/>
              <a:ln w="28575">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57" name="Freeform 72"/>
              <p:cNvSpPr/>
              <p:nvPr/>
            </p:nvSpPr>
            <p:spPr bwMode="auto">
              <a:xfrm>
                <a:off x="1018" y="1029"/>
                <a:ext cx="1920" cy="83"/>
              </a:xfrm>
              <a:custGeom>
                <a:avLst/>
                <a:gdLst>
                  <a:gd name="T0" fmla="*/ 1920 w 1920"/>
                  <a:gd name="T1" fmla="*/ 0 h 96"/>
                  <a:gd name="T2" fmla="*/ 1920 w 1920"/>
                  <a:gd name="T3" fmla="*/ 72 h 96"/>
                  <a:gd name="T4" fmla="*/ 0 w 1920"/>
                  <a:gd name="T5" fmla="*/ 72 h 96"/>
                  <a:gd name="T6" fmla="*/ 0 60000 65536"/>
                  <a:gd name="T7" fmla="*/ 0 60000 65536"/>
                  <a:gd name="T8" fmla="*/ 0 60000 65536"/>
                  <a:gd name="T9" fmla="*/ 0 w 1920"/>
                  <a:gd name="T10" fmla="*/ 0 h 96"/>
                  <a:gd name="T11" fmla="*/ 1920 w 1920"/>
                  <a:gd name="T12" fmla="*/ 96 h 96"/>
                </a:gdLst>
                <a:ahLst/>
                <a:cxnLst>
                  <a:cxn ang="T6">
                    <a:pos x="T0" y="T1"/>
                  </a:cxn>
                  <a:cxn ang="T7">
                    <a:pos x="T2" y="T3"/>
                  </a:cxn>
                  <a:cxn ang="T8">
                    <a:pos x="T4" y="T5"/>
                  </a:cxn>
                </a:cxnLst>
                <a:rect l="T9" t="T10" r="T11" b="T12"/>
                <a:pathLst>
                  <a:path w="1920" h="96">
                    <a:moveTo>
                      <a:pt x="1920" y="0"/>
                    </a:moveTo>
                    <a:lnTo>
                      <a:pt x="1920" y="96"/>
                    </a:lnTo>
                    <a:lnTo>
                      <a:pt x="0" y="96"/>
                    </a:lnTo>
                  </a:path>
                </a:pathLst>
              </a:cu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58" name="Line 73"/>
              <p:cNvSpPr>
                <a:spLocks noChangeShapeType="1"/>
              </p:cNvSpPr>
              <p:nvPr/>
            </p:nvSpPr>
            <p:spPr bwMode="auto">
              <a:xfrm>
                <a:off x="3754" y="1278"/>
                <a:ext cx="1440"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59" name="Rectangle 74"/>
              <p:cNvSpPr>
                <a:spLocks noChangeArrowheads="1"/>
              </p:cNvSpPr>
              <p:nvPr/>
            </p:nvSpPr>
            <p:spPr bwMode="auto">
              <a:xfrm>
                <a:off x="1018" y="568"/>
                <a:ext cx="3792" cy="3654"/>
              </a:xfrm>
              <a:prstGeom prst="rect">
                <a:avLst/>
              </a:prstGeom>
              <a:noFill/>
              <a:ln w="28575">
                <a:solidFill>
                  <a:schemeClr val="tx1"/>
                </a:solidFill>
                <a:prstDash val="lgDashDot"/>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60" name="Rectangle 75"/>
              <p:cNvSpPr>
                <a:spLocks noChangeArrowheads="1"/>
              </p:cNvSpPr>
              <p:nvPr/>
            </p:nvSpPr>
            <p:spPr bwMode="auto">
              <a:xfrm>
                <a:off x="3312" y="670"/>
                <a:ext cx="48" cy="144"/>
              </a:xfrm>
              <a:prstGeom prst="rect">
                <a:avLst/>
              </a:prstGeom>
              <a:solidFill>
                <a:schemeClr val="tx1"/>
              </a:solidFill>
              <a:ln w="9525">
                <a:solidFill>
                  <a:schemeClr val="tx1"/>
                </a:solidFill>
                <a:miter lim="800000"/>
              </a:ln>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61" name="AutoShape 76"/>
              <p:cNvSpPr>
                <a:spLocks noChangeArrowheads="1"/>
              </p:cNvSpPr>
              <p:nvPr/>
            </p:nvSpPr>
            <p:spPr bwMode="auto">
              <a:xfrm>
                <a:off x="672" y="622"/>
                <a:ext cx="2686" cy="144"/>
              </a:xfrm>
              <a:prstGeom prst="leftArrow">
                <a:avLst>
                  <a:gd name="adj1" fmla="val 39417"/>
                  <a:gd name="adj2" fmla="val 164853"/>
                </a:avLst>
              </a:prstGeom>
              <a:solidFill>
                <a:schemeClr val="tx1"/>
              </a:solidFill>
              <a:ln w="9525">
                <a:solidFill>
                  <a:schemeClr val="tx1"/>
                </a:solidFill>
                <a:miter lim="800000"/>
              </a:ln>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62" name="Freeform 77"/>
              <p:cNvSpPr/>
              <p:nvPr/>
            </p:nvSpPr>
            <p:spPr bwMode="auto">
              <a:xfrm>
                <a:off x="4773" y="1468"/>
                <a:ext cx="420" cy="1"/>
              </a:xfrm>
              <a:custGeom>
                <a:avLst/>
                <a:gdLst>
                  <a:gd name="T0" fmla="*/ 420 w 420"/>
                  <a:gd name="T1" fmla="*/ 0 h 1"/>
                  <a:gd name="T2" fmla="*/ 0 w 420"/>
                  <a:gd name="T3" fmla="*/ 0 h 1"/>
                  <a:gd name="T4" fmla="*/ 0 60000 65536"/>
                  <a:gd name="T5" fmla="*/ 0 60000 65536"/>
                  <a:gd name="T6" fmla="*/ 0 w 420"/>
                  <a:gd name="T7" fmla="*/ 0 h 1"/>
                  <a:gd name="T8" fmla="*/ 420 w 420"/>
                  <a:gd name="T9" fmla="*/ 1 h 1"/>
                </a:gdLst>
                <a:ahLst/>
                <a:cxnLst>
                  <a:cxn ang="T4">
                    <a:pos x="T0" y="T1"/>
                  </a:cxn>
                  <a:cxn ang="T5">
                    <a:pos x="T2" y="T3"/>
                  </a:cxn>
                </a:cxnLst>
                <a:rect l="T6" t="T7" r="T8" b="T9"/>
                <a:pathLst>
                  <a:path w="420" h="1">
                    <a:moveTo>
                      <a:pt x="420" y="0"/>
                    </a:moveTo>
                    <a:lnTo>
                      <a:pt x="0" y="0"/>
                    </a:lnTo>
                  </a:path>
                </a:pathLst>
              </a:custGeom>
              <a:noFill/>
              <a:ln w="28575">
                <a:solidFill>
                  <a:schemeClr val="tx1"/>
                </a:solidFill>
                <a:round/>
                <a:tailEnd type="stealth" w="med" len="lg"/>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263" name="Line 78"/>
              <p:cNvSpPr>
                <a:spLocks noChangeShapeType="1"/>
              </p:cNvSpPr>
              <p:nvPr/>
            </p:nvSpPr>
            <p:spPr bwMode="auto">
              <a:xfrm flipH="1">
                <a:off x="4810" y="2190"/>
                <a:ext cx="384"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4" name="Text Box 79"/>
              <p:cNvSpPr txBox="1">
                <a:spLocks noChangeArrowheads="1"/>
              </p:cNvSpPr>
              <p:nvPr/>
            </p:nvSpPr>
            <p:spPr bwMode="auto">
              <a:xfrm>
                <a:off x="4818" y="2189"/>
                <a:ext cx="7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t>中断查询</a:t>
                </a:r>
              </a:p>
            </p:txBody>
          </p:sp>
          <p:sp>
            <p:nvSpPr>
              <p:cNvPr id="265" name="Text Box 80"/>
              <p:cNvSpPr txBox="1">
                <a:spLocks noChangeArrowheads="1"/>
              </p:cNvSpPr>
              <p:nvPr/>
            </p:nvSpPr>
            <p:spPr bwMode="auto">
              <a:xfrm>
                <a:off x="4818" y="1516"/>
                <a:ext cx="84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t>来自高一级</a:t>
                </a:r>
              </a:p>
              <a:p>
                <a:pPr eaLnBrk="1" hangingPunct="1">
                  <a:spcBef>
                    <a:spcPct val="0"/>
                  </a:spcBef>
                  <a:buClrTx/>
                  <a:buSzTx/>
                  <a:buFontTx/>
                  <a:buNone/>
                </a:pPr>
                <a:r>
                  <a:rPr lang="zh-CN" altLang="en-US" sz="1800" b="1"/>
                  <a:t> 的排队器</a:t>
                </a:r>
              </a:p>
            </p:txBody>
          </p:sp>
          <p:sp>
            <p:nvSpPr>
              <p:cNvPr id="266" name="Text Box 81"/>
              <p:cNvSpPr txBox="1">
                <a:spLocks noChangeArrowheads="1"/>
              </p:cNvSpPr>
              <p:nvPr/>
            </p:nvSpPr>
            <p:spPr bwMode="auto">
              <a:xfrm>
                <a:off x="4818" y="890"/>
                <a:ext cx="6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t>至低一级</a:t>
                </a:r>
              </a:p>
              <a:p>
                <a:pPr eaLnBrk="1" hangingPunct="1">
                  <a:spcBef>
                    <a:spcPct val="0"/>
                  </a:spcBef>
                  <a:buClrTx/>
                  <a:buSzTx/>
                  <a:buFontTx/>
                  <a:buNone/>
                </a:pPr>
                <a:r>
                  <a:rPr lang="zh-CN" altLang="en-US" sz="1800" b="1"/>
                  <a:t>的排队器</a:t>
                </a:r>
              </a:p>
            </p:txBody>
          </p:sp>
          <p:sp>
            <p:nvSpPr>
              <p:cNvPr id="267" name="Text Box 82"/>
              <p:cNvSpPr txBox="1">
                <a:spLocks noChangeArrowheads="1"/>
              </p:cNvSpPr>
              <p:nvPr/>
            </p:nvSpPr>
            <p:spPr bwMode="auto">
              <a:xfrm>
                <a:off x="0" y="574"/>
                <a:ext cx="6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t>向量地址</a:t>
                </a:r>
              </a:p>
            </p:txBody>
          </p:sp>
          <p:sp>
            <p:nvSpPr>
              <p:cNvPr id="268" name="Line 83"/>
              <p:cNvSpPr>
                <a:spLocks noChangeShapeType="1"/>
              </p:cNvSpPr>
              <p:nvPr/>
            </p:nvSpPr>
            <p:spPr bwMode="auto">
              <a:xfrm>
                <a:off x="682" y="1112"/>
                <a:ext cx="336"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9" name="Text Box 84"/>
              <p:cNvSpPr txBox="1">
                <a:spLocks noChangeArrowheads="1"/>
              </p:cNvSpPr>
              <p:nvPr/>
            </p:nvSpPr>
            <p:spPr bwMode="auto">
              <a:xfrm>
                <a:off x="0" y="910"/>
                <a:ext cx="69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t>中断响应</a:t>
                </a:r>
              </a:p>
              <a:p>
                <a:pPr eaLnBrk="1" hangingPunct="1">
                  <a:spcBef>
                    <a:spcPct val="0"/>
                  </a:spcBef>
                  <a:buClrTx/>
                  <a:buSzTx/>
                  <a:buFontTx/>
                  <a:buNone/>
                </a:pPr>
                <a:r>
                  <a:rPr lang="en-US" altLang="zh-CN" sz="1800" b="1"/>
                  <a:t>   INTA</a:t>
                </a:r>
              </a:p>
            </p:txBody>
          </p:sp>
          <p:sp>
            <p:nvSpPr>
              <p:cNvPr id="270" name="Text Box 85"/>
              <p:cNvSpPr txBox="1">
                <a:spLocks noChangeArrowheads="1"/>
              </p:cNvSpPr>
              <p:nvPr/>
            </p:nvSpPr>
            <p:spPr bwMode="auto">
              <a:xfrm>
                <a:off x="0" y="1342"/>
                <a:ext cx="6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t>中断请求</a:t>
                </a:r>
              </a:p>
            </p:txBody>
          </p:sp>
          <p:sp>
            <p:nvSpPr>
              <p:cNvPr id="271" name="Rectangle 86"/>
              <p:cNvSpPr>
                <a:spLocks noChangeArrowheads="1"/>
              </p:cNvSpPr>
              <p:nvPr/>
            </p:nvSpPr>
            <p:spPr bwMode="auto">
              <a:xfrm>
                <a:off x="1066" y="2812"/>
                <a:ext cx="864" cy="788"/>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72" name="Text Box 87"/>
              <p:cNvSpPr txBox="1">
                <a:spLocks noChangeArrowheads="1"/>
              </p:cNvSpPr>
              <p:nvPr/>
            </p:nvSpPr>
            <p:spPr bwMode="auto">
              <a:xfrm>
                <a:off x="1133" y="2830"/>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命令译码</a:t>
                </a:r>
              </a:p>
            </p:txBody>
          </p:sp>
          <p:sp>
            <p:nvSpPr>
              <p:cNvPr id="273" name="Text Box 88"/>
              <p:cNvSpPr txBox="1">
                <a:spLocks noChangeArrowheads="1"/>
              </p:cNvSpPr>
              <p:nvPr/>
            </p:nvSpPr>
            <p:spPr bwMode="auto">
              <a:xfrm>
                <a:off x="768" y="2876"/>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①</a:t>
                </a:r>
              </a:p>
            </p:txBody>
          </p:sp>
          <p:sp>
            <p:nvSpPr>
              <p:cNvPr id="274" name="Text Box 89"/>
              <p:cNvSpPr txBox="1">
                <a:spLocks noChangeArrowheads="1"/>
              </p:cNvSpPr>
              <p:nvPr/>
            </p:nvSpPr>
            <p:spPr bwMode="auto">
              <a:xfrm>
                <a:off x="4792" y="2494"/>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②</a:t>
                </a:r>
              </a:p>
            </p:txBody>
          </p:sp>
          <p:sp>
            <p:nvSpPr>
              <p:cNvPr id="275" name="Text Box 90"/>
              <p:cNvSpPr txBox="1">
                <a:spLocks noChangeArrowheads="1"/>
              </p:cNvSpPr>
              <p:nvPr/>
            </p:nvSpPr>
            <p:spPr bwMode="auto">
              <a:xfrm>
                <a:off x="4800" y="3780"/>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③</a:t>
                </a:r>
              </a:p>
            </p:txBody>
          </p:sp>
          <p:sp>
            <p:nvSpPr>
              <p:cNvPr id="276" name="Text Box 91"/>
              <p:cNvSpPr txBox="1">
                <a:spLocks noChangeArrowheads="1"/>
              </p:cNvSpPr>
              <p:nvPr/>
            </p:nvSpPr>
            <p:spPr bwMode="auto">
              <a:xfrm>
                <a:off x="4792" y="3070"/>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④</a:t>
                </a:r>
              </a:p>
            </p:txBody>
          </p:sp>
          <p:sp>
            <p:nvSpPr>
              <p:cNvPr id="277" name="Text Box 92"/>
              <p:cNvSpPr txBox="1">
                <a:spLocks noChangeArrowheads="1"/>
              </p:cNvSpPr>
              <p:nvPr/>
            </p:nvSpPr>
            <p:spPr bwMode="auto">
              <a:xfrm>
                <a:off x="4792" y="1966"/>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⑤</a:t>
                </a:r>
              </a:p>
            </p:txBody>
          </p:sp>
          <p:sp>
            <p:nvSpPr>
              <p:cNvPr id="278" name="Text Box 93"/>
              <p:cNvSpPr txBox="1">
                <a:spLocks noChangeArrowheads="1"/>
              </p:cNvSpPr>
              <p:nvPr/>
            </p:nvSpPr>
            <p:spPr bwMode="auto">
              <a:xfrm>
                <a:off x="768" y="1198"/>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⑥</a:t>
                </a:r>
              </a:p>
            </p:txBody>
          </p:sp>
          <p:sp>
            <p:nvSpPr>
              <p:cNvPr id="279" name="Text Box 94"/>
              <p:cNvSpPr txBox="1">
                <a:spLocks noChangeArrowheads="1"/>
              </p:cNvSpPr>
              <p:nvPr/>
            </p:nvSpPr>
            <p:spPr bwMode="auto">
              <a:xfrm>
                <a:off x="768" y="86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⑦</a:t>
                </a:r>
              </a:p>
            </p:txBody>
          </p:sp>
          <p:sp>
            <p:nvSpPr>
              <p:cNvPr id="280" name="Text Box 95"/>
              <p:cNvSpPr txBox="1">
                <a:spLocks noChangeArrowheads="1"/>
              </p:cNvSpPr>
              <p:nvPr/>
            </p:nvSpPr>
            <p:spPr bwMode="auto">
              <a:xfrm>
                <a:off x="768" y="38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⑧</a:t>
                </a:r>
              </a:p>
            </p:txBody>
          </p:sp>
        </p:grpSp>
      </p:grpSp>
      <p:sp>
        <p:nvSpPr>
          <p:cNvPr id="285" name="Text Box 96"/>
          <p:cNvSpPr txBox="1">
            <a:spLocks noChangeArrowheads="1"/>
          </p:cNvSpPr>
          <p:nvPr/>
        </p:nvSpPr>
        <p:spPr bwMode="auto">
          <a:xfrm>
            <a:off x="1699895" y="40640"/>
            <a:ext cx="767524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4000" b="1"/>
              <a:t>I/O </a:t>
            </a:r>
            <a:r>
              <a:rPr lang="zh-CN" altLang="en-US" sz="4000" b="1"/>
              <a:t>中断处理过程</a:t>
            </a:r>
            <a:r>
              <a:rPr lang="en-US" altLang="zh-CN" sz="4000" b="1"/>
              <a:t>——</a:t>
            </a:r>
            <a:r>
              <a:rPr lang="zh-CN" altLang="en-US" sz="4000" b="1"/>
              <a:t>以输入为例</a:t>
            </a:r>
          </a:p>
        </p:txBody>
      </p:sp>
      <p:grpSp>
        <p:nvGrpSpPr>
          <p:cNvPr id="286" name="Group 97"/>
          <p:cNvGrpSpPr/>
          <p:nvPr/>
        </p:nvGrpSpPr>
        <p:grpSpPr bwMode="auto">
          <a:xfrm>
            <a:off x="1991995" y="4518025"/>
            <a:ext cx="1371600" cy="479425"/>
            <a:chOff x="634" y="2878"/>
            <a:chExt cx="864" cy="302"/>
          </a:xfrm>
        </p:grpSpPr>
        <p:sp>
          <p:nvSpPr>
            <p:cNvPr id="287" name="Line 98"/>
            <p:cNvSpPr>
              <a:spLocks noChangeShapeType="1"/>
            </p:cNvSpPr>
            <p:nvPr/>
          </p:nvSpPr>
          <p:spPr bwMode="auto">
            <a:xfrm>
              <a:off x="826" y="3180"/>
              <a:ext cx="672" cy="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88" name="Line 99"/>
            <p:cNvSpPr>
              <a:spLocks noChangeShapeType="1"/>
            </p:cNvSpPr>
            <p:nvPr/>
          </p:nvSpPr>
          <p:spPr bwMode="auto">
            <a:xfrm>
              <a:off x="634" y="3180"/>
              <a:ext cx="240" cy="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89" name="Text Box 100"/>
            <p:cNvSpPr txBox="1">
              <a:spLocks noChangeArrowheads="1"/>
            </p:cNvSpPr>
            <p:nvPr/>
          </p:nvSpPr>
          <p:spPr bwMode="auto">
            <a:xfrm>
              <a:off x="768" y="2878"/>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chemeClr val="folHlink"/>
                  </a:solidFill>
                </a:rPr>
                <a:t>①</a:t>
              </a:r>
            </a:p>
          </p:txBody>
        </p:sp>
      </p:grpSp>
      <p:grpSp>
        <p:nvGrpSpPr>
          <p:cNvPr id="290" name="Group 101"/>
          <p:cNvGrpSpPr/>
          <p:nvPr/>
        </p:nvGrpSpPr>
        <p:grpSpPr bwMode="auto">
          <a:xfrm>
            <a:off x="5557520" y="4673600"/>
            <a:ext cx="1225550" cy="396875"/>
            <a:chOff x="2880" y="2976"/>
            <a:chExt cx="772" cy="250"/>
          </a:xfrm>
        </p:grpSpPr>
        <p:grpSp>
          <p:nvGrpSpPr>
            <p:cNvPr id="291" name="Group 102"/>
            <p:cNvGrpSpPr/>
            <p:nvPr/>
          </p:nvGrpSpPr>
          <p:grpSpPr bwMode="auto">
            <a:xfrm>
              <a:off x="3456" y="2976"/>
              <a:ext cx="196" cy="250"/>
              <a:chOff x="2832" y="2880"/>
              <a:chExt cx="196" cy="300"/>
            </a:xfrm>
          </p:grpSpPr>
          <p:sp>
            <p:nvSpPr>
              <p:cNvPr id="295" name="Rectangle 103"/>
              <p:cNvSpPr>
                <a:spLocks noChangeArrowheads="1"/>
              </p:cNvSpPr>
              <p:nvPr/>
            </p:nvSpPr>
            <p:spPr bwMode="auto">
              <a:xfrm>
                <a:off x="2832" y="2880"/>
                <a:ext cx="192" cy="288"/>
              </a:xfrm>
              <a:prstGeom prst="rect">
                <a:avLst/>
              </a:prstGeom>
              <a:solidFill>
                <a:schemeClr val="accent2"/>
              </a:solidFill>
              <a:ln w="9525">
                <a:solidFill>
                  <a:schemeClr val="bg1"/>
                </a:solidFill>
                <a:miter lim="800000"/>
              </a:ln>
            </p:spPr>
            <p:txBody>
              <a:bodyPr anchor="ct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96" name="Text Box 104"/>
              <p:cNvSpPr txBox="1">
                <a:spLocks noChangeArrowheads="1"/>
              </p:cNvSpPr>
              <p:nvPr/>
            </p:nvSpPr>
            <p:spPr bwMode="auto">
              <a:xfrm>
                <a:off x="2832" y="2880"/>
                <a:ext cx="19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1</a:t>
                </a:r>
              </a:p>
            </p:txBody>
          </p:sp>
        </p:grpSp>
        <p:grpSp>
          <p:nvGrpSpPr>
            <p:cNvPr id="292" name="Group 105"/>
            <p:cNvGrpSpPr/>
            <p:nvPr/>
          </p:nvGrpSpPr>
          <p:grpSpPr bwMode="auto">
            <a:xfrm>
              <a:off x="2880" y="2976"/>
              <a:ext cx="196" cy="250"/>
              <a:chOff x="2832" y="2880"/>
              <a:chExt cx="196" cy="300"/>
            </a:xfrm>
          </p:grpSpPr>
          <p:sp>
            <p:nvSpPr>
              <p:cNvPr id="293" name="Rectangle 106"/>
              <p:cNvSpPr>
                <a:spLocks noChangeArrowheads="1"/>
              </p:cNvSpPr>
              <p:nvPr/>
            </p:nvSpPr>
            <p:spPr bwMode="auto">
              <a:xfrm>
                <a:off x="2832" y="2880"/>
                <a:ext cx="192" cy="288"/>
              </a:xfrm>
              <a:prstGeom prst="rect">
                <a:avLst/>
              </a:prstGeom>
              <a:solidFill>
                <a:schemeClr val="accent2"/>
              </a:solidFill>
              <a:ln w="9525">
                <a:solidFill>
                  <a:schemeClr val="bg1"/>
                </a:solidFill>
                <a:miter lim="800000"/>
              </a:ln>
            </p:spPr>
            <p:txBody>
              <a:bodyPr anchor="ct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94" name="Text Box 107"/>
              <p:cNvSpPr txBox="1">
                <a:spLocks noChangeArrowheads="1"/>
              </p:cNvSpPr>
              <p:nvPr/>
            </p:nvSpPr>
            <p:spPr bwMode="auto">
              <a:xfrm>
                <a:off x="2832" y="2880"/>
                <a:ext cx="19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0</a:t>
                </a:r>
              </a:p>
            </p:txBody>
          </p:sp>
        </p:grpSp>
      </p:grpSp>
      <p:sp>
        <p:nvSpPr>
          <p:cNvPr id="297" name="Freeform 108"/>
          <p:cNvSpPr/>
          <p:nvPr/>
        </p:nvSpPr>
        <p:spPr bwMode="auto">
          <a:xfrm>
            <a:off x="3820795" y="4640263"/>
            <a:ext cx="2362200" cy="488950"/>
          </a:xfrm>
          <a:custGeom>
            <a:avLst/>
            <a:gdLst>
              <a:gd name="T0" fmla="*/ 2147483647 w 1488"/>
              <a:gd name="T1" fmla="*/ 0 h 357"/>
              <a:gd name="T2" fmla="*/ 2147483647 w 1488"/>
              <a:gd name="T3" fmla="*/ 669669755 h 357"/>
              <a:gd name="T4" fmla="*/ 0 w 1488"/>
              <a:gd name="T5" fmla="*/ 669669755 h 357"/>
              <a:gd name="T6" fmla="*/ 0 60000 65536"/>
              <a:gd name="T7" fmla="*/ 0 60000 65536"/>
              <a:gd name="T8" fmla="*/ 0 60000 65536"/>
              <a:gd name="T9" fmla="*/ 0 w 1488"/>
              <a:gd name="T10" fmla="*/ 0 h 357"/>
              <a:gd name="T11" fmla="*/ 1488 w 1488"/>
              <a:gd name="T12" fmla="*/ 357 h 357"/>
            </a:gdLst>
            <a:ahLst/>
            <a:cxnLst>
              <a:cxn ang="T6">
                <a:pos x="T0" y="T1"/>
              </a:cxn>
              <a:cxn ang="T7">
                <a:pos x="T2" y="T3"/>
              </a:cxn>
              <a:cxn ang="T8">
                <a:pos x="T4" y="T5"/>
              </a:cxn>
            </a:cxnLst>
            <a:rect l="T9" t="T10" r="T11" b="T12"/>
            <a:pathLst>
              <a:path w="1488" h="357">
                <a:moveTo>
                  <a:pt x="1488" y="0"/>
                </a:moveTo>
                <a:lnTo>
                  <a:pt x="1488" y="357"/>
                </a:lnTo>
                <a:lnTo>
                  <a:pt x="0" y="357"/>
                </a:lnTo>
              </a:path>
            </a:pathLst>
          </a:custGeom>
          <a:noFill/>
          <a:ln w="3810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298" name="Group 109"/>
          <p:cNvGrpSpPr/>
          <p:nvPr/>
        </p:nvGrpSpPr>
        <p:grpSpPr bwMode="auto">
          <a:xfrm>
            <a:off x="3349308" y="4867275"/>
            <a:ext cx="471487" cy="525463"/>
            <a:chOff x="1489" y="3098"/>
            <a:chExt cx="297" cy="331"/>
          </a:xfrm>
        </p:grpSpPr>
        <p:grpSp>
          <p:nvGrpSpPr>
            <p:cNvPr id="299" name="Group 110"/>
            <p:cNvGrpSpPr/>
            <p:nvPr/>
          </p:nvGrpSpPr>
          <p:grpSpPr bwMode="auto">
            <a:xfrm>
              <a:off x="1489" y="3098"/>
              <a:ext cx="249" cy="331"/>
              <a:chOff x="1489" y="3098"/>
              <a:chExt cx="249" cy="331"/>
            </a:xfrm>
          </p:grpSpPr>
          <p:sp>
            <p:nvSpPr>
              <p:cNvPr id="301" name="Rectangle 111"/>
              <p:cNvSpPr>
                <a:spLocks noChangeArrowheads="1"/>
              </p:cNvSpPr>
              <p:nvPr/>
            </p:nvSpPr>
            <p:spPr bwMode="auto">
              <a:xfrm>
                <a:off x="1489" y="3098"/>
                <a:ext cx="240" cy="331"/>
              </a:xfrm>
              <a:prstGeom prst="rect">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02" name="Text Box 112"/>
              <p:cNvSpPr txBox="1">
                <a:spLocks noChangeArrowheads="1"/>
              </p:cNvSpPr>
              <p:nvPr/>
            </p:nvSpPr>
            <p:spPr bwMode="auto">
              <a:xfrm>
                <a:off x="1489" y="3117"/>
                <a:ext cx="24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chemeClr val="folHlink"/>
                    </a:solidFill>
                  </a:rPr>
                  <a:t>&amp;</a:t>
                </a:r>
              </a:p>
            </p:txBody>
          </p:sp>
        </p:grpSp>
        <p:sp>
          <p:nvSpPr>
            <p:cNvPr id="300" name="Oval 113"/>
            <p:cNvSpPr>
              <a:spLocks noChangeArrowheads="1"/>
            </p:cNvSpPr>
            <p:nvPr/>
          </p:nvSpPr>
          <p:spPr bwMode="auto">
            <a:xfrm>
              <a:off x="1738" y="3241"/>
              <a:ext cx="48" cy="41"/>
            </a:xfrm>
            <a:prstGeom prst="ellipse">
              <a:avLst/>
            </a:prstGeom>
            <a:noFill/>
            <a:ln w="28575">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000" b="1">
                <a:solidFill>
                  <a:schemeClr val="folHlink"/>
                </a:solidFill>
              </a:endParaRPr>
            </a:p>
          </p:txBody>
        </p:sp>
      </p:grpSp>
      <p:grpSp>
        <p:nvGrpSpPr>
          <p:cNvPr id="303" name="Group 114"/>
          <p:cNvGrpSpPr/>
          <p:nvPr/>
        </p:nvGrpSpPr>
        <p:grpSpPr bwMode="auto">
          <a:xfrm>
            <a:off x="4582795" y="4456113"/>
            <a:ext cx="3200400" cy="522287"/>
            <a:chOff x="2266" y="2839"/>
            <a:chExt cx="2016" cy="329"/>
          </a:xfrm>
        </p:grpSpPr>
        <p:sp>
          <p:nvSpPr>
            <p:cNvPr id="304" name="Rectangle 115"/>
            <p:cNvSpPr>
              <a:spLocks noChangeArrowheads="1"/>
            </p:cNvSpPr>
            <p:nvPr/>
          </p:nvSpPr>
          <p:spPr bwMode="auto">
            <a:xfrm>
              <a:off x="2266" y="2839"/>
              <a:ext cx="576" cy="329"/>
            </a:xfrm>
            <a:prstGeom prst="rect">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05" name="Oval 116"/>
            <p:cNvSpPr>
              <a:spLocks noChangeArrowheads="1"/>
            </p:cNvSpPr>
            <p:nvPr/>
          </p:nvSpPr>
          <p:spPr bwMode="auto">
            <a:xfrm>
              <a:off x="2842" y="2932"/>
              <a:ext cx="48" cy="41"/>
            </a:xfrm>
            <a:prstGeom prst="ellipse">
              <a:avLst/>
            </a:prstGeom>
            <a:noFill/>
            <a:ln w="28575">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000" b="1">
                <a:solidFill>
                  <a:schemeClr val="folHlink"/>
                </a:solidFill>
              </a:endParaRPr>
            </a:p>
          </p:txBody>
        </p:sp>
        <p:sp>
          <p:nvSpPr>
            <p:cNvPr id="306" name="Oval 117"/>
            <p:cNvSpPr>
              <a:spLocks noChangeArrowheads="1"/>
            </p:cNvSpPr>
            <p:nvPr/>
          </p:nvSpPr>
          <p:spPr bwMode="auto">
            <a:xfrm>
              <a:off x="3647" y="2932"/>
              <a:ext cx="48" cy="41"/>
            </a:xfrm>
            <a:prstGeom prst="ellipse">
              <a:avLst/>
            </a:prstGeom>
            <a:noFill/>
            <a:ln w="28575">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07" name="Rectangle 118"/>
            <p:cNvSpPr>
              <a:spLocks noChangeArrowheads="1"/>
            </p:cNvSpPr>
            <p:nvPr/>
          </p:nvSpPr>
          <p:spPr bwMode="auto">
            <a:xfrm>
              <a:off x="3706" y="2839"/>
              <a:ext cx="576" cy="329"/>
            </a:xfrm>
            <a:prstGeom prst="rect">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sp>
        <p:nvSpPr>
          <p:cNvPr id="308" name="Freeform 119"/>
          <p:cNvSpPr/>
          <p:nvPr/>
        </p:nvSpPr>
        <p:spPr bwMode="auto">
          <a:xfrm>
            <a:off x="5568633" y="4640263"/>
            <a:ext cx="1204912" cy="1587"/>
          </a:xfrm>
          <a:custGeom>
            <a:avLst/>
            <a:gdLst>
              <a:gd name="T0" fmla="*/ 0 w 759"/>
              <a:gd name="T1" fmla="*/ 0 h 1"/>
              <a:gd name="T2" fmla="*/ 1912797006 w 759"/>
              <a:gd name="T3" fmla="*/ 0 h 1"/>
              <a:gd name="T4" fmla="*/ 0 60000 65536"/>
              <a:gd name="T5" fmla="*/ 0 60000 65536"/>
              <a:gd name="T6" fmla="*/ 0 w 759"/>
              <a:gd name="T7" fmla="*/ 0 h 1"/>
              <a:gd name="T8" fmla="*/ 759 w 759"/>
              <a:gd name="T9" fmla="*/ 1 h 1"/>
            </a:gdLst>
            <a:ahLst/>
            <a:cxnLst>
              <a:cxn ang="T4">
                <a:pos x="T0" y="T1"/>
              </a:cxn>
              <a:cxn ang="T5">
                <a:pos x="T2" y="T3"/>
              </a:cxn>
            </a:cxnLst>
            <a:rect l="T6" t="T7" r="T8" b="T9"/>
            <a:pathLst>
              <a:path w="759" h="1">
                <a:moveTo>
                  <a:pt x="0" y="0"/>
                </a:moveTo>
                <a:lnTo>
                  <a:pt x="759" y="0"/>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09" name="Rectangle 120"/>
          <p:cNvSpPr>
            <a:spLocks noChangeArrowheads="1"/>
          </p:cNvSpPr>
          <p:nvPr/>
        </p:nvSpPr>
        <p:spPr bwMode="auto">
          <a:xfrm>
            <a:off x="4582795" y="6259513"/>
            <a:ext cx="3200400" cy="330200"/>
          </a:xfrm>
          <a:prstGeom prst="rect">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en-US" altLang="zh-CN" sz="2000" b="1"/>
              <a:t>DBR</a:t>
            </a:r>
          </a:p>
        </p:txBody>
      </p:sp>
      <p:grpSp>
        <p:nvGrpSpPr>
          <p:cNvPr id="310" name="Group 121"/>
          <p:cNvGrpSpPr/>
          <p:nvPr/>
        </p:nvGrpSpPr>
        <p:grpSpPr bwMode="auto">
          <a:xfrm>
            <a:off x="4262120" y="4603750"/>
            <a:ext cx="5053013" cy="676275"/>
            <a:chOff x="2064" y="2932"/>
            <a:chExt cx="3183" cy="426"/>
          </a:xfrm>
        </p:grpSpPr>
        <p:sp>
          <p:nvSpPr>
            <p:cNvPr id="311" name="Oval 122"/>
            <p:cNvSpPr>
              <a:spLocks noChangeArrowheads="1"/>
            </p:cNvSpPr>
            <p:nvPr/>
          </p:nvSpPr>
          <p:spPr bwMode="auto">
            <a:xfrm>
              <a:off x="2205" y="2932"/>
              <a:ext cx="48" cy="41"/>
            </a:xfrm>
            <a:prstGeom prst="ellipse">
              <a:avLst/>
            </a:prstGeom>
            <a:noFill/>
            <a:ln w="28575">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000" b="1">
                <a:solidFill>
                  <a:schemeClr val="folHlink"/>
                </a:solidFill>
              </a:endParaRPr>
            </a:p>
          </p:txBody>
        </p:sp>
        <p:sp>
          <p:nvSpPr>
            <p:cNvPr id="312" name="Oval 123"/>
            <p:cNvSpPr>
              <a:spLocks noChangeArrowheads="1"/>
            </p:cNvSpPr>
            <p:nvPr/>
          </p:nvSpPr>
          <p:spPr bwMode="auto">
            <a:xfrm>
              <a:off x="4282" y="2932"/>
              <a:ext cx="48" cy="41"/>
            </a:xfrm>
            <a:prstGeom prst="ellipse">
              <a:avLst/>
            </a:prstGeom>
            <a:noFill/>
            <a:ln w="28575">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000" b="1">
                <a:solidFill>
                  <a:schemeClr val="folHlink"/>
                </a:solidFill>
              </a:endParaRPr>
            </a:p>
          </p:txBody>
        </p:sp>
        <p:grpSp>
          <p:nvGrpSpPr>
            <p:cNvPr id="313" name="Group 124"/>
            <p:cNvGrpSpPr/>
            <p:nvPr/>
          </p:nvGrpSpPr>
          <p:grpSpPr bwMode="auto">
            <a:xfrm>
              <a:off x="2064" y="2952"/>
              <a:ext cx="3183" cy="406"/>
              <a:chOff x="2064" y="2952"/>
              <a:chExt cx="3183" cy="406"/>
            </a:xfrm>
          </p:grpSpPr>
          <p:sp>
            <p:nvSpPr>
              <p:cNvPr id="314" name="Freeform 125"/>
              <p:cNvSpPr/>
              <p:nvPr/>
            </p:nvSpPr>
            <p:spPr bwMode="auto">
              <a:xfrm>
                <a:off x="2064" y="2961"/>
                <a:ext cx="2784" cy="397"/>
              </a:xfrm>
              <a:custGeom>
                <a:avLst/>
                <a:gdLst>
                  <a:gd name="T0" fmla="*/ 141 w 2784"/>
                  <a:gd name="T1" fmla="*/ 0 h 397"/>
                  <a:gd name="T2" fmla="*/ 0 w 2784"/>
                  <a:gd name="T3" fmla="*/ 1 h 397"/>
                  <a:gd name="T4" fmla="*/ 0 w 2784"/>
                  <a:gd name="T5" fmla="*/ 397 h 397"/>
                  <a:gd name="T6" fmla="*/ 2784 w 2784"/>
                  <a:gd name="T7" fmla="*/ 397 h 397"/>
                  <a:gd name="T8" fmla="*/ 0 60000 65536"/>
                  <a:gd name="T9" fmla="*/ 0 60000 65536"/>
                  <a:gd name="T10" fmla="*/ 0 60000 65536"/>
                  <a:gd name="T11" fmla="*/ 0 60000 65536"/>
                  <a:gd name="T12" fmla="*/ 0 w 2784"/>
                  <a:gd name="T13" fmla="*/ 0 h 397"/>
                  <a:gd name="T14" fmla="*/ 2784 w 2784"/>
                  <a:gd name="T15" fmla="*/ 397 h 397"/>
                </a:gdLst>
                <a:ahLst/>
                <a:cxnLst>
                  <a:cxn ang="T8">
                    <a:pos x="T0" y="T1"/>
                  </a:cxn>
                  <a:cxn ang="T9">
                    <a:pos x="T2" y="T3"/>
                  </a:cxn>
                  <a:cxn ang="T10">
                    <a:pos x="T4" y="T5"/>
                  </a:cxn>
                  <a:cxn ang="T11">
                    <a:pos x="T6" y="T7"/>
                  </a:cxn>
                </a:cxnLst>
                <a:rect l="T12" t="T13" r="T14" b="T15"/>
                <a:pathLst>
                  <a:path w="2784" h="397">
                    <a:moveTo>
                      <a:pt x="141" y="0"/>
                    </a:moveTo>
                    <a:lnTo>
                      <a:pt x="0" y="1"/>
                    </a:lnTo>
                    <a:lnTo>
                      <a:pt x="0" y="397"/>
                    </a:lnTo>
                    <a:lnTo>
                      <a:pt x="2784" y="397"/>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15" name="Freeform 126"/>
              <p:cNvSpPr/>
              <p:nvPr/>
            </p:nvSpPr>
            <p:spPr bwMode="auto">
              <a:xfrm>
                <a:off x="4332" y="2952"/>
                <a:ext cx="285" cy="396"/>
              </a:xfrm>
              <a:custGeom>
                <a:avLst/>
                <a:gdLst>
                  <a:gd name="T0" fmla="*/ 285 w 285"/>
                  <a:gd name="T1" fmla="*/ 396 h 396"/>
                  <a:gd name="T2" fmla="*/ 282 w 285"/>
                  <a:gd name="T3" fmla="*/ 3 h 396"/>
                  <a:gd name="T4" fmla="*/ 0 w 285"/>
                  <a:gd name="T5" fmla="*/ 0 h 396"/>
                  <a:gd name="T6" fmla="*/ 0 60000 65536"/>
                  <a:gd name="T7" fmla="*/ 0 60000 65536"/>
                  <a:gd name="T8" fmla="*/ 0 60000 65536"/>
                  <a:gd name="T9" fmla="*/ 0 w 285"/>
                  <a:gd name="T10" fmla="*/ 0 h 396"/>
                  <a:gd name="T11" fmla="*/ 285 w 285"/>
                  <a:gd name="T12" fmla="*/ 396 h 396"/>
                </a:gdLst>
                <a:ahLst/>
                <a:cxnLst>
                  <a:cxn ang="T6">
                    <a:pos x="T0" y="T1"/>
                  </a:cxn>
                  <a:cxn ang="T7">
                    <a:pos x="T2" y="T3"/>
                  </a:cxn>
                  <a:cxn ang="T8">
                    <a:pos x="T4" y="T5"/>
                  </a:cxn>
                </a:cxnLst>
                <a:rect l="T9" t="T10" r="T11" b="T12"/>
                <a:pathLst>
                  <a:path w="285" h="396">
                    <a:moveTo>
                      <a:pt x="285" y="396"/>
                    </a:moveTo>
                    <a:lnTo>
                      <a:pt x="282" y="3"/>
                    </a:lnTo>
                    <a:lnTo>
                      <a:pt x="0" y="0"/>
                    </a:lnTo>
                  </a:path>
                </a:pathLst>
              </a:custGeom>
              <a:noFill/>
              <a:ln w="38100">
                <a:solidFill>
                  <a:schemeClr val="folHlink"/>
                </a:solidFill>
                <a:round/>
                <a:headEnd type="oval" w="sm" len="sm"/>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16" name="Freeform 127"/>
              <p:cNvSpPr/>
              <p:nvPr/>
            </p:nvSpPr>
            <p:spPr bwMode="auto">
              <a:xfrm>
                <a:off x="4800" y="3352"/>
                <a:ext cx="447" cy="1"/>
              </a:xfrm>
              <a:custGeom>
                <a:avLst/>
                <a:gdLst>
                  <a:gd name="T0" fmla="*/ 447 w 447"/>
                  <a:gd name="T1" fmla="*/ 1 h 1"/>
                  <a:gd name="T2" fmla="*/ 0 w 447"/>
                  <a:gd name="T3" fmla="*/ 0 h 1"/>
                  <a:gd name="T4" fmla="*/ 0 60000 65536"/>
                  <a:gd name="T5" fmla="*/ 0 60000 65536"/>
                  <a:gd name="T6" fmla="*/ 0 w 447"/>
                  <a:gd name="T7" fmla="*/ 0 h 1"/>
                  <a:gd name="T8" fmla="*/ 447 w 447"/>
                  <a:gd name="T9" fmla="*/ 1 h 1"/>
                </a:gdLst>
                <a:ahLst/>
                <a:cxnLst>
                  <a:cxn ang="T4">
                    <a:pos x="T0" y="T1"/>
                  </a:cxn>
                  <a:cxn ang="T5">
                    <a:pos x="T2" y="T3"/>
                  </a:cxn>
                </a:cxnLst>
                <a:rect l="T6" t="T7" r="T8" b="T9"/>
                <a:pathLst>
                  <a:path w="447" h="1">
                    <a:moveTo>
                      <a:pt x="447" y="1"/>
                    </a:moveTo>
                    <a:lnTo>
                      <a:pt x="0" y="0"/>
                    </a:lnTo>
                  </a:path>
                </a:pathLst>
              </a:custGeom>
              <a:noFill/>
              <a:ln w="38100">
                <a:solidFill>
                  <a:schemeClr val="folHlink"/>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17" name="Text Box 128"/>
              <p:cNvSpPr txBox="1">
                <a:spLocks noChangeArrowheads="1"/>
              </p:cNvSpPr>
              <p:nvPr/>
            </p:nvSpPr>
            <p:spPr bwMode="auto">
              <a:xfrm>
                <a:off x="4794" y="307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chemeClr val="folHlink"/>
                    </a:solidFill>
                  </a:rPr>
                  <a:t>④</a:t>
                </a:r>
              </a:p>
            </p:txBody>
          </p:sp>
        </p:grpSp>
      </p:grpSp>
      <p:grpSp>
        <p:nvGrpSpPr>
          <p:cNvPr id="318" name="Group 129"/>
          <p:cNvGrpSpPr/>
          <p:nvPr/>
        </p:nvGrpSpPr>
        <p:grpSpPr bwMode="auto">
          <a:xfrm>
            <a:off x="5649595" y="3073400"/>
            <a:ext cx="3581400" cy="396875"/>
            <a:chOff x="2938" y="1968"/>
            <a:chExt cx="2256" cy="250"/>
          </a:xfrm>
        </p:grpSpPr>
        <p:sp>
          <p:nvSpPr>
            <p:cNvPr id="319" name="Freeform 130"/>
            <p:cNvSpPr/>
            <p:nvPr/>
          </p:nvSpPr>
          <p:spPr bwMode="auto">
            <a:xfrm>
              <a:off x="2938" y="1985"/>
              <a:ext cx="1872" cy="207"/>
            </a:xfrm>
            <a:custGeom>
              <a:avLst/>
              <a:gdLst>
                <a:gd name="T0" fmla="*/ 0 w 2160"/>
                <a:gd name="T1" fmla="*/ 0 h 240"/>
                <a:gd name="T2" fmla="*/ 0 w 2160"/>
                <a:gd name="T3" fmla="*/ 179 h 240"/>
                <a:gd name="T4" fmla="*/ 1622 w 2160"/>
                <a:gd name="T5" fmla="*/ 179 h 240"/>
                <a:gd name="T6" fmla="*/ 0 60000 65536"/>
                <a:gd name="T7" fmla="*/ 0 60000 65536"/>
                <a:gd name="T8" fmla="*/ 0 60000 65536"/>
                <a:gd name="T9" fmla="*/ 0 w 2160"/>
                <a:gd name="T10" fmla="*/ 0 h 240"/>
                <a:gd name="T11" fmla="*/ 2160 w 2160"/>
                <a:gd name="T12" fmla="*/ 240 h 240"/>
              </a:gdLst>
              <a:ahLst/>
              <a:cxnLst>
                <a:cxn ang="T6">
                  <a:pos x="T0" y="T1"/>
                </a:cxn>
                <a:cxn ang="T7">
                  <a:pos x="T2" y="T3"/>
                </a:cxn>
                <a:cxn ang="T8">
                  <a:pos x="T4" y="T5"/>
                </a:cxn>
              </a:cxnLst>
              <a:rect l="T9" t="T10" r="T11" b="T12"/>
              <a:pathLst>
                <a:path w="2160" h="240">
                  <a:moveTo>
                    <a:pt x="0" y="0"/>
                  </a:moveTo>
                  <a:lnTo>
                    <a:pt x="0" y="240"/>
                  </a:lnTo>
                  <a:lnTo>
                    <a:pt x="2160" y="240"/>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20" name="Line 131"/>
            <p:cNvSpPr>
              <a:spLocks noChangeShapeType="1"/>
            </p:cNvSpPr>
            <p:nvPr/>
          </p:nvSpPr>
          <p:spPr bwMode="auto">
            <a:xfrm flipH="1">
              <a:off x="4810" y="2192"/>
              <a:ext cx="384" cy="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1" name="Text Box 132"/>
            <p:cNvSpPr txBox="1">
              <a:spLocks noChangeArrowheads="1"/>
            </p:cNvSpPr>
            <p:nvPr/>
          </p:nvSpPr>
          <p:spPr bwMode="auto">
            <a:xfrm>
              <a:off x="4792" y="1968"/>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chemeClr val="folHlink"/>
                  </a:solidFill>
                </a:rPr>
                <a:t>⑤</a:t>
              </a:r>
            </a:p>
          </p:txBody>
        </p:sp>
      </p:grpSp>
      <p:grpSp>
        <p:nvGrpSpPr>
          <p:cNvPr id="322" name="Group 133"/>
          <p:cNvGrpSpPr/>
          <p:nvPr/>
        </p:nvGrpSpPr>
        <p:grpSpPr bwMode="auto">
          <a:xfrm>
            <a:off x="2068195" y="1320800"/>
            <a:ext cx="3581400" cy="396875"/>
            <a:chOff x="682" y="864"/>
            <a:chExt cx="2256" cy="250"/>
          </a:xfrm>
        </p:grpSpPr>
        <p:sp>
          <p:nvSpPr>
            <p:cNvPr id="323" name="Freeform 134"/>
            <p:cNvSpPr/>
            <p:nvPr/>
          </p:nvSpPr>
          <p:spPr bwMode="auto">
            <a:xfrm>
              <a:off x="1018" y="1031"/>
              <a:ext cx="1920" cy="83"/>
            </a:xfrm>
            <a:custGeom>
              <a:avLst/>
              <a:gdLst>
                <a:gd name="T0" fmla="*/ 1920 w 1920"/>
                <a:gd name="T1" fmla="*/ 0 h 96"/>
                <a:gd name="T2" fmla="*/ 1920 w 1920"/>
                <a:gd name="T3" fmla="*/ 72 h 96"/>
                <a:gd name="T4" fmla="*/ 0 w 1920"/>
                <a:gd name="T5" fmla="*/ 72 h 96"/>
                <a:gd name="T6" fmla="*/ 0 60000 65536"/>
                <a:gd name="T7" fmla="*/ 0 60000 65536"/>
                <a:gd name="T8" fmla="*/ 0 60000 65536"/>
                <a:gd name="T9" fmla="*/ 0 w 1920"/>
                <a:gd name="T10" fmla="*/ 0 h 96"/>
                <a:gd name="T11" fmla="*/ 1920 w 1920"/>
                <a:gd name="T12" fmla="*/ 96 h 96"/>
              </a:gdLst>
              <a:ahLst/>
              <a:cxnLst>
                <a:cxn ang="T6">
                  <a:pos x="T0" y="T1"/>
                </a:cxn>
                <a:cxn ang="T7">
                  <a:pos x="T2" y="T3"/>
                </a:cxn>
                <a:cxn ang="T8">
                  <a:pos x="T4" y="T5"/>
                </a:cxn>
              </a:cxnLst>
              <a:rect l="T9" t="T10" r="T11" b="T12"/>
              <a:pathLst>
                <a:path w="1920" h="96">
                  <a:moveTo>
                    <a:pt x="1920" y="0"/>
                  </a:moveTo>
                  <a:lnTo>
                    <a:pt x="1920" y="96"/>
                  </a:lnTo>
                  <a:lnTo>
                    <a:pt x="0" y="96"/>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24" name="Line 135"/>
            <p:cNvSpPr>
              <a:spLocks noChangeShapeType="1"/>
            </p:cNvSpPr>
            <p:nvPr/>
          </p:nvSpPr>
          <p:spPr bwMode="auto">
            <a:xfrm>
              <a:off x="682" y="1114"/>
              <a:ext cx="336" cy="0"/>
            </a:xfrm>
            <a:prstGeom prst="line">
              <a:avLst/>
            </a:prstGeom>
            <a:noFill/>
            <a:ln w="38100">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25" name="Text Box 136"/>
            <p:cNvSpPr txBox="1">
              <a:spLocks noChangeArrowheads="1"/>
            </p:cNvSpPr>
            <p:nvPr/>
          </p:nvSpPr>
          <p:spPr bwMode="auto">
            <a:xfrm>
              <a:off x="768" y="864"/>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chemeClr val="folHlink"/>
                  </a:solidFill>
                </a:rPr>
                <a:t>⑦</a:t>
              </a:r>
            </a:p>
          </p:txBody>
        </p:sp>
      </p:grpSp>
      <p:grpSp>
        <p:nvGrpSpPr>
          <p:cNvPr id="326" name="Group 137"/>
          <p:cNvGrpSpPr/>
          <p:nvPr/>
        </p:nvGrpSpPr>
        <p:grpSpPr bwMode="auto">
          <a:xfrm>
            <a:off x="2052320" y="566738"/>
            <a:ext cx="4267200" cy="685800"/>
            <a:chOff x="672" y="164"/>
            <a:chExt cx="2688" cy="432"/>
          </a:xfrm>
        </p:grpSpPr>
        <p:sp>
          <p:nvSpPr>
            <p:cNvPr id="327" name="Rectangle 138"/>
            <p:cNvSpPr>
              <a:spLocks noChangeArrowheads="1"/>
            </p:cNvSpPr>
            <p:nvPr/>
          </p:nvSpPr>
          <p:spPr bwMode="auto">
            <a:xfrm>
              <a:off x="3312" y="452"/>
              <a:ext cx="48" cy="144"/>
            </a:xfrm>
            <a:prstGeom prst="rect">
              <a:avLst/>
            </a:prstGeom>
            <a:solidFill>
              <a:schemeClr val="folHlink"/>
            </a:solidFill>
            <a:ln w="9525">
              <a:solidFill>
                <a:schemeClr val="folHlink"/>
              </a:solidFill>
              <a:miter lim="800000"/>
            </a:ln>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28" name="AutoShape 139"/>
            <p:cNvSpPr>
              <a:spLocks noChangeArrowheads="1"/>
            </p:cNvSpPr>
            <p:nvPr/>
          </p:nvSpPr>
          <p:spPr bwMode="auto">
            <a:xfrm>
              <a:off x="672" y="404"/>
              <a:ext cx="2686" cy="144"/>
            </a:xfrm>
            <a:prstGeom prst="leftArrow">
              <a:avLst>
                <a:gd name="adj1" fmla="val 39417"/>
                <a:gd name="adj2" fmla="val 164853"/>
              </a:avLst>
            </a:prstGeom>
            <a:solidFill>
              <a:schemeClr val="folHlink"/>
            </a:solidFill>
            <a:ln w="9525">
              <a:solidFill>
                <a:schemeClr val="folHlink"/>
              </a:solidFill>
              <a:miter lim="800000"/>
            </a:ln>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29" name="Text Box 140"/>
            <p:cNvSpPr txBox="1">
              <a:spLocks noChangeArrowheads="1"/>
            </p:cNvSpPr>
            <p:nvPr/>
          </p:nvSpPr>
          <p:spPr bwMode="auto">
            <a:xfrm>
              <a:off x="768" y="164"/>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chemeClr val="folHlink"/>
                  </a:solidFill>
                </a:rPr>
                <a:t>⑧</a:t>
              </a:r>
            </a:p>
          </p:txBody>
        </p:sp>
      </p:grpSp>
      <p:grpSp>
        <p:nvGrpSpPr>
          <p:cNvPr id="330" name="Group 141"/>
          <p:cNvGrpSpPr/>
          <p:nvPr/>
        </p:nvGrpSpPr>
        <p:grpSpPr bwMode="auto">
          <a:xfrm>
            <a:off x="4579620" y="2398713"/>
            <a:ext cx="1219200" cy="723900"/>
            <a:chOff x="2264" y="1543"/>
            <a:chExt cx="768" cy="456"/>
          </a:xfrm>
        </p:grpSpPr>
        <p:sp>
          <p:nvSpPr>
            <p:cNvPr id="331" name="Rectangle 142"/>
            <p:cNvSpPr>
              <a:spLocks noChangeArrowheads="1"/>
            </p:cNvSpPr>
            <p:nvPr/>
          </p:nvSpPr>
          <p:spPr bwMode="auto">
            <a:xfrm>
              <a:off x="2264" y="1584"/>
              <a:ext cx="768" cy="415"/>
            </a:xfrm>
            <a:prstGeom prst="rect">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32" name="Oval 143"/>
            <p:cNvSpPr>
              <a:spLocks noChangeArrowheads="1"/>
            </p:cNvSpPr>
            <p:nvPr/>
          </p:nvSpPr>
          <p:spPr bwMode="auto">
            <a:xfrm>
              <a:off x="2888" y="1543"/>
              <a:ext cx="48" cy="41"/>
            </a:xfrm>
            <a:prstGeom prst="ellipse">
              <a:avLst/>
            </a:prstGeom>
            <a:noFill/>
            <a:ln w="28575">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000" b="1">
                <a:solidFill>
                  <a:schemeClr val="folHlink"/>
                </a:solidFill>
              </a:endParaRPr>
            </a:p>
          </p:txBody>
        </p:sp>
      </p:grpSp>
      <p:sp>
        <p:nvSpPr>
          <p:cNvPr id="333" name="Rectangle 144"/>
          <p:cNvSpPr>
            <a:spLocks noChangeArrowheads="1"/>
          </p:cNvSpPr>
          <p:nvPr/>
        </p:nvSpPr>
        <p:spPr bwMode="auto">
          <a:xfrm>
            <a:off x="5436870" y="1249363"/>
            <a:ext cx="1524000" cy="328612"/>
          </a:xfrm>
          <a:prstGeom prst="rect">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34" name="Rectangle 145"/>
          <p:cNvSpPr>
            <a:spLocks noChangeArrowheads="1"/>
          </p:cNvSpPr>
          <p:nvPr/>
        </p:nvSpPr>
        <p:spPr bwMode="auto">
          <a:xfrm>
            <a:off x="5420995" y="1828800"/>
            <a:ext cx="1524000" cy="328613"/>
          </a:xfrm>
          <a:prstGeom prst="rect">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35" name="Line 146"/>
          <p:cNvSpPr>
            <a:spLocks noChangeShapeType="1"/>
          </p:cNvSpPr>
          <p:nvPr/>
        </p:nvSpPr>
        <p:spPr bwMode="auto">
          <a:xfrm flipV="1">
            <a:off x="4927283" y="3616325"/>
            <a:ext cx="0" cy="19685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6" name="Line 147"/>
          <p:cNvSpPr>
            <a:spLocks noChangeShapeType="1"/>
          </p:cNvSpPr>
          <p:nvPr/>
        </p:nvSpPr>
        <p:spPr bwMode="auto">
          <a:xfrm flipV="1">
            <a:off x="4927283" y="3124200"/>
            <a:ext cx="0" cy="196850"/>
          </a:xfrm>
          <a:prstGeom prst="line">
            <a:avLst/>
          </a:prstGeom>
          <a:noFill/>
          <a:ln w="38100">
            <a:solidFill>
              <a:schemeClr val="folHlink"/>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7" name="Freeform 148"/>
          <p:cNvSpPr/>
          <p:nvPr/>
        </p:nvSpPr>
        <p:spPr bwMode="auto">
          <a:xfrm>
            <a:off x="6181408" y="1568450"/>
            <a:ext cx="1587" cy="271463"/>
          </a:xfrm>
          <a:custGeom>
            <a:avLst/>
            <a:gdLst>
              <a:gd name="T0" fmla="*/ 0 w 1"/>
              <a:gd name="T1" fmla="*/ 430948306 h 171"/>
              <a:gd name="T2" fmla="*/ 0 w 1"/>
              <a:gd name="T3" fmla="*/ 0 h 171"/>
              <a:gd name="T4" fmla="*/ 0 60000 65536"/>
              <a:gd name="T5" fmla="*/ 0 60000 65536"/>
              <a:gd name="T6" fmla="*/ 0 w 1"/>
              <a:gd name="T7" fmla="*/ 0 h 171"/>
              <a:gd name="T8" fmla="*/ 1 w 1"/>
              <a:gd name="T9" fmla="*/ 171 h 171"/>
            </a:gdLst>
            <a:ahLst/>
            <a:cxnLst>
              <a:cxn ang="T4">
                <a:pos x="T0" y="T1"/>
              </a:cxn>
              <a:cxn ang="T5">
                <a:pos x="T2" y="T3"/>
              </a:cxn>
            </a:cxnLst>
            <a:rect l="T6" t="T7" r="T8" b="T9"/>
            <a:pathLst>
              <a:path w="1" h="171">
                <a:moveTo>
                  <a:pt x="0" y="171"/>
                </a:moveTo>
                <a:lnTo>
                  <a:pt x="0" y="0"/>
                </a:lnTo>
              </a:path>
            </a:pathLst>
          </a:custGeom>
          <a:noFill/>
          <a:ln w="38100">
            <a:solidFill>
              <a:schemeClr val="folHlink"/>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338" name="Group 149"/>
          <p:cNvGrpSpPr/>
          <p:nvPr/>
        </p:nvGrpSpPr>
        <p:grpSpPr bwMode="auto">
          <a:xfrm>
            <a:off x="4598670" y="3813175"/>
            <a:ext cx="604838" cy="330200"/>
            <a:chOff x="2276" y="2434"/>
            <a:chExt cx="381" cy="208"/>
          </a:xfrm>
        </p:grpSpPr>
        <p:sp>
          <p:nvSpPr>
            <p:cNvPr id="339" name="Rectangle 150"/>
            <p:cNvSpPr>
              <a:spLocks noChangeArrowheads="1"/>
            </p:cNvSpPr>
            <p:nvPr/>
          </p:nvSpPr>
          <p:spPr bwMode="auto">
            <a:xfrm>
              <a:off x="2276" y="2489"/>
              <a:ext cx="381" cy="153"/>
            </a:xfrm>
            <a:prstGeom prst="rect">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40" name="Oval 151"/>
            <p:cNvSpPr>
              <a:spLocks noChangeArrowheads="1"/>
            </p:cNvSpPr>
            <p:nvPr/>
          </p:nvSpPr>
          <p:spPr bwMode="auto">
            <a:xfrm>
              <a:off x="2458" y="2434"/>
              <a:ext cx="48" cy="42"/>
            </a:xfrm>
            <a:prstGeom prst="ellipse">
              <a:avLst/>
            </a:prstGeom>
            <a:noFill/>
            <a:ln w="28575">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000" b="1">
                <a:solidFill>
                  <a:schemeClr val="folHlink"/>
                </a:solidFill>
              </a:endParaRPr>
            </a:p>
          </p:txBody>
        </p:sp>
      </p:grpSp>
      <p:grpSp>
        <p:nvGrpSpPr>
          <p:cNvPr id="341" name="Group 152"/>
          <p:cNvGrpSpPr/>
          <p:nvPr/>
        </p:nvGrpSpPr>
        <p:grpSpPr bwMode="auto">
          <a:xfrm>
            <a:off x="4598670" y="3302000"/>
            <a:ext cx="604838" cy="314325"/>
            <a:chOff x="2276" y="2112"/>
            <a:chExt cx="381" cy="198"/>
          </a:xfrm>
        </p:grpSpPr>
        <p:sp>
          <p:nvSpPr>
            <p:cNvPr id="342" name="Rectangle 153"/>
            <p:cNvSpPr>
              <a:spLocks noChangeArrowheads="1"/>
            </p:cNvSpPr>
            <p:nvPr/>
          </p:nvSpPr>
          <p:spPr bwMode="auto">
            <a:xfrm>
              <a:off x="2276" y="2157"/>
              <a:ext cx="381" cy="153"/>
            </a:xfrm>
            <a:prstGeom prst="rect">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43" name="Oval 154"/>
            <p:cNvSpPr>
              <a:spLocks noChangeArrowheads="1"/>
            </p:cNvSpPr>
            <p:nvPr/>
          </p:nvSpPr>
          <p:spPr bwMode="auto">
            <a:xfrm>
              <a:off x="2458" y="2112"/>
              <a:ext cx="48" cy="41"/>
            </a:xfrm>
            <a:prstGeom prst="ellipse">
              <a:avLst/>
            </a:prstGeom>
            <a:noFill/>
            <a:ln w="28575">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000" b="1">
                <a:solidFill>
                  <a:schemeClr val="folHlink"/>
                </a:solidFill>
              </a:endParaRPr>
            </a:p>
          </p:txBody>
        </p:sp>
      </p:grpSp>
      <p:sp>
        <p:nvSpPr>
          <p:cNvPr id="344" name="Rectangle 155"/>
          <p:cNvSpPr>
            <a:spLocks noChangeArrowheads="1"/>
          </p:cNvSpPr>
          <p:nvPr/>
        </p:nvSpPr>
        <p:spPr bwMode="auto">
          <a:xfrm>
            <a:off x="4582795" y="5722938"/>
            <a:ext cx="3200400" cy="328612"/>
          </a:xfrm>
          <a:prstGeom prst="rect">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000" b="1"/>
              <a:t>设备选择电路</a:t>
            </a:r>
          </a:p>
        </p:txBody>
      </p:sp>
      <p:sp>
        <p:nvSpPr>
          <p:cNvPr id="345" name="AutoShape 156"/>
          <p:cNvSpPr>
            <a:spLocks noChangeArrowheads="1"/>
          </p:cNvSpPr>
          <p:nvPr/>
        </p:nvSpPr>
        <p:spPr bwMode="auto">
          <a:xfrm>
            <a:off x="1961833" y="5722938"/>
            <a:ext cx="2590800" cy="261937"/>
          </a:xfrm>
          <a:prstGeom prst="rightArrow">
            <a:avLst>
              <a:gd name="adj1" fmla="val 50000"/>
              <a:gd name="adj2" fmla="val 164254"/>
            </a:avLst>
          </a:prstGeom>
          <a:solidFill>
            <a:schemeClr val="folHlink"/>
          </a:solidFill>
          <a:ln w="28575">
            <a:solidFill>
              <a:schemeClr val="folHlink"/>
            </a:solidFill>
            <a:miter lim="800000"/>
          </a:ln>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46" name="AutoShape 157"/>
          <p:cNvSpPr>
            <a:spLocks noChangeArrowheads="1"/>
          </p:cNvSpPr>
          <p:nvPr/>
        </p:nvSpPr>
        <p:spPr bwMode="auto">
          <a:xfrm>
            <a:off x="1830070" y="6267450"/>
            <a:ext cx="2743200" cy="304800"/>
          </a:xfrm>
          <a:prstGeom prst="leftArrow">
            <a:avLst>
              <a:gd name="adj1" fmla="val 58333"/>
              <a:gd name="adj2" fmla="val 135958"/>
            </a:avLst>
          </a:prstGeom>
          <a:solidFill>
            <a:schemeClr val="folHlink"/>
          </a:solidFill>
          <a:ln w="9525">
            <a:solidFill>
              <a:schemeClr val="folHlink"/>
            </a:solidFill>
            <a:miter lim="800000"/>
          </a:ln>
        </p:spPr>
        <p:txBody>
          <a:bodyPr anchor="ct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47" name="Freeform 158"/>
          <p:cNvSpPr/>
          <p:nvPr/>
        </p:nvSpPr>
        <p:spPr bwMode="auto">
          <a:xfrm>
            <a:off x="2982595" y="5260975"/>
            <a:ext cx="2209800" cy="461963"/>
          </a:xfrm>
          <a:custGeom>
            <a:avLst/>
            <a:gdLst>
              <a:gd name="T0" fmla="*/ 604837500 w 1392"/>
              <a:gd name="T1" fmla="*/ 0 h 336"/>
              <a:gd name="T2" fmla="*/ 0 w 1392"/>
              <a:gd name="T3" fmla="*/ 0 h 336"/>
              <a:gd name="T4" fmla="*/ 0 w 1392"/>
              <a:gd name="T5" fmla="*/ 453677914 h 336"/>
              <a:gd name="T6" fmla="*/ 2147483647 w 1392"/>
              <a:gd name="T7" fmla="*/ 453677914 h 336"/>
              <a:gd name="T8" fmla="*/ 2147483647 w 1392"/>
              <a:gd name="T9" fmla="*/ 635148254 h 336"/>
              <a:gd name="T10" fmla="*/ 0 60000 65536"/>
              <a:gd name="T11" fmla="*/ 0 60000 65536"/>
              <a:gd name="T12" fmla="*/ 0 60000 65536"/>
              <a:gd name="T13" fmla="*/ 0 60000 65536"/>
              <a:gd name="T14" fmla="*/ 0 60000 65536"/>
              <a:gd name="T15" fmla="*/ 0 w 1392"/>
              <a:gd name="T16" fmla="*/ 0 h 336"/>
              <a:gd name="T17" fmla="*/ 1392 w 1392"/>
              <a:gd name="T18" fmla="*/ 336 h 336"/>
            </a:gdLst>
            <a:ahLst/>
            <a:cxnLst>
              <a:cxn ang="T10">
                <a:pos x="T0" y="T1"/>
              </a:cxn>
              <a:cxn ang="T11">
                <a:pos x="T2" y="T3"/>
              </a:cxn>
              <a:cxn ang="T12">
                <a:pos x="T4" y="T5"/>
              </a:cxn>
              <a:cxn ang="T13">
                <a:pos x="T6" y="T7"/>
              </a:cxn>
              <a:cxn ang="T14">
                <a:pos x="T8" y="T9"/>
              </a:cxn>
            </a:cxnLst>
            <a:rect l="T15" t="T16" r="T17" b="T18"/>
            <a:pathLst>
              <a:path w="1392" h="336">
                <a:moveTo>
                  <a:pt x="240" y="0"/>
                </a:moveTo>
                <a:lnTo>
                  <a:pt x="0" y="0"/>
                </a:lnTo>
                <a:lnTo>
                  <a:pt x="0" y="240"/>
                </a:lnTo>
                <a:lnTo>
                  <a:pt x="1392" y="240"/>
                </a:lnTo>
                <a:lnTo>
                  <a:pt x="1392" y="336"/>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348" name="Group 159"/>
          <p:cNvGrpSpPr/>
          <p:nvPr/>
        </p:nvGrpSpPr>
        <p:grpSpPr bwMode="auto">
          <a:xfrm>
            <a:off x="5557520" y="4673600"/>
            <a:ext cx="1225550" cy="396875"/>
            <a:chOff x="2880" y="2976"/>
            <a:chExt cx="772" cy="250"/>
          </a:xfrm>
        </p:grpSpPr>
        <p:grpSp>
          <p:nvGrpSpPr>
            <p:cNvPr id="349" name="Group 160"/>
            <p:cNvGrpSpPr/>
            <p:nvPr/>
          </p:nvGrpSpPr>
          <p:grpSpPr bwMode="auto">
            <a:xfrm>
              <a:off x="3456" y="2976"/>
              <a:ext cx="196" cy="250"/>
              <a:chOff x="2832" y="2880"/>
              <a:chExt cx="196" cy="300"/>
            </a:xfrm>
          </p:grpSpPr>
          <p:sp>
            <p:nvSpPr>
              <p:cNvPr id="353" name="Rectangle 161"/>
              <p:cNvSpPr>
                <a:spLocks noChangeArrowheads="1"/>
              </p:cNvSpPr>
              <p:nvPr/>
            </p:nvSpPr>
            <p:spPr bwMode="auto">
              <a:xfrm>
                <a:off x="2832" y="2880"/>
                <a:ext cx="192" cy="288"/>
              </a:xfrm>
              <a:prstGeom prst="rect">
                <a:avLst/>
              </a:prstGeom>
              <a:solidFill>
                <a:schemeClr val="accent2"/>
              </a:solidFill>
              <a:ln w="9525">
                <a:solidFill>
                  <a:schemeClr val="bg1"/>
                </a:solidFill>
                <a:miter lim="800000"/>
              </a:ln>
            </p:spPr>
            <p:txBody>
              <a:bodyPr anchor="ct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54" name="Text Box 162"/>
              <p:cNvSpPr txBox="1">
                <a:spLocks noChangeArrowheads="1"/>
              </p:cNvSpPr>
              <p:nvPr/>
            </p:nvSpPr>
            <p:spPr bwMode="auto">
              <a:xfrm>
                <a:off x="2832" y="2880"/>
                <a:ext cx="19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0</a:t>
                </a:r>
              </a:p>
            </p:txBody>
          </p:sp>
        </p:grpSp>
        <p:grpSp>
          <p:nvGrpSpPr>
            <p:cNvPr id="350" name="Group 163"/>
            <p:cNvGrpSpPr/>
            <p:nvPr/>
          </p:nvGrpSpPr>
          <p:grpSpPr bwMode="auto">
            <a:xfrm>
              <a:off x="2880" y="2976"/>
              <a:ext cx="196" cy="250"/>
              <a:chOff x="2832" y="2880"/>
              <a:chExt cx="196" cy="300"/>
            </a:xfrm>
          </p:grpSpPr>
          <p:sp>
            <p:nvSpPr>
              <p:cNvPr id="351" name="Rectangle 164"/>
              <p:cNvSpPr>
                <a:spLocks noChangeArrowheads="1"/>
              </p:cNvSpPr>
              <p:nvPr/>
            </p:nvSpPr>
            <p:spPr bwMode="auto">
              <a:xfrm>
                <a:off x="2832" y="2880"/>
                <a:ext cx="192" cy="288"/>
              </a:xfrm>
              <a:prstGeom prst="rect">
                <a:avLst/>
              </a:prstGeom>
              <a:solidFill>
                <a:schemeClr val="accent2"/>
              </a:solidFill>
              <a:ln w="9525">
                <a:solidFill>
                  <a:schemeClr val="bg1"/>
                </a:solidFill>
                <a:miter lim="800000"/>
              </a:ln>
            </p:spPr>
            <p:txBody>
              <a:bodyPr anchor="ct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52" name="Text Box 165"/>
              <p:cNvSpPr txBox="1">
                <a:spLocks noChangeArrowheads="1"/>
              </p:cNvSpPr>
              <p:nvPr/>
            </p:nvSpPr>
            <p:spPr bwMode="auto">
              <a:xfrm>
                <a:off x="2832" y="2880"/>
                <a:ext cx="19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1</a:t>
                </a:r>
              </a:p>
            </p:txBody>
          </p:sp>
        </p:grpSp>
      </p:grpSp>
      <p:sp>
        <p:nvSpPr>
          <p:cNvPr id="355" name="Freeform 166"/>
          <p:cNvSpPr/>
          <p:nvPr/>
        </p:nvSpPr>
        <p:spPr bwMode="auto">
          <a:xfrm>
            <a:off x="4735195" y="4140200"/>
            <a:ext cx="1588" cy="304800"/>
          </a:xfrm>
          <a:custGeom>
            <a:avLst/>
            <a:gdLst>
              <a:gd name="T0" fmla="*/ 0 w 1"/>
              <a:gd name="T1" fmla="*/ 483870000 h 192"/>
              <a:gd name="T2" fmla="*/ 0 w 1"/>
              <a:gd name="T3" fmla="*/ 0 h 192"/>
              <a:gd name="T4" fmla="*/ 0 60000 65536"/>
              <a:gd name="T5" fmla="*/ 0 60000 65536"/>
              <a:gd name="T6" fmla="*/ 0 w 1"/>
              <a:gd name="T7" fmla="*/ 0 h 192"/>
              <a:gd name="T8" fmla="*/ 1 w 1"/>
              <a:gd name="T9" fmla="*/ 192 h 192"/>
            </a:gdLst>
            <a:ahLst/>
            <a:cxnLst>
              <a:cxn ang="T4">
                <a:pos x="T0" y="T1"/>
              </a:cxn>
              <a:cxn ang="T5">
                <a:pos x="T2" y="T3"/>
              </a:cxn>
            </a:cxnLst>
            <a:rect l="T6" t="T7" r="T8" b="T9"/>
            <a:pathLst>
              <a:path w="1" h="192">
                <a:moveTo>
                  <a:pt x="0" y="192"/>
                </a:moveTo>
                <a:lnTo>
                  <a:pt x="0" y="0"/>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357" name="Group 168"/>
          <p:cNvGrpSpPr/>
          <p:nvPr/>
        </p:nvGrpSpPr>
        <p:grpSpPr bwMode="auto">
          <a:xfrm>
            <a:off x="7019608" y="3900488"/>
            <a:ext cx="2366962" cy="560387"/>
            <a:chOff x="3799" y="2496"/>
            <a:chExt cx="1491" cy="353"/>
          </a:xfrm>
        </p:grpSpPr>
        <p:sp>
          <p:nvSpPr>
            <p:cNvPr id="358" name="Freeform 169"/>
            <p:cNvSpPr/>
            <p:nvPr/>
          </p:nvSpPr>
          <p:spPr bwMode="auto">
            <a:xfrm>
              <a:off x="3799" y="2730"/>
              <a:ext cx="1491" cy="119"/>
            </a:xfrm>
            <a:custGeom>
              <a:avLst/>
              <a:gdLst>
                <a:gd name="T0" fmla="*/ 0 w 1730"/>
                <a:gd name="T1" fmla="*/ 102 h 139"/>
                <a:gd name="T2" fmla="*/ 2 w 1730"/>
                <a:gd name="T3" fmla="*/ 0 h 139"/>
                <a:gd name="T4" fmla="*/ 1285 w 1730"/>
                <a:gd name="T5" fmla="*/ 0 h 139"/>
                <a:gd name="T6" fmla="*/ 0 60000 65536"/>
                <a:gd name="T7" fmla="*/ 0 60000 65536"/>
                <a:gd name="T8" fmla="*/ 0 60000 65536"/>
                <a:gd name="T9" fmla="*/ 0 w 1730"/>
                <a:gd name="T10" fmla="*/ 0 h 139"/>
                <a:gd name="T11" fmla="*/ 1730 w 1730"/>
                <a:gd name="T12" fmla="*/ 139 h 139"/>
              </a:gdLst>
              <a:ahLst/>
              <a:cxnLst>
                <a:cxn ang="T6">
                  <a:pos x="T0" y="T1"/>
                </a:cxn>
                <a:cxn ang="T7">
                  <a:pos x="T2" y="T3"/>
                </a:cxn>
                <a:cxn ang="T8">
                  <a:pos x="T4" y="T5"/>
                </a:cxn>
              </a:cxnLst>
              <a:rect l="T9" t="T10" r="T11" b="T12"/>
              <a:pathLst>
                <a:path w="1730" h="139">
                  <a:moveTo>
                    <a:pt x="0" y="139"/>
                  </a:moveTo>
                  <a:lnTo>
                    <a:pt x="2" y="0"/>
                  </a:lnTo>
                  <a:lnTo>
                    <a:pt x="1730" y="0"/>
                  </a:lnTo>
                </a:path>
              </a:pathLst>
            </a:custGeom>
            <a:noFill/>
            <a:ln w="38100">
              <a:solidFill>
                <a:schemeClr val="folHlink"/>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59" name="Text Box 170"/>
            <p:cNvSpPr txBox="1">
              <a:spLocks noChangeArrowheads="1"/>
            </p:cNvSpPr>
            <p:nvPr/>
          </p:nvSpPr>
          <p:spPr bwMode="auto">
            <a:xfrm>
              <a:off x="4792" y="2496"/>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chemeClr val="folHlink"/>
                  </a:solidFill>
                </a:rPr>
                <a:t>②</a:t>
              </a:r>
            </a:p>
          </p:txBody>
        </p:sp>
      </p:grpSp>
      <p:grpSp>
        <p:nvGrpSpPr>
          <p:cNvPr id="360" name="Group 172"/>
          <p:cNvGrpSpPr/>
          <p:nvPr/>
        </p:nvGrpSpPr>
        <p:grpSpPr bwMode="auto">
          <a:xfrm>
            <a:off x="7814945" y="5953125"/>
            <a:ext cx="1600200" cy="636588"/>
            <a:chOff x="4302" y="3782"/>
            <a:chExt cx="1008" cy="401"/>
          </a:xfrm>
        </p:grpSpPr>
        <p:sp>
          <p:nvSpPr>
            <p:cNvPr id="361" name="AutoShape 173"/>
            <p:cNvSpPr>
              <a:spLocks noChangeArrowheads="1"/>
            </p:cNvSpPr>
            <p:nvPr/>
          </p:nvSpPr>
          <p:spPr bwMode="auto">
            <a:xfrm>
              <a:off x="4302" y="3975"/>
              <a:ext cx="1008" cy="208"/>
            </a:xfrm>
            <a:prstGeom prst="leftArrow">
              <a:avLst>
                <a:gd name="adj1" fmla="val 50000"/>
                <a:gd name="adj2" fmla="val 88465"/>
              </a:avLst>
            </a:prstGeom>
            <a:solidFill>
              <a:schemeClr val="folHlink"/>
            </a:solidFill>
            <a:ln w="28575">
              <a:solidFill>
                <a:schemeClr val="folHlink"/>
              </a:solidFill>
              <a:miter lim="800000"/>
            </a:ln>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62" name="Text Box 174"/>
            <p:cNvSpPr txBox="1">
              <a:spLocks noChangeArrowheads="1"/>
            </p:cNvSpPr>
            <p:nvPr/>
          </p:nvSpPr>
          <p:spPr bwMode="auto">
            <a:xfrm>
              <a:off x="4802" y="3782"/>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chemeClr val="folHlink"/>
                  </a:solidFill>
                </a:rPr>
                <a:t>③</a:t>
              </a:r>
            </a:p>
          </p:txBody>
        </p:sp>
      </p:grpSp>
      <p:grpSp>
        <p:nvGrpSpPr>
          <p:cNvPr id="363" name="Group 175"/>
          <p:cNvGrpSpPr/>
          <p:nvPr/>
        </p:nvGrpSpPr>
        <p:grpSpPr bwMode="auto">
          <a:xfrm>
            <a:off x="5039995" y="2413000"/>
            <a:ext cx="2895600" cy="1878013"/>
            <a:chOff x="2554" y="1552"/>
            <a:chExt cx="1824" cy="1183"/>
          </a:xfrm>
        </p:grpSpPr>
        <p:sp>
          <p:nvSpPr>
            <p:cNvPr id="364" name="Freeform 176"/>
            <p:cNvSpPr/>
            <p:nvPr/>
          </p:nvSpPr>
          <p:spPr bwMode="auto">
            <a:xfrm>
              <a:off x="2554" y="1552"/>
              <a:ext cx="1707" cy="1183"/>
            </a:xfrm>
            <a:custGeom>
              <a:avLst/>
              <a:gdLst>
                <a:gd name="T0" fmla="*/ 0 w 1707"/>
                <a:gd name="T1" fmla="*/ 1100 h 1183"/>
                <a:gd name="T2" fmla="*/ 0 w 1707"/>
                <a:gd name="T3" fmla="*/ 1183 h 1183"/>
                <a:gd name="T4" fmla="*/ 720 w 1707"/>
                <a:gd name="T5" fmla="*/ 1183 h 1183"/>
                <a:gd name="T6" fmla="*/ 719 w 1707"/>
                <a:gd name="T7" fmla="*/ 0 h 1183"/>
                <a:gd name="T8" fmla="*/ 1707 w 1707"/>
                <a:gd name="T9" fmla="*/ 2 h 1183"/>
                <a:gd name="T10" fmla="*/ 1707 w 1707"/>
                <a:gd name="T11" fmla="*/ 56 h 1183"/>
                <a:gd name="T12" fmla="*/ 0 60000 65536"/>
                <a:gd name="T13" fmla="*/ 0 60000 65536"/>
                <a:gd name="T14" fmla="*/ 0 60000 65536"/>
                <a:gd name="T15" fmla="*/ 0 60000 65536"/>
                <a:gd name="T16" fmla="*/ 0 60000 65536"/>
                <a:gd name="T17" fmla="*/ 0 60000 65536"/>
                <a:gd name="T18" fmla="*/ 0 w 1707"/>
                <a:gd name="T19" fmla="*/ 0 h 1183"/>
                <a:gd name="T20" fmla="*/ 1707 w 1707"/>
                <a:gd name="T21" fmla="*/ 1183 h 1183"/>
              </a:gdLst>
              <a:ahLst/>
              <a:cxnLst>
                <a:cxn ang="T12">
                  <a:pos x="T0" y="T1"/>
                </a:cxn>
                <a:cxn ang="T13">
                  <a:pos x="T2" y="T3"/>
                </a:cxn>
                <a:cxn ang="T14">
                  <a:pos x="T4" y="T5"/>
                </a:cxn>
                <a:cxn ang="T15">
                  <a:pos x="T6" y="T7"/>
                </a:cxn>
                <a:cxn ang="T16">
                  <a:pos x="T8" y="T9"/>
                </a:cxn>
                <a:cxn ang="T17">
                  <a:pos x="T10" y="T11"/>
                </a:cxn>
              </a:cxnLst>
              <a:rect l="T18" t="T19" r="T20" b="T21"/>
              <a:pathLst>
                <a:path w="1707" h="1183">
                  <a:moveTo>
                    <a:pt x="0" y="1100"/>
                  </a:moveTo>
                  <a:lnTo>
                    <a:pt x="0" y="1183"/>
                  </a:lnTo>
                  <a:lnTo>
                    <a:pt x="720" y="1183"/>
                  </a:lnTo>
                  <a:lnTo>
                    <a:pt x="719" y="0"/>
                  </a:lnTo>
                  <a:lnTo>
                    <a:pt x="1707" y="2"/>
                  </a:lnTo>
                  <a:lnTo>
                    <a:pt x="1707" y="56"/>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nvGrpSpPr>
            <p:cNvPr id="365" name="Group 177"/>
            <p:cNvGrpSpPr/>
            <p:nvPr/>
          </p:nvGrpSpPr>
          <p:grpSpPr bwMode="auto">
            <a:xfrm>
              <a:off x="3648" y="1603"/>
              <a:ext cx="730" cy="459"/>
              <a:chOff x="3648" y="1612"/>
              <a:chExt cx="730" cy="459"/>
            </a:xfrm>
          </p:grpSpPr>
          <p:sp>
            <p:nvSpPr>
              <p:cNvPr id="366" name="Rectangle 178"/>
              <p:cNvSpPr>
                <a:spLocks noChangeArrowheads="1"/>
              </p:cNvSpPr>
              <p:nvPr/>
            </p:nvSpPr>
            <p:spPr bwMode="auto">
              <a:xfrm>
                <a:off x="3648" y="1653"/>
                <a:ext cx="730" cy="418"/>
              </a:xfrm>
              <a:prstGeom prst="rect">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67" name="Oval 179"/>
              <p:cNvSpPr>
                <a:spLocks noChangeArrowheads="1"/>
              </p:cNvSpPr>
              <p:nvPr/>
            </p:nvSpPr>
            <p:spPr bwMode="auto">
              <a:xfrm>
                <a:off x="4234" y="1612"/>
                <a:ext cx="48" cy="41"/>
              </a:xfrm>
              <a:prstGeom prst="ellipse">
                <a:avLst/>
              </a:prstGeom>
              <a:noFill/>
              <a:ln w="28575">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en-US" sz="2000" b="1">
                  <a:solidFill>
                    <a:schemeClr val="folHlink"/>
                  </a:solidFill>
                </a:endParaRPr>
              </a:p>
            </p:txBody>
          </p:sp>
        </p:grpSp>
      </p:grpSp>
      <p:sp>
        <p:nvSpPr>
          <p:cNvPr id="368" name="Line 180"/>
          <p:cNvSpPr>
            <a:spLocks noChangeShapeType="1"/>
          </p:cNvSpPr>
          <p:nvPr/>
        </p:nvSpPr>
        <p:spPr bwMode="auto">
          <a:xfrm>
            <a:off x="6944995" y="1978025"/>
            <a:ext cx="2286000" cy="0"/>
          </a:xfrm>
          <a:prstGeom prst="line">
            <a:avLst/>
          </a:prstGeom>
          <a:noFill/>
          <a:ln w="28575">
            <a:solidFill>
              <a:schemeClr val="folHlink"/>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369" name="Group 181"/>
          <p:cNvGrpSpPr/>
          <p:nvPr/>
        </p:nvGrpSpPr>
        <p:grpSpPr bwMode="auto">
          <a:xfrm>
            <a:off x="2115820" y="1854200"/>
            <a:ext cx="7113588" cy="609600"/>
            <a:chOff x="712" y="1200"/>
            <a:chExt cx="4481" cy="384"/>
          </a:xfrm>
        </p:grpSpPr>
        <p:grpSp>
          <p:nvGrpSpPr>
            <p:cNvPr id="370" name="Group 182"/>
            <p:cNvGrpSpPr/>
            <p:nvPr/>
          </p:nvGrpSpPr>
          <p:grpSpPr bwMode="auto">
            <a:xfrm>
              <a:off x="712" y="1200"/>
              <a:ext cx="2202" cy="384"/>
              <a:chOff x="712" y="1200"/>
              <a:chExt cx="2202" cy="384"/>
            </a:xfrm>
          </p:grpSpPr>
          <p:grpSp>
            <p:nvGrpSpPr>
              <p:cNvPr id="374" name="Group 183"/>
              <p:cNvGrpSpPr/>
              <p:nvPr/>
            </p:nvGrpSpPr>
            <p:grpSpPr bwMode="auto">
              <a:xfrm>
                <a:off x="712" y="1200"/>
                <a:ext cx="1650" cy="384"/>
                <a:chOff x="712" y="1200"/>
                <a:chExt cx="1650" cy="384"/>
              </a:xfrm>
            </p:grpSpPr>
            <p:sp>
              <p:nvSpPr>
                <p:cNvPr id="376" name="Freeform 184"/>
                <p:cNvSpPr/>
                <p:nvPr/>
              </p:nvSpPr>
              <p:spPr bwMode="auto">
                <a:xfrm>
                  <a:off x="712" y="1454"/>
                  <a:ext cx="1650" cy="130"/>
                </a:xfrm>
                <a:custGeom>
                  <a:avLst/>
                  <a:gdLst>
                    <a:gd name="T0" fmla="*/ 2101 w 1296"/>
                    <a:gd name="T1" fmla="*/ 117 h 144"/>
                    <a:gd name="T2" fmla="*/ 2101 w 1296"/>
                    <a:gd name="T3" fmla="*/ 0 h 144"/>
                    <a:gd name="T4" fmla="*/ 0 w 1296"/>
                    <a:gd name="T5" fmla="*/ 0 h 144"/>
                    <a:gd name="T6" fmla="*/ 0 60000 65536"/>
                    <a:gd name="T7" fmla="*/ 0 60000 65536"/>
                    <a:gd name="T8" fmla="*/ 0 60000 65536"/>
                    <a:gd name="T9" fmla="*/ 0 w 1296"/>
                    <a:gd name="T10" fmla="*/ 0 h 144"/>
                    <a:gd name="T11" fmla="*/ 1296 w 1296"/>
                    <a:gd name="T12" fmla="*/ 144 h 144"/>
                  </a:gdLst>
                  <a:ahLst/>
                  <a:cxnLst>
                    <a:cxn ang="T6">
                      <a:pos x="T0" y="T1"/>
                    </a:cxn>
                    <a:cxn ang="T7">
                      <a:pos x="T2" y="T3"/>
                    </a:cxn>
                    <a:cxn ang="T8">
                      <a:pos x="T4" y="T5"/>
                    </a:cxn>
                  </a:cxnLst>
                  <a:rect l="T9" t="T10" r="T11" b="T12"/>
                  <a:pathLst>
                    <a:path w="1296" h="144">
                      <a:moveTo>
                        <a:pt x="1296" y="144"/>
                      </a:moveTo>
                      <a:lnTo>
                        <a:pt x="1296" y="0"/>
                      </a:lnTo>
                      <a:lnTo>
                        <a:pt x="0" y="0"/>
                      </a:lnTo>
                    </a:path>
                  </a:pathLst>
                </a:custGeom>
                <a:noFill/>
                <a:ln w="38100">
                  <a:solidFill>
                    <a:schemeClr val="folHlink"/>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77" name="Text Box 185"/>
                <p:cNvSpPr txBox="1">
                  <a:spLocks noChangeArrowheads="1"/>
                </p:cNvSpPr>
                <p:nvPr/>
              </p:nvSpPr>
              <p:spPr bwMode="auto">
                <a:xfrm>
                  <a:off x="768" y="1200"/>
                  <a:ext cx="27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chemeClr val="folHlink"/>
                      </a:solidFill>
                    </a:rPr>
                    <a:t>⑥</a:t>
                  </a:r>
                </a:p>
              </p:txBody>
            </p:sp>
          </p:grpSp>
          <p:sp>
            <p:nvSpPr>
              <p:cNvPr id="375" name="Freeform 186"/>
              <p:cNvSpPr/>
              <p:nvPr/>
            </p:nvSpPr>
            <p:spPr bwMode="auto">
              <a:xfrm>
                <a:off x="2913" y="1395"/>
                <a:ext cx="1" cy="147"/>
              </a:xfrm>
              <a:custGeom>
                <a:avLst/>
                <a:gdLst>
                  <a:gd name="T0" fmla="*/ 0 w 1"/>
                  <a:gd name="T1" fmla="*/ 147 h 147"/>
                  <a:gd name="T2" fmla="*/ 0 w 1"/>
                  <a:gd name="T3" fmla="*/ 0 h 147"/>
                  <a:gd name="T4" fmla="*/ 0 60000 65536"/>
                  <a:gd name="T5" fmla="*/ 0 60000 65536"/>
                  <a:gd name="T6" fmla="*/ 0 w 1"/>
                  <a:gd name="T7" fmla="*/ 0 h 147"/>
                  <a:gd name="T8" fmla="*/ 1 w 1"/>
                  <a:gd name="T9" fmla="*/ 147 h 147"/>
                </a:gdLst>
                <a:ahLst/>
                <a:cxnLst>
                  <a:cxn ang="T4">
                    <a:pos x="T0" y="T1"/>
                  </a:cxn>
                  <a:cxn ang="T5">
                    <a:pos x="T2" y="T3"/>
                  </a:cxn>
                </a:cxnLst>
                <a:rect l="T6" t="T7" r="T8" b="T9"/>
                <a:pathLst>
                  <a:path w="1" h="147">
                    <a:moveTo>
                      <a:pt x="0" y="147"/>
                    </a:moveTo>
                    <a:lnTo>
                      <a:pt x="0" y="0"/>
                    </a:lnTo>
                  </a:path>
                </a:pathLst>
              </a:custGeom>
              <a:noFill/>
              <a:ln w="38100">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nvGrpSpPr>
            <p:cNvPr id="371" name="Group 187"/>
            <p:cNvGrpSpPr/>
            <p:nvPr/>
          </p:nvGrpSpPr>
          <p:grpSpPr bwMode="auto">
            <a:xfrm>
              <a:off x="3360" y="1390"/>
              <a:ext cx="1833" cy="83"/>
              <a:chOff x="3360" y="1399"/>
              <a:chExt cx="1833" cy="83"/>
            </a:xfrm>
          </p:grpSpPr>
          <p:sp>
            <p:nvSpPr>
              <p:cNvPr id="372" name="Freeform 188"/>
              <p:cNvSpPr/>
              <p:nvPr/>
            </p:nvSpPr>
            <p:spPr bwMode="auto">
              <a:xfrm>
                <a:off x="3360" y="1399"/>
                <a:ext cx="1440" cy="83"/>
              </a:xfrm>
              <a:custGeom>
                <a:avLst/>
                <a:gdLst>
                  <a:gd name="T0" fmla="*/ 1440 w 1440"/>
                  <a:gd name="T1" fmla="*/ 72 h 96"/>
                  <a:gd name="T2" fmla="*/ 0 w 1440"/>
                  <a:gd name="T3" fmla="*/ 72 h 96"/>
                  <a:gd name="T4" fmla="*/ 0 w 1440"/>
                  <a:gd name="T5" fmla="*/ 0 h 96"/>
                  <a:gd name="T6" fmla="*/ 0 60000 65536"/>
                  <a:gd name="T7" fmla="*/ 0 60000 65536"/>
                  <a:gd name="T8" fmla="*/ 0 60000 65536"/>
                  <a:gd name="T9" fmla="*/ 0 w 1440"/>
                  <a:gd name="T10" fmla="*/ 0 h 96"/>
                  <a:gd name="T11" fmla="*/ 1440 w 1440"/>
                  <a:gd name="T12" fmla="*/ 96 h 96"/>
                </a:gdLst>
                <a:ahLst/>
                <a:cxnLst>
                  <a:cxn ang="T6">
                    <a:pos x="T0" y="T1"/>
                  </a:cxn>
                  <a:cxn ang="T7">
                    <a:pos x="T2" y="T3"/>
                  </a:cxn>
                  <a:cxn ang="T8">
                    <a:pos x="T4" y="T5"/>
                  </a:cxn>
                </a:cxnLst>
                <a:rect l="T9" t="T10" r="T11" b="T12"/>
                <a:pathLst>
                  <a:path w="1440" h="96">
                    <a:moveTo>
                      <a:pt x="1440" y="96"/>
                    </a:moveTo>
                    <a:lnTo>
                      <a:pt x="0" y="96"/>
                    </a:lnTo>
                    <a:lnTo>
                      <a:pt x="0" y="0"/>
                    </a:lnTo>
                  </a:path>
                </a:pathLst>
              </a:custGeom>
              <a:noFill/>
              <a:ln w="28575">
                <a:solidFill>
                  <a:schemeClr val="folHlink"/>
                </a:solidFill>
                <a:rou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373" name="Freeform 189"/>
              <p:cNvSpPr/>
              <p:nvPr/>
            </p:nvSpPr>
            <p:spPr bwMode="auto">
              <a:xfrm>
                <a:off x="4773" y="1477"/>
                <a:ext cx="420" cy="1"/>
              </a:xfrm>
              <a:custGeom>
                <a:avLst/>
                <a:gdLst>
                  <a:gd name="T0" fmla="*/ 420 w 420"/>
                  <a:gd name="T1" fmla="*/ 0 h 1"/>
                  <a:gd name="T2" fmla="*/ 0 w 420"/>
                  <a:gd name="T3" fmla="*/ 0 h 1"/>
                  <a:gd name="T4" fmla="*/ 0 60000 65536"/>
                  <a:gd name="T5" fmla="*/ 0 60000 65536"/>
                  <a:gd name="T6" fmla="*/ 0 w 420"/>
                  <a:gd name="T7" fmla="*/ 0 h 1"/>
                  <a:gd name="T8" fmla="*/ 420 w 420"/>
                  <a:gd name="T9" fmla="*/ 1 h 1"/>
                </a:gdLst>
                <a:ahLst/>
                <a:cxnLst>
                  <a:cxn ang="T4">
                    <a:pos x="T0" y="T1"/>
                  </a:cxn>
                  <a:cxn ang="T5">
                    <a:pos x="T2" y="T3"/>
                  </a:cxn>
                </a:cxnLst>
                <a:rect l="T6" t="T7" r="T8" b="T9"/>
                <a:pathLst>
                  <a:path w="420" h="1">
                    <a:moveTo>
                      <a:pt x="420" y="0"/>
                    </a:moveTo>
                    <a:lnTo>
                      <a:pt x="0" y="0"/>
                    </a:lnTo>
                  </a:path>
                </a:pathLst>
              </a:custGeom>
              <a:noFill/>
              <a:ln w="28575">
                <a:solidFill>
                  <a:schemeClr val="folHlink"/>
                </a:solidFill>
                <a:round/>
                <a:tailEnd type="stealth" w="med" len="lg"/>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gr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标题 2"/>
          <p:cNvSpPr>
            <a:spLocks noGrp="1"/>
          </p:cNvSpPr>
          <p:nvPr>
            <p:ph type="title"/>
          </p:nvPr>
        </p:nvSpPr>
        <p:spPr/>
        <p:txBody>
          <a:bodyPr/>
          <a:lstStyle/>
          <a:p>
            <a:pPr>
              <a:defRPr/>
            </a:pPr>
            <a:r>
              <a:rPr lang="zh-CN" altLang="en-US" dirty="0"/>
              <a:t>第</a:t>
            </a:r>
            <a:r>
              <a:rPr lang="zh-CN" altLang="en-US" dirty="0">
                <a:latin typeface="Times New Roman" panose="02020603050405020304" pitchFamily="18" charset="0"/>
              </a:rPr>
              <a:t>七</a:t>
            </a:r>
            <a:r>
              <a:rPr lang="zh-CN" altLang="en-US" dirty="0"/>
              <a:t>章（</a:t>
            </a:r>
            <a:r>
              <a:rPr lang="en-US" altLang="zh-CN" dirty="0"/>
              <a:t>2</a:t>
            </a:r>
            <a:r>
              <a:rPr lang="zh-CN" altLang="en-US" dirty="0"/>
              <a:t>）输入输出系统</a:t>
            </a:r>
          </a:p>
        </p:txBody>
      </p:sp>
      <p:sp>
        <p:nvSpPr>
          <p:cNvPr id="1048682" name="内容占位符 3"/>
          <p:cNvSpPr>
            <a:spLocks noGrp="1"/>
          </p:cNvSpPr>
          <p:nvPr>
            <p:ph idx="1"/>
          </p:nvPr>
        </p:nvSpPr>
        <p:spPr>
          <a:xfrm>
            <a:off x="838200" y="1925213"/>
            <a:ext cx="10515600" cy="4351338"/>
          </a:xfrm>
        </p:spPr>
        <p:txBody>
          <a:bodyPr/>
          <a:lstStyle/>
          <a:p>
            <a:pPr marL="0" indent="0">
              <a:lnSpc>
                <a:spcPct val="100000"/>
              </a:lnSpc>
              <a:spcBef>
                <a:spcPts val="1200"/>
              </a:spcBef>
              <a:buClrTx/>
              <a:buNone/>
            </a:pPr>
            <a:r>
              <a:rPr kumimoji="1" lang="zh-CN" altLang="en-US" sz="3600" b="1" dirty="0">
                <a:solidFill>
                  <a:schemeClr val="folHlink"/>
                </a:solidFill>
                <a:latin typeface="Times New Roman" panose="02020603050405020304" pitchFamily="18" charset="0"/>
              </a:rPr>
              <a:t>重点</a:t>
            </a:r>
            <a:endParaRPr kumimoji="1" lang="en-US" altLang="zh-CN" sz="3600" b="1" dirty="0">
              <a:solidFill>
                <a:schemeClr val="folHlink"/>
              </a:solidFill>
              <a:latin typeface="Times New Roman" panose="02020603050405020304" pitchFamily="18" charset="0"/>
            </a:endParaRPr>
          </a:p>
          <a:p>
            <a:pPr marL="0" indent="0">
              <a:lnSpc>
                <a:spcPct val="100000"/>
              </a:lnSpc>
              <a:spcBef>
                <a:spcPts val="1200"/>
              </a:spcBef>
              <a:buClrTx/>
              <a:buNone/>
            </a:pPr>
            <a:endParaRPr kumimoji="1" lang="en-US" altLang="zh-CN" sz="3600" b="1" dirty="0">
              <a:solidFill>
                <a:schemeClr val="folHlink"/>
              </a:solidFill>
              <a:latin typeface="Times New Roman" panose="02020603050405020304" pitchFamily="18" charset="0"/>
            </a:endParaRPr>
          </a:p>
        </p:txBody>
      </p:sp>
      <p:sp>
        <p:nvSpPr>
          <p:cNvPr id="1048683" name="灯片编号占位符 5"/>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D53B9609-CEE7-4B89-9EA1-26B7FB394DD2}" type="slidenum">
              <a:rPr kumimoji="0" lang="zh-CN" altLang="en-US" sz="1200" b="0" i="0" u="none" strike="noStrike" kern="1200" cap="none" spc="0" normalizeH="0" baseline="0" noProof="0">
                <a:ln>
                  <a:noFill/>
                </a:ln>
                <a:solidFill>
                  <a:prstClr val="black">
                    <a:lumMod val="95000"/>
                    <a:lumOff val="5000"/>
                  </a:prstClr>
                </a:solidFill>
                <a:effectLst/>
                <a:uLnTx/>
                <a:uFillTx/>
                <a:latin typeface="等线" panose="02010600030101010101" charset="-122"/>
                <a:ea typeface="等线" panose="02010600030101010101" charset="-122"/>
                <a:cs typeface="+mn-cs"/>
              </a:rPr>
              <a:t>211</a:t>
            </a:fld>
            <a:endParaRPr kumimoji="0" lang="en-US" altLang="zh-CN" sz="1200" b="0" i="0" u="none" strike="noStrike" kern="1200" cap="none" spc="0" normalizeH="0" baseline="0" noProof="0" dirty="0">
              <a:ln>
                <a:noFill/>
              </a:ln>
              <a:solidFill>
                <a:prstClr val="black">
                  <a:lumMod val="95000"/>
                  <a:lumOff val="5000"/>
                </a:prstClr>
              </a:solidFill>
              <a:effectLst/>
              <a:uLnTx/>
              <a:uFillTx/>
              <a:latin typeface="等线" panose="02010600030101010101" charset="-122"/>
              <a:ea typeface="等线" panose="02010600030101010101" charset="-122"/>
              <a:cs typeface="+mn-cs"/>
            </a:endParaRPr>
          </a:p>
        </p:txBody>
      </p:sp>
      <p:sp>
        <p:nvSpPr>
          <p:cNvPr id="5" name="Text Box 2">
            <a:extLst>
              <a:ext uri="{FF2B5EF4-FFF2-40B4-BE49-F238E27FC236}">
                <a16:creationId xmlns:a16="http://schemas.microsoft.com/office/drawing/2014/main" id="{521EA3BF-4057-4715-8285-9C9506AC0B23}"/>
              </a:ext>
            </a:extLst>
          </p:cNvPr>
          <p:cNvSpPr txBox="1">
            <a:spLocks noChangeArrowheads="1"/>
          </p:cNvSpPr>
          <p:nvPr/>
        </p:nvSpPr>
        <p:spPr bwMode="auto">
          <a:xfrm>
            <a:off x="1846935" y="2764794"/>
            <a:ext cx="7924800"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ClrTx/>
              <a:buSzTx/>
              <a:buFontTx/>
              <a:buNone/>
            </a:pPr>
            <a:r>
              <a:rPr lang="en-US" altLang="zh-CN" sz="2800" dirty="0"/>
              <a:t>1</a:t>
            </a:r>
            <a:r>
              <a:rPr lang="en-US" altLang="zh-CN" sz="2800" dirty="0">
                <a:latin typeface="宋体" panose="02010600030101010101" pitchFamily="2" charset="-122"/>
              </a:rPr>
              <a:t>.</a:t>
            </a:r>
            <a:r>
              <a:rPr lang="zh-CN" altLang="en-US" sz="2800" dirty="0">
                <a:latin typeface="宋体" panose="02010600030101010101" pitchFamily="2" charset="-122"/>
              </a:rPr>
              <a:t>主机与 </a:t>
            </a:r>
            <a:r>
              <a:rPr lang="en-US" altLang="zh-CN" sz="2800" dirty="0"/>
              <a:t>I/O </a:t>
            </a:r>
            <a:r>
              <a:rPr lang="zh-CN" altLang="en-US" sz="2800" dirty="0"/>
              <a:t>交换信息的三种控制方式</a:t>
            </a:r>
          </a:p>
        </p:txBody>
      </p:sp>
      <p:sp>
        <p:nvSpPr>
          <p:cNvPr id="6" name="Text Box 6">
            <a:extLst>
              <a:ext uri="{FF2B5EF4-FFF2-40B4-BE49-F238E27FC236}">
                <a16:creationId xmlns:a16="http://schemas.microsoft.com/office/drawing/2014/main" id="{8B5EC619-B56C-4FD0-81DD-ED01A333B246}"/>
              </a:ext>
            </a:extLst>
          </p:cNvPr>
          <p:cNvSpPr txBox="1">
            <a:spLocks noChangeArrowheads="1"/>
          </p:cNvSpPr>
          <p:nvPr/>
        </p:nvSpPr>
        <p:spPr bwMode="auto">
          <a:xfrm>
            <a:off x="1846935" y="3585599"/>
            <a:ext cx="7924800"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ClrTx/>
              <a:buSzTx/>
              <a:buFontTx/>
              <a:buNone/>
            </a:pPr>
            <a:r>
              <a:rPr lang="en-US" altLang="zh-CN" sz="2800" dirty="0"/>
              <a:t>2. </a:t>
            </a:r>
            <a:r>
              <a:rPr lang="zh-CN" altLang="en-US" sz="2800" dirty="0"/>
              <a:t>程序查询方式特点、接口电路、工作原理</a:t>
            </a:r>
          </a:p>
        </p:txBody>
      </p:sp>
      <p:sp>
        <p:nvSpPr>
          <p:cNvPr id="7" name="Text Box 9">
            <a:extLst>
              <a:ext uri="{FF2B5EF4-FFF2-40B4-BE49-F238E27FC236}">
                <a16:creationId xmlns:a16="http://schemas.microsoft.com/office/drawing/2014/main" id="{F040B937-E58E-4566-9B41-3FB81554EF61}"/>
              </a:ext>
            </a:extLst>
          </p:cNvPr>
          <p:cNvSpPr txBox="1">
            <a:spLocks noChangeArrowheads="1"/>
          </p:cNvSpPr>
          <p:nvPr/>
        </p:nvSpPr>
        <p:spPr bwMode="auto">
          <a:xfrm>
            <a:off x="1846935" y="4406404"/>
            <a:ext cx="7924800"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ClrTx/>
              <a:buSzTx/>
              <a:buFontTx/>
              <a:buNone/>
            </a:pPr>
            <a:r>
              <a:rPr lang="en-US" altLang="zh-CN" sz="2800" dirty="0"/>
              <a:t>3. </a:t>
            </a:r>
            <a:r>
              <a:rPr lang="zh-CN" altLang="en-US" sz="2800" dirty="0"/>
              <a:t>程序中断方式特点、接口电路、工作原理</a:t>
            </a:r>
          </a:p>
        </p:txBody>
      </p:sp>
      <p:sp>
        <p:nvSpPr>
          <p:cNvPr id="8" name="Text Box 7">
            <a:extLst>
              <a:ext uri="{FF2B5EF4-FFF2-40B4-BE49-F238E27FC236}">
                <a16:creationId xmlns:a16="http://schemas.microsoft.com/office/drawing/2014/main" id="{5ADF620F-B5AC-4014-A021-865B9EAB8B92}"/>
              </a:ext>
            </a:extLst>
          </p:cNvPr>
          <p:cNvSpPr txBox="1">
            <a:spLocks noChangeArrowheads="1"/>
          </p:cNvSpPr>
          <p:nvPr/>
        </p:nvSpPr>
        <p:spPr bwMode="auto">
          <a:xfrm>
            <a:off x="1846935" y="5227210"/>
            <a:ext cx="7924800" cy="55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ClrTx/>
              <a:buSzTx/>
              <a:buFontTx/>
              <a:buNone/>
            </a:pPr>
            <a:r>
              <a:rPr lang="en-US" altLang="zh-CN" sz="2800" dirty="0"/>
              <a:t>4. DMA </a:t>
            </a:r>
            <a:r>
              <a:rPr lang="zh-CN" altLang="en-US" sz="2800" dirty="0"/>
              <a:t>方式特点、接口电路、工作原理</a:t>
            </a:r>
          </a:p>
        </p:txBody>
      </p:sp>
    </p:spTree>
    <p:extLst>
      <p:ext uri="{BB962C8B-B14F-4D97-AF65-F5344CB8AC3E}">
        <p14:creationId xmlns:p14="http://schemas.microsoft.com/office/powerpoint/2010/main" val="182341746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latin typeface="Times New Roman" panose="02020603050405020304" pitchFamily="18" charset="0"/>
                <a:cs typeface="Times New Roman" panose="02020603050405020304" pitchFamily="18" charset="0"/>
                <a:sym typeface="+mn-ea"/>
              </a:rPr>
              <a:t>DMA </a:t>
            </a:r>
            <a:r>
              <a:rPr lang="zh-CN" altLang="en-US" b="1" dirty="0">
                <a:latin typeface="Times New Roman" panose="02020603050405020304" pitchFamily="18" charset="0"/>
                <a:cs typeface="Times New Roman" panose="02020603050405020304" pitchFamily="18" charset="0"/>
                <a:sym typeface="+mn-ea"/>
              </a:rPr>
              <a:t>接口的组成</a:t>
            </a:r>
            <a:endParaRPr lang="zh-CN" altLang="en-US"/>
          </a:p>
        </p:txBody>
      </p:sp>
      <p:sp>
        <p:nvSpPr>
          <p:cNvPr id="4" name="灯片编号占位符 3"/>
          <p:cNvSpPr>
            <a:spLocks noGrp="1"/>
          </p:cNvSpPr>
          <p:nvPr>
            <p:ph type="sldNum" sz="quarter" idx="12"/>
          </p:nvPr>
        </p:nvSpPr>
        <p:spPr/>
        <p:txBody>
          <a:bodyPr/>
          <a:lstStyle/>
          <a:p>
            <a:fld id="{8EE8E787-E6FE-45D8-9039-788B45E44EE7}" type="slidenum">
              <a:rPr lang="zh-CN" altLang="en-US" smtClean="0"/>
              <a:t>212</a:t>
            </a:fld>
            <a:endParaRPr lang="zh-CN" altLang="en-US" dirty="0"/>
          </a:p>
        </p:txBody>
      </p:sp>
      <p:grpSp>
        <p:nvGrpSpPr>
          <p:cNvPr id="5" name="Group 2"/>
          <p:cNvGrpSpPr/>
          <p:nvPr/>
        </p:nvGrpSpPr>
        <p:grpSpPr bwMode="auto">
          <a:xfrm>
            <a:off x="518795" y="1243965"/>
            <a:ext cx="8610600" cy="4457700"/>
            <a:chOff x="240" y="758"/>
            <a:chExt cx="5424" cy="2808"/>
          </a:xfrm>
        </p:grpSpPr>
        <p:sp>
          <p:nvSpPr>
            <p:cNvPr id="6" name="Text Box 3"/>
            <p:cNvSpPr txBox="1">
              <a:spLocks noChangeArrowheads="1"/>
            </p:cNvSpPr>
            <p:nvPr/>
          </p:nvSpPr>
          <p:spPr bwMode="auto">
            <a:xfrm>
              <a:off x="4651" y="3298"/>
              <a:ext cx="8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DMA</a:t>
              </a:r>
              <a:r>
                <a:rPr lang="zh-CN" altLang="en-US" sz="2000" b="1"/>
                <a:t>接口</a:t>
              </a:r>
            </a:p>
          </p:txBody>
        </p:sp>
        <p:grpSp>
          <p:nvGrpSpPr>
            <p:cNvPr id="7" name="Group 4"/>
            <p:cNvGrpSpPr/>
            <p:nvPr/>
          </p:nvGrpSpPr>
          <p:grpSpPr bwMode="auto">
            <a:xfrm>
              <a:off x="240" y="758"/>
              <a:ext cx="5424" cy="2808"/>
              <a:chOff x="240" y="758"/>
              <a:chExt cx="5424" cy="2808"/>
            </a:xfrm>
          </p:grpSpPr>
          <p:sp>
            <p:nvSpPr>
              <p:cNvPr id="8" name="Rectangle 5"/>
              <p:cNvSpPr>
                <a:spLocks noChangeArrowheads="1"/>
              </p:cNvSpPr>
              <p:nvPr/>
            </p:nvSpPr>
            <p:spPr bwMode="auto">
              <a:xfrm>
                <a:off x="1920" y="1541"/>
                <a:ext cx="3547" cy="2025"/>
              </a:xfrm>
              <a:prstGeom prst="rect">
                <a:avLst/>
              </a:prstGeom>
              <a:noFill/>
              <a:ln w="28575">
                <a:solidFill>
                  <a:schemeClr val="tx1"/>
                </a:solidFill>
                <a:prstDash val="lgDashDot"/>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9" name="Group 6"/>
              <p:cNvGrpSpPr/>
              <p:nvPr/>
            </p:nvGrpSpPr>
            <p:grpSpPr bwMode="auto">
              <a:xfrm>
                <a:off x="432" y="1495"/>
                <a:ext cx="528" cy="2071"/>
                <a:chOff x="288" y="1200"/>
                <a:chExt cx="528" cy="2160"/>
              </a:xfrm>
            </p:grpSpPr>
            <p:sp>
              <p:nvSpPr>
                <p:cNvPr id="16" name="Text Box 7"/>
                <p:cNvSpPr txBox="1">
                  <a:spLocks noChangeArrowheads="1"/>
                </p:cNvSpPr>
                <p:nvPr/>
              </p:nvSpPr>
              <p:spPr bwMode="auto">
                <a:xfrm>
                  <a:off x="422" y="1870"/>
                  <a:ext cx="277" cy="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主</a:t>
                  </a:r>
                </a:p>
                <a:p>
                  <a:pPr eaLnBrk="1" hangingPunct="1">
                    <a:spcBef>
                      <a:spcPct val="0"/>
                    </a:spcBef>
                    <a:buClrTx/>
                    <a:buSzTx/>
                    <a:buFontTx/>
                    <a:buNone/>
                  </a:pPr>
                  <a:endParaRPr lang="zh-CN" altLang="en-US" sz="2000" b="1"/>
                </a:p>
                <a:p>
                  <a:pPr eaLnBrk="1" hangingPunct="1">
                    <a:spcBef>
                      <a:spcPct val="0"/>
                    </a:spcBef>
                    <a:buClrTx/>
                    <a:buSzTx/>
                    <a:buFontTx/>
                    <a:buNone/>
                  </a:pPr>
                  <a:endParaRPr lang="zh-CN" altLang="en-US" sz="2000" b="1"/>
                </a:p>
                <a:p>
                  <a:pPr eaLnBrk="1" hangingPunct="1">
                    <a:spcBef>
                      <a:spcPct val="0"/>
                    </a:spcBef>
                    <a:buClrTx/>
                    <a:buSzTx/>
                    <a:buFontTx/>
                    <a:buNone/>
                  </a:pPr>
                  <a:r>
                    <a:rPr lang="zh-CN" altLang="en-US" sz="2000" b="1"/>
                    <a:t>存</a:t>
                  </a:r>
                </a:p>
              </p:txBody>
            </p:sp>
            <p:sp>
              <p:nvSpPr>
                <p:cNvPr id="17" name="Rectangle 8"/>
                <p:cNvSpPr>
                  <a:spLocks noChangeArrowheads="1"/>
                </p:cNvSpPr>
                <p:nvPr/>
              </p:nvSpPr>
              <p:spPr bwMode="auto">
                <a:xfrm>
                  <a:off x="288" y="1200"/>
                  <a:ext cx="528" cy="2160"/>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grpSp>
            <p:nvGrpSpPr>
              <p:cNvPr id="10" name="Group 9"/>
              <p:cNvGrpSpPr/>
              <p:nvPr/>
            </p:nvGrpSpPr>
            <p:grpSpPr bwMode="auto">
              <a:xfrm>
                <a:off x="1104" y="1495"/>
                <a:ext cx="528" cy="2071"/>
                <a:chOff x="816" y="1200"/>
                <a:chExt cx="528" cy="2160"/>
              </a:xfrm>
            </p:grpSpPr>
            <p:sp>
              <p:nvSpPr>
                <p:cNvPr id="14" name="Text Box 10"/>
                <p:cNvSpPr txBox="1">
                  <a:spLocks noChangeArrowheads="1"/>
                </p:cNvSpPr>
                <p:nvPr/>
              </p:nvSpPr>
              <p:spPr bwMode="auto">
                <a:xfrm>
                  <a:off x="864" y="2054"/>
                  <a:ext cx="446"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CPU</a:t>
                  </a:r>
                  <a:endParaRPr lang="zh-CN" altLang="en-US" sz="2000" b="1"/>
                </a:p>
              </p:txBody>
            </p:sp>
            <p:sp>
              <p:nvSpPr>
                <p:cNvPr id="15" name="Rectangle 11"/>
                <p:cNvSpPr>
                  <a:spLocks noChangeArrowheads="1"/>
                </p:cNvSpPr>
                <p:nvPr/>
              </p:nvSpPr>
              <p:spPr bwMode="auto">
                <a:xfrm>
                  <a:off x="816" y="1200"/>
                  <a:ext cx="528" cy="2160"/>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sp>
            <p:nvSpPr>
              <p:cNvPr id="11" name="AutoShape 12"/>
              <p:cNvSpPr>
                <a:spLocks noChangeArrowheads="1"/>
              </p:cNvSpPr>
              <p:nvPr/>
            </p:nvSpPr>
            <p:spPr bwMode="auto">
              <a:xfrm>
                <a:off x="240" y="758"/>
                <a:ext cx="5424" cy="138"/>
              </a:xfrm>
              <a:prstGeom prst="leftRightArrow">
                <a:avLst>
                  <a:gd name="adj1" fmla="val 56769"/>
                  <a:gd name="adj2" fmla="val 189789"/>
                </a:avLst>
              </a:prstGeom>
              <a:solidFill>
                <a:schemeClr val="folHlink"/>
              </a:solidFill>
              <a:ln w="9525">
                <a:solidFill>
                  <a:schemeClr val="folHlink"/>
                </a:solidFill>
                <a:miter lim="800000"/>
              </a:ln>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2" name="AutoShape 13"/>
              <p:cNvSpPr>
                <a:spLocks noChangeArrowheads="1"/>
              </p:cNvSpPr>
              <p:nvPr/>
            </p:nvSpPr>
            <p:spPr bwMode="auto">
              <a:xfrm>
                <a:off x="1248" y="850"/>
                <a:ext cx="144" cy="645"/>
              </a:xfrm>
              <a:prstGeom prst="upDownArrow">
                <a:avLst>
                  <a:gd name="adj1" fmla="val 50000"/>
                  <a:gd name="adj2" fmla="val 89583"/>
                </a:avLst>
              </a:prstGeom>
              <a:solidFill>
                <a:schemeClr val="folHlink"/>
              </a:solidFill>
              <a:ln w="9525">
                <a:solidFill>
                  <a:schemeClr val="folHlink"/>
                </a:solidFill>
                <a:miter lim="800000"/>
              </a:ln>
            </p:spPr>
            <p:txBody>
              <a:bodyPr vert="eaVert"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3" name="AutoShape 14"/>
              <p:cNvSpPr>
                <a:spLocks noChangeArrowheads="1"/>
              </p:cNvSpPr>
              <p:nvPr/>
            </p:nvSpPr>
            <p:spPr bwMode="auto">
              <a:xfrm>
                <a:off x="624" y="850"/>
                <a:ext cx="144" cy="645"/>
              </a:xfrm>
              <a:prstGeom prst="upDownArrow">
                <a:avLst>
                  <a:gd name="adj1" fmla="val 50000"/>
                  <a:gd name="adj2" fmla="val 89583"/>
                </a:avLst>
              </a:prstGeom>
              <a:solidFill>
                <a:schemeClr val="folHlink"/>
              </a:solidFill>
              <a:ln w="9525">
                <a:solidFill>
                  <a:schemeClr val="folHlink"/>
                </a:solidFill>
                <a:miter lim="800000"/>
              </a:ln>
            </p:spPr>
            <p:txBody>
              <a:bodyPr vert="eaVert"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grpSp>
      <p:grpSp>
        <p:nvGrpSpPr>
          <p:cNvPr id="19" name="Group 16"/>
          <p:cNvGrpSpPr/>
          <p:nvPr/>
        </p:nvGrpSpPr>
        <p:grpSpPr bwMode="auto">
          <a:xfrm>
            <a:off x="3490595" y="2706053"/>
            <a:ext cx="868363" cy="2338387"/>
            <a:chOff x="2112" y="1679"/>
            <a:chExt cx="547" cy="1473"/>
          </a:xfrm>
        </p:grpSpPr>
        <p:sp>
          <p:nvSpPr>
            <p:cNvPr id="20" name="Text Box 17"/>
            <p:cNvSpPr txBox="1">
              <a:spLocks noChangeArrowheads="1"/>
            </p:cNvSpPr>
            <p:nvPr/>
          </p:nvSpPr>
          <p:spPr bwMode="auto">
            <a:xfrm>
              <a:off x="2160" y="1848"/>
              <a:ext cx="499"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DMA</a:t>
              </a:r>
            </a:p>
            <a:p>
              <a:pPr eaLnBrk="1" hangingPunct="1">
                <a:spcBef>
                  <a:spcPct val="0"/>
                </a:spcBef>
                <a:buClrTx/>
                <a:buSzTx/>
                <a:buFontTx/>
                <a:buNone/>
              </a:pPr>
              <a:r>
                <a:rPr lang="zh-CN" altLang="en-US" sz="2000" b="1"/>
                <a:t>  控</a:t>
              </a:r>
            </a:p>
            <a:p>
              <a:pPr eaLnBrk="1" hangingPunct="1">
                <a:spcBef>
                  <a:spcPct val="0"/>
                </a:spcBef>
                <a:buClrTx/>
                <a:buSzTx/>
                <a:buFontTx/>
                <a:buNone/>
              </a:pPr>
              <a:r>
                <a:rPr lang="zh-CN" altLang="en-US" sz="2000" b="1"/>
                <a:t>  制</a:t>
              </a:r>
            </a:p>
            <a:p>
              <a:pPr eaLnBrk="1" hangingPunct="1">
                <a:spcBef>
                  <a:spcPct val="0"/>
                </a:spcBef>
                <a:buClrTx/>
                <a:buSzTx/>
                <a:buFontTx/>
                <a:buNone/>
              </a:pPr>
              <a:r>
                <a:rPr lang="zh-CN" altLang="en-US" sz="2000" b="1"/>
                <a:t>  逻</a:t>
              </a:r>
            </a:p>
            <a:p>
              <a:pPr eaLnBrk="1" hangingPunct="1">
                <a:spcBef>
                  <a:spcPct val="0"/>
                </a:spcBef>
                <a:buClrTx/>
                <a:buSzTx/>
                <a:buFontTx/>
                <a:buNone/>
              </a:pPr>
              <a:r>
                <a:rPr lang="zh-CN" altLang="en-US" sz="2000" b="1"/>
                <a:t>  辑</a:t>
              </a:r>
            </a:p>
            <a:p>
              <a:pPr eaLnBrk="1" hangingPunct="1">
                <a:spcBef>
                  <a:spcPct val="0"/>
                </a:spcBef>
                <a:buClrTx/>
                <a:buSzTx/>
                <a:buFontTx/>
                <a:buNone/>
              </a:pPr>
              <a:r>
                <a:rPr lang="zh-CN" altLang="en-US" sz="2000" b="1"/>
                <a:t>  </a:t>
              </a:r>
            </a:p>
          </p:txBody>
        </p:sp>
        <p:sp>
          <p:nvSpPr>
            <p:cNvPr id="21" name="Rectangle 18"/>
            <p:cNvSpPr>
              <a:spLocks noChangeArrowheads="1"/>
            </p:cNvSpPr>
            <p:nvPr/>
          </p:nvSpPr>
          <p:spPr bwMode="auto">
            <a:xfrm>
              <a:off x="2112" y="1679"/>
              <a:ext cx="528" cy="1473"/>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grpSp>
        <p:nvGrpSpPr>
          <p:cNvPr id="22" name="Group 19"/>
          <p:cNvGrpSpPr/>
          <p:nvPr/>
        </p:nvGrpSpPr>
        <p:grpSpPr bwMode="auto">
          <a:xfrm>
            <a:off x="5090795" y="2706053"/>
            <a:ext cx="838200" cy="2338387"/>
            <a:chOff x="3120" y="1679"/>
            <a:chExt cx="528" cy="1473"/>
          </a:xfrm>
        </p:grpSpPr>
        <p:sp>
          <p:nvSpPr>
            <p:cNvPr id="23" name="Text Box 20"/>
            <p:cNvSpPr txBox="1">
              <a:spLocks noChangeArrowheads="1"/>
            </p:cNvSpPr>
            <p:nvPr/>
          </p:nvSpPr>
          <p:spPr bwMode="auto">
            <a:xfrm>
              <a:off x="3168" y="1984"/>
              <a:ext cx="357" cy="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  中</a:t>
              </a:r>
            </a:p>
            <a:p>
              <a:pPr eaLnBrk="1" hangingPunct="1">
                <a:spcBef>
                  <a:spcPct val="0"/>
                </a:spcBef>
                <a:buClrTx/>
                <a:buSzTx/>
                <a:buFontTx/>
                <a:buNone/>
              </a:pPr>
              <a:r>
                <a:rPr lang="zh-CN" altLang="en-US" sz="2000" b="1"/>
                <a:t>  断</a:t>
              </a:r>
            </a:p>
            <a:p>
              <a:pPr eaLnBrk="1" hangingPunct="1">
                <a:spcBef>
                  <a:spcPct val="0"/>
                </a:spcBef>
                <a:buClrTx/>
                <a:buSzTx/>
                <a:buFontTx/>
                <a:buNone/>
              </a:pPr>
              <a:r>
                <a:rPr lang="zh-CN" altLang="en-US" sz="2000" b="1"/>
                <a:t>  机</a:t>
              </a:r>
            </a:p>
            <a:p>
              <a:pPr eaLnBrk="1" hangingPunct="1">
                <a:spcBef>
                  <a:spcPct val="0"/>
                </a:spcBef>
                <a:buClrTx/>
                <a:buSzTx/>
                <a:buFontTx/>
                <a:buNone/>
              </a:pPr>
              <a:r>
                <a:rPr lang="zh-CN" altLang="en-US" sz="2000" b="1"/>
                <a:t>  构</a:t>
              </a:r>
            </a:p>
          </p:txBody>
        </p:sp>
        <p:sp>
          <p:nvSpPr>
            <p:cNvPr id="24" name="Rectangle 21"/>
            <p:cNvSpPr>
              <a:spLocks noChangeArrowheads="1"/>
            </p:cNvSpPr>
            <p:nvPr/>
          </p:nvSpPr>
          <p:spPr bwMode="auto">
            <a:xfrm>
              <a:off x="3120" y="1679"/>
              <a:ext cx="528" cy="1473"/>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grpSp>
        <p:nvGrpSpPr>
          <p:cNvPr id="25" name="Group 22"/>
          <p:cNvGrpSpPr/>
          <p:nvPr/>
        </p:nvGrpSpPr>
        <p:grpSpPr bwMode="auto">
          <a:xfrm>
            <a:off x="6438583" y="6136640"/>
            <a:ext cx="701675" cy="438150"/>
            <a:chOff x="3921" y="3840"/>
            <a:chExt cx="442" cy="276"/>
          </a:xfrm>
        </p:grpSpPr>
        <p:sp>
          <p:nvSpPr>
            <p:cNvPr id="26" name="Text Box 23"/>
            <p:cNvSpPr txBox="1">
              <a:spLocks noChangeArrowheads="1"/>
            </p:cNvSpPr>
            <p:nvPr/>
          </p:nvSpPr>
          <p:spPr bwMode="auto">
            <a:xfrm>
              <a:off x="3921" y="3846"/>
              <a:ext cx="43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设备</a:t>
              </a:r>
            </a:p>
          </p:txBody>
        </p:sp>
        <p:sp>
          <p:nvSpPr>
            <p:cNvPr id="27" name="Rectangle 24"/>
            <p:cNvSpPr>
              <a:spLocks noChangeArrowheads="1"/>
            </p:cNvSpPr>
            <p:nvPr/>
          </p:nvSpPr>
          <p:spPr bwMode="auto">
            <a:xfrm>
              <a:off x="3931" y="3840"/>
              <a:ext cx="432" cy="27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sp>
        <p:nvSpPr>
          <p:cNvPr id="28" name="AutoShape 25"/>
          <p:cNvSpPr>
            <a:spLocks noChangeArrowheads="1"/>
          </p:cNvSpPr>
          <p:nvPr/>
        </p:nvSpPr>
        <p:spPr bwMode="auto">
          <a:xfrm>
            <a:off x="6690995" y="5603240"/>
            <a:ext cx="228600" cy="533400"/>
          </a:xfrm>
          <a:prstGeom prst="upDownArrow">
            <a:avLst>
              <a:gd name="adj1" fmla="val 50000"/>
              <a:gd name="adj2" fmla="val 46667"/>
            </a:avLst>
          </a:prstGeom>
          <a:solidFill>
            <a:schemeClr val="folHlink"/>
          </a:solidFill>
          <a:ln w="9525">
            <a:solidFill>
              <a:schemeClr val="folHlink"/>
            </a:solidFill>
            <a:miter lim="800000"/>
          </a:ln>
        </p:spPr>
        <p:txBody>
          <a:bodyPr vert="eaVert"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29" name="Group 26"/>
          <p:cNvGrpSpPr/>
          <p:nvPr/>
        </p:nvGrpSpPr>
        <p:grpSpPr bwMode="auto">
          <a:xfrm>
            <a:off x="2876233" y="1390015"/>
            <a:ext cx="919162" cy="1316038"/>
            <a:chOff x="1725" y="850"/>
            <a:chExt cx="579" cy="829"/>
          </a:xfrm>
        </p:grpSpPr>
        <p:sp>
          <p:nvSpPr>
            <p:cNvPr id="30" name="Line 27"/>
            <p:cNvSpPr>
              <a:spLocks noChangeShapeType="1"/>
            </p:cNvSpPr>
            <p:nvPr/>
          </p:nvSpPr>
          <p:spPr bwMode="auto">
            <a:xfrm rot="10800000" flipV="1">
              <a:off x="2256" y="850"/>
              <a:ext cx="0" cy="829"/>
            </a:xfrm>
            <a:prstGeom prst="line">
              <a:avLst/>
            </a:prstGeom>
            <a:noFill/>
            <a:ln w="28575">
              <a:solidFill>
                <a:schemeClr val="folHlink"/>
              </a:solidFill>
              <a:round/>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
          <p:nvSpPr>
            <p:cNvPr id="31" name="Text Box 28"/>
            <p:cNvSpPr txBox="1">
              <a:spLocks noChangeArrowheads="1"/>
            </p:cNvSpPr>
            <p:nvPr/>
          </p:nvSpPr>
          <p:spPr bwMode="auto">
            <a:xfrm>
              <a:off x="1725" y="1089"/>
              <a:ext cx="57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HLDA</a:t>
              </a:r>
            </a:p>
          </p:txBody>
        </p:sp>
      </p:grpSp>
      <p:grpSp>
        <p:nvGrpSpPr>
          <p:cNvPr id="32" name="Group 29"/>
          <p:cNvGrpSpPr/>
          <p:nvPr/>
        </p:nvGrpSpPr>
        <p:grpSpPr bwMode="auto">
          <a:xfrm>
            <a:off x="7292658" y="2706053"/>
            <a:ext cx="685800" cy="438150"/>
            <a:chOff x="4507" y="1679"/>
            <a:chExt cx="432" cy="276"/>
          </a:xfrm>
        </p:grpSpPr>
        <p:sp>
          <p:nvSpPr>
            <p:cNvPr id="33" name="Text Box 30"/>
            <p:cNvSpPr txBox="1">
              <a:spLocks noChangeArrowheads="1"/>
            </p:cNvSpPr>
            <p:nvPr/>
          </p:nvSpPr>
          <p:spPr bwMode="auto">
            <a:xfrm>
              <a:off x="4555" y="1680"/>
              <a:ext cx="3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AR</a:t>
              </a:r>
            </a:p>
          </p:txBody>
        </p:sp>
        <p:sp>
          <p:nvSpPr>
            <p:cNvPr id="34" name="Rectangle 31"/>
            <p:cNvSpPr>
              <a:spLocks noChangeArrowheads="1"/>
            </p:cNvSpPr>
            <p:nvPr/>
          </p:nvSpPr>
          <p:spPr bwMode="auto">
            <a:xfrm>
              <a:off x="4507" y="1679"/>
              <a:ext cx="432" cy="27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grpSp>
        <p:nvGrpSpPr>
          <p:cNvPr id="35" name="Group 32"/>
          <p:cNvGrpSpPr/>
          <p:nvPr/>
        </p:nvGrpSpPr>
        <p:grpSpPr bwMode="auto">
          <a:xfrm>
            <a:off x="7292658" y="3582353"/>
            <a:ext cx="685800" cy="438150"/>
            <a:chOff x="4507" y="2231"/>
            <a:chExt cx="432" cy="276"/>
          </a:xfrm>
        </p:grpSpPr>
        <p:sp>
          <p:nvSpPr>
            <p:cNvPr id="36" name="Text Box 33"/>
            <p:cNvSpPr txBox="1">
              <a:spLocks noChangeArrowheads="1"/>
            </p:cNvSpPr>
            <p:nvPr/>
          </p:nvSpPr>
          <p:spPr bwMode="auto">
            <a:xfrm>
              <a:off x="4512" y="2246"/>
              <a:ext cx="3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WC</a:t>
              </a:r>
            </a:p>
          </p:txBody>
        </p:sp>
        <p:sp>
          <p:nvSpPr>
            <p:cNvPr id="37" name="Rectangle 34"/>
            <p:cNvSpPr>
              <a:spLocks noChangeArrowheads="1"/>
            </p:cNvSpPr>
            <p:nvPr/>
          </p:nvSpPr>
          <p:spPr bwMode="auto">
            <a:xfrm>
              <a:off x="4507" y="2231"/>
              <a:ext cx="432" cy="27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grpSp>
        <p:nvGrpSpPr>
          <p:cNvPr id="38" name="Group 35"/>
          <p:cNvGrpSpPr/>
          <p:nvPr/>
        </p:nvGrpSpPr>
        <p:grpSpPr bwMode="auto">
          <a:xfrm>
            <a:off x="7281545" y="4458653"/>
            <a:ext cx="736600" cy="438150"/>
            <a:chOff x="4500" y="2783"/>
            <a:chExt cx="464" cy="276"/>
          </a:xfrm>
        </p:grpSpPr>
        <p:sp>
          <p:nvSpPr>
            <p:cNvPr id="39" name="Text Box 36"/>
            <p:cNvSpPr txBox="1">
              <a:spLocks noChangeArrowheads="1"/>
            </p:cNvSpPr>
            <p:nvPr/>
          </p:nvSpPr>
          <p:spPr bwMode="auto">
            <a:xfrm>
              <a:off x="4500" y="2788"/>
              <a:ext cx="46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DAR</a:t>
              </a:r>
            </a:p>
          </p:txBody>
        </p:sp>
        <p:sp>
          <p:nvSpPr>
            <p:cNvPr id="40" name="Rectangle 37"/>
            <p:cNvSpPr>
              <a:spLocks noChangeArrowheads="1"/>
            </p:cNvSpPr>
            <p:nvPr/>
          </p:nvSpPr>
          <p:spPr bwMode="auto">
            <a:xfrm>
              <a:off x="4507" y="2783"/>
              <a:ext cx="432" cy="27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grpSp>
        <p:nvGrpSpPr>
          <p:cNvPr id="41" name="Group 38"/>
          <p:cNvGrpSpPr/>
          <p:nvPr/>
        </p:nvGrpSpPr>
        <p:grpSpPr bwMode="auto">
          <a:xfrm>
            <a:off x="4023995" y="1390015"/>
            <a:ext cx="762000" cy="1316038"/>
            <a:chOff x="2448" y="850"/>
            <a:chExt cx="480" cy="829"/>
          </a:xfrm>
        </p:grpSpPr>
        <p:sp>
          <p:nvSpPr>
            <p:cNvPr id="42" name="Line 39"/>
            <p:cNvSpPr>
              <a:spLocks noChangeShapeType="1"/>
            </p:cNvSpPr>
            <p:nvPr/>
          </p:nvSpPr>
          <p:spPr bwMode="auto">
            <a:xfrm flipV="1">
              <a:off x="2448" y="850"/>
              <a:ext cx="0" cy="829"/>
            </a:xfrm>
            <a:prstGeom prst="line">
              <a:avLst/>
            </a:prstGeom>
            <a:noFill/>
            <a:ln w="28575">
              <a:solidFill>
                <a:schemeClr val="folHlink"/>
              </a:solidFill>
              <a:round/>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
          <p:nvSpPr>
            <p:cNvPr id="43" name="Text Box 40"/>
            <p:cNvSpPr txBox="1">
              <a:spLocks noChangeArrowheads="1"/>
            </p:cNvSpPr>
            <p:nvPr/>
          </p:nvSpPr>
          <p:spPr bwMode="auto">
            <a:xfrm>
              <a:off x="2448" y="1089"/>
              <a:ext cx="4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HRQ</a:t>
              </a:r>
            </a:p>
          </p:txBody>
        </p:sp>
      </p:grpSp>
      <p:grpSp>
        <p:nvGrpSpPr>
          <p:cNvPr id="44" name="Group 41"/>
          <p:cNvGrpSpPr/>
          <p:nvPr/>
        </p:nvGrpSpPr>
        <p:grpSpPr bwMode="auto">
          <a:xfrm>
            <a:off x="5494020" y="1313815"/>
            <a:ext cx="542925" cy="1316038"/>
            <a:chOff x="3374" y="850"/>
            <a:chExt cx="342" cy="829"/>
          </a:xfrm>
        </p:grpSpPr>
        <p:sp>
          <p:nvSpPr>
            <p:cNvPr id="45" name="Line 42"/>
            <p:cNvSpPr>
              <a:spLocks noChangeShapeType="1"/>
            </p:cNvSpPr>
            <p:nvPr/>
          </p:nvSpPr>
          <p:spPr bwMode="auto">
            <a:xfrm flipV="1">
              <a:off x="3374" y="850"/>
              <a:ext cx="0" cy="829"/>
            </a:xfrm>
            <a:prstGeom prst="line">
              <a:avLst/>
            </a:prstGeom>
            <a:noFill/>
            <a:ln w="28575">
              <a:solidFill>
                <a:schemeClr val="folHlink"/>
              </a:solidFill>
              <a:round/>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sp>
          <p:nvSpPr>
            <p:cNvPr id="46" name="Text Box 43"/>
            <p:cNvSpPr txBox="1">
              <a:spLocks noChangeArrowheads="1"/>
            </p:cNvSpPr>
            <p:nvPr/>
          </p:nvSpPr>
          <p:spPr bwMode="auto">
            <a:xfrm>
              <a:off x="3408" y="896"/>
              <a:ext cx="308" cy="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中断请求</a:t>
              </a:r>
            </a:p>
          </p:txBody>
        </p:sp>
      </p:grpSp>
      <p:grpSp>
        <p:nvGrpSpPr>
          <p:cNvPr id="47" name="Group 44"/>
          <p:cNvGrpSpPr/>
          <p:nvPr/>
        </p:nvGrpSpPr>
        <p:grpSpPr bwMode="auto">
          <a:xfrm>
            <a:off x="6690995" y="1390015"/>
            <a:ext cx="641350" cy="3756025"/>
            <a:chOff x="4128" y="850"/>
            <a:chExt cx="404" cy="2348"/>
          </a:xfrm>
        </p:grpSpPr>
        <p:sp>
          <p:nvSpPr>
            <p:cNvPr id="48" name="AutoShape 45"/>
            <p:cNvSpPr>
              <a:spLocks noChangeArrowheads="1"/>
            </p:cNvSpPr>
            <p:nvPr/>
          </p:nvSpPr>
          <p:spPr bwMode="auto">
            <a:xfrm>
              <a:off x="4128" y="850"/>
              <a:ext cx="122" cy="2348"/>
            </a:xfrm>
            <a:prstGeom prst="upDownArrow">
              <a:avLst>
                <a:gd name="adj1" fmla="val 68750"/>
                <a:gd name="adj2" fmla="val 147819"/>
              </a:avLst>
            </a:prstGeom>
            <a:solidFill>
              <a:schemeClr val="folHlink"/>
            </a:solidFill>
            <a:ln w="9525">
              <a:solidFill>
                <a:schemeClr val="folHlink"/>
              </a:solidFill>
              <a:miter lim="800000"/>
            </a:ln>
          </p:spPr>
          <p:txBody>
            <a:bodyPr vert="eaVert"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49" name="AutoShape 46"/>
            <p:cNvSpPr>
              <a:spLocks noChangeArrowheads="1"/>
            </p:cNvSpPr>
            <p:nvPr/>
          </p:nvSpPr>
          <p:spPr bwMode="auto">
            <a:xfrm>
              <a:off x="4224" y="1725"/>
              <a:ext cx="288" cy="184"/>
            </a:xfrm>
            <a:prstGeom prst="rightArrow">
              <a:avLst>
                <a:gd name="adj1" fmla="val 50000"/>
                <a:gd name="adj2" fmla="val 39130"/>
              </a:avLst>
            </a:prstGeom>
            <a:solidFill>
              <a:schemeClr val="folHlink"/>
            </a:solidFill>
            <a:ln w="9525">
              <a:solidFill>
                <a:schemeClr val="folHlink"/>
              </a:solidFill>
              <a:miter lim="800000"/>
            </a:ln>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50" name="AutoShape 47"/>
            <p:cNvSpPr>
              <a:spLocks noChangeArrowheads="1"/>
            </p:cNvSpPr>
            <p:nvPr/>
          </p:nvSpPr>
          <p:spPr bwMode="auto">
            <a:xfrm>
              <a:off x="4224" y="2277"/>
              <a:ext cx="288" cy="184"/>
            </a:xfrm>
            <a:prstGeom prst="rightArrow">
              <a:avLst>
                <a:gd name="adj1" fmla="val 50000"/>
                <a:gd name="adj2" fmla="val 39130"/>
              </a:avLst>
            </a:prstGeom>
            <a:solidFill>
              <a:schemeClr val="folHlink"/>
            </a:solidFill>
            <a:ln w="9525">
              <a:solidFill>
                <a:schemeClr val="folHlink"/>
              </a:solidFill>
              <a:miter lim="800000"/>
            </a:ln>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51" name="AutoShape 48"/>
            <p:cNvSpPr>
              <a:spLocks noChangeArrowheads="1"/>
            </p:cNvSpPr>
            <p:nvPr/>
          </p:nvSpPr>
          <p:spPr bwMode="auto">
            <a:xfrm>
              <a:off x="4224" y="2802"/>
              <a:ext cx="288" cy="184"/>
            </a:xfrm>
            <a:prstGeom prst="rightArrow">
              <a:avLst>
                <a:gd name="adj1" fmla="val 50000"/>
                <a:gd name="adj2" fmla="val 39130"/>
              </a:avLst>
            </a:prstGeom>
            <a:solidFill>
              <a:schemeClr val="folHlink"/>
            </a:solidFill>
            <a:ln w="9525">
              <a:solidFill>
                <a:schemeClr val="folHlink"/>
              </a:solidFill>
              <a:miter lim="800000"/>
            </a:ln>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52" name="Text Box 49"/>
            <p:cNvSpPr txBox="1">
              <a:spLocks noChangeArrowheads="1"/>
            </p:cNvSpPr>
            <p:nvPr/>
          </p:nvSpPr>
          <p:spPr bwMode="auto">
            <a:xfrm>
              <a:off x="4224" y="960"/>
              <a:ext cx="308" cy="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数据线</a:t>
              </a:r>
            </a:p>
          </p:txBody>
        </p:sp>
      </p:grpSp>
      <p:grpSp>
        <p:nvGrpSpPr>
          <p:cNvPr id="53" name="Group 50"/>
          <p:cNvGrpSpPr/>
          <p:nvPr/>
        </p:nvGrpSpPr>
        <p:grpSpPr bwMode="auto">
          <a:xfrm>
            <a:off x="7529195" y="1390015"/>
            <a:ext cx="685800" cy="1316038"/>
            <a:chOff x="4656" y="850"/>
            <a:chExt cx="432" cy="829"/>
          </a:xfrm>
        </p:grpSpPr>
        <p:sp>
          <p:nvSpPr>
            <p:cNvPr id="54" name="AutoShape 51"/>
            <p:cNvSpPr>
              <a:spLocks noChangeArrowheads="1"/>
            </p:cNvSpPr>
            <p:nvPr/>
          </p:nvSpPr>
          <p:spPr bwMode="auto">
            <a:xfrm>
              <a:off x="4656" y="850"/>
              <a:ext cx="144" cy="829"/>
            </a:xfrm>
            <a:prstGeom prst="upArrow">
              <a:avLst>
                <a:gd name="adj1" fmla="val 50000"/>
                <a:gd name="adj2" fmla="val 143924"/>
              </a:avLst>
            </a:prstGeom>
            <a:solidFill>
              <a:schemeClr val="folHlink"/>
            </a:solidFill>
            <a:ln w="9525">
              <a:solidFill>
                <a:schemeClr val="folHlink"/>
              </a:solidFill>
              <a:miter lim="800000"/>
            </a:ln>
          </p:spPr>
          <p:txBody>
            <a:bodyPr vert="eaVert"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55" name="Text Box 52"/>
            <p:cNvSpPr txBox="1">
              <a:spLocks noChangeArrowheads="1"/>
            </p:cNvSpPr>
            <p:nvPr/>
          </p:nvSpPr>
          <p:spPr bwMode="auto">
            <a:xfrm>
              <a:off x="4780" y="960"/>
              <a:ext cx="308"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地址线</a:t>
              </a:r>
            </a:p>
          </p:txBody>
        </p:sp>
      </p:grpSp>
      <p:sp>
        <p:nvSpPr>
          <p:cNvPr id="56" name="Text Box 53"/>
          <p:cNvSpPr txBox="1">
            <a:spLocks noChangeArrowheads="1"/>
          </p:cNvSpPr>
          <p:nvPr/>
        </p:nvSpPr>
        <p:spPr bwMode="auto">
          <a:xfrm>
            <a:off x="8122920" y="2791778"/>
            <a:ext cx="4546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+1</a:t>
            </a:r>
          </a:p>
        </p:txBody>
      </p:sp>
      <p:sp>
        <p:nvSpPr>
          <p:cNvPr id="57" name="Text Box 54"/>
          <p:cNvSpPr txBox="1">
            <a:spLocks noChangeArrowheads="1"/>
          </p:cNvSpPr>
          <p:nvPr/>
        </p:nvSpPr>
        <p:spPr bwMode="auto">
          <a:xfrm>
            <a:off x="8122920" y="3598228"/>
            <a:ext cx="45466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+1</a:t>
            </a:r>
          </a:p>
        </p:txBody>
      </p:sp>
      <p:grpSp>
        <p:nvGrpSpPr>
          <p:cNvPr id="58" name="Group 55"/>
          <p:cNvGrpSpPr/>
          <p:nvPr/>
        </p:nvGrpSpPr>
        <p:grpSpPr bwMode="auto">
          <a:xfrm>
            <a:off x="5928995" y="3102928"/>
            <a:ext cx="2165350" cy="479425"/>
            <a:chOff x="3648" y="1929"/>
            <a:chExt cx="1364" cy="302"/>
          </a:xfrm>
        </p:grpSpPr>
        <p:sp>
          <p:nvSpPr>
            <p:cNvPr id="59" name="Freeform 56"/>
            <p:cNvSpPr/>
            <p:nvPr/>
          </p:nvSpPr>
          <p:spPr bwMode="auto">
            <a:xfrm>
              <a:off x="3648" y="2139"/>
              <a:ext cx="1056" cy="92"/>
            </a:xfrm>
            <a:custGeom>
              <a:avLst/>
              <a:gdLst>
                <a:gd name="T0" fmla="*/ 1056 w 1104"/>
                <a:gd name="T1" fmla="*/ 92 h 96"/>
                <a:gd name="T2" fmla="*/ 1056 w 1104"/>
                <a:gd name="T3" fmla="*/ 0 h 96"/>
                <a:gd name="T4" fmla="*/ 0 w 1104"/>
                <a:gd name="T5" fmla="*/ 0 h 96"/>
                <a:gd name="T6" fmla="*/ 0 60000 65536"/>
                <a:gd name="T7" fmla="*/ 0 60000 65536"/>
                <a:gd name="T8" fmla="*/ 0 60000 65536"/>
                <a:gd name="T9" fmla="*/ 0 w 1104"/>
                <a:gd name="T10" fmla="*/ 0 h 96"/>
                <a:gd name="T11" fmla="*/ 1104 w 1104"/>
                <a:gd name="T12" fmla="*/ 96 h 96"/>
              </a:gdLst>
              <a:ahLst/>
              <a:cxnLst>
                <a:cxn ang="T6">
                  <a:pos x="T0" y="T1"/>
                </a:cxn>
                <a:cxn ang="T7">
                  <a:pos x="T2" y="T3"/>
                </a:cxn>
                <a:cxn ang="T8">
                  <a:pos x="T4" y="T5"/>
                </a:cxn>
              </a:cxnLst>
              <a:rect l="T9" t="T10" r="T11" b="T12"/>
              <a:pathLst>
                <a:path w="1104" h="96">
                  <a:moveTo>
                    <a:pt x="1104" y="96"/>
                  </a:moveTo>
                  <a:lnTo>
                    <a:pt x="1104" y="0"/>
                  </a:lnTo>
                  <a:lnTo>
                    <a:pt x="0" y="0"/>
                  </a:lnTo>
                </a:path>
              </a:pathLst>
            </a:custGeom>
            <a:noFill/>
            <a:ln w="28575">
              <a:solidFill>
                <a:schemeClr val="folHlink"/>
              </a:solidFill>
              <a:round/>
              <a:tailEnd type="stealth" w="lg" len="lg"/>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0" name="Text Box 57"/>
            <p:cNvSpPr txBox="1">
              <a:spLocks noChangeArrowheads="1"/>
            </p:cNvSpPr>
            <p:nvPr/>
          </p:nvSpPr>
          <p:spPr bwMode="auto">
            <a:xfrm>
              <a:off x="4320" y="1929"/>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1800" b="1"/>
                <a:t>溢出信号</a:t>
              </a:r>
            </a:p>
          </p:txBody>
        </p:sp>
      </p:grpSp>
      <p:grpSp>
        <p:nvGrpSpPr>
          <p:cNvPr id="61" name="Group 58"/>
          <p:cNvGrpSpPr/>
          <p:nvPr/>
        </p:nvGrpSpPr>
        <p:grpSpPr bwMode="auto">
          <a:xfrm>
            <a:off x="4076383" y="5044440"/>
            <a:ext cx="2362200" cy="1184275"/>
            <a:chOff x="2448" y="3152"/>
            <a:chExt cx="1488" cy="746"/>
          </a:xfrm>
        </p:grpSpPr>
        <p:sp>
          <p:nvSpPr>
            <p:cNvPr id="62" name="Freeform 59"/>
            <p:cNvSpPr/>
            <p:nvPr/>
          </p:nvSpPr>
          <p:spPr bwMode="auto">
            <a:xfrm>
              <a:off x="2448" y="3152"/>
              <a:ext cx="1488" cy="736"/>
            </a:xfrm>
            <a:custGeom>
              <a:avLst/>
              <a:gdLst>
                <a:gd name="T0" fmla="*/ 1488 w 1488"/>
                <a:gd name="T1" fmla="*/ 736 h 768"/>
                <a:gd name="T2" fmla="*/ 0 w 1488"/>
                <a:gd name="T3" fmla="*/ 736 h 768"/>
                <a:gd name="T4" fmla="*/ 0 w 1488"/>
                <a:gd name="T5" fmla="*/ 0 h 768"/>
                <a:gd name="T6" fmla="*/ 0 60000 65536"/>
                <a:gd name="T7" fmla="*/ 0 60000 65536"/>
                <a:gd name="T8" fmla="*/ 0 60000 65536"/>
                <a:gd name="T9" fmla="*/ 0 w 1488"/>
                <a:gd name="T10" fmla="*/ 0 h 768"/>
                <a:gd name="T11" fmla="*/ 1488 w 1488"/>
                <a:gd name="T12" fmla="*/ 768 h 768"/>
              </a:gdLst>
              <a:ahLst/>
              <a:cxnLst>
                <a:cxn ang="T6">
                  <a:pos x="T0" y="T1"/>
                </a:cxn>
                <a:cxn ang="T7">
                  <a:pos x="T2" y="T3"/>
                </a:cxn>
                <a:cxn ang="T8">
                  <a:pos x="T4" y="T5"/>
                </a:cxn>
              </a:cxnLst>
              <a:rect l="T9" t="T10" r="T11" b="T12"/>
              <a:pathLst>
                <a:path w="1488" h="768">
                  <a:moveTo>
                    <a:pt x="1488" y="768"/>
                  </a:moveTo>
                  <a:lnTo>
                    <a:pt x="0" y="768"/>
                  </a:lnTo>
                  <a:lnTo>
                    <a:pt x="0" y="0"/>
                  </a:lnTo>
                </a:path>
              </a:pathLst>
            </a:custGeom>
            <a:noFill/>
            <a:ln w="28575">
              <a:solidFill>
                <a:schemeClr val="folHlink"/>
              </a:solidFill>
              <a:round/>
              <a:tailEnd type="stealth" w="lg" len="lg"/>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3" name="Text Box 60"/>
            <p:cNvSpPr txBox="1">
              <a:spLocks noChangeArrowheads="1"/>
            </p:cNvSpPr>
            <p:nvPr/>
          </p:nvSpPr>
          <p:spPr bwMode="auto">
            <a:xfrm>
              <a:off x="2822" y="3648"/>
              <a:ext cx="57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DREQ</a:t>
              </a:r>
            </a:p>
          </p:txBody>
        </p:sp>
      </p:grpSp>
      <p:grpSp>
        <p:nvGrpSpPr>
          <p:cNvPr id="64" name="Group 61"/>
          <p:cNvGrpSpPr/>
          <p:nvPr/>
        </p:nvGrpSpPr>
        <p:grpSpPr bwMode="auto">
          <a:xfrm>
            <a:off x="2914333" y="5044440"/>
            <a:ext cx="3524250" cy="1503363"/>
            <a:chOff x="1716" y="3152"/>
            <a:chExt cx="2220" cy="947"/>
          </a:xfrm>
        </p:grpSpPr>
        <p:sp>
          <p:nvSpPr>
            <p:cNvPr id="65" name="Freeform 62"/>
            <p:cNvSpPr/>
            <p:nvPr/>
          </p:nvSpPr>
          <p:spPr bwMode="auto">
            <a:xfrm>
              <a:off x="2256" y="3152"/>
              <a:ext cx="1680" cy="874"/>
            </a:xfrm>
            <a:custGeom>
              <a:avLst/>
              <a:gdLst>
                <a:gd name="T0" fmla="*/ 0 w 1680"/>
                <a:gd name="T1" fmla="*/ 0 h 960"/>
                <a:gd name="T2" fmla="*/ 0 w 1680"/>
                <a:gd name="T3" fmla="*/ 874 h 960"/>
                <a:gd name="T4" fmla="*/ 1680 w 1680"/>
                <a:gd name="T5" fmla="*/ 874 h 960"/>
                <a:gd name="T6" fmla="*/ 0 60000 65536"/>
                <a:gd name="T7" fmla="*/ 0 60000 65536"/>
                <a:gd name="T8" fmla="*/ 0 60000 65536"/>
                <a:gd name="T9" fmla="*/ 0 w 1680"/>
                <a:gd name="T10" fmla="*/ 0 h 960"/>
                <a:gd name="T11" fmla="*/ 1680 w 1680"/>
                <a:gd name="T12" fmla="*/ 960 h 960"/>
              </a:gdLst>
              <a:ahLst/>
              <a:cxnLst>
                <a:cxn ang="T6">
                  <a:pos x="T0" y="T1"/>
                </a:cxn>
                <a:cxn ang="T7">
                  <a:pos x="T2" y="T3"/>
                </a:cxn>
                <a:cxn ang="T8">
                  <a:pos x="T4" y="T5"/>
                </a:cxn>
              </a:cxnLst>
              <a:rect l="T9" t="T10" r="T11" b="T12"/>
              <a:pathLst>
                <a:path w="1680" h="960">
                  <a:moveTo>
                    <a:pt x="0" y="0"/>
                  </a:moveTo>
                  <a:lnTo>
                    <a:pt x="0" y="960"/>
                  </a:lnTo>
                  <a:lnTo>
                    <a:pt x="1680" y="960"/>
                  </a:lnTo>
                </a:path>
              </a:pathLst>
            </a:custGeom>
            <a:noFill/>
            <a:ln w="28575">
              <a:solidFill>
                <a:schemeClr val="folHlink"/>
              </a:solidFill>
              <a:round/>
              <a:tailEnd type="stealth" w="lg" len="lg"/>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6" name="Text Box 63"/>
            <p:cNvSpPr txBox="1">
              <a:spLocks noChangeArrowheads="1"/>
            </p:cNvSpPr>
            <p:nvPr/>
          </p:nvSpPr>
          <p:spPr bwMode="auto">
            <a:xfrm>
              <a:off x="1716" y="3849"/>
              <a:ext cx="5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DACK</a:t>
              </a:r>
            </a:p>
          </p:txBody>
        </p:sp>
      </p:grpSp>
      <p:grpSp>
        <p:nvGrpSpPr>
          <p:cNvPr id="67" name="Group 64"/>
          <p:cNvGrpSpPr/>
          <p:nvPr/>
        </p:nvGrpSpPr>
        <p:grpSpPr bwMode="auto">
          <a:xfrm>
            <a:off x="6438583" y="5146040"/>
            <a:ext cx="685800" cy="438150"/>
            <a:chOff x="3931" y="3216"/>
            <a:chExt cx="432" cy="276"/>
          </a:xfrm>
        </p:grpSpPr>
        <p:sp>
          <p:nvSpPr>
            <p:cNvPr id="68" name="Text Box 65"/>
            <p:cNvSpPr txBox="1">
              <a:spLocks noChangeArrowheads="1"/>
            </p:cNvSpPr>
            <p:nvPr/>
          </p:nvSpPr>
          <p:spPr bwMode="auto">
            <a:xfrm>
              <a:off x="3979" y="3234"/>
              <a:ext cx="339"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BR</a:t>
              </a:r>
            </a:p>
          </p:txBody>
        </p:sp>
        <p:sp>
          <p:nvSpPr>
            <p:cNvPr id="69" name="Rectangle 66"/>
            <p:cNvSpPr>
              <a:spLocks noChangeArrowheads="1"/>
            </p:cNvSpPr>
            <p:nvPr/>
          </p:nvSpPr>
          <p:spPr bwMode="auto">
            <a:xfrm>
              <a:off x="3931" y="3216"/>
              <a:ext cx="432" cy="276"/>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sp>
        <p:nvSpPr>
          <p:cNvPr id="3" name="文本框 2"/>
          <p:cNvSpPr txBox="1"/>
          <p:nvPr/>
        </p:nvSpPr>
        <p:spPr>
          <a:xfrm>
            <a:off x="9036050" y="1564640"/>
            <a:ext cx="3076575" cy="2582545"/>
          </a:xfrm>
          <a:prstGeom prst="rect">
            <a:avLst/>
          </a:prstGeom>
          <a:noFill/>
        </p:spPr>
        <p:txBody>
          <a:bodyPr wrap="square" rtlCol="0">
            <a:spAutoFit/>
          </a:bodyPr>
          <a:lstStyle/>
          <a:p>
            <a:pPr>
              <a:lnSpc>
                <a:spcPct val="180000"/>
              </a:lnSpc>
            </a:pPr>
            <a:r>
              <a:rPr lang="en-US" altLang="zh-CN">
                <a:latin typeface="Times New Roman" panose="02020603050405020304" pitchFamily="18" charset="0"/>
                <a:cs typeface="Times New Roman" panose="02020603050405020304" pitchFamily="18" charset="0"/>
              </a:rPr>
              <a:t>AR:Address Register</a:t>
            </a:r>
          </a:p>
          <a:p>
            <a:pPr>
              <a:lnSpc>
                <a:spcPct val="180000"/>
              </a:lnSpc>
            </a:pPr>
            <a:r>
              <a:rPr lang="en-US" altLang="zh-CN">
                <a:latin typeface="Times New Roman" panose="02020603050405020304" pitchFamily="18" charset="0"/>
                <a:cs typeface="Times New Roman" panose="02020603050405020304" pitchFamily="18" charset="0"/>
              </a:rPr>
              <a:t>WC:Word Counter</a:t>
            </a:r>
          </a:p>
          <a:p>
            <a:pPr>
              <a:lnSpc>
                <a:spcPct val="180000"/>
              </a:lnSpc>
            </a:pPr>
            <a:r>
              <a:rPr lang="en-US" altLang="zh-CN">
                <a:latin typeface="Times New Roman" panose="02020603050405020304" pitchFamily="18" charset="0"/>
                <a:cs typeface="Times New Roman" panose="02020603050405020304" pitchFamily="18" charset="0"/>
              </a:rPr>
              <a:t>DAR: Device Address Register</a:t>
            </a:r>
          </a:p>
          <a:p>
            <a:pPr>
              <a:lnSpc>
                <a:spcPct val="180000"/>
              </a:lnSpc>
            </a:pPr>
            <a:r>
              <a:rPr lang="en-US" altLang="zh-CN">
                <a:latin typeface="Times New Roman" panose="02020603050405020304" pitchFamily="18" charset="0"/>
                <a:cs typeface="Times New Roman" panose="02020603050405020304" pitchFamily="18" charset="0"/>
              </a:rPr>
              <a:t>BR:Buffer Register</a:t>
            </a:r>
          </a:p>
          <a:p>
            <a:pPr>
              <a:lnSpc>
                <a:spcPct val="180000"/>
              </a:lnSpc>
            </a:pPr>
            <a:r>
              <a:rPr lang="en-US" altLang="zh-CN">
                <a:latin typeface="Times New Roman" panose="02020603050405020304" pitchFamily="18" charset="0"/>
                <a:cs typeface="Times New Roman" panose="02020603050405020304" pitchFamily="18" charset="0"/>
              </a:rPr>
              <a:t>DREQ:Device Request</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标题 2"/>
          <p:cNvSpPr>
            <a:spLocks noGrp="1"/>
          </p:cNvSpPr>
          <p:nvPr>
            <p:ph type="title"/>
          </p:nvPr>
        </p:nvSpPr>
        <p:spPr/>
        <p:txBody>
          <a:bodyPr/>
          <a:lstStyle/>
          <a:p>
            <a:pPr>
              <a:defRPr/>
            </a:pPr>
            <a:r>
              <a:rPr lang="zh-CN" altLang="en-US" dirty="0"/>
              <a:t>第</a:t>
            </a:r>
            <a:r>
              <a:rPr lang="zh-CN" altLang="en-US" dirty="0">
                <a:latin typeface="Times New Roman" panose="02020603050405020304" pitchFamily="18" charset="0"/>
                <a:cs typeface="Times New Roman" panose="02020603050405020304" pitchFamily="18" charset="0"/>
              </a:rPr>
              <a:t>八</a:t>
            </a:r>
            <a:r>
              <a:rPr lang="zh-CN" altLang="en-US" dirty="0"/>
              <a:t>章  输入输出系统</a:t>
            </a:r>
          </a:p>
        </p:txBody>
      </p:sp>
      <p:sp>
        <p:nvSpPr>
          <p:cNvPr id="1048682" name="内容占位符 3"/>
          <p:cNvSpPr>
            <a:spLocks noGrp="1"/>
          </p:cNvSpPr>
          <p:nvPr>
            <p:ph idx="1"/>
          </p:nvPr>
        </p:nvSpPr>
        <p:spPr>
          <a:xfrm>
            <a:off x="838200" y="1925213"/>
            <a:ext cx="10515600" cy="4351338"/>
          </a:xfrm>
        </p:spPr>
        <p:txBody>
          <a:bodyPr/>
          <a:lstStyle/>
          <a:p>
            <a:pPr marL="0" indent="0">
              <a:lnSpc>
                <a:spcPct val="100000"/>
              </a:lnSpc>
              <a:spcBef>
                <a:spcPts val="1200"/>
              </a:spcBef>
              <a:buClrTx/>
              <a:buNone/>
            </a:pPr>
            <a:r>
              <a:rPr kumimoji="1" lang="zh-CN" altLang="en-US" sz="3600" b="1" dirty="0">
                <a:solidFill>
                  <a:schemeClr val="folHlink"/>
                </a:solidFill>
                <a:latin typeface="Times New Roman" panose="02020603050405020304" pitchFamily="18" charset="0"/>
              </a:rPr>
              <a:t>难点</a:t>
            </a:r>
            <a:endParaRPr kumimoji="1" lang="en-US" altLang="zh-CN" sz="3600" b="1" dirty="0">
              <a:solidFill>
                <a:schemeClr val="folHlink"/>
              </a:solidFill>
              <a:latin typeface="Times New Roman" panose="02020603050405020304" pitchFamily="18" charset="0"/>
            </a:endParaRPr>
          </a:p>
          <a:p>
            <a:pPr marL="0" indent="0">
              <a:lnSpc>
                <a:spcPct val="100000"/>
              </a:lnSpc>
              <a:spcBef>
                <a:spcPts val="1200"/>
              </a:spcBef>
              <a:buClrTx/>
              <a:buNone/>
            </a:pPr>
            <a:endParaRPr kumimoji="1" lang="en-US" altLang="zh-CN" sz="3600" b="1" dirty="0">
              <a:solidFill>
                <a:schemeClr val="folHlink"/>
              </a:solidFill>
              <a:latin typeface="Times New Roman" panose="02020603050405020304" pitchFamily="18" charset="0"/>
            </a:endParaRPr>
          </a:p>
        </p:txBody>
      </p:sp>
      <p:sp>
        <p:nvSpPr>
          <p:cNvPr id="1048683" name="灯片编号占位符 5"/>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defRPr/>
            </a:pPr>
            <a:fld id="{D53B9609-CEE7-4B89-9EA1-26B7FB394DD2}" type="slidenum">
              <a:rPr kumimoji="0" lang="zh-CN" altLang="en-US" sz="1200" b="0" i="0" u="none" strike="noStrike" kern="1200" cap="none" spc="0" normalizeH="0" baseline="0" noProof="0">
                <a:ln>
                  <a:noFill/>
                </a:ln>
                <a:solidFill>
                  <a:prstClr val="black">
                    <a:lumMod val="95000"/>
                    <a:lumOff val="5000"/>
                  </a:prstClr>
                </a:solidFill>
                <a:effectLst/>
                <a:uLnTx/>
                <a:uFillTx/>
                <a:latin typeface="等线" panose="02010600030101010101" charset="-122"/>
                <a:ea typeface="等线" panose="02010600030101010101" charset="-122"/>
                <a:cs typeface="+mn-cs"/>
              </a:rPr>
              <a:t>213</a:t>
            </a:fld>
            <a:endParaRPr kumimoji="0" lang="en-US" altLang="zh-CN" sz="1200" b="0" i="0" u="none" strike="noStrike" kern="1200" cap="none" spc="0" normalizeH="0" baseline="0" noProof="0" dirty="0">
              <a:ln>
                <a:noFill/>
              </a:ln>
              <a:solidFill>
                <a:prstClr val="black">
                  <a:lumMod val="95000"/>
                  <a:lumOff val="5000"/>
                </a:prstClr>
              </a:solidFill>
              <a:effectLst/>
              <a:uLnTx/>
              <a:uFillTx/>
              <a:latin typeface="等线" panose="02010600030101010101" charset="-122"/>
              <a:ea typeface="等线" panose="02010600030101010101" charset="-122"/>
              <a:cs typeface="+mn-cs"/>
            </a:endParaRPr>
          </a:p>
        </p:txBody>
      </p:sp>
      <p:sp>
        <p:nvSpPr>
          <p:cNvPr id="8" name="Text Box 3">
            <a:extLst>
              <a:ext uri="{FF2B5EF4-FFF2-40B4-BE49-F238E27FC236}">
                <a16:creationId xmlns:a16="http://schemas.microsoft.com/office/drawing/2014/main" id="{C887E59C-457F-416C-9376-7A1622661B00}"/>
              </a:ext>
            </a:extLst>
          </p:cNvPr>
          <p:cNvSpPr txBox="1">
            <a:spLocks noChangeArrowheads="1"/>
          </p:cNvSpPr>
          <p:nvPr/>
        </p:nvSpPr>
        <p:spPr bwMode="auto">
          <a:xfrm>
            <a:off x="2028388" y="2838451"/>
            <a:ext cx="8497887" cy="95410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800" dirty="0">
                <a:latin typeface="宋体" panose="02010600030101010101" pitchFamily="2" charset="-122"/>
              </a:rPr>
              <a:t>1.</a:t>
            </a:r>
            <a:r>
              <a:rPr lang="zh-CN" altLang="en-US" sz="2800" dirty="0">
                <a:latin typeface="宋体" panose="02010600030101010101" pitchFamily="2" charset="-122"/>
              </a:rPr>
              <a:t>处理 </a:t>
            </a:r>
            <a:r>
              <a:rPr lang="en-US" altLang="zh-CN" sz="2800" dirty="0"/>
              <a:t>I/O </a:t>
            </a:r>
            <a:r>
              <a:rPr lang="zh-CN" altLang="en-US" sz="2800" dirty="0">
                <a:latin typeface="宋体" panose="02010600030101010101" pitchFamily="2" charset="-122"/>
              </a:rPr>
              <a:t>中断的各类软、硬件技术的运用，中断屏蔽字</a:t>
            </a:r>
            <a:endParaRPr lang="zh-CN" altLang="en-US" sz="1200" dirty="0">
              <a:latin typeface="宋体" panose="02010600030101010101" pitchFamily="2" charset="-122"/>
            </a:endParaRPr>
          </a:p>
        </p:txBody>
      </p:sp>
    </p:spTree>
    <p:extLst>
      <p:ext uri="{BB962C8B-B14F-4D97-AF65-F5344CB8AC3E}">
        <p14:creationId xmlns:p14="http://schemas.microsoft.com/office/powerpoint/2010/main" val="347022368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b="1" dirty="0">
                <a:latin typeface="Times New Roman" panose="02020603050405020304" pitchFamily="18" charset="0"/>
                <a:sym typeface="+mn-ea"/>
              </a:rPr>
              <a:t>中断请求（</a:t>
            </a:r>
            <a:r>
              <a:rPr lang="en-US" altLang="zh-CN" b="1" dirty="0">
                <a:solidFill>
                  <a:schemeClr val="tx1"/>
                </a:solidFill>
                <a:latin typeface="Times New Roman" panose="02020603050405020304" pitchFamily="18" charset="0"/>
                <a:sym typeface="+mn-ea"/>
              </a:rPr>
              <a:t>INTR</a:t>
            </a:r>
            <a:r>
              <a:rPr lang="zh-CN" altLang="en-US" b="1" dirty="0">
                <a:solidFill>
                  <a:schemeClr val="tx1"/>
                </a:solidFill>
                <a:latin typeface="Times New Roman" panose="02020603050405020304" pitchFamily="18" charset="0"/>
                <a:sym typeface="+mn-ea"/>
              </a:rPr>
              <a:t>）</a:t>
            </a:r>
            <a:r>
              <a:rPr lang="zh-CN" altLang="en-US" b="1" dirty="0">
                <a:latin typeface="Times New Roman" panose="02020603050405020304" pitchFamily="18" charset="0"/>
                <a:sym typeface="+mn-ea"/>
              </a:rPr>
              <a:t>触发器</a:t>
            </a:r>
            <a:endParaRPr lang="zh-CN" altLang="en-US"/>
          </a:p>
        </p:txBody>
      </p:sp>
      <p:sp>
        <p:nvSpPr>
          <p:cNvPr id="4" name="内容占位符 3"/>
          <p:cNvSpPr>
            <a:spLocks noGrp="1"/>
          </p:cNvSpPr>
          <p:nvPr>
            <p:ph idx="1"/>
          </p:nvPr>
        </p:nvSpPr>
        <p:spPr/>
        <p:txBody>
          <a:bodyPr>
            <a:noAutofit/>
          </a:bodyPr>
          <a:lstStyle/>
          <a:p>
            <a:pPr>
              <a:lnSpc>
                <a:spcPct val="100000"/>
              </a:lnSpc>
              <a:spcBef>
                <a:spcPts val="0"/>
              </a:spcBef>
              <a:spcAft>
                <a:spcPts val="0"/>
              </a:spcAft>
            </a:pPr>
            <a:r>
              <a:rPr lang="zh-CN" altLang="en-US" sz="3200" b="1" dirty="0">
                <a:solidFill>
                  <a:schemeClr val="tx1"/>
                </a:solidFill>
                <a:latin typeface="Times New Roman" panose="02020603050405020304" pitchFamily="18" charset="0"/>
                <a:sym typeface="+mn-ea"/>
              </a:rPr>
              <a:t>一个中断请求源对应一个 </a:t>
            </a:r>
            <a:r>
              <a:rPr lang="en-US" altLang="zh-CN" sz="3200" b="1" dirty="0">
                <a:solidFill>
                  <a:schemeClr val="tx1"/>
                </a:solidFill>
                <a:latin typeface="Times New Roman" panose="02020603050405020304" pitchFamily="18" charset="0"/>
                <a:sym typeface="+mn-ea"/>
              </a:rPr>
              <a:t>INTR </a:t>
            </a:r>
            <a:r>
              <a:rPr lang="zh-CN" altLang="en-US" sz="3200" b="1" dirty="0">
                <a:latin typeface="Times New Roman" panose="02020603050405020304" pitchFamily="18" charset="0"/>
                <a:sym typeface="+mn-ea"/>
              </a:rPr>
              <a:t>中断请求标记触发器</a:t>
            </a:r>
          </a:p>
          <a:p>
            <a:pPr lvl="1">
              <a:lnSpc>
                <a:spcPct val="100000"/>
              </a:lnSpc>
              <a:spcBef>
                <a:spcPts val="0"/>
              </a:spcBef>
              <a:spcAft>
                <a:spcPts val="0"/>
              </a:spcAft>
            </a:pPr>
            <a:r>
              <a:rPr lang="en-US" altLang="zh-CN" sz="2740" b="1" dirty="0">
                <a:latin typeface="Times New Roman" panose="02020603050405020304" pitchFamily="18" charset="0"/>
                <a:sym typeface="+mn-ea"/>
              </a:rPr>
              <a:t>INTR   </a:t>
            </a:r>
            <a:r>
              <a:rPr lang="zh-CN" altLang="en-US" sz="2740" b="1" dirty="0">
                <a:solidFill>
                  <a:srgbClr val="954F72"/>
                </a:solidFill>
                <a:latin typeface="Times New Roman" panose="02020603050405020304" pitchFamily="18" charset="0"/>
                <a:sym typeface="+mn-ea"/>
              </a:rPr>
              <a:t>分散</a:t>
            </a:r>
            <a:r>
              <a:rPr lang="zh-CN" altLang="en-US" sz="2740" b="1" dirty="0">
                <a:latin typeface="Times New Roman" panose="02020603050405020304" pitchFamily="18" charset="0"/>
                <a:sym typeface="+mn-ea"/>
              </a:rPr>
              <a:t> 在各个中断源的 </a:t>
            </a:r>
            <a:r>
              <a:rPr lang="zh-CN" altLang="en-US" sz="2740" b="1" dirty="0">
                <a:solidFill>
                  <a:srgbClr val="954F72"/>
                </a:solidFill>
                <a:latin typeface="Times New Roman" panose="02020603050405020304" pitchFamily="18" charset="0"/>
                <a:sym typeface="+mn-ea"/>
              </a:rPr>
              <a:t>接口电路中</a:t>
            </a:r>
          </a:p>
          <a:p>
            <a:pPr lvl="1">
              <a:lnSpc>
                <a:spcPct val="100000"/>
              </a:lnSpc>
              <a:spcBef>
                <a:spcPts val="0"/>
              </a:spcBef>
              <a:spcAft>
                <a:spcPts val="0"/>
              </a:spcAft>
            </a:pPr>
            <a:r>
              <a:rPr lang="en-US" altLang="zh-CN" sz="2740" b="1" dirty="0">
                <a:latin typeface="Times New Roman" panose="02020603050405020304" pitchFamily="18" charset="0"/>
                <a:sym typeface="+mn-ea"/>
              </a:rPr>
              <a:t>INTR   </a:t>
            </a:r>
            <a:r>
              <a:rPr lang="zh-CN" altLang="en-US" sz="2740" b="1" dirty="0">
                <a:solidFill>
                  <a:srgbClr val="954F72"/>
                </a:solidFill>
                <a:latin typeface="Times New Roman" panose="02020603050405020304" pitchFamily="18" charset="0"/>
                <a:sym typeface="+mn-ea"/>
              </a:rPr>
              <a:t>集中</a:t>
            </a:r>
            <a:r>
              <a:rPr lang="zh-CN" altLang="en-US" sz="2740" b="1" dirty="0">
                <a:latin typeface="Times New Roman" panose="02020603050405020304" pitchFamily="18" charset="0"/>
                <a:sym typeface="+mn-ea"/>
              </a:rPr>
              <a:t> 在  </a:t>
            </a:r>
            <a:r>
              <a:rPr lang="en-US" altLang="zh-CN" sz="2740" b="1" dirty="0">
                <a:solidFill>
                  <a:srgbClr val="954F72"/>
                </a:solidFill>
                <a:latin typeface="Times New Roman" panose="02020603050405020304" pitchFamily="18" charset="0"/>
                <a:sym typeface="+mn-ea"/>
              </a:rPr>
              <a:t>CPU</a:t>
            </a:r>
            <a:r>
              <a:rPr lang="en-US" altLang="zh-CN" sz="2740" b="1" dirty="0">
                <a:latin typeface="Times New Roman" panose="02020603050405020304" pitchFamily="18" charset="0"/>
                <a:sym typeface="+mn-ea"/>
              </a:rPr>
              <a:t>  </a:t>
            </a:r>
            <a:r>
              <a:rPr lang="zh-CN" altLang="en-US" sz="2740" b="1" dirty="0">
                <a:latin typeface="Times New Roman" panose="02020603050405020304" pitchFamily="18" charset="0"/>
                <a:sym typeface="+mn-ea"/>
              </a:rPr>
              <a:t>的中断系统 </a:t>
            </a:r>
            <a:r>
              <a:rPr lang="zh-CN" altLang="en-US" sz="2740" b="1" dirty="0">
                <a:solidFill>
                  <a:srgbClr val="954F72"/>
                </a:solidFill>
                <a:latin typeface="Times New Roman" panose="02020603050405020304" pitchFamily="18" charset="0"/>
                <a:sym typeface="+mn-ea"/>
              </a:rPr>
              <a:t>内</a:t>
            </a:r>
            <a:endParaRPr lang="zh-CN" altLang="en-US" sz="3200" b="1" dirty="0">
              <a:latin typeface="Times New Roman" panose="02020603050405020304" pitchFamily="18" charset="0"/>
              <a:sym typeface="+mn-ea"/>
            </a:endParaRPr>
          </a:p>
          <a:p>
            <a:pPr>
              <a:lnSpc>
                <a:spcPct val="100000"/>
              </a:lnSpc>
              <a:spcBef>
                <a:spcPts val="0"/>
              </a:spcBef>
              <a:spcAft>
                <a:spcPts val="0"/>
              </a:spcAft>
            </a:pPr>
            <a:r>
              <a:rPr lang="zh-CN" altLang="en-US" sz="3200" b="1" dirty="0">
                <a:solidFill>
                  <a:srgbClr val="954F72"/>
                </a:solidFill>
                <a:latin typeface="Times New Roman" panose="02020603050405020304" pitchFamily="18" charset="0"/>
                <a:sym typeface="+mn-ea"/>
              </a:rPr>
              <a:t>多个</a:t>
            </a:r>
            <a:r>
              <a:rPr lang="en-US" altLang="zh-CN" sz="3200" b="1" dirty="0">
                <a:solidFill>
                  <a:srgbClr val="954F72"/>
                </a:solidFill>
                <a:latin typeface="Times New Roman" panose="02020603050405020304" pitchFamily="18" charset="0"/>
                <a:sym typeface="+mn-ea"/>
              </a:rPr>
              <a:t>INTR</a:t>
            </a:r>
            <a:r>
              <a:rPr lang="zh-CN" altLang="en-US" sz="3200" b="1" dirty="0">
                <a:latin typeface="Times New Roman" panose="02020603050405020304" pitchFamily="18" charset="0"/>
                <a:sym typeface="+mn-ea"/>
              </a:rPr>
              <a:t>组成</a:t>
            </a:r>
            <a:r>
              <a:rPr lang="zh-CN" altLang="en-US" sz="3200" b="1" dirty="0">
                <a:solidFill>
                  <a:srgbClr val="954F72"/>
                </a:solidFill>
                <a:latin typeface="Times New Roman" panose="02020603050405020304" pitchFamily="18" charset="0"/>
                <a:sym typeface="+mn-ea"/>
              </a:rPr>
              <a:t>中断请求寄存器</a:t>
            </a:r>
          </a:p>
          <a:p>
            <a:pPr>
              <a:lnSpc>
                <a:spcPct val="100000"/>
              </a:lnSpc>
              <a:spcBef>
                <a:spcPts val="0"/>
              </a:spcBef>
              <a:spcAft>
                <a:spcPts val="0"/>
              </a:spcAft>
            </a:pPr>
            <a:endParaRPr lang="zh-CN" altLang="en-US" sz="3200" b="1" dirty="0">
              <a:solidFill>
                <a:srgbClr val="954F72"/>
              </a:solidFill>
              <a:latin typeface="Times New Roman" panose="02020603050405020304" pitchFamily="18" charset="0"/>
              <a:sym typeface="+mn-ea"/>
            </a:endParaRPr>
          </a:p>
          <a:p>
            <a:pPr>
              <a:lnSpc>
                <a:spcPct val="100000"/>
              </a:lnSpc>
              <a:spcBef>
                <a:spcPts val="0"/>
              </a:spcBef>
              <a:spcAft>
                <a:spcPts val="0"/>
              </a:spcAft>
            </a:pPr>
            <a:endParaRPr lang="zh-CN" altLang="en-US" sz="3200" b="1" dirty="0">
              <a:solidFill>
                <a:srgbClr val="954F72"/>
              </a:solidFill>
              <a:latin typeface="Times New Roman" panose="02020603050405020304" pitchFamily="18" charset="0"/>
              <a:sym typeface="+mn-ea"/>
            </a:endParaRPr>
          </a:p>
          <a:p>
            <a:pPr>
              <a:lnSpc>
                <a:spcPct val="100000"/>
              </a:lnSpc>
              <a:spcBef>
                <a:spcPts val="0"/>
              </a:spcBef>
              <a:spcAft>
                <a:spcPts val="0"/>
              </a:spcAft>
            </a:pPr>
            <a:endParaRPr lang="zh-CN" altLang="en-US" sz="3200" b="1" dirty="0">
              <a:solidFill>
                <a:srgbClr val="954F72"/>
              </a:solidFill>
              <a:latin typeface="Times New Roman" panose="02020603050405020304" pitchFamily="18" charset="0"/>
              <a:sym typeface="+mn-ea"/>
            </a:endParaRPr>
          </a:p>
          <a:p>
            <a:pPr>
              <a:lnSpc>
                <a:spcPct val="100000"/>
              </a:lnSpc>
              <a:spcBef>
                <a:spcPts val="0"/>
              </a:spcBef>
              <a:spcAft>
                <a:spcPts val="0"/>
              </a:spcAft>
            </a:pPr>
            <a:endParaRPr lang="zh-CN" altLang="en-US" sz="3200" b="1" dirty="0">
              <a:solidFill>
                <a:srgbClr val="954F72"/>
              </a:solidFill>
              <a:latin typeface="Times New Roman" panose="02020603050405020304" pitchFamily="18" charset="0"/>
              <a:sym typeface="+mn-ea"/>
            </a:endParaRPr>
          </a:p>
          <a:p>
            <a:pPr>
              <a:lnSpc>
                <a:spcPct val="100000"/>
              </a:lnSpc>
              <a:spcBef>
                <a:spcPts val="0"/>
              </a:spcBef>
              <a:spcAft>
                <a:spcPts val="0"/>
              </a:spcAft>
            </a:pPr>
            <a:endParaRPr lang="zh-CN" altLang="en-US" sz="3200" b="1" dirty="0">
              <a:solidFill>
                <a:srgbClr val="954F72"/>
              </a:solidFill>
              <a:latin typeface="Times New Roman" panose="02020603050405020304" pitchFamily="18" charset="0"/>
              <a:sym typeface="+mn-ea"/>
            </a:endParaRPr>
          </a:p>
          <a:p>
            <a:pPr>
              <a:lnSpc>
                <a:spcPct val="100000"/>
              </a:lnSpc>
              <a:spcBef>
                <a:spcPts val="0"/>
              </a:spcBef>
              <a:spcAft>
                <a:spcPts val="0"/>
              </a:spcAft>
            </a:pPr>
            <a:endParaRPr lang="zh-CN" altLang="en-US" sz="3200" b="1" dirty="0">
              <a:solidFill>
                <a:srgbClr val="954F72"/>
              </a:solidFill>
              <a:latin typeface="Times New Roman" panose="02020603050405020304" pitchFamily="18" charset="0"/>
              <a:sym typeface="+mn-ea"/>
            </a:endParaRPr>
          </a:p>
          <a:p>
            <a:pPr>
              <a:lnSpc>
                <a:spcPct val="100000"/>
              </a:lnSpc>
              <a:spcBef>
                <a:spcPts val="0"/>
              </a:spcBef>
              <a:spcAft>
                <a:spcPts val="0"/>
              </a:spcAft>
            </a:pPr>
            <a:endParaRPr lang="zh-CN" altLang="en-US" sz="3200" b="1" dirty="0">
              <a:latin typeface="Times New Roman" panose="02020603050405020304" pitchFamily="18" charset="0"/>
            </a:endParaRPr>
          </a:p>
        </p:txBody>
      </p:sp>
      <p:grpSp>
        <p:nvGrpSpPr>
          <p:cNvPr id="2" name="Group 8"/>
          <p:cNvGrpSpPr/>
          <p:nvPr/>
        </p:nvGrpSpPr>
        <p:grpSpPr>
          <a:xfrm>
            <a:off x="2828290" y="3661410"/>
            <a:ext cx="7816850" cy="2865755"/>
            <a:chOff x="768" y="1868"/>
            <a:chExt cx="3871" cy="1805"/>
          </a:xfrm>
        </p:grpSpPr>
        <p:sp>
          <p:nvSpPr>
            <p:cNvPr id="52234" name="Line 9"/>
            <p:cNvSpPr/>
            <p:nvPr/>
          </p:nvSpPr>
          <p:spPr>
            <a:xfrm>
              <a:off x="768" y="1868"/>
              <a:ext cx="3840" cy="0"/>
            </a:xfrm>
            <a:prstGeom prst="line">
              <a:avLst/>
            </a:prstGeom>
            <a:ln w="28575" cap="sq" cmpd="sng">
              <a:solidFill>
                <a:schemeClr val="tx1"/>
              </a:solidFill>
              <a:prstDash val="solid"/>
              <a:headEnd type="none" w="med" len="med"/>
              <a:tailEnd type="none" w="med" len="med"/>
            </a:ln>
          </p:spPr>
        </p:sp>
        <p:sp>
          <p:nvSpPr>
            <p:cNvPr id="52235" name="Line 10"/>
            <p:cNvSpPr/>
            <p:nvPr/>
          </p:nvSpPr>
          <p:spPr>
            <a:xfrm>
              <a:off x="768" y="2213"/>
              <a:ext cx="3840" cy="0"/>
            </a:xfrm>
            <a:prstGeom prst="line">
              <a:avLst/>
            </a:prstGeom>
            <a:ln w="28575" cap="sq" cmpd="sng">
              <a:solidFill>
                <a:schemeClr val="tx1"/>
              </a:solidFill>
              <a:prstDash val="solid"/>
              <a:headEnd type="none" w="med" len="med"/>
              <a:tailEnd type="none" w="med" len="med"/>
            </a:ln>
          </p:spPr>
        </p:sp>
        <p:sp>
          <p:nvSpPr>
            <p:cNvPr id="52236" name="Line 11"/>
            <p:cNvSpPr/>
            <p:nvPr/>
          </p:nvSpPr>
          <p:spPr>
            <a:xfrm>
              <a:off x="768" y="1868"/>
              <a:ext cx="0" cy="345"/>
            </a:xfrm>
            <a:prstGeom prst="line">
              <a:avLst/>
            </a:prstGeom>
            <a:ln w="28575" cap="sq" cmpd="sng">
              <a:solidFill>
                <a:schemeClr val="tx1"/>
              </a:solidFill>
              <a:prstDash val="solid"/>
              <a:headEnd type="none" w="med" len="med"/>
              <a:tailEnd type="none" w="med" len="med"/>
            </a:ln>
          </p:spPr>
        </p:sp>
        <p:sp>
          <p:nvSpPr>
            <p:cNvPr id="52237" name="Line 12"/>
            <p:cNvSpPr/>
            <p:nvPr/>
          </p:nvSpPr>
          <p:spPr>
            <a:xfrm>
              <a:off x="1056" y="1868"/>
              <a:ext cx="0" cy="345"/>
            </a:xfrm>
            <a:prstGeom prst="line">
              <a:avLst/>
            </a:prstGeom>
            <a:ln w="28575" cap="flat" cmpd="sng">
              <a:solidFill>
                <a:schemeClr val="tx1"/>
              </a:solidFill>
              <a:prstDash val="solid"/>
              <a:headEnd type="none" w="med" len="med"/>
              <a:tailEnd type="none" w="med" len="med"/>
            </a:ln>
          </p:spPr>
        </p:sp>
        <p:sp>
          <p:nvSpPr>
            <p:cNvPr id="52238" name="Line 13"/>
            <p:cNvSpPr/>
            <p:nvPr/>
          </p:nvSpPr>
          <p:spPr>
            <a:xfrm>
              <a:off x="1344" y="1868"/>
              <a:ext cx="0" cy="345"/>
            </a:xfrm>
            <a:prstGeom prst="line">
              <a:avLst/>
            </a:prstGeom>
            <a:ln w="28575" cap="flat" cmpd="sng">
              <a:solidFill>
                <a:schemeClr val="tx1"/>
              </a:solidFill>
              <a:prstDash val="solid"/>
              <a:headEnd type="none" w="med" len="med"/>
              <a:tailEnd type="none" w="med" len="med"/>
            </a:ln>
          </p:spPr>
        </p:sp>
        <p:sp>
          <p:nvSpPr>
            <p:cNvPr id="52239" name="Line 14"/>
            <p:cNvSpPr/>
            <p:nvPr/>
          </p:nvSpPr>
          <p:spPr>
            <a:xfrm>
              <a:off x="1632" y="1868"/>
              <a:ext cx="0" cy="345"/>
            </a:xfrm>
            <a:prstGeom prst="line">
              <a:avLst/>
            </a:prstGeom>
            <a:ln w="28575" cap="flat" cmpd="sng">
              <a:solidFill>
                <a:schemeClr val="tx1"/>
              </a:solidFill>
              <a:prstDash val="solid"/>
              <a:headEnd type="none" w="med" len="med"/>
              <a:tailEnd type="none" w="med" len="med"/>
            </a:ln>
          </p:spPr>
        </p:sp>
        <p:sp>
          <p:nvSpPr>
            <p:cNvPr id="52240" name="Line 15"/>
            <p:cNvSpPr/>
            <p:nvPr/>
          </p:nvSpPr>
          <p:spPr>
            <a:xfrm>
              <a:off x="1920" y="1868"/>
              <a:ext cx="0" cy="345"/>
            </a:xfrm>
            <a:prstGeom prst="line">
              <a:avLst/>
            </a:prstGeom>
            <a:ln w="28575" cap="flat" cmpd="sng">
              <a:solidFill>
                <a:schemeClr val="tx1"/>
              </a:solidFill>
              <a:prstDash val="solid"/>
              <a:headEnd type="none" w="med" len="med"/>
              <a:tailEnd type="none" w="med" len="med"/>
            </a:ln>
          </p:spPr>
        </p:sp>
        <p:sp>
          <p:nvSpPr>
            <p:cNvPr id="52241" name="Line 16"/>
            <p:cNvSpPr/>
            <p:nvPr/>
          </p:nvSpPr>
          <p:spPr>
            <a:xfrm>
              <a:off x="2208" y="1868"/>
              <a:ext cx="0" cy="345"/>
            </a:xfrm>
            <a:prstGeom prst="line">
              <a:avLst/>
            </a:prstGeom>
            <a:ln w="28575" cap="flat" cmpd="sng">
              <a:solidFill>
                <a:schemeClr val="tx1"/>
              </a:solidFill>
              <a:prstDash val="solid"/>
              <a:headEnd type="none" w="med" len="med"/>
              <a:tailEnd type="none" w="med" len="med"/>
            </a:ln>
          </p:spPr>
        </p:sp>
        <p:sp>
          <p:nvSpPr>
            <p:cNvPr id="52242" name="Line 17"/>
            <p:cNvSpPr/>
            <p:nvPr/>
          </p:nvSpPr>
          <p:spPr>
            <a:xfrm>
              <a:off x="4032" y="1868"/>
              <a:ext cx="0" cy="345"/>
            </a:xfrm>
            <a:prstGeom prst="line">
              <a:avLst/>
            </a:prstGeom>
            <a:ln w="28575" cap="flat" cmpd="sng">
              <a:solidFill>
                <a:schemeClr val="tx1"/>
              </a:solidFill>
              <a:prstDash val="solid"/>
              <a:headEnd type="none" w="med" len="med"/>
              <a:tailEnd type="none" w="med" len="med"/>
            </a:ln>
          </p:spPr>
        </p:sp>
        <p:sp>
          <p:nvSpPr>
            <p:cNvPr id="52243" name="Line 18"/>
            <p:cNvSpPr/>
            <p:nvPr/>
          </p:nvSpPr>
          <p:spPr>
            <a:xfrm>
              <a:off x="4320" y="1868"/>
              <a:ext cx="0" cy="345"/>
            </a:xfrm>
            <a:prstGeom prst="line">
              <a:avLst/>
            </a:prstGeom>
            <a:ln w="28575" cap="flat" cmpd="sng">
              <a:solidFill>
                <a:schemeClr val="tx1"/>
              </a:solidFill>
              <a:prstDash val="solid"/>
              <a:headEnd type="none" w="med" len="med"/>
              <a:tailEnd type="none" w="med" len="med"/>
            </a:ln>
          </p:spPr>
        </p:sp>
        <p:sp>
          <p:nvSpPr>
            <p:cNvPr id="52244" name="Line 19"/>
            <p:cNvSpPr/>
            <p:nvPr/>
          </p:nvSpPr>
          <p:spPr>
            <a:xfrm>
              <a:off x="4608" y="1868"/>
              <a:ext cx="0" cy="345"/>
            </a:xfrm>
            <a:prstGeom prst="line">
              <a:avLst/>
            </a:prstGeom>
            <a:ln w="28575" cap="sq" cmpd="sng">
              <a:solidFill>
                <a:schemeClr val="tx1"/>
              </a:solidFill>
              <a:prstDash val="solid"/>
              <a:headEnd type="none" w="med" len="med"/>
              <a:tailEnd type="none" w="med" len="med"/>
            </a:ln>
          </p:spPr>
        </p:sp>
        <p:sp>
          <p:nvSpPr>
            <p:cNvPr id="52245" name="Text Box 20"/>
            <p:cNvSpPr txBox="1"/>
            <p:nvPr/>
          </p:nvSpPr>
          <p:spPr>
            <a:xfrm>
              <a:off x="816" y="1916"/>
              <a:ext cx="211" cy="290"/>
            </a:xfrm>
            <a:prstGeom prst="rect">
              <a:avLst/>
            </a:prstGeom>
            <a:noFill/>
            <a:ln w="9525">
              <a:noFill/>
            </a:ln>
          </p:spPr>
          <p:txBody>
            <a:bodyPr wrap="square">
              <a:noAutofit/>
            </a:bodyPr>
            <a:lstStyle/>
            <a:p>
              <a:r>
                <a:rPr lang="zh-CN" altLang="en-US" sz="2400" b="1" dirty="0">
                  <a:latin typeface="Times New Roman" panose="02020603050405020304" pitchFamily="18" charset="0"/>
                </a:rPr>
                <a:t>1</a:t>
              </a:r>
            </a:p>
          </p:txBody>
        </p:sp>
        <p:sp>
          <p:nvSpPr>
            <p:cNvPr id="52246" name="Text Box 21"/>
            <p:cNvSpPr txBox="1"/>
            <p:nvPr/>
          </p:nvSpPr>
          <p:spPr>
            <a:xfrm>
              <a:off x="1104" y="1916"/>
              <a:ext cx="211" cy="290"/>
            </a:xfrm>
            <a:prstGeom prst="rect">
              <a:avLst/>
            </a:prstGeom>
            <a:noFill/>
            <a:ln w="9525">
              <a:noFill/>
            </a:ln>
          </p:spPr>
          <p:txBody>
            <a:bodyPr wrap="square">
              <a:noAutofit/>
            </a:bodyPr>
            <a:lstStyle/>
            <a:p>
              <a:r>
                <a:rPr lang="zh-CN" altLang="en-US" sz="2400" b="1" dirty="0">
                  <a:latin typeface="Times New Roman" panose="02020603050405020304" pitchFamily="18" charset="0"/>
                </a:rPr>
                <a:t>2</a:t>
              </a:r>
            </a:p>
          </p:txBody>
        </p:sp>
        <p:sp>
          <p:nvSpPr>
            <p:cNvPr id="52247" name="Text Box 22"/>
            <p:cNvSpPr txBox="1"/>
            <p:nvPr/>
          </p:nvSpPr>
          <p:spPr>
            <a:xfrm>
              <a:off x="1392" y="1916"/>
              <a:ext cx="211" cy="290"/>
            </a:xfrm>
            <a:prstGeom prst="rect">
              <a:avLst/>
            </a:prstGeom>
            <a:noFill/>
            <a:ln w="9525">
              <a:noFill/>
            </a:ln>
          </p:spPr>
          <p:txBody>
            <a:bodyPr wrap="square">
              <a:noAutofit/>
            </a:bodyPr>
            <a:lstStyle/>
            <a:p>
              <a:r>
                <a:rPr lang="zh-CN" altLang="en-US" sz="2400" b="1" dirty="0">
                  <a:latin typeface="Times New Roman" panose="02020603050405020304" pitchFamily="18" charset="0"/>
                </a:rPr>
                <a:t>3</a:t>
              </a:r>
            </a:p>
          </p:txBody>
        </p:sp>
        <p:sp>
          <p:nvSpPr>
            <p:cNvPr id="52248" name="Text Box 23"/>
            <p:cNvSpPr txBox="1"/>
            <p:nvPr/>
          </p:nvSpPr>
          <p:spPr>
            <a:xfrm>
              <a:off x="1680" y="1916"/>
              <a:ext cx="211" cy="290"/>
            </a:xfrm>
            <a:prstGeom prst="rect">
              <a:avLst/>
            </a:prstGeom>
            <a:noFill/>
            <a:ln w="9525">
              <a:noFill/>
            </a:ln>
          </p:spPr>
          <p:txBody>
            <a:bodyPr wrap="square">
              <a:noAutofit/>
            </a:bodyPr>
            <a:lstStyle/>
            <a:p>
              <a:r>
                <a:rPr lang="zh-CN" altLang="en-US" sz="2400" b="1" dirty="0">
                  <a:latin typeface="Times New Roman" panose="02020603050405020304" pitchFamily="18" charset="0"/>
                </a:rPr>
                <a:t>4</a:t>
              </a:r>
            </a:p>
          </p:txBody>
        </p:sp>
        <p:sp>
          <p:nvSpPr>
            <p:cNvPr id="52249" name="Text Box 24"/>
            <p:cNvSpPr txBox="1"/>
            <p:nvPr/>
          </p:nvSpPr>
          <p:spPr>
            <a:xfrm>
              <a:off x="1968" y="1916"/>
              <a:ext cx="211" cy="290"/>
            </a:xfrm>
            <a:prstGeom prst="rect">
              <a:avLst/>
            </a:prstGeom>
            <a:noFill/>
            <a:ln w="9525">
              <a:noFill/>
            </a:ln>
          </p:spPr>
          <p:txBody>
            <a:bodyPr wrap="square">
              <a:noAutofit/>
            </a:bodyPr>
            <a:lstStyle/>
            <a:p>
              <a:r>
                <a:rPr lang="zh-CN" altLang="en-US" sz="2400" b="1" dirty="0">
                  <a:latin typeface="Times New Roman" panose="02020603050405020304" pitchFamily="18" charset="0"/>
                </a:rPr>
                <a:t>5</a:t>
              </a:r>
            </a:p>
          </p:txBody>
        </p:sp>
        <p:sp>
          <p:nvSpPr>
            <p:cNvPr id="52250" name="Text Box 25"/>
            <p:cNvSpPr txBox="1"/>
            <p:nvPr/>
          </p:nvSpPr>
          <p:spPr>
            <a:xfrm>
              <a:off x="4364" y="1916"/>
              <a:ext cx="222" cy="290"/>
            </a:xfrm>
            <a:prstGeom prst="rect">
              <a:avLst/>
            </a:prstGeom>
            <a:noFill/>
            <a:ln w="9525">
              <a:noFill/>
            </a:ln>
          </p:spPr>
          <p:txBody>
            <a:bodyPr wrap="square">
              <a:noAutofit/>
            </a:bodyPr>
            <a:lstStyle/>
            <a:p>
              <a:r>
                <a:rPr lang="en-US" altLang="zh-CN" sz="2400" b="1" i="1" dirty="0">
                  <a:latin typeface="Times New Roman" panose="02020603050405020304" pitchFamily="18" charset="0"/>
                </a:rPr>
                <a:t>n</a:t>
              </a:r>
            </a:p>
          </p:txBody>
        </p:sp>
        <p:sp>
          <p:nvSpPr>
            <p:cNvPr id="52251" name="Text Box 26"/>
            <p:cNvSpPr txBox="1"/>
            <p:nvPr/>
          </p:nvSpPr>
          <p:spPr>
            <a:xfrm>
              <a:off x="803" y="2271"/>
              <a:ext cx="273" cy="442"/>
            </a:xfrm>
            <a:prstGeom prst="rect">
              <a:avLst/>
            </a:prstGeom>
            <a:noFill/>
            <a:ln w="9525">
              <a:noFill/>
            </a:ln>
          </p:spPr>
          <p:txBody>
            <a:bodyPr vert="eaVert" wrap="square">
              <a:noAutofit/>
            </a:bodyPr>
            <a:lstStyle/>
            <a:p>
              <a:r>
                <a:rPr lang="zh-CN" altLang="en-US" sz="2400" b="1" dirty="0">
                  <a:latin typeface="Times New Roman" panose="02020603050405020304" pitchFamily="18" charset="0"/>
                </a:rPr>
                <a:t>掉电</a:t>
              </a:r>
            </a:p>
          </p:txBody>
        </p:sp>
        <p:sp>
          <p:nvSpPr>
            <p:cNvPr id="52252" name="Text Box 27"/>
            <p:cNvSpPr txBox="1"/>
            <p:nvPr/>
          </p:nvSpPr>
          <p:spPr>
            <a:xfrm>
              <a:off x="1091" y="2271"/>
              <a:ext cx="273" cy="442"/>
            </a:xfrm>
            <a:prstGeom prst="rect">
              <a:avLst/>
            </a:prstGeom>
            <a:noFill/>
            <a:ln w="9525">
              <a:noFill/>
            </a:ln>
          </p:spPr>
          <p:txBody>
            <a:bodyPr vert="eaVert" wrap="square">
              <a:noAutofit/>
            </a:bodyPr>
            <a:lstStyle/>
            <a:p>
              <a:r>
                <a:rPr lang="zh-CN" altLang="en-US" sz="2400" b="1" dirty="0">
                  <a:latin typeface="Times New Roman" panose="02020603050405020304" pitchFamily="18" charset="0"/>
                </a:rPr>
                <a:t>过热</a:t>
              </a:r>
            </a:p>
          </p:txBody>
        </p:sp>
        <p:sp>
          <p:nvSpPr>
            <p:cNvPr id="52253" name="Text Box 28"/>
            <p:cNvSpPr txBox="1"/>
            <p:nvPr/>
          </p:nvSpPr>
          <p:spPr>
            <a:xfrm>
              <a:off x="1678" y="2271"/>
              <a:ext cx="273" cy="634"/>
            </a:xfrm>
            <a:prstGeom prst="rect">
              <a:avLst/>
            </a:prstGeom>
            <a:noFill/>
            <a:ln w="9525">
              <a:noFill/>
            </a:ln>
          </p:spPr>
          <p:txBody>
            <a:bodyPr vert="eaVert" wrap="square">
              <a:noAutofit/>
            </a:bodyPr>
            <a:lstStyle/>
            <a:p>
              <a:r>
                <a:rPr lang="zh-CN" altLang="en-US" sz="2400" b="1" dirty="0">
                  <a:latin typeface="Times New Roman" panose="02020603050405020304" pitchFamily="18" charset="0"/>
                </a:rPr>
                <a:t>阶上溢</a:t>
              </a:r>
            </a:p>
          </p:txBody>
        </p:sp>
        <p:sp>
          <p:nvSpPr>
            <p:cNvPr id="52254" name="Text Box 29"/>
            <p:cNvSpPr txBox="1"/>
            <p:nvPr/>
          </p:nvSpPr>
          <p:spPr>
            <a:xfrm>
              <a:off x="1359" y="2271"/>
              <a:ext cx="273" cy="1402"/>
            </a:xfrm>
            <a:prstGeom prst="rect">
              <a:avLst/>
            </a:prstGeom>
            <a:noFill/>
            <a:ln w="9525">
              <a:noFill/>
            </a:ln>
          </p:spPr>
          <p:txBody>
            <a:bodyPr vert="eaVert" wrap="square">
              <a:noAutofit/>
            </a:bodyPr>
            <a:lstStyle/>
            <a:p>
              <a:r>
                <a:rPr lang="zh-CN" altLang="en-US" sz="2400" b="1" dirty="0">
                  <a:latin typeface="Times New Roman" panose="02020603050405020304" pitchFamily="18" charset="0"/>
                </a:rPr>
                <a:t>主存读写校验错</a:t>
              </a:r>
            </a:p>
          </p:txBody>
        </p:sp>
        <p:sp>
          <p:nvSpPr>
            <p:cNvPr id="52255" name="Text Box 30"/>
            <p:cNvSpPr txBox="1"/>
            <p:nvPr/>
          </p:nvSpPr>
          <p:spPr>
            <a:xfrm>
              <a:off x="1955" y="2271"/>
              <a:ext cx="273" cy="826"/>
            </a:xfrm>
            <a:prstGeom prst="rect">
              <a:avLst/>
            </a:prstGeom>
            <a:noFill/>
            <a:ln w="9525">
              <a:noFill/>
            </a:ln>
          </p:spPr>
          <p:txBody>
            <a:bodyPr vert="eaVert" wrap="square">
              <a:noAutofit/>
            </a:bodyPr>
            <a:lstStyle/>
            <a:p>
              <a:r>
                <a:rPr lang="zh-CN" altLang="en-US" sz="2400" b="1" dirty="0">
                  <a:latin typeface="Times New Roman" panose="02020603050405020304" pitchFamily="18" charset="0"/>
                </a:rPr>
                <a:t>非法除法</a:t>
              </a:r>
            </a:p>
          </p:txBody>
        </p:sp>
        <p:sp>
          <p:nvSpPr>
            <p:cNvPr id="52256" name="Text Box 31"/>
            <p:cNvSpPr txBox="1"/>
            <p:nvPr/>
          </p:nvSpPr>
          <p:spPr>
            <a:xfrm>
              <a:off x="4078" y="2271"/>
              <a:ext cx="273" cy="867"/>
            </a:xfrm>
            <a:prstGeom prst="rect">
              <a:avLst/>
            </a:prstGeom>
            <a:noFill/>
            <a:ln w="9525">
              <a:noFill/>
            </a:ln>
          </p:spPr>
          <p:txBody>
            <a:bodyPr vert="eaVert" wrap="square">
              <a:noAutofit/>
            </a:bodyPr>
            <a:lstStyle/>
            <a:p>
              <a:r>
                <a:rPr lang="zh-CN" altLang="en-US" sz="2400" b="1" dirty="0">
                  <a:latin typeface="Times New Roman" panose="02020603050405020304" pitchFamily="18" charset="0"/>
                </a:rPr>
                <a:t>键盘输入</a:t>
              </a:r>
            </a:p>
          </p:txBody>
        </p:sp>
        <p:sp>
          <p:nvSpPr>
            <p:cNvPr id="52257" name="Text Box 32"/>
            <p:cNvSpPr txBox="1"/>
            <p:nvPr/>
          </p:nvSpPr>
          <p:spPr>
            <a:xfrm>
              <a:off x="4366" y="2271"/>
              <a:ext cx="273" cy="1205"/>
            </a:xfrm>
            <a:prstGeom prst="rect">
              <a:avLst/>
            </a:prstGeom>
            <a:noFill/>
            <a:ln w="9525">
              <a:noFill/>
            </a:ln>
          </p:spPr>
          <p:txBody>
            <a:bodyPr vert="eaVert" wrap="square">
              <a:noAutofit/>
            </a:bodyPr>
            <a:lstStyle/>
            <a:p>
              <a:r>
                <a:rPr lang="zh-CN" altLang="en-US" sz="2400" b="1" dirty="0">
                  <a:latin typeface="Times New Roman" panose="02020603050405020304" pitchFamily="18" charset="0"/>
                </a:rPr>
                <a:t>打印机输出</a:t>
              </a:r>
            </a:p>
          </p:txBody>
        </p:sp>
      </p:gr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中断判优逻辑（</a:t>
            </a:r>
            <a:r>
              <a:rPr lang="en-US" altLang="zh-CN" dirty="0">
                <a:latin typeface="Times New Roman" panose="02020603050405020304" pitchFamily="18" charset="0"/>
                <a:cs typeface="Times New Roman" panose="02020603050405020304" pitchFamily="18" charset="0"/>
              </a:rPr>
              <a:t>CPU</a:t>
            </a:r>
            <a:r>
              <a:rPr lang="zh-CN" altLang="en-US" dirty="0"/>
              <a:t>端）</a:t>
            </a:r>
          </a:p>
        </p:txBody>
      </p:sp>
      <p:sp>
        <p:nvSpPr>
          <p:cNvPr id="4" name="内容占位符 3"/>
          <p:cNvSpPr>
            <a:spLocks noGrp="1"/>
          </p:cNvSpPr>
          <p:nvPr>
            <p:ph idx="1"/>
          </p:nvPr>
        </p:nvSpPr>
        <p:spPr/>
        <p:txBody>
          <a:bodyPr/>
          <a:lstStyle/>
          <a:p>
            <a:pPr marL="0" indent="0">
              <a:buNone/>
            </a:pPr>
            <a:r>
              <a:rPr lang="zh-CN" altLang="en-US" b="1" dirty="0">
                <a:latin typeface="Times New Roman" panose="02020603050405020304" pitchFamily="18" charset="0"/>
                <a:sym typeface="+mn-ea"/>
              </a:rPr>
              <a:t>1) 硬件实现（排队器）</a:t>
            </a:r>
            <a:endParaRPr lang="zh-CN" altLang="en-US"/>
          </a:p>
        </p:txBody>
      </p:sp>
      <p:sp>
        <p:nvSpPr>
          <p:cNvPr id="723971" name="Rectangle 3"/>
          <p:cNvSpPr/>
          <p:nvPr/>
        </p:nvSpPr>
        <p:spPr>
          <a:xfrm>
            <a:off x="2667000" y="1781175"/>
            <a:ext cx="7543800" cy="533400"/>
          </a:xfrm>
          <a:prstGeom prst="rect">
            <a:avLst/>
          </a:prstGeom>
          <a:noFill/>
          <a:ln w="9525">
            <a:noFill/>
          </a:ln>
        </p:spPr>
        <p:txBody>
          <a:bodyPr wrap="none" lIns="0" rIns="0" anchor="ctr"/>
          <a:lstStyle/>
          <a:p>
            <a:r>
              <a:rPr lang="zh-CN" altLang="en-US" sz="2400" b="1" dirty="0">
                <a:latin typeface="Times New Roman" panose="02020603050405020304" pitchFamily="18" charset="0"/>
              </a:rPr>
              <a:t>①</a:t>
            </a:r>
            <a:r>
              <a:rPr lang="zh-CN" altLang="en-US" sz="2400" b="1" dirty="0">
                <a:latin typeface="Times New Roman" panose="02020603050405020304" pitchFamily="18" charset="0"/>
                <a:cs typeface="Times New Roman" panose="02020603050405020304" pitchFamily="18" charset="0"/>
              </a:rPr>
              <a:t> </a:t>
            </a:r>
            <a:r>
              <a:rPr lang="zh-CN" altLang="en-US" sz="2400" b="1" dirty="0">
                <a:solidFill>
                  <a:srgbClr val="954F72"/>
                </a:solidFill>
                <a:latin typeface="Times New Roman" panose="02020603050405020304" pitchFamily="18" charset="0"/>
              </a:rPr>
              <a:t>分散</a:t>
            </a:r>
            <a:r>
              <a:rPr lang="zh-CN" altLang="en-US" sz="2400" b="1" dirty="0">
                <a:latin typeface="Times New Roman" panose="02020603050405020304" pitchFamily="18" charset="0"/>
              </a:rPr>
              <a:t> 在各个中断源的 </a:t>
            </a:r>
            <a:r>
              <a:rPr lang="zh-CN" altLang="en-US" sz="2400" b="1" dirty="0">
                <a:solidFill>
                  <a:srgbClr val="954F72"/>
                </a:solidFill>
                <a:latin typeface="Times New Roman" panose="02020603050405020304" pitchFamily="18" charset="0"/>
              </a:rPr>
              <a:t>接口电路中    链式排队器</a:t>
            </a:r>
          </a:p>
        </p:txBody>
      </p:sp>
      <p:sp>
        <p:nvSpPr>
          <p:cNvPr id="723972" name="Rectangle 4"/>
          <p:cNvSpPr/>
          <p:nvPr/>
        </p:nvSpPr>
        <p:spPr>
          <a:xfrm>
            <a:off x="2667000" y="2362200"/>
            <a:ext cx="5257800" cy="533400"/>
          </a:xfrm>
          <a:prstGeom prst="rect">
            <a:avLst/>
          </a:prstGeom>
          <a:noFill/>
          <a:ln w="9525">
            <a:noFill/>
          </a:ln>
        </p:spPr>
        <p:txBody>
          <a:bodyPr wrap="none" lIns="0" rIns="0" anchor="ctr"/>
          <a:lstStyle/>
          <a:p>
            <a:r>
              <a:rPr lang="zh-CN" altLang="en-US" sz="2400" b="1" dirty="0">
                <a:latin typeface="Times New Roman" panose="02020603050405020304" pitchFamily="18" charset="0"/>
              </a:rPr>
              <a:t>② </a:t>
            </a:r>
            <a:r>
              <a:rPr lang="zh-CN" altLang="en-US" sz="2400" b="1" dirty="0">
                <a:solidFill>
                  <a:srgbClr val="954F72"/>
                </a:solidFill>
                <a:latin typeface="Times New Roman" panose="02020603050405020304" pitchFamily="18" charset="0"/>
              </a:rPr>
              <a:t>集中</a:t>
            </a:r>
            <a:r>
              <a:rPr lang="zh-CN" altLang="en-US" sz="2400" b="1" dirty="0">
                <a:latin typeface="Times New Roman" panose="02020603050405020304" pitchFamily="18" charset="0"/>
              </a:rPr>
              <a:t> 在 </a:t>
            </a:r>
            <a:r>
              <a:rPr lang="en-US" altLang="zh-CN" sz="2400" b="1" dirty="0">
                <a:solidFill>
                  <a:srgbClr val="954F72"/>
                </a:solidFill>
                <a:latin typeface="Times New Roman" panose="02020603050405020304" pitchFamily="18" charset="0"/>
              </a:rPr>
              <a:t>CPU</a:t>
            </a:r>
            <a:r>
              <a:rPr lang="en-US" altLang="zh-CN" sz="2400" b="1" dirty="0">
                <a:latin typeface="Times New Roman" panose="02020603050405020304" pitchFamily="18" charset="0"/>
              </a:rPr>
              <a:t> </a:t>
            </a:r>
            <a:r>
              <a:rPr lang="zh-CN" altLang="en-US" sz="2400" b="1" dirty="0">
                <a:latin typeface="Times New Roman" panose="02020603050405020304" pitchFamily="18" charset="0"/>
              </a:rPr>
              <a:t>内</a:t>
            </a:r>
          </a:p>
        </p:txBody>
      </p:sp>
      <p:grpSp>
        <p:nvGrpSpPr>
          <p:cNvPr id="2" name="Group 6"/>
          <p:cNvGrpSpPr/>
          <p:nvPr/>
        </p:nvGrpSpPr>
        <p:grpSpPr>
          <a:xfrm>
            <a:off x="3505200" y="3352800"/>
            <a:ext cx="609600" cy="2197100"/>
            <a:chOff x="1248" y="2112"/>
            <a:chExt cx="384" cy="1384"/>
          </a:xfrm>
        </p:grpSpPr>
        <p:grpSp>
          <p:nvGrpSpPr>
            <p:cNvPr id="53308" name="Group 7"/>
            <p:cNvGrpSpPr/>
            <p:nvPr/>
          </p:nvGrpSpPr>
          <p:grpSpPr>
            <a:xfrm>
              <a:off x="1248" y="2112"/>
              <a:ext cx="384" cy="1384"/>
              <a:chOff x="1248" y="2112"/>
              <a:chExt cx="384" cy="1384"/>
            </a:xfrm>
          </p:grpSpPr>
          <p:sp>
            <p:nvSpPr>
              <p:cNvPr id="53310" name="Text Box 8"/>
              <p:cNvSpPr txBox="1"/>
              <p:nvPr/>
            </p:nvSpPr>
            <p:spPr>
              <a:xfrm>
                <a:off x="1305" y="2321"/>
                <a:ext cx="236" cy="250"/>
              </a:xfrm>
              <a:prstGeom prst="rect">
                <a:avLst/>
              </a:prstGeom>
              <a:noFill/>
              <a:ln w="9525">
                <a:noFill/>
              </a:ln>
            </p:spPr>
            <p:txBody>
              <a:bodyPr wrap="none">
                <a:spAutoFit/>
              </a:bodyPr>
              <a:lstStyle/>
              <a:p>
                <a:r>
                  <a:rPr lang="zh-CN" altLang="en-US" sz="2000" b="1" dirty="0">
                    <a:latin typeface="Times New Roman" panose="02020603050405020304" pitchFamily="18" charset="0"/>
                  </a:rPr>
                  <a:t> 1</a:t>
                </a:r>
              </a:p>
            </p:txBody>
          </p:sp>
          <p:grpSp>
            <p:nvGrpSpPr>
              <p:cNvPr id="53311" name="Group 9"/>
              <p:cNvGrpSpPr/>
              <p:nvPr/>
            </p:nvGrpSpPr>
            <p:grpSpPr>
              <a:xfrm>
                <a:off x="1248" y="2112"/>
                <a:ext cx="384" cy="1384"/>
                <a:chOff x="1248" y="2112"/>
                <a:chExt cx="384" cy="1384"/>
              </a:xfrm>
            </p:grpSpPr>
            <p:sp>
              <p:nvSpPr>
                <p:cNvPr id="53312" name="Rectangle 10"/>
                <p:cNvSpPr/>
                <p:nvPr/>
              </p:nvSpPr>
              <p:spPr>
                <a:xfrm>
                  <a:off x="1248" y="2365"/>
                  <a:ext cx="384" cy="177"/>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53313" name="Oval 11"/>
                <p:cNvSpPr/>
                <p:nvPr/>
              </p:nvSpPr>
              <p:spPr>
                <a:xfrm>
                  <a:off x="1415" y="2323"/>
                  <a:ext cx="48" cy="35"/>
                </a:xfrm>
                <a:prstGeom prst="ellipse">
                  <a:avLst/>
                </a:prstGeom>
                <a:noFill/>
                <a:ln w="19050" cap="flat" cmpd="sng">
                  <a:solidFill>
                    <a:schemeClr val="tx1"/>
                  </a:solidFill>
                  <a:prstDash val="solid"/>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53314" name="Freeform 12"/>
                <p:cNvSpPr/>
                <p:nvPr/>
              </p:nvSpPr>
              <p:spPr>
                <a:xfrm>
                  <a:off x="1442" y="2540"/>
                  <a:ext cx="1" cy="256"/>
                </a:xfrm>
                <a:custGeom>
                  <a:avLst/>
                  <a:gdLst>
                    <a:gd name="txL" fmla="*/ 0 w 1"/>
                    <a:gd name="txT" fmla="*/ 0 h 345"/>
                    <a:gd name="txR" fmla="*/ 1 w 1"/>
                    <a:gd name="txB" fmla="*/ 345 h 345"/>
                  </a:gdLst>
                  <a:ahLst/>
                  <a:cxnLst>
                    <a:cxn ang="0">
                      <a:pos x="0" y="0"/>
                    </a:cxn>
                    <a:cxn ang="0">
                      <a:pos x="0" y="141"/>
                    </a:cxn>
                  </a:cxnLst>
                  <a:rect l="txL" t="txT" r="txR" b="txB"/>
                  <a:pathLst>
                    <a:path w="1" h="345">
                      <a:moveTo>
                        <a:pt x="0" y="0"/>
                      </a:moveTo>
                      <a:lnTo>
                        <a:pt x="0" y="345"/>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3315" name="Freeform 13"/>
                <p:cNvSpPr/>
                <p:nvPr/>
              </p:nvSpPr>
              <p:spPr>
                <a:xfrm>
                  <a:off x="1439" y="2112"/>
                  <a:ext cx="3" cy="218"/>
                </a:xfrm>
                <a:custGeom>
                  <a:avLst/>
                  <a:gdLst>
                    <a:gd name="txL" fmla="*/ 0 w 3"/>
                    <a:gd name="txT" fmla="*/ 0 h 294"/>
                    <a:gd name="txR" fmla="*/ 3 w 3"/>
                    <a:gd name="txB" fmla="*/ 294 h 294"/>
                  </a:gdLst>
                  <a:ahLst/>
                  <a:cxnLst>
                    <a:cxn ang="0">
                      <a:pos x="0" y="120"/>
                    </a:cxn>
                    <a:cxn ang="0">
                      <a:pos x="3" y="0"/>
                    </a:cxn>
                  </a:cxnLst>
                  <a:rect l="txL" t="txT" r="txR" b="txB"/>
                  <a:pathLst>
                    <a:path w="3" h="294">
                      <a:moveTo>
                        <a:pt x="0" y="294"/>
                      </a:moveTo>
                      <a:lnTo>
                        <a:pt x="3" y="0"/>
                      </a:lnTo>
                    </a:path>
                  </a:pathLst>
                </a:custGeom>
                <a:noFill/>
                <a:ln w="28575" cap="flat" cmpd="sng">
                  <a:solidFill>
                    <a:schemeClr val="tx1">
                      <a:alpha val="100000"/>
                    </a:schemeClr>
                  </a:solidFill>
                  <a:prstDash val="solid"/>
                  <a:round/>
                  <a:headEnd type="none" w="med" len="med"/>
                  <a:tailEnd type="stealth" w="med" len="med"/>
                </a:ln>
              </p:spPr>
              <p:txBody>
                <a:bodyPr/>
                <a:lstStyle/>
                <a:p>
                  <a:endParaRPr lang="zh-CN" altLang="en-US"/>
                </a:p>
              </p:txBody>
            </p:sp>
            <p:sp>
              <p:nvSpPr>
                <p:cNvPr id="53316" name="Rectangle 14"/>
                <p:cNvSpPr/>
                <p:nvPr/>
              </p:nvSpPr>
              <p:spPr>
                <a:xfrm>
                  <a:off x="1248" y="2823"/>
                  <a:ext cx="384" cy="177"/>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53317" name="Text Box 15"/>
                <p:cNvSpPr txBox="1"/>
                <p:nvPr/>
              </p:nvSpPr>
              <p:spPr>
                <a:xfrm>
                  <a:off x="1305" y="2784"/>
                  <a:ext cx="236" cy="250"/>
                </a:xfrm>
                <a:prstGeom prst="rect">
                  <a:avLst/>
                </a:prstGeom>
                <a:noFill/>
                <a:ln w="9525">
                  <a:noFill/>
                </a:ln>
              </p:spPr>
              <p:txBody>
                <a:bodyPr wrap="none">
                  <a:spAutoFit/>
                </a:bodyPr>
                <a:lstStyle/>
                <a:p>
                  <a:r>
                    <a:rPr lang="zh-CN" altLang="en-US" sz="2000" b="1" dirty="0">
                      <a:latin typeface="Times New Roman" panose="02020603050405020304" pitchFamily="18" charset="0"/>
                    </a:rPr>
                    <a:t> 1</a:t>
                  </a:r>
                </a:p>
              </p:txBody>
            </p:sp>
            <p:sp>
              <p:nvSpPr>
                <p:cNvPr id="53318" name="Line 16"/>
                <p:cNvSpPr/>
                <p:nvPr/>
              </p:nvSpPr>
              <p:spPr>
                <a:xfrm>
                  <a:off x="1440" y="3002"/>
                  <a:ext cx="0" cy="494"/>
                </a:xfrm>
                <a:prstGeom prst="line">
                  <a:avLst/>
                </a:prstGeom>
                <a:ln w="28575" cap="flat" cmpd="sng">
                  <a:solidFill>
                    <a:schemeClr val="tx1"/>
                  </a:solidFill>
                  <a:prstDash val="solid"/>
                  <a:headEnd type="none" w="med" len="med"/>
                  <a:tailEnd type="none" w="med" len="med"/>
                </a:ln>
              </p:spPr>
            </p:sp>
          </p:grpSp>
        </p:grpSp>
        <p:sp>
          <p:nvSpPr>
            <p:cNvPr id="53309" name="Oval 17"/>
            <p:cNvSpPr/>
            <p:nvPr/>
          </p:nvSpPr>
          <p:spPr>
            <a:xfrm>
              <a:off x="1415" y="2788"/>
              <a:ext cx="48" cy="35"/>
            </a:xfrm>
            <a:prstGeom prst="ellipse">
              <a:avLst/>
            </a:prstGeom>
            <a:noFill/>
            <a:ln w="19050" cap="flat" cmpd="sng">
              <a:solidFill>
                <a:schemeClr val="tx1"/>
              </a:solidFill>
              <a:prstDash val="solid"/>
              <a:headEnd type="none" w="med" len="med"/>
              <a:tailEnd type="none" w="med" len="med"/>
            </a:ln>
          </p:spPr>
          <p:txBody>
            <a:bodyPr wrap="none" anchor="ctr"/>
            <a:lstStyle/>
            <a:p>
              <a:endParaRPr lang="zh-CN" altLang="en-US" dirty="0">
                <a:latin typeface="Times New Roman" panose="02020603050405020304" pitchFamily="18" charset="0"/>
              </a:endParaRPr>
            </a:p>
          </p:txBody>
        </p:sp>
      </p:grpSp>
      <p:grpSp>
        <p:nvGrpSpPr>
          <p:cNvPr id="5" name="Group 18"/>
          <p:cNvGrpSpPr/>
          <p:nvPr/>
        </p:nvGrpSpPr>
        <p:grpSpPr>
          <a:xfrm>
            <a:off x="4978400" y="3352800"/>
            <a:ext cx="609600" cy="2197100"/>
            <a:chOff x="2176" y="2112"/>
            <a:chExt cx="384" cy="1384"/>
          </a:xfrm>
        </p:grpSpPr>
        <p:grpSp>
          <p:nvGrpSpPr>
            <p:cNvPr id="53298" name="Group 19"/>
            <p:cNvGrpSpPr/>
            <p:nvPr/>
          </p:nvGrpSpPr>
          <p:grpSpPr>
            <a:xfrm>
              <a:off x="2176" y="2112"/>
              <a:ext cx="384" cy="1384"/>
              <a:chOff x="2176" y="2112"/>
              <a:chExt cx="384" cy="1384"/>
            </a:xfrm>
          </p:grpSpPr>
          <p:sp>
            <p:nvSpPr>
              <p:cNvPr id="53300" name="Rectangle 20"/>
              <p:cNvSpPr/>
              <p:nvPr/>
            </p:nvSpPr>
            <p:spPr>
              <a:xfrm>
                <a:off x="2176" y="2365"/>
                <a:ext cx="384" cy="177"/>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53301" name="Text Box 21"/>
              <p:cNvSpPr txBox="1"/>
              <p:nvPr/>
            </p:nvSpPr>
            <p:spPr>
              <a:xfrm>
                <a:off x="2232" y="2321"/>
                <a:ext cx="236" cy="250"/>
              </a:xfrm>
              <a:prstGeom prst="rect">
                <a:avLst/>
              </a:prstGeom>
              <a:noFill/>
              <a:ln w="9525">
                <a:noFill/>
              </a:ln>
            </p:spPr>
            <p:txBody>
              <a:bodyPr wrap="none">
                <a:spAutoFit/>
              </a:bodyPr>
              <a:lstStyle/>
              <a:p>
                <a:r>
                  <a:rPr lang="zh-CN" altLang="en-US" sz="2000" b="1" dirty="0">
                    <a:latin typeface="Times New Roman" panose="02020603050405020304" pitchFamily="18" charset="0"/>
                  </a:rPr>
                  <a:t> 1</a:t>
                </a:r>
              </a:p>
            </p:txBody>
          </p:sp>
          <p:sp>
            <p:nvSpPr>
              <p:cNvPr id="53302" name="Oval 22"/>
              <p:cNvSpPr/>
              <p:nvPr/>
            </p:nvSpPr>
            <p:spPr>
              <a:xfrm>
                <a:off x="2343" y="2323"/>
                <a:ext cx="48" cy="35"/>
              </a:xfrm>
              <a:prstGeom prst="ellipse">
                <a:avLst/>
              </a:prstGeom>
              <a:noFill/>
              <a:ln w="19050" cap="flat" cmpd="sng">
                <a:solidFill>
                  <a:schemeClr val="tx1"/>
                </a:solidFill>
                <a:prstDash val="solid"/>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53303" name="Freeform 23"/>
              <p:cNvSpPr/>
              <p:nvPr/>
            </p:nvSpPr>
            <p:spPr>
              <a:xfrm>
                <a:off x="2370" y="2540"/>
                <a:ext cx="1" cy="256"/>
              </a:xfrm>
              <a:custGeom>
                <a:avLst/>
                <a:gdLst>
                  <a:gd name="txL" fmla="*/ 0 w 1"/>
                  <a:gd name="txT" fmla="*/ 0 h 345"/>
                  <a:gd name="txR" fmla="*/ 1 w 1"/>
                  <a:gd name="txB" fmla="*/ 345 h 345"/>
                </a:gdLst>
                <a:ahLst/>
                <a:cxnLst>
                  <a:cxn ang="0">
                    <a:pos x="0" y="0"/>
                  </a:cxn>
                  <a:cxn ang="0">
                    <a:pos x="0" y="141"/>
                  </a:cxn>
                </a:cxnLst>
                <a:rect l="txL" t="txT" r="txR" b="txB"/>
                <a:pathLst>
                  <a:path w="1" h="345">
                    <a:moveTo>
                      <a:pt x="0" y="0"/>
                    </a:moveTo>
                    <a:lnTo>
                      <a:pt x="0" y="345"/>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3304" name="Freeform 24"/>
              <p:cNvSpPr/>
              <p:nvPr/>
            </p:nvSpPr>
            <p:spPr>
              <a:xfrm>
                <a:off x="2367" y="2112"/>
                <a:ext cx="3" cy="218"/>
              </a:xfrm>
              <a:custGeom>
                <a:avLst/>
                <a:gdLst>
                  <a:gd name="txL" fmla="*/ 0 w 3"/>
                  <a:gd name="txT" fmla="*/ 0 h 294"/>
                  <a:gd name="txR" fmla="*/ 3 w 3"/>
                  <a:gd name="txB" fmla="*/ 294 h 294"/>
                </a:gdLst>
                <a:ahLst/>
                <a:cxnLst>
                  <a:cxn ang="0">
                    <a:pos x="0" y="120"/>
                  </a:cxn>
                  <a:cxn ang="0">
                    <a:pos x="3" y="0"/>
                  </a:cxn>
                </a:cxnLst>
                <a:rect l="txL" t="txT" r="txR" b="txB"/>
                <a:pathLst>
                  <a:path w="3" h="294">
                    <a:moveTo>
                      <a:pt x="0" y="294"/>
                    </a:moveTo>
                    <a:lnTo>
                      <a:pt x="3" y="0"/>
                    </a:lnTo>
                  </a:path>
                </a:pathLst>
              </a:custGeom>
              <a:noFill/>
              <a:ln w="28575" cap="flat" cmpd="sng">
                <a:solidFill>
                  <a:schemeClr val="tx1">
                    <a:alpha val="100000"/>
                  </a:schemeClr>
                </a:solidFill>
                <a:prstDash val="solid"/>
                <a:round/>
                <a:headEnd type="none" w="med" len="med"/>
                <a:tailEnd type="stealth" w="med" len="med"/>
              </a:ln>
            </p:spPr>
            <p:txBody>
              <a:bodyPr/>
              <a:lstStyle/>
              <a:p>
                <a:endParaRPr lang="zh-CN" altLang="en-US"/>
              </a:p>
            </p:txBody>
          </p:sp>
          <p:sp>
            <p:nvSpPr>
              <p:cNvPr id="53305" name="Rectangle 25"/>
              <p:cNvSpPr/>
              <p:nvPr/>
            </p:nvSpPr>
            <p:spPr>
              <a:xfrm>
                <a:off x="2176" y="2823"/>
                <a:ext cx="384" cy="177"/>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53306" name="Text Box 26"/>
              <p:cNvSpPr txBox="1"/>
              <p:nvPr/>
            </p:nvSpPr>
            <p:spPr>
              <a:xfrm>
                <a:off x="2219" y="2799"/>
                <a:ext cx="272" cy="231"/>
              </a:xfrm>
              <a:prstGeom prst="rect">
                <a:avLst/>
              </a:prstGeom>
              <a:noFill/>
              <a:ln w="9525">
                <a:noFill/>
              </a:ln>
            </p:spPr>
            <p:txBody>
              <a:bodyPr wrap="none">
                <a:spAutoFit/>
              </a:bodyPr>
              <a:lstStyle/>
              <a:p>
                <a:r>
                  <a:rPr lang="zh-CN" altLang="en-US" b="1" dirty="0">
                    <a:latin typeface="Times New Roman" panose="02020603050405020304" pitchFamily="18" charset="0"/>
                  </a:rPr>
                  <a:t> &amp;</a:t>
                </a:r>
              </a:p>
            </p:txBody>
          </p:sp>
          <p:sp>
            <p:nvSpPr>
              <p:cNvPr id="53307" name="Line 27"/>
              <p:cNvSpPr/>
              <p:nvPr/>
            </p:nvSpPr>
            <p:spPr>
              <a:xfrm>
                <a:off x="2448" y="3002"/>
                <a:ext cx="0" cy="494"/>
              </a:xfrm>
              <a:prstGeom prst="line">
                <a:avLst/>
              </a:prstGeom>
              <a:ln w="28575" cap="flat" cmpd="sng">
                <a:solidFill>
                  <a:schemeClr val="tx1"/>
                </a:solidFill>
                <a:prstDash val="solid"/>
                <a:headEnd type="none" w="med" len="med"/>
                <a:tailEnd type="none" w="med" len="med"/>
              </a:ln>
            </p:spPr>
          </p:sp>
        </p:grpSp>
        <p:sp>
          <p:nvSpPr>
            <p:cNvPr id="53299" name="Oval 28"/>
            <p:cNvSpPr/>
            <p:nvPr/>
          </p:nvSpPr>
          <p:spPr>
            <a:xfrm>
              <a:off x="2343" y="2788"/>
              <a:ext cx="48" cy="35"/>
            </a:xfrm>
            <a:prstGeom prst="ellipse">
              <a:avLst/>
            </a:prstGeom>
            <a:noFill/>
            <a:ln w="19050" cap="flat" cmpd="sng">
              <a:solidFill>
                <a:schemeClr val="tx1"/>
              </a:solidFill>
              <a:prstDash val="solid"/>
              <a:headEnd type="none" w="med" len="med"/>
              <a:tailEnd type="none" w="med" len="med"/>
            </a:ln>
          </p:spPr>
          <p:txBody>
            <a:bodyPr wrap="none" anchor="ctr"/>
            <a:lstStyle/>
            <a:p>
              <a:endParaRPr lang="zh-CN" altLang="en-US" dirty="0">
                <a:latin typeface="Times New Roman" panose="02020603050405020304" pitchFamily="18" charset="0"/>
              </a:endParaRPr>
            </a:p>
          </p:txBody>
        </p:sp>
      </p:grpSp>
      <p:grpSp>
        <p:nvGrpSpPr>
          <p:cNvPr id="7" name="Group 29"/>
          <p:cNvGrpSpPr/>
          <p:nvPr/>
        </p:nvGrpSpPr>
        <p:grpSpPr>
          <a:xfrm>
            <a:off x="6477000" y="3352800"/>
            <a:ext cx="609600" cy="2197100"/>
            <a:chOff x="3120" y="2112"/>
            <a:chExt cx="384" cy="1384"/>
          </a:xfrm>
        </p:grpSpPr>
        <p:grpSp>
          <p:nvGrpSpPr>
            <p:cNvPr id="53288" name="Group 30"/>
            <p:cNvGrpSpPr/>
            <p:nvPr/>
          </p:nvGrpSpPr>
          <p:grpSpPr>
            <a:xfrm>
              <a:off x="3120" y="2112"/>
              <a:ext cx="384" cy="1384"/>
              <a:chOff x="3120" y="2112"/>
              <a:chExt cx="384" cy="1384"/>
            </a:xfrm>
          </p:grpSpPr>
          <p:sp>
            <p:nvSpPr>
              <p:cNvPr id="53290" name="Rectangle 31"/>
              <p:cNvSpPr/>
              <p:nvPr/>
            </p:nvSpPr>
            <p:spPr>
              <a:xfrm>
                <a:off x="3120" y="2365"/>
                <a:ext cx="384" cy="177"/>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53291" name="Text Box 32"/>
              <p:cNvSpPr txBox="1"/>
              <p:nvPr/>
            </p:nvSpPr>
            <p:spPr>
              <a:xfrm>
                <a:off x="3168" y="2321"/>
                <a:ext cx="236" cy="250"/>
              </a:xfrm>
              <a:prstGeom prst="rect">
                <a:avLst/>
              </a:prstGeom>
              <a:noFill/>
              <a:ln w="9525">
                <a:noFill/>
              </a:ln>
            </p:spPr>
            <p:txBody>
              <a:bodyPr wrap="none">
                <a:spAutoFit/>
              </a:bodyPr>
              <a:lstStyle/>
              <a:p>
                <a:r>
                  <a:rPr lang="zh-CN" altLang="en-US" sz="2000" b="1" dirty="0">
                    <a:latin typeface="Times New Roman" panose="02020603050405020304" pitchFamily="18" charset="0"/>
                  </a:rPr>
                  <a:t> 1</a:t>
                </a:r>
              </a:p>
            </p:txBody>
          </p:sp>
          <p:sp>
            <p:nvSpPr>
              <p:cNvPr id="53292" name="Oval 33"/>
              <p:cNvSpPr/>
              <p:nvPr/>
            </p:nvSpPr>
            <p:spPr>
              <a:xfrm>
                <a:off x="3287" y="2323"/>
                <a:ext cx="48" cy="35"/>
              </a:xfrm>
              <a:prstGeom prst="ellipse">
                <a:avLst/>
              </a:prstGeom>
              <a:noFill/>
              <a:ln w="19050" cap="flat" cmpd="sng">
                <a:solidFill>
                  <a:schemeClr val="tx1"/>
                </a:solidFill>
                <a:prstDash val="solid"/>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53293" name="Freeform 34"/>
              <p:cNvSpPr/>
              <p:nvPr/>
            </p:nvSpPr>
            <p:spPr>
              <a:xfrm>
                <a:off x="3314" y="2540"/>
                <a:ext cx="1" cy="256"/>
              </a:xfrm>
              <a:custGeom>
                <a:avLst/>
                <a:gdLst>
                  <a:gd name="txL" fmla="*/ 0 w 1"/>
                  <a:gd name="txT" fmla="*/ 0 h 345"/>
                  <a:gd name="txR" fmla="*/ 1 w 1"/>
                  <a:gd name="txB" fmla="*/ 345 h 345"/>
                </a:gdLst>
                <a:ahLst/>
                <a:cxnLst>
                  <a:cxn ang="0">
                    <a:pos x="0" y="0"/>
                  </a:cxn>
                  <a:cxn ang="0">
                    <a:pos x="0" y="141"/>
                  </a:cxn>
                </a:cxnLst>
                <a:rect l="txL" t="txT" r="txR" b="txB"/>
                <a:pathLst>
                  <a:path w="1" h="345">
                    <a:moveTo>
                      <a:pt x="0" y="0"/>
                    </a:moveTo>
                    <a:lnTo>
                      <a:pt x="0" y="345"/>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3294" name="Freeform 35"/>
              <p:cNvSpPr/>
              <p:nvPr/>
            </p:nvSpPr>
            <p:spPr>
              <a:xfrm>
                <a:off x="3311" y="2112"/>
                <a:ext cx="3" cy="218"/>
              </a:xfrm>
              <a:custGeom>
                <a:avLst/>
                <a:gdLst>
                  <a:gd name="txL" fmla="*/ 0 w 3"/>
                  <a:gd name="txT" fmla="*/ 0 h 294"/>
                  <a:gd name="txR" fmla="*/ 3 w 3"/>
                  <a:gd name="txB" fmla="*/ 294 h 294"/>
                </a:gdLst>
                <a:ahLst/>
                <a:cxnLst>
                  <a:cxn ang="0">
                    <a:pos x="0" y="120"/>
                  </a:cxn>
                  <a:cxn ang="0">
                    <a:pos x="3" y="0"/>
                  </a:cxn>
                </a:cxnLst>
                <a:rect l="txL" t="txT" r="txR" b="txB"/>
                <a:pathLst>
                  <a:path w="3" h="294">
                    <a:moveTo>
                      <a:pt x="0" y="294"/>
                    </a:moveTo>
                    <a:lnTo>
                      <a:pt x="3" y="0"/>
                    </a:lnTo>
                  </a:path>
                </a:pathLst>
              </a:custGeom>
              <a:noFill/>
              <a:ln w="28575" cap="flat" cmpd="sng">
                <a:solidFill>
                  <a:schemeClr val="tx1">
                    <a:alpha val="100000"/>
                  </a:schemeClr>
                </a:solidFill>
                <a:prstDash val="solid"/>
                <a:round/>
                <a:headEnd type="none" w="med" len="med"/>
                <a:tailEnd type="stealth" w="med" len="med"/>
              </a:ln>
            </p:spPr>
            <p:txBody>
              <a:bodyPr/>
              <a:lstStyle/>
              <a:p>
                <a:endParaRPr lang="zh-CN" altLang="en-US"/>
              </a:p>
            </p:txBody>
          </p:sp>
          <p:sp>
            <p:nvSpPr>
              <p:cNvPr id="53295" name="Rectangle 36"/>
              <p:cNvSpPr/>
              <p:nvPr/>
            </p:nvSpPr>
            <p:spPr>
              <a:xfrm>
                <a:off x="3120" y="2823"/>
                <a:ext cx="384" cy="177"/>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53296" name="Text Box 37"/>
              <p:cNvSpPr txBox="1"/>
              <p:nvPr/>
            </p:nvSpPr>
            <p:spPr>
              <a:xfrm>
                <a:off x="3155" y="2774"/>
                <a:ext cx="276" cy="250"/>
              </a:xfrm>
              <a:prstGeom prst="rect">
                <a:avLst/>
              </a:prstGeom>
              <a:noFill/>
              <a:ln w="9525">
                <a:noFill/>
              </a:ln>
            </p:spPr>
            <p:txBody>
              <a:bodyPr wrap="none">
                <a:spAutoFit/>
              </a:bodyPr>
              <a:lstStyle/>
              <a:p>
                <a:r>
                  <a:rPr lang="zh-CN" altLang="en-US" sz="2000" b="1" dirty="0">
                    <a:latin typeface="Times New Roman" panose="02020603050405020304" pitchFamily="18" charset="0"/>
                  </a:rPr>
                  <a:t> </a:t>
                </a:r>
                <a:r>
                  <a:rPr lang="zh-CN" altLang="en-US" b="1" dirty="0">
                    <a:latin typeface="Times New Roman" panose="02020603050405020304" pitchFamily="18" charset="0"/>
                  </a:rPr>
                  <a:t>&amp;</a:t>
                </a:r>
              </a:p>
            </p:txBody>
          </p:sp>
          <p:sp>
            <p:nvSpPr>
              <p:cNvPr id="53297" name="Line 38"/>
              <p:cNvSpPr/>
              <p:nvPr/>
            </p:nvSpPr>
            <p:spPr>
              <a:xfrm>
                <a:off x="3456" y="3002"/>
                <a:ext cx="0" cy="494"/>
              </a:xfrm>
              <a:prstGeom prst="line">
                <a:avLst/>
              </a:prstGeom>
              <a:ln w="28575" cap="flat" cmpd="sng">
                <a:solidFill>
                  <a:schemeClr val="tx1"/>
                </a:solidFill>
                <a:prstDash val="solid"/>
                <a:headEnd type="none" w="med" len="med"/>
                <a:tailEnd type="none" w="med" len="med"/>
              </a:ln>
            </p:spPr>
          </p:sp>
        </p:grpSp>
        <p:sp>
          <p:nvSpPr>
            <p:cNvPr id="53289" name="Oval 39"/>
            <p:cNvSpPr/>
            <p:nvPr/>
          </p:nvSpPr>
          <p:spPr>
            <a:xfrm>
              <a:off x="3287" y="2788"/>
              <a:ext cx="48" cy="35"/>
            </a:xfrm>
            <a:prstGeom prst="ellipse">
              <a:avLst/>
            </a:prstGeom>
            <a:noFill/>
            <a:ln w="19050" cap="flat" cmpd="sng">
              <a:solidFill>
                <a:schemeClr val="tx1"/>
              </a:solidFill>
              <a:prstDash val="solid"/>
              <a:headEnd type="none" w="med" len="med"/>
              <a:tailEnd type="none" w="med" len="med"/>
            </a:ln>
          </p:spPr>
          <p:txBody>
            <a:bodyPr wrap="none" anchor="ctr"/>
            <a:lstStyle/>
            <a:p>
              <a:endParaRPr lang="zh-CN" altLang="en-US" dirty="0">
                <a:latin typeface="Times New Roman" panose="02020603050405020304" pitchFamily="18" charset="0"/>
              </a:endParaRPr>
            </a:p>
          </p:txBody>
        </p:sp>
      </p:grpSp>
      <p:grpSp>
        <p:nvGrpSpPr>
          <p:cNvPr id="9" name="Group 40"/>
          <p:cNvGrpSpPr/>
          <p:nvPr/>
        </p:nvGrpSpPr>
        <p:grpSpPr>
          <a:xfrm>
            <a:off x="8001000" y="3352800"/>
            <a:ext cx="609600" cy="2197100"/>
            <a:chOff x="4080" y="2112"/>
            <a:chExt cx="384" cy="1384"/>
          </a:xfrm>
        </p:grpSpPr>
        <p:grpSp>
          <p:nvGrpSpPr>
            <p:cNvPr id="53278" name="Group 41"/>
            <p:cNvGrpSpPr/>
            <p:nvPr/>
          </p:nvGrpSpPr>
          <p:grpSpPr>
            <a:xfrm>
              <a:off x="4080" y="2112"/>
              <a:ext cx="384" cy="1384"/>
              <a:chOff x="4080" y="2112"/>
              <a:chExt cx="384" cy="1384"/>
            </a:xfrm>
          </p:grpSpPr>
          <p:sp>
            <p:nvSpPr>
              <p:cNvPr id="53280" name="Rectangle 42"/>
              <p:cNvSpPr/>
              <p:nvPr/>
            </p:nvSpPr>
            <p:spPr>
              <a:xfrm>
                <a:off x="4080" y="2365"/>
                <a:ext cx="384" cy="177"/>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53281" name="Text Box 43"/>
              <p:cNvSpPr txBox="1"/>
              <p:nvPr/>
            </p:nvSpPr>
            <p:spPr>
              <a:xfrm>
                <a:off x="4137" y="2321"/>
                <a:ext cx="236" cy="250"/>
              </a:xfrm>
              <a:prstGeom prst="rect">
                <a:avLst/>
              </a:prstGeom>
              <a:noFill/>
              <a:ln w="9525">
                <a:noFill/>
              </a:ln>
            </p:spPr>
            <p:txBody>
              <a:bodyPr wrap="none">
                <a:spAutoFit/>
              </a:bodyPr>
              <a:lstStyle/>
              <a:p>
                <a:r>
                  <a:rPr lang="zh-CN" altLang="en-US" sz="2000" b="1" dirty="0">
                    <a:latin typeface="Times New Roman" panose="02020603050405020304" pitchFamily="18" charset="0"/>
                  </a:rPr>
                  <a:t> 1</a:t>
                </a:r>
              </a:p>
            </p:txBody>
          </p:sp>
          <p:sp>
            <p:nvSpPr>
              <p:cNvPr id="53282" name="Oval 44"/>
              <p:cNvSpPr/>
              <p:nvPr/>
            </p:nvSpPr>
            <p:spPr>
              <a:xfrm>
                <a:off x="4247" y="2323"/>
                <a:ext cx="48" cy="35"/>
              </a:xfrm>
              <a:prstGeom prst="ellipse">
                <a:avLst/>
              </a:prstGeom>
              <a:noFill/>
              <a:ln w="19050" cap="flat" cmpd="sng">
                <a:solidFill>
                  <a:schemeClr val="tx1"/>
                </a:solidFill>
                <a:prstDash val="solid"/>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53283" name="Freeform 45"/>
              <p:cNvSpPr/>
              <p:nvPr/>
            </p:nvSpPr>
            <p:spPr>
              <a:xfrm>
                <a:off x="4274" y="2540"/>
                <a:ext cx="1" cy="256"/>
              </a:xfrm>
              <a:custGeom>
                <a:avLst/>
                <a:gdLst>
                  <a:gd name="txL" fmla="*/ 0 w 1"/>
                  <a:gd name="txT" fmla="*/ 0 h 345"/>
                  <a:gd name="txR" fmla="*/ 1 w 1"/>
                  <a:gd name="txB" fmla="*/ 345 h 345"/>
                </a:gdLst>
                <a:ahLst/>
                <a:cxnLst>
                  <a:cxn ang="0">
                    <a:pos x="0" y="0"/>
                  </a:cxn>
                  <a:cxn ang="0">
                    <a:pos x="0" y="141"/>
                  </a:cxn>
                </a:cxnLst>
                <a:rect l="txL" t="txT" r="txR" b="txB"/>
                <a:pathLst>
                  <a:path w="1" h="345">
                    <a:moveTo>
                      <a:pt x="0" y="0"/>
                    </a:moveTo>
                    <a:lnTo>
                      <a:pt x="0" y="345"/>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3284" name="Freeform 46"/>
              <p:cNvSpPr/>
              <p:nvPr/>
            </p:nvSpPr>
            <p:spPr>
              <a:xfrm>
                <a:off x="4271" y="2112"/>
                <a:ext cx="3" cy="218"/>
              </a:xfrm>
              <a:custGeom>
                <a:avLst/>
                <a:gdLst>
                  <a:gd name="txL" fmla="*/ 0 w 3"/>
                  <a:gd name="txT" fmla="*/ 0 h 294"/>
                  <a:gd name="txR" fmla="*/ 3 w 3"/>
                  <a:gd name="txB" fmla="*/ 294 h 294"/>
                </a:gdLst>
                <a:ahLst/>
                <a:cxnLst>
                  <a:cxn ang="0">
                    <a:pos x="0" y="120"/>
                  </a:cxn>
                  <a:cxn ang="0">
                    <a:pos x="3" y="0"/>
                  </a:cxn>
                </a:cxnLst>
                <a:rect l="txL" t="txT" r="txR" b="txB"/>
                <a:pathLst>
                  <a:path w="3" h="294">
                    <a:moveTo>
                      <a:pt x="0" y="294"/>
                    </a:moveTo>
                    <a:lnTo>
                      <a:pt x="3" y="0"/>
                    </a:lnTo>
                  </a:path>
                </a:pathLst>
              </a:custGeom>
              <a:noFill/>
              <a:ln w="28575" cap="flat" cmpd="sng">
                <a:solidFill>
                  <a:schemeClr val="tx1">
                    <a:alpha val="100000"/>
                  </a:schemeClr>
                </a:solidFill>
                <a:prstDash val="solid"/>
                <a:round/>
                <a:headEnd type="none" w="med" len="med"/>
                <a:tailEnd type="stealth" w="med" len="med"/>
              </a:ln>
            </p:spPr>
            <p:txBody>
              <a:bodyPr/>
              <a:lstStyle/>
              <a:p>
                <a:endParaRPr lang="zh-CN" altLang="en-US"/>
              </a:p>
            </p:txBody>
          </p:sp>
          <p:sp>
            <p:nvSpPr>
              <p:cNvPr id="53285" name="Rectangle 47"/>
              <p:cNvSpPr/>
              <p:nvPr/>
            </p:nvSpPr>
            <p:spPr>
              <a:xfrm>
                <a:off x="4080" y="2823"/>
                <a:ext cx="384" cy="177"/>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53286" name="Text Box 48"/>
              <p:cNvSpPr txBox="1"/>
              <p:nvPr/>
            </p:nvSpPr>
            <p:spPr>
              <a:xfrm>
                <a:off x="4125" y="2792"/>
                <a:ext cx="272" cy="231"/>
              </a:xfrm>
              <a:prstGeom prst="rect">
                <a:avLst/>
              </a:prstGeom>
              <a:noFill/>
              <a:ln w="9525">
                <a:noFill/>
              </a:ln>
            </p:spPr>
            <p:txBody>
              <a:bodyPr wrap="none">
                <a:spAutoFit/>
              </a:bodyPr>
              <a:lstStyle/>
              <a:p>
                <a:r>
                  <a:rPr lang="zh-CN" altLang="en-US" b="1" dirty="0">
                    <a:latin typeface="Times New Roman" panose="02020603050405020304" pitchFamily="18" charset="0"/>
                  </a:rPr>
                  <a:t> &amp;</a:t>
                </a:r>
              </a:p>
            </p:txBody>
          </p:sp>
          <p:sp>
            <p:nvSpPr>
              <p:cNvPr id="53287" name="Line 49"/>
              <p:cNvSpPr/>
              <p:nvPr/>
            </p:nvSpPr>
            <p:spPr>
              <a:xfrm>
                <a:off x="4416" y="3002"/>
                <a:ext cx="0" cy="494"/>
              </a:xfrm>
              <a:prstGeom prst="line">
                <a:avLst/>
              </a:prstGeom>
              <a:ln w="28575" cap="flat" cmpd="sng">
                <a:solidFill>
                  <a:schemeClr val="tx1"/>
                </a:solidFill>
                <a:prstDash val="solid"/>
                <a:headEnd type="none" w="med" len="med"/>
                <a:tailEnd type="none" w="med" len="med"/>
              </a:ln>
            </p:spPr>
          </p:sp>
        </p:grpSp>
        <p:sp>
          <p:nvSpPr>
            <p:cNvPr id="53279" name="Oval 50"/>
            <p:cNvSpPr/>
            <p:nvPr/>
          </p:nvSpPr>
          <p:spPr>
            <a:xfrm>
              <a:off x="4247" y="2788"/>
              <a:ext cx="48" cy="35"/>
            </a:xfrm>
            <a:prstGeom prst="ellipse">
              <a:avLst/>
            </a:prstGeom>
            <a:noFill/>
            <a:ln w="19050" cap="flat" cmpd="sng">
              <a:solidFill>
                <a:schemeClr val="tx1"/>
              </a:solidFill>
              <a:prstDash val="solid"/>
              <a:headEnd type="none" w="med" len="med"/>
              <a:tailEnd type="none" w="med" len="med"/>
            </a:ln>
          </p:spPr>
          <p:txBody>
            <a:bodyPr wrap="none" anchor="ctr"/>
            <a:lstStyle/>
            <a:p>
              <a:endParaRPr lang="zh-CN" altLang="en-US" dirty="0">
                <a:latin typeface="Times New Roman" panose="02020603050405020304" pitchFamily="18" charset="0"/>
              </a:endParaRPr>
            </a:p>
          </p:txBody>
        </p:sp>
      </p:grpSp>
      <p:grpSp>
        <p:nvGrpSpPr>
          <p:cNvPr id="11" name="Group 51"/>
          <p:cNvGrpSpPr/>
          <p:nvPr/>
        </p:nvGrpSpPr>
        <p:grpSpPr>
          <a:xfrm>
            <a:off x="3810000" y="4267200"/>
            <a:ext cx="4267200" cy="762000"/>
            <a:chOff x="1200" y="2688"/>
            <a:chExt cx="2688" cy="480"/>
          </a:xfrm>
        </p:grpSpPr>
        <p:sp>
          <p:nvSpPr>
            <p:cNvPr id="53275" name="Freeform 52"/>
            <p:cNvSpPr/>
            <p:nvPr/>
          </p:nvSpPr>
          <p:spPr>
            <a:xfrm>
              <a:off x="1200" y="2688"/>
              <a:ext cx="2688" cy="480"/>
            </a:xfrm>
            <a:custGeom>
              <a:avLst/>
              <a:gdLst>
                <a:gd name="txL" fmla="*/ 0 w 2688"/>
                <a:gd name="txT" fmla="*/ 0 h 480"/>
                <a:gd name="txR" fmla="*/ 2688 w 2688"/>
                <a:gd name="txB" fmla="*/ 480 h 480"/>
              </a:gdLst>
              <a:ahLst/>
              <a:cxnLst>
                <a:cxn ang="0">
                  <a:pos x="0" y="0"/>
                </a:cxn>
                <a:cxn ang="0">
                  <a:pos x="440" y="0"/>
                </a:cxn>
                <a:cxn ang="0">
                  <a:pos x="440" y="480"/>
                </a:cxn>
                <a:cxn ang="0">
                  <a:pos x="2688" y="480"/>
                </a:cxn>
                <a:cxn ang="0">
                  <a:pos x="2688" y="312"/>
                </a:cxn>
              </a:cxnLst>
              <a:rect l="txL" t="txT" r="txR" b="txB"/>
              <a:pathLst>
                <a:path w="2688" h="480">
                  <a:moveTo>
                    <a:pt x="0" y="0"/>
                  </a:moveTo>
                  <a:lnTo>
                    <a:pt x="440" y="0"/>
                  </a:lnTo>
                  <a:lnTo>
                    <a:pt x="440" y="480"/>
                  </a:lnTo>
                  <a:lnTo>
                    <a:pt x="2688" y="480"/>
                  </a:lnTo>
                  <a:lnTo>
                    <a:pt x="2688" y="312"/>
                  </a:lnTo>
                </a:path>
              </a:pathLst>
            </a:custGeom>
            <a:noFill/>
            <a:ln w="28575" cap="flat" cmpd="sng">
              <a:solidFill>
                <a:schemeClr val="folHlink">
                  <a:alpha val="100000"/>
                </a:schemeClr>
              </a:solidFill>
              <a:prstDash val="solid"/>
              <a:round/>
              <a:headEnd type="oval" w="sm" len="sm"/>
              <a:tailEnd type="none" w="med" len="med"/>
            </a:ln>
          </p:spPr>
          <p:txBody>
            <a:bodyPr/>
            <a:lstStyle/>
            <a:p>
              <a:endParaRPr lang="zh-CN" altLang="en-US"/>
            </a:p>
          </p:txBody>
        </p:sp>
        <p:sp>
          <p:nvSpPr>
            <p:cNvPr id="53276" name="Freeform 53"/>
            <p:cNvSpPr/>
            <p:nvPr/>
          </p:nvSpPr>
          <p:spPr>
            <a:xfrm>
              <a:off x="2065" y="2997"/>
              <a:ext cx="2" cy="171"/>
            </a:xfrm>
            <a:custGeom>
              <a:avLst/>
              <a:gdLst>
                <a:gd name="txL" fmla="*/ 0 w 2"/>
                <a:gd name="txT" fmla="*/ 0 h 171"/>
                <a:gd name="txR" fmla="*/ 2 w 2"/>
                <a:gd name="txB" fmla="*/ 171 h 171"/>
              </a:gdLst>
              <a:ahLst/>
              <a:cxnLst>
                <a:cxn ang="0">
                  <a:pos x="2" y="0"/>
                </a:cxn>
                <a:cxn ang="0">
                  <a:pos x="0" y="171"/>
                </a:cxn>
              </a:cxnLst>
              <a:rect l="txL" t="txT" r="txR" b="txB"/>
              <a:pathLst>
                <a:path w="2" h="171">
                  <a:moveTo>
                    <a:pt x="2" y="0"/>
                  </a:moveTo>
                  <a:lnTo>
                    <a:pt x="0" y="171"/>
                  </a:lnTo>
                </a:path>
              </a:pathLst>
            </a:custGeom>
            <a:noFill/>
            <a:ln w="28575" cap="flat" cmpd="sng">
              <a:solidFill>
                <a:schemeClr val="folHlink">
                  <a:alpha val="100000"/>
                </a:schemeClr>
              </a:solidFill>
              <a:prstDash val="solid"/>
              <a:round/>
              <a:headEnd type="none" w="med" len="med"/>
              <a:tailEnd type="oval" w="sm" len="sm"/>
            </a:ln>
          </p:spPr>
          <p:txBody>
            <a:bodyPr/>
            <a:lstStyle/>
            <a:p>
              <a:endParaRPr lang="zh-CN" altLang="en-US"/>
            </a:p>
          </p:txBody>
        </p:sp>
        <p:sp>
          <p:nvSpPr>
            <p:cNvPr id="53277" name="Freeform 54"/>
            <p:cNvSpPr/>
            <p:nvPr/>
          </p:nvSpPr>
          <p:spPr>
            <a:xfrm>
              <a:off x="2928" y="2997"/>
              <a:ext cx="2" cy="171"/>
            </a:xfrm>
            <a:custGeom>
              <a:avLst/>
              <a:gdLst>
                <a:gd name="txL" fmla="*/ 0 w 2"/>
                <a:gd name="txT" fmla="*/ 0 h 171"/>
                <a:gd name="txR" fmla="*/ 2 w 2"/>
                <a:gd name="txB" fmla="*/ 171 h 171"/>
              </a:gdLst>
              <a:ahLst/>
              <a:cxnLst>
                <a:cxn ang="0">
                  <a:pos x="2" y="0"/>
                </a:cxn>
                <a:cxn ang="0">
                  <a:pos x="0" y="171"/>
                </a:cxn>
              </a:cxnLst>
              <a:rect l="txL" t="txT" r="txR" b="txB"/>
              <a:pathLst>
                <a:path w="2" h="171">
                  <a:moveTo>
                    <a:pt x="2" y="0"/>
                  </a:moveTo>
                  <a:lnTo>
                    <a:pt x="0" y="171"/>
                  </a:lnTo>
                </a:path>
              </a:pathLst>
            </a:custGeom>
            <a:noFill/>
            <a:ln w="28575" cap="flat" cmpd="sng">
              <a:solidFill>
                <a:schemeClr val="folHlink">
                  <a:alpha val="100000"/>
                </a:schemeClr>
              </a:solidFill>
              <a:prstDash val="solid"/>
              <a:round/>
              <a:headEnd type="none" w="med" len="med"/>
              <a:tailEnd type="oval" w="sm" len="sm"/>
            </a:ln>
          </p:spPr>
          <p:txBody>
            <a:bodyPr/>
            <a:lstStyle/>
            <a:p>
              <a:endParaRPr lang="zh-CN" altLang="en-US"/>
            </a:p>
          </p:txBody>
        </p:sp>
      </p:grpSp>
      <p:grpSp>
        <p:nvGrpSpPr>
          <p:cNvPr id="12" name="Group 55"/>
          <p:cNvGrpSpPr/>
          <p:nvPr/>
        </p:nvGrpSpPr>
        <p:grpSpPr>
          <a:xfrm>
            <a:off x="5281613" y="4267200"/>
            <a:ext cx="2952750" cy="990600"/>
            <a:chOff x="2127" y="2688"/>
            <a:chExt cx="1860" cy="624"/>
          </a:xfrm>
        </p:grpSpPr>
        <p:sp>
          <p:nvSpPr>
            <p:cNvPr id="53273" name="Freeform 56"/>
            <p:cNvSpPr/>
            <p:nvPr/>
          </p:nvSpPr>
          <p:spPr>
            <a:xfrm>
              <a:off x="2127" y="2688"/>
              <a:ext cx="1860" cy="624"/>
            </a:xfrm>
            <a:custGeom>
              <a:avLst/>
              <a:gdLst>
                <a:gd name="txL" fmla="*/ 0 w 1860"/>
                <a:gd name="txT" fmla="*/ 0 h 624"/>
                <a:gd name="txR" fmla="*/ 1860 w 1860"/>
                <a:gd name="txB" fmla="*/ 624 h 624"/>
              </a:gdLst>
              <a:ahLst/>
              <a:cxnLst>
                <a:cxn ang="0">
                  <a:pos x="0" y="0"/>
                </a:cxn>
                <a:cxn ang="0">
                  <a:pos x="417" y="0"/>
                </a:cxn>
                <a:cxn ang="0">
                  <a:pos x="417" y="624"/>
                </a:cxn>
                <a:cxn ang="0">
                  <a:pos x="1857" y="624"/>
                </a:cxn>
                <a:cxn ang="0">
                  <a:pos x="1860" y="312"/>
                </a:cxn>
              </a:cxnLst>
              <a:rect l="txL" t="txT" r="txR" b="txB"/>
              <a:pathLst>
                <a:path w="1860" h="624">
                  <a:moveTo>
                    <a:pt x="0" y="0"/>
                  </a:moveTo>
                  <a:lnTo>
                    <a:pt x="417" y="0"/>
                  </a:lnTo>
                  <a:lnTo>
                    <a:pt x="417" y="624"/>
                  </a:lnTo>
                  <a:lnTo>
                    <a:pt x="1857" y="624"/>
                  </a:lnTo>
                  <a:lnTo>
                    <a:pt x="1860" y="312"/>
                  </a:lnTo>
                </a:path>
              </a:pathLst>
            </a:custGeom>
            <a:noFill/>
            <a:ln w="28575" cap="flat" cmpd="sng">
              <a:solidFill>
                <a:schemeClr val="folHlink">
                  <a:alpha val="100000"/>
                </a:schemeClr>
              </a:solidFill>
              <a:prstDash val="solid"/>
              <a:round/>
              <a:headEnd type="oval" w="sm" len="sm"/>
              <a:tailEnd type="none" w="med" len="med"/>
            </a:ln>
          </p:spPr>
          <p:txBody>
            <a:bodyPr/>
            <a:lstStyle/>
            <a:p>
              <a:endParaRPr lang="zh-CN" altLang="en-US"/>
            </a:p>
          </p:txBody>
        </p:sp>
        <p:sp>
          <p:nvSpPr>
            <p:cNvPr id="53274" name="Freeform 57"/>
            <p:cNvSpPr/>
            <p:nvPr/>
          </p:nvSpPr>
          <p:spPr>
            <a:xfrm>
              <a:off x="3073" y="3000"/>
              <a:ext cx="2" cy="312"/>
            </a:xfrm>
            <a:custGeom>
              <a:avLst/>
              <a:gdLst>
                <a:gd name="txL" fmla="*/ 0 w 2"/>
                <a:gd name="txT" fmla="*/ 0 h 312"/>
                <a:gd name="txR" fmla="*/ 2 w 2"/>
                <a:gd name="txB" fmla="*/ 312 h 312"/>
              </a:gdLst>
              <a:ahLst/>
              <a:cxnLst>
                <a:cxn ang="0">
                  <a:pos x="2" y="0"/>
                </a:cxn>
                <a:cxn ang="0">
                  <a:pos x="0" y="312"/>
                </a:cxn>
              </a:cxnLst>
              <a:rect l="txL" t="txT" r="txR" b="txB"/>
              <a:pathLst>
                <a:path w="2" h="312">
                  <a:moveTo>
                    <a:pt x="2" y="0"/>
                  </a:moveTo>
                  <a:lnTo>
                    <a:pt x="0" y="312"/>
                  </a:lnTo>
                </a:path>
              </a:pathLst>
            </a:custGeom>
            <a:noFill/>
            <a:ln w="28575" cap="flat" cmpd="sng">
              <a:solidFill>
                <a:schemeClr val="folHlink">
                  <a:alpha val="100000"/>
                </a:schemeClr>
              </a:solidFill>
              <a:prstDash val="solid"/>
              <a:round/>
              <a:headEnd type="none" w="med" len="med"/>
              <a:tailEnd type="oval" w="sm" len="sm"/>
            </a:ln>
          </p:spPr>
          <p:txBody>
            <a:bodyPr/>
            <a:lstStyle/>
            <a:p>
              <a:endParaRPr lang="zh-CN" altLang="en-US"/>
            </a:p>
          </p:txBody>
        </p:sp>
      </p:grpSp>
      <p:sp>
        <p:nvSpPr>
          <p:cNvPr id="724027" name="Text Box 59"/>
          <p:cNvSpPr txBox="1"/>
          <p:nvPr/>
        </p:nvSpPr>
        <p:spPr>
          <a:xfrm>
            <a:off x="3429000" y="5562601"/>
            <a:ext cx="1524000" cy="398780"/>
          </a:xfrm>
          <a:prstGeom prst="rect">
            <a:avLst/>
          </a:prstGeom>
          <a:noFill/>
          <a:ln w="9525">
            <a:noFill/>
          </a:ln>
        </p:spPr>
        <p:txBody>
          <a:bodyPr>
            <a:spAutoFit/>
          </a:bodyPr>
          <a:lstStyle/>
          <a:p>
            <a:pPr>
              <a:spcBef>
                <a:spcPct val="50000"/>
              </a:spcBef>
            </a:pPr>
            <a:r>
              <a:rPr lang="en-US" altLang="zh-CN" sz="2000" b="1" dirty="0">
                <a:latin typeface="Times New Roman" panose="02020603050405020304" pitchFamily="18" charset="0"/>
              </a:rPr>
              <a:t>INTR</a:t>
            </a:r>
            <a:r>
              <a:rPr lang="en-US" altLang="zh-CN" b="1" baseline="-25000" dirty="0">
                <a:latin typeface="Times New Roman" panose="02020603050405020304" pitchFamily="18" charset="0"/>
              </a:rPr>
              <a:t>1</a:t>
            </a:r>
          </a:p>
        </p:txBody>
      </p:sp>
      <p:sp>
        <p:nvSpPr>
          <p:cNvPr id="724028" name="Text Box 60"/>
          <p:cNvSpPr txBox="1"/>
          <p:nvPr/>
        </p:nvSpPr>
        <p:spPr>
          <a:xfrm>
            <a:off x="5029200" y="5562601"/>
            <a:ext cx="1524000" cy="398780"/>
          </a:xfrm>
          <a:prstGeom prst="rect">
            <a:avLst/>
          </a:prstGeom>
          <a:noFill/>
          <a:ln w="9525">
            <a:noFill/>
          </a:ln>
        </p:spPr>
        <p:txBody>
          <a:bodyPr>
            <a:spAutoFit/>
          </a:bodyPr>
          <a:lstStyle/>
          <a:p>
            <a:pPr>
              <a:spcBef>
                <a:spcPct val="50000"/>
              </a:spcBef>
            </a:pPr>
            <a:r>
              <a:rPr lang="en-US" altLang="zh-CN" sz="2000" b="1" dirty="0">
                <a:latin typeface="Times New Roman" panose="02020603050405020304" pitchFamily="18" charset="0"/>
              </a:rPr>
              <a:t>INTR</a:t>
            </a:r>
            <a:r>
              <a:rPr lang="en-US" altLang="zh-CN" b="1" baseline="-25000" dirty="0">
                <a:latin typeface="Times New Roman" panose="02020603050405020304" pitchFamily="18" charset="0"/>
              </a:rPr>
              <a:t>2</a:t>
            </a:r>
          </a:p>
        </p:txBody>
      </p:sp>
      <p:sp>
        <p:nvSpPr>
          <p:cNvPr id="724029" name="Text Box 61"/>
          <p:cNvSpPr txBox="1"/>
          <p:nvPr/>
        </p:nvSpPr>
        <p:spPr>
          <a:xfrm>
            <a:off x="6629400" y="5562601"/>
            <a:ext cx="1524000" cy="398780"/>
          </a:xfrm>
          <a:prstGeom prst="rect">
            <a:avLst/>
          </a:prstGeom>
          <a:noFill/>
          <a:ln w="9525">
            <a:noFill/>
          </a:ln>
        </p:spPr>
        <p:txBody>
          <a:bodyPr>
            <a:spAutoFit/>
          </a:bodyPr>
          <a:lstStyle/>
          <a:p>
            <a:pPr>
              <a:spcBef>
                <a:spcPct val="50000"/>
              </a:spcBef>
            </a:pPr>
            <a:r>
              <a:rPr lang="en-US" altLang="zh-CN" sz="2000" b="1" dirty="0">
                <a:latin typeface="Times New Roman" panose="02020603050405020304" pitchFamily="18" charset="0"/>
              </a:rPr>
              <a:t>INTR</a:t>
            </a:r>
            <a:r>
              <a:rPr lang="en-US" altLang="zh-CN" b="1" baseline="-25000" dirty="0">
                <a:latin typeface="Times New Roman" panose="02020603050405020304" pitchFamily="18" charset="0"/>
              </a:rPr>
              <a:t>3</a:t>
            </a:r>
          </a:p>
        </p:txBody>
      </p:sp>
      <p:sp>
        <p:nvSpPr>
          <p:cNvPr id="724030" name="Text Box 62"/>
          <p:cNvSpPr txBox="1"/>
          <p:nvPr/>
        </p:nvSpPr>
        <p:spPr>
          <a:xfrm>
            <a:off x="8153400" y="5562601"/>
            <a:ext cx="1524000" cy="398780"/>
          </a:xfrm>
          <a:prstGeom prst="rect">
            <a:avLst/>
          </a:prstGeom>
          <a:noFill/>
          <a:ln w="9525">
            <a:noFill/>
          </a:ln>
        </p:spPr>
        <p:txBody>
          <a:bodyPr>
            <a:spAutoFit/>
          </a:bodyPr>
          <a:lstStyle/>
          <a:p>
            <a:pPr>
              <a:spcBef>
                <a:spcPct val="50000"/>
              </a:spcBef>
            </a:pPr>
            <a:r>
              <a:rPr lang="en-US" altLang="zh-CN" sz="2000" b="1" dirty="0">
                <a:latin typeface="Times New Roman" panose="02020603050405020304" pitchFamily="18" charset="0"/>
              </a:rPr>
              <a:t>INTR</a:t>
            </a:r>
            <a:r>
              <a:rPr lang="en-US" altLang="zh-CN" b="1" baseline="-25000" dirty="0">
                <a:latin typeface="Times New Roman" panose="02020603050405020304" pitchFamily="18" charset="0"/>
              </a:rPr>
              <a:t>4</a:t>
            </a:r>
          </a:p>
        </p:txBody>
      </p:sp>
      <p:sp>
        <p:nvSpPr>
          <p:cNvPr id="724031" name="Text Box 63"/>
          <p:cNvSpPr txBox="1"/>
          <p:nvPr/>
        </p:nvSpPr>
        <p:spPr>
          <a:xfrm>
            <a:off x="2546684" y="6169967"/>
            <a:ext cx="7860632" cy="460375"/>
          </a:xfrm>
          <a:prstGeom prst="rect">
            <a:avLst/>
          </a:prstGeom>
          <a:noFill/>
          <a:ln w="9525">
            <a:noFill/>
          </a:ln>
        </p:spPr>
        <p:txBody>
          <a:bodyPr wrap="square">
            <a:spAutoFit/>
          </a:bodyPr>
          <a:lstStyle/>
          <a:p>
            <a:pPr>
              <a:spcBef>
                <a:spcPct val="50000"/>
              </a:spcBef>
            </a:pPr>
            <a:r>
              <a:rPr lang="en-US" altLang="zh-CN" sz="2400" b="1" dirty="0">
                <a:latin typeface="Times New Roman" panose="02020603050405020304" pitchFamily="18" charset="0"/>
              </a:rPr>
              <a:t>INTR</a:t>
            </a:r>
            <a:r>
              <a:rPr lang="en-US" altLang="zh-CN" sz="2400" b="1" baseline="-25000" dirty="0">
                <a:latin typeface="Times New Roman" panose="02020603050405020304" pitchFamily="18" charset="0"/>
              </a:rPr>
              <a:t>1</a:t>
            </a:r>
            <a:r>
              <a:rPr lang="en-US" altLang="zh-CN" sz="2400" b="1" dirty="0">
                <a:latin typeface="Times New Roman" panose="02020603050405020304" pitchFamily="18" charset="0"/>
              </a:rPr>
              <a:t> 、</a:t>
            </a:r>
            <a:r>
              <a:rPr lang="en-US" altLang="zh-CN" sz="2400" b="1" baseline="-25000" dirty="0">
                <a:latin typeface="Times New Roman" panose="02020603050405020304" pitchFamily="18" charset="0"/>
              </a:rPr>
              <a:t> </a:t>
            </a:r>
            <a:r>
              <a:rPr lang="en-US" altLang="zh-CN" sz="2400" b="1" dirty="0">
                <a:latin typeface="Times New Roman" panose="02020603050405020304" pitchFamily="18" charset="0"/>
              </a:rPr>
              <a:t>INTR</a:t>
            </a:r>
            <a:r>
              <a:rPr lang="en-US" altLang="zh-CN" sz="2400" b="1" baseline="-25000" dirty="0">
                <a:latin typeface="Times New Roman" panose="02020603050405020304" pitchFamily="18" charset="0"/>
              </a:rPr>
              <a:t>2 </a:t>
            </a:r>
            <a:r>
              <a:rPr lang="en-US" altLang="zh-CN" sz="2400" b="1" dirty="0">
                <a:latin typeface="Times New Roman" panose="02020603050405020304" pitchFamily="18" charset="0"/>
              </a:rPr>
              <a:t>、</a:t>
            </a:r>
            <a:r>
              <a:rPr lang="en-US" altLang="zh-CN" sz="2400" b="1" baseline="-25000" dirty="0">
                <a:latin typeface="Times New Roman" panose="02020603050405020304" pitchFamily="18" charset="0"/>
              </a:rPr>
              <a:t> </a:t>
            </a:r>
            <a:r>
              <a:rPr lang="en-US" altLang="zh-CN" sz="2400" b="1" dirty="0">
                <a:latin typeface="Times New Roman" panose="02020603050405020304" pitchFamily="18" charset="0"/>
              </a:rPr>
              <a:t>INTR</a:t>
            </a:r>
            <a:r>
              <a:rPr lang="en-US" altLang="zh-CN" sz="2400" b="1" baseline="-25000" dirty="0">
                <a:latin typeface="Times New Roman" panose="02020603050405020304" pitchFamily="18" charset="0"/>
              </a:rPr>
              <a:t>3 </a:t>
            </a:r>
            <a:r>
              <a:rPr lang="en-US" altLang="zh-CN" sz="2400" b="1" dirty="0">
                <a:latin typeface="Times New Roman" panose="02020603050405020304" pitchFamily="18" charset="0"/>
              </a:rPr>
              <a:t>、</a:t>
            </a:r>
            <a:r>
              <a:rPr lang="en-US" altLang="zh-CN" sz="2400" b="1" baseline="-25000" dirty="0">
                <a:latin typeface="Times New Roman" panose="02020603050405020304" pitchFamily="18" charset="0"/>
              </a:rPr>
              <a:t> </a:t>
            </a:r>
            <a:r>
              <a:rPr lang="en-US" altLang="zh-CN" sz="2400" b="1" dirty="0">
                <a:latin typeface="Times New Roman" panose="02020603050405020304" pitchFamily="18" charset="0"/>
              </a:rPr>
              <a:t>INTR</a:t>
            </a:r>
            <a:r>
              <a:rPr lang="en-US" altLang="zh-CN" sz="2400" b="1" baseline="-25000" dirty="0">
                <a:latin typeface="Times New Roman" panose="02020603050405020304" pitchFamily="18" charset="0"/>
              </a:rPr>
              <a:t>4</a:t>
            </a:r>
            <a:r>
              <a:rPr lang="en-US" altLang="zh-CN" sz="2400" b="1" dirty="0">
                <a:latin typeface="Times New Roman" panose="02020603050405020304" pitchFamily="18" charset="0"/>
              </a:rPr>
              <a:t>  </a:t>
            </a:r>
            <a:r>
              <a:rPr lang="zh-CN" altLang="en-US" sz="2400" b="1" dirty="0">
                <a:solidFill>
                  <a:srgbClr val="954F72"/>
                </a:solidFill>
                <a:latin typeface="Times New Roman" panose="02020603050405020304" pitchFamily="18" charset="0"/>
              </a:rPr>
              <a:t>优先级</a:t>
            </a:r>
            <a:r>
              <a:rPr lang="zh-CN" altLang="en-US" sz="2400" b="1" dirty="0">
                <a:latin typeface="Times New Roman" panose="02020603050405020304" pitchFamily="18" charset="0"/>
              </a:rPr>
              <a:t> 按 </a:t>
            </a:r>
            <a:r>
              <a:rPr lang="zh-CN" altLang="en-US" sz="2400" b="1" dirty="0">
                <a:solidFill>
                  <a:srgbClr val="954F72"/>
                </a:solidFill>
                <a:latin typeface="Times New Roman" panose="02020603050405020304" pitchFamily="18" charset="0"/>
              </a:rPr>
              <a:t>降序</a:t>
            </a:r>
            <a:r>
              <a:rPr lang="zh-CN" altLang="en-US" sz="2400" b="1" dirty="0">
                <a:latin typeface="Times New Roman" panose="02020603050405020304" pitchFamily="18" charset="0"/>
              </a:rPr>
              <a:t> 排列</a:t>
            </a:r>
            <a:endParaRPr lang="en-US" altLang="zh-CN" sz="2400" b="1" baseline="-25000" dirty="0">
              <a:latin typeface="Times New Roman" panose="02020603050405020304" pitchFamily="18" charset="0"/>
            </a:endParaRPr>
          </a:p>
        </p:txBody>
      </p:sp>
      <p:sp>
        <p:nvSpPr>
          <p:cNvPr id="724032" name="Freeform 64"/>
          <p:cNvSpPr/>
          <p:nvPr/>
        </p:nvSpPr>
        <p:spPr>
          <a:xfrm>
            <a:off x="6781800" y="4267200"/>
            <a:ext cx="1600200" cy="1219200"/>
          </a:xfrm>
          <a:custGeom>
            <a:avLst/>
            <a:gdLst>
              <a:gd name="txL" fmla="*/ 0 w 1008"/>
              <a:gd name="txT" fmla="*/ 0 h 768"/>
              <a:gd name="txR" fmla="*/ 1008 w 1008"/>
              <a:gd name="txB" fmla="*/ 768 h 768"/>
            </a:gdLst>
            <a:ahLst/>
            <a:cxnLst>
              <a:cxn ang="0">
                <a:pos x="0" y="0"/>
              </a:cxn>
              <a:cxn ang="0">
                <a:pos x="2147483647" y="0"/>
              </a:cxn>
              <a:cxn ang="0">
                <a:pos x="2147483647" y="2147483647"/>
              </a:cxn>
              <a:cxn ang="0">
                <a:pos x="2147483647" y="2147483647"/>
              </a:cxn>
              <a:cxn ang="0">
                <a:pos x="2147483647" y="2147483647"/>
              </a:cxn>
            </a:cxnLst>
            <a:rect l="txL" t="txT" r="txR" b="txB"/>
            <a:pathLst>
              <a:path w="1008" h="768">
                <a:moveTo>
                  <a:pt x="0" y="0"/>
                </a:moveTo>
                <a:lnTo>
                  <a:pt x="480" y="0"/>
                </a:lnTo>
                <a:lnTo>
                  <a:pt x="480" y="768"/>
                </a:lnTo>
                <a:lnTo>
                  <a:pt x="1008" y="768"/>
                </a:lnTo>
                <a:lnTo>
                  <a:pt x="1008" y="318"/>
                </a:lnTo>
              </a:path>
            </a:pathLst>
          </a:custGeom>
          <a:noFill/>
          <a:ln w="28575" cap="flat" cmpd="sng">
            <a:solidFill>
              <a:schemeClr val="folHlink">
                <a:alpha val="100000"/>
              </a:schemeClr>
            </a:solidFill>
            <a:prstDash val="solid"/>
            <a:round/>
            <a:headEnd type="none" w="med" len="med"/>
            <a:tailEnd type="none" w="med" len="med"/>
          </a:ln>
        </p:spPr>
        <p:txBody>
          <a:bodyPr/>
          <a:lstStyle/>
          <a:p>
            <a:endParaRPr lang="zh-CN" altLang="en-US"/>
          </a:p>
        </p:txBody>
      </p:sp>
      <p:grpSp>
        <p:nvGrpSpPr>
          <p:cNvPr id="13" name="Group 65"/>
          <p:cNvGrpSpPr/>
          <p:nvPr/>
        </p:nvGrpSpPr>
        <p:grpSpPr>
          <a:xfrm>
            <a:off x="3429000" y="2971801"/>
            <a:ext cx="5562600" cy="396875"/>
            <a:chOff x="1200" y="1872"/>
            <a:chExt cx="3504" cy="250"/>
          </a:xfrm>
        </p:grpSpPr>
        <p:sp>
          <p:nvSpPr>
            <p:cNvPr id="53269" name="Text Box 66"/>
            <p:cNvSpPr txBox="1"/>
            <p:nvPr/>
          </p:nvSpPr>
          <p:spPr>
            <a:xfrm>
              <a:off x="1200" y="1872"/>
              <a:ext cx="672" cy="250"/>
            </a:xfrm>
            <a:prstGeom prst="rect">
              <a:avLst/>
            </a:prstGeom>
            <a:noFill/>
            <a:ln w="9525">
              <a:noFill/>
            </a:ln>
          </p:spPr>
          <p:txBody>
            <a:bodyPr>
              <a:spAutoFit/>
            </a:bodyPr>
            <a:lstStyle/>
            <a:p>
              <a:pPr>
                <a:spcBef>
                  <a:spcPct val="50000"/>
                </a:spcBef>
              </a:pPr>
              <a:r>
                <a:rPr lang="en-US" altLang="zh-CN" sz="2000" b="1" dirty="0">
                  <a:latin typeface="Times New Roman" panose="02020603050405020304" pitchFamily="18" charset="0"/>
                </a:rPr>
                <a:t>INTP</a:t>
              </a:r>
              <a:r>
                <a:rPr lang="en-US" altLang="zh-CN" b="1" baseline="-25000" dirty="0">
                  <a:latin typeface="Times New Roman" panose="02020603050405020304" pitchFamily="18" charset="0"/>
                </a:rPr>
                <a:t>1</a:t>
              </a:r>
            </a:p>
          </p:txBody>
        </p:sp>
        <p:sp>
          <p:nvSpPr>
            <p:cNvPr id="53270" name="Text Box 67"/>
            <p:cNvSpPr txBox="1"/>
            <p:nvPr/>
          </p:nvSpPr>
          <p:spPr>
            <a:xfrm>
              <a:off x="2112" y="1872"/>
              <a:ext cx="672" cy="250"/>
            </a:xfrm>
            <a:prstGeom prst="rect">
              <a:avLst/>
            </a:prstGeom>
            <a:noFill/>
            <a:ln w="9525">
              <a:noFill/>
            </a:ln>
          </p:spPr>
          <p:txBody>
            <a:bodyPr>
              <a:spAutoFit/>
            </a:bodyPr>
            <a:lstStyle/>
            <a:p>
              <a:pPr>
                <a:spcBef>
                  <a:spcPct val="50000"/>
                </a:spcBef>
              </a:pPr>
              <a:r>
                <a:rPr lang="en-US" altLang="zh-CN" sz="2000" b="1" dirty="0">
                  <a:latin typeface="Times New Roman" panose="02020603050405020304" pitchFamily="18" charset="0"/>
                </a:rPr>
                <a:t>INTP</a:t>
              </a:r>
              <a:r>
                <a:rPr lang="en-US" altLang="zh-CN" b="1" baseline="-25000" dirty="0">
                  <a:latin typeface="Times New Roman" panose="02020603050405020304" pitchFamily="18" charset="0"/>
                </a:rPr>
                <a:t>2</a:t>
              </a:r>
            </a:p>
          </p:txBody>
        </p:sp>
        <p:sp>
          <p:nvSpPr>
            <p:cNvPr id="53271" name="Text Box 68"/>
            <p:cNvSpPr txBox="1"/>
            <p:nvPr/>
          </p:nvSpPr>
          <p:spPr>
            <a:xfrm>
              <a:off x="3072" y="1872"/>
              <a:ext cx="672" cy="250"/>
            </a:xfrm>
            <a:prstGeom prst="rect">
              <a:avLst/>
            </a:prstGeom>
            <a:noFill/>
            <a:ln w="9525">
              <a:noFill/>
            </a:ln>
          </p:spPr>
          <p:txBody>
            <a:bodyPr>
              <a:spAutoFit/>
            </a:bodyPr>
            <a:lstStyle/>
            <a:p>
              <a:pPr>
                <a:spcBef>
                  <a:spcPct val="50000"/>
                </a:spcBef>
              </a:pPr>
              <a:r>
                <a:rPr lang="en-US" altLang="zh-CN" sz="2000" b="1" dirty="0">
                  <a:latin typeface="Times New Roman" panose="02020603050405020304" pitchFamily="18" charset="0"/>
                </a:rPr>
                <a:t>INTP</a:t>
              </a:r>
              <a:r>
                <a:rPr lang="en-US" altLang="zh-CN" b="1" baseline="-25000" dirty="0">
                  <a:latin typeface="Times New Roman" panose="02020603050405020304" pitchFamily="18" charset="0"/>
                </a:rPr>
                <a:t>3</a:t>
              </a:r>
            </a:p>
          </p:txBody>
        </p:sp>
        <p:sp>
          <p:nvSpPr>
            <p:cNvPr id="53272" name="Text Box 69"/>
            <p:cNvSpPr txBox="1"/>
            <p:nvPr/>
          </p:nvSpPr>
          <p:spPr>
            <a:xfrm>
              <a:off x="4032" y="1872"/>
              <a:ext cx="672" cy="250"/>
            </a:xfrm>
            <a:prstGeom prst="rect">
              <a:avLst/>
            </a:prstGeom>
            <a:noFill/>
            <a:ln w="9525">
              <a:noFill/>
            </a:ln>
          </p:spPr>
          <p:txBody>
            <a:bodyPr>
              <a:spAutoFit/>
            </a:bodyPr>
            <a:lstStyle/>
            <a:p>
              <a:pPr>
                <a:spcBef>
                  <a:spcPct val="50000"/>
                </a:spcBef>
              </a:pPr>
              <a:r>
                <a:rPr lang="en-US" altLang="zh-CN" sz="2000" b="1" dirty="0">
                  <a:latin typeface="Times New Roman" panose="02020603050405020304" pitchFamily="18" charset="0"/>
                </a:rPr>
                <a:t>INTP</a:t>
              </a:r>
              <a:r>
                <a:rPr lang="en-US" altLang="zh-CN" b="1" baseline="-25000" dirty="0">
                  <a:latin typeface="Times New Roman" panose="02020603050405020304" pitchFamily="18" charset="0"/>
                </a:rPr>
                <a:t>4</a:t>
              </a:r>
            </a:p>
          </p:txBody>
        </p:sp>
      </p:gr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r>
              <a:rPr lang="zh-CN" altLang="en-US"/>
              <a:t>（中断）排队器</a:t>
            </a:r>
            <a:r>
              <a:rPr lang="en-US" altLang="zh-CN"/>
              <a:t>——</a:t>
            </a:r>
            <a:r>
              <a:rPr lang="zh-CN" altLang="en-US"/>
              <a:t>软件实现（程序查询）</a:t>
            </a:r>
          </a:p>
        </p:txBody>
      </p:sp>
      <p:sp>
        <p:nvSpPr>
          <p:cNvPr id="12" name="内容占位符 11"/>
          <p:cNvSpPr>
            <a:spLocks noGrp="1"/>
          </p:cNvSpPr>
          <p:nvPr>
            <p:ph idx="1"/>
          </p:nvPr>
        </p:nvSpPr>
        <p:spPr/>
        <p:txBody>
          <a:bodyPr/>
          <a:lstStyle/>
          <a:p>
            <a:pPr marL="0" indent="0">
              <a:buNone/>
            </a:pPr>
            <a:r>
              <a:rPr lang="zh-CN" altLang="en-US" b="1" dirty="0">
                <a:solidFill>
                  <a:schemeClr val="tx1"/>
                </a:solidFill>
                <a:latin typeface="Times New Roman" panose="02020603050405020304" pitchFamily="18" charset="0"/>
                <a:cs typeface="Times New Roman" panose="02020603050405020304" pitchFamily="18" charset="0"/>
                <a:sym typeface="+mn-ea"/>
              </a:rPr>
              <a:t>假设</a:t>
            </a:r>
            <a:r>
              <a:rPr lang="en-US" altLang="zh-CN" b="1" dirty="0">
                <a:solidFill>
                  <a:srgbClr val="954F72"/>
                </a:solidFill>
                <a:latin typeface="Times New Roman" panose="02020603050405020304" pitchFamily="18" charset="0"/>
                <a:cs typeface="Times New Roman" panose="02020603050405020304" pitchFamily="18" charset="0"/>
                <a:sym typeface="+mn-ea"/>
              </a:rPr>
              <a:t>A</a:t>
            </a:r>
            <a:r>
              <a:rPr lang="en-US" altLang="zh-CN" b="1" dirty="0">
                <a:solidFill>
                  <a:srgbClr val="954F72"/>
                </a:solidFill>
                <a:latin typeface="Times New Roman" panose="02020603050405020304" pitchFamily="18" charset="0"/>
                <a:sym typeface="+mn-ea"/>
              </a:rPr>
              <a:t>、B、C </a:t>
            </a:r>
            <a:r>
              <a:rPr lang="zh-CN" altLang="en-US" b="1" dirty="0">
                <a:latin typeface="Times New Roman" panose="02020603050405020304" pitchFamily="18" charset="0"/>
                <a:sym typeface="+mn-ea"/>
              </a:rPr>
              <a:t>优先级按 </a:t>
            </a:r>
            <a:r>
              <a:rPr lang="zh-CN" altLang="en-US" b="1" dirty="0">
                <a:solidFill>
                  <a:srgbClr val="954F72"/>
                </a:solidFill>
                <a:latin typeface="Times New Roman" panose="02020603050405020304" pitchFamily="18" charset="0"/>
                <a:sym typeface="+mn-ea"/>
              </a:rPr>
              <a:t>降序</a:t>
            </a:r>
            <a:r>
              <a:rPr lang="zh-CN" altLang="en-US" b="1" dirty="0">
                <a:latin typeface="Times New Roman" panose="02020603050405020304" pitchFamily="18" charset="0"/>
                <a:sym typeface="+mn-ea"/>
              </a:rPr>
              <a:t> 排列</a:t>
            </a:r>
            <a:endParaRPr lang="zh-CN" altLang="en-US" b="1" dirty="0">
              <a:latin typeface="Times New Roman" panose="02020603050405020304" pitchFamily="18" charset="0"/>
            </a:endParaRPr>
          </a:p>
          <a:p>
            <a:endParaRPr lang="zh-CN" altLang="en-US"/>
          </a:p>
        </p:txBody>
      </p:sp>
      <p:grpSp>
        <p:nvGrpSpPr>
          <p:cNvPr id="2" name="Group 4"/>
          <p:cNvGrpSpPr/>
          <p:nvPr/>
        </p:nvGrpSpPr>
        <p:grpSpPr>
          <a:xfrm>
            <a:off x="4573270" y="3258820"/>
            <a:ext cx="635000" cy="457200"/>
            <a:chOff x="1952" y="1872"/>
            <a:chExt cx="400" cy="288"/>
          </a:xfrm>
        </p:grpSpPr>
        <p:sp>
          <p:nvSpPr>
            <p:cNvPr id="54308" name="Text Box 5"/>
            <p:cNvSpPr txBox="1"/>
            <p:nvPr/>
          </p:nvSpPr>
          <p:spPr>
            <a:xfrm>
              <a:off x="1968" y="1872"/>
              <a:ext cx="384" cy="250"/>
            </a:xfrm>
            <a:prstGeom prst="rect">
              <a:avLst/>
            </a:prstGeom>
            <a:noFill/>
            <a:ln w="9525">
              <a:noFill/>
            </a:ln>
          </p:spPr>
          <p:txBody>
            <a:bodyPr>
              <a:spAutoFit/>
            </a:bodyPr>
            <a:lstStyle/>
            <a:p>
              <a:pPr>
                <a:spcBef>
                  <a:spcPct val="50000"/>
                </a:spcBef>
              </a:pPr>
              <a:r>
                <a:rPr lang="zh-CN" altLang="en-US" sz="2000" b="1" dirty="0">
                  <a:latin typeface="Times New Roman" panose="02020603050405020304" pitchFamily="18" charset="0"/>
                </a:rPr>
                <a:t>否</a:t>
              </a:r>
            </a:p>
          </p:txBody>
        </p:sp>
        <p:sp>
          <p:nvSpPr>
            <p:cNvPr id="54309" name="Line 6"/>
            <p:cNvSpPr/>
            <p:nvPr/>
          </p:nvSpPr>
          <p:spPr>
            <a:xfrm>
              <a:off x="1952" y="1872"/>
              <a:ext cx="0" cy="288"/>
            </a:xfrm>
            <a:prstGeom prst="line">
              <a:avLst/>
            </a:prstGeom>
            <a:ln w="28575" cap="flat" cmpd="sng">
              <a:solidFill>
                <a:schemeClr val="tx1"/>
              </a:solidFill>
              <a:prstDash val="solid"/>
              <a:headEnd type="none" w="med" len="med"/>
              <a:tailEnd type="stealth" w="med" len="med"/>
            </a:ln>
          </p:spPr>
        </p:sp>
      </p:grpSp>
      <p:sp>
        <p:nvSpPr>
          <p:cNvPr id="724999" name="Text Box 7"/>
          <p:cNvSpPr txBox="1"/>
          <p:nvPr/>
        </p:nvSpPr>
        <p:spPr>
          <a:xfrm>
            <a:off x="4413253" y="6306821"/>
            <a:ext cx="490220" cy="345440"/>
          </a:xfrm>
          <a:prstGeom prst="rect">
            <a:avLst/>
          </a:prstGeom>
          <a:noFill/>
          <a:ln w="9525">
            <a:noFill/>
          </a:ln>
        </p:spPr>
        <p:txBody>
          <a:bodyPr vert="eaVert" wrap="none">
            <a:spAutoFit/>
          </a:bodyPr>
          <a:lstStyle/>
          <a:p>
            <a:r>
              <a:rPr lang="zh-CN" altLang="en-US" sz="2000" b="1" dirty="0">
                <a:latin typeface="Times New Roman" panose="02020603050405020304" pitchFamily="18" charset="0"/>
              </a:rPr>
              <a:t>…</a:t>
            </a:r>
          </a:p>
        </p:txBody>
      </p:sp>
      <p:sp>
        <p:nvSpPr>
          <p:cNvPr id="725000" name="Line 8"/>
          <p:cNvSpPr/>
          <p:nvPr/>
        </p:nvSpPr>
        <p:spPr>
          <a:xfrm>
            <a:off x="4573270" y="1963420"/>
            <a:ext cx="0" cy="457200"/>
          </a:xfrm>
          <a:prstGeom prst="line">
            <a:avLst/>
          </a:prstGeom>
          <a:ln w="28575" cap="flat" cmpd="sng">
            <a:solidFill>
              <a:schemeClr val="tx1"/>
            </a:solidFill>
            <a:prstDash val="solid"/>
            <a:headEnd type="none" w="med" len="med"/>
            <a:tailEnd type="stealth" w="med" len="med"/>
          </a:ln>
        </p:spPr>
      </p:sp>
      <p:sp>
        <p:nvSpPr>
          <p:cNvPr id="54279" name="Text Box 9"/>
          <p:cNvSpPr txBox="1"/>
          <p:nvPr/>
        </p:nvSpPr>
        <p:spPr>
          <a:xfrm>
            <a:off x="8484870" y="3258821"/>
            <a:ext cx="1676400" cy="322580"/>
          </a:xfrm>
          <a:prstGeom prst="rect">
            <a:avLst/>
          </a:prstGeom>
          <a:noFill/>
          <a:ln w="9525">
            <a:noFill/>
          </a:ln>
        </p:spPr>
        <p:txBody>
          <a:bodyPr lIns="0" tIns="0">
            <a:spAutoFit/>
          </a:bodyPr>
          <a:lstStyle/>
          <a:p>
            <a:pPr>
              <a:spcBef>
                <a:spcPct val="50000"/>
              </a:spcBef>
            </a:pPr>
            <a:endParaRPr lang="zh-CN" altLang="en-US" b="1" dirty="0">
              <a:latin typeface="Times New Roman" panose="02020603050405020304" pitchFamily="18" charset="0"/>
            </a:endParaRPr>
          </a:p>
        </p:txBody>
      </p:sp>
      <p:grpSp>
        <p:nvGrpSpPr>
          <p:cNvPr id="3" name="Group 10"/>
          <p:cNvGrpSpPr/>
          <p:nvPr/>
        </p:nvGrpSpPr>
        <p:grpSpPr>
          <a:xfrm>
            <a:off x="3481071" y="2473009"/>
            <a:ext cx="2278063" cy="733425"/>
            <a:chOff x="1264" y="1377"/>
            <a:chExt cx="1435" cy="462"/>
          </a:xfrm>
        </p:grpSpPr>
        <p:sp>
          <p:nvSpPr>
            <p:cNvPr id="54306" name="AutoShape 11"/>
            <p:cNvSpPr/>
            <p:nvPr/>
          </p:nvSpPr>
          <p:spPr>
            <a:xfrm>
              <a:off x="1264" y="1377"/>
              <a:ext cx="1392" cy="462"/>
            </a:xfrm>
            <a:prstGeom prst="diamond">
              <a:avLst/>
            </a:prstGeom>
            <a:noFill/>
            <a:ln w="28575" cap="flat" cmpd="sng">
              <a:solidFill>
                <a:schemeClr val="tx1"/>
              </a:solidFill>
              <a:prstDash val="solid"/>
              <a:miter/>
              <a:headEnd type="none" w="med" len="med"/>
              <a:tailEnd type="none" w="med" len="med"/>
            </a:ln>
          </p:spPr>
          <p:txBody>
            <a:bodyPr anchor="ctr">
              <a:spAutoFit/>
            </a:bodyPr>
            <a:lstStyle/>
            <a:p>
              <a:endParaRPr lang="zh-CN" altLang="en-US" dirty="0">
                <a:latin typeface="Times New Roman" panose="02020603050405020304" pitchFamily="18" charset="0"/>
              </a:endParaRPr>
            </a:p>
          </p:txBody>
        </p:sp>
        <p:sp>
          <p:nvSpPr>
            <p:cNvPr id="54307" name="Text Box 12"/>
            <p:cNvSpPr txBox="1"/>
            <p:nvPr/>
          </p:nvSpPr>
          <p:spPr>
            <a:xfrm>
              <a:off x="1504" y="1507"/>
              <a:ext cx="1195" cy="221"/>
            </a:xfrm>
            <a:prstGeom prst="rect">
              <a:avLst/>
            </a:prstGeom>
            <a:noFill/>
            <a:ln w="9525">
              <a:noFill/>
            </a:ln>
          </p:spPr>
          <p:txBody>
            <a:bodyPr lIns="0" tIns="0">
              <a:spAutoFit/>
            </a:bodyPr>
            <a:lstStyle/>
            <a:p>
              <a:pPr>
                <a:spcBef>
                  <a:spcPct val="50000"/>
                </a:spcBef>
              </a:pPr>
              <a:r>
                <a:rPr lang="zh-CN" altLang="en-US" sz="2000" b="1" dirty="0">
                  <a:latin typeface="Times New Roman" panose="02020603050405020304" pitchFamily="18" charset="0"/>
                </a:rPr>
                <a:t>是否 </a:t>
              </a:r>
              <a:r>
                <a:rPr lang="en-US" altLang="zh-CN" sz="2000" b="1" dirty="0">
                  <a:latin typeface="Times New Roman" panose="02020603050405020304" pitchFamily="18" charset="0"/>
                </a:rPr>
                <a:t>A </a:t>
              </a:r>
              <a:r>
                <a:rPr lang="zh-CN" altLang="en-US" sz="2000" b="1" dirty="0">
                  <a:latin typeface="Times New Roman" panose="02020603050405020304" pitchFamily="18" charset="0"/>
                </a:rPr>
                <a:t>请求？</a:t>
              </a:r>
            </a:p>
          </p:txBody>
        </p:sp>
      </p:grpSp>
      <p:grpSp>
        <p:nvGrpSpPr>
          <p:cNvPr id="4" name="Group 13"/>
          <p:cNvGrpSpPr/>
          <p:nvPr/>
        </p:nvGrpSpPr>
        <p:grpSpPr>
          <a:xfrm>
            <a:off x="3481070" y="3768409"/>
            <a:ext cx="2349500" cy="733425"/>
            <a:chOff x="1264" y="2193"/>
            <a:chExt cx="1480" cy="462"/>
          </a:xfrm>
        </p:grpSpPr>
        <p:sp>
          <p:nvSpPr>
            <p:cNvPr id="54304" name="AutoShape 14"/>
            <p:cNvSpPr/>
            <p:nvPr/>
          </p:nvSpPr>
          <p:spPr>
            <a:xfrm>
              <a:off x="1264" y="2193"/>
              <a:ext cx="1392" cy="462"/>
            </a:xfrm>
            <a:prstGeom prst="diamond">
              <a:avLst/>
            </a:prstGeom>
            <a:noFill/>
            <a:ln w="28575" cap="flat" cmpd="sng">
              <a:solidFill>
                <a:schemeClr val="tx1"/>
              </a:solidFill>
              <a:prstDash val="solid"/>
              <a:miter/>
              <a:headEnd type="none" w="med" len="med"/>
              <a:tailEnd type="none" w="med" len="med"/>
            </a:ln>
          </p:spPr>
          <p:txBody>
            <a:bodyPr anchor="ctr">
              <a:spAutoFit/>
            </a:bodyPr>
            <a:lstStyle/>
            <a:p>
              <a:endParaRPr lang="zh-CN" altLang="en-US" dirty="0">
                <a:latin typeface="Times New Roman" panose="02020603050405020304" pitchFamily="18" charset="0"/>
              </a:endParaRPr>
            </a:p>
          </p:txBody>
        </p:sp>
        <p:sp>
          <p:nvSpPr>
            <p:cNvPr id="54305" name="Text Box 15"/>
            <p:cNvSpPr txBox="1"/>
            <p:nvPr/>
          </p:nvSpPr>
          <p:spPr>
            <a:xfrm>
              <a:off x="1504" y="2323"/>
              <a:ext cx="1240" cy="221"/>
            </a:xfrm>
            <a:prstGeom prst="rect">
              <a:avLst/>
            </a:prstGeom>
            <a:noFill/>
            <a:ln w="9525">
              <a:noFill/>
            </a:ln>
          </p:spPr>
          <p:txBody>
            <a:bodyPr lIns="0" tIns="0">
              <a:spAutoFit/>
            </a:bodyPr>
            <a:lstStyle/>
            <a:p>
              <a:pPr>
                <a:spcBef>
                  <a:spcPct val="50000"/>
                </a:spcBef>
              </a:pPr>
              <a:r>
                <a:rPr lang="zh-CN" altLang="en-US" sz="2000" b="1" dirty="0">
                  <a:latin typeface="Times New Roman" panose="02020603050405020304" pitchFamily="18" charset="0"/>
                </a:rPr>
                <a:t>是否 </a:t>
              </a:r>
              <a:r>
                <a:rPr lang="en-US" altLang="zh-CN" sz="2000" b="1" dirty="0">
                  <a:latin typeface="Times New Roman" panose="02020603050405020304" pitchFamily="18" charset="0"/>
                </a:rPr>
                <a:t>B </a:t>
              </a:r>
              <a:r>
                <a:rPr lang="zh-CN" altLang="en-US" sz="2000" b="1" dirty="0">
                  <a:latin typeface="Times New Roman" panose="02020603050405020304" pitchFamily="18" charset="0"/>
                </a:rPr>
                <a:t>请求？</a:t>
              </a:r>
            </a:p>
          </p:txBody>
        </p:sp>
      </p:grpSp>
      <p:grpSp>
        <p:nvGrpSpPr>
          <p:cNvPr id="5" name="Group 16"/>
          <p:cNvGrpSpPr/>
          <p:nvPr/>
        </p:nvGrpSpPr>
        <p:grpSpPr>
          <a:xfrm>
            <a:off x="3481070" y="5063809"/>
            <a:ext cx="2420938" cy="733425"/>
            <a:chOff x="1264" y="3009"/>
            <a:chExt cx="1525" cy="462"/>
          </a:xfrm>
        </p:grpSpPr>
        <p:sp>
          <p:nvSpPr>
            <p:cNvPr id="54302" name="AutoShape 17"/>
            <p:cNvSpPr/>
            <p:nvPr/>
          </p:nvSpPr>
          <p:spPr>
            <a:xfrm>
              <a:off x="1264" y="3009"/>
              <a:ext cx="1392" cy="462"/>
            </a:xfrm>
            <a:prstGeom prst="diamond">
              <a:avLst/>
            </a:prstGeom>
            <a:noFill/>
            <a:ln w="28575" cap="flat" cmpd="sng">
              <a:solidFill>
                <a:schemeClr val="tx1"/>
              </a:solidFill>
              <a:prstDash val="solid"/>
              <a:miter/>
              <a:headEnd type="none" w="med" len="med"/>
              <a:tailEnd type="none" w="med" len="med"/>
            </a:ln>
          </p:spPr>
          <p:txBody>
            <a:bodyPr anchor="ctr">
              <a:spAutoFit/>
            </a:bodyPr>
            <a:lstStyle/>
            <a:p>
              <a:endParaRPr lang="zh-CN" altLang="en-US" dirty="0">
                <a:latin typeface="Times New Roman" panose="02020603050405020304" pitchFamily="18" charset="0"/>
              </a:endParaRPr>
            </a:p>
          </p:txBody>
        </p:sp>
        <p:sp>
          <p:nvSpPr>
            <p:cNvPr id="54303" name="Text Box 18"/>
            <p:cNvSpPr txBox="1"/>
            <p:nvPr/>
          </p:nvSpPr>
          <p:spPr>
            <a:xfrm>
              <a:off x="1504" y="3139"/>
              <a:ext cx="1285" cy="221"/>
            </a:xfrm>
            <a:prstGeom prst="rect">
              <a:avLst/>
            </a:prstGeom>
            <a:noFill/>
            <a:ln w="9525">
              <a:noFill/>
            </a:ln>
          </p:spPr>
          <p:txBody>
            <a:bodyPr lIns="0" tIns="0">
              <a:spAutoFit/>
            </a:bodyPr>
            <a:lstStyle/>
            <a:p>
              <a:pPr>
                <a:spcBef>
                  <a:spcPct val="50000"/>
                </a:spcBef>
              </a:pPr>
              <a:r>
                <a:rPr lang="zh-CN" altLang="en-US" sz="2000" b="1" dirty="0">
                  <a:latin typeface="Times New Roman" panose="02020603050405020304" pitchFamily="18" charset="0"/>
                </a:rPr>
                <a:t>是否 </a:t>
              </a:r>
              <a:r>
                <a:rPr lang="en-US" altLang="zh-CN" sz="2000" b="1" dirty="0">
                  <a:latin typeface="Times New Roman" panose="02020603050405020304" pitchFamily="18" charset="0"/>
                </a:rPr>
                <a:t>C </a:t>
              </a:r>
              <a:r>
                <a:rPr lang="zh-CN" altLang="en-US" sz="2000" b="1" dirty="0">
                  <a:latin typeface="Times New Roman" panose="02020603050405020304" pitchFamily="18" charset="0"/>
                </a:rPr>
                <a:t>请求？</a:t>
              </a:r>
            </a:p>
          </p:txBody>
        </p:sp>
      </p:grpSp>
      <p:sp>
        <p:nvSpPr>
          <p:cNvPr id="725011" name="Text Box 19"/>
          <p:cNvSpPr txBox="1"/>
          <p:nvPr/>
        </p:nvSpPr>
        <p:spPr>
          <a:xfrm>
            <a:off x="6656070" y="2603183"/>
            <a:ext cx="3505200" cy="835025"/>
          </a:xfrm>
          <a:prstGeom prst="rect">
            <a:avLst/>
          </a:prstGeom>
          <a:noFill/>
          <a:ln w="9525">
            <a:noFill/>
          </a:ln>
        </p:spPr>
        <p:txBody>
          <a:bodyPr>
            <a:spAutoFit/>
          </a:bodyPr>
          <a:lstStyle/>
          <a:p>
            <a:pPr>
              <a:lnSpc>
                <a:spcPct val="85000"/>
              </a:lnSpc>
              <a:spcBef>
                <a:spcPct val="50000"/>
              </a:spcBef>
            </a:pPr>
            <a:r>
              <a:rPr lang="zh-CN" altLang="en-US" sz="2200" b="1" dirty="0">
                <a:latin typeface="Times New Roman" panose="02020603050405020304" pitchFamily="18" charset="0"/>
              </a:rPr>
              <a:t>转</a:t>
            </a:r>
            <a:r>
              <a:rPr lang="zh-CN" altLang="en-US" sz="2200" b="1" dirty="0">
                <a:solidFill>
                  <a:srgbClr val="954F72"/>
                </a:solidFill>
                <a:latin typeface="Times New Roman" panose="02020603050405020304" pitchFamily="18" charset="0"/>
              </a:rPr>
              <a:t> </a:t>
            </a:r>
            <a:r>
              <a:rPr lang="en-US" altLang="zh-CN" sz="2200" b="1" dirty="0">
                <a:solidFill>
                  <a:srgbClr val="954F72"/>
                </a:solidFill>
                <a:latin typeface="Times New Roman" panose="02020603050405020304" pitchFamily="18" charset="0"/>
              </a:rPr>
              <a:t>A </a:t>
            </a:r>
            <a:r>
              <a:rPr lang="zh-CN" altLang="en-US" sz="2200" b="1" dirty="0">
                <a:latin typeface="Times New Roman" panose="02020603050405020304" pitchFamily="18" charset="0"/>
              </a:rPr>
              <a:t>的中断服务程序</a:t>
            </a:r>
          </a:p>
          <a:p>
            <a:pPr>
              <a:lnSpc>
                <a:spcPct val="85000"/>
              </a:lnSpc>
              <a:spcBef>
                <a:spcPct val="50000"/>
              </a:spcBef>
            </a:pPr>
            <a:r>
              <a:rPr lang="zh-CN" altLang="en-US" sz="2200" b="1" dirty="0">
                <a:solidFill>
                  <a:srgbClr val="954F72"/>
                </a:solidFill>
                <a:latin typeface="Times New Roman" panose="02020603050405020304" pitchFamily="18" charset="0"/>
              </a:rPr>
              <a:t>入口地址</a:t>
            </a:r>
          </a:p>
        </p:txBody>
      </p:sp>
      <p:sp>
        <p:nvSpPr>
          <p:cNvPr id="725012" name="Text Box 20"/>
          <p:cNvSpPr txBox="1"/>
          <p:nvPr/>
        </p:nvSpPr>
        <p:spPr>
          <a:xfrm>
            <a:off x="6656070" y="3944620"/>
            <a:ext cx="3505200" cy="835025"/>
          </a:xfrm>
          <a:prstGeom prst="rect">
            <a:avLst/>
          </a:prstGeom>
          <a:noFill/>
          <a:ln w="9525">
            <a:noFill/>
          </a:ln>
        </p:spPr>
        <p:txBody>
          <a:bodyPr>
            <a:spAutoFit/>
          </a:bodyPr>
          <a:lstStyle/>
          <a:p>
            <a:pPr>
              <a:lnSpc>
                <a:spcPct val="85000"/>
              </a:lnSpc>
              <a:spcBef>
                <a:spcPct val="50000"/>
              </a:spcBef>
            </a:pPr>
            <a:r>
              <a:rPr lang="zh-CN" altLang="en-US" sz="2200" b="1" dirty="0">
                <a:latin typeface="Times New Roman" panose="02020603050405020304" pitchFamily="18" charset="0"/>
              </a:rPr>
              <a:t>转 </a:t>
            </a:r>
            <a:r>
              <a:rPr lang="en-US" altLang="zh-CN" sz="2200" b="1" dirty="0">
                <a:solidFill>
                  <a:srgbClr val="954F72"/>
                </a:solidFill>
                <a:latin typeface="Times New Roman" panose="02020603050405020304" pitchFamily="18" charset="0"/>
              </a:rPr>
              <a:t>B</a:t>
            </a:r>
            <a:r>
              <a:rPr lang="en-US" altLang="zh-CN" sz="2200" b="1" dirty="0">
                <a:latin typeface="Times New Roman" panose="02020603050405020304" pitchFamily="18" charset="0"/>
              </a:rPr>
              <a:t> </a:t>
            </a:r>
            <a:r>
              <a:rPr lang="zh-CN" altLang="en-US" sz="2200" b="1" dirty="0">
                <a:latin typeface="Times New Roman" panose="02020603050405020304" pitchFamily="18" charset="0"/>
              </a:rPr>
              <a:t>的</a:t>
            </a:r>
            <a:r>
              <a:rPr lang="zh-CN" altLang="en-US" sz="2200" b="1" dirty="0">
                <a:latin typeface="Times New Roman" panose="02020603050405020304" pitchFamily="18" charset="0"/>
                <a:sym typeface="+mn-ea"/>
              </a:rPr>
              <a:t>中断</a:t>
            </a:r>
            <a:r>
              <a:rPr lang="zh-CN" altLang="en-US" sz="2200" b="1" dirty="0">
                <a:latin typeface="Times New Roman" panose="02020603050405020304" pitchFamily="18" charset="0"/>
              </a:rPr>
              <a:t>服务程序</a:t>
            </a:r>
          </a:p>
          <a:p>
            <a:pPr>
              <a:lnSpc>
                <a:spcPct val="85000"/>
              </a:lnSpc>
              <a:spcBef>
                <a:spcPct val="50000"/>
              </a:spcBef>
            </a:pPr>
            <a:r>
              <a:rPr lang="zh-CN" altLang="en-US" sz="2200" b="1" dirty="0">
                <a:solidFill>
                  <a:srgbClr val="954F72"/>
                </a:solidFill>
                <a:latin typeface="Times New Roman" panose="02020603050405020304" pitchFamily="18" charset="0"/>
              </a:rPr>
              <a:t>入口地址</a:t>
            </a:r>
          </a:p>
        </p:txBody>
      </p:sp>
      <p:sp>
        <p:nvSpPr>
          <p:cNvPr id="725013" name="Text Box 21"/>
          <p:cNvSpPr txBox="1"/>
          <p:nvPr/>
        </p:nvSpPr>
        <p:spPr>
          <a:xfrm>
            <a:off x="6656070" y="5240020"/>
            <a:ext cx="3505200" cy="835025"/>
          </a:xfrm>
          <a:prstGeom prst="rect">
            <a:avLst/>
          </a:prstGeom>
          <a:noFill/>
          <a:ln w="9525">
            <a:noFill/>
          </a:ln>
        </p:spPr>
        <p:txBody>
          <a:bodyPr>
            <a:spAutoFit/>
          </a:bodyPr>
          <a:lstStyle/>
          <a:p>
            <a:pPr>
              <a:lnSpc>
                <a:spcPct val="85000"/>
              </a:lnSpc>
              <a:spcBef>
                <a:spcPct val="50000"/>
              </a:spcBef>
            </a:pPr>
            <a:r>
              <a:rPr lang="zh-CN" altLang="en-US" sz="2200" b="1" dirty="0">
                <a:latin typeface="Times New Roman" panose="02020603050405020304" pitchFamily="18" charset="0"/>
              </a:rPr>
              <a:t>转 </a:t>
            </a:r>
            <a:r>
              <a:rPr lang="en-US" altLang="zh-CN" sz="2200" b="1" dirty="0">
                <a:solidFill>
                  <a:srgbClr val="954F72"/>
                </a:solidFill>
                <a:latin typeface="Times New Roman" panose="02020603050405020304" pitchFamily="18" charset="0"/>
              </a:rPr>
              <a:t>C </a:t>
            </a:r>
            <a:r>
              <a:rPr lang="zh-CN" altLang="en-US" sz="2200" b="1" dirty="0">
                <a:latin typeface="Times New Roman" panose="02020603050405020304" pitchFamily="18" charset="0"/>
              </a:rPr>
              <a:t>的</a:t>
            </a:r>
            <a:r>
              <a:rPr lang="zh-CN" altLang="en-US" sz="2200" b="1" dirty="0">
                <a:latin typeface="Times New Roman" panose="02020603050405020304" pitchFamily="18" charset="0"/>
                <a:sym typeface="+mn-ea"/>
              </a:rPr>
              <a:t>中断</a:t>
            </a:r>
            <a:r>
              <a:rPr lang="zh-CN" altLang="en-US" sz="2200" b="1" dirty="0">
                <a:latin typeface="Times New Roman" panose="02020603050405020304" pitchFamily="18" charset="0"/>
              </a:rPr>
              <a:t>服务程序</a:t>
            </a:r>
          </a:p>
          <a:p>
            <a:pPr>
              <a:lnSpc>
                <a:spcPct val="85000"/>
              </a:lnSpc>
              <a:spcBef>
                <a:spcPct val="50000"/>
              </a:spcBef>
            </a:pPr>
            <a:r>
              <a:rPr lang="zh-CN" altLang="en-US" sz="2200" b="1" dirty="0">
                <a:solidFill>
                  <a:srgbClr val="954F72"/>
                </a:solidFill>
                <a:latin typeface="Times New Roman" panose="02020603050405020304" pitchFamily="18" charset="0"/>
              </a:rPr>
              <a:t>入口地址</a:t>
            </a:r>
          </a:p>
        </p:txBody>
      </p:sp>
      <p:grpSp>
        <p:nvGrpSpPr>
          <p:cNvPr id="6" name="Group 22"/>
          <p:cNvGrpSpPr/>
          <p:nvPr/>
        </p:nvGrpSpPr>
        <p:grpSpPr>
          <a:xfrm>
            <a:off x="5665470" y="2431734"/>
            <a:ext cx="914400" cy="403225"/>
            <a:chOff x="2640" y="1351"/>
            <a:chExt cx="576" cy="254"/>
          </a:xfrm>
        </p:grpSpPr>
        <p:sp>
          <p:nvSpPr>
            <p:cNvPr id="54300" name="Line 23"/>
            <p:cNvSpPr/>
            <p:nvPr/>
          </p:nvSpPr>
          <p:spPr>
            <a:xfrm>
              <a:off x="2640" y="1605"/>
              <a:ext cx="576" cy="0"/>
            </a:xfrm>
            <a:prstGeom prst="line">
              <a:avLst/>
            </a:prstGeom>
            <a:ln w="28575" cap="flat" cmpd="sng">
              <a:solidFill>
                <a:schemeClr val="tx1"/>
              </a:solidFill>
              <a:prstDash val="solid"/>
              <a:headEnd type="none" w="med" len="med"/>
              <a:tailEnd type="stealth" w="med" len="med"/>
            </a:ln>
          </p:spPr>
        </p:sp>
        <p:sp>
          <p:nvSpPr>
            <p:cNvPr id="54301" name="Text Box 24"/>
            <p:cNvSpPr txBox="1"/>
            <p:nvPr/>
          </p:nvSpPr>
          <p:spPr>
            <a:xfrm>
              <a:off x="2688" y="1351"/>
              <a:ext cx="384" cy="250"/>
            </a:xfrm>
            <a:prstGeom prst="rect">
              <a:avLst/>
            </a:prstGeom>
            <a:noFill/>
            <a:ln w="9525">
              <a:noFill/>
            </a:ln>
          </p:spPr>
          <p:txBody>
            <a:bodyPr>
              <a:spAutoFit/>
            </a:bodyPr>
            <a:lstStyle/>
            <a:p>
              <a:pPr>
                <a:spcBef>
                  <a:spcPct val="50000"/>
                </a:spcBef>
              </a:pPr>
              <a:r>
                <a:rPr lang="zh-CN" altLang="en-US" sz="2000" b="1" dirty="0">
                  <a:latin typeface="Times New Roman" panose="02020603050405020304" pitchFamily="18" charset="0"/>
                </a:rPr>
                <a:t>是</a:t>
              </a:r>
            </a:p>
          </p:txBody>
        </p:sp>
      </p:grpSp>
      <p:grpSp>
        <p:nvGrpSpPr>
          <p:cNvPr id="7" name="Group 25"/>
          <p:cNvGrpSpPr/>
          <p:nvPr/>
        </p:nvGrpSpPr>
        <p:grpSpPr>
          <a:xfrm>
            <a:off x="5665470" y="3716021"/>
            <a:ext cx="914400" cy="428625"/>
            <a:chOff x="2640" y="2160"/>
            <a:chExt cx="576" cy="270"/>
          </a:xfrm>
        </p:grpSpPr>
        <p:sp>
          <p:nvSpPr>
            <p:cNvPr id="54298" name="Line 26"/>
            <p:cNvSpPr/>
            <p:nvPr/>
          </p:nvSpPr>
          <p:spPr>
            <a:xfrm>
              <a:off x="2640" y="2430"/>
              <a:ext cx="576" cy="0"/>
            </a:xfrm>
            <a:prstGeom prst="line">
              <a:avLst/>
            </a:prstGeom>
            <a:ln w="28575" cap="flat" cmpd="sng">
              <a:solidFill>
                <a:schemeClr val="tx1"/>
              </a:solidFill>
              <a:prstDash val="solid"/>
              <a:headEnd type="none" w="med" len="med"/>
              <a:tailEnd type="stealth" w="med" len="med"/>
            </a:ln>
          </p:spPr>
        </p:sp>
        <p:sp>
          <p:nvSpPr>
            <p:cNvPr id="54299" name="Text Box 27"/>
            <p:cNvSpPr txBox="1"/>
            <p:nvPr/>
          </p:nvSpPr>
          <p:spPr>
            <a:xfrm>
              <a:off x="2688" y="2160"/>
              <a:ext cx="384" cy="250"/>
            </a:xfrm>
            <a:prstGeom prst="rect">
              <a:avLst/>
            </a:prstGeom>
            <a:noFill/>
            <a:ln w="9525">
              <a:noFill/>
            </a:ln>
          </p:spPr>
          <p:txBody>
            <a:bodyPr>
              <a:spAutoFit/>
            </a:bodyPr>
            <a:lstStyle/>
            <a:p>
              <a:pPr>
                <a:spcBef>
                  <a:spcPct val="50000"/>
                </a:spcBef>
              </a:pPr>
              <a:r>
                <a:rPr lang="zh-CN" altLang="en-US" sz="2000" b="1" dirty="0">
                  <a:latin typeface="Times New Roman" panose="02020603050405020304" pitchFamily="18" charset="0"/>
                </a:rPr>
                <a:t>是</a:t>
              </a:r>
            </a:p>
          </p:txBody>
        </p:sp>
      </p:grpSp>
      <p:grpSp>
        <p:nvGrpSpPr>
          <p:cNvPr id="8" name="Group 28"/>
          <p:cNvGrpSpPr/>
          <p:nvPr/>
        </p:nvGrpSpPr>
        <p:grpSpPr>
          <a:xfrm>
            <a:off x="5665470" y="5011420"/>
            <a:ext cx="914400" cy="420688"/>
            <a:chOff x="2640" y="2976"/>
            <a:chExt cx="576" cy="265"/>
          </a:xfrm>
        </p:grpSpPr>
        <p:sp>
          <p:nvSpPr>
            <p:cNvPr id="54296" name="Line 29"/>
            <p:cNvSpPr/>
            <p:nvPr/>
          </p:nvSpPr>
          <p:spPr>
            <a:xfrm>
              <a:off x="2640" y="3241"/>
              <a:ext cx="576" cy="0"/>
            </a:xfrm>
            <a:prstGeom prst="line">
              <a:avLst/>
            </a:prstGeom>
            <a:ln w="28575" cap="flat" cmpd="sng">
              <a:solidFill>
                <a:schemeClr val="tx1"/>
              </a:solidFill>
              <a:prstDash val="solid"/>
              <a:headEnd type="none" w="med" len="med"/>
              <a:tailEnd type="stealth" w="med" len="med"/>
            </a:ln>
          </p:spPr>
        </p:sp>
        <p:sp>
          <p:nvSpPr>
            <p:cNvPr id="54297" name="Text Box 30"/>
            <p:cNvSpPr txBox="1"/>
            <p:nvPr/>
          </p:nvSpPr>
          <p:spPr>
            <a:xfrm>
              <a:off x="2688" y="2976"/>
              <a:ext cx="384" cy="250"/>
            </a:xfrm>
            <a:prstGeom prst="rect">
              <a:avLst/>
            </a:prstGeom>
            <a:noFill/>
            <a:ln w="9525">
              <a:noFill/>
            </a:ln>
          </p:spPr>
          <p:txBody>
            <a:bodyPr>
              <a:spAutoFit/>
            </a:bodyPr>
            <a:lstStyle/>
            <a:p>
              <a:pPr>
                <a:spcBef>
                  <a:spcPct val="50000"/>
                </a:spcBef>
              </a:pPr>
              <a:r>
                <a:rPr lang="zh-CN" altLang="en-US" sz="2000" b="1" dirty="0">
                  <a:latin typeface="Times New Roman" panose="02020603050405020304" pitchFamily="18" charset="0"/>
                </a:rPr>
                <a:t>是</a:t>
              </a:r>
            </a:p>
          </p:txBody>
        </p:sp>
      </p:grpSp>
      <p:grpSp>
        <p:nvGrpSpPr>
          <p:cNvPr id="9" name="Group 31"/>
          <p:cNvGrpSpPr/>
          <p:nvPr/>
        </p:nvGrpSpPr>
        <p:grpSpPr>
          <a:xfrm>
            <a:off x="4573270" y="4538346"/>
            <a:ext cx="635000" cy="473075"/>
            <a:chOff x="1952" y="2678"/>
            <a:chExt cx="400" cy="298"/>
          </a:xfrm>
        </p:grpSpPr>
        <p:sp>
          <p:nvSpPr>
            <p:cNvPr id="54294" name="Line 32"/>
            <p:cNvSpPr/>
            <p:nvPr/>
          </p:nvSpPr>
          <p:spPr>
            <a:xfrm>
              <a:off x="1952" y="2688"/>
              <a:ext cx="0" cy="288"/>
            </a:xfrm>
            <a:prstGeom prst="line">
              <a:avLst/>
            </a:prstGeom>
            <a:ln w="28575" cap="flat" cmpd="sng">
              <a:solidFill>
                <a:schemeClr val="tx1"/>
              </a:solidFill>
              <a:prstDash val="solid"/>
              <a:headEnd type="none" w="med" len="med"/>
              <a:tailEnd type="stealth" w="med" len="med"/>
            </a:ln>
          </p:spPr>
        </p:sp>
        <p:sp>
          <p:nvSpPr>
            <p:cNvPr id="54295" name="Text Box 33"/>
            <p:cNvSpPr txBox="1"/>
            <p:nvPr/>
          </p:nvSpPr>
          <p:spPr>
            <a:xfrm>
              <a:off x="1968" y="2678"/>
              <a:ext cx="384" cy="250"/>
            </a:xfrm>
            <a:prstGeom prst="rect">
              <a:avLst/>
            </a:prstGeom>
            <a:noFill/>
            <a:ln w="9525">
              <a:noFill/>
            </a:ln>
          </p:spPr>
          <p:txBody>
            <a:bodyPr>
              <a:spAutoFit/>
            </a:bodyPr>
            <a:lstStyle/>
            <a:p>
              <a:pPr>
                <a:spcBef>
                  <a:spcPct val="50000"/>
                </a:spcBef>
              </a:pPr>
              <a:r>
                <a:rPr lang="zh-CN" altLang="en-US" sz="2000" b="1" dirty="0">
                  <a:latin typeface="Times New Roman" panose="02020603050405020304" pitchFamily="18" charset="0"/>
                </a:rPr>
                <a:t>否</a:t>
              </a:r>
            </a:p>
          </p:txBody>
        </p:sp>
      </p:grpSp>
      <p:grpSp>
        <p:nvGrpSpPr>
          <p:cNvPr id="10" name="Group 34"/>
          <p:cNvGrpSpPr/>
          <p:nvPr/>
        </p:nvGrpSpPr>
        <p:grpSpPr>
          <a:xfrm>
            <a:off x="4573270" y="5833746"/>
            <a:ext cx="635000" cy="473075"/>
            <a:chOff x="1952" y="3494"/>
            <a:chExt cx="400" cy="298"/>
          </a:xfrm>
        </p:grpSpPr>
        <p:sp>
          <p:nvSpPr>
            <p:cNvPr id="54292" name="Line 35"/>
            <p:cNvSpPr/>
            <p:nvPr/>
          </p:nvSpPr>
          <p:spPr>
            <a:xfrm>
              <a:off x="1952" y="3504"/>
              <a:ext cx="0" cy="288"/>
            </a:xfrm>
            <a:prstGeom prst="line">
              <a:avLst/>
            </a:prstGeom>
            <a:ln w="28575" cap="flat" cmpd="sng">
              <a:solidFill>
                <a:schemeClr val="tx1"/>
              </a:solidFill>
              <a:prstDash val="solid"/>
              <a:headEnd type="none" w="med" len="med"/>
              <a:tailEnd type="stealth" w="med" len="med"/>
            </a:ln>
          </p:spPr>
        </p:sp>
        <p:sp>
          <p:nvSpPr>
            <p:cNvPr id="54293" name="Text Box 36"/>
            <p:cNvSpPr txBox="1"/>
            <p:nvPr/>
          </p:nvSpPr>
          <p:spPr>
            <a:xfrm>
              <a:off x="1968" y="3494"/>
              <a:ext cx="384" cy="250"/>
            </a:xfrm>
            <a:prstGeom prst="rect">
              <a:avLst/>
            </a:prstGeom>
            <a:noFill/>
            <a:ln w="9525">
              <a:noFill/>
            </a:ln>
          </p:spPr>
          <p:txBody>
            <a:bodyPr>
              <a:spAutoFit/>
            </a:bodyPr>
            <a:lstStyle/>
            <a:p>
              <a:pPr>
                <a:spcBef>
                  <a:spcPct val="50000"/>
                </a:spcBef>
              </a:pPr>
              <a:r>
                <a:rPr lang="zh-CN" altLang="en-US" sz="2000" b="1" dirty="0">
                  <a:latin typeface="Times New Roman" panose="02020603050405020304" pitchFamily="18" charset="0"/>
                </a:rPr>
                <a:t>否</a:t>
              </a:r>
            </a:p>
          </p:txBody>
        </p:sp>
      </p:gr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标题 85"/>
          <p:cNvSpPr>
            <a:spLocks noGrp="1"/>
          </p:cNvSpPr>
          <p:nvPr>
            <p:ph type="title"/>
          </p:nvPr>
        </p:nvSpPr>
        <p:spPr/>
        <p:txBody>
          <a:bodyPr>
            <a:normAutofit/>
          </a:bodyPr>
          <a:lstStyle/>
          <a:p>
            <a:r>
              <a:rPr lang="zh-CN" altLang="en-US" b="1">
                <a:sym typeface="+mn-ea"/>
              </a:rPr>
              <a:t>中断向量地址形成部件</a:t>
            </a:r>
            <a:endParaRPr lang="zh-CN" altLang="en-US"/>
          </a:p>
        </p:txBody>
      </p:sp>
      <p:sp>
        <p:nvSpPr>
          <p:cNvPr id="90" name="内容占位符 89"/>
          <p:cNvSpPr>
            <a:spLocks noGrp="1"/>
          </p:cNvSpPr>
          <p:nvPr>
            <p:ph idx="1"/>
          </p:nvPr>
        </p:nvSpPr>
        <p:spPr/>
        <p:txBody>
          <a:bodyPr/>
          <a:lstStyle/>
          <a:p>
            <a:pPr marL="0" indent="0">
              <a:buNone/>
            </a:pPr>
            <a:r>
              <a:rPr lang="zh-CN" altLang="en-US" b="1">
                <a:sym typeface="+mn-ea"/>
              </a:rPr>
              <a:t>中断服务程序入口地址</a:t>
            </a:r>
            <a:endParaRPr lang="zh-CN" altLang="en-US" b="1"/>
          </a:p>
          <a:p>
            <a:endParaRPr lang="zh-CN" altLang="en-US"/>
          </a:p>
        </p:txBody>
      </p:sp>
      <p:sp>
        <p:nvSpPr>
          <p:cNvPr id="2" name="灯片编号占位符 1"/>
          <p:cNvSpPr>
            <a:spLocks noGrp="1"/>
          </p:cNvSpPr>
          <p:nvPr>
            <p:ph type="sldNum" sz="quarter" idx="12"/>
          </p:nvPr>
        </p:nvSpPr>
        <p:spPr/>
        <p:txBody>
          <a:bodyPr/>
          <a:lstStyle/>
          <a:p>
            <a:fld id="{8EE8E787-E6FE-45D8-9039-788B45E44EE7}" type="slidenum">
              <a:rPr lang="zh-CN" altLang="en-US" smtClean="0"/>
              <a:t>217</a:t>
            </a:fld>
            <a:endParaRPr lang="zh-CN" altLang="en-US" dirty="0"/>
          </a:p>
        </p:txBody>
      </p:sp>
      <p:grpSp>
        <p:nvGrpSpPr>
          <p:cNvPr id="5" name="Group 4"/>
          <p:cNvGrpSpPr/>
          <p:nvPr/>
        </p:nvGrpSpPr>
        <p:grpSpPr bwMode="auto">
          <a:xfrm>
            <a:off x="2059940" y="2576195"/>
            <a:ext cx="1209675" cy="1357313"/>
            <a:chOff x="728" y="1584"/>
            <a:chExt cx="762" cy="855"/>
          </a:xfrm>
        </p:grpSpPr>
        <p:sp>
          <p:nvSpPr>
            <p:cNvPr id="6" name="Line 5"/>
            <p:cNvSpPr>
              <a:spLocks noChangeShapeType="1"/>
            </p:cNvSpPr>
            <p:nvPr/>
          </p:nvSpPr>
          <p:spPr bwMode="auto">
            <a:xfrm flipV="1">
              <a:off x="742" y="2000"/>
              <a:ext cx="0" cy="439"/>
            </a:xfrm>
            <a:prstGeom prst="line">
              <a:avLst/>
            </a:prstGeom>
            <a:noFill/>
            <a:ln w="952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 name="Line 6"/>
            <p:cNvSpPr>
              <a:spLocks noChangeShapeType="1"/>
            </p:cNvSpPr>
            <p:nvPr/>
          </p:nvSpPr>
          <p:spPr bwMode="auto">
            <a:xfrm flipV="1">
              <a:off x="903" y="2000"/>
              <a:ext cx="0" cy="439"/>
            </a:xfrm>
            <a:prstGeom prst="line">
              <a:avLst/>
            </a:prstGeom>
            <a:noFill/>
            <a:ln w="952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 name="Line 7"/>
            <p:cNvSpPr>
              <a:spLocks noChangeShapeType="1"/>
            </p:cNvSpPr>
            <p:nvPr/>
          </p:nvSpPr>
          <p:spPr bwMode="auto">
            <a:xfrm flipV="1">
              <a:off x="1490" y="2000"/>
              <a:ext cx="0" cy="439"/>
            </a:xfrm>
            <a:prstGeom prst="line">
              <a:avLst/>
            </a:prstGeom>
            <a:noFill/>
            <a:ln w="952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 name="Text Box 8"/>
            <p:cNvSpPr txBox="1">
              <a:spLocks noChangeArrowheads="1"/>
            </p:cNvSpPr>
            <p:nvPr/>
          </p:nvSpPr>
          <p:spPr bwMode="auto">
            <a:xfrm>
              <a:off x="997" y="2024"/>
              <a:ext cx="341"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b="1"/>
                <a:t>…</a:t>
              </a:r>
            </a:p>
          </p:txBody>
        </p:sp>
        <p:sp>
          <p:nvSpPr>
            <p:cNvPr id="10" name="Text Box 9"/>
            <p:cNvSpPr txBox="1">
              <a:spLocks noChangeArrowheads="1"/>
            </p:cNvSpPr>
            <p:nvPr/>
          </p:nvSpPr>
          <p:spPr bwMode="auto">
            <a:xfrm>
              <a:off x="728" y="1584"/>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chemeClr val="folHlink"/>
                  </a:solidFill>
                </a:rPr>
                <a:t>向量地址</a:t>
              </a:r>
            </a:p>
          </p:txBody>
        </p:sp>
      </p:grpSp>
      <p:grpSp>
        <p:nvGrpSpPr>
          <p:cNvPr id="11" name="Group 10"/>
          <p:cNvGrpSpPr/>
          <p:nvPr/>
        </p:nvGrpSpPr>
        <p:grpSpPr bwMode="auto">
          <a:xfrm>
            <a:off x="1956753" y="4876483"/>
            <a:ext cx="1462087" cy="1449387"/>
            <a:chOff x="663" y="3033"/>
            <a:chExt cx="921" cy="913"/>
          </a:xfrm>
        </p:grpSpPr>
        <p:sp>
          <p:nvSpPr>
            <p:cNvPr id="12" name="Line 11"/>
            <p:cNvSpPr>
              <a:spLocks noChangeShapeType="1"/>
            </p:cNvSpPr>
            <p:nvPr/>
          </p:nvSpPr>
          <p:spPr bwMode="auto">
            <a:xfrm flipV="1">
              <a:off x="743" y="3074"/>
              <a:ext cx="0" cy="439"/>
            </a:xfrm>
            <a:prstGeom prst="line">
              <a:avLst/>
            </a:prstGeom>
            <a:noFill/>
            <a:ln w="952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12"/>
            <p:cNvSpPr>
              <a:spLocks noChangeShapeType="1"/>
            </p:cNvSpPr>
            <p:nvPr/>
          </p:nvSpPr>
          <p:spPr bwMode="auto">
            <a:xfrm flipV="1">
              <a:off x="903" y="3074"/>
              <a:ext cx="0" cy="439"/>
            </a:xfrm>
            <a:prstGeom prst="line">
              <a:avLst/>
            </a:prstGeom>
            <a:noFill/>
            <a:ln w="952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 name="Line 13"/>
            <p:cNvSpPr>
              <a:spLocks noChangeShapeType="1"/>
            </p:cNvSpPr>
            <p:nvPr/>
          </p:nvSpPr>
          <p:spPr bwMode="auto">
            <a:xfrm flipV="1">
              <a:off x="1490" y="3074"/>
              <a:ext cx="0" cy="439"/>
            </a:xfrm>
            <a:prstGeom prst="line">
              <a:avLst/>
            </a:prstGeom>
            <a:noFill/>
            <a:ln w="952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5" name="Text Box 14"/>
            <p:cNvSpPr txBox="1">
              <a:spLocks noChangeArrowheads="1"/>
            </p:cNvSpPr>
            <p:nvPr/>
          </p:nvSpPr>
          <p:spPr bwMode="auto">
            <a:xfrm>
              <a:off x="1000" y="3033"/>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b="1"/>
                <a:t>…</a:t>
              </a:r>
            </a:p>
          </p:txBody>
        </p:sp>
        <p:sp>
          <p:nvSpPr>
            <p:cNvPr id="16" name="Text Box 15"/>
            <p:cNvSpPr txBox="1">
              <a:spLocks noChangeArrowheads="1"/>
            </p:cNvSpPr>
            <p:nvPr/>
          </p:nvSpPr>
          <p:spPr bwMode="auto">
            <a:xfrm>
              <a:off x="663" y="3696"/>
              <a:ext cx="92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chemeClr val="folHlink"/>
                  </a:solidFill>
                </a:rPr>
                <a:t>排队器输出</a:t>
              </a:r>
            </a:p>
          </p:txBody>
        </p:sp>
      </p:grpSp>
      <p:grpSp>
        <p:nvGrpSpPr>
          <p:cNvPr id="17" name="Group 16"/>
          <p:cNvGrpSpPr/>
          <p:nvPr/>
        </p:nvGrpSpPr>
        <p:grpSpPr bwMode="auto">
          <a:xfrm>
            <a:off x="4869180" y="1154430"/>
            <a:ext cx="1708150" cy="963613"/>
            <a:chOff x="1736" y="618"/>
            <a:chExt cx="1076" cy="607"/>
          </a:xfrm>
        </p:grpSpPr>
        <p:sp>
          <p:nvSpPr>
            <p:cNvPr id="18" name="Text Box 17"/>
            <p:cNvSpPr txBox="1">
              <a:spLocks noChangeArrowheads="1"/>
            </p:cNvSpPr>
            <p:nvPr/>
          </p:nvSpPr>
          <p:spPr bwMode="auto">
            <a:xfrm>
              <a:off x="1736" y="618"/>
              <a:ext cx="10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b="1"/>
                <a:t>由软件产生</a:t>
              </a:r>
            </a:p>
          </p:txBody>
        </p:sp>
        <p:sp>
          <p:nvSpPr>
            <p:cNvPr id="19" name="Text Box 18"/>
            <p:cNvSpPr txBox="1">
              <a:spLocks noChangeArrowheads="1"/>
            </p:cNvSpPr>
            <p:nvPr/>
          </p:nvSpPr>
          <p:spPr bwMode="auto">
            <a:xfrm>
              <a:off x="1736" y="937"/>
              <a:ext cx="10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b="1"/>
                <a:t>硬件向量法</a:t>
              </a:r>
            </a:p>
          </p:txBody>
        </p:sp>
      </p:grpSp>
      <p:sp>
        <p:nvSpPr>
          <p:cNvPr id="20" name="AutoShape 19"/>
          <p:cNvSpPr/>
          <p:nvPr/>
        </p:nvSpPr>
        <p:spPr bwMode="auto">
          <a:xfrm>
            <a:off x="4704080" y="1381443"/>
            <a:ext cx="152400" cy="568325"/>
          </a:xfrm>
          <a:prstGeom prst="leftBrace">
            <a:avLst>
              <a:gd name="adj1" fmla="val 31076"/>
              <a:gd name="adj2" fmla="val 50000"/>
            </a:avLst>
          </a:prstGeom>
          <a:noFill/>
          <a:ln w="2857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nvGrpSpPr>
          <p:cNvPr id="21" name="Group 20"/>
          <p:cNvGrpSpPr/>
          <p:nvPr/>
        </p:nvGrpSpPr>
        <p:grpSpPr bwMode="auto">
          <a:xfrm>
            <a:off x="4899978" y="2482533"/>
            <a:ext cx="4673600" cy="4284662"/>
            <a:chOff x="2576" y="1525"/>
            <a:chExt cx="2944" cy="2699"/>
          </a:xfrm>
        </p:grpSpPr>
        <p:grpSp>
          <p:nvGrpSpPr>
            <p:cNvPr id="22" name="Group 21"/>
            <p:cNvGrpSpPr/>
            <p:nvPr/>
          </p:nvGrpSpPr>
          <p:grpSpPr bwMode="auto">
            <a:xfrm>
              <a:off x="3888" y="1800"/>
              <a:ext cx="1632" cy="2424"/>
              <a:chOff x="3888" y="1800"/>
              <a:chExt cx="1632" cy="2424"/>
            </a:xfrm>
          </p:grpSpPr>
          <p:sp>
            <p:nvSpPr>
              <p:cNvPr id="33" name="Rectangle 22"/>
              <p:cNvSpPr>
                <a:spLocks noChangeArrowheads="1"/>
              </p:cNvSpPr>
              <p:nvPr/>
            </p:nvSpPr>
            <p:spPr bwMode="auto">
              <a:xfrm>
                <a:off x="3984" y="3687"/>
                <a:ext cx="153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zh-CN" altLang="en-US" sz="2400"/>
                  <a:t> </a:t>
                </a:r>
                <a:r>
                  <a:rPr lang="zh-CN" altLang="en-US" sz="2000" b="1"/>
                  <a:t>显示器服务程序</a:t>
                </a:r>
              </a:p>
            </p:txBody>
          </p:sp>
          <p:sp>
            <p:nvSpPr>
              <p:cNvPr id="34" name="Rectangle 23"/>
              <p:cNvSpPr>
                <a:spLocks noChangeArrowheads="1"/>
              </p:cNvSpPr>
              <p:nvPr/>
            </p:nvSpPr>
            <p:spPr bwMode="auto">
              <a:xfrm>
                <a:off x="3888" y="3408"/>
                <a:ext cx="153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endParaRPr lang="zh-CN" altLang="en-US" sz="2000"/>
              </a:p>
            </p:txBody>
          </p:sp>
          <p:sp>
            <p:nvSpPr>
              <p:cNvPr id="35" name="Rectangle 24"/>
              <p:cNvSpPr>
                <a:spLocks noChangeArrowheads="1"/>
              </p:cNvSpPr>
              <p:nvPr/>
            </p:nvSpPr>
            <p:spPr bwMode="auto">
              <a:xfrm>
                <a:off x="3984" y="3159"/>
                <a:ext cx="153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zh-CN" altLang="en-US" sz="2400" b="1"/>
                  <a:t> </a:t>
                </a:r>
                <a:r>
                  <a:rPr lang="zh-CN" altLang="en-US" sz="2000" b="1"/>
                  <a:t>打印机服务程序</a:t>
                </a:r>
              </a:p>
              <a:p>
                <a:pPr eaLnBrk="1" hangingPunct="1">
                  <a:buFont typeface="Wingdings" panose="05000000000000000000" pitchFamily="2" charset="2"/>
                  <a:buNone/>
                </a:pPr>
                <a:endParaRPr lang="zh-CN" altLang="en-US" sz="2400" b="1"/>
              </a:p>
            </p:txBody>
          </p:sp>
          <p:sp>
            <p:nvSpPr>
              <p:cNvPr id="36" name="Rectangle 25"/>
              <p:cNvSpPr>
                <a:spLocks noChangeArrowheads="1"/>
              </p:cNvSpPr>
              <p:nvPr/>
            </p:nvSpPr>
            <p:spPr bwMode="auto">
              <a:xfrm>
                <a:off x="3888" y="2910"/>
                <a:ext cx="153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endParaRPr lang="zh-CN" altLang="en-US" sz="2000"/>
              </a:p>
            </p:txBody>
          </p:sp>
          <p:sp>
            <p:nvSpPr>
              <p:cNvPr id="37" name="Rectangle 26"/>
              <p:cNvSpPr>
                <a:spLocks noChangeArrowheads="1"/>
              </p:cNvSpPr>
              <p:nvPr/>
            </p:nvSpPr>
            <p:spPr bwMode="auto">
              <a:xfrm>
                <a:off x="3888" y="2623"/>
                <a:ext cx="153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a:t>JMP        400</a:t>
                </a:r>
              </a:p>
            </p:txBody>
          </p:sp>
          <p:sp>
            <p:nvSpPr>
              <p:cNvPr id="38" name="Rectangle 27"/>
              <p:cNvSpPr>
                <a:spLocks noChangeArrowheads="1"/>
              </p:cNvSpPr>
              <p:nvPr/>
            </p:nvSpPr>
            <p:spPr bwMode="auto">
              <a:xfrm>
                <a:off x="3888" y="2336"/>
                <a:ext cx="153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a:t>JMP        300</a:t>
                </a:r>
              </a:p>
            </p:txBody>
          </p:sp>
          <p:sp>
            <p:nvSpPr>
              <p:cNvPr id="39" name="Rectangle 28"/>
              <p:cNvSpPr>
                <a:spLocks noChangeArrowheads="1"/>
              </p:cNvSpPr>
              <p:nvPr/>
            </p:nvSpPr>
            <p:spPr bwMode="auto">
              <a:xfrm>
                <a:off x="3888" y="2049"/>
                <a:ext cx="1536"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400" b="1"/>
                  <a:t>JMP        </a:t>
                </a:r>
                <a:r>
                  <a:rPr lang="en-US" altLang="zh-CN" sz="2400" b="1">
                    <a:solidFill>
                      <a:schemeClr val="folHlink"/>
                    </a:solidFill>
                  </a:rPr>
                  <a:t>200</a:t>
                </a:r>
              </a:p>
            </p:txBody>
          </p:sp>
          <p:sp>
            <p:nvSpPr>
              <p:cNvPr id="40" name="Rectangle 29"/>
              <p:cNvSpPr>
                <a:spLocks noChangeArrowheads="1"/>
              </p:cNvSpPr>
              <p:nvPr/>
            </p:nvSpPr>
            <p:spPr bwMode="auto">
              <a:xfrm>
                <a:off x="3888" y="1800"/>
                <a:ext cx="153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endParaRPr lang="zh-CN" altLang="en-US" sz="2000"/>
              </a:p>
            </p:txBody>
          </p:sp>
          <p:sp>
            <p:nvSpPr>
              <p:cNvPr id="41" name="Line 30"/>
              <p:cNvSpPr>
                <a:spLocks noChangeShapeType="1"/>
              </p:cNvSpPr>
              <p:nvPr/>
            </p:nvSpPr>
            <p:spPr bwMode="auto">
              <a:xfrm>
                <a:off x="3888" y="1800"/>
                <a:ext cx="153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2" name="Line 31"/>
              <p:cNvSpPr>
                <a:spLocks noChangeShapeType="1"/>
              </p:cNvSpPr>
              <p:nvPr/>
            </p:nvSpPr>
            <p:spPr bwMode="auto">
              <a:xfrm>
                <a:off x="3888" y="2049"/>
                <a:ext cx="153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3" name="Line 32"/>
              <p:cNvSpPr>
                <a:spLocks noChangeShapeType="1"/>
              </p:cNvSpPr>
              <p:nvPr/>
            </p:nvSpPr>
            <p:spPr bwMode="auto">
              <a:xfrm>
                <a:off x="3888" y="2336"/>
                <a:ext cx="153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4" name="Line 33"/>
              <p:cNvSpPr>
                <a:spLocks noChangeShapeType="1"/>
              </p:cNvSpPr>
              <p:nvPr/>
            </p:nvSpPr>
            <p:spPr bwMode="auto">
              <a:xfrm>
                <a:off x="3888" y="2623"/>
                <a:ext cx="153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5" name="Line 34"/>
              <p:cNvSpPr>
                <a:spLocks noChangeShapeType="1"/>
              </p:cNvSpPr>
              <p:nvPr/>
            </p:nvSpPr>
            <p:spPr bwMode="auto">
              <a:xfrm>
                <a:off x="3888" y="2910"/>
                <a:ext cx="153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6" name="Line 35"/>
              <p:cNvSpPr>
                <a:spLocks noChangeShapeType="1"/>
              </p:cNvSpPr>
              <p:nvPr/>
            </p:nvSpPr>
            <p:spPr bwMode="auto">
              <a:xfrm>
                <a:off x="3888" y="3159"/>
                <a:ext cx="153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7" name="Line 36"/>
              <p:cNvSpPr>
                <a:spLocks noChangeShapeType="1"/>
              </p:cNvSpPr>
              <p:nvPr/>
            </p:nvSpPr>
            <p:spPr bwMode="auto">
              <a:xfrm>
                <a:off x="3888" y="3696"/>
                <a:ext cx="153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8" name="Line 37"/>
              <p:cNvSpPr>
                <a:spLocks noChangeShapeType="1"/>
              </p:cNvSpPr>
              <p:nvPr/>
            </p:nvSpPr>
            <p:spPr bwMode="auto">
              <a:xfrm>
                <a:off x="3888" y="1800"/>
                <a:ext cx="0" cy="240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49" name="Line 38"/>
              <p:cNvSpPr>
                <a:spLocks noChangeShapeType="1"/>
              </p:cNvSpPr>
              <p:nvPr/>
            </p:nvSpPr>
            <p:spPr bwMode="auto">
              <a:xfrm>
                <a:off x="5424" y="1800"/>
                <a:ext cx="0" cy="2400"/>
              </a:xfrm>
              <a:prstGeom prst="line">
                <a:avLst/>
              </a:prstGeom>
              <a:noFill/>
              <a:ln w="28575" cap="sq">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0" name="Text Box 39"/>
              <p:cNvSpPr txBox="1">
                <a:spLocks noChangeArrowheads="1"/>
              </p:cNvSpPr>
              <p:nvPr/>
            </p:nvSpPr>
            <p:spPr bwMode="auto">
              <a:xfrm>
                <a:off x="4512" y="1800"/>
                <a:ext cx="385"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b="1"/>
                  <a:t>…</a:t>
                </a:r>
              </a:p>
            </p:txBody>
          </p:sp>
          <p:sp>
            <p:nvSpPr>
              <p:cNvPr id="51" name="Text Box 40"/>
              <p:cNvSpPr txBox="1">
                <a:spLocks noChangeArrowheads="1"/>
              </p:cNvSpPr>
              <p:nvPr/>
            </p:nvSpPr>
            <p:spPr bwMode="auto">
              <a:xfrm>
                <a:off x="4512" y="2910"/>
                <a:ext cx="385"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b="1"/>
                  <a:t>…</a:t>
                </a:r>
              </a:p>
            </p:txBody>
          </p:sp>
          <p:sp>
            <p:nvSpPr>
              <p:cNvPr id="52" name="Text Box 41"/>
              <p:cNvSpPr txBox="1">
                <a:spLocks noChangeArrowheads="1"/>
              </p:cNvSpPr>
              <p:nvPr/>
            </p:nvSpPr>
            <p:spPr bwMode="auto">
              <a:xfrm>
                <a:off x="4512" y="3438"/>
                <a:ext cx="385"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b="1"/>
                  <a:t>…</a:t>
                </a:r>
              </a:p>
            </p:txBody>
          </p:sp>
          <p:sp>
            <p:nvSpPr>
              <p:cNvPr id="53" name="Rectangle 42"/>
              <p:cNvSpPr>
                <a:spLocks noChangeArrowheads="1"/>
              </p:cNvSpPr>
              <p:nvPr/>
            </p:nvSpPr>
            <p:spPr bwMode="auto">
              <a:xfrm>
                <a:off x="3888" y="3927"/>
                <a:ext cx="1536"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endParaRPr lang="zh-CN" altLang="en-US" sz="2000"/>
              </a:p>
            </p:txBody>
          </p:sp>
          <p:sp>
            <p:nvSpPr>
              <p:cNvPr id="54" name="Line 43"/>
              <p:cNvSpPr>
                <a:spLocks noChangeShapeType="1"/>
              </p:cNvSpPr>
              <p:nvPr/>
            </p:nvSpPr>
            <p:spPr bwMode="auto">
              <a:xfrm>
                <a:off x="3888" y="4176"/>
                <a:ext cx="1536"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55" name="Text Box 44"/>
              <p:cNvSpPr txBox="1">
                <a:spLocks noChangeArrowheads="1"/>
              </p:cNvSpPr>
              <p:nvPr/>
            </p:nvSpPr>
            <p:spPr bwMode="auto">
              <a:xfrm>
                <a:off x="4512" y="3942"/>
                <a:ext cx="385"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b="1"/>
                  <a:t>…</a:t>
                </a:r>
              </a:p>
            </p:txBody>
          </p:sp>
        </p:grpSp>
        <p:sp>
          <p:nvSpPr>
            <p:cNvPr id="23" name="Text Box 45"/>
            <p:cNvSpPr txBox="1">
              <a:spLocks noChangeArrowheads="1"/>
            </p:cNvSpPr>
            <p:nvPr/>
          </p:nvSpPr>
          <p:spPr bwMode="auto">
            <a:xfrm>
              <a:off x="4416" y="1525"/>
              <a:ext cx="5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b="1"/>
                <a:t>主存</a:t>
              </a:r>
            </a:p>
          </p:txBody>
        </p:sp>
        <p:sp>
          <p:nvSpPr>
            <p:cNvPr id="24" name="Text Box 46"/>
            <p:cNvSpPr txBox="1">
              <a:spLocks noChangeArrowheads="1"/>
            </p:cNvSpPr>
            <p:nvPr/>
          </p:nvSpPr>
          <p:spPr bwMode="auto">
            <a:xfrm>
              <a:off x="3430" y="2056"/>
              <a:ext cx="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chemeClr val="folHlink"/>
                  </a:solidFill>
                </a:rPr>
                <a:t>12</a:t>
              </a:r>
              <a:r>
                <a:rPr lang="en-US" altLang="zh-CN" sz="2000" b="1">
                  <a:solidFill>
                    <a:schemeClr val="folHlink"/>
                  </a:solidFill>
                </a:rPr>
                <a:t>H</a:t>
              </a:r>
            </a:p>
          </p:txBody>
        </p:sp>
        <p:sp>
          <p:nvSpPr>
            <p:cNvPr id="25" name="Text Box 47"/>
            <p:cNvSpPr txBox="1">
              <a:spLocks noChangeArrowheads="1"/>
            </p:cNvSpPr>
            <p:nvPr/>
          </p:nvSpPr>
          <p:spPr bwMode="auto">
            <a:xfrm>
              <a:off x="3440" y="2344"/>
              <a:ext cx="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13</a:t>
              </a:r>
              <a:r>
                <a:rPr lang="en-US" altLang="zh-CN" sz="2000" b="1"/>
                <a:t>H</a:t>
              </a:r>
            </a:p>
          </p:txBody>
        </p:sp>
        <p:sp>
          <p:nvSpPr>
            <p:cNvPr id="26" name="Text Box 48"/>
            <p:cNvSpPr txBox="1">
              <a:spLocks noChangeArrowheads="1"/>
            </p:cNvSpPr>
            <p:nvPr/>
          </p:nvSpPr>
          <p:spPr bwMode="auto">
            <a:xfrm>
              <a:off x="3440" y="2642"/>
              <a:ext cx="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14</a:t>
              </a:r>
              <a:r>
                <a:rPr lang="en-US" altLang="zh-CN" sz="2000" b="1"/>
                <a:t>H</a:t>
              </a:r>
            </a:p>
          </p:txBody>
        </p:sp>
        <p:sp>
          <p:nvSpPr>
            <p:cNvPr id="27" name="Text Box 49"/>
            <p:cNvSpPr txBox="1">
              <a:spLocks noChangeArrowheads="1"/>
            </p:cNvSpPr>
            <p:nvPr/>
          </p:nvSpPr>
          <p:spPr bwMode="auto">
            <a:xfrm>
              <a:off x="3532" y="3120"/>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chemeClr val="folHlink"/>
                  </a:solidFill>
                </a:rPr>
                <a:t>200</a:t>
              </a:r>
              <a:endParaRPr lang="en-US" altLang="zh-CN" sz="2000" b="1">
                <a:solidFill>
                  <a:schemeClr val="folHlink"/>
                </a:solidFill>
              </a:endParaRPr>
            </a:p>
          </p:txBody>
        </p:sp>
        <p:sp>
          <p:nvSpPr>
            <p:cNvPr id="28" name="Text Box 50"/>
            <p:cNvSpPr txBox="1">
              <a:spLocks noChangeArrowheads="1"/>
            </p:cNvSpPr>
            <p:nvPr/>
          </p:nvSpPr>
          <p:spPr bwMode="auto">
            <a:xfrm>
              <a:off x="3532" y="3640"/>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300</a:t>
              </a:r>
              <a:endParaRPr lang="en-US" altLang="zh-CN" sz="2000" b="1"/>
            </a:p>
          </p:txBody>
        </p:sp>
        <p:sp>
          <p:nvSpPr>
            <p:cNvPr id="29" name="AutoShape 51"/>
            <p:cNvSpPr/>
            <p:nvPr/>
          </p:nvSpPr>
          <p:spPr bwMode="auto">
            <a:xfrm>
              <a:off x="3296" y="2114"/>
              <a:ext cx="144" cy="720"/>
            </a:xfrm>
            <a:prstGeom prst="leftBrace">
              <a:avLst>
                <a:gd name="adj1" fmla="val 41667"/>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30" name="Text Box 52"/>
            <p:cNvSpPr txBox="1">
              <a:spLocks noChangeArrowheads="1"/>
            </p:cNvSpPr>
            <p:nvPr/>
          </p:nvSpPr>
          <p:spPr bwMode="auto">
            <a:xfrm>
              <a:off x="2576" y="2344"/>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chemeClr val="folHlink"/>
                  </a:solidFill>
                </a:rPr>
                <a:t>向量地址</a:t>
              </a:r>
            </a:p>
          </p:txBody>
        </p:sp>
        <p:sp>
          <p:nvSpPr>
            <p:cNvPr id="31" name="Text Box 53"/>
            <p:cNvSpPr txBox="1">
              <a:spLocks noChangeArrowheads="1"/>
            </p:cNvSpPr>
            <p:nvPr/>
          </p:nvSpPr>
          <p:spPr bwMode="auto">
            <a:xfrm>
              <a:off x="2820" y="3120"/>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solidFill>
                    <a:schemeClr val="folHlink"/>
                  </a:solidFill>
                </a:rPr>
                <a:t>入口地址</a:t>
              </a:r>
            </a:p>
          </p:txBody>
        </p:sp>
        <p:sp>
          <p:nvSpPr>
            <p:cNvPr id="32" name="Text Box 54"/>
            <p:cNvSpPr txBox="1">
              <a:spLocks noChangeArrowheads="1"/>
            </p:cNvSpPr>
            <p:nvPr/>
          </p:nvSpPr>
          <p:spPr bwMode="auto">
            <a:xfrm>
              <a:off x="2812" y="3640"/>
              <a:ext cx="7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入口地址</a:t>
              </a:r>
            </a:p>
          </p:txBody>
        </p:sp>
      </p:grpSp>
      <p:grpSp>
        <p:nvGrpSpPr>
          <p:cNvPr id="56" name="Group 55"/>
          <p:cNvGrpSpPr/>
          <p:nvPr/>
        </p:nvGrpSpPr>
        <p:grpSpPr bwMode="auto">
          <a:xfrm>
            <a:off x="1742440" y="3947795"/>
            <a:ext cx="1905000" cy="990600"/>
            <a:chOff x="528" y="2448"/>
            <a:chExt cx="1200" cy="624"/>
          </a:xfrm>
        </p:grpSpPr>
        <p:sp>
          <p:nvSpPr>
            <p:cNvPr id="57" name="Text Box 56"/>
            <p:cNvSpPr txBox="1">
              <a:spLocks noChangeArrowheads="1"/>
            </p:cNvSpPr>
            <p:nvPr/>
          </p:nvSpPr>
          <p:spPr bwMode="auto">
            <a:xfrm>
              <a:off x="576" y="2534"/>
              <a:ext cx="1082"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中断向量地址</a:t>
              </a:r>
            </a:p>
            <a:p>
              <a:pPr eaLnBrk="1" hangingPunct="1">
                <a:spcBef>
                  <a:spcPct val="0"/>
                </a:spcBef>
                <a:buClrTx/>
                <a:buSzTx/>
                <a:buFontTx/>
                <a:buNone/>
              </a:pPr>
              <a:r>
                <a:rPr lang="zh-CN" altLang="en-US" sz="2000" b="1"/>
                <a:t>    形成部件</a:t>
              </a:r>
              <a:endParaRPr lang="zh-CN" altLang="en-US" sz="2800" b="1"/>
            </a:p>
          </p:txBody>
        </p:sp>
        <p:sp>
          <p:nvSpPr>
            <p:cNvPr id="58" name="Rectangle 57"/>
            <p:cNvSpPr>
              <a:spLocks noChangeArrowheads="1"/>
            </p:cNvSpPr>
            <p:nvPr/>
          </p:nvSpPr>
          <p:spPr bwMode="auto">
            <a:xfrm>
              <a:off x="528" y="2448"/>
              <a:ext cx="1200" cy="624"/>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p>
          </p:txBody>
        </p:sp>
      </p:grpSp>
      <p:sp>
        <p:nvSpPr>
          <p:cNvPr id="59" name="AutoShape 58"/>
          <p:cNvSpPr>
            <a:spLocks noChangeArrowheads="1"/>
          </p:cNvSpPr>
          <p:nvPr/>
        </p:nvSpPr>
        <p:spPr bwMode="auto">
          <a:xfrm>
            <a:off x="3764915" y="3566795"/>
            <a:ext cx="1024940" cy="783005"/>
          </a:xfrm>
          <a:prstGeom prst="wedgeRoundRectCallout">
            <a:avLst>
              <a:gd name="adj1" fmla="val -56847"/>
              <a:gd name="adj2" fmla="val 67481"/>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  设备</a:t>
            </a:r>
          </a:p>
          <a:p>
            <a:pPr eaLnBrk="1" hangingPunct="1">
              <a:spcBef>
                <a:spcPct val="0"/>
              </a:spcBef>
              <a:buClrTx/>
              <a:buSzTx/>
              <a:buFontTx/>
              <a:buNone/>
            </a:pPr>
            <a:r>
              <a:rPr lang="zh-CN" altLang="en-US" sz="2000" b="1"/>
              <a:t>编码器</a:t>
            </a:r>
          </a:p>
        </p:txBody>
      </p:sp>
      <p:grpSp>
        <p:nvGrpSpPr>
          <p:cNvPr id="60" name="Group 59"/>
          <p:cNvGrpSpPr/>
          <p:nvPr/>
        </p:nvGrpSpPr>
        <p:grpSpPr bwMode="auto">
          <a:xfrm>
            <a:off x="1939290" y="2880995"/>
            <a:ext cx="1543050" cy="3154363"/>
            <a:chOff x="652" y="1776"/>
            <a:chExt cx="972" cy="1987"/>
          </a:xfrm>
        </p:grpSpPr>
        <p:grpSp>
          <p:nvGrpSpPr>
            <p:cNvPr id="61" name="Group 60"/>
            <p:cNvGrpSpPr/>
            <p:nvPr/>
          </p:nvGrpSpPr>
          <p:grpSpPr bwMode="auto">
            <a:xfrm>
              <a:off x="652" y="3417"/>
              <a:ext cx="956" cy="346"/>
              <a:chOff x="652" y="3417"/>
              <a:chExt cx="956" cy="346"/>
            </a:xfrm>
          </p:grpSpPr>
          <p:sp>
            <p:nvSpPr>
              <p:cNvPr id="71" name="Text Box 61"/>
              <p:cNvSpPr txBox="1">
                <a:spLocks noChangeArrowheads="1"/>
              </p:cNvSpPr>
              <p:nvPr/>
            </p:nvSpPr>
            <p:spPr bwMode="auto">
              <a:xfrm>
                <a:off x="652" y="3513"/>
                <a:ext cx="9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1  0  0         0</a:t>
                </a:r>
              </a:p>
            </p:txBody>
          </p:sp>
          <p:sp>
            <p:nvSpPr>
              <p:cNvPr id="72" name="Text Box 62"/>
              <p:cNvSpPr txBox="1">
                <a:spLocks noChangeArrowheads="1"/>
              </p:cNvSpPr>
              <p:nvPr/>
            </p:nvSpPr>
            <p:spPr bwMode="auto">
              <a:xfrm>
                <a:off x="1148" y="3417"/>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b="1"/>
                  <a:t>…</a:t>
                </a:r>
              </a:p>
            </p:txBody>
          </p:sp>
        </p:grpSp>
        <p:grpSp>
          <p:nvGrpSpPr>
            <p:cNvPr id="62" name="Group 63"/>
            <p:cNvGrpSpPr/>
            <p:nvPr/>
          </p:nvGrpSpPr>
          <p:grpSpPr bwMode="auto">
            <a:xfrm>
              <a:off x="668" y="1776"/>
              <a:ext cx="956" cy="250"/>
              <a:chOff x="668" y="1776"/>
              <a:chExt cx="956" cy="250"/>
            </a:xfrm>
          </p:grpSpPr>
          <p:sp>
            <p:nvSpPr>
              <p:cNvPr id="63" name="Text Box 64"/>
              <p:cNvSpPr txBox="1">
                <a:spLocks noChangeArrowheads="1"/>
              </p:cNvSpPr>
              <p:nvPr/>
            </p:nvSpPr>
            <p:spPr bwMode="auto">
              <a:xfrm>
                <a:off x="668" y="177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0</a:t>
                </a:r>
              </a:p>
            </p:txBody>
          </p:sp>
          <p:sp>
            <p:nvSpPr>
              <p:cNvPr id="64" name="Text Box 65"/>
              <p:cNvSpPr txBox="1">
                <a:spLocks noChangeArrowheads="1"/>
              </p:cNvSpPr>
              <p:nvPr/>
            </p:nvSpPr>
            <p:spPr bwMode="auto">
              <a:xfrm>
                <a:off x="777" y="177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0</a:t>
                </a:r>
              </a:p>
            </p:txBody>
          </p:sp>
          <p:sp>
            <p:nvSpPr>
              <p:cNvPr id="65" name="Text Box 66"/>
              <p:cNvSpPr txBox="1">
                <a:spLocks noChangeArrowheads="1"/>
              </p:cNvSpPr>
              <p:nvPr/>
            </p:nvSpPr>
            <p:spPr bwMode="auto">
              <a:xfrm>
                <a:off x="886" y="177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0</a:t>
                </a:r>
              </a:p>
            </p:txBody>
          </p:sp>
          <p:sp>
            <p:nvSpPr>
              <p:cNvPr id="66" name="Text Box 67"/>
              <p:cNvSpPr txBox="1">
                <a:spLocks noChangeArrowheads="1"/>
              </p:cNvSpPr>
              <p:nvPr/>
            </p:nvSpPr>
            <p:spPr bwMode="auto">
              <a:xfrm>
                <a:off x="994" y="177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1</a:t>
                </a:r>
              </a:p>
            </p:txBody>
          </p:sp>
          <p:sp>
            <p:nvSpPr>
              <p:cNvPr id="67" name="Text Box 68"/>
              <p:cNvSpPr txBox="1">
                <a:spLocks noChangeArrowheads="1"/>
              </p:cNvSpPr>
              <p:nvPr/>
            </p:nvSpPr>
            <p:spPr bwMode="auto">
              <a:xfrm>
                <a:off x="1103" y="177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0</a:t>
                </a:r>
              </a:p>
            </p:txBody>
          </p:sp>
          <p:sp>
            <p:nvSpPr>
              <p:cNvPr id="68" name="Text Box 69"/>
              <p:cNvSpPr txBox="1">
                <a:spLocks noChangeArrowheads="1"/>
              </p:cNvSpPr>
              <p:nvPr/>
            </p:nvSpPr>
            <p:spPr bwMode="auto">
              <a:xfrm>
                <a:off x="1211" y="177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0</a:t>
                </a:r>
              </a:p>
            </p:txBody>
          </p:sp>
          <p:sp>
            <p:nvSpPr>
              <p:cNvPr id="69" name="Text Box 70"/>
              <p:cNvSpPr txBox="1">
                <a:spLocks noChangeArrowheads="1"/>
              </p:cNvSpPr>
              <p:nvPr/>
            </p:nvSpPr>
            <p:spPr bwMode="auto">
              <a:xfrm>
                <a:off x="1320" y="177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1</a:t>
                </a:r>
              </a:p>
            </p:txBody>
          </p:sp>
          <p:sp>
            <p:nvSpPr>
              <p:cNvPr id="70" name="Text Box 71"/>
              <p:cNvSpPr txBox="1">
                <a:spLocks noChangeArrowheads="1"/>
              </p:cNvSpPr>
              <p:nvPr/>
            </p:nvSpPr>
            <p:spPr bwMode="auto">
              <a:xfrm>
                <a:off x="1428" y="177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0</a:t>
                </a:r>
              </a:p>
            </p:txBody>
          </p:sp>
        </p:grpSp>
      </p:grpSp>
      <p:grpSp>
        <p:nvGrpSpPr>
          <p:cNvPr id="73" name="Group 72"/>
          <p:cNvGrpSpPr/>
          <p:nvPr/>
        </p:nvGrpSpPr>
        <p:grpSpPr bwMode="auto">
          <a:xfrm>
            <a:off x="1971040" y="2880995"/>
            <a:ext cx="1524000" cy="3140075"/>
            <a:chOff x="672" y="1776"/>
            <a:chExt cx="960" cy="1978"/>
          </a:xfrm>
        </p:grpSpPr>
        <p:grpSp>
          <p:nvGrpSpPr>
            <p:cNvPr id="74" name="Group 73"/>
            <p:cNvGrpSpPr/>
            <p:nvPr/>
          </p:nvGrpSpPr>
          <p:grpSpPr bwMode="auto">
            <a:xfrm>
              <a:off x="676" y="3408"/>
              <a:ext cx="956" cy="346"/>
              <a:chOff x="652" y="3417"/>
              <a:chExt cx="956" cy="346"/>
            </a:xfrm>
          </p:grpSpPr>
          <p:sp>
            <p:nvSpPr>
              <p:cNvPr id="84" name="Text Box 74"/>
              <p:cNvSpPr txBox="1">
                <a:spLocks noChangeArrowheads="1"/>
              </p:cNvSpPr>
              <p:nvPr/>
            </p:nvSpPr>
            <p:spPr bwMode="auto">
              <a:xfrm>
                <a:off x="652" y="3513"/>
                <a:ext cx="9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0  1  0         0</a:t>
                </a:r>
              </a:p>
            </p:txBody>
          </p:sp>
          <p:sp>
            <p:nvSpPr>
              <p:cNvPr id="85" name="Text Box 75"/>
              <p:cNvSpPr txBox="1">
                <a:spLocks noChangeArrowheads="1"/>
              </p:cNvSpPr>
              <p:nvPr/>
            </p:nvSpPr>
            <p:spPr bwMode="auto">
              <a:xfrm>
                <a:off x="1148" y="3417"/>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b="1"/>
                  <a:t>…</a:t>
                </a:r>
              </a:p>
            </p:txBody>
          </p:sp>
        </p:grpSp>
        <p:grpSp>
          <p:nvGrpSpPr>
            <p:cNvPr id="75" name="Group 76"/>
            <p:cNvGrpSpPr/>
            <p:nvPr/>
          </p:nvGrpSpPr>
          <p:grpSpPr bwMode="auto">
            <a:xfrm>
              <a:off x="672" y="1776"/>
              <a:ext cx="956" cy="250"/>
              <a:chOff x="668" y="1776"/>
              <a:chExt cx="956" cy="250"/>
            </a:xfrm>
          </p:grpSpPr>
          <p:sp>
            <p:nvSpPr>
              <p:cNvPr id="76" name="Text Box 77"/>
              <p:cNvSpPr txBox="1">
                <a:spLocks noChangeArrowheads="1"/>
              </p:cNvSpPr>
              <p:nvPr/>
            </p:nvSpPr>
            <p:spPr bwMode="auto">
              <a:xfrm>
                <a:off x="668" y="177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0</a:t>
                </a:r>
              </a:p>
            </p:txBody>
          </p:sp>
          <p:sp>
            <p:nvSpPr>
              <p:cNvPr id="77" name="Text Box 78"/>
              <p:cNvSpPr txBox="1">
                <a:spLocks noChangeArrowheads="1"/>
              </p:cNvSpPr>
              <p:nvPr/>
            </p:nvSpPr>
            <p:spPr bwMode="auto">
              <a:xfrm>
                <a:off x="777" y="177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0</a:t>
                </a:r>
              </a:p>
            </p:txBody>
          </p:sp>
          <p:sp>
            <p:nvSpPr>
              <p:cNvPr id="78" name="Text Box 79"/>
              <p:cNvSpPr txBox="1">
                <a:spLocks noChangeArrowheads="1"/>
              </p:cNvSpPr>
              <p:nvPr/>
            </p:nvSpPr>
            <p:spPr bwMode="auto">
              <a:xfrm>
                <a:off x="886" y="177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0</a:t>
                </a:r>
              </a:p>
            </p:txBody>
          </p:sp>
          <p:sp>
            <p:nvSpPr>
              <p:cNvPr id="79" name="Text Box 80"/>
              <p:cNvSpPr txBox="1">
                <a:spLocks noChangeArrowheads="1"/>
              </p:cNvSpPr>
              <p:nvPr/>
            </p:nvSpPr>
            <p:spPr bwMode="auto">
              <a:xfrm>
                <a:off x="994" y="177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1</a:t>
                </a:r>
              </a:p>
            </p:txBody>
          </p:sp>
          <p:sp>
            <p:nvSpPr>
              <p:cNvPr id="80" name="Text Box 81"/>
              <p:cNvSpPr txBox="1">
                <a:spLocks noChangeArrowheads="1"/>
              </p:cNvSpPr>
              <p:nvPr/>
            </p:nvSpPr>
            <p:spPr bwMode="auto">
              <a:xfrm>
                <a:off x="1103" y="177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0</a:t>
                </a:r>
              </a:p>
            </p:txBody>
          </p:sp>
          <p:sp>
            <p:nvSpPr>
              <p:cNvPr id="81" name="Text Box 82"/>
              <p:cNvSpPr txBox="1">
                <a:spLocks noChangeArrowheads="1"/>
              </p:cNvSpPr>
              <p:nvPr/>
            </p:nvSpPr>
            <p:spPr bwMode="auto">
              <a:xfrm>
                <a:off x="1211" y="177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0</a:t>
                </a:r>
              </a:p>
            </p:txBody>
          </p:sp>
          <p:sp>
            <p:nvSpPr>
              <p:cNvPr id="82" name="Text Box 83"/>
              <p:cNvSpPr txBox="1">
                <a:spLocks noChangeArrowheads="1"/>
              </p:cNvSpPr>
              <p:nvPr/>
            </p:nvSpPr>
            <p:spPr bwMode="auto">
              <a:xfrm>
                <a:off x="1320" y="177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1</a:t>
                </a:r>
              </a:p>
            </p:txBody>
          </p:sp>
          <p:sp>
            <p:nvSpPr>
              <p:cNvPr id="83" name="Text Box 84"/>
              <p:cNvSpPr txBox="1">
                <a:spLocks noChangeArrowheads="1"/>
              </p:cNvSpPr>
              <p:nvPr/>
            </p:nvSpPr>
            <p:spPr bwMode="auto">
              <a:xfrm>
                <a:off x="1428" y="1776"/>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1</a:t>
                </a:r>
              </a:p>
            </p:txBody>
          </p:sp>
        </p:grpSp>
      </p:grpSp>
      <p:grpSp>
        <p:nvGrpSpPr>
          <p:cNvPr id="87" name="Group 86"/>
          <p:cNvGrpSpPr/>
          <p:nvPr/>
        </p:nvGrpSpPr>
        <p:grpSpPr bwMode="auto">
          <a:xfrm>
            <a:off x="6863080" y="1681480"/>
            <a:ext cx="4165600" cy="935038"/>
            <a:chOff x="2992" y="950"/>
            <a:chExt cx="2624" cy="589"/>
          </a:xfrm>
        </p:grpSpPr>
        <p:sp>
          <p:nvSpPr>
            <p:cNvPr id="88" name="Text Box 87"/>
            <p:cNvSpPr txBox="1">
              <a:spLocks noChangeArrowheads="1"/>
            </p:cNvSpPr>
            <p:nvPr/>
          </p:nvSpPr>
          <p:spPr bwMode="auto">
            <a:xfrm>
              <a:off x="2992" y="950"/>
              <a:ext cx="2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b="1"/>
                <a:t>由 </a:t>
              </a:r>
              <a:r>
                <a:rPr lang="zh-CN" altLang="en-US" sz="2400" b="1">
                  <a:solidFill>
                    <a:schemeClr val="folHlink"/>
                  </a:solidFill>
                </a:rPr>
                <a:t>硬件 </a:t>
              </a:r>
              <a:r>
                <a:rPr lang="zh-CN" altLang="en-US" sz="2400" b="1"/>
                <a:t>产生 </a:t>
              </a:r>
              <a:r>
                <a:rPr lang="zh-CN" altLang="en-US" sz="2400" b="1">
                  <a:solidFill>
                    <a:schemeClr val="folHlink"/>
                  </a:solidFill>
                </a:rPr>
                <a:t>向量地址</a:t>
              </a:r>
            </a:p>
          </p:txBody>
        </p:sp>
        <p:sp>
          <p:nvSpPr>
            <p:cNvPr id="89" name="Text Box 88"/>
            <p:cNvSpPr txBox="1">
              <a:spLocks noChangeArrowheads="1"/>
            </p:cNvSpPr>
            <p:nvPr/>
          </p:nvSpPr>
          <p:spPr bwMode="auto">
            <a:xfrm>
              <a:off x="2992" y="1251"/>
              <a:ext cx="2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400" b="1"/>
                <a:t>再由 </a:t>
              </a:r>
              <a:r>
                <a:rPr lang="zh-CN" altLang="en-US" sz="2400" b="1">
                  <a:solidFill>
                    <a:schemeClr val="folHlink"/>
                  </a:solidFill>
                </a:rPr>
                <a:t>向量地址 </a:t>
              </a:r>
              <a:r>
                <a:rPr lang="zh-CN" altLang="en-US" sz="2400" b="1"/>
                <a:t>找到 </a:t>
              </a:r>
              <a:r>
                <a:rPr lang="zh-CN" altLang="en-US" sz="2400" b="1">
                  <a:solidFill>
                    <a:schemeClr val="folHlink"/>
                  </a:solidFill>
                </a:rPr>
                <a:t>入口地址</a:t>
              </a:r>
            </a:p>
          </p:txBody>
        </p:sp>
      </p:gr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b="1">
                <a:sym typeface="+mn-ea"/>
              </a:rPr>
              <a:t>中断服务程序入口地址</a:t>
            </a:r>
            <a:r>
              <a:rPr lang="en-US" altLang="zh-CN" b="1">
                <a:sym typeface="+mn-ea"/>
              </a:rPr>
              <a:t>——</a:t>
            </a:r>
            <a:r>
              <a:rPr lang="zh-CN" altLang="en-US" b="1">
                <a:sym typeface="+mn-ea"/>
              </a:rPr>
              <a:t>软件查询法</a:t>
            </a:r>
          </a:p>
        </p:txBody>
      </p:sp>
      <p:sp>
        <p:nvSpPr>
          <p:cNvPr id="7" name="内容占位符 6"/>
          <p:cNvSpPr>
            <a:spLocks noGrp="1"/>
          </p:cNvSpPr>
          <p:nvPr>
            <p:ph idx="1"/>
          </p:nvPr>
        </p:nvSpPr>
        <p:spPr/>
        <p:txBody>
          <a:bodyPr/>
          <a:lstStyle/>
          <a:p>
            <a:pPr marL="0" indent="0">
              <a:buNone/>
            </a:pPr>
            <a:r>
              <a:rPr lang="zh-CN" altLang="en-US" b="1" dirty="0">
                <a:latin typeface="Times New Roman" panose="02020603050405020304" pitchFamily="18" charset="0"/>
                <a:sym typeface="+mn-ea"/>
              </a:rPr>
              <a:t>八个中断源 1，2，</a:t>
            </a:r>
            <a:r>
              <a:rPr lang="en-US" altLang="zh-CN" b="1" dirty="0">
                <a:latin typeface="Times New Roman" panose="02020603050405020304" pitchFamily="18" charset="0"/>
                <a:sym typeface="+mn-ea"/>
              </a:rPr>
              <a:t>…</a:t>
            </a:r>
            <a:r>
              <a:rPr lang="zh-CN" altLang="en-US" b="1" dirty="0">
                <a:latin typeface="Times New Roman" panose="02020603050405020304" pitchFamily="18" charset="0"/>
                <a:sym typeface="+mn-ea"/>
              </a:rPr>
              <a:t> 8 按</a:t>
            </a:r>
            <a:r>
              <a:rPr lang="zh-CN" altLang="en-US" b="1" dirty="0">
                <a:solidFill>
                  <a:srgbClr val="954F72"/>
                </a:solidFill>
                <a:latin typeface="Times New Roman" panose="02020603050405020304" pitchFamily="18" charset="0"/>
                <a:sym typeface="+mn-ea"/>
              </a:rPr>
              <a:t> 降序 </a:t>
            </a:r>
            <a:r>
              <a:rPr lang="zh-CN" altLang="en-US" b="1" dirty="0">
                <a:latin typeface="Times New Roman" panose="02020603050405020304" pitchFamily="18" charset="0"/>
                <a:sym typeface="+mn-ea"/>
              </a:rPr>
              <a:t>排列</a:t>
            </a:r>
            <a:endParaRPr lang="zh-CN" altLang="en-US" b="1" dirty="0">
              <a:latin typeface="Times New Roman" panose="02020603050405020304" pitchFamily="18" charset="0"/>
            </a:endParaRPr>
          </a:p>
          <a:p>
            <a:pPr marL="0" indent="0">
              <a:buNone/>
            </a:pPr>
            <a:endParaRPr lang="zh-CN" altLang="en-US"/>
          </a:p>
        </p:txBody>
      </p:sp>
      <p:sp>
        <p:nvSpPr>
          <p:cNvPr id="727043" name="Rectangle 3"/>
          <p:cNvSpPr/>
          <p:nvPr/>
        </p:nvSpPr>
        <p:spPr>
          <a:xfrm>
            <a:off x="2362200" y="2819401"/>
            <a:ext cx="838200" cy="360363"/>
          </a:xfrm>
          <a:prstGeom prst="rect">
            <a:avLst/>
          </a:prstGeom>
          <a:noFill/>
          <a:ln w="9525">
            <a:noFill/>
          </a:ln>
        </p:spPr>
        <p:txBody>
          <a:bodyPr wrap="none" lIns="0" tIns="0" rIns="0" bIns="0" anchor="ctr"/>
          <a:lstStyle/>
          <a:p>
            <a:r>
              <a:rPr lang="zh-CN" altLang="en-US" sz="2000" b="1" dirty="0">
                <a:latin typeface="Times New Roman" panose="02020603050405020304" pitchFamily="18" charset="0"/>
              </a:rPr>
              <a:t>   </a:t>
            </a:r>
            <a:r>
              <a:rPr lang="en-US" altLang="zh-CN" sz="2000" b="1" dirty="0">
                <a:latin typeface="Times New Roman" panose="02020603050405020304" pitchFamily="18" charset="0"/>
              </a:rPr>
              <a:t>M</a:t>
            </a:r>
          </a:p>
        </p:txBody>
      </p:sp>
      <p:grpSp>
        <p:nvGrpSpPr>
          <p:cNvPr id="2" name="Group 4"/>
          <p:cNvGrpSpPr/>
          <p:nvPr/>
        </p:nvGrpSpPr>
        <p:grpSpPr>
          <a:xfrm>
            <a:off x="3581400" y="3200400"/>
            <a:ext cx="5867400" cy="381000"/>
            <a:chOff x="1344" y="1968"/>
            <a:chExt cx="3696" cy="240"/>
          </a:xfrm>
        </p:grpSpPr>
        <p:sp>
          <p:nvSpPr>
            <p:cNvPr id="56362" name="Rectangle 5"/>
            <p:cNvSpPr/>
            <p:nvPr/>
          </p:nvSpPr>
          <p:spPr>
            <a:xfrm>
              <a:off x="1344" y="1968"/>
              <a:ext cx="1344" cy="240"/>
            </a:xfrm>
            <a:prstGeom prst="rect">
              <a:avLst/>
            </a:prstGeom>
            <a:noFill/>
            <a:ln w="9525">
              <a:noFill/>
            </a:ln>
          </p:spPr>
          <p:txBody>
            <a:bodyPr wrap="none" lIns="0" tIns="0" rIns="0" bIns="0" anchor="ctr"/>
            <a:lstStyle/>
            <a:p>
              <a:r>
                <a:rPr lang="zh-CN" altLang="en-US" sz="2000" b="1" dirty="0">
                  <a:latin typeface="Times New Roman" panose="02020603050405020304" pitchFamily="18" charset="0"/>
                </a:rPr>
                <a:t>   </a:t>
              </a:r>
              <a:r>
                <a:rPr lang="en-US" altLang="zh-CN" sz="2000" b="1" dirty="0">
                  <a:latin typeface="Times New Roman" panose="02020603050405020304" pitchFamily="18" charset="0"/>
                </a:rPr>
                <a:t>JMP    1</a:t>
              </a:r>
              <a:r>
                <a:rPr lang="en-US" altLang="zh-CN" sz="2000" b="1" baseline="30000" dirty="0">
                  <a:latin typeface="Times New Roman" panose="02020603050405020304" pitchFamily="18" charset="0"/>
                </a:rPr>
                <a:t># </a:t>
              </a:r>
              <a:r>
                <a:rPr lang="en-US" altLang="zh-CN" sz="2000" b="1" dirty="0">
                  <a:latin typeface="Times New Roman" panose="02020603050405020304" pitchFamily="18" charset="0"/>
                </a:rPr>
                <a:t>SR1</a:t>
              </a:r>
            </a:p>
          </p:txBody>
        </p:sp>
        <p:sp>
          <p:nvSpPr>
            <p:cNvPr id="56363" name="Rectangle 6"/>
            <p:cNvSpPr/>
            <p:nvPr/>
          </p:nvSpPr>
          <p:spPr>
            <a:xfrm>
              <a:off x="2976" y="1968"/>
              <a:ext cx="2064" cy="240"/>
            </a:xfrm>
            <a:prstGeom prst="rect">
              <a:avLst/>
            </a:prstGeom>
            <a:noFill/>
            <a:ln w="9525">
              <a:noFill/>
            </a:ln>
          </p:spPr>
          <p:txBody>
            <a:bodyPr wrap="none" lIns="0" tIns="0" rIns="0" bIns="0" anchor="ctr"/>
            <a:lstStyle/>
            <a:p>
              <a:r>
                <a:rPr lang="zh-CN" altLang="en-US" sz="2000" b="1" dirty="0">
                  <a:latin typeface="Times New Roman" panose="02020603050405020304" pitchFamily="18" charset="0"/>
                </a:rPr>
                <a:t>1</a:t>
              </a:r>
              <a:r>
                <a:rPr lang="zh-CN" altLang="en-US" sz="2000" b="1" baseline="30000" dirty="0">
                  <a:latin typeface="Times New Roman" panose="02020603050405020304" pitchFamily="18" charset="0"/>
                </a:rPr>
                <a:t>#    </a:t>
              </a:r>
              <a:r>
                <a:rPr lang="en-US" altLang="zh-CN" sz="2000" b="1" dirty="0">
                  <a:latin typeface="Times New Roman" panose="02020603050405020304" pitchFamily="18" charset="0"/>
                </a:rPr>
                <a:t>D = 1 </a:t>
              </a:r>
              <a:r>
                <a:rPr lang="zh-CN" altLang="en-US" sz="2000" b="1" dirty="0">
                  <a:latin typeface="Times New Roman" panose="02020603050405020304" pitchFamily="18" charset="0"/>
                </a:rPr>
                <a:t>转1</a:t>
              </a:r>
              <a:r>
                <a:rPr lang="zh-CN" altLang="en-US" sz="2000" b="1" baseline="30000" dirty="0">
                  <a:latin typeface="Times New Roman" panose="02020603050405020304" pitchFamily="18" charset="0"/>
                </a:rPr>
                <a:t># </a:t>
              </a:r>
              <a:r>
                <a:rPr lang="zh-CN" altLang="en-US" sz="2000" b="1" dirty="0">
                  <a:latin typeface="Times New Roman" panose="02020603050405020304" pitchFamily="18" charset="0"/>
                </a:rPr>
                <a:t>服务程序</a:t>
              </a:r>
            </a:p>
          </p:txBody>
        </p:sp>
      </p:grpSp>
      <p:grpSp>
        <p:nvGrpSpPr>
          <p:cNvPr id="3" name="Group 7"/>
          <p:cNvGrpSpPr/>
          <p:nvPr/>
        </p:nvGrpSpPr>
        <p:grpSpPr>
          <a:xfrm>
            <a:off x="3581400" y="3657600"/>
            <a:ext cx="5867400" cy="762000"/>
            <a:chOff x="1344" y="2256"/>
            <a:chExt cx="3696" cy="480"/>
          </a:xfrm>
        </p:grpSpPr>
        <p:sp>
          <p:nvSpPr>
            <p:cNvPr id="56358" name="Rectangle 8"/>
            <p:cNvSpPr/>
            <p:nvPr/>
          </p:nvSpPr>
          <p:spPr>
            <a:xfrm>
              <a:off x="1344" y="2256"/>
              <a:ext cx="1344" cy="240"/>
            </a:xfrm>
            <a:prstGeom prst="rect">
              <a:avLst/>
            </a:prstGeom>
            <a:noFill/>
            <a:ln w="9525">
              <a:noFill/>
            </a:ln>
          </p:spPr>
          <p:txBody>
            <a:bodyPr wrap="none" lIns="0" tIns="0" rIns="0" bIns="0" anchor="ctr"/>
            <a:lstStyle/>
            <a:p>
              <a:r>
                <a:rPr lang="zh-CN" altLang="en-US" sz="2000" b="1" dirty="0">
                  <a:latin typeface="Times New Roman" panose="02020603050405020304" pitchFamily="18" charset="0"/>
                </a:rPr>
                <a:t>  </a:t>
              </a:r>
              <a:r>
                <a:rPr lang="zh-CN" altLang="en-US" sz="2000" b="1" dirty="0">
                  <a:solidFill>
                    <a:srgbClr val="954F72"/>
                  </a:solidFill>
                  <a:latin typeface="Times New Roman" panose="02020603050405020304" pitchFamily="18" charset="0"/>
                </a:rPr>
                <a:t> </a:t>
              </a:r>
              <a:r>
                <a:rPr lang="en-US" altLang="zh-CN" sz="2000" b="1" dirty="0">
                  <a:solidFill>
                    <a:srgbClr val="954F72"/>
                  </a:solidFill>
                  <a:latin typeface="Times New Roman" panose="02020603050405020304" pitchFamily="18" charset="0"/>
                </a:rPr>
                <a:t>SKP    </a:t>
              </a:r>
              <a:r>
                <a:rPr lang="en-US" altLang="zh-CN" sz="2000" b="1" dirty="0">
                  <a:latin typeface="Times New Roman" panose="02020603050405020304" pitchFamily="18" charset="0"/>
                </a:rPr>
                <a:t>DZ  2</a:t>
              </a:r>
              <a:r>
                <a:rPr lang="en-US" altLang="zh-CN" sz="2000" b="1" baseline="30000" dirty="0">
                  <a:latin typeface="Times New Roman" panose="02020603050405020304" pitchFamily="18" charset="0"/>
                </a:rPr>
                <a:t>#</a:t>
              </a:r>
              <a:endParaRPr lang="en-US" altLang="zh-CN" sz="2000" b="1" dirty="0">
                <a:latin typeface="Times New Roman" panose="02020603050405020304" pitchFamily="18" charset="0"/>
              </a:endParaRPr>
            </a:p>
          </p:txBody>
        </p:sp>
        <p:sp>
          <p:nvSpPr>
            <p:cNvPr id="56359" name="Rectangle 9"/>
            <p:cNvSpPr/>
            <p:nvPr/>
          </p:nvSpPr>
          <p:spPr>
            <a:xfrm>
              <a:off x="1344" y="2496"/>
              <a:ext cx="1344" cy="240"/>
            </a:xfrm>
            <a:prstGeom prst="rect">
              <a:avLst/>
            </a:prstGeom>
            <a:noFill/>
            <a:ln w="9525">
              <a:noFill/>
            </a:ln>
          </p:spPr>
          <p:txBody>
            <a:bodyPr wrap="none" lIns="0" tIns="0" rIns="0" bIns="0" anchor="ctr"/>
            <a:lstStyle/>
            <a:p>
              <a:r>
                <a:rPr lang="zh-CN" altLang="en-US" sz="2000" b="1" dirty="0">
                  <a:latin typeface="Times New Roman" panose="02020603050405020304" pitchFamily="18" charset="0"/>
                </a:rPr>
                <a:t>   </a:t>
              </a:r>
              <a:r>
                <a:rPr lang="en-US" altLang="zh-CN" sz="2000" b="1" dirty="0">
                  <a:latin typeface="Times New Roman" panose="02020603050405020304" pitchFamily="18" charset="0"/>
                </a:rPr>
                <a:t>JMP    2</a:t>
              </a:r>
              <a:r>
                <a:rPr lang="en-US" altLang="zh-CN" sz="2000" b="1" baseline="30000" dirty="0">
                  <a:latin typeface="Times New Roman" panose="02020603050405020304" pitchFamily="18" charset="0"/>
                </a:rPr>
                <a:t># </a:t>
              </a:r>
              <a:r>
                <a:rPr lang="en-US" altLang="zh-CN" sz="2000" b="1" dirty="0">
                  <a:latin typeface="Times New Roman" panose="02020603050405020304" pitchFamily="18" charset="0"/>
                </a:rPr>
                <a:t>SR2</a:t>
              </a:r>
            </a:p>
          </p:txBody>
        </p:sp>
        <p:sp>
          <p:nvSpPr>
            <p:cNvPr id="56360" name="Rectangle 10"/>
            <p:cNvSpPr/>
            <p:nvPr/>
          </p:nvSpPr>
          <p:spPr>
            <a:xfrm>
              <a:off x="2976" y="2256"/>
              <a:ext cx="1344" cy="240"/>
            </a:xfrm>
            <a:prstGeom prst="rect">
              <a:avLst/>
            </a:prstGeom>
            <a:noFill/>
            <a:ln w="9525">
              <a:noFill/>
            </a:ln>
          </p:spPr>
          <p:txBody>
            <a:bodyPr wrap="none" lIns="0" tIns="0" rIns="0" bIns="0" anchor="ctr"/>
            <a:lstStyle/>
            <a:p>
              <a:r>
                <a:rPr lang="zh-CN" altLang="en-US" sz="2000" b="1" dirty="0">
                  <a:latin typeface="Times New Roman" panose="02020603050405020304" pitchFamily="18" charset="0"/>
                </a:rPr>
                <a:t>2</a:t>
              </a:r>
              <a:r>
                <a:rPr lang="zh-CN" altLang="en-US" sz="2000" b="1" baseline="30000" dirty="0">
                  <a:latin typeface="Times New Roman" panose="02020603050405020304" pitchFamily="18" charset="0"/>
                </a:rPr>
                <a:t>#    </a:t>
              </a:r>
              <a:r>
                <a:rPr lang="en-US" altLang="zh-CN" sz="2000" b="1" dirty="0">
                  <a:latin typeface="Times New Roman" panose="02020603050405020304" pitchFamily="18" charset="0"/>
                </a:rPr>
                <a:t>D = 0 </a:t>
              </a:r>
              <a:r>
                <a:rPr lang="zh-CN" altLang="en-US" sz="2000" b="1" dirty="0">
                  <a:latin typeface="Times New Roman" panose="02020603050405020304" pitchFamily="18" charset="0"/>
                </a:rPr>
                <a:t>跳</a:t>
              </a:r>
            </a:p>
          </p:txBody>
        </p:sp>
        <p:sp>
          <p:nvSpPr>
            <p:cNvPr id="56361" name="Rectangle 11"/>
            <p:cNvSpPr/>
            <p:nvPr/>
          </p:nvSpPr>
          <p:spPr>
            <a:xfrm>
              <a:off x="2976" y="2496"/>
              <a:ext cx="2064" cy="240"/>
            </a:xfrm>
            <a:prstGeom prst="rect">
              <a:avLst/>
            </a:prstGeom>
            <a:noFill/>
            <a:ln w="9525">
              <a:noFill/>
            </a:ln>
          </p:spPr>
          <p:txBody>
            <a:bodyPr wrap="none" lIns="0" tIns="0" rIns="0" bIns="0" anchor="ctr"/>
            <a:lstStyle/>
            <a:p>
              <a:r>
                <a:rPr lang="zh-CN" altLang="en-US" sz="2000" b="1" dirty="0">
                  <a:latin typeface="Times New Roman" panose="02020603050405020304" pitchFamily="18" charset="0"/>
                </a:rPr>
                <a:t>2</a:t>
              </a:r>
              <a:r>
                <a:rPr lang="zh-CN" altLang="en-US" sz="2000" b="1" baseline="30000" dirty="0">
                  <a:latin typeface="Times New Roman" panose="02020603050405020304" pitchFamily="18" charset="0"/>
                </a:rPr>
                <a:t>#    </a:t>
              </a:r>
              <a:r>
                <a:rPr lang="en-US" altLang="zh-CN" sz="2000" b="1" dirty="0">
                  <a:latin typeface="Times New Roman" panose="02020603050405020304" pitchFamily="18" charset="0"/>
                </a:rPr>
                <a:t>D = 1 </a:t>
              </a:r>
              <a:r>
                <a:rPr lang="zh-CN" altLang="en-US" sz="2000" b="1" dirty="0">
                  <a:latin typeface="Times New Roman" panose="02020603050405020304" pitchFamily="18" charset="0"/>
                </a:rPr>
                <a:t>转2</a:t>
              </a:r>
              <a:r>
                <a:rPr lang="zh-CN" altLang="en-US" sz="2000" b="1" baseline="30000" dirty="0">
                  <a:latin typeface="Times New Roman" panose="02020603050405020304" pitchFamily="18" charset="0"/>
                </a:rPr>
                <a:t># </a:t>
              </a:r>
              <a:r>
                <a:rPr lang="zh-CN" altLang="en-US" sz="2000" b="1" dirty="0">
                  <a:latin typeface="Times New Roman" panose="02020603050405020304" pitchFamily="18" charset="0"/>
                </a:rPr>
                <a:t>服务程序</a:t>
              </a:r>
            </a:p>
          </p:txBody>
        </p:sp>
      </p:grpSp>
      <p:grpSp>
        <p:nvGrpSpPr>
          <p:cNvPr id="4" name="Group 12"/>
          <p:cNvGrpSpPr/>
          <p:nvPr/>
        </p:nvGrpSpPr>
        <p:grpSpPr>
          <a:xfrm>
            <a:off x="3581400" y="5486400"/>
            <a:ext cx="5867400" cy="762000"/>
            <a:chOff x="1344" y="3408"/>
            <a:chExt cx="3696" cy="480"/>
          </a:xfrm>
        </p:grpSpPr>
        <p:sp>
          <p:nvSpPr>
            <p:cNvPr id="56354" name="Rectangle 13"/>
            <p:cNvSpPr/>
            <p:nvPr/>
          </p:nvSpPr>
          <p:spPr>
            <a:xfrm>
              <a:off x="1344" y="3408"/>
              <a:ext cx="1344" cy="240"/>
            </a:xfrm>
            <a:prstGeom prst="rect">
              <a:avLst/>
            </a:prstGeom>
            <a:noFill/>
            <a:ln w="9525">
              <a:noFill/>
            </a:ln>
          </p:spPr>
          <p:txBody>
            <a:bodyPr wrap="none" lIns="0" tIns="0" rIns="0" bIns="0" anchor="ctr"/>
            <a:lstStyle/>
            <a:p>
              <a:r>
                <a:rPr lang="zh-CN" altLang="en-US" sz="2000" b="1" dirty="0">
                  <a:solidFill>
                    <a:srgbClr val="954F72"/>
                  </a:solidFill>
                  <a:latin typeface="Times New Roman" panose="02020603050405020304" pitchFamily="18" charset="0"/>
                </a:rPr>
                <a:t>   </a:t>
              </a:r>
              <a:r>
                <a:rPr lang="en-US" altLang="zh-CN" sz="2000" b="1" dirty="0">
                  <a:solidFill>
                    <a:srgbClr val="954F72"/>
                  </a:solidFill>
                  <a:latin typeface="Times New Roman" panose="02020603050405020304" pitchFamily="18" charset="0"/>
                </a:rPr>
                <a:t>SKP    </a:t>
              </a:r>
              <a:r>
                <a:rPr lang="en-US" altLang="zh-CN" sz="2000" b="1" dirty="0">
                  <a:latin typeface="Times New Roman" panose="02020603050405020304" pitchFamily="18" charset="0"/>
                </a:rPr>
                <a:t>DZ 8</a:t>
              </a:r>
              <a:r>
                <a:rPr lang="en-US" altLang="zh-CN" sz="2000" b="1" baseline="30000" dirty="0">
                  <a:latin typeface="Times New Roman" panose="02020603050405020304" pitchFamily="18" charset="0"/>
                </a:rPr>
                <a:t>#</a:t>
              </a:r>
              <a:endParaRPr lang="en-US" altLang="zh-CN" sz="2000" b="1" dirty="0">
                <a:latin typeface="Times New Roman" panose="02020603050405020304" pitchFamily="18" charset="0"/>
              </a:endParaRPr>
            </a:p>
          </p:txBody>
        </p:sp>
        <p:sp>
          <p:nvSpPr>
            <p:cNvPr id="56355" name="Rectangle 14"/>
            <p:cNvSpPr/>
            <p:nvPr/>
          </p:nvSpPr>
          <p:spPr>
            <a:xfrm>
              <a:off x="1344" y="3648"/>
              <a:ext cx="1344" cy="240"/>
            </a:xfrm>
            <a:prstGeom prst="rect">
              <a:avLst/>
            </a:prstGeom>
            <a:noFill/>
            <a:ln w="9525">
              <a:noFill/>
            </a:ln>
          </p:spPr>
          <p:txBody>
            <a:bodyPr wrap="none" lIns="0" tIns="0" rIns="0" bIns="0" anchor="ctr"/>
            <a:lstStyle/>
            <a:p>
              <a:r>
                <a:rPr lang="zh-CN" altLang="en-US" sz="2000" b="1" dirty="0">
                  <a:latin typeface="Times New Roman" panose="02020603050405020304" pitchFamily="18" charset="0"/>
                </a:rPr>
                <a:t>   </a:t>
              </a:r>
              <a:r>
                <a:rPr lang="en-US" altLang="zh-CN" sz="2000" b="1" dirty="0">
                  <a:latin typeface="Times New Roman" panose="02020603050405020304" pitchFamily="18" charset="0"/>
                </a:rPr>
                <a:t>JMP    8</a:t>
              </a:r>
              <a:r>
                <a:rPr lang="en-US" altLang="zh-CN" sz="2000" b="1" baseline="30000" dirty="0">
                  <a:latin typeface="Times New Roman" panose="02020603050405020304" pitchFamily="18" charset="0"/>
                </a:rPr>
                <a:t># </a:t>
              </a:r>
              <a:r>
                <a:rPr lang="en-US" altLang="zh-CN" sz="2000" b="1" dirty="0">
                  <a:latin typeface="Times New Roman" panose="02020603050405020304" pitchFamily="18" charset="0"/>
                </a:rPr>
                <a:t>SR</a:t>
              </a:r>
            </a:p>
          </p:txBody>
        </p:sp>
        <p:sp>
          <p:nvSpPr>
            <p:cNvPr id="56356" name="Rectangle 15"/>
            <p:cNvSpPr/>
            <p:nvPr/>
          </p:nvSpPr>
          <p:spPr>
            <a:xfrm>
              <a:off x="2976" y="3408"/>
              <a:ext cx="1344" cy="240"/>
            </a:xfrm>
            <a:prstGeom prst="rect">
              <a:avLst/>
            </a:prstGeom>
            <a:noFill/>
            <a:ln w="9525">
              <a:noFill/>
            </a:ln>
          </p:spPr>
          <p:txBody>
            <a:bodyPr wrap="none" lIns="0" tIns="0" rIns="0" bIns="0" anchor="ctr"/>
            <a:lstStyle/>
            <a:p>
              <a:r>
                <a:rPr lang="zh-CN" altLang="en-US" sz="2000" b="1" dirty="0">
                  <a:latin typeface="Times New Roman" panose="02020603050405020304" pitchFamily="18" charset="0"/>
                </a:rPr>
                <a:t>8</a:t>
              </a:r>
              <a:r>
                <a:rPr lang="zh-CN" altLang="en-US" sz="2000" b="1" baseline="30000" dirty="0">
                  <a:latin typeface="Times New Roman" panose="02020603050405020304" pitchFamily="18" charset="0"/>
                </a:rPr>
                <a:t>#    </a:t>
              </a:r>
              <a:r>
                <a:rPr lang="en-US" altLang="zh-CN" sz="2000" b="1" dirty="0">
                  <a:latin typeface="Times New Roman" panose="02020603050405020304" pitchFamily="18" charset="0"/>
                </a:rPr>
                <a:t>D = 0 </a:t>
              </a:r>
              <a:r>
                <a:rPr lang="zh-CN" altLang="en-US" sz="2000" b="1" dirty="0">
                  <a:latin typeface="Times New Roman" panose="02020603050405020304" pitchFamily="18" charset="0"/>
                </a:rPr>
                <a:t>跳</a:t>
              </a:r>
            </a:p>
          </p:txBody>
        </p:sp>
        <p:sp>
          <p:nvSpPr>
            <p:cNvPr id="56357" name="Rectangle 16"/>
            <p:cNvSpPr/>
            <p:nvPr/>
          </p:nvSpPr>
          <p:spPr>
            <a:xfrm>
              <a:off x="2976" y="3648"/>
              <a:ext cx="2064" cy="240"/>
            </a:xfrm>
            <a:prstGeom prst="rect">
              <a:avLst/>
            </a:prstGeom>
            <a:noFill/>
            <a:ln w="9525">
              <a:noFill/>
            </a:ln>
          </p:spPr>
          <p:txBody>
            <a:bodyPr wrap="none" lIns="0" tIns="0" rIns="0" bIns="0" anchor="ctr"/>
            <a:lstStyle/>
            <a:p>
              <a:r>
                <a:rPr lang="zh-CN" altLang="en-US" sz="2000" b="1" dirty="0">
                  <a:latin typeface="Times New Roman" panose="02020603050405020304" pitchFamily="18" charset="0"/>
                </a:rPr>
                <a:t>8</a:t>
              </a:r>
              <a:r>
                <a:rPr lang="zh-CN" altLang="en-US" sz="2000" b="1" baseline="30000" dirty="0">
                  <a:latin typeface="Times New Roman" panose="02020603050405020304" pitchFamily="18" charset="0"/>
                </a:rPr>
                <a:t>#    </a:t>
              </a:r>
              <a:r>
                <a:rPr lang="en-US" altLang="zh-CN" sz="2000" b="1" dirty="0">
                  <a:latin typeface="Times New Roman" panose="02020603050405020304" pitchFamily="18" charset="0"/>
                </a:rPr>
                <a:t>D = 1 </a:t>
              </a:r>
              <a:r>
                <a:rPr lang="zh-CN" altLang="en-US" sz="2000" b="1" dirty="0">
                  <a:latin typeface="Times New Roman" panose="02020603050405020304" pitchFamily="18" charset="0"/>
                </a:rPr>
                <a:t>转8</a:t>
              </a:r>
              <a:r>
                <a:rPr lang="zh-CN" altLang="en-US" sz="2000" b="1" baseline="30000" dirty="0">
                  <a:latin typeface="Times New Roman" panose="02020603050405020304" pitchFamily="18" charset="0"/>
                </a:rPr>
                <a:t># </a:t>
              </a:r>
              <a:r>
                <a:rPr lang="zh-CN" altLang="en-US" sz="2000" b="1" dirty="0">
                  <a:latin typeface="Times New Roman" panose="02020603050405020304" pitchFamily="18" charset="0"/>
                </a:rPr>
                <a:t>服务程序</a:t>
              </a:r>
            </a:p>
          </p:txBody>
        </p:sp>
      </p:grpSp>
      <p:sp>
        <p:nvSpPr>
          <p:cNvPr id="727060" name="Text Box 20"/>
          <p:cNvSpPr txBox="1"/>
          <p:nvPr/>
        </p:nvSpPr>
        <p:spPr>
          <a:xfrm>
            <a:off x="4386581" y="4741864"/>
            <a:ext cx="490220" cy="345440"/>
          </a:xfrm>
          <a:prstGeom prst="rect">
            <a:avLst/>
          </a:prstGeom>
          <a:noFill/>
          <a:ln w="9525">
            <a:noFill/>
          </a:ln>
        </p:spPr>
        <p:txBody>
          <a:bodyPr vert="eaVert" wrap="none">
            <a:spAutoFit/>
          </a:bodyPr>
          <a:lstStyle/>
          <a:p>
            <a:r>
              <a:rPr lang="zh-CN" altLang="en-US" sz="2000" b="1" dirty="0">
                <a:latin typeface="Times New Roman" panose="02020603050405020304" pitchFamily="18" charset="0"/>
              </a:rPr>
              <a:t>…</a:t>
            </a:r>
          </a:p>
        </p:txBody>
      </p:sp>
      <p:grpSp>
        <p:nvGrpSpPr>
          <p:cNvPr id="6" name="Group 22"/>
          <p:cNvGrpSpPr/>
          <p:nvPr/>
        </p:nvGrpSpPr>
        <p:grpSpPr>
          <a:xfrm>
            <a:off x="3581400" y="2770188"/>
            <a:ext cx="7391400" cy="457200"/>
            <a:chOff x="1296" y="1745"/>
            <a:chExt cx="4656" cy="288"/>
          </a:xfrm>
        </p:grpSpPr>
        <p:grpSp>
          <p:nvGrpSpPr>
            <p:cNvPr id="56348" name="Group 23"/>
            <p:cNvGrpSpPr/>
            <p:nvPr/>
          </p:nvGrpSpPr>
          <p:grpSpPr>
            <a:xfrm>
              <a:off x="1296" y="1776"/>
              <a:ext cx="2976" cy="240"/>
              <a:chOff x="1296" y="1776"/>
              <a:chExt cx="2976" cy="240"/>
            </a:xfrm>
          </p:grpSpPr>
          <p:sp>
            <p:nvSpPr>
              <p:cNvPr id="56350" name="Rectangle 24"/>
              <p:cNvSpPr/>
              <p:nvPr/>
            </p:nvSpPr>
            <p:spPr>
              <a:xfrm>
                <a:off x="1296" y="1776"/>
                <a:ext cx="1344" cy="240"/>
              </a:xfrm>
              <a:prstGeom prst="rect">
                <a:avLst/>
              </a:prstGeom>
              <a:noFill/>
              <a:ln w="9525">
                <a:noFill/>
              </a:ln>
            </p:spPr>
            <p:txBody>
              <a:bodyPr wrap="none" lIns="0" tIns="0" rIns="0" bIns="0" anchor="ctr"/>
              <a:lstStyle/>
              <a:p>
                <a:r>
                  <a:rPr lang="zh-CN" altLang="en-US" sz="2000" b="1" dirty="0">
                    <a:latin typeface="Times New Roman" panose="02020603050405020304" pitchFamily="18" charset="0"/>
                  </a:rPr>
                  <a:t>  </a:t>
                </a:r>
                <a:r>
                  <a:rPr lang="zh-CN" altLang="en-US" sz="2000" b="1" dirty="0">
                    <a:solidFill>
                      <a:srgbClr val="954F72"/>
                    </a:solidFill>
                    <a:latin typeface="Times New Roman" panose="02020603050405020304" pitchFamily="18" charset="0"/>
                  </a:rPr>
                  <a:t> </a:t>
                </a:r>
                <a:r>
                  <a:rPr lang="en-US" altLang="zh-CN" sz="2000" b="1" dirty="0">
                    <a:solidFill>
                      <a:srgbClr val="954F72"/>
                    </a:solidFill>
                    <a:latin typeface="Times New Roman" panose="02020603050405020304" pitchFamily="18" charset="0"/>
                  </a:rPr>
                  <a:t>SKP    </a:t>
                </a:r>
                <a:r>
                  <a:rPr lang="en-US" altLang="zh-CN" sz="2000" b="1" dirty="0">
                    <a:latin typeface="Times New Roman" panose="02020603050405020304" pitchFamily="18" charset="0"/>
                  </a:rPr>
                  <a:t>DZ  1</a:t>
                </a:r>
                <a:r>
                  <a:rPr lang="en-US" altLang="zh-CN" sz="2000" b="1" baseline="30000" dirty="0">
                    <a:latin typeface="Times New Roman" panose="02020603050405020304" pitchFamily="18" charset="0"/>
                  </a:rPr>
                  <a:t>#</a:t>
                </a:r>
                <a:endParaRPr lang="en-US" altLang="zh-CN" sz="2000" b="1" dirty="0">
                  <a:latin typeface="Times New Roman" panose="02020603050405020304" pitchFamily="18" charset="0"/>
                </a:endParaRPr>
              </a:p>
            </p:txBody>
          </p:sp>
          <p:sp>
            <p:nvSpPr>
              <p:cNvPr id="56351" name="Rectangle 25"/>
              <p:cNvSpPr/>
              <p:nvPr/>
            </p:nvSpPr>
            <p:spPr>
              <a:xfrm>
                <a:off x="2928" y="1776"/>
                <a:ext cx="1344" cy="240"/>
              </a:xfrm>
              <a:prstGeom prst="rect">
                <a:avLst/>
              </a:prstGeom>
              <a:noFill/>
              <a:ln w="9525">
                <a:noFill/>
              </a:ln>
            </p:spPr>
            <p:txBody>
              <a:bodyPr wrap="none" lIns="0" tIns="0" rIns="0" bIns="0" anchor="ctr"/>
              <a:lstStyle/>
              <a:p>
                <a:r>
                  <a:rPr lang="zh-CN" altLang="en-US" sz="2000" b="1" dirty="0">
                    <a:latin typeface="Times New Roman" panose="02020603050405020304" pitchFamily="18" charset="0"/>
                  </a:rPr>
                  <a:t>1</a:t>
                </a:r>
                <a:r>
                  <a:rPr lang="zh-CN" altLang="en-US" sz="2000" b="1" baseline="30000" dirty="0">
                    <a:latin typeface="Times New Roman" panose="02020603050405020304" pitchFamily="18" charset="0"/>
                  </a:rPr>
                  <a:t>#    </a:t>
                </a:r>
                <a:r>
                  <a:rPr lang="en-US" altLang="zh-CN" sz="2000" b="1" dirty="0">
                    <a:latin typeface="Times New Roman" panose="02020603050405020304" pitchFamily="18" charset="0"/>
                  </a:rPr>
                  <a:t>D = 0 </a:t>
                </a:r>
                <a:r>
                  <a:rPr lang="zh-CN" altLang="en-US" sz="2000" b="1" dirty="0">
                    <a:latin typeface="Times New Roman" panose="02020603050405020304" pitchFamily="18" charset="0"/>
                  </a:rPr>
                  <a:t>跳</a:t>
                </a:r>
              </a:p>
            </p:txBody>
          </p:sp>
        </p:grpSp>
        <p:sp>
          <p:nvSpPr>
            <p:cNvPr id="56349" name="Rectangle 26"/>
            <p:cNvSpPr/>
            <p:nvPr/>
          </p:nvSpPr>
          <p:spPr>
            <a:xfrm>
              <a:off x="3888" y="1745"/>
              <a:ext cx="2064" cy="288"/>
            </a:xfrm>
            <a:prstGeom prst="rect">
              <a:avLst/>
            </a:prstGeom>
            <a:noFill/>
            <a:ln w="9525">
              <a:noFill/>
            </a:ln>
          </p:spPr>
          <p:txBody>
            <a:bodyPr wrap="none" lIns="0" tIns="0" rIns="0" bIns="0" anchor="ctr"/>
            <a:lstStyle/>
            <a:p>
              <a:r>
                <a:rPr lang="en-US" altLang="zh-CN" sz="2000" b="1" dirty="0">
                  <a:latin typeface="Times New Roman" panose="02020603050405020304" pitchFamily="18" charset="0"/>
                </a:rPr>
                <a:t>（D</a:t>
              </a:r>
              <a:r>
                <a:rPr lang="zh-CN" altLang="en-US" sz="2000" b="1" dirty="0">
                  <a:latin typeface="Times New Roman" panose="02020603050405020304" pitchFamily="18" charset="0"/>
                </a:rPr>
                <a:t>为完成触发器）</a:t>
              </a:r>
            </a:p>
          </p:txBody>
        </p:sp>
      </p:grpSp>
      <p:sp>
        <p:nvSpPr>
          <p:cNvPr id="56331" name="AutoShape 27"/>
          <p:cNvSpPr/>
          <p:nvPr/>
        </p:nvSpPr>
        <p:spPr>
          <a:xfrm>
            <a:off x="6858000" y="2209800"/>
            <a:ext cx="2209800" cy="533400"/>
          </a:xfrm>
          <a:prstGeom prst="wedgeRoundRectCallout">
            <a:avLst>
              <a:gd name="adj1" fmla="val -43750"/>
              <a:gd name="adj2" fmla="val 70000"/>
              <a:gd name="adj3" fmla="val 16667"/>
            </a:avLst>
          </a:prstGeom>
          <a:noFill/>
          <a:ln w="9525">
            <a:noFill/>
          </a:ln>
        </p:spPr>
        <p:txBody>
          <a:bodyPr/>
          <a:lstStyle/>
          <a:p>
            <a:pPr algn="ctr"/>
            <a:endParaRPr lang="zh-CN" altLang="en-US" b="1" dirty="0">
              <a:latin typeface="Times New Roman" panose="02020603050405020304" pitchFamily="18" charset="0"/>
            </a:endParaRPr>
          </a:p>
        </p:txBody>
      </p:sp>
      <p:grpSp>
        <p:nvGrpSpPr>
          <p:cNvPr id="8" name="Group 28"/>
          <p:cNvGrpSpPr/>
          <p:nvPr/>
        </p:nvGrpSpPr>
        <p:grpSpPr>
          <a:xfrm>
            <a:off x="2286001" y="1676400"/>
            <a:ext cx="7553325" cy="4648200"/>
            <a:chOff x="480" y="1056"/>
            <a:chExt cx="4758" cy="2928"/>
          </a:xfrm>
        </p:grpSpPr>
        <p:grpSp>
          <p:nvGrpSpPr>
            <p:cNvPr id="56333" name="Group 29"/>
            <p:cNvGrpSpPr/>
            <p:nvPr/>
          </p:nvGrpSpPr>
          <p:grpSpPr>
            <a:xfrm>
              <a:off x="480" y="1056"/>
              <a:ext cx="4758" cy="2928"/>
              <a:chOff x="480" y="1056"/>
              <a:chExt cx="4758" cy="2928"/>
            </a:xfrm>
          </p:grpSpPr>
          <p:sp>
            <p:nvSpPr>
              <p:cNvPr id="56337" name="Rectangle 30"/>
              <p:cNvSpPr/>
              <p:nvPr/>
            </p:nvSpPr>
            <p:spPr>
              <a:xfrm>
                <a:off x="720" y="1056"/>
                <a:ext cx="1584" cy="315"/>
              </a:xfrm>
              <a:prstGeom prst="rect">
                <a:avLst/>
              </a:prstGeom>
              <a:noFill/>
              <a:ln w="9525">
                <a:noFill/>
              </a:ln>
            </p:spPr>
            <p:txBody>
              <a:bodyPr wrap="none" lIns="0" rIns="0" anchor="ctr"/>
              <a:lstStyle/>
              <a:p>
                <a:r>
                  <a:rPr lang="zh-CN" altLang="en-US" sz="2400" b="1" dirty="0">
                    <a:solidFill>
                      <a:srgbClr val="954F72"/>
                    </a:solidFill>
                    <a:latin typeface="Times New Roman" panose="02020603050405020304" pitchFamily="18" charset="0"/>
                  </a:rPr>
                  <a:t>中断识别程序</a:t>
                </a:r>
                <a:r>
                  <a:rPr lang="zh-CN" altLang="en-US" sz="2400" b="1" dirty="0">
                    <a:latin typeface="Times New Roman" panose="02020603050405020304" pitchFamily="18" charset="0"/>
                  </a:rPr>
                  <a:t>（入口地址 </a:t>
                </a:r>
                <a:r>
                  <a:rPr lang="en-US" altLang="zh-CN" sz="2400" b="1" dirty="0">
                    <a:solidFill>
                      <a:srgbClr val="954F72"/>
                    </a:solidFill>
                    <a:latin typeface="Times New Roman" panose="02020603050405020304" pitchFamily="18" charset="0"/>
                  </a:rPr>
                  <a:t>M</a:t>
                </a:r>
                <a:r>
                  <a:rPr lang="en-US" altLang="zh-CN" sz="2400" b="1" dirty="0">
                    <a:latin typeface="Times New Roman" panose="02020603050405020304" pitchFamily="18" charset="0"/>
                  </a:rPr>
                  <a:t>）</a:t>
                </a:r>
              </a:p>
            </p:txBody>
          </p:sp>
          <p:grpSp>
            <p:nvGrpSpPr>
              <p:cNvPr id="56338" name="Group 31"/>
              <p:cNvGrpSpPr/>
              <p:nvPr/>
            </p:nvGrpSpPr>
            <p:grpSpPr>
              <a:xfrm>
                <a:off x="480" y="1368"/>
                <a:ext cx="4758" cy="2616"/>
                <a:chOff x="480" y="1368"/>
                <a:chExt cx="4758" cy="2616"/>
              </a:xfrm>
            </p:grpSpPr>
            <p:sp>
              <p:nvSpPr>
                <p:cNvPr id="56339" name="Freeform 32"/>
                <p:cNvSpPr/>
                <p:nvPr/>
              </p:nvSpPr>
              <p:spPr>
                <a:xfrm>
                  <a:off x="480" y="3980"/>
                  <a:ext cx="4752" cy="4"/>
                </a:xfrm>
                <a:custGeom>
                  <a:avLst/>
                  <a:gdLst>
                    <a:gd name="txL" fmla="*/ 0 w 4752"/>
                    <a:gd name="txT" fmla="*/ 0 h 4"/>
                    <a:gd name="txR" fmla="*/ 4752 w 4752"/>
                    <a:gd name="txB" fmla="*/ 4 h 4"/>
                  </a:gdLst>
                  <a:ahLst/>
                  <a:cxnLst>
                    <a:cxn ang="0">
                      <a:pos x="0" y="4"/>
                    </a:cxn>
                    <a:cxn ang="0">
                      <a:pos x="4752" y="0"/>
                    </a:cxn>
                  </a:cxnLst>
                  <a:rect l="txL" t="txT" r="txR" b="txB"/>
                  <a:pathLst>
                    <a:path w="4752" h="4">
                      <a:moveTo>
                        <a:pt x="0" y="4"/>
                      </a:moveTo>
                      <a:lnTo>
                        <a:pt x="4752"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nvGrpSpPr>
                <p:cNvPr id="56340" name="Group 33"/>
                <p:cNvGrpSpPr/>
                <p:nvPr/>
              </p:nvGrpSpPr>
              <p:grpSpPr>
                <a:xfrm>
                  <a:off x="480" y="1368"/>
                  <a:ext cx="4758" cy="2616"/>
                  <a:chOff x="480" y="1368"/>
                  <a:chExt cx="4758" cy="2616"/>
                </a:xfrm>
              </p:grpSpPr>
              <p:sp>
                <p:nvSpPr>
                  <p:cNvPr id="56341" name="Freeform 34"/>
                  <p:cNvSpPr/>
                  <p:nvPr/>
                </p:nvSpPr>
                <p:spPr>
                  <a:xfrm>
                    <a:off x="480" y="1368"/>
                    <a:ext cx="4758" cy="6"/>
                  </a:xfrm>
                  <a:custGeom>
                    <a:avLst/>
                    <a:gdLst>
                      <a:gd name="txL" fmla="*/ 0 w 4758"/>
                      <a:gd name="txT" fmla="*/ 0 h 6"/>
                      <a:gd name="txR" fmla="*/ 4758 w 4758"/>
                      <a:gd name="txB" fmla="*/ 6 h 6"/>
                    </a:gdLst>
                    <a:ahLst/>
                    <a:cxnLst>
                      <a:cxn ang="0">
                        <a:pos x="0" y="6"/>
                      </a:cxn>
                      <a:cxn ang="0">
                        <a:pos x="4758" y="0"/>
                      </a:cxn>
                    </a:cxnLst>
                    <a:rect l="txL" t="txT" r="txR" b="txB"/>
                    <a:pathLst>
                      <a:path w="4758" h="6">
                        <a:moveTo>
                          <a:pt x="0" y="6"/>
                        </a:moveTo>
                        <a:lnTo>
                          <a:pt x="4758"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6342" name="Freeform 35"/>
                  <p:cNvSpPr/>
                  <p:nvPr/>
                </p:nvSpPr>
                <p:spPr>
                  <a:xfrm>
                    <a:off x="480" y="1688"/>
                    <a:ext cx="4752" cy="1"/>
                  </a:xfrm>
                  <a:custGeom>
                    <a:avLst/>
                    <a:gdLst>
                      <a:gd name="txL" fmla="*/ 0 w 4752"/>
                      <a:gd name="txT" fmla="*/ 0 h 1"/>
                      <a:gd name="txR" fmla="*/ 4752 w 4752"/>
                      <a:gd name="txB" fmla="*/ 1 h 1"/>
                    </a:gdLst>
                    <a:ahLst/>
                    <a:cxnLst>
                      <a:cxn ang="0">
                        <a:pos x="0" y="1"/>
                      </a:cxn>
                      <a:cxn ang="0">
                        <a:pos x="4752" y="0"/>
                      </a:cxn>
                    </a:cxnLst>
                    <a:rect l="txL" t="txT" r="txR" b="txB"/>
                    <a:pathLst>
                      <a:path w="4752" h="1">
                        <a:moveTo>
                          <a:pt x="0" y="1"/>
                        </a:moveTo>
                        <a:lnTo>
                          <a:pt x="4752"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56343" name="Rectangle 36"/>
                  <p:cNvSpPr/>
                  <p:nvPr/>
                </p:nvSpPr>
                <p:spPr>
                  <a:xfrm>
                    <a:off x="594" y="1419"/>
                    <a:ext cx="672" cy="255"/>
                  </a:xfrm>
                  <a:prstGeom prst="rect">
                    <a:avLst/>
                  </a:prstGeom>
                  <a:noFill/>
                  <a:ln w="9525">
                    <a:noFill/>
                  </a:ln>
                </p:spPr>
                <p:txBody>
                  <a:bodyPr wrap="none" lIns="0" tIns="0" rIns="0" bIns="0" anchor="ctr"/>
                  <a:lstStyle/>
                  <a:p>
                    <a:r>
                      <a:rPr lang="zh-CN" altLang="en-US" sz="2000" b="1" dirty="0">
                        <a:latin typeface="Times New Roman" panose="02020603050405020304" pitchFamily="18" charset="0"/>
                      </a:rPr>
                      <a:t>地  址</a:t>
                    </a:r>
                  </a:p>
                </p:txBody>
              </p:sp>
              <p:sp>
                <p:nvSpPr>
                  <p:cNvPr id="56344" name="Rectangle 37"/>
                  <p:cNvSpPr/>
                  <p:nvPr/>
                </p:nvSpPr>
                <p:spPr>
                  <a:xfrm>
                    <a:off x="3840" y="1419"/>
                    <a:ext cx="768" cy="255"/>
                  </a:xfrm>
                  <a:prstGeom prst="rect">
                    <a:avLst/>
                  </a:prstGeom>
                  <a:noFill/>
                  <a:ln w="9525">
                    <a:noFill/>
                  </a:ln>
                </p:spPr>
                <p:txBody>
                  <a:bodyPr wrap="none" lIns="0" tIns="0" rIns="0" bIns="0" anchor="ctr"/>
                  <a:lstStyle/>
                  <a:p>
                    <a:r>
                      <a:rPr lang="zh-CN" altLang="en-US" sz="2000" b="1" dirty="0">
                        <a:latin typeface="Times New Roman" panose="02020603050405020304" pitchFamily="18" charset="0"/>
                      </a:rPr>
                      <a:t>说   明</a:t>
                    </a:r>
                  </a:p>
                </p:txBody>
              </p:sp>
              <p:sp>
                <p:nvSpPr>
                  <p:cNvPr id="56345" name="Rectangle 38"/>
                  <p:cNvSpPr/>
                  <p:nvPr/>
                </p:nvSpPr>
                <p:spPr>
                  <a:xfrm>
                    <a:off x="1776" y="1419"/>
                    <a:ext cx="816" cy="255"/>
                  </a:xfrm>
                  <a:prstGeom prst="rect">
                    <a:avLst/>
                  </a:prstGeom>
                  <a:noFill/>
                  <a:ln w="9525">
                    <a:noFill/>
                  </a:ln>
                </p:spPr>
                <p:txBody>
                  <a:bodyPr wrap="none" lIns="0" tIns="0" rIns="0" bIns="0" anchor="ctr"/>
                  <a:lstStyle/>
                  <a:p>
                    <a:r>
                      <a:rPr lang="zh-CN" altLang="en-US" sz="2000" b="1" dirty="0">
                        <a:latin typeface="Times New Roman" panose="02020603050405020304" pitchFamily="18" charset="0"/>
                      </a:rPr>
                      <a:t>指   令</a:t>
                    </a:r>
                  </a:p>
                </p:txBody>
              </p:sp>
              <p:sp>
                <p:nvSpPr>
                  <p:cNvPr id="56346" name="Line 39"/>
                  <p:cNvSpPr/>
                  <p:nvPr/>
                </p:nvSpPr>
                <p:spPr>
                  <a:xfrm>
                    <a:off x="1200" y="1374"/>
                    <a:ext cx="0" cy="2610"/>
                  </a:xfrm>
                  <a:prstGeom prst="line">
                    <a:avLst/>
                  </a:prstGeom>
                  <a:ln w="28575" cap="flat" cmpd="sng">
                    <a:solidFill>
                      <a:schemeClr val="tx1"/>
                    </a:solidFill>
                    <a:prstDash val="solid"/>
                    <a:headEnd type="none" w="med" len="med"/>
                    <a:tailEnd type="none" w="med" len="med"/>
                  </a:ln>
                </p:spPr>
              </p:sp>
              <p:sp>
                <p:nvSpPr>
                  <p:cNvPr id="56347" name="Line 40"/>
                  <p:cNvSpPr/>
                  <p:nvPr/>
                </p:nvSpPr>
                <p:spPr>
                  <a:xfrm>
                    <a:off x="2832" y="1374"/>
                    <a:ext cx="0" cy="2610"/>
                  </a:xfrm>
                  <a:prstGeom prst="line">
                    <a:avLst/>
                  </a:prstGeom>
                  <a:ln w="28575" cap="flat" cmpd="sng">
                    <a:solidFill>
                      <a:schemeClr val="tx1"/>
                    </a:solidFill>
                    <a:prstDash val="solid"/>
                    <a:headEnd type="none" w="med" len="med"/>
                    <a:tailEnd type="none" w="med" len="med"/>
                  </a:ln>
                </p:spPr>
              </p:sp>
            </p:grpSp>
          </p:grpSp>
        </p:grpSp>
        <p:grpSp>
          <p:nvGrpSpPr>
            <p:cNvPr id="56334" name="Group 41"/>
            <p:cNvGrpSpPr/>
            <p:nvPr/>
          </p:nvGrpSpPr>
          <p:grpSpPr>
            <a:xfrm>
              <a:off x="485" y="1374"/>
              <a:ext cx="4744" cy="2610"/>
              <a:chOff x="485" y="1374"/>
              <a:chExt cx="4744" cy="2610"/>
            </a:xfrm>
          </p:grpSpPr>
          <p:sp>
            <p:nvSpPr>
              <p:cNvPr id="56335" name="Line 42"/>
              <p:cNvSpPr/>
              <p:nvPr/>
            </p:nvSpPr>
            <p:spPr>
              <a:xfrm>
                <a:off x="485" y="1374"/>
                <a:ext cx="0" cy="2610"/>
              </a:xfrm>
              <a:prstGeom prst="line">
                <a:avLst/>
              </a:prstGeom>
              <a:ln w="28575" cap="flat" cmpd="sng">
                <a:solidFill>
                  <a:schemeClr val="tx1"/>
                </a:solidFill>
                <a:prstDash val="solid"/>
                <a:headEnd type="none" w="med" len="med"/>
                <a:tailEnd type="none" w="med" len="med"/>
              </a:ln>
            </p:spPr>
          </p:sp>
          <p:sp>
            <p:nvSpPr>
              <p:cNvPr id="56336" name="Line 43"/>
              <p:cNvSpPr/>
              <p:nvPr/>
            </p:nvSpPr>
            <p:spPr>
              <a:xfrm>
                <a:off x="5229" y="1374"/>
                <a:ext cx="0" cy="2610"/>
              </a:xfrm>
              <a:prstGeom prst="line">
                <a:avLst/>
              </a:prstGeom>
              <a:ln w="28575" cap="flat" cmpd="sng">
                <a:solidFill>
                  <a:schemeClr val="tx1"/>
                </a:solidFill>
                <a:prstDash val="solid"/>
                <a:headEnd type="none" w="med" len="med"/>
                <a:tailEnd type="none" w="med" len="med"/>
              </a:ln>
            </p:spPr>
          </p:sp>
        </p:grpSp>
      </p:gr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138" name="Rectangle 2"/>
          <p:cNvSpPr/>
          <p:nvPr/>
        </p:nvSpPr>
        <p:spPr>
          <a:xfrm>
            <a:off x="2628900" y="1244600"/>
            <a:ext cx="3238500" cy="431800"/>
          </a:xfrm>
          <a:prstGeom prst="rect">
            <a:avLst/>
          </a:prstGeom>
          <a:noFill/>
          <a:ln w="9525">
            <a:noFill/>
          </a:ln>
        </p:spPr>
        <p:txBody>
          <a:bodyPr wrap="none" lIns="0" tIns="0" rIns="0" bIns="0" anchor="ctr"/>
          <a:lstStyle/>
          <a:p>
            <a:r>
              <a:rPr lang="zh-CN" altLang="en-US" sz="3200" b="1" dirty="0">
                <a:latin typeface="Times New Roman" panose="02020603050405020304" pitchFamily="18" charset="0"/>
              </a:rPr>
              <a:t>1. 多重中断的概念</a:t>
            </a:r>
          </a:p>
        </p:txBody>
      </p:sp>
      <p:sp>
        <p:nvSpPr>
          <p:cNvPr id="731139" name="Line 3"/>
          <p:cNvSpPr/>
          <p:nvPr/>
        </p:nvSpPr>
        <p:spPr>
          <a:xfrm>
            <a:off x="4648200" y="2193925"/>
            <a:ext cx="0" cy="914400"/>
          </a:xfrm>
          <a:prstGeom prst="line">
            <a:avLst/>
          </a:prstGeom>
          <a:ln w="28575" cap="flat" cmpd="sng">
            <a:solidFill>
              <a:schemeClr val="tx1"/>
            </a:solidFill>
            <a:prstDash val="solid"/>
            <a:headEnd type="none" w="med" len="med"/>
            <a:tailEnd type="none" w="med" len="med"/>
          </a:ln>
        </p:spPr>
      </p:sp>
      <p:sp>
        <p:nvSpPr>
          <p:cNvPr id="731140" name="Line 4"/>
          <p:cNvSpPr/>
          <p:nvPr/>
        </p:nvSpPr>
        <p:spPr>
          <a:xfrm>
            <a:off x="5562600" y="2193925"/>
            <a:ext cx="0" cy="914400"/>
          </a:xfrm>
          <a:prstGeom prst="line">
            <a:avLst/>
          </a:prstGeom>
          <a:ln w="28575" cap="flat" cmpd="sng">
            <a:solidFill>
              <a:schemeClr val="tx1"/>
            </a:solidFill>
            <a:prstDash val="solid"/>
            <a:headEnd type="none" w="med" len="med"/>
            <a:tailEnd type="none" w="med" len="med"/>
          </a:ln>
        </p:spPr>
      </p:sp>
      <p:sp>
        <p:nvSpPr>
          <p:cNvPr id="731141" name="Line 5"/>
          <p:cNvSpPr/>
          <p:nvPr/>
        </p:nvSpPr>
        <p:spPr>
          <a:xfrm flipV="1">
            <a:off x="4648200" y="2193925"/>
            <a:ext cx="914400" cy="914400"/>
          </a:xfrm>
          <a:prstGeom prst="line">
            <a:avLst/>
          </a:prstGeom>
          <a:ln w="28575" cap="flat" cmpd="sng">
            <a:solidFill>
              <a:schemeClr val="tx1"/>
            </a:solidFill>
            <a:prstDash val="solid"/>
            <a:headEnd type="none" w="med" len="med"/>
            <a:tailEnd type="stealth" w="med" len="med"/>
          </a:ln>
        </p:spPr>
      </p:sp>
      <p:sp>
        <p:nvSpPr>
          <p:cNvPr id="731142" name="Line 6"/>
          <p:cNvSpPr/>
          <p:nvPr/>
        </p:nvSpPr>
        <p:spPr>
          <a:xfrm>
            <a:off x="6477000" y="2193925"/>
            <a:ext cx="0" cy="914400"/>
          </a:xfrm>
          <a:prstGeom prst="line">
            <a:avLst/>
          </a:prstGeom>
          <a:ln w="28575" cap="flat" cmpd="sng">
            <a:solidFill>
              <a:schemeClr val="tx1"/>
            </a:solidFill>
            <a:prstDash val="solid"/>
            <a:headEnd type="none" w="med" len="med"/>
            <a:tailEnd type="none" w="med" len="med"/>
          </a:ln>
        </p:spPr>
      </p:sp>
      <p:sp>
        <p:nvSpPr>
          <p:cNvPr id="731143" name="Line 7"/>
          <p:cNvSpPr/>
          <p:nvPr/>
        </p:nvSpPr>
        <p:spPr>
          <a:xfrm flipV="1">
            <a:off x="5562600" y="2193925"/>
            <a:ext cx="914400" cy="914400"/>
          </a:xfrm>
          <a:prstGeom prst="line">
            <a:avLst/>
          </a:prstGeom>
          <a:ln w="28575" cap="flat" cmpd="sng">
            <a:solidFill>
              <a:schemeClr val="tx1"/>
            </a:solidFill>
            <a:prstDash val="solid"/>
            <a:headEnd type="none" w="med" len="med"/>
            <a:tailEnd type="stealth" w="med" len="med"/>
          </a:ln>
        </p:spPr>
      </p:sp>
      <p:sp>
        <p:nvSpPr>
          <p:cNvPr id="731144" name="Line 8"/>
          <p:cNvSpPr/>
          <p:nvPr/>
        </p:nvSpPr>
        <p:spPr>
          <a:xfrm>
            <a:off x="7391400" y="2193925"/>
            <a:ext cx="0" cy="2209800"/>
          </a:xfrm>
          <a:prstGeom prst="line">
            <a:avLst/>
          </a:prstGeom>
          <a:ln w="28575" cap="flat" cmpd="sng">
            <a:solidFill>
              <a:schemeClr val="tx1"/>
            </a:solidFill>
            <a:prstDash val="solid"/>
            <a:headEnd type="none" w="med" len="med"/>
            <a:tailEnd type="none" w="med" len="med"/>
          </a:ln>
        </p:spPr>
      </p:sp>
      <p:sp>
        <p:nvSpPr>
          <p:cNvPr id="731145" name="Line 9"/>
          <p:cNvSpPr/>
          <p:nvPr/>
        </p:nvSpPr>
        <p:spPr>
          <a:xfrm flipV="1">
            <a:off x="6477000" y="2193925"/>
            <a:ext cx="914400" cy="914400"/>
          </a:xfrm>
          <a:prstGeom prst="line">
            <a:avLst/>
          </a:prstGeom>
          <a:ln w="28575" cap="flat" cmpd="sng">
            <a:solidFill>
              <a:schemeClr val="tx1"/>
            </a:solidFill>
            <a:prstDash val="solid"/>
            <a:headEnd type="none" w="med" len="med"/>
            <a:tailEnd type="stealth" w="med" len="med"/>
          </a:ln>
        </p:spPr>
      </p:sp>
      <p:sp>
        <p:nvSpPr>
          <p:cNvPr id="731146" name="Line 10"/>
          <p:cNvSpPr/>
          <p:nvPr/>
        </p:nvSpPr>
        <p:spPr>
          <a:xfrm rot="-5400000" flipV="1">
            <a:off x="6477000" y="3489325"/>
            <a:ext cx="914400" cy="914400"/>
          </a:xfrm>
          <a:prstGeom prst="line">
            <a:avLst/>
          </a:prstGeom>
          <a:ln w="28575" cap="flat" cmpd="sng">
            <a:solidFill>
              <a:schemeClr val="tx1"/>
            </a:solidFill>
            <a:prstDash val="solid"/>
            <a:headEnd type="none" w="med" len="med"/>
            <a:tailEnd type="stealth" w="med" len="med"/>
          </a:ln>
        </p:spPr>
      </p:sp>
      <p:sp>
        <p:nvSpPr>
          <p:cNvPr id="731147" name="Line 11"/>
          <p:cNvSpPr/>
          <p:nvPr/>
        </p:nvSpPr>
        <p:spPr>
          <a:xfrm>
            <a:off x="6477000" y="3489325"/>
            <a:ext cx="0" cy="914400"/>
          </a:xfrm>
          <a:prstGeom prst="line">
            <a:avLst/>
          </a:prstGeom>
          <a:ln w="28575" cap="flat" cmpd="sng">
            <a:solidFill>
              <a:schemeClr val="tx1"/>
            </a:solidFill>
            <a:prstDash val="solid"/>
            <a:headEnd type="none" w="med" len="med"/>
            <a:tailEnd type="none" w="med" len="med"/>
          </a:ln>
        </p:spPr>
      </p:sp>
      <p:sp>
        <p:nvSpPr>
          <p:cNvPr id="731148" name="Line 12"/>
          <p:cNvSpPr/>
          <p:nvPr/>
        </p:nvSpPr>
        <p:spPr>
          <a:xfrm rot="-5400000" flipV="1">
            <a:off x="5562600" y="3489325"/>
            <a:ext cx="914400" cy="914400"/>
          </a:xfrm>
          <a:prstGeom prst="line">
            <a:avLst/>
          </a:prstGeom>
          <a:ln w="28575" cap="flat" cmpd="sng">
            <a:solidFill>
              <a:schemeClr val="tx1"/>
            </a:solidFill>
            <a:prstDash val="solid"/>
            <a:headEnd type="none" w="med" len="med"/>
            <a:tailEnd type="stealth" w="med" len="med"/>
          </a:ln>
        </p:spPr>
      </p:sp>
      <p:sp>
        <p:nvSpPr>
          <p:cNvPr id="731149" name="Line 13"/>
          <p:cNvSpPr/>
          <p:nvPr/>
        </p:nvSpPr>
        <p:spPr>
          <a:xfrm>
            <a:off x="5562600" y="3489325"/>
            <a:ext cx="0" cy="914400"/>
          </a:xfrm>
          <a:prstGeom prst="line">
            <a:avLst/>
          </a:prstGeom>
          <a:ln w="28575" cap="flat" cmpd="sng">
            <a:solidFill>
              <a:schemeClr val="tx1"/>
            </a:solidFill>
            <a:prstDash val="solid"/>
            <a:headEnd type="none" w="med" len="med"/>
            <a:tailEnd type="none" w="med" len="med"/>
          </a:ln>
        </p:spPr>
      </p:sp>
      <p:sp>
        <p:nvSpPr>
          <p:cNvPr id="731150" name="Line 14"/>
          <p:cNvSpPr/>
          <p:nvPr/>
        </p:nvSpPr>
        <p:spPr>
          <a:xfrm rot="-5400000" flipV="1">
            <a:off x="4648200" y="3489325"/>
            <a:ext cx="914400" cy="914400"/>
          </a:xfrm>
          <a:prstGeom prst="line">
            <a:avLst/>
          </a:prstGeom>
          <a:ln w="28575" cap="flat" cmpd="sng">
            <a:solidFill>
              <a:schemeClr val="tx1"/>
            </a:solidFill>
            <a:prstDash val="solid"/>
            <a:headEnd type="none" w="med" len="med"/>
            <a:tailEnd type="stealth" w="med" len="med"/>
          </a:ln>
        </p:spPr>
      </p:sp>
      <p:sp>
        <p:nvSpPr>
          <p:cNvPr id="731151" name="Line 15"/>
          <p:cNvSpPr/>
          <p:nvPr/>
        </p:nvSpPr>
        <p:spPr>
          <a:xfrm>
            <a:off x="4648200" y="3489325"/>
            <a:ext cx="0" cy="914400"/>
          </a:xfrm>
          <a:prstGeom prst="line">
            <a:avLst/>
          </a:prstGeom>
          <a:ln w="28575" cap="flat" cmpd="sng">
            <a:solidFill>
              <a:schemeClr val="tx1"/>
            </a:solidFill>
            <a:prstDash val="solid"/>
            <a:headEnd type="none" w="med" len="med"/>
            <a:tailEnd type="none" w="med" len="med"/>
          </a:ln>
        </p:spPr>
      </p:sp>
      <p:sp>
        <p:nvSpPr>
          <p:cNvPr id="731152" name="Text Box 16"/>
          <p:cNvSpPr txBox="1"/>
          <p:nvPr/>
        </p:nvSpPr>
        <p:spPr>
          <a:xfrm>
            <a:off x="4267200" y="2894014"/>
            <a:ext cx="311150" cy="396875"/>
          </a:xfrm>
          <a:prstGeom prst="rect">
            <a:avLst/>
          </a:prstGeom>
          <a:noFill/>
          <a:ln w="9525">
            <a:noFill/>
          </a:ln>
        </p:spPr>
        <p:txBody>
          <a:bodyPr wrap="none">
            <a:spAutoFit/>
          </a:bodyPr>
          <a:lstStyle/>
          <a:p>
            <a:r>
              <a:rPr lang="en-US" altLang="zh-CN" sz="2000" b="1" i="1" dirty="0">
                <a:latin typeface="Times New Roman" panose="02020603050405020304" pitchFamily="18" charset="0"/>
              </a:rPr>
              <a:t>k</a:t>
            </a:r>
          </a:p>
        </p:txBody>
      </p:sp>
      <p:sp>
        <p:nvSpPr>
          <p:cNvPr id="731153" name="Text Box 17"/>
          <p:cNvSpPr txBox="1"/>
          <p:nvPr/>
        </p:nvSpPr>
        <p:spPr>
          <a:xfrm>
            <a:off x="5241925" y="2894014"/>
            <a:ext cx="254000" cy="396875"/>
          </a:xfrm>
          <a:prstGeom prst="rect">
            <a:avLst/>
          </a:prstGeom>
          <a:noFill/>
          <a:ln w="9525">
            <a:noFill/>
          </a:ln>
        </p:spPr>
        <p:txBody>
          <a:bodyPr wrap="none">
            <a:spAutoFit/>
          </a:bodyPr>
          <a:lstStyle/>
          <a:p>
            <a:r>
              <a:rPr lang="en-US" altLang="zh-CN" sz="2000" b="1" i="1" dirty="0">
                <a:latin typeface="Times New Roman" panose="02020603050405020304" pitchFamily="18" charset="0"/>
              </a:rPr>
              <a:t>l</a:t>
            </a:r>
          </a:p>
        </p:txBody>
      </p:sp>
      <p:sp>
        <p:nvSpPr>
          <p:cNvPr id="731154" name="Text Box 18"/>
          <p:cNvSpPr txBox="1"/>
          <p:nvPr/>
        </p:nvSpPr>
        <p:spPr>
          <a:xfrm>
            <a:off x="6156325" y="2894014"/>
            <a:ext cx="381000" cy="396875"/>
          </a:xfrm>
          <a:prstGeom prst="rect">
            <a:avLst/>
          </a:prstGeom>
          <a:noFill/>
          <a:ln w="9525">
            <a:noFill/>
          </a:ln>
        </p:spPr>
        <p:txBody>
          <a:bodyPr wrap="none">
            <a:spAutoFit/>
          </a:bodyPr>
          <a:lstStyle/>
          <a:p>
            <a:r>
              <a:rPr lang="en-US" altLang="zh-CN" sz="2000" b="1" i="1" dirty="0">
                <a:latin typeface="Times New Roman" panose="02020603050405020304" pitchFamily="18" charset="0"/>
              </a:rPr>
              <a:t>m</a:t>
            </a:r>
          </a:p>
        </p:txBody>
      </p:sp>
      <p:sp>
        <p:nvSpPr>
          <p:cNvPr id="731155" name="Text Box 19"/>
          <p:cNvSpPr txBox="1"/>
          <p:nvPr/>
        </p:nvSpPr>
        <p:spPr>
          <a:xfrm>
            <a:off x="4051301" y="3351214"/>
            <a:ext cx="633413" cy="396875"/>
          </a:xfrm>
          <a:prstGeom prst="rect">
            <a:avLst/>
          </a:prstGeom>
          <a:noFill/>
          <a:ln w="9525">
            <a:noFill/>
          </a:ln>
        </p:spPr>
        <p:txBody>
          <a:bodyPr wrap="none">
            <a:spAutoFit/>
          </a:bodyPr>
          <a:lstStyle/>
          <a:p>
            <a:r>
              <a:rPr lang="en-US" altLang="zh-CN" sz="2000" b="1" i="1" dirty="0">
                <a:latin typeface="Times New Roman" panose="02020603050405020304" pitchFamily="18" charset="0"/>
              </a:rPr>
              <a:t>k</a:t>
            </a:r>
            <a:r>
              <a:rPr lang="en-US" altLang="zh-CN" sz="800" b="1" i="1" dirty="0">
                <a:latin typeface="Times New Roman" panose="02020603050405020304" pitchFamily="18" charset="0"/>
              </a:rPr>
              <a:t>  </a:t>
            </a:r>
            <a:r>
              <a:rPr lang="en-US" altLang="zh-CN" sz="2000" b="1" dirty="0">
                <a:latin typeface="Times New Roman" panose="02020603050405020304" pitchFamily="18" charset="0"/>
              </a:rPr>
              <a:t>+1</a:t>
            </a:r>
          </a:p>
        </p:txBody>
      </p:sp>
      <p:sp>
        <p:nvSpPr>
          <p:cNvPr id="731156" name="Text Box 20"/>
          <p:cNvSpPr txBox="1"/>
          <p:nvPr/>
        </p:nvSpPr>
        <p:spPr>
          <a:xfrm>
            <a:off x="5013326" y="3351214"/>
            <a:ext cx="576263" cy="396875"/>
          </a:xfrm>
          <a:prstGeom prst="rect">
            <a:avLst/>
          </a:prstGeom>
          <a:noFill/>
          <a:ln w="9525">
            <a:noFill/>
          </a:ln>
        </p:spPr>
        <p:txBody>
          <a:bodyPr wrap="none">
            <a:spAutoFit/>
          </a:bodyPr>
          <a:lstStyle/>
          <a:p>
            <a:r>
              <a:rPr lang="en-US" altLang="zh-CN" sz="2000" b="1" i="1" dirty="0">
                <a:latin typeface="Times New Roman" panose="02020603050405020304" pitchFamily="18" charset="0"/>
              </a:rPr>
              <a:t>l</a:t>
            </a:r>
            <a:r>
              <a:rPr lang="en-US" altLang="zh-CN" sz="800" b="1" i="1" dirty="0">
                <a:latin typeface="Times New Roman" panose="02020603050405020304" pitchFamily="18" charset="0"/>
              </a:rPr>
              <a:t>  </a:t>
            </a:r>
            <a:r>
              <a:rPr lang="en-US" altLang="zh-CN" sz="2000" b="1" dirty="0">
                <a:latin typeface="Times New Roman" panose="02020603050405020304" pitchFamily="18" charset="0"/>
              </a:rPr>
              <a:t>+1</a:t>
            </a:r>
          </a:p>
        </p:txBody>
      </p:sp>
      <p:sp>
        <p:nvSpPr>
          <p:cNvPr id="731157" name="Text Box 21"/>
          <p:cNvSpPr txBox="1"/>
          <p:nvPr/>
        </p:nvSpPr>
        <p:spPr>
          <a:xfrm>
            <a:off x="5867401" y="3351214"/>
            <a:ext cx="703263" cy="396875"/>
          </a:xfrm>
          <a:prstGeom prst="rect">
            <a:avLst/>
          </a:prstGeom>
          <a:noFill/>
          <a:ln w="9525">
            <a:noFill/>
          </a:ln>
        </p:spPr>
        <p:txBody>
          <a:bodyPr wrap="none">
            <a:spAutoFit/>
          </a:bodyPr>
          <a:lstStyle/>
          <a:p>
            <a:r>
              <a:rPr lang="en-US" altLang="zh-CN" sz="2000" b="1" i="1" dirty="0">
                <a:latin typeface="Times New Roman" panose="02020603050405020304" pitchFamily="18" charset="0"/>
              </a:rPr>
              <a:t>m</a:t>
            </a:r>
            <a:r>
              <a:rPr lang="en-US" altLang="zh-CN" sz="800" b="1" i="1" dirty="0">
                <a:latin typeface="Times New Roman" panose="02020603050405020304" pitchFamily="18" charset="0"/>
              </a:rPr>
              <a:t>  </a:t>
            </a:r>
            <a:r>
              <a:rPr lang="en-US" altLang="zh-CN" sz="2000" b="1" dirty="0">
                <a:latin typeface="Times New Roman" panose="02020603050405020304" pitchFamily="18" charset="0"/>
              </a:rPr>
              <a:t>+1</a:t>
            </a:r>
          </a:p>
        </p:txBody>
      </p:sp>
      <p:grpSp>
        <p:nvGrpSpPr>
          <p:cNvPr id="2" name="Group 22"/>
          <p:cNvGrpSpPr/>
          <p:nvPr/>
        </p:nvGrpSpPr>
        <p:grpSpPr>
          <a:xfrm>
            <a:off x="4191001" y="4476750"/>
            <a:ext cx="3008313" cy="704850"/>
            <a:chOff x="1680" y="2820"/>
            <a:chExt cx="1895" cy="444"/>
          </a:xfrm>
        </p:grpSpPr>
        <p:sp>
          <p:nvSpPr>
            <p:cNvPr id="60442" name="Text Box 23"/>
            <p:cNvSpPr txBox="1"/>
            <p:nvPr/>
          </p:nvSpPr>
          <p:spPr>
            <a:xfrm>
              <a:off x="1680" y="2820"/>
              <a:ext cx="599" cy="442"/>
            </a:xfrm>
            <a:prstGeom prst="rect">
              <a:avLst/>
            </a:prstGeom>
            <a:noFill/>
            <a:ln w="9525">
              <a:noFill/>
            </a:ln>
          </p:spPr>
          <p:txBody>
            <a:bodyPr wrap="none">
              <a:spAutoFit/>
            </a:bodyPr>
            <a:lstStyle/>
            <a:p>
              <a:r>
                <a:rPr lang="zh-CN" altLang="en-US" sz="2000" b="1" dirty="0">
                  <a:latin typeface="Times New Roman" panose="02020603050405020304" pitchFamily="18" charset="0"/>
                </a:rPr>
                <a:t>第一次</a:t>
              </a:r>
            </a:p>
            <a:p>
              <a:r>
                <a:rPr lang="zh-CN" altLang="en-US" sz="2000" b="1" dirty="0">
                  <a:latin typeface="Times New Roman" panose="02020603050405020304" pitchFamily="18" charset="0"/>
                </a:rPr>
                <a:t> 中断</a:t>
              </a:r>
            </a:p>
          </p:txBody>
        </p:sp>
        <p:sp>
          <p:nvSpPr>
            <p:cNvPr id="60443" name="Text Box 24"/>
            <p:cNvSpPr txBox="1"/>
            <p:nvPr/>
          </p:nvSpPr>
          <p:spPr>
            <a:xfrm>
              <a:off x="2329" y="2822"/>
              <a:ext cx="599" cy="442"/>
            </a:xfrm>
            <a:prstGeom prst="rect">
              <a:avLst/>
            </a:prstGeom>
            <a:noFill/>
            <a:ln w="9525">
              <a:noFill/>
            </a:ln>
          </p:spPr>
          <p:txBody>
            <a:bodyPr wrap="none">
              <a:spAutoFit/>
            </a:bodyPr>
            <a:lstStyle/>
            <a:p>
              <a:r>
                <a:rPr lang="zh-CN" altLang="en-US" sz="2000" b="1" dirty="0">
                  <a:latin typeface="Times New Roman" panose="02020603050405020304" pitchFamily="18" charset="0"/>
                </a:rPr>
                <a:t>第二次</a:t>
              </a:r>
            </a:p>
            <a:p>
              <a:r>
                <a:rPr lang="zh-CN" altLang="en-US" sz="2000" b="1" dirty="0">
                  <a:latin typeface="Times New Roman" panose="02020603050405020304" pitchFamily="18" charset="0"/>
                </a:rPr>
                <a:t> 中断</a:t>
              </a:r>
            </a:p>
          </p:txBody>
        </p:sp>
        <p:sp>
          <p:nvSpPr>
            <p:cNvPr id="60444" name="Text Box 25"/>
            <p:cNvSpPr txBox="1"/>
            <p:nvPr/>
          </p:nvSpPr>
          <p:spPr>
            <a:xfrm>
              <a:off x="2976" y="2822"/>
              <a:ext cx="599" cy="442"/>
            </a:xfrm>
            <a:prstGeom prst="rect">
              <a:avLst/>
            </a:prstGeom>
            <a:noFill/>
            <a:ln w="9525">
              <a:noFill/>
            </a:ln>
          </p:spPr>
          <p:txBody>
            <a:bodyPr wrap="none">
              <a:spAutoFit/>
            </a:bodyPr>
            <a:lstStyle/>
            <a:p>
              <a:r>
                <a:rPr lang="zh-CN" altLang="en-US" sz="2000" b="1" dirty="0">
                  <a:latin typeface="Times New Roman" panose="02020603050405020304" pitchFamily="18" charset="0"/>
                </a:rPr>
                <a:t>第三次</a:t>
              </a:r>
            </a:p>
            <a:p>
              <a:r>
                <a:rPr lang="zh-CN" altLang="en-US" sz="2000" b="1" dirty="0">
                  <a:latin typeface="Times New Roman" panose="02020603050405020304" pitchFamily="18" charset="0"/>
                </a:rPr>
                <a:t> 中断</a:t>
              </a:r>
            </a:p>
          </p:txBody>
        </p:sp>
      </p:grpSp>
      <p:sp>
        <p:nvSpPr>
          <p:cNvPr id="731162" name="Text Box 26"/>
          <p:cNvSpPr txBox="1"/>
          <p:nvPr/>
        </p:nvSpPr>
        <p:spPr>
          <a:xfrm>
            <a:off x="3817938" y="5410200"/>
            <a:ext cx="4411662" cy="430887"/>
          </a:xfrm>
          <a:prstGeom prst="rect">
            <a:avLst/>
          </a:prstGeom>
          <a:noFill/>
          <a:ln w="9525">
            <a:noFill/>
          </a:ln>
        </p:spPr>
        <p:txBody>
          <a:bodyPr>
            <a:spAutoFit/>
          </a:bodyPr>
          <a:lstStyle/>
          <a:p>
            <a:r>
              <a:rPr lang="zh-CN" altLang="en-US" sz="2200" b="1" dirty="0">
                <a:latin typeface="Times New Roman" panose="02020603050405020304" pitchFamily="18" charset="0"/>
              </a:rPr>
              <a:t>程序断点   </a:t>
            </a:r>
            <a:r>
              <a:rPr lang="en-US" altLang="zh-CN" sz="2200" b="1" i="1" dirty="0">
                <a:solidFill>
                  <a:srgbClr val="954F72"/>
                </a:solidFill>
                <a:latin typeface="Times New Roman" panose="02020603050405020304" pitchFamily="18" charset="0"/>
              </a:rPr>
              <a:t>k</a:t>
            </a:r>
            <a:r>
              <a:rPr lang="en-US" altLang="zh-CN" sz="2200" b="1" dirty="0">
                <a:solidFill>
                  <a:srgbClr val="954F72"/>
                </a:solidFill>
                <a:latin typeface="Times New Roman" panose="02020603050405020304" pitchFamily="18" charset="0"/>
              </a:rPr>
              <a:t>+1 ,   </a:t>
            </a:r>
            <a:r>
              <a:rPr lang="en-US" altLang="zh-CN" sz="2200" b="1" i="1" dirty="0">
                <a:solidFill>
                  <a:srgbClr val="954F72"/>
                </a:solidFill>
                <a:latin typeface="Times New Roman" panose="02020603050405020304" pitchFamily="18" charset="0"/>
              </a:rPr>
              <a:t>l</a:t>
            </a:r>
            <a:r>
              <a:rPr lang="en-US" altLang="zh-CN" sz="2200" b="1" dirty="0">
                <a:solidFill>
                  <a:srgbClr val="954F72"/>
                </a:solidFill>
                <a:latin typeface="Times New Roman" panose="02020603050405020304" pitchFamily="18" charset="0"/>
              </a:rPr>
              <a:t>+1 ,   </a:t>
            </a:r>
            <a:r>
              <a:rPr lang="en-US" altLang="zh-CN" sz="2200" b="1" i="1" dirty="0">
                <a:solidFill>
                  <a:srgbClr val="954F72"/>
                </a:solidFill>
                <a:latin typeface="Times New Roman" panose="02020603050405020304" pitchFamily="18" charset="0"/>
              </a:rPr>
              <a:t>m</a:t>
            </a:r>
            <a:r>
              <a:rPr lang="en-US" altLang="zh-CN" sz="2200" b="1" dirty="0">
                <a:solidFill>
                  <a:srgbClr val="954F72"/>
                </a:solidFill>
                <a:latin typeface="Times New Roman" panose="02020603050405020304" pitchFamily="18" charset="0"/>
              </a:rPr>
              <a:t>+1</a:t>
            </a:r>
          </a:p>
        </p:txBody>
      </p:sp>
      <p:sp>
        <p:nvSpPr>
          <p:cNvPr id="60440" name="Text Box 27"/>
          <p:cNvSpPr txBox="1"/>
          <p:nvPr/>
        </p:nvSpPr>
        <p:spPr>
          <a:xfrm>
            <a:off x="2057400" y="349250"/>
            <a:ext cx="2954655" cy="646331"/>
          </a:xfrm>
          <a:prstGeom prst="rect">
            <a:avLst/>
          </a:prstGeom>
          <a:noFill/>
          <a:ln w="9525">
            <a:noFill/>
          </a:ln>
        </p:spPr>
        <p:txBody>
          <a:bodyPr wrap="none">
            <a:spAutoFit/>
          </a:bodyPr>
          <a:lstStyle/>
          <a:p>
            <a:r>
              <a:rPr lang="zh-CN" altLang="en-US" sz="3600" b="1" dirty="0">
                <a:latin typeface="Times New Roman" panose="02020603050405020304" pitchFamily="18" charset="0"/>
              </a:rPr>
              <a:t>中断屏蔽技术</a:t>
            </a:r>
          </a:p>
        </p:txBody>
      </p:sp>
      <p:sp>
        <p:nvSpPr>
          <p:cNvPr id="3" name="灯片编号占位符 2">
            <a:extLst>
              <a:ext uri="{FF2B5EF4-FFF2-40B4-BE49-F238E27FC236}">
                <a16:creationId xmlns:a16="http://schemas.microsoft.com/office/drawing/2014/main" id="{2C372B62-34BD-3216-A23B-26F20BCEA200}"/>
              </a:ext>
            </a:extLst>
          </p:cNvPr>
          <p:cNvSpPr>
            <a:spLocks noGrp="1"/>
          </p:cNvSpPr>
          <p:nvPr>
            <p:ph type="sldNum" sz="quarter" idx="12"/>
          </p:nvPr>
        </p:nvSpPr>
        <p:spPr/>
        <p:txBody>
          <a:bodyPr/>
          <a:lstStyle/>
          <a:p>
            <a:fld id="{8EE8E787-E6FE-45D8-9039-788B45E44EE7}" type="slidenum">
              <a:rPr lang="zh-CN" altLang="en-US" smtClean="0"/>
              <a:t>219</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1138"/>
                                        </p:tgtEl>
                                        <p:attrNameLst>
                                          <p:attrName>style.visibility</p:attrName>
                                        </p:attrNameLst>
                                      </p:cBhvr>
                                      <p:to>
                                        <p:strVal val="visible"/>
                                      </p:to>
                                    </p:set>
                                    <p:animEffect transition="in" filter="blinds(horizontal)">
                                      <p:cBhvr>
                                        <p:cTn id="7" dur="500"/>
                                        <p:tgtEl>
                                          <p:spTgt spid="73113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731139"/>
                                        </p:tgtEl>
                                        <p:attrNameLst>
                                          <p:attrName>style.visibility</p:attrName>
                                        </p:attrNameLst>
                                      </p:cBhvr>
                                      <p:to>
                                        <p:strVal val="visible"/>
                                      </p:to>
                                    </p:set>
                                    <p:animEffect transition="in" filter="slide(fromTop)">
                                      <p:cBhvr>
                                        <p:cTn id="12" dur="500"/>
                                        <p:tgtEl>
                                          <p:spTgt spid="73113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31152"/>
                                        </p:tgtEl>
                                        <p:attrNameLst>
                                          <p:attrName>style.visibility</p:attrName>
                                        </p:attrNameLst>
                                      </p:cBhvr>
                                      <p:to>
                                        <p:strVal val="visible"/>
                                      </p:to>
                                    </p:set>
                                    <p:animEffect transition="in" filter="blinds(horizontal)">
                                      <p:cBhvr>
                                        <p:cTn id="17" dur="500"/>
                                        <p:tgtEl>
                                          <p:spTgt spid="731152"/>
                                        </p:tgtEl>
                                      </p:cBhvr>
                                    </p:animEffect>
                                  </p:childTnLst>
                                </p:cTn>
                              </p:par>
                            </p:childTnLst>
                          </p:cTn>
                        </p:par>
                        <p:par>
                          <p:cTn id="18" fill="hold">
                            <p:stCondLst>
                              <p:cond delay="500"/>
                            </p:stCondLst>
                            <p:childTnLst>
                              <p:par>
                                <p:cTn id="19" presetID="18" presetClass="entr" presetSubtype="3" fill="hold" nodeType="afterEffect">
                                  <p:stCondLst>
                                    <p:cond delay="0"/>
                                  </p:stCondLst>
                                  <p:childTnLst>
                                    <p:set>
                                      <p:cBhvr>
                                        <p:cTn id="20" dur="1" fill="hold">
                                          <p:stCondLst>
                                            <p:cond delay="0"/>
                                          </p:stCondLst>
                                        </p:cTn>
                                        <p:tgtEl>
                                          <p:spTgt spid="731141"/>
                                        </p:tgtEl>
                                        <p:attrNameLst>
                                          <p:attrName>style.visibility</p:attrName>
                                        </p:attrNameLst>
                                      </p:cBhvr>
                                      <p:to>
                                        <p:strVal val="visible"/>
                                      </p:to>
                                    </p:set>
                                    <p:animEffect transition="in" filter="strips(upRight)">
                                      <p:cBhvr>
                                        <p:cTn id="21" dur="500"/>
                                        <p:tgtEl>
                                          <p:spTgt spid="731141"/>
                                        </p:tgtEl>
                                      </p:cBhvr>
                                    </p:animEffect>
                                  </p:childTnLst>
                                </p:cTn>
                              </p:par>
                            </p:childTnLst>
                          </p:cTn>
                        </p:par>
                        <p:par>
                          <p:cTn id="22" fill="hold">
                            <p:stCondLst>
                              <p:cond delay="1000"/>
                            </p:stCondLst>
                            <p:childTnLst>
                              <p:par>
                                <p:cTn id="23" presetID="12" presetClass="entr" presetSubtype="1" fill="hold" nodeType="afterEffect">
                                  <p:stCondLst>
                                    <p:cond delay="0"/>
                                  </p:stCondLst>
                                  <p:childTnLst>
                                    <p:set>
                                      <p:cBhvr>
                                        <p:cTn id="24" dur="1" fill="hold">
                                          <p:stCondLst>
                                            <p:cond delay="0"/>
                                          </p:stCondLst>
                                        </p:cTn>
                                        <p:tgtEl>
                                          <p:spTgt spid="731140"/>
                                        </p:tgtEl>
                                        <p:attrNameLst>
                                          <p:attrName>style.visibility</p:attrName>
                                        </p:attrNameLst>
                                      </p:cBhvr>
                                      <p:to>
                                        <p:strVal val="visible"/>
                                      </p:to>
                                    </p:set>
                                    <p:animEffect transition="in" filter="slide(fromTop)">
                                      <p:cBhvr>
                                        <p:cTn id="25" dur="500"/>
                                        <p:tgtEl>
                                          <p:spTgt spid="73114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731153"/>
                                        </p:tgtEl>
                                        <p:attrNameLst>
                                          <p:attrName>style.visibility</p:attrName>
                                        </p:attrNameLst>
                                      </p:cBhvr>
                                      <p:to>
                                        <p:strVal val="visible"/>
                                      </p:to>
                                    </p:set>
                                    <p:animEffect transition="in" filter="blinds(horizontal)">
                                      <p:cBhvr>
                                        <p:cTn id="30" dur="500"/>
                                        <p:tgtEl>
                                          <p:spTgt spid="731153"/>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3" fill="hold" nodeType="clickEffect">
                                  <p:stCondLst>
                                    <p:cond delay="0"/>
                                  </p:stCondLst>
                                  <p:childTnLst>
                                    <p:set>
                                      <p:cBhvr>
                                        <p:cTn id="34" dur="1" fill="hold">
                                          <p:stCondLst>
                                            <p:cond delay="0"/>
                                          </p:stCondLst>
                                        </p:cTn>
                                        <p:tgtEl>
                                          <p:spTgt spid="731143"/>
                                        </p:tgtEl>
                                        <p:attrNameLst>
                                          <p:attrName>style.visibility</p:attrName>
                                        </p:attrNameLst>
                                      </p:cBhvr>
                                      <p:to>
                                        <p:strVal val="visible"/>
                                      </p:to>
                                    </p:set>
                                    <p:animEffect transition="in" filter="strips(upRight)">
                                      <p:cBhvr>
                                        <p:cTn id="35" dur="500"/>
                                        <p:tgtEl>
                                          <p:spTgt spid="731143"/>
                                        </p:tgtEl>
                                      </p:cBhvr>
                                    </p:animEffect>
                                  </p:childTnLst>
                                </p:cTn>
                              </p:par>
                            </p:childTnLst>
                          </p:cTn>
                        </p:par>
                        <p:par>
                          <p:cTn id="36" fill="hold">
                            <p:stCondLst>
                              <p:cond delay="500"/>
                            </p:stCondLst>
                            <p:childTnLst>
                              <p:par>
                                <p:cTn id="37" presetID="12" presetClass="entr" presetSubtype="1" fill="hold" nodeType="afterEffect">
                                  <p:stCondLst>
                                    <p:cond delay="0"/>
                                  </p:stCondLst>
                                  <p:childTnLst>
                                    <p:set>
                                      <p:cBhvr>
                                        <p:cTn id="38" dur="1" fill="hold">
                                          <p:stCondLst>
                                            <p:cond delay="0"/>
                                          </p:stCondLst>
                                        </p:cTn>
                                        <p:tgtEl>
                                          <p:spTgt spid="731142"/>
                                        </p:tgtEl>
                                        <p:attrNameLst>
                                          <p:attrName>style.visibility</p:attrName>
                                        </p:attrNameLst>
                                      </p:cBhvr>
                                      <p:to>
                                        <p:strVal val="visible"/>
                                      </p:to>
                                    </p:set>
                                    <p:animEffect transition="in" filter="slide(fromTop)">
                                      <p:cBhvr>
                                        <p:cTn id="39" dur="500"/>
                                        <p:tgtEl>
                                          <p:spTgt spid="731142"/>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731154"/>
                                        </p:tgtEl>
                                        <p:attrNameLst>
                                          <p:attrName>style.visibility</p:attrName>
                                        </p:attrNameLst>
                                      </p:cBhvr>
                                      <p:to>
                                        <p:strVal val="visible"/>
                                      </p:to>
                                    </p:set>
                                    <p:animEffect transition="in" filter="blinds(horizontal)">
                                      <p:cBhvr>
                                        <p:cTn id="44" dur="500"/>
                                        <p:tgtEl>
                                          <p:spTgt spid="731154"/>
                                        </p:tgtEl>
                                      </p:cBhvr>
                                    </p:animEffect>
                                  </p:childTnLst>
                                </p:cTn>
                              </p:par>
                            </p:childTnLst>
                          </p:cTn>
                        </p:par>
                      </p:childTnLst>
                    </p:cTn>
                  </p:par>
                  <p:par>
                    <p:cTn id="45" fill="hold">
                      <p:stCondLst>
                        <p:cond delay="indefinite"/>
                      </p:stCondLst>
                      <p:childTnLst>
                        <p:par>
                          <p:cTn id="46" fill="hold">
                            <p:stCondLst>
                              <p:cond delay="0"/>
                            </p:stCondLst>
                            <p:childTnLst>
                              <p:par>
                                <p:cTn id="47" presetID="18" presetClass="entr" presetSubtype="3" fill="hold" nodeType="clickEffect">
                                  <p:stCondLst>
                                    <p:cond delay="0"/>
                                  </p:stCondLst>
                                  <p:childTnLst>
                                    <p:set>
                                      <p:cBhvr>
                                        <p:cTn id="48" dur="1" fill="hold">
                                          <p:stCondLst>
                                            <p:cond delay="0"/>
                                          </p:stCondLst>
                                        </p:cTn>
                                        <p:tgtEl>
                                          <p:spTgt spid="731145"/>
                                        </p:tgtEl>
                                        <p:attrNameLst>
                                          <p:attrName>style.visibility</p:attrName>
                                        </p:attrNameLst>
                                      </p:cBhvr>
                                      <p:to>
                                        <p:strVal val="visible"/>
                                      </p:to>
                                    </p:set>
                                    <p:animEffect transition="in" filter="strips(upRight)">
                                      <p:cBhvr>
                                        <p:cTn id="49" dur="500"/>
                                        <p:tgtEl>
                                          <p:spTgt spid="731145"/>
                                        </p:tgtEl>
                                      </p:cBhvr>
                                    </p:animEffect>
                                  </p:childTnLst>
                                </p:cTn>
                              </p:par>
                            </p:childTnLst>
                          </p:cTn>
                        </p:par>
                        <p:par>
                          <p:cTn id="50" fill="hold">
                            <p:stCondLst>
                              <p:cond delay="500"/>
                            </p:stCondLst>
                            <p:childTnLst>
                              <p:par>
                                <p:cTn id="51" presetID="12" presetClass="entr" presetSubtype="1" fill="hold" nodeType="afterEffect">
                                  <p:stCondLst>
                                    <p:cond delay="0"/>
                                  </p:stCondLst>
                                  <p:childTnLst>
                                    <p:set>
                                      <p:cBhvr>
                                        <p:cTn id="52" dur="1" fill="hold">
                                          <p:stCondLst>
                                            <p:cond delay="0"/>
                                          </p:stCondLst>
                                        </p:cTn>
                                        <p:tgtEl>
                                          <p:spTgt spid="731144"/>
                                        </p:tgtEl>
                                        <p:attrNameLst>
                                          <p:attrName>style.visibility</p:attrName>
                                        </p:attrNameLst>
                                      </p:cBhvr>
                                      <p:to>
                                        <p:strVal val="visible"/>
                                      </p:to>
                                    </p:set>
                                    <p:animEffect transition="in" filter="slide(fromTop)">
                                      <p:cBhvr>
                                        <p:cTn id="53" dur="500"/>
                                        <p:tgtEl>
                                          <p:spTgt spid="731144"/>
                                        </p:tgtEl>
                                      </p:cBhvr>
                                    </p:animEffect>
                                  </p:childTnLst>
                                </p:cTn>
                              </p:par>
                            </p:childTnLst>
                          </p:cTn>
                        </p:par>
                        <p:par>
                          <p:cTn id="54" fill="hold">
                            <p:stCondLst>
                              <p:cond delay="1000"/>
                            </p:stCondLst>
                            <p:childTnLst>
                              <p:par>
                                <p:cTn id="55" presetID="18" presetClass="entr" presetSubtype="9" fill="hold" nodeType="afterEffect">
                                  <p:stCondLst>
                                    <p:cond delay="0"/>
                                  </p:stCondLst>
                                  <p:childTnLst>
                                    <p:set>
                                      <p:cBhvr>
                                        <p:cTn id="56" dur="1" fill="hold">
                                          <p:stCondLst>
                                            <p:cond delay="0"/>
                                          </p:stCondLst>
                                        </p:cTn>
                                        <p:tgtEl>
                                          <p:spTgt spid="731146"/>
                                        </p:tgtEl>
                                        <p:attrNameLst>
                                          <p:attrName>style.visibility</p:attrName>
                                        </p:attrNameLst>
                                      </p:cBhvr>
                                      <p:to>
                                        <p:strVal val="visible"/>
                                      </p:to>
                                    </p:set>
                                    <p:animEffect transition="in" filter="strips(upLeft)">
                                      <p:cBhvr>
                                        <p:cTn id="57" dur="500"/>
                                        <p:tgtEl>
                                          <p:spTgt spid="731146"/>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731157"/>
                                        </p:tgtEl>
                                        <p:attrNameLst>
                                          <p:attrName>style.visibility</p:attrName>
                                        </p:attrNameLst>
                                      </p:cBhvr>
                                      <p:to>
                                        <p:strVal val="visible"/>
                                      </p:to>
                                    </p:set>
                                    <p:animEffect transition="in" filter="blinds(horizontal)">
                                      <p:cBhvr>
                                        <p:cTn id="62" dur="500"/>
                                        <p:tgtEl>
                                          <p:spTgt spid="731157"/>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1" fill="hold" nodeType="clickEffect">
                                  <p:stCondLst>
                                    <p:cond delay="0"/>
                                  </p:stCondLst>
                                  <p:childTnLst>
                                    <p:set>
                                      <p:cBhvr>
                                        <p:cTn id="66" dur="1" fill="hold">
                                          <p:stCondLst>
                                            <p:cond delay="0"/>
                                          </p:stCondLst>
                                        </p:cTn>
                                        <p:tgtEl>
                                          <p:spTgt spid="731147"/>
                                        </p:tgtEl>
                                        <p:attrNameLst>
                                          <p:attrName>style.visibility</p:attrName>
                                        </p:attrNameLst>
                                      </p:cBhvr>
                                      <p:to>
                                        <p:strVal val="visible"/>
                                      </p:to>
                                    </p:set>
                                    <p:animEffect transition="in" filter="slide(fromTop)">
                                      <p:cBhvr>
                                        <p:cTn id="67" dur="500"/>
                                        <p:tgtEl>
                                          <p:spTgt spid="731147"/>
                                        </p:tgtEl>
                                      </p:cBhvr>
                                    </p:animEffect>
                                  </p:childTnLst>
                                </p:cTn>
                              </p:par>
                            </p:childTnLst>
                          </p:cTn>
                        </p:par>
                        <p:par>
                          <p:cTn id="68" fill="hold">
                            <p:stCondLst>
                              <p:cond delay="500"/>
                            </p:stCondLst>
                            <p:childTnLst>
                              <p:par>
                                <p:cTn id="69" presetID="18" presetClass="entr" presetSubtype="9" fill="hold" nodeType="afterEffect">
                                  <p:stCondLst>
                                    <p:cond delay="0"/>
                                  </p:stCondLst>
                                  <p:childTnLst>
                                    <p:set>
                                      <p:cBhvr>
                                        <p:cTn id="70" dur="1" fill="hold">
                                          <p:stCondLst>
                                            <p:cond delay="0"/>
                                          </p:stCondLst>
                                        </p:cTn>
                                        <p:tgtEl>
                                          <p:spTgt spid="731148"/>
                                        </p:tgtEl>
                                        <p:attrNameLst>
                                          <p:attrName>style.visibility</p:attrName>
                                        </p:attrNameLst>
                                      </p:cBhvr>
                                      <p:to>
                                        <p:strVal val="visible"/>
                                      </p:to>
                                    </p:set>
                                    <p:animEffect transition="in" filter="strips(upLeft)">
                                      <p:cBhvr>
                                        <p:cTn id="71" dur="500"/>
                                        <p:tgtEl>
                                          <p:spTgt spid="731148"/>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731156"/>
                                        </p:tgtEl>
                                        <p:attrNameLst>
                                          <p:attrName>style.visibility</p:attrName>
                                        </p:attrNameLst>
                                      </p:cBhvr>
                                      <p:to>
                                        <p:strVal val="visible"/>
                                      </p:to>
                                    </p:set>
                                    <p:animEffect transition="in" filter="blinds(horizontal)">
                                      <p:cBhvr>
                                        <p:cTn id="76" dur="500"/>
                                        <p:tgtEl>
                                          <p:spTgt spid="731156"/>
                                        </p:tgtEl>
                                      </p:cBhvr>
                                    </p:animEffect>
                                  </p:childTnLst>
                                </p:cTn>
                              </p:par>
                            </p:childTnLst>
                          </p:cTn>
                        </p:par>
                      </p:childTnLst>
                    </p:cTn>
                  </p:par>
                  <p:par>
                    <p:cTn id="77" fill="hold">
                      <p:stCondLst>
                        <p:cond delay="indefinite"/>
                      </p:stCondLst>
                      <p:childTnLst>
                        <p:par>
                          <p:cTn id="78" fill="hold">
                            <p:stCondLst>
                              <p:cond delay="0"/>
                            </p:stCondLst>
                            <p:childTnLst>
                              <p:par>
                                <p:cTn id="79" presetID="12" presetClass="entr" presetSubtype="1" fill="hold" nodeType="clickEffect">
                                  <p:stCondLst>
                                    <p:cond delay="0"/>
                                  </p:stCondLst>
                                  <p:childTnLst>
                                    <p:set>
                                      <p:cBhvr>
                                        <p:cTn id="80" dur="1" fill="hold">
                                          <p:stCondLst>
                                            <p:cond delay="0"/>
                                          </p:stCondLst>
                                        </p:cTn>
                                        <p:tgtEl>
                                          <p:spTgt spid="731149"/>
                                        </p:tgtEl>
                                        <p:attrNameLst>
                                          <p:attrName>style.visibility</p:attrName>
                                        </p:attrNameLst>
                                      </p:cBhvr>
                                      <p:to>
                                        <p:strVal val="visible"/>
                                      </p:to>
                                    </p:set>
                                    <p:animEffect transition="in" filter="slide(fromTop)">
                                      <p:cBhvr>
                                        <p:cTn id="81" dur="500"/>
                                        <p:tgtEl>
                                          <p:spTgt spid="731149"/>
                                        </p:tgtEl>
                                      </p:cBhvr>
                                    </p:animEffect>
                                  </p:childTnLst>
                                </p:cTn>
                              </p:par>
                            </p:childTnLst>
                          </p:cTn>
                        </p:par>
                        <p:par>
                          <p:cTn id="82" fill="hold">
                            <p:stCondLst>
                              <p:cond delay="500"/>
                            </p:stCondLst>
                            <p:childTnLst>
                              <p:par>
                                <p:cTn id="83" presetID="18" presetClass="entr" presetSubtype="9" fill="hold" nodeType="afterEffect">
                                  <p:stCondLst>
                                    <p:cond delay="0"/>
                                  </p:stCondLst>
                                  <p:childTnLst>
                                    <p:set>
                                      <p:cBhvr>
                                        <p:cTn id="84" dur="1" fill="hold">
                                          <p:stCondLst>
                                            <p:cond delay="0"/>
                                          </p:stCondLst>
                                        </p:cTn>
                                        <p:tgtEl>
                                          <p:spTgt spid="731150"/>
                                        </p:tgtEl>
                                        <p:attrNameLst>
                                          <p:attrName>style.visibility</p:attrName>
                                        </p:attrNameLst>
                                      </p:cBhvr>
                                      <p:to>
                                        <p:strVal val="visible"/>
                                      </p:to>
                                    </p:set>
                                    <p:animEffect transition="in" filter="strips(upLeft)">
                                      <p:cBhvr>
                                        <p:cTn id="85" dur="500"/>
                                        <p:tgtEl>
                                          <p:spTgt spid="731150"/>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731155"/>
                                        </p:tgtEl>
                                        <p:attrNameLst>
                                          <p:attrName>style.visibility</p:attrName>
                                        </p:attrNameLst>
                                      </p:cBhvr>
                                      <p:to>
                                        <p:strVal val="visible"/>
                                      </p:to>
                                    </p:set>
                                    <p:animEffect transition="in" filter="blinds(horizontal)">
                                      <p:cBhvr>
                                        <p:cTn id="90" dur="500"/>
                                        <p:tgtEl>
                                          <p:spTgt spid="731155"/>
                                        </p:tgtEl>
                                      </p:cBhvr>
                                    </p:animEffect>
                                  </p:childTnLst>
                                </p:cTn>
                              </p:par>
                            </p:childTnLst>
                          </p:cTn>
                        </p:par>
                      </p:childTnLst>
                    </p:cTn>
                  </p:par>
                  <p:par>
                    <p:cTn id="91" fill="hold">
                      <p:stCondLst>
                        <p:cond delay="indefinite"/>
                      </p:stCondLst>
                      <p:childTnLst>
                        <p:par>
                          <p:cTn id="92" fill="hold">
                            <p:stCondLst>
                              <p:cond delay="0"/>
                            </p:stCondLst>
                            <p:childTnLst>
                              <p:par>
                                <p:cTn id="93" presetID="12" presetClass="entr" presetSubtype="1" fill="hold" nodeType="clickEffect">
                                  <p:stCondLst>
                                    <p:cond delay="0"/>
                                  </p:stCondLst>
                                  <p:childTnLst>
                                    <p:set>
                                      <p:cBhvr>
                                        <p:cTn id="94" dur="1" fill="hold">
                                          <p:stCondLst>
                                            <p:cond delay="0"/>
                                          </p:stCondLst>
                                        </p:cTn>
                                        <p:tgtEl>
                                          <p:spTgt spid="731151"/>
                                        </p:tgtEl>
                                        <p:attrNameLst>
                                          <p:attrName>style.visibility</p:attrName>
                                        </p:attrNameLst>
                                      </p:cBhvr>
                                      <p:to>
                                        <p:strVal val="visible"/>
                                      </p:to>
                                    </p:set>
                                    <p:animEffect transition="in" filter="slide(fromTop)">
                                      <p:cBhvr>
                                        <p:cTn id="95" dur="500"/>
                                        <p:tgtEl>
                                          <p:spTgt spid="731151"/>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nodeType="clickEffect">
                                  <p:stCondLst>
                                    <p:cond delay="0"/>
                                  </p:stCondLst>
                                  <p:childTnLst>
                                    <p:set>
                                      <p:cBhvr>
                                        <p:cTn id="99" dur="1" fill="hold">
                                          <p:stCondLst>
                                            <p:cond delay="0"/>
                                          </p:stCondLst>
                                        </p:cTn>
                                        <p:tgtEl>
                                          <p:spTgt spid="2"/>
                                        </p:tgtEl>
                                        <p:attrNameLst>
                                          <p:attrName>style.visibility</p:attrName>
                                        </p:attrNameLst>
                                      </p:cBhvr>
                                      <p:to>
                                        <p:strVal val="visible"/>
                                      </p:to>
                                    </p:set>
                                    <p:animEffect transition="in" filter="blinds(horizontal)">
                                      <p:cBhvr>
                                        <p:cTn id="100" dur="500"/>
                                        <p:tgtEl>
                                          <p:spTgt spid="2"/>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grpId="0" nodeType="clickEffect">
                                  <p:stCondLst>
                                    <p:cond delay="0"/>
                                  </p:stCondLst>
                                  <p:childTnLst>
                                    <p:set>
                                      <p:cBhvr>
                                        <p:cTn id="104" dur="1" fill="hold">
                                          <p:stCondLst>
                                            <p:cond delay="0"/>
                                          </p:stCondLst>
                                        </p:cTn>
                                        <p:tgtEl>
                                          <p:spTgt spid="731162"/>
                                        </p:tgtEl>
                                        <p:attrNameLst>
                                          <p:attrName>style.visibility</p:attrName>
                                        </p:attrNameLst>
                                      </p:cBhvr>
                                      <p:to>
                                        <p:strVal val="visible"/>
                                      </p:to>
                                    </p:set>
                                    <p:animEffect transition="in" filter="blinds(horizontal)">
                                      <p:cBhvr>
                                        <p:cTn id="105" dur="500"/>
                                        <p:tgtEl>
                                          <p:spTgt spid="731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1138" grpId="0"/>
      <p:bldP spid="731152" grpId="0"/>
      <p:bldP spid="731153" grpId="0"/>
      <p:bldP spid="731154" grpId="0"/>
      <p:bldP spid="731155" grpId="0"/>
      <p:bldP spid="731156" grpId="0"/>
      <p:bldP spid="731157" grpId="0"/>
      <p:bldP spid="73116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二进制数规格化</a:t>
            </a:r>
          </a:p>
        </p:txBody>
      </p:sp>
      <p:sp>
        <p:nvSpPr>
          <p:cNvPr id="139268" name="Text Box 4"/>
          <p:cNvSpPr txBox="1">
            <a:spLocks noChangeArrowheads="1"/>
          </p:cNvSpPr>
          <p:nvPr/>
        </p:nvSpPr>
        <p:spPr bwMode="auto">
          <a:xfrm>
            <a:off x="2286000" y="904876"/>
            <a:ext cx="38862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 规格化数的定义</a:t>
            </a:r>
            <a:endParaRPr kumimoji="0"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9269" name="Text Box 5"/>
          <p:cNvSpPr txBox="1">
            <a:spLocks noChangeArrowheads="1"/>
          </p:cNvSpPr>
          <p:nvPr/>
        </p:nvSpPr>
        <p:spPr bwMode="auto">
          <a:xfrm>
            <a:off x="2286000" y="2017713"/>
            <a:ext cx="41910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 规格化数的判断</a:t>
            </a:r>
          </a:p>
        </p:txBody>
      </p:sp>
      <p:grpSp>
        <p:nvGrpSpPr>
          <p:cNvPr id="139270" name="Group 6"/>
          <p:cNvGrpSpPr/>
          <p:nvPr/>
        </p:nvGrpSpPr>
        <p:grpSpPr bwMode="auto">
          <a:xfrm>
            <a:off x="3717926" y="1360489"/>
            <a:ext cx="3148013" cy="769937"/>
            <a:chOff x="1382" y="857"/>
            <a:chExt cx="1983" cy="485"/>
          </a:xfrm>
        </p:grpSpPr>
        <p:sp>
          <p:nvSpPr>
            <p:cNvPr id="139271" name="Text Box 7"/>
            <p:cNvSpPr txBox="1">
              <a:spLocks noChangeArrowheads="1"/>
            </p:cNvSpPr>
            <p:nvPr/>
          </p:nvSpPr>
          <p:spPr bwMode="auto">
            <a:xfrm>
              <a:off x="1382" y="954"/>
              <a:ext cx="198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i="1"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r</a:t>
              </a:r>
              <a:r>
                <a:rPr kumimoji="0" lang="en-US" altLang="zh-CN"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 2           ≤ |</a:t>
              </a:r>
              <a:r>
                <a:rPr kumimoji="0" lang="en-US" altLang="zh-CN" sz="2800" i="1"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a:t>
              </a:r>
              <a:r>
                <a:rPr kumimoji="0" lang="en-US" altLang="zh-CN"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＜1</a:t>
              </a:r>
            </a:p>
          </p:txBody>
        </p:sp>
        <p:sp>
          <p:nvSpPr>
            <p:cNvPr id="139272" name="Text Box 8"/>
            <p:cNvSpPr txBox="1">
              <a:spLocks noChangeArrowheads="1"/>
            </p:cNvSpPr>
            <p:nvPr/>
          </p:nvSpPr>
          <p:spPr bwMode="auto">
            <a:xfrm>
              <a:off x="2198" y="857"/>
              <a:ext cx="22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22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p>
          </p:txBody>
        </p:sp>
        <p:sp>
          <p:nvSpPr>
            <p:cNvPr id="139273" name="Text Box 9"/>
            <p:cNvSpPr txBox="1">
              <a:spLocks noChangeArrowheads="1"/>
            </p:cNvSpPr>
            <p:nvPr/>
          </p:nvSpPr>
          <p:spPr bwMode="auto">
            <a:xfrm>
              <a:off x="2208" y="1071"/>
              <a:ext cx="20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p>
          </p:txBody>
        </p:sp>
        <p:sp>
          <p:nvSpPr>
            <p:cNvPr id="139274" name="Line 10"/>
            <p:cNvSpPr>
              <a:spLocks noChangeShapeType="1"/>
            </p:cNvSpPr>
            <p:nvPr/>
          </p:nvSpPr>
          <p:spPr bwMode="auto">
            <a:xfrm>
              <a:off x="2208" y="1104"/>
              <a:ext cx="213" cy="0"/>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139275" name="Text Box 11"/>
          <p:cNvSpPr txBox="1">
            <a:spLocks noChangeArrowheads="1"/>
          </p:cNvSpPr>
          <p:nvPr/>
        </p:nvSpPr>
        <p:spPr bwMode="auto">
          <a:xfrm>
            <a:off x="2574926" y="2657475"/>
            <a:ext cx="92964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a:t>
            </a:r>
            <a:r>
              <a:rPr kumimoji="0"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a:t>
            </a:r>
          </a:p>
        </p:txBody>
      </p:sp>
      <p:sp>
        <p:nvSpPr>
          <p:cNvPr id="139276" name="Text Box 12"/>
          <p:cNvSpPr txBox="1">
            <a:spLocks noChangeArrowheads="1"/>
          </p:cNvSpPr>
          <p:nvPr/>
        </p:nvSpPr>
        <p:spPr bwMode="auto">
          <a:xfrm>
            <a:off x="2514601" y="3124201"/>
            <a:ext cx="8940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真值</a:t>
            </a:r>
          </a:p>
        </p:txBody>
      </p:sp>
      <p:sp>
        <p:nvSpPr>
          <p:cNvPr id="139277" name="Text Box 13"/>
          <p:cNvSpPr txBox="1">
            <a:spLocks noChangeArrowheads="1"/>
          </p:cNvSpPr>
          <p:nvPr/>
        </p:nvSpPr>
        <p:spPr bwMode="auto">
          <a:xfrm>
            <a:off x="2514601" y="3657601"/>
            <a:ext cx="8940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原码</a:t>
            </a:r>
          </a:p>
        </p:txBody>
      </p:sp>
      <p:sp>
        <p:nvSpPr>
          <p:cNvPr id="139278" name="Text Box 14"/>
          <p:cNvSpPr txBox="1">
            <a:spLocks noChangeArrowheads="1"/>
          </p:cNvSpPr>
          <p:nvPr/>
        </p:nvSpPr>
        <p:spPr bwMode="auto">
          <a:xfrm>
            <a:off x="2514601" y="4241801"/>
            <a:ext cx="8940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补码</a:t>
            </a:r>
          </a:p>
        </p:txBody>
      </p:sp>
      <p:sp>
        <p:nvSpPr>
          <p:cNvPr id="139279" name="Text Box 15"/>
          <p:cNvSpPr txBox="1">
            <a:spLocks noChangeArrowheads="1"/>
          </p:cNvSpPr>
          <p:nvPr/>
        </p:nvSpPr>
        <p:spPr bwMode="auto">
          <a:xfrm>
            <a:off x="2514601" y="4800601"/>
            <a:ext cx="8940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反码</a:t>
            </a:r>
          </a:p>
        </p:txBody>
      </p:sp>
      <p:sp>
        <p:nvSpPr>
          <p:cNvPr id="139280" name="Text Box 16"/>
          <p:cNvSpPr txBox="1">
            <a:spLocks noChangeArrowheads="1"/>
          </p:cNvSpPr>
          <p:nvPr/>
        </p:nvSpPr>
        <p:spPr bwMode="auto">
          <a:xfrm>
            <a:off x="3870325" y="2635251"/>
            <a:ext cx="19608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规格化形式</a:t>
            </a:r>
          </a:p>
        </p:txBody>
      </p:sp>
      <p:sp>
        <p:nvSpPr>
          <p:cNvPr id="139281" name="Text Box 17"/>
          <p:cNvSpPr txBox="1">
            <a:spLocks noChangeArrowheads="1"/>
          </p:cNvSpPr>
          <p:nvPr/>
        </p:nvSpPr>
        <p:spPr bwMode="auto">
          <a:xfrm>
            <a:off x="6537326" y="2657475"/>
            <a:ext cx="102743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i="1"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a:t>
            </a:r>
            <a:r>
              <a:rPr kumimoji="0" lang="en-US" altLang="zh-CN"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0</a:t>
            </a:r>
          </a:p>
        </p:txBody>
      </p:sp>
      <p:sp>
        <p:nvSpPr>
          <p:cNvPr id="139282" name="Text Box 18"/>
          <p:cNvSpPr txBox="1">
            <a:spLocks noChangeArrowheads="1"/>
          </p:cNvSpPr>
          <p:nvPr/>
        </p:nvSpPr>
        <p:spPr bwMode="auto">
          <a:xfrm>
            <a:off x="8001000" y="2605088"/>
            <a:ext cx="19608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规格化形式</a:t>
            </a:r>
          </a:p>
        </p:txBody>
      </p:sp>
      <p:sp>
        <p:nvSpPr>
          <p:cNvPr id="139283" name="Text Box 19"/>
          <p:cNvSpPr txBox="1">
            <a:spLocks noChangeArrowheads="1"/>
          </p:cNvSpPr>
          <p:nvPr/>
        </p:nvSpPr>
        <p:spPr bwMode="auto">
          <a:xfrm>
            <a:off x="6569076" y="3124201"/>
            <a:ext cx="8940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真值</a:t>
            </a:r>
          </a:p>
        </p:txBody>
      </p:sp>
      <p:sp>
        <p:nvSpPr>
          <p:cNvPr id="139284" name="Text Box 20"/>
          <p:cNvSpPr txBox="1">
            <a:spLocks noChangeArrowheads="1"/>
          </p:cNvSpPr>
          <p:nvPr/>
        </p:nvSpPr>
        <p:spPr bwMode="auto">
          <a:xfrm>
            <a:off x="6569076" y="3657601"/>
            <a:ext cx="8940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原码</a:t>
            </a:r>
          </a:p>
        </p:txBody>
      </p:sp>
      <p:sp>
        <p:nvSpPr>
          <p:cNvPr id="139285" name="Text Box 21"/>
          <p:cNvSpPr txBox="1">
            <a:spLocks noChangeArrowheads="1"/>
          </p:cNvSpPr>
          <p:nvPr/>
        </p:nvSpPr>
        <p:spPr bwMode="auto">
          <a:xfrm>
            <a:off x="6569076" y="4241801"/>
            <a:ext cx="8940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补码</a:t>
            </a:r>
          </a:p>
        </p:txBody>
      </p:sp>
      <p:sp>
        <p:nvSpPr>
          <p:cNvPr id="139286" name="Text Box 22"/>
          <p:cNvSpPr txBox="1">
            <a:spLocks noChangeArrowheads="1"/>
          </p:cNvSpPr>
          <p:nvPr/>
        </p:nvSpPr>
        <p:spPr bwMode="auto">
          <a:xfrm>
            <a:off x="6569076" y="4800601"/>
            <a:ext cx="89408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反码</a:t>
            </a:r>
          </a:p>
        </p:txBody>
      </p:sp>
      <p:grpSp>
        <p:nvGrpSpPr>
          <p:cNvPr id="139287" name="Group 23"/>
          <p:cNvGrpSpPr/>
          <p:nvPr/>
        </p:nvGrpSpPr>
        <p:grpSpPr bwMode="auto">
          <a:xfrm>
            <a:off x="3962399" y="3114674"/>
            <a:ext cx="1657350" cy="523875"/>
            <a:chOff x="1536" y="2010"/>
            <a:chExt cx="1044" cy="330"/>
          </a:xfrm>
        </p:grpSpPr>
        <p:sp>
          <p:nvSpPr>
            <p:cNvPr id="139288" name="Text Box 24"/>
            <p:cNvSpPr txBox="1">
              <a:spLocks noChangeArrowheads="1"/>
            </p:cNvSpPr>
            <p:nvPr/>
          </p:nvSpPr>
          <p:spPr bwMode="auto">
            <a:xfrm>
              <a:off x="1536" y="2010"/>
              <a:ext cx="104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0.1</a:t>
              </a:r>
              <a:r>
                <a:rPr kumimoji="0" lang="zh-CN" altLang="en-US" sz="24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p>
          </p:txBody>
        </p:sp>
        <p:sp>
          <p:nvSpPr>
            <p:cNvPr id="139289" name="Text Box 25"/>
            <p:cNvSpPr txBox="1">
              <a:spLocks noChangeArrowheads="1"/>
            </p:cNvSpPr>
            <p:nvPr/>
          </p:nvSpPr>
          <p:spPr bwMode="auto">
            <a:xfrm>
              <a:off x="2197" y="2038"/>
              <a:ext cx="31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p>
          </p:txBody>
        </p:sp>
      </p:grpSp>
      <p:grpSp>
        <p:nvGrpSpPr>
          <p:cNvPr id="139290" name="Group 26"/>
          <p:cNvGrpSpPr/>
          <p:nvPr/>
        </p:nvGrpSpPr>
        <p:grpSpPr bwMode="auto">
          <a:xfrm>
            <a:off x="3962399" y="3671888"/>
            <a:ext cx="1657350" cy="523875"/>
            <a:chOff x="1536" y="2361"/>
            <a:chExt cx="1044" cy="330"/>
          </a:xfrm>
        </p:grpSpPr>
        <p:sp>
          <p:nvSpPr>
            <p:cNvPr id="139291" name="Text Box 27"/>
            <p:cNvSpPr txBox="1">
              <a:spLocks noChangeArrowheads="1"/>
            </p:cNvSpPr>
            <p:nvPr/>
          </p:nvSpPr>
          <p:spPr bwMode="auto">
            <a:xfrm>
              <a:off x="1536" y="2361"/>
              <a:ext cx="104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0.1</a:t>
              </a:r>
              <a:r>
                <a:rPr kumimoji="0" lang="zh-CN" altLang="en-US" sz="24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p>
          </p:txBody>
        </p:sp>
        <p:sp>
          <p:nvSpPr>
            <p:cNvPr id="139292" name="Text Box 28"/>
            <p:cNvSpPr txBox="1">
              <a:spLocks noChangeArrowheads="1"/>
            </p:cNvSpPr>
            <p:nvPr/>
          </p:nvSpPr>
          <p:spPr bwMode="auto">
            <a:xfrm>
              <a:off x="2187" y="2382"/>
              <a:ext cx="31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p>
          </p:txBody>
        </p:sp>
      </p:grpSp>
      <p:grpSp>
        <p:nvGrpSpPr>
          <p:cNvPr id="139293" name="Group 29"/>
          <p:cNvGrpSpPr/>
          <p:nvPr/>
        </p:nvGrpSpPr>
        <p:grpSpPr bwMode="auto">
          <a:xfrm>
            <a:off x="3962399" y="4256088"/>
            <a:ext cx="1657350" cy="523875"/>
            <a:chOff x="1536" y="2745"/>
            <a:chExt cx="1044" cy="330"/>
          </a:xfrm>
        </p:grpSpPr>
        <p:sp>
          <p:nvSpPr>
            <p:cNvPr id="139294" name="Text Box 30"/>
            <p:cNvSpPr txBox="1">
              <a:spLocks noChangeArrowheads="1"/>
            </p:cNvSpPr>
            <p:nvPr/>
          </p:nvSpPr>
          <p:spPr bwMode="auto">
            <a:xfrm>
              <a:off x="1536" y="2745"/>
              <a:ext cx="104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0.1</a:t>
              </a:r>
              <a:r>
                <a:rPr kumimoji="0" lang="zh-CN" altLang="en-US" sz="24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p>
          </p:txBody>
        </p:sp>
        <p:sp>
          <p:nvSpPr>
            <p:cNvPr id="139295" name="Text Box 31"/>
            <p:cNvSpPr txBox="1">
              <a:spLocks noChangeArrowheads="1"/>
            </p:cNvSpPr>
            <p:nvPr/>
          </p:nvSpPr>
          <p:spPr bwMode="auto">
            <a:xfrm>
              <a:off x="2175" y="2756"/>
              <a:ext cx="31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p>
          </p:txBody>
        </p:sp>
      </p:grpSp>
      <p:grpSp>
        <p:nvGrpSpPr>
          <p:cNvPr id="139296" name="Group 32"/>
          <p:cNvGrpSpPr/>
          <p:nvPr/>
        </p:nvGrpSpPr>
        <p:grpSpPr bwMode="auto">
          <a:xfrm>
            <a:off x="3962399" y="4814889"/>
            <a:ext cx="1657350" cy="523875"/>
            <a:chOff x="1536" y="3081"/>
            <a:chExt cx="1044" cy="330"/>
          </a:xfrm>
        </p:grpSpPr>
        <p:sp>
          <p:nvSpPr>
            <p:cNvPr id="139297" name="Text Box 33"/>
            <p:cNvSpPr txBox="1">
              <a:spLocks noChangeArrowheads="1"/>
            </p:cNvSpPr>
            <p:nvPr/>
          </p:nvSpPr>
          <p:spPr bwMode="auto">
            <a:xfrm>
              <a:off x="1536" y="3081"/>
              <a:ext cx="104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0.1</a:t>
              </a:r>
              <a:r>
                <a:rPr kumimoji="0" lang="zh-CN" altLang="en-US" sz="24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p>
          </p:txBody>
        </p:sp>
        <p:sp>
          <p:nvSpPr>
            <p:cNvPr id="139298" name="Text Box 34"/>
            <p:cNvSpPr txBox="1">
              <a:spLocks noChangeArrowheads="1"/>
            </p:cNvSpPr>
            <p:nvPr/>
          </p:nvSpPr>
          <p:spPr bwMode="auto">
            <a:xfrm>
              <a:off x="2195" y="3102"/>
              <a:ext cx="31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p>
          </p:txBody>
        </p:sp>
      </p:grpSp>
      <p:sp>
        <p:nvSpPr>
          <p:cNvPr id="139299" name="Text Box 35"/>
          <p:cNvSpPr txBox="1">
            <a:spLocks noChangeArrowheads="1"/>
          </p:cNvSpPr>
          <p:nvPr/>
        </p:nvSpPr>
        <p:spPr bwMode="auto">
          <a:xfrm>
            <a:off x="3698876" y="5553075"/>
            <a:ext cx="620331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a:ln>
                  <a:noFill/>
                </a:ln>
                <a:solidFill>
                  <a:srgbClr val="FF0000"/>
                </a:solidFill>
                <a:effectLst/>
                <a:uLnTx/>
                <a:uFillTx/>
                <a:latin typeface="Times New Roman" panose="02020603050405020304" pitchFamily="18" charset="0"/>
                <a:ea typeface="等线" panose="02010600030101010101" pitchFamily="2" charset="-122"/>
                <a:cs typeface="Times New Roman" panose="02020603050405020304" pitchFamily="18" charset="0"/>
              </a:rPr>
              <a:t>原码     不论正数、负数，第一数位为1</a:t>
            </a:r>
          </a:p>
        </p:txBody>
      </p:sp>
      <p:sp>
        <p:nvSpPr>
          <p:cNvPr id="139300" name="Text Box 36"/>
          <p:cNvSpPr txBox="1">
            <a:spLocks noChangeArrowheads="1"/>
          </p:cNvSpPr>
          <p:nvPr/>
        </p:nvSpPr>
        <p:spPr bwMode="auto">
          <a:xfrm>
            <a:off x="3698876" y="6162675"/>
            <a:ext cx="497649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a:ln>
                  <a:noFill/>
                </a:ln>
                <a:solidFill>
                  <a:srgbClr val="FF0000"/>
                </a:solidFill>
                <a:effectLst/>
                <a:uLnTx/>
                <a:uFillTx/>
                <a:latin typeface="Times New Roman" panose="02020603050405020304" pitchFamily="18" charset="0"/>
                <a:ea typeface="等线" panose="02010600030101010101" pitchFamily="2" charset="-122"/>
                <a:cs typeface="Times New Roman" panose="02020603050405020304" pitchFamily="18" charset="0"/>
              </a:rPr>
              <a:t>补码     符号位和第 1 数位不同</a:t>
            </a:r>
          </a:p>
        </p:txBody>
      </p:sp>
      <p:grpSp>
        <p:nvGrpSpPr>
          <p:cNvPr id="139323" name="Group 59"/>
          <p:cNvGrpSpPr/>
          <p:nvPr/>
        </p:nvGrpSpPr>
        <p:grpSpPr bwMode="auto">
          <a:xfrm>
            <a:off x="7924800" y="3082925"/>
            <a:ext cx="2514600" cy="519113"/>
            <a:chOff x="4080" y="1942"/>
            <a:chExt cx="1584" cy="327"/>
          </a:xfrm>
        </p:grpSpPr>
        <p:sp>
          <p:nvSpPr>
            <p:cNvPr id="139302" name="Text Box 38"/>
            <p:cNvSpPr txBox="1">
              <a:spLocks noChangeArrowheads="1"/>
            </p:cNvSpPr>
            <p:nvPr/>
          </p:nvSpPr>
          <p:spPr bwMode="auto">
            <a:xfrm>
              <a:off x="4080" y="1942"/>
              <a:ext cx="158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0.1</a:t>
              </a:r>
              <a:r>
                <a:rPr kumimoji="0" lang="zh-CN" altLang="en-US" sz="24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14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24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p>
          </p:txBody>
        </p:sp>
        <p:sp>
          <p:nvSpPr>
            <p:cNvPr id="139303" name="Text Box 39"/>
            <p:cNvSpPr txBox="1">
              <a:spLocks noChangeArrowheads="1"/>
            </p:cNvSpPr>
            <p:nvPr/>
          </p:nvSpPr>
          <p:spPr bwMode="auto">
            <a:xfrm>
              <a:off x="4801" y="1950"/>
              <a:ext cx="40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p>
          </p:txBody>
        </p:sp>
      </p:grpSp>
      <p:grpSp>
        <p:nvGrpSpPr>
          <p:cNvPr id="139304" name="Group 40"/>
          <p:cNvGrpSpPr/>
          <p:nvPr/>
        </p:nvGrpSpPr>
        <p:grpSpPr bwMode="auto">
          <a:xfrm>
            <a:off x="8229600" y="3671892"/>
            <a:ext cx="1735138" cy="523875"/>
            <a:chOff x="4272" y="2352"/>
            <a:chExt cx="1093" cy="330"/>
          </a:xfrm>
        </p:grpSpPr>
        <p:sp>
          <p:nvSpPr>
            <p:cNvPr id="139305" name="Text Box 41"/>
            <p:cNvSpPr txBox="1">
              <a:spLocks noChangeArrowheads="1"/>
            </p:cNvSpPr>
            <p:nvPr/>
          </p:nvSpPr>
          <p:spPr bwMode="auto">
            <a:xfrm>
              <a:off x="4272" y="2352"/>
              <a:ext cx="109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1.1</a:t>
              </a:r>
              <a:r>
                <a:rPr kumimoji="0" lang="zh-CN" altLang="en-US" sz="24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p>
          </p:txBody>
        </p:sp>
        <p:sp>
          <p:nvSpPr>
            <p:cNvPr id="139306" name="Text Box 42"/>
            <p:cNvSpPr txBox="1">
              <a:spLocks noChangeArrowheads="1"/>
            </p:cNvSpPr>
            <p:nvPr/>
          </p:nvSpPr>
          <p:spPr bwMode="auto">
            <a:xfrm>
              <a:off x="4948" y="2374"/>
              <a:ext cx="31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p>
          </p:txBody>
        </p:sp>
      </p:grpSp>
      <p:grpSp>
        <p:nvGrpSpPr>
          <p:cNvPr id="139307" name="Group 43"/>
          <p:cNvGrpSpPr/>
          <p:nvPr/>
        </p:nvGrpSpPr>
        <p:grpSpPr bwMode="auto">
          <a:xfrm>
            <a:off x="8229600" y="4205289"/>
            <a:ext cx="1735138" cy="523875"/>
            <a:chOff x="4272" y="2697"/>
            <a:chExt cx="1093" cy="330"/>
          </a:xfrm>
        </p:grpSpPr>
        <p:sp>
          <p:nvSpPr>
            <p:cNvPr id="139308" name="Text Box 44"/>
            <p:cNvSpPr txBox="1">
              <a:spLocks noChangeArrowheads="1"/>
            </p:cNvSpPr>
            <p:nvPr/>
          </p:nvSpPr>
          <p:spPr bwMode="auto">
            <a:xfrm>
              <a:off x="4272" y="2697"/>
              <a:ext cx="109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1.0</a:t>
              </a:r>
              <a:r>
                <a:rPr kumimoji="0" lang="zh-CN" altLang="en-US" sz="24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p>
          </p:txBody>
        </p:sp>
        <p:sp>
          <p:nvSpPr>
            <p:cNvPr id="139309" name="Text Box 45"/>
            <p:cNvSpPr txBox="1">
              <a:spLocks noChangeArrowheads="1"/>
            </p:cNvSpPr>
            <p:nvPr/>
          </p:nvSpPr>
          <p:spPr bwMode="auto">
            <a:xfrm>
              <a:off x="4943" y="2728"/>
              <a:ext cx="31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p>
          </p:txBody>
        </p:sp>
      </p:grpSp>
      <p:grpSp>
        <p:nvGrpSpPr>
          <p:cNvPr id="139310" name="Group 46"/>
          <p:cNvGrpSpPr/>
          <p:nvPr/>
        </p:nvGrpSpPr>
        <p:grpSpPr bwMode="auto">
          <a:xfrm>
            <a:off x="8229600" y="4779964"/>
            <a:ext cx="1735138" cy="558800"/>
            <a:chOff x="4272" y="3059"/>
            <a:chExt cx="1093" cy="352"/>
          </a:xfrm>
        </p:grpSpPr>
        <p:sp>
          <p:nvSpPr>
            <p:cNvPr id="139311" name="Text Box 47"/>
            <p:cNvSpPr txBox="1">
              <a:spLocks noChangeArrowheads="1"/>
            </p:cNvSpPr>
            <p:nvPr/>
          </p:nvSpPr>
          <p:spPr bwMode="auto">
            <a:xfrm>
              <a:off x="4272" y="3081"/>
              <a:ext cx="109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1.0</a:t>
              </a:r>
              <a:r>
                <a:rPr kumimoji="0" lang="zh-CN" altLang="en-US" sz="24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p>
          </p:txBody>
        </p:sp>
        <p:sp>
          <p:nvSpPr>
            <p:cNvPr id="139312" name="Text Box 48"/>
            <p:cNvSpPr txBox="1">
              <a:spLocks noChangeArrowheads="1"/>
            </p:cNvSpPr>
            <p:nvPr/>
          </p:nvSpPr>
          <p:spPr bwMode="auto">
            <a:xfrm>
              <a:off x="4960" y="3059"/>
              <a:ext cx="31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p>
          </p:txBody>
        </p:sp>
      </p:grpSp>
      <p:grpSp>
        <p:nvGrpSpPr>
          <p:cNvPr id="139324" name="Group 60"/>
          <p:cNvGrpSpPr/>
          <p:nvPr/>
        </p:nvGrpSpPr>
        <p:grpSpPr bwMode="auto">
          <a:xfrm>
            <a:off x="4038601" y="3729037"/>
            <a:ext cx="4724399" cy="457200"/>
            <a:chOff x="1776" y="2352"/>
            <a:chExt cx="2784" cy="288"/>
          </a:xfrm>
        </p:grpSpPr>
        <p:sp>
          <p:nvSpPr>
            <p:cNvPr id="139314" name="AutoShape 50"/>
            <p:cNvSpPr>
              <a:spLocks noChangeArrowheads="1"/>
            </p:cNvSpPr>
            <p:nvPr/>
          </p:nvSpPr>
          <p:spPr bwMode="auto">
            <a:xfrm>
              <a:off x="1776" y="2352"/>
              <a:ext cx="319" cy="288"/>
            </a:xfrm>
            <a:prstGeom prst="roundRect">
              <a:avLst>
                <a:gd name="adj" fmla="val 16667"/>
              </a:avLst>
            </a:prstGeom>
            <a:noFill/>
            <a:ln w="28575">
              <a:solidFill>
                <a:schemeClr val="fo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9315" name="AutoShape 51"/>
            <p:cNvSpPr>
              <a:spLocks noChangeArrowheads="1"/>
            </p:cNvSpPr>
            <p:nvPr/>
          </p:nvSpPr>
          <p:spPr bwMode="auto">
            <a:xfrm>
              <a:off x="4304" y="2352"/>
              <a:ext cx="256" cy="288"/>
            </a:xfrm>
            <a:prstGeom prst="roundRect">
              <a:avLst>
                <a:gd name="adj" fmla="val 16667"/>
              </a:avLst>
            </a:prstGeom>
            <a:noFill/>
            <a:ln w="28575">
              <a:solidFill>
                <a:schemeClr val="fo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139325" name="Group 61"/>
          <p:cNvGrpSpPr/>
          <p:nvPr/>
        </p:nvGrpSpPr>
        <p:grpSpPr bwMode="auto">
          <a:xfrm>
            <a:off x="4038601" y="4267200"/>
            <a:ext cx="4765675" cy="457200"/>
            <a:chOff x="1584" y="2688"/>
            <a:chExt cx="3002" cy="288"/>
          </a:xfrm>
        </p:grpSpPr>
        <p:sp>
          <p:nvSpPr>
            <p:cNvPr id="139317" name="AutoShape 53"/>
            <p:cNvSpPr>
              <a:spLocks noChangeArrowheads="1"/>
            </p:cNvSpPr>
            <p:nvPr/>
          </p:nvSpPr>
          <p:spPr bwMode="auto">
            <a:xfrm>
              <a:off x="1584" y="2688"/>
              <a:ext cx="295" cy="288"/>
            </a:xfrm>
            <a:prstGeom prst="roundRect">
              <a:avLst>
                <a:gd name="adj" fmla="val 16667"/>
              </a:avLst>
            </a:prstGeom>
            <a:noFill/>
            <a:ln w="28575">
              <a:solidFill>
                <a:schemeClr val="fo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39318" name="AutoShape 54"/>
            <p:cNvSpPr>
              <a:spLocks noChangeArrowheads="1"/>
            </p:cNvSpPr>
            <p:nvPr/>
          </p:nvSpPr>
          <p:spPr bwMode="auto">
            <a:xfrm>
              <a:off x="4291" y="2688"/>
              <a:ext cx="295" cy="288"/>
            </a:xfrm>
            <a:prstGeom prst="roundRect">
              <a:avLst>
                <a:gd name="adj" fmla="val 16667"/>
              </a:avLst>
            </a:prstGeom>
            <a:noFill/>
            <a:ln w="28575">
              <a:solidFill>
                <a:schemeClr val="fo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112204688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p:nvPr/>
        </p:nvSpPr>
        <p:spPr>
          <a:xfrm>
            <a:off x="1905000" y="254000"/>
            <a:ext cx="5399088" cy="431800"/>
          </a:xfrm>
          <a:prstGeom prst="rect">
            <a:avLst/>
          </a:prstGeom>
          <a:noFill/>
          <a:ln w="9525">
            <a:noFill/>
          </a:ln>
        </p:spPr>
        <p:txBody>
          <a:bodyPr wrap="none" lIns="0" tIns="0" rIns="0" bIns="0" anchor="ctr"/>
          <a:lstStyle/>
          <a:p>
            <a:r>
              <a:rPr lang="zh-CN" altLang="en-US" sz="3600" b="1" dirty="0">
                <a:latin typeface="Times New Roman" panose="02020603050405020304" pitchFamily="18" charset="0"/>
              </a:rPr>
              <a:t>2.  实现多重中断的条件</a:t>
            </a:r>
          </a:p>
        </p:txBody>
      </p:sp>
      <p:sp>
        <p:nvSpPr>
          <p:cNvPr id="732163" name="Line 3"/>
          <p:cNvSpPr/>
          <p:nvPr/>
        </p:nvSpPr>
        <p:spPr>
          <a:xfrm>
            <a:off x="3581400" y="3170238"/>
            <a:ext cx="0" cy="654050"/>
          </a:xfrm>
          <a:prstGeom prst="line">
            <a:avLst/>
          </a:prstGeom>
          <a:ln w="57150" cap="flat" cmpd="sng">
            <a:solidFill>
              <a:schemeClr val="tx1"/>
            </a:solidFill>
            <a:prstDash val="solid"/>
            <a:headEnd type="none" w="med" len="med"/>
            <a:tailEnd type="stealth" w="med" len="med"/>
          </a:ln>
        </p:spPr>
      </p:sp>
      <p:grpSp>
        <p:nvGrpSpPr>
          <p:cNvPr id="2" name="Group 4"/>
          <p:cNvGrpSpPr/>
          <p:nvPr/>
        </p:nvGrpSpPr>
        <p:grpSpPr>
          <a:xfrm>
            <a:off x="3581400" y="3824288"/>
            <a:ext cx="2743200" cy="0"/>
            <a:chOff x="1296" y="2409"/>
            <a:chExt cx="1728" cy="0"/>
          </a:xfrm>
        </p:grpSpPr>
        <p:sp>
          <p:nvSpPr>
            <p:cNvPr id="61503" name="Line 5"/>
            <p:cNvSpPr/>
            <p:nvPr/>
          </p:nvSpPr>
          <p:spPr>
            <a:xfrm>
              <a:off x="1296" y="2409"/>
              <a:ext cx="1728" cy="0"/>
            </a:xfrm>
            <a:prstGeom prst="line">
              <a:avLst/>
            </a:prstGeom>
            <a:ln w="28575" cap="flat" cmpd="sng">
              <a:solidFill>
                <a:schemeClr val="tx1"/>
              </a:solidFill>
              <a:prstDash val="solid"/>
              <a:headEnd type="none" w="med" len="med"/>
              <a:tailEnd type="none" w="med" len="med"/>
            </a:ln>
          </p:spPr>
        </p:sp>
        <p:sp>
          <p:nvSpPr>
            <p:cNvPr id="61504" name="Line 6"/>
            <p:cNvSpPr/>
            <p:nvPr/>
          </p:nvSpPr>
          <p:spPr>
            <a:xfrm>
              <a:off x="2160" y="2409"/>
              <a:ext cx="288" cy="0"/>
            </a:xfrm>
            <a:prstGeom prst="line">
              <a:avLst/>
            </a:prstGeom>
            <a:ln w="28575" cap="flat" cmpd="sng">
              <a:solidFill>
                <a:schemeClr val="tx1"/>
              </a:solidFill>
              <a:prstDash val="solid"/>
              <a:headEnd type="none" w="med" len="med"/>
              <a:tailEnd type="stealth" w="med" len="med"/>
            </a:ln>
          </p:spPr>
        </p:sp>
      </p:grpSp>
      <p:grpSp>
        <p:nvGrpSpPr>
          <p:cNvPr id="3" name="Group 7"/>
          <p:cNvGrpSpPr/>
          <p:nvPr/>
        </p:nvGrpSpPr>
        <p:grpSpPr>
          <a:xfrm>
            <a:off x="3581400" y="4217988"/>
            <a:ext cx="2743200" cy="0"/>
            <a:chOff x="1296" y="2657"/>
            <a:chExt cx="1728" cy="0"/>
          </a:xfrm>
        </p:grpSpPr>
        <p:sp>
          <p:nvSpPr>
            <p:cNvPr id="61501" name="Line 8"/>
            <p:cNvSpPr/>
            <p:nvPr/>
          </p:nvSpPr>
          <p:spPr>
            <a:xfrm>
              <a:off x="1296" y="2657"/>
              <a:ext cx="1728" cy="0"/>
            </a:xfrm>
            <a:prstGeom prst="line">
              <a:avLst/>
            </a:prstGeom>
            <a:ln w="28575" cap="flat" cmpd="sng">
              <a:solidFill>
                <a:schemeClr val="tx1"/>
              </a:solidFill>
              <a:prstDash val="solid"/>
              <a:headEnd type="none" w="med" len="med"/>
              <a:tailEnd type="none" w="med" len="med"/>
            </a:ln>
          </p:spPr>
        </p:sp>
        <p:sp>
          <p:nvSpPr>
            <p:cNvPr id="61502" name="Line 9"/>
            <p:cNvSpPr/>
            <p:nvPr/>
          </p:nvSpPr>
          <p:spPr>
            <a:xfrm rot="10800000">
              <a:off x="2352" y="2657"/>
              <a:ext cx="288" cy="0"/>
            </a:xfrm>
            <a:prstGeom prst="line">
              <a:avLst/>
            </a:prstGeom>
            <a:ln w="28575" cap="flat" cmpd="sng">
              <a:solidFill>
                <a:schemeClr val="tx1"/>
              </a:solidFill>
              <a:prstDash val="solid"/>
              <a:headEnd type="none" w="med" len="med"/>
              <a:tailEnd type="stealth" w="med" len="med"/>
            </a:ln>
          </p:spPr>
        </p:sp>
      </p:grpSp>
      <p:grpSp>
        <p:nvGrpSpPr>
          <p:cNvPr id="4" name="Group 10"/>
          <p:cNvGrpSpPr/>
          <p:nvPr/>
        </p:nvGrpSpPr>
        <p:grpSpPr>
          <a:xfrm>
            <a:off x="3581400" y="4545013"/>
            <a:ext cx="4114800" cy="0"/>
            <a:chOff x="1296" y="2863"/>
            <a:chExt cx="2592" cy="0"/>
          </a:xfrm>
        </p:grpSpPr>
        <p:sp>
          <p:nvSpPr>
            <p:cNvPr id="61499" name="Line 11"/>
            <p:cNvSpPr/>
            <p:nvPr/>
          </p:nvSpPr>
          <p:spPr>
            <a:xfrm>
              <a:off x="1296" y="2863"/>
              <a:ext cx="2592" cy="0"/>
            </a:xfrm>
            <a:prstGeom prst="line">
              <a:avLst/>
            </a:prstGeom>
            <a:ln w="28575" cap="flat" cmpd="sng">
              <a:solidFill>
                <a:schemeClr val="tx1"/>
              </a:solidFill>
              <a:prstDash val="solid"/>
              <a:headEnd type="none" w="med" len="med"/>
              <a:tailEnd type="none" w="med" len="med"/>
            </a:ln>
          </p:spPr>
        </p:sp>
        <p:sp>
          <p:nvSpPr>
            <p:cNvPr id="61500" name="Line 12"/>
            <p:cNvSpPr/>
            <p:nvPr/>
          </p:nvSpPr>
          <p:spPr>
            <a:xfrm>
              <a:off x="3024" y="2863"/>
              <a:ext cx="288" cy="0"/>
            </a:xfrm>
            <a:prstGeom prst="line">
              <a:avLst/>
            </a:prstGeom>
            <a:ln w="28575" cap="flat" cmpd="sng">
              <a:solidFill>
                <a:schemeClr val="tx1"/>
              </a:solidFill>
              <a:prstDash val="solid"/>
              <a:headEnd type="none" w="med" len="med"/>
              <a:tailEnd type="stealth" w="med" len="med"/>
            </a:ln>
          </p:spPr>
        </p:sp>
      </p:grpSp>
      <p:grpSp>
        <p:nvGrpSpPr>
          <p:cNvPr id="5" name="Group 13"/>
          <p:cNvGrpSpPr/>
          <p:nvPr/>
        </p:nvGrpSpPr>
        <p:grpSpPr>
          <a:xfrm>
            <a:off x="3581400" y="4937125"/>
            <a:ext cx="4114800" cy="0"/>
            <a:chOff x="1296" y="3110"/>
            <a:chExt cx="2592" cy="0"/>
          </a:xfrm>
        </p:grpSpPr>
        <p:sp>
          <p:nvSpPr>
            <p:cNvPr id="61497" name="Line 14"/>
            <p:cNvSpPr/>
            <p:nvPr/>
          </p:nvSpPr>
          <p:spPr>
            <a:xfrm>
              <a:off x="1296" y="3110"/>
              <a:ext cx="2592" cy="0"/>
            </a:xfrm>
            <a:prstGeom prst="line">
              <a:avLst/>
            </a:prstGeom>
            <a:ln w="28575" cap="flat" cmpd="sng">
              <a:solidFill>
                <a:schemeClr val="tx1"/>
              </a:solidFill>
              <a:prstDash val="solid"/>
              <a:headEnd type="none" w="med" len="med"/>
              <a:tailEnd type="none" w="med" len="med"/>
            </a:ln>
          </p:spPr>
        </p:sp>
        <p:sp>
          <p:nvSpPr>
            <p:cNvPr id="61498" name="Line 15"/>
            <p:cNvSpPr/>
            <p:nvPr/>
          </p:nvSpPr>
          <p:spPr>
            <a:xfrm rot="10800000">
              <a:off x="3216" y="3110"/>
              <a:ext cx="288" cy="0"/>
            </a:xfrm>
            <a:prstGeom prst="line">
              <a:avLst/>
            </a:prstGeom>
            <a:ln w="28575" cap="flat" cmpd="sng">
              <a:solidFill>
                <a:schemeClr val="tx1"/>
              </a:solidFill>
              <a:prstDash val="solid"/>
              <a:headEnd type="none" w="med" len="med"/>
              <a:tailEnd type="stealth" w="med" len="med"/>
            </a:ln>
          </p:spPr>
        </p:sp>
      </p:grpSp>
      <p:sp>
        <p:nvSpPr>
          <p:cNvPr id="732176" name="Freeform 16"/>
          <p:cNvSpPr/>
          <p:nvPr/>
        </p:nvSpPr>
        <p:spPr>
          <a:xfrm>
            <a:off x="3589339" y="4217988"/>
            <a:ext cx="1587" cy="315912"/>
          </a:xfrm>
          <a:custGeom>
            <a:avLst/>
            <a:gdLst>
              <a:gd name="txL" fmla="*/ 0 w 1"/>
              <a:gd name="txT" fmla="*/ 0 h 199"/>
              <a:gd name="txR" fmla="*/ 1 w 1"/>
              <a:gd name="txB" fmla="*/ 199 h 199"/>
            </a:gdLst>
            <a:ahLst/>
            <a:cxnLst>
              <a:cxn ang="0">
                <a:pos x="0" y="0"/>
              </a:cxn>
              <a:cxn ang="0">
                <a:pos x="0" y="2147483647"/>
              </a:cxn>
            </a:cxnLst>
            <a:rect l="txL" t="txT" r="txR" b="txB"/>
            <a:pathLst>
              <a:path w="1" h="199">
                <a:moveTo>
                  <a:pt x="0" y="0"/>
                </a:moveTo>
                <a:lnTo>
                  <a:pt x="0" y="199"/>
                </a:lnTo>
              </a:path>
            </a:pathLst>
          </a:custGeom>
          <a:noFill/>
          <a:ln w="57150" cap="flat" cmpd="sng">
            <a:solidFill>
              <a:schemeClr val="tx1">
                <a:alpha val="100000"/>
              </a:schemeClr>
            </a:solidFill>
            <a:prstDash val="solid"/>
            <a:round/>
            <a:headEnd type="none" w="med" len="med"/>
            <a:tailEnd type="stealth" w="med" len="med"/>
          </a:ln>
        </p:spPr>
        <p:txBody>
          <a:bodyPr/>
          <a:lstStyle/>
          <a:p>
            <a:endParaRPr lang="zh-CN" altLang="en-US"/>
          </a:p>
        </p:txBody>
      </p:sp>
      <p:grpSp>
        <p:nvGrpSpPr>
          <p:cNvPr id="6" name="Group 17"/>
          <p:cNvGrpSpPr/>
          <p:nvPr/>
        </p:nvGrpSpPr>
        <p:grpSpPr>
          <a:xfrm>
            <a:off x="3581400" y="5265738"/>
            <a:ext cx="5486400" cy="0"/>
            <a:chOff x="1296" y="3317"/>
            <a:chExt cx="3456" cy="0"/>
          </a:xfrm>
        </p:grpSpPr>
        <p:sp>
          <p:nvSpPr>
            <p:cNvPr id="61495" name="Line 18"/>
            <p:cNvSpPr/>
            <p:nvPr/>
          </p:nvSpPr>
          <p:spPr>
            <a:xfrm>
              <a:off x="1296" y="3317"/>
              <a:ext cx="3456" cy="0"/>
            </a:xfrm>
            <a:prstGeom prst="line">
              <a:avLst/>
            </a:prstGeom>
            <a:ln w="28575" cap="flat" cmpd="sng">
              <a:solidFill>
                <a:schemeClr val="tx1"/>
              </a:solidFill>
              <a:prstDash val="solid"/>
              <a:headEnd type="none" w="med" len="med"/>
              <a:tailEnd type="none" w="med" len="med"/>
            </a:ln>
          </p:spPr>
        </p:sp>
        <p:sp>
          <p:nvSpPr>
            <p:cNvPr id="61496" name="Line 19"/>
            <p:cNvSpPr/>
            <p:nvPr/>
          </p:nvSpPr>
          <p:spPr>
            <a:xfrm>
              <a:off x="3888" y="3317"/>
              <a:ext cx="288" cy="0"/>
            </a:xfrm>
            <a:prstGeom prst="line">
              <a:avLst/>
            </a:prstGeom>
            <a:ln w="28575" cap="flat" cmpd="sng">
              <a:solidFill>
                <a:schemeClr val="tx1"/>
              </a:solidFill>
              <a:prstDash val="solid"/>
              <a:headEnd type="none" w="med" len="med"/>
              <a:tailEnd type="stealth" w="med" len="med"/>
            </a:ln>
          </p:spPr>
        </p:sp>
      </p:grpSp>
      <p:grpSp>
        <p:nvGrpSpPr>
          <p:cNvPr id="7" name="Group 20"/>
          <p:cNvGrpSpPr/>
          <p:nvPr/>
        </p:nvGrpSpPr>
        <p:grpSpPr>
          <a:xfrm>
            <a:off x="4953000" y="5657850"/>
            <a:ext cx="4114800" cy="0"/>
            <a:chOff x="2160" y="3564"/>
            <a:chExt cx="2592" cy="0"/>
          </a:xfrm>
        </p:grpSpPr>
        <p:sp>
          <p:nvSpPr>
            <p:cNvPr id="61493" name="Line 21"/>
            <p:cNvSpPr/>
            <p:nvPr/>
          </p:nvSpPr>
          <p:spPr>
            <a:xfrm>
              <a:off x="2160" y="3564"/>
              <a:ext cx="2592" cy="0"/>
            </a:xfrm>
            <a:prstGeom prst="line">
              <a:avLst/>
            </a:prstGeom>
            <a:ln w="28575" cap="flat" cmpd="sng">
              <a:solidFill>
                <a:schemeClr val="tx1"/>
              </a:solidFill>
              <a:prstDash val="solid"/>
              <a:headEnd type="none" w="med" len="med"/>
              <a:tailEnd type="none" w="med" len="med"/>
            </a:ln>
          </p:spPr>
        </p:sp>
        <p:sp>
          <p:nvSpPr>
            <p:cNvPr id="61494" name="Line 22"/>
            <p:cNvSpPr/>
            <p:nvPr/>
          </p:nvSpPr>
          <p:spPr>
            <a:xfrm rot="10800000">
              <a:off x="3888" y="3564"/>
              <a:ext cx="288" cy="0"/>
            </a:xfrm>
            <a:prstGeom prst="line">
              <a:avLst/>
            </a:prstGeom>
            <a:ln w="28575" cap="flat" cmpd="sng">
              <a:solidFill>
                <a:schemeClr val="tx1"/>
              </a:solidFill>
              <a:prstDash val="solid"/>
              <a:headEnd type="none" w="med" len="med"/>
              <a:tailEnd type="stealth" w="med" len="med"/>
            </a:ln>
          </p:spPr>
        </p:sp>
      </p:grpSp>
      <p:sp>
        <p:nvSpPr>
          <p:cNvPr id="732183" name="Freeform 23"/>
          <p:cNvSpPr/>
          <p:nvPr/>
        </p:nvSpPr>
        <p:spPr>
          <a:xfrm>
            <a:off x="3589339" y="4937126"/>
            <a:ext cx="1587" cy="315913"/>
          </a:xfrm>
          <a:custGeom>
            <a:avLst/>
            <a:gdLst>
              <a:gd name="txL" fmla="*/ 0 w 1"/>
              <a:gd name="txT" fmla="*/ 0 h 199"/>
              <a:gd name="txR" fmla="*/ 1 w 1"/>
              <a:gd name="txB" fmla="*/ 199 h 199"/>
            </a:gdLst>
            <a:ahLst/>
            <a:cxnLst>
              <a:cxn ang="0">
                <a:pos x="0" y="0"/>
              </a:cxn>
              <a:cxn ang="0">
                <a:pos x="0" y="2147483647"/>
              </a:cxn>
            </a:cxnLst>
            <a:rect l="txL" t="txT" r="txR" b="txB"/>
            <a:pathLst>
              <a:path w="1" h="199">
                <a:moveTo>
                  <a:pt x="0" y="0"/>
                </a:moveTo>
                <a:lnTo>
                  <a:pt x="0" y="199"/>
                </a:lnTo>
              </a:path>
            </a:pathLst>
          </a:custGeom>
          <a:noFill/>
          <a:ln w="57150" cap="flat" cmpd="sng">
            <a:solidFill>
              <a:schemeClr val="tx1">
                <a:alpha val="100000"/>
              </a:schemeClr>
            </a:solidFill>
            <a:prstDash val="solid"/>
            <a:round/>
            <a:headEnd type="none" w="med" len="med"/>
            <a:tailEnd type="stealth" w="med" len="med"/>
          </a:ln>
        </p:spPr>
        <p:txBody>
          <a:bodyPr/>
          <a:lstStyle/>
          <a:p>
            <a:endParaRPr lang="zh-CN" altLang="en-US"/>
          </a:p>
        </p:txBody>
      </p:sp>
      <p:grpSp>
        <p:nvGrpSpPr>
          <p:cNvPr id="8" name="Group 24"/>
          <p:cNvGrpSpPr/>
          <p:nvPr/>
        </p:nvGrpSpPr>
        <p:grpSpPr>
          <a:xfrm>
            <a:off x="4953000" y="5984875"/>
            <a:ext cx="4114800" cy="0"/>
            <a:chOff x="2160" y="3770"/>
            <a:chExt cx="2592" cy="0"/>
          </a:xfrm>
        </p:grpSpPr>
        <p:sp>
          <p:nvSpPr>
            <p:cNvPr id="61491" name="Line 25"/>
            <p:cNvSpPr/>
            <p:nvPr/>
          </p:nvSpPr>
          <p:spPr>
            <a:xfrm>
              <a:off x="2160" y="3770"/>
              <a:ext cx="2592" cy="0"/>
            </a:xfrm>
            <a:prstGeom prst="line">
              <a:avLst/>
            </a:prstGeom>
            <a:ln w="28575" cap="flat" cmpd="sng">
              <a:solidFill>
                <a:schemeClr val="tx1"/>
              </a:solidFill>
              <a:prstDash val="solid"/>
              <a:headEnd type="none" w="med" len="med"/>
              <a:tailEnd type="none" w="med" len="med"/>
            </a:ln>
          </p:spPr>
        </p:sp>
        <p:sp>
          <p:nvSpPr>
            <p:cNvPr id="61492" name="Line 26"/>
            <p:cNvSpPr/>
            <p:nvPr/>
          </p:nvSpPr>
          <p:spPr>
            <a:xfrm>
              <a:off x="3024" y="3770"/>
              <a:ext cx="288" cy="0"/>
            </a:xfrm>
            <a:prstGeom prst="line">
              <a:avLst/>
            </a:prstGeom>
            <a:ln w="28575" cap="flat" cmpd="sng">
              <a:solidFill>
                <a:schemeClr val="tx1"/>
              </a:solidFill>
              <a:prstDash val="solid"/>
              <a:headEnd type="none" w="med" len="med"/>
              <a:tailEnd type="stealth" w="med" len="med"/>
            </a:ln>
          </p:spPr>
        </p:sp>
      </p:grpSp>
      <p:grpSp>
        <p:nvGrpSpPr>
          <p:cNvPr id="9" name="Group 27"/>
          <p:cNvGrpSpPr/>
          <p:nvPr/>
        </p:nvGrpSpPr>
        <p:grpSpPr>
          <a:xfrm>
            <a:off x="3581400" y="6378575"/>
            <a:ext cx="5486400" cy="0"/>
            <a:chOff x="1296" y="4018"/>
            <a:chExt cx="3456" cy="0"/>
          </a:xfrm>
        </p:grpSpPr>
        <p:sp>
          <p:nvSpPr>
            <p:cNvPr id="61489" name="Line 28"/>
            <p:cNvSpPr/>
            <p:nvPr/>
          </p:nvSpPr>
          <p:spPr>
            <a:xfrm>
              <a:off x="1296" y="4018"/>
              <a:ext cx="3456" cy="0"/>
            </a:xfrm>
            <a:prstGeom prst="line">
              <a:avLst/>
            </a:prstGeom>
            <a:ln w="28575" cap="flat" cmpd="sng">
              <a:solidFill>
                <a:schemeClr val="tx1"/>
              </a:solidFill>
              <a:prstDash val="solid"/>
              <a:headEnd type="none" w="med" len="med"/>
              <a:tailEnd type="none" w="med" len="med"/>
            </a:ln>
          </p:spPr>
        </p:sp>
        <p:sp>
          <p:nvSpPr>
            <p:cNvPr id="61490" name="Line 29"/>
            <p:cNvSpPr/>
            <p:nvPr/>
          </p:nvSpPr>
          <p:spPr>
            <a:xfrm rot="10800000">
              <a:off x="3216" y="4018"/>
              <a:ext cx="288" cy="0"/>
            </a:xfrm>
            <a:prstGeom prst="line">
              <a:avLst/>
            </a:prstGeom>
            <a:ln w="28575" cap="flat" cmpd="sng">
              <a:solidFill>
                <a:schemeClr val="tx1"/>
              </a:solidFill>
              <a:prstDash val="solid"/>
              <a:headEnd type="none" w="med" len="med"/>
              <a:tailEnd type="stealth" w="med" len="med"/>
            </a:ln>
          </p:spPr>
        </p:sp>
      </p:grpSp>
      <p:sp>
        <p:nvSpPr>
          <p:cNvPr id="732190" name="Freeform 30"/>
          <p:cNvSpPr/>
          <p:nvPr/>
        </p:nvSpPr>
        <p:spPr>
          <a:xfrm>
            <a:off x="3589339" y="6388100"/>
            <a:ext cx="1587" cy="298450"/>
          </a:xfrm>
          <a:custGeom>
            <a:avLst/>
            <a:gdLst>
              <a:gd name="txL" fmla="*/ 0 w 1"/>
              <a:gd name="txT" fmla="*/ 0 h 188"/>
              <a:gd name="txR" fmla="*/ 1 w 1"/>
              <a:gd name="txB" fmla="*/ 188 h 188"/>
            </a:gdLst>
            <a:ahLst/>
            <a:cxnLst>
              <a:cxn ang="0">
                <a:pos x="0" y="0"/>
              </a:cxn>
              <a:cxn ang="0">
                <a:pos x="0" y="2147483647"/>
              </a:cxn>
            </a:cxnLst>
            <a:rect l="txL" t="txT" r="txR" b="txB"/>
            <a:pathLst>
              <a:path w="1" h="188">
                <a:moveTo>
                  <a:pt x="0" y="0"/>
                </a:moveTo>
                <a:lnTo>
                  <a:pt x="0" y="188"/>
                </a:lnTo>
              </a:path>
            </a:pathLst>
          </a:custGeom>
          <a:noFill/>
          <a:ln w="57150" cap="flat" cmpd="sng">
            <a:solidFill>
              <a:schemeClr val="tx1">
                <a:alpha val="100000"/>
              </a:schemeClr>
            </a:solidFill>
            <a:prstDash val="solid"/>
            <a:round/>
            <a:headEnd type="none" w="med" len="med"/>
            <a:tailEnd type="stealth" w="med" len="med"/>
          </a:ln>
        </p:spPr>
        <p:txBody>
          <a:bodyPr/>
          <a:lstStyle/>
          <a:p>
            <a:endParaRPr lang="zh-CN" altLang="en-US"/>
          </a:p>
        </p:txBody>
      </p:sp>
      <p:grpSp>
        <p:nvGrpSpPr>
          <p:cNvPr id="10" name="Group 31"/>
          <p:cNvGrpSpPr/>
          <p:nvPr/>
        </p:nvGrpSpPr>
        <p:grpSpPr>
          <a:xfrm>
            <a:off x="2117725" y="3640139"/>
            <a:ext cx="1296988" cy="396875"/>
            <a:chOff x="374" y="2293"/>
            <a:chExt cx="817" cy="250"/>
          </a:xfrm>
        </p:grpSpPr>
        <p:sp>
          <p:nvSpPr>
            <p:cNvPr id="61487" name="Line 32"/>
            <p:cNvSpPr/>
            <p:nvPr/>
          </p:nvSpPr>
          <p:spPr>
            <a:xfrm>
              <a:off x="903" y="2409"/>
              <a:ext cx="288" cy="0"/>
            </a:xfrm>
            <a:prstGeom prst="line">
              <a:avLst/>
            </a:prstGeom>
            <a:ln w="28575" cap="flat" cmpd="sng">
              <a:solidFill>
                <a:schemeClr val="tx1"/>
              </a:solidFill>
              <a:prstDash val="solid"/>
              <a:headEnd type="none" w="med" len="med"/>
              <a:tailEnd type="stealth" w="med" len="med"/>
            </a:ln>
          </p:spPr>
        </p:sp>
        <p:sp>
          <p:nvSpPr>
            <p:cNvPr id="61488" name="Text Box 33"/>
            <p:cNvSpPr txBox="1"/>
            <p:nvPr/>
          </p:nvSpPr>
          <p:spPr>
            <a:xfrm>
              <a:off x="374" y="2293"/>
              <a:ext cx="500" cy="250"/>
            </a:xfrm>
            <a:prstGeom prst="rect">
              <a:avLst/>
            </a:prstGeom>
            <a:noFill/>
            <a:ln w="9525">
              <a:noFill/>
            </a:ln>
          </p:spPr>
          <p:txBody>
            <a:bodyPr wrap="none">
              <a:spAutoFit/>
            </a:bodyPr>
            <a:lstStyle/>
            <a:p>
              <a:r>
                <a:rPr lang="en-US" altLang="zh-CN" sz="2000" b="1" dirty="0">
                  <a:latin typeface="Times New Roman" panose="02020603050405020304" pitchFamily="18" charset="0"/>
                </a:rPr>
                <a:t>B</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C</a:t>
              </a:r>
            </a:p>
          </p:txBody>
        </p:sp>
      </p:grpSp>
      <p:grpSp>
        <p:nvGrpSpPr>
          <p:cNvPr id="11" name="Group 34"/>
          <p:cNvGrpSpPr/>
          <p:nvPr/>
        </p:nvGrpSpPr>
        <p:grpSpPr>
          <a:xfrm>
            <a:off x="2590800" y="5562601"/>
            <a:ext cx="2362200" cy="396875"/>
            <a:chOff x="672" y="3504"/>
            <a:chExt cx="1488" cy="250"/>
          </a:xfrm>
        </p:grpSpPr>
        <p:sp>
          <p:nvSpPr>
            <p:cNvPr id="61483" name="Line 35"/>
            <p:cNvSpPr/>
            <p:nvPr/>
          </p:nvSpPr>
          <p:spPr>
            <a:xfrm flipH="1">
              <a:off x="1296" y="3564"/>
              <a:ext cx="864" cy="0"/>
            </a:xfrm>
            <a:prstGeom prst="line">
              <a:avLst/>
            </a:prstGeom>
            <a:ln w="12700" cap="flat" cmpd="sng">
              <a:solidFill>
                <a:schemeClr val="tx1"/>
              </a:solidFill>
              <a:prstDash val="dash"/>
              <a:headEnd type="none" w="med" len="med"/>
              <a:tailEnd type="none" w="med" len="med"/>
            </a:ln>
          </p:spPr>
        </p:sp>
        <p:grpSp>
          <p:nvGrpSpPr>
            <p:cNvPr id="61484" name="Group 36"/>
            <p:cNvGrpSpPr/>
            <p:nvPr/>
          </p:nvGrpSpPr>
          <p:grpSpPr>
            <a:xfrm>
              <a:off x="672" y="3504"/>
              <a:ext cx="528" cy="250"/>
              <a:chOff x="672" y="3489"/>
              <a:chExt cx="528" cy="250"/>
            </a:xfrm>
          </p:grpSpPr>
          <p:sp>
            <p:nvSpPr>
              <p:cNvPr id="61485" name="Line 37"/>
              <p:cNvSpPr/>
              <p:nvPr/>
            </p:nvSpPr>
            <p:spPr>
              <a:xfrm>
                <a:off x="912" y="3564"/>
                <a:ext cx="288" cy="0"/>
              </a:xfrm>
              <a:prstGeom prst="line">
                <a:avLst/>
              </a:prstGeom>
              <a:ln w="28575" cap="flat" cmpd="sng">
                <a:solidFill>
                  <a:schemeClr val="tx1"/>
                </a:solidFill>
                <a:prstDash val="solid"/>
                <a:headEnd type="none" w="med" len="med"/>
                <a:tailEnd type="stealth" w="med" len="med"/>
              </a:ln>
            </p:spPr>
          </p:sp>
          <p:sp>
            <p:nvSpPr>
              <p:cNvPr id="61486" name="Text Box 38"/>
              <p:cNvSpPr txBox="1"/>
              <p:nvPr/>
            </p:nvSpPr>
            <p:spPr>
              <a:xfrm>
                <a:off x="672" y="3489"/>
                <a:ext cx="232" cy="250"/>
              </a:xfrm>
              <a:prstGeom prst="rect">
                <a:avLst/>
              </a:prstGeom>
              <a:noFill/>
              <a:ln w="9525">
                <a:noFill/>
              </a:ln>
            </p:spPr>
            <p:txBody>
              <a:bodyPr wrap="none">
                <a:spAutoFit/>
              </a:bodyPr>
              <a:lstStyle/>
              <a:p>
                <a:r>
                  <a:rPr lang="en-US" altLang="zh-CN" sz="2000" b="1" dirty="0">
                    <a:latin typeface="Times New Roman" panose="02020603050405020304" pitchFamily="18" charset="0"/>
                  </a:rPr>
                  <a:t>A</a:t>
                </a:r>
              </a:p>
            </p:txBody>
          </p:sp>
        </p:grpSp>
      </p:grpSp>
      <p:sp>
        <p:nvSpPr>
          <p:cNvPr id="732199" name="Text Box 39"/>
          <p:cNvSpPr txBox="1"/>
          <p:nvPr/>
        </p:nvSpPr>
        <p:spPr>
          <a:xfrm>
            <a:off x="2166939" y="2955926"/>
            <a:ext cx="748923" cy="769441"/>
          </a:xfrm>
          <a:prstGeom prst="rect">
            <a:avLst/>
          </a:prstGeom>
          <a:noFill/>
          <a:ln w="9525">
            <a:noFill/>
          </a:ln>
        </p:spPr>
        <p:txBody>
          <a:bodyPr wrap="none">
            <a:spAutoFit/>
          </a:bodyPr>
          <a:lstStyle/>
          <a:p>
            <a:r>
              <a:rPr lang="zh-CN" altLang="en-US" sz="2200" b="1" dirty="0">
                <a:latin typeface="Times New Roman" panose="02020603050405020304" pitchFamily="18" charset="0"/>
              </a:rPr>
              <a:t>中断</a:t>
            </a:r>
          </a:p>
          <a:p>
            <a:r>
              <a:rPr lang="zh-CN" altLang="en-US" sz="2200" b="1" dirty="0">
                <a:latin typeface="Times New Roman" panose="02020603050405020304" pitchFamily="18" charset="0"/>
              </a:rPr>
              <a:t>请求</a:t>
            </a:r>
          </a:p>
        </p:txBody>
      </p:sp>
      <p:sp>
        <p:nvSpPr>
          <p:cNvPr id="732200" name="Text Box 40"/>
          <p:cNvSpPr txBox="1"/>
          <p:nvPr/>
        </p:nvSpPr>
        <p:spPr>
          <a:xfrm>
            <a:off x="3087688" y="2133601"/>
            <a:ext cx="1031051" cy="430887"/>
          </a:xfrm>
          <a:prstGeom prst="rect">
            <a:avLst/>
          </a:prstGeom>
          <a:noFill/>
          <a:ln w="9525">
            <a:noFill/>
          </a:ln>
        </p:spPr>
        <p:txBody>
          <a:bodyPr wrap="none">
            <a:spAutoFit/>
          </a:bodyPr>
          <a:lstStyle/>
          <a:p>
            <a:r>
              <a:rPr lang="zh-CN" altLang="en-US" sz="2200" b="1" dirty="0">
                <a:latin typeface="Times New Roman" panose="02020603050405020304" pitchFamily="18" charset="0"/>
              </a:rPr>
              <a:t>主程序</a:t>
            </a:r>
          </a:p>
        </p:txBody>
      </p:sp>
      <p:sp>
        <p:nvSpPr>
          <p:cNvPr id="732201" name="Text Box 41"/>
          <p:cNvSpPr txBox="1"/>
          <p:nvPr/>
        </p:nvSpPr>
        <p:spPr>
          <a:xfrm>
            <a:off x="2065338" y="1524000"/>
            <a:ext cx="8145462" cy="461665"/>
          </a:xfrm>
          <a:prstGeom prst="rect">
            <a:avLst/>
          </a:prstGeom>
          <a:noFill/>
          <a:ln w="9525">
            <a:noFill/>
          </a:ln>
        </p:spPr>
        <p:txBody>
          <a:bodyPr>
            <a:spAutoFit/>
          </a:bodyPr>
          <a:lstStyle/>
          <a:p>
            <a:r>
              <a:rPr lang="zh-CN" altLang="en-US" sz="2400" b="1" dirty="0">
                <a:latin typeface="Times New Roman" panose="02020603050405020304" pitchFamily="18" charset="0"/>
              </a:rPr>
              <a:t>(2)</a:t>
            </a:r>
            <a:r>
              <a:rPr lang="zh-CN" altLang="en-US" sz="2400" b="1" dirty="0">
                <a:solidFill>
                  <a:srgbClr val="954F72"/>
                </a:solidFill>
                <a:latin typeface="Times New Roman" panose="02020603050405020304" pitchFamily="18" charset="0"/>
              </a:rPr>
              <a:t> 优先级别高 </a:t>
            </a:r>
            <a:r>
              <a:rPr lang="zh-CN" altLang="en-US" sz="2400" b="1" dirty="0">
                <a:latin typeface="Times New Roman" panose="02020603050405020304" pitchFamily="18" charset="0"/>
              </a:rPr>
              <a:t>的中断源 </a:t>
            </a:r>
            <a:r>
              <a:rPr lang="zh-CN" altLang="en-US" sz="2400" b="1" dirty="0">
                <a:solidFill>
                  <a:srgbClr val="954F72"/>
                </a:solidFill>
                <a:latin typeface="Times New Roman" panose="02020603050405020304" pitchFamily="18" charset="0"/>
              </a:rPr>
              <a:t>有权中断优先级别低 </a:t>
            </a:r>
            <a:r>
              <a:rPr lang="zh-CN" altLang="en-US" sz="2400" b="1" dirty="0">
                <a:latin typeface="Times New Roman" panose="02020603050405020304" pitchFamily="18" charset="0"/>
              </a:rPr>
              <a:t>的中断源</a:t>
            </a:r>
          </a:p>
        </p:txBody>
      </p:sp>
      <p:sp>
        <p:nvSpPr>
          <p:cNvPr id="732202" name="Text Box 42"/>
          <p:cNvSpPr txBox="1"/>
          <p:nvPr/>
        </p:nvSpPr>
        <p:spPr>
          <a:xfrm>
            <a:off x="2065338" y="914400"/>
            <a:ext cx="4106862" cy="461665"/>
          </a:xfrm>
          <a:prstGeom prst="rect">
            <a:avLst/>
          </a:prstGeom>
          <a:noFill/>
          <a:ln w="9525">
            <a:noFill/>
          </a:ln>
        </p:spPr>
        <p:txBody>
          <a:bodyPr>
            <a:spAutoFit/>
          </a:bodyPr>
          <a:lstStyle/>
          <a:p>
            <a:r>
              <a:rPr lang="zh-CN" altLang="en-US" sz="2400" b="1" dirty="0">
                <a:latin typeface="Times New Roman" panose="02020603050405020304" pitchFamily="18" charset="0"/>
              </a:rPr>
              <a:t>(1) </a:t>
            </a:r>
            <a:r>
              <a:rPr lang="zh-CN" altLang="en-US" sz="2400" b="1" dirty="0">
                <a:solidFill>
                  <a:srgbClr val="954F72"/>
                </a:solidFill>
                <a:latin typeface="Times New Roman" panose="02020603050405020304" pitchFamily="18" charset="0"/>
              </a:rPr>
              <a:t>提前</a:t>
            </a:r>
            <a:r>
              <a:rPr lang="zh-CN" altLang="en-US" sz="2400" b="1" dirty="0">
                <a:latin typeface="Times New Roman" panose="02020603050405020304" pitchFamily="18" charset="0"/>
              </a:rPr>
              <a:t> 设置 </a:t>
            </a:r>
            <a:r>
              <a:rPr lang="zh-CN" altLang="en-US" sz="2400" b="1" dirty="0">
                <a:solidFill>
                  <a:srgbClr val="954F72"/>
                </a:solidFill>
                <a:latin typeface="Times New Roman" panose="02020603050405020304" pitchFamily="18" charset="0"/>
              </a:rPr>
              <a:t>开中断 </a:t>
            </a:r>
            <a:r>
              <a:rPr lang="zh-CN" altLang="en-US" sz="2400" b="1" dirty="0">
                <a:latin typeface="Times New Roman" panose="02020603050405020304" pitchFamily="18" charset="0"/>
              </a:rPr>
              <a:t>指令</a:t>
            </a:r>
          </a:p>
        </p:txBody>
      </p:sp>
      <p:grpSp>
        <p:nvGrpSpPr>
          <p:cNvPr id="13" name="Group 43"/>
          <p:cNvGrpSpPr/>
          <p:nvPr/>
        </p:nvGrpSpPr>
        <p:grpSpPr>
          <a:xfrm>
            <a:off x="4724400" y="2133601"/>
            <a:ext cx="5057775" cy="3883025"/>
            <a:chOff x="2016" y="1344"/>
            <a:chExt cx="3186" cy="2446"/>
          </a:xfrm>
        </p:grpSpPr>
        <p:sp>
          <p:nvSpPr>
            <p:cNvPr id="61472" name="Line 44"/>
            <p:cNvSpPr/>
            <p:nvPr/>
          </p:nvSpPr>
          <p:spPr>
            <a:xfrm>
              <a:off x="2160" y="2162"/>
              <a:ext cx="0" cy="1628"/>
            </a:xfrm>
            <a:prstGeom prst="line">
              <a:avLst/>
            </a:prstGeom>
            <a:ln w="12700" cap="flat" cmpd="sng">
              <a:solidFill>
                <a:schemeClr val="tx1"/>
              </a:solidFill>
              <a:prstDash val="dash"/>
              <a:headEnd type="none" w="med" len="med"/>
              <a:tailEnd type="none" w="med" len="med"/>
            </a:ln>
          </p:spPr>
        </p:sp>
        <p:sp>
          <p:nvSpPr>
            <p:cNvPr id="61473" name="Line 45"/>
            <p:cNvSpPr/>
            <p:nvPr/>
          </p:nvSpPr>
          <p:spPr>
            <a:xfrm>
              <a:off x="3024" y="2162"/>
              <a:ext cx="0" cy="1628"/>
            </a:xfrm>
            <a:prstGeom prst="line">
              <a:avLst/>
            </a:prstGeom>
            <a:ln w="12700" cap="flat" cmpd="sng">
              <a:solidFill>
                <a:schemeClr val="tx1"/>
              </a:solidFill>
              <a:prstDash val="dash"/>
              <a:headEnd type="none" w="med" len="med"/>
              <a:tailEnd type="none" w="med" len="med"/>
            </a:ln>
          </p:spPr>
        </p:sp>
        <p:sp>
          <p:nvSpPr>
            <p:cNvPr id="61474" name="Line 46"/>
            <p:cNvSpPr/>
            <p:nvPr/>
          </p:nvSpPr>
          <p:spPr>
            <a:xfrm>
              <a:off x="3888" y="2162"/>
              <a:ext cx="0" cy="1628"/>
            </a:xfrm>
            <a:prstGeom prst="line">
              <a:avLst/>
            </a:prstGeom>
            <a:ln w="12700" cap="flat" cmpd="sng">
              <a:solidFill>
                <a:schemeClr val="tx1"/>
              </a:solidFill>
              <a:prstDash val="dash"/>
              <a:headEnd type="none" w="med" len="med"/>
              <a:tailEnd type="none" w="med" len="med"/>
            </a:ln>
          </p:spPr>
        </p:sp>
        <p:sp>
          <p:nvSpPr>
            <p:cNvPr id="61475" name="Line 47"/>
            <p:cNvSpPr/>
            <p:nvPr/>
          </p:nvSpPr>
          <p:spPr>
            <a:xfrm>
              <a:off x="4752" y="2162"/>
              <a:ext cx="0" cy="1628"/>
            </a:xfrm>
            <a:prstGeom prst="line">
              <a:avLst/>
            </a:prstGeom>
            <a:ln w="12700" cap="flat" cmpd="sng">
              <a:solidFill>
                <a:schemeClr val="tx1"/>
              </a:solidFill>
              <a:prstDash val="dash"/>
              <a:headEnd type="none" w="med" len="med"/>
              <a:tailEnd type="none" w="med" len="med"/>
            </a:ln>
          </p:spPr>
        </p:sp>
        <p:sp>
          <p:nvSpPr>
            <p:cNvPr id="61476" name="Text Box 48"/>
            <p:cNvSpPr txBox="1"/>
            <p:nvPr/>
          </p:nvSpPr>
          <p:spPr>
            <a:xfrm>
              <a:off x="2024" y="1963"/>
              <a:ext cx="232" cy="250"/>
            </a:xfrm>
            <a:prstGeom prst="rect">
              <a:avLst/>
            </a:prstGeom>
            <a:noFill/>
            <a:ln w="9525">
              <a:noFill/>
            </a:ln>
          </p:spPr>
          <p:txBody>
            <a:bodyPr wrap="none">
              <a:spAutoFit/>
            </a:bodyPr>
            <a:lstStyle/>
            <a:p>
              <a:r>
                <a:rPr lang="en-US" altLang="zh-CN" sz="2000" b="1" dirty="0">
                  <a:latin typeface="Times New Roman" panose="02020603050405020304" pitchFamily="18" charset="0"/>
                </a:rPr>
                <a:t>A</a:t>
              </a:r>
            </a:p>
          </p:txBody>
        </p:sp>
        <p:sp>
          <p:nvSpPr>
            <p:cNvPr id="61477" name="Text Box 49"/>
            <p:cNvSpPr txBox="1"/>
            <p:nvPr/>
          </p:nvSpPr>
          <p:spPr>
            <a:xfrm>
              <a:off x="2928" y="1963"/>
              <a:ext cx="223" cy="250"/>
            </a:xfrm>
            <a:prstGeom prst="rect">
              <a:avLst/>
            </a:prstGeom>
            <a:noFill/>
            <a:ln w="9525">
              <a:noFill/>
            </a:ln>
          </p:spPr>
          <p:txBody>
            <a:bodyPr wrap="none">
              <a:spAutoFit/>
            </a:bodyPr>
            <a:lstStyle/>
            <a:p>
              <a:r>
                <a:rPr lang="en-US" altLang="zh-CN" sz="2000" b="1" dirty="0">
                  <a:latin typeface="Times New Roman" panose="02020603050405020304" pitchFamily="18" charset="0"/>
                </a:rPr>
                <a:t>B</a:t>
              </a:r>
            </a:p>
          </p:txBody>
        </p:sp>
        <p:sp>
          <p:nvSpPr>
            <p:cNvPr id="61478" name="Text Box 50"/>
            <p:cNvSpPr txBox="1"/>
            <p:nvPr/>
          </p:nvSpPr>
          <p:spPr>
            <a:xfrm>
              <a:off x="3782" y="1963"/>
              <a:ext cx="232" cy="250"/>
            </a:xfrm>
            <a:prstGeom prst="rect">
              <a:avLst/>
            </a:prstGeom>
            <a:noFill/>
            <a:ln w="9525">
              <a:noFill/>
            </a:ln>
          </p:spPr>
          <p:txBody>
            <a:bodyPr wrap="none">
              <a:spAutoFit/>
            </a:bodyPr>
            <a:lstStyle/>
            <a:p>
              <a:r>
                <a:rPr lang="en-US" altLang="zh-CN" sz="2000" b="1" dirty="0">
                  <a:latin typeface="Times New Roman" panose="02020603050405020304" pitchFamily="18" charset="0"/>
                </a:rPr>
                <a:t>C</a:t>
              </a:r>
            </a:p>
          </p:txBody>
        </p:sp>
        <p:sp>
          <p:nvSpPr>
            <p:cNvPr id="61479" name="Text Box 51"/>
            <p:cNvSpPr txBox="1"/>
            <p:nvPr/>
          </p:nvSpPr>
          <p:spPr>
            <a:xfrm>
              <a:off x="4616" y="1963"/>
              <a:ext cx="232" cy="250"/>
            </a:xfrm>
            <a:prstGeom prst="rect">
              <a:avLst/>
            </a:prstGeom>
            <a:noFill/>
            <a:ln w="9525">
              <a:noFill/>
            </a:ln>
          </p:spPr>
          <p:txBody>
            <a:bodyPr wrap="none">
              <a:spAutoFit/>
            </a:bodyPr>
            <a:lstStyle/>
            <a:p>
              <a:r>
                <a:rPr lang="en-US" altLang="zh-CN" sz="2000" b="1" dirty="0">
                  <a:latin typeface="Times New Roman" panose="02020603050405020304" pitchFamily="18" charset="0"/>
                </a:rPr>
                <a:t>D</a:t>
              </a:r>
            </a:p>
          </p:txBody>
        </p:sp>
        <p:sp>
          <p:nvSpPr>
            <p:cNvPr id="61480" name="AutoShape 52"/>
            <p:cNvSpPr/>
            <p:nvPr/>
          </p:nvSpPr>
          <p:spPr>
            <a:xfrm rot="5400000">
              <a:off x="3394" y="597"/>
              <a:ext cx="123" cy="2592"/>
            </a:xfrm>
            <a:prstGeom prst="leftBrace">
              <a:avLst>
                <a:gd name="adj1" fmla="val 175609"/>
                <a:gd name="adj2" fmla="val 50000"/>
              </a:avLst>
            </a:prstGeom>
            <a:noFill/>
            <a:ln w="28575" cap="flat" cmpd="sng">
              <a:solidFill>
                <a:schemeClr val="tx1"/>
              </a:solidFill>
              <a:prstDash val="solid"/>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61481" name="Text Box 53"/>
            <p:cNvSpPr txBox="1"/>
            <p:nvPr/>
          </p:nvSpPr>
          <p:spPr>
            <a:xfrm>
              <a:off x="2902" y="1344"/>
              <a:ext cx="1183" cy="271"/>
            </a:xfrm>
            <a:prstGeom prst="rect">
              <a:avLst/>
            </a:prstGeom>
            <a:noFill/>
            <a:ln w="9525">
              <a:noFill/>
            </a:ln>
          </p:spPr>
          <p:txBody>
            <a:bodyPr wrap="none">
              <a:spAutoFit/>
            </a:bodyPr>
            <a:lstStyle/>
            <a:p>
              <a:r>
                <a:rPr lang="zh-CN" altLang="en-US" sz="2200" b="1" dirty="0">
                  <a:latin typeface="Times New Roman" panose="02020603050405020304" pitchFamily="18" charset="0"/>
                </a:rPr>
                <a:t>中断服务程序</a:t>
              </a:r>
            </a:p>
          </p:txBody>
        </p:sp>
        <p:sp>
          <p:nvSpPr>
            <p:cNvPr id="61482" name="Text Box 54"/>
            <p:cNvSpPr txBox="1"/>
            <p:nvPr/>
          </p:nvSpPr>
          <p:spPr>
            <a:xfrm>
              <a:off x="2016" y="1584"/>
              <a:ext cx="3186" cy="271"/>
            </a:xfrm>
            <a:prstGeom prst="rect">
              <a:avLst/>
            </a:prstGeom>
            <a:noFill/>
            <a:ln w="9525">
              <a:noFill/>
            </a:ln>
          </p:spPr>
          <p:txBody>
            <a:bodyPr wrap="none">
              <a:spAutoFit/>
            </a:bodyPr>
            <a:lstStyle/>
            <a:p>
              <a:r>
                <a:rPr lang="zh-CN" altLang="en-US" sz="2200" b="1" dirty="0">
                  <a:latin typeface="Times New Roman" panose="02020603050405020304" pitchFamily="18" charset="0"/>
                </a:rPr>
                <a:t>（ </a:t>
              </a:r>
              <a:r>
                <a:rPr lang="en-US" altLang="zh-CN" sz="2200" b="1" dirty="0">
                  <a:latin typeface="Times New Roman" panose="02020603050405020304" pitchFamily="18" charset="0"/>
                </a:rPr>
                <a:t>A、B、 C、 D </a:t>
              </a:r>
              <a:r>
                <a:rPr lang="zh-CN" altLang="en-US" sz="2200" b="1" dirty="0">
                  <a:latin typeface="Times New Roman" panose="02020603050405020304" pitchFamily="18" charset="0"/>
                </a:rPr>
                <a:t>优先级按 降序 排列）</a:t>
              </a:r>
            </a:p>
          </p:txBody>
        </p:sp>
      </p:grpSp>
      <p:sp>
        <p:nvSpPr>
          <p:cNvPr id="732215" name="Line 55"/>
          <p:cNvSpPr/>
          <p:nvPr/>
        </p:nvSpPr>
        <p:spPr>
          <a:xfrm>
            <a:off x="6324600" y="3824288"/>
            <a:ext cx="0" cy="393700"/>
          </a:xfrm>
          <a:prstGeom prst="line">
            <a:avLst/>
          </a:prstGeom>
          <a:ln w="57150" cap="flat" cmpd="sng">
            <a:solidFill>
              <a:schemeClr val="folHlink"/>
            </a:solidFill>
            <a:prstDash val="solid"/>
            <a:headEnd type="none" w="med" len="med"/>
            <a:tailEnd type="stealth" w="med" len="med"/>
          </a:ln>
        </p:spPr>
      </p:sp>
      <p:sp>
        <p:nvSpPr>
          <p:cNvPr id="732216" name="Line 56"/>
          <p:cNvSpPr/>
          <p:nvPr/>
        </p:nvSpPr>
        <p:spPr>
          <a:xfrm>
            <a:off x="9067800" y="5265738"/>
            <a:ext cx="0" cy="392112"/>
          </a:xfrm>
          <a:prstGeom prst="line">
            <a:avLst/>
          </a:prstGeom>
          <a:ln w="57150" cap="flat" cmpd="sng">
            <a:solidFill>
              <a:schemeClr val="folHlink"/>
            </a:solidFill>
            <a:prstDash val="solid"/>
            <a:headEnd type="none" w="med" len="med"/>
            <a:tailEnd type="stealth" w="med" len="med"/>
          </a:ln>
        </p:spPr>
      </p:sp>
      <p:sp>
        <p:nvSpPr>
          <p:cNvPr id="732217" name="Freeform 57"/>
          <p:cNvSpPr/>
          <p:nvPr/>
        </p:nvSpPr>
        <p:spPr>
          <a:xfrm>
            <a:off x="4953000" y="5657850"/>
            <a:ext cx="1588" cy="319088"/>
          </a:xfrm>
          <a:custGeom>
            <a:avLst/>
            <a:gdLst>
              <a:gd name="txL" fmla="*/ 0 w 1"/>
              <a:gd name="txT" fmla="*/ 0 h 201"/>
              <a:gd name="txR" fmla="*/ 1 w 1"/>
              <a:gd name="txB" fmla="*/ 201 h 201"/>
            </a:gdLst>
            <a:ahLst/>
            <a:cxnLst>
              <a:cxn ang="0">
                <a:pos x="0" y="0"/>
              </a:cxn>
              <a:cxn ang="0">
                <a:pos x="0" y="2147483647"/>
              </a:cxn>
            </a:cxnLst>
            <a:rect l="txL" t="txT" r="txR" b="txB"/>
            <a:pathLst>
              <a:path w="1" h="201">
                <a:moveTo>
                  <a:pt x="0" y="0"/>
                </a:moveTo>
                <a:lnTo>
                  <a:pt x="0" y="201"/>
                </a:lnTo>
              </a:path>
            </a:pathLst>
          </a:custGeom>
          <a:noFill/>
          <a:ln w="57150" cap="flat" cmpd="sng">
            <a:solidFill>
              <a:schemeClr val="folHlink">
                <a:alpha val="100000"/>
              </a:schemeClr>
            </a:solidFill>
            <a:prstDash val="solid"/>
            <a:round/>
            <a:headEnd type="none" w="med" len="med"/>
            <a:tailEnd type="stealth" w="med" len="med"/>
          </a:ln>
        </p:spPr>
        <p:txBody>
          <a:bodyPr/>
          <a:lstStyle/>
          <a:p>
            <a:endParaRPr lang="zh-CN" altLang="en-US"/>
          </a:p>
        </p:txBody>
      </p:sp>
      <p:sp>
        <p:nvSpPr>
          <p:cNvPr id="732218" name="Line 58"/>
          <p:cNvSpPr/>
          <p:nvPr/>
        </p:nvSpPr>
        <p:spPr>
          <a:xfrm>
            <a:off x="9067800" y="5984875"/>
            <a:ext cx="0" cy="393700"/>
          </a:xfrm>
          <a:prstGeom prst="line">
            <a:avLst/>
          </a:prstGeom>
          <a:ln w="57150" cap="flat" cmpd="sng">
            <a:solidFill>
              <a:schemeClr val="folHlink"/>
            </a:solidFill>
            <a:prstDash val="solid"/>
            <a:headEnd type="none" w="med" len="med"/>
            <a:tailEnd type="stealth" w="med" len="med"/>
          </a:ln>
        </p:spPr>
      </p:sp>
      <p:sp>
        <p:nvSpPr>
          <p:cNvPr id="732219" name="Line 59"/>
          <p:cNvSpPr/>
          <p:nvPr/>
        </p:nvSpPr>
        <p:spPr>
          <a:xfrm>
            <a:off x="7696200" y="4724400"/>
            <a:ext cx="0" cy="247650"/>
          </a:xfrm>
          <a:prstGeom prst="line">
            <a:avLst/>
          </a:prstGeom>
          <a:ln w="57150" cap="flat" cmpd="sng">
            <a:solidFill>
              <a:schemeClr val="folHlink"/>
            </a:solidFill>
            <a:prstDash val="solid"/>
            <a:headEnd type="none" w="med" len="med"/>
            <a:tailEnd type="stealth" w="med" len="med"/>
          </a:ln>
        </p:spPr>
      </p:sp>
      <p:grpSp>
        <p:nvGrpSpPr>
          <p:cNvPr id="14" name="Group 60"/>
          <p:cNvGrpSpPr/>
          <p:nvPr/>
        </p:nvGrpSpPr>
        <p:grpSpPr>
          <a:xfrm>
            <a:off x="2590800" y="4556126"/>
            <a:ext cx="838200" cy="396875"/>
            <a:chOff x="672" y="2870"/>
            <a:chExt cx="528" cy="250"/>
          </a:xfrm>
        </p:grpSpPr>
        <p:sp>
          <p:nvSpPr>
            <p:cNvPr id="61470" name="Line 61"/>
            <p:cNvSpPr/>
            <p:nvPr/>
          </p:nvSpPr>
          <p:spPr>
            <a:xfrm>
              <a:off x="912" y="2987"/>
              <a:ext cx="288" cy="0"/>
            </a:xfrm>
            <a:prstGeom prst="line">
              <a:avLst/>
            </a:prstGeom>
            <a:ln w="28575" cap="flat" cmpd="sng">
              <a:solidFill>
                <a:schemeClr val="tx1"/>
              </a:solidFill>
              <a:prstDash val="solid"/>
              <a:headEnd type="none" w="med" len="med"/>
              <a:tailEnd type="stealth" w="med" len="med"/>
            </a:ln>
          </p:spPr>
        </p:sp>
        <p:sp>
          <p:nvSpPr>
            <p:cNvPr id="61471" name="Text Box 62"/>
            <p:cNvSpPr txBox="1"/>
            <p:nvPr/>
          </p:nvSpPr>
          <p:spPr>
            <a:xfrm>
              <a:off x="672" y="2870"/>
              <a:ext cx="232" cy="250"/>
            </a:xfrm>
            <a:prstGeom prst="rect">
              <a:avLst/>
            </a:prstGeom>
            <a:noFill/>
            <a:ln w="9525">
              <a:noFill/>
            </a:ln>
          </p:spPr>
          <p:txBody>
            <a:bodyPr wrap="none">
              <a:spAutoFit/>
            </a:bodyPr>
            <a:lstStyle/>
            <a:p>
              <a:r>
                <a:rPr lang="en-US" altLang="zh-CN" sz="2000" b="1" dirty="0">
                  <a:latin typeface="Times New Roman" panose="02020603050405020304" pitchFamily="18" charset="0"/>
                </a:rPr>
                <a:t>D</a:t>
              </a:r>
            </a:p>
          </p:txBody>
        </p:sp>
      </p:grpSp>
      <p:sp>
        <p:nvSpPr>
          <p:cNvPr id="732223" name="Freeform 63"/>
          <p:cNvSpPr/>
          <p:nvPr/>
        </p:nvSpPr>
        <p:spPr>
          <a:xfrm>
            <a:off x="7696200" y="4548188"/>
            <a:ext cx="1588" cy="176212"/>
          </a:xfrm>
          <a:custGeom>
            <a:avLst/>
            <a:gdLst>
              <a:gd name="txL" fmla="*/ 0 w 1"/>
              <a:gd name="txT" fmla="*/ 0 h 111"/>
              <a:gd name="txR" fmla="*/ 1 w 1"/>
              <a:gd name="txB" fmla="*/ 111 h 111"/>
            </a:gdLst>
            <a:ahLst/>
            <a:cxnLst>
              <a:cxn ang="0">
                <a:pos x="0" y="0"/>
              </a:cxn>
              <a:cxn ang="0">
                <a:pos x="2147483647" y="2147483647"/>
              </a:cxn>
            </a:cxnLst>
            <a:rect l="txL" t="txT" r="txR" b="txB"/>
            <a:pathLst>
              <a:path w="1" h="111">
                <a:moveTo>
                  <a:pt x="0" y="0"/>
                </a:moveTo>
                <a:lnTo>
                  <a:pt x="1" y="111"/>
                </a:lnTo>
              </a:path>
            </a:pathLst>
          </a:custGeom>
          <a:noFill/>
          <a:ln w="57150" cap="flat" cmpd="sng">
            <a:solidFill>
              <a:schemeClr val="folHlink">
                <a:alpha val="100000"/>
              </a:schemeClr>
            </a:solidFill>
            <a:prstDash val="solid"/>
            <a:round/>
            <a:headEnd type="none" w="med" len="med"/>
            <a:tailEnd type="none" w="med" len="med"/>
          </a:ln>
        </p:spPr>
        <p:txBody>
          <a:bodyPr/>
          <a:lstStyle/>
          <a:p>
            <a:endParaRPr lang="zh-CN" altLang="en-US"/>
          </a:p>
        </p:txBody>
      </p:sp>
      <p:sp>
        <p:nvSpPr>
          <p:cNvPr id="12" name="灯片编号占位符 11">
            <a:extLst>
              <a:ext uri="{FF2B5EF4-FFF2-40B4-BE49-F238E27FC236}">
                <a16:creationId xmlns:a16="http://schemas.microsoft.com/office/drawing/2014/main" id="{A6A794CD-9200-0044-B888-AFABC376F7B5}"/>
              </a:ext>
            </a:extLst>
          </p:cNvPr>
          <p:cNvSpPr>
            <a:spLocks noGrp="1"/>
          </p:cNvSpPr>
          <p:nvPr>
            <p:ph type="sldNum" sz="quarter" idx="12"/>
          </p:nvPr>
        </p:nvSpPr>
        <p:spPr/>
        <p:txBody>
          <a:bodyPr/>
          <a:lstStyle/>
          <a:p>
            <a:fld id="{8EE8E787-E6FE-45D8-9039-788B45E44EE7}" type="slidenum">
              <a:rPr lang="zh-CN" altLang="en-US" smtClean="0"/>
              <a:t>220</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2202"/>
                                        </p:tgtEl>
                                        <p:attrNameLst>
                                          <p:attrName>style.visibility</p:attrName>
                                        </p:attrNameLst>
                                      </p:cBhvr>
                                      <p:to>
                                        <p:strVal val="visible"/>
                                      </p:to>
                                    </p:set>
                                    <p:animEffect transition="in" filter="blinds(horizontal)">
                                      <p:cBhvr>
                                        <p:cTn id="7" dur="500"/>
                                        <p:tgtEl>
                                          <p:spTgt spid="73220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32201"/>
                                        </p:tgtEl>
                                        <p:attrNameLst>
                                          <p:attrName>style.visibility</p:attrName>
                                        </p:attrNameLst>
                                      </p:cBhvr>
                                      <p:to>
                                        <p:strVal val="visible"/>
                                      </p:to>
                                    </p:set>
                                    <p:animEffect transition="in" filter="blinds(horizontal)">
                                      <p:cBhvr>
                                        <p:cTn id="12" dur="500"/>
                                        <p:tgtEl>
                                          <p:spTgt spid="73220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outVertic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32200"/>
                                        </p:tgtEl>
                                        <p:attrNameLst>
                                          <p:attrName>style.visibility</p:attrName>
                                        </p:attrNameLst>
                                      </p:cBhvr>
                                      <p:to>
                                        <p:strVal val="visible"/>
                                      </p:to>
                                    </p:set>
                                    <p:animEffect transition="in" filter="blinds(horizontal)">
                                      <p:cBhvr>
                                        <p:cTn id="22" dur="500"/>
                                        <p:tgtEl>
                                          <p:spTgt spid="732200"/>
                                        </p:tgtEl>
                                      </p:cBhvr>
                                    </p:animEffect>
                                  </p:childTnLst>
                                </p:cTn>
                              </p:par>
                            </p:childTnLst>
                          </p:cTn>
                        </p:par>
                        <p:par>
                          <p:cTn id="23" fill="hold">
                            <p:stCondLst>
                              <p:cond delay="500"/>
                            </p:stCondLst>
                            <p:childTnLst>
                              <p:par>
                                <p:cTn id="24" presetID="12" presetClass="entr" presetSubtype="1" fill="hold" nodeType="afterEffect">
                                  <p:stCondLst>
                                    <p:cond delay="0"/>
                                  </p:stCondLst>
                                  <p:childTnLst>
                                    <p:set>
                                      <p:cBhvr>
                                        <p:cTn id="25" dur="1" fill="hold">
                                          <p:stCondLst>
                                            <p:cond delay="0"/>
                                          </p:stCondLst>
                                        </p:cTn>
                                        <p:tgtEl>
                                          <p:spTgt spid="732163"/>
                                        </p:tgtEl>
                                        <p:attrNameLst>
                                          <p:attrName>style.visibility</p:attrName>
                                        </p:attrNameLst>
                                      </p:cBhvr>
                                      <p:to>
                                        <p:strVal val="visible"/>
                                      </p:to>
                                    </p:set>
                                    <p:animEffect transition="in" filter="slide(fromTop)">
                                      <p:cBhvr>
                                        <p:cTn id="26" dur="500"/>
                                        <p:tgtEl>
                                          <p:spTgt spid="73216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732199"/>
                                        </p:tgtEl>
                                        <p:attrNameLst>
                                          <p:attrName>style.visibility</p:attrName>
                                        </p:attrNameLst>
                                      </p:cBhvr>
                                      <p:to>
                                        <p:strVal val="visible"/>
                                      </p:to>
                                    </p:set>
                                    <p:animEffect transition="in" filter="blinds(horizontal)">
                                      <p:cBhvr>
                                        <p:cTn id="31" dur="500"/>
                                        <p:tgtEl>
                                          <p:spTgt spid="732199"/>
                                        </p:tgtEl>
                                      </p:cBhvr>
                                    </p:animEffect>
                                  </p:childTnLst>
                                </p:cTn>
                              </p:par>
                            </p:childTnLst>
                          </p:cTn>
                        </p:par>
                        <p:par>
                          <p:cTn id="32" fill="hold">
                            <p:stCondLst>
                              <p:cond delay="500"/>
                            </p:stCondLst>
                            <p:childTnLst>
                              <p:par>
                                <p:cTn id="33" presetID="3" presetClass="entr" presetSubtype="1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linds(horizontal)">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8"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slide(fromLeft)">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1" fill="hold" nodeType="clickEffect">
                                  <p:stCondLst>
                                    <p:cond delay="0"/>
                                  </p:stCondLst>
                                  <p:childTnLst>
                                    <p:set>
                                      <p:cBhvr>
                                        <p:cTn id="44" dur="1" fill="hold">
                                          <p:stCondLst>
                                            <p:cond delay="0"/>
                                          </p:stCondLst>
                                        </p:cTn>
                                        <p:tgtEl>
                                          <p:spTgt spid="732215"/>
                                        </p:tgtEl>
                                        <p:attrNameLst>
                                          <p:attrName>style.visibility</p:attrName>
                                        </p:attrNameLst>
                                      </p:cBhvr>
                                      <p:to>
                                        <p:strVal val="visible"/>
                                      </p:to>
                                    </p:set>
                                    <p:animEffect transition="in" filter="slide(fromTop)">
                                      <p:cBhvr>
                                        <p:cTn id="45" dur="500"/>
                                        <p:tgtEl>
                                          <p:spTgt spid="732215"/>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2"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slide(fromRight)">
                                      <p:cBhvr>
                                        <p:cTn id="50" dur="5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1" fill="hold" nodeType="clickEffect">
                                  <p:stCondLst>
                                    <p:cond delay="0"/>
                                  </p:stCondLst>
                                  <p:childTnLst>
                                    <p:set>
                                      <p:cBhvr>
                                        <p:cTn id="54" dur="1" fill="hold">
                                          <p:stCondLst>
                                            <p:cond delay="0"/>
                                          </p:stCondLst>
                                        </p:cTn>
                                        <p:tgtEl>
                                          <p:spTgt spid="732176"/>
                                        </p:tgtEl>
                                        <p:attrNameLst>
                                          <p:attrName>style.visibility</p:attrName>
                                        </p:attrNameLst>
                                      </p:cBhvr>
                                      <p:to>
                                        <p:strVal val="visible"/>
                                      </p:to>
                                    </p:set>
                                    <p:animEffect transition="in" filter="slide(fromTop)">
                                      <p:cBhvr>
                                        <p:cTn id="55" dur="500"/>
                                        <p:tgtEl>
                                          <p:spTgt spid="732176"/>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8" fill="hold"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slide(fromLeft)">
                                      <p:cBhvr>
                                        <p:cTn id="60" dur="500"/>
                                        <p:tgtEl>
                                          <p:spTgt spid="4"/>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1" fill="hold" nodeType="clickEffect">
                                  <p:stCondLst>
                                    <p:cond delay="0"/>
                                  </p:stCondLst>
                                  <p:childTnLst>
                                    <p:set>
                                      <p:cBhvr>
                                        <p:cTn id="64" dur="1" fill="hold">
                                          <p:stCondLst>
                                            <p:cond delay="0"/>
                                          </p:stCondLst>
                                        </p:cTn>
                                        <p:tgtEl>
                                          <p:spTgt spid="732223"/>
                                        </p:tgtEl>
                                        <p:attrNameLst>
                                          <p:attrName>style.visibility</p:attrName>
                                        </p:attrNameLst>
                                      </p:cBhvr>
                                      <p:to>
                                        <p:strVal val="visible"/>
                                      </p:to>
                                    </p:set>
                                    <p:animEffect transition="in" filter="slide(fromTop)">
                                      <p:cBhvr>
                                        <p:cTn id="65" dur="500"/>
                                        <p:tgtEl>
                                          <p:spTgt spid="732223"/>
                                        </p:tgtEl>
                                      </p:cBhvr>
                                    </p:animEffect>
                                  </p:childTnLst>
                                </p:cTn>
                              </p:par>
                            </p:childTnLst>
                          </p:cTn>
                        </p:par>
                        <p:par>
                          <p:cTn id="66" fill="hold">
                            <p:stCondLst>
                              <p:cond delay="500"/>
                            </p:stCondLst>
                            <p:childTnLst>
                              <p:par>
                                <p:cTn id="67" presetID="3" presetClass="entr" presetSubtype="10" fill="hold" nodeType="after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blinds(horizontal)">
                                      <p:cBhvr>
                                        <p:cTn id="69" dur="500"/>
                                        <p:tgtEl>
                                          <p:spTgt spid="14"/>
                                        </p:tgtEl>
                                      </p:cBhvr>
                                    </p:animEffect>
                                  </p:childTnLst>
                                </p:cTn>
                              </p:par>
                            </p:childTnLst>
                          </p:cTn>
                        </p:par>
                        <p:par>
                          <p:cTn id="70" fill="hold">
                            <p:stCondLst>
                              <p:cond delay="1000"/>
                            </p:stCondLst>
                            <p:childTnLst>
                              <p:par>
                                <p:cTn id="71" presetID="12" presetClass="entr" presetSubtype="1" fill="hold" nodeType="afterEffect">
                                  <p:stCondLst>
                                    <p:cond delay="0"/>
                                  </p:stCondLst>
                                  <p:childTnLst>
                                    <p:set>
                                      <p:cBhvr>
                                        <p:cTn id="72" dur="1" fill="hold">
                                          <p:stCondLst>
                                            <p:cond delay="0"/>
                                          </p:stCondLst>
                                        </p:cTn>
                                        <p:tgtEl>
                                          <p:spTgt spid="732219"/>
                                        </p:tgtEl>
                                        <p:attrNameLst>
                                          <p:attrName>style.visibility</p:attrName>
                                        </p:attrNameLst>
                                      </p:cBhvr>
                                      <p:to>
                                        <p:strVal val="visible"/>
                                      </p:to>
                                    </p:set>
                                    <p:animEffect transition="in" filter="slide(fromTop)">
                                      <p:cBhvr>
                                        <p:cTn id="73" dur="500"/>
                                        <p:tgtEl>
                                          <p:spTgt spid="732219"/>
                                        </p:tgtEl>
                                      </p:cBhvr>
                                    </p:animEffect>
                                  </p:childTnLst>
                                </p:cTn>
                              </p:par>
                            </p:childTnLst>
                          </p:cTn>
                        </p:par>
                      </p:childTnLst>
                    </p:cTn>
                  </p:par>
                  <p:par>
                    <p:cTn id="74" fill="hold">
                      <p:stCondLst>
                        <p:cond delay="indefinite"/>
                      </p:stCondLst>
                      <p:childTnLst>
                        <p:par>
                          <p:cTn id="75" fill="hold">
                            <p:stCondLst>
                              <p:cond delay="0"/>
                            </p:stCondLst>
                            <p:childTnLst>
                              <p:par>
                                <p:cTn id="76" presetID="12" presetClass="entr" presetSubtype="2" fill="hold" nodeType="clickEffect">
                                  <p:stCondLst>
                                    <p:cond delay="0"/>
                                  </p:stCondLst>
                                  <p:childTnLst>
                                    <p:set>
                                      <p:cBhvr>
                                        <p:cTn id="77" dur="1" fill="hold">
                                          <p:stCondLst>
                                            <p:cond delay="0"/>
                                          </p:stCondLst>
                                        </p:cTn>
                                        <p:tgtEl>
                                          <p:spTgt spid="5"/>
                                        </p:tgtEl>
                                        <p:attrNameLst>
                                          <p:attrName>style.visibility</p:attrName>
                                        </p:attrNameLst>
                                      </p:cBhvr>
                                      <p:to>
                                        <p:strVal val="visible"/>
                                      </p:to>
                                    </p:set>
                                    <p:animEffect transition="in" filter="slide(fromRight)">
                                      <p:cBhvr>
                                        <p:cTn id="78" dur="500"/>
                                        <p:tgtEl>
                                          <p:spTgt spid="5"/>
                                        </p:tgtEl>
                                      </p:cBhvr>
                                    </p:animEffect>
                                  </p:childTnLst>
                                </p:cTn>
                              </p:par>
                            </p:childTnLst>
                          </p:cTn>
                        </p:par>
                      </p:childTnLst>
                    </p:cTn>
                  </p:par>
                  <p:par>
                    <p:cTn id="79" fill="hold">
                      <p:stCondLst>
                        <p:cond delay="indefinite"/>
                      </p:stCondLst>
                      <p:childTnLst>
                        <p:par>
                          <p:cTn id="80" fill="hold">
                            <p:stCondLst>
                              <p:cond delay="0"/>
                            </p:stCondLst>
                            <p:childTnLst>
                              <p:par>
                                <p:cTn id="81" presetID="12" presetClass="entr" presetSubtype="1" fill="hold" nodeType="clickEffect">
                                  <p:stCondLst>
                                    <p:cond delay="0"/>
                                  </p:stCondLst>
                                  <p:childTnLst>
                                    <p:set>
                                      <p:cBhvr>
                                        <p:cTn id="82" dur="1" fill="hold">
                                          <p:stCondLst>
                                            <p:cond delay="0"/>
                                          </p:stCondLst>
                                        </p:cTn>
                                        <p:tgtEl>
                                          <p:spTgt spid="732183"/>
                                        </p:tgtEl>
                                        <p:attrNameLst>
                                          <p:attrName>style.visibility</p:attrName>
                                        </p:attrNameLst>
                                      </p:cBhvr>
                                      <p:to>
                                        <p:strVal val="visible"/>
                                      </p:to>
                                    </p:set>
                                    <p:animEffect transition="in" filter="slide(fromTop)">
                                      <p:cBhvr>
                                        <p:cTn id="83" dur="500"/>
                                        <p:tgtEl>
                                          <p:spTgt spid="732183"/>
                                        </p:tgtEl>
                                      </p:cBhvr>
                                    </p:animEffect>
                                  </p:childTnLst>
                                </p:cTn>
                              </p:par>
                            </p:childTnLst>
                          </p:cTn>
                        </p:par>
                      </p:childTnLst>
                    </p:cTn>
                  </p:par>
                  <p:par>
                    <p:cTn id="84" fill="hold">
                      <p:stCondLst>
                        <p:cond delay="indefinite"/>
                      </p:stCondLst>
                      <p:childTnLst>
                        <p:par>
                          <p:cTn id="85" fill="hold">
                            <p:stCondLst>
                              <p:cond delay="0"/>
                            </p:stCondLst>
                            <p:childTnLst>
                              <p:par>
                                <p:cTn id="86" presetID="12" presetClass="entr" presetSubtype="8" fill="hold" nodeType="click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slide(fromLeft)">
                                      <p:cBhvr>
                                        <p:cTn id="88" dur="500"/>
                                        <p:tgtEl>
                                          <p:spTgt spid="6"/>
                                        </p:tgtEl>
                                      </p:cBhvr>
                                    </p:animEffect>
                                  </p:childTnLst>
                                </p:cTn>
                              </p:par>
                            </p:childTnLst>
                          </p:cTn>
                        </p:par>
                      </p:childTnLst>
                    </p:cTn>
                  </p:par>
                  <p:par>
                    <p:cTn id="89" fill="hold">
                      <p:stCondLst>
                        <p:cond delay="indefinite"/>
                      </p:stCondLst>
                      <p:childTnLst>
                        <p:par>
                          <p:cTn id="90" fill="hold">
                            <p:stCondLst>
                              <p:cond delay="0"/>
                            </p:stCondLst>
                            <p:childTnLst>
                              <p:par>
                                <p:cTn id="91" presetID="12" presetClass="entr" presetSubtype="1" fill="hold" nodeType="clickEffect">
                                  <p:stCondLst>
                                    <p:cond delay="0"/>
                                  </p:stCondLst>
                                  <p:childTnLst>
                                    <p:set>
                                      <p:cBhvr>
                                        <p:cTn id="92" dur="1" fill="hold">
                                          <p:stCondLst>
                                            <p:cond delay="0"/>
                                          </p:stCondLst>
                                        </p:cTn>
                                        <p:tgtEl>
                                          <p:spTgt spid="732216"/>
                                        </p:tgtEl>
                                        <p:attrNameLst>
                                          <p:attrName>style.visibility</p:attrName>
                                        </p:attrNameLst>
                                      </p:cBhvr>
                                      <p:to>
                                        <p:strVal val="visible"/>
                                      </p:to>
                                    </p:set>
                                    <p:animEffect transition="in" filter="slide(fromTop)">
                                      <p:cBhvr>
                                        <p:cTn id="93" dur="500"/>
                                        <p:tgtEl>
                                          <p:spTgt spid="732216"/>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11"/>
                                        </p:tgtEl>
                                        <p:attrNameLst>
                                          <p:attrName>style.visibility</p:attrName>
                                        </p:attrNameLst>
                                      </p:cBhvr>
                                      <p:to>
                                        <p:strVal val="visible"/>
                                      </p:to>
                                    </p:set>
                                    <p:animEffect transition="in" filter="blinds(horizontal)">
                                      <p:cBhvr>
                                        <p:cTn id="98" dur="500"/>
                                        <p:tgtEl>
                                          <p:spTgt spid="11"/>
                                        </p:tgtEl>
                                      </p:cBhvr>
                                    </p:animEffect>
                                  </p:childTnLst>
                                </p:cTn>
                              </p:par>
                            </p:childTnLst>
                          </p:cTn>
                        </p:par>
                      </p:childTnLst>
                    </p:cTn>
                  </p:par>
                  <p:par>
                    <p:cTn id="99" fill="hold">
                      <p:stCondLst>
                        <p:cond delay="indefinite"/>
                      </p:stCondLst>
                      <p:childTnLst>
                        <p:par>
                          <p:cTn id="100" fill="hold">
                            <p:stCondLst>
                              <p:cond delay="0"/>
                            </p:stCondLst>
                            <p:childTnLst>
                              <p:par>
                                <p:cTn id="101" presetID="12" presetClass="entr" presetSubtype="2" fill="hold" nodeType="clickEffect">
                                  <p:stCondLst>
                                    <p:cond delay="0"/>
                                  </p:stCondLst>
                                  <p:childTnLst>
                                    <p:set>
                                      <p:cBhvr>
                                        <p:cTn id="102" dur="1" fill="hold">
                                          <p:stCondLst>
                                            <p:cond delay="0"/>
                                          </p:stCondLst>
                                        </p:cTn>
                                        <p:tgtEl>
                                          <p:spTgt spid="7"/>
                                        </p:tgtEl>
                                        <p:attrNameLst>
                                          <p:attrName>style.visibility</p:attrName>
                                        </p:attrNameLst>
                                      </p:cBhvr>
                                      <p:to>
                                        <p:strVal val="visible"/>
                                      </p:to>
                                    </p:set>
                                    <p:animEffect transition="in" filter="slide(fromRight)">
                                      <p:cBhvr>
                                        <p:cTn id="103" dur="500"/>
                                        <p:tgtEl>
                                          <p:spTgt spid="7"/>
                                        </p:tgtEl>
                                      </p:cBhvr>
                                    </p:animEffect>
                                  </p:childTnLst>
                                </p:cTn>
                              </p:par>
                            </p:childTnLst>
                          </p:cTn>
                        </p:par>
                      </p:childTnLst>
                    </p:cTn>
                  </p:par>
                  <p:par>
                    <p:cTn id="104" fill="hold">
                      <p:stCondLst>
                        <p:cond delay="indefinite"/>
                      </p:stCondLst>
                      <p:childTnLst>
                        <p:par>
                          <p:cTn id="105" fill="hold">
                            <p:stCondLst>
                              <p:cond delay="0"/>
                            </p:stCondLst>
                            <p:childTnLst>
                              <p:par>
                                <p:cTn id="106" presetID="12" presetClass="entr" presetSubtype="1" fill="hold" nodeType="clickEffect">
                                  <p:stCondLst>
                                    <p:cond delay="0"/>
                                  </p:stCondLst>
                                  <p:childTnLst>
                                    <p:set>
                                      <p:cBhvr>
                                        <p:cTn id="107" dur="1" fill="hold">
                                          <p:stCondLst>
                                            <p:cond delay="0"/>
                                          </p:stCondLst>
                                        </p:cTn>
                                        <p:tgtEl>
                                          <p:spTgt spid="732217"/>
                                        </p:tgtEl>
                                        <p:attrNameLst>
                                          <p:attrName>style.visibility</p:attrName>
                                        </p:attrNameLst>
                                      </p:cBhvr>
                                      <p:to>
                                        <p:strVal val="visible"/>
                                      </p:to>
                                    </p:set>
                                    <p:animEffect transition="in" filter="slide(fromTop)">
                                      <p:cBhvr>
                                        <p:cTn id="108" dur="500"/>
                                        <p:tgtEl>
                                          <p:spTgt spid="732217"/>
                                        </p:tgtEl>
                                      </p:cBhvr>
                                    </p:animEffect>
                                  </p:childTnLst>
                                </p:cTn>
                              </p:par>
                            </p:childTnLst>
                          </p:cTn>
                        </p:par>
                      </p:childTnLst>
                    </p:cTn>
                  </p:par>
                  <p:par>
                    <p:cTn id="109" fill="hold">
                      <p:stCondLst>
                        <p:cond delay="indefinite"/>
                      </p:stCondLst>
                      <p:childTnLst>
                        <p:par>
                          <p:cTn id="110" fill="hold">
                            <p:stCondLst>
                              <p:cond delay="0"/>
                            </p:stCondLst>
                            <p:childTnLst>
                              <p:par>
                                <p:cTn id="111" presetID="12" presetClass="entr" presetSubtype="8" fill="hold" nodeType="clickEffect">
                                  <p:stCondLst>
                                    <p:cond delay="0"/>
                                  </p:stCondLst>
                                  <p:childTnLst>
                                    <p:set>
                                      <p:cBhvr>
                                        <p:cTn id="112" dur="1" fill="hold">
                                          <p:stCondLst>
                                            <p:cond delay="0"/>
                                          </p:stCondLst>
                                        </p:cTn>
                                        <p:tgtEl>
                                          <p:spTgt spid="8"/>
                                        </p:tgtEl>
                                        <p:attrNameLst>
                                          <p:attrName>style.visibility</p:attrName>
                                        </p:attrNameLst>
                                      </p:cBhvr>
                                      <p:to>
                                        <p:strVal val="visible"/>
                                      </p:to>
                                    </p:set>
                                    <p:animEffect transition="in" filter="slide(fromLeft)">
                                      <p:cBhvr>
                                        <p:cTn id="113" dur="500"/>
                                        <p:tgtEl>
                                          <p:spTgt spid="8"/>
                                        </p:tgtEl>
                                      </p:cBhvr>
                                    </p:animEffect>
                                  </p:childTnLst>
                                </p:cTn>
                              </p:par>
                            </p:childTnLst>
                          </p:cTn>
                        </p:par>
                      </p:childTnLst>
                    </p:cTn>
                  </p:par>
                  <p:par>
                    <p:cTn id="114" fill="hold">
                      <p:stCondLst>
                        <p:cond delay="indefinite"/>
                      </p:stCondLst>
                      <p:childTnLst>
                        <p:par>
                          <p:cTn id="115" fill="hold">
                            <p:stCondLst>
                              <p:cond delay="0"/>
                            </p:stCondLst>
                            <p:childTnLst>
                              <p:par>
                                <p:cTn id="116" presetID="12" presetClass="entr" presetSubtype="1" fill="hold" nodeType="clickEffect">
                                  <p:stCondLst>
                                    <p:cond delay="0"/>
                                  </p:stCondLst>
                                  <p:childTnLst>
                                    <p:set>
                                      <p:cBhvr>
                                        <p:cTn id="117" dur="1" fill="hold">
                                          <p:stCondLst>
                                            <p:cond delay="0"/>
                                          </p:stCondLst>
                                        </p:cTn>
                                        <p:tgtEl>
                                          <p:spTgt spid="732218"/>
                                        </p:tgtEl>
                                        <p:attrNameLst>
                                          <p:attrName>style.visibility</p:attrName>
                                        </p:attrNameLst>
                                      </p:cBhvr>
                                      <p:to>
                                        <p:strVal val="visible"/>
                                      </p:to>
                                    </p:set>
                                    <p:animEffect transition="in" filter="slide(fromTop)">
                                      <p:cBhvr>
                                        <p:cTn id="118" dur="500"/>
                                        <p:tgtEl>
                                          <p:spTgt spid="732218"/>
                                        </p:tgtEl>
                                      </p:cBhvr>
                                    </p:animEffect>
                                  </p:childTnLst>
                                </p:cTn>
                              </p:par>
                            </p:childTnLst>
                          </p:cTn>
                        </p:par>
                      </p:childTnLst>
                    </p:cTn>
                  </p:par>
                  <p:par>
                    <p:cTn id="119" fill="hold">
                      <p:stCondLst>
                        <p:cond delay="indefinite"/>
                      </p:stCondLst>
                      <p:childTnLst>
                        <p:par>
                          <p:cTn id="120" fill="hold">
                            <p:stCondLst>
                              <p:cond delay="0"/>
                            </p:stCondLst>
                            <p:childTnLst>
                              <p:par>
                                <p:cTn id="121" presetID="12" presetClass="entr" presetSubtype="2" fill="hold" nodeType="clickEffect">
                                  <p:stCondLst>
                                    <p:cond delay="0"/>
                                  </p:stCondLst>
                                  <p:childTnLst>
                                    <p:set>
                                      <p:cBhvr>
                                        <p:cTn id="122" dur="1" fill="hold">
                                          <p:stCondLst>
                                            <p:cond delay="0"/>
                                          </p:stCondLst>
                                        </p:cTn>
                                        <p:tgtEl>
                                          <p:spTgt spid="9"/>
                                        </p:tgtEl>
                                        <p:attrNameLst>
                                          <p:attrName>style.visibility</p:attrName>
                                        </p:attrNameLst>
                                      </p:cBhvr>
                                      <p:to>
                                        <p:strVal val="visible"/>
                                      </p:to>
                                    </p:set>
                                    <p:animEffect transition="in" filter="slide(fromRight)">
                                      <p:cBhvr>
                                        <p:cTn id="123" dur="500"/>
                                        <p:tgtEl>
                                          <p:spTgt spid="9"/>
                                        </p:tgtEl>
                                      </p:cBhvr>
                                    </p:animEffect>
                                  </p:childTnLst>
                                </p:cTn>
                              </p:par>
                            </p:childTnLst>
                          </p:cTn>
                        </p:par>
                      </p:childTnLst>
                    </p:cTn>
                  </p:par>
                  <p:par>
                    <p:cTn id="124" fill="hold">
                      <p:stCondLst>
                        <p:cond delay="indefinite"/>
                      </p:stCondLst>
                      <p:childTnLst>
                        <p:par>
                          <p:cTn id="125" fill="hold">
                            <p:stCondLst>
                              <p:cond delay="0"/>
                            </p:stCondLst>
                            <p:childTnLst>
                              <p:par>
                                <p:cTn id="126" presetID="12" presetClass="entr" presetSubtype="1" fill="hold" nodeType="clickEffect">
                                  <p:stCondLst>
                                    <p:cond delay="0"/>
                                  </p:stCondLst>
                                  <p:childTnLst>
                                    <p:set>
                                      <p:cBhvr>
                                        <p:cTn id="127" dur="1" fill="hold">
                                          <p:stCondLst>
                                            <p:cond delay="0"/>
                                          </p:stCondLst>
                                        </p:cTn>
                                        <p:tgtEl>
                                          <p:spTgt spid="732190"/>
                                        </p:tgtEl>
                                        <p:attrNameLst>
                                          <p:attrName>style.visibility</p:attrName>
                                        </p:attrNameLst>
                                      </p:cBhvr>
                                      <p:to>
                                        <p:strVal val="visible"/>
                                      </p:to>
                                    </p:set>
                                    <p:animEffect transition="in" filter="slide(fromTop)">
                                      <p:cBhvr>
                                        <p:cTn id="128" dur="500"/>
                                        <p:tgtEl>
                                          <p:spTgt spid="732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199" grpId="0"/>
      <p:bldP spid="732200" grpId="0"/>
      <p:bldP spid="732201" grpId="0"/>
      <p:bldP spid="732202" grpId="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57463" y="3817938"/>
            <a:ext cx="685800" cy="398462"/>
            <a:chOff x="651" y="2405"/>
            <a:chExt cx="432" cy="251"/>
          </a:xfrm>
        </p:grpSpPr>
        <p:sp>
          <p:nvSpPr>
            <p:cNvPr id="62569" name="Text Box 3"/>
            <p:cNvSpPr txBox="1"/>
            <p:nvPr/>
          </p:nvSpPr>
          <p:spPr>
            <a:xfrm>
              <a:off x="689" y="2425"/>
              <a:ext cx="292" cy="231"/>
            </a:xfrm>
            <a:prstGeom prst="rect">
              <a:avLst/>
            </a:prstGeom>
            <a:noFill/>
            <a:ln w="28575">
              <a:noFill/>
            </a:ln>
          </p:spPr>
          <p:txBody>
            <a:bodyPr wrap="none">
              <a:spAutoFit/>
            </a:bodyPr>
            <a:lstStyle/>
            <a:p>
              <a:r>
                <a:rPr lang="zh-CN" altLang="en-US" b="1" dirty="0">
                  <a:latin typeface="Times New Roman" panose="02020603050405020304" pitchFamily="18" charset="0"/>
                </a:rPr>
                <a:t> </a:t>
              </a:r>
              <a:r>
                <a:rPr lang="zh-CN" altLang="en-US" sz="1000" b="1" dirty="0">
                  <a:latin typeface="Times New Roman" panose="02020603050405020304" pitchFamily="18" charset="0"/>
                </a:rPr>
                <a:t> </a:t>
              </a:r>
              <a:r>
                <a:rPr lang="zh-CN" altLang="en-US" b="1" dirty="0">
                  <a:latin typeface="Times New Roman" panose="02020603050405020304" pitchFamily="18" charset="0"/>
                </a:rPr>
                <a:t>&amp;</a:t>
              </a:r>
            </a:p>
          </p:txBody>
        </p:sp>
        <p:sp>
          <p:nvSpPr>
            <p:cNvPr id="62570" name="Rectangle 4"/>
            <p:cNvSpPr/>
            <p:nvPr/>
          </p:nvSpPr>
          <p:spPr>
            <a:xfrm>
              <a:off x="651" y="2459"/>
              <a:ext cx="432" cy="177"/>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62571" name="Oval 5"/>
            <p:cNvSpPr/>
            <p:nvPr/>
          </p:nvSpPr>
          <p:spPr>
            <a:xfrm>
              <a:off x="843" y="2405"/>
              <a:ext cx="48" cy="48"/>
            </a:xfrm>
            <a:prstGeom prst="ellipse">
              <a:avLst/>
            </a:prstGeom>
            <a:noFill/>
            <a:ln w="28575" cap="flat" cmpd="sng">
              <a:solidFill>
                <a:schemeClr val="tx1"/>
              </a:solidFill>
              <a:prstDash val="solid"/>
              <a:headEnd type="none" w="med" len="med"/>
              <a:tailEnd type="none" w="med" len="med"/>
            </a:ln>
          </p:spPr>
          <p:txBody>
            <a:bodyPr wrap="none" anchor="ctr"/>
            <a:lstStyle/>
            <a:p>
              <a:pPr algn="ctr"/>
              <a:endParaRPr lang="en-US" altLang="zh-CN" sz="2000" b="1" dirty="0">
                <a:latin typeface="Times New Roman" panose="02020603050405020304" pitchFamily="18" charset="0"/>
              </a:endParaRPr>
            </a:p>
          </p:txBody>
        </p:sp>
      </p:grpSp>
      <p:sp>
        <p:nvSpPr>
          <p:cNvPr id="62467" name="Rectangle 6"/>
          <p:cNvSpPr/>
          <p:nvPr/>
        </p:nvSpPr>
        <p:spPr>
          <a:xfrm>
            <a:off x="2030413" y="330200"/>
            <a:ext cx="3238500" cy="431800"/>
          </a:xfrm>
          <a:prstGeom prst="rect">
            <a:avLst/>
          </a:prstGeom>
          <a:noFill/>
          <a:ln w="9525">
            <a:noFill/>
          </a:ln>
        </p:spPr>
        <p:txBody>
          <a:bodyPr wrap="none" lIns="0" tIns="0" rIns="0" bIns="0" anchor="ctr"/>
          <a:lstStyle/>
          <a:p>
            <a:r>
              <a:rPr lang="zh-CN" altLang="en-US" sz="3600" b="1" dirty="0">
                <a:latin typeface="Times New Roman" panose="02020603050405020304" pitchFamily="18" charset="0"/>
              </a:rPr>
              <a:t>3. 屏蔽技术</a:t>
            </a:r>
          </a:p>
        </p:txBody>
      </p:sp>
      <p:sp>
        <p:nvSpPr>
          <p:cNvPr id="733191" name="Rectangle 7"/>
          <p:cNvSpPr/>
          <p:nvPr/>
        </p:nvSpPr>
        <p:spPr>
          <a:xfrm>
            <a:off x="1992314" y="1066800"/>
            <a:ext cx="5399087" cy="431800"/>
          </a:xfrm>
          <a:prstGeom prst="rect">
            <a:avLst/>
          </a:prstGeom>
          <a:noFill/>
          <a:ln w="9525">
            <a:noFill/>
          </a:ln>
        </p:spPr>
        <p:txBody>
          <a:bodyPr wrap="none" lIns="0" tIns="0" rIns="0" bIns="0" anchor="ctr"/>
          <a:lstStyle/>
          <a:p>
            <a:r>
              <a:rPr lang="zh-CN" altLang="en-US" sz="2800" b="1" dirty="0">
                <a:latin typeface="Times New Roman" panose="02020603050405020304" pitchFamily="18" charset="0"/>
              </a:rPr>
              <a:t>(1) 屏蔽触发器的作用</a:t>
            </a:r>
          </a:p>
        </p:txBody>
      </p:sp>
      <p:sp>
        <p:nvSpPr>
          <p:cNvPr id="733192" name="Rectangle 8"/>
          <p:cNvSpPr/>
          <p:nvPr/>
        </p:nvSpPr>
        <p:spPr>
          <a:xfrm>
            <a:off x="2514600" y="5588000"/>
            <a:ext cx="3429000" cy="431800"/>
          </a:xfrm>
          <a:prstGeom prst="rect">
            <a:avLst/>
          </a:prstGeom>
          <a:noFill/>
          <a:ln w="9525">
            <a:noFill/>
          </a:ln>
        </p:spPr>
        <p:txBody>
          <a:bodyPr wrap="none" lIns="0" tIns="0" rIns="0" bIns="0" anchor="ctr"/>
          <a:lstStyle/>
          <a:p>
            <a:r>
              <a:rPr lang="en-US" altLang="zh-CN" sz="2200" b="1" dirty="0">
                <a:latin typeface="Times New Roman" panose="02020603050405020304" pitchFamily="18" charset="0"/>
              </a:rPr>
              <a:t>MASK = 0（</a:t>
            </a:r>
            <a:r>
              <a:rPr lang="zh-CN" altLang="en-US" sz="2200" b="1" dirty="0">
                <a:latin typeface="Times New Roman" panose="02020603050405020304" pitchFamily="18" charset="0"/>
              </a:rPr>
              <a:t>未屏蔽）</a:t>
            </a:r>
          </a:p>
        </p:txBody>
      </p:sp>
      <p:sp>
        <p:nvSpPr>
          <p:cNvPr id="733193" name="Rectangle 9"/>
          <p:cNvSpPr/>
          <p:nvPr/>
        </p:nvSpPr>
        <p:spPr>
          <a:xfrm>
            <a:off x="2514601" y="6096000"/>
            <a:ext cx="2879725" cy="431800"/>
          </a:xfrm>
          <a:prstGeom prst="rect">
            <a:avLst/>
          </a:prstGeom>
          <a:noFill/>
          <a:ln w="9525">
            <a:noFill/>
          </a:ln>
        </p:spPr>
        <p:txBody>
          <a:bodyPr wrap="none" lIns="0" tIns="0" rIns="0" bIns="0" anchor="ctr"/>
          <a:lstStyle/>
          <a:p>
            <a:r>
              <a:rPr lang="en-US" altLang="zh-CN" sz="2200" b="1" dirty="0">
                <a:latin typeface="Times New Roman" panose="02020603050405020304" pitchFamily="18" charset="0"/>
              </a:rPr>
              <a:t>INTR   </a:t>
            </a:r>
            <a:r>
              <a:rPr lang="zh-CN" altLang="en-US" sz="2200" b="1" dirty="0">
                <a:latin typeface="Times New Roman" panose="02020603050405020304" pitchFamily="18" charset="0"/>
              </a:rPr>
              <a:t>能被置 “1”</a:t>
            </a:r>
          </a:p>
        </p:txBody>
      </p:sp>
      <p:grpSp>
        <p:nvGrpSpPr>
          <p:cNvPr id="3" name="Group 10"/>
          <p:cNvGrpSpPr/>
          <p:nvPr/>
        </p:nvGrpSpPr>
        <p:grpSpPr>
          <a:xfrm>
            <a:off x="4984750" y="1776413"/>
            <a:ext cx="5075238" cy="2933700"/>
            <a:chOff x="2180" y="1119"/>
            <a:chExt cx="3197" cy="1848"/>
          </a:xfrm>
        </p:grpSpPr>
        <p:sp>
          <p:nvSpPr>
            <p:cNvPr id="62519" name="Freeform 11"/>
            <p:cNvSpPr/>
            <p:nvPr/>
          </p:nvSpPr>
          <p:spPr>
            <a:xfrm>
              <a:off x="4245" y="1772"/>
              <a:ext cx="1" cy="256"/>
            </a:xfrm>
            <a:custGeom>
              <a:avLst/>
              <a:gdLst>
                <a:gd name="txL" fmla="*/ 0 w 1"/>
                <a:gd name="txT" fmla="*/ 0 h 345"/>
                <a:gd name="txR" fmla="*/ 1 w 1"/>
                <a:gd name="txB" fmla="*/ 345 h 345"/>
              </a:gdLst>
              <a:ahLst/>
              <a:cxnLst>
                <a:cxn ang="0">
                  <a:pos x="0" y="0"/>
                </a:cxn>
                <a:cxn ang="0">
                  <a:pos x="0" y="141"/>
                </a:cxn>
              </a:cxnLst>
              <a:rect l="txL" t="txT" r="txR" b="txB"/>
              <a:pathLst>
                <a:path w="1" h="345">
                  <a:moveTo>
                    <a:pt x="0" y="0"/>
                  </a:moveTo>
                  <a:lnTo>
                    <a:pt x="0" y="345"/>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62520" name="Rectangle 12"/>
            <p:cNvSpPr/>
            <p:nvPr/>
          </p:nvSpPr>
          <p:spPr>
            <a:xfrm>
              <a:off x="4082" y="2055"/>
              <a:ext cx="323" cy="177"/>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62521" name="Freeform 13"/>
            <p:cNvSpPr/>
            <p:nvPr/>
          </p:nvSpPr>
          <p:spPr>
            <a:xfrm>
              <a:off x="3452" y="1772"/>
              <a:ext cx="1" cy="256"/>
            </a:xfrm>
            <a:custGeom>
              <a:avLst/>
              <a:gdLst>
                <a:gd name="txL" fmla="*/ 0 w 1"/>
                <a:gd name="txT" fmla="*/ 0 h 345"/>
                <a:gd name="txR" fmla="*/ 1 w 1"/>
                <a:gd name="txB" fmla="*/ 345 h 345"/>
              </a:gdLst>
              <a:ahLst/>
              <a:cxnLst>
                <a:cxn ang="0">
                  <a:pos x="0" y="0"/>
                </a:cxn>
                <a:cxn ang="0">
                  <a:pos x="0" y="141"/>
                </a:cxn>
              </a:cxnLst>
              <a:rect l="txL" t="txT" r="txR" b="txB"/>
              <a:pathLst>
                <a:path w="1" h="345">
                  <a:moveTo>
                    <a:pt x="0" y="0"/>
                  </a:moveTo>
                  <a:lnTo>
                    <a:pt x="0" y="345"/>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62522" name="Rectangle 14"/>
            <p:cNvSpPr/>
            <p:nvPr/>
          </p:nvSpPr>
          <p:spPr>
            <a:xfrm>
              <a:off x="3289" y="2055"/>
              <a:ext cx="323" cy="177"/>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62523" name="Rectangle 15"/>
            <p:cNvSpPr/>
            <p:nvPr/>
          </p:nvSpPr>
          <p:spPr>
            <a:xfrm>
              <a:off x="2510" y="2055"/>
              <a:ext cx="322" cy="177"/>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62524" name="Freeform 16"/>
            <p:cNvSpPr/>
            <p:nvPr/>
          </p:nvSpPr>
          <p:spPr>
            <a:xfrm>
              <a:off x="2673" y="1772"/>
              <a:ext cx="1" cy="256"/>
            </a:xfrm>
            <a:custGeom>
              <a:avLst/>
              <a:gdLst>
                <a:gd name="txL" fmla="*/ 0 w 1"/>
                <a:gd name="txT" fmla="*/ 0 h 345"/>
                <a:gd name="txR" fmla="*/ 1 w 1"/>
                <a:gd name="txB" fmla="*/ 345 h 345"/>
              </a:gdLst>
              <a:ahLst/>
              <a:cxnLst>
                <a:cxn ang="0">
                  <a:pos x="0" y="0"/>
                </a:cxn>
                <a:cxn ang="0">
                  <a:pos x="0" y="141"/>
                </a:cxn>
              </a:cxnLst>
              <a:rect l="txL" t="txT" r="txR" b="txB"/>
              <a:pathLst>
                <a:path w="1" h="345">
                  <a:moveTo>
                    <a:pt x="0" y="0"/>
                  </a:moveTo>
                  <a:lnTo>
                    <a:pt x="0" y="345"/>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62525" name="Text Box 17"/>
            <p:cNvSpPr txBox="1"/>
            <p:nvPr/>
          </p:nvSpPr>
          <p:spPr>
            <a:xfrm>
              <a:off x="2469" y="2040"/>
              <a:ext cx="335" cy="212"/>
            </a:xfrm>
            <a:prstGeom prst="rect">
              <a:avLst/>
            </a:prstGeom>
            <a:noFill/>
            <a:ln w="9525">
              <a:noFill/>
            </a:ln>
          </p:spPr>
          <p:txBody>
            <a:bodyPr wrap="none">
              <a:spAutoFit/>
            </a:bodyPr>
            <a:lstStyle/>
            <a:p>
              <a:r>
                <a:rPr lang="zh-CN" altLang="en-US" sz="800" b="1" dirty="0">
                  <a:latin typeface="Times New Roman" panose="02020603050405020304" pitchFamily="18" charset="0"/>
                </a:rPr>
                <a:t>       </a:t>
              </a:r>
              <a:r>
                <a:rPr lang="zh-CN" altLang="en-US" sz="1600" b="1" dirty="0">
                  <a:latin typeface="Times New Roman" panose="02020603050405020304" pitchFamily="18" charset="0"/>
                </a:rPr>
                <a:t>&amp;</a:t>
              </a:r>
            </a:p>
          </p:txBody>
        </p:sp>
        <p:sp>
          <p:nvSpPr>
            <p:cNvPr id="62526" name="Text Box 18"/>
            <p:cNvSpPr txBox="1"/>
            <p:nvPr/>
          </p:nvSpPr>
          <p:spPr>
            <a:xfrm>
              <a:off x="3249" y="2023"/>
              <a:ext cx="328" cy="231"/>
            </a:xfrm>
            <a:prstGeom prst="rect">
              <a:avLst/>
            </a:prstGeom>
            <a:noFill/>
            <a:ln w="9525">
              <a:noFill/>
            </a:ln>
          </p:spPr>
          <p:txBody>
            <a:bodyPr wrap="none">
              <a:spAutoFit/>
            </a:bodyPr>
            <a:lstStyle/>
            <a:p>
              <a:r>
                <a:rPr lang="zh-CN" altLang="en-US" b="1" dirty="0">
                  <a:latin typeface="Times New Roman" panose="02020603050405020304" pitchFamily="18" charset="0"/>
                </a:rPr>
                <a:t>  </a:t>
              </a:r>
              <a:r>
                <a:rPr lang="zh-CN" altLang="en-US" sz="1000" b="1" dirty="0">
                  <a:latin typeface="Times New Roman" panose="02020603050405020304" pitchFamily="18" charset="0"/>
                </a:rPr>
                <a:t> </a:t>
              </a:r>
              <a:r>
                <a:rPr lang="zh-CN" altLang="en-US" b="1" dirty="0">
                  <a:latin typeface="Times New Roman" panose="02020603050405020304" pitchFamily="18" charset="0"/>
                </a:rPr>
                <a:t>&amp;</a:t>
              </a:r>
            </a:p>
          </p:txBody>
        </p:sp>
        <p:sp>
          <p:nvSpPr>
            <p:cNvPr id="62527" name="Text Box 19"/>
            <p:cNvSpPr txBox="1"/>
            <p:nvPr/>
          </p:nvSpPr>
          <p:spPr>
            <a:xfrm>
              <a:off x="4035" y="2004"/>
              <a:ext cx="336" cy="250"/>
            </a:xfrm>
            <a:prstGeom prst="rect">
              <a:avLst/>
            </a:prstGeom>
            <a:noFill/>
            <a:ln w="9525">
              <a:noFill/>
            </a:ln>
          </p:spPr>
          <p:txBody>
            <a:bodyPr wrap="none">
              <a:spAutoFit/>
            </a:bodyPr>
            <a:lstStyle/>
            <a:p>
              <a:r>
                <a:rPr lang="zh-CN" altLang="en-US" sz="2000" b="1" dirty="0">
                  <a:latin typeface="Times New Roman" panose="02020603050405020304" pitchFamily="18" charset="0"/>
                </a:rPr>
                <a:t>  </a:t>
              </a:r>
              <a:r>
                <a:rPr lang="zh-CN" altLang="en-US" sz="1000" b="1" dirty="0">
                  <a:latin typeface="Times New Roman" panose="02020603050405020304" pitchFamily="18" charset="0"/>
                </a:rPr>
                <a:t> </a:t>
              </a:r>
              <a:r>
                <a:rPr lang="zh-CN" altLang="en-US" b="1" dirty="0">
                  <a:latin typeface="Times New Roman" panose="02020603050405020304" pitchFamily="18" charset="0"/>
                </a:rPr>
                <a:t>&amp;</a:t>
              </a:r>
            </a:p>
          </p:txBody>
        </p:sp>
        <p:sp>
          <p:nvSpPr>
            <p:cNvPr id="62528" name="Freeform 20"/>
            <p:cNvSpPr/>
            <p:nvPr/>
          </p:nvSpPr>
          <p:spPr>
            <a:xfrm>
              <a:off x="5052" y="1772"/>
              <a:ext cx="1" cy="256"/>
            </a:xfrm>
            <a:custGeom>
              <a:avLst/>
              <a:gdLst>
                <a:gd name="txL" fmla="*/ 0 w 1"/>
                <a:gd name="txT" fmla="*/ 0 h 345"/>
                <a:gd name="txR" fmla="*/ 1 w 1"/>
                <a:gd name="txB" fmla="*/ 345 h 345"/>
              </a:gdLst>
              <a:ahLst/>
              <a:cxnLst>
                <a:cxn ang="0">
                  <a:pos x="0" y="0"/>
                </a:cxn>
                <a:cxn ang="0">
                  <a:pos x="0" y="141"/>
                </a:cxn>
              </a:cxnLst>
              <a:rect l="txL" t="txT" r="txR" b="txB"/>
              <a:pathLst>
                <a:path w="1" h="345">
                  <a:moveTo>
                    <a:pt x="0" y="0"/>
                  </a:moveTo>
                  <a:lnTo>
                    <a:pt x="0" y="345"/>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62529" name="Rectangle 21"/>
            <p:cNvSpPr/>
            <p:nvPr/>
          </p:nvSpPr>
          <p:spPr>
            <a:xfrm>
              <a:off x="4889" y="2055"/>
              <a:ext cx="322" cy="177"/>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62530" name="Text Box 22"/>
            <p:cNvSpPr txBox="1"/>
            <p:nvPr/>
          </p:nvSpPr>
          <p:spPr>
            <a:xfrm>
              <a:off x="4848" y="2023"/>
              <a:ext cx="328" cy="231"/>
            </a:xfrm>
            <a:prstGeom prst="rect">
              <a:avLst/>
            </a:prstGeom>
            <a:noFill/>
            <a:ln w="9525">
              <a:noFill/>
            </a:ln>
          </p:spPr>
          <p:txBody>
            <a:bodyPr wrap="none">
              <a:spAutoFit/>
            </a:bodyPr>
            <a:lstStyle/>
            <a:p>
              <a:r>
                <a:rPr lang="zh-CN" altLang="en-US" b="1" dirty="0">
                  <a:latin typeface="Times New Roman" panose="02020603050405020304" pitchFamily="18" charset="0"/>
                </a:rPr>
                <a:t>  </a:t>
              </a:r>
              <a:r>
                <a:rPr lang="zh-CN" altLang="en-US" sz="1000" b="1" dirty="0">
                  <a:latin typeface="Times New Roman" panose="02020603050405020304" pitchFamily="18" charset="0"/>
                </a:rPr>
                <a:t> </a:t>
              </a:r>
              <a:r>
                <a:rPr lang="zh-CN" altLang="en-US" b="1" dirty="0">
                  <a:latin typeface="Times New Roman" panose="02020603050405020304" pitchFamily="18" charset="0"/>
                </a:rPr>
                <a:t>&amp;</a:t>
              </a:r>
            </a:p>
          </p:txBody>
        </p:sp>
        <p:sp>
          <p:nvSpPr>
            <p:cNvPr id="62531" name="Oval 23"/>
            <p:cNvSpPr/>
            <p:nvPr/>
          </p:nvSpPr>
          <p:spPr>
            <a:xfrm>
              <a:off x="2650" y="2017"/>
              <a:ext cx="40" cy="35"/>
            </a:xfrm>
            <a:prstGeom prst="ellipse">
              <a:avLst/>
            </a:prstGeom>
            <a:noFill/>
            <a:ln w="19050" cap="flat" cmpd="sng">
              <a:solidFill>
                <a:schemeClr val="tx1"/>
              </a:solidFill>
              <a:prstDash val="solid"/>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62532" name="Rectangle 24"/>
            <p:cNvSpPr/>
            <p:nvPr/>
          </p:nvSpPr>
          <p:spPr>
            <a:xfrm>
              <a:off x="2510" y="1597"/>
              <a:ext cx="322" cy="177"/>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62533" name="Text Box 25"/>
            <p:cNvSpPr txBox="1"/>
            <p:nvPr/>
          </p:nvSpPr>
          <p:spPr>
            <a:xfrm>
              <a:off x="2469" y="1555"/>
              <a:ext cx="296" cy="250"/>
            </a:xfrm>
            <a:prstGeom prst="rect">
              <a:avLst/>
            </a:prstGeom>
            <a:noFill/>
            <a:ln w="9525">
              <a:noFill/>
            </a:ln>
          </p:spPr>
          <p:txBody>
            <a:bodyPr wrap="none">
              <a:spAutoFit/>
            </a:bodyPr>
            <a:lstStyle/>
            <a:p>
              <a:r>
                <a:rPr lang="zh-CN" altLang="en-US" sz="2000" b="1" dirty="0">
                  <a:latin typeface="Times New Roman" panose="02020603050405020304" pitchFamily="18" charset="0"/>
                </a:rPr>
                <a:t>  </a:t>
              </a:r>
              <a:r>
                <a:rPr lang="zh-CN" altLang="en-US" sz="1000" b="1" dirty="0">
                  <a:latin typeface="Times New Roman" panose="02020603050405020304" pitchFamily="18" charset="0"/>
                </a:rPr>
                <a:t> </a:t>
              </a:r>
              <a:r>
                <a:rPr lang="zh-CN" altLang="en-US" sz="2000" b="1" dirty="0">
                  <a:latin typeface="Times New Roman" panose="02020603050405020304" pitchFamily="18" charset="0"/>
                </a:rPr>
                <a:t>1</a:t>
              </a:r>
            </a:p>
          </p:txBody>
        </p:sp>
        <p:sp>
          <p:nvSpPr>
            <p:cNvPr id="62534" name="Oval 26"/>
            <p:cNvSpPr/>
            <p:nvPr/>
          </p:nvSpPr>
          <p:spPr>
            <a:xfrm>
              <a:off x="2650" y="1562"/>
              <a:ext cx="40" cy="35"/>
            </a:xfrm>
            <a:prstGeom prst="ellipse">
              <a:avLst/>
            </a:prstGeom>
            <a:noFill/>
            <a:ln w="19050" cap="flat" cmpd="sng">
              <a:solidFill>
                <a:schemeClr val="tx1"/>
              </a:solidFill>
              <a:prstDash val="solid"/>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62535" name="Freeform 27"/>
            <p:cNvSpPr/>
            <p:nvPr/>
          </p:nvSpPr>
          <p:spPr>
            <a:xfrm>
              <a:off x="2670" y="1344"/>
              <a:ext cx="3" cy="218"/>
            </a:xfrm>
            <a:custGeom>
              <a:avLst/>
              <a:gdLst>
                <a:gd name="txL" fmla="*/ 0 w 3"/>
                <a:gd name="txT" fmla="*/ 0 h 294"/>
                <a:gd name="txR" fmla="*/ 3 w 3"/>
                <a:gd name="txB" fmla="*/ 294 h 294"/>
              </a:gdLst>
              <a:ahLst/>
              <a:cxnLst>
                <a:cxn ang="0">
                  <a:pos x="0" y="120"/>
                </a:cxn>
                <a:cxn ang="0">
                  <a:pos x="3" y="0"/>
                </a:cxn>
              </a:cxnLst>
              <a:rect l="txL" t="txT" r="txR" b="txB"/>
              <a:pathLst>
                <a:path w="3" h="294">
                  <a:moveTo>
                    <a:pt x="0" y="294"/>
                  </a:moveTo>
                  <a:lnTo>
                    <a:pt x="3" y="0"/>
                  </a:lnTo>
                </a:path>
              </a:pathLst>
            </a:custGeom>
            <a:noFill/>
            <a:ln w="28575" cap="flat" cmpd="sng">
              <a:solidFill>
                <a:schemeClr val="tx1">
                  <a:alpha val="100000"/>
                </a:schemeClr>
              </a:solidFill>
              <a:prstDash val="solid"/>
              <a:round/>
              <a:headEnd type="none" w="med" len="med"/>
              <a:tailEnd type="stealth" w="med" len="med"/>
            </a:ln>
          </p:spPr>
          <p:txBody>
            <a:bodyPr/>
            <a:lstStyle/>
            <a:p>
              <a:endParaRPr lang="zh-CN" altLang="en-US"/>
            </a:p>
          </p:txBody>
        </p:sp>
        <p:sp>
          <p:nvSpPr>
            <p:cNvPr id="62536" name="Line 28"/>
            <p:cNvSpPr/>
            <p:nvPr/>
          </p:nvSpPr>
          <p:spPr>
            <a:xfrm>
              <a:off x="2590" y="2234"/>
              <a:ext cx="0" cy="544"/>
            </a:xfrm>
            <a:prstGeom prst="line">
              <a:avLst/>
            </a:prstGeom>
            <a:ln w="28575" cap="flat" cmpd="sng">
              <a:solidFill>
                <a:schemeClr val="tx1"/>
              </a:solidFill>
              <a:prstDash val="solid"/>
              <a:headEnd type="none" w="med" len="med"/>
              <a:tailEnd type="none" w="med" len="med"/>
            </a:ln>
          </p:spPr>
        </p:sp>
        <p:sp>
          <p:nvSpPr>
            <p:cNvPr id="62537" name="Oval 29"/>
            <p:cNvSpPr/>
            <p:nvPr/>
          </p:nvSpPr>
          <p:spPr>
            <a:xfrm>
              <a:off x="3430" y="2017"/>
              <a:ext cx="40" cy="35"/>
            </a:xfrm>
            <a:prstGeom prst="ellipse">
              <a:avLst/>
            </a:prstGeom>
            <a:noFill/>
            <a:ln w="19050" cap="flat" cmpd="sng">
              <a:solidFill>
                <a:schemeClr val="tx1"/>
              </a:solidFill>
              <a:prstDash val="solid"/>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62538" name="Rectangle 30"/>
            <p:cNvSpPr/>
            <p:nvPr/>
          </p:nvSpPr>
          <p:spPr>
            <a:xfrm>
              <a:off x="3289" y="1597"/>
              <a:ext cx="323" cy="177"/>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62539" name="Text Box 31"/>
            <p:cNvSpPr txBox="1"/>
            <p:nvPr/>
          </p:nvSpPr>
          <p:spPr>
            <a:xfrm>
              <a:off x="3249" y="1555"/>
              <a:ext cx="296" cy="250"/>
            </a:xfrm>
            <a:prstGeom prst="rect">
              <a:avLst/>
            </a:prstGeom>
            <a:noFill/>
            <a:ln w="9525">
              <a:noFill/>
            </a:ln>
          </p:spPr>
          <p:txBody>
            <a:bodyPr wrap="none">
              <a:spAutoFit/>
            </a:bodyPr>
            <a:lstStyle/>
            <a:p>
              <a:r>
                <a:rPr lang="zh-CN" altLang="en-US" sz="2000" b="1" dirty="0">
                  <a:latin typeface="Times New Roman" panose="02020603050405020304" pitchFamily="18" charset="0"/>
                </a:rPr>
                <a:t>  </a:t>
              </a:r>
              <a:r>
                <a:rPr lang="zh-CN" altLang="en-US" sz="1000" b="1" dirty="0">
                  <a:latin typeface="Times New Roman" panose="02020603050405020304" pitchFamily="18" charset="0"/>
                </a:rPr>
                <a:t> </a:t>
              </a:r>
              <a:r>
                <a:rPr lang="zh-CN" altLang="en-US" sz="2000" b="1" dirty="0">
                  <a:latin typeface="Times New Roman" panose="02020603050405020304" pitchFamily="18" charset="0"/>
                </a:rPr>
                <a:t>1</a:t>
              </a:r>
            </a:p>
          </p:txBody>
        </p:sp>
        <p:sp>
          <p:nvSpPr>
            <p:cNvPr id="62540" name="Oval 32"/>
            <p:cNvSpPr/>
            <p:nvPr/>
          </p:nvSpPr>
          <p:spPr>
            <a:xfrm>
              <a:off x="3430" y="1562"/>
              <a:ext cx="40" cy="35"/>
            </a:xfrm>
            <a:prstGeom prst="ellipse">
              <a:avLst/>
            </a:prstGeom>
            <a:noFill/>
            <a:ln w="19050" cap="flat" cmpd="sng">
              <a:solidFill>
                <a:schemeClr val="tx1"/>
              </a:solidFill>
              <a:prstDash val="solid"/>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62541" name="Freeform 33"/>
            <p:cNvSpPr/>
            <p:nvPr/>
          </p:nvSpPr>
          <p:spPr>
            <a:xfrm>
              <a:off x="3450" y="1344"/>
              <a:ext cx="2" cy="218"/>
            </a:xfrm>
            <a:custGeom>
              <a:avLst/>
              <a:gdLst>
                <a:gd name="txL" fmla="*/ 0 w 3"/>
                <a:gd name="txT" fmla="*/ 0 h 294"/>
                <a:gd name="txR" fmla="*/ 3 w 3"/>
                <a:gd name="txB" fmla="*/ 294 h 294"/>
              </a:gdLst>
              <a:ahLst/>
              <a:cxnLst>
                <a:cxn ang="0">
                  <a:pos x="0" y="120"/>
                </a:cxn>
                <a:cxn ang="0">
                  <a:pos x="1" y="0"/>
                </a:cxn>
              </a:cxnLst>
              <a:rect l="txL" t="txT" r="txR" b="txB"/>
              <a:pathLst>
                <a:path w="3" h="294">
                  <a:moveTo>
                    <a:pt x="0" y="294"/>
                  </a:moveTo>
                  <a:lnTo>
                    <a:pt x="3" y="0"/>
                  </a:lnTo>
                </a:path>
              </a:pathLst>
            </a:custGeom>
            <a:noFill/>
            <a:ln w="28575" cap="flat" cmpd="sng">
              <a:solidFill>
                <a:schemeClr val="tx1">
                  <a:alpha val="100000"/>
                </a:schemeClr>
              </a:solidFill>
              <a:prstDash val="solid"/>
              <a:round/>
              <a:headEnd type="none" w="med" len="med"/>
              <a:tailEnd type="stealth" w="med" len="med"/>
            </a:ln>
          </p:spPr>
          <p:txBody>
            <a:bodyPr/>
            <a:lstStyle/>
            <a:p>
              <a:endParaRPr lang="zh-CN" altLang="en-US"/>
            </a:p>
          </p:txBody>
        </p:sp>
        <p:sp>
          <p:nvSpPr>
            <p:cNvPr id="62542" name="Oval 34"/>
            <p:cNvSpPr/>
            <p:nvPr/>
          </p:nvSpPr>
          <p:spPr>
            <a:xfrm>
              <a:off x="4223" y="2017"/>
              <a:ext cx="40" cy="35"/>
            </a:xfrm>
            <a:prstGeom prst="ellipse">
              <a:avLst/>
            </a:prstGeom>
            <a:noFill/>
            <a:ln w="19050" cap="flat" cmpd="sng">
              <a:solidFill>
                <a:schemeClr val="tx1"/>
              </a:solidFill>
              <a:prstDash val="solid"/>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62543" name="Rectangle 35"/>
            <p:cNvSpPr/>
            <p:nvPr/>
          </p:nvSpPr>
          <p:spPr>
            <a:xfrm>
              <a:off x="4082" y="1597"/>
              <a:ext cx="323" cy="177"/>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62544" name="Text Box 36"/>
            <p:cNvSpPr txBox="1"/>
            <p:nvPr/>
          </p:nvSpPr>
          <p:spPr>
            <a:xfrm>
              <a:off x="4042" y="1555"/>
              <a:ext cx="296" cy="250"/>
            </a:xfrm>
            <a:prstGeom prst="rect">
              <a:avLst/>
            </a:prstGeom>
            <a:noFill/>
            <a:ln w="9525">
              <a:noFill/>
            </a:ln>
          </p:spPr>
          <p:txBody>
            <a:bodyPr wrap="none">
              <a:spAutoFit/>
            </a:bodyPr>
            <a:lstStyle/>
            <a:p>
              <a:r>
                <a:rPr lang="zh-CN" altLang="en-US" sz="2000" b="1" dirty="0">
                  <a:latin typeface="Times New Roman" panose="02020603050405020304" pitchFamily="18" charset="0"/>
                </a:rPr>
                <a:t>  </a:t>
              </a:r>
              <a:r>
                <a:rPr lang="zh-CN" altLang="en-US" sz="1000" b="1" dirty="0">
                  <a:latin typeface="Times New Roman" panose="02020603050405020304" pitchFamily="18" charset="0"/>
                </a:rPr>
                <a:t> </a:t>
              </a:r>
              <a:r>
                <a:rPr lang="zh-CN" altLang="en-US" sz="2000" b="1" dirty="0">
                  <a:latin typeface="Times New Roman" panose="02020603050405020304" pitchFamily="18" charset="0"/>
                </a:rPr>
                <a:t>1</a:t>
              </a:r>
            </a:p>
          </p:txBody>
        </p:sp>
        <p:sp>
          <p:nvSpPr>
            <p:cNvPr id="62545" name="Oval 37"/>
            <p:cNvSpPr/>
            <p:nvPr/>
          </p:nvSpPr>
          <p:spPr>
            <a:xfrm>
              <a:off x="4223" y="1562"/>
              <a:ext cx="40" cy="35"/>
            </a:xfrm>
            <a:prstGeom prst="ellipse">
              <a:avLst/>
            </a:prstGeom>
            <a:noFill/>
            <a:ln w="19050" cap="flat" cmpd="sng">
              <a:solidFill>
                <a:schemeClr val="tx1"/>
              </a:solidFill>
              <a:prstDash val="solid"/>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62546" name="Freeform 38"/>
            <p:cNvSpPr/>
            <p:nvPr/>
          </p:nvSpPr>
          <p:spPr>
            <a:xfrm>
              <a:off x="4243" y="1344"/>
              <a:ext cx="2" cy="218"/>
            </a:xfrm>
            <a:custGeom>
              <a:avLst/>
              <a:gdLst>
                <a:gd name="txL" fmla="*/ 0 w 3"/>
                <a:gd name="txT" fmla="*/ 0 h 294"/>
                <a:gd name="txR" fmla="*/ 3 w 3"/>
                <a:gd name="txB" fmla="*/ 294 h 294"/>
              </a:gdLst>
              <a:ahLst/>
              <a:cxnLst>
                <a:cxn ang="0">
                  <a:pos x="0" y="120"/>
                </a:cxn>
                <a:cxn ang="0">
                  <a:pos x="1" y="0"/>
                </a:cxn>
              </a:cxnLst>
              <a:rect l="txL" t="txT" r="txR" b="txB"/>
              <a:pathLst>
                <a:path w="3" h="294">
                  <a:moveTo>
                    <a:pt x="0" y="294"/>
                  </a:moveTo>
                  <a:lnTo>
                    <a:pt x="3" y="0"/>
                  </a:lnTo>
                </a:path>
              </a:pathLst>
            </a:custGeom>
            <a:noFill/>
            <a:ln w="28575" cap="flat" cmpd="sng">
              <a:solidFill>
                <a:schemeClr val="tx1">
                  <a:alpha val="100000"/>
                </a:schemeClr>
              </a:solidFill>
              <a:prstDash val="solid"/>
              <a:round/>
              <a:headEnd type="none" w="med" len="med"/>
              <a:tailEnd type="stealth" w="med" len="med"/>
            </a:ln>
          </p:spPr>
          <p:txBody>
            <a:bodyPr/>
            <a:lstStyle/>
            <a:p>
              <a:endParaRPr lang="zh-CN" altLang="en-US"/>
            </a:p>
          </p:txBody>
        </p:sp>
        <p:sp>
          <p:nvSpPr>
            <p:cNvPr id="62547" name="Oval 39"/>
            <p:cNvSpPr/>
            <p:nvPr/>
          </p:nvSpPr>
          <p:spPr>
            <a:xfrm>
              <a:off x="5029" y="2017"/>
              <a:ext cx="40" cy="35"/>
            </a:xfrm>
            <a:prstGeom prst="ellipse">
              <a:avLst/>
            </a:prstGeom>
            <a:noFill/>
            <a:ln w="19050" cap="flat" cmpd="sng">
              <a:solidFill>
                <a:schemeClr val="tx1"/>
              </a:solidFill>
              <a:prstDash val="solid"/>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62548" name="Rectangle 40"/>
            <p:cNvSpPr/>
            <p:nvPr/>
          </p:nvSpPr>
          <p:spPr>
            <a:xfrm>
              <a:off x="4889" y="1597"/>
              <a:ext cx="322" cy="177"/>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62549" name="Text Box 41"/>
            <p:cNvSpPr txBox="1"/>
            <p:nvPr/>
          </p:nvSpPr>
          <p:spPr>
            <a:xfrm>
              <a:off x="4848" y="1555"/>
              <a:ext cx="296" cy="250"/>
            </a:xfrm>
            <a:prstGeom prst="rect">
              <a:avLst/>
            </a:prstGeom>
            <a:noFill/>
            <a:ln w="9525">
              <a:noFill/>
            </a:ln>
          </p:spPr>
          <p:txBody>
            <a:bodyPr wrap="none">
              <a:spAutoFit/>
            </a:bodyPr>
            <a:lstStyle/>
            <a:p>
              <a:r>
                <a:rPr lang="zh-CN" altLang="en-US" sz="2000" b="1" dirty="0">
                  <a:latin typeface="Times New Roman" panose="02020603050405020304" pitchFamily="18" charset="0"/>
                </a:rPr>
                <a:t>  </a:t>
              </a:r>
              <a:r>
                <a:rPr lang="zh-CN" altLang="en-US" sz="1000" b="1" dirty="0">
                  <a:latin typeface="Times New Roman" panose="02020603050405020304" pitchFamily="18" charset="0"/>
                </a:rPr>
                <a:t> </a:t>
              </a:r>
              <a:r>
                <a:rPr lang="zh-CN" altLang="en-US" sz="2000" b="1" dirty="0">
                  <a:latin typeface="Times New Roman" panose="02020603050405020304" pitchFamily="18" charset="0"/>
                </a:rPr>
                <a:t>1</a:t>
              </a:r>
            </a:p>
          </p:txBody>
        </p:sp>
        <p:sp>
          <p:nvSpPr>
            <p:cNvPr id="62550" name="Oval 42"/>
            <p:cNvSpPr/>
            <p:nvPr/>
          </p:nvSpPr>
          <p:spPr>
            <a:xfrm>
              <a:off x="5029" y="1562"/>
              <a:ext cx="40" cy="35"/>
            </a:xfrm>
            <a:prstGeom prst="ellipse">
              <a:avLst/>
            </a:prstGeom>
            <a:noFill/>
            <a:ln w="19050" cap="flat" cmpd="sng">
              <a:solidFill>
                <a:schemeClr val="tx1"/>
              </a:solidFill>
              <a:prstDash val="solid"/>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62551" name="Freeform 43"/>
            <p:cNvSpPr/>
            <p:nvPr/>
          </p:nvSpPr>
          <p:spPr>
            <a:xfrm>
              <a:off x="5049" y="1344"/>
              <a:ext cx="3" cy="218"/>
            </a:xfrm>
            <a:custGeom>
              <a:avLst/>
              <a:gdLst>
                <a:gd name="txL" fmla="*/ 0 w 3"/>
                <a:gd name="txT" fmla="*/ 0 h 294"/>
                <a:gd name="txR" fmla="*/ 3 w 3"/>
                <a:gd name="txB" fmla="*/ 294 h 294"/>
              </a:gdLst>
              <a:ahLst/>
              <a:cxnLst>
                <a:cxn ang="0">
                  <a:pos x="0" y="120"/>
                </a:cxn>
                <a:cxn ang="0">
                  <a:pos x="3" y="0"/>
                </a:cxn>
              </a:cxnLst>
              <a:rect l="txL" t="txT" r="txR" b="txB"/>
              <a:pathLst>
                <a:path w="3" h="294">
                  <a:moveTo>
                    <a:pt x="0" y="294"/>
                  </a:moveTo>
                  <a:lnTo>
                    <a:pt x="3" y="0"/>
                  </a:lnTo>
                </a:path>
              </a:pathLst>
            </a:custGeom>
            <a:noFill/>
            <a:ln w="28575" cap="flat" cmpd="sng">
              <a:solidFill>
                <a:schemeClr val="tx1">
                  <a:alpha val="100000"/>
                </a:schemeClr>
              </a:solidFill>
              <a:prstDash val="solid"/>
              <a:round/>
              <a:headEnd type="none" w="med" len="med"/>
              <a:tailEnd type="stealth" w="med" len="med"/>
            </a:ln>
          </p:spPr>
          <p:txBody>
            <a:bodyPr/>
            <a:lstStyle/>
            <a:p>
              <a:endParaRPr lang="zh-CN" altLang="en-US"/>
            </a:p>
          </p:txBody>
        </p:sp>
        <p:sp>
          <p:nvSpPr>
            <p:cNvPr id="62552" name="Freeform 44"/>
            <p:cNvSpPr/>
            <p:nvPr/>
          </p:nvSpPr>
          <p:spPr>
            <a:xfrm>
              <a:off x="2671" y="1920"/>
              <a:ext cx="2249" cy="480"/>
            </a:xfrm>
            <a:custGeom>
              <a:avLst/>
              <a:gdLst>
                <a:gd name="txL" fmla="*/ 0 w 2249"/>
                <a:gd name="txT" fmla="*/ 0 h 480"/>
                <a:gd name="txR" fmla="*/ 2249 w 2249"/>
                <a:gd name="txB" fmla="*/ 480 h 480"/>
              </a:gdLst>
              <a:ahLst/>
              <a:cxnLst>
                <a:cxn ang="0">
                  <a:pos x="0" y="0"/>
                </a:cxn>
                <a:cxn ang="0">
                  <a:pos x="370" y="0"/>
                </a:cxn>
                <a:cxn ang="0">
                  <a:pos x="370" y="480"/>
                </a:cxn>
                <a:cxn ang="0">
                  <a:pos x="2249" y="474"/>
                </a:cxn>
                <a:cxn ang="0">
                  <a:pos x="2249" y="312"/>
                </a:cxn>
              </a:cxnLst>
              <a:rect l="txL" t="txT" r="txR" b="txB"/>
              <a:pathLst>
                <a:path w="2249" h="480">
                  <a:moveTo>
                    <a:pt x="0" y="0"/>
                  </a:moveTo>
                  <a:lnTo>
                    <a:pt x="370" y="0"/>
                  </a:lnTo>
                  <a:lnTo>
                    <a:pt x="370" y="480"/>
                  </a:lnTo>
                  <a:lnTo>
                    <a:pt x="2249" y="474"/>
                  </a:lnTo>
                  <a:lnTo>
                    <a:pt x="2249" y="312"/>
                  </a:lnTo>
                </a:path>
              </a:pathLst>
            </a:custGeom>
            <a:noFill/>
            <a:ln w="28575" cap="flat" cmpd="sng">
              <a:solidFill>
                <a:schemeClr val="tx1">
                  <a:alpha val="100000"/>
                </a:schemeClr>
              </a:solidFill>
              <a:prstDash val="solid"/>
              <a:round/>
              <a:headEnd type="oval" w="sm" len="sm"/>
              <a:tailEnd type="none" w="med" len="med"/>
            </a:ln>
          </p:spPr>
          <p:txBody>
            <a:bodyPr/>
            <a:lstStyle/>
            <a:p>
              <a:endParaRPr lang="zh-CN" altLang="en-US"/>
            </a:p>
          </p:txBody>
        </p:sp>
        <p:sp>
          <p:nvSpPr>
            <p:cNvPr id="62553" name="Freeform 45"/>
            <p:cNvSpPr/>
            <p:nvPr/>
          </p:nvSpPr>
          <p:spPr>
            <a:xfrm>
              <a:off x="3357" y="2229"/>
              <a:ext cx="1" cy="171"/>
            </a:xfrm>
            <a:custGeom>
              <a:avLst/>
              <a:gdLst>
                <a:gd name="txL" fmla="*/ 0 w 2"/>
                <a:gd name="txT" fmla="*/ 0 h 171"/>
                <a:gd name="txR" fmla="*/ 2 w 2"/>
                <a:gd name="txB" fmla="*/ 171 h 171"/>
              </a:gdLst>
              <a:ahLst/>
              <a:cxnLst>
                <a:cxn ang="0">
                  <a:pos x="1" y="0"/>
                </a:cxn>
                <a:cxn ang="0">
                  <a:pos x="0" y="171"/>
                </a:cxn>
              </a:cxnLst>
              <a:rect l="txL" t="txT" r="txR" b="txB"/>
              <a:pathLst>
                <a:path w="2" h="171">
                  <a:moveTo>
                    <a:pt x="2" y="0"/>
                  </a:moveTo>
                  <a:lnTo>
                    <a:pt x="0" y="171"/>
                  </a:lnTo>
                </a:path>
              </a:pathLst>
            </a:custGeom>
            <a:noFill/>
            <a:ln w="28575" cap="flat" cmpd="sng">
              <a:solidFill>
                <a:schemeClr val="tx1">
                  <a:alpha val="100000"/>
                </a:schemeClr>
              </a:solidFill>
              <a:prstDash val="solid"/>
              <a:round/>
              <a:headEnd type="none" w="med" len="med"/>
              <a:tailEnd type="oval" w="sm" len="sm"/>
            </a:ln>
          </p:spPr>
          <p:txBody>
            <a:bodyPr/>
            <a:lstStyle/>
            <a:p>
              <a:endParaRPr lang="zh-CN" altLang="en-US"/>
            </a:p>
          </p:txBody>
        </p:sp>
        <p:sp>
          <p:nvSpPr>
            <p:cNvPr id="62554" name="Freeform 46"/>
            <p:cNvSpPr/>
            <p:nvPr/>
          </p:nvSpPr>
          <p:spPr>
            <a:xfrm>
              <a:off x="4121" y="2229"/>
              <a:ext cx="2" cy="171"/>
            </a:xfrm>
            <a:custGeom>
              <a:avLst/>
              <a:gdLst>
                <a:gd name="txL" fmla="*/ 0 w 2"/>
                <a:gd name="txT" fmla="*/ 0 h 171"/>
                <a:gd name="txR" fmla="*/ 2 w 2"/>
                <a:gd name="txB" fmla="*/ 171 h 171"/>
              </a:gdLst>
              <a:ahLst/>
              <a:cxnLst>
                <a:cxn ang="0">
                  <a:pos x="2" y="0"/>
                </a:cxn>
                <a:cxn ang="0">
                  <a:pos x="0" y="171"/>
                </a:cxn>
              </a:cxnLst>
              <a:rect l="txL" t="txT" r="txR" b="txB"/>
              <a:pathLst>
                <a:path w="2" h="171">
                  <a:moveTo>
                    <a:pt x="2" y="0"/>
                  </a:moveTo>
                  <a:lnTo>
                    <a:pt x="0" y="171"/>
                  </a:lnTo>
                </a:path>
              </a:pathLst>
            </a:custGeom>
            <a:noFill/>
            <a:ln w="28575" cap="flat" cmpd="sng">
              <a:solidFill>
                <a:schemeClr val="tx1">
                  <a:alpha val="100000"/>
                </a:schemeClr>
              </a:solidFill>
              <a:prstDash val="solid"/>
              <a:round/>
              <a:headEnd type="none" w="med" len="med"/>
              <a:tailEnd type="oval" w="sm" len="sm"/>
            </a:ln>
          </p:spPr>
          <p:txBody>
            <a:bodyPr/>
            <a:lstStyle/>
            <a:p>
              <a:endParaRPr lang="zh-CN" altLang="en-US"/>
            </a:p>
          </p:txBody>
        </p:sp>
        <p:sp>
          <p:nvSpPr>
            <p:cNvPr id="62555" name="Freeform 47"/>
            <p:cNvSpPr/>
            <p:nvPr/>
          </p:nvSpPr>
          <p:spPr>
            <a:xfrm>
              <a:off x="3450" y="1920"/>
              <a:ext cx="1530" cy="624"/>
            </a:xfrm>
            <a:custGeom>
              <a:avLst/>
              <a:gdLst>
                <a:gd name="txL" fmla="*/ 0 w 1821"/>
                <a:gd name="txT" fmla="*/ 0 h 624"/>
                <a:gd name="txR" fmla="*/ 1821 w 1821"/>
                <a:gd name="txB" fmla="*/ 624 h 624"/>
              </a:gdLst>
              <a:ahLst/>
              <a:cxnLst>
                <a:cxn ang="0">
                  <a:pos x="0" y="0"/>
                </a:cxn>
                <a:cxn ang="0">
                  <a:pos x="247" y="0"/>
                </a:cxn>
                <a:cxn ang="0">
                  <a:pos x="247" y="624"/>
                </a:cxn>
                <a:cxn ang="0">
                  <a:pos x="1080" y="624"/>
                </a:cxn>
                <a:cxn ang="0">
                  <a:pos x="1080" y="315"/>
                </a:cxn>
              </a:cxnLst>
              <a:rect l="txL" t="txT" r="txR" b="txB"/>
              <a:pathLst>
                <a:path w="1821" h="624">
                  <a:moveTo>
                    <a:pt x="0" y="0"/>
                  </a:moveTo>
                  <a:lnTo>
                    <a:pt x="417" y="0"/>
                  </a:lnTo>
                  <a:lnTo>
                    <a:pt x="417" y="624"/>
                  </a:lnTo>
                  <a:lnTo>
                    <a:pt x="1821" y="624"/>
                  </a:lnTo>
                  <a:lnTo>
                    <a:pt x="1821" y="315"/>
                  </a:lnTo>
                </a:path>
              </a:pathLst>
            </a:custGeom>
            <a:noFill/>
            <a:ln w="28575" cap="flat" cmpd="sng">
              <a:solidFill>
                <a:schemeClr val="tx1">
                  <a:alpha val="100000"/>
                </a:schemeClr>
              </a:solidFill>
              <a:prstDash val="solid"/>
              <a:round/>
              <a:headEnd type="oval" w="sm" len="sm"/>
              <a:tailEnd type="none" w="med" len="med"/>
            </a:ln>
          </p:spPr>
          <p:txBody>
            <a:bodyPr/>
            <a:lstStyle/>
            <a:p>
              <a:endParaRPr lang="zh-CN" altLang="en-US"/>
            </a:p>
          </p:txBody>
        </p:sp>
        <p:sp>
          <p:nvSpPr>
            <p:cNvPr id="62556" name="Freeform 48"/>
            <p:cNvSpPr/>
            <p:nvPr/>
          </p:nvSpPr>
          <p:spPr>
            <a:xfrm>
              <a:off x="4244" y="1920"/>
              <a:ext cx="799" cy="720"/>
            </a:xfrm>
            <a:custGeom>
              <a:avLst/>
              <a:gdLst>
                <a:gd name="txL" fmla="*/ 0 w 799"/>
                <a:gd name="txT" fmla="*/ 0 h 720"/>
                <a:gd name="txR" fmla="*/ 799 w 799"/>
                <a:gd name="txB" fmla="*/ 720 h 720"/>
              </a:gdLst>
              <a:ahLst/>
              <a:cxnLst>
                <a:cxn ang="0">
                  <a:pos x="0" y="0"/>
                </a:cxn>
                <a:cxn ang="0">
                  <a:pos x="403" y="0"/>
                </a:cxn>
                <a:cxn ang="0">
                  <a:pos x="403" y="720"/>
                </a:cxn>
                <a:cxn ang="0">
                  <a:pos x="799" y="720"/>
                </a:cxn>
                <a:cxn ang="0">
                  <a:pos x="799" y="315"/>
                </a:cxn>
              </a:cxnLst>
              <a:rect l="txL" t="txT" r="txR" b="txB"/>
              <a:pathLst>
                <a:path w="799" h="720">
                  <a:moveTo>
                    <a:pt x="0" y="0"/>
                  </a:moveTo>
                  <a:lnTo>
                    <a:pt x="403" y="0"/>
                  </a:lnTo>
                  <a:lnTo>
                    <a:pt x="403" y="720"/>
                  </a:lnTo>
                  <a:lnTo>
                    <a:pt x="799" y="720"/>
                  </a:lnTo>
                  <a:lnTo>
                    <a:pt x="799" y="315"/>
                  </a:lnTo>
                </a:path>
              </a:pathLst>
            </a:custGeom>
            <a:noFill/>
            <a:ln w="28575" cap="flat" cmpd="sng">
              <a:solidFill>
                <a:schemeClr val="tx1">
                  <a:alpha val="100000"/>
                </a:schemeClr>
              </a:solidFill>
              <a:prstDash val="solid"/>
              <a:round/>
              <a:headEnd type="oval" w="sm" len="sm"/>
              <a:tailEnd type="none" w="med" len="med"/>
            </a:ln>
          </p:spPr>
          <p:txBody>
            <a:bodyPr/>
            <a:lstStyle/>
            <a:p>
              <a:endParaRPr lang="zh-CN" altLang="en-US"/>
            </a:p>
          </p:txBody>
        </p:sp>
        <p:sp>
          <p:nvSpPr>
            <p:cNvPr id="62557" name="Freeform 49"/>
            <p:cNvSpPr/>
            <p:nvPr/>
          </p:nvSpPr>
          <p:spPr>
            <a:xfrm>
              <a:off x="4202" y="2232"/>
              <a:ext cx="1" cy="312"/>
            </a:xfrm>
            <a:custGeom>
              <a:avLst/>
              <a:gdLst>
                <a:gd name="txL" fmla="*/ 0 w 2"/>
                <a:gd name="txT" fmla="*/ 0 h 312"/>
                <a:gd name="txR" fmla="*/ 2 w 2"/>
                <a:gd name="txB" fmla="*/ 312 h 312"/>
              </a:gdLst>
              <a:ahLst/>
              <a:cxnLst>
                <a:cxn ang="0">
                  <a:pos x="1" y="0"/>
                </a:cxn>
                <a:cxn ang="0">
                  <a:pos x="0" y="312"/>
                </a:cxn>
              </a:cxnLst>
              <a:rect l="txL" t="txT" r="txR" b="txB"/>
              <a:pathLst>
                <a:path w="2" h="312">
                  <a:moveTo>
                    <a:pt x="2" y="0"/>
                  </a:moveTo>
                  <a:lnTo>
                    <a:pt x="0" y="312"/>
                  </a:lnTo>
                </a:path>
              </a:pathLst>
            </a:custGeom>
            <a:noFill/>
            <a:ln w="28575" cap="flat" cmpd="sng">
              <a:solidFill>
                <a:schemeClr val="tx1">
                  <a:alpha val="100000"/>
                </a:schemeClr>
              </a:solidFill>
              <a:prstDash val="solid"/>
              <a:round/>
              <a:headEnd type="none" w="med" len="med"/>
              <a:tailEnd type="oval" w="sm" len="sm"/>
            </a:ln>
          </p:spPr>
          <p:txBody>
            <a:bodyPr/>
            <a:lstStyle/>
            <a:p>
              <a:endParaRPr lang="zh-CN" altLang="en-US"/>
            </a:p>
          </p:txBody>
        </p:sp>
        <p:sp>
          <p:nvSpPr>
            <p:cNvPr id="62558" name="Freeform 50"/>
            <p:cNvSpPr/>
            <p:nvPr/>
          </p:nvSpPr>
          <p:spPr>
            <a:xfrm>
              <a:off x="3435" y="2238"/>
              <a:ext cx="3" cy="562"/>
            </a:xfrm>
            <a:custGeom>
              <a:avLst/>
              <a:gdLst>
                <a:gd name="txL" fmla="*/ 0 w 3"/>
                <a:gd name="txT" fmla="*/ 0 h 562"/>
                <a:gd name="txR" fmla="*/ 3 w 3"/>
                <a:gd name="txB" fmla="*/ 562 h 562"/>
              </a:gdLst>
              <a:ahLst/>
              <a:cxnLst>
                <a:cxn ang="0">
                  <a:pos x="0" y="0"/>
                </a:cxn>
                <a:cxn ang="0">
                  <a:pos x="3" y="562"/>
                </a:cxn>
              </a:cxnLst>
              <a:rect l="txL" t="txT" r="txR" b="txB"/>
              <a:pathLst>
                <a:path w="3" h="562">
                  <a:moveTo>
                    <a:pt x="0" y="0"/>
                  </a:moveTo>
                  <a:lnTo>
                    <a:pt x="3" y="562"/>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62559" name="Line 51"/>
            <p:cNvSpPr/>
            <p:nvPr/>
          </p:nvSpPr>
          <p:spPr>
            <a:xfrm>
              <a:off x="4284" y="2242"/>
              <a:ext cx="0" cy="544"/>
            </a:xfrm>
            <a:prstGeom prst="line">
              <a:avLst/>
            </a:prstGeom>
            <a:ln w="28575" cap="flat" cmpd="sng">
              <a:solidFill>
                <a:schemeClr val="tx1"/>
              </a:solidFill>
              <a:prstDash val="solid"/>
              <a:headEnd type="none" w="med" len="med"/>
              <a:tailEnd type="none" w="med" len="med"/>
            </a:ln>
          </p:spPr>
        </p:sp>
        <p:sp>
          <p:nvSpPr>
            <p:cNvPr id="62560" name="Line 52"/>
            <p:cNvSpPr/>
            <p:nvPr/>
          </p:nvSpPr>
          <p:spPr>
            <a:xfrm>
              <a:off x="5109" y="2242"/>
              <a:ext cx="0" cy="544"/>
            </a:xfrm>
            <a:prstGeom prst="line">
              <a:avLst/>
            </a:prstGeom>
            <a:ln w="28575" cap="flat" cmpd="sng">
              <a:solidFill>
                <a:schemeClr val="tx1"/>
              </a:solidFill>
              <a:prstDash val="solid"/>
              <a:headEnd type="none" w="med" len="med"/>
              <a:tailEnd type="none" w="med" len="med"/>
            </a:ln>
          </p:spPr>
        </p:sp>
        <p:sp>
          <p:nvSpPr>
            <p:cNvPr id="62561" name="Text Box 53"/>
            <p:cNvSpPr txBox="1"/>
            <p:nvPr/>
          </p:nvSpPr>
          <p:spPr>
            <a:xfrm>
              <a:off x="2429" y="1128"/>
              <a:ext cx="508" cy="231"/>
            </a:xfrm>
            <a:prstGeom prst="rect">
              <a:avLst/>
            </a:prstGeom>
            <a:noFill/>
            <a:ln w="9525">
              <a:noFill/>
            </a:ln>
          </p:spPr>
          <p:txBody>
            <a:bodyPr wrap="none">
              <a:spAutoFit/>
            </a:bodyPr>
            <a:lstStyle/>
            <a:p>
              <a:r>
                <a:rPr lang="en-US" altLang="zh-CN" b="1" dirty="0">
                  <a:latin typeface="Times New Roman" panose="02020603050405020304" pitchFamily="18" charset="0"/>
                </a:rPr>
                <a:t>INTP</a:t>
              </a:r>
              <a:r>
                <a:rPr lang="en-US" altLang="zh-CN" b="1" baseline="-25000" dirty="0">
                  <a:latin typeface="Times New Roman" panose="02020603050405020304" pitchFamily="18" charset="0"/>
                </a:rPr>
                <a:t>1</a:t>
              </a:r>
            </a:p>
          </p:txBody>
        </p:sp>
        <p:sp>
          <p:nvSpPr>
            <p:cNvPr id="62562" name="Text Box 54"/>
            <p:cNvSpPr txBox="1"/>
            <p:nvPr/>
          </p:nvSpPr>
          <p:spPr>
            <a:xfrm>
              <a:off x="3236" y="1119"/>
              <a:ext cx="508" cy="231"/>
            </a:xfrm>
            <a:prstGeom prst="rect">
              <a:avLst/>
            </a:prstGeom>
            <a:noFill/>
            <a:ln w="9525">
              <a:noFill/>
            </a:ln>
          </p:spPr>
          <p:txBody>
            <a:bodyPr wrap="none">
              <a:spAutoFit/>
            </a:bodyPr>
            <a:lstStyle/>
            <a:p>
              <a:r>
                <a:rPr lang="en-US" altLang="zh-CN" b="1" dirty="0">
                  <a:latin typeface="Times New Roman" panose="02020603050405020304" pitchFamily="18" charset="0"/>
                </a:rPr>
                <a:t>INTP</a:t>
              </a:r>
              <a:r>
                <a:rPr lang="en-US" altLang="zh-CN" b="1" baseline="-25000" dirty="0">
                  <a:latin typeface="Times New Roman" panose="02020603050405020304" pitchFamily="18" charset="0"/>
                </a:rPr>
                <a:t>2</a:t>
              </a:r>
            </a:p>
          </p:txBody>
        </p:sp>
        <p:sp>
          <p:nvSpPr>
            <p:cNvPr id="62563" name="Text Box 55"/>
            <p:cNvSpPr txBox="1"/>
            <p:nvPr/>
          </p:nvSpPr>
          <p:spPr>
            <a:xfrm>
              <a:off x="4042" y="1119"/>
              <a:ext cx="508" cy="231"/>
            </a:xfrm>
            <a:prstGeom prst="rect">
              <a:avLst/>
            </a:prstGeom>
            <a:noFill/>
            <a:ln w="9525">
              <a:noFill/>
            </a:ln>
          </p:spPr>
          <p:txBody>
            <a:bodyPr wrap="none">
              <a:spAutoFit/>
            </a:bodyPr>
            <a:lstStyle/>
            <a:p>
              <a:r>
                <a:rPr lang="en-US" altLang="zh-CN" b="1" dirty="0">
                  <a:latin typeface="Times New Roman" panose="02020603050405020304" pitchFamily="18" charset="0"/>
                </a:rPr>
                <a:t>INTP</a:t>
              </a:r>
              <a:r>
                <a:rPr lang="en-US" altLang="zh-CN" b="1" baseline="-25000" dirty="0">
                  <a:latin typeface="Times New Roman" panose="02020603050405020304" pitchFamily="18" charset="0"/>
                </a:rPr>
                <a:t>3</a:t>
              </a:r>
            </a:p>
          </p:txBody>
        </p:sp>
        <p:sp>
          <p:nvSpPr>
            <p:cNvPr id="62564" name="Text Box 56"/>
            <p:cNvSpPr txBox="1"/>
            <p:nvPr/>
          </p:nvSpPr>
          <p:spPr>
            <a:xfrm>
              <a:off x="4869" y="1119"/>
              <a:ext cx="508" cy="231"/>
            </a:xfrm>
            <a:prstGeom prst="rect">
              <a:avLst/>
            </a:prstGeom>
            <a:noFill/>
            <a:ln w="9525">
              <a:noFill/>
            </a:ln>
          </p:spPr>
          <p:txBody>
            <a:bodyPr wrap="none">
              <a:spAutoFit/>
            </a:bodyPr>
            <a:lstStyle/>
            <a:p>
              <a:r>
                <a:rPr lang="en-US" altLang="zh-CN" b="1" dirty="0">
                  <a:latin typeface="Times New Roman" panose="02020603050405020304" pitchFamily="18" charset="0"/>
                </a:rPr>
                <a:t>INTP</a:t>
              </a:r>
              <a:r>
                <a:rPr lang="en-US" altLang="zh-CN" b="1" baseline="-25000" dirty="0">
                  <a:latin typeface="Times New Roman" panose="02020603050405020304" pitchFamily="18" charset="0"/>
                </a:rPr>
                <a:t>4</a:t>
              </a:r>
            </a:p>
          </p:txBody>
        </p:sp>
        <p:sp>
          <p:nvSpPr>
            <p:cNvPr id="62565" name="Text Box 57"/>
            <p:cNvSpPr txBox="1"/>
            <p:nvPr/>
          </p:nvSpPr>
          <p:spPr>
            <a:xfrm>
              <a:off x="2180" y="2736"/>
              <a:ext cx="524" cy="231"/>
            </a:xfrm>
            <a:prstGeom prst="rect">
              <a:avLst/>
            </a:prstGeom>
            <a:noFill/>
            <a:ln w="9525">
              <a:noFill/>
            </a:ln>
          </p:spPr>
          <p:txBody>
            <a:bodyPr wrap="none">
              <a:spAutoFit/>
            </a:bodyPr>
            <a:lstStyle/>
            <a:p>
              <a:r>
                <a:rPr lang="en-US" altLang="zh-CN" b="1" dirty="0">
                  <a:latin typeface="Times New Roman" panose="02020603050405020304" pitchFamily="18" charset="0"/>
                </a:rPr>
                <a:t>INTR</a:t>
              </a:r>
              <a:r>
                <a:rPr lang="en-US" altLang="zh-CN" b="1" baseline="-25000" dirty="0">
                  <a:latin typeface="Times New Roman" panose="02020603050405020304" pitchFamily="18" charset="0"/>
                </a:rPr>
                <a:t>1</a:t>
              </a:r>
            </a:p>
          </p:txBody>
        </p:sp>
        <p:sp>
          <p:nvSpPr>
            <p:cNvPr id="62566" name="Text Box 58"/>
            <p:cNvSpPr txBox="1"/>
            <p:nvPr/>
          </p:nvSpPr>
          <p:spPr>
            <a:xfrm>
              <a:off x="2996" y="2736"/>
              <a:ext cx="524" cy="231"/>
            </a:xfrm>
            <a:prstGeom prst="rect">
              <a:avLst/>
            </a:prstGeom>
            <a:noFill/>
            <a:ln w="9525">
              <a:noFill/>
            </a:ln>
          </p:spPr>
          <p:txBody>
            <a:bodyPr wrap="none">
              <a:spAutoFit/>
            </a:bodyPr>
            <a:lstStyle/>
            <a:p>
              <a:r>
                <a:rPr lang="en-US" altLang="zh-CN" b="1" dirty="0">
                  <a:latin typeface="Times New Roman" panose="02020603050405020304" pitchFamily="18" charset="0"/>
                </a:rPr>
                <a:t>INTR</a:t>
              </a:r>
              <a:r>
                <a:rPr lang="en-US" altLang="zh-CN" b="1" baseline="-25000" dirty="0">
                  <a:latin typeface="Times New Roman" panose="02020603050405020304" pitchFamily="18" charset="0"/>
                </a:rPr>
                <a:t>2</a:t>
              </a:r>
            </a:p>
          </p:txBody>
        </p:sp>
        <p:sp>
          <p:nvSpPr>
            <p:cNvPr id="62567" name="Text Box 59"/>
            <p:cNvSpPr txBox="1"/>
            <p:nvPr/>
          </p:nvSpPr>
          <p:spPr>
            <a:xfrm>
              <a:off x="3860" y="2736"/>
              <a:ext cx="524" cy="231"/>
            </a:xfrm>
            <a:prstGeom prst="rect">
              <a:avLst/>
            </a:prstGeom>
            <a:noFill/>
            <a:ln w="9525">
              <a:noFill/>
            </a:ln>
          </p:spPr>
          <p:txBody>
            <a:bodyPr wrap="none">
              <a:spAutoFit/>
            </a:bodyPr>
            <a:lstStyle/>
            <a:p>
              <a:r>
                <a:rPr lang="en-US" altLang="zh-CN" b="1" dirty="0">
                  <a:latin typeface="Times New Roman" panose="02020603050405020304" pitchFamily="18" charset="0"/>
                </a:rPr>
                <a:t>INTR</a:t>
              </a:r>
              <a:r>
                <a:rPr lang="en-US" altLang="zh-CN" b="1" baseline="-25000" dirty="0">
                  <a:latin typeface="Times New Roman" panose="02020603050405020304" pitchFamily="18" charset="0"/>
                </a:rPr>
                <a:t>3</a:t>
              </a:r>
            </a:p>
          </p:txBody>
        </p:sp>
        <p:sp>
          <p:nvSpPr>
            <p:cNvPr id="62568" name="Text Box 60"/>
            <p:cNvSpPr txBox="1"/>
            <p:nvPr/>
          </p:nvSpPr>
          <p:spPr>
            <a:xfrm>
              <a:off x="4676" y="2736"/>
              <a:ext cx="524" cy="231"/>
            </a:xfrm>
            <a:prstGeom prst="rect">
              <a:avLst/>
            </a:prstGeom>
            <a:noFill/>
            <a:ln w="9525">
              <a:noFill/>
            </a:ln>
          </p:spPr>
          <p:txBody>
            <a:bodyPr wrap="none">
              <a:spAutoFit/>
            </a:bodyPr>
            <a:lstStyle/>
            <a:p>
              <a:r>
                <a:rPr lang="en-US" altLang="zh-CN" b="1" dirty="0">
                  <a:latin typeface="Times New Roman" panose="02020603050405020304" pitchFamily="18" charset="0"/>
                </a:rPr>
                <a:t>INTR</a:t>
              </a:r>
              <a:r>
                <a:rPr lang="en-US" altLang="zh-CN" b="1" baseline="-25000" dirty="0">
                  <a:latin typeface="Times New Roman" panose="02020603050405020304" pitchFamily="18" charset="0"/>
                </a:rPr>
                <a:t>4</a:t>
              </a:r>
            </a:p>
          </p:txBody>
        </p:sp>
      </p:grpSp>
      <p:grpSp>
        <p:nvGrpSpPr>
          <p:cNvPr id="4" name="Group 61"/>
          <p:cNvGrpSpPr/>
          <p:nvPr/>
        </p:nvGrpSpPr>
        <p:grpSpPr>
          <a:xfrm>
            <a:off x="5638800" y="3546476"/>
            <a:ext cx="4953000" cy="1787525"/>
            <a:chOff x="2592" y="2234"/>
            <a:chExt cx="3120" cy="1126"/>
          </a:xfrm>
        </p:grpSpPr>
        <p:sp>
          <p:nvSpPr>
            <p:cNvPr id="62507" name="Line 62"/>
            <p:cNvSpPr/>
            <p:nvPr/>
          </p:nvSpPr>
          <p:spPr>
            <a:xfrm>
              <a:off x="3518" y="2234"/>
              <a:ext cx="0" cy="861"/>
            </a:xfrm>
            <a:prstGeom prst="line">
              <a:avLst/>
            </a:prstGeom>
            <a:ln w="38100" cap="flat" cmpd="sng">
              <a:solidFill>
                <a:schemeClr val="folHlink"/>
              </a:solidFill>
              <a:prstDash val="solid"/>
              <a:headEnd type="none" w="med" len="med"/>
              <a:tailEnd type="none" w="med" len="med"/>
            </a:ln>
          </p:spPr>
        </p:sp>
        <p:sp>
          <p:nvSpPr>
            <p:cNvPr id="62508" name="Freeform 63"/>
            <p:cNvSpPr/>
            <p:nvPr/>
          </p:nvSpPr>
          <p:spPr>
            <a:xfrm>
              <a:off x="4365" y="2234"/>
              <a:ext cx="0" cy="861"/>
            </a:xfrm>
            <a:custGeom>
              <a:avLst/>
              <a:gdLst>
                <a:gd name="txL" fmla="*/ 0 w 1"/>
                <a:gd name="txT" fmla="*/ 0 h 499"/>
                <a:gd name="txR" fmla="*/ 0 w 1"/>
                <a:gd name="txB" fmla="*/ 499 h 499"/>
              </a:gdLst>
              <a:ahLst/>
              <a:cxnLst>
                <a:cxn ang="0">
                  <a:pos x="0" y="0"/>
                </a:cxn>
                <a:cxn ang="0">
                  <a:pos x="0" y="2564"/>
                </a:cxn>
              </a:cxnLst>
              <a:rect l="txL" t="txT" r="txR" b="txB"/>
              <a:pathLst>
                <a:path w="1" h="499">
                  <a:moveTo>
                    <a:pt x="0" y="0"/>
                  </a:moveTo>
                  <a:lnTo>
                    <a:pt x="0" y="499"/>
                  </a:lnTo>
                </a:path>
              </a:pathLst>
            </a:custGeom>
            <a:noFill/>
            <a:ln w="38100" cap="flat" cmpd="sng">
              <a:solidFill>
                <a:schemeClr val="folHlink">
                  <a:alpha val="100000"/>
                </a:schemeClr>
              </a:solidFill>
              <a:prstDash val="solid"/>
              <a:round/>
              <a:headEnd type="none" w="med" len="med"/>
              <a:tailEnd type="none" w="med" len="med"/>
            </a:ln>
          </p:spPr>
          <p:txBody>
            <a:bodyPr/>
            <a:lstStyle/>
            <a:p>
              <a:endParaRPr lang="zh-CN" altLang="en-US"/>
            </a:p>
          </p:txBody>
        </p:sp>
        <p:sp>
          <p:nvSpPr>
            <p:cNvPr id="62509" name="Freeform 64"/>
            <p:cNvSpPr/>
            <p:nvPr/>
          </p:nvSpPr>
          <p:spPr>
            <a:xfrm>
              <a:off x="5169" y="2234"/>
              <a:ext cx="2" cy="861"/>
            </a:xfrm>
            <a:custGeom>
              <a:avLst/>
              <a:gdLst>
                <a:gd name="txL" fmla="*/ 0 w 3"/>
                <a:gd name="txT" fmla="*/ 0 h 499"/>
                <a:gd name="txR" fmla="*/ 3 w 3"/>
                <a:gd name="txB" fmla="*/ 499 h 499"/>
              </a:gdLst>
              <a:ahLst/>
              <a:cxnLst>
                <a:cxn ang="0">
                  <a:pos x="1" y="0"/>
                </a:cxn>
                <a:cxn ang="0">
                  <a:pos x="0" y="2564"/>
                </a:cxn>
              </a:cxnLst>
              <a:rect l="txL" t="txT" r="txR" b="txB"/>
              <a:pathLst>
                <a:path w="3" h="499">
                  <a:moveTo>
                    <a:pt x="3" y="0"/>
                  </a:moveTo>
                  <a:lnTo>
                    <a:pt x="0" y="499"/>
                  </a:lnTo>
                </a:path>
              </a:pathLst>
            </a:custGeom>
            <a:noFill/>
            <a:ln w="38100" cap="flat" cmpd="sng">
              <a:solidFill>
                <a:schemeClr val="folHlink">
                  <a:alpha val="100000"/>
                </a:schemeClr>
              </a:solidFill>
              <a:prstDash val="solid"/>
              <a:round/>
              <a:headEnd type="none" w="med" len="med"/>
              <a:tailEnd type="none" w="med" len="med"/>
            </a:ln>
          </p:spPr>
          <p:txBody>
            <a:bodyPr/>
            <a:lstStyle/>
            <a:p>
              <a:endParaRPr lang="zh-CN" altLang="en-US"/>
            </a:p>
          </p:txBody>
        </p:sp>
        <p:sp>
          <p:nvSpPr>
            <p:cNvPr id="62510" name="Line 65"/>
            <p:cNvSpPr/>
            <p:nvPr/>
          </p:nvSpPr>
          <p:spPr>
            <a:xfrm>
              <a:off x="2752" y="2242"/>
              <a:ext cx="0" cy="861"/>
            </a:xfrm>
            <a:prstGeom prst="line">
              <a:avLst/>
            </a:prstGeom>
            <a:ln w="38100" cap="flat" cmpd="sng">
              <a:solidFill>
                <a:schemeClr val="folHlink"/>
              </a:solidFill>
              <a:prstDash val="solid"/>
              <a:headEnd type="none" w="med" len="med"/>
              <a:tailEnd type="none" w="med" len="med"/>
            </a:ln>
          </p:spPr>
        </p:sp>
        <p:sp>
          <p:nvSpPr>
            <p:cNvPr id="62511" name="Text Box 66"/>
            <p:cNvSpPr txBox="1"/>
            <p:nvPr/>
          </p:nvSpPr>
          <p:spPr>
            <a:xfrm>
              <a:off x="2592" y="3129"/>
              <a:ext cx="596" cy="231"/>
            </a:xfrm>
            <a:prstGeom prst="rect">
              <a:avLst/>
            </a:prstGeom>
            <a:noFill/>
            <a:ln w="9525">
              <a:noFill/>
            </a:ln>
          </p:spPr>
          <p:txBody>
            <a:bodyPr wrap="none">
              <a:spAutoFit/>
            </a:bodyPr>
            <a:lstStyle/>
            <a:p>
              <a:r>
                <a:rPr lang="en-US" altLang="zh-CN" b="1" dirty="0">
                  <a:latin typeface="Times New Roman" panose="02020603050405020304" pitchFamily="18" charset="0"/>
                </a:rPr>
                <a:t>MASK</a:t>
              </a:r>
              <a:r>
                <a:rPr lang="en-US" altLang="zh-CN" b="1" baseline="-25000" dirty="0">
                  <a:latin typeface="Times New Roman" panose="02020603050405020304" pitchFamily="18" charset="0"/>
                </a:rPr>
                <a:t>1</a:t>
              </a:r>
            </a:p>
          </p:txBody>
        </p:sp>
        <p:sp>
          <p:nvSpPr>
            <p:cNvPr id="62512" name="Line 67"/>
            <p:cNvSpPr/>
            <p:nvPr/>
          </p:nvSpPr>
          <p:spPr>
            <a:xfrm>
              <a:off x="2619" y="3153"/>
              <a:ext cx="453" cy="0"/>
            </a:xfrm>
            <a:prstGeom prst="line">
              <a:avLst/>
            </a:prstGeom>
            <a:ln w="28575" cap="flat" cmpd="sng">
              <a:solidFill>
                <a:schemeClr val="folHlink"/>
              </a:solidFill>
              <a:prstDash val="solid"/>
              <a:headEnd type="none" w="med" len="med"/>
              <a:tailEnd type="none" w="med" len="med"/>
            </a:ln>
          </p:spPr>
        </p:sp>
        <p:sp>
          <p:nvSpPr>
            <p:cNvPr id="62513" name="Text Box 68"/>
            <p:cNvSpPr txBox="1"/>
            <p:nvPr/>
          </p:nvSpPr>
          <p:spPr>
            <a:xfrm>
              <a:off x="3423" y="3120"/>
              <a:ext cx="596" cy="231"/>
            </a:xfrm>
            <a:prstGeom prst="rect">
              <a:avLst/>
            </a:prstGeom>
            <a:noFill/>
            <a:ln w="9525">
              <a:noFill/>
            </a:ln>
          </p:spPr>
          <p:txBody>
            <a:bodyPr wrap="none">
              <a:spAutoFit/>
            </a:bodyPr>
            <a:lstStyle/>
            <a:p>
              <a:r>
                <a:rPr lang="en-US" altLang="zh-CN" b="1" dirty="0">
                  <a:latin typeface="Times New Roman" panose="02020603050405020304" pitchFamily="18" charset="0"/>
                </a:rPr>
                <a:t>MASK</a:t>
              </a:r>
              <a:r>
                <a:rPr lang="en-US" altLang="zh-CN" b="1" baseline="-25000" dirty="0">
                  <a:latin typeface="Times New Roman" panose="02020603050405020304" pitchFamily="18" charset="0"/>
                </a:rPr>
                <a:t>2</a:t>
              </a:r>
            </a:p>
          </p:txBody>
        </p:sp>
        <p:sp>
          <p:nvSpPr>
            <p:cNvPr id="62514" name="Line 69"/>
            <p:cNvSpPr/>
            <p:nvPr/>
          </p:nvSpPr>
          <p:spPr>
            <a:xfrm>
              <a:off x="3449" y="3144"/>
              <a:ext cx="453" cy="0"/>
            </a:xfrm>
            <a:prstGeom prst="line">
              <a:avLst/>
            </a:prstGeom>
            <a:ln w="28575" cap="flat" cmpd="sng">
              <a:solidFill>
                <a:schemeClr val="folHlink"/>
              </a:solidFill>
              <a:prstDash val="solid"/>
              <a:headEnd type="none" w="med" len="med"/>
              <a:tailEnd type="none" w="med" len="med"/>
            </a:ln>
          </p:spPr>
        </p:sp>
        <p:sp>
          <p:nvSpPr>
            <p:cNvPr id="62515" name="Text Box 70"/>
            <p:cNvSpPr txBox="1"/>
            <p:nvPr/>
          </p:nvSpPr>
          <p:spPr>
            <a:xfrm>
              <a:off x="4245" y="3120"/>
              <a:ext cx="596" cy="231"/>
            </a:xfrm>
            <a:prstGeom prst="rect">
              <a:avLst/>
            </a:prstGeom>
            <a:noFill/>
            <a:ln w="9525">
              <a:noFill/>
            </a:ln>
          </p:spPr>
          <p:txBody>
            <a:bodyPr wrap="none">
              <a:spAutoFit/>
            </a:bodyPr>
            <a:lstStyle/>
            <a:p>
              <a:r>
                <a:rPr lang="en-US" altLang="zh-CN" b="1" dirty="0">
                  <a:latin typeface="Times New Roman" panose="02020603050405020304" pitchFamily="18" charset="0"/>
                </a:rPr>
                <a:t>MASK</a:t>
              </a:r>
              <a:r>
                <a:rPr lang="en-US" altLang="zh-CN" b="1" baseline="-25000" dirty="0">
                  <a:latin typeface="Times New Roman" panose="02020603050405020304" pitchFamily="18" charset="0"/>
                </a:rPr>
                <a:t>3</a:t>
              </a:r>
            </a:p>
          </p:txBody>
        </p:sp>
        <p:sp>
          <p:nvSpPr>
            <p:cNvPr id="62516" name="Line 71"/>
            <p:cNvSpPr/>
            <p:nvPr/>
          </p:nvSpPr>
          <p:spPr>
            <a:xfrm>
              <a:off x="4272" y="3144"/>
              <a:ext cx="453" cy="0"/>
            </a:xfrm>
            <a:prstGeom prst="line">
              <a:avLst/>
            </a:prstGeom>
            <a:ln w="28575" cap="flat" cmpd="sng">
              <a:solidFill>
                <a:schemeClr val="folHlink"/>
              </a:solidFill>
              <a:prstDash val="solid"/>
              <a:headEnd type="none" w="med" len="med"/>
              <a:tailEnd type="none" w="med" len="med"/>
            </a:ln>
          </p:spPr>
        </p:sp>
        <p:sp>
          <p:nvSpPr>
            <p:cNvPr id="62517" name="Text Box 72"/>
            <p:cNvSpPr txBox="1"/>
            <p:nvPr/>
          </p:nvSpPr>
          <p:spPr>
            <a:xfrm>
              <a:off x="5116" y="3120"/>
              <a:ext cx="596" cy="231"/>
            </a:xfrm>
            <a:prstGeom prst="rect">
              <a:avLst/>
            </a:prstGeom>
            <a:noFill/>
            <a:ln w="9525">
              <a:noFill/>
            </a:ln>
          </p:spPr>
          <p:txBody>
            <a:bodyPr wrap="none">
              <a:spAutoFit/>
            </a:bodyPr>
            <a:lstStyle/>
            <a:p>
              <a:r>
                <a:rPr lang="en-US" altLang="zh-CN" b="1" dirty="0">
                  <a:latin typeface="Times New Roman" panose="02020603050405020304" pitchFamily="18" charset="0"/>
                </a:rPr>
                <a:t>MASK</a:t>
              </a:r>
              <a:r>
                <a:rPr lang="en-US" altLang="zh-CN" b="1" baseline="-25000" dirty="0">
                  <a:latin typeface="Times New Roman" panose="02020603050405020304" pitchFamily="18" charset="0"/>
                </a:rPr>
                <a:t>4</a:t>
              </a:r>
            </a:p>
          </p:txBody>
        </p:sp>
        <p:sp>
          <p:nvSpPr>
            <p:cNvPr id="62518" name="Line 73"/>
            <p:cNvSpPr/>
            <p:nvPr/>
          </p:nvSpPr>
          <p:spPr>
            <a:xfrm>
              <a:off x="5142" y="3144"/>
              <a:ext cx="453" cy="0"/>
            </a:xfrm>
            <a:prstGeom prst="line">
              <a:avLst/>
            </a:prstGeom>
            <a:ln w="28575" cap="flat" cmpd="sng">
              <a:solidFill>
                <a:schemeClr val="folHlink"/>
              </a:solidFill>
              <a:prstDash val="solid"/>
              <a:headEnd type="none" w="med" len="med"/>
              <a:tailEnd type="none" w="med" len="med"/>
            </a:ln>
          </p:spPr>
        </p:sp>
      </p:grpSp>
      <p:grpSp>
        <p:nvGrpSpPr>
          <p:cNvPr id="5" name="Group 74"/>
          <p:cNvGrpSpPr/>
          <p:nvPr/>
        </p:nvGrpSpPr>
        <p:grpSpPr>
          <a:xfrm>
            <a:off x="2557463" y="4572000"/>
            <a:ext cx="1008062" cy="565150"/>
            <a:chOff x="1488" y="3504"/>
            <a:chExt cx="635" cy="356"/>
          </a:xfrm>
        </p:grpSpPr>
        <p:sp>
          <p:nvSpPr>
            <p:cNvPr id="62504" name="Rectangle 75"/>
            <p:cNvSpPr/>
            <p:nvPr/>
          </p:nvSpPr>
          <p:spPr>
            <a:xfrm>
              <a:off x="1488" y="3520"/>
              <a:ext cx="635" cy="340"/>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62505" name="Text Box 76"/>
            <p:cNvSpPr txBox="1"/>
            <p:nvPr/>
          </p:nvSpPr>
          <p:spPr>
            <a:xfrm>
              <a:off x="1738" y="3620"/>
              <a:ext cx="220" cy="231"/>
            </a:xfrm>
            <a:prstGeom prst="rect">
              <a:avLst/>
            </a:prstGeom>
            <a:noFill/>
            <a:ln w="28575">
              <a:noFill/>
            </a:ln>
          </p:spPr>
          <p:txBody>
            <a:bodyPr wrap="none">
              <a:spAutoFit/>
            </a:bodyPr>
            <a:lstStyle/>
            <a:p>
              <a:r>
                <a:rPr lang="en-US" altLang="zh-CN" b="1" dirty="0">
                  <a:latin typeface="Times New Roman" panose="02020603050405020304" pitchFamily="18" charset="0"/>
                </a:rPr>
                <a:t>D</a:t>
              </a:r>
            </a:p>
          </p:txBody>
        </p:sp>
        <p:sp>
          <p:nvSpPr>
            <p:cNvPr id="62506" name="Text Box 77"/>
            <p:cNvSpPr txBox="1"/>
            <p:nvPr/>
          </p:nvSpPr>
          <p:spPr>
            <a:xfrm>
              <a:off x="1512" y="3504"/>
              <a:ext cx="216" cy="212"/>
            </a:xfrm>
            <a:prstGeom prst="rect">
              <a:avLst/>
            </a:prstGeom>
            <a:noFill/>
            <a:ln w="28575">
              <a:noFill/>
            </a:ln>
          </p:spPr>
          <p:txBody>
            <a:bodyPr wrap="none">
              <a:spAutoFit/>
            </a:bodyPr>
            <a:lstStyle/>
            <a:p>
              <a:r>
                <a:rPr lang="en-US" altLang="zh-CN" sz="1600" b="1" dirty="0">
                  <a:latin typeface="Times New Roman" panose="02020603050405020304" pitchFamily="18" charset="0"/>
                </a:rPr>
                <a:t>Q</a:t>
              </a:r>
            </a:p>
          </p:txBody>
        </p:sp>
      </p:grpSp>
      <p:sp>
        <p:nvSpPr>
          <p:cNvPr id="733262" name="Freeform 78"/>
          <p:cNvSpPr/>
          <p:nvPr/>
        </p:nvSpPr>
        <p:spPr>
          <a:xfrm>
            <a:off x="2784475" y="4191001"/>
            <a:ext cx="1588" cy="409575"/>
          </a:xfrm>
          <a:custGeom>
            <a:avLst/>
            <a:gdLst>
              <a:gd name="txL" fmla="*/ 0 w 1"/>
              <a:gd name="txT" fmla="*/ 0 h 258"/>
              <a:gd name="txR" fmla="*/ 1 w 1"/>
              <a:gd name="txB" fmla="*/ 258 h 258"/>
            </a:gdLst>
            <a:ahLst/>
            <a:cxnLst>
              <a:cxn ang="0">
                <a:pos x="0" y="0"/>
              </a:cxn>
              <a:cxn ang="0">
                <a:pos x="2147483647" y="2147483647"/>
              </a:cxn>
            </a:cxnLst>
            <a:rect l="txL" t="txT" r="txR" b="txB"/>
            <a:pathLst>
              <a:path w="1" h="258">
                <a:moveTo>
                  <a:pt x="0" y="0"/>
                </a:moveTo>
                <a:lnTo>
                  <a:pt x="1" y="258"/>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nvGrpSpPr>
          <p:cNvPr id="6" name="Group 79"/>
          <p:cNvGrpSpPr/>
          <p:nvPr/>
        </p:nvGrpSpPr>
        <p:grpSpPr>
          <a:xfrm>
            <a:off x="2557463" y="3200401"/>
            <a:ext cx="685800" cy="396875"/>
            <a:chOff x="651" y="2016"/>
            <a:chExt cx="432" cy="250"/>
          </a:xfrm>
        </p:grpSpPr>
        <p:sp>
          <p:nvSpPr>
            <p:cNvPr id="62501" name="Text Box 80"/>
            <p:cNvSpPr txBox="1"/>
            <p:nvPr/>
          </p:nvSpPr>
          <p:spPr>
            <a:xfrm>
              <a:off x="695" y="2035"/>
              <a:ext cx="260" cy="231"/>
            </a:xfrm>
            <a:prstGeom prst="rect">
              <a:avLst/>
            </a:prstGeom>
            <a:noFill/>
            <a:ln w="28575">
              <a:noFill/>
            </a:ln>
          </p:spPr>
          <p:txBody>
            <a:bodyPr wrap="none">
              <a:spAutoFit/>
            </a:bodyPr>
            <a:lstStyle/>
            <a:p>
              <a:r>
                <a:rPr lang="zh-CN" altLang="en-US" b="1" dirty="0">
                  <a:latin typeface="Times New Roman" panose="02020603050405020304" pitchFamily="18" charset="0"/>
                </a:rPr>
                <a:t>  1</a:t>
              </a:r>
            </a:p>
          </p:txBody>
        </p:sp>
        <p:sp>
          <p:nvSpPr>
            <p:cNvPr id="62502" name="Rectangle 81"/>
            <p:cNvSpPr/>
            <p:nvPr/>
          </p:nvSpPr>
          <p:spPr>
            <a:xfrm>
              <a:off x="651" y="2068"/>
              <a:ext cx="432" cy="176"/>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62503" name="Oval 82"/>
            <p:cNvSpPr/>
            <p:nvPr/>
          </p:nvSpPr>
          <p:spPr>
            <a:xfrm>
              <a:off x="843" y="2016"/>
              <a:ext cx="48" cy="48"/>
            </a:xfrm>
            <a:prstGeom prst="ellipse">
              <a:avLst/>
            </a:prstGeom>
            <a:noFill/>
            <a:ln w="28575" cap="flat" cmpd="sng">
              <a:solidFill>
                <a:schemeClr val="tx1"/>
              </a:solidFill>
              <a:prstDash val="solid"/>
              <a:headEnd type="none" w="med" len="med"/>
              <a:tailEnd type="none" w="med" len="med"/>
            </a:ln>
          </p:spPr>
          <p:txBody>
            <a:bodyPr wrap="none" anchor="ctr"/>
            <a:lstStyle/>
            <a:p>
              <a:pPr algn="ctr"/>
              <a:endParaRPr lang="en-US" altLang="zh-CN" sz="2000" b="1" dirty="0">
                <a:latin typeface="Times New Roman" panose="02020603050405020304" pitchFamily="18" charset="0"/>
              </a:endParaRPr>
            </a:p>
          </p:txBody>
        </p:sp>
      </p:grpSp>
      <p:sp>
        <p:nvSpPr>
          <p:cNvPr id="733267" name="Freeform 83"/>
          <p:cNvSpPr/>
          <p:nvPr/>
        </p:nvSpPr>
        <p:spPr>
          <a:xfrm>
            <a:off x="2901950" y="2890839"/>
            <a:ext cx="1588" cy="333375"/>
          </a:xfrm>
          <a:custGeom>
            <a:avLst/>
            <a:gdLst>
              <a:gd name="txL" fmla="*/ 0 w 1"/>
              <a:gd name="txT" fmla="*/ 0 h 210"/>
              <a:gd name="txR" fmla="*/ 1 w 1"/>
              <a:gd name="txB" fmla="*/ 210 h 210"/>
            </a:gdLst>
            <a:ahLst/>
            <a:cxnLst>
              <a:cxn ang="0">
                <a:pos x="0" y="0"/>
              </a:cxn>
              <a:cxn ang="0">
                <a:pos x="0" y="2147483647"/>
              </a:cxn>
            </a:cxnLst>
            <a:rect l="txL" t="txT" r="txR" b="txB"/>
            <a:pathLst>
              <a:path w="1" h="210">
                <a:moveTo>
                  <a:pt x="0" y="0"/>
                </a:moveTo>
                <a:lnTo>
                  <a:pt x="0" y="21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733268" name="Freeform 84"/>
          <p:cNvSpPr/>
          <p:nvPr/>
        </p:nvSpPr>
        <p:spPr>
          <a:xfrm>
            <a:off x="2901950" y="3562350"/>
            <a:ext cx="1588" cy="266700"/>
          </a:xfrm>
          <a:custGeom>
            <a:avLst/>
            <a:gdLst>
              <a:gd name="txL" fmla="*/ 0 w 1"/>
              <a:gd name="txT" fmla="*/ 0 h 168"/>
              <a:gd name="txR" fmla="*/ 1 w 1"/>
              <a:gd name="txB" fmla="*/ 168 h 168"/>
            </a:gdLst>
            <a:ahLst/>
            <a:cxnLst>
              <a:cxn ang="0">
                <a:pos x="0" y="0"/>
              </a:cxn>
              <a:cxn ang="0">
                <a:pos x="0" y="2147483647"/>
              </a:cxn>
            </a:cxnLst>
            <a:rect l="txL" t="txT" r="txR" b="txB"/>
            <a:pathLst>
              <a:path w="1" h="168">
                <a:moveTo>
                  <a:pt x="0" y="0"/>
                </a:moveTo>
                <a:lnTo>
                  <a:pt x="0" y="168"/>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733269" name="Freeform 85"/>
          <p:cNvSpPr/>
          <p:nvPr/>
        </p:nvSpPr>
        <p:spPr>
          <a:xfrm>
            <a:off x="3021014" y="1981200"/>
            <a:ext cx="1749425" cy="2438400"/>
          </a:xfrm>
          <a:custGeom>
            <a:avLst/>
            <a:gdLst>
              <a:gd name="txL" fmla="*/ 0 w 1102"/>
              <a:gd name="txT" fmla="*/ 0 h 1536"/>
              <a:gd name="txR" fmla="*/ 1102 w 1102"/>
              <a:gd name="txB" fmla="*/ 1536 h 1536"/>
            </a:gdLst>
            <a:ahLst/>
            <a:cxnLst>
              <a:cxn ang="0">
                <a:pos x="0" y="2147483647"/>
              </a:cxn>
              <a:cxn ang="0">
                <a:pos x="2147483647" y="2147483647"/>
              </a:cxn>
              <a:cxn ang="0">
                <a:pos x="2147483647" y="2147483647"/>
              </a:cxn>
              <a:cxn ang="0">
                <a:pos x="2147483647" y="0"/>
              </a:cxn>
              <a:cxn ang="0">
                <a:pos x="2147483647" y="0"/>
              </a:cxn>
              <a:cxn ang="0">
                <a:pos x="2147483647" y="2147483647"/>
              </a:cxn>
            </a:cxnLst>
            <a:rect l="txL" t="txT" r="txR" b="txB"/>
            <a:pathLst>
              <a:path w="1102" h="1536">
                <a:moveTo>
                  <a:pt x="0" y="1392"/>
                </a:moveTo>
                <a:lnTo>
                  <a:pt x="1" y="1536"/>
                </a:lnTo>
                <a:lnTo>
                  <a:pt x="483" y="1536"/>
                </a:lnTo>
                <a:lnTo>
                  <a:pt x="482" y="0"/>
                </a:lnTo>
                <a:lnTo>
                  <a:pt x="1102" y="0"/>
                </a:lnTo>
                <a:lnTo>
                  <a:pt x="1101" y="189"/>
                </a:lnTo>
              </a:path>
            </a:pathLst>
          </a:custGeom>
          <a:noFill/>
          <a:ln w="38100" cap="flat" cmpd="sng">
            <a:solidFill>
              <a:schemeClr val="folHlink">
                <a:alpha val="100000"/>
              </a:schemeClr>
            </a:solidFill>
            <a:prstDash val="solid"/>
            <a:round/>
            <a:headEnd type="none" w="med" len="med"/>
            <a:tailEnd type="none" w="med" len="med"/>
          </a:ln>
        </p:spPr>
        <p:txBody>
          <a:bodyPr/>
          <a:lstStyle/>
          <a:p>
            <a:endParaRPr lang="zh-CN" altLang="en-US"/>
          </a:p>
        </p:txBody>
      </p:sp>
      <p:grpSp>
        <p:nvGrpSpPr>
          <p:cNvPr id="7" name="Group 86"/>
          <p:cNvGrpSpPr/>
          <p:nvPr/>
        </p:nvGrpSpPr>
        <p:grpSpPr>
          <a:xfrm>
            <a:off x="2557463" y="2328864"/>
            <a:ext cx="1008062" cy="598487"/>
            <a:chOff x="651" y="1467"/>
            <a:chExt cx="635" cy="377"/>
          </a:xfrm>
        </p:grpSpPr>
        <p:sp>
          <p:nvSpPr>
            <p:cNvPr id="62495" name="Text Box 87"/>
            <p:cNvSpPr txBox="1"/>
            <p:nvPr/>
          </p:nvSpPr>
          <p:spPr>
            <a:xfrm>
              <a:off x="715" y="1632"/>
              <a:ext cx="240" cy="212"/>
            </a:xfrm>
            <a:prstGeom prst="rect">
              <a:avLst/>
            </a:prstGeom>
            <a:noFill/>
            <a:ln w="28575">
              <a:noFill/>
            </a:ln>
          </p:spPr>
          <p:txBody>
            <a:bodyPr wrap="none">
              <a:spAutoFit/>
            </a:bodyPr>
            <a:lstStyle/>
            <a:p>
              <a:r>
                <a:rPr lang="en-US" altLang="zh-CN" sz="1600" b="1" dirty="0">
                  <a:latin typeface="Times New Roman" panose="02020603050405020304" pitchFamily="18" charset="0"/>
                </a:rPr>
                <a:t> D</a:t>
              </a:r>
            </a:p>
          </p:txBody>
        </p:sp>
        <p:grpSp>
          <p:nvGrpSpPr>
            <p:cNvPr id="62496" name="Group 88"/>
            <p:cNvGrpSpPr/>
            <p:nvPr/>
          </p:nvGrpSpPr>
          <p:grpSpPr>
            <a:xfrm>
              <a:off x="651" y="1467"/>
              <a:ext cx="635" cy="352"/>
              <a:chOff x="651" y="1467"/>
              <a:chExt cx="635" cy="352"/>
            </a:xfrm>
          </p:grpSpPr>
          <p:grpSp>
            <p:nvGrpSpPr>
              <p:cNvPr id="62497" name="Group 89"/>
              <p:cNvGrpSpPr/>
              <p:nvPr/>
            </p:nvGrpSpPr>
            <p:grpSpPr>
              <a:xfrm>
                <a:off x="651" y="1467"/>
                <a:ext cx="635" cy="352"/>
                <a:chOff x="651" y="1467"/>
                <a:chExt cx="635" cy="352"/>
              </a:xfrm>
            </p:grpSpPr>
            <p:sp>
              <p:nvSpPr>
                <p:cNvPr id="62499" name="Text Box 90"/>
                <p:cNvSpPr txBox="1"/>
                <p:nvPr/>
              </p:nvSpPr>
              <p:spPr>
                <a:xfrm>
                  <a:off x="751" y="1467"/>
                  <a:ext cx="476" cy="231"/>
                </a:xfrm>
                <a:prstGeom prst="rect">
                  <a:avLst/>
                </a:prstGeom>
                <a:noFill/>
                <a:ln w="28575">
                  <a:noFill/>
                </a:ln>
              </p:spPr>
              <p:txBody>
                <a:bodyPr wrap="none">
                  <a:spAutoFit/>
                </a:bodyPr>
                <a:lstStyle/>
                <a:p>
                  <a:r>
                    <a:rPr lang="en-US" altLang="zh-CN" b="1" dirty="0">
                      <a:latin typeface="Times New Roman" panose="02020603050405020304" pitchFamily="18" charset="0"/>
                    </a:rPr>
                    <a:t>INTR</a:t>
                  </a:r>
                </a:p>
              </p:txBody>
            </p:sp>
            <p:sp>
              <p:nvSpPr>
                <p:cNvPr id="62500" name="Rectangle 91"/>
                <p:cNvSpPr/>
                <p:nvPr/>
              </p:nvSpPr>
              <p:spPr>
                <a:xfrm>
                  <a:off x="651" y="1479"/>
                  <a:ext cx="635" cy="340"/>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grpSp>
          <p:sp>
            <p:nvSpPr>
              <p:cNvPr id="62498" name="AutoShape 92"/>
              <p:cNvSpPr/>
              <p:nvPr/>
            </p:nvSpPr>
            <p:spPr>
              <a:xfrm>
                <a:off x="1083" y="1707"/>
                <a:ext cx="120" cy="112"/>
              </a:xfrm>
              <a:prstGeom prst="triangle">
                <a:avLst>
                  <a:gd name="adj" fmla="val 50000"/>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grpSp>
      </p:grpSp>
      <p:grpSp>
        <p:nvGrpSpPr>
          <p:cNvPr id="10" name="Group 93"/>
          <p:cNvGrpSpPr/>
          <p:nvPr/>
        </p:nvGrpSpPr>
        <p:grpSpPr>
          <a:xfrm>
            <a:off x="3929064" y="2273301"/>
            <a:ext cx="1023937" cy="619125"/>
            <a:chOff x="1382" y="1344"/>
            <a:chExt cx="645" cy="390"/>
          </a:xfrm>
        </p:grpSpPr>
        <p:sp>
          <p:nvSpPr>
            <p:cNvPr id="62487" name="Text Box 94"/>
            <p:cNvSpPr txBox="1"/>
            <p:nvPr/>
          </p:nvSpPr>
          <p:spPr>
            <a:xfrm>
              <a:off x="1403" y="1503"/>
              <a:ext cx="564" cy="231"/>
            </a:xfrm>
            <a:prstGeom prst="rect">
              <a:avLst/>
            </a:prstGeom>
            <a:noFill/>
            <a:ln w="28575">
              <a:noFill/>
            </a:ln>
          </p:spPr>
          <p:txBody>
            <a:bodyPr wrap="none">
              <a:spAutoFit/>
            </a:bodyPr>
            <a:lstStyle/>
            <a:p>
              <a:r>
                <a:rPr lang="en-US" altLang="zh-CN" sz="800" b="1" dirty="0">
                  <a:latin typeface="Times New Roman" panose="02020603050405020304" pitchFamily="18" charset="0"/>
                </a:rPr>
                <a:t> </a:t>
              </a:r>
              <a:r>
                <a:rPr lang="en-US" altLang="zh-CN" b="1" dirty="0">
                  <a:latin typeface="Times New Roman" panose="02020603050405020304" pitchFamily="18" charset="0"/>
                </a:rPr>
                <a:t>MASK</a:t>
              </a:r>
            </a:p>
          </p:txBody>
        </p:sp>
        <p:sp>
          <p:nvSpPr>
            <p:cNvPr id="62488" name="Rectangle 95"/>
            <p:cNvSpPr/>
            <p:nvPr/>
          </p:nvSpPr>
          <p:spPr>
            <a:xfrm>
              <a:off x="1382" y="1392"/>
              <a:ext cx="635" cy="340"/>
            </a:xfrm>
            <a:prstGeom prst="rect">
              <a:avLst/>
            </a:prstGeom>
            <a:noFill/>
            <a:ln w="2857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62489" name="Oval 96"/>
            <p:cNvSpPr/>
            <p:nvPr/>
          </p:nvSpPr>
          <p:spPr>
            <a:xfrm>
              <a:off x="1884" y="1344"/>
              <a:ext cx="48" cy="48"/>
            </a:xfrm>
            <a:prstGeom prst="ellipse">
              <a:avLst/>
            </a:prstGeom>
            <a:noFill/>
            <a:ln w="28575" cap="flat" cmpd="sng">
              <a:solidFill>
                <a:schemeClr val="tx1"/>
              </a:solidFill>
              <a:prstDash val="solid"/>
              <a:headEnd type="none" w="med" len="med"/>
              <a:tailEnd type="none" w="med" len="med"/>
            </a:ln>
          </p:spPr>
          <p:txBody>
            <a:bodyPr wrap="none" anchor="ctr"/>
            <a:lstStyle/>
            <a:p>
              <a:pPr algn="ctr"/>
              <a:endParaRPr lang="en-US" altLang="zh-CN" sz="2000" b="1" dirty="0">
                <a:latin typeface="Times New Roman" panose="02020603050405020304" pitchFamily="18" charset="0"/>
              </a:endParaRPr>
            </a:p>
          </p:txBody>
        </p:sp>
        <p:grpSp>
          <p:nvGrpSpPr>
            <p:cNvPr id="62490" name="Group 97"/>
            <p:cNvGrpSpPr/>
            <p:nvPr/>
          </p:nvGrpSpPr>
          <p:grpSpPr>
            <a:xfrm>
              <a:off x="1811" y="1392"/>
              <a:ext cx="216" cy="212"/>
              <a:chOff x="3096" y="1660"/>
              <a:chExt cx="216" cy="212"/>
            </a:xfrm>
          </p:grpSpPr>
          <p:grpSp>
            <p:nvGrpSpPr>
              <p:cNvPr id="62491" name="Group 98"/>
              <p:cNvGrpSpPr/>
              <p:nvPr/>
            </p:nvGrpSpPr>
            <p:grpSpPr>
              <a:xfrm>
                <a:off x="3096" y="1660"/>
                <a:ext cx="216" cy="212"/>
                <a:chOff x="3120" y="2044"/>
                <a:chExt cx="216" cy="212"/>
              </a:xfrm>
            </p:grpSpPr>
            <p:sp>
              <p:nvSpPr>
                <p:cNvPr id="62493" name="Text Box 99"/>
                <p:cNvSpPr txBox="1"/>
                <p:nvPr/>
              </p:nvSpPr>
              <p:spPr>
                <a:xfrm>
                  <a:off x="3120" y="2044"/>
                  <a:ext cx="216" cy="212"/>
                </a:xfrm>
                <a:prstGeom prst="rect">
                  <a:avLst/>
                </a:prstGeom>
                <a:noFill/>
                <a:ln w="28575">
                  <a:noFill/>
                </a:ln>
              </p:spPr>
              <p:txBody>
                <a:bodyPr wrap="none">
                  <a:spAutoFit/>
                </a:bodyPr>
                <a:lstStyle/>
                <a:p>
                  <a:r>
                    <a:rPr lang="en-US" altLang="zh-CN" sz="1600" b="1" dirty="0">
                      <a:latin typeface="Times New Roman" panose="02020603050405020304" pitchFamily="18" charset="0"/>
                    </a:rPr>
                    <a:t>Q</a:t>
                  </a:r>
                </a:p>
              </p:txBody>
            </p:sp>
            <p:sp>
              <p:nvSpPr>
                <p:cNvPr id="62494" name="Line 100"/>
                <p:cNvSpPr/>
                <p:nvPr/>
              </p:nvSpPr>
              <p:spPr>
                <a:xfrm>
                  <a:off x="3168" y="2064"/>
                  <a:ext cx="144" cy="0"/>
                </a:xfrm>
                <a:prstGeom prst="line">
                  <a:avLst/>
                </a:prstGeom>
                <a:ln w="28575">
                  <a:noFill/>
                </a:ln>
              </p:spPr>
            </p:sp>
          </p:grpSp>
          <p:sp>
            <p:nvSpPr>
              <p:cNvPr id="62492" name="Line 101"/>
              <p:cNvSpPr/>
              <p:nvPr/>
            </p:nvSpPr>
            <p:spPr>
              <a:xfrm>
                <a:off x="3144" y="1700"/>
                <a:ext cx="96" cy="0"/>
              </a:xfrm>
              <a:prstGeom prst="line">
                <a:avLst/>
              </a:prstGeom>
              <a:ln w="28575" cap="flat" cmpd="sng">
                <a:solidFill>
                  <a:schemeClr val="tx1"/>
                </a:solidFill>
                <a:prstDash val="solid"/>
                <a:headEnd type="none" w="med" len="med"/>
                <a:tailEnd type="none" w="med" len="med"/>
              </a:ln>
            </p:spPr>
          </p:sp>
        </p:grpSp>
      </p:grpSp>
      <p:grpSp>
        <p:nvGrpSpPr>
          <p:cNvPr id="13" name="Group 102"/>
          <p:cNvGrpSpPr/>
          <p:nvPr/>
        </p:nvGrpSpPr>
        <p:grpSpPr>
          <a:xfrm>
            <a:off x="1887538" y="2649539"/>
            <a:ext cx="1466850" cy="777875"/>
            <a:chOff x="229" y="1669"/>
            <a:chExt cx="924" cy="490"/>
          </a:xfrm>
        </p:grpSpPr>
        <p:sp>
          <p:nvSpPr>
            <p:cNvPr id="62485" name="Freeform 103"/>
            <p:cNvSpPr/>
            <p:nvPr/>
          </p:nvSpPr>
          <p:spPr>
            <a:xfrm>
              <a:off x="325" y="1818"/>
              <a:ext cx="828" cy="105"/>
            </a:xfrm>
            <a:custGeom>
              <a:avLst/>
              <a:gdLst>
                <a:gd name="txL" fmla="*/ 0 w 828"/>
                <a:gd name="txT" fmla="*/ 0 h 105"/>
                <a:gd name="txR" fmla="*/ 828 w 828"/>
                <a:gd name="txB" fmla="*/ 105 h 105"/>
              </a:gdLst>
              <a:ahLst/>
              <a:cxnLst>
                <a:cxn ang="0">
                  <a:pos x="0" y="102"/>
                </a:cxn>
                <a:cxn ang="0">
                  <a:pos x="825" y="105"/>
                </a:cxn>
                <a:cxn ang="0">
                  <a:pos x="828" y="0"/>
                </a:cxn>
              </a:cxnLst>
              <a:rect l="txL" t="txT" r="txR" b="txB"/>
              <a:pathLst>
                <a:path w="828" h="105">
                  <a:moveTo>
                    <a:pt x="0" y="102"/>
                  </a:moveTo>
                  <a:lnTo>
                    <a:pt x="825" y="105"/>
                  </a:lnTo>
                  <a:lnTo>
                    <a:pt x="828" y="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62486" name="Text Box 104"/>
            <p:cNvSpPr txBox="1"/>
            <p:nvPr/>
          </p:nvSpPr>
          <p:spPr>
            <a:xfrm>
              <a:off x="229" y="1669"/>
              <a:ext cx="412" cy="490"/>
            </a:xfrm>
            <a:prstGeom prst="rect">
              <a:avLst/>
            </a:prstGeom>
            <a:noFill/>
            <a:ln w="9525">
              <a:noFill/>
            </a:ln>
          </p:spPr>
          <p:txBody>
            <a:bodyPr wrap="none">
              <a:spAutoFit/>
            </a:bodyPr>
            <a:lstStyle/>
            <a:p>
              <a:pPr>
                <a:lnSpc>
                  <a:spcPct val="125000"/>
                </a:lnSpc>
              </a:pPr>
              <a:r>
                <a:rPr lang="en-US" altLang="zh-CN" b="1" dirty="0">
                  <a:latin typeface="Times New Roman" panose="02020603050405020304" pitchFamily="18" charset="0"/>
                </a:rPr>
                <a:t>CPU</a:t>
              </a:r>
            </a:p>
            <a:p>
              <a:pPr>
                <a:lnSpc>
                  <a:spcPct val="125000"/>
                </a:lnSpc>
              </a:pPr>
              <a:r>
                <a:rPr lang="zh-CN" altLang="en-US" b="1" dirty="0">
                  <a:latin typeface="Times New Roman" panose="02020603050405020304" pitchFamily="18" charset="0"/>
                </a:rPr>
                <a:t>查询</a:t>
              </a:r>
            </a:p>
          </p:txBody>
        </p:sp>
      </p:grpSp>
      <p:sp>
        <p:nvSpPr>
          <p:cNvPr id="733289" name="Text Box 105"/>
          <p:cNvSpPr txBox="1"/>
          <p:nvPr/>
        </p:nvSpPr>
        <p:spPr>
          <a:xfrm>
            <a:off x="6096000" y="5588000"/>
            <a:ext cx="3352800" cy="430887"/>
          </a:xfrm>
          <a:prstGeom prst="rect">
            <a:avLst/>
          </a:prstGeom>
          <a:noFill/>
          <a:ln w="9525">
            <a:noFill/>
          </a:ln>
        </p:spPr>
        <p:txBody>
          <a:bodyPr>
            <a:spAutoFit/>
          </a:bodyPr>
          <a:lstStyle/>
          <a:p>
            <a:r>
              <a:rPr lang="en-US" altLang="zh-CN" sz="2200" b="1" dirty="0">
                <a:latin typeface="Times New Roman" panose="02020603050405020304" pitchFamily="18" charset="0"/>
              </a:rPr>
              <a:t>MASK</a:t>
            </a:r>
            <a:r>
              <a:rPr lang="en-US" altLang="zh-CN" sz="2200" b="1" i="1" baseline="-15000" dirty="0">
                <a:latin typeface="Times New Roman" panose="02020603050405020304" pitchFamily="18" charset="0"/>
              </a:rPr>
              <a:t>i</a:t>
            </a:r>
            <a:r>
              <a:rPr lang="en-US" altLang="zh-CN" sz="2200" b="1" i="1" dirty="0">
                <a:latin typeface="Times New Roman" panose="02020603050405020304" pitchFamily="18" charset="0"/>
              </a:rPr>
              <a:t> </a:t>
            </a:r>
            <a:r>
              <a:rPr lang="en-US" altLang="zh-CN" sz="2200" b="1" dirty="0">
                <a:latin typeface="Times New Roman" panose="02020603050405020304" pitchFamily="18" charset="0"/>
              </a:rPr>
              <a:t>= 1 （</a:t>
            </a:r>
            <a:r>
              <a:rPr lang="zh-CN" altLang="en-US" sz="2200" b="1" dirty="0">
                <a:latin typeface="Times New Roman" panose="02020603050405020304" pitchFamily="18" charset="0"/>
              </a:rPr>
              <a:t>屏蔽）</a:t>
            </a:r>
          </a:p>
        </p:txBody>
      </p:sp>
      <p:sp>
        <p:nvSpPr>
          <p:cNvPr id="733290" name="Text Box 106"/>
          <p:cNvSpPr txBox="1"/>
          <p:nvPr/>
        </p:nvSpPr>
        <p:spPr>
          <a:xfrm>
            <a:off x="6096000" y="6096000"/>
            <a:ext cx="4572000" cy="430887"/>
          </a:xfrm>
          <a:prstGeom prst="rect">
            <a:avLst/>
          </a:prstGeom>
          <a:noFill/>
          <a:ln w="9525">
            <a:noFill/>
          </a:ln>
        </p:spPr>
        <p:txBody>
          <a:bodyPr>
            <a:spAutoFit/>
          </a:bodyPr>
          <a:lstStyle/>
          <a:p>
            <a:r>
              <a:rPr lang="en-US" altLang="zh-CN" sz="2200" b="1" dirty="0">
                <a:latin typeface="Times New Roman" panose="02020603050405020304" pitchFamily="18" charset="0"/>
              </a:rPr>
              <a:t>INTP</a:t>
            </a:r>
            <a:r>
              <a:rPr lang="en-US" altLang="zh-CN" sz="2200" b="1" i="1" baseline="-15000" dirty="0">
                <a:latin typeface="Times New Roman" panose="02020603050405020304" pitchFamily="18" charset="0"/>
              </a:rPr>
              <a:t>i</a:t>
            </a:r>
            <a:r>
              <a:rPr lang="en-US" altLang="zh-CN" sz="2200" b="1" dirty="0">
                <a:latin typeface="Times New Roman" panose="02020603050405020304" pitchFamily="18" charset="0"/>
              </a:rPr>
              <a:t>    = 0 （</a:t>
            </a:r>
            <a:r>
              <a:rPr lang="zh-CN" altLang="en-US" sz="2200" b="1" dirty="0">
                <a:latin typeface="Times New Roman" panose="02020603050405020304" pitchFamily="18" charset="0"/>
              </a:rPr>
              <a:t>不能被排队选中）</a:t>
            </a:r>
          </a:p>
        </p:txBody>
      </p:sp>
      <p:sp>
        <p:nvSpPr>
          <p:cNvPr id="8" name="灯片编号占位符 7">
            <a:extLst>
              <a:ext uri="{FF2B5EF4-FFF2-40B4-BE49-F238E27FC236}">
                <a16:creationId xmlns:a16="http://schemas.microsoft.com/office/drawing/2014/main" id="{1744C494-3EDA-52F6-7901-5C2D01F4554B}"/>
              </a:ext>
            </a:extLst>
          </p:cNvPr>
          <p:cNvSpPr>
            <a:spLocks noGrp="1"/>
          </p:cNvSpPr>
          <p:nvPr>
            <p:ph type="sldNum" sz="quarter" idx="12"/>
          </p:nvPr>
        </p:nvSpPr>
        <p:spPr/>
        <p:txBody>
          <a:bodyPr/>
          <a:lstStyle/>
          <a:p>
            <a:fld id="{8EE8E787-E6FE-45D8-9039-788B45E44EE7}" type="slidenum">
              <a:rPr lang="zh-CN" altLang="en-US" smtClean="0"/>
              <a:t>221</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3191"/>
                                        </p:tgtEl>
                                        <p:attrNameLst>
                                          <p:attrName>style.visibility</p:attrName>
                                        </p:attrNameLst>
                                      </p:cBhvr>
                                      <p:to>
                                        <p:strVal val="visible"/>
                                      </p:to>
                                    </p:set>
                                    <p:animEffect transition="in" filter="blinds(horizontal)">
                                      <p:cBhvr>
                                        <p:cTn id="7" dur="500"/>
                                        <p:tgtEl>
                                          <p:spTgt spid="73319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out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outVertical)">
                                      <p:cBhvr>
                                        <p:cTn id="22" dur="500"/>
                                        <p:tgtEl>
                                          <p:spTgt spid="5"/>
                                        </p:tgtEl>
                                      </p:cBhvr>
                                    </p:animEffect>
                                  </p:childTnLst>
                                </p:cTn>
                              </p:par>
                            </p:childTnLst>
                          </p:cTn>
                        </p:par>
                        <p:par>
                          <p:cTn id="23" fill="hold">
                            <p:stCondLst>
                              <p:cond delay="500"/>
                            </p:stCondLst>
                            <p:childTnLst>
                              <p:par>
                                <p:cTn id="24" presetID="12" presetClass="entr" presetSubtype="4" fill="hold" nodeType="afterEffect">
                                  <p:stCondLst>
                                    <p:cond delay="0"/>
                                  </p:stCondLst>
                                  <p:childTnLst>
                                    <p:set>
                                      <p:cBhvr>
                                        <p:cTn id="25" dur="1" fill="hold">
                                          <p:stCondLst>
                                            <p:cond delay="0"/>
                                          </p:stCondLst>
                                        </p:cTn>
                                        <p:tgtEl>
                                          <p:spTgt spid="733262"/>
                                        </p:tgtEl>
                                        <p:attrNameLst>
                                          <p:attrName>style.visibility</p:attrName>
                                        </p:attrNameLst>
                                      </p:cBhvr>
                                      <p:to>
                                        <p:strVal val="visible"/>
                                      </p:to>
                                    </p:set>
                                    <p:animEffect transition="in" filter="slide(fromBottom)">
                                      <p:cBhvr>
                                        <p:cTn id="26" dur="500"/>
                                        <p:tgtEl>
                                          <p:spTgt spid="733262"/>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arn(outVertical)">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12" fill="hold" nodeType="clickEffect">
                                  <p:stCondLst>
                                    <p:cond delay="0"/>
                                  </p:stCondLst>
                                  <p:childTnLst>
                                    <p:set>
                                      <p:cBhvr>
                                        <p:cTn id="35" dur="1" fill="hold">
                                          <p:stCondLst>
                                            <p:cond delay="0"/>
                                          </p:stCondLst>
                                        </p:cTn>
                                        <p:tgtEl>
                                          <p:spTgt spid="733269"/>
                                        </p:tgtEl>
                                        <p:attrNameLst>
                                          <p:attrName>style.visibility</p:attrName>
                                        </p:attrNameLst>
                                      </p:cBhvr>
                                      <p:to>
                                        <p:strVal val="visible"/>
                                      </p:to>
                                    </p:set>
                                    <p:animEffect transition="in" filter="strips(downLeft)">
                                      <p:cBhvr>
                                        <p:cTn id="36" dur="500"/>
                                        <p:tgtEl>
                                          <p:spTgt spid="733269"/>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733268"/>
                                        </p:tgtEl>
                                        <p:attrNameLst>
                                          <p:attrName>style.visibility</p:attrName>
                                        </p:attrNameLst>
                                      </p:cBhvr>
                                      <p:to>
                                        <p:strVal val="visible"/>
                                      </p:to>
                                    </p:set>
                                    <p:animEffect transition="in" filter="slide(fromBottom)">
                                      <p:cBhvr>
                                        <p:cTn id="41" dur="500"/>
                                        <p:tgtEl>
                                          <p:spTgt spid="733268"/>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37"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barn(outVertical)">
                                      <p:cBhvr>
                                        <p:cTn id="46" dur="500"/>
                                        <p:tgtEl>
                                          <p:spTgt spid="6"/>
                                        </p:tgtEl>
                                      </p:cBhvr>
                                    </p:animEffect>
                                  </p:childTnLst>
                                </p:cTn>
                              </p:par>
                            </p:childTnLst>
                          </p:cTn>
                        </p:par>
                        <p:par>
                          <p:cTn id="47" fill="hold">
                            <p:stCondLst>
                              <p:cond delay="500"/>
                            </p:stCondLst>
                            <p:childTnLst>
                              <p:par>
                                <p:cTn id="48" presetID="12" presetClass="entr" presetSubtype="4" fill="hold" nodeType="afterEffect">
                                  <p:stCondLst>
                                    <p:cond delay="0"/>
                                  </p:stCondLst>
                                  <p:childTnLst>
                                    <p:set>
                                      <p:cBhvr>
                                        <p:cTn id="49" dur="1" fill="hold">
                                          <p:stCondLst>
                                            <p:cond delay="0"/>
                                          </p:stCondLst>
                                        </p:cTn>
                                        <p:tgtEl>
                                          <p:spTgt spid="733267"/>
                                        </p:tgtEl>
                                        <p:attrNameLst>
                                          <p:attrName>style.visibility</p:attrName>
                                        </p:attrNameLst>
                                      </p:cBhvr>
                                      <p:to>
                                        <p:strVal val="visible"/>
                                      </p:to>
                                    </p:set>
                                    <p:animEffect transition="in" filter="slide(fromBottom)">
                                      <p:cBhvr>
                                        <p:cTn id="50" dur="500"/>
                                        <p:tgtEl>
                                          <p:spTgt spid="733267"/>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3"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strips(upRight)">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733192"/>
                                        </p:tgtEl>
                                        <p:attrNameLst>
                                          <p:attrName>style.visibility</p:attrName>
                                        </p:attrNameLst>
                                      </p:cBhvr>
                                      <p:to>
                                        <p:strVal val="visible"/>
                                      </p:to>
                                    </p:set>
                                    <p:animEffect transition="in" filter="blinds(horizontal)">
                                      <p:cBhvr>
                                        <p:cTn id="60" dur="500"/>
                                        <p:tgtEl>
                                          <p:spTgt spid="733192"/>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733193"/>
                                        </p:tgtEl>
                                        <p:attrNameLst>
                                          <p:attrName>style.visibility</p:attrName>
                                        </p:attrNameLst>
                                      </p:cBhvr>
                                      <p:to>
                                        <p:strVal val="visible"/>
                                      </p:to>
                                    </p:set>
                                    <p:animEffect transition="in" filter="blinds(horizontal)">
                                      <p:cBhvr>
                                        <p:cTn id="65" dur="500"/>
                                        <p:tgtEl>
                                          <p:spTgt spid="733193"/>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37" fill="hold" nodeType="click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barn(outVertical)">
                                      <p:cBhvr>
                                        <p:cTn id="70" dur="500"/>
                                        <p:tgtEl>
                                          <p:spTgt spid="3"/>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4" fill="hold" nodeType="clickEffect">
                                  <p:stCondLst>
                                    <p:cond delay="0"/>
                                  </p:stCondLst>
                                  <p:childTnLst>
                                    <p:set>
                                      <p:cBhvr>
                                        <p:cTn id="74" dur="1" fill="hold">
                                          <p:stCondLst>
                                            <p:cond delay="0"/>
                                          </p:stCondLst>
                                        </p:cTn>
                                        <p:tgtEl>
                                          <p:spTgt spid="4"/>
                                        </p:tgtEl>
                                        <p:attrNameLst>
                                          <p:attrName>style.visibility</p:attrName>
                                        </p:attrNameLst>
                                      </p:cBhvr>
                                      <p:to>
                                        <p:strVal val="visible"/>
                                      </p:to>
                                    </p:set>
                                    <p:animEffect transition="in" filter="slide(fromBottom)">
                                      <p:cBhvr>
                                        <p:cTn id="75" dur="500"/>
                                        <p:tgtEl>
                                          <p:spTgt spid="4"/>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733289"/>
                                        </p:tgtEl>
                                        <p:attrNameLst>
                                          <p:attrName>style.visibility</p:attrName>
                                        </p:attrNameLst>
                                      </p:cBhvr>
                                      <p:to>
                                        <p:strVal val="visible"/>
                                      </p:to>
                                    </p:set>
                                    <p:animEffect transition="in" filter="blinds(horizontal)">
                                      <p:cBhvr>
                                        <p:cTn id="80" dur="500"/>
                                        <p:tgtEl>
                                          <p:spTgt spid="733289"/>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733290"/>
                                        </p:tgtEl>
                                        <p:attrNameLst>
                                          <p:attrName>style.visibility</p:attrName>
                                        </p:attrNameLst>
                                      </p:cBhvr>
                                      <p:to>
                                        <p:strVal val="visible"/>
                                      </p:to>
                                    </p:set>
                                    <p:animEffect transition="in" filter="blinds(horizontal)">
                                      <p:cBhvr>
                                        <p:cTn id="85" dur="500"/>
                                        <p:tgtEl>
                                          <p:spTgt spid="733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3191" grpId="0"/>
      <p:bldP spid="733192" grpId="0"/>
      <p:bldP spid="733193" grpId="0"/>
      <p:bldP spid="733289" grpId="0"/>
      <p:bldP spid="733290"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p:nvPr/>
        </p:nvSpPr>
        <p:spPr>
          <a:xfrm>
            <a:off x="1981200" y="457200"/>
            <a:ext cx="5399088" cy="431800"/>
          </a:xfrm>
          <a:prstGeom prst="rect">
            <a:avLst/>
          </a:prstGeom>
          <a:noFill/>
          <a:ln w="9525">
            <a:noFill/>
          </a:ln>
        </p:spPr>
        <p:txBody>
          <a:bodyPr wrap="none" lIns="0" tIns="0" rIns="0" bIns="0" anchor="ctr"/>
          <a:lstStyle/>
          <a:p>
            <a:r>
              <a:rPr lang="zh-CN" altLang="en-US" sz="3200" b="1" dirty="0">
                <a:latin typeface="Times New Roman" panose="02020603050405020304" pitchFamily="18" charset="0"/>
              </a:rPr>
              <a:t>(2)  屏蔽字</a:t>
            </a:r>
          </a:p>
        </p:txBody>
      </p:sp>
      <p:grpSp>
        <p:nvGrpSpPr>
          <p:cNvPr id="2" name="Group 4"/>
          <p:cNvGrpSpPr/>
          <p:nvPr/>
        </p:nvGrpSpPr>
        <p:grpSpPr>
          <a:xfrm>
            <a:off x="261677" y="1969661"/>
            <a:ext cx="6883400" cy="4572000"/>
            <a:chOff x="768" y="1200"/>
            <a:chExt cx="4336" cy="2880"/>
          </a:xfrm>
        </p:grpSpPr>
        <p:grpSp>
          <p:nvGrpSpPr>
            <p:cNvPr id="63496" name="Group 5"/>
            <p:cNvGrpSpPr/>
            <p:nvPr/>
          </p:nvGrpSpPr>
          <p:grpSpPr>
            <a:xfrm>
              <a:off x="768" y="1200"/>
              <a:ext cx="4336" cy="2880"/>
              <a:chOff x="768" y="1200"/>
              <a:chExt cx="4336" cy="2880"/>
            </a:xfrm>
          </p:grpSpPr>
          <p:sp>
            <p:nvSpPr>
              <p:cNvPr id="63499" name="Text Box 6"/>
              <p:cNvSpPr txBox="1"/>
              <p:nvPr/>
            </p:nvSpPr>
            <p:spPr>
              <a:xfrm>
                <a:off x="790" y="1213"/>
                <a:ext cx="763" cy="252"/>
              </a:xfrm>
              <a:prstGeom prst="rect">
                <a:avLst/>
              </a:prstGeom>
              <a:noFill/>
              <a:ln w="9525">
                <a:noFill/>
              </a:ln>
            </p:spPr>
            <p:txBody>
              <a:bodyPr wrap="none">
                <a:spAutoFit/>
              </a:bodyPr>
              <a:lstStyle/>
              <a:p>
                <a:r>
                  <a:rPr lang="zh-CN" altLang="en-US" sz="2000" b="1" dirty="0">
                    <a:latin typeface="Times New Roman" panose="02020603050405020304" pitchFamily="18" charset="0"/>
                  </a:rPr>
                  <a:t>　优先级</a:t>
                </a:r>
              </a:p>
            </p:txBody>
          </p:sp>
          <p:sp>
            <p:nvSpPr>
              <p:cNvPr id="63500" name="Text Box 7"/>
              <p:cNvSpPr txBox="1"/>
              <p:nvPr/>
            </p:nvSpPr>
            <p:spPr>
              <a:xfrm>
                <a:off x="2390" y="1226"/>
                <a:ext cx="1732" cy="252"/>
              </a:xfrm>
              <a:prstGeom prst="rect">
                <a:avLst/>
              </a:prstGeom>
              <a:noFill/>
              <a:ln w="9525">
                <a:noFill/>
              </a:ln>
            </p:spPr>
            <p:txBody>
              <a:bodyPr wrap="none">
                <a:spAutoFit/>
              </a:bodyPr>
              <a:lstStyle/>
              <a:p>
                <a:r>
                  <a:rPr lang="zh-CN" altLang="en-US" sz="2000" b="1" dirty="0">
                    <a:latin typeface="Times New Roman" panose="02020603050405020304" pitchFamily="18" charset="0"/>
                  </a:rPr>
                  <a:t>屏              蔽             字 </a:t>
                </a:r>
              </a:p>
            </p:txBody>
          </p:sp>
          <p:sp>
            <p:nvSpPr>
              <p:cNvPr id="63501" name="Line 8"/>
              <p:cNvSpPr/>
              <p:nvPr/>
            </p:nvSpPr>
            <p:spPr>
              <a:xfrm>
                <a:off x="790" y="1200"/>
                <a:ext cx="4314" cy="0"/>
              </a:xfrm>
              <a:prstGeom prst="line">
                <a:avLst/>
              </a:prstGeom>
              <a:ln w="28575" cap="flat" cmpd="sng">
                <a:solidFill>
                  <a:schemeClr val="tx1"/>
                </a:solidFill>
                <a:prstDash val="solid"/>
                <a:headEnd type="none" w="med" len="med"/>
                <a:tailEnd type="none" w="med" len="med"/>
              </a:ln>
            </p:spPr>
            <p:txBody>
              <a:bodyPr/>
              <a:lstStyle/>
              <a:p>
                <a:endParaRPr lang="zh-CN" altLang="en-US"/>
              </a:p>
            </p:txBody>
          </p:sp>
          <p:sp>
            <p:nvSpPr>
              <p:cNvPr id="63502" name="Text Box 9"/>
              <p:cNvSpPr txBox="1"/>
              <p:nvPr/>
            </p:nvSpPr>
            <p:spPr>
              <a:xfrm>
                <a:off x="1831" y="1505"/>
                <a:ext cx="2871" cy="271"/>
              </a:xfrm>
              <a:prstGeom prst="rect">
                <a:avLst/>
              </a:prstGeom>
              <a:noFill/>
              <a:ln w="9525">
                <a:noFill/>
              </a:ln>
            </p:spPr>
            <p:txBody>
              <a:bodyPr wrap="none">
                <a:spAutoFit/>
              </a:bodyPr>
              <a:lstStyle/>
              <a:p>
                <a:r>
                  <a:rPr lang="zh-CN" altLang="en-US" sz="2200" b="1" dirty="0">
                    <a:latin typeface="Times New Roman" panose="02020603050405020304" pitchFamily="18" charset="0"/>
                  </a:rPr>
                  <a:t>1  1  1  1  1  1  1  1  1  1  1  1  1  1  1  1</a:t>
                </a:r>
              </a:p>
            </p:txBody>
          </p:sp>
          <p:sp>
            <p:nvSpPr>
              <p:cNvPr id="63503" name="Text Box 10"/>
              <p:cNvSpPr txBox="1"/>
              <p:nvPr/>
            </p:nvSpPr>
            <p:spPr>
              <a:xfrm>
                <a:off x="1831" y="1771"/>
                <a:ext cx="2871" cy="271"/>
              </a:xfrm>
              <a:prstGeom prst="rect">
                <a:avLst/>
              </a:prstGeom>
              <a:noFill/>
              <a:ln w="9525">
                <a:noFill/>
              </a:ln>
            </p:spPr>
            <p:txBody>
              <a:bodyPr wrap="none">
                <a:spAutoFit/>
              </a:bodyPr>
              <a:lstStyle/>
              <a:p>
                <a:r>
                  <a:rPr lang="zh-CN" altLang="en-US" sz="2200" b="1" dirty="0">
                    <a:solidFill>
                      <a:srgbClr val="954F72"/>
                    </a:solidFill>
                    <a:latin typeface="Times New Roman" panose="02020603050405020304" pitchFamily="18" charset="0"/>
                  </a:rPr>
                  <a:t>0</a:t>
                </a:r>
                <a:r>
                  <a:rPr lang="zh-CN" altLang="en-US" sz="2200" b="1" dirty="0">
                    <a:latin typeface="Times New Roman" panose="02020603050405020304" pitchFamily="18" charset="0"/>
                  </a:rPr>
                  <a:t>  1  1  1  1  1  1  1  1  1  1  1  1  1  1  1</a:t>
                </a:r>
              </a:p>
            </p:txBody>
          </p:sp>
          <p:sp>
            <p:nvSpPr>
              <p:cNvPr id="63504" name="Text Box 11"/>
              <p:cNvSpPr txBox="1"/>
              <p:nvPr/>
            </p:nvSpPr>
            <p:spPr>
              <a:xfrm>
                <a:off x="1831" y="2042"/>
                <a:ext cx="2871" cy="271"/>
              </a:xfrm>
              <a:prstGeom prst="rect">
                <a:avLst/>
              </a:prstGeom>
              <a:noFill/>
              <a:ln w="9525">
                <a:noFill/>
              </a:ln>
            </p:spPr>
            <p:txBody>
              <a:bodyPr wrap="none">
                <a:spAutoFit/>
              </a:bodyPr>
              <a:lstStyle/>
              <a:p>
                <a:r>
                  <a:rPr lang="zh-CN" altLang="en-US" sz="2200" b="1" dirty="0">
                    <a:solidFill>
                      <a:srgbClr val="954F72"/>
                    </a:solidFill>
                    <a:latin typeface="Times New Roman" panose="02020603050405020304" pitchFamily="18" charset="0"/>
                  </a:rPr>
                  <a:t>0  0  </a:t>
                </a:r>
                <a:r>
                  <a:rPr lang="zh-CN" altLang="en-US" sz="2200" b="1" dirty="0">
                    <a:latin typeface="Times New Roman" panose="02020603050405020304" pitchFamily="18" charset="0"/>
                  </a:rPr>
                  <a:t>1  1  1  1  1  1  1  1  1  1  1  1  1  1</a:t>
                </a:r>
              </a:p>
            </p:txBody>
          </p:sp>
          <p:sp>
            <p:nvSpPr>
              <p:cNvPr id="63505" name="Text Box 12"/>
              <p:cNvSpPr txBox="1"/>
              <p:nvPr/>
            </p:nvSpPr>
            <p:spPr>
              <a:xfrm>
                <a:off x="1831" y="2305"/>
                <a:ext cx="2871" cy="271"/>
              </a:xfrm>
              <a:prstGeom prst="rect">
                <a:avLst/>
              </a:prstGeom>
              <a:noFill/>
              <a:ln w="9525">
                <a:noFill/>
              </a:ln>
            </p:spPr>
            <p:txBody>
              <a:bodyPr wrap="none">
                <a:spAutoFit/>
              </a:bodyPr>
              <a:lstStyle/>
              <a:p>
                <a:r>
                  <a:rPr lang="zh-CN" altLang="en-US" sz="2200" b="1" dirty="0">
                    <a:solidFill>
                      <a:srgbClr val="954F72"/>
                    </a:solidFill>
                    <a:latin typeface="Times New Roman" panose="02020603050405020304" pitchFamily="18" charset="0"/>
                  </a:rPr>
                  <a:t>0  0  0  </a:t>
                </a:r>
                <a:r>
                  <a:rPr lang="zh-CN" altLang="en-US" sz="2200" b="1" dirty="0">
                    <a:latin typeface="Times New Roman" panose="02020603050405020304" pitchFamily="18" charset="0"/>
                  </a:rPr>
                  <a:t>1  1  1  1  1  1  1  1  1  1  1  1  1</a:t>
                </a:r>
              </a:p>
            </p:txBody>
          </p:sp>
          <p:sp>
            <p:nvSpPr>
              <p:cNvPr id="63506" name="Text Box 13"/>
              <p:cNvSpPr txBox="1"/>
              <p:nvPr/>
            </p:nvSpPr>
            <p:spPr>
              <a:xfrm>
                <a:off x="1831" y="2572"/>
                <a:ext cx="2871" cy="271"/>
              </a:xfrm>
              <a:prstGeom prst="rect">
                <a:avLst/>
              </a:prstGeom>
              <a:noFill/>
              <a:ln w="9525">
                <a:noFill/>
              </a:ln>
            </p:spPr>
            <p:txBody>
              <a:bodyPr wrap="none">
                <a:spAutoFit/>
              </a:bodyPr>
              <a:lstStyle/>
              <a:p>
                <a:r>
                  <a:rPr lang="zh-CN" altLang="en-US" sz="2200" b="1" dirty="0">
                    <a:solidFill>
                      <a:srgbClr val="954F72"/>
                    </a:solidFill>
                    <a:latin typeface="Times New Roman" panose="02020603050405020304" pitchFamily="18" charset="0"/>
                  </a:rPr>
                  <a:t>0  0  0  0  </a:t>
                </a:r>
                <a:r>
                  <a:rPr lang="zh-CN" altLang="en-US" sz="2200" b="1" dirty="0">
                    <a:latin typeface="Times New Roman" panose="02020603050405020304" pitchFamily="18" charset="0"/>
                  </a:rPr>
                  <a:t>1  1  1  1  1  1  1  1  1  1  1  1</a:t>
                </a:r>
              </a:p>
            </p:txBody>
          </p:sp>
          <p:sp>
            <p:nvSpPr>
              <p:cNvPr id="63507" name="Text Box 14"/>
              <p:cNvSpPr txBox="1"/>
              <p:nvPr/>
            </p:nvSpPr>
            <p:spPr>
              <a:xfrm>
                <a:off x="1831" y="2839"/>
                <a:ext cx="2871" cy="271"/>
              </a:xfrm>
              <a:prstGeom prst="rect">
                <a:avLst/>
              </a:prstGeom>
              <a:noFill/>
              <a:ln w="9525">
                <a:noFill/>
              </a:ln>
            </p:spPr>
            <p:txBody>
              <a:bodyPr wrap="none">
                <a:spAutoFit/>
              </a:bodyPr>
              <a:lstStyle/>
              <a:p>
                <a:r>
                  <a:rPr lang="zh-CN" altLang="en-US" sz="2200" b="1" dirty="0">
                    <a:solidFill>
                      <a:srgbClr val="954F72"/>
                    </a:solidFill>
                    <a:latin typeface="Times New Roman" panose="02020603050405020304" pitchFamily="18" charset="0"/>
                  </a:rPr>
                  <a:t>0  0  0  0  0  </a:t>
                </a:r>
                <a:r>
                  <a:rPr lang="zh-CN" altLang="en-US" sz="2200" b="1" dirty="0">
                    <a:latin typeface="Times New Roman" panose="02020603050405020304" pitchFamily="18" charset="0"/>
                  </a:rPr>
                  <a:t>1  1  1  1  1  1  1  1  1  1  1</a:t>
                </a:r>
              </a:p>
            </p:txBody>
          </p:sp>
          <p:sp>
            <p:nvSpPr>
              <p:cNvPr id="63508" name="Text Box 15"/>
              <p:cNvSpPr txBox="1"/>
              <p:nvPr/>
            </p:nvSpPr>
            <p:spPr>
              <a:xfrm>
                <a:off x="3383" y="3218"/>
                <a:ext cx="330" cy="236"/>
              </a:xfrm>
              <a:prstGeom prst="rect">
                <a:avLst/>
              </a:prstGeom>
              <a:noFill/>
              <a:ln w="9525">
                <a:noFill/>
              </a:ln>
            </p:spPr>
            <p:txBody>
              <a:bodyPr vert="eaVert" wrap="none">
                <a:spAutoFit/>
              </a:bodyPr>
              <a:lstStyle/>
              <a:p>
                <a:r>
                  <a:rPr lang="zh-CN" altLang="en-US" sz="2200" b="1" dirty="0">
                    <a:latin typeface="Times New Roman" panose="02020603050405020304" pitchFamily="18" charset="0"/>
                  </a:rPr>
                  <a:t>…</a:t>
                </a:r>
              </a:p>
            </p:txBody>
          </p:sp>
          <p:sp>
            <p:nvSpPr>
              <p:cNvPr id="63509" name="Text Box 16"/>
              <p:cNvSpPr txBox="1"/>
              <p:nvPr/>
            </p:nvSpPr>
            <p:spPr>
              <a:xfrm>
                <a:off x="1831" y="3552"/>
                <a:ext cx="2871" cy="271"/>
              </a:xfrm>
              <a:prstGeom prst="rect">
                <a:avLst/>
              </a:prstGeom>
              <a:noFill/>
              <a:ln w="9525">
                <a:noFill/>
              </a:ln>
            </p:spPr>
            <p:txBody>
              <a:bodyPr wrap="none">
                <a:spAutoFit/>
              </a:bodyPr>
              <a:lstStyle/>
              <a:p>
                <a:r>
                  <a:rPr lang="zh-CN" altLang="en-US" sz="2200" b="1" dirty="0">
                    <a:solidFill>
                      <a:srgbClr val="954F72"/>
                    </a:solidFill>
                    <a:latin typeface="Times New Roman" panose="02020603050405020304" pitchFamily="18" charset="0"/>
                  </a:rPr>
                  <a:t>0  0  0  0  0  0  0  0  0  0  0  0  0  0  </a:t>
                </a:r>
                <a:r>
                  <a:rPr lang="zh-CN" altLang="en-US" sz="2200" b="1" dirty="0">
                    <a:latin typeface="Times New Roman" panose="02020603050405020304" pitchFamily="18" charset="0"/>
                  </a:rPr>
                  <a:t>1  1</a:t>
                </a:r>
              </a:p>
            </p:txBody>
          </p:sp>
          <p:sp>
            <p:nvSpPr>
              <p:cNvPr id="63510" name="Text Box 17"/>
              <p:cNvSpPr txBox="1"/>
              <p:nvPr/>
            </p:nvSpPr>
            <p:spPr>
              <a:xfrm>
                <a:off x="1831" y="3785"/>
                <a:ext cx="2871" cy="271"/>
              </a:xfrm>
              <a:prstGeom prst="rect">
                <a:avLst/>
              </a:prstGeom>
              <a:noFill/>
              <a:ln w="9525">
                <a:noFill/>
              </a:ln>
            </p:spPr>
            <p:txBody>
              <a:bodyPr wrap="none">
                <a:spAutoFit/>
              </a:bodyPr>
              <a:lstStyle/>
              <a:p>
                <a:r>
                  <a:rPr lang="zh-CN" altLang="en-US" sz="2200" b="1" dirty="0">
                    <a:solidFill>
                      <a:srgbClr val="954F72"/>
                    </a:solidFill>
                    <a:latin typeface="Times New Roman" panose="02020603050405020304" pitchFamily="18" charset="0"/>
                  </a:rPr>
                  <a:t>0  0  0  0  0  0  0  0  0  0  0  0  0  0  0  </a:t>
                </a:r>
                <a:r>
                  <a:rPr lang="zh-CN" altLang="en-US" sz="2200" b="1" dirty="0">
                    <a:latin typeface="Times New Roman" panose="02020603050405020304" pitchFamily="18" charset="0"/>
                  </a:rPr>
                  <a:t>1</a:t>
                </a:r>
              </a:p>
            </p:txBody>
          </p:sp>
          <p:sp>
            <p:nvSpPr>
              <p:cNvPr id="63511" name="Line 18"/>
              <p:cNvSpPr/>
              <p:nvPr/>
            </p:nvSpPr>
            <p:spPr>
              <a:xfrm>
                <a:off x="768" y="1529"/>
                <a:ext cx="4314" cy="0"/>
              </a:xfrm>
              <a:prstGeom prst="line">
                <a:avLst/>
              </a:prstGeom>
              <a:ln w="28575" cap="flat" cmpd="sng">
                <a:solidFill>
                  <a:schemeClr val="tx1"/>
                </a:solidFill>
                <a:prstDash val="solid"/>
                <a:headEnd type="none" w="med" len="med"/>
                <a:tailEnd type="none" w="med" len="med"/>
              </a:ln>
            </p:spPr>
          </p:sp>
          <p:sp>
            <p:nvSpPr>
              <p:cNvPr id="63512" name="Line 19"/>
              <p:cNvSpPr/>
              <p:nvPr/>
            </p:nvSpPr>
            <p:spPr>
              <a:xfrm>
                <a:off x="768" y="4080"/>
                <a:ext cx="4314" cy="0"/>
              </a:xfrm>
              <a:prstGeom prst="line">
                <a:avLst/>
              </a:prstGeom>
              <a:ln w="28575" cap="flat" cmpd="sng">
                <a:solidFill>
                  <a:schemeClr val="tx1"/>
                </a:solidFill>
                <a:prstDash val="solid"/>
                <a:headEnd type="none" w="med" len="med"/>
                <a:tailEnd type="none" w="med" len="med"/>
              </a:ln>
            </p:spPr>
          </p:sp>
          <p:sp>
            <p:nvSpPr>
              <p:cNvPr id="63513" name="Freeform 20"/>
              <p:cNvSpPr/>
              <p:nvPr/>
            </p:nvSpPr>
            <p:spPr>
              <a:xfrm>
                <a:off x="1644" y="1200"/>
                <a:ext cx="1" cy="2880"/>
              </a:xfrm>
              <a:custGeom>
                <a:avLst/>
                <a:gdLst>
                  <a:gd name="txL" fmla="*/ 0 w 1"/>
                  <a:gd name="txT" fmla="*/ 0 h 2880"/>
                  <a:gd name="txR" fmla="*/ 1 w 1"/>
                  <a:gd name="txB" fmla="*/ 2880 h 2880"/>
                </a:gdLst>
                <a:ahLst/>
                <a:cxnLst>
                  <a:cxn ang="0">
                    <a:pos x="1" y="0"/>
                  </a:cxn>
                  <a:cxn ang="0">
                    <a:pos x="0" y="2880"/>
                  </a:cxn>
                </a:cxnLst>
                <a:rect l="txL" t="txT" r="txR" b="txB"/>
                <a:pathLst>
                  <a:path w="1" h="2880">
                    <a:moveTo>
                      <a:pt x="1" y="0"/>
                    </a:moveTo>
                    <a:lnTo>
                      <a:pt x="0" y="288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63514" name="Text Box 21"/>
              <p:cNvSpPr txBox="1"/>
              <p:nvPr/>
            </p:nvSpPr>
            <p:spPr>
              <a:xfrm>
                <a:off x="1082" y="1505"/>
                <a:ext cx="205" cy="271"/>
              </a:xfrm>
              <a:prstGeom prst="rect">
                <a:avLst/>
              </a:prstGeom>
              <a:noFill/>
              <a:ln w="9525">
                <a:noFill/>
              </a:ln>
            </p:spPr>
            <p:txBody>
              <a:bodyPr wrap="none">
                <a:spAutoFit/>
              </a:bodyPr>
              <a:lstStyle/>
              <a:p>
                <a:r>
                  <a:rPr lang="zh-CN" altLang="en-US" sz="2200" b="1" dirty="0">
                    <a:latin typeface="Times New Roman" panose="02020603050405020304" pitchFamily="18" charset="0"/>
                  </a:rPr>
                  <a:t>1</a:t>
                </a:r>
              </a:p>
            </p:txBody>
          </p:sp>
          <p:sp>
            <p:nvSpPr>
              <p:cNvPr id="63515" name="Text Box 22"/>
              <p:cNvSpPr txBox="1"/>
              <p:nvPr/>
            </p:nvSpPr>
            <p:spPr>
              <a:xfrm>
                <a:off x="1082" y="1771"/>
                <a:ext cx="205" cy="271"/>
              </a:xfrm>
              <a:prstGeom prst="rect">
                <a:avLst/>
              </a:prstGeom>
              <a:noFill/>
              <a:ln w="9525">
                <a:noFill/>
              </a:ln>
            </p:spPr>
            <p:txBody>
              <a:bodyPr wrap="none">
                <a:spAutoFit/>
              </a:bodyPr>
              <a:lstStyle/>
              <a:p>
                <a:r>
                  <a:rPr lang="zh-CN" altLang="en-US" sz="2200" b="1" dirty="0">
                    <a:latin typeface="Times New Roman" panose="02020603050405020304" pitchFamily="18" charset="0"/>
                  </a:rPr>
                  <a:t>2</a:t>
                </a:r>
              </a:p>
            </p:txBody>
          </p:sp>
          <p:sp>
            <p:nvSpPr>
              <p:cNvPr id="63516" name="Text Box 23"/>
              <p:cNvSpPr txBox="1"/>
              <p:nvPr/>
            </p:nvSpPr>
            <p:spPr>
              <a:xfrm>
                <a:off x="1082" y="2042"/>
                <a:ext cx="205" cy="271"/>
              </a:xfrm>
              <a:prstGeom prst="rect">
                <a:avLst/>
              </a:prstGeom>
              <a:noFill/>
              <a:ln w="9525">
                <a:noFill/>
              </a:ln>
            </p:spPr>
            <p:txBody>
              <a:bodyPr wrap="none">
                <a:spAutoFit/>
              </a:bodyPr>
              <a:lstStyle/>
              <a:p>
                <a:r>
                  <a:rPr lang="zh-CN" altLang="en-US" sz="2200" b="1" dirty="0">
                    <a:latin typeface="Times New Roman" panose="02020603050405020304" pitchFamily="18" charset="0"/>
                  </a:rPr>
                  <a:t>3</a:t>
                </a:r>
              </a:p>
            </p:txBody>
          </p:sp>
          <p:sp>
            <p:nvSpPr>
              <p:cNvPr id="63517" name="Text Box 24"/>
              <p:cNvSpPr txBox="1"/>
              <p:nvPr/>
            </p:nvSpPr>
            <p:spPr>
              <a:xfrm>
                <a:off x="1082" y="2305"/>
                <a:ext cx="205" cy="271"/>
              </a:xfrm>
              <a:prstGeom prst="rect">
                <a:avLst/>
              </a:prstGeom>
              <a:noFill/>
              <a:ln w="9525">
                <a:noFill/>
              </a:ln>
            </p:spPr>
            <p:txBody>
              <a:bodyPr wrap="none">
                <a:spAutoFit/>
              </a:bodyPr>
              <a:lstStyle/>
              <a:p>
                <a:r>
                  <a:rPr lang="zh-CN" altLang="en-US" sz="2200" b="1" dirty="0">
                    <a:latin typeface="Times New Roman" panose="02020603050405020304" pitchFamily="18" charset="0"/>
                  </a:rPr>
                  <a:t>4</a:t>
                </a:r>
              </a:p>
            </p:txBody>
          </p:sp>
          <p:sp>
            <p:nvSpPr>
              <p:cNvPr id="63518" name="Text Box 25"/>
              <p:cNvSpPr txBox="1"/>
              <p:nvPr/>
            </p:nvSpPr>
            <p:spPr>
              <a:xfrm>
                <a:off x="1082" y="2572"/>
                <a:ext cx="205" cy="271"/>
              </a:xfrm>
              <a:prstGeom prst="rect">
                <a:avLst/>
              </a:prstGeom>
              <a:noFill/>
              <a:ln w="9525">
                <a:noFill/>
              </a:ln>
            </p:spPr>
            <p:txBody>
              <a:bodyPr wrap="none">
                <a:spAutoFit/>
              </a:bodyPr>
              <a:lstStyle/>
              <a:p>
                <a:r>
                  <a:rPr lang="zh-CN" altLang="en-US" sz="2200" b="1" dirty="0">
                    <a:latin typeface="Times New Roman" panose="02020603050405020304" pitchFamily="18" charset="0"/>
                  </a:rPr>
                  <a:t>5</a:t>
                </a:r>
              </a:p>
            </p:txBody>
          </p:sp>
          <p:sp>
            <p:nvSpPr>
              <p:cNvPr id="63519" name="Text Box 26"/>
              <p:cNvSpPr txBox="1"/>
              <p:nvPr/>
            </p:nvSpPr>
            <p:spPr>
              <a:xfrm>
                <a:off x="1082" y="2839"/>
                <a:ext cx="205" cy="271"/>
              </a:xfrm>
              <a:prstGeom prst="rect">
                <a:avLst/>
              </a:prstGeom>
              <a:noFill/>
              <a:ln w="9525">
                <a:noFill/>
              </a:ln>
            </p:spPr>
            <p:txBody>
              <a:bodyPr wrap="none">
                <a:spAutoFit/>
              </a:bodyPr>
              <a:lstStyle/>
              <a:p>
                <a:r>
                  <a:rPr lang="zh-CN" altLang="en-US" sz="2200" b="1" dirty="0">
                    <a:latin typeface="Times New Roman" panose="02020603050405020304" pitchFamily="18" charset="0"/>
                  </a:rPr>
                  <a:t>6</a:t>
                </a:r>
              </a:p>
            </p:txBody>
          </p:sp>
          <p:sp>
            <p:nvSpPr>
              <p:cNvPr id="63520" name="Text Box 27"/>
              <p:cNvSpPr txBox="1"/>
              <p:nvPr/>
            </p:nvSpPr>
            <p:spPr>
              <a:xfrm>
                <a:off x="1044" y="3552"/>
                <a:ext cx="294" cy="271"/>
              </a:xfrm>
              <a:prstGeom prst="rect">
                <a:avLst/>
              </a:prstGeom>
              <a:noFill/>
              <a:ln w="9525">
                <a:noFill/>
              </a:ln>
            </p:spPr>
            <p:txBody>
              <a:bodyPr wrap="none">
                <a:spAutoFit/>
              </a:bodyPr>
              <a:lstStyle/>
              <a:p>
                <a:r>
                  <a:rPr lang="zh-CN" altLang="en-US" sz="2200" b="1" dirty="0">
                    <a:latin typeface="Times New Roman" panose="02020603050405020304" pitchFamily="18" charset="0"/>
                  </a:rPr>
                  <a:t>15</a:t>
                </a:r>
              </a:p>
            </p:txBody>
          </p:sp>
          <p:sp>
            <p:nvSpPr>
              <p:cNvPr id="63521" name="Text Box 28"/>
              <p:cNvSpPr txBox="1"/>
              <p:nvPr/>
            </p:nvSpPr>
            <p:spPr>
              <a:xfrm>
                <a:off x="1044" y="3792"/>
                <a:ext cx="294" cy="271"/>
              </a:xfrm>
              <a:prstGeom prst="rect">
                <a:avLst/>
              </a:prstGeom>
              <a:noFill/>
              <a:ln w="9525">
                <a:noFill/>
              </a:ln>
            </p:spPr>
            <p:txBody>
              <a:bodyPr wrap="none">
                <a:spAutoFit/>
              </a:bodyPr>
              <a:lstStyle/>
              <a:p>
                <a:r>
                  <a:rPr lang="zh-CN" altLang="en-US" sz="2200" b="1" dirty="0">
                    <a:latin typeface="Times New Roman" panose="02020603050405020304" pitchFamily="18" charset="0"/>
                  </a:rPr>
                  <a:t>16</a:t>
                </a:r>
              </a:p>
            </p:txBody>
          </p:sp>
          <p:sp>
            <p:nvSpPr>
              <p:cNvPr id="63522" name="Text Box 29"/>
              <p:cNvSpPr txBox="1"/>
              <p:nvPr/>
            </p:nvSpPr>
            <p:spPr>
              <a:xfrm>
                <a:off x="1081" y="3218"/>
                <a:ext cx="330" cy="236"/>
              </a:xfrm>
              <a:prstGeom prst="rect">
                <a:avLst/>
              </a:prstGeom>
              <a:noFill/>
              <a:ln w="9525">
                <a:noFill/>
              </a:ln>
            </p:spPr>
            <p:txBody>
              <a:bodyPr vert="eaVert" wrap="none">
                <a:spAutoFit/>
              </a:bodyPr>
              <a:lstStyle/>
              <a:p>
                <a:r>
                  <a:rPr lang="zh-CN" altLang="en-US" sz="2200" b="1" dirty="0">
                    <a:latin typeface="Times New Roman" panose="02020603050405020304" pitchFamily="18" charset="0"/>
                  </a:rPr>
                  <a:t>…</a:t>
                </a:r>
              </a:p>
            </p:txBody>
          </p:sp>
        </p:grpSp>
        <p:sp>
          <p:nvSpPr>
            <p:cNvPr id="63497" name="Freeform 30"/>
            <p:cNvSpPr/>
            <p:nvPr/>
          </p:nvSpPr>
          <p:spPr>
            <a:xfrm>
              <a:off x="775" y="1200"/>
              <a:ext cx="1" cy="2880"/>
            </a:xfrm>
            <a:custGeom>
              <a:avLst/>
              <a:gdLst>
                <a:gd name="txL" fmla="*/ 0 w 1"/>
                <a:gd name="txT" fmla="*/ 0 h 2880"/>
                <a:gd name="txR" fmla="*/ 1 w 1"/>
                <a:gd name="txB" fmla="*/ 2880 h 2880"/>
              </a:gdLst>
              <a:ahLst/>
              <a:cxnLst>
                <a:cxn ang="0">
                  <a:pos x="1" y="0"/>
                </a:cxn>
                <a:cxn ang="0">
                  <a:pos x="0" y="2880"/>
                </a:cxn>
              </a:cxnLst>
              <a:rect l="txL" t="txT" r="txR" b="txB"/>
              <a:pathLst>
                <a:path w="1" h="2880">
                  <a:moveTo>
                    <a:pt x="1" y="0"/>
                  </a:moveTo>
                  <a:lnTo>
                    <a:pt x="0" y="288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sp>
          <p:nvSpPr>
            <p:cNvPr id="63498" name="Freeform 31"/>
            <p:cNvSpPr/>
            <p:nvPr/>
          </p:nvSpPr>
          <p:spPr>
            <a:xfrm>
              <a:off x="5074" y="1200"/>
              <a:ext cx="1" cy="2880"/>
            </a:xfrm>
            <a:custGeom>
              <a:avLst/>
              <a:gdLst>
                <a:gd name="txL" fmla="*/ 0 w 1"/>
                <a:gd name="txT" fmla="*/ 0 h 2880"/>
                <a:gd name="txR" fmla="*/ 1 w 1"/>
                <a:gd name="txB" fmla="*/ 2880 h 2880"/>
              </a:gdLst>
              <a:ahLst/>
              <a:cxnLst>
                <a:cxn ang="0">
                  <a:pos x="1" y="0"/>
                </a:cxn>
                <a:cxn ang="0">
                  <a:pos x="0" y="2880"/>
                </a:cxn>
              </a:cxnLst>
              <a:rect l="txL" t="txT" r="txR" b="txB"/>
              <a:pathLst>
                <a:path w="1" h="2880">
                  <a:moveTo>
                    <a:pt x="1" y="0"/>
                  </a:moveTo>
                  <a:lnTo>
                    <a:pt x="0" y="2880"/>
                  </a:lnTo>
                </a:path>
              </a:pathLst>
            </a:custGeom>
            <a:noFill/>
            <a:ln w="28575" cap="flat" cmpd="sng">
              <a:solidFill>
                <a:schemeClr val="tx1">
                  <a:alpha val="100000"/>
                </a:schemeClr>
              </a:solidFill>
              <a:prstDash val="solid"/>
              <a:round/>
              <a:headEnd type="none" w="med" len="med"/>
              <a:tailEnd type="none" w="med" len="med"/>
            </a:ln>
          </p:spPr>
          <p:txBody>
            <a:bodyPr/>
            <a:lstStyle/>
            <a:p>
              <a:endParaRPr lang="zh-CN" altLang="en-US"/>
            </a:p>
          </p:txBody>
        </p:sp>
      </p:grpSp>
      <p:grpSp>
        <p:nvGrpSpPr>
          <p:cNvPr id="4" name="Group 32"/>
          <p:cNvGrpSpPr/>
          <p:nvPr/>
        </p:nvGrpSpPr>
        <p:grpSpPr>
          <a:xfrm>
            <a:off x="2326105" y="1033462"/>
            <a:ext cx="6781800" cy="508000"/>
            <a:chOff x="672" y="763"/>
            <a:chExt cx="4272" cy="320"/>
          </a:xfrm>
        </p:grpSpPr>
        <p:sp>
          <p:nvSpPr>
            <p:cNvPr id="63494" name="Text Box 33"/>
            <p:cNvSpPr txBox="1"/>
            <p:nvPr/>
          </p:nvSpPr>
          <p:spPr>
            <a:xfrm>
              <a:off x="672" y="792"/>
              <a:ext cx="4272" cy="291"/>
            </a:xfrm>
            <a:prstGeom prst="rect">
              <a:avLst/>
            </a:prstGeom>
            <a:noFill/>
            <a:ln w="9525">
              <a:noFill/>
            </a:ln>
          </p:spPr>
          <p:txBody>
            <a:bodyPr>
              <a:spAutoFit/>
            </a:bodyPr>
            <a:lstStyle/>
            <a:p>
              <a:pPr>
                <a:spcBef>
                  <a:spcPct val="50000"/>
                </a:spcBef>
              </a:pPr>
              <a:r>
                <a:rPr lang="en-US" altLang="zh-CN" sz="2400" b="1" dirty="0">
                  <a:latin typeface="Times New Roman" panose="02020603050405020304" pitchFamily="18" charset="0"/>
                </a:rPr>
                <a:t>16</a:t>
              </a:r>
              <a:r>
                <a:rPr lang="zh-CN" altLang="en-US" sz="2400" b="1" dirty="0">
                  <a:latin typeface="Times New Roman" panose="02020603050405020304" pitchFamily="18" charset="0"/>
                </a:rPr>
                <a:t>个中断源 1，2，3 ，   </a:t>
              </a:r>
              <a:r>
                <a:rPr lang="zh-CN" altLang="en-US" sz="2400" b="1" baseline="18000" dirty="0">
                  <a:latin typeface="Times New Roman" panose="02020603050405020304" pitchFamily="18" charset="0"/>
                </a:rPr>
                <a:t>    </a:t>
              </a:r>
              <a:r>
                <a:rPr lang="zh-CN" altLang="en-US" sz="2400" b="1" dirty="0">
                  <a:latin typeface="Times New Roman" panose="02020603050405020304" pitchFamily="18" charset="0"/>
                </a:rPr>
                <a:t>16 按 降序 排列</a:t>
              </a:r>
            </a:p>
          </p:txBody>
        </p:sp>
        <p:sp>
          <p:nvSpPr>
            <p:cNvPr id="63495" name="Text Box 34"/>
            <p:cNvSpPr txBox="1"/>
            <p:nvPr/>
          </p:nvSpPr>
          <p:spPr>
            <a:xfrm>
              <a:off x="2583" y="763"/>
              <a:ext cx="544" cy="291"/>
            </a:xfrm>
            <a:prstGeom prst="rect">
              <a:avLst/>
            </a:prstGeom>
            <a:noFill/>
            <a:ln w="9525">
              <a:noFill/>
            </a:ln>
          </p:spPr>
          <p:txBody>
            <a:bodyPr>
              <a:spAutoFit/>
            </a:bodyPr>
            <a:lstStyle/>
            <a:p>
              <a:pPr>
                <a:spcBef>
                  <a:spcPct val="50000"/>
                </a:spcBef>
              </a:pPr>
              <a:r>
                <a:rPr lang="en-US" altLang="zh-CN" sz="2400" b="1" dirty="0">
                  <a:latin typeface="Times New Roman" panose="02020603050405020304" pitchFamily="18" charset="0"/>
                </a:rPr>
                <a:t>…</a:t>
              </a:r>
              <a:endParaRPr lang="en-US" altLang="zh-CN" sz="2400" b="1" dirty="0">
                <a:latin typeface="宋体" panose="02010600030101010101" pitchFamily="2" charset="-122"/>
              </a:endParaRPr>
            </a:p>
          </p:txBody>
        </p:sp>
      </p:grpSp>
      <p:sp>
        <p:nvSpPr>
          <p:cNvPr id="3" name="灯片编号占位符 2">
            <a:extLst>
              <a:ext uri="{FF2B5EF4-FFF2-40B4-BE49-F238E27FC236}">
                <a16:creationId xmlns:a16="http://schemas.microsoft.com/office/drawing/2014/main" id="{3244D328-8053-4AC0-80BB-703E81A4BB29}"/>
              </a:ext>
            </a:extLst>
          </p:cNvPr>
          <p:cNvSpPr>
            <a:spLocks noGrp="1"/>
          </p:cNvSpPr>
          <p:nvPr>
            <p:ph type="sldNum" sz="quarter" idx="12"/>
          </p:nvPr>
        </p:nvSpPr>
        <p:spPr/>
        <p:txBody>
          <a:bodyPr/>
          <a:lstStyle/>
          <a:p>
            <a:fld id="{8EE8E787-E6FE-45D8-9039-788B45E44EE7}" type="slidenum">
              <a:rPr lang="zh-CN" altLang="en-US" smtClean="0"/>
              <a:t>222</a:t>
            </a:fld>
            <a:endParaRPr lang="zh-CN" altLang="en-US" dirty="0"/>
          </a:p>
        </p:txBody>
      </p:sp>
      <p:pic>
        <p:nvPicPr>
          <p:cNvPr id="63678" name="图片 63677">
            <a:extLst>
              <a:ext uri="{FF2B5EF4-FFF2-40B4-BE49-F238E27FC236}">
                <a16:creationId xmlns:a16="http://schemas.microsoft.com/office/drawing/2014/main" id="{B599FE23-99C1-FFA2-4EC1-5A0CCF9CF26D}"/>
              </a:ext>
            </a:extLst>
          </p:cNvPr>
          <p:cNvPicPr>
            <a:picLocks noChangeAspect="1"/>
          </p:cNvPicPr>
          <p:nvPr/>
        </p:nvPicPr>
        <p:blipFill>
          <a:blip r:embed="rId3"/>
          <a:stretch>
            <a:fillRect/>
          </a:stretch>
        </p:blipFill>
        <p:spPr>
          <a:xfrm>
            <a:off x="7394198" y="2410986"/>
            <a:ext cx="4658571" cy="3097164"/>
          </a:xfrm>
          <a:prstGeom prst="rect">
            <a:avLst/>
          </a:prstGeom>
          <a:ln>
            <a:solidFill>
              <a:schemeClr val="accent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p:nvPr/>
        </p:nvSpPr>
        <p:spPr>
          <a:xfrm>
            <a:off x="2057400" y="333375"/>
            <a:ext cx="6846888" cy="503238"/>
          </a:xfrm>
          <a:prstGeom prst="rect">
            <a:avLst/>
          </a:prstGeom>
          <a:noFill/>
          <a:ln w="9525">
            <a:noFill/>
          </a:ln>
        </p:spPr>
        <p:txBody>
          <a:bodyPr wrap="none" lIns="0" tIns="0" rIns="0" bIns="0" anchor="ctr"/>
          <a:lstStyle/>
          <a:p>
            <a:r>
              <a:rPr lang="zh-CN" altLang="en-US" sz="3200" b="1" dirty="0">
                <a:latin typeface="Times New Roman" panose="02020603050405020304" pitchFamily="18" charset="0"/>
              </a:rPr>
              <a:t>(3)  屏蔽技术可改变处理优先等级</a:t>
            </a:r>
          </a:p>
        </p:txBody>
      </p:sp>
      <p:sp>
        <p:nvSpPr>
          <p:cNvPr id="735235" name="Rectangle 3"/>
          <p:cNvSpPr/>
          <p:nvPr/>
        </p:nvSpPr>
        <p:spPr>
          <a:xfrm>
            <a:off x="2782889" y="1196975"/>
            <a:ext cx="2143125" cy="431800"/>
          </a:xfrm>
          <a:prstGeom prst="rect">
            <a:avLst/>
          </a:prstGeom>
          <a:noFill/>
          <a:ln w="9525">
            <a:noFill/>
          </a:ln>
        </p:spPr>
        <p:txBody>
          <a:bodyPr wrap="none" lIns="0" tIns="0" rIns="0" bIns="0" anchor="ctr"/>
          <a:lstStyle/>
          <a:p>
            <a:r>
              <a:rPr lang="zh-CN" altLang="en-US" sz="2800" b="1" dirty="0">
                <a:latin typeface="Times New Roman" panose="02020603050405020304" pitchFamily="18" charset="0"/>
              </a:rPr>
              <a:t>响应优先级</a:t>
            </a:r>
          </a:p>
        </p:txBody>
      </p:sp>
      <p:sp>
        <p:nvSpPr>
          <p:cNvPr id="735236" name="Rectangle 4"/>
          <p:cNvSpPr/>
          <p:nvPr/>
        </p:nvSpPr>
        <p:spPr>
          <a:xfrm>
            <a:off x="2782888" y="5229225"/>
            <a:ext cx="6337300" cy="431800"/>
          </a:xfrm>
          <a:prstGeom prst="rect">
            <a:avLst/>
          </a:prstGeom>
          <a:noFill/>
          <a:ln w="9525">
            <a:noFill/>
          </a:ln>
        </p:spPr>
        <p:txBody>
          <a:bodyPr wrap="none" lIns="0" tIns="0" rIns="0" bIns="0" anchor="ctr"/>
          <a:lstStyle/>
          <a:p>
            <a:r>
              <a:rPr lang="zh-CN" altLang="en-US" sz="2800" b="1" dirty="0">
                <a:latin typeface="Times New Roman" panose="02020603050405020304" pitchFamily="18" charset="0"/>
              </a:rPr>
              <a:t>响应优先级 </a:t>
            </a:r>
            <a:r>
              <a:rPr lang="zh-CN" altLang="en-US" sz="2800" b="1" dirty="0">
                <a:solidFill>
                  <a:srgbClr val="954F72"/>
                </a:solidFill>
                <a:latin typeface="Times New Roman" panose="02020603050405020304" pitchFamily="18" charset="0"/>
              </a:rPr>
              <a:t> </a:t>
            </a:r>
            <a:r>
              <a:rPr lang="en-US" altLang="zh-CN" sz="2800" b="1" dirty="0">
                <a:solidFill>
                  <a:srgbClr val="954F72"/>
                </a:solidFill>
                <a:latin typeface="Times New Roman" panose="02020603050405020304" pitchFamily="18" charset="0"/>
              </a:rPr>
              <a:t>A→B→C→D </a:t>
            </a:r>
            <a:r>
              <a:rPr lang="zh-CN" altLang="en-US" sz="2800" b="1" dirty="0">
                <a:latin typeface="Times New Roman" panose="02020603050405020304" pitchFamily="18" charset="0"/>
              </a:rPr>
              <a:t>降序排列</a:t>
            </a:r>
            <a:r>
              <a:rPr lang="zh-CN" altLang="en-US" sz="2800" dirty="0">
                <a:latin typeface="Times New Roman" panose="02020603050405020304" pitchFamily="18" charset="0"/>
              </a:rPr>
              <a:t> </a:t>
            </a:r>
          </a:p>
        </p:txBody>
      </p:sp>
      <p:sp>
        <p:nvSpPr>
          <p:cNvPr id="735238" name="Rectangle 6"/>
          <p:cNvSpPr/>
          <p:nvPr/>
        </p:nvSpPr>
        <p:spPr>
          <a:xfrm>
            <a:off x="5303839" y="1196975"/>
            <a:ext cx="2143125" cy="431800"/>
          </a:xfrm>
          <a:prstGeom prst="rect">
            <a:avLst/>
          </a:prstGeom>
          <a:noFill/>
          <a:ln w="9525">
            <a:noFill/>
          </a:ln>
        </p:spPr>
        <p:txBody>
          <a:bodyPr wrap="none" lIns="0" tIns="0" rIns="0" bIns="0" anchor="ctr"/>
          <a:lstStyle/>
          <a:p>
            <a:r>
              <a:rPr lang="zh-CN" altLang="en-US" sz="2800" b="1" dirty="0">
                <a:latin typeface="Times New Roman" panose="02020603050405020304" pitchFamily="18" charset="0"/>
              </a:rPr>
              <a:t>不可改变</a:t>
            </a:r>
          </a:p>
        </p:txBody>
      </p:sp>
      <p:sp>
        <p:nvSpPr>
          <p:cNvPr id="735239" name="Rectangle 7"/>
          <p:cNvSpPr/>
          <p:nvPr/>
        </p:nvSpPr>
        <p:spPr>
          <a:xfrm>
            <a:off x="2782889" y="1917700"/>
            <a:ext cx="2143125" cy="431800"/>
          </a:xfrm>
          <a:prstGeom prst="rect">
            <a:avLst/>
          </a:prstGeom>
          <a:noFill/>
          <a:ln w="9525">
            <a:noFill/>
          </a:ln>
        </p:spPr>
        <p:txBody>
          <a:bodyPr wrap="none" lIns="0" tIns="0" rIns="0" bIns="0" anchor="ctr"/>
          <a:lstStyle/>
          <a:p>
            <a:r>
              <a:rPr lang="zh-CN" altLang="en-US" sz="2800" b="1" dirty="0">
                <a:latin typeface="Times New Roman" panose="02020603050405020304" pitchFamily="18" charset="0"/>
              </a:rPr>
              <a:t>处理优先级</a:t>
            </a:r>
          </a:p>
        </p:txBody>
      </p:sp>
      <p:sp>
        <p:nvSpPr>
          <p:cNvPr id="735240" name="Rectangle 8"/>
          <p:cNvSpPr/>
          <p:nvPr/>
        </p:nvSpPr>
        <p:spPr>
          <a:xfrm>
            <a:off x="5303838" y="1917700"/>
            <a:ext cx="4032250" cy="431800"/>
          </a:xfrm>
          <a:prstGeom prst="rect">
            <a:avLst/>
          </a:prstGeom>
          <a:noFill/>
          <a:ln w="9525">
            <a:noFill/>
          </a:ln>
        </p:spPr>
        <p:txBody>
          <a:bodyPr wrap="none" lIns="0" tIns="0" rIns="0" bIns="0" anchor="ctr"/>
          <a:lstStyle/>
          <a:p>
            <a:r>
              <a:rPr lang="zh-CN" altLang="en-US" sz="2800" b="1" dirty="0">
                <a:latin typeface="Times New Roman" panose="02020603050405020304" pitchFamily="18" charset="0"/>
              </a:rPr>
              <a:t>可改变（通过重新设置屏蔽字）</a:t>
            </a:r>
          </a:p>
        </p:txBody>
      </p:sp>
      <p:graphicFrame>
        <p:nvGraphicFramePr>
          <p:cNvPr id="735241" name="Group 9"/>
          <p:cNvGraphicFramePr>
            <a:graphicFrameLocks noGrp="1"/>
          </p:cNvGraphicFramePr>
          <p:nvPr/>
        </p:nvGraphicFramePr>
        <p:xfrm>
          <a:off x="3503614" y="2854325"/>
          <a:ext cx="5184775" cy="2045526"/>
        </p:xfrm>
        <a:graphic>
          <a:graphicData uri="http://schemas.openxmlformats.org/drawingml/2006/table">
            <a:tbl>
              <a:tblPr/>
              <a:tblGrid>
                <a:gridCol w="1384300">
                  <a:extLst>
                    <a:ext uri="{9D8B030D-6E8A-4147-A177-3AD203B41FA5}">
                      <a16:colId xmlns:a16="http://schemas.microsoft.com/office/drawing/2014/main" val="20000"/>
                    </a:ext>
                  </a:extLst>
                </a:gridCol>
                <a:gridCol w="1900237">
                  <a:extLst>
                    <a:ext uri="{9D8B030D-6E8A-4147-A177-3AD203B41FA5}">
                      <a16:colId xmlns:a16="http://schemas.microsoft.com/office/drawing/2014/main" val="20001"/>
                    </a:ext>
                  </a:extLst>
                </a:gridCol>
                <a:gridCol w="1900238">
                  <a:extLst>
                    <a:ext uri="{9D8B030D-6E8A-4147-A177-3AD203B41FA5}">
                      <a16:colId xmlns:a16="http://schemas.microsoft.com/office/drawing/2014/main" val="20002"/>
                    </a:ext>
                  </a:extLst>
                </a:gridCol>
              </a:tblGrid>
              <a:tr h="5032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中断源</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原屏蔽字</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新屏蔽字</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39863">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a:t>
                      </a: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B</a:t>
                      </a: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C</a:t>
                      </a: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D </a:t>
                      </a:r>
                      <a:endPar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1  1  1  1</a:t>
                      </a: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0  1  1  1</a:t>
                      </a: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0  0  1  1</a:t>
                      </a: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0  0  0  1 </a:t>
                      </a:r>
                      <a:endPar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1  1  1  1</a:t>
                      </a: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0  1  0  0</a:t>
                      </a: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0  1  1  0</a:t>
                      </a: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0  1  1  1 </a:t>
                      </a:r>
                      <a:endPar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735255" name="Rectangle 23"/>
          <p:cNvSpPr/>
          <p:nvPr/>
        </p:nvSpPr>
        <p:spPr>
          <a:xfrm>
            <a:off x="2782888" y="6021388"/>
            <a:ext cx="6553200" cy="431800"/>
          </a:xfrm>
          <a:prstGeom prst="rect">
            <a:avLst/>
          </a:prstGeom>
          <a:noFill/>
          <a:ln w="9525">
            <a:noFill/>
          </a:ln>
        </p:spPr>
        <p:txBody>
          <a:bodyPr wrap="none" lIns="0" tIns="0" rIns="0" bIns="0" anchor="ctr"/>
          <a:lstStyle/>
          <a:p>
            <a:r>
              <a:rPr lang="zh-CN" altLang="en-US" sz="2800" b="1" dirty="0">
                <a:latin typeface="Times New Roman" panose="02020603050405020304" pitchFamily="18" charset="0"/>
              </a:rPr>
              <a:t>处理优先级  </a:t>
            </a:r>
            <a:r>
              <a:rPr lang="en-US" altLang="zh-CN" sz="2800" b="1" dirty="0">
                <a:solidFill>
                  <a:srgbClr val="954F72"/>
                </a:solidFill>
                <a:latin typeface="Times New Roman" panose="02020603050405020304" pitchFamily="18" charset="0"/>
              </a:rPr>
              <a:t>A→D→C→B </a:t>
            </a:r>
            <a:r>
              <a:rPr lang="zh-CN" altLang="en-US" sz="2800" b="1" dirty="0">
                <a:latin typeface="Times New Roman" panose="02020603050405020304" pitchFamily="18" charset="0"/>
              </a:rPr>
              <a:t>降序排列</a:t>
            </a:r>
            <a:endParaRPr lang="zh-CN" altLang="en-US" sz="2800" dirty="0">
              <a:latin typeface="Times New Roman" panose="02020603050405020304" pitchFamily="18" charset="0"/>
            </a:endParaRPr>
          </a:p>
        </p:txBody>
      </p:sp>
      <p:sp>
        <p:nvSpPr>
          <p:cNvPr id="2" name="灯片编号占位符 1">
            <a:extLst>
              <a:ext uri="{FF2B5EF4-FFF2-40B4-BE49-F238E27FC236}">
                <a16:creationId xmlns:a16="http://schemas.microsoft.com/office/drawing/2014/main" id="{E6C46B97-5C48-EC10-B0FF-9A710AA8D067}"/>
              </a:ext>
            </a:extLst>
          </p:cNvPr>
          <p:cNvSpPr>
            <a:spLocks noGrp="1"/>
          </p:cNvSpPr>
          <p:nvPr>
            <p:ph type="sldNum" sz="quarter" idx="12"/>
          </p:nvPr>
        </p:nvSpPr>
        <p:spPr/>
        <p:txBody>
          <a:bodyPr/>
          <a:lstStyle/>
          <a:p>
            <a:fld id="{8EE8E787-E6FE-45D8-9039-788B45E44EE7}" type="slidenum">
              <a:rPr lang="zh-CN" altLang="en-US" smtClean="0"/>
              <a:t>223</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5235"/>
                                        </p:tgtEl>
                                        <p:attrNameLst>
                                          <p:attrName>style.visibility</p:attrName>
                                        </p:attrNameLst>
                                      </p:cBhvr>
                                      <p:to>
                                        <p:strVal val="visible"/>
                                      </p:to>
                                    </p:set>
                                    <p:animEffect transition="in" filter="blinds(horizontal)">
                                      <p:cBhvr>
                                        <p:cTn id="7" dur="500"/>
                                        <p:tgtEl>
                                          <p:spTgt spid="7352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35239"/>
                                        </p:tgtEl>
                                        <p:attrNameLst>
                                          <p:attrName>style.visibility</p:attrName>
                                        </p:attrNameLst>
                                      </p:cBhvr>
                                      <p:to>
                                        <p:strVal val="visible"/>
                                      </p:to>
                                    </p:set>
                                    <p:animEffect transition="in" filter="blinds(horizontal)">
                                      <p:cBhvr>
                                        <p:cTn id="12" dur="500"/>
                                        <p:tgtEl>
                                          <p:spTgt spid="73523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35238"/>
                                        </p:tgtEl>
                                        <p:attrNameLst>
                                          <p:attrName>style.visibility</p:attrName>
                                        </p:attrNameLst>
                                      </p:cBhvr>
                                      <p:to>
                                        <p:strVal val="visible"/>
                                      </p:to>
                                    </p:set>
                                    <p:animEffect transition="in" filter="blinds(horizontal)">
                                      <p:cBhvr>
                                        <p:cTn id="17" dur="500"/>
                                        <p:tgtEl>
                                          <p:spTgt spid="73523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35240"/>
                                        </p:tgtEl>
                                        <p:attrNameLst>
                                          <p:attrName>style.visibility</p:attrName>
                                        </p:attrNameLst>
                                      </p:cBhvr>
                                      <p:to>
                                        <p:strVal val="visible"/>
                                      </p:to>
                                    </p:set>
                                    <p:animEffect transition="in" filter="blinds(horizontal)">
                                      <p:cBhvr>
                                        <p:cTn id="22" dur="500"/>
                                        <p:tgtEl>
                                          <p:spTgt spid="73524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nodeType="clickEffect">
                                  <p:stCondLst>
                                    <p:cond delay="0"/>
                                  </p:stCondLst>
                                  <p:childTnLst>
                                    <p:set>
                                      <p:cBhvr>
                                        <p:cTn id="26" dur="1" fill="hold">
                                          <p:stCondLst>
                                            <p:cond delay="0"/>
                                          </p:stCondLst>
                                        </p:cTn>
                                        <p:tgtEl>
                                          <p:spTgt spid="735241"/>
                                        </p:tgtEl>
                                        <p:attrNameLst>
                                          <p:attrName>style.visibility</p:attrName>
                                        </p:attrNameLst>
                                      </p:cBhvr>
                                      <p:to>
                                        <p:strVal val="visible"/>
                                      </p:to>
                                    </p:set>
                                    <p:animEffect transition="in" filter="barn(outVertical)">
                                      <p:cBhvr>
                                        <p:cTn id="27" dur="500"/>
                                        <p:tgtEl>
                                          <p:spTgt spid="73524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35236"/>
                                        </p:tgtEl>
                                        <p:attrNameLst>
                                          <p:attrName>style.visibility</p:attrName>
                                        </p:attrNameLst>
                                      </p:cBhvr>
                                      <p:to>
                                        <p:strVal val="visible"/>
                                      </p:to>
                                    </p:set>
                                    <p:animEffect transition="in" filter="blinds(horizontal)">
                                      <p:cBhvr>
                                        <p:cTn id="32" dur="500"/>
                                        <p:tgtEl>
                                          <p:spTgt spid="73523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35255"/>
                                        </p:tgtEl>
                                        <p:attrNameLst>
                                          <p:attrName>style.visibility</p:attrName>
                                        </p:attrNameLst>
                                      </p:cBhvr>
                                      <p:to>
                                        <p:strVal val="visible"/>
                                      </p:to>
                                    </p:set>
                                    <p:animEffect transition="in" filter="blinds(horizontal)">
                                      <p:cBhvr>
                                        <p:cTn id="37" dur="500"/>
                                        <p:tgtEl>
                                          <p:spTgt spid="735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235" grpId="0"/>
      <p:bldP spid="735236" grpId="0"/>
      <p:bldP spid="735238" grpId="0"/>
      <p:bldP spid="735239" grpId="0"/>
      <p:bldP spid="735240" grpId="0"/>
      <p:bldP spid="735255"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p:nvPr/>
        </p:nvSpPr>
        <p:spPr>
          <a:xfrm>
            <a:off x="2057400" y="404813"/>
            <a:ext cx="6630988" cy="431800"/>
          </a:xfrm>
          <a:prstGeom prst="rect">
            <a:avLst/>
          </a:prstGeom>
          <a:noFill/>
          <a:ln w="9525">
            <a:noFill/>
          </a:ln>
        </p:spPr>
        <p:txBody>
          <a:bodyPr wrap="none" lIns="0" tIns="0" rIns="0" bIns="0" anchor="ctr"/>
          <a:lstStyle/>
          <a:p>
            <a:r>
              <a:rPr lang="zh-CN" altLang="en-US" sz="3200" b="1" dirty="0">
                <a:latin typeface="Times New Roman" panose="02020603050405020304" pitchFamily="18" charset="0"/>
              </a:rPr>
              <a:t>(3)  屏蔽技术可改变处理优先等级</a:t>
            </a:r>
          </a:p>
        </p:txBody>
      </p:sp>
      <p:grpSp>
        <p:nvGrpSpPr>
          <p:cNvPr id="2" name="Group 4"/>
          <p:cNvGrpSpPr/>
          <p:nvPr/>
        </p:nvGrpSpPr>
        <p:grpSpPr>
          <a:xfrm>
            <a:off x="2711451" y="1484314"/>
            <a:ext cx="6913563" cy="4135438"/>
            <a:chOff x="748" y="935"/>
            <a:chExt cx="4355" cy="2605"/>
          </a:xfrm>
        </p:grpSpPr>
        <p:grpSp>
          <p:nvGrpSpPr>
            <p:cNvPr id="65541" name="Group 5"/>
            <p:cNvGrpSpPr/>
            <p:nvPr/>
          </p:nvGrpSpPr>
          <p:grpSpPr>
            <a:xfrm>
              <a:off x="748" y="935"/>
              <a:ext cx="4355" cy="1939"/>
              <a:chOff x="748" y="935"/>
              <a:chExt cx="4355" cy="1939"/>
            </a:xfrm>
          </p:grpSpPr>
          <p:sp>
            <p:nvSpPr>
              <p:cNvPr id="65543" name="Text Box 6"/>
              <p:cNvSpPr txBox="1"/>
              <p:nvPr/>
            </p:nvSpPr>
            <p:spPr>
              <a:xfrm>
                <a:off x="1050" y="935"/>
                <a:ext cx="787" cy="218"/>
              </a:xfrm>
              <a:prstGeom prst="rect">
                <a:avLst/>
              </a:prstGeom>
              <a:noFill/>
              <a:ln w="9525">
                <a:noFill/>
              </a:ln>
            </p:spPr>
            <p:txBody>
              <a:bodyPr lIns="0" tIns="0" rIns="0" bIns="0"/>
              <a:lstStyle/>
              <a:p>
                <a:pPr algn="ctr"/>
                <a:r>
                  <a:rPr lang="zh-CN" altLang="en-US" sz="2000" b="1" dirty="0">
                    <a:latin typeface="Times New Roman" panose="02020603050405020304" pitchFamily="18" charset="0"/>
                  </a:rPr>
                  <a:t>服务程序</a:t>
                </a:r>
              </a:p>
            </p:txBody>
          </p:sp>
          <p:sp>
            <p:nvSpPr>
              <p:cNvPr id="65544" name="Text Box 7"/>
              <p:cNvSpPr txBox="1"/>
              <p:nvPr/>
            </p:nvSpPr>
            <p:spPr>
              <a:xfrm>
                <a:off x="2971" y="2341"/>
                <a:ext cx="702" cy="182"/>
              </a:xfrm>
              <a:prstGeom prst="rect">
                <a:avLst/>
              </a:prstGeom>
              <a:noFill/>
              <a:ln w="9525">
                <a:noFill/>
              </a:ln>
            </p:spPr>
            <p:txBody>
              <a:bodyPr lIns="0" tIns="0" rIns="0" bIns="0"/>
              <a:lstStyle/>
              <a:p>
                <a:pPr algn="ctr"/>
                <a:r>
                  <a:rPr lang="en-US" altLang="zh-CN" sz="2000" b="1" dirty="0">
                    <a:latin typeface="Times New Roman" panose="02020603050405020304" pitchFamily="18" charset="0"/>
                  </a:rPr>
                  <a:t>B</a:t>
                </a:r>
                <a:r>
                  <a:rPr lang="zh-CN" altLang="en-US" sz="2000" b="1" dirty="0">
                    <a:latin typeface="Times New Roman" panose="02020603050405020304" pitchFamily="18" charset="0"/>
                  </a:rPr>
                  <a:t>处理完</a:t>
                </a:r>
              </a:p>
            </p:txBody>
          </p:sp>
          <p:sp>
            <p:nvSpPr>
              <p:cNvPr id="65545" name="Text Box 8"/>
              <p:cNvSpPr txBox="1"/>
              <p:nvPr/>
            </p:nvSpPr>
            <p:spPr>
              <a:xfrm>
                <a:off x="3540" y="2516"/>
                <a:ext cx="692" cy="204"/>
              </a:xfrm>
              <a:prstGeom prst="rect">
                <a:avLst/>
              </a:prstGeom>
              <a:noFill/>
              <a:ln w="9525">
                <a:noFill/>
              </a:ln>
            </p:spPr>
            <p:txBody>
              <a:bodyPr lIns="0" tIns="0" rIns="0" bIns="0"/>
              <a:lstStyle/>
              <a:p>
                <a:pPr algn="ctr"/>
                <a:r>
                  <a:rPr lang="en-US" altLang="zh-CN" sz="2000" b="1" dirty="0">
                    <a:latin typeface="Times New Roman" panose="02020603050405020304" pitchFamily="18" charset="0"/>
                  </a:rPr>
                  <a:t>C</a:t>
                </a:r>
                <a:r>
                  <a:rPr lang="zh-CN" altLang="en-US" sz="2000" b="1" dirty="0">
                    <a:latin typeface="Times New Roman" panose="02020603050405020304" pitchFamily="18" charset="0"/>
                  </a:rPr>
                  <a:t>处理完</a:t>
                </a:r>
              </a:p>
            </p:txBody>
          </p:sp>
          <p:sp>
            <p:nvSpPr>
              <p:cNvPr id="65546" name="Text Box 9"/>
              <p:cNvSpPr txBox="1"/>
              <p:nvPr/>
            </p:nvSpPr>
            <p:spPr>
              <a:xfrm>
                <a:off x="4124" y="2341"/>
                <a:ext cx="630" cy="209"/>
              </a:xfrm>
              <a:prstGeom prst="rect">
                <a:avLst/>
              </a:prstGeom>
              <a:noFill/>
              <a:ln w="9525">
                <a:noFill/>
              </a:ln>
            </p:spPr>
            <p:txBody>
              <a:bodyPr lIns="0" tIns="0" rIns="0" bIns="0"/>
              <a:lstStyle/>
              <a:p>
                <a:pPr algn="ctr"/>
                <a:r>
                  <a:rPr lang="en-US" altLang="zh-CN" sz="2000" b="1" dirty="0">
                    <a:latin typeface="Times New Roman" panose="02020603050405020304" pitchFamily="18" charset="0"/>
                  </a:rPr>
                  <a:t>D</a:t>
                </a:r>
                <a:r>
                  <a:rPr lang="zh-CN" altLang="en-US" sz="2000" b="1" dirty="0">
                    <a:latin typeface="Times New Roman" panose="02020603050405020304" pitchFamily="18" charset="0"/>
                  </a:rPr>
                  <a:t>处理完</a:t>
                </a:r>
              </a:p>
            </p:txBody>
          </p:sp>
          <p:sp>
            <p:nvSpPr>
              <p:cNvPr id="65547" name="Text Box 10"/>
              <p:cNvSpPr txBox="1"/>
              <p:nvPr/>
            </p:nvSpPr>
            <p:spPr>
              <a:xfrm>
                <a:off x="2165" y="2341"/>
                <a:ext cx="630" cy="209"/>
              </a:xfrm>
              <a:prstGeom prst="rect">
                <a:avLst/>
              </a:prstGeom>
              <a:noFill/>
              <a:ln w="9525">
                <a:noFill/>
              </a:ln>
            </p:spPr>
            <p:txBody>
              <a:bodyPr lIns="0" tIns="0" rIns="0" bIns="0"/>
              <a:lstStyle/>
              <a:p>
                <a:pPr algn="ctr"/>
                <a:r>
                  <a:rPr lang="en-US" altLang="zh-CN" sz="2000" b="1" dirty="0">
                    <a:latin typeface="Times New Roman" panose="02020603050405020304" pitchFamily="18" charset="0"/>
                  </a:rPr>
                  <a:t>A</a:t>
                </a:r>
                <a:r>
                  <a:rPr lang="zh-CN" altLang="en-US" sz="2000" b="1" dirty="0">
                    <a:latin typeface="Times New Roman" panose="02020603050405020304" pitchFamily="18" charset="0"/>
                  </a:rPr>
                  <a:t>处理完</a:t>
                </a:r>
              </a:p>
            </p:txBody>
          </p:sp>
          <p:sp>
            <p:nvSpPr>
              <p:cNvPr id="65548" name="Text Box 11"/>
              <p:cNvSpPr txBox="1"/>
              <p:nvPr/>
            </p:nvSpPr>
            <p:spPr>
              <a:xfrm>
                <a:off x="4811" y="2206"/>
                <a:ext cx="292" cy="213"/>
              </a:xfrm>
              <a:prstGeom prst="rect">
                <a:avLst/>
              </a:prstGeom>
              <a:noFill/>
              <a:ln w="9525">
                <a:noFill/>
              </a:ln>
            </p:spPr>
            <p:txBody>
              <a:bodyPr lIns="0" tIns="0" rIns="0" bIns="0"/>
              <a:lstStyle/>
              <a:p>
                <a:pPr algn="ctr"/>
                <a:r>
                  <a:rPr lang="en-US" altLang="zh-CN" sz="2000" b="1" i="1" dirty="0">
                    <a:latin typeface="Times New Roman" panose="02020603050405020304" pitchFamily="18" charset="0"/>
                  </a:rPr>
                  <a:t>t</a:t>
                </a:r>
                <a:endParaRPr lang="en-US" altLang="zh-CN" sz="2000" b="1" dirty="0">
                  <a:latin typeface="Times New Roman" panose="02020603050405020304" pitchFamily="18" charset="0"/>
                </a:endParaRPr>
              </a:p>
            </p:txBody>
          </p:sp>
          <p:sp>
            <p:nvSpPr>
              <p:cNvPr id="65549" name="Line 12"/>
              <p:cNvSpPr/>
              <p:nvPr/>
            </p:nvSpPr>
            <p:spPr>
              <a:xfrm>
                <a:off x="1289" y="2341"/>
                <a:ext cx="3568" cy="0"/>
              </a:xfrm>
              <a:prstGeom prst="line">
                <a:avLst/>
              </a:prstGeom>
              <a:ln w="28575" cap="flat" cmpd="sng">
                <a:solidFill>
                  <a:schemeClr val="tx1"/>
                </a:solidFill>
                <a:prstDash val="solid"/>
                <a:headEnd type="none" w="med" len="med"/>
                <a:tailEnd type="stealth" w="sm" len="lg"/>
              </a:ln>
            </p:spPr>
          </p:sp>
          <p:sp>
            <p:nvSpPr>
              <p:cNvPr id="65550" name="Line 13"/>
              <p:cNvSpPr/>
              <p:nvPr/>
            </p:nvSpPr>
            <p:spPr>
              <a:xfrm>
                <a:off x="1289" y="1099"/>
                <a:ext cx="0" cy="1237"/>
              </a:xfrm>
              <a:prstGeom prst="line">
                <a:avLst/>
              </a:prstGeom>
              <a:ln w="28575" cap="flat" cmpd="sng">
                <a:solidFill>
                  <a:schemeClr val="tx1"/>
                </a:solidFill>
                <a:prstDash val="solid"/>
                <a:headEnd type="stealth" w="sm" len="lg"/>
                <a:tailEnd type="none" w="med" len="med"/>
              </a:ln>
            </p:spPr>
          </p:sp>
          <p:sp>
            <p:nvSpPr>
              <p:cNvPr id="65551" name="Line 14"/>
              <p:cNvSpPr/>
              <p:nvPr/>
            </p:nvSpPr>
            <p:spPr>
              <a:xfrm>
                <a:off x="800" y="1372"/>
                <a:ext cx="489" cy="0"/>
              </a:xfrm>
              <a:prstGeom prst="line">
                <a:avLst/>
              </a:prstGeom>
              <a:ln w="9525" cap="flat" cmpd="sng">
                <a:solidFill>
                  <a:schemeClr val="tx1"/>
                </a:solidFill>
                <a:prstDash val="solid"/>
                <a:headEnd type="none" w="med" len="med"/>
                <a:tailEnd type="none" w="med" len="med"/>
              </a:ln>
            </p:spPr>
          </p:sp>
          <p:sp>
            <p:nvSpPr>
              <p:cNvPr id="65552" name="Text Box 15"/>
              <p:cNvSpPr txBox="1"/>
              <p:nvPr/>
            </p:nvSpPr>
            <p:spPr>
              <a:xfrm>
                <a:off x="748" y="2165"/>
                <a:ext cx="511" cy="213"/>
              </a:xfrm>
              <a:prstGeom prst="rect">
                <a:avLst/>
              </a:prstGeom>
              <a:noFill/>
              <a:ln w="9525">
                <a:noFill/>
              </a:ln>
            </p:spPr>
            <p:txBody>
              <a:bodyPr lIns="0" tIns="0" rIns="0" bIns="0"/>
              <a:lstStyle/>
              <a:p>
                <a:pPr algn="ctr"/>
                <a:r>
                  <a:rPr lang="zh-CN" altLang="en-US" sz="2000" b="1" dirty="0">
                    <a:latin typeface="Times New Roman" panose="02020603050405020304" pitchFamily="18" charset="0"/>
                  </a:rPr>
                  <a:t>主程序</a:t>
                </a:r>
              </a:p>
            </p:txBody>
          </p:sp>
          <p:sp>
            <p:nvSpPr>
              <p:cNvPr id="65553" name="Text Box 16"/>
              <p:cNvSpPr txBox="1"/>
              <p:nvPr/>
            </p:nvSpPr>
            <p:spPr>
              <a:xfrm>
                <a:off x="748" y="1868"/>
                <a:ext cx="511" cy="213"/>
              </a:xfrm>
              <a:prstGeom prst="rect">
                <a:avLst/>
              </a:prstGeom>
              <a:noFill/>
              <a:ln w="9525">
                <a:noFill/>
              </a:ln>
            </p:spPr>
            <p:txBody>
              <a:bodyPr lIns="0" tIns="0" rIns="0" bIns="0"/>
              <a:lstStyle/>
              <a:p>
                <a:pPr algn="ctr"/>
                <a:r>
                  <a:rPr lang="en-US" altLang="zh-CN" sz="2000" b="1" dirty="0">
                    <a:latin typeface="Times New Roman" panose="02020603050405020304" pitchFamily="18" charset="0"/>
                  </a:rPr>
                  <a:t>A</a:t>
                </a:r>
                <a:r>
                  <a:rPr lang="zh-CN" altLang="en-US" sz="2000" b="1" dirty="0">
                    <a:latin typeface="Times New Roman" panose="02020603050405020304" pitchFamily="18" charset="0"/>
                  </a:rPr>
                  <a:t>程序</a:t>
                </a:r>
              </a:p>
            </p:txBody>
          </p:sp>
          <p:sp>
            <p:nvSpPr>
              <p:cNvPr id="65554" name="Text Box 17"/>
              <p:cNvSpPr txBox="1"/>
              <p:nvPr/>
            </p:nvSpPr>
            <p:spPr>
              <a:xfrm>
                <a:off x="748" y="1649"/>
                <a:ext cx="511" cy="214"/>
              </a:xfrm>
              <a:prstGeom prst="rect">
                <a:avLst/>
              </a:prstGeom>
              <a:noFill/>
              <a:ln w="9525">
                <a:noFill/>
              </a:ln>
            </p:spPr>
            <p:txBody>
              <a:bodyPr lIns="0" tIns="0" rIns="0" bIns="0"/>
              <a:lstStyle/>
              <a:p>
                <a:pPr algn="ctr"/>
                <a:r>
                  <a:rPr lang="en-US" altLang="zh-CN" sz="2000" b="1" dirty="0">
                    <a:latin typeface="Times New Roman" panose="02020603050405020304" pitchFamily="18" charset="0"/>
                  </a:rPr>
                  <a:t>B</a:t>
                </a:r>
                <a:r>
                  <a:rPr lang="zh-CN" altLang="en-US" sz="2000" b="1" dirty="0">
                    <a:latin typeface="Times New Roman" panose="02020603050405020304" pitchFamily="18" charset="0"/>
                  </a:rPr>
                  <a:t>程序</a:t>
                </a:r>
              </a:p>
            </p:txBody>
          </p:sp>
          <p:sp>
            <p:nvSpPr>
              <p:cNvPr id="65555" name="Text Box 18"/>
              <p:cNvSpPr txBox="1"/>
              <p:nvPr/>
            </p:nvSpPr>
            <p:spPr>
              <a:xfrm>
                <a:off x="748" y="1411"/>
                <a:ext cx="511" cy="213"/>
              </a:xfrm>
              <a:prstGeom prst="rect">
                <a:avLst/>
              </a:prstGeom>
              <a:noFill/>
              <a:ln w="9525">
                <a:noFill/>
              </a:ln>
            </p:spPr>
            <p:txBody>
              <a:bodyPr lIns="0" tIns="0" rIns="0" bIns="0"/>
              <a:lstStyle/>
              <a:p>
                <a:pPr algn="ctr"/>
                <a:r>
                  <a:rPr lang="en-US" altLang="zh-CN" sz="2000" b="1" dirty="0">
                    <a:latin typeface="Times New Roman" panose="02020603050405020304" pitchFamily="18" charset="0"/>
                  </a:rPr>
                  <a:t>C</a:t>
                </a:r>
                <a:r>
                  <a:rPr lang="zh-CN" altLang="en-US" sz="2000" b="1" dirty="0">
                    <a:latin typeface="Times New Roman" panose="02020603050405020304" pitchFamily="18" charset="0"/>
                  </a:rPr>
                  <a:t>程序</a:t>
                </a:r>
              </a:p>
            </p:txBody>
          </p:sp>
          <p:sp>
            <p:nvSpPr>
              <p:cNvPr id="65556" name="Text Box 19"/>
              <p:cNvSpPr txBox="1"/>
              <p:nvPr/>
            </p:nvSpPr>
            <p:spPr>
              <a:xfrm>
                <a:off x="748" y="1158"/>
                <a:ext cx="511" cy="214"/>
              </a:xfrm>
              <a:prstGeom prst="rect">
                <a:avLst/>
              </a:prstGeom>
              <a:noFill/>
              <a:ln w="9525">
                <a:noFill/>
              </a:ln>
            </p:spPr>
            <p:txBody>
              <a:bodyPr lIns="0" tIns="0" rIns="0" bIns="0"/>
              <a:lstStyle/>
              <a:p>
                <a:pPr algn="ctr"/>
                <a:r>
                  <a:rPr lang="en-US" altLang="zh-CN" sz="2000" b="1" dirty="0">
                    <a:latin typeface="Times New Roman" panose="02020603050405020304" pitchFamily="18" charset="0"/>
                  </a:rPr>
                  <a:t>D</a:t>
                </a:r>
                <a:r>
                  <a:rPr lang="zh-CN" altLang="en-US" sz="2000" b="1" dirty="0">
                    <a:latin typeface="Times New Roman" panose="02020603050405020304" pitchFamily="18" charset="0"/>
                  </a:rPr>
                  <a:t>程序</a:t>
                </a:r>
              </a:p>
            </p:txBody>
          </p:sp>
          <p:sp>
            <p:nvSpPr>
              <p:cNvPr id="65557" name="Line 20"/>
              <p:cNvSpPr/>
              <p:nvPr/>
            </p:nvSpPr>
            <p:spPr>
              <a:xfrm>
                <a:off x="1842" y="2081"/>
                <a:ext cx="0" cy="259"/>
              </a:xfrm>
              <a:prstGeom prst="line">
                <a:avLst/>
              </a:prstGeom>
              <a:ln w="19050" cap="flat" cmpd="sng">
                <a:solidFill>
                  <a:schemeClr val="tx1"/>
                </a:solidFill>
                <a:prstDash val="solid"/>
                <a:headEnd type="none" w="med" len="med"/>
                <a:tailEnd type="none" w="med" len="med"/>
              </a:ln>
            </p:spPr>
          </p:sp>
          <p:sp>
            <p:nvSpPr>
              <p:cNvPr id="65558" name="Line 21"/>
              <p:cNvSpPr/>
              <p:nvPr/>
            </p:nvSpPr>
            <p:spPr>
              <a:xfrm>
                <a:off x="2434" y="2081"/>
                <a:ext cx="0" cy="259"/>
              </a:xfrm>
              <a:prstGeom prst="line">
                <a:avLst/>
              </a:prstGeom>
              <a:ln w="19050" cap="flat" cmpd="sng">
                <a:solidFill>
                  <a:schemeClr val="tx1"/>
                </a:solidFill>
                <a:prstDash val="solid"/>
                <a:headEnd type="none" w="med" len="med"/>
                <a:tailEnd type="stealth" w="sm" len="med"/>
              </a:ln>
            </p:spPr>
          </p:sp>
          <p:sp>
            <p:nvSpPr>
              <p:cNvPr id="65559" name="Line 22"/>
              <p:cNvSpPr/>
              <p:nvPr/>
            </p:nvSpPr>
            <p:spPr>
              <a:xfrm rot="-5400000">
                <a:off x="2135" y="1787"/>
                <a:ext cx="0" cy="583"/>
              </a:xfrm>
              <a:prstGeom prst="line">
                <a:avLst/>
              </a:prstGeom>
              <a:ln w="19050" cap="flat" cmpd="sng">
                <a:solidFill>
                  <a:schemeClr val="tx1"/>
                </a:solidFill>
                <a:prstDash val="solid"/>
                <a:headEnd type="none" w="med" len="med"/>
                <a:tailEnd type="none" w="med" len="med"/>
              </a:ln>
            </p:spPr>
          </p:sp>
          <p:sp>
            <p:nvSpPr>
              <p:cNvPr id="65560" name="Line 23"/>
              <p:cNvSpPr/>
              <p:nvPr/>
            </p:nvSpPr>
            <p:spPr>
              <a:xfrm>
                <a:off x="2468" y="1849"/>
                <a:ext cx="0" cy="481"/>
              </a:xfrm>
              <a:prstGeom prst="line">
                <a:avLst/>
              </a:prstGeom>
              <a:ln w="19050" cap="flat" cmpd="sng">
                <a:solidFill>
                  <a:schemeClr val="tx1"/>
                </a:solidFill>
                <a:prstDash val="solid"/>
                <a:headEnd type="none" w="med" len="med"/>
                <a:tailEnd type="none" w="med" len="med"/>
              </a:ln>
            </p:spPr>
          </p:sp>
          <p:sp>
            <p:nvSpPr>
              <p:cNvPr id="65561" name="Line 24"/>
              <p:cNvSpPr/>
              <p:nvPr/>
            </p:nvSpPr>
            <p:spPr>
              <a:xfrm>
                <a:off x="3290" y="1851"/>
                <a:ext cx="0" cy="488"/>
              </a:xfrm>
              <a:prstGeom prst="line">
                <a:avLst/>
              </a:prstGeom>
              <a:ln w="12700" cap="flat" cmpd="sng">
                <a:solidFill>
                  <a:schemeClr val="tx1"/>
                </a:solidFill>
                <a:prstDash val="solid"/>
                <a:headEnd type="none" w="med" len="med"/>
                <a:tailEnd type="stealth" w="sm" len="med"/>
              </a:ln>
            </p:spPr>
          </p:sp>
          <p:sp>
            <p:nvSpPr>
              <p:cNvPr id="65562" name="Line 25"/>
              <p:cNvSpPr/>
              <p:nvPr/>
            </p:nvSpPr>
            <p:spPr>
              <a:xfrm rot="-5400000">
                <a:off x="2878" y="1441"/>
                <a:ext cx="0" cy="819"/>
              </a:xfrm>
              <a:prstGeom prst="line">
                <a:avLst/>
              </a:prstGeom>
              <a:ln w="19050" cap="flat" cmpd="sng">
                <a:solidFill>
                  <a:schemeClr val="tx1"/>
                </a:solidFill>
                <a:prstDash val="solid"/>
                <a:headEnd type="none" w="med" len="med"/>
                <a:tailEnd type="none" w="med" len="med"/>
              </a:ln>
            </p:spPr>
          </p:sp>
          <p:sp>
            <p:nvSpPr>
              <p:cNvPr id="65563" name="Line 26"/>
              <p:cNvSpPr/>
              <p:nvPr/>
            </p:nvSpPr>
            <p:spPr>
              <a:xfrm rot="-5400000">
                <a:off x="3536" y="1402"/>
                <a:ext cx="0" cy="425"/>
              </a:xfrm>
              <a:prstGeom prst="line">
                <a:avLst/>
              </a:prstGeom>
              <a:ln w="19050" cap="flat" cmpd="sng">
                <a:solidFill>
                  <a:schemeClr val="tx1"/>
                </a:solidFill>
                <a:prstDash val="solid"/>
                <a:headEnd type="none" w="med" len="med"/>
                <a:tailEnd type="none" w="med" len="med"/>
              </a:ln>
            </p:spPr>
          </p:sp>
          <p:sp>
            <p:nvSpPr>
              <p:cNvPr id="65564" name="Line 27"/>
              <p:cNvSpPr/>
              <p:nvPr/>
            </p:nvSpPr>
            <p:spPr>
              <a:xfrm>
                <a:off x="3757" y="1615"/>
                <a:ext cx="0" cy="733"/>
              </a:xfrm>
              <a:prstGeom prst="line">
                <a:avLst/>
              </a:prstGeom>
              <a:ln w="12700" cap="flat" cmpd="sng">
                <a:solidFill>
                  <a:schemeClr val="tx1"/>
                </a:solidFill>
                <a:prstDash val="solid"/>
                <a:headEnd type="none" w="med" len="med"/>
                <a:tailEnd type="stealth" w="sm" len="med"/>
              </a:ln>
            </p:spPr>
          </p:sp>
          <p:sp>
            <p:nvSpPr>
              <p:cNvPr id="65565" name="Line 28"/>
              <p:cNvSpPr/>
              <p:nvPr/>
            </p:nvSpPr>
            <p:spPr>
              <a:xfrm>
                <a:off x="3330" y="1615"/>
                <a:ext cx="0" cy="725"/>
              </a:xfrm>
              <a:prstGeom prst="line">
                <a:avLst/>
              </a:prstGeom>
              <a:ln w="19050" cap="flat" cmpd="sng">
                <a:solidFill>
                  <a:schemeClr val="tx1"/>
                </a:solidFill>
                <a:prstDash val="solid"/>
                <a:headEnd type="none" w="med" len="med"/>
                <a:tailEnd type="none" w="sm" len="med"/>
              </a:ln>
            </p:spPr>
          </p:sp>
          <p:sp>
            <p:nvSpPr>
              <p:cNvPr id="65566" name="Line 29"/>
              <p:cNvSpPr/>
              <p:nvPr/>
            </p:nvSpPr>
            <p:spPr>
              <a:xfrm rot="-5400000">
                <a:off x="4064" y="1100"/>
                <a:ext cx="0" cy="543"/>
              </a:xfrm>
              <a:prstGeom prst="line">
                <a:avLst/>
              </a:prstGeom>
              <a:ln w="19050" cap="flat" cmpd="sng">
                <a:solidFill>
                  <a:schemeClr val="tx1"/>
                </a:solidFill>
                <a:prstDash val="solid"/>
                <a:headEnd type="none" w="med" len="med"/>
                <a:tailEnd type="none" w="med" len="med"/>
              </a:ln>
            </p:spPr>
            <p:txBody>
              <a:bodyPr/>
              <a:lstStyle/>
              <a:p>
                <a:endParaRPr lang="zh-CN" altLang="en-US"/>
              </a:p>
            </p:txBody>
          </p:sp>
          <p:sp>
            <p:nvSpPr>
              <p:cNvPr id="65567" name="Line 30"/>
              <p:cNvSpPr/>
              <p:nvPr/>
            </p:nvSpPr>
            <p:spPr>
              <a:xfrm>
                <a:off x="4343" y="1374"/>
                <a:ext cx="0" cy="980"/>
              </a:xfrm>
              <a:prstGeom prst="line">
                <a:avLst/>
              </a:prstGeom>
              <a:ln w="19050" cap="flat" cmpd="sng">
                <a:solidFill>
                  <a:schemeClr val="tx1"/>
                </a:solidFill>
                <a:prstDash val="solid"/>
                <a:headEnd type="none" w="med" len="med"/>
                <a:tailEnd type="stealth" w="sm" len="med"/>
              </a:ln>
            </p:spPr>
          </p:sp>
          <p:sp>
            <p:nvSpPr>
              <p:cNvPr id="65568" name="Line 31"/>
              <p:cNvSpPr/>
              <p:nvPr/>
            </p:nvSpPr>
            <p:spPr>
              <a:xfrm>
                <a:off x="3791" y="1374"/>
                <a:ext cx="0" cy="973"/>
              </a:xfrm>
              <a:prstGeom prst="line">
                <a:avLst/>
              </a:prstGeom>
              <a:ln w="19050" cap="flat" cmpd="sng">
                <a:solidFill>
                  <a:schemeClr val="tx1"/>
                </a:solidFill>
                <a:prstDash val="solid"/>
                <a:headEnd type="none" w="med" len="med"/>
                <a:tailEnd type="none" w="sm" len="med"/>
              </a:ln>
            </p:spPr>
          </p:sp>
          <p:sp>
            <p:nvSpPr>
              <p:cNvPr id="65569" name="Line 32"/>
              <p:cNvSpPr/>
              <p:nvPr/>
            </p:nvSpPr>
            <p:spPr>
              <a:xfrm>
                <a:off x="1842" y="2343"/>
                <a:ext cx="0" cy="147"/>
              </a:xfrm>
              <a:prstGeom prst="line">
                <a:avLst/>
              </a:prstGeom>
              <a:ln w="9525" cap="flat" cmpd="sng">
                <a:solidFill>
                  <a:schemeClr val="tx1"/>
                </a:solidFill>
                <a:prstDash val="solid"/>
                <a:headEnd type="stealth" w="sm" len="med"/>
                <a:tailEnd type="none" w="sm" len="med"/>
              </a:ln>
            </p:spPr>
          </p:sp>
          <p:sp>
            <p:nvSpPr>
              <p:cNvPr id="65570" name="Text Box 33"/>
              <p:cNvSpPr txBox="1"/>
              <p:nvPr/>
            </p:nvSpPr>
            <p:spPr>
              <a:xfrm>
                <a:off x="1376" y="2543"/>
                <a:ext cx="991" cy="331"/>
              </a:xfrm>
              <a:prstGeom prst="rect">
                <a:avLst/>
              </a:prstGeom>
              <a:noFill/>
              <a:ln w="9525">
                <a:noFill/>
              </a:ln>
            </p:spPr>
            <p:txBody>
              <a:bodyPr lIns="0" tIns="0" rIns="0" bIns="0"/>
              <a:lstStyle/>
              <a:p>
                <a:pPr algn="ctr"/>
                <a:r>
                  <a:rPr lang="en-US" altLang="zh-CN" sz="2000" b="1" dirty="0">
                    <a:latin typeface="Times New Roman" panose="02020603050405020304" pitchFamily="18" charset="0"/>
                  </a:rPr>
                  <a:t>A</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B</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C</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D</a:t>
                </a:r>
              </a:p>
              <a:p>
                <a:pPr algn="ctr"/>
                <a:r>
                  <a:rPr lang="zh-CN" altLang="en-US" sz="2000" b="1" dirty="0">
                    <a:latin typeface="Times New Roman" panose="02020603050405020304" pitchFamily="18" charset="0"/>
                  </a:rPr>
                  <a:t>同时请求中断</a:t>
                </a:r>
              </a:p>
            </p:txBody>
          </p:sp>
          <p:sp>
            <p:nvSpPr>
              <p:cNvPr id="65571" name="Line 34"/>
              <p:cNvSpPr/>
              <p:nvPr/>
            </p:nvSpPr>
            <p:spPr>
              <a:xfrm>
                <a:off x="3748" y="2343"/>
                <a:ext cx="0" cy="147"/>
              </a:xfrm>
              <a:prstGeom prst="line">
                <a:avLst/>
              </a:prstGeom>
              <a:ln w="9525" cap="flat" cmpd="sng">
                <a:solidFill>
                  <a:schemeClr val="tx1"/>
                </a:solidFill>
                <a:prstDash val="solid"/>
                <a:headEnd type="stealth" w="sm" len="med"/>
                <a:tailEnd type="none" w="sm" len="med"/>
              </a:ln>
            </p:spPr>
          </p:sp>
          <p:sp>
            <p:nvSpPr>
              <p:cNvPr id="65572" name="Line 35"/>
              <p:cNvSpPr/>
              <p:nvPr/>
            </p:nvSpPr>
            <p:spPr>
              <a:xfrm>
                <a:off x="800" y="2079"/>
                <a:ext cx="489" cy="0"/>
              </a:xfrm>
              <a:prstGeom prst="line">
                <a:avLst/>
              </a:prstGeom>
              <a:ln w="9525" cap="flat" cmpd="sng">
                <a:solidFill>
                  <a:schemeClr val="tx1"/>
                </a:solidFill>
                <a:prstDash val="solid"/>
                <a:headEnd type="none" w="med" len="med"/>
                <a:tailEnd type="none" w="med" len="med"/>
              </a:ln>
            </p:spPr>
          </p:sp>
          <p:sp>
            <p:nvSpPr>
              <p:cNvPr id="65573" name="Line 36"/>
              <p:cNvSpPr/>
              <p:nvPr/>
            </p:nvSpPr>
            <p:spPr>
              <a:xfrm>
                <a:off x="800" y="1851"/>
                <a:ext cx="489" cy="0"/>
              </a:xfrm>
              <a:prstGeom prst="line">
                <a:avLst/>
              </a:prstGeom>
              <a:ln w="9525" cap="flat" cmpd="sng">
                <a:solidFill>
                  <a:schemeClr val="tx1"/>
                </a:solidFill>
                <a:prstDash val="solid"/>
                <a:headEnd type="none" w="med" len="med"/>
                <a:tailEnd type="none" w="med" len="med"/>
              </a:ln>
            </p:spPr>
          </p:sp>
          <p:sp>
            <p:nvSpPr>
              <p:cNvPr id="65574" name="Line 37"/>
              <p:cNvSpPr/>
              <p:nvPr/>
            </p:nvSpPr>
            <p:spPr>
              <a:xfrm>
                <a:off x="800" y="1621"/>
                <a:ext cx="489" cy="0"/>
              </a:xfrm>
              <a:prstGeom prst="line">
                <a:avLst/>
              </a:prstGeom>
              <a:ln w="9525" cap="flat" cmpd="sng">
                <a:solidFill>
                  <a:schemeClr val="tx1"/>
                </a:solidFill>
                <a:prstDash val="solid"/>
                <a:headEnd type="none" w="med" len="med"/>
                <a:tailEnd type="none" w="med" len="med"/>
              </a:ln>
            </p:spPr>
          </p:sp>
        </p:grpSp>
        <p:sp>
          <p:nvSpPr>
            <p:cNvPr id="65542" name="Text Box 38"/>
            <p:cNvSpPr txBox="1"/>
            <p:nvPr/>
          </p:nvSpPr>
          <p:spPr>
            <a:xfrm>
              <a:off x="1475" y="3249"/>
              <a:ext cx="3265" cy="291"/>
            </a:xfrm>
            <a:prstGeom prst="rect">
              <a:avLst/>
            </a:prstGeom>
            <a:noFill/>
            <a:ln w="9525">
              <a:noFill/>
            </a:ln>
          </p:spPr>
          <p:txBody>
            <a:bodyPr wrap="square">
              <a:spAutoFit/>
            </a:bodyPr>
            <a:lstStyle/>
            <a:p>
              <a:pPr>
                <a:spcBef>
                  <a:spcPct val="50000"/>
                </a:spcBef>
              </a:pPr>
              <a:r>
                <a:rPr lang="en-US" altLang="zh-CN" sz="2400" b="1" dirty="0">
                  <a:latin typeface="Times New Roman" panose="02020603050405020304" pitchFamily="18" charset="0"/>
                </a:rPr>
                <a:t>CPU </a:t>
              </a:r>
              <a:r>
                <a:rPr lang="zh-CN" altLang="en-US" sz="2400" b="1" dirty="0">
                  <a:latin typeface="Times New Roman" panose="02020603050405020304" pitchFamily="18" charset="0"/>
                </a:rPr>
                <a:t>执行程序轨迹（原屏蔽字）</a:t>
              </a:r>
            </a:p>
          </p:txBody>
        </p:sp>
      </p:grpSp>
      <p:sp>
        <p:nvSpPr>
          <p:cNvPr id="38" name="Rectangle 4">
            <a:extLst>
              <a:ext uri="{FF2B5EF4-FFF2-40B4-BE49-F238E27FC236}">
                <a16:creationId xmlns:a16="http://schemas.microsoft.com/office/drawing/2014/main" id="{E8979D0A-8A66-5A51-09A4-0000AC506594}"/>
              </a:ext>
            </a:extLst>
          </p:cNvPr>
          <p:cNvSpPr/>
          <p:nvPr/>
        </p:nvSpPr>
        <p:spPr>
          <a:xfrm>
            <a:off x="4127220" y="6091104"/>
            <a:ext cx="4079172" cy="431800"/>
          </a:xfrm>
          <a:prstGeom prst="rect">
            <a:avLst/>
          </a:prstGeom>
          <a:noFill/>
          <a:ln w="9525">
            <a:noFill/>
          </a:ln>
        </p:spPr>
        <p:txBody>
          <a:bodyPr wrap="none" lIns="0" tIns="0" rIns="0" bIns="0" anchor="ctr"/>
          <a:lstStyle/>
          <a:p>
            <a:r>
              <a:rPr lang="en-US" altLang="zh-CN" sz="2800" b="1" dirty="0">
                <a:solidFill>
                  <a:srgbClr val="954F72"/>
                </a:solidFill>
                <a:latin typeface="Times New Roman" panose="02020603050405020304" pitchFamily="18" charset="0"/>
              </a:rPr>
              <a:t>A→B→C→D </a:t>
            </a:r>
            <a:r>
              <a:rPr lang="zh-CN" altLang="en-US" sz="2800" b="1" dirty="0">
                <a:latin typeface="Times New Roman" panose="02020603050405020304" pitchFamily="18" charset="0"/>
              </a:rPr>
              <a:t>降序排列</a:t>
            </a:r>
            <a:r>
              <a:rPr lang="zh-CN" altLang="en-US" sz="2800" dirty="0">
                <a:latin typeface="Times New Roman" panose="02020603050405020304" pitchFamily="18" charset="0"/>
              </a:rPr>
              <a:t> </a:t>
            </a:r>
          </a:p>
        </p:txBody>
      </p:sp>
      <p:sp>
        <p:nvSpPr>
          <p:cNvPr id="3" name="灯片编号占位符 2">
            <a:extLst>
              <a:ext uri="{FF2B5EF4-FFF2-40B4-BE49-F238E27FC236}">
                <a16:creationId xmlns:a16="http://schemas.microsoft.com/office/drawing/2014/main" id="{0BB25B2E-4CE8-7307-B744-2EEA6F180D20}"/>
              </a:ext>
            </a:extLst>
          </p:cNvPr>
          <p:cNvSpPr>
            <a:spLocks noGrp="1"/>
          </p:cNvSpPr>
          <p:nvPr>
            <p:ph type="sldNum" sz="quarter" idx="12"/>
          </p:nvPr>
        </p:nvSpPr>
        <p:spPr/>
        <p:txBody>
          <a:bodyPr/>
          <a:lstStyle/>
          <a:p>
            <a:fld id="{8EE8E787-E6FE-45D8-9039-788B45E44EE7}" type="slidenum">
              <a:rPr lang="zh-CN" altLang="en-US" smtClean="0"/>
              <a:t>224</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blinds(horizontal)">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p:nvPr/>
        </p:nvSpPr>
        <p:spPr>
          <a:xfrm>
            <a:off x="2201864" y="404813"/>
            <a:ext cx="6918325" cy="431800"/>
          </a:xfrm>
          <a:prstGeom prst="rect">
            <a:avLst/>
          </a:prstGeom>
          <a:noFill/>
          <a:ln w="9525">
            <a:noFill/>
          </a:ln>
        </p:spPr>
        <p:txBody>
          <a:bodyPr wrap="none" lIns="0" tIns="0" rIns="0" bIns="0" anchor="ctr"/>
          <a:lstStyle/>
          <a:p>
            <a:r>
              <a:rPr lang="zh-CN" altLang="en-US" sz="3200" b="1" dirty="0">
                <a:latin typeface="Times New Roman" panose="02020603050405020304" pitchFamily="18" charset="0"/>
              </a:rPr>
              <a:t>(3)  屏蔽技术可改变处理优先等级</a:t>
            </a:r>
          </a:p>
        </p:txBody>
      </p:sp>
      <p:sp>
        <p:nvSpPr>
          <p:cNvPr id="737283" name="Rectangle 3"/>
          <p:cNvSpPr/>
          <p:nvPr/>
        </p:nvSpPr>
        <p:spPr>
          <a:xfrm>
            <a:off x="2804206" y="5084763"/>
            <a:ext cx="5399087" cy="431800"/>
          </a:xfrm>
          <a:prstGeom prst="rect">
            <a:avLst/>
          </a:prstGeom>
          <a:noFill/>
          <a:ln w="9525">
            <a:noFill/>
          </a:ln>
        </p:spPr>
        <p:txBody>
          <a:bodyPr wrap="none" lIns="0" tIns="0" rIns="0" bIns="0" anchor="ctr"/>
          <a:lstStyle/>
          <a:p>
            <a:r>
              <a:rPr lang="zh-CN" altLang="en-US" sz="3200" b="1" dirty="0">
                <a:latin typeface="Times New Roman" panose="02020603050405020304" pitchFamily="18" charset="0"/>
              </a:rPr>
              <a:t>(4)  屏蔽技术的其他作用</a:t>
            </a:r>
          </a:p>
        </p:txBody>
      </p:sp>
      <p:sp>
        <p:nvSpPr>
          <p:cNvPr id="737285" name="Text Box 5"/>
          <p:cNvSpPr txBox="1"/>
          <p:nvPr/>
        </p:nvSpPr>
        <p:spPr>
          <a:xfrm>
            <a:off x="3529692" y="6213475"/>
            <a:ext cx="4027488" cy="430887"/>
          </a:xfrm>
          <a:prstGeom prst="rect">
            <a:avLst/>
          </a:prstGeom>
          <a:noFill/>
          <a:ln w="9525">
            <a:noFill/>
          </a:ln>
        </p:spPr>
        <p:txBody>
          <a:bodyPr lIns="0">
            <a:spAutoFit/>
          </a:bodyPr>
          <a:lstStyle/>
          <a:p>
            <a:r>
              <a:rPr lang="zh-CN" altLang="en-US" sz="2200" b="1" dirty="0">
                <a:latin typeface="Times New Roman" panose="02020603050405020304" pitchFamily="18" charset="0"/>
              </a:rPr>
              <a:t>便于程序控制</a:t>
            </a:r>
          </a:p>
        </p:txBody>
      </p:sp>
      <p:sp>
        <p:nvSpPr>
          <p:cNvPr id="737286" name="Text Box 6"/>
          <p:cNvSpPr txBox="1"/>
          <p:nvPr/>
        </p:nvSpPr>
        <p:spPr>
          <a:xfrm>
            <a:off x="3529692" y="5708650"/>
            <a:ext cx="6313488" cy="430887"/>
          </a:xfrm>
          <a:prstGeom prst="rect">
            <a:avLst/>
          </a:prstGeom>
          <a:noFill/>
          <a:ln w="9525">
            <a:noFill/>
          </a:ln>
        </p:spPr>
        <p:txBody>
          <a:bodyPr lIns="0">
            <a:spAutoFit/>
          </a:bodyPr>
          <a:lstStyle/>
          <a:p>
            <a:r>
              <a:rPr lang="zh-CN" altLang="en-US" sz="2200" b="1" dirty="0">
                <a:latin typeface="Times New Roman" panose="02020603050405020304" pitchFamily="18" charset="0"/>
              </a:rPr>
              <a:t>可以 </a:t>
            </a:r>
            <a:r>
              <a:rPr lang="zh-CN" altLang="en-US" sz="2200" b="1" dirty="0">
                <a:solidFill>
                  <a:srgbClr val="954F72"/>
                </a:solidFill>
                <a:latin typeface="Times New Roman" panose="02020603050405020304" pitchFamily="18" charset="0"/>
              </a:rPr>
              <a:t>人为地屏蔽 </a:t>
            </a:r>
            <a:r>
              <a:rPr lang="zh-CN" altLang="en-US" sz="2200" b="1" dirty="0">
                <a:latin typeface="Times New Roman" panose="02020603050405020304" pitchFamily="18" charset="0"/>
              </a:rPr>
              <a:t>某个中断源的请求</a:t>
            </a:r>
          </a:p>
        </p:txBody>
      </p:sp>
      <p:grpSp>
        <p:nvGrpSpPr>
          <p:cNvPr id="2" name="Group 7"/>
          <p:cNvGrpSpPr/>
          <p:nvPr/>
        </p:nvGrpSpPr>
        <p:grpSpPr>
          <a:xfrm>
            <a:off x="3441461" y="1216193"/>
            <a:ext cx="6337300" cy="3622675"/>
            <a:chOff x="793" y="799"/>
            <a:chExt cx="3992" cy="2282"/>
          </a:xfrm>
        </p:grpSpPr>
        <p:grpSp>
          <p:nvGrpSpPr>
            <p:cNvPr id="66568" name="Group 8"/>
            <p:cNvGrpSpPr/>
            <p:nvPr/>
          </p:nvGrpSpPr>
          <p:grpSpPr>
            <a:xfrm>
              <a:off x="793" y="799"/>
              <a:ext cx="3992" cy="1865"/>
              <a:chOff x="793" y="890"/>
              <a:chExt cx="3992" cy="1865"/>
            </a:xfrm>
          </p:grpSpPr>
          <p:sp>
            <p:nvSpPr>
              <p:cNvPr id="66570" name="Text Box 9"/>
              <p:cNvSpPr txBox="1"/>
              <p:nvPr/>
            </p:nvSpPr>
            <p:spPr>
              <a:xfrm>
                <a:off x="1071" y="890"/>
                <a:ext cx="675" cy="227"/>
              </a:xfrm>
              <a:prstGeom prst="rect">
                <a:avLst/>
              </a:prstGeom>
              <a:noFill/>
              <a:ln w="9525">
                <a:noFill/>
              </a:ln>
            </p:spPr>
            <p:txBody>
              <a:bodyPr lIns="0" tIns="0" rIns="0" bIns="0"/>
              <a:lstStyle/>
              <a:p>
                <a:pPr algn="ctr"/>
                <a:r>
                  <a:rPr lang="zh-CN" altLang="en-US" sz="2000" b="1" dirty="0">
                    <a:latin typeface="Times New Roman" panose="02020603050405020304" pitchFamily="18" charset="0"/>
                  </a:rPr>
                  <a:t>服务程序</a:t>
                </a:r>
              </a:p>
            </p:txBody>
          </p:sp>
          <p:sp>
            <p:nvSpPr>
              <p:cNvPr id="66571" name="Text Box 10"/>
              <p:cNvSpPr txBox="1"/>
              <p:nvPr/>
            </p:nvSpPr>
            <p:spPr>
              <a:xfrm>
                <a:off x="2712" y="2261"/>
                <a:ext cx="659" cy="221"/>
              </a:xfrm>
              <a:prstGeom prst="rect">
                <a:avLst/>
              </a:prstGeom>
              <a:noFill/>
              <a:ln w="9525">
                <a:noFill/>
              </a:ln>
            </p:spPr>
            <p:txBody>
              <a:bodyPr lIns="0" tIns="0" rIns="0" bIns="0"/>
              <a:lstStyle/>
              <a:p>
                <a:pPr algn="ctr"/>
                <a:r>
                  <a:rPr lang="en-US" altLang="zh-CN" sz="2000" b="1" dirty="0">
                    <a:latin typeface="Times New Roman" panose="02020603050405020304" pitchFamily="18" charset="0"/>
                  </a:rPr>
                  <a:t>D</a:t>
                </a:r>
                <a:r>
                  <a:rPr lang="zh-CN" altLang="en-US" sz="2000" b="1" dirty="0">
                    <a:latin typeface="Times New Roman" panose="02020603050405020304" pitchFamily="18" charset="0"/>
                  </a:rPr>
                  <a:t>处理完</a:t>
                </a:r>
              </a:p>
            </p:txBody>
          </p:sp>
          <p:sp>
            <p:nvSpPr>
              <p:cNvPr id="66572" name="Text Box 11"/>
              <p:cNvSpPr txBox="1"/>
              <p:nvPr/>
            </p:nvSpPr>
            <p:spPr>
              <a:xfrm>
                <a:off x="3190" y="2426"/>
                <a:ext cx="607" cy="188"/>
              </a:xfrm>
              <a:prstGeom prst="rect">
                <a:avLst/>
              </a:prstGeom>
              <a:noFill/>
              <a:ln w="9525">
                <a:noFill/>
              </a:ln>
            </p:spPr>
            <p:txBody>
              <a:bodyPr lIns="0" tIns="0" rIns="0" bIns="0"/>
              <a:lstStyle/>
              <a:p>
                <a:pPr algn="ctr"/>
                <a:r>
                  <a:rPr lang="en-US" altLang="zh-CN" sz="2000" b="1" dirty="0">
                    <a:latin typeface="Times New Roman" panose="02020603050405020304" pitchFamily="18" charset="0"/>
                  </a:rPr>
                  <a:t>C</a:t>
                </a:r>
                <a:r>
                  <a:rPr lang="zh-CN" altLang="en-US" sz="2000" b="1" dirty="0">
                    <a:latin typeface="Times New Roman" panose="02020603050405020304" pitchFamily="18" charset="0"/>
                  </a:rPr>
                  <a:t>处理完</a:t>
                </a:r>
              </a:p>
            </p:txBody>
          </p:sp>
          <p:sp>
            <p:nvSpPr>
              <p:cNvPr id="66573" name="Text Box 12"/>
              <p:cNvSpPr txBox="1"/>
              <p:nvPr/>
            </p:nvSpPr>
            <p:spPr>
              <a:xfrm>
                <a:off x="3690" y="2267"/>
                <a:ext cx="659" cy="266"/>
              </a:xfrm>
              <a:prstGeom prst="rect">
                <a:avLst/>
              </a:prstGeom>
              <a:noFill/>
              <a:ln w="9525">
                <a:noFill/>
              </a:ln>
            </p:spPr>
            <p:txBody>
              <a:bodyPr lIns="0" tIns="0" rIns="0" bIns="0"/>
              <a:lstStyle/>
              <a:p>
                <a:pPr algn="ctr"/>
                <a:r>
                  <a:rPr lang="en-US" altLang="zh-CN" sz="2000" b="1" dirty="0">
                    <a:latin typeface="Times New Roman" panose="02020603050405020304" pitchFamily="18" charset="0"/>
                  </a:rPr>
                  <a:t>B</a:t>
                </a:r>
                <a:r>
                  <a:rPr lang="zh-CN" altLang="en-US" sz="2000" b="1" dirty="0">
                    <a:latin typeface="Times New Roman" panose="02020603050405020304" pitchFamily="18" charset="0"/>
                  </a:rPr>
                  <a:t>处理完</a:t>
                </a:r>
              </a:p>
            </p:txBody>
          </p:sp>
          <p:sp>
            <p:nvSpPr>
              <p:cNvPr id="66574" name="Text Box 13"/>
              <p:cNvSpPr txBox="1"/>
              <p:nvPr/>
            </p:nvSpPr>
            <p:spPr>
              <a:xfrm>
                <a:off x="2092" y="2257"/>
                <a:ext cx="607" cy="221"/>
              </a:xfrm>
              <a:prstGeom prst="rect">
                <a:avLst/>
              </a:prstGeom>
              <a:noFill/>
              <a:ln w="9525">
                <a:noFill/>
              </a:ln>
            </p:spPr>
            <p:txBody>
              <a:bodyPr lIns="0" tIns="0" rIns="0" bIns="0"/>
              <a:lstStyle/>
              <a:p>
                <a:pPr algn="ctr"/>
                <a:r>
                  <a:rPr lang="en-US" altLang="zh-CN" sz="2000" b="1" dirty="0">
                    <a:latin typeface="Times New Roman" panose="02020603050405020304" pitchFamily="18" charset="0"/>
                  </a:rPr>
                  <a:t>A</a:t>
                </a:r>
                <a:r>
                  <a:rPr lang="zh-CN" altLang="en-US" sz="2000" b="1" dirty="0">
                    <a:latin typeface="Times New Roman" panose="02020603050405020304" pitchFamily="18" charset="0"/>
                  </a:rPr>
                  <a:t>处理完</a:t>
                </a:r>
              </a:p>
            </p:txBody>
          </p:sp>
          <p:sp>
            <p:nvSpPr>
              <p:cNvPr id="66575" name="Text Box 14"/>
              <p:cNvSpPr txBox="1"/>
              <p:nvPr/>
            </p:nvSpPr>
            <p:spPr>
              <a:xfrm>
                <a:off x="4518" y="2126"/>
                <a:ext cx="267" cy="207"/>
              </a:xfrm>
              <a:prstGeom prst="rect">
                <a:avLst/>
              </a:prstGeom>
              <a:noFill/>
              <a:ln w="9525">
                <a:noFill/>
              </a:ln>
            </p:spPr>
            <p:txBody>
              <a:bodyPr lIns="0" tIns="0" rIns="0" bIns="0"/>
              <a:lstStyle/>
              <a:p>
                <a:pPr algn="ctr"/>
                <a:r>
                  <a:rPr lang="en-US" altLang="zh-CN" sz="2000" b="1" i="1" dirty="0">
                    <a:latin typeface="Times New Roman" panose="02020603050405020304" pitchFamily="18" charset="0"/>
                  </a:rPr>
                  <a:t>t</a:t>
                </a:r>
                <a:endParaRPr lang="en-US" altLang="zh-CN" sz="2000" b="1" dirty="0">
                  <a:latin typeface="Times New Roman" panose="02020603050405020304" pitchFamily="18" charset="0"/>
                </a:endParaRPr>
              </a:p>
            </p:txBody>
          </p:sp>
          <p:sp>
            <p:nvSpPr>
              <p:cNvPr id="66576" name="Line 15"/>
              <p:cNvSpPr/>
              <p:nvPr/>
            </p:nvSpPr>
            <p:spPr>
              <a:xfrm>
                <a:off x="1290" y="2257"/>
                <a:ext cx="3270" cy="0"/>
              </a:xfrm>
              <a:prstGeom prst="line">
                <a:avLst/>
              </a:prstGeom>
              <a:ln w="28575" cap="flat" cmpd="sng">
                <a:solidFill>
                  <a:schemeClr val="tx1"/>
                </a:solidFill>
                <a:prstDash val="solid"/>
                <a:headEnd type="none" w="med" len="med"/>
                <a:tailEnd type="stealth" w="sm" len="lg"/>
              </a:ln>
            </p:spPr>
          </p:sp>
          <p:sp>
            <p:nvSpPr>
              <p:cNvPr id="66577" name="Line 16"/>
              <p:cNvSpPr/>
              <p:nvPr/>
            </p:nvSpPr>
            <p:spPr>
              <a:xfrm>
                <a:off x="1290" y="1049"/>
                <a:ext cx="0" cy="1203"/>
              </a:xfrm>
              <a:prstGeom prst="line">
                <a:avLst/>
              </a:prstGeom>
              <a:ln w="28575" cap="flat" cmpd="sng">
                <a:solidFill>
                  <a:schemeClr val="tx1"/>
                </a:solidFill>
                <a:prstDash val="solid"/>
                <a:headEnd type="stealth" w="sm" len="lg"/>
                <a:tailEnd type="none" w="med" len="med"/>
              </a:ln>
            </p:spPr>
          </p:sp>
          <p:sp>
            <p:nvSpPr>
              <p:cNvPr id="66578" name="Text Box 17"/>
              <p:cNvSpPr txBox="1"/>
              <p:nvPr/>
            </p:nvSpPr>
            <p:spPr>
              <a:xfrm>
                <a:off x="793" y="2095"/>
                <a:ext cx="468" cy="208"/>
              </a:xfrm>
              <a:prstGeom prst="rect">
                <a:avLst/>
              </a:prstGeom>
              <a:noFill/>
              <a:ln w="9525">
                <a:noFill/>
              </a:ln>
            </p:spPr>
            <p:txBody>
              <a:bodyPr lIns="0" tIns="0" rIns="0" bIns="0"/>
              <a:lstStyle/>
              <a:p>
                <a:pPr algn="ctr"/>
                <a:r>
                  <a:rPr lang="zh-CN" altLang="en-US" sz="2000" b="1" dirty="0">
                    <a:latin typeface="Times New Roman" panose="02020603050405020304" pitchFamily="18" charset="0"/>
                  </a:rPr>
                  <a:t>主程序</a:t>
                </a:r>
              </a:p>
            </p:txBody>
          </p:sp>
          <p:sp>
            <p:nvSpPr>
              <p:cNvPr id="66579" name="Text Box 18"/>
              <p:cNvSpPr txBox="1"/>
              <p:nvPr/>
            </p:nvSpPr>
            <p:spPr>
              <a:xfrm>
                <a:off x="793" y="1806"/>
                <a:ext cx="468" cy="208"/>
              </a:xfrm>
              <a:prstGeom prst="rect">
                <a:avLst/>
              </a:prstGeom>
              <a:noFill/>
              <a:ln w="9525">
                <a:noFill/>
              </a:ln>
            </p:spPr>
            <p:txBody>
              <a:bodyPr lIns="0" tIns="0" rIns="0" bIns="0"/>
              <a:lstStyle/>
              <a:p>
                <a:pPr algn="ctr"/>
                <a:r>
                  <a:rPr lang="en-US" altLang="zh-CN" sz="2000" b="1" dirty="0">
                    <a:latin typeface="Times New Roman" panose="02020603050405020304" pitchFamily="18" charset="0"/>
                  </a:rPr>
                  <a:t>A</a:t>
                </a:r>
                <a:r>
                  <a:rPr lang="zh-CN" altLang="en-US" sz="2000" b="1" dirty="0">
                    <a:latin typeface="Times New Roman" panose="02020603050405020304" pitchFamily="18" charset="0"/>
                  </a:rPr>
                  <a:t>程序</a:t>
                </a:r>
              </a:p>
            </p:txBody>
          </p:sp>
          <p:sp>
            <p:nvSpPr>
              <p:cNvPr id="66580" name="Text Box 19"/>
              <p:cNvSpPr txBox="1"/>
              <p:nvPr/>
            </p:nvSpPr>
            <p:spPr>
              <a:xfrm>
                <a:off x="793" y="1593"/>
                <a:ext cx="468" cy="208"/>
              </a:xfrm>
              <a:prstGeom prst="rect">
                <a:avLst/>
              </a:prstGeom>
              <a:noFill/>
              <a:ln w="9525">
                <a:noFill/>
              </a:ln>
            </p:spPr>
            <p:txBody>
              <a:bodyPr lIns="0" tIns="0" rIns="0" bIns="0"/>
              <a:lstStyle/>
              <a:p>
                <a:pPr algn="ctr"/>
                <a:r>
                  <a:rPr lang="en-US" altLang="zh-CN" sz="2000" b="1" dirty="0">
                    <a:latin typeface="Times New Roman" panose="02020603050405020304" pitchFamily="18" charset="0"/>
                  </a:rPr>
                  <a:t>B</a:t>
                </a:r>
                <a:r>
                  <a:rPr lang="zh-CN" altLang="en-US" sz="2000" b="1" dirty="0">
                    <a:latin typeface="Times New Roman" panose="02020603050405020304" pitchFamily="18" charset="0"/>
                  </a:rPr>
                  <a:t>程序</a:t>
                </a:r>
              </a:p>
            </p:txBody>
          </p:sp>
          <p:sp>
            <p:nvSpPr>
              <p:cNvPr id="66581" name="Text Box 20"/>
              <p:cNvSpPr txBox="1"/>
              <p:nvPr/>
            </p:nvSpPr>
            <p:spPr>
              <a:xfrm>
                <a:off x="793" y="1362"/>
                <a:ext cx="468" cy="207"/>
              </a:xfrm>
              <a:prstGeom prst="rect">
                <a:avLst/>
              </a:prstGeom>
              <a:noFill/>
              <a:ln w="9525">
                <a:noFill/>
              </a:ln>
            </p:spPr>
            <p:txBody>
              <a:bodyPr lIns="0" tIns="0" rIns="0" bIns="0"/>
              <a:lstStyle/>
              <a:p>
                <a:pPr algn="ctr"/>
                <a:r>
                  <a:rPr lang="en-US" altLang="zh-CN" sz="2000" b="1" dirty="0">
                    <a:latin typeface="Times New Roman" panose="02020603050405020304" pitchFamily="18" charset="0"/>
                  </a:rPr>
                  <a:t>C</a:t>
                </a:r>
                <a:r>
                  <a:rPr lang="zh-CN" altLang="en-US" sz="2000" b="1" dirty="0">
                    <a:latin typeface="Times New Roman" panose="02020603050405020304" pitchFamily="18" charset="0"/>
                  </a:rPr>
                  <a:t>程序</a:t>
                </a:r>
              </a:p>
            </p:txBody>
          </p:sp>
          <p:sp>
            <p:nvSpPr>
              <p:cNvPr id="66582" name="Text Box 21"/>
              <p:cNvSpPr txBox="1"/>
              <p:nvPr/>
            </p:nvSpPr>
            <p:spPr>
              <a:xfrm>
                <a:off x="793" y="1130"/>
                <a:ext cx="468" cy="208"/>
              </a:xfrm>
              <a:prstGeom prst="rect">
                <a:avLst/>
              </a:prstGeom>
              <a:noFill/>
              <a:ln w="9525">
                <a:noFill/>
              </a:ln>
            </p:spPr>
            <p:txBody>
              <a:bodyPr lIns="0" tIns="0" rIns="0" bIns="0"/>
              <a:lstStyle/>
              <a:p>
                <a:pPr algn="ctr"/>
                <a:r>
                  <a:rPr lang="en-US" altLang="zh-CN" sz="2000" b="1" dirty="0">
                    <a:latin typeface="Times New Roman" panose="02020603050405020304" pitchFamily="18" charset="0"/>
                  </a:rPr>
                  <a:t>D</a:t>
                </a:r>
                <a:r>
                  <a:rPr lang="zh-CN" altLang="en-US" sz="2000" b="1" dirty="0">
                    <a:latin typeface="Times New Roman" panose="02020603050405020304" pitchFamily="18" charset="0"/>
                  </a:rPr>
                  <a:t>程序</a:t>
                </a:r>
              </a:p>
            </p:txBody>
          </p:sp>
          <p:sp>
            <p:nvSpPr>
              <p:cNvPr id="66583" name="Line 22"/>
              <p:cNvSpPr/>
              <p:nvPr/>
            </p:nvSpPr>
            <p:spPr>
              <a:xfrm>
                <a:off x="1796" y="2004"/>
                <a:ext cx="0" cy="252"/>
              </a:xfrm>
              <a:prstGeom prst="line">
                <a:avLst/>
              </a:prstGeom>
              <a:ln w="19050" cap="flat" cmpd="sng">
                <a:solidFill>
                  <a:schemeClr val="tx1"/>
                </a:solidFill>
                <a:prstDash val="solid"/>
                <a:headEnd type="none" w="med" len="med"/>
                <a:tailEnd type="none" w="med" len="med"/>
              </a:ln>
            </p:spPr>
          </p:sp>
          <p:sp>
            <p:nvSpPr>
              <p:cNvPr id="66584" name="Line 23"/>
              <p:cNvSpPr/>
              <p:nvPr/>
            </p:nvSpPr>
            <p:spPr>
              <a:xfrm>
                <a:off x="2339" y="2004"/>
                <a:ext cx="0" cy="252"/>
              </a:xfrm>
              <a:prstGeom prst="line">
                <a:avLst/>
              </a:prstGeom>
              <a:ln w="19050" cap="flat" cmpd="sng">
                <a:solidFill>
                  <a:schemeClr val="tx1"/>
                </a:solidFill>
                <a:prstDash val="solid"/>
                <a:headEnd type="none" w="med" len="med"/>
                <a:tailEnd type="stealth" w="sm" len="med"/>
              </a:ln>
            </p:spPr>
          </p:sp>
          <p:sp>
            <p:nvSpPr>
              <p:cNvPr id="66585" name="Line 24"/>
              <p:cNvSpPr/>
              <p:nvPr/>
            </p:nvSpPr>
            <p:spPr>
              <a:xfrm rot="-5400000">
                <a:off x="2064" y="1724"/>
                <a:ext cx="0" cy="555"/>
              </a:xfrm>
              <a:prstGeom prst="line">
                <a:avLst/>
              </a:prstGeom>
              <a:ln w="19050" cap="flat" cmpd="sng">
                <a:solidFill>
                  <a:schemeClr val="tx1"/>
                </a:solidFill>
                <a:prstDash val="solid"/>
                <a:headEnd type="none" w="med" len="med"/>
                <a:tailEnd type="none" w="med" len="med"/>
              </a:ln>
            </p:spPr>
          </p:sp>
          <p:sp>
            <p:nvSpPr>
              <p:cNvPr id="66586" name="Line 25"/>
              <p:cNvSpPr/>
              <p:nvPr/>
            </p:nvSpPr>
            <p:spPr>
              <a:xfrm>
                <a:off x="2369" y="1766"/>
                <a:ext cx="0" cy="487"/>
              </a:xfrm>
              <a:prstGeom prst="line">
                <a:avLst/>
              </a:prstGeom>
              <a:ln w="19050" cap="flat" cmpd="sng">
                <a:solidFill>
                  <a:schemeClr val="tx1"/>
                </a:solidFill>
                <a:prstDash val="solid"/>
                <a:headEnd type="none" w="med" len="med"/>
                <a:tailEnd type="none" w="med" len="med"/>
              </a:ln>
            </p:spPr>
          </p:sp>
          <p:sp>
            <p:nvSpPr>
              <p:cNvPr id="66587" name="Line 26"/>
              <p:cNvSpPr/>
              <p:nvPr/>
            </p:nvSpPr>
            <p:spPr>
              <a:xfrm>
                <a:off x="2455" y="1553"/>
                <a:ext cx="0" cy="223"/>
              </a:xfrm>
              <a:prstGeom prst="line">
                <a:avLst/>
              </a:prstGeom>
              <a:ln w="19050" cap="flat" cmpd="sng">
                <a:solidFill>
                  <a:schemeClr val="tx1"/>
                </a:solidFill>
                <a:prstDash val="solid"/>
                <a:headEnd type="none" w="med" len="med"/>
                <a:tailEnd type="none" w="sm" len="med"/>
              </a:ln>
            </p:spPr>
          </p:sp>
          <p:sp>
            <p:nvSpPr>
              <p:cNvPr id="66588" name="Line 27"/>
              <p:cNvSpPr/>
              <p:nvPr/>
            </p:nvSpPr>
            <p:spPr>
              <a:xfrm rot="-5400000">
                <a:off x="2411" y="1720"/>
                <a:ext cx="0" cy="102"/>
              </a:xfrm>
              <a:prstGeom prst="line">
                <a:avLst/>
              </a:prstGeom>
              <a:ln w="19050" cap="flat" cmpd="sng">
                <a:solidFill>
                  <a:schemeClr val="tx1"/>
                </a:solidFill>
                <a:prstDash val="solid"/>
                <a:headEnd type="none" w="med" len="med"/>
                <a:tailEnd type="none" w="med" len="med"/>
              </a:ln>
            </p:spPr>
          </p:sp>
          <p:sp>
            <p:nvSpPr>
              <p:cNvPr id="66589" name="Line 28"/>
              <p:cNvSpPr/>
              <p:nvPr/>
            </p:nvSpPr>
            <p:spPr>
              <a:xfrm rot="-5400000">
                <a:off x="3221" y="1387"/>
                <a:ext cx="0" cy="325"/>
              </a:xfrm>
              <a:prstGeom prst="line">
                <a:avLst/>
              </a:prstGeom>
              <a:ln w="19050" cap="flat" cmpd="sng">
                <a:solidFill>
                  <a:schemeClr val="tx1"/>
                </a:solidFill>
                <a:prstDash val="solid"/>
                <a:headEnd type="none" w="med" len="med"/>
                <a:tailEnd type="none" w="med" len="med"/>
              </a:ln>
            </p:spPr>
          </p:sp>
          <p:sp>
            <p:nvSpPr>
              <p:cNvPr id="66590" name="Line 29"/>
              <p:cNvSpPr/>
              <p:nvPr/>
            </p:nvSpPr>
            <p:spPr>
              <a:xfrm rot="-5400000">
                <a:off x="2803" y="1071"/>
                <a:ext cx="0" cy="505"/>
              </a:xfrm>
              <a:prstGeom prst="line">
                <a:avLst/>
              </a:prstGeom>
              <a:ln w="19050" cap="flat" cmpd="sng">
                <a:solidFill>
                  <a:schemeClr val="tx1"/>
                </a:solidFill>
                <a:prstDash val="solid"/>
                <a:headEnd type="none" w="med" len="med"/>
                <a:tailEnd type="none" w="med" len="med"/>
              </a:ln>
            </p:spPr>
          </p:sp>
          <p:sp>
            <p:nvSpPr>
              <p:cNvPr id="66591" name="Line 30"/>
              <p:cNvSpPr/>
              <p:nvPr/>
            </p:nvSpPr>
            <p:spPr>
              <a:xfrm>
                <a:off x="3973" y="1773"/>
                <a:ext cx="0" cy="483"/>
              </a:xfrm>
              <a:prstGeom prst="line">
                <a:avLst/>
              </a:prstGeom>
              <a:ln w="19050" cap="flat" cmpd="sng">
                <a:solidFill>
                  <a:schemeClr val="tx1"/>
                </a:solidFill>
                <a:prstDash val="solid"/>
                <a:headEnd type="none" w="med" len="med"/>
                <a:tailEnd type="stealth" w="sm" len="med"/>
              </a:ln>
            </p:spPr>
          </p:sp>
          <p:sp>
            <p:nvSpPr>
              <p:cNvPr id="66592" name="Line 31"/>
              <p:cNvSpPr/>
              <p:nvPr/>
            </p:nvSpPr>
            <p:spPr>
              <a:xfrm>
                <a:off x="1796" y="2258"/>
                <a:ext cx="0" cy="144"/>
              </a:xfrm>
              <a:prstGeom prst="line">
                <a:avLst/>
              </a:prstGeom>
              <a:ln w="9525" cap="flat" cmpd="sng">
                <a:solidFill>
                  <a:schemeClr val="tx1"/>
                </a:solidFill>
                <a:prstDash val="solid"/>
                <a:headEnd type="stealth" w="sm" len="med"/>
                <a:tailEnd type="none" w="sm" len="med"/>
              </a:ln>
            </p:spPr>
          </p:sp>
          <p:sp>
            <p:nvSpPr>
              <p:cNvPr id="66593" name="Text Box 32"/>
              <p:cNvSpPr txBox="1"/>
              <p:nvPr/>
            </p:nvSpPr>
            <p:spPr>
              <a:xfrm>
                <a:off x="1287" y="2432"/>
                <a:ext cx="964" cy="323"/>
              </a:xfrm>
              <a:prstGeom prst="rect">
                <a:avLst/>
              </a:prstGeom>
              <a:noFill/>
              <a:ln w="9525">
                <a:noFill/>
              </a:ln>
            </p:spPr>
            <p:txBody>
              <a:bodyPr lIns="0" tIns="0" rIns="0" bIns="0"/>
              <a:lstStyle/>
              <a:p>
                <a:pPr algn="ctr"/>
                <a:r>
                  <a:rPr lang="en-US" altLang="zh-CN" sz="2000" b="1" dirty="0">
                    <a:latin typeface="Times New Roman" panose="02020603050405020304" pitchFamily="18" charset="0"/>
                  </a:rPr>
                  <a:t>A</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B</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C</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D</a:t>
                </a:r>
              </a:p>
              <a:p>
                <a:pPr algn="ctr"/>
                <a:r>
                  <a:rPr lang="zh-CN" altLang="en-US" sz="2000" b="1" dirty="0">
                    <a:latin typeface="Times New Roman" panose="02020603050405020304" pitchFamily="18" charset="0"/>
                  </a:rPr>
                  <a:t>同时请求中断</a:t>
                </a:r>
              </a:p>
            </p:txBody>
          </p:sp>
          <p:sp>
            <p:nvSpPr>
              <p:cNvPr id="66594" name="Line 33"/>
              <p:cNvSpPr/>
              <p:nvPr/>
            </p:nvSpPr>
            <p:spPr>
              <a:xfrm>
                <a:off x="3391" y="2258"/>
                <a:ext cx="0" cy="144"/>
              </a:xfrm>
              <a:prstGeom prst="line">
                <a:avLst/>
              </a:prstGeom>
              <a:ln w="9525" cap="flat" cmpd="sng">
                <a:solidFill>
                  <a:schemeClr val="tx1"/>
                </a:solidFill>
                <a:prstDash val="solid"/>
                <a:headEnd type="stealth" w="sm" len="med"/>
                <a:tailEnd type="none" w="sm" len="med"/>
              </a:ln>
            </p:spPr>
          </p:sp>
          <p:sp>
            <p:nvSpPr>
              <p:cNvPr id="66595" name="Line 34"/>
              <p:cNvSpPr/>
              <p:nvPr/>
            </p:nvSpPr>
            <p:spPr>
              <a:xfrm rot="-5400000">
                <a:off x="2509" y="1506"/>
                <a:ext cx="0" cy="102"/>
              </a:xfrm>
              <a:prstGeom prst="line">
                <a:avLst/>
              </a:prstGeom>
              <a:ln w="19050" cap="flat" cmpd="sng">
                <a:solidFill>
                  <a:schemeClr val="tx1"/>
                </a:solidFill>
                <a:prstDash val="solid"/>
                <a:headEnd type="none" w="med" len="med"/>
                <a:tailEnd type="none" w="med" len="med"/>
              </a:ln>
            </p:spPr>
          </p:sp>
          <p:sp>
            <p:nvSpPr>
              <p:cNvPr id="66596" name="Line 35"/>
              <p:cNvSpPr/>
              <p:nvPr/>
            </p:nvSpPr>
            <p:spPr>
              <a:xfrm>
                <a:off x="2551" y="1326"/>
                <a:ext cx="0" cy="223"/>
              </a:xfrm>
              <a:prstGeom prst="line">
                <a:avLst/>
              </a:prstGeom>
              <a:ln w="19050" cap="flat" cmpd="sng">
                <a:solidFill>
                  <a:schemeClr val="tx1"/>
                </a:solidFill>
                <a:prstDash val="solid"/>
                <a:headEnd type="none" w="med" len="med"/>
                <a:tailEnd type="none" w="sm" len="med"/>
              </a:ln>
            </p:spPr>
          </p:sp>
          <p:sp>
            <p:nvSpPr>
              <p:cNvPr id="66597" name="Line 36"/>
              <p:cNvSpPr/>
              <p:nvPr/>
            </p:nvSpPr>
            <p:spPr>
              <a:xfrm>
                <a:off x="3057" y="1326"/>
                <a:ext cx="0" cy="223"/>
              </a:xfrm>
              <a:prstGeom prst="line">
                <a:avLst/>
              </a:prstGeom>
              <a:ln w="19050" cap="flat" cmpd="sng">
                <a:solidFill>
                  <a:schemeClr val="tx1"/>
                </a:solidFill>
                <a:prstDash val="solid"/>
                <a:headEnd type="none" w="med" len="med"/>
                <a:tailEnd type="none" w="sm" len="med"/>
              </a:ln>
            </p:spPr>
          </p:sp>
          <p:sp>
            <p:nvSpPr>
              <p:cNvPr id="66598" name="Line 37"/>
              <p:cNvSpPr/>
              <p:nvPr/>
            </p:nvSpPr>
            <p:spPr>
              <a:xfrm>
                <a:off x="3381" y="1553"/>
                <a:ext cx="0" cy="223"/>
              </a:xfrm>
              <a:prstGeom prst="line">
                <a:avLst/>
              </a:prstGeom>
              <a:ln w="19050" cap="flat" cmpd="sng">
                <a:solidFill>
                  <a:schemeClr val="tx1"/>
                </a:solidFill>
                <a:prstDash val="solid"/>
                <a:headEnd type="none" w="med" len="med"/>
                <a:tailEnd type="none" w="sm" len="med"/>
              </a:ln>
            </p:spPr>
          </p:sp>
          <p:sp>
            <p:nvSpPr>
              <p:cNvPr id="66599" name="Line 38"/>
              <p:cNvSpPr/>
              <p:nvPr/>
            </p:nvSpPr>
            <p:spPr>
              <a:xfrm rot="-5400000">
                <a:off x="3682" y="1475"/>
                <a:ext cx="0" cy="588"/>
              </a:xfrm>
              <a:prstGeom prst="line">
                <a:avLst/>
              </a:prstGeom>
              <a:ln w="19050" cap="flat" cmpd="sng">
                <a:solidFill>
                  <a:schemeClr val="tx1"/>
                </a:solidFill>
                <a:prstDash val="solid"/>
                <a:headEnd type="none" w="med" len="med"/>
                <a:tailEnd type="none" w="med" len="med"/>
              </a:ln>
            </p:spPr>
          </p:sp>
          <p:sp>
            <p:nvSpPr>
              <p:cNvPr id="66600" name="Line 39"/>
              <p:cNvSpPr/>
              <p:nvPr/>
            </p:nvSpPr>
            <p:spPr>
              <a:xfrm>
                <a:off x="3391" y="1783"/>
                <a:ext cx="0" cy="482"/>
              </a:xfrm>
              <a:prstGeom prst="line">
                <a:avLst/>
              </a:prstGeom>
              <a:ln w="9525" cap="flat" cmpd="sng">
                <a:solidFill>
                  <a:schemeClr val="tx1"/>
                </a:solidFill>
                <a:prstDash val="dash"/>
                <a:headEnd type="none" w="med" len="med"/>
                <a:tailEnd type="none" w="sm" len="med"/>
              </a:ln>
            </p:spPr>
          </p:sp>
          <p:sp>
            <p:nvSpPr>
              <p:cNvPr id="66601" name="Line 40"/>
              <p:cNvSpPr/>
              <p:nvPr/>
            </p:nvSpPr>
            <p:spPr>
              <a:xfrm>
                <a:off x="3059" y="1543"/>
                <a:ext cx="0" cy="735"/>
              </a:xfrm>
              <a:prstGeom prst="line">
                <a:avLst/>
              </a:prstGeom>
              <a:ln w="9525" cap="flat" cmpd="sng">
                <a:solidFill>
                  <a:schemeClr val="tx1"/>
                </a:solidFill>
                <a:prstDash val="dash"/>
                <a:headEnd type="none" w="med" len="med"/>
                <a:tailEnd type="none" w="sm" len="med"/>
              </a:ln>
            </p:spPr>
          </p:sp>
          <p:sp>
            <p:nvSpPr>
              <p:cNvPr id="66602" name="Line 41"/>
              <p:cNvSpPr/>
              <p:nvPr/>
            </p:nvSpPr>
            <p:spPr>
              <a:xfrm>
                <a:off x="839" y="2002"/>
                <a:ext cx="448" cy="0"/>
              </a:xfrm>
              <a:prstGeom prst="line">
                <a:avLst/>
              </a:prstGeom>
              <a:ln w="9525" cap="flat" cmpd="sng">
                <a:solidFill>
                  <a:schemeClr val="tx1"/>
                </a:solidFill>
                <a:prstDash val="solid"/>
                <a:headEnd type="none" w="med" len="med"/>
                <a:tailEnd type="none" w="med" len="med"/>
              </a:ln>
            </p:spPr>
          </p:sp>
          <p:sp>
            <p:nvSpPr>
              <p:cNvPr id="66603" name="Line 42"/>
              <p:cNvSpPr/>
              <p:nvPr/>
            </p:nvSpPr>
            <p:spPr>
              <a:xfrm>
                <a:off x="839" y="1780"/>
                <a:ext cx="448" cy="0"/>
              </a:xfrm>
              <a:prstGeom prst="line">
                <a:avLst/>
              </a:prstGeom>
              <a:ln w="9525" cap="flat" cmpd="sng">
                <a:solidFill>
                  <a:schemeClr val="tx1"/>
                </a:solidFill>
                <a:prstDash val="solid"/>
                <a:headEnd type="none" w="med" len="med"/>
                <a:tailEnd type="none" w="med" len="med"/>
              </a:ln>
            </p:spPr>
          </p:sp>
          <p:sp>
            <p:nvSpPr>
              <p:cNvPr id="66604" name="Line 43"/>
              <p:cNvSpPr/>
              <p:nvPr/>
            </p:nvSpPr>
            <p:spPr>
              <a:xfrm>
                <a:off x="839" y="1557"/>
                <a:ext cx="448" cy="0"/>
              </a:xfrm>
              <a:prstGeom prst="line">
                <a:avLst/>
              </a:prstGeom>
              <a:ln w="9525" cap="flat" cmpd="sng">
                <a:solidFill>
                  <a:schemeClr val="tx1"/>
                </a:solidFill>
                <a:prstDash val="solid"/>
                <a:headEnd type="none" w="med" len="med"/>
                <a:tailEnd type="none" w="med" len="med"/>
              </a:ln>
            </p:spPr>
          </p:sp>
          <p:sp>
            <p:nvSpPr>
              <p:cNvPr id="66605" name="Line 44"/>
              <p:cNvSpPr/>
              <p:nvPr/>
            </p:nvSpPr>
            <p:spPr>
              <a:xfrm>
                <a:off x="839" y="1314"/>
                <a:ext cx="448" cy="0"/>
              </a:xfrm>
              <a:prstGeom prst="line">
                <a:avLst/>
              </a:prstGeom>
              <a:ln w="9525" cap="flat" cmpd="sng">
                <a:solidFill>
                  <a:schemeClr val="tx1"/>
                </a:solidFill>
                <a:prstDash val="solid"/>
                <a:headEnd type="none" w="med" len="med"/>
                <a:tailEnd type="none" w="med" len="med"/>
              </a:ln>
            </p:spPr>
          </p:sp>
        </p:grpSp>
        <p:sp>
          <p:nvSpPr>
            <p:cNvPr id="66569" name="Text Box 45"/>
            <p:cNvSpPr txBox="1"/>
            <p:nvPr/>
          </p:nvSpPr>
          <p:spPr>
            <a:xfrm>
              <a:off x="1170" y="2790"/>
              <a:ext cx="3265" cy="291"/>
            </a:xfrm>
            <a:prstGeom prst="rect">
              <a:avLst/>
            </a:prstGeom>
            <a:noFill/>
            <a:ln w="9525">
              <a:noFill/>
            </a:ln>
          </p:spPr>
          <p:txBody>
            <a:bodyPr>
              <a:spAutoFit/>
            </a:bodyPr>
            <a:lstStyle/>
            <a:p>
              <a:pPr>
                <a:spcBef>
                  <a:spcPct val="50000"/>
                </a:spcBef>
              </a:pPr>
              <a:r>
                <a:rPr lang="en-US" altLang="zh-CN" sz="2400" b="1" dirty="0">
                  <a:latin typeface="Times New Roman" panose="02020603050405020304" pitchFamily="18" charset="0"/>
                </a:rPr>
                <a:t>CPU </a:t>
              </a:r>
              <a:r>
                <a:rPr lang="zh-CN" altLang="en-US" sz="2400" b="1" dirty="0">
                  <a:latin typeface="Times New Roman" panose="02020603050405020304" pitchFamily="18" charset="0"/>
                </a:rPr>
                <a:t>执行程序轨迹（新屏蔽字）</a:t>
              </a:r>
            </a:p>
          </p:txBody>
        </p:sp>
      </p:grpSp>
      <p:sp>
        <p:nvSpPr>
          <p:cNvPr id="45" name="Rectangle 23">
            <a:extLst>
              <a:ext uri="{FF2B5EF4-FFF2-40B4-BE49-F238E27FC236}">
                <a16:creationId xmlns:a16="http://schemas.microsoft.com/office/drawing/2014/main" id="{FADC1583-67E5-6895-C4B7-559E8A6D6E84}"/>
              </a:ext>
            </a:extLst>
          </p:cNvPr>
          <p:cNvSpPr/>
          <p:nvPr/>
        </p:nvSpPr>
        <p:spPr>
          <a:xfrm>
            <a:off x="7728505" y="1120859"/>
            <a:ext cx="3919980" cy="431800"/>
          </a:xfrm>
          <a:prstGeom prst="rect">
            <a:avLst/>
          </a:prstGeom>
          <a:noFill/>
          <a:ln w="9525">
            <a:noFill/>
          </a:ln>
        </p:spPr>
        <p:txBody>
          <a:bodyPr wrap="none" lIns="0" tIns="0" rIns="0" bIns="0" anchor="ctr"/>
          <a:lstStyle/>
          <a:p>
            <a:r>
              <a:rPr lang="en-US" altLang="zh-CN" sz="2800" b="1" dirty="0">
                <a:solidFill>
                  <a:srgbClr val="954F72"/>
                </a:solidFill>
                <a:latin typeface="Times New Roman" panose="02020603050405020304" pitchFamily="18" charset="0"/>
              </a:rPr>
              <a:t>A→D→C→B </a:t>
            </a:r>
            <a:r>
              <a:rPr lang="zh-CN" altLang="en-US" sz="2800" b="1" dirty="0">
                <a:latin typeface="Times New Roman" panose="02020603050405020304" pitchFamily="18" charset="0"/>
              </a:rPr>
              <a:t>降序排列</a:t>
            </a:r>
            <a:endParaRPr lang="zh-CN" altLang="en-US" sz="2800" dirty="0">
              <a:latin typeface="Times New Roman" panose="02020603050405020304" pitchFamily="18" charset="0"/>
            </a:endParaRPr>
          </a:p>
        </p:txBody>
      </p:sp>
      <p:sp>
        <p:nvSpPr>
          <p:cNvPr id="3" name="灯片编号占位符 2">
            <a:extLst>
              <a:ext uri="{FF2B5EF4-FFF2-40B4-BE49-F238E27FC236}">
                <a16:creationId xmlns:a16="http://schemas.microsoft.com/office/drawing/2014/main" id="{F986AD4C-BC1A-865F-CF4F-0A2C839ECED0}"/>
              </a:ext>
            </a:extLst>
          </p:cNvPr>
          <p:cNvSpPr>
            <a:spLocks noGrp="1"/>
          </p:cNvSpPr>
          <p:nvPr>
            <p:ph type="sldNum" sz="quarter" idx="12"/>
          </p:nvPr>
        </p:nvSpPr>
        <p:spPr/>
        <p:txBody>
          <a:bodyPr/>
          <a:lstStyle/>
          <a:p>
            <a:fld id="{8EE8E787-E6FE-45D8-9039-788B45E44EE7}" type="slidenum">
              <a:rPr lang="zh-CN" altLang="en-US" smtClean="0"/>
              <a:t>225</a:t>
            </a:fld>
            <a:endParaRPr lang="zh-CN" altLang="en-US" dirty="0"/>
          </a:p>
        </p:txBody>
      </p:sp>
      <p:sp>
        <p:nvSpPr>
          <p:cNvPr id="4" name="文本框 3">
            <a:extLst>
              <a:ext uri="{FF2B5EF4-FFF2-40B4-BE49-F238E27FC236}">
                <a16:creationId xmlns:a16="http://schemas.microsoft.com/office/drawing/2014/main" id="{AD269F4E-FCBF-6006-F4A9-906E2478715E}"/>
              </a:ext>
            </a:extLst>
          </p:cNvPr>
          <p:cNvSpPr txBox="1"/>
          <p:nvPr/>
        </p:nvSpPr>
        <p:spPr>
          <a:xfrm>
            <a:off x="8604995" y="4361392"/>
            <a:ext cx="3443112" cy="646331"/>
          </a:xfrm>
          <a:prstGeom prst="rect">
            <a:avLst/>
          </a:prstGeom>
          <a:solidFill>
            <a:schemeClr val="accent6">
              <a:lumMod val="20000"/>
              <a:lumOff val="80000"/>
            </a:schemeClr>
          </a:solidFill>
        </p:spPr>
        <p:txBody>
          <a:bodyPr wrap="square" rtlCol="0">
            <a:spAutoFit/>
          </a:bodyPr>
          <a:lstStyle/>
          <a:p>
            <a:r>
              <a:rPr lang="zh-CN" altLang="en-US" b="1" dirty="0"/>
              <a:t>注意：不能改变相应优先级，只能改变执行优先级。</a:t>
            </a:r>
          </a:p>
        </p:txBody>
      </p:sp>
      <p:graphicFrame>
        <p:nvGraphicFramePr>
          <p:cNvPr id="49" name="Group 9">
            <a:extLst>
              <a:ext uri="{FF2B5EF4-FFF2-40B4-BE49-F238E27FC236}">
                <a16:creationId xmlns:a16="http://schemas.microsoft.com/office/drawing/2014/main" id="{C3B88251-60AE-416F-A234-E2DA522E8511}"/>
              </a:ext>
            </a:extLst>
          </p:cNvPr>
          <p:cNvGraphicFramePr>
            <a:graphicFrameLocks noGrp="1"/>
          </p:cNvGraphicFramePr>
          <p:nvPr>
            <p:extLst/>
          </p:nvPr>
        </p:nvGraphicFramePr>
        <p:xfrm>
          <a:off x="149407" y="1823697"/>
          <a:ext cx="2793580" cy="2023492"/>
        </p:xfrm>
        <a:graphic>
          <a:graphicData uri="http://schemas.openxmlformats.org/drawingml/2006/table">
            <a:tbl>
              <a:tblPr/>
              <a:tblGrid>
                <a:gridCol w="1177381">
                  <a:extLst>
                    <a:ext uri="{9D8B030D-6E8A-4147-A177-3AD203B41FA5}">
                      <a16:colId xmlns:a16="http://schemas.microsoft.com/office/drawing/2014/main" val="20000"/>
                    </a:ext>
                  </a:extLst>
                </a:gridCol>
                <a:gridCol w="1616199">
                  <a:extLst>
                    <a:ext uri="{9D8B030D-6E8A-4147-A177-3AD203B41FA5}">
                      <a16:colId xmlns:a16="http://schemas.microsoft.com/office/drawing/2014/main" val="20002"/>
                    </a:ext>
                  </a:extLst>
                </a:gridCol>
              </a:tblGrid>
              <a:tr h="481204">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中断源</a:t>
                      </a:r>
                    </a:p>
                  </a:txBody>
                  <a:tcPr marL="0" marR="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zh-CN" altLang="en-US" sz="20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新屏蔽字</a:t>
                      </a:r>
                    </a:p>
                  </a:txBody>
                  <a:tcPr marL="0" marR="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39863">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a:t>
                      </a: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B</a:t>
                      </a: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C</a:t>
                      </a: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D </a:t>
                      </a:r>
                      <a:endPar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0" marR="0" marT="0" marB="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1  1  1  1</a:t>
                      </a: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0  1  0  0</a:t>
                      </a: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0  1  1  0</a:t>
                      </a: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anose="05000000000000000000" pitchFamily="2" charset="2"/>
                        <a:buNone/>
                      </a:pPr>
                      <a:r>
                        <a:rPr kumimoji="1" lang="en-US" altLang="zh-CN"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0  1  1  1 </a:t>
                      </a:r>
                      <a:endParaRPr kumimoji="1" lang="zh-CN" altLang="en-US" sz="2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0" marR="0" marT="0" marB="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linds(horizontal)">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37283"/>
                                        </p:tgtEl>
                                        <p:attrNameLst>
                                          <p:attrName>style.visibility</p:attrName>
                                        </p:attrNameLst>
                                      </p:cBhvr>
                                      <p:to>
                                        <p:strVal val="visible"/>
                                      </p:to>
                                    </p:set>
                                    <p:animEffect transition="in" filter="blinds(horizontal)">
                                      <p:cBhvr>
                                        <p:cTn id="22" dur="500"/>
                                        <p:tgtEl>
                                          <p:spTgt spid="73728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37286"/>
                                        </p:tgtEl>
                                        <p:attrNameLst>
                                          <p:attrName>style.visibility</p:attrName>
                                        </p:attrNameLst>
                                      </p:cBhvr>
                                      <p:to>
                                        <p:strVal val="visible"/>
                                      </p:to>
                                    </p:set>
                                    <p:animEffect transition="in" filter="blinds(horizontal)">
                                      <p:cBhvr>
                                        <p:cTn id="27" dur="500"/>
                                        <p:tgtEl>
                                          <p:spTgt spid="73728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37285"/>
                                        </p:tgtEl>
                                        <p:attrNameLst>
                                          <p:attrName>style.visibility</p:attrName>
                                        </p:attrNameLst>
                                      </p:cBhvr>
                                      <p:to>
                                        <p:strVal val="visible"/>
                                      </p:to>
                                    </p:set>
                                    <p:animEffect transition="in" filter="blinds(horizontal)">
                                      <p:cBhvr>
                                        <p:cTn id="32" dur="500"/>
                                        <p:tgtEl>
                                          <p:spTgt spid="737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283" grpId="0"/>
      <p:bldP spid="737285" grpId="0"/>
      <p:bldP spid="737286" grpId="0"/>
      <p:bldP spid="45" grpId="0"/>
      <p:bldP spid="4"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3"/>
          <p:cNvSpPr/>
          <p:nvPr/>
        </p:nvSpPr>
        <p:spPr>
          <a:xfrm>
            <a:off x="2208214" y="333375"/>
            <a:ext cx="7134225" cy="431800"/>
          </a:xfrm>
          <a:prstGeom prst="rect">
            <a:avLst/>
          </a:prstGeom>
          <a:noFill/>
          <a:ln w="9525">
            <a:noFill/>
          </a:ln>
        </p:spPr>
        <p:txBody>
          <a:bodyPr wrap="none" lIns="0" tIns="0" rIns="0" bIns="0" anchor="ctr"/>
          <a:lstStyle/>
          <a:p>
            <a:r>
              <a:rPr lang="zh-CN" altLang="en-US" sz="3200" b="1" dirty="0">
                <a:latin typeface="Times New Roman" panose="02020603050405020304" pitchFamily="18" charset="0"/>
              </a:rPr>
              <a:t>(</a:t>
            </a:r>
            <a:r>
              <a:rPr lang="en-US" altLang="zh-CN" sz="3200" b="1" dirty="0">
                <a:latin typeface="Times New Roman" panose="02020603050405020304" pitchFamily="18" charset="0"/>
              </a:rPr>
              <a:t>5)  </a:t>
            </a:r>
            <a:r>
              <a:rPr lang="zh-CN" altLang="en-US" sz="3200" b="1" dirty="0">
                <a:latin typeface="Times New Roman" panose="02020603050405020304" pitchFamily="18" charset="0"/>
              </a:rPr>
              <a:t>新屏蔽字的设置</a:t>
            </a:r>
          </a:p>
        </p:txBody>
      </p:sp>
      <p:grpSp>
        <p:nvGrpSpPr>
          <p:cNvPr id="2" name="Group 4"/>
          <p:cNvGrpSpPr/>
          <p:nvPr/>
        </p:nvGrpSpPr>
        <p:grpSpPr>
          <a:xfrm>
            <a:off x="2717007" y="1045105"/>
            <a:ext cx="1728788" cy="5630862"/>
            <a:chOff x="2154" y="637"/>
            <a:chExt cx="1089" cy="3547"/>
          </a:xfrm>
        </p:grpSpPr>
        <p:sp>
          <p:nvSpPr>
            <p:cNvPr id="67593" name="Text Box 5"/>
            <p:cNvSpPr txBox="1"/>
            <p:nvPr/>
          </p:nvSpPr>
          <p:spPr>
            <a:xfrm>
              <a:off x="2154" y="637"/>
              <a:ext cx="1089" cy="237"/>
            </a:xfrm>
            <a:prstGeom prst="rect">
              <a:avLst/>
            </a:prstGeom>
            <a:noFill/>
            <a:ln w="28575" cap="flat" cmpd="sng">
              <a:solidFill>
                <a:schemeClr val="tx1"/>
              </a:solidFill>
              <a:prstDash val="solid"/>
              <a:miter/>
              <a:headEnd type="none" w="med" len="med"/>
              <a:tailEnd type="none" w="med" len="med"/>
            </a:ln>
          </p:spPr>
          <p:txBody>
            <a:bodyPr lIns="90000" tIns="21600" rIns="0">
              <a:spAutoFit/>
            </a:bodyPr>
            <a:lstStyle/>
            <a:p>
              <a:pPr>
                <a:spcBef>
                  <a:spcPct val="50000"/>
                </a:spcBef>
              </a:pPr>
              <a:r>
                <a:rPr lang="zh-CN" altLang="en-US" sz="2000" b="1" dirty="0">
                  <a:latin typeface="宋体" panose="02010600030101010101" pitchFamily="2" charset="-122"/>
                </a:rPr>
                <a:t>  保护现场</a:t>
              </a:r>
            </a:p>
          </p:txBody>
        </p:sp>
        <p:sp>
          <p:nvSpPr>
            <p:cNvPr id="67594" name="Text Box 6"/>
            <p:cNvSpPr txBox="1"/>
            <p:nvPr/>
          </p:nvSpPr>
          <p:spPr>
            <a:xfrm>
              <a:off x="2154" y="1050"/>
              <a:ext cx="1089" cy="237"/>
            </a:xfrm>
            <a:prstGeom prst="rect">
              <a:avLst/>
            </a:prstGeom>
            <a:noFill/>
            <a:ln w="28575" cap="flat" cmpd="sng">
              <a:solidFill>
                <a:schemeClr val="tx1"/>
              </a:solidFill>
              <a:prstDash val="solid"/>
              <a:miter/>
              <a:headEnd type="none" w="med" len="med"/>
              <a:tailEnd type="none" w="med" len="med"/>
            </a:ln>
          </p:spPr>
          <p:txBody>
            <a:bodyPr lIns="90000" tIns="21600" rIns="0">
              <a:spAutoFit/>
            </a:bodyPr>
            <a:lstStyle/>
            <a:p>
              <a:pPr>
                <a:spcBef>
                  <a:spcPct val="50000"/>
                </a:spcBef>
              </a:pPr>
              <a:r>
                <a:rPr lang="zh-CN" altLang="en-US" sz="2000" b="1" dirty="0">
                  <a:latin typeface="宋体" panose="02010600030101010101" pitchFamily="2" charset="-122"/>
                </a:rPr>
                <a:t>  置屏蔽字</a:t>
              </a:r>
            </a:p>
          </p:txBody>
        </p:sp>
        <p:sp>
          <p:nvSpPr>
            <p:cNvPr id="67595" name="Text Box 7"/>
            <p:cNvSpPr txBox="1"/>
            <p:nvPr/>
          </p:nvSpPr>
          <p:spPr>
            <a:xfrm>
              <a:off x="2154" y="1464"/>
              <a:ext cx="1089" cy="237"/>
            </a:xfrm>
            <a:prstGeom prst="rect">
              <a:avLst/>
            </a:prstGeom>
            <a:noFill/>
            <a:ln w="28575" cap="flat" cmpd="sng">
              <a:solidFill>
                <a:schemeClr val="tx1"/>
              </a:solidFill>
              <a:prstDash val="solid"/>
              <a:miter/>
              <a:headEnd type="none" w="med" len="med"/>
              <a:tailEnd type="none" w="med" len="med"/>
            </a:ln>
          </p:spPr>
          <p:txBody>
            <a:bodyPr lIns="90000" tIns="21600" rIns="0">
              <a:spAutoFit/>
            </a:bodyPr>
            <a:lstStyle/>
            <a:p>
              <a:pPr>
                <a:spcBef>
                  <a:spcPct val="50000"/>
                </a:spcBef>
              </a:pPr>
              <a:r>
                <a:rPr lang="zh-CN" altLang="en-US" sz="2000" b="1" dirty="0">
                  <a:latin typeface="宋体" panose="02010600030101010101" pitchFamily="2" charset="-122"/>
                </a:rPr>
                <a:t>   开中断</a:t>
              </a:r>
            </a:p>
          </p:txBody>
        </p:sp>
        <p:sp>
          <p:nvSpPr>
            <p:cNvPr id="67596" name="Text Box 8"/>
            <p:cNvSpPr txBox="1"/>
            <p:nvPr/>
          </p:nvSpPr>
          <p:spPr>
            <a:xfrm>
              <a:off x="2154" y="1878"/>
              <a:ext cx="1089" cy="237"/>
            </a:xfrm>
            <a:prstGeom prst="rect">
              <a:avLst/>
            </a:prstGeom>
            <a:noFill/>
            <a:ln w="28575" cap="flat" cmpd="sng">
              <a:solidFill>
                <a:schemeClr val="tx1"/>
              </a:solidFill>
              <a:prstDash val="solid"/>
              <a:miter/>
              <a:headEnd type="none" w="med" len="med"/>
              <a:tailEnd type="none" w="med" len="med"/>
            </a:ln>
          </p:spPr>
          <p:txBody>
            <a:bodyPr lIns="90000" tIns="21600" rIns="0">
              <a:spAutoFit/>
            </a:bodyPr>
            <a:lstStyle/>
            <a:p>
              <a:pPr>
                <a:spcBef>
                  <a:spcPct val="50000"/>
                </a:spcBef>
              </a:pPr>
              <a:r>
                <a:rPr lang="zh-CN" altLang="en-US" sz="2000" b="1" dirty="0">
                  <a:latin typeface="宋体" panose="02010600030101010101" pitchFamily="2" charset="-122"/>
                </a:rPr>
                <a:t>  中断服务</a:t>
              </a:r>
            </a:p>
          </p:txBody>
        </p:sp>
        <p:sp>
          <p:nvSpPr>
            <p:cNvPr id="67597" name="Text Box 9"/>
            <p:cNvSpPr txBox="1"/>
            <p:nvPr/>
          </p:nvSpPr>
          <p:spPr>
            <a:xfrm>
              <a:off x="2154" y="2292"/>
              <a:ext cx="1089" cy="237"/>
            </a:xfrm>
            <a:prstGeom prst="rect">
              <a:avLst/>
            </a:prstGeom>
            <a:noFill/>
            <a:ln w="28575" cap="flat" cmpd="sng">
              <a:solidFill>
                <a:schemeClr val="tx1"/>
              </a:solidFill>
              <a:prstDash val="solid"/>
              <a:miter/>
              <a:headEnd type="none" w="med" len="med"/>
              <a:tailEnd type="none" w="med" len="med"/>
            </a:ln>
          </p:spPr>
          <p:txBody>
            <a:bodyPr lIns="90000" tIns="21600" rIns="0">
              <a:spAutoFit/>
            </a:bodyPr>
            <a:lstStyle/>
            <a:p>
              <a:pPr>
                <a:spcBef>
                  <a:spcPct val="50000"/>
                </a:spcBef>
              </a:pPr>
              <a:r>
                <a:rPr lang="zh-CN" altLang="en-US" sz="2000" b="1" dirty="0">
                  <a:latin typeface="宋体" panose="02010600030101010101" pitchFamily="2" charset="-122"/>
                </a:rPr>
                <a:t>   关中断</a:t>
              </a:r>
            </a:p>
          </p:txBody>
        </p:sp>
        <p:sp>
          <p:nvSpPr>
            <p:cNvPr id="67598" name="Text Box 10"/>
            <p:cNvSpPr txBox="1"/>
            <p:nvPr/>
          </p:nvSpPr>
          <p:spPr>
            <a:xfrm>
              <a:off x="2154" y="2705"/>
              <a:ext cx="1089" cy="237"/>
            </a:xfrm>
            <a:prstGeom prst="rect">
              <a:avLst/>
            </a:prstGeom>
            <a:noFill/>
            <a:ln w="28575" cap="flat" cmpd="sng">
              <a:solidFill>
                <a:schemeClr val="tx1"/>
              </a:solidFill>
              <a:prstDash val="solid"/>
              <a:miter/>
              <a:headEnd type="none" w="med" len="med"/>
              <a:tailEnd type="none" w="med" len="med"/>
            </a:ln>
          </p:spPr>
          <p:txBody>
            <a:bodyPr lIns="90000" tIns="21600" rIns="0">
              <a:spAutoFit/>
            </a:bodyPr>
            <a:lstStyle/>
            <a:p>
              <a:pPr>
                <a:spcBef>
                  <a:spcPct val="50000"/>
                </a:spcBef>
              </a:pPr>
              <a:r>
                <a:rPr lang="zh-CN" altLang="en-US" sz="2000" b="1" dirty="0">
                  <a:latin typeface="宋体" panose="02010600030101010101" pitchFamily="2" charset="-122"/>
                </a:rPr>
                <a:t>  恢复现场</a:t>
              </a:r>
            </a:p>
          </p:txBody>
        </p:sp>
        <p:sp>
          <p:nvSpPr>
            <p:cNvPr id="67599" name="Text Box 11"/>
            <p:cNvSpPr txBox="1"/>
            <p:nvPr/>
          </p:nvSpPr>
          <p:spPr>
            <a:xfrm>
              <a:off x="2154" y="3119"/>
              <a:ext cx="1089" cy="237"/>
            </a:xfrm>
            <a:prstGeom prst="rect">
              <a:avLst/>
            </a:prstGeom>
            <a:noFill/>
            <a:ln w="28575" cap="flat" cmpd="sng">
              <a:solidFill>
                <a:schemeClr val="tx1"/>
              </a:solidFill>
              <a:prstDash val="solid"/>
              <a:miter/>
              <a:headEnd type="none" w="med" len="med"/>
              <a:tailEnd type="none" w="med" len="med"/>
            </a:ln>
          </p:spPr>
          <p:txBody>
            <a:bodyPr lIns="90000" tIns="21600" rIns="0">
              <a:spAutoFit/>
            </a:bodyPr>
            <a:lstStyle/>
            <a:p>
              <a:pPr>
                <a:spcBef>
                  <a:spcPct val="50000"/>
                </a:spcBef>
              </a:pPr>
              <a:r>
                <a:rPr lang="zh-CN" altLang="en-US" sz="2000" b="1" dirty="0">
                  <a:latin typeface="宋体" panose="02010600030101010101" pitchFamily="2" charset="-122"/>
                </a:rPr>
                <a:t> 恢复屏蔽字</a:t>
              </a:r>
            </a:p>
          </p:txBody>
        </p:sp>
        <p:sp>
          <p:nvSpPr>
            <p:cNvPr id="67600" name="Text Box 12"/>
            <p:cNvSpPr txBox="1"/>
            <p:nvPr/>
          </p:nvSpPr>
          <p:spPr>
            <a:xfrm>
              <a:off x="2154" y="3533"/>
              <a:ext cx="1089" cy="237"/>
            </a:xfrm>
            <a:prstGeom prst="rect">
              <a:avLst/>
            </a:prstGeom>
            <a:noFill/>
            <a:ln w="28575" cap="flat" cmpd="sng">
              <a:solidFill>
                <a:schemeClr val="tx1"/>
              </a:solidFill>
              <a:prstDash val="solid"/>
              <a:miter/>
              <a:headEnd type="none" w="med" len="med"/>
              <a:tailEnd type="none" w="med" len="med"/>
            </a:ln>
          </p:spPr>
          <p:txBody>
            <a:bodyPr lIns="90000" tIns="21600" rIns="0">
              <a:spAutoFit/>
            </a:bodyPr>
            <a:lstStyle/>
            <a:p>
              <a:pPr>
                <a:spcBef>
                  <a:spcPct val="50000"/>
                </a:spcBef>
              </a:pPr>
              <a:r>
                <a:rPr lang="zh-CN" altLang="en-US" sz="2000" b="1" dirty="0">
                  <a:latin typeface="宋体" panose="02010600030101010101" pitchFamily="2" charset="-122"/>
                </a:rPr>
                <a:t>   开中断</a:t>
              </a:r>
            </a:p>
          </p:txBody>
        </p:sp>
        <p:sp>
          <p:nvSpPr>
            <p:cNvPr id="67601" name="Text Box 13"/>
            <p:cNvSpPr txBox="1"/>
            <p:nvPr/>
          </p:nvSpPr>
          <p:spPr>
            <a:xfrm>
              <a:off x="2154" y="3947"/>
              <a:ext cx="1089" cy="237"/>
            </a:xfrm>
            <a:prstGeom prst="rect">
              <a:avLst/>
            </a:prstGeom>
            <a:noFill/>
            <a:ln w="28575" cap="flat" cmpd="sng">
              <a:solidFill>
                <a:schemeClr val="tx1"/>
              </a:solidFill>
              <a:prstDash val="solid"/>
              <a:miter/>
              <a:headEnd type="none" w="med" len="med"/>
              <a:tailEnd type="none" w="med" len="med"/>
            </a:ln>
          </p:spPr>
          <p:txBody>
            <a:bodyPr lIns="90000" tIns="21600" rIns="0">
              <a:spAutoFit/>
            </a:bodyPr>
            <a:lstStyle/>
            <a:p>
              <a:pPr>
                <a:spcBef>
                  <a:spcPct val="50000"/>
                </a:spcBef>
              </a:pPr>
              <a:r>
                <a:rPr lang="zh-CN" altLang="en-US" sz="2000" b="1" dirty="0">
                  <a:latin typeface="宋体" panose="02010600030101010101" pitchFamily="2" charset="-122"/>
                </a:rPr>
                <a:t>  中断返回</a:t>
              </a:r>
            </a:p>
          </p:txBody>
        </p:sp>
        <p:sp>
          <p:nvSpPr>
            <p:cNvPr id="67602" name="Freeform 14"/>
            <p:cNvSpPr/>
            <p:nvPr/>
          </p:nvSpPr>
          <p:spPr>
            <a:xfrm>
              <a:off x="2707" y="896"/>
              <a:ext cx="3" cy="157"/>
            </a:xfrm>
            <a:custGeom>
              <a:avLst/>
              <a:gdLst>
                <a:gd name="txL" fmla="*/ 0 w 3"/>
                <a:gd name="txT" fmla="*/ 0 h 157"/>
                <a:gd name="txR" fmla="*/ 3 w 3"/>
                <a:gd name="txB" fmla="*/ 157 h 157"/>
              </a:gdLst>
              <a:ahLst/>
              <a:cxnLst>
                <a:cxn ang="0">
                  <a:pos x="0" y="0"/>
                </a:cxn>
                <a:cxn ang="0">
                  <a:pos x="3" y="157"/>
                </a:cxn>
              </a:cxnLst>
              <a:rect l="txL" t="txT" r="txR" b="txB"/>
              <a:pathLst>
                <a:path w="3" h="157">
                  <a:moveTo>
                    <a:pt x="0" y="0"/>
                  </a:moveTo>
                  <a:lnTo>
                    <a:pt x="3" y="157"/>
                  </a:lnTo>
                </a:path>
              </a:pathLst>
            </a:custGeom>
            <a:noFill/>
            <a:ln w="28575" cap="flat" cmpd="sng">
              <a:solidFill>
                <a:schemeClr val="tx1">
                  <a:alpha val="100000"/>
                </a:schemeClr>
              </a:solidFill>
              <a:prstDash val="solid"/>
              <a:round/>
              <a:headEnd type="none" w="med" len="med"/>
              <a:tailEnd type="stealth" w="med" len="med"/>
            </a:ln>
          </p:spPr>
          <p:txBody>
            <a:bodyPr/>
            <a:lstStyle/>
            <a:p>
              <a:endParaRPr lang="zh-CN" altLang="en-US"/>
            </a:p>
          </p:txBody>
        </p:sp>
        <p:sp>
          <p:nvSpPr>
            <p:cNvPr id="67603" name="Freeform 15"/>
            <p:cNvSpPr/>
            <p:nvPr/>
          </p:nvSpPr>
          <p:spPr>
            <a:xfrm>
              <a:off x="2707" y="1298"/>
              <a:ext cx="3" cy="157"/>
            </a:xfrm>
            <a:custGeom>
              <a:avLst/>
              <a:gdLst>
                <a:gd name="txL" fmla="*/ 0 w 3"/>
                <a:gd name="txT" fmla="*/ 0 h 157"/>
                <a:gd name="txR" fmla="*/ 3 w 3"/>
                <a:gd name="txB" fmla="*/ 157 h 157"/>
              </a:gdLst>
              <a:ahLst/>
              <a:cxnLst>
                <a:cxn ang="0">
                  <a:pos x="0" y="0"/>
                </a:cxn>
                <a:cxn ang="0">
                  <a:pos x="3" y="157"/>
                </a:cxn>
              </a:cxnLst>
              <a:rect l="txL" t="txT" r="txR" b="txB"/>
              <a:pathLst>
                <a:path w="3" h="157">
                  <a:moveTo>
                    <a:pt x="0" y="0"/>
                  </a:moveTo>
                  <a:lnTo>
                    <a:pt x="3" y="157"/>
                  </a:lnTo>
                </a:path>
              </a:pathLst>
            </a:custGeom>
            <a:noFill/>
            <a:ln w="28575" cap="flat" cmpd="sng">
              <a:solidFill>
                <a:schemeClr val="tx1">
                  <a:alpha val="100000"/>
                </a:schemeClr>
              </a:solidFill>
              <a:prstDash val="solid"/>
              <a:round/>
              <a:headEnd type="none" w="med" len="med"/>
              <a:tailEnd type="stealth" w="med" len="med"/>
            </a:ln>
          </p:spPr>
          <p:txBody>
            <a:bodyPr/>
            <a:lstStyle/>
            <a:p>
              <a:endParaRPr lang="zh-CN" altLang="en-US"/>
            </a:p>
          </p:txBody>
        </p:sp>
        <p:sp>
          <p:nvSpPr>
            <p:cNvPr id="67604" name="Freeform 16"/>
            <p:cNvSpPr/>
            <p:nvPr/>
          </p:nvSpPr>
          <p:spPr>
            <a:xfrm>
              <a:off x="2707" y="1715"/>
              <a:ext cx="3" cy="157"/>
            </a:xfrm>
            <a:custGeom>
              <a:avLst/>
              <a:gdLst>
                <a:gd name="txL" fmla="*/ 0 w 3"/>
                <a:gd name="txT" fmla="*/ 0 h 157"/>
                <a:gd name="txR" fmla="*/ 3 w 3"/>
                <a:gd name="txB" fmla="*/ 157 h 157"/>
              </a:gdLst>
              <a:ahLst/>
              <a:cxnLst>
                <a:cxn ang="0">
                  <a:pos x="0" y="0"/>
                </a:cxn>
                <a:cxn ang="0">
                  <a:pos x="3" y="157"/>
                </a:cxn>
              </a:cxnLst>
              <a:rect l="txL" t="txT" r="txR" b="txB"/>
              <a:pathLst>
                <a:path w="3" h="157">
                  <a:moveTo>
                    <a:pt x="0" y="0"/>
                  </a:moveTo>
                  <a:lnTo>
                    <a:pt x="3" y="157"/>
                  </a:lnTo>
                </a:path>
              </a:pathLst>
            </a:custGeom>
            <a:noFill/>
            <a:ln w="28575" cap="flat" cmpd="sng">
              <a:solidFill>
                <a:schemeClr val="tx1">
                  <a:alpha val="100000"/>
                </a:schemeClr>
              </a:solidFill>
              <a:prstDash val="solid"/>
              <a:round/>
              <a:headEnd type="none" w="med" len="med"/>
              <a:tailEnd type="stealth" w="med" len="med"/>
            </a:ln>
          </p:spPr>
          <p:txBody>
            <a:bodyPr/>
            <a:lstStyle/>
            <a:p>
              <a:endParaRPr lang="zh-CN" altLang="en-US"/>
            </a:p>
          </p:txBody>
        </p:sp>
        <p:sp>
          <p:nvSpPr>
            <p:cNvPr id="67605" name="Freeform 17"/>
            <p:cNvSpPr/>
            <p:nvPr/>
          </p:nvSpPr>
          <p:spPr>
            <a:xfrm>
              <a:off x="2707" y="2133"/>
              <a:ext cx="3" cy="157"/>
            </a:xfrm>
            <a:custGeom>
              <a:avLst/>
              <a:gdLst>
                <a:gd name="txL" fmla="*/ 0 w 3"/>
                <a:gd name="txT" fmla="*/ 0 h 157"/>
                <a:gd name="txR" fmla="*/ 3 w 3"/>
                <a:gd name="txB" fmla="*/ 157 h 157"/>
              </a:gdLst>
              <a:ahLst/>
              <a:cxnLst>
                <a:cxn ang="0">
                  <a:pos x="0" y="0"/>
                </a:cxn>
                <a:cxn ang="0">
                  <a:pos x="3" y="157"/>
                </a:cxn>
              </a:cxnLst>
              <a:rect l="txL" t="txT" r="txR" b="txB"/>
              <a:pathLst>
                <a:path w="3" h="157">
                  <a:moveTo>
                    <a:pt x="0" y="0"/>
                  </a:moveTo>
                  <a:lnTo>
                    <a:pt x="3" y="157"/>
                  </a:lnTo>
                </a:path>
              </a:pathLst>
            </a:custGeom>
            <a:noFill/>
            <a:ln w="28575" cap="flat" cmpd="sng">
              <a:solidFill>
                <a:schemeClr val="tx1">
                  <a:alpha val="100000"/>
                </a:schemeClr>
              </a:solidFill>
              <a:prstDash val="solid"/>
              <a:round/>
              <a:headEnd type="none" w="med" len="med"/>
              <a:tailEnd type="stealth" w="med" len="med"/>
            </a:ln>
          </p:spPr>
          <p:txBody>
            <a:bodyPr/>
            <a:lstStyle/>
            <a:p>
              <a:endParaRPr lang="zh-CN" altLang="en-US"/>
            </a:p>
          </p:txBody>
        </p:sp>
        <p:sp>
          <p:nvSpPr>
            <p:cNvPr id="67606" name="Freeform 18"/>
            <p:cNvSpPr/>
            <p:nvPr/>
          </p:nvSpPr>
          <p:spPr>
            <a:xfrm>
              <a:off x="2707" y="2550"/>
              <a:ext cx="3" cy="157"/>
            </a:xfrm>
            <a:custGeom>
              <a:avLst/>
              <a:gdLst>
                <a:gd name="txL" fmla="*/ 0 w 3"/>
                <a:gd name="txT" fmla="*/ 0 h 157"/>
                <a:gd name="txR" fmla="*/ 3 w 3"/>
                <a:gd name="txB" fmla="*/ 157 h 157"/>
              </a:gdLst>
              <a:ahLst/>
              <a:cxnLst>
                <a:cxn ang="0">
                  <a:pos x="0" y="0"/>
                </a:cxn>
                <a:cxn ang="0">
                  <a:pos x="3" y="157"/>
                </a:cxn>
              </a:cxnLst>
              <a:rect l="txL" t="txT" r="txR" b="txB"/>
              <a:pathLst>
                <a:path w="3" h="157">
                  <a:moveTo>
                    <a:pt x="0" y="0"/>
                  </a:moveTo>
                  <a:lnTo>
                    <a:pt x="3" y="157"/>
                  </a:lnTo>
                </a:path>
              </a:pathLst>
            </a:custGeom>
            <a:noFill/>
            <a:ln w="28575" cap="flat" cmpd="sng">
              <a:solidFill>
                <a:schemeClr val="tx1">
                  <a:alpha val="100000"/>
                </a:schemeClr>
              </a:solidFill>
              <a:prstDash val="solid"/>
              <a:round/>
              <a:headEnd type="none" w="med" len="med"/>
              <a:tailEnd type="stealth" w="med" len="med"/>
            </a:ln>
          </p:spPr>
          <p:txBody>
            <a:bodyPr/>
            <a:lstStyle/>
            <a:p>
              <a:endParaRPr lang="zh-CN" altLang="en-US"/>
            </a:p>
          </p:txBody>
        </p:sp>
        <p:sp>
          <p:nvSpPr>
            <p:cNvPr id="67607" name="Freeform 19"/>
            <p:cNvSpPr/>
            <p:nvPr/>
          </p:nvSpPr>
          <p:spPr>
            <a:xfrm>
              <a:off x="2707" y="2967"/>
              <a:ext cx="3" cy="157"/>
            </a:xfrm>
            <a:custGeom>
              <a:avLst/>
              <a:gdLst>
                <a:gd name="txL" fmla="*/ 0 w 3"/>
                <a:gd name="txT" fmla="*/ 0 h 157"/>
                <a:gd name="txR" fmla="*/ 3 w 3"/>
                <a:gd name="txB" fmla="*/ 157 h 157"/>
              </a:gdLst>
              <a:ahLst/>
              <a:cxnLst>
                <a:cxn ang="0">
                  <a:pos x="0" y="0"/>
                </a:cxn>
                <a:cxn ang="0">
                  <a:pos x="3" y="157"/>
                </a:cxn>
              </a:cxnLst>
              <a:rect l="txL" t="txT" r="txR" b="txB"/>
              <a:pathLst>
                <a:path w="3" h="157">
                  <a:moveTo>
                    <a:pt x="0" y="0"/>
                  </a:moveTo>
                  <a:lnTo>
                    <a:pt x="3" y="157"/>
                  </a:lnTo>
                </a:path>
              </a:pathLst>
            </a:custGeom>
            <a:noFill/>
            <a:ln w="28575" cap="flat" cmpd="sng">
              <a:solidFill>
                <a:schemeClr val="tx1">
                  <a:alpha val="100000"/>
                </a:schemeClr>
              </a:solidFill>
              <a:prstDash val="solid"/>
              <a:round/>
              <a:headEnd type="none" w="med" len="med"/>
              <a:tailEnd type="stealth" w="med" len="med"/>
            </a:ln>
          </p:spPr>
          <p:txBody>
            <a:bodyPr/>
            <a:lstStyle/>
            <a:p>
              <a:endParaRPr lang="zh-CN" altLang="en-US"/>
            </a:p>
          </p:txBody>
        </p:sp>
        <p:sp>
          <p:nvSpPr>
            <p:cNvPr id="67608" name="Freeform 20"/>
            <p:cNvSpPr/>
            <p:nvPr/>
          </p:nvSpPr>
          <p:spPr>
            <a:xfrm>
              <a:off x="2707" y="3376"/>
              <a:ext cx="3" cy="157"/>
            </a:xfrm>
            <a:custGeom>
              <a:avLst/>
              <a:gdLst>
                <a:gd name="txL" fmla="*/ 0 w 3"/>
                <a:gd name="txT" fmla="*/ 0 h 157"/>
                <a:gd name="txR" fmla="*/ 3 w 3"/>
                <a:gd name="txB" fmla="*/ 157 h 157"/>
              </a:gdLst>
              <a:ahLst/>
              <a:cxnLst>
                <a:cxn ang="0">
                  <a:pos x="0" y="0"/>
                </a:cxn>
                <a:cxn ang="0">
                  <a:pos x="3" y="157"/>
                </a:cxn>
              </a:cxnLst>
              <a:rect l="txL" t="txT" r="txR" b="txB"/>
              <a:pathLst>
                <a:path w="3" h="157">
                  <a:moveTo>
                    <a:pt x="0" y="0"/>
                  </a:moveTo>
                  <a:lnTo>
                    <a:pt x="3" y="157"/>
                  </a:lnTo>
                </a:path>
              </a:pathLst>
            </a:custGeom>
            <a:noFill/>
            <a:ln w="28575" cap="flat" cmpd="sng">
              <a:solidFill>
                <a:schemeClr val="tx1">
                  <a:alpha val="100000"/>
                </a:schemeClr>
              </a:solidFill>
              <a:prstDash val="solid"/>
              <a:round/>
              <a:headEnd type="none" w="med" len="med"/>
              <a:tailEnd type="stealth" w="med" len="med"/>
            </a:ln>
          </p:spPr>
          <p:txBody>
            <a:bodyPr/>
            <a:lstStyle/>
            <a:p>
              <a:endParaRPr lang="zh-CN" altLang="en-US"/>
            </a:p>
          </p:txBody>
        </p:sp>
        <p:sp>
          <p:nvSpPr>
            <p:cNvPr id="67609" name="Freeform 21"/>
            <p:cNvSpPr/>
            <p:nvPr/>
          </p:nvSpPr>
          <p:spPr>
            <a:xfrm>
              <a:off x="2707" y="3793"/>
              <a:ext cx="3" cy="157"/>
            </a:xfrm>
            <a:custGeom>
              <a:avLst/>
              <a:gdLst>
                <a:gd name="txL" fmla="*/ 0 w 3"/>
                <a:gd name="txT" fmla="*/ 0 h 157"/>
                <a:gd name="txR" fmla="*/ 3 w 3"/>
                <a:gd name="txB" fmla="*/ 157 h 157"/>
              </a:gdLst>
              <a:ahLst/>
              <a:cxnLst>
                <a:cxn ang="0">
                  <a:pos x="0" y="0"/>
                </a:cxn>
                <a:cxn ang="0">
                  <a:pos x="3" y="157"/>
                </a:cxn>
              </a:cxnLst>
              <a:rect l="txL" t="txT" r="txR" b="txB"/>
              <a:pathLst>
                <a:path w="3" h="157">
                  <a:moveTo>
                    <a:pt x="0" y="0"/>
                  </a:moveTo>
                  <a:lnTo>
                    <a:pt x="3" y="157"/>
                  </a:lnTo>
                </a:path>
              </a:pathLst>
            </a:custGeom>
            <a:noFill/>
            <a:ln w="28575" cap="flat" cmpd="sng">
              <a:solidFill>
                <a:schemeClr val="tx1">
                  <a:alpha val="100000"/>
                </a:schemeClr>
              </a:solidFill>
              <a:prstDash val="solid"/>
              <a:round/>
              <a:headEnd type="none" w="med" len="med"/>
              <a:tailEnd type="stealth" w="med" len="med"/>
            </a:ln>
          </p:spPr>
          <p:txBody>
            <a:bodyPr/>
            <a:lstStyle/>
            <a:p>
              <a:endParaRPr lang="zh-CN" altLang="en-US"/>
            </a:p>
          </p:txBody>
        </p:sp>
      </p:grpSp>
      <p:sp>
        <p:nvSpPr>
          <p:cNvPr id="738326" name="Text Box 22"/>
          <p:cNvSpPr txBox="1"/>
          <p:nvPr/>
        </p:nvSpPr>
        <p:spPr>
          <a:xfrm>
            <a:off x="2718596" y="1700742"/>
            <a:ext cx="1728787" cy="375754"/>
          </a:xfrm>
          <a:prstGeom prst="rect">
            <a:avLst/>
          </a:prstGeom>
          <a:noFill/>
          <a:ln w="28575" cap="flat" cmpd="sng">
            <a:solidFill>
              <a:schemeClr val="folHlink"/>
            </a:solidFill>
            <a:prstDash val="solid"/>
            <a:miter/>
            <a:headEnd type="none" w="med" len="med"/>
            <a:tailEnd type="none" w="med" len="med"/>
          </a:ln>
        </p:spPr>
        <p:txBody>
          <a:bodyPr lIns="90000" tIns="21600" rIns="0">
            <a:spAutoFit/>
          </a:bodyPr>
          <a:lstStyle/>
          <a:p>
            <a:pPr>
              <a:spcBef>
                <a:spcPct val="50000"/>
              </a:spcBef>
            </a:pPr>
            <a:r>
              <a:rPr lang="zh-CN" altLang="en-US" sz="2000" b="1" dirty="0">
                <a:latin typeface="宋体" panose="02010600030101010101" pitchFamily="2" charset="-122"/>
              </a:rPr>
              <a:t>  </a:t>
            </a:r>
            <a:r>
              <a:rPr lang="zh-CN" altLang="en-US" sz="2000" b="1" dirty="0">
                <a:solidFill>
                  <a:srgbClr val="954F72"/>
                </a:solidFill>
                <a:latin typeface="宋体" panose="02010600030101010101" pitchFamily="2" charset="-122"/>
              </a:rPr>
              <a:t>置屏蔽字</a:t>
            </a:r>
          </a:p>
        </p:txBody>
      </p:sp>
      <p:sp>
        <p:nvSpPr>
          <p:cNvPr id="738327" name="Text Box 23"/>
          <p:cNvSpPr txBox="1"/>
          <p:nvPr/>
        </p:nvSpPr>
        <p:spPr>
          <a:xfrm>
            <a:off x="2717007" y="4985280"/>
            <a:ext cx="1728788" cy="375754"/>
          </a:xfrm>
          <a:prstGeom prst="rect">
            <a:avLst/>
          </a:prstGeom>
          <a:noFill/>
          <a:ln w="28575" cap="flat" cmpd="sng">
            <a:solidFill>
              <a:schemeClr val="folHlink"/>
            </a:solidFill>
            <a:prstDash val="solid"/>
            <a:miter/>
            <a:headEnd type="none" w="med" len="med"/>
            <a:tailEnd type="none" w="med" len="med"/>
          </a:ln>
        </p:spPr>
        <p:txBody>
          <a:bodyPr lIns="90000" tIns="21600" rIns="0">
            <a:spAutoFit/>
          </a:bodyPr>
          <a:lstStyle/>
          <a:p>
            <a:pPr>
              <a:spcBef>
                <a:spcPct val="50000"/>
              </a:spcBef>
            </a:pPr>
            <a:r>
              <a:rPr lang="zh-CN" altLang="en-US" sz="2000" b="1" dirty="0">
                <a:solidFill>
                  <a:srgbClr val="954F72"/>
                </a:solidFill>
                <a:latin typeface="宋体" panose="02010600030101010101" pitchFamily="2" charset="-122"/>
              </a:rPr>
              <a:t> 恢复屏蔽字</a:t>
            </a:r>
          </a:p>
        </p:txBody>
      </p:sp>
      <p:sp>
        <p:nvSpPr>
          <p:cNvPr id="738328" name="Text Box 24"/>
          <p:cNvSpPr txBox="1"/>
          <p:nvPr/>
        </p:nvSpPr>
        <p:spPr>
          <a:xfrm>
            <a:off x="2717007" y="3672417"/>
            <a:ext cx="1728788" cy="375754"/>
          </a:xfrm>
          <a:prstGeom prst="rect">
            <a:avLst/>
          </a:prstGeom>
          <a:noFill/>
          <a:ln w="28575" cap="flat" cmpd="sng">
            <a:solidFill>
              <a:schemeClr val="folHlink"/>
            </a:solidFill>
            <a:prstDash val="solid"/>
            <a:miter/>
            <a:headEnd type="none" w="med" len="med"/>
            <a:tailEnd type="none" w="med" len="med"/>
          </a:ln>
        </p:spPr>
        <p:txBody>
          <a:bodyPr lIns="90000" tIns="21600" rIns="0">
            <a:spAutoFit/>
          </a:bodyPr>
          <a:lstStyle/>
          <a:p>
            <a:pPr>
              <a:spcBef>
                <a:spcPct val="50000"/>
              </a:spcBef>
            </a:pPr>
            <a:r>
              <a:rPr lang="zh-CN" altLang="en-US" sz="2000" b="1" dirty="0">
                <a:solidFill>
                  <a:srgbClr val="954F72"/>
                </a:solidFill>
                <a:latin typeface="宋体" panose="02010600030101010101" pitchFamily="2" charset="-122"/>
              </a:rPr>
              <a:t>   关中断</a:t>
            </a:r>
          </a:p>
        </p:txBody>
      </p:sp>
      <p:sp>
        <p:nvSpPr>
          <p:cNvPr id="738329" name="Text Box 25"/>
          <p:cNvSpPr txBox="1"/>
          <p:nvPr/>
        </p:nvSpPr>
        <p:spPr>
          <a:xfrm>
            <a:off x="2717007" y="5642505"/>
            <a:ext cx="1728788" cy="375754"/>
          </a:xfrm>
          <a:prstGeom prst="rect">
            <a:avLst/>
          </a:prstGeom>
          <a:noFill/>
          <a:ln w="28575" cap="flat" cmpd="sng">
            <a:solidFill>
              <a:schemeClr val="folHlink"/>
            </a:solidFill>
            <a:prstDash val="solid"/>
            <a:miter/>
            <a:headEnd type="none" w="med" len="med"/>
            <a:tailEnd type="none" w="med" len="med"/>
          </a:ln>
        </p:spPr>
        <p:txBody>
          <a:bodyPr lIns="90000" tIns="21600" rIns="0">
            <a:spAutoFit/>
          </a:bodyPr>
          <a:lstStyle/>
          <a:p>
            <a:pPr>
              <a:spcBef>
                <a:spcPct val="50000"/>
              </a:spcBef>
            </a:pPr>
            <a:r>
              <a:rPr lang="zh-CN" altLang="en-US" sz="2000" b="1" dirty="0">
                <a:solidFill>
                  <a:srgbClr val="954F72"/>
                </a:solidFill>
                <a:latin typeface="宋体" panose="02010600030101010101" pitchFamily="2" charset="-122"/>
              </a:rPr>
              <a:t>   开中断</a:t>
            </a:r>
          </a:p>
        </p:txBody>
      </p:sp>
      <p:sp>
        <p:nvSpPr>
          <p:cNvPr id="3" name="灯片编号占位符 2">
            <a:extLst>
              <a:ext uri="{FF2B5EF4-FFF2-40B4-BE49-F238E27FC236}">
                <a16:creationId xmlns:a16="http://schemas.microsoft.com/office/drawing/2014/main" id="{020AAA1E-62F0-F9B2-BA45-2D3562F77F03}"/>
              </a:ext>
            </a:extLst>
          </p:cNvPr>
          <p:cNvSpPr>
            <a:spLocks noGrp="1"/>
          </p:cNvSpPr>
          <p:nvPr>
            <p:ph type="sldNum" sz="quarter" idx="12"/>
          </p:nvPr>
        </p:nvSpPr>
        <p:spPr/>
        <p:txBody>
          <a:bodyPr/>
          <a:lstStyle/>
          <a:p>
            <a:fld id="{8EE8E787-E6FE-45D8-9039-788B45E44EE7}" type="slidenum">
              <a:rPr lang="zh-CN" altLang="en-US" smtClean="0"/>
              <a:t>226</a:t>
            </a:fld>
            <a:endParaRPr lang="zh-CN" altLang="en-US" dirty="0"/>
          </a:p>
        </p:txBody>
      </p:sp>
      <p:pic>
        <p:nvPicPr>
          <p:cNvPr id="6" name="图片 5">
            <a:extLst>
              <a:ext uri="{FF2B5EF4-FFF2-40B4-BE49-F238E27FC236}">
                <a16:creationId xmlns:a16="http://schemas.microsoft.com/office/drawing/2014/main" id="{4A9AD7CE-F719-33BD-7822-505B1056B16A}"/>
              </a:ext>
            </a:extLst>
          </p:cNvPr>
          <p:cNvPicPr>
            <a:picLocks noChangeAspect="1"/>
          </p:cNvPicPr>
          <p:nvPr/>
        </p:nvPicPr>
        <p:blipFill>
          <a:blip r:embed="rId2"/>
          <a:stretch>
            <a:fillRect/>
          </a:stretch>
        </p:blipFill>
        <p:spPr>
          <a:xfrm>
            <a:off x="5466905" y="1630362"/>
            <a:ext cx="5356139" cy="3596265"/>
          </a:xfrm>
          <a:prstGeom prst="rect">
            <a:avLst/>
          </a:prstGeom>
          <a:solidFill>
            <a:schemeClr val="bg1"/>
          </a:solidFill>
          <a:ln>
            <a:solidFill>
              <a:schemeClr val="folHlink"/>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738326"/>
                                        </p:tgtEl>
                                        <p:attrNameLst>
                                          <p:attrName>style.visibility</p:attrName>
                                        </p:attrNameLst>
                                      </p:cBhvr>
                                      <p:to>
                                        <p:strVal val="visible"/>
                                      </p:to>
                                    </p:set>
                                    <p:animEffect transition="in" filter="barn(outVertical)">
                                      <p:cBhvr>
                                        <p:cTn id="12" dur="500"/>
                                        <p:tgtEl>
                                          <p:spTgt spid="73832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738327"/>
                                        </p:tgtEl>
                                        <p:attrNameLst>
                                          <p:attrName>style.visibility</p:attrName>
                                        </p:attrNameLst>
                                      </p:cBhvr>
                                      <p:to>
                                        <p:strVal val="visible"/>
                                      </p:to>
                                    </p:set>
                                    <p:animEffect transition="in" filter="barn(outVertical)">
                                      <p:cBhvr>
                                        <p:cTn id="17" dur="500"/>
                                        <p:tgtEl>
                                          <p:spTgt spid="73832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738328"/>
                                        </p:tgtEl>
                                        <p:attrNameLst>
                                          <p:attrName>style.visibility</p:attrName>
                                        </p:attrNameLst>
                                      </p:cBhvr>
                                      <p:to>
                                        <p:strVal val="visible"/>
                                      </p:to>
                                    </p:set>
                                    <p:animEffect transition="in" filter="barn(outVertical)">
                                      <p:cBhvr>
                                        <p:cTn id="22" dur="500"/>
                                        <p:tgtEl>
                                          <p:spTgt spid="738328"/>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grpId="0" nodeType="clickEffect">
                                  <p:stCondLst>
                                    <p:cond delay="0"/>
                                  </p:stCondLst>
                                  <p:childTnLst>
                                    <p:set>
                                      <p:cBhvr>
                                        <p:cTn id="26" dur="1" fill="hold">
                                          <p:stCondLst>
                                            <p:cond delay="0"/>
                                          </p:stCondLst>
                                        </p:cTn>
                                        <p:tgtEl>
                                          <p:spTgt spid="738329"/>
                                        </p:tgtEl>
                                        <p:attrNameLst>
                                          <p:attrName>style.visibility</p:attrName>
                                        </p:attrNameLst>
                                      </p:cBhvr>
                                      <p:to>
                                        <p:strVal val="visible"/>
                                      </p:to>
                                    </p:set>
                                    <p:animEffect transition="in" filter="barn(outVertical)">
                                      <p:cBhvr>
                                        <p:cTn id="27" dur="500"/>
                                        <p:tgtEl>
                                          <p:spTgt spid="738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326" grpId="0" animBg="1"/>
      <p:bldP spid="738327" grpId="0" animBg="1"/>
      <p:bldP spid="738328" grpId="0" animBg="1"/>
      <p:bldP spid="738329"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ext Box 2"/>
          <p:cNvSpPr txBox="1">
            <a:spLocks noChangeArrowheads="1"/>
          </p:cNvSpPr>
          <p:nvPr/>
        </p:nvSpPr>
        <p:spPr bwMode="auto">
          <a:xfrm>
            <a:off x="2208213" y="1773238"/>
            <a:ext cx="5954712" cy="6413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zh-CN" altLang="en-US" sz="3600">
                <a:solidFill>
                  <a:schemeClr val="folHlink"/>
                </a:solidFill>
              </a:rPr>
              <a:t>难点</a:t>
            </a:r>
          </a:p>
        </p:txBody>
      </p:sp>
      <p:sp>
        <p:nvSpPr>
          <p:cNvPr id="148483" name="Text Box 3"/>
          <p:cNvSpPr txBox="1">
            <a:spLocks noChangeArrowheads="1"/>
          </p:cNvSpPr>
          <p:nvPr/>
        </p:nvSpPr>
        <p:spPr bwMode="auto">
          <a:xfrm>
            <a:off x="3071814" y="2838451"/>
            <a:ext cx="8497887" cy="5191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800">
                <a:latin typeface="宋体" panose="02010600030101010101" pitchFamily="2" charset="-122"/>
              </a:rPr>
              <a:t>1.</a:t>
            </a:r>
            <a:r>
              <a:rPr lang="zh-CN" altLang="en-US" sz="2800">
                <a:latin typeface="宋体" panose="02010600030101010101" pitchFamily="2" charset="-122"/>
              </a:rPr>
              <a:t>处理 </a:t>
            </a:r>
            <a:r>
              <a:rPr lang="en-US" altLang="zh-CN" sz="2800"/>
              <a:t>I/O </a:t>
            </a:r>
            <a:r>
              <a:rPr lang="zh-CN" altLang="en-US" sz="2800">
                <a:latin typeface="宋体" panose="02010600030101010101" pitchFamily="2" charset="-122"/>
              </a:rPr>
              <a:t>中断的各类软、硬件技术的运用</a:t>
            </a:r>
            <a:endParaRPr lang="zh-CN" altLang="en-US" sz="1200">
              <a:latin typeface="宋体" panose="02010600030101010101" pitchFamily="2" charset="-122"/>
            </a:endParaRPr>
          </a:p>
        </p:txBody>
      </p:sp>
      <p:sp>
        <p:nvSpPr>
          <p:cNvPr id="148484" name="Text Box 4"/>
          <p:cNvSpPr txBox="1">
            <a:spLocks noChangeArrowheads="1"/>
          </p:cNvSpPr>
          <p:nvPr/>
        </p:nvSpPr>
        <p:spPr bwMode="auto">
          <a:xfrm>
            <a:off x="3071814" y="3773488"/>
            <a:ext cx="9001125" cy="5191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800"/>
              <a:t>2</a:t>
            </a:r>
            <a:r>
              <a:rPr lang="en-US" altLang="zh-CN" sz="2800">
                <a:latin typeface="宋体" panose="02010600030101010101" pitchFamily="2" charset="-122"/>
              </a:rPr>
              <a:t>.</a:t>
            </a:r>
            <a:r>
              <a:rPr lang="en-US" altLang="zh-CN" sz="2800"/>
              <a:t>DMA </a:t>
            </a:r>
            <a:r>
              <a:rPr lang="zh-CN" altLang="en-US" sz="2800">
                <a:latin typeface="宋体" panose="02010600030101010101" pitchFamily="2" charset="-122"/>
              </a:rPr>
              <a:t>与主存交换数据的三种方法各自的特点</a:t>
            </a:r>
            <a:r>
              <a:rPr lang="zh-CN" altLang="en-US" sz="1200">
                <a:latin typeface="宋体" panose="02010600030101010101" pitchFamily="2" charset="-122"/>
              </a:rPr>
              <a:t> </a:t>
            </a:r>
          </a:p>
        </p:txBody>
      </p:sp>
      <p:sp>
        <p:nvSpPr>
          <p:cNvPr id="148485" name="Text Box 5"/>
          <p:cNvSpPr txBox="1">
            <a:spLocks noChangeArrowheads="1"/>
          </p:cNvSpPr>
          <p:nvPr/>
        </p:nvSpPr>
        <p:spPr bwMode="auto">
          <a:xfrm>
            <a:off x="3071814" y="4710113"/>
            <a:ext cx="9001125" cy="5191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800"/>
              <a:t>3. </a:t>
            </a:r>
            <a:r>
              <a:rPr lang="zh-CN" altLang="en-US" sz="2800">
                <a:latin typeface="宋体" panose="02010600030101010101" pitchFamily="2" charset="-122"/>
              </a:rPr>
              <a:t>周期窃取的含义 </a:t>
            </a:r>
          </a:p>
        </p:txBody>
      </p:sp>
      <p:sp>
        <p:nvSpPr>
          <p:cNvPr id="148490" name="Rectangle 10"/>
          <p:cNvSpPr>
            <a:spLocks noChangeArrowheads="1"/>
          </p:cNvSpPr>
          <p:nvPr/>
        </p:nvSpPr>
        <p:spPr bwMode="auto">
          <a:xfrm>
            <a:off x="2209800" y="260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lgn="ctr">
              <a:spcBef>
                <a:spcPct val="0"/>
              </a:spcBef>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a:spcBef>
                <a:spcPct val="0"/>
              </a:spcBef>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a:spcBef>
                <a:spcPct val="0"/>
              </a:spcBef>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a:spcBef>
                <a:spcPct val="0"/>
              </a:spcBef>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defRPr/>
            </a:pPr>
            <a:r>
              <a:rPr lang="zh-CN" altLang="en-US" sz="4000" dirty="0">
                <a:solidFill>
                  <a:schemeClr val="tx1"/>
                </a:solidFill>
                <a:effectLst/>
              </a:rPr>
              <a:t>第</a:t>
            </a:r>
            <a:r>
              <a:rPr lang="zh-CN" altLang="en-US" sz="4000" dirty="0">
                <a:solidFill>
                  <a:schemeClr val="tx1"/>
                </a:solidFill>
                <a:effectLst/>
                <a:latin typeface="Times New Roman" panose="02020603050405020304" pitchFamily="18" charset="0"/>
              </a:rPr>
              <a:t>七</a:t>
            </a:r>
            <a:r>
              <a:rPr lang="zh-CN" altLang="en-US" sz="4000" dirty="0">
                <a:solidFill>
                  <a:schemeClr val="tx1"/>
                </a:solidFill>
                <a:effectLst/>
              </a:rPr>
              <a:t>章（</a:t>
            </a:r>
            <a:r>
              <a:rPr lang="en-US" altLang="zh-CN" sz="4000" dirty="0">
                <a:solidFill>
                  <a:schemeClr val="tx1"/>
                </a:solidFill>
                <a:effectLst/>
              </a:rPr>
              <a:t>2</a:t>
            </a:r>
            <a:r>
              <a:rPr lang="zh-CN" altLang="en-US" sz="4000" dirty="0">
                <a:solidFill>
                  <a:schemeClr val="tx1"/>
                </a:solidFill>
                <a:effectLst/>
              </a:rPr>
              <a:t>）输入输出系统</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标题 36"/>
          <p:cNvSpPr>
            <a:spLocks noGrp="1"/>
          </p:cNvSpPr>
          <p:nvPr>
            <p:ph type="title"/>
          </p:nvPr>
        </p:nvSpPr>
        <p:spPr/>
        <p:txBody>
          <a:bodyPr>
            <a:normAutofit/>
          </a:bodyPr>
          <a:lstStyle/>
          <a:p>
            <a:r>
              <a:rPr lang="zh-CN" altLang="en-US" dirty="0">
                <a:sym typeface="+mn-ea"/>
              </a:rPr>
              <a:t>周期挪用</a:t>
            </a:r>
            <a:endParaRPr lang="en-US" altLang="zh-CN" dirty="0">
              <a:sym typeface="+mn-ea"/>
            </a:endParaRPr>
          </a:p>
        </p:txBody>
      </p:sp>
      <p:sp>
        <p:nvSpPr>
          <p:cNvPr id="38" name="内容占位符 37"/>
          <p:cNvSpPr>
            <a:spLocks noGrp="1"/>
          </p:cNvSpPr>
          <p:nvPr>
            <p:ph idx="1"/>
          </p:nvPr>
        </p:nvSpPr>
        <p:spPr/>
        <p:txBody>
          <a:bodyPr/>
          <a:lstStyle/>
          <a:p>
            <a:pPr marL="0" lvl="1">
              <a:lnSpc>
                <a:spcPct val="110000"/>
              </a:lnSpc>
            </a:pPr>
            <a:r>
              <a:rPr lang="en-US" altLang="zh-CN" sz="3200" dirty="0">
                <a:latin typeface="Times New Roman" panose="02020603050405020304" pitchFamily="18" charset="0"/>
                <a:cs typeface="Times New Roman" panose="02020603050405020304" pitchFamily="18" charset="0"/>
                <a:sym typeface="+mn-ea"/>
              </a:rPr>
              <a:t>DMA</a:t>
            </a:r>
            <a:r>
              <a:rPr lang="zh-CN" altLang="en-US" sz="3200" dirty="0">
                <a:latin typeface="Times New Roman" panose="02020603050405020304" pitchFamily="18" charset="0"/>
                <a:cs typeface="Times New Roman" panose="02020603050405020304" pitchFamily="18" charset="0"/>
                <a:sym typeface="+mn-ea"/>
              </a:rPr>
              <a:t>要求访存时，</a:t>
            </a:r>
            <a:r>
              <a:rPr lang="en-US" altLang="zh-CN" sz="3200" dirty="0">
                <a:latin typeface="Times New Roman" panose="02020603050405020304" pitchFamily="18" charset="0"/>
                <a:cs typeface="Times New Roman" panose="02020603050405020304" pitchFamily="18" charset="0"/>
                <a:sym typeface="+mn-ea"/>
              </a:rPr>
              <a:t>CPU</a:t>
            </a:r>
            <a:r>
              <a:rPr lang="zh-CN" altLang="en-US" sz="3200" dirty="0">
                <a:latin typeface="Times New Roman" panose="02020603050405020304" pitchFamily="18" charset="0"/>
                <a:cs typeface="Times New Roman" panose="02020603050405020304" pitchFamily="18" charset="0"/>
                <a:sym typeface="+mn-ea"/>
              </a:rPr>
              <a:t>暂停</a:t>
            </a:r>
            <a:r>
              <a:rPr lang="zh-CN" altLang="en-US" sz="3200" b="1" dirty="0">
                <a:solidFill>
                  <a:srgbClr val="3333CC"/>
                </a:solidFill>
                <a:latin typeface="Times New Roman" panose="02020603050405020304" pitchFamily="18" charset="0"/>
                <a:cs typeface="Times New Roman" panose="02020603050405020304" pitchFamily="18" charset="0"/>
                <a:sym typeface="+mn-ea"/>
              </a:rPr>
              <a:t>一个或多个存储周期，</a:t>
            </a:r>
            <a:r>
              <a:rPr lang="zh-CN" altLang="en-US" sz="3200" b="1" dirty="0">
                <a:solidFill>
                  <a:schemeClr val="folHlink"/>
                </a:solidFill>
                <a:latin typeface="Times New Roman" panose="02020603050405020304" pitchFamily="18" charset="0"/>
                <a:cs typeface="Times New Roman" panose="02020603050405020304" pitchFamily="18" charset="0"/>
                <a:sym typeface="+mn-ea"/>
              </a:rPr>
              <a:t>将总线控制权让给 </a:t>
            </a:r>
            <a:r>
              <a:rPr lang="en-US" altLang="zh-CN" sz="3200" b="1" dirty="0">
                <a:solidFill>
                  <a:schemeClr val="folHlink"/>
                </a:solidFill>
                <a:latin typeface="Times New Roman" panose="02020603050405020304" pitchFamily="18" charset="0"/>
                <a:cs typeface="Times New Roman" panose="02020603050405020304" pitchFamily="18" charset="0"/>
                <a:sym typeface="+mn-ea"/>
              </a:rPr>
              <a:t>DMA</a:t>
            </a:r>
            <a:r>
              <a:rPr lang="zh-CN" altLang="en-US" sz="3200" dirty="0">
                <a:latin typeface="Times New Roman" panose="02020603050405020304" pitchFamily="18" charset="0"/>
                <a:cs typeface="Times New Roman" panose="02020603050405020304" pitchFamily="18" charset="0"/>
                <a:sym typeface="+mn-ea"/>
              </a:rPr>
              <a:t>，</a:t>
            </a:r>
            <a:r>
              <a:rPr lang="zh-CN" altLang="en-US" sz="3200" dirty="0">
                <a:solidFill>
                  <a:srgbClr val="149C99"/>
                </a:solidFill>
                <a:latin typeface="Times New Roman" panose="02020603050405020304" pitchFamily="18" charset="0"/>
                <a:cs typeface="Times New Roman" panose="02020603050405020304" pitchFamily="18" charset="0"/>
                <a:sym typeface="+mn-ea"/>
              </a:rPr>
              <a:t>数据</a:t>
            </a:r>
            <a:r>
              <a:rPr lang="zh-CN" altLang="en-US" sz="3200" dirty="0">
                <a:latin typeface="Times New Roman" panose="02020603050405020304" pitchFamily="18" charset="0"/>
                <a:cs typeface="Times New Roman" panose="02020603050405020304" pitchFamily="18" charset="0"/>
                <a:sym typeface="+mn-ea"/>
              </a:rPr>
              <a:t>传送结束后，</a:t>
            </a:r>
            <a:r>
              <a:rPr lang="en-US" altLang="zh-CN" sz="3200" dirty="0">
                <a:latin typeface="Times New Roman" panose="02020603050405020304" pitchFamily="18" charset="0"/>
                <a:cs typeface="Times New Roman" panose="02020603050405020304" pitchFamily="18" charset="0"/>
                <a:sym typeface="+mn-ea"/>
              </a:rPr>
              <a:t>CPU</a:t>
            </a:r>
            <a:r>
              <a:rPr lang="zh-CN" altLang="en-US" sz="3200" dirty="0">
                <a:latin typeface="Times New Roman" panose="02020603050405020304" pitchFamily="18" charset="0"/>
                <a:cs typeface="Times New Roman" panose="02020603050405020304" pitchFamily="18" charset="0"/>
                <a:sym typeface="+mn-ea"/>
              </a:rPr>
              <a:t>继续运行。</a:t>
            </a:r>
            <a:endParaRPr lang="zh-CN" altLang="en-US" sz="3200" dirty="0">
              <a:latin typeface="Times New Roman" panose="02020603050405020304" pitchFamily="18" charset="0"/>
              <a:cs typeface="Times New Roman" panose="02020603050405020304" pitchFamily="18" charset="0"/>
            </a:endParaRPr>
          </a:p>
          <a:p>
            <a:pPr lvl="0"/>
            <a:r>
              <a:rPr lang="en-US" altLang="zh-CN" sz="3200" dirty="0">
                <a:latin typeface="Times New Roman" panose="02020603050405020304" pitchFamily="18" charset="0"/>
                <a:cs typeface="Times New Roman" panose="02020603050405020304" pitchFamily="18" charset="0"/>
                <a:sym typeface="+mn-ea"/>
              </a:rPr>
              <a:t>CPU</a:t>
            </a:r>
            <a:r>
              <a:rPr lang="zh-CN" altLang="en-US" sz="3200" dirty="0">
                <a:latin typeface="Times New Roman" panose="02020603050405020304" pitchFamily="18" charset="0"/>
                <a:cs typeface="Times New Roman" panose="02020603050405020304" pitchFamily="18" charset="0"/>
                <a:sym typeface="+mn-ea"/>
              </a:rPr>
              <a:t>现场没有变动，仅延缓了指令的执行</a:t>
            </a:r>
            <a:endParaRPr lang="en-US" altLang="zh-CN" sz="3200" dirty="0">
              <a:latin typeface="Times New Roman" panose="02020603050405020304" pitchFamily="18" charset="0"/>
              <a:cs typeface="Times New Roman" panose="02020603050405020304" pitchFamily="18" charset="0"/>
            </a:endParaRPr>
          </a:p>
          <a:p>
            <a:pPr lvl="1"/>
            <a:r>
              <a:rPr lang="zh-CN" altLang="en-US" sz="2800" b="1" u="sng" dirty="0">
                <a:solidFill>
                  <a:srgbClr val="FF3300"/>
                </a:solidFill>
                <a:latin typeface="Times New Roman" panose="02020603050405020304" pitchFamily="18" charset="0"/>
                <a:cs typeface="Times New Roman" panose="02020603050405020304" pitchFamily="18" charset="0"/>
                <a:sym typeface="+mn-ea"/>
              </a:rPr>
              <a:t>周期挪用</a:t>
            </a:r>
            <a:r>
              <a:rPr lang="zh-CN" altLang="en-US" sz="2800" dirty="0">
                <a:latin typeface="Times New Roman" panose="02020603050405020304" pitchFamily="18" charset="0"/>
                <a:cs typeface="Times New Roman" panose="02020603050405020304" pitchFamily="18" charset="0"/>
                <a:sym typeface="+mn-ea"/>
              </a:rPr>
              <a:t>或称</a:t>
            </a:r>
            <a:r>
              <a:rPr lang="zh-CN" altLang="en-US" sz="2800" b="1" u="sng" dirty="0">
                <a:solidFill>
                  <a:srgbClr val="FF3300"/>
                </a:solidFill>
                <a:latin typeface="Times New Roman" panose="02020603050405020304" pitchFamily="18" charset="0"/>
                <a:cs typeface="Times New Roman" panose="02020603050405020304" pitchFamily="18" charset="0"/>
                <a:sym typeface="+mn-ea"/>
              </a:rPr>
              <a:t>周期窃取</a:t>
            </a:r>
            <a:r>
              <a:rPr lang="zh-CN" altLang="en-US" sz="2800" dirty="0">
                <a:latin typeface="Times New Roman" panose="02020603050405020304" pitchFamily="18" charset="0"/>
                <a:cs typeface="Times New Roman" panose="02020603050405020304" pitchFamily="18" charset="0"/>
                <a:sym typeface="+mn-ea"/>
              </a:rPr>
              <a:t>。</a:t>
            </a:r>
            <a:endParaRPr lang="zh-CN" altLang="en-US" sz="2800" dirty="0">
              <a:latin typeface="Times New Roman" panose="02020603050405020304" pitchFamily="18" charset="0"/>
              <a:cs typeface="Times New Roman" panose="02020603050405020304" pitchFamily="18" charset="0"/>
            </a:endParaRPr>
          </a:p>
          <a:p>
            <a:pPr lvl="1"/>
            <a:endParaRPr lang="zh-CN" altLang="en-US" dirty="0">
              <a:latin typeface="Times New Roman" panose="02020603050405020304" pitchFamily="18" charset="0"/>
              <a:cs typeface="Times New Roman" panose="02020603050405020304" pitchFamily="18" charset="0"/>
            </a:endParaRPr>
          </a:p>
          <a:p>
            <a:pPr lvl="1"/>
            <a:endParaRPr lang="zh-CN" altLang="en-US"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8EE8E787-E6FE-45D8-9039-788B45E44EE7}" type="slidenum">
              <a:rPr lang="zh-CN" altLang="en-US" smtClean="0"/>
              <a:t>228</a:t>
            </a:fld>
            <a:endParaRPr lang="zh-CN" altLang="en-US" dirty="0"/>
          </a:p>
        </p:txBody>
      </p:sp>
      <p:grpSp>
        <p:nvGrpSpPr>
          <p:cNvPr id="9" name="Group 8"/>
          <p:cNvGrpSpPr/>
          <p:nvPr/>
        </p:nvGrpSpPr>
        <p:grpSpPr bwMode="auto">
          <a:xfrm>
            <a:off x="1797685" y="4033520"/>
            <a:ext cx="8347075" cy="2044700"/>
            <a:chOff x="230" y="2688"/>
            <a:chExt cx="5258" cy="1288"/>
          </a:xfrm>
        </p:grpSpPr>
        <p:sp>
          <p:nvSpPr>
            <p:cNvPr id="10" name="Text Box 9"/>
            <p:cNvSpPr txBox="1">
              <a:spLocks noChangeArrowheads="1"/>
            </p:cNvSpPr>
            <p:nvPr/>
          </p:nvSpPr>
          <p:spPr bwMode="auto">
            <a:xfrm>
              <a:off x="230" y="2688"/>
              <a:ext cx="10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000" b="1"/>
                <a:t>主存工作时间</a:t>
              </a:r>
            </a:p>
          </p:txBody>
        </p:sp>
        <p:sp>
          <p:nvSpPr>
            <p:cNvPr id="11" name="Line 10"/>
            <p:cNvSpPr>
              <a:spLocks noChangeShapeType="1"/>
            </p:cNvSpPr>
            <p:nvPr/>
          </p:nvSpPr>
          <p:spPr bwMode="auto">
            <a:xfrm>
              <a:off x="1392" y="2709"/>
              <a:ext cx="0" cy="24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 name="Line 11"/>
            <p:cNvSpPr>
              <a:spLocks noChangeShapeType="1"/>
            </p:cNvSpPr>
            <p:nvPr/>
          </p:nvSpPr>
          <p:spPr bwMode="auto">
            <a:xfrm>
              <a:off x="1392" y="2832"/>
              <a:ext cx="3888" cy="0"/>
            </a:xfrm>
            <a:prstGeom prst="line">
              <a:avLst/>
            </a:prstGeom>
            <a:noFill/>
            <a:ln w="38100">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 name="Line 12"/>
            <p:cNvSpPr>
              <a:spLocks noChangeShapeType="1"/>
            </p:cNvSpPr>
            <p:nvPr/>
          </p:nvSpPr>
          <p:spPr bwMode="auto">
            <a:xfrm>
              <a:off x="1392" y="2985"/>
              <a:ext cx="0" cy="991"/>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14" name="Text Box 13"/>
            <p:cNvSpPr txBox="1">
              <a:spLocks noChangeArrowheads="1"/>
            </p:cNvSpPr>
            <p:nvPr/>
          </p:nvSpPr>
          <p:spPr bwMode="auto">
            <a:xfrm>
              <a:off x="278" y="2966"/>
              <a:ext cx="9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 CPU</a:t>
              </a:r>
              <a:r>
                <a:rPr lang="zh-CN" altLang="en-US" sz="2000" b="1"/>
                <a:t>控制</a:t>
              </a:r>
            </a:p>
            <a:p>
              <a:pPr eaLnBrk="1" hangingPunct="1">
                <a:spcBef>
                  <a:spcPct val="0"/>
                </a:spcBef>
                <a:buClrTx/>
                <a:buSzTx/>
                <a:buFontTx/>
                <a:buNone/>
              </a:pPr>
              <a:r>
                <a:rPr lang="zh-CN" altLang="en-US" sz="2000" b="1"/>
                <a:t>并使用主存</a:t>
              </a:r>
            </a:p>
          </p:txBody>
        </p:sp>
        <p:sp>
          <p:nvSpPr>
            <p:cNvPr id="15" name="Text Box 14"/>
            <p:cNvSpPr txBox="1">
              <a:spLocks noChangeArrowheads="1"/>
            </p:cNvSpPr>
            <p:nvPr/>
          </p:nvSpPr>
          <p:spPr bwMode="auto">
            <a:xfrm>
              <a:off x="285" y="3434"/>
              <a:ext cx="921"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a:t> DMA</a:t>
              </a:r>
              <a:r>
                <a:rPr lang="zh-CN" altLang="en-US" sz="2000" b="1"/>
                <a:t>控制</a:t>
              </a:r>
            </a:p>
            <a:p>
              <a:pPr eaLnBrk="1" hangingPunct="1">
                <a:spcBef>
                  <a:spcPct val="0"/>
                </a:spcBef>
                <a:buClrTx/>
                <a:buSzTx/>
                <a:buFontTx/>
                <a:buNone/>
              </a:pPr>
              <a:r>
                <a:rPr lang="zh-CN" altLang="en-US" sz="2000" b="1"/>
                <a:t>并使用主存</a:t>
              </a:r>
            </a:p>
          </p:txBody>
        </p:sp>
        <p:sp>
          <p:nvSpPr>
            <p:cNvPr id="16" name="Text Box 15"/>
            <p:cNvSpPr txBox="1">
              <a:spLocks noChangeArrowheads="1"/>
            </p:cNvSpPr>
            <p:nvPr/>
          </p:nvSpPr>
          <p:spPr bwMode="auto">
            <a:xfrm>
              <a:off x="5328" y="2726"/>
              <a:ext cx="1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000" b="1" i="1"/>
                <a:t>t</a:t>
              </a:r>
            </a:p>
          </p:txBody>
        </p:sp>
        <p:sp>
          <p:nvSpPr>
            <p:cNvPr id="17" name="Line 16"/>
            <p:cNvSpPr>
              <a:spLocks noChangeShapeType="1"/>
            </p:cNvSpPr>
            <p:nvPr/>
          </p:nvSpPr>
          <p:spPr bwMode="auto">
            <a:xfrm>
              <a:off x="1401" y="3312"/>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8" name="Line 17"/>
            <p:cNvSpPr>
              <a:spLocks noChangeShapeType="1"/>
            </p:cNvSpPr>
            <p:nvPr/>
          </p:nvSpPr>
          <p:spPr bwMode="auto">
            <a:xfrm>
              <a:off x="1708" y="3792"/>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9" name="Line 18"/>
            <p:cNvSpPr>
              <a:spLocks noChangeShapeType="1"/>
            </p:cNvSpPr>
            <p:nvPr/>
          </p:nvSpPr>
          <p:spPr bwMode="auto">
            <a:xfrm>
              <a:off x="2016" y="3312"/>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19"/>
            <p:cNvSpPr>
              <a:spLocks noChangeShapeType="1"/>
            </p:cNvSpPr>
            <p:nvPr/>
          </p:nvSpPr>
          <p:spPr bwMode="auto">
            <a:xfrm>
              <a:off x="2323" y="3312"/>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1" name="Line 20"/>
            <p:cNvSpPr>
              <a:spLocks noChangeShapeType="1"/>
            </p:cNvSpPr>
            <p:nvPr/>
          </p:nvSpPr>
          <p:spPr bwMode="auto">
            <a:xfrm>
              <a:off x="2630" y="3312"/>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2" name="Line 21"/>
            <p:cNvSpPr>
              <a:spLocks noChangeShapeType="1"/>
            </p:cNvSpPr>
            <p:nvPr/>
          </p:nvSpPr>
          <p:spPr bwMode="auto">
            <a:xfrm>
              <a:off x="2937" y="3792"/>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3" name="Line 22"/>
            <p:cNvSpPr>
              <a:spLocks noChangeShapeType="1"/>
            </p:cNvSpPr>
            <p:nvPr/>
          </p:nvSpPr>
          <p:spPr bwMode="auto">
            <a:xfrm>
              <a:off x="3244" y="3312"/>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4" name="Line 23"/>
            <p:cNvSpPr>
              <a:spLocks noChangeShapeType="1"/>
            </p:cNvSpPr>
            <p:nvPr/>
          </p:nvSpPr>
          <p:spPr bwMode="auto">
            <a:xfrm>
              <a:off x="3552" y="3312"/>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5" name="Line 24"/>
            <p:cNvSpPr>
              <a:spLocks noChangeShapeType="1"/>
            </p:cNvSpPr>
            <p:nvPr/>
          </p:nvSpPr>
          <p:spPr bwMode="auto">
            <a:xfrm>
              <a:off x="3859" y="3792"/>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6" name="Line 25"/>
            <p:cNvSpPr>
              <a:spLocks noChangeShapeType="1"/>
            </p:cNvSpPr>
            <p:nvPr/>
          </p:nvSpPr>
          <p:spPr bwMode="auto">
            <a:xfrm>
              <a:off x="4166" y="3312"/>
              <a:ext cx="288" cy="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27" name="Line 26"/>
            <p:cNvSpPr>
              <a:spLocks noChangeShapeType="1"/>
            </p:cNvSpPr>
            <p:nvPr/>
          </p:nvSpPr>
          <p:spPr bwMode="auto">
            <a:xfrm>
              <a:off x="1699" y="2832"/>
              <a:ext cx="0" cy="1134"/>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28" name="Line 27"/>
            <p:cNvSpPr>
              <a:spLocks noChangeShapeType="1"/>
            </p:cNvSpPr>
            <p:nvPr/>
          </p:nvSpPr>
          <p:spPr bwMode="auto">
            <a:xfrm>
              <a:off x="2006" y="2832"/>
              <a:ext cx="0" cy="1134"/>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29" name="Line 28"/>
            <p:cNvSpPr>
              <a:spLocks noChangeShapeType="1"/>
            </p:cNvSpPr>
            <p:nvPr/>
          </p:nvSpPr>
          <p:spPr bwMode="auto">
            <a:xfrm>
              <a:off x="2928" y="2832"/>
              <a:ext cx="0" cy="1134"/>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30" name="Line 29"/>
            <p:cNvSpPr>
              <a:spLocks noChangeShapeType="1"/>
            </p:cNvSpPr>
            <p:nvPr/>
          </p:nvSpPr>
          <p:spPr bwMode="auto">
            <a:xfrm>
              <a:off x="3235" y="2832"/>
              <a:ext cx="0" cy="1134"/>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31" name="Line 30"/>
            <p:cNvSpPr>
              <a:spLocks noChangeShapeType="1"/>
            </p:cNvSpPr>
            <p:nvPr/>
          </p:nvSpPr>
          <p:spPr bwMode="auto">
            <a:xfrm>
              <a:off x="3849" y="2832"/>
              <a:ext cx="0" cy="1134"/>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32" name="Line 31"/>
            <p:cNvSpPr>
              <a:spLocks noChangeShapeType="1"/>
            </p:cNvSpPr>
            <p:nvPr/>
          </p:nvSpPr>
          <p:spPr bwMode="auto">
            <a:xfrm>
              <a:off x="4156" y="2832"/>
              <a:ext cx="0" cy="1134"/>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33" name="Line 32"/>
            <p:cNvSpPr>
              <a:spLocks noChangeShapeType="1"/>
            </p:cNvSpPr>
            <p:nvPr/>
          </p:nvSpPr>
          <p:spPr bwMode="auto">
            <a:xfrm>
              <a:off x="2313" y="2832"/>
              <a:ext cx="0" cy="1134"/>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34" name="Line 33"/>
            <p:cNvSpPr>
              <a:spLocks noChangeShapeType="1"/>
            </p:cNvSpPr>
            <p:nvPr/>
          </p:nvSpPr>
          <p:spPr bwMode="auto">
            <a:xfrm>
              <a:off x="2620" y="2832"/>
              <a:ext cx="0" cy="1134"/>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35" name="Line 34"/>
            <p:cNvSpPr>
              <a:spLocks noChangeShapeType="1"/>
            </p:cNvSpPr>
            <p:nvPr/>
          </p:nvSpPr>
          <p:spPr bwMode="auto">
            <a:xfrm>
              <a:off x="3542" y="2832"/>
              <a:ext cx="0" cy="1134"/>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sp>
          <p:nvSpPr>
            <p:cNvPr id="36" name="Line 35"/>
            <p:cNvSpPr>
              <a:spLocks noChangeShapeType="1"/>
            </p:cNvSpPr>
            <p:nvPr/>
          </p:nvSpPr>
          <p:spPr bwMode="auto">
            <a:xfrm>
              <a:off x="4464" y="2832"/>
              <a:ext cx="0" cy="1134"/>
            </a:xfrm>
            <a:prstGeom prst="line">
              <a:avLst/>
            </a:prstGeom>
            <a:noFill/>
            <a:ln w="12700">
              <a:solidFill>
                <a:schemeClr val="tx1"/>
              </a:solidFill>
              <a:prstDash val="dash"/>
              <a:roun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ext Box 2"/>
          <p:cNvSpPr txBox="1">
            <a:spLocks noChangeArrowheads="1"/>
          </p:cNvSpPr>
          <p:nvPr/>
        </p:nvSpPr>
        <p:spPr bwMode="auto">
          <a:xfrm>
            <a:off x="2208213" y="1773238"/>
            <a:ext cx="5954712" cy="6413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zh-CN" altLang="en-US" sz="3600">
                <a:solidFill>
                  <a:schemeClr val="folHlink"/>
                </a:solidFill>
              </a:rPr>
              <a:t>难点</a:t>
            </a:r>
          </a:p>
        </p:txBody>
      </p:sp>
      <p:sp>
        <p:nvSpPr>
          <p:cNvPr id="148483" name="Text Box 3"/>
          <p:cNvSpPr txBox="1">
            <a:spLocks noChangeArrowheads="1"/>
          </p:cNvSpPr>
          <p:nvPr/>
        </p:nvSpPr>
        <p:spPr bwMode="auto">
          <a:xfrm>
            <a:off x="3071814" y="2838451"/>
            <a:ext cx="8497887" cy="5191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800">
                <a:latin typeface="宋体" panose="02010600030101010101" pitchFamily="2" charset="-122"/>
              </a:rPr>
              <a:t>1.</a:t>
            </a:r>
            <a:r>
              <a:rPr lang="zh-CN" altLang="en-US" sz="2800">
                <a:latin typeface="宋体" panose="02010600030101010101" pitchFamily="2" charset="-122"/>
              </a:rPr>
              <a:t>处理 </a:t>
            </a:r>
            <a:r>
              <a:rPr lang="en-US" altLang="zh-CN" sz="2800"/>
              <a:t>I/O </a:t>
            </a:r>
            <a:r>
              <a:rPr lang="zh-CN" altLang="en-US" sz="2800">
                <a:latin typeface="宋体" panose="02010600030101010101" pitchFamily="2" charset="-122"/>
              </a:rPr>
              <a:t>中断的各类软、硬件技术的运用</a:t>
            </a:r>
            <a:endParaRPr lang="zh-CN" altLang="en-US" sz="1200">
              <a:latin typeface="宋体" panose="02010600030101010101" pitchFamily="2" charset="-122"/>
            </a:endParaRPr>
          </a:p>
        </p:txBody>
      </p:sp>
      <p:sp>
        <p:nvSpPr>
          <p:cNvPr id="148484" name="Text Box 4"/>
          <p:cNvSpPr txBox="1">
            <a:spLocks noChangeArrowheads="1"/>
          </p:cNvSpPr>
          <p:nvPr/>
        </p:nvSpPr>
        <p:spPr bwMode="auto">
          <a:xfrm>
            <a:off x="3071814" y="3773488"/>
            <a:ext cx="9001125" cy="5191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800"/>
              <a:t>2</a:t>
            </a:r>
            <a:r>
              <a:rPr lang="en-US" altLang="zh-CN" sz="2800">
                <a:latin typeface="宋体" panose="02010600030101010101" pitchFamily="2" charset="-122"/>
              </a:rPr>
              <a:t>.</a:t>
            </a:r>
            <a:r>
              <a:rPr lang="en-US" altLang="zh-CN" sz="2800"/>
              <a:t>DMA </a:t>
            </a:r>
            <a:r>
              <a:rPr lang="zh-CN" altLang="en-US" sz="2800">
                <a:latin typeface="宋体" panose="02010600030101010101" pitchFamily="2" charset="-122"/>
              </a:rPr>
              <a:t>与主存交换数据的三种方法各自的特点</a:t>
            </a:r>
            <a:r>
              <a:rPr lang="zh-CN" altLang="en-US" sz="1200">
                <a:latin typeface="宋体" panose="02010600030101010101" pitchFamily="2" charset="-122"/>
              </a:rPr>
              <a:t> </a:t>
            </a:r>
          </a:p>
        </p:txBody>
      </p:sp>
      <p:sp>
        <p:nvSpPr>
          <p:cNvPr id="148485" name="Text Box 5"/>
          <p:cNvSpPr txBox="1">
            <a:spLocks noChangeArrowheads="1"/>
          </p:cNvSpPr>
          <p:nvPr/>
        </p:nvSpPr>
        <p:spPr bwMode="auto">
          <a:xfrm>
            <a:off x="3071814" y="4710113"/>
            <a:ext cx="9001125" cy="5191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800"/>
              <a:t>3. </a:t>
            </a:r>
            <a:r>
              <a:rPr lang="zh-CN" altLang="en-US" sz="2800">
                <a:latin typeface="宋体" panose="02010600030101010101" pitchFamily="2" charset="-122"/>
              </a:rPr>
              <a:t>周期窃取的含义 </a:t>
            </a:r>
          </a:p>
        </p:txBody>
      </p:sp>
      <p:sp>
        <p:nvSpPr>
          <p:cNvPr id="148486" name="Text Box 6"/>
          <p:cNvSpPr txBox="1">
            <a:spLocks noChangeArrowheads="1"/>
          </p:cNvSpPr>
          <p:nvPr/>
        </p:nvSpPr>
        <p:spPr bwMode="auto">
          <a:xfrm>
            <a:off x="3071814" y="5646738"/>
            <a:ext cx="9001125" cy="51911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en-US" altLang="zh-CN" sz="2800" dirty="0"/>
              <a:t>4</a:t>
            </a:r>
            <a:r>
              <a:rPr lang="en-US" altLang="zh-CN" sz="2800" dirty="0">
                <a:latin typeface="宋体" panose="02010600030101010101" pitchFamily="2" charset="-122"/>
              </a:rPr>
              <a:t>.</a:t>
            </a:r>
            <a:r>
              <a:rPr lang="en-US" altLang="zh-CN" sz="2800" dirty="0"/>
              <a:t>CPU </a:t>
            </a:r>
            <a:r>
              <a:rPr lang="zh-CN" altLang="en-US" sz="2800" dirty="0">
                <a:latin typeface="宋体" panose="02010600030101010101" pitchFamily="2" charset="-122"/>
              </a:rPr>
              <a:t>响应中断请求和 </a:t>
            </a:r>
            <a:r>
              <a:rPr lang="en-US" altLang="zh-CN" sz="2800" dirty="0"/>
              <a:t>DMA</a:t>
            </a:r>
            <a:r>
              <a:rPr lang="en-US" altLang="zh-CN" sz="2800" dirty="0">
                <a:latin typeface="宋体" panose="02010600030101010101" pitchFamily="2" charset="-122"/>
              </a:rPr>
              <a:t> </a:t>
            </a:r>
            <a:r>
              <a:rPr lang="zh-CN" altLang="en-US" sz="2800" dirty="0">
                <a:latin typeface="宋体" panose="02010600030101010101" pitchFamily="2" charset="-122"/>
              </a:rPr>
              <a:t>请求的时间</a:t>
            </a:r>
            <a:r>
              <a:rPr lang="zh-CN" altLang="en-US" sz="1200" dirty="0">
                <a:latin typeface="宋体" panose="02010600030101010101" pitchFamily="2" charset="-122"/>
              </a:rPr>
              <a:t> </a:t>
            </a:r>
          </a:p>
        </p:txBody>
      </p:sp>
      <p:sp>
        <p:nvSpPr>
          <p:cNvPr id="148490" name="Rectangle 10"/>
          <p:cNvSpPr>
            <a:spLocks noChangeArrowheads="1"/>
          </p:cNvSpPr>
          <p:nvPr/>
        </p:nvSpPr>
        <p:spPr bwMode="auto">
          <a:xfrm>
            <a:off x="2209800" y="2603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spcBef>
                <a:spcPct val="0"/>
              </a:spcBef>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1pPr>
            <a:lvl2pPr algn="ctr">
              <a:spcBef>
                <a:spcPct val="0"/>
              </a:spcBef>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2pPr>
            <a:lvl3pPr algn="ctr">
              <a:spcBef>
                <a:spcPct val="0"/>
              </a:spcBef>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3pPr>
            <a:lvl4pPr algn="ctr">
              <a:spcBef>
                <a:spcPct val="0"/>
              </a:spcBef>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4pPr>
            <a:lvl5pPr algn="ctr">
              <a:spcBef>
                <a:spcPct val="0"/>
              </a:spcBef>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5pPr>
            <a:lvl6pPr marL="457200" algn="ctr"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6pPr>
            <a:lvl7pPr marL="914400" algn="ctr"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7pPr>
            <a:lvl8pPr marL="1371600" algn="ctr"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8pPr>
            <a:lvl9pPr marL="1828800" algn="ctr" fontAlgn="base">
              <a:spcBef>
                <a:spcPct val="0"/>
              </a:spcBef>
              <a:spcAft>
                <a:spcPct val="0"/>
              </a:spcAft>
              <a:defRPr kumimoji="1" sz="4400">
                <a:solidFill>
                  <a:schemeClr val="tx2"/>
                </a:solidFill>
                <a:effectLst>
                  <a:outerShdw blurRad="38100" dist="38100" dir="2700000" algn="tl">
                    <a:srgbClr val="000000"/>
                  </a:outerShdw>
                </a:effectLst>
                <a:latin typeface="Arial" panose="020B0604020202020204" pitchFamily="34" charset="0"/>
                <a:ea typeface="宋体" panose="02010600030101010101" pitchFamily="2" charset="-122"/>
              </a:defRPr>
            </a:lvl9pPr>
          </a:lstStyle>
          <a:p>
            <a:pPr>
              <a:defRPr/>
            </a:pPr>
            <a:r>
              <a:rPr lang="zh-CN" altLang="en-US" sz="4000" dirty="0">
                <a:solidFill>
                  <a:schemeClr val="tx1"/>
                </a:solidFill>
                <a:effectLst/>
              </a:rPr>
              <a:t>第</a:t>
            </a:r>
            <a:r>
              <a:rPr lang="zh-CN" altLang="en-US" sz="4000" dirty="0">
                <a:solidFill>
                  <a:schemeClr val="tx1"/>
                </a:solidFill>
                <a:effectLst/>
                <a:latin typeface="Times New Roman" panose="02020603050405020304" pitchFamily="18" charset="0"/>
              </a:rPr>
              <a:t>七</a:t>
            </a:r>
            <a:r>
              <a:rPr lang="zh-CN" altLang="en-US" sz="4000" dirty="0">
                <a:solidFill>
                  <a:schemeClr val="tx1"/>
                </a:solidFill>
                <a:effectLst/>
              </a:rPr>
              <a:t>章（</a:t>
            </a:r>
            <a:r>
              <a:rPr lang="en-US" altLang="zh-CN" sz="4000" dirty="0">
                <a:solidFill>
                  <a:schemeClr val="tx1"/>
                </a:solidFill>
                <a:effectLst/>
              </a:rPr>
              <a:t>2</a:t>
            </a:r>
            <a:r>
              <a:rPr lang="zh-CN" altLang="en-US" sz="4000" dirty="0">
                <a:solidFill>
                  <a:schemeClr val="tx1"/>
                </a:solidFill>
                <a:effectLst/>
              </a:rPr>
              <a:t>）  输入输出系统</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二进制数规格化的特例</a:t>
            </a:r>
          </a:p>
        </p:txBody>
      </p:sp>
      <p:grpSp>
        <p:nvGrpSpPr>
          <p:cNvPr id="140292" name="Group 4"/>
          <p:cNvGrpSpPr/>
          <p:nvPr/>
        </p:nvGrpSpPr>
        <p:grpSpPr bwMode="auto">
          <a:xfrm>
            <a:off x="3238500" y="921069"/>
            <a:ext cx="3640138" cy="769937"/>
            <a:chOff x="1080" y="465"/>
            <a:chExt cx="2293" cy="485"/>
          </a:xfrm>
        </p:grpSpPr>
        <p:sp>
          <p:nvSpPr>
            <p:cNvPr id="140293" name="Text Box 5"/>
            <p:cNvSpPr txBox="1">
              <a:spLocks noChangeArrowheads="1"/>
            </p:cNvSpPr>
            <p:nvPr/>
          </p:nvSpPr>
          <p:spPr bwMode="auto">
            <a:xfrm>
              <a:off x="1080" y="522"/>
              <a:ext cx="229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a:t>
              </a:r>
              <a:r>
                <a:rPr kumimoji="0"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 </a:t>
              </a:r>
              <a:r>
                <a:rPr kumimoji="0"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 – 0.100      0</a:t>
              </a:r>
              <a:endParaRPr kumimoji="0"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140294" name="Group 6"/>
            <p:cNvGrpSpPr/>
            <p:nvPr/>
          </p:nvGrpSpPr>
          <p:grpSpPr bwMode="auto">
            <a:xfrm>
              <a:off x="1745" y="465"/>
              <a:ext cx="237" cy="485"/>
              <a:chOff x="1728" y="93"/>
              <a:chExt cx="237" cy="485"/>
            </a:xfrm>
          </p:grpSpPr>
          <p:sp>
            <p:nvSpPr>
              <p:cNvPr id="140295" name="Text Box 7"/>
              <p:cNvSpPr txBox="1">
                <a:spLocks noChangeArrowheads="1"/>
              </p:cNvSpPr>
              <p:nvPr/>
            </p:nvSpPr>
            <p:spPr bwMode="auto">
              <a:xfrm>
                <a:off x="1728" y="93"/>
                <a:ext cx="237"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 </a:t>
                </a:r>
                <a:r>
                  <a:rPr kumimoji="0" lang="zh-CN" altLang="en-US" sz="22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1</a:t>
                </a:r>
              </a:p>
            </p:txBody>
          </p:sp>
          <p:sp>
            <p:nvSpPr>
              <p:cNvPr id="140296" name="Text Box 8"/>
              <p:cNvSpPr txBox="1">
                <a:spLocks noChangeArrowheads="1"/>
              </p:cNvSpPr>
              <p:nvPr/>
            </p:nvSpPr>
            <p:spPr bwMode="auto">
              <a:xfrm>
                <a:off x="1738" y="307"/>
                <a:ext cx="21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2</a:t>
                </a:r>
              </a:p>
            </p:txBody>
          </p:sp>
          <p:sp>
            <p:nvSpPr>
              <p:cNvPr id="140297" name="Line 9"/>
              <p:cNvSpPr>
                <a:spLocks noChangeShapeType="1"/>
              </p:cNvSpPr>
              <p:nvPr/>
            </p:nvSpPr>
            <p:spPr bwMode="auto">
              <a:xfrm>
                <a:off x="1738" y="340"/>
                <a:ext cx="213" cy="0"/>
              </a:xfrm>
              <a:prstGeom prst="line">
                <a:avLst/>
              </a:prstGeom>
              <a:noFill/>
              <a:ln w="28575">
                <a:solidFill>
                  <a:schemeClr val="tx1"/>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140298" name="Text Box 10"/>
            <p:cNvSpPr txBox="1">
              <a:spLocks noChangeArrowheads="1"/>
            </p:cNvSpPr>
            <p:nvPr/>
          </p:nvSpPr>
          <p:spPr bwMode="auto">
            <a:xfrm>
              <a:off x="2757" y="514"/>
              <a:ext cx="42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a:t>
              </a:r>
            </a:p>
          </p:txBody>
        </p:sp>
      </p:grpSp>
      <p:grpSp>
        <p:nvGrpSpPr>
          <p:cNvPr id="140299" name="Group 11"/>
          <p:cNvGrpSpPr/>
          <p:nvPr/>
        </p:nvGrpSpPr>
        <p:grpSpPr bwMode="auto">
          <a:xfrm>
            <a:off x="1112520" y="2933700"/>
            <a:ext cx="9498014" cy="769938"/>
            <a:chOff x="768" y="1536"/>
            <a:chExt cx="5983" cy="485"/>
          </a:xfrm>
        </p:grpSpPr>
        <p:sp>
          <p:nvSpPr>
            <p:cNvPr id="140300" name="Text Box 12"/>
            <p:cNvSpPr txBox="1">
              <a:spLocks noChangeArrowheads="1"/>
            </p:cNvSpPr>
            <p:nvPr/>
          </p:nvSpPr>
          <p:spPr bwMode="auto">
            <a:xfrm>
              <a:off x="1440" y="1536"/>
              <a:ext cx="20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i="0" u="none" strike="noStrike" kern="1200" cap="none" spc="0" normalizeH="0" baseline="0" noProof="0">
                  <a:ln>
                    <a:noFill/>
                  </a:ln>
                  <a:solidFill>
                    <a:srgbClr val="FF0000"/>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p>
          </p:txBody>
        </p:sp>
        <p:sp>
          <p:nvSpPr>
            <p:cNvPr id="140301" name="Text Box 13"/>
            <p:cNvSpPr txBox="1">
              <a:spLocks noChangeArrowheads="1"/>
            </p:cNvSpPr>
            <p:nvPr/>
          </p:nvSpPr>
          <p:spPr bwMode="auto">
            <a:xfrm>
              <a:off x="1450" y="1750"/>
              <a:ext cx="20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i="0" u="none" strike="noStrike" kern="1200" cap="none" spc="0" normalizeH="0" baseline="0" noProof="0">
                  <a:ln>
                    <a:noFill/>
                  </a:ln>
                  <a:solidFill>
                    <a:srgbClr val="FF0000"/>
                  </a:solidFill>
                  <a:effectLst/>
                  <a:uLnTx/>
                  <a:uFillTx/>
                  <a:latin typeface="Times New Roman" panose="02020603050405020304" pitchFamily="18" charset="0"/>
                  <a:ea typeface="等线" panose="02010600030101010101" pitchFamily="2" charset="-122"/>
                  <a:cs typeface="Times New Roman" panose="02020603050405020304" pitchFamily="18" charset="0"/>
                </a:rPr>
                <a:t>2</a:t>
              </a:r>
            </a:p>
          </p:txBody>
        </p:sp>
        <p:sp>
          <p:nvSpPr>
            <p:cNvPr id="140302" name="Line 14"/>
            <p:cNvSpPr>
              <a:spLocks noChangeShapeType="1"/>
            </p:cNvSpPr>
            <p:nvPr/>
          </p:nvSpPr>
          <p:spPr bwMode="auto">
            <a:xfrm>
              <a:off x="1450" y="1783"/>
              <a:ext cx="213" cy="0"/>
            </a:xfrm>
            <a:prstGeom prst="line">
              <a:avLst/>
            </a:prstGeom>
            <a:noFill/>
            <a:ln w="28575">
              <a:solidFill>
                <a:schemeClr val="folHlink"/>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0303" name="Text Box 15"/>
            <p:cNvSpPr txBox="1">
              <a:spLocks noChangeArrowheads="1"/>
            </p:cNvSpPr>
            <p:nvPr/>
          </p:nvSpPr>
          <p:spPr bwMode="auto">
            <a:xfrm>
              <a:off x="768" y="1626"/>
              <a:ext cx="5983" cy="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a:ln>
                    <a:noFill/>
                  </a:ln>
                  <a:solidFill>
                    <a:srgbClr val="FF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     ]</a:t>
              </a:r>
              <a:r>
                <a:rPr kumimoji="0" lang="zh-CN" altLang="en-US" sz="2400" i="0" u="none" strike="noStrike" kern="1200" cap="none" spc="0" normalizeH="0" baseline="-25000" noProof="0">
                  <a:ln>
                    <a:noFill/>
                  </a:ln>
                  <a:solidFill>
                    <a:srgbClr val="FF0000"/>
                  </a:solidFill>
                  <a:effectLst/>
                  <a:uLnTx/>
                  <a:uFillTx/>
                  <a:latin typeface="Times New Roman" panose="02020603050405020304" pitchFamily="18" charset="0"/>
                  <a:ea typeface="等线" panose="02010600030101010101" pitchFamily="2" charset="-122"/>
                  <a:cs typeface="Times New Roman" panose="02020603050405020304" pitchFamily="18" charset="0"/>
                </a:rPr>
                <a:t>补</a:t>
              </a:r>
              <a:r>
                <a:rPr kumimoji="0" lang="zh-CN" altLang="en-US" sz="2800" i="0" u="none" strike="noStrike" kern="1200" cap="none" spc="0" normalizeH="0" baseline="0" noProof="0">
                  <a:ln>
                    <a:noFill/>
                  </a:ln>
                  <a:solidFill>
                    <a:srgbClr val="FF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按照定义是规格化数，而机器判断不是规格化数</a:t>
              </a:r>
            </a:p>
          </p:txBody>
        </p:sp>
      </p:grpSp>
      <p:sp>
        <p:nvSpPr>
          <p:cNvPr id="140304" name="Text Box 16"/>
          <p:cNvSpPr txBox="1">
            <a:spLocks noChangeArrowheads="1"/>
          </p:cNvSpPr>
          <p:nvPr/>
        </p:nvSpPr>
        <p:spPr bwMode="auto">
          <a:xfrm>
            <a:off x="3390900" y="4288155"/>
            <a:ext cx="12186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i="1"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a:t>
            </a:r>
            <a:r>
              <a:rPr kumimoji="0" lang="en-US" altLang="zh-CN"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 </a:t>
            </a:r>
            <a:r>
              <a:rPr kumimoji="0"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1</a:t>
            </a:r>
            <a:endParaRPr kumimoji="0" lang="en-US" altLang="zh-CN"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0305" name="Text Box 17"/>
          <p:cNvSpPr txBox="1">
            <a:spLocks noChangeArrowheads="1"/>
          </p:cNvSpPr>
          <p:nvPr/>
        </p:nvSpPr>
        <p:spPr bwMode="auto">
          <a:xfrm>
            <a:off x="1112521" y="5760403"/>
            <a:ext cx="930465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a:ln>
                  <a:noFill/>
                </a:ln>
                <a:solidFill>
                  <a:srgbClr val="954F72"/>
                </a:solidFill>
                <a:effectLst/>
                <a:uLnTx/>
                <a:uFillTx/>
                <a:latin typeface="Times New Roman" panose="02020603050405020304" pitchFamily="18" charset="0"/>
                <a:ea typeface="等线" panose="02010600030101010101" pitchFamily="2" charset="-122"/>
                <a:cs typeface="Times New Roman" panose="02020603050405020304" pitchFamily="18" charset="0"/>
              </a:rPr>
              <a:t>∴   [–1]</a:t>
            </a:r>
            <a:r>
              <a:rPr kumimoji="0" lang="zh-CN" altLang="en-US" sz="2400" i="0" u="none" strike="noStrike" kern="1200" cap="none" spc="0" normalizeH="0" baseline="-25000" noProof="0">
                <a:ln>
                  <a:noFill/>
                </a:ln>
                <a:solidFill>
                  <a:srgbClr val="954F72"/>
                </a:solidFill>
                <a:effectLst/>
                <a:uLnTx/>
                <a:uFillTx/>
                <a:latin typeface="Times New Roman" panose="02020603050405020304" pitchFamily="18" charset="0"/>
                <a:ea typeface="等线" panose="02010600030101010101" pitchFamily="2" charset="-122"/>
                <a:cs typeface="Times New Roman" panose="02020603050405020304" pitchFamily="18" charset="0"/>
              </a:rPr>
              <a:t>补</a:t>
            </a:r>
            <a:r>
              <a:rPr kumimoji="0" lang="zh-CN" altLang="en-US" sz="2800" i="0" u="none" strike="noStrike" kern="1200" cap="none" spc="0" normalizeH="0" baseline="0" noProof="0">
                <a:ln>
                  <a:noFill/>
                </a:ln>
                <a:solidFill>
                  <a:srgbClr val="954F72"/>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zh-CN" altLang="en-US" sz="2800" i="0" u="none" strike="noStrike" kern="1200" cap="none" spc="0" normalizeH="0" baseline="0" noProof="0">
                <a:ln>
                  <a:noFill/>
                </a:ln>
                <a:solidFill>
                  <a:srgbClr val="FF0000"/>
                </a:solidFill>
                <a:effectLst/>
                <a:uLnTx/>
                <a:uFillTx/>
                <a:latin typeface="Times New Roman" panose="02020603050405020304" pitchFamily="18" charset="0"/>
                <a:ea typeface="等线" panose="02010600030101010101" pitchFamily="2" charset="-122"/>
                <a:cs typeface="Times New Roman" panose="02020603050405020304" pitchFamily="18" charset="0"/>
                <a:sym typeface="+mn-ea"/>
              </a:rPr>
              <a:t>按照定义不是规格化数，而机器判断是规格化数</a:t>
            </a:r>
            <a:endParaRPr kumimoji="0" lang="en-US" altLang="zh-CN" sz="2800" i="0" u="none" strike="noStrike" kern="1200" cap="none" spc="0" normalizeH="0" baseline="0" noProof="0">
              <a:ln>
                <a:noFill/>
              </a:ln>
              <a:solidFill>
                <a:srgbClr val="954F72"/>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140306" name="Group 18"/>
          <p:cNvGrpSpPr/>
          <p:nvPr/>
        </p:nvGrpSpPr>
        <p:grpSpPr bwMode="auto">
          <a:xfrm>
            <a:off x="2895601" y="1722757"/>
            <a:ext cx="3190875" cy="603250"/>
            <a:chOff x="710" y="568"/>
            <a:chExt cx="2010" cy="380"/>
          </a:xfrm>
        </p:grpSpPr>
        <p:sp>
          <p:nvSpPr>
            <p:cNvPr id="140307" name="Text Box 19"/>
            <p:cNvSpPr txBox="1">
              <a:spLocks noChangeArrowheads="1"/>
            </p:cNvSpPr>
            <p:nvPr/>
          </p:nvSpPr>
          <p:spPr bwMode="auto">
            <a:xfrm>
              <a:off x="710" y="618"/>
              <a:ext cx="201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2800" i="1"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a:t>
              </a:r>
              <a:r>
                <a:rPr kumimoji="0" lang="en-US" altLang="zh-CN"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zh-CN" altLang="en-US" sz="2400" i="0" u="none" strike="noStrike" kern="1200" cap="none" spc="0" normalizeH="0" baseline="-2500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原</a:t>
              </a:r>
              <a:r>
                <a:rPr kumimoji="0"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 1 . 1 0 0       0</a:t>
              </a:r>
            </a:p>
          </p:txBody>
        </p:sp>
        <p:sp>
          <p:nvSpPr>
            <p:cNvPr id="140308" name="Text Box 20"/>
            <p:cNvSpPr txBox="1">
              <a:spLocks noChangeArrowheads="1"/>
            </p:cNvSpPr>
            <p:nvPr/>
          </p:nvSpPr>
          <p:spPr bwMode="auto">
            <a:xfrm>
              <a:off x="2165" y="568"/>
              <a:ext cx="34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p>
          </p:txBody>
        </p:sp>
      </p:grpSp>
      <p:grpSp>
        <p:nvGrpSpPr>
          <p:cNvPr id="140309" name="Group 21"/>
          <p:cNvGrpSpPr/>
          <p:nvPr/>
        </p:nvGrpSpPr>
        <p:grpSpPr bwMode="auto">
          <a:xfrm>
            <a:off x="2895601" y="2289492"/>
            <a:ext cx="3190875" cy="598488"/>
            <a:chOff x="720" y="922"/>
            <a:chExt cx="2010" cy="377"/>
          </a:xfrm>
        </p:grpSpPr>
        <p:sp>
          <p:nvSpPr>
            <p:cNvPr id="140310" name="Text Box 22"/>
            <p:cNvSpPr txBox="1">
              <a:spLocks noChangeArrowheads="1"/>
            </p:cNvSpPr>
            <p:nvPr/>
          </p:nvSpPr>
          <p:spPr bwMode="auto">
            <a:xfrm>
              <a:off x="720" y="969"/>
              <a:ext cx="201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2800" i="1"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a:t>
              </a:r>
              <a:r>
                <a:rPr kumimoji="0" lang="en-US" altLang="zh-CN"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zh-CN" altLang="en-US" sz="2400" i="0" u="none" strike="noStrike" kern="1200" cap="none" spc="0" normalizeH="0" baseline="-2500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补</a:t>
              </a:r>
              <a:r>
                <a:rPr kumimoji="0"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 1 . 1 0 0       0</a:t>
              </a:r>
            </a:p>
          </p:txBody>
        </p:sp>
        <p:sp>
          <p:nvSpPr>
            <p:cNvPr id="140311" name="Text Box 23"/>
            <p:cNvSpPr txBox="1">
              <a:spLocks noChangeArrowheads="1"/>
            </p:cNvSpPr>
            <p:nvPr/>
          </p:nvSpPr>
          <p:spPr bwMode="auto">
            <a:xfrm>
              <a:off x="2166" y="922"/>
              <a:ext cx="34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p>
          </p:txBody>
        </p:sp>
      </p:grpSp>
      <p:grpSp>
        <p:nvGrpSpPr>
          <p:cNvPr id="140312" name="Group 24"/>
          <p:cNvGrpSpPr/>
          <p:nvPr/>
        </p:nvGrpSpPr>
        <p:grpSpPr bwMode="auto">
          <a:xfrm>
            <a:off x="2895601" y="4943797"/>
            <a:ext cx="3190875" cy="603250"/>
            <a:chOff x="720" y="2398"/>
            <a:chExt cx="2010" cy="380"/>
          </a:xfrm>
        </p:grpSpPr>
        <p:sp>
          <p:nvSpPr>
            <p:cNvPr id="140313" name="Text Box 25"/>
            <p:cNvSpPr txBox="1">
              <a:spLocks noChangeArrowheads="1"/>
            </p:cNvSpPr>
            <p:nvPr/>
          </p:nvSpPr>
          <p:spPr bwMode="auto">
            <a:xfrm>
              <a:off x="720" y="2448"/>
              <a:ext cx="201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en-US" altLang="zh-CN" sz="2800" i="1"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a:t>
              </a:r>
              <a:r>
                <a:rPr kumimoji="0" lang="en-US" altLang="zh-CN"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a:t>
              </a:r>
              <a:r>
                <a:rPr kumimoji="0" lang="zh-CN" altLang="en-US" sz="2400" i="0" u="none" strike="noStrike" kern="1200" cap="none" spc="0" normalizeH="0" baseline="-2500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补</a:t>
              </a:r>
              <a:r>
                <a:rPr kumimoji="0"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 1 . 0 0 0       0</a:t>
              </a:r>
            </a:p>
          </p:txBody>
        </p:sp>
        <p:sp>
          <p:nvSpPr>
            <p:cNvPr id="140314" name="Text Box 26"/>
            <p:cNvSpPr txBox="1">
              <a:spLocks noChangeArrowheads="1"/>
            </p:cNvSpPr>
            <p:nvPr/>
          </p:nvSpPr>
          <p:spPr bwMode="auto">
            <a:xfrm>
              <a:off x="2164" y="2398"/>
              <a:ext cx="39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p>
          </p:txBody>
        </p:sp>
      </p:grpSp>
      <p:sp>
        <p:nvSpPr>
          <p:cNvPr id="140315" name="AutoShape 27"/>
          <p:cNvSpPr>
            <a:spLocks noChangeArrowheads="1"/>
          </p:cNvSpPr>
          <p:nvPr/>
        </p:nvSpPr>
        <p:spPr bwMode="auto">
          <a:xfrm>
            <a:off x="4038600" y="2468879"/>
            <a:ext cx="776288" cy="414337"/>
          </a:xfrm>
          <a:prstGeom prst="roundRect">
            <a:avLst>
              <a:gd name="adj" fmla="val 16667"/>
            </a:avLst>
          </a:prstGeom>
          <a:noFill/>
          <a:ln w="28575">
            <a:solidFill>
              <a:schemeClr val="fo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40316" name="AutoShape 28"/>
          <p:cNvSpPr>
            <a:spLocks noChangeArrowheads="1"/>
          </p:cNvSpPr>
          <p:nvPr/>
        </p:nvSpPr>
        <p:spPr bwMode="auto">
          <a:xfrm>
            <a:off x="4038599" y="5059679"/>
            <a:ext cx="726281" cy="487367"/>
          </a:xfrm>
          <a:prstGeom prst="roundRect">
            <a:avLst>
              <a:gd name="adj" fmla="val 16667"/>
            </a:avLst>
          </a:prstGeom>
          <a:noFill/>
          <a:ln w="28575">
            <a:solidFill>
              <a:schemeClr val="fo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1920036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230</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 name="Text Box 2"/>
          <p:cNvSpPr txBox="1">
            <a:spLocks noChangeArrowheads="1"/>
          </p:cNvSpPr>
          <p:nvPr/>
        </p:nvSpPr>
        <p:spPr bwMode="auto">
          <a:xfrm>
            <a:off x="706120" y="381000"/>
            <a:ext cx="8153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36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DMA </a:t>
            </a:r>
            <a:r>
              <a:rPr kumimoji="1" lang="zh-CN" altLang="en-US" sz="36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方式与程序中断方式的比较</a:t>
            </a:r>
          </a:p>
        </p:txBody>
      </p:sp>
      <p:sp>
        <p:nvSpPr>
          <p:cNvPr id="4" name="Text Box 3"/>
          <p:cNvSpPr txBox="1">
            <a:spLocks noChangeArrowheads="1"/>
          </p:cNvSpPr>
          <p:nvPr/>
        </p:nvSpPr>
        <p:spPr bwMode="auto">
          <a:xfrm>
            <a:off x="1010920" y="2309813"/>
            <a:ext cx="2667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 数据传送</a:t>
            </a:r>
          </a:p>
        </p:txBody>
      </p:sp>
      <p:sp>
        <p:nvSpPr>
          <p:cNvPr id="5" name="Text Box 4"/>
          <p:cNvSpPr txBox="1">
            <a:spLocks noChangeArrowheads="1"/>
          </p:cNvSpPr>
          <p:nvPr/>
        </p:nvSpPr>
        <p:spPr bwMode="auto">
          <a:xfrm>
            <a:off x="1010920" y="3106738"/>
            <a:ext cx="2667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 响应时间</a:t>
            </a:r>
          </a:p>
        </p:txBody>
      </p:sp>
      <p:sp>
        <p:nvSpPr>
          <p:cNvPr id="6" name="Text Box 5"/>
          <p:cNvSpPr txBox="1">
            <a:spLocks noChangeArrowheads="1"/>
          </p:cNvSpPr>
          <p:nvPr/>
        </p:nvSpPr>
        <p:spPr bwMode="auto">
          <a:xfrm>
            <a:off x="1010920" y="3905250"/>
            <a:ext cx="327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(3) 处理异常情况</a:t>
            </a:r>
          </a:p>
        </p:txBody>
      </p:sp>
      <p:sp>
        <p:nvSpPr>
          <p:cNvPr id="7" name="Text Box 6"/>
          <p:cNvSpPr txBox="1">
            <a:spLocks noChangeArrowheads="1"/>
          </p:cNvSpPr>
          <p:nvPr/>
        </p:nvSpPr>
        <p:spPr bwMode="auto">
          <a:xfrm>
            <a:off x="1010920" y="4702175"/>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(4) 中断请求</a:t>
            </a:r>
          </a:p>
        </p:txBody>
      </p:sp>
      <p:sp>
        <p:nvSpPr>
          <p:cNvPr id="8" name="Text Box 7"/>
          <p:cNvSpPr txBox="1">
            <a:spLocks noChangeArrowheads="1"/>
          </p:cNvSpPr>
          <p:nvPr/>
        </p:nvSpPr>
        <p:spPr bwMode="auto">
          <a:xfrm>
            <a:off x="1010920" y="5500688"/>
            <a:ext cx="2133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(5) 优先级</a:t>
            </a:r>
          </a:p>
        </p:txBody>
      </p:sp>
      <p:grpSp>
        <p:nvGrpSpPr>
          <p:cNvPr id="9" name="Group 8"/>
          <p:cNvGrpSpPr/>
          <p:nvPr/>
        </p:nvGrpSpPr>
        <p:grpSpPr bwMode="auto">
          <a:xfrm>
            <a:off x="4058920" y="1547813"/>
            <a:ext cx="4656138" cy="519112"/>
            <a:chOff x="2352" y="720"/>
            <a:chExt cx="2933" cy="327"/>
          </a:xfrm>
        </p:grpSpPr>
        <p:sp>
          <p:nvSpPr>
            <p:cNvPr id="10" name="Text Box 9"/>
            <p:cNvSpPr txBox="1">
              <a:spLocks noChangeArrowheads="1"/>
            </p:cNvSpPr>
            <p:nvPr/>
          </p:nvSpPr>
          <p:spPr bwMode="auto">
            <a:xfrm>
              <a:off x="2352" y="720"/>
              <a:ext cx="10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中断方式</a:t>
              </a:r>
              <a:endParaRPr kumimoji="1" lang="en-US" altLang="zh-CN"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11" name="Text Box 10"/>
            <p:cNvSpPr txBox="1">
              <a:spLocks noChangeArrowheads="1"/>
            </p:cNvSpPr>
            <p:nvPr/>
          </p:nvSpPr>
          <p:spPr bwMode="auto">
            <a:xfrm>
              <a:off x="4128" y="720"/>
              <a:ext cx="115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DMA </a:t>
              </a: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方式</a:t>
              </a:r>
            </a:p>
          </p:txBody>
        </p:sp>
      </p:grpSp>
      <p:sp>
        <p:nvSpPr>
          <p:cNvPr id="12" name="Text Box 11"/>
          <p:cNvSpPr txBox="1">
            <a:spLocks noChangeArrowheads="1"/>
          </p:cNvSpPr>
          <p:nvPr/>
        </p:nvSpPr>
        <p:spPr bwMode="auto">
          <a:xfrm>
            <a:off x="4379595" y="2309813"/>
            <a:ext cx="4556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程序                      硬件</a:t>
            </a:r>
          </a:p>
        </p:txBody>
      </p:sp>
      <p:sp>
        <p:nvSpPr>
          <p:cNvPr id="13" name="Text Box 12"/>
          <p:cNvSpPr txBox="1">
            <a:spLocks noChangeArrowheads="1"/>
          </p:cNvSpPr>
          <p:nvPr/>
        </p:nvSpPr>
        <p:spPr bwMode="auto">
          <a:xfrm>
            <a:off x="4379595" y="3106738"/>
            <a:ext cx="5003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指令执行结束      存取周期结束</a:t>
            </a:r>
          </a:p>
        </p:txBody>
      </p:sp>
      <p:sp>
        <p:nvSpPr>
          <p:cNvPr id="14" name="Text Box 13"/>
          <p:cNvSpPr txBox="1">
            <a:spLocks noChangeArrowheads="1"/>
          </p:cNvSpPr>
          <p:nvPr/>
        </p:nvSpPr>
        <p:spPr bwMode="auto">
          <a:xfrm>
            <a:off x="4379595" y="3905250"/>
            <a:ext cx="5089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能                          不能</a:t>
            </a:r>
          </a:p>
        </p:txBody>
      </p:sp>
      <p:sp>
        <p:nvSpPr>
          <p:cNvPr id="15" name="Text Box 14"/>
          <p:cNvSpPr txBox="1">
            <a:spLocks noChangeArrowheads="1"/>
          </p:cNvSpPr>
          <p:nvPr/>
        </p:nvSpPr>
        <p:spPr bwMode="auto">
          <a:xfrm>
            <a:off x="4379595" y="5500688"/>
            <a:ext cx="42513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低                          高</a:t>
            </a:r>
          </a:p>
        </p:txBody>
      </p:sp>
      <p:sp>
        <p:nvSpPr>
          <p:cNvPr id="16" name="Text Box 15"/>
          <p:cNvSpPr txBox="1">
            <a:spLocks noChangeArrowheads="1"/>
          </p:cNvSpPr>
          <p:nvPr/>
        </p:nvSpPr>
        <p:spPr bwMode="auto">
          <a:xfrm>
            <a:off x="4379595" y="4702175"/>
            <a:ext cx="4784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传送数据              后处理 </a:t>
            </a:r>
          </a:p>
        </p:txBody>
      </p:sp>
    </p:spTree>
    <p:extLst>
      <p:ext uri="{BB962C8B-B14F-4D97-AF65-F5344CB8AC3E}">
        <p14:creationId xmlns:p14="http://schemas.microsoft.com/office/powerpoint/2010/main" val="3819897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设 </a:t>
            </a:r>
            <a:r>
              <a:rPr lang="en-US" altLang="zh-CN" i="1" dirty="0">
                <a:latin typeface="Times New Roman" panose="02020603050405020304" pitchFamily="18" charset="0"/>
                <a:cs typeface="Times New Roman" panose="02020603050405020304" pitchFamily="18" charset="0"/>
              </a:rPr>
              <a:t>n</a:t>
            </a:r>
            <a:r>
              <a:rPr lang="en-US" altLang="zh-CN" dirty="0"/>
              <a:t> =10</a:t>
            </a:r>
            <a:r>
              <a:rPr lang="zh-CN" altLang="en-US" dirty="0"/>
              <a:t>（十进制数），</a:t>
            </a:r>
            <a:r>
              <a:rPr lang="en-US" altLang="zh-CN" i="1" dirty="0">
                <a:latin typeface="Times New Roman" panose="02020603050405020304" pitchFamily="18" charset="0"/>
                <a:cs typeface="Times New Roman" panose="02020603050405020304" pitchFamily="18" charset="0"/>
              </a:rPr>
              <a:t>m</a:t>
            </a:r>
            <a:r>
              <a:rPr lang="en-US" altLang="zh-CN" dirty="0"/>
              <a:t> = 4</a:t>
            </a:r>
            <a:r>
              <a:rPr lang="zh-CN" altLang="en-US" dirty="0"/>
              <a:t>，阶符、数符各取</a:t>
            </a:r>
            <a:r>
              <a:rPr lang="en-US" altLang="zh-CN" dirty="0"/>
              <a:t>1</a:t>
            </a:r>
            <a:r>
              <a:rPr lang="zh-CN" altLang="en-US" dirty="0"/>
              <a:t>位。</a:t>
            </a:r>
          </a:p>
        </p:txBody>
      </p:sp>
      <p:sp>
        <p:nvSpPr>
          <p:cNvPr id="4" name="标题 3"/>
          <p:cNvSpPr>
            <a:spLocks noGrp="1"/>
          </p:cNvSpPr>
          <p:nvPr>
            <p:ph type="title"/>
          </p:nvPr>
        </p:nvSpPr>
        <p:spPr/>
        <p:txBody>
          <a:bodyPr/>
          <a:lstStyle/>
          <a:p>
            <a:r>
              <a:rPr lang="zh-CN" altLang="en-US"/>
              <a:t>例：写出真值所对应的浮点数补码表示</a:t>
            </a: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2" name="Group 4"/>
          <p:cNvGrpSpPr/>
          <p:nvPr/>
        </p:nvGrpSpPr>
        <p:grpSpPr bwMode="auto">
          <a:xfrm>
            <a:off x="2057401" y="1371601"/>
            <a:ext cx="8239125" cy="2881313"/>
            <a:chOff x="336" y="864"/>
            <a:chExt cx="5190" cy="1815"/>
          </a:xfrm>
        </p:grpSpPr>
        <p:sp>
          <p:nvSpPr>
            <p:cNvPr id="43029" name="Line 5"/>
            <p:cNvSpPr>
              <a:spLocks noChangeShapeType="1"/>
            </p:cNvSpPr>
            <p:nvPr/>
          </p:nvSpPr>
          <p:spPr bwMode="auto">
            <a:xfrm flipV="1">
              <a:off x="2856" y="1439"/>
              <a:ext cx="0" cy="62"/>
            </a:xfrm>
            <a:prstGeom prst="line">
              <a:avLst/>
            </a:prstGeom>
            <a:noFill/>
            <a:ln w="28575">
              <a:solidFill>
                <a:schemeClr val="folHlink"/>
              </a:solidFill>
              <a:miter lim="800000"/>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3030" name="Line 6"/>
            <p:cNvSpPr>
              <a:spLocks noChangeShapeType="1"/>
            </p:cNvSpPr>
            <p:nvPr/>
          </p:nvSpPr>
          <p:spPr bwMode="auto">
            <a:xfrm>
              <a:off x="1104" y="1153"/>
              <a:ext cx="0" cy="286"/>
            </a:xfrm>
            <a:prstGeom prst="line">
              <a:avLst/>
            </a:prstGeom>
            <a:noFill/>
            <a:ln w="38100">
              <a:solidFill>
                <a:schemeClr val="folHlink"/>
              </a:solidFill>
              <a:miter lim="800000"/>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3031" name="Line 7"/>
            <p:cNvSpPr>
              <a:spLocks noChangeShapeType="1"/>
            </p:cNvSpPr>
            <p:nvPr/>
          </p:nvSpPr>
          <p:spPr bwMode="auto">
            <a:xfrm>
              <a:off x="3264" y="1153"/>
              <a:ext cx="0" cy="28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3032" name="Line 8"/>
            <p:cNvSpPr>
              <a:spLocks noChangeShapeType="1"/>
            </p:cNvSpPr>
            <p:nvPr/>
          </p:nvSpPr>
          <p:spPr bwMode="auto">
            <a:xfrm>
              <a:off x="384" y="1439"/>
              <a:ext cx="4944"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3033" name="Line 9"/>
            <p:cNvSpPr>
              <a:spLocks noChangeShapeType="1"/>
            </p:cNvSpPr>
            <p:nvPr/>
          </p:nvSpPr>
          <p:spPr bwMode="auto">
            <a:xfrm>
              <a:off x="4608" y="1153"/>
              <a:ext cx="0" cy="286"/>
            </a:xfrm>
            <a:prstGeom prst="line">
              <a:avLst/>
            </a:prstGeom>
            <a:noFill/>
            <a:ln w="38100">
              <a:solidFill>
                <a:schemeClr val="folHlink"/>
              </a:solidFill>
              <a:miter lim="800000"/>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3034" name="Rectangle 10"/>
            <p:cNvSpPr>
              <a:spLocks noChangeArrowheads="1"/>
            </p:cNvSpPr>
            <p:nvPr/>
          </p:nvSpPr>
          <p:spPr bwMode="auto">
            <a:xfrm>
              <a:off x="384" y="1153"/>
              <a:ext cx="720" cy="286"/>
            </a:xfrm>
            <a:prstGeom prst="rect">
              <a:avLst/>
            </a:prstGeom>
            <a:solidFill>
              <a:schemeClr val="folHlink">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1" lang="zh-CN" altLang="en-US" sz="3200" i="0" u="none" strike="noStrike" kern="1200" cap="none" spc="0" normalizeH="0" baseline="0" noProof="0">
                <a:ln>
                  <a:noFill/>
                </a:ln>
                <a:solidFill>
                  <a:srgbClr val="E7E6E6"/>
                </a:solidFill>
                <a:effectLst/>
                <a:uLnTx/>
                <a:uFillTx/>
                <a:latin typeface="Times New Roman" panose="02020603050405020304" pitchFamily="18" charset="0"/>
                <a:ea typeface="宋体" panose="02010600030101010101" pitchFamily="2" charset="-122"/>
                <a:cs typeface="+mn-cs"/>
              </a:endParaRPr>
            </a:p>
          </p:txBody>
        </p:sp>
        <p:sp>
          <p:nvSpPr>
            <p:cNvPr id="43035" name="Line 11"/>
            <p:cNvSpPr>
              <a:spLocks noChangeShapeType="1"/>
            </p:cNvSpPr>
            <p:nvPr/>
          </p:nvSpPr>
          <p:spPr bwMode="auto">
            <a:xfrm>
              <a:off x="2448" y="1153"/>
              <a:ext cx="0" cy="286"/>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3036" name="Rectangle 12"/>
            <p:cNvSpPr>
              <a:spLocks noChangeArrowheads="1"/>
            </p:cNvSpPr>
            <p:nvPr/>
          </p:nvSpPr>
          <p:spPr bwMode="auto">
            <a:xfrm>
              <a:off x="4608" y="1153"/>
              <a:ext cx="720" cy="286"/>
            </a:xfrm>
            <a:prstGeom prst="rect">
              <a:avLst/>
            </a:prstGeom>
            <a:solidFill>
              <a:schemeClr val="folHlink">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1" lang="zh-CN" altLang="en-US" sz="3200" i="0" u="none" strike="noStrike" kern="1200" cap="none" spc="0" normalizeH="0" baseline="0" noProof="0">
                <a:ln>
                  <a:noFill/>
                </a:ln>
                <a:solidFill>
                  <a:srgbClr val="E7E6E6"/>
                </a:solidFill>
                <a:effectLst/>
                <a:uLnTx/>
                <a:uFillTx/>
                <a:latin typeface="Times New Roman" panose="02020603050405020304" pitchFamily="18" charset="0"/>
                <a:ea typeface="宋体" panose="02010600030101010101" pitchFamily="2" charset="-122"/>
                <a:cs typeface="+mn-cs"/>
              </a:endParaRPr>
            </a:p>
          </p:txBody>
        </p:sp>
        <p:sp>
          <p:nvSpPr>
            <p:cNvPr id="43037" name="Text Box 13"/>
            <p:cNvSpPr txBox="1">
              <a:spLocks noChangeArrowheads="1"/>
            </p:cNvSpPr>
            <p:nvPr/>
          </p:nvSpPr>
          <p:spPr bwMode="auto">
            <a:xfrm>
              <a:off x="1321" y="1137"/>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负数区</a:t>
              </a:r>
            </a:p>
          </p:txBody>
        </p:sp>
        <p:sp>
          <p:nvSpPr>
            <p:cNvPr id="43038" name="Text Box 14"/>
            <p:cNvSpPr txBox="1">
              <a:spLocks noChangeArrowheads="1"/>
            </p:cNvSpPr>
            <p:nvPr/>
          </p:nvSpPr>
          <p:spPr bwMode="auto">
            <a:xfrm>
              <a:off x="3481" y="1137"/>
              <a:ext cx="6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正数区</a:t>
              </a:r>
            </a:p>
          </p:txBody>
        </p:sp>
        <p:sp>
          <p:nvSpPr>
            <p:cNvPr id="43039" name="Text Box 15"/>
            <p:cNvSpPr txBox="1">
              <a:spLocks noChangeArrowheads="1"/>
            </p:cNvSpPr>
            <p:nvPr/>
          </p:nvSpPr>
          <p:spPr bwMode="auto">
            <a:xfrm>
              <a:off x="2538" y="1137"/>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下溢</a:t>
              </a:r>
            </a:p>
          </p:txBody>
        </p:sp>
        <p:sp>
          <p:nvSpPr>
            <p:cNvPr id="43040" name="Text Box 16"/>
            <p:cNvSpPr txBox="1">
              <a:spLocks noChangeArrowheads="1"/>
            </p:cNvSpPr>
            <p:nvPr/>
          </p:nvSpPr>
          <p:spPr bwMode="auto">
            <a:xfrm>
              <a:off x="2734" y="1452"/>
              <a:ext cx="244"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3200"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0</a:t>
              </a:r>
            </a:p>
          </p:txBody>
        </p:sp>
        <p:sp>
          <p:nvSpPr>
            <p:cNvPr id="43041" name="Text Box 17"/>
            <p:cNvSpPr txBox="1">
              <a:spLocks noChangeArrowheads="1"/>
            </p:cNvSpPr>
            <p:nvPr/>
          </p:nvSpPr>
          <p:spPr bwMode="auto">
            <a:xfrm>
              <a:off x="432" y="864"/>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上溢</a:t>
              </a:r>
            </a:p>
          </p:txBody>
        </p:sp>
        <p:sp>
          <p:nvSpPr>
            <p:cNvPr id="43042" name="Text Box 18"/>
            <p:cNvSpPr txBox="1">
              <a:spLocks noChangeArrowheads="1"/>
            </p:cNvSpPr>
            <p:nvPr/>
          </p:nvSpPr>
          <p:spPr bwMode="auto">
            <a:xfrm>
              <a:off x="4608" y="864"/>
              <a:ext cx="50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上溢</a:t>
              </a:r>
            </a:p>
          </p:txBody>
        </p:sp>
        <p:sp>
          <p:nvSpPr>
            <p:cNvPr id="43043" name="Text Box 19"/>
            <p:cNvSpPr txBox="1">
              <a:spLocks noChangeArrowheads="1"/>
            </p:cNvSpPr>
            <p:nvPr/>
          </p:nvSpPr>
          <p:spPr bwMode="auto">
            <a:xfrm>
              <a:off x="336" y="1785"/>
              <a:ext cx="160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zh-CN" altLang="en-US" sz="2400"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400" i="1" u="none" strike="noStrike" kern="1200" cap="none" spc="0" normalizeH="0" baseline="60000" noProof="0">
                  <a:ln>
                    <a:noFill/>
                  </a:ln>
                  <a:solidFill>
                    <a:prstClr val="black"/>
                  </a:solidFill>
                  <a:effectLst/>
                  <a:uLnTx/>
                  <a:uFillTx/>
                  <a:latin typeface="Times New Roman" panose="02020603050405020304" pitchFamily="18" charset="0"/>
                  <a:ea typeface="宋体" panose="02010600030101010101" pitchFamily="2" charset="-122"/>
                  <a:cs typeface="+mn-cs"/>
                </a:rPr>
                <a:t>m</a:t>
              </a:r>
              <a:r>
                <a:rPr kumimoji="1" lang="en-US" altLang="zh-CN" sz="2800"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4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×( 1</a:t>
              </a:r>
              <a:r>
                <a:rPr kumimoji="1" lang="en-US" altLang="zh-CN" sz="10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0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400" i="0" u="none" strike="noStrike" kern="1200" cap="none" spc="0" normalizeH="0" baseline="4500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i="1" u="none" strike="noStrike" kern="1200" cap="none" spc="0" normalizeH="0" baseline="4500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4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43044" name="Text Box 20"/>
            <p:cNvSpPr txBox="1">
              <a:spLocks noChangeArrowheads="1"/>
            </p:cNvSpPr>
            <p:nvPr/>
          </p:nvSpPr>
          <p:spPr bwMode="auto">
            <a:xfrm>
              <a:off x="4080" y="1787"/>
              <a:ext cx="144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zh-CN" altLang="en-US" sz="2400"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400" i="1" u="none" strike="noStrike" kern="1200" cap="none" spc="0" normalizeH="0" baseline="60000" noProof="0">
                  <a:ln>
                    <a:noFill/>
                  </a:ln>
                  <a:solidFill>
                    <a:prstClr val="black"/>
                  </a:solidFill>
                  <a:effectLst/>
                  <a:uLnTx/>
                  <a:uFillTx/>
                  <a:latin typeface="Times New Roman" panose="02020603050405020304" pitchFamily="18" charset="0"/>
                  <a:ea typeface="宋体" panose="02010600030101010101" pitchFamily="2" charset="-122"/>
                  <a:cs typeface="+mn-cs"/>
                </a:rPr>
                <a:t>m</a:t>
              </a:r>
              <a:r>
                <a:rPr kumimoji="1" lang="en-US" altLang="zh-CN" sz="2800"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4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10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0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4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400" i="0" u="none" strike="noStrike" kern="1200" cap="none" spc="0" normalizeH="0" baseline="4500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i="1" u="none" strike="noStrike" kern="1200" cap="none" spc="0" normalizeH="0" baseline="4500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4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43045" name="Text Box 21"/>
            <p:cNvSpPr txBox="1">
              <a:spLocks noChangeArrowheads="1"/>
            </p:cNvSpPr>
            <p:nvPr/>
          </p:nvSpPr>
          <p:spPr bwMode="auto">
            <a:xfrm>
              <a:off x="2544" y="1961"/>
              <a:ext cx="11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i="0" u="none" strike="noStrike" kern="1200" cap="none" spc="0" normalizeH="0" baseline="30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i="0" u="none" strike="noStrike" kern="1200" cap="none" spc="0" normalizeH="0" baseline="3000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i="0" u="none" strike="noStrike" kern="1200" cap="none" spc="0" normalizeH="0" baseline="30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400" i="1" u="none" strike="noStrike" kern="1200" cap="none" spc="0" normalizeH="0" baseline="60000" noProof="0" dirty="0">
                  <a:ln>
                    <a:noFill/>
                  </a:ln>
                  <a:solidFill>
                    <a:prstClr val="black"/>
                  </a:solidFill>
                  <a:effectLst/>
                  <a:uLnTx/>
                  <a:uFillTx/>
                  <a:latin typeface="Times New Roman" panose="02020603050405020304" pitchFamily="18" charset="0"/>
                  <a:ea typeface="宋体" panose="02010600030101010101" pitchFamily="2" charset="-122"/>
                  <a:cs typeface="+mn-cs"/>
                </a:rPr>
                <a:t>m</a:t>
              </a:r>
              <a:r>
                <a:rPr kumimoji="1" lang="en-US" altLang="zh-CN" sz="2800" i="0" u="none" strike="noStrike" kern="1200" cap="none" spc="0" normalizeH="0" baseline="30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i="0" u="none" strike="noStrike" kern="1200" cap="none" spc="0" normalizeH="0" baseline="3000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4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400" i="0" u="none" strike="noStrike" kern="1200" cap="none" spc="0" normalizeH="0" baseline="4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i="1" u="none" strike="noStrike" kern="1200" cap="none" spc="0" normalizeH="0" baseline="45000" noProof="0" dirty="0">
                  <a:ln>
                    <a:noFill/>
                  </a:ln>
                  <a:solidFill>
                    <a:prstClr val="black"/>
                  </a:solidFill>
                  <a:effectLst/>
                  <a:uLnTx/>
                  <a:uFillTx/>
                  <a:latin typeface="Times New Roman" panose="02020603050405020304" pitchFamily="18" charset="0"/>
                  <a:ea typeface="宋体" panose="02010600030101010101" pitchFamily="2" charset="-122"/>
                  <a:cs typeface="+mn-cs"/>
                </a:rPr>
                <a:t>n</a:t>
              </a:r>
            </a:p>
          </p:txBody>
        </p:sp>
        <p:sp>
          <p:nvSpPr>
            <p:cNvPr id="43046" name="Text Box 22"/>
            <p:cNvSpPr txBox="1">
              <a:spLocks noChangeArrowheads="1"/>
            </p:cNvSpPr>
            <p:nvPr/>
          </p:nvSpPr>
          <p:spPr bwMode="auto">
            <a:xfrm>
              <a:off x="720" y="1588"/>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000"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最小负数</a:t>
              </a:r>
            </a:p>
          </p:txBody>
        </p:sp>
        <p:sp>
          <p:nvSpPr>
            <p:cNvPr id="43047" name="Line 23"/>
            <p:cNvSpPr>
              <a:spLocks noChangeShapeType="1"/>
            </p:cNvSpPr>
            <p:nvPr/>
          </p:nvSpPr>
          <p:spPr bwMode="auto">
            <a:xfrm flipV="1">
              <a:off x="1104" y="1395"/>
              <a:ext cx="0" cy="191"/>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3048" name="Text Box 24"/>
            <p:cNvSpPr txBox="1">
              <a:spLocks noChangeArrowheads="1"/>
            </p:cNvSpPr>
            <p:nvPr/>
          </p:nvSpPr>
          <p:spPr bwMode="auto">
            <a:xfrm>
              <a:off x="4296" y="1588"/>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000"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最大正数</a:t>
              </a:r>
            </a:p>
          </p:txBody>
        </p:sp>
        <p:sp>
          <p:nvSpPr>
            <p:cNvPr id="43049" name="Line 25"/>
            <p:cNvSpPr>
              <a:spLocks noChangeShapeType="1"/>
            </p:cNvSpPr>
            <p:nvPr/>
          </p:nvSpPr>
          <p:spPr bwMode="auto">
            <a:xfrm flipV="1">
              <a:off x="4608" y="1395"/>
              <a:ext cx="0" cy="191"/>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3050" name="Text Box 26"/>
            <p:cNvSpPr txBox="1">
              <a:spLocks noChangeArrowheads="1"/>
            </p:cNvSpPr>
            <p:nvPr/>
          </p:nvSpPr>
          <p:spPr bwMode="auto">
            <a:xfrm>
              <a:off x="2784" y="1713"/>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000"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最小正数</a:t>
              </a:r>
            </a:p>
          </p:txBody>
        </p:sp>
        <p:sp>
          <p:nvSpPr>
            <p:cNvPr id="43051" name="Freeform 27"/>
            <p:cNvSpPr/>
            <p:nvPr/>
          </p:nvSpPr>
          <p:spPr bwMode="auto">
            <a:xfrm>
              <a:off x="3250" y="1440"/>
              <a:ext cx="1" cy="308"/>
            </a:xfrm>
            <a:custGeom>
              <a:avLst/>
              <a:gdLst>
                <a:gd name="T0" fmla="*/ 0 w 1"/>
                <a:gd name="T1" fmla="*/ 308 h 308"/>
                <a:gd name="T2" fmla="*/ 1 w 1"/>
                <a:gd name="T3" fmla="*/ 0 h 308"/>
                <a:gd name="T4" fmla="*/ 0 60000 65536"/>
                <a:gd name="T5" fmla="*/ 0 60000 65536"/>
                <a:gd name="T6" fmla="*/ 0 w 1"/>
                <a:gd name="T7" fmla="*/ 0 h 308"/>
                <a:gd name="T8" fmla="*/ 1 w 1"/>
                <a:gd name="T9" fmla="*/ 308 h 308"/>
              </a:gdLst>
              <a:ahLst/>
              <a:cxnLst>
                <a:cxn ang="T4">
                  <a:pos x="T0" y="T1"/>
                </a:cxn>
                <a:cxn ang="T5">
                  <a:pos x="T2" y="T3"/>
                </a:cxn>
              </a:cxnLst>
              <a:rect l="T6" t="T7" r="T8" b="T9"/>
              <a:pathLst>
                <a:path w="1" h="308">
                  <a:moveTo>
                    <a:pt x="0" y="308"/>
                  </a:moveTo>
                  <a:lnTo>
                    <a:pt x="1" y="0"/>
                  </a:lnTo>
                </a:path>
              </a:pathLst>
            </a:custGeom>
            <a:noFill/>
            <a:ln w="28575">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3052" name="Text Box 28"/>
            <p:cNvSpPr txBox="1">
              <a:spLocks noChangeArrowheads="1"/>
            </p:cNvSpPr>
            <p:nvPr/>
          </p:nvSpPr>
          <p:spPr bwMode="auto">
            <a:xfrm>
              <a:off x="1776" y="2352"/>
              <a:ext cx="125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400" i="1" u="none" strike="noStrike" kern="1200" cap="none" spc="0" normalizeH="0" baseline="60000" noProof="0">
                  <a:ln>
                    <a:noFill/>
                  </a:ln>
                  <a:solidFill>
                    <a:prstClr val="black"/>
                  </a:solidFill>
                  <a:effectLst/>
                  <a:uLnTx/>
                  <a:uFillTx/>
                  <a:latin typeface="Times New Roman" panose="02020603050405020304" pitchFamily="18" charset="0"/>
                  <a:ea typeface="宋体" panose="02010600030101010101" pitchFamily="2" charset="-122"/>
                  <a:cs typeface="+mn-cs"/>
                </a:rPr>
                <a:t>m</a:t>
              </a:r>
              <a:r>
                <a:rPr kumimoji="1" lang="en-US" altLang="zh-CN" sz="2800"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i="0" u="none" strike="noStrike" kern="1200" cap="none" spc="0" normalizeH="0" baseline="3000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4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400" i="0" u="none" strike="noStrike" kern="1200" cap="none" spc="0" normalizeH="0" baseline="4500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i="1" u="none" strike="noStrike" kern="1200" cap="none" spc="0" normalizeH="0" baseline="45000" noProof="0">
                  <a:ln>
                    <a:noFill/>
                  </a:ln>
                  <a:solidFill>
                    <a:prstClr val="black"/>
                  </a:solidFill>
                  <a:effectLst/>
                  <a:uLnTx/>
                  <a:uFillTx/>
                  <a:latin typeface="Times New Roman" panose="02020603050405020304" pitchFamily="18" charset="0"/>
                  <a:ea typeface="宋体" panose="02010600030101010101" pitchFamily="2" charset="-122"/>
                  <a:cs typeface="+mn-cs"/>
                </a:rPr>
                <a:t>n</a:t>
              </a:r>
            </a:p>
          </p:txBody>
        </p:sp>
        <p:sp>
          <p:nvSpPr>
            <p:cNvPr id="43053" name="Text Box 29"/>
            <p:cNvSpPr txBox="1">
              <a:spLocks noChangeArrowheads="1"/>
            </p:cNvSpPr>
            <p:nvPr/>
          </p:nvSpPr>
          <p:spPr bwMode="auto">
            <a:xfrm>
              <a:off x="1992" y="2145"/>
              <a:ext cx="76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000"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最大负数</a:t>
              </a:r>
            </a:p>
          </p:txBody>
        </p:sp>
        <p:sp>
          <p:nvSpPr>
            <p:cNvPr id="43054" name="Freeform 30"/>
            <p:cNvSpPr/>
            <p:nvPr/>
          </p:nvSpPr>
          <p:spPr bwMode="auto">
            <a:xfrm>
              <a:off x="2448" y="1440"/>
              <a:ext cx="1" cy="712"/>
            </a:xfrm>
            <a:custGeom>
              <a:avLst/>
              <a:gdLst>
                <a:gd name="T0" fmla="*/ 0 w 1"/>
                <a:gd name="T1" fmla="*/ 712 h 712"/>
                <a:gd name="T2" fmla="*/ 1 w 1"/>
                <a:gd name="T3" fmla="*/ 0 h 712"/>
                <a:gd name="T4" fmla="*/ 0 60000 65536"/>
                <a:gd name="T5" fmla="*/ 0 60000 65536"/>
                <a:gd name="T6" fmla="*/ 0 w 1"/>
                <a:gd name="T7" fmla="*/ 0 h 712"/>
                <a:gd name="T8" fmla="*/ 1 w 1"/>
                <a:gd name="T9" fmla="*/ 712 h 712"/>
              </a:gdLst>
              <a:ahLst/>
              <a:cxnLst>
                <a:cxn ang="T4">
                  <a:pos x="T0" y="T1"/>
                </a:cxn>
                <a:cxn ang="T5">
                  <a:pos x="T2" y="T3"/>
                </a:cxn>
              </a:cxnLst>
              <a:rect l="T6" t="T7" r="T8" b="T9"/>
              <a:pathLst>
                <a:path w="1" h="712">
                  <a:moveTo>
                    <a:pt x="0" y="712"/>
                  </a:moveTo>
                  <a:lnTo>
                    <a:pt x="1" y="0"/>
                  </a:lnTo>
                </a:path>
              </a:pathLst>
            </a:custGeom>
            <a:noFill/>
            <a:ln w="28575">
              <a:solidFill>
                <a:schemeClr val="tx1"/>
              </a:solidFill>
              <a:round/>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558111" name="Text Box 31"/>
          <p:cNvSpPr txBox="1">
            <a:spLocks noChangeArrowheads="1"/>
          </p:cNvSpPr>
          <p:nvPr/>
        </p:nvSpPr>
        <p:spPr bwMode="auto">
          <a:xfrm>
            <a:off x="1828801" y="4138614"/>
            <a:ext cx="99949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32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解：</a:t>
            </a:r>
          </a:p>
        </p:txBody>
      </p:sp>
      <p:sp>
        <p:nvSpPr>
          <p:cNvPr id="558112" name="Text Box 32"/>
          <p:cNvSpPr txBox="1">
            <a:spLocks noChangeArrowheads="1"/>
          </p:cNvSpPr>
          <p:nvPr/>
        </p:nvSpPr>
        <p:spPr bwMode="auto">
          <a:xfrm>
            <a:off x="4511676" y="4168776"/>
            <a:ext cx="8978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真值</a:t>
            </a:r>
          </a:p>
        </p:txBody>
      </p:sp>
      <p:sp>
        <p:nvSpPr>
          <p:cNvPr id="558113" name="Text Box 33"/>
          <p:cNvSpPr txBox="1">
            <a:spLocks noChangeArrowheads="1"/>
          </p:cNvSpPr>
          <p:nvPr/>
        </p:nvSpPr>
        <p:spPr bwMode="auto">
          <a:xfrm>
            <a:off x="2362200" y="4776788"/>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最大正数</a:t>
            </a:r>
          </a:p>
        </p:txBody>
      </p:sp>
      <p:sp>
        <p:nvSpPr>
          <p:cNvPr id="558114" name="Text Box 34"/>
          <p:cNvSpPr txBox="1">
            <a:spLocks noChangeArrowheads="1"/>
          </p:cNvSpPr>
          <p:nvPr/>
        </p:nvSpPr>
        <p:spPr bwMode="auto">
          <a:xfrm>
            <a:off x="2362200" y="5267325"/>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最小正数</a:t>
            </a:r>
          </a:p>
        </p:txBody>
      </p:sp>
      <p:sp>
        <p:nvSpPr>
          <p:cNvPr id="558115" name="Text Box 35"/>
          <p:cNvSpPr txBox="1">
            <a:spLocks noChangeArrowheads="1"/>
          </p:cNvSpPr>
          <p:nvPr/>
        </p:nvSpPr>
        <p:spPr bwMode="auto">
          <a:xfrm>
            <a:off x="2362200" y="5757863"/>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最大负数</a:t>
            </a:r>
          </a:p>
        </p:txBody>
      </p:sp>
      <p:sp>
        <p:nvSpPr>
          <p:cNvPr id="558116" name="Text Box 36"/>
          <p:cNvSpPr txBox="1">
            <a:spLocks noChangeArrowheads="1"/>
          </p:cNvSpPr>
          <p:nvPr/>
        </p:nvSpPr>
        <p:spPr bwMode="auto">
          <a:xfrm>
            <a:off x="2362200" y="6248400"/>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最小负数</a:t>
            </a:r>
          </a:p>
        </p:txBody>
      </p:sp>
      <p:sp>
        <p:nvSpPr>
          <p:cNvPr id="558117" name="Text Box 37"/>
          <p:cNvSpPr txBox="1">
            <a:spLocks noChangeArrowheads="1"/>
          </p:cNvSpPr>
          <p:nvPr/>
        </p:nvSpPr>
        <p:spPr bwMode="auto">
          <a:xfrm>
            <a:off x="4059238" y="4724401"/>
            <a:ext cx="2646362"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zh-CN" altLang="en-US" sz="2400" i="0" u="none" strike="noStrike" kern="1200" cap="none" spc="0" normalizeH="0" baseline="45000" noProof="0" dirty="0">
                <a:ln>
                  <a:noFill/>
                </a:ln>
                <a:solidFill>
                  <a:prstClr val="black"/>
                </a:solidFill>
                <a:effectLst/>
                <a:uLnTx/>
                <a:uFillTx/>
                <a:latin typeface="Times New Roman" panose="02020603050405020304" pitchFamily="18" charset="0"/>
                <a:ea typeface="宋体" panose="02010600030101010101" pitchFamily="2" charset="-122"/>
                <a:cs typeface="+mn-cs"/>
              </a:rPr>
              <a:t>15</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10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0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2800" i="0" u="none" strike="noStrike" kern="1200" cap="none" spc="0" normalizeH="0" baseline="47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i="0" u="none" strike="noStrike" kern="1200" cap="none" spc="0" normalizeH="0" baseline="4500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10</a:t>
            </a:r>
            <a:r>
              <a:rPr kumimoji="1" lang="zh-CN" altLang="en-US" sz="24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558118" name="Text Box 38"/>
          <p:cNvSpPr txBox="1">
            <a:spLocks noChangeArrowheads="1"/>
          </p:cNvSpPr>
          <p:nvPr/>
        </p:nvSpPr>
        <p:spPr bwMode="auto">
          <a:xfrm>
            <a:off x="3962400" y="5214938"/>
            <a:ext cx="16433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zh-CN" altLang="en-US" sz="2800" i="0" u="none" strike="noStrike" kern="1200" cap="none" spc="0" normalizeH="0" baseline="4700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i="0" u="none" strike="noStrike" kern="1200" cap="none" spc="0" normalizeH="0" baseline="45000" noProof="0">
                <a:ln>
                  <a:noFill/>
                </a:ln>
                <a:solidFill>
                  <a:prstClr val="black"/>
                </a:solidFill>
                <a:effectLst/>
                <a:uLnTx/>
                <a:uFillTx/>
                <a:latin typeface="Times New Roman" panose="02020603050405020304" pitchFamily="18" charset="0"/>
                <a:ea typeface="宋体" panose="02010600030101010101" pitchFamily="2" charset="-122"/>
                <a:cs typeface="+mn-cs"/>
              </a:rPr>
              <a:t>15</a:t>
            </a: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2800" i="0" u="none" strike="noStrike" kern="1200" cap="none" spc="0" normalizeH="0" baseline="4700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i="0" u="none" strike="noStrike" kern="1200" cap="none" spc="0" normalizeH="0" baseline="4500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10</a:t>
            </a:r>
            <a:endPar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558119" name="Text Box 39"/>
          <p:cNvSpPr txBox="1">
            <a:spLocks noChangeArrowheads="1"/>
          </p:cNvSpPr>
          <p:nvPr/>
        </p:nvSpPr>
        <p:spPr bwMode="auto">
          <a:xfrm>
            <a:off x="3810000" y="5705476"/>
            <a:ext cx="18229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zh-CN" altLang="en-US" sz="2800" i="0" u="none" strike="noStrike" kern="1200" cap="none" spc="0" normalizeH="0" baseline="4700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i="0" u="none" strike="noStrike" kern="1200" cap="none" spc="0" normalizeH="0" baseline="45000" noProof="0">
                <a:ln>
                  <a:noFill/>
                </a:ln>
                <a:solidFill>
                  <a:prstClr val="black"/>
                </a:solidFill>
                <a:effectLst/>
                <a:uLnTx/>
                <a:uFillTx/>
                <a:latin typeface="Times New Roman" panose="02020603050405020304" pitchFamily="18" charset="0"/>
                <a:ea typeface="宋体" panose="02010600030101010101" pitchFamily="2" charset="-122"/>
                <a:cs typeface="+mn-cs"/>
              </a:rPr>
              <a:t>15</a:t>
            </a: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2800" i="0" u="none" strike="noStrike" kern="1200" cap="none" spc="0" normalizeH="0" baseline="4700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i="0" u="none" strike="noStrike" kern="1200" cap="none" spc="0" normalizeH="0" baseline="4500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10</a:t>
            </a:r>
          </a:p>
        </p:txBody>
      </p:sp>
      <p:sp>
        <p:nvSpPr>
          <p:cNvPr id="558120" name="Text Box 40"/>
          <p:cNvSpPr txBox="1">
            <a:spLocks noChangeArrowheads="1"/>
          </p:cNvSpPr>
          <p:nvPr/>
        </p:nvSpPr>
        <p:spPr bwMode="auto">
          <a:xfrm>
            <a:off x="3810000" y="6196013"/>
            <a:ext cx="28194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zh-CN" altLang="en-US" sz="2400" i="0" u="none" strike="noStrike" kern="1200" cap="none" spc="0" normalizeH="0" baseline="45000" noProof="0">
                <a:ln>
                  <a:noFill/>
                </a:ln>
                <a:solidFill>
                  <a:prstClr val="black"/>
                </a:solidFill>
                <a:effectLst/>
                <a:uLnTx/>
                <a:uFillTx/>
                <a:latin typeface="Times New Roman" panose="02020603050405020304" pitchFamily="18" charset="0"/>
                <a:ea typeface="宋体" panose="02010600030101010101" pitchFamily="2" charset="-122"/>
                <a:cs typeface="+mn-cs"/>
              </a:rPr>
              <a:t>15</a:t>
            </a: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10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10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2800" i="0" u="none" strike="noStrike" kern="1200" cap="none" spc="0" normalizeH="0" baseline="4700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i="0" u="none" strike="noStrike" kern="1200" cap="none" spc="0" normalizeH="0" baseline="4500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10</a:t>
            </a:r>
            <a:r>
              <a:rPr kumimoji="1" lang="zh-CN" altLang="en-US" sz="24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558121" name="Text Box 41"/>
          <p:cNvSpPr txBox="1">
            <a:spLocks noChangeArrowheads="1"/>
          </p:cNvSpPr>
          <p:nvPr/>
        </p:nvSpPr>
        <p:spPr bwMode="auto">
          <a:xfrm>
            <a:off x="6781800" y="4724400"/>
            <a:ext cx="32658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0,1111; 0.1111111111</a:t>
            </a:r>
          </a:p>
        </p:txBody>
      </p:sp>
      <p:sp>
        <p:nvSpPr>
          <p:cNvPr id="558122" name="Text Box 42"/>
          <p:cNvSpPr txBox="1">
            <a:spLocks noChangeArrowheads="1"/>
          </p:cNvSpPr>
          <p:nvPr/>
        </p:nvSpPr>
        <p:spPr bwMode="auto">
          <a:xfrm>
            <a:off x="6781801" y="5214938"/>
            <a:ext cx="34467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1,0001; 0.0000000001</a:t>
            </a:r>
          </a:p>
        </p:txBody>
      </p:sp>
      <p:sp>
        <p:nvSpPr>
          <p:cNvPr id="558123" name="Text Box 43"/>
          <p:cNvSpPr txBox="1">
            <a:spLocks noChangeArrowheads="1"/>
          </p:cNvSpPr>
          <p:nvPr/>
        </p:nvSpPr>
        <p:spPr bwMode="auto">
          <a:xfrm>
            <a:off x="6781801" y="5705475"/>
            <a:ext cx="33059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1,0001; 1.1111111111</a:t>
            </a:r>
          </a:p>
        </p:txBody>
      </p:sp>
      <p:sp>
        <p:nvSpPr>
          <p:cNvPr id="558124" name="Text Box 44"/>
          <p:cNvSpPr txBox="1">
            <a:spLocks noChangeArrowheads="1"/>
          </p:cNvSpPr>
          <p:nvPr/>
        </p:nvSpPr>
        <p:spPr bwMode="auto">
          <a:xfrm>
            <a:off x="6781801" y="6196013"/>
            <a:ext cx="3387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0,1111; 1.0000000001</a:t>
            </a:r>
          </a:p>
        </p:txBody>
      </p:sp>
      <p:sp>
        <p:nvSpPr>
          <p:cNvPr id="558125" name="Text Box 45"/>
          <p:cNvSpPr txBox="1">
            <a:spLocks noChangeArrowheads="1"/>
          </p:cNvSpPr>
          <p:nvPr/>
        </p:nvSpPr>
        <p:spPr bwMode="auto">
          <a:xfrm>
            <a:off x="8001000" y="4168776"/>
            <a:ext cx="12954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补码</a:t>
            </a:r>
          </a:p>
        </p:txBody>
      </p:sp>
    </p:spTree>
    <p:extLst>
      <p:ext uri="{BB962C8B-B14F-4D97-AF65-F5344CB8AC3E}">
        <p14:creationId xmlns:p14="http://schemas.microsoft.com/office/powerpoint/2010/main" val="1176112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zh-CN" altLang="en-US" dirty="0">
                <a:sym typeface="+mn-ea"/>
              </a:rPr>
              <a:t>设机器数为补码，尾数为 </a:t>
            </a:r>
            <a:r>
              <a:rPr lang="zh-CN" altLang="en-US" dirty="0">
                <a:solidFill>
                  <a:srgbClr val="FF0000"/>
                </a:solidFill>
                <a:sym typeface="+mn-ea"/>
              </a:rPr>
              <a:t>规格化形式</a:t>
            </a:r>
            <a:r>
              <a:rPr lang="zh-CN" altLang="en-US" dirty="0">
                <a:solidFill>
                  <a:schemeClr val="folHlink"/>
                </a:solidFill>
                <a:sym typeface="+mn-ea"/>
              </a:rPr>
              <a:t>，</a:t>
            </a:r>
            <a:r>
              <a:rPr lang="zh-CN" altLang="en-US" dirty="0">
                <a:sym typeface="+mn-ea"/>
              </a:rPr>
              <a:t>并假设阶符取 2 位，阶码数值位为7位，数符取2位，尾数数值位取</a:t>
            </a:r>
            <a:r>
              <a:rPr lang="en-US" altLang="zh-CN" i="1" dirty="0">
                <a:latin typeface="Times New Roman" panose="02020603050405020304" pitchFamily="18" charset="0"/>
                <a:cs typeface="Times New Roman" panose="02020603050405020304" pitchFamily="18" charset="0"/>
                <a:sym typeface="+mn-ea"/>
              </a:rPr>
              <a:t>n</a:t>
            </a:r>
            <a:r>
              <a:rPr lang="zh-CN" altLang="en-US" dirty="0">
                <a:sym typeface="+mn-ea"/>
              </a:rPr>
              <a:t>位，则该 </a:t>
            </a:r>
            <a:r>
              <a:rPr lang="zh-CN" altLang="en-US" dirty="0">
                <a:solidFill>
                  <a:schemeClr val="folHlink"/>
                </a:solidFill>
                <a:sym typeface="+mn-ea"/>
              </a:rPr>
              <a:t>补码 </a:t>
            </a:r>
            <a:r>
              <a:rPr lang="zh-CN" altLang="en-US" dirty="0">
                <a:sym typeface="+mn-ea"/>
              </a:rPr>
              <a:t>在数轴上的表示为：</a:t>
            </a:r>
            <a:endParaRPr lang="zh-CN" altLang="en-US" dirty="0"/>
          </a:p>
        </p:txBody>
      </p:sp>
      <p:sp>
        <p:nvSpPr>
          <p:cNvPr id="3" name="标题 2"/>
          <p:cNvSpPr>
            <a:spLocks noGrp="1"/>
          </p:cNvSpPr>
          <p:nvPr>
            <p:ph type="title"/>
          </p:nvPr>
        </p:nvSpPr>
        <p:spPr/>
        <p:txBody>
          <a:bodyPr/>
          <a:lstStyle/>
          <a:p>
            <a:r>
              <a:rPr lang="zh-CN" altLang="en-US"/>
              <a:t>补码表示的浮点数范围</a:t>
            </a:r>
          </a:p>
        </p:txBody>
      </p:sp>
      <p:grpSp>
        <p:nvGrpSpPr>
          <p:cNvPr id="179204" name="Group 4"/>
          <p:cNvGrpSpPr/>
          <p:nvPr/>
        </p:nvGrpSpPr>
        <p:grpSpPr bwMode="auto">
          <a:xfrm>
            <a:off x="2286000" y="2951164"/>
            <a:ext cx="7315200" cy="935037"/>
            <a:chOff x="480" y="1859"/>
            <a:chExt cx="4608" cy="589"/>
          </a:xfrm>
        </p:grpSpPr>
        <p:sp>
          <p:nvSpPr>
            <p:cNvPr id="179205" name="Line 5"/>
            <p:cNvSpPr>
              <a:spLocks noChangeShapeType="1"/>
            </p:cNvSpPr>
            <p:nvPr/>
          </p:nvSpPr>
          <p:spPr bwMode="auto">
            <a:xfrm>
              <a:off x="480" y="2448"/>
              <a:ext cx="4608" cy="0"/>
            </a:xfrm>
            <a:prstGeom prst="line">
              <a:avLst/>
            </a:prstGeom>
            <a:noFill/>
            <a:ln w="38100">
              <a:solidFill>
                <a:schemeClr val="folHlink"/>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9206" name="Rectangle 6"/>
            <p:cNvSpPr>
              <a:spLocks noChangeArrowheads="1"/>
            </p:cNvSpPr>
            <p:nvPr/>
          </p:nvSpPr>
          <p:spPr bwMode="auto">
            <a:xfrm>
              <a:off x="480" y="2160"/>
              <a:ext cx="732" cy="286"/>
            </a:xfrm>
            <a:prstGeom prst="rect">
              <a:avLst/>
            </a:prstGeom>
            <a:solidFill>
              <a:schemeClr val="folHlink">
                <a:alpha val="50000"/>
              </a:schemeClr>
            </a:solidFill>
            <a:ln w="9525">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9207" name="Rectangle 7"/>
            <p:cNvSpPr>
              <a:spLocks noChangeArrowheads="1"/>
            </p:cNvSpPr>
            <p:nvPr/>
          </p:nvSpPr>
          <p:spPr bwMode="auto">
            <a:xfrm>
              <a:off x="2400" y="2160"/>
              <a:ext cx="732" cy="286"/>
            </a:xfrm>
            <a:prstGeom prst="rect">
              <a:avLst/>
            </a:prstGeom>
            <a:solidFill>
              <a:schemeClr val="folHlink">
                <a:alpha val="50000"/>
              </a:schemeClr>
            </a:solidFill>
            <a:ln w="9525">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9208" name="Rectangle 8"/>
            <p:cNvSpPr>
              <a:spLocks noChangeArrowheads="1"/>
            </p:cNvSpPr>
            <p:nvPr/>
          </p:nvSpPr>
          <p:spPr bwMode="auto">
            <a:xfrm>
              <a:off x="4320" y="2162"/>
              <a:ext cx="732" cy="286"/>
            </a:xfrm>
            <a:prstGeom prst="rect">
              <a:avLst/>
            </a:prstGeom>
            <a:solidFill>
              <a:schemeClr val="folHlink">
                <a:alpha val="50000"/>
              </a:schemeClr>
            </a:solidFill>
            <a:ln w="9525">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9209" name="Text Box 9"/>
            <p:cNvSpPr txBox="1">
              <a:spLocks noChangeArrowheads="1"/>
            </p:cNvSpPr>
            <p:nvPr/>
          </p:nvSpPr>
          <p:spPr bwMode="auto">
            <a:xfrm>
              <a:off x="566" y="1859"/>
              <a:ext cx="4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上溢</a:t>
              </a:r>
            </a:p>
          </p:txBody>
        </p:sp>
        <p:sp>
          <p:nvSpPr>
            <p:cNvPr id="179210" name="Text Box 10"/>
            <p:cNvSpPr txBox="1">
              <a:spLocks noChangeArrowheads="1"/>
            </p:cNvSpPr>
            <p:nvPr/>
          </p:nvSpPr>
          <p:spPr bwMode="auto">
            <a:xfrm>
              <a:off x="2506" y="1859"/>
              <a:ext cx="4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下溢</a:t>
              </a:r>
            </a:p>
          </p:txBody>
        </p:sp>
        <p:sp>
          <p:nvSpPr>
            <p:cNvPr id="179211" name="Text Box 11"/>
            <p:cNvSpPr txBox="1">
              <a:spLocks noChangeArrowheads="1"/>
            </p:cNvSpPr>
            <p:nvPr/>
          </p:nvSpPr>
          <p:spPr bwMode="auto">
            <a:xfrm>
              <a:off x="4426" y="1859"/>
              <a:ext cx="4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上溢</a:t>
              </a:r>
            </a:p>
          </p:txBody>
        </p:sp>
        <p:sp>
          <p:nvSpPr>
            <p:cNvPr id="179212" name="Text Box 12"/>
            <p:cNvSpPr txBox="1">
              <a:spLocks noChangeArrowheads="1"/>
            </p:cNvSpPr>
            <p:nvPr/>
          </p:nvSpPr>
          <p:spPr bwMode="auto">
            <a:xfrm>
              <a:off x="1392" y="1962"/>
              <a:ext cx="760" cy="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    </a:t>
              </a: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对应</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负浮点数</a:t>
              </a:r>
            </a:p>
          </p:txBody>
        </p:sp>
        <p:sp>
          <p:nvSpPr>
            <p:cNvPr id="179213" name="Text Box 13"/>
            <p:cNvSpPr txBox="1">
              <a:spLocks noChangeArrowheads="1"/>
            </p:cNvSpPr>
            <p:nvPr/>
          </p:nvSpPr>
          <p:spPr bwMode="auto">
            <a:xfrm>
              <a:off x="3320" y="1968"/>
              <a:ext cx="760" cy="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    </a:t>
              </a: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对应</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正浮点数</a:t>
              </a:r>
            </a:p>
          </p:txBody>
        </p:sp>
      </p:grpSp>
      <p:grpSp>
        <p:nvGrpSpPr>
          <p:cNvPr id="179214" name="Group 14"/>
          <p:cNvGrpSpPr/>
          <p:nvPr/>
        </p:nvGrpSpPr>
        <p:grpSpPr bwMode="auto">
          <a:xfrm>
            <a:off x="2286001" y="4643439"/>
            <a:ext cx="2792413" cy="419100"/>
            <a:chOff x="480" y="2829"/>
            <a:chExt cx="1759" cy="264"/>
          </a:xfrm>
        </p:grpSpPr>
        <p:sp>
          <p:nvSpPr>
            <p:cNvPr id="179215" name="Text Box 15"/>
            <p:cNvSpPr txBox="1">
              <a:spLocks noChangeArrowheads="1"/>
            </p:cNvSpPr>
            <p:nvPr/>
          </p:nvSpPr>
          <p:spPr bwMode="auto">
            <a:xfrm>
              <a:off x="480" y="2841"/>
              <a:ext cx="175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00,1111111;11.00      0</a:t>
              </a:r>
            </a:p>
          </p:txBody>
        </p:sp>
        <p:sp>
          <p:nvSpPr>
            <p:cNvPr id="179216" name="Text Box 16"/>
            <p:cNvSpPr txBox="1">
              <a:spLocks noChangeArrowheads="1"/>
            </p:cNvSpPr>
            <p:nvPr/>
          </p:nvSpPr>
          <p:spPr bwMode="auto">
            <a:xfrm>
              <a:off x="1833" y="2829"/>
              <a:ext cx="2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a:t>
              </a:r>
            </a:p>
          </p:txBody>
        </p:sp>
      </p:grpSp>
      <p:grpSp>
        <p:nvGrpSpPr>
          <p:cNvPr id="179217" name="Group 17"/>
          <p:cNvGrpSpPr/>
          <p:nvPr/>
        </p:nvGrpSpPr>
        <p:grpSpPr bwMode="auto">
          <a:xfrm>
            <a:off x="7554912" y="4651382"/>
            <a:ext cx="2651124" cy="411163"/>
            <a:chOff x="3799" y="2834"/>
            <a:chExt cx="1670" cy="259"/>
          </a:xfrm>
        </p:grpSpPr>
        <p:sp>
          <p:nvSpPr>
            <p:cNvPr id="179218" name="Text Box 18"/>
            <p:cNvSpPr txBox="1">
              <a:spLocks noChangeArrowheads="1"/>
            </p:cNvSpPr>
            <p:nvPr/>
          </p:nvSpPr>
          <p:spPr bwMode="auto">
            <a:xfrm>
              <a:off x="3799" y="2841"/>
              <a:ext cx="167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00,1111111;00.11    1</a:t>
              </a:r>
            </a:p>
          </p:txBody>
        </p:sp>
        <p:sp>
          <p:nvSpPr>
            <p:cNvPr id="179219" name="Text Box 19"/>
            <p:cNvSpPr txBox="1">
              <a:spLocks noChangeArrowheads="1"/>
            </p:cNvSpPr>
            <p:nvPr/>
          </p:nvSpPr>
          <p:spPr bwMode="auto">
            <a:xfrm>
              <a:off x="5116" y="2834"/>
              <a:ext cx="24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p>
          </p:txBody>
        </p:sp>
      </p:grpSp>
      <p:grpSp>
        <p:nvGrpSpPr>
          <p:cNvPr id="179220" name="Group 20"/>
          <p:cNvGrpSpPr/>
          <p:nvPr/>
        </p:nvGrpSpPr>
        <p:grpSpPr bwMode="auto">
          <a:xfrm>
            <a:off x="3505201" y="6059481"/>
            <a:ext cx="2794001" cy="406400"/>
            <a:chOff x="1248" y="3730"/>
            <a:chExt cx="1760" cy="256"/>
          </a:xfrm>
        </p:grpSpPr>
        <p:sp>
          <p:nvSpPr>
            <p:cNvPr id="179221" name="Text Box 21"/>
            <p:cNvSpPr txBox="1">
              <a:spLocks noChangeArrowheads="1"/>
            </p:cNvSpPr>
            <p:nvPr/>
          </p:nvSpPr>
          <p:spPr bwMode="auto">
            <a:xfrm>
              <a:off x="1248" y="3734"/>
              <a:ext cx="176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11,0000000;11.011    1</a:t>
              </a:r>
            </a:p>
          </p:txBody>
        </p:sp>
        <p:sp>
          <p:nvSpPr>
            <p:cNvPr id="179222" name="Text Box 22"/>
            <p:cNvSpPr txBox="1">
              <a:spLocks noChangeArrowheads="1"/>
            </p:cNvSpPr>
            <p:nvPr/>
          </p:nvSpPr>
          <p:spPr bwMode="auto">
            <a:xfrm>
              <a:off x="2601" y="3730"/>
              <a:ext cx="24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p>
          </p:txBody>
        </p:sp>
      </p:grpSp>
      <p:grpSp>
        <p:nvGrpSpPr>
          <p:cNvPr id="179223" name="Group 23"/>
          <p:cNvGrpSpPr/>
          <p:nvPr/>
        </p:nvGrpSpPr>
        <p:grpSpPr bwMode="auto">
          <a:xfrm>
            <a:off x="5791200" y="5359402"/>
            <a:ext cx="2935288" cy="411163"/>
            <a:chOff x="2688" y="3295"/>
            <a:chExt cx="1849" cy="259"/>
          </a:xfrm>
        </p:grpSpPr>
        <p:sp>
          <p:nvSpPr>
            <p:cNvPr id="179224" name="Text Box 24"/>
            <p:cNvSpPr txBox="1">
              <a:spLocks noChangeArrowheads="1"/>
            </p:cNvSpPr>
            <p:nvPr/>
          </p:nvSpPr>
          <p:spPr bwMode="auto">
            <a:xfrm>
              <a:off x="2688" y="3302"/>
              <a:ext cx="184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11,0000000;00.100      0</a:t>
              </a:r>
            </a:p>
          </p:txBody>
        </p:sp>
        <p:sp>
          <p:nvSpPr>
            <p:cNvPr id="179225" name="Text Box 25"/>
            <p:cNvSpPr txBox="1">
              <a:spLocks noChangeArrowheads="1"/>
            </p:cNvSpPr>
            <p:nvPr/>
          </p:nvSpPr>
          <p:spPr bwMode="auto">
            <a:xfrm>
              <a:off x="4101" y="3295"/>
              <a:ext cx="24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p>
          </p:txBody>
        </p:sp>
      </p:grpSp>
      <p:sp>
        <p:nvSpPr>
          <p:cNvPr id="179226" name="Text Box 26"/>
          <p:cNvSpPr txBox="1">
            <a:spLocks noChangeArrowheads="1"/>
          </p:cNvSpPr>
          <p:nvPr/>
        </p:nvSpPr>
        <p:spPr bwMode="auto">
          <a:xfrm>
            <a:off x="2803526" y="5029201"/>
            <a:ext cx="12115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2</a:t>
            </a:r>
            <a:r>
              <a:rPr kumimoji="0" lang="zh-CN" altLang="en-US" sz="2000" b="1" i="0" u="none" strike="noStrike" kern="1200" cap="none" spc="0" normalizeH="0" baseline="45000" noProof="0">
                <a:ln>
                  <a:noFill/>
                </a:ln>
                <a:solidFill>
                  <a:prstClr val="black"/>
                </a:solidFill>
                <a:effectLst/>
                <a:uLnTx/>
                <a:uFillTx/>
                <a:latin typeface="等线"/>
                <a:ea typeface="等线" panose="02010600030101010101" pitchFamily="2" charset="-122"/>
                <a:cs typeface="+mn-cs"/>
              </a:rPr>
              <a:t>127</a:t>
            </a: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a:t>
            </a: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Times New Roman" panose="02020603050405020304" pitchFamily="18" charset="0"/>
              </a:rPr>
              <a:t>–</a:t>
            </a: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1)</a:t>
            </a:r>
          </a:p>
        </p:txBody>
      </p:sp>
      <p:sp>
        <p:nvSpPr>
          <p:cNvPr id="179227" name="Text Box 27"/>
          <p:cNvSpPr txBox="1">
            <a:spLocks noChangeArrowheads="1"/>
          </p:cNvSpPr>
          <p:nvPr/>
        </p:nvSpPr>
        <p:spPr bwMode="auto">
          <a:xfrm>
            <a:off x="3868738" y="6461125"/>
            <a:ext cx="210439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Times New Roman" panose="02020603050405020304" pitchFamily="18" charset="0"/>
              </a:rPr>
              <a:t>–</a:t>
            </a: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 2</a:t>
            </a:r>
            <a:r>
              <a:rPr kumimoji="0" lang="zh-CN" altLang="en-US" sz="2000" b="1" i="0" u="none" strike="noStrike" kern="1200" cap="none" spc="0" normalizeH="0" baseline="45000" noProof="0">
                <a:ln>
                  <a:noFill/>
                </a:ln>
                <a:solidFill>
                  <a:prstClr val="black"/>
                </a:solidFill>
                <a:effectLst/>
                <a:uLnTx/>
                <a:uFillTx/>
                <a:latin typeface="等线"/>
                <a:ea typeface="等线" panose="02010600030101010101" pitchFamily="2" charset="-122"/>
                <a:cs typeface="+mn-cs"/>
              </a:rPr>
              <a:t>-128</a:t>
            </a: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×(2</a:t>
            </a:r>
            <a:r>
              <a:rPr kumimoji="0" lang="zh-CN" altLang="en-US" sz="2000" b="1" i="0" u="none" strike="noStrike" kern="1200" cap="none" spc="0" normalizeH="0" baseline="45000" noProof="0">
                <a:ln>
                  <a:noFill/>
                </a:ln>
                <a:solidFill>
                  <a:prstClr val="black"/>
                </a:solidFill>
                <a:effectLst/>
                <a:uLnTx/>
                <a:uFillTx/>
                <a:latin typeface="等线"/>
                <a:ea typeface="等线" panose="02010600030101010101" pitchFamily="2" charset="-122"/>
                <a:cs typeface="+mn-cs"/>
              </a:rPr>
              <a:t>-1</a:t>
            </a: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+ 2</a:t>
            </a:r>
            <a:r>
              <a:rPr kumimoji="0" lang="zh-CN" altLang="en-US" sz="2000" b="1" i="0" u="none" strike="noStrike" kern="1200" cap="none" spc="0" normalizeH="0" baseline="45000" noProof="0">
                <a:ln>
                  <a:noFill/>
                </a:ln>
                <a:solidFill>
                  <a:prstClr val="black"/>
                </a:solidFill>
                <a:effectLst/>
                <a:uLnTx/>
                <a:uFillTx/>
                <a:latin typeface="等线"/>
                <a:ea typeface="等线" panose="02010600030101010101" pitchFamily="2" charset="-122"/>
                <a:cs typeface="+mn-cs"/>
              </a:rPr>
              <a:t>-</a:t>
            </a:r>
            <a:r>
              <a:rPr kumimoji="0" lang="en-US" altLang="zh-CN" sz="2000" b="1" i="1" u="none" strike="noStrike" kern="1200" cap="none" spc="0" normalizeH="0" baseline="45000" noProof="0">
                <a:ln>
                  <a:noFill/>
                </a:ln>
                <a:solidFill>
                  <a:prstClr val="black"/>
                </a:solidFill>
                <a:effectLst/>
                <a:uLnTx/>
                <a:uFillTx/>
                <a:latin typeface="等线"/>
                <a:ea typeface="等线" panose="02010600030101010101" pitchFamily="2" charset="-122"/>
                <a:cs typeface="+mn-cs"/>
              </a:rPr>
              <a:t>n</a:t>
            </a:r>
            <a:r>
              <a:rPr kumimoji="0" lang="en-US" altLang="zh-CN"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a:t>
            </a:r>
          </a:p>
        </p:txBody>
      </p:sp>
      <p:sp>
        <p:nvSpPr>
          <p:cNvPr id="179228" name="Text Box 28"/>
          <p:cNvSpPr txBox="1">
            <a:spLocks noChangeArrowheads="1"/>
          </p:cNvSpPr>
          <p:nvPr/>
        </p:nvSpPr>
        <p:spPr bwMode="auto">
          <a:xfrm>
            <a:off x="6405564" y="5775325"/>
            <a:ext cx="11722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2</a:t>
            </a:r>
            <a:r>
              <a:rPr kumimoji="0" lang="zh-CN" altLang="en-US" sz="2000" b="1" i="0" u="none" strike="noStrike" kern="1200" cap="none" spc="0" normalizeH="0" baseline="45000" noProof="0">
                <a:ln>
                  <a:noFill/>
                </a:ln>
                <a:solidFill>
                  <a:prstClr val="black"/>
                </a:solidFill>
                <a:effectLst/>
                <a:uLnTx/>
                <a:uFillTx/>
                <a:latin typeface="等线"/>
                <a:ea typeface="等线" panose="02010600030101010101" pitchFamily="2" charset="-122"/>
                <a:cs typeface="+mn-cs"/>
              </a:rPr>
              <a:t>-128</a:t>
            </a: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×2</a:t>
            </a:r>
            <a:r>
              <a:rPr kumimoji="0" lang="zh-CN" altLang="en-US" sz="2000" b="1" i="0" u="none" strike="noStrike" kern="1200" cap="none" spc="0" normalizeH="0" baseline="45000" noProof="0">
                <a:ln>
                  <a:noFill/>
                </a:ln>
                <a:solidFill>
                  <a:prstClr val="black"/>
                </a:solidFill>
                <a:effectLst/>
                <a:uLnTx/>
                <a:uFillTx/>
                <a:latin typeface="等线"/>
                <a:ea typeface="等线" panose="02010600030101010101" pitchFamily="2" charset="-122"/>
                <a:cs typeface="+mn-cs"/>
              </a:rPr>
              <a:t>-1</a:t>
            </a:r>
            <a:endParaRPr kumimoji="0" lang="en-US" altLang="zh-CN"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9229" name="Text Box 29"/>
          <p:cNvSpPr txBox="1">
            <a:spLocks noChangeArrowheads="1"/>
          </p:cNvSpPr>
          <p:nvPr/>
        </p:nvSpPr>
        <p:spPr bwMode="auto">
          <a:xfrm>
            <a:off x="8085138" y="5029200"/>
            <a:ext cx="153162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2</a:t>
            </a:r>
            <a:r>
              <a:rPr kumimoji="0" lang="zh-CN" altLang="en-US" sz="2000" b="1" i="0" u="none" strike="noStrike" kern="1200" cap="none" spc="0" normalizeH="0" baseline="45000" noProof="0">
                <a:ln>
                  <a:noFill/>
                </a:ln>
                <a:solidFill>
                  <a:prstClr val="black"/>
                </a:solidFill>
                <a:effectLst/>
                <a:uLnTx/>
                <a:uFillTx/>
                <a:latin typeface="等线"/>
                <a:ea typeface="等线" panose="02010600030101010101" pitchFamily="2" charset="-122"/>
                <a:cs typeface="+mn-cs"/>
              </a:rPr>
              <a:t>127</a:t>
            </a: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×(1</a:t>
            </a: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Times New Roman" panose="02020603050405020304" pitchFamily="18" charset="0"/>
              </a:rPr>
              <a:t>–</a:t>
            </a: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2</a:t>
            </a:r>
            <a:r>
              <a:rPr kumimoji="0" lang="zh-CN" altLang="en-US" sz="2000" b="1" i="0" u="none" strike="noStrike" kern="1200" cap="none" spc="0" normalizeH="0" baseline="45000" noProof="0">
                <a:ln>
                  <a:noFill/>
                </a:ln>
                <a:solidFill>
                  <a:prstClr val="black"/>
                </a:solidFill>
                <a:effectLst/>
                <a:uLnTx/>
                <a:uFillTx/>
                <a:latin typeface="等线"/>
                <a:ea typeface="等线" panose="02010600030101010101" pitchFamily="2" charset="-122"/>
                <a:cs typeface="+mn-cs"/>
              </a:rPr>
              <a:t>-</a:t>
            </a:r>
            <a:r>
              <a:rPr kumimoji="0" lang="en-US" altLang="zh-CN" sz="2000" b="1" i="1" u="none" strike="noStrike" kern="1200" cap="none" spc="0" normalizeH="0" baseline="45000" noProof="0">
                <a:ln>
                  <a:noFill/>
                </a:ln>
                <a:solidFill>
                  <a:prstClr val="black"/>
                </a:solidFill>
                <a:effectLst/>
                <a:uLnTx/>
                <a:uFillTx/>
                <a:latin typeface="等线"/>
                <a:ea typeface="等线" panose="02010600030101010101" pitchFamily="2" charset="-122"/>
                <a:cs typeface="+mn-cs"/>
              </a:rPr>
              <a:t>n</a:t>
            </a:r>
            <a:r>
              <a:rPr kumimoji="0" lang="en-US" altLang="zh-CN"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a:t>
            </a:r>
          </a:p>
        </p:txBody>
      </p:sp>
      <p:grpSp>
        <p:nvGrpSpPr>
          <p:cNvPr id="179230" name="Group 30"/>
          <p:cNvGrpSpPr/>
          <p:nvPr/>
        </p:nvGrpSpPr>
        <p:grpSpPr bwMode="auto">
          <a:xfrm>
            <a:off x="2806700" y="3886200"/>
            <a:ext cx="1841500" cy="838200"/>
            <a:chOff x="808" y="2448"/>
            <a:chExt cx="1160" cy="528"/>
          </a:xfrm>
        </p:grpSpPr>
        <p:sp>
          <p:nvSpPr>
            <p:cNvPr id="179231" name="Line 31"/>
            <p:cNvSpPr>
              <a:spLocks noChangeShapeType="1"/>
            </p:cNvSpPr>
            <p:nvPr/>
          </p:nvSpPr>
          <p:spPr bwMode="auto">
            <a:xfrm flipV="1">
              <a:off x="1200" y="2448"/>
              <a:ext cx="0" cy="288"/>
            </a:xfrm>
            <a:prstGeom prst="line">
              <a:avLst/>
            </a:prstGeom>
            <a:noFill/>
            <a:ln w="28575">
              <a:solidFill>
                <a:schemeClr val="tx1"/>
              </a:solidFill>
              <a:miter lim="800000"/>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9232" name="Text Box 32"/>
            <p:cNvSpPr txBox="1">
              <a:spLocks noChangeArrowheads="1"/>
            </p:cNvSpPr>
            <p:nvPr/>
          </p:nvSpPr>
          <p:spPr bwMode="auto">
            <a:xfrm>
              <a:off x="808" y="2707"/>
              <a:ext cx="1160"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最小负数</a:t>
              </a:r>
            </a:p>
          </p:txBody>
        </p:sp>
      </p:grpSp>
      <p:grpSp>
        <p:nvGrpSpPr>
          <p:cNvPr id="179233" name="Group 33"/>
          <p:cNvGrpSpPr/>
          <p:nvPr/>
        </p:nvGrpSpPr>
        <p:grpSpPr bwMode="auto">
          <a:xfrm>
            <a:off x="4457700" y="3886200"/>
            <a:ext cx="1308100" cy="2255838"/>
            <a:chOff x="1848" y="2448"/>
            <a:chExt cx="824" cy="1421"/>
          </a:xfrm>
        </p:grpSpPr>
        <p:sp>
          <p:nvSpPr>
            <p:cNvPr id="179234" name="Line 34"/>
            <p:cNvSpPr>
              <a:spLocks noChangeShapeType="1"/>
            </p:cNvSpPr>
            <p:nvPr/>
          </p:nvSpPr>
          <p:spPr bwMode="auto">
            <a:xfrm flipV="1">
              <a:off x="2400" y="2448"/>
              <a:ext cx="0" cy="1152"/>
            </a:xfrm>
            <a:prstGeom prst="line">
              <a:avLst/>
            </a:prstGeom>
            <a:noFill/>
            <a:ln w="28575">
              <a:solidFill>
                <a:schemeClr val="tx1"/>
              </a:solidFill>
              <a:miter lim="800000"/>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9235" name="Text Box 35"/>
            <p:cNvSpPr txBox="1">
              <a:spLocks noChangeArrowheads="1"/>
            </p:cNvSpPr>
            <p:nvPr/>
          </p:nvSpPr>
          <p:spPr bwMode="auto">
            <a:xfrm>
              <a:off x="1848" y="3600"/>
              <a:ext cx="82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最大负数</a:t>
              </a:r>
            </a:p>
          </p:txBody>
        </p:sp>
      </p:grpSp>
      <p:grpSp>
        <p:nvGrpSpPr>
          <p:cNvPr id="179236" name="Group 36"/>
          <p:cNvGrpSpPr/>
          <p:nvPr/>
        </p:nvGrpSpPr>
        <p:grpSpPr bwMode="auto">
          <a:xfrm>
            <a:off x="6108700" y="3886200"/>
            <a:ext cx="1308100" cy="1525588"/>
            <a:chOff x="2888" y="2448"/>
            <a:chExt cx="824" cy="961"/>
          </a:xfrm>
        </p:grpSpPr>
        <p:sp>
          <p:nvSpPr>
            <p:cNvPr id="179237" name="Line 37"/>
            <p:cNvSpPr>
              <a:spLocks noChangeShapeType="1"/>
            </p:cNvSpPr>
            <p:nvPr/>
          </p:nvSpPr>
          <p:spPr bwMode="auto">
            <a:xfrm flipV="1">
              <a:off x="3120" y="2448"/>
              <a:ext cx="0" cy="720"/>
            </a:xfrm>
            <a:prstGeom prst="line">
              <a:avLst/>
            </a:prstGeom>
            <a:noFill/>
            <a:ln w="28575">
              <a:solidFill>
                <a:schemeClr val="tx1"/>
              </a:solidFill>
              <a:miter lim="800000"/>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9238" name="Text Box 38"/>
            <p:cNvSpPr txBox="1">
              <a:spLocks noChangeArrowheads="1"/>
            </p:cNvSpPr>
            <p:nvPr/>
          </p:nvSpPr>
          <p:spPr bwMode="auto">
            <a:xfrm>
              <a:off x="2888" y="3140"/>
              <a:ext cx="82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最小正数</a:t>
              </a:r>
            </a:p>
          </p:txBody>
        </p:sp>
      </p:grpSp>
      <p:grpSp>
        <p:nvGrpSpPr>
          <p:cNvPr id="179239" name="Group 39"/>
          <p:cNvGrpSpPr/>
          <p:nvPr/>
        </p:nvGrpSpPr>
        <p:grpSpPr bwMode="auto">
          <a:xfrm>
            <a:off x="7759700" y="3886200"/>
            <a:ext cx="1308100" cy="838200"/>
            <a:chOff x="3928" y="2448"/>
            <a:chExt cx="824" cy="528"/>
          </a:xfrm>
        </p:grpSpPr>
        <p:sp>
          <p:nvSpPr>
            <p:cNvPr id="179240" name="Line 40"/>
            <p:cNvSpPr>
              <a:spLocks noChangeShapeType="1"/>
            </p:cNvSpPr>
            <p:nvPr/>
          </p:nvSpPr>
          <p:spPr bwMode="auto">
            <a:xfrm flipV="1">
              <a:off x="4320" y="2448"/>
              <a:ext cx="0" cy="288"/>
            </a:xfrm>
            <a:prstGeom prst="line">
              <a:avLst/>
            </a:prstGeom>
            <a:noFill/>
            <a:ln w="28575">
              <a:solidFill>
                <a:schemeClr val="tx1"/>
              </a:solidFill>
              <a:miter lim="800000"/>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9241" name="Text Box 41"/>
            <p:cNvSpPr txBox="1">
              <a:spLocks noChangeArrowheads="1"/>
            </p:cNvSpPr>
            <p:nvPr/>
          </p:nvSpPr>
          <p:spPr bwMode="auto">
            <a:xfrm>
              <a:off x="3928" y="2707"/>
              <a:ext cx="82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最大正数</a:t>
              </a:r>
            </a:p>
          </p:txBody>
        </p:sp>
      </p:grpSp>
      <p:grpSp>
        <p:nvGrpSpPr>
          <p:cNvPr id="179242" name="Group 42"/>
          <p:cNvGrpSpPr/>
          <p:nvPr/>
        </p:nvGrpSpPr>
        <p:grpSpPr bwMode="auto">
          <a:xfrm>
            <a:off x="5737225" y="3771903"/>
            <a:ext cx="355600" cy="674688"/>
            <a:chOff x="2654" y="2280"/>
            <a:chExt cx="224" cy="425"/>
          </a:xfrm>
        </p:grpSpPr>
        <p:sp>
          <p:nvSpPr>
            <p:cNvPr id="179243" name="Line 43"/>
            <p:cNvSpPr>
              <a:spLocks noChangeShapeType="1"/>
            </p:cNvSpPr>
            <p:nvPr/>
          </p:nvSpPr>
          <p:spPr bwMode="auto">
            <a:xfrm>
              <a:off x="2748" y="2280"/>
              <a:ext cx="0" cy="14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9244" name="Text Box 44"/>
            <p:cNvSpPr txBox="1">
              <a:spLocks noChangeArrowheads="1"/>
            </p:cNvSpPr>
            <p:nvPr/>
          </p:nvSpPr>
          <p:spPr bwMode="auto">
            <a:xfrm>
              <a:off x="2654" y="2414"/>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0</a:t>
              </a:r>
            </a:p>
          </p:txBody>
        </p:sp>
      </p:grpSp>
      <p:sp>
        <p:nvSpPr>
          <p:cNvPr id="179245" name="Text Box 45"/>
          <p:cNvSpPr txBox="1">
            <a:spLocks noChangeArrowheads="1"/>
          </p:cNvSpPr>
          <p:nvPr/>
        </p:nvSpPr>
        <p:spPr bwMode="auto">
          <a:xfrm>
            <a:off x="1562100" y="3581401"/>
            <a:ext cx="1325245"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阶码</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01, ××</a:t>
            </a:r>
            <a:r>
              <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Times New Roman" panose="02020603050405020304" pitchFamily="18" charset="0"/>
              </a:rPr>
              <a:t>···</a:t>
            </a: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a:t>
            </a:r>
            <a:endParaRPr kumimoji="0" lang="en-US" altLang="zh-CN"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9246" name="Text Box 46"/>
          <p:cNvSpPr txBox="1">
            <a:spLocks noChangeArrowheads="1"/>
          </p:cNvSpPr>
          <p:nvPr/>
        </p:nvSpPr>
        <p:spPr bwMode="auto">
          <a:xfrm>
            <a:off x="8915401" y="3581400"/>
            <a:ext cx="1529080"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            阶码</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01, ××</a:t>
            </a:r>
            <a:r>
              <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Times New Roman" panose="02020603050405020304" pitchFamily="18" charset="0"/>
              </a:rPr>
              <a:t>···</a:t>
            </a: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a:t>
            </a:r>
            <a:endParaRPr kumimoji="0" lang="en-US" altLang="zh-CN"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9247" name="Text Box 47"/>
          <p:cNvSpPr txBox="1">
            <a:spLocks noChangeArrowheads="1"/>
          </p:cNvSpPr>
          <p:nvPr/>
        </p:nvSpPr>
        <p:spPr bwMode="auto">
          <a:xfrm>
            <a:off x="4875214" y="2590801"/>
            <a:ext cx="190309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阶码 10, ××</a:t>
            </a:r>
            <a:r>
              <a:rPr kumimoji="0" lang="zh-CN" altLang="en-US" sz="2400" b="0" i="0" u="none" strike="noStrike" kern="1200" cap="none" spc="0" normalizeH="0" baseline="0" noProof="0">
                <a:ln>
                  <a:noFill/>
                </a:ln>
                <a:solidFill>
                  <a:prstClr val="black"/>
                </a:solidFill>
                <a:effectLst/>
                <a:uLnTx/>
                <a:uFillTx/>
                <a:latin typeface="等线"/>
                <a:ea typeface="等线" panose="02010600030101010101" pitchFamily="2" charset="-122"/>
                <a:cs typeface="Times New Roman" panose="02020603050405020304" pitchFamily="18" charset="0"/>
              </a:rPr>
              <a:t>···</a:t>
            </a:r>
            <a:r>
              <a:rPr kumimoji="0" lang="zh-CN" altLang="en-US"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rPr>
              <a:t>×</a:t>
            </a:r>
            <a:endParaRPr kumimoji="0" lang="en-US" altLang="zh-CN" sz="2000" b="1"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9248" name="Rectangle 48"/>
          <p:cNvSpPr>
            <a:spLocks noChangeArrowheads="1"/>
          </p:cNvSpPr>
          <p:nvPr/>
        </p:nvSpPr>
        <p:spPr bwMode="auto">
          <a:xfrm>
            <a:off x="7121526" y="2590801"/>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954F72"/>
                </a:solidFill>
                <a:effectLst/>
                <a:uLnTx/>
                <a:uFillTx/>
                <a:latin typeface="等线"/>
                <a:ea typeface="等线" panose="02010600030101010101" pitchFamily="2" charset="-122"/>
                <a:cs typeface="+mn-cs"/>
              </a:rPr>
              <a:t>按机器零处理</a:t>
            </a:r>
          </a:p>
        </p:txBody>
      </p:sp>
    </p:spTree>
    <p:extLst>
      <p:ext uri="{BB962C8B-B14F-4D97-AF65-F5344CB8AC3E}">
        <p14:creationId xmlns:p14="http://schemas.microsoft.com/office/powerpoint/2010/main" val="3875109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10"/>
          <p:cNvSpPr>
            <a:spLocks noGrp="1"/>
          </p:cNvSpPr>
          <p:nvPr>
            <p:ph idx="1"/>
          </p:nvPr>
        </p:nvSpPr>
        <p:spPr/>
        <p:txBody>
          <a:bodyPr/>
          <a:lstStyle/>
          <a:p>
            <a:r>
              <a:rPr lang="zh-CN" altLang="en-US" sz="2800" dirty="0"/>
              <a:t>当浮点数</a:t>
            </a:r>
            <a:r>
              <a:rPr lang="zh-CN" altLang="en-US" sz="2800" b="1" dirty="0">
                <a:solidFill>
                  <a:srgbClr val="0000FF"/>
                </a:solidFill>
              </a:rPr>
              <a:t>尾数为 </a:t>
            </a:r>
            <a:r>
              <a:rPr lang="en-US" altLang="zh-CN" sz="2800" b="1" dirty="0">
                <a:solidFill>
                  <a:srgbClr val="0000FF"/>
                </a:solidFill>
              </a:rPr>
              <a:t>0 </a:t>
            </a:r>
            <a:r>
              <a:rPr lang="zh-CN" altLang="en-US" sz="2800" dirty="0"/>
              <a:t>时，不论其阶码为何值，按机器零处理</a:t>
            </a:r>
            <a:endParaRPr lang="en-US" altLang="zh-CN" sz="2800" dirty="0"/>
          </a:p>
          <a:p>
            <a:r>
              <a:rPr lang="zh-CN" altLang="en-US" sz="2800" dirty="0"/>
              <a:t>当浮点数阶码</a:t>
            </a:r>
            <a:r>
              <a:rPr lang="zh-CN" altLang="en-US" sz="2800" b="1" dirty="0">
                <a:solidFill>
                  <a:srgbClr val="0000FF"/>
                </a:solidFill>
              </a:rPr>
              <a:t>小于</a:t>
            </a:r>
            <a:r>
              <a:rPr lang="zh-CN" altLang="en-US" sz="2800" dirty="0"/>
              <a:t>它所采用的机器数表示的最小数时，不论尾数为何值，按机器零处理。</a:t>
            </a:r>
          </a:p>
          <a:p>
            <a:endParaRPr lang="zh-CN" altLang="en-US" dirty="0"/>
          </a:p>
        </p:txBody>
      </p:sp>
      <p:sp>
        <p:nvSpPr>
          <p:cNvPr id="10" name="标题 9"/>
          <p:cNvSpPr>
            <a:spLocks noGrp="1"/>
          </p:cNvSpPr>
          <p:nvPr>
            <p:ph type="title"/>
          </p:nvPr>
        </p:nvSpPr>
        <p:spPr/>
        <p:txBody>
          <a:bodyPr>
            <a:normAutofit/>
          </a:bodyPr>
          <a:lstStyle/>
          <a:p>
            <a:r>
              <a:rPr lang="zh-CN" altLang="en-US" dirty="0"/>
              <a:t>机器零</a:t>
            </a: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59109" name="Text Box 5"/>
          <p:cNvSpPr txBox="1">
            <a:spLocks noChangeArrowheads="1"/>
          </p:cNvSpPr>
          <p:nvPr/>
        </p:nvSpPr>
        <p:spPr bwMode="auto">
          <a:xfrm>
            <a:off x="3523962" y="2636837"/>
            <a:ext cx="3902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如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m</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 4        </a:t>
            </a:r>
            <a:r>
              <a:rPr kumimoji="1" lang="en-US" altLang="zh-CN" sz="2800" b="1" i="1"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 10</a:t>
            </a:r>
          </a:p>
        </p:txBody>
      </p:sp>
      <p:sp>
        <p:nvSpPr>
          <p:cNvPr id="559110" name="Text Box 6"/>
          <p:cNvSpPr txBox="1">
            <a:spLocks noChangeArrowheads="1"/>
          </p:cNvSpPr>
          <p:nvPr/>
        </p:nvSpPr>
        <p:spPr bwMode="auto">
          <a:xfrm>
            <a:off x="3117561" y="4846637"/>
            <a:ext cx="7327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当阶码用移码，尾数用补码表示时，机器零为</a:t>
            </a:r>
          </a:p>
        </p:txBody>
      </p:sp>
      <p:grpSp>
        <p:nvGrpSpPr>
          <p:cNvPr id="2" name="Group 7"/>
          <p:cNvGrpSpPr/>
          <p:nvPr/>
        </p:nvGrpSpPr>
        <p:grpSpPr bwMode="auto">
          <a:xfrm>
            <a:off x="4901912" y="5227641"/>
            <a:ext cx="4225925" cy="600076"/>
            <a:chOff x="1722" y="3504"/>
            <a:chExt cx="2662" cy="378"/>
          </a:xfrm>
        </p:grpSpPr>
        <p:sp>
          <p:nvSpPr>
            <p:cNvPr id="44052" name="Text Box 8"/>
            <p:cNvSpPr txBox="1">
              <a:spLocks noChangeArrowheads="1"/>
            </p:cNvSpPr>
            <p:nvPr/>
          </p:nvSpPr>
          <p:spPr bwMode="auto">
            <a:xfrm>
              <a:off x="1722" y="3552"/>
              <a:ext cx="266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0, 0 0 0 0；0. 0 0               0</a:t>
              </a:r>
            </a:p>
          </p:txBody>
        </p:sp>
        <p:sp>
          <p:nvSpPr>
            <p:cNvPr id="44053" name="Text Box 9"/>
            <p:cNvSpPr txBox="1">
              <a:spLocks noChangeArrowheads="1"/>
            </p:cNvSpPr>
            <p:nvPr/>
          </p:nvSpPr>
          <p:spPr bwMode="auto">
            <a:xfrm>
              <a:off x="3504" y="3504"/>
              <a:ext cx="6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2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p>
          </p:txBody>
        </p:sp>
      </p:grpSp>
      <p:grpSp>
        <p:nvGrpSpPr>
          <p:cNvPr id="3" name="Group 10"/>
          <p:cNvGrpSpPr/>
          <p:nvPr/>
        </p:nvGrpSpPr>
        <p:grpSpPr bwMode="auto">
          <a:xfrm>
            <a:off x="3920202" y="4087812"/>
            <a:ext cx="6281738" cy="671513"/>
            <a:chOff x="1622" y="2786"/>
            <a:chExt cx="3957" cy="423"/>
          </a:xfrm>
        </p:grpSpPr>
        <p:sp>
          <p:nvSpPr>
            <p:cNvPr id="44050" name="Text Box 11"/>
            <p:cNvSpPr txBox="1">
              <a:spLocks noChangeArrowheads="1"/>
            </p:cNvSpPr>
            <p:nvPr/>
          </p:nvSpPr>
          <p:spPr bwMode="auto">
            <a:xfrm>
              <a:off x="1622" y="2841"/>
              <a:ext cx="3957"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或</a:t>
              </a:r>
              <a:r>
                <a:rPr kumimoji="1" lang="zh-CN" altLang="en-US" sz="28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sym typeface="+mn-ea"/>
                </a:rPr>
                <a:t>（阶码 </a:t>
              </a:r>
              <a:r>
                <a:rPr kumimoji="1" lang="en-US" altLang="zh-CN" sz="28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sym typeface="+mn-ea"/>
                </a:rPr>
                <a:t>&lt; </a:t>
              </a:r>
              <a:r>
                <a:rPr kumimoji="1" lang="en-US" altLang="zh-CN"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sym typeface="+mn-ea"/>
                </a:rPr>
                <a:t> -</a:t>
              </a: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16</a:t>
              </a:r>
              <a:r>
                <a:rPr kumimoji="1" lang="zh-CN" altLang="en-US" sz="28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sym typeface="+mn-ea"/>
                </a:rPr>
                <a:t>）</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p>
          </p:txBody>
        </p:sp>
        <p:sp>
          <p:nvSpPr>
            <p:cNvPr id="44051" name="Text Box 12"/>
            <p:cNvSpPr txBox="1">
              <a:spLocks noChangeArrowheads="1"/>
            </p:cNvSpPr>
            <p:nvPr/>
          </p:nvSpPr>
          <p:spPr bwMode="auto">
            <a:xfrm>
              <a:off x="4466" y="2786"/>
              <a:ext cx="6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2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grpSp>
        <p:nvGrpSpPr>
          <p:cNvPr id="4" name="Group 13"/>
          <p:cNvGrpSpPr/>
          <p:nvPr/>
        </p:nvGrpSpPr>
        <p:grpSpPr bwMode="auto">
          <a:xfrm>
            <a:off x="4759037" y="3565524"/>
            <a:ext cx="5959475" cy="627062"/>
            <a:chOff x="1622" y="2457"/>
            <a:chExt cx="3754" cy="395"/>
          </a:xfrm>
        </p:grpSpPr>
        <p:sp>
          <p:nvSpPr>
            <p:cNvPr id="44048" name="Text Box 14"/>
            <p:cNvSpPr txBox="1">
              <a:spLocks noChangeArrowheads="1"/>
            </p:cNvSpPr>
            <p:nvPr/>
          </p:nvSpPr>
          <p:spPr bwMode="auto">
            <a:xfrm>
              <a:off x="1622" y="2525"/>
              <a:ext cx="375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 × × ×</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0. 0  0              0</a:t>
              </a:r>
            </a:p>
          </p:txBody>
        </p:sp>
        <p:sp>
          <p:nvSpPr>
            <p:cNvPr id="44049" name="Text Box 15"/>
            <p:cNvSpPr txBox="1">
              <a:spLocks noChangeArrowheads="1"/>
            </p:cNvSpPr>
            <p:nvPr/>
          </p:nvSpPr>
          <p:spPr bwMode="auto">
            <a:xfrm>
              <a:off x="3984" y="2457"/>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12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　</a:t>
              </a:r>
              <a:r>
                <a:rPr kumimoji="1" lang="zh-CN" altLang="en-US" sz="2800" b="1"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a:t>
              </a:r>
            </a:p>
          </p:txBody>
        </p:sp>
      </p:grpSp>
      <p:sp>
        <p:nvSpPr>
          <p:cNvPr id="559120" name="Text Box 16"/>
          <p:cNvSpPr txBox="1">
            <a:spLocks noChangeArrowheads="1"/>
          </p:cNvSpPr>
          <p:nvPr/>
        </p:nvSpPr>
        <p:spPr bwMode="auto">
          <a:xfrm>
            <a:off x="3117562" y="5837237"/>
            <a:ext cx="6975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有利于机器中“ 判 0 ” 电路的实现</a:t>
            </a:r>
          </a:p>
        </p:txBody>
      </p:sp>
      <p:sp>
        <p:nvSpPr>
          <p:cNvPr id="559121" name="Text Box 17"/>
          <p:cNvSpPr txBox="1">
            <a:spLocks noChangeArrowheads="1"/>
          </p:cNvSpPr>
          <p:nvPr/>
        </p:nvSpPr>
        <p:spPr bwMode="auto">
          <a:xfrm>
            <a:off x="3117562" y="3170237"/>
            <a:ext cx="750887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当阶码和尾数都用</a:t>
            </a:r>
            <a:r>
              <a:rPr kumimoji="1" lang="zh-CN" altLang="en-US" sz="3200" b="1" i="0" u="none" strike="noStrike" kern="1200" cap="none" spc="0" normalizeH="0" baseline="0" noProof="0">
                <a:ln>
                  <a:noFill/>
                </a:ln>
                <a:solidFill>
                  <a:srgbClr val="FF0000"/>
                </a:solidFill>
                <a:effectLst/>
                <a:uLnTx/>
                <a:uFillTx/>
                <a:latin typeface="Times New Roman" panose="02020603050405020304" pitchFamily="18" charset="0"/>
                <a:ea typeface="宋体" panose="02010600030101010101" pitchFamily="2" charset="-122"/>
                <a:cs typeface="+mn-cs"/>
              </a:rPr>
              <a:t>补码</a:t>
            </a: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表示时，机器零为</a:t>
            </a:r>
          </a:p>
        </p:txBody>
      </p:sp>
      <p:cxnSp>
        <p:nvCxnSpPr>
          <p:cNvPr id="21" name="直接连接符 20"/>
          <p:cNvCxnSpPr/>
          <p:nvPr/>
        </p:nvCxnSpPr>
        <p:spPr>
          <a:xfrm>
            <a:off x="666750" y="4779963"/>
            <a:ext cx="1068705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pic>
        <p:nvPicPr>
          <p:cNvPr id="5" name="图片 4" descr="32313534303433353b32313534303431393bc7a6b1ca"/>
          <p:cNvPicPr>
            <a:picLocks noChangeAspect="1"/>
          </p:cNvPicPr>
          <p:nvPr/>
        </p:nvPicPr>
        <p:blipFill>
          <a:blip r:embed="rId2"/>
          <a:stretch>
            <a:fillRect/>
          </a:stretch>
        </p:blipFill>
        <p:spPr>
          <a:xfrm>
            <a:off x="10693400" y="5476240"/>
            <a:ext cx="660400" cy="660400"/>
          </a:xfrm>
          <a:prstGeom prst="rect">
            <a:avLst/>
          </a:prstGeom>
        </p:spPr>
      </p:pic>
    </p:spTree>
    <p:extLst>
      <p:ext uri="{BB962C8B-B14F-4D97-AF65-F5344CB8AC3E}">
        <p14:creationId xmlns:p14="http://schemas.microsoft.com/office/powerpoint/2010/main" val="2584260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单精度（</a:t>
            </a:r>
            <a:r>
              <a:rPr lang="en-US" altLang="zh-CN" dirty="0"/>
              <a:t>32-bit)</a:t>
            </a:r>
          </a:p>
          <a:p>
            <a:endParaRPr lang="en-US" altLang="zh-CN" dirty="0"/>
          </a:p>
          <a:p>
            <a:endParaRPr lang="en-US" altLang="zh-CN" dirty="0"/>
          </a:p>
          <a:p>
            <a:endParaRPr lang="en-US" altLang="zh-CN" dirty="0"/>
          </a:p>
          <a:p>
            <a:r>
              <a:rPr lang="zh-CN" altLang="en-US" dirty="0"/>
              <a:t>双精度（</a:t>
            </a:r>
            <a:r>
              <a:rPr lang="en-US" altLang="zh-CN" dirty="0"/>
              <a:t>64-bit</a:t>
            </a:r>
            <a:r>
              <a:rPr lang="zh-CN" altLang="en-US" dirty="0"/>
              <a:t>）</a:t>
            </a:r>
            <a:endParaRPr lang="en-US" altLang="zh-CN" dirty="0"/>
          </a:p>
          <a:p>
            <a:pPr lvl="1"/>
            <a:endParaRPr lang="zh-CN" altLang="en-US" dirty="0"/>
          </a:p>
        </p:txBody>
      </p:sp>
      <p:sp>
        <p:nvSpPr>
          <p:cNvPr id="3" name="标题 2"/>
          <p:cNvSpPr>
            <a:spLocks noGrp="1"/>
          </p:cNvSpPr>
          <p:nvPr>
            <p:ph type="title"/>
          </p:nvPr>
        </p:nvSpPr>
        <p:spPr/>
        <p:txBody>
          <a:bodyPr/>
          <a:lstStyle/>
          <a:p>
            <a:r>
              <a:rPr lang="en-US" altLang="zh-CN" dirty="0"/>
              <a:t>IEEE 754</a:t>
            </a:r>
            <a:r>
              <a:rPr lang="zh-CN" altLang="en-US" dirty="0"/>
              <a:t>浮点数标准</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aphicFrame>
        <p:nvGraphicFramePr>
          <p:cNvPr id="11" name="内容占位符 7"/>
          <p:cNvGraphicFramePr/>
          <p:nvPr>
            <p:custDataLst>
              <p:tags r:id="rId1"/>
            </p:custDataLst>
          </p:nvPr>
        </p:nvGraphicFramePr>
        <p:xfrm>
          <a:off x="838201" y="4504984"/>
          <a:ext cx="10515599" cy="914400"/>
        </p:xfrm>
        <a:graphic>
          <a:graphicData uri="http://schemas.openxmlformats.org/drawingml/2006/table">
            <a:tbl>
              <a:tblPr firstRow="1" bandRow="1">
                <a:tableStyleId>{5C22544A-7EE6-4342-B048-85BDC9FD1C3A}</a:tableStyleId>
              </a:tblPr>
              <a:tblGrid>
                <a:gridCol w="657225">
                  <a:extLst>
                    <a:ext uri="{9D8B030D-6E8A-4147-A177-3AD203B41FA5}">
                      <a16:colId xmlns:a16="http://schemas.microsoft.com/office/drawing/2014/main" val="20000"/>
                    </a:ext>
                  </a:extLst>
                </a:gridCol>
                <a:gridCol w="657225">
                  <a:extLst>
                    <a:ext uri="{9D8B030D-6E8A-4147-A177-3AD203B41FA5}">
                      <a16:colId xmlns:a16="http://schemas.microsoft.com/office/drawing/2014/main" val="20001"/>
                    </a:ext>
                  </a:extLst>
                </a:gridCol>
                <a:gridCol w="657225">
                  <a:extLst>
                    <a:ext uri="{9D8B030D-6E8A-4147-A177-3AD203B41FA5}">
                      <a16:colId xmlns:a16="http://schemas.microsoft.com/office/drawing/2014/main" val="20002"/>
                    </a:ext>
                  </a:extLst>
                </a:gridCol>
                <a:gridCol w="657225">
                  <a:extLst>
                    <a:ext uri="{9D8B030D-6E8A-4147-A177-3AD203B41FA5}">
                      <a16:colId xmlns:a16="http://schemas.microsoft.com/office/drawing/2014/main" val="20003"/>
                    </a:ext>
                  </a:extLst>
                </a:gridCol>
                <a:gridCol w="657225">
                  <a:extLst>
                    <a:ext uri="{9D8B030D-6E8A-4147-A177-3AD203B41FA5}">
                      <a16:colId xmlns:a16="http://schemas.microsoft.com/office/drawing/2014/main" val="20004"/>
                    </a:ext>
                  </a:extLst>
                </a:gridCol>
                <a:gridCol w="657225">
                  <a:extLst>
                    <a:ext uri="{9D8B030D-6E8A-4147-A177-3AD203B41FA5}">
                      <a16:colId xmlns:a16="http://schemas.microsoft.com/office/drawing/2014/main" val="20005"/>
                    </a:ext>
                  </a:extLst>
                </a:gridCol>
                <a:gridCol w="657225">
                  <a:extLst>
                    <a:ext uri="{9D8B030D-6E8A-4147-A177-3AD203B41FA5}">
                      <a16:colId xmlns:a16="http://schemas.microsoft.com/office/drawing/2014/main" val="20006"/>
                    </a:ext>
                  </a:extLst>
                </a:gridCol>
                <a:gridCol w="657225">
                  <a:extLst>
                    <a:ext uri="{9D8B030D-6E8A-4147-A177-3AD203B41FA5}">
                      <a16:colId xmlns:a16="http://schemas.microsoft.com/office/drawing/2014/main" val="20007"/>
                    </a:ext>
                  </a:extLst>
                </a:gridCol>
                <a:gridCol w="581025">
                  <a:extLst>
                    <a:ext uri="{9D8B030D-6E8A-4147-A177-3AD203B41FA5}">
                      <a16:colId xmlns:a16="http://schemas.microsoft.com/office/drawing/2014/main" val="20008"/>
                    </a:ext>
                  </a:extLst>
                </a:gridCol>
                <a:gridCol w="568325">
                  <a:extLst>
                    <a:ext uri="{9D8B030D-6E8A-4147-A177-3AD203B41FA5}">
                      <a16:colId xmlns:a16="http://schemas.microsoft.com/office/drawing/2014/main" val="20009"/>
                    </a:ext>
                  </a:extLst>
                </a:gridCol>
                <a:gridCol w="606425">
                  <a:extLst>
                    <a:ext uri="{9D8B030D-6E8A-4147-A177-3AD203B41FA5}">
                      <a16:colId xmlns:a16="http://schemas.microsoft.com/office/drawing/2014/main" val="20010"/>
                    </a:ext>
                  </a:extLst>
                </a:gridCol>
                <a:gridCol w="555625">
                  <a:extLst>
                    <a:ext uri="{9D8B030D-6E8A-4147-A177-3AD203B41FA5}">
                      <a16:colId xmlns:a16="http://schemas.microsoft.com/office/drawing/2014/main" val="20011"/>
                    </a:ext>
                  </a:extLst>
                </a:gridCol>
                <a:gridCol w="2946399">
                  <a:extLst>
                    <a:ext uri="{9D8B030D-6E8A-4147-A177-3AD203B41FA5}">
                      <a16:colId xmlns:a16="http://schemas.microsoft.com/office/drawing/2014/main" val="20012"/>
                    </a:ext>
                  </a:extLst>
                </a:gridCol>
              </a:tblGrid>
              <a:tr h="370840">
                <a:tc>
                  <a:txBody>
                    <a:bodyPr/>
                    <a:lstStyle/>
                    <a:p>
                      <a:r>
                        <a:rPr lang="en-US" altLang="zh-CN" sz="2400" dirty="0"/>
                        <a:t>63</a:t>
                      </a:r>
                      <a:endParaRPr lang="zh-CN" altLang="en-US" sz="2400" dirty="0"/>
                    </a:p>
                  </a:txBody>
                  <a:tcPr/>
                </a:tc>
                <a:tc>
                  <a:txBody>
                    <a:bodyPr/>
                    <a:lstStyle/>
                    <a:p>
                      <a:r>
                        <a:rPr lang="en-US" altLang="zh-CN" sz="2400" dirty="0"/>
                        <a:t>62</a:t>
                      </a:r>
                      <a:endParaRPr lang="zh-CN" altLang="en-US" sz="2400" dirty="0"/>
                    </a:p>
                  </a:txBody>
                  <a:tcPr/>
                </a:tc>
                <a:tc>
                  <a:txBody>
                    <a:bodyPr/>
                    <a:lstStyle/>
                    <a:p>
                      <a:r>
                        <a:rPr lang="en-US" altLang="zh-CN" sz="2400" dirty="0"/>
                        <a:t>61</a:t>
                      </a:r>
                      <a:endParaRPr lang="zh-CN" altLang="en-US" sz="2400" dirty="0"/>
                    </a:p>
                  </a:txBody>
                  <a:tcPr/>
                </a:tc>
                <a:tc>
                  <a:txBody>
                    <a:bodyPr/>
                    <a:lstStyle/>
                    <a:p>
                      <a:r>
                        <a:rPr lang="en-US" altLang="zh-CN" sz="2400" dirty="0"/>
                        <a:t>60</a:t>
                      </a:r>
                      <a:endParaRPr lang="zh-CN" altLang="en-US" sz="2400" dirty="0"/>
                    </a:p>
                  </a:txBody>
                  <a:tcPr/>
                </a:tc>
                <a:tc>
                  <a:txBody>
                    <a:bodyPr/>
                    <a:lstStyle/>
                    <a:p>
                      <a:r>
                        <a:rPr lang="en-US" altLang="zh-CN" sz="2400" dirty="0"/>
                        <a:t>59</a:t>
                      </a:r>
                      <a:endParaRPr lang="zh-CN" altLang="en-US" sz="2400" dirty="0"/>
                    </a:p>
                  </a:txBody>
                  <a:tcPr/>
                </a:tc>
                <a:tc>
                  <a:txBody>
                    <a:bodyPr/>
                    <a:lstStyle/>
                    <a:p>
                      <a:r>
                        <a:rPr lang="en-US" altLang="zh-CN" sz="2400" dirty="0"/>
                        <a:t>58</a:t>
                      </a:r>
                      <a:endParaRPr lang="zh-CN" altLang="en-US" sz="2400" dirty="0"/>
                    </a:p>
                  </a:txBody>
                  <a:tcPr/>
                </a:tc>
                <a:tc>
                  <a:txBody>
                    <a:bodyPr/>
                    <a:lstStyle/>
                    <a:p>
                      <a:r>
                        <a:rPr lang="en-US" altLang="zh-CN" sz="2400" dirty="0"/>
                        <a:t>57</a:t>
                      </a:r>
                      <a:endParaRPr lang="zh-CN" altLang="en-US" sz="2400" dirty="0"/>
                    </a:p>
                  </a:txBody>
                  <a:tcPr/>
                </a:tc>
                <a:tc>
                  <a:txBody>
                    <a:bodyPr/>
                    <a:lstStyle/>
                    <a:p>
                      <a:pPr algn="ctr"/>
                      <a:r>
                        <a:rPr lang="en-US" altLang="zh-CN" sz="2400" dirty="0"/>
                        <a:t>56</a:t>
                      </a:r>
                      <a:endParaRPr lang="zh-CN" altLang="en-US" sz="2400" dirty="0"/>
                    </a:p>
                  </a:txBody>
                  <a:tcPr/>
                </a:tc>
                <a:tc>
                  <a:txBody>
                    <a:bodyPr/>
                    <a:lstStyle/>
                    <a:p>
                      <a:r>
                        <a:rPr lang="en-US" altLang="zh-CN" sz="2400" dirty="0"/>
                        <a:t>55</a:t>
                      </a:r>
                      <a:endParaRPr lang="zh-CN" altLang="en-US" sz="2400" dirty="0"/>
                    </a:p>
                  </a:txBody>
                  <a:tcPr/>
                </a:tc>
                <a:tc>
                  <a:txBody>
                    <a:bodyPr/>
                    <a:lstStyle/>
                    <a:p>
                      <a:r>
                        <a:rPr lang="en-US" altLang="zh-CN" sz="2400" dirty="0"/>
                        <a:t>54</a:t>
                      </a:r>
                      <a:endParaRPr lang="zh-CN" altLang="en-US" sz="2400" dirty="0"/>
                    </a:p>
                  </a:txBody>
                  <a:tcPr/>
                </a:tc>
                <a:tc>
                  <a:txBody>
                    <a:bodyPr/>
                    <a:lstStyle/>
                    <a:p>
                      <a:r>
                        <a:rPr lang="en-US" altLang="zh-CN" sz="2400" dirty="0"/>
                        <a:t>53</a:t>
                      </a:r>
                      <a:endParaRPr lang="zh-CN" altLang="en-US" sz="2400" dirty="0"/>
                    </a:p>
                  </a:txBody>
                  <a:tcPr/>
                </a:tc>
                <a:tc>
                  <a:txBody>
                    <a:bodyPr/>
                    <a:lstStyle/>
                    <a:p>
                      <a:r>
                        <a:rPr lang="en-US" altLang="zh-CN" sz="2400" dirty="0"/>
                        <a:t>52</a:t>
                      </a:r>
                      <a:endParaRPr lang="zh-CN" altLang="en-US" sz="2400" dirty="0"/>
                    </a:p>
                  </a:txBody>
                  <a:tcPr>
                    <a:lnR w="12700" cap="flat" cmpd="sng" algn="ctr">
                      <a:solidFill>
                        <a:schemeClr val="tx1"/>
                      </a:solidFill>
                      <a:prstDash val="solid"/>
                      <a:round/>
                      <a:headEnd type="none" w="med" len="med"/>
                      <a:tailEnd type="none" w="med" len="med"/>
                    </a:lnR>
                  </a:tcPr>
                </a:tc>
                <a:tc>
                  <a:txBody>
                    <a:bodyPr/>
                    <a:lstStyle/>
                    <a:p>
                      <a:r>
                        <a:rPr lang="en-US" altLang="zh-CN" sz="2400" dirty="0"/>
                        <a:t>            51~0</a:t>
                      </a:r>
                      <a:endParaRPr lang="zh-CN" altLang="en-US" sz="24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370840">
                <a:tc>
                  <a:txBody>
                    <a:bodyPr/>
                    <a:lstStyle/>
                    <a:p>
                      <a:pPr algn="ctr"/>
                      <a:r>
                        <a:rPr lang="en-US" altLang="zh-CN" sz="2400" dirty="0"/>
                        <a:t>s</a:t>
                      </a:r>
                      <a:endParaRPr lang="zh-CN" altLang="en-US" sz="2400" dirty="0"/>
                    </a:p>
                  </a:txBody>
                  <a:tcPr/>
                </a:tc>
                <a:tc gridSpan="11">
                  <a:txBody>
                    <a:bodyPr/>
                    <a:lstStyle/>
                    <a:p>
                      <a:pPr algn="ctr"/>
                      <a:r>
                        <a:rPr lang="en-US" altLang="zh-CN" sz="2000" dirty="0"/>
                        <a:t>11</a:t>
                      </a:r>
                      <a:r>
                        <a:rPr lang="zh-CN" altLang="en-US" sz="2000" dirty="0"/>
                        <a:t>位指数（</a:t>
                      </a:r>
                      <a:r>
                        <a:rPr lang="zh-CN" altLang="en-US" sz="2400" b="1" dirty="0">
                          <a:solidFill>
                            <a:srgbClr val="FF0000"/>
                          </a:solidFill>
                        </a:rPr>
                        <a:t>无符号数</a:t>
                      </a:r>
                      <a:r>
                        <a:rPr lang="zh-CN" altLang="en-US" sz="2000" dirty="0"/>
                        <a:t>）</a:t>
                      </a:r>
                      <a:r>
                        <a:rPr lang="en-US" altLang="zh-CN" sz="2000" dirty="0"/>
                        <a:t>                             </a:t>
                      </a:r>
                      <a:endParaRPr lang="zh-CN" altLang="en-US" sz="2000" dirty="0"/>
                    </a:p>
                  </a:txBody>
                  <a:tcPr>
                    <a:lnR w="12700" cap="flat" cmpd="sng" algn="ctr">
                      <a:solidFill>
                        <a:schemeClr val="tx1"/>
                      </a:solidFill>
                      <a:prstDash val="solid"/>
                      <a:round/>
                      <a:headEnd type="none" w="med" len="med"/>
                      <a:tailEnd type="none" w="med" len="med"/>
                    </a:lnR>
                    <a:solidFill>
                      <a:schemeClr val="accent2">
                        <a:lumMod val="40000"/>
                        <a:lumOff val="60000"/>
                      </a:schemeClr>
                    </a:solidFill>
                  </a:tcPr>
                </a:tc>
                <a:tc hMerge="1">
                  <a:txBody>
                    <a:bodyPr/>
                    <a:lstStyle/>
                    <a:p>
                      <a:endParaRPr lang="zh-CN"/>
                    </a:p>
                  </a:txBody>
                  <a:tcPr>
                    <a:lnL w="12700" cap="flat" cmpd="sng" algn="ctr">
                      <a:solidFill>
                        <a:schemeClr val="tx1"/>
                      </a:solidFill>
                      <a:prstDash val="solid"/>
                      <a:round/>
                      <a:headEnd type="none" w="med" len="med"/>
                      <a:tailEnd type="none" w="med" len="med"/>
                    </a:ln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lnR w="12700" cap="flat" cmpd="sng" algn="ctr">
                      <a:solidFill>
                        <a:schemeClr val="tx1"/>
                      </a:solidFill>
                      <a:prstDash val="solid"/>
                      <a:round/>
                      <a:headEnd type="none" w="med" len="med"/>
                      <a:tailEnd type="none" w="med" len="med"/>
                    </a:lnR>
                    <a:solidFill>
                      <a:schemeClr val="accent6">
                        <a:lumMod val="40000"/>
                        <a:lumOff val="60000"/>
                      </a:schemeClr>
                    </a:solidFill>
                  </a:tcPr>
                </a:tc>
                <a:tc hMerge="1">
                  <a:txBody>
                    <a:bodyPr/>
                    <a:lstStyle/>
                    <a:p>
                      <a:endParaRPr lang="zh-CN"/>
                    </a:p>
                  </a:txBody>
                  <a:tcPr>
                    <a:lnL w="12700" cap="flat" cmpd="sng" algn="ctr">
                      <a:solidFill>
                        <a:schemeClr val="tx1"/>
                      </a:solidFill>
                      <a:prstDash val="solid"/>
                      <a:round/>
                      <a:headEnd type="none" w="med" len="med"/>
                      <a:tailEnd type="none" w="med" len="med"/>
                    </a:lnL>
                  </a:tcPr>
                </a:tc>
                <a:tc hMerge="1">
                  <a:txBody>
                    <a:bodyPr/>
                    <a:lstStyle/>
                    <a:p>
                      <a:endParaRPr lang="zh-CN"/>
                    </a:p>
                  </a:txBody>
                  <a:tcPr/>
                </a:tc>
                <a:tc>
                  <a:txBody>
                    <a:bodyPr/>
                    <a:lstStyle/>
                    <a:p>
                      <a:pPr algn="ctr"/>
                      <a:r>
                        <a:rPr lang="en-US" altLang="zh-CN" sz="2000" dirty="0"/>
                        <a:t>52</a:t>
                      </a:r>
                      <a:r>
                        <a:rPr lang="zh-CN" altLang="en-US" sz="2000" dirty="0"/>
                        <a:t>位尾数（</a:t>
                      </a:r>
                      <a:r>
                        <a:rPr lang="zh-CN" altLang="en-US" sz="2400" b="1" dirty="0">
                          <a:solidFill>
                            <a:srgbClr val="FF0000"/>
                          </a:solidFill>
                        </a:rPr>
                        <a:t>无符号数</a:t>
                      </a:r>
                      <a:r>
                        <a:rPr lang="zh-CN" altLang="en-US" sz="2000" dirty="0"/>
                        <a:t>）</a:t>
                      </a:r>
                    </a:p>
                  </a:txBody>
                  <a:tcPr>
                    <a:lnL w="12700" cap="flat" cmpd="sng" algn="ctr">
                      <a:solidFill>
                        <a:schemeClr val="tx1"/>
                      </a:solidFill>
                      <a:prstDash val="solid"/>
                      <a:round/>
                      <a:headEnd type="none" w="med" len="med"/>
                      <a:tailEnd type="none" w="med" len="med"/>
                    </a:lnL>
                    <a:solidFill>
                      <a:schemeClr val="accent6">
                        <a:lumMod val="40000"/>
                        <a:lumOff val="60000"/>
                      </a:schemeClr>
                    </a:solidFill>
                  </a:tcPr>
                </a:tc>
                <a:extLst>
                  <a:ext uri="{0D108BD9-81ED-4DB2-BD59-A6C34878D82A}">
                    <a16:rowId xmlns:a16="http://schemas.microsoft.com/office/drawing/2014/main" val="10001"/>
                  </a:ext>
                </a:extLst>
              </a:tr>
            </a:tbl>
          </a:graphicData>
        </a:graphic>
      </p:graphicFrame>
      <p:graphicFrame>
        <p:nvGraphicFramePr>
          <p:cNvPr id="12" name="内容占位符 7"/>
          <p:cNvGraphicFramePr/>
          <p:nvPr>
            <p:custDataLst>
              <p:tags r:id="rId2"/>
            </p:custDataLst>
          </p:nvPr>
        </p:nvGraphicFramePr>
        <p:xfrm>
          <a:off x="838200" y="1828062"/>
          <a:ext cx="10515600" cy="914400"/>
        </p:xfrm>
        <a:graphic>
          <a:graphicData uri="http://schemas.openxmlformats.org/drawingml/2006/table">
            <a:tbl>
              <a:tblPr firstRow="1" bandRow="1">
                <a:tableStyleId>{5C22544A-7EE6-4342-B048-85BDC9FD1C3A}</a:tableStyleId>
              </a:tblPr>
              <a:tblGrid>
                <a:gridCol w="657225">
                  <a:extLst>
                    <a:ext uri="{9D8B030D-6E8A-4147-A177-3AD203B41FA5}">
                      <a16:colId xmlns:a16="http://schemas.microsoft.com/office/drawing/2014/main" val="20000"/>
                    </a:ext>
                  </a:extLst>
                </a:gridCol>
                <a:gridCol w="657225">
                  <a:extLst>
                    <a:ext uri="{9D8B030D-6E8A-4147-A177-3AD203B41FA5}">
                      <a16:colId xmlns:a16="http://schemas.microsoft.com/office/drawing/2014/main" val="20001"/>
                    </a:ext>
                  </a:extLst>
                </a:gridCol>
                <a:gridCol w="657225">
                  <a:extLst>
                    <a:ext uri="{9D8B030D-6E8A-4147-A177-3AD203B41FA5}">
                      <a16:colId xmlns:a16="http://schemas.microsoft.com/office/drawing/2014/main" val="20002"/>
                    </a:ext>
                  </a:extLst>
                </a:gridCol>
                <a:gridCol w="657225">
                  <a:extLst>
                    <a:ext uri="{9D8B030D-6E8A-4147-A177-3AD203B41FA5}">
                      <a16:colId xmlns:a16="http://schemas.microsoft.com/office/drawing/2014/main" val="20003"/>
                    </a:ext>
                  </a:extLst>
                </a:gridCol>
                <a:gridCol w="657225">
                  <a:extLst>
                    <a:ext uri="{9D8B030D-6E8A-4147-A177-3AD203B41FA5}">
                      <a16:colId xmlns:a16="http://schemas.microsoft.com/office/drawing/2014/main" val="20004"/>
                    </a:ext>
                  </a:extLst>
                </a:gridCol>
                <a:gridCol w="657225">
                  <a:extLst>
                    <a:ext uri="{9D8B030D-6E8A-4147-A177-3AD203B41FA5}">
                      <a16:colId xmlns:a16="http://schemas.microsoft.com/office/drawing/2014/main" val="20005"/>
                    </a:ext>
                  </a:extLst>
                </a:gridCol>
                <a:gridCol w="657225">
                  <a:extLst>
                    <a:ext uri="{9D8B030D-6E8A-4147-A177-3AD203B41FA5}">
                      <a16:colId xmlns:a16="http://schemas.microsoft.com/office/drawing/2014/main" val="20006"/>
                    </a:ext>
                  </a:extLst>
                </a:gridCol>
                <a:gridCol w="657225">
                  <a:extLst>
                    <a:ext uri="{9D8B030D-6E8A-4147-A177-3AD203B41FA5}">
                      <a16:colId xmlns:a16="http://schemas.microsoft.com/office/drawing/2014/main" val="20007"/>
                    </a:ext>
                  </a:extLst>
                </a:gridCol>
                <a:gridCol w="657225">
                  <a:extLst>
                    <a:ext uri="{9D8B030D-6E8A-4147-A177-3AD203B41FA5}">
                      <a16:colId xmlns:a16="http://schemas.microsoft.com/office/drawing/2014/main" val="20008"/>
                    </a:ext>
                  </a:extLst>
                </a:gridCol>
                <a:gridCol w="4600575">
                  <a:extLst>
                    <a:ext uri="{9D8B030D-6E8A-4147-A177-3AD203B41FA5}">
                      <a16:colId xmlns:a16="http://schemas.microsoft.com/office/drawing/2014/main" val="20009"/>
                    </a:ext>
                  </a:extLst>
                </a:gridCol>
              </a:tblGrid>
              <a:tr h="370840">
                <a:tc>
                  <a:txBody>
                    <a:bodyPr/>
                    <a:lstStyle/>
                    <a:p>
                      <a:r>
                        <a:rPr lang="en-US" altLang="zh-CN" sz="2400" dirty="0"/>
                        <a:t>31</a:t>
                      </a:r>
                      <a:endParaRPr lang="zh-CN" altLang="en-US" sz="2400" dirty="0"/>
                    </a:p>
                  </a:txBody>
                  <a:tcPr/>
                </a:tc>
                <a:tc>
                  <a:txBody>
                    <a:bodyPr/>
                    <a:lstStyle/>
                    <a:p>
                      <a:r>
                        <a:rPr lang="en-US" altLang="zh-CN" sz="2400" dirty="0"/>
                        <a:t>30</a:t>
                      </a:r>
                      <a:endParaRPr lang="zh-CN" altLang="en-US" sz="2400" dirty="0"/>
                    </a:p>
                  </a:txBody>
                  <a:tcPr/>
                </a:tc>
                <a:tc>
                  <a:txBody>
                    <a:bodyPr/>
                    <a:lstStyle/>
                    <a:p>
                      <a:r>
                        <a:rPr lang="en-US" altLang="zh-CN" sz="2400" dirty="0"/>
                        <a:t>29</a:t>
                      </a:r>
                      <a:endParaRPr lang="zh-CN" altLang="en-US" sz="2400" dirty="0"/>
                    </a:p>
                  </a:txBody>
                  <a:tcPr/>
                </a:tc>
                <a:tc>
                  <a:txBody>
                    <a:bodyPr/>
                    <a:lstStyle/>
                    <a:p>
                      <a:r>
                        <a:rPr lang="en-US" altLang="zh-CN" sz="2400" dirty="0"/>
                        <a:t>28</a:t>
                      </a:r>
                      <a:endParaRPr lang="zh-CN" altLang="en-US" sz="2400" dirty="0"/>
                    </a:p>
                  </a:txBody>
                  <a:tcPr/>
                </a:tc>
                <a:tc>
                  <a:txBody>
                    <a:bodyPr/>
                    <a:lstStyle/>
                    <a:p>
                      <a:r>
                        <a:rPr lang="en-US" altLang="zh-CN" sz="2400" dirty="0"/>
                        <a:t>27</a:t>
                      </a:r>
                      <a:endParaRPr lang="zh-CN" altLang="en-US" sz="2400" dirty="0"/>
                    </a:p>
                  </a:txBody>
                  <a:tcPr/>
                </a:tc>
                <a:tc>
                  <a:txBody>
                    <a:bodyPr/>
                    <a:lstStyle/>
                    <a:p>
                      <a:r>
                        <a:rPr lang="en-US" altLang="zh-CN" sz="2400" dirty="0"/>
                        <a:t>26</a:t>
                      </a:r>
                      <a:endParaRPr lang="zh-CN" altLang="en-US" sz="2400" dirty="0"/>
                    </a:p>
                  </a:txBody>
                  <a:tcPr/>
                </a:tc>
                <a:tc>
                  <a:txBody>
                    <a:bodyPr/>
                    <a:lstStyle/>
                    <a:p>
                      <a:r>
                        <a:rPr lang="en-US" altLang="zh-CN" sz="2400" dirty="0"/>
                        <a:t>25</a:t>
                      </a:r>
                      <a:endParaRPr lang="zh-CN" altLang="en-US" sz="2400" dirty="0"/>
                    </a:p>
                  </a:txBody>
                  <a:tcPr/>
                </a:tc>
                <a:tc>
                  <a:txBody>
                    <a:bodyPr/>
                    <a:lstStyle/>
                    <a:p>
                      <a:r>
                        <a:rPr lang="en-US" altLang="zh-CN" sz="2400" dirty="0"/>
                        <a:t>24</a:t>
                      </a:r>
                      <a:endParaRPr lang="zh-CN" altLang="en-US" sz="2400" dirty="0"/>
                    </a:p>
                  </a:txBody>
                  <a:tcPr/>
                </a:tc>
                <a:tc>
                  <a:txBody>
                    <a:bodyPr/>
                    <a:lstStyle/>
                    <a:p>
                      <a:r>
                        <a:rPr lang="en-US" altLang="zh-CN" sz="2400" dirty="0"/>
                        <a:t>23</a:t>
                      </a:r>
                      <a:endParaRPr lang="zh-CN" altLang="en-US" sz="2400" dirty="0"/>
                    </a:p>
                  </a:txBody>
                  <a:tcPr/>
                </a:tc>
                <a:tc>
                  <a:txBody>
                    <a:bodyPr/>
                    <a:lstStyle/>
                    <a:p>
                      <a:pPr algn="ctr"/>
                      <a:r>
                        <a:rPr lang="en-US" altLang="zh-CN" sz="2400" dirty="0"/>
                        <a:t>22  ~  0</a:t>
                      </a:r>
                      <a:endParaRPr lang="zh-CN" altLang="en-US" sz="2400" dirty="0"/>
                    </a:p>
                  </a:txBody>
                  <a:tcPr/>
                </a:tc>
                <a:extLst>
                  <a:ext uri="{0D108BD9-81ED-4DB2-BD59-A6C34878D82A}">
                    <a16:rowId xmlns:a16="http://schemas.microsoft.com/office/drawing/2014/main" val="10000"/>
                  </a:ext>
                </a:extLst>
              </a:tr>
              <a:tr h="370840">
                <a:tc>
                  <a:txBody>
                    <a:bodyPr/>
                    <a:lstStyle/>
                    <a:p>
                      <a:pPr algn="ctr"/>
                      <a:r>
                        <a:rPr lang="en-US" altLang="zh-CN" sz="2400" dirty="0"/>
                        <a:t>s</a:t>
                      </a:r>
                      <a:endParaRPr lang="zh-CN" altLang="en-US" sz="2400" dirty="0"/>
                    </a:p>
                  </a:txBody>
                  <a:tcPr/>
                </a:tc>
                <a:tc gridSpan="8">
                  <a:txBody>
                    <a:bodyPr/>
                    <a:lstStyle/>
                    <a:p>
                      <a:pPr algn="ctr"/>
                      <a:r>
                        <a:rPr lang="en-US" altLang="zh-CN" sz="2400" dirty="0"/>
                        <a:t>8</a:t>
                      </a:r>
                      <a:r>
                        <a:rPr lang="zh-CN" altLang="en-US" sz="2400" dirty="0"/>
                        <a:t>位指数（</a:t>
                      </a:r>
                      <a:r>
                        <a:rPr lang="zh-CN" altLang="en-US" sz="2400" b="1" dirty="0">
                          <a:solidFill>
                            <a:srgbClr val="FF0000"/>
                          </a:solidFill>
                        </a:rPr>
                        <a:t>无符号数</a:t>
                      </a:r>
                      <a:r>
                        <a:rPr lang="zh-CN" altLang="en-US" sz="2400" dirty="0"/>
                        <a:t>）</a:t>
                      </a:r>
                    </a:p>
                  </a:txBody>
                  <a:tcPr>
                    <a:solidFill>
                      <a:schemeClr val="accent2">
                        <a:lumMod val="40000"/>
                        <a:lumOff val="60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algn="ctr"/>
                      <a:r>
                        <a:rPr lang="en-US" altLang="zh-CN" sz="2400" dirty="0"/>
                        <a:t>23</a:t>
                      </a:r>
                      <a:r>
                        <a:rPr lang="zh-CN" altLang="en-US" sz="2400" dirty="0"/>
                        <a:t>位尾数（</a:t>
                      </a:r>
                      <a:r>
                        <a:rPr lang="zh-CN" altLang="en-US" sz="2400" b="1" dirty="0">
                          <a:solidFill>
                            <a:srgbClr val="FF0000"/>
                          </a:solidFill>
                        </a:rPr>
                        <a:t>无符号数</a:t>
                      </a:r>
                      <a:r>
                        <a:rPr lang="zh-CN" altLang="en-US" sz="2400" dirty="0"/>
                        <a:t>）</a:t>
                      </a:r>
                    </a:p>
                  </a:txBody>
                  <a:tcPr>
                    <a:solidFill>
                      <a:schemeClr val="accent6">
                        <a:lumMod val="40000"/>
                        <a:lumOff val="6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96567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sp>
        <p:nvSpPr>
          <p:cNvPr id="3" name="标题 2"/>
          <p:cNvSpPr>
            <a:spLocks noGrp="1"/>
          </p:cNvSpPr>
          <p:nvPr>
            <p:ph type="title"/>
          </p:nvPr>
        </p:nvSpPr>
        <p:spPr/>
        <p:txBody>
          <a:bodyPr/>
          <a:lstStyle/>
          <a:p>
            <a:r>
              <a:rPr lang="en-US" altLang="zh-CN" dirty="0"/>
              <a:t>IEEE 754</a:t>
            </a:r>
            <a:r>
              <a:rPr lang="zh-CN" altLang="en-US" dirty="0"/>
              <a:t>浮点数：</a:t>
            </a:r>
            <a:r>
              <a:rPr lang="zh-CN" altLang="en-US" dirty="0">
                <a:solidFill>
                  <a:srgbClr val="0000FF"/>
                </a:solidFill>
              </a:rPr>
              <a:t>单精度</a:t>
            </a:r>
            <a:r>
              <a:rPr lang="zh-CN" altLang="en-US" dirty="0"/>
              <a:t>为例</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aphicFrame>
        <p:nvGraphicFramePr>
          <p:cNvPr id="5" name="内容占位符 9"/>
          <p:cNvGraphicFramePr/>
          <p:nvPr>
            <p:custDataLst>
              <p:tags r:id="rId1"/>
            </p:custDataLst>
            <p:extLst>
              <p:ext uri="{D42A27DB-BD31-4B8C-83A1-F6EECF244321}">
                <p14:modId xmlns:p14="http://schemas.microsoft.com/office/powerpoint/2010/main" val="2174586121"/>
              </p:ext>
            </p:extLst>
          </p:nvPr>
        </p:nvGraphicFramePr>
        <p:xfrm>
          <a:off x="838200" y="3163118"/>
          <a:ext cx="10515600" cy="3108960"/>
        </p:xfrm>
        <a:graphic>
          <a:graphicData uri="http://schemas.openxmlformats.org/drawingml/2006/table">
            <a:tbl>
              <a:tblPr firstRow="1" bandRow="1">
                <a:tableStyleId>{5C22544A-7EE6-4342-B048-85BDC9FD1C3A}</a:tableStyleId>
              </a:tblPr>
              <a:tblGrid>
                <a:gridCol w="1074490">
                  <a:extLst>
                    <a:ext uri="{9D8B030D-6E8A-4147-A177-3AD203B41FA5}">
                      <a16:colId xmlns:a16="http://schemas.microsoft.com/office/drawing/2014/main" val="20000"/>
                    </a:ext>
                  </a:extLst>
                </a:gridCol>
                <a:gridCol w="955675">
                  <a:extLst>
                    <a:ext uri="{9D8B030D-6E8A-4147-A177-3AD203B41FA5}">
                      <a16:colId xmlns:a16="http://schemas.microsoft.com/office/drawing/2014/main" val="20001"/>
                    </a:ext>
                  </a:extLst>
                </a:gridCol>
                <a:gridCol w="2408310">
                  <a:extLst>
                    <a:ext uri="{9D8B030D-6E8A-4147-A177-3AD203B41FA5}">
                      <a16:colId xmlns:a16="http://schemas.microsoft.com/office/drawing/2014/main" val="20002"/>
                    </a:ext>
                  </a:extLst>
                </a:gridCol>
                <a:gridCol w="6077125">
                  <a:extLst>
                    <a:ext uri="{9D8B030D-6E8A-4147-A177-3AD203B41FA5}">
                      <a16:colId xmlns:a16="http://schemas.microsoft.com/office/drawing/2014/main" val="20003"/>
                    </a:ext>
                  </a:extLst>
                </a:gridCol>
              </a:tblGrid>
              <a:tr h="457200">
                <a:tc>
                  <a:txBody>
                    <a:bodyPr/>
                    <a:lstStyle/>
                    <a:p>
                      <a:pPr algn="ctr"/>
                      <a:r>
                        <a:rPr lang="zh-CN" altLang="en-US" sz="2400" dirty="0">
                          <a:latin typeface="Times New Roman" panose="02020603050405020304" pitchFamily="18" charset="0"/>
                        </a:rPr>
                        <a:t>指数</a:t>
                      </a:r>
                    </a:p>
                  </a:txBody>
                  <a:tcPr/>
                </a:tc>
                <a:tc>
                  <a:txBody>
                    <a:bodyPr/>
                    <a:lstStyle/>
                    <a:p>
                      <a:pPr algn="ctr"/>
                      <a:r>
                        <a:rPr lang="zh-CN" altLang="en-US" sz="2400" dirty="0">
                          <a:latin typeface="Times New Roman" panose="02020603050405020304" pitchFamily="18" charset="0"/>
                        </a:rPr>
                        <a:t>尾数</a:t>
                      </a:r>
                    </a:p>
                  </a:txBody>
                  <a:tcPr/>
                </a:tc>
                <a:tc>
                  <a:txBody>
                    <a:bodyPr/>
                    <a:lstStyle/>
                    <a:p>
                      <a:pPr algn="ctr"/>
                      <a:r>
                        <a:rPr lang="zh-CN" altLang="en-US" sz="2400" dirty="0">
                          <a:latin typeface="Times New Roman" panose="02020603050405020304" pitchFamily="18" charset="0"/>
                        </a:rPr>
                        <a:t>表示对象</a:t>
                      </a:r>
                    </a:p>
                  </a:txBody>
                  <a:tcPr/>
                </a:tc>
                <a:tc>
                  <a:txBody>
                    <a:bodyPr/>
                    <a:lstStyle/>
                    <a:p>
                      <a:pPr algn="ctr"/>
                      <a:r>
                        <a:rPr lang="zh-CN" altLang="en-US" sz="2400" dirty="0">
                          <a:latin typeface="Times New Roman" panose="02020603050405020304" pitchFamily="18" charset="0"/>
                        </a:rPr>
                        <a:t>换算方法</a:t>
                      </a:r>
                    </a:p>
                  </a:txBody>
                  <a:tcPr/>
                </a:tc>
                <a:extLst>
                  <a:ext uri="{0D108BD9-81ED-4DB2-BD59-A6C34878D82A}">
                    <a16:rowId xmlns:a16="http://schemas.microsoft.com/office/drawing/2014/main" val="10000"/>
                  </a:ext>
                </a:extLst>
              </a:tr>
              <a:tr h="370840">
                <a:tc>
                  <a:txBody>
                    <a:bodyPr/>
                    <a:lstStyle/>
                    <a:p>
                      <a:pPr algn="ctr"/>
                      <a:r>
                        <a:rPr lang="en-US" altLang="zh-CN" sz="2400" dirty="0">
                          <a:latin typeface="Times New Roman" panose="02020603050405020304" pitchFamily="18" charset="0"/>
                          <a:cs typeface="Times New Roman" panose="02020603050405020304" pitchFamily="18" charset="0"/>
                        </a:rPr>
                        <a:t>0</a:t>
                      </a:r>
                    </a:p>
                  </a:txBody>
                  <a:tcPr anchor="ctr"/>
                </a:tc>
                <a:tc>
                  <a:txBody>
                    <a:bodyPr/>
                    <a:lstStyle/>
                    <a:p>
                      <a:pPr algn="ctr"/>
                      <a:r>
                        <a:rPr lang="en-US" altLang="zh-CN" sz="2400" dirty="0">
                          <a:latin typeface="Times New Roman" panose="02020603050405020304" pitchFamily="18" charset="0"/>
                          <a:cs typeface="Times New Roman" panose="02020603050405020304" pitchFamily="18" charset="0"/>
                        </a:rPr>
                        <a:t>0</a:t>
                      </a:r>
                    </a:p>
                  </a:txBody>
                  <a:tcPr anchor="ctr"/>
                </a:tc>
                <a:tc>
                  <a:txBody>
                    <a:bodyPr/>
                    <a:lstStyle/>
                    <a:p>
                      <a:r>
                        <a:rPr lang="en-US" altLang="zh-CN" sz="2400" dirty="0">
                          <a:latin typeface="Times New Roman" panose="02020603050405020304" pitchFamily="18" charset="0"/>
                          <a:cs typeface="Times New Roman" panose="02020603050405020304" pitchFamily="18" charset="0"/>
                        </a:rPr>
                        <a:t>0</a:t>
                      </a:r>
                    </a:p>
                  </a:txBody>
                  <a:tcPr anchor="ctr"/>
                </a:tc>
                <a:tc>
                  <a:txBody>
                    <a:bodyPr/>
                    <a:lstStyle/>
                    <a:p>
                      <a:r>
                        <a:rPr lang="zh-CN" altLang="en-US" sz="2400" b="1" dirty="0">
                          <a:latin typeface="Times New Roman" panose="02020603050405020304" pitchFamily="18" charset="0"/>
                          <a:cs typeface="Times New Roman" panose="02020603050405020304" pitchFamily="18" charset="0"/>
                        </a:rPr>
                        <a:t>规定</a:t>
                      </a:r>
                      <a:r>
                        <a:rPr lang="zh-CN" altLang="en-US" sz="2400" dirty="0">
                          <a:latin typeface="Times New Roman" panose="02020603050405020304" pitchFamily="18" charset="0"/>
                          <a:cs typeface="Times New Roman" panose="02020603050405020304" pitchFamily="18" charset="0"/>
                        </a:rPr>
                        <a:t> </a:t>
                      </a:r>
                      <a:r>
                        <a:rPr lang="zh-CN" altLang="en-US" sz="2400" dirty="0">
                          <a:solidFill>
                            <a:srgbClr val="FF0000"/>
                          </a:solidFill>
                          <a:latin typeface="Times New Roman" panose="02020603050405020304" pitchFamily="18" charset="0"/>
                          <a:cs typeface="Times New Roman" panose="02020603050405020304" pitchFamily="18" charset="0"/>
                        </a:rPr>
                        <a:t>（符号位不同，存在</a:t>
                      </a:r>
                      <a:r>
                        <a:rPr lang="en-US" altLang="zh-CN" sz="2400" dirty="0">
                          <a:solidFill>
                            <a:srgbClr val="FF0000"/>
                          </a:solidFill>
                          <a:latin typeface="Times New Roman" panose="02020603050405020304" pitchFamily="18" charset="0"/>
                          <a:cs typeface="Times New Roman" panose="02020603050405020304" pitchFamily="18" charset="0"/>
                        </a:rPr>
                        <a:t>+0.0</a:t>
                      </a:r>
                      <a:r>
                        <a:rPr lang="zh-CN" altLang="en-US" sz="2400" dirty="0">
                          <a:solidFill>
                            <a:srgbClr val="FF0000"/>
                          </a:solidFill>
                          <a:latin typeface="Times New Roman" panose="02020603050405020304" pitchFamily="18" charset="0"/>
                          <a:cs typeface="Times New Roman" panose="02020603050405020304" pitchFamily="18" charset="0"/>
                        </a:rPr>
                        <a:t>和</a:t>
                      </a:r>
                      <a:r>
                        <a:rPr lang="en-US" altLang="zh-CN" sz="2400" dirty="0">
                          <a:solidFill>
                            <a:srgbClr val="FF0000"/>
                          </a:solidFill>
                          <a:latin typeface="Times New Roman" panose="02020603050405020304" pitchFamily="18" charset="0"/>
                          <a:cs typeface="Times New Roman" panose="02020603050405020304" pitchFamily="18" charset="0"/>
                        </a:rPr>
                        <a:t>-0.0)</a:t>
                      </a:r>
                      <a:endParaRPr lang="zh-CN" altLang="en-US" sz="2400"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pPr algn="ctr"/>
                      <a:r>
                        <a:rPr lang="en-US" altLang="zh-CN" sz="2400" dirty="0">
                          <a:latin typeface="Times New Roman" panose="02020603050405020304" pitchFamily="18" charset="0"/>
                          <a:cs typeface="Times New Roman" panose="02020603050405020304" pitchFamily="18" charset="0"/>
                        </a:rPr>
                        <a:t>0</a:t>
                      </a:r>
                    </a:p>
                  </a:txBody>
                  <a:tcPr anchor="ctr"/>
                </a:tc>
                <a:tc>
                  <a:txBody>
                    <a:bodyPr/>
                    <a:lstStyle/>
                    <a:p>
                      <a:pPr algn="ctr"/>
                      <a:r>
                        <a:rPr lang="zh-CN" altLang="en-US" sz="2400" dirty="0">
                          <a:latin typeface="Times New Roman" panose="02020603050405020304" pitchFamily="18" charset="0"/>
                          <a:cs typeface="Times New Roman" panose="02020603050405020304" pitchFamily="18" charset="0"/>
                        </a:rPr>
                        <a:t>非</a:t>
                      </a:r>
                      <a:r>
                        <a:rPr lang="en-US" altLang="zh-CN" sz="2400" dirty="0">
                          <a:latin typeface="Times New Roman" panose="02020603050405020304" pitchFamily="18" charset="0"/>
                          <a:cs typeface="Times New Roman" panose="02020603050405020304" pitchFamily="18" charset="0"/>
                        </a:rPr>
                        <a:t>0</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r>
                        <a:rPr lang="zh-CN" altLang="en-US" sz="2400" dirty="0">
                          <a:latin typeface="Times New Roman" panose="02020603050405020304" pitchFamily="18" charset="0"/>
                        </a:rPr>
                        <a:t>正负非规格化数</a:t>
                      </a:r>
                    </a:p>
                  </a:txBody>
                  <a:tcPr anchor="ctr"/>
                </a:tc>
                <a:tc>
                  <a:txBody>
                    <a:bodyPr/>
                    <a:lstStyle/>
                    <a:p>
                      <a:r>
                        <a:rPr lang="zh-CN" altLang="en-US" sz="2400" dirty="0">
                          <a:solidFill>
                            <a:srgbClr val="0000CC"/>
                          </a:solidFill>
                          <a:latin typeface="Times New Roman" panose="02020603050405020304" pitchFamily="18" charset="0"/>
                          <a:cs typeface="Times New Roman" panose="02020603050405020304" pitchFamily="18" charset="0"/>
                        </a:rPr>
                        <a:t>正负非规格化数 </a:t>
                      </a:r>
                      <a:r>
                        <a:rPr lang="en-US" altLang="zh-CN" sz="2400" dirty="0">
                          <a:solidFill>
                            <a:srgbClr val="0000CC"/>
                          </a:solidFill>
                          <a:latin typeface="Times New Roman" panose="02020603050405020304" pitchFamily="18" charset="0"/>
                          <a:cs typeface="Times New Roman" panose="02020603050405020304" pitchFamily="18" charset="0"/>
                        </a:rPr>
                        <a:t>= </a:t>
                      </a:r>
                      <a:r>
                        <a:rPr lang="en-US" altLang="zh-CN" sz="2400" b="1" dirty="0">
                          <a:solidFill>
                            <a:srgbClr val="0000CC"/>
                          </a:solidFill>
                          <a:latin typeface="Times New Roman" panose="02020603050405020304" pitchFamily="18" charset="0"/>
                          <a:cs typeface="Times New Roman" panose="02020603050405020304" pitchFamily="18" charset="0"/>
                        </a:rPr>
                        <a:t>(-1)</a:t>
                      </a:r>
                      <a:r>
                        <a:rPr lang="en-US" altLang="zh-CN" sz="2400" b="1" baseline="30000" dirty="0">
                          <a:solidFill>
                            <a:srgbClr val="0000CC"/>
                          </a:solidFill>
                          <a:latin typeface="Times New Roman" panose="02020603050405020304" pitchFamily="18" charset="0"/>
                          <a:cs typeface="Times New Roman" panose="02020603050405020304" pitchFamily="18" charset="0"/>
                        </a:rPr>
                        <a:t>S </a:t>
                      </a:r>
                      <a:r>
                        <a:rPr lang="en-US" altLang="zh-CN" sz="2400" b="1" dirty="0">
                          <a:solidFill>
                            <a:srgbClr val="0000CC"/>
                          </a:solidFill>
                          <a:latin typeface="Times New Roman" panose="02020603050405020304" pitchFamily="18" charset="0"/>
                          <a:cs typeface="Times New Roman" panose="02020603050405020304" pitchFamily="18" charset="0"/>
                        </a:rPr>
                        <a:t>* (</a:t>
                      </a:r>
                      <a:r>
                        <a:rPr lang="zh-CN" altLang="en-US" sz="2400" b="1" dirty="0">
                          <a:solidFill>
                            <a:srgbClr val="0000CC"/>
                          </a:solidFill>
                          <a:latin typeface="Times New Roman" panose="02020603050405020304" pitchFamily="18" charset="0"/>
                          <a:cs typeface="Times New Roman" panose="02020603050405020304" pitchFamily="18" charset="0"/>
                        </a:rPr>
                        <a:t>尾数</a:t>
                      </a:r>
                      <a:r>
                        <a:rPr lang="en-US" altLang="zh-CN" sz="2400" b="1" baseline="-25000" dirty="0">
                          <a:solidFill>
                            <a:srgbClr val="0000CC"/>
                          </a:solidFill>
                          <a:latin typeface="Times New Roman" panose="02020603050405020304" pitchFamily="18" charset="0"/>
                          <a:cs typeface="Times New Roman" panose="02020603050405020304" pitchFamily="18" charset="0"/>
                        </a:rPr>
                        <a:t>2</a:t>
                      </a:r>
                      <a:r>
                        <a:rPr lang="en-US" altLang="zh-CN" sz="2400" b="1" dirty="0">
                          <a:solidFill>
                            <a:srgbClr val="0000CC"/>
                          </a:solidFill>
                          <a:latin typeface="Times New Roman" panose="02020603050405020304" pitchFamily="18" charset="0"/>
                          <a:cs typeface="Times New Roman" panose="02020603050405020304" pitchFamily="18" charset="0"/>
                        </a:rPr>
                        <a:t>) * 2</a:t>
                      </a:r>
                      <a:r>
                        <a:rPr lang="en-US" altLang="zh-CN" sz="2400" b="1" baseline="30000" dirty="0">
                          <a:solidFill>
                            <a:srgbClr val="0000CC"/>
                          </a:solidFill>
                          <a:latin typeface="Times New Roman" panose="02020603050405020304" pitchFamily="18" charset="0"/>
                          <a:cs typeface="Times New Roman" panose="02020603050405020304" pitchFamily="18" charset="0"/>
                        </a:rPr>
                        <a:t>(0</a:t>
                      </a:r>
                      <a:r>
                        <a:rPr lang="zh-CN" altLang="en-US" sz="2400" b="1" baseline="30000" dirty="0">
                          <a:solidFill>
                            <a:srgbClr val="0000CC"/>
                          </a:solidFill>
                          <a:latin typeface="Times New Roman" panose="02020603050405020304" pitchFamily="18" charset="0"/>
                          <a:cs typeface="Times New Roman" panose="02020603050405020304" pitchFamily="18" charset="0"/>
                        </a:rPr>
                        <a:t> </a:t>
                      </a:r>
                      <a:r>
                        <a:rPr lang="en-US" altLang="zh-CN" sz="2400" b="1" baseline="30000" dirty="0">
                          <a:solidFill>
                            <a:srgbClr val="0000CC"/>
                          </a:solidFill>
                          <a:latin typeface="Times New Roman" panose="02020603050405020304" pitchFamily="18" charset="0"/>
                          <a:cs typeface="Times New Roman" panose="02020603050405020304" pitchFamily="18" charset="0"/>
                        </a:rPr>
                        <a:t>- 126)</a:t>
                      </a:r>
                    </a:p>
                    <a:p>
                      <a:r>
                        <a:rPr lang="zh-CN" altLang="en-US" sz="2400" baseline="0" dirty="0">
                          <a:solidFill>
                            <a:srgbClr val="0000CC"/>
                          </a:solidFill>
                          <a:latin typeface="Times New Roman" panose="02020603050405020304" pitchFamily="18" charset="0"/>
                          <a:cs typeface="Times New Roman" panose="02020603050405020304" pitchFamily="18" charset="0"/>
                        </a:rPr>
                        <a:t>（</a:t>
                      </a:r>
                      <a:r>
                        <a:rPr lang="en-US" altLang="zh-CN" sz="2400" baseline="0" dirty="0">
                          <a:solidFill>
                            <a:srgbClr val="0000CC"/>
                          </a:solidFill>
                          <a:latin typeface="Times New Roman" panose="02020603050405020304" pitchFamily="18" charset="0"/>
                          <a:cs typeface="Times New Roman" panose="02020603050405020304" pitchFamily="18" charset="0"/>
                        </a:rPr>
                        <a:t>S</a:t>
                      </a:r>
                      <a:r>
                        <a:rPr lang="zh-CN" altLang="en-US" sz="2400" baseline="0" dirty="0">
                          <a:solidFill>
                            <a:srgbClr val="0000CC"/>
                          </a:solidFill>
                          <a:latin typeface="Times New Roman" panose="02020603050405020304" pitchFamily="18" charset="0"/>
                          <a:cs typeface="Times New Roman" panose="02020603050405020304" pitchFamily="18" charset="0"/>
                        </a:rPr>
                        <a:t>代表符号位，</a:t>
                      </a:r>
                      <a:r>
                        <a:rPr lang="en-US" altLang="zh-CN" sz="2400" baseline="0" dirty="0">
                          <a:solidFill>
                            <a:srgbClr val="0000CC"/>
                          </a:solidFill>
                          <a:latin typeface="Times New Roman" panose="02020603050405020304" pitchFamily="18" charset="0"/>
                          <a:cs typeface="Times New Roman" panose="02020603050405020304" pitchFamily="18" charset="0"/>
                        </a:rPr>
                        <a:t>1</a:t>
                      </a:r>
                      <a:r>
                        <a:rPr lang="zh-CN" altLang="en-US" sz="2400" baseline="0" dirty="0">
                          <a:solidFill>
                            <a:srgbClr val="0000CC"/>
                          </a:solidFill>
                          <a:latin typeface="Times New Roman" panose="02020603050405020304" pitchFamily="18" charset="0"/>
                          <a:cs typeface="Times New Roman" panose="02020603050405020304" pitchFamily="18" charset="0"/>
                        </a:rPr>
                        <a:t>为负数，</a:t>
                      </a:r>
                      <a:r>
                        <a:rPr lang="en-US" altLang="zh-CN" sz="2400" baseline="0" dirty="0">
                          <a:solidFill>
                            <a:srgbClr val="0000CC"/>
                          </a:solidFill>
                          <a:latin typeface="Times New Roman" panose="02020603050405020304" pitchFamily="18" charset="0"/>
                          <a:cs typeface="Times New Roman" panose="02020603050405020304" pitchFamily="18" charset="0"/>
                        </a:rPr>
                        <a:t>0</a:t>
                      </a:r>
                      <a:r>
                        <a:rPr lang="zh-CN" altLang="en-US" sz="2400" baseline="0" dirty="0">
                          <a:solidFill>
                            <a:srgbClr val="0000CC"/>
                          </a:solidFill>
                          <a:latin typeface="Times New Roman" panose="02020603050405020304" pitchFamily="18" charset="0"/>
                          <a:cs typeface="Times New Roman" panose="02020603050405020304" pitchFamily="18" charset="0"/>
                        </a:rPr>
                        <a:t>为正数）</a:t>
                      </a:r>
                    </a:p>
                  </a:txBody>
                  <a:tcPr/>
                </a:tc>
                <a:extLst>
                  <a:ext uri="{0D108BD9-81ED-4DB2-BD59-A6C34878D82A}">
                    <a16:rowId xmlns:a16="http://schemas.microsoft.com/office/drawing/2014/main" val="10002"/>
                  </a:ext>
                </a:extLst>
              </a:tr>
              <a:tr h="370840">
                <a:tc>
                  <a:txBody>
                    <a:bodyPr/>
                    <a:lstStyle/>
                    <a:p>
                      <a:pPr algn="ctr"/>
                      <a:r>
                        <a:rPr lang="en-US" altLang="zh-CN" sz="2400" dirty="0">
                          <a:latin typeface="Times New Roman" panose="02020603050405020304" pitchFamily="18" charset="0"/>
                          <a:cs typeface="Times New Roman" panose="02020603050405020304" pitchFamily="18" charset="0"/>
                        </a:rPr>
                        <a:t>[1: 254]</a:t>
                      </a:r>
                    </a:p>
                  </a:txBody>
                  <a:tcPr anchor="ctr"/>
                </a:tc>
                <a:tc>
                  <a:txBody>
                    <a:bodyPr/>
                    <a:lstStyle/>
                    <a:p>
                      <a:pPr algn="ctr"/>
                      <a:r>
                        <a:rPr lang="zh-CN" altLang="en-US" sz="2400" dirty="0">
                          <a:latin typeface="Times New Roman" panose="02020603050405020304" pitchFamily="18" charset="0"/>
                        </a:rPr>
                        <a:t>任意</a:t>
                      </a:r>
                    </a:p>
                  </a:txBody>
                  <a:tcPr anchor="ctr"/>
                </a:tc>
                <a:tc>
                  <a:txBody>
                    <a:bodyPr/>
                    <a:lstStyle/>
                    <a:p>
                      <a:r>
                        <a:rPr lang="zh-CN" altLang="en-US" sz="2400" dirty="0">
                          <a:latin typeface="Times New Roman" panose="02020603050405020304" pitchFamily="18" charset="0"/>
                        </a:rPr>
                        <a:t>正负浮点数</a:t>
                      </a:r>
                    </a:p>
                  </a:txBody>
                  <a:tcPr anchor="ctr"/>
                </a:tc>
                <a:tc>
                  <a:txBody>
                    <a:bodyPr/>
                    <a:lstStyle/>
                    <a:p>
                      <a:r>
                        <a:rPr lang="zh-CN" altLang="en-US" sz="2400" dirty="0">
                          <a:solidFill>
                            <a:srgbClr val="0000CC"/>
                          </a:solidFill>
                          <a:latin typeface="Times New Roman" panose="02020603050405020304" pitchFamily="18" charset="0"/>
                          <a:cs typeface="Times New Roman" panose="02020603050405020304" pitchFamily="18" charset="0"/>
                        </a:rPr>
                        <a:t>正负浮点数 </a:t>
                      </a:r>
                      <a:r>
                        <a:rPr lang="en-US" altLang="zh-CN" sz="2400" dirty="0">
                          <a:solidFill>
                            <a:srgbClr val="0000CC"/>
                          </a:solidFill>
                          <a:latin typeface="Times New Roman" panose="02020603050405020304" pitchFamily="18" charset="0"/>
                          <a:cs typeface="Times New Roman" panose="02020603050405020304" pitchFamily="18" charset="0"/>
                        </a:rPr>
                        <a:t>= </a:t>
                      </a:r>
                      <a:r>
                        <a:rPr lang="en-US" altLang="zh-CN" sz="2400" b="1" dirty="0">
                          <a:solidFill>
                            <a:srgbClr val="0000CC"/>
                          </a:solidFill>
                          <a:latin typeface="Times New Roman" panose="02020603050405020304" pitchFamily="18" charset="0"/>
                          <a:cs typeface="Times New Roman" panose="02020603050405020304" pitchFamily="18" charset="0"/>
                        </a:rPr>
                        <a:t>(-1)</a:t>
                      </a:r>
                      <a:r>
                        <a:rPr lang="en-US" altLang="zh-CN" sz="2400" b="1" baseline="30000" dirty="0">
                          <a:solidFill>
                            <a:srgbClr val="0000CC"/>
                          </a:solidFill>
                          <a:latin typeface="Times New Roman" panose="02020603050405020304" pitchFamily="18" charset="0"/>
                          <a:cs typeface="Times New Roman" panose="02020603050405020304" pitchFamily="18" charset="0"/>
                        </a:rPr>
                        <a:t>S </a:t>
                      </a:r>
                      <a:r>
                        <a:rPr lang="en-US" altLang="zh-CN" sz="2400" b="1" dirty="0">
                          <a:solidFill>
                            <a:srgbClr val="0000CC"/>
                          </a:solidFill>
                          <a:latin typeface="Times New Roman" panose="02020603050405020304" pitchFamily="18" charset="0"/>
                          <a:cs typeface="Times New Roman" panose="02020603050405020304" pitchFamily="18" charset="0"/>
                        </a:rPr>
                        <a:t>* (1 + </a:t>
                      </a:r>
                      <a:r>
                        <a:rPr lang="zh-CN" altLang="en-US" sz="2400" b="1" dirty="0">
                          <a:solidFill>
                            <a:srgbClr val="0000CC"/>
                          </a:solidFill>
                          <a:latin typeface="Times New Roman" panose="02020603050405020304" pitchFamily="18" charset="0"/>
                          <a:cs typeface="Times New Roman" panose="02020603050405020304" pitchFamily="18" charset="0"/>
                        </a:rPr>
                        <a:t>尾数</a:t>
                      </a:r>
                      <a:r>
                        <a:rPr lang="en-US" altLang="zh-CN" sz="2400" b="1" baseline="-25000" dirty="0">
                          <a:solidFill>
                            <a:srgbClr val="0000CC"/>
                          </a:solidFill>
                          <a:latin typeface="Times New Roman" panose="02020603050405020304" pitchFamily="18" charset="0"/>
                          <a:cs typeface="Times New Roman" panose="02020603050405020304" pitchFamily="18" charset="0"/>
                        </a:rPr>
                        <a:t>2</a:t>
                      </a:r>
                      <a:r>
                        <a:rPr lang="en-US" altLang="zh-CN" sz="2400" b="1" dirty="0">
                          <a:solidFill>
                            <a:srgbClr val="0000CC"/>
                          </a:solidFill>
                          <a:latin typeface="Times New Roman" panose="02020603050405020304" pitchFamily="18" charset="0"/>
                          <a:cs typeface="Times New Roman" panose="02020603050405020304" pitchFamily="18" charset="0"/>
                        </a:rPr>
                        <a:t>) * 2</a:t>
                      </a:r>
                      <a:r>
                        <a:rPr lang="en-US" altLang="zh-CN" sz="2400" b="1" baseline="30000" dirty="0">
                          <a:solidFill>
                            <a:srgbClr val="0000CC"/>
                          </a:solidFill>
                          <a:latin typeface="Times New Roman" panose="02020603050405020304" pitchFamily="18" charset="0"/>
                          <a:cs typeface="Times New Roman" panose="02020603050405020304" pitchFamily="18" charset="0"/>
                        </a:rPr>
                        <a:t>(</a:t>
                      </a:r>
                      <a:r>
                        <a:rPr lang="zh-CN" altLang="en-US" sz="2400" b="1" baseline="30000" dirty="0">
                          <a:solidFill>
                            <a:srgbClr val="0000CC"/>
                          </a:solidFill>
                          <a:latin typeface="Times New Roman" panose="02020603050405020304" pitchFamily="18" charset="0"/>
                          <a:cs typeface="Times New Roman" panose="02020603050405020304" pitchFamily="18" charset="0"/>
                        </a:rPr>
                        <a:t>指数 </a:t>
                      </a:r>
                      <a:r>
                        <a:rPr lang="en-US" altLang="zh-CN" sz="2400" b="1" baseline="30000" dirty="0">
                          <a:solidFill>
                            <a:srgbClr val="0000CC"/>
                          </a:solidFill>
                          <a:latin typeface="Times New Roman" panose="02020603050405020304" pitchFamily="18" charset="0"/>
                          <a:cs typeface="Times New Roman" panose="02020603050405020304" pitchFamily="18" charset="0"/>
                        </a:rPr>
                        <a:t>- 127)</a:t>
                      </a:r>
                      <a:endParaRPr lang="zh-CN" altLang="en-US" sz="2400" b="1" dirty="0">
                        <a:solidFill>
                          <a:srgbClr val="0000CC"/>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370840">
                <a:tc>
                  <a:txBody>
                    <a:bodyPr/>
                    <a:lstStyle/>
                    <a:p>
                      <a:pPr algn="ctr"/>
                      <a:r>
                        <a:rPr lang="en-US" altLang="zh-CN" sz="2400" dirty="0">
                          <a:latin typeface="Times New Roman" panose="02020603050405020304" pitchFamily="18" charset="0"/>
                          <a:cs typeface="Times New Roman" panose="02020603050405020304" pitchFamily="18" charset="0"/>
                        </a:rPr>
                        <a:t>255</a:t>
                      </a:r>
                    </a:p>
                  </a:txBody>
                  <a:tcPr anchor="ctr"/>
                </a:tc>
                <a:tc>
                  <a:txBody>
                    <a:bodyPr/>
                    <a:lstStyle/>
                    <a:p>
                      <a:pPr algn="ctr"/>
                      <a:r>
                        <a:rPr lang="en-US" altLang="zh-CN" sz="2400" dirty="0">
                          <a:latin typeface="Times New Roman" panose="02020603050405020304" pitchFamily="18" charset="0"/>
                          <a:cs typeface="Times New Roman" panose="02020603050405020304" pitchFamily="18" charset="0"/>
                        </a:rPr>
                        <a:t>0</a:t>
                      </a:r>
                    </a:p>
                  </a:txBody>
                  <a:tcPr anchor="ctr"/>
                </a:tc>
                <a:tc>
                  <a:txBody>
                    <a:bodyPr/>
                    <a:lstStyle/>
                    <a:p>
                      <a:r>
                        <a:rPr lang="zh-CN" altLang="en-US" sz="2400" dirty="0">
                          <a:latin typeface="Times New Roman" panose="02020603050405020304" pitchFamily="18" charset="0"/>
                          <a:cs typeface="Times New Roman" panose="02020603050405020304" pitchFamily="18" charset="0"/>
                        </a:rPr>
                        <a:t>正负无穷 </a:t>
                      </a:r>
                      <a:r>
                        <a:rPr lang="en-US" altLang="zh-CN" sz="2400" dirty="0">
                          <a:latin typeface="Times New Roman" panose="02020603050405020304" pitchFamily="18" charset="0"/>
                          <a:cs typeface="Times New Roman" panose="02020603050405020304" pitchFamily="18" charset="0"/>
                        </a:rPr>
                        <a:t>(inf)</a:t>
                      </a:r>
                      <a:endParaRPr lang="zh-CN" altLang="en-US" sz="2400" dirty="0">
                        <a:latin typeface="Times New Roman" panose="02020603050405020304" pitchFamily="18" charset="0"/>
                        <a:cs typeface="Times New Roman" panose="02020603050405020304" pitchFamily="18" charset="0"/>
                      </a:endParaRPr>
                    </a:p>
                  </a:txBody>
                  <a:tcPr anchor="ctr"/>
                </a:tc>
                <a:tc>
                  <a:txBody>
                    <a:bodyPr/>
                    <a:lstStyle/>
                    <a:p>
                      <a:r>
                        <a:rPr lang="zh-CN" altLang="en-US" sz="2400" b="1" dirty="0">
                          <a:latin typeface="Times New Roman" panose="02020603050405020304" pitchFamily="18" charset="0"/>
                        </a:rPr>
                        <a:t>规定</a:t>
                      </a:r>
                    </a:p>
                  </a:txBody>
                  <a:tcPr/>
                </a:tc>
                <a:extLst>
                  <a:ext uri="{0D108BD9-81ED-4DB2-BD59-A6C34878D82A}">
                    <a16:rowId xmlns:a16="http://schemas.microsoft.com/office/drawing/2014/main" val="10004"/>
                  </a:ext>
                </a:extLst>
              </a:tr>
              <a:tr h="370840">
                <a:tc>
                  <a:txBody>
                    <a:bodyPr/>
                    <a:lstStyle/>
                    <a:p>
                      <a:pPr algn="ctr"/>
                      <a:r>
                        <a:rPr lang="en-US" altLang="zh-CN" sz="2400" dirty="0">
                          <a:latin typeface="Times New Roman" panose="02020603050405020304" pitchFamily="18" charset="0"/>
                          <a:cs typeface="Times New Roman" panose="02020603050405020304" pitchFamily="18" charset="0"/>
                        </a:rPr>
                        <a:t>255</a:t>
                      </a:r>
                    </a:p>
                  </a:txBody>
                  <a:tcPr anchor="ctr"/>
                </a:tc>
                <a:tc>
                  <a:txBody>
                    <a:bodyPr/>
                    <a:lstStyle/>
                    <a:p>
                      <a:pPr algn="ctr"/>
                      <a:r>
                        <a:rPr lang="zh-CN" altLang="en-US" sz="2400" dirty="0">
                          <a:latin typeface="Times New Roman" panose="02020603050405020304" pitchFamily="18" charset="0"/>
                        </a:rPr>
                        <a:t>非零</a:t>
                      </a:r>
                    </a:p>
                  </a:txBody>
                  <a:tcPr anchor="ctr"/>
                </a:tc>
                <a:tc>
                  <a:txBody>
                    <a:bodyPr/>
                    <a:lstStyle/>
                    <a:p>
                      <a:r>
                        <a:rPr lang="en-US" altLang="zh-CN" sz="2400" dirty="0" err="1">
                          <a:latin typeface="Times New Roman" panose="02020603050405020304" pitchFamily="18" charset="0"/>
                          <a:cs typeface="Times New Roman" panose="02020603050405020304" pitchFamily="18" charset="0"/>
                        </a:rPr>
                        <a:t>NaN</a:t>
                      </a:r>
                    </a:p>
                  </a:txBody>
                  <a:tcPr anchor="ctr"/>
                </a:tc>
                <a:tc>
                  <a:txBody>
                    <a:bodyPr/>
                    <a:lstStyle/>
                    <a:p>
                      <a:r>
                        <a:rPr lang="zh-CN" altLang="en-US" sz="2400" b="1" dirty="0">
                          <a:latin typeface="Times New Roman" panose="02020603050405020304" pitchFamily="18" charset="0"/>
                        </a:rPr>
                        <a:t>规定</a:t>
                      </a:r>
                    </a:p>
                  </a:txBody>
                  <a:tcPr/>
                </a:tc>
                <a:extLst>
                  <a:ext uri="{0D108BD9-81ED-4DB2-BD59-A6C34878D82A}">
                    <a16:rowId xmlns:a16="http://schemas.microsoft.com/office/drawing/2014/main" val="10005"/>
                  </a:ext>
                </a:extLst>
              </a:tr>
            </a:tbl>
          </a:graphicData>
        </a:graphic>
      </p:graphicFrame>
      <p:graphicFrame>
        <p:nvGraphicFramePr>
          <p:cNvPr id="6" name="内容占位符 7"/>
          <p:cNvGraphicFramePr/>
          <p:nvPr>
            <p:custDataLst>
              <p:tags r:id="rId2"/>
            </p:custDataLst>
          </p:nvPr>
        </p:nvGraphicFramePr>
        <p:xfrm>
          <a:off x="838200" y="1047805"/>
          <a:ext cx="10515600" cy="914400"/>
        </p:xfrm>
        <a:graphic>
          <a:graphicData uri="http://schemas.openxmlformats.org/drawingml/2006/table">
            <a:tbl>
              <a:tblPr firstRow="1" bandRow="1">
                <a:tableStyleId>{5C22544A-7EE6-4342-B048-85BDC9FD1C3A}</a:tableStyleId>
              </a:tblPr>
              <a:tblGrid>
                <a:gridCol w="657225">
                  <a:extLst>
                    <a:ext uri="{9D8B030D-6E8A-4147-A177-3AD203B41FA5}">
                      <a16:colId xmlns:a16="http://schemas.microsoft.com/office/drawing/2014/main" val="20000"/>
                    </a:ext>
                  </a:extLst>
                </a:gridCol>
                <a:gridCol w="657225">
                  <a:extLst>
                    <a:ext uri="{9D8B030D-6E8A-4147-A177-3AD203B41FA5}">
                      <a16:colId xmlns:a16="http://schemas.microsoft.com/office/drawing/2014/main" val="20001"/>
                    </a:ext>
                  </a:extLst>
                </a:gridCol>
                <a:gridCol w="657225">
                  <a:extLst>
                    <a:ext uri="{9D8B030D-6E8A-4147-A177-3AD203B41FA5}">
                      <a16:colId xmlns:a16="http://schemas.microsoft.com/office/drawing/2014/main" val="20002"/>
                    </a:ext>
                  </a:extLst>
                </a:gridCol>
                <a:gridCol w="657225">
                  <a:extLst>
                    <a:ext uri="{9D8B030D-6E8A-4147-A177-3AD203B41FA5}">
                      <a16:colId xmlns:a16="http://schemas.microsoft.com/office/drawing/2014/main" val="20003"/>
                    </a:ext>
                  </a:extLst>
                </a:gridCol>
                <a:gridCol w="657225">
                  <a:extLst>
                    <a:ext uri="{9D8B030D-6E8A-4147-A177-3AD203B41FA5}">
                      <a16:colId xmlns:a16="http://schemas.microsoft.com/office/drawing/2014/main" val="20004"/>
                    </a:ext>
                  </a:extLst>
                </a:gridCol>
                <a:gridCol w="657225">
                  <a:extLst>
                    <a:ext uri="{9D8B030D-6E8A-4147-A177-3AD203B41FA5}">
                      <a16:colId xmlns:a16="http://schemas.microsoft.com/office/drawing/2014/main" val="20005"/>
                    </a:ext>
                  </a:extLst>
                </a:gridCol>
                <a:gridCol w="657225">
                  <a:extLst>
                    <a:ext uri="{9D8B030D-6E8A-4147-A177-3AD203B41FA5}">
                      <a16:colId xmlns:a16="http://schemas.microsoft.com/office/drawing/2014/main" val="20006"/>
                    </a:ext>
                  </a:extLst>
                </a:gridCol>
                <a:gridCol w="657225">
                  <a:extLst>
                    <a:ext uri="{9D8B030D-6E8A-4147-A177-3AD203B41FA5}">
                      <a16:colId xmlns:a16="http://schemas.microsoft.com/office/drawing/2014/main" val="20007"/>
                    </a:ext>
                  </a:extLst>
                </a:gridCol>
                <a:gridCol w="657225">
                  <a:extLst>
                    <a:ext uri="{9D8B030D-6E8A-4147-A177-3AD203B41FA5}">
                      <a16:colId xmlns:a16="http://schemas.microsoft.com/office/drawing/2014/main" val="20008"/>
                    </a:ext>
                  </a:extLst>
                </a:gridCol>
                <a:gridCol w="657225">
                  <a:extLst>
                    <a:ext uri="{9D8B030D-6E8A-4147-A177-3AD203B41FA5}">
                      <a16:colId xmlns:a16="http://schemas.microsoft.com/office/drawing/2014/main" val="20009"/>
                    </a:ext>
                  </a:extLst>
                </a:gridCol>
                <a:gridCol w="657225">
                  <a:extLst>
                    <a:ext uri="{9D8B030D-6E8A-4147-A177-3AD203B41FA5}">
                      <a16:colId xmlns:a16="http://schemas.microsoft.com/office/drawing/2014/main" val="20010"/>
                    </a:ext>
                  </a:extLst>
                </a:gridCol>
                <a:gridCol w="657225">
                  <a:extLst>
                    <a:ext uri="{9D8B030D-6E8A-4147-A177-3AD203B41FA5}">
                      <a16:colId xmlns:a16="http://schemas.microsoft.com/office/drawing/2014/main" val="20011"/>
                    </a:ext>
                  </a:extLst>
                </a:gridCol>
                <a:gridCol w="657225">
                  <a:extLst>
                    <a:ext uri="{9D8B030D-6E8A-4147-A177-3AD203B41FA5}">
                      <a16:colId xmlns:a16="http://schemas.microsoft.com/office/drawing/2014/main" val="20012"/>
                    </a:ext>
                  </a:extLst>
                </a:gridCol>
                <a:gridCol w="657225">
                  <a:extLst>
                    <a:ext uri="{9D8B030D-6E8A-4147-A177-3AD203B41FA5}">
                      <a16:colId xmlns:a16="http://schemas.microsoft.com/office/drawing/2014/main" val="20013"/>
                    </a:ext>
                  </a:extLst>
                </a:gridCol>
                <a:gridCol w="657225">
                  <a:extLst>
                    <a:ext uri="{9D8B030D-6E8A-4147-A177-3AD203B41FA5}">
                      <a16:colId xmlns:a16="http://schemas.microsoft.com/office/drawing/2014/main" val="20014"/>
                    </a:ext>
                  </a:extLst>
                </a:gridCol>
                <a:gridCol w="657225">
                  <a:extLst>
                    <a:ext uri="{9D8B030D-6E8A-4147-A177-3AD203B41FA5}">
                      <a16:colId xmlns:a16="http://schemas.microsoft.com/office/drawing/2014/main" val="20015"/>
                    </a:ext>
                  </a:extLst>
                </a:gridCol>
              </a:tblGrid>
              <a:tr h="370840">
                <a:tc>
                  <a:txBody>
                    <a:bodyPr/>
                    <a:lstStyle/>
                    <a:p>
                      <a:r>
                        <a:rPr lang="en-US" altLang="zh-CN" sz="2400" dirty="0"/>
                        <a:t>31</a:t>
                      </a:r>
                      <a:endParaRPr lang="zh-CN" altLang="en-US" sz="2400" dirty="0"/>
                    </a:p>
                  </a:txBody>
                  <a:tcPr/>
                </a:tc>
                <a:tc>
                  <a:txBody>
                    <a:bodyPr/>
                    <a:lstStyle/>
                    <a:p>
                      <a:r>
                        <a:rPr lang="en-US" altLang="zh-CN" sz="2400" dirty="0"/>
                        <a:t>30</a:t>
                      </a:r>
                      <a:endParaRPr lang="zh-CN" altLang="en-US" sz="2400" dirty="0"/>
                    </a:p>
                  </a:txBody>
                  <a:tcPr/>
                </a:tc>
                <a:tc>
                  <a:txBody>
                    <a:bodyPr/>
                    <a:lstStyle/>
                    <a:p>
                      <a:r>
                        <a:rPr lang="en-US" altLang="zh-CN" sz="2400" dirty="0"/>
                        <a:t>29</a:t>
                      </a:r>
                      <a:endParaRPr lang="zh-CN" altLang="en-US" sz="2400" dirty="0"/>
                    </a:p>
                  </a:txBody>
                  <a:tcPr/>
                </a:tc>
                <a:tc>
                  <a:txBody>
                    <a:bodyPr/>
                    <a:lstStyle/>
                    <a:p>
                      <a:r>
                        <a:rPr lang="en-US" altLang="zh-CN" sz="2400" dirty="0"/>
                        <a:t>28</a:t>
                      </a:r>
                      <a:endParaRPr lang="zh-CN" altLang="en-US" sz="2400" dirty="0"/>
                    </a:p>
                  </a:txBody>
                  <a:tcPr/>
                </a:tc>
                <a:tc>
                  <a:txBody>
                    <a:bodyPr/>
                    <a:lstStyle/>
                    <a:p>
                      <a:r>
                        <a:rPr lang="en-US" altLang="zh-CN" sz="2400" dirty="0"/>
                        <a:t>27</a:t>
                      </a:r>
                      <a:endParaRPr lang="zh-CN" altLang="en-US" sz="2400" dirty="0"/>
                    </a:p>
                  </a:txBody>
                  <a:tcPr/>
                </a:tc>
                <a:tc>
                  <a:txBody>
                    <a:bodyPr/>
                    <a:lstStyle/>
                    <a:p>
                      <a:r>
                        <a:rPr lang="en-US" altLang="zh-CN" sz="2400" dirty="0"/>
                        <a:t>26</a:t>
                      </a:r>
                      <a:endParaRPr lang="zh-CN" altLang="en-US" sz="2400" dirty="0"/>
                    </a:p>
                  </a:txBody>
                  <a:tcPr/>
                </a:tc>
                <a:tc>
                  <a:txBody>
                    <a:bodyPr/>
                    <a:lstStyle/>
                    <a:p>
                      <a:r>
                        <a:rPr lang="en-US" altLang="zh-CN" sz="2400" dirty="0"/>
                        <a:t>25</a:t>
                      </a:r>
                      <a:endParaRPr lang="zh-CN" altLang="en-US" sz="2400" dirty="0"/>
                    </a:p>
                  </a:txBody>
                  <a:tcPr/>
                </a:tc>
                <a:tc>
                  <a:txBody>
                    <a:bodyPr/>
                    <a:lstStyle/>
                    <a:p>
                      <a:r>
                        <a:rPr lang="en-US" altLang="zh-CN" sz="2400" dirty="0"/>
                        <a:t>24</a:t>
                      </a:r>
                      <a:endParaRPr lang="zh-CN" altLang="en-US" sz="2400" dirty="0"/>
                    </a:p>
                  </a:txBody>
                  <a:tcPr/>
                </a:tc>
                <a:tc>
                  <a:txBody>
                    <a:bodyPr/>
                    <a:lstStyle/>
                    <a:p>
                      <a:r>
                        <a:rPr lang="en-US" altLang="zh-CN" sz="2400" dirty="0"/>
                        <a:t>23</a:t>
                      </a:r>
                      <a:endParaRPr lang="zh-CN" altLang="en-US" sz="2400" dirty="0"/>
                    </a:p>
                  </a:txBody>
                  <a:tcPr/>
                </a:tc>
                <a:tc>
                  <a:txBody>
                    <a:bodyPr/>
                    <a:lstStyle/>
                    <a:p>
                      <a:r>
                        <a:rPr lang="en-US" altLang="zh-CN" sz="2400" dirty="0"/>
                        <a:t>22</a:t>
                      </a:r>
                      <a:endParaRPr lang="zh-CN" altLang="en-US" sz="2400" dirty="0"/>
                    </a:p>
                  </a:txBody>
                  <a:tcPr/>
                </a:tc>
                <a:tc>
                  <a:txBody>
                    <a:bodyPr/>
                    <a:lstStyle/>
                    <a:p>
                      <a:r>
                        <a:rPr lang="en-US" altLang="zh-CN" sz="2400" dirty="0"/>
                        <a:t>21</a:t>
                      </a:r>
                      <a:endParaRPr lang="zh-CN" altLang="en-US" sz="2400" dirty="0"/>
                    </a:p>
                  </a:txBody>
                  <a:tcPr/>
                </a:tc>
                <a:tc>
                  <a:txBody>
                    <a:bodyPr/>
                    <a:lstStyle/>
                    <a:p>
                      <a:r>
                        <a:rPr lang="en-US" altLang="zh-CN" sz="2400" dirty="0"/>
                        <a:t>20</a:t>
                      </a:r>
                      <a:endParaRPr lang="zh-CN" altLang="en-US" sz="2400" dirty="0"/>
                    </a:p>
                  </a:txBody>
                  <a:tcPr/>
                </a:tc>
                <a:tc>
                  <a:txBody>
                    <a:bodyPr/>
                    <a:lstStyle/>
                    <a:p>
                      <a:r>
                        <a:rPr lang="en-US" altLang="zh-CN" sz="2400" dirty="0"/>
                        <a:t>19</a:t>
                      </a:r>
                      <a:endParaRPr lang="zh-CN" altLang="en-US" sz="2400" dirty="0"/>
                    </a:p>
                  </a:txBody>
                  <a:tcPr/>
                </a:tc>
                <a:tc>
                  <a:txBody>
                    <a:bodyPr/>
                    <a:lstStyle/>
                    <a:p>
                      <a:r>
                        <a:rPr lang="en-US" altLang="zh-CN" sz="2400" dirty="0"/>
                        <a:t>18</a:t>
                      </a:r>
                      <a:endParaRPr lang="zh-CN" altLang="en-US" sz="2400" dirty="0"/>
                    </a:p>
                  </a:txBody>
                  <a:tcPr/>
                </a:tc>
                <a:tc>
                  <a:txBody>
                    <a:bodyPr/>
                    <a:lstStyle/>
                    <a:p>
                      <a:r>
                        <a:rPr lang="en-US" altLang="zh-CN" sz="2400" dirty="0"/>
                        <a:t>17</a:t>
                      </a:r>
                      <a:endParaRPr lang="zh-CN" altLang="en-US" sz="2400" dirty="0"/>
                    </a:p>
                  </a:txBody>
                  <a:tcPr/>
                </a:tc>
                <a:tc>
                  <a:txBody>
                    <a:bodyPr/>
                    <a:lstStyle/>
                    <a:p>
                      <a:r>
                        <a:rPr lang="en-US" altLang="zh-CN" sz="2400" dirty="0"/>
                        <a:t>16</a:t>
                      </a:r>
                      <a:endParaRPr lang="zh-CN" altLang="en-US" sz="2400" dirty="0"/>
                    </a:p>
                  </a:txBody>
                  <a:tcPr/>
                </a:tc>
                <a:extLst>
                  <a:ext uri="{0D108BD9-81ED-4DB2-BD59-A6C34878D82A}">
                    <a16:rowId xmlns:a16="http://schemas.microsoft.com/office/drawing/2014/main" val="10000"/>
                  </a:ext>
                </a:extLst>
              </a:tr>
              <a:tr h="370840">
                <a:tc>
                  <a:txBody>
                    <a:bodyPr/>
                    <a:lstStyle/>
                    <a:p>
                      <a:pPr algn="ctr"/>
                      <a:r>
                        <a:rPr lang="en-US" altLang="zh-CN" sz="2400" b="1" i="0" dirty="0"/>
                        <a:t>s</a:t>
                      </a:r>
                      <a:endParaRPr lang="zh-CN" altLang="en-US" sz="2400" b="1" i="0" dirty="0"/>
                    </a:p>
                  </a:txBody>
                  <a:tcPr/>
                </a:tc>
                <a:tc gridSpan="8">
                  <a:txBody>
                    <a:bodyPr/>
                    <a:lstStyle/>
                    <a:p>
                      <a:pPr algn="ctr"/>
                      <a:r>
                        <a:rPr lang="en-US" altLang="zh-CN" sz="2400" dirty="0"/>
                        <a:t>8</a:t>
                      </a:r>
                      <a:r>
                        <a:rPr lang="zh-CN" altLang="en-US" sz="2400" dirty="0"/>
                        <a:t>位指数（无符号数）</a:t>
                      </a:r>
                    </a:p>
                  </a:txBody>
                  <a:tcPr>
                    <a:solidFill>
                      <a:schemeClr val="accent2">
                        <a:lumMod val="40000"/>
                        <a:lumOff val="60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7">
                  <a:txBody>
                    <a:bodyPr/>
                    <a:lstStyle/>
                    <a:p>
                      <a:pPr algn="ctr"/>
                      <a:r>
                        <a:rPr lang="en-US" altLang="zh-CN" sz="2400" dirty="0"/>
                        <a:t>23</a:t>
                      </a:r>
                      <a:r>
                        <a:rPr lang="zh-CN" altLang="en-US" sz="2400" dirty="0"/>
                        <a:t>位尾数（无符号数）</a:t>
                      </a:r>
                    </a:p>
                  </a:txBody>
                  <a:tcPr>
                    <a:solidFill>
                      <a:schemeClr val="accent6">
                        <a:lumMod val="40000"/>
                        <a:lumOff val="60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bl>
          </a:graphicData>
        </a:graphic>
      </p:graphicFrame>
      <p:graphicFrame>
        <p:nvGraphicFramePr>
          <p:cNvPr id="7" name="内容占位符 7"/>
          <p:cNvGraphicFramePr/>
          <p:nvPr>
            <p:custDataLst>
              <p:tags r:id="rId3"/>
            </p:custDataLst>
          </p:nvPr>
        </p:nvGraphicFramePr>
        <p:xfrm>
          <a:off x="839598" y="2056996"/>
          <a:ext cx="10515600" cy="914400"/>
        </p:xfrm>
        <a:graphic>
          <a:graphicData uri="http://schemas.openxmlformats.org/drawingml/2006/table">
            <a:tbl>
              <a:tblPr firstRow="1" bandRow="1">
                <a:tableStyleId>{5C22544A-7EE6-4342-B048-85BDC9FD1C3A}</a:tableStyleId>
              </a:tblPr>
              <a:tblGrid>
                <a:gridCol w="657225">
                  <a:extLst>
                    <a:ext uri="{9D8B030D-6E8A-4147-A177-3AD203B41FA5}">
                      <a16:colId xmlns:a16="http://schemas.microsoft.com/office/drawing/2014/main" val="20000"/>
                    </a:ext>
                  </a:extLst>
                </a:gridCol>
                <a:gridCol w="657225">
                  <a:extLst>
                    <a:ext uri="{9D8B030D-6E8A-4147-A177-3AD203B41FA5}">
                      <a16:colId xmlns:a16="http://schemas.microsoft.com/office/drawing/2014/main" val="20001"/>
                    </a:ext>
                  </a:extLst>
                </a:gridCol>
                <a:gridCol w="657225">
                  <a:extLst>
                    <a:ext uri="{9D8B030D-6E8A-4147-A177-3AD203B41FA5}">
                      <a16:colId xmlns:a16="http://schemas.microsoft.com/office/drawing/2014/main" val="20002"/>
                    </a:ext>
                  </a:extLst>
                </a:gridCol>
                <a:gridCol w="657225">
                  <a:extLst>
                    <a:ext uri="{9D8B030D-6E8A-4147-A177-3AD203B41FA5}">
                      <a16:colId xmlns:a16="http://schemas.microsoft.com/office/drawing/2014/main" val="20003"/>
                    </a:ext>
                  </a:extLst>
                </a:gridCol>
                <a:gridCol w="657225">
                  <a:extLst>
                    <a:ext uri="{9D8B030D-6E8A-4147-A177-3AD203B41FA5}">
                      <a16:colId xmlns:a16="http://schemas.microsoft.com/office/drawing/2014/main" val="20004"/>
                    </a:ext>
                  </a:extLst>
                </a:gridCol>
                <a:gridCol w="657225">
                  <a:extLst>
                    <a:ext uri="{9D8B030D-6E8A-4147-A177-3AD203B41FA5}">
                      <a16:colId xmlns:a16="http://schemas.microsoft.com/office/drawing/2014/main" val="20005"/>
                    </a:ext>
                  </a:extLst>
                </a:gridCol>
                <a:gridCol w="657225">
                  <a:extLst>
                    <a:ext uri="{9D8B030D-6E8A-4147-A177-3AD203B41FA5}">
                      <a16:colId xmlns:a16="http://schemas.microsoft.com/office/drawing/2014/main" val="20006"/>
                    </a:ext>
                  </a:extLst>
                </a:gridCol>
                <a:gridCol w="657225">
                  <a:extLst>
                    <a:ext uri="{9D8B030D-6E8A-4147-A177-3AD203B41FA5}">
                      <a16:colId xmlns:a16="http://schemas.microsoft.com/office/drawing/2014/main" val="20007"/>
                    </a:ext>
                  </a:extLst>
                </a:gridCol>
                <a:gridCol w="657225">
                  <a:extLst>
                    <a:ext uri="{9D8B030D-6E8A-4147-A177-3AD203B41FA5}">
                      <a16:colId xmlns:a16="http://schemas.microsoft.com/office/drawing/2014/main" val="20008"/>
                    </a:ext>
                  </a:extLst>
                </a:gridCol>
                <a:gridCol w="657225">
                  <a:extLst>
                    <a:ext uri="{9D8B030D-6E8A-4147-A177-3AD203B41FA5}">
                      <a16:colId xmlns:a16="http://schemas.microsoft.com/office/drawing/2014/main" val="20009"/>
                    </a:ext>
                  </a:extLst>
                </a:gridCol>
                <a:gridCol w="657225">
                  <a:extLst>
                    <a:ext uri="{9D8B030D-6E8A-4147-A177-3AD203B41FA5}">
                      <a16:colId xmlns:a16="http://schemas.microsoft.com/office/drawing/2014/main" val="20010"/>
                    </a:ext>
                  </a:extLst>
                </a:gridCol>
                <a:gridCol w="657225">
                  <a:extLst>
                    <a:ext uri="{9D8B030D-6E8A-4147-A177-3AD203B41FA5}">
                      <a16:colId xmlns:a16="http://schemas.microsoft.com/office/drawing/2014/main" val="20011"/>
                    </a:ext>
                  </a:extLst>
                </a:gridCol>
                <a:gridCol w="657225">
                  <a:extLst>
                    <a:ext uri="{9D8B030D-6E8A-4147-A177-3AD203B41FA5}">
                      <a16:colId xmlns:a16="http://schemas.microsoft.com/office/drawing/2014/main" val="20012"/>
                    </a:ext>
                  </a:extLst>
                </a:gridCol>
                <a:gridCol w="657225">
                  <a:extLst>
                    <a:ext uri="{9D8B030D-6E8A-4147-A177-3AD203B41FA5}">
                      <a16:colId xmlns:a16="http://schemas.microsoft.com/office/drawing/2014/main" val="20013"/>
                    </a:ext>
                  </a:extLst>
                </a:gridCol>
                <a:gridCol w="657225">
                  <a:extLst>
                    <a:ext uri="{9D8B030D-6E8A-4147-A177-3AD203B41FA5}">
                      <a16:colId xmlns:a16="http://schemas.microsoft.com/office/drawing/2014/main" val="20014"/>
                    </a:ext>
                  </a:extLst>
                </a:gridCol>
                <a:gridCol w="657225">
                  <a:extLst>
                    <a:ext uri="{9D8B030D-6E8A-4147-A177-3AD203B41FA5}">
                      <a16:colId xmlns:a16="http://schemas.microsoft.com/office/drawing/2014/main" val="20015"/>
                    </a:ext>
                  </a:extLst>
                </a:gridCol>
              </a:tblGrid>
              <a:tr h="370840">
                <a:tc>
                  <a:txBody>
                    <a:bodyPr/>
                    <a:lstStyle/>
                    <a:p>
                      <a:r>
                        <a:rPr lang="en-US" altLang="zh-CN" sz="2400" dirty="0"/>
                        <a:t>15</a:t>
                      </a:r>
                      <a:endParaRPr lang="zh-CN" altLang="en-US" sz="2400" dirty="0"/>
                    </a:p>
                  </a:txBody>
                  <a:tcPr/>
                </a:tc>
                <a:tc>
                  <a:txBody>
                    <a:bodyPr/>
                    <a:lstStyle/>
                    <a:p>
                      <a:r>
                        <a:rPr lang="en-US" altLang="zh-CN" sz="2400" dirty="0"/>
                        <a:t>14</a:t>
                      </a:r>
                      <a:endParaRPr lang="zh-CN" altLang="en-US" sz="2400" dirty="0"/>
                    </a:p>
                  </a:txBody>
                  <a:tcPr/>
                </a:tc>
                <a:tc>
                  <a:txBody>
                    <a:bodyPr/>
                    <a:lstStyle/>
                    <a:p>
                      <a:r>
                        <a:rPr lang="en-US" altLang="zh-CN" sz="2400" dirty="0"/>
                        <a:t>13</a:t>
                      </a:r>
                      <a:endParaRPr lang="zh-CN" altLang="en-US" sz="2400" dirty="0"/>
                    </a:p>
                  </a:txBody>
                  <a:tcPr/>
                </a:tc>
                <a:tc>
                  <a:txBody>
                    <a:bodyPr/>
                    <a:lstStyle/>
                    <a:p>
                      <a:r>
                        <a:rPr lang="en-US" altLang="zh-CN" sz="2400" dirty="0"/>
                        <a:t>12</a:t>
                      </a:r>
                      <a:endParaRPr lang="zh-CN" altLang="en-US" sz="2400" dirty="0"/>
                    </a:p>
                  </a:txBody>
                  <a:tcPr/>
                </a:tc>
                <a:tc>
                  <a:txBody>
                    <a:bodyPr/>
                    <a:lstStyle/>
                    <a:p>
                      <a:r>
                        <a:rPr lang="en-US" altLang="zh-CN" sz="2400" dirty="0"/>
                        <a:t>11</a:t>
                      </a:r>
                      <a:endParaRPr lang="zh-CN" altLang="en-US" sz="2400" dirty="0"/>
                    </a:p>
                  </a:txBody>
                  <a:tcPr/>
                </a:tc>
                <a:tc>
                  <a:txBody>
                    <a:bodyPr/>
                    <a:lstStyle/>
                    <a:p>
                      <a:r>
                        <a:rPr lang="en-US" altLang="zh-CN" sz="2400" dirty="0"/>
                        <a:t>10</a:t>
                      </a:r>
                      <a:endParaRPr lang="zh-CN" altLang="en-US" sz="2400" dirty="0"/>
                    </a:p>
                  </a:txBody>
                  <a:tcPr/>
                </a:tc>
                <a:tc>
                  <a:txBody>
                    <a:bodyPr/>
                    <a:lstStyle/>
                    <a:p>
                      <a:r>
                        <a:rPr lang="en-US" altLang="zh-CN" sz="2400" dirty="0"/>
                        <a:t>9</a:t>
                      </a:r>
                      <a:endParaRPr lang="zh-CN" altLang="en-US" sz="2400" dirty="0"/>
                    </a:p>
                  </a:txBody>
                  <a:tcPr/>
                </a:tc>
                <a:tc>
                  <a:txBody>
                    <a:bodyPr/>
                    <a:lstStyle/>
                    <a:p>
                      <a:r>
                        <a:rPr lang="en-US" altLang="zh-CN" sz="2400" dirty="0"/>
                        <a:t>8</a:t>
                      </a:r>
                      <a:endParaRPr lang="zh-CN" altLang="en-US" sz="2400" dirty="0"/>
                    </a:p>
                  </a:txBody>
                  <a:tcPr/>
                </a:tc>
                <a:tc>
                  <a:txBody>
                    <a:bodyPr/>
                    <a:lstStyle/>
                    <a:p>
                      <a:r>
                        <a:rPr lang="en-US" altLang="zh-CN" sz="2400" dirty="0"/>
                        <a:t>7</a:t>
                      </a:r>
                      <a:endParaRPr lang="zh-CN" altLang="en-US" sz="2400" dirty="0"/>
                    </a:p>
                  </a:txBody>
                  <a:tcPr/>
                </a:tc>
                <a:tc>
                  <a:txBody>
                    <a:bodyPr/>
                    <a:lstStyle/>
                    <a:p>
                      <a:r>
                        <a:rPr lang="en-US" altLang="zh-CN" sz="2400" dirty="0"/>
                        <a:t>6</a:t>
                      </a:r>
                      <a:endParaRPr lang="zh-CN" altLang="en-US" sz="2400" dirty="0"/>
                    </a:p>
                  </a:txBody>
                  <a:tcPr/>
                </a:tc>
                <a:tc>
                  <a:txBody>
                    <a:bodyPr/>
                    <a:lstStyle/>
                    <a:p>
                      <a:r>
                        <a:rPr lang="en-US" altLang="zh-CN" sz="2400" dirty="0"/>
                        <a:t>5</a:t>
                      </a:r>
                      <a:endParaRPr lang="zh-CN" altLang="en-US" sz="2400" dirty="0"/>
                    </a:p>
                  </a:txBody>
                  <a:tcPr/>
                </a:tc>
                <a:tc>
                  <a:txBody>
                    <a:bodyPr/>
                    <a:lstStyle/>
                    <a:p>
                      <a:r>
                        <a:rPr lang="en-US" altLang="zh-CN" sz="2400" dirty="0"/>
                        <a:t>4</a:t>
                      </a:r>
                      <a:endParaRPr lang="zh-CN" altLang="en-US" sz="2400" dirty="0"/>
                    </a:p>
                  </a:txBody>
                  <a:tcPr/>
                </a:tc>
                <a:tc>
                  <a:txBody>
                    <a:bodyPr/>
                    <a:lstStyle/>
                    <a:p>
                      <a:r>
                        <a:rPr lang="en-US" altLang="zh-CN" sz="2400" dirty="0"/>
                        <a:t>3</a:t>
                      </a:r>
                      <a:endParaRPr lang="zh-CN" altLang="en-US" sz="2400" dirty="0"/>
                    </a:p>
                  </a:txBody>
                  <a:tcPr/>
                </a:tc>
                <a:tc>
                  <a:txBody>
                    <a:bodyPr/>
                    <a:lstStyle/>
                    <a:p>
                      <a:r>
                        <a:rPr lang="en-US" altLang="zh-CN" sz="2400" dirty="0"/>
                        <a:t>2</a:t>
                      </a:r>
                      <a:endParaRPr lang="zh-CN" altLang="en-US" sz="2400" dirty="0"/>
                    </a:p>
                  </a:txBody>
                  <a:tcPr/>
                </a:tc>
                <a:tc>
                  <a:txBody>
                    <a:bodyPr/>
                    <a:lstStyle/>
                    <a:p>
                      <a:r>
                        <a:rPr lang="en-US" altLang="zh-CN" sz="2400" dirty="0"/>
                        <a:t>1</a:t>
                      </a:r>
                      <a:endParaRPr lang="zh-CN" altLang="en-US" sz="2400" dirty="0"/>
                    </a:p>
                  </a:txBody>
                  <a:tcPr/>
                </a:tc>
                <a:tc>
                  <a:txBody>
                    <a:bodyPr/>
                    <a:lstStyle/>
                    <a:p>
                      <a:r>
                        <a:rPr lang="en-US" altLang="zh-CN" sz="2400" dirty="0"/>
                        <a:t>0</a:t>
                      </a:r>
                      <a:endParaRPr lang="zh-CN" altLang="en-US" sz="2400" dirty="0"/>
                    </a:p>
                  </a:txBody>
                  <a:tcPr/>
                </a:tc>
                <a:extLst>
                  <a:ext uri="{0D108BD9-81ED-4DB2-BD59-A6C34878D82A}">
                    <a16:rowId xmlns:a16="http://schemas.microsoft.com/office/drawing/2014/main" val="10000"/>
                  </a:ext>
                </a:extLst>
              </a:tr>
              <a:tr h="370840">
                <a:tc gridSpan="16">
                  <a:txBody>
                    <a:bodyPr/>
                    <a:lstStyle/>
                    <a:p>
                      <a:pPr algn="ctr"/>
                      <a:r>
                        <a:rPr lang="en-US" altLang="zh-CN" sz="2400" dirty="0"/>
                        <a:t>23</a:t>
                      </a:r>
                      <a:r>
                        <a:rPr lang="zh-CN" altLang="en-US" sz="2400" dirty="0"/>
                        <a:t>位尾数（无符号数）</a:t>
                      </a:r>
                    </a:p>
                  </a:txBody>
                  <a:tcPr>
                    <a:solidFill>
                      <a:schemeClr val="accent6">
                        <a:lumMod val="40000"/>
                        <a:lumOff val="60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398643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altLang="en-US" dirty="0"/>
              <a:t>算术移位规则</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62179" name="Rectangle 3"/>
          <p:cNvSpPr>
            <a:spLocks noChangeArrowheads="1"/>
          </p:cNvSpPr>
          <p:nvPr/>
        </p:nvSpPr>
        <p:spPr bwMode="auto">
          <a:xfrm>
            <a:off x="5248910" y="5387975"/>
            <a:ext cx="1383030" cy="6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ct val="20000"/>
              </a:spcBef>
              <a:spcAft>
                <a:spcPts val="0"/>
              </a:spcAft>
              <a:buClr>
                <a:srgbClr val="ED7D31"/>
              </a:buClr>
              <a:buSzPct val="80000"/>
              <a:buFont typeface="Wingdings" panose="05000000000000000000" pitchFamily="2" charset="2"/>
              <a:buNone/>
              <a:tabLst/>
              <a:defRPr/>
            </a:pPr>
            <a:r>
              <a:rPr kumimoji="1" lang="zh-CN" altLang="en-US" sz="280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1</a:t>
            </a:r>
          </a:p>
        </p:txBody>
      </p:sp>
      <p:sp>
        <p:nvSpPr>
          <p:cNvPr id="562180" name="Rectangle 4"/>
          <p:cNvSpPr>
            <a:spLocks noChangeArrowheads="1"/>
          </p:cNvSpPr>
          <p:nvPr/>
        </p:nvSpPr>
        <p:spPr bwMode="auto">
          <a:xfrm>
            <a:off x="4829810" y="4711700"/>
            <a:ext cx="211899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ct val="20000"/>
              </a:spcBef>
              <a:spcAft>
                <a:spcPts val="0"/>
              </a:spcAft>
              <a:buClr>
                <a:srgbClr val="ED7D31"/>
              </a:buClr>
              <a:buSzPct val="80000"/>
              <a:buFont typeface="Wingdings" panose="05000000000000000000" pitchFamily="2" charset="2"/>
              <a:buNone/>
              <a:tabLst/>
              <a:defRPr/>
            </a:pPr>
            <a:r>
              <a:rPr kumimoji="1" lang="zh-CN" altLang="en-US" sz="280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右移</a:t>
            </a:r>
            <a:r>
              <a:rPr kumimoji="1" lang="zh-CN" altLang="en-US" sz="2800"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 </a:t>
            </a: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补</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1</a:t>
            </a:r>
          </a:p>
        </p:txBody>
      </p:sp>
      <p:sp>
        <p:nvSpPr>
          <p:cNvPr id="562181" name="Rectangle 5"/>
          <p:cNvSpPr>
            <a:spLocks noChangeArrowheads="1"/>
          </p:cNvSpPr>
          <p:nvPr/>
        </p:nvSpPr>
        <p:spPr bwMode="auto">
          <a:xfrm>
            <a:off x="4829810" y="4033520"/>
            <a:ext cx="2118995" cy="67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ct val="20000"/>
              </a:spcBef>
              <a:spcAft>
                <a:spcPts val="0"/>
              </a:spcAft>
              <a:buClr>
                <a:srgbClr val="ED7D31"/>
              </a:buClr>
              <a:buSzPct val="80000"/>
              <a:buFont typeface="Wingdings" panose="05000000000000000000" pitchFamily="2" charset="2"/>
              <a:buNone/>
              <a:tabLst/>
              <a:defRPr/>
            </a:pPr>
            <a:r>
              <a:rPr kumimoji="1" lang="zh-CN" altLang="en-US" sz="280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左移</a:t>
            </a:r>
            <a:r>
              <a:rPr kumimoji="1" lang="en-US" altLang="zh-CN" sz="280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 </a:t>
            </a: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补</a:t>
            </a:r>
            <a:r>
              <a:rPr kumimoji="1" lang="zh-CN" altLang="en-US" sz="2800" i="0" u="none" strike="noStrike" kern="1200" cap="none" spc="0" normalizeH="0" baseline="0" noProof="0" dirty="0">
                <a:ln>
                  <a:noFill/>
                </a:ln>
                <a:solidFill>
                  <a:srgbClr val="954F72"/>
                </a:solidFill>
                <a:effectLst/>
                <a:uLnTx/>
                <a:uFillTx/>
                <a:latin typeface="Times New Roman" panose="02020603050405020304" pitchFamily="18" charset="0"/>
                <a:ea typeface="宋体" panose="02010600030101010101" pitchFamily="2" charset="-122"/>
                <a:cs typeface="+mn-cs"/>
              </a:rPr>
              <a:t> </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zh-CN" altLang="en-US" sz="280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0</a:t>
            </a:r>
          </a:p>
        </p:txBody>
      </p:sp>
      <p:sp>
        <p:nvSpPr>
          <p:cNvPr id="562182" name="Rectangle 6"/>
          <p:cNvSpPr>
            <a:spLocks noChangeArrowheads="1"/>
          </p:cNvSpPr>
          <p:nvPr/>
        </p:nvSpPr>
        <p:spPr bwMode="auto">
          <a:xfrm>
            <a:off x="5210810" y="3317875"/>
            <a:ext cx="1485265" cy="716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ct val="20000"/>
              </a:spcBef>
              <a:spcAft>
                <a:spcPts val="0"/>
              </a:spcAft>
              <a:buClr>
                <a:srgbClr val="ED7D31"/>
              </a:buClr>
              <a:buSzPct val="80000"/>
              <a:buFont typeface="Wingdings" panose="05000000000000000000" pitchFamily="2" charset="2"/>
              <a:buNone/>
              <a:tabLst/>
              <a:defRPr/>
            </a:pPr>
            <a:r>
              <a:rPr kumimoji="1" lang="zh-CN" altLang="en-US" sz="280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0</a:t>
            </a:r>
          </a:p>
        </p:txBody>
      </p:sp>
      <p:sp>
        <p:nvSpPr>
          <p:cNvPr id="562183" name="Rectangle 7"/>
          <p:cNvSpPr>
            <a:spLocks noChangeArrowheads="1"/>
          </p:cNvSpPr>
          <p:nvPr/>
        </p:nvSpPr>
        <p:spPr bwMode="auto">
          <a:xfrm>
            <a:off x="1929765" y="5387975"/>
            <a:ext cx="2240280" cy="6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ct val="20000"/>
              </a:spcBef>
              <a:spcAft>
                <a:spcPts val="0"/>
              </a:spcAft>
              <a:buClr>
                <a:srgbClr val="ED7D31"/>
              </a:buClr>
              <a:buSzPct val="80000"/>
              <a:buFont typeface="Wingdings" panose="05000000000000000000" pitchFamily="2" charset="2"/>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反       码</a:t>
            </a:r>
          </a:p>
        </p:txBody>
      </p:sp>
      <p:sp>
        <p:nvSpPr>
          <p:cNvPr id="562184" name="Rectangle 8"/>
          <p:cNvSpPr>
            <a:spLocks noChangeArrowheads="1"/>
          </p:cNvSpPr>
          <p:nvPr/>
        </p:nvSpPr>
        <p:spPr bwMode="auto">
          <a:xfrm>
            <a:off x="1929765" y="4033520"/>
            <a:ext cx="2139315" cy="1353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ct val="20000"/>
              </a:spcBef>
              <a:spcAft>
                <a:spcPts val="0"/>
              </a:spcAft>
              <a:buClr>
                <a:srgbClr val="ED7D31"/>
              </a:buClr>
              <a:buSzPct val="80000"/>
              <a:buFont typeface="Wingdings" panose="05000000000000000000" pitchFamily="2" charset="2"/>
              <a:buNone/>
              <a:tabLst/>
              <a:defRPr/>
            </a:pP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补       码</a:t>
            </a:r>
          </a:p>
        </p:txBody>
      </p:sp>
      <p:sp>
        <p:nvSpPr>
          <p:cNvPr id="562185" name="Rectangle 9"/>
          <p:cNvSpPr>
            <a:spLocks noChangeArrowheads="1"/>
          </p:cNvSpPr>
          <p:nvPr/>
        </p:nvSpPr>
        <p:spPr bwMode="auto">
          <a:xfrm>
            <a:off x="1929765" y="3317875"/>
            <a:ext cx="2240280" cy="716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ct val="20000"/>
              </a:spcBef>
              <a:spcAft>
                <a:spcPts val="0"/>
              </a:spcAft>
              <a:buClr>
                <a:srgbClr val="ED7D31"/>
              </a:buClr>
              <a:buSzPct val="80000"/>
              <a:buFont typeface="Wingdings" panose="05000000000000000000" pitchFamily="2" charset="2"/>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原       码</a:t>
            </a:r>
          </a:p>
        </p:txBody>
      </p:sp>
      <p:sp>
        <p:nvSpPr>
          <p:cNvPr id="562186" name="Rectangle 10"/>
          <p:cNvSpPr>
            <a:spLocks noChangeArrowheads="1"/>
          </p:cNvSpPr>
          <p:nvPr/>
        </p:nvSpPr>
        <p:spPr bwMode="auto">
          <a:xfrm>
            <a:off x="472440" y="3317875"/>
            <a:ext cx="962025" cy="2748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ct val="20000"/>
              </a:spcBef>
              <a:spcAft>
                <a:spcPts val="0"/>
              </a:spcAft>
              <a:buClr>
                <a:srgbClr val="ED7D31"/>
              </a:buClr>
              <a:buSzPct val="80000"/>
              <a:buFont typeface="Wingdings" panose="05000000000000000000" pitchFamily="2" charset="2"/>
              <a:buNone/>
              <a:tabLst/>
              <a:defRPr/>
            </a:pP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负数</a:t>
            </a:r>
          </a:p>
        </p:txBody>
      </p:sp>
      <p:sp>
        <p:nvSpPr>
          <p:cNvPr id="562187" name="Rectangle 11"/>
          <p:cNvSpPr>
            <a:spLocks noChangeArrowheads="1"/>
          </p:cNvSpPr>
          <p:nvPr/>
        </p:nvSpPr>
        <p:spPr bwMode="auto">
          <a:xfrm>
            <a:off x="5248910" y="2641600"/>
            <a:ext cx="1383030"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ct val="20000"/>
              </a:spcBef>
              <a:spcAft>
                <a:spcPts val="0"/>
              </a:spcAft>
              <a:buClr>
                <a:srgbClr val="ED7D31"/>
              </a:buClr>
              <a:buSzPct val="80000"/>
              <a:buFont typeface="Wingdings" panose="05000000000000000000" pitchFamily="2" charset="2"/>
              <a:buNone/>
              <a:tabLst/>
              <a:defRPr/>
            </a:pPr>
            <a:r>
              <a:rPr kumimoji="1" lang="zh-CN" altLang="en-US" sz="2800" i="0" u="none" strike="noStrike" kern="1200" cap="none" spc="0" normalizeH="0" baseline="0" noProof="0" dirty="0">
                <a:ln>
                  <a:noFill/>
                </a:ln>
                <a:solidFill>
                  <a:srgbClr val="0000FF"/>
                </a:solidFill>
                <a:effectLst/>
                <a:uLnTx/>
                <a:uFillTx/>
                <a:latin typeface="Times New Roman" panose="02020603050405020304" pitchFamily="18" charset="0"/>
                <a:ea typeface="宋体" panose="02010600030101010101" pitchFamily="2" charset="-122"/>
                <a:cs typeface="+mn-cs"/>
              </a:rPr>
              <a:t>0</a:t>
            </a:r>
          </a:p>
        </p:txBody>
      </p:sp>
      <p:sp>
        <p:nvSpPr>
          <p:cNvPr id="562188" name="Rectangle 12"/>
          <p:cNvSpPr>
            <a:spLocks noChangeArrowheads="1"/>
          </p:cNvSpPr>
          <p:nvPr/>
        </p:nvSpPr>
        <p:spPr bwMode="auto">
          <a:xfrm>
            <a:off x="1510665" y="2641600"/>
            <a:ext cx="310324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ct val="20000"/>
              </a:spcBef>
              <a:spcAft>
                <a:spcPts val="0"/>
              </a:spcAft>
              <a:buClr>
                <a:srgbClr val="ED7D31"/>
              </a:buClr>
              <a:buSzPct val="80000"/>
              <a:buFont typeface="Wingdings" panose="05000000000000000000" pitchFamily="2" charset="2"/>
              <a:buNone/>
              <a:tabLst/>
              <a:defRPr/>
            </a:pP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原码、补码、反码</a:t>
            </a:r>
          </a:p>
        </p:txBody>
      </p:sp>
      <p:sp>
        <p:nvSpPr>
          <p:cNvPr id="562189" name="Rectangle 13"/>
          <p:cNvSpPr>
            <a:spLocks noChangeArrowheads="1"/>
          </p:cNvSpPr>
          <p:nvPr/>
        </p:nvSpPr>
        <p:spPr bwMode="auto">
          <a:xfrm>
            <a:off x="472440" y="2641600"/>
            <a:ext cx="10763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ct val="20000"/>
              </a:spcBef>
              <a:spcAft>
                <a:spcPts val="0"/>
              </a:spcAft>
              <a:buClr>
                <a:srgbClr val="ED7D31"/>
              </a:buClr>
              <a:buSzPct val="80000"/>
              <a:buFont typeface="Wingdings" panose="05000000000000000000" pitchFamily="2" charset="2"/>
              <a:buNone/>
              <a:tabLst/>
              <a:defRPr/>
            </a:pP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正数</a:t>
            </a:r>
          </a:p>
        </p:txBody>
      </p:sp>
      <p:sp>
        <p:nvSpPr>
          <p:cNvPr id="562205" name="Text Box 29"/>
          <p:cNvSpPr txBox="1">
            <a:spLocks noChangeArrowheads="1"/>
          </p:cNvSpPr>
          <p:nvPr/>
        </p:nvSpPr>
        <p:spPr bwMode="auto">
          <a:xfrm>
            <a:off x="659232" y="903201"/>
            <a:ext cx="566212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514350" marR="0" lvl="0"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符号位不变</a:t>
            </a:r>
            <a:endPar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514350" marR="0" lvl="0"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机器数的移位 与 真值移位 一致</a:t>
            </a:r>
          </a:p>
        </p:txBody>
      </p:sp>
      <p:grpSp>
        <p:nvGrpSpPr>
          <p:cNvPr id="2" name="Group 33"/>
          <p:cNvGrpSpPr/>
          <p:nvPr/>
        </p:nvGrpSpPr>
        <p:grpSpPr bwMode="auto">
          <a:xfrm>
            <a:off x="458058" y="1938273"/>
            <a:ext cx="6491287" cy="4114800"/>
            <a:chOff x="951" y="1117"/>
            <a:chExt cx="4089" cy="2592"/>
          </a:xfrm>
        </p:grpSpPr>
        <p:grpSp>
          <p:nvGrpSpPr>
            <p:cNvPr id="46097" name="Group 16"/>
            <p:cNvGrpSpPr/>
            <p:nvPr/>
          </p:nvGrpSpPr>
          <p:grpSpPr bwMode="auto">
            <a:xfrm>
              <a:off x="960" y="1136"/>
              <a:ext cx="4080" cy="2573"/>
              <a:chOff x="960" y="1136"/>
              <a:chExt cx="4080" cy="2573"/>
            </a:xfrm>
          </p:grpSpPr>
          <p:sp>
            <p:nvSpPr>
              <p:cNvPr id="46102" name="Rectangle 17"/>
              <p:cNvSpPr>
                <a:spLocks noChangeArrowheads="1"/>
              </p:cNvSpPr>
              <p:nvPr/>
            </p:nvSpPr>
            <p:spPr bwMode="auto">
              <a:xfrm>
                <a:off x="960" y="1136"/>
                <a:ext cx="918"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ct val="20000"/>
                  </a:spcBef>
                  <a:spcAft>
                    <a:spcPts val="0"/>
                  </a:spcAft>
                  <a:buClr>
                    <a:srgbClr val="ED7D31"/>
                  </a:buClr>
                  <a:buSzPct val="80000"/>
                  <a:buFont typeface="Wingdings" panose="05000000000000000000" pitchFamily="2" charset="2"/>
                  <a:buNone/>
                  <a:tabLst/>
                  <a:defRPr/>
                </a:pPr>
                <a:endPar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46103" name="Line 18"/>
              <p:cNvSpPr>
                <a:spLocks noChangeShapeType="1"/>
              </p:cNvSpPr>
              <p:nvPr/>
            </p:nvSpPr>
            <p:spPr bwMode="auto">
              <a:xfrm>
                <a:off x="960" y="1136"/>
                <a:ext cx="4080"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6104" name="Line 19"/>
              <p:cNvSpPr>
                <a:spLocks noChangeShapeType="1"/>
              </p:cNvSpPr>
              <p:nvPr/>
            </p:nvSpPr>
            <p:spPr bwMode="auto">
              <a:xfrm>
                <a:off x="960" y="1552"/>
                <a:ext cx="4080" cy="0"/>
              </a:xfrm>
              <a:prstGeom prst="line">
                <a:avLst/>
              </a:prstGeom>
              <a:noFill/>
              <a:ln w="12700">
                <a:solidFill>
                  <a:schemeClr val="tx1"/>
                </a:solidFill>
                <a:miter lim="800000"/>
              </a:ln>
              <a:extLst>
                <a:ext uri="{909E8E84-426E-40DD-AFC4-6F175D3DCCD1}">
                  <a14:hiddenFill xmlns:a14="http://schemas.microsoft.com/office/drawing/2010/main">
                    <a:noFill/>
                  </a14:hiddenFill>
                </a:ext>
              </a:extLst>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6105" name="Line 20"/>
              <p:cNvSpPr>
                <a:spLocks noChangeShapeType="1"/>
              </p:cNvSpPr>
              <p:nvPr/>
            </p:nvSpPr>
            <p:spPr bwMode="auto">
              <a:xfrm>
                <a:off x="960" y="1978"/>
                <a:ext cx="4080" cy="0"/>
              </a:xfrm>
              <a:prstGeom prst="line">
                <a:avLst/>
              </a:prstGeom>
              <a:noFill/>
              <a:ln w="12700">
                <a:solidFill>
                  <a:schemeClr val="tx1"/>
                </a:solidFill>
                <a:miter lim="800000"/>
              </a:ln>
              <a:extLst>
                <a:ext uri="{909E8E84-426E-40DD-AFC4-6F175D3DCCD1}">
                  <a14:hiddenFill xmlns:a14="http://schemas.microsoft.com/office/drawing/2010/main">
                    <a:noFill/>
                  </a14:hiddenFill>
                </a:ext>
              </a:extLst>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6106" name="Line 21"/>
              <p:cNvSpPr>
                <a:spLocks noChangeShapeType="1"/>
              </p:cNvSpPr>
              <p:nvPr/>
            </p:nvSpPr>
            <p:spPr bwMode="auto">
              <a:xfrm>
                <a:off x="960" y="3709"/>
                <a:ext cx="4080" cy="0"/>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6107" name="Line 22"/>
              <p:cNvSpPr>
                <a:spLocks noChangeShapeType="1"/>
              </p:cNvSpPr>
              <p:nvPr/>
            </p:nvSpPr>
            <p:spPr bwMode="auto">
              <a:xfrm>
                <a:off x="960" y="1136"/>
                <a:ext cx="0" cy="2573"/>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6108" name="Line 23"/>
              <p:cNvSpPr>
                <a:spLocks noChangeShapeType="1"/>
              </p:cNvSpPr>
              <p:nvPr/>
            </p:nvSpPr>
            <p:spPr bwMode="auto">
              <a:xfrm>
                <a:off x="1606" y="1136"/>
                <a:ext cx="0" cy="2573"/>
              </a:xfrm>
              <a:prstGeom prst="line">
                <a:avLst/>
              </a:prstGeom>
              <a:noFill/>
              <a:ln w="12700">
                <a:solidFill>
                  <a:schemeClr val="tx1"/>
                </a:solidFill>
                <a:miter lim="800000"/>
              </a:ln>
              <a:extLst>
                <a:ext uri="{909E8E84-426E-40DD-AFC4-6F175D3DCCD1}">
                  <a14:hiddenFill xmlns:a14="http://schemas.microsoft.com/office/drawing/2010/main">
                    <a:noFill/>
                  </a14:hiddenFill>
                </a:ext>
              </a:extLst>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6109" name="Line 24"/>
              <p:cNvSpPr>
                <a:spLocks noChangeShapeType="1"/>
              </p:cNvSpPr>
              <p:nvPr/>
            </p:nvSpPr>
            <p:spPr bwMode="auto">
              <a:xfrm>
                <a:off x="3569" y="1136"/>
                <a:ext cx="0" cy="2573"/>
              </a:xfrm>
              <a:prstGeom prst="line">
                <a:avLst/>
              </a:prstGeom>
              <a:noFill/>
              <a:ln w="12700">
                <a:solidFill>
                  <a:schemeClr val="tx1"/>
                </a:solidFill>
                <a:miter lim="800000"/>
              </a:ln>
              <a:extLst>
                <a:ext uri="{909E8E84-426E-40DD-AFC4-6F175D3DCCD1}">
                  <a14:hiddenFill xmlns:a14="http://schemas.microsoft.com/office/drawing/2010/main">
                    <a:noFill/>
                  </a14:hiddenFill>
                </a:ext>
              </a:extLst>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6110" name="Line 25"/>
              <p:cNvSpPr>
                <a:spLocks noChangeShapeType="1"/>
              </p:cNvSpPr>
              <p:nvPr/>
            </p:nvSpPr>
            <p:spPr bwMode="auto">
              <a:xfrm>
                <a:off x="5040" y="1136"/>
                <a:ext cx="0" cy="2573"/>
              </a:xfrm>
              <a:prstGeom prst="line">
                <a:avLst/>
              </a:prstGeom>
              <a:noFill/>
              <a:ln w="28575" cap="sq">
                <a:solidFill>
                  <a:schemeClr val="tx1"/>
                </a:solidFill>
                <a:miter lim="800000"/>
              </a:ln>
              <a:extLst>
                <a:ext uri="{909E8E84-426E-40DD-AFC4-6F175D3DCCD1}">
                  <a14:hiddenFill xmlns:a14="http://schemas.microsoft.com/office/drawing/2010/main">
                    <a:noFill/>
                  </a14:hiddenFill>
                </a:ext>
              </a:extLst>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6111" name="Line 26"/>
              <p:cNvSpPr>
                <a:spLocks noChangeShapeType="1"/>
              </p:cNvSpPr>
              <p:nvPr/>
            </p:nvSpPr>
            <p:spPr bwMode="auto">
              <a:xfrm flipV="1">
                <a:off x="1630" y="2453"/>
                <a:ext cx="3402" cy="0"/>
              </a:xfrm>
              <a:prstGeom prst="line">
                <a:avLst/>
              </a:prstGeom>
              <a:noFill/>
              <a:ln w="12700">
                <a:solidFill>
                  <a:schemeClr val="tx1"/>
                </a:solidFill>
                <a:miter lim="800000"/>
              </a:ln>
              <a:extLst>
                <a:ext uri="{909E8E84-426E-40DD-AFC4-6F175D3DCCD1}">
                  <a14:hiddenFill xmlns:a14="http://schemas.microsoft.com/office/drawing/2010/main">
                    <a:noFill/>
                  </a14:hiddenFill>
                </a:ext>
              </a:extLst>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6112" name="Line 27"/>
              <p:cNvSpPr>
                <a:spLocks noChangeShapeType="1"/>
              </p:cNvSpPr>
              <p:nvPr/>
            </p:nvSpPr>
            <p:spPr bwMode="auto">
              <a:xfrm flipV="1">
                <a:off x="1606" y="3282"/>
                <a:ext cx="3426" cy="2"/>
              </a:xfrm>
              <a:prstGeom prst="line">
                <a:avLst/>
              </a:prstGeom>
              <a:noFill/>
              <a:ln w="12700">
                <a:solidFill>
                  <a:schemeClr val="tx1"/>
                </a:solidFill>
                <a:miter lim="800000"/>
              </a:ln>
              <a:extLst>
                <a:ext uri="{909E8E84-426E-40DD-AFC4-6F175D3DCCD1}">
                  <a14:hiddenFill xmlns:a14="http://schemas.microsoft.com/office/drawing/2010/main">
                    <a:noFill/>
                  </a14:hiddenFill>
                </a:ext>
              </a:extLst>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6113" name="Line 28"/>
              <p:cNvSpPr>
                <a:spLocks noChangeShapeType="1"/>
              </p:cNvSpPr>
              <p:nvPr/>
            </p:nvSpPr>
            <p:spPr bwMode="auto">
              <a:xfrm flipV="1">
                <a:off x="3569" y="2864"/>
                <a:ext cx="1471" cy="7"/>
              </a:xfrm>
              <a:prstGeom prst="line">
                <a:avLst/>
              </a:prstGeom>
              <a:noFill/>
              <a:ln w="12700">
                <a:solidFill>
                  <a:schemeClr val="tx1"/>
                </a:solidFill>
                <a:miter lim="800000"/>
              </a:ln>
              <a:extLst>
                <a:ext uri="{909E8E84-426E-40DD-AFC4-6F175D3DCCD1}">
                  <a14:hiddenFill xmlns:a14="http://schemas.microsoft.com/office/drawing/2010/main">
                    <a:noFill/>
                  </a14:hiddenFill>
                </a:ext>
              </a:extLst>
            </p:spPr>
            <p:txBody>
              <a:bodyPr wrap="none"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46098" name="Group 32"/>
            <p:cNvGrpSpPr/>
            <p:nvPr/>
          </p:nvGrpSpPr>
          <p:grpSpPr bwMode="auto">
            <a:xfrm>
              <a:off x="951" y="1117"/>
              <a:ext cx="3954" cy="435"/>
              <a:chOff x="951" y="1117"/>
              <a:chExt cx="3954" cy="435"/>
            </a:xfrm>
          </p:grpSpPr>
          <p:sp>
            <p:nvSpPr>
              <p:cNvPr id="46099" name="Rectangle 14"/>
              <p:cNvSpPr>
                <a:spLocks noChangeArrowheads="1"/>
              </p:cNvSpPr>
              <p:nvPr/>
            </p:nvSpPr>
            <p:spPr bwMode="auto">
              <a:xfrm>
                <a:off x="3904" y="1127"/>
                <a:ext cx="1001"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ct val="20000"/>
                  </a:spcBef>
                  <a:spcAft>
                    <a:spcPts val="0"/>
                  </a:spcAft>
                  <a:buClr>
                    <a:srgbClr val="ED7D31"/>
                  </a:buClr>
                  <a:buSzPct val="80000"/>
                  <a:buFont typeface="Wingdings" panose="05000000000000000000" pitchFamily="2" charset="2"/>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空位补？</a:t>
                </a:r>
              </a:p>
            </p:txBody>
          </p:sp>
          <p:sp>
            <p:nvSpPr>
              <p:cNvPr id="46100" name="Rectangle 15"/>
              <p:cNvSpPr>
                <a:spLocks noChangeArrowheads="1"/>
              </p:cNvSpPr>
              <p:nvPr/>
            </p:nvSpPr>
            <p:spPr bwMode="auto">
              <a:xfrm>
                <a:off x="1654" y="1136"/>
                <a:ext cx="1859"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ct val="20000"/>
                  </a:spcBef>
                  <a:spcAft>
                    <a:spcPts val="0"/>
                  </a:spcAft>
                  <a:buClr>
                    <a:srgbClr val="ED7D31"/>
                  </a:buClr>
                  <a:buSzPct val="80000"/>
                  <a:buFont typeface="Wingdings" panose="05000000000000000000" pitchFamily="2" charset="2"/>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机器数表示</a:t>
                </a:r>
              </a:p>
            </p:txBody>
          </p:sp>
          <p:sp>
            <p:nvSpPr>
              <p:cNvPr id="46101" name="Rectangle 31"/>
              <p:cNvSpPr>
                <a:spLocks noChangeArrowheads="1"/>
              </p:cNvSpPr>
              <p:nvPr/>
            </p:nvSpPr>
            <p:spPr bwMode="auto">
              <a:xfrm>
                <a:off x="951" y="1117"/>
                <a:ext cx="742"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1"/>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ct val="20000"/>
                  </a:spcBef>
                  <a:spcAft>
                    <a:spcPts val="0"/>
                  </a:spcAft>
                  <a:buClr>
                    <a:srgbClr val="ED7D31"/>
                  </a:buClr>
                  <a:buSzPct val="80000"/>
                  <a:buFont typeface="Wingdings" panose="05000000000000000000" pitchFamily="2" charset="2"/>
                  <a:buNone/>
                  <a:tabLst/>
                  <a:defRPr/>
                </a:pP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真值</a:t>
                </a:r>
              </a:p>
            </p:txBody>
          </p:sp>
        </p:grpSp>
      </p:grpSp>
      <p:grpSp>
        <p:nvGrpSpPr>
          <p:cNvPr id="34" name="Group 16"/>
          <p:cNvGrpSpPr/>
          <p:nvPr/>
        </p:nvGrpSpPr>
        <p:grpSpPr bwMode="auto">
          <a:xfrm>
            <a:off x="8190022" y="1661159"/>
            <a:ext cx="3587754" cy="541335"/>
            <a:chOff x="1789" y="1605"/>
            <a:chExt cx="2260" cy="341"/>
          </a:xfrm>
        </p:grpSpPr>
        <p:sp>
          <p:nvSpPr>
            <p:cNvPr id="35" name="Text Box 17"/>
            <p:cNvSpPr txBox="1">
              <a:spLocks noChangeArrowheads="1"/>
            </p:cNvSpPr>
            <p:nvPr/>
          </p:nvSpPr>
          <p:spPr bwMode="auto">
            <a:xfrm>
              <a:off x="1789" y="1605"/>
              <a:ext cx="226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80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 </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 </a:t>
              </a:r>
              <a:r>
                <a:rPr kumimoji="1" lang="en-US" altLang="zh-CN" sz="280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4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100…00</a:t>
              </a:r>
            </a:p>
          </p:txBody>
        </p:sp>
        <p:sp>
          <p:nvSpPr>
            <p:cNvPr id="36" name="Text Box 18"/>
            <p:cNvSpPr txBox="1">
              <a:spLocks noChangeArrowheads="1"/>
            </p:cNvSpPr>
            <p:nvPr/>
          </p:nvSpPr>
          <p:spPr bwMode="auto">
            <a:xfrm>
              <a:off x="2812" y="1616"/>
              <a:ext cx="47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grpSp>
        <p:nvGrpSpPr>
          <p:cNvPr id="39" name="Group 16"/>
          <p:cNvGrpSpPr/>
          <p:nvPr/>
        </p:nvGrpSpPr>
        <p:grpSpPr bwMode="auto">
          <a:xfrm>
            <a:off x="7820791" y="2200952"/>
            <a:ext cx="3948116" cy="538161"/>
            <a:chOff x="1965" y="1593"/>
            <a:chExt cx="2487" cy="339"/>
          </a:xfrm>
        </p:grpSpPr>
        <p:sp>
          <p:nvSpPr>
            <p:cNvPr id="40" name="Text Box 17"/>
            <p:cNvSpPr txBox="1">
              <a:spLocks noChangeArrowheads="1"/>
            </p:cNvSpPr>
            <p:nvPr/>
          </p:nvSpPr>
          <p:spPr bwMode="auto">
            <a:xfrm>
              <a:off x="1965" y="1593"/>
              <a:ext cx="2487"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80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80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原</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4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100…00</a:t>
              </a:r>
            </a:p>
          </p:txBody>
        </p:sp>
        <p:sp>
          <p:nvSpPr>
            <p:cNvPr id="41" name="Text Box 18"/>
            <p:cNvSpPr txBox="1">
              <a:spLocks noChangeArrowheads="1"/>
            </p:cNvSpPr>
            <p:nvPr/>
          </p:nvSpPr>
          <p:spPr bwMode="auto">
            <a:xfrm>
              <a:off x="3240" y="1605"/>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grpSp>
        <p:nvGrpSpPr>
          <p:cNvPr id="6" name="组合 5"/>
          <p:cNvGrpSpPr/>
          <p:nvPr/>
        </p:nvGrpSpPr>
        <p:grpSpPr>
          <a:xfrm>
            <a:off x="7482840" y="5119370"/>
            <a:ext cx="4369435" cy="953135"/>
            <a:chOff x="7226206" y="2179551"/>
            <a:chExt cx="4978932" cy="953135"/>
          </a:xfrm>
        </p:grpSpPr>
        <p:sp>
          <p:nvSpPr>
            <p:cNvPr id="46" name="Text Box 45"/>
            <p:cNvSpPr txBox="1">
              <a:spLocks noChangeArrowheads="1"/>
            </p:cNvSpPr>
            <p:nvPr/>
          </p:nvSpPr>
          <p:spPr bwMode="auto">
            <a:xfrm>
              <a:off x="7226206" y="2179551"/>
              <a:ext cx="4978932"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80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80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补</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rPr>
                <a:t>[</a:t>
              </a:r>
              <a:r>
                <a:rPr kumimoji="1" lang="en-US" altLang="zh-CN" sz="280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rPr>
                <a:t>y</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rPr>
                <a:t>]</a:t>
              </a:r>
              <a:r>
                <a:rPr kumimoji="1" lang="zh-CN" altLang="en-US" sz="280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rPr>
                <a:t>反</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的</a:t>
              </a:r>
              <a:r>
                <a:rPr kumimoji="1" lang="zh-CN" altLang="en-US" sz="280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末位</a:t>
              </a:r>
              <a:r>
                <a:rPr kumimoji="1" lang="en-US" altLang="zh-CN" sz="280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+1</a:t>
              </a:r>
              <a:endParaRPr kumimoji="1" lang="en-US" altLang="zh-CN" sz="2800" i="1" u="none" strike="noStrike" kern="1200" cap="none" spc="0" normalizeH="0" baseline="45000" noProof="0" dirty="0">
                <a:ln>
                  <a:noFill/>
                </a:ln>
                <a:solidFill>
                  <a:srgbClr val="FF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  </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1  </a:t>
              </a:r>
              <a:r>
                <a:rPr kumimoji="1" lang="en-US" altLang="zh-CN" sz="280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 </a:t>
              </a:r>
              <a:r>
                <a:rPr kumimoji="1" lang="en-US" altLang="zh-CN" sz="2800" i="1"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i="1" u="none" strike="noStrike" kern="1200" cap="none" spc="0" normalizeH="0" baseline="-25000" noProof="0" dirty="0" err="1">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100…00</a:t>
              </a:r>
              <a:endParaRPr kumimoji="1" lang="en-US" altLang="zh-CN" sz="2800" i="1" u="none" strike="noStrike" kern="1200" cap="none" spc="0" normalizeH="0" baseline="4500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52" name="Line 47"/>
            <p:cNvSpPr>
              <a:spLocks noChangeShapeType="1"/>
            </p:cNvSpPr>
            <p:nvPr/>
          </p:nvSpPr>
          <p:spPr bwMode="auto">
            <a:xfrm>
              <a:off x="8915887" y="2745214"/>
              <a:ext cx="301657"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3" name="Line 48"/>
            <p:cNvSpPr>
              <a:spLocks noChangeShapeType="1"/>
            </p:cNvSpPr>
            <p:nvPr/>
          </p:nvSpPr>
          <p:spPr bwMode="auto">
            <a:xfrm>
              <a:off x="9315980" y="2745214"/>
              <a:ext cx="301657"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4" name="Line 49"/>
            <p:cNvSpPr>
              <a:spLocks noChangeShapeType="1"/>
            </p:cNvSpPr>
            <p:nvPr/>
          </p:nvSpPr>
          <p:spPr bwMode="auto">
            <a:xfrm>
              <a:off x="10068535" y="2732514"/>
              <a:ext cx="301657"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61" name="Group 44"/>
          <p:cNvGrpSpPr/>
          <p:nvPr/>
        </p:nvGrpSpPr>
        <p:grpSpPr bwMode="auto">
          <a:xfrm>
            <a:off x="7433310" y="4331970"/>
            <a:ext cx="4412615" cy="525463"/>
            <a:chOff x="1536" y="3566"/>
            <a:chExt cx="3136" cy="331"/>
          </a:xfrm>
        </p:grpSpPr>
        <p:sp>
          <p:nvSpPr>
            <p:cNvPr id="65" name="Text Box 45"/>
            <p:cNvSpPr txBox="1">
              <a:spLocks noChangeArrowheads="1"/>
            </p:cNvSpPr>
            <p:nvPr/>
          </p:nvSpPr>
          <p:spPr bwMode="auto">
            <a:xfrm>
              <a:off x="1536" y="3568"/>
              <a:ext cx="313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 typeface="Wingdings" panose="05000000000000000000" pitchFamily="2" charset="2"/>
                <a:buNone/>
                <a:tabLst/>
                <a:defRPr/>
              </a:pP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en-US" altLang="zh-CN" sz="280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1" lang="zh-CN" altLang="en-US" sz="280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反</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1  </a:t>
              </a:r>
              <a:r>
                <a:rPr kumimoji="1" lang="en-US" altLang="zh-CN" sz="280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i="1" u="none" strike="noStrike" kern="1200" cap="none" spc="0" normalizeH="0" baseline="0" noProof="0" dirty="0" err="1">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i="1" u="none" strike="noStrike" kern="1200" cap="none" spc="0" normalizeH="0" baseline="-25000" noProof="0" dirty="0" err="1">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011…11</a:t>
              </a:r>
              <a:endParaRPr kumimoji="1" lang="en-US" altLang="zh-CN" sz="2800" i="1" u="none" strike="noStrike" kern="1200" cap="none" spc="0" normalizeH="0" baseline="4500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66" name="Text Box 46"/>
            <p:cNvSpPr txBox="1">
              <a:spLocks noChangeArrowheads="1"/>
            </p:cNvSpPr>
            <p:nvPr/>
          </p:nvSpPr>
          <p:spPr bwMode="auto">
            <a:xfrm>
              <a:off x="2960" y="3566"/>
              <a:ext cx="340"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sp>
          <p:nvSpPr>
            <p:cNvPr id="67" name="Line 47"/>
            <p:cNvSpPr>
              <a:spLocks noChangeShapeType="1"/>
            </p:cNvSpPr>
            <p:nvPr/>
          </p:nvSpPr>
          <p:spPr bwMode="auto">
            <a:xfrm>
              <a:off x="2527" y="3655"/>
              <a:ext cx="1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8" name="Line 48"/>
            <p:cNvSpPr>
              <a:spLocks noChangeShapeType="1"/>
            </p:cNvSpPr>
            <p:nvPr/>
          </p:nvSpPr>
          <p:spPr bwMode="auto">
            <a:xfrm>
              <a:off x="2770" y="3655"/>
              <a:ext cx="1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9" name="Line 49"/>
            <p:cNvSpPr>
              <a:spLocks noChangeShapeType="1"/>
            </p:cNvSpPr>
            <p:nvPr/>
          </p:nvSpPr>
          <p:spPr bwMode="auto">
            <a:xfrm>
              <a:off x="3307" y="3655"/>
              <a:ext cx="190" cy="0"/>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56" name="Group 16"/>
          <p:cNvGrpSpPr/>
          <p:nvPr/>
        </p:nvGrpSpPr>
        <p:grpSpPr bwMode="auto">
          <a:xfrm>
            <a:off x="8246465" y="973815"/>
            <a:ext cx="3587754" cy="541335"/>
            <a:chOff x="1789" y="1605"/>
            <a:chExt cx="2260" cy="341"/>
          </a:xfrm>
        </p:grpSpPr>
        <p:sp>
          <p:nvSpPr>
            <p:cNvPr id="57" name="Text Box 17"/>
            <p:cNvSpPr txBox="1">
              <a:spLocks noChangeArrowheads="1"/>
            </p:cNvSpPr>
            <p:nvPr/>
          </p:nvSpPr>
          <p:spPr bwMode="auto">
            <a:xfrm>
              <a:off x="1789" y="1605"/>
              <a:ext cx="226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en-US" altLang="zh-CN" sz="280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 0. </a:t>
              </a:r>
              <a:r>
                <a:rPr kumimoji="1" lang="en-US" altLang="zh-CN" sz="280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4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100…00</a:t>
              </a:r>
            </a:p>
          </p:txBody>
        </p:sp>
        <p:sp>
          <p:nvSpPr>
            <p:cNvPr id="58" name="Text Box 18"/>
            <p:cNvSpPr txBox="1">
              <a:spLocks noChangeArrowheads="1"/>
            </p:cNvSpPr>
            <p:nvPr/>
          </p:nvSpPr>
          <p:spPr bwMode="auto">
            <a:xfrm>
              <a:off x="2742" y="1616"/>
              <a:ext cx="47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grpSp>
        <p:nvGrpSpPr>
          <p:cNvPr id="3" name="Group 16"/>
          <p:cNvGrpSpPr/>
          <p:nvPr/>
        </p:nvGrpSpPr>
        <p:grpSpPr bwMode="auto">
          <a:xfrm>
            <a:off x="7202936" y="2882940"/>
            <a:ext cx="4662492" cy="523874"/>
            <a:chOff x="1789" y="1605"/>
            <a:chExt cx="2937" cy="330"/>
          </a:xfrm>
        </p:grpSpPr>
        <p:sp>
          <p:nvSpPr>
            <p:cNvPr id="7" name="Text Box 17"/>
            <p:cNvSpPr txBox="1">
              <a:spLocks noChangeArrowheads="1"/>
            </p:cNvSpPr>
            <p:nvPr/>
          </p:nvSpPr>
          <p:spPr bwMode="auto">
            <a:xfrm>
              <a:off x="1789" y="1605"/>
              <a:ext cx="293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右移</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位：</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0</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4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100…0</a:t>
              </a:r>
            </a:p>
          </p:txBody>
        </p:sp>
        <p:sp>
          <p:nvSpPr>
            <p:cNvPr id="8" name="Text Box 18"/>
            <p:cNvSpPr txBox="1">
              <a:spLocks noChangeArrowheads="1"/>
            </p:cNvSpPr>
            <p:nvPr/>
          </p:nvSpPr>
          <p:spPr bwMode="auto">
            <a:xfrm>
              <a:off x="3560" y="1605"/>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grpSp>
        <p:nvGrpSpPr>
          <p:cNvPr id="9" name="Group 16"/>
          <p:cNvGrpSpPr/>
          <p:nvPr/>
        </p:nvGrpSpPr>
        <p:grpSpPr bwMode="auto">
          <a:xfrm>
            <a:off x="7190236" y="3441740"/>
            <a:ext cx="4568829" cy="523874"/>
            <a:chOff x="1789" y="1605"/>
            <a:chExt cx="2878" cy="330"/>
          </a:xfrm>
        </p:grpSpPr>
        <p:sp>
          <p:nvSpPr>
            <p:cNvPr id="10" name="Text Box 17"/>
            <p:cNvSpPr txBox="1">
              <a:spLocks noChangeArrowheads="1"/>
            </p:cNvSpPr>
            <p:nvPr/>
          </p:nvSpPr>
          <p:spPr bwMode="auto">
            <a:xfrm>
              <a:off x="1789" y="1605"/>
              <a:ext cx="287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左移</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位：</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rPr>
                <a:t>y</a:t>
              </a:r>
              <a:r>
                <a:rPr kumimoji="1" lang="en-US" altLang="zh-CN" sz="280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rPr>
                <a:t>2</a:t>
              </a:r>
              <a:r>
                <a:rPr kumimoji="1" lang="en-US" altLang="zh-CN" sz="280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i="0"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3</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1" lang="en-US" altLang="zh-CN" sz="2800" i="1"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1" lang="en-US" altLang="zh-CN" sz="2400" i="1" u="none" strike="noStrike" kern="1200" cap="none" spc="0" normalizeH="0" baseline="-25000" noProof="0" dirty="0">
                  <a:ln>
                    <a:noFill/>
                  </a:ln>
                  <a:solidFill>
                    <a:prstClr val="black"/>
                  </a:solidFill>
                  <a:effectLst/>
                  <a:uLnTx/>
                  <a:uFillTx/>
                  <a:latin typeface="Times New Roman" panose="02020603050405020304" pitchFamily="18" charset="0"/>
                  <a:ea typeface="宋体" panose="02010600030101010101" pitchFamily="2" charset="-122"/>
                  <a:cs typeface="+mn-cs"/>
                </a:rPr>
                <a:t>n</a:t>
              </a:r>
              <a:r>
                <a:rPr kumimoji="1" lang="en-US" altLang="zh-CN" sz="24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100…00</a:t>
              </a:r>
              <a:r>
                <a:rPr kumimoji="1" lang="en-US" altLang="zh-CN" sz="240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0</a:t>
              </a:r>
            </a:p>
          </p:txBody>
        </p:sp>
        <p:sp>
          <p:nvSpPr>
            <p:cNvPr id="11" name="Text Box 18"/>
            <p:cNvSpPr txBox="1">
              <a:spLocks noChangeArrowheads="1"/>
            </p:cNvSpPr>
            <p:nvPr/>
          </p:nvSpPr>
          <p:spPr bwMode="auto">
            <a:xfrm>
              <a:off x="3368" y="1605"/>
              <a:ext cx="31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2"/>
                </a:buClr>
                <a:buSzPct val="80000"/>
                <a:buFont typeface="Wingdings" panose="05000000000000000000" pitchFamily="2" charset="2"/>
                <a:buChar char="l"/>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tx1"/>
                </a:buClr>
                <a:buSzPct val="90000"/>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lr>
                  <a:schemeClr val="accent1"/>
                </a:buClr>
                <a:buSzPct val="60000"/>
                <a:buFont typeface="Wingdings" panose="05000000000000000000" pitchFamily="2" charset="2"/>
                <a:buChar char="l"/>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lr>
                  <a:schemeClr val="tx1"/>
                </a:buClr>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lr>
                  <a:schemeClr val="accent1"/>
                </a:buClr>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lr>
                  <a:schemeClr val="accent1"/>
                </a:buClr>
                <a:buChar char="•"/>
                <a:defRPr kumimoji="1" sz="20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p>
          </p:txBody>
        </p:sp>
      </p:grpSp>
    </p:spTree>
    <p:extLst>
      <p:ext uri="{BB962C8B-B14F-4D97-AF65-F5344CB8AC3E}">
        <p14:creationId xmlns:p14="http://schemas.microsoft.com/office/powerpoint/2010/main" val="3620824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标题 2"/>
          <p:cNvSpPr>
            <a:spLocks noGrp="1"/>
          </p:cNvSpPr>
          <p:nvPr>
            <p:ph type="title"/>
          </p:nvPr>
        </p:nvSpPr>
        <p:spPr/>
        <p:txBody>
          <a:bodyPr/>
          <a:lstStyle/>
          <a:p>
            <a:r>
              <a:rPr lang="zh-CN" altLang="en-US" dirty="0"/>
              <a:t>第</a:t>
            </a:r>
            <a:r>
              <a:rPr lang="en-US" altLang="zh-CN" dirty="0"/>
              <a:t>1</a:t>
            </a:r>
            <a:r>
              <a:rPr lang="zh-CN" altLang="en-US" dirty="0"/>
              <a:t>章 概论</a:t>
            </a:r>
          </a:p>
        </p:txBody>
      </p:sp>
      <p:sp>
        <p:nvSpPr>
          <p:cNvPr id="1048682" name="内容占位符 3"/>
          <p:cNvSpPr>
            <a:spLocks noGrp="1"/>
          </p:cNvSpPr>
          <p:nvPr>
            <p:ph idx="1"/>
          </p:nvPr>
        </p:nvSpPr>
        <p:spPr/>
        <p:txBody>
          <a:bodyPr/>
          <a:lstStyle/>
          <a:p>
            <a:pPr marL="0" indent="0">
              <a:lnSpc>
                <a:spcPct val="190000"/>
              </a:lnSpc>
              <a:spcBef>
                <a:spcPct val="0"/>
              </a:spcBef>
              <a:buNone/>
            </a:pPr>
            <a:r>
              <a:rPr lang="en-US" altLang="zh-CN" dirty="0"/>
              <a:t>1.1 </a:t>
            </a:r>
            <a:r>
              <a:rPr lang="zh-CN" altLang="en-US" dirty="0"/>
              <a:t>计算机发展历史</a:t>
            </a:r>
            <a:endParaRPr lang="en-US" altLang="zh-CN" dirty="0"/>
          </a:p>
          <a:p>
            <a:pPr marL="0" indent="0">
              <a:lnSpc>
                <a:spcPct val="190000"/>
              </a:lnSpc>
              <a:spcBef>
                <a:spcPct val="0"/>
              </a:spcBef>
              <a:buNone/>
            </a:pPr>
            <a:r>
              <a:rPr lang="en-US" altLang="zh-CN" dirty="0"/>
              <a:t>1.2 </a:t>
            </a:r>
            <a:r>
              <a:rPr lang="zh-CN" altLang="en-US" dirty="0"/>
              <a:t>计算机体系结构中的</a:t>
            </a:r>
            <a:r>
              <a:rPr lang="en-US" altLang="zh-CN" dirty="0"/>
              <a:t>7</a:t>
            </a:r>
            <a:r>
              <a:rPr lang="zh-CN" altLang="en-US" dirty="0"/>
              <a:t>个伟大思想</a:t>
            </a:r>
            <a:endParaRPr lang="en-US" altLang="zh-CN" dirty="0"/>
          </a:p>
          <a:p>
            <a:pPr marL="0" indent="0">
              <a:lnSpc>
                <a:spcPct val="190000"/>
              </a:lnSpc>
              <a:spcBef>
                <a:spcPct val="0"/>
              </a:spcBef>
              <a:buNone/>
            </a:pPr>
            <a:r>
              <a:rPr lang="en-US" altLang="zh-CN" dirty="0"/>
              <a:t>1.3 </a:t>
            </a:r>
            <a:r>
              <a:rPr lang="zh-CN" altLang="en-US" dirty="0"/>
              <a:t>计算机层次结构</a:t>
            </a:r>
            <a:endParaRPr lang="en-US" altLang="zh-CN" dirty="0"/>
          </a:p>
          <a:p>
            <a:pPr marL="0" indent="0">
              <a:lnSpc>
                <a:spcPct val="190000"/>
              </a:lnSpc>
              <a:spcBef>
                <a:spcPct val="0"/>
              </a:spcBef>
              <a:buNone/>
            </a:pPr>
            <a:r>
              <a:rPr lang="en-US" altLang="zh-CN" dirty="0"/>
              <a:t>1.4 </a:t>
            </a:r>
            <a:r>
              <a:rPr lang="zh-CN" altLang="en-US" dirty="0"/>
              <a:t>计算机性能指标</a:t>
            </a:r>
          </a:p>
        </p:txBody>
      </p:sp>
      <p:sp>
        <p:nvSpPr>
          <p:cNvPr id="1048683" name="灯片编号占位符 5"/>
          <p:cNvSpPr txBox="1">
            <a:spLocks noGrp="1"/>
          </p:cNvSpPr>
          <p:nvPr>
            <p:ph type="sldNum" sz="quarter" idx="12"/>
          </p:nvPr>
        </p:nvSpPr>
        <p:spPr>
          <a:noFill/>
        </p:spPr>
        <p:txBody>
          <a:bodyPr vert="horz" lIns="91440" tIns="45720" rIns="91440" bIns="45720" rtlCol="0" anchor="ctr"/>
          <a:lstStyle/>
          <a:p>
            <a:fld id="{D53B9609-CEE7-4B89-9EA1-26B7FB394DD2}" type="slidenum">
              <a:rPr lang="zh-CN" altLang="en-US">
                <a:solidFill>
                  <a:schemeClr val="tx1">
                    <a:lumMod val="95000"/>
                    <a:lumOff val="5000"/>
                  </a:schemeClr>
                </a:solidFill>
              </a:rPr>
              <a:t>3</a:t>
            </a:fld>
            <a:endParaRPr lang="en-US" altLang="zh-CN" dirty="0">
              <a:solidFill>
                <a:schemeClr val="tx1">
                  <a:lumMod val="95000"/>
                  <a:lumOff val="5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kumimoji="1" lang="zh-CN" altLang="en-US" dirty="0">
                <a:latin typeface="Times New Roman" panose="02020603050405020304" pitchFamily="18" charset="0"/>
                <a:sym typeface="+mn-ea"/>
              </a:rPr>
              <a:t>算术移位：有符号数的移位</a:t>
            </a:r>
            <a:endParaRPr kumimoji="1" lang="zh-CN" altLang="en-US" dirty="0">
              <a:latin typeface="Times New Roman" panose="02020603050405020304" pitchFamily="18" charset="0"/>
              <a:ea typeface="宋体" panose="02010600030101010101" pitchFamily="2" charset="-122"/>
            </a:endParaRPr>
          </a:p>
          <a:p>
            <a:r>
              <a:rPr kumimoji="1" lang="zh-CN" altLang="en-US" dirty="0">
                <a:latin typeface="Times New Roman" panose="02020603050405020304" pitchFamily="18" charset="0"/>
                <a:sym typeface="+mn-ea"/>
              </a:rPr>
              <a:t>逻辑移位：无符号数的移位</a:t>
            </a:r>
          </a:p>
        </p:txBody>
      </p:sp>
      <p:sp>
        <p:nvSpPr>
          <p:cNvPr id="8" name="标题 7"/>
          <p:cNvSpPr>
            <a:spLocks noGrp="1"/>
          </p:cNvSpPr>
          <p:nvPr>
            <p:ph type="title"/>
          </p:nvPr>
        </p:nvSpPr>
        <p:spPr/>
        <p:txBody>
          <a:bodyPr>
            <a:normAutofit/>
          </a:bodyPr>
          <a:lstStyle/>
          <a:p>
            <a:r>
              <a:rPr lang="zh-CN" altLang="en-US" dirty="0"/>
              <a:t>算术移位和逻辑移位的区别</a:t>
            </a: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67303" name="Text Box 7"/>
          <p:cNvSpPr txBox="1">
            <a:spLocks noChangeArrowheads="1"/>
          </p:cNvSpPr>
          <p:nvPr/>
        </p:nvSpPr>
        <p:spPr bwMode="auto">
          <a:xfrm>
            <a:off x="2270125" y="2271403"/>
            <a:ext cx="16129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逻辑左移</a:t>
            </a:r>
          </a:p>
        </p:txBody>
      </p:sp>
      <p:sp>
        <p:nvSpPr>
          <p:cNvPr id="567304" name="Text Box 8"/>
          <p:cNvSpPr txBox="1">
            <a:spLocks noChangeArrowheads="1"/>
          </p:cNvSpPr>
          <p:nvPr/>
        </p:nvSpPr>
        <p:spPr bwMode="auto">
          <a:xfrm>
            <a:off x="2270125" y="2979428"/>
            <a:ext cx="16129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逻辑右移</a:t>
            </a:r>
          </a:p>
        </p:txBody>
      </p:sp>
      <p:sp>
        <p:nvSpPr>
          <p:cNvPr id="567305" name="Text Box 9"/>
          <p:cNvSpPr txBox="1">
            <a:spLocks noChangeArrowheads="1"/>
          </p:cNvSpPr>
          <p:nvPr/>
        </p:nvSpPr>
        <p:spPr bwMode="auto">
          <a:xfrm>
            <a:off x="4251325" y="2271403"/>
            <a:ext cx="330962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低位添 0，高位丢弃</a:t>
            </a:r>
            <a:endParaRPr kumimoji="1" lang="en-US" altLang="zh-CN" sz="2800"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endParaRPr>
          </a:p>
        </p:txBody>
      </p:sp>
      <p:sp>
        <p:nvSpPr>
          <p:cNvPr id="567306" name="Text Box 10"/>
          <p:cNvSpPr txBox="1">
            <a:spLocks noChangeArrowheads="1"/>
          </p:cNvSpPr>
          <p:nvPr/>
        </p:nvSpPr>
        <p:spPr bwMode="auto">
          <a:xfrm>
            <a:off x="4251325" y="2979428"/>
            <a:ext cx="330962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a:ln>
                  <a:noFill/>
                </a:ln>
                <a:solidFill>
                  <a:srgbClr val="954F72"/>
                </a:solidFill>
                <a:effectLst/>
                <a:uLnTx/>
                <a:uFillTx/>
                <a:latin typeface="Times New Roman" panose="02020603050405020304" pitchFamily="18" charset="0"/>
                <a:ea typeface="宋体" panose="02010600030101010101" pitchFamily="2" charset="-122"/>
                <a:cs typeface="+mn-cs"/>
              </a:rPr>
              <a:t>高位添 0，低位丢弃</a:t>
            </a:r>
          </a:p>
        </p:txBody>
      </p:sp>
      <p:sp>
        <p:nvSpPr>
          <p:cNvPr id="567307" name="Text Box 11"/>
          <p:cNvSpPr txBox="1">
            <a:spLocks noChangeArrowheads="1"/>
          </p:cNvSpPr>
          <p:nvPr/>
        </p:nvSpPr>
        <p:spPr bwMode="auto">
          <a:xfrm>
            <a:off x="426720" y="3600450"/>
            <a:ext cx="945959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例：补码表示的机器数 101</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			  </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rPr>
              <a:t>101</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rPr>
              <a:t>1</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rPr>
              <a:t>0</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rPr>
              <a:t>0</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rPr>
              <a:t>1</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rPr>
              <a:t>0</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p>
        </p:txBody>
      </p:sp>
      <p:sp>
        <p:nvSpPr>
          <p:cNvPr id="567308" name="Text Box 12"/>
          <p:cNvSpPr txBox="1">
            <a:spLocks noChangeArrowheads="1"/>
          </p:cNvSpPr>
          <p:nvPr/>
        </p:nvSpPr>
        <p:spPr bwMode="auto">
          <a:xfrm>
            <a:off x="2270125" y="4331962"/>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逻辑左移</a:t>
            </a:r>
          </a:p>
        </p:txBody>
      </p:sp>
      <p:sp>
        <p:nvSpPr>
          <p:cNvPr id="567309" name="Text Box 13"/>
          <p:cNvSpPr txBox="1">
            <a:spLocks noChangeArrowheads="1"/>
          </p:cNvSpPr>
          <p:nvPr/>
        </p:nvSpPr>
        <p:spPr bwMode="auto">
          <a:xfrm>
            <a:off x="4098926" y="4246253"/>
            <a:ext cx="199707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01</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001</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80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0</a:t>
            </a:r>
          </a:p>
        </p:txBody>
      </p:sp>
      <p:sp>
        <p:nvSpPr>
          <p:cNvPr id="567310" name="Text Box 14"/>
          <p:cNvSpPr txBox="1">
            <a:spLocks noChangeArrowheads="1"/>
          </p:cNvSpPr>
          <p:nvPr/>
        </p:nvSpPr>
        <p:spPr bwMode="auto">
          <a:xfrm>
            <a:off x="6257926" y="4308475"/>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逻辑右移</a:t>
            </a:r>
          </a:p>
        </p:txBody>
      </p:sp>
      <p:sp>
        <p:nvSpPr>
          <p:cNvPr id="567311" name="Text Box 15"/>
          <p:cNvSpPr txBox="1">
            <a:spLocks noChangeArrowheads="1"/>
          </p:cNvSpPr>
          <p:nvPr/>
        </p:nvSpPr>
        <p:spPr bwMode="auto">
          <a:xfrm>
            <a:off x="7918450" y="4246253"/>
            <a:ext cx="16011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0</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1011001</a:t>
            </a:r>
          </a:p>
        </p:txBody>
      </p:sp>
      <p:sp>
        <p:nvSpPr>
          <p:cNvPr id="567312" name="Text Box 16"/>
          <p:cNvSpPr txBox="1">
            <a:spLocks noChangeArrowheads="1"/>
          </p:cNvSpPr>
          <p:nvPr/>
        </p:nvSpPr>
        <p:spPr bwMode="auto">
          <a:xfrm>
            <a:off x="2270125" y="5058735"/>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算术左移</a:t>
            </a:r>
          </a:p>
        </p:txBody>
      </p:sp>
      <p:sp>
        <p:nvSpPr>
          <p:cNvPr id="567313" name="Text Box 17"/>
          <p:cNvSpPr txBox="1">
            <a:spLocks noChangeArrowheads="1"/>
          </p:cNvSpPr>
          <p:nvPr/>
        </p:nvSpPr>
        <p:spPr bwMode="auto">
          <a:xfrm>
            <a:off x="6257926" y="5058735"/>
            <a:ext cx="1819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算术右移</a:t>
            </a:r>
          </a:p>
        </p:txBody>
      </p:sp>
      <p:sp>
        <p:nvSpPr>
          <p:cNvPr id="567314" name="Text Box 18"/>
          <p:cNvSpPr txBox="1">
            <a:spLocks noChangeArrowheads="1"/>
          </p:cNvSpPr>
          <p:nvPr/>
        </p:nvSpPr>
        <p:spPr bwMode="auto">
          <a:xfrm>
            <a:off x="4098926" y="5058736"/>
            <a:ext cx="199707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rPr>
              <a:t>1</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001</a:t>
            </a:r>
            <a:r>
              <a:rPr kumimoji="1" lang="en-US" altLang="zh-CN"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a:t>
            </a:r>
            <a:r>
              <a:rPr kumimoji="1" lang="zh-CN" altLang="en-US" sz="280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0</a:t>
            </a:r>
          </a:p>
        </p:txBody>
      </p:sp>
      <p:sp>
        <p:nvSpPr>
          <p:cNvPr id="567315" name="Text Box 19"/>
          <p:cNvSpPr txBox="1">
            <a:spLocks noChangeArrowheads="1"/>
          </p:cNvSpPr>
          <p:nvPr/>
        </p:nvSpPr>
        <p:spPr bwMode="auto">
          <a:xfrm>
            <a:off x="7918450" y="5015704"/>
            <a:ext cx="34353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sym typeface="+mn-ea"/>
              </a:rPr>
              <a:t>1</a:t>
            </a:r>
            <a:r>
              <a:rPr kumimoji="1" lang="zh-CN" altLang="en-US" sz="280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1</a:t>
            </a: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011001</a:t>
            </a:r>
            <a:endParaRPr kumimoji="1" lang="zh-CN" altLang="en-US" sz="20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pSp>
        <p:nvGrpSpPr>
          <p:cNvPr id="4" name="Group 28"/>
          <p:cNvGrpSpPr/>
          <p:nvPr/>
        </p:nvGrpSpPr>
        <p:grpSpPr bwMode="auto">
          <a:xfrm>
            <a:off x="8305800" y="2274578"/>
            <a:ext cx="1581150" cy="723900"/>
            <a:chOff x="4272" y="1581"/>
            <a:chExt cx="996" cy="456"/>
          </a:xfrm>
        </p:grpSpPr>
        <p:sp>
          <p:nvSpPr>
            <p:cNvPr id="51232" name="Rectangle 29"/>
            <p:cNvSpPr>
              <a:spLocks noChangeArrowheads="1"/>
            </p:cNvSpPr>
            <p:nvPr/>
          </p:nvSpPr>
          <p:spPr bwMode="auto">
            <a:xfrm>
              <a:off x="4368" y="1581"/>
              <a:ext cx="576" cy="219"/>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51233" name="Freeform 30"/>
            <p:cNvSpPr/>
            <p:nvPr/>
          </p:nvSpPr>
          <p:spPr bwMode="auto">
            <a:xfrm>
              <a:off x="4272" y="1704"/>
              <a:ext cx="96" cy="240"/>
            </a:xfrm>
            <a:custGeom>
              <a:avLst/>
              <a:gdLst>
                <a:gd name="T0" fmla="*/ 96 w 96"/>
                <a:gd name="T1" fmla="*/ 0 h 240"/>
                <a:gd name="T2" fmla="*/ 0 w 96"/>
                <a:gd name="T3" fmla="*/ 0 h 240"/>
                <a:gd name="T4" fmla="*/ 0 w 96"/>
                <a:gd name="T5" fmla="*/ 240 h 240"/>
                <a:gd name="T6" fmla="*/ 0 60000 65536"/>
                <a:gd name="T7" fmla="*/ 0 60000 65536"/>
                <a:gd name="T8" fmla="*/ 0 60000 65536"/>
                <a:gd name="T9" fmla="*/ 0 w 96"/>
                <a:gd name="T10" fmla="*/ 0 h 240"/>
                <a:gd name="T11" fmla="*/ 96 w 96"/>
                <a:gd name="T12" fmla="*/ 240 h 240"/>
              </a:gdLst>
              <a:ahLst/>
              <a:cxnLst>
                <a:cxn ang="T6">
                  <a:pos x="T0" y="T1"/>
                </a:cxn>
                <a:cxn ang="T7">
                  <a:pos x="T2" y="T3"/>
                </a:cxn>
                <a:cxn ang="T8">
                  <a:pos x="T4" y="T5"/>
                </a:cxn>
              </a:cxnLst>
              <a:rect l="T9" t="T10" r="T11" b="T12"/>
              <a:pathLst>
                <a:path w="96" h="240">
                  <a:moveTo>
                    <a:pt x="96" y="0"/>
                  </a:moveTo>
                  <a:lnTo>
                    <a:pt x="0" y="0"/>
                  </a:lnTo>
                  <a:lnTo>
                    <a:pt x="0" y="240"/>
                  </a:lnTo>
                </a:path>
              </a:pathLst>
            </a:custGeom>
            <a:noFill/>
            <a:ln w="28575">
              <a:solidFill>
                <a:schemeClr val="tx1"/>
              </a:solidFill>
              <a:miter lim="800000"/>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1234" name="Freeform 31"/>
            <p:cNvSpPr/>
            <p:nvPr/>
          </p:nvSpPr>
          <p:spPr bwMode="auto">
            <a:xfrm>
              <a:off x="4944" y="1704"/>
              <a:ext cx="96" cy="240"/>
            </a:xfrm>
            <a:custGeom>
              <a:avLst/>
              <a:gdLst>
                <a:gd name="T0" fmla="*/ 0 w 96"/>
                <a:gd name="T1" fmla="*/ 0 h 240"/>
                <a:gd name="T2" fmla="*/ 96 w 96"/>
                <a:gd name="T3" fmla="*/ 0 h 240"/>
                <a:gd name="T4" fmla="*/ 96 w 96"/>
                <a:gd name="T5" fmla="*/ 240 h 240"/>
                <a:gd name="T6" fmla="*/ 0 60000 65536"/>
                <a:gd name="T7" fmla="*/ 0 60000 65536"/>
                <a:gd name="T8" fmla="*/ 0 60000 65536"/>
                <a:gd name="T9" fmla="*/ 0 w 96"/>
                <a:gd name="T10" fmla="*/ 0 h 240"/>
                <a:gd name="T11" fmla="*/ 96 w 96"/>
                <a:gd name="T12" fmla="*/ 240 h 240"/>
              </a:gdLst>
              <a:ahLst/>
              <a:cxnLst>
                <a:cxn ang="T6">
                  <a:pos x="T0" y="T1"/>
                </a:cxn>
                <a:cxn ang="T7">
                  <a:pos x="T2" y="T3"/>
                </a:cxn>
                <a:cxn ang="T8">
                  <a:pos x="T4" y="T5"/>
                </a:cxn>
              </a:cxnLst>
              <a:rect l="T9" t="T10" r="T11" b="T12"/>
              <a:pathLst>
                <a:path w="96" h="240">
                  <a:moveTo>
                    <a:pt x="0" y="0"/>
                  </a:moveTo>
                  <a:lnTo>
                    <a:pt x="96" y="0"/>
                  </a:lnTo>
                  <a:lnTo>
                    <a:pt x="96" y="240"/>
                  </a:lnTo>
                </a:path>
              </a:pathLst>
            </a:cu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1235" name="Text Box 32"/>
            <p:cNvSpPr txBox="1">
              <a:spLocks noChangeArrowheads="1"/>
            </p:cNvSpPr>
            <p:nvPr/>
          </p:nvSpPr>
          <p:spPr bwMode="auto">
            <a:xfrm>
              <a:off x="5040" y="171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51236" name="Line 33"/>
            <p:cNvSpPr>
              <a:spLocks noChangeShapeType="1"/>
            </p:cNvSpPr>
            <p:nvPr/>
          </p:nvSpPr>
          <p:spPr bwMode="auto">
            <a:xfrm flipH="1">
              <a:off x="4512" y="1677"/>
              <a:ext cx="288" cy="0"/>
            </a:xfrm>
            <a:prstGeom prst="line">
              <a:avLst/>
            </a:prstGeom>
            <a:noFill/>
            <a:ln w="28575">
              <a:solidFill>
                <a:schemeClr val="tx1"/>
              </a:solidFill>
              <a:miter lim="800000"/>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5" name="Group 34"/>
          <p:cNvGrpSpPr/>
          <p:nvPr/>
        </p:nvGrpSpPr>
        <p:grpSpPr bwMode="auto">
          <a:xfrm>
            <a:off x="7918450" y="3036578"/>
            <a:ext cx="1606550" cy="690562"/>
            <a:chOff x="4028" y="2061"/>
            <a:chExt cx="1012" cy="435"/>
          </a:xfrm>
        </p:grpSpPr>
        <p:sp>
          <p:nvSpPr>
            <p:cNvPr id="51227" name="Rectangle 35"/>
            <p:cNvSpPr>
              <a:spLocks noChangeArrowheads="1"/>
            </p:cNvSpPr>
            <p:nvPr/>
          </p:nvSpPr>
          <p:spPr bwMode="auto">
            <a:xfrm>
              <a:off x="4368" y="2061"/>
              <a:ext cx="576" cy="219"/>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51228" name="Freeform 36"/>
            <p:cNvSpPr/>
            <p:nvPr/>
          </p:nvSpPr>
          <p:spPr bwMode="auto">
            <a:xfrm>
              <a:off x="4272" y="2184"/>
              <a:ext cx="96" cy="240"/>
            </a:xfrm>
            <a:custGeom>
              <a:avLst/>
              <a:gdLst>
                <a:gd name="T0" fmla="*/ 96 w 96"/>
                <a:gd name="T1" fmla="*/ 0 h 240"/>
                <a:gd name="T2" fmla="*/ 0 w 96"/>
                <a:gd name="T3" fmla="*/ 0 h 240"/>
                <a:gd name="T4" fmla="*/ 0 w 96"/>
                <a:gd name="T5" fmla="*/ 240 h 240"/>
                <a:gd name="T6" fmla="*/ 0 60000 65536"/>
                <a:gd name="T7" fmla="*/ 0 60000 65536"/>
                <a:gd name="T8" fmla="*/ 0 60000 65536"/>
                <a:gd name="T9" fmla="*/ 0 w 96"/>
                <a:gd name="T10" fmla="*/ 0 h 240"/>
                <a:gd name="T11" fmla="*/ 96 w 96"/>
                <a:gd name="T12" fmla="*/ 240 h 240"/>
              </a:gdLst>
              <a:ahLst/>
              <a:cxnLst>
                <a:cxn ang="T6">
                  <a:pos x="T0" y="T1"/>
                </a:cxn>
                <a:cxn ang="T7">
                  <a:pos x="T2" y="T3"/>
                </a:cxn>
                <a:cxn ang="T8">
                  <a:pos x="T4" y="T5"/>
                </a:cxn>
              </a:cxnLst>
              <a:rect l="T9" t="T10" r="T11" b="T12"/>
              <a:pathLst>
                <a:path w="96" h="240">
                  <a:moveTo>
                    <a:pt x="96" y="0"/>
                  </a:moveTo>
                  <a:lnTo>
                    <a:pt x="0" y="0"/>
                  </a:lnTo>
                  <a:lnTo>
                    <a:pt x="0" y="240"/>
                  </a:lnTo>
                </a:path>
              </a:pathLst>
            </a:cu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1229" name="Freeform 37"/>
            <p:cNvSpPr/>
            <p:nvPr/>
          </p:nvSpPr>
          <p:spPr bwMode="auto">
            <a:xfrm>
              <a:off x="4944" y="2184"/>
              <a:ext cx="96" cy="240"/>
            </a:xfrm>
            <a:custGeom>
              <a:avLst/>
              <a:gdLst>
                <a:gd name="T0" fmla="*/ 0 w 96"/>
                <a:gd name="T1" fmla="*/ 0 h 240"/>
                <a:gd name="T2" fmla="*/ 96 w 96"/>
                <a:gd name="T3" fmla="*/ 0 h 240"/>
                <a:gd name="T4" fmla="*/ 96 w 96"/>
                <a:gd name="T5" fmla="*/ 240 h 240"/>
                <a:gd name="T6" fmla="*/ 0 60000 65536"/>
                <a:gd name="T7" fmla="*/ 0 60000 65536"/>
                <a:gd name="T8" fmla="*/ 0 60000 65536"/>
                <a:gd name="T9" fmla="*/ 0 w 96"/>
                <a:gd name="T10" fmla="*/ 0 h 240"/>
                <a:gd name="T11" fmla="*/ 96 w 96"/>
                <a:gd name="T12" fmla="*/ 240 h 240"/>
              </a:gdLst>
              <a:ahLst/>
              <a:cxnLst>
                <a:cxn ang="T6">
                  <a:pos x="T0" y="T1"/>
                </a:cxn>
                <a:cxn ang="T7">
                  <a:pos x="T2" y="T3"/>
                </a:cxn>
                <a:cxn ang="T8">
                  <a:pos x="T4" y="T5"/>
                </a:cxn>
              </a:cxnLst>
              <a:rect l="T9" t="T10" r="T11" b="T12"/>
              <a:pathLst>
                <a:path w="96" h="240">
                  <a:moveTo>
                    <a:pt x="0" y="0"/>
                  </a:moveTo>
                  <a:lnTo>
                    <a:pt x="96" y="0"/>
                  </a:lnTo>
                  <a:lnTo>
                    <a:pt x="96" y="240"/>
                  </a:lnTo>
                </a:path>
              </a:pathLst>
            </a:custGeom>
            <a:noFill/>
            <a:ln w="28575">
              <a:solidFill>
                <a:schemeClr val="tx1"/>
              </a:solidFill>
              <a:miter lim="800000"/>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1230" name="Text Box 38"/>
            <p:cNvSpPr txBox="1">
              <a:spLocks noChangeArrowheads="1"/>
            </p:cNvSpPr>
            <p:nvPr/>
          </p:nvSpPr>
          <p:spPr bwMode="auto">
            <a:xfrm>
              <a:off x="4028" y="216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51231" name="Line 39"/>
            <p:cNvSpPr>
              <a:spLocks noChangeShapeType="1"/>
            </p:cNvSpPr>
            <p:nvPr/>
          </p:nvSpPr>
          <p:spPr bwMode="auto">
            <a:xfrm rot="10800000" flipH="1">
              <a:off x="4512" y="2169"/>
              <a:ext cx="288" cy="0"/>
            </a:xfrm>
            <a:prstGeom prst="line">
              <a:avLst/>
            </a:prstGeom>
            <a:noFill/>
            <a:ln w="28575">
              <a:solidFill>
                <a:schemeClr val="tx1"/>
              </a:solidFill>
              <a:miter lim="800000"/>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Tree>
    <p:extLst>
      <p:ext uri="{BB962C8B-B14F-4D97-AF65-F5344CB8AC3E}">
        <p14:creationId xmlns:p14="http://schemas.microsoft.com/office/powerpoint/2010/main" val="335195855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altLang="zh-CN" dirty="0"/>
              <a:t> </a:t>
            </a:r>
            <a:r>
              <a:rPr lang="zh-CN" altLang="en-US" sz="2800" dirty="0"/>
              <a:t>符号位</a:t>
            </a:r>
            <a:r>
              <a:rPr lang="en-US" altLang="zh-CN" sz="2800" dirty="0"/>
              <a:t>  </a:t>
            </a:r>
            <a:r>
              <a:rPr lang="zh-CN" altLang="en-US" sz="2800" dirty="0"/>
              <a:t>数值位</a:t>
            </a:r>
          </a:p>
        </p:txBody>
      </p:sp>
      <p:sp>
        <p:nvSpPr>
          <p:cNvPr id="7" name="标题 6"/>
          <p:cNvSpPr>
            <a:spLocks noGrp="1"/>
          </p:cNvSpPr>
          <p:nvPr>
            <p:ph type="title"/>
          </p:nvPr>
        </p:nvSpPr>
        <p:spPr/>
        <p:txBody>
          <a:bodyPr>
            <a:normAutofit/>
          </a:bodyPr>
          <a:lstStyle/>
          <a:p>
            <a:r>
              <a:rPr kumimoji="1" lang="zh-CN" altLang="en-US" dirty="0">
                <a:latin typeface="Times New Roman" panose="02020603050405020304" pitchFamily="18" charset="0"/>
                <a:sym typeface="+mn-ea"/>
              </a:rPr>
              <a:t>算术移位的硬件实现</a:t>
            </a:r>
            <a:endParaRPr lang="zh-CN" altLang="en-US" dirty="0"/>
          </a:p>
        </p:txBody>
      </p:sp>
      <p:sp>
        <p:nvSpPr>
          <p:cNvPr id="566275" name="Text Box 3"/>
          <p:cNvSpPr txBox="1">
            <a:spLocks noChangeArrowheads="1"/>
          </p:cNvSpPr>
          <p:nvPr/>
        </p:nvSpPr>
        <p:spPr bwMode="auto">
          <a:xfrm>
            <a:off x="1108076" y="4689475"/>
            <a:ext cx="200660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a </a:t>
            </a: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真值为正 </a:t>
            </a:r>
          </a:p>
        </p:txBody>
      </p:sp>
      <p:sp>
        <p:nvSpPr>
          <p:cNvPr id="566276" name="Text Box 4"/>
          <p:cNvSpPr txBox="1">
            <a:spLocks noChangeArrowheads="1"/>
          </p:cNvSpPr>
          <p:nvPr/>
        </p:nvSpPr>
        <p:spPr bwMode="auto">
          <a:xfrm>
            <a:off x="3944939" y="4689475"/>
            <a:ext cx="229806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b </a:t>
            </a: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负数的原码</a:t>
            </a:r>
          </a:p>
        </p:txBody>
      </p:sp>
      <p:sp>
        <p:nvSpPr>
          <p:cNvPr id="566277" name="Text Box 5"/>
          <p:cNvSpPr txBox="1">
            <a:spLocks noChangeArrowheads="1"/>
          </p:cNvSpPr>
          <p:nvPr/>
        </p:nvSpPr>
        <p:spPr bwMode="auto">
          <a:xfrm>
            <a:off x="6374130" y="4689475"/>
            <a:ext cx="225234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 c</a:t>
            </a: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负数的补码</a:t>
            </a:r>
          </a:p>
        </p:txBody>
      </p:sp>
      <p:sp>
        <p:nvSpPr>
          <p:cNvPr id="566278" name="Text Box 6"/>
          <p:cNvSpPr txBox="1">
            <a:spLocks noChangeArrowheads="1"/>
          </p:cNvSpPr>
          <p:nvPr/>
        </p:nvSpPr>
        <p:spPr bwMode="auto">
          <a:xfrm>
            <a:off x="9189721" y="4689475"/>
            <a:ext cx="2298065"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d </a:t>
            </a: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负数的反码</a:t>
            </a:r>
          </a:p>
        </p:txBody>
      </p:sp>
      <p:grpSp>
        <p:nvGrpSpPr>
          <p:cNvPr id="2" name="Group 7"/>
          <p:cNvGrpSpPr/>
          <p:nvPr/>
        </p:nvGrpSpPr>
        <p:grpSpPr bwMode="auto">
          <a:xfrm>
            <a:off x="1493521" y="1524001"/>
            <a:ext cx="2174875" cy="1281113"/>
            <a:chOff x="204" y="960"/>
            <a:chExt cx="1370" cy="807"/>
          </a:xfrm>
        </p:grpSpPr>
        <p:grpSp>
          <p:nvGrpSpPr>
            <p:cNvPr id="50260" name="Group 8"/>
            <p:cNvGrpSpPr/>
            <p:nvPr/>
          </p:nvGrpSpPr>
          <p:grpSpPr bwMode="auto">
            <a:xfrm>
              <a:off x="204" y="960"/>
              <a:ext cx="1370" cy="807"/>
              <a:chOff x="204" y="960"/>
              <a:chExt cx="1370" cy="807"/>
            </a:xfrm>
          </p:grpSpPr>
          <p:sp>
            <p:nvSpPr>
              <p:cNvPr id="50262" name="Rectangle 9"/>
              <p:cNvSpPr>
                <a:spLocks noChangeArrowheads="1"/>
              </p:cNvSpPr>
              <p:nvPr/>
            </p:nvSpPr>
            <p:spPr bwMode="auto">
              <a:xfrm>
                <a:off x="348" y="960"/>
                <a:ext cx="192" cy="31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50263" name="Rectangle 10"/>
              <p:cNvSpPr>
                <a:spLocks noChangeArrowheads="1"/>
              </p:cNvSpPr>
              <p:nvPr/>
            </p:nvSpPr>
            <p:spPr bwMode="auto">
              <a:xfrm>
                <a:off x="732" y="960"/>
                <a:ext cx="576" cy="31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50264" name="Freeform 11"/>
              <p:cNvSpPr/>
              <p:nvPr/>
            </p:nvSpPr>
            <p:spPr bwMode="auto">
              <a:xfrm>
                <a:off x="204" y="1122"/>
                <a:ext cx="240" cy="384"/>
              </a:xfrm>
              <a:custGeom>
                <a:avLst/>
                <a:gdLst>
                  <a:gd name="T0" fmla="*/ 144 w 240"/>
                  <a:gd name="T1" fmla="*/ 0 h 384"/>
                  <a:gd name="T2" fmla="*/ 0 w 240"/>
                  <a:gd name="T3" fmla="*/ 0 h 384"/>
                  <a:gd name="T4" fmla="*/ 0 w 240"/>
                  <a:gd name="T5" fmla="*/ 384 h 384"/>
                  <a:gd name="T6" fmla="*/ 240 w 240"/>
                  <a:gd name="T7" fmla="*/ 384 h 384"/>
                  <a:gd name="T8" fmla="*/ 240 w 240"/>
                  <a:gd name="T9" fmla="*/ 144 h 384"/>
                  <a:gd name="T10" fmla="*/ 0 60000 65536"/>
                  <a:gd name="T11" fmla="*/ 0 60000 65536"/>
                  <a:gd name="T12" fmla="*/ 0 60000 65536"/>
                  <a:gd name="T13" fmla="*/ 0 60000 65536"/>
                  <a:gd name="T14" fmla="*/ 0 60000 65536"/>
                  <a:gd name="T15" fmla="*/ 0 w 240"/>
                  <a:gd name="T16" fmla="*/ 0 h 384"/>
                  <a:gd name="T17" fmla="*/ 240 w 240"/>
                  <a:gd name="T18" fmla="*/ 384 h 384"/>
                </a:gdLst>
                <a:ahLst/>
                <a:cxnLst>
                  <a:cxn ang="T10">
                    <a:pos x="T0" y="T1"/>
                  </a:cxn>
                  <a:cxn ang="T11">
                    <a:pos x="T2" y="T3"/>
                  </a:cxn>
                  <a:cxn ang="T12">
                    <a:pos x="T4" y="T5"/>
                  </a:cxn>
                  <a:cxn ang="T13">
                    <a:pos x="T6" y="T7"/>
                  </a:cxn>
                  <a:cxn ang="T14">
                    <a:pos x="T8" y="T9"/>
                  </a:cxn>
                </a:cxnLst>
                <a:rect l="T15" t="T16" r="T17" b="T18"/>
                <a:pathLst>
                  <a:path w="240" h="384">
                    <a:moveTo>
                      <a:pt x="144" y="0"/>
                    </a:moveTo>
                    <a:lnTo>
                      <a:pt x="0" y="0"/>
                    </a:lnTo>
                    <a:lnTo>
                      <a:pt x="0" y="384"/>
                    </a:lnTo>
                    <a:lnTo>
                      <a:pt x="240" y="384"/>
                    </a:lnTo>
                    <a:lnTo>
                      <a:pt x="240" y="144"/>
                    </a:lnTo>
                  </a:path>
                </a:pathLst>
              </a:custGeom>
              <a:noFill/>
              <a:ln w="28575">
                <a:solidFill>
                  <a:schemeClr val="tx1"/>
                </a:solidFill>
                <a:miter lim="800000"/>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265" name="Freeform 12"/>
              <p:cNvSpPr/>
              <p:nvPr/>
            </p:nvSpPr>
            <p:spPr bwMode="auto">
              <a:xfrm>
                <a:off x="636" y="1104"/>
                <a:ext cx="100" cy="384"/>
              </a:xfrm>
              <a:custGeom>
                <a:avLst/>
                <a:gdLst>
                  <a:gd name="T0" fmla="*/ 48 w 144"/>
                  <a:gd name="T1" fmla="*/ 0 h 384"/>
                  <a:gd name="T2" fmla="*/ 0 w 144"/>
                  <a:gd name="T3" fmla="*/ 0 h 384"/>
                  <a:gd name="T4" fmla="*/ 0 w 144"/>
                  <a:gd name="T5" fmla="*/ 384 h 384"/>
                  <a:gd name="T6" fmla="*/ 0 60000 65536"/>
                  <a:gd name="T7" fmla="*/ 0 60000 65536"/>
                  <a:gd name="T8" fmla="*/ 0 60000 65536"/>
                  <a:gd name="T9" fmla="*/ 0 w 144"/>
                  <a:gd name="T10" fmla="*/ 0 h 384"/>
                  <a:gd name="T11" fmla="*/ 144 w 144"/>
                  <a:gd name="T12" fmla="*/ 384 h 384"/>
                </a:gdLst>
                <a:ahLst/>
                <a:cxnLst>
                  <a:cxn ang="T6">
                    <a:pos x="T0" y="T1"/>
                  </a:cxn>
                  <a:cxn ang="T7">
                    <a:pos x="T2" y="T3"/>
                  </a:cxn>
                  <a:cxn ang="T8">
                    <a:pos x="T4" y="T5"/>
                  </a:cxn>
                </a:cxnLst>
                <a:rect l="T9" t="T10" r="T11" b="T12"/>
                <a:pathLst>
                  <a:path w="144" h="384">
                    <a:moveTo>
                      <a:pt x="144" y="0"/>
                    </a:moveTo>
                    <a:lnTo>
                      <a:pt x="0" y="0"/>
                    </a:lnTo>
                    <a:lnTo>
                      <a:pt x="0" y="384"/>
                    </a:lnTo>
                  </a:path>
                </a:pathLst>
              </a:custGeom>
              <a:noFill/>
              <a:ln w="28575">
                <a:solidFill>
                  <a:schemeClr val="tx1"/>
                </a:solidFill>
                <a:miter lim="800000"/>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266" name="Freeform 13"/>
              <p:cNvSpPr/>
              <p:nvPr/>
            </p:nvSpPr>
            <p:spPr bwMode="auto">
              <a:xfrm>
                <a:off x="1308" y="1104"/>
                <a:ext cx="141" cy="384"/>
              </a:xfrm>
              <a:custGeom>
                <a:avLst/>
                <a:gdLst>
                  <a:gd name="T0" fmla="*/ 304 w 96"/>
                  <a:gd name="T1" fmla="*/ 384 h 384"/>
                  <a:gd name="T2" fmla="*/ 304 w 96"/>
                  <a:gd name="T3" fmla="*/ 0 h 384"/>
                  <a:gd name="T4" fmla="*/ 0 w 96"/>
                  <a:gd name="T5" fmla="*/ 0 h 384"/>
                  <a:gd name="T6" fmla="*/ 0 60000 65536"/>
                  <a:gd name="T7" fmla="*/ 0 60000 65536"/>
                  <a:gd name="T8" fmla="*/ 0 60000 65536"/>
                  <a:gd name="T9" fmla="*/ 0 w 96"/>
                  <a:gd name="T10" fmla="*/ 0 h 384"/>
                  <a:gd name="T11" fmla="*/ 96 w 96"/>
                  <a:gd name="T12" fmla="*/ 384 h 384"/>
                </a:gdLst>
                <a:ahLst/>
                <a:cxnLst>
                  <a:cxn ang="T6">
                    <a:pos x="T0" y="T1"/>
                  </a:cxn>
                  <a:cxn ang="T7">
                    <a:pos x="T2" y="T3"/>
                  </a:cxn>
                  <a:cxn ang="T8">
                    <a:pos x="T4" y="T5"/>
                  </a:cxn>
                </a:cxnLst>
                <a:rect l="T9" t="T10" r="T11" b="T12"/>
                <a:pathLst>
                  <a:path w="96" h="384">
                    <a:moveTo>
                      <a:pt x="96" y="384"/>
                    </a:moveTo>
                    <a:lnTo>
                      <a:pt x="96" y="0"/>
                    </a:lnTo>
                    <a:lnTo>
                      <a:pt x="0" y="0"/>
                    </a:lnTo>
                  </a:path>
                </a:pathLst>
              </a:custGeom>
              <a:noFill/>
              <a:ln w="28575">
                <a:solidFill>
                  <a:schemeClr val="tx1"/>
                </a:solidFill>
                <a:miter lim="800000"/>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267" name="Text Box 14"/>
              <p:cNvSpPr txBox="1">
                <a:spLocks noChangeArrowheads="1"/>
              </p:cNvSpPr>
              <p:nvPr/>
            </p:nvSpPr>
            <p:spPr bwMode="auto">
              <a:xfrm>
                <a:off x="1346" y="14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grpSp>
        <p:sp>
          <p:nvSpPr>
            <p:cNvPr id="50261" name="Line 15"/>
            <p:cNvSpPr>
              <a:spLocks noChangeShapeType="1"/>
            </p:cNvSpPr>
            <p:nvPr/>
          </p:nvSpPr>
          <p:spPr bwMode="auto">
            <a:xfrm flipH="1">
              <a:off x="876" y="1104"/>
              <a:ext cx="288" cy="0"/>
            </a:xfrm>
            <a:prstGeom prst="line">
              <a:avLst/>
            </a:prstGeom>
            <a:noFill/>
            <a:ln w="63500">
              <a:solidFill>
                <a:srgbClr val="FF0000"/>
              </a:solidFill>
              <a:miter lim="800000"/>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4" name="Group 16"/>
          <p:cNvGrpSpPr/>
          <p:nvPr/>
        </p:nvGrpSpPr>
        <p:grpSpPr bwMode="auto">
          <a:xfrm>
            <a:off x="4080511" y="1524001"/>
            <a:ext cx="2174875" cy="1281113"/>
            <a:chOff x="1596" y="960"/>
            <a:chExt cx="1370" cy="807"/>
          </a:xfrm>
        </p:grpSpPr>
        <p:grpSp>
          <p:nvGrpSpPr>
            <p:cNvPr id="50252" name="Group 17"/>
            <p:cNvGrpSpPr/>
            <p:nvPr/>
          </p:nvGrpSpPr>
          <p:grpSpPr bwMode="auto">
            <a:xfrm>
              <a:off x="1596" y="960"/>
              <a:ext cx="1370" cy="807"/>
              <a:chOff x="1596" y="960"/>
              <a:chExt cx="1370" cy="807"/>
            </a:xfrm>
          </p:grpSpPr>
          <p:sp>
            <p:nvSpPr>
              <p:cNvPr id="50254" name="Rectangle 18"/>
              <p:cNvSpPr>
                <a:spLocks noChangeArrowheads="1"/>
              </p:cNvSpPr>
              <p:nvPr/>
            </p:nvSpPr>
            <p:spPr bwMode="auto">
              <a:xfrm>
                <a:off x="1740" y="960"/>
                <a:ext cx="192" cy="31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sp>
            <p:nvSpPr>
              <p:cNvPr id="50255" name="Rectangle 19"/>
              <p:cNvSpPr>
                <a:spLocks noChangeArrowheads="1"/>
              </p:cNvSpPr>
              <p:nvPr/>
            </p:nvSpPr>
            <p:spPr bwMode="auto">
              <a:xfrm>
                <a:off x="2124" y="960"/>
                <a:ext cx="576" cy="31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50256" name="Freeform 20"/>
              <p:cNvSpPr/>
              <p:nvPr/>
            </p:nvSpPr>
            <p:spPr bwMode="auto">
              <a:xfrm>
                <a:off x="1596" y="1122"/>
                <a:ext cx="240" cy="384"/>
              </a:xfrm>
              <a:custGeom>
                <a:avLst/>
                <a:gdLst>
                  <a:gd name="T0" fmla="*/ 144 w 240"/>
                  <a:gd name="T1" fmla="*/ 0 h 384"/>
                  <a:gd name="T2" fmla="*/ 0 w 240"/>
                  <a:gd name="T3" fmla="*/ 0 h 384"/>
                  <a:gd name="T4" fmla="*/ 0 w 240"/>
                  <a:gd name="T5" fmla="*/ 384 h 384"/>
                  <a:gd name="T6" fmla="*/ 240 w 240"/>
                  <a:gd name="T7" fmla="*/ 384 h 384"/>
                  <a:gd name="T8" fmla="*/ 240 w 240"/>
                  <a:gd name="T9" fmla="*/ 144 h 384"/>
                  <a:gd name="T10" fmla="*/ 0 60000 65536"/>
                  <a:gd name="T11" fmla="*/ 0 60000 65536"/>
                  <a:gd name="T12" fmla="*/ 0 60000 65536"/>
                  <a:gd name="T13" fmla="*/ 0 60000 65536"/>
                  <a:gd name="T14" fmla="*/ 0 60000 65536"/>
                  <a:gd name="T15" fmla="*/ 0 w 240"/>
                  <a:gd name="T16" fmla="*/ 0 h 384"/>
                  <a:gd name="T17" fmla="*/ 240 w 240"/>
                  <a:gd name="T18" fmla="*/ 384 h 384"/>
                </a:gdLst>
                <a:ahLst/>
                <a:cxnLst>
                  <a:cxn ang="T10">
                    <a:pos x="T0" y="T1"/>
                  </a:cxn>
                  <a:cxn ang="T11">
                    <a:pos x="T2" y="T3"/>
                  </a:cxn>
                  <a:cxn ang="T12">
                    <a:pos x="T4" y="T5"/>
                  </a:cxn>
                  <a:cxn ang="T13">
                    <a:pos x="T6" y="T7"/>
                  </a:cxn>
                  <a:cxn ang="T14">
                    <a:pos x="T8" y="T9"/>
                  </a:cxn>
                </a:cxnLst>
                <a:rect l="T15" t="T16" r="T17" b="T18"/>
                <a:pathLst>
                  <a:path w="240" h="384">
                    <a:moveTo>
                      <a:pt x="144" y="0"/>
                    </a:moveTo>
                    <a:lnTo>
                      <a:pt x="0" y="0"/>
                    </a:lnTo>
                    <a:lnTo>
                      <a:pt x="0" y="384"/>
                    </a:lnTo>
                    <a:lnTo>
                      <a:pt x="240" y="384"/>
                    </a:lnTo>
                    <a:lnTo>
                      <a:pt x="240" y="144"/>
                    </a:lnTo>
                  </a:path>
                </a:pathLst>
              </a:custGeom>
              <a:noFill/>
              <a:ln w="28575">
                <a:solidFill>
                  <a:schemeClr val="tx1"/>
                </a:solidFill>
                <a:miter lim="800000"/>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257" name="Freeform 21"/>
              <p:cNvSpPr/>
              <p:nvPr/>
            </p:nvSpPr>
            <p:spPr bwMode="auto">
              <a:xfrm>
                <a:off x="2031" y="1104"/>
                <a:ext cx="100" cy="384"/>
              </a:xfrm>
              <a:custGeom>
                <a:avLst/>
                <a:gdLst>
                  <a:gd name="T0" fmla="*/ 48 w 144"/>
                  <a:gd name="T1" fmla="*/ 0 h 384"/>
                  <a:gd name="T2" fmla="*/ 0 w 144"/>
                  <a:gd name="T3" fmla="*/ 0 h 384"/>
                  <a:gd name="T4" fmla="*/ 0 w 144"/>
                  <a:gd name="T5" fmla="*/ 384 h 384"/>
                  <a:gd name="T6" fmla="*/ 0 60000 65536"/>
                  <a:gd name="T7" fmla="*/ 0 60000 65536"/>
                  <a:gd name="T8" fmla="*/ 0 60000 65536"/>
                  <a:gd name="T9" fmla="*/ 0 w 144"/>
                  <a:gd name="T10" fmla="*/ 0 h 384"/>
                  <a:gd name="T11" fmla="*/ 144 w 144"/>
                  <a:gd name="T12" fmla="*/ 384 h 384"/>
                </a:gdLst>
                <a:ahLst/>
                <a:cxnLst>
                  <a:cxn ang="T6">
                    <a:pos x="T0" y="T1"/>
                  </a:cxn>
                  <a:cxn ang="T7">
                    <a:pos x="T2" y="T3"/>
                  </a:cxn>
                  <a:cxn ang="T8">
                    <a:pos x="T4" y="T5"/>
                  </a:cxn>
                </a:cxnLst>
                <a:rect l="T9" t="T10" r="T11" b="T12"/>
                <a:pathLst>
                  <a:path w="144" h="384">
                    <a:moveTo>
                      <a:pt x="144" y="0"/>
                    </a:moveTo>
                    <a:lnTo>
                      <a:pt x="0" y="0"/>
                    </a:lnTo>
                    <a:lnTo>
                      <a:pt x="0" y="384"/>
                    </a:lnTo>
                  </a:path>
                </a:pathLst>
              </a:custGeom>
              <a:noFill/>
              <a:ln w="28575">
                <a:solidFill>
                  <a:schemeClr val="tx1"/>
                </a:solidFill>
                <a:miter lim="800000"/>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258" name="Freeform 22"/>
              <p:cNvSpPr/>
              <p:nvPr/>
            </p:nvSpPr>
            <p:spPr bwMode="auto">
              <a:xfrm>
                <a:off x="2703" y="1104"/>
                <a:ext cx="141" cy="384"/>
              </a:xfrm>
              <a:custGeom>
                <a:avLst/>
                <a:gdLst>
                  <a:gd name="T0" fmla="*/ 304 w 96"/>
                  <a:gd name="T1" fmla="*/ 384 h 384"/>
                  <a:gd name="T2" fmla="*/ 304 w 96"/>
                  <a:gd name="T3" fmla="*/ 0 h 384"/>
                  <a:gd name="T4" fmla="*/ 0 w 96"/>
                  <a:gd name="T5" fmla="*/ 0 h 384"/>
                  <a:gd name="T6" fmla="*/ 0 60000 65536"/>
                  <a:gd name="T7" fmla="*/ 0 60000 65536"/>
                  <a:gd name="T8" fmla="*/ 0 60000 65536"/>
                  <a:gd name="T9" fmla="*/ 0 w 96"/>
                  <a:gd name="T10" fmla="*/ 0 h 384"/>
                  <a:gd name="T11" fmla="*/ 96 w 96"/>
                  <a:gd name="T12" fmla="*/ 384 h 384"/>
                </a:gdLst>
                <a:ahLst/>
                <a:cxnLst>
                  <a:cxn ang="T6">
                    <a:pos x="T0" y="T1"/>
                  </a:cxn>
                  <a:cxn ang="T7">
                    <a:pos x="T2" y="T3"/>
                  </a:cxn>
                  <a:cxn ang="T8">
                    <a:pos x="T4" y="T5"/>
                  </a:cxn>
                </a:cxnLst>
                <a:rect l="T9" t="T10" r="T11" b="T12"/>
                <a:pathLst>
                  <a:path w="96" h="384">
                    <a:moveTo>
                      <a:pt x="96" y="384"/>
                    </a:moveTo>
                    <a:lnTo>
                      <a:pt x="96" y="0"/>
                    </a:lnTo>
                    <a:lnTo>
                      <a:pt x="0" y="0"/>
                    </a:lnTo>
                  </a:path>
                </a:pathLst>
              </a:custGeom>
              <a:noFill/>
              <a:ln w="28575">
                <a:solidFill>
                  <a:schemeClr val="tx1"/>
                </a:solidFill>
                <a:miter lim="800000"/>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259" name="Text Box 23"/>
              <p:cNvSpPr txBox="1">
                <a:spLocks noChangeArrowheads="1"/>
              </p:cNvSpPr>
              <p:nvPr/>
            </p:nvSpPr>
            <p:spPr bwMode="auto">
              <a:xfrm>
                <a:off x="2738" y="14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grpSp>
        <p:sp>
          <p:nvSpPr>
            <p:cNvPr id="50253" name="Line 24"/>
            <p:cNvSpPr>
              <a:spLocks noChangeShapeType="1"/>
            </p:cNvSpPr>
            <p:nvPr/>
          </p:nvSpPr>
          <p:spPr bwMode="auto">
            <a:xfrm flipH="1">
              <a:off x="2268" y="1104"/>
              <a:ext cx="288" cy="0"/>
            </a:xfrm>
            <a:prstGeom prst="line">
              <a:avLst/>
            </a:prstGeom>
            <a:noFill/>
            <a:ln w="63500">
              <a:solidFill>
                <a:srgbClr val="FF0000"/>
              </a:solidFill>
              <a:miter lim="800000"/>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6" name="Group 25"/>
          <p:cNvGrpSpPr/>
          <p:nvPr/>
        </p:nvGrpSpPr>
        <p:grpSpPr bwMode="auto">
          <a:xfrm>
            <a:off x="6541770" y="1524001"/>
            <a:ext cx="2133600" cy="1281113"/>
            <a:chOff x="2988" y="960"/>
            <a:chExt cx="1344" cy="807"/>
          </a:xfrm>
        </p:grpSpPr>
        <p:grpSp>
          <p:nvGrpSpPr>
            <p:cNvPr id="50244" name="Group 26"/>
            <p:cNvGrpSpPr/>
            <p:nvPr/>
          </p:nvGrpSpPr>
          <p:grpSpPr bwMode="auto">
            <a:xfrm>
              <a:off x="2988" y="960"/>
              <a:ext cx="1344" cy="807"/>
              <a:chOff x="2988" y="960"/>
              <a:chExt cx="1344" cy="807"/>
            </a:xfrm>
          </p:grpSpPr>
          <p:sp>
            <p:nvSpPr>
              <p:cNvPr id="50246" name="Rectangle 27"/>
              <p:cNvSpPr>
                <a:spLocks noChangeArrowheads="1"/>
              </p:cNvSpPr>
              <p:nvPr/>
            </p:nvSpPr>
            <p:spPr bwMode="auto">
              <a:xfrm>
                <a:off x="3132" y="960"/>
                <a:ext cx="192" cy="31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1</a:t>
                </a: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50247" name="Rectangle 28"/>
              <p:cNvSpPr>
                <a:spLocks noChangeArrowheads="1"/>
              </p:cNvSpPr>
              <p:nvPr/>
            </p:nvSpPr>
            <p:spPr bwMode="auto">
              <a:xfrm>
                <a:off x="3516" y="960"/>
                <a:ext cx="576" cy="31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50248" name="Freeform 29"/>
              <p:cNvSpPr/>
              <p:nvPr/>
            </p:nvSpPr>
            <p:spPr bwMode="auto">
              <a:xfrm>
                <a:off x="2988" y="1122"/>
                <a:ext cx="240" cy="384"/>
              </a:xfrm>
              <a:custGeom>
                <a:avLst/>
                <a:gdLst>
                  <a:gd name="T0" fmla="*/ 144 w 240"/>
                  <a:gd name="T1" fmla="*/ 0 h 384"/>
                  <a:gd name="T2" fmla="*/ 0 w 240"/>
                  <a:gd name="T3" fmla="*/ 0 h 384"/>
                  <a:gd name="T4" fmla="*/ 0 w 240"/>
                  <a:gd name="T5" fmla="*/ 384 h 384"/>
                  <a:gd name="T6" fmla="*/ 240 w 240"/>
                  <a:gd name="T7" fmla="*/ 384 h 384"/>
                  <a:gd name="T8" fmla="*/ 240 w 240"/>
                  <a:gd name="T9" fmla="*/ 144 h 384"/>
                  <a:gd name="T10" fmla="*/ 0 60000 65536"/>
                  <a:gd name="T11" fmla="*/ 0 60000 65536"/>
                  <a:gd name="T12" fmla="*/ 0 60000 65536"/>
                  <a:gd name="T13" fmla="*/ 0 60000 65536"/>
                  <a:gd name="T14" fmla="*/ 0 60000 65536"/>
                  <a:gd name="T15" fmla="*/ 0 w 240"/>
                  <a:gd name="T16" fmla="*/ 0 h 384"/>
                  <a:gd name="T17" fmla="*/ 240 w 240"/>
                  <a:gd name="T18" fmla="*/ 384 h 384"/>
                </a:gdLst>
                <a:ahLst/>
                <a:cxnLst>
                  <a:cxn ang="T10">
                    <a:pos x="T0" y="T1"/>
                  </a:cxn>
                  <a:cxn ang="T11">
                    <a:pos x="T2" y="T3"/>
                  </a:cxn>
                  <a:cxn ang="T12">
                    <a:pos x="T4" y="T5"/>
                  </a:cxn>
                  <a:cxn ang="T13">
                    <a:pos x="T6" y="T7"/>
                  </a:cxn>
                  <a:cxn ang="T14">
                    <a:pos x="T8" y="T9"/>
                  </a:cxn>
                </a:cxnLst>
                <a:rect l="T15" t="T16" r="T17" b="T18"/>
                <a:pathLst>
                  <a:path w="240" h="384">
                    <a:moveTo>
                      <a:pt x="144" y="0"/>
                    </a:moveTo>
                    <a:lnTo>
                      <a:pt x="0" y="0"/>
                    </a:lnTo>
                    <a:lnTo>
                      <a:pt x="0" y="384"/>
                    </a:lnTo>
                    <a:lnTo>
                      <a:pt x="240" y="384"/>
                    </a:lnTo>
                    <a:lnTo>
                      <a:pt x="240" y="144"/>
                    </a:lnTo>
                  </a:path>
                </a:pathLst>
              </a:custGeom>
              <a:noFill/>
              <a:ln w="28575">
                <a:solidFill>
                  <a:schemeClr val="tx1"/>
                </a:solidFill>
                <a:miter lim="800000"/>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249" name="Freeform 30"/>
              <p:cNvSpPr/>
              <p:nvPr/>
            </p:nvSpPr>
            <p:spPr bwMode="auto">
              <a:xfrm>
                <a:off x="3423" y="1104"/>
                <a:ext cx="100" cy="384"/>
              </a:xfrm>
              <a:custGeom>
                <a:avLst/>
                <a:gdLst>
                  <a:gd name="T0" fmla="*/ 48 w 144"/>
                  <a:gd name="T1" fmla="*/ 0 h 384"/>
                  <a:gd name="T2" fmla="*/ 0 w 144"/>
                  <a:gd name="T3" fmla="*/ 0 h 384"/>
                  <a:gd name="T4" fmla="*/ 0 w 144"/>
                  <a:gd name="T5" fmla="*/ 384 h 384"/>
                  <a:gd name="T6" fmla="*/ 0 60000 65536"/>
                  <a:gd name="T7" fmla="*/ 0 60000 65536"/>
                  <a:gd name="T8" fmla="*/ 0 60000 65536"/>
                  <a:gd name="T9" fmla="*/ 0 w 144"/>
                  <a:gd name="T10" fmla="*/ 0 h 384"/>
                  <a:gd name="T11" fmla="*/ 144 w 144"/>
                  <a:gd name="T12" fmla="*/ 384 h 384"/>
                </a:gdLst>
                <a:ahLst/>
                <a:cxnLst>
                  <a:cxn ang="T6">
                    <a:pos x="T0" y="T1"/>
                  </a:cxn>
                  <a:cxn ang="T7">
                    <a:pos x="T2" y="T3"/>
                  </a:cxn>
                  <a:cxn ang="T8">
                    <a:pos x="T4" y="T5"/>
                  </a:cxn>
                </a:cxnLst>
                <a:rect l="T9" t="T10" r="T11" b="T12"/>
                <a:pathLst>
                  <a:path w="144" h="384">
                    <a:moveTo>
                      <a:pt x="144" y="0"/>
                    </a:moveTo>
                    <a:lnTo>
                      <a:pt x="0" y="0"/>
                    </a:lnTo>
                    <a:lnTo>
                      <a:pt x="0" y="384"/>
                    </a:lnTo>
                  </a:path>
                </a:pathLst>
              </a:custGeom>
              <a:noFill/>
              <a:ln w="28575">
                <a:solidFill>
                  <a:schemeClr val="tx1"/>
                </a:solidFill>
                <a:miter lim="800000"/>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250" name="Freeform 31"/>
              <p:cNvSpPr/>
              <p:nvPr/>
            </p:nvSpPr>
            <p:spPr bwMode="auto">
              <a:xfrm>
                <a:off x="4095" y="1104"/>
                <a:ext cx="141" cy="384"/>
              </a:xfrm>
              <a:custGeom>
                <a:avLst/>
                <a:gdLst>
                  <a:gd name="T0" fmla="*/ 304 w 96"/>
                  <a:gd name="T1" fmla="*/ 384 h 384"/>
                  <a:gd name="T2" fmla="*/ 304 w 96"/>
                  <a:gd name="T3" fmla="*/ 0 h 384"/>
                  <a:gd name="T4" fmla="*/ 0 w 96"/>
                  <a:gd name="T5" fmla="*/ 0 h 384"/>
                  <a:gd name="T6" fmla="*/ 0 60000 65536"/>
                  <a:gd name="T7" fmla="*/ 0 60000 65536"/>
                  <a:gd name="T8" fmla="*/ 0 60000 65536"/>
                  <a:gd name="T9" fmla="*/ 0 w 96"/>
                  <a:gd name="T10" fmla="*/ 0 h 384"/>
                  <a:gd name="T11" fmla="*/ 96 w 96"/>
                  <a:gd name="T12" fmla="*/ 384 h 384"/>
                </a:gdLst>
                <a:ahLst/>
                <a:cxnLst>
                  <a:cxn ang="T6">
                    <a:pos x="T0" y="T1"/>
                  </a:cxn>
                  <a:cxn ang="T7">
                    <a:pos x="T2" y="T3"/>
                  </a:cxn>
                  <a:cxn ang="T8">
                    <a:pos x="T4" y="T5"/>
                  </a:cxn>
                </a:cxnLst>
                <a:rect l="T9" t="T10" r="T11" b="T12"/>
                <a:pathLst>
                  <a:path w="96" h="384">
                    <a:moveTo>
                      <a:pt x="96" y="384"/>
                    </a:moveTo>
                    <a:lnTo>
                      <a:pt x="96" y="0"/>
                    </a:lnTo>
                    <a:lnTo>
                      <a:pt x="0" y="0"/>
                    </a:lnTo>
                  </a:path>
                </a:pathLst>
              </a:custGeom>
              <a:noFill/>
              <a:ln w="28575">
                <a:solidFill>
                  <a:schemeClr val="tx1"/>
                </a:solidFill>
                <a:miter lim="800000"/>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251" name="Text Box 32"/>
              <p:cNvSpPr txBox="1">
                <a:spLocks noChangeArrowheads="1"/>
              </p:cNvSpPr>
              <p:nvPr/>
            </p:nvSpPr>
            <p:spPr bwMode="auto">
              <a:xfrm>
                <a:off x="4104" y="14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grpSp>
        <p:sp>
          <p:nvSpPr>
            <p:cNvPr id="50245" name="Line 33"/>
            <p:cNvSpPr>
              <a:spLocks noChangeShapeType="1"/>
            </p:cNvSpPr>
            <p:nvPr/>
          </p:nvSpPr>
          <p:spPr bwMode="auto">
            <a:xfrm flipH="1">
              <a:off x="3660" y="1104"/>
              <a:ext cx="288" cy="0"/>
            </a:xfrm>
            <a:prstGeom prst="line">
              <a:avLst/>
            </a:prstGeom>
            <a:noFill/>
            <a:ln w="63500">
              <a:solidFill>
                <a:srgbClr val="FF0000"/>
              </a:solidFill>
              <a:miter lim="800000"/>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8" name="Group 34"/>
          <p:cNvGrpSpPr/>
          <p:nvPr/>
        </p:nvGrpSpPr>
        <p:grpSpPr bwMode="auto">
          <a:xfrm>
            <a:off x="9265920" y="1524001"/>
            <a:ext cx="2190750" cy="1281113"/>
            <a:chOff x="4380" y="960"/>
            <a:chExt cx="1380" cy="807"/>
          </a:xfrm>
        </p:grpSpPr>
        <p:grpSp>
          <p:nvGrpSpPr>
            <p:cNvPr id="50236" name="Group 35"/>
            <p:cNvGrpSpPr/>
            <p:nvPr/>
          </p:nvGrpSpPr>
          <p:grpSpPr bwMode="auto">
            <a:xfrm>
              <a:off x="4380" y="960"/>
              <a:ext cx="1380" cy="807"/>
              <a:chOff x="4380" y="960"/>
              <a:chExt cx="1380" cy="807"/>
            </a:xfrm>
          </p:grpSpPr>
          <p:sp>
            <p:nvSpPr>
              <p:cNvPr id="50238" name="Rectangle 36"/>
              <p:cNvSpPr>
                <a:spLocks noChangeArrowheads="1"/>
              </p:cNvSpPr>
              <p:nvPr/>
            </p:nvSpPr>
            <p:spPr bwMode="auto">
              <a:xfrm>
                <a:off x="4524" y="960"/>
                <a:ext cx="192" cy="31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1</a:t>
                </a: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50239" name="Rectangle 37"/>
              <p:cNvSpPr>
                <a:spLocks noChangeArrowheads="1"/>
              </p:cNvSpPr>
              <p:nvPr/>
            </p:nvSpPr>
            <p:spPr bwMode="auto">
              <a:xfrm>
                <a:off x="4908" y="960"/>
                <a:ext cx="576" cy="31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50240" name="Freeform 38"/>
              <p:cNvSpPr/>
              <p:nvPr/>
            </p:nvSpPr>
            <p:spPr bwMode="auto">
              <a:xfrm>
                <a:off x="4380" y="1122"/>
                <a:ext cx="240" cy="384"/>
              </a:xfrm>
              <a:custGeom>
                <a:avLst/>
                <a:gdLst>
                  <a:gd name="T0" fmla="*/ 144 w 240"/>
                  <a:gd name="T1" fmla="*/ 0 h 384"/>
                  <a:gd name="T2" fmla="*/ 0 w 240"/>
                  <a:gd name="T3" fmla="*/ 0 h 384"/>
                  <a:gd name="T4" fmla="*/ 0 w 240"/>
                  <a:gd name="T5" fmla="*/ 384 h 384"/>
                  <a:gd name="T6" fmla="*/ 240 w 240"/>
                  <a:gd name="T7" fmla="*/ 384 h 384"/>
                  <a:gd name="T8" fmla="*/ 240 w 240"/>
                  <a:gd name="T9" fmla="*/ 144 h 384"/>
                  <a:gd name="T10" fmla="*/ 0 60000 65536"/>
                  <a:gd name="T11" fmla="*/ 0 60000 65536"/>
                  <a:gd name="T12" fmla="*/ 0 60000 65536"/>
                  <a:gd name="T13" fmla="*/ 0 60000 65536"/>
                  <a:gd name="T14" fmla="*/ 0 60000 65536"/>
                  <a:gd name="T15" fmla="*/ 0 w 240"/>
                  <a:gd name="T16" fmla="*/ 0 h 384"/>
                  <a:gd name="T17" fmla="*/ 240 w 240"/>
                  <a:gd name="T18" fmla="*/ 384 h 384"/>
                </a:gdLst>
                <a:ahLst/>
                <a:cxnLst>
                  <a:cxn ang="T10">
                    <a:pos x="T0" y="T1"/>
                  </a:cxn>
                  <a:cxn ang="T11">
                    <a:pos x="T2" y="T3"/>
                  </a:cxn>
                  <a:cxn ang="T12">
                    <a:pos x="T4" y="T5"/>
                  </a:cxn>
                  <a:cxn ang="T13">
                    <a:pos x="T6" y="T7"/>
                  </a:cxn>
                  <a:cxn ang="T14">
                    <a:pos x="T8" y="T9"/>
                  </a:cxn>
                </a:cxnLst>
                <a:rect l="T15" t="T16" r="T17" b="T18"/>
                <a:pathLst>
                  <a:path w="240" h="384">
                    <a:moveTo>
                      <a:pt x="144" y="0"/>
                    </a:moveTo>
                    <a:lnTo>
                      <a:pt x="0" y="0"/>
                    </a:lnTo>
                    <a:lnTo>
                      <a:pt x="0" y="384"/>
                    </a:lnTo>
                    <a:lnTo>
                      <a:pt x="240" y="384"/>
                    </a:lnTo>
                    <a:lnTo>
                      <a:pt x="240" y="144"/>
                    </a:lnTo>
                  </a:path>
                </a:pathLst>
              </a:custGeom>
              <a:noFill/>
              <a:ln w="28575">
                <a:solidFill>
                  <a:schemeClr val="tx1"/>
                </a:solidFill>
                <a:miter lim="800000"/>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241" name="Freeform 39"/>
              <p:cNvSpPr/>
              <p:nvPr/>
            </p:nvSpPr>
            <p:spPr bwMode="auto">
              <a:xfrm>
                <a:off x="4815" y="1104"/>
                <a:ext cx="100" cy="384"/>
              </a:xfrm>
              <a:custGeom>
                <a:avLst/>
                <a:gdLst>
                  <a:gd name="T0" fmla="*/ 48 w 144"/>
                  <a:gd name="T1" fmla="*/ 0 h 384"/>
                  <a:gd name="T2" fmla="*/ 0 w 144"/>
                  <a:gd name="T3" fmla="*/ 0 h 384"/>
                  <a:gd name="T4" fmla="*/ 0 w 144"/>
                  <a:gd name="T5" fmla="*/ 384 h 384"/>
                  <a:gd name="T6" fmla="*/ 0 60000 65536"/>
                  <a:gd name="T7" fmla="*/ 0 60000 65536"/>
                  <a:gd name="T8" fmla="*/ 0 60000 65536"/>
                  <a:gd name="T9" fmla="*/ 0 w 144"/>
                  <a:gd name="T10" fmla="*/ 0 h 384"/>
                  <a:gd name="T11" fmla="*/ 144 w 144"/>
                  <a:gd name="T12" fmla="*/ 384 h 384"/>
                </a:gdLst>
                <a:ahLst/>
                <a:cxnLst>
                  <a:cxn ang="T6">
                    <a:pos x="T0" y="T1"/>
                  </a:cxn>
                  <a:cxn ang="T7">
                    <a:pos x="T2" y="T3"/>
                  </a:cxn>
                  <a:cxn ang="T8">
                    <a:pos x="T4" y="T5"/>
                  </a:cxn>
                </a:cxnLst>
                <a:rect l="T9" t="T10" r="T11" b="T12"/>
                <a:pathLst>
                  <a:path w="144" h="384">
                    <a:moveTo>
                      <a:pt x="144" y="0"/>
                    </a:moveTo>
                    <a:lnTo>
                      <a:pt x="0" y="0"/>
                    </a:lnTo>
                    <a:lnTo>
                      <a:pt x="0" y="384"/>
                    </a:lnTo>
                  </a:path>
                </a:pathLst>
              </a:custGeom>
              <a:noFill/>
              <a:ln w="28575">
                <a:solidFill>
                  <a:schemeClr val="tx1"/>
                </a:solidFill>
                <a:miter lim="800000"/>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242" name="Freeform 40"/>
              <p:cNvSpPr/>
              <p:nvPr/>
            </p:nvSpPr>
            <p:spPr bwMode="auto">
              <a:xfrm>
                <a:off x="5487" y="1104"/>
                <a:ext cx="141" cy="384"/>
              </a:xfrm>
              <a:custGeom>
                <a:avLst/>
                <a:gdLst>
                  <a:gd name="T0" fmla="*/ 304 w 96"/>
                  <a:gd name="T1" fmla="*/ 384 h 384"/>
                  <a:gd name="T2" fmla="*/ 304 w 96"/>
                  <a:gd name="T3" fmla="*/ 0 h 384"/>
                  <a:gd name="T4" fmla="*/ 0 w 96"/>
                  <a:gd name="T5" fmla="*/ 0 h 384"/>
                  <a:gd name="T6" fmla="*/ 0 60000 65536"/>
                  <a:gd name="T7" fmla="*/ 0 60000 65536"/>
                  <a:gd name="T8" fmla="*/ 0 60000 65536"/>
                  <a:gd name="T9" fmla="*/ 0 w 96"/>
                  <a:gd name="T10" fmla="*/ 0 h 384"/>
                  <a:gd name="T11" fmla="*/ 96 w 96"/>
                  <a:gd name="T12" fmla="*/ 384 h 384"/>
                </a:gdLst>
                <a:ahLst/>
                <a:cxnLst>
                  <a:cxn ang="T6">
                    <a:pos x="T0" y="T1"/>
                  </a:cxn>
                  <a:cxn ang="T7">
                    <a:pos x="T2" y="T3"/>
                  </a:cxn>
                  <a:cxn ang="T8">
                    <a:pos x="T4" y="T5"/>
                  </a:cxn>
                </a:cxnLst>
                <a:rect l="T9" t="T10" r="T11" b="T12"/>
                <a:pathLst>
                  <a:path w="96" h="384">
                    <a:moveTo>
                      <a:pt x="96" y="384"/>
                    </a:moveTo>
                    <a:lnTo>
                      <a:pt x="96" y="0"/>
                    </a:lnTo>
                    <a:lnTo>
                      <a:pt x="0" y="0"/>
                    </a:lnTo>
                  </a:path>
                </a:pathLst>
              </a:custGeom>
              <a:noFill/>
              <a:ln w="28575">
                <a:solidFill>
                  <a:schemeClr val="tx1"/>
                </a:solidFill>
                <a:miter lim="800000"/>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243" name="Text Box 41"/>
              <p:cNvSpPr txBox="1">
                <a:spLocks noChangeArrowheads="1"/>
              </p:cNvSpPr>
              <p:nvPr/>
            </p:nvSpPr>
            <p:spPr bwMode="auto">
              <a:xfrm>
                <a:off x="5532" y="144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1</a:t>
                </a:r>
              </a:p>
            </p:txBody>
          </p:sp>
        </p:grpSp>
        <p:sp>
          <p:nvSpPr>
            <p:cNvPr id="50237" name="Line 42"/>
            <p:cNvSpPr>
              <a:spLocks noChangeShapeType="1"/>
            </p:cNvSpPr>
            <p:nvPr/>
          </p:nvSpPr>
          <p:spPr bwMode="auto">
            <a:xfrm flipH="1">
              <a:off x="5052" y="1104"/>
              <a:ext cx="288" cy="0"/>
            </a:xfrm>
            <a:prstGeom prst="line">
              <a:avLst/>
            </a:prstGeom>
            <a:noFill/>
            <a:ln w="63500">
              <a:solidFill>
                <a:srgbClr val="FF0000"/>
              </a:solidFill>
              <a:miter lim="800000"/>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10" name="Group 43"/>
          <p:cNvGrpSpPr/>
          <p:nvPr/>
        </p:nvGrpSpPr>
        <p:grpSpPr bwMode="auto">
          <a:xfrm>
            <a:off x="9265920" y="3276601"/>
            <a:ext cx="1981200" cy="866775"/>
            <a:chOff x="4380" y="2064"/>
            <a:chExt cx="1248" cy="546"/>
          </a:xfrm>
        </p:grpSpPr>
        <p:grpSp>
          <p:nvGrpSpPr>
            <p:cNvPr id="50229" name="Group 44"/>
            <p:cNvGrpSpPr/>
            <p:nvPr/>
          </p:nvGrpSpPr>
          <p:grpSpPr bwMode="auto">
            <a:xfrm>
              <a:off x="4380" y="2064"/>
              <a:ext cx="1248" cy="546"/>
              <a:chOff x="4380" y="2064"/>
              <a:chExt cx="1248" cy="546"/>
            </a:xfrm>
          </p:grpSpPr>
          <p:sp>
            <p:nvSpPr>
              <p:cNvPr id="50231" name="Rectangle 45"/>
              <p:cNvSpPr>
                <a:spLocks noChangeArrowheads="1"/>
              </p:cNvSpPr>
              <p:nvPr/>
            </p:nvSpPr>
            <p:spPr bwMode="auto">
              <a:xfrm>
                <a:off x="4524" y="2064"/>
                <a:ext cx="192" cy="31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1</a:t>
                </a: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50232" name="Rectangle 46"/>
              <p:cNvSpPr>
                <a:spLocks noChangeArrowheads="1"/>
              </p:cNvSpPr>
              <p:nvPr/>
            </p:nvSpPr>
            <p:spPr bwMode="auto">
              <a:xfrm>
                <a:off x="4908" y="2064"/>
                <a:ext cx="576" cy="31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50233" name="Freeform 47"/>
              <p:cNvSpPr/>
              <p:nvPr/>
            </p:nvSpPr>
            <p:spPr bwMode="auto">
              <a:xfrm>
                <a:off x="4380" y="2226"/>
                <a:ext cx="240" cy="384"/>
              </a:xfrm>
              <a:custGeom>
                <a:avLst/>
                <a:gdLst>
                  <a:gd name="T0" fmla="*/ 144 w 240"/>
                  <a:gd name="T1" fmla="*/ 0 h 384"/>
                  <a:gd name="T2" fmla="*/ 0 w 240"/>
                  <a:gd name="T3" fmla="*/ 0 h 384"/>
                  <a:gd name="T4" fmla="*/ 0 w 240"/>
                  <a:gd name="T5" fmla="*/ 384 h 384"/>
                  <a:gd name="T6" fmla="*/ 240 w 240"/>
                  <a:gd name="T7" fmla="*/ 384 h 384"/>
                  <a:gd name="T8" fmla="*/ 240 w 240"/>
                  <a:gd name="T9" fmla="*/ 144 h 384"/>
                  <a:gd name="T10" fmla="*/ 0 60000 65536"/>
                  <a:gd name="T11" fmla="*/ 0 60000 65536"/>
                  <a:gd name="T12" fmla="*/ 0 60000 65536"/>
                  <a:gd name="T13" fmla="*/ 0 60000 65536"/>
                  <a:gd name="T14" fmla="*/ 0 60000 65536"/>
                  <a:gd name="T15" fmla="*/ 0 w 240"/>
                  <a:gd name="T16" fmla="*/ 0 h 384"/>
                  <a:gd name="T17" fmla="*/ 240 w 240"/>
                  <a:gd name="T18" fmla="*/ 384 h 384"/>
                </a:gdLst>
                <a:ahLst/>
                <a:cxnLst>
                  <a:cxn ang="T10">
                    <a:pos x="T0" y="T1"/>
                  </a:cxn>
                  <a:cxn ang="T11">
                    <a:pos x="T2" y="T3"/>
                  </a:cxn>
                  <a:cxn ang="T12">
                    <a:pos x="T4" y="T5"/>
                  </a:cxn>
                  <a:cxn ang="T13">
                    <a:pos x="T6" y="T7"/>
                  </a:cxn>
                  <a:cxn ang="T14">
                    <a:pos x="T8" y="T9"/>
                  </a:cxn>
                </a:cxnLst>
                <a:rect l="T15" t="T16" r="T17" b="T18"/>
                <a:pathLst>
                  <a:path w="240" h="384">
                    <a:moveTo>
                      <a:pt x="144" y="0"/>
                    </a:moveTo>
                    <a:lnTo>
                      <a:pt x="0" y="0"/>
                    </a:lnTo>
                    <a:lnTo>
                      <a:pt x="0" y="384"/>
                    </a:lnTo>
                    <a:lnTo>
                      <a:pt x="240" y="384"/>
                    </a:lnTo>
                    <a:lnTo>
                      <a:pt x="240" y="144"/>
                    </a:lnTo>
                  </a:path>
                </a:pathLst>
              </a:custGeom>
              <a:noFill/>
              <a:ln w="28575">
                <a:solidFill>
                  <a:schemeClr val="tx1"/>
                </a:solidFill>
                <a:miter lim="800000"/>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234" name="Freeform 48"/>
              <p:cNvSpPr/>
              <p:nvPr/>
            </p:nvSpPr>
            <p:spPr bwMode="auto">
              <a:xfrm>
                <a:off x="5487" y="2208"/>
                <a:ext cx="141" cy="384"/>
              </a:xfrm>
              <a:custGeom>
                <a:avLst/>
                <a:gdLst>
                  <a:gd name="T0" fmla="*/ 304 w 96"/>
                  <a:gd name="T1" fmla="*/ 384 h 384"/>
                  <a:gd name="T2" fmla="*/ 304 w 96"/>
                  <a:gd name="T3" fmla="*/ 0 h 384"/>
                  <a:gd name="T4" fmla="*/ 0 w 96"/>
                  <a:gd name="T5" fmla="*/ 0 h 384"/>
                  <a:gd name="T6" fmla="*/ 0 60000 65536"/>
                  <a:gd name="T7" fmla="*/ 0 60000 65536"/>
                  <a:gd name="T8" fmla="*/ 0 60000 65536"/>
                  <a:gd name="T9" fmla="*/ 0 w 96"/>
                  <a:gd name="T10" fmla="*/ 0 h 384"/>
                  <a:gd name="T11" fmla="*/ 96 w 96"/>
                  <a:gd name="T12" fmla="*/ 384 h 384"/>
                </a:gdLst>
                <a:ahLst/>
                <a:cxnLst>
                  <a:cxn ang="T6">
                    <a:pos x="T0" y="T1"/>
                  </a:cxn>
                  <a:cxn ang="T7">
                    <a:pos x="T2" y="T3"/>
                  </a:cxn>
                  <a:cxn ang="T8">
                    <a:pos x="T4" y="T5"/>
                  </a:cxn>
                </a:cxnLst>
                <a:rect l="T9" t="T10" r="T11" b="T12"/>
                <a:pathLst>
                  <a:path w="96" h="384">
                    <a:moveTo>
                      <a:pt x="96" y="384"/>
                    </a:moveTo>
                    <a:lnTo>
                      <a:pt x="96" y="0"/>
                    </a:lnTo>
                    <a:lnTo>
                      <a:pt x="0" y="0"/>
                    </a:lnTo>
                  </a:path>
                </a:pathLst>
              </a:custGeom>
              <a:noFill/>
              <a:ln w="28575">
                <a:solidFill>
                  <a:schemeClr val="tx1"/>
                </a:solidFill>
                <a:miter lim="800000"/>
                <a:head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235" name="Line 49"/>
              <p:cNvSpPr>
                <a:spLocks noChangeShapeType="1"/>
              </p:cNvSpPr>
              <p:nvPr/>
            </p:nvSpPr>
            <p:spPr bwMode="auto">
              <a:xfrm>
                <a:off x="4716" y="2208"/>
                <a:ext cx="192" cy="0"/>
              </a:xfrm>
              <a:prstGeom prst="line">
                <a:avLst/>
              </a:prstGeom>
              <a:noFill/>
              <a:ln w="28575">
                <a:solidFill>
                  <a:schemeClr val="tx1"/>
                </a:solidFill>
                <a:miter lim="800000"/>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50230" name="Line 50"/>
            <p:cNvSpPr>
              <a:spLocks noChangeShapeType="1"/>
            </p:cNvSpPr>
            <p:nvPr/>
          </p:nvSpPr>
          <p:spPr bwMode="auto">
            <a:xfrm rot="10800000" flipH="1">
              <a:off x="5100" y="2208"/>
              <a:ext cx="288" cy="0"/>
            </a:xfrm>
            <a:prstGeom prst="line">
              <a:avLst/>
            </a:prstGeom>
            <a:noFill/>
            <a:ln w="63500">
              <a:solidFill>
                <a:srgbClr val="FF0000"/>
              </a:solidFill>
              <a:miter lim="800000"/>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12" name="Group 51"/>
          <p:cNvGrpSpPr/>
          <p:nvPr/>
        </p:nvGrpSpPr>
        <p:grpSpPr bwMode="auto">
          <a:xfrm>
            <a:off x="6541770" y="3276601"/>
            <a:ext cx="1981200" cy="866775"/>
            <a:chOff x="2988" y="2064"/>
            <a:chExt cx="1248" cy="546"/>
          </a:xfrm>
        </p:grpSpPr>
        <p:grpSp>
          <p:nvGrpSpPr>
            <p:cNvPr id="50222" name="Group 52"/>
            <p:cNvGrpSpPr/>
            <p:nvPr/>
          </p:nvGrpSpPr>
          <p:grpSpPr bwMode="auto">
            <a:xfrm>
              <a:off x="2988" y="2064"/>
              <a:ext cx="1248" cy="546"/>
              <a:chOff x="2988" y="2064"/>
              <a:chExt cx="1248" cy="546"/>
            </a:xfrm>
          </p:grpSpPr>
          <p:sp>
            <p:nvSpPr>
              <p:cNvPr id="50224" name="Rectangle 53"/>
              <p:cNvSpPr>
                <a:spLocks noChangeArrowheads="1"/>
              </p:cNvSpPr>
              <p:nvPr/>
            </p:nvSpPr>
            <p:spPr bwMode="auto">
              <a:xfrm>
                <a:off x="3132" y="2064"/>
                <a:ext cx="192" cy="31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1</a:t>
                </a: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50225" name="Rectangle 54"/>
              <p:cNvSpPr>
                <a:spLocks noChangeArrowheads="1"/>
              </p:cNvSpPr>
              <p:nvPr/>
            </p:nvSpPr>
            <p:spPr bwMode="auto">
              <a:xfrm>
                <a:off x="3516" y="2064"/>
                <a:ext cx="576" cy="31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50226" name="Freeform 55"/>
              <p:cNvSpPr/>
              <p:nvPr/>
            </p:nvSpPr>
            <p:spPr bwMode="auto">
              <a:xfrm>
                <a:off x="2988" y="2226"/>
                <a:ext cx="240" cy="384"/>
              </a:xfrm>
              <a:custGeom>
                <a:avLst/>
                <a:gdLst>
                  <a:gd name="T0" fmla="*/ 144 w 240"/>
                  <a:gd name="T1" fmla="*/ 0 h 384"/>
                  <a:gd name="T2" fmla="*/ 0 w 240"/>
                  <a:gd name="T3" fmla="*/ 0 h 384"/>
                  <a:gd name="T4" fmla="*/ 0 w 240"/>
                  <a:gd name="T5" fmla="*/ 384 h 384"/>
                  <a:gd name="T6" fmla="*/ 240 w 240"/>
                  <a:gd name="T7" fmla="*/ 384 h 384"/>
                  <a:gd name="T8" fmla="*/ 240 w 240"/>
                  <a:gd name="T9" fmla="*/ 144 h 384"/>
                  <a:gd name="T10" fmla="*/ 0 60000 65536"/>
                  <a:gd name="T11" fmla="*/ 0 60000 65536"/>
                  <a:gd name="T12" fmla="*/ 0 60000 65536"/>
                  <a:gd name="T13" fmla="*/ 0 60000 65536"/>
                  <a:gd name="T14" fmla="*/ 0 60000 65536"/>
                  <a:gd name="T15" fmla="*/ 0 w 240"/>
                  <a:gd name="T16" fmla="*/ 0 h 384"/>
                  <a:gd name="T17" fmla="*/ 240 w 240"/>
                  <a:gd name="T18" fmla="*/ 384 h 384"/>
                </a:gdLst>
                <a:ahLst/>
                <a:cxnLst>
                  <a:cxn ang="T10">
                    <a:pos x="T0" y="T1"/>
                  </a:cxn>
                  <a:cxn ang="T11">
                    <a:pos x="T2" y="T3"/>
                  </a:cxn>
                  <a:cxn ang="T12">
                    <a:pos x="T4" y="T5"/>
                  </a:cxn>
                  <a:cxn ang="T13">
                    <a:pos x="T6" y="T7"/>
                  </a:cxn>
                  <a:cxn ang="T14">
                    <a:pos x="T8" y="T9"/>
                  </a:cxn>
                </a:cxnLst>
                <a:rect l="T15" t="T16" r="T17" b="T18"/>
                <a:pathLst>
                  <a:path w="240" h="384">
                    <a:moveTo>
                      <a:pt x="144" y="0"/>
                    </a:moveTo>
                    <a:lnTo>
                      <a:pt x="0" y="0"/>
                    </a:lnTo>
                    <a:lnTo>
                      <a:pt x="0" y="384"/>
                    </a:lnTo>
                    <a:lnTo>
                      <a:pt x="240" y="384"/>
                    </a:lnTo>
                    <a:lnTo>
                      <a:pt x="240" y="144"/>
                    </a:lnTo>
                  </a:path>
                </a:pathLst>
              </a:custGeom>
              <a:noFill/>
              <a:ln w="28575">
                <a:solidFill>
                  <a:schemeClr val="tx1"/>
                </a:solidFill>
                <a:miter lim="800000"/>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227" name="Freeform 56"/>
              <p:cNvSpPr/>
              <p:nvPr/>
            </p:nvSpPr>
            <p:spPr bwMode="auto">
              <a:xfrm>
                <a:off x="4095" y="2208"/>
                <a:ext cx="141" cy="384"/>
              </a:xfrm>
              <a:custGeom>
                <a:avLst/>
                <a:gdLst>
                  <a:gd name="T0" fmla="*/ 304 w 96"/>
                  <a:gd name="T1" fmla="*/ 384 h 384"/>
                  <a:gd name="T2" fmla="*/ 304 w 96"/>
                  <a:gd name="T3" fmla="*/ 0 h 384"/>
                  <a:gd name="T4" fmla="*/ 0 w 96"/>
                  <a:gd name="T5" fmla="*/ 0 h 384"/>
                  <a:gd name="T6" fmla="*/ 0 60000 65536"/>
                  <a:gd name="T7" fmla="*/ 0 60000 65536"/>
                  <a:gd name="T8" fmla="*/ 0 60000 65536"/>
                  <a:gd name="T9" fmla="*/ 0 w 96"/>
                  <a:gd name="T10" fmla="*/ 0 h 384"/>
                  <a:gd name="T11" fmla="*/ 96 w 96"/>
                  <a:gd name="T12" fmla="*/ 384 h 384"/>
                </a:gdLst>
                <a:ahLst/>
                <a:cxnLst>
                  <a:cxn ang="T6">
                    <a:pos x="T0" y="T1"/>
                  </a:cxn>
                  <a:cxn ang="T7">
                    <a:pos x="T2" y="T3"/>
                  </a:cxn>
                  <a:cxn ang="T8">
                    <a:pos x="T4" y="T5"/>
                  </a:cxn>
                </a:cxnLst>
                <a:rect l="T9" t="T10" r="T11" b="T12"/>
                <a:pathLst>
                  <a:path w="96" h="384">
                    <a:moveTo>
                      <a:pt x="96" y="384"/>
                    </a:moveTo>
                    <a:lnTo>
                      <a:pt x="96" y="0"/>
                    </a:lnTo>
                    <a:lnTo>
                      <a:pt x="0" y="0"/>
                    </a:lnTo>
                  </a:path>
                </a:pathLst>
              </a:custGeom>
              <a:noFill/>
              <a:ln w="28575">
                <a:solidFill>
                  <a:schemeClr val="tx1"/>
                </a:solidFill>
                <a:miter lim="800000"/>
                <a:head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228" name="Line 57"/>
              <p:cNvSpPr>
                <a:spLocks noChangeShapeType="1"/>
              </p:cNvSpPr>
              <p:nvPr/>
            </p:nvSpPr>
            <p:spPr bwMode="auto">
              <a:xfrm>
                <a:off x="3324" y="2208"/>
                <a:ext cx="192" cy="0"/>
              </a:xfrm>
              <a:prstGeom prst="line">
                <a:avLst/>
              </a:prstGeom>
              <a:noFill/>
              <a:ln w="28575">
                <a:solidFill>
                  <a:schemeClr val="tx1"/>
                </a:solidFill>
                <a:miter lim="800000"/>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50223" name="Line 58"/>
            <p:cNvSpPr>
              <a:spLocks noChangeShapeType="1"/>
            </p:cNvSpPr>
            <p:nvPr/>
          </p:nvSpPr>
          <p:spPr bwMode="auto">
            <a:xfrm rot="10800000" flipH="1">
              <a:off x="3660" y="2208"/>
              <a:ext cx="288" cy="0"/>
            </a:xfrm>
            <a:prstGeom prst="line">
              <a:avLst/>
            </a:prstGeom>
            <a:noFill/>
            <a:ln w="63500">
              <a:solidFill>
                <a:srgbClr val="FF0000"/>
              </a:solidFill>
              <a:miter lim="800000"/>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14" name="Group 59"/>
          <p:cNvGrpSpPr/>
          <p:nvPr/>
        </p:nvGrpSpPr>
        <p:grpSpPr bwMode="auto">
          <a:xfrm>
            <a:off x="4080510" y="3276600"/>
            <a:ext cx="1981200" cy="1271588"/>
            <a:chOff x="1596" y="2064"/>
            <a:chExt cx="1248" cy="801"/>
          </a:xfrm>
        </p:grpSpPr>
        <p:grpSp>
          <p:nvGrpSpPr>
            <p:cNvPr id="50214" name="Group 60"/>
            <p:cNvGrpSpPr/>
            <p:nvPr/>
          </p:nvGrpSpPr>
          <p:grpSpPr bwMode="auto">
            <a:xfrm>
              <a:off x="1596" y="2064"/>
              <a:ext cx="1248" cy="801"/>
              <a:chOff x="1596" y="2064"/>
              <a:chExt cx="1248" cy="801"/>
            </a:xfrm>
          </p:grpSpPr>
          <p:sp>
            <p:nvSpPr>
              <p:cNvPr id="50216" name="Rectangle 61"/>
              <p:cNvSpPr>
                <a:spLocks noChangeArrowheads="1"/>
              </p:cNvSpPr>
              <p:nvPr/>
            </p:nvSpPr>
            <p:spPr bwMode="auto">
              <a:xfrm>
                <a:off x="1740" y="2064"/>
                <a:ext cx="192" cy="31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sym typeface="+mn-ea"/>
                  </a:rPr>
                  <a:t>1</a:t>
                </a: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50217" name="Rectangle 62"/>
              <p:cNvSpPr>
                <a:spLocks noChangeArrowheads="1"/>
              </p:cNvSpPr>
              <p:nvPr/>
            </p:nvSpPr>
            <p:spPr bwMode="auto">
              <a:xfrm>
                <a:off x="2124" y="2064"/>
                <a:ext cx="576" cy="31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50218" name="Freeform 63"/>
              <p:cNvSpPr/>
              <p:nvPr/>
            </p:nvSpPr>
            <p:spPr bwMode="auto">
              <a:xfrm>
                <a:off x="1596" y="2226"/>
                <a:ext cx="240" cy="384"/>
              </a:xfrm>
              <a:custGeom>
                <a:avLst/>
                <a:gdLst>
                  <a:gd name="T0" fmla="*/ 144 w 240"/>
                  <a:gd name="T1" fmla="*/ 0 h 384"/>
                  <a:gd name="T2" fmla="*/ 0 w 240"/>
                  <a:gd name="T3" fmla="*/ 0 h 384"/>
                  <a:gd name="T4" fmla="*/ 0 w 240"/>
                  <a:gd name="T5" fmla="*/ 384 h 384"/>
                  <a:gd name="T6" fmla="*/ 240 w 240"/>
                  <a:gd name="T7" fmla="*/ 384 h 384"/>
                  <a:gd name="T8" fmla="*/ 240 w 240"/>
                  <a:gd name="T9" fmla="*/ 144 h 384"/>
                  <a:gd name="T10" fmla="*/ 0 60000 65536"/>
                  <a:gd name="T11" fmla="*/ 0 60000 65536"/>
                  <a:gd name="T12" fmla="*/ 0 60000 65536"/>
                  <a:gd name="T13" fmla="*/ 0 60000 65536"/>
                  <a:gd name="T14" fmla="*/ 0 60000 65536"/>
                  <a:gd name="T15" fmla="*/ 0 w 240"/>
                  <a:gd name="T16" fmla="*/ 0 h 384"/>
                  <a:gd name="T17" fmla="*/ 240 w 240"/>
                  <a:gd name="T18" fmla="*/ 384 h 384"/>
                </a:gdLst>
                <a:ahLst/>
                <a:cxnLst>
                  <a:cxn ang="T10">
                    <a:pos x="T0" y="T1"/>
                  </a:cxn>
                  <a:cxn ang="T11">
                    <a:pos x="T2" y="T3"/>
                  </a:cxn>
                  <a:cxn ang="T12">
                    <a:pos x="T4" y="T5"/>
                  </a:cxn>
                  <a:cxn ang="T13">
                    <a:pos x="T6" y="T7"/>
                  </a:cxn>
                  <a:cxn ang="T14">
                    <a:pos x="T8" y="T9"/>
                  </a:cxn>
                </a:cxnLst>
                <a:rect l="T15" t="T16" r="T17" b="T18"/>
                <a:pathLst>
                  <a:path w="240" h="384">
                    <a:moveTo>
                      <a:pt x="144" y="0"/>
                    </a:moveTo>
                    <a:lnTo>
                      <a:pt x="0" y="0"/>
                    </a:lnTo>
                    <a:lnTo>
                      <a:pt x="0" y="384"/>
                    </a:lnTo>
                    <a:lnTo>
                      <a:pt x="240" y="384"/>
                    </a:lnTo>
                    <a:lnTo>
                      <a:pt x="240" y="144"/>
                    </a:lnTo>
                  </a:path>
                </a:pathLst>
              </a:custGeom>
              <a:noFill/>
              <a:ln w="28575">
                <a:solidFill>
                  <a:schemeClr val="tx1"/>
                </a:solidFill>
                <a:miter lim="800000"/>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219" name="Freeform 64"/>
              <p:cNvSpPr/>
              <p:nvPr/>
            </p:nvSpPr>
            <p:spPr bwMode="auto">
              <a:xfrm>
                <a:off x="2031" y="2208"/>
                <a:ext cx="100" cy="384"/>
              </a:xfrm>
              <a:custGeom>
                <a:avLst/>
                <a:gdLst>
                  <a:gd name="T0" fmla="*/ 48 w 144"/>
                  <a:gd name="T1" fmla="*/ 0 h 384"/>
                  <a:gd name="T2" fmla="*/ 0 w 144"/>
                  <a:gd name="T3" fmla="*/ 0 h 384"/>
                  <a:gd name="T4" fmla="*/ 0 w 144"/>
                  <a:gd name="T5" fmla="*/ 384 h 384"/>
                  <a:gd name="T6" fmla="*/ 0 60000 65536"/>
                  <a:gd name="T7" fmla="*/ 0 60000 65536"/>
                  <a:gd name="T8" fmla="*/ 0 60000 65536"/>
                  <a:gd name="T9" fmla="*/ 0 w 144"/>
                  <a:gd name="T10" fmla="*/ 0 h 384"/>
                  <a:gd name="T11" fmla="*/ 144 w 144"/>
                  <a:gd name="T12" fmla="*/ 384 h 384"/>
                </a:gdLst>
                <a:ahLst/>
                <a:cxnLst>
                  <a:cxn ang="T6">
                    <a:pos x="T0" y="T1"/>
                  </a:cxn>
                  <a:cxn ang="T7">
                    <a:pos x="T2" y="T3"/>
                  </a:cxn>
                  <a:cxn ang="T8">
                    <a:pos x="T4" y="T5"/>
                  </a:cxn>
                </a:cxnLst>
                <a:rect l="T9" t="T10" r="T11" b="T12"/>
                <a:pathLst>
                  <a:path w="144" h="384">
                    <a:moveTo>
                      <a:pt x="144" y="0"/>
                    </a:moveTo>
                    <a:lnTo>
                      <a:pt x="0" y="0"/>
                    </a:lnTo>
                    <a:lnTo>
                      <a:pt x="0" y="384"/>
                    </a:lnTo>
                  </a:path>
                </a:pathLst>
              </a:custGeom>
              <a:noFill/>
              <a:ln w="28575">
                <a:solidFill>
                  <a:schemeClr val="tx1"/>
                </a:solidFill>
                <a:miter lim="800000"/>
                <a:head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220" name="Freeform 65"/>
              <p:cNvSpPr/>
              <p:nvPr/>
            </p:nvSpPr>
            <p:spPr bwMode="auto">
              <a:xfrm>
                <a:off x="2703" y="2208"/>
                <a:ext cx="141" cy="384"/>
              </a:xfrm>
              <a:custGeom>
                <a:avLst/>
                <a:gdLst>
                  <a:gd name="T0" fmla="*/ 304 w 96"/>
                  <a:gd name="T1" fmla="*/ 384 h 384"/>
                  <a:gd name="T2" fmla="*/ 304 w 96"/>
                  <a:gd name="T3" fmla="*/ 0 h 384"/>
                  <a:gd name="T4" fmla="*/ 0 w 96"/>
                  <a:gd name="T5" fmla="*/ 0 h 384"/>
                  <a:gd name="T6" fmla="*/ 0 60000 65536"/>
                  <a:gd name="T7" fmla="*/ 0 60000 65536"/>
                  <a:gd name="T8" fmla="*/ 0 60000 65536"/>
                  <a:gd name="T9" fmla="*/ 0 w 96"/>
                  <a:gd name="T10" fmla="*/ 0 h 384"/>
                  <a:gd name="T11" fmla="*/ 96 w 96"/>
                  <a:gd name="T12" fmla="*/ 384 h 384"/>
                </a:gdLst>
                <a:ahLst/>
                <a:cxnLst>
                  <a:cxn ang="T6">
                    <a:pos x="T0" y="T1"/>
                  </a:cxn>
                  <a:cxn ang="T7">
                    <a:pos x="T2" y="T3"/>
                  </a:cxn>
                  <a:cxn ang="T8">
                    <a:pos x="T4" y="T5"/>
                  </a:cxn>
                </a:cxnLst>
                <a:rect l="T9" t="T10" r="T11" b="T12"/>
                <a:pathLst>
                  <a:path w="96" h="384">
                    <a:moveTo>
                      <a:pt x="96" y="384"/>
                    </a:moveTo>
                    <a:lnTo>
                      <a:pt x="96" y="0"/>
                    </a:lnTo>
                    <a:lnTo>
                      <a:pt x="0" y="0"/>
                    </a:lnTo>
                  </a:path>
                </a:pathLst>
              </a:custGeom>
              <a:noFill/>
              <a:ln w="28575">
                <a:solidFill>
                  <a:schemeClr val="tx1"/>
                </a:solidFill>
                <a:miter lim="800000"/>
                <a:head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221" name="Text Box 66"/>
              <p:cNvSpPr txBox="1">
                <a:spLocks noChangeArrowheads="1"/>
              </p:cNvSpPr>
              <p:nvPr/>
            </p:nvSpPr>
            <p:spPr bwMode="auto">
              <a:xfrm>
                <a:off x="1922" y="253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grpSp>
        <p:sp>
          <p:nvSpPr>
            <p:cNvPr id="50215" name="Line 67"/>
            <p:cNvSpPr>
              <a:spLocks noChangeShapeType="1"/>
            </p:cNvSpPr>
            <p:nvPr/>
          </p:nvSpPr>
          <p:spPr bwMode="auto">
            <a:xfrm rot="10800000" flipH="1">
              <a:off x="2268" y="2208"/>
              <a:ext cx="288" cy="0"/>
            </a:xfrm>
            <a:prstGeom prst="line">
              <a:avLst/>
            </a:prstGeom>
            <a:noFill/>
            <a:ln w="63500">
              <a:solidFill>
                <a:srgbClr val="FF0000"/>
              </a:solidFill>
              <a:miter lim="800000"/>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nvGrpSpPr>
          <p:cNvPr id="16" name="Group 68"/>
          <p:cNvGrpSpPr/>
          <p:nvPr/>
        </p:nvGrpSpPr>
        <p:grpSpPr bwMode="auto">
          <a:xfrm>
            <a:off x="712470" y="5181605"/>
            <a:ext cx="1060451" cy="523876"/>
            <a:chOff x="240" y="3264"/>
            <a:chExt cx="668" cy="330"/>
          </a:xfrm>
        </p:grpSpPr>
        <p:sp>
          <p:nvSpPr>
            <p:cNvPr id="50212" name="Line 69"/>
            <p:cNvSpPr>
              <a:spLocks noChangeShapeType="1"/>
            </p:cNvSpPr>
            <p:nvPr/>
          </p:nvSpPr>
          <p:spPr bwMode="auto">
            <a:xfrm flipH="1">
              <a:off x="240" y="3408"/>
              <a:ext cx="192"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213" name="Text Box 70"/>
            <p:cNvSpPr txBox="1">
              <a:spLocks noChangeArrowheads="1"/>
            </p:cNvSpPr>
            <p:nvPr/>
          </p:nvSpPr>
          <p:spPr bwMode="auto">
            <a:xfrm>
              <a:off x="395" y="3264"/>
              <a:ext cx="5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丢 1</a:t>
              </a:r>
            </a:p>
          </p:txBody>
        </p:sp>
      </p:grpSp>
      <p:grpSp>
        <p:nvGrpSpPr>
          <p:cNvPr id="17" name="Group 71"/>
          <p:cNvGrpSpPr/>
          <p:nvPr/>
        </p:nvGrpSpPr>
        <p:grpSpPr bwMode="auto">
          <a:xfrm>
            <a:off x="712470" y="5638805"/>
            <a:ext cx="1060451" cy="523876"/>
            <a:chOff x="240" y="3552"/>
            <a:chExt cx="668" cy="330"/>
          </a:xfrm>
        </p:grpSpPr>
        <p:sp>
          <p:nvSpPr>
            <p:cNvPr id="50210" name="Line 72"/>
            <p:cNvSpPr>
              <a:spLocks noChangeShapeType="1"/>
            </p:cNvSpPr>
            <p:nvPr/>
          </p:nvSpPr>
          <p:spPr bwMode="auto">
            <a:xfrm rot="10800000" flipH="1">
              <a:off x="240" y="3696"/>
              <a:ext cx="192" cy="0"/>
            </a:xfrm>
            <a:prstGeom prst="line">
              <a:avLst/>
            </a:prstGeom>
            <a:noFill/>
            <a:ln w="28575">
              <a:solidFill>
                <a:schemeClr val="tx1"/>
              </a:solidFill>
              <a:round/>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211" name="Text Box 73"/>
            <p:cNvSpPr txBox="1">
              <a:spLocks noChangeArrowheads="1"/>
            </p:cNvSpPr>
            <p:nvPr/>
          </p:nvSpPr>
          <p:spPr bwMode="auto">
            <a:xfrm>
              <a:off x="395" y="3552"/>
              <a:ext cx="5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丢 1</a:t>
              </a:r>
            </a:p>
          </p:txBody>
        </p:sp>
      </p:grpSp>
      <p:sp>
        <p:nvSpPr>
          <p:cNvPr id="566346" name="Text Box 74"/>
          <p:cNvSpPr txBox="1">
            <a:spLocks noChangeArrowheads="1"/>
          </p:cNvSpPr>
          <p:nvPr/>
        </p:nvSpPr>
        <p:spPr bwMode="auto">
          <a:xfrm>
            <a:off x="1991996" y="5181601"/>
            <a:ext cx="8978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出错</a:t>
            </a:r>
          </a:p>
        </p:txBody>
      </p:sp>
      <p:sp>
        <p:nvSpPr>
          <p:cNvPr id="566347" name="Text Box 75"/>
          <p:cNvSpPr txBox="1">
            <a:spLocks noChangeArrowheads="1"/>
          </p:cNvSpPr>
          <p:nvPr/>
        </p:nvSpPr>
        <p:spPr bwMode="auto">
          <a:xfrm>
            <a:off x="1779270" y="5699126"/>
            <a:ext cx="16129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影响精度</a:t>
            </a:r>
          </a:p>
        </p:txBody>
      </p:sp>
      <p:sp>
        <p:nvSpPr>
          <p:cNvPr id="566348" name="Text Box 76"/>
          <p:cNvSpPr txBox="1">
            <a:spLocks noChangeArrowheads="1"/>
          </p:cNvSpPr>
          <p:nvPr/>
        </p:nvSpPr>
        <p:spPr bwMode="auto">
          <a:xfrm>
            <a:off x="4587876" y="5181601"/>
            <a:ext cx="8978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出错</a:t>
            </a:r>
          </a:p>
        </p:txBody>
      </p:sp>
      <p:sp>
        <p:nvSpPr>
          <p:cNvPr id="566349" name="Text Box 77"/>
          <p:cNvSpPr txBox="1">
            <a:spLocks noChangeArrowheads="1"/>
          </p:cNvSpPr>
          <p:nvPr/>
        </p:nvSpPr>
        <p:spPr bwMode="auto">
          <a:xfrm>
            <a:off x="4375150" y="5699126"/>
            <a:ext cx="16129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影响精度</a:t>
            </a:r>
          </a:p>
        </p:txBody>
      </p:sp>
      <p:sp>
        <p:nvSpPr>
          <p:cNvPr id="566350" name="Text Box 78"/>
          <p:cNvSpPr txBox="1">
            <a:spLocks noChangeArrowheads="1"/>
          </p:cNvSpPr>
          <p:nvPr/>
        </p:nvSpPr>
        <p:spPr bwMode="auto">
          <a:xfrm>
            <a:off x="6938646" y="5181601"/>
            <a:ext cx="9867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正确 </a:t>
            </a:r>
          </a:p>
        </p:txBody>
      </p:sp>
      <p:sp>
        <p:nvSpPr>
          <p:cNvPr id="566351" name="Text Box 79"/>
          <p:cNvSpPr txBox="1">
            <a:spLocks noChangeArrowheads="1"/>
          </p:cNvSpPr>
          <p:nvPr/>
        </p:nvSpPr>
        <p:spPr bwMode="auto">
          <a:xfrm>
            <a:off x="6725920" y="5699126"/>
            <a:ext cx="161290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影响精度</a:t>
            </a:r>
          </a:p>
        </p:txBody>
      </p:sp>
      <p:sp>
        <p:nvSpPr>
          <p:cNvPr id="566352" name="Text Box 80"/>
          <p:cNvSpPr txBox="1">
            <a:spLocks noChangeArrowheads="1"/>
          </p:cNvSpPr>
          <p:nvPr/>
        </p:nvSpPr>
        <p:spPr bwMode="auto">
          <a:xfrm>
            <a:off x="10069196" y="5181601"/>
            <a:ext cx="8978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正确</a:t>
            </a:r>
          </a:p>
        </p:txBody>
      </p:sp>
      <p:sp>
        <p:nvSpPr>
          <p:cNvPr id="566353" name="Text Box 81"/>
          <p:cNvSpPr txBox="1">
            <a:spLocks noChangeArrowheads="1"/>
          </p:cNvSpPr>
          <p:nvPr/>
        </p:nvSpPr>
        <p:spPr bwMode="auto">
          <a:xfrm>
            <a:off x="10078721" y="5699125"/>
            <a:ext cx="89789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正确</a:t>
            </a:r>
          </a:p>
        </p:txBody>
      </p:sp>
      <p:grpSp>
        <p:nvGrpSpPr>
          <p:cNvPr id="18" name="Group 83"/>
          <p:cNvGrpSpPr/>
          <p:nvPr/>
        </p:nvGrpSpPr>
        <p:grpSpPr bwMode="auto">
          <a:xfrm>
            <a:off x="1477010" y="3276601"/>
            <a:ext cx="1976438" cy="866775"/>
            <a:chOff x="204" y="2064"/>
            <a:chExt cx="1245" cy="546"/>
          </a:xfrm>
        </p:grpSpPr>
        <p:grpSp>
          <p:nvGrpSpPr>
            <p:cNvPr id="50202" name="Group 84"/>
            <p:cNvGrpSpPr/>
            <p:nvPr/>
          </p:nvGrpSpPr>
          <p:grpSpPr bwMode="auto">
            <a:xfrm>
              <a:off x="732" y="2064"/>
              <a:ext cx="717" cy="528"/>
              <a:chOff x="732" y="2064"/>
              <a:chExt cx="717" cy="528"/>
            </a:xfrm>
          </p:grpSpPr>
          <p:grpSp>
            <p:nvGrpSpPr>
              <p:cNvPr id="50206" name="Group 85"/>
              <p:cNvGrpSpPr/>
              <p:nvPr/>
            </p:nvGrpSpPr>
            <p:grpSpPr bwMode="auto">
              <a:xfrm>
                <a:off x="732" y="2064"/>
                <a:ext cx="717" cy="528"/>
                <a:chOff x="732" y="2064"/>
                <a:chExt cx="717" cy="528"/>
              </a:xfrm>
            </p:grpSpPr>
            <p:sp>
              <p:nvSpPr>
                <p:cNvPr id="50208" name="Rectangle 86"/>
                <p:cNvSpPr>
                  <a:spLocks noChangeArrowheads="1"/>
                </p:cNvSpPr>
                <p:nvPr/>
              </p:nvSpPr>
              <p:spPr bwMode="auto">
                <a:xfrm>
                  <a:off x="732" y="2064"/>
                  <a:ext cx="576" cy="31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
              <p:nvSpPr>
                <p:cNvPr id="50209" name="Freeform 87"/>
                <p:cNvSpPr/>
                <p:nvPr/>
              </p:nvSpPr>
              <p:spPr bwMode="auto">
                <a:xfrm>
                  <a:off x="1308" y="2208"/>
                  <a:ext cx="141" cy="384"/>
                </a:xfrm>
                <a:custGeom>
                  <a:avLst/>
                  <a:gdLst>
                    <a:gd name="T0" fmla="*/ 304 w 96"/>
                    <a:gd name="T1" fmla="*/ 384 h 384"/>
                    <a:gd name="T2" fmla="*/ 304 w 96"/>
                    <a:gd name="T3" fmla="*/ 0 h 384"/>
                    <a:gd name="T4" fmla="*/ 0 w 96"/>
                    <a:gd name="T5" fmla="*/ 0 h 384"/>
                    <a:gd name="T6" fmla="*/ 0 60000 65536"/>
                    <a:gd name="T7" fmla="*/ 0 60000 65536"/>
                    <a:gd name="T8" fmla="*/ 0 60000 65536"/>
                    <a:gd name="T9" fmla="*/ 0 w 96"/>
                    <a:gd name="T10" fmla="*/ 0 h 384"/>
                    <a:gd name="T11" fmla="*/ 96 w 96"/>
                    <a:gd name="T12" fmla="*/ 384 h 384"/>
                  </a:gdLst>
                  <a:ahLst/>
                  <a:cxnLst>
                    <a:cxn ang="T6">
                      <a:pos x="T0" y="T1"/>
                    </a:cxn>
                    <a:cxn ang="T7">
                      <a:pos x="T2" y="T3"/>
                    </a:cxn>
                    <a:cxn ang="T8">
                      <a:pos x="T4" y="T5"/>
                    </a:cxn>
                  </a:cxnLst>
                  <a:rect l="T9" t="T10" r="T11" b="T12"/>
                  <a:pathLst>
                    <a:path w="96" h="384">
                      <a:moveTo>
                        <a:pt x="96" y="384"/>
                      </a:moveTo>
                      <a:lnTo>
                        <a:pt x="96" y="0"/>
                      </a:lnTo>
                      <a:lnTo>
                        <a:pt x="0" y="0"/>
                      </a:lnTo>
                    </a:path>
                  </a:pathLst>
                </a:custGeom>
                <a:noFill/>
                <a:ln w="28575">
                  <a:solidFill>
                    <a:schemeClr val="tx1"/>
                  </a:solidFill>
                  <a:miter lim="800000"/>
                  <a:head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50207" name="Line 88"/>
              <p:cNvSpPr>
                <a:spLocks noChangeShapeType="1"/>
              </p:cNvSpPr>
              <p:nvPr/>
            </p:nvSpPr>
            <p:spPr bwMode="auto">
              <a:xfrm rot="10800000" flipH="1">
                <a:off x="924" y="2208"/>
                <a:ext cx="288" cy="0"/>
              </a:xfrm>
              <a:prstGeom prst="line">
                <a:avLst/>
              </a:prstGeom>
              <a:noFill/>
              <a:ln w="63500">
                <a:solidFill>
                  <a:srgbClr val="FF0000"/>
                </a:solidFill>
                <a:miter lim="800000"/>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sp>
          <p:nvSpPr>
            <p:cNvPr id="50203" name="Rectangle 89"/>
            <p:cNvSpPr>
              <a:spLocks noChangeArrowheads="1"/>
            </p:cNvSpPr>
            <p:nvPr/>
          </p:nvSpPr>
          <p:spPr bwMode="auto">
            <a:xfrm>
              <a:off x="348" y="2064"/>
              <a:ext cx="192" cy="315"/>
            </a:xfrm>
            <a:prstGeom prst="rect">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0</a:t>
              </a:r>
            </a:p>
          </p:txBody>
        </p:sp>
        <p:sp>
          <p:nvSpPr>
            <p:cNvPr id="50204" name="Freeform 90"/>
            <p:cNvSpPr/>
            <p:nvPr/>
          </p:nvSpPr>
          <p:spPr bwMode="auto">
            <a:xfrm>
              <a:off x="204" y="2226"/>
              <a:ext cx="240" cy="384"/>
            </a:xfrm>
            <a:custGeom>
              <a:avLst/>
              <a:gdLst>
                <a:gd name="T0" fmla="*/ 144 w 240"/>
                <a:gd name="T1" fmla="*/ 0 h 384"/>
                <a:gd name="T2" fmla="*/ 0 w 240"/>
                <a:gd name="T3" fmla="*/ 0 h 384"/>
                <a:gd name="T4" fmla="*/ 0 w 240"/>
                <a:gd name="T5" fmla="*/ 384 h 384"/>
                <a:gd name="T6" fmla="*/ 240 w 240"/>
                <a:gd name="T7" fmla="*/ 384 h 384"/>
                <a:gd name="T8" fmla="*/ 240 w 240"/>
                <a:gd name="T9" fmla="*/ 144 h 384"/>
                <a:gd name="T10" fmla="*/ 0 60000 65536"/>
                <a:gd name="T11" fmla="*/ 0 60000 65536"/>
                <a:gd name="T12" fmla="*/ 0 60000 65536"/>
                <a:gd name="T13" fmla="*/ 0 60000 65536"/>
                <a:gd name="T14" fmla="*/ 0 60000 65536"/>
                <a:gd name="T15" fmla="*/ 0 w 240"/>
                <a:gd name="T16" fmla="*/ 0 h 384"/>
                <a:gd name="T17" fmla="*/ 240 w 240"/>
                <a:gd name="T18" fmla="*/ 384 h 384"/>
              </a:gdLst>
              <a:ahLst/>
              <a:cxnLst>
                <a:cxn ang="T10">
                  <a:pos x="T0" y="T1"/>
                </a:cxn>
                <a:cxn ang="T11">
                  <a:pos x="T2" y="T3"/>
                </a:cxn>
                <a:cxn ang="T12">
                  <a:pos x="T4" y="T5"/>
                </a:cxn>
                <a:cxn ang="T13">
                  <a:pos x="T6" y="T7"/>
                </a:cxn>
                <a:cxn ang="T14">
                  <a:pos x="T8" y="T9"/>
                </a:cxn>
              </a:cxnLst>
              <a:rect l="T15" t="T16" r="T17" b="T18"/>
              <a:pathLst>
                <a:path w="240" h="384">
                  <a:moveTo>
                    <a:pt x="144" y="0"/>
                  </a:moveTo>
                  <a:lnTo>
                    <a:pt x="0" y="0"/>
                  </a:lnTo>
                  <a:lnTo>
                    <a:pt x="0" y="384"/>
                  </a:lnTo>
                  <a:lnTo>
                    <a:pt x="240" y="384"/>
                  </a:lnTo>
                  <a:lnTo>
                    <a:pt x="240" y="144"/>
                  </a:lnTo>
                </a:path>
              </a:pathLst>
            </a:custGeom>
            <a:noFill/>
            <a:ln w="28575">
              <a:solidFill>
                <a:schemeClr val="tx1"/>
              </a:solidFill>
              <a:miter lim="800000"/>
              <a:tailEnd type="stealth" w="med" len="med"/>
            </a:ln>
            <a:extLst>
              <a:ext uri="{909E8E84-426E-40DD-AFC4-6F175D3DCCD1}">
                <a14:hiddenFill xmlns:a14="http://schemas.microsoft.com/office/drawing/2010/main">
                  <a:solidFill>
                    <a:srgbClr val="FFFFFF"/>
                  </a:solid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205" name="Line 91"/>
            <p:cNvSpPr>
              <a:spLocks noChangeShapeType="1"/>
            </p:cNvSpPr>
            <p:nvPr/>
          </p:nvSpPr>
          <p:spPr bwMode="auto">
            <a:xfrm>
              <a:off x="540" y="2208"/>
              <a:ext cx="192" cy="0"/>
            </a:xfrm>
            <a:prstGeom prst="line">
              <a:avLst/>
            </a:prstGeom>
            <a:noFill/>
            <a:ln w="28575">
              <a:solidFill>
                <a:schemeClr val="tx1"/>
              </a:solidFill>
              <a:miter lim="800000"/>
              <a:tailEnd type="stealth" w="med" len="me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25" name="组合 24"/>
          <p:cNvGrpSpPr/>
          <p:nvPr/>
        </p:nvGrpSpPr>
        <p:grpSpPr>
          <a:xfrm>
            <a:off x="1290163" y="3069590"/>
            <a:ext cx="7398674" cy="1421130"/>
            <a:chOff x="2351" y="4834"/>
            <a:chExt cx="10941" cy="2238"/>
          </a:xfrm>
        </p:grpSpPr>
        <p:sp>
          <p:nvSpPr>
            <p:cNvPr id="20" name="矩形 19"/>
            <p:cNvSpPr/>
            <p:nvPr/>
          </p:nvSpPr>
          <p:spPr>
            <a:xfrm>
              <a:off x="2351" y="4834"/>
              <a:ext cx="3654" cy="2144"/>
            </a:xfrm>
            <a:prstGeom prst="rect">
              <a:avLst/>
            </a:prstGeom>
            <a:noFill/>
            <a:ln w="38100"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 name="矩形 20"/>
            <p:cNvSpPr/>
            <p:nvPr/>
          </p:nvSpPr>
          <p:spPr>
            <a:xfrm>
              <a:off x="9877" y="4928"/>
              <a:ext cx="3415" cy="2144"/>
            </a:xfrm>
            <a:prstGeom prst="rect">
              <a:avLst/>
            </a:prstGeom>
            <a:noFill/>
            <a:ln w="38100"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24" name="组合 23"/>
          <p:cNvGrpSpPr/>
          <p:nvPr/>
        </p:nvGrpSpPr>
        <p:grpSpPr>
          <a:xfrm>
            <a:off x="1254952" y="1429385"/>
            <a:ext cx="7417991" cy="1393190"/>
            <a:chOff x="2006" y="2251"/>
            <a:chExt cx="11111" cy="2194"/>
          </a:xfrm>
        </p:grpSpPr>
        <p:sp>
          <p:nvSpPr>
            <p:cNvPr id="22" name="矩形 21"/>
            <p:cNvSpPr/>
            <p:nvPr/>
          </p:nvSpPr>
          <p:spPr>
            <a:xfrm>
              <a:off x="2006" y="2301"/>
              <a:ext cx="3654" cy="2144"/>
            </a:xfrm>
            <a:prstGeom prst="rect">
              <a:avLst/>
            </a:prstGeom>
            <a:noFill/>
            <a:ln w="3810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3" name="矩形 22"/>
            <p:cNvSpPr/>
            <p:nvPr/>
          </p:nvSpPr>
          <p:spPr>
            <a:xfrm>
              <a:off x="9702" y="2251"/>
              <a:ext cx="3415" cy="2144"/>
            </a:xfrm>
            <a:prstGeom prst="rect">
              <a:avLst/>
            </a:prstGeom>
            <a:noFill/>
            <a:ln w="38100" cmpd="sng">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9" name="Text Box 76"/>
          <p:cNvSpPr txBox="1">
            <a:spLocks noChangeArrowheads="1"/>
          </p:cNvSpPr>
          <p:nvPr/>
        </p:nvSpPr>
        <p:spPr bwMode="auto">
          <a:xfrm flipH="1">
            <a:off x="2164715" y="2024380"/>
            <a:ext cx="14700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宋体" panose="02010600030101010101" pitchFamily="2" charset="-122"/>
                <a:cs typeface="+mn-cs"/>
              </a:rPr>
              <a:t>移位寄存器</a:t>
            </a:r>
          </a:p>
        </p:txBody>
      </p:sp>
    </p:spTree>
    <p:extLst>
      <p:ext uri="{BB962C8B-B14F-4D97-AF65-F5344CB8AC3E}">
        <p14:creationId xmlns:p14="http://schemas.microsoft.com/office/powerpoint/2010/main" val="1494720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Arial" panose="020B0604020202020204" pitchFamily="34" charset="0"/>
                <a:cs typeface="Arial" panose="020B0604020202020204" pitchFamily="34" charset="0"/>
              </a:rPr>
              <a:t>第二章 </a:t>
            </a:r>
            <a:r>
              <a:rPr lang="zh-CN" altLang="en-US" dirty="0"/>
              <a:t>计算机的运算方法</a:t>
            </a:r>
            <a:endParaRPr lang="zh-CN" altLang="en-US" dirty="0">
              <a:latin typeface="Arial" panose="020B0604020202020204" pitchFamily="34" charset="0"/>
              <a:cs typeface="Arial" panose="020B0604020202020204" pitchFamily="34" charset="0"/>
            </a:endParaRPr>
          </a:p>
        </p:txBody>
      </p:sp>
      <p:sp>
        <p:nvSpPr>
          <p:cNvPr id="4" name="内容占位符 3"/>
          <p:cNvSpPr>
            <a:spLocks noGrp="1"/>
          </p:cNvSpPr>
          <p:nvPr>
            <p:ph idx="1"/>
          </p:nvPr>
        </p:nvSpPr>
        <p:spPr>
          <a:xfrm>
            <a:off x="838200" y="1853335"/>
            <a:ext cx="10515600" cy="4351338"/>
          </a:xfrm>
        </p:spPr>
        <p:txBody>
          <a:bodyPr/>
          <a:lstStyle/>
          <a:p>
            <a:pPr marL="0" indent="0">
              <a:lnSpc>
                <a:spcPct val="100000"/>
              </a:lnSpc>
              <a:buNone/>
            </a:pPr>
            <a:r>
              <a:rPr lang="en-US" altLang="zh-CN" dirty="0">
                <a:latin typeface="Arial" panose="020B0604020202020204" pitchFamily="34" charset="0"/>
                <a:cs typeface="Arial" panose="020B0604020202020204" pitchFamily="34" charset="0"/>
              </a:rPr>
              <a:t>2.1 </a:t>
            </a:r>
            <a:r>
              <a:rPr lang="zh-CN" altLang="en-US" dirty="0">
                <a:latin typeface="Arial" panose="020B0604020202020204" pitchFamily="34" charset="0"/>
                <a:cs typeface="Arial" panose="020B0604020202020204" pitchFamily="34" charset="0"/>
              </a:rPr>
              <a:t>计算机中数的表示</a:t>
            </a:r>
            <a:endParaRPr lang="en-US" altLang="zh-CN" dirty="0">
              <a:latin typeface="Arial" panose="020B0604020202020204" pitchFamily="34" charset="0"/>
              <a:cs typeface="Arial" panose="020B0604020202020204" pitchFamily="34" charset="0"/>
            </a:endParaRPr>
          </a:p>
          <a:p>
            <a:pPr marL="0" indent="0">
              <a:lnSpc>
                <a:spcPct val="100000"/>
              </a:lnSpc>
              <a:buNone/>
            </a:pPr>
            <a:r>
              <a:rPr lang="en-US" altLang="zh-CN" b="1" dirty="0">
                <a:solidFill>
                  <a:srgbClr val="FF0000"/>
                </a:solidFill>
                <a:latin typeface="Arial" panose="020B0604020202020204" pitchFamily="34" charset="0"/>
                <a:cs typeface="Arial" panose="020B0604020202020204" pitchFamily="34" charset="0"/>
              </a:rPr>
              <a:t>2.2 </a:t>
            </a:r>
            <a:r>
              <a:rPr lang="zh-CN" altLang="en-US" b="1" dirty="0">
                <a:solidFill>
                  <a:srgbClr val="FF0000"/>
                </a:solidFill>
                <a:latin typeface="Arial" panose="020B0604020202020204" pitchFamily="34" charset="0"/>
                <a:cs typeface="Arial" panose="020B0604020202020204" pitchFamily="34" charset="0"/>
              </a:rPr>
              <a:t>定点运算</a:t>
            </a:r>
            <a:endParaRPr lang="en-US" altLang="zh-CN" b="1" dirty="0">
              <a:solidFill>
                <a:srgbClr val="FF0000"/>
              </a:solidFill>
              <a:latin typeface="Arial" panose="020B0604020202020204" pitchFamily="34" charset="0"/>
              <a:cs typeface="Arial" panose="020B0604020202020204" pitchFamily="34" charset="0"/>
            </a:endParaRPr>
          </a:p>
          <a:p>
            <a:pPr lvl="1">
              <a:lnSpc>
                <a:spcPct val="100000"/>
              </a:lnSpc>
            </a:pPr>
            <a:r>
              <a:rPr lang="zh-CN" altLang="en-US" sz="3200" dirty="0">
                <a:solidFill>
                  <a:srgbClr val="FF0000"/>
                </a:solidFill>
              </a:rPr>
              <a:t>加减法运算</a:t>
            </a:r>
          </a:p>
          <a:p>
            <a:pPr lvl="1">
              <a:lnSpc>
                <a:spcPct val="100000"/>
              </a:lnSpc>
            </a:pPr>
            <a:r>
              <a:rPr lang="zh-CN" altLang="en-US" sz="3200" dirty="0">
                <a:solidFill>
                  <a:srgbClr val="FF0000"/>
                </a:solidFill>
              </a:rPr>
              <a:t>一位乘法运算</a:t>
            </a:r>
            <a:endParaRPr lang="en-US" altLang="zh-CN" sz="3200" dirty="0">
              <a:solidFill>
                <a:srgbClr val="FF0000"/>
              </a:solidFill>
            </a:endParaRPr>
          </a:p>
          <a:p>
            <a:pPr lvl="1">
              <a:lnSpc>
                <a:spcPct val="100000"/>
              </a:lnSpc>
            </a:pPr>
            <a:r>
              <a:rPr lang="en-US" altLang="zh-CN" sz="3200" dirty="0">
                <a:solidFill>
                  <a:srgbClr val="FF0000"/>
                </a:solidFill>
              </a:rPr>
              <a:t>Booth</a:t>
            </a:r>
            <a:r>
              <a:rPr lang="zh-CN" altLang="en-US" sz="3200" dirty="0">
                <a:solidFill>
                  <a:srgbClr val="FF0000"/>
                </a:solidFill>
              </a:rPr>
              <a:t>算法</a:t>
            </a:r>
          </a:p>
          <a:p>
            <a:pPr marL="0" indent="0">
              <a:lnSpc>
                <a:spcPct val="100000"/>
              </a:lnSpc>
              <a:buNone/>
            </a:pPr>
            <a:r>
              <a:rPr lang="en-US" altLang="zh-CN" dirty="0">
                <a:latin typeface="Arial" panose="020B0604020202020204" pitchFamily="34" charset="0"/>
                <a:cs typeface="Arial" panose="020B0604020202020204" pitchFamily="34" charset="0"/>
              </a:rPr>
              <a:t>2.3 </a:t>
            </a:r>
            <a:r>
              <a:rPr lang="zh-CN" altLang="en-US" dirty="0"/>
              <a:t>浮点运算</a:t>
            </a:r>
            <a:endParaRPr lang="en-US" altLang="zh-CN" dirty="0"/>
          </a:p>
        </p:txBody>
      </p:sp>
      <p:sp>
        <p:nvSpPr>
          <p:cNvPr id="2" name="灯片编号占位符 1"/>
          <p:cNvSpPr>
            <a:spLocks noGrp="1"/>
          </p:cNvSpPr>
          <p:nvPr>
            <p:ph type="sldNum" sz="quarter" idx="12"/>
          </p:nvPr>
        </p:nvSpPr>
        <p:spPr/>
        <p:txBody>
          <a:bodyPr/>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lvl="0"/>
            <a:fld id="{9A0DB2DC-4C9A-4742-B13C-FB6460FD3503}" type="slidenum">
              <a:rPr lang="en-US" altLang="zh-CN" smtClean="0">
                <a:latin typeface="Arial" panose="020B0604020202020204" pitchFamily="34" charset="0"/>
                <a:cs typeface="Arial" panose="020B0604020202020204" pitchFamily="34" charset="0"/>
              </a:rPr>
              <a:t>32</a:t>
            </a:fld>
            <a:endParaRPr lang="en-US" altLang="zh-CN" dirty="0">
              <a:latin typeface="Arial" panose="020B0604020202020204" pitchFamily="34"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lstStyle/>
          <a:p>
            <a:r>
              <a:rPr lang="zh-CN" altLang="en-US" dirty="0"/>
              <a:t>补码加减运算公式</a:t>
            </a:r>
          </a:p>
          <a:p>
            <a:endParaRPr lang="zh-CN" altLang="en-US" dirty="0"/>
          </a:p>
        </p:txBody>
      </p:sp>
      <p:sp>
        <p:nvSpPr>
          <p:cNvPr id="6" name="标题 5"/>
          <p:cNvSpPr>
            <a:spLocks noGrp="1"/>
          </p:cNvSpPr>
          <p:nvPr>
            <p:ph type="title"/>
          </p:nvPr>
        </p:nvSpPr>
        <p:spPr/>
        <p:txBody>
          <a:bodyPr>
            <a:normAutofit/>
          </a:bodyPr>
          <a:lstStyle/>
          <a:p>
            <a:r>
              <a:rPr lang="zh-CN" altLang="en-US" dirty="0"/>
              <a:t>加减法运算</a:t>
            </a:r>
          </a:p>
        </p:txBody>
      </p:sp>
      <p:sp>
        <p:nvSpPr>
          <p:cNvPr id="4" name="灯片编号占位符 3"/>
          <p:cNvSpPr>
            <a:spLocks noGrp="1"/>
          </p:cNvSpPr>
          <p:nvPr>
            <p:ph type="sldNum" sz="quarter" idx="12"/>
          </p:nvPr>
        </p:nvSpPr>
        <p:spPr/>
        <p:txBody>
          <a:bodyPr/>
          <a:lstStyle/>
          <a:p>
            <a:fld id="{8EE8E787-E6FE-45D8-9039-788B45E44EE7}" type="slidenum">
              <a:rPr lang="zh-CN" altLang="en-US" smtClean="0"/>
              <a:t>33</a:t>
            </a:fld>
            <a:endParaRPr lang="zh-CN" altLang="en-US" dirty="0"/>
          </a:p>
        </p:txBody>
      </p:sp>
      <p:sp>
        <p:nvSpPr>
          <p:cNvPr id="568324" name="Text Box 4"/>
          <p:cNvSpPr txBox="1">
            <a:spLocks noChangeArrowheads="1"/>
          </p:cNvSpPr>
          <p:nvPr/>
        </p:nvSpPr>
        <p:spPr bwMode="auto">
          <a:xfrm>
            <a:off x="2651126" y="1644217"/>
            <a:ext cx="2149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 加法 </a:t>
            </a:r>
          </a:p>
        </p:txBody>
      </p:sp>
      <p:sp>
        <p:nvSpPr>
          <p:cNvPr id="568325" name="Text Box 5"/>
          <p:cNvSpPr txBox="1">
            <a:spLocks noChangeArrowheads="1"/>
          </p:cNvSpPr>
          <p:nvPr/>
        </p:nvSpPr>
        <p:spPr bwMode="auto">
          <a:xfrm>
            <a:off x="2651126" y="3456991"/>
            <a:ext cx="22256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(2) 减法 </a:t>
            </a:r>
          </a:p>
        </p:txBody>
      </p:sp>
      <p:sp>
        <p:nvSpPr>
          <p:cNvPr id="568326" name="Text Box 6"/>
          <p:cNvSpPr txBox="1">
            <a:spLocks noChangeArrowheads="1"/>
          </p:cNvSpPr>
          <p:nvPr/>
        </p:nvSpPr>
        <p:spPr bwMode="auto">
          <a:xfrm>
            <a:off x="2286001" y="2287155"/>
            <a:ext cx="987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整数 </a:t>
            </a:r>
          </a:p>
        </p:txBody>
      </p:sp>
      <p:sp>
        <p:nvSpPr>
          <p:cNvPr id="568327" name="Text Box 7"/>
          <p:cNvSpPr txBox="1">
            <a:spLocks noChangeArrowheads="1"/>
          </p:cNvSpPr>
          <p:nvPr/>
        </p:nvSpPr>
        <p:spPr bwMode="auto">
          <a:xfrm>
            <a:off x="3187701" y="2309380"/>
            <a:ext cx="1997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A</a:t>
            </a:r>
            <a:r>
              <a:rPr kumimoji="1" lang="en-US" altLang="zh-CN" sz="2800" b="1">
                <a:latin typeface="Times New Roman" panose="02020603050405020304" pitchFamily="18" charset="0"/>
                <a:ea typeface="宋体" panose="02010600030101010101" pitchFamily="2" charset="-122"/>
              </a:rPr>
              <a:t>]</a:t>
            </a:r>
            <a:r>
              <a:rPr kumimoji="1" lang="zh-CN" altLang="en-US" sz="28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 + [</a:t>
            </a:r>
            <a:r>
              <a:rPr kumimoji="1" lang="en-US" altLang="zh-CN" sz="2800" b="1" i="1">
                <a:latin typeface="Times New Roman" panose="02020603050405020304" pitchFamily="18" charset="0"/>
                <a:ea typeface="宋体" panose="02010600030101010101" pitchFamily="2" charset="-122"/>
              </a:rPr>
              <a:t>B</a:t>
            </a:r>
            <a:r>
              <a:rPr kumimoji="1" lang="en-US" altLang="zh-CN" sz="2800" b="1">
                <a:latin typeface="Times New Roman" panose="02020603050405020304" pitchFamily="18" charset="0"/>
                <a:ea typeface="宋体" panose="02010600030101010101" pitchFamily="2" charset="-122"/>
              </a:rPr>
              <a:t>]</a:t>
            </a:r>
            <a:r>
              <a:rPr kumimoji="1" lang="zh-CN" altLang="en-US" sz="2800" b="1" baseline="-25000">
                <a:latin typeface="Times New Roman" panose="02020603050405020304" pitchFamily="18" charset="0"/>
                <a:ea typeface="宋体" panose="02010600030101010101" pitchFamily="2" charset="-122"/>
              </a:rPr>
              <a:t>补</a:t>
            </a:r>
          </a:p>
        </p:txBody>
      </p:sp>
      <p:sp>
        <p:nvSpPr>
          <p:cNvPr id="568328" name="Text Box 8"/>
          <p:cNvSpPr txBox="1">
            <a:spLocks noChangeArrowheads="1"/>
          </p:cNvSpPr>
          <p:nvPr/>
        </p:nvSpPr>
        <p:spPr bwMode="auto">
          <a:xfrm>
            <a:off x="5073650" y="2309380"/>
            <a:ext cx="3676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A</a:t>
            </a:r>
            <a:r>
              <a:rPr kumimoji="1" lang="en-US" altLang="zh-CN"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B</a:t>
            </a:r>
            <a:r>
              <a:rPr kumimoji="1" lang="en-US" altLang="zh-CN" sz="2800" b="1">
                <a:latin typeface="Times New Roman" panose="02020603050405020304" pitchFamily="18" charset="0"/>
                <a:ea typeface="宋体" panose="02010600030101010101" pitchFamily="2" charset="-122"/>
              </a:rPr>
              <a:t>]</a:t>
            </a:r>
            <a:r>
              <a:rPr kumimoji="1" lang="zh-CN" altLang="en-US" sz="28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a:t>
            </a:r>
            <a:r>
              <a:rPr kumimoji="1" lang="en-US" altLang="zh-CN" sz="2800" b="1">
                <a:latin typeface="Times New Roman" panose="02020603050405020304" pitchFamily="18" charset="0"/>
                <a:ea typeface="宋体" panose="02010600030101010101" pitchFamily="2" charset="-122"/>
              </a:rPr>
              <a:t>mod 2</a:t>
            </a:r>
            <a:r>
              <a:rPr kumimoji="1" lang="en-US" altLang="zh-CN" sz="2800" b="1" i="1" baseline="45000">
                <a:latin typeface="Times New Roman" panose="02020603050405020304" pitchFamily="18" charset="0"/>
                <a:ea typeface="宋体" panose="02010600030101010101" pitchFamily="2" charset="-122"/>
              </a:rPr>
              <a:t>n</a:t>
            </a:r>
            <a:r>
              <a:rPr kumimoji="1" lang="en-US" altLang="zh-CN" sz="2800" b="1" baseline="45000">
                <a:latin typeface="Times New Roman" panose="02020603050405020304" pitchFamily="18" charset="0"/>
                <a:ea typeface="宋体" panose="02010600030101010101" pitchFamily="2" charset="-122"/>
              </a:rPr>
              <a:t>+1</a:t>
            </a:r>
            <a:r>
              <a:rPr kumimoji="1" lang="en-US" altLang="zh-CN" sz="2800" b="1">
                <a:latin typeface="Times New Roman" panose="02020603050405020304" pitchFamily="18" charset="0"/>
                <a:ea typeface="宋体" panose="02010600030101010101" pitchFamily="2" charset="-122"/>
              </a:rPr>
              <a:t>）</a:t>
            </a:r>
          </a:p>
        </p:txBody>
      </p:sp>
      <p:sp>
        <p:nvSpPr>
          <p:cNvPr id="568329" name="Text Box 9"/>
          <p:cNvSpPr txBox="1">
            <a:spLocks noChangeArrowheads="1"/>
          </p:cNvSpPr>
          <p:nvPr/>
        </p:nvSpPr>
        <p:spPr bwMode="auto">
          <a:xfrm>
            <a:off x="2286001" y="2907867"/>
            <a:ext cx="987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小数 </a:t>
            </a:r>
          </a:p>
        </p:txBody>
      </p:sp>
      <p:sp>
        <p:nvSpPr>
          <p:cNvPr id="568330" name="Text Box 10"/>
          <p:cNvSpPr txBox="1">
            <a:spLocks noChangeArrowheads="1"/>
          </p:cNvSpPr>
          <p:nvPr/>
        </p:nvSpPr>
        <p:spPr bwMode="auto">
          <a:xfrm>
            <a:off x="3187701" y="2942792"/>
            <a:ext cx="19970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A</a:t>
            </a:r>
            <a:r>
              <a:rPr kumimoji="1" lang="en-US" altLang="zh-CN" sz="2800" b="1">
                <a:latin typeface="Times New Roman" panose="02020603050405020304" pitchFamily="18" charset="0"/>
                <a:ea typeface="宋体" panose="02010600030101010101" pitchFamily="2" charset="-122"/>
              </a:rPr>
              <a:t>]</a:t>
            </a:r>
            <a:r>
              <a:rPr kumimoji="1" lang="zh-CN" altLang="en-US" sz="28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 + [</a:t>
            </a:r>
            <a:r>
              <a:rPr kumimoji="1" lang="en-US" altLang="zh-CN" sz="2800" b="1" i="1">
                <a:latin typeface="Times New Roman" panose="02020603050405020304" pitchFamily="18" charset="0"/>
                <a:ea typeface="宋体" panose="02010600030101010101" pitchFamily="2" charset="-122"/>
              </a:rPr>
              <a:t>B</a:t>
            </a:r>
            <a:r>
              <a:rPr kumimoji="1" lang="en-US" altLang="zh-CN" sz="2800" b="1">
                <a:latin typeface="Times New Roman" panose="02020603050405020304" pitchFamily="18" charset="0"/>
                <a:ea typeface="宋体" panose="02010600030101010101" pitchFamily="2" charset="-122"/>
              </a:rPr>
              <a:t>]</a:t>
            </a:r>
            <a:r>
              <a:rPr kumimoji="1" lang="zh-CN" altLang="en-US" sz="2800" b="1" baseline="-25000">
                <a:latin typeface="Times New Roman" panose="02020603050405020304" pitchFamily="18" charset="0"/>
                <a:ea typeface="宋体" panose="02010600030101010101" pitchFamily="2" charset="-122"/>
              </a:rPr>
              <a:t>补</a:t>
            </a:r>
          </a:p>
        </p:txBody>
      </p:sp>
      <p:sp>
        <p:nvSpPr>
          <p:cNvPr id="568331" name="Text Box 11"/>
          <p:cNvSpPr txBox="1">
            <a:spLocks noChangeArrowheads="1"/>
          </p:cNvSpPr>
          <p:nvPr/>
        </p:nvSpPr>
        <p:spPr bwMode="auto">
          <a:xfrm>
            <a:off x="5073650" y="2942792"/>
            <a:ext cx="3282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A</a:t>
            </a:r>
            <a:r>
              <a:rPr kumimoji="1" lang="en-US" altLang="zh-CN"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B</a:t>
            </a:r>
            <a:r>
              <a:rPr kumimoji="1" lang="en-US" altLang="zh-CN" sz="2800" b="1">
                <a:latin typeface="Times New Roman" panose="02020603050405020304" pitchFamily="18" charset="0"/>
                <a:ea typeface="宋体" panose="02010600030101010101" pitchFamily="2" charset="-122"/>
              </a:rPr>
              <a:t>]</a:t>
            </a:r>
            <a:r>
              <a:rPr kumimoji="1" lang="zh-CN" altLang="en-US" sz="28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a:t>
            </a:r>
            <a:r>
              <a:rPr kumimoji="1" lang="en-US" altLang="zh-CN" sz="2800" b="1">
                <a:latin typeface="Times New Roman" panose="02020603050405020304" pitchFamily="18" charset="0"/>
                <a:ea typeface="宋体" panose="02010600030101010101" pitchFamily="2" charset="-122"/>
              </a:rPr>
              <a:t>mod 2）</a:t>
            </a:r>
          </a:p>
        </p:txBody>
      </p:sp>
      <p:grpSp>
        <p:nvGrpSpPr>
          <p:cNvPr id="2" name="Group 12"/>
          <p:cNvGrpSpPr/>
          <p:nvPr/>
        </p:nvGrpSpPr>
        <p:grpSpPr bwMode="auto">
          <a:xfrm>
            <a:off x="3716339" y="3945941"/>
            <a:ext cx="2511425" cy="519112"/>
            <a:chOff x="1381" y="2553"/>
            <a:chExt cx="1582" cy="327"/>
          </a:xfrm>
        </p:grpSpPr>
        <p:sp>
          <p:nvSpPr>
            <p:cNvPr id="52249" name="Text Box 13"/>
            <p:cNvSpPr txBox="1">
              <a:spLocks noChangeArrowheads="1"/>
            </p:cNvSpPr>
            <p:nvPr/>
          </p:nvSpPr>
          <p:spPr bwMode="auto">
            <a:xfrm>
              <a:off x="1381" y="2553"/>
              <a:ext cx="5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800" b="1" i="1">
                  <a:latin typeface="Times New Roman" panose="02020603050405020304" pitchFamily="18" charset="0"/>
                  <a:ea typeface="宋体" panose="02010600030101010101" pitchFamily="2" charset="-122"/>
                </a:rPr>
                <a:t>A</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1">
                  <a:latin typeface="Times New Roman" panose="02020603050405020304" pitchFamily="18" charset="0"/>
                  <a:ea typeface="宋体" panose="02010600030101010101" pitchFamily="2" charset="-122"/>
                </a:rPr>
                <a:t>B</a:t>
              </a:r>
            </a:p>
          </p:txBody>
        </p:sp>
        <p:sp>
          <p:nvSpPr>
            <p:cNvPr id="52250" name="Text Box 14"/>
            <p:cNvSpPr txBox="1">
              <a:spLocks noChangeArrowheads="1"/>
            </p:cNvSpPr>
            <p:nvPr/>
          </p:nvSpPr>
          <p:spPr bwMode="auto">
            <a:xfrm>
              <a:off x="1919" y="2553"/>
              <a:ext cx="10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A</a:t>
              </a:r>
              <a:r>
                <a:rPr kumimoji="1" lang="en-US" altLang="zh-CN" sz="2800" b="1">
                  <a:latin typeface="Times New Roman" panose="02020603050405020304" pitchFamily="18" charset="0"/>
                  <a:ea typeface="宋体" panose="02010600030101010101" pitchFamily="2" charset="-122"/>
                </a:rPr>
                <a:t>+(</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1">
                  <a:latin typeface="Times New Roman" panose="02020603050405020304" pitchFamily="18" charset="0"/>
                  <a:ea typeface="宋体" panose="02010600030101010101" pitchFamily="2" charset="-122"/>
                </a:rPr>
                <a:t>B</a:t>
              </a:r>
              <a:r>
                <a:rPr kumimoji="1" lang="en-US" altLang="zh-CN" sz="2800" b="1">
                  <a:latin typeface="Times New Roman" panose="02020603050405020304" pitchFamily="18" charset="0"/>
                  <a:ea typeface="宋体" panose="02010600030101010101" pitchFamily="2" charset="-122"/>
                </a:rPr>
                <a:t> )</a:t>
              </a:r>
            </a:p>
          </p:txBody>
        </p:sp>
      </p:grpSp>
      <p:sp>
        <p:nvSpPr>
          <p:cNvPr id="568335" name="Text Box 15"/>
          <p:cNvSpPr txBox="1">
            <a:spLocks noChangeArrowheads="1"/>
          </p:cNvSpPr>
          <p:nvPr/>
        </p:nvSpPr>
        <p:spPr bwMode="auto">
          <a:xfrm>
            <a:off x="2286001" y="4630154"/>
            <a:ext cx="987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整数 </a:t>
            </a:r>
          </a:p>
        </p:txBody>
      </p:sp>
      <p:sp>
        <p:nvSpPr>
          <p:cNvPr id="568336" name="Text Box 16"/>
          <p:cNvSpPr txBox="1">
            <a:spLocks noChangeArrowheads="1"/>
          </p:cNvSpPr>
          <p:nvPr/>
        </p:nvSpPr>
        <p:spPr bwMode="auto">
          <a:xfrm>
            <a:off x="3187700" y="4607929"/>
            <a:ext cx="1492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dirty="0">
                <a:latin typeface="Times New Roman" panose="02020603050405020304" pitchFamily="18" charset="0"/>
                <a:ea typeface="宋体" panose="02010600030101010101" pitchFamily="2" charset="-122"/>
              </a:rPr>
              <a:t>[</a:t>
            </a:r>
            <a:r>
              <a:rPr kumimoji="1" lang="en-US" altLang="zh-CN" sz="2800" b="1" i="1" dirty="0">
                <a:latin typeface="Times New Roman" panose="02020603050405020304" pitchFamily="18" charset="0"/>
                <a:ea typeface="宋体" panose="02010600030101010101" pitchFamily="2" charset="-122"/>
              </a:rPr>
              <a:t>A</a:t>
            </a:r>
            <a:r>
              <a:rPr kumimoji="1" lang="en-US" altLang="zh-CN" sz="2800" b="1" dirty="0">
                <a:latin typeface="Times New Roman" panose="02020603050405020304" pitchFamily="18" charset="0"/>
                <a:ea typeface="宋体" panose="02010600030101010101" pitchFamily="2" charset="-122"/>
              </a:rPr>
              <a:t> </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b="1" i="1" dirty="0">
                <a:latin typeface="Times New Roman" panose="02020603050405020304" pitchFamily="18" charset="0"/>
                <a:ea typeface="宋体" panose="02010600030101010101" pitchFamily="2" charset="-122"/>
              </a:rPr>
              <a:t>B</a:t>
            </a:r>
            <a:r>
              <a:rPr kumimoji="1" lang="en-US" altLang="zh-CN" sz="2800" b="1" dirty="0">
                <a:latin typeface="Times New Roman" panose="02020603050405020304" pitchFamily="18" charset="0"/>
                <a:ea typeface="宋体" panose="02010600030101010101" pitchFamily="2" charset="-122"/>
              </a:rPr>
              <a:t>]</a:t>
            </a:r>
            <a:r>
              <a:rPr kumimoji="1" lang="zh-CN" altLang="en-US" sz="2800" b="1" baseline="-25000" dirty="0">
                <a:latin typeface="Times New Roman" panose="02020603050405020304" pitchFamily="18" charset="0"/>
                <a:ea typeface="宋体" panose="02010600030101010101" pitchFamily="2" charset="-122"/>
              </a:rPr>
              <a:t>补</a:t>
            </a:r>
          </a:p>
        </p:txBody>
      </p:sp>
      <p:sp>
        <p:nvSpPr>
          <p:cNvPr id="568337" name="Text Box 17"/>
          <p:cNvSpPr txBox="1">
            <a:spLocks noChangeArrowheads="1"/>
          </p:cNvSpPr>
          <p:nvPr/>
        </p:nvSpPr>
        <p:spPr bwMode="auto">
          <a:xfrm>
            <a:off x="4546601" y="4607929"/>
            <a:ext cx="2136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A</a:t>
            </a:r>
            <a:r>
              <a:rPr kumimoji="1" lang="en-US" altLang="zh-CN" sz="2800" b="1">
                <a:latin typeface="Times New Roman" panose="02020603050405020304" pitchFamily="18" charset="0"/>
                <a:ea typeface="宋体" panose="02010600030101010101" pitchFamily="2" charset="-122"/>
              </a:rPr>
              <a:t>+(</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1">
                <a:latin typeface="Times New Roman" panose="02020603050405020304" pitchFamily="18" charset="0"/>
                <a:ea typeface="宋体" panose="02010600030101010101" pitchFamily="2" charset="-122"/>
              </a:rPr>
              <a:t>B</a:t>
            </a:r>
            <a:r>
              <a:rPr kumimoji="1" lang="en-US" altLang="zh-CN" sz="2800" b="1">
                <a:latin typeface="Times New Roman" panose="02020603050405020304" pitchFamily="18" charset="0"/>
                <a:ea typeface="宋体" panose="02010600030101010101" pitchFamily="2" charset="-122"/>
              </a:rPr>
              <a:t> )]</a:t>
            </a:r>
            <a:r>
              <a:rPr kumimoji="1" lang="zh-CN" altLang="en-US" sz="2800" b="1" baseline="-25000">
                <a:latin typeface="Times New Roman" panose="02020603050405020304" pitchFamily="18" charset="0"/>
                <a:ea typeface="宋体" panose="02010600030101010101" pitchFamily="2" charset="-122"/>
              </a:rPr>
              <a:t>补</a:t>
            </a:r>
          </a:p>
        </p:txBody>
      </p:sp>
      <p:sp>
        <p:nvSpPr>
          <p:cNvPr id="568338" name="Text Box 18"/>
          <p:cNvSpPr txBox="1">
            <a:spLocks noChangeArrowheads="1"/>
          </p:cNvSpPr>
          <p:nvPr/>
        </p:nvSpPr>
        <p:spPr bwMode="auto">
          <a:xfrm>
            <a:off x="6497638" y="4607929"/>
            <a:ext cx="35607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A</a:t>
            </a:r>
            <a:r>
              <a:rPr kumimoji="1" lang="en-US" altLang="zh-CN" sz="2800" b="1">
                <a:latin typeface="Times New Roman" panose="02020603050405020304" pitchFamily="18" charset="0"/>
                <a:ea typeface="宋体" panose="02010600030101010101" pitchFamily="2" charset="-122"/>
              </a:rPr>
              <a:t>]</a:t>
            </a:r>
            <a:r>
              <a:rPr kumimoji="1" lang="zh-CN" altLang="en-US" sz="28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 + [</a:t>
            </a:r>
            <a:r>
              <a:rPr kumimoji="1" lang="zh-CN" altLang="en-US" sz="1000" b="1">
                <a:latin typeface="Times New Roman" panose="02020603050405020304" pitchFamily="18" charset="0"/>
                <a:ea typeface="宋体" panose="02010600030101010101" pitchFamily="2" charset="-122"/>
              </a:rPr>
              <a:t> </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0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B</a:t>
            </a:r>
            <a:r>
              <a:rPr kumimoji="1" lang="en-US" altLang="zh-CN" sz="2800" b="1">
                <a:latin typeface="Times New Roman" panose="02020603050405020304" pitchFamily="18" charset="0"/>
                <a:ea typeface="宋体" panose="02010600030101010101" pitchFamily="2" charset="-122"/>
              </a:rPr>
              <a:t>]</a:t>
            </a:r>
            <a:r>
              <a:rPr kumimoji="1" lang="zh-CN" altLang="en-US" sz="2800" b="1" baseline="-25000">
                <a:latin typeface="Times New Roman" panose="02020603050405020304" pitchFamily="18" charset="0"/>
                <a:ea typeface="宋体" panose="02010600030101010101" pitchFamily="2" charset="-122"/>
              </a:rPr>
              <a:t>补</a:t>
            </a:r>
          </a:p>
        </p:txBody>
      </p:sp>
      <p:sp>
        <p:nvSpPr>
          <p:cNvPr id="568339" name="Text Box 19"/>
          <p:cNvSpPr txBox="1">
            <a:spLocks noChangeArrowheads="1"/>
          </p:cNvSpPr>
          <p:nvPr/>
        </p:nvSpPr>
        <p:spPr bwMode="auto">
          <a:xfrm>
            <a:off x="8980488" y="4669841"/>
            <a:ext cx="15224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a:t>
            </a:r>
            <a:r>
              <a:rPr kumimoji="1" lang="en-US" altLang="zh-CN" sz="2400" b="1">
                <a:latin typeface="Times New Roman" panose="02020603050405020304" pitchFamily="18" charset="0"/>
                <a:ea typeface="宋体" panose="02010600030101010101" pitchFamily="2" charset="-122"/>
              </a:rPr>
              <a:t>mod 2</a:t>
            </a:r>
            <a:r>
              <a:rPr kumimoji="1" lang="en-US" altLang="zh-CN" sz="2400" b="1" i="1" baseline="45000">
                <a:latin typeface="Times New Roman" panose="02020603050405020304" pitchFamily="18" charset="0"/>
                <a:ea typeface="宋体" panose="02010600030101010101" pitchFamily="2" charset="-122"/>
              </a:rPr>
              <a:t>n</a:t>
            </a:r>
            <a:r>
              <a:rPr kumimoji="1" lang="en-US" altLang="zh-CN" sz="2400" b="1" baseline="45000">
                <a:latin typeface="Times New Roman" panose="02020603050405020304" pitchFamily="18" charset="0"/>
                <a:ea typeface="宋体" panose="02010600030101010101" pitchFamily="2" charset="-122"/>
              </a:rPr>
              <a:t>+1</a:t>
            </a:r>
            <a:r>
              <a:rPr kumimoji="1" lang="en-US" altLang="zh-CN" sz="2400" b="1">
                <a:latin typeface="Times New Roman" panose="02020603050405020304" pitchFamily="18" charset="0"/>
                <a:ea typeface="宋体" panose="02010600030101010101" pitchFamily="2" charset="-122"/>
              </a:rPr>
              <a:t>)</a:t>
            </a:r>
          </a:p>
        </p:txBody>
      </p:sp>
      <p:sp>
        <p:nvSpPr>
          <p:cNvPr id="568340" name="Text Box 20"/>
          <p:cNvSpPr txBox="1">
            <a:spLocks noChangeArrowheads="1"/>
          </p:cNvSpPr>
          <p:nvPr/>
        </p:nvSpPr>
        <p:spPr bwMode="auto">
          <a:xfrm>
            <a:off x="2286001" y="5250866"/>
            <a:ext cx="987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小数 </a:t>
            </a:r>
          </a:p>
        </p:txBody>
      </p:sp>
      <p:sp>
        <p:nvSpPr>
          <p:cNvPr id="568341" name="Text Box 21"/>
          <p:cNvSpPr txBox="1">
            <a:spLocks noChangeArrowheads="1"/>
          </p:cNvSpPr>
          <p:nvPr/>
        </p:nvSpPr>
        <p:spPr bwMode="auto">
          <a:xfrm>
            <a:off x="3187700" y="5228641"/>
            <a:ext cx="1492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A</a:t>
            </a:r>
            <a:r>
              <a:rPr kumimoji="1" lang="en-US" altLang="zh-CN" sz="2800" b="1">
                <a:latin typeface="Times New Roman" panose="02020603050405020304" pitchFamily="18" charset="0"/>
                <a:ea typeface="宋体" panose="02010600030101010101" pitchFamily="2" charset="-122"/>
              </a:rPr>
              <a:t> </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b="1" i="1">
                <a:latin typeface="Times New Roman" panose="02020603050405020304" pitchFamily="18" charset="0"/>
                <a:ea typeface="宋体" panose="02010600030101010101" pitchFamily="2" charset="-122"/>
              </a:rPr>
              <a:t>B</a:t>
            </a:r>
            <a:r>
              <a:rPr kumimoji="1" lang="en-US" altLang="zh-CN" sz="2800" b="1">
                <a:latin typeface="Times New Roman" panose="02020603050405020304" pitchFamily="18" charset="0"/>
                <a:ea typeface="宋体" panose="02010600030101010101" pitchFamily="2" charset="-122"/>
              </a:rPr>
              <a:t>]</a:t>
            </a:r>
            <a:r>
              <a:rPr kumimoji="1" lang="zh-CN" altLang="en-US" sz="2800" b="1" baseline="-25000">
                <a:latin typeface="Times New Roman" panose="02020603050405020304" pitchFamily="18" charset="0"/>
                <a:ea typeface="宋体" panose="02010600030101010101" pitchFamily="2" charset="-122"/>
              </a:rPr>
              <a:t>补</a:t>
            </a:r>
          </a:p>
        </p:txBody>
      </p:sp>
      <p:sp>
        <p:nvSpPr>
          <p:cNvPr id="568342" name="Text Box 22"/>
          <p:cNvSpPr txBox="1">
            <a:spLocks noChangeArrowheads="1"/>
          </p:cNvSpPr>
          <p:nvPr/>
        </p:nvSpPr>
        <p:spPr bwMode="auto">
          <a:xfrm>
            <a:off x="4546601" y="5228641"/>
            <a:ext cx="2136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A</a:t>
            </a:r>
            <a:r>
              <a:rPr kumimoji="1" lang="en-US" altLang="zh-CN" sz="2800" b="1">
                <a:latin typeface="Times New Roman" panose="02020603050405020304" pitchFamily="18" charset="0"/>
                <a:ea typeface="宋体" panose="02010600030101010101" pitchFamily="2" charset="-122"/>
              </a:rPr>
              <a:t>+(</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1">
                <a:latin typeface="Times New Roman" panose="02020603050405020304" pitchFamily="18" charset="0"/>
                <a:ea typeface="宋体" panose="02010600030101010101" pitchFamily="2" charset="-122"/>
              </a:rPr>
              <a:t>B</a:t>
            </a:r>
            <a:r>
              <a:rPr kumimoji="1" lang="en-US" altLang="zh-CN" sz="2800" b="1">
                <a:latin typeface="Times New Roman" panose="02020603050405020304" pitchFamily="18" charset="0"/>
                <a:ea typeface="宋体" panose="02010600030101010101" pitchFamily="2" charset="-122"/>
              </a:rPr>
              <a:t> )]</a:t>
            </a:r>
            <a:r>
              <a:rPr kumimoji="1" lang="zh-CN" altLang="en-US" sz="2800" b="1" baseline="-25000">
                <a:latin typeface="Times New Roman" panose="02020603050405020304" pitchFamily="18" charset="0"/>
                <a:ea typeface="宋体" panose="02010600030101010101" pitchFamily="2" charset="-122"/>
              </a:rPr>
              <a:t>补</a:t>
            </a:r>
          </a:p>
        </p:txBody>
      </p:sp>
      <p:sp>
        <p:nvSpPr>
          <p:cNvPr id="568343" name="Text Box 23"/>
          <p:cNvSpPr txBox="1">
            <a:spLocks noChangeArrowheads="1"/>
          </p:cNvSpPr>
          <p:nvPr/>
        </p:nvSpPr>
        <p:spPr bwMode="auto">
          <a:xfrm>
            <a:off x="8980488" y="5290553"/>
            <a:ext cx="1192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a:t>
            </a:r>
            <a:r>
              <a:rPr kumimoji="1" lang="en-US" altLang="zh-CN" sz="2400" b="1">
                <a:latin typeface="Times New Roman" panose="02020603050405020304" pitchFamily="18" charset="0"/>
                <a:ea typeface="宋体" panose="02010600030101010101" pitchFamily="2" charset="-122"/>
              </a:rPr>
              <a:t>mod 2)</a:t>
            </a:r>
          </a:p>
        </p:txBody>
      </p:sp>
      <p:sp>
        <p:nvSpPr>
          <p:cNvPr id="568344" name="Text Box 24"/>
          <p:cNvSpPr txBox="1">
            <a:spLocks noChangeArrowheads="1"/>
          </p:cNvSpPr>
          <p:nvPr/>
        </p:nvSpPr>
        <p:spPr bwMode="auto">
          <a:xfrm>
            <a:off x="2286000" y="5850941"/>
            <a:ext cx="81195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连同符号位一起相加，符号位产生的进位自然丢掉</a:t>
            </a:r>
          </a:p>
        </p:txBody>
      </p:sp>
      <p:sp>
        <p:nvSpPr>
          <p:cNvPr id="568345" name="Text Box 25"/>
          <p:cNvSpPr txBox="1">
            <a:spLocks noChangeArrowheads="1"/>
          </p:cNvSpPr>
          <p:nvPr/>
        </p:nvSpPr>
        <p:spPr bwMode="auto">
          <a:xfrm>
            <a:off x="6497638" y="5241341"/>
            <a:ext cx="34845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A</a:t>
            </a:r>
            <a:r>
              <a:rPr kumimoji="1" lang="en-US" altLang="zh-CN" sz="2800" b="1">
                <a:latin typeface="Times New Roman" panose="02020603050405020304" pitchFamily="18" charset="0"/>
                <a:ea typeface="宋体" panose="02010600030101010101" pitchFamily="2" charset="-122"/>
              </a:rPr>
              <a:t>]</a:t>
            </a:r>
            <a:r>
              <a:rPr kumimoji="1" lang="zh-CN" altLang="en-US" sz="28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 + [</a:t>
            </a:r>
            <a:r>
              <a:rPr kumimoji="1" lang="zh-CN" altLang="en-US" sz="1000" b="1">
                <a:latin typeface="Times New Roman" panose="02020603050405020304" pitchFamily="18" charset="0"/>
                <a:ea typeface="宋体" panose="02010600030101010101" pitchFamily="2" charset="-122"/>
              </a:rPr>
              <a:t> </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0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B</a:t>
            </a:r>
            <a:r>
              <a:rPr kumimoji="1" lang="en-US" altLang="zh-CN" sz="2800" b="1">
                <a:latin typeface="Times New Roman" panose="02020603050405020304" pitchFamily="18" charset="0"/>
                <a:ea typeface="宋体" panose="02010600030101010101" pitchFamily="2" charset="-122"/>
              </a:rPr>
              <a:t>]</a:t>
            </a:r>
            <a:r>
              <a:rPr kumimoji="1" lang="zh-CN" altLang="en-US" sz="2800" b="1" baseline="-25000">
                <a:latin typeface="Times New Roman" panose="02020603050405020304" pitchFamily="18" charset="0"/>
                <a:ea typeface="宋体" panose="02010600030101010101" pitchFamily="2" charset="-122"/>
              </a:rPr>
              <a:t>补</a:t>
            </a:r>
          </a:p>
        </p:txBody>
      </p:sp>
    </p:spTree>
    <p:extLst>
      <p:ext uri="{BB962C8B-B14F-4D97-AF65-F5344CB8AC3E}">
        <p14:creationId xmlns:p14="http://schemas.microsoft.com/office/powerpoint/2010/main" val="3136449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11"/>
          <p:cNvSpPr>
            <a:spLocks noGrp="1"/>
          </p:cNvSpPr>
          <p:nvPr>
            <p:ph idx="1"/>
          </p:nvPr>
        </p:nvSpPr>
        <p:spPr/>
        <p:txBody>
          <a:bodyPr/>
          <a:lstStyle/>
          <a:p>
            <a:r>
              <a:rPr lang="zh-CN" altLang="en-US" dirty="0"/>
              <a:t>原码一位乘运算规则</a:t>
            </a:r>
          </a:p>
          <a:p>
            <a:endParaRPr lang="zh-CN" altLang="en-US" dirty="0"/>
          </a:p>
        </p:txBody>
      </p:sp>
      <p:sp>
        <p:nvSpPr>
          <p:cNvPr id="11" name="标题 10"/>
          <p:cNvSpPr>
            <a:spLocks noGrp="1"/>
          </p:cNvSpPr>
          <p:nvPr>
            <p:ph type="title"/>
          </p:nvPr>
        </p:nvSpPr>
        <p:spPr/>
        <p:txBody>
          <a:bodyPr>
            <a:normAutofit/>
          </a:bodyPr>
          <a:lstStyle/>
          <a:p>
            <a:r>
              <a:rPr lang="zh-CN" altLang="en-US" dirty="0"/>
              <a:t>原码乘法</a:t>
            </a:r>
          </a:p>
        </p:txBody>
      </p:sp>
      <p:sp>
        <p:nvSpPr>
          <p:cNvPr id="10" name="灯片编号占位符 9"/>
          <p:cNvSpPr>
            <a:spLocks noGrp="1"/>
          </p:cNvSpPr>
          <p:nvPr>
            <p:ph type="sldNum" sz="quarter" idx="12"/>
          </p:nvPr>
        </p:nvSpPr>
        <p:spPr/>
        <p:txBody>
          <a:bodyPr/>
          <a:lstStyle/>
          <a:p>
            <a:fld id="{8EE8E787-E6FE-45D8-9039-788B45E44EE7}" type="slidenum">
              <a:rPr lang="zh-CN" altLang="en-US" smtClean="0"/>
              <a:t>34</a:t>
            </a:fld>
            <a:endParaRPr lang="zh-CN" altLang="en-US" dirty="0"/>
          </a:p>
        </p:txBody>
      </p:sp>
      <p:sp>
        <p:nvSpPr>
          <p:cNvPr id="579588" name="Text Box 4"/>
          <p:cNvSpPr txBox="1">
            <a:spLocks noChangeArrowheads="1"/>
          </p:cNvSpPr>
          <p:nvPr/>
        </p:nvSpPr>
        <p:spPr bwMode="auto">
          <a:xfrm>
            <a:off x="1105981" y="1834239"/>
            <a:ext cx="1970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dirty="0">
                <a:latin typeface="Times New Roman" panose="02020603050405020304" pitchFamily="18" charset="0"/>
                <a:ea typeface="宋体" panose="02010600030101010101" pitchFamily="2" charset="-122"/>
              </a:rPr>
              <a:t>以小数为例</a:t>
            </a:r>
          </a:p>
        </p:txBody>
      </p:sp>
      <p:grpSp>
        <p:nvGrpSpPr>
          <p:cNvPr id="2" name="Group 5"/>
          <p:cNvGrpSpPr/>
          <p:nvPr/>
        </p:nvGrpSpPr>
        <p:grpSpPr bwMode="auto">
          <a:xfrm>
            <a:off x="3519733" y="1767371"/>
            <a:ext cx="4132263" cy="590551"/>
            <a:chOff x="902" y="1322"/>
            <a:chExt cx="2603" cy="372"/>
          </a:xfrm>
        </p:grpSpPr>
        <p:sp>
          <p:nvSpPr>
            <p:cNvPr id="62493" name="Text Box 6"/>
            <p:cNvSpPr txBox="1">
              <a:spLocks noChangeArrowheads="1"/>
            </p:cNvSpPr>
            <p:nvPr/>
          </p:nvSpPr>
          <p:spPr bwMode="auto">
            <a:xfrm>
              <a:off x="902" y="1364"/>
              <a:ext cx="260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设[</a:t>
              </a:r>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原</a:t>
              </a:r>
              <a:r>
                <a:rPr kumimoji="1" lang="zh-CN" altLang="en-US" sz="2800" b="1">
                  <a:latin typeface="Times New Roman" panose="02020603050405020304" pitchFamily="18" charset="0"/>
                  <a:ea typeface="宋体" panose="02010600030101010101" pitchFamily="2" charset="-122"/>
                </a:rPr>
                <a:t> = </a:t>
              </a:r>
              <a:r>
                <a:rPr kumimoji="1" lang="en-US" altLang="zh-CN" sz="2800" b="1" i="1">
                  <a:latin typeface="Times New Roman" panose="02020603050405020304" pitchFamily="18" charset="0"/>
                  <a:ea typeface="宋体" panose="02010600030101010101" pitchFamily="2" charset="-122"/>
                </a:rPr>
                <a:t>x</a:t>
              </a:r>
              <a:r>
                <a:rPr kumimoji="1" lang="en-US" altLang="zh-CN" sz="2400" b="1" baseline="-25000">
                  <a:latin typeface="Times New Roman" panose="02020603050405020304" pitchFamily="18" charset="0"/>
                  <a:ea typeface="宋体" panose="02010600030101010101" pitchFamily="2" charset="-122"/>
                </a:rPr>
                <a:t>0</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x</a:t>
              </a:r>
              <a:r>
                <a:rPr kumimoji="1" lang="en-US" altLang="zh-CN" sz="2400" b="1" baseline="-25000">
                  <a:latin typeface="Times New Roman" panose="02020603050405020304" pitchFamily="18" charset="0"/>
                  <a:ea typeface="宋体" panose="02010600030101010101" pitchFamily="2" charset="-122"/>
                </a:rPr>
                <a:t>1</a:t>
              </a:r>
              <a:r>
                <a:rPr kumimoji="1" lang="en-US" altLang="zh-CN" sz="2800" b="1" i="1">
                  <a:latin typeface="Times New Roman" panose="02020603050405020304" pitchFamily="18" charset="0"/>
                  <a:ea typeface="宋体" panose="02010600030101010101" pitchFamily="2" charset="-122"/>
                </a:rPr>
                <a:t>x</a:t>
              </a:r>
              <a:r>
                <a:rPr kumimoji="1" lang="en-US" altLang="zh-CN" sz="2400" b="1" baseline="-25000">
                  <a:latin typeface="Times New Roman" panose="02020603050405020304" pitchFamily="18" charset="0"/>
                  <a:ea typeface="宋体" panose="02010600030101010101" pitchFamily="2" charset="-122"/>
                </a:rPr>
                <a:t>2</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x</a:t>
              </a:r>
              <a:r>
                <a:rPr kumimoji="1" lang="en-US" altLang="zh-CN" sz="2400" b="1" i="1" baseline="-25000">
                  <a:latin typeface="Times New Roman" panose="02020603050405020304" pitchFamily="18" charset="0"/>
                  <a:ea typeface="宋体" panose="02010600030101010101" pitchFamily="2" charset="-122"/>
                </a:rPr>
                <a:t>n</a:t>
              </a:r>
            </a:p>
          </p:txBody>
        </p:sp>
        <p:sp>
          <p:nvSpPr>
            <p:cNvPr id="62494" name="Text Box 7"/>
            <p:cNvSpPr txBox="1">
              <a:spLocks noChangeArrowheads="1"/>
            </p:cNvSpPr>
            <p:nvPr/>
          </p:nvSpPr>
          <p:spPr bwMode="auto">
            <a:xfrm>
              <a:off x="2630" y="1322"/>
              <a:ext cx="3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 …</a:t>
              </a:r>
            </a:p>
          </p:txBody>
        </p:sp>
      </p:grpSp>
      <p:grpSp>
        <p:nvGrpSpPr>
          <p:cNvPr id="3" name="Group 8"/>
          <p:cNvGrpSpPr/>
          <p:nvPr/>
        </p:nvGrpSpPr>
        <p:grpSpPr bwMode="auto">
          <a:xfrm>
            <a:off x="3910258" y="2391253"/>
            <a:ext cx="3668713" cy="523874"/>
            <a:chOff x="1100" y="1715"/>
            <a:chExt cx="2311" cy="330"/>
          </a:xfrm>
        </p:grpSpPr>
        <p:sp>
          <p:nvSpPr>
            <p:cNvPr id="62491" name="Text Box 9"/>
            <p:cNvSpPr txBox="1">
              <a:spLocks noChangeArrowheads="1"/>
            </p:cNvSpPr>
            <p:nvPr/>
          </p:nvSpPr>
          <p:spPr bwMode="auto">
            <a:xfrm>
              <a:off x="1100" y="1715"/>
              <a:ext cx="231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原</a:t>
              </a:r>
              <a:r>
                <a:rPr kumimoji="1" lang="zh-CN" altLang="en-US" sz="2800" b="1">
                  <a:latin typeface="Times New Roman" panose="02020603050405020304" pitchFamily="18" charset="0"/>
                  <a:ea typeface="宋体" panose="02010600030101010101" pitchFamily="2" charset="-122"/>
                </a:rPr>
                <a:t> = </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0</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1</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2</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y</a:t>
              </a:r>
              <a:r>
                <a:rPr kumimoji="1" lang="en-US" altLang="zh-CN" sz="2400" b="1" i="1" baseline="-25000">
                  <a:latin typeface="Times New Roman" panose="02020603050405020304" pitchFamily="18" charset="0"/>
                  <a:ea typeface="宋体" panose="02010600030101010101" pitchFamily="2" charset="-122"/>
                </a:rPr>
                <a:t>n</a:t>
              </a:r>
            </a:p>
          </p:txBody>
        </p:sp>
        <p:sp>
          <p:nvSpPr>
            <p:cNvPr id="62492" name="Text Box 10"/>
            <p:cNvSpPr txBox="1">
              <a:spLocks noChangeArrowheads="1"/>
            </p:cNvSpPr>
            <p:nvPr/>
          </p:nvSpPr>
          <p:spPr bwMode="auto">
            <a:xfrm>
              <a:off x="2640" y="1715"/>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p>
          </p:txBody>
        </p:sp>
      </p:grpSp>
      <p:grpSp>
        <p:nvGrpSpPr>
          <p:cNvPr id="4" name="Group 11"/>
          <p:cNvGrpSpPr/>
          <p:nvPr/>
        </p:nvGrpSpPr>
        <p:grpSpPr bwMode="auto">
          <a:xfrm>
            <a:off x="4616695" y="3554894"/>
            <a:ext cx="3948112" cy="519113"/>
            <a:chOff x="1593" y="2448"/>
            <a:chExt cx="2487" cy="327"/>
          </a:xfrm>
        </p:grpSpPr>
        <p:sp>
          <p:nvSpPr>
            <p:cNvPr id="62489" name="Text Box 12"/>
            <p:cNvSpPr txBox="1">
              <a:spLocks noChangeArrowheads="1"/>
            </p:cNvSpPr>
            <p:nvPr/>
          </p:nvSpPr>
          <p:spPr bwMode="auto">
            <a:xfrm>
              <a:off x="1593" y="2448"/>
              <a:ext cx="248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x</a:t>
              </a:r>
              <a:r>
                <a:rPr kumimoji="1" lang="en-US" altLang="zh-CN" sz="2400" b="1" baseline="-25000">
                  <a:latin typeface="Times New Roman" panose="02020603050405020304" pitchFamily="18" charset="0"/>
                  <a:ea typeface="宋体" panose="02010600030101010101" pitchFamily="2" charset="-122"/>
                </a:rPr>
                <a:t>0</a:t>
              </a:r>
              <a:r>
                <a:rPr kumimoji="1" lang="en-US" altLang="zh-CN" sz="2800" b="1">
                  <a:latin typeface="Times New Roman" panose="02020603050405020304" pitchFamily="18" charset="0"/>
                  <a:ea typeface="宋体" panose="02010600030101010101" pitchFamily="2" charset="-122"/>
                </a:rPr>
                <a:t>   </a:t>
              </a:r>
              <a:r>
                <a:rPr kumimoji="1" lang="en-US" altLang="zh-CN" sz="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0</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800" b="1">
                  <a:latin typeface="Times New Roman" panose="02020603050405020304" pitchFamily="18" charset="0"/>
                  <a:ea typeface="宋体" panose="02010600030101010101" pitchFamily="2" charset="-122"/>
                </a:rPr>
                <a:t>*</a:t>
              </a:r>
            </a:p>
          </p:txBody>
        </p:sp>
        <p:sp>
          <p:nvSpPr>
            <p:cNvPr id="62490" name="AutoShape 13"/>
            <p:cNvSpPr>
              <a:spLocks noChangeArrowheads="1"/>
            </p:cNvSpPr>
            <p:nvPr/>
          </p:nvSpPr>
          <p:spPr bwMode="auto">
            <a:xfrm>
              <a:off x="2095" y="2547"/>
              <a:ext cx="147" cy="147"/>
            </a:xfrm>
            <a:prstGeom prst="flowChartOr">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endParaRPr kumimoji="1" lang="zh-CN" altLang="en-US" sz="2400">
                <a:latin typeface="Times New Roman" panose="02020603050405020304" pitchFamily="18" charset="0"/>
                <a:ea typeface="宋体" panose="02010600030101010101" pitchFamily="2" charset="-122"/>
              </a:endParaRPr>
            </a:p>
          </p:txBody>
        </p:sp>
      </p:grpSp>
      <p:grpSp>
        <p:nvGrpSpPr>
          <p:cNvPr id="5" name="Group 14"/>
          <p:cNvGrpSpPr/>
          <p:nvPr/>
        </p:nvGrpSpPr>
        <p:grpSpPr bwMode="auto">
          <a:xfrm>
            <a:off x="3459408" y="2945294"/>
            <a:ext cx="6721475" cy="550863"/>
            <a:chOff x="864" y="2064"/>
            <a:chExt cx="4234" cy="347"/>
          </a:xfrm>
        </p:grpSpPr>
        <p:sp>
          <p:nvSpPr>
            <p:cNvPr id="62484" name="AutoShape 15"/>
            <p:cNvSpPr>
              <a:spLocks noChangeArrowheads="1"/>
            </p:cNvSpPr>
            <p:nvPr/>
          </p:nvSpPr>
          <p:spPr bwMode="auto">
            <a:xfrm>
              <a:off x="2095" y="2183"/>
              <a:ext cx="147" cy="147"/>
            </a:xfrm>
            <a:prstGeom prst="flowChartOr">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endParaRPr kumimoji="1" lang="zh-CN" altLang="en-US" sz="2400">
                <a:latin typeface="Times New Roman" panose="02020603050405020304" pitchFamily="18" charset="0"/>
                <a:ea typeface="宋体" panose="02010600030101010101" pitchFamily="2" charset="-122"/>
              </a:endParaRPr>
            </a:p>
          </p:txBody>
        </p:sp>
        <p:grpSp>
          <p:nvGrpSpPr>
            <p:cNvPr id="62485" name="Group 16"/>
            <p:cNvGrpSpPr/>
            <p:nvPr/>
          </p:nvGrpSpPr>
          <p:grpSpPr bwMode="auto">
            <a:xfrm>
              <a:off x="864" y="2064"/>
              <a:ext cx="4234" cy="347"/>
              <a:chOff x="864" y="2064"/>
              <a:chExt cx="4234" cy="347"/>
            </a:xfrm>
          </p:grpSpPr>
          <p:sp>
            <p:nvSpPr>
              <p:cNvPr id="62486" name="Text Box 17"/>
              <p:cNvSpPr txBox="1">
                <a:spLocks noChangeArrowheads="1"/>
              </p:cNvSpPr>
              <p:nvPr/>
            </p:nvSpPr>
            <p:spPr bwMode="auto">
              <a:xfrm>
                <a:off x="864" y="2084"/>
                <a:ext cx="423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 </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b="1" i="1">
                    <a:latin typeface="Times New Roman" panose="02020603050405020304" pitchFamily="18" charset="0"/>
                    <a:ea typeface="宋体" panose="02010600030101010101" pitchFamily="2" charset="-122"/>
                  </a:rPr>
                  <a:t>y</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原</a:t>
                </a:r>
                <a:r>
                  <a:rPr kumimoji="1" lang="zh-CN" altLang="en-US" sz="2800" b="1">
                    <a:latin typeface="Times New Roman" panose="02020603050405020304" pitchFamily="18" charset="0"/>
                    <a:ea typeface="宋体" panose="02010600030101010101" pitchFamily="2" charset="-122"/>
                  </a:rPr>
                  <a:t> = (</a:t>
                </a:r>
                <a:r>
                  <a:rPr kumimoji="1" lang="en-US" altLang="zh-CN" sz="2800" b="1" i="1">
                    <a:latin typeface="Times New Roman" panose="02020603050405020304" pitchFamily="18" charset="0"/>
                    <a:ea typeface="宋体" panose="02010600030101010101" pitchFamily="2" charset="-122"/>
                  </a:rPr>
                  <a:t>x</a:t>
                </a:r>
                <a:r>
                  <a:rPr kumimoji="1" lang="en-US" altLang="zh-CN" sz="2400" b="1" baseline="-25000">
                    <a:latin typeface="Times New Roman" panose="02020603050405020304" pitchFamily="18" charset="0"/>
                    <a:ea typeface="宋体" panose="02010600030101010101" pitchFamily="2" charset="-122"/>
                  </a:rPr>
                  <a:t>0</a:t>
                </a:r>
                <a:r>
                  <a:rPr kumimoji="1" lang="en-US" altLang="zh-CN" sz="2800" b="1" baseline="-25000">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0</a:t>
                </a:r>
                <a:r>
                  <a:rPr kumimoji="1" lang="en-US" altLang="zh-CN" sz="2800" b="1">
                    <a:latin typeface="Times New Roman" panose="02020603050405020304" pitchFamily="18" charset="0"/>
                    <a:ea typeface="宋体" panose="02010600030101010101" pitchFamily="2" charset="-122"/>
                  </a:rPr>
                  <a:t>).(0. </a:t>
                </a:r>
                <a:r>
                  <a:rPr kumimoji="1" lang="en-US" altLang="zh-CN" sz="2800" b="1" i="1">
                    <a:latin typeface="Times New Roman" panose="02020603050405020304" pitchFamily="18" charset="0"/>
                    <a:ea typeface="宋体" panose="02010600030101010101" pitchFamily="2" charset="-122"/>
                  </a:rPr>
                  <a:t>x</a:t>
                </a:r>
                <a:r>
                  <a:rPr kumimoji="1" lang="en-US" altLang="zh-CN" sz="2400" b="1" baseline="-25000">
                    <a:latin typeface="Times New Roman" panose="02020603050405020304" pitchFamily="18" charset="0"/>
                    <a:ea typeface="宋体" panose="02010600030101010101" pitchFamily="2" charset="-122"/>
                  </a:rPr>
                  <a:t>1</a:t>
                </a:r>
                <a:r>
                  <a:rPr kumimoji="1" lang="en-US" altLang="zh-CN" sz="2800" b="1" i="1">
                    <a:latin typeface="Times New Roman" panose="02020603050405020304" pitchFamily="18" charset="0"/>
                    <a:ea typeface="宋体" panose="02010600030101010101" pitchFamily="2" charset="-122"/>
                  </a:rPr>
                  <a:t>x</a:t>
                </a:r>
                <a:r>
                  <a:rPr kumimoji="1" lang="en-US" altLang="zh-CN" sz="2400" b="1" baseline="-25000">
                    <a:latin typeface="Times New Roman" panose="02020603050405020304" pitchFamily="18" charset="0"/>
                    <a:ea typeface="宋体" panose="02010600030101010101" pitchFamily="2" charset="-122"/>
                  </a:rPr>
                  <a:t>2 </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x</a:t>
                </a:r>
                <a:r>
                  <a:rPr kumimoji="1" lang="en-US" altLang="zh-CN" sz="2400" b="1" i="1" baseline="-25000">
                    <a:latin typeface="Times New Roman" panose="02020603050405020304" pitchFamily="18" charset="0"/>
                    <a:ea typeface="宋体" panose="02010600030101010101" pitchFamily="2" charset="-122"/>
                  </a:rPr>
                  <a:t>n</a:t>
                </a:r>
                <a:r>
                  <a:rPr kumimoji="1" lang="en-US" altLang="zh-CN" sz="2800" b="1">
                    <a:latin typeface="Times New Roman" panose="02020603050405020304" pitchFamily="18" charset="0"/>
                    <a:ea typeface="宋体" panose="02010600030101010101" pitchFamily="2" charset="-122"/>
                  </a:rPr>
                  <a:t>)(0.</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1</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2</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y</a:t>
                </a:r>
                <a:r>
                  <a:rPr kumimoji="1" lang="en-US" altLang="zh-CN" sz="2400" b="1" i="1" baseline="-25000">
                    <a:latin typeface="Times New Roman" panose="02020603050405020304" pitchFamily="18" charset="0"/>
                    <a:ea typeface="宋体" panose="02010600030101010101" pitchFamily="2" charset="-122"/>
                  </a:rPr>
                  <a:t>n</a:t>
                </a:r>
                <a:r>
                  <a:rPr kumimoji="1" lang="en-US" altLang="zh-CN" sz="2800" b="1">
                    <a:latin typeface="Times New Roman" panose="02020603050405020304" pitchFamily="18" charset="0"/>
                    <a:ea typeface="宋体" panose="02010600030101010101" pitchFamily="2" charset="-122"/>
                  </a:rPr>
                  <a:t>)</a:t>
                </a:r>
              </a:p>
            </p:txBody>
          </p:sp>
          <p:sp>
            <p:nvSpPr>
              <p:cNvPr id="62487" name="Text Box 18"/>
              <p:cNvSpPr txBox="1">
                <a:spLocks noChangeArrowheads="1"/>
              </p:cNvSpPr>
              <p:nvPr/>
            </p:nvSpPr>
            <p:spPr bwMode="auto">
              <a:xfrm>
                <a:off x="3195" y="2064"/>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p>
            </p:txBody>
          </p:sp>
          <p:sp>
            <p:nvSpPr>
              <p:cNvPr id="62488" name="Text Box 19"/>
              <p:cNvSpPr txBox="1">
                <a:spLocks noChangeArrowheads="1"/>
              </p:cNvSpPr>
              <p:nvPr/>
            </p:nvSpPr>
            <p:spPr bwMode="auto">
              <a:xfrm>
                <a:off x="4443" y="2064"/>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p>
            </p:txBody>
          </p:sp>
        </p:grpSp>
      </p:grpSp>
      <p:grpSp>
        <p:nvGrpSpPr>
          <p:cNvPr id="7" name="Group 20"/>
          <p:cNvGrpSpPr/>
          <p:nvPr/>
        </p:nvGrpSpPr>
        <p:grpSpPr bwMode="auto">
          <a:xfrm>
            <a:off x="3383208" y="4026386"/>
            <a:ext cx="6254751" cy="576263"/>
            <a:chOff x="710" y="2745"/>
            <a:chExt cx="3940" cy="363"/>
          </a:xfrm>
        </p:grpSpPr>
        <p:sp>
          <p:nvSpPr>
            <p:cNvPr id="62482" name="Text Box 21"/>
            <p:cNvSpPr txBox="1">
              <a:spLocks noChangeArrowheads="1"/>
            </p:cNvSpPr>
            <p:nvPr/>
          </p:nvSpPr>
          <p:spPr bwMode="auto">
            <a:xfrm>
              <a:off x="710" y="2778"/>
              <a:ext cx="39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式中  </a:t>
              </a:r>
              <a:r>
                <a:rPr kumimoji="1" lang="en-US" altLang="zh-CN" sz="2800" b="1" i="1">
                  <a:solidFill>
                    <a:schemeClr val="folHlink"/>
                  </a:solidFill>
                  <a:latin typeface="Times New Roman" panose="02020603050405020304" pitchFamily="18" charset="0"/>
                  <a:ea typeface="宋体" panose="02010600030101010101" pitchFamily="2" charset="-122"/>
                </a:rPr>
                <a:t>x</a:t>
              </a:r>
              <a:r>
                <a:rPr kumimoji="1" lang="en-US" altLang="zh-CN" sz="2800" b="1">
                  <a:solidFill>
                    <a:schemeClr val="folHlink"/>
                  </a:solidFill>
                  <a:latin typeface="Times New Roman" panose="02020603050405020304" pitchFamily="18" charset="0"/>
                  <a:ea typeface="宋体" panose="02010600030101010101" pitchFamily="2" charset="-122"/>
                </a:rPr>
                <a:t>*</a:t>
              </a:r>
              <a:r>
                <a:rPr kumimoji="1" lang="en-US" altLang="zh-CN" sz="2800" b="1">
                  <a:latin typeface="Times New Roman" panose="02020603050405020304" pitchFamily="18" charset="0"/>
                  <a:ea typeface="宋体" panose="02010600030101010101" pitchFamily="2" charset="-122"/>
                </a:rPr>
                <a:t>= 0. </a:t>
              </a:r>
              <a:r>
                <a:rPr kumimoji="1" lang="en-US" altLang="zh-CN" sz="2800" b="1" i="1">
                  <a:latin typeface="Times New Roman" panose="02020603050405020304" pitchFamily="18" charset="0"/>
                  <a:ea typeface="宋体" panose="02010600030101010101" pitchFamily="2" charset="-122"/>
                </a:rPr>
                <a:t>x</a:t>
              </a:r>
              <a:r>
                <a:rPr kumimoji="1" lang="en-US" altLang="zh-CN" sz="2400" b="1" baseline="-25000">
                  <a:latin typeface="Times New Roman" panose="02020603050405020304" pitchFamily="18" charset="0"/>
                  <a:ea typeface="宋体" panose="02010600030101010101" pitchFamily="2" charset="-122"/>
                </a:rPr>
                <a:t>1</a:t>
              </a:r>
              <a:r>
                <a:rPr kumimoji="1" lang="en-US" altLang="zh-CN" sz="2800" b="1" i="1">
                  <a:latin typeface="Times New Roman" panose="02020603050405020304" pitchFamily="18" charset="0"/>
                  <a:ea typeface="宋体" panose="02010600030101010101" pitchFamily="2" charset="-122"/>
                </a:rPr>
                <a:t>x</a:t>
              </a:r>
              <a:r>
                <a:rPr kumimoji="1" lang="en-US" altLang="zh-CN" sz="2400" b="1" baseline="-25000">
                  <a:latin typeface="Times New Roman" panose="02020603050405020304" pitchFamily="18" charset="0"/>
                  <a:ea typeface="宋体" panose="02010600030101010101" pitchFamily="2" charset="-122"/>
                </a:rPr>
                <a:t>2</a:t>
              </a:r>
              <a:r>
                <a:rPr kumimoji="1" lang="en-US" altLang="zh-CN" sz="2800" b="1" baseline="-25000">
                  <a:latin typeface="Times New Roman" panose="02020603050405020304" pitchFamily="18" charset="0"/>
                  <a:ea typeface="宋体" panose="02010600030101010101" pitchFamily="2" charset="-122"/>
                </a:rPr>
                <a:t> </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x</a:t>
              </a:r>
              <a:r>
                <a:rPr kumimoji="1" lang="en-US" altLang="zh-CN" sz="2400" b="1" i="1" baseline="-25000">
                  <a:latin typeface="Times New Roman" panose="02020603050405020304" pitchFamily="18" charset="0"/>
                  <a:ea typeface="宋体" panose="02010600030101010101" pitchFamily="2" charset="-122"/>
                </a:rPr>
                <a:t>n</a:t>
              </a:r>
              <a:r>
                <a:rPr kumimoji="1" lang="en-US" altLang="zh-CN" sz="2800" b="1">
                  <a:latin typeface="Times New Roman" panose="02020603050405020304" pitchFamily="18" charset="0"/>
                  <a:ea typeface="宋体" panose="02010600030101010101" pitchFamily="2" charset="-122"/>
                </a:rPr>
                <a:t>      </a:t>
              </a:r>
              <a:r>
                <a:rPr kumimoji="1" lang="zh-CN" altLang="en-US" sz="2800" b="1">
                  <a:solidFill>
                    <a:schemeClr val="folHlink"/>
                  </a:solidFill>
                  <a:latin typeface="Times New Roman" panose="02020603050405020304" pitchFamily="18" charset="0"/>
                  <a:ea typeface="宋体" panose="02010600030101010101" pitchFamily="2" charset="-122"/>
                </a:rPr>
                <a:t>为 </a:t>
              </a:r>
              <a:r>
                <a:rPr kumimoji="1" lang="en-US" altLang="zh-CN" sz="2800" b="1" i="1">
                  <a:solidFill>
                    <a:schemeClr val="folHlink"/>
                  </a:solidFill>
                  <a:latin typeface="Times New Roman" panose="02020603050405020304" pitchFamily="18" charset="0"/>
                  <a:ea typeface="宋体" panose="02010600030101010101" pitchFamily="2" charset="-122"/>
                </a:rPr>
                <a:t>x</a:t>
              </a:r>
              <a:r>
                <a:rPr kumimoji="1" lang="en-US" altLang="zh-CN" sz="2800" b="1">
                  <a:solidFill>
                    <a:schemeClr val="folHlink"/>
                  </a:solidFill>
                  <a:latin typeface="Times New Roman" panose="02020603050405020304" pitchFamily="18" charset="0"/>
                  <a:ea typeface="宋体" panose="02010600030101010101" pitchFamily="2" charset="-122"/>
                </a:rPr>
                <a:t> </a:t>
              </a:r>
              <a:r>
                <a:rPr kumimoji="1" lang="zh-CN" altLang="en-US" sz="2800" b="1">
                  <a:solidFill>
                    <a:schemeClr val="folHlink"/>
                  </a:solidFill>
                  <a:latin typeface="Times New Roman" panose="02020603050405020304" pitchFamily="18" charset="0"/>
                  <a:ea typeface="宋体" panose="02010600030101010101" pitchFamily="2" charset="-122"/>
                </a:rPr>
                <a:t>的绝对值</a:t>
              </a:r>
            </a:p>
          </p:txBody>
        </p:sp>
        <p:sp>
          <p:nvSpPr>
            <p:cNvPr id="62483" name="Text Box 22"/>
            <p:cNvSpPr txBox="1">
              <a:spLocks noChangeArrowheads="1"/>
            </p:cNvSpPr>
            <p:nvPr/>
          </p:nvSpPr>
          <p:spPr bwMode="auto">
            <a:xfrm>
              <a:off x="2256" y="2745"/>
              <a:ext cx="3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 …</a:t>
              </a:r>
            </a:p>
          </p:txBody>
        </p:sp>
      </p:grpSp>
      <p:grpSp>
        <p:nvGrpSpPr>
          <p:cNvPr id="8" name="Group 23"/>
          <p:cNvGrpSpPr/>
          <p:nvPr/>
        </p:nvGrpSpPr>
        <p:grpSpPr bwMode="auto">
          <a:xfrm>
            <a:off x="4278557" y="4583598"/>
            <a:ext cx="5340350" cy="576263"/>
            <a:chOff x="1292" y="3096"/>
            <a:chExt cx="3364" cy="363"/>
          </a:xfrm>
        </p:grpSpPr>
        <p:sp>
          <p:nvSpPr>
            <p:cNvPr id="62480" name="Text Box 24"/>
            <p:cNvSpPr txBox="1">
              <a:spLocks noChangeArrowheads="1"/>
            </p:cNvSpPr>
            <p:nvPr/>
          </p:nvSpPr>
          <p:spPr bwMode="auto">
            <a:xfrm>
              <a:off x="1292" y="3129"/>
              <a:ext cx="336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800" b="1" i="1">
                  <a:solidFill>
                    <a:schemeClr val="folHlink"/>
                  </a:solidFill>
                  <a:latin typeface="Times New Roman" panose="02020603050405020304" pitchFamily="18" charset="0"/>
                  <a:ea typeface="宋体" panose="02010600030101010101" pitchFamily="2" charset="-122"/>
                </a:rPr>
                <a:t>y</a:t>
              </a:r>
              <a:r>
                <a:rPr kumimoji="1" lang="en-US" altLang="zh-CN" sz="2800" b="1">
                  <a:solidFill>
                    <a:schemeClr val="folHlink"/>
                  </a:solidFill>
                  <a:latin typeface="Times New Roman" panose="02020603050405020304" pitchFamily="18" charset="0"/>
                  <a:ea typeface="宋体" panose="02010600030101010101" pitchFamily="2" charset="-122"/>
                </a:rPr>
                <a:t>*</a:t>
              </a:r>
              <a:r>
                <a:rPr kumimoji="1" lang="en-US" altLang="zh-CN" sz="2800" b="1">
                  <a:latin typeface="Times New Roman" panose="02020603050405020304" pitchFamily="18" charset="0"/>
                  <a:ea typeface="宋体" panose="02010600030101010101" pitchFamily="2" charset="-122"/>
                </a:rPr>
                <a:t>= 0</a:t>
              </a:r>
              <a:r>
                <a:rPr kumimoji="1" lang="en-US" altLang="en-US"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1</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2</a:t>
              </a:r>
              <a:r>
                <a:rPr kumimoji="1" lang="en-US" altLang="zh-CN" sz="2800" b="1" baseline="-25000">
                  <a:latin typeface="Times New Roman" panose="02020603050405020304" pitchFamily="18" charset="0"/>
                  <a:ea typeface="宋体" panose="02010600030101010101" pitchFamily="2" charset="-122"/>
                </a:rPr>
                <a:t> </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y</a:t>
              </a:r>
              <a:r>
                <a:rPr kumimoji="1" lang="en-US" altLang="zh-CN" sz="2400" b="1" i="1" baseline="-25000">
                  <a:latin typeface="Times New Roman" panose="02020603050405020304" pitchFamily="18" charset="0"/>
                  <a:ea typeface="宋体" panose="02010600030101010101" pitchFamily="2" charset="-122"/>
                </a:rPr>
                <a:t>n</a:t>
              </a:r>
              <a:r>
                <a:rPr kumimoji="1" lang="en-US" altLang="zh-CN" sz="2800" b="1">
                  <a:latin typeface="Times New Roman" panose="02020603050405020304" pitchFamily="18" charset="0"/>
                  <a:ea typeface="宋体" panose="02010600030101010101" pitchFamily="2" charset="-122"/>
                </a:rPr>
                <a:t>       </a:t>
              </a:r>
              <a:r>
                <a:rPr kumimoji="1" lang="zh-CN" altLang="en-US" sz="2800" b="1">
                  <a:solidFill>
                    <a:schemeClr val="folHlink"/>
                  </a:solidFill>
                  <a:latin typeface="Times New Roman" panose="02020603050405020304" pitchFamily="18" charset="0"/>
                  <a:ea typeface="宋体" panose="02010600030101010101" pitchFamily="2" charset="-122"/>
                </a:rPr>
                <a:t>为 </a:t>
              </a:r>
              <a:r>
                <a:rPr kumimoji="1" lang="en-US" altLang="zh-CN" sz="2800" b="1" i="1">
                  <a:solidFill>
                    <a:schemeClr val="folHlink"/>
                  </a:solidFill>
                  <a:latin typeface="Times New Roman" panose="02020603050405020304" pitchFamily="18" charset="0"/>
                  <a:ea typeface="宋体" panose="02010600030101010101" pitchFamily="2" charset="-122"/>
                </a:rPr>
                <a:t>y</a:t>
              </a:r>
              <a:r>
                <a:rPr kumimoji="1" lang="en-US" altLang="zh-CN" sz="2800" b="1">
                  <a:solidFill>
                    <a:schemeClr val="folHlink"/>
                  </a:solidFill>
                  <a:latin typeface="Times New Roman" panose="02020603050405020304" pitchFamily="18" charset="0"/>
                  <a:ea typeface="宋体" panose="02010600030101010101" pitchFamily="2" charset="-122"/>
                </a:rPr>
                <a:t> </a:t>
              </a:r>
              <a:r>
                <a:rPr kumimoji="1" lang="zh-CN" altLang="en-US" sz="2800" b="1">
                  <a:solidFill>
                    <a:schemeClr val="folHlink"/>
                  </a:solidFill>
                  <a:latin typeface="Times New Roman" panose="02020603050405020304" pitchFamily="18" charset="0"/>
                  <a:ea typeface="宋体" panose="02010600030101010101" pitchFamily="2" charset="-122"/>
                </a:rPr>
                <a:t>的绝对值</a:t>
              </a:r>
            </a:p>
          </p:txBody>
        </p:sp>
        <p:sp>
          <p:nvSpPr>
            <p:cNvPr id="62481" name="Text Box 25"/>
            <p:cNvSpPr txBox="1">
              <a:spLocks noChangeArrowheads="1"/>
            </p:cNvSpPr>
            <p:nvPr/>
          </p:nvSpPr>
          <p:spPr bwMode="auto">
            <a:xfrm>
              <a:off x="2256" y="3096"/>
              <a:ext cx="3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 …</a:t>
              </a:r>
            </a:p>
          </p:txBody>
        </p:sp>
      </p:grpSp>
      <p:grpSp>
        <p:nvGrpSpPr>
          <p:cNvPr id="9" name="Group 26"/>
          <p:cNvGrpSpPr/>
          <p:nvPr/>
        </p:nvGrpSpPr>
        <p:grpSpPr bwMode="auto">
          <a:xfrm>
            <a:off x="3284782" y="5245576"/>
            <a:ext cx="4783138" cy="523874"/>
            <a:chOff x="754" y="3513"/>
            <a:chExt cx="3013" cy="330"/>
          </a:xfrm>
        </p:grpSpPr>
        <p:sp>
          <p:nvSpPr>
            <p:cNvPr id="62478" name="Text Box 27"/>
            <p:cNvSpPr txBox="1">
              <a:spLocks noChangeArrowheads="1"/>
            </p:cNvSpPr>
            <p:nvPr/>
          </p:nvSpPr>
          <p:spPr bwMode="auto">
            <a:xfrm>
              <a:off x="754" y="3513"/>
              <a:ext cx="30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乘积的符号位单独处理 </a:t>
              </a:r>
              <a:r>
                <a:rPr kumimoji="1" lang="en-US" altLang="zh-CN" sz="2800" b="1" i="1">
                  <a:solidFill>
                    <a:schemeClr val="folHlink"/>
                  </a:solidFill>
                  <a:latin typeface="Times New Roman" panose="02020603050405020304" pitchFamily="18" charset="0"/>
                  <a:ea typeface="宋体" panose="02010600030101010101" pitchFamily="2" charset="-122"/>
                </a:rPr>
                <a:t>x</a:t>
              </a:r>
              <a:r>
                <a:rPr kumimoji="1" lang="en-US" altLang="zh-CN" sz="2400" b="1" baseline="-25000">
                  <a:solidFill>
                    <a:schemeClr val="folHlink"/>
                  </a:solidFill>
                  <a:latin typeface="Times New Roman" panose="02020603050405020304" pitchFamily="18" charset="0"/>
                  <a:ea typeface="宋体" panose="02010600030101010101" pitchFamily="2" charset="-122"/>
                </a:rPr>
                <a:t>0</a:t>
              </a:r>
              <a:r>
                <a:rPr kumimoji="1" lang="en-US" altLang="zh-CN" sz="2800" b="1">
                  <a:solidFill>
                    <a:schemeClr val="folHlink"/>
                  </a:solidFill>
                  <a:latin typeface="Times New Roman" panose="02020603050405020304" pitchFamily="18" charset="0"/>
                  <a:ea typeface="宋体" panose="02010600030101010101" pitchFamily="2" charset="-122"/>
                </a:rPr>
                <a:t>    </a:t>
              </a:r>
              <a:r>
                <a:rPr kumimoji="1" lang="en-US" altLang="zh-CN" sz="2800" b="1" i="1">
                  <a:solidFill>
                    <a:schemeClr val="folHlink"/>
                  </a:solidFill>
                  <a:latin typeface="Times New Roman" panose="02020603050405020304" pitchFamily="18" charset="0"/>
                  <a:ea typeface="宋体" panose="02010600030101010101" pitchFamily="2" charset="-122"/>
                </a:rPr>
                <a:t>y</a:t>
              </a:r>
              <a:r>
                <a:rPr kumimoji="1" lang="en-US" altLang="zh-CN" sz="2400" b="1" baseline="-25000">
                  <a:solidFill>
                    <a:schemeClr val="folHlink"/>
                  </a:solidFill>
                  <a:latin typeface="Times New Roman" panose="02020603050405020304" pitchFamily="18" charset="0"/>
                  <a:ea typeface="宋体" panose="02010600030101010101" pitchFamily="2" charset="-122"/>
                </a:rPr>
                <a:t>0</a:t>
              </a:r>
            </a:p>
          </p:txBody>
        </p:sp>
        <p:sp>
          <p:nvSpPr>
            <p:cNvPr id="62479" name="AutoShape 28"/>
            <p:cNvSpPr>
              <a:spLocks noChangeArrowheads="1"/>
            </p:cNvSpPr>
            <p:nvPr/>
          </p:nvSpPr>
          <p:spPr bwMode="auto">
            <a:xfrm>
              <a:off x="3312" y="3609"/>
              <a:ext cx="147" cy="147"/>
            </a:xfrm>
            <a:prstGeom prst="flowChartOr">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endParaRPr kumimoji="1" lang="zh-CN" altLang="en-US" sz="2400">
                <a:latin typeface="Times New Roman" panose="02020603050405020304" pitchFamily="18" charset="0"/>
                <a:ea typeface="宋体" panose="02010600030101010101" pitchFamily="2" charset="-122"/>
              </a:endParaRPr>
            </a:p>
          </p:txBody>
        </p:sp>
      </p:grpSp>
      <p:sp>
        <p:nvSpPr>
          <p:cNvPr id="579613" name="Text Box 29"/>
          <p:cNvSpPr txBox="1">
            <a:spLocks noChangeArrowheads="1"/>
          </p:cNvSpPr>
          <p:nvPr/>
        </p:nvSpPr>
        <p:spPr bwMode="auto">
          <a:xfrm>
            <a:off x="3284782" y="5831368"/>
            <a:ext cx="48654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数值部分为绝对值相乘 </a:t>
            </a:r>
            <a:r>
              <a:rPr kumimoji="1" lang="en-US" altLang="zh-CN" sz="2800" b="1" i="1">
                <a:solidFill>
                  <a:schemeClr val="folHlink"/>
                </a:solidFill>
                <a:latin typeface="Times New Roman" panose="02020603050405020304" pitchFamily="18" charset="0"/>
                <a:ea typeface="宋体" panose="02010600030101010101" pitchFamily="2" charset="-122"/>
              </a:rPr>
              <a:t>x</a:t>
            </a:r>
            <a:r>
              <a:rPr kumimoji="1" lang="en-US" altLang="zh-CN" sz="2800" b="1">
                <a:solidFill>
                  <a:schemeClr val="folHlink"/>
                </a:solidFill>
                <a:latin typeface="Times New Roman" panose="02020603050405020304" pitchFamily="18" charset="0"/>
                <a:ea typeface="宋体" panose="02010600030101010101" pitchFamily="2" charset="-122"/>
              </a:rPr>
              <a:t>* </a:t>
            </a:r>
            <a:r>
              <a:rPr kumimoji="1" lang="en-US" altLang="zh-CN" sz="2400" b="1">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b="1" i="1">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y</a:t>
            </a:r>
            <a:r>
              <a:rPr kumimoji="1" lang="en-US" altLang="zh-CN" sz="2800" b="1">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2275655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normAutofit/>
          </a:bodyPr>
          <a:lstStyle/>
          <a:p>
            <a:r>
              <a:rPr lang="zh-CN" altLang="en-US" dirty="0"/>
              <a:t>原码一位乘递推公式</a:t>
            </a:r>
          </a:p>
        </p:txBody>
      </p:sp>
      <p:sp>
        <p:nvSpPr>
          <p:cNvPr id="9" name="灯片编号占位符 8"/>
          <p:cNvSpPr>
            <a:spLocks noGrp="1"/>
          </p:cNvSpPr>
          <p:nvPr>
            <p:ph type="sldNum" sz="quarter" idx="12"/>
          </p:nvPr>
        </p:nvSpPr>
        <p:spPr/>
        <p:txBody>
          <a:bodyPr/>
          <a:lstStyle/>
          <a:p>
            <a:fld id="{8EE8E787-E6FE-45D8-9039-788B45E44EE7}" type="slidenum">
              <a:rPr lang="zh-CN" altLang="en-US" smtClean="0"/>
              <a:t>35</a:t>
            </a:fld>
            <a:endParaRPr lang="zh-CN" altLang="en-US" dirty="0"/>
          </a:p>
        </p:txBody>
      </p:sp>
      <p:grpSp>
        <p:nvGrpSpPr>
          <p:cNvPr id="2" name="Group 3"/>
          <p:cNvGrpSpPr/>
          <p:nvPr/>
        </p:nvGrpSpPr>
        <p:grpSpPr bwMode="auto">
          <a:xfrm>
            <a:off x="2498726" y="1107076"/>
            <a:ext cx="4664075" cy="519113"/>
            <a:chOff x="614" y="666"/>
            <a:chExt cx="2938" cy="327"/>
          </a:xfrm>
        </p:grpSpPr>
        <p:sp>
          <p:nvSpPr>
            <p:cNvPr id="63515" name="Text Box 4"/>
            <p:cNvSpPr txBox="1">
              <a:spLocks noChangeArrowheads="1"/>
            </p:cNvSpPr>
            <p:nvPr/>
          </p:nvSpPr>
          <p:spPr bwMode="auto">
            <a:xfrm>
              <a:off x="614" y="666"/>
              <a:ext cx="293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a:t>
              </a:r>
              <a:r>
                <a:rPr kumimoji="1" lang="en-US" altLang="zh-CN" sz="14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600" b="1">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b="1" i="1">
                  <a:latin typeface="Times New Roman" panose="02020603050405020304" pitchFamily="18" charset="0"/>
                  <a:ea typeface="宋体" panose="02010600030101010101" pitchFamily="2" charset="-122"/>
                  <a:cs typeface="Times New Roman" panose="02020603050405020304" pitchFamily="18" charset="0"/>
                </a:rPr>
                <a:t>y</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800" b="1" i="1">
                  <a:latin typeface="Times New Roman" panose="02020603050405020304" pitchFamily="18" charset="0"/>
                  <a:ea typeface="宋体" panose="02010600030101010101" pitchFamily="2" charset="-122"/>
                  <a:cs typeface="Times New Roman" panose="02020603050405020304" pitchFamily="18" charset="0"/>
                </a:rPr>
                <a:t>x</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*(0.</a:t>
              </a:r>
              <a:r>
                <a:rPr kumimoji="1" lang="en-US" altLang="zh-CN" sz="2800" b="1" i="1">
                  <a:latin typeface="Times New Roman" panose="02020603050405020304" pitchFamily="18" charset="0"/>
                  <a:ea typeface="宋体" panose="02010600030101010101" pitchFamily="2" charset="-122"/>
                  <a:cs typeface="Times New Roman" panose="02020603050405020304" pitchFamily="18" charset="0"/>
                </a:rPr>
                <a:t>y</a:t>
              </a:r>
              <a:r>
                <a:rPr kumimoji="1" lang="en-US" altLang="zh-CN" sz="2400" b="1" baseline="-25000">
                  <a:latin typeface="Times New Roman" panose="02020603050405020304" pitchFamily="18" charset="0"/>
                  <a:ea typeface="宋体" panose="02010600030101010101" pitchFamily="2" charset="-122"/>
                  <a:cs typeface="Times New Roman" panose="02020603050405020304" pitchFamily="18" charset="0"/>
                </a:rPr>
                <a:t>1</a:t>
              </a:r>
              <a:r>
                <a:rPr kumimoji="1" lang="en-US" altLang="zh-CN" sz="2800" b="1" i="1">
                  <a:latin typeface="Times New Roman" panose="02020603050405020304" pitchFamily="18" charset="0"/>
                  <a:ea typeface="宋体" panose="02010600030101010101" pitchFamily="2" charset="-122"/>
                  <a:cs typeface="Times New Roman" panose="02020603050405020304" pitchFamily="18" charset="0"/>
                </a:rPr>
                <a:t>y</a:t>
              </a:r>
              <a:r>
                <a:rPr kumimoji="1" lang="en-US" altLang="zh-CN" sz="2400" b="1" baseline="-25000">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b="1" i="1">
                  <a:latin typeface="Times New Roman" panose="02020603050405020304" pitchFamily="18" charset="0"/>
                  <a:ea typeface="宋体" panose="02010600030101010101" pitchFamily="2" charset="-122"/>
                  <a:cs typeface="Times New Roman" panose="02020603050405020304" pitchFamily="18" charset="0"/>
                </a:rPr>
                <a:t>y</a:t>
              </a:r>
              <a:r>
                <a:rPr kumimoji="1" lang="en-US" altLang="zh-CN" sz="2400" b="1" i="1" baseline="-25000">
                  <a:latin typeface="Times New Roman" panose="02020603050405020304" pitchFamily="18" charset="0"/>
                  <a:ea typeface="宋体" panose="02010600030101010101" pitchFamily="2" charset="-122"/>
                  <a:cs typeface="Times New Roman" panose="02020603050405020304" pitchFamily="18" charset="0"/>
                </a:rPr>
                <a:t>n</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800" b="1" baseline="-25000">
                <a:latin typeface="Times New Roman" panose="02020603050405020304" pitchFamily="18" charset="0"/>
                <a:ea typeface="宋体" panose="02010600030101010101" pitchFamily="2" charset="-122"/>
              </a:endParaRPr>
            </a:p>
          </p:txBody>
        </p:sp>
        <p:sp>
          <p:nvSpPr>
            <p:cNvPr id="63516" name="Text Box 5"/>
            <p:cNvSpPr txBox="1">
              <a:spLocks noChangeArrowheads="1"/>
            </p:cNvSpPr>
            <p:nvPr/>
          </p:nvSpPr>
          <p:spPr bwMode="auto">
            <a:xfrm>
              <a:off x="2245" y="666"/>
              <a:ext cx="80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p>
          </p:txBody>
        </p:sp>
      </p:grpSp>
      <p:grpSp>
        <p:nvGrpSpPr>
          <p:cNvPr id="3" name="Group 6"/>
          <p:cNvGrpSpPr/>
          <p:nvPr/>
        </p:nvGrpSpPr>
        <p:grpSpPr bwMode="auto">
          <a:xfrm>
            <a:off x="3422650" y="1775414"/>
            <a:ext cx="5049838" cy="585787"/>
            <a:chOff x="1196" y="1087"/>
            <a:chExt cx="3181" cy="369"/>
          </a:xfrm>
        </p:grpSpPr>
        <p:sp>
          <p:nvSpPr>
            <p:cNvPr id="63513" name="Text Box 7"/>
            <p:cNvSpPr txBox="1">
              <a:spLocks noChangeArrowheads="1"/>
            </p:cNvSpPr>
            <p:nvPr/>
          </p:nvSpPr>
          <p:spPr bwMode="auto">
            <a:xfrm>
              <a:off x="1196" y="1129"/>
              <a:ext cx="318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1</a:t>
              </a:r>
              <a:r>
                <a:rPr kumimoji="1" lang="en-US" altLang="zh-CN" sz="2800" b="1">
                  <a:latin typeface="Times New Roman" panose="02020603050405020304" pitchFamily="18" charset="0"/>
                  <a:ea typeface="宋体" panose="02010600030101010101" pitchFamily="2" charset="-122"/>
                </a:rPr>
                <a:t>2</a:t>
              </a:r>
              <a:r>
                <a:rPr kumimoji="1" lang="en-US" altLang="zh-CN" sz="2400" b="1" baseline="45000">
                  <a:latin typeface="Times New Roman" panose="02020603050405020304" pitchFamily="18" charset="0"/>
                  <a:ea typeface="宋体" panose="02010600030101010101" pitchFamily="2" charset="-122"/>
                </a:rPr>
                <a:t>-1</a:t>
              </a:r>
              <a:r>
                <a:rPr kumimoji="1" lang="en-US" altLang="zh-CN"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2</a:t>
              </a:r>
              <a:r>
                <a:rPr kumimoji="1" lang="en-US" altLang="zh-CN" sz="2800" b="1">
                  <a:latin typeface="Times New Roman" panose="02020603050405020304" pitchFamily="18" charset="0"/>
                  <a:ea typeface="宋体" panose="02010600030101010101" pitchFamily="2" charset="-122"/>
                </a:rPr>
                <a:t>2</a:t>
              </a:r>
              <a:r>
                <a:rPr kumimoji="1" lang="en-US" altLang="zh-CN" sz="2400" b="1" baseline="45000">
                  <a:latin typeface="Times New Roman" panose="02020603050405020304" pitchFamily="18" charset="0"/>
                  <a:ea typeface="宋体" panose="02010600030101010101" pitchFamily="2" charset="-122"/>
                </a:rPr>
                <a:t>-2</a:t>
              </a:r>
              <a:r>
                <a:rPr kumimoji="1" lang="en-US" altLang="zh-CN" sz="2800" b="1">
                  <a:latin typeface="Times New Roman" panose="02020603050405020304" pitchFamily="18" charset="0"/>
                  <a:ea typeface="宋体" panose="02010600030101010101" pitchFamily="2" charset="-122"/>
                </a:rPr>
                <a:t>+        + </a:t>
              </a:r>
              <a:r>
                <a:rPr kumimoji="1" lang="en-US" altLang="zh-CN" sz="2800" b="1" i="1">
                  <a:latin typeface="Times New Roman" panose="02020603050405020304" pitchFamily="18" charset="0"/>
                  <a:ea typeface="宋体" panose="02010600030101010101" pitchFamily="2" charset="-122"/>
                </a:rPr>
                <a:t>y</a:t>
              </a:r>
              <a:r>
                <a:rPr kumimoji="1" lang="en-US" altLang="zh-CN" sz="2400" b="1" i="1" baseline="-25000">
                  <a:latin typeface="Times New Roman" panose="02020603050405020304" pitchFamily="18" charset="0"/>
                  <a:ea typeface="宋体" panose="02010600030101010101" pitchFamily="2" charset="-122"/>
                </a:rPr>
                <a:t>n</a:t>
              </a:r>
              <a:r>
                <a:rPr kumimoji="1" lang="en-US" altLang="zh-CN" sz="2800" b="1">
                  <a:latin typeface="Times New Roman" panose="02020603050405020304" pitchFamily="18" charset="0"/>
                  <a:ea typeface="宋体" panose="02010600030101010101" pitchFamily="2" charset="-122"/>
                </a:rPr>
                <a:t>2</a:t>
              </a:r>
              <a:r>
                <a:rPr kumimoji="1" lang="en-US" altLang="zh-CN" sz="2400" b="1" baseline="45000">
                  <a:latin typeface="Times New Roman" panose="02020603050405020304" pitchFamily="18" charset="0"/>
                  <a:ea typeface="宋体" panose="02010600030101010101" pitchFamily="2" charset="-122"/>
                </a:rPr>
                <a:t>-</a:t>
              </a:r>
              <a:r>
                <a:rPr kumimoji="1" lang="en-US" altLang="zh-CN" sz="2400" b="1" i="1" baseline="45000">
                  <a:latin typeface="Times New Roman" panose="02020603050405020304" pitchFamily="18" charset="0"/>
                  <a:ea typeface="宋体" panose="02010600030101010101" pitchFamily="2" charset="-122"/>
                </a:rPr>
                <a:t>n</a:t>
              </a:r>
              <a:r>
                <a:rPr kumimoji="1" lang="en-US" altLang="zh-CN" sz="2800" b="1">
                  <a:latin typeface="Times New Roman" panose="02020603050405020304" pitchFamily="18" charset="0"/>
                  <a:ea typeface="宋体" panose="02010600030101010101" pitchFamily="2" charset="-122"/>
                </a:rPr>
                <a:t>)</a:t>
              </a:r>
            </a:p>
          </p:txBody>
        </p:sp>
        <p:sp>
          <p:nvSpPr>
            <p:cNvPr id="63514" name="Text Box 8"/>
            <p:cNvSpPr txBox="1">
              <a:spLocks noChangeArrowheads="1"/>
            </p:cNvSpPr>
            <p:nvPr/>
          </p:nvSpPr>
          <p:spPr bwMode="auto">
            <a:xfrm>
              <a:off x="2835" y="1087"/>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p>
          </p:txBody>
        </p:sp>
      </p:grpSp>
      <p:grpSp>
        <p:nvGrpSpPr>
          <p:cNvPr id="4" name="Group 9"/>
          <p:cNvGrpSpPr/>
          <p:nvPr/>
        </p:nvGrpSpPr>
        <p:grpSpPr bwMode="auto">
          <a:xfrm>
            <a:off x="3422650" y="2512014"/>
            <a:ext cx="6705600" cy="585787"/>
            <a:chOff x="1196" y="1551"/>
            <a:chExt cx="4224" cy="369"/>
          </a:xfrm>
        </p:grpSpPr>
        <p:sp>
          <p:nvSpPr>
            <p:cNvPr id="63510" name="Text Box 10"/>
            <p:cNvSpPr txBox="1">
              <a:spLocks noChangeArrowheads="1"/>
            </p:cNvSpPr>
            <p:nvPr/>
          </p:nvSpPr>
          <p:spPr bwMode="auto">
            <a:xfrm>
              <a:off x="1196" y="1593"/>
              <a:ext cx="42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 2</a:t>
              </a:r>
              <a:r>
                <a:rPr kumimoji="1" lang="zh-CN" altLang="en-US" sz="2400" b="1" baseline="45000">
                  <a:latin typeface="Times New Roman" panose="02020603050405020304" pitchFamily="18" charset="0"/>
                  <a:ea typeface="宋体" panose="02010600030101010101" pitchFamily="2" charset="-122"/>
                </a:rPr>
                <a:t>-1</a:t>
              </a:r>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1</a:t>
              </a:r>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*+2</a:t>
              </a:r>
              <a:r>
                <a:rPr kumimoji="1" lang="en-US" altLang="zh-CN" sz="2400" b="1" baseline="45000">
                  <a:latin typeface="Times New Roman" panose="02020603050405020304" pitchFamily="18" charset="0"/>
                  <a:ea typeface="宋体" panose="02010600030101010101" pitchFamily="2" charset="-122"/>
                </a:rPr>
                <a:t>-1</a:t>
              </a:r>
              <a:r>
                <a:rPr kumimoji="1" lang="en-US" altLang="zh-CN"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2</a:t>
              </a:r>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      2</a:t>
              </a:r>
              <a:r>
                <a:rPr kumimoji="1" lang="en-US" altLang="zh-CN" sz="2400" b="1" baseline="45000">
                  <a:latin typeface="Times New Roman" panose="02020603050405020304" pitchFamily="18" charset="0"/>
                  <a:ea typeface="宋体" panose="02010600030101010101" pitchFamily="2" charset="-122"/>
                </a:rPr>
                <a:t>-1</a:t>
              </a:r>
              <a:r>
                <a:rPr kumimoji="1" lang="en-US" altLang="zh-CN"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i="1" baseline="-25000">
                  <a:latin typeface="Times New Roman" panose="02020603050405020304" pitchFamily="18" charset="0"/>
                  <a:ea typeface="宋体" panose="02010600030101010101" pitchFamily="2" charset="-122"/>
                </a:rPr>
                <a:t>n</a:t>
              </a:r>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 + 0)     ))</a:t>
              </a:r>
            </a:p>
          </p:txBody>
        </p:sp>
        <p:sp>
          <p:nvSpPr>
            <p:cNvPr id="63511" name="Text Box 11"/>
            <p:cNvSpPr txBox="1">
              <a:spLocks noChangeArrowheads="1"/>
            </p:cNvSpPr>
            <p:nvPr/>
          </p:nvSpPr>
          <p:spPr bwMode="auto">
            <a:xfrm>
              <a:off x="3084" y="1551"/>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p>
          </p:txBody>
        </p:sp>
        <p:sp>
          <p:nvSpPr>
            <p:cNvPr id="63512" name="Text Box 12"/>
            <p:cNvSpPr txBox="1">
              <a:spLocks noChangeArrowheads="1"/>
            </p:cNvSpPr>
            <p:nvPr/>
          </p:nvSpPr>
          <p:spPr bwMode="auto">
            <a:xfrm>
              <a:off x="4514" y="1551"/>
              <a:ext cx="3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 </a:t>
              </a:r>
            </a:p>
          </p:txBody>
        </p:sp>
      </p:grpSp>
      <p:grpSp>
        <p:nvGrpSpPr>
          <p:cNvPr id="5" name="Group 13"/>
          <p:cNvGrpSpPr/>
          <p:nvPr/>
        </p:nvGrpSpPr>
        <p:grpSpPr bwMode="auto">
          <a:xfrm>
            <a:off x="7086600" y="3326400"/>
            <a:ext cx="1676400" cy="609600"/>
            <a:chOff x="3504" y="2064"/>
            <a:chExt cx="1056" cy="384"/>
          </a:xfrm>
        </p:grpSpPr>
        <p:sp>
          <p:nvSpPr>
            <p:cNvPr id="63508" name="AutoShape 14"/>
            <p:cNvSpPr/>
            <p:nvPr/>
          </p:nvSpPr>
          <p:spPr bwMode="auto">
            <a:xfrm rot="-5400000">
              <a:off x="3960" y="1608"/>
              <a:ext cx="144" cy="1056"/>
            </a:xfrm>
            <a:prstGeom prst="leftBrace">
              <a:avLst>
                <a:gd name="adj1" fmla="val 61111"/>
                <a:gd name="adj2" fmla="val 50000"/>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endParaRPr kumimoji="1" lang="zh-CN" altLang="en-US" sz="2400">
                <a:latin typeface="Times New Roman" panose="02020603050405020304" pitchFamily="18" charset="0"/>
                <a:ea typeface="宋体" panose="02010600030101010101" pitchFamily="2" charset="-122"/>
              </a:endParaRPr>
            </a:p>
          </p:txBody>
        </p:sp>
        <p:sp>
          <p:nvSpPr>
            <p:cNvPr id="63509" name="Text Box 15"/>
            <p:cNvSpPr txBox="1">
              <a:spLocks noChangeArrowheads="1"/>
            </p:cNvSpPr>
            <p:nvPr/>
          </p:nvSpPr>
          <p:spPr bwMode="auto">
            <a:xfrm>
              <a:off x="3933" y="2121"/>
              <a:ext cx="26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800" b="1" i="1">
                  <a:solidFill>
                    <a:schemeClr val="folHlink"/>
                  </a:solidFill>
                  <a:latin typeface="Times New Roman" panose="02020603050405020304" pitchFamily="18" charset="0"/>
                  <a:ea typeface="宋体" panose="02010600030101010101" pitchFamily="2" charset="-122"/>
                </a:rPr>
                <a:t>z</a:t>
              </a:r>
              <a:r>
                <a:rPr kumimoji="1" lang="en-US" altLang="zh-CN" sz="2400" b="1" baseline="-25000">
                  <a:solidFill>
                    <a:schemeClr val="folHlink"/>
                  </a:solidFill>
                  <a:latin typeface="Times New Roman" panose="02020603050405020304" pitchFamily="18" charset="0"/>
                  <a:ea typeface="宋体" panose="02010600030101010101" pitchFamily="2" charset="-122"/>
                </a:rPr>
                <a:t>1</a:t>
              </a:r>
            </a:p>
          </p:txBody>
        </p:sp>
      </p:grpSp>
      <p:grpSp>
        <p:nvGrpSpPr>
          <p:cNvPr id="6" name="Group 16"/>
          <p:cNvGrpSpPr/>
          <p:nvPr/>
        </p:nvGrpSpPr>
        <p:grpSpPr bwMode="auto">
          <a:xfrm>
            <a:off x="3886200" y="3859800"/>
            <a:ext cx="5562600" cy="609600"/>
            <a:chOff x="1488" y="2400"/>
            <a:chExt cx="3504" cy="384"/>
          </a:xfrm>
        </p:grpSpPr>
        <p:sp>
          <p:nvSpPr>
            <p:cNvPr id="63506" name="AutoShape 17"/>
            <p:cNvSpPr/>
            <p:nvPr/>
          </p:nvSpPr>
          <p:spPr bwMode="auto">
            <a:xfrm rot="-5400000">
              <a:off x="3168" y="720"/>
              <a:ext cx="144" cy="3504"/>
            </a:xfrm>
            <a:prstGeom prst="leftBrace">
              <a:avLst>
                <a:gd name="adj1" fmla="val 202778"/>
                <a:gd name="adj2" fmla="val 50000"/>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vert="eaVert"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algn="ctr" eaLnBrk="1" hangingPunct="1"/>
              <a:endParaRPr kumimoji="1" lang="zh-CN" altLang="en-US" sz="2800" b="1">
                <a:latin typeface="Times New Roman" panose="02020603050405020304" pitchFamily="18" charset="0"/>
                <a:ea typeface="宋体" panose="02010600030101010101" pitchFamily="2" charset="-122"/>
              </a:endParaRPr>
            </a:p>
          </p:txBody>
        </p:sp>
        <p:sp>
          <p:nvSpPr>
            <p:cNvPr id="63507" name="Text Box 18"/>
            <p:cNvSpPr txBox="1">
              <a:spLocks noChangeArrowheads="1"/>
            </p:cNvSpPr>
            <p:nvPr/>
          </p:nvSpPr>
          <p:spPr bwMode="auto">
            <a:xfrm>
              <a:off x="3120" y="2457"/>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800" b="1" i="1">
                  <a:solidFill>
                    <a:schemeClr val="folHlink"/>
                  </a:solidFill>
                  <a:latin typeface="Times New Roman" panose="02020603050405020304" pitchFamily="18" charset="0"/>
                  <a:ea typeface="宋体" panose="02010600030101010101" pitchFamily="2" charset="-122"/>
                </a:rPr>
                <a:t>z</a:t>
              </a:r>
              <a:r>
                <a:rPr kumimoji="1" lang="en-US" altLang="zh-CN" sz="2800" b="1" i="1" baseline="-25000">
                  <a:solidFill>
                    <a:schemeClr val="folHlink"/>
                  </a:solidFill>
                  <a:latin typeface="Times New Roman" panose="02020603050405020304" pitchFamily="18" charset="0"/>
                  <a:ea typeface="宋体" panose="02010600030101010101" pitchFamily="2" charset="-122"/>
                </a:rPr>
                <a:t>n</a:t>
              </a:r>
            </a:p>
          </p:txBody>
        </p:sp>
      </p:grpSp>
      <p:grpSp>
        <p:nvGrpSpPr>
          <p:cNvPr id="7" name="Group 19"/>
          <p:cNvGrpSpPr/>
          <p:nvPr/>
        </p:nvGrpSpPr>
        <p:grpSpPr bwMode="auto">
          <a:xfrm>
            <a:off x="2640014" y="4148036"/>
            <a:ext cx="2667001" cy="2286000"/>
            <a:chOff x="703" y="2640"/>
            <a:chExt cx="1680" cy="1440"/>
          </a:xfrm>
        </p:grpSpPr>
        <p:grpSp>
          <p:nvGrpSpPr>
            <p:cNvPr id="63500" name="Group 20"/>
            <p:cNvGrpSpPr/>
            <p:nvPr/>
          </p:nvGrpSpPr>
          <p:grpSpPr bwMode="auto">
            <a:xfrm>
              <a:off x="720" y="2640"/>
              <a:ext cx="1663" cy="1440"/>
              <a:chOff x="720" y="2640"/>
              <a:chExt cx="1663" cy="1440"/>
            </a:xfrm>
          </p:grpSpPr>
          <p:sp>
            <p:nvSpPr>
              <p:cNvPr id="63502" name="Text Box 21"/>
              <p:cNvSpPr txBox="1">
                <a:spLocks noChangeArrowheads="1"/>
              </p:cNvSpPr>
              <p:nvPr/>
            </p:nvSpPr>
            <p:spPr bwMode="auto">
              <a:xfrm>
                <a:off x="720" y="2640"/>
                <a:ext cx="6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800" b="1" i="1">
                    <a:latin typeface="Times New Roman" panose="02020603050405020304" pitchFamily="18" charset="0"/>
                    <a:ea typeface="宋体" panose="02010600030101010101" pitchFamily="2" charset="-122"/>
                  </a:rPr>
                  <a:t>z</a:t>
                </a:r>
                <a:r>
                  <a:rPr kumimoji="1" lang="en-US" altLang="zh-CN" sz="2400" b="1" baseline="-25000">
                    <a:latin typeface="Times New Roman" panose="02020603050405020304" pitchFamily="18" charset="0"/>
                    <a:ea typeface="宋体" panose="02010600030101010101" pitchFamily="2" charset="-122"/>
                  </a:rPr>
                  <a:t>0</a:t>
                </a:r>
                <a:r>
                  <a:rPr kumimoji="1" lang="en-US" altLang="zh-CN" sz="2800" b="1">
                    <a:latin typeface="Times New Roman" panose="02020603050405020304" pitchFamily="18" charset="0"/>
                    <a:ea typeface="宋体" panose="02010600030101010101" pitchFamily="2" charset="-122"/>
                  </a:rPr>
                  <a:t> = 0</a:t>
                </a:r>
                <a:endParaRPr kumimoji="1" lang="en-US" altLang="zh-CN" sz="2800" b="1" baseline="-25000">
                  <a:latin typeface="Times New Roman" panose="02020603050405020304" pitchFamily="18" charset="0"/>
                  <a:ea typeface="宋体" panose="02010600030101010101" pitchFamily="2" charset="-122"/>
                </a:endParaRPr>
              </a:p>
            </p:txBody>
          </p:sp>
          <p:sp>
            <p:nvSpPr>
              <p:cNvPr id="63503" name="Text Box 22"/>
              <p:cNvSpPr txBox="1">
                <a:spLocks noChangeArrowheads="1"/>
              </p:cNvSpPr>
              <p:nvPr/>
            </p:nvSpPr>
            <p:spPr bwMode="auto">
              <a:xfrm>
                <a:off x="720" y="2909"/>
                <a:ext cx="154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800" b="1" i="1">
                    <a:latin typeface="Times New Roman" panose="02020603050405020304" pitchFamily="18" charset="0"/>
                    <a:ea typeface="宋体" panose="02010600030101010101" pitchFamily="2" charset="-122"/>
                  </a:rPr>
                  <a:t>z</a:t>
                </a:r>
                <a:r>
                  <a:rPr kumimoji="1" lang="en-US" altLang="zh-CN" sz="2400" b="1" baseline="-25000">
                    <a:latin typeface="Times New Roman" panose="02020603050405020304" pitchFamily="18" charset="0"/>
                    <a:ea typeface="宋体" panose="02010600030101010101" pitchFamily="2" charset="-122"/>
                  </a:rPr>
                  <a:t>1</a:t>
                </a:r>
                <a:r>
                  <a:rPr kumimoji="1" lang="en-US" altLang="zh-CN" sz="2800" b="1">
                    <a:latin typeface="Times New Roman" panose="02020603050405020304" pitchFamily="18" charset="0"/>
                    <a:ea typeface="宋体" panose="02010600030101010101" pitchFamily="2" charset="-122"/>
                  </a:rPr>
                  <a:t> = 2</a:t>
                </a:r>
                <a:r>
                  <a:rPr kumimoji="1" lang="en-US" altLang="zh-CN" sz="2400" b="1" baseline="45000">
                    <a:latin typeface="Times New Roman" panose="02020603050405020304" pitchFamily="18" charset="0"/>
                    <a:ea typeface="宋体" panose="02010600030101010101" pitchFamily="2" charset="-122"/>
                  </a:rPr>
                  <a:t>-1</a:t>
                </a:r>
                <a:r>
                  <a:rPr kumimoji="1" lang="en-US" altLang="zh-CN"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i="1" baseline="-25000">
                    <a:latin typeface="Times New Roman" panose="02020603050405020304" pitchFamily="18" charset="0"/>
                    <a:ea typeface="宋体" panose="02010600030101010101" pitchFamily="2" charset="-122"/>
                  </a:rPr>
                  <a:t>n</a:t>
                </a:r>
                <a:r>
                  <a:rPr kumimoji="1" lang="en-US" altLang="zh-CN" sz="2800" b="1" i="1">
                    <a:latin typeface="Times New Roman" panose="02020603050405020304" pitchFamily="18" charset="0"/>
                    <a:ea typeface="宋体" panose="02010600030101010101" pitchFamily="2" charset="-122"/>
                    <a:cs typeface="Times New Roman" panose="02020603050405020304" pitchFamily="18" charset="0"/>
                  </a:rPr>
                  <a:t>x</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1">
                    <a:latin typeface="Times New Roman" panose="02020603050405020304" pitchFamily="18" charset="0"/>
                    <a:ea typeface="宋体" panose="02010600030101010101" pitchFamily="2" charset="-122"/>
                    <a:cs typeface="Times New Roman" panose="02020603050405020304" pitchFamily="18" charset="0"/>
                  </a:rPr>
                  <a:t>z</a:t>
                </a:r>
                <a:r>
                  <a:rPr kumimoji="1" lang="en-US" altLang="zh-CN" sz="2400" b="1" baseline="-25000">
                    <a:latin typeface="Times New Roman" panose="02020603050405020304" pitchFamily="18" charset="0"/>
                    <a:ea typeface="宋体" panose="02010600030101010101" pitchFamily="2" charset="-122"/>
                    <a:cs typeface="Times New Roman" panose="02020603050405020304" pitchFamily="18" charset="0"/>
                  </a:rPr>
                  <a:t>0</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800" b="1" baseline="-25000">
                  <a:latin typeface="Times New Roman" panose="02020603050405020304" pitchFamily="18" charset="0"/>
                  <a:ea typeface="宋体" panose="02010600030101010101" pitchFamily="2" charset="-122"/>
                </a:endParaRPr>
              </a:p>
            </p:txBody>
          </p:sp>
          <p:sp>
            <p:nvSpPr>
              <p:cNvPr id="63504" name="Text Box 23"/>
              <p:cNvSpPr txBox="1">
                <a:spLocks noChangeArrowheads="1"/>
              </p:cNvSpPr>
              <p:nvPr/>
            </p:nvSpPr>
            <p:spPr bwMode="auto">
              <a:xfrm>
                <a:off x="720" y="3177"/>
                <a:ext cx="16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800" b="1" i="1">
                    <a:latin typeface="Times New Roman" panose="02020603050405020304" pitchFamily="18" charset="0"/>
                    <a:ea typeface="宋体" panose="02010600030101010101" pitchFamily="2" charset="-122"/>
                  </a:rPr>
                  <a:t>z</a:t>
                </a:r>
                <a:r>
                  <a:rPr kumimoji="1" lang="en-US" altLang="zh-CN" sz="2400" b="1" baseline="-25000">
                    <a:latin typeface="Times New Roman" panose="02020603050405020304" pitchFamily="18" charset="0"/>
                    <a:ea typeface="宋体" panose="02010600030101010101" pitchFamily="2" charset="-122"/>
                  </a:rPr>
                  <a:t>2</a:t>
                </a:r>
                <a:r>
                  <a:rPr kumimoji="1" lang="en-US" altLang="zh-CN" sz="2800" b="1">
                    <a:latin typeface="Times New Roman" panose="02020603050405020304" pitchFamily="18" charset="0"/>
                    <a:ea typeface="宋体" panose="02010600030101010101" pitchFamily="2" charset="-122"/>
                  </a:rPr>
                  <a:t> = 2</a:t>
                </a:r>
                <a:r>
                  <a:rPr kumimoji="1" lang="en-US" altLang="zh-CN" sz="2400" b="1" baseline="45000">
                    <a:latin typeface="Times New Roman" panose="02020603050405020304" pitchFamily="18" charset="0"/>
                    <a:ea typeface="宋体" panose="02010600030101010101" pitchFamily="2" charset="-122"/>
                  </a:rPr>
                  <a:t>-1</a:t>
                </a:r>
                <a:r>
                  <a:rPr kumimoji="1" lang="en-US" altLang="zh-CN"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i="1" baseline="-25000">
                    <a:latin typeface="Times New Roman" panose="02020603050405020304" pitchFamily="18" charset="0"/>
                    <a:ea typeface="宋体" panose="02010600030101010101" pitchFamily="2" charset="-122"/>
                  </a:rPr>
                  <a:t>n</a:t>
                </a:r>
                <a:r>
                  <a:rPr kumimoji="1" lang="en-US" altLang="zh-CN" sz="2400" b="1" baseline="-25000">
                    <a:latin typeface="Times New Roman" panose="02020603050405020304" pitchFamily="18" charset="0"/>
                    <a:ea typeface="宋体" panose="02010600030101010101" pitchFamily="2" charset="-122"/>
                  </a:rPr>
                  <a:t>-1</a:t>
                </a:r>
                <a:r>
                  <a:rPr kumimoji="1" lang="en-US" altLang="zh-CN" sz="2800" b="1" i="1">
                    <a:latin typeface="Times New Roman" panose="02020603050405020304" pitchFamily="18" charset="0"/>
                    <a:ea typeface="宋体" panose="02010600030101010101" pitchFamily="2" charset="-122"/>
                    <a:cs typeface="Times New Roman" panose="02020603050405020304" pitchFamily="18" charset="0"/>
                  </a:rPr>
                  <a:t>x</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1">
                    <a:latin typeface="Times New Roman" panose="02020603050405020304" pitchFamily="18" charset="0"/>
                    <a:ea typeface="宋体" panose="02010600030101010101" pitchFamily="2" charset="-122"/>
                    <a:cs typeface="Times New Roman" panose="02020603050405020304" pitchFamily="18" charset="0"/>
                  </a:rPr>
                  <a:t>z</a:t>
                </a:r>
                <a:r>
                  <a:rPr kumimoji="1" lang="en-US" altLang="zh-CN" sz="2400" b="1" baseline="-25000">
                    <a:latin typeface="Times New Roman" panose="02020603050405020304" pitchFamily="18" charset="0"/>
                    <a:ea typeface="宋体" panose="02010600030101010101" pitchFamily="2" charset="-122"/>
                    <a:cs typeface="Times New Roman" panose="02020603050405020304" pitchFamily="18" charset="0"/>
                  </a:rPr>
                  <a:t>1</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800" b="1" baseline="-25000">
                  <a:latin typeface="Times New Roman" panose="02020603050405020304" pitchFamily="18" charset="0"/>
                  <a:ea typeface="宋体" panose="02010600030101010101" pitchFamily="2" charset="-122"/>
                </a:endParaRPr>
              </a:p>
            </p:txBody>
          </p:sp>
          <p:sp>
            <p:nvSpPr>
              <p:cNvPr id="63505" name="Text Box 24"/>
              <p:cNvSpPr txBox="1">
                <a:spLocks noChangeArrowheads="1"/>
              </p:cNvSpPr>
              <p:nvPr/>
            </p:nvSpPr>
            <p:spPr bwMode="auto">
              <a:xfrm>
                <a:off x="720" y="3753"/>
                <a:ext cx="16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800" b="1" i="1">
                    <a:latin typeface="Times New Roman" panose="02020603050405020304" pitchFamily="18" charset="0"/>
                    <a:ea typeface="宋体" panose="02010600030101010101" pitchFamily="2" charset="-122"/>
                  </a:rPr>
                  <a:t>z</a:t>
                </a:r>
                <a:r>
                  <a:rPr kumimoji="1" lang="en-US" altLang="zh-CN" sz="2400" b="1" i="1" baseline="-25000">
                    <a:latin typeface="Times New Roman" panose="02020603050405020304" pitchFamily="18" charset="0"/>
                    <a:ea typeface="宋体" panose="02010600030101010101" pitchFamily="2" charset="-122"/>
                  </a:rPr>
                  <a:t>n</a:t>
                </a:r>
                <a:r>
                  <a:rPr kumimoji="1" lang="en-US" altLang="zh-CN" sz="2800" b="1">
                    <a:latin typeface="Times New Roman" panose="02020603050405020304" pitchFamily="18" charset="0"/>
                    <a:ea typeface="宋体" panose="02010600030101010101" pitchFamily="2" charset="-122"/>
                  </a:rPr>
                  <a:t> = 2</a:t>
                </a:r>
                <a:r>
                  <a:rPr kumimoji="1" lang="en-US" altLang="zh-CN" sz="2400" b="1" baseline="45000">
                    <a:latin typeface="Times New Roman" panose="02020603050405020304" pitchFamily="18" charset="0"/>
                    <a:ea typeface="宋体" panose="02010600030101010101" pitchFamily="2" charset="-122"/>
                  </a:rPr>
                  <a:t>-1</a:t>
                </a:r>
                <a:r>
                  <a:rPr kumimoji="1" lang="en-US" altLang="zh-CN"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1</a:t>
                </a:r>
                <a:r>
                  <a:rPr kumimoji="1" lang="en-US" altLang="zh-CN" sz="2800" b="1" i="1">
                    <a:latin typeface="Times New Roman" panose="02020603050405020304" pitchFamily="18" charset="0"/>
                    <a:ea typeface="宋体" panose="02010600030101010101" pitchFamily="2" charset="-122"/>
                    <a:cs typeface="Times New Roman" panose="02020603050405020304" pitchFamily="18" charset="0"/>
                  </a:rPr>
                  <a:t>x</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1">
                    <a:latin typeface="Times New Roman" panose="02020603050405020304" pitchFamily="18" charset="0"/>
                    <a:ea typeface="宋体" panose="02010600030101010101" pitchFamily="2" charset="-122"/>
                    <a:cs typeface="Times New Roman" panose="02020603050405020304" pitchFamily="18" charset="0"/>
                  </a:rPr>
                  <a:t>z</a:t>
                </a:r>
                <a:r>
                  <a:rPr kumimoji="1" lang="en-US" altLang="zh-CN" sz="2400" b="1" i="1" baseline="-25000">
                    <a:latin typeface="Times New Roman" panose="02020603050405020304" pitchFamily="18" charset="0"/>
                    <a:ea typeface="宋体" panose="02010600030101010101" pitchFamily="2" charset="-122"/>
                    <a:cs typeface="Times New Roman" panose="02020603050405020304" pitchFamily="18" charset="0"/>
                  </a:rPr>
                  <a:t>n</a:t>
                </a:r>
                <a:r>
                  <a:rPr kumimoji="1" lang="en-US" altLang="zh-CN" sz="2400" b="1" baseline="-25000">
                    <a:latin typeface="Times New Roman" panose="02020603050405020304" pitchFamily="18" charset="0"/>
                    <a:ea typeface="宋体" panose="02010600030101010101" pitchFamily="2" charset="-122"/>
                    <a:cs typeface="Times New Roman" panose="02020603050405020304" pitchFamily="18" charset="0"/>
                  </a:rPr>
                  <a:t>-1</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800" b="1" baseline="-25000">
                  <a:latin typeface="Times New Roman" panose="02020603050405020304" pitchFamily="18" charset="0"/>
                  <a:ea typeface="宋体" panose="02010600030101010101" pitchFamily="2" charset="-122"/>
                </a:endParaRPr>
              </a:p>
            </p:txBody>
          </p:sp>
        </p:grpSp>
        <p:sp>
          <p:nvSpPr>
            <p:cNvPr id="63501" name="Text Box 25"/>
            <p:cNvSpPr txBox="1">
              <a:spLocks noChangeArrowheads="1"/>
            </p:cNvSpPr>
            <p:nvPr/>
          </p:nvSpPr>
          <p:spPr bwMode="auto">
            <a:xfrm>
              <a:off x="703" y="3523"/>
              <a:ext cx="388"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p>
          </p:txBody>
        </p:sp>
      </p:grpSp>
      <p:sp>
        <p:nvSpPr>
          <p:cNvPr id="580634" name="Text Box 26"/>
          <p:cNvSpPr txBox="1">
            <a:spLocks noChangeArrowheads="1"/>
          </p:cNvSpPr>
          <p:nvPr/>
        </p:nvSpPr>
        <p:spPr bwMode="auto">
          <a:xfrm>
            <a:off x="6383338" y="3402601"/>
            <a:ext cx="539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a:t>
            </a:r>
          </a:p>
        </p:txBody>
      </p:sp>
      <p:sp>
        <p:nvSpPr>
          <p:cNvPr id="580635" name="Text Box 27"/>
          <p:cNvSpPr txBox="1">
            <a:spLocks noChangeArrowheads="1"/>
          </p:cNvSpPr>
          <p:nvPr/>
        </p:nvSpPr>
        <p:spPr bwMode="auto">
          <a:xfrm>
            <a:off x="8289926" y="2869201"/>
            <a:ext cx="4238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800" b="1" i="1">
                <a:solidFill>
                  <a:schemeClr val="folHlink"/>
                </a:solidFill>
                <a:latin typeface="Times New Roman" panose="02020603050405020304" pitchFamily="18" charset="0"/>
                <a:ea typeface="宋体" panose="02010600030101010101" pitchFamily="2" charset="-122"/>
              </a:rPr>
              <a:t>z</a:t>
            </a:r>
            <a:r>
              <a:rPr kumimoji="1" lang="en-US" altLang="zh-CN" sz="2400" b="1" baseline="-25000">
                <a:solidFill>
                  <a:schemeClr val="folHlink"/>
                </a:solidFill>
                <a:latin typeface="Times New Roman" panose="02020603050405020304" pitchFamily="18" charset="0"/>
                <a:ea typeface="宋体" panose="02010600030101010101" pitchFamily="2" charset="-122"/>
              </a:rPr>
              <a:t>0</a:t>
            </a:r>
          </a:p>
        </p:txBody>
      </p:sp>
    </p:spTree>
    <p:extLst>
      <p:ext uri="{BB962C8B-B14F-4D97-AF65-F5344CB8AC3E}">
        <p14:creationId xmlns:p14="http://schemas.microsoft.com/office/powerpoint/2010/main" val="27565572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152400"/>
                <a:ext cx="11085195" cy="6024880"/>
              </a:xfrm>
            </p:spPr>
            <p:txBody>
              <a:bodyPr/>
              <a:lstStyle/>
              <a:p>
                <a:r>
                  <a:rPr lang="zh-CN" altLang="en-US" dirty="0"/>
                  <a:t>例</a:t>
                </a:r>
                <a:r>
                  <a:rPr lang="en-US" altLang="zh-CN" dirty="0"/>
                  <a:t>.</a:t>
                </a:r>
                <a:r>
                  <a:rPr lang="zh-CN" altLang="es-ES" dirty="0"/>
                  <a:t>已知 </a:t>
                </a:r>
                <a14:m>
                  <m:oMath xmlns:m="http://schemas.openxmlformats.org/officeDocument/2006/math">
                    <m:r>
                      <a:rPr lang="es-ES" altLang="zh-CN" b="1" i="1" dirty="0" smtClean="0">
                        <a:latin typeface="Cambria Math" panose="02040503050406030204" pitchFamily="18" charset="0"/>
                      </a:rPr>
                      <m:t>𝒙</m:t>
                    </m:r>
                    <m:r>
                      <a:rPr lang="es-ES" altLang="zh-CN" i="1" dirty="0" smtClean="0">
                        <a:latin typeface="Cambria Math" panose="02040503050406030204" pitchFamily="18" charset="0"/>
                      </a:rPr>
                      <m:t> = −0.1110</m:t>
                    </m:r>
                  </m:oMath>
                </a14:m>
                <a:r>
                  <a:rPr lang="zh-CN" altLang="en-US" dirty="0"/>
                  <a:t>，</a:t>
                </a:r>
                <a14:m>
                  <m:oMath xmlns:m="http://schemas.openxmlformats.org/officeDocument/2006/math">
                    <m:r>
                      <a:rPr lang="es-ES" altLang="zh-CN" b="1" i="1" dirty="0">
                        <a:latin typeface="Cambria Math" panose="02040503050406030204" pitchFamily="18" charset="0"/>
                      </a:rPr>
                      <m:t>𝑦</m:t>
                    </m:r>
                    <m:r>
                      <a:rPr lang="es-ES" altLang="zh-CN" b="1" i="1" dirty="0">
                        <a:latin typeface="Cambria Math" panose="02040503050406030204" pitchFamily="18" charset="0"/>
                      </a:rPr>
                      <m:t> = 0.1101</m:t>
                    </m:r>
                  </m:oMath>
                </a14:m>
                <a:r>
                  <a:rPr lang="zh-CN" altLang="en-US" dirty="0"/>
                  <a:t>，</a:t>
                </a:r>
                <a14:m>
                  <m:oMath xmlns:m="http://schemas.openxmlformats.org/officeDocument/2006/math">
                    <m:r>
                      <a:rPr lang="zh-CN" altLang="es-ES" b="1" i="1" dirty="0">
                        <a:latin typeface="Cambria Math" panose="02040503050406030204" pitchFamily="18" charset="0"/>
                      </a:rPr>
                      <m:t>求</m:t>
                    </m:r>
                    <m:r>
                      <a:rPr lang="es-ES" altLang="zh-CN" b="1" i="1" dirty="0">
                        <a:latin typeface="Cambria Math" panose="02040503050406030204" pitchFamily="18" charset="0"/>
                      </a:rPr>
                      <m:t>[</m:t>
                    </m:r>
                    <m:r>
                      <a:rPr lang="es-ES" altLang="zh-CN" b="1" i="1" dirty="0">
                        <a:latin typeface="Cambria Math" panose="02040503050406030204" pitchFamily="18" charset="0"/>
                      </a:rPr>
                      <m:t>𝑥</m:t>
                    </m:r>
                    <m:r>
                      <a:rPr lang="es-ES" altLang="zh-CN" b="1" i="1" dirty="0">
                        <a:latin typeface="Cambria Math" panose="02040503050406030204" pitchFamily="18" charset="0"/>
                      </a:rPr>
                      <m:t> × </m:t>
                    </m:r>
                    <m:r>
                      <a:rPr lang="es-ES" altLang="zh-CN" b="1" i="1" dirty="0">
                        <a:latin typeface="Cambria Math" panose="02040503050406030204" pitchFamily="18" charset="0"/>
                      </a:rPr>
                      <m:t>𝑦</m:t>
                    </m:r>
                    <m:r>
                      <a:rPr lang="es-ES" altLang="zh-CN" b="1" i="1" dirty="0">
                        <a:latin typeface="Cambria Math" panose="02040503050406030204" pitchFamily="18" charset="0"/>
                      </a:rPr>
                      <m:t>]</m:t>
                    </m:r>
                  </m:oMath>
                </a14:m>
                <a:r>
                  <a:rPr lang="zh-CN" altLang="en-US" baseline="-25000" dirty="0"/>
                  <a:t>原</a:t>
                </a:r>
                <a:endParaRPr lang="zh-CN" altLang="es-ES" dirty="0"/>
              </a:p>
              <a:p>
                <a:endParaRPr lang="en-US" altLang="zh-CN" dirty="0"/>
              </a:p>
              <a:p>
                <a:endParaRPr lang="zh-CN" altLang="en-US" dirty="0"/>
              </a:p>
            </p:txBody>
          </p:sp>
        </mc:Choice>
        <mc:Fallback xmlns="">
          <p:sp>
            <p:nvSpPr>
              <p:cNvPr id="3" name="内容占位符 2"/>
              <p:cNvSpPr>
                <a:spLocks noRot="1" noChangeAspect="1" noMove="1" noResize="1" noEditPoints="1" noAdjustHandles="1" noChangeArrowheads="1" noChangeShapeType="1" noTextEdit="1"/>
              </p:cNvSpPr>
              <p:nvPr>
                <p:ph idx="1"/>
              </p:nvPr>
            </p:nvSpPr>
            <p:spPr>
              <a:xfrm>
                <a:off x="838200" y="152400"/>
                <a:ext cx="11085195" cy="6024880"/>
              </a:xfrm>
              <a:blipFill rotWithShape="1">
                <a:blip r:embed="rId3"/>
                <a:stretch>
                  <a:fillRect/>
                </a:stretch>
              </a:blipFill>
            </p:spPr>
            <p:txBody>
              <a:bodyPr/>
              <a:lstStyle/>
              <a:p>
                <a:r>
                  <a:rPr lang="zh-CN" altLang="en-US">
                    <a:noFill/>
                  </a:rPr>
                  <a:t> </a:t>
                </a:r>
              </a:p>
            </p:txBody>
          </p:sp>
        </mc:Fallback>
      </mc:AlternateContent>
      <p:sp>
        <p:nvSpPr>
          <p:cNvPr id="581636" name="Text Box 4"/>
          <p:cNvSpPr txBox="1">
            <a:spLocks noChangeArrowheads="1"/>
          </p:cNvSpPr>
          <p:nvPr/>
        </p:nvSpPr>
        <p:spPr bwMode="auto">
          <a:xfrm>
            <a:off x="1559396" y="755935"/>
            <a:ext cx="898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dirty="0">
                <a:latin typeface="Times New Roman" panose="02020603050405020304" pitchFamily="18" charset="0"/>
                <a:ea typeface="宋体" panose="02010600030101010101" pitchFamily="2" charset="-122"/>
              </a:rPr>
              <a:t>解：</a:t>
            </a:r>
          </a:p>
        </p:txBody>
      </p:sp>
      <p:sp>
        <p:nvSpPr>
          <p:cNvPr id="581638" name="Text Box 6"/>
          <p:cNvSpPr txBox="1">
            <a:spLocks noChangeArrowheads="1"/>
          </p:cNvSpPr>
          <p:nvPr/>
        </p:nvSpPr>
        <p:spPr bwMode="auto">
          <a:xfrm>
            <a:off x="2401050" y="779418"/>
            <a:ext cx="426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zh-CN" altLang="en-US" sz="2800" b="1" dirty="0">
                <a:latin typeface="Times New Roman" panose="02020603050405020304" pitchFamily="18" charset="0"/>
                <a:ea typeface="宋体" panose="02010600030101010101" pitchFamily="2" charset="-122"/>
              </a:rPr>
              <a:t>数值部分的运算</a:t>
            </a:r>
          </a:p>
        </p:txBody>
      </p:sp>
      <p:sp>
        <p:nvSpPr>
          <p:cNvPr id="581639" name="Text Box 7"/>
          <p:cNvSpPr txBox="1">
            <a:spLocks noChangeArrowheads="1"/>
          </p:cNvSpPr>
          <p:nvPr/>
        </p:nvSpPr>
        <p:spPr bwMode="auto">
          <a:xfrm>
            <a:off x="3032125" y="1600201"/>
            <a:ext cx="1606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0 . 0 0 0 0</a:t>
            </a:r>
          </a:p>
        </p:txBody>
      </p:sp>
      <p:sp>
        <p:nvSpPr>
          <p:cNvPr id="581640" name="Text Box 8"/>
          <p:cNvSpPr txBox="1">
            <a:spLocks noChangeArrowheads="1"/>
          </p:cNvSpPr>
          <p:nvPr/>
        </p:nvSpPr>
        <p:spPr bwMode="auto">
          <a:xfrm>
            <a:off x="3032125" y="1985963"/>
            <a:ext cx="1606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0 . 1 1 1 0</a:t>
            </a:r>
          </a:p>
        </p:txBody>
      </p:sp>
      <p:sp>
        <p:nvSpPr>
          <p:cNvPr id="581641" name="Text Box 9"/>
          <p:cNvSpPr txBox="1">
            <a:spLocks noChangeArrowheads="1"/>
          </p:cNvSpPr>
          <p:nvPr/>
        </p:nvSpPr>
        <p:spPr bwMode="auto">
          <a:xfrm>
            <a:off x="3032125" y="2371726"/>
            <a:ext cx="1606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0 . 1 1 1 0</a:t>
            </a:r>
          </a:p>
        </p:txBody>
      </p:sp>
      <p:sp>
        <p:nvSpPr>
          <p:cNvPr id="581642" name="Text Box 10"/>
          <p:cNvSpPr txBox="1">
            <a:spLocks noChangeArrowheads="1"/>
          </p:cNvSpPr>
          <p:nvPr/>
        </p:nvSpPr>
        <p:spPr bwMode="auto">
          <a:xfrm>
            <a:off x="3032125" y="3141663"/>
            <a:ext cx="1606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0 . 0 0 0 0</a:t>
            </a:r>
          </a:p>
        </p:txBody>
      </p:sp>
      <p:sp>
        <p:nvSpPr>
          <p:cNvPr id="581643" name="Text Box 11"/>
          <p:cNvSpPr txBox="1">
            <a:spLocks noChangeArrowheads="1"/>
          </p:cNvSpPr>
          <p:nvPr/>
        </p:nvSpPr>
        <p:spPr bwMode="auto">
          <a:xfrm>
            <a:off x="3032125" y="4298951"/>
            <a:ext cx="1606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0 . 1 1 1 0</a:t>
            </a:r>
          </a:p>
        </p:txBody>
      </p:sp>
      <p:sp>
        <p:nvSpPr>
          <p:cNvPr id="581644" name="Text Box 12"/>
          <p:cNvSpPr txBox="1">
            <a:spLocks noChangeArrowheads="1"/>
          </p:cNvSpPr>
          <p:nvPr/>
        </p:nvSpPr>
        <p:spPr bwMode="auto">
          <a:xfrm>
            <a:off x="3032125" y="5454651"/>
            <a:ext cx="1606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0 . 1 1 1 0</a:t>
            </a:r>
          </a:p>
        </p:txBody>
      </p:sp>
      <p:sp>
        <p:nvSpPr>
          <p:cNvPr id="581645" name="Text Box 13"/>
          <p:cNvSpPr txBox="1">
            <a:spLocks noChangeArrowheads="1"/>
          </p:cNvSpPr>
          <p:nvPr/>
        </p:nvSpPr>
        <p:spPr bwMode="auto">
          <a:xfrm>
            <a:off x="7239001" y="1549400"/>
            <a:ext cx="27045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部分积  初态 </a:t>
            </a:r>
            <a:r>
              <a:rPr kumimoji="1" lang="en-US" altLang="zh-CN" sz="2800" b="1" i="1">
                <a:latin typeface="Times New Roman" panose="02020603050405020304" pitchFamily="18" charset="0"/>
                <a:ea typeface="宋体" panose="02010600030101010101" pitchFamily="2" charset="-122"/>
              </a:rPr>
              <a:t>z</a:t>
            </a:r>
            <a:r>
              <a:rPr kumimoji="1" lang="en-US" altLang="zh-CN" sz="2800" b="1" baseline="-25000">
                <a:latin typeface="Times New Roman" panose="02020603050405020304" pitchFamily="18" charset="0"/>
                <a:ea typeface="宋体" panose="02010600030101010101" pitchFamily="2" charset="-122"/>
              </a:rPr>
              <a:t>0</a:t>
            </a:r>
            <a:r>
              <a:rPr kumimoji="1" lang="en-US" altLang="zh-CN" sz="2400" b="1">
                <a:latin typeface="Times New Roman" panose="02020603050405020304" pitchFamily="18" charset="0"/>
                <a:ea typeface="宋体" panose="02010600030101010101" pitchFamily="2" charset="-122"/>
              </a:rPr>
              <a:t> = 0</a:t>
            </a:r>
          </a:p>
        </p:txBody>
      </p:sp>
      <p:grpSp>
        <p:nvGrpSpPr>
          <p:cNvPr id="2" name="Group 14"/>
          <p:cNvGrpSpPr/>
          <p:nvPr/>
        </p:nvGrpSpPr>
        <p:grpSpPr bwMode="auto">
          <a:xfrm>
            <a:off x="2590800" y="1066800"/>
            <a:ext cx="7620000" cy="5767388"/>
            <a:chOff x="672" y="672"/>
            <a:chExt cx="4896" cy="3633"/>
          </a:xfrm>
        </p:grpSpPr>
        <p:sp>
          <p:nvSpPr>
            <p:cNvPr id="64579" name="Line 15"/>
            <p:cNvSpPr>
              <a:spLocks noChangeShapeType="1"/>
            </p:cNvSpPr>
            <p:nvPr/>
          </p:nvSpPr>
          <p:spPr bwMode="auto">
            <a:xfrm>
              <a:off x="672" y="1008"/>
              <a:ext cx="4896"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grpSp>
          <p:nvGrpSpPr>
            <p:cNvPr id="64580" name="Group 16"/>
            <p:cNvGrpSpPr/>
            <p:nvPr/>
          </p:nvGrpSpPr>
          <p:grpSpPr bwMode="auto">
            <a:xfrm>
              <a:off x="912" y="672"/>
              <a:ext cx="3834" cy="3633"/>
              <a:chOff x="912" y="672"/>
              <a:chExt cx="3834" cy="3633"/>
            </a:xfrm>
          </p:grpSpPr>
          <p:sp>
            <p:nvSpPr>
              <p:cNvPr id="64581" name="Text Box 17"/>
              <p:cNvSpPr txBox="1">
                <a:spLocks noChangeArrowheads="1"/>
              </p:cNvSpPr>
              <p:nvPr/>
            </p:nvSpPr>
            <p:spPr bwMode="auto">
              <a:xfrm>
                <a:off x="912" y="713"/>
                <a:ext cx="38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   部 分 积                乘 数                        说 明</a:t>
                </a:r>
              </a:p>
            </p:txBody>
          </p:sp>
          <p:sp>
            <p:nvSpPr>
              <p:cNvPr id="64582" name="Line 18"/>
              <p:cNvSpPr>
                <a:spLocks noChangeShapeType="1"/>
              </p:cNvSpPr>
              <p:nvPr/>
            </p:nvSpPr>
            <p:spPr bwMode="auto">
              <a:xfrm>
                <a:off x="2112" y="672"/>
                <a:ext cx="0" cy="3633"/>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64583" name="Line 19"/>
              <p:cNvSpPr>
                <a:spLocks noChangeShapeType="1"/>
              </p:cNvSpPr>
              <p:nvPr/>
            </p:nvSpPr>
            <p:spPr bwMode="auto">
              <a:xfrm>
                <a:off x="3504" y="672"/>
                <a:ext cx="0" cy="3633"/>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581652" name="Line 20"/>
          <p:cNvSpPr>
            <a:spLocks noChangeShapeType="1"/>
          </p:cNvSpPr>
          <p:nvPr/>
        </p:nvSpPr>
        <p:spPr bwMode="auto">
          <a:xfrm>
            <a:off x="2590800" y="2414588"/>
            <a:ext cx="7772400"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81653" name="Line 21"/>
          <p:cNvSpPr>
            <a:spLocks noChangeShapeType="1"/>
          </p:cNvSpPr>
          <p:nvPr/>
        </p:nvSpPr>
        <p:spPr bwMode="auto">
          <a:xfrm>
            <a:off x="2590800" y="3573463"/>
            <a:ext cx="7772400"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81654" name="Line 22"/>
          <p:cNvSpPr>
            <a:spLocks noChangeShapeType="1"/>
          </p:cNvSpPr>
          <p:nvPr/>
        </p:nvSpPr>
        <p:spPr bwMode="auto">
          <a:xfrm>
            <a:off x="2590800" y="4724400"/>
            <a:ext cx="7772400"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81655" name="Line 23"/>
          <p:cNvSpPr>
            <a:spLocks noChangeShapeType="1"/>
          </p:cNvSpPr>
          <p:nvPr/>
        </p:nvSpPr>
        <p:spPr bwMode="auto">
          <a:xfrm>
            <a:off x="2590800" y="5876925"/>
            <a:ext cx="7772400"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grpSp>
        <p:nvGrpSpPr>
          <p:cNvPr id="4" name="Group 24"/>
          <p:cNvGrpSpPr/>
          <p:nvPr/>
        </p:nvGrpSpPr>
        <p:grpSpPr bwMode="auto">
          <a:xfrm>
            <a:off x="3032126" y="3527426"/>
            <a:ext cx="2644775" cy="519113"/>
            <a:chOff x="950" y="2222"/>
            <a:chExt cx="1666" cy="327"/>
          </a:xfrm>
        </p:grpSpPr>
        <p:sp>
          <p:nvSpPr>
            <p:cNvPr id="64577" name="Text Box 25"/>
            <p:cNvSpPr txBox="1">
              <a:spLocks noChangeArrowheads="1"/>
            </p:cNvSpPr>
            <p:nvPr/>
          </p:nvSpPr>
          <p:spPr bwMode="auto">
            <a:xfrm>
              <a:off x="950" y="2222"/>
              <a:ext cx="10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0 . 0 1 1 1</a:t>
              </a:r>
            </a:p>
          </p:txBody>
        </p:sp>
        <p:sp>
          <p:nvSpPr>
            <p:cNvPr id="64578" name="Text Box 26"/>
            <p:cNvSpPr txBox="1">
              <a:spLocks noChangeArrowheads="1"/>
            </p:cNvSpPr>
            <p:nvPr/>
          </p:nvSpPr>
          <p:spPr bwMode="auto">
            <a:xfrm>
              <a:off x="2388" y="2222"/>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0</a:t>
              </a:r>
            </a:p>
          </p:txBody>
        </p:sp>
      </p:grpSp>
      <p:grpSp>
        <p:nvGrpSpPr>
          <p:cNvPr id="5" name="Group 27"/>
          <p:cNvGrpSpPr/>
          <p:nvPr/>
        </p:nvGrpSpPr>
        <p:grpSpPr bwMode="auto">
          <a:xfrm>
            <a:off x="3048001" y="4648201"/>
            <a:ext cx="2911475" cy="519113"/>
            <a:chOff x="950" y="2950"/>
            <a:chExt cx="1834" cy="327"/>
          </a:xfrm>
        </p:grpSpPr>
        <p:sp>
          <p:nvSpPr>
            <p:cNvPr id="64575" name="Text Box 28"/>
            <p:cNvSpPr txBox="1">
              <a:spLocks noChangeArrowheads="1"/>
            </p:cNvSpPr>
            <p:nvPr/>
          </p:nvSpPr>
          <p:spPr bwMode="auto">
            <a:xfrm>
              <a:off x="950" y="2950"/>
              <a:ext cx="10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1 . 0 0 0 1</a:t>
              </a:r>
            </a:p>
          </p:txBody>
        </p:sp>
        <p:sp>
          <p:nvSpPr>
            <p:cNvPr id="64576" name="Text Box 29"/>
            <p:cNvSpPr txBox="1">
              <a:spLocks noChangeArrowheads="1"/>
            </p:cNvSpPr>
            <p:nvPr/>
          </p:nvSpPr>
          <p:spPr bwMode="auto">
            <a:xfrm>
              <a:off x="2388" y="2950"/>
              <a:ext cx="3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1 0</a:t>
              </a:r>
            </a:p>
          </p:txBody>
        </p:sp>
      </p:grpSp>
      <p:grpSp>
        <p:nvGrpSpPr>
          <p:cNvPr id="6" name="Group 30"/>
          <p:cNvGrpSpPr/>
          <p:nvPr/>
        </p:nvGrpSpPr>
        <p:grpSpPr bwMode="auto">
          <a:xfrm>
            <a:off x="3032126" y="5840413"/>
            <a:ext cx="3178175" cy="519112"/>
            <a:chOff x="950" y="3679"/>
            <a:chExt cx="2002" cy="327"/>
          </a:xfrm>
        </p:grpSpPr>
        <p:sp>
          <p:nvSpPr>
            <p:cNvPr id="64573" name="Text Box 31"/>
            <p:cNvSpPr txBox="1">
              <a:spLocks noChangeArrowheads="1"/>
            </p:cNvSpPr>
            <p:nvPr/>
          </p:nvSpPr>
          <p:spPr bwMode="auto">
            <a:xfrm>
              <a:off x="950" y="3679"/>
              <a:ext cx="10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1 . 0 1 1 0</a:t>
              </a:r>
            </a:p>
          </p:txBody>
        </p:sp>
        <p:sp>
          <p:nvSpPr>
            <p:cNvPr id="64574" name="Text Box 32"/>
            <p:cNvSpPr txBox="1">
              <a:spLocks noChangeArrowheads="1"/>
            </p:cNvSpPr>
            <p:nvPr/>
          </p:nvSpPr>
          <p:spPr bwMode="auto">
            <a:xfrm>
              <a:off x="2388" y="3679"/>
              <a:ext cx="5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1 1 0</a:t>
              </a:r>
            </a:p>
          </p:txBody>
        </p:sp>
      </p:grpSp>
      <p:grpSp>
        <p:nvGrpSpPr>
          <p:cNvPr id="7" name="Group 33"/>
          <p:cNvGrpSpPr/>
          <p:nvPr/>
        </p:nvGrpSpPr>
        <p:grpSpPr bwMode="auto">
          <a:xfrm>
            <a:off x="3032125" y="6186488"/>
            <a:ext cx="6280150" cy="557212"/>
            <a:chOff x="950" y="3897"/>
            <a:chExt cx="3956" cy="351"/>
          </a:xfrm>
        </p:grpSpPr>
        <p:sp>
          <p:nvSpPr>
            <p:cNvPr id="64568" name="Text Box 34"/>
            <p:cNvSpPr txBox="1">
              <a:spLocks noChangeArrowheads="1"/>
            </p:cNvSpPr>
            <p:nvPr/>
          </p:nvSpPr>
          <p:spPr bwMode="auto">
            <a:xfrm>
              <a:off x="950" y="3921"/>
              <a:ext cx="10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0 . 1 0 1 1</a:t>
              </a:r>
            </a:p>
          </p:txBody>
        </p:sp>
        <p:sp>
          <p:nvSpPr>
            <p:cNvPr id="64569" name="Text Box 35"/>
            <p:cNvSpPr txBox="1">
              <a:spLocks noChangeArrowheads="1"/>
            </p:cNvSpPr>
            <p:nvPr/>
          </p:nvSpPr>
          <p:spPr bwMode="auto">
            <a:xfrm>
              <a:off x="2388" y="3921"/>
              <a:ext cx="7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0 1 1 0</a:t>
              </a:r>
            </a:p>
          </p:txBody>
        </p:sp>
        <p:grpSp>
          <p:nvGrpSpPr>
            <p:cNvPr id="64570" name="Group 36"/>
            <p:cNvGrpSpPr/>
            <p:nvPr/>
          </p:nvGrpSpPr>
          <p:grpSpPr bwMode="auto">
            <a:xfrm>
              <a:off x="3805" y="3897"/>
              <a:ext cx="1101" cy="327"/>
              <a:chOff x="3805" y="3897"/>
              <a:chExt cx="1101" cy="327"/>
            </a:xfrm>
          </p:grpSpPr>
          <p:sp>
            <p:nvSpPr>
              <p:cNvPr id="64571" name="Text Box 37"/>
              <p:cNvSpPr txBox="1">
                <a:spLocks noChangeArrowheads="1"/>
              </p:cNvSpPr>
              <p:nvPr/>
            </p:nvSpPr>
            <p:spPr bwMode="auto">
              <a:xfrm>
                <a:off x="4041" y="3897"/>
                <a:ext cx="8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1</a:t>
                </a:r>
                <a:r>
                  <a:rPr kumimoji="1" lang="zh-CN" altLang="en-US" sz="2800" b="1">
                    <a:latin typeface="Times New Roman" panose="02020603050405020304" pitchFamily="18" charset="0"/>
                    <a:ea typeface="宋体" panose="02010600030101010101" pitchFamily="2" charset="-122"/>
                  </a:rPr>
                  <a:t>，</a:t>
                </a:r>
                <a:r>
                  <a:rPr kumimoji="1" lang="zh-CN" altLang="en-US" sz="2400" b="1">
                    <a:latin typeface="Times New Roman" panose="02020603050405020304" pitchFamily="18" charset="0"/>
                    <a:ea typeface="宋体" panose="02010600030101010101" pitchFamily="2" charset="-122"/>
                  </a:rPr>
                  <a:t>得</a:t>
                </a:r>
                <a:r>
                  <a:rPr kumimoji="1" lang="zh-CN" altLang="en-US"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z</a:t>
                </a:r>
                <a:r>
                  <a:rPr kumimoji="1" lang="en-US" altLang="zh-CN" sz="2800" b="1" baseline="-25000">
                    <a:latin typeface="Times New Roman" panose="02020603050405020304" pitchFamily="18" charset="0"/>
                    <a:ea typeface="宋体" panose="02010600030101010101" pitchFamily="2" charset="-122"/>
                  </a:rPr>
                  <a:t>4</a:t>
                </a:r>
              </a:p>
            </p:txBody>
          </p:sp>
          <p:sp>
            <p:nvSpPr>
              <p:cNvPr id="64572" name="Line 38"/>
              <p:cNvSpPr>
                <a:spLocks noChangeShapeType="1"/>
              </p:cNvSpPr>
              <p:nvPr/>
            </p:nvSpPr>
            <p:spPr bwMode="auto">
              <a:xfrm>
                <a:off x="3805" y="4047"/>
                <a:ext cx="247" cy="0"/>
              </a:xfrm>
              <a:prstGeom prst="line">
                <a:avLst/>
              </a:prstGeom>
              <a:noFill/>
              <a:ln w="28575">
                <a:solidFill>
                  <a:schemeClr val="folHlink"/>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581671" name="AutoShape 39"/>
          <p:cNvSpPr>
            <a:spLocks noChangeArrowheads="1"/>
          </p:cNvSpPr>
          <p:nvPr/>
        </p:nvSpPr>
        <p:spPr bwMode="auto">
          <a:xfrm>
            <a:off x="1631951" y="4972050"/>
            <a:ext cx="1252309" cy="442674"/>
          </a:xfrm>
          <a:prstGeom prst="wedgeRoundRectCallout">
            <a:avLst>
              <a:gd name="adj1" fmla="val 58681"/>
              <a:gd name="adj2" fmla="val 31250"/>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rPr>
              <a:t>逻辑右移</a:t>
            </a:r>
          </a:p>
        </p:txBody>
      </p:sp>
      <p:sp>
        <p:nvSpPr>
          <p:cNvPr id="581672" name="Text Box 40"/>
          <p:cNvSpPr txBox="1">
            <a:spLocks noChangeArrowheads="1"/>
          </p:cNvSpPr>
          <p:nvPr/>
        </p:nvSpPr>
        <p:spPr bwMode="auto">
          <a:xfrm>
            <a:off x="5334000" y="1600201"/>
            <a:ext cx="1162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1 1 0 1</a:t>
            </a:r>
          </a:p>
        </p:txBody>
      </p:sp>
      <p:sp>
        <p:nvSpPr>
          <p:cNvPr id="581673" name="Text Box 41"/>
          <p:cNvSpPr txBox="1">
            <a:spLocks noChangeArrowheads="1"/>
          </p:cNvSpPr>
          <p:nvPr/>
        </p:nvSpPr>
        <p:spPr bwMode="auto">
          <a:xfrm>
            <a:off x="6129338" y="1828801"/>
            <a:ext cx="387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a:t>
            </a:r>
          </a:p>
        </p:txBody>
      </p:sp>
      <p:grpSp>
        <p:nvGrpSpPr>
          <p:cNvPr id="9" name="Group 42"/>
          <p:cNvGrpSpPr/>
          <p:nvPr/>
        </p:nvGrpSpPr>
        <p:grpSpPr bwMode="auto">
          <a:xfrm>
            <a:off x="3032125" y="2757488"/>
            <a:ext cx="6230938" cy="519112"/>
            <a:chOff x="950" y="1737"/>
            <a:chExt cx="3925" cy="327"/>
          </a:xfrm>
        </p:grpSpPr>
        <p:sp>
          <p:nvSpPr>
            <p:cNvPr id="64563" name="Text Box 43"/>
            <p:cNvSpPr txBox="1">
              <a:spLocks noChangeArrowheads="1"/>
            </p:cNvSpPr>
            <p:nvPr/>
          </p:nvSpPr>
          <p:spPr bwMode="auto">
            <a:xfrm>
              <a:off x="950" y="1737"/>
              <a:ext cx="10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0 . 0 1 1 1</a:t>
              </a:r>
            </a:p>
          </p:txBody>
        </p:sp>
        <p:grpSp>
          <p:nvGrpSpPr>
            <p:cNvPr id="64564" name="Group 44"/>
            <p:cNvGrpSpPr/>
            <p:nvPr/>
          </p:nvGrpSpPr>
          <p:grpSpPr bwMode="auto">
            <a:xfrm>
              <a:off x="2388" y="1737"/>
              <a:ext cx="2487" cy="327"/>
              <a:chOff x="2388" y="1737"/>
              <a:chExt cx="2487" cy="327"/>
            </a:xfrm>
          </p:grpSpPr>
          <p:sp>
            <p:nvSpPr>
              <p:cNvPr id="64565" name="Text Box 45"/>
              <p:cNvSpPr txBox="1">
                <a:spLocks noChangeArrowheads="1"/>
              </p:cNvSpPr>
              <p:nvPr/>
            </p:nvSpPr>
            <p:spPr bwMode="auto">
              <a:xfrm>
                <a:off x="4010" y="1737"/>
                <a:ext cx="8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1</a:t>
                </a:r>
                <a:r>
                  <a:rPr kumimoji="1" lang="zh-CN" altLang="en-US" sz="2800" b="1">
                    <a:latin typeface="Times New Roman" panose="02020603050405020304" pitchFamily="18" charset="0"/>
                    <a:ea typeface="宋体" panose="02010600030101010101" pitchFamily="2" charset="-122"/>
                  </a:rPr>
                  <a:t>，</a:t>
                </a:r>
                <a:r>
                  <a:rPr kumimoji="1" lang="zh-CN" altLang="en-US" sz="2400" b="1">
                    <a:latin typeface="Times New Roman" panose="02020603050405020304" pitchFamily="18" charset="0"/>
                    <a:ea typeface="宋体" panose="02010600030101010101" pitchFamily="2" charset="-122"/>
                  </a:rPr>
                  <a:t>得</a:t>
                </a:r>
                <a:r>
                  <a:rPr kumimoji="1" lang="zh-CN" altLang="en-US"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z</a:t>
                </a:r>
                <a:r>
                  <a:rPr kumimoji="1" lang="en-US" altLang="zh-CN" sz="2800" b="1" baseline="-25000">
                    <a:latin typeface="Times New Roman" panose="02020603050405020304" pitchFamily="18" charset="0"/>
                    <a:ea typeface="宋体" panose="02010600030101010101" pitchFamily="2" charset="-122"/>
                  </a:rPr>
                  <a:t>1</a:t>
                </a:r>
              </a:p>
            </p:txBody>
          </p:sp>
          <p:sp>
            <p:nvSpPr>
              <p:cNvPr id="64566" name="Line 46"/>
              <p:cNvSpPr>
                <a:spLocks noChangeShapeType="1"/>
              </p:cNvSpPr>
              <p:nvPr/>
            </p:nvSpPr>
            <p:spPr bwMode="auto">
              <a:xfrm>
                <a:off x="3792" y="1887"/>
                <a:ext cx="247" cy="0"/>
              </a:xfrm>
              <a:prstGeom prst="line">
                <a:avLst/>
              </a:prstGeom>
              <a:noFill/>
              <a:ln w="28575">
                <a:solidFill>
                  <a:schemeClr val="folHlink"/>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4567" name="Text Box 47"/>
              <p:cNvSpPr txBox="1">
                <a:spLocks noChangeArrowheads="1"/>
              </p:cNvSpPr>
              <p:nvPr/>
            </p:nvSpPr>
            <p:spPr bwMode="auto">
              <a:xfrm>
                <a:off x="2388" y="1737"/>
                <a:ext cx="7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0 </a:t>
                </a:r>
                <a:r>
                  <a:rPr kumimoji="1" lang="zh-CN" altLang="en-US" sz="2800" b="1">
                    <a:solidFill>
                      <a:schemeClr val="folHlink"/>
                    </a:solidFill>
                    <a:latin typeface="Times New Roman" panose="02020603050405020304" pitchFamily="18" charset="0"/>
                    <a:ea typeface="宋体" panose="02010600030101010101" pitchFamily="2" charset="-122"/>
                  </a:rPr>
                  <a:t>1 1 0</a:t>
                </a:r>
              </a:p>
            </p:txBody>
          </p:sp>
        </p:grpSp>
      </p:grpSp>
      <p:sp>
        <p:nvSpPr>
          <p:cNvPr id="581680" name="Text Box 48"/>
          <p:cNvSpPr txBox="1">
            <a:spLocks noChangeArrowheads="1"/>
          </p:cNvSpPr>
          <p:nvPr/>
        </p:nvSpPr>
        <p:spPr bwMode="auto">
          <a:xfrm>
            <a:off x="6129338" y="2986088"/>
            <a:ext cx="387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a:t>
            </a:r>
          </a:p>
        </p:txBody>
      </p:sp>
      <p:grpSp>
        <p:nvGrpSpPr>
          <p:cNvPr id="11" name="Group 49"/>
          <p:cNvGrpSpPr/>
          <p:nvPr/>
        </p:nvGrpSpPr>
        <p:grpSpPr bwMode="auto">
          <a:xfrm>
            <a:off x="3032125" y="3913189"/>
            <a:ext cx="6230938" cy="568325"/>
            <a:chOff x="950" y="2465"/>
            <a:chExt cx="3925" cy="358"/>
          </a:xfrm>
        </p:grpSpPr>
        <p:sp>
          <p:nvSpPr>
            <p:cNvPr id="64559" name="Text Box 50"/>
            <p:cNvSpPr txBox="1">
              <a:spLocks noChangeArrowheads="1"/>
            </p:cNvSpPr>
            <p:nvPr/>
          </p:nvSpPr>
          <p:spPr bwMode="auto">
            <a:xfrm>
              <a:off x="950" y="2465"/>
              <a:ext cx="10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0 . 0 0 1 1</a:t>
              </a:r>
            </a:p>
          </p:txBody>
        </p:sp>
        <p:sp>
          <p:nvSpPr>
            <p:cNvPr id="64560" name="Text Box 51"/>
            <p:cNvSpPr txBox="1">
              <a:spLocks noChangeArrowheads="1"/>
            </p:cNvSpPr>
            <p:nvPr/>
          </p:nvSpPr>
          <p:spPr bwMode="auto">
            <a:xfrm>
              <a:off x="4010" y="2496"/>
              <a:ext cx="8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1</a:t>
              </a:r>
              <a:r>
                <a:rPr kumimoji="1" lang="zh-CN" altLang="en-US" sz="2800" b="1">
                  <a:latin typeface="Times New Roman" panose="02020603050405020304" pitchFamily="18" charset="0"/>
                  <a:ea typeface="宋体" panose="02010600030101010101" pitchFamily="2" charset="-122"/>
                </a:rPr>
                <a:t>，</a:t>
              </a:r>
              <a:r>
                <a:rPr kumimoji="1" lang="zh-CN" altLang="en-US" sz="2400" b="1">
                  <a:latin typeface="Times New Roman" panose="02020603050405020304" pitchFamily="18" charset="0"/>
                  <a:ea typeface="宋体" panose="02010600030101010101" pitchFamily="2" charset="-122"/>
                </a:rPr>
                <a:t>得</a:t>
              </a:r>
              <a:r>
                <a:rPr kumimoji="1" lang="zh-CN" altLang="en-US"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z</a:t>
              </a:r>
              <a:r>
                <a:rPr kumimoji="1" lang="en-US" altLang="zh-CN" sz="2800" b="1" baseline="-25000">
                  <a:latin typeface="Times New Roman" panose="02020603050405020304" pitchFamily="18" charset="0"/>
                  <a:ea typeface="宋体" panose="02010600030101010101" pitchFamily="2" charset="-122"/>
                </a:rPr>
                <a:t>2</a:t>
              </a:r>
            </a:p>
          </p:txBody>
        </p:sp>
        <p:sp>
          <p:nvSpPr>
            <p:cNvPr id="64561" name="Line 52"/>
            <p:cNvSpPr>
              <a:spLocks noChangeShapeType="1"/>
            </p:cNvSpPr>
            <p:nvPr/>
          </p:nvSpPr>
          <p:spPr bwMode="auto">
            <a:xfrm>
              <a:off x="3792" y="2646"/>
              <a:ext cx="247" cy="0"/>
            </a:xfrm>
            <a:prstGeom prst="line">
              <a:avLst/>
            </a:prstGeom>
            <a:noFill/>
            <a:ln w="28575">
              <a:solidFill>
                <a:schemeClr val="folHlink"/>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4562" name="Text Box 53"/>
            <p:cNvSpPr txBox="1">
              <a:spLocks noChangeArrowheads="1"/>
            </p:cNvSpPr>
            <p:nvPr/>
          </p:nvSpPr>
          <p:spPr bwMode="auto">
            <a:xfrm>
              <a:off x="2388" y="2465"/>
              <a:ext cx="7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1 0 </a:t>
              </a:r>
              <a:r>
                <a:rPr kumimoji="1" lang="zh-CN" altLang="en-US" sz="2800" b="1">
                  <a:solidFill>
                    <a:schemeClr val="folHlink"/>
                  </a:solidFill>
                  <a:latin typeface="Times New Roman" panose="02020603050405020304" pitchFamily="18" charset="0"/>
                  <a:ea typeface="宋体" panose="02010600030101010101" pitchFamily="2" charset="-122"/>
                </a:rPr>
                <a:t>1 1</a:t>
              </a:r>
            </a:p>
          </p:txBody>
        </p:sp>
      </p:grpSp>
      <p:sp>
        <p:nvSpPr>
          <p:cNvPr id="581686" name="Text Box 54"/>
          <p:cNvSpPr txBox="1">
            <a:spLocks noChangeArrowheads="1"/>
          </p:cNvSpPr>
          <p:nvPr/>
        </p:nvSpPr>
        <p:spPr bwMode="auto">
          <a:xfrm>
            <a:off x="6129338" y="4129088"/>
            <a:ext cx="387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a:t>
            </a:r>
          </a:p>
        </p:txBody>
      </p:sp>
      <p:grpSp>
        <p:nvGrpSpPr>
          <p:cNvPr id="12" name="Group 55"/>
          <p:cNvGrpSpPr/>
          <p:nvPr/>
        </p:nvGrpSpPr>
        <p:grpSpPr bwMode="auto">
          <a:xfrm>
            <a:off x="3032125" y="5068888"/>
            <a:ext cx="6280150" cy="569912"/>
            <a:chOff x="950" y="3193"/>
            <a:chExt cx="3956" cy="359"/>
          </a:xfrm>
        </p:grpSpPr>
        <p:sp>
          <p:nvSpPr>
            <p:cNvPr id="64555" name="Text Box 56"/>
            <p:cNvSpPr txBox="1">
              <a:spLocks noChangeArrowheads="1"/>
            </p:cNvSpPr>
            <p:nvPr/>
          </p:nvSpPr>
          <p:spPr bwMode="auto">
            <a:xfrm>
              <a:off x="950" y="3193"/>
              <a:ext cx="10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0 . 1 0 0 0</a:t>
              </a:r>
            </a:p>
          </p:txBody>
        </p:sp>
        <p:sp>
          <p:nvSpPr>
            <p:cNvPr id="64556" name="Text Box 57"/>
            <p:cNvSpPr txBox="1">
              <a:spLocks noChangeArrowheads="1"/>
            </p:cNvSpPr>
            <p:nvPr/>
          </p:nvSpPr>
          <p:spPr bwMode="auto">
            <a:xfrm>
              <a:off x="4041" y="3225"/>
              <a:ext cx="86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1</a:t>
              </a:r>
              <a:r>
                <a:rPr kumimoji="1" lang="zh-CN" altLang="en-US" sz="2800" b="1">
                  <a:latin typeface="Times New Roman" panose="02020603050405020304" pitchFamily="18" charset="0"/>
                  <a:ea typeface="宋体" panose="02010600030101010101" pitchFamily="2" charset="-122"/>
                </a:rPr>
                <a:t>，</a:t>
              </a:r>
              <a:r>
                <a:rPr kumimoji="1" lang="zh-CN" altLang="en-US" sz="2400" b="1">
                  <a:latin typeface="Times New Roman" panose="02020603050405020304" pitchFamily="18" charset="0"/>
                  <a:ea typeface="宋体" panose="02010600030101010101" pitchFamily="2" charset="-122"/>
                </a:rPr>
                <a:t>得</a:t>
              </a:r>
              <a:r>
                <a:rPr kumimoji="1" lang="zh-CN" altLang="en-US"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z</a:t>
              </a:r>
              <a:r>
                <a:rPr kumimoji="1" lang="en-US" altLang="zh-CN" sz="2800" b="1" baseline="-25000">
                  <a:latin typeface="Times New Roman" panose="02020603050405020304" pitchFamily="18" charset="0"/>
                  <a:ea typeface="宋体" panose="02010600030101010101" pitchFamily="2" charset="-122"/>
                </a:rPr>
                <a:t>3</a:t>
              </a:r>
            </a:p>
          </p:txBody>
        </p:sp>
        <p:sp>
          <p:nvSpPr>
            <p:cNvPr id="64557" name="Line 58"/>
            <p:cNvSpPr>
              <a:spLocks noChangeShapeType="1"/>
            </p:cNvSpPr>
            <p:nvPr/>
          </p:nvSpPr>
          <p:spPr bwMode="auto">
            <a:xfrm>
              <a:off x="3805" y="3375"/>
              <a:ext cx="247" cy="0"/>
            </a:xfrm>
            <a:prstGeom prst="line">
              <a:avLst/>
            </a:prstGeom>
            <a:noFill/>
            <a:ln w="28575">
              <a:solidFill>
                <a:schemeClr val="folHlink"/>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4558" name="Text Box 59"/>
            <p:cNvSpPr txBox="1">
              <a:spLocks noChangeArrowheads="1"/>
            </p:cNvSpPr>
            <p:nvPr/>
          </p:nvSpPr>
          <p:spPr bwMode="auto">
            <a:xfrm>
              <a:off x="2388" y="3193"/>
              <a:ext cx="7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1 1 0 </a:t>
              </a:r>
              <a:r>
                <a:rPr kumimoji="1" lang="zh-CN" altLang="en-US" sz="2800" b="1">
                  <a:solidFill>
                    <a:schemeClr val="folHlink"/>
                  </a:solidFill>
                  <a:latin typeface="Times New Roman" panose="02020603050405020304" pitchFamily="18" charset="0"/>
                  <a:ea typeface="宋体" panose="02010600030101010101" pitchFamily="2" charset="-122"/>
                </a:rPr>
                <a:t>1</a:t>
              </a:r>
            </a:p>
          </p:txBody>
        </p:sp>
      </p:grpSp>
      <p:sp>
        <p:nvSpPr>
          <p:cNvPr id="581692" name="Text Box 60"/>
          <p:cNvSpPr txBox="1">
            <a:spLocks noChangeArrowheads="1"/>
          </p:cNvSpPr>
          <p:nvPr/>
        </p:nvSpPr>
        <p:spPr bwMode="auto">
          <a:xfrm>
            <a:off x="6129338" y="5272088"/>
            <a:ext cx="387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a:t>
            </a:r>
          </a:p>
        </p:txBody>
      </p:sp>
      <p:sp>
        <p:nvSpPr>
          <p:cNvPr id="581693" name="AutoShape 61"/>
          <p:cNvSpPr>
            <a:spLocks noChangeArrowheads="1"/>
          </p:cNvSpPr>
          <p:nvPr/>
        </p:nvSpPr>
        <p:spPr bwMode="auto">
          <a:xfrm>
            <a:off x="1631951" y="3808413"/>
            <a:ext cx="1252309" cy="442674"/>
          </a:xfrm>
          <a:prstGeom prst="wedgeRoundRectCallout">
            <a:avLst>
              <a:gd name="adj1" fmla="val 58681"/>
              <a:gd name="adj2" fmla="val 31250"/>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rPr>
              <a:t>逻辑右移</a:t>
            </a:r>
          </a:p>
        </p:txBody>
      </p:sp>
      <p:sp>
        <p:nvSpPr>
          <p:cNvPr id="581694" name="AutoShape 62"/>
          <p:cNvSpPr>
            <a:spLocks noChangeArrowheads="1"/>
          </p:cNvSpPr>
          <p:nvPr/>
        </p:nvSpPr>
        <p:spPr bwMode="auto">
          <a:xfrm>
            <a:off x="1631951" y="2670175"/>
            <a:ext cx="1252309" cy="442674"/>
          </a:xfrm>
          <a:prstGeom prst="wedgeRoundRectCallout">
            <a:avLst>
              <a:gd name="adj1" fmla="val 58681"/>
              <a:gd name="adj2" fmla="val 31250"/>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rPr>
              <a:t>逻辑右移</a:t>
            </a:r>
          </a:p>
        </p:txBody>
      </p:sp>
      <p:sp>
        <p:nvSpPr>
          <p:cNvPr id="581695" name="AutoShape 63"/>
          <p:cNvSpPr>
            <a:spLocks noChangeArrowheads="1"/>
          </p:cNvSpPr>
          <p:nvPr/>
        </p:nvSpPr>
        <p:spPr bwMode="auto">
          <a:xfrm>
            <a:off x="1631951" y="6127750"/>
            <a:ext cx="1252309" cy="442674"/>
          </a:xfrm>
          <a:prstGeom prst="wedgeRoundRectCallout">
            <a:avLst>
              <a:gd name="adj1" fmla="val 58681"/>
              <a:gd name="adj2" fmla="val 31250"/>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rPr>
              <a:t>逻辑右移</a:t>
            </a:r>
          </a:p>
        </p:txBody>
      </p:sp>
      <p:sp>
        <p:nvSpPr>
          <p:cNvPr id="581696" name="Text Box 64"/>
          <p:cNvSpPr txBox="1">
            <a:spLocks noChangeArrowheads="1"/>
          </p:cNvSpPr>
          <p:nvPr/>
        </p:nvSpPr>
        <p:spPr bwMode="auto">
          <a:xfrm>
            <a:off x="2711450" y="1989138"/>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en-US" altLang="zh-CN" sz="2400" b="1">
                <a:latin typeface="宋体" panose="02010600030101010101" pitchFamily="2" charset="-122"/>
                <a:ea typeface="宋体" panose="02010600030101010101" pitchFamily="2" charset="-122"/>
              </a:rPr>
              <a:t>+</a:t>
            </a:r>
          </a:p>
        </p:txBody>
      </p:sp>
      <p:sp>
        <p:nvSpPr>
          <p:cNvPr id="581697" name="Text Box 65"/>
          <p:cNvSpPr txBox="1">
            <a:spLocks noChangeArrowheads="1"/>
          </p:cNvSpPr>
          <p:nvPr/>
        </p:nvSpPr>
        <p:spPr bwMode="auto">
          <a:xfrm>
            <a:off x="2711450" y="3141663"/>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en-US" altLang="zh-CN" sz="2400" b="1">
                <a:latin typeface="宋体" panose="02010600030101010101" pitchFamily="2" charset="-122"/>
                <a:ea typeface="宋体" panose="02010600030101010101" pitchFamily="2" charset="-122"/>
              </a:rPr>
              <a:t>+</a:t>
            </a:r>
          </a:p>
        </p:txBody>
      </p:sp>
      <p:sp>
        <p:nvSpPr>
          <p:cNvPr id="581698" name="Text Box 66"/>
          <p:cNvSpPr txBox="1">
            <a:spLocks noChangeArrowheads="1"/>
          </p:cNvSpPr>
          <p:nvPr/>
        </p:nvSpPr>
        <p:spPr bwMode="auto">
          <a:xfrm>
            <a:off x="2711450" y="4292600"/>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en-US" altLang="zh-CN" sz="2400" b="1">
                <a:latin typeface="宋体" panose="02010600030101010101" pitchFamily="2" charset="-122"/>
                <a:ea typeface="宋体" panose="02010600030101010101" pitchFamily="2" charset="-122"/>
              </a:rPr>
              <a:t>+</a:t>
            </a:r>
          </a:p>
        </p:txBody>
      </p:sp>
      <p:sp>
        <p:nvSpPr>
          <p:cNvPr id="581699" name="Text Box 67"/>
          <p:cNvSpPr txBox="1">
            <a:spLocks noChangeArrowheads="1"/>
          </p:cNvSpPr>
          <p:nvPr/>
        </p:nvSpPr>
        <p:spPr bwMode="auto">
          <a:xfrm>
            <a:off x="2711450" y="5445125"/>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en-US" altLang="zh-CN" sz="2400" b="1">
                <a:latin typeface="宋体" panose="02010600030101010101" pitchFamily="2" charset="-122"/>
                <a:ea typeface="宋体" panose="02010600030101010101" pitchFamily="2" charset="-122"/>
              </a:rPr>
              <a:t>+</a:t>
            </a:r>
          </a:p>
        </p:txBody>
      </p:sp>
      <p:sp>
        <p:nvSpPr>
          <p:cNvPr id="581700" name="Text Box 68"/>
          <p:cNvSpPr txBox="1">
            <a:spLocks noChangeArrowheads="1"/>
          </p:cNvSpPr>
          <p:nvPr/>
        </p:nvSpPr>
        <p:spPr bwMode="auto">
          <a:xfrm>
            <a:off x="7489826" y="1995488"/>
            <a:ext cx="2378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 </a:t>
            </a:r>
            <a:r>
              <a:rPr kumimoji="1" lang="en-US" altLang="zh-CN" sz="2400" b="1" i="1">
                <a:latin typeface="Times New Roman" panose="02020603050405020304" pitchFamily="18" charset="0"/>
                <a:ea typeface="宋体" panose="02010600030101010101" pitchFamily="2" charset="-122"/>
              </a:rPr>
              <a:t>x</a:t>
            </a:r>
            <a:r>
              <a:rPr kumimoji="1" lang="en-US" altLang="zh-CN" sz="2400" b="1">
                <a:latin typeface="Times New Roman" panose="02020603050405020304" pitchFamily="18" charset="0"/>
                <a:ea typeface="宋体" panose="02010600030101010101" pitchFamily="2" charset="-122"/>
              </a:rPr>
              <a:t>*</a:t>
            </a:r>
          </a:p>
        </p:txBody>
      </p:sp>
      <p:sp>
        <p:nvSpPr>
          <p:cNvPr id="581701" name="Text Box 69"/>
          <p:cNvSpPr txBox="1">
            <a:spLocks noChangeArrowheads="1"/>
          </p:cNvSpPr>
          <p:nvPr/>
        </p:nvSpPr>
        <p:spPr bwMode="auto">
          <a:xfrm>
            <a:off x="7489826" y="3125788"/>
            <a:ext cx="2378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 </a:t>
            </a:r>
            <a:r>
              <a:rPr kumimoji="1" lang="en-US" altLang="zh-CN" sz="2400" b="1">
                <a:latin typeface="Times New Roman" panose="02020603050405020304" pitchFamily="18" charset="0"/>
                <a:ea typeface="宋体" panose="02010600030101010101" pitchFamily="2" charset="-122"/>
              </a:rPr>
              <a:t>0</a:t>
            </a:r>
            <a:endParaRPr kumimoji="1" lang="zh-CN" altLang="en-US" sz="2400" b="1">
              <a:latin typeface="Times New Roman" panose="02020603050405020304" pitchFamily="18" charset="0"/>
              <a:ea typeface="宋体" panose="02010600030101010101" pitchFamily="2" charset="-122"/>
            </a:endParaRPr>
          </a:p>
        </p:txBody>
      </p:sp>
      <p:sp>
        <p:nvSpPr>
          <p:cNvPr id="581702" name="Text Box 70"/>
          <p:cNvSpPr txBox="1">
            <a:spLocks noChangeArrowheads="1"/>
          </p:cNvSpPr>
          <p:nvPr/>
        </p:nvSpPr>
        <p:spPr bwMode="auto">
          <a:xfrm>
            <a:off x="7489826" y="4292600"/>
            <a:ext cx="2378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 </a:t>
            </a:r>
            <a:r>
              <a:rPr kumimoji="1" lang="en-US" altLang="zh-CN" sz="2400" b="1" i="1">
                <a:latin typeface="Times New Roman" panose="02020603050405020304" pitchFamily="18" charset="0"/>
                <a:ea typeface="宋体" panose="02010600030101010101" pitchFamily="2" charset="-122"/>
              </a:rPr>
              <a:t>x</a:t>
            </a:r>
            <a:r>
              <a:rPr kumimoji="1" lang="en-US" altLang="zh-CN" sz="2400" b="1">
                <a:latin typeface="Times New Roman" panose="02020603050405020304" pitchFamily="18" charset="0"/>
                <a:ea typeface="宋体" panose="02010600030101010101" pitchFamily="2" charset="-122"/>
              </a:rPr>
              <a:t>*</a:t>
            </a:r>
          </a:p>
        </p:txBody>
      </p:sp>
      <p:sp>
        <p:nvSpPr>
          <p:cNvPr id="581703" name="Text Box 71"/>
          <p:cNvSpPr txBox="1">
            <a:spLocks noChangeArrowheads="1"/>
          </p:cNvSpPr>
          <p:nvPr/>
        </p:nvSpPr>
        <p:spPr bwMode="auto">
          <a:xfrm>
            <a:off x="7489826" y="5445125"/>
            <a:ext cx="2378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 </a:t>
            </a:r>
            <a:r>
              <a:rPr kumimoji="1" lang="en-US" altLang="zh-CN" sz="2400" b="1" i="1">
                <a:latin typeface="Times New Roman" panose="02020603050405020304" pitchFamily="18" charset="0"/>
                <a:ea typeface="宋体" panose="02010600030101010101" pitchFamily="2" charset="-122"/>
              </a:rPr>
              <a:t>x</a:t>
            </a:r>
            <a:r>
              <a:rPr kumimoji="1" lang="en-US" altLang="zh-CN" sz="2400" b="1">
                <a:latin typeface="Times New Roman" panose="02020603050405020304" pitchFamily="18" charset="0"/>
                <a:ea typeface="宋体" panose="02010600030101010101" pitchFamily="2" charset="-122"/>
              </a:rPr>
              <a:t>*</a:t>
            </a:r>
          </a:p>
        </p:txBody>
      </p:sp>
      <p:sp>
        <p:nvSpPr>
          <p:cNvPr id="8" name="灯片编号占位符 7"/>
          <p:cNvSpPr>
            <a:spLocks noGrp="1"/>
          </p:cNvSpPr>
          <p:nvPr>
            <p:ph type="sldNum" sz="quarter" idx="12"/>
          </p:nvPr>
        </p:nvSpPr>
        <p:spPr/>
        <p:txBody>
          <a:bodyPr/>
          <a:lstStyle/>
          <a:p>
            <a:fld id="{8EE8E787-E6FE-45D8-9039-788B45E44EE7}" type="slidenum">
              <a:rPr lang="zh-CN" altLang="en-US" smtClean="0"/>
              <a:t>36</a:t>
            </a:fld>
            <a:endParaRPr lang="zh-CN" altLang="en-US" dirty="0"/>
          </a:p>
        </p:txBody>
      </p:sp>
    </p:spTree>
    <p:extLst>
      <p:ext uri="{BB962C8B-B14F-4D97-AF65-F5344CB8AC3E}">
        <p14:creationId xmlns:p14="http://schemas.microsoft.com/office/powerpoint/2010/main" val="948992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10000"/>
          </a:bodyPr>
          <a:lstStyle/>
          <a:p>
            <a:r>
              <a:rPr lang="zh-CN" altLang="en-US" sz="3500" dirty="0"/>
              <a:t>例结果</a:t>
            </a:r>
            <a:endParaRPr lang="en-US" altLang="zh-CN" sz="3500" dirty="0"/>
          </a:p>
          <a:p>
            <a:endParaRPr lang="en-US" altLang="zh-CN" dirty="0"/>
          </a:p>
          <a:p>
            <a:endParaRPr lang="en-US" altLang="zh-CN" dirty="0"/>
          </a:p>
          <a:p>
            <a:endParaRPr lang="en-US" altLang="zh-CN" dirty="0"/>
          </a:p>
          <a:p>
            <a:endParaRPr lang="en-US" altLang="zh-CN" dirty="0"/>
          </a:p>
          <a:p>
            <a:pPr marL="0" indent="0">
              <a:buNone/>
            </a:pPr>
            <a:endParaRPr lang="en-US" altLang="zh-CN" dirty="0"/>
          </a:p>
          <a:p>
            <a:pPr marL="0" indent="0">
              <a:buNone/>
            </a:pPr>
            <a:endParaRPr lang="zh-CN" altLang="en-US" dirty="0"/>
          </a:p>
          <a:p>
            <a:r>
              <a:rPr lang="zh-CN" altLang="en-US" sz="3500" dirty="0"/>
              <a:t>特点</a:t>
            </a:r>
            <a:endParaRPr lang="en-US" altLang="zh-CN" sz="3500" dirty="0"/>
          </a:p>
          <a:p>
            <a:pPr marL="457200" lvl="1" indent="0">
              <a:buNone/>
            </a:pPr>
            <a:r>
              <a:rPr lang="zh-CN" altLang="en-US" sz="3000" dirty="0"/>
              <a:t>绝对值运算</a:t>
            </a:r>
          </a:p>
          <a:p>
            <a:pPr marL="457200" lvl="1" indent="0">
              <a:buNone/>
            </a:pPr>
            <a:r>
              <a:rPr lang="zh-CN" altLang="en-US" sz="3000" dirty="0"/>
              <a:t>用移位的次数判断乘法是否结束</a:t>
            </a:r>
          </a:p>
          <a:p>
            <a:pPr marL="457200" lvl="1" indent="0">
              <a:buNone/>
            </a:pPr>
            <a:r>
              <a:rPr lang="zh-CN" altLang="en-US" sz="3000" dirty="0"/>
              <a:t>逻辑移位</a:t>
            </a:r>
          </a:p>
        </p:txBody>
      </p:sp>
      <p:sp>
        <p:nvSpPr>
          <p:cNvPr id="582658" name="Text Box 2"/>
          <p:cNvSpPr txBox="1">
            <a:spLocks noChangeArrowheads="1"/>
          </p:cNvSpPr>
          <p:nvPr/>
        </p:nvSpPr>
        <p:spPr bwMode="auto">
          <a:xfrm>
            <a:off x="2422526" y="1836739"/>
            <a:ext cx="67976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3200" b="1">
                <a:latin typeface="Times New Roman" panose="02020603050405020304" pitchFamily="18" charset="0"/>
                <a:ea typeface="宋体" panose="02010600030101010101" pitchFamily="2" charset="-122"/>
              </a:rPr>
              <a:t>② </a:t>
            </a:r>
            <a:r>
              <a:rPr kumimoji="1" lang="zh-CN" altLang="en-US" sz="2800" b="1">
                <a:latin typeface="Times New Roman" panose="02020603050405020304" pitchFamily="18" charset="0"/>
                <a:ea typeface="宋体" panose="02010600030101010101" pitchFamily="2" charset="-122"/>
              </a:rPr>
              <a:t>数值部分按绝对值相乘</a:t>
            </a:r>
          </a:p>
        </p:txBody>
      </p:sp>
      <p:grpSp>
        <p:nvGrpSpPr>
          <p:cNvPr id="2" name="Group 3"/>
          <p:cNvGrpSpPr/>
          <p:nvPr/>
        </p:nvGrpSpPr>
        <p:grpSpPr bwMode="auto">
          <a:xfrm>
            <a:off x="2422526" y="1009650"/>
            <a:ext cx="8550275" cy="579438"/>
            <a:chOff x="566" y="636"/>
            <a:chExt cx="5386" cy="365"/>
          </a:xfrm>
        </p:grpSpPr>
        <p:sp>
          <p:nvSpPr>
            <p:cNvPr id="65548" name="Text Box 4"/>
            <p:cNvSpPr txBox="1">
              <a:spLocks noChangeArrowheads="1"/>
            </p:cNvSpPr>
            <p:nvPr/>
          </p:nvSpPr>
          <p:spPr bwMode="auto">
            <a:xfrm>
              <a:off x="566" y="636"/>
              <a:ext cx="5386"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3200" b="1">
                  <a:latin typeface="Times New Roman" panose="02020603050405020304" pitchFamily="18" charset="0"/>
                  <a:ea typeface="宋体" panose="02010600030101010101" pitchFamily="2" charset="-122"/>
                </a:rPr>
                <a:t>① </a:t>
              </a:r>
              <a:r>
                <a:rPr kumimoji="1" lang="zh-CN" altLang="en-US" sz="2800" b="1">
                  <a:latin typeface="Times New Roman" panose="02020603050405020304" pitchFamily="18" charset="0"/>
                  <a:ea typeface="宋体" panose="02010600030101010101" pitchFamily="2" charset="-122"/>
                </a:rPr>
                <a:t>乘积的符号位</a:t>
              </a:r>
              <a:r>
                <a:rPr kumimoji="1" lang="zh-CN" altLang="en-US" sz="3200" b="1">
                  <a:latin typeface="Times New Roman" panose="02020603050405020304" pitchFamily="18" charset="0"/>
                  <a:ea typeface="宋体" panose="02010600030101010101" pitchFamily="2" charset="-122"/>
                </a:rPr>
                <a:t>  </a:t>
              </a:r>
              <a:r>
                <a:rPr kumimoji="1" lang="en-US" altLang="zh-CN" sz="3200" b="1" i="1">
                  <a:latin typeface="Times New Roman" panose="02020603050405020304" pitchFamily="18" charset="0"/>
                  <a:ea typeface="宋体" panose="02010600030101010101" pitchFamily="2" charset="-122"/>
                </a:rPr>
                <a:t>x</a:t>
              </a:r>
              <a:r>
                <a:rPr kumimoji="1" lang="en-US" altLang="zh-CN" sz="2800" b="1" baseline="-25000">
                  <a:latin typeface="Times New Roman" panose="02020603050405020304" pitchFamily="18" charset="0"/>
                  <a:ea typeface="宋体" panose="02010600030101010101" pitchFamily="2" charset="-122"/>
                </a:rPr>
                <a:t>0</a:t>
              </a:r>
              <a:r>
                <a:rPr kumimoji="1" lang="en-US" altLang="zh-CN" sz="3200" b="1">
                  <a:latin typeface="Times New Roman" panose="02020603050405020304" pitchFamily="18" charset="0"/>
                  <a:ea typeface="宋体" panose="02010600030101010101" pitchFamily="2" charset="-122"/>
                </a:rPr>
                <a:t>    </a:t>
              </a:r>
              <a:r>
                <a:rPr kumimoji="1" lang="en-US" altLang="zh-CN" sz="3200" b="1" i="1">
                  <a:latin typeface="Times New Roman" panose="02020603050405020304" pitchFamily="18" charset="0"/>
                  <a:ea typeface="宋体" panose="02010600030101010101" pitchFamily="2" charset="-122"/>
                </a:rPr>
                <a:t>y</a:t>
              </a:r>
              <a:r>
                <a:rPr kumimoji="1" lang="en-US" altLang="zh-CN" sz="2800" b="1" baseline="-25000">
                  <a:latin typeface="Times New Roman" panose="02020603050405020304" pitchFamily="18" charset="0"/>
                  <a:ea typeface="宋体" panose="02010600030101010101" pitchFamily="2" charset="-122"/>
                </a:rPr>
                <a:t>0</a:t>
              </a:r>
              <a:r>
                <a:rPr kumimoji="1" lang="en-US" altLang="zh-CN" sz="3200" b="1">
                  <a:latin typeface="Times New Roman" panose="02020603050405020304" pitchFamily="18" charset="0"/>
                  <a:ea typeface="宋体" panose="02010600030101010101" pitchFamily="2" charset="-122"/>
                </a:rPr>
                <a:t> = 1     0 = 1</a:t>
              </a:r>
            </a:p>
          </p:txBody>
        </p:sp>
        <p:sp>
          <p:nvSpPr>
            <p:cNvPr id="65549" name="AutoShape 5"/>
            <p:cNvSpPr>
              <a:spLocks noChangeArrowheads="1"/>
            </p:cNvSpPr>
            <p:nvPr/>
          </p:nvSpPr>
          <p:spPr bwMode="auto">
            <a:xfrm>
              <a:off x="2685" y="768"/>
              <a:ext cx="147" cy="147"/>
            </a:xfrm>
            <a:prstGeom prst="flowChartOr">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endParaRPr kumimoji="1" lang="zh-CN" altLang="en-US" sz="2400">
                <a:latin typeface="Times New Roman" panose="02020603050405020304" pitchFamily="18" charset="0"/>
                <a:ea typeface="宋体" panose="02010600030101010101" pitchFamily="2" charset="-122"/>
              </a:endParaRPr>
            </a:p>
          </p:txBody>
        </p:sp>
        <p:sp>
          <p:nvSpPr>
            <p:cNvPr id="65550" name="AutoShape 6"/>
            <p:cNvSpPr>
              <a:spLocks noChangeArrowheads="1"/>
            </p:cNvSpPr>
            <p:nvPr/>
          </p:nvSpPr>
          <p:spPr bwMode="auto">
            <a:xfrm>
              <a:off x="3543" y="765"/>
              <a:ext cx="147" cy="147"/>
            </a:xfrm>
            <a:prstGeom prst="flowChartOr">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endParaRPr kumimoji="1" lang="zh-CN" altLang="en-US" sz="2400">
                <a:latin typeface="Times New Roman" panose="02020603050405020304" pitchFamily="18" charset="0"/>
                <a:ea typeface="宋体" panose="02010600030101010101" pitchFamily="2" charset="-122"/>
              </a:endParaRPr>
            </a:p>
          </p:txBody>
        </p:sp>
      </p:grpSp>
      <p:sp>
        <p:nvSpPr>
          <p:cNvPr id="582663" name="Text Box 7"/>
          <p:cNvSpPr txBox="1">
            <a:spLocks noChangeArrowheads="1"/>
          </p:cNvSpPr>
          <p:nvPr/>
        </p:nvSpPr>
        <p:spPr bwMode="auto">
          <a:xfrm>
            <a:off x="4476750" y="2663826"/>
            <a:ext cx="4286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a:t>
            </a:r>
            <a:r>
              <a:rPr kumimoji="1" lang="en-US" altLang="zh-CN" sz="20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b="1" i="1">
                <a:latin typeface="Times New Roman" panose="02020603050405020304" pitchFamily="18" charset="0"/>
                <a:ea typeface="宋体" panose="02010600030101010101" pitchFamily="2" charset="-122"/>
                <a:cs typeface="Times New Roman" panose="02020603050405020304" pitchFamily="18" charset="0"/>
              </a:rPr>
              <a:t>y</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 = 0. 1 0 1 1 0 1 1 0</a:t>
            </a:r>
            <a:endParaRPr kumimoji="1" lang="en-US" altLang="zh-CN" sz="2800" b="1">
              <a:latin typeface="Times New Roman" panose="02020603050405020304" pitchFamily="18" charset="0"/>
              <a:ea typeface="宋体" panose="02010600030101010101" pitchFamily="2" charset="-122"/>
            </a:endParaRPr>
          </a:p>
        </p:txBody>
      </p:sp>
      <p:sp>
        <p:nvSpPr>
          <p:cNvPr id="582664" name="Text Box 8"/>
          <p:cNvSpPr txBox="1">
            <a:spLocks noChangeArrowheads="1"/>
          </p:cNvSpPr>
          <p:nvPr/>
        </p:nvSpPr>
        <p:spPr bwMode="auto">
          <a:xfrm>
            <a:off x="3810000" y="3432176"/>
            <a:ext cx="5105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则 [</a:t>
            </a:r>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 </a:t>
            </a:r>
            <a:r>
              <a:rPr kumimoji="1" lang="en-US" altLang="zh-CN" sz="20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b="1" i="1">
                <a:latin typeface="Times New Roman" panose="02020603050405020304" pitchFamily="18" charset="0"/>
                <a:ea typeface="宋体" panose="02010600030101010101" pitchFamily="2" charset="-122"/>
              </a:rPr>
              <a:t>y</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原</a:t>
            </a:r>
            <a:r>
              <a:rPr kumimoji="1" lang="zh-CN" altLang="en-US" sz="2800" b="1">
                <a:latin typeface="Times New Roman" panose="02020603050405020304" pitchFamily="18" charset="0"/>
                <a:ea typeface="宋体" panose="02010600030101010101" pitchFamily="2" charset="-122"/>
              </a:rPr>
              <a:t> </a:t>
            </a:r>
            <a:r>
              <a:rPr kumimoji="1" lang="zh-CN" altLang="en-US" sz="1600" b="1">
                <a:latin typeface="Times New Roman" panose="02020603050405020304" pitchFamily="18" charset="0"/>
                <a:ea typeface="宋体" panose="02010600030101010101" pitchFamily="2" charset="-122"/>
              </a:rPr>
              <a:t> </a:t>
            </a:r>
            <a:r>
              <a:rPr kumimoji="1" lang="zh-CN" altLang="en-US" sz="2800" b="1">
                <a:latin typeface="Times New Roman" panose="02020603050405020304" pitchFamily="18" charset="0"/>
                <a:ea typeface="宋体" panose="02010600030101010101" pitchFamily="2" charset="-122"/>
              </a:rPr>
              <a:t>= 1. 1 0 1 1 0 1 1 0</a:t>
            </a:r>
          </a:p>
        </p:txBody>
      </p:sp>
      <p:sp>
        <p:nvSpPr>
          <p:cNvPr id="4" name="灯片编号占位符 3"/>
          <p:cNvSpPr>
            <a:spLocks noGrp="1"/>
          </p:cNvSpPr>
          <p:nvPr>
            <p:ph type="sldNum" sz="quarter" idx="12"/>
          </p:nvPr>
        </p:nvSpPr>
        <p:spPr/>
        <p:txBody>
          <a:bodyPr/>
          <a:lstStyle/>
          <a:p>
            <a:fld id="{8EE8E787-E6FE-45D8-9039-788B45E44EE7}" type="slidenum">
              <a:rPr lang="zh-CN" altLang="en-US" smtClean="0"/>
              <a:t>37</a:t>
            </a:fld>
            <a:endParaRPr lang="zh-CN" altLang="en-US" dirty="0"/>
          </a:p>
        </p:txBody>
      </p:sp>
    </p:spTree>
    <p:extLst>
      <p:ext uri="{BB962C8B-B14F-4D97-AF65-F5344CB8AC3E}">
        <p14:creationId xmlns:p14="http://schemas.microsoft.com/office/powerpoint/2010/main" val="28836627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lstStyle/>
          <a:p>
            <a:r>
              <a:rPr lang="zh-CN" altLang="en-US" dirty="0"/>
              <a:t>补码一位乘运算规则</a:t>
            </a:r>
          </a:p>
          <a:p>
            <a:endParaRPr lang="zh-CN" altLang="en-US" dirty="0"/>
          </a:p>
        </p:txBody>
      </p:sp>
      <p:sp>
        <p:nvSpPr>
          <p:cNvPr id="6" name="标题 5"/>
          <p:cNvSpPr>
            <a:spLocks noGrp="1"/>
          </p:cNvSpPr>
          <p:nvPr>
            <p:ph type="title"/>
          </p:nvPr>
        </p:nvSpPr>
        <p:spPr/>
        <p:txBody>
          <a:bodyPr>
            <a:normAutofit/>
          </a:bodyPr>
          <a:lstStyle/>
          <a:p>
            <a:r>
              <a:rPr lang="zh-CN" altLang="en-US" dirty="0"/>
              <a:t>补码乘法</a:t>
            </a:r>
          </a:p>
        </p:txBody>
      </p:sp>
      <p:sp>
        <p:nvSpPr>
          <p:cNvPr id="5" name="灯片编号占位符 4"/>
          <p:cNvSpPr>
            <a:spLocks noGrp="1"/>
          </p:cNvSpPr>
          <p:nvPr>
            <p:ph type="sldNum" sz="quarter" idx="12"/>
          </p:nvPr>
        </p:nvSpPr>
        <p:spPr/>
        <p:txBody>
          <a:bodyPr/>
          <a:lstStyle/>
          <a:p>
            <a:fld id="{8EE8E787-E6FE-45D8-9039-788B45E44EE7}" type="slidenum">
              <a:rPr lang="zh-CN" altLang="en-US" smtClean="0"/>
              <a:t>38</a:t>
            </a:fld>
            <a:endParaRPr lang="zh-CN" altLang="en-US" dirty="0"/>
          </a:p>
        </p:txBody>
      </p:sp>
      <p:sp>
        <p:nvSpPr>
          <p:cNvPr id="590851" name="Text Box 3"/>
          <p:cNvSpPr txBox="1">
            <a:spLocks noChangeArrowheads="1"/>
          </p:cNvSpPr>
          <p:nvPr/>
        </p:nvSpPr>
        <p:spPr bwMode="auto">
          <a:xfrm>
            <a:off x="4813300" y="1821221"/>
            <a:ext cx="2438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dirty="0">
                <a:latin typeface="Times New Roman" panose="02020603050405020304" pitchFamily="18" charset="0"/>
                <a:ea typeface="宋体" panose="02010600030101010101" pitchFamily="2" charset="-122"/>
              </a:rPr>
              <a:t>设 被乘数</a:t>
            </a:r>
          </a:p>
        </p:txBody>
      </p:sp>
      <p:sp>
        <p:nvSpPr>
          <p:cNvPr id="590852" name="Text Box 4"/>
          <p:cNvSpPr txBox="1">
            <a:spLocks noChangeArrowheads="1"/>
          </p:cNvSpPr>
          <p:nvPr/>
        </p:nvSpPr>
        <p:spPr bwMode="auto">
          <a:xfrm>
            <a:off x="5265738" y="2354621"/>
            <a:ext cx="1600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乘数</a:t>
            </a:r>
          </a:p>
        </p:txBody>
      </p:sp>
      <p:grpSp>
        <p:nvGrpSpPr>
          <p:cNvPr id="2" name="Group 5"/>
          <p:cNvGrpSpPr/>
          <p:nvPr/>
        </p:nvGrpSpPr>
        <p:grpSpPr bwMode="auto">
          <a:xfrm>
            <a:off x="6626225" y="1764070"/>
            <a:ext cx="3322638" cy="549274"/>
            <a:chOff x="3214" y="981"/>
            <a:chExt cx="2093" cy="346"/>
          </a:xfrm>
        </p:grpSpPr>
        <p:sp>
          <p:nvSpPr>
            <p:cNvPr id="67603" name="Text Box 6"/>
            <p:cNvSpPr txBox="1">
              <a:spLocks noChangeArrowheads="1"/>
            </p:cNvSpPr>
            <p:nvPr/>
          </p:nvSpPr>
          <p:spPr bwMode="auto">
            <a:xfrm>
              <a:off x="3214" y="997"/>
              <a:ext cx="209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 = </a:t>
              </a:r>
              <a:r>
                <a:rPr kumimoji="1" lang="en-US" altLang="zh-CN" sz="2800" b="1" i="1">
                  <a:latin typeface="Times New Roman" panose="02020603050405020304" pitchFamily="18" charset="0"/>
                  <a:ea typeface="宋体" panose="02010600030101010101" pitchFamily="2" charset="-122"/>
                </a:rPr>
                <a:t>x</a:t>
              </a:r>
              <a:r>
                <a:rPr kumimoji="1" lang="en-US" altLang="zh-CN" sz="2400" b="1" baseline="-25000">
                  <a:latin typeface="Times New Roman" panose="02020603050405020304" pitchFamily="18" charset="0"/>
                  <a:ea typeface="宋体" panose="02010600030101010101" pitchFamily="2" charset="-122"/>
                </a:rPr>
                <a:t>0</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x</a:t>
              </a:r>
              <a:r>
                <a:rPr kumimoji="1" lang="en-US" altLang="zh-CN" sz="2400" b="1" baseline="-25000">
                  <a:latin typeface="Times New Roman" panose="02020603050405020304" pitchFamily="18" charset="0"/>
                  <a:ea typeface="宋体" panose="02010600030101010101" pitchFamily="2" charset="-122"/>
                </a:rPr>
                <a:t>1</a:t>
              </a:r>
              <a:r>
                <a:rPr kumimoji="1" lang="en-US" altLang="zh-CN" sz="2800" b="1" i="1">
                  <a:latin typeface="Times New Roman" panose="02020603050405020304" pitchFamily="18" charset="0"/>
                  <a:ea typeface="宋体" panose="02010600030101010101" pitchFamily="2" charset="-122"/>
                </a:rPr>
                <a:t>x</a:t>
              </a:r>
              <a:r>
                <a:rPr kumimoji="1" lang="en-US" altLang="zh-CN" sz="2400" b="1" baseline="-25000">
                  <a:latin typeface="Times New Roman" panose="02020603050405020304" pitchFamily="18" charset="0"/>
                  <a:ea typeface="宋体" panose="02010600030101010101" pitchFamily="2" charset="-122"/>
                </a:rPr>
                <a:t>2</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x</a:t>
              </a:r>
              <a:r>
                <a:rPr kumimoji="1" lang="en-US" altLang="zh-CN" sz="2400" b="1" i="1" baseline="-25000">
                  <a:latin typeface="Times New Roman" panose="02020603050405020304" pitchFamily="18" charset="0"/>
                  <a:ea typeface="宋体" panose="02010600030101010101" pitchFamily="2" charset="-122"/>
                </a:rPr>
                <a:t>n</a:t>
              </a:r>
            </a:p>
          </p:txBody>
        </p:sp>
        <p:sp>
          <p:nvSpPr>
            <p:cNvPr id="67604" name="Text Box 7"/>
            <p:cNvSpPr txBox="1">
              <a:spLocks noChangeArrowheads="1"/>
            </p:cNvSpPr>
            <p:nvPr/>
          </p:nvSpPr>
          <p:spPr bwMode="auto">
            <a:xfrm>
              <a:off x="4558" y="981"/>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p>
          </p:txBody>
        </p:sp>
      </p:grpSp>
      <p:grpSp>
        <p:nvGrpSpPr>
          <p:cNvPr id="3" name="Group 8"/>
          <p:cNvGrpSpPr/>
          <p:nvPr/>
        </p:nvGrpSpPr>
        <p:grpSpPr bwMode="auto">
          <a:xfrm>
            <a:off x="6626225" y="2327636"/>
            <a:ext cx="3219450" cy="550863"/>
            <a:chOff x="3214" y="1336"/>
            <a:chExt cx="2028" cy="347"/>
          </a:xfrm>
        </p:grpSpPr>
        <p:sp>
          <p:nvSpPr>
            <p:cNvPr id="67601" name="Text Box 9"/>
            <p:cNvSpPr txBox="1">
              <a:spLocks noChangeArrowheads="1"/>
            </p:cNvSpPr>
            <p:nvPr/>
          </p:nvSpPr>
          <p:spPr bwMode="auto">
            <a:xfrm>
              <a:off x="3214" y="1353"/>
              <a:ext cx="202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 = </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0</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1</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2</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y</a:t>
              </a:r>
              <a:r>
                <a:rPr kumimoji="1" lang="en-US" altLang="zh-CN" sz="2400" b="1" i="1" baseline="-25000">
                  <a:latin typeface="Times New Roman" panose="02020603050405020304" pitchFamily="18" charset="0"/>
                  <a:ea typeface="宋体" panose="02010600030101010101" pitchFamily="2" charset="-122"/>
                </a:rPr>
                <a:t>n</a:t>
              </a:r>
            </a:p>
          </p:txBody>
        </p:sp>
        <p:sp>
          <p:nvSpPr>
            <p:cNvPr id="67602" name="Text Box 10"/>
            <p:cNvSpPr txBox="1">
              <a:spLocks noChangeArrowheads="1"/>
            </p:cNvSpPr>
            <p:nvPr/>
          </p:nvSpPr>
          <p:spPr bwMode="auto">
            <a:xfrm>
              <a:off x="4558" y="1336"/>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p>
          </p:txBody>
        </p:sp>
      </p:grpSp>
      <p:sp>
        <p:nvSpPr>
          <p:cNvPr id="590859" name="Text Box 11"/>
          <p:cNvSpPr txBox="1">
            <a:spLocks noChangeArrowheads="1"/>
          </p:cNvSpPr>
          <p:nvPr/>
        </p:nvSpPr>
        <p:spPr bwMode="auto">
          <a:xfrm>
            <a:off x="2732088" y="2964221"/>
            <a:ext cx="60436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① 被乘数任意，乘数为正</a:t>
            </a:r>
          </a:p>
        </p:txBody>
      </p:sp>
      <p:sp>
        <p:nvSpPr>
          <p:cNvPr id="590860" name="Text Box 12"/>
          <p:cNvSpPr txBox="1">
            <a:spLocks noChangeArrowheads="1"/>
          </p:cNvSpPr>
          <p:nvPr/>
        </p:nvSpPr>
        <p:spPr bwMode="auto">
          <a:xfrm>
            <a:off x="3260725" y="3573821"/>
            <a:ext cx="1612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同原码乘</a:t>
            </a:r>
          </a:p>
        </p:txBody>
      </p:sp>
      <p:sp>
        <p:nvSpPr>
          <p:cNvPr id="590861" name="Text Box 13"/>
          <p:cNvSpPr txBox="1">
            <a:spLocks noChangeArrowheads="1"/>
          </p:cNvSpPr>
          <p:nvPr/>
        </p:nvSpPr>
        <p:spPr bwMode="auto">
          <a:xfrm>
            <a:off x="5318126" y="3596046"/>
            <a:ext cx="5349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但 </a:t>
            </a:r>
            <a:r>
              <a:rPr kumimoji="1" lang="zh-CN" altLang="en-US" sz="2800" b="1">
                <a:solidFill>
                  <a:schemeClr val="folHlink"/>
                </a:solidFill>
                <a:latin typeface="Times New Roman" panose="02020603050405020304" pitchFamily="18" charset="0"/>
                <a:ea typeface="宋体" panose="02010600030101010101" pitchFamily="2" charset="-122"/>
              </a:rPr>
              <a:t>加 </a:t>
            </a:r>
            <a:r>
              <a:rPr kumimoji="1" lang="zh-CN" altLang="en-US" sz="2800" b="1">
                <a:latin typeface="Times New Roman" panose="02020603050405020304" pitchFamily="18" charset="0"/>
                <a:ea typeface="宋体" panose="02010600030101010101" pitchFamily="2" charset="-122"/>
              </a:rPr>
              <a:t>和 </a:t>
            </a:r>
            <a:r>
              <a:rPr kumimoji="1" lang="zh-CN" altLang="en-US" sz="2800" b="1">
                <a:solidFill>
                  <a:schemeClr val="folHlink"/>
                </a:solidFill>
                <a:latin typeface="Times New Roman" panose="02020603050405020304" pitchFamily="18" charset="0"/>
                <a:ea typeface="宋体" panose="02010600030101010101" pitchFamily="2" charset="-122"/>
              </a:rPr>
              <a:t>移位 </a:t>
            </a:r>
            <a:r>
              <a:rPr kumimoji="1" lang="zh-CN" altLang="en-US" sz="2800" b="1">
                <a:latin typeface="Times New Roman" panose="02020603050405020304" pitchFamily="18" charset="0"/>
                <a:ea typeface="宋体" panose="02010600030101010101" pitchFamily="2" charset="-122"/>
              </a:rPr>
              <a:t>按 </a:t>
            </a:r>
            <a:r>
              <a:rPr kumimoji="1" lang="zh-CN" altLang="en-US" sz="2800" b="1">
                <a:solidFill>
                  <a:schemeClr val="folHlink"/>
                </a:solidFill>
                <a:latin typeface="Times New Roman" panose="02020603050405020304" pitchFamily="18" charset="0"/>
                <a:ea typeface="宋体" panose="02010600030101010101" pitchFamily="2" charset="-122"/>
              </a:rPr>
              <a:t>补码规则 </a:t>
            </a:r>
            <a:r>
              <a:rPr kumimoji="1" lang="zh-CN" altLang="en-US" sz="2800" b="1">
                <a:latin typeface="Times New Roman" panose="02020603050405020304" pitchFamily="18" charset="0"/>
                <a:ea typeface="宋体" panose="02010600030101010101" pitchFamily="2" charset="-122"/>
              </a:rPr>
              <a:t>运算</a:t>
            </a:r>
          </a:p>
        </p:txBody>
      </p:sp>
      <p:sp>
        <p:nvSpPr>
          <p:cNvPr id="590862" name="Text Box 14"/>
          <p:cNvSpPr txBox="1">
            <a:spLocks noChangeArrowheads="1"/>
          </p:cNvSpPr>
          <p:nvPr/>
        </p:nvSpPr>
        <p:spPr bwMode="auto">
          <a:xfrm>
            <a:off x="5318125" y="4183421"/>
            <a:ext cx="33988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乘积的符号自然形成</a:t>
            </a:r>
          </a:p>
        </p:txBody>
      </p:sp>
      <p:sp>
        <p:nvSpPr>
          <p:cNvPr id="590863" name="Text Box 15"/>
          <p:cNvSpPr txBox="1">
            <a:spLocks noChangeArrowheads="1"/>
          </p:cNvSpPr>
          <p:nvPr/>
        </p:nvSpPr>
        <p:spPr bwMode="auto">
          <a:xfrm>
            <a:off x="2732088" y="4869221"/>
            <a:ext cx="51165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② 被乘数任意，乘数为负</a:t>
            </a:r>
          </a:p>
        </p:txBody>
      </p:sp>
      <p:sp>
        <p:nvSpPr>
          <p:cNvPr id="590864" name="Text Box 16"/>
          <p:cNvSpPr txBox="1">
            <a:spLocks noChangeArrowheads="1"/>
          </p:cNvSpPr>
          <p:nvPr/>
        </p:nvSpPr>
        <p:spPr bwMode="auto">
          <a:xfrm>
            <a:off x="3260726" y="5478821"/>
            <a:ext cx="6492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乘数[</a:t>
            </a:r>
            <a:r>
              <a:rPr kumimoji="1" lang="en-US" altLang="zh-CN" sz="2800" b="1" i="1">
                <a:latin typeface="Times New Roman" panose="02020603050405020304" pitchFamily="18" charset="0"/>
                <a:ea typeface="宋体" panose="02010600030101010101" pitchFamily="2" charset="-122"/>
              </a:rPr>
              <a:t>y</a:t>
            </a:r>
            <a:r>
              <a:rPr kumimoji="1" lang="en-US" altLang="zh-CN" sz="2800" b="1">
                <a:latin typeface="Times New Roman" panose="02020603050405020304" pitchFamily="18" charset="0"/>
                <a:ea typeface="宋体" panose="02010600030101010101" pitchFamily="2" charset="-122"/>
              </a:rPr>
              <a:t>]</a:t>
            </a:r>
            <a:r>
              <a:rPr kumimoji="1" lang="zh-CN" altLang="en-US" sz="28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a:t>
            </a:r>
            <a:r>
              <a:rPr kumimoji="1" lang="zh-CN" altLang="en-US" sz="2800" b="1">
                <a:solidFill>
                  <a:schemeClr val="folHlink"/>
                </a:solidFill>
                <a:latin typeface="Times New Roman" panose="02020603050405020304" pitchFamily="18" charset="0"/>
                <a:ea typeface="宋体" panose="02010600030101010101" pitchFamily="2" charset="-122"/>
              </a:rPr>
              <a:t>去掉符号位</a:t>
            </a:r>
            <a:r>
              <a:rPr kumimoji="1" lang="zh-CN" altLang="en-US" sz="2800" b="1">
                <a:latin typeface="Times New Roman" panose="02020603050405020304" pitchFamily="18" charset="0"/>
                <a:ea typeface="宋体" panose="02010600030101010101" pitchFamily="2" charset="-122"/>
              </a:rPr>
              <a:t>，操作同 ①</a:t>
            </a:r>
            <a:r>
              <a:rPr kumimoji="1" lang="zh-CN" altLang="en-US" sz="2800" b="1">
                <a:solidFill>
                  <a:schemeClr val="folHlink"/>
                </a:solidFill>
                <a:latin typeface="Times New Roman" panose="02020603050405020304" pitchFamily="18" charset="0"/>
                <a:ea typeface="宋体" panose="02010600030101010101" pitchFamily="2" charset="-122"/>
              </a:rPr>
              <a:t> </a:t>
            </a:r>
          </a:p>
        </p:txBody>
      </p:sp>
      <p:sp>
        <p:nvSpPr>
          <p:cNvPr id="590865" name="Text Box 17"/>
          <p:cNvSpPr txBox="1">
            <a:spLocks noChangeArrowheads="1"/>
          </p:cNvSpPr>
          <p:nvPr/>
        </p:nvSpPr>
        <p:spPr bwMode="auto">
          <a:xfrm>
            <a:off x="3260726" y="6140809"/>
            <a:ext cx="3749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最后 </a:t>
            </a:r>
            <a:r>
              <a:rPr kumimoji="1" lang="zh-CN" altLang="en-US" sz="2800" b="1">
                <a:solidFill>
                  <a:schemeClr val="folHlink"/>
                </a:solidFill>
                <a:latin typeface="Times New Roman" panose="02020603050405020304" pitchFamily="18" charset="0"/>
                <a:ea typeface="宋体" panose="02010600030101010101" pitchFamily="2" charset="-122"/>
              </a:rPr>
              <a:t>加[</a:t>
            </a:r>
            <a:r>
              <a:rPr kumimoji="1" lang="zh-CN" altLang="en-US" sz="2800" b="1">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1">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x</a:t>
            </a:r>
            <a:r>
              <a:rPr kumimoji="1" lang="en-US" altLang="zh-CN" sz="2800" b="1">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800" b="1" baseline="-25000">
                <a:solidFill>
                  <a:schemeClr val="folHlink"/>
                </a:solidFill>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a:t>
            </a:r>
            <a:r>
              <a:rPr kumimoji="1" lang="zh-CN" altLang="en-US" sz="2800" b="1">
                <a:solidFill>
                  <a:schemeClr val="folHlink"/>
                </a:solidFill>
                <a:latin typeface="Times New Roman" panose="02020603050405020304" pitchFamily="18" charset="0"/>
                <a:ea typeface="宋体" panose="02010600030101010101" pitchFamily="2" charset="-122"/>
              </a:rPr>
              <a:t>校正</a:t>
            </a:r>
          </a:p>
        </p:txBody>
      </p:sp>
      <p:sp>
        <p:nvSpPr>
          <p:cNvPr id="590868" name="Text Box 20"/>
          <p:cNvSpPr txBox="1">
            <a:spLocks noChangeArrowheads="1"/>
          </p:cNvSpPr>
          <p:nvPr/>
        </p:nvSpPr>
        <p:spPr bwMode="auto">
          <a:xfrm>
            <a:off x="2667000" y="1821221"/>
            <a:ext cx="2667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zh-CN" altLang="en-US" sz="2800" b="1">
                <a:latin typeface="Times New Roman" panose="02020603050405020304" pitchFamily="18" charset="0"/>
                <a:ea typeface="宋体" panose="02010600030101010101" pitchFamily="2" charset="-122"/>
              </a:rPr>
              <a:t>以小数为例</a:t>
            </a:r>
          </a:p>
        </p:txBody>
      </p:sp>
      <p:grpSp>
        <p:nvGrpSpPr>
          <p:cNvPr id="8" name="Group 8"/>
          <p:cNvGrpSpPr/>
          <p:nvPr/>
        </p:nvGrpSpPr>
        <p:grpSpPr bwMode="auto">
          <a:xfrm>
            <a:off x="6882130" y="2927394"/>
            <a:ext cx="4008438" cy="555626"/>
            <a:chOff x="3214" y="1353"/>
            <a:chExt cx="2525" cy="350"/>
          </a:xfrm>
        </p:grpSpPr>
        <p:sp>
          <p:nvSpPr>
            <p:cNvPr id="9" name="Text Box 9"/>
            <p:cNvSpPr txBox="1">
              <a:spLocks noChangeArrowheads="1"/>
            </p:cNvSpPr>
            <p:nvPr/>
          </p:nvSpPr>
          <p:spPr bwMode="auto">
            <a:xfrm>
              <a:off x="3214" y="1353"/>
              <a:ext cx="2525"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algn="l" eaLnBrk="1" hangingPunct="1"/>
              <a:r>
                <a:rPr kumimoji="1" lang="zh-CN" altLang="en-US" sz="2800" b="1">
                  <a:latin typeface="Times New Roman" panose="02020603050405020304" pitchFamily="18" charset="0"/>
                  <a:ea typeface="宋体" panose="02010600030101010101" pitchFamily="2" charset="-122"/>
                </a:rPr>
                <a:t>[</a:t>
              </a:r>
              <a:r>
                <a:rPr kumimoji="1" lang="en-US" altLang="zh-CN" sz="2800" b="1">
                  <a:latin typeface="Times New Roman" panose="02020603050405020304" pitchFamily="18" charset="0"/>
                  <a:ea typeface="宋体" panose="02010600030101010101" pitchFamily="2" charset="-122"/>
                </a:rPr>
                <a:t>x.</a:t>
              </a:r>
              <a:r>
                <a:rPr kumimoji="1" lang="en-US" altLang="zh-CN" sz="2800" b="1" i="1">
                  <a:latin typeface="Times New Roman" panose="02020603050405020304" pitchFamily="18" charset="0"/>
                  <a:ea typeface="宋体" panose="02010600030101010101" pitchFamily="2" charset="-122"/>
                </a:rPr>
                <a:t>y</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 = </a:t>
              </a:r>
              <a:r>
                <a:rPr kumimoji="1" lang="zh-CN" altLang="en-US" sz="2800" b="1">
                  <a:latin typeface="Times New Roman" panose="02020603050405020304" pitchFamily="18" charset="0"/>
                  <a:ea typeface="宋体" panose="02010600030101010101" pitchFamily="2" charset="-122"/>
                  <a:sym typeface="+mn-ea"/>
                </a:rPr>
                <a:t>[</a:t>
              </a:r>
              <a:r>
                <a:rPr kumimoji="1" lang="en-US" altLang="zh-CN" sz="2800" b="1">
                  <a:latin typeface="Times New Roman" panose="02020603050405020304" pitchFamily="18" charset="0"/>
                  <a:ea typeface="宋体" panose="02010600030101010101" pitchFamily="2" charset="-122"/>
                  <a:sym typeface="+mn-ea"/>
                </a:rPr>
                <a:t>x]</a:t>
              </a:r>
              <a:r>
                <a:rPr kumimoji="1" lang="zh-CN" altLang="en-US" sz="2800" b="1" baseline="-25000">
                  <a:latin typeface="Times New Roman" panose="02020603050405020304" pitchFamily="18" charset="0"/>
                  <a:ea typeface="宋体" panose="02010600030101010101" pitchFamily="2" charset="-122"/>
                  <a:sym typeface="+mn-ea"/>
                </a:rPr>
                <a:t>补</a:t>
              </a:r>
              <a:r>
                <a:rPr kumimoji="1" lang="en-US" altLang="zh-CN" sz="2800" b="1">
                  <a:latin typeface="Times New Roman" panose="02020603050405020304" pitchFamily="18" charset="0"/>
                  <a:ea typeface="宋体" panose="02010600030101010101" pitchFamily="2" charset="-122"/>
                </a:rPr>
                <a:t>0. </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1</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2</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y</a:t>
              </a:r>
              <a:r>
                <a:rPr kumimoji="1" lang="en-US" altLang="zh-CN" sz="2400" b="1" i="1" baseline="-25000">
                  <a:latin typeface="Times New Roman" panose="02020603050405020304" pitchFamily="18" charset="0"/>
                  <a:ea typeface="宋体" panose="02010600030101010101" pitchFamily="2" charset="-122"/>
                </a:rPr>
                <a:t>n</a:t>
              </a:r>
            </a:p>
          </p:txBody>
        </p:sp>
        <p:sp>
          <p:nvSpPr>
            <p:cNvPr id="10" name="Text Box 10"/>
            <p:cNvSpPr txBox="1">
              <a:spLocks noChangeArrowheads="1"/>
            </p:cNvSpPr>
            <p:nvPr/>
          </p:nvSpPr>
          <p:spPr bwMode="auto">
            <a:xfrm>
              <a:off x="5146" y="1376"/>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p>
          </p:txBody>
        </p:sp>
      </p:grpSp>
      <p:grpSp>
        <p:nvGrpSpPr>
          <p:cNvPr id="11" name="Group 8"/>
          <p:cNvGrpSpPr/>
          <p:nvPr/>
        </p:nvGrpSpPr>
        <p:grpSpPr bwMode="auto">
          <a:xfrm>
            <a:off x="6866255" y="4833029"/>
            <a:ext cx="4975226" cy="555626"/>
            <a:chOff x="3214" y="1353"/>
            <a:chExt cx="3134" cy="350"/>
          </a:xfrm>
        </p:grpSpPr>
        <p:sp>
          <p:nvSpPr>
            <p:cNvPr id="12" name="Text Box 9"/>
            <p:cNvSpPr txBox="1">
              <a:spLocks noChangeArrowheads="1"/>
            </p:cNvSpPr>
            <p:nvPr/>
          </p:nvSpPr>
          <p:spPr bwMode="auto">
            <a:xfrm>
              <a:off x="3214" y="1353"/>
              <a:ext cx="313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algn="l" eaLnBrk="1" hangingPunct="1">
                <a:buClrTx/>
                <a:buSzTx/>
                <a:buFontTx/>
              </a:pPr>
              <a:r>
                <a:rPr kumimoji="1" lang="zh-CN" altLang="en-US" sz="2800" b="1" dirty="0">
                  <a:latin typeface="Times New Roman" panose="02020603050405020304" pitchFamily="18" charset="0"/>
                  <a:ea typeface="宋体" panose="02010600030101010101" pitchFamily="2" charset="-122"/>
                </a:rPr>
                <a:t>[</a:t>
              </a:r>
              <a:r>
                <a:rPr kumimoji="1" lang="en-US" altLang="zh-CN" sz="2800" b="1" dirty="0" err="1">
                  <a:latin typeface="Times New Roman" panose="02020603050405020304" pitchFamily="18" charset="0"/>
                  <a:ea typeface="宋体" panose="02010600030101010101" pitchFamily="2" charset="-122"/>
                </a:rPr>
                <a:t>x.</a:t>
              </a:r>
              <a:r>
                <a:rPr kumimoji="1" lang="en-US" altLang="zh-CN" sz="2800" b="1" i="1" dirty="0" err="1">
                  <a:latin typeface="Times New Roman" panose="02020603050405020304" pitchFamily="18" charset="0"/>
                  <a:ea typeface="宋体" panose="02010600030101010101" pitchFamily="2" charset="-122"/>
                </a:rPr>
                <a:t>y</a:t>
              </a:r>
              <a:r>
                <a:rPr kumimoji="1" lang="en-US" altLang="zh-CN" sz="2800" b="1" dirty="0">
                  <a:latin typeface="Times New Roman" panose="02020603050405020304" pitchFamily="18" charset="0"/>
                  <a:ea typeface="宋体" panose="02010600030101010101" pitchFamily="2" charset="-122"/>
                </a:rPr>
                <a:t>]</a:t>
              </a:r>
              <a:r>
                <a:rPr kumimoji="1" lang="zh-CN" altLang="en-US" sz="2400" b="1" baseline="-25000" dirty="0">
                  <a:latin typeface="Times New Roman" panose="02020603050405020304" pitchFamily="18" charset="0"/>
                  <a:ea typeface="宋体" panose="02010600030101010101" pitchFamily="2" charset="-122"/>
                </a:rPr>
                <a:t>补</a:t>
              </a:r>
              <a:r>
                <a:rPr kumimoji="1" lang="zh-CN" altLang="en-US" sz="2800" b="1" dirty="0">
                  <a:latin typeface="Times New Roman" panose="02020603050405020304" pitchFamily="18" charset="0"/>
                  <a:ea typeface="宋体" panose="02010600030101010101" pitchFamily="2" charset="-122"/>
                </a:rPr>
                <a:t> = </a:t>
              </a:r>
              <a:r>
                <a:rPr kumimoji="1" lang="zh-CN" altLang="en-US" sz="2800" b="1" dirty="0">
                  <a:latin typeface="Times New Roman" panose="02020603050405020304" pitchFamily="18" charset="0"/>
                  <a:ea typeface="宋体" panose="02010600030101010101" pitchFamily="2" charset="-122"/>
                  <a:sym typeface="+mn-ea"/>
                </a:rPr>
                <a:t>[</a:t>
              </a:r>
              <a:r>
                <a:rPr kumimoji="1" lang="en-US" altLang="zh-CN" sz="2800" b="1" dirty="0">
                  <a:latin typeface="Times New Roman" panose="02020603050405020304" pitchFamily="18" charset="0"/>
                  <a:ea typeface="宋体" panose="02010600030101010101" pitchFamily="2" charset="-122"/>
                  <a:sym typeface="+mn-ea"/>
                </a:rPr>
                <a:t>x]</a:t>
              </a:r>
              <a:r>
                <a:rPr kumimoji="1" lang="zh-CN" altLang="en-US" sz="2800" b="1" baseline="-25000" dirty="0">
                  <a:latin typeface="Times New Roman" panose="02020603050405020304" pitchFamily="18" charset="0"/>
                  <a:ea typeface="宋体" panose="02010600030101010101" pitchFamily="2" charset="-122"/>
                  <a:sym typeface="+mn-ea"/>
                </a:rPr>
                <a:t>补</a:t>
              </a:r>
              <a:r>
                <a:rPr kumimoji="1" lang="en-US" altLang="zh-CN" sz="2800" b="1" dirty="0">
                  <a:latin typeface="Times New Roman" panose="02020603050405020304" pitchFamily="18" charset="0"/>
                  <a:ea typeface="宋体" panose="02010600030101010101" pitchFamily="2" charset="-122"/>
                </a:rPr>
                <a:t>0. </a:t>
              </a:r>
              <a:r>
                <a:rPr kumimoji="1" lang="en-US" altLang="zh-CN" sz="2800" b="1" i="1" dirty="0">
                  <a:latin typeface="Times New Roman" panose="02020603050405020304" pitchFamily="18" charset="0"/>
                  <a:ea typeface="宋体" panose="02010600030101010101" pitchFamily="2" charset="-122"/>
                </a:rPr>
                <a:t>y</a:t>
              </a:r>
              <a:r>
                <a:rPr kumimoji="1" lang="en-US" altLang="zh-CN" sz="2400" b="1" baseline="-25000" dirty="0">
                  <a:latin typeface="Times New Roman" panose="02020603050405020304" pitchFamily="18" charset="0"/>
                  <a:ea typeface="宋体" panose="02010600030101010101" pitchFamily="2" charset="-122"/>
                </a:rPr>
                <a:t>1</a:t>
              </a:r>
              <a:r>
                <a:rPr kumimoji="1" lang="en-US" altLang="zh-CN" sz="2800" b="1" i="1" dirty="0">
                  <a:latin typeface="Times New Roman" panose="02020603050405020304" pitchFamily="18" charset="0"/>
                  <a:ea typeface="宋体" panose="02010600030101010101" pitchFamily="2" charset="-122"/>
                </a:rPr>
                <a:t>y</a:t>
              </a:r>
              <a:r>
                <a:rPr kumimoji="1" lang="en-US" altLang="zh-CN" sz="2400" b="1" baseline="-25000" dirty="0">
                  <a:latin typeface="Times New Roman" panose="02020603050405020304" pitchFamily="18" charset="0"/>
                  <a:ea typeface="宋体" panose="02010600030101010101" pitchFamily="2" charset="-122"/>
                </a:rPr>
                <a:t>2</a:t>
              </a:r>
              <a:r>
                <a:rPr kumimoji="1" lang="en-US" altLang="zh-CN" sz="2800" b="1" dirty="0">
                  <a:latin typeface="Times New Roman" panose="02020603050405020304" pitchFamily="18" charset="0"/>
                  <a:ea typeface="宋体" panose="02010600030101010101" pitchFamily="2" charset="-122"/>
                </a:rPr>
                <a:t>         </a:t>
              </a:r>
              <a:r>
                <a:rPr kumimoji="1" lang="en-US" altLang="zh-CN" sz="2800" b="1" i="1" dirty="0" err="1">
                  <a:latin typeface="Times New Roman" panose="02020603050405020304" pitchFamily="18" charset="0"/>
                  <a:ea typeface="宋体" panose="02010600030101010101" pitchFamily="2" charset="-122"/>
                </a:rPr>
                <a:t>y</a:t>
              </a:r>
              <a:r>
                <a:rPr kumimoji="1" lang="en-US" altLang="zh-CN" sz="2400" b="1" i="1" baseline="-25000" dirty="0" err="1">
                  <a:latin typeface="Times New Roman" panose="02020603050405020304" pitchFamily="18" charset="0"/>
                  <a:ea typeface="宋体" panose="02010600030101010101" pitchFamily="2" charset="-122"/>
                </a:rPr>
                <a:t>n</a:t>
              </a:r>
              <a:r>
                <a:rPr kumimoji="1" lang="en-US" altLang="zh-CN" sz="2800" b="1" dirty="0">
                  <a:latin typeface="Times New Roman" panose="02020603050405020304" pitchFamily="18" charset="0"/>
                  <a:ea typeface="宋体" panose="02010600030101010101" pitchFamily="2" charset="-122"/>
                </a:rPr>
                <a:t>+</a:t>
              </a:r>
              <a:r>
                <a:rPr kumimoji="1" lang="zh-CN" altLang="en-US" sz="2800" b="1" dirty="0">
                  <a:latin typeface="Times New Roman" panose="02020603050405020304" pitchFamily="18" charset="0"/>
                  <a:ea typeface="宋体" panose="02010600030101010101" pitchFamily="2" charset="-122"/>
                  <a:sym typeface="+mn-ea"/>
                </a:rPr>
                <a:t>[</a:t>
              </a:r>
              <a:r>
                <a:rPr kumimoji="1" lang="en-US" altLang="zh-CN" sz="2800" b="1" dirty="0">
                  <a:latin typeface="Times New Roman" panose="02020603050405020304" pitchFamily="18" charset="0"/>
                  <a:ea typeface="宋体" panose="02010600030101010101" pitchFamily="2" charset="-122"/>
                  <a:sym typeface="+mn-ea"/>
                </a:rPr>
                <a:t>-x]</a:t>
              </a:r>
              <a:r>
                <a:rPr kumimoji="1" lang="zh-CN" altLang="en-US" sz="2800" b="1" baseline="-25000" dirty="0">
                  <a:latin typeface="Times New Roman" panose="02020603050405020304" pitchFamily="18" charset="0"/>
                  <a:ea typeface="宋体" panose="02010600030101010101" pitchFamily="2" charset="-122"/>
                  <a:sym typeface="+mn-ea"/>
                </a:rPr>
                <a:t>补</a:t>
              </a:r>
              <a:endParaRPr kumimoji="1" lang="en-US" altLang="zh-CN" sz="2800" b="1" dirty="0">
                <a:latin typeface="Times New Roman" panose="02020603050405020304" pitchFamily="18" charset="0"/>
                <a:ea typeface="宋体" panose="02010600030101010101" pitchFamily="2" charset="-122"/>
              </a:endParaRPr>
            </a:p>
          </p:txBody>
        </p:sp>
        <p:sp>
          <p:nvSpPr>
            <p:cNvPr id="13" name="Text Box 10"/>
            <p:cNvSpPr txBox="1">
              <a:spLocks noChangeArrowheads="1"/>
            </p:cNvSpPr>
            <p:nvPr/>
          </p:nvSpPr>
          <p:spPr bwMode="auto">
            <a:xfrm>
              <a:off x="5146" y="1376"/>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p>
          </p:txBody>
        </p:sp>
      </p:grpSp>
    </p:spTree>
    <p:extLst>
      <p:ext uri="{BB962C8B-B14F-4D97-AF65-F5344CB8AC3E}">
        <p14:creationId xmlns:p14="http://schemas.microsoft.com/office/powerpoint/2010/main" val="3979893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p:txBody>
          <a:bodyPr>
            <a:normAutofit/>
          </a:bodyPr>
          <a:lstStyle/>
          <a:p>
            <a:r>
              <a:rPr lang="en-US" altLang="zh-CN" dirty="0"/>
              <a:t>Booth </a:t>
            </a:r>
            <a:r>
              <a:rPr lang="zh-CN" altLang="en-US" dirty="0"/>
              <a:t>算法（被乘数、乘数符号任意）</a:t>
            </a:r>
          </a:p>
        </p:txBody>
      </p:sp>
      <p:sp>
        <p:nvSpPr>
          <p:cNvPr id="14" name="灯片编号占位符 13"/>
          <p:cNvSpPr>
            <a:spLocks noGrp="1"/>
          </p:cNvSpPr>
          <p:nvPr>
            <p:ph type="sldNum" sz="quarter" idx="12"/>
          </p:nvPr>
        </p:nvSpPr>
        <p:spPr/>
        <p:txBody>
          <a:bodyPr/>
          <a:lstStyle/>
          <a:p>
            <a:fld id="{8EE8E787-E6FE-45D8-9039-788B45E44EE7}" type="slidenum">
              <a:rPr lang="zh-CN" altLang="en-US" smtClean="0"/>
              <a:t>39</a:t>
            </a:fld>
            <a:endParaRPr lang="zh-CN" altLang="en-US" dirty="0"/>
          </a:p>
        </p:txBody>
      </p:sp>
      <p:grpSp>
        <p:nvGrpSpPr>
          <p:cNvPr id="2" name="Group 4"/>
          <p:cNvGrpSpPr/>
          <p:nvPr/>
        </p:nvGrpSpPr>
        <p:grpSpPr bwMode="auto">
          <a:xfrm>
            <a:off x="1905000" y="953383"/>
            <a:ext cx="8007350" cy="595313"/>
            <a:chOff x="240" y="624"/>
            <a:chExt cx="5044" cy="375"/>
          </a:xfrm>
        </p:grpSpPr>
        <p:sp>
          <p:nvSpPr>
            <p:cNvPr id="68651" name="Text Box 5"/>
            <p:cNvSpPr txBox="1">
              <a:spLocks noChangeArrowheads="1"/>
            </p:cNvSpPr>
            <p:nvPr/>
          </p:nvSpPr>
          <p:spPr bwMode="auto">
            <a:xfrm>
              <a:off x="240" y="672"/>
              <a:ext cx="50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设[</a:t>
              </a:r>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 = </a:t>
              </a:r>
              <a:r>
                <a:rPr kumimoji="1" lang="en-US" altLang="zh-CN" sz="2800" b="1" i="1">
                  <a:latin typeface="Times New Roman" panose="02020603050405020304" pitchFamily="18" charset="0"/>
                  <a:ea typeface="宋体" panose="02010600030101010101" pitchFamily="2" charset="-122"/>
                </a:rPr>
                <a:t>x</a:t>
              </a:r>
              <a:r>
                <a:rPr kumimoji="1" lang="en-US" altLang="zh-CN" sz="2400" b="1" baseline="-25000">
                  <a:latin typeface="Times New Roman" panose="02020603050405020304" pitchFamily="18" charset="0"/>
                  <a:ea typeface="宋体" panose="02010600030101010101" pitchFamily="2" charset="-122"/>
                </a:rPr>
                <a:t>0</a:t>
              </a:r>
              <a:r>
                <a:rPr kumimoji="1" lang="en-US" altLang="zh-CN"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x</a:t>
              </a:r>
              <a:r>
                <a:rPr kumimoji="1" lang="en-US" altLang="zh-CN" sz="2400" b="1" baseline="-25000">
                  <a:latin typeface="Times New Roman" panose="02020603050405020304" pitchFamily="18" charset="0"/>
                  <a:ea typeface="宋体" panose="02010600030101010101" pitchFamily="2" charset="-122"/>
                </a:rPr>
                <a:t>1</a:t>
              </a:r>
              <a:r>
                <a:rPr kumimoji="1" lang="en-US" altLang="zh-CN" sz="2800" b="1" i="1">
                  <a:latin typeface="Times New Roman" panose="02020603050405020304" pitchFamily="18" charset="0"/>
                  <a:ea typeface="宋体" panose="02010600030101010101" pitchFamily="2" charset="-122"/>
                </a:rPr>
                <a:t>x</a:t>
              </a:r>
              <a:r>
                <a:rPr kumimoji="1" lang="en-US" altLang="zh-CN" sz="2400" b="1" baseline="-25000">
                  <a:latin typeface="Times New Roman" panose="02020603050405020304" pitchFamily="18" charset="0"/>
                  <a:ea typeface="宋体" panose="02010600030101010101" pitchFamily="2" charset="-122"/>
                </a:rPr>
                <a:t>2</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x</a:t>
              </a:r>
              <a:r>
                <a:rPr kumimoji="1" lang="en-US" altLang="zh-CN" sz="2800" b="1" i="1" baseline="-25000">
                  <a:latin typeface="Times New Roman" panose="02020603050405020304" pitchFamily="18" charset="0"/>
                  <a:ea typeface="宋体" panose="02010600030101010101" pitchFamily="2" charset="-122"/>
                </a:rPr>
                <a:t>n</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y</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 = </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0</a:t>
              </a:r>
              <a:r>
                <a:rPr kumimoji="1" lang="en-US" altLang="zh-CN"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1</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2</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y</a:t>
              </a:r>
              <a:r>
                <a:rPr kumimoji="1" lang="en-US" altLang="zh-CN" sz="2400" b="1" i="1" baseline="-25000">
                  <a:latin typeface="Times New Roman" panose="02020603050405020304" pitchFamily="18" charset="0"/>
                  <a:ea typeface="宋体" panose="02010600030101010101" pitchFamily="2" charset="-122"/>
                </a:rPr>
                <a:t>n</a:t>
              </a:r>
            </a:p>
          </p:txBody>
        </p:sp>
        <p:sp>
          <p:nvSpPr>
            <p:cNvPr id="68652" name="Text Box 6"/>
            <p:cNvSpPr txBox="1">
              <a:spLocks noChangeArrowheads="1"/>
            </p:cNvSpPr>
            <p:nvPr/>
          </p:nvSpPr>
          <p:spPr bwMode="auto">
            <a:xfrm>
              <a:off x="1776" y="624"/>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p>
          </p:txBody>
        </p:sp>
        <p:sp>
          <p:nvSpPr>
            <p:cNvPr id="68653" name="Text Box 7"/>
            <p:cNvSpPr txBox="1">
              <a:spLocks noChangeArrowheads="1"/>
            </p:cNvSpPr>
            <p:nvPr/>
          </p:nvSpPr>
          <p:spPr bwMode="auto">
            <a:xfrm>
              <a:off x="3787" y="630"/>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p>
          </p:txBody>
        </p:sp>
      </p:grpSp>
      <p:sp>
        <p:nvSpPr>
          <p:cNvPr id="591880" name="Text Box 8"/>
          <p:cNvSpPr txBox="1">
            <a:spLocks noChangeArrowheads="1"/>
          </p:cNvSpPr>
          <p:nvPr/>
        </p:nvSpPr>
        <p:spPr bwMode="auto">
          <a:xfrm>
            <a:off x="2287589" y="1572507"/>
            <a:ext cx="12698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 </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b="1" i="1">
                <a:latin typeface="Times New Roman" panose="02020603050405020304" pitchFamily="18" charset="0"/>
                <a:ea typeface="宋体" panose="02010600030101010101" pitchFamily="2" charset="-122"/>
              </a:rPr>
              <a:t>y</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p>
        </p:txBody>
      </p:sp>
      <p:grpSp>
        <p:nvGrpSpPr>
          <p:cNvPr id="3" name="Group 9"/>
          <p:cNvGrpSpPr/>
          <p:nvPr/>
        </p:nvGrpSpPr>
        <p:grpSpPr bwMode="auto">
          <a:xfrm>
            <a:off x="1998664" y="2043993"/>
            <a:ext cx="4505325" cy="619124"/>
            <a:chOff x="299" y="1401"/>
            <a:chExt cx="2838" cy="390"/>
          </a:xfrm>
        </p:grpSpPr>
        <p:sp>
          <p:nvSpPr>
            <p:cNvPr id="68649" name="Text Box 10"/>
            <p:cNvSpPr txBox="1">
              <a:spLocks noChangeArrowheads="1"/>
            </p:cNvSpPr>
            <p:nvPr/>
          </p:nvSpPr>
          <p:spPr bwMode="auto">
            <a:xfrm>
              <a:off x="299" y="1461"/>
              <a:ext cx="283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( 0.</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1</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y</a:t>
              </a:r>
              <a:r>
                <a:rPr kumimoji="1" lang="en-US" altLang="zh-CN" sz="2400" b="1" i="1" baseline="-25000">
                  <a:latin typeface="Times New Roman" panose="02020603050405020304" pitchFamily="18" charset="0"/>
                  <a:ea typeface="宋体" panose="02010600030101010101" pitchFamily="2" charset="-122"/>
                </a:rPr>
                <a:t>n</a:t>
              </a:r>
              <a:r>
                <a:rPr kumimoji="1" lang="en-US" altLang="zh-CN" sz="2800" b="1">
                  <a:latin typeface="Times New Roman" panose="02020603050405020304" pitchFamily="18" charset="0"/>
                  <a:ea typeface="宋体" panose="02010600030101010101" pitchFamily="2" charset="-122"/>
                </a:rPr>
                <a:t> ) </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b="1" i="1">
                  <a:latin typeface="Times New Roman" panose="02020603050405020304" pitchFamily="18" charset="0"/>
                  <a:ea typeface="宋体" panose="02010600030101010101" pitchFamily="2" charset="-122"/>
                  <a:cs typeface="Times New Roman" panose="02020603050405020304" pitchFamily="18" charset="0"/>
                </a:rPr>
                <a:t>x</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 · </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0</a:t>
              </a:r>
            </a:p>
          </p:txBody>
        </p:sp>
        <p:sp>
          <p:nvSpPr>
            <p:cNvPr id="68650" name="Text Box 11"/>
            <p:cNvSpPr txBox="1">
              <a:spLocks noChangeArrowheads="1"/>
            </p:cNvSpPr>
            <p:nvPr/>
          </p:nvSpPr>
          <p:spPr bwMode="auto">
            <a:xfrm>
              <a:off x="1440" y="1401"/>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p>
          </p:txBody>
        </p:sp>
      </p:grpSp>
      <p:grpSp>
        <p:nvGrpSpPr>
          <p:cNvPr id="4" name="Group 12"/>
          <p:cNvGrpSpPr/>
          <p:nvPr/>
        </p:nvGrpSpPr>
        <p:grpSpPr bwMode="auto">
          <a:xfrm>
            <a:off x="1998664" y="2688523"/>
            <a:ext cx="6084887" cy="576263"/>
            <a:chOff x="299" y="1717"/>
            <a:chExt cx="3833" cy="363"/>
          </a:xfrm>
        </p:grpSpPr>
        <p:sp>
          <p:nvSpPr>
            <p:cNvPr id="68647" name="Text Box 13"/>
            <p:cNvSpPr txBox="1">
              <a:spLocks noChangeArrowheads="1"/>
            </p:cNvSpPr>
            <p:nvPr/>
          </p:nvSpPr>
          <p:spPr bwMode="auto">
            <a:xfrm>
              <a:off x="299" y="1750"/>
              <a:ext cx="383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1</a:t>
              </a:r>
              <a:r>
                <a:rPr kumimoji="1" lang="en-US" altLang="zh-CN" sz="2800" b="1">
                  <a:latin typeface="Times New Roman" panose="02020603050405020304" pitchFamily="18" charset="0"/>
                  <a:ea typeface="宋体" panose="02010600030101010101" pitchFamily="2" charset="-122"/>
                </a:rPr>
                <a:t> 2</a:t>
              </a:r>
              <a:r>
                <a:rPr kumimoji="1" lang="en-US" altLang="zh-CN" sz="2800" b="1" baseline="45000">
                  <a:latin typeface="Times New Roman" panose="02020603050405020304" pitchFamily="18" charset="0"/>
                  <a:ea typeface="宋体" panose="02010600030101010101" pitchFamily="2" charset="-122"/>
                </a:rPr>
                <a:t>-1</a:t>
              </a:r>
              <a:r>
                <a:rPr kumimoji="1" lang="en-US" altLang="zh-CN"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2</a:t>
              </a:r>
              <a:r>
                <a:rPr kumimoji="1" lang="en-US" altLang="zh-CN" sz="2800" b="1">
                  <a:latin typeface="Times New Roman" panose="02020603050405020304" pitchFamily="18" charset="0"/>
                  <a:ea typeface="宋体" panose="02010600030101010101" pitchFamily="2" charset="-122"/>
                </a:rPr>
                <a:t>2</a:t>
              </a:r>
              <a:r>
                <a:rPr kumimoji="1" lang="en-US" altLang="zh-CN" sz="2800" b="1" baseline="45000">
                  <a:latin typeface="Times New Roman" panose="02020603050405020304" pitchFamily="18" charset="0"/>
                  <a:ea typeface="宋体" panose="02010600030101010101" pitchFamily="2" charset="-122"/>
                </a:rPr>
                <a:t>-2</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y</a:t>
              </a:r>
              <a:r>
                <a:rPr kumimoji="1" lang="en-US" altLang="zh-CN" sz="2400" b="1" i="1" baseline="-25000">
                  <a:latin typeface="Times New Roman" panose="02020603050405020304" pitchFamily="18" charset="0"/>
                  <a:ea typeface="宋体" panose="02010600030101010101" pitchFamily="2" charset="-122"/>
                </a:rPr>
                <a:t>n</a:t>
              </a:r>
              <a:r>
                <a:rPr kumimoji="1" lang="en-US" altLang="zh-CN" sz="2800" b="1">
                  <a:latin typeface="Times New Roman" panose="02020603050405020304" pitchFamily="18" charset="0"/>
                  <a:ea typeface="宋体" panose="02010600030101010101" pitchFamily="2" charset="-122"/>
                </a:rPr>
                <a:t>2</a:t>
              </a:r>
              <a:r>
                <a:rPr kumimoji="1" lang="en-US" altLang="zh-CN" sz="2800" b="1" baseline="45000">
                  <a:latin typeface="Times New Roman" panose="02020603050405020304" pitchFamily="18" charset="0"/>
                  <a:ea typeface="宋体" panose="02010600030101010101" pitchFamily="2" charset="-122"/>
                </a:rPr>
                <a:t>-</a:t>
              </a:r>
              <a:r>
                <a:rPr kumimoji="1" lang="en-US" altLang="zh-CN" sz="2800" b="1" i="1" baseline="45000">
                  <a:latin typeface="Times New Roman" panose="02020603050405020304" pitchFamily="18" charset="0"/>
                  <a:ea typeface="宋体" panose="02010600030101010101" pitchFamily="2" charset="-122"/>
                </a:rPr>
                <a:t>n</a:t>
              </a:r>
              <a:r>
                <a:rPr kumimoji="1" lang="en-US" altLang="zh-CN" sz="2800" b="1">
                  <a:latin typeface="Times New Roman" panose="02020603050405020304" pitchFamily="18" charset="0"/>
                  <a:ea typeface="宋体" panose="02010600030101010101" pitchFamily="2" charset="-122"/>
                </a:rPr>
                <a:t>) </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b="1" i="1">
                  <a:latin typeface="Times New Roman" panose="02020603050405020304" pitchFamily="18" charset="0"/>
                  <a:ea typeface="宋体" panose="02010600030101010101" pitchFamily="2" charset="-122"/>
                  <a:cs typeface="Times New Roman" panose="02020603050405020304" pitchFamily="18" charset="0"/>
                </a:rPr>
                <a:t>x</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 · </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0</a:t>
              </a:r>
              <a:endParaRPr kumimoji="1" lang="zh-CN" altLang="en-US" sz="2400" b="1">
                <a:latin typeface="Times New Roman" panose="02020603050405020304" pitchFamily="18" charset="0"/>
                <a:ea typeface="宋体" panose="02010600030101010101" pitchFamily="2" charset="-122"/>
              </a:endParaRPr>
            </a:p>
          </p:txBody>
        </p:sp>
        <p:sp>
          <p:nvSpPr>
            <p:cNvPr id="68648" name="Text Box 14"/>
            <p:cNvSpPr txBox="1">
              <a:spLocks noChangeArrowheads="1"/>
            </p:cNvSpPr>
            <p:nvPr/>
          </p:nvSpPr>
          <p:spPr bwMode="auto">
            <a:xfrm>
              <a:off x="2137" y="1717"/>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p>
          </p:txBody>
        </p:sp>
      </p:grpSp>
      <p:grpSp>
        <p:nvGrpSpPr>
          <p:cNvPr id="5" name="Group 15"/>
          <p:cNvGrpSpPr/>
          <p:nvPr/>
        </p:nvGrpSpPr>
        <p:grpSpPr bwMode="auto">
          <a:xfrm>
            <a:off x="1998664" y="3325108"/>
            <a:ext cx="5132387" cy="576263"/>
            <a:chOff x="299" y="2118"/>
            <a:chExt cx="3233" cy="363"/>
          </a:xfrm>
        </p:grpSpPr>
        <p:sp>
          <p:nvSpPr>
            <p:cNvPr id="68645" name="Text Box 16"/>
            <p:cNvSpPr txBox="1">
              <a:spLocks noChangeArrowheads="1"/>
            </p:cNvSpPr>
            <p:nvPr/>
          </p:nvSpPr>
          <p:spPr bwMode="auto">
            <a:xfrm>
              <a:off x="299" y="2154"/>
              <a:ext cx="323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a:t>
              </a:r>
              <a:r>
                <a:rPr kumimoji="1" lang="zh-CN" altLang="en-US" sz="28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1">
                  <a:latin typeface="Times New Roman" panose="02020603050405020304" pitchFamily="18" charset="0"/>
                  <a:ea typeface="宋体" panose="02010600030101010101" pitchFamily="2" charset="-122"/>
                  <a:cs typeface="Times New Roman" panose="02020603050405020304" pitchFamily="18" charset="0"/>
                </a:rPr>
                <a:t>y</a:t>
              </a:r>
              <a:r>
                <a:rPr kumimoji="1" lang="en-US" altLang="zh-CN" sz="2400" b="1" baseline="-25000">
                  <a:latin typeface="Times New Roman" panose="02020603050405020304" pitchFamily="18" charset="0"/>
                  <a:ea typeface="宋体" panose="02010600030101010101" pitchFamily="2" charset="-122"/>
                  <a:cs typeface="Times New Roman" panose="02020603050405020304" pitchFamily="18" charset="0"/>
                </a:rPr>
                <a:t>0</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1</a:t>
              </a:r>
              <a:r>
                <a:rPr kumimoji="1" lang="en-US" altLang="zh-CN" sz="2400" b="1">
                  <a:latin typeface="Times New Roman" panose="02020603050405020304" pitchFamily="18" charset="0"/>
                  <a:ea typeface="宋体" panose="02010600030101010101" pitchFamily="2" charset="-122"/>
                </a:rPr>
                <a:t> </a:t>
              </a:r>
              <a:r>
                <a:rPr kumimoji="1" lang="en-US" altLang="zh-CN" sz="2800" b="1">
                  <a:latin typeface="Times New Roman" panose="02020603050405020304" pitchFamily="18" charset="0"/>
                  <a:ea typeface="宋体" panose="02010600030101010101" pitchFamily="2" charset="-122"/>
                </a:rPr>
                <a:t>2</a:t>
              </a:r>
              <a:r>
                <a:rPr kumimoji="1" lang="en-US" altLang="zh-CN" sz="2800" b="1" baseline="45000">
                  <a:latin typeface="Times New Roman" panose="02020603050405020304" pitchFamily="18" charset="0"/>
                  <a:ea typeface="宋体" panose="02010600030101010101" pitchFamily="2" charset="-122"/>
                </a:rPr>
                <a:t>-1</a:t>
              </a:r>
              <a:r>
                <a:rPr kumimoji="1" lang="en-US" altLang="zh-CN"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2</a:t>
              </a:r>
              <a:r>
                <a:rPr kumimoji="1" lang="en-US" altLang="zh-CN" sz="2800" b="1">
                  <a:latin typeface="Times New Roman" panose="02020603050405020304" pitchFamily="18" charset="0"/>
                  <a:ea typeface="宋体" panose="02010600030101010101" pitchFamily="2" charset="-122"/>
                </a:rPr>
                <a:t>2</a:t>
              </a:r>
              <a:r>
                <a:rPr kumimoji="1" lang="en-US" altLang="zh-CN" sz="2800" b="1" baseline="45000">
                  <a:latin typeface="Times New Roman" panose="02020603050405020304" pitchFamily="18" charset="0"/>
                  <a:ea typeface="宋体" panose="02010600030101010101" pitchFamily="2" charset="-122"/>
                </a:rPr>
                <a:t>-2</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y</a:t>
              </a:r>
              <a:r>
                <a:rPr kumimoji="1" lang="en-US" altLang="zh-CN" sz="2400" b="1" i="1" baseline="-25000">
                  <a:latin typeface="Times New Roman" panose="02020603050405020304" pitchFamily="18" charset="0"/>
                  <a:ea typeface="宋体" panose="02010600030101010101" pitchFamily="2" charset="-122"/>
                </a:rPr>
                <a:t>n</a:t>
              </a:r>
              <a:r>
                <a:rPr kumimoji="1" lang="en-US" altLang="zh-CN" sz="2800" b="1">
                  <a:latin typeface="Times New Roman" panose="02020603050405020304" pitchFamily="18" charset="0"/>
                  <a:ea typeface="宋体" panose="02010600030101010101" pitchFamily="2" charset="-122"/>
                </a:rPr>
                <a:t>2</a:t>
              </a:r>
              <a:r>
                <a:rPr kumimoji="1" lang="en-US" altLang="zh-CN" sz="2800" b="1" baseline="45000">
                  <a:latin typeface="Times New Roman" panose="02020603050405020304" pitchFamily="18" charset="0"/>
                  <a:ea typeface="宋体" panose="02010600030101010101" pitchFamily="2" charset="-122"/>
                </a:rPr>
                <a:t>-</a:t>
              </a:r>
              <a:r>
                <a:rPr kumimoji="1" lang="en-US" altLang="zh-CN" sz="2800" b="1" i="1" baseline="45000">
                  <a:latin typeface="Times New Roman" panose="02020603050405020304" pitchFamily="18" charset="0"/>
                  <a:ea typeface="宋体" panose="02010600030101010101" pitchFamily="2" charset="-122"/>
                </a:rPr>
                <a:t>n</a:t>
              </a:r>
              <a:r>
                <a:rPr kumimoji="1" lang="en-US" altLang="zh-CN" sz="2800" b="1">
                  <a:latin typeface="Times New Roman" panose="02020603050405020304" pitchFamily="18" charset="0"/>
                  <a:ea typeface="宋体" panose="02010600030101010101" pitchFamily="2" charset="-122"/>
                </a:rPr>
                <a:t>)</a:t>
              </a:r>
              <a:endParaRPr kumimoji="1" lang="zh-CN" altLang="en-US" sz="2800" b="1">
                <a:latin typeface="Times New Roman" panose="02020603050405020304" pitchFamily="18" charset="0"/>
                <a:ea typeface="宋体" panose="02010600030101010101" pitchFamily="2" charset="-122"/>
              </a:endParaRPr>
            </a:p>
          </p:txBody>
        </p:sp>
        <p:sp>
          <p:nvSpPr>
            <p:cNvPr id="68646" name="Text Box 17"/>
            <p:cNvSpPr txBox="1">
              <a:spLocks noChangeArrowheads="1"/>
            </p:cNvSpPr>
            <p:nvPr/>
          </p:nvSpPr>
          <p:spPr bwMode="auto">
            <a:xfrm>
              <a:off x="2527" y="2118"/>
              <a:ext cx="3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p>
          </p:txBody>
        </p:sp>
      </p:grpSp>
      <p:grpSp>
        <p:nvGrpSpPr>
          <p:cNvPr id="6" name="Group 18"/>
          <p:cNvGrpSpPr/>
          <p:nvPr/>
        </p:nvGrpSpPr>
        <p:grpSpPr bwMode="auto">
          <a:xfrm>
            <a:off x="1998663" y="3933120"/>
            <a:ext cx="8329612" cy="595312"/>
            <a:chOff x="299" y="2501"/>
            <a:chExt cx="5247" cy="375"/>
          </a:xfrm>
        </p:grpSpPr>
        <p:sp>
          <p:nvSpPr>
            <p:cNvPr id="68643" name="Text Box 19"/>
            <p:cNvSpPr txBox="1">
              <a:spLocks noChangeArrowheads="1"/>
            </p:cNvSpPr>
            <p:nvPr/>
          </p:nvSpPr>
          <p:spPr bwMode="auto">
            <a:xfrm>
              <a:off x="299" y="2549"/>
              <a:ext cx="524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a:t>
              </a:r>
              <a:r>
                <a:rPr kumimoji="1" lang="zh-CN" altLang="en-US" sz="28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1">
                  <a:latin typeface="Times New Roman" panose="02020603050405020304" pitchFamily="18" charset="0"/>
                  <a:ea typeface="宋体" panose="02010600030101010101" pitchFamily="2" charset="-122"/>
                  <a:cs typeface="Times New Roman" panose="02020603050405020304" pitchFamily="18" charset="0"/>
                </a:rPr>
                <a:t>y</a:t>
              </a:r>
              <a:r>
                <a:rPr kumimoji="1" lang="en-US" altLang="zh-CN" sz="2400" b="1" baseline="-25000">
                  <a:latin typeface="Times New Roman" panose="02020603050405020304" pitchFamily="18" charset="0"/>
                  <a:ea typeface="宋体" panose="02010600030101010101" pitchFamily="2" charset="-122"/>
                  <a:cs typeface="Times New Roman" panose="02020603050405020304" pitchFamily="18" charset="0"/>
                </a:rPr>
                <a:t>0</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1">
                  <a:solidFill>
                    <a:schemeClr val="folHlink"/>
                  </a:solidFill>
                  <a:latin typeface="Times New Roman" panose="02020603050405020304" pitchFamily="18" charset="0"/>
                  <a:ea typeface="宋体" panose="02010600030101010101" pitchFamily="2" charset="-122"/>
                </a:rPr>
                <a:t>y</a:t>
              </a:r>
              <a:r>
                <a:rPr kumimoji="1" lang="en-US" altLang="zh-CN" sz="2400" b="1" baseline="-25000">
                  <a:solidFill>
                    <a:schemeClr val="folHlink"/>
                  </a:solidFill>
                  <a:latin typeface="Times New Roman" panose="02020603050405020304" pitchFamily="18" charset="0"/>
                  <a:ea typeface="宋体" panose="02010600030101010101" pitchFamily="2" charset="-122"/>
                </a:rPr>
                <a:t>1 </a:t>
              </a:r>
              <a:r>
                <a:rPr kumimoji="1" lang="zh-CN" altLang="en-US" sz="2800" b="1">
                  <a:solidFill>
                    <a:schemeClr val="folHlink"/>
                  </a:solidFill>
                  <a:latin typeface="Times New Roman" panose="02020603050405020304" pitchFamily="18" charset="0"/>
                  <a:ea typeface="宋体" panose="02010600030101010101" pitchFamily="2" charset="-122"/>
                </a:rPr>
                <a:t>–</a:t>
              </a:r>
              <a:r>
                <a:rPr kumimoji="1" lang="en-US" altLang="zh-CN" sz="2400" b="1" baseline="-25000">
                  <a:solidFill>
                    <a:schemeClr val="folHlink"/>
                  </a:solidFill>
                  <a:latin typeface="Times New Roman" panose="02020603050405020304" pitchFamily="18" charset="0"/>
                  <a:ea typeface="宋体" panose="02010600030101010101" pitchFamily="2" charset="-122"/>
                </a:rPr>
                <a:t> </a:t>
              </a:r>
              <a:r>
                <a:rPr kumimoji="1" lang="en-US" altLang="zh-CN" sz="2800" b="1" i="1">
                  <a:solidFill>
                    <a:schemeClr val="folHlink"/>
                  </a:solidFill>
                  <a:latin typeface="Times New Roman" panose="02020603050405020304" pitchFamily="18" charset="0"/>
                  <a:ea typeface="宋体" panose="02010600030101010101" pitchFamily="2" charset="-122"/>
                </a:rPr>
                <a:t>y</a:t>
              </a:r>
              <a:r>
                <a:rPr kumimoji="1" lang="en-US" altLang="zh-CN" sz="2400" b="1" baseline="-25000">
                  <a:solidFill>
                    <a:schemeClr val="folHlink"/>
                  </a:solidFill>
                  <a:latin typeface="Times New Roman" panose="02020603050405020304" pitchFamily="18" charset="0"/>
                  <a:ea typeface="宋体" panose="02010600030101010101" pitchFamily="2" charset="-122"/>
                </a:rPr>
                <a:t>1</a:t>
              </a:r>
              <a:r>
                <a:rPr kumimoji="1" lang="en-US" altLang="zh-CN" sz="2800" b="1">
                  <a:solidFill>
                    <a:schemeClr val="folHlink"/>
                  </a:solidFill>
                  <a:latin typeface="Times New Roman" panose="02020603050405020304" pitchFamily="18" charset="0"/>
                  <a:ea typeface="宋体" panose="02010600030101010101" pitchFamily="2" charset="-122"/>
                </a:rPr>
                <a:t>2</a:t>
              </a:r>
              <a:r>
                <a:rPr kumimoji="1" lang="en-US" altLang="zh-CN" sz="2800" b="1" baseline="45000">
                  <a:solidFill>
                    <a:schemeClr val="folHlink"/>
                  </a:solidFill>
                  <a:latin typeface="Times New Roman" panose="02020603050405020304" pitchFamily="18" charset="0"/>
                  <a:ea typeface="宋体" panose="02010600030101010101" pitchFamily="2" charset="-122"/>
                </a:rPr>
                <a:t>-1</a:t>
              </a:r>
              <a:r>
                <a:rPr kumimoji="1" lang="en-US" altLang="zh-CN" sz="2800" b="1">
                  <a:solidFill>
                    <a:schemeClr val="folHlink"/>
                  </a:solidFill>
                  <a:latin typeface="Times New Roman" panose="02020603050405020304" pitchFamily="18" charset="0"/>
                  <a:ea typeface="宋体" panose="02010600030101010101" pitchFamily="2" charset="-122"/>
                </a:rPr>
                <a:t>)</a:t>
              </a:r>
              <a:r>
                <a:rPr kumimoji="1" lang="en-US" altLang="zh-CN" sz="2800" b="1">
                  <a:latin typeface="Times New Roman" panose="02020603050405020304" pitchFamily="18" charset="0"/>
                  <a:ea typeface="宋体" panose="02010600030101010101" pitchFamily="2" charset="-122"/>
                </a:rPr>
                <a:t>+</a:t>
              </a:r>
              <a:r>
                <a:rPr kumimoji="1" lang="en-US" altLang="zh-CN" sz="2800" b="1">
                  <a:solidFill>
                    <a:schemeClr val="folHlink"/>
                  </a:solidFill>
                  <a:latin typeface="Times New Roman" panose="02020603050405020304" pitchFamily="18" charset="0"/>
                  <a:ea typeface="宋体" panose="02010600030101010101" pitchFamily="2" charset="-122"/>
                </a:rPr>
                <a:t>(</a:t>
              </a:r>
              <a:r>
                <a:rPr kumimoji="1" lang="en-US" altLang="zh-CN" sz="2800" b="1" i="1">
                  <a:solidFill>
                    <a:schemeClr val="folHlink"/>
                  </a:solidFill>
                  <a:latin typeface="Times New Roman" panose="02020603050405020304" pitchFamily="18" charset="0"/>
                  <a:ea typeface="宋体" panose="02010600030101010101" pitchFamily="2" charset="-122"/>
                </a:rPr>
                <a:t>y</a:t>
              </a:r>
              <a:r>
                <a:rPr kumimoji="1" lang="en-US" altLang="zh-CN" sz="2400" b="1" baseline="-25000">
                  <a:solidFill>
                    <a:schemeClr val="folHlink"/>
                  </a:solidFill>
                  <a:latin typeface="Times New Roman" panose="02020603050405020304" pitchFamily="18" charset="0"/>
                  <a:ea typeface="宋体" panose="02010600030101010101" pitchFamily="2" charset="-122"/>
                </a:rPr>
                <a:t>2</a:t>
              </a:r>
              <a:r>
                <a:rPr kumimoji="1" lang="en-US" altLang="zh-CN" sz="2800" b="1">
                  <a:solidFill>
                    <a:schemeClr val="folHlink"/>
                  </a:solidFill>
                  <a:latin typeface="Times New Roman" panose="02020603050405020304" pitchFamily="18" charset="0"/>
                  <a:ea typeface="宋体" panose="02010600030101010101" pitchFamily="2" charset="-122"/>
                </a:rPr>
                <a:t>2</a:t>
              </a:r>
              <a:r>
                <a:rPr kumimoji="1" lang="en-US" altLang="zh-CN" sz="2800" b="1" baseline="45000">
                  <a:solidFill>
                    <a:schemeClr val="folHlink"/>
                  </a:solidFill>
                  <a:latin typeface="Times New Roman" panose="02020603050405020304" pitchFamily="18" charset="0"/>
                  <a:ea typeface="宋体" panose="02010600030101010101" pitchFamily="2" charset="-122"/>
                </a:rPr>
                <a:t>-1</a:t>
              </a:r>
              <a:r>
                <a:rPr kumimoji="1" lang="zh-CN" altLang="en-US" sz="2800" b="1">
                  <a:solidFill>
                    <a:schemeClr val="folHlink"/>
                  </a:solidFill>
                  <a:latin typeface="Times New Roman" panose="02020603050405020304" pitchFamily="18" charset="0"/>
                  <a:ea typeface="宋体" panose="02010600030101010101" pitchFamily="2" charset="-122"/>
                </a:rPr>
                <a:t>–</a:t>
              </a:r>
              <a:r>
                <a:rPr kumimoji="1" lang="en-US" altLang="zh-CN" sz="2800" b="1" i="1">
                  <a:solidFill>
                    <a:schemeClr val="folHlink"/>
                  </a:solidFill>
                  <a:latin typeface="Times New Roman" panose="02020603050405020304" pitchFamily="18" charset="0"/>
                  <a:ea typeface="宋体" panose="02010600030101010101" pitchFamily="2" charset="-122"/>
                </a:rPr>
                <a:t>y</a:t>
              </a:r>
              <a:r>
                <a:rPr kumimoji="1" lang="en-US" altLang="zh-CN" sz="2400" b="1" baseline="-25000">
                  <a:solidFill>
                    <a:schemeClr val="folHlink"/>
                  </a:solidFill>
                  <a:latin typeface="Times New Roman" panose="02020603050405020304" pitchFamily="18" charset="0"/>
                  <a:ea typeface="宋体" panose="02010600030101010101" pitchFamily="2" charset="-122"/>
                </a:rPr>
                <a:t>2</a:t>
              </a:r>
              <a:r>
                <a:rPr kumimoji="1" lang="en-US" altLang="zh-CN" sz="2800" b="1">
                  <a:solidFill>
                    <a:schemeClr val="folHlink"/>
                  </a:solidFill>
                  <a:latin typeface="Times New Roman" panose="02020603050405020304" pitchFamily="18" charset="0"/>
                  <a:ea typeface="宋体" panose="02010600030101010101" pitchFamily="2" charset="-122"/>
                </a:rPr>
                <a:t>2</a:t>
              </a:r>
              <a:r>
                <a:rPr kumimoji="1" lang="en-US" altLang="zh-CN" sz="2800" b="1" baseline="45000">
                  <a:solidFill>
                    <a:schemeClr val="folHlink"/>
                  </a:solidFill>
                  <a:latin typeface="Times New Roman" panose="02020603050405020304" pitchFamily="18" charset="0"/>
                  <a:ea typeface="宋体" panose="02010600030101010101" pitchFamily="2" charset="-122"/>
                </a:rPr>
                <a:t>-2</a:t>
              </a:r>
              <a:r>
                <a:rPr kumimoji="1" lang="en-US" altLang="zh-CN" sz="2800" b="1">
                  <a:solidFill>
                    <a:schemeClr val="folHlink"/>
                  </a:solidFill>
                  <a:latin typeface="Times New Roman" panose="02020603050405020304" pitchFamily="18" charset="0"/>
                  <a:ea typeface="宋体" panose="02010600030101010101" pitchFamily="2" charset="-122"/>
                </a:rPr>
                <a:t>)</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y</a:t>
              </a:r>
              <a:r>
                <a:rPr kumimoji="1" lang="en-US" altLang="zh-CN" sz="2400" b="1" i="1" baseline="-25000">
                  <a:latin typeface="Times New Roman" panose="02020603050405020304" pitchFamily="18" charset="0"/>
                  <a:ea typeface="宋体" panose="02010600030101010101" pitchFamily="2" charset="-122"/>
                </a:rPr>
                <a:t>n</a:t>
              </a:r>
              <a:r>
                <a:rPr kumimoji="1" lang="en-US" altLang="zh-CN" sz="2800" b="1">
                  <a:latin typeface="Times New Roman" panose="02020603050405020304" pitchFamily="18" charset="0"/>
                  <a:ea typeface="宋体" panose="02010600030101010101" pitchFamily="2" charset="-122"/>
                </a:rPr>
                <a:t>2</a:t>
              </a:r>
              <a:r>
                <a:rPr kumimoji="1" lang="en-US" altLang="zh-CN" sz="2800" b="1" baseline="45000">
                  <a:latin typeface="Times New Roman" panose="02020603050405020304" pitchFamily="18" charset="0"/>
                  <a:ea typeface="宋体" panose="02010600030101010101" pitchFamily="2" charset="-122"/>
                </a:rPr>
                <a:t>-(</a:t>
              </a:r>
              <a:r>
                <a:rPr kumimoji="1" lang="en-US" altLang="zh-CN" sz="2800" b="1" i="1" baseline="45000">
                  <a:latin typeface="Times New Roman" panose="02020603050405020304" pitchFamily="18" charset="0"/>
                  <a:ea typeface="宋体" panose="02010600030101010101" pitchFamily="2" charset="-122"/>
                </a:rPr>
                <a:t>n</a:t>
              </a:r>
              <a:r>
                <a:rPr kumimoji="1" lang="en-US" altLang="zh-CN" sz="2800" b="1" baseline="45000">
                  <a:latin typeface="Times New Roman" panose="02020603050405020304" pitchFamily="18" charset="0"/>
                  <a:ea typeface="宋体" panose="02010600030101010101" pitchFamily="2" charset="-122"/>
                </a:rPr>
                <a:t>-1)</a:t>
              </a:r>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i="1" baseline="-25000">
                  <a:latin typeface="Times New Roman" panose="02020603050405020304" pitchFamily="18" charset="0"/>
                  <a:ea typeface="宋体" panose="02010600030101010101" pitchFamily="2" charset="-122"/>
                </a:rPr>
                <a:t>n</a:t>
              </a:r>
              <a:r>
                <a:rPr kumimoji="1" lang="en-US" altLang="zh-CN" sz="2800" b="1">
                  <a:latin typeface="Times New Roman" panose="02020603050405020304" pitchFamily="18" charset="0"/>
                  <a:ea typeface="宋体" panose="02010600030101010101" pitchFamily="2" charset="-122"/>
                </a:rPr>
                <a:t>2</a:t>
              </a:r>
              <a:r>
                <a:rPr kumimoji="1" lang="en-US" altLang="zh-CN" sz="2800" b="1" baseline="45000">
                  <a:latin typeface="Times New Roman" panose="02020603050405020304" pitchFamily="18" charset="0"/>
                  <a:ea typeface="宋体" panose="02010600030101010101" pitchFamily="2" charset="-122"/>
                </a:rPr>
                <a:t>-</a:t>
              </a:r>
              <a:r>
                <a:rPr kumimoji="1" lang="en-US" altLang="zh-CN" sz="2800" b="1" i="1" baseline="45000">
                  <a:latin typeface="Times New Roman" panose="02020603050405020304" pitchFamily="18" charset="0"/>
                  <a:ea typeface="宋体" panose="02010600030101010101" pitchFamily="2" charset="-122"/>
                </a:rPr>
                <a:t>n</a:t>
              </a:r>
              <a:r>
                <a:rPr kumimoji="1" lang="en-US" altLang="zh-CN" sz="2800" b="1">
                  <a:latin typeface="Times New Roman" panose="02020603050405020304" pitchFamily="18" charset="0"/>
                  <a:ea typeface="宋体" panose="02010600030101010101" pitchFamily="2" charset="-122"/>
                </a:rPr>
                <a:t>)]</a:t>
              </a:r>
              <a:endParaRPr kumimoji="1" lang="zh-CN" altLang="en-US" sz="2800" b="1">
                <a:latin typeface="Times New Roman" panose="02020603050405020304" pitchFamily="18" charset="0"/>
                <a:ea typeface="宋体" panose="02010600030101010101" pitchFamily="2" charset="-122"/>
              </a:endParaRPr>
            </a:p>
          </p:txBody>
        </p:sp>
        <p:sp>
          <p:nvSpPr>
            <p:cNvPr id="68644" name="Text Box 20"/>
            <p:cNvSpPr txBox="1">
              <a:spLocks noChangeArrowheads="1"/>
            </p:cNvSpPr>
            <p:nvPr/>
          </p:nvSpPr>
          <p:spPr bwMode="auto">
            <a:xfrm>
              <a:off x="3640" y="2501"/>
              <a:ext cx="3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 </a:t>
              </a:r>
            </a:p>
          </p:txBody>
        </p:sp>
      </p:grpSp>
      <p:grpSp>
        <p:nvGrpSpPr>
          <p:cNvPr id="7" name="Group 21"/>
          <p:cNvGrpSpPr/>
          <p:nvPr/>
        </p:nvGrpSpPr>
        <p:grpSpPr bwMode="auto">
          <a:xfrm>
            <a:off x="1998664" y="4383781"/>
            <a:ext cx="8669337" cy="596900"/>
            <a:chOff x="299" y="2895"/>
            <a:chExt cx="5461" cy="376"/>
          </a:xfrm>
        </p:grpSpPr>
        <p:sp>
          <p:nvSpPr>
            <p:cNvPr id="68641" name="Text Box 22"/>
            <p:cNvSpPr txBox="1">
              <a:spLocks noChangeArrowheads="1"/>
            </p:cNvSpPr>
            <p:nvPr/>
          </p:nvSpPr>
          <p:spPr bwMode="auto">
            <a:xfrm>
              <a:off x="299" y="2944"/>
              <a:ext cx="546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1</a:t>
              </a:r>
              <a:r>
                <a:rPr kumimoji="1" lang="zh-CN" altLang="en-US" sz="28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1">
                  <a:latin typeface="Times New Roman" panose="02020603050405020304" pitchFamily="18" charset="0"/>
                  <a:ea typeface="宋体" panose="02010600030101010101" pitchFamily="2" charset="-122"/>
                  <a:cs typeface="Times New Roman" panose="02020603050405020304" pitchFamily="18" charset="0"/>
                </a:rPr>
                <a:t>y</a:t>
              </a:r>
              <a:r>
                <a:rPr kumimoji="1" lang="en-US" altLang="zh-CN" sz="2400" b="1" baseline="-25000">
                  <a:latin typeface="Times New Roman" panose="02020603050405020304" pitchFamily="18" charset="0"/>
                  <a:ea typeface="宋体" panose="02010600030101010101" pitchFamily="2" charset="-122"/>
                  <a:cs typeface="Times New Roman" panose="02020603050405020304" pitchFamily="18" charset="0"/>
                </a:rPr>
                <a:t>0</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2</a:t>
              </a:r>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1</a:t>
              </a:r>
              <a:r>
                <a:rPr kumimoji="1" lang="en-US" altLang="zh-CN" sz="2800" b="1">
                  <a:latin typeface="Times New Roman" panose="02020603050405020304" pitchFamily="18" charset="0"/>
                  <a:ea typeface="宋体" panose="02010600030101010101" pitchFamily="2" charset="-122"/>
                </a:rPr>
                <a:t>)2</a:t>
              </a:r>
              <a:r>
                <a:rPr kumimoji="1" lang="en-US" altLang="zh-CN" sz="2800" b="1" baseline="45000">
                  <a:latin typeface="Times New Roman" panose="02020603050405020304" pitchFamily="18" charset="0"/>
                  <a:ea typeface="宋体" panose="02010600030101010101" pitchFamily="2" charset="-122"/>
                </a:rPr>
                <a:t>-1</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y</a:t>
              </a:r>
              <a:r>
                <a:rPr kumimoji="1" lang="en-US" altLang="zh-CN" sz="2400" b="1" i="1" baseline="-25000">
                  <a:latin typeface="Times New Roman" panose="02020603050405020304" pitchFamily="18" charset="0"/>
                  <a:ea typeface="宋体" panose="02010600030101010101" pitchFamily="2" charset="-122"/>
                </a:rPr>
                <a:t>n</a:t>
              </a:r>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i="1" baseline="-25000">
                  <a:latin typeface="Times New Roman" panose="02020603050405020304" pitchFamily="18" charset="0"/>
                  <a:ea typeface="宋体" panose="02010600030101010101" pitchFamily="2" charset="-122"/>
                </a:rPr>
                <a:t>n</a:t>
              </a:r>
              <a:r>
                <a:rPr kumimoji="1" lang="en-US" altLang="zh-CN" sz="2400" b="1" baseline="-25000">
                  <a:latin typeface="Times New Roman" panose="02020603050405020304" pitchFamily="18" charset="0"/>
                  <a:ea typeface="宋体" panose="02010600030101010101" pitchFamily="2" charset="-122"/>
                </a:rPr>
                <a:t>-1</a:t>
              </a:r>
              <a:r>
                <a:rPr kumimoji="1" lang="en-US" altLang="zh-CN" sz="2800" b="1">
                  <a:latin typeface="Times New Roman" panose="02020603050405020304" pitchFamily="18" charset="0"/>
                  <a:ea typeface="宋体" panose="02010600030101010101" pitchFamily="2" charset="-122"/>
                </a:rPr>
                <a:t>)2</a:t>
              </a:r>
              <a:r>
                <a:rPr kumimoji="1" lang="en-US" altLang="zh-CN" sz="2800" b="1" baseline="45000">
                  <a:latin typeface="Times New Roman" panose="02020603050405020304" pitchFamily="18" charset="0"/>
                  <a:ea typeface="宋体" panose="02010600030101010101" pitchFamily="2" charset="-122"/>
                </a:rPr>
                <a:t>-(</a:t>
              </a:r>
              <a:r>
                <a:rPr kumimoji="1" lang="en-US" altLang="zh-CN" sz="2800" b="1" i="1" baseline="45000">
                  <a:latin typeface="Times New Roman" panose="02020603050405020304" pitchFamily="18" charset="0"/>
                  <a:ea typeface="宋体" panose="02010600030101010101" pitchFamily="2" charset="-122"/>
                </a:rPr>
                <a:t>n</a:t>
              </a:r>
              <a:r>
                <a:rPr kumimoji="1" lang="en-US" altLang="zh-CN" sz="2800" b="1" baseline="45000">
                  <a:latin typeface="Times New Roman" panose="02020603050405020304" pitchFamily="18" charset="0"/>
                  <a:ea typeface="宋体" panose="02010600030101010101" pitchFamily="2" charset="-122"/>
                </a:rPr>
                <a:t>-1)</a:t>
              </a:r>
              <a:r>
                <a:rPr kumimoji="1" lang="en-US" altLang="zh-CN" sz="2800" b="1">
                  <a:latin typeface="Times New Roman" panose="02020603050405020304" pitchFamily="18" charset="0"/>
                  <a:ea typeface="宋体" panose="02010600030101010101" pitchFamily="2" charset="-122"/>
                </a:rPr>
                <a:t>+</a:t>
              </a:r>
              <a:r>
                <a:rPr kumimoji="1" lang="zh-CN" altLang="en-US" sz="2800" b="1">
                  <a:latin typeface="Times New Roman" panose="02020603050405020304" pitchFamily="18" charset="0"/>
                  <a:ea typeface="宋体" panose="02010600030101010101" pitchFamily="2" charset="-122"/>
                </a:rPr>
                <a:t>(0</a:t>
              </a:r>
              <a:r>
                <a:rPr kumimoji="1" lang="zh-CN" altLang="en-US" sz="1000" b="1">
                  <a:latin typeface="Times New Roman" panose="02020603050405020304" pitchFamily="18" charset="0"/>
                  <a:ea typeface="宋体" panose="02010600030101010101" pitchFamily="2" charset="-122"/>
                </a:rPr>
                <a:t> </a:t>
              </a:r>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i="1" baseline="-25000">
                  <a:latin typeface="Times New Roman" panose="02020603050405020304" pitchFamily="18" charset="0"/>
                  <a:ea typeface="宋体" panose="02010600030101010101" pitchFamily="2" charset="-122"/>
                </a:rPr>
                <a:t>n</a:t>
              </a:r>
              <a:r>
                <a:rPr kumimoji="1" lang="en-US" altLang="zh-CN" sz="2800" b="1">
                  <a:latin typeface="Times New Roman" panose="02020603050405020304" pitchFamily="18" charset="0"/>
                  <a:ea typeface="宋体" panose="02010600030101010101" pitchFamily="2" charset="-122"/>
                </a:rPr>
                <a:t>)2</a:t>
              </a:r>
              <a:r>
                <a:rPr kumimoji="1" lang="en-US" altLang="zh-CN" sz="2800" b="1" baseline="45000">
                  <a:latin typeface="Times New Roman" panose="02020603050405020304" pitchFamily="18" charset="0"/>
                  <a:ea typeface="宋体" panose="02010600030101010101" pitchFamily="2" charset="-122"/>
                </a:rPr>
                <a:t>-</a:t>
              </a:r>
              <a:r>
                <a:rPr kumimoji="1" lang="en-US" altLang="zh-CN" sz="2800" b="1" i="1" baseline="45000">
                  <a:latin typeface="Times New Roman" panose="02020603050405020304" pitchFamily="18" charset="0"/>
                  <a:ea typeface="宋体" panose="02010600030101010101" pitchFamily="2" charset="-122"/>
                </a:rPr>
                <a:t>n</a:t>
              </a:r>
              <a:r>
                <a:rPr kumimoji="1" lang="en-US" altLang="zh-CN" sz="2800" b="1">
                  <a:latin typeface="Times New Roman" panose="02020603050405020304" pitchFamily="18" charset="0"/>
                  <a:ea typeface="宋体" panose="02010600030101010101" pitchFamily="2" charset="-122"/>
                </a:rPr>
                <a:t>)]</a:t>
              </a:r>
              <a:endParaRPr kumimoji="1" lang="zh-CN" altLang="en-US" sz="2800" b="1">
                <a:latin typeface="Times New Roman" panose="02020603050405020304" pitchFamily="18" charset="0"/>
                <a:ea typeface="宋体" panose="02010600030101010101" pitchFamily="2" charset="-122"/>
              </a:endParaRPr>
            </a:p>
          </p:txBody>
        </p:sp>
        <p:sp>
          <p:nvSpPr>
            <p:cNvPr id="68642" name="Text Box 23"/>
            <p:cNvSpPr txBox="1">
              <a:spLocks noChangeArrowheads="1"/>
            </p:cNvSpPr>
            <p:nvPr/>
          </p:nvSpPr>
          <p:spPr bwMode="auto">
            <a:xfrm>
              <a:off x="2699" y="2895"/>
              <a:ext cx="4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 </a:t>
              </a:r>
            </a:p>
          </p:txBody>
        </p:sp>
      </p:grpSp>
      <p:grpSp>
        <p:nvGrpSpPr>
          <p:cNvPr id="8" name="Group 24"/>
          <p:cNvGrpSpPr/>
          <p:nvPr/>
        </p:nvGrpSpPr>
        <p:grpSpPr bwMode="auto">
          <a:xfrm>
            <a:off x="4708526" y="5854002"/>
            <a:ext cx="3825875" cy="585788"/>
            <a:chOff x="2006" y="3711"/>
            <a:chExt cx="2410" cy="369"/>
          </a:xfrm>
        </p:grpSpPr>
        <mc:AlternateContent xmlns:mc="http://schemas.openxmlformats.org/markup-compatibility/2006" xmlns:a14="http://schemas.microsoft.com/office/drawing/2010/main">
          <mc:Choice Requires="a14">
            <p:sp>
              <p:nvSpPr>
                <p:cNvPr id="68638" name="Text Box 25"/>
                <p:cNvSpPr txBox="1">
                  <a:spLocks noChangeArrowheads="1"/>
                </p:cNvSpPr>
                <p:nvPr/>
              </p:nvSpPr>
              <p:spPr bwMode="auto">
                <a:xfrm>
                  <a:off x="2006" y="3750"/>
                  <a:ext cx="2410"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14:m>
                    <m:oMath xmlns:m="http://schemas.openxmlformats.org/officeDocument/2006/math">
                      <m:sSup>
                        <m:sSupPr>
                          <m:ctrlPr>
                            <a:rPr kumimoji="1" lang="en-US" altLang="zh-CN" sz="2800" b="1" i="1" smtClean="0">
                              <a:solidFill>
                                <a:schemeClr val="folHlink"/>
                              </a:solidFill>
                              <a:latin typeface="Cambria Math" panose="02040503050406030204" pitchFamily="18" charset="0"/>
                              <a:ea typeface="宋体" panose="02010600030101010101" pitchFamily="2" charset="-122"/>
                            </a:rPr>
                          </m:ctrlPr>
                        </m:sSupPr>
                        <m:e>
                          <m:r>
                            <a:rPr kumimoji="1" lang="en-US" altLang="zh-CN" sz="2800" b="1" i="1" smtClean="0">
                              <a:solidFill>
                                <a:schemeClr val="folHlink"/>
                              </a:solidFill>
                              <a:latin typeface="Cambria Math" panose="02040503050406030204" pitchFamily="18" charset="0"/>
                              <a:ea typeface="宋体" panose="02010600030101010101" pitchFamily="2" charset="-122"/>
                            </a:rPr>
                            <m:t>𝒚</m:t>
                          </m:r>
                        </m:e>
                        <m:sup>
                          <m:r>
                            <a:rPr kumimoji="1" lang="en-US" altLang="zh-CN" sz="2800" b="1" i="1" smtClean="0">
                              <a:solidFill>
                                <a:schemeClr val="folHlink"/>
                              </a:solidFill>
                              <a:latin typeface="Cambria Math" panose="02040503050406030204" pitchFamily="18" charset="0"/>
                              <a:ea typeface="宋体" panose="02010600030101010101" pitchFamily="2" charset="-122"/>
                            </a:rPr>
                            <m:t>′</m:t>
                          </m:r>
                        </m:sup>
                      </m:sSup>
                    </m:oMath>
                  </a14:m>
                  <a:r>
                    <a:rPr kumimoji="1" lang="en-US" altLang="zh-CN" sz="2800" b="1" baseline="-25000" dirty="0">
                      <a:solidFill>
                        <a:schemeClr val="folHlink"/>
                      </a:solidFill>
                      <a:latin typeface="Times New Roman" panose="02020603050405020304" pitchFamily="18" charset="0"/>
                      <a:ea typeface="宋体" panose="02010600030101010101" pitchFamily="2" charset="-122"/>
                    </a:rPr>
                    <a:t>1 </a:t>
                  </a:r>
                  <a:r>
                    <a:rPr kumimoji="1" lang="en-US" altLang="zh-CN" sz="2800" b="1" dirty="0">
                      <a:latin typeface="Times New Roman" panose="02020603050405020304" pitchFamily="18" charset="0"/>
                      <a:ea typeface="宋体" panose="02010600030101010101" pitchFamily="2" charset="-122"/>
                    </a:rPr>
                    <a:t>2</a:t>
                  </a:r>
                  <a:r>
                    <a:rPr kumimoji="1" lang="en-US" altLang="zh-CN" sz="2800" b="1" baseline="45000" dirty="0">
                      <a:latin typeface="Times New Roman" panose="02020603050405020304" pitchFamily="18" charset="0"/>
                      <a:ea typeface="宋体" panose="02010600030101010101" pitchFamily="2" charset="-122"/>
                    </a:rPr>
                    <a:t>-1 </a:t>
                  </a:r>
                  <a:r>
                    <a:rPr kumimoji="1" lang="en-US" altLang="zh-CN" sz="2800" b="1" dirty="0">
                      <a:latin typeface="Times New Roman" panose="02020603050405020304" pitchFamily="18" charset="0"/>
                      <a:ea typeface="宋体" panose="02010600030101010101" pitchFamily="2" charset="-122"/>
                    </a:rPr>
                    <a:t>+      +</a:t>
                  </a:r>
                </a:p>
              </p:txBody>
            </p:sp>
          </mc:Choice>
          <mc:Fallback xmlns="">
            <p:sp>
              <p:nvSpPr>
                <p:cNvPr id="68638" name="Text Box 25"/>
                <p:cNvSpPr txBox="1">
                  <a:spLocks noRot="1" noChangeAspect="1" noMove="1" noResize="1" noEditPoints="1" noAdjustHandles="1" noChangeArrowheads="1" noChangeShapeType="1" noTextEdit="1"/>
                </p:cNvSpPr>
                <p:nvPr/>
              </p:nvSpPr>
              <p:spPr bwMode="auto">
                <a:xfrm>
                  <a:off x="2006" y="3750"/>
                  <a:ext cx="2410" cy="330"/>
                </a:xfrm>
                <a:prstGeom prst="rect">
                  <a:avLst/>
                </a:prstGeom>
                <a:blipFill rotWithShape="1">
                  <a:blip r:embed="rId3"/>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8639" name="Text Box 26"/>
            <p:cNvSpPr txBox="1">
              <a:spLocks noChangeArrowheads="1"/>
            </p:cNvSpPr>
            <p:nvPr/>
          </p:nvSpPr>
          <p:spPr bwMode="auto">
            <a:xfrm>
              <a:off x="2774" y="3711"/>
              <a:ext cx="3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 </a:t>
              </a:r>
            </a:p>
          </p:txBody>
        </p:sp>
        <mc:AlternateContent xmlns:mc="http://schemas.openxmlformats.org/markup-compatibility/2006" xmlns:a14="http://schemas.microsoft.com/office/drawing/2010/main">
          <mc:Choice Requires="a14">
            <p:sp>
              <p:nvSpPr>
                <p:cNvPr id="68640" name="Text Box 27"/>
                <p:cNvSpPr txBox="1">
                  <a:spLocks noChangeArrowheads="1"/>
                </p:cNvSpPr>
                <p:nvPr/>
              </p:nvSpPr>
              <p:spPr bwMode="auto">
                <a:xfrm>
                  <a:off x="3222" y="3750"/>
                  <a:ext cx="742" cy="3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14:m>
                    <m:oMath xmlns:m="http://schemas.openxmlformats.org/officeDocument/2006/math">
                      <m:sSup>
                        <m:sSupPr>
                          <m:ctrlPr>
                            <a:rPr kumimoji="1" lang="en-US" altLang="zh-CN" sz="2800" b="1" i="1" smtClean="0">
                              <a:solidFill>
                                <a:schemeClr val="folHlink"/>
                              </a:solidFill>
                              <a:latin typeface="Cambria Math" panose="02040503050406030204" pitchFamily="18" charset="0"/>
                              <a:ea typeface="宋体" panose="02010600030101010101" pitchFamily="2" charset="-122"/>
                            </a:rPr>
                          </m:ctrlPr>
                        </m:sSupPr>
                        <m:e>
                          <m:r>
                            <a:rPr kumimoji="1" lang="en-US" altLang="zh-CN" sz="2800" b="1" i="1" smtClean="0">
                              <a:solidFill>
                                <a:schemeClr val="folHlink"/>
                              </a:solidFill>
                              <a:latin typeface="Cambria Math" panose="02040503050406030204" pitchFamily="18" charset="0"/>
                              <a:ea typeface="宋体" panose="02010600030101010101" pitchFamily="2" charset="-122"/>
                            </a:rPr>
                            <m:t>𝒚</m:t>
                          </m:r>
                        </m:e>
                        <m:sup>
                          <m:r>
                            <a:rPr kumimoji="1" lang="en-US" altLang="zh-CN" sz="2800" b="1" i="1" smtClean="0">
                              <a:solidFill>
                                <a:schemeClr val="folHlink"/>
                              </a:solidFill>
                              <a:latin typeface="Cambria Math" panose="02040503050406030204" pitchFamily="18" charset="0"/>
                              <a:ea typeface="宋体" panose="02010600030101010101" pitchFamily="2" charset="-122"/>
                            </a:rPr>
                            <m:t>′</m:t>
                          </m:r>
                        </m:sup>
                      </m:sSup>
                    </m:oMath>
                  </a14:m>
                  <a:r>
                    <a:rPr kumimoji="1" lang="en-US" altLang="zh-CN" sz="2800" b="1" i="1" baseline="-25000" dirty="0" err="1">
                      <a:solidFill>
                        <a:schemeClr val="folHlink"/>
                      </a:solidFill>
                      <a:latin typeface="Times New Roman" panose="02020603050405020304" pitchFamily="18" charset="0"/>
                      <a:ea typeface="宋体" panose="02010600030101010101" pitchFamily="2" charset="-122"/>
                    </a:rPr>
                    <a:t>n</a:t>
                  </a:r>
                  <a:r>
                    <a:rPr kumimoji="1" lang="en-US" altLang="zh-CN" sz="2800" b="1" baseline="-25000" dirty="0">
                      <a:solidFill>
                        <a:schemeClr val="folHlink"/>
                      </a:solidFill>
                      <a:latin typeface="Times New Roman" panose="02020603050405020304" pitchFamily="18" charset="0"/>
                      <a:ea typeface="宋体" panose="02010600030101010101" pitchFamily="2" charset="-122"/>
                    </a:rPr>
                    <a:t> </a:t>
                  </a:r>
                  <a:r>
                    <a:rPr kumimoji="1" lang="en-US" altLang="zh-CN" sz="2800" b="1" dirty="0">
                      <a:latin typeface="Times New Roman" panose="02020603050405020304" pitchFamily="18" charset="0"/>
                      <a:ea typeface="宋体" panose="02010600030101010101" pitchFamily="2" charset="-122"/>
                    </a:rPr>
                    <a:t>2</a:t>
                  </a:r>
                  <a:r>
                    <a:rPr kumimoji="1" lang="en-US" altLang="zh-CN" sz="2800" b="1" baseline="45000" dirty="0">
                      <a:latin typeface="Times New Roman" panose="02020603050405020304" pitchFamily="18" charset="0"/>
                      <a:ea typeface="宋体" panose="02010600030101010101" pitchFamily="2" charset="-122"/>
                    </a:rPr>
                    <a:t>-</a:t>
                  </a:r>
                  <a:r>
                    <a:rPr kumimoji="1" lang="en-US" altLang="zh-CN" sz="2800" b="1" i="1" baseline="45000" dirty="0">
                      <a:latin typeface="Times New Roman" panose="02020603050405020304" pitchFamily="18" charset="0"/>
                      <a:ea typeface="宋体" panose="02010600030101010101" pitchFamily="2" charset="-122"/>
                    </a:rPr>
                    <a:t>n</a:t>
                  </a:r>
                </a:p>
              </p:txBody>
            </p:sp>
          </mc:Choice>
          <mc:Fallback xmlns="">
            <p:sp>
              <p:nvSpPr>
                <p:cNvPr id="68640" name="Text Box 27"/>
                <p:cNvSpPr txBox="1">
                  <a:spLocks noRot="1" noChangeAspect="1" noMove="1" noResize="1" noEditPoints="1" noAdjustHandles="1" noChangeArrowheads="1" noChangeShapeType="1" noTextEdit="1"/>
                </p:cNvSpPr>
                <p:nvPr/>
              </p:nvSpPr>
              <p:spPr bwMode="auto">
                <a:xfrm>
                  <a:off x="3222" y="3750"/>
                  <a:ext cx="742" cy="327"/>
                </a:xfrm>
                <a:prstGeom prst="rect">
                  <a:avLst/>
                </a:prstGeom>
                <a:blipFill rotWithShape="1">
                  <a:blip r:embed="rId4"/>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9" name="Group 28"/>
          <p:cNvGrpSpPr/>
          <p:nvPr/>
        </p:nvGrpSpPr>
        <p:grpSpPr bwMode="auto">
          <a:xfrm>
            <a:off x="6705600" y="1562983"/>
            <a:ext cx="2438400" cy="595313"/>
            <a:chOff x="3264" y="1023"/>
            <a:chExt cx="1536" cy="375"/>
          </a:xfrm>
        </p:grpSpPr>
        <p:sp>
          <p:nvSpPr>
            <p:cNvPr id="68636" name="Text Box 29"/>
            <p:cNvSpPr txBox="1">
              <a:spLocks noChangeArrowheads="1"/>
            </p:cNvSpPr>
            <p:nvPr/>
          </p:nvSpPr>
          <p:spPr bwMode="auto">
            <a:xfrm>
              <a:off x="3312" y="1023"/>
              <a:ext cx="14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1">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x</a:t>
              </a:r>
              <a:r>
                <a:rPr kumimoji="1" lang="en-US" altLang="zh-CN" sz="2800" b="1">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baseline="-3000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补</a:t>
              </a:r>
              <a:r>
                <a:rPr kumimoji="1" lang="zh-CN" altLang="en-US" sz="2800" b="1">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b="1" i="1">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x</a:t>
              </a:r>
              <a:r>
                <a:rPr kumimoji="1" lang="en-US" altLang="zh-CN" sz="2800" b="1">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baseline="-25000">
                  <a:solidFill>
                    <a:schemeClr val="folHlink"/>
                  </a:solidFill>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 </a:t>
              </a:r>
            </a:p>
          </p:txBody>
        </p:sp>
        <p:sp>
          <p:nvSpPr>
            <p:cNvPr id="68637" name="AutoShape 30"/>
            <p:cNvSpPr>
              <a:spLocks noChangeArrowheads="1"/>
            </p:cNvSpPr>
            <p:nvPr/>
          </p:nvSpPr>
          <p:spPr bwMode="auto">
            <a:xfrm>
              <a:off x="3264" y="1062"/>
              <a:ext cx="1536" cy="336"/>
            </a:xfrm>
            <a:prstGeom prst="wedgeRoundRectCallout">
              <a:avLst>
                <a:gd name="adj1" fmla="val -99218"/>
                <a:gd name="adj2" fmla="val 69347"/>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algn="ctr" eaLnBrk="1" hangingPunct="1"/>
              <a:endParaRPr kumimoji="1" lang="zh-CN" altLang="en-US" sz="2800" b="1">
                <a:latin typeface="Times New Roman" panose="02020603050405020304" pitchFamily="18" charset="0"/>
                <a:ea typeface="宋体" panose="02010600030101010101" pitchFamily="2" charset="-122"/>
              </a:endParaRPr>
            </a:p>
          </p:txBody>
        </p:sp>
      </p:grpSp>
      <p:grpSp>
        <p:nvGrpSpPr>
          <p:cNvPr id="10" name="Group 31"/>
          <p:cNvGrpSpPr/>
          <p:nvPr/>
        </p:nvGrpSpPr>
        <p:grpSpPr bwMode="auto">
          <a:xfrm>
            <a:off x="8305800" y="2639307"/>
            <a:ext cx="1981200" cy="533400"/>
            <a:chOff x="4272" y="1686"/>
            <a:chExt cx="1248" cy="336"/>
          </a:xfrm>
        </p:grpSpPr>
        <p:sp>
          <p:nvSpPr>
            <p:cNvPr id="68634" name="Text Box 32"/>
            <p:cNvSpPr txBox="1">
              <a:spLocks noChangeArrowheads="1"/>
            </p:cNvSpPr>
            <p:nvPr/>
          </p:nvSpPr>
          <p:spPr bwMode="auto">
            <a:xfrm>
              <a:off x="4272" y="1695"/>
              <a:ext cx="124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2</a:t>
              </a:r>
              <a:r>
                <a:rPr kumimoji="1" lang="zh-CN" altLang="en-US" sz="2800" b="1" baseline="45000">
                  <a:solidFill>
                    <a:schemeClr val="folHlink"/>
                  </a:solidFill>
                  <a:latin typeface="Times New Roman" panose="02020603050405020304" pitchFamily="18" charset="0"/>
                  <a:ea typeface="宋体" panose="02010600030101010101" pitchFamily="2" charset="-122"/>
                </a:rPr>
                <a:t>-1</a:t>
              </a:r>
              <a:r>
                <a:rPr kumimoji="1" lang="zh-CN" altLang="en-US" sz="2800" b="1">
                  <a:solidFill>
                    <a:schemeClr val="folHlink"/>
                  </a:solidFill>
                  <a:latin typeface="Times New Roman" panose="02020603050405020304" pitchFamily="18" charset="0"/>
                  <a:ea typeface="宋体" panose="02010600030101010101" pitchFamily="2" charset="-122"/>
                </a:rPr>
                <a:t> = 2</a:t>
              </a:r>
              <a:r>
                <a:rPr kumimoji="1" lang="zh-CN" altLang="en-US" sz="2800" b="1" baseline="45000">
                  <a:solidFill>
                    <a:schemeClr val="folHlink"/>
                  </a:solidFill>
                  <a:latin typeface="Times New Roman" panose="02020603050405020304" pitchFamily="18" charset="0"/>
                  <a:ea typeface="宋体" panose="02010600030101010101" pitchFamily="2" charset="-122"/>
                </a:rPr>
                <a:t>0</a:t>
              </a:r>
              <a:r>
                <a:rPr kumimoji="1" lang="zh-CN" altLang="en-US" sz="2800" b="1">
                  <a:solidFill>
                    <a:schemeClr val="folHlink"/>
                  </a:solidFill>
                  <a:latin typeface="Times New Roman" panose="02020603050405020304" pitchFamily="18" charset="0"/>
                  <a:ea typeface="宋体" panose="02010600030101010101" pitchFamily="2" charset="-122"/>
                </a:rPr>
                <a:t> </a:t>
              </a:r>
              <a:r>
                <a:rPr kumimoji="1" lang="zh-CN" altLang="en-US" sz="2800" b="1">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 2</a:t>
              </a:r>
              <a:r>
                <a:rPr kumimoji="1" lang="zh-CN" altLang="en-US" sz="2800" b="1" baseline="4500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-1</a:t>
              </a:r>
            </a:p>
          </p:txBody>
        </p:sp>
        <p:sp>
          <p:nvSpPr>
            <p:cNvPr id="68635" name="AutoShape 33"/>
            <p:cNvSpPr>
              <a:spLocks noChangeArrowheads="1"/>
            </p:cNvSpPr>
            <p:nvPr/>
          </p:nvSpPr>
          <p:spPr bwMode="auto">
            <a:xfrm>
              <a:off x="4272" y="1686"/>
              <a:ext cx="1248" cy="336"/>
            </a:xfrm>
            <a:prstGeom prst="roundRect">
              <a:avLst>
                <a:gd name="adj"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endParaRPr kumimoji="1" lang="zh-CN" altLang="en-US" sz="2400">
                <a:latin typeface="Times New Roman" panose="02020603050405020304" pitchFamily="18" charset="0"/>
                <a:ea typeface="宋体" panose="02010600030101010101" pitchFamily="2" charset="-122"/>
              </a:endParaRPr>
            </a:p>
          </p:txBody>
        </p:sp>
      </p:grpSp>
      <p:grpSp>
        <p:nvGrpSpPr>
          <p:cNvPr id="11" name="Group 34"/>
          <p:cNvGrpSpPr/>
          <p:nvPr/>
        </p:nvGrpSpPr>
        <p:grpSpPr bwMode="auto">
          <a:xfrm>
            <a:off x="8304214" y="3401307"/>
            <a:ext cx="2058987" cy="533400"/>
            <a:chOff x="4271" y="2166"/>
            <a:chExt cx="1297" cy="336"/>
          </a:xfrm>
        </p:grpSpPr>
        <p:sp>
          <p:nvSpPr>
            <p:cNvPr id="68632" name="Text Box 35"/>
            <p:cNvSpPr txBox="1">
              <a:spLocks noChangeArrowheads="1"/>
            </p:cNvSpPr>
            <p:nvPr/>
          </p:nvSpPr>
          <p:spPr bwMode="auto">
            <a:xfrm>
              <a:off x="4271" y="2166"/>
              <a:ext cx="129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2</a:t>
              </a:r>
              <a:r>
                <a:rPr kumimoji="1" lang="zh-CN" altLang="en-US" sz="2800" b="1" baseline="45000">
                  <a:solidFill>
                    <a:schemeClr val="folHlink"/>
                  </a:solidFill>
                  <a:latin typeface="Times New Roman" panose="02020603050405020304" pitchFamily="18" charset="0"/>
                  <a:ea typeface="宋体" panose="02010600030101010101" pitchFamily="2" charset="-122"/>
                </a:rPr>
                <a:t>-2</a:t>
              </a:r>
              <a:r>
                <a:rPr kumimoji="1" lang="zh-CN" altLang="en-US" sz="2800" b="1">
                  <a:solidFill>
                    <a:schemeClr val="folHlink"/>
                  </a:solidFill>
                  <a:latin typeface="Times New Roman" panose="02020603050405020304" pitchFamily="18" charset="0"/>
                  <a:ea typeface="宋体" panose="02010600030101010101" pitchFamily="2" charset="-122"/>
                </a:rPr>
                <a:t> = 2</a:t>
              </a:r>
              <a:r>
                <a:rPr kumimoji="1" lang="zh-CN" altLang="en-US" sz="2800" b="1" baseline="45000">
                  <a:solidFill>
                    <a:schemeClr val="folHlink"/>
                  </a:solidFill>
                  <a:latin typeface="Times New Roman" panose="02020603050405020304" pitchFamily="18" charset="0"/>
                  <a:ea typeface="宋体" panose="02010600030101010101" pitchFamily="2" charset="-122"/>
                </a:rPr>
                <a:t>-1</a:t>
              </a:r>
              <a:r>
                <a:rPr kumimoji="1" lang="zh-CN" altLang="en-US" sz="2800" b="1">
                  <a:solidFill>
                    <a:schemeClr val="folHlink"/>
                  </a:solidFill>
                  <a:latin typeface="Times New Roman" panose="02020603050405020304" pitchFamily="18" charset="0"/>
                  <a:ea typeface="宋体" panose="02010600030101010101" pitchFamily="2" charset="-122"/>
                </a:rPr>
                <a:t> </a:t>
              </a:r>
              <a:r>
                <a:rPr kumimoji="1" lang="zh-CN" altLang="en-US" sz="2800" b="1">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 2</a:t>
              </a:r>
              <a:r>
                <a:rPr kumimoji="1" lang="zh-CN" altLang="en-US" sz="2800" b="1" baseline="4500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-2</a:t>
              </a:r>
            </a:p>
          </p:txBody>
        </p:sp>
        <p:sp>
          <p:nvSpPr>
            <p:cNvPr id="68633" name="AutoShape 36"/>
            <p:cNvSpPr>
              <a:spLocks noChangeArrowheads="1"/>
            </p:cNvSpPr>
            <p:nvPr/>
          </p:nvSpPr>
          <p:spPr bwMode="auto">
            <a:xfrm>
              <a:off x="4272" y="2166"/>
              <a:ext cx="1296" cy="336"/>
            </a:xfrm>
            <a:prstGeom prst="roundRect">
              <a:avLst>
                <a:gd name="adj"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endParaRPr kumimoji="1" lang="zh-CN" altLang="en-US" sz="2400">
                <a:latin typeface="Times New Roman" panose="02020603050405020304" pitchFamily="18" charset="0"/>
                <a:ea typeface="宋体" panose="02010600030101010101" pitchFamily="2" charset="-122"/>
              </a:endParaRPr>
            </a:p>
          </p:txBody>
        </p:sp>
      </p:grpSp>
      <p:sp>
        <p:nvSpPr>
          <p:cNvPr id="591909" name="Text Box 37"/>
          <p:cNvSpPr txBox="1">
            <a:spLocks noChangeArrowheads="1"/>
          </p:cNvSpPr>
          <p:nvPr/>
        </p:nvSpPr>
        <p:spPr bwMode="auto">
          <a:xfrm>
            <a:off x="3999865" y="3383845"/>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en-US" altLang="zh-CN" sz="2800" b="1">
                <a:solidFill>
                  <a:schemeClr val="folHlink"/>
                </a:solidFill>
                <a:latin typeface="Times New Roman" panose="02020603050405020304" pitchFamily="18" charset="0"/>
                <a:ea typeface="宋体" panose="02010600030101010101" pitchFamily="2" charset="-122"/>
              </a:rPr>
              <a:t>2</a:t>
            </a:r>
            <a:r>
              <a:rPr kumimoji="1" lang="en-US" altLang="zh-CN" sz="2800" b="1" baseline="45000">
                <a:solidFill>
                  <a:schemeClr val="folHlink"/>
                </a:solidFill>
                <a:latin typeface="Times New Roman" panose="02020603050405020304" pitchFamily="18" charset="0"/>
                <a:ea typeface="宋体" panose="02010600030101010101" pitchFamily="2" charset="-122"/>
              </a:rPr>
              <a:t>-1</a:t>
            </a:r>
            <a:endParaRPr kumimoji="1" lang="zh-CN" altLang="en-US" sz="2800" b="1" baseline="45000">
              <a:solidFill>
                <a:schemeClr val="folHlink"/>
              </a:solidFill>
              <a:latin typeface="Times New Roman" panose="02020603050405020304" pitchFamily="18" charset="0"/>
              <a:ea typeface="宋体" panose="02010600030101010101" pitchFamily="2" charset="-122"/>
            </a:endParaRPr>
          </a:p>
        </p:txBody>
      </p:sp>
      <p:sp>
        <p:nvSpPr>
          <p:cNvPr id="591910" name="Text Box 38"/>
          <p:cNvSpPr txBox="1">
            <a:spLocks noChangeArrowheads="1"/>
          </p:cNvSpPr>
          <p:nvPr/>
        </p:nvSpPr>
        <p:spPr bwMode="auto">
          <a:xfrm>
            <a:off x="4824730" y="3383845"/>
            <a:ext cx="609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en-US" altLang="zh-CN" sz="2800" b="1">
                <a:solidFill>
                  <a:schemeClr val="folHlink"/>
                </a:solidFill>
                <a:latin typeface="Times New Roman" panose="02020603050405020304" pitchFamily="18" charset="0"/>
                <a:ea typeface="宋体" panose="02010600030101010101" pitchFamily="2" charset="-122"/>
              </a:rPr>
              <a:t>2</a:t>
            </a:r>
            <a:r>
              <a:rPr kumimoji="1" lang="en-US" altLang="zh-CN" sz="2800" b="1" baseline="45000">
                <a:solidFill>
                  <a:schemeClr val="folHlink"/>
                </a:solidFill>
                <a:latin typeface="Times New Roman" panose="02020603050405020304" pitchFamily="18" charset="0"/>
                <a:ea typeface="宋体" panose="02010600030101010101" pitchFamily="2" charset="-122"/>
              </a:rPr>
              <a:t>-2</a:t>
            </a:r>
            <a:endParaRPr kumimoji="1" lang="zh-CN" altLang="en-US" sz="2800" b="1" baseline="45000">
              <a:solidFill>
                <a:schemeClr val="folHlink"/>
              </a:solidFill>
              <a:latin typeface="Times New Roman" panose="02020603050405020304" pitchFamily="18" charset="0"/>
              <a:ea typeface="宋体" panose="02010600030101010101" pitchFamily="2" charset="-122"/>
            </a:endParaRPr>
          </a:p>
        </p:txBody>
      </p:sp>
      <p:sp>
        <p:nvSpPr>
          <p:cNvPr id="591911" name="AutoShape 39"/>
          <p:cNvSpPr>
            <a:spLocks noChangeArrowheads="1"/>
          </p:cNvSpPr>
          <p:nvPr/>
        </p:nvSpPr>
        <p:spPr bwMode="auto">
          <a:xfrm>
            <a:off x="4267200" y="5306307"/>
            <a:ext cx="935038" cy="533400"/>
          </a:xfrm>
          <a:prstGeom prst="wedgeRoundRectCallout">
            <a:avLst>
              <a:gd name="adj1" fmla="val 18750"/>
              <a:gd name="adj2" fmla="val 94347"/>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algn="ctr" eaLnBrk="1" hangingPunct="1"/>
            <a:endParaRPr kumimoji="1" lang="zh-CN" altLang="en-US" sz="2800" b="1">
              <a:latin typeface="Times New Roman" panose="02020603050405020304" pitchFamily="18" charset="0"/>
              <a:ea typeface="宋体" panose="02010600030101010101" pitchFamily="2" charset="-122"/>
            </a:endParaRPr>
          </a:p>
        </p:txBody>
      </p:sp>
      <p:grpSp>
        <p:nvGrpSpPr>
          <p:cNvPr id="12" name="Group 40"/>
          <p:cNvGrpSpPr/>
          <p:nvPr/>
        </p:nvGrpSpPr>
        <p:grpSpPr bwMode="auto">
          <a:xfrm>
            <a:off x="1998664" y="5192007"/>
            <a:ext cx="6289675" cy="590550"/>
            <a:chOff x="299" y="3294"/>
            <a:chExt cx="3962" cy="372"/>
          </a:xfrm>
        </p:grpSpPr>
        <p:sp>
          <p:nvSpPr>
            <p:cNvPr id="68630" name="Text Box 41"/>
            <p:cNvSpPr txBox="1">
              <a:spLocks noChangeArrowheads="1"/>
            </p:cNvSpPr>
            <p:nvPr/>
          </p:nvSpPr>
          <p:spPr bwMode="auto">
            <a:xfrm>
              <a:off x="299" y="3339"/>
              <a:ext cx="39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1</a:t>
              </a:r>
              <a:r>
                <a:rPr kumimoji="1" lang="zh-CN" altLang="en-US" sz="28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1">
                  <a:latin typeface="Times New Roman" panose="02020603050405020304" pitchFamily="18" charset="0"/>
                  <a:ea typeface="宋体" panose="02010600030101010101" pitchFamily="2" charset="-122"/>
                  <a:cs typeface="Times New Roman" panose="02020603050405020304" pitchFamily="18" charset="0"/>
                </a:rPr>
                <a:t>y</a:t>
              </a:r>
              <a:r>
                <a:rPr kumimoji="1" lang="en-US" altLang="zh-CN" sz="2400" b="1" baseline="-25000">
                  <a:latin typeface="Times New Roman" panose="02020603050405020304" pitchFamily="18" charset="0"/>
                  <a:ea typeface="宋体" panose="02010600030101010101" pitchFamily="2" charset="-122"/>
                  <a:cs typeface="Times New Roman" panose="02020603050405020304" pitchFamily="18" charset="0"/>
                </a:rPr>
                <a:t>0</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2</a:t>
              </a:r>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1</a:t>
              </a:r>
              <a:r>
                <a:rPr kumimoji="1" lang="en-US" altLang="zh-CN" sz="2800" b="1">
                  <a:latin typeface="Times New Roman" panose="02020603050405020304" pitchFamily="18" charset="0"/>
                  <a:ea typeface="宋体" panose="02010600030101010101" pitchFamily="2" charset="-122"/>
                </a:rPr>
                <a:t>)2</a:t>
              </a:r>
              <a:r>
                <a:rPr kumimoji="1" lang="en-US" altLang="zh-CN" sz="2800" b="1" baseline="45000">
                  <a:latin typeface="Times New Roman" panose="02020603050405020304" pitchFamily="18" charset="0"/>
                  <a:ea typeface="宋体" panose="02010600030101010101" pitchFamily="2" charset="-122"/>
                </a:rPr>
                <a:t>-1</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y</a:t>
              </a:r>
              <a:r>
                <a:rPr kumimoji="1" lang="en-US" altLang="zh-CN" sz="2400" b="1" i="1" baseline="-25000">
                  <a:latin typeface="Times New Roman" panose="02020603050405020304" pitchFamily="18" charset="0"/>
                  <a:ea typeface="宋体" panose="02010600030101010101" pitchFamily="2" charset="-122"/>
                </a:rPr>
                <a:t>n</a:t>
              </a:r>
              <a:r>
                <a:rPr kumimoji="1" lang="en-US" altLang="zh-CN" sz="2400" b="1" baseline="-25000">
                  <a:latin typeface="Times New Roman" panose="02020603050405020304" pitchFamily="18" charset="0"/>
                  <a:ea typeface="宋体" panose="02010600030101010101" pitchFamily="2" charset="-122"/>
                </a:rPr>
                <a:t>+1</a:t>
              </a:r>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i="1" baseline="-25000">
                  <a:latin typeface="Times New Roman" panose="02020603050405020304" pitchFamily="18" charset="0"/>
                  <a:ea typeface="宋体" panose="02010600030101010101" pitchFamily="2" charset="-122"/>
                </a:rPr>
                <a:t>n</a:t>
              </a:r>
              <a:r>
                <a:rPr kumimoji="1" lang="en-US" altLang="zh-CN" sz="2800" b="1">
                  <a:latin typeface="Times New Roman" panose="02020603050405020304" pitchFamily="18" charset="0"/>
                  <a:ea typeface="宋体" panose="02010600030101010101" pitchFamily="2" charset="-122"/>
                </a:rPr>
                <a:t>)2</a:t>
              </a:r>
              <a:r>
                <a:rPr kumimoji="1" lang="en-US" altLang="zh-CN" sz="2800" b="1" baseline="45000">
                  <a:latin typeface="Times New Roman" panose="02020603050405020304" pitchFamily="18" charset="0"/>
                  <a:ea typeface="宋体" panose="02010600030101010101" pitchFamily="2" charset="-122"/>
                </a:rPr>
                <a:t>-</a:t>
              </a:r>
              <a:r>
                <a:rPr kumimoji="1" lang="en-US" altLang="zh-CN" sz="2800" b="1" i="1" baseline="45000">
                  <a:latin typeface="Times New Roman" panose="02020603050405020304" pitchFamily="18" charset="0"/>
                  <a:ea typeface="宋体" panose="02010600030101010101" pitchFamily="2" charset="-122"/>
                </a:rPr>
                <a:t>n</a:t>
              </a:r>
              <a:r>
                <a:rPr kumimoji="1" lang="en-US" altLang="zh-CN" sz="2800" b="1">
                  <a:latin typeface="Times New Roman" panose="02020603050405020304" pitchFamily="18" charset="0"/>
                  <a:ea typeface="宋体" panose="02010600030101010101" pitchFamily="2" charset="-122"/>
                </a:rPr>
                <a:t>]</a:t>
              </a:r>
              <a:endParaRPr kumimoji="1" lang="zh-CN" altLang="en-US" sz="2800" b="1">
                <a:latin typeface="Times New Roman" panose="02020603050405020304" pitchFamily="18" charset="0"/>
                <a:ea typeface="宋体" panose="02010600030101010101" pitchFamily="2" charset="-122"/>
              </a:endParaRPr>
            </a:p>
          </p:txBody>
        </p:sp>
        <p:sp>
          <p:nvSpPr>
            <p:cNvPr id="68631" name="Text Box 42"/>
            <p:cNvSpPr txBox="1">
              <a:spLocks noChangeArrowheads="1"/>
            </p:cNvSpPr>
            <p:nvPr/>
          </p:nvSpPr>
          <p:spPr bwMode="auto">
            <a:xfrm>
              <a:off x="2699" y="3294"/>
              <a:ext cx="3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 </a:t>
              </a:r>
            </a:p>
          </p:txBody>
        </p:sp>
      </p:grpSp>
      <p:sp>
        <p:nvSpPr>
          <p:cNvPr id="591915" name="AutoShape 43"/>
          <p:cNvSpPr>
            <a:spLocks noChangeArrowheads="1"/>
          </p:cNvSpPr>
          <p:nvPr/>
        </p:nvSpPr>
        <p:spPr bwMode="auto">
          <a:xfrm>
            <a:off x="6526214" y="5306307"/>
            <a:ext cx="1169987" cy="533400"/>
          </a:xfrm>
          <a:prstGeom prst="wedgeRoundRectCallout">
            <a:avLst>
              <a:gd name="adj1" fmla="val -23264"/>
              <a:gd name="adj2" fmla="val 90773"/>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algn="ctr" eaLnBrk="1" hangingPunct="1"/>
            <a:endParaRPr kumimoji="1" lang="zh-CN" altLang="en-US" sz="2800" b="1">
              <a:latin typeface="Times New Roman" panose="02020603050405020304" pitchFamily="18" charset="0"/>
              <a:ea typeface="宋体" panose="02010600030101010101" pitchFamily="2" charset="-122"/>
            </a:endParaRPr>
          </a:p>
        </p:txBody>
      </p:sp>
      <p:sp>
        <p:nvSpPr>
          <p:cNvPr id="591917" name="AutoShape 45"/>
          <p:cNvSpPr>
            <a:spLocks noChangeArrowheads="1"/>
          </p:cNvSpPr>
          <p:nvPr/>
        </p:nvSpPr>
        <p:spPr bwMode="auto">
          <a:xfrm>
            <a:off x="8616951" y="5336470"/>
            <a:ext cx="1655763" cy="533400"/>
          </a:xfrm>
          <a:prstGeom prst="wedgeRoundRectCallout">
            <a:avLst>
              <a:gd name="adj1" fmla="val -34565"/>
              <a:gd name="adj2" fmla="val -102083"/>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lIns="0" rIns="0"/>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1000" b="1">
                <a:solidFill>
                  <a:schemeClr val="folHlink"/>
                </a:solidFill>
                <a:latin typeface="Times New Roman" panose="02020603050405020304" pitchFamily="18" charset="0"/>
                <a:ea typeface="宋体" panose="02010600030101010101" pitchFamily="2" charset="-122"/>
              </a:rPr>
              <a:t> </a:t>
            </a:r>
            <a:r>
              <a:rPr kumimoji="1" lang="zh-CN" altLang="en-US" sz="2200" b="1">
                <a:solidFill>
                  <a:schemeClr val="folHlink"/>
                </a:solidFill>
                <a:latin typeface="Times New Roman" panose="02020603050405020304" pitchFamily="18" charset="0"/>
                <a:ea typeface="宋体" panose="02010600030101010101" pitchFamily="2" charset="-122"/>
              </a:rPr>
              <a:t>附加位</a:t>
            </a:r>
            <a:r>
              <a:rPr kumimoji="1" lang="zh-CN" altLang="en-US" sz="1600" b="1">
                <a:solidFill>
                  <a:schemeClr val="folHlink"/>
                </a:solidFill>
                <a:latin typeface="Times New Roman" panose="02020603050405020304" pitchFamily="18" charset="0"/>
                <a:ea typeface="宋体" panose="02010600030101010101" pitchFamily="2" charset="-122"/>
              </a:rPr>
              <a:t>  </a:t>
            </a:r>
            <a:r>
              <a:rPr kumimoji="1" lang="en-US" altLang="zh-CN" sz="2400" b="1" i="1">
                <a:solidFill>
                  <a:schemeClr val="folHlink"/>
                </a:solidFill>
                <a:latin typeface="Times New Roman" panose="02020603050405020304" pitchFamily="18" charset="0"/>
                <a:ea typeface="宋体" panose="02010600030101010101" pitchFamily="2" charset="-122"/>
              </a:rPr>
              <a:t>y</a:t>
            </a:r>
            <a:r>
              <a:rPr kumimoji="1" lang="en-US" altLang="zh-CN" sz="2400" b="1" i="1" baseline="-25000">
                <a:solidFill>
                  <a:schemeClr val="folHlink"/>
                </a:solidFill>
                <a:latin typeface="Times New Roman" panose="02020603050405020304" pitchFamily="18" charset="0"/>
                <a:ea typeface="宋体" panose="02010600030101010101" pitchFamily="2" charset="-122"/>
              </a:rPr>
              <a:t>n</a:t>
            </a:r>
            <a:r>
              <a:rPr kumimoji="1" lang="en-US" altLang="zh-CN" sz="2400" b="1" baseline="-25000">
                <a:solidFill>
                  <a:schemeClr val="folHlink"/>
                </a:solidFill>
                <a:latin typeface="Times New Roman" panose="02020603050405020304" pitchFamily="18" charset="0"/>
                <a:ea typeface="宋体" panose="02010600030101010101" pitchFamily="2" charset="-122"/>
              </a:rPr>
              <a:t>+1</a:t>
            </a:r>
            <a:endParaRPr kumimoji="1" lang="zh-CN" altLang="en-US" sz="2400" b="1" baseline="-25000">
              <a:solidFill>
                <a:schemeClr val="folHlink"/>
              </a:solidFill>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02945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26" name="标题 1"/>
          <p:cNvSpPr>
            <a:spLocks noGrp="1"/>
          </p:cNvSpPr>
          <p:nvPr>
            <p:ph type="title"/>
          </p:nvPr>
        </p:nvSpPr>
        <p:spPr/>
        <p:txBody>
          <a:bodyPr/>
          <a:lstStyle/>
          <a:p>
            <a:r>
              <a:rPr lang="zh-CN" altLang="en-US" dirty="0"/>
              <a:t>电子计算机发展历程</a:t>
            </a:r>
          </a:p>
        </p:txBody>
      </p:sp>
      <p:graphicFrame>
        <p:nvGraphicFramePr>
          <p:cNvPr id="4194308" name="内容占位符 3"/>
          <p:cNvGraphicFramePr>
            <a:graphicFrameLocks noGrp="1"/>
          </p:cNvGraphicFramePr>
          <p:nvPr>
            <p:ph idx="1"/>
            <p:custDataLst>
              <p:tags r:id="rId1"/>
            </p:custDataLst>
          </p:nvPr>
        </p:nvGraphicFramePr>
        <p:xfrm>
          <a:off x="434340" y="1261428"/>
          <a:ext cx="11407775" cy="4403725"/>
        </p:xfrm>
        <a:graphic>
          <a:graphicData uri="http://schemas.openxmlformats.org/drawingml/2006/table">
            <a:tbl>
              <a:tblPr firstRow="1" bandRow="1">
                <a:tableStyleId>{5C22544A-7EE6-4342-B048-85BDC9FD1C3A}</a:tableStyleId>
              </a:tblPr>
              <a:tblGrid>
                <a:gridCol w="1588135">
                  <a:extLst>
                    <a:ext uri="{9D8B030D-6E8A-4147-A177-3AD203B41FA5}">
                      <a16:colId xmlns:a16="http://schemas.microsoft.com/office/drawing/2014/main" val="20000"/>
                    </a:ext>
                  </a:extLst>
                </a:gridCol>
                <a:gridCol w="2393315">
                  <a:extLst>
                    <a:ext uri="{9D8B030D-6E8A-4147-A177-3AD203B41FA5}">
                      <a16:colId xmlns:a16="http://schemas.microsoft.com/office/drawing/2014/main" val="20001"/>
                    </a:ext>
                  </a:extLst>
                </a:gridCol>
                <a:gridCol w="2023745">
                  <a:extLst>
                    <a:ext uri="{9D8B030D-6E8A-4147-A177-3AD203B41FA5}">
                      <a16:colId xmlns:a16="http://schemas.microsoft.com/office/drawing/2014/main" val="20002"/>
                    </a:ext>
                  </a:extLst>
                </a:gridCol>
                <a:gridCol w="2596515">
                  <a:extLst>
                    <a:ext uri="{9D8B030D-6E8A-4147-A177-3AD203B41FA5}">
                      <a16:colId xmlns:a16="http://schemas.microsoft.com/office/drawing/2014/main" val="20003"/>
                    </a:ext>
                  </a:extLst>
                </a:gridCol>
                <a:gridCol w="2806065">
                  <a:extLst>
                    <a:ext uri="{9D8B030D-6E8A-4147-A177-3AD203B41FA5}">
                      <a16:colId xmlns:a16="http://schemas.microsoft.com/office/drawing/2014/main" val="20004"/>
                    </a:ext>
                  </a:extLst>
                </a:gridCol>
              </a:tblGrid>
              <a:tr h="457200">
                <a:tc>
                  <a:txBody>
                    <a:bodyPr/>
                    <a:lstStyle/>
                    <a:p>
                      <a:pPr>
                        <a:lnSpc>
                          <a:spcPct val="100000"/>
                        </a:lnSpc>
                        <a:spcBef>
                          <a:spcPts val="0"/>
                        </a:spcBef>
                        <a:spcAft>
                          <a:spcPts val="0"/>
                        </a:spcAft>
                      </a:pPr>
                      <a:endParaRPr lang="zh-CN" altLang="en-US" sz="2400" dirty="0">
                        <a:solidFill>
                          <a:schemeClr val="tx1"/>
                        </a:solidFill>
                        <a:latin typeface="微软雅黑" panose="020B0503020204020204" charset="-122"/>
                        <a:ea typeface="微软雅黑" panose="020B050302020402020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lnSpc>
                          <a:spcPct val="100000"/>
                        </a:lnSpc>
                        <a:spcBef>
                          <a:spcPts val="0"/>
                        </a:spcBef>
                        <a:spcAft>
                          <a:spcPts val="0"/>
                        </a:spcAft>
                      </a:pPr>
                      <a:r>
                        <a:rPr lang="zh-CN" altLang="en-US" sz="2400" dirty="0">
                          <a:solidFill>
                            <a:schemeClr val="tx1"/>
                          </a:solidFill>
                          <a:latin typeface="微软雅黑" panose="020B0503020204020204" charset="-122"/>
                          <a:ea typeface="微软雅黑" panose="020B0503020204020204" charset="-122"/>
                        </a:rPr>
                        <a:t>第一代</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lnSpc>
                          <a:spcPct val="100000"/>
                        </a:lnSpc>
                        <a:spcBef>
                          <a:spcPts val="0"/>
                        </a:spcBef>
                        <a:spcAft>
                          <a:spcPts val="0"/>
                        </a:spcAft>
                      </a:pPr>
                      <a:r>
                        <a:rPr lang="zh-CN" altLang="en-US" sz="2400" dirty="0">
                          <a:solidFill>
                            <a:schemeClr val="tx1"/>
                          </a:solidFill>
                          <a:latin typeface="微软雅黑" panose="020B0503020204020204" charset="-122"/>
                          <a:ea typeface="微软雅黑" panose="020B0503020204020204" charset="-122"/>
                        </a:rPr>
                        <a:t>第二代</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lnSpc>
                          <a:spcPct val="100000"/>
                        </a:lnSpc>
                        <a:spcBef>
                          <a:spcPts val="0"/>
                        </a:spcBef>
                        <a:spcAft>
                          <a:spcPts val="0"/>
                        </a:spcAft>
                      </a:pPr>
                      <a:r>
                        <a:rPr lang="zh-CN" altLang="en-US" sz="2400" dirty="0">
                          <a:solidFill>
                            <a:schemeClr val="tx1"/>
                          </a:solidFill>
                          <a:latin typeface="微软雅黑" panose="020B0503020204020204" charset="-122"/>
                          <a:ea typeface="微软雅黑" panose="020B0503020204020204" charset="-122"/>
                        </a:rPr>
                        <a:t>第三代</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lnSpc>
                          <a:spcPct val="100000"/>
                        </a:lnSpc>
                        <a:spcBef>
                          <a:spcPts val="0"/>
                        </a:spcBef>
                        <a:spcAft>
                          <a:spcPts val="0"/>
                        </a:spcAft>
                      </a:pPr>
                      <a:r>
                        <a:rPr lang="zh-CN" altLang="en-US" sz="2400" dirty="0">
                          <a:solidFill>
                            <a:schemeClr val="tx1"/>
                          </a:solidFill>
                          <a:latin typeface="微软雅黑" panose="020B0503020204020204" charset="-122"/>
                          <a:ea typeface="微软雅黑" panose="020B0503020204020204" charset="-122"/>
                        </a:rPr>
                        <a:t>第四代</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0"/>
                  </a:ext>
                </a:extLst>
              </a:tr>
              <a:tr h="457200">
                <a:tc>
                  <a:txBody>
                    <a:bodyPr/>
                    <a:lstStyle/>
                    <a:p>
                      <a:pPr algn="ctr">
                        <a:lnSpc>
                          <a:spcPct val="100000"/>
                        </a:lnSpc>
                        <a:spcBef>
                          <a:spcPts val="0"/>
                        </a:spcBef>
                        <a:spcAft>
                          <a:spcPts val="0"/>
                        </a:spcAft>
                      </a:pPr>
                      <a:r>
                        <a:rPr lang="zh-CN" altLang="en-US" sz="2400" b="1" dirty="0">
                          <a:solidFill>
                            <a:schemeClr val="tx1"/>
                          </a:solidFill>
                          <a:latin typeface="微软雅黑" panose="020B0503020204020204" charset="-122"/>
                          <a:ea typeface="微软雅黑" panose="020B0503020204020204" charset="-122"/>
                        </a:rPr>
                        <a:t>年代</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lnSpc>
                          <a:spcPct val="100000"/>
                        </a:lnSpc>
                        <a:spcBef>
                          <a:spcPts val="0"/>
                        </a:spcBef>
                        <a:spcAft>
                          <a:spcPts val="0"/>
                        </a:spcAft>
                      </a:pPr>
                      <a:r>
                        <a:rPr lang="en-US" altLang="zh-CN" sz="2400" b="0" dirty="0">
                          <a:solidFill>
                            <a:schemeClr val="tx1"/>
                          </a:solidFill>
                          <a:latin typeface="微软雅黑" panose="020B0503020204020204" charset="-122"/>
                          <a:ea typeface="微软雅黑" panose="020B0503020204020204" charset="-122"/>
                        </a:rPr>
                        <a:t>1946~</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lnSpc>
                          <a:spcPct val="100000"/>
                        </a:lnSpc>
                        <a:spcBef>
                          <a:spcPts val="0"/>
                        </a:spcBef>
                        <a:spcAft>
                          <a:spcPts val="0"/>
                        </a:spcAft>
                      </a:pPr>
                      <a:r>
                        <a:rPr lang="en-US" altLang="zh-CN" sz="2400" b="0" dirty="0">
                          <a:solidFill>
                            <a:schemeClr val="tx1"/>
                          </a:solidFill>
                          <a:latin typeface="微软雅黑" panose="020B0503020204020204" charset="-122"/>
                          <a:ea typeface="微软雅黑" panose="020B0503020204020204" charset="-122"/>
                        </a:rPr>
                        <a:t>1958~</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lnSpc>
                          <a:spcPct val="100000"/>
                        </a:lnSpc>
                        <a:spcBef>
                          <a:spcPts val="0"/>
                        </a:spcBef>
                        <a:spcAft>
                          <a:spcPts val="0"/>
                        </a:spcAft>
                      </a:pPr>
                      <a:r>
                        <a:rPr lang="en-US" altLang="zh-CN" sz="2400" b="0" dirty="0">
                          <a:solidFill>
                            <a:schemeClr val="tx1"/>
                          </a:solidFill>
                          <a:latin typeface="微软雅黑" panose="020B0503020204020204" charset="-122"/>
                          <a:ea typeface="微软雅黑" panose="020B0503020204020204" charset="-122"/>
                        </a:rPr>
                        <a:t>1965~</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lnSpc>
                          <a:spcPct val="100000"/>
                        </a:lnSpc>
                        <a:spcBef>
                          <a:spcPts val="0"/>
                        </a:spcBef>
                        <a:spcAft>
                          <a:spcPts val="0"/>
                        </a:spcAft>
                      </a:pPr>
                      <a:r>
                        <a:rPr lang="en-US" altLang="zh-CN" sz="2400" b="0" dirty="0">
                          <a:solidFill>
                            <a:schemeClr val="tx1"/>
                          </a:solidFill>
                          <a:latin typeface="微软雅黑" panose="020B0503020204020204" charset="-122"/>
                          <a:ea typeface="微软雅黑" panose="020B0503020204020204" charset="-122"/>
                        </a:rPr>
                        <a:t>1971~</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1"/>
                  </a:ext>
                </a:extLst>
              </a:tr>
              <a:tr h="457200">
                <a:tc>
                  <a:txBody>
                    <a:bodyPr/>
                    <a:lstStyle/>
                    <a:p>
                      <a:pPr algn="ctr">
                        <a:lnSpc>
                          <a:spcPct val="100000"/>
                        </a:lnSpc>
                        <a:spcBef>
                          <a:spcPts val="0"/>
                        </a:spcBef>
                        <a:spcAft>
                          <a:spcPts val="0"/>
                        </a:spcAft>
                      </a:pPr>
                      <a:r>
                        <a:rPr lang="zh-CN" altLang="en-US" sz="2400" b="1" dirty="0">
                          <a:solidFill>
                            <a:schemeClr val="tx1"/>
                          </a:solidFill>
                          <a:latin typeface="微软雅黑" panose="020B0503020204020204" charset="-122"/>
                          <a:ea typeface="微软雅黑" panose="020B0503020204020204" charset="-122"/>
                        </a:rPr>
                        <a:t>基础器件</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lnSpc>
                          <a:spcPct val="100000"/>
                        </a:lnSpc>
                        <a:spcBef>
                          <a:spcPts val="0"/>
                        </a:spcBef>
                        <a:spcAft>
                          <a:spcPts val="0"/>
                        </a:spcAft>
                      </a:pPr>
                      <a:r>
                        <a:rPr lang="zh-CN" altLang="en-US" sz="2400" b="0" dirty="0">
                          <a:solidFill>
                            <a:schemeClr val="tx1"/>
                          </a:solidFill>
                          <a:latin typeface="微软雅黑" panose="020B0503020204020204" charset="-122"/>
                          <a:ea typeface="微软雅黑" panose="020B0503020204020204" charset="-122"/>
                        </a:rPr>
                        <a:t>电子管</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0" algn="ctr" defTabSz="914400" rtl="0" eaLnBrk="1" latinLnBrk="0" hangingPunct="1">
                        <a:lnSpc>
                          <a:spcPct val="100000"/>
                        </a:lnSpc>
                        <a:spcBef>
                          <a:spcPts val="0"/>
                        </a:spcBef>
                        <a:spcAft>
                          <a:spcPts val="0"/>
                        </a:spcAft>
                      </a:pPr>
                      <a:r>
                        <a:rPr lang="zh-CN" altLang="en-US" sz="2400" b="0" kern="1200" dirty="0">
                          <a:solidFill>
                            <a:schemeClr val="tx1"/>
                          </a:solidFill>
                          <a:latin typeface="微软雅黑" panose="020B0503020204020204" charset="-122"/>
                          <a:ea typeface="微软雅黑" panose="020B0503020204020204" charset="-122"/>
                          <a:cs typeface="+mn-cs"/>
                        </a:rPr>
                        <a:t>晶体管</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lnSpc>
                          <a:spcPct val="100000"/>
                        </a:lnSpc>
                        <a:spcBef>
                          <a:spcPts val="0"/>
                        </a:spcBef>
                        <a:spcAft>
                          <a:spcPts val="0"/>
                        </a:spcAft>
                      </a:pPr>
                      <a:r>
                        <a:rPr lang="zh-CN" altLang="en-US" sz="2400" b="0" dirty="0">
                          <a:solidFill>
                            <a:schemeClr val="tx1"/>
                          </a:solidFill>
                          <a:latin typeface="微软雅黑" panose="020B0503020204020204" charset="-122"/>
                          <a:ea typeface="微软雅黑" panose="020B0503020204020204" charset="-122"/>
                        </a:rPr>
                        <a:t>集成电路</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lnSpc>
                          <a:spcPct val="100000"/>
                        </a:lnSpc>
                        <a:spcBef>
                          <a:spcPts val="0"/>
                        </a:spcBef>
                        <a:spcAft>
                          <a:spcPts val="0"/>
                        </a:spcAft>
                      </a:pPr>
                      <a:r>
                        <a:rPr lang="zh-CN" altLang="en-US" sz="2400" b="0" dirty="0">
                          <a:solidFill>
                            <a:schemeClr val="tx1"/>
                          </a:solidFill>
                          <a:latin typeface="微软雅黑" panose="020B0503020204020204" charset="-122"/>
                          <a:ea typeface="微软雅黑" panose="020B0503020204020204" charset="-122"/>
                        </a:rPr>
                        <a:t>超大规模集成电路</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2"/>
                  </a:ext>
                </a:extLst>
              </a:tr>
              <a:tr h="457200">
                <a:tc>
                  <a:txBody>
                    <a:bodyPr/>
                    <a:lstStyle/>
                    <a:p>
                      <a:pPr algn="ctr">
                        <a:lnSpc>
                          <a:spcPct val="100000"/>
                        </a:lnSpc>
                        <a:spcBef>
                          <a:spcPts val="0"/>
                        </a:spcBef>
                        <a:spcAft>
                          <a:spcPts val="0"/>
                        </a:spcAft>
                      </a:pPr>
                      <a:r>
                        <a:rPr lang="zh-CN" altLang="en-US" sz="2400" b="1" dirty="0">
                          <a:solidFill>
                            <a:schemeClr val="tx1"/>
                          </a:solidFill>
                          <a:latin typeface="微软雅黑" panose="020B0503020204020204" charset="-122"/>
                          <a:ea typeface="微软雅黑" panose="020B0503020204020204" charset="-122"/>
                        </a:rPr>
                        <a:t>运算速度</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lang="zh-CN" altLang="en-US" sz="2000" b="0" dirty="0">
                          <a:solidFill>
                            <a:schemeClr val="tx1"/>
                          </a:solidFill>
                          <a:latin typeface="微软雅黑" panose="020B0503020204020204" charset="-122"/>
                          <a:ea typeface="微软雅黑" panose="020B0503020204020204" charset="-122"/>
                        </a:rPr>
                        <a:t>几千</a:t>
                      </a:r>
                      <a:r>
                        <a:rPr lang="en-US" altLang="zh-CN" sz="2000" b="0" dirty="0">
                          <a:solidFill>
                            <a:schemeClr val="tx1"/>
                          </a:solidFill>
                          <a:latin typeface="微软雅黑" panose="020B0503020204020204" charset="-122"/>
                          <a:ea typeface="微软雅黑" panose="020B0503020204020204" charset="-122"/>
                        </a:rPr>
                        <a:t>~</a:t>
                      </a:r>
                      <a:r>
                        <a:rPr lang="zh-CN" altLang="en-US" sz="2000" b="0" dirty="0">
                          <a:solidFill>
                            <a:schemeClr val="tx1"/>
                          </a:solidFill>
                          <a:latin typeface="微软雅黑" panose="020B0503020204020204" charset="-122"/>
                          <a:ea typeface="微软雅黑" panose="020B0503020204020204" charset="-122"/>
                        </a:rPr>
                        <a:t>几万次</a:t>
                      </a:r>
                      <a:r>
                        <a:rPr lang="en-US" altLang="zh-CN" sz="2000" b="0" dirty="0">
                          <a:solidFill>
                            <a:schemeClr val="tx1"/>
                          </a:solidFill>
                          <a:latin typeface="微软雅黑" panose="020B0503020204020204" charset="-122"/>
                          <a:ea typeface="微软雅黑" panose="020B0503020204020204" charset="-122"/>
                        </a:rPr>
                        <a:t>/s</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lang="zh-CN" altLang="en-US" sz="2000" b="0" dirty="0">
                          <a:solidFill>
                            <a:schemeClr val="tx1"/>
                          </a:solidFill>
                          <a:latin typeface="微软雅黑" panose="020B0503020204020204" charset="-122"/>
                          <a:ea typeface="微软雅黑" panose="020B0503020204020204" charset="-122"/>
                        </a:rPr>
                        <a:t>几万</a:t>
                      </a:r>
                      <a:r>
                        <a:rPr lang="en-US" altLang="zh-CN" sz="2000" b="0" dirty="0">
                          <a:solidFill>
                            <a:schemeClr val="tx1"/>
                          </a:solidFill>
                          <a:latin typeface="微软雅黑" panose="020B0503020204020204" charset="-122"/>
                          <a:ea typeface="微软雅黑" panose="020B0503020204020204" charset="-122"/>
                        </a:rPr>
                        <a:t>~</a:t>
                      </a:r>
                      <a:r>
                        <a:rPr lang="zh-CN" altLang="en-US" sz="2000" b="0" dirty="0">
                          <a:solidFill>
                            <a:schemeClr val="tx1"/>
                          </a:solidFill>
                          <a:latin typeface="微软雅黑" panose="020B0503020204020204" charset="-122"/>
                          <a:ea typeface="微软雅黑" panose="020B0503020204020204" charset="-122"/>
                        </a:rPr>
                        <a:t>几万次</a:t>
                      </a:r>
                      <a:r>
                        <a:rPr lang="en-US" altLang="zh-CN" sz="2000" b="0" dirty="0">
                          <a:solidFill>
                            <a:schemeClr val="tx1"/>
                          </a:solidFill>
                          <a:latin typeface="微软雅黑" panose="020B0503020204020204" charset="-122"/>
                          <a:ea typeface="微软雅黑" panose="020B0503020204020204" charset="-122"/>
                        </a:rPr>
                        <a:t>/s</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lnSpc>
                          <a:spcPct val="100000"/>
                        </a:lnSpc>
                        <a:spcBef>
                          <a:spcPts val="0"/>
                        </a:spcBef>
                        <a:spcAft>
                          <a:spcPts val="0"/>
                        </a:spcAft>
                      </a:pPr>
                      <a:r>
                        <a:rPr lang="zh-CN" altLang="en-US" sz="2000" b="0" dirty="0">
                          <a:solidFill>
                            <a:schemeClr val="tx1"/>
                          </a:solidFill>
                          <a:latin typeface="微软雅黑" panose="020B0503020204020204" charset="-122"/>
                          <a:ea typeface="微软雅黑" panose="020B0503020204020204" charset="-122"/>
                        </a:rPr>
                        <a:t>几十万</a:t>
                      </a:r>
                      <a:r>
                        <a:rPr lang="en-US" altLang="zh-CN" sz="2000" b="0" dirty="0">
                          <a:solidFill>
                            <a:schemeClr val="tx1"/>
                          </a:solidFill>
                          <a:latin typeface="微软雅黑" panose="020B0503020204020204" charset="-122"/>
                          <a:ea typeface="微软雅黑" panose="020B0503020204020204" charset="-122"/>
                        </a:rPr>
                        <a:t>~</a:t>
                      </a:r>
                      <a:r>
                        <a:rPr lang="zh-CN" altLang="en-US" sz="2000" b="0" dirty="0">
                          <a:solidFill>
                            <a:schemeClr val="tx1"/>
                          </a:solidFill>
                          <a:latin typeface="微软雅黑" panose="020B0503020204020204" charset="-122"/>
                          <a:ea typeface="微软雅黑" panose="020B0503020204020204" charset="-122"/>
                        </a:rPr>
                        <a:t>几百万次</a:t>
                      </a:r>
                      <a:r>
                        <a:rPr lang="en-US" altLang="zh-CN" sz="2000" b="0" dirty="0">
                          <a:solidFill>
                            <a:schemeClr val="tx1"/>
                          </a:solidFill>
                          <a:latin typeface="微软雅黑" panose="020B0503020204020204" charset="-122"/>
                          <a:ea typeface="微软雅黑" panose="020B0503020204020204" charset="-122"/>
                        </a:rPr>
                        <a:t>/s</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lnSpc>
                          <a:spcPct val="100000"/>
                        </a:lnSpc>
                        <a:spcBef>
                          <a:spcPts val="0"/>
                        </a:spcBef>
                        <a:spcAft>
                          <a:spcPts val="0"/>
                        </a:spcAft>
                      </a:pPr>
                      <a:r>
                        <a:rPr lang="en-US" altLang="zh-CN" sz="2000" b="0" dirty="0">
                          <a:solidFill>
                            <a:schemeClr val="tx1"/>
                          </a:solidFill>
                          <a:latin typeface="微软雅黑" panose="020B0503020204020204" charset="-122"/>
                          <a:ea typeface="微软雅黑" panose="020B0503020204020204" charset="-122"/>
                        </a:rPr>
                        <a:t>MIPS-&gt;GIPS-&gt;TIPS</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3"/>
                  </a:ext>
                </a:extLst>
              </a:tr>
              <a:tr h="822960">
                <a:tc>
                  <a:txBody>
                    <a:bodyPr/>
                    <a:lstStyle/>
                    <a:p>
                      <a:pPr algn="ctr">
                        <a:lnSpc>
                          <a:spcPct val="100000"/>
                        </a:lnSpc>
                        <a:spcBef>
                          <a:spcPts val="0"/>
                        </a:spcBef>
                        <a:spcAft>
                          <a:spcPts val="0"/>
                        </a:spcAft>
                      </a:pPr>
                      <a:r>
                        <a:rPr lang="zh-CN" altLang="en-US" sz="2400" b="1" dirty="0">
                          <a:solidFill>
                            <a:schemeClr val="tx1"/>
                          </a:solidFill>
                          <a:latin typeface="微软雅黑" panose="020B0503020204020204" charset="-122"/>
                          <a:ea typeface="微软雅黑" panose="020B0503020204020204" charset="-122"/>
                        </a:rPr>
                        <a:t>存储器</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marL="0" algn="ctr" defTabSz="914400" rtl="0" eaLnBrk="1" latinLnBrk="0" hangingPunct="1">
                        <a:lnSpc>
                          <a:spcPct val="100000"/>
                        </a:lnSpc>
                        <a:spcBef>
                          <a:spcPts val="0"/>
                        </a:spcBef>
                        <a:spcAft>
                          <a:spcPts val="0"/>
                        </a:spcAft>
                      </a:pPr>
                      <a:r>
                        <a:rPr lang="zh-CN" altLang="en-US" sz="2400" b="0" kern="1200" dirty="0">
                          <a:solidFill>
                            <a:schemeClr val="tx1"/>
                          </a:solidFill>
                          <a:latin typeface="微软雅黑" panose="020B0503020204020204" charset="-122"/>
                          <a:ea typeface="微软雅黑" panose="020B0503020204020204" charset="-122"/>
                          <a:cs typeface="+mn-cs"/>
                        </a:rPr>
                        <a:t>水银延迟线、磁鼓、纸带、卡片 </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0" algn="ctr" defTabSz="914400" rtl="0" eaLnBrk="1" latinLnBrk="0" hangingPunct="1">
                        <a:lnSpc>
                          <a:spcPct val="100000"/>
                        </a:lnSpc>
                        <a:spcBef>
                          <a:spcPts val="0"/>
                        </a:spcBef>
                        <a:spcAft>
                          <a:spcPts val="0"/>
                        </a:spcAft>
                      </a:pPr>
                      <a:r>
                        <a:rPr lang="zh-CN" altLang="en-US" sz="2400" b="0" kern="1200" dirty="0">
                          <a:solidFill>
                            <a:schemeClr val="tx1"/>
                          </a:solidFill>
                          <a:latin typeface="微软雅黑" panose="020B0503020204020204" charset="-122"/>
                          <a:ea typeface="微软雅黑" panose="020B0503020204020204" charset="-122"/>
                          <a:cs typeface="+mn-cs"/>
                        </a:rPr>
                        <a:t>磁芯 </a:t>
                      </a:r>
                      <a:endParaRPr lang="en-US" altLang="zh-CN" sz="2400" b="0" kern="1200" dirty="0">
                        <a:solidFill>
                          <a:schemeClr val="tx1"/>
                        </a:solidFill>
                        <a:latin typeface="微软雅黑" panose="020B0503020204020204" charset="-122"/>
                        <a:ea typeface="微软雅黑" panose="020B0503020204020204" charset="-122"/>
                        <a:cs typeface="+mn-cs"/>
                      </a:endParaRPr>
                    </a:p>
                    <a:p>
                      <a:pPr marL="0" algn="ctr" defTabSz="914400" rtl="0" eaLnBrk="1" latinLnBrk="0" hangingPunct="1">
                        <a:lnSpc>
                          <a:spcPct val="100000"/>
                        </a:lnSpc>
                        <a:spcBef>
                          <a:spcPts val="0"/>
                        </a:spcBef>
                        <a:spcAft>
                          <a:spcPts val="0"/>
                        </a:spcAft>
                      </a:pPr>
                      <a:r>
                        <a:rPr lang="zh-CN" altLang="en-US" sz="2400" b="0" kern="1200" dirty="0">
                          <a:solidFill>
                            <a:schemeClr val="tx1"/>
                          </a:solidFill>
                          <a:latin typeface="微软雅黑" panose="020B0503020204020204" charset="-122"/>
                          <a:ea typeface="微软雅黑" panose="020B0503020204020204" charset="-122"/>
                          <a:cs typeface="+mn-cs"/>
                        </a:rPr>
                        <a:t>磁盘、磁带</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marL="0" algn="ctr" defTabSz="914400" rtl="0" eaLnBrk="1" latinLnBrk="0" hangingPunct="1">
                        <a:lnSpc>
                          <a:spcPct val="100000"/>
                        </a:lnSpc>
                        <a:spcBef>
                          <a:spcPts val="0"/>
                        </a:spcBef>
                        <a:spcAft>
                          <a:spcPts val="0"/>
                        </a:spcAft>
                      </a:pPr>
                      <a:r>
                        <a:rPr lang="zh-CN" altLang="en-US" sz="2400" b="0" kern="1200" dirty="0">
                          <a:solidFill>
                            <a:schemeClr val="tx1"/>
                          </a:solidFill>
                          <a:latin typeface="微软雅黑" panose="020B0503020204020204" charset="-122"/>
                          <a:ea typeface="微软雅黑" panose="020B0503020204020204" charset="-122"/>
                          <a:cs typeface="+mn-cs"/>
                        </a:rPr>
                        <a:t>半导体</a:t>
                      </a:r>
                      <a:endParaRPr lang="en-US" altLang="zh-CN" sz="2400" b="0" kern="1200" dirty="0">
                        <a:solidFill>
                          <a:schemeClr val="tx1"/>
                        </a:solidFill>
                        <a:latin typeface="微软雅黑" panose="020B0503020204020204" charset="-122"/>
                        <a:ea typeface="微软雅黑" panose="020B0503020204020204" charset="-122"/>
                        <a:cs typeface="+mn-cs"/>
                      </a:endParaRPr>
                    </a:p>
                    <a:p>
                      <a:pPr marL="0" algn="ctr" defTabSz="914400" rtl="0" eaLnBrk="1" latinLnBrk="0" hangingPunct="1">
                        <a:lnSpc>
                          <a:spcPct val="100000"/>
                        </a:lnSpc>
                        <a:spcBef>
                          <a:spcPts val="0"/>
                        </a:spcBef>
                        <a:spcAft>
                          <a:spcPts val="0"/>
                        </a:spcAft>
                      </a:pPr>
                      <a:r>
                        <a:rPr lang="zh-CN" altLang="en-US" sz="2400" b="0" kern="1200" dirty="0">
                          <a:solidFill>
                            <a:schemeClr val="tx1"/>
                          </a:solidFill>
                          <a:latin typeface="微软雅黑" panose="020B0503020204020204" charset="-122"/>
                          <a:ea typeface="微软雅黑" panose="020B0503020204020204" charset="-122"/>
                          <a:cs typeface="+mn-cs"/>
                        </a:rPr>
                        <a:t>磁盘</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lnSpc>
                          <a:spcPct val="100000"/>
                        </a:lnSpc>
                        <a:spcBef>
                          <a:spcPts val="0"/>
                        </a:spcBef>
                        <a:spcAft>
                          <a:spcPts val="0"/>
                        </a:spcAft>
                      </a:pPr>
                      <a:r>
                        <a:rPr lang="zh-CN" altLang="en-US" sz="2400" b="0" dirty="0">
                          <a:solidFill>
                            <a:schemeClr val="tx1"/>
                          </a:solidFill>
                          <a:latin typeface="微软雅黑" panose="020B0503020204020204" charset="-122"/>
                          <a:ea typeface="微软雅黑" panose="020B0503020204020204" charset="-122"/>
                        </a:rPr>
                        <a:t>半导体</a:t>
                      </a:r>
                      <a:endParaRPr lang="en-US" altLang="zh-CN" sz="2400" b="0" dirty="0">
                        <a:solidFill>
                          <a:schemeClr val="tx1"/>
                        </a:solidFill>
                        <a:latin typeface="微软雅黑" panose="020B0503020204020204" charset="-122"/>
                        <a:ea typeface="微软雅黑" panose="020B0503020204020204" charset="-122"/>
                      </a:endParaRPr>
                    </a:p>
                    <a:p>
                      <a:pPr algn="ctr">
                        <a:lnSpc>
                          <a:spcPct val="100000"/>
                        </a:lnSpc>
                        <a:spcBef>
                          <a:spcPts val="0"/>
                        </a:spcBef>
                        <a:spcAft>
                          <a:spcPts val="0"/>
                        </a:spcAft>
                      </a:pPr>
                      <a:r>
                        <a:rPr lang="zh-CN" altLang="en-US" sz="2400" b="0" dirty="0">
                          <a:solidFill>
                            <a:schemeClr val="tx1"/>
                          </a:solidFill>
                          <a:latin typeface="微软雅黑" panose="020B0503020204020204" charset="-122"/>
                          <a:ea typeface="微软雅黑" panose="020B0503020204020204" charset="-122"/>
                        </a:rPr>
                        <a:t>磁盘</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4"/>
                  </a:ext>
                </a:extLst>
              </a:tr>
              <a:tr h="1751965">
                <a:tc>
                  <a:txBody>
                    <a:bodyPr/>
                    <a:lstStyle/>
                    <a:p>
                      <a:pPr algn="ctr">
                        <a:lnSpc>
                          <a:spcPct val="100000"/>
                        </a:lnSpc>
                        <a:spcBef>
                          <a:spcPts val="0"/>
                        </a:spcBef>
                        <a:spcAft>
                          <a:spcPts val="0"/>
                        </a:spcAft>
                      </a:pPr>
                      <a:r>
                        <a:rPr lang="zh-CN" altLang="en-US" sz="2400" b="1" dirty="0">
                          <a:solidFill>
                            <a:schemeClr val="tx1"/>
                          </a:solidFill>
                          <a:latin typeface="微软雅黑" panose="020B0503020204020204" charset="-122"/>
                          <a:ea typeface="微软雅黑" panose="020B0503020204020204" charset="-122"/>
                        </a:rPr>
                        <a:t>特征</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lnSpc>
                          <a:spcPct val="100000"/>
                        </a:lnSpc>
                        <a:spcBef>
                          <a:spcPts val="0"/>
                        </a:spcBef>
                        <a:spcAft>
                          <a:spcPts val="0"/>
                        </a:spcAft>
                      </a:pPr>
                      <a:r>
                        <a:rPr lang="zh-CN" altLang="en-US" sz="2000" b="0" dirty="0">
                          <a:solidFill>
                            <a:schemeClr val="tx1"/>
                          </a:solidFill>
                          <a:latin typeface="微软雅黑" panose="020B0503020204020204" charset="-122"/>
                          <a:ea typeface="微软雅黑" panose="020B0503020204020204" charset="-122"/>
                        </a:rPr>
                        <a:t>机器语言</a:t>
                      </a:r>
                      <a:endParaRPr lang="en-US" altLang="zh-CN" sz="2000" b="0" dirty="0">
                        <a:solidFill>
                          <a:schemeClr val="tx1"/>
                        </a:solidFill>
                        <a:latin typeface="微软雅黑" panose="020B0503020204020204" charset="-122"/>
                        <a:ea typeface="微软雅黑" panose="020B0503020204020204" charset="-122"/>
                      </a:endParaRPr>
                    </a:p>
                    <a:p>
                      <a:pPr algn="ctr">
                        <a:lnSpc>
                          <a:spcPct val="100000"/>
                        </a:lnSpc>
                        <a:spcBef>
                          <a:spcPts val="0"/>
                        </a:spcBef>
                        <a:spcAft>
                          <a:spcPts val="0"/>
                        </a:spcAft>
                      </a:pPr>
                      <a:r>
                        <a:rPr lang="zh-CN" altLang="en-US" sz="2000" b="0" dirty="0">
                          <a:solidFill>
                            <a:schemeClr val="tx1"/>
                          </a:solidFill>
                          <a:latin typeface="微软雅黑" panose="020B0503020204020204" charset="-122"/>
                          <a:ea typeface="微软雅黑" panose="020B0503020204020204" charset="-122"/>
                        </a:rPr>
                        <a:t>汇编语言</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lnSpc>
                          <a:spcPct val="100000"/>
                        </a:lnSpc>
                        <a:spcBef>
                          <a:spcPts val="0"/>
                        </a:spcBef>
                        <a:spcAft>
                          <a:spcPts val="0"/>
                        </a:spcAft>
                      </a:pPr>
                      <a:r>
                        <a:rPr lang="zh-CN" altLang="en-US" sz="2000" b="0" dirty="0">
                          <a:solidFill>
                            <a:schemeClr val="tx1"/>
                          </a:solidFill>
                          <a:latin typeface="微软雅黑" panose="020B0503020204020204" charset="-122"/>
                          <a:ea typeface="微软雅黑" panose="020B0503020204020204" charset="-122"/>
                        </a:rPr>
                        <a:t>算法语言</a:t>
                      </a:r>
                      <a:endParaRPr lang="en-US" altLang="zh-CN" sz="2000" b="0" dirty="0">
                        <a:solidFill>
                          <a:schemeClr val="tx1"/>
                        </a:solidFill>
                        <a:latin typeface="微软雅黑" panose="020B0503020204020204" charset="-122"/>
                        <a:ea typeface="微软雅黑" panose="020B0503020204020204" charset="-122"/>
                      </a:endParaRPr>
                    </a:p>
                    <a:p>
                      <a:pPr algn="ctr">
                        <a:lnSpc>
                          <a:spcPct val="100000"/>
                        </a:lnSpc>
                        <a:spcBef>
                          <a:spcPts val="0"/>
                        </a:spcBef>
                        <a:spcAft>
                          <a:spcPts val="0"/>
                        </a:spcAft>
                      </a:pPr>
                      <a:r>
                        <a:rPr lang="en-US" altLang="zh-CN" sz="2000" b="0" dirty="0">
                          <a:solidFill>
                            <a:schemeClr val="tx1"/>
                          </a:solidFill>
                          <a:latin typeface="微软雅黑" panose="020B0503020204020204" charset="-122"/>
                          <a:ea typeface="微软雅黑" panose="020B0503020204020204" charset="-122"/>
                        </a:rPr>
                        <a:t>FORTRAN</a:t>
                      </a:r>
                      <a:r>
                        <a:rPr lang="zh-CN" altLang="en-US" sz="2000" b="0" dirty="0">
                          <a:solidFill>
                            <a:schemeClr val="tx1"/>
                          </a:solidFill>
                          <a:latin typeface="微软雅黑" panose="020B0503020204020204" charset="-122"/>
                          <a:ea typeface="微软雅黑" panose="020B0503020204020204" charset="-122"/>
                        </a:rPr>
                        <a:t>、</a:t>
                      </a:r>
                      <a:r>
                        <a:rPr lang="en-US" altLang="zh-CN" sz="2000" b="0" dirty="0">
                          <a:solidFill>
                            <a:schemeClr val="tx1"/>
                          </a:solidFill>
                          <a:latin typeface="微软雅黑" panose="020B0503020204020204" charset="-122"/>
                          <a:ea typeface="微软雅黑" panose="020B0503020204020204" charset="-122"/>
                        </a:rPr>
                        <a:t>ALGOL-60</a:t>
                      </a:r>
                      <a:r>
                        <a:rPr lang="zh-CN" altLang="en-US" sz="2000" b="0" dirty="0">
                          <a:solidFill>
                            <a:schemeClr val="tx1"/>
                          </a:solidFill>
                          <a:latin typeface="微软雅黑" panose="020B0503020204020204" charset="-122"/>
                          <a:ea typeface="微软雅黑" panose="020B0503020204020204" charset="-122"/>
                        </a:rPr>
                        <a:t>、</a:t>
                      </a:r>
                      <a:r>
                        <a:rPr lang="en-US" altLang="zh-CN" sz="2000" b="0" dirty="0">
                          <a:solidFill>
                            <a:schemeClr val="tx1"/>
                          </a:solidFill>
                          <a:latin typeface="微软雅黑" panose="020B0503020204020204" charset="-122"/>
                          <a:ea typeface="微软雅黑" panose="020B0503020204020204" charset="-122"/>
                        </a:rPr>
                        <a:t>COBOL </a:t>
                      </a:r>
                    </a:p>
                    <a:p>
                      <a:pPr algn="ctr">
                        <a:lnSpc>
                          <a:spcPct val="100000"/>
                        </a:lnSpc>
                        <a:spcBef>
                          <a:spcPts val="0"/>
                        </a:spcBef>
                        <a:spcAft>
                          <a:spcPts val="0"/>
                        </a:spcAft>
                      </a:pPr>
                      <a:r>
                        <a:rPr lang="zh-CN" altLang="en-US" sz="2000" b="0" dirty="0">
                          <a:solidFill>
                            <a:schemeClr val="tx1"/>
                          </a:solidFill>
                          <a:latin typeface="微软雅黑" panose="020B0503020204020204" charset="-122"/>
                          <a:ea typeface="微软雅黑" panose="020B0503020204020204" charset="-122"/>
                        </a:rPr>
                        <a:t>操作系统</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lnSpc>
                          <a:spcPct val="100000"/>
                        </a:lnSpc>
                        <a:spcBef>
                          <a:spcPts val="0"/>
                        </a:spcBef>
                        <a:spcAft>
                          <a:spcPts val="0"/>
                        </a:spcAft>
                      </a:pPr>
                      <a:r>
                        <a:rPr lang="zh-CN" altLang="en-US" sz="2000" b="0" dirty="0">
                          <a:solidFill>
                            <a:schemeClr val="tx1"/>
                          </a:solidFill>
                          <a:latin typeface="微软雅黑" panose="020B0503020204020204" charset="-122"/>
                          <a:ea typeface="微软雅黑" panose="020B0503020204020204" charset="-122"/>
                        </a:rPr>
                        <a:t>软件技术、</a:t>
                      </a:r>
                      <a:endParaRPr lang="en-US" altLang="zh-CN" sz="2000" b="0" dirty="0">
                        <a:solidFill>
                          <a:schemeClr val="tx1"/>
                        </a:solidFill>
                        <a:latin typeface="微软雅黑" panose="020B0503020204020204" charset="-122"/>
                        <a:ea typeface="微软雅黑" panose="020B0503020204020204" charset="-122"/>
                      </a:endParaRPr>
                    </a:p>
                    <a:p>
                      <a:pPr algn="ctr">
                        <a:lnSpc>
                          <a:spcPct val="100000"/>
                        </a:lnSpc>
                        <a:spcBef>
                          <a:spcPts val="0"/>
                        </a:spcBef>
                        <a:spcAft>
                          <a:spcPts val="0"/>
                        </a:spcAft>
                      </a:pPr>
                      <a:r>
                        <a:rPr lang="zh-CN" altLang="en-US" sz="2000" b="0" dirty="0">
                          <a:solidFill>
                            <a:schemeClr val="tx1"/>
                          </a:solidFill>
                          <a:latin typeface="微软雅黑" panose="020B0503020204020204" charset="-122"/>
                          <a:ea typeface="微软雅黑" panose="020B0503020204020204" charset="-122"/>
                        </a:rPr>
                        <a:t>外设发展迅速</a:t>
                      </a:r>
                      <a:endParaRPr lang="en-US" altLang="zh-CN" sz="2000" b="0" dirty="0">
                        <a:solidFill>
                          <a:schemeClr val="tx1"/>
                        </a:solidFill>
                        <a:latin typeface="微软雅黑" panose="020B0503020204020204" charset="-122"/>
                        <a:ea typeface="微软雅黑" panose="020B0503020204020204" charset="-122"/>
                      </a:endParaRPr>
                    </a:p>
                    <a:p>
                      <a:pPr algn="ctr">
                        <a:lnSpc>
                          <a:spcPct val="100000"/>
                        </a:lnSpc>
                        <a:spcBef>
                          <a:spcPts val="0"/>
                        </a:spcBef>
                        <a:spcAft>
                          <a:spcPts val="0"/>
                        </a:spcAft>
                      </a:pPr>
                      <a:r>
                        <a:rPr lang="zh-CN" altLang="en-US" sz="2000" b="0" dirty="0">
                          <a:solidFill>
                            <a:schemeClr val="tx1"/>
                          </a:solidFill>
                          <a:latin typeface="微软雅黑" panose="020B0503020204020204" charset="-122"/>
                          <a:ea typeface="微软雅黑" panose="020B0503020204020204" charset="-122"/>
                        </a:rPr>
                        <a:t>小型计算机</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lnSpc>
                          <a:spcPct val="100000"/>
                        </a:lnSpc>
                        <a:spcBef>
                          <a:spcPts val="0"/>
                        </a:spcBef>
                        <a:spcAft>
                          <a:spcPts val="0"/>
                        </a:spcAft>
                      </a:pPr>
                      <a:r>
                        <a:rPr lang="zh-CN" altLang="en-US" sz="2000" b="0" kern="1200" dirty="0">
                          <a:solidFill>
                            <a:schemeClr val="tx1"/>
                          </a:solidFill>
                          <a:latin typeface="微软雅黑" panose="020B0503020204020204" charset="-122"/>
                          <a:ea typeface="微软雅黑" panose="020B0503020204020204" charset="-122"/>
                          <a:cs typeface="+mn-cs"/>
                        </a:rPr>
                        <a:t>微型计算机</a:t>
                      </a:r>
                      <a:endParaRPr lang="en-US" altLang="zh-CN" sz="2000" b="0" kern="1200" dirty="0">
                        <a:solidFill>
                          <a:schemeClr val="tx1"/>
                        </a:solidFill>
                        <a:latin typeface="微软雅黑" panose="020B0503020204020204" charset="-122"/>
                        <a:ea typeface="微软雅黑" panose="020B0503020204020204" charset="-122"/>
                        <a:cs typeface="+mn-cs"/>
                      </a:endParaRPr>
                    </a:p>
                    <a:p>
                      <a:pPr algn="ctr">
                        <a:lnSpc>
                          <a:spcPct val="100000"/>
                        </a:lnSpc>
                        <a:spcBef>
                          <a:spcPts val="0"/>
                        </a:spcBef>
                        <a:spcAft>
                          <a:spcPts val="0"/>
                        </a:spcAft>
                      </a:pPr>
                      <a:r>
                        <a:rPr lang="zh-CN" altLang="en-US" sz="2000" b="0" kern="1200" dirty="0">
                          <a:solidFill>
                            <a:schemeClr val="tx1"/>
                          </a:solidFill>
                          <a:latin typeface="微软雅黑" panose="020B0503020204020204" charset="-122"/>
                          <a:ea typeface="微软雅黑" panose="020B0503020204020204" charset="-122"/>
                          <a:cs typeface="+mn-cs"/>
                        </a:rPr>
                        <a:t>多机处理</a:t>
                      </a:r>
                      <a:r>
                        <a:rPr lang="en-US" altLang="zh-CN" sz="2000" b="0" kern="1200" dirty="0">
                          <a:solidFill>
                            <a:schemeClr val="tx1"/>
                          </a:solidFill>
                          <a:latin typeface="微软雅黑" panose="020B0503020204020204" charset="-122"/>
                          <a:ea typeface="微软雅黑" panose="020B0503020204020204" charset="-122"/>
                          <a:cs typeface="+mn-cs"/>
                        </a:rPr>
                        <a:t>/</a:t>
                      </a:r>
                      <a:r>
                        <a:rPr lang="zh-CN" altLang="en-US" sz="2000" b="0" kern="1200" dirty="0">
                          <a:solidFill>
                            <a:schemeClr val="tx1"/>
                          </a:solidFill>
                          <a:latin typeface="微软雅黑" panose="020B0503020204020204" charset="-122"/>
                          <a:ea typeface="微软雅黑" panose="020B0503020204020204" charset="-122"/>
                          <a:cs typeface="+mn-cs"/>
                        </a:rPr>
                        <a:t>网络化</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5"/>
                  </a:ext>
                </a:extLst>
              </a:tr>
            </a:tbl>
          </a:graphicData>
        </a:graphic>
      </p:graphicFrame>
      <p:sp>
        <p:nvSpPr>
          <p:cNvPr id="1048927" name="Rectangle 3"/>
          <p:cNvSpPr txBox="1">
            <a:spLocks noChangeArrowheads="1"/>
          </p:cNvSpPr>
          <p:nvPr/>
        </p:nvSpPr>
        <p:spPr>
          <a:xfrm>
            <a:off x="838200" y="6047529"/>
            <a:ext cx="10515599" cy="617642"/>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charset="-122"/>
                <a:ea typeface="微软雅黑" panose="020B0503020204020204" charset="-122"/>
                <a:cs typeface="+mn-cs"/>
              </a:defRPr>
            </a:lvl1pPr>
            <a:lvl2pPr marL="812800" indent="-355600" algn="l" defTabSz="914400" rtl="0" eaLnBrk="1" latinLnBrk="0" hangingPunct="1">
              <a:lnSpc>
                <a:spcPct val="12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charset="-122"/>
                <a:ea typeface="微软雅黑" panose="020B0503020204020204" charset="-122"/>
                <a:cs typeface="+mn-cs"/>
              </a:defRPr>
            </a:lvl2pPr>
            <a:lvl3pPr marL="1143000" indent="-228600" algn="l" defTabSz="914400" rtl="0" eaLnBrk="1" latinLnBrk="0" hangingPunct="1">
              <a:lnSpc>
                <a:spcPct val="12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charset="-122"/>
                <a:ea typeface="微软雅黑" panose="020B0503020204020204" charset="-122"/>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charset="-122"/>
                <a:ea typeface="微软雅黑" panose="020B0503020204020204" charset="-122"/>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None/>
              <a:tabLst/>
              <a:defRPr/>
            </a:pPr>
            <a:r>
              <a:rPr kumimoji="0" lang="zh-CN" altLang="en-US" sz="2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速度越来越快、 体积越来越小、 成本越来越低、 功耗越来越低</a:t>
            </a:r>
          </a:p>
          <a:p>
            <a:pPr marL="342900" marR="0" lvl="0" indent="-342900" algn="l" defTabSz="914400" rtl="0" eaLnBrk="1" fontAlgn="auto" latinLnBrk="0" hangingPunct="1">
              <a:lnSpc>
                <a:spcPct val="100000"/>
              </a:lnSpc>
              <a:spcBef>
                <a:spcPts val="0"/>
              </a:spcBef>
              <a:spcAft>
                <a:spcPts val="0"/>
              </a:spcAft>
              <a:buClr>
                <a:srgbClr val="FFC000"/>
              </a:buClr>
              <a:buSzTx/>
              <a:buFont typeface="Wingdings" panose="05000000000000000000" pitchFamily="2" charset="2"/>
              <a:buChar char="n"/>
              <a:tabLst/>
              <a:defRPr/>
            </a:pPr>
            <a:endParaRPr kumimoji="0" lang="en-US" altLang="zh-CN" sz="26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
        <p:nvSpPr>
          <p:cNvPr id="1048928" name="灯片编号占位符 5"/>
          <p:cNvSpPr txBox="1">
            <a:spLocks noGrp="1"/>
          </p:cNvSpPr>
          <p:nvPr>
            <p:ph type="sldNum" sz="quarter" idx="12"/>
          </p:nvPr>
        </p:nvSpPr>
        <p:spPr>
          <a:xfrm>
            <a:off x="8610600" y="6356350"/>
            <a:ext cx="2743200" cy="365125"/>
          </a:xfr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D53B9609-CEE7-4B89-9EA1-26B7FB394DD2}" type="slidenum">
              <a:rPr kumimoji="0" lang="zh-CN" altLang="en-US" sz="1200" b="0" i="0" u="none" strike="noStrike" kern="1200" cap="none" spc="0" normalizeH="0" baseline="0" noProof="0">
                <a:ln>
                  <a:noFill/>
                </a:ln>
                <a:solidFill>
                  <a:prstClr val="black">
                    <a:lumMod val="95000"/>
                    <a:lumOff val="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altLang="zh-CN" sz="1200" b="0"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530247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en-US" altLang="zh-CN" dirty="0"/>
              <a:t>Booth </a:t>
            </a:r>
            <a:r>
              <a:rPr lang="zh-CN" altLang="en-US" dirty="0"/>
              <a:t>算法递推公式</a:t>
            </a:r>
          </a:p>
        </p:txBody>
      </p:sp>
      <p:sp>
        <p:nvSpPr>
          <p:cNvPr id="8" name="灯片编号占位符 7"/>
          <p:cNvSpPr>
            <a:spLocks noGrp="1"/>
          </p:cNvSpPr>
          <p:nvPr>
            <p:ph type="sldNum" sz="quarter" idx="12"/>
          </p:nvPr>
        </p:nvSpPr>
        <p:spPr/>
        <p:txBody>
          <a:bodyPr/>
          <a:lstStyle/>
          <a:p>
            <a:fld id="{8EE8E787-E6FE-45D8-9039-788B45E44EE7}" type="slidenum">
              <a:rPr lang="zh-CN" altLang="en-US" smtClean="0"/>
              <a:t>40</a:t>
            </a:fld>
            <a:endParaRPr lang="zh-CN" altLang="en-US" dirty="0"/>
          </a:p>
        </p:txBody>
      </p:sp>
      <p:sp>
        <p:nvSpPr>
          <p:cNvPr id="592899" name="Text Box 3"/>
          <p:cNvSpPr txBox="1">
            <a:spLocks noChangeArrowheads="1"/>
          </p:cNvSpPr>
          <p:nvPr/>
        </p:nvSpPr>
        <p:spPr bwMode="auto">
          <a:xfrm>
            <a:off x="2570164" y="973556"/>
            <a:ext cx="23828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z</a:t>
            </a:r>
            <a:r>
              <a:rPr kumimoji="1" lang="en-US" altLang="zh-CN" sz="2400" b="1" baseline="-25000">
                <a:latin typeface="Times New Roman" panose="02020603050405020304" pitchFamily="18" charset="0"/>
                <a:ea typeface="宋体" panose="02010600030101010101" pitchFamily="2" charset="-122"/>
              </a:rPr>
              <a:t>0</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 0</a:t>
            </a:r>
          </a:p>
        </p:txBody>
      </p:sp>
      <p:sp>
        <p:nvSpPr>
          <p:cNvPr id="592900" name="Text Box 4"/>
          <p:cNvSpPr txBox="1">
            <a:spLocks noChangeArrowheads="1"/>
          </p:cNvSpPr>
          <p:nvPr/>
        </p:nvSpPr>
        <p:spPr bwMode="auto">
          <a:xfrm>
            <a:off x="2586038" y="1454568"/>
            <a:ext cx="67865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z</a:t>
            </a:r>
            <a:r>
              <a:rPr kumimoji="1" lang="en-US" altLang="zh-CN" sz="2400" b="1" baseline="-25000">
                <a:latin typeface="Times New Roman" panose="02020603050405020304" pitchFamily="18" charset="0"/>
                <a:ea typeface="宋体" panose="02010600030101010101" pitchFamily="2" charset="-122"/>
              </a:rPr>
              <a:t>1</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 </a:t>
            </a:r>
            <a:r>
              <a:rPr kumimoji="1" lang="en-US" altLang="zh-CN" sz="2800" b="1">
                <a:latin typeface="Times New Roman" panose="02020603050405020304" pitchFamily="18" charset="0"/>
                <a:ea typeface="宋体" panose="02010600030101010101" pitchFamily="2" charset="-122"/>
              </a:rPr>
              <a:t>2</a:t>
            </a:r>
            <a:r>
              <a:rPr kumimoji="1" lang="en-US" altLang="zh-CN" sz="2800" b="1" baseline="45000">
                <a:latin typeface="Times New Roman" panose="02020603050405020304" pitchFamily="18" charset="0"/>
                <a:ea typeface="宋体" panose="02010600030101010101" pitchFamily="2" charset="-122"/>
              </a:rPr>
              <a:t>-1</a:t>
            </a:r>
            <a:r>
              <a:rPr kumimoji="1" lang="en-US" altLang="zh-CN"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i="1" baseline="-25000">
                <a:latin typeface="Times New Roman" panose="02020603050405020304" pitchFamily="18" charset="0"/>
                <a:ea typeface="宋体" panose="02010600030101010101" pitchFamily="2" charset="-122"/>
              </a:rPr>
              <a:t>n</a:t>
            </a:r>
            <a:r>
              <a:rPr kumimoji="1" lang="en-US" altLang="zh-CN" sz="2400" b="1" baseline="-25000">
                <a:latin typeface="Times New Roman" panose="02020603050405020304" pitchFamily="18" charset="0"/>
                <a:ea typeface="宋体" panose="02010600030101010101" pitchFamily="2" charset="-122"/>
              </a:rPr>
              <a:t>+1</a:t>
            </a:r>
            <a:r>
              <a:rPr kumimoji="1" lang="zh-CN" altLang="en-US" sz="28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i="1" baseline="-25000">
                <a:latin typeface="Times New Roman" panose="02020603050405020304" pitchFamily="18" charset="0"/>
                <a:ea typeface="宋体" panose="02010600030101010101" pitchFamily="2" charset="-122"/>
              </a:rPr>
              <a:t>n</a:t>
            </a:r>
            <a:r>
              <a:rPr kumimoji="1" lang="en-US" altLang="zh-CN"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z</a:t>
            </a:r>
            <a:r>
              <a:rPr kumimoji="1" lang="en-US" altLang="zh-CN" sz="2400" b="1" baseline="-25000">
                <a:latin typeface="Times New Roman" panose="02020603050405020304" pitchFamily="18" charset="0"/>
                <a:ea typeface="宋体" panose="02010600030101010101" pitchFamily="2" charset="-122"/>
              </a:rPr>
              <a:t>0</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y</a:t>
            </a:r>
            <a:r>
              <a:rPr kumimoji="1" lang="en-US" altLang="zh-CN" sz="2400" b="1" i="1" baseline="-25000">
                <a:latin typeface="Times New Roman" panose="02020603050405020304" pitchFamily="18" charset="0"/>
                <a:ea typeface="宋体" panose="02010600030101010101" pitchFamily="2" charset="-122"/>
              </a:rPr>
              <a:t>n</a:t>
            </a:r>
            <a:r>
              <a:rPr kumimoji="1" lang="en-US" altLang="zh-CN" sz="2400" b="1" baseline="-25000">
                <a:latin typeface="Times New Roman" panose="02020603050405020304" pitchFamily="18" charset="0"/>
                <a:ea typeface="宋体" panose="02010600030101010101" pitchFamily="2" charset="-122"/>
              </a:rPr>
              <a:t>+1</a:t>
            </a:r>
            <a:r>
              <a:rPr kumimoji="1" lang="zh-CN" altLang="en-US" sz="2400" b="1">
                <a:latin typeface="Times New Roman" panose="02020603050405020304" pitchFamily="18" charset="0"/>
                <a:ea typeface="宋体" panose="02010600030101010101" pitchFamily="2" charset="-122"/>
              </a:rPr>
              <a:t> =  0</a:t>
            </a:r>
          </a:p>
        </p:txBody>
      </p:sp>
      <p:sp>
        <p:nvSpPr>
          <p:cNvPr id="592901" name="Text Box 5"/>
          <p:cNvSpPr txBox="1">
            <a:spLocks noChangeArrowheads="1"/>
          </p:cNvSpPr>
          <p:nvPr/>
        </p:nvSpPr>
        <p:spPr bwMode="auto">
          <a:xfrm>
            <a:off x="2586038" y="2507081"/>
            <a:ext cx="44497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z</a:t>
            </a:r>
            <a:r>
              <a:rPr kumimoji="1" lang="en-US" altLang="zh-CN" sz="2400" b="1" i="1" baseline="-25000">
                <a:latin typeface="Times New Roman" panose="02020603050405020304" pitchFamily="18" charset="0"/>
                <a:ea typeface="宋体" panose="02010600030101010101" pitchFamily="2" charset="-122"/>
              </a:rPr>
              <a:t>n</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 </a:t>
            </a:r>
            <a:r>
              <a:rPr kumimoji="1" lang="en-US" altLang="zh-CN" sz="2800" b="1">
                <a:latin typeface="Times New Roman" panose="02020603050405020304" pitchFamily="18" charset="0"/>
                <a:ea typeface="宋体" panose="02010600030101010101" pitchFamily="2" charset="-122"/>
              </a:rPr>
              <a:t>2</a:t>
            </a:r>
            <a:r>
              <a:rPr kumimoji="1" lang="en-US" altLang="zh-CN" sz="2800" b="1" baseline="45000">
                <a:latin typeface="Times New Roman" panose="02020603050405020304" pitchFamily="18" charset="0"/>
                <a:ea typeface="宋体" panose="02010600030101010101" pitchFamily="2" charset="-122"/>
              </a:rPr>
              <a:t>-1</a:t>
            </a:r>
            <a:r>
              <a:rPr kumimoji="1" lang="en-US" altLang="zh-CN"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2</a:t>
            </a:r>
            <a:r>
              <a:rPr kumimoji="1" lang="zh-CN" altLang="en-US" sz="28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1</a:t>
            </a:r>
            <a:r>
              <a:rPr kumimoji="1" lang="en-US" altLang="zh-CN"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z</a:t>
            </a:r>
            <a:r>
              <a:rPr kumimoji="1" lang="en-US" altLang="zh-CN" sz="2400" b="1" i="1" baseline="-25000">
                <a:latin typeface="Times New Roman" panose="02020603050405020304" pitchFamily="18" charset="0"/>
                <a:ea typeface="宋体" panose="02010600030101010101" pitchFamily="2" charset="-122"/>
              </a:rPr>
              <a:t>n</a:t>
            </a:r>
            <a:r>
              <a:rPr kumimoji="1" lang="en-US" altLang="zh-CN" sz="2400" b="1" baseline="-25000">
                <a:latin typeface="Times New Roman" panose="02020603050405020304" pitchFamily="18" charset="0"/>
                <a:ea typeface="宋体" panose="02010600030101010101" pitchFamily="2" charset="-122"/>
              </a:rPr>
              <a:t>-1</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a:t>
            </a:r>
            <a:endParaRPr kumimoji="1" lang="zh-CN" altLang="en-US" sz="2800" b="1" baseline="45000">
              <a:latin typeface="Times New Roman" panose="02020603050405020304" pitchFamily="18" charset="0"/>
              <a:ea typeface="宋体" panose="02010600030101010101" pitchFamily="2" charset="-122"/>
            </a:endParaRPr>
          </a:p>
        </p:txBody>
      </p:sp>
      <p:sp>
        <p:nvSpPr>
          <p:cNvPr id="592902" name="Text Box 6"/>
          <p:cNvSpPr txBox="1">
            <a:spLocks noChangeArrowheads="1"/>
          </p:cNvSpPr>
          <p:nvPr/>
        </p:nvSpPr>
        <p:spPr bwMode="auto">
          <a:xfrm>
            <a:off x="2940448" y="2080043"/>
            <a:ext cx="615553" cy="45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p>
        </p:txBody>
      </p:sp>
      <p:sp>
        <p:nvSpPr>
          <p:cNvPr id="592903" name="Text Box 7"/>
          <p:cNvSpPr txBox="1">
            <a:spLocks noChangeArrowheads="1"/>
          </p:cNvSpPr>
          <p:nvPr/>
        </p:nvSpPr>
        <p:spPr bwMode="auto">
          <a:xfrm>
            <a:off x="2281239" y="3283368"/>
            <a:ext cx="39998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 </a:t>
            </a:r>
            <a:r>
              <a:rPr kumimoji="1" lang="en-US" altLang="zh-CN" sz="2800" b="1" baseline="-200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b="1" i="1">
                <a:latin typeface="Times New Roman" panose="02020603050405020304" pitchFamily="18" charset="0"/>
                <a:ea typeface="宋体" panose="02010600030101010101" pitchFamily="2" charset="-122"/>
              </a:rPr>
              <a:t>y</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z</a:t>
            </a:r>
            <a:r>
              <a:rPr kumimoji="1" lang="en-US" altLang="zh-CN" sz="2400" b="1" i="1" baseline="-25000">
                <a:latin typeface="Times New Roman" panose="02020603050405020304" pitchFamily="18" charset="0"/>
                <a:ea typeface="宋体" panose="02010600030101010101" pitchFamily="2" charset="-122"/>
              </a:rPr>
              <a:t>n</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a:t>
            </a:r>
            <a:r>
              <a:rPr kumimoji="1" lang="en-US" altLang="zh-CN"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1</a:t>
            </a:r>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400" b="1" baseline="-25000">
                <a:latin typeface="Times New Roman" panose="02020603050405020304" pitchFamily="18" charset="0"/>
                <a:ea typeface="宋体" panose="02010600030101010101" pitchFamily="2" charset="-122"/>
              </a:rPr>
              <a:t>0</a:t>
            </a:r>
            <a:r>
              <a:rPr kumimoji="1" lang="en-US" altLang="zh-CN"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endParaRPr kumimoji="1" lang="zh-CN" altLang="en-US" sz="2400" b="1">
              <a:latin typeface="Times New Roman" panose="02020603050405020304" pitchFamily="18" charset="0"/>
              <a:ea typeface="宋体" panose="02010600030101010101" pitchFamily="2" charset="-122"/>
            </a:endParaRPr>
          </a:p>
        </p:txBody>
      </p:sp>
      <p:sp>
        <p:nvSpPr>
          <p:cNvPr id="592904" name="Text Box 8"/>
          <p:cNvSpPr txBox="1">
            <a:spLocks noChangeArrowheads="1"/>
          </p:cNvSpPr>
          <p:nvPr/>
        </p:nvSpPr>
        <p:spPr bwMode="auto">
          <a:xfrm>
            <a:off x="7086600" y="3283368"/>
            <a:ext cx="3124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最后一步不移位</a:t>
            </a:r>
          </a:p>
        </p:txBody>
      </p:sp>
      <p:sp>
        <p:nvSpPr>
          <p:cNvPr id="592906" name="Text Box 10"/>
          <p:cNvSpPr txBox="1">
            <a:spLocks noChangeArrowheads="1"/>
          </p:cNvSpPr>
          <p:nvPr/>
        </p:nvSpPr>
        <p:spPr bwMode="auto">
          <a:xfrm>
            <a:off x="5715000" y="4554956"/>
            <a:ext cx="806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0   0</a:t>
            </a:r>
          </a:p>
        </p:txBody>
      </p:sp>
      <p:sp>
        <p:nvSpPr>
          <p:cNvPr id="592907" name="Text Box 11"/>
          <p:cNvSpPr txBox="1">
            <a:spLocks noChangeArrowheads="1"/>
          </p:cNvSpPr>
          <p:nvPr/>
        </p:nvSpPr>
        <p:spPr bwMode="auto">
          <a:xfrm>
            <a:off x="5715000" y="5012156"/>
            <a:ext cx="806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0   1</a:t>
            </a:r>
          </a:p>
        </p:txBody>
      </p:sp>
      <p:sp>
        <p:nvSpPr>
          <p:cNvPr id="592908" name="Text Box 12"/>
          <p:cNvSpPr txBox="1">
            <a:spLocks noChangeArrowheads="1"/>
          </p:cNvSpPr>
          <p:nvPr/>
        </p:nvSpPr>
        <p:spPr bwMode="auto">
          <a:xfrm>
            <a:off x="5715000" y="5469356"/>
            <a:ext cx="806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1   0</a:t>
            </a:r>
          </a:p>
        </p:txBody>
      </p:sp>
      <p:sp>
        <p:nvSpPr>
          <p:cNvPr id="592909" name="Text Box 13"/>
          <p:cNvSpPr txBox="1">
            <a:spLocks noChangeArrowheads="1"/>
          </p:cNvSpPr>
          <p:nvPr/>
        </p:nvSpPr>
        <p:spPr bwMode="auto">
          <a:xfrm>
            <a:off x="5715000" y="5926556"/>
            <a:ext cx="806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1   1</a:t>
            </a:r>
          </a:p>
        </p:txBody>
      </p:sp>
      <p:grpSp>
        <p:nvGrpSpPr>
          <p:cNvPr id="2" name="Group 14"/>
          <p:cNvGrpSpPr/>
          <p:nvPr/>
        </p:nvGrpSpPr>
        <p:grpSpPr bwMode="auto">
          <a:xfrm>
            <a:off x="9096375" y="4554956"/>
            <a:ext cx="609600" cy="519113"/>
            <a:chOff x="4848" y="2880"/>
            <a:chExt cx="384" cy="327"/>
          </a:xfrm>
        </p:grpSpPr>
        <p:sp>
          <p:nvSpPr>
            <p:cNvPr id="69672" name="Text Box 15"/>
            <p:cNvSpPr txBox="1">
              <a:spLocks noChangeArrowheads="1"/>
            </p:cNvSpPr>
            <p:nvPr/>
          </p:nvSpPr>
          <p:spPr bwMode="auto">
            <a:xfrm>
              <a:off x="5004" y="2880"/>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1</a:t>
              </a:r>
            </a:p>
          </p:txBody>
        </p:sp>
        <p:sp>
          <p:nvSpPr>
            <p:cNvPr id="69673" name="Line 16"/>
            <p:cNvSpPr>
              <a:spLocks noChangeShapeType="1"/>
            </p:cNvSpPr>
            <p:nvPr/>
          </p:nvSpPr>
          <p:spPr bwMode="auto">
            <a:xfrm>
              <a:off x="4848" y="3072"/>
              <a:ext cx="192" cy="0"/>
            </a:xfrm>
            <a:prstGeom prst="line">
              <a:avLst/>
            </a:prstGeom>
            <a:noFill/>
            <a:ln w="28575">
              <a:solidFill>
                <a:schemeClr val="folHlink"/>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 name="Group 17"/>
          <p:cNvGrpSpPr/>
          <p:nvPr/>
        </p:nvGrpSpPr>
        <p:grpSpPr bwMode="auto">
          <a:xfrm>
            <a:off x="8066089" y="5053431"/>
            <a:ext cx="2173287" cy="519113"/>
            <a:chOff x="4199" y="3194"/>
            <a:chExt cx="1369" cy="327"/>
          </a:xfrm>
        </p:grpSpPr>
        <p:sp>
          <p:nvSpPr>
            <p:cNvPr id="69670" name="Text Box 18"/>
            <p:cNvSpPr txBox="1">
              <a:spLocks noChangeArrowheads="1"/>
            </p:cNvSpPr>
            <p:nvPr/>
          </p:nvSpPr>
          <p:spPr bwMode="auto">
            <a:xfrm>
              <a:off x="4199" y="3194"/>
              <a:ext cx="13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a:t>
              </a:r>
              <a:r>
                <a:rPr kumimoji="1" lang="en-US" altLang="zh-CN" sz="2800" b="1" i="1">
                  <a:solidFill>
                    <a:schemeClr val="folHlink"/>
                  </a:solidFill>
                  <a:latin typeface="Times New Roman" panose="02020603050405020304" pitchFamily="18" charset="0"/>
                  <a:ea typeface="宋体" panose="02010600030101010101" pitchFamily="2" charset="-122"/>
                </a:rPr>
                <a:t>x</a:t>
              </a:r>
              <a:r>
                <a:rPr kumimoji="1" lang="en-US" altLang="zh-CN" sz="2800" b="1">
                  <a:solidFill>
                    <a:schemeClr val="folHlink"/>
                  </a:solidFill>
                  <a:latin typeface="Times New Roman" panose="02020603050405020304" pitchFamily="18" charset="0"/>
                  <a:ea typeface="宋体" panose="02010600030101010101" pitchFamily="2" charset="-122"/>
                </a:rPr>
                <a:t>]</a:t>
              </a:r>
              <a:r>
                <a:rPr kumimoji="1" lang="zh-CN" altLang="en-US" sz="2400" b="1" baseline="-25000">
                  <a:solidFill>
                    <a:schemeClr val="folHlink"/>
                  </a:solidFill>
                  <a:latin typeface="Times New Roman" panose="02020603050405020304" pitchFamily="18" charset="0"/>
                  <a:ea typeface="宋体" panose="02010600030101010101" pitchFamily="2" charset="-122"/>
                </a:rPr>
                <a:t>补</a:t>
              </a:r>
              <a:r>
                <a:rPr kumimoji="1" lang="zh-CN" altLang="en-US" sz="2400" b="1">
                  <a:solidFill>
                    <a:schemeClr val="folHlink"/>
                  </a:solidFill>
                  <a:latin typeface="Times New Roman" panose="02020603050405020304" pitchFamily="18" charset="0"/>
                  <a:ea typeface="宋体" panose="02010600030101010101" pitchFamily="2" charset="-122"/>
                </a:rPr>
                <a:t>    </a:t>
              </a:r>
              <a:r>
                <a:rPr kumimoji="1" lang="zh-CN" altLang="en-US" sz="2800" b="1">
                  <a:solidFill>
                    <a:schemeClr val="folHlink"/>
                  </a:solidFill>
                  <a:latin typeface="Times New Roman" panose="02020603050405020304" pitchFamily="18" charset="0"/>
                  <a:ea typeface="宋体" panose="02010600030101010101" pitchFamily="2" charset="-122"/>
                </a:rPr>
                <a:t> </a:t>
              </a:r>
              <a:r>
                <a:rPr kumimoji="1" lang="zh-CN" altLang="en-US" sz="1400" b="1">
                  <a:solidFill>
                    <a:schemeClr val="folHlink"/>
                  </a:solidFill>
                  <a:latin typeface="Times New Roman" panose="02020603050405020304" pitchFamily="18" charset="0"/>
                  <a:ea typeface="宋体" panose="02010600030101010101" pitchFamily="2" charset="-122"/>
                </a:rPr>
                <a:t> </a:t>
              </a:r>
              <a:r>
                <a:rPr kumimoji="1" lang="zh-CN" altLang="en-US" sz="2800" b="1">
                  <a:solidFill>
                    <a:schemeClr val="folHlink"/>
                  </a:solidFill>
                  <a:latin typeface="Times New Roman" panose="02020603050405020304" pitchFamily="18" charset="0"/>
                  <a:ea typeface="宋体" panose="02010600030101010101" pitchFamily="2" charset="-122"/>
                </a:rPr>
                <a:t>1</a:t>
              </a:r>
            </a:p>
          </p:txBody>
        </p:sp>
        <p:sp>
          <p:nvSpPr>
            <p:cNvPr id="69671" name="Line 19"/>
            <p:cNvSpPr>
              <a:spLocks noChangeShapeType="1"/>
            </p:cNvSpPr>
            <p:nvPr/>
          </p:nvSpPr>
          <p:spPr bwMode="auto">
            <a:xfrm>
              <a:off x="4848" y="3360"/>
              <a:ext cx="192" cy="0"/>
            </a:xfrm>
            <a:prstGeom prst="line">
              <a:avLst/>
            </a:prstGeom>
            <a:noFill/>
            <a:ln w="28575">
              <a:solidFill>
                <a:schemeClr val="folHlink"/>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 name="Group 20"/>
          <p:cNvGrpSpPr/>
          <p:nvPr/>
        </p:nvGrpSpPr>
        <p:grpSpPr bwMode="auto">
          <a:xfrm>
            <a:off x="8001001" y="5469356"/>
            <a:ext cx="2162175" cy="519113"/>
            <a:chOff x="4080" y="3456"/>
            <a:chExt cx="1362" cy="327"/>
          </a:xfrm>
        </p:grpSpPr>
        <p:sp>
          <p:nvSpPr>
            <p:cNvPr id="69668" name="Text Box 21"/>
            <p:cNvSpPr txBox="1">
              <a:spLocks noChangeArrowheads="1"/>
            </p:cNvSpPr>
            <p:nvPr/>
          </p:nvSpPr>
          <p:spPr bwMode="auto">
            <a:xfrm>
              <a:off x="4080" y="3456"/>
              <a:ext cx="136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a:t>
              </a:r>
              <a:r>
                <a:rPr kumimoji="1" lang="zh-CN" altLang="en-US" sz="2800" b="1">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1">
                  <a:solidFill>
                    <a:schemeClr val="folHlink"/>
                  </a:solidFill>
                  <a:latin typeface="Times New Roman" panose="02020603050405020304" pitchFamily="18" charset="0"/>
                  <a:ea typeface="宋体" panose="02010600030101010101" pitchFamily="2" charset="-122"/>
                </a:rPr>
                <a:t>x</a:t>
              </a:r>
              <a:r>
                <a:rPr kumimoji="1" lang="en-US" altLang="zh-CN" sz="2800" b="1">
                  <a:solidFill>
                    <a:schemeClr val="folHlink"/>
                  </a:solidFill>
                  <a:latin typeface="Times New Roman" panose="02020603050405020304" pitchFamily="18" charset="0"/>
                  <a:ea typeface="宋体" panose="02010600030101010101" pitchFamily="2" charset="-122"/>
                </a:rPr>
                <a:t>]</a:t>
              </a:r>
              <a:r>
                <a:rPr kumimoji="1" lang="zh-CN" altLang="en-US" sz="2400" b="1" baseline="-25000">
                  <a:solidFill>
                    <a:schemeClr val="folHlink"/>
                  </a:solidFill>
                  <a:latin typeface="Times New Roman" panose="02020603050405020304" pitchFamily="18" charset="0"/>
                  <a:ea typeface="宋体" panose="02010600030101010101" pitchFamily="2" charset="-122"/>
                </a:rPr>
                <a:t>补</a:t>
              </a:r>
              <a:r>
                <a:rPr kumimoji="1" lang="zh-CN" altLang="en-US" sz="2400" b="1">
                  <a:solidFill>
                    <a:schemeClr val="folHlink"/>
                  </a:solidFill>
                  <a:latin typeface="Times New Roman" panose="02020603050405020304" pitchFamily="18" charset="0"/>
                  <a:ea typeface="宋体" panose="02010600030101010101" pitchFamily="2" charset="-122"/>
                </a:rPr>
                <a:t>    </a:t>
              </a:r>
              <a:r>
                <a:rPr kumimoji="1" lang="zh-CN" altLang="en-US" sz="800" b="1">
                  <a:solidFill>
                    <a:schemeClr val="folHlink"/>
                  </a:solidFill>
                  <a:latin typeface="Times New Roman" panose="02020603050405020304" pitchFamily="18" charset="0"/>
                  <a:ea typeface="宋体" panose="02010600030101010101" pitchFamily="2" charset="-122"/>
                </a:rPr>
                <a:t> </a:t>
              </a:r>
              <a:r>
                <a:rPr kumimoji="1" lang="zh-CN" altLang="en-US" sz="2800" b="1">
                  <a:solidFill>
                    <a:schemeClr val="folHlink"/>
                  </a:solidFill>
                  <a:latin typeface="Times New Roman" panose="02020603050405020304" pitchFamily="18" charset="0"/>
                  <a:ea typeface="宋体" panose="02010600030101010101" pitchFamily="2" charset="-122"/>
                </a:rPr>
                <a:t>1</a:t>
              </a:r>
            </a:p>
          </p:txBody>
        </p:sp>
        <p:sp>
          <p:nvSpPr>
            <p:cNvPr id="69669" name="Line 22"/>
            <p:cNvSpPr>
              <a:spLocks noChangeShapeType="1"/>
            </p:cNvSpPr>
            <p:nvPr/>
          </p:nvSpPr>
          <p:spPr bwMode="auto">
            <a:xfrm>
              <a:off x="4770" y="3648"/>
              <a:ext cx="192" cy="0"/>
            </a:xfrm>
            <a:prstGeom prst="line">
              <a:avLst/>
            </a:prstGeom>
            <a:noFill/>
            <a:ln w="28575">
              <a:solidFill>
                <a:schemeClr val="folHlink"/>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 name="Group 23"/>
          <p:cNvGrpSpPr/>
          <p:nvPr/>
        </p:nvGrpSpPr>
        <p:grpSpPr bwMode="auto">
          <a:xfrm>
            <a:off x="9096375" y="5940843"/>
            <a:ext cx="990600" cy="519112"/>
            <a:chOff x="4848" y="3753"/>
            <a:chExt cx="624" cy="327"/>
          </a:xfrm>
        </p:grpSpPr>
        <p:sp>
          <p:nvSpPr>
            <p:cNvPr id="69666" name="Text Box 24"/>
            <p:cNvSpPr txBox="1">
              <a:spLocks noChangeArrowheads="1"/>
            </p:cNvSpPr>
            <p:nvPr/>
          </p:nvSpPr>
          <p:spPr bwMode="auto">
            <a:xfrm>
              <a:off x="5004" y="3753"/>
              <a:ext cx="4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1</a:t>
              </a:r>
            </a:p>
          </p:txBody>
        </p:sp>
        <p:sp>
          <p:nvSpPr>
            <p:cNvPr id="69667" name="Line 25"/>
            <p:cNvSpPr>
              <a:spLocks noChangeShapeType="1"/>
            </p:cNvSpPr>
            <p:nvPr/>
          </p:nvSpPr>
          <p:spPr bwMode="auto">
            <a:xfrm>
              <a:off x="4848" y="3936"/>
              <a:ext cx="192" cy="0"/>
            </a:xfrm>
            <a:prstGeom prst="line">
              <a:avLst/>
            </a:prstGeom>
            <a:noFill/>
            <a:ln w="28575">
              <a:solidFill>
                <a:schemeClr val="folHlink"/>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592922" name="Text Box 26"/>
          <p:cNvSpPr txBox="1">
            <a:spLocks noChangeArrowheads="1"/>
          </p:cNvSpPr>
          <p:nvPr/>
        </p:nvSpPr>
        <p:spPr bwMode="auto">
          <a:xfrm>
            <a:off x="7205663" y="4554956"/>
            <a:ext cx="628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0   </a:t>
            </a:r>
          </a:p>
        </p:txBody>
      </p:sp>
      <p:sp>
        <p:nvSpPr>
          <p:cNvPr id="592923" name="Text Box 27"/>
          <p:cNvSpPr txBox="1">
            <a:spLocks noChangeArrowheads="1"/>
          </p:cNvSpPr>
          <p:nvPr/>
        </p:nvSpPr>
        <p:spPr bwMode="auto">
          <a:xfrm>
            <a:off x="7205663" y="5012156"/>
            <a:ext cx="628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   </a:t>
            </a:r>
          </a:p>
        </p:txBody>
      </p:sp>
      <p:sp>
        <p:nvSpPr>
          <p:cNvPr id="592924" name="Text Box 28"/>
          <p:cNvSpPr txBox="1">
            <a:spLocks noChangeArrowheads="1"/>
          </p:cNvSpPr>
          <p:nvPr/>
        </p:nvSpPr>
        <p:spPr bwMode="auto">
          <a:xfrm>
            <a:off x="7086601" y="5483643"/>
            <a:ext cx="7477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   </a:t>
            </a:r>
          </a:p>
        </p:txBody>
      </p:sp>
      <p:sp>
        <p:nvSpPr>
          <p:cNvPr id="592925" name="Text Box 29"/>
          <p:cNvSpPr txBox="1">
            <a:spLocks noChangeArrowheads="1"/>
          </p:cNvSpPr>
          <p:nvPr/>
        </p:nvSpPr>
        <p:spPr bwMode="auto">
          <a:xfrm>
            <a:off x="7219950" y="5926556"/>
            <a:ext cx="628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0   </a:t>
            </a:r>
          </a:p>
        </p:txBody>
      </p:sp>
      <p:grpSp>
        <p:nvGrpSpPr>
          <p:cNvPr id="6" name="Group 31"/>
          <p:cNvGrpSpPr/>
          <p:nvPr/>
        </p:nvGrpSpPr>
        <p:grpSpPr bwMode="auto">
          <a:xfrm>
            <a:off x="5557838" y="4021555"/>
            <a:ext cx="4125912" cy="2438400"/>
            <a:chOff x="2541" y="2544"/>
            <a:chExt cx="2599" cy="1536"/>
          </a:xfrm>
        </p:grpSpPr>
        <p:sp>
          <p:nvSpPr>
            <p:cNvPr id="69656" name="Text Box 32"/>
            <p:cNvSpPr txBox="1">
              <a:spLocks noChangeArrowheads="1"/>
            </p:cNvSpPr>
            <p:nvPr/>
          </p:nvSpPr>
          <p:spPr bwMode="auto">
            <a:xfrm>
              <a:off x="2592" y="2544"/>
              <a:ext cx="67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800" b="1" i="1">
                  <a:latin typeface="Times New Roman" panose="02020603050405020304" pitchFamily="18" charset="0"/>
                  <a:ea typeface="宋体" panose="02010600030101010101" pitchFamily="2" charset="-122"/>
                </a:rPr>
                <a:t>y</a:t>
              </a:r>
              <a:r>
                <a:rPr kumimoji="1" lang="en-US" altLang="zh-CN" sz="2800" b="1" i="1" baseline="-25000">
                  <a:latin typeface="Times New Roman" panose="02020603050405020304" pitchFamily="18" charset="0"/>
                  <a:ea typeface="宋体" panose="02010600030101010101" pitchFamily="2" charset="-122"/>
                </a:rPr>
                <a:t>i</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y</a:t>
              </a:r>
              <a:r>
                <a:rPr kumimoji="1" lang="en-US" altLang="zh-CN" sz="2800" b="1" i="1" baseline="-25000">
                  <a:latin typeface="Times New Roman" panose="02020603050405020304" pitchFamily="18" charset="0"/>
                  <a:ea typeface="宋体" panose="02010600030101010101" pitchFamily="2" charset="-122"/>
                </a:rPr>
                <a:t>i</a:t>
              </a:r>
              <a:r>
                <a:rPr kumimoji="1" lang="en-US" altLang="zh-CN" sz="2800" b="1" baseline="-25000">
                  <a:latin typeface="Times New Roman" panose="02020603050405020304" pitchFamily="18" charset="0"/>
                  <a:ea typeface="宋体" panose="02010600030101010101" pitchFamily="2" charset="-122"/>
                </a:rPr>
                <a:t>+1</a:t>
              </a:r>
            </a:p>
          </p:txBody>
        </p:sp>
        <p:sp>
          <p:nvSpPr>
            <p:cNvPr id="69657" name="Text Box 33"/>
            <p:cNvSpPr txBox="1">
              <a:spLocks noChangeArrowheads="1"/>
            </p:cNvSpPr>
            <p:nvPr/>
          </p:nvSpPr>
          <p:spPr bwMode="auto">
            <a:xfrm>
              <a:off x="4282" y="2601"/>
              <a:ext cx="75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操作</a:t>
              </a:r>
            </a:p>
          </p:txBody>
        </p:sp>
        <p:sp>
          <p:nvSpPr>
            <p:cNvPr id="69658" name="Freeform 34"/>
            <p:cNvSpPr/>
            <p:nvPr/>
          </p:nvSpPr>
          <p:spPr bwMode="auto">
            <a:xfrm>
              <a:off x="2544" y="2928"/>
              <a:ext cx="2596" cy="1"/>
            </a:xfrm>
            <a:custGeom>
              <a:avLst/>
              <a:gdLst>
                <a:gd name="T0" fmla="*/ 0 w 2596"/>
                <a:gd name="T1" fmla="*/ 0 h 1"/>
                <a:gd name="T2" fmla="*/ 2596 w 2596"/>
                <a:gd name="T3" fmla="*/ 0 h 1"/>
                <a:gd name="T4" fmla="*/ 0 60000 65536"/>
                <a:gd name="T5" fmla="*/ 0 60000 65536"/>
                <a:gd name="T6" fmla="*/ 0 w 2596"/>
                <a:gd name="T7" fmla="*/ 0 h 1"/>
                <a:gd name="T8" fmla="*/ 2596 w 2596"/>
                <a:gd name="T9" fmla="*/ 1 h 1"/>
              </a:gdLst>
              <a:ahLst/>
              <a:cxnLst>
                <a:cxn ang="T4">
                  <a:pos x="T0" y="T1"/>
                </a:cxn>
                <a:cxn ang="T5">
                  <a:pos x="T2" y="T3"/>
                </a:cxn>
              </a:cxnLst>
              <a:rect l="T6" t="T7" r="T8" b="T9"/>
              <a:pathLst>
                <a:path w="2596" h="1">
                  <a:moveTo>
                    <a:pt x="0" y="0"/>
                  </a:moveTo>
                  <a:lnTo>
                    <a:pt x="2596" y="0"/>
                  </a:lnTo>
                </a:path>
              </a:pathLst>
            </a:cu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9659" name="Line 35"/>
            <p:cNvSpPr>
              <a:spLocks noChangeShapeType="1"/>
            </p:cNvSpPr>
            <p:nvPr/>
          </p:nvSpPr>
          <p:spPr bwMode="auto">
            <a:xfrm>
              <a:off x="3312" y="2640"/>
              <a:ext cx="0" cy="144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69660" name="Line 36"/>
            <p:cNvSpPr>
              <a:spLocks noChangeShapeType="1"/>
            </p:cNvSpPr>
            <p:nvPr/>
          </p:nvSpPr>
          <p:spPr bwMode="auto">
            <a:xfrm>
              <a:off x="4080" y="2640"/>
              <a:ext cx="0" cy="144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69661" name="Text Box 37"/>
            <p:cNvSpPr txBox="1">
              <a:spLocks noChangeArrowheads="1"/>
            </p:cNvSpPr>
            <p:nvPr/>
          </p:nvSpPr>
          <p:spPr bwMode="auto">
            <a:xfrm>
              <a:off x="3360" y="2544"/>
              <a:ext cx="71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800" b="1" i="1">
                  <a:latin typeface="Times New Roman" panose="02020603050405020304" pitchFamily="18" charset="0"/>
                  <a:ea typeface="宋体" panose="02010600030101010101" pitchFamily="2" charset="-122"/>
                </a:rPr>
                <a:t>y</a:t>
              </a:r>
              <a:r>
                <a:rPr kumimoji="1" lang="en-US" altLang="zh-CN" sz="2800" b="1" i="1" baseline="-25000">
                  <a:latin typeface="Times New Roman" panose="02020603050405020304" pitchFamily="18" charset="0"/>
                  <a:ea typeface="宋体" panose="02010600030101010101" pitchFamily="2" charset="-122"/>
                </a:rPr>
                <a:t>i</a:t>
              </a:r>
              <a:r>
                <a:rPr kumimoji="1" lang="en-US" altLang="zh-CN" sz="2800" b="1" baseline="-25000">
                  <a:latin typeface="Times New Roman" panose="02020603050405020304" pitchFamily="18" charset="0"/>
                  <a:ea typeface="宋体" panose="02010600030101010101" pitchFamily="2" charset="-122"/>
                </a:rPr>
                <a:t>+1</a:t>
              </a:r>
              <a:r>
                <a:rPr kumimoji="1" lang="zh-CN" altLang="en-US" sz="28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1">
                  <a:latin typeface="Times New Roman" panose="02020603050405020304" pitchFamily="18" charset="0"/>
                  <a:ea typeface="宋体" panose="02010600030101010101" pitchFamily="2" charset="-122"/>
                </a:rPr>
                <a:t>y</a:t>
              </a:r>
              <a:r>
                <a:rPr kumimoji="1" lang="en-US" altLang="zh-CN" sz="2800" b="1" i="1" baseline="-25000">
                  <a:latin typeface="Times New Roman" panose="02020603050405020304" pitchFamily="18" charset="0"/>
                  <a:ea typeface="宋体" panose="02010600030101010101" pitchFamily="2" charset="-122"/>
                </a:rPr>
                <a:t>i </a:t>
              </a:r>
            </a:p>
          </p:txBody>
        </p:sp>
        <p:sp>
          <p:nvSpPr>
            <p:cNvPr id="69662" name="Line 38"/>
            <p:cNvSpPr>
              <a:spLocks noChangeShapeType="1"/>
            </p:cNvSpPr>
            <p:nvPr/>
          </p:nvSpPr>
          <p:spPr bwMode="auto">
            <a:xfrm>
              <a:off x="2541" y="2640"/>
              <a:ext cx="0" cy="144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69663" name="Line 39"/>
            <p:cNvSpPr>
              <a:spLocks noChangeShapeType="1"/>
            </p:cNvSpPr>
            <p:nvPr/>
          </p:nvSpPr>
          <p:spPr bwMode="auto">
            <a:xfrm>
              <a:off x="5135" y="2640"/>
              <a:ext cx="0" cy="144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69664" name="Freeform 40"/>
            <p:cNvSpPr/>
            <p:nvPr/>
          </p:nvSpPr>
          <p:spPr bwMode="auto">
            <a:xfrm>
              <a:off x="2544" y="4072"/>
              <a:ext cx="2596" cy="1"/>
            </a:xfrm>
            <a:custGeom>
              <a:avLst/>
              <a:gdLst>
                <a:gd name="T0" fmla="*/ 0 w 2596"/>
                <a:gd name="T1" fmla="*/ 0 h 1"/>
                <a:gd name="T2" fmla="*/ 2596 w 2596"/>
                <a:gd name="T3" fmla="*/ 0 h 1"/>
                <a:gd name="T4" fmla="*/ 0 60000 65536"/>
                <a:gd name="T5" fmla="*/ 0 60000 65536"/>
                <a:gd name="T6" fmla="*/ 0 w 2596"/>
                <a:gd name="T7" fmla="*/ 0 h 1"/>
                <a:gd name="T8" fmla="*/ 2596 w 2596"/>
                <a:gd name="T9" fmla="*/ 1 h 1"/>
              </a:gdLst>
              <a:ahLst/>
              <a:cxnLst>
                <a:cxn ang="T4">
                  <a:pos x="T0" y="T1"/>
                </a:cxn>
                <a:cxn ang="T5">
                  <a:pos x="T2" y="T3"/>
                </a:cxn>
              </a:cxnLst>
              <a:rect l="T6" t="T7" r="T8" b="T9"/>
              <a:pathLst>
                <a:path w="2596" h="1">
                  <a:moveTo>
                    <a:pt x="0" y="0"/>
                  </a:moveTo>
                  <a:lnTo>
                    <a:pt x="2596" y="0"/>
                  </a:lnTo>
                </a:path>
              </a:pathLst>
            </a:cu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69665" name="Freeform 41"/>
            <p:cNvSpPr/>
            <p:nvPr/>
          </p:nvSpPr>
          <p:spPr bwMode="auto">
            <a:xfrm>
              <a:off x="2544" y="2648"/>
              <a:ext cx="2596" cy="1"/>
            </a:xfrm>
            <a:custGeom>
              <a:avLst/>
              <a:gdLst>
                <a:gd name="T0" fmla="*/ 0 w 2596"/>
                <a:gd name="T1" fmla="*/ 0 h 1"/>
                <a:gd name="T2" fmla="*/ 2596 w 2596"/>
                <a:gd name="T3" fmla="*/ 0 h 1"/>
                <a:gd name="T4" fmla="*/ 0 60000 65536"/>
                <a:gd name="T5" fmla="*/ 0 60000 65536"/>
                <a:gd name="T6" fmla="*/ 0 w 2596"/>
                <a:gd name="T7" fmla="*/ 0 h 1"/>
                <a:gd name="T8" fmla="*/ 2596 w 2596"/>
                <a:gd name="T9" fmla="*/ 1 h 1"/>
              </a:gdLst>
              <a:ahLst/>
              <a:cxnLst>
                <a:cxn ang="T4">
                  <a:pos x="T0" y="T1"/>
                </a:cxn>
                <a:cxn ang="T5">
                  <a:pos x="T2" y="T3"/>
                </a:cxn>
              </a:cxnLst>
              <a:rect l="T6" t="T7" r="T8" b="T9"/>
              <a:pathLst>
                <a:path w="2596" h="1">
                  <a:moveTo>
                    <a:pt x="0" y="0"/>
                  </a:moveTo>
                  <a:lnTo>
                    <a:pt x="2596" y="0"/>
                  </a:lnTo>
                </a:path>
              </a:pathLst>
            </a:cu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Tree>
    <p:extLst>
      <p:ext uri="{BB962C8B-B14F-4D97-AF65-F5344CB8AC3E}">
        <p14:creationId xmlns:p14="http://schemas.microsoft.com/office/powerpoint/2010/main" val="492474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p:cNvSpPr>
                <a:spLocks noGrp="1"/>
              </p:cNvSpPr>
              <p:nvPr>
                <p:ph idx="1"/>
              </p:nvPr>
            </p:nvSpPr>
            <p:spPr/>
            <p:txBody>
              <a:bodyPr/>
              <a:lstStyle/>
              <a:p>
                <a:r>
                  <a:rPr lang="zh-CN" altLang="en-US" dirty="0"/>
                  <a:t>例</a:t>
                </a:r>
                <a:r>
                  <a:rPr lang="en-US" altLang="zh-CN" dirty="0"/>
                  <a:t>.</a:t>
                </a:r>
                <a:r>
                  <a:rPr lang="zh-CN" altLang="en-US" dirty="0"/>
                  <a:t>已知 </a:t>
                </a:r>
                <a:r>
                  <a:rPr lang="en-US" altLang="zh-CN" b="1" i="1" dirty="0">
                    <a:latin typeface="Times New Roman" panose="02020603050405020304" pitchFamily="18" charset="0"/>
                    <a:cs typeface="Times New Roman" panose="02020603050405020304" pitchFamily="18" charset="0"/>
                  </a:rPr>
                  <a:t>x</a:t>
                </a:r>
                <a:r>
                  <a:rPr lang="en-US" altLang="zh-CN" b="1" dirty="0"/>
                  <a:t> = +0.0011</a:t>
                </a:r>
                <a:r>
                  <a:rPr lang="zh-CN" altLang="en-US" b="1" dirty="0"/>
                  <a:t>，</a:t>
                </a:r>
                <a:r>
                  <a:rPr lang="en-US" altLang="zh-CN" b="1" i="1" dirty="0">
                    <a:latin typeface="Times New Roman" panose="02020603050405020304" pitchFamily="18" charset="0"/>
                    <a:cs typeface="Times New Roman" panose="02020603050405020304" pitchFamily="18" charset="0"/>
                  </a:rPr>
                  <a:t>y </a:t>
                </a:r>
                <a:r>
                  <a:rPr lang="en-US" altLang="zh-CN" b="1" dirty="0"/>
                  <a:t>=–0.1011</a:t>
                </a:r>
                <a:r>
                  <a:rPr lang="zh-CN" altLang="en-US" dirty="0"/>
                  <a:t>，求</a:t>
                </a:r>
                <a:r>
                  <a:rPr lang="en-US" altLang="zh-CN" b="1" dirty="0"/>
                  <a:t>[</a:t>
                </a:r>
                <a14:m>
                  <m:oMath xmlns:m="http://schemas.openxmlformats.org/officeDocument/2006/math">
                    <m:r>
                      <a:rPr lang="es-ES" altLang="zh-CN" b="1" i="1" dirty="0" smtClean="0">
                        <a:latin typeface="Cambria Math" panose="02040503050406030204" pitchFamily="18" charset="0"/>
                      </a:rPr>
                      <m:t>𝑥</m:t>
                    </m:r>
                    <m:r>
                      <a:rPr lang="es-ES" altLang="zh-CN" b="1" i="1" dirty="0" smtClean="0">
                        <a:latin typeface="Cambria Math" panose="02040503050406030204" pitchFamily="18" charset="0"/>
                      </a:rPr>
                      <m:t> × </m:t>
                    </m:r>
                    <m:r>
                      <a:rPr lang="es-ES" altLang="zh-CN" b="1" i="1" dirty="0" smtClean="0">
                        <a:latin typeface="Cambria Math" panose="02040503050406030204" pitchFamily="18" charset="0"/>
                      </a:rPr>
                      <m:t>𝑦</m:t>
                    </m:r>
                  </m:oMath>
                </a14:m>
                <a:r>
                  <a:rPr lang="en-US" altLang="zh-CN" b="1" dirty="0"/>
                  <a:t>]</a:t>
                </a:r>
                <a:r>
                  <a:rPr lang="zh-CN" altLang="en-US" b="1" baseline="-25000" dirty="0"/>
                  <a:t>补</a:t>
                </a:r>
              </a:p>
              <a:p>
                <a:endParaRPr lang="en-US" altLang="zh-CN" dirty="0"/>
              </a:p>
              <a:p>
                <a:endParaRPr lang="zh-CN" altLang="en-US" dirty="0"/>
              </a:p>
            </p:txBody>
          </p:sp>
        </mc:Choice>
        <mc:Fallback xmlns="">
          <p:sp>
            <p:nvSpPr>
              <p:cNvPr id="8" name="内容占位符 7"/>
              <p:cNvSpPr>
                <a:spLocks noRot="1" noChangeAspect="1" noMove="1" noResize="1" noEditPoints="1" noAdjustHandles="1" noChangeArrowheads="1" noChangeShapeType="1" noTextEdit="1"/>
              </p:cNvSpPr>
              <p:nvPr>
                <p:ph idx="1"/>
              </p:nvPr>
            </p:nvSpPr>
            <p:spPr>
              <a:blipFill rotWithShape="1">
                <a:blip r:embed="rId3"/>
                <a:stretch>
                  <a:fillRect b="5"/>
                </a:stretch>
              </a:blipFill>
            </p:spPr>
            <p:txBody>
              <a:bodyPr/>
              <a:lstStyle/>
              <a:p>
                <a:r>
                  <a:rPr lang="zh-CN" altLang="en-US">
                    <a:noFill/>
                  </a:rPr>
                  <a:t> </a:t>
                </a:r>
              </a:p>
            </p:txBody>
          </p:sp>
        </mc:Fallback>
      </mc:AlternateContent>
      <p:sp>
        <p:nvSpPr>
          <p:cNvPr id="593924" name="Text Box 4"/>
          <p:cNvSpPr txBox="1">
            <a:spLocks noChangeArrowheads="1"/>
          </p:cNvSpPr>
          <p:nvPr/>
        </p:nvSpPr>
        <p:spPr bwMode="auto">
          <a:xfrm>
            <a:off x="1844676" y="990601"/>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解：</a:t>
            </a:r>
          </a:p>
        </p:txBody>
      </p:sp>
      <p:sp>
        <p:nvSpPr>
          <p:cNvPr id="593925" name="Text Box 5"/>
          <p:cNvSpPr txBox="1">
            <a:spLocks noChangeArrowheads="1"/>
          </p:cNvSpPr>
          <p:nvPr/>
        </p:nvSpPr>
        <p:spPr bwMode="auto">
          <a:xfrm>
            <a:off x="2559050" y="1057276"/>
            <a:ext cx="1873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0 0 . 0 0 0 0</a:t>
            </a:r>
          </a:p>
        </p:txBody>
      </p:sp>
      <p:sp>
        <p:nvSpPr>
          <p:cNvPr id="593926" name="Text Box 6"/>
          <p:cNvSpPr txBox="1">
            <a:spLocks noChangeArrowheads="1"/>
          </p:cNvSpPr>
          <p:nvPr/>
        </p:nvSpPr>
        <p:spPr bwMode="auto">
          <a:xfrm>
            <a:off x="2559050" y="1371601"/>
            <a:ext cx="1873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1 1 . 1 1 0 1</a:t>
            </a:r>
          </a:p>
        </p:txBody>
      </p:sp>
      <p:sp>
        <p:nvSpPr>
          <p:cNvPr id="593927" name="Text Box 7"/>
          <p:cNvSpPr txBox="1">
            <a:spLocks noChangeArrowheads="1"/>
          </p:cNvSpPr>
          <p:nvPr/>
        </p:nvSpPr>
        <p:spPr bwMode="auto">
          <a:xfrm>
            <a:off x="2559050" y="1790701"/>
            <a:ext cx="1873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1 1 . 1 1 0 1</a:t>
            </a:r>
          </a:p>
        </p:txBody>
      </p:sp>
      <p:sp>
        <p:nvSpPr>
          <p:cNvPr id="593928" name="Text Box 8"/>
          <p:cNvSpPr txBox="1">
            <a:spLocks noChangeArrowheads="1"/>
          </p:cNvSpPr>
          <p:nvPr/>
        </p:nvSpPr>
        <p:spPr bwMode="auto">
          <a:xfrm>
            <a:off x="2559050" y="2524126"/>
            <a:ext cx="1873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0 0 . 0 0 1 1</a:t>
            </a:r>
          </a:p>
        </p:txBody>
      </p:sp>
      <p:sp>
        <p:nvSpPr>
          <p:cNvPr id="593929" name="Text Box 9"/>
          <p:cNvSpPr txBox="1">
            <a:spLocks noChangeArrowheads="1"/>
          </p:cNvSpPr>
          <p:nvPr/>
        </p:nvSpPr>
        <p:spPr bwMode="auto">
          <a:xfrm>
            <a:off x="2559050" y="3581401"/>
            <a:ext cx="1873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1 1 . 1 1 0 1</a:t>
            </a:r>
          </a:p>
        </p:txBody>
      </p:sp>
      <p:sp>
        <p:nvSpPr>
          <p:cNvPr id="593930" name="Text Box 10"/>
          <p:cNvSpPr txBox="1">
            <a:spLocks noChangeArrowheads="1"/>
          </p:cNvSpPr>
          <p:nvPr/>
        </p:nvSpPr>
        <p:spPr bwMode="auto">
          <a:xfrm>
            <a:off x="2559050" y="4721226"/>
            <a:ext cx="1873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0 0 . 0 0 1 1</a:t>
            </a:r>
          </a:p>
        </p:txBody>
      </p:sp>
      <p:sp>
        <p:nvSpPr>
          <p:cNvPr id="593931" name="Text Box 11"/>
          <p:cNvSpPr txBox="1">
            <a:spLocks noChangeArrowheads="1"/>
          </p:cNvSpPr>
          <p:nvPr/>
        </p:nvSpPr>
        <p:spPr bwMode="auto">
          <a:xfrm>
            <a:off x="2559050" y="5791201"/>
            <a:ext cx="1873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1 1 . 1 1 0 1</a:t>
            </a:r>
          </a:p>
        </p:txBody>
      </p:sp>
      <p:sp>
        <p:nvSpPr>
          <p:cNvPr id="593932" name="Line 12"/>
          <p:cNvSpPr>
            <a:spLocks noChangeShapeType="1"/>
          </p:cNvSpPr>
          <p:nvPr/>
        </p:nvSpPr>
        <p:spPr bwMode="auto">
          <a:xfrm>
            <a:off x="2351088" y="4038600"/>
            <a:ext cx="5410200"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93933" name="Line 13"/>
          <p:cNvSpPr>
            <a:spLocks noChangeShapeType="1"/>
          </p:cNvSpPr>
          <p:nvPr/>
        </p:nvSpPr>
        <p:spPr bwMode="auto">
          <a:xfrm>
            <a:off x="2351088" y="5181600"/>
            <a:ext cx="5410200"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93934" name="Line 14"/>
          <p:cNvSpPr>
            <a:spLocks noChangeShapeType="1"/>
          </p:cNvSpPr>
          <p:nvPr/>
        </p:nvSpPr>
        <p:spPr bwMode="auto">
          <a:xfrm>
            <a:off x="2362200" y="6248400"/>
            <a:ext cx="5486400"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93935" name="Text Box 15"/>
          <p:cNvSpPr txBox="1">
            <a:spLocks noChangeArrowheads="1"/>
          </p:cNvSpPr>
          <p:nvPr/>
        </p:nvSpPr>
        <p:spPr bwMode="auto">
          <a:xfrm>
            <a:off x="4540250" y="1057276"/>
            <a:ext cx="1606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1 . 0 1 0 1</a:t>
            </a:r>
          </a:p>
        </p:txBody>
      </p:sp>
      <p:sp>
        <p:nvSpPr>
          <p:cNvPr id="593936" name="Text Box 16"/>
          <p:cNvSpPr txBox="1">
            <a:spLocks noChangeArrowheads="1"/>
          </p:cNvSpPr>
          <p:nvPr/>
        </p:nvSpPr>
        <p:spPr bwMode="auto">
          <a:xfrm>
            <a:off x="6311900" y="1057276"/>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0</a:t>
            </a:r>
          </a:p>
        </p:txBody>
      </p:sp>
      <p:grpSp>
        <p:nvGrpSpPr>
          <p:cNvPr id="2" name="Group 17"/>
          <p:cNvGrpSpPr/>
          <p:nvPr/>
        </p:nvGrpSpPr>
        <p:grpSpPr bwMode="auto">
          <a:xfrm>
            <a:off x="2559050" y="2886075"/>
            <a:ext cx="2343150" cy="522288"/>
            <a:chOff x="652" y="1818"/>
            <a:chExt cx="1476" cy="329"/>
          </a:xfrm>
        </p:grpSpPr>
        <p:sp>
          <p:nvSpPr>
            <p:cNvPr id="70759" name="Text Box 18"/>
            <p:cNvSpPr txBox="1">
              <a:spLocks noChangeArrowheads="1"/>
            </p:cNvSpPr>
            <p:nvPr/>
          </p:nvSpPr>
          <p:spPr bwMode="auto">
            <a:xfrm>
              <a:off x="652" y="1820"/>
              <a:ext cx="11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0 0 . 0 0 0 1</a:t>
              </a:r>
            </a:p>
          </p:txBody>
        </p:sp>
        <p:sp>
          <p:nvSpPr>
            <p:cNvPr id="70760" name="Text Box 19"/>
            <p:cNvSpPr txBox="1">
              <a:spLocks noChangeArrowheads="1"/>
            </p:cNvSpPr>
            <p:nvPr/>
          </p:nvSpPr>
          <p:spPr bwMode="auto">
            <a:xfrm>
              <a:off x="1900" y="1818"/>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a:t>
              </a:r>
            </a:p>
          </p:txBody>
        </p:sp>
      </p:grpSp>
      <p:grpSp>
        <p:nvGrpSpPr>
          <p:cNvPr id="3" name="Group 20"/>
          <p:cNvGrpSpPr/>
          <p:nvPr/>
        </p:nvGrpSpPr>
        <p:grpSpPr bwMode="auto">
          <a:xfrm>
            <a:off x="2559050" y="3989388"/>
            <a:ext cx="2609850" cy="519112"/>
            <a:chOff x="652" y="2513"/>
            <a:chExt cx="1644" cy="327"/>
          </a:xfrm>
        </p:grpSpPr>
        <p:sp>
          <p:nvSpPr>
            <p:cNvPr id="70757" name="Text Box 21"/>
            <p:cNvSpPr txBox="1">
              <a:spLocks noChangeArrowheads="1"/>
            </p:cNvSpPr>
            <p:nvPr/>
          </p:nvSpPr>
          <p:spPr bwMode="auto">
            <a:xfrm>
              <a:off x="652" y="2513"/>
              <a:ext cx="11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1 1 . 1 1 0 1</a:t>
              </a:r>
            </a:p>
          </p:txBody>
        </p:sp>
        <p:sp>
          <p:nvSpPr>
            <p:cNvPr id="70758" name="Text Box 22"/>
            <p:cNvSpPr txBox="1">
              <a:spLocks noChangeArrowheads="1"/>
            </p:cNvSpPr>
            <p:nvPr/>
          </p:nvSpPr>
          <p:spPr bwMode="auto">
            <a:xfrm>
              <a:off x="1900" y="2513"/>
              <a:ext cx="3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1 1</a:t>
              </a:r>
            </a:p>
          </p:txBody>
        </p:sp>
      </p:grpSp>
      <p:grpSp>
        <p:nvGrpSpPr>
          <p:cNvPr id="4" name="Group 23"/>
          <p:cNvGrpSpPr/>
          <p:nvPr/>
        </p:nvGrpSpPr>
        <p:grpSpPr bwMode="auto">
          <a:xfrm>
            <a:off x="2559050" y="5087938"/>
            <a:ext cx="2876550" cy="519112"/>
            <a:chOff x="652" y="3205"/>
            <a:chExt cx="1812" cy="327"/>
          </a:xfrm>
        </p:grpSpPr>
        <p:sp>
          <p:nvSpPr>
            <p:cNvPr id="70755" name="Text Box 24"/>
            <p:cNvSpPr txBox="1">
              <a:spLocks noChangeArrowheads="1"/>
            </p:cNvSpPr>
            <p:nvPr/>
          </p:nvSpPr>
          <p:spPr bwMode="auto">
            <a:xfrm>
              <a:off x="652" y="3205"/>
              <a:ext cx="11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0 0 . 0 0 0 1</a:t>
              </a:r>
            </a:p>
          </p:txBody>
        </p:sp>
        <p:sp>
          <p:nvSpPr>
            <p:cNvPr id="70756" name="Text Box 25"/>
            <p:cNvSpPr txBox="1">
              <a:spLocks noChangeArrowheads="1"/>
            </p:cNvSpPr>
            <p:nvPr/>
          </p:nvSpPr>
          <p:spPr bwMode="auto">
            <a:xfrm>
              <a:off x="1900" y="3205"/>
              <a:ext cx="5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1 1 1</a:t>
              </a:r>
            </a:p>
          </p:txBody>
        </p:sp>
      </p:grpSp>
      <p:grpSp>
        <p:nvGrpSpPr>
          <p:cNvPr id="5" name="Group 26"/>
          <p:cNvGrpSpPr/>
          <p:nvPr/>
        </p:nvGrpSpPr>
        <p:grpSpPr bwMode="auto">
          <a:xfrm>
            <a:off x="2559050" y="6186488"/>
            <a:ext cx="3232150" cy="519112"/>
            <a:chOff x="652" y="3897"/>
            <a:chExt cx="2036" cy="327"/>
          </a:xfrm>
        </p:grpSpPr>
        <p:sp>
          <p:nvSpPr>
            <p:cNvPr id="70753" name="Text Box 27"/>
            <p:cNvSpPr txBox="1">
              <a:spLocks noChangeArrowheads="1"/>
            </p:cNvSpPr>
            <p:nvPr/>
          </p:nvSpPr>
          <p:spPr bwMode="auto">
            <a:xfrm>
              <a:off x="652" y="3897"/>
              <a:ext cx="11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1 1 . 1 1 0 1</a:t>
              </a:r>
            </a:p>
          </p:txBody>
        </p:sp>
        <p:sp>
          <p:nvSpPr>
            <p:cNvPr id="70754" name="Text Box 28"/>
            <p:cNvSpPr txBox="1">
              <a:spLocks noChangeArrowheads="1"/>
            </p:cNvSpPr>
            <p:nvPr/>
          </p:nvSpPr>
          <p:spPr bwMode="auto">
            <a:xfrm>
              <a:off x="1900" y="3897"/>
              <a:ext cx="7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1 1 1 1 </a:t>
              </a:r>
            </a:p>
          </p:txBody>
        </p:sp>
      </p:grpSp>
      <p:sp>
        <p:nvSpPr>
          <p:cNvPr id="593949" name="Text Box 29"/>
          <p:cNvSpPr txBox="1">
            <a:spLocks noChangeArrowheads="1"/>
          </p:cNvSpPr>
          <p:nvPr/>
        </p:nvSpPr>
        <p:spPr bwMode="auto">
          <a:xfrm>
            <a:off x="8140700" y="1057276"/>
            <a:ext cx="25273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1400" b="1">
                <a:latin typeface="Times New Roman" panose="02020603050405020304" pitchFamily="18" charset="0"/>
                <a:ea typeface="宋体" panose="02010600030101010101" pitchFamily="2" charset="-122"/>
              </a:rPr>
              <a:t> </a:t>
            </a:r>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 = 0.0011</a:t>
            </a:r>
          </a:p>
        </p:txBody>
      </p:sp>
      <p:sp>
        <p:nvSpPr>
          <p:cNvPr id="593950" name="Text Box 30"/>
          <p:cNvSpPr txBox="1">
            <a:spLocks noChangeArrowheads="1"/>
          </p:cNvSpPr>
          <p:nvPr/>
        </p:nvSpPr>
        <p:spPr bwMode="auto">
          <a:xfrm>
            <a:off x="8156576" y="1614488"/>
            <a:ext cx="2511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1400" b="1">
                <a:latin typeface="Times New Roman" panose="02020603050405020304" pitchFamily="18" charset="0"/>
                <a:ea typeface="宋体" panose="02010600030101010101" pitchFamily="2" charset="-122"/>
              </a:rPr>
              <a:t> </a:t>
            </a:r>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 = 1.0101</a:t>
            </a:r>
          </a:p>
        </p:txBody>
      </p:sp>
      <p:sp>
        <p:nvSpPr>
          <p:cNvPr id="593951" name="Text Box 31"/>
          <p:cNvSpPr txBox="1">
            <a:spLocks noChangeArrowheads="1"/>
          </p:cNvSpPr>
          <p:nvPr/>
        </p:nvSpPr>
        <p:spPr bwMode="auto">
          <a:xfrm>
            <a:off x="8001000" y="2147888"/>
            <a:ext cx="2667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dirty="0">
                <a:latin typeface="Times New Roman" panose="02020603050405020304" pitchFamily="18" charset="0"/>
                <a:ea typeface="宋体" panose="02010600030101010101" pitchFamily="2" charset="-122"/>
              </a:rPr>
              <a:t>[</a:t>
            </a: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1" dirty="0">
                <a:latin typeface="Times New Roman" panose="02020603050405020304" pitchFamily="18" charset="0"/>
                <a:ea typeface="宋体" panose="02010600030101010101" pitchFamily="2" charset="-122"/>
              </a:rPr>
              <a:t>x</a:t>
            </a:r>
            <a:r>
              <a:rPr kumimoji="1" lang="en-US" altLang="zh-CN" sz="2800" b="1" dirty="0">
                <a:latin typeface="Times New Roman" panose="02020603050405020304" pitchFamily="18" charset="0"/>
                <a:ea typeface="宋体" panose="02010600030101010101" pitchFamily="2" charset="-122"/>
              </a:rPr>
              <a:t>]</a:t>
            </a:r>
            <a:r>
              <a:rPr kumimoji="1" lang="zh-CN" altLang="en-US" sz="2400" b="1" baseline="-25000" dirty="0">
                <a:latin typeface="Times New Roman" panose="02020603050405020304" pitchFamily="18" charset="0"/>
                <a:ea typeface="宋体" panose="02010600030101010101" pitchFamily="2" charset="-122"/>
              </a:rPr>
              <a:t>补</a:t>
            </a:r>
            <a:r>
              <a:rPr kumimoji="1" lang="zh-CN" altLang="en-US" sz="2800" b="1" dirty="0">
                <a:latin typeface="Times New Roman" panose="02020603050405020304" pitchFamily="18" charset="0"/>
                <a:ea typeface="宋体" panose="02010600030101010101" pitchFamily="2" charset="-122"/>
              </a:rPr>
              <a:t> = 1.1101</a:t>
            </a:r>
          </a:p>
        </p:txBody>
      </p:sp>
      <p:sp>
        <p:nvSpPr>
          <p:cNvPr id="593952" name="Line 32"/>
          <p:cNvSpPr>
            <a:spLocks noChangeShapeType="1"/>
          </p:cNvSpPr>
          <p:nvPr/>
        </p:nvSpPr>
        <p:spPr bwMode="auto">
          <a:xfrm>
            <a:off x="2341563" y="1828800"/>
            <a:ext cx="5410200"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93953" name="Line 33"/>
          <p:cNvSpPr>
            <a:spLocks noChangeShapeType="1"/>
          </p:cNvSpPr>
          <p:nvPr/>
        </p:nvSpPr>
        <p:spPr bwMode="auto">
          <a:xfrm>
            <a:off x="4540250" y="1143000"/>
            <a:ext cx="0" cy="548640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93954" name="Line 34"/>
          <p:cNvSpPr>
            <a:spLocks noChangeShapeType="1"/>
          </p:cNvSpPr>
          <p:nvPr/>
        </p:nvSpPr>
        <p:spPr bwMode="auto">
          <a:xfrm>
            <a:off x="6311900" y="1143000"/>
            <a:ext cx="0" cy="548640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93955" name="Line 35"/>
          <p:cNvSpPr>
            <a:spLocks noChangeShapeType="1"/>
          </p:cNvSpPr>
          <p:nvPr/>
        </p:nvSpPr>
        <p:spPr bwMode="auto">
          <a:xfrm>
            <a:off x="6750050" y="1143000"/>
            <a:ext cx="0" cy="548640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93956" name="Text Box 36"/>
          <p:cNvSpPr txBox="1">
            <a:spLocks noChangeArrowheads="1"/>
          </p:cNvSpPr>
          <p:nvPr/>
        </p:nvSpPr>
        <p:spPr bwMode="auto">
          <a:xfrm>
            <a:off x="6705600" y="13716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zh-CN" altLang="en-US" sz="2400" b="1">
                <a:latin typeface="Times New Roman" panose="02020603050405020304" pitchFamily="18" charset="0"/>
                <a:ea typeface="宋体" panose="02010600030101010101" pitchFamily="2" charset="-122"/>
              </a:rPr>
              <a:t>+[</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1">
                <a:latin typeface="Times New Roman" panose="02020603050405020304" pitchFamily="18" charset="0"/>
                <a:ea typeface="宋体" panose="02010600030101010101" pitchFamily="2" charset="-122"/>
              </a:rPr>
              <a:t>x</a:t>
            </a:r>
            <a:r>
              <a:rPr kumimoji="1" lang="en-US" altLang="zh-CN" sz="2400" b="1">
                <a:latin typeface="Times New Roman" panose="02020603050405020304" pitchFamily="18" charset="0"/>
                <a:ea typeface="宋体" panose="02010600030101010101" pitchFamily="2" charset="-122"/>
              </a:rPr>
              <a:t>]</a:t>
            </a:r>
            <a:r>
              <a:rPr kumimoji="1" lang="zh-CN" altLang="en-US" sz="2000" b="1" baseline="-25000">
                <a:latin typeface="Times New Roman" panose="02020603050405020304" pitchFamily="18" charset="0"/>
                <a:ea typeface="宋体" panose="02010600030101010101" pitchFamily="2" charset="-122"/>
              </a:rPr>
              <a:t>补</a:t>
            </a:r>
          </a:p>
        </p:txBody>
      </p:sp>
      <p:sp>
        <p:nvSpPr>
          <p:cNvPr id="593957" name="Line 37"/>
          <p:cNvSpPr>
            <a:spLocks noChangeShapeType="1"/>
          </p:cNvSpPr>
          <p:nvPr/>
        </p:nvSpPr>
        <p:spPr bwMode="auto">
          <a:xfrm>
            <a:off x="2341563" y="2971800"/>
            <a:ext cx="5410200"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grpSp>
        <p:nvGrpSpPr>
          <p:cNvPr id="6" name="Group 38"/>
          <p:cNvGrpSpPr/>
          <p:nvPr/>
        </p:nvGrpSpPr>
        <p:grpSpPr bwMode="auto">
          <a:xfrm>
            <a:off x="5867400" y="1482726"/>
            <a:ext cx="762000" cy="41275"/>
            <a:chOff x="2736" y="934"/>
            <a:chExt cx="480" cy="26"/>
          </a:xfrm>
        </p:grpSpPr>
        <p:sp>
          <p:nvSpPr>
            <p:cNvPr id="70751" name="Line 39"/>
            <p:cNvSpPr>
              <a:spLocks noChangeShapeType="1"/>
            </p:cNvSpPr>
            <p:nvPr/>
          </p:nvSpPr>
          <p:spPr bwMode="auto">
            <a:xfrm>
              <a:off x="2736" y="934"/>
              <a:ext cx="480" cy="0"/>
            </a:xfrm>
            <a:prstGeom prst="line">
              <a:avLst/>
            </a:prstGeom>
            <a:noFill/>
            <a:ln w="28575">
              <a:solidFill>
                <a:schemeClr val="folHlink"/>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0752" name="Line 40"/>
            <p:cNvSpPr>
              <a:spLocks noChangeShapeType="1"/>
            </p:cNvSpPr>
            <p:nvPr/>
          </p:nvSpPr>
          <p:spPr bwMode="auto">
            <a:xfrm>
              <a:off x="2736" y="960"/>
              <a:ext cx="480" cy="0"/>
            </a:xfrm>
            <a:prstGeom prst="line">
              <a:avLst/>
            </a:prstGeom>
            <a:noFill/>
            <a:ln w="28575">
              <a:solidFill>
                <a:schemeClr val="folHlink"/>
              </a:solidFill>
              <a:miter lim="800000"/>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7" name="Group 41"/>
          <p:cNvGrpSpPr/>
          <p:nvPr/>
        </p:nvGrpSpPr>
        <p:grpSpPr bwMode="auto">
          <a:xfrm>
            <a:off x="2559050" y="2147889"/>
            <a:ext cx="4908550" cy="531812"/>
            <a:chOff x="652" y="1353"/>
            <a:chExt cx="3092" cy="335"/>
          </a:xfrm>
        </p:grpSpPr>
        <p:grpSp>
          <p:nvGrpSpPr>
            <p:cNvPr id="70743" name="Group 42"/>
            <p:cNvGrpSpPr/>
            <p:nvPr/>
          </p:nvGrpSpPr>
          <p:grpSpPr bwMode="auto">
            <a:xfrm>
              <a:off x="652" y="1359"/>
              <a:ext cx="2592" cy="329"/>
              <a:chOff x="652" y="1359"/>
              <a:chExt cx="2592" cy="329"/>
            </a:xfrm>
          </p:grpSpPr>
          <p:grpSp>
            <p:nvGrpSpPr>
              <p:cNvPr id="70747" name="Group 43"/>
              <p:cNvGrpSpPr/>
              <p:nvPr/>
            </p:nvGrpSpPr>
            <p:grpSpPr bwMode="auto">
              <a:xfrm>
                <a:off x="652" y="1359"/>
                <a:ext cx="2352" cy="329"/>
                <a:chOff x="652" y="1359"/>
                <a:chExt cx="2352" cy="329"/>
              </a:xfrm>
            </p:grpSpPr>
            <p:sp>
              <p:nvSpPr>
                <p:cNvPr id="70749" name="Text Box 44"/>
                <p:cNvSpPr txBox="1">
                  <a:spLocks noChangeArrowheads="1"/>
                </p:cNvSpPr>
                <p:nvPr/>
              </p:nvSpPr>
              <p:spPr bwMode="auto">
                <a:xfrm>
                  <a:off x="652" y="1359"/>
                  <a:ext cx="117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 </a:t>
                  </a:r>
                  <a:r>
                    <a:rPr kumimoji="1" lang="zh-CN" altLang="en-US" sz="2800" b="1">
                      <a:solidFill>
                        <a:schemeClr val="folHlink"/>
                      </a:solidFill>
                      <a:latin typeface="Times New Roman" panose="02020603050405020304" pitchFamily="18" charset="0"/>
                      <a:ea typeface="宋体" panose="02010600030101010101" pitchFamily="2" charset="-122"/>
                    </a:rPr>
                    <a:t>1</a:t>
                  </a:r>
                  <a:r>
                    <a:rPr kumimoji="1" lang="zh-CN" altLang="en-US" sz="2800" b="1">
                      <a:latin typeface="Times New Roman" panose="02020603050405020304" pitchFamily="18" charset="0"/>
                      <a:ea typeface="宋体" panose="02010600030101010101" pitchFamily="2" charset="-122"/>
                    </a:rPr>
                    <a:t> . </a:t>
                  </a:r>
                  <a:r>
                    <a:rPr kumimoji="1" lang="zh-CN" altLang="en-US" sz="2800" b="1">
                      <a:solidFill>
                        <a:schemeClr val="tx1"/>
                      </a:solidFill>
                      <a:latin typeface="Times New Roman" panose="02020603050405020304" pitchFamily="18" charset="0"/>
                      <a:ea typeface="宋体" panose="02010600030101010101" pitchFamily="2" charset="-122"/>
                    </a:rPr>
                    <a:t>1</a:t>
                  </a:r>
                  <a:r>
                    <a:rPr kumimoji="1" lang="zh-CN" altLang="en-US" sz="2800" b="1">
                      <a:latin typeface="Times New Roman" panose="02020603050405020304" pitchFamily="18" charset="0"/>
                      <a:ea typeface="宋体" panose="02010600030101010101" pitchFamily="2" charset="-122"/>
                    </a:rPr>
                    <a:t> 1 1 0</a:t>
                  </a:r>
                </a:p>
              </p:txBody>
            </p:sp>
            <p:sp>
              <p:nvSpPr>
                <p:cNvPr id="70750" name="Text Box 45"/>
                <p:cNvSpPr txBox="1">
                  <a:spLocks noChangeArrowheads="1"/>
                </p:cNvSpPr>
                <p:nvPr/>
              </p:nvSpPr>
              <p:spPr bwMode="auto">
                <a:xfrm>
                  <a:off x="1900" y="1359"/>
                  <a:ext cx="11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   </a:t>
                  </a:r>
                  <a:r>
                    <a:rPr kumimoji="1" lang="zh-CN" altLang="en-US" sz="2800" b="1">
                      <a:solidFill>
                        <a:schemeClr val="folHlink"/>
                      </a:solidFill>
                      <a:latin typeface="Times New Roman" panose="02020603050405020304" pitchFamily="18" charset="0"/>
                      <a:ea typeface="宋体" panose="02010600030101010101" pitchFamily="2" charset="-122"/>
                    </a:rPr>
                    <a:t>1 0 1 0</a:t>
                  </a:r>
                  <a:r>
                    <a:rPr kumimoji="1" lang="zh-CN" altLang="en-US" sz="2800" b="1">
                      <a:latin typeface="Times New Roman" panose="02020603050405020304" pitchFamily="18" charset="0"/>
                      <a:ea typeface="宋体" panose="02010600030101010101" pitchFamily="2" charset="-122"/>
                    </a:rPr>
                    <a:t> </a:t>
                  </a:r>
                </a:p>
              </p:txBody>
            </p:sp>
          </p:grpSp>
          <p:sp>
            <p:nvSpPr>
              <p:cNvPr id="70748" name="Text Box 46"/>
              <p:cNvSpPr txBox="1">
                <a:spLocks noChangeArrowheads="1"/>
              </p:cNvSpPr>
              <p:nvPr/>
            </p:nvSpPr>
            <p:spPr bwMode="auto">
              <a:xfrm>
                <a:off x="3016" y="135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1</a:t>
                </a:r>
              </a:p>
            </p:txBody>
          </p:sp>
        </p:grpSp>
        <p:grpSp>
          <p:nvGrpSpPr>
            <p:cNvPr id="70744" name="Group 47"/>
            <p:cNvGrpSpPr/>
            <p:nvPr/>
          </p:nvGrpSpPr>
          <p:grpSpPr bwMode="auto">
            <a:xfrm>
              <a:off x="3360" y="1353"/>
              <a:ext cx="384" cy="327"/>
              <a:chOff x="3360" y="1353"/>
              <a:chExt cx="384" cy="327"/>
            </a:xfrm>
          </p:grpSpPr>
          <p:sp>
            <p:nvSpPr>
              <p:cNvPr id="70745" name="Line 48"/>
              <p:cNvSpPr>
                <a:spLocks noChangeShapeType="1"/>
              </p:cNvSpPr>
              <p:nvPr/>
            </p:nvSpPr>
            <p:spPr bwMode="auto">
              <a:xfrm>
                <a:off x="3360" y="1536"/>
                <a:ext cx="192" cy="0"/>
              </a:xfrm>
              <a:prstGeom prst="line">
                <a:avLst/>
              </a:prstGeom>
              <a:noFill/>
              <a:ln w="28575">
                <a:solidFill>
                  <a:schemeClr val="folHlink"/>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0746" name="Text Box 49"/>
              <p:cNvSpPr txBox="1">
                <a:spLocks noChangeArrowheads="1"/>
              </p:cNvSpPr>
              <p:nvPr/>
            </p:nvSpPr>
            <p:spPr bwMode="auto">
              <a:xfrm>
                <a:off x="3516" y="1353"/>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1</a:t>
                </a:r>
              </a:p>
            </p:txBody>
          </p:sp>
        </p:grpSp>
      </p:grpSp>
      <p:sp>
        <p:nvSpPr>
          <p:cNvPr id="593970" name="Text Box 50"/>
          <p:cNvSpPr txBox="1">
            <a:spLocks noChangeArrowheads="1"/>
          </p:cNvSpPr>
          <p:nvPr/>
        </p:nvSpPr>
        <p:spPr bwMode="auto">
          <a:xfrm>
            <a:off x="6705600" y="25146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zh-CN" altLang="en-US" sz="2400" b="1">
                <a:latin typeface="Times New Roman" panose="02020603050405020304" pitchFamily="18" charset="0"/>
                <a:ea typeface="宋体" panose="02010600030101010101" pitchFamily="2" charset="-122"/>
              </a:rPr>
              <a:t>+[</a:t>
            </a:r>
            <a:r>
              <a:rPr kumimoji="1" lang="en-US" altLang="zh-CN" sz="2400" b="1" i="1">
                <a:latin typeface="Times New Roman" panose="02020603050405020304" pitchFamily="18" charset="0"/>
                <a:ea typeface="宋体" panose="02010600030101010101" pitchFamily="2" charset="-122"/>
              </a:rPr>
              <a:t>x</a:t>
            </a:r>
            <a:r>
              <a:rPr kumimoji="1" lang="en-US" altLang="zh-CN" sz="2400" b="1">
                <a:latin typeface="Times New Roman" panose="02020603050405020304" pitchFamily="18" charset="0"/>
                <a:ea typeface="宋体" panose="02010600030101010101" pitchFamily="2" charset="-122"/>
              </a:rPr>
              <a:t>]</a:t>
            </a:r>
            <a:r>
              <a:rPr kumimoji="1" lang="zh-CN" altLang="en-US" sz="2000" b="1" baseline="-25000">
                <a:latin typeface="Times New Roman" panose="02020603050405020304" pitchFamily="18" charset="0"/>
                <a:ea typeface="宋体" panose="02010600030101010101" pitchFamily="2" charset="-122"/>
              </a:rPr>
              <a:t>补</a:t>
            </a:r>
          </a:p>
        </p:txBody>
      </p:sp>
      <p:grpSp>
        <p:nvGrpSpPr>
          <p:cNvPr id="11" name="Group 51"/>
          <p:cNvGrpSpPr/>
          <p:nvPr/>
        </p:nvGrpSpPr>
        <p:grpSpPr bwMode="auto">
          <a:xfrm>
            <a:off x="2559050" y="3230563"/>
            <a:ext cx="4906963" cy="547687"/>
            <a:chOff x="652" y="2035"/>
            <a:chExt cx="3091" cy="345"/>
          </a:xfrm>
        </p:grpSpPr>
        <p:grpSp>
          <p:nvGrpSpPr>
            <p:cNvPr id="70735" name="Group 52"/>
            <p:cNvGrpSpPr/>
            <p:nvPr/>
          </p:nvGrpSpPr>
          <p:grpSpPr bwMode="auto">
            <a:xfrm>
              <a:off x="652" y="2051"/>
              <a:ext cx="2592" cy="329"/>
              <a:chOff x="652" y="2051"/>
              <a:chExt cx="2592" cy="329"/>
            </a:xfrm>
          </p:grpSpPr>
          <p:grpSp>
            <p:nvGrpSpPr>
              <p:cNvPr id="70739" name="Group 53"/>
              <p:cNvGrpSpPr/>
              <p:nvPr/>
            </p:nvGrpSpPr>
            <p:grpSpPr bwMode="auto">
              <a:xfrm>
                <a:off x="652" y="2051"/>
                <a:ext cx="2448" cy="329"/>
                <a:chOff x="652" y="2051"/>
                <a:chExt cx="2448" cy="329"/>
              </a:xfrm>
            </p:grpSpPr>
            <p:sp>
              <p:nvSpPr>
                <p:cNvPr id="70741" name="Text Box 54"/>
                <p:cNvSpPr txBox="1">
                  <a:spLocks noChangeArrowheads="1"/>
                </p:cNvSpPr>
                <p:nvPr/>
              </p:nvSpPr>
              <p:spPr bwMode="auto">
                <a:xfrm>
                  <a:off x="652" y="2051"/>
                  <a:ext cx="117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0 </a:t>
                  </a:r>
                  <a:r>
                    <a:rPr kumimoji="1" lang="zh-CN" altLang="en-US" sz="2800" b="1">
                      <a:solidFill>
                        <a:schemeClr val="folHlink"/>
                      </a:solidFill>
                      <a:latin typeface="Times New Roman" panose="02020603050405020304" pitchFamily="18" charset="0"/>
                      <a:ea typeface="宋体" panose="02010600030101010101" pitchFamily="2" charset="-122"/>
                    </a:rPr>
                    <a:t>0</a:t>
                  </a:r>
                  <a:r>
                    <a:rPr kumimoji="1" lang="zh-CN" altLang="en-US" sz="2800" b="1">
                      <a:latin typeface="Times New Roman" panose="02020603050405020304" pitchFamily="18" charset="0"/>
                      <a:ea typeface="宋体" panose="02010600030101010101" pitchFamily="2" charset="-122"/>
                    </a:rPr>
                    <a:t> . </a:t>
                  </a:r>
                  <a:r>
                    <a:rPr kumimoji="1" lang="zh-CN" altLang="en-US" sz="2800" b="1">
                      <a:solidFill>
                        <a:schemeClr val="tx1"/>
                      </a:solidFill>
                      <a:latin typeface="Times New Roman" panose="02020603050405020304" pitchFamily="18" charset="0"/>
                      <a:ea typeface="宋体" panose="02010600030101010101" pitchFamily="2" charset="-122"/>
                    </a:rPr>
                    <a:t>0</a:t>
                  </a:r>
                  <a:r>
                    <a:rPr kumimoji="1" lang="zh-CN" altLang="en-US" sz="2800" b="1">
                      <a:latin typeface="Times New Roman" panose="02020603050405020304" pitchFamily="18" charset="0"/>
                      <a:ea typeface="宋体" panose="02010600030101010101" pitchFamily="2" charset="-122"/>
                    </a:rPr>
                    <a:t> 0 0 0</a:t>
                  </a:r>
                </a:p>
              </p:txBody>
            </p:sp>
            <p:sp>
              <p:nvSpPr>
                <p:cNvPr id="70742" name="Text Box 55"/>
                <p:cNvSpPr txBox="1">
                  <a:spLocks noChangeArrowheads="1"/>
                </p:cNvSpPr>
                <p:nvPr/>
              </p:nvSpPr>
              <p:spPr bwMode="auto">
                <a:xfrm>
                  <a:off x="1900" y="2051"/>
                  <a:ext cx="12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1 1   </a:t>
                  </a:r>
                  <a:r>
                    <a:rPr kumimoji="1" lang="zh-CN" altLang="en-US" sz="2800" b="1">
                      <a:solidFill>
                        <a:schemeClr val="folHlink"/>
                      </a:solidFill>
                      <a:latin typeface="Times New Roman" panose="02020603050405020304" pitchFamily="18" charset="0"/>
                      <a:ea typeface="宋体" panose="02010600030101010101" pitchFamily="2" charset="-122"/>
                    </a:rPr>
                    <a:t>1 0 1</a:t>
                  </a:r>
                </a:p>
              </p:txBody>
            </p:sp>
          </p:grpSp>
          <p:sp>
            <p:nvSpPr>
              <p:cNvPr id="70740" name="Text Box 56"/>
              <p:cNvSpPr txBox="1">
                <a:spLocks noChangeArrowheads="1"/>
              </p:cNvSpPr>
              <p:nvPr/>
            </p:nvSpPr>
            <p:spPr bwMode="auto">
              <a:xfrm>
                <a:off x="3016" y="205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0</a:t>
                </a:r>
              </a:p>
            </p:txBody>
          </p:sp>
        </p:grpSp>
        <p:grpSp>
          <p:nvGrpSpPr>
            <p:cNvPr id="70736" name="Group 57"/>
            <p:cNvGrpSpPr/>
            <p:nvPr/>
          </p:nvGrpSpPr>
          <p:grpSpPr bwMode="auto">
            <a:xfrm>
              <a:off x="3360" y="2035"/>
              <a:ext cx="383" cy="329"/>
              <a:chOff x="3360" y="2035"/>
              <a:chExt cx="383" cy="329"/>
            </a:xfrm>
          </p:grpSpPr>
          <p:sp>
            <p:nvSpPr>
              <p:cNvPr id="70737" name="Line 58"/>
              <p:cNvSpPr>
                <a:spLocks noChangeShapeType="1"/>
              </p:cNvSpPr>
              <p:nvPr/>
            </p:nvSpPr>
            <p:spPr bwMode="auto">
              <a:xfrm>
                <a:off x="3360" y="2218"/>
                <a:ext cx="192" cy="0"/>
              </a:xfrm>
              <a:prstGeom prst="line">
                <a:avLst/>
              </a:prstGeom>
              <a:noFill/>
              <a:ln w="28575">
                <a:solidFill>
                  <a:schemeClr val="folHlink"/>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0738" name="Text Box 59"/>
              <p:cNvSpPr txBox="1">
                <a:spLocks noChangeArrowheads="1"/>
              </p:cNvSpPr>
              <p:nvPr/>
            </p:nvSpPr>
            <p:spPr bwMode="auto">
              <a:xfrm>
                <a:off x="3516" y="2035"/>
                <a:ext cx="227"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1</a:t>
                </a:r>
              </a:p>
            </p:txBody>
          </p:sp>
        </p:grpSp>
      </p:grpSp>
      <p:sp>
        <p:nvSpPr>
          <p:cNvPr id="593980" name="Text Box 60"/>
          <p:cNvSpPr txBox="1">
            <a:spLocks noChangeArrowheads="1"/>
          </p:cNvSpPr>
          <p:nvPr/>
        </p:nvSpPr>
        <p:spPr bwMode="auto">
          <a:xfrm>
            <a:off x="6705600" y="3581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zh-CN" altLang="en-US" sz="2400" b="1">
                <a:latin typeface="Times New Roman" panose="02020603050405020304" pitchFamily="18" charset="0"/>
                <a:ea typeface="宋体" panose="02010600030101010101" pitchFamily="2" charset="-122"/>
              </a:rPr>
              <a:t>+[</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1">
                <a:latin typeface="Times New Roman" panose="02020603050405020304" pitchFamily="18" charset="0"/>
                <a:ea typeface="宋体" panose="02010600030101010101" pitchFamily="2" charset="-122"/>
              </a:rPr>
              <a:t>x</a:t>
            </a:r>
            <a:r>
              <a:rPr kumimoji="1" lang="en-US" altLang="zh-CN" sz="2400" b="1">
                <a:latin typeface="Times New Roman" panose="02020603050405020304" pitchFamily="18" charset="0"/>
                <a:ea typeface="宋体" panose="02010600030101010101" pitchFamily="2" charset="-122"/>
              </a:rPr>
              <a:t>]</a:t>
            </a:r>
            <a:r>
              <a:rPr kumimoji="1" lang="zh-CN" altLang="en-US" sz="2000" b="1" baseline="-25000">
                <a:latin typeface="Times New Roman" panose="02020603050405020304" pitchFamily="18" charset="0"/>
                <a:ea typeface="宋体" panose="02010600030101010101" pitchFamily="2" charset="-122"/>
              </a:rPr>
              <a:t>补</a:t>
            </a:r>
          </a:p>
        </p:txBody>
      </p:sp>
      <p:grpSp>
        <p:nvGrpSpPr>
          <p:cNvPr id="15" name="Group 61"/>
          <p:cNvGrpSpPr/>
          <p:nvPr/>
        </p:nvGrpSpPr>
        <p:grpSpPr bwMode="auto">
          <a:xfrm>
            <a:off x="2559050" y="4356100"/>
            <a:ext cx="4908550" cy="522288"/>
            <a:chOff x="652" y="2744"/>
            <a:chExt cx="3092" cy="329"/>
          </a:xfrm>
        </p:grpSpPr>
        <p:grpSp>
          <p:nvGrpSpPr>
            <p:cNvPr id="70727" name="Group 62"/>
            <p:cNvGrpSpPr/>
            <p:nvPr/>
          </p:nvGrpSpPr>
          <p:grpSpPr bwMode="auto">
            <a:xfrm>
              <a:off x="652" y="2744"/>
              <a:ext cx="2592" cy="329"/>
              <a:chOff x="652" y="2744"/>
              <a:chExt cx="2592" cy="329"/>
            </a:xfrm>
          </p:grpSpPr>
          <p:grpSp>
            <p:nvGrpSpPr>
              <p:cNvPr id="70731" name="Group 63"/>
              <p:cNvGrpSpPr/>
              <p:nvPr/>
            </p:nvGrpSpPr>
            <p:grpSpPr bwMode="auto">
              <a:xfrm>
                <a:off x="652" y="2744"/>
                <a:ext cx="2352" cy="329"/>
                <a:chOff x="652" y="2744"/>
                <a:chExt cx="2352" cy="329"/>
              </a:xfrm>
            </p:grpSpPr>
            <p:sp>
              <p:nvSpPr>
                <p:cNvPr id="70733" name="Text Box 64"/>
                <p:cNvSpPr txBox="1">
                  <a:spLocks noChangeArrowheads="1"/>
                </p:cNvSpPr>
                <p:nvPr/>
              </p:nvSpPr>
              <p:spPr bwMode="auto">
                <a:xfrm>
                  <a:off x="652" y="2744"/>
                  <a:ext cx="117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 </a:t>
                  </a:r>
                  <a:r>
                    <a:rPr kumimoji="1" lang="zh-CN" altLang="en-US" sz="2800" b="1">
                      <a:solidFill>
                        <a:schemeClr val="folHlink"/>
                      </a:solidFill>
                      <a:latin typeface="Times New Roman" panose="02020603050405020304" pitchFamily="18" charset="0"/>
                      <a:ea typeface="宋体" panose="02010600030101010101" pitchFamily="2" charset="-122"/>
                    </a:rPr>
                    <a:t>1</a:t>
                  </a:r>
                  <a:r>
                    <a:rPr kumimoji="1" lang="zh-CN" altLang="en-US" sz="2800" b="1">
                      <a:latin typeface="Times New Roman" panose="02020603050405020304" pitchFamily="18" charset="0"/>
                      <a:ea typeface="宋体" panose="02010600030101010101" pitchFamily="2" charset="-122"/>
                    </a:rPr>
                    <a:t> . </a:t>
                  </a:r>
                  <a:r>
                    <a:rPr kumimoji="1" lang="zh-CN" altLang="en-US" sz="2800" b="1">
                      <a:solidFill>
                        <a:schemeClr val="tx1"/>
                      </a:solidFill>
                      <a:latin typeface="Times New Roman" panose="02020603050405020304" pitchFamily="18" charset="0"/>
                      <a:ea typeface="宋体" panose="02010600030101010101" pitchFamily="2" charset="-122"/>
                    </a:rPr>
                    <a:t>1</a:t>
                  </a:r>
                  <a:r>
                    <a:rPr kumimoji="1" lang="zh-CN" altLang="en-US" sz="2800" b="1">
                      <a:latin typeface="Times New Roman" panose="02020603050405020304" pitchFamily="18" charset="0"/>
                      <a:ea typeface="宋体" panose="02010600030101010101" pitchFamily="2" charset="-122"/>
                    </a:rPr>
                    <a:t> 1 1 0</a:t>
                  </a:r>
                </a:p>
              </p:txBody>
            </p:sp>
            <p:sp>
              <p:nvSpPr>
                <p:cNvPr id="70734" name="Text Box 65"/>
                <p:cNvSpPr txBox="1">
                  <a:spLocks noChangeArrowheads="1"/>
                </p:cNvSpPr>
                <p:nvPr/>
              </p:nvSpPr>
              <p:spPr bwMode="auto">
                <a:xfrm>
                  <a:off x="1900" y="2744"/>
                  <a:ext cx="11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1 1 1   </a:t>
                  </a:r>
                  <a:r>
                    <a:rPr kumimoji="1" lang="zh-CN" altLang="en-US" sz="2800" b="1">
                      <a:solidFill>
                        <a:schemeClr val="folHlink"/>
                      </a:solidFill>
                      <a:latin typeface="Times New Roman" panose="02020603050405020304" pitchFamily="18" charset="0"/>
                      <a:ea typeface="宋体" panose="02010600030101010101" pitchFamily="2" charset="-122"/>
                    </a:rPr>
                    <a:t>1 0</a:t>
                  </a:r>
                </a:p>
              </p:txBody>
            </p:sp>
          </p:grpSp>
          <p:sp>
            <p:nvSpPr>
              <p:cNvPr id="70732" name="Text Box 66"/>
              <p:cNvSpPr txBox="1">
                <a:spLocks noChangeArrowheads="1"/>
              </p:cNvSpPr>
              <p:nvPr/>
            </p:nvSpPr>
            <p:spPr bwMode="auto">
              <a:xfrm>
                <a:off x="3016" y="2744"/>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1</a:t>
                </a:r>
              </a:p>
            </p:txBody>
          </p:sp>
        </p:grpSp>
        <p:grpSp>
          <p:nvGrpSpPr>
            <p:cNvPr id="70728" name="Group 67"/>
            <p:cNvGrpSpPr/>
            <p:nvPr/>
          </p:nvGrpSpPr>
          <p:grpSpPr bwMode="auto">
            <a:xfrm>
              <a:off x="3360" y="2745"/>
              <a:ext cx="384" cy="327"/>
              <a:chOff x="3360" y="2745"/>
              <a:chExt cx="384" cy="327"/>
            </a:xfrm>
          </p:grpSpPr>
          <p:sp>
            <p:nvSpPr>
              <p:cNvPr id="70729" name="Line 68"/>
              <p:cNvSpPr>
                <a:spLocks noChangeShapeType="1"/>
              </p:cNvSpPr>
              <p:nvPr/>
            </p:nvSpPr>
            <p:spPr bwMode="auto">
              <a:xfrm>
                <a:off x="3360" y="2928"/>
                <a:ext cx="192" cy="0"/>
              </a:xfrm>
              <a:prstGeom prst="line">
                <a:avLst/>
              </a:prstGeom>
              <a:noFill/>
              <a:ln w="28575">
                <a:solidFill>
                  <a:schemeClr val="folHlink"/>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0730" name="Text Box 69"/>
              <p:cNvSpPr txBox="1">
                <a:spLocks noChangeArrowheads="1"/>
              </p:cNvSpPr>
              <p:nvPr/>
            </p:nvSpPr>
            <p:spPr bwMode="auto">
              <a:xfrm>
                <a:off x="3516" y="274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1</a:t>
                </a:r>
              </a:p>
            </p:txBody>
          </p:sp>
        </p:grpSp>
      </p:grpSp>
      <p:grpSp>
        <p:nvGrpSpPr>
          <p:cNvPr id="19" name="Group 70"/>
          <p:cNvGrpSpPr/>
          <p:nvPr/>
        </p:nvGrpSpPr>
        <p:grpSpPr bwMode="auto">
          <a:xfrm>
            <a:off x="2559050" y="5424489"/>
            <a:ext cx="4908550" cy="552450"/>
            <a:chOff x="652" y="3417"/>
            <a:chExt cx="3092" cy="348"/>
          </a:xfrm>
        </p:grpSpPr>
        <p:grpSp>
          <p:nvGrpSpPr>
            <p:cNvPr id="70719" name="Group 71"/>
            <p:cNvGrpSpPr/>
            <p:nvPr/>
          </p:nvGrpSpPr>
          <p:grpSpPr bwMode="auto">
            <a:xfrm>
              <a:off x="652" y="3436"/>
              <a:ext cx="2592" cy="329"/>
              <a:chOff x="652" y="3436"/>
              <a:chExt cx="2592" cy="329"/>
            </a:xfrm>
          </p:grpSpPr>
          <p:grpSp>
            <p:nvGrpSpPr>
              <p:cNvPr id="70723" name="Group 72"/>
              <p:cNvGrpSpPr/>
              <p:nvPr/>
            </p:nvGrpSpPr>
            <p:grpSpPr bwMode="auto">
              <a:xfrm>
                <a:off x="652" y="3436"/>
                <a:ext cx="2352" cy="329"/>
                <a:chOff x="652" y="3436"/>
                <a:chExt cx="2352" cy="329"/>
              </a:xfrm>
            </p:grpSpPr>
            <p:sp>
              <p:nvSpPr>
                <p:cNvPr id="70725" name="Text Box 73"/>
                <p:cNvSpPr txBox="1">
                  <a:spLocks noChangeArrowheads="1"/>
                </p:cNvSpPr>
                <p:nvPr/>
              </p:nvSpPr>
              <p:spPr bwMode="auto">
                <a:xfrm>
                  <a:off x="652" y="3436"/>
                  <a:ext cx="1235"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0</a:t>
                  </a:r>
                  <a:r>
                    <a:rPr kumimoji="1" lang="zh-CN" altLang="en-US" sz="2800" b="1">
                      <a:solidFill>
                        <a:schemeClr val="folHlink"/>
                      </a:solidFill>
                      <a:latin typeface="Times New Roman" panose="02020603050405020304" pitchFamily="18" charset="0"/>
                      <a:ea typeface="宋体" panose="02010600030101010101" pitchFamily="2" charset="-122"/>
                    </a:rPr>
                    <a:t> 0</a:t>
                  </a:r>
                  <a:r>
                    <a:rPr kumimoji="1" lang="zh-CN" altLang="en-US" sz="2800" b="1">
                      <a:latin typeface="Times New Roman" panose="02020603050405020304" pitchFamily="18" charset="0"/>
                      <a:ea typeface="宋体" panose="02010600030101010101" pitchFamily="2" charset="-122"/>
                    </a:rPr>
                    <a:t> . </a:t>
                  </a:r>
                  <a:r>
                    <a:rPr kumimoji="1" lang="zh-CN" altLang="en-US" sz="2800" b="1">
                      <a:solidFill>
                        <a:schemeClr val="tx1"/>
                      </a:solidFill>
                      <a:latin typeface="Times New Roman" panose="02020603050405020304" pitchFamily="18" charset="0"/>
                      <a:ea typeface="宋体" panose="02010600030101010101" pitchFamily="2" charset="-122"/>
                    </a:rPr>
                    <a:t>0</a:t>
                  </a:r>
                  <a:r>
                    <a:rPr kumimoji="1" lang="zh-CN" altLang="en-US" sz="2800" b="1">
                      <a:latin typeface="Times New Roman" panose="02020603050405020304" pitchFamily="18" charset="0"/>
                      <a:ea typeface="宋体" panose="02010600030101010101" pitchFamily="2" charset="-122"/>
                    </a:rPr>
                    <a:t> 0 0 0 </a:t>
                  </a:r>
                </a:p>
              </p:txBody>
            </p:sp>
            <p:sp>
              <p:nvSpPr>
                <p:cNvPr id="70726" name="Text Box 74"/>
                <p:cNvSpPr txBox="1">
                  <a:spLocks noChangeArrowheads="1"/>
                </p:cNvSpPr>
                <p:nvPr/>
              </p:nvSpPr>
              <p:spPr bwMode="auto">
                <a:xfrm>
                  <a:off x="1900" y="3436"/>
                  <a:ext cx="11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1 1 1 1   </a:t>
                  </a:r>
                  <a:r>
                    <a:rPr kumimoji="1" lang="zh-CN" altLang="en-US" sz="2800" b="1">
                      <a:solidFill>
                        <a:schemeClr val="folHlink"/>
                      </a:solidFill>
                      <a:latin typeface="Times New Roman" panose="02020603050405020304" pitchFamily="18" charset="0"/>
                      <a:ea typeface="宋体" panose="02010600030101010101" pitchFamily="2" charset="-122"/>
                    </a:rPr>
                    <a:t>1</a:t>
                  </a:r>
                </a:p>
              </p:txBody>
            </p:sp>
          </p:grpSp>
          <p:sp>
            <p:nvSpPr>
              <p:cNvPr id="70724" name="Text Box 75"/>
              <p:cNvSpPr txBox="1">
                <a:spLocks noChangeArrowheads="1"/>
              </p:cNvSpPr>
              <p:nvPr/>
            </p:nvSpPr>
            <p:spPr bwMode="auto">
              <a:xfrm>
                <a:off x="3016" y="343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0</a:t>
                </a:r>
              </a:p>
            </p:txBody>
          </p:sp>
        </p:grpSp>
        <p:grpSp>
          <p:nvGrpSpPr>
            <p:cNvPr id="70720" name="Group 76"/>
            <p:cNvGrpSpPr/>
            <p:nvPr/>
          </p:nvGrpSpPr>
          <p:grpSpPr bwMode="auto">
            <a:xfrm>
              <a:off x="3360" y="3417"/>
              <a:ext cx="384" cy="327"/>
              <a:chOff x="3360" y="3417"/>
              <a:chExt cx="384" cy="327"/>
            </a:xfrm>
          </p:grpSpPr>
          <p:sp>
            <p:nvSpPr>
              <p:cNvPr id="70721" name="Line 77"/>
              <p:cNvSpPr>
                <a:spLocks noChangeShapeType="1"/>
              </p:cNvSpPr>
              <p:nvPr/>
            </p:nvSpPr>
            <p:spPr bwMode="auto">
              <a:xfrm>
                <a:off x="3360" y="3600"/>
                <a:ext cx="192" cy="0"/>
              </a:xfrm>
              <a:prstGeom prst="line">
                <a:avLst/>
              </a:prstGeom>
              <a:noFill/>
              <a:ln w="28575">
                <a:solidFill>
                  <a:schemeClr val="folHlink"/>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0722" name="Text Box 78"/>
              <p:cNvSpPr txBox="1">
                <a:spLocks noChangeArrowheads="1"/>
              </p:cNvSpPr>
              <p:nvPr/>
            </p:nvSpPr>
            <p:spPr bwMode="auto">
              <a:xfrm>
                <a:off x="3516" y="341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1</a:t>
                </a:r>
              </a:p>
            </p:txBody>
          </p:sp>
        </p:grpSp>
      </p:grpSp>
      <p:sp>
        <p:nvSpPr>
          <p:cNvPr id="593999" name="Text Box 79"/>
          <p:cNvSpPr txBox="1">
            <a:spLocks noChangeArrowheads="1"/>
          </p:cNvSpPr>
          <p:nvPr/>
        </p:nvSpPr>
        <p:spPr bwMode="auto">
          <a:xfrm>
            <a:off x="6705600" y="57912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zh-CN" altLang="en-US" sz="2400" b="1">
                <a:latin typeface="Times New Roman" panose="02020603050405020304" pitchFamily="18" charset="0"/>
                <a:ea typeface="宋体" panose="02010600030101010101" pitchFamily="2" charset="-122"/>
              </a:rPr>
              <a:t>+[</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1">
                <a:latin typeface="Times New Roman" panose="02020603050405020304" pitchFamily="18" charset="0"/>
                <a:ea typeface="宋体" panose="02010600030101010101" pitchFamily="2" charset="-122"/>
              </a:rPr>
              <a:t>x</a:t>
            </a:r>
            <a:r>
              <a:rPr kumimoji="1" lang="en-US" altLang="zh-CN" sz="2400" b="1">
                <a:latin typeface="Times New Roman" panose="02020603050405020304" pitchFamily="18" charset="0"/>
                <a:ea typeface="宋体" panose="02010600030101010101" pitchFamily="2" charset="-122"/>
              </a:rPr>
              <a:t>]</a:t>
            </a:r>
            <a:r>
              <a:rPr kumimoji="1" lang="zh-CN" altLang="en-US" sz="2000" b="1" baseline="-25000">
                <a:latin typeface="Times New Roman" panose="02020603050405020304" pitchFamily="18" charset="0"/>
                <a:ea typeface="宋体" panose="02010600030101010101" pitchFamily="2" charset="-122"/>
              </a:rPr>
              <a:t>补</a:t>
            </a:r>
          </a:p>
        </p:txBody>
      </p:sp>
      <p:sp>
        <p:nvSpPr>
          <p:cNvPr id="594000" name="Text Box 80"/>
          <p:cNvSpPr txBox="1">
            <a:spLocks noChangeArrowheads="1"/>
          </p:cNvSpPr>
          <p:nvPr/>
        </p:nvSpPr>
        <p:spPr bwMode="auto">
          <a:xfrm>
            <a:off x="6705600" y="4724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zh-CN" altLang="en-US" sz="2400" b="1">
                <a:latin typeface="Times New Roman" panose="02020603050405020304" pitchFamily="18" charset="0"/>
                <a:ea typeface="宋体" panose="02010600030101010101" pitchFamily="2" charset="-122"/>
              </a:rPr>
              <a:t>+[</a:t>
            </a:r>
            <a:r>
              <a:rPr kumimoji="1" lang="en-US" altLang="zh-CN" sz="2400" b="1" i="1">
                <a:latin typeface="Times New Roman" panose="02020603050405020304" pitchFamily="18" charset="0"/>
                <a:ea typeface="宋体" panose="02010600030101010101" pitchFamily="2" charset="-122"/>
              </a:rPr>
              <a:t>x</a:t>
            </a:r>
            <a:r>
              <a:rPr kumimoji="1" lang="en-US" altLang="zh-CN" sz="2400" b="1">
                <a:latin typeface="Times New Roman" panose="02020603050405020304" pitchFamily="18" charset="0"/>
                <a:ea typeface="宋体" panose="02010600030101010101" pitchFamily="2" charset="-122"/>
              </a:rPr>
              <a:t>]</a:t>
            </a:r>
            <a:r>
              <a:rPr kumimoji="1" lang="zh-CN" altLang="en-US" sz="2000" b="1" baseline="-25000">
                <a:latin typeface="Times New Roman" panose="02020603050405020304" pitchFamily="18" charset="0"/>
                <a:ea typeface="宋体" panose="02010600030101010101" pitchFamily="2" charset="-122"/>
              </a:rPr>
              <a:t>补</a:t>
            </a:r>
          </a:p>
        </p:txBody>
      </p:sp>
      <p:grpSp>
        <p:nvGrpSpPr>
          <p:cNvPr id="23" name="Group 81"/>
          <p:cNvGrpSpPr/>
          <p:nvPr/>
        </p:nvGrpSpPr>
        <p:grpSpPr bwMode="auto">
          <a:xfrm>
            <a:off x="5867400" y="2590801"/>
            <a:ext cx="762000" cy="41275"/>
            <a:chOff x="2736" y="934"/>
            <a:chExt cx="480" cy="26"/>
          </a:xfrm>
        </p:grpSpPr>
        <p:sp>
          <p:nvSpPr>
            <p:cNvPr id="70717" name="Line 82"/>
            <p:cNvSpPr>
              <a:spLocks noChangeShapeType="1"/>
            </p:cNvSpPr>
            <p:nvPr/>
          </p:nvSpPr>
          <p:spPr bwMode="auto">
            <a:xfrm>
              <a:off x="2736" y="934"/>
              <a:ext cx="480" cy="0"/>
            </a:xfrm>
            <a:prstGeom prst="line">
              <a:avLst/>
            </a:prstGeom>
            <a:noFill/>
            <a:ln w="28575">
              <a:solidFill>
                <a:schemeClr val="folHlink"/>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0718" name="Line 83"/>
            <p:cNvSpPr>
              <a:spLocks noChangeShapeType="1"/>
            </p:cNvSpPr>
            <p:nvPr/>
          </p:nvSpPr>
          <p:spPr bwMode="auto">
            <a:xfrm>
              <a:off x="2736" y="960"/>
              <a:ext cx="480" cy="0"/>
            </a:xfrm>
            <a:prstGeom prst="line">
              <a:avLst/>
            </a:prstGeom>
            <a:noFill/>
            <a:ln w="28575">
              <a:solidFill>
                <a:schemeClr val="folHlink"/>
              </a:solidFill>
              <a:miter lim="800000"/>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4" name="Group 84"/>
          <p:cNvGrpSpPr/>
          <p:nvPr/>
        </p:nvGrpSpPr>
        <p:grpSpPr bwMode="auto">
          <a:xfrm>
            <a:off x="5867400" y="3692526"/>
            <a:ext cx="762000" cy="41275"/>
            <a:chOff x="2736" y="934"/>
            <a:chExt cx="480" cy="26"/>
          </a:xfrm>
        </p:grpSpPr>
        <p:sp>
          <p:nvSpPr>
            <p:cNvPr id="70715" name="Line 85"/>
            <p:cNvSpPr>
              <a:spLocks noChangeShapeType="1"/>
            </p:cNvSpPr>
            <p:nvPr/>
          </p:nvSpPr>
          <p:spPr bwMode="auto">
            <a:xfrm>
              <a:off x="2736" y="934"/>
              <a:ext cx="480" cy="0"/>
            </a:xfrm>
            <a:prstGeom prst="line">
              <a:avLst/>
            </a:prstGeom>
            <a:noFill/>
            <a:ln w="28575">
              <a:solidFill>
                <a:schemeClr val="folHlink"/>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0716" name="Line 86"/>
            <p:cNvSpPr>
              <a:spLocks noChangeShapeType="1"/>
            </p:cNvSpPr>
            <p:nvPr/>
          </p:nvSpPr>
          <p:spPr bwMode="auto">
            <a:xfrm>
              <a:off x="2736" y="960"/>
              <a:ext cx="480" cy="0"/>
            </a:xfrm>
            <a:prstGeom prst="line">
              <a:avLst/>
            </a:prstGeom>
            <a:noFill/>
            <a:ln w="28575">
              <a:solidFill>
                <a:schemeClr val="folHlink"/>
              </a:solidFill>
              <a:miter lim="800000"/>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5" name="Group 87"/>
          <p:cNvGrpSpPr/>
          <p:nvPr/>
        </p:nvGrpSpPr>
        <p:grpSpPr bwMode="auto">
          <a:xfrm>
            <a:off x="5867400" y="4800601"/>
            <a:ext cx="762000" cy="41275"/>
            <a:chOff x="2736" y="934"/>
            <a:chExt cx="480" cy="26"/>
          </a:xfrm>
        </p:grpSpPr>
        <p:sp>
          <p:nvSpPr>
            <p:cNvPr id="70713" name="Line 88"/>
            <p:cNvSpPr>
              <a:spLocks noChangeShapeType="1"/>
            </p:cNvSpPr>
            <p:nvPr/>
          </p:nvSpPr>
          <p:spPr bwMode="auto">
            <a:xfrm>
              <a:off x="2736" y="934"/>
              <a:ext cx="480" cy="0"/>
            </a:xfrm>
            <a:prstGeom prst="line">
              <a:avLst/>
            </a:prstGeom>
            <a:noFill/>
            <a:ln w="28575">
              <a:solidFill>
                <a:schemeClr val="folHlink"/>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0714" name="Line 89"/>
            <p:cNvSpPr>
              <a:spLocks noChangeShapeType="1"/>
            </p:cNvSpPr>
            <p:nvPr/>
          </p:nvSpPr>
          <p:spPr bwMode="auto">
            <a:xfrm>
              <a:off x="2736" y="960"/>
              <a:ext cx="480" cy="0"/>
            </a:xfrm>
            <a:prstGeom prst="line">
              <a:avLst/>
            </a:prstGeom>
            <a:noFill/>
            <a:ln w="28575">
              <a:solidFill>
                <a:schemeClr val="folHlink"/>
              </a:solidFill>
              <a:miter lim="800000"/>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6" name="Group 90"/>
          <p:cNvGrpSpPr/>
          <p:nvPr/>
        </p:nvGrpSpPr>
        <p:grpSpPr bwMode="auto">
          <a:xfrm>
            <a:off x="5867400" y="5902326"/>
            <a:ext cx="762000" cy="41275"/>
            <a:chOff x="2736" y="934"/>
            <a:chExt cx="480" cy="26"/>
          </a:xfrm>
        </p:grpSpPr>
        <p:sp>
          <p:nvSpPr>
            <p:cNvPr id="70711" name="Line 91"/>
            <p:cNvSpPr>
              <a:spLocks noChangeShapeType="1"/>
            </p:cNvSpPr>
            <p:nvPr/>
          </p:nvSpPr>
          <p:spPr bwMode="auto">
            <a:xfrm>
              <a:off x="2736" y="934"/>
              <a:ext cx="480" cy="0"/>
            </a:xfrm>
            <a:prstGeom prst="line">
              <a:avLst/>
            </a:prstGeom>
            <a:noFill/>
            <a:ln w="28575">
              <a:solidFill>
                <a:schemeClr val="folHlink"/>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0712" name="Line 92"/>
            <p:cNvSpPr>
              <a:spLocks noChangeShapeType="1"/>
            </p:cNvSpPr>
            <p:nvPr/>
          </p:nvSpPr>
          <p:spPr bwMode="auto">
            <a:xfrm>
              <a:off x="2736" y="960"/>
              <a:ext cx="480" cy="0"/>
            </a:xfrm>
            <a:prstGeom prst="line">
              <a:avLst/>
            </a:prstGeom>
            <a:noFill/>
            <a:ln w="28575">
              <a:solidFill>
                <a:schemeClr val="folHlink"/>
              </a:solidFill>
              <a:miter lim="800000"/>
            </a:ln>
            <a:extLst>
              <a:ext uri="{909E8E84-426E-40DD-AFC4-6F175D3DCCD1}">
                <a14:hiddenFill xmlns:a14="http://schemas.microsoft.com/office/drawing/2010/main">
                  <a:noFill/>
                </a14:hiddenFill>
              </a:ext>
            </a:extLst>
          </p:spPr>
          <p:txBody>
            <a:bodyPr wrap="none"/>
            <a:lstStyle/>
            <a:p>
              <a:endParaRPr lang="zh-CN" altLang="en-US"/>
            </a:p>
          </p:txBody>
        </p:sp>
      </p:grpSp>
      <p:sp>
        <p:nvSpPr>
          <p:cNvPr id="594013" name="Text Box 93"/>
          <p:cNvSpPr txBox="1">
            <a:spLocks noChangeArrowheads="1"/>
          </p:cNvSpPr>
          <p:nvPr/>
        </p:nvSpPr>
        <p:spPr bwMode="auto">
          <a:xfrm>
            <a:off x="8001000" y="4148138"/>
            <a:ext cx="2590800"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lnSpc>
                <a:spcPct val="85000"/>
              </a:lnSpc>
              <a:spcBef>
                <a:spcPct val="50000"/>
              </a:spcBef>
            </a:pPr>
            <a:r>
              <a:rPr kumimoji="1" lang="zh-CN" altLang="en-US" sz="2400" b="1">
                <a:latin typeface="宋体" panose="02010600030101010101" pitchFamily="2" charset="-122"/>
                <a:ea typeface="宋体" panose="02010600030101010101" pitchFamily="2" charset="-122"/>
              </a:rPr>
              <a:t>∴</a:t>
            </a:r>
            <a:r>
              <a:rPr kumimoji="1" lang="zh-CN" altLang="en-US" sz="2400" b="1">
                <a:latin typeface="Times New Roman" panose="02020603050405020304" pitchFamily="18" charset="0"/>
                <a:ea typeface="宋体" panose="02010600030101010101" pitchFamily="2" charset="-122"/>
              </a:rPr>
              <a:t> </a:t>
            </a:r>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x</a:t>
            </a:r>
            <a:r>
              <a:rPr kumimoji="1" lang="en-US" altLang="zh-CN" sz="2800" b="1" baseline="-100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1">
                <a:latin typeface="Times New Roman" panose="02020603050405020304" pitchFamily="18" charset="0"/>
                <a:ea typeface="宋体" panose="02010600030101010101" pitchFamily="2" charset="-122"/>
              </a:rPr>
              <a:t>y</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p>
          <a:p>
            <a:pPr eaLnBrk="1" hangingPunct="1">
              <a:lnSpc>
                <a:spcPct val="85000"/>
              </a:lnSpc>
              <a:spcBef>
                <a:spcPct val="50000"/>
              </a:spcBef>
            </a:pPr>
            <a:r>
              <a:rPr kumimoji="1" lang="zh-CN" altLang="en-US" sz="2800" b="1">
                <a:latin typeface="Times New Roman" panose="02020603050405020304" pitchFamily="18" charset="0"/>
                <a:ea typeface="宋体" panose="02010600030101010101" pitchFamily="2" charset="-122"/>
              </a:rPr>
              <a:t>    =1.11011111 </a:t>
            </a:r>
          </a:p>
        </p:txBody>
      </p:sp>
      <p:sp>
        <p:nvSpPr>
          <p:cNvPr id="594014" name="Text Box 94"/>
          <p:cNvSpPr txBox="1">
            <a:spLocks noChangeArrowheads="1"/>
          </p:cNvSpPr>
          <p:nvPr/>
        </p:nvSpPr>
        <p:spPr bwMode="auto">
          <a:xfrm>
            <a:off x="6705600" y="6324600"/>
            <a:ext cx="1981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0" rIns="18000" bIns="0">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zh-CN" altLang="en-US" sz="2000" b="1">
                <a:latin typeface="Times New Roman" panose="02020603050405020304" pitchFamily="18" charset="0"/>
                <a:ea typeface="宋体" panose="02010600030101010101" pitchFamily="2" charset="-122"/>
              </a:rPr>
              <a:t>  最后一步不移位 </a:t>
            </a:r>
          </a:p>
        </p:txBody>
      </p:sp>
      <p:sp>
        <p:nvSpPr>
          <p:cNvPr id="594016" name="AutoShape 96"/>
          <p:cNvSpPr>
            <a:spLocks noChangeArrowheads="1"/>
          </p:cNvSpPr>
          <p:nvPr/>
        </p:nvSpPr>
        <p:spPr bwMode="auto">
          <a:xfrm>
            <a:off x="1597025" y="1911351"/>
            <a:ext cx="827088" cy="777875"/>
          </a:xfrm>
          <a:prstGeom prst="wedgeRoundRectCallout">
            <a:avLst>
              <a:gd name="adj1" fmla="val 77833"/>
              <a:gd name="adj2" fmla="val 15894"/>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rPr>
              <a:t>补码右移</a:t>
            </a:r>
          </a:p>
        </p:txBody>
      </p:sp>
      <p:sp>
        <p:nvSpPr>
          <p:cNvPr id="594017" name="AutoShape 97"/>
          <p:cNvSpPr>
            <a:spLocks noChangeArrowheads="1"/>
          </p:cNvSpPr>
          <p:nvPr/>
        </p:nvSpPr>
        <p:spPr bwMode="auto">
          <a:xfrm>
            <a:off x="1597025" y="2997201"/>
            <a:ext cx="827088" cy="777875"/>
          </a:xfrm>
          <a:prstGeom prst="wedgeRoundRectCallout">
            <a:avLst>
              <a:gd name="adj1" fmla="val 77833"/>
              <a:gd name="adj2" fmla="val 15894"/>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rPr>
              <a:t>补码右移</a:t>
            </a:r>
          </a:p>
        </p:txBody>
      </p:sp>
      <p:sp>
        <p:nvSpPr>
          <p:cNvPr id="594018" name="AutoShape 98"/>
          <p:cNvSpPr>
            <a:spLocks noChangeArrowheads="1"/>
          </p:cNvSpPr>
          <p:nvPr/>
        </p:nvSpPr>
        <p:spPr bwMode="auto">
          <a:xfrm>
            <a:off x="1597025" y="4149726"/>
            <a:ext cx="827088" cy="777875"/>
          </a:xfrm>
          <a:prstGeom prst="wedgeRoundRectCallout">
            <a:avLst>
              <a:gd name="adj1" fmla="val 77833"/>
              <a:gd name="adj2" fmla="val 15894"/>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rPr>
              <a:t>补码右移</a:t>
            </a:r>
          </a:p>
        </p:txBody>
      </p:sp>
      <p:sp>
        <p:nvSpPr>
          <p:cNvPr id="594019" name="AutoShape 99"/>
          <p:cNvSpPr>
            <a:spLocks noChangeArrowheads="1"/>
          </p:cNvSpPr>
          <p:nvPr/>
        </p:nvSpPr>
        <p:spPr bwMode="auto">
          <a:xfrm>
            <a:off x="1597025" y="5210176"/>
            <a:ext cx="827088" cy="777875"/>
          </a:xfrm>
          <a:prstGeom prst="wedgeRoundRectCallout">
            <a:avLst>
              <a:gd name="adj1" fmla="val 77833"/>
              <a:gd name="adj2" fmla="val 15917"/>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rPr>
              <a:t>补码右移</a:t>
            </a:r>
          </a:p>
        </p:txBody>
      </p:sp>
      <p:sp>
        <p:nvSpPr>
          <p:cNvPr id="594020" name="Text Box 100"/>
          <p:cNvSpPr txBox="1">
            <a:spLocks noChangeArrowheads="1"/>
          </p:cNvSpPr>
          <p:nvPr/>
        </p:nvSpPr>
        <p:spPr bwMode="auto">
          <a:xfrm>
            <a:off x="2279650" y="1387475"/>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en-US" altLang="zh-CN" sz="2400" b="1">
                <a:latin typeface="宋体" panose="02010600030101010101" pitchFamily="2" charset="-122"/>
                <a:ea typeface="宋体" panose="02010600030101010101" pitchFamily="2" charset="-122"/>
              </a:rPr>
              <a:t>+</a:t>
            </a:r>
          </a:p>
        </p:txBody>
      </p:sp>
      <p:sp>
        <p:nvSpPr>
          <p:cNvPr id="594021" name="Text Box 101"/>
          <p:cNvSpPr txBox="1">
            <a:spLocks noChangeArrowheads="1"/>
          </p:cNvSpPr>
          <p:nvPr/>
        </p:nvSpPr>
        <p:spPr bwMode="auto">
          <a:xfrm>
            <a:off x="2279650" y="2540000"/>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en-US" altLang="zh-CN" sz="2400" b="1">
                <a:latin typeface="宋体" panose="02010600030101010101" pitchFamily="2" charset="-122"/>
                <a:ea typeface="宋体" panose="02010600030101010101" pitchFamily="2" charset="-122"/>
              </a:rPr>
              <a:t>+</a:t>
            </a:r>
          </a:p>
        </p:txBody>
      </p:sp>
      <p:sp>
        <p:nvSpPr>
          <p:cNvPr id="594022" name="Text Box 102"/>
          <p:cNvSpPr txBox="1">
            <a:spLocks noChangeArrowheads="1"/>
          </p:cNvSpPr>
          <p:nvPr/>
        </p:nvSpPr>
        <p:spPr bwMode="auto">
          <a:xfrm>
            <a:off x="2279650" y="3573463"/>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en-US" altLang="zh-CN" sz="2400" b="1">
                <a:latin typeface="宋体" panose="02010600030101010101" pitchFamily="2" charset="-122"/>
                <a:ea typeface="宋体" panose="02010600030101010101" pitchFamily="2" charset="-122"/>
              </a:rPr>
              <a:t>+</a:t>
            </a:r>
          </a:p>
        </p:txBody>
      </p:sp>
      <p:sp>
        <p:nvSpPr>
          <p:cNvPr id="594023" name="Text Box 103"/>
          <p:cNvSpPr txBox="1">
            <a:spLocks noChangeArrowheads="1"/>
          </p:cNvSpPr>
          <p:nvPr/>
        </p:nvSpPr>
        <p:spPr bwMode="auto">
          <a:xfrm>
            <a:off x="2279650" y="4724400"/>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en-US" altLang="zh-CN" sz="2400" b="1">
                <a:latin typeface="宋体" panose="02010600030101010101" pitchFamily="2" charset="-122"/>
                <a:ea typeface="宋体" panose="02010600030101010101" pitchFamily="2" charset="-122"/>
              </a:rPr>
              <a:t>+</a:t>
            </a:r>
          </a:p>
        </p:txBody>
      </p:sp>
      <p:sp>
        <p:nvSpPr>
          <p:cNvPr id="594024" name="Text Box 104"/>
          <p:cNvSpPr txBox="1">
            <a:spLocks noChangeArrowheads="1"/>
          </p:cNvSpPr>
          <p:nvPr/>
        </p:nvSpPr>
        <p:spPr bwMode="auto">
          <a:xfrm>
            <a:off x="2279650" y="5805488"/>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en-US" altLang="zh-CN" sz="2400" b="1">
                <a:latin typeface="宋体" panose="02010600030101010101" pitchFamily="2" charset="-122"/>
                <a:ea typeface="宋体" panose="02010600030101010101" pitchFamily="2" charset="-122"/>
              </a:rPr>
              <a:t>+</a:t>
            </a:r>
          </a:p>
        </p:txBody>
      </p:sp>
      <p:sp>
        <p:nvSpPr>
          <p:cNvPr id="9" name="灯片编号占位符 8"/>
          <p:cNvSpPr>
            <a:spLocks noGrp="1"/>
          </p:cNvSpPr>
          <p:nvPr>
            <p:ph type="sldNum" sz="quarter" idx="12"/>
          </p:nvPr>
        </p:nvSpPr>
        <p:spPr/>
        <p:txBody>
          <a:bodyPr/>
          <a:lstStyle/>
          <a:p>
            <a:fld id="{8EE8E787-E6FE-45D8-9039-788B45E44EE7}" type="slidenum">
              <a:rPr lang="zh-CN" altLang="en-US" smtClean="0"/>
              <a:t>41</a:t>
            </a:fld>
            <a:endParaRPr lang="zh-CN" altLang="en-US" dirty="0"/>
          </a:p>
        </p:txBody>
      </p:sp>
    </p:spTree>
    <p:extLst>
      <p:ext uri="{BB962C8B-B14F-4D97-AF65-F5344CB8AC3E}">
        <p14:creationId xmlns:p14="http://schemas.microsoft.com/office/powerpoint/2010/main" val="2874311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内容占位符 7"/>
              <p:cNvSpPr>
                <a:spLocks noGrp="1"/>
              </p:cNvSpPr>
              <p:nvPr>
                <p:ph idx="1"/>
              </p:nvPr>
            </p:nvSpPr>
            <p:spPr/>
            <p:txBody>
              <a:bodyPr/>
              <a:lstStyle/>
              <a:p>
                <a:r>
                  <a:rPr lang="zh-CN" altLang="en-US" dirty="0"/>
                  <a:t>例</a:t>
                </a:r>
                <a:r>
                  <a:rPr lang="en-US" altLang="zh-CN" dirty="0"/>
                  <a:t>.</a:t>
                </a:r>
                <a:r>
                  <a:rPr lang="zh-CN" altLang="en-US" dirty="0"/>
                  <a:t>已知 </a:t>
                </a:r>
                <a:r>
                  <a:rPr kumimoji="1" lang="zh-CN" altLang="en-US" b="1" dirty="0">
                    <a:latin typeface="Times New Roman" panose="02020603050405020304" pitchFamily="18" charset="0"/>
                  </a:rPr>
                  <a:t>[</a:t>
                </a:r>
                <a:r>
                  <a:rPr kumimoji="1" lang="en-US" altLang="zh-CN" b="1" i="1" dirty="0">
                    <a:latin typeface="Times New Roman" panose="02020603050405020304" pitchFamily="18" charset="0"/>
                  </a:rPr>
                  <a:t>x</a:t>
                </a:r>
                <a:r>
                  <a:rPr kumimoji="1" lang="en-US" altLang="zh-CN" b="1" dirty="0">
                    <a:latin typeface="Times New Roman" panose="02020603050405020304" pitchFamily="18" charset="0"/>
                  </a:rPr>
                  <a:t>]</a:t>
                </a:r>
                <a:r>
                  <a:rPr kumimoji="1" lang="zh-CN" altLang="en-US" sz="2800" b="1" baseline="-25000" dirty="0">
                    <a:latin typeface="Times New Roman" panose="02020603050405020304" pitchFamily="18" charset="0"/>
                  </a:rPr>
                  <a:t>补</a:t>
                </a:r>
                <a:r>
                  <a:rPr kumimoji="1" lang="zh-CN" altLang="en-US" b="1" dirty="0">
                    <a:latin typeface="Times New Roman" panose="02020603050405020304" pitchFamily="18" charset="0"/>
                  </a:rPr>
                  <a:t> = </a:t>
                </a:r>
                <a:r>
                  <a:rPr kumimoji="1" lang="en-US" altLang="zh-CN" b="1" dirty="0">
                    <a:latin typeface="Times New Roman" panose="02020603050405020304" pitchFamily="18" charset="0"/>
                  </a:rPr>
                  <a:t>1</a:t>
                </a:r>
                <a:r>
                  <a:rPr kumimoji="1" lang="zh-CN" altLang="en-US" b="1" dirty="0">
                    <a:latin typeface="Times New Roman" panose="02020603050405020304" pitchFamily="18" charset="0"/>
                  </a:rPr>
                  <a:t>.</a:t>
                </a:r>
                <a:r>
                  <a:rPr kumimoji="1" lang="en-US" altLang="zh-CN" b="1" dirty="0">
                    <a:latin typeface="Times New Roman" panose="02020603050405020304" pitchFamily="18" charset="0"/>
                  </a:rPr>
                  <a:t>0101</a:t>
                </a:r>
                <a:r>
                  <a:rPr kumimoji="1" lang="zh-CN" altLang="en-US" b="1" dirty="0">
                    <a:latin typeface="Times New Roman" panose="02020603050405020304" pitchFamily="18" charset="0"/>
                  </a:rPr>
                  <a:t> </a:t>
                </a:r>
                <a:r>
                  <a:rPr lang="zh-CN" altLang="en-US" b="1" dirty="0"/>
                  <a:t>，</a:t>
                </a:r>
                <a:r>
                  <a:rPr kumimoji="1" lang="zh-CN" altLang="en-US" b="1" dirty="0">
                    <a:latin typeface="Times New Roman" panose="02020603050405020304" pitchFamily="18" charset="0"/>
                  </a:rPr>
                  <a:t> [</a:t>
                </a:r>
                <a:r>
                  <a:rPr kumimoji="1" lang="en-US" altLang="zh-CN" b="1" i="1" dirty="0">
                    <a:latin typeface="Times New Roman" panose="02020603050405020304" pitchFamily="18" charset="0"/>
                  </a:rPr>
                  <a:t>y</a:t>
                </a:r>
                <a:r>
                  <a:rPr kumimoji="1" lang="en-US" altLang="zh-CN" b="1" dirty="0">
                    <a:latin typeface="Times New Roman" panose="02020603050405020304" pitchFamily="18" charset="0"/>
                  </a:rPr>
                  <a:t>]</a:t>
                </a:r>
                <a:r>
                  <a:rPr kumimoji="1" lang="zh-CN" altLang="en-US" sz="2800" b="1" baseline="-25000" dirty="0">
                    <a:latin typeface="Times New Roman" panose="02020603050405020304" pitchFamily="18" charset="0"/>
                  </a:rPr>
                  <a:t>补</a:t>
                </a:r>
                <a:r>
                  <a:rPr kumimoji="1" lang="zh-CN" altLang="en-US" b="1" dirty="0">
                    <a:latin typeface="Times New Roman" panose="02020603050405020304" pitchFamily="18" charset="0"/>
                  </a:rPr>
                  <a:t> = 1.</a:t>
                </a:r>
                <a:r>
                  <a:rPr kumimoji="1" lang="en-US" altLang="zh-CN" b="1" dirty="0">
                    <a:latin typeface="Times New Roman" panose="02020603050405020304" pitchFamily="18" charset="0"/>
                  </a:rPr>
                  <a:t>001</a:t>
                </a:r>
                <a:r>
                  <a:rPr kumimoji="1" lang="zh-CN" altLang="en-US" b="1" dirty="0">
                    <a:latin typeface="Times New Roman" panose="02020603050405020304" pitchFamily="18" charset="0"/>
                  </a:rPr>
                  <a:t>1 </a:t>
                </a:r>
                <a:r>
                  <a:rPr lang="zh-CN" altLang="en-US" dirty="0"/>
                  <a:t>，求</a:t>
                </a:r>
                <a:r>
                  <a:rPr lang="en-US" altLang="zh-CN" b="1" dirty="0"/>
                  <a:t>[</a:t>
                </a:r>
                <a14:m>
                  <m:oMath xmlns:m="http://schemas.openxmlformats.org/officeDocument/2006/math">
                    <m:r>
                      <a:rPr lang="es-ES" altLang="zh-CN" b="1" i="1" dirty="0" smtClean="0">
                        <a:latin typeface="Cambria Math" panose="02040503050406030204" pitchFamily="18" charset="0"/>
                      </a:rPr>
                      <m:t>𝑥</m:t>
                    </m:r>
                    <m:r>
                      <a:rPr lang="es-ES" altLang="zh-CN" b="1" i="1" dirty="0" smtClean="0">
                        <a:latin typeface="Cambria Math" panose="02040503050406030204" pitchFamily="18" charset="0"/>
                      </a:rPr>
                      <m:t> × </m:t>
                    </m:r>
                    <m:r>
                      <a:rPr lang="es-ES" altLang="zh-CN" b="1" i="1" dirty="0" smtClean="0">
                        <a:latin typeface="Cambria Math" panose="02040503050406030204" pitchFamily="18" charset="0"/>
                      </a:rPr>
                      <m:t>𝑦</m:t>
                    </m:r>
                  </m:oMath>
                </a14:m>
                <a:r>
                  <a:rPr lang="en-US" altLang="zh-CN" b="1" dirty="0"/>
                  <a:t>]</a:t>
                </a:r>
                <a:r>
                  <a:rPr lang="zh-CN" altLang="en-US" b="1" baseline="-25000" dirty="0"/>
                  <a:t>补</a:t>
                </a:r>
              </a:p>
              <a:p>
                <a:endParaRPr lang="en-US" altLang="zh-CN" dirty="0"/>
              </a:p>
              <a:p>
                <a:endParaRPr lang="zh-CN" altLang="en-US" dirty="0"/>
              </a:p>
            </p:txBody>
          </p:sp>
        </mc:Choice>
        <mc:Fallback xmlns="">
          <p:sp>
            <p:nvSpPr>
              <p:cNvPr id="8" name="内容占位符 7"/>
              <p:cNvSpPr>
                <a:spLocks noRot="1" noChangeAspect="1" noMove="1" noResize="1" noEditPoints="1" noAdjustHandles="1" noChangeArrowheads="1" noChangeShapeType="1" noTextEdit="1"/>
              </p:cNvSpPr>
              <p:nvPr>
                <p:ph idx="1"/>
              </p:nvPr>
            </p:nvSpPr>
            <p:spPr>
              <a:blipFill rotWithShape="1">
                <a:blip r:embed="rId3"/>
                <a:stretch>
                  <a:fillRect b="5"/>
                </a:stretch>
              </a:blipFill>
            </p:spPr>
            <p:txBody>
              <a:bodyPr/>
              <a:lstStyle/>
              <a:p>
                <a:r>
                  <a:rPr lang="zh-CN" altLang="en-US">
                    <a:noFill/>
                  </a:rPr>
                  <a:t> </a:t>
                </a:r>
              </a:p>
            </p:txBody>
          </p:sp>
        </mc:Fallback>
      </mc:AlternateContent>
      <p:sp>
        <p:nvSpPr>
          <p:cNvPr id="593924" name="Text Box 4"/>
          <p:cNvSpPr txBox="1">
            <a:spLocks noChangeArrowheads="1"/>
          </p:cNvSpPr>
          <p:nvPr/>
        </p:nvSpPr>
        <p:spPr bwMode="auto">
          <a:xfrm>
            <a:off x="1844676" y="990601"/>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解：</a:t>
            </a:r>
          </a:p>
        </p:txBody>
      </p:sp>
      <p:sp>
        <p:nvSpPr>
          <p:cNvPr id="593925" name="Text Box 5"/>
          <p:cNvSpPr txBox="1">
            <a:spLocks noChangeArrowheads="1"/>
          </p:cNvSpPr>
          <p:nvPr/>
        </p:nvSpPr>
        <p:spPr bwMode="auto">
          <a:xfrm>
            <a:off x="2559050" y="1057276"/>
            <a:ext cx="1873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0 0 . 0 0 0 0</a:t>
            </a:r>
          </a:p>
        </p:txBody>
      </p:sp>
      <p:sp>
        <p:nvSpPr>
          <p:cNvPr id="593926" name="Text Box 6"/>
          <p:cNvSpPr txBox="1">
            <a:spLocks noChangeArrowheads="1"/>
          </p:cNvSpPr>
          <p:nvPr/>
        </p:nvSpPr>
        <p:spPr bwMode="auto">
          <a:xfrm>
            <a:off x="2559050" y="1371601"/>
            <a:ext cx="18902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800" b="1" dirty="0">
                <a:latin typeface="Times New Roman" panose="02020603050405020304" pitchFamily="18" charset="0"/>
                <a:ea typeface="宋体" panose="02010600030101010101" pitchFamily="2" charset="-122"/>
              </a:rPr>
              <a:t>0</a:t>
            </a:r>
            <a:r>
              <a:rPr kumimoji="1" lang="zh-CN" altLang="en-US" sz="2800" b="1" dirty="0">
                <a:latin typeface="Times New Roman" panose="02020603050405020304" pitchFamily="18" charset="0"/>
                <a:ea typeface="宋体" panose="02010600030101010101" pitchFamily="2" charset="-122"/>
              </a:rPr>
              <a:t> </a:t>
            </a:r>
            <a:r>
              <a:rPr kumimoji="1" lang="en-US" altLang="zh-CN" sz="2800" b="1" dirty="0">
                <a:latin typeface="Times New Roman" panose="02020603050405020304" pitchFamily="18" charset="0"/>
                <a:ea typeface="宋体" panose="02010600030101010101" pitchFamily="2" charset="-122"/>
              </a:rPr>
              <a:t>0</a:t>
            </a:r>
            <a:r>
              <a:rPr kumimoji="1" lang="zh-CN" altLang="en-US" sz="2800" b="1" dirty="0">
                <a:latin typeface="Times New Roman" panose="02020603050405020304" pitchFamily="18" charset="0"/>
                <a:ea typeface="宋体" panose="02010600030101010101" pitchFamily="2" charset="-122"/>
              </a:rPr>
              <a:t> . 1 </a:t>
            </a:r>
            <a:r>
              <a:rPr kumimoji="1" lang="en-US" altLang="zh-CN" sz="2800" b="1" dirty="0">
                <a:latin typeface="Times New Roman" panose="02020603050405020304" pitchFamily="18" charset="0"/>
                <a:ea typeface="宋体" panose="02010600030101010101" pitchFamily="2" charset="-122"/>
              </a:rPr>
              <a:t>0</a:t>
            </a:r>
            <a:r>
              <a:rPr kumimoji="1" lang="zh-CN" altLang="en-US" sz="2800" b="1" dirty="0">
                <a:latin typeface="Times New Roman" panose="02020603050405020304" pitchFamily="18" charset="0"/>
                <a:ea typeface="宋体" panose="02010600030101010101" pitchFamily="2" charset="-122"/>
              </a:rPr>
              <a:t> </a:t>
            </a:r>
            <a:r>
              <a:rPr kumimoji="1" lang="en-US" altLang="zh-CN" sz="2800" b="1" dirty="0">
                <a:latin typeface="Times New Roman" panose="02020603050405020304" pitchFamily="18" charset="0"/>
                <a:ea typeface="宋体" panose="02010600030101010101" pitchFamily="2" charset="-122"/>
              </a:rPr>
              <a:t>1</a:t>
            </a:r>
            <a:r>
              <a:rPr kumimoji="1" lang="zh-CN" altLang="en-US" sz="2800" b="1" dirty="0">
                <a:latin typeface="Times New Roman" panose="02020603050405020304" pitchFamily="18" charset="0"/>
                <a:ea typeface="宋体" panose="02010600030101010101" pitchFamily="2" charset="-122"/>
              </a:rPr>
              <a:t> 1</a:t>
            </a:r>
          </a:p>
        </p:txBody>
      </p:sp>
      <p:sp>
        <p:nvSpPr>
          <p:cNvPr id="593927" name="Text Box 7"/>
          <p:cNvSpPr txBox="1">
            <a:spLocks noChangeArrowheads="1"/>
          </p:cNvSpPr>
          <p:nvPr/>
        </p:nvSpPr>
        <p:spPr bwMode="auto">
          <a:xfrm>
            <a:off x="2559050" y="1790701"/>
            <a:ext cx="18902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800" b="1" dirty="0">
                <a:latin typeface="Times New Roman" panose="02020603050405020304" pitchFamily="18" charset="0"/>
                <a:ea typeface="宋体" panose="02010600030101010101" pitchFamily="2" charset="-122"/>
              </a:rPr>
              <a:t>0</a:t>
            </a:r>
            <a:r>
              <a:rPr kumimoji="1" lang="zh-CN" altLang="en-US" sz="2800" b="1" dirty="0">
                <a:latin typeface="Times New Roman" panose="02020603050405020304" pitchFamily="18" charset="0"/>
                <a:ea typeface="宋体" panose="02010600030101010101" pitchFamily="2" charset="-122"/>
              </a:rPr>
              <a:t> </a:t>
            </a:r>
            <a:r>
              <a:rPr kumimoji="1" lang="en-US" altLang="zh-CN" sz="2800" b="1" dirty="0">
                <a:latin typeface="Times New Roman" panose="02020603050405020304" pitchFamily="18" charset="0"/>
                <a:ea typeface="宋体" panose="02010600030101010101" pitchFamily="2" charset="-122"/>
              </a:rPr>
              <a:t>0</a:t>
            </a:r>
            <a:r>
              <a:rPr kumimoji="1" lang="zh-CN" altLang="en-US" sz="2800" b="1" dirty="0">
                <a:latin typeface="Times New Roman" panose="02020603050405020304" pitchFamily="18" charset="0"/>
                <a:ea typeface="宋体" panose="02010600030101010101" pitchFamily="2" charset="-122"/>
              </a:rPr>
              <a:t> . 1 </a:t>
            </a:r>
            <a:r>
              <a:rPr kumimoji="1" lang="en-US" altLang="zh-CN" sz="2800" b="1" dirty="0">
                <a:latin typeface="Times New Roman" panose="02020603050405020304" pitchFamily="18" charset="0"/>
                <a:ea typeface="宋体" panose="02010600030101010101" pitchFamily="2" charset="-122"/>
              </a:rPr>
              <a:t>0</a:t>
            </a:r>
            <a:r>
              <a:rPr kumimoji="1" lang="zh-CN" altLang="en-US" sz="2800" b="1" dirty="0">
                <a:latin typeface="Times New Roman" panose="02020603050405020304" pitchFamily="18" charset="0"/>
                <a:ea typeface="宋体" panose="02010600030101010101" pitchFamily="2" charset="-122"/>
              </a:rPr>
              <a:t> </a:t>
            </a:r>
            <a:r>
              <a:rPr kumimoji="1" lang="en-US" altLang="zh-CN" sz="2800" b="1" dirty="0">
                <a:latin typeface="Times New Roman" panose="02020603050405020304" pitchFamily="18" charset="0"/>
                <a:ea typeface="宋体" panose="02010600030101010101" pitchFamily="2" charset="-122"/>
              </a:rPr>
              <a:t>1</a:t>
            </a:r>
            <a:r>
              <a:rPr kumimoji="1" lang="zh-CN" altLang="en-US" sz="2800" b="1" dirty="0">
                <a:latin typeface="Times New Roman" panose="02020603050405020304" pitchFamily="18" charset="0"/>
                <a:ea typeface="宋体" panose="02010600030101010101" pitchFamily="2" charset="-122"/>
              </a:rPr>
              <a:t> 1</a:t>
            </a:r>
          </a:p>
        </p:txBody>
      </p:sp>
      <p:sp>
        <p:nvSpPr>
          <p:cNvPr id="593929" name="Text Box 9"/>
          <p:cNvSpPr txBox="1">
            <a:spLocks noChangeArrowheads="1"/>
          </p:cNvSpPr>
          <p:nvPr/>
        </p:nvSpPr>
        <p:spPr bwMode="auto">
          <a:xfrm>
            <a:off x="2559050" y="3089702"/>
            <a:ext cx="18902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dirty="0">
                <a:latin typeface="Times New Roman" panose="02020603050405020304" pitchFamily="18" charset="0"/>
                <a:ea typeface="宋体" panose="02010600030101010101" pitchFamily="2" charset="-122"/>
              </a:rPr>
              <a:t>1 </a:t>
            </a:r>
            <a:r>
              <a:rPr kumimoji="1" lang="en-US" altLang="zh-CN" sz="2800" b="1" dirty="0">
                <a:latin typeface="Times New Roman" panose="02020603050405020304" pitchFamily="18" charset="0"/>
                <a:ea typeface="宋体" panose="02010600030101010101" pitchFamily="2" charset="-122"/>
              </a:rPr>
              <a:t>1</a:t>
            </a:r>
            <a:r>
              <a:rPr kumimoji="1" lang="zh-CN" altLang="en-US" sz="2800" b="1" dirty="0">
                <a:latin typeface="Times New Roman" panose="02020603050405020304" pitchFamily="18" charset="0"/>
                <a:ea typeface="宋体" panose="02010600030101010101" pitchFamily="2" charset="-122"/>
              </a:rPr>
              <a:t> . </a:t>
            </a:r>
            <a:r>
              <a:rPr kumimoji="1" lang="en-US" altLang="zh-CN" sz="2800" b="1" dirty="0">
                <a:latin typeface="Times New Roman" panose="02020603050405020304" pitchFamily="18" charset="0"/>
                <a:ea typeface="宋体" panose="02010600030101010101" pitchFamily="2" charset="-122"/>
              </a:rPr>
              <a:t>0</a:t>
            </a:r>
            <a:r>
              <a:rPr kumimoji="1" lang="zh-CN" altLang="en-US" sz="2800" b="1" dirty="0">
                <a:latin typeface="Times New Roman" panose="02020603050405020304" pitchFamily="18" charset="0"/>
                <a:ea typeface="宋体" panose="02010600030101010101" pitchFamily="2" charset="-122"/>
              </a:rPr>
              <a:t> 1 0 1</a:t>
            </a:r>
          </a:p>
        </p:txBody>
      </p:sp>
      <p:sp>
        <p:nvSpPr>
          <p:cNvPr id="593931" name="Text Box 11"/>
          <p:cNvSpPr txBox="1">
            <a:spLocks noChangeArrowheads="1"/>
          </p:cNvSpPr>
          <p:nvPr/>
        </p:nvSpPr>
        <p:spPr bwMode="auto">
          <a:xfrm>
            <a:off x="2559050" y="5040704"/>
            <a:ext cx="18902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800" b="1" dirty="0">
                <a:latin typeface="Times New Roman" panose="02020603050405020304" pitchFamily="18" charset="0"/>
                <a:ea typeface="宋体" panose="02010600030101010101" pitchFamily="2" charset="-122"/>
              </a:rPr>
              <a:t>0 0</a:t>
            </a:r>
            <a:r>
              <a:rPr kumimoji="1" lang="zh-CN" altLang="en-US" sz="2800" b="1" dirty="0">
                <a:latin typeface="Times New Roman" panose="02020603050405020304" pitchFamily="18" charset="0"/>
                <a:ea typeface="宋体" panose="02010600030101010101" pitchFamily="2" charset="-122"/>
              </a:rPr>
              <a:t> . 1 </a:t>
            </a:r>
            <a:r>
              <a:rPr kumimoji="1" lang="en-US" altLang="zh-CN" sz="2800" b="1" dirty="0">
                <a:latin typeface="Times New Roman" panose="02020603050405020304" pitchFamily="18" charset="0"/>
                <a:ea typeface="宋体" panose="02010600030101010101" pitchFamily="2" charset="-122"/>
              </a:rPr>
              <a:t>0</a:t>
            </a:r>
            <a:r>
              <a:rPr kumimoji="1" lang="zh-CN" altLang="en-US" sz="2800" b="1" dirty="0">
                <a:latin typeface="Times New Roman" panose="02020603050405020304" pitchFamily="18" charset="0"/>
                <a:ea typeface="宋体" panose="02010600030101010101" pitchFamily="2" charset="-122"/>
              </a:rPr>
              <a:t> </a:t>
            </a:r>
            <a:r>
              <a:rPr kumimoji="1" lang="en-US" altLang="zh-CN" sz="2800" b="1" dirty="0">
                <a:latin typeface="Times New Roman" panose="02020603050405020304" pitchFamily="18" charset="0"/>
                <a:ea typeface="宋体" panose="02010600030101010101" pitchFamily="2" charset="-122"/>
              </a:rPr>
              <a:t>1</a:t>
            </a:r>
            <a:r>
              <a:rPr kumimoji="1" lang="zh-CN" altLang="en-US" sz="2800" b="1" dirty="0">
                <a:latin typeface="Times New Roman" panose="02020603050405020304" pitchFamily="18" charset="0"/>
                <a:ea typeface="宋体" panose="02010600030101010101" pitchFamily="2" charset="-122"/>
              </a:rPr>
              <a:t> 1</a:t>
            </a:r>
          </a:p>
        </p:txBody>
      </p:sp>
      <p:sp>
        <p:nvSpPr>
          <p:cNvPr id="593932" name="Line 12"/>
          <p:cNvSpPr>
            <a:spLocks noChangeShapeType="1"/>
          </p:cNvSpPr>
          <p:nvPr/>
        </p:nvSpPr>
        <p:spPr bwMode="auto">
          <a:xfrm>
            <a:off x="2351088" y="3546901"/>
            <a:ext cx="5410200"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93933" name="Line 13"/>
          <p:cNvSpPr>
            <a:spLocks noChangeShapeType="1"/>
          </p:cNvSpPr>
          <p:nvPr/>
        </p:nvSpPr>
        <p:spPr bwMode="auto">
          <a:xfrm>
            <a:off x="2351088" y="4551880"/>
            <a:ext cx="5410200"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93934" name="Line 14"/>
          <p:cNvSpPr>
            <a:spLocks noChangeShapeType="1"/>
          </p:cNvSpPr>
          <p:nvPr/>
        </p:nvSpPr>
        <p:spPr bwMode="auto">
          <a:xfrm>
            <a:off x="2362200" y="5618675"/>
            <a:ext cx="5486400"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93935" name="Text Box 15"/>
          <p:cNvSpPr txBox="1">
            <a:spLocks noChangeArrowheads="1"/>
          </p:cNvSpPr>
          <p:nvPr/>
        </p:nvSpPr>
        <p:spPr bwMode="auto">
          <a:xfrm>
            <a:off x="4540250" y="1057276"/>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dirty="0">
                <a:solidFill>
                  <a:schemeClr val="folHlink"/>
                </a:solidFill>
                <a:latin typeface="Times New Roman" panose="02020603050405020304" pitchFamily="18" charset="0"/>
                <a:ea typeface="宋体" panose="02010600030101010101" pitchFamily="2" charset="-122"/>
              </a:rPr>
              <a:t>1 . 0 </a:t>
            </a:r>
            <a:r>
              <a:rPr kumimoji="1" lang="en-US" altLang="zh-CN" sz="2800" b="1" dirty="0">
                <a:solidFill>
                  <a:schemeClr val="folHlink"/>
                </a:solidFill>
                <a:latin typeface="Times New Roman" panose="02020603050405020304" pitchFamily="18" charset="0"/>
                <a:ea typeface="宋体" panose="02010600030101010101" pitchFamily="2" charset="-122"/>
              </a:rPr>
              <a:t>0</a:t>
            </a:r>
            <a:r>
              <a:rPr kumimoji="1" lang="zh-CN" altLang="en-US" sz="2800" b="1" dirty="0">
                <a:solidFill>
                  <a:schemeClr val="folHlink"/>
                </a:solidFill>
                <a:latin typeface="Times New Roman" panose="02020603050405020304" pitchFamily="18" charset="0"/>
                <a:ea typeface="宋体" panose="02010600030101010101" pitchFamily="2" charset="-122"/>
              </a:rPr>
              <a:t> </a:t>
            </a:r>
            <a:r>
              <a:rPr kumimoji="1" lang="en-US" altLang="zh-CN" sz="2800" b="1" dirty="0">
                <a:solidFill>
                  <a:schemeClr val="folHlink"/>
                </a:solidFill>
                <a:latin typeface="Times New Roman" panose="02020603050405020304" pitchFamily="18" charset="0"/>
                <a:ea typeface="宋体" panose="02010600030101010101" pitchFamily="2" charset="-122"/>
              </a:rPr>
              <a:t>1</a:t>
            </a:r>
            <a:r>
              <a:rPr kumimoji="1" lang="zh-CN" altLang="en-US" sz="2800" b="1" dirty="0">
                <a:solidFill>
                  <a:schemeClr val="folHlink"/>
                </a:solidFill>
                <a:latin typeface="Times New Roman" panose="02020603050405020304" pitchFamily="18" charset="0"/>
                <a:ea typeface="宋体" panose="02010600030101010101" pitchFamily="2" charset="-122"/>
              </a:rPr>
              <a:t> 1</a:t>
            </a:r>
          </a:p>
        </p:txBody>
      </p:sp>
      <p:sp>
        <p:nvSpPr>
          <p:cNvPr id="593936" name="Text Box 16"/>
          <p:cNvSpPr txBox="1">
            <a:spLocks noChangeArrowheads="1"/>
          </p:cNvSpPr>
          <p:nvPr/>
        </p:nvSpPr>
        <p:spPr bwMode="auto">
          <a:xfrm>
            <a:off x="6311900" y="1057276"/>
            <a:ext cx="361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0</a:t>
            </a:r>
          </a:p>
        </p:txBody>
      </p:sp>
      <p:grpSp>
        <p:nvGrpSpPr>
          <p:cNvPr id="3" name="Group 20"/>
          <p:cNvGrpSpPr/>
          <p:nvPr/>
        </p:nvGrpSpPr>
        <p:grpSpPr bwMode="auto">
          <a:xfrm>
            <a:off x="2559050" y="3514934"/>
            <a:ext cx="2609850" cy="523874"/>
            <a:chOff x="652" y="2513"/>
            <a:chExt cx="1644" cy="330"/>
          </a:xfrm>
        </p:grpSpPr>
        <p:sp>
          <p:nvSpPr>
            <p:cNvPr id="70757" name="Text Box 21"/>
            <p:cNvSpPr txBox="1">
              <a:spLocks noChangeArrowheads="1"/>
            </p:cNvSpPr>
            <p:nvPr/>
          </p:nvSpPr>
          <p:spPr bwMode="auto">
            <a:xfrm>
              <a:off x="652" y="2513"/>
              <a:ext cx="119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dirty="0">
                  <a:latin typeface="Times New Roman" panose="02020603050405020304" pitchFamily="18" charset="0"/>
                  <a:ea typeface="宋体" panose="02010600030101010101" pitchFamily="2" charset="-122"/>
                </a:rPr>
                <a:t>1 1 . </a:t>
              </a:r>
              <a:r>
                <a:rPr kumimoji="1" lang="en-US" altLang="zh-CN" sz="2800" b="1" dirty="0">
                  <a:latin typeface="Times New Roman" panose="02020603050405020304" pitchFamily="18" charset="0"/>
                  <a:ea typeface="宋体" panose="02010600030101010101" pitchFamily="2" charset="-122"/>
                </a:rPr>
                <a:t>0</a:t>
              </a:r>
              <a:r>
                <a:rPr kumimoji="1" lang="zh-CN" altLang="en-US" sz="2800" b="1" dirty="0">
                  <a:latin typeface="Times New Roman" panose="02020603050405020304" pitchFamily="18" charset="0"/>
                  <a:ea typeface="宋体" panose="02010600030101010101" pitchFamily="2" charset="-122"/>
                </a:rPr>
                <a:t> 1 </a:t>
              </a:r>
              <a:r>
                <a:rPr kumimoji="1" lang="en-US" altLang="zh-CN" sz="2800" b="1" dirty="0">
                  <a:latin typeface="Times New Roman" panose="02020603050405020304" pitchFamily="18" charset="0"/>
                  <a:ea typeface="宋体" panose="02010600030101010101" pitchFamily="2" charset="-122"/>
                </a:rPr>
                <a:t>1</a:t>
              </a:r>
              <a:r>
                <a:rPr kumimoji="1" lang="zh-CN" altLang="en-US" sz="2800" b="1" dirty="0">
                  <a:latin typeface="Times New Roman" panose="02020603050405020304" pitchFamily="18" charset="0"/>
                  <a:ea typeface="宋体" panose="02010600030101010101" pitchFamily="2" charset="-122"/>
                </a:rPr>
                <a:t> </a:t>
              </a:r>
              <a:r>
                <a:rPr kumimoji="1" lang="en-US" altLang="zh-CN" sz="2800" b="1" dirty="0">
                  <a:latin typeface="Times New Roman" panose="02020603050405020304" pitchFamily="18" charset="0"/>
                  <a:ea typeface="宋体" panose="02010600030101010101" pitchFamily="2" charset="-122"/>
                </a:rPr>
                <a:t>1</a:t>
              </a:r>
              <a:endParaRPr kumimoji="1" lang="zh-CN" altLang="en-US" sz="2800" b="1" dirty="0">
                <a:latin typeface="Times New Roman" panose="02020603050405020304" pitchFamily="18" charset="0"/>
                <a:ea typeface="宋体" panose="02010600030101010101" pitchFamily="2" charset="-122"/>
              </a:endParaRPr>
            </a:p>
          </p:txBody>
        </p:sp>
        <p:sp>
          <p:nvSpPr>
            <p:cNvPr id="70758" name="Text Box 22"/>
            <p:cNvSpPr txBox="1">
              <a:spLocks noChangeArrowheads="1"/>
            </p:cNvSpPr>
            <p:nvPr/>
          </p:nvSpPr>
          <p:spPr bwMode="auto">
            <a:xfrm>
              <a:off x="1900" y="2513"/>
              <a:ext cx="3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dirty="0">
                  <a:latin typeface="Times New Roman" panose="02020603050405020304" pitchFamily="18" charset="0"/>
                  <a:ea typeface="宋体" panose="02010600030101010101" pitchFamily="2" charset="-122"/>
                </a:rPr>
                <a:t>1 1</a:t>
              </a:r>
            </a:p>
          </p:txBody>
        </p:sp>
      </p:grpSp>
      <p:grpSp>
        <p:nvGrpSpPr>
          <p:cNvPr id="5" name="Group 26"/>
          <p:cNvGrpSpPr/>
          <p:nvPr/>
        </p:nvGrpSpPr>
        <p:grpSpPr bwMode="auto">
          <a:xfrm>
            <a:off x="2559050" y="5608516"/>
            <a:ext cx="3232150" cy="523874"/>
            <a:chOff x="652" y="3897"/>
            <a:chExt cx="2036" cy="330"/>
          </a:xfrm>
        </p:grpSpPr>
        <p:sp>
          <p:nvSpPr>
            <p:cNvPr id="70753" name="Text Box 27"/>
            <p:cNvSpPr txBox="1">
              <a:spLocks noChangeArrowheads="1"/>
            </p:cNvSpPr>
            <p:nvPr/>
          </p:nvSpPr>
          <p:spPr bwMode="auto">
            <a:xfrm>
              <a:off x="652" y="3897"/>
              <a:ext cx="119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800" b="1" dirty="0">
                  <a:latin typeface="Times New Roman" panose="02020603050405020304" pitchFamily="18" charset="0"/>
                  <a:ea typeface="宋体" panose="02010600030101010101" pitchFamily="2" charset="-122"/>
                </a:rPr>
                <a:t>0</a:t>
              </a:r>
              <a:r>
                <a:rPr kumimoji="1" lang="zh-CN" altLang="en-US" sz="2800" b="1" dirty="0">
                  <a:latin typeface="Times New Roman" panose="02020603050405020304" pitchFamily="18" charset="0"/>
                  <a:ea typeface="宋体" panose="02010600030101010101" pitchFamily="2" charset="-122"/>
                </a:rPr>
                <a:t> </a:t>
              </a:r>
              <a:r>
                <a:rPr kumimoji="1" lang="en-US" altLang="zh-CN" sz="2800" b="1" dirty="0">
                  <a:latin typeface="Times New Roman" panose="02020603050405020304" pitchFamily="18" charset="0"/>
                  <a:ea typeface="宋体" panose="02010600030101010101" pitchFamily="2" charset="-122"/>
                </a:rPr>
                <a:t>0</a:t>
              </a:r>
              <a:r>
                <a:rPr kumimoji="1" lang="zh-CN" altLang="en-US" sz="2800" b="1" dirty="0">
                  <a:latin typeface="Times New Roman" panose="02020603050405020304" pitchFamily="18" charset="0"/>
                  <a:ea typeface="宋体" panose="02010600030101010101" pitchFamily="2" charset="-122"/>
                </a:rPr>
                <a:t> . </a:t>
              </a:r>
              <a:r>
                <a:rPr kumimoji="1" lang="en-US" altLang="zh-CN" sz="2800" b="1" dirty="0">
                  <a:latin typeface="Times New Roman" panose="02020603050405020304" pitchFamily="18" charset="0"/>
                  <a:ea typeface="宋体" panose="02010600030101010101" pitchFamily="2" charset="-122"/>
                </a:rPr>
                <a:t>1</a:t>
              </a:r>
              <a:r>
                <a:rPr kumimoji="1" lang="zh-CN" altLang="en-US" sz="2800" b="1" dirty="0">
                  <a:latin typeface="Times New Roman" panose="02020603050405020304" pitchFamily="18" charset="0"/>
                  <a:ea typeface="宋体" panose="02010600030101010101" pitchFamily="2" charset="-122"/>
                </a:rPr>
                <a:t> </a:t>
              </a:r>
              <a:r>
                <a:rPr kumimoji="1" lang="en-US" altLang="zh-CN" sz="2800" b="1" dirty="0">
                  <a:latin typeface="Times New Roman" panose="02020603050405020304" pitchFamily="18" charset="0"/>
                  <a:ea typeface="宋体" panose="02010600030101010101" pitchFamily="2" charset="-122"/>
                </a:rPr>
                <a:t>0</a:t>
              </a:r>
              <a:r>
                <a:rPr kumimoji="1" lang="zh-CN" altLang="en-US" sz="2800" b="1" dirty="0">
                  <a:latin typeface="Times New Roman" panose="02020603050405020304" pitchFamily="18" charset="0"/>
                  <a:ea typeface="宋体" panose="02010600030101010101" pitchFamily="2" charset="-122"/>
                </a:rPr>
                <a:t> 0 </a:t>
              </a:r>
              <a:r>
                <a:rPr kumimoji="1" lang="en-US" altLang="zh-CN" sz="2800" b="1" dirty="0">
                  <a:latin typeface="Times New Roman" panose="02020603050405020304" pitchFamily="18" charset="0"/>
                  <a:ea typeface="宋体" panose="02010600030101010101" pitchFamily="2" charset="-122"/>
                </a:rPr>
                <a:t>0</a:t>
              </a:r>
              <a:endParaRPr kumimoji="1" lang="zh-CN" altLang="en-US" sz="2800" b="1" dirty="0">
                <a:latin typeface="Times New Roman" panose="02020603050405020304" pitchFamily="18" charset="0"/>
                <a:ea typeface="宋体" panose="02010600030101010101" pitchFamily="2" charset="-122"/>
              </a:endParaRPr>
            </a:p>
          </p:txBody>
        </p:sp>
        <p:sp>
          <p:nvSpPr>
            <p:cNvPr id="70754" name="Text Box 28"/>
            <p:cNvSpPr txBox="1">
              <a:spLocks noChangeArrowheads="1"/>
            </p:cNvSpPr>
            <p:nvPr/>
          </p:nvSpPr>
          <p:spPr bwMode="auto">
            <a:xfrm>
              <a:off x="1900" y="3897"/>
              <a:ext cx="7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dirty="0">
                  <a:latin typeface="Times New Roman" panose="02020603050405020304" pitchFamily="18" charset="0"/>
                  <a:ea typeface="宋体" panose="02010600030101010101" pitchFamily="2" charset="-122"/>
                </a:rPr>
                <a:t>1 1 1 1 </a:t>
              </a:r>
            </a:p>
          </p:txBody>
        </p:sp>
      </p:grpSp>
      <p:sp>
        <p:nvSpPr>
          <p:cNvPr id="593951" name="Text Box 31"/>
          <p:cNvSpPr txBox="1">
            <a:spLocks noChangeArrowheads="1"/>
          </p:cNvSpPr>
          <p:nvPr/>
        </p:nvSpPr>
        <p:spPr bwMode="auto">
          <a:xfrm>
            <a:off x="8466137" y="1392239"/>
            <a:ext cx="2667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dirty="0">
                <a:latin typeface="Times New Roman" panose="02020603050405020304" pitchFamily="18" charset="0"/>
                <a:ea typeface="宋体" panose="02010600030101010101" pitchFamily="2" charset="-122"/>
              </a:rPr>
              <a:t>[</a:t>
            </a:r>
            <a:r>
              <a:rPr kumimoji="1" lang="zh-CN" altLang="en-US" sz="2800" b="1"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1" dirty="0">
                <a:latin typeface="Times New Roman" panose="02020603050405020304" pitchFamily="18" charset="0"/>
                <a:ea typeface="宋体" panose="02010600030101010101" pitchFamily="2" charset="-122"/>
              </a:rPr>
              <a:t>x</a:t>
            </a:r>
            <a:r>
              <a:rPr kumimoji="1" lang="en-US" altLang="zh-CN" sz="2800" b="1" dirty="0">
                <a:latin typeface="Times New Roman" panose="02020603050405020304" pitchFamily="18" charset="0"/>
                <a:ea typeface="宋体" panose="02010600030101010101" pitchFamily="2" charset="-122"/>
              </a:rPr>
              <a:t>]</a:t>
            </a:r>
            <a:r>
              <a:rPr kumimoji="1" lang="zh-CN" altLang="en-US" sz="2400" b="1" baseline="-25000" dirty="0">
                <a:latin typeface="Times New Roman" panose="02020603050405020304" pitchFamily="18" charset="0"/>
                <a:ea typeface="宋体" panose="02010600030101010101" pitchFamily="2" charset="-122"/>
              </a:rPr>
              <a:t>补</a:t>
            </a:r>
            <a:r>
              <a:rPr kumimoji="1" lang="zh-CN" altLang="en-US" sz="2800" b="1" dirty="0">
                <a:latin typeface="Times New Roman" panose="02020603050405020304" pitchFamily="18" charset="0"/>
                <a:ea typeface="宋体" panose="02010600030101010101" pitchFamily="2" charset="-122"/>
              </a:rPr>
              <a:t> = </a:t>
            </a:r>
            <a:r>
              <a:rPr kumimoji="1" lang="en-US" altLang="zh-CN" sz="2800" b="1" dirty="0">
                <a:latin typeface="Times New Roman" panose="02020603050405020304" pitchFamily="18" charset="0"/>
                <a:ea typeface="宋体" panose="02010600030101010101" pitchFamily="2" charset="-122"/>
              </a:rPr>
              <a:t>0.1011</a:t>
            </a:r>
            <a:endParaRPr kumimoji="1" lang="zh-CN" altLang="en-US" sz="2800" b="1" dirty="0">
              <a:latin typeface="Times New Roman" panose="02020603050405020304" pitchFamily="18" charset="0"/>
              <a:ea typeface="宋体" panose="02010600030101010101" pitchFamily="2" charset="-122"/>
            </a:endParaRPr>
          </a:p>
        </p:txBody>
      </p:sp>
      <p:sp>
        <p:nvSpPr>
          <p:cNvPr id="593952" name="Line 32"/>
          <p:cNvSpPr>
            <a:spLocks noChangeShapeType="1"/>
          </p:cNvSpPr>
          <p:nvPr/>
        </p:nvSpPr>
        <p:spPr bwMode="auto">
          <a:xfrm>
            <a:off x="2341563" y="1828800"/>
            <a:ext cx="5410200"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93953" name="Line 33"/>
          <p:cNvSpPr>
            <a:spLocks noChangeShapeType="1"/>
          </p:cNvSpPr>
          <p:nvPr/>
        </p:nvSpPr>
        <p:spPr bwMode="auto">
          <a:xfrm>
            <a:off x="4540250" y="1143000"/>
            <a:ext cx="0" cy="548640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93954" name="Line 34"/>
          <p:cNvSpPr>
            <a:spLocks noChangeShapeType="1"/>
          </p:cNvSpPr>
          <p:nvPr/>
        </p:nvSpPr>
        <p:spPr bwMode="auto">
          <a:xfrm>
            <a:off x="6311900" y="1143000"/>
            <a:ext cx="0" cy="548640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93955" name="Line 35"/>
          <p:cNvSpPr>
            <a:spLocks noChangeShapeType="1"/>
          </p:cNvSpPr>
          <p:nvPr/>
        </p:nvSpPr>
        <p:spPr bwMode="auto">
          <a:xfrm>
            <a:off x="6750050" y="1143000"/>
            <a:ext cx="0" cy="548640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593956" name="Text Box 36"/>
          <p:cNvSpPr txBox="1">
            <a:spLocks noChangeArrowheads="1"/>
          </p:cNvSpPr>
          <p:nvPr/>
        </p:nvSpPr>
        <p:spPr bwMode="auto">
          <a:xfrm>
            <a:off x="6705600" y="13716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zh-CN" altLang="en-US" sz="2400" b="1" dirty="0">
                <a:latin typeface="Times New Roman" panose="02020603050405020304" pitchFamily="18" charset="0"/>
                <a:ea typeface="宋体" panose="02010600030101010101" pitchFamily="2" charset="-122"/>
              </a:rPr>
              <a:t>+[</a:t>
            </a:r>
            <a:r>
              <a:rPr kumimoji="1"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1" dirty="0">
                <a:latin typeface="Times New Roman" panose="02020603050405020304" pitchFamily="18" charset="0"/>
                <a:ea typeface="宋体" panose="02010600030101010101" pitchFamily="2" charset="-122"/>
              </a:rPr>
              <a:t>x</a:t>
            </a:r>
            <a:r>
              <a:rPr kumimoji="1" lang="en-US" altLang="zh-CN" sz="2400" b="1" dirty="0">
                <a:latin typeface="Times New Roman" panose="02020603050405020304" pitchFamily="18" charset="0"/>
                <a:ea typeface="宋体" panose="02010600030101010101" pitchFamily="2" charset="-122"/>
              </a:rPr>
              <a:t>]</a:t>
            </a:r>
            <a:r>
              <a:rPr kumimoji="1" lang="zh-CN" altLang="en-US" sz="2000" b="1" baseline="-25000" dirty="0">
                <a:latin typeface="Times New Roman" panose="02020603050405020304" pitchFamily="18" charset="0"/>
                <a:ea typeface="宋体" panose="02010600030101010101" pitchFamily="2" charset="-122"/>
              </a:rPr>
              <a:t>补</a:t>
            </a:r>
          </a:p>
        </p:txBody>
      </p:sp>
      <p:sp>
        <p:nvSpPr>
          <p:cNvPr id="593957" name="Line 37"/>
          <p:cNvSpPr>
            <a:spLocks noChangeShapeType="1"/>
          </p:cNvSpPr>
          <p:nvPr/>
        </p:nvSpPr>
        <p:spPr bwMode="auto">
          <a:xfrm>
            <a:off x="2362200" y="2721637"/>
            <a:ext cx="5410200"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grpSp>
        <p:nvGrpSpPr>
          <p:cNvPr id="6" name="Group 38"/>
          <p:cNvGrpSpPr/>
          <p:nvPr/>
        </p:nvGrpSpPr>
        <p:grpSpPr bwMode="auto">
          <a:xfrm>
            <a:off x="5867400" y="1482726"/>
            <a:ext cx="762000" cy="41275"/>
            <a:chOff x="2736" y="934"/>
            <a:chExt cx="480" cy="26"/>
          </a:xfrm>
        </p:grpSpPr>
        <p:sp>
          <p:nvSpPr>
            <p:cNvPr id="70751" name="Line 39"/>
            <p:cNvSpPr>
              <a:spLocks noChangeShapeType="1"/>
            </p:cNvSpPr>
            <p:nvPr/>
          </p:nvSpPr>
          <p:spPr bwMode="auto">
            <a:xfrm>
              <a:off x="2736" y="934"/>
              <a:ext cx="480" cy="0"/>
            </a:xfrm>
            <a:prstGeom prst="line">
              <a:avLst/>
            </a:prstGeom>
            <a:noFill/>
            <a:ln w="28575">
              <a:solidFill>
                <a:schemeClr val="folHlink"/>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0752" name="Line 40"/>
            <p:cNvSpPr>
              <a:spLocks noChangeShapeType="1"/>
            </p:cNvSpPr>
            <p:nvPr/>
          </p:nvSpPr>
          <p:spPr bwMode="auto">
            <a:xfrm>
              <a:off x="2736" y="960"/>
              <a:ext cx="480" cy="0"/>
            </a:xfrm>
            <a:prstGeom prst="line">
              <a:avLst/>
            </a:prstGeom>
            <a:noFill/>
            <a:ln w="28575">
              <a:solidFill>
                <a:schemeClr val="folHlink"/>
              </a:solidFill>
              <a:miter lim="800000"/>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7" name="Group 41"/>
          <p:cNvGrpSpPr/>
          <p:nvPr/>
        </p:nvGrpSpPr>
        <p:grpSpPr bwMode="auto">
          <a:xfrm>
            <a:off x="2559050" y="2147887"/>
            <a:ext cx="4908550" cy="531812"/>
            <a:chOff x="652" y="1353"/>
            <a:chExt cx="3092" cy="335"/>
          </a:xfrm>
        </p:grpSpPr>
        <p:grpSp>
          <p:nvGrpSpPr>
            <p:cNvPr id="70743" name="Group 42"/>
            <p:cNvGrpSpPr/>
            <p:nvPr/>
          </p:nvGrpSpPr>
          <p:grpSpPr bwMode="auto">
            <a:xfrm>
              <a:off x="652" y="1359"/>
              <a:ext cx="2592" cy="329"/>
              <a:chOff x="652" y="1359"/>
              <a:chExt cx="2592" cy="329"/>
            </a:xfrm>
          </p:grpSpPr>
          <p:grpSp>
            <p:nvGrpSpPr>
              <p:cNvPr id="70747" name="Group 43"/>
              <p:cNvGrpSpPr/>
              <p:nvPr/>
            </p:nvGrpSpPr>
            <p:grpSpPr bwMode="auto">
              <a:xfrm>
                <a:off x="652" y="1359"/>
                <a:ext cx="2352" cy="329"/>
                <a:chOff x="652" y="1359"/>
                <a:chExt cx="2352" cy="329"/>
              </a:xfrm>
            </p:grpSpPr>
            <p:sp>
              <p:nvSpPr>
                <p:cNvPr id="70749" name="Text Box 44"/>
                <p:cNvSpPr txBox="1">
                  <a:spLocks noChangeArrowheads="1"/>
                </p:cNvSpPr>
                <p:nvPr/>
              </p:nvSpPr>
              <p:spPr bwMode="auto">
                <a:xfrm>
                  <a:off x="652" y="1359"/>
                  <a:ext cx="117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800" b="1" dirty="0">
                      <a:latin typeface="Times New Roman" panose="02020603050405020304" pitchFamily="18" charset="0"/>
                      <a:ea typeface="宋体" panose="02010600030101010101" pitchFamily="2" charset="-122"/>
                    </a:rPr>
                    <a:t>0</a:t>
                  </a:r>
                  <a:r>
                    <a:rPr kumimoji="1" lang="zh-CN" altLang="en-US" sz="2800" b="1" dirty="0">
                      <a:latin typeface="Times New Roman" panose="02020603050405020304" pitchFamily="18" charset="0"/>
                      <a:ea typeface="宋体" panose="02010600030101010101" pitchFamily="2" charset="-122"/>
                    </a:rPr>
                    <a:t> </a:t>
                  </a:r>
                  <a:r>
                    <a:rPr kumimoji="1" lang="en-US" altLang="zh-CN" sz="2800" b="1" dirty="0">
                      <a:solidFill>
                        <a:schemeClr val="folHlink"/>
                      </a:solidFill>
                      <a:latin typeface="Times New Roman" panose="02020603050405020304" pitchFamily="18" charset="0"/>
                      <a:ea typeface="宋体" panose="02010600030101010101" pitchFamily="2" charset="-122"/>
                    </a:rPr>
                    <a:t>0</a:t>
                  </a:r>
                  <a:r>
                    <a:rPr kumimoji="1" lang="zh-CN" altLang="en-US" sz="2800" b="1" dirty="0">
                      <a:latin typeface="Times New Roman" panose="02020603050405020304" pitchFamily="18" charset="0"/>
                      <a:ea typeface="宋体" panose="02010600030101010101" pitchFamily="2" charset="-122"/>
                    </a:rPr>
                    <a:t> . </a:t>
                  </a:r>
                  <a:r>
                    <a:rPr kumimoji="1" lang="en-US" altLang="zh-CN" sz="2800" b="1" dirty="0">
                      <a:solidFill>
                        <a:schemeClr val="tx1"/>
                      </a:solidFill>
                      <a:latin typeface="Times New Roman" panose="02020603050405020304" pitchFamily="18" charset="0"/>
                      <a:ea typeface="宋体" panose="02010600030101010101" pitchFamily="2" charset="-122"/>
                    </a:rPr>
                    <a:t>0</a:t>
                  </a:r>
                  <a:r>
                    <a:rPr kumimoji="1" lang="zh-CN" altLang="en-US" sz="2800" b="1" dirty="0">
                      <a:latin typeface="Times New Roman" panose="02020603050405020304" pitchFamily="18" charset="0"/>
                      <a:ea typeface="宋体" panose="02010600030101010101" pitchFamily="2" charset="-122"/>
                    </a:rPr>
                    <a:t> 1 </a:t>
                  </a:r>
                  <a:r>
                    <a:rPr kumimoji="1" lang="en-US" altLang="zh-CN" sz="2800" b="1" dirty="0">
                      <a:latin typeface="Times New Roman" panose="02020603050405020304" pitchFamily="18" charset="0"/>
                      <a:ea typeface="宋体" panose="02010600030101010101" pitchFamily="2" charset="-122"/>
                    </a:rPr>
                    <a:t>0</a:t>
                  </a:r>
                  <a:r>
                    <a:rPr kumimoji="1" lang="zh-CN" altLang="en-US" sz="2800" b="1" dirty="0">
                      <a:latin typeface="Times New Roman" panose="02020603050405020304" pitchFamily="18" charset="0"/>
                      <a:ea typeface="宋体" panose="02010600030101010101" pitchFamily="2" charset="-122"/>
                    </a:rPr>
                    <a:t> </a:t>
                  </a:r>
                  <a:r>
                    <a:rPr kumimoji="1" lang="en-US" altLang="zh-CN" sz="2800" b="1" dirty="0">
                      <a:latin typeface="Times New Roman" panose="02020603050405020304" pitchFamily="18" charset="0"/>
                      <a:ea typeface="宋体" panose="02010600030101010101" pitchFamily="2" charset="-122"/>
                    </a:rPr>
                    <a:t>1</a:t>
                  </a:r>
                  <a:endParaRPr kumimoji="1" lang="zh-CN" altLang="en-US" sz="2800" b="1" dirty="0">
                    <a:latin typeface="Times New Roman" panose="02020603050405020304" pitchFamily="18" charset="0"/>
                    <a:ea typeface="宋体" panose="02010600030101010101" pitchFamily="2" charset="-122"/>
                  </a:endParaRPr>
                </a:p>
              </p:txBody>
            </p:sp>
            <p:sp>
              <p:nvSpPr>
                <p:cNvPr id="70750" name="Text Box 45"/>
                <p:cNvSpPr txBox="1">
                  <a:spLocks noChangeArrowheads="1"/>
                </p:cNvSpPr>
                <p:nvPr/>
              </p:nvSpPr>
              <p:spPr bwMode="auto">
                <a:xfrm>
                  <a:off x="1900" y="1359"/>
                  <a:ext cx="11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dirty="0">
                      <a:latin typeface="Times New Roman" panose="02020603050405020304" pitchFamily="18" charset="0"/>
                      <a:ea typeface="宋体" panose="02010600030101010101" pitchFamily="2" charset="-122"/>
                    </a:rPr>
                    <a:t>1   </a:t>
                  </a:r>
                  <a:r>
                    <a:rPr kumimoji="1" lang="zh-CN" altLang="en-US" sz="2800" b="1" dirty="0">
                      <a:solidFill>
                        <a:schemeClr val="folHlink"/>
                      </a:solidFill>
                      <a:latin typeface="Times New Roman" panose="02020603050405020304" pitchFamily="18" charset="0"/>
                      <a:ea typeface="宋体" panose="02010600030101010101" pitchFamily="2" charset="-122"/>
                    </a:rPr>
                    <a:t>1 0 </a:t>
                  </a:r>
                  <a:r>
                    <a:rPr kumimoji="1" lang="en-US" altLang="zh-CN" sz="2800" b="1" dirty="0">
                      <a:solidFill>
                        <a:schemeClr val="folHlink"/>
                      </a:solidFill>
                      <a:latin typeface="Times New Roman" panose="02020603050405020304" pitchFamily="18" charset="0"/>
                      <a:ea typeface="宋体" panose="02010600030101010101" pitchFamily="2" charset="-122"/>
                    </a:rPr>
                    <a:t>0</a:t>
                  </a:r>
                  <a:r>
                    <a:rPr kumimoji="1" lang="zh-CN" altLang="en-US" sz="2800" b="1" dirty="0">
                      <a:solidFill>
                        <a:schemeClr val="folHlink"/>
                      </a:solidFill>
                      <a:latin typeface="Times New Roman" panose="02020603050405020304" pitchFamily="18" charset="0"/>
                      <a:ea typeface="宋体" panose="02010600030101010101" pitchFamily="2" charset="-122"/>
                    </a:rPr>
                    <a:t> </a:t>
                  </a:r>
                  <a:r>
                    <a:rPr kumimoji="1" lang="en-US" altLang="zh-CN" sz="2800" b="1" dirty="0">
                      <a:solidFill>
                        <a:schemeClr val="folHlink"/>
                      </a:solidFill>
                      <a:latin typeface="Times New Roman" panose="02020603050405020304" pitchFamily="18" charset="0"/>
                      <a:ea typeface="宋体" panose="02010600030101010101" pitchFamily="2" charset="-122"/>
                    </a:rPr>
                    <a:t>1</a:t>
                  </a:r>
                  <a:r>
                    <a:rPr kumimoji="1" lang="zh-CN" altLang="en-US" sz="2800" b="1" dirty="0">
                      <a:latin typeface="Times New Roman" panose="02020603050405020304" pitchFamily="18" charset="0"/>
                      <a:ea typeface="宋体" panose="02010600030101010101" pitchFamily="2" charset="-122"/>
                    </a:rPr>
                    <a:t> </a:t>
                  </a:r>
                </a:p>
              </p:txBody>
            </p:sp>
          </p:grpSp>
          <p:sp>
            <p:nvSpPr>
              <p:cNvPr id="70748" name="Text Box 46"/>
              <p:cNvSpPr txBox="1">
                <a:spLocks noChangeArrowheads="1"/>
              </p:cNvSpPr>
              <p:nvPr/>
            </p:nvSpPr>
            <p:spPr bwMode="auto">
              <a:xfrm>
                <a:off x="3016" y="1359"/>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1</a:t>
                </a:r>
              </a:p>
            </p:txBody>
          </p:sp>
        </p:grpSp>
        <p:grpSp>
          <p:nvGrpSpPr>
            <p:cNvPr id="70744" name="Group 47"/>
            <p:cNvGrpSpPr/>
            <p:nvPr/>
          </p:nvGrpSpPr>
          <p:grpSpPr bwMode="auto">
            <a:xfrm>
              <a:off x="3360" y="1353"/>
              <a:ext cx="384" cy="327"/>
              <a:chOff x="3360" y="1353"/>
              <a:chExt cx="384" cy="327"/>
            </a:xfrm>
          </p:grpSpPr>
          <p:sp>
            <p:nvSpPr>
              <p:cNvPr id="70745" name="Line 48"/>
              <p:cNvSpPr>
                <a:spLocks noChangeShapeType="1"/>
              </p:cNvSpPr>
              <p:nvPr/>
            </p:nvSpPr>
            <p:spPr bwMode="auto">
              <a:xfrm>
                <a:off x="3360" y="1536"/>
                <a:ext cx="192" cy="0"/>
              </a:xfrm>
              <a:prstGeom prst="line">
                <a:avLst/>
              </a:prstGeom>
              <a:noFill/>
              <a:ln w="28575">
                <a:solidFill>
                  <a:schemeClr val="folHlink"/>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0746" name="Text Box 49"/>
              <p:cNvSpPr txBox="1">
                <a:spLocks noChangeArrowheads="1"/>
              </p:cNvSpPr>
              <p:nvPr/>
            </p:nvSpPr>
            <p:spPr bwMode="auto">
              <a:xfrm>
                <a:off x="3516" y="1353"/>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1</a:t>
                </a:r>
              </a:p>
            </p:txBody>
          </p:sp>
        </p:grpSp>
      </p:grpSp>
      <p:grpSp>
        <p:nvGrpSpPr>
          <p:cNvPr id="11" name="Group 51"/>
          <p:cNvGrpSpPr/>
          <p:nvPr/>
        </p:nvGrpSpPr>
        <p:grpSpPr bwMode="auto">
          <a:xfrm>
            <a:off x="2559050" y="2687109"/>
            <a:ext cx="4908550" cy="549274"/>
            <a:chOff x="652" y="2035"/>
            <a:chExt cx="3092" cy="346"/>
          </a:xfrm>
        </p:grpSpPr>
        <p:grpSp>
          <p:nvGrpSpPr>
            <p:cNvPr id="70735" name="Group 52"/>
            <p:cNvGrpSpPr/>
            <p:nvPr/>
          </p:nvGrpSpPr>
          <p:grpSpPr bwMode="auto">
            <a:xfrm>
              <a:off x="652" y="2051"/>
              <a:ext cx="2593" cy="330"/>
              <a:chOff x="652" y="2051"/>
              <a:chExt cx="2593" cy="330"/>
            </a:xfrm>
          </p:grpSpPr>
          <p:grpSp>
            <p:nvGrpSpPr>
              <p:cNvPr id="70739" name="Group 53"/>
              <p:cNvGrpSpPr/>
              <p:nvPr/>
            </p:nvGrpSpPr>
            <p:grpSpPr bwMode="auto">
              <a:xfrm>
                <a:off x="652" y="2051"/>
                <a:ext cx="2448" cy="329"/>
                <a:chOff x="652" y="2051"/>
                <a:chExt cx="2448" cy="329"/>
              </a:xfrm>
            </p:grpSpPr>
            <p:sp>
              <p:nvSpPr>
                <p:cNvPr id="70741" name="Text Box 54"/>
                <p:cNvSpPr txBox="1">
                  <a:spLocks noChangeArrowheads="1"/>
                </p:cNvSpPr>
                <p:nvPr/>
              </p:nvSpPr>
              <p:spPr bwMode="auto">
                <a:xfrm>
                  <a:off x="652" y="2051"/>
                  <a:ext cx="117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dirty="0">
                      <a:latin typeface="Times New Roman" panose="02020603050405020304" pitchFamily="18" charset="0"/>
                      <a:ea typeface="宋体" panose="02010600030101010101" pitchFamily="2" charset="-122"/>
                    </a:rPr>
                    <a:t>0 </a:t>
                  </a:r>
                  <a:r>
                    <a:rPr kumimoji="1" lang="en-US" altLang="zh-CN" sz="2800" b="1" dirty="0">
                      <a:solidFill>
                        <a:schemeClr val="folHlink"/>
                      </a:solidFill>
                      <a:latin typeface="Times New Roman" panose="02020603050405020304" pitchFamily="18" charset="0"/>
                      <a:ea typeface="宋体" panose="02010600030101010101" pitchFamily="2" charset="-122"/>
                    </a:rPr>
                    <a:t>0</a:t>
                  </a:r>
                  <a:r>
                    <a:rPr kumimoji="1" lang="zh-CN" altLang="en-US" sz="2800" b="1" dirty="0">
                      <a:latin typeface="Times New Roman" panose="02020603050405020304" pitchFamily="18" charset="0"/>
                      <a:ea typeface="宋体" panose="02010600030101010101" pitchFamily="2" charset="-122"/>
                    </a:rPr>
                    <a:t> . </a:t>
                  </a:r>
                  <a:r>
                    <a:rPr kumimoji="1" lang="zh-CN" altLang="en-US" sz="2800" b="1" dirty="0">
                      <a:solidFill>
                        <a:schemeClr val="tx1"/>
                      </a:solidFill>
                      <a:latin typeface="Times New Roman" panose="02020603050405020304" pitchFamily="18" charset="0"/>
                      <a:ea typeface="宋体" panose="02010600030101010101" pitchFamily="2" charset="-122"/>
                    </a:rPr>
                    <a:t>0</a:t>
                  </a:r>
                  <a:r>
                    <a:rPr kumimoji="1" lang="zh-CN" altLang="en-US" sz="2800" b="1" dirty="0">
                      <a:latin typeface="Times New Roman" panose="02020603050405020304" pitchFamily="18" charset="0"/>
                      <a:ea typeface="宋体" panose="02010600030101010101" pitchFamily="2" charset="-122"/>
                    </a:rPr>
                    <a:t> 0 </a:t>
                  </a:r>
                  <a:r>
                    <a:rPr kumimoji="1" lang="en-US" altLang="zh-CN" sz="2800" b="1" dirty="0">
                      <a:latin typeface="Times New Roman" panose="02020603050405020304" pitchFamily="18" charset="0"/>
                      <a:ea typeface="宋体" panose="02010600030101010101" pitchFamily="2" charset="-122"/>
                    </a:rPr>
                    <a:t>1</a:t>
                  </a:r>
                  <a:r>
                    <a:rPr kumimoji="1" lang="zh-CN" altLang="en-US" sz="2800" b="1" dirty="0">
                      <a:latin typeface="Times New Roman" panose="02020603050405020304" pitchFamily="18" charset="0"/>
                      <a:ea typeface="宋体" panose="02010600030101010101" pitchFamily="2" charset="-122"/>
                    </a:rPr>
                    <a:t> 0</a:t>
                  </a:r>
                </a:p>
              </p:txBody>
            </p:sp>
            <p:sp>
              <p:nvSpPr>
                <p:cNvPr id="70742" name="Text Box 55"/>
                <p:cNvSpPr txBox="1">
                  <a:spLocks noChangeArrowheads="1"/>
                </p:cNvSpPr>
                <p:nvPr/>
              </p:nvSpPr>
              <p:spPr bwMode="auto">
                <a:xfrm>
                  <a:off x="1900" y="2051"/>
                  <a:ext cx="12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dirty="0">
                      <a:latin typeface="Times New Roman" panose="02020603050405020304" pitchFamily="18" charset="0"/>
                      <a:ea typeface="宋体" panose="02010600030101010101" pitchFamily="2" charset="-122"/>
                    </a:rPr>
                    <a:t>1 1   </a:t>
                  </a:r>
                  <a:r>
                    <a:rPr kumimoji="1" lang="zh-CN" altLang="en-US" sz="2800" b="1" dirty="0">
                      <a:solidFill>
                        <a:schemeClr val="folHlink"/>
                      </a:solidFill>
                      <a:latin typeface="Times New Roman" panose="02020603050405020304" pitchFamily="18" charset="0"/>
                      <a:ea typeface="宋体" panose="02010600030101010101" pitchFamily="2" charset="-122"/>
                    </a:rPr>
                    <a:t>1 0 </a:t>
                  </a:r>
                  <a:r>
                    <a:rPr kumimoji="1" lang="en-US" altLang="zh-CN" sz="2800" b="1" dirty="0">
                      <a:solidFill>
                        <a:schemeClr val="folHlink"/>
                      </a:solidFill>
                      <a:latin typeface="Times New Roman" panose="02020603050405020304" pitchFamily="18" charset="0"/>
                      <a:ea typeface="宋体" panose="02010600030101010101" pitchFamily="2" charset="-122"/>
                    </a:rPr>
                    <a:t>0</a:t>
                  </a:r>
                  <a:endParaRPr kumimoji="1" lang="zh-CN" altLang="en-US" sz="2800" b="1" dirty="0">
                    <a:solidFill>
                      <a:schemeClr val="folHlink"/>
                    </a:solidFill>
                    <a:latin typeface="Times New Roman" panose="02020603050405020304" pitchFamily="18" charset="0"/>
                    <a:ea typeface="宋体" panose="02010600030101010101" pitchFamily="2" charset="-122"/>
                  </a:endParaRPr>
                </a:p>
              </p:txBody>
            </p:sp>
          </p:grpSp>
          <p:sp>
            <p:nvSpPr>
              <p:cNvPr id="70740" name="Text Box 56"/>
              <p:cNvSpPr txBox="1">
                <a:spLocks noChangeArrowheads="1"/>
              </p:cNvSpPr>
              <p:nvPr/>
            </p:nvSpPr>
            <p:spPr bwMode="auto">
              <a:xfrm>
                <a:off x="3016" y="2051"/>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800" b="1" dirty="0">
                    <a:solidFill>
                      <a:schemeClr val="folHlink"/>
                    </a:solidFill>
                    <a:latin typeface="Times New Roman" panose="02020603050405020304" pitchFamily="18" charset="0"/>
                    <a:ea typeface="宋体" panose="02010600030101010101" pitchFamily="2" charset="-122"/>
                  </a:rPr>
                  <a:t>1</a:t>
                </a:r>
                <a:endParaRPr kumimoji="1" lang="zh-CN" altLang="en-US" sz="2800" b="1" dirty="0">
                  <a:solidFill>
                    <a:schemeClr val="folHlink"/>
                  </a:solidFill>
                  <a:latin typeface="Times New Roman" panose="02020603050405020304" pitchFamily="18" charset="0"/>
                  <a:ea typeface="宋体" panose="02010600030101010101" pitchFamily="2" charset="-122"/>
                </a:endParaRPr>
              </a:p>
            </p:txBody>
          </p:sp>
        </p:grpSp>
        <p:grpSp>
          <p:nvGrpSpPr>
            <p:cNvPr id="70736" name="Group 57"/>
            <p:cNvGrpSpPr/>
            <p:nvPr/>
          </p:nvGrpSpPr>
          <p:grpSpPr bwMode="auto">
            <a:xfrm>
              <a:off x="3360" y="2035"/>
              <a:ext cx="384" cy="327"/>
              <a:chOff x="3360" y="2035"/>
              <a:chExt cx="384" cy="327"/>
            </a:xfrm>
          </p:grpSpPr>
          <p:sp>
            <p:nvSpPr>
              <p:cNvPr id="70737" name="Line 58"/>
              <p:cNvSpPr>
                <a:spLocks noChangeShapeType="1"/>
              </p:cNvSpPr>
              <p:nvPr/>
            </p:nvSpPr>
            <p:spPr bwMode="auto">
              <a:xfrm>
                <a:off x="3360" y="2218"/>
                <a:ext cx="192" cy="0"/>
              </a:xfrm>
              <a:prstGeom prst="line">
                <a:avLst/>
              </a:prstGeom>
              <a:noFill/>
              <a:ln w="28575">
                <a:solidFill>
                  <a:schemeClr val="folHlink"/>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0738" name="Text Box 59"/>
              <p:cNvSpPr txBox="1">
                <a:spLocks noChangeArrowheads="1"/>
              </p:cNvSpPr>
              <p:nvPr/>
            </p:nvSpPr>
            <p:spPr bwMode="auto">
              <a:xfrm>
                <a:off x="3516" y="203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1</a:t>
                </a:r>
              </a:p>
            </p:txBody>
          </p:sp>
        </p:grpSp>
      </p:grpSp>
      <p:sp>
        <p:nvSpPr>
          <p:cNvPr id="593980" name="Text Box 60"/>
          <p:cNvSpPr txBox="1">
            <a:spLocks noChangeArrowheads="1"/>
          </p:cNvSpPr>
          <p:nvPr/>
        </p:nvSpPr>
        <p:spPr bwMode="auto">
          <a:xfrm>
            <a:off x="6705600" y="3089701"/>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zh-CN" altLang="en-US" sz="2400" b="1" dirty="0">
                <a:latin typeface="Times New Roman" panose="02020603050405020304" pitchFamily="18" charset="0"/>
                <a:ea typeface="宋体" panose="02010600030101010101" pitchFamily="2" charset="-122"/>
              </a:rPr>
              <a:t>+[</a:t>
            </a:r>
            <a:r>
              <a:rPr kumimoji="1" lang="en-US" altLang="zh-CN" sz="2400" b="1" i="1" dirty="0">
                <a:latin typeface="Times New Roman" panose="02020603050405020304" pitchFamily="18" charset="0"/>
                <a:ea typeface="宋体" panose="02010600030101010101" pitchFamily="2" charset="-122"/>
              </a:rPr>
              <a:t>x</a:t>
            </a:r>
            <a:r>
              <a:rPr kumimoji="1" lang="en-US" altLang="zh-CN" sz="2400" b="1" dirty="0">
                <a:latin typeface="Times New Roman" panose="02020603050405020304" pitchFamily="18" charset="0"/>
                <a:ea typeface="宋体" panose="02010600030101010101" pitchFamily="2" charset="-122"/>
              </a:rPr>
              <a:t>]</a:t>
            </a:r>
            <a:r>
              <a:rPr kumimoji="1" lang="zh-CN" altLang="en-US" sz="2000" b="1" baseline="-25000" dirty="0">
                <a:latin typeface="Times New Roman" panose="02020603050405020304" pitchFamily="18" charset="0"/>
                <a:ea typeface="宋体" panose="02010600030101010101" pitchFamily="2" charset="-122"/>
              </a:rPr>
              <a:t>补</a:t>
            </a:r>
          </a:p>
        </p:txBody>
      </p:sp>
      <p:grpSp>
        <p:nvGrpSpPr>
          <p:cNvPr id="15" name="Group 61"/>
          <p:cNvGrpSpPr/>
          <p:nvPr/>
        </p:nvGrpSpPr>
        <p:grpSpPr bwMode="auto">
          <a:xfrm>
            <a:off x="2559050" y="3916152"/>
            <a:ext cx="4908550" cy="523875"/>
            <a:chOff x="652" y="2744"/>
            <a:chExt cx="3092" cy="330"/>
          </a:xfrm>
        </p:grpSpPr>
        <p:grpSp>
          <p:nvGrpSpPr>
            <p:cNvPr id="70727" name="Group 62"/>
            <p:cNvGrpSpPr/>
            <p:nvPr/>
          </p:nvGrpSpPr>
          <p:grpSpPr bwMode="auto">
            <a:xfrm>
              <a:off x="652" y="2744"/>
              <a:ext cx="2593" cy="330"/>
              <a:chOff x="652" y="2744"/>
              <a:chExt cx="2593" cy="330"/>
            </a:xfrm>
          </p:grpSpPr>
          <p:grpSp>
            <p:nvGrpSpPr>
              <p:cNvPr id="70731" name="Group 63"/>
              <p:cNvGrpSpPr/>
              <p:nvPr/>
            </p:nvGrpSpPr>
            <p:grpSpPr bwMode="auto">
              <a:xfrm>
                <a:off x="652" y="2744"/>
                <a:ext cx="2352" cy="329"/>
                <a:chOff x="652" y="2744"/>
                <a:chExt cx="2352" cy="329"/>
              </a:xfrm>
            </p:grpSpPr>
            <p:sp>
              <p:nvSpPr>
                <p:cNvPr id="70733" name="Text Box 64"/>
                <p:cNvSpPr txBox="1">
                  <a:spLocks noChangeArrowheads="1"/>
                </p:cNvSpPr>
                <p:nvPr/>
              </p:nvSpPr>
              <p:spPr bwMode="auto">
                <a:xfrm>
                  <a:off x="652" y="2744"/>
                  <a:ext cx="1179"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dirty="0">
                      <a:latin typeface="Times New Roman" panose="02020603050405020304" pitchFamily="18" charset="0"/>
                      <a:ea typeface="宋体" panose="02010600030101010101" pitchFamily="2" charset="-122"/>
                    </a:rPr>
                    <a:t>1 </a:t>
                  </a:r>
                  <a:r>
                    <a:rPr kumimoji="1" lang="en-US" altLang="zh-CN" sz="2800" b="1" dirty="0">
                      <a:solidFill>
                        <a:schemeClr val="folHlink"/>
                      </a:solidFill>
                      <a:latin typeface="Times New Roman" panose="02020603050405020304" pitchFamily="18" charset="0"/>
                      <a:ea typeface="宋体" panose="02010600030101010101" pitchFamily="2" charset="-122"/>
                    </a:rPr>
                    <a:t>1</a:t>
                  </a:r>
                  <a:r>
                    <a:rPr kumimoji="1" lang="zh-CN" altLang="en-US" sz="2800" b="1" dirty="0">
                      <a:latin typeface="Times New Roman" panose="02020603050405020304" pitchFamily="18" charset="0"/>
                      <a:ea typeface="宋体" panose="02010600030101010101" pitchFamily="2" charset="-122"/>
                    </a:rPr>
                    <a:t> . </a:t>
                  </a:r>
                  <a:r>
                    <a:rPr kumimoji="1" lang="zh-CN" altLang="en-US" sz="2800" b="1" dirty="0">
                      <a:solidFill>
                        <a:schemeClr val="tx1"/>
                      </a:solidFill>
                      <a:latin typeface="Times New Roman" panose="02020603050405020304" pitchFamily="18" charset="0"/>
                      <a:ea typeface="宋体" panose="02010600030101010101" pitchFamily="2" charset="-122"/>
                    </a:rPr>
                    <a:t>1</a:t>
                  </a:r>
                  <a:r>
                    <a:rPr kumimoji="1" lang="zh-CN" altLang="en-US" sz="2800" b="1" dirty="0">
                      <a:latin typeface="Times New Roman" panose="02020603050405020304" pitchFamily="18" charset="0"/>
                      <a:ea typeface="宋体" panose="02010600030101010101" pitchFamily="2" charset="-122"/>
                    </a:rPr>
                    <a:t> </a:t>
                  </a:r>
                  <a:r>
                    <a:rPr kumimoji="1" lang="en-US" altLang="zh-CN" sz="2800" b="1" dirty="0">
                      <a:latin typeface="Times New Roman" panose="02020603050405020304" pitchFamily="18" charset="0"/>
                      <a:ea typeface="宋体" panose="02010600030101010101" pitchFamily="2" charset="-122"/>
                    </a:rPr>
                    <a:t>0</a:t>
                  </a:r>
                  <a:r>
                    <a:rPr kumimoji="1" lang="zh-CN" altLang="en-US" sz="2800" b="1" dirty="0">
                      <a:latin typeface="Times New Roman" panose="02020603050405020304" pitchFamily="18" charset="0"/>
                      <a:ea typeface="宋体" panose="02010600030101010101" pitchFamily="2" charset="-122"/>
                    </a:rPr>
                    <a:t> 1 </a:t>
                  </a:r>
                  <a:r>
                    <a:rPr kumimoji="1" lang="en-US" altLang="zh-CN" sz="2800" b="1" dirty="0">
                      <a:latin typeface="Times New Roman" panose="02020603050405020304" pitchFamily="18" charset="0"/>
                      <a:ea typeface="宋体" panose="02010600030101010101" pitchFamily="2" charset="-122"/>
                    </a:rPr>
                    <a:t>1</a:t>
                  </a:r>
                  <a:endParaRPr kumimoji="1" lang="zh-CN" altLang="en-US" sz="2800" b="1" dirty="0">
                    <a:latin typeface="Times New Roman" panose="02020603050405020304" pitchFamily="18" charset="0"/>
                    <a:ea typeface="宋体" panose="02010600030101010101" pitchFamily="2" charset="-122"/>
                  </a:endParaRPr>
                </a:p>
              </p:txBody>
            </p:sp>
            <p:sp>
              <p:nvSpPr>
                <p:cNvPr id="70734" name="Text Box 65"/>
                <p:cNvSpPr txBox="1">
                  <a:spLocks noChangeArrowheads="1"/>
                </p:cNvSpPr>
                <p:nvPr/>
              </p:nvSpPr>
              <p:spPr bwMode="auto">
                <a:xfrm>
                  <a:off x="1900" y="2744"/>
                  <a:ext cx="11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1 1 1   </a:t>
                  </a:r>
                  <a:r>
                    <a:rPr kumimoji="1" lang="zh-CN" altLang="en-US" sz="2800" b="1">
                      <a:solidFill>
                        <a:schemeClr val="folHlink"/>
                      </a:solidFill>
                      <a:latin typeface="Times New Roman" panose="02020603050405020304" pitchFamily="18" charset="0"/>
                      <a:ea typeface="宋体" panose="02010600030101010101" pitchFamily="2" charset="-122"/>
                    </a:rPr>
                    <a:t>1 0</a:t>
                  </a:r>
                </a:p>
              </p:txBody>
            </p:sp>
          </p:grpSp>
          <p:sp>
            <p:nvSpPr>
              <p:cNvPr id="70732" name="Text Box 66"/>
              <p:cNvSpPr txBox="1">
                <a:spLocks noChangeArrowheads="1"/>
              </p:cNvSpPr>
              <p:nvPr/>
            </p:nvSpPr>
            <p:spPr bwMode="auto">
              <a:xfrm>
                <a:off x="3016" y="2744"/>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800" b="1" dirty="0">
                    <a:solidFill>
                      <a:schemeClr val="folHlink"/>
                    </a:solidFill>
                    <a:latin typeface="Times New Roman" panose="02020603050405020304" pitchFamily="18" charset="0"/>
                    <a:ea typeface="宋体" panose="02010600030101010101" pitchFamily="2" charset="-122"/>
                  </a:rPr>
                  <a:t>0</a:t>
                </a:r>
                <a:endParaRPr kumimoji="1" lang="zh-CN" altLang="en-US" sz="2800" b="1" dirty="0">
                  <a:solidFill>
                    <a:schemeClr val="folHlink"/>
                  </a:solidFill>
                  <a:latin typeface="Times New Roman" panose="02020603050405020304" pitchFamily="18" charset="0"/>
                  <a:ea typeface="宋体" panose="02010600030101010101" pitchFamily="2" charset="-122"/>
                </a:endParaRPr>
              </a:p>
            </p:txBody>
          </p:sp>
        </p:grpSp>
        <p:grpSp>
          <p:nvGrpSpPr>
            <p:cNvPr id="70728" name="Group 67"/>
            <p:cNvGrpSpPr/>
            <p:nvPr/>
          </p:nvGrpSpPr>
          <p:grpSpPr bwMode="auto">
            <a:xfrm>
              <a:off x="3360" y="2745"/>
              <a:ext cx="384" cy="327"/>
              <a:chOff x="3360" y="2745"/>
              <a:chExt cx="384" cy="327"/>
            </a:xfrm>
          </p:grpSpPr>
          <p:sp>
            <p:nvSpPr>
              <p:cNvPr id="70729" name="Line 68"/>
              <p:cNvSpPr>
                <a:spLocks noChangeShapeType="1"/>
              </p:cNvSpPr>
              <p:nvPr/>
            </p:nvSpPr>
            <p:spPr bwMode="auto">
              <a:xfrm>
                <a:off x="3360" y="2928"/>
                <a:ext cx="192" cy="0"/>
              </a:xfrm>
              <a:prstGeom prst="line">
                <a:avLst/>
              </a:prstGeom>
              <a:noFill/>
              <a:ln w="28575">
                <a:solidFill>
                  <a:schemeClr val="folHlink"/>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0730" name="Text Box 69"/>
              <p:cNvSpPr txBox="1">
                <a:spLocks noChangeArrowheads="1"/>
              </p:cNvSpPr>
              <p:nvPr/>
            </p:nvSpPr>
            <p:spPr bwMode="auto">
              <a:xfrm>
                <a:off x="3516" y="2745"/>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dirty="0">
                    <a:solidFill>
                      <a:schemeClr val="folHlink"/>
                    </a:solidFill>
                    <a:latin typeface="Times New Roman" panose="02020603050405020304" pitchFamily="18" charset="0"/>
                    <a:ea typeface="宋体" panose="02010600030101010101" pitchFamily="2" charset="-122"/>
                  </a:rPr>
                  <a:t>1</a:t>
                </a:r>
              </a:p>
            </p:txBody>
          </p:sp>
        </p:grpSp>
      </p:grpSp>
      <p:grpSp>
        <p:nvGrpSpPr>
          <p:cNvPr id="19" name="Group 70"/>
          <p:cNvGrpSpPr/>
          <p:nvPr/>
        </p:nvGrpSpPr>
        <p:grpSpPr bwMode="auto">
          <a:xfrm>
            <a:off x="2559050" y="4570490"/>
            <a:ext cx="4908550" cy="552450"/>
            <a:chOff x="652" y="3417"/>
            <a:chExt cx="3092" cy="348"/>
          </a:xfrm>
        </p:grpSpPr>
        <p:grpSp>
          <p:nvGrpSpPr>
            <p:cNvPr id="70719" name="Group 71"/>
            <p:cNvGrpSpPr/>
            <p:nvPr/>
          </p:nvGrpSpPr>
          <p:grpSpPr bwMode="auto">
            <a:xfrm>
              <a:off x="652" y="3436"/>
              <a:ext cx="2592" cy="329"/>
              <a:chOff x="652" y="3436"/>
              <a:chExt cx="2592" cy="329"/>
            </a:xfrm>
          </p:grpSpPr>
          <p:grpSp>
            <p:nvGrpSpPr>
              <p:cNvPr id="70723" name="Group 72"/>
              <p:cNvGrpSpPr/>
              <p:nvPr/>
            </p:nvGrpSpPr>
            <p:grpSpPr bwMode="auto">
              <a:xfrm>
                <a:off x="652" y="3436"/>
                <a:ext cx="2352" cy="329"/>
                <a:chOff x="652" y="3436"/>
                <a:chExt cx="2352" cy="329"/>
              </a:xfrm>
            </p:grpSpPr>
            <p:sp>
              <p:nvSpPr>
                <p:cNvPr id="70725" name="Text Box 73"/>
                <p:cNvSpPr txBox="1">
                  <a:spLocks noChangeArrowheads="1"/>
                </p:cNvSpPr>
                <p:nvPr/>
              </p:nvSpPr>
              <p:spPr bwMode="auto">
                <a:xfrm>
                  <a:off x="652" y="3436"/>
                  <a:ext cx="1235"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800" b="1" dirty="0">
                      <a:latin typeface="Times New Roman" panose="02020603050405020304" pitchFamily="18" charset="0"/>
                      <a:ea typeface="宋体" panose="02010600030101010101" pitchFamily="2" charset="-122"/>
                    </a:rPr>
                    <a:t>1</a:t>
                  </a:r>
                  <a:r>
                    <a:rPr kumimoji="1" lang="zh-CN" altLang="en-US" sz="2800" b="1" dirty="0">
                      <a:latin typeface="Times New Roman" panose="02020603050405020304" pitchFamily="18" charset="0"/>
                      <a:ea typeface="宋体" panose="02010600030101010101" pitchFamily="2" charset="-122"/>
                    </a:rPr>
                    <a:t> </a:t>
                  </a:r>
                  <a:r>
                    <a:rPr kumimoji="1" lang="en-US" altLang="zh-CN" sz="2800" b="1" dirty="0">
                      <a:solidFill>
                        <a:schemeClr val="folHlink"/>
                      </a:solidFill>
                      <a:latin typeface="Times New Roman" panose="02020603050405020304" pitchFamily="18" charset="0"/>
                      <a:ea typeface="宋体" panose="02010600030101010101" pitchFamily="2" charset="-122"/>
                    </a:rPr>
                    <a:t>1</a:t>
                  </a:r>
                  <a:r>
                    <a:rPr kumimoji="1" lang="zh-CN" altLang="en-US" sz="2800" b="1" dirty="0">
                      <a:latin typeface="Times New Roman" panose="02020603050405020304" pitchFamily="18" charset="0"/>
                      <a:ea typeface="宋体" panose="02010600030101010101" pitchFamily="2" charset="-122"/>
                    </a:rPr>
                    <a:t> . </a:t>
                  </a:r>
                  <a:r>
                    <a:rPr kumimoji="1" lang="en-US" altLang="zh-CN" sz="2800" b="1" dirty="0">
                      <a:solidFill>
                        <a:schemeClr val="tx1"/>
                      </a:solidFill>
                      <a:latin typeface="Times New Roman" panose="02020603050405020304" pitchFamily="18" charset="0"/>
                      <a:ea typeface="宋体" panose="02010600030101010101" pitchFamily="2" charset="-122"/>
                    </a:rPr>
                    <a:t>1</a:t>
                  </a:r>
                  <a:r>
                    <a:rPr kumimoji="1" lang="zh-CN" altLang="en-US" sz="2800" b="1" dirty="0">
                      <a:latin typeface="Times New Roman" panose="02020603050405020304" pitchFamily="18" charset="0"/>
                      <a:ea typeface="宋体" panose="02010600030101010101" pitchFamily="2" charset="-122"/>
                    </a:rPr>
                    <a:t> </a:t>
                  </a:r>
                  <a:r>
                    <a:rPr kumimoji="1" lang="en-US" altLang="zh-CN" sz="2800" b="1" dirty="0">
                      <a:latin typeface="Times New Roman" panose="02020603050405020304" pitchFamily="18" charset="0"/>
                      <a:ea typeface="宋体" panose="02010600030101010101" pitchFamily="2" charset="-122"/>
                    </a:rPr>
                    <a:t>1</a:t>
                  </a:r>
                  <a:r>
                    <a:rPr kumimoji="1" lang="zh-CN" altLang="en-US" sz="2800" b="1" dirty="0">
                      <a:latin typeface="Times New Roman" panose="02020603050405020304" pitchFamily="18" charset="0"/>
                      <a:ea typeface="宋体" panose="02010600030101010101" pitchFamily="2" charset="-122"/>
                    </a:rPr>
                    <a:t> 0 </a:t>
                  </a:r>
                  <a:r>
                    <a:rPr kumimoji="1" lang="en-US" altLang="zh-CN" sz="2800" b="1" dirty="0">
                      <a:latin typeface="Times New Roman" panose="02020603050405020304" pitchFamily="18" charset="0"/>
                      <a:ea typeface="宋体" panose="02010600030101010101" pitchFamily="2" charset="-122"/>
                    </a:rPr>
                    <a:t>1</a:t>
                  </a:r>
                  <a:r>
                    <a:rPr kumimoji="1" lang="zh-CN" altLang="en-US" sz="2800" b="1" dirty="0">
                      <a:latin typeface="Times New Roman" panose="02020603050405020304" pitchFamily="18" charset="0"/>
                      <a:ea typeface="宋体" panose="02010600030101010101" pitchFamily="2" charset="-122"/>
                    </a:rPr>
                    <a:t> </a:t>
                  </a:r>
                </a:p>
              </p:txBody>
            </p:sp>
            <p:sp>
              <p:nvSpPr>
                <p:cNvPr id="70726" name="Text Box 74"/>
                <p:cNvSpPr txBox="1">
                  <a:spLocks noChangeArrowheads="1"/>
                </p:cNvSpPr>
                <p:nvPr/>
              </p:nvSpPr>
              <p:spPr bwMode="auto">
                <a:xfrm>
                  <a:off x="1900" y="3436"/>
                  <a:ext cx="11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dirty="0">
                      <a:latin typeface="Times New Roman" panose="02020603050405020304" pitchFamily="18" charset="0"/>
                      <a:ea typeface="宋体" panose="02010600030101010101" pitchFamily="2" charset="-122"/>
                    </a:rPr>
                    <a:t>1 1 1 1   </a:t>
                  </a:r>
                  <a:r>
                    <a:rPr kumimoji="1" lang="zh-CN" altLang="en-US" sz="2800" b="1" dirty="0">
                      <a:solidFill>
                        <a:schemeClr val="folHlink"/>
                      </a:solidFill>
                      <a:latin typeface="Times New Roman" panose="02020603050405020304" pitchFamily="18" charset="0"/>
                      <a:ea typeface="宋体" panose="02010600030101010101" pitchFamily="2" charset="-122"/>
                    </a:rPr>
                    <a:t>1</a:t>
                  </a:r>
                </a:p>
              </p:txBody>
            </p:sp>
          </p:grpSp>
          <p:sp>
            <p:nvSpPr>
              <p:cNvPr id="70724" name="Text Box 75"/>
              <p:cNvSpPr txBox="1">
                <a:spLocks noChangeArrowheads="1"/>
              </p:cNvSpPr>
              <p:nvPr/>
            </p:nvSpPr>
            <p:spPr bwMode="auto">
              <a:xfrm>
                <a:off x="3016" y="3436"/>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0</a:t>
                </a:r>
              </a:p>
            </p:txBody>
          </p:sp>
        </p:grpSp>
        <p:grpSp>
          <p:nvGrpSpPr>
            <p:cNvPr id="70720" name="Group 76"/>
            <p:cNvGrpSpPr/>
            <p:nvPr/>
          </p:nvGrpSpPr>
          <p:grpSpPr bwMode="auto">
            <a:xfrm>
              <a:off x="3360" y="3417"/>
              <a:ext cx="384" cy="327"/>
              <a:chOff x="3360" y="3417"/>
              <a:chExt cx="384" cy="327"/>
            </a:xfrm>
          </p:grpSpPr>
          <p:sp>
            <p:nvSpPr>
              <p:cNvPr id="70721" name="Line 77"/>
              <p:cNvSpPr>
                <a:spLocks noChangeShapeType="1"/>
              </p:cNvSpPr>
              <p:nvPr/>
            </p:nvSpPr>
            <p:spPr bwMode="auto">
              <a:xfrm>
                <a:off x="3360" y="3600"/>
                <a:ext cx="192" cy="0"/>
              </a:xfrm>
              <a:prstGeom prst="line">
                <a:avLst/>
              </a:prstGeom>
              <a:noFill/>
              <a:ln w="28575">
                <a:solidFill>
                  <a:schemeClr val="folHlink"/>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0722" name="Text Box 78"/>
              <p:cNvSpPr txBox="1">
                <a:spLocks noChangeArrowheads="1"/>
              </p:cNvSpPr>
              <p:nvPr/>
            </p:nvSpPr>
            <p:spPr bwMode="auto">
              <a:xfrm>
                <a:off x="3516" y="3417"/>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solidFill>
                      <a:schemeClr val="folHlink"/>
                    </a:solidFill>
                    <a:latin typeface="Times New Roman" panose="02020603050405020304" pitchFamily="18" charset="0"/>
                    <a:ea typeface="宋体" panose="02010600030101010101" pitchFamily="2" charset="-122"/>
                  </a:rPr>
                  <a:t>1</a:t>
                </a:r>
              </a:p>
            </p:txBody>
          </p:sp>
        </p:grpSp>
      </p:grpSp>
      <p:sp>
        <p:nvSpPr>
          <p:cNvPr id="593999" name="Text Box 79"/>
          <p:cNvSpPr txBox="1">
            <a:spLocks noChangeArrowheads="1"/>
          </p:cNvSpPr>
          <p:nvPr/>
        </p:nvSpPr>
        <p:spPr bwMode="auto">
          <a:xfrm>
            <a:off x="6673850" y="500864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zh-CN" altLang="en-US" sz="2400" b="1">
                <a:latin typeface="Times New Roman" panose="02020603050405020304" pitchFamily="18" charset="0"/>
                <a:ea typeface="宋体" panose="02010600030101010101" pitchFamily="2" charset="-122"/>
              </a:rPr>
              <a:t>+[</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1">
                <a:latin typeface="Times New Roman" panose="02020603050405020304" pitchFamily="18" charset="0"/>
                <a:ea typeface="宋体" panose="02010600030101010101" pitchFamily="2" charset="-122"/>
              </a:rPr>
              <a:t>x</a:t>
            </a:r>
            <a:r>
              <a:rPr kumimoji="1" lang="en-US" altLang="zh-CN" sz="2400" b="1">
                <a:latin typeface="Times New Roman" panose="02020603050405020304" pitchFamily="18" charset="0"/>
                <a:ea typeface="宋体" panose="02010600030101010101" pitchFamily="2" charset="-122"/>
              </a:rPr>
              <a:t>]</a:t>
            </a:r>
            <a:r>
              <a:rPr kumimoji="1" lang="zh-CN" altLang="en-US" sz="2000" b="1" baseline="-25000">
                <a:latin typeface="Times New Roman" panose="02020603050405020304" pitchFamily="18" charset="0"/>
                <a:ea typeface="宋体" panose="02010600030101010101" pitchFamily="2" charset="-122"/>
              </a:rPr>
              <a:t>补</a:t>
            </a:r>
          </a:p>
        </p:txBody>
      </p:sp>
      <p:grpSp>
        <p:nvGrpSpPr>
          <p:cNvPr id="23" name="Group 81"/>
          <p:cNvGrpSpPr/>
          <p:nvPr/>
        </p:nvGrpSpPr>
        <p:grpSpPr bwMode="auto">
          <a:xfrm>
            <a:off x="5867400" y="2590801"/>
            <a:ext cx="762000" cy="41275"/>
            <a:chOff x="2736" y="934"/>
            <a:chExt cx="480" cy="26"/>
          </a:xfrm>
        </p:grpSpPr>
        <p:sp>
          <p:nvSpPr>
            <p:cNvPr id="70717" name="Line 82"/>
            <p:cNvSpPr>
              <a:spLocks noChangeShapeType="1"/>
            </p:cNvSpPr>
            <p:nvPr/>
          </p:nvSpPr>
          <p:spPr bwMode="auto">
            <a:xfrm>
              <a:off x="2736" y="934"/>
              <a:ext cx="480" cy="0"/>
            </a:xfrm>
            <a:prstGeom prst="line">
              <a:avLst/>
            </a:prstGeom>
            <a:noFill/>
            <a:ln w="28575">
              <a:solidFill>
                <a:schemeClr val="folHlink"/>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0718" name="Line 83"/>
            <p:cNvSpPr>
              <a:spLocks noChangeShapeType="1"/>
            </p:cNvSpPr>
            <p:nvPr/>
          </p:nvSpPr>
          <p:spPr bwMode="auto">
            <a:xfrm>
              <a:off x="2736" y="960"/>
              <a:ext cx="480" cy="0"/>
            </a:xfrm>
            <a:prstGeom prst="line">
              <a:avLst/>
            </a:prstGeom>
            <a:noFill/>
            <a:ln w="28575">
              <a:solidFill>
                <a:schemeClr val="folHlink"/>
              </a:solidFill>
              <a:miter lim="800000"/>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4" name="Group 84"/>
          <p:cNvGrpSpPr/>
          <p:nvPr/>
        </p:nvGrpSpPr>
        <p:grpSpPr bwMode="auto">
          <a:xfrm>
            <a:off x="5867400" y="3226706"/>
            <a:ext cx="762000" cy="41275"/>
            <a:chOff x="2736" y="934"/>
            <a:chExt cx="480" cy="26"/>
          </a:xfrm>
        </p:grpSpPr>
        <p:sp>
          <p:nvSpPr>
            <p:cNvPr id="70715" name="Line 85"/>
            <p:cNvSpPr>
              <a:spLocks noChangeShapeType="1"/>
            </p:cNvSpPr>
            <p:nvPr/>
          </p:nvSpPr>
          <p:spPr bwMode="auto">
            <a:xfrm>
              <a:off x="2736" y="934"/>
              <a:ext cx="480" cy="0"/>
            </a:xfrm>
            <a:prstGeom prst="line">
              <a:avLst/>
            </a:prstGeom>
            <a:noFill/>
            <a:ln w="28575">
              <a:solidFill>
                <a:schemeClr val="folHlink"/>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0716" name="Line 86"/>
            <p:cNvSpPr>
              <a:spLocks noChangeShapeType="1"/>
            </p:cNvSpPr>
            <p:nvPr/>
          </p:nvSpPr>
          <p:spPr bwMode="auto">
            <a:xfrm>
              <a:off x="2736" y="960"/>
              <a:ext cx="480" cy="0"/>
            </a:xfrm>
            <a:prstGeom prst="line">
              <a:avLst/>
            </a:prstGeom>
            <a:noFill/>
            <a:ln w="28575">
              <a:solidFill>
                <a:schemeClr val="folHlink"/>
              </a:solidFill>
              <a:miter lim="800000"/>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5" name="Group 87"/>
          <p:cNvGrpSpPr/>
          <p:nvPr/>
        </p:nvGrpSpPr>
        <p:grpSpPr bwMode="auto">
          <a:xfrm>
            <a:off x="5867400" y="4403793"/>
            <a:ext cx="762000" cy="41275"/>
            <a:chOff x="2736" y="934"/>
            <a:chExt cx="480" cy="26"/>
          </a:xfrm>
        </p:grpSpPr>
        <p:sp>
          <p:nvSpPr>
            <p:cNvPr id="70713" name="Line 88"/>
            <p:cNvSpPr>
              <a:spLocks noChangeShapeType="1"/>
            </p:cNvSpPr>
            <p:nvPr/>
          </p:nvSpPr>
          <p:spPr bwMode="auto">
            <a:xfrm>
              <a:off x="2736" y="934"/>
              <a:ext cx="480" cy="0"/>
            </a:xfrm>
            <a:prstGeom prst="line">
              <a:avLst/>
            </a:prstGeom>
            <a:noFill/>
            <a:ln w="28575">
              <a:solidFill>
                <a:schemeClr val="folHlink"/>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0714" name="Line 89"/>
            <p:cNvSpPr>
              <a:spLocks noChangeShapeType="1"/>
            </p:cNvSpPr>
            <p:nvPr/>
          </p:nvSpPr>
          <p:spPr bwMode="auto">
            <a:xfrm>
              <a:off x="2736" y="960"/>
              <a:ext cx="480" cy="0"/>
            </a:xfrm>
            <a:prstGeom prst="line">
              <a:avLst/>
            </a:prstGeom>
            <a:noFill/>
            <a:ln w="28575">
              <a:solidFill>
                <a:schemeClr val="folHlink"/>
              </a:solidFill>
              <a:miter lim="800000"/>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6" name="Group 90"/>
          <p:cNvGrpSpPr/>
          <p:nvPr/>
        </p:nvGrpSpPr>
        <p:grpSpPr bwMode="auto">
          <a:xfrm>
            <a:off x="5867400" y="5048322"/>
            <a:ext cx="762000" cy="41275"/>
            <a:chOff x="2736" y="934"/>
            <a:chExt cx="480" cy="26"/>
          </a:xfrm>
        </p:grpSpPr>
        <p:sp>
          <p:nvSpPr>
            <p:cNvPr id="70711" name="Line 91"/>
            <p:cNvSpPr>
              <a:spLocks noChangeShapeType="1"/>
            </p:cNvSpPr>
            <p:nvPr/>
          </p:nvSpPr>
          <p:spPr bwMode="auto">
            <a:xfrm>
              <a:off x="2736" y="934"/>
              <a:ext cx="480" cy="0"/>
            </a:xfrm>
            <a:prstGeom prst="line">
              <a:avLst/>
            </a:prstGeom>
            <a:noFill/>
            <a:ln w="28575">
              <a:solidFill>
                <a:schemeClr val="folHlink"/>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70712" name="Line 92"/>
            <p:cNvSpPr>
              <a:spLocks noChangeShapeType="1"/>
            </p:cNvSpPr>
            <p:nvPr/>
          </p:nvSpPr>
          <p:spPr bwMode="auto">
            <a:xfrm>
              <a:off x="2736" y="960"/>
              <a:ext cx="480" cy="0"/>
            </a:xfrm>
            <a:prstGeom prst="line">
              <a:avLst/>
            </a:prstGeom>
            <a:noFill/>
            <a:ln w="28575">
              <a:solidFill>
                <a:schemeClr val="folHlink"/>
              </a:solidFill>
              <a:miter lim="800000"/>
            </a:ln>
            <a:extLst>
              <a:ext uri="{909E8E84-426E-40DD-AFC4-6F175D3DCCD1}">
                <a14:hiddenFill xmlns:a14="http://schemas.microsoft.com/office/drawing/2010/main">
                  <a:noFill/>
                </a14:hiddenFill>
              </a:ext>
            </a:extLst>
          </p:spPr>
          <p:txBody>
            <a:bodyPr wrap="none"/>
            <a:lstStyle/>
            <a:p>
              <a:endParaRPr lang="zh-CN" altLang="en-US"/>
            </a:p>
          </p:txBody>
        </p:sp>
      </p:grpSp>
      <p:sp>
        <p:nvSpPr>
          <p:cNvPr id="594013" name="Text Box 93"/>
          <p:cNvSpPr txBox="1">
            <a:spLocks noChangeArrowheads="1"/>
          </p:cNvSpPr>
          <p:nvPr/>
        </p:nvSpPr>
        <p:spPr bwMode="auto">
          <a:xfrm>
            <a:off x="8610600" y="4100934"/>
            <a:ext cx="2590800" cy="10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lnSpc>
                <a:spcPct val="85000"/>
              </a:lnSpc>
              <a:spcBef>
                <a:spcPct val="50000"/>
              </a:spcBef>
            </a:pPr>
            <a:r>
              <a:rPr kumimoji="1" lang="zh-CN" altLang="en-US" sz="2400" b="1" dirty="0">
                <a:latin typeface="宋体" panose="02010600030101010101" pitchFamily="2" charset="-122"/>
                <a:ea typeface="宋体" panose="02010600030101010101" pitchFamily="2" charset="-122"/>
              </a:rPr>
              <a:t>∴</a:t>
            </a:r>
            <a:r>
              <a:rPr kumimoji="1" lang="zh-CN" altLang="en-US" sz="2400" b="1" dirty="0">
                <a:latin typeface="Times New Roman" panose="02020603050405020304" pitchFamily="18" charset="0"/>
                <a:ea typeface="宋体" panose="02010600030101010101" pitchFamily="2" charset="-122"/>
              </a:rPr>
              <a:t> </a:t>
            </a:r>
            <a:r>
              <a:rPr kumimoji="1" lang="zh-CN" altLang="en-US" sz="2800" b="1" dirty="0">
                <a:latin typeface="Times New Roman" panose="02020603050405020304" pitchFamily="18" charset="0"/>
                <a:ea typeface="宋体" panose="02010600030101010101" pitchFamily="2" charset="-122"/>
              </a:rPr>
              <a:t>[</a:t>
            </a:r>
            <a:r>
              <a:rPr kumimoji="1" lang="en-US" altLang="zh-CN" sz="2800" b="1" i="1" dirty="0" err="1">
                <a:latin typeface="Times New Roman" panose="02020603050405020304" pitchFamily="18" charset="0"/>
                <a:ea typeface="宋体" panose="02010600030101010101" pitchFamily="2" charset="-122"/>
              </a:rPr>
              <a:t>x</a:t>
            </a:r>
            <a:r>
              <a:rPr kumimoji="1" lang="en-US" altLang="zh-CN" sz="2800" b="1" baseline="-1000" dirty="0" err="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1" dirty="0" err="1">
                <a:latin typeface="Times New Roman" panose="02020603050405020304" pitchFamily="18" charset="0"/>
                <a:ea typeface="宋体" panose="02010600030101010101" pitchFamily="2" charset="-122"/>
              </a:rPr>
              <a:t>y</a:t>
            </a:r>
            <a:r>
              <a:rPr kumimoji="1" lang="en-US" altLang="zh-CN" sz="2800" b="1" dirty="0">
                <a:latin typeface="Times New Roman" panose="02020603050405020304" pitchFamily="18" charset="0"/>
                <a:ea typeface="宋体" panose="02010600030101010101" pitchFamily="2" charset="-122"/>
              </a:rPr>
              <a:t>]</a:t>
            </a:r>
            <a:r>
              <a:rPr kumimoji="1" lang="zh-CN" altLang="en-US" sz="2400" b="1" baseline="-25000" dirty="0">
                <a:latin typeface="Times New Roman" panose="02020603050405020304" pitchFamily="18" charset="0"/>
                <a:ea typeface="宋体" panose="02010600030101010101" pitchFamily="2" charset="-122"/>
              </a:rPr>
              <a:t>补</a:t>
            </a:r>
          </a:p>
          <a:p>
            <a:pPr eaLnBrk="1" hangingPunct="1">
              <a:lnSpc>
                <a:spcPct val="85000"/>
              </a:lnSpc>
              <a:spcBef>
                <a:spcPct val="50000"/>
              </a:spcBef>
            </a:pPr>
            <a:r>
              <a:rPr kumimoji="1" lang="zh-CN" altLang="en-US" sz="2800" b="1" dirty="0">
                <a:latin typeface="Times New Roman" panose="02020603050405020304" pitchFamily="18" charset="0"/>
                <a:ea typeface="宋体" panose="02010600030101010101" pitchFamily="2" charset="-122"/>
              </a:rPr>
              <a:t>    =</a:t>
            </a:r>
            <a:r>
              <a:rPr kumimoji="1" lang="en-US" altLang="zh-CN" sz="2800" b="1" dirty="0">
                <a:latin typeface="Times New Roman" panose="02020603050405020304" pitchFamily="18" charset="0"/>
                <a:ea typeface="宋体" panose="02010600030101010101" pitchFamily="2" charset="-122"/>
              </a:rPr>
              <a:t>0.10001111</a:t>
            </a:r>
            <a:endParaRPr kumimoji="1" lang="zh-CN" altLang="en-US" sz="2800" b="1" dirty="0">
              <a:latin typeface="Times New Roman" panose="02020603050405020304" pitchFamily="18" charset="0"/>
              <a:ea typeface="宋体" panose="02010600030101010101" pitchFamily="2" charset="-122"/>
            </a:endParaRPr>
          </a:p>
        </p:txBody>
      </p:sp>
      <p:sp>
        <p:nvSpPr>
          <p:cNvPr id="594014" name="Text Box 94"/>
          <p:cNvSpPr txBox="1">
            <a:spLocks noChangeArrowheads="1"/>
          </p:cNvSpPr>
          <p:nvPr/>
        </p:nvSpPr>
        <p:spPr bwMode="auto">
          <a:xfrm>
            <a:off x="6705600" y="5746634"/>
            <a:ext cx="1981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0" rIns="18000" bIns="0">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zh-CN" altLang="en-US" sz="2000" b="1">
                <a:latin typeface="Times New Roman" panose="02020603050405020304" pitchFamily="18" charset="0"/>
                <a:ea typeface="宋体" panose="02010600030101010101" pitchFamily="2" charset="-122"/>
              </a:rPr>
              <a:t>  最后一步不移位 </a:t>
            </a:r>
          </a:p>
        </p:txBody>
      </p:sp>
      <p:sp>
        <p:nvSpPr>
          <p:cNvPr id="594016" name="AutoShape 96"/>
          <p:cNvSpPr>
            <a:spLocks noChangeArrowheads="1"/>
          </p:cNvSpPr>
          <p:nvPr/>
        </p:nvSpPr>
        <p:spPr bwMode="auto">
          <a:xfrm>
            <a:off x="906161" y="2127643"/>
            <a:ext cx="1282701" cy="442674"/>
          </a:xfrm>
          <a:prstGeom prst="wedgeRoundRectCallout">
            <a:avLst>
              <a:gd name="adj1" fmla="val 77833"/>
              <a:gd name="adj2" fmla="val 15894"/>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dirty="0">
                <a:latin typeface="Times New Roman" panose="02020603050405020304" pitchFamily="18" charset="0"/>
                <a:ea typeface="宋体" panose="02010600030101010101" pitchFamily="2" charset="-122"/>
              </a:rPr>
              <a:t>补码右移</a:t>
            </a:r>
          </a:p>
        </p:txBody>
      </p:sp>
      <p:sp>
        <p:nvSpPr>
          <p:cNvPr id="594017" name="AutoShape 97"/>
          <p:cNvSpPr>
            <a:spLocks noChangeArrowheads="1"/>
          </p:cNvSpPr>
          <p:nvPr/>
        </p:nvSpPr>
        <p:spPr bwMode="auto">
          <a:xfrm>
            <a:off x="906161" y="2716452"/>
            <a:ext cx="1299205" cy="442674"/>
          </a:xfrm>
          <a:prstGeom prst="wedgeRoundRectCallout">
            <a:avLst>
              <a:gd name="adj1" fmla="val 77833"/>
              <a:gd name="adj2" fmla="val 15894"/>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rPr>
              <a:t>补码右移</a:t>
            </a:r>
          </a:p>
        </p:txBody>
      </p:sp>
      <p:sp>
        <p:nvSpPr>
          <p:cNvPr id="594018" name="AutoShape 98"/>
          <p:cNvSpPr>
            <a:spLocks noChangeArrowheads="1"/>
          </p:cNvSpPr>
          <p:nvPr/>
        </p:nvSpPr>
        <p:spPr bwMode="auto">
          <a:xfrm>
            <a:off x="906161" y="3877993"/>
            <a:ext cx="1295085" cy="442674"/>
          </a:xfrm>
          <a:prstGeom prst="wedgeRoundRectCallout">
            <a:avLst>
              <a:gd name="adj1" fmla="val 77833"/>
              <a:gd name="adj2" fmla="val 15894"/>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rPr>
              <a:t>补码右移</a:t>
            </a:r>
          </a:p>
        </p:txBody>
      </p:sp>
      <p:sp>
        <p:nvSpPr>
          <p:cNvPr id="594019" name="AutoShape 99"/>
          <p:cNvSpPr>
            <a:spLocks noChangeArrowheads="1"/>
          </p:cNvSpPr>
          <p:nvPr/>
        </p:nvSpPr>
        <p:spPr bwMode="auto">
          <a:xfrm>
            <a:off x="906161" y="4612317"/>
            <a:ext cx="1282701" cy="442674"/>
          </a:xfrm>
          <a:prstGeom prst="wedgeRoundRectCallout">
            <a:avLst>
              <a:gd name="adj1" fmla="val 77833"/>
              <a:gd name="adj2" fmla="val 15917"/>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rPr>
              <a:t>补码右移</a:t>
            </a:r>
          </a:p>
        </p:txBody>
      </p:sp>
      <p:sp>
        <p:nvSpPr>
          <p:cNvPr id="594020" name="Text Box 100"/>
          <p:cNvSpPr txBox="1">
            <a:spLocks noChangeArrowheads="1"/>
          </p:cNvSpPr>
          <p:nvPr/>
        </p:nvSpPr>
        <p:spPr bwMode="auto">
          <a:xfrm>
            <a:off x="2279650" y="1387475"/>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en-US" altLang="zh-CN" sz="2400" b="1">
                <a:latin typeface="宋体" panose="02010600030101010101" pitchFamily="2" charset="-122"/>
                <a:ea typeface="宋体" panose="02010600030101010101" pitchFamily="2" charset="-122"/>
              </a:rPr>
              <a:t>+</a:t>
            </a:r>
          </a:p>
        </p:txBody>
      </p:sp>
      <p:sp>
        <p:nvSpPr>
          <p:cNvPr id="594022" name="Text Box 102"/>
          <p:cNvSpPr txBox="1">
            <a:spLocks noChangeArrowheads="1"/>
          </p:cNvSpPr>
          <p:nvPr/>
        </p:nvSpPr>
        <p:spPr bwMode="auto">
          <a:xfrm>
            <a:off x="2279650" y="3081764"/>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en-US" altLang="zh-CN" sz="2400" b="1">
                <a:latin typeface="宋体" panose="02010600030101010101" pitchFamily="2" charset="-122"/>
                <a:ea typeface="宋体" panose="02010600030101010101" pitchFamily="2" charset="-122"/>
              </a:rPr>
              <a:t>+</a:t>
            </a:r>
          </a:p>
        </p:txBody>
      </p:sp>
      <p:sp>
        <p:nvSpPr>
          <p:cNvPr id="594024" name="Text Box 104"/>
          <p:cNvSpPr txBox="1">
            <a:spLocks noChangeArrowheads="1"/>
          </p:cNvSpPr>
          <p:nvPr/>
        </p:nvSpPr>
        <p:spPr bwMode="auto">
          <a:xfrm>
            <a:off x="2279650" y="5054991"/>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en-US" altLang="zh-CN" sz="2400" b="1">
                <a:latin typeface="宋体" panose="02010600030101010101" pitchFamily="2" charset="-122"/>
                <a:ea typeface="宋体" panose="02010600030101010101" pitchFamily="2" charset="-122"/>
              </a:rPr>
              <a:t>+</a:t>
            </a:r>
          </a:p>
        </p:txBody>
      </p:sp>
      <p:sp>
        <p:nvSpPr>
          <p:cNvPr id="9" name="灯片编号占位符 8"/>
          <p:cNvSpPr>
            <a:spLocks noGrp="1"/>
          </p:cNvSpPr>
          <p:nvPr>
            <p:ph type="sldNum" sz="quarter" idx="12"/>
          </p:nvPr>
        </p:nvSpPr>
        <p:spPr/>
        <p:txBody>
          <a:bodyPr/>
          <a:lstStyle/>
          <a:p>
            <a:fld id="{8EE8E787-E6FE-45D8-9039-788B45E44EE7}" type="slidenum">
              <a:rPr lang="zh-CN" altLang="en-US" smtClean="0"/>
              <a:t>42</a:t>
            </a:fld>
            <a:endParaRPr lang="zh-CN" altLang="en-US" dirty="0"/>
          </a:p>
        </p:txBody>
      </p:sp>
    </p:spTree>
    <p:extLst>
      <p:ext uri="{BB962C8B-B14F-4D97-AF65-F5344CB8AC3E}">
        <p14:creationId xmlns:p14="http://schemas.microsoft.com/office/powerpoint/2010/main" val="3603787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Arial" panose="020B0604020202020204" pitchFamily="34" charset="0"/>
                <a:cs typeface="Arial" panose="020B0604020202020204" pitchFamily="34" charset="0"/>
              </a:rPr>
              <a:t>第二章 </a:t>
            </a:r>
            <a:r>
              <a:rPr lang="zh-CN" altLang="en-US" dirty="0"/>
              <a:t>计算机的运算方法</a:t>
            </a:r>
            <a:endParaRPr lang="zh-CN" altLang="en-US" dirty="0">
              <a:latin typeface="Arial" panose="020B0604020202020204" pitchFamily="34" charset="0"/>
              <a:cs typeface="Arial" panose="020B0604020202020204" pitchFamily="34" charset="0"/>
            </a:endParaRPr>
          </a:p>
        </p:txBody>
      </p:sp>
      <p:sp>
        <p:nvSpPr>
          <p:cNvPr id="4" name="内容占位符 3"/>
          <p:cNvSpPr>
            <a:spLocks noGrp="1"/>
          </p:cNvSpPr>
          <p:nvPr>
            <p:ph idx="1"/>
          </p:nvPr>
        </p:nvSpPr>
        <p:spPr/>
        <p:txBody>
          <a:bodyPr/>
          <a:lstStyle/>
          <a:p>
            <a:pPr marL="0" indent="0">
              <a:buNone/>
            </a:pPr>
            <a:r>
              <a:rPr lang="en-US" altLang="zh-CN" dirty="0"/>
              <a:t>2.1 </a:t>
            </a:r>
            <a:r>
              <a:rPr lang="zh-CN" altLang="en-US" dirty="0"/>
              <a:t>计算机中数的表示</a:t>
            </a:r>
            <a:endParaRPr lang="en-US" altLang="zh-CN" dirty="0"/>
          </a:p>
          <a:p>
            <a:pPr marL="0" indent="0">
              <a:buNone/>
            </a:pPr>
            <a:r>
              <a:rPr lang="en-US" altLang="zh-CN" dirty="0">
                <a:latin typeface="Arial" panose="020B0604020202020204" pitchFamily="34" charset="0"/>
                <a:cs typeface="Arial" panose="020B0604020202020204" pitchFamily="34" charset="0"/>
              </a:rPr>
              <a:t>2.2 </a:t>
            </a:r>
            <a:r>
              <a:rPr lang="zh-CN" altLang="en-US" dirty="0"/>
              <a:t>定点运算</a:t>
            </a:r>
          </a:p>
          <a:p>
            <a:pPr marL="0" indent="0">
              <a:buNone/>
            </a:pPr>
            <a:r>
              <a:rPr lang="en-US" altLang="zh-CN" b="1" dirty="0">
                <a:solidFill>
                  <a:srgbClr val="FF0000"/>
                </a:solidFill>
                <a:latin typeface="Arial" panose="020B0604020202020204" pitchFamily="34" charset="0"/>
                <a:cs typeface="Arial" panose="020B0604020202020204" pitchFamily="34" charset="0"/>
              </a:rPr>
              <a:t>2.3 </a:t>
            </a:r>
            <a:r>
              <a:rPr lang="zh-CN" altLang="en-US" b="1">
                <a:solidFill>
                  <a:srgbClr val="FF0000"/>
                </a:solidFill>
                <a:latin typeface="Arial" panose="020B0604020202020204" pitchFamily="34" charset="0"/>
                <a:cs typeface="Arial" panose="020B0604020202020204" pitchFamily="34" charset="0"/>
              </a:rPr>
              <a:t>浮点运算 </a:t>
            </a:r>
            <a:endParaRPr lang="en-US" altLang="zh-CN" b="1" dirty="0">
              <a:solidFill>
                <a:srgbClr val="FF0000"/>
              </a:solidFill>
              <a:latin typeface="Arial" panose="020B0604020202020204" pitchFamily="34" charset="0"/>
              <a:cs typeface="Arial" panose="020B0604020202020204" pitchFamily="34" charset="0"/>
            </a:endParaRPr>
          </a:p>
        </p:txBody>
      </p:sp>
      <p:sp>
        <p:nvSpPr>
          <p:cNvPr id="2" name="灯片编号占位符 1"/>
          <p:cNvSpPr>
            <a:spLocks noGrp="1"/>
          </p:cNvSpPr>
          <p:nvPr>
            <p:ph type="sldNum" sz="quarter" idx="12"/>
          </p:nvPr>
        </p:nvSpPr>
        <p:spPr/>
        <p:txBody>
          <a:bodyPr/>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lvl="0"/>
            <a:fld id="{9A0DB2DC-4C9A-4742-B13C-FB6460FD3503}" type="slidenum">
              <a:rPr lang="en-US" altLang="zh-CN" smtClean="0">
                <a:latin typeface="Arial" panose="020B0604020202020204" pitchFamily="34" charset="0"/>
                <a:cs typeface="Arial" panose="020B0604020202020204" pitchFamily="34" charset="0"/>
              </a:rPr>
              <a:t>43</a:t>
            </a:fld>
            <a:endParaRPr lang="en-US" altLang="zh-CN" dirty="0">
              <a:latin typeface="Arial" panose="020B0604020202020204" pitchFamily="34" charset="0"/>
              <a:cs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lstStyle/>
          <a:p>
            <a:r>
              <a:rPr lang="zh-CN" altLang="en-US" dirty="0"/>
              <a:t>一、浮点加减运算</a:t>
            </a:r>
          </a:p>
          <a:p>
            <a:endParaRPr lang="zh-CN" altLang="en-US" dirty="0"/>
          </a:p>
        </p:txBody>
      </p:sp>
      <p:sp>
        <p:nvSpPr>
          <p:cNvPr id="82946" name="Rectangle 2"/>
          <p:cNvSpPr>
            <a:spLocks noGrp="1" noChangeArrowheads="1"/>
          </p:cNvSpPr>
          <p:nvPr>
            <p:ph type="title"/>
          </p:nvPr>
        </p:nvSpPr>
        <p:spPr/>
        <p:txBody>
          <a:bodyPr/>
          <a:lstStyle/>
          <a:p>
            <a:r>
              <a:rPr lang="zh-CN" altLang="en-US" dirty="0"/>
              <a:t>浮点四则运算</a:t>
            </a:r>
            <a:endParaRPr lang="en-US" altLang="zh-CN" dirty="0"/>
          </a:p>
        </p:txBody>
      </p:sp>
      <p:sp>
        <p:nvSpPr>
          <p:cNvPr id="8" name="灯片编号占位符 7"/>
          <p:cNvSpPr>
            <a:spLocks noGrp="1"/>
          </p:cNvSpPr>
          <p:nvPr>
            <p:ph type="sldNum" sz="quarter" idx="12"/>
          </p:nvPr>
        </p:nvSpPr>
        <p:spPr/>
        <p:txBody>
          <a:bodyPr/>
          <a:lstStyle/>
          <a:p>
            <a:fld id="{8EE8E787-E6FE-45D8-9039-788B45E44EE7}" type="slidenum">
              <a:rPr lang="zh-CN" altLang="en-US" smtClean="0"/>
              <a:t>44</a:t>
            </a:fld>
            <a:endParaRPr lang="zh-CN" altLang="en-US" dirty="0"/>
          </a:p>
        </p:txBody>
      </p:sp>
      <p:sp>
        <p:nvSpPr>
          <p:cNvPr id="615428" name="Text Box 4"/>
          <p:cNvSpPr txBox="1">
            <a:spLocks noChangeArrowheads="1"/>
          </p:cNvSpPr>
          <p:nvPr/>
        </p:nvSpPr>
        <p:spPr bwMode="auto">
          <a:xfrm>
            <a:off x="2369459" y="1618275"/>
            <a:ext cx="17091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800" b="1" i="1" dirty="0">
                <a:latin typeface="Times New Roman" panose="02020603050405020304" pitchFamily="18" charset="0"/>
                <a:ea typeface="宋体" panose="02010600030101010101" pitchFamily="2" charset="-122"/>
              </a:rPr>
              <a:t>x</a:t>
            </a:r>
            <a:r>
              <a:rPr kumimoji="1" lang="en-US" altLang="zh-CN" sz="2800" b="1" dirty="0">
                <a:latin typeface="Times New Roman" panose="02020603050405020304" pitchFamily="18" charset="0"/>
                <a:ea typeface="宋体" panose="02010600030101010101" pitchFamily="2" charset="-122"/>
              </a:rPr>
              <a:t> = </a:t>
            </a:r>
            <a:r>
              <a:rPr kumimoji="1" lang="en-US" altLang="zh-CN" sz="2800" b="1" i="1" dirty="0" err="1">
                <a:latin typeface="Times New Roman" panose="02020603050405020304" pitchFamily="18" charset="0"/>
                <a:ea typeface="宋体" panose="02010600030101010101" pitchFamily="2" charset="-122"/>
              </a:rPr>
              <a:t>S</a:t>
            </a:r>
            <a:r>
              <a:rPr kumimoji="1" lang="en-US" altLang="zh-CN" sz="2800" b="1" i="1" baseline="-25000" dirty="0" err="1">
                <a:latin typeface="Times New Roman" panose="02020603050405020304" pitchFamily="18" charset="0"/>
                <a:ea typeface="宋体" panose="02010600030101010101" pitchFamily="2" charset="-122"/>
              </a:rPr>
              <a:t>x</a:t>
            </a:r>
            <a:r>
              <a:rPr kumimoji="1" lang="en-US" altLang="zh-CN" sz="2800" b="1" dirty="0">
                <a:latin typeface="Times New Roman" panose="02020603050405020304" pitchFamily="18" charset="0"/>
                <a:ea typeface="宋体" panose="02010600030101010101" pitchFamily="2" charset="-122"/>
              </a:rPr>
              <a:t> </a:t>
            </a:r>
            <a:r>
              <a:rPr kumimoji="1" lang="en-US" altLang="zh-CN" sz="2800" b="1" dirty="0">
                <a:latin typeface="Times New Roman" panose="02020603050405020304" pitchFamily="18" charset="0"/>
                <a:ea typeface="宋体" panose="02010600030101010101" pitchFamily="2" charset="-122"/>
                <a:cs typeface="Times New Roman" panose="02020603050405020304" pitchFamily="18" charset="0"/>
              </a:rPr>
              <a:t>· 2</a:t>
            </a:r>
            <a:r>
              <a:rPr kumimoji="1" lang="en-US" altLang="zh-CN" sz="2400" b="1" i="1" baseline="60000" dirty="0">
                <a:latin typeface="Times New Roman" panose="02020603050405020304" pitchFamily="18" charset="0"/>
                <a:ea typeface="宋体" panose="02010600030101010101" pitchFamily="2" charset="-122"/>
                <a:cs typeface="Times New Roman" panose="02020603050405020304" pitchFamily="18" charset="0"/>
              </a:rPr>
              <a:t>j</a:t>
            </a:r>
            <a:r>
              <a:rPr kumimoji="1" lang="en-US" altLang="zh-CN" sz="2400" b="1" i="1" baseline="30000" dirty="0">
                <a:latin typeface="Times New Roman" panose="02020603050405020304" pitchFamily="18" charset="0"/>
                <a:ea typeface="宋体" panose="02010600030101010101" pitchFamily="2" charset="-122"/>
                <a:cs typeface="Times New Roman" panose="02020603050405020304" pitchFamily="18" charset="0"/>
              </a:rPr>
              <a:t>x</a:t>
            </a:r>
            <a:endParaRPr kumimoji="1" lang="en-US" altLang="zh-CN" sz="2400" b="1" i="1" baseline="30000" dirty="0">
              <a:latin typeface="Times New Roman" panose="02020603050405020304" pitchFamily="18" charset="0"/>
              <a:ea typeface="宋体" panose="02010600030101010101" pitchFamily="2" charset="-122"/>
            </a:endParaRPr>
          </a:p>
        </p:txBody>
      </p:sp>
      <p:sp>
        <p:nvSpPr>
          <p:cNvPr id="615429" name="Text Box 5"/>
          <p:cNvSpPr txBox="1">
            <a:spLocks noChangeArrowheads="1"/>
          </p:cNvSpPr>
          <p:nvPr/>
        </p:nvSpPr>
        <p:spPr bwMode="auto">
          <a:xfrm>
            <a:off x="4731660" y="1618275"/>
            <a:ext cx="16626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800" b="1" i="1">
                <a:latin typeface="Times New Roman" panose="02020603050405020304" pitchFamily="18" charset="0"/>
                <a:ea typeface="宋体" panose="02010600030101010101" pitchFamily="2" charset="-122"/>
              </a:rPr>
              <a:t>y</a:t>
            </a:r>
            <a:r>
              <a:rPr kumimoji="1" lang="en-US" altLang="zh-CN" sz="2800" b="1">
                <a:latin typeface="Times New Roman" panose="02020603050405020304" pitchFamily="18" charset="0"/>
                <a:ea typeface="宋体" panose="02010600030101010101" pitchFamily="2" charset="-122"/>
              </a:rPr>
              <a:t> = </a:t>
            </a:r>
            <a:r>
              <a:rPr kumimoji="1" lang="en-US" altLang="zh-CN" sz="2800" b="1" i="1">
                <a:latin typeface="Times New Roman" panose="02020603050405020304" pitchFamily="18" charset="0"/>
                <a:ea typeface="宋体" panose="02010600030101010101" pitchFamily="2" charset="-122"/>
              </a:rPr>
              <a:t>S</a:t>
            </a:r>
            <a:r>
              <a:rPr kumimoji="1" lang="en-US" altLang="zh-CN" sz="2800" b="1" i="1" baseline="-25000">
                <a:latin typeface="Times New Roman" panose="02020603050405020304" pitchFamily="18" charset="0"/>
                <a:ea typeface="宋体" panose="02010600030101010101" pitchFamily="2" charset="-122"/>
              </a:rPr>
              <a:t>y</a:t>
            </a:r>
            <a:r>
              <a:rPr kumimoji="1" lang="en-US" altLang="zh-CN" sz="2800" b="1">
                <a:latin typeface="Times New Roman" panose="02020603050405020304" pitchFamily="18" charset="0"/>
                <a:ea typeface="宋体" panose="02010600030101010101" pitchFamily="2" charset="-122"/>
              </a:rPr>
              <a:t> </a:t>
            </a:r>
            <a:r>
              <a:rPr kumimoji="1" lang="en-US" altLang="zh-CN" sz="2800" b="1">
                <a:latin typeface="Times New Roman" panose="02020603050405020304" pitchFamily="18" charset="0"/>
                <a:ea typeface="宋体" panose="02010600030101010101" pitchFamily="2" charset="-122"/>
                <a:cs typeface="Times New Roman" panose="02020603050405020304" pitchFamily="18" charset="0"/>
              </a:rPr>
              <a:t>· 2</a:t>
            </a:r>
            <a:r>
              <a:rPr kumimoji="1" lang="en-US" altLang="zh-CN" sz="2400" b="1" i="1" baseline="60000">
                <a:latin typeface="Times New Roman" panose="02020603050405020304" pitchFamily="18" charset="0"/>
                <a:ea typeface="宋体" panose="02010600030101010101" pitchFamily="2" charset="-122"/>
                <a:cs typeface="Times New Roman" panose="02020603050405020304" pitchFamily="18" charset="0"/>
              </a:rPr>
              <a:t>j</a:t>
            </a:r>
            <a:r>
              <a:rPr kumimoji="1" lang="en-US" altLang="zh-CN" sz="2400" b="1" i="1" baseline="30000">
                <a:latin typeface="Times New Roman" panose="02020603050405020304" pitchFamily="18" charset="0"/>
                <a:ea typeface="宋体" panose="02010600030101010101" pitchFamily="2" charset="-122"/>
                <a:cs typeface="Times New Roman" panose="02020603050405020304" pitchFamily="18" charset="0"/>
              </a:rPr>
              <a:t>y</a:t>
            </a:r>
            <a:endParaRPr kumimoji="1" lang="en-US" altLang="zh-CN" sz="2400" b="1" i="1" baseline="30000">
              <a:latin typeface="Times New Roman" panose="02020603050405020304" pitchFamily="18" charset="0"/>
              <a:ea typeface="宋体" panose="02010600030101010101" pitchFamily="2" charset="-122"/>
            </a:endParaRPr>
          </a:p>
        </p:txBody>
      </p:sp>
      <p:sp>
        <p:nvSpPr>
          <p:cNvPr id="615430" name="Text Box 6"/>
          <p:cNvSpPr txBox="1">
            <a:spLocks noChangeArrowheads="1"/>
          </p:cNvSpPr>
          <p:nvPr/>
        </p:nvSpPr>
        <p:spPr bwMode="auto">
          <a:xfrm>
            <a:off x="1226460" y="2213588"/>
            <a:ext cx="1254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 对阶</a:t>
            </a:r>
            <a:endParaRPr kumimoji="1" lang="en-US" altLang="zh-CN" sz="2800" b="1">
              <a:latin typeface="Times New Roman" panose="02020603050405020304" pitchFamily="18" charset="0"/>
              <a:ea typeface="宋体" panose="02010600030101010101" pitchFamily="2" charset="-122"/>
            </a:endParaRPr>
          </a:p>
        </p:txBody>
      </p:sp>
      <p:sp>
        <p:nvSpPr>
          <p:cNvPr id="615431" name="Text Box 7"/>
          <p:cNvSpPr txBox="1">
            <a:spLocks noChangeArrowheads="1"/>
          </p:cNvSpPr>
          <p:nvPr/>
        </p:nvSpPr>
        <p:spPr bwMode="auto">
          <a:xfrm>
            <a:off x="1515385" y="2823187"/>
            <a:ext cx="2378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(1) 求阶差</a:t>
            </a:r>
          </a:p>
        </p:txBody>
      </p:sp>
      <p:sp>
        <p:nvSpPr>
          <p:cNvPr id="615432" name="Text Box 8"/>
          <p:cNvSpPr txBox="1">
            <a:spLocks noChangeArrowheads="1"/>
          </p:cNvSpPr>
          <p:nvPr/>
        </p:nvSpPr>
        <p:spPr bwMode="auto">
          <a:xfrm>
            <a:off x="1515385" y="5399700"/>
            <a:ext cx="2759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(2) 对阶原则</a:t>
            </a:r>
          </a:p>
        </p:txBody>
      </p:sp>
      <p:sp>
        <p:nvSpPr>
          <p:cNvPr id="615433" name="Text Box 9"/>
          <p:cNvSpPr txBox="1">
            <a:spLocks noChangeArrowheads="1"/>
          </p:cNvSpPr>
          <p:nvPr/>
        </p:nvSpPr>
        <p:spPr bwMode="auto">
          <a:xfrm>
            <a:off x="1607460" y="3910625"/>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800" b="1">
                <a:latin typeface="Times New Roman" panose="02020603050405020304" pitchFamily="18" charset="0"/>
                <a:ea typeface="宋体" panose="02010600030101010101" pitchFamily="2" charset="-122"/>
              </a:rPr>
              <a:t>Δ</a:t>
            </a:r>
            <a:r>
              <a:rPr kumimoji="1" lang="en-US" altLang="zh-CN" sz="2800" b="1" i="1">
                <a:latin typeface="Times New Roman" panose="02020603050405020304" pitchFamily="18" charset="0"/>
                <a:ea typeface="宋体" panose="02010600030101010101" pitchFamily="2" charset="-122"/>
              </a:rPr>
              <a:t>j</a:t>
            </a:r>
            <a:r>
              <a:rPr kumimoji="1" lang="en-US" altLang="zh-CN" sz="2800" b="1">
                <a:latin typeface="Times New Roman" panose="02020603050405020304" pitchFamily="18" charset="0"/>
                <a:ea typeface="宋体" panose="02010600030101010101" pitchFamily="2" charset="-122"/>
              </a:rPr>
              <a:t> = </a:t>
            </a:r>
            <a:r>
              <a:rPr kumimoji="1" lang="en-US" altLang="zh-CN" sz="2800" b="1" i="1">
                <a:latin typeface="Times New Roman" panose="02020603050405020304" pitchFamily="18" charset="0"/>
                <a:ea typeface="宋体" panose="02010600030101010101" pitchFamily="2" charset="-122"/>
              </a:rPr>
              <a:t>j</a:t>
            </a:r>
            <a:r>
              <a:rPr kumimoji="1" lang="en-US" altLang="zh-CN" sz="2800" b="1" i="1" baseline="-25000">
                <a:latin typeface="Times New Roman" panose="02020603050405020304" pitchFamily="18" charset="0"/>
                <a:ea typeface="宋体" panose="02010600030101010101" pitchFamily="2" charset="-122"/>
              </a:rPr>
              <a:t>x</a:t>
            </a:r>
            <a:r>
              <a:rPr kumimoji="1" lang="en-US" altLang="zh-CN" sz="2800" b="1" i="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cs typeface="Times New Roman" panose="02020603050405020304" pitchFamily="18" charset="0"/>
              </a:rPr>
              <a:t>– j</a:t>
            </a:r>
            <a:r>
              <a:rPr kumimoji="1" lang="en-US" altLang="zh-CN" sz="2800" b="1" i="1" baseline="-25000">
                <a:latin typeface="Times New Roman" panose="02020603050405020304" pitchFamily="18" charset="0"/>
                <a:ea typeface="宋体" panose="02010600030101010101" pitchFamily="2" charset="-122"/>
                <a:cs typeface="Times New Roman" panose="02020603050405020304" pitchFamily="18" charset="0"/>
              </a:rPr>
              <a:t>y</a:t>
            </a:r>
            <a:r>
              <a:rPr kumimoji="1" lang="en-US" altLang="zh-CN" sz="2800" b="1" i="1">
                <a:latin typeface="Times New Roman" panose="02020603050405020304" pitchFamily="18" charset="0"/>
                <a:ea typeface="宋体" panose="02010600030101010101" pitchFamily="2" charset="-122"/>
                <a:cs typeface="Times New Roman" panose="02020603050405020304" pitchFamily="18" charset="0"/>
              </a:rPr>
              <a:t> = </a:t>
            </a:r>
            <a:endParaRPr kumimoji="1" lang="en-US" altLang="zh-CN" sz="2800" b="1" i="1">
              <a:latin typeface="Times New Roman" panose="02020603050405020304" pitchFamily="18" charset="0"/>
              <a:ea typeface="宋体" panose="02010600030101010101" pitchFamily="2" charset="-122"/>
            </a:endParaRPr>
          </a:p>
        </p:txBody>
      </p:sp>
      <p:sp>
        <p:nvSpPr>
          <p:cNvPr id="615434" name="Text Box 10"/>
          <p:cNvSpPr txBox="1">
            <a:spLocks noChangeArrowheads="1"/>
          </p:cNvSpPr>
          <p:nvPr/>
        </p:nvSpPr>
        <p:spPr bwMode="auto">
          <a:xfrm>
            <a:off x="4807860" y="3127987"/>
            <a:ext cx="22971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400" b="1" i="1">
                <a:latin typeface="Times New Roman" panose="02020603050405020304" pitchFamily="18" charset="0"/>
                <a:ea typeface="宋体" panose="02010600030101010101" pitchFamily="2" charset="-122"/>
              </a:rPr>
              <a:t>j</a:t>
            </a:r>
            <a:r>
              <a:rPr kumimoji="1" lang="en-US" altLang="zh-CN" sz="2400" b="1" i="1" baseline="-25000">
                <a:latin typeface="Times New Roman" panose="02020603050405020304" pitchFamily="18" charset="0"/>
                <a:ea typeface="宋体" panose="02010600030101010101" pitchFamily="2" charset="-122"/>
              </a:rPr>
              <a:t>x</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1">
                <a:latin typeface="Times New Roman" panose="02020603050405020304" pitchFamily="18" charset="0"/>
                <a:ea typeface="宋体" panose="02010600030101010101" pitchFamily="2" charset="-122"/>
                <a:cs typeface="Times New Roman" panose="02020603050405020304" pitchFamily="18" charset="0"/>
              </a:rPr>
              <a:t>j</a:t>
            </a:r>
            <a:r>
              <a:rPr kumimoji="1" lang="en-US" altLang="zh-CN" sz="2400" b="1" i="1" baseline="-25000">
                <a:latin typeface="Times New Roman" panose="02020603050405020304" pitchFamily="18" charset="0"/>
                <a:ea typeface="宋体" panose="02010600030101010101" pitchFamily="2" charset="-122"/>
                <a:cs typeface="Times New Roman" panose="02020603050405020304" pitchFamily="18" charset="0"/>
              </a:rPr>
              <a:t>y</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800" b="1">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000" b="1">
                <a:latin typeface="Times New Roman" panose="02020603050405020304" pitchFamily="18" charset="0"/>
                <a:ea typeface="宋体" panose="02010600030101010101" pitchFamily="2" charset="-122"/>
              </a:rPr>
              <a:t>已对齐</a:t>
            </a:r>
          </a:p>
        </p:txBody>
      </p:sp>
      <p:sp>
        <p:nvSpPr>
          <p:cNvPr id="615435" name="Text Box 11"/>
          <p:cNvSpPr txBox="1">
            <a:spLocks noChangeArrowheads="1"/>
          </p:cNvSpPr>
          <p:nvPr/>
        </p:nvSpPr>
        <p:spPr bwMode="auto">
          <a:xfrm>
            <a:off x="4807859" y="3889988"/>
            <a:ext cx="12682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400" b="1" i="1">
                <a:latin typeface="Times New Roman" panose="02020603050405020304" pitchFamily="18" charset="0"/>
                <a:ea typeface="宋体" panose="02010600030101010101" pitchFamily="2" charset="-122"/>
              </a:rPr>
              <a:t>j</a:t>
            </a:r>
            <a:r>
              <a:rPr kumimoji="1" lang="en-US" altLang="zh-CN" sz="2400" b="1" i="1" baseline="-25000">
                <a:latin typeface="Times New Roman" panose="02020603050405020304" pitchFamily="18" charset="0"/>
                <a:ea typeface="宋体" panose="02010600030101010101" pitchFamily="2" charset="-122"/>
              </a:rPr>
              <a:t>x</a:t>
            </a:r>
            <a:r>
              <a:rPr kumimoji="1" lang="zh-CN" altLang="en-US" sz="2000" b="1">
                <a:latin typeface="Times New Roman" panose="02020603050405020304" pitchFamily="18" charset="0"/>
                <a:ea typeface="宋体" panose="02010600030101010101" pitchFamily="2" charset="-122"/>
              </a:rPr>
              <a:t>＞</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1">
                <a:latin typeface="Times New Roman" panose="02020603050405020304" pitchFamily="18" charset="0"/>
                <a:ea typeface="宋体" panose="02010600030101010101" pitchFamily="2" charset="-122"/>
                <a:cs typeface="Times New Roman" panose="02020603050405020304" pitchFamily="18" charset="0"/>
              </a:rPr>
              <a:t>j</a:t>
            </a:r>
            <a:r>
              <a:rPr kumimoji="1" lang="en-US" altLang="zh-CN" sz="2400" b="1" i="1" baseline="-25000">
                <a:latin typeface="Times New Roman" panose="02020603050405020304" pitchFamily="18" charset="0"/>
                <a:ea typeface="宋体" panose="02010600030101010101" pitchFamily="2" charset="-122"/>
                <a:cs typeface="Times New Roman" panose="02020603050405020304" pitchFamily="18" charset="0"/>
              </a:rPr>
              <a:t>y</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     </a:t>
            </a:r>
            <a:endParaRPr kumimoji="1" lang="zh-CN" altLang="en-US" sz="24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5436" name="Text Box 12"/>
          <p:cNvSpPr txBox="1">
            <a:spLocks noChangeArrowheads="1"/>
          </p:cNvSpPr>
          <p:nvPr/>
        </p:nvSpPr>
        <p:spPr bwMode="auto">
          <a:xfrm>
            <a:off x="4807860" y="4728188"/>
            <a:ext cx="9605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400" b="1" i="1">
                <a:latin typeface="Times New Roman" panose="02020603050405020304" pitchFamily="18" charset="0"/>
                <a:ea typeface="宋体" panose="02010600030101010101" pitchFamily="2" charset="-122"/>
              </a:rPr>
              <a:t>j</a:t>
            </a:r>
            <a:r>
              <a:rPr kumimoji="1" lang="en-US" altLang="zh-CN" sz="2400" b="1" i="1" baseline="-25000">
                <a:latin typeface="Times New Roman" panose="02020603050405020304" pitchFamily="18" charset="0"/>
                <a:ea typeface="宋体" panose="02010600030101010101" pitchFamily="2" charset="-122"/>
              </a:rPr>
              <a:t>x</a:t>
            </a:r>
            <a:r>
              <a:rPr kumimoji="1" lang="zh-CN" altLang="en-US" sz="2000" b="1">
                <a:latin typeface="Times New Roman" panose="02020603050405020304" pitchFamily="18" charset="0"/>
                <a:ea typeface="宋体" panose="02010600030101010101" pitchFamily="2" charset="-122"/>
              </a:rPr>
              <a:t>＜</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1">
                <a:latin typeface="Times New Roman" panose="02020603050405020304" pitchFamily="18" charset="0"/>
                <a:ea typeface="宋体" panose="02010600030101010101" pitchFamily="2" charset="-122"/>
                <a:cs typeface="Times New Roman" panose="02020603050405020304" pitchFamily="18" charset="0"/>
              </a:rPr>
              <a:t>j</a:t>
            </a:r>
            <a:r>
              <a:rPr kumimoji="1" lang="en-US" altLang="zh-CN" sz="2400" b="1" i="1" baseline="-25000">
                <a:latin typeface="Times New Roman" panose="02020603050405020304" pitchFamily="18" charset="0"/>
                <a:ea typeface="宋体" panose="02010600030101010101" pitchFamily="2" charset="-122"/>
                <a:cs typeface="Times New Roman" panose="02020603050405020304" pitchFamily="18" charset="0"/>
              </a:rPr>
              <a:t>y</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 </a:t>
            </a:r>
            <a:endParaRPr kumimoji="1" lang="zh-CN" altLang="en-US" sz="2400" b="1">
              <a:latin typeface="Times New Roman" panose="02020603050405020304" pitchFamily="18" charset="0"/>
              <a:ea typeface="宋体" panose="02010600030101010101" pitchFamily="2" charset="-122"/>
              <a:cs typeface="Times New Roman" panose="02020603050405020304" pitchFamily="18" charset="0"/>
            </a:endParaRPr>
          </a:p>
        </p:txBody>
      </p:sp>
      <p:sp>
        <p:nvSpPr>
          <p:cNvPr id="615437" name="Text Box 13"/>
          <p:cNvSpPr txBox="1">
            <a:spLocks noChangeArrowheads="1"/>
          </p:cNvSpPr>
          <p:nvPr/>
        </p:nvSpPr>
        <p:spPr bwMode="auto">
          <a:xfrm>
            <a:off x="5950859" y="36725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400" b="1" i="1">
                <a:latin typeface="Times New Roman" panose="02020603050405020304" pitchFamily="18" charset="0"/>
                <a:ea typeface="宋体" panose="02010600030101010101" pitchFamily="2" charset="-122"/>
              </a:rPr>
              <a:t>x</a:t>
            </a:r>
            <a:r>
              <a:rPr kumimoji="1" lang="en-US" altLang="zh-CN" sz="2400" b="1">
                <a:latin typeface="Times New Roman" panose="02020603050405020304" pitchFamily="18" charset="0"/>
                <a:ea typeface="宋体" panose="02010600030101010101" pitchFamily="2" charset="-122"/>
              </a:rPr>
              <a:t> </a:t>
            </a:r>
            <a:r>
              <a:rPr kumimoji="1" lang="zh-CN" altLang="en-US" sz="2000" b="1">
                <a:latin typeface="Times New Roman" panose="02020603050405020304" pitchFamily="18" charset="0"/>
                <a:ea typeface="宋体" panose="02010600030101010101" pitchFamily="2" charset="-122"/>
              </a:rPr>
              <a:t>向</a:t>
            </a:r>
            <a:r>
              <a:rPr kumimoji="1" lang="zh-CN" altLang="en-US" sz="2400" b="1">
                <a:latin typeface="Times New Roman" panose="02020603050405020304" pitchFamily="18" charset="0"/>
                <a:ea typeface="宋体" panose="02010600030101010101" pitchFamily="2" charset="-122"/>
              </a:rPr>
              <a:t> </a:t>
            </a:r>
            <a:r>
              <a:rPr kumimoji="1" lang="en-US" altLang="zh-CN" sz="2400" b="1" i="1">
                <a:latin typeface="Times New Roman" panose="02020603050405020304" pitchFamily="18" charset="0"/>
                <a:ea typeface="宋体" panose="02010600030101010101" pitchFamily="2" charset="-122"/>
              </a:rPr>
              <a:t>y</a:t>
            </a:r>
            <a:r>
              <a:rPr kumimoji="1" lang="en-US" altLang="zh-CN" sz="2400" b="1">
                <a:latin typeface="Times New Roman" panose="02020603050405020304" pitchFamily="18" charset="0"/>
                <a:ea typeface="宋体" panose="02010600030101010101" pitchFamily="2" charset="-122"/>
              </a:rPr>
              <a:t> </a:t>
            </a:r>
            <a:r>
              <a:rPr kumimoji="1" lang="zh-CN" altLang="en-US" sz="2000" b="1">
                <a:latin typeface="Times New Roman" panose="02020603050405020304" pitchFamily="18" charset="0"/>
                <a:ea typeface="宋体" panose="02010600030101010101" pitchFamily="2" charset="-122"/>
              </a:rPr>
              <a:t>看齐</a:t>
            </a:r>
            <a:endParaRPr kumimoji="1" lang="en-US" altLang="zh-CN" sz="2000" b="1">
              <a:latin typeface="Times New Roman" panose="02020603050405020304" pitchFamily="18" charset="0"/>
              <a:ea typeface="宋体" panose="02010600030101010101" pitchFamily="2" charset="-122"/>
            </a:endParaRPr>
          </a:p>
        </p:txBody>
      </p:sp>
      <p:sp>
        <p:nvSpPr>
          <p:cNvPr id="615438" name="Text Box 14"/>
          <p:cNvSpPr txBox="1">
            <a:spLocks noChangeArrowheads="1"/>
          </p:cNvSpPr>
          <p:nvPr/>
        </p:nvSpPr>
        <p:spPr bwMode="auto">
          <a:xfrm>
            <a:off x="5950859" y="40916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400" b="1" i="1">
                <a:latin typeface="Times New Roman" panose="02020603050405020304" pitchFamily="18" charset="0"/>
                <a:ea typeface="宋体" panose="02010600030101010101" pitchFamily="2" charset="-122"/>
              </a:rPr>
              <a:t>y</a:t>
            </a:r>
            <a:r>
              <a:rPr kumimoji="1" lang="en-US" altLang="zh-CN" sz="2400" b="1">
                <a:latin typeface="Times New Roman" panose="02020603050405020304" pitchFamily="18" charset="0"/>
                <a:ea typeface="宋体" panose="02010600030101010101" pitchFamily="2" charset="-122"/>
              </a:rPr>
              <a:t> </a:t>
            </a:r>
            <a:r>
              <a:rPr kumimoji="1" lang="zh-CN" altLang="en-US" sz="2000" b="1">
                <a:latin typeface="Times New Roman" panose="02020603050405020304" pitchFamily="18" charset="0"/>
                <a:ea typeface="宋体" panose="02010600030101010101" pitchFamily="2" charset="-122"/>
              </a:rPr>
              <a:t>向</a:t>
            </a:r>
            <a:r>
              <a:rPr kumimoji="1" lang="zh-CN" altLang="en-US" sz="2400" b="1">
                <a:latin typeface="Times New Roman" panose="02020603050405020304" pitchFamily="18" charset="0"/>
                <a:ea typeface="宋体" panose="02010600030101010101" pitchFamily="2" charset="-122"/>
              </a:rPr>
              <a:t> </a:t>
            </a:r>
            <a:r>
              <a:rPr kumimoji="1" lang="en-US" altLang="zh-CN" sz="2400" b="1" i="1">
                <a:latin typeface="Times New Roman" panose="02020603050405020304" pitchFamily="18" charset="0"/>
                <a:ea typeface="宋体" panose="02010600030101010101" pitchFamily="2" charset="-122"/>
              </a:rPr>
              <a:t>x</a:t>
            </a:r>
            <a:r>
              <a:rPr kumimoji="1" lang="en-US" altLang="zh-CN" sz="2400" b="1">
                <a:latin typeface="Times New Roman" panose="02020603050405020304" pitchFamily="18" charset="0"/>
                <a:ea typeface="宋体" panose="02010600030101010101" pitchFamily="2" charset="-122"/>
              </a:rPr>
              <a:t> </a:t>
            </a:r>
            <a:r>
              <a:rPr kumimoji="1" lang="zh-CN" altLang="en-US" sz="2000" b="1">
                <a:latin typeface="Times New Roman" panose="02020603050405020304" pitchFamily="18" charset="0"/>
                <a:ea typeface="宋体" panose="02010600030101010101" pitchFamily="2" charset="-122"/>
              </a:rPr>
              <a:t>看齐</a:t>
            </a:r>
            <a:endParaRPr kumimoji="1" lang="en-US" altLang="zh-CN" sz="2000" b="1">
              <a:latin typeface="Times New Roman" panose="02020603050405020304" pitchFamily="18" charset="0"/>
              <a:ea typeface="宋体" panose="02010600030101010101" pitchFamily="2" charset="-122"/>
            </a:endParaRPr>
          </a:p>
        </p:txBody>
      </p:sp>
      <p:sp>
        <p:nvSpPr>
          <p:cNvPr id="615439" name="Text Box 15"/>
          <p:cNvSpPr txBox="1">
            <a:spLocks noChangeArrowheads="1"/>
          </p:cNvSpPr>
          <p:nvPr/>
        </p:nvSpPr>
        <p:spPr bwMode="auto">
          <a:xfrm>
            <a:off x="5950859" y="45107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400" b="1" i="1">
                <a:latin typeface="Times New Roman" panose="02020603050405020304" pitchFamily="18" charset="0"/>
                <a:ea typeface="宋体" panose="02010600030101010101" pitchFamily="2" charset="-122"/>
              </a:rPr>
              <a:t>x</a:t>
            </a:r>
            <a:r>
              <a:rPr kumimoji="1" lang="en-US" altLang="zh-CN" sz="2400" b="1">
                <a:latin typeface="Times New Roman" panose="02020603050405020304" pitchFamily="18" charset="0"/>
                <a:ea typeface="宋体" panose="02010600030101010101" pitchFamily="2" charset="-122"/>
              </a:rPr>
              <a:t> </a:t>
            </a:r>
            <a:r>
              <a:rPr kumimoji="1" lang="zh-CN" altLang="en-US" sz="2000" b="1">
                <a:latin typeface="Times New Roman" panose="02020603050405020304" pitchFamily="18" charset="0"/>
                <a:ea typeface="宋体" panose="02010600030101010101" pitchFamily="2" charset="-122"/>
              </a:rPr>
              <a:t>向</a:t>
            </a:r>
            <a:r>
              <a:rPr kumimoji="1" lang="zh-CN" altLang="en-US" sz="2400" b="1">
                <a:latin typeface="Times New Roman" panose="02020603050405020304" pitchFamily="18" charset="0"/>
                <a:ea typeface="宋体" panose="02010600030101010101" pitchFamily="2" charset="-122"/>
              </a:rPr>
              <a:t> </a:t>
            </a:r>
            <a:r>
              <a:rPr kumimoji="1" lang="en-US" altLang="zh-CN" sz="2400" b="1" i="1">
                <a:latin typeface="Times New Roman" panose="02020603050405020304" pitchFamily="18" charset="0"/>
                <a:ea typeface="宋体" panose="02010600030101010101" pitchFamily="2" charset="-122"/>
              </a:rPr>
              <a:t>y</a:t>
            </a:r>
            <a:r>
              <a:rPr kumimoji="1" lang="en-US" altLang="zh-CN" sz="2400" b="1">
                <a:latin typeface="Times New Roman" panose="02020603050405020304" pitchFamily="18" charset="0"/>
                <a:ea typeface="宋体" panose="02010600030101010101" pitchFamily="2" charset="-122"/>
              </a:rPr>
              <a:t> </a:t>
            </a:r>
            <a:r>
              <a:rPr kumimoji="1" lang="zh-CN" altLang="en-US" sz="2000" b="1">
                <a:latin typeface="Times New Roman" panose="02020603050405020304" pitchFamily="18" charset="0"/>
                <a:ea typeface="宋体" panose="02010600030101010101" pitchFamily="2" charset="-122"/>
              </a:rPr>
              <a:t>看齐</a:t>
            </a:r>
            <a:endParaRPr kumimoji="1" lang="en-US" altLang="zh-CN" sz="2000" b="1">
              <a:latin typeface="Times New Roman" panose="02020603050405020304" pitchFamily="18" charset="0"/>
              <a:ea typeface="宋体" panose="02010600030101010101" pitchFamily="2" charset="-122"/>
            </a:endParaRPr>
          </a:p>
        </p:txBody>
      </p:sp>
      <p:sp>
        <p:nvSpPr>
          <p:cNvPr id="615440" name="Text Box 16"/>
          <p:cNvSpPr txBox="1">
            <a:spLocks noChangeArrowheads="1"/>
          </p:cNvSpPr>
          <p:nvPr/>
        </p:nvSpPr>
        <p:spPr bwMode="auto">
          <a:xfrm>
            <a:off x="5950859" y="4929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400" b="1" i="1">
                <a:latin typeface="Times New Roman" panose="02020603050405020304" pitchFamily="18" charset="0"/>
                <a:ea typeface="宋体" panose="02010600030101010101" pitchFamily="2" charset="-122"/>
              </a:rPr>
              <a:t>y</a:t>
            </a:r>
            <a:r>
              <a:rPr kumimoji="1" lang="en-US" altLang="zh-CN" sz="2400" b="1">
                <a:latin typeface="Times New Roman" panose="02020603050405020304" pitchFamily="18" charset="0"/>
                <a:ea typeface="宋体" panose="02010600030101010101" pitchFamily="2" charset="-122"/>
              </a:rPr>
              <a:t> </a:t>
            </a:r>
            <a:r>
              <a:rPr kumimoji="1" lang="zh-CN" altLang="en-US" sz="2000" b="1">
                <a:latin typeface="Times New Roman" panose="02020603050405020304" pitchFamily="18" charset="0"/>
                <a:ea typeface="宋体" panose="02010600030101010101" pitchFamily="2" charset="-122"/>
              </a:rPr>
              <a:t>向</a:t>
            </a:r>
            <a:r>
              <a:rPr kumimoji="1" lang="zh-CN" altLang="en-US" sz="2400" b="1">
                <a:latin typeface="Times New Roman" panose="02020603050405020304" pitchFamily="18" charset="0"/>
                <a:ea typeface="宋体" panose="02010600030101010101" pitchFamily="2" charset="-122"/>
              </a:rPr>
              <a:t> </a:t>
            </a:r>
            <a:r>
              <a:rPr kumimoji="1" lang="en-US" altLang="zh-CN" sz="2400" b="1" i="1">
                <a:latin typeface="Times New Roman" panose="02020603050405020304" pitchFamily="18" charset="0"/>
                <a:ea typeface="宋体" panose="02010600030101010101" pitchFamily="2" charset="-122"/>
              </a:rPr>
              <a:t>x</a:t>
            </a:r>
            <a:r>
              <a:rPr kumimoji="1" lang="en-US" altLang="zh-CN" sz="2000" b="1">
                <a:latin typeface="Times New Roman" panose="02020603050405020304" pitchFamily="18" charset="0"/>
                <a:ea typeface="宋体" panose="02010600030101010101" pitchFamily="2" charset="-122"/>
              </a:rPr>
              <a:t> </a:t>
            </a:r>
            <a:r>
              <a:rPr kumimoji="1" lang="zh-CN" altLang="en-US" sz="2000" b="1">
                <a:latin typeface="Times New Roman" panose="02020603050405020304" pitchFamily="18" charset="0"/>
                <a:ea typeface="宋体" panose="02010600030101010101" pitchFamily="2" charset="-122"/>
              </a:rPr>
              <a:t>看齐</a:t>
            </a:r>
            <a:endParaRPr kumimoji="1" lang="en-US" altLang="zh-CN" sz="2000" b="1">
              <a:latin typeface="Times New Roman" panose="02020603050405020304" pitchFamily="18" charset="0"/>
              <a:ea typeface="宋体" panose="02010600030101010101" pitchFamily="2" charset="-122"/>
            </a:endParaRPr>
          </a:p>
        </p:txBody>
      </p:sp>
      <p:sp>
        <p:nvSpPr>
          <p:cNvPr id="615441" name="Text Box 17"/>
          <p:cNvSpPr txBox="1">
            <a:spLocks noChangeArrowheads="1"/>
          </p:cNvSpPr>
          <p:nvPr/>
        </p:nvSpPr>
        <p:spPr bwMode="auto">
          <a:xfrm>
            <a:off x="1836060" y="5947387"/>
            <a:ext cx="2328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solidFill>
                  <a:schemeClr val="folHlink"/>
                </a:solidFill>
                <a:latin typeface="Times New Roman" panose="02020603050405020304" pitchFamily="18" charset="0"/>
                <a:ea typeface="宋体" panose="02010600030101010101" pitchFamily="2" charset="-122"/>
              </a:rPr>
              <a:t>小阶向大阶看齐</a:t>
            </a:r>
          </a:p>
        </p:txBody>
      </p:sp>
      <p:sp>
        <p:nvSpPr>
          <p:cNvPr id="615442" name="AutoShape 18"/>
          <p:cNvSpPr/>
          <p:nvPr/>
        </p:nvSpPr>
        <p:spPr bwMode="auto">
          <a:xfrm>
            <a:off x="5804809" y="3889987"/>
            <a:ext cx="146050" cy="533400"/>
          </a:xfrm>
          <a:prstGeom prst="leftBrace">
            <a:avLst>
              <a:gd name="adj1" fmla="val 30435"/>
              <a:gd name="adj2" fmla="val 50000"/>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endParaRPr kumimoji="1" lang="zh-CN" altLang="en-US" sz="2400">
              <a:latin typeface="Times New Roman" panose="02020603050405020304" pitchFamily="18" charset="0"/>
              <a:ea typeface="宋体" panose="02010600030101010101" pitchFamily="2" charset="-122"/>
            </a:endParaRPr>
          </a:p>
        </p:txBody>
      </p:sp>
      <p:sp>
        <p:nvSpPr>
          <p:cNvPr id="615443" name="AutoShape 19"/>
          <p:cNvSpPr/>
          <p:nvPr/>
        </p:nvSpPr>
        <p:spPr bwMode="auto">
          <a:xfrm>
            <a:off x="5804809" y="4728187"/>
            <a:ext cx="146050" cy="533400"/>
          </a:xfrm>
          <a:prstGeom prst="leftBrace">
            <a:avLst>
              <a:gd name="adj1" fmla="val 30435"/>
              <a:gd name="adj2" fmla="val 50000"/>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endParaRPr kumimoji="1" lang="zh-CN" altLang="en-US" sz="2400">
              <a:latin typeface="Times New Roman" panose="02020603050405020304" pitchFamily="18" charset="0"/>
              <a:ea typeface="宋体" panose="02010600030101010101" pitchFamily="2" charset="-122"/>
            </a:endParaRPr>
          </a:p>
        </p:txBody>
      </p:sp>
      <p:grpSp>
        <p:nvGrpSpPr>
          <p:cNvPr id="2" name="Group 20"/>
          <p:cNvGrpSpPr/>
          <p:nvPr/>
        </p:nvGrpSpPr>
        <p:grpSpPr bwMode="auto">
          <a:xfrm>
            <a:off x="7703459" y="3672500"/>
            <a:ext cx="1066800" cy="457200"/>
            <a:chOff x="4560" y="2407"/>
            <a:chExt cx="672" cy="288"/>
          </a:xfrm>
        </p:grpSpPr>
        <p:sp>
          <p:nvSpPr>
            <p:cNvPr id="82986" name="Text Box 21"/>
            <p:cNvSpPr txBox="1">
              <a:spLocks noChangeArrowheads="1"/>
            </p:cNvSpPr>
            <p:nvPr/>
          </p:nvSpPr>
          <p:spPr bwMode="auto">
            <a:xfrm>
              <a:off x="4560" y="2407"/>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400" b="1" i="1">
                  <a:latin typeface="Times New Roman" panose="02020603050405020304" pitchFamily="18" charset="0"/>
                  <a:ea typeface="宋体" panose="02010600030101010101" pitchFamily="2" charset="-122"/>
                </a:rPr>
                <a:t>S</a:t>
              </a:r>
              <a:r>
                <a:rPr kumimoji="1" lang="en-US" altLang="zh-CN" sz="2400" b="1" i="1" baseline="-25000">
                  <a:latin typeface="Times New Roman" panose="02020603050405020304" pitchFamily="18" charset="0"/>
                  <a:ea typeface="宋体" panose="02010600030101010101" pitchFamily="2" charset="-122"/>
                </a:rPr>
                <a:t>x</a:t>
              </a:r>
              <a:r>
                <a:rPr kumimoji="1" lang="en-US" altLang="zh-CN" sz="2400" b="1">
                  <a:latin typeface="Times New Roman" panose="02020603050405020304" pitchFamily="18" charset="0"/>
                  <a:ea typeface="宋体" panose="02010600030101010101" pitchFamily="2" charset="-122"/>
                </a:rPr>
                <a:t>   1, </a:t>
              </a:r>
              <a:endParaRPr kumimoji="1" lang="zh-CN" altLang="en-US" sz="2800" b="1">
                <a:latin typeface="Times New Roman" panose="02020603050405020304" pitchFamily="18" charset="0"/>
                <a:ea typeface="宋体" panose="02010600030101010101" pitchFamily="2" charset="-122"/>
              </a:endParaRPr>
            </a:p>
          </p:txBody>
        </p:sp>
        <p:sp>
          <p:nvSpPr>
            <p:cNvPr id="82987" name="Line 22"/>
            <p:cNvSpPr>
              <a:spLocks noChangeShapeType="1"/>
            </p:cNvSpPr>
            <p:nvPr/>
          </p:nvSpPr>
          <p:spPr bwMode="auto">
            <a:xfrm flipH="1">
              <a:off x="4800" y="2551"/>
              <a:ext cx="144" cy="0"/>
            </a:xfrm>
            <a:prstGeom prst="line">
              <a:avLst/>
            </a:prstGeom>
            <a:noFill/>
            <a:ln w="28575">
              <a:solidFill>
                <a:schemeClr val="tx1"/>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 name="Group 23"/>
          <p:cNvGrpSpPr/>
          <p:nvPr/>
        </p:nvGrpSpPr>
        <p:grpSpPr bwMode="auto">
          <a:xfrm>
            <a:off x="7703459" y="4091600"/>
            <a:ext cx="1752600" cy="457200"/>
            <a:chOff x="4560" y="2671"/>
            <a:chExt cx="1104" cy="288"/>
          </a:xfrm>
        </p:grpSpPr>
        <p:sp>
          <p:nvSpPr>
            <p:cNvPr id="82984" name="Line 24"/>
            <p:cNvSpPr>
              <a:spLocks noChangeShapeType="1"/>
            </p:cNvSpPr>
            <p:nvPr/>
          </p:nvSpPr>
          <p:spPr bwMode="auto">
            <a:xfrm rot="10800000" flipH="1">
              <a:off x="4800" y="2815"/>
              <a:ext cx="144" cy="0"/>
            </a:xfrm>
            <a:prstGeom prst="line">
              <a:avLst/>
            </a:prstGeom>
            <a:noFill/>
            <a:ln w="28575">
              <a:solidFill>
                <a:schemeClr val="tx1"/>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985" name="Text Box 25"/>
            <p:cNvSpPr txBox="1">
              <a:spLocks noChangeArrowheads="1"/>
            </p:cNvSpPr>
            <p:nvPr/>
          </p:nvSpPr>
          <p:spPr bwMode="auto">
            <a:xfrm>
              <a:off x="4560" y="2671"/>
              <a:ext cx="11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en-US" altLang="zh-CN" sz="2400" b="1" i="1">
                  <a:latin typeface="Times New Roman" panose="02020603050405020304" pitchFamily="18" charset="0"/>
                  <a:ea typeface="宋体" panose="02010600030101010101" pitchFamily="2" charset="-122"/>
                </a:rPr>
                <a:t>S</a:t>
              </a:r>
              <a:r>
                <a:rPr kumimoji="1" lang="en-US" altLang="zh-CN" sz="2400" b="1" i="1" baseline="-25000">
                  <a:latin typeface="Times New Roman" panose="02020603050405020304" pitchFamily="18" charset="0"/>
                  <a:ea typeface="宋体" panose="02010600030101010101" pitchFamily="2" charset="-122"/>
                </a:rPr>
                <a:t>y</a:t>
              </a:r>
              <a:r>
                <a:rPr kumimoji="1" lang="en-US" altLang="zh-CN" sz="2400" b="1">
                  <a:latin typeface="Times New Roman" panose="02020603050405020304" pitchFamily="18" charset="0"/>
                  <a:ea typeface="宋体" panose="02010600030101010101" pitchFamily="2" charset="-122"/>
                </a:rPr>
                <a:t>   1, </a:t>
              </a:r>
              <a:endParaRPr kumimoji="1" lang="zh-CN" altLang="en-US" sz="2400" b="1">
                <a:latin typeface="Times New Roman" panose="02020603050405020304" pitchFamily="18" charset="0"/>
                <a:ea typeface="宋体" panose="02010600030101010101" pitchFamily="2" charset="-122"/>
              </a:endParaRPr>
            </a:p>
          </p:txBody>
        </p:sp>
      </p:grpSp>
      <p:grpSp>
        <p:nvGrpSpPr>
          <p:cNvPr id="4" name="Group 26"/>
          <p:cNvGrpSpPr/>
          <p:nvPr/>
        </p:nvGrpSpPr>
        <p:grpSpPr bwMode="auto">
          <a:xfrm>
            <a:off x="7703459" y="4499587"/>
            <a:ext cx="1676400" cy="457200"/>
            <a:chOff x="4560" y="2928"/>
            <a:chExt cx="1056" cy="288"/>
          </a:xfrm>
        </p:grpSpPr>
        <p:sp>
          <p:nvSpPr>
            <p:cNvPr id="82982" name="Line 27"/>
            <p:cNvSpPr>
              <a:spLocks noChangeShapeType="1"/>
            </p:cNvSpPr>
            <p:nvPr/>
          </p:nvSpPr>
          <p:spPr bwMode="auto">
            <a:xfrm rot="10800000" flipH="1">
              <a:off x="4800" y="3085"/>
              <a:ext cx="144" cy="0"/>
            </a:xfrm>
            <a:prstGeom prst="line">
              <a:avLst/>
            </a:prstGeom>
            <a:noFill/>
            <a:ln w="28575">
              <a:solidFill>
                <a:schemeClr val="tx1"/>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983" name="Text Box 28"/>
            <p:cNvSpPr txBox="1">
              <a:spLocks noChangeArrowheads="1"/>
            </p:cNvSpPr>
            <p:nvPr/>
          </p:nvSpPr>
          <p:spPr bwMode="auto">
            <a:xfrm>
              <a:off x="4560" y="2928"/>
              <a:ext cx="10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en-US" altLang="zh-CN" sz="2400" b="1" i="1">
                  <a:latin typeface="Times New Roman" panose="02020603050405020304" pitchFamily="18" charset="0"/>
                  <a:ea typeface="宋体" panose="02010600030101010101" pitchFamily="2" charset="-122"/>
                </a:rPr>
                <a:t>S</a:t>
              </a:r>
              <a:r>
                <a:rPr kumimoji="1" lang="en-US" altLang="zh-CN" sz="2400" b="1" i="1" baseline="-25000">
                  <a:latin typeface="Times New Roman" panose="02020603050405020304" pitchFamily="18" charset="0"/>
                  <a:ea typeface="宋体" panose="02010600030101010101" pitchFamily="2" charset="-122"/>
                </a:rPr>
                <a:t>x</a:t>
              </a:r>
              <a:r>
                <a:rPr kumimoji="1" lang="en-US" altLang="zh-CN" sz="2400" b="1">
                  <a:latin typeface="Times New Roman" panose="02020603050405020304" pitchFamily="18" charset="0"/>
                  <a:ea typeface="宋体" panose="02010600030101010101" pitchFamily="2" charset="-122"/>
                </a:rPr>
                <a:t>   1, </a:t>
              </a:r>
              <a:endParaRPr kumimoji="1" lang="zh-CN" altLang="en-US" sz="2400" b="1">
                <a:latin typeface="Times New Roman" panose="02020603050405020304" pitchFamily="18" charset="0"/>
                <a:ea typeface="宋体" panose="02010600030101010101" pitchFamily="2" charset="-122"/>
              </a:endParaRPr>
            </a:p>
          </p:txBody>
        </p:sp>
      </p:grpSp>
      <p:grpSp>
        <p:nvGrpSpPr>
          <p:cNvPr id="5" name="Group 29"/>
          <p:cNvGrpSpPr/>
          <p:nvPr/>
        </p:nvGrpSpPr>
        <p:grpSpPr bwMode="auto">
          <a:xfrm>
            <a:off x="7703459" y="4929800"/>
            <a:ext cx="1752600" cy="457200"/>
            <a:chOff x="4656" y="3282"/>
            <a:chExt cx="1104" cy="288"/>
          </a:xfrm>
        </p:grpSpPr>
        <p:sp>
          <p:nvSpPr>
            <p:cNvPr id="82980" name="Line 30"/>
            <p:cNvSpPr>
              <a:spLocks noChangeShapeType="1"/>
            </p:cNvSpPr>
            <p:nvPr/>
          </p:nvSpPr>
          <p:spPr bwMode="auto">
            <a:xfrm flipH="1">
              <a:off x="4896" y="3423"/>
              <a:ext cx="144" cy="0"/>
            </a:xfrm>
            <a:prstGeom prst="line">
              <a:avLst/>
            </a:prstGeom>
            <a:noFill/>
            <a:ln w="28575">
              <a:solidFill>
                <a:schemeClr val="tx1"/>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981" name="Text Box 31"/>
            <p:cNvSpPr txBox="1">
              <a:spLocks noChangeArrowheads="1"/>
            </p:cNvSpPr>
            <p:nvPr/>
          </p:nvSpPr>
          <p:spPr bwMode="auto">
            <a:xfrm>
              <a:off x="4656" y="3282"/>
              <a:ext cx="11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en-US" altLang="zh-CN" sz="2400" b="1" i="1">
                  <a:latin typeface="Times New Roman" panose="02020603050405020304" pitchFamily="18" charset="0"/>
                  <a:ea typeface="宋体" panose="02010600030101010101" pitchFamily="2" charset="-122"/>
                </a:rPr>
                <a:t>S</a:t>
              </a:r>
              <a:r>
                <a:rPr kumimoji="1" lang="en-US" altLang="zh-CN" sz="2400" b="1" i="1" baseline="-25000">
                  <a:latin typeface="Times New Roman" panose="02020603050405020304" pitchFamily="18" charset="0"/>
                  <a:ea typeface="宋体" panose="02010600030101010101" pitchFamily="2" charset="-122"/>
                </a:rPr>
                <a:t>y</a:t>
              </a:r>
              <a:r>
                <a:rPr kumimoji="1" lang="en-US" altLang="zh-CN" sz="2400" b="1">
                  <a:latin typeface="Times New Roman" panose="02020603050405020304" pitchFamily="18" charset="0"/>
                  <a:ea typeface="宋体" panose="02010600030101010101" pitchFamily="2" charset="-122"/>
                </a:rPr>
                <a:t>   1, </a:t>
              </a:r>
              <a:endParaRPr kumimoji="1" lang="zh-CN" altLang="en-US" sz="2400" b="1">
                <a:latin typeface="Times New Roman" panose="02020603050405020304" pitchFamily="18" charset="0"/>
                <a:ea typeface="宋体" panose="02010600030101010101" pitchFamily="2" charset="-122"/>
              </a:endParaRPr>
            </a:p>
          </p:txBody>
        </p:sp>
      </p:grpSp>
      <p:grpSp>
        <p:nvGrpSpPr>
          <p:cNvPr id="6" name="Group 32"/>
          <p:cNvGrpSpPr/>
          <p:nvPr/>
        </p:nvGrpSpPr>
        <p:grpSpPr bwMode="auto">
          <a:xfrm>
            <a:off x="3817259" y="3154975"/>
            <a:ext cx="1066800" cy="2030412"/>
            <a:chOff x="2112" y="2081"/>
            <a:chExt cx="672" cy="1279"/>
          </a:xfrm>
        </p:grpSpPr>
        <p:sp>
          <p:nvSpPr>
            <p:cNvPr id="82975" name="AutoShape 33"/>
            <p:cNvSpPr/>
            <p:nvPr/>
          </p:nvSpPr>
          <p:spPr bwMode="auto">
            <a:xfrm>
              <a:off x="2112" y="2208"/>
              <a:ext cx="144" cy="1056"/>
            </a:xfrm>
            <a:prstGeom prst="leftBrace">
              <a:avLst>
                <a:gd name="adj1" fmla="val 61111"/>
                <a:gd name="adj2" fmla="val 50000"/>
              </a:avLst>
            </a:prstGeom>
            <a:noFill/>
            <a:ln w="2857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endParaRPr kumimoji="1" lang="zh-CN" altLang="en-US" sz="2400">
                <a:latin typeface="Times New Roman" panose="02020603050405020304" pitchFamily="18" charset="0"/>
                <a:ea typeface="宋体" panose="02010600030101010101" pitchFamily="2" charset="-122"/>
              </a:endParaRPr>
            </a:p>
          </p:txBody>
        </p:sp>
        <p:grpSp>
          <p:nvGrpSpPr>
            <p:cNvPr id="82976" name="Group 34"/>
            <p:cNvGrpSpPr/>
            <p:nvPr/>
          </p:nvGrpSpPr>
          <p:grpSpPr bwMode="auto">
            <a:xfrm>
              <a:off x="2256" y="2081"/>
              <a:ext cx="528" cy="1279"/>
              <a:chOff x="2256" y="2081"/>
              <a:chExt cx="528" cy="1279"/>
            </a:xfrm>
          </p:grpSpPr>
          <p:sp>
            <p:nvSpPr>
              <p:cNvPr id="82977" name="Text Box 35"/>
              <p:cNvSpPr txBox="1">
                <a:spLocks noChangeArrowheads="1"/>
              </p:cNvSpPr>
              <p:nvPr/>
            </p:nvSpPr>
            <p:spPr bwMode="auto">
              <a:xfrm>
                <a:off x="2304" y="2081"/>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zh-CN" altLang="en-US" sz="2400" b="1">
                    <a:latin typeface="Times New Roman" panose="02020603050405020304" pitchFamily="18" charset="0"/>
                    <a:ea typeface="宋体" panose="02010600030101010101" pitchFamily="2" charset="-122"/>
                  </a:rPr>
                  <a:t>= 0</a:t>
                </a:r>
              </a:p>
            </p:txBody>
          </p:sp>
          <p:sp>
            <p:nvSpPr>
              <p:cNvPr id="82978" name="Text Box 36"/>
              <p:cNvSpPr txBox="1">
                <a:spLocks noChangeArrowheads="1"/>
              </p:cNvSpPr>
              <p:nvPr/>
            </p:nvSpPr>
            <p:spPr bwMode="auto">
              <a:xfrm>
                <a:off x="2256" y="2544"/>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zh-CN" altLang="en-US" sz="2000" b="1">
                    <a:latin typeface="Times New Roman" panose="02020603050405020304" pitchFamily="18" charset="0"/>
                    <a:ea typeface="宋体" panose="02010600030101010101" pitchFamily="2" charset="-122"/>
                  </a:rPr>
                  <a:t>＞ </a:t>
                </a:r>
                <a:r>
                  <a:rPr kumimoji="1" lang="zh-CN" altLang="en-US" sz="2400" b="1">
                    <a:latin typeface="Times New Roman" panose="02020603050405020304" pitchFamily="18" charset="0"/>
                    <a:ea typeface="宋体" panose="02010600030101010101" pitchFamily="2" charset="-122"/>
                  </a:rPr>
                  <a:t>0</a:t>
                </a:r>
              </a:p>
            </p:txBody>
          </p:sp>
          <p:sp>
            <p:nvSpPr>
              <p:cNvPr id="82979" name="Text Box 37"/>
              <p:cNvSpPr txBox="1">
                <a:spLocks noChangeArrowheads="1"/>
              </p:cNvSpPr>
              <p:nvPr/>
            </p:nvSpPr>
            <p:spPr bwMode="auto">
              <a:xfrm>
                <a:off x="2256" y="307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zh-CN" altLang="en-US" sz="2000" b="1">
                    <a:latin typeface="Times New Roman" panose="02020603050405020304" pitchFamily="18" charset="0"/>
                    <a:ea typeface="宋体" panose="02010600030101010101" pitchFamily="2" charset="-122"/>
                  </a:rPr>
                  <a:t>＜ </a:t>
                </a:r>
                <a:r>
                  <a:rPr kumimoji="1" lang="zh-CN" altLang="en-US" sz="2400" b="1">
                    <a:latin typeface="Times New Roman" panose="02020603050405020304" pitchFamily="18" charset="0"/>
                    <a:ea typeface="宋体" panose="02010600030101010101" pitchFamily="2" charset="-122"/>
                  </a:rPr>
                  <a:t>0</a:t>
                </a:r>
              </a:p>
            </p:txBody>
          </p:sp>
        </p:grpSp>
      </p:grpSp>
      <p:sp>
        <p:nvSpPr>
          <p:cNvPr id="615462" name="Text Box 38"/>
          <p:cNvSpPr txBox="1">
            <a:spLocks noChangeArrowheads="1"/>
          </p:cNvSpPr>
          <p:nvPr/>
        </p:nvSpPr>
        <p:spPr bwMode="auto">
          <a:xfrm>
            <a:off x="7398659" y="41185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buClr>
                <a:schemeClr val="folHlink"/>
              </a:buClr>
              <a:buFont typeface="Wingdings" panose="05000000000000000000" pitchFamily="2" charset="2"/>
              <a:buChar char="ü"/>
            </a:pPr>
            <a:r>
              <a:rPr kumimoji="1" lang="zh-CN" altLang="en-US" sz="2400" b="1">
                <a:latin typeface="Times New Roman" panose="02020603050405020304" pitchFamily="18" charset="0"/>
                <a:ea typeface="宋体" panose="02010600030101010101" pitchFamily="2" charset="-122"/>
              </a:rPr>
              <a:t> </a:t>
            </a:r>
          </a:p>
        </p:txBody>
      </p:sp>
      <p:sp>
        <p:nvSpPr>
          <p:cNvPr id="615463" name="Text Box 39"/>
          <p:cNvSpPr txBox="1">
            <a:spLocks noChangeArrowheads="1"/>
          </p:cNvSpPr>
          <p:nvPr/>
        </p:nvSpPr>
        <p:spPr bwMode="auto">
          <a:xfrm>
            <a:off x="7398659" y="457578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buClr>
                <a:schemeClr val="folHlink"/>
              </a:buClr>
              <a:buFont typeface="Wingdings" panose="05000000000000000000" pitchFamily="2" charset="2"/>
              <a:buChar char="ü"/>
            </a:pPr>
            <a:r>
              <a:rPr kumimoji="1" lang="zh-CN" altLang="en-US" sz="2400" b="1">
                <a:latin typeface="Times New Roman" panose="02020603050405020304" pitchFamily="18" charset="0"/>
                <a:ea typeface="宋体" panose="02010600030101010101" pitchFamily="2" charset="-122"/>
              </a:rPr>
              <a:t> </a:t>
            </a:r>
          </a:p>
        </p:txBody>
      </p:sp>
      <p:sp>
        <p:nvSpPr>
          <p:cNvPr id="615464" name="Text Box 40"/>
          <p:cNvSpPr txBox="1">
            <a:spLocks noChangeArrowheads="1"/>
          </p:cNvSpPr>
          <p:nvPr/>
        </p:nvSpPr>
        <p:spPr bwMode="auto">
          <a:xfrm>
            <a:off x="8541659" y="3661387"/>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400" b="1" i="1">
                <a:latin typeface="Times New Roman" panose="02020603050405020304" pitchFamily="18" charset="0"/>
                <a:ea typeface="宋体" panose="02010600030101010101" pitchFamily="2" charset="-122"/>
              </a:rPr>
              <a:t>j</a:t>
            </a:r>
            <a:r>
              <a:rPr kumimoji="1" lang="en-US" altLang="zh-CN" sz="2400" b="1" i="1" baseline="-25000">
                <a:latin typeface="Times New Roman" panose="02020603050405020304" pitchFamily="18" charset="0"/>
                <a:ea typeface="宋体" panose="02010600030101010101" pitchFamily="2" charset="-122"/>
              </a:rPr>
              <a:t>x</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a:latin typeface="Times New Roman" panose="02020603050405020304" pitchFamily="18" charset="0"/>
                <a:ea typeface="宋体" panose="02010600030101010101" pitchFamily="2" charset="-122"/>
              </a:rPr>
              <a:t>1</a:t>
            </a:r>
            <a:endParaRPr kumimoji="1" lang="zh-CN" altLang="en-US" sz="2400" b="1">
              <a:latin typeface="Times New Roman" panose="02020603050405020304" pitchFamily="18" charset="0"/>
              <a:ea typeface="宋体" panose="02010600030101010101" pitchFamily="2" charset="-122"/>
            </a:endParaRPr>
          </a:p>
        </p:txBody>
      </p:sp>
      <p:sp>
        <p:nvSpPr>
          <p:cNvPr id="615465" name="Text Box 41"/>
          <p:cNvSpPr txBox="1">
            <a:spLocks noChangeArrowheads="1"/>
          </p:cNvSpPr>
          <p:nvPr/>
        </p:nvSpPr>
        <p:spPr bwMode="auto">
          <a:xfrm>
            <a:off x="8541659" y="4091600"/>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en-US" altLang="zh-CN" sz="2400" b="1" i="1">
                <a:latin typeface="Times New Roman" panose="02020603050405020304" pitchFamily="18" charset="0"/>
                <a:ea typeface="宋体" panose="02010600030101010101" pitchFamily="2" charset="-122"/>
              </a:rPr>
              <a:t>j</a:t>
            </a:r>
            <a:r>
              <a:rPr kumimoji="1" lang="en-US" altLang="zh-CN" sz="2400" b="1" i="1" baseline="-25000">
                <a:latin typeface="Times New Roman" panose="02020603050405020304" pitchFamily="18" charset="0"/>
                <a:ea typeface="宋体" panose="02010600030101010101" pitchFamily="2" charset="-122"/>
              </a:rPr>
              <a:t>y</a:t>
            </a:r>
            <a:r>
              <a:rPr kumimoji="1" lang="en-US" altLang="zh-CN" sz="2400" b="1">
                <a:latin typeface="Times New Roman" panose="02020603050405020304" pitchFamily="18" charset="0"/>
                <a:ea typeface="宋体" panose="02010600030101010101" pitchFamily="2" charset="-122"/>
              </a:rPr>
              <a:t>+1 </a:t>
            </a:r>
            <a:endParaRPr kumimoji="1" lang="zh-CN" altLang="en-US" sz="2400" b="1">
              <a:latin typeface="Times New Roman" panose="02020603050405020304" pitchFamily="18" charset="0"/>
              <a:ea typeface="宋体" panose="02010600030101010101" pitchFamily="2" charset="-122"/>
            </a:endParaRPr>
          </a:p>
        </p:txBody>
      </p:sp>
      <p:sp>
        <p:nvSpPr>
          <p:cNvPr id="615466" name="Text Box 42"/>
          <p:cNvSpPr txBox="1">
            <a:spLocks noChangeArrowheads="1"/>
          </p:cNvSpPr>
          <p:nvPr/>
        </p:nvSpPr>
        <p:spPr bwMode="auto">
          <a:xfrm>
            <a:off x="8541659" y="4499587"/>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en-US" altLang="zh-CN" sz="2400" b="1" i="1">
                <a:latin typeface="Times New Roman" panose="02020603050405020304" pitchFamily="18" charset="0"/>
                <a:ea typeface="宋体" panose="02010600030101010101" pitchFamily="2" charset="-122"/>
              </a:rPr>
              <a:t>j</a:t>
            </a:r>
            <a:r>
              <a:rPr kumimoji="1" lang="en-US" altLang="zh-CN" sz="2400" b="1" i="1" baseline="-25000">
                <a:latin typeface="Times New Roman" panose="02020603050405020304" pitchFamily="18" charset="0"/>
                <a:ea typeface="宋体" panose="02010600030101010101" pitchFamily="2" charset="-122"/>
              </a:rPr>
              <a:t>x</a:t>
            </a:r>
            <a:r>
              <a:rPr kumimoji="1" lang="en-US" altLang="zh-CN" sz="2400" b="1">
                <a:latin typeface="Times New Roman" panose="02020603050405020304" pitchFamily="18" charset="0"/>
                <a:ea typeface="宋体" panose="02010600030101010101" pitchFamily="2" charset="-122"/>
              </a:rPr>
              <a:t>+1</a:t>
            </a:r>
          </a:p>
        </p:txBody>
      </p:sp>
      <p:sp>
        <p:nvSpPr>
          <p:cNvPr id="615467" name="Text Box 43"/>
          <p:cNvSpPr txBox="1">
            <a:spLocks noChangeArrowheads="1"/>
          </p:cNvSpPr>
          <p:nvPr/>
        </p:nvSpPr>
        <p:spPr bwMode="auto">
          <a:xfrm>
            <a:off x="8541659" y="49298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en-US" altLang="zh-CN" sz="2400" b="1" i="1">
                <a:latin typeface="Times New Roman" panose="02020603050405020304" pitchFamily="18" charset="0"/>
                <a:ea typeface="宋体" panose="02010600030101010101" pitchFamily="2" charset="-122"/>
              </a:rPr>
              <a:t>j</a:t>
            </a:r>
            <a:r>
              <a:rPr kumimoji="1" lang="en-US" altLang="zh-CN" sz="2400" b="1" i="1" baseline="-25000">
                <a:latin typeface="Times New Roman" panose="02020603050405020304" pitchFamily="18" charset="0"/>
                <a:ea typeface="宋体" panose="02010600030101010101" pitchFamily="2" charset="-122"/>
              </a:rPr>
              <a:t>y</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a:latin typeface="Times New Roman" panose="02020603050405020304" pitchFamily="18" charset="0"/>
                <a:ea typeface="宋体" panose="02010600030101010101" pitchFamily="2" charset="-122"/>
              </a:rPr>
              <a:t>1</a:t>
            </a:r>
            <a:endParaRPr kumimoji="1" lang="zh-CN" altLang="en-US" sz="2400" b="1">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2266746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内容占位符 8"/>
              <p:cNvSpPr>
                <a:spLocks noGrp="1"/>
              </p:cNvSpPr>
              <p:nvPr>
                <p:ph idx="1"/>
              </p:nvPr>
            </p:nvSpPr>
            <p:spPr/>
            <p:txBody>
              <a:bodyPr/>
              <a:lstStyle/>
              <a:p>
                <a:r>
                  <a:rPr lang="zh-CN" altLang="en-US" dirty="0"/>
                  <a:t>例：</a:t>
                </a:r>
                <a:r>
                  <a:rPr lang="es-ES" altLang="zh-CN" b="1" i="1" dirty="0">
                    <a:latin typeface="Times New Roman" panose="02020603050405020304" pitchFamily="18" charset="0"/>
                    <a:cs typeface="Times New Roman" panose="02020603050405020304" pitchFamily="18" charset="0"/>
                  </a:rPr>
                  <a:t>x</a:t>
                </a:r>
                <a:r>
                  <a:rPr lang="es-ES" altLang="zh-CN" b="1" dirty="0"/>
                  <a:t> = 0.1101</a:t>
                </a:r>
                <a14:m>
                  <m:oMath xmlns:m="http://schemas.openxmlformats.org/officeDocument/2006/math">
                    <m:r>
                      <a:rPr lang="es-ES" altLang="zh-CN" b="1" i="1" smtClean="0">
                        <a:latin typeface="Cambria Math" panose="02040503050406030204" pitchFamily="18" charset="0"/>
                        <a:ea typeface="Cambria Math" panose="02040503050406030204" pitchFamily="18" charset="0"/>
                      </a:rPr>
                      <m:t>×</m:t>
                    </m:r>
                  </m:oMath>
                </a14:m>
                <a:r>
                  <a:rPr lang="es-ES" altLang="zh-CN" b="1" dirty="0"/>
                  <a:t>2</a:t>
                </a:r>
                <a:r>
                  <a:rPr lang="es-ES" altLang="zh-CN" b="1" baseline="30000" dirty="0"/>
                  <a:t>01</a:t>
                </a:r>
                <a:r>
                  <a:rPr lang="es-ES" altLang="zh-CN" b="1" dirty="0"/>
                  <a:t>,</a:t>
                </a:r>
                <a:r>
                  <a:rPr lang="es-ES" altLang="zh-CN" b="1" i="1" dirty="0">
                    <a:latin typeface="Times New Roman" panose="02020603050405020304" pitchFamily="18" charset="0"/>
                    <a:cs typeface="Times New Roman" panose="02020603050405020304" pitchFamily="18" charset="0"/>
                  </a:rPr>
                  <a:t>y</a:t>
                </a:r>
                <a:r>
                  <a:rPr lang="es-ES" altLang="zh-CN" b="1" dirty="0"/>
                  <a:t> = (-0.1010)</a:t>
                </a:r>
                <a14:m>
                  <m:oMath xmlns:m="http://schemas.openxmlformats.org/officeDocument/2006/math">
                    <m:r>
                      <a:rPr lang="es-ES" altLang="zh-CN" b="1" i="1">
                        <a:latin typeface="Cambria Math" panose="02040503050406030204" pitchFamily="18" charset="0"/>
                        <a:ea typeface="Cambria Math" panose="02040503050406030204" pitchFamily="18" charset="0"/>
                      </a:rPr>
                      <m:t>×</m:t>
                    </m:r>
                  </m:oMath>
                </a14:m>
                <a:r>
                  <a:rPr lang="es-ES" altLang="zh-CN" b="1" dirty="0"/>
                  <a:t>2</a:t>
                </a:r>
                <a:r>
                  <a:rPr lang="es-ES" altLang="zh-CN" b="1" baseline="30000" dirty="0"/>
                  <a:t>11</a:t>
                </a:r>
                <a:r>
                  <a:rPr lang="zh-CN" altLang="en-US" b="1" dirty="0"/>
                  <a:t>，求</a:t>
                </a:r>
                <a:r>
                  <a:rPr lang="en-US" altLang="zh-CN" b="1" i="1" dirty="0">
                    <a:latin typeface="Times New Roman" panose="02020603050405020304" pitchFamily="18" charset="0"/>
                    <a:cs typeface="Times New Roman" panose="02020603050405020304" pitchFamily="18" charset="0"/>
                  </a:rPr>
                  <a:t>x + y</a:t>
                </a:r>
              </a:p>
              <a:p>
                <a:endParaRPr lang="es-ES" altLang="zh-CN" dirty="0"/>
              </a:p>
              <a:p>
                <a:endParaRPr lang="zh-CN" altLang="en-US" dirty="0"/>
              </a:p>
              <a:p>
                <a:endParaRPr lang="zh-CN" altLang="en-US" dirty="0"/>
              </a:p>
            </p:txBody>
          </p:sp>
        </mc:Choice>
        <mc:Fallback xmlns="">
          <p:sp>
            <p:nvSpPr>
              <p:cNvPr id="9" name="内容占位符 8"/>
              <p:cNvSpPr>
                <a:spLocks noRot="1" noChangeAspect="1" noMove="1" noResize="1" noEditPoints="1" noAdjustHandles="1" noChangeArrowheads="1" noChangeShapeType="1" noTextEdit="1"/>
              </p:cNvSpPr>
              <p:nvPr>
                <p:ph idx="1"/>
              </p:nvPr>
            </p:nvSpPr>
            <p:spPr>
              <a:blipFill rotWithShape="1">
                <a:blip r:embed="rId2"/>
                <a:stretch>
                  <a:fillRect t="-962" b="5"/>
                </a:stretch>
              </a:blipFill>
            </p:spPr>
            <p:txBody>
              <a:bodyPr/>
              <a:lstStyle/>
              <a:p>
                <a:r>
                  <a:rPr lang="zh-CN" altLang="en-US">
                    <a:noFill/>
                  </a:rPr>
                  <a:t> </a:t>
                </a:r>
              </a:p>
            </p:txBody>
          </p:sp>
        </mc:Fallback>
      </mc:AlternateContent>
      <p:sp>
        <p:nvSpPr>
          <p:cNvPr id="8" name="灯片编号占位符 7"/>
          <p:cNvSpPr>
            <a:spLocks noGrp="1"/>
          </p:cNvSpPr>
          <p:nvPr>
            <p:ph type="sldNum" sz="quarter" idx="12"/>
          </p:nvPr>
        </p:nvSpPr>
        <p:spPr/>
        <p:txBody>
          <a:bodyPr/>
          <a:lstStyle/>
          <a:p>
            <a:fld id="{8EE8E787-E6FE-45D8-9039-788B45E44EE7}" type="slidenum">
              <a:rPr lang="zh-CN" altLang="en-US" smtClean="0"/>
              <a:t>45</a:t>
            </a:fld>
            <a:endParaRPr lang="zh-CN" altLang="en-US" dirty="0"/>
          </a:p>
        </p:txBody>
      </p:sp>
      <p:sp>
        <p:nvSpPr>
          <p:cNvPr id="616454" name="Text Box 6"/>
          <p:cNvSpPr txBox="1">
            <a:spLocks noChangeArrowheads="1"/>
          </p:cNvSpPr>
          <p:nvPr/>
        </p:nvSpPr>
        <p:spPr bwMode="auto">
          <a:xfrm>
            <a:off x="1473201" y="1024314"/>
            <a:ext cx="898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解：</a:t>
            </a:r>
          </a:p>
        </p:txBody>
      </p:sp>
      <p:sp>
        <p:nvSpPr>
          <p:cNvPr id="616455" name="Text Box 7"/>
          <p:cNvSpPr txBox="1">
            <a:spLocks noChangeArrowheads="1"/>
          </p:cNvSpPr>
          <p:nvPr/>
        </p:nvSpPr>
        <p:spPr bwMode="auto">
          <a:xfrm>
            <a:off x="2235200" y="1046539"/>
            <a:ext cx="72913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 = 00, 01; 00.1101      [</a:t>
            </a:r>
            <a:r>
              <a:rPr kumimoji="1" lang="en-US" altLang="zh-CN" sz="2800" b="1" i="1">
                <a:latin typeface="Times New Roman" panose="02020603050405020304" pitchFamily="18" charset="0"/>
                <a:ea typeface="宋体" panose="02010600030101010101" pitchFamily="2" charset="-122"/>
              </a:rPr>
              <a:t>y</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 = 00, 11; 11.0110 </a:t>
            </a:r>
          </a:p>
        </p:txBody>
      </p:sp>
      <p:sp>
        <p:nvSpPr>
          <p:cNvPr id="616456" name="Text Box 8"/>
          <p:cNvSpPr txBox="1">
            <a:spLocks noChangeArrowheads="1"/>
          </p:cNvSpPr>
          <p:nvPr/>
        </p:nvSpPr>
        <p:spPr bwMode="auto">
          <a:xfrm>
            <a:off x="1473201" y="1633914"/>
            <a:ext cx="22256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3200" b="1" dirty="0">
                <a:latin typeface="Times New Roman" panose="02020603050405020304" pitchFamily="18" charset="0"/>
                <a:ea typeface="宋体" panose="02010600030101010101" pitchFamily="2" charset="-122"/>
              </a:rPr>
              <a:t>1. 对阶</a:t>
            </a:r>
          </a:p>
        </p:txBody>
      </p:sp>
      <p:sp>
        <p:nvSpPr>
          <p:cNvPr id="616457" name="Text Box 9"/>
          <p:cNvSpPr txBox="1">
            <a:spLocks noChangeArrowheads="1"/>
          </p:cNvSpPr>
          <p:nvPr/>
        </p:nvSpPr>
        <p:spPr bwMode="auto">
          <a:xfrm>
            <a:off x="3548064" y="2275264"/>
            <a:ext cx="27384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a:t>
            </a:r>
            <a:r>
              <a:rPr kumimoji="1" lang="en-US" altLang="zh-CN" sz="2000" b="1">
                <a:latin typeface="Times New Roman" panose="02020603050405020304" pitchFamily="18" charset="0"/>
                <a:ea typeface="宋体" panose="02010600030101010101" pitchFamily="2" charset="-122"/>
              </a:rPr>
              <a:t>Δ</a:t>
            </a:r>
            <a:r>
              <a:rPr kumimoji="1" lang="en-US" altLang="zh-CN" sz="2400" b="1" i="1">
                <a:latin typeface="Times New Roman" panose="02020603050405020304" pitchFamily="18" charset="0"/>
                <a:ea typeface="宋体" panose="02010600030101010101" pitchFamily="2" charset="-122"/>
              </a:rPr>
              <a:t>j</a:t>
            </a:r>
            <a:r>
              <a:rPr kumimoji="1" lang="en-US" altLang="zh-CN" sz="24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400" b="1">
                <a:latin typeface="Times New Roman" panose="02020603050405020304" pitchFamily="18" charset="0"/>
                <a:ea typeface="宋体" panose="02010600030101010101" pitchFamily="2" charset="-122"/>
              </a:rPr>
              <a:t> = [</a:t>
            </a:r>
            <a:r>
              <a:rPr kumimoji="1" lang="en-US" altLang="zh-CN" sz="2400" b="1" i="1">
                <a:latin typeface="Times New Roman" panose="02020603050405020304" pitchFamily="18" charset="0"/>
                <a:ea typeface="宋体" panose="02010600030101010101" pitchFamily="2" charset="-122"/>
              </a:rPr>
              <a:t>j</a:t>
            </a:r>
            <a:r>
              <a:rPr kumimoji="1" lang="en-US" altLang="zh-CN" sz="2400" b="1" i="1" baseline="-25000">
                <a:latin typeface="Times New Roman" panose="02020603050405020304" pitchFamily="18" charset="0"/>
                <a:ea typeface="宋体" panose="02010600030101010101" pitchFamily="2" charset="-122"/>
              </a:rPr>
              <a:t>x</a:t>
            </a:r>
            <a:r>
              <a:rPr kumimoji="1" lang="en-US" altLang="zh-CN" sz="24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400" b="1">
                <a:latin typeface="Times New Roman" panose="02020603050405020304" pitchFamily="18" charset="0"/>
                <a:ea typeface="宋体" panose="02010600030101010101" pitchFamily="2" charset="-122"/>
              </a:rPr>
              <a:t> </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1">
                <a:latin typeface="Times New Roman" panose="02020603050405020304" pitchFamily="18" charset="0"/>
                <a:ea typeface="宋体" panose="02010600030101010101" pitchFamily="2" charset="-122"/>
                <a:cs typeface="Times New Roman" panose="02020603050405020304" pitchFamily="18" charset="0"/>
              </a:rPr>
              <a:t>j</a:t>
            </a:r>
            <a:r>
              <a:rPr kumimoji="1" lang="en-US" altLang="zh-CN" sz="2400" b="1" i="1" baseline="-25000">
                <a:latin typeface="Times New Roman" panose="02020603050405020304" pitchFamily="18" charset="0"/>
                <a:ea typeface="宋体" panose="02010600030101010101" pitchFamily="2" charset="-122"/>
                <a:cs typeface="Times New Roman" panose="02020603050405020304" pitchFamily="18" charset="0"/>
              </a:rPr>
              <a:t>y</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baseline="-25000">
                <a:latin typeface="Times New Roman" panose="02020603050405020304" pitchFamily="18" charset="0"/>
                <a:ea typeface="宋体" panose="02010600030101010101" pitchFamily="2" charset="-122"/>
              </a:rPr>
              <a:t>补</a:t>
            </a:r>
          </a:p>
        </p:txBody>
      </p:sp>
      <p:sp>
        <p:nvSpPr>
          <p:cNvPr id="616458" name="Text Box 10"/>
          <p:cNvSpPr txBox="1">
            <a:spLocks noChangeArrowheads="1"/>
          </p:cNvSpPr>
          <p:nvPr/>
        </p:nvSpPr>
        <p:spPr bwMode="auto">
          <a:xfrm>
            <a:off x="6491289" y="2275264"/>
            <a:ext cx="11953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 00, 01</a:t>
            </a:r>
          </a:p>
        </p:txBody>
      </p:sp>
      <p:sp>
        <p:nvSpPr>
          <p:cNvPr id="616459" name="Text Box 11"/>
          <p:cNvSpPr txBox="1">
            <a:spLocks noChangeArrowheads="1"/>
          </p:cNvSpPr>
          <p:nvPr/>
        </p:nvSpPr>
        <p:spPr bwMode="auto">
          <a:xfrm>
            <a:off x="6731000" y="2665789"/>
            <a:ext cx="946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11, 01</a:t>
            </a:r>
          </a:p>
        </p:txBody>
      </p:sp>
      <p:sp>
        <p:nvSpPr>
          <p:cNvPr id="616460" name="Text Box 12"/>
          <p:cNvSpPr txBox="1">
            <a:spLocks noChangeArrowheads="1"/>
          </p:cNvSpPr>
          <p:nvPr/>
        </p:nvSpPr>
        <p:spPr bwMode="auto">
          <a:xfrm>
            <a:off x="6731000" y="3037264"/>
            <a:ext cx="946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11, 10</a:t>
            </a:r>
          </a:p>
        </p:txBody>
      </p:sp>
      <p:sp>
        <p:nvSpPr>
          <p:cNvPr id="616461" name="Text Box 13"/>
          <p:cNvSpPr txBox="1">
            <a:spLocks noChangeArrowheads="1"/>
          </p:cNvSpPr>
          <p:nvPr/>
        </p:nvSpPr>
        <p:spPr bwMode="auto">
          <a:xfrm>
            <a:off x="2235200" y="3408739"/>
            <a:ext cx="3276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dirty="0">
                <a:latin typeface="Times New Roman" panose="02020603050405020304" pitchFamily="18" charset="0"/>
                <a:ea typeface="宋体" panose="02010600030101010101" pitchFamily="2" charset="-122"/>
              </a:rPr>
              <a:t>阶差为负（ </a:t>
            </a:r>
            <a:r>
              <a:rPr kumimoji="1" lang="zh-CN" altLang="en-US" sz="2400" b="1"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900" b="1" dirty="0">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b="1" dirty="0">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2400" b="1" dirty="0">
                <a:latin typeface="Times New Roman" panose="02020603050405020304" pitchFamily="18" charset="0"/>
                <a:ea typeface="宋体" panose="02010600030101010101" pitchFamily="2" charset="-122"/>
              </a:rPr>
              <a:t>）</a:t>
            </a:r>
          </a:p>
        </p:txBody>
      </p:sp>
      <p:grpSp>
        <p:nvGrpSpPr>
          <p:cNvPr id="3" name="Group 14"/>
          <p:cNvGrpSpPr/>
          <p:nvPr/>
        </p:nvGrpSpPr>
        <p:grpSpPr bwMode="auto">
          <a:xfrm>
            <a:off x="3363913" y="4935914"/>
            <a:ext cx="2470150" cy="519112"/>
            <a:chOff x="1424" y="3170"/>
            <a:chExt cx="1556" cy="327"/>
          </a:xfrm>
        </p:grpSpPr>
        <p:sp>
          <p:nvSpPr>
            <p:cNvPr id="83999" name="Text Box 15"/>
            <p:cNvSpPr txBox="1">
              <a:spLocks noChangeArrowheads="1"/>
            </p:cNvSpPr>
            <p:nvPr/>
          </p:nvSpPr>
          <p:spPr bwMode="auto">
            <a:xfrm>
              <a:off x="1424" y="3202"/>
              <a:ext cx="6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a:t>
              </a:r>
              <a:r>
                <a:rPr kumimoji="1" lang="en-US" altLang="zh-CN" sz="2400" b="1" i="1">
                  <a:latin typeface="Times New Roman" panose="02020603050405020304" pitchFamily="18" charset="0"/>
                  <a:ea typeface="宋体" panose="02010600030101010101" pitchFamily="2" charset="-122"/>
                </a:rPr>
                <a:t>S</a:t>
              </a:r>
              <a:r>
                <a:rPr kumimoji="1" lang="en-US" altLang="zh-CN" sz="2400" b="1" i="1" baseline="-25000">
                  <a:latin typeface="Times New Roman" panose="02020603050405020304" pitchFamily="18" charset="0"/>
                  <a:ea typeface="宋体" panose="02010600030101010101" pitchFamily="2" charset="-122"/>
                </a:rPr>
                <a:t>x</a:t>
              </a:r>
              <a:r>
                <a:rPr kumimoji="1" lang="en-US" altLang="zh-CN" sz="24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400" b="1" baseline="-1500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 </a:t>
              </a:r>
              <a:endParaRPr kumimoji="1" lang="zh-CN" altLang="en-US" sz="2400" b="1">
                <a:latin typeface="Times New Roman" panose="02020603050405020304" pitchFamily="18" charset="0"/>
                <a:ea typeface="宋体" panose="02010600030101010101" pitchFamily="2" charset="-122"/>
              </a:endParaRPr>
            </a:p>
          </p:txBody>
        </p:sp>
        <p:sp>
          <p:nvSpPr>
            <p:cNvPr id="84000" name="Text Box 16"/>
            <p:cNvSpPr txBox="1">
              <a:spLocks noChangeArrowheads="1"/>
            </p:cNvSpPr>
            <p:nvPr/>
          </p:nvSpPr>
          <p:spPr bwMode="auto">
            <a:xfrm>
              <a:off x="2064" y="3170"/>
              <a:ext cx="9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r>
                <a:rPr kumimoji="1" lang="zh-CN" altLang="en-US" sz="2400" b="1">
                  <a:latin typeface="Times New Roman" panose="02020603050405020304" pitchFamily="18" charset="0"/>
                  <a:ea typeface="宋体" panose="02010600030101010101" pitchFamily="2" charset="-122"/>
                </a:rPr>
                <a:t> </a:t>
              </a:r>
              <a:r>
                <a:rPr kumimoji="1" lang="zh-CN" altLang="en-US" sz="2400" b="1">
                  <a:solidFill>
                    <a:schemeClr val="folHlink"/>
                  </a:solidFill>
                  <a:latin typeface="Times New Roman" panose="02020603050405020304" pitchFamily="18" charset="0"/>
                  <a:ea typeface="宋体" panose="02010600030101010101" pitchFamily="2" charset="-122"/>
                </a:rPr>
                <a:t>00.0011</a:t>
              </a:r>
            </a:p>
          </p:txBody>
        </p:sp>
      </p:grpSp>
      <p:grpSp>
        <p:nvGrpSpPr>
          <p:cNvPr id="4" name="Group 17"/>
          <p:cNvGrpSpPr/>
          <p:nvPr/>
        </p:nvGrpSpPr>
        <p:grpSpPr bwMode="auto">
          <a:xfrm>
            <a:off x="3271839" y="5316914"/>
            <a:ext cx="2562225" cy="519112"/>
            <a:chOff x="1366" y="3410"/>
            <a:chExt cx="1614" cy="327"/>
          </a:xfrm>
        </p:grpSpPr>
        <p:sp>
          <p:nvSpPr>
            <p:cNvPr id="83997" name="Text Box 18"/>
            <p:cNvSpPr txBox="1">
              <a:spLocks noChangeArrowheads="1"/>
            </p:cNvSpPr>
            <p:nvPr/>
          </p:nvSpPr>
          <p:spPr bwMode="auto">
            <a:xfrm>
              <a:off x="1366" y="3416"/>
              <a:ext cx="93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 [</a:t>
              </a:r>
              <a:r>
                <a:rPr kumimoji="1" lang="en-US" altLang="zh-CN" sz="2400" b="1" i="1">
                  <a:latin typeface="Times New Roman" panose="02020603050405020304" pitchFamily="18" charset="0"/>
                  <a:ea typeface="宋体" panose="02010600030101010101" pitchFamily="2" charset="-122"/>
                </a:rPr>
                <a:t>S</a:t>
              </a:r>
              <a:r>
                <a:rPr kumimoji="1" lang="en-US" altLang="zh-CN" sz="2400" b="1" i="1" baseline="-25000">
                  <a:latin typeface="Times New Roman" panose="02020603050405020304" pitchFamily="18" charset="0"/>
                  <a:ea typeface="宋体" panose="02010600030101010101" pitchFamily="2" charset="-122"/>
                </a:rPr>
                <a:t>y</a:t>
              </a:r>
              <a:r>
                <a:rPr kumimoji="1" lang="en-US" altLang="zh-CN" sz="24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endParaRPr kumimoji="1" lang="zh-CN" altLang="en-US" sz="2400" b="1" baseline="-150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3998" name="Text Box 19"/>
            <p:cNvSpPr txBox="1">
              <a:spLocks noChangeArrowheads="1"/>
            </p:cNvSpPr>
            <p:nvPr/>
          </p:nvSpPr>
          <p:spPr bwMode="auto">
            <a:xfrm>
              <a:off x="2064" y="3410"/>
              <a:ext cx="9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r>
                <a:rPr kumimoji="1" lang="zh-CN" altLang="en-US" sz="2400" b="1">
                  <a:latin typeface="Times New Roman" panose="02020603050405020304" pitchFamily="18" charset="0"/>
                  <a:ea typeface="宋体" panose="02010600030101010101" pitchFamily="2" charset="-122"/>
                </a:rPr>
                <a:t> 11.0110</a:t>
              </a:r>
            </a:p>
          </p:txBody>
        </p:sp>
      </p:grpSp>
      <p:sp>
        <p:nvSpPr>
          <p:cNvPr id="616468" name="Text Box 20"/>
          <p:cNvSpPr txBox="1">
            <a:spLocks noChangeArrowheads="1"/>
          </p:cNvSpPr>
          <p:nvPr/>
        </p:nvSpPr>
        <p:spPr bwMode="auto">
          <a:xfrm>
            <a:off x="4665663" y="5694739"/>
            <a:ext cx="1174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11.1001</a:t>
            </a:r>
          </a:p>
        </p:txBody>
      </p:sp>
      <p:sp>
        <p:nvSpPr>
          <p:cNvPr id="616469" name="Line 21"/>
          <p:cNvSpPr>
            <a:spLocks noChangeShapeType="1"/>
          </p:cNvSpPr>
          <p:nvPr/>
        </p:nvSpPr>
        <p:spPr bwMode="auto">
          <a:xfrm>
            <a:off x="2871788" y="5770939"/>
            <a:ext cx="3429000"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616470" name="Line 22"/>
          <p:cNvSpPr>
            <a:spLocks noChangeShapeType="1"/>
          </p:cNvSpPr>
          <p:nvPr/>
        </p:nvSpPr>
        <p:spPr bwMode="auto">
          <a:xfrm>
            <a:off x="6273800" y="3113464"/>
            <a:ext cx="1524000"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grpSp>
        <p:nvGrpSpPr>
          <p:cNvPr id="5" name="Group 23"/>
          <p:cNvGrpSpPr/>
          <p:nvPr/>
        </p:nvGrpSpPr>
        <p:grpSpPr bwMode="auto">
          <a:xfrm>
            <a:off x="5260976" y="3418264"/>
            <a:ext cx="2917825" cy="457200"/>
            <a:chOff x="2770" y="2319"/>
            <a:chExt cx="1838" cy="288"/>
          </a:xfrm>
        </p:grpSpPr>
        <p:sp>
          <p:nvSpPr>
            <p:cNvPr id="83995" name="Text Box 24"/>
            <p:cNvSpPr txBox="1">
              <a:spLocks noChangeArrowheads="1"/>
            </p:cNvSpPr>
            <p:nvPr/>
          </p:nvSpPr>
          <p:spPr bwMode="auto">
            <a:xfrm>
              <a:off x="2770" y="2319"/>
              <a:ext cx="183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 </a:t>
              </a:r>
              <a:r>
                <a:rPr kumimoji="1" lang="en-US" altLang="zh-CN" sz="2400" b="1" i="1">
                  <a:latin typeface="Times New Roman" panose="02020603050405020304" pitchFamily="18" charset="0"/>
                  <a:ea typeface="宋体" panose="02010600030101010101" pitchFamily="2" charset="-122"/>
                </a:rPr>
                <a:t>S</a:t>
              </a:r>
              <a:r>
                <a:rPr kumimoji="1" lang="en-US" altLang="zh-CN" sz="2400" b="1" i="1" baseline="-25000">
                  <a:latin typeface="Times New Roman" panose="02020603050405020304" pitchFamily="18" charset="0"/>
                  <a:ea typeface="宋体" panose="02010600030101010101" pitchFamily="2" charset="-122"/>
                </a:rPr>
                <a:t>x</a:t>
              </a:r>
              <a:r>
                <a:rPr kumimoji="1" lang="en-US" altLang="zh-CN" sz="2400" b="1">
                  <a:latin typeface="Times New Roman" panose="02020603050405020304" pitchFamily="18" charset="0"/>
                  <a:ea typeface="宋体" panose="02010600030101010101" pitchFamily="2" charset="-122"/>
                </a:rPr>
                <a:t>      2     </a:t>
              </a:r>
              <a:r>
                <a:rPr kumimoji="1" lang="en-US" altLang="zh-CN" sz="2400" b="1" i="1">
                  <a:latin typeface="Times New Roman" panose="02020603050405020304" pitchFamily="18" charset="0"/>
                  <a:ea typeface="宋体" panose="02010600030101010101" pitchFamily="2" charset="-122"/>
                </a:rPr>
                <a:t>j</a:t>
              </a:r>
              <a:r>
                <a:rPr kumimoji="1" lang="en-US" altLang="zh-CN" sz="2400" b="1" i="1" baseline="-25000">
                  <a:latin typeface="Times New Roman" panose="02020603050405020304" pitchFamily="18" charset="0"/>
                  <a:ea typeface="宋体" panose="02010600030101010101" pitchFamily="2" charset="-122"/>
                </a:rPr>
                <a:t>x</a:t>
              </a:r>
              <a:r>
                <a:rPr kumimoji="1" lang="en-US" altLang="zh-CN" sz="2400" b="1">
                  <a:latin typeface="Times New Roman" panose="02020603050405020304" pitchFamily="18" charset="0"/>
                  <a:ea typeface="宋体" panose="02010600030101010101" pitchFamily="2" charset="-122"/>
                </a:rPr>
                <a:t>+ 2</a:t>
              </a:r>
            </a:p>
          </p:txBody>
        </p:sp>
        <p:sp>
          <p:nvSpPr>
            <p:cNvPr id="83996" name="Line 25"/>
            <p:cNvSpPr>
              <a:spLocks noChangeShapeType="1"/>
            </p:cNvSpPr>
            <p:nvPr/>
          </p:nvSpPr>
          <p:spPr bwMode="auto">
            <a:xfrm>
              <a:off x="3250" y="2463"/>
              <a:ext cx="240" cy="1"/>
            </a:xfrm>
            <a:prstGeom prst="line">
              <a:avLst/>
            </a:prstGeom>
            <a:noFill/>
            <a:ln w="28575">
              <a:solidFill>
                <a:schemeClr val="tx1"/>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616474" name="Text Box 26"/>
          <p:cNvSpPr txBox="1">
            <a:spLocks noChangeArrowheads="1"/>
          </p:cNvSpPr>
          <p:nvPr/>
        </p:nvSpPr>
        <p:spPr bwMode="auto">
          <a:xfrm>
            <a:off x="2835276" y="5999539"/>
            <a:ext cx="6334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y</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 = 00, 11; 11. 1001</a:t>
            </a:r>
          </a:p>
        </p:txBody>
      </p:sp>
      <p:sp>
        <p:nvSpPr>
          <p:cNvPr id="616475" name="Text Box 27"/>
          <p:cNvSpPr txBox="1">
            <a:spLocks noChangeArrowheads="1"/>
          </p:cNvSpPr>
          <p:nvPr/>
        </p:nvSpPr>
        <p:spPr bwMode="auto">
          <a:xfrm>
            <a:off x="1762126" y="3865939"/>
            <a:ext cx="2530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dirty="0">
                <a:latin typeface="Times New Roman" panose="02020603050405020304" pitchFamily="18" charset="0"/>
                <a:ea typeface="宋体" panose="02010600030101010101" pitchFamily="2" charset="-122"/>
              </a:rPr>
              <a:t>② 对阶</a:t>
            </a:r>
          </a:p>
        </p:txBody>
      </p:sp>
      <p:sp>
        <p:nvSpPr>
          <p:cNvPr id="616476" name="Text Box 28"/>
          <p:cNvSpPr txBox="1">
            <a:spLocks noChangeArrowheads="1"/>
          </p:cNvSpPr>
          <p:nvPr/>
        </p:nvSpPr>
        <p:spPr bwMode="auto">
          <a:xfrm>
            <a:off x="3651250" y="3865939"/>
            <a:ext cx="31130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solidFill>
                  <a:schemeClr val="folHlink"/>
                </a:solidFill>
                <a:latin typeface="Times New Roman" panose="02020603050405020304" pitchFamily="18" charset="0"/>
                <a:ea typeface="宋体" panose="02010600030101010101" pitchFamily="2" charset="-122"/>
              </a:rPr>
              <a:t>[</a:t>
            </a:r>
            <a:r>
              <a:rPr kumimoji="1" lang="en-US" altLang="zh-CN" sz="2400" b="1" i="1">
                <a:solidFill>
                  <a:schemeClr val="folHlink"/>
                </a:solidFill>
                <a:latin typeface="Times New Roman" panose="02020603050405020304" pitchFamily="18" charset="0"/>
                <a:ea typeface="宋体" panose="02010600030101010101" pitchFamily="2" charset="-122"/>
              </a:rPr>
              <a:t>x</a:t>
            </a:r>
            <a:r>
              <a:rPr kumimoji="1" lang="en-US" altLang="zh-CN" sz="2400" b="1">
                <a:solidFill>
                  <a:schemeClr val="folHlink"/>
                </a:solidFill>
                <a:latin typeface="Times New Roman" panose="02020603050405020304" pitchFamily="18" charset="0"/>
                <a:ea typeface="宋体" panose="02010600030101010101" pitchFamily="2" charset="-122"/>
              </a:rPr>
              <a:t>]</a:t>
            </a:r>
            <a:r>
              <a:rPr kumimoji="1" lang="zh-CN" altLang="en-US" sz="2400" b="1" baseline="-25000">
                <a:solidFill>
                  <a:schemeClr val="folHlink"/>
                </a:solidFill>
                <a:latin typeface="Times New Roman" panose="02020603050405020304" pitchFamily="18" charset="0"/>
                <a:ea typeface="宋体" panose="02010600030101010101" pitchFamily="2" charset="-122"/>
              </a:rPr>
              <a:t>补</a:t>
            </a:r>
            <a:r>
              <a:rPr kumimoji="1" lang="zh-CN" altLang="en-US" sz="2400" b="1" baseline="-1500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800" b="1">
                <a:solidFill>
                  <a:schemeClr val="folHlink"/>
                </a:solidFill>
                <a:latin typeface="Times New Roman" panose="02020603050405020304" pitchFamily="18" charset="0"/>
                <a:ea typeface="宋体" panose="02010600030101010101" pitchFamily="2" charset="-122"/>
              </a:rPr>
              <a:t> =</a:t>
            </a:r>
            <a:r>
              <a:rPr kumimoji="1" lang="zh-CN" altLang="en-US" sz="2800" b="1">
                <a:latin typeface="Times New Roman" panose="02020603050405020304" pitchFamily="18" charset="0"/>
                <a:ea typeface="宋体" panose="02010600030101010101" pitchFamily="2" charset="-122"/>
              </a:rPr>
              <a:t> </a:t>
            </a:r>
            <a:r>
              <a:rPr kumimoji="1" lang="zh-CN" altLang="en-US" sz="2400" b="1">
                <a:solidFill>
                  <a:schemeClr val="folHlink"/>
                </a:solidFill>
                <a:latin typeface="Times New Roman" panose="02020603050405020304" pitchFamily="18" charset="0"/>
                <a:ea typeface="宋体" panose="02010600030101010101" pitchFamily="2" charset="-122"/>
              </a:rPr>
              <a:t>00, 11; 00.0011</a:t>
            </a:r>
          </a:p>
        </p:txBody>
      </p:sp>
      <p:sp>
        <p:nvSpPr>
          <p:cNvPr id="616477" name="Text Box 29"/>
          <p:cNvSpPr txBox="1">
            <a:spLocks noChangeArrowheads="1"/>
          </p:cNvSpPr>
          <p:nvPr/>
        </p:nvSpPr>
        <p:spPr bwMode="auto">
          <a:xfrm>
            <a:off x="6273800" y="2741989"/>
            <a:ext cx="357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a:t>
            </a:r>
          </a:p>
        </p:txBody>
      </p:sp>
      <p:sp>
        <p:nvSpPr>
          <p:cNvPr id="616478" name="Text Box 30"/>
          <p:cNvSpPr txBox="1">
            <a:spLocks noChangeArrowheads="1"/>
          </p:cNvSpPr>
          <p:nvPr/>
        </p:nvSpPr>
        <p:spPr bwMode="auto">
          <a:xfrm>
            <a:off x="2916239" y="5355014"/>
            <a:ext cx="357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a:t>
            </a:r>
          </a:p>
        </p:txBody>
      </p:sp>
      <p:sp>
        <p:nvSpPr>
          <p:cNvPr id="616479" name="Text Box 31"/>
          <p:cNvSpPr txBox="1">
            <a:spLocks noChangeArrowheads="1"/>
          </p:cNvSpPr>
          <p:nvPr/>
        </p:nvSpPr>
        <p:spPr bwMode="auto">
          <a:xfrm>
            <a:off x="6208713" y="4956551"/>
            <a:ext cx="228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spcBef>
                <a:spcPct val="50000"/>
              </a:spcBef>
            </a:pPr>
            <a:r>
              <a:rPr kumimoji="1" lang="zh-CN" altLang="en-US" sz="2000" b="1">
                <a:latin typeface="Times New Roman" panose="02020603050405020304" pitchFamily="18" charset="0"/>
                <a:ea typeface="宋体" panose="02010600030101010101" pitchFamily="2" charset="-122"/>
              </a:rPr>
              <a:t>对阶后的[</a:t>
            </a:r>
            <a:r>
              <a:rPr kumimoji="1" lang="en-US" altLang="zh-CN" sz="2000" b="1" i="1">
                <a:latin typeface="Times New Roman" panose="02020603050405020304" pitchFamily="18" charset="0"/>
                <a:ea typeface="宋体" panose="02010600030101010101" pitchFamily="2" charset="-122"/>
              </a:rPr>
              <a:t>S</a:t>
            </a:r>
            <a:r>
              <a:rPr kumimoji="1" lang="en-US" altLang="zh-CN" sz="2000" b="1" i="1" baseline="-25000">
                <a:latin typeface="Times New Roman" panose="02020603050405020304" pitchFamily="18" charset="0"/>
                <a:ea typeface="宋体" panose="02010600030101010101" pitchFamily="2" charset="-122"/>
              </a:rPr>
              <a:t>x</a:t>
            </a:r>
            <a:r>
              <a:rPr kumimoji="1" lang="en-US" altLang="zh-CN" sz="2000" b="1">
                <a:latin typeface="Times New Roman" panose="02020603050405020304" pitchFamily="18" charset="0"/>
                <a:ea typeface="宋体" panose="02010600030101010101" pitchFamily="2" charset="-122"/>
              </a:rPr>
              <a:t>]</a:t>
            </a:r>
            <a:r>
              <a:rPr kumimoji="1" lang="zh-CN" altLang="en-US" sz="2000" b="1" baseline="-25000">
                <a:latin typeface="Times New Roman" panose="02020603050405020304" pitchFamily="18" charset="0"/>
                <a:ea typeface="宋体" panose="02010600030101010101" pitchFamily="2" charset="-122"/>
              </a:rPr>
              <a:t>补</a:t>
            </a:r>
            <a:r>
              <a:rPr kumimoji="1" lang="zh-CN" altLang="en-US" sz="2000" b="1" baseline="-1500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616481" name="Text Box 33"/>
          <p:cNvSpPr txBox="1">
            <a:spLocks noChangeArrowheads="1"/>
          </p:cNvSpPr>
          <p:nvPr/>
        </p:nvSpPr>
        <p:spPr bwMode="auto">
          <a:xfrm>
            <a:off x="1762126" y="2257802"/>
            <a:ext cx="2835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dirty="0">
                <a:latin typeface="Times New Roman" panose="02020603050405020304" pitchFamily="18" charset="0"/>
                <a:ea typeface="宋体" panose="02010600030101010101" pitchFamily="2" charset="-122"/>
              </a:rPr>
              <a:t>① 求阶差</a:t>
            </a:r>
          </a:p>
        </p:txBody>
      </p:sp>
      <p:sp>
        <p:nvSpPr>
          <p:cNvPr id="616482" name="Text Box 34"/>
          <p:cNvSpPr txBox="1">
            <a:spLocks noChangeArrowheads="1"/>
          </p:cNvSpPr>
          <p:nvPr/>
        </p:nvSpPr>
        <p:spPr bwMode="auto">
          <a:xfrm>
            <a:off x="1397000" y="4475539"/>
            <a:ext cx="3581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3200" b="1" dirty="0">
                <a:latin typeface="Times New Roman" panose="02020603050405020304" pitchFamily="18" charset="0"/>
                <a:ea typeface="宋体" panose="02010600030101010101" pitchFamily="2" charset="-122"/>
              </a:rPr>
              <a:t>2. 尾数求和</a:t>
            </a:r>
          </a:p>
        </p:txBody>
      </p:sp>
    </p:spTree>
    <p:extLst>
      <p:ext uri="{BB962C8B-B14F-4D97-AF65-F5344CB8AC3E}">
        <p14:creationId xmlns:p14="http://schemas.microsoft.com/office/powerpoint/2010/main" val="20647446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lstStyle/>
          <a:p>
            <a:pPr lvl="0">
              <a:lnSpc>
                <a:spcPct val="100000"/>
              </a:lnSpc>
            </a:pPr>
            <a:r>
              <a:rPr lang="zh-CN" altLang="en-US" dirty="0"/>
              <a:t>原码规格化判断方法：</a:t>
            </a:r>
            <a:r>
              <a:rPr kumimoji="1" lang="zh-CN" altLang="en-US" b="1" dirty="0">
                <a:solidFill>
                  <a:schemeClr val="folHlink"/>
                </a:solidFill>
                <a:latin typeface="Times New Roman" panose="02020603050405020304" pitchFamily="18" charset="0"/>
                <a:sym typeface="+mn-ea"/>
              </a:rPr>
              <a:t>不论正数</a:t>
            </a:r>
            <a:r>
              <a:rPr kumimoji="1" lang="zh-CN" altLang="en-US" b="1" dirty="0">
                <a:latin typeface="Times New Roman" panose="02020603050405020304" pitchFamily="18" charset="0"/>
                <a:sym typeface="+mn-ea"/>
              </a:rPr>
              <a:t>、</a:t>
            </a:r>
            <a:r>
              <a:rPr kumimoji="1" lang="zh-CN" altLang="en-US" b="1" dirty="0">
                <a:solidFill>
                  <a:schemeClr val="folHlink"/>
                </a:solidFill>
                <a:latin typeface="Times New Roman" panose="02020603050405020304" pitchFamily="18" charset="0"/>
                <a:sym typeface="+mn-ea"/>
              </a:rPr>
              <a:t>负数</a:t>
            </a:r>
            <a:r>
              <a:rPr kumimoji="1" lang="zh-CN" altLang="en-US" b="1" dirty="0">
                <a:latin typeface="Times New Roman" panose="02020603050405020304" pitchFamily="18" charset="0"/>
                <a:sym typeface="+mn-ea"/>
              </a:rPr>
              <a:t>，</a:t>
            </a:r>
            <a:r>
              <a:rPr kumimoji="1" lang="zh-CN" altLang="en-US" b="1" dirty="0">
                <a:solidFill>
                  <a:schemeClr val="folHlink"/>
                </a:solidFill>
                <a:latin typeface="Times New Roman" panose="02020603050405020304" pitchFamily="18" charset="0"/>
                <a:sym typeface="+mn-ea"/>
              </a:rPr>
              <a:t>第一数位为1</a:t>
            </a:r>
          </a:p>
          <a:p>
            <a:pPr lvl="0">
              <a:lnSpc>
                <a:spcPct val="100000"/>
              </a:lnSpc>
            </a:pPr>
            <a:r>
              <a:rPr lang="zh-CN" altLang="en-US" b="1" dirty="0">
                <a:solidFill>
                  <a:srgbClr val="FF0000"/>
                </a:solidFill>
                <a:sym typeface="+mn-ea"/>
              </a:rPr>
              <a:t>补码</a:t>
            </a:r>
            <a:r>
              <a:rPr lang="zh-CN" altLang="en-US" dirty="0">
                <a:sym typeface="+mn-ea"/>
              </a:rPr>
              <a:t>规格化判断方法：</a:t>
            </a:r>
            <a:r>
              <a:rPr kumimoji="1" lang="zh-CN" altLang="en-US" b="1" dirty="0">
                <a:solidFill>
                  <a:schemeClr val="folHlink"/>
                </a:solidFill>
                <a:latin typeface="Times New Roman" panose="02020603050405020304" pitchFamily="18" charset="0"/>
                <a:sym typeface="+mn-ea"/>
              </a:rPr>
              <a:t>符号位和第 一数位不同</a:t>
            </a:r>
            <a:endParaRPr lang="zh-CN" altLang="en-US" dirty="0"/>
          </a:p>
          <a:p>
            <a:pPr lvl="0">
              <a:lnSpc>
                <a:spcPct val="100000"/>
              </a:lnSpc>
            </a:pPr>
            <a:r>
              <a:rPr lang="zh-CN" altLang="en-US" dirty="0"/>
              <a:t>补码左规</a:t>
            </a:r>
            <a:r>
              <a:rPr lang="en-US" altLang="zh-CN" dirty="0"/>
              <a:t>:</a:t>
            </a:r>
            <a:r>
              <a:rPr kumimoji="1" lang="zh-CN" altLang="en-US" sz="2800" b="1" dirty="0">
                <a:solidFill>
                  <a:schemeClr val="folHlink"/>
                </a:solidFill>
                <a:latin typeface="Times New Roman" panose="02020603050405020304" pitchFamily="18" charset="0"/>
              </a:rPr>
              <a:t>尾数每左移</a:t>
            </a:r>
            <a:r>
              <a:rPr kumimoji="1" lang="en-US" altLang="zh-CN" sz="2800" b="1" dirty="0">
                <a:solidFill>
                  <a:schemeClr val="folHlink"/>
                </a:solidFill>
                <a:latin typeface="Times New Roman" panose="02020603050405020304" pitchFamily="18" charset="0"/>
              </a:rPr>
              <a:t>1</a:t>
            </a:r>
            <a:r>
              <a:rPr kumimoji="1" lang="zh-CN" altLang="en-US" sz="2800" b="1" dirty="0">
                <a:solidFill>
                  <a:schemeClr val="folHlink"/>
                </a:solidFill>
                <a:latin typeface="Times New Roman" panose="02020603050405020304" pitchFamily="18" charset="0"/>
              </a:rPr>
              <a:t>位</a:t>
            </a:r>
            <a:r>
              <a:rPr kumimoji="1" lang="zh-CN" altLang="en-US" sz="2800" b="1" dirty="0">
                <a:latin typeface="Times New Roman" panose="02020603050405020304" pitchFamily="18" charset="0"/>
              </a:rPr>
              <a:t>，</a:t>
            </a:r>
            <a:r>
              <a:rPr kumimoji="1" lang="zh-CN" altLang="en-US" sz="2800" b="1" dirty="0">
                <a:solidFill>
                  <a:schemeClr val="folHlink"/>
                </a:solidFill>
                <a:latin typeface="Times New Roman" panose="02020603050405020304" pitchFamily="18" charset="0"/>
              </a:rPr>
              <a:t>阶码减1</a:t>
            </a:r>
            <a:r>
              <a:rPr kumimoji="1" lang="zh-CN" altLang="en-US" sz="2800" b="1" dirty="0">
                <a:latin typeface="Times New Roman" panose="02020603050405020304" pitchFamily="18" charset="0"/>
              </a:rPr>
              <a:t>，</a:t>
            </a:r>
            <a:r>
              <a:rPr kumimoji="1" lang="zh-CN" altLang="en-US" sz="2800" b="1" dirty="0">
                <a:solidFill>
                  <a:schemeClr val="folHlink"/>
                </a:solidFill>
                <a:latin typeface="Times New Roman" panose="02020603050405020304" pitchFamily="18" charset="0"/>
              </a:rPr>
              <a:t>直到数符与第一数位不同。 </a:t>
            </a:r>
          </a:p>
          <a:p>
            <a:pPr marL="0" indent="0">
              <a:lnSpc>
                <a:spcPct val="100000"/>
              </a:lnSpc>
              <a:buNone/>
            </a:pPr>
            <a:r>
              <a:rPr kumimoji="1" lang="en-US" altLang="zh-CN" sz="2400" b="1" dirty="0">
                <a:latin typeface="Times New Roman" panose="02020603050405020304" pitchFamily="18" charset="0"/>
              </a:rPr>
              <a:t>	        </a:t>
            </a:r>
            <a:r>
              <a:rPr kumimoji="1" lang="en-US" altLang="zh-CN" sz="2800" b="1" dirty="0">
                <a:latin typeface="Times New Roman" panose="02020603050405020304" pitchFamily="18" charset="0"/>
              </a:rPr>
              <a:t>        </a:t>
            </a:r>
            <a:r>
              <a:rPr kumimoji="1" lang="zh-CN" altLang="en-US" sz="2800" b="1" dirty="0">
                <a:latin typeface="Times New Roman" panose="02020603050405020304" pitchFamily="18" charset="0"/>
              </a:rPr>
              <a:t>    </a:t>
            </a:r>
            <a:r>
              <a:rPr kumimoji="1" lang="en-US" altLang="zh-CN" sz="2800" b="1" dirty="0">
                <a:latin typeface="Times New Roman" panose="02020603050405020304" pitchFamily="18" charset="0"/>
              </a:rPr>
              <a:t>    </a:t>
            </a:r>
            <a:r>
              <a:rPr kumimoji="1" lang="zh-CN" altLang="en-US" sz="2800" b="1" dirty="0">
                <a:latin typeface="Times New Roman" panose="02020603050405020304" pitchFamily="18" charset="0"/>
              </a:rPr>
              <a:t>[</a:t>
            </a:r>
            <a:r>
              <a:rPr kumimoji="1" lang="en-US" altLang="zh-CN" sz="2800" b="1" i="1" dirty="0" err="1">
                <a:latin typeface="Times New Roman" panose="02020603050405020304" pitchFamily="18" charset="0"/>
              </a:rPr>
              <a:t>x</a:t>
            </a:r>
            <a:r>
              <a:rPr kumimoji="1" lang="en-US" altLang="zh-CN" sz="2800" b="1" dirty="0" err="1">
                <a:latin typeface="Times New Roman" panose="02020603050405020304" pitchFamily="18" charset="0"/>
              </a:rPr>
              <a:t>+</a:t>
            </a:r>
            <a:r>
              <a:rPr kumimoji="1" lang="en-US" altLang="zh-CN" sz="2800" b="1" i="1" dirty="0" err="1">
                <a:latin typeface="Times New Roman" panose="02020603050405020304" pitchFamily="18" charset="0"/>
              </a:rPr>
              <a:t>y</a:t>
            </a:r>
            <a:r>
              <a:rPr kumimoji="1" lang="en-US" altLang="zh-CN" sz="2800" b="1" dirty="0">
                <a:latin typeface="Times New Roman" panose="02020603050405020304" pitchFamily="18" charset="0"/>
              </a:rPr>
              <a:t>]</a:t>
            </a:r>
            <a:r>
              <a:rPr kumimoji="1" lang="zh-CN" altLang="en-US" sz="2800" b="1" baseline="-25000" dirty="0">
                <a:latin typeface="Times New Roman" panose="02020603050405020304" pitchFamily="18" charset="0"/>
              </a:rPr>
              <a:t>补</a:t>
            </a:r>
            <a:r>
              <a:rPr kumimoji="1" lang="zh-CN" altLang="en-US" sz="2800" b="1" dirty="0">
                <a:latin typeface="Times New Roman" panose="02020603050405020304" pitchFamily="18" charset="0"/>
              </a:rPr>
              <a:t> = 00, 11; 11. 1001</a:t>
            </a:r>
          </a:p>
          <a:p>
            <a:pPr marL="0" indent="0">
              <a:lnSpc>
                <a:spcPct val="100000"/>
              </a:lnSpc>
              <a:buNone/>
            </a:pPr>
            <a:r>
              <a:rPr kumimoji="1" lang="en-US" altLang="zh-CN" sz="2800" b="1" dirty="0">
                <a:latin typeface="Times New Roman" panose="02020603050405020304" pitchFamily="18" charset="0"/>
              </a:rPr>
              <a:t>	       </a:t>
            </a:r>
            <a:r>
              <a:rPr kumimoji="1" lang="zh-CN" altLang="en-US" sz="2800" b="1" dirty="0">
                <a:latin typeface="Times New Roman" panose="02020603050405020304" pitchFamily="18" charset="0"/>
              </a:rPr>
              <a:t>左规后    [</a:t>
            </a:r>
            <a:r>
              <a:rPr kumimoji="1" lang="en-US" altLang="zh-CN" sz="2800" b="1" i="1" dirty="0" err="1">
                <a:latin typeface="Times New Roman" panose="02020603050405020304" pitchFamily="18" charset="0"/>
              </a:rPr>
              <a:t>x</a:t>
            </a:r>
            <a:r>
              <a:rPr kumimoji="1" lang="en-US" altLang="zh-CN" sz="2800" b="1" dirty="0" err="1">
                <a:latin typeface="Times New Roman" panose="02020603050405020304" pitchFamily="18" charset="0"/>
              </a:rPr>
              <a:t>+</a:t>
            </a:r>
            <a:r>
              <a:rPr kumimoji="1" lang="en-US" altLang="zh-CN" sz="2800" b="1" i="1" dirty="0" err="1">
                <a:latin typeface="Times New Roman" panose="02020603050405020304" pitchFamily="18" charset="0"/>
              </a:rPr>
              <a:t>y</a:t>
            </a:r>
            <a:r>
              <a:rPr kumimoji="1" lang="en-US" altLang="zh-CN" sz="2800" b="1" dirty="0">
                <a:latin typeface="Times New Roman" panose="02020603050405020304" pitchFamily="18" charset="0"/>
              </a:rPr>
              <a:t>]</a:t>
            </a:r>
            <a:r>
              <a:rPr kumimoji="1" lang="zh-CN" altLang="en-US" sz="2800" b="1" baseline="-25000" dirty="0">
                <a:latin typeface="Times New Roman" panose="02020603050405020304" pitchFamily="18" charset="0"/>
              </a:rPr>
              <a:t>补</a:t>
            </a:r>
            <a:r>
              <a:rPr kumimoji="1" lang="zh-CN" altLang="en-US" sz="2800" b="1" dirty="0">
                <a:latin typeface="Times New Roman" panose="02020603050405020304" pitchFamily="18" charset="0"/>
              </a:rPr>
              <a:t> = 00, 10; 11. 0010</a:t>
            </a:r>
          </a:p>
          <a:p>
            <a:pPr marL="0" indent="0">
              <a:lnSpc>
                <a:spcPct val="100000"/>
              </a:lnSpc>
              <a:buNone/>
            </a:pPr>
            <a:r>
              <a:rPr kumimoji="1" lang="zh-CN" altLang="en-US" b="1" dirty="0">
                <a:latin typeface="Times New Roman" panose="02020603050405020304" pitchFamily="18" charset="0"/>
              </a:rPr>
              <a:t>               </a:t>
            </a:r>
            <a:r>
              <a:rPr kumimoji="1" lang="zh-CN" altLang="en-US" sz="2800" b="1" dirty="0">
                <a:latin typeface="Times New Roman" panose="02020603050405020304" pitchFamily="18" charset="0"/>
              </a:rPr>
              <a:t>∴ </a:t>
            </a:r>
            <a:r>
              <a:rPr kumimoji="1" lang="en-US" altLang="zh-CN" sz="2800" b="1" i="1" dirty="0">
                <a:latin typeface="Times New Roman" panose="02020603050405020304" pitchFamily="18" charset="0"/>
              </a:rPr>
              <a:t>x </a:t>
            </a:r>
            <a:r>
              <a:rPr kumimoji="1" lang="en-US" altLang="zh-CN" sz="2800" b="1" dirty="0">
                <a:latin typeface="Times New Roman" panose="02020603050405020304" pitchFamily="18" charset="0"/>
              </a:rPr>
              <a:t>+ </a:t>
            </a:r>
            <a:r>
              <a:rPr kumimoji="1" lang="en-US" altLang="zh-CN" sz="2800" b="1" i="1" dirty="0">
                <a:latin typeface="Times New Roman" panose="02020603050405020304" pitchFamily="18" charset="0"/>
              </a:rPr>
              <a:t>y</a:t>
            </a:r>
            <a:r>
              <a:rPr kumimoji="1" lang="en-US" altLang="zh-CN" sz="2800" b="1" dirty="0">
                <a:latin typeface="Times New Roman" panose="02020603050405020304" pitchFamily="18" charset="0"/>
              </a:rPr>
              <a:t> = (</a:t>
            </a:r>
            <a:r>
              <a:rPr kumimoji="1" lang="zh-CN" altLang="en-US" sz="2800" b="1" dirty="0">
                <a:latin typeface="Times New Roman" panose="02020603050405020304" pitchFamily="18" charset="0"/>
                <a:cs typeface="Times New Roman" panose="02020603050405020304" pitchFamily="18" charset="0"/>
              </a:rPr>
              <a:t>– 0.1110</a:t>
            </a:r>
            <a:r>
              <a:rPr kumimoji="1" lang="en-US" altLang="zh-CN" sz="2800" b="1" dirty="0">
                <a:latin typeface="Times New Roman" panose="02020603050405020304" pitchFamily="18" charset="0"/>
              </a:rPr>
              <a:t>)</a:t>
            </a:r>
            <a:r>
              <a:rPr kumimoji="1" lang="zh-CN" altLang="en-US" sz="2800" b="1" dirty="0">
                <a:latin typeface="Times New Roman" panose="02020603050405020304" pitchFamily="18" charset="0"/>
              </a:rPr>
              <a:t>×2</a:t>
            </a:r>
            <a:r>
              <a:rPr kumimoji="1" lang="zh-CN" altLang="en-US" sz="2800" b="1" baseline="50000" dirty="0">
                <a:latin typeface="Times New Roman" panose="02020603050405020304" pitchFamily="18" charset="0"/>
              </a:rPr>
              <a:t>10</a:t>
            </a:r>
            <a:r>
              <a:rPr kumimoji="1" lang="zh-CN" altLang="en-US" sz="2800" b="1" baseline="30000" dirty="0">
                <a:latin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lvl="0">
              <a:lnSpc>
                <a:spcPct val="100000"/>
              </a:lnSpc>
            </a:pPr>
            <a:r>
              <a:rPr lang="zh-CN" altLang="en-US" dirty="0"/>
              <a:t>右规：</a:t>
            </a:r>
            <a:r>
              <a:rPr kumimoji="1" lang="zh-CN" altLang="en-US" b="1" dirty="0">
                <a:latin typeface="Times New Roman" panose="02020603050405020304" pitchFamily="18" charset="0"/>
              </a:rPr>
              <a:t>当 </a:t>
            </a:r>
            <a:r>
              <a:rPr kumimoji="1" lang="zh-CN" altLang="en-US" b="1" dirty="0">
                <a:solidFill>
                  <a:schemeClr val="folHlink"/>
                </a:solidFill>
                <a:latin typeface="Times New Roman" panose="02020603050405020304" pitchFamily="18" charset="0"/>
              </a:rPr>
              <a:t>尾数溢出</a:t>
            </a:r>
            <a:r>
              <a:rPr kumimoji="1" lang="zh-CN" altLang="en-US" b="1" dirty="0">
                <a:latin typeface="Times New Roman" panose="02020603050405020304" pitchFamily="18" charset="0"/>
              </a:rPr>
              <a:t>（ </a:t>
            </a:r>
            <a:r>
              <a:rPr kumimoji="1" lang="zh-CN" altLang="en-US" b="1" dirty="0">
                <a:latin typeface="Times New Roman" panose="02020603050405020304" pitchFamily="18" charset="0"/>
                <a:cs typeface="Times New Roman" panose="02020603050405020304" pitchFamily="18" charset="0"/>
              </a:rPr>
              <a:t>&gt;1</a:t>
            </a:r>
            <a:r>
              <a:rPr kumimoji="1" lang="zh-CN" altLang="en-US" b="1" dirty="0">
                <a:latin typeface="Times New Roman" panose="02020603050405020304" pitchFamily="18" charset="0"/>
              </a:rPr>
              <a:t>）时，需 </a:t>
            </a:r>
            <a:r>
              <a:rPr kumimoji="1" lang="zh-CN" altLang="en-US" b="1" dirty="0">
                <a:solidFill>
                  <a:schemeClr val="folHlink"/>
                </a:solidFill>
                <a:latin typeface="Times New Roman" panose="02020603050405020304" pitchFamily="18" charset="0"/>
              </a:rPr>
              <a:t>右规</a:t>
            </a:r>
            <a:endParaRPr kumimoji="1" lang="zh-CN" altLang="en-US" sz="2800" b="1" dirty="0">
              <a:solidFill>
                <a:schemeClr val="folHlink"/>
              </a:solidFill>
              <a:latin typeface="Times New Roman" panose="02020603050405020304" pitchFamily="18" charset="0"/>
            </a:endParaRPr>
          </a:p>
          <a:p>
            <a:pPr marL="0" indent="0">
              <a:lnSpc>
                <a:spcPct val="100000"/>
              </a:lnSpc>
              <a:buNone/>
            </a:pPr>
            <a:r>
              <a:rPr kumimoji="1" lang="en-US" altLang="zh-CN" sz="2800" b="1" dirty="0">
                <a:latin typeface="Times New Roman" panose="02020603050405020304" pitchFamily="18" charset="0"/>
              </a:rPr>
              <a:t>	</a:t>
            </a:r>
            <a:r>
              <a:rPr kumimoji="1" lang="zh-CN" altLang="en-US" sz="2800" b="1" dirty="0">
                <a:latin typeface="Times New Roman" panose="02020603050405020304" pitchFamily="18" charset="0"/>
              </a:rPr>
              <a:t>例如：双符号位的尾数出现 01. × …×或 10. × …×时，</a:t>
            </a:r>
          </a:p>
          <a:p>
            <a:pPr marL="0" indent="0">
              <a:lnSpc>
                <a:spcPct val="100000"/>
              </a:lnSpc>
              <a:buNone/>
            </a:pPr>
            <a:r>
              <a:rPr kumimoji="1" lang="en-US" altLang="zh-CN" sz="2800" b="1" dirty="0">
                <a:solidFill>
                  <a:schemeClr val="folHlink"/>
                </a:solidFill>
                <a:latin typeface="Times New Roman" panose="02020603050405020304" pitchFamily="18" charset="0"/>
              </a:rPr>
              <a:t>	</a:t>
            </a:r>
            <a:r>
              <a:rPr kumimoji="1" lang="zh-CN" altLang="en-US" sz="2800" b="1" dirty="0">
                <a:solidFill>
                  <a:schemeClr val="folHlink"/>
                </a:solidFill>
                <a:latin typeface="Times New Roman" panose="02020603050405020304" pitchFamily="18" charset="0"/>
              </a:rPr>
              <a:t>尾数每右移一位</a:t>
            </a:r>
            <a:r>
              <a:rPr kumimoji="1" lang="zh-CN" altLang="en-US" sz="2800" b="1" dirty="0">
                <a:latin typeface="Times New Roman" panose="02020603050405020304" pitchFamily="18" charset="0"/>
              </a:rPr>
              <a:t>，</a:t>
            </a:r>
            <a:r>
              <a:rPr kumimoji="1" lang="zh-CN" altLang="en-US" sz="2800" b="1" dirty="0">
                <a:solidFill>
                  <a:schemeClr val="folHlink"/>
                </a:solidFill>
                <a:latin typeface="Times New Roman" panose="02020603050405020304" pitchFamily="18" charset="0"/>
              </a:rPr>
              <a:t>阶码加 1。</a:t>
            </a:r>
            <a:endParaRPr lang="zh-CN" altLang="en-US" dirty="0"/>
          </a:p>
        </p:txBody>
      </p:sp>
      <p:sp>
        <p:nvSpPr>
          <p:cNvPr id="2" name="标题 1"/>
          <p:cNvSpPr>
            <a:spLocks noGrp="1"/>
          </p:cNvSpPr>
          <p:nvPr>
            <p:ph type="title"/>
          </p:nvPr>
        </p:nvSpPr>
        <p:spPr/>
        <p:txBody>
          <a:bodyPr/>
          <a:lstStyle/>
          <a:p>
            <a:r>
              <a:rPr lang="zh-CN" altLang="en-US"/>
              <a:t>左规和右规</a:t>
            </a:r>
          </a:p>
        </p:txBody>
      </p:sp>
      <p:sp>
        <p:nvSpPr>
          <p:cNvPr id="5" name="灯片编号占位符 4"/>
          <p:cNvSpPr>
            <a:spLocks noGrp="1"/>
          </p:cNvSpPr>
          <p:nvPr>
            <p:ph type="sldNum" sz="quarter" idx="12"/>
          </p:nvPr>
        </p:nvSpPr>
        <p:spPr/>
        <p:txBody>
          <a:bodyPr/>
          <a:lstStyle/>
          <a:p>
            <a:fld id="{8EE8E787-E6FE-45D8-9039-788B45E44EE7}" type="slidenum">
              <a:rPr lang="zh-CN" altLang="en-US" smtClean="0"/>
              <a:t>46</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内容占位符 6"/>
              <p:cNvSpPr>
                <a:spLocks noGrp="1"/>
              </p:cNvSpPr>
              <p:nvPr>
                <p:ph idx="1"/>
              </p:nvPr>
            </p:nvSpPr>
            <p:spPr/>
            <p:txBody>
              <a:bodyPr/>
              <a:lstStyle/>
              <a:p>
                <a:r>
                  <a:rPr lang="zh-CN" altLang="en-US" dirty="0"/>
                  <a:t>例</a:t>
                </a:r>
                <a:r>
                  <a:rPr lang="en-US" altLang="zh-CN" dirty="0"/>
                  <a:t>.</a:t>
                </a:r>
                <a:r>
                  <a:rPr lang="en-US" altLang="zh-CN" b="1" i="1" dirty="0">
                    <a:latin typeface="Times New Roman" panose="02020603050405020304" pitchFamily="18" charset="0"/>
                    <a:cs typeface="Times New Roman" panose="02020603050405020304" pitchFamily="18" charset="0"/>
                  </a:rPr>
                  <a:t>x</a:t>
                </a:r>
                <a:r>
                  <a:rPr lang="en-US" altLang="zh-CN" b="1" dirty="0"/>
                  <a:t> = (- </a:t>
                </a:r>
                <a14:m>
                  <m:oMath xmlns:m="http://schemas.openxmlformats.org/officeDocument/2006/math">
                    <m:f>
                      <m:fPr>
                        <m:ctrlPr>
                          <a:rPr lang="en-US" altLang="zh-CN" b="1" i="1" dirty="0" smtClean="0">
                            <a:latin typeface="Cambria Math" panose="02040503050406030204" pitchFamily="18" charset="0"/>
                          </a:rPr>
                        </m:ctrlPr>
                      </m:fPr>
                      <m:num>
                        <m:r>
                          <a:rPr lang="en-US" altLang="zh-CN" b="1" i="1" dirty="0" smtClean="0">
                            <a:latin typeface="Cambria Math" panose="02040503050406030204" pitchFamily="18" charset="0"/>
                          </a:rPr>
                          <m:t>𝟓</m:t>
                        </m:r>
                      </m:num>
                      <m:den>
                        <m:r>
                          <a:rPr lang="en-US" altLang="zh-CN" b="1" i="1" dirty="0" smtClean="0">
                            <a:latin typeface="Cambria Math" panose="02040503050406030204" pitchFamily="18" charset="0"/>
                          </a:rPr>
                          <m:t>𝟖</m:t>
                        </m:r>
                      </m:den>
                    </m:f>
                  </m:oMath>
                </a14:m>
                <a:r>
                  <a:rPr lang="en-US" altLang="zh-CN" b="1" dirty="0"/>
                  <a:t>) </a:t>
                </a:r>
                <a14:m>
                  <m:oMath xmlns:m="http://schemas.openxmlformats.org/officeDocument/2006/math">
                    <m:r>
                      <a:rPr lang="es-ES" altLang="zh-CN" b="1" i="1">
                        <a:latin typeface="Cambria Math" panose="02040503050406030204" pitchFamily="18" charset="0"/>
                        <a:ea typeface="Cambria Math" panose="02040503050406030204" pitchFamily="18" charset="0"/>
                      </a:rPr>
                      <m:t>×</m:t>
                    </m:r>
                  </m:oMath>
                </a14:m>
                <a:r>
                  <a:rPr lang="en-US" altLang="zh-CN" b="1" dirty="0"/>
                  <a:t> 2</a:t>
                </a:r>
                <a:r>
                  <a:rPr lang="en-US" altLang="zh-CN" b="1" baseline="30000" dirty="0"/>
                  <a:t>-5</a:t>
                </a:r>
                <a:r>
                  <a:rPr lang="zh-CN" altLang="en-US" b="1" dirty="0"/>
                  <a:t>，</a:t>
                </a:r>
                <a:r>
                  <a:rPr lang="en-US" altLang="zh-CN" b="1" i="1" dirty="0">
                    <a:latin typeface="Times New Roman" panose="02020603050405020304" pitchFamily="18" charset="0"/>
                    <a:cs typeface="Times New Roman" panose="02020603050405020304" pitchFamily="18" charset="0"/>
                  </a:rPr>
                  <a:t>y</a:t>
                </a:r>
                <a:r>
                  <a:rPr lang="en-US" altLang="zh-CN" b="1" dirty="0"/>
                  <a:t> = (</a:t>
                </a:r>
                <a14:m>
                  <m:oMath xmlns:m="http://schemas.openxmlformats.org/officeDocument/2006/math">
                    <m:f>
                      <m:fPr>
                        <m:ctrlPr>
                          <a:rPr lang="en-US" altLang="zh-CN" b="1" i="1" dirty="0" smtClean="0">
                            <a:latin typeface="Cambria Math" panose="02040503050406030204" pitchFamily="18" charset="0"/>
                          </a:rPr>
                        </m:ctrlPr>
                      </m:fPr>
                      <m:num>
                        <m:r>
                          <a:rPr lang="en-US" altLang="zh-CN" b="1" i="1" dirty="0" smtClean="0">
                            <a:latin typeface="Cambria Math" panose="02040503050406030204" pitchFamily="18" charset="0"/>
                          </a:rPr>
                          <m:t>𝟕</m:t>
                        </m:r>
                      </m:num>
                      <m:den>
                        <m:r>
                          <a:rPr lang="en-US" altLang="zh-CN" b="1" i="1" dirty="0" smtClean="0">
                            <a:latin typeface="Cambria Math" panose="02040503050406030204" pitchFamily="18" charset="0"/>
                          </a:rPr>
                          <m:t>𝟖</m:t>
                        </m:r>
                      </m:den>
                    </m:f>
                  </m:oMath>
                </a14:m>
                <a:r>
                  <a:rPr lang="en-US" altLang="zh-CN" b="1" dirty="0"/>
                  <a:t>) </a:t>
                </a:r>
                <a14:m>
                  <m:oMath xmlns:m="http://schemas.openxmlformats.org/officeDocument/2006/math">
                    <m:r>
                      <a:rPr lang="es-ES" altLang="zh-CN" b="1" i="1">
                        <a:latin typeface="Cambria Math" panose="02040503050406030204" pitchFamily="18" charset="0"/>
                        <a:ea typeface="Cambria Math" panose="02040503050406030204" pitchFamily="18" charset="0"/>
                      </a:rPr>
                      <m:t>×</m:t>
                    </m:r>
                  </m:oMath>
                </a14:m>
                <a:r>
                  <a:rPr lang="en-US" altLang="zh-CN" b="1" dirty="0"/>
                  <a:t> 2</a:t>
                </a:r>
                <a:r>
                  <a:rPr lang="en-US" altLang="zh-CN" b="1" baseline="30000" dirty="0"/>
                  <a:t>-4</a:t>
                </a:r>
                <a:r>
                  <a:rPr lang="zh-CN" altLang="en-US" b="1" dirty="0"/>
                  <a:t>，求 </a:t>
                </a:r>
                <a:r>
                  <a:rPr lang="en-US" altLang="zh-CN" b="1" i="1" dirty="0">
                    <a:latin typeface="Times New Roman" panose="02020603050405020304" pitchFamily="18" charset="0"/>
                    <a:cs typeface="Times New Roman" panose="02020603050405020304" pitchFamily="18" charset="0"/>
                  </a:rPr>
                  <a:t>x – y</a:t>
                </a:r>
                <a:r>
                  <a:rPr lang="zh-CN" altLang="en-US" dirty="0"/>
                  <a:t>（除阶符、数符外，阶码取 </a:t>
                </a:r>
                <a:r>
                  <a:rPr lang="en-US" altLang="zh-CN" dirty="0"/>
                  <a:t>3 </a:t>
                </a:r>
                <a:r>
                  <a:rPr lang="zh-CN" altLang="en-US" dirty="0"/>
                  <a:t>位，尾数取 </a:t>
                </a:r>
                <a:r>
                  <a:rPr lang="en-US" altLang="zh-CN" dirty="0"/>
                  <a:t>6 </a:t>
                </a:r>
                <a:r>
                  <a:rPr lang="zh-CN" altLang="en-US" dirty="0"/>
                  <a:t>位）</a:t>
                </a:r>
              </a:p>
              <a:p>
                <a:endParaRPr lang="en-US" altLang="zh-CN" dirty="0"/>
              </a:p>
              <a:p>
                <a:endParaRPr lang="zh-CN" altLang="en-US" dirty="0"/>
              </a:p>
            </p:txBody>
          </p:sp>
        </mc:Choice>
        <mc:Fallback xmlns="">
          <p:sp>
            <p:nvSpPr>
              <p:cNvPr id="7" name="内容占位符 6"/>
              <p:cNvSpPr>
                <a:spLocks noRot="1" noChangeAspect="1" noMove="1" noResize="1" noEditPoints="1" noAdjustHandles="1" noChangeArrowheads="1" noChangeShapeType="1" noTextEdit="1"/>
              </p:cNvSpPr>
              <p:nvPr>
                <p:ph idx="1"/>
              </p:nvPr>
            </p:nvSpPr>
            <p:spPr>
              <a:blipFill rotWithShape="1">
                <a:blip r:embed="rId2"/>
                <a:stretch>
                  <a:fillRect t="-962" r="-1944" b="5"/>
                </a:stretch>
              </a:blipFill>
            </p:spPr>
            <p:txBody>
              <a:bodyPr/>
              <a:lstStyle/>
              <a:p>
                <a:r>
                  <a:rPr lang="zh-CN" altLang="en-US">
                    <a:noFill/>
                  </a:rPr>
                  <a:t> </a:t>
                </a:r>
              </a:p>
            </p:txBody>
          </p:sp>
        </mc:Fallback>
      </mc:AlternateContent>
      <p:sp>
        <p:nvSpPr>
          <p:cNvPr id="6" name="灯片编号占位符 5"/>
          <p:cNvSpPr>
            <a:spLocks noGrp="1"/>
          </p:cNvSpPr>
          <p:nvPr>
            <p:ph type="sldNum" sz="quarter" idx="12"/>
          </p:nvPr>
        </p:nvSpPr>
        <p:spPr/>
        <p:txBody>
          <a:bodyPr/>
          <a:lstStyle/>
          <a:p>
            <a:fld id="{8EE8E787-E6FE-45D8-9039-788B45E44EE7}" type="slidenum">
              <a:rPr lang="zh-CN" altLang="en-US" smtClean="0"/>
              <a:t>47</a:t>
            </a:fld>
            <a:endParaRPr lang="zh-CN" altLang="en-US" dirty="0"/>
          </a:p>
        </p:txBody>
      </p:sp>
      <p:sp>
        <p:nvSpPr>
          <p:cNvPr id="622602" name="Text Box 10"/>
          <p:cNvSpPr txBox="1">
            <a:spLocks noChangeArrowheads="1"/>
          </p:cNvSpPr>
          <p:nvPr/>
        </p:nvSpPr>
        <p:spPr bwMode="auto">
          <a:xfrm>
            <a:off x="2041526" y="1766888"/>
            <a:ext cx="898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解：</a:t>
            </a:r>
          </a:p>
        </p:txBody>
      </p:sp>
      <p:sp>
        <p:nvSpPr>
          <p:cNvPr id="622603" name="Text Box 11"/>
          <p:cNvSpPr txBox="1">
            <a:spLocks noChangeArrowheads="1"/>
          </p:cNvSpPr>
          <p:nvPr/>
        </p:nvSpPr>
        <p:spPr bwMode="auto">
          <a:xfrm>
            <a:off x="2819400" y="2438400"/>
            <a:ext cx="3494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a:t>
            </a:r>
            <a:r>
              <a:rPr kumimoji="1" lang="en-US" altLang="zh-CN" sz="2400" b="1" i="1">
                <a:latin typeface="Times New Roman" panose="02020603050405020304" pitchFamily="18" charset="0"/>
                <a:ea typeface="宋体" panose="02010600030101010101" pitchFamily="2" charset="-122"/>
              </a:rPr>
              <a:t>x</a:t>
            </a:r>
            <a:r>
              <a:rPr kumimoji="1" lang="en-US" altLang="zh-CN" sz="2400" b="1">
                <a:latin typeface="Times New Roman" panose="02020603050405020304" pitchFamily="18" charset="0"/>
                <a:ea typeface="宋体" panose="02010600030101010101" pitchFamily="2" charset="-122"/>
              </a:rPr>
              <a:t>]</a:t>
            </a:r>
            <a:r>
              <a:rPr kumimoji="1" lang="zh-CN" altLang="en-US" sz="2000" b="1" baseline="-25000">
                <a:latin typeface="Times New Roman" panose="02020603050405020304" pitchFamily="18" charset="0"/>
                <a:ea typeface="宋体" panose="02010600030101010101" pitchFamily="2" charset="-122"/>
              </a:rPr>
              <a:t>补</a:t>
            </a:r>
            <a:r>
              <a:rPr kumimoji="1" lang="zh-CN" altLang="en-US" sz="2400" b="1">
                <a:latin typeface="Times New Roman" panose="02020603050405020304" pitchFamily="18" charset="0"/>
                <a:ea typeface="宋体" panose="02010600030101010101" pitchFamily="2" charset="-122"/>
              </a:rPr>
              <a:t> = 11, 011; 11. 011000</a:t>
            </a:r>
          </a:p>
        </p:txBody>
      </p:sp>
      <p:sp>
        <p:nvSpPr>
          <p:cNvPr id="622604" name="Text Box 12"/>
          <p:cNvSpPr txBox="1">
            <a:spLocks noChangeArrowheads="1"/>
          </p:cNvSpPr>
          <p:nvPr/>
        </p:nvSpPr>
        <p:spPr bwMode="auto">
          <a:xfrm>
            <a:off x="6629401" y="2438400"/>
            <a:ext cx="3476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a:t>
            </a:r>
            <a:r>
              <a:rPr kumimoji="1" lang="en-US" altLang="zh-CN" sz="2400" b="1" i="1">
                <a:latin typeface="Times New Roman" panose="02020603050405020304" pitchFamily="18" charset="0"/>
                <a:ea typeface="宋体" panose="02010600030101010101" pitchFamily="2" charset="-122"/>
              </a:rPr>
              <a:t>y</a:t>
            </a:r>
            <a:r>
              <a:rPr kumimoji="1" lang="en-US" altLang="zh-CN" sz="2400" b="1">
                <a:latin typeface="Times New Roman" panose="02020603050405020304" pitchFamily="18" charset="0"/>
                <a:ea typeface="宋体" panose="02010600030101010101" pitchFamily="2" charset="-122"/>
              </a:rPr>
              <a:t>]</a:t>
            </a:r>
            <a:r>
              <a:rPr kumimoji="1" lang="zh-CN" altLang="en-US" sz="2000" b="1" baseline="-25000">
                <a:latin typeface="Times New Roman" panose="02020603050405020304" pitchFamily="18" charset="0"/>
                <a:ea typeface="宋体" panose="02010600030101010101" pitchFamily="2" charset="-122"/>
              </a:rPr>
              <a:t>补</a:t>
            </a:r>
            <a:r>
              <a:rPr kumimoji="1" lang="zh-CN" altLang="en-US" sz="2400" b="1">
                <a:latin typeface="Times New Roman" panose="02020603050405020304" pitchFamily="18" charset="0"/>
                <a:ea typeface="宋体" panose="02010600030101010101" pitchFamily="2" charset="-122"/>
              </a:rPr>
              <a:t> = 11, 100; 00. 111000</a:t>
            </a:r>
          </a:p>
        </p:txBody>
      </p:sp>
      <p:sp>
        <p:nvSpPr>
          <p:cNvPr id="622605" name="Text Box 13"/>
          <p:cNvSpPr txBox="1">
            <a:spLocks noChangeArrowheads="1"/>
          </p:cNvSpPr>
          <p:nvPr/>
        </p:nvSpPr>
        <p:spPr bwMode="auto">
          <a:xfrm>
            <a:off x="2727326" y="3073400"/>
            <a:ext cx="11795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① 对阶</a:t>
            </a:r>
          </a:p>
        </p:txBody>
      </p:sp>
      <p:sp>
        <p:nvSpPr>
          <p:cNvPr id="622606" name="Text Box 14"/>
          <p:cNvSpPr txBox="1">
            <a:spLocks noChangeArrowheads="1"/>
          </p:cNvSpPr>
          <p:nvPr/>
        </p:nvSpPr>
        <p:spPr bwMode="auto">
          <a:xfrm>
            <a:off x="3336925" y="3632200"/>
            <a:ext cx="2693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a:t>
            </a:r>
            <a:r>
              <a:rPr kumimoji="1" lang="en-US" altLang="zh-CN" sz="2000" b="1">
                <a:latin typeface="Times New Roman" panose="02020603050405020304" pitchFamily="18" charset="0"/>
                <a:ea typeface="宋体" panose="02010600030101010101" pitchFamily="2" charset="-122"/>
              </a:rPr>
              <a:t>Δ</a:t>
            </a:r>
            <a:r>
              <a:rPr kumimoji="1" lang="en-US" altLang="zh-CN" sz="2400" b="1" i="1">
                <a:latin typeface="Times New Roman" panose="02020603050405020304" pitchFamily="18" charset="0"/>
                <a:ea typeface="宋体" panose="02010600030101010101" pitchFamily="2" charset="-122"/>
              </a:rPr>
              <a:t>j</a:t>
            </a:r>
            <a:r>
              <a:rPr kumimoji="1" lang="en-US" altLang="zh-CN" sz="2400" b="1">
                <a:latin typeface="Times New Roman" panose="02020603050405020304" pitchFamily="18" charset="0"/>
                <a:ea typeface="宋体" panose="02010600030101010101" pitchFamily="2" charset="-122"/>
              </a:rPr>
              <a:t>]</a:t>
            </a:r>
            <a:r>
              <a:rPr kumimoji="1" lang="zh-CN" altLang="en-US" sz="2000" b="1" baseline="-25000">
                <a:latin typeface="Times New Roman" panose="02020603050405020304" pitchFamily="18" charset="0"/>
                <a:ea typeface="宋体" panose="02010600030101010101" pitchFamily="2" charset="-122"/>
              </a:rPr>
              <a:t>补</a:t>
            </a:r>
            <a:r>
              <a:rPr kumimoji="1" lang="zh-CN" altLang="en-US" sz="2400" b="1">
                <a:latin typeface="Times New Roman" panose="02020603050405020304" pitchFamily="18" charset="0"/>
                <a:ea typeface="宋体" panose="02010600030101010101" pitchFamily="2" charset="-122"/>
              </a:rPr>
              <a:t> = [</a:t>
            </a:r>
            <a:r>
              <a:rPr kumimoji="1" lang="en-US" altLang="zh-CN" sz="2400" b="1" i="1">
                <a:latin typeface="Times New Roman" panose="02020603050405020304" pitchFamily="18" charset="0"/>
                <a:ea typeface="宋体" panose="02010600030101010101" pitchFamily="2" charset="-122"/>
              </a:rPr>
              <a:t>j</a:t>
            </a:r>
            <a:r>
              <a:rPr kumimoji="1" lang="en-US" altLang="zh-CN" sz="2400" b="1" i="1" baseline="-25000">
                <a:latin typeface="Times New Roman" panose="02020603050405020304" pitchFamily="18" charset="0"/>
                <a:ea typeface="宋体" panose="02010600030101010101" pitchFamily="2" charset="-122"/>
              </a:rPr>
              <a:t>x</a:t>
            </a:r>
            <a:r>
              <a:rPr kumimoji="1" lang="en-US" altLang="zh-CN" sz="2400" b="1">
                <a:latin typeface="Times New Roman" panose="02020603050405020304" pitchFamily="18" charset="0"/>
                <a:ea typeface="宋体" panose="02010600030101010101" pitchFamily="2" charset="-122"/>
              </a:rPr>
              <a:t>]</a:t>
            </a:r>
            <a:r>
              <a:rPr kumimoji="1" lang="zh-CN" altLang="en-US" sz="2000" b="1" baseline="-25000">
                <a:latin typeface="Times New Roman" panose="02020603050405020304" pitchFamily="18" charset="0"/>
                <a:ea typeface="宋体" panose="02010600030101010101" pitchFamily="2" charset="-122"/>
              </a:rPr>
              <a:t>补</a:t>
            </a:r>
            <a:r>
              <a:rPr kumimoji="1" lang="zh-CN" altLang="en-US" sz="2400" b="1">
                <a:latin typeface="Times New Roman" panose="02020603050405020304" pitchFamily="18" charset="0"/>
                <a:ea typeface="宋体" panose="02010600030101010101" pitchFamily="2" charset="-122"/>
              </a:rPr>
              <a:t> </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1">
                <a:latin typeface="Times New Roman" panose="02020603050405020304" pitchFamily="18" charset="0"/>
                <a:ea typeface="宋体" panose="02010600030101010101" pitchFamily="2" charset="-122"/>
                <a:cs typeface="Times New Roman" panose="02020603050405020304" pitchFamily="18" charset="0"/>
              </a:rPr>
              <a:t>j</a:t>
            </a:r>
            <a:r>
              <a:rPr kumimoji="1" lang="en-US" altLang="zh-CN" sz="2400" b="1" i="1" baseline="-25000">
                <a:latin typeface="Times New Roman" panose="02020603050405020304" pitchFamily="18" charset="0"/>
                <a:ea typeface="宋体" panose="02010600030101010101" pitchFamily="2" charset="-122"/>
                <a:cs typeface="Times New Roman" panose="02020603050405020304" pitchFamily="18" charset="0"/>
              </a:rPr>
              <a:t>y</a:t>
            </a:r>
            <a:r>
              <a:rPr kumimoji="1" lang="en-US" altLang="zh-CN" sz="2400" b="1">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000" b="1" baseline="-25000">
                <a:latin typeface="Times New Roman" panose="02020603050405020304" pitchFamily="18" charset="0"/>
                <a:ea typeface="宋体" panose="02010600030101010101" pitchFamily="2" charset="-122"/>
              </a:rPr>
              <a:t>补</a:t>
            </a:r>
            <a:r>
              <a:rPr kumimoji="1" lang="zh-CN" altLang="en-US" sz="2400" b="1">
                <a:latin typeface="Times New Roman" panose="02020603050405020304" pitchFamily="18" charset="0"/>
                <a:ea typeface="宋体" panose="02010600030101010101" pitchFamily="2" charset="-122"/>
              </a:rPr>
              <a:t> </a:t>
            </a:r>
          </a:p>
        </p:txBody>
      </p:sp>
      <p:sp>
        <p:nvSpPr>
          <p:cNvPr id="622607" name="Text Box 15"/>
          <p:cNvSpPr txBox="1">
            <a:spLocks noChangeArrowheads="1"/>
          </p:cNvSpPr>
          <p:nvPr/>
        </p:nvSpPr>
        <p:spPr bwMode="auto">
          <a:xfrm>
            <a:off x="5959476" y="3667125"/>
            <a:ext cx="1889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  11, 011</a:t>
            </a:r>
          </a:p>
        </p:txBody>
      </p:sp>
      <p:sp>
        <p:nvSpPr>
          <p:cNvPr id="622608" name="Text Box 16"/>
          <p:cNvSpPr txBox="1">
            <a:spLocks noChangeArrowheads="1"/>
          </p:cNvSpPr>
          <p:nvPr/>
        </p:nvSpPr>
        <p:spPr bwMode="auto">
          <a:xfrm>
            <a:off x="6192838" y="4038600"/>
            <a:ext cx="2189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 00, 100</a:t>
            </a:r>
          </a:p>
        </p:txBody>
      </p:sp>
      <p:sp>
        <p:nvSpPr>
          <p:cNvPr id="622609" name="Text Box 17"/>
          <p:cNvSpPr txBox="1">
            <a:spLocks noChangeArrowheads="1"/>
          </p:cNvSpPr>
          <p:nvPr/>
        </p:nvSpPr>
        <p:spPr bwMode="auto">
          <a:xfrm>
            <a:off x="6208714" y="4495800"/>
            <a:ext cx="1639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 11, 111</a:t>
            </a:r>
          </a:p>
        </p:txBody>
      </p:sp>
      <p:sp>
        <p:nvSpPr>
          <p:cNvPr id="622610" name="Line 18"/>
          <p:cNvSpPr>
            <a:spLocks noChangeShapeType="1"/>
          </p:cNvSpPr>
          <p:nvPr/>
        </p:nvSpPr>
        <p:spPr bwMode="auto">
          <a:xfrm>
            <a:off x="5943600" y="4495800"/>
            <a:ext cx="1447800" cy="0"/>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622611" name="Text Box 19"/>
          <p:cNvSpPr txBox="1">
            <a:spLocks noChangeArrowheads="1"/>
          </p:cNvSpPr>
          <p:nvPr/>
        </p:nvSpPr>
        <p:spPr bwMode="auto">
          <a:xfrm>
            <a:off x="3413126" y="5181600"/>
            <a:ext cx="1484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阶差为 </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a:latin typeface="Times New Roman" panose="02020603050405020304" pitchFamily="18" charset="0"/>
                <a:ea typeface="宋体" panose="02010600030101010101" pitchFamily="2" charset="-122"/>
              </a:rPr>
              <a:t>1</a:t>
            </a:r>
          </a:p>
        </p:txBody>
      </p:sp>
      <p:grpSp>
        <p:nvGrpSpPr>
          <p:cNvPr id="3" name="Group 20"/>
          <p:cNvGrpSpPr/>
          <p:nvPr/>
        </p:nvGrpSpPr>
        <p:grpSpPr bwMode="auto">
          <a:xfrm>
            <a:off x="5470526" y="5181600"/>
            <a:ext cx="2379663" cy="457200"/>
            <a:chOff x="2486" y="3072"/>
            <a:chExt cx="1499" cy="288"/>
          </a:xfrm>
        </p:grpSpPr>
        <p:sp>
          <p:nvSpPr>
            <p:cNvPr id="90132" name="Text Box 21"/>
            <p:cNvSpPr txBox="1">
              <a:spLocks noChangeArrowheads="1"/>
            </p:cNvSpPr>
            <p:nvPr/>
          </p:nvSpPr>
          <p:spPr bwMode="auto">
            <a:xfrm>
              <a:off x="2486" y="3072"/>
              <a:ext cx="14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 </a:t>
              </a:r>
              <a:r>
                <a:rPr kumimoji="1" lang="en-US" altLang="zh-CN" sz="2400" b="1" i="1">
                  <a:latin typeface="Times New Roman" panose="02020603050405020304" pitchFamily="18" charset="0"/>
                  <a:ea typeface="宋体" panose="02010600030101010101" pitchFamily="2" charset="-122"/>
                </a:rPr>
                <a:t>S</a:t>
              </a:r>
              <a:r>
                <a:rPr kumimoji="1" lang="en-US" altLang="zh-CN" sz="2400" b="1" i="1" baseline="-25000">
                  <a:latin typeface="Times New Roman" panose="02020603050405020304" pitchFamily="18" charset="0"/>
                  <a:ea typeface="宋体" panose="02010600030101010101" pitchFamily="2" charset="-122"/>
                </a:rPr>
                <a:t>x</a:t>
              </a:r>
              <a:r>
                <a:rPr kumimoji="1" lang="en-US" altLang="zh-CN" sz="2400" b="1">
                  <a:latin typeface="Times New Roman" panose="02020603050405020304" pitchFamily="18" charset="0"/>
                  <a:ea typeface="宋体" panose="02010600030101010101" pitchFamily="2" charset="-122"/>
                </a:rPr>
                <a:t>      1,    </a:t>
              </a:r>
              <a:r>
                <a:rPr kumimoji="1" lang="en-US" altLang="zh-CN" sz="2400" b="1" i="1">
                  <a:latin typeface="Times New Roman" panose="02020603050405020304" pitchFamily="18" charset="0"/>
                  <a:ea typeface="宋体" panose="02010600030101010101" pitchFamily="2" charset="-122"/>
                </a:rPr>
                <a:t>j</a:t>
              </a:r>
              <a:r>
                <a:rPr kumimoji="1" lang="en-US" altLang="zh-CN" sz="2400" b="1" i="1" baseline="-25000">
                  <a:latin typeface="Times New Roman" panose="02020603050405020304" pitchFamily="18" charset="0"/>
                  <a:ea typeface="宋体" panose="02010600030101010101" pitchFamily="2" charset="-122"/>
                </a:rPr>
                <a:t>x</a:t>
              </a:r>
              <a:r>
                <a:rPr kumimoji="1" lang="en-US" altLang="zh-CN" sz="2400" b="1">
                  <a:latin typeface="Times New Roman" panose="02020603050405020304" pitchFamily="18" charset="0"/>
                  <a:ea typeface="宋体" panose="02010600030101010101" pitchFamily="2" charset="-122"/>
                </a:rPr>
                <a:t>+</a:t>
              </a:r>
              <a:r>
                <a:rPr kumimoji="1" lang="en-US" altLang="zh-CN" sz="1200" b="1">
                  <a:latin typeface="Times New Roman" panose="02020603050405020304" pitchFamily="18" charset="0"/>
                  <a:ea typeface="宋体" panose="02010600030101010101" pitchFamily="2" charset="-122"/>
                </a:rPr>
                <a:t> </a:t>
              </a:r>
              <a:r>
                <a:rPr kumimoji="1" lang="en-US" altLang="zh-CN" sz="2400" b="1">
                  <a:latin typeface="Times New Roman" panose="02020603050405020304" pitchFamily="18" charset="0"/>
                  <a:ea typeface="宋体" panose="02010600030101010101" pitchFamily="2" charset="-122"/>
                </a:rPr>
                <a:t>1</a:t>
              </a:r>
            </a:p>
          </p:txBody>
        </p:sp>
        <p:sp>
          <p:nvSpPr>
            <p:cNvPr id="90133" name="Line 22"/>
            <p:cNvSpPr>
              <a:spLocks noChangeShapeType="1"/>
            </p:cNvSpPr>
            <p:nvPr/>
          </p:nvSpPr>
          <p:spPr bwMode="auto">
            <a:xfrm>
              <a:off x="2928" y="3216"/>
              <a:ext cx="288" cy="0"/>
            </a:xfrm>
            <a:prstGeom prst="line">
              <a:avLst/>
            </a:prstGeom>
            <a:noFill/>
            <a:ln w="28575">
              <a:solidFill>
                <a:schemeClr val="tx1"/>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622615" name="Text Box 23"/>
          <p:cNvSpPr txBox="1">
            <a:spLocks noChangeArrowheads="1"/>
          </p:cNvSpPr>
          <p:nvPr/>
        </p:nvSpPr>
        <p:spPr bwMode="auto">
          <a:xfrm>
            <a:off x="3044826" y="5943600"/>
            <a:ext cx="39227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solidFill>
                  <a:schemeClr val="folHlink"/>
                </a:solidFill>
                <a:latin typeface="Times New Roman" panose="02020603050405020304" pitchFamily="18" charset="0"/>
                <a:ea typeface="宋体" panose="02010600030101010101" pitchFamily="2" charset="-122"/>
              </a:rPr>
              <a:t>∴ [</a:t>
            </a:r>
            <a:r>
              <a:rPr kumimoji="1" lang="en-US" altLang="zh-CN" sz="2400" b="1" i="1">
                <a:solidFill>
                  <a:schemeClr val="folHlink"/>
                </a:solidFill>
                <a:latin typeface="Times New Roman" panose="02020603050405020304" pitchFamily="18" charset="0"/>
                <a:ea typeface="宋体" panose="02010600030101010101" pitchFamily="2" charset="-122"/>
              </a:rPr>
              <a:t>x</a:t>
            </a:r>
            <a:r>
              <a:rPr kumimoji="1" lang="en-US" altLang="zh-CN" sz="2400" b="1">
                <a:solidFill>
                  <a:schemeClr val="folHlink"/>
                </a:solidFill>
                <a:latin typeface="Times New Roman" panose="02020603050405020304" pitchFamily="18" charset="0"/>
                <a:ea typeface="宋体" panose="02010600030101010101" pitchFamily="2" charset="-122"/>
              </a:rPr>
              <a:t>]</a:t>
            </a:r>
            <a:r>
              <a:rPr kumimoji="1" lang="zh-CN" altLang="en-US" sz="2000" b="1" baseline="-25000">
                <a:solidFill>
                  <a:schemeClr val="folHlink"/>
                </a:solidFill>
                <a:latin typeface="Times New Roman" panose="02020603050405020304" pitchFamily="18" charset="0"/>
                <a:ea typeface="宋体" panose="02010600030101010101" pitchFamily="2" charset="-122"/>
              </a:rPr>
              <a:t>补</a:t>
            </a:r>
            <a:r>
              <a:rPr kumimoji="1" lang="zh-CN" altLang="en-US" sz="2000" b="1" baseline="-25000">
                <a:solidFill>
                  <a:schemeClr val="folHlink"/>
                </a:solidFill>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400" b="1">
                <a:solidFill>
                  <a:schemeClr val="folHlink"/>
                </a:solidFill>
                <a:latin typeface="Times New Roman" panose="02020603050405020304" pitchFamily="18" charset="0"/>
                <a:ea typeface="宋体" panose="02010600030101010101" pitchFamily="2" charset="-122"/>
              </a:rPr>
              <a:t> = 11, 100; 11. 101100</a:t>
            </a:r>
          </a:p>
        </p:txBody>
      </p:sp>
      <p:sp>
        <p:nvSpPr>
          <p:cNvPr id="622616" name="Text Box 24"/>
          <p:cNvSpPr txBox="1">
            <a:spLocks noChangeArrowheads="1"/>
          </p:cNvSpPr>
          <p:nvPr/>
        </p:nvSpPr>
        <p:spPr bwMode="auto">
          <a:xfrm>
            <a:off x="3124201" y="1819275"/>
            <a:ext cx="31325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 = (</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 0.101000)</a:t>
            </a:r>
            <a:r>
              <a:rPr kumimoji="1" lang="zh-CN" altLang="en-US" sz="2400" b="1">
                <a:latin typeface="Times New Roman" panose="02020603050405020304" pitchFamily="18" charset="0"/>
                <a:ea typeface="宋体" panose="02010600030101010101" pitchFamily="2" charset="-122"/>
              </a:rPr>
              <a:t>×2</a:t>
            </a:r>
            <a:r>
              <a:rPr kumimoji="1" lang="zh-CN" altLang="en-US" sz="2000" b="1" baseline="45000">
                <a:latin typeface="Times New Roman" panose="02020603050405020304" pitchFamily="18" charset="0"/>
                <a:ea typeface="宋体" panose="02010600030101010101" pitchFamily="2" charset="-122"/>
              </a:rPr>
              <a:t>-101</a:t>
            </a:r>
            <a:endParaRPr kumimoji="1" lang="en-US" altLang="zh-CN" sz="2000" b="1" baseline="45000">
              <a:latin typeface="Times New Roman" panose="02020603050405020304" pitchFamily="18" charset="0"/>
              <a:ea typeface="宋体" panose="02010600030101010101" pitchFamily="2" charset="-122"/>
            </a:endParaRPr>
          </a:p>
        </p:txBody>
      </p:sp>
      <p:sp>
        <p:nvSpPr>
          <p:cNvPr id="622617" name="Text Box 25"/>
          <p:cNvSpPr txBox="1">
            <a:spLocks noChangeArrowheads="1"/>
          </p:cNvSpPr>
          <p:nvPr/>
        </p:nvSpPr>
        <p:spPr bwMode="auto">
          <a:xfrm>
            <a:off x="6961189" y="1828801"/>
            <a:ext cx="29225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en-US" altLang="zh-CN" sz="2800" b="1" i="1">
                <a:latin typeface="Times New Roman" panose="02020603050405020304" pitchFamily="18" charset="0"/>
                <a:ea typeface="宋体" panose="02010600030101010101" pitchFamily="2" charset="-122"/>
              </a:rPr>
              <a:t>y</a:t>
            </a:r>
            <a:r>
              <a:rPr kumimoji="1" lang="en-US" altLang="zh-CN" sz="2800" b="1">
                <a:latin typeface="Times New Roman" panose="02020603050405020304" pitchFamily="18" charset="0"/>
                <a:ea typeface="宋体" panose="02010600030101010101" pitchFamily="2" charset="-122"/>
              </a:rPr>
              <a:t> = (</a:t>
            </a:r>
            <a:r>
              <a:rPr kumimoji="1" lang="zh-CN" altLang="en-US" sz="2400" b="1">
                <a:latin typeface="Times New Roman" panose="02020603050405020304" pitchFamily="18" charset="0"/>
                <a:ea typeface="宋体" panose="02010600030101010101" pitchFamily="2" charset="-122"/>
                <a:cs typeface="Times New Roman" panose="02020603050405020304" pitchFamily="18" charset="0"/>
              </a:rPr>
              <a:t> 0.111000)</a:t>
            </a:r>
            <a:r>
              <a:rPr kumimoji="1" lang="zh-CN" altLang="en-US" sz="2400" b="1">
                <a:latin typeface="Times New Roman" panose="02020603050405020304" pitchFamily="18" charset="0"/>
                <a:ea typeface="宋体" panose="02010600030101010101" pitchFamily="2" charset="-122"/>
              </a:rPr>
              <a:t>×2</a:t>
            </a:r>
            <a:r>
              <a:rPr kumimoji="1" lang="zh-CN" altLang="en-US" sz="2000" b="1" baseline="45000">
                <a:latin typeface="Times New Roman" panose="02020603050405020304" pitchFamily="18" charset="0"/>
                <a:ea typeface="宋体" panose="02010600030101010101" pitchFamily="2" charset="-122"/>
              </a:rPr>
              <a:t>-100</a:t>
            </a:r>
            <a:endParaRPr kumimoji="1" lang="en-US" altLang="zh-CN" sz="2000" b="1" baseline="45000">
              <a:latin typeface="Times New Roman" panose="02020603050405020304" pitchFamily="18" charset="0"/>
              <a:ea typeface="宋体" panose="02010600030101010101" pitchFamily="2" charset="-122"/>
            </a:endParaRPr>
          </a:p>
        </p:txBody>
      </p:sp>
      <p:sp>
        <p:nvSpPr>
          <p:cNvPr id="622618" name="Text Box 26"/>
          <p:cNvSpPr txBox="1">
            <a:spLocks noChangeArrowheads="1"/>
          </p:cNvSpPr>
          <p:nvPr/>
        </p:nvSpPr>
        <p:spPr bwMode="auto">
          <a:xfrm>
            <a:off x="5943600" y="4038600"/>
            <a:ext cx="357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a:t>
            </a:r>
          </a:p>
        </p:txBody>
      </p:sp>
    </p:spTree>
    <p:extLst>
      <p:ext uri="{BB962C8B-B14F-4D97-AF65-F5344CB8AC3E}">
        <p14:creationId xmlns:p14="http://schemas.microsoft.com/office/powerpoint/2010/main" val="3802164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2"/>
          </p:nvPr>
        </p:nvSpPr>
        <p:spPr/>
        <p:txBody>
          <a:bodyPr/>
          <a:lstStyle/>
          <a:p>
            <a:fld id="{8EE8E787-E6FE-45D8-9039-788B45E44EE7}" type="slidenum">
              <a:rPr lang="zh-CN" altLang="en-US" smtClean="0"/>
              <a:t>48</a:t>
            </a:fld>
            <a:endParaRPr lang="zh-CN" altLang="en-US" dirty="0"/>
          </a:p>
        </p:txBody>
      </p:sp>
      <p:sp>
        <p:nvSpPr>
          <p:cNvPr id="91138" name="Text Box 2"/>
          <p:cNvSpPr txBox="1">
            <a:spLocks noChangeArrowheads="1"/>
          </p:cNvSpPr>
          <p:nvPr/>
        </p:nvSpPr>
        <p:spPr bwMode="auto">
          <a:xfrm>
            <a:off x="1981200" y="511175"/>
            <a:ext cx="37544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3200" b="1">
                <a:latin typeface="Times New Roman" panose="02020603050405020304" pitchFamily="18" charset="0"/>
                <a:ea typeface="宋体" panose="02010600030101010101" pitchFamily="2" charset="-122"/>
              </a:rPr>
              <a:t>② 尾数求和</a:t>
            </a:r>
          </a:p>
        </p:txBody>
      </p:sp>
      <p:sp>
        <p:nvSpPr>
          <p:cNvPr id="623619" name="Text Box 3"/>
          <p:cNvSpPr txBox="1">
            <a:spLocks noChangeArrowheads="1"/>
          </p:cNvSpPr>
          <p:nvPr/>
        </p:nvSpPr>
        <p:spPr bwMode="auto">
          <a:xfrm>
            <a:off x="3505200" y="1143001"/>
            <a:ext cx="30305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S</a:t>
            </a:r>
            <a:r>
              <a:rPr kumimoji="1" lang="en-US" altLang="zh-CN" sz="2800" b="1" i="1" baseline="-25000">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400" b="1" baseline="-25000">
                <a:latin typeface="Arial" panose="020B0604020202020204" pitchFamily="34" charset="0"/>
                <a:ea typeface="宋体" panose="02010600030101010101" pitchFamily="2" charset="-122"/>
                <a:cs typeface="Arial" panose="020B0604020202020204" pitchFamily="34" charset="0"/>
              </a:rPr>
              <a:t>´</a:t>
            </a:r>
            <a:r>
              <a:rPr kumimoji="1" lang="zh-CN" altLang="en-US" sz="2800" b="1">
                <a:latin typeface="Times New Roman" panose="02020603050405020304" pitchFamily="18" charset="0"/>
                <a:ea typeface="宋体" panose="02010600030101010101" pitchFamily="2" charset="-122"/>
              </a:rPr>
              <a:t> = </a:t>
            </a:r>
            <a:r>
              <a:rPr kumimoji="1" lang="zh-CN" altLang="en-US" sz="2800" b="1">
                <a:solidFill>
                  <a:schemeClr val="folHlink"/>
                </a:solidFill>
                <a:latin typeface="Times New Roman" panose="02020603050405020304" pitchFamily="18" charset="0"/>
                <a:ea typeface="宋体" panose="02010600030101010101" pitchFamily="2" charset="-122"/>
              </a:rPr>
              <a:t>11. 101100</a:t>
            </a:r>
          </a:p>
        </p:txBody>
      </p:sp>
      <p:sp>
        <p:nvSpPr>
          <p:cNvPr id="623620" name="Text Box 4"/>
          <p:cNvSpPr txBox="1">
            <a:spLocks noChangeArrowheads="1"/>
          </p:cNvSpPr>
          <p:nvPr/>
        </p:nvSpPr>
        <p:spPr bwMode="auto">
          <a:xfrm>
            <a:off x="3409951" y="1624013"/>
            <a:ext cx="3089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r>
              <a:rPr kumimoji="1" lang="zh-CN" altLang="en-US" sz="28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i="1">
                <a:latin typeface="Times New Roman" panose="02020603050405020304" pitchFamily="18" charset="0"/>
                <a:ea typeface="宋体" panose="02010600030101010101" pitchFamily="2" charset="-122"/>
              </a:rPr>
              <a:t>S</a:t>
            </a:r>
            <a:r>
              <a:rPr kumimoji="1" lang="en-US" altLang="zh-CN" sz="2800" b="1" i="1" baseline="-25000">
                <a:latin typeface="Times New Roman" panose="02020603050405020304" pitchFamily="18" charset="0"/>
                <a:ea typeface="宋体" panose="02010600030101010101" pitchFamily="2" charset="-122"/>
              </a:rPr>
              <a:t>y</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 = 11. 001000</a:t>
            </a:r>
          </a:p>
        </p:txBody>
      </p:sp>
      <p:sp>
        <p:nvSpPr>
          <p:cNvPr id="623621" name="Line 5"/>
          <p:cNvSpPr>
            <a:spLocks noChangeShapeType="1"/>
          </p:cNvSpPr>
          <p:nvPr/>
        </p:nvSpPr>
        <p:spPr bwMode="auto">
          <a:xfrm>
            <a:off x="3048000" y="2133601"/>
            <a:ext cx="3403600" cy="9525"/>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623622" name="Text Box 6"/>
          <p:cNvSpPr txBox="1">
            <a:spLocks noChangeArrowheads="1"/>
          </p:cNvSpPr>
          <p:nvPr/>
        </p:nvSpPr>
        <p:spPr bwMode="auto">
          <a:xfrm>
            <a:off x="3006725" y="1676401"/>
            <a:ext cx="387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p>
        </p:txBody>
      </p:sp>
      <p:sp>
        <p:nvSpPr>
          <p:cNvPr id="623623" name="Text Box 7"/>
          <p:cNvSpPr txBox="1">
            <a:spLocks noChangeArrowheads="1"/>
          </p:cNvSpPr>
          <p:nvPr/>
        </p:nvSpPr>
        <p:spPr bwMode="auto">
          <a:xfrm>
            <a:off x="4552950" y="2133601"/>
            <a:ext cx="20955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110. 110100</a:t>
            </a:r>
          </a:p>
        </p:txBody>
      </p:sp>
      <p:sp>
        <p:nvSpPr>
          <p:cNvPr id="623624" name="Text Box 8"/>
          <p:cNvSpPr txBox="1">
            <a:spLocks noChangeArrowheads="1"/>
          </p:cNvSpPr>
          <p:nvPr/>
        </p:nvSpPr>
        <p:spPr bwMode="auto">
          <a:xfrm>
            <a:off x="1981200" y="2590800"/>
            <a:ext cx="2890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3200" b="1">
                <a:latin typeface="Times New Roman" panose="02020603050405020304" pitchFamily="18" charset="0"/>
                <a:ea typeface="宋体" panose="02010600030101010101" pitchFamily="2" charset="-122"/>
              </a:rPr>
              <a:t>③ 右规</a:t>
            </a:r>
          </a:p>
        </p:txBody>
      </p:sp>
      <p:sp>
        <p:nvSpPr>
          <p:cNvPr id="623625" name="Text Box 9"/>
          <p:cNvSpPr txBox="1">
            <a:spLocks noChangeArrowheads="1"/>
          </p:cNvSpPr>
          <p:nvPr/>
        </p:nvSpPr>
        <p:spPr bwMode="auto">
          <a:xfrm>
            <a:off x="3292475" y="3200401"/>
            <a:ext cx="4573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x </a:t>
            </a:r>
            <a:r>
              <a:rPr kumimoji="1" lang="zh-CN" altLang="en-US" sz="2800" b="1">
                <a:latin typeface="Times New Roman" panose="02020603050405020304" pitchFamily="18" charset="0"/>
                <a:ea typeface="宋体" panose="02010600030101010101" pitchFamily="2" charset="-122"/>
              </a:rPr>
              <a:t>–</a:t>
            </a:r>
            <a:r>
              <a:rPr kumimoji="1" lang="en-US" altLang="zh-CN" sz="2800">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y</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 = 11, 100; 10. 110100</a:t>
            </a:r>
          </a:p>
        </p:txBody>
      </p:sp>
      <p:sp>
        <p:nvSpPr>
          <p:cNvPr id="623626" name="Text Box 10"/>
          <p:cNvSpPr txBox="1">
            <a:spLocks noChangeArrowheads="1"/>
          </p:cNvSpPr>
          <p:nvPr/>
        </p:nvSpPr>
        <p:spPr bwMode="auto">
          <a:xfrm>
            <a:off x="3292475" y="4419601"/>
            <a:ext cx="45354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r>
              <a:rPr kumimoji="1" lang="en-US" altLang="zh-CN" sz="2800" b="1" i="1">
                <a:latin typeface="Times New Roman" panose="02020603050405020304" pitchFamily="18" charset="0"/>
                <a:ea typeface="宋体" panose="02010600030101010101" pitchFamily="2" charset="-122"/>
              </a:rPr>
              <a:t>x </a:t>
            </a:r>
            <a:r>
              <a:rPr kumimoji="1" lang="zh-CN" altLang="en-US" sz="2800" b="1">
                <a:latin typeface="Times New Roman" panose="02020603050405020304" pitchFamily="18" charset="0"/>
                <a:ea typeface="宋体" panose="02010600030101010101" pitchFamily="2" charset="-122"/>
              </a:rPr>
              <a:t>–</a:t>
            </a:r>
            <a:r>
              <a:rPr kumimoji="1" lang="en-US" altLang="zh-CN" sz="1600">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y</a:t>
            </a:r>
            <a:r>
              <a:rPr kumimoji="1" lang="en-US" altLang="zh-CN" sz="2800" b="1">
                <a:latin typeface="Times New Roman" panose="02020603050405020304" pitchFamily="18" charset="0"/>
                <a:ea typeface="宋体" panose="02010600030101010101" pitchFamily="2" charset="-122"/>
              </a:rPr>
              <a:t>]</a:t>
            </a:r>
            <a:r>
              <a:rPr kumimoji="1" lang="zh-CN" altLang="en-US" sz="2400" b="1" baseline="-25000">
                <a:latin typeface="Times New Roman" panose="02020603050405020304" pitchFamily="18" charset="0"/>
                <a:ea typeface="宋体" panose="02010600030101010101" pitchFamily="2" charset="-122"/>
              </a:rPr>
              <a:t>补</a:t>
            </a:r>
            <a:r>
              <a:rPr kumimoji="1" lang="zh-CN" altLang="en-US" sz="2800" b="1">
                <a:latin typeface="Times New Roman" panose="02020603050405020304" pitchFamily="18" charset="0"/>
                <a:ea typeface="宋体" panose="02010600030101010101" pitchFamily="2" charset="-122"/>
              </a:rPr>
              <a:t> = 11, 101; 11. 011010</a:t>
            </a:r>
          </a:p>
        </p:txBody>
      </p:sp>
      <p:sp>
        <p:nvSpPr>
          <p:cNvPr id="623627" name="Text Box 11"/>
          <p:cNvSpPr txBox="1">
            <a:spLocks noChangeArrowheads="1"/>
          </p:cNvSpPr>
          <p:nvPr/>
        </p:nvSpPr>
        <p:spPr bwMode="auto">
          <a:xfrm>
            <a:off x="2803526" y="3810001"/>
            <a:ext cx="1255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右规后</a:t>
            </a:r>
          </a:p>
        </p:txBody>
      </p:sp>
      <p:sp>
        <p:nvSpPr>
          <p:cNvPr id="623628" name="Text Box 12"/>
          <p:cNvSpPr txBox="1">
            <a:spLocks noChangeArrowheads="1"/>
          </p:cNvSpPr>
          <p:nvPr/>
        </p:nvSpPr>
        <p:spPr bwMode="auto">
          <a:xfrm>
            <a:off x="3257551" y="5181601"/>
            <a:ext cx="42068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x</a:t>
            </a:r>
            <a:r>
              <a:rPr kumimoji="1" lang="en-US" altLang="zh-CN" sz="2800" b="1">
                <a:latin typeface="Times New Roman" panose="02020603050405020304" pitchFamily="18" charset="0"/>
                <a:ea typeface="宋体" panose="02010600030101010101" pitchFamily="2" charset="-122"/>
              </a:rPr>
              <a:t> </a:t>
            </a:r>
            <a:r>
              <a:rPr kumimoji="1" lang="zh-CN" altLang="en-US" sz="2800" b="1">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800" b="1">
                <a:latin typeface="Times New Roman" panose="02020603050405020304" pitchFamily="18" charset="0"/>
                <a:ea typeface="宋体" panose="02010600030101010101" pitchFamily="2" charset="-122"/>
              </a:rPr>
              <a:t> </a:t>
            </a:r>
            <a:r>
              <a:rPr kumimoji="1" lang="en-US" altLang="zh-CN" sz="2800" b="1" i="1">
                <a:latin typeface="Times New Roman" panose="02020603050405020304" pitchFamily="18" charset="0"/>
                <a:ea typeface="宋体" panose="02010600030101010101" pitchFamily="2" charset="-122"/>
              </a:rPr>
              <a:t>y</a:t>
            </a:r>
            <a:r>
              <a:rPr kumimoji="1" lang="en-US" altLang="zh-CN" sz="2800" b="1">
                <a:latin typeface="Times New Roman" panose="02020603050405020304" pitchFamily="18" charset="0"/>
                <a:ea typeface="宋体" panose="02010600030101010101" pitchFamily="2" charset="-122"/>
              </a:rPr>
              <a:t> = (</a:t>
            </a:r>
            <a:r>
              <a:rPr kumimoji="1" lang="zh-CN" altLang="en-US" sz="2800" b="1">
                <a:latin typeface="Times New Roman" panose="02020603050405020304" pitchFamily="18" charset="0"/>
                <a:ea typeface="宋体" panose="02010600030101010101" pitchFamily="2" charset="-122"/>
              </a:rPr>
              <a:t>–0.100110)</a:t>
            </a:r>
            <a:r>
              <a:rPr kumimoji="1" lang="zh-CN" altLang="en-US" sz="2400" b="1">
                <a:latin typeface="Times New Roman" panose="02020603050405020304" pitchFamily="18" charset="0"/>
                <a:ea typeface="宋体" panose="02010600030101010101" pitchFamily="2" charset="-122"/>
              </a:rPr>
              <a:t>×</a:t>
            </a:r>
            <a:r>
              <a:rPr kumimoji="1" lang="zh-CN" altLang="en-US" sz="2800" b="1">
                <a:latin typeface="Times New Roman" panose="02020603050405020304" pitchFamily="18" charset="0"/>
                <a:ea typeface="宋体" panose="02010600030101010101" pitchFamily="2" charset="-122"/>
              </a:rPr>
              <a:t>2</a:t>
            </a:r>
            <a:r>
              <a:rPr kumimoji="1" lang="zh-CN" altLang="en-US" sz="2400" b="1" baseline="45000">
                <a:latin typeface="Times New Roman" panose="02020603050405020304" pitchFamily="18" charset="0"/>
                <a:ea typeface="宋体" panose="02010600030101010101" pitchFamily="2" charset="-122"/>
              </a:rPr>
              <a:t>-11</a:t>
            </a:r>
            <a:endParaRPr kumimoji="1" lang="en-US" altLang="zh-CN" sz="2400" b="1" baseline="45000">
              <a:latin typeface="Times New Roman" panose="02020603050405020304" pitchFamily="18" charset="0"/>
              <a:ea typeface="宋体" panose="02010600030101010101" pitchFamily="2" charset="-122"/>
            </a:endParaRPr>
          </a:p>
        </p:txBody>
      </p:sp>
      <p:grpSp>
        <p:nvGrpSpPr>
          <p:cNvPr id="2" name="Group 13"/>
          <p:cNvGrpSpPr/>
          <p:nvPr/>
        </p:nvGrpSpPr>
        <p:grpSpPr bwMode="auto">
          <a:xfrm>
            <a:off x="4511676" y="5791200"/>
            <a:ext cx="2022475" cy="762000"/>
            <a:chOff x="1839" y="3648"/>
            <a:chExt cx="1274" cy="480"/>
          </a:xfrm>
        </p:grpSpPr>
        <p:sp>
          <p:nvSpPr>
            <p:cNvPr id="91152" name="Text Box 14"/>
            <p:cNvSpPr txBox="1">
              <a:spLocks noChangeArrowheads="1"/>
            </p:cNvSpPr>
            <p:nvPr/>
          </p:nvSpPr>
          <p:spPr bwMode="auto">
            <a:xfrm>
              <a:off x="1839" y="3705"/>
              <a:ext cx="127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800" b="1">
                  <a:latin typeface="Times New Roman" panose="02020603050405020304" pitchFamily="18" charset="0"/>
                  <a:ea typeface="宋体" panose="02010600030101010101" pitchFamily="2" charset="-122"/>
                </a:rPr>
                <a:t>= (</a:t>
              </a:r>
              <a:r>
                <a:rPr kumimoji="1" lang="zh-CN" altLang="en-US" sz="2800" b="1">
                  <a:latin typeface="Times New Roman" panose="02020603050405020304" pitchFamily="18" charset="0"/>
                  <a:ea typeface="宋体" panose="02010600030101010101" pitchFamily="2" charset="-122"/>
                  <a:cs typeface="Times New Roman" panose="02020603050405020304" pitchFamily="18" charset="0"/>
                </a:rPr>
                <a:t>– —)</a:t>
              </a:r>
              <a:r>
                <a:rPr kumimoji="1" lang="zh-CN" altLang="en-US" sz="2400" b="1">
                  <a:latin typeface="Times New Roman" panose="02020603050405020304" pitchFamily="18" charset="0"/>
                  <a:ea typeface="宋体" panose="02010600030101010101" pitchFamily="2" charset="-122"/>
                </a:rPr>
                <a:t>×</a:t>
              </a:r>
              <a:r>
                <a:rPr kumimoji="1" lang="zh-CN" altLang="en-US" sz="2800" b="1">
                  <a:latin typeface="Times New Roman" panose="02020603050405020304" pitchFamily="18" charset="0"/>
                  <a:ea typeface="宋体" panose="02010600030101010101" pitchFamily="2" charset="-122"/>
                </a:rPr>
                <a:t>2</a:t>
              </a:r>
              <a:r>
                <a:rPr kumimoji="1" lang="zh-CN" altLang="en-US" sz="2800" b="1" baseline="45000">
                  <a:latin typeface="Times New Roman" panose="02020603050405020304" pitchFamily="18" charset="0"/>
                  <a:ea typeface="宋体" panose="02010600030101010101" pitchFamily="2" charset="-122"/>
                </a:rPr>
                <a:t>-3</a:t>
              </a:r>
            </a:p>
          </p:txBody>
        </p:sp>
        <p:sp>
          <p:nvSpPr>
            <p:cNvPr id="91153" name="Text Box 15"/>
            <p:cNvSpPr txBox="1">
              <a:spLocks noChangeArrowheads="1"/>
            </p:cNvSpPr>
            <p:nvPr/>
          </p:nvSpPr>
          <p:spPr bwMode="auto">
            <a:xfrm>
              <a:off x="2288" y="364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19</a:t>
              </a:r>
            </a:p>
          </p:txBody>
        </p:sp>
        <p:sp>
          <p:nvSpPr>
            <p:cNvPr id="91154" name="Text Box 16"/>
            <p:cNvSpPr txBox="1">
              <a:spLocks noChangeArrowheads="1"/>
            </p:cNvSpPr>
            <p:nvPr/>
          </p:nvSpPr>
          <p:spPr bwMode="auto">
            <a:xfrm>
              <a:off x="2288" y="384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32</a:t>
              </a:r>
            </a:p>
          </p:txBody>
        </p:sp>
      </p:grpSp>
      <p:sp>
        <p:nvSpPr>
          <p:cNvPr id="623633" name="AutoShape 17"/>
          <p:cNvSpPr>
            <a:spLocks noChangeArrowheads="1"/>
          </p:cNvSpPr>
          <p:nvPr/>
        </p:nvSpPr>
        <p:spPr bwMode="auto">
          <a:xfrm>
            <a:off x="4635500" y="2230439"/>
            <a:ext cx="228600" cy="339725"/>
          </a:xfrm>
          <a:prstGeom prst="wedgeRoundRectCallout">
            <a:avLst>
              <a:gd name="adj1" fmla="val -162500"/>
              <a:gd name="adj2" fmla="val 50000"/>
              <a:gd name="adj3" fmla="val 16667"/>
            </a:avLst>
          </a:prstGeom>
          <a:noFill/>
          <a:ln w="28575">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algn="ctr" eaLnBrk="1" hangingPunct="1"/>
            <a:endParaRPr kumimoji="1" lang="zh-CN" altLang="en-US" sz="2400" b="1">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7104465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内容占位符 15"/>
          <p:cNvSpPr>
            <a:spLocks noGrp="1"/>
          </p:cNvSpPr>
          <p:nvPr>
            <p:ph idx="1"/>
          </p:nvPr>
        </p:nvSpPr>
        <p:spPr/>
        <p:txBody>
          <a:bodyPr/>
          <a:lstStyle/>
          <a:p>
            <a:r>
              <a:rPr lang="zh-CN" altLang="en-US" sz="2800" dirty="0"/>
              <a:t>设机器数为补码，尾数为 </a:t>
            </a:r>
            <a:r>
              <a:rPr lang="zh-CN" altLang="en-US" sz="2800" b="1" dirty="0"/>
              <a:t>规格化形式</a:t>
            </a:r>
            <a:r>
              <a:rPr lang="zh-CN" altLang="en-US" sz="2800" dirty="0"/>
              <a:t>，并假设阶符取 </a:t>
            </a:r>
            <a:r>
              <a:rPr lang="en-US" altLang="zh-CN" sz="2800" dirty="0"/>
              <a:t>2 </a:t>
            </a:r>
            <a:r>
              <a:rPr lang="zh-CN" altLang="en-US" sz="2800" dirty="0"/>
              <a:t>位，阶码的数值部分取 </a:t>
            </a:r>
            <a:r>
              <a:rPr lang="en-US" altLang="zh-CN" sz="2800" dirty="0"/>
              <a:t>7 </a:t>
            </a:r>
            <a:r>
              <a:rPr lang="zh-CN" altLang="en-US" sz="2800" dirty="0"/>
              <a:t>位，数符取 </a:t>
            </a:r>
            <a:r>
              <a:rPr lang="en-US" altLang="zh-CN" sz="2800" dirty="0"/>
              <a:t>2 </a:t>
            </a:r>
            <a:r>
              <a:rPr lang="zh-CN" altLang="en-US" sz="2800" dirty="0"/>
              <a:t>位，尾数取 </a:t>
            </a:r>
            <a:r>
              <a:rPr lang="en-US" altLang="zh-CN" sz="2800" dirty="0"/>
              <a:t>n </a:t>
            </a:r>
            <a:r>
              <a:rPr lang="zh-CN" altLang="en-US" sz="2800" dirty="0"/>
              <a:t>位，则该 </a:t>
            </a:r>
            <a:r>
              <a:rPr lang="zh-CN" altLang="en-US" sz="2800" b="1" dirty="0"/>
              <a:t>补码</a:t>
            </a:r>
            <a:r>
              <a:rPr lang="zh-CN" altLang="en-US" sz="2800" dirty="0"/>
              <a:t> 在数轴上的表示为</a:t>
            </a:r>
          </a:p>
          <a:p>
            <a:endParaRPr lang="zh-CN" altLang="en-US" dirty="0"/>
          </a:p>
        </p:txBody>
      </p:sp>
      <p:sp>
        <p:nvSpPr>
          <p:cNvPr id="15" name="标题 14"/>
          <p:cNvSpPr>
            <a:spLocks noGrp="1"/>
          </p:cNvSpPr>
          <p:nvPr>
            <p:ph type="title"/>
          </p:nvPr>
        </p:nvSpPr>
        <p:spPr/>
        <p:txBody>
          <a:bodyPr>
            <a:normAutofit/>
          </a:bodyPr>
          <a:lstStyle/>
          <a:p>
            <a:r>
              <a:rPr lang="zh-CN" altLang="en-US" dirty="0"/>
              <a:t>溢出判断</a:t>
            </a:r>
          </a:p>
        </p:txBody>
      </p:sp>
      <p:sp>
        <p:nvSpPr>
          <p:cNvPr id="14" name="灯片编号占位符 13"/>
          <p:cNvSpPr>
            <a:spLocks noGrp="1"/>
          </p:cNvSpPr>
          <p:nvPr>
            <p:ph type="sldNum" sz="quarter" idx="12"/>
          </p:nvPr>
        </p:nvSpPr>
        <p:spPr/>
        <p:txBody>
          <a:bodyPr/>
          <a:lstStyle/>
          <a:p>
            <a:fld id="{8EE8E787-E6FE-45D8-9039-788B45E44EE7}" type="slidenum">
              <a:rPr lang="zh-CN" altLang="en-US" smtClean="0"/>
              <a:t>49</a:t>
            </a:fld>
            <a:endParaRPr lang="zh-CN" altLang="en-US" dirty="0"/>
          </a:p>
        </p:txBody>
      </p:sp>
      <p:grpSp>
        <p:nvGrpSpPr>
          <p:cNvPr id="2" name="Group 4"/>
          <p:cNvGrpSpPr/>
          <p:nvPr/>
        </p:nvGrpSpPr>
        <p:grpSpPr bwMode="auto">
          <a:xfrm>
            <a:off x="2286000" y="2646368"/>
            <a:ext cx="7315200" cy="935037"/>
            <a:chOff x="480" y="1859"/>
            <a:chExt cx="4608" cy="589"/>
          </a:xfrm>
        </p:grpSpPr>
        <p:sp>
          <p:nvSpPr>
            <p:cNvPr id="92201" name="Line 5"/>
            <p:cNvSpPr>
              <a:spLocks noChangeShapeType="1"/>
            </p:cNvSpPr>
            <p:nvPr/>
          </p:nvSpPr>
          <p:spPr bwMode="auto">
            <a:xfrm>
              <a:off x="480" y="2448"/>
              <a:ext cx="4608" cy="0"/>
            </a:xfrm>
            <a:prstGeom prst="line">
              <a:avLst/>
            </a:prstGeom>
            <a:noFill/>
            <a:ln w="38100">
              <a:solidFill>
                <a:schemeClr val="folHlink"/>
              </a:solidFill>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92202" name="Rectangle 6"/>
            <p:cNvSpPr>
              <a:spLocks noChangeArrowheads="1"/>
            </p:cNvSpPr>
            <p:nvPr/>
          </p:nvSpPr>
          <p:spPr bwMode="auto">
            <a:xfrm>
              <a:off x="480" y="2160"/>
              <a:ext cx="732" cy="286"/>
            </a:xfrm>
            <a:prstGeom prst="rect">
              <a:avLst/>
            </a:prstGeom>
            <a:solidFill>
              <a:schemeClr val="folHlink">
                <a:alpha val="50195"/>
              </a:schemeClr>
            </a:solidFill>
            <a:ln w="9525">
              <a:solidFill>
                <a:schemeClr val="folHlink"/>
              </a:solidFill>
              <a:miter lim="800000"/>
            </a:ln>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endParaRPr kumimoji="1" lang="zh-CN" altLang="en-US" sz="2400">
                <a:latin typeface="Times New Roman" panose="02020603050405020304" pitchFamily="18" charset="0"/>
                <a:ea typeface="宋体" panose="02010600030101010101" pitchFamily="2" charset="-122"/>
              </a:endParaRPr>
            </a:p>
          </p:txBody>
        </p:sp>
        <p:sp>
          <p:nvSpPr>
            <p:cNvPr id="92203" name="Rectangle 7"/>
            <p:cNvSpPr>
              <a:spLocks noChangeArrowheads="1"/>
            </p:cNvSpPr>
            <p:nvPr/>
          </p:nvSpPr>
          <p:spPr bwMode="auto">
            <a:xfrm>
              <a:off x="2400" y="2160"/>
              <a:ext cx="732" cy="286"/>
            </a:xfrm>
            <a:prstGeom prst="rect">
              <a:avLst/>
            </a:prstGeom>
            <a:solidFill>
              <a:schemeClr val="folHlink">
                <a:alpha val="50195"/>
              </a:schemeClr>
            </a:solidFill>
            <a:ln w="9525">
              <a:solidFill>
                <a:schemeClr val="folHlink"/>
              </a:solidFill>
              <a:miter lim="800000"/>
            </a:ln>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endParaRPr kumimoji="1" lang="zh-CN" altLang="en-US" sz="2400">
                <a:latin typeface="Times New Roman" panose="02020603050405020304" pitchFamily="18" charset="0"/>
                <a:ea typeface="宋体" panose="02010600030101010101" pitchFamily="2" charset="-122"/>
              </a:endParaRPr>
            </a:p>
          </p:txBody>
        </p:sp>
        <p:sp>
          <p:nvSpPr>
            <p:cNvPr id="92204" name="Rectangle 8"/>
            <p:cNvSpPr>
              <a:spLocks noChangeArrowheads="1"/>
            </p:cNvSpPr>
            <p:nvPr/>
          </p:nvSpPr>
          <p:spPr bwMode="auto">
            <a:xfrm>
              <a:off x="4320" y="2162"/>
              <a:ext cx="732" cy="286"/>
            </a:xfrm>
            <a:prstGeom prst="rect">
              <a:avLst/>
            </a:prstGeom>
            <a:solidFill>
              <a:schemeClr val="folHlink">
                <a:alpha val="50195"/>
              </a:schemeClr>
            </a:solidFill>
            <a:ln w="9525">
              <a:solidFill>
                <a:schemeClr val="folHlink"/>
              </a:solidFill>
              <a:miter lim="800000"/>
            </a:ln>
          </p:spPr>
          <p:txBody>
            <a:bodyPr wrap="none" anchor="ct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endParaRPr kumimoji="1" lang="zh-CN" altLang="en-US" sz="2400">
                <a:latin typeface="Times New Roman" panose="02020603050405020304" pitchFamily="18" charset="0"/>
                <a:ea typeface="宋体" panose="02010600030101010101" pitchFamily="2" charset="-122"/>
              </a:endParaRPr>
            </a:p>
          </p:txBody>
        </p:sp>
        <p:sp>
          <p:nvSpPr>
            <p:cNvPr id="92205" name="Text Box 9"/>
            <p:cNvSpPr txBox="1">
              <a:spLocks noChangeArrowheads="1"/>
            </p:cNvSpPr>
            <p:nvPr/>
          </p:nvSpPr>
          <p:spPr bwMode="auto">
            <a:xfrm>
              <a:off x="566" y="1859"/>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rPr>
                <a:t>上溢</a:t>
              </a:r>
            </a:p>
          </p:txBody>
        </p:sp>
        <p:sp>
          <p:nvSpPr>
            <p:cNvPr id="92206" name="Text Box 10"/>
            <p:cNvSpPr txBox="1">
              <a:spLocks noChangeArrowheads="1"/>
            </p:cNvSpPr>
            <p:nvPr/>
          </p:nvSpPr>
          <p:spPr bwMode="auto">
            <a:xfrm>
              <a:off x="2506" y="1859"/>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rPr>
                <a:t>下溢</a:t>
              </a:r>
            </a:p>
          </p:txBody>
        </p:sp>
        <p:sp>
          <p:nvSpPr>
            <p:cNvPr id="92207" name="Text Box 11"/>
            <p:cNvSpPr txBox="1">
              <a:spLocks noChangeArrowheads="1"/>
            </p:cNvSpPr>
            <p:nvPr/>
          </p:nvSpPr>
          <p:spPr bwMode="auto">
            <a:xfrm>
              <a:off x="4426" y="1859"/>
              <a:ext cx="43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rPr>
                <a:t>上溢</a:t>
              </a:r>
            </a:p>
          </p:txBody>
        </p:sp>
        <p:sp>
          <p:nvSpPr>
            <p:cNvPr id="92208" name="Text Box 12"/>
            <p:cNvSpPr txBox="1">
              <a:spLocks noChangeArrowheads="1"/>
            </p:cNvSpPr>
            <p:nvPr/>
          </p:nvSpPr>
          <p:spPr bwMode="auto">
            <a:xfrm>
              <a:off x="1392" y="1962"/>
              <a:ext cx="760"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200" b="1">
                  <a:latin typeface="Times New Roman" panose="02020603050405020304" pitchFamily="18" charset="0"/>
                  <a:ea typeface="宋体" panose="02010600030101010101" pitchFamily="2" charset="-122"/>
                </a:rPr>
                <a:t>    </a:t>
              </a:r>
              <a:r>
                <a:rPr kumimoji="1" lang="zh-CN" altLang="en-US" sz="2000" b="1">
                  <a:latin typeface="Times New Roman" panose="02020603050405020304" pitchFamily="18" charset="0"/>
                  <a:ea typeface="宋体" panose="02010600030101010101" pitchFamily="2" charset="-122"/>
                </a:rPr>
                <a:t>对应</a:t>
              </a:r>
            </a:p>
            <a:p>
              <a:pPr eaLnBrk="1" hangingPunct="1"/>
              <a:r>
                <a:rPr kumimoji="1" lang="zh-CN" altLang="en-US" sz="2000" b="1">
                  <a:latin typeface="Times New Roman" panose="02020603050405020304" pitchFamily="18" charset="0"/>
                  <a:ea typeface="宋体" panose="02010600030101010101" pitchFamily="2" charset="-122"/>
                </a:rPr>
                <a:t>负浮点数</a:t>
              </a:r>
            </a:p>
          </p:txBody>
        </p:sp>
        <p:sp>
          <p:nvSpPr>
            <p:cNvPr id="92209" name="Text Box 13"/>
            <p:cNvSpPr txBox="1">
              <a:spLocks noChangeArrowheads="1"/>
            </p:cNvSpPr>
            <p:nvPr/>
          </p:nvSpPr>
          <p:spPr bwMode="auto">
            <a:xfrm>
              <a:off x="3320" y="1968"/>
              <a:ext cx="760"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200" b="1">
                  <a:latin typeface="Times New Roman" panose="02020603050405020304" pitchFamily="18" charset="0"/>
                  <a:ea typeface="宋体" panose="02010600030101010101" pitchFamily="2" charset="-122"/>
                </a:rPr>
                <a:t>    </a:t>
              </a:r>
              <a:r>
                <a:rPr kumimoji="1" lang="zh-CN" altLang="en-US" sz="2000" b="1">
                  <a:latin typeface="Times New Roman" panose="02020603050405020304" pitchFamily="18" charset="0"/>
                  <a:ea typeface="宋体" panose="02010600030101010101" pitchFamily="2" charset="-122"/>
                </a:rPr>
                <a:t>对应</a:t>
              </a:r>
            </a:p>
            <a:p>
              <a:pPr eaLnBrk="1" hangingPunct="1"/>
              <a:r>
                <a:rPr kumimoji="1" lang="zh-CN" altLang="en-US" sz="2000" b="1">
                  <a:latin typeface="Times New Roman" panose="02020603050405020304" pitchFamily="18" charset="0"/>
                  <a:ea typeface="宋体" panose="02010600030101010101" pitchFamily="2" charset="-122"/>
                </a:rPr>
                <a:t>正浮点数</a:t>
              </a:r>
            </a:p>
          </p:txBody>
        </p:sp>
      </p:grpSp>
      <p:grpSp>
        <p:nvGrpSpPr>
          <p:cNvPr id="3" name="Group 14"/>
          <p:cNvGrpSpPr/>
          <p:nvPr/>
        </p:nvGrpSpPr>
        <p:grpSpPr bwMode="auto">
          <a:xfrm>
            <a:off x="2286000" y="4291017"/>
            <a:ext cx="2554288" cy="463550"/>
            <a:chOff x="480" y="2799"/>
            <a:chExt cx="1609" cy="292"/>
          </a:xfrm>
        </p:grpSpPr>
        <p:sp>
          <p:nvSpPr>
            <p:cNvPr id="92199" name="Text Box 15"/>
            <p:cNvSpPr txBox="1">
              <a:spLocks noChangeArrowheads="1"/>
            </p:cNvSpPr>
            <p:nvPr/>
          </p:nvSpPr>
          <p:spPr bwMode="auto">
            <a:xfrm>
              <a:off x="480" y="2841"/>
              <a:ext cx="16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rPr>
                <a:t>00,1111111;11.00      0</a:t>
              </a:r>
            </a:p>
          </p:txBody>
        </p:sp>
        <p:sp>
          <p:nvSpPr>
            <p:cNvPr id="92200" name="Text Box 16"/>
            <p:cNvSpPr txBox="1">
              <a:spLocks noChangeArrowheads="1"/>
            </p:cNvSpPr>
            <p:nvPr/>
          </p:nvSpPr>
          <p:spPr bwMode="auto">
            <a:xfrm>
              <a:off x="1640" y="2799"/>
              <a:ext cx="3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rPr>
                <a:t>… </a:t>
              </a:r>
            </a:p>
          </p:txBody>
        </p:sp>
      </p:grpSp>
      <p:grpSp>
        <p:nvGrpSpPr>
          <p:cNvPr id="4" name="Group 17"/>
          <p:cNvGrpSpPr/>
          <p:nvPr/>
        </p:nvGrpSpPr>
        <p:grpSpPr bwMode="auto">
          <a:xfrm>
            <a:off x="7554914" y="4291017"/>
            <a:ext cx="2427287" cy="463550"/>
            <a:chOff x="3799" y="2799"/>
            <a:chExt cx="1529" cy="292"/>
          </a:xfrm>
        </p:grpSpPr>
        <p:sp>
          <p:nvSpPr>
            <p:cNvPr id="92197" name="Text Box 18"/>
            <p:cNvSpPr txBox="1">
              <a:spLocks noChangeArrowheads="1"/>
            </p:cNvSpPr>
            <p:nvPr/>
          </p:nvSpPr>
          <p:spPr bwMode="auto">
            <a:xfrm>
              <a:off x="3799" y="2841"/>
              <a:ext cx="15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rPr>
                <a:t>00,1111111;00.11    1</a:t>
              </a:r>
            </a:p>
          </p:txBody>
        </p:sp>
        <p:sp>
          <p:nvSpPr>
            <p:cNvPr id="92198" name="Text Box 19"/>
            <p:cNvSpPr txBox="1">
              <a:spLocks noChangeArrowheads="1"/>
            </p:cNvSpPr>
            <p:nvPr/>
          </p:nvSpPr>
          <p:spPr bwMode="auto">
            <a:xfrm>
              <a:off x="4920" y="2799"/>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rPr>
                <a:t>…</a:t>
              </a:r>
            </a:p>
          </p:txBody>
        </p:sp>
      </p:grpSp>
      <p:grpSp>
        <p:nvGrpSpPr>
          <p:cNvPr id="5" name="Group 20"/>
          <p:cNvGrpSpPr/>
          <p:nvPr/>
        </p:nvGrpSpPr>
        <p:grpSpPr bwMode="auto">
          <a:xfrm>
            <a:off x="3505200" y="5715005"/>
            <a:ext cx="2554288" cy="442913"/>
            <a:chOff x="1248" y="3705"/>
            <a:chExt cx="1609" cy="279"/>
          </a:xfrm>
        </p:grpSpPr>
        <p:sp>
          <p:nvSpPr>
            <p:cNvPr id="92195" name="Text Box 21"/>
            <p:cNvSpPr txBox="1">
              <a:spLocks noChangeArrowheads="1"/>
            </p:cNvSpPr>
            <p:nvPr/>
          </p:nvSpPr>
          <p:spPr bwMode="auto">
            <a:xfrm>
              <a:off x="1248" y="3734"/>
              <a:ext cx="16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rPr>
                <a:t>11,0000000;11.011    1</a:t>
              </a:r>
            </a:p>
          </p:txBody>
        </p:sp>
        <p:sp>
          <p:nvSpPr>
            <p:cNvPr id="92196" name="Text Box 22"/>
            <p:cNvSpPr txBox="1">
              <a:spLocks noChangeArrowheads="1"/>
            </p:cNvSpPr>
            <p:nvPr/>
          </p:nvSpPr>
          <p:spPr bwMode="auto">
            <a:xfrm>
              <a:off x="2508" y="3705"/>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rPr>
                <a:t>…</a:t>
              </a:r>
            </a:p>
          </p:txBody>
        </p:sp>
      </p:grpSp>
      <p:grpSp>
        <p:nvGrpSpPr>
          <p:cNvPr id="6" name="Group 23"/>
          <p:cNvGrpSpPr/>
          <p:nvPr/>
        </p:nvGrpSpPr>
        <p:grpSpPr bwMode="auto">
          <a:xfrm>
            <a:off x="5791200" y="4991104"/>
            <a:ext cx="2681288" cy="471488"/>
            <a:chOff x="2688" y="3255"/>
            <a:chExt cx="1689" cy="297"/>
          </a:xfrm>
        </p:grpSpPr>
        <p:sp>
          <p:nvSpPr>
            <p:cNvPr id="92193" name="Text Box 24"/>
            <p:cNvSpPr txBox="1">
              <a:spLocks noChangeArrowheads="1"/>
            </p:cNvSpPr>
            <p:nvPr/>
          </p:nvSpPr>
          <p:spPr bwMode="auto">
            <a:xfrm>
              <a:off x="2688" y="3302"/>
              <a:ext cx="168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rPr>
                <a:t>11,0000000;00.100      0</a:t>
              </a:r>
            </a:p>
          </p:txBody>
        </p:sp>
        <p:sp>
          <p:nvSpPr>
            <p:cNvPr id="92194" name="Text Box 25"/>
            <p:cNvSpPr txBox="1">
              <a:spLocks noChangeArrowheads="1"/>
            </p:cNvSpPr>
            <p:nvPr/>
          </p:nvSpPr>
          <p:spPr bwMode="auto">
            <a:xfrm>
              <a:off x="3984" y="3255"/>
              <a:ext cx="27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rPr>
                <a:t>…</a:t>
              </a:r>
            </a:p>
          </p:txBody>
        </p:sp>
      </p:grpSp>
      <p:sp>
        <p:nvSpPr>
          <p:cNvPr id="624666" name="Text Box 26"/>
          <p:cNvSpPr txBox="1">
            <a:spLocks noChangeArrowheads="1"/>
          </p:cNvSpPr>
          <p:nvPr/>
        </p:nvSpPr>
        <p:spPr bwMode="auto">
          <a:xfrm>
            <a:off x="2803525" y="4724404"/>
            <a:ext cx="12522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rPr>
              <a:t>2</a:t>
            </a:r>
            <a:r>
              <a:rPr kumimoji="1" lang="zh-CN" altLang="en-US" sz="2000" b="1" baseline="45000">
                <a:latin typeface="Times New Roman" panose="02020603050405020304" pitchFamily="18" charset="0"/>
                <a:ea typeface="宋体" panose="02010600030101010101" pitchFamily="2" charset="-122"/>
              </a:rPr>
              <a:t>127</a:t>
            </a:r>
            <a:r>
              <a:rPr kumimoji="1" lang="zh-CN" altLang="en-US" sz="2000" b="1">
                <a:latin typeface="Times New Roman" panose="02020603050405020304" pitchFamily="18" charset="0"/>
                <a:ea typeface="宋体" panose="02010600030101010101" pitchFamily="2" charset="-122"/>
              </a:rPr>
              <a:t>×(</a:t>
            </a:r>
            <a:r>
              <a:rPr kumimoji="1" lang="zh-CN" altLang="en-US" sz="2000" b="1">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000" b="1">
                <a:latin typeface="Times New Roman" panose="02020603050405020304" pitchFamily="18" charset="0"/>
                <a:ea typeface="宋体" panose="02010600030101010101" pitchFamily="2" charset="-122"/>
              </a:rPr>
              <a:t>1)</a:t>
            </a:r>
          </a:p>
        </p:txBody>
      </p:sp>
      <p:sp>
        <p:nvSpPr>
          <p:cNvPr id="624667" name="Text Box 27"/>
          <p:cNvSpPr txBox="1">
            <a:spLocks noChangeArrowheads="1"/>
          </p:cNvSpPr>
          <p:nvPr/>
        </p:nvSpPr>
        <p:spPr bwMode="auto">
          <a:xfrm>
            <a:off x="3868739" y="6156329"/>
            <a:ext cx="200728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cs typeface="Times New Roman" panose="02020603050405020304" pitchFamily="18" charset="0"/>
              </a:rPr>
              <a:t>– 2</a:t>
            </a:r>
            <a:r>
              <a:rPr kumimoji="1" lang="zh-CN" altLang="en-US" sz="2000" b="1" baseline="45000">
                <a:latin typeface="Times New Roman" panose="02020603050405020304" pitchFamily="18" charset="0"/>
                <a:ea typeface="宋体" panose="02010600030101010101" pitchFamily="2" charset="-122"/>
                <a:cs typeface="Times New Roman" panose="02020603050405020304" pitchFamily="18" charset="0"/>
              </a:rPr>
              <a:t>-128</a:t>
            </a:r>
            <a:r>
              <a:rPr kumimoji="1" lang="zh-CN" altLang="en-US" sz="2000" b="1">
                <a:latin typeface="Times New Roman" panose="02020603050405020304" pitchFamily="18" charset="0"/>
                <a:ea typeface="宋体" panose="02010600030101010101" pitchFamily="2" charset="-122"/>
                <a:cs typeface="Times New Roman" panose="02020603050405020304" pitchFamily="18" charset="0"/>
              </a:rPr>
              <a:t>×(2</a:t>
            </a:r>
            <a:r>
              <a:rPr kumimoji="1" lang="zh-CN" altLang="en-US" sz="2000" b="1" baseline="45000">
                <a:latin typeface="Times New Roman" panose="02020603050405020304" pitchFamily="18" charset="0"/>
                <a:ea typeface="宋体" panose="02010600030101010101" pitchFamily="2" charset="-122"/>
                <a:cs typeface="Times New Roman" panose="02020603050405020304" pitchFamily="18" charset="0"/>
              </a:rPr>
              <a:t>-1</a:t>
            </a:r>
            <a:r>
              <a:rPr kumimoji="1" lang="zh-CN" altLang="en-US" sz="2000" b="1">
                <a:latin typeface="Times New Roman" panose="02020603050405020304" pitchFamily="18" charset="0"/>
                <a:ea typeface="宋体" panose="02010600030101010101" pitchFamily="2" charset="-122"/>
                <a:cs typeface="Times New Roman" panose="02020603050405020304" pitchFamily="18" charset="0"/>
              </a:rPr>
              <a:t>+ 2</a:t>
            </a:r>
            <a:r>
              <a:rPr kumimoji="1" lang="zh-CN" altLang="en-US" sz="2000" b="1" baseline="45000">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000" b="1" i="1" baseline="45000">
                <a:latin typeface="Times New Roman" panose="02020603050405020304" pitchFamily="18" charset="0"/>
                <a:ea typeface="宋体" panose="02010600030101010101" pitchFamily="2" charset="-122"/>
                <a:cs typeface="Times New Roman" panose="02020603050405020304" pitchFamily="18" charset="0"/>
              </a:rPr>
              <a:t>n</a:t>
            </a:r>
            <a:r>
              <a:rPr kumimoji="1" lang="en-US" altLang="zh-CN" sz="2000" b="1">
                <a:latin typeface="Times New Roman" panose="02020603050405020304" pitchFamily="18" charset="0"/>
                <a:ea typeface="宋体" panose="02010600030101010101" pitchFamily="2" charset="-122"/>
                <a:cs typeface="Times New Roman" panose="02020603050405020304" pitchFamily="18" charset="0"/>
              </a:rPr>
              <a:t>)</a:t>
            </a:r>
          </a:p>
        </p:txBody>
      </p:sp>
      <p:sp>
        <p:nvSpPr>
          <p:cNvPr id="624668" name="Text Box 28"/>
          <p:cNvSpPr txBox="1">
            <a:spLocks noChangeArrowheads="1"/>
          </p:cNvSpPr>
          <p:nvPr/>
        </p:nvSpPr>
        <p:spPr bwMode="auto">
          <a:xfrm>
            <a:off x="6405564" y="5470529"/>
            <a:ext cx="11544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rPr>
              <a:t>2</a:t>
            </a:r>
            <a:r>
              <a:rPr kumimoji="1" lang="zh-CN" altLang="en-US" sz="2000" b="1" baseline="45000">
                <a:latin typeface="Times New Roman" panose="02020603050405020304" pitchFamily="18" charset="0"/>
                <a:ea typeface="宋体" panose="02010600030101010101" pitchFamily="2" charset="-122"/>
              </a:rPr>
              <a:t>-128</a:t>
            </a:r>
            <a:r>
              <a:rPr kumimoji="1" lang="zh-CN" altLang="en-US" sz="2000" b="1">
                <a:latin typeface="Times New Roman" panose="02020603050405020304" pitchFamily="18" charset="0"/>
                <a:ea typeface="宋体" panose="02010600030101010101" pitchFamily="2" charset="-122"/>
              </a:rPr>
              <a:t>×2</a:t>
            </a:r>
            <a:r>
              <a:rPr kumimoji="1" lang="zh-CN" altLang="en-US" sz="2000" b="1" baseline="45000">
                <a:latin typeface="Times New Roman" panose="02020603050405020304" pitchFamily="18" charset="0"/>
                <a:ea typeface="宋体" panose="02010600030101010101" pitchFamily="2" charset="-122"/>
              </a:rPr>
              <a:t>-1</a:t>
            </a:r>
            <a:endParaRPr kumimoji="1" lang="en-US" altLang="zh-CN" sz="2000" b="1">
              <a:latin typeface="Times New Roman" panose="02020603050405020304" pitchFamily="18" charset="0"/>
              <a:ea typeface="宋体" panose="02010600030101010101" pitchFamily="2" charset="-122"/>
            </a:endParaRPr>
          </a:p>
        </p:txBody>
      </p:sp>
      <p:sp>
        <p:nvSpPr>
          <p:cNvPr id="624669" name="Text Box 29"/>
          <p:cNvSpPr txBox="1">
            <a:spLocks noChangeArrowheads="1"/>
          </p:cNvSpPr>
          <p:nvPr/>
        </p:nvSpPr>
        <p:spPr bwMode="auto">
          <a:xfrm>
            <a:off x="8085138" y="4724404"/>
            <a:ext cx="15327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rPr>
              <a:t>2</a:t>
            </a:r>
            <a:r>
              <a:rPr kumimoji="1" lang="zh-CN" altLang="en-US" sz="2000" b="1" baseline="45000">
                <a:latin typeface="Times New Roman" panose="02020603050405020304" pitchFamily="18" charset="0"/>
                <a:ea typeface="宋体" panose="02010600030101010101" pitchFamily="2" charset="-122"/>
              </a:rPr>
              <a:t>127</a:t>
            </a:r>
            <a:r>
              <a:rPr kumimoji="1" lang="zh-CN" altLang="en-US" sz="2000" b="1">
                <a:latin typeface="Times New Roman" panose="02020603050405020304" pitchFamily="18" charset="0"/>
                <a:ea typeface="宋体" panose="02010600030101010101" pitchFamily="2" charset="-122"/>
              </a:rPr>
              <a:t>×(1</a:t>
            </a:r>
            <a:r>
              <a:rPr kumimoji="1" lang="zh-CN" altLang="en-US" sz="2000" b="1">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000" b="1">
                <a:latin typeface="Times New Roman" panose="02020603050405020304" pitchFamily="18" charset="0"/>
                <a:ea typeface="宋体" panose="02010600030101010101" pitchFamily="2" charset="-122"/>
              </a:rPr>
              <a:t>2</a:t>
            </a:r>
            <a:r>
              <a:rPr kumimoji="1" lang="zh-CN" altLang="en-US" sz="2000" b="1" baseline="45000">
                <a:latin typeface="Times New Roman" panose="02020603050405020304" pitchFamily="18" charset="0"/>
                <a:ea typeface="宋体" panose="02010600030101010101" pitchFamily="2" charset="-122"/>
              </a:rPr>
              <a:t>-</a:t>
            </a:r>
            <a:r>
              <a:rPr kumimoji="1" lang="en-US" altLang="zh-CN" sz="2000" b="1" i="1" baseline="45000">
                <a:latin typeface="Times New Roman" panose="02020603050405020304" pitchFamily="18" charset="0"/>
                <a:ea typeface="宋体" panose="02010600030101010101" pitchFamily="2" charset="-122"/>
              </a:rPr>
              <a:t>n</a:t>
            </a:r>
            <a:r>
              <a:rPr kumimoji="1" lang="en-US" altLang="zh-CN" sz="2000" b="1">
                <a:latin typeface="Times New Roman" panose="02020603050405020304" pitchFamily="18" charset="0"/>
                <a:ea typeface="宋体" panose="02010600030101010101" pitchFamily="2" charset="-122"/>
              </a:rPr>
              <a:t>)</a:t>
            </a:r>
          </a:p>
        </p:txBody>
      </p:sp>
      <p:grpSp>
        <p:nvGrpSpPr>
          <p:cNvPr id="7" name="Group 30"/>
          <p:cNvGrpSpPr/>
          <p:nvPr/>
        </p:nvGrpSpPr>
        <p:grpSpPr bwMode="auto">
          <a:xfrm>
            <a:off x="2806700" y="3581404"/>
            <a:ext cx="1841500" cy="838200"/>
            <a:chOff x="808" y="2448"/>
            <a:chExt cx="1160" cy="528"/>
          </a:xfrm>
        </p:grpSpPr>
        <p:sp>
          <p:nvSpPr>
            <p:cNvPr id="92191" name="Line 31"/>
            <p:cNvSpPr>
              <a:spLocks noChangeShapeType="1"/>
            </p:cNvSpPr>
            <p:nvPr/>
          </p:nvSpPr>
          <p:spPr bwMode="auto">
            <a:xfrm flipV="1">
              <a:off x="1200" y="2448"/>
              <a:ext cx="0" cy="288"/>
            </a:xfrm>
            <a:prstGeom prst="line">
              <a:avLst/>
            </a:prstGeom>
            <a:noFill/>
            <a:ln w="28575">
              <a:solidFill>
                <a:schemeClr val="tx1"/>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192" name="Text Box 32"/>
            <p:cNvSpPr txBox="1">
              <a:spLocks noChangeArrowheads="1"/>
            </p:cNvSpPr>
            <p:nvPr/>
          </p:nvSpPr>
          <p:spPr bwMode="auto">
            <a:xfrm>
              <a:off x="808" y="2707"/>
              <a:ext cx="116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200" b="1">
                  <a:latin typeface="Times New Roman" panose="02020603050405020304" pitchFamily="18" charset="0"/>
                  <a:ea typeface="宋体" panose="02010600030101010101" pitchFamily="2" charset="-122"/>
                </a:rPr>
                <a:t>最小负数</a:t>
              </a:r>
            </a:p>
          </p:txBody>
        </p:sp>
      </p:grpSp>
      <p:grpSp>
        <p:nvGrpSpPr>
          <p:cNvPr id="8" name="Group 33"/>
          <p:cNvGrpSpPr/>
          <p:nvPr/>
        </p:nvGrpSpPr>
        <p:grpSpPr bwMode="auto">
          <a:xfrm>
            <a:off x="4457700" y="3581404"/>
            <a:ext cx="1308100" cy="2255838"/>
            <a:chOff x="1848" y="2448"/>
            <a:chExt cx="824" cy="1421"/>
          </a:xfrm>
        </p:grpSpPr>
        <p:sp>
          <p:nvSpPr>
            <p:cNvPr id="92189" name="Line 34"/>
            <p:cNvSpPr>
              <a:spLocks noChangeShapeType="1"/>
            </p:cNvSpPr>
            <p:nvPr/>
          </p:nvSpPr>
          <p:spPr bwMode="auto">
            <a:xfrm flipV="1">
              <a:off x="2400" y="2448"/>
              <a:ext cx="0" cy="1152"/>
            </a:xfrm>
            <a:prstGeom prst="line">
              <a:avLst/>
            </a:prstGeom>
            <a:noFill/>
            <a:ln w="28575">
              <a:solidFill>
                <a:schemeClr val="tx1"/>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190" name="Text Box 35"/>
            <p:cNvSpPr txBox="1">
              <a:spLocks noChangeArrowheads="1"/>
            </p:cNvSpPr>
            <p:nvPr/>
          </p:nvSpPr>
          <p:spPr bwMode="auto">
            <a:xfrm>
              <a:off x="1848" y="3600"/>
              <a:ext cx="82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200" b="1">
                  <a:latin typeface="Times New Roman" panose="02020603050405020304" pitchFamily="18" charset="0"/>
                  <a:ea typeface="宋体" panose="02010600030101010101" pitchFamily="2" charset="-122"/>
                </a:rPr>
                <a:t>最大负数</a:t>
              </a:r>
            </a:p>
          </p:txBody>
        </p:sp>
      </p:grpSp>
      <p:grpSp>
        <p:nvGrpSpPr>
          <p:cNvPr id="9" name="Group 36"/>
          <p:cNvGrpSpPr/>
          <p:nvPr/>
        </p:nvGrpSpPr>
        <p:grpSpPr bwMode="auto">
          <a:xfrm>
            <a:off x="6108700" y="3581404"/>
            <a:ext cx="1308100" cy="1525588"/>
            <a:chOff x="2888" y="2448"/>
            <a:chExt cx="824" cy="961"/>
          </a:xfrm>
        </p:grpSpPr>
        <p:sp>
          <p:nvSpPr>
            <p:cNvPr id="92187" name="Line 37"/>
            <p:cNvSpPr>
              <a:spLocks noChangeShapeType="1"/>
            </p:cNvSpPr>
            <p:nvPr/>
          </p:nvSpPr>
          <p:spPr bwMode="auto">
            <a:xfrm flipV="1">
              <a:off x="3120" y="2448"/>
              <a:ext cx="0" cy="720"/>
            </a:xfrm>
            <a:prstGeom prst="line">
              <a:avLst/>
            </a:prstGeom>
            <a:noFill/>
            <a:ln w="28575">
              <a:solidFill>
                <a:schemeClr val="tx1"/>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188" name="Text Box 38"/>
            <p:cNvSpPr txBox="1">
              <a:spLocks noChangeArrowheads="1"/>
            </p:cNvSpPr>
            <p:nvPr/>
          </p:nvSpPr>
          <p:spPr bwMode="auto">
            <a:xfrm>
              <a:off x="2888" y="3140"/>
              <a:ext cx="82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200" b="1">
                  <a:latin typeface="Times New Roman" panose="02020603050405020304" pitchFamily="18" charset="0"/>
                  <a:ea typeface="宋体" panose="02010600030101010101" pitchFamily="2" charset="-122"/>
                </a:rPr>
                <a:t>最小正数</a:t>
              </a:r>
            </a:p>
          </p:txBody>
        </p:sp>
      </p:grpSp>
      <p:grpSp>
        <p:nvGrpSpPr>
          <p:cNvPr id="10" name="Group 39"/>
          <p:cNvGrpSpPr/>
          <p:nvPr/>
        </p:nvGrpSpPr>
        <p:grpSpPr bwMode="auto">
          <a:xfrm>
            <a:off x="7759700" y="3581404"/>
            <a:ext cx="1308100" cy="838200"/>
            <a:chOff x="3928" y="2448"/>
            <a:chExt cx="824" cy="528"/>
          </a:xfrm>
        </p:grpSpPr>
        <p:sp>
          <p:nvSpPr>
            <p:cNvPr id="92185" name="Line 40"/>
            <p:cNvSpPr>
              <a:spLocks noChangeShapeType="1"/>
            </p:cNvSpPr>
            <p:nvPr/>
          </p:nvSpPr>
          <p:spPr bwMode="auto">
            <a:xfrm flipV="1">
              <a:off x="4320" y="2448"/>
              <a:ext cx="0" cy="288"/>
            </a:xfrm>
            <a:prstGeom prst="line">
              <a:avLst/>
            </a:prstGeom>
            <a:noFill/>
            <a:ln w="28575">
              <a:solidFill>
                <a:schemeClr val="tx1"/>
              </a:solidFill>
              <a:miter lim="800000"/>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186" name="Text Box 41"/>
            <p:cNvSpPr txBox="1">
              <a:spLocks noChangeArrowheads="1"/>
            </p:cNvSpPr>
            <p:nvPr/>
          </p:nvSpPr>
          <p:spPr bwMode="auto">
            <a:xfrm>
              <a:off x="3928" y="2707"/>
              <a:ext cx="824"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200" b="1">
                  <a:latin typeface="Times New Roman" panose="02020603050405020304" pitchFamily="18" charset="0"/>
                  <a:ea typeface="宋体" panose="02010600030101010101" pitchFamily="2" charset="-122"/>
                </a:rPr>
                <a:t>最大正数</a:t>
              </a:r>
            </a:p>
          </p:txBody>
        </p:sp>
      </p:grpSp>
      <p:grpSp>
        <p:nvGrpSpPr>
          <p:cNvPr id="11" name="Group 42"/>
          <p:cNvGrpSpPr/>
          <p:nvPr/>
        </p:nvGrpSpPr>
        <p:grpSpPr bwMode="auto">
          <a:xfrm>
            <a:off x="5737225" y="3467105"/>
            <a:ext cx="336550" cy="669925"/>
            <a:chOff x="2654" y="2280"/>
            <a:chExt cx="212" cy="422"/>
          </a:xfrm>
        </p:grpSpPr>
        <p:sp>
          <p:nvSpPr>
            <p:cNvPr id="92183" name="Line 43"/>
            <p:cNvSpPr>
              <a:spLocks noChangeShapeType="1"/>
            </p:cNvSpPr>
            <p:nvPr/>
          </p:nvSpPr>
          <p:spPr bwMode="auto">
            <a:xfrm>
              <a:off x="2748" y="2280"/>
              <a:ext cx="0" cy="14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92184" name="Text Box 44"/>
            <p:cNvSpPr txBox="1">
              <a:spLocks noChangeArrowheads="1"/>
            </p:cNvSpPr>
            <p:nvPr/>
          </p:nvSpPr>
          <p:spPr bwMode="auto">
            <a:xfrm>
              <a:off x="2654" y="241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400" b="1">
                  <a:latin typeface="Times New Roman" panose="02020603050405020304" pitchFamily="18" charset="0"/>
                  <a:ea typeface="宋体" panose="02010600030101010101" pitchFamily="2" charset="-122"/>
                </a:rPr>
                <a:t>0</a:t>
              </a:r>
            </a:p>
          </p:txBody>
        </p:sp>
      </p:grpSp>
      <p:sp>
        <p:nvSpPr>
          <p:cNvPr id="624685" name="Text Box 45"/>
          <p:cNvSpPr txBox="1">
            <a:spLocks noChangeArrowheads="1"/>
          </p:cNvSpPr>
          <p:nvPr/>
        </p:nvSpPr>
        <p:spPr bwMode="auto">
          <a:xfrm>
            <a:off x="1562100" y="3276605"/>
            <a:ext cx="165141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rPr>
              <a:t>阶码</a:t>
            </a:r>
          </a:p>
          <a:p>
            <a:pPr eaLnBrk="1" hangingPunct="1"/>
            <a:r>
              <a:rPr kumimoji="1" lang="zh-CN" altLang="en-US" sz="2000" b="1">
                <a:latin typeface="Times New Roman" panose="02020603050405020304" pitchFamily="18" charset="0"/>
                <a:ea typeface="宋体" panose="02010600030101010101" pitchFamily="2" charset="-122"/>
              </a:rPr>
              <a:t>01, ××</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000" b="1">
                <a:latin typeface="Times New Roman" panose="02020603050405020304" pitchFamily="18" charset="0"/>
                <a:ea typeface="宋体" panose="02010600030101010101" pitchFamily="2" charset="-122"/>
              </a:rPr>
              <a:t>×</a:t>
            </a:r>
            <a:endParaRPr kumimoji="1" lang="en-US" altLang="zh-CN" sz="2000" b="1">
              <a:latin typeface="Times New Roman" panose="02020603050405020304" pitchFamily="18" charset="0"/>
              <a:ea typeface="宋体" panose="02010600030101010101" pitchFamily="2" charset="-122"/>
            </a:endParaRPr>
          </a:p>
        </p:txBody>
      </p:sp>
      <p:sp>
        <p:nvSpPr>
          <p:cNvPr id="624686" name="Text Box 46"/>
          <p:cNvSpPr txBox="1">
            <a:spLocks noChangeArrowheads="1"/>
          </p:cNvSpPr>
          <p:nvPr/>
        </p:nvSpPr>
        <p:spPr bwMode="auto">
          <a:xfrm>
            <a:off x="8915400" y="3276605"/>
            <a:ext cx="165141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latin typeface="Times New Roman" panose="02020603050405020304" pitchFamily="18" charset="0"/>
                <a:ea typeface="宋体" panose="02010600030101010101" pitchFamily="2" charset="-122"/>
              </a:rPr>
              <a:t>            阶码</a:t>
            </a:r>
          </a:p>
          <a:p>
            <a:pPr eaLnBrk="1" hangingPunct="1"/>
            <a:r>
              <a:rPr kumimoji="1" lang="zh-CN" altLang="en-US" sz="2000" b="1">
                <a:latin typeface="Times New Roman" panose="02020603050405020304" pitchFamily="18" charset="0"/>
                <a:ea typeface="宋体" panose="02010600030101010101" pitchFamily="2" charset="-122"/>
              </a:rPr>
              <a:t>01, ××</a:t>
            </a:r>
            <a:r>
              <a:rPr kumimoji="1" lang="zh-CN" altLang="en-US" sz="240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000" b="1">
                <a:latin typeface="Times New Roman" panose="02020603050405020304" pitchFamily="18" charset="0"/>
                <a:ea typeface="宋体" panose="02010600030101010101" pitchFamily="2" charset="-122"/>
              </a:rPr>
              <a:t>×</a:t>
            </a:r>
            <a:endParaRPr kumimoji="1" lang="en-US" altLang="zh-CN" sz="2000" b="1">
              <a:latin typeface="Times New Roman" panose="02020603050405020304" pitchFamily="18" charset="0"/>
              <a:ea typeface="宋体" panose="02010600030101010101" pitchFamily="2" charset="-122"/>
            </a:endParaRPr>
          </a:p>
        </p:txBody>
      </p:sp>
      <p:sp>
        <p:nvSpPr>
          <p:cNvPr id="624687" name="Text Box 47"/>
          <p:cNvSpPr txBox="1">
            <a:spLocks noChangeArrowheads="1"/>
          </p:cNvSpPr>
          <p:nvPr/>
        </p:nvSpPr>
        <p:spPr bwMode="auto">
          <a:xfrm>
            <a:off x="4875214" y="2286005"/>
            <a:ext cx="22317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dirty="0">
                <a:latin typeface="Times New Roman" panose="02020603050405020304" pitchFamily="18" charset="0"/>
                <a:ea typeface="宋体" panose="02010600030101010101" pitchFamily="2" charset="-122"/>
              </a:rPr>
              <a:t>阶码 10, ××</a:t>
            </a:r>
            <a:r>
              <a:rPr kumimoji="1"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kumimoji="1" lang="zh-CN" altLang="en-US" sz="2000" b="1" dirty="0">
                <a:latin typeface="Times New Roman" panose="02020603050405020304" pitchFamily="18" charset="0"/>
                <a:ea typeface="宋体" panose="02010600030101010101" pitchFamily="2" charset="-122"/>
              </a:rPr>
              <a:t>×</a:t>
            </a:r>
            <a:endParaRPr kumimoji="1" lang="en-US" altLang="zh-CN" sz="2000" b="1" dirty="0">
              <a:latin typeface="Times New Roman" panose="02020603050405020304" pitchFamily="18" charset="0"/>
              <a:ea typeface="宋体" panose="02010600030101010101" pitchFamily="2" charset="-122"/>
            </a:endParaRPr>
          </a:p>
        </p:txBody>
      </p:sp>
      <p:sp>
        <p:nvSpPr>
          <p:cNvPr id="624688" name="Rectangle 48"/>
          <p:cNvSpPr>
            <a:spLocks noChangeArrowheads="1"/>
          </p:cNvSpPr>
          <p:nvPr/>
        </p:nvSpPr>
        <p:spPr bwMode="auto">
          <a:xfrm>
            <a:off x="7121526" y="2286005"/>
            <a:ext cx="17176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eaLnBrk="1" hangingPunct="1"/>
            <a:r>
              <a:rPr kumimoji="1" lang="zh-CN" altLang="en-US" sz="2000" b="1">
                <a:solidFill>
                  <a:schemeClr val="folHlink"/>
                </a:solidFill>
                <a:latin typeface="Times New Roman" panose="02020603050405020304" pitchFamily="18" charset="0"/>
                <a:ea typeface="宋体" panose="02010600030101010101" pitchFamily="2" charset="-122"/>
              </a:rPr>
              <a:t>按机器零处理</a:t>
            </a:r>
          </a:p>
        </p:txBody>
      </p:sp>
    </p:spTree>
    <p:extLst>
      <p:ext uri="{BB962C8B-B14F-4D97-AF65-F5344CB8AC3E}">
        <p14:creationId xmlns:p14="http://schemas.microsoft.com/office/powerpoint/2010/main" val="4108962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8996" name="标题 1"/>
          <p:cNvSpPr>
            <a:spLocks noGrp="1"/>
          </p:cNvSpPr>
          <p:nvPr>
            <p:ph type="title"/>
          </p:nvPr>
        </p:nvSpPr>
        <p:spPr/>
        <p:txBody>
          <a:bodyPr/>
          <a:lstStyle/>
          <a:p>
            <a:r>
              <a:rPr lang="zh-CN" altLang="en-US" dirty="0"/>
              <a:t>计算机体系结构中的</a:t>
            </a:r>
            <a:r>
              <a:rPr lang="en-US" altLang="zh-CN" dirty="0">
                <a:solidFill>
                  <a:srgbClr val="0000CC"/>
                </a:solidFill>
              </a:rPr>
              <a:t>7</a:t>
            </a:r>
            <a:r>
              <a:rPr lang="zh-CN" altLang="en-US" dirty="0">
                <a:solidFill>
                  <a:srgbClr val="0000CC"/>
                </a:solidFill>
              </a:rPr>
              <a:t>个伟大思想</a:t>
            </a:r>
          </a:p>
        </p:txBody>
      </p:sp>
      <p:sp>
        <p:nvSpPr>
          <p:cNvPr id="1048997" name="内容占位符 2"/>
          <p:cNvSpPr>
            <a:spLocks noGrp="1"/>
          </p:cNvSpPr>
          <p:nvPr>
            <p:ph idx="1"/>
          </p:nvPr>
        </p:nvSpPr>
        <p:spPr/>
        <p:txBody>
          <a:bodyPr>
            <a:normAutofit/>
          </a:bodyPr>
          <a:lstStyle/>
          <a:p>
            <a:pPr marL="0" indent="0">
              <a:lnSpc>
                <a:spcPct val="110000"/>
              </a:lnSpc>
              <a:spcBef>
                <a:spcPts val="1200"/>
              </a:spcBef>
              <a:buNone/>
            </a:pPr>
            <a:r>
              <a:rPr lang="en-US" altLang="zh-CN" b="1" dirty="0"/>
              <a:t>1</a:t>
            </a:r>
            <a:r>
              <a:rPr lang="zh-CN" altLang="en-US" b="1" dirty="0"/>
              <a:t>）使用抽象简化设计</a:t>
            </a:r>
            <a:endParaRPr lang="en-US" altLang="zh-CN" b="1" dirty="0"/>
          </a:p>
          <a:p>
            <a:pPr marL="0" indent="0">
              <a:lnSpc>
                <a:spcPct val="110000"/>
              </a:lnSpc>
              <a:spcBef>
                <a:spcPts val="1200"/>
              </a:spcBef>
              <a:buNone/>
            </a:pPr>
            <a:r>
              <a:rPr lang="en-US" altLang="zh-CN" b="1" dirty="0"/>
              <a:t>2</a:t>
            </a:r>
            <a:r>
              <a:rPr lang="zh-CN" altLang="en-US" b="1" dirty="0"/>
              <a:t>）加速经常性事件</a:t>
            </a:r>
            <a:endParaRPr lang="en-US" altLang="zh-CN" b="1" dirty="0"/>
          </a:p>
          <a:p>
            <a:pPr marL="0" indent="0">
              <a:lnSpc>
                <a:spcPct val="110000"/>
              </a:lnSpc>
              <a:spcBef>
                <a:spcPts val="1200"/>
              </a:spcBef>
              <a:buNone/>
            </a:pPr>
            <a:r>
              <a:rPr lang="en-US" altLang="zh-CN" b="1" dirty="0"/>
              <a:t>3</a:t>
            </a:r>
            <a:r>
              <a:rPr lang="zh-CN" altLang="en-US" b="1" dirty="0"/>
              <a:t>）通过并行提高性能</a:t>
            </a:r>
            <a:endParaRPr lang="en-US" altLang="zh-CN" b="1" dirty="0"/>
          </a:p>
          <a:p>
            <a:pPr marL="0" indent="0">
              <a:lnSpc>
                <a:spcPct val="110000"/>
              </a:lnSpc>
              <a:spcBef>
                <a:spcPts val="1200"/>
              </a:spcBef>
              <a:buNone/>
            </a:pPr>
            <a:r>
              <a:rPr lang="en-US" altLang="zh-CN" b="1" dirty="0"/>
              <a:t>4</a:t>
            </a:r>
            <a:r>
              <a:rPr lang="zh-CN" altLang="en-US" b="1" dirty="0"/>
              <a:t>）通过流水线提高性能</a:t>
            </a:r>
            <a:endParaRPr lang="en-US" altLang="zh-CN" b="1" dirty="0"/>
          </a:p>
          <a:p>
            <a:pPr marL="0" indent="0">
              <a:lnSpc>
                <a:spcPct val="110000"/>
              </a:lnSpc>
              <a:spcBef>
                <a:spcPts val="1200"/>
              </a:spcBef>
              <a:buNone/>
            </a:pPr>
            <a:r>
              <a:rPr lang="en-US" altLang="zh-CN" b="1" dirty="0"/>
              <a:t>5</a:t>
            </a:r>
            <a:r>
              <a:rPr lang="zh-CN" altLang="en-US" b="1" dirty="0"/>
              <a:t>）通过预测提高性能</a:t>
            </a:r>
            <a:endParaRPr lang="en-US" altLang="zh-CN" b="1" dirty="0"/>
          </a:p>
          <a:p>
            <a:pPr marL="0" indent="0">
              <a:lnSpc>
                <a:spcPct val="110000"/>
              </a:lnSpc>
              <a:spcBef>
                <a:spcPts val="1200"/>
              </a:spcBef>
              <a:buNone/>
            </a:pPr>
            <a:r>
              <a:rPr lang="en-US" altLang="zh-CN" b="1" dirty="0"/>
              <a:t>6</a:t>
            </a:r>
            <a:r>
              <a:rPr lang="zh-CN" altLang="en-US" b="1" dirty="0"/>
              <a:t>）存储层次</a:t>
            </a:r>
            <a:endParaRPr lang="en-US" altLang="zh-CN" b="1" dirty="0"/>
          </a:p>
          <a:p>
            <a:pPr marL="0" indent="0">
              <a:lnSpc>
                <a:spcPct val="110000"/>
              </a:lnSpc>
              <a:spcBef>
                <a:spcPts val="1200"/>
              </a:spcBef>
              <a:buNone/>
            </a:pPr>
            <a:r>
              <a:rPr lang="en-US" altLang="zh-CN" b="1" dirty="0"/>
              <a:t>7</a:t>
            </a:r>
            <a:r>
              <a:rPr lang="zh-CN" altLang="en-US" b="1" dirty="0"/>
              <a:t>）通过冗余提高可靠性</a:t>
            </a:r>
          </a:p>
        </p:txBody>
      </p:sp>
      <p:sp>
        <p:nvSpPr>
          <p:cNvPr id="1048998" name="灯片编号占位符 5"/>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D53B9609-CEE7-4B89-9EA1-26B7FB394DD2}" type="slidenum">
              <a:rPr kumimoji="0" lang="zh-CN" altLang="en-US" sz="1200" b="0" i="0" u="none" strike="noStrike" kern="1200" cap="none" spc="0" normalizeH="0" baseline="0" noProof="0">
                <a:ln>
                  <a:noFill/>
                </a:ln>
                <a:solidFill>
                  <a:prstClr val="black">
                    <a:lumMod val="95000"/>
                    <a:lumOff val="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zh-CN" sz="1200" b="0"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390732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Arial" panose="020B0604020202020204" pitchFamily="34" charset="0"/>
                <a:cs typeface="Arial" panose="020B0604020202020204" pitchFamily="34" charset="0"/>
              </a:rPr>
              <a:t>第三章 RISC-V汇编及其指令系统 </a:t>
            </a:r>
          </a:p>
        </p:txBody>
      </p:sp>
      <p:sp>
        <p:nvSpPr>
          <p:cNvPr id="4" name="内容占位符 3"/>
          <p:cNvSpPr>
            <a:spLocks noGrp="1"/>
          </p:cNvSpPr>
          <p:nvPr>
            <p:ph idx="1"/>
          </p:nvPr>
        </p:nvSpPr>
        <p:spPr/>
        <p:txBody>
          <a:bodyPr/>
          <a:lstStyle/>
          <a:p>
            <a:r>
              <a:rPr lang="en-US" altLang="zh-CN" b="1" dirty="0">
                <a:solidFill>
                  <a:srgbClr val="FF0000"/>
                </a:solidFill>
                <a:latin typeface="Arial" panose="020B0604020202020204" pitchFamily="34" charset="0"/>
                <a:cs typeface="Arial" panose="020B0604020202020204" pitchFamily="34" charset="0"/>
              </a:rPr>
              <a:t>RISC-V</a:t>
            </a:r>
            <a:r>
              <a:rPr lang="zh-CN" altLang="en-US" b="1" dirty="0">
                <a:solidFill>
                  <a:srgbClr val="FF0000"/>
                </a:solidFill>
                <a:latin typeface="Arial" panose="020B0604020202020204" pitchFamily="34" charset="0"/>
                <a:cs typeface="Arial" panose="020B0604020202020204" pitchFamily="34" charset="0"/>
              </a:rPr>
              <a:t>概述</a:t>
            </a:r>
          </a:p>
          <a:p>
            <a:r>
              <a:rPr lang="en-US" altLang="zh-CN" dirty="0">
                <a:latin typeface="Arial" panose="020B0604020202020204" pitchFamily="34" charset="0"/>
                <a:cs typeface="Arial" panose="020B0604020202020204" pitchFamily="34" charset="0"/>
              </a:rPr>
              <a:t>RISC-V</a:t>
            </a:r>
            <a:r>
              <a:rPr lang="zh-CN" altLang="en-US" dirty="0">
                <a:latin typeface="Arial" panose="020B0604020202020204" pitchFamily="34" charset="0"/>
                <a:cs typeface="Arial" panose="020B0604020202020204" pitchFamily="34" charset="0"/>
              </a:rPr>
              <a:t>汇编语言</a:t>
            </a:r>
            <a:endParaRPr lang="en-US" altLang="zh-CN" dirty="0">
              <a:latin typeface="Arial" panose="020B0604020202020204" pitchFamily="34" charset="0"/>
              <a:cs typeface="Arial" panose="020B0604020202020204" pitchFamily="34" charset="0"/>
            </a:endParaRPr>
          </a:p>
          <a:p>
            <a:r>
              <a:rPr lang="en-US" altLang="zh-CN" dirty="0">
                <a:latin typeface="Arial" panose="020B0604020202020204" pitchFamily="34" charset="0"/>
                <a:cs typeface="Arial" panose="020B0604020202020204" pitchFamily="34" charset="0"/>
              </a:rPr>
              <a:t>RISC-V</a:t>
            </a:r>
            <a:r>
              <a:rPr lang="zh-CN" altLang="en-US" dirty="0">
                <a:latin typeface="Arial" panose="020B0604020202020204" pitchFamily="34" charset="0"/>
                <a:cs typeface="Arial" panose="020B0604020202020204" pitchFamily="34" charset="0"/>
              </a:rPr>
              <a:t>指令表示</a:t>
            </a:r>
            <a:endParaRPr lang="en-US" altLang="zh-CN" dirty="0">
              <a:latin typeface="Arial" panose="020B0604020202020204" pitchFamily="34" charset="0"/>
              <a:cs typeface="Arial" panose="020B0604020202020204" pitchFamily="34" charset="0"/>
            </a:endParaRPr>
          </a:p>
          <a:p>
            <a:r>
              <a:rPr lang="zh-CN" altLang="en-US" dirty="0">
                <a:latin typeface="Arial" panose="020B0604020202020204" pitchFamily="34" charset="0"/>
                <a:cs typeface="Arial" panose="020B0604020202020204" pitchFamily="34" charset="0"/>
              </a:rPr>
              <a:t>案例分析</a:t>
            </a:r>
          </a:p>
        </p:txBody>
      </p:sp>
      <p:sp>
        <p:nvSpPr>
          <p:cNvPr id="2" name="灯片编号占位符 1"/>
          <p:cNvSpPr>
            <a:spLocks noGrp="1"/>
          </p:cNvSpPr>
          <p:nvPr>
            <p:ph type="sldNum" sz="quarter" idx="12"/>
          </p:nvPr>
        </p:nvSpPr>
        <p:spPr/>
        <p:txBody>
          <a:bodyPr/>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lvl="0"/>
            <a:fld id="{9A0DB2DC-4C9A-4742-B13C-FB6460FD3503}" type="slidenum">
              <a:rPr lang="en-US" altLang="zh-CN" smtClean="0">
                <a:latin typeface="Arial" panose="020B0604020202020204" pitchFamily="34" charset="0"/>
                <a:cs typeface="Arial" panose="020B0604020202020204" pitchFamily="34" charset="0"/>
              </a:rPr>
              <a:t>50</a:t>
            </a:fld>
            <a:endParaRPr lang="en-US" altLang="zh-CN"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第三章 RISC-V汇编及其指令系统 </a:t>
            </a:r>
          </a:p>
        </p:txBody>
      </p:sp>
      <p:sp>
        <p:nvSpPr>
          <p:cNvPr id="4" name="内容占位符 3"/>
          <p:cNvSpPr>
            <a:spLocks noGrp="1"/>
          </p:cNvSpPr>
          <p:nvPr>
            <p:ph idx="1"/>
          </p:nvPr>
        </p:nvSpPr>
        <p:spPr>
          <a:xfrm>
            <a:off x="838200" y="1793875"/>
            <a:ext cx="10515600" cy="4351338"/>
          </a:xfrm>
        </p:spPr>
        <p:txBody>
          <a:bodyPr>
            <a:noAutofit/>
          </a:bodyPr>
          <a:lstStyle/>
          <a:p>
            <a:pPr>
              <a:lnSpc>
                <a:spcPct val="170000"/>
              </a:lnSpc>
              <a:spcBef>
                <a:spcPct val="0"/>
              </a:spcBef>
            </a:pPr>
            <a:r>
              <a:rPr lang="en-US" altLang="zh-CN" b="1" dirty="0">
                <a:latin typeface="Arial" panose="020B0604020202020204" pitchFamily="34" charset="0"/>
                <a:cs typeface="Arial" panose="020B0604020202020204" pitchFamily="34" charset="0"/>
              </a:rPr>
              <a:t>RISC-V</a:t>
            </a:r>
            <a:r>
              <a:rPr lang="zh-CN" altLang="en-US" b="1" dirty="0">
                <a:latin typeface="Arial" panose="020B0604020202020204" pitchFamily="34" charset="0"/>
                <a:cs typeface="Arial" panose="020B0604020202020204" pitchFamily="34" charset="0"/>
              </a:rPr>
              <a:t>概述</a:t>
            </a:r>
            <a:endParaRPr lang="en-US" altLang="zh-CN" b="1" dirty="0">
              <a:latin typeface="Arial" panose="020B0604020202020204" pitchFamily="34" charset="0"/>
              <a:cs typeface="Arial" panose="020B0604020202020204" pitchFamily="34" charset="0"/>
            </a:endParaRPr>
          </a:p>
          <a:p>
            <a:pPr lvl="1">
              <a:lnSpc>
                <a:spcPct val="170000"/>
              </a:lnSpc>
              <a:spcBef>
                <a:spcPct val="0"/>
              </a:spcBef>
            </a:pPr>
            <a:r>
              <a:rPr lang="zh-CN" altLang="en-US" b="1" dirty="0">
                <a:solidFill>
                  <a:srgbClr val="FF0000"/>
                </a:solidFill>
                <a:latin typeface="Arial" panose="020B0604020202020204" pitchFamily="34" charset="0"/>
                <a:cs typeface="Arial" panose="020B0604020202020204" pitchFamily="34" charset="0"/>
              </a:rPr>
              <a:t>指令系统的基本概念</a:t>
            </a:r>
            <a:endParaRPr lang="en-US" altLang="zh-CN" b="1" dirty="0">
              <a:solidFill>
                <a:srgbClr val="FF0000"/>
              </a:solidFill>
              <a:latin typeface="Arial" panose="020B0604020202020204" pitchFamily="34" charset="0"/>
              <a:cs typeface="Arial" panose="020B0604020202020204" pitchFamily="34" charset="0"/>
            </a:endParaRPr>
          </a:p>
          <a:p>
            <a:pPr lvl="1">
              <a:lnSpc>
                <a:spcPct val="170000"/>
              </a:lnSpc>
              <a:spcBef>
                <a:spcPct val="0"/>
              </a:spcBef>
            </a:pPr>
            <a:r>
              <a:rPr lang="zh-CN" altLang="en-US" dirty="0">
                <a:latin typeface="Arial" panose="020B0604020202020204" pitchFamily="34" charset="0"/>
                <a:cs typeface="Arial" panose="020B0604020202020204" pitchFamily="34" charset="0"/>
              </a:rPr>
              <a:t>主流指令集及发展方向</a:t>
            </a:r>
            <a:endParaRPr lang="en-US" altLang="zh-CN" dirty="0">
              <a:latin typeface="Arial" panose="020B0604020202020204" pitchFamily="34" charset="0"/>
              <a:cs typeface="Arial" panose="020B0604020202020204" pitchFamily="34" charset="0"/>
            </a:endParaRPr>
          </a:p>
          <a:p>
            <a:pPr lvl="1">
              <a:lnSpc>
                <a:spcPct val="170000"/>
              </a:lnSpc>
              <a:spcBef>
                <a:spcPct val="0"/>
              </a:spcBef>
            </a:pPr>
            <a:r>
              <a:rPr lang="en-US" altLang="zh-CN" dirty="0">
                <a:latin typeface="Arial" panose="020B0604020202020204" pitchFamily="34" charset="0"/>
                <a:cs typeface="Arial" panose="020B0604020202020204" pitchFamily="34" charset="0"/>
              </a:rPr>
              <a:t>RISC-V</a:t>
            </a:r>
            <a:r>
              <a:rPr lang="zh-CN" altLang="en-US" dirty="0">
                <a:latin typeface="Arial" panose="020B0604020202020204" pitchFamily="34" charset="0"/>
                <a:cs typeface="Arial" panose="020B0604020202020204" pitchFamily="34" charset="0"/>
              </a:rPr>
              <a:t>指令集</a:t>
            </a:r>
            <a:endParaRPr lang="en-US" altLang="zh-CN" dirty="0">
              <a:latin typeface="Arial" panose="020B0604020202020204" pitchFamily="34" charset="0"/>
              <a:cs typeface="Arial" panose="020B0604020202020204" pitchFamily="34" charset="0"/>
            </a:endParaRPr>
          </a:p>
        </p:txBody>
      </p:sp>
      <p:sp>
        <p:nvSpPr>
          <p:cNvPr id="2" name="灯片编号占位符 1"/>
          <p:cNvSpPr>
            <a:spLocks noGrp="1"/>
          </p:cNvSpPr>
          <p:nvPr>
            <p:ph type="sldNum" sz="quarter" idx="4"/>
          </p:nvPr>
        </p:nvSpPr>
        <p:spPr bwMode="auto">
          <a:xfrm>
            <a:off x="8737600" y="6248400"/>
            <a:ext cx="2540000" cy="457200"/>
          </a:xfrm>
          <a:prstGeom prst="rect">
            <a:avLst/>
          </a:prstGeom>
          <a:noFill/>
          <a:ln w="9525">
            <a:noFill/>
            <a:miter lim="800000"/>
          </a:ln>
          <a:effectLst/>
        </p:spPr>
        <p:txBody>
          <a:bodyPr vert="horz" wrap="square" lIns="92075" tIns="46038" rIns="92075" bIns="46038" numCol="1" anchor="ctr" anchorCtr="0" compatLnSpc="1"/>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lvl="0" eaLnBrk="1" hangingPunct="1">
              <a:buNone/>
            </a:pPr>
            <a:fld id="{9A0DB2DC-4C9A-4742-B13C-FB6460FD3503}" type="slidenum">
              <a:rPr lang="en-US" altLang="zh-CN" smtClean="0">
                <a:solidFill>
                  <a:schemeClr val="tx1"/>
                </a:solidFill>
                <a:latin typeface="Arial" panose="020B0604020202020204" pitchFamily="34" charset="0"/>
                <a:cs typeface="Arial" panose="020B0604020202020204" pitchFamily="34" charset="0"/>
              </a:rPr>
              <a:t>51</a:t>
            </a:fld>
            <a:endParaRPr lang="en-US" altLang="zh-CN" dirty="0">
              <a:solidFill>
                <a:schemeClr val="tx1"/>
              </a:solidFill>
              <a:latin typeface="Arial" panose="020B0604020202020204" pitchFamily="34" charset="0"/>
              <a:cs typeface="Arial" panose="020B0604020202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指令系统基本概念</a:t>
            </a:r>
          </a:p>
        </p:txBody>
      </p:sp>
      <p:sp>
        <p:nvSpPr>
          <p:cNvPr id="3" name="内容占位符 2"/>
          <p:cNvSpPr>
            <a:spLocks noGrp="1"/>
          </p:cNvSpPr>
          <p:nvPr>
            <p:ph idx="1"/>
          </p:nvPr>
        </p:nvSpPr>
        <p:spPr>
          <a:xfrm>
            <a:off x="838200" y="1303655"/>
            <a:ext cx="10906125" cy="4872990"/>
          </a:xfrm>
        </p:spPr>
        <p:txBody>
          <a:bodyPr/>
          <a:lstStyle/>
          <a:p>
            <a:pPr fontAlgn="auto">
              <a:lnSpc>
                <a:spcPts val="2800"/>
              </a:lnSpc>
              <a:spcAft>
                <a:spcPts val="0"/>
              </a:spcAft>
            </a:pPr>
            <a:r>
              <a:rPr lang="zh-CN" altLang="en-US" sz="2400" b="1" dirty="0"/>
              <a:t>机器指令（指令）</a:t>
            </a:r>
          </a:p>
          <a:p>
            <a:pPr lvl="1" fontAlgn="auto">
              <a:lnSpc>
                <a:spcPts val="2800"/>
              </a:lnSpc>
              <a:spcAft>
                <a:spcPts val="0"/>
              </a:spcAft>
            </a:pPr>
            <a:r>
              <a:rPr lang="zh-CN" altLang="en-US" sz="2000" dirty="0"/>
              <a:t>计算机能直接识别、执行的某种操作命令，它是一堆二进制代码</a:t>
            </a:r>
          </a:p>
          <a:p>
            <a:pPr fontAlgn="auto">
              <a:lnSpc>
                <a:spcPts val="2800"/>
              </a:lnSpc>
              <a:spcAft>
                <a:spcPts val="0"/>
              </a:spcAft>
            </a:pPr>
            <a:r>
              <a:rPr lang="zh-CN" altLang="en-US" sz="2400" b="1" dirty="0"/>
              <a:t>指令系统（指令集，</a:t>
            </a:r>
            <a:r>
              <a:rPr lang="en-US" altLang="zh-CN" sz="2400" b="1" dirty="0">
                <a:solidFill>
                  <a:srgbClr val="0000FF"/>
                </a:solidFill>
              </a:rPr>
              <a:t>IS: Instruction Set</a:t>
            </a:r>
            <a:r>
              <a:rPr lang="zh-CN" altLang="en-US" sz="2400" b="1" dirty="0"/>
              <a:t>）</a:t>
            </a:r>
          </a:p>
          <a:p>
            <a:pPr lvl="1" fontAlgn="auto">
              <a:lnSpc>
                <a:spcPts val="2800"/>
              </a:lnSpc>
              <a:spcAft>
                <a:spcPts val="0"/>
              </a:spcAft>
            </a:pPr>
            <a:r>
              <a:rPr lang="zh-CN" altLang="en-US" sz="2000" dirty="0"/>
              <a:t> 一台计算机中所有机器指令的集合</a:t>
            </a:r>
          </a:p>
          <a:p>
            <a:pPr fontAlgn="auto">
              <a:lnSpc>
                <a:spcPts val="2800"/>
              </a:lnSpc>
              <a:spcAft>
                <a:spcPts val="0"/>
              </a:spcAft>
            </a:pPr>
            <a:r>
              <a:rPr lang="zh-CN" altLang="en-US" sz="2400" b="1" dirty="0"/>
              <a:t>指令集系统架构（</a:t>
            </a:r>
            <a:r>
              <a:rPr lang="en-US" altLang="zh-CN" sz="2400" b="1" dirty="0">
                <a:solidFill>
                  <a:srgbClr val="0000FF"/>
                </a:solidFill>
              </a:rPr>
              <a:t>ISA: Instruction Set Architecture</a:t>
            </a:r>
            <a:r>
              <a:rPr lang="zh-CN" altLang="en-US" sz="2400" b="1" dirty="0"/>
              <a:t>）</a:t>
            </a:r>
          </a:p>
          <a:p>
            <a:pPr marR="0" lvl="1" algn="l" defTabSz="914400" rtl="0" fontAlgn="auto">
              <a:lnSpc>
                <a:spcPts val="2800"/>
              </a:lnSpc>
              <a:spcBef>
                <a:spcPts val="500"/>
              </a:spcBef>
              <a:spcAft>
                <a:spcPts val="0"/>
              </a:spcAft>
              <a:buSzTx/>
            </a:pPr>
            <a:r>
              <a:rPr lang="zh-CN" altLang="en-US" sz="2000" dirty="0">
                <a:sym typeface="+mn-ea"/>
              </a:rPr>
              <a:t>包含了程序员正确编写二进制机器语言程序所需的全部信息。</a:t>
            </a:r>
            <a:endParaRPr lang="zh-CN" altLang="en-US" sz="2000" dirty="0"/>
          </a:p>
          <a:p>
            <a:pPr marR="0" lvl="1" algn="l" defTabSz="914400" rtl="0" fontAlgn="auto">
              <a:lnSpc>
                <a:spcPts val="2800"/>
              </a:lnSpc>
              <a:spcBef>
                <a:spcPts val="500"/>
              </a:spcBef>
              <a:spcAft>
                <a:spcPts val="0"/>
              </a:spcAft>
              <a:buSzTx/>
            </a:pPr>
            <a:r>
              <a:rPr lang="zh-CN" altLang="en-US" sz="2000" dirty="0">
                <a:sym typeface="+mn-ea"/>
              </a:rPr>
              <a:t>具体来说，它规定了如何使用硬件、指令格式，操作种类、操作数所能存放的寄存器组和结构，包括每个寄存器名称、编号、长度和用途等。</a:t>
            </a:r>
          </a:p>
          <a:p>
            <a:pPr fontAlgn="auto">
              <a:lnSpc>
                <a:spcPts val="2800"/>
              </a:lnSpc>
              <a:spcAft>
                <a:spcPts val="0"/>
              </a:spcAft>
            </a:pPr>
            <a:r>
              <a:rPr lang="zh-CN" altLang="en-US" sz="2400" b="1" dirty="0">
                <a:sym typeface="+mn-ea"/>
              </a:rPr>
              <a:t>系列机</a:t>
            </a:r>
            <a:endParaRPr lang="zh-CN" altLang="en-US" sz="2400" b="1" dirty="0"/>
          </a:p>
          <a:p>
            <a:pPr lvl="1" fontAlgn="auto">
              <a:lnSpc>
                <a:spcPts val="2800"/>
              </a:lnSpc>
              <a:spcAft>
                <a:spcPts val="0"/>
              </a:spcAft>
            </a:pPr>
            <a:r>
              <a:rPr lang="zh-CN" altLang="en-US" sz="2000" u="sng" dirty="0">
                <a:solidFill>
                  <a:srgbClr val="00B050"/>
                </a:solidFill>
                <a:sym typeface="+mn-ea"/>
              </a:rPr>
              <a:t>基本指令系统相同</a:t>
            </a:r>
            <a:r>
              <a:rPr lang="zh-CN" altLang="en-US" sz="2000" dirty="0">
                <a:sym typeface="+mn-ea"/>
              </a:rPr>
              <a:t>，</a:t>
            </a:r>
            <a:r>
              <a:rPr lang="zh-CN" altLang="en-US" sz="2000" u="sng" dirty="0">
                <a:solidFill>
                  <a:srgbClr val="00B050"/>
                </a:solidFill>
                <a:sym typeface="+mn-ea"/>
              </a:rPr>
              <a:t>基本系统结构相同</a:t>
            </a:r>
            <a:r>
              <a:rPr lang="zh-CN" altLang="en-US" sz="2000" dirty="0">
                <a:sym typeface="+mn-ea"/>
              </a:rPr>
              <a:t>的计算机</a:t>
            </a:r>
            <a:endParaRPr lang="zh-CN" altLang="en-US" sz="2000" dirty="0"/>
          </a:p>
          <a:p>
            <a:pPr lvl="1" fontAlgn="auto">
              <a:lnSpc>
                <a:spcPts val="2800"/>
              </a:lnSpc>
              <a:spcAft>
                <a:spcPts val="0"/>
              </a:spcAft>
            </a:pPr>
            <a:r>
              <a:rPr lang="en-US" altLang="zh-CN" sz="2000" dirty="0">
                <a:sym typeface="+mn-ea"/>
              </a:rPr>
              <a:t>IBM 360 </a:t>
            </a:r>
            <a:r>
              <a:rPr lang="zh-CN" altLang="en-US" sz="2000" dirty="0">
                <a:sym typeface="+mn-ea"/>
              </a:rPr>
              <a:t>是第一个将</a:t>
            </a:r>
            <a:r>
              <a:rPr lang="en-US" altLang="zh-CN" sz="2000" dirty="0">
                <a:sym typeface="+mn-ea"/>
              </a:rPr>
              <a:t>ISA</a:t>
            </a:r>
            <a:r>
              <a:rPr lang="zh-CN" altLang="en-US" sz="2000" dirty="0">
                <a:sym typeface="+mn-ea"/>
              </a:rPr>
              <a:t>与其实现分离的系列机</a:t>
            </a:r>
            <a:endParaRPr lang="en-US" altLang="zh-CN" sz="2000" dirty="0"/>
          </a:p>
          <a:p>
            <a:pPr lvl="1" fontAlgn="auto">
              <a:lnSpc>
                <a:spcPts val="2800"/>
              </a:lnSpc>
              <a:spcAft>
                <a:spcPts val="0"/>
              </a:spcAft>
            </a:pPr>
            <a:r>
              <a:rPr lang="zh-CN" altLang="en-US" sz="2000" dirty="0">
                <a:sym typeface="+mn-ea"/>
              </a:rPr>
              <a:t>解决软件兼容的问题给定一个</a:t>
            </a:r>
            <a:r>
              <a:rPr lang="en-US" altLang="zh-CN" sz="2000" dirty="0">
                <a:sym typeface="+mn-ea"/>
              </a:rPr>
              <a:t>ISA</a:t>
            </a:r>
            <a:r>
              <a:rPr lang="zh-CN" altLang="en-US" sz="2000" dirty="0">
                <a:sym typeface="+mn-ea"/>
              </a:rPr>
              <a:t>，可以有不同的实现方式；例如</a:t>
            </a:r>
            <a:r>
              <a:rPr lang="en-US" altLang="zh-CN" sz="2000" dirty="0">
                <a:sym typeface="+mn-ea"/>
              </a:rPr>
              <a:t>AMD/Intel CPU </a:t>
            </a:r>
            <a:r>
              <a:rPr lang="zh-CN" altLang="en-US" sz="2000" dirty="0">
                <a:sym typeface="+mn-ea"/>
              </a:rPr>
              <a:t>都是</a:t>
            </a:r>
            <a:r>
              <a:rPr lang="en-US" altLang="zh-CN" sz="2000" dirty="0">
                <a:sym typeface="+mn-ea"/>
              </a:rPr>
              <a:t>X86-64</a:t>
            </a:r>
            <a:r>
              <a:rPr lang="zh-CN" altLang="en-US" sz="2000" dirty="0">
                <a:sym typeface="+mn-ea"/>
              </a:rPr>
              <a:t>指令集。</a:t>
            </a:r>
            <a:r>
              <a:rPr lang="en-US" altLang="zh-CN" sz="2000" dirty="0">
                <a:sym typeface="+mn-ea"/>
              </a:rPr>
              <a:t>ARM ISA </a:t>
            </a:r>
            <a:r>
              <a:rPr lang="zh-CN" altLang="en-US" sz="2000" dirty="0">
                <a:sym typeface="+mn-ea"/>
              </a:rPr>
              <a:t>也有不同的实现方式</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52</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计算机指令系统层次</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a:ea typeface="宋体"/>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dirty="0">
              <a:ln>
                <a:noFill/>
              </a:ln>
              <a:solidFill>
                <a:prstClr val="black"/>
              </a:solidFill>
              <a:effectLst/>
              <a:uLnTx/>
              <a:uFillTx/>
              <a:latin typeface="Times New Roman"/>
              <a:ea typeface="宋体"/>
              <a:cs typeface="+mn-cs"/>
            </a:endParaRPr>
          </a:p>
        </p:txBody>
      </p:sp>
      <p:cxnSp>
        <p:nvCxnSpPr>
          <p:cNvPr id="8" name="直接连接符 7"/>
          <p:cNvCxnSpPr/>
          <p:nvPr/>
        </p:nvCxnSpPr>
        <p:spPr>
          <a:xfrm>
            <a:off x="2783981" y="3836946"/>
            <a:ext cx="0" cy="340706"/>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783981" y="2426419"/>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783981" y="1742783"/>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83981" y="4620934"/>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783981" y="3132650"/>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783981" y="5322178"/>
            <a:ext cx="0" cy="341333"/>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5" name="Rectangle 7"/>
          <p:cNvSpPr>
            <a:spLocks noChangeArrowheads="1"/>
          </p:cNvSpPr>
          <p:nvPr/>
        </p:nvSpPr>
        <p:spPr bwMode="auto">
          <a:xfrm>
            <a:off x="1522411" y="2072472"/>
            <a:ext cx="2590657" cy="416009"/>
          </a:xfrm>
          <a:prstGeom prst="rect">
            <a:avLst/>
          </a:prstGeom>
          <a:solidFill>
            <a:schemeClr val="accent1">
              <a:lumMod val="40000"/>
              <a:lumOff val="60000"/>
            </a:schemeClr>
          </a:solidFill>
          <a:ln w="28575">
            <a:noFill/>
            <a:miter lim="800000"/>
          </a:ln>
        </p:spPr>
        <p:txBody>
          <a:bodyPr wrap="square" lIns="63497" tIns="25399" rIns="63497" bIns="25399">
            <a:spAutoFit/>
          </a:bodyPr>
          <a:lstStyle/>
          <a:p>
            <a:pPr marL="0" marR="0" lvl="0" indent="0" algn="ctr" defTabSz="457200" rtl="0" eaLnBrk="1" fontAlgn="auto" latinLnBrk="0" hangingPunct="1">
              <a:lnSpc>
                <a:spcPct val="125000"/>
              </a:lnSpc>
              <a:spcBef>
                <a:spcPts val="570"/>
              </a:spcBef>
              <a:spcAft>
                <a:spcPts val="570"/>
              </a:spcAft>
              <a:buClrTx/>
              <a:buSzTx/>
              <a:buFontTx/>
              <a:buNone/>
              <a:tabLst/>
              <a:defRPr/>
            </a:pPr>
            <a:r>
              <a:rPr kumimoji="0" lang="zh-CN" altLang="en-US" sz="1895"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高级语言 </a:t>
            </a:r>
            <a:r>
              <a:rPr kumimoji="0" lang="en-US" altLang="zh-CN" sz="1895"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 (C)</a:t>
            </a:r>
          </a:p>
        </p:txBody>
      </p:sp>
      <p:sp>
        <p:nvSpPr>
          <p:cNvPr id="16" name="Rectangle 9"/>
          <p:cNvSpPr>
            <a:spLocks noChangeArrowheads="1"/>
          </p:cNvSpPr>
          <p:nvPr/>
        </p:nvSpPr>
        <p:spPr bwMode="auto">
          <a:xfrm>
            <a:off x="1509918" y="4145753"/>
            <a:ext cx="2603149" cy="416009"/>
          </a:xfrm>
          <a:prstGeom prst="rect">
            <a:avLst/>
          </a:prstGeom>
          <a:solidFill>
            <a:srgbClr val="7030A0"/>
          </a:solidFill>
          <a:ln w="28575">
            <a:noFill/>
            <a:miter lim="800000"/>
          </a:ln>
        </p:spPr>
        <p:txBody>
          <a:bodyPr wrap="square" lIns="63497" tIns="25399" rIns="63497" bIns="25399">
            <a:spAutoFit/>
          </a:bodyPr>
          <a:lstStyle/>
          <a:p>
            <a:pPr marL="0" marR="0" lvl="0" indent="0" algn="ctr" defTabSz="457200" rtl="0" eaLnBrk="1" fontAlgn="auto" latinLnBrk="0" hangingPunct="1">
              <a:lnSpc>
                <a:spcPct val="125000"/>
              </a:lnSpc>
              <a:spcBef>
                <a:spcPts val="570"/>
              </a:spcBef>
              <a:spcAft>
                <a:spcPts val="570"/>
              </a:spcAft>
              <a:buClrTx/>
              <a:buSzTx/>
              <a:buFontTx/>
              <a:buNone/>
              <a:tabLst/>
              <a:defRPr/>
            </a:pPr>
            <a:r>
              <a:rPr kumimoji="0" lang="zh-CN" altLang="en-US" sz="1895"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指令集架构层 </a:t>
            </a:r>
            <a:r>
              <a:rPr kumimoji="0" lang="en-US" altLang="zh-CN" sz="1895"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(RISC-V)</a:t>
            </a:r>
          </a:p>
        </p:txBody>
      </p:sp>
      <p:sp>
        <p:nvSpPr>
          <p:cNvPr id="17" name="Rectangle 10"/>
          <p:cNvSpPr>
            <a:spLocks noChangeArrowheads="1"/>
          </p:cNvSpPr>
          <p:nvPr/>
        </p:nvSpPr>
        <p:spPr bwMode="auto">
          <a:xfrm>
            <a:off x="1522411" y="4962306"/>
            <a:ext cx="2590658" cy="382667"/>
          </a:xfrm>
          <a:prstGeom prst="rect">
            <a:avLst/>
          </a:prstGeom>
          <a:solidFill>
            <a:schemeClr val="accent6">
              <a:lumMod val="40000"/>
              <a:lumOff val="60000"/>
            </a:schemeClr>
          </a:solidFill>
          <a:ln w="12700">
            <a:solidFill>
              <a:schemeClr val="bg2">
                <a:lumMod val="50000"/>
              </a:schemeClr>
            </a:solidFill>
            <a:miter lim="800000"/>
          </a:ln>
        </p:spPr>
        <p:txBody>
          <a:bodyPr wrap="square" lIns="63497" tIns="25399" rIns="63497" bIns="25399">
            <a:spAutoFit/>
          </a:bodyPr>
          <a:lstStyle/>
          <a:p>
            <a:pPr marL="0" marR="0" lvl="0" indent="0" algn="ctr" defTabSz="457200" rtl="0" eaLnBrk="1" fontAlgn="auto" latinLnBrk="0" hangingPunct="1">
              <a:lnSpc>
                <a:spcPct val="125000"/>
              </a:lnSpc>
              <a:spcBef>
                <a:spcPts val="570"/>
              </a:spcBef>
              <a:spcAft>
                <a:spcPts val="570"/>
              </a:spcAft>
              <a:buClrTx/>
              <a:buSzTx/>
              <a:buFontTx/>
              <a:buNone/>
              <a:tabLst/>
              <a:defRPr/>
            </a:pPr>
            <a:r>
              <a:rPr kumimoji="0" lang="zh-CN" altLang="en-US" sz="1895"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微代码层</a:t>
            </a:r>
            <a:endParaRPr kumimoji="0" lang="en-US" altLang="zh-CN" sz="1895"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sp>
        <p:nvSpPr>
          <p:cNvPr id="18" name="Rectangle 13"/>
          <p:cNvSpPr>
            <a:spLocks noChangeArrowheads="1"/>
          </p:cNvSpPr>
          <p:nvPr/>
        </p:nvSpPr>
        <p:spPr bwMode="auto">
          <a:xfrm>
            <a:off x="3091146" y="2550763"/>
            <a:ext cx="1439361" cy="224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457200" rtl="0" eaLnBrk="1" fontAlgn="auto" latinLnBrk="0" hangingPunct="1">
              <a:lnSpc>
                <a:spcPct val="85000"/>
              </a:lnSpc>
              <a:spcBef>
                <a:spcPct val="0"/>
              </a:spcBef>
              <a:spcAft>
                <a:spcPts val="0"/>
              </a:spcAft>
              <a:buClrTx/>
              <a:buSzTx/>
              <a:buFontTx/>
              <a:buNone/>
              <a:tabLst/>
              <a:defRPr/>
            </a:pPr>
            <a:r>
              <a:rPr kumimoji="0" lang="en-US" altLang="zh-CN" sz="1325"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Compiler(</a:t>
            </a:r>
            <a:r>
              <a:rPr kumimoji="0" lang="zh-CN" altLang="en-US" sz="1325"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编译器</a:t>
            </a:r>
            <a:r>
              <a:rPr kumimoji="0" lang="en-US" altLang="zh-CN" sz="1325"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a:t>
            </a:r>
          </a:p>
        </p:txBody>
      </p:sp>
      <p:sp>
        <p:nvSpPr>
          <p:cNvPr id="19" name="Rectangle 14"/>
          <p:cNvSpPr>
            <a:spLocks noChangeArrowheads="1"/>
          </p:cNvSpPr>
          <p:nvPr/>
        </p:nvSpPr>
        <p:spPr bwMode="auto">
          <a:xfrm>
            <a:off x="2980340" y="3262994"/>
            <a:ext cx="1756932"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457200" rtl="0" eaLnBrk="1" fontAlgn="auto" latinLnBrk="0" hangingPunct="1">
              <a:lnSpc>
                <a:spcPct val="85000"/>
              </a:lnSpc>
              <a:spcBef>
                <a:spcPct val="0"/>
              </a:spcBef>
              <a:spcAft>
                <a:spcPts val="0"/>
              </a:spcAft>
              <a:buClrTx/>
              <a:buSzTx/>
              <a:buFontTx/>
              <a:buNone/>
              <a:tabLst/>
              <a:defRPr/>
            </a:pPr>
            <a:r>
              <a:rPr kumimoji="0" lang="en-US" altLang="zh-CN" sz="1325"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Assembler(</a:t>
            </a:r>
            <a:r>
              <a:rPr kumimoji="0" lang="zh-CN" altLang="en-US" sz="1325"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汇编器</a:t>
            </a:r>
            <a:r>
              <a:rPr kumimoji="0" lang="en-US" altLang="zh-CN" sz="1325"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a:t>
            </a:r>
          </a:p>
        </p:txBody>
      </p:sp>
      <p:sp>
        <p:nvSpPr>
          <p:cNvPr id="20" name="Rectangle 24"/>
          <p:cNvSpPr>
            <a:spLocks noChangeArrowheads="1"/>
          </p:cNvSpPr>
          <p:nvPr/>
        </p:nvSpPr>
        <p:spPr bwMode="auto">
          <a:xfrm>
            <a:off x="1522410" y="5661081"/>
            <a:ext cx="2590658" cy="382667"/>
          </a:xfrm>
          <a:prstGeom prst="rect">
            <a:avLst/>
          </a:prstGeom>
          <a:solidFill>
            <a:schemeClr val="accent1">
              <a:lumMod val="40000"/>
              <a:lumOff val="60000"/>
            </a:schemeClr>
          </a:solidFill>
          <a:ln w="28575">
            <a:noFill/>
            <a:miter lim="800000"/>
          </a:ln>
        </p:spPr>
        <p:txBody>
          <a:bodyPr wrap="square" lIns="63497" tIns="25399" rIns="63497" bIns="25399">
            <a:spAutoFit/>
          </a:bodyPr>
          <a:lstStyle/>
          <a:p>
            <a:pPr marL="0" marR="0" lvl="0" indent="0" algn="ctr" defTabSz="457200" rtl="0" eaLnBrk="1" fontAlgn="auto" latinLnBrk="0" hangingPunct="1">
              <a:lnSpc>
                <a:spcPct val="125000"/>
              </a:lnSpc>
              <a:spcBef>
                <a:spcPts val="570"/>
              </a:spcBef>
              <a:spcAft>
                <a:spcPts val="570"/>
              </a:spcAft>
              <a:buClrTx/>
              <a:buSzTx/>
              <a:buFontTx/>
              <a:buNone/>
              <a:tabLst/>
              <a:defRPr/>
            </a:pPr>
            <a:r>
              <a:rPr kumimoji="0" lang="zh-CN" altLang="en-US" sz="1895"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硬件逻辑层</a:t>
            </a:r>
            <a:endParaRPr kumimoji="0" lang="en-US" altLang="zh-CN" sz="1895"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sp>
        <p:nvSpPr>
          <p:cNvPr id="21" name="Rectangle 7"/>
          <p:cNvSpPr>
            <a:spLocks noChangeArrowheads="1"/>
          </p:cNvSpPr>
          <p:nvPr/>
        </p:nvSpPr>
        <p:spPr bwMode="auto">
          <a:xfrm>
            <a:off x="1522409" y="1356449"/>
            <a:ext cx="2590658" cy="382667"/>
          </a:xfrm>
          <a:prstGeom prst="rect">
            <a:avLst/>
          </a:prstGeom>
          <a:solidFill>
            <a:schemeClr val="accent6">
              <a:lumMod val="40000"/>
              <a:lumOff val="60000"/>
            </a:schemeClr>
          </a:solidFill>
          <a:ln w="12700">
            <a:solidFill>
              <a:schemeClr val="bg2">
                <a:lumMod val="50000"/>
              </a:schemeClr>
            </a:solidFill>
            <a:miter lim="800000"/>
          </a:ln>
        </p:spPr>
        <p:txBody>
          <a:bodyPr wrap="square" lIns="63497" tIns="25399" rIns="63497" bIns="25399">
            <a:spAutoFit/>
          </a:bodyPr>
          <a:lstStyle/>
          <a:p>
            <a:pPr marL="0" marR="0" lvl="0" indent="0" algn="ctr" defTabSz="457200" rtl="0" eaLnBrk="1" fontAlgn="auto" latinLnBrk="0" hangingPunct="1">
              <a:lnSpc>
                <a:spcPct val="125000"/>
              </a:lnSpc>
              <a:spcBef>
                <a:spcPts val="570"/>
              </a:spcBef>
              <a:spcAft>
                <a:spcPts val="570"/>
              </a:spcAft>
              <a:buClrTx/>
              <a:buSzTx/>
              <a:buFontTx/>
              <a:buNone/>
              <a:tabLst/>
              <a:defRPr/>
            </a:pPr>
            <a:r>
              <a:rPr kumimoji="0" lang="zh-CN" altLang="en-US" sz="1895"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应用程序 </a:t>
            </a:r>
            <a:r>
              <a:rPr kumimoji="0" lang="en-US" altLang="zh-CN" sz="1895"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 </a:t>
            </a:r>
          </a:p>
        </p:txBody>
      </p:sp>
      <p:sp>
        <p:nvSpPr>
          <p:cNvPr id="22" name="Rectangle 20"/>
          <p:cNvSpPr>
            <a:spLocks noChangeArrowheads="1"/>
          </p:cNvSpPr>
          <p:nvPr/>
        </p:nvSpPr>
        <p:spPr bwMode="auto">
          <a:xfrm>
            <a:off x="5154718" y="3799179"/>
            <a:ext cx="3297390" cy="820699"/>
          </a:xfrm>
          <a:prstGeom prst="rect">
            <a:avLst/>
          </a:prstGeom>
          <a:solidFill>
            <a:srgbClr val="7030A0"/>
          </a:solidFill>
          <a:ln w="12700">
            <a:noFill/>
            <a:prstDash val="dash"/>
            <a:miter lim="800000"/>
          </a:ln>
        </p:spPr>
        <p:txBody>
          <a:bodyPr wrap="square" lIns="85795" tIns="42145" rIns="85795" bIns="42145">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25120" marR="0" lvl="0" indent="-325120" algn="l" defTabSz="457200" rtl="0" eaLnBrk="1" fontAlgn="auto" latinLnBrk="0" hangingPunct="1">
              <a:lnSpc>
                <a:spcPct val="105000"/>
              </a:lnSpc>
              <a:spcBef>
                <a:spcPct val="0"/>
              </a:spcBef>
              <a:spcAft>
                <a:spcPts val="0"/>
              </a:spcAft>
              <a:buClrTx/>
              <a:buSzTx/>
              <a:buFontTx/>
              <a:buNone/>
              <a:tabLst/>
              <a:defRPr/>
            </a:pPr>
            <a:r>
              <a:rPr kumimoji="0" lang="en-US" altLang="zh-CN" sz="1140" b="0" i="0" u="none" strike="noStrike" kern="1200" cap="none" spc="0" normalizeH="0" baseline="0" noProof="0" dirty="0">
                <a:ln>
                  <a:noFill/>
                </a:ln>
                <a:solidFill>
                  <a:prstClr val="white"/>
                </a:solidFill>
                <a:effectLst/>
                <a:uLnTx/>
                <a:uFillTx/>
                <a:latin typeface="Consolas" panose="020B0609020204030204" pitchFamily="49" charset="0"/>
                <a:ea typeface="微软雅黑" panose="020B0503020204020204" charset="-122"/>
                <a:cs typeface="+mn-cs"/>
              </a:rPr>
              <a:t>0000 0000 0000 0111 1010 0101 0000 0011</a:t>
            </a:r>
          </a:p>
          <a:p>
            <a:pPr marL="325120" marR="0" lvl="0" indent="-325120" algn="l" defTabSz="457200" rtl="0" eaLnBrk="1" fontAlgn="auto" latinLnBrk="0" hangingPunct="1">
              <a:lnSpc>
                <a:spcPct val="105000"/>
              </a:lnSpc>
              <a:spcBef>
                <a:spcPct val="0"/>
              </a:spcBef>
              <a:spcAft>
                <a:spcPts val="0"/>
              </a:spcAft>
              <a:buClrTx/>
              <a:buSzTx/>
              <a:buFontTx/>
              <a:buNone/>
              <a:tabLst/>
              <a:defRPr/>
            </a:pPr>
            <a:r>
              <a:rPr kumimoji="0" lang="en-US" altLang="zh-CN" sz="1140" b="0" i="0" u="none" strike="noStrike" kern="1200" cap="none" spc="0" normalizeH="0" baseline="0" noProof="0" dirty="0">
                <a:ln>
                  <a:noFill/>
                </a:ln>
                <a:solidFill>
                  <a:prstClr val="white"/>
                </a:solidFill>
                <a:effectLst/>
                <a:uLnTx/>
                <a:uFillTx/>
                <a:latin typeface="Consolas" panose="020B0609020204030204" pitchFamily="49" charset="0"/>
                <a:ea typeface="微软雅黑" panose="020B0503020204020204" charset="-122"/>
                <a:cs typeface="+mn-cs"/>
              </a:rPr>
              <a:t>0000 0000 0010 0111 1010 0101 1000 0011</a:t>
            </a:r>
          </a:p>
          <a:p>
            <a:pPr marL="325120" marR="0" lvl="0" indent="-325120" algn="l" defTabSz="457200" rtl="0" eaLnBrk="1" fontAlgn="auto" latinLnBrk="0" hangingPunct="1">
              <a:lnSpc>
                <a:spcPct val="105000"/>
              </a:lnSpc>
              <a:spcBef>
                <a:spcPct val="0"/>
              </a:spcBef>
              <a:spcAft>
                <a:spcPts val="0"/>
              </a:spcAft>
              <a:buClrTx/>
              <a:buSzTx/>
              <a:buFontTx/>
              <a:buNone/>
              <a:tabLst/>
              <a:defRPr/>
            </a:pPr>
            <a:r>
              <a:rPr kumimoji="0" lang="en-US" altLang="zh-CN" sz="1140" b="0" i="0" u="none" strike="noStrike" kern="1200" cap="none" spc="0" normalizeH="0" baseline="0" noProof="0" dirty="0">
                <a:ln>
                  <a:noFill/>
                </a:ln>
                <a:solidFill>
                  <a:prstClr val="white"/>
                </a:solidFill>
                <a:effectLst/>
                <a:uLnTx/>
                <a:uFillTx/>
                <a:latin typeface="Consolas" panose="020B0609020204030204" pitchFamily="49" charset="0"/>
                <a:ea typeface="微软雅黑" panose="020B0503020204020204" charset="-122"/>
                <a:cs typeface="+mn-cs"/>
              </a:rPr>
              <a:t>0000 0000 1011 0111 1010 0000 0010 0011 </a:t>
            </a:r>
          </a:p>
          <a:p>
            <a:pPr marL="325120" marR="0" lvl="0" indent="-325120" algn="l" defTabSz="457200" rtl="0" eaLnBrk="1" fontAlgn="auto" latinLnBrk="0" hangingPunct="1">
              <a:lnSpc>
                <a:spcPct val="105000"/>
              </a:lnSpc>
              <a:spcBef>
                <a:spcPct val="0"/>
              </a:spcBef>
              <a:spcAft>
                <a:spcPts val="0"/>
              </a:spcAft>
              <a:buClrTx/>
              <a:buSzTx/>
              <a:buFontTx/>
              <a:buNone/>
              <a:tabLst/>
              <a:defRPr/>
            </a:pPr>
            <a:r>
              <a:rPr kumimoji="0" lang="en-US" altLang="zh-CN" sz="1140" b="0" i="0" u="none" strike="noStrike" kern="1200" cap="none" spc="0" normalizeH="0" baseline="0" noProof="0" dirty="0">
                <a:ln>
                  <a:noFill/>
                </a:ln>
                <a:solidFill>
                  <a:prstClr val="white"/>
                </a:solidFill>
                <a:effectLst/>
                <a:uLnTx/>
                <a:uFillTx/>
                <a:latin typeface="Consolas" panose="020B0609020204030204" pitchFamily="49" charset="0"/>
                <a:ea typeface="微软雅黑" panose="020B0503020204020204" charset="-122"/>
                <a:cs typeface="+mn-cs"/>
              </a:rPr>
              <a:t>0000 0000 1010 0111 1010 0100 0010 0011 </a:t>
            </a:r>
          </a:p>
        </p:txBody>
      </p:sp>
      <p:sp>
        <p:nvSpPr>
          <p:cNvPr id="23" name="Rectangle 18"/>
          <p:cNvSpPr txBox="1">
            <a:spLocks noChangeArrowheads="1"/>
          </p:cNvSpPr>
          <p:nvPr/>
        </p:nvSpPr>
        <p:spPr>
          <a:xfrm>
            <a:off x="5154718" y="2719704"/>
            <a:ext cx="1808636" cy="869119"/>
          </a:xfrm>
          <a:prstGeom prst="rect">
            <a:avLst/>
          </a:prstGeom>
          <a:solidFill>
            <a:srgbClr val="C5E0B4"/>
          </a:solidFill>
          <a:ln>
            <a:no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5120" marR="0" lvl="0" indent="-325120" algn="l" defTabSz="433705" rtl="0" eaLnBrk="1" fontAlgn="auto" latinLnBrk="0" hangingPunct="1">
              <a:lnSpc>
                <a:spcPct val="105000"/>
              </a:lnSpc>
              <a:spcBef>
                <a:spcPct val="0"/>
              </a:spcBef>
              <a:spcAft>
                <a:spcPts val="0"/>
              </a:spcAft>
              <a:buClrTx/>
              <a:buSzTx/>
              <a:buFont typeface="Arial" panose="020B0604020202020204" pitchFamily="34" charset="0"/>
              <a:buNone/>
              <a:tabLst>
                <a:tab pos="1010920" algn="l"/>
              </a:tabLst>
              <a:defRPr/>
            </a:pPr>
            <a:r>
              <a:rPr kumimoji="0" lang="en-US" altLang="zh-CN" sz="1325"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微软雅黑" panose="020B0503020204020204" charset="-122"/>
                <a:cs typeface="+mn-cs"/>
              </a:rPr>
              <a:t>lw</a:t>
            </a:r>
            <a:r>
              <a:rPr kumimoji="0" lang="en-US" altLang="zh-CN" sz="1325"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微软雅黑" panose="020B0503020204020204" charset="-122"/>
                <a:cs typeface="+mn-cs"/>
              </a:rPr>
              <a:t>	  x10, 0(x15)</a:t>
            </a:r>
          </a:p>
          <a:p>
            <a:pPr marL="325120" marR="0" lvl="0" indent="-325120" algn="l" defTabSz="433705" rtl="0" eaLnBrk="1" fontAlgn="auto" latinLnBrk="0" hangingPunct="1">
              <a:lnSpc>
                <a:spcPct val="105000"/>
              </a:lnSpc>
              <a:spcBef>
                <a:spcPct val="0"/>
              </a:spcBef>
              <a:spcAft>
                <a:spcPts val="0"/>
              </a:spcAft>
              <a:buClrTx/>
              <a:buSzTx/>
              <a:buFont typeface="Arial" panose="020B0604020202020204" pitchFamily="34" charset="0"/>
              <a:buNone/>
              <a:tabLst>
                <a:tab pos="1010920" algn="l"/>
              </a:tabLst>
              <a:defRPr/>
            </a:pPr>
            <a:r>
              <a:rPr kumimoji="0" lang="en-US" altLang="zh-CN" sz="1325"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微软雅黑" panose="020B0503020204020204" charset="-122"/>
                <a:cs typeface="+mn-cs"/>
              </a:rPr>
              <a:t>lw</a:t>
            </a:r>
            <a:r>
              <a:rPr kumimoji="0" lang="en-US" altLang="zh-CN" sz="1325"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微软雅黑" panose="020B0503020204020204" charset="-122"/>
                <a:cs typeface="+mn-cs"/>
              </a:rPr>
              <a:t>	  x11, 4(x15)</a:t>
            </a:r>
          </a:p>
          <a:p>
            <a:pPr marL="325120" marR="0" lvl="0" indent="-325120" algn="l" defTabSz="433705" rtl="0" eaLnBrk="1" fontAlgn="auto" latinLnBrk="0" hangingPunct="1">
              <a:lnSpc>
                <a:spcPct val="105000"/>
              </a:lnSpc>
              <a:spcBef>
                <a:spcPct val="0"/>
              </a:spcBef>
              <a:spcAft>
                <a:spcPts val="0"/>
              </a:spcAft>
              <a:buClrTx/>
              <a:buSzTx/>
              <a:buFont typeface="Arial" panose="020B0604020202020204" pitchFamily="34" charset="0"/>
              <a:buNone/>
              <a:tabLst>
                <a:tab pos="1010920" algn="l"/>
              </a:tabLst>
              <a:defRPr/>
            </a:pPr>
            <a:r>
              <a:rPr kumimoji="0" lang="en-US" altLang="zh-CN" sz="1325"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微软雅黑" panose="020B0503020204020204" charset="-122"/>
                <a:cs typeface="+mn-cs"/>
              </a:rPr>
              <a:t>sw</a:t>
            </a:r>
            <a:r>
              <a:rPr kumimoji="0" lang="en-US" altLang="zh-CN" sz="1325"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微软雅黑" panose="020B0503020204020204" charset="-122"/>
                <a:cs typeface="+mn-cs"/>
              </a:rPr>
              <a:t>	  x11, 0(x15)</a:t>
            </a:r>
          </a:p>
          <a:p>
            <a:pPr marL="325120" marR="0" lvl="0" indent="-325120" algn="l" defTabSz="433705" rtl="0" eaLnBrk="1" fontAlgn="auto" latinLnBrk="0" hangingPunct="1">
              <a:lnSpc>
                <a:spcPct val="105000"/>
              </a:lnSpc>
              <a:spcBef>
                <a:spcPct val="0"/>
              </a:spcBef>
              <a:spcAft>
                <a:spcPts val="0"/>
              </a:spcAft>
              <a:buClrTx/>
              <a:buSzTx/>
              <a:buFont typeface="Arial" panose="020B0604020202020204" pitchFamily="34" charset="0"/>
              <a:buNone/>
              <a:tabLst>
                <a:tab pos="1010920" algn="l"/>
              </a:tabLst>
              <a:defRPr/>
            </a:pPr>
            <a:r>
              <a:rPr kumimoji="0" lang="en-US" altLang="zh-CN" sz="1325"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微软雅黑" panose="020B0503020204020204" charset="-122"/>
                <a:cs typeface="+mn-cs"/>
              </a:rPr>
              <a:t>sw</a:t>
            </a:r>
            <a:r>
              <a:rPr kumimoji="0" lang="en-US" altLang="zh-CN" sz="1325"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微软雅黑" panose="020B0503020204020204" charset="-122"/>
                <a:cs typeface="+mn-cs"/>
              </a:rPr>
              <a:t>	  x10, 4(x15)</a:t>
            </a:r>
          </a:p>
        </p:txBody>
      </p:sp>
      <p:sp>
        <p:nvSpPr>
          <p:cNvPr id="24" name="Rectangle 17"/>
          <p:cNvSpPr>
            <a:spLocks noChangeArrowheads="1"/>
          </p:cNvSpPr>
          <p:nvPr/>
        </p:nvSpPr>
        <p:spPr bwMode="auto">
          <a:xfrm>
            <a:off x="5154718" y="1947876"/>
            <a:ext cx="1849872" cy="691889"/>
          </a:xfrm>
          <a:prstGeom prst="rect">
            <a:avLst/>
          </a:prstGeom>
          <a:solidFill>
            <a:schemeClr val="accent1">
              <a:lumMod val="40000"/>
              <a:lumOff val="60000"/>
            </a:schemeClr>
          </a:solidFill>
          <a:ln w="12700">
            <a:noFill/>
            <a:prstDash val="dash"/>
            <a:miter lim="800000"/>
          </a:ln>
        </p:spPr>
        <p:txBody>
          <a:bodyPr lIns="60207" tIns="24083" rIns="60207" bIns="24083">
            <a:spAutoFit/>
          </a:bodyPr>
          <a:lstStyle>
            <a:lvl1pPr marL="342900" indent="-342900"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457200" rtl="0" eaLnBrk="1" fontAlgn="auto" latinLnBrk="0" hangingPunct="1">
              <a:lnSpc>
                <a:spcPct val="105000"/>
              </a:lnSpc>
              <a:spcBef>
                <a:spcPct val="0"/>
              </a:spcBef>
              <a:spcAft>
                <a:spcPts val="0"/>
              </a:spcAft>
              <a:buClrTx/>
              <a:buSzTx/>
              <a:buFontTx/>
              <a:buNone/>
              <a:tabLst/>
              <a:defRPr/>
            </a:pPr>
            <a:r>
              <a:rPr kumimoji="0" lang="en-US" altLang="zh-CN" sz="1325"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微软雅黑" panose="020B0503020204020204" charset="-122"/>
                <a:cs typeface="+mn-cs"/>
              </a:rPr>
              <a:t>temp = v[k];</a:t>
            </a:r>
          </a:p>
          <a:p>
            <a:pPr marL="342900" marR="0" lvl="0" indent="-342900" algn="l" defTabSz="457200" rtl="0" eaLnBrk="1" fontAlgn="auto" latinLnBrk="0" hangingPunct="1">
              <a:lnSpc>
                <a:spcPct val="105000"/>
              </a:lnSpc>
              <a:spcBef>
                <a:spcPct val="0"/>
              </a:spcBef>
              <a:spcAft>
                <a:spcPts val="0"/>
              </a:spcAft>
              <a:buClrTx/>
              <a:buSzTx/>
              <a:buFontTx/>
              <a:buNone/>
              <a:tabLst/>
              <a:defRPr/>
            </a:pPr>
            <a:r>
              <a:rPr kumimoji="0" lang="en-US" altLang="zh-CN" sz="1325"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微软雅黑" panose="020B0503020204020204" charset="-122"/>
                <a:cs typeface="+mn-cs"/>
              </a:rPr>
              <a:t>v[k] = v[k+1];</a:t>
            </a:r>
          </a:p>
          <a:p>
            <a:pPr marL="342900" marR="0" lvl="0" indent="-342900" algn="l" defTabSz="457200" rtl="0" eaLnBrk="1" fontAlgn="auto" latinLnBrk="0" hangingPunct="1">
              <a:lnSpc>
                <a:spcPct val="105000"/>
              </a:lnSpc>
              <a:spcBef>
                <a:spcPct val="0"/>
              </a:spcBef>
              <a:spcAft>
                <a:spcPts val="0"/>
              </a:spcAft>
              <a:buClrTx/>
              <a:buSzTx/>
              <a:buFontTx/>
              <a:buNone/>
              <a:tabLst/>
              <a:defRPr/>
            </a:pPr>
            <a:r>
              <a:rPr kumimoji="0" lang="en-US" altLang="zh-CN" sz="1325"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微软雅黑" panose="020B0503020204020204" charset="-122"/>
                <a:cs typeface="+mn-cs"/>
              </a:rPr>
              <a:t>v[k+1] = temp;</a:t>
            </a:r>
          </a:p>
        </p:txBody>
      </p:sp>
      <p:cxnSp>
        <p:nvCxnSpPr>
          <p:cNvPr id="25" name="直接箭头连接符 24"/>
          <p:cNvCxnSpPr/>
          <p:nvPr/>
        </p:nvCxnSpPr>
        <p:spPr>
          <a:xfrm>
            <a:off x="4395142" y="5159131"/>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4373876" y="5910147"/>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4403711" y="4341639"/>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4403711" y="2956159"/>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4403711" y="2269570"/>
            <a:ext cx="614400"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5154718" y="5769254"/>
            <a:ext cx="1988020" cy="274852"/>
          </a:xfrm>
          <a:prstGeom prst="rect">
            <a:avLst/>
          </a:prstGeom>
          <a:solidFill>
            <a:schemeClr val="accent1">
              <a:lumMod val="40000"/>
              <a:lumOff val="60000"/>
            </a:schemeClr>
          </a:solidFill>
          <a:ln w="12700">
            <a:noFill/>
            <a:prstDash val="dash"/>
            <a:miter lim="800000"/>
          </a:ln>
        </p:spPr>
        <p:txBody>
          <a:bodyPr wrap="square" lIns="60207" tIns="24083" rIns="60207" bIns="24083">
            <a:spAutoFit/>
          </a:bodyPr>
          <a:lstStyle/>
          <a:p>
            <a:pPr marL="325120" marR="0" lvl="0" indent="-325120" algn="l" defTabSz="433705" rtl="0" eaLnBrk="1" fontAlgn="auto" latinLnBrk="0" hangingPunct="1">
              <a:lnSpc>
                <a:spcPct val="105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使用布尔代数和真值表</a:t>
            </a:r>
          </a:p>
        </p:txBody>
      </p:sp>
      <p:graphicFrame>
        <p:nvGraphicFramePr>
          <p:cNvPr id="31" name="Object 3"/>
          <p:cNvGraphicFramePr>
            <a:graphicFrameLocks noChangeAspect="1"/>
          </p:cNvGraphicFramePr>
          <p:nvPr/>
        </p:nvGraphicFramePr>
        <p:xfrm>
          <a:off x="8693150" y="5621338"/>
          <a:ext cx="1147763" cy="684212"/>
        </p:xfrm>
        <a:graphic>
          <a:graphicData uri="http://schemas.openxmlformats.org/presentationml/2006/ole">
            <mc:AlternateContent xmlns:mc="http://schemas.openxmlformats.org/markup-compatibility/2006">
              <mc:Choice xmlns:v="urn:schemas-microsoft-com:vml" Requires="v">
                <p:oleObj spid="_x0000_s1031" r:id="rId4" imgW="3492500" imgH="2400300" progId="">
                  <p:embed/>
                </p:oleObj>
              </mc:Choice>
              <mc:Fallback>
                <p:oleObj r:id="rId4" imgW="3492500" imgH="2400300" progId="">
                  <p:embed/>
                  <p:pic>
                    <p:nvPicPr>
                      <p:cNvPr id="31" name="Object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3150" y="5621338"/>
                        <a:ext cx="1147763" cy="684212"/>
                      </a:xfrm>
                      <a:prstGeom prst="rect">
                        <a:avLst/>
                      </a:prstGeom>
                      <a:noFill/>
                      <a:ln>
                        <a:noFill/>
                      </a:ln>
                    </p:spPr>
                  </p:pic>
                </p:oleObj>
              </mc:Fallback>
            </mc:AlternateContent>
          </a:graphicData>
        </a:graphic>
      </p:graphicFrame>
      <p:pic>
        <p:nvPicPr>
          <p:cNvPr id="32" name="Picture 35" descr="Picture 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25203" y="4723846"/>
            <a:ext cx="1147103" cy="72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直接箭头连接符 32"/>
          <p:cNvCxnSpPr/>
          <p:nvPr/>
        </p:nvCxnSpPr>
        <p:spPr>
          <a:xfrm>
            <a:off x="7632937" y="5115660"/>
            <a:ext cx="1092267"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7235381" y="5926585"/>
            <a:ext cx="1365333"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Rectangle 14"/>
          <p:cNvSpPr>
            <a:spLocks noChangeArrowheads="1"/>
          </p:cNvSpPr>
          <p:nvPr/>
        </p:nvSpPr>
        <p:spPr bwMode="auto">
          <a:xfrm>
            <a:off x="3644270" y="4712101"/>
            <a:ext cx="1756932"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457200" rtl="0" eaLnBrk="1" fontAlgn="auto" latinLnBrk="0" hangingPunct="1">
              <a:lnSpc>
                <a:spcPct val="85000"/>
              </a:lnSpc>
              <a:spcBef>
                <a:spcPct val="0"/>
              </a:spcBef>
              <a:spcAft>
                <a:spcPts val="0"/>
              </a:spcAft>
              <a:buClrTx/>
              <a:buSzTx/>
              <a:buFontTx/>
              <a:buNone/>
              <a:tabLst/>
              <a:defRPr/>
            </a:pPr>
            <a:r>
              <a:rPr kumimoji="0" lang="en-US" altLang="zh-CN" sz="1325"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  (</a:t>
            </a:r>
            <a:r>
              <a:rPr kumimoji="0" lang="zh-CN" altLang="en-US" sz="1325"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解释</a:t>
            </a:r>
            <a:r>
              <a:rPr kumimoji="0" lang="en-US" altLang="zh-CN" sz="1325"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a:t>
            </a:r>
          </a:p>
        </p:txBody>
      </p:sp>
      <p:sp>
        <p:nvSpPr>
          <p:cNvPr id="36" name="Rectangle 9"/>
          <p:cNvSpPr>
            <a:spLocks noChangeArrowheads="1"/>
          </p:cNvSpPr>
          <p:nvPr/>
        </p:nvSpPr>
        <p:spPr bwMode="auto">
          <a:xfrm>
            <a:off x="1509918" y="3489181"/>
            <a:ext cx="2590657" cy="382667"/>
          </a:xfrm>
          <a:prstGeom prst="rect">
            <a:avLst/>
          </a:prstGeom>
          <a:solidFill>
            <a:schemeClr val="accent6">
              <a:lumMod val="40000"/>
              <a:lumOff val="60000"/>
            </a:schemeClr>
          </a:solidFill>
          <a:ln w="12700">
            <a:solidFill>
              <a:schemeClr val="bg2">
                <a:lumMod val="50000"/>
              </a:schemeClr>
            </a:solidFill>
            <a:miter lim="800000"/>
          </a:ln>
        </p:spPr>
        <p:txBody>
          <a:bodyPr wrap="square" lIns="63497" tIns="25399" rIns="63497" bIns="25399">
            <a:spAutoFit/>
          </a:bodyPr>
          <a:lstStyle/>
          <a:p>
            <a:pPr marL="0" marR="0" lvl="0" indent="0" algn="ctr" defTabSz="457200" rtl="0" eaLnBrk="1" fontAlgn="auto" latinLnBrk="0" hangingPunct="1">
              <a:lnSpc>
                <a:spcPct val="125000"/>
              </a:lnSpc>
              <a:spcBef>
                <a:spcPts val="570"/>
              </a:spcBef>
              <a:spcAft>
                <a:spcPts val="570"/>
              </a:spcAft>
              <a:buClrTx/>
              <a:buSzTx/>
              <a:buFontTx/>
              <a:buNone/>
              <a:tabLst/>
              <a:defRPr/>
            </a:pPr>
            <a:r>
              <a:rPr kumimoji="0" lang="zh-CN" altLang="en-US" sz="1895"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操作系统</a:t>
            </a:r>
            <a:endParaRPr kumimoji="0" lang="en-US" altLang="zh-CN" sz="1895"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sp>
        <p:nvSpPr>
          <p:cNvPr id="37" name="Rectangle 22"/>
          <p:cNvSpPr>
            <a:spLocks noChangeArrowheads="1"/>
          </p:cNvSpPr>
          <p:nvPr/>
        </p:nvSpPr>
        <p:spPr bwMode="auto">
          <a:xfrm>
            <a:off x="372738" y="4028593"/>
            <a:ext cx="3973425" cy="93485"/>
          </a:xfrm>
          <a:prstGeom prst="rect">
            <a:avLst/>
          </a:prstGeom>
          <a:solidFill>
            <a:srgbClr val="FF0000"/>
          </a:solidFill>
          <a:ln w="12700">
            <a:solidFill>
              <a:srgbClr val="0066BE"/>
            </a:solidFill>
            <a:miter lim="800000"/>
          </a:ln>
        </p:spPr>
        <p:txBody>
          <a:bodyPr wrap="none" anchor="ct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8" name="Rectangle 8"/>
          <p:cNvSpPr>
            <a:spLocks noChangeArrowheads="1"/>
          </p:cNvSpPr>
          <p:nvPr/>
        </p:nvSpPr>
        <p:spPr bwMode="auto">
          <a:xfrm>
            <a:off x="1522411" y="2780803"/>
            <a:ext cx="2590657" cy="382539"/>
          </a:xfrm>
          <a:prstGeom prst="rect">
            <a:avLst/>
          </a:prstGeom>
          <a:solidFill>
            <a:schemeClr val="accent6">
              <a:lumMod val="40000"/>
              <a:lumOff val="60000"/>
            </a:schemeClr>
          </a:solidFill>
          <a:ln w="12700">
            <a:solidFill>
              <a:schemeClr val="bg2">
                <a:lumMod val="50000"/>
              </a:schemeClr>
            </a:solidFill>
            <a:miter lim="800000"/>
          </a:ln>
        </p:spPr>
        <p:txBody>
          <a:bodyPr wrap="square" lIns="63497" tIns="25399" rIns="63497" bIns="25399">
            <a:spAutoFit/>
          </a:bodyPr>
          <a:lstStyle/>
          <a:p>
            <a:pPr marL="0" marR="0" lvl="0" indent="0" algn="ctr" defTabSz="457200" rtl="0" eaLnBrk="1" fontAlgn="auto" latinLnBrk="0" hangingPunct="1">
              <a:lnSpc>
                <a:spcPct val="125000"/>
              </a:lnSpc>
              <a:spcBef>
                <a:spcPts val="570"/>
              </a:spcBef>
              <a:spcAft>
                <a:spcPts val="570"/>
              </a:spcAft>
              <a:buClrTx/>
              <a:buSzTx/>
              <a:buFontTx/>
              <a:buNone/>
              <a:tabLst/>
              <a:defRPr/>
            </a:pPr>
            <a:r>
              <a:rPr kumimoji="0" lang="zh-CN" altLang="en-US" sz="1895"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汇编语言（</a:t>
            </a:r>
            <a:r>
              <a:rPr kumimoji="0" lang="en-US" altLang="zh-CN" sz="1895"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RISC-V</a:t>
            </a:r>
            <a:r>
              <a:rPr kumimoji="0" lang="zh-CN" altLang="en-US" sz="1895"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a:t>
            </a:r>
            <a:r>
              <a:rPr kumimoji="0" lang="en-US" altLang="zh-CN" sz="1895"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 </a:t>
            </a:r>
          </a:p>
        </p:txBody>
      </p:sp>
      <p:sp>
        <p:nvSpPr>
          <p:cNvPr id="39" name="矩形 38"/>
          <p:cNvSpPr/>
          <p:nvPr/>
        </p:nvSpPr>
        <p:spPr>
          <a:xfrm>
            <a:off x="9668630" y="5268891"/>
            <a:ext cx="264538" cy="266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Times New Roman"/>
              <a:ea typeface="宋体"/>
              <a:cs typeface="+mn-cs"/>
            </a:endParaRPr>
          </a:p>
        </p:txBody>
      </p:sp>
      <p:sp>
        <p:nvSpPr>
          <p:cNvPr id="40" name="Rectangle 14"/>
          <p:cNvSpPr>
            <a:spLocks noChangeArrowheads="1"/>
          </p:cNvSpPr>
          <p:nvPr/>
        </p:nvSpPr>
        <p:spPr bwMode="auto">
          <a:xfrm>
            <a:off x="401964" y="3646980"/>
            <a:ext cx="906544"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457200" rtl="0" eaLnBrk="1" fontAlgn="auto" latinLnBrk="0" hangingPunct="1">
              <a:lnSpc>
                <a:spcPct val="85000"/>
              </a:lnSpc>
              <a:spcBef>
                <a:spcPct val="0"/>
              </a:spcBef>
              <a:spcAft>
                <a:spcPts val="0"/>
              </a:spcAft>
              <a:buClrTx/>
              <a:buSzTx/>
              <a:buFontTx/>
              <a:buNone/>
              <a:tabLst/>
              <a:defRPr/>
            </a:pPr>
            <a:r>
              <a:rPr kumimoji="0" lang="en-US" altLang="zh-CN" sz="1325"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Software</a:t>
            </a:r>
          </a:p>
        </p:txBody>
      </p:sp>
      <p:sp>
        <p:nvSpPr>
          <p:cNvPr id="41" name="Rectangle 14"/>
          <p:cNvSpPr>
            <a:spLocks noChangeArrowheads="1"/>
          </p:cNvSpPr>
          <p:nvPr/>
        </p:nvSpPr>
        <p:spPr bwMode="auto">
          <a:xfrm>
            <a:off x="372738" y="4671738"/>
            <a:ext cx="1066244" cy="224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63497" tIns="25399" rIns="63497" bIns="25399">
            <a:spAutoFit/>
          </a:bodyP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457200" rtl="0" eaLnBrk="1" fontAlgn="auto" latinLnBrk="0" hangingPunct="1">
              <a:lnSpc>
                <a:spcPct val="85000"/>
              </a:lnSpc>
              <a:spcBef>
                <a:spcPct val="0"/>
              </a:spcBef>
              <a:spcAft>
                <a:spcPts val="0"/>
              </a:spcAft>
              <a:buClrTx/>
              <a:buSzTx/>
              <a:buFontTx/>
              <a:buNone/>
              <a:tabLst/>
              <a:defRPr/>
            </a:pPr>
            <a:r>
              <a:rPr kumimoji="0" lang="en-US" altLang="zh-CN" sz="1325" b="1"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rPr>
              <a:t>Hardware</a:t>
            </a:r>
          </a:p>
        </p:txBody>
      </p:sp>
      <p:sp>
        <p:nvSpPr>
          <p:cNvPr id="42" name="Rectangle 18"/>
          <p:cNvSpPr txBox="1">
            <a:spLocks noChangeArrowheads="1"/>
          </p:cNvSpPr>
          <p:nvPr/>
        </p:nvSpPr>
        <p:spPr>
          <a:xfrm>
            <a:off x="5164556" y="4784172"/>
            <a:ext cx="2664174" cy="869119"/>
          </a:xfrm>
          <a:prstGeom prst="rect">
            <a:avLst/>
          </a:prstGeom>
          <a:solidFill>
            <a:srgbClr val="C5E0B4"/>
          </a:solidFill>
          <a:ln>
            <a:noFill/>
            <a:prstDash val="dash"/>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5120" marR="0" lvl="0" indent="-325120" algn="l" defTabSz="433705" rtl="0" eaLnBrk="1" fontAlgn="auto" latinLnBrk="0" hangingPunct="1">
              <a:lnSpc>
                <a:spcPct val="105000"/>
              </a:lnSpc>
              <a:spcBef>
                <a:spcPct val="0"/>
              </a:spcBef>
              <a:spcAft>
                <a:spcPts val="0"/>
              </a:spcAft>
              <a:buClrTx/>
              <a:buSzTx/>
              <a:buFont typeface="Arial" panose="020B0604020202020204" pitchFamily="34" charset="0"/>
              <a:buNone/>
              <a:tabLst>
                <a:tab pos="1010920" algn="l"/>
              </a:tabLst>
              <a:defRPr/>
            </a:pPr>
            <a:r>
              <a:rPr kumimoji="0" lang="en-US" altLang="zh-CN" sz="12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微软雅黑" panose="020B0503020204020204" charset="-122"/>
                <a:cs typeface="+mn-cs"/>
              </a:rPr>
              <a:t>Regwirte</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微软雅黑" panose="020B0503020204020204" charset="-122"/>
                <a:cs typeface="+mn-cs"/>
              </a:rPr>
              <a:t>=1,Branch=Jump=0</a:t>
            </a:r>
          </a:p>
          <a:p>
            <a:pPr marL="325120" marR="0" lvl="0" indent="-325120" algn="l" defTabSz="433705" rtl="0" eaLnBrk="1" fontAlgn="auto" latinLnBrk="0" hangingPunct="1">
              <a:lnSpc>
                <a:spcPct val="105000"/>
              </a:lnSpc>
              <a:spcBef>
                <a:spcPct val="0"/>
              </a:spcBef>
              <a:spcAft>
                <a:spcPts val="0"/>
              </a:spcAft>
              <a:buClrTx/>
              <a:buSzTx/>
              <a:buFont typeface="Arial" panose="020B0604020202020204" pitchFamily="34" charset="0"/>
              <a:buNone/>
              <a:tabLst>
                <a:tab pos="1010920" algn="l"/>
              </a:tabLst>
              <a:defRPr/>
            </a:pPr>
            <a:r>
              <a:rPr kumimoji="0" lang="en-US" altLang="zh-CN" sz="12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微软雅黑" panose="020B0503020204020204" charset="-122"/>
                <a:cs typeface="+mn-cs"/>
              </a:rPr>
              <a:t>RegDst</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微软雅黑" panose="020B0503020204020204" charset="-122"/>
                <a:cs typeface="+mn-cs"/>
              </a:rPr>
              <a:t>=0</a:t>
            </a:r>
          </a:p>
          <a:p>
            <a:pPr marL="325120" marR="0" lvl="0" indent="-325120" algn="l" defTabSz="433705" rtl="0" eaLnBrk="1" fontAlgn="auto" latinLnBrk="0" hangingPunct="1">
              <a:lnSpc>
                <a:spcPct val="105000"/>
              </a:lnSpc>
              <a:spcBef>
                <a:spcPct val="0"/>
              </a:spcBef>
              <a:spcAft>
                <a:spcPts val="0"/>
              </a:spcAft>
              <a:buClrTx/>
              <a:buSzTx/>
              <a:buFont typeface="Arial" panose="020B0604020202020204" pitchFamily="34" charset="0"/>
              <a:buNone/>
              <a:tabLst>
                <a:tab pos="1010920" algn="l"/>
              </a:tabLst>
              <a:defRPr/>
            </a:pPr>
            <a:r>
              <a:rPr kumimoji="0" lang="en-US" altLang="zh-CN" sz="1200" b="0" i="0" u="none" strike="noStrike" kern="1200" cap="none" spc="0" normalizeH="0" baseline="0" noProof="0" dirty="0" err="1">
                <a:ln>
                  <a:noFill/>
                </a:ln>
                <a:solidFill>
                  <a:prstClr val="black">
                    <a:lumMod val="75000"/>
                    <a:lumOff val="25000"/>
                  </a:prstClr>
                </a:solidFill>
                <a:effectLst/>
                <a:uLnTx/>
                <a:uFillTx/>
                <a:latin typeface="Consolas" panose="020B0609020204030204" pitchFamily="49" charset="0"/>
                <a:ea typeface="微软雅黑" panose="020B0503020204020204" charset="-122"/>
                <a:cs typeface="+mn-cs"/>
              </a:rPr>
              <a:t>Aluop</a:t>
            </a:r>
            <a:r>
              <a:rPr kumimoji="0" lang="en-US" altLang="zh-CN" sz="12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微软雅黑" panose="020B0503020204020204" charset="-122"/>
                <a:cs typeface="+mn-cs"/>
              </a:rPr>
              <a:t>=00110</a:t>
            </a:r>
          </a:p>
          <a:p>
            <a:pPr marL="325120" marR="0" lvl="0" indent="-325120" algn="l" defTabSz="433705" rtl="0" eaLnBrk="1" fontAlgn="auto" latinLnBrk="0" hangingPunct="1">
              <a:lnSpc>
                <a:spcPct val="105000"/>
              </a:lnSpc>
              <a:spcBef>
                <a:spcPct val="0"/>
              </a:spcBef>
              <a:spcAft>
                <a:spcPts val="0"/>
              </a:spcAft>
              <a:buClrTx/>
              <a:buSzTx/>
              <a:buFont typeface="Arial" panose="020B0604020202020204" pitchFamily="34" charset="0"/>
              <a:buNone/>
              <a:tabLst>
                <a:tab pos="1010920" algn="l"/>
              </a:tabLst>
              <a:defRPr/>
            </a:pPr>
            <a:r>
              <a:rPr kumimoji="0" lang="en-US" altLang="zh-CN" sz="1200" b="0" i="0" u="none" strike="noStrike" kern="1200" cap="none" spc="0" normalizeH="0" baseline="0" noProof="0" dirty="0">
                <a:ln>
                  <a:noFill/>
                </a:ln>
                <a:solidFill>
                  <a:prstClr val="black">
                    <a:lumMod val="75000"/>
                    <a:lumOff val="25000"/>
                  </a:prstClr>
                </a:solidFill>
                <a:effectLst/>
                <a:uLnTx/>
                <a:uFillTx/>
                <a:latin typeface="Consolas" panose="020B0609020204030204" pitchFamily="49" charset="0"/>
                <a:ea typeface="微软雅黑" panose="020B0503020204020204" charset="-122"/>
                <a:cs typeface="+mn-cs"/>
              </a:rPr>
              <a:t>……</a:t>
            </a:r>
          </a:p>
        </p:txBody>
      </p:sp>
      <p:sp>
        <p:nvSpPr>
          <p:cNvPr id="43" name="Rectangle 3"/>
          <p:cNvSpPr txBox="1">
            <a:spLocks noChangeArrowheads="1"/>
          </p:cNvSpPr>
          <p:nvPr/>
        </p:nvSpPr>
        <p:spPr>
          <a:xfrm>
            <a:off x="7004590" y="1273982"/>
            <a:ext cx="4852078" cy="2525197"/>
          </a:xfrm>
          <a:prstGeom prst="rect">
            <a:avLst/>
          </a:prstGeom>
        </p:spPr>
        <p:txBody>
          <a:bodyPr vert="horz" lIns="91440" tIns="45720" rIns="91440" bIns="45720" rtlCol="0">
            <a:noAutofit/>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charset="-122"/>
                <a:ea typeface="微软雅黑" panose="020B050302020402020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charset="-122"/>
                <a:ea typeface="微软雅黑" panose="020B050302020402020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charset="-122"/>
                <a:ea typeface="微软雅黑" panose="020B050302020402020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charset="-122"/>
                <a:ea typeface="微软雅黑" panose="020B050302020402020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20000"/>
              </a:lnSpc>
              <a:spcBef>
                <a:spcPts val="1000"/>
              </a:spcBef>
              <a:spcAft>
                <a:spcPts val="0"/>
              </a:spcAft>
              <a:buClr>
                <a:srgbClr val="FFC000"/>
              </a:buClr>
              <a:buSzTx/>
              <a:buFont typeface="Wingdings" panose="05000000000000000000" pitchFamily="2" charset="2"/>
              <a:buNone/>
              <a:tabLst/>
              <a:defRPr/>
            </a:pPr>
            <a:r>
              <a:rPr kumimoji="0" lang="zh-CN" altLang="en-US" sz="2800" b="1" i="0" u="none" strike="noStrike" kern="1200" cap="none" spc="0" normalizeH="0" baseline="0" noProof="0" dirty="0">
                <a:ln>
                  <a:noFill/>
                </a:ln>
                <a:solidFill>
                  <a:srgbClr val="FF0000"/>
                </a:solidFill>
                <a:effectLst/>
                <a:uLnTx/>
                <a:uFillTx/>
                <a:latin typeface="华文新魏" panose="02010800040101010101" pitchFamily="2" charset="-122"/>
                <a:ea typeface="微软雅黑" panose="020B0503020204020204" charset="-122"/>
                <a:cs typeface="+mn-cs"/>
              </a:rPr>
              <a:t>指令集架构</a:t>
            </a:r>
            <a:r>
              <a:rPr kumimoji="0" lang="zh-CN" altLang="en-US" sz="2800" b="0" i="0" u="none" strike="noStrike" kern="1200" cap="none" spc="0" normalizeH="0" baseline="0" noProof="0" dirty="0">
                <a:ln>
                  <a:noFill/>
                </a:ln>
                <a:solidFill>
                  <a:prstClr val="black"/>
                </a:solidFill>
                <a:effectLst/>
                <a:uLnTx/>
                <a:uFillTx/>
                <a:latin typeface="华文新魏" panose="02010800040101010101" pitchFamily="2" charset="-122"/>
                <a:ea typeface="微软雅黑" panose="020B0503020204020204" charset="-122"/>
                <a:cs typeface="+mn-cs"/>
              </a:rPr>
              <a:t>是</a:t>
            </a:r>
            <a:r>
              <a:rPr kumimoji="0" lang="en-US" altLang="zh-CN" sz="2800" b="0" i="0" u="none" strike="noStrike" kern="1200" cap="none" spc="0" normalizeH="0" baseline="0" noProof="0" dirty="0">
                <a:ln>
                  <a:noFill/>
                </a:ln>
                <a:solidFill>
                  <a:prstClr val="black"/>
                </a:solidFill>
                <a:effectLst/>
                <a:uLnTx/>
                <a:uFillTx/>
                <a:latin typeface="Times New Roman"/>
                <a:ea typeface="微软雅黑" panose="020B0503020204020204" charset="-122"/>
                <a:cs typeface="+mn-cs"/>
              </a:rPr>
              <a:t>CPU</a:t>
            </a:r>
            <a:r>
              <a:rPr kumimoji="0" lang="zh-CN" altLang="en-US" sz="2800" b="0" i="0" u="none" strike="noStrike" kern="1200" cap="none" spc="0" normalizeH="0" baseline="0" noProof="0" dirty="0">
                <a:ln>
                  <a:noFill/>
                </a:ln>
                <a:solidFill>
                  <a:prstClr val="black"/>
                </a:solidFill>
                <a:effectLst/>
                <a:uLnTx/>
                <a:uFillTx/>
                <a:latin typeface="Times New Roman"/>
                <a:ea typeface="微软雅黑" panose="020B0503020204020204" charset="-122"/>
                <a:cs typeface="+mn-cs"/>
              </a:rPr>
              <a:t>设</a:t>
            </a:r>
            <a:r>
              <a:rPr kumimoji="0" lang="zh-CN" altLang="en-US" sz="2800" b="0" i="0" u="none" strike="noStrike" kern="1200" cap="none" spc="0" normalizeH="0" baseline="0" noProof="0" dirty="0">
                <a:ln>
                  <a:noFill/>
                </a:ln>
                <a:solidFill>
                  <a:prstClr val="black"/>
                </a:solidFill>
                <a:effectLst/>
                <a:uLnTx/>
                <a:uFillTx/>
                <a:latin typeface="华文新魏" panose="02010800040101010101" pitchFamily="2" charset="-122"/>
                <a:ea typeface="微软雅黑" panose="020B0503020204020204" charset="-122"/>
                <a:cs typeface="+mn-cs"/>
              </a:rPr>
              <a:t>计的依据、</a:t>
            </a:r>
            <a:endParaRPr kumimoji="0" lang="en-US" altLang="zh-CN" sz="2800" b="0" i="0" u="none" strike="noStrike" kern="1200" cap="none" spc="0" normalizeH="0" baseline="0" noProof="0" dirty="0">
              <a:ln>
                <a:noFill/>
              </a:ln>
              <a:solidFill>
                <a:prstClr val="black"/>
              </a:solidFill>
              <a:effectLst/>
              <a:uLnTx/>
              <a:uFillTx/>
              <a:latin typeface="华文新魏" panose="02010800040101010101" pitchFamily="2" charset="-122"/>
              <a:ea typeface="微软雅黑" panose="020B0503020204020204" charset="-122"/>
              <a:cs typeface="+mn-cs"/>
            </a:endParaRPr>
          </a:p>
          <a:p>
            <a:pPr marL="0" marR="0" lvl="0" indent="0" algn="r" defTabSz="914400" rtl="0" eaLnBrk="1" fontAlgn="auto" latinLnBrk="0" hangingPunct="1">
              <a:lnSpc>
                <a:spcPct val="120000"/>
              </a:lnSpc>
              <a:spcBef>
                <a:spcPts val="1000"/>
              </a:spcBef>
              <a:spcAft>
                <a:spcPts val="0"/>
              </a:spcAft>
              <a:buClr>
                <a:srgbClr val="FFC000"/>
              </a:buClr>
              <a:buSzTx/>
              <a:buFont typeface="Wingdings" panose="05000000000000000000" pitchFamily="2" charset="2"/>
              <a:buNone/>
              <a:tabLst/>
              <a:defRPr/>
            </a:pPr>
            <a:r>
              <a:rPr kumimoji="0" lang="zh-CN" altLang="en-US" sz="2800" b="0" i="0" u="none" strike="noStrike" kern="1200" cap="none" spc="0" normalizeH="0" baseline="0" noProof="0" dirty="0">
                <a:ln>
                  <a:noFill/>
                </a:ln>
                <a:solidFill>
                  <a:prstClr val="black"/>
                </a:solidFill>
                <a:effectLst/>
                <a:uLnTx/>
                <a:uFillTx/>
                <a:latin typeface="华文新魏" panose="02010800040101010101" pitchFamily="2" charset="-122"/>
                <a:ea typeface="微软雅黑" panose="020B0503020204020204" charset="-122"/>
                <a:cs typeface="+mn-cs"/>
              </a:rPr>
              <a:t>也是软件设计的基础、</a:t>
            </a:r>
            <a:endParaRPr kumimoji="0" lang="en-US" altLang="zh-CN" sz="2800" b="0" i="0" u="none" strike="noStrike" kern="1200" cap="none" spc="0" normalizeH="0" baseline="0" noProof="0" dirty="0">
              <a:ln>
                <a:noFill/>
              </a:ln>
              <a:solidFill>
                <a:prstClr val="black"/>
              </a:solidFill>
              <a:effectLst/>
              <a:uLnTx/>
              <a:uFillTx/>
              <a:latin typeface="华文新魏" panose="02010800040101010101" pitchFamily="2" charset="-122"/>
              <a:ea typeface="微软雅黑" panose="020B0503020204020204" charset="-122"/>
              <a:cs typeface="+mn-cs"/>
            </a:endParaRPr>
          </a:p>
          <a:p>
            <a:pPr marL="0" marR="0" lvl="0" indent="0" algn="r" defTabSz="914400" rtl="0" eaLnBrk="1" fontAlgn="auto" latinLnBrk="0" hangingPunct="1">
              <a:lnSpc>
                <a:spcPct val="120000"/>
              </a:lnSpc>
              <a:spcBef>
                <a:spcPts val="1000"/>
              </a:spcBef>
              <a:spcAft>
                <a:spcPts val="0"/>
              </a:spcAft>
              <a:buClr>
                <a:srgbClr val="FFC000"/>
              </a:buClr>
              <a:buSzTx/>
              <a:buFont typeface="Wingdings" panose="05000000000000000000" pitchFamily="2" charset="2"/>
              <a:buNone/>
              <a:tabLst/>
              <a:defRPr/>
            </a:pPr>
            <a:r>
              <a:rPr kumimoji="0" lang="zh-CN" altLang="en-US" sz="2800" b="0" i="0" u="none" strike="noStrike" kern="1200" cap="none" spc="0" normalizeH="0" baseline="0" noProof="0" dirty="0">
                <a:ln>
                  <a:noFill/>
                </a:ln>
                <a:solidFill>
                  <a:prstClr val="black"/>
                </a:solidFill>
                <a:effectLst/>
                <a:uLnTx/>
                <a:uFillTx/>
                <a:latin typeface="华文新魏" panose="02010800040101010101" pitchFamily="2" charset="-122"/>
                <a:ea typeface="微软雅黑" panose="020B0503020204020204" charset="-122"/>
                <a:cs typeface="+mn-cs"/>
              </a:rPr>
              <a:t>硬件和软件间的分界面、</a:t>
            </a:r>
            <a:endParaRPr kumimoji="0" lang="en-US" altLang="zh-CN" sz="2800" b="0" i="0" u="none" strike="noStrike" kern="1200" cap="none" spc="0" normalizeH="0" baseline="0" noProof="0" dirty="0">
              <a:ln>
                <a:noFill/>
              </a:ln>
              <a:solidFill>
                <a:prstClr val="black"/>
              </a:solidFill>
              <a:effectLst/>
              <a:uLnTx/>
              <a:uFillTx/>
              <a:latin typeface="华文新魏" panose="02010800040101010101" pitchFamily="2" charset="-122"/>
              <a:ea typeface="微软雅黑" panose="020B0503020204020204" charset="-122"/>
              <a:cs typeface="+mn-cs"/>
            </a:endParaRPr>
          </a:p>
          <a:p>
            <a:pPr marL="0" marR="0" lvl="0" indent="0" algn="r" defTabSz="914400" rtl="0" eaLnBrk="1" fontAlgn="auto" latinLnBrk="0" hangingPunct="1">
              <a:lnSpc>
                <a:spcPct val="120000"/>
              </a:lnSpc>
              <a:spcBef>
                <a:spcPts val="1000"/>
              </a:spcBef>
              <a:spcAft>
                <a:spcPts val="0"/>
              </a:spcAft>
              <a:buClr>
                <a:srgbClr val="FFC000"/>
              </a:buClr>
              <a:buSzTx/>
              <a:buFont typeface="Wingdings" panose="05000000000000000000" pitchFamily="2" charset="2"/>
              <a:buNone/>
              <a:tabLst/>
              <a:defRPr/>
            </a:pPr>
            <a:r>
              <a:rPr kumimoji="0" lang="zh-CN" altLang="en-US" sz="2800" b="0" i="0" u="none" strike="noStrike" kern="1200" cap="none" spc="0" normalizeH="0" baseline="0" noProof="0" dirty="0">
                <a:ln>
                  <a:noFill/>
                </a:ln>
                <a:solidFill>
                  <a:prstClr val="black"/>
                </a:solidFill>
                <a:effectLst/>
                <a:uLnTx/>
                <a:uFillTx/>
                <a:latin typeface="华文新魏" panose="02010800040101010101" pitchFamily="2" charset="-122"/>
                <a:ea typeface="微软雅黑" panose="020B0503020204020204" charset="-122"/>
                <a:cs typeface="+mn-cs"/>
              </a:rPr>
              <a:t>直接影响计算机系统性能</a:t>
            </a:r>
            <a:endParaRPr kumimoji="0" lang="en-US" altLang="zh-CN" sz="2800" b="0" i="0" u="none" strike="noStrike" kern="1200" cap="none" spc="0" normalizeH="0" baseline="0" noProof="0" dirty="0">
              <a:ln>
                <a:noFill/>
              </a:ln>
              <a:solidFill>
                <a:prstClr val="black"/>
              </a:solidFill>
              <a:effectLst/>
              <a:uLnTx/>
              <a:uFillTx/>
              <a:latin typeface="华文新魏" panose="02010800040101010101" pitchFamily="2" charset="-122"/>
              <a:ea typeface="微软雅黑" panose="020B0503020204020204" charset="-122"/>
              <a:cs typeface="+mn-cs"/>
            </a:endParaRPr>
          </a:p>
        </p:txBody>
      </p:sp>
      <p:sp>
        <p:nvSpPr>
          <p:cNvPr id="44" name="Rectangle 22"/>
          <p:cNvSpPr>
            <a:spLocks noChangeArrowheads="1"/>
          </p:cNvSpPr>
          <p:nvPr/>
        </p:nvSpPr>
        <p:spPr bwMode="auto">
          <a:xfrm>
            <a:off x="372737" y="4569163"/>
            <a:ext cx="3973425" cy="93485"/>
          </a:xfrm>
          <a:prstGeom prst="rect">
            <a:avLst/>
          </a:prstGeom>
          <a:solidFill>
            <a:srgbClr val="FF0000"/>
          </a:solidFill>
          <a:ln w="12700">
            <a:solidFill>
              <a:srgbClr val="0066BE"/>
            </a:solidFill>
            <a:miter lim="800000"/>
          </a:ln>
        </p:spPr>
        <p:txBody>
          <a:bodyPr wrap="none" anchor="ctr"/>
          <a:lstStyle>
            <a:lvl1pPr defTabSz="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defTabSz="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defTabSz="4572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defTabSz="4572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5119278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指令系统的评价</a:t>
            </a:r>
          </a:p>
        </p:txBody>
      </p:sp>
      <p:sp>
        <p:nvSpPr>
          <p:cNvPr id="3" name="内容占位符 2"/>
          <p:cNvSpPr>
            <a:spLocks noGrp="1"/>
          </p:cNvSpPr>
          <p:nvPr>
            <p:ph idx="1"/>
          </p:nvPr>
        </p:nvSpPr>
        <p:spPr/>
        <p:txBody>
          <a:bodyPr/>
          <a:lstStyle/>
          <a:p>
            <a:pPr>
              <a:lnSpc>
                <a:spcPts val="4600"/>
              </a:lnSpc>
            </a:pPr>
            <a:r>
              <a:rPr lang="zh-CN" altLang="en-US" b="1" dirty="0"/>
              <a:t>指令系统的评价</a:t>
            </a:r>
            <a:endParaRPr lang="en-US" altLang="zh-CN" b="1" dirty="0"/>
          </a:p>
          <a:p>
            <a:pPr lvl="1">
              <a:lnSpc>
                <a:spcPct val="100000"/>
              </a:lnSpc>
            </a:pPr>
            <a:r>
              <a:rPr lang="zh-CN" altLang="en-US" dirty="0"/>
              <a:t>方便硬件设计，方便编译器实现，</a:t>
            </a:r>
            <a:r>
              <a:rPr lang="zh-CN" altLang="en-US" dirty="0">
                <a:solidFill>
                  <a:srgbClr val="FF0000"/>
                </a:solidFill>
              </a:rPr>
              <a:t>性能更优</a:t>
            </a:r>
            <a:r>
              <a:rPr lang="zh-CN" altLang="en-US" dirty="0"/>
              <a:t>，成本功耗更低</a:t>
            </a:r>
            <a:endParaRPr lang="en-US" altLang="zh-CN" dirty="0"/>
          </a:p>
          <a:p>
            <a:pPr>
              <a:lnSpc>
                <a:spcPts val="4600"/>
              </a:lnSpc>
              <a:spcBef>
                <a:spcPts val="2400"/>
              </a:spcBef>
            </a:pPr>
            <a:r>
              <a:rPr lang="zh-CN" altLang="en-US" b="1" dirty="0"/>
              <a:t>性能要求</a:t>
            </a:r>
            <a:endParaRPr lang="en-US" altLang="zh-CN" b="1" dirty="0"/>
          </a:p>
          <a:p>
            <a:pPr lvl="1">
              <a:lnSpc>
                <a:spcPct val="100000"/>
              </a:lnSpc>
            </a:pPr>
            <a:r>
              <a:rPr lang="zh-CN" altLang="en-US" dirty="0"/>
              <a:t>完备性：指令丰富，功能齐全，使用方便</a:t>
            </a:r>
          </a:p>
          <a:p>
            <a:pPr lvl="1">
              <a:lnSpc>
                <a:spcPct val="100000"/>
              </a:lnSpc>
            </a:pPr>
            <a:r>
              <a:rPr lang="zh-CN" altLang="en-US" dirty="0"/>
              <a:t>高效性：程序占空间小，执行速度快</a:t>
            </a:r>
          </a:p>
          <a:p>
            <a:pPr lvl="1">
              <a:lnSpc>
                <a:spcPct val="100000"/>
              </a:lnSpc>
            </a:pPr>
            <a:r>
              <a:rPr lang="zh-CN" altLang="en-US" dirty="0"/>
              <a:t>规整性：</a:t>
            </a:r>
            <a:r>
              <a:rPr lang="en-US" altLang="zh-CN" dirty="0"/>
              <a:t>RISC-V</a:t>
            </a:r>
            <a:r>
              <a:rPr lang="zh-CN" altLang="en-US" dirty="0"/>
              <a:t>指令长度是</a:t>
            </a:r>
            <a:r>
              <a:rPr lang="en-US" altLang="zh-CN" dirty="0"/>
              <a:t>32</a:t>
            </a:r>
            <a:r>
              <a:rPr lang="zh-CN" altLang="en-US" dirty="0"/>
              <a:t>位和</a:t>
            </a:r>
            <a:r>
              <a:rPr lang="en-US" altLang="zh-CN" dirty="0"/>
              <a:t>16</a:t>
            </a:r>
            <a:r>
              <a:rPr lang="zh-CN" altLang="en-US" dirty="0"/>
              <a:t>位的压缩指令</a:t>
            </a:r>
            <a:endParaRPr lang="en-US" altLang="zh-CN" dirty="0"/>
          </a:p>
          <a:p>
            <a:pPr marL="457200" lvl="1" indent="0">
              <a:lnSpc>
                <a:spcPct val="100000"/>
              </a:lnSpc>
              <a:buNone/>
            </a:pPr>
            <a:r>
              <a:rPr lang="en-US" altLang="zh-CN" dirty="0"/>
              <a:t> </a:t>
            </a:r>
            <a:r>
              <a:rPr lang="zh-CN" altLang="en-US" sz="2400" b="1" dirty="0">
                <a:solidFill>
                  <a:srgbClr val="00B050"/>
                </a:solidFill>
              </a:rPr>
              <a:t>（关于规整性，</a:t>
            </a:r>
            <a:r>
              <a:rPr lang="en-US" altLang="zh-CN" sz="2400" b="1" dirty="0">
                <a:solidFill>
                  <a:srgbClr val="00B050"/>
                </a:solidFill>
              </a:rPr>
              <a:t>X86</a:t>
            </a:r>
            <a:r>
              <a:rPr lang="zh-CN" altLang="en-US" sz="2400" b="1" dirty="0">
                <a:solidFill>
                  <a:srgbClr val="00B050"/>
                </a:solidFill>
              </a:rPr>
              <a:t>中还包括对称性、匀齐性、一致性的定义）</a:t>
            </a:r>
          </a:p>
          <a:p>
            <a:pPr lvl="1">
              <a:lnSpc>
                <a:spcPct val="100000"/>
              </a:lnSpc>
            </a:pPr>
            <a:r>
              <a:rPr lang="zh-CN" altLang="en-US" dirty="0"/>
              <a:t>兼容性：系列机软件向上兼容</a:t>
            </a:r>
            <a:endParaRPr lang="en-US" altLang="zh-CN" dirty="0"/>
          </a:p>
          <a:p>
            <a:pPr marL="0" indent="0">
              <a:lnSpc>
                <a:spcPct val="100000"/>
              </a:lnSpc>
              <a:buNone/>
            </a:pPr>
            <a:endParaRPr lang="en-US" altLang="zh-CN" dirty="0"/>
          </a:p>
          <a:p>
            <a:pPr>
              <a:lnSpc>
                <a:spcPts val="4600"/>
              </a:lnSpc>
            </a:pPr>
            <a:endParaRPr lang="zh-CN" altLang="en-US" dirty="0"/>
          </a:p>
          <a:p>
            <a:pPr>
              <a:lnSpc>
                <a:spcPts val="4600"/>
              </a:lnSpc>
            </a:pP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54</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精减指令系统</a:t>
            </a:r>
            <a:r>
              <a:rPr lang="en-US" altLang="zh-CN"/>
              <a:t>(RISC)</a:t>
            </a:r>
            <a:endParaRPr lang="zh-CN" altLang="en-US" dirty="0"/>
          </a:p>
        </p:txBody>
      </p:sp>
      <p:sp>
        <p:nvSpPr>
          <p:cNvPr id="3" name="内容占位符 2"/>
          <p:cNvSpPr>
            <a:spLocks noGrp="1"/>
          </p:cNvSpPr>
          <p:nvPr>
            <p:ph idx="1"/>
          </p:nvPr>
        </p:nvSpPr>
        <p:spPr/>
        <p:txBody>
          <a:bodyPr/>
          <a:lstStyle/>
          <a:p>
            <a:pPr>
              <a:lnSpc>
                <a:spcPct val="90000"/>
              </a:lnSpc>
              <a:spcAft>
                <a:spcPts val="0"/>
              </a:spcAft>
            </a:pPr>
            <a:r>
              <a:rPr lang="zh-CN" altLang="en-US" sz="2800" dirty="0"/>
              <a:t>指令条数少，保留使用频率最高的简单指令，指令定长</a:t>
            </a:r>
            <a:endParaRPr lang="en-US" altLang="zh-CN" sz="2800" dirty="0"/>
          </a:p>
          <a:p>
            <a:pPr lvl="1">
              <a:lnSpc>
                <a:spcPct val="90000"/>
              </a:lnSpc>
              <a:spcAft>
                <a:spcPts val="0"/>
              </a:spcAft>
            </a:pPr>
            <a:r>
              <a:rPr lang="zh-CN" altLang="en-US" sz="2400" dirty="0"/>
              <a:t>便于硬件实现，用软件实现复杂指令功能</a:t>
            </a:r>
          </a:p>
          <a:p>
            <a:pPr>
              <a:lnSpc>
                <a:spcPct val="90000"/>
              </a:lnSpc>
              <a:spcAft>
                <a:spcPts val="0"/>
              </a:spcAft>
            </a:pPr>
            <a:r>
              <a:rPr lang="en-US" altLang="zh-CN" sz="2800" dirty="0"/>
              <a:t>Load/Store</a:t>
            </a:r>
            <a:r>
              <a:rPr lang="zh-CN" altLang="en-US" sz="2800" dirty="0"/>
              <a:t>架构</a:t>
            </a:r>
            <a:endParaRPr lang="en-US" altLang="zh-CN" sz="2800" dirty="0"/>
          </a:p>
          <a:p>
            <a:pPr lvl="1">
              <a:lnSpc>
                <a:spcPct val="90000"/>
              </a:lnSpc>
              <a:spcAft>
                <a:spcPts val="0"/>
              </a:spcAft>
            </a:pPr>
            <a:r>
              <a:rPr lang="zh-CN" altLang="en-US" sz="2400" dirty="0"/>
              <a:t>只有存</a:t>
            </a:r>
            <a:r>
              <a:rPr lang="en-US" altLang="zh-CN" sz="2400" dirty="0"/>
              <a:t>/</a:t>
            </a:r>
            <a:r>
              <a:rPr lang="zh-CN" altLang="en-US" sz="2400" dirty="0"/>
              <a:t>取数指令才能访问存储器，其余指令的操作都在寄存器之间进行，便于硬件实现</a:t>
            </a:r>
            <a:endParaRPr lang="en-US" altLang="zh-CN" sz="2400" dirty="0"/>
          </a:p>
          <a:p>
            <a:pPr>
              <a:lnSpc>
                <a:spcPct val="90000"/>
              </a:lnSpc>
              <a:spcAft>
                <a:spcPts val="0"/>
              </a:spcAft>
            </a:pPr>
            <a:r>
              <a:rPr lang="zh-CN" altLang="en-US" sz="2800" dirty="0"/>
              <a:t>指令长度固定，指令格式简单、寻址方式简单</a:t>
            </a:r>
            <a:endParaRPr lang="en-US" altLang="zh-CN" sz="2800" dirty="0"/>
          </a:p>
          <a:p>
            <a:pPr lvl="1">
              <a:lnSpc>
                <a:spcPct val="90000"/>
              </a:lnSpc>
              <a:spcAft>
                <a:spcPts val="0"/>
              </a:spcAft>
            </a:pPr>
            <a:r>
              <a:rPr lang="zh-CN" altLang="en-US" sz="2400" dirty="0"/>
              <a:t>便于硬件实现</a:t>
            </a:r>
          </a:p>
          <a:p>
            <a:pPr>
              <a:lnSpc>
                <a:spcPct val="90000"/>
              </a:lnSpc>
              <a:spcAft>
                <a:spcPts val="0"/>
              </a:spcAft>
            </a:pPr>
            <a:r>
              <a:rPr lang="en-US" altLang="zh-CN" sz="2800" dirty="0"/>
              <a:t>CPU</a:t>
            </a:r>
            <a:r>
              <a:rPr lang="zh-CN" altLang="en-US" sz="2800" dirty="0"/>
              <a:t>设置大量寄存器（</a:t>
            </a:r>
            <a:r>
              <a:rPr lang="en-US" altLang="zh-CN" sz="2800" dirty="0"/>
              <a:t>32~192</a:t>
            </a:r>
            <a:r>
              <a:rPr lang="zh-CN" altLang="en-US" sz="2800" dirty="0"/>
              <a:t>）</a:t>
            </a:r>
            <a:endParaRPr lang="en-US" altLang="zh-CN" sz="2800" dirty="0"/>
          </a:p>
          <a:p>
            <a:pPr lvl="1">
              <a:lnSpc>
                <a:spcPct val="90000"/>
              </a:lnSpc>
              <a:spcAft>
                <a:spcPts val="0"/>
              </a:spcAft>
            </a:pPr>
            <a:r>
              <a:rPr lang="zh-CN" altLang="en-US" sz="2400" dirty="0"/>
              <a:t>便于编译器实现</a:t>
            </a:r>
          </a:p>
          <a:p>
            <a:pPr>
              <a:lnSpc>
                <a:spcPct val="90000"/>
              </a:lnSpc>
              <a:spcAft>
                <a:spcPts val="0"/>
              </a:spcAft>
            </a:pPr>
            <a:r>
              <a:rPr lang="en-US" altLang="zh-CN" sz="2800" dirty="0"/>
              <a:t>RISC  CPU</a:t>
            </a:r>
            <a:r>
              <a:rPr lang="zh-CN" altLang="en-US" sz="2800" dirty="0"/>
              <a:t>采用硬布线控制，</a:t>
            </a:r>
            <a:r>
              <a:rPr lang="en-US" altLang="zh-CN" sz="2800" dirty="0"/>
              <a:t>CISC</a:t>
            </a:r>
            <a:r>
              <a:rPr lang="zh-CN" altLang="en-US" sz="2800" dirty="0"/>
              <a:t>采用微程序</a:t>
            </a:r>
            <a:endParaRPr lang="en-US" altLang="zh-CN" sz="2800" dirty="0"/>
          </a:p>
          <a:p>
            <a:pPr>
              <a:lnSpc>
                <a:spcPct val="90000"/>
              </a:lnSpc>
            </a:pPr>
            <a:r>
              <a:rPr lang="zh-CN" altLang="en-US" sz="2800" dirty="0"/>
              <a:t>一个时钟周期完成一条机器指令（单周期模型）</a:t>
            </a:r>
            <a:endParaRPr lang="en-US" altLang="zh-CN" sz="2800" dirty="0"/>
          </a:p>
          <a:p>
            <a:pPr>
              <a:lnSpc>
                <a:spcPct val="90000"/>
              </a:lnSpc>
              <a:spcAft>
                <a:spcPts val="0"/>
              </a:spcAft>
            </a:pPr>
            <a:endParaRPr lang="zh-CN" altLang="en-US" sz="2800"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55</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Rectangle 2"/>
          <p:cNvSpPr>
            <a:spLocks noGrp="1" noChangeArrowheads="1"/>
          </p:cNvSpPr>
          <p:nvPr>
            <p:ph type="title"/>
          </p:nvPr>
        </p:nvSpPr>
        <p:spPr/>
        <p:txBody>
          <a:bodyPr/>
          <a:lstStyle/>
          <a:p>
            <a:r>
              <a:rPr lang="en-US" altLang="zh-CN">
                <a:sym typeface="+mn-ea"/>
              </a:rPr>
              <a:t>CISC  </a:t>
            </a:r>
            <a:r>
              <a:rPr lang="en-US" altLang="zh-CN">
                <a:solidFill>
                  <a:srgbClr val="FF0000"/>
                </a:solidFill>
                <a:sym typeface="+mn-ea"/>
              </a:rPr>
              <a:t>&amp;</a:t>
            </a:r>
            <a:r>
              <a:rPr lang="en-US" altLang="zh-CN">
                <a:sym typeface="+mn-ea"/>
              </a:rPr>
              <a:t>   RISC</a:t>
            </a:r>
            <a:endParaRPr lang="zh-CN" altLang="en-US"/>
          </a:p>
        </p:txBody>
      </p:sp>
      <p:sp>
        <p:nvSpPr>
          <p:cNvPr id="64518" name="Rectangle 3"/>
          <p:cNvSpPr>
            <a:spLocks noGrp="1" noChangeArrowheads="1"/>
          </p:cNvSpPr>
          <p:nvPr>
            <p:ph idx="1"/>
          </p:nvPr>
        </p:nvSpPr>
        <p:spPr>
          <a:xfrm>
            <a:off x="670560" y="1303655"/>
            <a:ext cx="11107420" cy="5471160"/>
          </a:xfrm>
        </p:spPr>
        <p:txBody>
          <a:bodyPr>
            <a:normAutofit fontScale="75000" lnSpcReduction="20000"/>
          </a:bodyPr>
          <a:lstStyle/>
          <a:p>
            <a:r>
              <a:rPr lang="en-US" altLang="zh-CN" sz="3700" dirty="0"/>
              <a:t>ISA</a:t>
            </a:r>
            <a:r>
              <a:rPr lang="zh-CN" altLang="en-US" sz="3700" dirty="0"/>
              <a:t>的功能设计</a:t>
            </a:r>
          </a:p>
          <a:p>
            <a:pPr lvl="1"/>
            <a:r>
              <a:rPr lang="zh-CN" altLang="en-US" dirty="0"/>
              <a:t>任务：确定硬件支持哪些操作</a:t>
            </a:r>
          </a:p>
          <a:p>
            <a:pPr lvl="1"/>
            <a:r>
              <a:rPr lang="zh-CN" altLang="en-US" dirty="0"/>
              <a:t>方法：统计的方法</a:t>
            </a:r>
          </a:p>
          <a:p>
            <a:pPr lvl="1"/>
            <a:r>
              <a:rPr lang="zh-CN" altLang="en-US" dirty="0"/>
              <a:t>两种类型：</a:t>
            </a:r>
            <a:r>
              <a:rPr lang="en-US" altLang="zh-CN" dirty="0"/>
              <a:t>CISC</a:t>
            </a:r>
            <a:r>
              <a:rPr lang="zh-CN" altLang="en-US" dirty="0"/>
              <a:t>和</a:t>
            </a:r>
            <a:r>
              <a:rPr lang="en-US" altLang="zh-CN" dirty="0"/>
              <a:t>RISC</a:t>
            </a:r>
          </a:p>
          <a:p>
            <a:r>
              <a:rPr lang="en-US" altLang="zh-CN" sz="3700" dirty="0"/>
              <a:t>CISC</a:t>
            </a:r>
            <a:r>
              <a:rPr lang="zh-CN" altLang="en-US" sz="3700" dirty="0"/>
              <a:t>（</a:t>
            </a:r>
            <a:r>
              <a:rPr lang="en-US" altLang="zh-CN" sz="3700" dirty="0"/>
              <a:t>Complex Instruction Set Computer</a:t>
            </a:r>
            <a:r>
              <a:rPr lang="zh-CN" altLang="en-US" sz="3700" dirty="0"/>
              <a:t>）</a:t>
            </a:r>
            <a:endParaRPr lang="en-US" altLang="zh-CN" sz="3700" dirty="0"/>
          </a:p>
          <a:p>
            <a:pPr lvl="1">
              <a:lnSpc>
                <a:spcPct val="120000"/>
              </a:lnSpc>
            </a:pPr>
            <a:r>
              <a:rPr lang="zh-CN" altLang="en-US" dirty="0"/>
              <a:t>目标：强化指令功能，减少运行的指令条数，提高系统性能</a:t>
            </a:r>
          </a:p>
          <a:p>
            <a:pPr lvl="1"/>
            <a:r>
              <a:rPr lang="zh-CN" altLang="en-US" dirty="0"/>
              <a:t>方法：面向目标程序的优化，面向高级语言和编译器的优化</a:t>
            </a:r>
          </a:p>
          <a:p>
            <a:r>
              <a:rPr lang="en-US" altLang="zh-CN" sz="3700" dirty="0"/>
              <a:t>RISC</a:t>
            </a:r>
            <a:r>
              <a:rPr lang="zh-CN" altLang="en-US" sz="3700" dirty="0"/>
              <a:t>（</a:t>
            </a:r>
            <a:r>
              <a:rPr lang="en-US" altLang="zh-CN" sz="3700" dirty="0"/>
              <a:t>Reduced Instruction Set Computer</a:t>
            </a:r>
            <a:r>
              <a:rPr lang="zh-CN" altLang="en-US" sz="3700" dirty="0"/>
              <a:t>）</a:t>
            </a:r>
            <a:endParaRPr lang="en-US" altLang="zh-CN" sz="3700" dirty="0"/>
          </a:p>
          <a:p>
            <a:pPr lvl="1"/>
            <a:r>
              <a:rPr lang="zh-CN" altLang="en-US" dirty="0"/>
              <a:t>目标：通过简化指令系统，用高效的方法实现最常用的指令</a:t>
            </a:r>
          </a:p>
          <a:p>
            <a:pPr lvl="1"/>
            <a:r>
              <a:rPr lang="zh-CN" altLang="en-US" dirty="0"/>
              <a:t>方法：充分发挥流水线的效率，降低（优化）</a:t>
            </a:r>
            <a:r>
              <a:rPr lang="en-US" altLang="zh-CN" dirty="0"/>
              <a:t>CPI</a:t>
            </a:r>
          </a:p>
          <a:p>
            <a:pPr lvl="1"/>
            <a:endParaRPr lang="en-US" altLang="zh-CN" dirty="0"/>
          </a:p>
        </p:txBody>
      </p:sp>
      <p:sp>
        <p:nvSpPr>
          <p:cNvPr id="6451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D460ECD-2D25-406A-9221-42BD2978BFA4}" type="slidenum">
              <a:rPr kumimoji="0" lang="en-US" altLang="zh-CN"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56</a:t>
            </a:fld>
            <a:endParaRPr kumimoji="0" lang="en-US" altLang="zh-CN" sz="12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Arial" panose="020B0604020202020204" pitchFamily="34" charset="0"/>
                <a:cs typeface="Arial" panose="020B0604020202020204" pitchFamily="34" charset="0"/>
              </a:rPr>
              <a:t>第三章 RISC-V汇编及其指令系统 </a:t>
            </a:r>
          </a:p>
        </p:txBody>
      </p:sp>
      <p:sp>
        <p:nvSpPr>
          <p:cNvPr id="4" name="内容占位符 3"/>
          <p:cNvSpPr>
            <a:spLocks noGrp="1"/>
          </p:cNvSpPr>
          <p:nvPr>
            <p:ph idx="1"/>
          </p:nvPr>
        </p:nvSpPr>
        <p:spPr>
          <a:xfrm>
            <a:off x="838200" y="1793875"/>
            <a:ext cx="10515600" cy="4351338"/>
          </a:xfrm>
        </p:spPr>
        <p:txBody>
          <a:bodyPr>
            <a:noAutofit/>
          </a:bodyPr>
          <a:lstStyle/>
          <a:p>
            <a:pPr>
              <a:lnSpc>
                <a:spcPct val="170000"/>
              </a:lnSpc>
              <a:spcBef>
                <a:spcPct val="0"/>
              </a:spcBef>
            </a:pPr>
            <a:r>
              <a:rPr lang="en-US" altLang="zh-CN" b="1" dirty="0">
                <a:latin typeface="Arial" panose="020B0604020202020204" pitchFamily="34" charset="0"/>
                <a:cs typeface="Arial" panose="020B0604020202020204" pitchFamily="34" charset="0"/>
              </a:rPr>
              <a:t>RISC-V</a:t>
            </a:r>
            <a:r>
              <a:rPr lang="zh-CN" altLang="en-US" b="1" dirty="0">
                <a:latin typeface="Arial" panose="020B0604020202020204" pitchFamily="34" charset="0"/>
                <a:cs typeface="Arial" panose="020B0604020202020204" pitchFamily="34" charset="0"/>
              </a:rPr>
              <a:t>汇编语言</a:t>
            </a:r>
            <a:endParaRPr lang="en-US" altLang="zh-CN" b="1" dirty="0">
              <a:latin typeface="Arial" panose="020B0604020202020204" pitchFamily="34" charset="0"/>
              <a:cs typeface="Arial" panose="020B0604020202020204" pitchFamily="34" charset="0"/>
            </a:endParaRPr>
          </a:p>
          <a:p>
            <a:pPr lvl="1">
              <a:lnSpc>
                <a:spcPct val="170000"/>
              </a:lnSpc>
              <a:spcBef>
                <a:spcPct val="0"/>
              </a:spcBef>
            </a:pPr>
            <a:r>
              <a:rPr lang="zh-CN" altLang="en-US" b="1" dirty="0">
                <a:solidFill>
                  <a:srgbClr val="FF0000"/>
                </a:solidFill>
                <a:latin typeface="Arial" panose="020B0604020202020204" pitchFamily="34" charset="0"/>
                <a:cs typeface="Arial" panose="020B0604020202020204" pitchFamily="34" charset="0"/>
              </a:rPr>
              <a:t>汇编语言简介</a:t>
            </a:r>
            <a:endParaRPr lang="en-US" altLang="zh-CN" b="1" dirty="0">
              <a:solidFill>
                <a:srgbClr val="FF0000"/>
              </a:solidFill>
              <a:latin typeface="Arial" panose="020B0604020202020204" pitchFamily="34" charset="0"/>
              <a:cs typeface="Arial" panose="020B0604020202020204" pitchFamily="34" charset="0"/>
            </a:endParaRPr>
          </a:p>
          <a:p>
            <a:pPr lvl="1">
              <a:lnSpc>
                <a:spcPct val="170000"/>
              </a:lnSpc>
              <a:spcBef>
                <a:spcPct val="0"/>
              </a:spcBef>
            </a:pPr>
            <a:r>
              <a:rPr lang="en-US" altLang="zh-CN" dirty="0">
                <a:latin typeface="Arial" panose="020B0604020202020204" pitchFamily="34" charset="0"/>
                <a:cs typeface="Arial" panose="020B0604020202020204" pitchFamily="34" charset="0"/>
              </a:rPr>
              <a:t>RISC-V</a:t>
            </a:r>
            <a:r>
              <a:rPr lang="zh-CN" altLang="en-US" dirty="0">
                <a:latin typeface="Arial" panose="020B0604020202020204" pitchFamily="34" charset="0"/>
                <a:cs typeface="Arial" panose="020B0604020202020204" pitchFamily="34" charset="0"/>
              </a:rPr>
              <a:t>汇编指令概览</a:t>
            </a:r>
            <a:endParaRPr lang="en-US" altLang="zh-CN" dirty="0">
              <a:latin typeface="Arial" panose="020B0604020202020204" pitchFamily="34" charset="0"/>
              <a:cs typeface="Arial" panose="020B0604020202020204" pitchFamily="34" charset="0"/>
            </a:endParaRPr>
          </a:p>
          <a:p>
            <a:pPr lvl="1">
              <a:lnSpc>
                <a:spcPct val="170000"/>
              </a:lnSpc>
              <a:spcBef>
                <a:spcPct val="0"/>
              </a:spcBef>
            </a:pPr>
            <a:r>
              <a:rPr lang="en-US" altLang="zh-CN" dirty="0">
                <a:latin typeface="Arial" panose="020B0604020202020204" pitchFamily="34" charset="0"/>
                <a:cs typeface="Arial" panose="020B0604020202020204" pitchFamily="34" charset="0"/>
              </a:rPr>
              <a:t>RISC-V</a:t>
            </a:r>
            <a:r>
              <a:rPr lang="zh-CN" altLang="en-US" dirty="0">
                <a:latin typeface="Arial" panose="020B0604020202020204" pitchFamily="34" charset="0"/>
                <a:cs typeface="Arial" panose="020B0604020202020204" pitchFamily="34" charset="0"/>
              </a:rPr>
              <a:t>常用汇编指令</a:t>
            </a:r>
          </a:p>
          <a:p>
            <a:pPr lvl="1">
              <a:lnSpc>
                <a:spcPct val="170000"/>
              </a:lnSpc>
              <a:spcBef>
                <a:spcPct val="0"/>
              </a:spcBef>
            </a:pPr>
            <a:r>
              <a:rPr lang="zh-CN" altLang="en-US" dirty="0">
                <a:latin typeface="Arial" panose="020B0604020202020204" pitchFamily="34" charset="0"/>
                <a:cs typeface="Arial" panose="020B0604020202020204" pitchFamily="34" charset="0"/>
              </a:rPr>
              <a:t>函数调用及栈的使用</a:t>
            </a:r>
          </a:p>
          <a:p>
            <a:pPr lvl="1">
              <a:lnSpc>
                <a:spcPct val="170000"/>
              </a:lnSpc>
              <a:spcBef>
                <a:spcPct val="0"/>
              </a:spcBef>
            </a:pPr>
            <a:r>
              <a:rPr lang="zh-CN" altLang="en-US" dirty="0">
                <a:latin typeface="Arial" panose="020B0604020202020204" pitchFamily="34" charset="0"/>
                <a:cs typeface="Arial" panose="020B0604020202020204" pitchFamily="34" charset="0"/>
              </a:rPr>
              <a:t>编译工具介绍</a:t>
            </a:r>
          </a:p>
        </p:txBody>
      </p:sp>
      <p:sp>
        <p:nvSpPr>
          <p:cNvPr id="2" name="灯片编号占位符 1"/>
          <p:cNvSpPr>
            <a:spLocks noGrp="1"/>
          </p:cNvSpPr>
          <p:nvPr>
            <p:ph type="sldNum" sz="quarter" idx="4"/>
          </p:nvPr>
        </p:nvSpPr>
        <p:spPr bwMode="auto">
          <a:xfrm>
            <a:off x="8737600" y="6248400"/>
            <a:ext cx="2540000" cy="457200"/>
          </a:xfrm>
          <a:prstGeom prst="rect">
            <a:avLst/>
          </a:prstGeom>
          <a:noFill/>
          <a:ln w="9525">
            <a:noFill/>
            <a:miter lim="800000"/>
          </a:ln>
          <a:effectLst/>
        </p:spPr>
        <p:txBody>
          <a:bodyPr vert="horz" wrap="square" lIns="92075" tIns="46038" rIns="92075" bIns="46038" numCol="1" anchor="ctr" anchorCtr="0" compatLnSpc="1"/>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lvl="0" eaLnBrk="1" hangingPunct="1">
              <a:buNone/>
            </a:pPr>
            <a:fld id="{9A0DB2DC-4C9A-4742-B13C-FB6460FD3503}" type="slidenum">
              <a:rPr lang="en-US" altLang="zh-CN" smtClean="0">
                <a:solidFill>
                  <a:schemeClr val="tx1"/>
                </a:solidFill>
                <a:latin typeface="Arial" panose="020B0604020202020204" pitchFamily="34" charset="0"/>
                <a:cs typeface="Arial" panose="020B0604020202020204" pitchFamily="34" charset="0"/>
              </a:rPr>
              <a:t>57</a:t>
            </a:fld>
            <a:endParaRPr lang="en-US" altLang="zh-CN" dirty="0">
              <a:solidFill>
                <a:schemeClr val="tx1"/>
              </a:solidFill>
              <a:latin typeface="Arial" panose="020B0604020202020204" pitchFamily="34" charset="0"/>
              <a:cs typeface="Arial" panose="020B06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汇编语言是什么？</a:t>
            </a:r>
          </a:p>
        </p:txBody>
      </p:sp>
      <p:sp>
        <p:nvSpPr>
          <p:cNvPr id="3" name="内容占位符 2"/>
          <p:cNvSpPr>
            <a:spLocks noGrp="1"/>
          </p:cNvSpPr>
          <p:nvPr>
            <p:ph idx="1"/>
          </p:nvPr>
        </p:nvSpPr>
        <p:spPr>
          <a:xfrm>
            <a:off x="462280" y="1339215"/>
            <a:ext cx="11266805" cy="4872990"/>
          </a:xfrm>
        </p:spPr>
        <p:txBody>
          <a:bodyPr/>
          <a:lstStyle/>
          <a:p>
            <a:pPr algn="just" fontAlgn="auto">
              <a:lnSpc>
                <a:spcPct val="150000"/>
              </a:lnSpc>
            </a:pPr>
            <a:r>
              <a:rPr lang="zh-CN" altLang="en-US" sz="2800" b="1" dirty="0"/>
              <a:t>汇编语言（Assembly Language）</a:t>
            </a:r>
            <a:r>
              <a:rPr lang="zh-CN" altLang="en-US" sz="2800" dirty="0"/>
              <a:t>是一种“低级”语言，直接接触最底层的硬件，需要对底层硬件非常熟悉才能编写出高效的汇编程序。</a:t>
            </a:r>
          </a:p>
          <a:p>
            <a:pPr algn="just" fontAlgn="auto">
              <a:lnSpc>
                <a:spcPct val="150000"/>
              </a:lnSpc>
            </a:pPr>
            <a:r>
              <a:rPr lang="zh-CN" altLang="en-US" sz="2800" dirty="0"/>
              <a:t>汇编语言属于第二代计算机语言，用一些容易理解和记忆的字母，单词来代替一个特定的指令。</a:t>
            </a:r>
            <a:r>
              <a:rPr lang="zh-CN" altLang="en-US" sz="2800" b="1" dirty="0">
                <a:solidFill>
                  <a:srgbClr val="0000FF"/>
                </a:solidFill>
              </a:rPr>
              <a:t>在汇编语言中，用助记符代替机器指令的操作码，用地址符号或标号代替指令或操作数的地址。</a:t>
            </a:r>
          </a:p>
          <a:p>
            <a:pPr algn="just" fontAlgn="auto">
              <a:lnSpc>
                <a:spcPct val="150000"/>
              </a:lnSpc>
            </a:pPr>
            <a:r>
              <a:rPr lang="zh-CN" altLang="en-US" sz="2800" dirty="0"/>
              <a:t>例如：用“ADD”代表数字逻辑上的加减，“ MOV”代表数据传递等等。</a:t>
            </a:r>
          </a:p>
        </p:txBody>
      </p:sp>
      <p:sp>
        <p:nvSpPr>
          <p:cNvPr id="4" name="灯片编号占位符 3"/>
          <p:cNvSpPr>
            <a:spLocks noGrp="1"/>
          </p:cNvSpPr>
          <p:nvPr>
            <p:ph type="sldNum" sz="quarter" idx="12"/>
          </p:nvPr>
        </p:nvSpPr>
        <p:spPr/>
        <p:txBody>
          <a:bodyPr/>
          <a:lstStyle/>
          <a:p>
            <a:fld id="{8EE8E787-E6FE-45D8-9039-788B45E44EE7}" type="slidenum">
              <a:rPr lang="zh-CN" altLang="en-US" smtClean="0"/>
              <a:t>58</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sym typeface="+mn-ea"/>
              </a:rPr>
              <a:t>汇编语言简介</a:t>
            </a:r>
            <a:endParaRPr lang="zh-CN" altLang="en-US"/>
          </a:p>
        </p:txBody>
      </p:sp>
      <p:sp>
        <p:nvSpPr>
          <p:cNvPr id="3" name="内容占位符 2"/>
          <p:cNvSpPr>
            <a:spLocks noGrp="1"/>
          </p:cNvSpPr>
          <p:nvPr>
            <p:ph idx="1"/>
          </p:nvPr>
        </p:nvSpPr>
        <p:spPr/>
        <p:txBody>
          <a:bodyPr/>
          <a:lstStyle/>
          <a:p>
            <a:pPr fontAlgn="auto">
              <a:lnSpc>
                <a:spcPct val="150000"/>
              </a:lnSpc>
            </a:pPr>
            <a:r>
              <a:rPr lang="zh-CN" altLang="en-US">
                <a:sym typeface="+mn-ea"/>
              </a:rPr>
              <a:t>C语言程序在翻译成可以在计算机上运行的机器语言程序，大致需要四个步骤。</a:t>
            </a:r>
            <a:endParaRPr lang="zh-CN" altLang="en-US"/>
          </a:p>
          <a:p>
            <a:pPr lvl="1" fontAlgn="auto">
              <a:lnSpc>
                <a:spcPct val="150000"/>
              </a:lnSpc>
            </a:pPr>
            <a:r>
              <a:rPr lang="zh-CN" altLang="en-US">
                <a:sym typeface="+mn-ea"/>
              </a:rPr>
              <a:t>首先将高级语言程序编译成汇编语言程序</a:t>
            </a:r>
            <a:endParaRPr lang="zh-CN" altLang="en-US"/>
          </a:p>
          <a:p>
            <a:pPr lvl="1" fontAlgn="auto">
              <a:lnSpc>
                <a:spcPct val="150000"/>
              </a:lnSpc>
            </a:pPr>
            <a:r>
              <a:rPr lang="zh-CN" altLang="en-US">
                <a:sym typeface="+mn-ea"/>
              </a:rPr>
              <a:t>然后用机器语言组装成目标模块</a:t>
            </a:r>
            <a:endParaRPr lang="zh-CN" altLang="en-US"/>
          </a:p>
          <a:p>
            <a:pPr lvl="1" fontAlgn="auto">
              <a:lnSpc>
                <a:spcPct val="150000"/>
              </a:lnSpc>
            </a:pPr>
            <a:r>
              <a:rPr lang="zh-CN" altLang="en-US">
                <a:sym typeface="+mn-ea"/>
              </a:rPr>
              <a:t>链接器将多个模块与库程序组合在一起以解析所有引用</a:t>
            </a:r>
            <a:endParaRPr lang="zh-CN" altLang="en-US"/>
          </a:p>
          <a:p>
            <a:pPr lvl="1" fontAlgn="auto">
              <a:lnSpc>
                <a:spcPct val="150000"/>
              </a:lnSpc>
            </a:pPr>
            <a:r>
              <a:rPr lang="zh-CN" altLang="en-US">
                <a:sym typeface="+mn-ea"/>
              </a:rPr>
              <a:t>最后加载器将机器代码放入适当的存储器位置以供处理器执行</a:t>
            </a:r>
            <a:endParaRPr lang="zh-CN" altLang="en-US"/>
          </a:p>
          <a:p>
            <a:pPr marL="0" indent="0" fontAlgn="auto">
              <a:lnSpc>
                <a:spcPct val="150000"/>
              </a:lnSpc>
              <a:buNone/>
            </a:pPr>
            <a:r>
              <a:rPr lang="zh-CN" altLang="en-US" sz="2000" b="1">
                <a:solidFill>
                  <a:srgbClr val="0000FF"/>
                </a:solidFill>
                <a:sym typeface="+mn-ea"/>
              </a:rPr>
              <a:t>注：所有程序不一定严格按照这个四个步骤执行。为了加快转换过程，可以跳过或将一些步骤组合到一起。一些编译器直接生成目标模块，一些系统使用链接加载器执行最后两个步骤。</a:t>
            </a:r>
            <a:endParaRPr lang="zh-CN" altLang="en-US" sz="2000" b="1">
              <a:solidFill>
                <a:srgbClr val="0000FF"/>
              </a:solidFill>
            </a:endParaRPr>
          </a:p>
          <a:p>
            <a:endParaRPr lang="zh-CN" altLang="en-US" sz="2000" b="1">
              <a:solidFill>
                <a:srgbClr val="0000FF"/>
              </a:solidFill>
            </a:endParaRPr>
          </a:p>
        </p:txBody>
      </p:sp>
      <p:sp>
        <p:nvSpPr>
          <p:cNvPr id="4" name="灯片编号占位符 3"/>
          <p:cNvSpPr>
            <a:spLocks noGrp="1"/>
          </p:cNvSpPr>
          <p:nvPr>
            <p:ph type="sldNum" sz="quarter" idx="12"/>
          </p:nvPr>
        </p:nvSpPr>
        <p:spPr/>
        <p:txBody>
          <a:bodyPr/>
          <a:lstStyle/>
          <a:p>
            <a:fld id="{8EE8E787-E6FE-45D8-9039-788B45E44EE7}" type="slidenum">
              <a:rPr lang="zh-CN" altLang="en-US" smtClean="0"/>
              <a:t>59</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39" name="Rectangle 2"/>
          <p:cNvSpPr>
            <a:spLocks noGrp="1" noChangeArrowheads="1"/>
          </p:cNvSpPr>
          <p:nvPr>
            <p:ph type="title"/>
          </p:nvPr>
        </p:nvSpPr>
        <p:spPr/>
        <p:txBody>
          <a:bodyPr/>
          <a:lstStyle/>
          <a:p>
            <a:pPr eaLnBrk="1" hangingPunct="1"/>
            <a:r>
              <a:rPr lang="zh-CN" altLang="en-US" sz="4400" dirty="0"/>
              <a:t>冯</a:t>
            </a:r>
            <a:r>
              <a:rPr lang="zh-CN" altLang="en-US" sz="4400" dirty="0">
                <a:latin typeface="Times New Roman" panose="02020603050405020304" pitchFamily="18" charset="0"/>
              </a:rPr>
              <a:t>·</a:t>
            </a:r>
            <a:r>
              <a:rPr lang="zh-CN" altLang="en-US" sz="4400" dirty="0"/>
              <a:t>诺依曼架构计算机的特点</a:t>
            </a:r>
            <a:endParaRPr lang="zh-CN" altLang="en-US" dirty="0"/>
          </a:p>
        </p:txBody>
      </p:sp>
      <p:sp>
        <p:nvSpPr>
          <p:cNvPr id="1049040" name="内容占位符 2"/>
          <p:cNvSpPr>
            <a:spLocks noGrp="1"/>
          </p:cNvSpPr>
          <p:nvPr>
            <p:ph idx="1"/>
          </p:nvPr>
        </p:nvSpPr>
        <p:spPr/>
        <p:txBody>
          <a:bodyPr>
            <a:noAutofit/>
          </a:bodyPr>
          <a:lstStyle/>
          <a:p>
            <a:pPr fontAlgn="auto">
              <a:lnSpc>
                <a:spcPct val="130000"/>
              </a:lnSpc>
              <a:spcBef>
                <a:spcPts val="0"/>
              </a:spcBef>
            </a:pPr>
            <a:r>
              <a:rPr lang="zh-CN" altLang="en-US" dirty="0"/>
              <a:t>计算机由</a:t>
            </a:r>
            <a:r>
              <a:rPr lang="zh-CN" altLang="en-US" dirty="0">
                <a:solidFill>
                  <a:srgbClr val="0000CC"/>
                </a:solidFill>
              </a:rPr>
              <a:t>五大部件</a:t>
            </a:r>
            <a:r>
              <a:rPr lang="zh-CN" altLang="en-US" dirty="0"/>
              <a:t>组成</a:t>
            </a:r>
            <a:endParaRPr lang="en-US" altLang="zh-CN" dirty="0"/>
          </a:p>
          <a:p>
            <a:pPr fontAlgn="auto">
              <a:lnSpc>
                <a:spcPct val="130000"/>
              </a:lnSpc>
              <a:spcBef>
                <a:spcPts val="0"/>
              </a:spcBef>
            </a:pPr>
            <a:r>
              <a:rPr lang="zh-CN" altLang="en-US" dirty="0"/>
              <a:t>指令和数据以同等地位存于存储器，可按地址寻访</a:t>
            </a:r>
            <a:endParaRPr lang="en-US" altLang="zh-CN" dirty="0"/>
          </a:p>
          <a:p>
            <a:pPr fontAlgn="auto">
              <a:lnSpc>
                <a:spcPct val="130000"/>
              </a:lnSpc>
              <a:spcBef>
                <a:spcPts val="0"/>
              </a:spcBef>
            </a:pPr>
            <a:r>
              <a:rPr lang="zh-CN" altLang="en-US" dirty="0"/>
              <a:t>指令和数据用二进制表示</a:t>
            </a:r>
            <a:endParaRPr lang="en-US" altLang="zh-CN" dirty="0"/>
          </a:p>
          <a:p>
            <a:pPr fontAlgn="auto">
              <a:lnSpc>
                <a:spcPct val="130000"/>
              </a:lnSpc>
              <a:spcBef>
                <a:spcPts val="0"/>
              </a:spcBef>
            </a:pPr>
            <a:r>
              <a:rPr lang="zh-CN" altLang="en-US" dirty="0"/>
              <a:t>指令由操作码和地址码组成</a:t>
            </a:r>
            <a:endParaRPr lang="en-US" altLang="zh-CN" dirty="0"/>
          </a:p>
          <a:p>
            <a:pPr fontAlgn="auto">
              <a:lnSpc>
                <a:spcPct val="130000"/>
              </a:lnSpc>
              <a:spcBef>
                <a:spcPts val="0"/>
              </a:spcBef>
            </a:pPr>
            <a:r>
              <a:rPr lang="zh-CN" altLang="en-US" dirty="0">
                <a:solidFill>
                  <a:srgbClr val="0000CC"/>
                </a:solidFill>
              </a:rPr>
              <a:t>存储程序</a:t>
            </a:r>
          </a:p>
          <a:p>
            <a:pPr lvl="1" algn="l" fontAlgn="auto">
              <a:lnSpc>
                <a:spcPct val="130000"/>
              </a:lnSpc>
              <a:spcBef>
                <a:spcPts val="0"/>
              </a:spcBef>
              <a:buSzTx/>
              <a:buFont typeface="Arial" panose="020B0604020202020204" pitchFamily="34" charset="0"/>
              <a:buChar char="•"/>
            </a:pPr>
            <a:r>
              <a:rPr lang="zh-CN" altLang="en-US" sz="2800" dirty="0">
                <a:latin typeface="黑体" panose="02010609060101010101" pitchFamily="49" charset="-122"/>
                <a:ea typeface="黑体" panose="02010609060101010101" pitchFamily="49" charset="-122"/>
              </a:rPr>
              <a:t>指令在存储器中按照顺序存放，通常是按顺序执行，特定条件下可以根据条件改变执行顺序。</a:t>
            </a:r>
          </a:p>
          <a:p>
            <a:pPr fontAlgn="auto">
              <a:lnSpc>
                <a:spcPct val="130000"/>
              </a:lnSpc>
              <a:spcBef>
                <a:spcPts val="0"/>
              </a:spcBef>
            </a:pPr>
            <a:r>
              <a:rPr lang="zh-CN" altLang="en-US" b="1" dirty="0">
                <a:solidFill>
                  <a:srgbClr val="0000CC"/>
                </a:solidFill>
              </a:rPr>
              <a:t>以运算器为中心</a:t>
            </a:r>
          </a:p>
        </p:txBody>
      </p:sp>
      <p:sp>
        <p:nvSpPr>
          <p:cNvPr id="1049041" name="灯片编号占位符 5"/>
          <p:cNvSpPr txBox="1">
            <a:spLocks noGrp="1"/>
          </p:cNvSpPr>
          <p:nvPr>
            <p:ph type="sldNum" sz="quarter" idx="12"/>
          </p:nvPr>
        </p:nvSpPr>
        <p:spPr>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D53B9609-CEE7-4B89-9EA1-26B7FB394DD2}" type="slidenum">
              <a:rPr kumimoji="0" lang="zh-CN" altLang="en-US" sz="1200" b="0" i="0" u="none" strike="noStrike" kern="1200" cap="none" spc="0" normalizeH="0" baseline="0" noProof="0">
                <a:ln>
                  <a:noFill/>
                </a:ln>
                <a:solidFill>
                  <a:prstClr val="black">
                    <a:lumMod val="95000"/>
                    <a:lumOff val="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altLang="zh-CN" sz="1200" b="0"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124070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RISC-V </a:t>
            </a:r>
            <a:r>
              <a:rPr kumimoji="1" lang="zh-CN" altLang="en-US" dirty="0"/>
              <a:t>汇编指令格式</a:t>
            </a:r>
          </a:p>
        </p:txBody>
      </p:sp>
      <p:sp>
        <p:nvSpPr>
          <p:cNvPr id="3" name="Content Placeholder 2"/>
          <p:cNvSpPr>
            <a:spLocks noGrp="1"/>
          </p:cNvSpPr>
          <p:nvPr>
            <p:ph idx="1"/>
          </p:nvPr>
        </p:nvSpPr>
        <p:spPr>
          <a:xfrm>
            <a:off x="838200" y="1380134"/>
            <a:ext cx="10515600" cy="4873029"/>
          </a:xfrm>
        </p:spPr>
        <p:txBody>
          <a:bodyPr/>
          <a:lstStyle/>
          <a:p>
            <a:pPr indent="0" fontAlgn="auto">
              <a:lnSpc>
                <a:spcPct val="100000"/>
              </a:lnSpc>
            </a:pPr>
            <a:r>
              <a:rPr kumimoji="1" lang="en-US" altLang="zh-CN" dirty="0"/>
              <a:t> </a:t>
            </a:r>
            <a:r>
              <a:rPr kumimoji="1" lang="zh-CN" altLang="en-US" dirty="0"/>
              <a:t>通用指令格式</a:t>
            </a:r>
            <a:endParaRPr kumimoji="1" lang="en-US" altLang="zh-CN" dirty="0"/>
          </a:p>
          <a:p>
            <a:pPr marL="0" indent="0" fontAlgn="auto">
              <a:lnSpc>
                <a:spcPts val="4000"/>
              </a:lnSpc>
              <a:buNone/>
            </a:pPr>
            <a:r>
              <a:rPr lang="en-US" b="1" dirty="0">
                <a:solidFill>
                  <a:srgbClr val="FF0000"/>
                </a:solidFill>
                <a:latin typeface="Courier New" panose="02070309020205020404"/>
                <a:ea typeface="Courier New" panose="02070309020205020404"/>
                <a:cs typeface="Courier New" panose="02070309020205020404"/>
                <a:sym typeface="Courier New" panose="02070309020205020404"/>
              </a:rPr>
              <a:t>    </a:t>
            </a:r>
            <a:r>
              <a:rPr lang="en-US" sz="3600" b="1" dirty="0">
                <a:solidFill>
                  <a:srgbClr val="FF0000"/>
                </a:solidFill>
                <a:latin typeface="Times New Roman" panose="02020603050405020304" pitchFamily="18" charset="0"/>
                <a:ea typeface="Courier New" panose="02070309020205020404"/>
                <a:cs typeface="Times New Roman" panose="02020603050405020304" pitchFamily="18" charset="0"/>
                <a:sym typeface="Courier New" panose="02070309020205020404"/>
              </a:rPr>
              <a:t>op </a:t>
            </a:r>
            <a:r>
              <a:rPr lang="en-US" sz="3600" b="1" dirty="0" err="1">
                <a:solidFill>
                  <a:srgbClr val="FF0000"/>
                </a:solidFill>
                <a:latin typeface="Times New Roman" panose="02020603050405020304" pitchFamily="18" charset="0"/>
                <a:ea typeface="Courier New" panose="02070309020205020404"/>
                <a:cs typeface="Times New Roman" panose="02020603050405020304" pitchFamily="18" charset="0"/>
                <a:sym typeface="Courier New" panose="02070309020205020404"/>
              </a:rPr>
              <a:t>dst</a:t>
            </a:r>
            <a:r>
              <a:rPr lang="en-US" sz="3600" b="1" dirty="0">
                <a:solidFill>
                  <a:srgbClr val="FF0000"/>
                </a:solidFill>
                <a:latin typeface="Times New Roman" panose="02020603050405020304" pitchFamily="18" charset="0"/>
                <a:ea typeface="Courier New" panose="02070309020205020404"/>
                <a:cs typeface="Times New Roman" panose="02020603050405020304" pitchFamily="18" charset="0"/>
                <a:sym typeface="Courier New" panose="02070309020205020404"/>
              </a:rPr>
              <a:t>, src1, src2</a:t>
            </a:r>
            <a:endParaRPr lang="en-US" b="1" dirty="0"/>
          </a:p>
          <a:p>
            <a:pPr lvl="1" indent="0" fontAlgn="auto">
              <a:lnSpc>
                <a:spcPts val="4000"/>
              </a:lnSpc>
            </a:pPr>
            <a:r>
              <a:rPr kumimoji="1" lang="en-US" altLang="zh-CN" dirty="0"/>
              <a:t> 1</a:t>
            </a:r>
            <a:r>
              <a:rPr kumimoji="1" lang="zh-CN" altLang="en-US" dirty="0"/>
              <a:t>个操作码，</a:t>
            </a:r>
            <a:r>
              <a:rPr kumimoji="1" lang="en-US" altLang="zh-CN" dirty="0"/>
              <a:t>3</a:t>
            </a:r>
            <a:r>
              <a:rPr kumimoji="1" lang="zh-CN" altLang="en-US" dirty="0"/>
              <a:t>个操作数</a:t>
            </a:r>
            <a:endParaRPr kumimoji="1" lang="en-US" altLang="zh-CN" dirty="0"/>
          </a:p>
          <a:p>
            <a:pPr lvl="1" indent="0" fontAlgn="auto">
              <a:lnSpc>
                <a:spcPts val="4000"/>
              </a:lnSpc>
            </a:pPr>
            <a:r>
              <a:rPr kumimoji="1" lang="en-US" altLang="zh-CN" dirty="0"/>
              <a:t> op</a:t>
            </a:r>
            <a:r>
              <a:rPr kumimoji="1" lang="zh-CN" altLang="en-US" dirty="0"/>
              <a:t> 操作的名字（</a:t>
            </a:r>
            <a:r>
              <a:rPr kumimoji="1" lang="en-US" altLang="zh-CN" b="1" dirty="0">
                <a:solidFill>
                  <a:srgbClr val="FF0000"/>
                </a:solidFill>
              </a:rPr>
              <a:t>op</a:t>
            </a:r>
            <a:r>
              <a:rPr kumimoji="1" lang="en-US" altLang="zh-CN" dirty="0"/>
              <a:t>eration</a:t>
            </a:r>
            <a:r>
              <a:rPr kumimoji="1" lang="zh-CN" altLang="en-US" dirty="0"/>
              <a:t>）</a:t>
            </a:r>
            <a:endParaRPr kumimoji="1" lang="en-US" altLang="zh-CN" dirty="0"/>
          </a:p>
          <a:p>
            <a:pPr lvl="1" indent="0" fontAlgn="auto">
              <a:lnSpc>
                <a:spcPts val="4000"/>
              </a:lnSpc>
            </a:pPr>
            <a:r>
              <a:rPr kumimoji="1" lang="en-US" altLang="zh-CN" dirty="0" err="1"/>
              <a:t> dst</a:t>
            </a:r>
            <a:r>
              <a:rPr kumimoji="1" lang="zh-CN" altLang="en-US" dirty="0"/>
              <a:t> 目标寄存器（</a:t>
            </a:r>
            <a:r>
              <a:rPr kumimoji="1" lang="en-US" altLang="zh-CN" dirty="0"/>
              <a:t>destination</a:t>
            </a:r>
            <a:r>
              <a:rPr kumimoji="1" lang="zh-CN" altLang="en-US" dirty="0"/>
              <a:t>）</a:t>
            </a:r>
            <a:endParaRPr kumimoji="1" lang="en-US" altLang="zh-CN" dirty="0"/>
          </a:p>
          <a:p>
            <a:pPr lvl="1" indent="0" fontAlgn="auto">
              <a:lnSpc>
                <a:spcPct val="100000"/>
              </a:lnSpc>
            </a:pPr>
            <a:r>
              <a:rPr kumimoji="1" lang="en-US" altLang="zh-CN" dirty="0"/>
              <a:t> src1</a:t>
            </a:r>
            <a:r>
              <a:rPr kumimoji="1" lang="zh-CN" altLang="en-US" dirty="0"/>
              <a:t> 第一个源操作数寄存器（</a:t>
            </a:r>
            <a:r>
              <a:rPr kumimoji="1" lang="en-US" altLang="zh-CN" dirty="0"/>
              <a:t>source</a:t>
            </a:r>
            <a:r>
              <a:rPr kumimoji="1" lang="zh-CN" altLang="en-US" dirty="0"/>
              <a:t>）</a:t>
            </a:r>
            <a:endParaRPr kumimoji="1" lang="en-US" altLang="zh-CN" dirty="0"/>
          </a:p>
          <a:p>
            <a:pPr lvl="1" indent="0" fontAlgn="auto">
              <a:lnSpc>
                <a:spcPts val="4000"/>
              </a:lnSpc>
            </a:pPr>
            <a:r>
              <a:rPr kumimoji="1" lang="en-US" altLang="zh-CN" dirty="0"/>
              <a:t> src2</a:t>
            </a:r>
            <a:r>
              <a:rPr kumimoji="1" lang="zh-CN" altLang="en-US" dirty="0"/>
              <a:t> 第二个源操作数寄存器</a:t>
            </a:r>
            <a:endParaRPr kumimoji="1" lang="en-US" altLang="zh-CN" dirty="0"/>
          </a:p>
          <a:p>
            <a:pPr indent="0" fontAlgn="auto">
              <a:lnSpc>
                <a:spcPct val="100000"/>
              </a:lnSpc>
            </a:pPr>
            <a:r>
              <a:rPr kumimoji="1" lang="en-US" altLang="zh-CN" dirty="0"/>
              <a:t> </a:t>
            </a:r>
            <a:r>
              <a:rPr kumimoji="1" lang="zh-CN" altLang="en-US" dirty="0"/>
              <a:t>通过一些限制来保持硬件简单</a:t>
            </a:r>
            <a:endParaRPr kumimoji="1" lang="en-US" altLang="zh-CN" dirty="0"/>
          </a:p>
          <a:p>
            <a:pPr indent="0" fontAlgn="auto">
              <a:lnSpc>
                <a:spcPct val="100000"/>
              </a:lnSpc>
            </a:pPr>
            <a:endParaRPr kumimoji="1" lang="zh-CN" altLang="en-US" dirty="0"/>
          </a:p>
        </p:txBody>
      </p:sp>
      <p:sp>
        <p:nvSpPr>
          <p:cNvPr id="4" name="灯片编号占位符 3"/>
          <p:cNvSpPr>
            <a:spLocks noGrp="1"/>
          </p:cNvSpPr>
          <p:nvPr>
            <p:ph type="sldNum" sz="quarter" idx="12"/>
          </p:nvPr>
        </p:nvSpPr>
        <p:spPr/>
        <p:txBody>
          <a:bodyPr/>
          <a:lstStyle/>
          <a:p>
            <a:pPr>
              <a:defRPr/>
            </a:pPr>
            <a:fld id="{C98CD7A6-1B93-9844-850A-7A754EAB083E}" type="slidenum">
              <a:rPr lang="en-US" altLang="zh-CN" smtClean="0">
                <a:solidFill>
                  <a:srgbClr val="1F497D"/>
                </a:solidFill>
              </a:rPr>
              <a:t>60</a:t>
            </a:fld>
            <a:endParaRPr lang="zh-CN" altLang="en-US">
              <a:solidFill>
                <a:srgbClr val="1F497D"/>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dirty="0"/>
              <a:t>RISC-V</a:t>
            </a:r>
            <a:r>
              <a:rPr lang="zh-CN" altLang="en-US" dirty="0"/>
              <a:t>汇编指令操作对象</a:t>
            </a:r>
          </a:p>
        </p:txBody>
      </p:sp>
      <p:sp>
        <p:nvSpPr>
          <p:cNvPr id="6" name="内容占位符 5"/>
          <p:cNvSpPr>
            <a:spLocks noGrp="1"/>
          </p:cNvSpPr>
          <p:nvPr>
            <p:ph idx="1"/>
          </p:nvPr>
        </p:nvSpPr>
        <p:spPr>
          <a:xfrm>
            <a:off x="614208" y="1281700"/>
            <a:ext cx="11166475" cy="4872990"/>
          </a:xfrm>
        </p:spPr>
        <p:txBody>
          <a:bodyPr/>
          <a:lstStyle/>
          <a:p>
            <a:pPr fontAlgn="auto">
              <a:lnSpc>
                <a:spcPct val="100000"/>
              </a:lnSpc>
              <a:spcAft>
                <a:spcPts val="0"/>
              </a:spcAft>
            </a:pPr>
            <a:r>
              <a:rPr lang="zh-CN" altLang="en-US" b="1" dirty="0">
                <a:latin typeface="Times New Roman" panose="02020603050405020304" pitchFamily="18" charset="0"/>
                <a:cs typeface="Times New Roman" panose="02020603050405020304" pitchFamily="18" charset="0"/>
              </a:rPr>
              <a:t>寄存器：</a:t>
            </a:r>
            <a:endParaRPr lang="zh-CN" altLang="en-US" dirty="0">
              <a:latin typeface="Times New Roman" panose="02020603050405020304" pitchFamily="18" charset="0"/>
              <a:cs typeface="Times New Roman" panose="02020603050405020304" pitchFamily="18" charset="0"/>
            </a:endParaRPr>
          </a:p>
          <a:p>
            <a:pPr lvl="1" fontAlgn="auto">
              <a:lnSpc>
                <a:spcPct val="100000"/>
              </a:lnSpc>
              <a:spcAft>
                <a:spcPts val="0"/>
              </a:spcAft>
            </a:pPr>
            <a:r>
              <a:rPr lang="zh-CN" altLang="en-US" sz="2400" dirty="0">
                <a:latin typeface="Times New Roman" panose="02020603050405020304" pitchFamily="18" charset="0"/>
                <a:cs typeface="Times New Roman" panose="02020603050405020304" pitchFamily="18" charset="0"/>
              </a:rPr>
              <a:t>32个通用寄存器，x0 ~ x31（</a:t>
            </a:r>
            <a:r>
              <a:rPr lang="zh-CN" altLang="en-US" sz="2400" b="1" dirty="0">
                <a:solidFill>
                  <a:srgbClr val="0000FF"/>
                </a:solidFill>
                <a:latin typeface="Times New Roman" panose="02020603050405020304" pitchFamily="18" charset="0"/>
                <a:cs typeface="Times New Roman" panose="02020603050405020304" pitchFamily="18" charset="0"/>
              </a:rPr>
              <a:t>注意：仅涉及 RV32I 的通用寄存器组</a:t>
            </a:r>
            <a:r>
              <a:rPr lang="zh-CN" altLang="en-US" sz="2400" dirty="0">
                <a:latin typeface="Times New Roman" panose="02020603050405020304" pitchFamily="18" charset="0"/>
                <a:cs typeface="Times New Roman" panose="02020603050405020304" pitchFamily="18" charset="0"/>
              </a:rPr>
              <a:t>）</a:t>
            </a:r>
          </a:p>
          <a:p>
            <a:pPr lvl="1" fontAlgn="auto">
              <a:lnSpc>
                <a:spcPct val="100000"/>
              </a:lnSpc>
              <a:spcAft>
                <a:spcPts val="0"/>
              </a:spcAft>
            </a:pPr>
            <a:r>
              <a:rPr lang="zh-CN" altLang="en-US" sz="2400" dirty="0">
                <a:latin typeface="Times New Roman" panose="02020603050405020304" pitchFamily="18" charset="0"/>
                <a:cs typeface="Times New Roman" panose="02020603050405020304" pitchFamily="18" charset="0"/>
              </a:rPr>
              <a:t>在 RISC-V 中，算术逻辑运算所操作的数据必须直接来自寄存器</a:t>
            </a:r>
            <a:endParaRPr lang="en-US" altLang="zh-CN" sz="2400" dirty="0">
              <a:latin typeface="Times New Roman" panose="02020603050405020304" pitchFamily="18" charset="0"/>
              <a:cs typeface="Times New Roman" panose="02020603050405020304" pitchFamily="18" charset="0"/>
            </a:endParaRPr>
          </a:p>
          <a:p>
            <a:pPr lvl="1" fontAlgn="auto">
              <a:lnSpc>
                <a:spcPct val="100000"/>
              </a:lnSpc>
              <a:spcAft>
                <a:spcPts val="0"/>
              </a:spcAft>
            </a:pPr>
            <a:r>
              <a:rPr lang="en-US" altLang="zh-CN" sz="2400" dirty="0">
                <a:latin typeface="Times New Roman" panose="02020603050405020304" pitchFamily="18" charset="0"/>
                <a:cs typeface="Times New Roman" panose="02020603050405020304" pitchFamily="18" charset="0"/>
              </a:rPr>
              <a:t>x0</a:t>
            </a:r>
            <a:r>
              <a:rPr lang="zh-CN" altLang="en-US" sz="2400" dirty="0">
                <a:latin typeface="Times New Roman" panose="02020603050405020304" pitchFamily="18" charset="0"/>
                <a:cs typeface="Times New Roman" panose="02020603050405020304" pitchFamily="18" charset="0"/>
              </a:rPr>
              <a:t>是一个特殊的寄存器，只用于全零</a:t>
            </a:r>
            <a:endParaRPr lang="en-US" altLang="zh-CN" sz="2400" dirty="0">
              <a:latin typeface="Times New Roman" panose="02020603050405020304" pitchFamily="18" charset="0"/>
              <a:cs typeface="Times New Roman" panose="02020603050405020304" pitchFamily="18" charset="0"/>
            </a:endParaRPr>
          </a:p>
          <a:p>
            <a:pPr lvl="1" fontAlgn="auto">
              <a:lnSpc>
                <a:spcPct val="100000"/>
              </a:lnSpc>
              <a:spcAft>
                <a:spcPts val="0"/>
              </a:spcAft>
            </a:pPr>
            <a:r>
              <a:rPr lang="zh-CN" altLang="en-US" sz="2400" dirty="0">
                <a:latin typeface="Times New Roman" panose="02020603050405020304" pitchFamily="18" charset="0"/>
                <a:cs typeface="Times New Roman" panose="02020603050405020304" pitchFamily="18" charset="0"/>
              </a:rPr>
              <a:t>每一个寄存器都有别名便于软件使用，实际硬件并没有任何区别</a:t>
            </a:r>
            <a:endParaRPr lang="en-US" altLang="zh-CN" sz="2400" dirty="0">
              <a:latin typeface="Times New Roman" panose="02020603050405020304" pitchFamily="18" charset="0"/>
              <a:cs typeface="Times New Roman" panose="02020603050405020304" pitchFamily="18" charset="0"/>
            </a:endParaRPr>
          </a:p>
          <a:p>
            <a:pPr lvl="1" fontAlgn="auto">
              <a:lnSpc>
                <a:spcPct val="100000"/>
              </a:lnSpc>
              <a:spcAft>
                <a:spcPts val="0"/>
              </a:spcAft>
            </a:pPr>
            <a:r>
              <a:rPr lang="zh-CN" altLang="en-US" sz="2400" b="1" dirty="0">
                <a:solidFill>
                  <a:srgbClr val="FF0000"/>
                </a:solidFill>
                <a:latin typeface="Times New Roman" panose="02020603050405020304" pitchFamily="18" charset="0"/>
                <a:cs typeface="Times New Roman" panose="02020603050405020304" pitchFamily="18" charset="0"/>
              </a:rPr>
              <a:t>RV32I指令集通用寄存器是</a:t>
            </a:r>
            <a:r>
              <a:rPr lang="en-US" altLang="zh-CN" sz="2400" b="1" dirty="0">
                <a:solidFill>
                  <a:srgbClr val="FF0000"/>
                </a:solidFill>
                <a:latin typeface="Times New Roman" panose="02020603050405020304" pitchFamily="18" charset="0"/>
                <a:cs typeface="Times New Roman" panose="02020603050405020304" pitchFamily="18" charset="0"/>
              </a:rPr>
              <a:t>32</a:t>
            </a:r>
            <a:r>
              <a:rPr lang="zh-CN" altLang="en-US" sz="2400" b="1" dirty="0">
                <a:solidFill>
                  <a:srgbClr val="FF0000"/>
                </a:solidFill>
                <a:latin typeface="Times New Roman" panose="02020603050405020304" pitchFamily="18" charset="0"/>
                <a:cs typeface="Times New Roman" panose="02020603050405020304" pitchFamily="18" charset="0"/>
              </a:rPr>
              <a:t>位整数寄存器，</a:t>
            </a:r>
            <a:r>
              <a:rPr lang="en-US" altLang="zh-CN" sz="2400" b="1" dirty="0">
                <a:solidFill>
                  <a:srgbClr val="FF0000"/>
                </a:solidFill>
                <a:latin typeface="Times New Roman" panose="02020603050405020304" pitchFamily="18" charset="0"/>
                <a:cs typeface="Times New Roman" panose="02020603050405020304" pitchFamily="18" charset="0"/>
              </a:rPr>
              <a:t>RV64I</a:t>
            </a:r>
            <a:r>
              <a:rPr lang="zh-CN" altLang="en-US" sz="2400" b="1" dirty="0">
                <a:solidFill>
                  <a:srgbClr val="FF0000"/>
                </a:solidFill>
                <a:latin typeface="Times New Roman" panose="02020603050405020304" pitchFamily="18" charset="0"/>
                <a:cs typeface="Times New Roman" panose="02020603050405020304" pitchFamily="18" charset="0"/>
              </a:rPr>
              <a:t>指令集，通用寄存器是</a:t>
            </a:r>
            <a:r>
              <a:rPr lang="en-US" altLang="zh-CN" sz="2400" b="1" dirty="0">
                <a:solidFill>
                  <a:srgbClr val="FF0000"/>
                </a:solidFill>
                <a:latin typeface="Times New Roman" panose="02020603050405020304" pitchFamily="18" charset="0"/>
                <a:cs typeface="Times New Roman" panose="02020603050405020304" pitchFamily="18" charset="0"/>
              </a:rPr>
              <a:t>64</a:t>
            </a:r>
            <a:r>
              <a:rPr lang="zh-CN" altLang="en-US" sz="2400" b="1" dirty="0">
                <a:solidFill>
                  <a:srgbClr val="FF0000"/>
                </a:solidFill>
                <a:latin typeface="Times New Roman" panose="02020603050405020304" pitchFamily="18" charset="0"/>
                <a:cs typeface="Times New Roman" panose="02020603050405020304" pitchFamily="18" charset="0"/>
              </a:rPr>
              <a:t>位寄存器</a:t>
            </a:r>
          </a:p>
          <a:p>
            <a:pPr fontAlgn="auto">
              <a:lnSpc>
                <a:spcPct val="100000"/>
              </a:lnSpc>
              <a:spcAft>
                <a:spcPts val="0"/>
              </a:spcAft>
            </a:pPr>
            <a:r>
              <a:rPr lang="zh-CN" altLang="en-US" b="1" dirty="0">
                <a:latin typeface="Times New Roman" panose="02020603050405020304" pitchFamily="18" charset="0"/>
                <a:cs typeface="Times New Roman" panose="02020603050405020304" pitchFamily="18" charset="0"/>
              </a:rPr>
              <a:t>内存：</a:t>
            </a:r>
          </a:p>
          <a:p>
            <a:pPr lvl="1" algn="l" fontAlgn="auto">
              <a:lnSpc>
                <a:spcPct val="100000"/>
              </a:lnSpc>
              <a:spcAft>
                <a:spcPts val="0"/>
              </a:spcAft>
              <a:buSzTx/>
            </a:pPr>
            <a:r>
              <a:rPr lang="zh-CN" altLang="en-US" sz="2800" dirty="0">
                <a:latin typeface="Times New Roman" panose="02020603050405020304" pitchFamily="18" charset="0"/>
                <a:cs typeface="Times New Roman" panose="02020603050405020304" pitchFamily="18" charset="0"/>
              </a:rPr>
              <a:t>可以执行在寄存器和内存之间的数据读写操作</a:t>
            </a:r>
          </a:p>
          <a:p>
            <a:pPr lvl="1" algn="l" fontAlgn="auto">
              <a:lnSpc>
                <a:spcPct val="100000"/>
              </a:lnSpc>
              <a:spcAft>
                <a:spcPts val="0"/>
              </a:spcAft>
              <a:buSzTx/>
            </a:pPr>
            <a:r>
              <a:rPr lang="zh-CN" altLang="en-US" sz="2800" dirty="0">
                <a:latin typeface="Times New Roman" panose="02020603050405020304" pitchFamily="18" charset="0"/>
                <a:cs typeface="Times New Roman" panose="02020603050405020304" pitchFamily="18" charset="0"/>
              </a:rPr>
              <a:t>读写操作使用字节（Byte）为基本单位进行寻址</a:t>
            </a:r>
          </a:p>
          <a:p>
            <a:pPr lvl="1" algn="l" fontAlgn="auto">
              <a:lnSpc>
                <a:spcPct val="100000"/>
              </a:lnSpc>
              <a:spcAft>
                <a:spcPts val="0"/>
              </a:spcAft>
              <a:buSzTx/>
            </a:pPr>
            <a:r>
              <a:rPr lang="zh-CN" altLang="en-US" sz="2800" dirty="0">
                <a:latin typeface="Times New Roman" panose="02020603050405020304" pitchFamily="18" charset="0"/>
                <a:cs typeface="Times New Roman" panose="02020603050405020304" pitchFamily="18" charset="0"/>
              </a:rPr>
              <a:t>RV</a:t>
            </a:r>
            <a:r>
              <a:rPr lang="en-US" altLang="zh-CN" sz="2800" dirty="0">
                <a:latin typeface="Times New Roman" panose="02020603050405020304" pitchFamily="18" charset="0"/>
                <a:cs typeface="Times New Roman" panose="02020603050405020304" pitchFamily="18" charset="0"/>
              </a:rPr>
              <a:t>64</a:t>
            </a:r>
            <a:r>
              <a:rPr lang="zh-CN" altLang="en-US" sz="2800" dirty="0">
                <a:latin typeface="Times New Roman" panose="02020603050405020304" pitchFamily="18" charset="0"/>
                <a:cs typeface="Times New Roman" panose="02020603050405020304" pitchFamily="18" charset="0"/>
              </a:rPr>
              <a:t>可以访问最多 2</a:t>
            </a:r>
            <a:r>
              <a:rPr lang="en-US" altLang="zh-CN" sz="2800" baseline="30000" dirty="0">
                <a:latin typeface="Times New Roman" panose="02020603050405020304" pitchFamily="18" charset="0"/>
                <a:cs typeface="Times New Roman" panose="02020603050405020304" pitchFamily="18" charset="0"/>
              </a:rPr>
              <a:t>64</a:t>
            </a:r>
            <a:r>
              <a:rPr lang="zh-CN" altLang="en-US" sz="2800" baseline="30000" dirty="0">
                <a:latin typeface="Times New Roman" panose="02020603050405020304" pitchFamily="18" charset="0"/>
                <a:cs typeface="Times New Roman" panose="02020603050405020304" pitchFamily="18" charset="0"/>
              </a:rPr>
              <a:t> </a:t>
            </a:r>
            <a:r>
              <a:rPr lang="zh-CN" altLang="en-US" sz="2800" dirty="0">
                <a:latin typeface="Times New Roman" panose="02020603050405020304" pitchFamily="18" charset="0"/>
                <a:cs typeface="Times New Roman" panose="02020603050405020304" pitchFamily="18" charset="0"/>
              </a:rPr>
              <a:t>个字节的内存空间，即</a:t>
            </a:r>
            <a:r>
              <a:rPr lang="zh-CN" altLang="en-US" dirty="0">
                <a:latin typeface="Times New Roman" panose="02020603050405020304" pitchFamily="18" charset="0"/>
                <a:cs typeface="Times New Roman" panose="02020603050405020304" pitchFamily="18" charset="0"/>
                <a:sym typeface="+mn-ea"/>
              </a:rPr>
              <a:t>2</a:t>
            </a:r>
            <a:r>
              <a:rPr lang="en-US" altLang="zh-CN" baseline="30000" dirty="0">
                <a:latin typeface="Times New Roman" panose="02020603050405020304" pitchFamily="18" charset="0"/>
                <a:cs typeface="Times New Roman" panose="02020603050405020304" pitchFamily="18" charset="0"/>
                <a:sym typeface="+mn-ea"/>
              </a:rPr>
              <a:t>61</a:t>
            </a:r>
            <a:r>
              <a:rPr lang="zh-CN" altLang="en-US" dirty="0">
                <a:latin typeface="Times New Roman" panose="02020603050405020304" pitchFamily="18" charset="0"/>
                <a:cs typeface="Times New Roman" panose="02020603050405020304" pitchFamily="18" charset="0"/>
              </a:rPr>
              <a:t>个存储单元</a:t>
            </a:r>
          </a:p>
        </p:txBody>
      </p:sp>
      <p:sp>
        <p:nvSpPr>
          <p:cNvPr id="4" name="灯片编号占位符 3"/>
          <p:cNvSpPr>
            <a:spLocks noGrp="1"/>
          </p:cNvSpPr>
          <p:nvPr>
            <p:ph type="sldNum" sz="quarter" idx="12"/>
          </p:nvPr>
        </p:nvSpPr>
        <p:spPr/>
        <p:txBody>
          <a:bodyPr/>
          <a:lstStyle/>
          <a:p>
            <a:fld id="{8EE8E787-E6FE-45D8-9039-788B45E44EE7}" type="slidenum">
              <a:rPr lang="zh-CN" altLang="en-US" smtClean="0"/>
              <a:t>61</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汇编语言的变量</a:t>
            </a:r>
            <a:r>
              <a:rPr lang="en-US" altLang="zh-CN"/>
              <a:t>---</a:t>
            </a:r>
            <a:r>
              <a:rPr lang="zh-CN" altLang="en-US"/>
              <a:t>寄存器</a:t>
            </a:r>
            <a:endParaRPr lang="zh-CN" altLang="en-US" dirty="0"/>
          </a:p>
        </p:txBody>
      </p:sp>
      <p:sp>
        <p:nvSpPr>
          <p:cNvPr id="3" name="内容占位符 2"/>
          <p:cNvSpPr>
            <a:spLocks noGrp="1"/>
          </p:cNvSpPr>
          <p:nvPr>
            <p:ph idx="1"/>
          </p:nvPr>
        </p:nvSpPr>
        <p:spPr/>
        <p:txBody>
          <a:bodyPr/>
          <a:lstStyle/>
          <a:p>
            <a:pPr>
              <a:spcAft>
                <a:spcPts val="0"/>
              </a:spcAft>
            </a:pPr>
            <a:r>
              <a:rPr lang="zh-CN" altLang="en-US" dirty="0"/>
              <a:t>汇编语言不能使用变量（</a:t>
            </a:r>
            <a:r>
              <a:rPr lang="en-US" altLang="zh-CN" dirty="0"/>
              <a:t>C</a:t>
            </a:r>
            <a:r>
              <a:rPr lang="zh-CN" altLang="en-US" dirty="0"/>
              <a:t>、</a:t>
            </a:r>
            <a:r>
              <a:rPr lang="en-US" altLang="zh-CN" dirty="0"/>
              <a:t>JAVA</a:t>
            </a:r>
            <a:r>
              <a:rPr lang="zh-CN" altLang="en-US" dirty="0"/>
              <a:t>可以）</a:t>
            </a:r>
            <a:endParaRPr lang="en-US" altLang="zh-CN" dirty="0"/>
          </a:p>
          <a:p>
            <a:pPr lvl="1">
              <a:spcAft>
                <a:spcPts val="0"/>
              </a:spcAft>
            </a:pPr>
            <a:r>
              <a:rPr lang="en-US" altLang="zh-CN" dirty="0" err="1"/>
              <a:t>int</a:t>
            </a:r>
            <a:r>
              <a:rPr lang="en-US" altLang="zh-CN" dirty="0"/>
              <a:t> a;   float b;</a:t>
            </a:r>
          </a:p>
          <a:p>
            <a:pPr lvl="1">
              <a:spcAft>
                <a:spcPts val="0"/>
              </a:spcAft>
            </a:pPr>
            <a:r>
              <a:rPr lang="zh-CN" altLang="en-US" dirty="0"/>
              <a:t>寄存器变量没有数据类型    </a:t>
            </a:r>
            <a:endParaRPr lang="en-US" altLang="zh-CN" dirty="0"/>
          </a:p>
          <a:p>
            <a:pPr>
              <a:spcAft>
                <a:spcPts val="0"/>
              </a:spcAft>
            </a:pPr>
            <a:r>
              <a:rPr lang="zh-CN" altLang="en-US" dirty="0"/>
              <a:t>汇编语言的操作对象以寄存器为主</a:t>
            </a:r>
            <a:endParaRPr lang="en-US" altLang="zh-CN" dirty="0"/>
          </a:p>
          <a:p>
            <a:pPr lvl="1">
              <a:spcAft>
                <a:spcPts val="0"/>
              </a:spcAft>
            </a:pPr>
            <a:r>
              <a:rPr lang="zh-CN" altLang="en-US" dirty="0"/>
              <a:t>好处：寄存器是最快的数据单元</a:t>
            </a:r>
            <a:endParaRPr lang="en-US" altLang="zh-CN" dirty="0"/>
          </a:p>
          <a:p>
            <a:pPr lvl="1">
              <a:spcAft>
                <a:spcPts val="0"/>
              </a:spcAft>
            </a:pPr>
            <a:r>
              <a:rPr lang="zh-CN" altLang="en-US" dirty="0"/>
              <a:t>缺陷：寄存器数量有限，需要充分和高效地使用各寄存器</a:t>
            </a:r>
            <a:endParaRPr lang="en-US" altLang="zh-CN"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62</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a:t>
            </a:r>
            <a:r>
              <a:rPr lang="zh-CN" altLang="en-US" dirty="0"/>
              <a:t>个</a:t>
            </a:r>
            <a:r>
              <a:rPr lang="en-US" altLang="zh-CN" dirty="0"/>
              <a:t>RISC-V</a:t>
            </a:r>
            <a:r>
              <a:rPr lang="zh-CN" altLang="en-US" dirty="0"/>
              <a:t>寄存器</a:t>
            </a:r>
          </a:p>
        </p:txBody>
      </p:sp>
      <p:graphicFrame>
        <p:nvGraphicFramePr>
          <p:cNvPr id="31" name="内容占位符 30"/>
          <p:cNvGraphicFramePr>
            <a:graphicFrameLocks noGrp="1"/>
          </p:cNvGraphicFramePr>
          <p:nvPr>
            <p:ph idx="1"/>
            <p:custDataLst>
              <p:tags r:id="rId1"/>
            </p:custDataLst>
          </p:nvPr>
        </p:nvGraphicFramePr>
        <p:xfrm>
          <a:off x="838200" y="1389063"/>
          <a:ext cx="10515310" cy="4958080"/>
        </p:xfrm>
        <a:graphic>
          <a:graphicData uri="http://schemas.openxmlformats.org/drawingml/2006/table">
            <a:tbl>
              <a:tblPr firstRow="1" bandRow="1">
                <a:tableStyleId>{BC89EF96-8CEA-46FF-86C4-4CE0E7609802}</a:tableStyleId>
              </a:tblPr>
              <a:tblGrid>
                <a:gridCol w="2066290">
                  <a:extLst>
                    <a:ext uri="{9D8B030D-6E8A-4147-A177-3AD203B41FA5}">
                      <a16:colId xmlns:a16="http://schemas.microsoft.com/office/drawing/2014/main" val="20000"/>
                    </a:ext>
                  </a:extLst>
                </a:gridCol>
                <a:gridCol w="2404110">
                  <a:extLst>
                    <a:ext uri="{9D8B030D-6E8A-4147-A177-3AD203B41FA5}">
                      <a16:colId xmlns:a16="http://schemas.microsoft.com/office/drawing/2014/main" val="20001"/>
                    </a:ext>
                  </a:extLst>
                </a:gridCol>
                <a:gridCol w="6044910">
                  <a:extLst>
                    <a:ext uri="{9D8B030D-6E8A-4147-A177-3AD203B41FA5}">
                      <a16:colId xmlns:a16="http://schemas.microsoft.com/office/drawing/2014/main" val="20002"/>
                    </a:ext>
                  </a:extLst>
                </a:gridCol>
              </a:tblGrid>
              <a:tr h="457200">
                <a:tc>
                  <a:txBody>
                    <a:bodyPr/>
                    <a:lstStyle/>
                    <a:p>
                      <a:pPr algn="ctr"/>
                      <a:r>
                        <a:rPr lang="zh-CN" altLang="en-US" sz="2400" dirty="0"/>
                        <a:t>寄存器</a:t>
                      </a:r>
                      <a:endParaRPr lang="zh-CN" altLang="en-US" sz="2400" dirty="0">
                        <a:latin typeface="+mn-lt"/>
                      </a:endParaRPr>
                    </a:p>
                  </a:txBody>
                  <a:tcPr>
                    <a:solidFill>
                      <a:schemeClr val="accent5">
                        <a:lumMod val="60000"/>
                        <a:lumOff val="40000"/>
                      </a:schemeClr>
                    </a:solidFill>
                  </a:tcPr>
                </a:tc>
                <a:tc>
                  <a:txBody>
                    <a:bodyPr/>
                    <a:lstStyle/>
                    <a:p>
                      <a:pPr algn="ctr"/>
                      <a:r>
                        <a:rPr lang="zh-CN" altLang="en-US" sz="2400" dirty="0"/>
                        <a:t>助记符</a:t>
                      </a:r>
                      <a:endParaRPr lang="zh-CN" altLang="en-US" sz="2400" dirty="0">
                        <a:latin typeface="+mn-lt"/>
                      </a:endParaRPr>
                    </a:p>
                  </a:txBody>
                  <a:tcPr>
                    <a:solidFill>
                      <a:schemeClr val="accent5">
                        <a:lumMod val="60000"/>
                        <a:lumOff val="40000"/>
                      </a:schemeClr>
                    </a:solidFill>
                  </a:tcPr>
                </a:tc>
                <a:tc>
                  <a:txBody>
                    <a:bodyPr/>
                    <a:lstStyle/>
                    <a:p>
                      <a:pPr algn="ctr"/>
                      <a:r>
                        <a:rPr lang="zh-CN" altLang="en-US" sz="2400" dirty="0">
                          <a:latin typeface="+mn-lt"/>
                        </a:rPr>
                        <a:t>备注</a:t>
                      </a:r>
                    </a:p>
                  </a:txBody>
                  <a:tcPr>
                    <a:solidFill>
                      <a:schemeClr val="accent5">
                        <a:lumMod val="60000"/>
                        <a:lumOff val="40000"/>
                      </a:schemeClr>
                    </a:solidFill>
                  </a:tcPr>
                </a:tc>
                <a:extLst>
                  <a:ext uri="{0D108BD9-81ED-4DB2-BD59-A6C34878D82A}">
                    <a16:rowId xmlns:a16="http://schemas.microsoft.com/office/drawing/2014/main" val="10000"/>
                  </a:ext>
                </a:extLst>
              </a:tr>
              <a:tr h="396240">
                <a:tc>
                  <a:txBody>
                    <a:bodyPr/>
                    <a:lstStyle/>
                    <a:p>
                      <a:r>
                        <a:rPr lang="en-US" altLang="zh-CN" sz="2400" b="0" dirty="0">
                          <a:solidFill>
                            <a:srgbClr val="FF0000"/>
                          </a:solidFill>
                          <a:latin typeface="Times New Roman" panose="02020603050405020304" pitchFamily="18" charset="0"/>
                          <a:cs typeface="Times New Roman" panose="02020603050405020304" pitchFamily="18" charset="0"/>
                        </a:rPr>
                        <a:t>x0</a:t>
                      </a:r>
                    </a:p>
                  </a:txBody>
                  <a:tcPr marL="107950" marR="107950" marT="0" marB="0"/>
                </a:tc>
                <a:tc>
                  <a:txBody>
                    <a:bodyPr/>
                    <a:lstStyle/>
                    <a:p>
                      <a:r>
                        <a:rPr lang="en-US" altLang="zh-CN" sz="2400" b="0" dirty="0">
                          <a:solidFill>
                            <a:srgbClr val="FF0000"/>
                          </a:solidFill>
                          <a:latin typeface="Times New Roman" panose="02020603050405020304" pitchFamily="18" charset="0"/>
                          <a:cs typeface="Times New Roman" panose="02020603050405020304" pitchFamily="18" charset="0"/>
                        </a:rPr>
                        <a:t>zero</a:t>
                      </a:r>
                    </a:p>
                  </a:txBody>
                  <a:tcPr marL="107950" marR="10795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0" dirty="0">
                          <a:solidFill>
                            <a:srgbClr val="FF0000"/>
                          </a:solidFill>
                          <a:latin typeface="Times New Roman" panose="02020603050405020304" pitchFamily="18" charset="0"/>
                          <a:cs typeface="Times New Roman" panose="02020603050405020304" pitchFamily="18" charset="0"/>
                        </a:rPr>
                        <a:t>固定值为</a:t>
                      </a:r>
                      <a:r>
                        <a:rPr lang="en-US" altLang="zh-CN" sz="2400" b="0" dirty="0">
                          <a:solidFill>
                            <a:srgbClr val="FF0000"/>
                          </a:solidFill>
                          <a:latin typeface="Times New Roman" panose="02020603050405020304" pitchFamily="18" charset="0"/>
                          <a:cs typeface="Times New Roman" panose="02020603050405020304" pitchFamily="18" charset="0"/>
                        </a:rPr>
                        <a:t>0</a:t>
                      </a:r>
                      <a:endParaRPr lang="en-US" altLang="zh-CN" sz="2400" b="0" dirty="0">
                        <a:solidFill>
                          <a:srgbClr val="FF0000"/>
                        </a:solidFill>
                        <a:latin typeface="Times New Roman" panose="02020603050405020304" pitchFamily="18" charset="0"/>
                        <a:ea typeface="+mn-ea"/>
                        <a:cs typeface="Times New Roman" panose="02020603050405020304" pitchFamily="18" charset="0"/>
                      </a:endParaRPr>
                    </a:p>
                  </a:txBody>
                  <a:tcPr marL="107950" marR="107950" marT="0" marB="0"/>
                </a:tc>
                <a:extLst>
                  <a:ext uri="{0D108BD9-81ED-4DB2-BD59-A6C34878D82A}">
                    <a16:rowId xmlns:a16="http://schemas.microsoft.com/office/drawing/2014/main" val="10001"/>
                  </a:ext>
                </a:extLst>
              </a:tr>
              <a:tr h="370840">
                <a:tc>
                  <a:txBody>
                    <a:bodyPr/>
                    <a:lstStyle/>
                    <a:p>
                      <a:r>
                        <a:rPr lang="en-US" altLang="zh-CN" sz="2400" b="0" dirty="0">
                          <a:latin typeface="Times New Roman" panose="02020603050405020304" pitchFamily="18" charset="0"/>
                          <a:cs typeface="Times New Roman" panose="02020603050405020304" pitchFamily="18" charset="0"/>
                        </a:rPr>
                        <a:t>x1</a:t>
                      </a:r>
                    </a:p>
                  </a:txBody>
                  <a:tcPr marL="107950" marR="107950" marT="0" marB="0"/>
                </a:tc>
                <a:tc>
                  <a:txBody>
                    <a:bodyPr/>
                    <a:lstStyle/>
                    <a:p>
                      <a:r>
                        <a:rPr lang="en-US" altLang="zh-CN" sz="2400" b="0" dirty="0" err="1">
                          <a:latin typeface="Times New Roman" panose="02020603050405020304" pitchFamily="18" charset="0"/>
                          <a:cs typeface="Times New Roman" panose="02020603050405020304" pitchFamily="18" charset="0"/>
                        </a:rPr>
                        <a:t>ra</a:t>
                      </a:r>
                    </a:p>
                  </a:txBody>
                  <a:tcPr marL="107950" marR="107950" marT="0" marB="0"/>
                </a:tc>
                <a:tc>
                  <a:txBody>
                    <a:bodyPr/>
                    <a:lstStyle/>
                    <a:p>
                      <a:r>
                        <a:rPr lang="zh-CN" altLang="en-US" sz="2400" b="0" dirty="0">
                          <a:latin typeface="Times New Roman" panose="02020603050405020304" pitchFamily="18" charset="0"/>
                          <a:cs typeface="Times New Roman" panose="02020603050405020304" pitchFamily="18" charset="0"/>
                        </a:rPr>
                        <a:t>返回地址</a:t>
                      </a:r>
                      <a:r>
                        <a:rPr lang="en-US" altLang="zh-CN" sz="2400" b="0" dirty="0">
                          <a:latin typeface="Times New Roman" panose="02020603050405020304" pitchFamily="18" charset="0"/>
                          <a:cs typeface="Times New Roman" panose="02020603050405020304" pitchFamily="18" charset="0"/>
                        </a:rPr>
                        <a:t>(Return</a:t>
                      </a:r>
                      <a:r>
                        <a:rPr lang="en-US" altLang="zh-CN" sz="2400" b="0" baseline="0" dirty="0">
                          <a:latin typeface="Times New Roman" panose="02020603050405020304" pitchFamily="18" charset="0"/>
                          <a:cs typeface="Times New Roman" panose="02020603050405020304" pitchFamily="18" charset="0"/>
                        </a:rPr>
                        <a:t> Address)</a:t>
                      </a:r>
                    </a:p>
                  </a:txBody>
                  <a:tcPr marL="107950" marR="107950" marT="0" marB="0"/>
                </a:tc>
                <a:extLst>
                  <a:ext uri="{0D108BD9-81ED-4DB2-BD59-A6C34878D82A}">
                    <a16:rowId xmlns:a16="http://schemas.microsoft.com/office/drawing/2014/main" val="10002"/>
                  </a:ext>
                </a:extLst>
              </a:tr>
              <a:tr h="370840">
                <a:tc>
                  <a:txBody>
                    <a:bodyPr/>
                    <a:lstStyle/>
                    <a:p>
                      <a:r>
                        <a:rPr lang="en-US" altLang="zh-CN" sz="2400" b="0" dirty="0">
                          <a:latin typeface="Times New Roman" panose="02020603050405020304" pitchFamily="18" charset="0"/>
                          <a:cs typeface="Times New Roman" panose="02020603050405020304" pitchFamily="18" charset="0"/>
                        </a:rPr>
                        <a:t>x2</a:t>
                      </a:r>
                    </a:p>
                  </a:txBody>
                  <a:tcPr marL="107950" marR="107950" marT="0" marB="0"/>
                </a:tc>
                <a:tc>
                  <a:txBody>
                    <a:bodyPr/>
                    <a:lstStyle/>
                    <a:p>
                      <a:r>
                        <a:rPr lang="en-US" altLang="zh-CN" sz="2400" b="0" dirty="0" err="1">
                          <a:latin typeface="Times New Roman" panose="02020603050405020304" pitchFamily="18" charset="0"/>
                          <a:cs typeface="Times New Roman" panose="02020603050405020304" pitchFamily="18" charset="0"/>
                        </a:rPr>
                        <a:t>sp</a:t>
                      </a:r>
                    </a:p>
                  </a:txBody>
                  <a:tcPr marL="107950" marR="107950" marT="0" marB="0"/>
                </a:tc>
                <a:tc>
                  <a:txBody>
                    <a:bodyPr/>
                    <a:lstStyle/>
                    <a:p>
                      <a:r>
                        <a:rPr lang="zh-CN" altLang="en-US" sz="2400" b="0" dirty="0">
                          <a:latin typeface="Times New Roman" panose="02020603050405020304" pitchFamily="18" charset="0"/>
                          <a:cs typeface="Times New Roman" panose="02020603050405020304" pitchFamily="18" charset="0"/>
                        </a:rPr>
                        <a:t>栈指针</a:t>
                      </a:r>
                      <a:r>
                        <a:rPr lang="en-US" altLang="zh-CN" sz="2400" b="0" dirty="0">
                          <a:latin typeface="Times New Roman" panose="02020603050405020304" pitchFamily="18" charset="0"/>
                          <a:cs typeface="Times New Roman" panose="02020603050405020304" pitchFamily="18" charset="0"/>
                        </a:rPr>
                        <a:t>(Stack Pointer)</a:t>
                      </a:r>
                    </a:p>
                  </a:txBody>
                  <a:tcPr marL="107950" marR="107950" marT="0" marB="0"/>
                </a:tc>
                <a:extLst>
                  <a:ext uri="{0D108BD9-81ED-4DB2-BD59-A6C34878D82A}">
                    <a16:rowId xmlns:a16="http://schemas.microsoft.com/office/drawing/2014/main" val="10003"/>
                  </a:ext>
                </a:extLst>
              </a:tr>
              <a:tr h="370840">
                <a:tc>
                  <a:txBody>
                    <a:bodyPr/>
                    <a:lstStyle/>
                    <a:p>
                      <a:r>
                        <a:rPr lang="en-US" altLang="zh-CN" sz="2400" b="0" dirty="0">
                          <a:latin typeface="Times New Roman" panose="02020603050405020304" pitchFamily="18" charset="0"/>
                          <a:cs typeface="Times New Roman" panose="02020603050405020304" pitchFamily="18" charset="0"/>
                        </a:rPr>
                        <a:t>x3</a:t>
                      </a:r>
                    </a:p>
                  </a:txBody>
                  <a:tcPr marL="107950" marR="107950" marT="0" marB="0"/>
                </a:tc>
                <a:tc>
                  <a:txBody>
                    <a:bodyPr/>
                    <a:lstStyle/>
                    <a:p>
                      <a:r>
                        <a:rPr lang="en-US" altLang="zh-CN" sz="2400" b="0" dirty="0" err="1">
                          <a:latin typeface="Times New Roman" panose="02020603050405020304" pitchFamily="18" charset="0"/>
                          <a:cs typeface="Times New Roman" panose="02020603050405020304" pitchFamily="18" charset="0"/>
                        </a:rPr>
                        <a:t>gp</a:t>
                      </a:r>
                    </a:p>
                  </a:txBody>
                  <a:tcPr marL="107950" marR="107950"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0" kern="1200" dirty="0">
                          <a:latin typeface="Times New Roman" panose="02020603050405020304" pitchFamily="18" charset="0"/>
                          <a:cs typeface="Times New Roman" panose="02020603050405020304" pitchFamily="18" charset="0"/>
                        </a:rPr>
                        <a:t>全局指针</a:t>
                      </a:r>
                      <a:r>
                        <a:rPr lang="en-US" altLang="zh-CN" sz="2400" b="0" kern="1200" dirty="0">
                          <a:latin typeface="Times New Roman" panose="02020603050405020304" pitchFamily="18" charset="0"/>
                          <a:cs typeface="Times New Roman" panose="02020603050405020304" pitchFamily="18" charset="0"/>
                        </a:rPr>
                        <a:t>(Global Pointer)</a:t>
                      </a:r>
                      <a:endParaRPr lang="en-US" altLang="zh-CN" sz="2400" b="0" kern="1200" dirty="0">
                        <a:solidFill>
                          <a:schemeClr val="dk1"/>
                        </a:solidFill>
                        <a:latin typeface="Times New Roman" panose="02020603050405020304" pitchFamily="18" charset="0"/>
                        <a:ea typeface="+mn-ea"/>
                        <a:cs typeface="Times New Roman" panose="02020603050405020304" pitchFamily="18" charset="0"/>
                      </a:endParaRPr>
                    </a:p>
                  </a:txBody>
                  <a:tcPr marL="107950" marR="107950" marT="0" marB="0"/>
                </a:tc>
                <a:extLst>
                  <a:ext uri="{0D108BD9-81ED-4DB2-BD59-A6C34878D82A}">
                    <a16:rowId xmlns:a16="http://schemas.microsoft.com/office/drawing/2014/main" val="10004"/>
                  </a:ext>
                </a:extLst>
              </a:tr>
              <a:tr h="370840">
                <a:tc>
                  <a:txBody>
                    <a:bodyPr/>
                    <a:lstStyle/>
                    <a:p>
                      <a:r>
                        <a:rPr lang="en-US" altLang="zh-CN" sz="2400" b="0" dirty="0">
                          <a:latin typeface="Times New Roman" panose="02020603050405020304" pitchFamily="18" charset="0"/>
                          <a:cs typeface="Times New Roman" panose="02020603050405020304" pitchFamily="18" charset="0"/>
                        </a:rPr>
                        <a:t>x4</a:t>
                      </a:r>
                    </a:p>
                  </a:txBody>
                  <a:tcPr marL="107950" marR="107950" marT="0" marB="0"/>
                </a:tc>
                <a:tc>
                  <a:txBody>
                    <a:bodyPr/>
                    <a:lstStyle/>
                    <a:p>
                      <a:r>
                        <a:rPr lang="en-US" altLang="zh-CN" sz="2400" b="0" dirty="0" err="1">
                          <a:latin typeface="Times New Roman" panose="02020603050405020304" pitchFamily="18" charset="0"/>
                          <a:cs typeface="Times New Roman" panose="02020603050405020304" pitchFamily="18" charset="0"/>
                        </a:rPr>
                        <a:t>tp</a:t>
                      </a:r>
                    </a:p>
                  </a:txBody>
                  <a:tcPr marL="107950" marR="107950" marT="0" marB="0"/>
                </a:tc>
                <a:tc>
                  <a:txBody>
                    <a:bodyPr/>
                    <a:lstStyle/>
                    <a:p>
                      <a:r>
                        <a:rPr lang="zh-CN" altLang="en-US" sz="2400" b="0" dirty="0">
                          <a:latin typeface="Times New Roman" panose="02020603050405020304" pitchFamily="18" charset="0"/>
                          <a:cs typeface="Times New Roman" panose="02020603050405020304" pitchFamily="18" charset="0"/>
                        </a:rPr>
                        <a:t>线程指针</a:t>
                      </a:r>
                      <a:r>
                        <a:rPr lang="en-US" altLang="zh-CN" sz="2400" b="0" dirty="0">
                          <a:latin typeface="Times New Roman" panose="02020603050405020304" pitchFamily="18" charset="0"/>
                          <a:cs typeface="Times New Roman" panose="02020603050405020304" pitchFamily="18" charset="0"/>
                        </a:rPr>
                        <a:t>(Thread</a:t>
                      </a:r>
                      <a:r>
                        <a:rPr lang="en-US" altLang="zh-CN" sz="2400" b="0" baseline="0" dirty="0">
                          <a:latin typeface="Times New Roman" panose="02020603050405020304" pitchFamily="18" charset="0"/>
                          <a:cs typeface="Times New Roman" panose="02020603050405020304" pitchFamily="18" charset="0"/>
                        </a:rPr>
                        <a:t> Pointer</a:t>
                      </a:r>
                      <a:r>
                        <a:rPr lang="en-US" altLang="zh-CN" sz="2400" b="0" dirty="0">
                          <a:latin typeface="Times New Roman" panose="02020603050405020304" pitchFamily="18" charset="0"/>
                          <a:cs typeface="Times New Roman" panose="02020603050405020304" pitchFamily="18" charset="0"/>
                        </a:rPr>
                        <a:t>)</a:t>
                      </a:r>
                    </a:p>
                  </a:txBody>
                  <a:tcPr marL="107950" marR="107950" marT="0" marB="0"/>
                </a:tc>
                <a:extLst>
                  <a:ext uri="{0D108BD9-81ED-4DB2-BD59-A6C34878D82A}">
                    <a16:rowId xmlns:a16="http://schemas.microsoft.com/office/drawing/2014/main" val="10005"/>
                  </a:ext>
                </a:extLst>
              </a:tr>
              <a:tr h="370840">
                <a:tc>
                  <a:txBody>
                    <a:bodyPr/>
                    <a:lstStyle/>
                    <a:p>
                      <a:r>
                        <a:rPr lang="en-US" altLang="zh-CN" sz="2400" b="0" dirty="0">
                          <a:latin typeface="Times New Roman" panose="02020603050405020304" pitchFamily="18" charset="0"/>
                          <a:cs typeface="Times New Roman" panose="02020603050405020304" pitchFamily="18" charset="0"/>
                        </a:rPr>
                        <a:t>x5-x7</a:t>
                      </a:r>
                    </a:p>
                  </a:txBody>
                  <a:tcPr marL="107950" marR="107950" marT="0" marB="0"/>
                </a:tc>
                <a:tc>
                  <a:txBody>
                    <a:bodyPr/>
                    <a:lstStyle/>
                    <a:p>
                      <a:r>
                        <a:rPr lang="en-US" altLang="zh-CN" sz="2400" b="0" dirty="0">
                          <a:latin typeface="Times New Roman" panose="02020603050405020304" pitchFamily="18" charset="0"/>
                          <a:cs typeface="Times New Roman" panose="02020603050405020304" pitchFamily="18" charset="0"/>
                        </a:rPr>
                        <a:t>t0-t2</a:t>
                      </a:r>
                    </a:p>
                  </a:txBody>
                  <a:tcPr marL="107950" marR="107950" marT="0" marB="0"/>
                </a:tc>
                <a:tc>
                  <a:txBody>
                    <a:bodyPr/>
                    <a:lstStyle/>
                    <a:p>
                      <a:r>
                        <a:rPr lang="zh-CN" altLang="en-US" sz="2400" b="0" dirty="0">
                          <a:latin typeface="Times New Roman" panose="02020603050405020304" pitchFamily="18" charset="0"/>
                        </a:rPr>
                        <a:t>临时寄存器（</a:t>
                      </a:r>
                      <a:r>
                        <a:rPr lang="en-US" altLang="zh-CN" sz="2400" b="0" dirty="0">
                          <a:latin typeface="Times New Roman" panose="02020603050405020304" pitchFamily="18" charset="0"/>
                        </a:rPr>
                        <a:t>temporary register</a:t>
                      </a:r>
                      <a:r>
                        <a:rPr lang="zh-CN" altLang="en-US" sz="2400" b="0" dirty="0">
                          <a:latin typeface="Times New Roman" panose="02020603050405020304" pitchFamily="18" charset="0"/>
                        </a:rPr>
                        <a:t>）</a:t>
                      </a:r>
                    </a:p>
                  </a:txBody>
                  <a:tcPr marL="107950" marR="107950" marT="0" marB="0"/>
                </a:tc>
                <a:extLst>
                  <a:ext uri="{0D108BD9-81ED-4DB2-BD59-A6C34878D82A}">
                    <a16:rowId xmlns:a16="http://schemas.microsoft.com/office/drawing/2014/main" val="10006"/>
                  </a:ext>
                </a:extLst>
              </a:tr>
              <a:tr h="396240">
                <a:tc>
                  <a:txBody>
                    <a:bodyPr/>
                    <a:lstStyle/>
                    <a:p>
                      <a:r>
                        <a:rPr lang="en-US" altLang="zh-CN" sz="2400" b="0" dirty="0">
                          <a:latin typeface="Times New Roman" panose="02020603050405020304" pitchFamily="18" charset="0"/>
                          <a:cs typeface="Times New Roman" panose="02020603050405020304" pitchFamily="18" charset="0"/>
                        </a:rPr>
                        <a:t>x8</a:t>
                      </a:r>
                    </a:p>
                  </a:txBody>
                  <a:tcPr marL="107950" marR="107950" marT="0" marB="0"/>
                </a:tc>
                <a:tc>
                  <a:txBody>
                    <a:bodyPr/>
                    <a:lstStyle/>
                    <a:p>
                      <a:r>
                        <a:rPr lang="en-US" altLang="zh-CN" sz="2400" b="1" dirty="0">
                          <a:solidFill>
                            <a:srgbClr val="0000FF"/>
                          </a:solidFill>
                          <a:latin typeface="Times New Roman" panose="02020603050405020304" pitchFamily="18" charset="0"/>
                          <a:cs typeface="Times New Roman" panose="02020603050405020304" pitchFamily="18" charset="0"/>
                        </a:rPr>
                        <a:t>s</a:t>
                      </a:r>
                      <a:r>
                        <a:rPr lang="en-US" altLang="zh-CN" sz="2400" b="0" dirty="0">
                          <a:latin typeface="Times New Roman" panose="02020603050405020304" pitchFamily="18" charset="0"/>
                          <a:cs typeface="Times New Roman" panose="02020603050405020304" pitchFamily="18" charset="0"/>
                        </a:rPr>
                        <a:t>0/</a:t>
                      </a:r>
                      <a:r>
                        <a:rPr lang="en-US" altLang="zh-CN" sz="2400" b="0" dirty="0" err="1">
                          <a:latin typeface="Times New Roman" panose="02020603050405020304" pitchFamily="18" charset="0"/>
                          <a:cs typeface="Times New Roman" panose="02020603050405020304" pitchFamily="18" charset="0"/>
                        </a:rPr>
                        <a:t>fp</a:t>
                      </a:r>
                    </a:p>
                  </a:txBody>
                  <a:tcPr marL="107950" marR="107950" marT="0" marB="0"/>
                </a:tc>
                <a:tc>
                  <a:txBody>
                    <a:bodyPr/>
                    <a:lstStyle/>
                    <a:p>
                      <a:r>
                        <a:rPr lang="en-US" altLang="zh-CN" sz="2400" b="1" dirty="0">
                          <a:solidFill>
                            <a:srgbClr val="0000FF"/>
                          </a:solidFill>
                          <a:latin typeface="Times New Roman" panose="02020603050405020304" pitchFamily="18" charset="0"/>
                          <a:cs typeface="Times New Roman" panose="02020603050405020304" pitchFamily="18" charset="0"/>
                        </a:rPr>
                        <a:t>s</a:t>
                      </a:r>
                      <a:r>
                        <a:rPr lang="en-US" altLang="zh-CN" sz="2400" b="0" dirty="0">
                          <a:latin typeface="Times New Roman" panose="02020603050405020304" pitchFamily="18" charset="0"/>
                          <a:cs typeface="Times New Roman" panose="02020603050405020304" pitchFamily="18" charset="0"/>
                        </a:rPr>
                        <a:t>ave</a:t>
                      </a:r>
                      <a:r>
                        <a:rPr lang="zh-CN" altLang="en-US" sz="2400" b="0" dirty="0">
                          <a:latin typeface="Times New Roman" panose="02020603050405020304" pitchFamily="18" charset="0"/>
                          <a:cs typeface="Times New Roman" panose="02020603050405020304" pitchFamily="18" charset="0"/>
                        </a:rPr>
                        <a:t>寄存器</a:t>
                      </a:r>
                      <a:r>
                        <a:rPr lang="en-US" altLang="zh-CN" sz="2400" b="0" dirty="0">
                          <a:latin typeface="Times New Roman" panose="02020603050405020304" pitchFamily="18" charset="0"/>
                          <a:cs typeface="Times New Roman" panose="02020603050405020304" pitchFamily="18" charset="0"/>
                        </a:rPr>
                        <a:t>/</a:t>
                      </a:r>
                      <a:r>
                        <a:rPr lang="zh-CN" altLang="en-US" sz="2400" b="0" dirty="0">
                          <a:latin typeface="Times New Roman" panose="02020603050405020304" pitchFamily="18" charset="0"/>
                          <a:cs typeface="Times New Roman" panose="02020603050405020304" pitchFamily="18" charset="0"/>
                        </a:rPr>
                        <a:t>帧指针</a:t>
                      </a:r>
                      <a:r>
                        <a:rPr lang="en-US" altLang="zh-CN" sz="2400" b="0" dirty="0">
                          <a:latin typeface="Times New Roman" panose="02020603050405020304" pitchFamily="18" charset="0"/>
                          <a:cs typeface="Times New Roman" panose="02020603050405020304" pitchFamily="18" charset="0"/>
                        </a:rPr>
                        <a:t>(Frame Pointer)</a:t>
                      </a:r>
                    </a:p>
                  </a:txBody>
                  <a:tcPr marL="107950" marR="107950" marT="0" marB="0"/>
                </a:tc>
                <a:extLst>
                  <a:ext uri="{0D108BD9-81ED-4DB2-BD59-A6C34878D82A}">
                    <a16:rowId xmlns:a16="http://schemas.microsoft.com/office/drawing/2014/main" val="10007"/>
                  </a:ext>
                </a:extLst>
              </a:tr>
              <a:tr h="370840">
                <a:tc>
                  <a:txBody>
                    <a:bodyPr/>
                    <a:lstStyle/>
                    <a:p>
                      <a:r>
                        <a:rPr lang="en-US" altLang="zh-CN" sz="2400" b="0" dirty="0">
                          <a:latin typeface="Times New Roman" panose="02020603050405020304" pitchFamily="18" charset="0"/>
                          <a:cs typeface="Times New Roman" panose="02020603050405020304" pitchFamily="18" charset="0"/>
                        </a:rPr>
                        <a:t>x9</a:t>
                      </a:r>
                    </a:p>
                  </a:txBody>
                  <a:tcPr marL="107950" marR="107950" marT="0" marB="0"/>
                </a:tc>
                <a:tc>
                  <a:txBody>
                    <a:bodyPr/>
                    <a:lstStyle/>
                    <a:p>
                      <a:r>
                        <a:rPr lang="en-US" altLang="zh-CN" sz="2400" b="1" dirty="0">
                          <a:solidFill>
                            <a:srgbClr val="0000FF"/>
                          </a:solidFill>
                          <a:latin typeface="Times New Roman" panose="02020603050405020304" pitchFamily="18" charset="0"/>
                          <a:cs typeface="Times New Roman" panose="02020603050405020304" pitchFamily="18" charset="0"/>
                        </a:rPr>
                        <a:t>s</a:t>
                      </a:r>
                      <a:r>
                        <a:rPr lang="en-US" altLang="zh-CN" sz="2400" b="0" dirty="0">
                          <a:latin typeface="Times New Roman" panose="02020603050405020304" pitchFamily="18" charset="0"/>
                          <a:cs typeface="Times New Roman" panose="02020603050405020304" pitchFamily="18" charset="0"/>
                        </a:rPr>
                        <a:t>1</a:t>
                      </a:r>
                    </a:p>
                  </a:txBody>
                  <a:tcPr marL="107950" marR="107950" marT="0" marB="0"/>
                </a:tc>
                <a:tc>
                  <a:txBody>
                    <a:bodyPr/>
                    <a:lstStyle/>
                    <a:p>
                      <a:r>
                        <a:rPr lang="en-US" altLang="zh-CN" sz="2400" b="1" dirty="0">
                          <a:solidFill>
                            <a:srgbClr val="0000FF"/>
                          </a:solidFill>
                          <a:latin typeface="Times New Roman" panose="02020603050405020304" pitchFamily="18" charset="0"/>
                          <a:cs typeface="Times New Roman" panose="02020603050405020304" pitchFamily="18" charset="0"/>
                        </a:rPr>
                        <a:t>s</a:t>
                      </a:r>
                      <a:r>
                        <a:rPr lang="en-US" altLang="zh-CN" sz="2400" b="0" dirty="0">
                          <a:latin typeface="Times New Roman" panose="02020603050405020304" pitchFamily="18" charset="0"/>
                          <a:cs typeface="Times New Roman" panose="02020603050405020304" pitchFamily="18" charset="0"/>
                        </a:rPr>
                        <a:t>ave</a:t>
                      </a:r>
                      <a:r>
                        <a:rPr lang="zh-CN" altLang="en-US" sz="2400" b="0" dirty="0">
                          <a:latin typeface="Times New Roman" panose="02020603050405020304" pitchFamily="18" charset="0"/>
                          <a:cs typeface="Times New Roman" panose="02020603050405020304" pitchFamily="18" charset="0"/>
                        </a:rPr>
                        <a:t>寄存器（</a:t>
                      </a:r>
                      <a:r>
                        <a:rPr lang="en-US" altLang="zh-CN" sz="2400" b="0" dirty="0">
                          <a:latin typeface="Times New Roman" panose="02020603050405020304" pitchFamily="18" charset="0"/>
                          <a:cs typeface="Times New Roman" panose="02020603050405020304" pitchFamily="18" charset="0"/>
                        </a:rPr>
                        <a:t>Save Register</a:t>
                      </a:r>
                      <a:r>
                        <a:rPr lang="zh-CN" altLang="en-US" sz="2400" b="0" dirty="0">
                          <a:latin typeface="Times New Roman" panose="02020603050405020304" pitchFamily="18" charset="0"/>
                          <a:cs typeface="Times New Roman" panose="02020603050405020304" pitchFamily="18" charset="0"/>
                        </a:rPr>
                        <a:t>）</a:t>
                      </a:r>
                    </a:p>
                  </a:txBody>
                  <a:tcPr marL="107950" marR="107950" marT="0" marB="0"/>
                </a:tc>
                <a:extLst>
                  <a:ext uri="{0D108BD9-81ED-4DB2-BD59-A6C34878D82A}">
                    <a16:rowId xmlns:a16="http://schemas.microsoft.com/office/drawing/2014/main" val="10008"/>
                  </a:ext>
                </a:extLst>
              </a:tr>
              <a:tr h="370840">
                <a:tc>
                  <a:txBody>
                    <a:bodyPr/>
                    <a:lstStyle/>
                    <a:p>
                      <a:r>
                        <a:rPr lang="en-US" altLang="zh-CN" sz="2400" b="0" dirty="0">
                          <a:latin typeface="Times New Roman" panose="02020603050405020304" pitchFamily="18" charset="0"/>
                          <a:cs typeface="Times New Roman" panose="02020603050405020304" pitchFamily="18" charset="0"/>
                        </a:rPr>
                        <a:t>x10-x11</a:t>
                      </a:r>
                    </a:p>
                  </a:txBody>
                  <a:tcPr marL="107950" marR="107950" marT="0" marB="0"/>
                </a:tc>
                <a:tc>
                  <a:txBody>
                    <a:bodyPr/>
                    <a:lstStyle/>
                    <a:p>
                      <a:r>
                        <a:rPr lang="en-US" altLang="zh-CN" sz="2400" b="0" dirty="0">
                          <a:latin typeface="Times New Roman" panose="02020603050405020304" pitchFamily="18" charset="0"/>
                          <a:cs typeface="Times New Roman" panose="02020603050405020304" pitchFamily="18" charset="0"/>
                        </a:rPr>
                        <a:t>a0-a1</a:t>
                      </a:r>
                    </a:p>
                  </a:txBody>
                  <a:tcPr marL="107950" marR="107950" marT="0" marB="0"/>
                </a:tc>
                <a:tc>
                  <a:txBody>
                    <a:bodyPr/>
                    <a:lstStyle/>
                    <a:p>
                      <a:r>
                        <a:rPr lang="zh-CN" altLang="en-US" sz="2400" b="0" dirty="0">
                          <a:latin typeface="Times New Roman" panose="02020603050405020304" pitchFamily="18" charset="0"/>
                          <a:cs typeface="Times New Roman" panose="02020603050405020304" pitchFamily="18" charset="0"/>
                        </a:rPr>
                        <a:t>函数参数 </a:t>
                      </a:r>
                      <a:r>
                        <a:rPr lang="en-US" altLang="zh-CN" sz="2400" b="0" dirty="0">
                          <a:latin typeface="Times New Roman" panose="02020603050405020304" pitchFamily="18" charset="0"/>
                          <a:cs typeface="Times New Roman" panose="02020603050405020304" pitchFamily="18" charset="0"/>
                        </a:rPr>
                        <a:t>/ </a:t>
                      </a:r>
                      <a:r>
                        <a:rPr lang="zh-CN" altLang="en-US" sz="2400" b="0" dirty="0">
                          <a:latin typeface="Times New Roman" panose="02020603050405020304" pitchFamily="18" charset="0"/>
                          <a:cs typeface="Times New Roman" panose="02020603050405020304" pitchFamily="18" charset="0"/>
                        </a:rPr>
                        <a:t>函数返回值</a:t>
                      </a:r>
                      <a:r>
                        <a:rPr lang="en-US" altLang="zh-CN" sz="2400" b="0" dirty="0">
                          <a:latin typeface="Times New Roman" panose="02020603050405020304" pitchFamily="18" charset="0"/>
                          <a:cs typeface="Times New Roman" panose="02020603050405020304" pitchFamily="18" charset="0"/>
                        </a:rPr>
                        <a:t>(Return Value)</a:t>
                      </a:r>
                      <a:endParaRPr lang="zh-CN" altLang="en-US" sz="2400" b="0" dirty="0">
                        <a:latin typeface="Times New Roman" panose="02020603050405020304" pitchFamily="18" charset="0"/>
                        <a:cs typeface="Times New Roman" panose="02020603050405020304" pitchFamily="18" charset="0"/>
                      </a:endParaRPr>
                    </a:p>
                  </a:txBody>
                  <a:tcPr marL="107950" marR="107950" marT="0" marB="0"/>
                </a:tc>
                <a:extLst>
                  <a:ext uri="{0D108BD9-81ED-4DB2-BD59-A6C34878D82A}">
                    <a16:rowId xmlns:a16="http://schemas.microsoft.com/office/drawing/2014/main" val="10009"/>
                  </a:ext>
                </a:extLst>
              </a:tr>
              <a:tr h="370840">
                <a:tc>
                  <a:txBody>
                    <a:bodyPr/>
                    <a:lstStyle/>
                    <a:p>
                      <a:r>
                        <a:rPr lang="en-US" altLang="zh-CN" sz="2400" b="0" dirty="0">
                          <a:latin typeface="Times New Roman" panose="02020603050405020304" pitchFamily="18" charset="0"/>
                          <a:cs typeface="Times New Roman" panose="02020603050405020304" pitchFamily="18" charset="0"/>
                        </a:rPr>
                        <a:t>x12-x17</a:t>
                      </a:r>
                    </a:p>
                  </a:txBody>
                  <a:tcPr marL="107950" marR="107950" marT="0" marB="0"/>
                </a:tc>
                <a:tc>
                  <a:txBody>
                    <a:bodyPr/>
                    <a:lstStyle/>
                    <a:p>
                      <a:r>
                        <a:rPr lang="en-US" altLang="zh-CN" sz="2400" b="0" dirty="0">
                          <a:latin typeface="Times New Roman" panose="02020603050405020304" pitchFamily="18" charset="0"/>
                          <a:cs typeface="Times New Roman" panose="02020603050405020304" pitchFamily="18" charset="0"/>
                        </a:rPr>
                        <a:t>a2-a7</a:t>
                      </a:r>
                    </a:p>
                  </a:txBody>
                  <a:tcPr marL="107950" marR="107950" marT="0" marB="0"/>
                </a:tc>
                <a:tc>
                  <a:txBody>
                    <a:bodyPr/>
                    <a:lstStyle/>
                    <a:p>
                      <a:r>
                        <a:rPr lang="zh-CN" altLang="en-US" sz="2400" b="0" dirty="0">
                          <a:latin typeface="Times New Roman" panose="02020603050405020304" pitchFamily="18" charset="0"/>
                        </a:rPr>
                        <a:t>函数参数</a:t>
                      </a:r>
                      <a:r>
                        <a:rPr lang="en-US" altLang="zh-CN" sz="2400" dirty="0">
                          <a:latin typeface="Times New Roman" panose="02020603050405020304" pitchFamily="18" charset="0"/>
                          <a:cs typeface="Times New Roman" panose="02020603050405020304" pitchFamily="18" charset="0"/>
                          <a:sym typeface="+mn-ea"/>
                        </a:rPr>
                        <a:t>(Function Argument)</a:t>
                      </a:r>
                      <a:endParaRPr lang="zh-CN" altLang="en-US" sz="2400" b="0" dirty="0">
                        <a:latin typeface="Times New Roman" panose="02020603050405020304" pitchFamily="18" charset="0"/>
                      </a:endParaRPr>
                    </a:p>
                  </a:txBody>
                  <a:tcPr marL="107950" marR="107950" marT="0" marB="0"/>
                </a:tc>
                <a:extLst>
                  <a:ext uri="{0D108BD9-81ED-4DB2-BD59-A6C34878D82A}">
                    <a16:rowId xmlns:a16="http://schemas.microsoft.com/office/drawing/2014/main" val="10010"/>
                  </a:ext>
                </a:extLst>
              </a:tr>
              <a:tr h="370840">
                <a:tc>
                  <a:txBody>
                    <a:bodyPr/>
                    <a:lstStyle/>
                    <a:p>
                      <a:r>
                        <a:rPr lang="en-US" altLang="zh-CN" sz="2400" b="0" dirty="0">
                          <a:latin typeface="Times New Roman" panose="02020603050405020304" pitchFamily="18" charset="0"/>
                          <a:cs typeface="Times New Roman" panose="02020603050405020304" pitchFamily="18" charset="0"/>
                        </a:rPr>
                        <a:t>x18-x27</a:t>
                      </a:r>
                    </a:p>
                  </a:txBody>
                  <a:tcPr marL="107950" marR="107950" marT="0" marB="0"/>
                </a:tc>
                <a:tc>
                  <a:txBody>
                    <a:bodyPr/>
                    <a:lstStyle/>
                    <a:p>
                      <a:r>
                        <a:rPr lang="en-US" altLang="zh-CN" sz="2400" b="0" dirty="0">
                          <a:solidFill>
                            <a:srgbClr val="FF0000"/>
                          </a:solidFill>
                          <a:latin typeface="Times New Roman" panose="02020603050405020304" pitchFamily="18" charset="0"/>
                          <a:cs typeface="Times New Roman" panose="02020603050405020304" pitchFamily="18" charset="0"/>
                        </a:rPr>
                        <a:t>s2-s11</a:t>
                      </a:r>
                    </a:p>
                  </a:txBody>
                  <a:tcPr marL="107950" marR="107950" marT="0" marB="0"/>
                </a:tc>
                <a:tc>
                  <a:txBody>
                    <a:bodyPr/>
                    <a:lstStyle/>
                    <a:p>
                      <a:r>
                        <a:rPr lang="en-US" altLang="zh-CN" sz="2400" b="0" dirty="0">
                          <a:solidFill>
                            <a:srgbClr val="FF0000"/>
                          </a:solidFill>
                          <a:latin typeface="Times New Roman" panose="02020603050405020304" pitchFamily="18" charset="0"/>
                          <a:cs typeface="Times New Roman" panose="02020603050405020304" pitchFamily="18" charset="0"/>
                        </a:rPr>
                        <a:t>save</a:t>
                      </a:r>
                      <a:r>
                        <a:rPr lang="zh-CN" altLang="en-US" sz="2400" b="0" dirty="0">
                          <a:solidFill>
                            <a:srgbClr val="FF0000"/>
                          </a:solidFill>
                          <a:latin typeface="Times New Roman" panose="02020603050405020304" pitchFamily="18" charset="0"/>
                          <a:cs typeface="Times New Roman" panose="02020603050405020304" pitchFamily="18" charset="0"/>
                        </a:rPr>
                        <a:t>寄存器</a:t>
                      </a:r>
                    </a:p>
                  </a:txBody>
                  <a:tcPr marL="107950" marR="107950" marT="0" marB="0"/>
                </a:tc>
                <a:extLst>
                  <a:ext uri="{0D108BD9-81ED-4DB2-BD59-A6C34878D82A}">
                    <a16:rowId xmlns:a16="http://schemas.microsoft.com/office/drawing/2014/main" val="10011"/>
                  </a:ext>
                </a:extLst>
              </a:tr>
              <a:tr h="370840">
                <a:tc>
                  <a:txBody>
                    <a:bodyPr/>
                    <a:lstStyle/>
                    <a:p>
                      <a:r>
                        <a:rPr lang="en-US" altLang="zh-CN" sz="2400" b="0" dirty="0">
                          <a:latin typeface="Times New Roman" panose="02020603050405020304" pitchFamily="18" charset="0"/>
                          <a:cs typeface="Times New Roman" panose="02020603050405020304" pitchFamily="18" charset="0"/>
                        </a:rPr>
                        <a:t>x28-x31</a:t>
                      </a:r>
                    </a:p>
                  </a:txBody>
                  <a:tcPr marL="107950" marR="107950" marT="0" marB="0"/>
                </a:tc>
                <a:tc>
                  <a:txBody>
                    <a:bodyPr/>
                    <a:lstStyle/>
                    <a:p>
                      <a:r>
                        <a:rPr lang="en-US" altLang="zh-CN" sz="2400" b="0" dirty="0">
                          <a:solidFill>
                            <a:srgbClr val="FF0000"/>
                          </a:solidFill>
                          <a:latin typeface="Times New Roman" panose="02020603050405020304" pitchFamily="18" charset="0"/>
                          <a:cs typeface="Times New Roman" panose="02020603050405020304" pitchFamily="18" charset="0"/>
                        </a:rPr>
                        <a:t>t3-6</a:t>
                      </a:r>
                    </a:p>
                  </a:txBody>
                  <a:tcPr marL="107950" marR="107950" marT="0" marB="0"/>
                </a:tc>
                <a:tc>
                  <a:txBody>
                    <a:bodyPr/>
                    <a:lstStyle/>
                    <a:p>
                      <a:r>
                        <a:rPr lang="zh-CN" altLang="en-US" sz="2400" b="0" dirty="0">
                          <a:solidFill>
                            <a:srgbClr val="FF0000"/>
                          </a:solidFill>
                          <a:latin typeface="Times New Roman" panose="02020603050405020304" pitchFamily="18" charset="0"/>
                        </a:rPr>
                        <a:t>临时寄存器</a:t>
                      </a:r>
                    </a:p>
                  </a:txBody>
                  <a:tcPr marL="107950" marR="107950" marT="0" marB="0"/>
                </a:tc>
                <a:extLst>
                  <a:ext uri="{0D108BD9-81ED-4DB2-BD59-A6C34878D82A}">
                    <a16:rowId xmlns:a16="http://schemas.microsoft.com/office/drawing/2014/main" val="10012"/>
                  </a:ext>
                </a:extLst>
              </a:tr>
            </a:tbl>
          </a:graphicData>
        </a:graphic>
      </p:graphicFrame>
      <p:sp>
        <p:nvSpPr>
          <p:cNvPr id="4" name="灯片编号占位符 3"/>
          <p:cNvSpPr>
            <a:spLocks noGrp="1"/>
          </p:cNvSpPr>
          <p:nvPr>
            <p:ph type="sldNum" sz="quarter" idx="12"/>
          </p:nvPr>
        </p:nvSpPr>
        <p:spPr/>
        <p:txBody>
          <a:bodyPr/>
          <a:lstStyle/>
          <a:p>
            <a:fld id="{8EE8E787-E6FE-45D8-9039-788B45E44EE7}" type="slidenum">
              <a:rPr lang="zh-CN" altLang="en-US" smtClean="0"/>
              <a:t>63</a:t>
            </a:fld>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RISC-V</a:t>
            </a:r>
            <a:r>
              <a:rPr lang="zh-CN" altLang="en-US"/>
              <a:t>汇编语言</a:t>
            </a:r>
            <a:r>
              <a:rPr lang="zh-CN"/>
              <a:t>指令分类</a:t>
            </a:r>
            <a:endParaRPr lang="zh-CN" dirty="0"/>
          </a:p>
        </p:txBody>
      </p:sp>
      <p:sp>
        <p:nvSpPr>
          <p:cNvPr id="3" name="内容占位符 2"/>
          <p:cNvSpPr>
            <a:spLocks noGrp="1"/>
          </p:cNvSpPr>
          <p:nvPr>
            <p:ph idx="1"/>
          </p:nvPr>
        </p:nvSpPr>
        <p:spPr>
          <a:xfrm>
            <a:off x="507365" y="1303655"/>
            <a:ext cx="11332845" cy="4872990"/>
          </a:xfrm>
        </p:spPr>
        <p:txBody>
          <a:bodyPr/>
          <a:lstStyle/>
          <a:p>
            <a:pPr>
              <a:lnSpc>
                <a:spcPct val="120000"/>
              </a:lnSpc>
              <a:spcBef>
                <a:spcPts val="0"/>
              </a:spcBef>
              <a:spcAft>
                <a:spcPts val="0"/>
              </a:spcAft>
            </a:pPr>
            <a:r>
              <a:rPr lang="zh-CN" altLang="en-US" dirty="0"/>
              <a:t>算术运算：</a:t>
            </a:r>
            <a:r>
              <a:rPr lang="en-US" altLang="zh-CN" dirty="0"/>
              <a:t>add</a:t>
            </a:r>
            <a:r>
              <a:rPr lang="zh-CN" altLang="en-US" dirty="0"/>
              <a:t>、</a:t>
            </a:r>
            <a:r>
              <a:rPr lang="en-US" altLang="zh-CN" dirty="0"/>
              <a:t>sub</a:t>
            </a:r>
            <a:r>
              <a:rPr lang="zh-CN" altLang="en-US" dirty="0"/>
              <a:t>、</a:t>
            </a:r>
            <a:r>
              <a:rPr lang="en-US" altLang="zh-CN" dirty="0"/>
              <a:t>add</a:t>
            </a:r>
            <a:r>
              <a:rPr lang="en-US" altLang="zh-CN" b="1" dirty="0">
                <a:solidFill>
                  <a:srgbClr val="0000FF"/>
                </a:solidFill>
              </a:rPr>
              <a:t>i</a:t>
            </a:r>
            <a:r>
              <a:rPr lang="zh-CN" altLang="en-US" dirty="0"/>
              <a:t>、</a:t>
            </a:r>
            <a:r>
              <a:rPr lang="en-US" altLang="zh-CN" dirty="0"/>
              <a:t>mul</a:t>
            </a:r>
            <a:r>
              <a:rPr lang="zh-CN" altLang="en-US" dirty="0"/>
              <a:t>、</a:t>
            </a:r>
            <a:r>
              <a:rPr lang="en-US" altLang="zh-CN" dirty="0"/>
              <a:t>div</a:t>
            </a:r>
            <a:endParaRPr lang="zh-CN" altLang="en-US" dirty="0"/>
          </a:p>
          <a:p>
            <a:pPr>
              <a:lnSpc>
                <a:spcPct val="120000"/>
              </a:lnSpc>
              <a:spcBef>
                <a:spcPts val="0"/>
              </a:spcBef>
              <a:spcAft>
                <a:spcPts val="0"/>
              </a:spcAft>
            </a:pPr>
            <a:r>
              <a:rPr lang="zh-CN" altLang="en-US" dirty="0">
                <a:sym typeface="+mn-ea"/>
              </a:rPr>
              <a:t>逻辑运算：</a:t>
            </a:r>
            <a:r>
              <a:rPr lang="en-US" altLang="zh-CN" dirty="0">
                <a:sym typeface="+mn-ea"/>
              </a:rPr>
              <a:t>and</a:t>
            </a:r>
            <a:r>
              <a:rPr lang="zh-CN" altLang="en-US" dirty="0">
                <a:sym typeface="+mn-ea"/>
              </a:rPr>
              <a:t>、</a:t>
            </a:r>
            <a:r>
              <a:rPr lang="en-US" altLang="zh-CN" dirty="0">
                <a:sym typeface="+mn-ea"/>
              </a:rPr>
              <a:t>or</a:t>
            </a:r>
            <a:r>
              <a:rPr lang="zh-CN" altLang="en-US" dirty="0">
                <a:sym typeface="+mn-ea"/>
              </a:rPr>
              <a:t>、</a:t>
            </a:r>
            <a:r>
              <a:rPr lang="en-US" altLang="zh-CN" dirty="0">
                <a:sym typeface="+mn-ea"/>
              </a:rPr>
              <a:t>xor</a:t>
            </a:r>
            <a:r>
              <a:rPr lang="zh-CN" altLang="en-US" dirty="0">
                <a:sym typeface="+mn-ea"/>
              </a:rPr>
              <a:t>、</a:t>
            </a:r>
            <a:r>
              <a:rPr lang="en-US" altLang="zh-CN" dirty="0">
                <a:sym typeface="+mn-ea"/>
              </a:rPr>
              <a:t>and</a:t>
            </a:r>
            <a:r>
              <a:rPr lang="en-US" altLang="zh-CN" b="1" dirty="0">
                <a:solidFill>
                  <a:srgbClr val="0000FF"/>
                </a:solidFill>
                <a:sym typeface="+mn-ea"/>
              </a:rPr>
              <a:t>i</a:t>
            </a:r>
            <a:r>
              <a:rPr lang="zh-CN" altLang="en-US" dirty="0">
                <a:sym typeface="+mn-ea"/>
              </a:rPr>
              <a:t>、</a:t>
            </a:r>
            <a:r>
              <a:rPr lang="en-US" altLang="zh-CN" dirty="0">
                <a:sym typeface="+mn-ea"/>
              </a:rPr>
              <a:t>ori</a:t>
            </a:r>
            <a:r>
              <a:rPr lang="zh-CN" altLang="en-US" dirty="0">
                <a:sym typeface="+mn-ea"/>
              </a:rPr>
              <a:t>、</a:t>
            </a:r>
            <a:r>
              <a:rPr lang="en-US" altLang="zh-CN" dirty="0">
                <a:sym typeface="+mn-ea"/>
              </a:rPr>
              <a:t>xori</a:t>
            </a:r>
            <a:endParaRPr lang="zh-CN" altLang="en-US" dirty="0"/>
          </a:p>
          <a:p>
            <a:pPr>
              <a:lnSpc>
                <a:spcPct val="120000"/>
              </a:lnSpc>
              <a:spcBef>
                <a:spcPts val="0"/>
              </a:spcBef>
              <a:spcAft>
                <a:spcPts val="0"/>
              </a:spcAft>
            </a:pPr>
            <a:r>
              <a:rPr lang="zh-CN" altLang="en-US" dirty="0">
                <a:sym typeface="+mn-ea"/>
              </a:rPr>
              <a:t>移位操作：</a:t>
            </a:r>
            <a:r>
              <a:rPr lang="en-US" altLang="zh-CN" dirty="0">
                <a:sym typeface="+mn-ea"/>
              </a:rPr>
              <a:t>sll</a:t>
            </a:r>
            <a:r>
              <a:rPr lang="zh-CN" altLang="en-US" dirty="0">
                <a:sym typeface="+mn-ea"/>
              </a:rPr>
              <a:t>、</a:t>
            </a:r>
            <a:r>
              <a:rPr lang="en-US" altLang="zh-CN" dirty="0">
                <a:sym typeface="+mn-ea"/>
              </a:rPr>
              <a:t>srl</a:t>
            </a:r>
            <a:r>
              <a:rPr lang="zh-CN" altLang="en-US" dirty="0">
                <a:sym typeface="+mn-ea"/>
              </a:rPr>
              <a:t>、</a:t>
            </a:r>
            <a:r>
              <a:rPr lang="en-US" altLang="zh-CN" dirty="0">
                <a:sym typeface="+mn-ea"/>
              </a:rPr>
              <a:t>sra</a:t>
            </a:r>
            <a:r>
              <a:rPr lang="zh-CN" altLang="en-US" dirty="0">
                <a:sym typeface="+mn-ea"/>
              </a:rPr>
              <a:t>、</a:t>
            </a:r>
            <a:r>
              <a:rPr lang="en-US" altLang="zh-CN" dirty="0">
                <a:sym typeface="+mn-ea"/>
              </a:rPr>
              <a:t>sll</a:t>
            </a:r>
            <a:r>
              <a:rPr lang="en-US" altLang="zh-CN" b="1" dirty="0">
                <a:solidFill>
                  <a:srgbClr val="0000FF"/>
                </a:solidFill>
                <a:sym typeface="+mn-ea"/>
              </a:rPr>
              <a:t>i</a:t>
            </a:r>
            <a:r>
              <a:rPr lang="zh-CN" altLang="en-US" dirty="0">
                <a:sym typeface="+mn-ea"/>
              </a:rPr>
              <a:t>、</a:t>
            </a:r>
            <a:r>
              <a:rPr lang="en-US" altLang="zh-CN" dirty="0">
                <a:sym typeface="+mn-ea"/>
              </a:rPr>
              <a:t>srli</a:t>
            </a:r>
            <a:r>
              <a:rPr lang="zh-CN" altLang="en-US" dirty="0">
                <a:sym typeface="+mn-ea"/>
              </a:rPr>
              <a:t>、</a:t>
            </a:r>
            <a:r>
              <a:rPr lang="en-US" altLang="zh-CN" dirty="0" err="1">
                <a:sym typeface="+mn-ea"/>
              </a:rPr>
              <a:t>srai</a:t>
            </a:r>
            <a:endParaRPr lang="en-US" altLang="zh-CN" dirty="0"/>
          </a:p>
          <a:p>
            <a:pPr>
              <a:lnSpc>
                <a:spcPct val="120000"/>
              </a:lnSpc>
              <a:spcBef>
                <a:spcPts val="0"/>
              </a:spcBef>
              <a:spcAft>
                <a:spcPts val="0"/>
              </a:spcAft>
            </a:pPr>
            <a:r>
              <a:rPr lang="zh-CN" altLang="en-US" dirty="0"/>
              <a:t>数据传输：</a:t>
            </a:r>
            <a:r>
              <a:rPr lang="en-US" altLang="zh-CN" sz="3000" dirty="0"/>
              <a:t>ld</a:t>
            </a:r>
            <a:r>
              <a:rPr lang="zh-CN" altLang="en-US" sz="3000" dirty="0"/>
              <a:t>、</a:t>
            </a:r>
            <a:r>
              <a:rPr lang="en-US" altLang="zh-CN" sz="3000" dirty="0"/>
              <a:t>sd</a:t>
            </a:r>
            <a:r>
              <a:rPr lang="zh-CN" altLang="en-US" sz="3000" dirty="0"/>
              <a:t>、</a:t>
            </a:r>
            <a:r>
              <a:rPr lang="en-US" altLang="zh-CN" sz="3000" dirty="0"/>
              <a:t>lw</a:t>
            </a:r>
            <a:r>
              <a:rPr lang="zh-CN" altLang="en-US" sz="3000" dirty="0"/>
              <a:t>、</a:t>
            </a:r>
            <a:r>
              <a:rPr lang="en-US" altLang="zh-CN" sz="3000" dirty="0"/>
              <a:t>sw</a:t>
            </a:r>
            <a:r>
              <a:rPr lang="zh-CN" altLang="en-US" sz="3000" dirty="0"/>
              <a:t>、</a:t>
            </a:r>
            <a:r>
              <a:rPr lang="en-US" altLang="zh-CN" sz="3000" dirty="0"/>
              <a:t>lwu</a:t>
            </a:r>
            <a:r>
              <a:rPr lang="zh-CN" altLang="en-US" sz="3000" dirty="0"/>
              <a:t>、</a:t>
            </a:r>
            <a:r>
              <a:rPr lang="en-US" altLang="zh-CN" sz="3000" dirty="0"/>
              <a:t>lh</a:t>
            </a:r>
            <a:r>
              <a:rPr lang="zh-CN" altLang="en-US" sz="3000" dirty="0"/>
              <a:t>、</a:t>
            </a:r>
            <a:r>
              <a:rPr lang="en-US" altLang="zh-CN" sz="3000" dirty="0"/>
              <a:t>lh</a:t>
            </a:r>
            <a:r>
              <a:rPr lang="en-US" altLang="zh-CN" sz="3000" b="1" dirty="0">
                <a:solidFill>
                  <a:srgbClr val="FF0000"/>
                </a:solidFill>
              </a:rPr>
              <a:t>u</a:t>
            </a:r>
            <a:r>
              <a:rPr lang="zh-CN" altLang="en-US" sz="3000" dirty="0"/>
              <a:t>、</a:t>
            </a:r>
            <a:r>
              <a:rPr lang="en-US" altLang="zh-CN" sz="3000" dirty="0"/>
              <a:t>sh</a:t>
            </a:r>
            <a:r>
              <a:rPr lang="zh-CN" altLang="en-US" sz="3000" dirty="0"/>
              <a:t>、</a:t>
            </a:r>
            <a:r>
              <a:rPr lang="en-US" altLang="zh-CN" sz="3000" dirty="0"/>
              <a:t>lb</a:t>
            </a:r>
            <a:r>
              <a:rPr lang="zh-CN" altLang="en-US" sz="3000" dirty="0"/>
              <a:t>、</a:t>
            </a:r>
            <a:r>
              <a:rPr lang="en-US" altLang="zh-CN" sz="3000" dirty="0"/>
              <a:t>lbu</a:t>
            </a:r>
            <a:r>
              <a:rPr lang="zh-CN" altLang="en-US" sz="3000" dirty="0"/>
              <a:t>、</a:t>
            </a:r>
            <a:r>
              <a:rPr lang="en-US" altLang="zh-CN" sz="3000" dirty="0"/>
              <a:t>sb</a:t>
            </a:r>
            <a:r>
              <a:rPr lang="zh-CN" altLang="en-US" sz="3000" dirty="0"/>
              <a:t>、</a:t>
            </a:r>
            <a:r>
              <a:rPr lang="en-US" altLang="zh-CN" sz="3000" dirty="0"/>
              <a:t>lui</a:t>
            </a:r>
            <a:endParaRPr lang="zh-CN" altLang="en-US" sz="3000" dirty="0"/>
          </a:p>
          <a:p>
            <a:pPr marL="228600" lvl="2" algn="l">
              <a:lnSpc>
                <a:spcPct val="120000"/>
              </a:lnSpc>
              <a:spcBef>
                <a:spcPts val="0"/>
              </a:spcBef>
              <a:spcAft>
                <a:spcPts val="0"/>
              </a:spcAft>
              <a:buSzTx/>
            </a:pPr>
            <a:r>
              <a:rPr lang="zh-CN" altLang="en-US" sz="3200" dirty="0"/>
              <a:t>比较指令：</a:t>
            </a:r>
            <a:r>
              <a:rPr lang="zh-CN" altLang="en-US" sz="3200" dirty="0">
                <a:sym typeface="Courier New" panose="02070309020205020404"/>
              </a:rPr>
              <a:t>slt、slti、slt</a:t>
            </a:r>
            <a:r>
              <a:rPr lang="zh-CN" altLang="en-US" sz="3200" b="1" dirty="0">
                <a:solidFill>
                  <a:srgbClr val="FF0000"/>
                </a:solidFill>
                <a:sym typeface="Courier New" panose="02070309020205020404"/>
              </a:rPr>
              <a:t>u</a:t>
            </a:r>
            <a:r>
              <a:rPr lang="zh-CN" altLang="en-US" sz="3200" dirty="0">
                <a:sym typeface="Courier New" panose="02070309020205020404"/>
              </a:rPr>
              <a:t>、slt</a:t>
            </a:r>
            <a:r>
              <a:rPr lang="zh-CN" altLang="en-US" sz="3200" b="1" dirty="0">
                <a:solidFill>
                  <a:srgbClr val="0000FF"/>
                </a:solidFill>
                <a:sym typeface="Courier New" panose="02070309020205020404"/>
              </a:rPr>
              <a:t>i</a:t>
            </a:r>
            <a:r>
              <a:rPr lang="zh-CN" altLang="en-US" sz="3200" b="1" dirty="0">
                <a:solidFill>
                  <a:srgbClr val="FF0000"/>
                </a:solidFill>
                <a:sym typeface="Courier New" panose="02070309020205020404"/>
              </a:rPr>
              <a:t>u</a:t>
            </a:r>
            <a:endParaRPr lang="zh-CN" altLang="en-US" sz="3200" dirty="0"/>
          </a:p>
          <a:p>
            <a:pPr>
              <a:lnSpc>
                <a:spcPct val="120000"/>
              </a:lnSpc>
              <a:spcBef>
                <a:spcPts val="0"/>
              </a:spcBef>
              <a:spcAft>
                <a:spcPts val="0"/>
              </a:spcAft>
            </a:pPr>
            <a:r>
              <a:rPr lang="zh-CN" altLang="en-US" dirty="0"/>
              <a:t>条件分支：</a:t>
            </a:r>
            <a:r>
              <a:rPr lang="en-US" altLang="zh-CN" dirty="0"/>
              <a:t>beq</a:t>
            </a:r>
            <a:r>
              <a:rPr lang="zh-CN" altLang="en-US" dirty="0"/>
              <a:t>、</a:t>
            </a:r>
            <a:r>
              <a:rPr lang="en-US" altLang="zh-CN" dirty="0"/>
              <a:t>bne</a:t>
            </a:r>
            <a:r>
              <a:rPr lang="zh-CN" altLang="en-US" dirty="0"/>
              <a:t>、</a:t>
            </a:r>
            <a:r>
              <a:rPr lang="en-US" altLang="zh-CN" dirty="0"/>
              <a:t>blt</a:t>
            </a:r>
            <a:r>
              <a:rPr lang="zh-CN" altLang="en-US" dirty="0"/>
              <a:t>、</a:t>
            </a:r>
            <a:r>
              <a:rPr lang="en-US" altLang="zh-CN" dirty="0"/>
              <a:t>bge</a:t>
            </a:r>
            <a:r>
              <a:rPr lang="zh-CN" altLang="en-US" dirty="0"/>
              <a:t>、</a:t>
            </a:r>
            <a:r>
              <a:rPr lang="en-US" altLang="zh-CN" dirty="0"/>
              <a:t>bltu</a:t>
            </a:r>
            <a:r>
              <a:rPr lang="zh-CN" altLang="en-US" dirty="0"/>
              <a:t>、</a:t>
            </a:r>
            <a:r>
              <a:rPr lang="en-US" altLang="zh-CN" dirty="0"/>
              <a:t>bgeu</a:t>
            </a:r>
            <a:endParaRPr lang="zh-CN" altLang="en-US" dirty="0"/>
          </a:p>
          <a:p>
            <a:pPr>
              <a:lnSpc>
                <a:spcPct val="120000"/>
              </a:lnSpc>
              <a:spcBef>
                <a:spcPts val="0"/>
              </a:spcBef>
              <a:spcAft>
                <a:spcPts val="0"/>
              </a:spcAft>
            </a:pPr>
            <a:r>
              <a:rPr lang="zh-CN" altLang="en-US" dirty="0"/>
              <a:t>无条件跳转：</a:t>
            </a:r>
            <a:r>
              <a:rPr lang="en-US" altLang="zh-CN" dirty="0"/>
              <a:t>jal</a:t>
            </a:r>
            <a:r>
              <a:rPr lang="zh-CN" altLang="en-US" dirty="0"/>
              <a:t>、</a:t>
            </a:r>
            <a:r>
              <a:rPr lang="en-US" altLang="zh-CN" dirty="0"/>
              <a:t>jalr</a:t>
            </a:r>
          </a:p>
          <a:p>
            <a:pPr marL="0" indent="0">
              <a:lnSpc>
                <a:spcPct val="120000"/>
              </a:lnSpc>
              <a:spcBef>
                <a:spcPts val="0"/>
              </a:spcBef>
              <a:spcAft>
                <a:spcPts val="0"/>
              </a:spcAft>
              <a:buNone/>
            </a:pPr>
            <a:r>
              <a:rPr lang="en-US" altLang="zh-CN" dirty="0"/>
              <a:t> </a:t>
            </a:r>
            <a:r>
              <a:rPr lang="zh-CN" altLang="en-US" dirty="0">
                <a:solidFill>
                  <a:srgbClr val="FF0000"/>
                </a:solidFill>
              </a:rPr>
              <a:t>伪指令</a:t>
            </a:r>
            <a:r>
              <a:rPr lang="zh-CN" altLang="en-US" dirty="0">
                <a:sym typeface="+mn-ea"/>
              </a:rPr>
              <a:t>：方便程序员使用的更加直观的指令，以上指令的组合。</a:t>
            </a:r>
          </a:p>
        </p:txBody>
      </p:sp>
      <p:sp>
        <p:nvSpPr>
          <p:cNvPr id="4" name="灯片编号占位符 3"/>
          <p:cNvSpPr>
            <a:spLocks noGrp="1"/>
          </p:cNvSpPr>
          <p:nvPr>
            <p:ph type="sldNum" sz="quarter" idx="12"/>
          </p:nvPr>
        </p:nvSpPr>
        <p:spPr/>
        <p:txBody>
          <a:bodyPr/>
          <a:lstStyle/>
          <a:p>
            <a:fld id="{8EE8E787-E6FE-45D8-9039-788B45E44EE7}" type="slidenum">
              <a:rPr lang="zh-CN" altLang="en-US" smtClean="0"/>
              <a:t>64</a:t>
            </a:fld>
            <a:endParaRPr lang="zh-CN" altLang="en-US" dirty="0"/>
          </a:p>
        </p:txBody>
      </p:sp>
      <p:sp>
        <p:nvSpPr>
          <p:cNvPr id="5" name="矩形 4"/>
          <p:cNvSpPr/>
          <p:nvPr/>
        </p:nvSpPr>
        <p:spPr>
          <a:xfrm>
            <a:off x="7995285" y="1303655"/>
            <a:ext cx="3630930" cy="52197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zh-CN" altLang="en-US" sz="2800" dirty="0">
                <a:solidFill>
                  <a:srgbClr val="0000FF"/>
                </a:solidFill>
                <a:latin typeface="华光楷体一_CNKI" panose="02000500000000000000" pitchFamily="2" charset="-122"/>
                <a:ea typeface="华光楷体一_CNKI" panose="02000500000000000000" pitchFamily="2" charset="-122"/>
              </a:rPr>
              <a:t>后缀</a:t>
            </a:r>
            <a:r>
              <a:rPr lang="en-US" altLang="zh-CN" sz="2800" dirty="0" err="1">
                <a:solidFill>
                  <a:srgbClr val="0000FF"/>
                </a:solidFill>
                <a:latin typeface="华光楷体一_CNKI" panose="02000500000000000000" pitchFamily="2" charset="-122"/>
                <a:ea typeface="华光楷体一_CNKI" panose="02000500000000000000" pitchFamily="2" charset="-122"/>
              </a:rPr>
              <a:t>i</a:t>
            </a:r>
            <a:r>
              <a:rPr lang="zh-CN" altLang="en-US" sz="2800" dirty="0">
                <a:solidFill>
                  <a:srgbClr val="0000FF"/>
                </a:solidFill>
                <a:latin typeface="华光楷体一_CNKI" panose="02000500000000000000" pitchFamily="2" charset="-122"/>
                <a:ea typeface="华光楷体一_CNKI" panose="02000500000000000000" pitchFamily="2" charset="-122"/>
              </a:rPr>
              <a:t> </a:t>
            </a:r>
            <a:r>
              <a:rPr lang="en-US" altLang="zh-CN" sz="2800" dirty="0">
                <a:solidFill>
                  <a:srgbClr val="0000FF"/>
                </a:solidFill>
                <a:latin typeface="华光楷体一_CNKI" panose="02000500000000000000" pitchFamily="2" charset="-122"/>
                <a:ea typeface="华光楷体一_CNKI" panose="02000500000000000000" pitchFamily="2" charset="-122"/>
              </a:rPr>
              <a:t>=</a:t>
            </a:r>
            <a:r>
              <a:rPr lang="zh-CN" altLang="en-US" sz="2800" dirty="0">
                <a:solidFill>
                  <a:srgbClr val="0000FF"/>
                </a:solidFill>
                <a:latin typeface="华光楷体一_CNKI" panose="02000500000000000000" pitchFamily="2" charset="-122"/>
                <a:ea typeface="华光楷体一_CNKI" panose="02000500000000000000" pitchFamily="2" charset="-122"/>
              </a:rPr>
              <a:t> </a:t>
            </a:r>
            <a:r>
              <a:rPr lang="en-US" altLang="zh-CN" sz="2800" dirty="0">
                <a:solidFill>
                  <a:srgbClr val="0000FF"/>
                </a:solidFill>
                <a:latin typeface="华光楷体一_CNKI" panose="02000500000000000000" pitchFamily="2" charset="-122"/>
                <a:ea typeface="华光楷体一_CNKI" panose="02000500000000000000" pitchFamily="2" charset="-122"/>
              </a:rPr>
              <a:t>immediate</a:t>
            </a:r>
            <a:r>
              <a:rPr lang="zh-CN" altLang="en-US" sz="2800" dirty="0">
                <a:solidFill>
                  <a:srgbClr val="0000FF"/>
                </a:solidFill>
                <a:latin typeface="华光楷体一_CNKI" panose="02000500000000000000" pitchFamily="2" charset="-122"/>
                <a:ea typeface="华光楷体一_CNKI" panose="02000500000000000000" pitchFamily="2" charset="-122"/>
              </a:rPr>
              <a:t> </a:t>
            </a:r>
          </a:p>
        </p:txBody>
      </p:sp>
      <p:sp>
        <p:nvSpPr>
          <p:cNvPr id="6" name="矩形 5"/>
          <p:cNvSpPr/>
          <p:nvPr/>
        </p:nvSpPr>
        <p:spPr>
          <a:xfrm>
            <a:off x="7995285" y="2752725"/>
            <a:ext cx="3508375" cy="52197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zh-CN" altLang="en-US" sz="2800" dirty="0">
                <a:solidFill>
                  <a:srgbClr val="0000FF"/>
                </a:solidFill>
                <a:latin typeface="华光楷体一_CNKI" panose="02000500000000000000" pitchFamily="2" charset="-122"/>
                <a:ea typeface="华光楷体一_CNKI" panose="02000500000000000000" pitchFamily="2" charset="-122"/>
                <a:sym typeface="+mn-ea"/>
              </a:rPr>
              <a:t>后缀</a:t>
            </a:r>
            <a:r>
              <a:rPr lang="en-US" altLang="zh-CN" sz="2800" dirty="0">
                <a:solidFill>
                  <a:srgbClr val="0000FF"/>
                </a:solidFill>
                <a:latin typeface="华光楷体一_CNKI" panose="02000500000000000000" pitchFamily="2" charset="-122"/>
                <a:ea typeface="华光楷体一_CNKI" panose="02000500000000000000" pitchFamily="2" charset="-122"/>
              </a:rPr>
              <a:t>u</a:t>
            </a:r>
            <a:r>
              <a:rPr lang="zh-CN" altLang="en-US" sz="2800" dirty="0">
                <a:solidFill>
                  <a:srgbClr val="0000FF"/>
                </a:solidFill>
                <a:latin typeface="华光楷体一_CNKI" panose="02000500000000000000" pitchFamily="2" charset="-122"/>
                <a:ea typeface="华光楷体一_CNKI" panose="02000500000000000000" pitchFamily="2" charset="-122"/>
              </a:rPr>
              <a:t> </a:t>
            </a:r>
            <a:r>
              <a:rPr lang="en-US" altLang="zh-CN" sz="2800" dirty="0">
                <a:solidFill>
                  <a:srgbClr val="0000FF"/>
                </a:solidFill>
                <a:latin typeface="华光楷体一_CNKI" panose="02000500000000000000" pitchFamily="2" charset="-122"/>
                <a:ea typeface="华光楷体一_CNKI" panose="02000500000000000000" pitchFamily="2" charset="-122"/>
              </a:rPr>
              <a:t>=</a:t>
            </a:r>
            <a:r>
              <a:rPr lang="zh-CN" altLang="en-US" sz="2800" dirty="0">
                <a:solidFill>
                  <a:srgbClr val="0000FF"/>
                </a:solidFill>
                <a:latin typeface="华光楷体一_CNKI" panose="02000500000000000000" pitchFamily="2" charset="-122"/>
                <a:ea typeface="华光楷体一_CNKI" panose="02000500000000000000" pitchFamily="2" charset="-122"/>
              </a:rPr>
              <a:t> </a:t>
            </a:r>
            <a:r>
              <a:rPr lang="en-US" altLang="zh-CN" sz="2800" dirty="0">
                <a:solidFill>
                  <a:srgbClr val="0000FF"/>
                </a:solidFill>
                <a:latin typeface="华光楷体一_CNKI" panose="02000500000000000000" pitchFamily="2" charset="-122"/>
                <a:ea typeface="华光楷体一_CNKI" panose="02000500000000000000" pitchFamily="2" charset="-122"/>
              </a:rPr>
              <a:t>unsigned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5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伪指令 </a:t>
            </a:r>
            <a:r>
              <a:rPr lang="en-US" altLang="zh-CN" dirty="0"/>
              <a:t>vs.</a:t>
            </a:r>
            <a:r>
              <a:rPr lang="zh-CN" altLang="en-US" dirty="0"/>
              <a:t> 硬件指令</a:t>
            </a:r>
            <a:endParaRPr lang="en-US" dirty="0"/>
          </a:p>
        </p:txBody>
      </p:sp>
      <p:sp>
        <p:nvSpPr>
          <p:cNvPr id="3" name="Content Placeholder 2"/>
          <p:cNvSpPr>
            <a:spLocks noGrp="1"/>
          </p:cNvSpPr>
          <p:nvPr>
            <p:ph idx="1"/>
          </p:nvPr>
        </p:nvSpPr>
        <p:spPr>
          <a:xfrm>
            <a:off x="838200" y="1303655"/>
            <a:ext cx="10772140" cy="4872990"/>
          </a:xfrm>
        </p:spPr>
        <p:txBody>
          <a:bodyPr>
            <a:normAutofit/>
          </a:bodyPr>
          <a:lstStyle/>
          <a:p>
            <a:pPr marL="342900" indent="-342900">
              <a:spcBef>
                <a:spcPts val="0"/>
              </a:spcBef>
              <a:buClr>
                <a:schemeClr val="dk1"/>
              </a:buClr>
              <a:buSzPts val="3200"/>
              <a:buFont typeface="Arial" panose="020B0604020202020204"/>
              <a:buChar char="•"/>
            </a:pPr>
            <a:r>
              <a:rPr lang="zh-CN" altLang="en-US" dirty="0">
                <a:solidFill>
                  <a:schemeClr val="dk1"/>
                </a:solidFill>
                <a:latin typeface="+mn-ea"/>
                <a:cs typeface="Calibri" panose="020F0502020204030204"/>
                <a:sym typeface="Calibri" panose="020F0502020204030204"/>
              </a:rPr>
              <a:t>硬件指令</a:t>
            </a:r>
            <a:endParaRPr lang="en-US" dirty="0">
              <a:latin typeface="+mn-ea"/>
            </a:endParaRPr>
          </a:p>
          <a:p>
            <a:pPr marL="742950" lvl="1" indent="-285750">
              <a:spcBef>
                <a:spcPts val="560"/>
              </a:spcBef>
              <a:buClr>
                <a:schemeClr val="dk1"/>
              </a:buClr>
              <a:buSzPts val="2800"/>
              <a:buFont typeface="Arial" panose="020B0604020202020204"/>
              <a:buChar char="–"/>
            </a:pPr>
            <a:r>
              <a:rPr lang="zh-CN" altLang="en-US" dirty="0">
                <a:solidFill>
                  <a:schemeClr val="dk1"/>
                </a:solidFill>
                <a:latin typeface="+mn-ea"/>
                <a:cs typeface="Calibri" panose="020F0502020204030204"/>
                <a:sym typeface="Calibri" panose="020F0502020204030204"/>
              </a:rPr>
              <a:t>所有指令都是硬件可以直接执行的指令，在硬件中直接实现了</a:t>
            </a:r>
            <a:endParaRPr lang="en-US" dirty="0">
              <a:latin typeface="+mn-ea"/>
            </a:endParaRPr>
          </a:p>
          <a:p>
            <a:pPr marL="342900" indent="-342900">
              <a:spcBef>
                <a:spcPts val="640"/>
              </a:spcBef>
              <a:buClr>
                <a:schemeClr val="dk1"/>
              </a:buClr>
              <a:buSzPts val="3200"/>
              <a:buFont typeface="Arial" panose="020B0604020202020204"/>
              <a:buChar char="•"/>
            </a:pPr>
            <a:r>
              <a:rPr lang="zh-CN" altLang="en-US" dirty="0">
                <a:solidFill>
                  <a:schemeClr val="dk1"/>
                </a:solidFill>
                <a:latin typeface="+mn-ea"/>
                <a:cs typeface="Calibri" panose="020F0502020204030204"/>
                <a:sym typeface="Calibri" panose="020F0502020204030204"/>
              </a:rPr>
              <a:t>伪指令</a:t>
            </a:r>
            <a:endParaRPr lang="en-US" dirty="0">
              <a:latin typeface="+mn-ea"/>
            </a:endParaRPr>
          </a:p>
          <a:p>
            <a:pPr marL="742950" lvl="1" indent="-285750">
              <a:spcBef>
                <a:spcPts val="560"/>
              </a:spcBef>
              <a:buClr>
                <a:schemeClr val="dk1"/>
              </a:buClr>
              <a:buSzPts val="2800"/>
              <a:buFont typeface="Arial" panose="020B0604020202020204"/>
              <a:buChar char="–"/>
            </a:pPr>
            <a:r>
              <a:rPr lang="zh-CN" altLang="en-US" dirty="0">
                <a:solidFill>
                  <a:schemeClr val="dk1"/>
                </a:solidFill>
                <a:latin typeface="+mn-ea"/>
                <a:cs typeface="Calibri" panose="020F0502020204030204"/>
                <a:sym typeface="Calibri" panose="020F0502020204030204"/>
              </a:rPr>
              <a:t>汇编语言程序员可以使用的指令（加上了伪指令）</a:t>
            </a:r>
            <a:endParaRPr lang="en-US" altLang="zh-CN" dirty="0">
              <a:solidFill>
                <a:schemeClr val="dk1"/>
              </a:solidFill>
              <a:latin typeface="+mn-ea"/>
              <a:cs typeface="Calibri" panose="020F0502020204030204"/>
              <a:sym typeface="Calibri" panose="020F0502020204030204"/>
            </a:endParaRPr>
          </a:p>
          <a:p>
            <a:pPr marL="742950" lvl="1" indent="-285750">
              <a:spcBef>
                <a:spcPts val="560"/>
              </a:spcBef>
              <a:buClr>
                <a:schemeClr val="dk1"/>
              </a:buClr>
              <a:buSzPts val="2800"/>
              <a:buFont typeface="Arial" panose="020B0604020202020204"/>
              <a:buChar char="–"/>
            </a:pPr>
            <a:r>
              <a:rPr lang="zh-CN" altLang="en-US" dirty="0">
                <a:solidFill>
                  <a:schemeClr val="dk1"/>
                </a:solidFill>
                <a:latin typeface="+mn-ea"/>
                <a:cs typeface="Calibri" panose="020F0502020204030204"/>
                <a:sym typeface="Calibri" panose="020F0502020204030204"/>
              </a:rPr>
              <a:t>每一条伪指令指令会被翻译为</a:t>
            </a:r>
            <a:r>
              <a:rPr lang="en-US" altLang="zh-CN" dirty="0">
                <a:solidFill>
                  <a:schemeClr val="dk1"/>
                </a:solidFill>
                <a:latin typeface="+mn-ea"/>
                <a:cs typeface="Calibri" panose="020F0502020204030204"/>
                <a:sym typeface="Calibri" panose="020F0502020204030204"/>
              </a:rPr>
              <a:t>1</a:t>
            </a:r>
            <a:r>
              <a:rPr lang="zh-CN" altLang="en-US" dirty="0">
                <a:solidFill>
                  <a:schemeClr val="dk1"/>
                </a:solidFill>
                <a:latin typeface="+mn-ea"/>
                <a:cs typeface="Calibri" panose="020F0502020204030204"/>
                <a:sym typeface="Calibri" panose="020F0502020204030204"/>
              </a:rPr>
              <a:t>条或者多条硬件指令</a:t>
            </a:r>
            <a:endParaRPr lang="en-US" dirty="0">
              <a:latin typeface="+mn-ea"/>
            </a:endParaRPr>
          </a:p>
          <a:p>
            <a:pPr marL="0" indent="0">
              <a:spcBef>
                <a:spcPts val="640"/>
              </a:spcBef>
              <a:buClr>
                <a:schemeClr val="dk1"/>
              </a:buClr>
              <a:buSzPts val="3200"/>
              <a:buFont typeface="Arial" panose="020B0604020202020204"/>
              <a:buNone/>
            </a:pPr>
            <a:endParaRPr lang="zh-CN" altLang="en-US" dirty="0">
              <a:latin typeface="+mn-ea"/>
            </a:endParaRPr>
          </a:p>
        </p:txBody>
      </p:sp>
      <p:sp>
        <p:nvSpPr>
          <p:cNvPr id="4" name="灯片编号占位符 3"/>
          <p:cNvSpPr>
            <a:spLocks noGrp="1"/>
          </p:cNvSpPr>
          <p:nvPr>
            <p:ph type="sldNum" sz="quarter" idx="12"/>
          </p:nvPr>
        </p:nvSpPr>
        <p:spPr/>
        <p:txBody>
          <a:bodyPr/>
          <a:lstStyle/>
          <a:p>
            <a:pPr>
              <a:defRPr/>
            </a:pPr>
            <a:fld id="{C98CD7A6-1B93-9844-850A-7A754EAB083E}" type="slidenum">
              <a:rPr lang="en-US" altLang="zh-CN" smtClean="0">
                <a:solidFill>
                  <a:srgbClr val="1F497D"/>
                </a:solidFill>
              </a:rPr>
              <a:t>65</a:t>
            </a:fld>
            <a:endParaRPr lang="zh-CN" altLang="en-US">
              <a:solidFill>
                <a:srgbClr val="1F497D"/>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993265" y="6250940"/>
            <a:ext cx="3348355" cy="530225"/>
          </a:xfrm>
          <a:prstGeom prst="rect">
            <a:avLst/>
          </a:prstGeom>
          <a:solidFill>
            <a:srgbClr val="FFFF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Times New Roman" panose="02020603050405020304"/>
              <a:ea typeface="宋体" panose="02010600030101010101" pitchFamily="2" charset="-122"/>
              <a:cs typeface="+mn-cs"/>
            </a:endParaRPr>
          </a:p>
        </p:txBody>
      </p:sp>
      <p:sp>
        <p:nvSpPr>
          <p:cNvPr id="2" name="Title 1"/>
          <p:cNvSpPr>
            <a:spLocks noGrp="1"/>
          </p:cNvSpPr>
          <p:nvPr>
            <p:ph type="title"/>
          </p:nvPr>
        </p:nvSpPr>
        <p:spPr/>
        <p:txBody>
          <a:bodyPr/>
          <a:lstStyle/>
          <a:p>
            <a:r>
              <a:rPr lang="zh-CN" altLang="en-US" dirty="0"/>
              <a:t>字节排布</a:t>
            </a:r>
            <a:endParaRPr lang="en-US" dirty="0"/>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98CD7A6-1B93-9844-850A-7A754EAB083E}" type="slidenum">
              <a:rPr kumimoji="0" lang="en-US" altLang="zh-CN" sz="1200" b="0" i="0" u="none" strike="noStrike" kern="1200" cap="none" spc="0" normalizeH="0" baseline="0" noProof="0" smtClean="0">
                <a:ln>
                  <a:noFill/>
                </a:ln>
                <a:solidFill>
                  <a:srgbClr val="1F497D"/>
                </a:solidFill>
                <a:effectLst/>
                <a:uLnTx/>
                <a:uFillTx/>
                <a:latin typeface="Times New Roman" panose="02020603050405020304"/>
                <a:ea typeface="宋体" panose="02010600030101010101" pitchFamily="2" charset="-122"/>
                <a:cs typeface="+mn-cs"/>
              </a:rPr>
              <a:t>66</a:t>
            </a:fld>
            <a:endParaRPr kumimoji="0" lang="zh-CN" altLang="en-US" sz="1200" b="0" i="0" u="none" strike="noStrike" kern="1200" cap="none" spc="0" normalizeH="0" baseline="0" noProof="0" dirty="0">
              <a:ln>
                <a:noFill/>
              </a:ln>
              <a:solidFill>
                <a:srgbClr val="1F497D"/>
              </a:solidFill>
              <a:effectLst/>
              <a:uLnTx/>
              <a:uFillTx/>
              <a:latin typeface="Times New Roman" panose="02020603050405020304"/>
              <a:ea typeface="宋体" panose="02010600030101010101" pitchFamily="2" charset="-122"/>
              <a:cs typeface="+mn-cs"/>
            </a:endParaRPr>
          </a:p>
        </p:txBody>
      </p:sp>
      <p:sp>
        <p:nvSpPr>
          <p:cNvPr id="15" name="Content Placeholder 2"/>
          <p:cNvSpPr>
            <a:spLocks noGrp="1"/>
          </p:cNvSpPr>
          <p:nvPr/>
        </p:nvSpPr>
        <p:spPr>
          <a:xfrm>
            <a:off x="706755" y="1391920"/>
            <a:ext cx="10955655" cy="1919605"/>
          </a:xfrm>
          <a:prstGeom prst="rect">
            <a:avLst/>
          </a:prstGeom>
          <a:noFill/>
          <a:ln>
            <a:noFill/>
          </a:ln>
        </p:spPr>
        <p:txBody>
          <a:bodyPr vert="horz" wrap="square" lIns="91440" tIns="45720" rIns="91440" bIns="45720" numCol="1" anchor="t" anchorCtr="0" compatLnSpc="1"/>
          <a:lstStyle>
            <a:lvl1pPr marL="273050" indent="-273050" algn="l" defTabSz="0" rtl="0" eaLnBrk="0" fontAlgn="base" hangingPunct="0">
              <a:spcBef>
                <a:spcPts val="600"/>
              </a:spcBef>
              <a:spcAft>
                <a:spcPct val="0"/>
              </a:spcAft>
              <a:buClr>
                <a:schemeClr val="accent1"/>
              </a:buClr>
              <a:buSzPct val="76000"/>
              <a:buFont typeface="Wingdings 3" panose="05040102010807070707" charset="0"/>
              <a:buChar char=""/>
              <a:defRPr kumimoji="1" sz="2600">
                <a:solidFill>
                  <a:schemeClr val="tx1"/>
                </a:solidFill>
                <a:latin typeface="+mn-lt"/>
                <a:ea typeface="+mn-ea"/>
                <a:cs typeface="微软雅黑" panose="020B0503020204020204" charset="-122"/>
                <a:sym typeface="Times New Roman" panose="02020603050405020304" pitchFamily="18" charset="0"/>
              </a:defRPr>
            </a:lvl1pPr>
            <a:lvl2pPr marL="548005" indent="-271780" algn="l" defTabSz="0" rtl="0" eaLnBrk="0" fontAlgn="base" hangingPunct="0">
              <a:spcBef>
                <a:spcPts val="500"/>
              </a:spcBef>
              <a:spcAft>
                <a:spcPct val="0"/>
              </a:spcAft>
              <a:buClr>
                <a:schemeClr val="accent2"/>
              </a:buClr>
              <a:buSzPct val="76000"/>
              <a:buFont typeface="Wingdings 3" panose="05040102010807070707" charset="0"/>
              <a:buChar char=""/>
              <a:defRPr kumimoji="1" sz="2300">
                <a:solidFill>
                  <a:schemeClr val="tx2"/>
                </a:solidFill>
                <a:latin typeface="+mn-lt"/>
                <a:ea typeface="+mn-ea"/>
                <a:cs typeface="微软雅黑" panose="020B0503020204020204" charset="-122"/>
                <a:sym typeface="Times New Roman" panose="02020603050405020304" pitchFamily="18" charset="0"/>
              </a:defRPr>
            </a:lvl2pPr>
            <a:lvl3pPr marL="822325" indent="-228600" algn="l" defTabSz="0" rtl="0" eaLnBrk="0" fontAlgn="base" hangingPunct="0">
              <a:spcBef>
                <a:spcPts val="500"/>
              </a:spcBef>
              <a:spcAft>
                <a:spcPct val="0"/>
              </a:spcAft>
              <a:buClr>
                <a:srgbClr val="BCBCBC"/>
              </a:buClr>
              <a:buSzPct val="76000"/>
              <a:buFont typeface="Wingdings 3" panose="05040102010807070707" charset="0"/>
              <a:buChar char=""/>
              <a:defRPr kumimoji="1" sz="2000">
                <a:solidFill>
                  <a:schemeClr val="tx1"/>
                </a:solidFill>
                <a:latin typeface="+mn-lt"/>
                <a:ea typeface="+mn-ea"/>
                <a:cs typeface="微软雅黑" panose="020B0503020204020204" charset="-122"/>
                <a:sym typeface="Times New Roman" panose="02020603050405020304" pitchFamily="18" charset="0"/>
              </a:defRPr>
            </a:lvl3pPr>
            <a:lvl4pPr marL="1097280" indent="-227330" algn="l" defTabSz="0" rtl="0" eaLnBrk="0" fontAlgn="base" hangingPunct="0">
              <a:spcBef>
                <a:spcPts val="400"/>
              </a:spcBef>
              <a:spcAft>
                <a:spcPct val="0"/>
              </a:spcAft>
              <a:buClr>
                <a:srgbClr val="8BA2B4"/>
              </a:buClr>
              <a:buSzPct val="70000"/>
              <a:buFont typeface="Wingdings" panose="05000000000000000000" charset="0"/>
              <a:buChar char=""/>
              <a:defRPr kumimoji="1" sz="2000">
                <a:solidFill>
                  <a:schemeClr val="tx1"/>
                </a:solidFill>
                <a:latin typeface="+mn-lt"/>
                <a:ea typeface="+mn-ea"/>
                <a:cs typeface="微软雅黑" panose="020B0503020204020204" charset="-122"/>
                <a:sym typeface="Times New Roman" panose="02020603050405020304" pitchFamily="18" charset="0"/>
              </a:defRPr>
            </a:lvl4pPr>
            <a:lvl5pPr marL="1371600" indent="-228600" algn="l" defTabSz="0" rtl="0" eaLnBrk="0" fontAlgn="base" hangingPunct="0">
              <a:spcBef>
                <a:spcPts val="300"/>
              </a:spcBef>
              <a:spcAft>
                <a:spcPct val="0"/>
              </a:spcAft>
              <a:buClr>
                <a:schemeClr val="accent2"/>
              </a:buClr>
              <a:buSzPct val="70000"/>
              <a:buFont typeface="Wingdings" panose="05000000000000000000" charset="0"/>
              <a:buChar char=""/>
              <a:defRPr kumimoji="1" sz="1600">
                <a:solidFill>
                  <a:schemeClr val="tx1"/>
                </a:solidFill>
                <a:latin typeface="+mn-lt"/>
                <a:ea typeface="+mn-ea"/>
                <a:cs typeface="微软雅黑" panose="020B0503020204020204" charset="-122"/>
                <a:sym typeface="Times New Roman" panose="02020603050405020304" pitchFamily="18" charset="0"/>
              </a:defRPr>
            </a:lvl5pPr>
            <a:lvl6pPr marL="1828800" indent="-228600" algn="l" defTabSz="0" rtl="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mn-lt"/>
                <a:ea typeface="+mn-ea"/>
                <a:sym typeface="Times New Roman" panose="02020603050405020304" pitchFamily="18" charset="0"/>
              </a:defRPr>
            </a:lvl6pPr>
            <a:lvl7pPr marL="2286000" indent="-228600" algn="l" defTabSz="0" rtl="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mn-lt"/>
                <a:ea typeface="+mn-ea"/>
                <a:sym typeface="Times New Roman" panose="02020603050405020304" pitchFamily="18" charset="0"/>
              </a:defRPr>
            </a:lvl7pPr>
            <a:lvl8pPr marL="2743200" indent="-228600" algn="l" defTabSz="0" rtl="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mn-lt"/>
                <a:ea typeface="+mn-ea"/>
                <a:sym typeface="Times New Roman" panose="02020603050405020304" pitchFamily="18" charset="0"/>
              </a:defRPr>
            </a:lvl8pPr>
            <a:lvl9pPr marL="3200400" indent="-228600" algn="l" defTabSz="0" rtl="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mn-lt"/>
                <a:ea typeface="+mn-ea"/>
                <a:sym typeface="Times New Roman" panose="02020603050405020304" pitchFamily="18" charset="0"/>
              </a:defRPr>
            </a:lvl9pPr>
          </a:lstStyle>
          <a:p>
            <a:pPr marL="273050" marR="0" lvl="0" indent="-273050" algn="l" defTabSz="0" rtl="0" eaLnBrk="0" fontAlgn="base" latinLnBrk="0" hangingPunct="0">
              <a:lnSpc>
                <a:spcPct val="100000"/>
              </a:lnSpc>
              <a:spcBef>
                <a:spcPts val="600"/>
              </a:spcBef>
              <a:spcAft>
                <a:spcPct val="0"/>
              </a:spcAft>
              <a:buClr>
                <a:srgbClr val="4472C4"/>
              </a:buClr>
              <a:buSzPct val="76000"/>
              <a:buFont typeface="Wingdings 3" panose="05040102010807070707" charset="0"/>
              <a:buChar char=""/>
              <a:defRPr/>
            </a:pPr>
            <a:r>
              <a:rPr kumimoji="1" lang="zh-CN" altLang="en-US" sz="28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sym typeface="Times New Roman" panose="02020603050405020304" pitchFamily="18" charset="0"/>
              </a:rPr>
              <a:t>大端机：最高的字节在最低的地址，字的地址等于最高字节的地址</a:t>
            </a:r>
            <a:endParaRPr kumimoji="1" lang="en-US" altLang="zh-CN" sz="28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sym typeface="Times New Roman" panose="02020603050405020304" pitchFamily="18" charset="0"/>
            </a:endParaRPr>
          </a:p>
          <a:p>
            <a:pPr marL="273050" marR="0" lvl="0" indent="-273050" algn="l" defTabSz="0" rtl="0" eaLnBrk="0" fontAlgn="base" latinLnBrk="0" hangingPunct="0">
              <a:lnSpc>
                <a:spcPct val="100000"/>
              </a:lnSpc>
              <a:spcBef>
                <a:spcPts val="600"/>
              </a:spcBef>
              <a:spcAft>
                <a:spcPct val="0"/>
              </a:spcAft>
              <a:buClr>
                <a:srgbClr val="4472C4"/>
              </a:buClr>
              <a:buSzPct val="76000"/>
              <a:buFont typeface="Wingdings 3" panose="05040102010807070707" charset="0"/>
              <a:buChar char=""/>
              <a:defRPr/>
            </a:pPr>
            <a:r>
              <a:rPr kumimoji="1" lang="zh-CN" altLang="en-US" sz="28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sym typeface="Times New Roman" panose="02020603050405020304" pitchFamily="18" charset="0"/>
              </a:rPr>
              <a:t>小端机：最低的字节在最低的地址，字的地址等于最低字节的地址</a:t>
            </a:r>
          </a:p>
        </p:txBody>
      </p:sp>
      <p:pic>
        <p:nvPicPr>
          <p:cNvPr id="17" name="table"/>
          <p:cNvPicPr/>
          <p:nvPr/>
        </p:nvPicPr>
        <p:blipFill>
          <a:blip r:embed="rId2"/>
          <a:stretch>
            <a:fillRect/>
          </a:stretch>
        </p:blipFill>
        <p:spPr>
          <a:xfrm>
            <a:off x="1985209" y="5138517"/>
            <a:ext cx="7239000" cy="573502"/>
          </a:xfrm>
          <a:prstGeom prst="rect">
            <a:avLst/>
          </a:prstGeom>
        </p:spPr>
      </p:pic>
      <p:pic>
        <p:nvPicPr>
          <p:cNvPr id="18" name="table"/>
          <p:cNvPicPr/>
          <p:nvPr/>
        </p:nvPicPr>
        <p:blipFill>
          <a:blip r:embed="rId3"/>
          <a:stretch>
            <a:fillRect/>
          </a:stretch>
        </p:blipFill>
        <p:spPr>
          <a:xfrm>
            <a:off x="1985209" y="3863486"/>
            <a:ext cx="7239000" cy="573502"/>
          </a:xfrm>
          <a:prstGeom prst="rect">
            <a:avLst/>
          </a:prstGeom>
        </p:spPr>
      </p:pic>
      <p:sp>
        <p:nvSpPr>
          <p:cNvPr id="19" name="TextBox 7"/>
          <p:cNvSpPr txBox="1"/>
          <p:nvPr/>
        </p:nvSpPr>
        <p:spPr>
          <a:xfrm>
            <a:off x="8116220" y="3346688"/>
            <a:ext cx="110109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4472C4">
                    <a:lumMod val="75000"/>
                  </a:srgbClr>
                </a:solidFill>
                <a:effectLst/>
                <a:uLnTx/>
                <a:uFillTx/>
                <a:latin typeface="Times New Roman" panose="02020603050405020304"/>
                <a:ea typeface="宋体" panose="02010600030101010101" pitchFamily="2" charset="-122"/>
                <a:cs typeface="+mn-cs"/>
              </a:rPr>
              <a:t>低地址</a:t>
            </a:r>
            <a:endParaRPr kumimoji="0" lang="en-US" sz="24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0" name="TextBox 8"/>
          <p:cNvSpPr txBox="1"/>
          <p:nvPr/>
        </p:nvSpPr>
        <p:spPr>
          <a:xfrm>
            <a:off x="1985010" y="3324463"/>
            <a:ext cx="1101090" cy="4603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4472C4">
                    <a:lumMod val="75000"/>
                  </a:srgbClr>
                </a:solidFill>
                <a:effectLst/>
                <a:uLnTx/>
                <a:uFillTx/>
                <a:latin typeface="Times New Roman" panose="02020603050405020304"/>
                <a:ea typeface="宋体" panose="02010600030101010101" pitchFamily="2" charset="-122"/>
                <a:cs typeface="+mn-cs"/>
              </a:rPr>
              <a:t>高地址</a:t>
            </a:r>
          </a:p>
        </p:txBody>
      </p:sp>
      <p:sp>
        <p:nvSpPr>
          <p:cNvPr id="21" name="TextBox 9"/>
          <p:cNvSpPr txBox="1"/>
          <p:nvPr/>
        </p:nvSpPr>
        <p:spPr>
          <a:xfrm>
            <a:off x="4628305" y="4442295"/>
            <a:ext cx="1489510"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Big</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Endian</a:t>
            </a:r>
            <a:endParaRPr kumimoji="0" lang="en-US" sz="24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2" name="TextBox 10"/>
          <p:cNvSpPr txBox="1"/>
          <p:nvPr/>
        </p:nvSpPr>
        <p:spPr>
          <a:xfrm>
            <a:off x="4628305" y="5704158"/>
            <a:ext cx="173361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Little</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Endian</a:t>
            </a:r>
            <a:endParaRPr kumimoji="0" lang="en-US" sz="24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9" name="Google Shape;277;p34"/>
          <p:cNvSpPr txBox="1"/>
          <p:nvPr/>
        </p:nvSpPr>
        <p:spPr>
          <a:xfrm>
            <a:off x="1771650" y="2597785"/>
            <a:ext cx="8023225" cy="618490"/>
          </a:xfrm>
          <a:prstGeom prst="rect">
            <a:avLst/>
          </a:prstGeom>
          <a:noFill/>
          <a:ln>
            <a:noFill/>
          </a:ln>
        </p:spPr>
        <p:txBody>
          <a:bodyPr spcFirstLastPara="1" wrap="square" lIns="91425" tIns="91425" rIns="91425" bIns="91425"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
                <a:prstClr val="black"/>
              </a:buClr>
              <a:buSzPts val="1100"/>
              <a:buFont typeface="Arial" panose="020B0604020202020204"/>
              <a:buNone/>
              <a:defRPr/>
            </a:pPr>
            <a:r>
              <a:rPr kumimoji="0" lang="en-US" sz="3000" b="0" i="0" u="none" strike="noStrike" kern="1200" cap="none" spc="0" normalizeH="0" baseline="0" noProof="0" dirty="0">
                <a:ln>
                  <a:noFill/>
                </a:ln>
                <a:solidFill>
                  <a:prstClr val="black"/>
                </a:solidFill>
                <a:effectLst/>
                <a:uLnTx/>
                <a:uFillTx/>
                <a:latin typeface="Times New Roman" panose="02020603050405020304" pitchFamily="18" charset="0"/>
                <a:ea typeface="Courier New" panose="02070309020205020404"/>
                <a:cs typeface="Times New Roman" panose="02020603050405020304" pitchFamily="18" charset="0"/>
                <a:sym typeface="Courier New" panose="02070309020205020404"/>
              </a:rPr>
              <a:t>*(x1) = </a:t>
            </a:r>
            <a:r>
              <a:rPr kumimoji="0" lang="en-US" sz="2775" b="0" i="0" u="none" strike="noStrike" kern="1200" cap="none" spc="0" normalizeH="0" baseline="0" noProof="0" dirty="0">
                <a:ln>
                  <a:noFill/>
                </a:ln>
                <a:solidFill>
                  <a:prstClr val="black"/>
                </a:solidFill>
                <a:effectLst/>
                <a:uLnTx/>
                <a:uFillTx/>
                <a:latin typeface="Times New Roman" panose="02020603050405020304" pitchFamily="18" charset="0"/>
                <a:ea typeface="Courier New" panose="02070309020205020404"/>
                <a:cs typeface="Times New Roman" panose="02020603050405020304" pitchFamily="18" charset="0"/>
                <a:sym typeface="Courier New" panose="02070309020205020404"/>
              </a:rPr>
              <a:t>0x00000180      #</a:t>
            </a:r>
            <a:r>
              <a:rPr kumimoji="0" lang="zh-CN" altLang="en-US" sz="2775"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Courier New" panose="02070309020205020404"/>
              </a:rPr>
              <a:t>代表</a:t>
            </a:r>
            <a:r>
              <a:rPr kumimoji="0" lang="en-US" sz="2775" b="0" i="0" u="none" strike="noStrike" kern="1200" cap="none" spc="0" normalizeH="0" baseline="0" noProof="0" dirty="0">
                <a:ln>
                  <a:noFill/>
                </a:ln>
                <a:solidFill>
                  <a:prstClr val="black"/>
                </a:solidFill>
                <a:effectLst/>
                <a:uLnTx/>
                <a:uFillTx/>
                <a:latin typeface="Times New Roman" panose="02020603050405020304" pitchFamily="18" charset="0"/>
                <a:ea typeface="Courier New" panose="02070309020205020404"/>
                <a:cs typeface="Times New Roman" panose="02020603050405020304" pitchFamily="18" charset="0"/>
                <a:sym typeface="Courier New" panose="02070309020205020404"/>
              </a:rPr>
              <a:t>x1</a:t>
            </a:r>
            <a:r>
              <a:rPr kumimoji="0" lang="zh-CN" altLang="en-US" sz="2775"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Courier New" panose="02070309020205020404"/>
              </a:rPr>
              <a:t>寄存器中存的数值</a:t>
            </a:r>
            <a:r>
              <a:rPr kumimoji="0" lang="en-US" sz="3000" b="0" i="0" u="none" strike="noStrike" kern="1200" cap="none" spc="0" normalizeH="0" baseline="0" noProof="0" dirty="0">
                <a:ln>
                  <a:noFill/>
                </a:ln>
                <a:solidFill>
                  <a:prstClr val="black"/>
                </a:solidFill>
                <a:effectLst/>
                <a:uLnTx/>
                <a:uFillTx/>
                <a:latin typeface="Courier New" panose="02070309020205020404"/>
                <a:ea typeface="Courier New" panose="02070309020205020404"/>
                <a:cs typeface="Courier New" panose="02070309020205020404"/>
                <a:sym typeface="Courier New" panose="02070309020205020404"/>
              </a:rPr>
              <a:t> </a:t>
            </a:r>
            <a:endParaRPr kumimoji="0" sz="18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3" name="直接箭头连接符 2"/>
          <p:cNvCxnSpPr/>
          <p:nvPr/>
        </p:nvCxnSpPr>
        <p:spPr>
          <a:xfrm>
            <a:off x="3117850" y="3563620"/>
            <a:ext cx="4981575" cy="13335"/>
          </a:xfrm>
          <a:prstGeom prst="straightConnector1">
            <a:avLst/>
          </a:prstGeom>
          <a:ln w="4762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5" name="TextBox 11"/>
          <p:cNvSpPr txBox="1"/>
          <p:nvPr/>
        </p:nvSpPr>
        <p:spPr>
          <a:xfrm>
            <a:off x="1993543" y="6235679"/>
            <a:ext cx="3411220" cy="5835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C00000"/>
                </a:solidFill>
                <a:effectLst/>
                <a:uLnTx/>
                <a:uFillTx/>
                <a:latin typeface="Times New Roman" panose="02020603050405020304"/>
                <a:ea typeface="宋体" panose="02010600030101010101" pitchFamily="2" charset="-122"/>
                <a:cs typeface="+mn-cs"/>
              </a:rPr>
              <a:t>RISC-V </a:t>
            </a:r>
            <a:r>
              <a:rPr kumimoji="0" lang="zh-CN" altLang="en-US" sz="3200" b="1" i="0" u="none" strike="noStrike" kern="1200" cap="none" spc="0" normalizeH="0" baseline="0" noProof="0" dirty="0">
                <a:ln>
                  <a:noFill/>
                </a:ln>
                <a:solidFill>
                  <a:srgbClr val="C00000"/>
                </a:solidFill>
                <a:effectLst/>
                <a:uLnTx/>
                <a:uFillTx/>
                <a:latin typeface="Times New Roman" panose="02020603050405020304"/>
                <a:ea typeface="宋体" panose="02010600030101010101" pitchFamily="2" charset="-122"/>
                <a:cs typeface="+mn-cs"/>
              </a:rPr>
              <a:t>是 小端机</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函数调用</a:t>
            </a:r>
            <a:endParaRPr lang="zh-CN" altLang="en-US" dirty="0"/>
          </a:p>
        </p:txBody>
      </p:sp>
      <p:sp>
        <p:nvSpPr>
          <p:cNvPr id="3" name="内容占位符 2"/>
          <p:cNvSpPr>
            <a:spLocks noGrp="1"/>
          </p:cNvSpPr>
          <p:nvPr>
            <p:ph idx="1"/>
          </p:nvPr>
        </p:nvSpPr>
        <p:spPr/>
        <p:txBody>
          <a:bodyPr/>
          <a:lstStyle/>
          <a:p>
            <a:r>
              <a:rPr lang="zh-CN" altLang="en-US" dirty="0"/>
              <a:t>函数（过程）调用的</a:t>
            </a:r>
            <a:r>
              <a:rPr lang="en-US" altLang="zh-CN" dirty="0"/>
              <a:t>6</a:t>
            </a:r>
            <a:r>
              <a:rPr lang="zh-CN" altLang="en-US" dirty="0"/>
              <a:t>个步骤</a:t>
            </a:r>
            <a:endParaRPr lang="en-US" altLang="zh-CN" dirty="0"/>
          </a:p>
          <a:p>
            <a:pPr lvl="1"/>
            <a:r>
              <a:rPr lang="zh-CN" altLang="en-US" dirty="0"/>
              <a:t>将参数放在过程函数可以访问到的位置（x10~x17）</a:t>
            </a:r>
            <a:endParaRPr lang="en-US" altLang="zh-CN" dirty="0"/>
          </a:p>
          <a:p>
            <a:pPr lvl="1"/>
            <a:r>
              <a:rPr lang="zh-CN" altLang="en-US" dirty="0"/>
              <a:t>将控制转交给函数</a:t>
            </a:r>
            <a:endParaRPr lang="en-US" altLang="zh-CN" dirty="0"/>
          </a:p>
          <a:p>
            <a:pPr lvl="1"/>
            <a:r>
              <a:rPr lang="zh-CN" altLang="en-US" dirty="0"/>
              <a:t>获取函数所需的存储资源</a:t>
            </a:r>
            <a:endParaRPr lang="en-US" altLang="zh-CN" dirty="0"/>
          </a:p>
          <a:p>
            <a:pPr lvl="1"/>
            <a:r>
              <a:rPr lang="zh-CN" altLang="en-US" dirty="0"/>
              <a:t>执行</a:t>
            </a:r>
            <a:r>
              <a:rPr lang="zh-CN" dirty="0"/>
              <a:t>过程中的操作</a:t>
            </a:r>
          </a:p>
          <a:p>
            <a:pPr lvl="1"/>
            <a:r>
              <a:rPr lang="zh-CN" altLang="en-US" dirty="0"/>
              <a:t>将结果值放在调用程序可以访问到的寄存器</a:t>
            </a:r>
            <a:endParaRPr lang="en-US" altLang="zh-CN" dirty="0"/>
          </a:p>
          <a:p>
            <a:pPr lvl="1"/>
            <a:r>
              <a:rPr lang="zh-CN" altLang="en-US" dirty="0"/>
              <a:t>返回调用位置（</a:t>
            </a:r>
            <a:r>
              <a:rPr lang="en-US" altLang="zh-CN" dirty="0"/>
              <a:t>x1</a:t>
            </a:r>
            <a:r>
              <a:rPr lang="zh-CN" altLang="en-US" dirty="0"/>
              <a:t>中保存的地址）</a:t>
            </a:r>
          </a:p>
        </p:txBody>
      </p:sp>
      <p:sp>
        <p:nvSpPr>
          <p:cNvPr id="4" name="灯片编号占位符 3"/>
          <p:cNvSpPr>
            <a:spLocks noGrp="1"/>
          </p:cNvSpPr>
          <p:nvPr>
            <p:ph type="sldNum" sz="quarter" idx="12"/>
          </p:nvPr>
        </p:nvSpPr>
        <p:spPr/>
        <p:txBody>
          <a:bodyPr/>
          <a:lstStyle/>
          <a:p>
            <a:fld id="{8EE8E787-E6FE-45D8-9039-788B45E44EE7}" type="slidenum">
              <a:rPr lang="zh-CN" altLang="en-US" smtClean="0"/>
              <a:t>67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函数调用</a:t>
            </a:r>
            <a:endParaRPr lang="zh-CN" altLang="en-US"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68</a:t>
            </a:fld>
            <a:endParaRPr lang="zh-CN" altLang="en-US" dirty="0"/>
          </a:p>
        </p:txBody>
      </p:sp>
      <p:sp>
        <p:nvSpPr>
          <p:cNvPr id="8" name="内容占位符 2"/>
          <p:cNvSpPr txBox="1">
            <a:spLocks/>
          </p:cNvSpPr>
          <p:nvPr/>
        </p:nvSpPr>
        <p:spPr>
          <a:xfrm>
            <a:off x="838200" y="1380914"/>
            <a:ext cx="10515599" cy="4400762"/>
          </a:xfrm>
          <a:prstGeom prst="rect">
            <a:avLst/>
          </a:prstGeom>
        </p:spPr>
        <p:txBody>
          <a:bodyPr vert="horz" lIns="91440" tIns="45720" rIns="91440" bIns="45720" rtlCol="0">
            <a:normAutofit lnSpcReduction="10000"/>
          </a:bodyPr>
          <a:lstStyle>
            <a:lvl1pPr marL="342900" indent="-342900" algn="just" defTabSz="914400" rtl="0" eaLnBrk="1" latinLnBrk="0" hangingPunct="1">
              <a:lnSpc>
                <a:spcPct val="150000"/>
              </a:lnSpc>
              <a:spcBef>
                <a:spcPts val="1000"/>
              </a:spcBef>
              <a:buClr>
                <a:srgbClr val="FFC000"/>
              </a:buClr>
              <a:buFont typeface="Wingdings" panose="05000000000000000000" pitchFamily="2" charset="2"/>
              <a:buChar char="n"/>
              <a:defRPr sz="2600" kern="1200">
                <a:solidFill>
                  <a:schemeClr val="tx1"/>
                </a:solidFill>
                <a:latin typeface="微软雅黑" panose="020B0503020204020204" pitchFamily="34" charset="-122"/>
                <a:ea typeface="微软雅黑" panose="020B0503020204020204" pitchFamily="34" charset="-122"/>
                <a:cs typeface="+mn-cs"/>
              </a:defRPr>
            </a:lvl1pPr>
            <a:lvl2pPr marL="812800" indent="-355600" algn="just" defTabSz="914400" rtl="0" eaLnBrk="1" latinLnBrk="0" hangingPunct="1">
              <a:lnSpc>
                <a:spcPct val="150000"/>
              </a:lnSpc>
              <a:spcBef>
                <a:spcPts val="500"/>
              </a:spcBef>
              <a:buClr>
                <a:srgbClr val="FFC000"/>
              </a:buClr>
              <a:buFont typeface="Wingdings" panose="05000000000000000000" pitchFamily="2" charset="2"/>
              <a:buChar char="p"/>
              <a:defRPr sz="2000" kern="1200">
                <a:solidFill>
                  <a:srgbClr val="C00000"/>
                </a:solidFill>
                <a:latin typeface="微软雅黑" panose="020B0503020204020204" pitchFamily="34" charset="-122"/>
                <a:ea typeface="微软雅黑" panose="020B0503020204020204" pitchFamily="34" charset="-122"/>
                <a:cs typeface="+mn-cs"/>
              </a:defRPr>
            </a:lvl2pPr>
            <a:lvl3pPr marL="1143000" indent="-228600" algn="just" defTabSz="914400" rtl="0" eaLnBrk="1" latinLnBrk="0" hangingPunct="1">
              <a:lnSpc>
                <a:spcPct val="150000"/>
              </a:lnSpc>
              <a:spcBef>
                <a:spcPts val="500"/>
              </a:spcBef>
              <a:buClr>
                <a:srgbClr val="FFC000"/>
              </a:buClr>
              <a:buFont typeface="Wingdings" panose="05000000000000000000" pitchFamily="2" charset="2"/>
              <a:buChar char="u"/>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just"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fontAlgn="auto">
              <a:spcAft>
                <a:spcPts val="0"/>
              </a:spcAft>
              <a:buClr>
                <a:srgbClr val="000000"/>
              </a:buClr>
              <a:buSzTx/>
              <a:buFont typeface="Arial" panose="020B0604020202020204" pitchFamily="34" charset="0"/>
              <a:buChar char="•"/>
              <a:tabLst/>
              <a:defRPr/>
            </a:pPr>
            <a:r>
              <a:rPr lang="zh-CN" altLang="en-US" sz="3200" dirty="0">
                <a:latin typeface="+mn-lt"/>
                <a:ea typeface="+mn-ea"/>
              </a:rPr>
              <a:t>调用子程序包含两个参与者</a:t>
            </a:r>
            <a:endParaRPr lang="en-US" altLang="zh-CN" sz="3200" dirty="0">
              <a:latin typeface="+mn-lt"/>
              <a:ea typeface="+mn-ea"/>
            </a:endParaRPr>
          </a:p>
          <a:p>
            <a:pPr marL="685800" marR="0" lvl="1" indent="-228600" algn="l" fontAlgn="auto">
              <a:lnSpc>
                <a:spcPct val="190000"/>
              </a:lnSpc>
              <a:spcBef>
                <a:spcPct val="0"/>
              </a:spcBef>
              <a:spcAft>
                <a:spcPts val="0"/>
              </a:spcAft>
              <a:buClr>
                <a:srgbClr val="000000"/>
              </a:buClr>
              <a:buSzTx/>
              <a:buFont typeface="Arial" panose="020B0604020202020204" pitchFamily="34" charset="0"/>
              <a:buChar char="•"/>
              <a:tabLst/>
              <a:defRPr/>
            </a:pPr>
            <a:r>
              <a:rPr lang="zh-CN" altLang="en-US" sz="2800" dirty="0">
                <a:solidFill>
                  <a:srgbClr val="0000FF"/>
                </a:solidFill>
                <a:latin typeface="+mn-lt"/>
                <a:ea typeface="+mn-ea"/>
              </a:rPr>
              <a:t>调用者（</a:t>
            </a:r>
            <a:r>
              <a:rPr lang="en-US" altLang="zh-CN" sz="2800" dirty="0">
                <a:solidFill>
                  <a:srgbClr val="0000FF"/>
                </a:solidFill>
                <a:latin typeface="+mn-lt"/>
                <a:ea typeface="+mn-ea"/>
              </a:rPr>
              <a:t>caller</a:t>
            </a:r>
            <a:r>
              <a:rPr lang="zh-CN" altLang="en-US" sz="2800" dirty="0">
                <a:solidFill>
                  <a:srgbClr val="0000FF"/>
                </a:solidFill>
                <a:latin typeface="+mn-lt"/>
                <a:ea typeface="+mn-ea"/>
              </a:rPr>
              <a:t>）</a:t>
            </a:r>
            <a:endParaRPr lang="en-US" altLang="zh-CN" sz="2800" dirty="0">
              <a:solidFill>
                <a:srgbClr val="0000FF"/>
              </a:solidFill>
              <a:latin typeface="+mn-lt"/>
              <a:ea typeface="+mn-ea"/>
            </a:endParaRPr>
          </a:p>
          <a:p>
            <a:pPr marL="914400" marR="0" lvl="2" indent="0" algn="just" defTabSz="914400" rtl="0" eaLnBrk="1" fontAlgn="auto" latinLnBrk="0" hangingPunct="1">
              <a:lnSpc>
                <a:spcPct val="150000"/>
              </a:lnSpc>
              <a:spcBef>
                <a:spcPts val="500"/>
              </a:spcBef>
              <a:spcAft>
                <a:spcPts val="0"/>
              </a:spcAft>
              <a:buClr>
                <a:srgbClr val="FFC000"/>
              </a:buClr>
              <a:buSzTx/>
              <a:buNone/>
              <a:tabLst/>
              <a:defRPr/>
            </a:pPr>
            <a:r>
              <a:rPr kumimoji="0" lang="zh-CN" altLang="en-US" sz="22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准备函数参数，跳转到被调用者子程序</a:t>
            </a:r>
            <a:endParaRPr kumimoji="0" lang="en-US" altLang="zh-CN" sz="22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a:p>
            <a:pPr marL="685800" lvl="1" indent="-228600" algn="l">
              <a:lnSpc>
                <a:spcPct val="180000"/>
              </a:lnSpc>
              <a:spcBef>
                <a:spcPct val="0"/>
              </a:spcBef>
              <a:buClr>
                <a:srgbClr val="000000"/>
              </a:buClr>
              <a:buFont typeface="Arial" panose="020B0604020202020204" pitchFamily="34" charset="0"/>
              <a:buChar char="•"/>
              <a:defRPr/>
            </a:pPr>
            <a:r>
              <a:rPr lang="zh-CN" altLang="en-US" sz="2800" dirty="0">
                <a:solidFill>
                  <a:srgbClr val="0000FF"/>
                </a:solidFill>
                <a:latin typeface="+mn-lt"/>
                <a:ea typeface="+mn-ea"/>
              </a:rPr>
              <a:t>被调用者（</a:t>
            </a:r>
            <a:r>
              <a:rPr lang="en-US" altLang="zh-CN" sz="2800" dirty="0">
                <a:solidFill>
                  <a:srgbClr val="0000FF"/>
                </a:solidFill>
                <a:latin typeface="+mn-lt"/>
                <a:ea typeface="+mn-ea"/>
              </a:rPr>
              <a:t>callee</a:t>
            </a:r>
            <a:r>
              <a:rPr lang="zh-CN" altLang="en-US" sz="2800" dirty="0">
                <a:solidFill>
                  <a:srgbClr val="0000FF"/>
                </a:solidFill>
                <a:latin typeface="+mn-lt"/>
                <a:ea typeface="+mn-ea"/>
              </a:rPr>
              <a:t>）</a:t>
            </a:r>
            <a:endParaRPr lang="en-US" altLang="zh-CN" sz="2800" dirty="0">
              <a:solidFill>
                <a:srgbClr val="0000FF"/>
              </a:solidFill>
              <a:latin typeface="+mn-lt"/>
              <a:ea typeface="+mn-ea"/>
            </a:endParaRPr>
          </a:p>
          <a:p>
            <a:pPr marL="914400" marR="0" lvl="2" indent="0" algn="just" defTabSz="914400" rtl="0" eaLnBrk="1" fontAlgn="auto" latinLnBrk="0" hangingPunct="1">
              <a:lnSpc>
                <a:spcPct val="150000"/>
              </a:lnSpc>
              <a:spcBef>
                <a:spcPts val="500"/>
              </a:spcBef>
              <a:spcAft>
                <a:spcPts val="0"/>
              </a:spcAft>
              <a:buClr>
                <a:srgbClr val="FFC000"/>
              </a:buClr>
              <a:buSzTx/>
              <a:buNone/>
              <a:tabLst/>
              <a:defRPr/>
            </a:pPr>
            <a:r>
              <a:rPr kumimoji="0" lang="zh-CN" altLang="en-US" sz="22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使用调用者提供的参数，然后运行</a:t>
            </a:r>
            <a:endParaRPr kumimoji="0" lang="en-US" altLang="zh-CN" sz="22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a:p>
            <a:pPr marL="914400" marR="0" lvl="2" indent="0" algn="just" defTabSz="914400" rtl="0" eaLnBrk="1" fontAlgn="auto" latinLnBrk="0" hangingPunct="1">
              <a:lnSpc>
                <a:spcPct val="150000"/>
              </a:lnSpc>
              <a:spcBef>
                <a:spcPts val="500"/>
              </a:spcBef>
              <a:spcAft>
                <a:spcPts val="0"/>
              </a:spcAft>
              <a:buClr>
                <a:srgbClr val="FFC000"/>
              </a:buClr>
              <a:buSzTx/>
              <a:buNone/>
              <a:tabLst/>
              <a:defRPr/>
            </a:pPr>
            <a:r>
              <a:rPr kumimoji="0" lang="zh-CN" altLang="en-US" sz="22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运行结束保存返回值</a:t>
            </a:r>
            <a:endParaRPr kumimoji="0" lang="en-US" altLang="zh-CN" sz="22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a:p>
            <a:pPr marL="914400" marR="0" lvl="2" indent="0" algn="just" defTabSz="914400" rtl="0" eaLnBrk="1" fontAlgn="auto" latinLnBrk="0" hangingPunct="1">
              <a:lnSpc>
                <a:spcPct val="150000"/>
              </a:lnSpc>
              <a:spcBef>
                <a:spcPts val="500"/>
              </a:spcBef>
              <a:spcAft>
                <a:spcPts val="0"/>
              </a:spcAft>
              <a:buClr>
                <a:srgbClr val="FFC000"/>
              </a:buClr>
              <a:buSzTx/>
              <a:buNone/>
              <a:tabLst/>
              <a:defRPr/>
            </a:pPr>
            <a:r>
              <a:rPr kumimoji="0" lang="zh-CN" altLang="en-US" sz="22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将控制（如跳回）还给调用者。</a:t>
            </a:r>
          </a:p>
          <a:p>
            <a:pPr marL="812800" marR="0" lvl="1" indent="-355600" algn="just" defTabSz="914400" rtl="0" eaLnBrk="1" fontAlgn="auto" latinLnBrk="0" hangingPunct="1">
              <a:lnSpc>
                <a:spcPct val="150000"/>
              </a:lnSpc>
              <a:spcBef>
                <a:spcPts val="500"/>
              </a:spcBef>
              <a:spcAft>
                <a:spcPts val="0"/>
              </a:spcAft>
              <a:buClr>
                <a:srgbClr val="FFC000"/>
              </a:buClr>
              <a:buSzTx/>
              <a:buFont typeface="Wingdings" panose="05000000000000000000" pitchFamily="2" charset="2"/>
              <a:buChar char="p"/>
              <a:tabLst/>
              <a:defRPr/>
            </a:pPr>
            <a:endParaRPr kumimoji="0" lang="zh-CN" altLang="en-US" sz="1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0858655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栈的使用</a:t>
            </a:r>
            <a:endParaRPr lang="zh-CN" altLang="en-US"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69</a:t>
            </a:fld>
            <a:endParaRPr lang="zh-CN" altLang="en-US" dirty="0"/>
          </a:p>
        </p:txBody>
      </p:sp>
      <p:sp>
        <p:nvSpPr>
          <p:cNvPr id="8" name="内容占位符 2"/>
          <p:cNvSpPr>
            <a:spLocks noGrp="1"/>
          </p:cNvSpPr>
          <p:nvPr>
            <p:ph idx="1"/>
          </p:nvPr>
        </p:nvSpPr>
        <p:spPr>
          <a:xfrm>
            <a:off x="838200" y="1282888"/>
            <a:ext cx="10515599" cy="4413062"/>
          </a:xfrm>
        </p:spPr>
        <p:txBody>
          <a:bodyPr/>
          <a:lstStyle/>
          <a:p>
            <a:pPr>
              <a:buFont typeface="Wingdings" panose="05000000000000000000" pitchFamily="2" charset="2"/>
              <a:buChar char="u"/>
            </a:pPr>
            <a:r>
              <a:rPr lang="zh-CN" altLang="en-US" sz="2800" dirty="0"/>
              <a:t>高级语言函数体中一般使用局部变量</a:t>
            </a:r>
            <a:endParaRPr lang="en-US" altLang="zh-CN" sz="2800" dirty="0"/>
          </a:p>
          <a:p>
            <a:pPr>
              <a:buFont typeface="Wingdings" panose="05000000000000000000" pitchFamily="2" charset="2"/>
              <a:buChar char="u"/>
            </a:pPr>
            <a:r>
              <a:rPr lang="en-US" altLang="zh-CN" sz="2800" dirty="0"/>
              <a:t>RISC-V</a:t>
            </a:r>
            <a:r>
              <a:rPr lang="zh-CN" altLang="en-US" sz="2800" dirty="0"/>
              <a:t>汇编子程序</a:t>
            </a:r>
            <a:r>
              <a:rPr lang="zh-CN" altLang="en-US" sz="2800" dirty="0">
                <a:solidFill>
                  <a:srgbClr val="0000FF"/>
                </a:solidFill>
              </a:rPr>
              <a:t>使用寄存器（全局变量）</a:t>
            </a:r>
            <a:endParaRPr lang="en-US" altLang="zh-CN" sz="2800" dirty="0">
              <a:solidFill>
                <a:srgbClr val="0000FF"/>
              </a:solidFill>
            </a:endParaRPr>
          </a:p>
          <a:p>
            <a:pPr>
              <a:buFont typeface="Wingdings" panose="05000000000000000000" pitchFamily="2" charset="2"/>
              <a:buChar char="u"/>
            </a:pPr>
            <a:r>
              <a:rPr lang="zh-CN" altLang="en-US" sz="2800" dirty="0"/>
              <a:t>调用者函数和被调用函数可能使用相同寄存器</a:t>
            </a:r>
            <a:endParaRPr lang="en-US" altLang="zh-CN" sz="2800" dirty="0"/>
          </a:p>
          <a:p>
            <a:pPr lvl="1" algn="just" eaLnBrk="1" hangingPunct="1">
              <a:spcBef>
                <a:spcPct val="25000"/>
              </a:spcBef>
            </a:pPr>
            <a:r>
              <a:rPr lang="zh-CN" altLang="en-US" dirty="0"/>
              <a:t>造成数据破坏</a:t>
            </a:r>
            <a:endParaRPr lang="en-US" altLang="zh-CN" dirty="0"/>
          </a:p>
          <a:p>
            <a:pPr lvl="1" algn="just" eaLnBrk="1" hangingPunct="1">
              <a:spcBef>
                <a:spcPct val="25000"/>
              </a:spcBef>
            </a:pPr>
            <a:r>
              <a:rPr lang="zh-CN" altLang="en-US" dirty="0"/>
              <a:t>被调用函数需要保存可能被破坏的寄存器（现场）</a:t>
            </a:r>
            <a:endParaRPr lang="en-US" altLang="zh-CN" dirty="0"/>
          </a:p>
          <a:p>
            <a:pPr lvl="1" algn="just" eaLnBrk="1" hangingPunct="1">
              <a:spcBef>
                <a:spcPct val="25000"/>
              </a:spcBef>
            </a:pPr>
            <a:r>
              <a:rPr lang="zh-CN" altLang="en-US" dirty="0"/>
              <a:t>哪些寄存器属于现场？</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2023225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9073" name="标题 2"/>
          <p:cNvSpPr>
            <a:spLocks noGrp="1"/>
          </p:cNvSpPr>
          <p:nvPr>
            <p:ph type="title"/>
          </p:nvPr>
        </p:nvSpPr>
        <p:spPr/>
        <p:txBody>
          <a:bodyPr/>
          <a:lstStyle/>
          <a:p>
            <a:r>
              <a:rPr lang="zh-CN" altLang="en-US" dirty="0">
                <a:latin typeface="Times New Roman" panose="02020603050405020304" pitchFamily="18" charset="0"/>
              </a:rPr>
              <a:t>以</a:t>
            </a:r>
            <a:r>
              <a:rPr lang="zh-CN" altLang="en-US" b="1" dirty="0">
                <a:latin typeface="Times New Roman" panose="02020603050405020304" pitchFamily="18" charset="0"/>
              </a:rPr>
              <a:t>存储器为中心的计算机硬件示意图</a:t>
            </a:r>
            <a:endParaRPr lang="zh-CN" altLang="en-US" b="1" dirty="0"/>
          </a:p>
        </p:txBody>
      </p:sp>
      <p:sp>
        <p:nvSpPr>
          <p:cNvPr id="1049074" name="灯片编号占位符 5"/>
          <p:cNvSpPr txBox="1">
            <a:spLocks noGrp="1"/>
          </p:cNvSpPr>
          <p:nvPr>
            <p:ph type="sldNum" sz="quarter" idx="12"/>
          </p:nvPr>
        </p:nvSpPr>
        <p:spPr>
          <a:xfrm>
            <a:off x="8610600" y="6356350"/>
            <a:ext cx="2743200" cy="365125"/>
          </a:xfr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D53B9609-CEE7-4B89-9EA1-26B7FB394DD2}" type="slidenum">
              <a:rPr kumimoji="0" lang="zh-CN" altLang="en-US" sz="1200" b="0" i="0" u="none" strike="noStrike" kern="1200" cap="none" spc="0" normalizeH="0" baseline="0" noProof="0">
                <a:ln>
                  <a:noFill/>
                </a:ln>
                <a:solidFill>
                  <a:prstClr val="black">
                    <a:lumMod val="95000"/>
                    <a:lumOff val="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altLang="zh-CN" sz="1200" b="0"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p:grpSp>
        <p:nvGrpSpPr>
          <p:cNvPr id="270" name="Group 6"/>
          <p:cNvGrpSpPr/>
          <p:nvPr/>
        </p:nvGrpSpPr>
        <p:grpSpPr bwMode="auto">
          <a:xfrm>
            <a:off x="1588798" y="1880075"/>
            <a:ext cx="8626475" cy="4114800"/>
            <a:chOff x="144" y="1495"/>
            <a:chExt cx="5434" cy="2592"/>
          </a:xfrm>
        </p:grpSpPr>
        <p:sp>
          <p:nvSpPr>
            <p:cNvPr id="1049075" name="Rectangle 7"/>
            <p:cNvSpPr>
              <a:spLocks noChangeArrowheads="1"/>
            </p:cNvSpPr>
            <p:nvPr/>
          </p:nvSpPr>
          <p:spPr bwMode="auto">
            <a:xfrm>
              <a:off x="2205" y="3979"/>
              <a:ext cx="207" cy="108"/>
            </a:xfrm>
            <a:prstGeom prst="rect">
              <a:avLst/>
            </a:prstGeom>
            <a:no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9076" name="Text Box 8"/>
            <p:cNvSpPr txBox="1">
              <a:spLocks noChangeArrowheads="1"/>
            </p:cNvSpPr>
            <p:nvPr/>
          </p:nvSpPr>
          <p:spPr bwMode="auto">
            <a:xfrm>
              <a:off x="144" y="2649"/>
              <a:ext cx="571" cy="330"/>
            </a:xfrm>
            <a:prstGeom prst="rect">
              <a:avLst/>
            </a:prstGeom>
            <a:no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程序</a:t>
              </a:r>
            </a:p>
          </p:txBody>
        </p:sp>
        <p:sp>
          <p:nvSpPr>
            <p:cNvPr id="1049077" name="Rectangle 9"/>
            <p:cNvSpPr>
              <a:spLocks noChangeArrowheads="1"/>
            </p:cNvSpPr>
            <p:nvPr/>
          </p:nvSpPr>
          <p:spPr bwMode="auto">
            <a:xfrm>
              <a:off x="4721" y="2748"/>
              <a:ext cx="857" cy="507"/>
            </a:xfrm>
            <a:prstGeom prst="rect">
              <a:avLst/>
            </a:prstGeom>
            <a:noFill/>
            <a:ln>
              <a:noFill/>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9078" name="Rectangle 10"/>
            <p:cNvSpPr>
              <a:spLocks noChangeArrowheads="1"/>
            </p:cNvSpPr>
            <p:nvPr/>
          </p:nvSpPr>
          <p:spPr bwMode="auto">
            <a:xfrm>
              <a:off x="2448" y="2407"/>
              <a:ext cx="864" cy="377"/>
            </a:xfrm>
            <a:prstGeom prst="rect">
              <a:avLst/>
            </a:prstGeom>
            <a:noFill/>
            <a:ln w="25400">
              <a:solidFill>
                <a:schemeClr val="folHlink"/>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存储器</a:t>
              </a:r>
            </a:p>
          </p:txBody>
        </p:sp>
        <p:sp>
          <p:nvSpPr>
            <p:cNvPr id="1049079" name="Rectangle 11"/>
            <p:cNvSpPr>
              <a:spLocks noChangeArrowheads="1"/>
            </p:cNvSpPr>
            <p:nvPr/>
          </p:nvSpPr>
          <p:spPr bwMode="auto">
            <a:xfrm>
              <a:off x="3936" y="2400"/>
              <a:ext cx="1056" cy="384"/>
            </a:xfrm>
            <a:prstGeom prst="rect">
              <a:avLst/>
            </a:prstGeom>
            <a:noFill/>
            <a:ln w="25400">
              <a:solidFill>
                <a:schemeClr val="folHlink"/>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输出设备</a:t>
              </a:r>
            </a:p>
          </p:txBody>
        </p:sp>
        <p:sp>
          <p:nvSpPr>
            <p:cNvPr id="1049080" name="Rectangle 12"/>
            <p:cNvSpPr>
              <a:spLocks noChangeArrowheads="1"/>
            </p:cNvSpPr>
            <p:nvPr/>
          </p:nvSpPr>
          <p:spPr bwMode="auto">
            <a:xfrm>
              <a:off x="768" y="2400"/>
              <a:ext cx="1056" cy="384"/>
            </a:xfrm>
            <a:prstGeom prst="rect">
              <a:avLst/>
            </a:prstGeom>
            <a:noFill/>
            <a:ln w="28575">
              <a:solidFill>
                <a:schemeClr val="folHlink"/>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输入设备</a:t>
              </a:r>
            </a:p>
          </p:txBody>
        </p:sp>
        <p:sp>
          <p:nvSpPr>
            <p:cNvPr id="1049081" name="Rectangle 13"/>
            <p:cNvSpPr>
              <a:spLocks noChangeArrowheads="1"/>
            </p:cNvSpPr>
            <p:nvPr/>
          </p:nvSpPr>
          <p:spPr bwMode="auto">
            <a:xfrm>
              <a:off x="2448" y="3312"/>
              <a:ext cx="864" cy="377"/>
            </a:xfrm>
            <a:prstGeom prst="rect">
              <a:avLst/>
            </a:prstGeom>
            <a:noFill/>
            <a:ln w="25400">
              <a:solidFill>
                <a:schemeClr val="folHlink"/>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运算器</a:t>
              </a:r>
            </a:p>
          </p:txBody>
        </p:sp>
        <p:sp>
          <p:nvSpPr>
            <p:cNvPr id="1049082" name="Rectangle 14"/>
            <p:cNvSpPr>
              <a:spLocks noChangeArrowheads="1"/>
            </p:cNvSpPr>
            <p:nvPr/>
          </p:nvSpPr>
          <p:spPr bwMode="auto">
            <a:xfrm>
              <a:off x="2448" y="1495"/>
              <a:ext cx="864" cy="377"/>
            </a:xfrm>
            <a:prstGeom prst="rect">
              <a:avLst/>
            </a:prstGeom>
            <a:noFill/>
            <a:ln w="25400">
              <a:solidFill>
                <a:schemeClr val="folHlink"/>
              </a:solidFill>
              <a:miter lim="800000"/>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控制器</a:t>
              </a:r>
            </a:p>
          </p:txBody>
        </p:sp>
        <p:sp>
          <p:nvSpPr>
            <p:cNvPr id="1049083" name="AutoShape 15"/>
            <p:cNvSpPr>
              <a:spLocks noChangeArrowheads="1"/>
            </p:cNvSpPr>
            <p:nvPr/>
          </p:nvSpPr>
          <p:spPr bwMode="auto">
            <a:xfrm>
              <a:off x="185" y="2491"/>
              <a:ext cx="576" cy="192"/>
            </a:xfrm>
            <a:prstGeom prst="rightArrow">
              <a:avLst>
                <a:gd name="adj1" fmla="val 50000"/>
                <a:gd name="adj2" fmla="val 75000"/>
              </a:avLst>
            </a:prstGeom>
            <a:noFill/>
            <a:ln w="28575">
              <a:solidFill>
                <a:schemeClr val="folHlink"/>
              </a:solidFill>
              <a:miter lim="800000"/>
            </a:ln>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9084" name="AutoShape 16"/>
            <p:cNvSpPr>
              <a:spLocks noChangeArrowheads="1"/>
            </p:cNvSpPr>
            <p:nvPr/>
          </p:nvSpPr>
          <p:spPr bwMode="auto">
            <a:xfrm>
              <a:off x="1824" y="2496"/>
              <a:ext cx="613" cy="192"/>
            </a:xfrm>
            <a:prstGeom prst="rightArrow">
              <a:avLst>
                <a:gd name="adj1" fmla="val 50000"/>
                <a:gd name="adj2" fmla="val 79818"/>
              </a:avLst>
            </a:prstGeom>
            <a:noFill/>
            <a:ln w="28575">
              <a:solidFill>
                <a:schemeClr val="folHlink"/>
              </a:solidFill>
              <a:miter lim="800000"/>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9085" name="AutoShape 17"/>
            <p:cNvSpPr>
              <a:spLocks noChangeArrowheads="1"/>
            </p:cNvSpPr>
            <p:nvPr/>
          </p:nvSpPr>
          <p:spPr bwMode="auto">
            <a:xfrm>
              <a:off x="3312" y="2496"/>
              <a:ext cx="615" cy="192"/>
            </a:xfrm>
            <a:prstGeom prst="rightArrow">
              <a:avLst>
                <a:gd name="adj1" fmla="val 50000"/>
                <a:gd name="adj2" fmla="val 80078"/>
              </a:avLst>
            </a:prstGeom>
            <a:noFill/>
            <a:ln w="28575">
              <a:solidFill>
                <a:schemeClr val="folHlink"/>
              </a:solidFill>
              <a:miter lim="800000"/>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9086" name="AutoShape 18"/>
            <p:cNvSpPr>
              <a:spLocks noChangeArrowheads="1"/>
            </p:cNvSpPr>
            <p:nvPr/>
          </p:nvSpPr>
          <p:spPr bwMode="auto">
            <a:xfrm>
              <a:off x="4992" y="2496"/>
              <a:ext cx="576" cy="192"/>
            </a:xfrm>
            <a:prstGeom prst="rightArrow">
              <a:avLst>
                <a:gd name="adj1" fmla="val 50000"/>
                <a:gd name="adj2" fmla="val 75000"/>
              </a:avLst>
            </a:prstGeom>
            <a:noFill/>
            <a:ln w="28575">
              <a:solidFill>
                <a:schemeClr val="folHlink"/>
              </a:solidFill>
              <a:miter lim="800000"/>
            </a:ln>
          </p:spPr>
          <p:txBody>
            <a:bodyPr wrap="non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9087" name="Freeform 19"/>
            <p:cNvSpPr/>
            <p:nvPr/>
          </p:nvSpPr>
          <p:spPr bwMode="auto">
            <a:xfrm>
              <a:off x="2016" y="1776"/>
              <a:ext cx="435" cy="768"/>
            </a:xfrm>
            <a:custGeom>
              <a:avLst/>
              <a:gdLst>
                <a:gd name="T0" fmla="*/ 0 w 435"/>
                <a:gd name="T1" fmla="*/ 823 h 742"/>
                <a:gd name="T2" fmla="*/ 0 w 435"/>
                <a:gd name="T3" fmla="*/ 1 h 742"/>
                <a:gd name="T4" fmla="*/ 435 w 435"/>
                <a:gd name="T5" fmla="*/ 0 h 742"/>
                <a:gd name="T6" fmla="*/ 0 60000 65536"/>
                <a:gd name="T7" fmla="*/ 0 60000 65536"/>
                <a:gd name="T8" fmla="*/ 0 60000 65536"/>
                <a:gd name="T9" fmla="*/ 0 w 435"/>
                <a:gd name="T10" fmla="*/ 0 h 742"/>
                <a:gd name="T11" fmla="*/ 435 w 435"/>
                <a:gd name="T12" fmla="*/ 742 h 742"/>
              </a:gdLst>
              <a:ahLst/>
              <a:cxnLst>
                <a:cxn ang="T6">
                  <a:pos x="T0" y="T1"/>
                </a:cxn>
                <a:cxn ang="T7">
                  <a:pos x="T2" y="T3"/>
                </a:cxn>
                <a:cxn ang="T8">
                  <a:pos x="T4" y="T5"/>
                </a:cxn>
              </a:cxnLst>
              <a:rect l="T9" t="T10" r="T11" b="T12"/>
              <a:pathLst>
                <a:path w="435" h="742">
                  <a:moveTo>
                    <a:pt x="0" y="742"/>
                  </a:moveTo>
                  <a:lnTo>
                    <a:pt x="0" y="1"/>
                  </a:lnTo>
                  <a:lnTo>
                    <a:pt x="435" y="0"/>
                  </a:lnTo>
                </a:path>
              </a:pathLst>
            </a:custGeom>
            <a:noFill/>
            <a:ln w="38100">
              <a:solidFill>
                <a:schemeClr val="folHlink"/>
              </a:solidFill>
              <a:rou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49088" name="Line 20"/>
            <p:cNvSpPr>
              <a:spLocks noChangeShapeType="1"/>
            </p:cNvSpPr>
            <p:nvPr/>
          </p:nvSpPr>
          <p:spPr bwMode="auto">
            <a:xfrm flipV="1">
              <a:off x="2640" y="1872"/>
              <a:ext cx="0" cy="528"/>
            </a:xfrm>
            <a:prstGeom prst="line">
              <a:avLst/>
            </a:prstGeom>
            <a:noFill/>
            <a:ln w="38100">
              <a:solidFill>
                <a:schemeClr val="folHlink"/>
              </a:solidFill>
              <a:prstDash val="dash"/>
              <a:round/>
              <a:tailEnd type="stealth" w="med" len="me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49089" name="Line 21"/>
            <p:cNvSpPr>
              <a:spLocks noChangeShapeType="1"/>
            </p:cNvSpPr>
            <p:nvPr/>
          </p:nvSpPr>
          <p:spPr bwMode="auto">
            <a:xfrm rot="10800000" flipV="1">
              <a:off x="3072" y="1872"/>
              <a:ext cx="0" cy="528"/>
            </a:xfrm>
            <a:prstGeom prst="line">
              <a:avLst/>
            </a:prstGeom>
            <a:noFill/>
            <a:ln w="38100">
              <a:solidFill>
                <a:schemeClr val="folHlink"/>
              </a:solidFill>
              <a:round/>
              <a:tailEnd type="stealth" w="med" len="me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49090" name="AutoShape 22"/>
            <p:cNvSpPr>
              <a:spLocks noChangeArrowheads="1"/>
            </p:cNvSpPr>
            <p:nvPr/>
          </p:nvSpPr>
          <p:spPr bwMode="auto">
            <a:xfrm>
              <a:off x="2784" y="1872"/>
              <a:ext cx="144" cy="528"/>
            </a:xfrm>
            <a:prstGeom prst="upArrow">
              <a:avLst>
                <a:gd name="adj1" fmla="val 50000"/>
                <a:gd name="adj2" fmla="val 91667"/>
              </a:avLst>
            </a:prstGeom>
            <a:noFill/>
            <a:ln w="28575">
              <a:solidFill>
                <a:schemeClr val="folHlink"/>
              </a:solidFill>
              <a:miter lim="800000"/>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9091" name="Freeform 23"/>
            <p:cNvSpPr/>
            <p:nvPr/>
          </p:nvSpPr>
          <p:spPr bwMode="auto">
            <a:xfrm>
              <a:off x="2016" y="2640"/>
              <a:ext cx="432" cy="864"/>
            </a:xfrm>
            <a:custGeom>
              <a:avLst/>
              <a:gdLst>
                <a:gd name="T0" fmla="*/ 0 w 432"/>
                <a:gd name="T1" fmla="*/ 0 h 912"/>
                <a:gd name="T2" fmla="*/ 0 w 432"/>
                <a:gd name="T3" fmla="*/ 776 h 912"/>
                <a:gd name="T4" fmla="*/ 432 w 432"/>
                <a:gd name="T5" fmla="*/ 776 h 912"/>
                <a:gd name="T6" fmla="*/ 0 60000 65536"/>
                <a:gd name="T7" fmla="*/ 0 60000 65536"/>
                <a:gd name="T8" fmla="*/ 0 60000 65536"/>
                <a:gd name="T9" fmla="*/ 0 w 432"/>
                <a:gd name="T10" fmla="*/ 0 h 912"/>
                <a:gd name="T11" fmla="*/ 432 w 432"/>
                <a:gd name="T12" fmla="*/ 912 h 912"/>
              </a:gdLst>
              <a:ahLst/>
              <a:cxnLst>
                <a:cxn ang="T6">
                  <a:pos x="T0" y="T1"/>
                </a:cxn>
                <a:cxn ang="T7">
                  <a:pos x="T2" y="T3"/>
                </a:cxn>
                <a:cxn ang="T8">
                  <a:pos x="T4" y="T5"/>
                </a:cxn>
              </a:cxnLst>
              <a:rect l="T9" t="T10" r="T11" b="T12"/>
              <a:pathLst>
                <a:path w="432" h="912">
                  <a:moveTo>
                    <a:pt x="0" y="0"/>
                  </a:moveTo>
                  <a:lnTo>
                    <a:pt x="0" y="912"/>
                  </a:lnTo>
                  <a:lnTo>
                    <a:pt x="432" y="912"/>
                  </a:lnTo>
                </a:path>
              </a:pathLst>
            </a:custGeom>
            <a:noFill/>
            <a:ln w="38100">
              <a:solidFill>
                <a:schemeClr val="folHlink"/>
              </a:solidFill>
              <a:round/>
              <a:tailEnd type="stealth" w="med" len="me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49092" name="AutoShape 24"/>
            <p:cNvSpPr>
              <a:spLocks noChangeArrowheads="1"/>
            </p:cNvSpPr>
            <p:nvPr/>
          </p:nvSpPr>
          <p:spPr bwMode="auto">
            <a:xfrm>
              <a:off x="2976" y="2784"/>
              <a:ext cx="144" cy="528"/>
            </a:xfrm>
            <a:prstGeom prst="upArrow">
              <a:avLst>
                <a:gd name="adj1" fmla="val 50000"/>
                <a:gd name="adj2" fmla="val 91667"/>
              </a:avLst>
            </a:prstGeom>
            <a:noFill/>
            <a:ln w="28575">
              <a:solidFill>
                <a:schemeClr val="folHlink"/>
              </a:solidFill>
              <a:miter lim="800000"/>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9093" name="AutoShape 25"/>
            <p:cNvSpPr>
              <a:spLocks noChangeArrowheads="1"/>
            </p:cNvSpPr>
            <p:nvPr/>
          </p:nvSpPr>
          <p:spPr bwMode="auto">
            <a:xfrm rot="10800000">
              <a:off x="2592" y="2784"/>
              <a:ext cx="144" cy="521"/>
            </a:xfrm>
            <a:prstGeom prst="upArrow">
              <a:avLst>
                <a:gd name="adj1" fmla="val 50000"/>
                <a:gd name="adj2" fmla="val 90451"/>
              </a:avLst>
            </a:prstGeom>
            <a:noFill/>
            <a:ln w="28575">
              <a:solidFill>
                <a:schemeClr val="folHlink"/>
              </a:solidFill>
              <a:miter lim="800000"/>
            </a:ln>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9094" name="Freeform 26"/>
            <p:cNvSpPr/>
            <p:nvPr/>
          </p:nvSpPr>
          <p:spPr bwMode="auto">
            <a:xfrm>
              <a:off x="3312" y="2640"/>
              <a:ext cx="288" cy="864"/>
            </a:xfrm>
            <a:custGeom>
              <a:avLst/>
              <a:gdLst>
                <a:gd name="T0" fmla="*/ 0 w 288"/>
                <a:gd name="T1" fmla="*/ 864 h 864"/>
                <a:gd name="T2" fmla="*/ 288 w 288"/>
                <a:gd name="T3" fmla="*/ 864 h 864"/>
                <a:gd name="T4" fmla="*/ 288 w 288"/>
                <a:gd name="T5" fmla="*/ 0 h 864"/>
                <a:gd name="T6" fmla="*/ 0 60000 65536"/>
                <a:gd name="T7" fmla="*/ 0 60000 65536"/>
                <a:gd name="T8" fmla="*/ 0 60000 65536"/>
                <a:gd name="T9" fmla="*/ 0 w 288"/>
                <a:gd name="T10" fmla="*/ 0 h 864"/>
                <a:gd name="T11" fmla="*/ 288 w 288"/>
                <a:gd name="T12" fmla="*/ 864 h 864"/>
              </a:gdLst>
              <a:ahLst/>
              <a:cxnLst>
                <a:cxn ang="T6">
                  <a:pos x="T0" y="T1"/>
                </a:cxn>
                <a:cxn ang="T7">
                  <a:pos x="T2" y="T3"/>
                </a:cxn>
                <a:cxn ang="T8">
                  <a:pos x="T4" y="T5"/>
                </a:cxn>
              </a:cxnLst>
              <a:rect l="T9" t="T10" r="T11" b="T12"/>
              <a:pathLst>
                <a:path w="288" h="864">
                  <a:moveTo>
                    <a:pt x="0" y="864"/>
                  </a:moveTo>
                  <a:lnTo>
                    <a:pt x="288" y="864"/>
                  </a:lnTo>
                  <a:lnTo>
                    <a:pt x="288" y="0"/>
                  </a:lnTo>
                </a:path>
              </a:pathLst>
            </a:custGeom>
            <a:noFill/>
            <a:ln w="38100">
              <a:solidFill>
                <a:schemeClr val="folHlink"/>
              </a:solidFill>
              <a:prstDash val="dash"/>
              <a:roun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49095" name="Freeform 27"/>
            <p:cNvSpPr/>
            <p:nvPr/>
          </p:nvSpPr>
          <p:spPr bwMode="auto">
            <a:xfrm>
              <a:off x="3312" y="1776"/>
              <a:ext cx="288" cy="768"/>
            </a:xfrm>
            <a:custGeom>
              <a:avLst/>
              <a:gdLst>
                <a:gd name="T0" fmla="*/ 288 w 288"/>
                <a:gd name="T1" fmla="*/ 874 h 720"/>
                <a:gd name="T2" fmla="*/ 288 w 288"/>
                <a:gd name="T3" fmla="*/ 0 h 720"/>
                <a:gd name="T4" fmla="*/ 0 w 288"/>
                <a:gd name="T5" fmla="*/ 0 h 720"/>
                <a:gd name="T6" fmla="*/ 0 60000 65536"/>
                <a:gd name="T7" fmla="*/ 0 60000 65536"/>
                <a:gd name="T8" fmla="*/ 0 60000 65536"/>
                <a:gd name="T9" fmla="*/ 0 w 288"/>
                <a:gd name="T10" fmla="*/ 0 h 720"/>
                <a:gd name="T11" fmla="*/ 288 w 288"/>
                <a:gd name="T12" fmla="*/ 720 h 720"/>
              </a:gdLst>
              <a:ahLst/>
              <a:cxnLst>
                <a:cxn ang="T6">
                  <a:pos x="T0" y="T1"/>
                </a:cxn>
                <a:cxn ang="T7">
                  <a:pos x="T2" y="T3"/>
                </a:cxn>
                <a:cxn ang="T8">
                  <a:pos x="T4" y="T5"/>
                </a:cxn>
              </a:cxnLst>
              <a:rect l="T9" t="T10" r="T11" b="T12"/>
              <a:pathLst>
                <a:path w="288" h="720">
                  <a:moveTo>
                    <a:pt x="288" y="720"/>
                  </a:moveTo>
                  <a:lnTo>
                    <a:pt x="288" y="0"/>
                  </a:lnTo>
                  <a:lnTo>
                    <a:pt x="0" y="0"/>
                  </a:lnTo>
                </a:path>
              </a:pathLst>
            </a:custGeom>
            <a:noFill/>
            <a:ln w="38100">
              <a:solidFill>
                <a:schemeClr val="folHlink"/>
              </a:solidFill>
              <a:prstDash val="dash"/>
              <a:round/>
              <a:tailEnd type="stealth" w="med" len="me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49096" name="Freeform 28"/>
            <p:cNvSpPr/>
            <p:nvPr/>
          </p:nvSpPr>
          <p:spPr bwMode="auto">
            <a:xfrm>
              <a:off x="1488" y="1680"/>
              <a:ext cx="960" cy="720"/>
            </a:xfrm>
            <a:custGeom>
              <a:avLst/>
              <a:gdLst>
                <a:gd name="T0" fmla="*/ 0 w 960"/>
                <a:gd name="T1" fmla="*/ 826 h 672"/>
                <a:gd name="T2" fmla="*/ 0 w 960"/>
                <a:gd name="T3" fmla="*/ 0 h 672"/>
                <a:gd name="T4" fmla="*/ 960 w 960"/>
                <a:gd name="T5" fmla="*/ 0 h 672"/>
                <a:gd name="T6" fmla="*/ 0 60000 65536"/>
                <a:gd name="T7" fmla="*/ 0 60000 65536"/>
                <a:gd name="T8" fmla="*/ 0 60000 65536"/>
                <a:gd name="T9" fmla="*/ 0 w 960"/>
                <a:gd name="T10" fmla="*/ 0 h 672"/>
                <a:gd name="T11" fmla="*/ 960 w 960"/>
                <a:gd name="T12" fmla="*/ 672 h 672"/>
              </a:gdLst>
              <a:ahLst/>
              <a:cxnLst>
                <a:cxn ang="T6">
                  <a:pos x="T0" y="T1"/>
                </a:cxn>
                <a:cxn ang="T7">
                  <a:pos x="T2" y="T3"/>
                </a:cxn>
                <a:cxn ang="T8">
                  <a:pos x="T4" y="T5"/>
                </a:cxn>
              </a:cxnLst>
              <a:rect l="T9" t="T10" r="T11" b="T12"/>
              <a:pathLst>
                <a:path w="960" h="672">
                  <a:moveTo>
                    <a:pt x="0" y="672"/>
                  </a:moveTo>
                  <a:lnTo>
                    <a:pt x="0" y="0"/>
                  </a:lnTo>
                  <a:lnTo>
                    <a:pt x="960" y="0"/>
                  </a:lnTo>
                </a:path>
              </a:pathLst>
            </a:custGeom>
            <a:noFill/>
            <a:ln w="38100">
              <a:solidFill>
                <a:schemeClr val="folHlink"/>
              </a:solidFill>
              <a:prstDash val="dash"/>
              <a:round/>
              <a:tailEnd type="stealth" w="med" len="me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49097" name="Freeform 29"/>
            <p:cNvSpPr/>
            <p:nvPr/>
          </p:nvSpPr>
          <p:spPr bwMode="auto">
            <a:xfrm>
              <a:off x="1104" y="1584"/>
              <a:ext cx="1344" cy="816"/>
            </a:xfrm>
            <a:custGeom>
              <a:avLst/>
              <a:gdLst>
                <a:gd name="T0" fmla="*/ 1344 w 1344"/>
                <a:gd name="T1" fmla="*/ 0 h 864"/>
                <a:gd name="T2" fmla="*/ 0 w 1344"/>
                <a:gd name="T3" fmla="*/ 0 h 864"/>
                <a:gd name="T4" fmla="*/ 0 w 1344"/>
                <a:gd name="T5" fmla="*/ 728 h 864"/>
                <a:gd name="T6" fmla="*/ 0 60000 65536"/>
                <a:gd name="T7" fmla="*/ 0 60000 65536"/>
                <a:gd name="T8" fmla="*/ 0 60000 65536"/>
                <a:gd name="T9" fmla="*/ 0 w 1344"/>
                <a:gd name="T10" fmla="*/ 0 h 864"/>
                <a:gd name="T11" fmla="*/ 1344 w 1344"/>
                <a:gd name="T12" fmla="*/ 864 h 864"/>
              </a:gdLst>
              <a:ahLst/>
              <a:cxnLst>
                <a:cxn ang="T6">
                  <a:pos x="T0" y="T1"/>
                </a:cxn>
                <a:cxn ang="T7">
                  <a:pos x="T2" y="T3"/>
                </a:cxn>
                <a:cxn ang="T8">
                  <a:pos x="T4" y="T5"/>
                </a:cxn>
              </a:cxnLst>
              <a:rect l="T9" t="T10" r="T11" b="T12"/>
              <a:pathLst>
                <a:path w="1344" h="864">
                  <a:moveTo>
                    <a:pt x="1344" y="0"/>
                  </a:moveTo>
                  <a:lnTo>
                    <a:pt x="0" y="0"/>
                  </a:lnTo>
                  <a:lnTo>
                    <a:pt x="0" y="864"/>
                  </a:lnTo>
                </a:path>
              </a:pathLst>
            </a:custGeom>
            <a:noFill/>
            <a:ln w="38100">
              <a:solidFill>
                <a:schemeClr val="folHlink"/>
              </a:solidFill>
              <a:round/>
              <a:tailEnd type="stealth" w="med" len="me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49098" name="Freeform 30"/>
            <p:cNvSpPr/>
            <p:nvPr/>
          </p:nvSpPr>
          <p:spPr bwMode="auto">
            <a:xfrm>
              <a:off x="3312" y="1680"/>
              <a:ext cx="912" cy="720"/>
            </a:xfrm>
            <a:custGeom>
              <a:avLst/>
              <a:gdLst>
                <a:gd name="T0" fmla="*/ 823 w 960"/>
                <a:gd name="T1" fmla="*/ 720 h 720"/>
                <a:gd name="T2" fmla="*/ 823 w 960"/>
                <a:gd name="T3" fmla="*/ 0 h 720"/>
                <a:gd name="T4" fmla="*/ 0 w 960"/>
                <a:gd name="T5" fmla="*/ 0 h 720"/>
                <a:gd name="T6" fmla="*/ 0 60000 65536"/>
                <a:gd name="T7" fmla="*/ 0 60000 65536"/>
                <a:gd name="T8" fmla="*/ 0 60000 65536"/>
                <a:gd name="T9" fmla="*/ 0 w 960"/>
                <a:gd name="T10" fmla="*/ 0 h 720"/>
                <a:gd name="T11" fmla="*/ 960 w 960"/>
                <a:gd name="T12" fmla="*/ 720 h 720"/>
              </a:gdLst>
              <a:ahLst/>
              <a:cxnLst>
                <a:cxn ang="T6">
                  <a:pos x="T0" y="T1"/>
                </a:cxn>
                <a:cxn ang="T7">
                  <a:pos x="T2" y="T3"/>
                </a:cxn>
                <a:cxn ang="T8">
                  <a:pos x="T4" y="T5"/>
                </a:cxn>
              </a:cxnLst>
              <a:rect l="T9" t="T10" r="T11" b="T12"/>
              <a:pathLst>
                <a:path w="960" h="720">
                  <a:moveTo>
                    <a:pt x="960" y="720"/>
                  </a:moveTo>
                  <a:lnTo>
                    <a:pt x="960" y="0"/>
                  </a:lnTo>
                  <a:lnTo>
                    <a:pt x="0" y="0"/>
                  </a:lnTo>
                </a:path>
              </a:pathLst>
            </a:custGeom>
            <a:noFill/>
            <a:ln w="38100">
              <a:solidFill>
                <a:schemeClr val="folHlink"/>
              </a:solidFill>
              <a:prstDash val="dash"/>
              <a:round/>
              <a:headEnd type="stealth"/>
              <a:tailEnd type="stealth" w="med" len="med"/>
            </a:ln>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49099" name="Freeform 31"/>
            <p:cNvSpPr/>
            <p:nvPr/>
          </p:nvSpPr>
          <p:spPr bwMode="auto">
            <a:xfrm>
              <a:off x="3312" y="1584"/>
              <a:ext cx="1296" cy="816"/>
            </a:xfrm>
            <a:custGeom>
              <a:avLst/>
              <a:gdLst>
                <a:gd name="T0" fmla="*/ 0 w 1296"/>
                <a:gd name="T1" fmla="*/ 0 h 816"/>
                <a:gd name="T2" fmla="*/ 1296 w 1296"/>
                <a:gd name="T3" fmla="*/ 0 h 816"/>
                <a:gd name="T4" fmla="*/ 1296 w 1296"/>
                <a:gd name="T5" fmla="*/ 816 h 816"/>
                <a:gd name="T6" fmla="*/ 0 60000 65536"/>
                <a:gd name="T7" fmla="*/ 0 60000 65536"/>
                <a:gd name="T8" fmla="*/ 0 60000 65536"/>
                <a:gd name="T9" fmla="*/ 0 w 1296"/>
                <a:gd name="T10" fmla="*/ 0 h 816"/>
                <a:gd name="T11" fmla="*/ 1296 w 1296"/>
                <a:gd name="T12" fmla="*/ 816 h 816"/>
              </a:gdLst>
              <a:ahLst/>
              <a:cxnLst>
                <a:cxn ang="T6">
                  <a:pos x="T0" y="T1"/>
                </a:cxn>
                <a:cxn ang="T7">
                  <a:pos x="T2" y="T3"/>
                </a:cxn>
                <a:cxn ang="T8">
                  <a:pos x="T4" y="T5"/>
                </a:cxn>
              </a:cxnLst>
              <a:rect l="T9" t="T10" r="T11" b="T12"/>
              <a:pathLst>
                <a:path w="1296" h="816">
                  <a:moveTo>
                    <a:pt x="0" y="0"/>
                  </a:moveTo>
                  <a:lnTo>
                    <a:pt x="1296" y="0"/>
                  </a:lnTo>
                  <a:lnTo>
                    <a:pt x="1296" y="816"/>
                  </a:lnTo>
                </a:path>
              </a:pathLst>
            </a:custGeom>
            <a:noFill/>
            <a:ln w="38100">
              <a:solidFill>
                <a:schemeClr val="folHlink"/>
              </a:solidFill>
              <a:round/>
              <a:tailEnd type="stealth" w="med" len="me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49100" name="Text Box 32"/>
            <p:cNvSpPr txBox="1">
              <a:spLocks noChangeArrowheads="1"/>
            </p:cNvSpPr>
            <p:nvPr/>
          </p:nvSpPr>
          <p:spPr bwMode="auto">
            <a:xfrm>
              <a:off x="144" y="2172"/>
              <a:ext cx="566" cy="327"/>
            </a:xfrm>
            <a:prstGeom prst="rect">
              <a:avLst/>
            </a:prstGeom>
            <a:no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数据</a:t>
              </a:r>
              <a:endParaRPr kumimoji="0" lang="zh-CN" altLang="en-US" sz="3200" b="1"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49101" name="Text Box 33"/>
            <p:cNvSpPr txBox="1">
              <a:spLocks noChangeArrowheads="1"/>
            </p:cNvSpPr>
            <p:nvPr/>
          </p:nvSpPr>
          <p:spPr bwMode="auto">
            <a:xfrm>
              <a:off x="4944" y="2649"/>
              <a:ext cx="566" cy="327"/>
            </a:xfrm>
            <a:prstGeom prst="rect">
              <a:avLst/>
            </a:prstGeom>
            <a:no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结果</a:t>
              </a:r>
            </a:p>
          </p:txBody>
        </p:sp>
        <p:sp>
          <p:nvSpPr>
            <p:cNvPr id="1049102" name="Text Box 34"/>
            <p:cNvSpPr txBox="1">
              <a:spLocks noChangeArrowheads="1"/>
            </p:cNvSpPr>
            <p:nvPr/>
          </p:nvSpPr>
          <p:spPr bwMode="auto">
            <a:xfrm>
              <a:off x="4944" y="2172"/>
              <a:ext cx="566" cy="327"/>
            </a:xfrm>
            <a:prstGeom prst="rect">
              <a:avLst/>
            </a:prstGeom>
            <a:no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800" b="1"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计算</a:t>
              </a:r>
            </a:p>
          </p:txBody>
        </p:sp>
      </p:grpSp>
    </p:spTree>
    <p:extLst>
      <p:ext uri="{BB962C8B-B14F-4D97-AF65-F5344CB8AC3E}">
        <p14:creationId xmlns:p14="http://schemas.microsoft.com/office/powerpoint/2010/main" val="16899898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栈的使用</a:t>
            </a:r>
            <a:endParaRPr lang="zh-CN" altLang="en-US" dirty="0"/>
          </a:p>
        </p:txBody>
      </p:sp>
      <p:sp>
        <p:nvSpPr>
          <p:cNvPr id="3" name="内容占位符 2"/>
          <p:cNvSpPr>
            <a:spLocks noGrp="1"/>
          </p:cNvSpPr>
          <p:nvPr>
            <p:ph idx="1"/>
          </p:nvPr>
        </p:nvSpPr>
        <p:spPr>
          <a:xfrm>
            <a:off x="838200" y="1303935"/>
            <a:ext cx="10515600" cy="3382366"/>
          </a:xfrm>
        </p:spPr>
        <p:txBody>
          <a:bodyPr/>
          <a:lstStyle/>
          <a:p>
            <a:pPr>
              <a:lnSpc>
                <a:spcPts val="4400"/>
              </a:lnSpc>
            </a:pPr>
            <a:r>
              <a:rPr lang="zh-CN" altLang="en-US" dirty="0"/>
              <a:t>在调用函数之前需要一个保存旧值的地方，在返回时还原它们，然后删除。</a:t>
            </a:r>
            <a:r>
              <a:rPr lang="zh-CN" altLang="en-US" dirty="0">
                <a:solidFill>
                  <a:srgbClr val="0000FF"/>
                </a:solidFill>
              </a:rPr>
              <a:t>在</a:t>
            </a:r>
            <a:r>
              <a:rPr lang="en-US" altLang="zh-CN" dirty="0">
                <a:solidFill>
                  <a:srgbClr val="0000FF"/>
                </a:solidFill>
              </a:rPr>
              <a:t>RISC-V</a:t>
            </a:r>
            <a:r>
              <a:rPr lang="zh-CN" altLang="en-US" dirty="0">
                <a:solidFill>
                  <a:srgbClr val="0000FF"/>
                </a:solidFill>
              </a:rPr>
              <a:t>中使用栈来完成这个功能</a:t>
            </a:r>
            <a:r>
              <a:rPr lang="zh-CN" altLang="en-US" dirty="0"/>
              <a:t>。</a:t>
            </a:r>
            <a:endParaRPr lang="en-US" altLang="zh-CN" dirty="0"/>
          </a:p>
          <a:p>
            <a:pPr>
              <a:lnSpc>
                <a:spcPts val="4400"/>
              </a:lnSpc>
            </a:pPr>
            <a:r>
              <a:rPr lang="zh-CN" altLang="en-US" dirty="0"/>
              <a:t>堆栈：后进先出（</a:t>
            </a:r>
            <a:r>
              <a:rPr lang="en-US" altLang="zh-CN" dirty="0"/>
              <a:t>LIFO</a:t>
            </a:r>
            <a:r>
              <a:rPr lang="zh-CN" altLang="en-US" dirty="0"/>
              <a:t>）队列</a:t>
            </a:r>
            <a:endParaRPr lang="en-US" altLang="zh-CN" dirty="0"/>
          </a:p>
          <a:p>
            <a:pPr lvl="1">
              <a:lnSpc>
                <a:spcPts val="4400"/>
              </a:lnSpc>
            </a:pPr>
            <a:r>
              <a:rPr lang="en-US" altLang="zh-CN" dirty="0"/>
              <a:t>push</a:t>
            </a:r>
            <a:r>
              <a:rPr lang="zh-CN" altLang="en-US" dirty="0"/>
              <a:t>：将数据放入堆栈</a:t>
            </a:r>
            <a:endParaRPr lang="en-US" altLang="zh-CN" dirty="0"/>
          </a:p>
          <a:p>
            <a:pPr lvl="1">
              <a:lnSpc>
                <a:spcPts val="4400"/>
              </a:lnSpc>
            </a:pPr>
            <a:r>
              <a:rPr lang="en-US" altLang="zh-CN" dirty="0"/>
              <a:t>pop</a:t>
            </a:r>
            <a:r>
              <a:rPr lang="zh-CN" altLang="en-US" dirty="0"/>
              <a:t>：从堆栈中删除数据</a:t>
            </a:r>
            <a:endParaRPr lang="en-US" altLang="zh-CN"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70</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7349" y="1995026"/>
            <a:ext cx="8782050" cy="2524125"/>
          </a:xfrm>
          <a:prstGeom prst="rect">
            <a:avLst/>
          </a:prstGeom>
        </p:spPr>
      </p:pic>
      <p:sp>
        <p:nvSpPr>
          <p:cNvPr id="2" name="标题 1"/>
          <p:cNvSpPr>
            <a:spLocks noGrp="1"/>
          </p:cNvSpPr>
          <p:nvPr>
            <p:ph type="title"/>
          </p:nvPr>
        </p:nvSpPr>
        <p:spPr/>
        <p:txBody>
          <a:bodyPr/>
          <a:lstStyle/>
          <a:p>
            <a:r>
              <a:rPr lang="zh-CN" altLang="en-US"/>
              <a:t>栈的使用</a:t>
            </a:r>
            <a:endParaRPr lang="zh-CN" altLang="en-US" dirty="0"/>
          </a:p>
        </p:txBody>
      </p:sp>
      <p:sp>
        <p:nvSpPr>
          <p:cNvPr id="3" name="内容占位符 2"/>
          <p:cNvSpPr>
            <a:spLocks noGrp="1"/>
          </p:cNvSpPr>
          <p:nvPr>
            <p:ph idx="1"/>
          </p:nvPr>
        </p:nvSpPr>
        <p:spPr>
          <a:xfrm>
            <a:off x="838200" y="1303935"/>
            <a:ext cx="10515600" cy="853795"/>
          </a:xfrm>
        </p:spPr>
        <p:txBody>
          <a:bodyPr/>
          <a:lstStyle/>
          <a:p>
            <a:r>
              <a:rPr lang="zh-CN" altLang="en-US" sz="2400" dirty="0"/>
              <a:t>下图展示了在函数调用之前、之中和之后栈的情况</a:t>
            </a:r>
            <a:endParaRPr lang="en-US" altLang="zh-CN" sz="2400" dirty="0"/>
          </a:p>
          <a:p>
            <a:pPr marL="0" indent="0">
              <a:buNone/>
            </a:pPr>
            <a:endParaRPr lang="en-US" altLang="zh-CN" sz="2400" dirty="0"/>
          </a:p>
          <a:p>
            <a:endParaRPr lang="en-US" altLang="zh-CN" sz="2400" dirty="0"/>
          </a:p>
          <a:p>
            <a:pPr marL="0" indent="0">
              <a:buNone/>
            </a:pPr>
            <a:endParaRPr lang="en-US" altLang="zh-CN" sz="2400" dirty="0"/>
          </a:p>
          <a:p>
            <a:endParaRPr lang="zh-CN" altLang="en-US" sz="2400"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71</a:t>
            </a:fld>
            <a:endParaRPr lang="zh-CN" altLang="en-US" dirty="0"/>
          </a:p>
        </p:txBody>
      </p:sp>
      <p:sp>
        <p:nvSpPr>
          <p:cNvPr id="10" name="文本框 9"/>
          <p:cNvSpPr txBox="1"/>
          <p:nvPr/>
        </p:nvSpPr>
        <p:spPr>
          <a:xfrm>
            <a:off x="3738060" y="4089985"/>
            <a:ext cx="800219" cy="461665"/>
          </a:xfrm>
          <a:prstGeom prst="rect">
            <a:avLst/>
          </a:prstGeom>
          <a:noFill/>
        </p:spPr>
        <p:txBody>
          <a:bodyPr wrap="none" rtlCol="0">
            <a:spAutoFit/>
          </a:bodyPr>
          <a:lstStyle/>
          <a:p>
            <a:r>
              <a:rPr lang="zh-CN" altLang="en-US" sz="2400" dirty="0"/>
              <a:t>之前</a:t>
            </a:r>
          </a:p>
        </p:txBody>
      </p:sp>
      <p:sp>
        <p:nvSpPr>
          <p:cNvPr id="11" name="文本框 10"/>
          <p:cNvSpPr txBox="1"/>
          <p:nvPr/>
        </p:nvSpPr>
        <p:spPr>
          <a:xfrm>
            <a:off x="6448510" y="4089984"/>
            <a:ext cx="800219" cy="461665"/>
          </a:xfrm>
          <a:prstGeom prst="rect">
            <a:avLst/>
          </a:prstGeom>
          <a:noFill/>
        </p:spPr>
        <p:txBody>
          <a:bodyPr wrap="none" rtlCol="0">
            <a:spAutoFit/>
          </a:bodyPr>
          <a:lstStyle/>
          <a:p>
            <a:r>
              <a:rPr lang="zh-CN" altLang="en-US" sz="2400" dirty="0"/>
              <a:t>之中</a:t>
            </a:r>
          </a:p>
        </p:txBody>
      </p:sp>
      <p:sp>
        <p:nvSpPr>
          <p:cNvPr id="12" name="文本框 11"/>
          <p:cNvSpPr txBox="1"/>
          <p:nvPr/>
        </p:nvSpPr>
        <p:spPr>
          <a:xfrm>
            <a:off x="9181981" y="4107398"/>
            <a:ext cx="800219" cy="461665"/>
          </a:xfrm>
          <a:prstGeom prst="rect">
            <a:avLst/>
          </a:prstGeom>
          <a:noFill/>
        </p:spPr>
        <p:txBody>
          <a:bodyPr wrap="none" rtlCol="0">
            <a:spAutoFit/>
          </a:bodyPr>
          <a:lstStyle/>
          <a:p>
            <a:r>
              <a:rPr lang="zh-CN" altLang="en-US" sz="2400" dirty="0"/>
              <a:t>之后</a:t>
            </a:r>
          </a:p>
        </p:txBody>
      </p:sp>
      <p:sp>
        <p:nvSpPr>
          <p:cNvPr id="13" name="内容占位符 2"/>
          <p:cNvSpPr txBox="1"/>
          <p:nvPr/>
        </p:nvSpPr>
        <p:spPr>
          <a:xfrm>
            <a:off x="838200" y="4517608"/>
            <a:ext cx="10515600" cy="1790374"/>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Clr>
                <a:srgbClr val="000000"/>
              </a:buClr>
              <a:buFont typeface="Arial" panose="020B0604020202020204" pitchFamily="34" charset="0"/>
              <a:buChar char="•"/>
              <a:defRPr sz="3200" kern="1200" baseline="0">
                <a:solidFill>
                  <a:schemeClr val="tx1"/>
                </a:solidFill>
                <a:latin typeface="+mn-lt"/>
                <a:ea typeface="+mn-ea"/>
                <a:cs typeface="+mn-cs"/>
              </a:defRPr>
            </a:lvl1pPr>
            <a:lvl2pPr marL="685800" indent="-228600" algn="l" defTabSz="914400" rtl="0" eaLnBrk="1" latinLnBrk="0" hangingPunct="1">
              <a:lnSpc>
                <a:spcPct val="150000"/>
              </a:lnSpc>
              <a:spcBef>
                <a:spcPts val="500"/>
              </a:spcBef>
              <a:buClr>
                <a:srgbClr val="000000"/>
              </a:buClr>
              <a:buFont typeface="Arial" panose="020B0604020202020204" pitchFamily="34" charset="0"/>
              <a:buChar char="•"/>
              <a:defRPr sz="2800" kern="1200" baseline="0">
                <a:solidFill>
                  <a:schemeClr val="tx1"/>
                </a:solidFill>
                <a:latin typeface="+mn-lt"/>
                <a:ea typeface="+mn-ea"/>
                <a:cs typeface="+mn-cs"/>
              </a:defRPr>
            </a:lvl2pPr>
            <a:lvl3pPr marL="1143000" indent="-228600" algn="l" defTabSz="914400" rtl="0" eaLnBrk="1" latinLnBrk="0" hangingPunct="1">
              <a:lnSpc>
                <a:spcPct val="150000"/>
              </a:lnSpc>
              <a:spcBef>
                <a:spcPts val="500"/>
              </a:spcBef>
              <a:buClr>
                <a:srgbClr val="000000"/>
              </a:buClr>
              <a:buFont typeface="Arial" panose="020B0604020202020204" pitchFamily="34" charset="0"/>
              <a:buChar char="•"/>
              <a:defRPr sz="2400" kern="1200" baseline="0">
                <a:solidFill>
                  <a:schemeClr val="tx1"/>
                </a:solidFill>
                <a:latin typeface="+mn-lt"/>
                <a:ea typeface="+mn-ea"/>
                <a:cs typeface="+mn-cs"/>
              </a:defRPr>
            </a:lvl3pPr>
            <a:lvl4pPr marL="16002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50000"/>
              </a:lnSpc>
              <a:spcBef>
                <a:spcPts val="500"/>
              </a:spcBef>
              <a:buClr>
                <a:srgbClr val="000000"/>
              </a:buClr>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3500"/>
              </a:lnSpc>
            </a:pPr>
            <a:r>
              <a:rPr lang="en-US" altLang="zh-CN" sz="2400" dirty="0" err="1"/>
              <a:t>sp</a:t>
            </a:r>
            <a:r>
              <a:rPr lang="zh-CN" altLang="en-US" sz="2400" dirty="0"/>
              <a:t>（</a:t>
            </a:r>
            <a:r>
              <a:rPr lang="en-US" altLang="zh-CN" sz="2400" dirty="0"/>
              <a:t>x2</a:t>
            </a:r>
            <a:r>
              <a:rPr lang="zh-CN" altLang="en-US" sz="2400" dirty="0"/>
              <a:t>寄存器）是</a:t>
            </a:r>
            <a:r>
              <a:rPr lang="en-US" altLang="zh-CN" sz="2400" dirty="0"/>
              <a:t>RISC-V</a:t>
            </a:r>
            <a:r>
              <a:rPr lang="zh-CN" altLang="en-US" sz="2400" dirty="0"/>
              <a:t>中的栈指针寄存器，用来保存栈顶的地址。</a:t>
            </a:r>
            <a:endParaRPr lang="en-US" altLang="zh-CN" sz="2400" dirty="0"/>
          </a:p>
          <a:p>
            <a:pPr>
              <a:lnSpc>
                <a:spcPts val="3500"/>
              </a:lnSpc>
              <a:spcBef>
                <a:spcPts val="300"/>
              </a:spcBef>
            </a:pPr>
            <a:r>
              <a:rPr lang="zh-CN" altLang="en-US" sz="2400" dirty="0"/>
              <a:t>按</a:t>
            </a:r>
            <a:r>
              <a:rPr lang="zh-CN" altLang="en-US" sz="2400" dirty="0">
                <a:solidFill>
                  <a:srgbClr val="FF0000"/>
                </a:solidFill>
              </a:rPr>
              <a:t>历史惯例</a:t>
            </a:r>
            <a:r>
              <a:rPr lang="zh-CN" altLang="en-US" sz="2400" dirty="0"/>
              <a:t>，</a:t>
            </a:r>
            <a:r>
              <a:rPr lang="en-US" altLang="zh-CN" sz="2400" dirty="0"/>
              <a:t>RISC-V</a:t>
            </a:r>
            <a:r>
              <a:rPr lang="zh-CN" altLang="en-US" sz="2400" dirty="0"/>
              <a:t>中栈按照从高到低的地址顺序增长（即栈底位于高地址，栈顶位于低地址）。</a:t>
            </a:r>
            <a:endParaRPr lang="en-US" altLang="zh-CN" sz="2400" dirty="0"/>
          </a:p>
          <a:p>
            <a:pPr>
              <a:lnSpc>
                <a:spcPts val="3500"/>
              </a:lnSpc>
              <a:spcBef>
                <a:spcPts val="300"/>
              </a:spcBef>
            </a:pPr>
            <a:r>
              <a:rPr lang="en-US" altLang="zh-CN" sz="2400" dirty="0"/>
              <a:t>push </a:t>
            </a:r>
            <a:r>
              <a:rPr lang="zh-CN" altLang="en-US" sz="2400" dirty="0"/>
              <a:t>向下移动栈指针</a:t>
            </a:r>
            <a:r>
              <a:rPr lang="en-US" altLang="zh-CN" sz="2400" dirty="0"/>
              <a:t>(</a:t>
            </a:r>
            <a:r>
              <a:rPr lang="zh-CN" altLang="en-US" sz="2400" dirty="0"/>
              <a:t>减</a:t>
            </a:r>
            <a:r>
              <a:rPr lang="en-US" altLang="zh-CN" sz="2400" dirty="0"/>
              <a:t> </a:t>
            </a:r>
            <a:r>
              <a:rPr lang="en-US" altLang="zh-CN" sz="2400" dirty="0" err="1"/>
              <a:t>sp</a:t>
            </a:r>
            <a:r>
              <a:rPr lang="en-US" altLang="zh-CN" sz="2400" dirty="0"/>
              <a:t>), pop</a:t>
            </a:r>
            <a:r>
              <a:rPr lang="zh-CN" altLang="en-US" sz="2400" dirty="0"/>
              <a:t>向上移动栈指针</a:t>
            </a:r>
            <a:r>
              <a:rPr lang="en-US" altLang="zh-CN" sz="2400" dirty="0"/>
              <a:t>(</a:t>
            </a:r>
            <a:r>
              <a:rPr lang="zh-CN" altLang="en-US" sz="2400" dirty="0"/>
              <a:t>增</a:t>
            </a:r>
            <a:r>
              <a:rPr lang="en-US" altLang="zh-CN" sz="2400" dirty="0"/>
              <a:t> </a:t>
            </a:r>
            <a:r>
              <a:rPr lang="en-US" altLang="zh-CN" sz="2400" dirty="0" err="1"/>
              <a:t>sp</a:t>
            </a:r>
            <a:r>
              <a:rPr lang="en-US" altLang="zh-CN" sz="2400" dirty="0"/>
              <a:t>)</a:t>
            </a:r>
            <a:r>
              <a:rPr lang="zh-CN" altLang="en-US" sz="2400" dirty="0"/>
              <a:t>。</a:t>
            </a:r>
          </a:p>
          <a:p>
            <a:pPr>
              <a:lnSpc>
                <a:spcPts val="4400"/>
              </a:lnSpc>
            </a:pPr>
            <a:endParaRPr lang="en-US" altLang="zh-CN" sz="2400" dirty="0"/>
          </a:p>
        </p:txBody>
      </p:sp>
      <p:grpSp>
        <p:nvGrpSpPr>
          <p:cNvPr id="7" name="组合 6"/>
          <p:cNvGrpSpPr/>
          <p:nvPr/>
        </p:nvGrpSpPr>
        <p:grpSpPr>
          <a:xfrm>
            <a:off x="5076910" y="2664155"/>
            <a:ext cx="646331" cy="1507908"/>
            <a:chOff x="5076910" y="2664155"/>
            <a:chExt cx="646331" cy="1507908"/>
          </a:xfrm>
        </p:grpSpPr>
        <p:sp>
          <p:nvSpPr>
            <p:cNvPr id="5" name="矩形 4"/>
            <p:cNvSpPr/>
            <p:nvPr/>
          </p:nvSpPr>
          <p:spPr>
            <a:xfrm>
              <a:off x="5076910" y="3802731"/>
              <a:ext cx="646331" cy="369332"/>
            </a:xfrm>
            <a:prstGeom prst="rect">
              <a:avLst/>
            </a:prstGeom>
          </p:spPr>
          <p:txBody>
            <a:bodyPr wrap="none">
              <a:spAutoFit/>
            </a:bodyPr>
            <a:lstStyle/>
            <a:p>
              <a:r>
                <a:rPr lang="zh-CN" altLang="en-US" dirty="0">
                  <a:solidFill>
                    <a:srgbClr val="0000FF"/>
                  </a:solidFill>
                </a:rPr>
                <a:t>栈顶</a:t>
              </a:r>
            </a:p>
          </p:txBody>
        </p:sp>
        <p:sp>
          <p:nvSpPr>
            <p:cNvPr id="14" name="矩形 13"/>
            <p:cNvSpPr/>
            <p:nvPr/>
          </p:nvSpPr>
          <p:spPr>
            <a:xfrm>
              <a:off x="5076910" y="2664155"/>
              <a:ext cx="646331" cy="369332"/>
            </a:xfrm>
            <a:prstGeom prst="rect">
              <a:avLst/>
            </a:prstGeom>
          </p:spPr>
          <p:txBody>
            <a:bodyPr wrap="none">
              <a:spAutoFit/>
            </a:bodyPr>
            <a:lstStyle/>
            <a:p>
              <a:r>
                <a:rPr lang="zh-CN" altLang="en-US" dirty="0">
                  <a:solidFill>
                    <a:srgbClr val="0000FF"/>
                  </a:solidFill>
                </a:rPr>
                <a:t>栈底</a:t>
              </a:r>
            </a:p>
          </p:txBody>
        </p:sp>
      </p:grpSp>
    </p:spTree>
    <p:extLst>
      <p:ext uri="{BB962C8B-B14F-4D97-AF65-F5344CB8AC3E}">
        <p14:creationId xmlns:p14="http://schemas.microsoft.com/office/powerpoint/2010/main" val="241028548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xEl>
                                              <p:pRg st="2" end="2"/>
                                            </p:txEl>
                                          </p:spTgt>
                                        </p:tgtEl>
                                        <p:attrNameLst>
                                          <p:attrName>style.visibility</p:attrName>
                                        </p:attrNameLst>
                                      </p:cBhvr>
                                      <p:to>
                                        <p:strVal val="visible"/>
                                      </p:to>
                                    </p:set>
                                    <p:animEffect transition="in" filter="fade">
                                      <p:cBhvr>
                                        <p:cTn id="20"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栈的使用</a:t>
            </a:r>
            <a:endParaRPr lang="zh-CN" altLang="en-US" dirty="0"/>
          </a:p>
        </p:txBody>
      </p:sp>
      <p:sp>
        <p:nvSpPr>
          <p:cNvPr id="3" name="内容占位符 2"/>
          <p:cNvSpPr>
            <a:spLocks noGrp="1"/>
          </p:cNvSpPr>
          <p:nvPr>
            <p:ph idx="1"/>
          </p:nvPr>
        </p:nvSpPr>
        <p:spPr>
          <a:xfrm>
            <a:off x="838199" y="1303934"/>
            <a:ext cx="10944225" cy="5052416"/>
          </a:xfrm>
        </p:spPr>
        <p:txBody>
          <a:bodyPr/>
          <a:lstStyle/>
          <a:p>
            <a:pPr>
              <a:lnSpc>
                <a:spcPts val="4400"/>
              </a:lnSpc>
            </a:pPr>
            <a:r>
              <a:rPr lang="zh-CN" altLang="en-US" sz="3000" dirty="0"/>
              <a:t>栈中需要保存那些数据？栈中存储的数据包括：</a:t>
            </a:r>
          </a:p>
          <a:p>
            <a:pPr lvl="1">
              <a:lnSpc>
                <a:spcPts val="4400"/>
              </a:lnSpc>
            </a:pPr>
            <a:r>
              <a:rPr lang="zh-CN" altLang="en-US" dirty="0"/>
              <a:t>需要保存的参数</a:t>
            </a:r>
            <a:r>
              <a:rPr lang="en-US" altLang="zh-CN" dirty="0"/>
              <a:t>/save</a:t>
            </a:r>
            <a:r>
              <a:rPr lang="zh-CN" altLang="en-US" dirty="0"/>
              <a:t>寄存器的值。</a:t>
            </a:r>
            <a:endParaRPr lang="en-US" altLang="zh-CN" dirty="0"/>
          </a:p>
          <a:p>
            <a:pPr lvl="1">
              <a:lnSpc>
                <a:spcPts val="4400"/>
              </a:lnSpc>
            </a:pPr>
            <a:r>
              <a:rPr lang="zh-CN" altLang="en-US" dirty="0"/>
              <a:t>函数执行完成后，返回下一条“指令”的地址。</a:t>
            </a:r>
          </a:p>
          <a:p>
            <a:pPr lvl="1">
              <a:lnSpc>
                <a:spcPts val="4400"/>
              </a:lnSpc>
            </a:pPr>
            <a:r>
              <a:rPr lang="zh-CN" altLang="en-US" dirty="0"/>
              <a:t>其他局部变量（例如函数中使用的数组或结构体）的空间</a:t>
            </a:r>
          </a:p>
          <a:p>
            <a:pPr>
              <a:lnSpc>
                <a:spcPts val="4400"/>
              </a:lnSpc>
            </a:pPr>
            <a:r>
              <a:rPr lang="zh-CN" altLang="en-US" sz="3000" dirty="0"/>
              <a:t>堆栈帧（一次过程调用中产生的数据）占据连续的内存块，栈指针指示堆栈帧底部（栈顶）的位置</a:t>
            </a:r>
          </a:p>
          <a:p>
            <a:pPr>
              <a:lnSpc>
                <a:spcPts val="4400"/>
              </a:lnSpc>
            </a:pPr>
            <a:r>
              <a:rPr lang="zh-CN" altLang="en-US" sz="3000" dirty="0"/>
              <a:t>当过程结束时，堆栈帧从栈中弹出，为将来的堆栈帧释放内存。</a:t>
            </a:r>
          </a:p>
        </p:txBody>
      </p:sp>
      <p:sp>
        <p:nvSpPr>
          <p:cNvPr id="4" name="灯片编号占位符 3"/>
          <p:cNvSpPr>
            <a:spLocks noGrp="1"/>
          </p:cNvSpPr>
          <p:nvPr>
            <p:ph type="sldNum" sz="quarter" idx="12"/>
          </p:nvPr>
        </p:nvSpPr>
        <p:spPr/>
        <p:txBody>
          <a:bodyPr/>
          <a:lstStyle/>
          <a:p>
            <a:fld id="{8EE8E787-E6FE-45D8-9039-788B45E44EE7}" type="slidenum">
              <a:rPr lang="zh-CN" altLang="en-US" smtClean="0"/>
              <a:t>72</a:t>
            </a:fld>
            <a:endParaRPr lang="zh-CN" altLang="en-US" dirty="0"/>
          </a:p>
        </p:txBody>
      </p:sp>
    </p:spTree>
    <p:extLst>
      <p:ext uri="{BB962C8B-B14F-4D97-AF65-F5344CB8AC3E}">
        <p14:creationId xmlns:p14="http://schemas.microsoft.com/office/powerpoint/2010/main" val="396132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栈的使用</a:t>
            </a:r>
            <a:endParaRPr lang="zh-CN" altLang="en-US" dirty="0"/>
          </a:p>
        </p:txBody>
      </p:sp>
      <p:sp>
        <p:nvSpPr>
          <p:cNvPr id="3" name="内容占位符 2"/>
          <p:cNvSpPr>
            <a:spLocks noGrp="1"/>
          </p:cNvSpPr>
          <p:nvPr>
            <p:ph idx="1"/>
          </p:nvPr>
        </p:nvSpPr>
        <p:spPr>
          <a:xfrm>
            <a:off x="838200" y="1303935"/>
            <a:ext cx="10515600" cy="2582266"/>
          </a:xfrm>
        </p:spPr>
        <p:txBody>
          <a:bodyPr/>
          <a:lstStyle/>
          <a:p>
            <a:pPr>
              <a:lnSpc>
                <a:spcPts val="3500"/>
              </a:lnSpc>
              <a:spcBef>
                <a:spcPts val="300"/>
              </a:spcBef>
            </a:pPr>
            <a:r>
              <a:rPr lang="zh-CN" altLang="en-US" sz="3000" dirty="0"/>
              <a:t>当被调用函数从执行中返回时，调用函数需要知道哪些寄存器可能已经更改，哪些寄存器保持不变。</a:t>
            </a:r>
            <a:endParaRPr lang="en-US" altLang="zh-CN" sz="3000" dirty="0"/>
          </a:p>
          <a:p>
            <a:pPr>
              <a:lnSpc>
                <a:spcPts val="3500"/>
              </a:lnSpc>
              <a:spcBef>
                <a:spcPts val="300"/>
              </a:spcBef>
            </a:pPr>
            <a:r>
              <a:rPr lang="en-US" altLang="zh-CN" sz="3000" dirty="0"/>
              <a:t>RISC-V</a:t>
            </a:r>
            <a:r>
              <a:rPr lang="zh-CN" altLang="en-US" sz="3000" dirty="0"/>
              <a:t>函数调用</a:t>
            </a:r>
            <a:r>
              <a:rPr lang="zh-CN" altLang="en-US" sz="3000" b="1" dirty="0">
                <a:solidFill>
                  <a:srgbClr val="0000FF"/>
                </a:solidFill>
              </a:rPr>
              <a:t>约定</a:t>
            </a:r>
            <a:r>
              <a:rPr lang="zh-CN" altLang="en-US" sz="3000" dirty="0"/>
              <a:t>将寄存器分为两类：</a:t>
            </a:r>
            <a:endParaRPr lang="en-US" altLang="zh-CN" sz="3000" dirty="0"/>
          </a:p>
          <a:p>
            <a:pPr lvl="1">
              <a:lnSpc>
                <a:spcPts val="3300"/>
              </a:lnSpc>
            </a:pPr>
            <a:r>
              <a:rPr lang="zh-CN" altLang="en-US" dirty="0"/>
              <a:t>在函数调用中保留       </a:t>
            </a:r>
            <a:r>
              <a:rPr lang="en-US" altLang="zh-CN" dirty="0" err="1"/>
              <a:t>sp</a:t>
            </a:r>
            <a:r>
              <a:rPr lang="en-US" altLang="zh-CN" dirty="0"/>
              <a:t>, </a:t>
            </a:r>
            <a:r>
              <a:rPr lang="en-US" altLang="zh-CN" dirty="0" err="1"/>
              <a:t>gp</a:t>
            </a:r>
            <a:r>
              <a:rPr lang="en-US" altLang="zh-CN" dirty="0"/>
              <a:t>, </a:t>
            </a:r>
            <a:r>
              <a:rPr lang="en-US" altLang="zh-CN" dirty="0" err="1"/>
              <a:t>tp</a:t>
            </a:r>
            <a:r>
              <a:rPr lang="en-US" altLang="zh-CN" dirty="0"/>
              <a:t>, x8-x9,x18-x27</a:t>
            </a:r>
          </a:p>
          <a:p>
            <a:pPr lvl="1">
              <a:lnSpc>
                <a:spcPts val="3300"/>
              </a:lnSpc>
            </a:pPr>
            <a:r>
              <a:rPr lang="zh-CN" altLang="en-US" dirty="0"/>
              <a:t>在函数调用中不保留  </a:t>
            </a:r>
            <a:r>
              <a:rPr lang="en-US" altLang="zh-CN" dirty="0"/>
              <a:t>x10-x17,  x1(</a:t>
            </a:r>
            <a:r>
              <a:rPr lang="en-US" altLang="zh-CN" dirty="0" err="1"/>
              <a:t>ra)</a:t>
            </a:r>
            <a:r>
              <a:rPr lang="en-US" altLang="zh-CN" dirty="0"/>
              <a:t>,   x5-x7,x28-x31</a:t>
            </a:r>
          </a:p>
        </p:txBody>
      </p:sp>
      <p:sp>
        <p:nvSpPr>
          <p:cNvPr id="4" name="灯片编号占位符 3"/>
          <p:cNvSpPr>
            <a:spLocks noGrp="1"/>
          </p:cNvSpPr>
          <p:nvPr>
            <p:ph type="sldNum" sz="quarter" idx="12"/>
          </p:nvPr>
        </p:nvSpPr>
        <p:spPr/>
        <p:txBody>
          <a:bodyPr/>
          <a:lstStyle/>
          <a:p>
            <a:fld id="{8EE8E787-E6FE-45D8-9039-788B45E44EE7}" type="slidenum">
              <a:rPr lang="zh-CN" altLang="en-US" smtClean="0"/>
              <a:t>73</a:t>
            </a:fld>
            <a:endParaRPr lang="zh-CN" altLang="en-US" dirty="0"/>
          </a:p>
        </p:txBody>
      </p:sp>
      <p:pic>
        <p:nvPicPr>
          <p:cNvPr id="5" name="图片 4"/>
          <p:cNvPicPr>
            <a:picLocks noChangeAspect="1"/>
          </p:cNvPicPr>
          <p:nvPr/>
        </p:nvPicPr>
        <p:blipFill>
          <a:blip r:embed="rId2"/>
          <a:stretch>
            <a:fillRect/>
          </a:stretch>
        </p:blipFill>
        <p:spPr>
          <a:xfrm>
            <a:off x="3009899" y="3673420"/>
            <a:ext cx="6061995" cy="28985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第三章 RISC-V汇编及其指令系统 </a:t>
            </a:r>
          </a:p>
        </p:txBody>
      </p:sp>
      <p:sp>
        <p:nvSpPr>
          <p:cNvPr id="4" name="内容占位符 3"/>
          <p:cNvSpPr>
            <a:spLocks noGrp="1"/>
          </p:cNvSpPr>
          <p:nvPr>
            <p:ph idx="1"/>
          </p:nvPr>
        </p:nvSpPr>
        <p:spPr/>
        <p:txBody>
          <a:bodyPr/>
          <a:lstStyle/>
          <a:p>
            <a:pPr algn="l">
              <a:buSzTx/>
            </a:pPr>
            <a:r>
              <a:rPr lang="en-US" altLang="zh-CN" dirty="0"/>
              <a:t>RISC-</a:t>
            </a:r>
            <a:r>
              <a:rPr lang="en-US" altLang="zh-CN" dirty="0" err="1"/>
              <a:t>V概述</a:t>
            </a:r>
            <a:endParaRPr lang="en-US" altLang="zh-CN" dirty="0"/>
          </a:p>
          <a:p>
            <a:pPr algn="l">
              <a:buSzTx/>
            </a:pPr>
            <a:r>
              <a:rPr lang="en-US" altLang="zh-CN" dirty="0"/>
              <a:t>RISC-V汇编语言</a:t>
            </a:r>
          </a:p>
          <a:p>
            <a:pPr algn="l">
              <a:buSzTx/>
            </a:pPr>
            <a:r>
              <a:rPr lang="en-US" altLang="zh-CN" b="1" dirty="0">
                <a:solidFill>
                  <a:srgbClr val="FF0000"/>
                </a:solidFill>
              </a:rPr>
              <a:t>RISC-V指令表示</a:t>
            </a:r>
          </a:p>
          <a:p>
            <a:r>
              <a:rPr lang="zh-CN" altLang="en-US" dirty="0"/>
              <a:t>案例分析</a:t>
            </a:r>
          </a:p>
        </p:txBody>
      </p:sp>
      <p:sp>
        <p:nvSpPr>
          <p:cNvPr id="2" name="灯片编号占位符 1"/>
          <p:cNvSpPr>
            <a:spLocks noGrp="1"/>
          </p:cNvSpPr>
          <p:nvPr>
            <p:ph type="sldNum" sz="quarter" idx="12"/>
          </p:nvPr>
        </p:nvSpPr>
        <p:spPr/>
        <p:txBody>
          <a:bodyPr/>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lvl="0"/>
            <a:fld id="{9A0DB2DC-4C9A-4742-B13C-FB6460FD3503}" type="slidenum">
              <a:rPr lang="en-US" altLang="zh-CN" smtClean="0"/>
              <a:t>74</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RISC-V</a:t>
            </a:r>
            <a:r>
              <a:rPr lang="zh-CN" altLang="en-US"/>
              <a:t>指令表示</a:t>
            </a:r>
            <a:endParaRPr lang="zh-CN" altLang="en-US" dirty="0"/>
          </a:p>
        </p:txBody>
      </p:sp>
      <p:sp>
        <p:nvSpPr>
          <p:cNvPr id="3" name="内容占位符 2"/>
          <p:cNvSpPr>
            <a:spLocks noGrp="1"/>
          </p:cNvSpPr>
          <p:nvPr>
            <p:ph idx="1"/>
          </p:nvPr>
        </p:nvSpPr>
        <p:spPr/>
        <p:txBody>
          <a:bodyPr/>
          <a:lstStyle/>
          <a:p>
            <a:pPr>
              <a:lnSpc>
                <a:spcPct val="100000"/>
              </a:lnSpc>
            </a:pPr>
            <a:r>
              <a:rPr lang="zh-CN" altLang="en-US" dirty="0"/>
              <a:t>一个字是</a:t>
            </a:r>
            <a:r>
              <a:rPr lang="en-US" altLang="zh-CN" dirty="0"/>
              <a:t>32</a:t>
            </a:r>
            <a:r>
              <a:rPr lang="zh-CN" altLang="en-US" dirty="0"/>
              <a:t>位，所以把指令字分成“</a:t>
            </a:r>
            <a:r>
              <a:rPr lang="zh-CN" altLang="en-US" dirty="0">
                <a:solidFill>
                  <a:srgbClr val="0000FF"/>
                </a:solidFill>
              </a:rPr>
              <a:t>字段</a:t>
            </a:r>
            <a:r>
              <a:rPr lang="zh-CN" altLang="en-US" dirty="0"/>
              <a:t>”</a:t>
            </a:r>
          </a:p>
          <a:p>
            <a:pPr>
              <a:lnSpc>
                <a:spcPct val="100000"/>
              </a:lnSpc>
            </a:pPr>
            <a:r>
              <a:rPr lang="zh-CN" altLang="en-US" dirty="0"/>
              <a:t>每个字段都告诉处理器一些关于指令的信息</a:t>
            </a:r>
            <a:endParaRPr lang="en-US" altLang="zh-CN" dirty="0"/>
          </a:p>
          <a:p>
            <a:pPr>
              <a:lnSpc>
                <a:spcPct val="100000"/>
              </a:lnSpc>
            </a:pPr>
            <a:r>
              <a:rPr lang="zh-CN" altLang="en-US" dirty="0"/>
              <a:t>理论上可以为</a:t>
            </a:r>
            <a:r>
              <a:rPr lang="zh-CN" altLang="en-US" dirty="0">
                <a:solidFill>
                  <a:srgbClr val="0000FF"/>
                </a:solidFill>
              </a:rPr>
              <a:t>每条指令定义不同的字段</a:t>
            </a:r>
          </a:p>
          <a:p>
            <a:pPr>
              <a:lnSpc>
                <a:spcPct val="100000"/>
              </a:lnSpc>
            </a:pPr>
            <a:r>
              <a:rPr lang="en-US" altLang="zh-CN" dirty="0"/>
              <a:t>RISC-V</a:t>
            </a:r>
            <a:r>
              <a:rPr lang="zh-CN" altLang="en-US" dirty="0"/>
              <a:t>定义了六种基本类型的</a:t>
            </a:r>
            <a:r>
              <a:rPr lang="zh-CN" altLang="en-US" dirty="0">
                <a:solidFill>
                  <a:srgbClr val="FF0000"/>
                </a:solidFill>
              </a:rPr>
              <a:t>指令格式</a:t>
            </a:r>
            <a:r>
              <a:rPr lang="zh-CN" altLang="en-US" dirty="0"/>
              <a:t>：</a:t>
            </a:r>
            <a:endParaRPr lang="en-US" altLang="zh-CN" dirty="0"/>
          </a:p>
          <a:p>
            <a:pPr lvl="1">
              <a:lnSpc>
                <a:spcPct val="100000"/>
              </a:lnSpc>
            </a:pPr>
            <a:r>
              <a:rPr lang="en-US" altLang="zh-CN" dirty="0">
                <a:solidFill>
                  <a:srgbClr val="0000FF"/>
                </a:solidFill>
              </a:rPr>
              <a:t>R</a:t>
            </a:r>
            <a:r>
              <a:rPr lang="zh-CN" altLang="en-US" dirty="0">
                <a:solidFill>
                  <a:srgbClr val="0000FF"/>
                </a:solidFill>
              </a:rPr>
              <a:t>型</a:t>
            </a:r>
            <a:r>
              <a:rPr lang="zh-CN" altLang="en-US" dirty="0"/>
              <a:t>指令</a:t>
            </a:r>
            <a:r>
              <a:rPr lang="en-US" altLang="zh-CN" dirty="0"/>
              <a:t>		</a:t>
            </a:r>
            <a:r>
              <a:rPr lang="zh-CN" altLang="en-US" dirty="0"/>
              <a:t>用于</a:t>
            </a:r>
            <a:r>
              <a:rPr lang="zh-CN" altLang="en-US" dirty="0">
                <a:solidFill>
                  <a:srgbClr val="0000FF"/>
                </a:solidFill>
              </a:rPr>
              <a:t>寄存器 </a:t>
            </a:r>
            <a:r>
              <a:rPr lang="en-US" altLang="zh-CN" dirty="0">
                <a:solidFill>
                  <a:srgbClr val="0000FF"/>
                </a:solidFill>
              </a:rPr>
              <a:t>- </a:t>
            </a:r>
            <a:r>
              <a:rPr lang="zh-CN" altLang="en-US" dirty="0">
                <a:solidFill>
                  <a:srgbClr val="0000FF"/>
                </a:solidFill>
              </a:rPr>
              <a:t>寄存器</a:t>
            </a:r>
            <a:r>
              <a:rPr lang="zh-CN" altLang="en-US" dirty="0"/>
              <a:t>操作</a:t>
            </a:r>
            <a:endParaRPr lang="en-US" altLang="zh-CN" dirty="0"/>
          </a:p>
          <a:p>
            <a:pPr lvl="1">
              <a:lnSpc>
                <a:spcPct val="100000"/>
              </a:lnSpc>
            </a:pPr>
            <a:r>
              <a:rPr lang="en-US" altLang="zh-CN" dirty="0">
                <a:solidFill>
                  <a:srgbClr val="0000FF"/>
                </a:solidFill>
              </a:rPr>
              <a:t>I</a:t>
            </a:r>
            <a:r>
              <a:rPr lang="zh-CN" altLang="en-US" dirty="0">
                <a:solidFill>
                  <a:srgbClr val="0000FF"/>
                </a:solidFill>
              </a:rPr>
              <a:t>型</a:t>
            </a:r>
            <a:r>
              <a:rPr lang="zh-CN" altLang="en-US" dirty="0"/>
              <a:t>指令</a:t>
            </a:r>
            <a:r>
              <a:rPr lang="en-US" altLang="zh-CN" dirty="0"/>
              <a:t>		</a:t>
            </a:r>
            <a:r>
              <a:rPr lang="zh-CN" altLang="en-US" dirty="0"/>
              <a:t>用于</a:t>
            </a:r>
            <a:r>
              <a:rPr lang="zh-CN" altLang="en-US" dirty="0">
                <a:solidFill>
                  <a:srgbClr val="0000FF"/>
                </a:solidFill>
              </a:rPr>
              <a:t>短立即数</a:t>
            </a:r>
            <a:r>
              <a:rPr lang="zh-CN" altLang="en-US" dirty="0"/>
              <a:t>和</a:t>
            </a:r>
            <a:r>
              <a:rPr lang="zh-CN" altLang="en-US" dirty="0">
                <a:solidFill>
                  <a:srgbClr val="0000FF"/>
                </a:solidFill>
              </a:rPr>
              <a:t>取数 </a:t>
            </a:r>
            <a:r>
              <a:rPr lang="en-US" altLang="zh-CN" dirty="0">
                <a:solidFill>
                  <a:srgbClr val="0000FF"/>
                </a:solidFill>
              </a:rPr>
              <a:t>load </a:t>
            </a:r>
            <a:r>
              <a:rPr lang="zh-CN" altLang="en-US" dirty="0"/>
              <a:t>操作</a:t>
            </a:r>
            <a:endParaRPr lang="en-US" altLang="zh-CN" dirty="0"/>
          </a:p>
          <a:p>
            <a:pPr lvl="1">
              <a:lnSpc>
                <a:spcPct val="100000"/>
              </a:lnSpc>
            </a:pPr>
            <a:r>
              <a:rPr lang="en-US" altLang="zh-CN" dirty="0">
                <a:solidFill>
                  <a:srgbClr val="0000FF"/>
                </a:solidFill>
              </a:rPr>
              <a:t>S</a:t>
            </a:r>
            <a:r>
              <a:rPr lang="zh-CN" altLang="en-US" dirty="0">
                <a:solidFill>
                  <a:srgbClr val="0000FF"/>
                </a:solidFill>
              </a:rPr>
              <a:t>型</a:t>
            </a:r>
            <a:r>
              <a:rPr lang="zh-CN" altLang="en-US" dirty="0"/>
              <a:t>指令</a:t>
            </a:r>
            <a:r>
              <a:rPr lang="en-US" altLang="zh-CN" dirty="0"/>
              <a:t>		</a:t>
            </a:r>
            <a:r>
              <a:rPr lang="zh-CN" altLang="en-US" dirty="0"/>
              <a:t>用于</a:t>
            </a:r>
            <a:r>
              <a:rPr lang="zh-CN" altLang="en-US" dirty="0">
                <a:solidFill>
                  <a:srgbClr val="0000FF"/>
                </a:solidFill>
              </a:rPr>
              <a:t>存数 </a:t>
            </a:r>
            <a:r>
              <a:rPr lang="en-US" altLang="zh-CN" dirty="0">
                <a:solidFill>
                  <a:srgbClr val="0000FF"/>
                </a:solidFill>
              </a:rPr>
              <a:t>store </a:t>
            </a:r>
            <a:r>
              <a:rPr lang="zh-CN" altLang="en-US" dirty="0"/>
              <a:t>操作</a:t>
            </a:r>
            <a:endParaRPr lang="en-US" altLang="zh-CN" dirty="0"/>
          </a:p>
          <a:p>
            <a:pPr lvl="1">
              <a:lnSpc>
                <a:spcPct val="100000"/>
              </a:lnSpc>
            </a:pPr>
            <a:r>
              <a:rPr lang="en-US" altLang="zh-CN" dirty="0">
                <a:solidFill>
                  <a:srgbClr val="0000FF"/>
                </a:solidFill>
              </a:rPr>
              <a:t>B</a:t>
            </a:r>
            <a:r>
              <a:rPr lang="zh-CN" altLang="en-US" dirty="0">
                <a:solidFill>
                  <a:srgbClr val="0000FF"/>
                </a:solidFill>
              </a:rPr>
              <a:t>型</a:t>
            </a:r>
            <a:r>
              <a:rPr lang="zh-CN" altLang="en-US" dirty="0"/>
              <a:t>指令</a:t>
            </a:r>
            <a:r>
              <a:rPr lang="en-US" altLang="zh-CN" dirty="0"/>
              <a:t>		</a:t>
            </a:r>
            <a:r>
              <a:rPr lang="zh-CN" altLang="en-US" dirty="0"/>
              <a:t>用于</a:t>
            </a:r>
            <a:r>
              <a:rPr lang="zh-CN" altLang="en-US" dirty="0">
                <a:solidFill>
                  <a:srgbClr val="0000FF"/>
                </a:solidFill>
              </a:rPr>
              <a:t>条件跳转</a:t>
            </a:r>
            <a:r>
              <a:rPr lang="zh-CN" altLang="en-US" dirty="0"/>
              <a:t>操作</a:t>
            </a:r>
            <a:endParaRPr lang="en-US" altLang="zh-CN" dirty="0"/>
          </a:p>
          <a:p>
            <a:pPr lvl="1">
              <a:lnSpc>
                <a:spcPct val="100000"/>
              </a:lnSpc>
            </a:pPr>
            <a:r>
              <a:rPr lang="en-US" altLang="zh-CN" dirty="0">
                <a:solidFill>
                  <a:srgbClr val="0000FF"/>
                </a:solidFill>
              </a:rPr>
              <a:t>U</a:t>
            </a:r>
            <a:r>
              <a:rPr lang="zh-CN" altLang="en-US" dirty="0">
                <a:solidFill>
                  <a:srgbClr val="0000FF"/>
                </a:solidFill>
              </a:rPr>
              <a:t>型</a:t>
            </a:r>
            <a:r>
              <a:rPr lang="zh-CN" altLang="en-US" dirty="0"/>
              <a:t>指令</a:t>
            </a:r>
            <a:r>
              <a:rPr lang="en-US" altLang="zh-CN" dirty="0"/>
              <a:t>		</a:t>
            </a:r>
            <a:r>
              <a:rPr lang="zh-CN" altLang="en-US" dirty="0"/>
              <a:t>用于</a:t>
            </a:r>
            <a:r>
              <a:rPr lang="zh-CN" altLang="en-US" dirty="0">
                <a:solidFill>
                  <a:srgbClr val="0000FF"/>
                </a:solidFill>
              </a:rPr>
              <a:t>长立即数</a:t>
            </a:r>
            <a:r>
              <a:rPr lang="zh-CN" altLang="en-US" dirty="0"/>
              <a:t>操作</a:t>
            </a:r>
            <a:endParaRPr lang="en-US" altLang="zh-CN" dirty="0"/>
          </a:p>
          <a:p>
            <a:pPr lvl="1">
              <a:lnSpc>
                <a:spcPct val="100000"/>
              </a:lnSpc>
            </a:pPr>
            <a:r>
              <a:rPr lang="en-US" altLang="zh-CN" dirty="0">
                <a:solidFill>
                  <a:srgbClr val="0000FF"/>
                </a:solidFill>
              </a:rPr>
              <a:t>J</a:t>
            </a:r>
            <a:r>
              <a:rPr lang="zh-CN" altLang="en-US" dirty="0">
                <a:solidFill>
                  <a:srgbClr val="0000FF"/>
                </a:solidFill>
              </a:rPr>
              <a:t>型</a:t>
            </a:r>
            <a:r>
              <a:rPr lang="zh-CN" altLang="en-US" dirty="0"/>
              <a:t>指令</a:t>
            </a:r>
            <a:r>
              <a:rPr lang="en-US" altLang="zh-CN" dirty="0"/>
              <a:t>		</a:t>
            </a:r>
            <a:r>
              <a:rPr lang="zh-CN" altLang="en-US" dirty="0"/>
              <a:t>用于</a:t>
            </a:r>
            <a:r>
              <a:rPr lang="zh-CN" altLang="en-US" dirty="0">
                <a:solidFill>
                  <a:srgbClr val="0000FF"/>
                </a:solidFill>
              </a:rPr>
              <a:t>无条件跳转</a:t>
            </a:r>
            <a:r>
              <a:rPr lang="zh-CN" altLang="en-US" dirty="0"/>
              <a:t>操作</a:t>
            </a:r>
          </a:p>
        </p:txBody>
      </p:sp>
      <p:sp>
        <p:nvSpPr>
          <p:cNvPr id="4" name="灯片编号占位符 3"/>
          <p:cNvSpPr>
            <a:spLocks noGrp="1"/>
          </p:cNvSpPr>
          <p:nvPr>
            <p:ph type="sldNum" sz="quarter" idx="12"/>
          </p:nvPr>
        </p:nvSpPr>
        <p:spPr/>
        <p:txBody>
          <a:bodyPr/>
          <a:lstStyle/>
          <a:p>
            <a:fld id="{8EE8E787-E6FE-45D8-9039-788B45E44EE7}" type="slidenum">
              <a:rPr lang="zh-CN" altLang="en-US" smtClean="0"/>
              <a:t>75</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RISC-V</a:t>
            </a:r>
            <a:r>
              <a:rPr lang="zh-CN" altLang="en-US" dirty="0"/>
              <a:t>指令格式</a:t>
            </a:r>
          </a:p>
        </p:txBody>
      </p:sp>
      <p:sp>
        <p:nvSpPr>
          <p:cNvPr id="4" name="灯片编号占位符 3"/>
          <p:cNvSpPr>
            <a:spLocks noGrp="1"/>
          </p:cNvSpPr>
          <p:nvPr>
            <p:ph type="sldNum" sz="quarter" idx="12"/>
          </p:nvPr>
        </p:nvSpPr>
        <p:spPr/>
        <p:txBody>
          <a:bodyPr/>
          <a:lstStyle/>
          <a:p>
            <a:fld id="{8EE8E787-E6FE-45D8-9039-788B45E44EE7}" type="slidenum">
              <a:rPr lang="zh-CN" altLang="en-US" smtClean="0"/>
              <a:t>76</a:t>
            </a:fld>
            <a:endParaRPr lang="zh-CN" altLang="en-US" dirty="0"/>
          </a:p>
        </p:txBody>
      </p:sp>
      <p:grpSp>
        <p:nvGrpSpPr>
          <p:cNvPr id="6" name="组合 5"/>
          <p:cNvGrpSpPr/>
          <p:nvPr/>
        </p:nvGrpSpPr>
        <p:grpSpPr>
          <a:xfrm>
            <a:off x="919853" y="2573358"/>
            <a:ext cx="10423688" cy="527737"/>
            <a:chOff x="942438" y="2951313"/>
            <a:chExt cx="7577570" cy="527737"/>
          </a:xfrm>
        </p:grpSpPr>
        <p:sp>
          <p:nvSpPr>
            <p:cNvPr id="7" name="Rectangle 4"/>
            <p:cNvSpPr/>
            <p:nvPr/>
          </p:nvSpPr>
          <p:spPr bwMode="auto">
            <a:xfrm>
              <a:off x="1607240" y="2951313"/>
              <a:ext cx="2304256"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err="1">
                  <a:solidFill>
                    <a:schemeClr val="tx1"/>
                  </a:solidFill>
                  <a:ea typeface="宋体" panose="02010600030101010101" pitchFamily="2" charset="-122"/>
                </a:rPr>
                <a:t>imm</a:t>
              </a:r>
              <a:r>
                <a:rPr lang="en-US" sz="2400" dirty="0">
                  <a:solidFill>
                    <a:schemeClr val="tx1"/>
                  </a:solidFill>
                  <a:ea typeface="宋体" panose="02010600030101010101" pitchFamily="2" charset="-122"/>
                </a:rPr>
                <a:t>[</a:t>
              </a:r>
              <a:r>
                <a:rPr lang="en-US" sz="2400" dirty="0">
                  <a:solidFill>
                    <a:srgbClr val="0000FF"/>
                  </a:solidFill>
                  <a:ea typeface="宋体" panose="02010600030101010101" pitchFamily="2" charset="-122"/>
                </a:rPr>
                <a:t>11:0</a:t>
              </a:r>
              <a:r>
                <a:rPr lang="en-US" sz="2400" dirty="0">
                  <a:solidFill>
                    <a:schemeClr val="tx1"/>
                  </a:solidFill>
                  <a:ea typeface="宋体" panose="02010600030101010101" pitchFamily="2" charset="-122"/>
                </a:rPr>
                <a:t>]</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8" name="Rectangle 6"/>
            <p:cNvSpPr/>
            <p:nvPr/>
          </p:nvSpPr>
          <p:spPr bwMode="auto">
            <a:xfrm>
              <a:off x="3911496" y="2951313"/>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rs1</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9" name="Rectangle 7"/>
            <p:cNvSpPr/>
            <p:nvPr/>
          </p:nvSpPr>
          <p:spPr bwMode="auto">
            <a:xfrm>
              <a:off x="5063624" y="2951313"/>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funct3</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10" name="Rectangle 8"/>
            <p:cNvSpPr/>
            <p:nvPr/>
          </p:nvSpPr>
          <p:spPr bwMode="auto">
            <a:xfrm>
              <a:off x="6215752" y="2951313"/>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err="1">
                  <a:solidFill>
                    <a:schemeClr val="tx1"/>
                  </a:solidFill>
                  <a:ea typeface="宋体" panose="02010600030101010101" pitchFamily="2" charset="-122"/>
                </a:rPr>
                <a:t>rd</a:t>
              </a:r>
              <a:endParaRPr kumimoji="0" lang="en-US" sz="2400" b="0" i="0" u="none" strike="noStrike" cap="none" normalizeH="0" baseline="0" dirty="0" err="1">
                <a:ln>
                  <a:noFill/>
                </a:ln>
                <a:solidFill>
                  <a:schemeClr val="tx1"/>
                </a:solidFill>
                <a:effectLst/>
                <a:ea typeface="宋体" panose="02010600030101010101" pitchFamily="2" charset="-122"/>
              </a:endParaRPr>
            </a:p>
          </p:txBody>
        </p:sp>
        <p:sp>
          <p:nvSpPr>
            <p:cNvPr id="11" name="Rectangle 9"/>
            <p:cNvSpPr/>
            <p:nvPr/>
          </p:nvSpPr>
          <p:spPr bwMode="auto">
            <a:xfrm>
              <a:off x="7367880" y="2951313"/>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opcode</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12" name="TextBox 23"/>
            <p:cNvSpPr txBox="1"/>
            <p:nvPr/>
          </p:nvSpPr>
          <p:spPr>
            <a:xfrm>
              <a:off x="942438" y="3018675"/>
              <a:ext cx="483775" cy="460375"/>
            </a:xfrm>
            <a:prstGeom prst="rect">
              <a:avLst/>
            </a:prstGeom>
            <a:noFill/>
          </p:spPr>
          <p:txBody>
            <a:bodyPr wrap="none" rtlCol="0">
              <a:spAutoFit/>
            </a:bodyPr>
            <a:lstStyle/>
            <a:p>
              <a:r>
                <a:rPr lang="en-US" altLang="zh-CN" sz="2400" dirty="0"/>
                <a:t>I </a:t>
              </a:r>
              <a:r>
                <a:rPr lang="zh-CN" altLang="en-US" sz="2400" dirty="0"/>
                <a:t>型</a:t>
              </a:r>
            </a:p>
          </p:txBody>
        </p:sp>
      </p:grpSp>
      <p:grpSp>
        <p:nvGrpSpPr>
          <p:cNvPr id="13" name="组合 12"/>
          <p:cNvGrpSpPr/>
          <p:nvPr/>
        </p:nvGrpSpPr>
        <p:grpSpPr>
          <a:xfrm>
            <a:off x="853674" y="1930308"/>
            <a:ext cx="10489867" cy="537622"/>
            <a:chOff x="894328" y="2308263"/>
            <a:chExt cx="7625680" cy="537622"/>
          </a:xfrm>
        </p:grpSpPr>
        <p:sp>
          <p:nvSpPr>
            <p:cNvPr id="14" name="TextBox 22"/>
            <p:cNvSpPr txBox="1"/>
            <p:nvPr/>
          </p:nvSpPr>
          <p:spPr>
            <a:xfrm>
              <a:off x="894328" y="2385510"/>
              <a:ext cx="557634" cy="460375"/>
            </a:xfrm>
            <a:prstGeom prst="rect">
              <a:avLst/>
            </a:prstGeom>
            <a:noFill/>
          </p:spPr>
          <p:txBody>
            <a:bodyPr wrap="none" rtlCol="0">
              <a:spAutoFit/>
            </a:bodyPr>
            <a:lstStyle/>
            <a:p>
              <a:r>
                <a:rPr lang="en-US" altLang="zh-CN" sz="2400" dirty="0"/>
                <a:t>R </a:t>
              </a:r>
              <a:r>
                <a:rPr lang="zh-CN" altLang="en-US" sz="2400" dirty="0"/>
                <a:t>型</a:t>
              </a:r>
            </a:p>
          </p:txBody>
        </p:sp>
        <p:sp>
          <p:nvSpPr>
            <p:cNvPr id="15" name="Rectangle 4"/>
            <p:cNvSpPr/>
            <p:nvPr/>
          </p:nvSpPr>
          <p:spPr bwMode="auto">
            <a:xfrm>
              <a:off x="1607066" y="2308263"/>
              <a:ext cx="1295760" cy="50419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funct7</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16" name="Rectangle 5"/>
            <p:cNvSpPr/>
            <p:nvPr/>
          </p:nvSpPr>
          <p:spPr bwMode="auto">
            <a:xfrm>
              <a:off x="2902826" y="2308263"/>
              <a:ext cx="1008634" cy="50419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rs2</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17" name="Rectangle 6"/>
            <p:cNvSpPr/>
            <p:nvPr/>
          </p:nvSpPr>
          <p:spPr bwMode="auto">
            <a:xfrm>
              <a:off x="3911496" y="2308263"/>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rs1</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18" name="Rectangle 7"/>
            <p:cNvSpPr/>
            <p:nvPr/>
          </p:nvSpPr>
          <p:spPr bwMode="auto">
            <a:xfrm>
              <a:off x="5063624" y="2308263"/>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funct3</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19" name="Rectangle 8"/>
            <p:cNvSpPr/>
            <p:nvPr/>
          </p:nvSpPr>
          <p:spPr bwMode="auto">
            <a:xfrm>
              <a:off x="6215752" y="2308263"/>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err="1">
                  <a:solidFill>
                    <a:schemeClr val="tx1"/>
                  </a:solidFill>
                  <a:ea typeface="宋体" panose="02010600030101010101" pitchFamily="2" charset="-122"/>
                </a:rPr>
                <a:t>rd</a:t>
              </a:r>
              <a:endParaRPr kumimoji="0" lang="en-US" sz="2400" b="0" i="0" u="none" strike="noStrike" cap="none" normalizeH="0" baseline="0" dirty="0" err="1">
                <a:ln>
                  <a:noFill/>
                </a:ln>
                <a:solidFill>
                  <a:schemeClr val="tx1"/>
                </a:solidFill>
                <a:effectLst/>
                <a:ea typeface="宋体" panose="02010600030101010101" pitchFamily="2" charset="-122"/>
              </a:endParaRPr>
            </a:p>
          </p:txBody>
        </p:sp>
        <p:sp>
          <p:nvSpPr>
            <p:cNvPr id="20" name="Rectangle 9"/>
            <p:cNvSpPr/>
            <p:nvPr/>
          </p:nvSpPr>
          <p:spPr bwMode="auto">
            <a:xfrm>
              <a:off x="7367880" y="2308263"/>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opcode</a:t>
              </a:r>
              <a:endParaRPr kumimoji="0" lang="en-US" sz="2400" b="0" i="0" u="none" strike="noStrike" cap="none" normalizeH="0" baseline="0" dirty="0">
                <a:ln>
                  <a:noFill/>
                </a:ln>
                <a:solidFill>
                  <a:schemeClr val="tx1"/>
                </a:solidFill>
                <a:effectLst/>
                <a:ea typeface="宋体" panose="02010600030101010101" pitchFamily="2" charset="-122"/>
              </a:endParaRPr>
            </a:p>
          </p:txBody>
        </p:sp>
      </p:grpSp>
      <p:grpSp>
        <p:nvGrpSpPr>
          <p:cNvPr id="21" name="组合 20"/>
          <p:cNvGrpSpPr/>
          <p:nvPr/>
        </p:nvGrpSpPr>
        <p:grpSpPr>
          <a:xfrm>
            <a:off x="869598" y="5037015"/>
            <a:ext cx="10473942" cy="505308"/>
            <a:chOff x="905905" y="5414970"/>
            <a:chExt cx="7614103" cy="505308"/>
          </a:xfrm>
        </p:grpSpPr>
        <p:sp>
          <p:nvSpPr>
            <p:cNvPr id="22" name="Rectangle 21"/>
            <p:cNvSpPr/>
            <p:nvPr/>
          </p:nvSpPr>
          <p:spPr bwMode="auto">
            <a:xfrm>
              <a:off x="1607240" y="5414970"/>
              <a:ext cx="4608512"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altLang="zh-CN" sz="2400" dirty="0" err="1">
                  <a:solidFill>
                    <a:schemeClr val="tx1"/>
                  </a:solidFill>
                  <a:ea typeface="宋体" panose="02010600030101010101" pitchFamily="2" charset="-122"/>
                </a:rPr>
                <a:t>Imm</a:t>
              </a:r>
              <a:r>
                <a:rPr lang="en-US" altLang="zh-CN" sz="2400" dirty="0">
                  <a:solidFill>
                    <a:schemeClr val="tx1"/>
                  </a:solidFill>
                  <a:ea typeface="宋体" panose="02010600030101010101" pitchFamily="2" charset="-122"/>
                </a:rPr>
                <a:t>[</a:t>
              </a:r>
              <a:r>
                <a:rPr lang="en-US" altLang="zh-CN" sz="2400" dirty="0">
                  <a:solidFill>
                    <a:srgbClr val="0000FF"/>
                  </a:solidFill>
                  <a:ea typeface="宋体" panose="02010600030101010101" pitchFamily="2" charset="-122"/>
                </a:rPr>
                <a:t>31:12</a:t>
              </a:r>
              <a:r>
                <a:rPr lang="en-US" altLang="zh-CN" sz="2400" dirty="0">
                  <a:solidFill>
                    <a:schemeClr val="tx1"/>
                  </a:solidFill>
                  <a:ea typeface="宋体" panose="02010600030101010101" pitchFamily="2" charset="-122"/>
                </a:rPr>
                <a:t>]</a:t>
              </a:r>
              <a:endParaRPr kumimoji="0" lang="en-US" altLang="zh-CN" sz="2400" b="0" i="0" u="none" strike="noStrike" cap="none" normalizeH="0" baseline="0" dirty="0">
                <a:ln>
                  <a:noFill/>
                </a:ln>
                <a:solidFill>
                  <a:schemeClr val="tx1"/>
                </a:solidFill>
                <a:effectLst/>
                <a:ea typeface="宋体" panose="02010600030101010101" pitchFamily="2" charset="-122"/>
              </a:endParaRPr>
            </a:p>
          </p:txBody>
        </p:sp>
        <p:sp>
          <p:nvSpPr>
            <p:cNvPr id="23" name="TextBox 24"/>
            <p:cNvSpPr txBox="1"/>
            <p:nvPr/>
          </p:nvSpPr>
          <p:spPr>
            <a:xfrm>
              <a:off x="905905" y="5416174"/>
              <a:ext cx="570098" cy="460375"/>
            </a:xfrm>
            <a:prstGeom prst="rect">
              <a:avLst/>
            </a:prstGeom>
            <a:noFill/>
          </p:spPr>
          <p:txBody>
            <a:bodyPr wrap="none" rtlCol="0">
              <a:spAutoFit/>
            </a:bodyPr>
            <a:lstStyle/>
            <a:p>
              <a:r>
                <a:rPr lang="en-US" altLang="zh-CN" sz="2400" dirty="0"/>
                <a:t>U </a:t>
              </a:r>
              <a:r>
                <a:rPr lang="zh-CN" altLang="en-US" sz="2400" dirty="0"/>
                <a:t>型</a:t>
              </a:r>
            </a:p>
          </p:txBody>
        </p:sp>
        <p:sp>
          <p:nvSpPr>
            <p:cNvPr id="24" name="Rectangle 8"/>
            <p:cNvSpPr/>
            <p:nvPr/>
          </p:nvSpPr>
          <p:spPr bwMode="auto">
            <a:xfrm>
              <a:off x="6215752" y="5416222"/>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err="1">
                  <a:solidFill>
                    <a:schemeClr val="tx1"/>
                  </a:solidFill>
                  <a:ea typeface="宋体" panose="02010600030101010101" pitchFamily="2" charset="-122"/>
                </a:rPr>
                <a:t>rd</a:t>
              </a:r>
              <a:endParaRPr kumimoji="0" lang="en-US" sz="2400" b="0" i="0" u="none" strike="noStrike" cap="none" normalizeH="0" baseline="0" dirty="0" err="1">
                <a:ln>
                  <a:noFill/>
                </a:ln>
                <a:solidFill>
                  <a:schemeClr val="tx1"/>
                </a:solidFill>
                <a:effectLst/>
                <a:ea typeface="宋体" panose="02010600030101010101" pitchFamily="2" charset="-122"/>
              </a:endParaRPr>
            </a:p>
          </p:txBody>
        </p:sp>
        <p:sp>
          <p:nvSpPr>
            <p:cNvPr id="25" name="Rectangle 9"/>
            <p:cNvSpPr/>
            <p:nvPr/>
          </p:nvSpPr>
          <p:spPr bwMode="auto">
            <a:xfrm>
              <a:off x="7367880" y="5416222"/>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opcode</a:t>
              </a:r>
              <a:endParaRPr kumimoji="0" lang="en-US" sz="2400" b="0" i="0" u="none" strike="noStrike" cap="none" normalizeH="0" baseline="0" dirty="0">
                <a:ln>
                  <a:noFill/>
                </a:ln>
                <a:solidFill>
                  <a:schemeClr val="tx1"/>
                </a:solidFill>
                <a:effectLst/>
                <a:ea typeface="宋体" panose="02010600030101010101" pitchFamily="2" charset="-122"/>
              </a:endParaRPr>
            </a:p>
          </p:txBody>
        </p:sp>
      </p:grpSp>
      <p:grpSp>
        <p:nvGrpSpPr>
          <p:cNvPr id="26" name="组合 25"/>
          <p:cNvGrpSpPr/>
          <p:nvPr/>
        </p:nvGrpSpPr>
        <p:grpSpPr>
          <a:xfrm>
            <a:off x="906972" y="3187457"/>
            <a:ext cx="10446828" cy="564583"/>
            <a:chOff x="935874" y="3565412"/>
            <a:chExt cx="7594393" cy="564583"/>
          </a:xfrm>
        </p:grpSpPr>
        <p:sp>
          <p:nvSpPr>
            <p:cNvPr id="27" name="Rectangle 4"/>
            <p:cNvSpPr/>
            <p:nvPr/>
          </p:nvSpPr>
          <p:spPr bwMode="auto">
            <a:xfrm>
              <a:off x="1617683" y="3565412"/>
              <a:ext cx="1281912" cy="50419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err="1">
                  <a:solidFill>
                    <a:schemeClr val="tx1"/>
                  </a:solidFill>
                  <a:ea typeface="宋体" panose="02010600030101010101" pitchFamily="2" charset="-122"/>
                </a:rPr>
                <a:t>Imm</a:t>
              </a:r>
              <a:r>
                <a:rPr lang="en-US" sz="2400" dirty="0">
                  <a:solidFill>
                    <a:schemeClr val="tx1"/>
                  </a:solidFill>
                  <a:ea typeface="宋体" panose="02010600030101010101" pitchFamily="2" charset="-122"/>
                </a:rPr>
                <a:t>[</a:t>
              </a:r>
              <a:r>
                <a:rPr lang="en-US" sz="2400" dirty="0">
                  <a:solidFill>
                    <a:srgbClr val="0000FF"/>
                  </a:solidFill>
                  <a:ea typeface="宋体" panose="02010600030101010101" pitchFamily="2" charset="-122"/>
                </a:rPr>
                <a:t>11:5</a:t>
              </a:r>
              <a:r>
                <a:rPr lang="en-US" sz="2400" dirty="0">
                  <a:solidFill>
                    <a:schemeClr val="tx1"/>
                  </a:solidFill>
                  <a:ea typeface="宋体" panose="02010600030101010101" pitchFamily="2" charset="-122"/>
                </a:rPr>
                <a:t>]</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28" name="Rectangle 5"/>
            <p:cNvSpPr/>
            <p:nvPr/>
          </p:nvSpPr>
          <p:spPr bwMode="auto">
            <a:xfrm>
              <a:off x="2906519" y="3565412"/>
              <a:ext cx="1015097" cy="50419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rs2</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29" name="Rectangle 6"/>
            <p:cNvSpPr/>
            <p:nvPr/>
          </p:nvSpPr>
          <p:spPr bwMode="auto">
            <a:xfrm>
              <a:off x="3921755" y="3565412"/>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rs1</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30" name="Rectangle 7"/>
            <p:cNvSpPr/>
            <p:nvPr/>
          </p:nvSpPr>
          <p:spPr bwMode="auto">
            <a:xfrm>
              <a:off x="5073883" y="3565412"/>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algn="ctr" fontAlgn="base">
                <a:spcBef>
                  <a:spcPct val="0"/>
                </a:spcBef>
                <a:spcAft>
                  <a:spcPct val="0"/>
                </a:spcAft>
              </a:pPr>
              <a:r>
                <a:rPr lang="en-US" altLang="zh-CN" sz="2400" dirty="0">
                  <a:solidFill>
                    <a:schemeClr val="tx1"/>
                  </a:solidFill>
                  <a:ea typeface="宋体" panose="02010600030101010101" pitchFamily="2" charset="-122"/>
                </a:rPr>
                <a:t>funct3</a:t>
              </a:r>
              <a:endParaRPr kumimoji="0" lang="en-US" altLang="zh-CN" sz="2400" b="0" i="0" u="none" strike="noStrike" cap="none" normalizeH="0" baseline="0" dirty="0">
                <a:ln>
                  <a:noFill/>
                </a:ln>
                <a:solidFill>
                  <a:schemeClr val="tx1"/>
                </a:solidFill>
                <a:effectLst/>
                <a:ea typeface="宋体" panose="02010600030101010101" pitchFamily="2" charset="-122"/>
              </a:endParaRPr>
            </a:p>
          </p:txBody>
        </p:sp>
        <p:sp>
          <p:nvSpPr>
            <p:cNvPr id="31" name="Rectangle 8"/>
            <p:cNvSpPr/>
            <p:nvPr/>
          </p:nvSpPr>
          <p:spPr bwMode="auto">
            <a:xfrm>
              <a:off x="6226011" y="3565412"/>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err="1">
                  <a:solidFill>
                    <a:schemeClr val="tx1"/>
                  </a:solidFill>
                  <a:ea typeface="宋体" panose="02010600030101010101" pitchFamily="2" charset="-122"/>
                </a:rPr>
                <a:t>imm</a:t>
              </a:r>
              <a:r>
                <a:rPr lang="en-US" sz="2400" dirty="0">
                  <a:solidFill>
                    <a:schemeClr val="tx1"/>
                  </a:solidFill>
                  <a:ea typeface="宋体" panose="02010600030101010101" pitchFamily="2" charset="-122"/>
                </a:rPr>
                <a:t>[</a:t>
              </a:r>
              <a:r>
                <a:rPr lang="en-US" sz="2400" dirty="0">
                  <a:solidFill>
                    <a:srgbClr val="0000FF"/>
                  </a:solidFill>
                  <a:ea typeface="宋体" panose="02010600030101010101" pitchFamily="2" charset="-122"/>
                </a:rPr>
                <a:t>4:0</a:t>
              </a:r>
              <a:r>
                <a:rPr lang="en-US" sz="2400" dirty="0">
                  <a:solidFill>
                    <a:schemeClr val="tx1"/>
                  </a:solidFill>
                  <a:ea typeface="宋体" panose="02010600030101010101" pitchFamily="2" charset="-122"/>
                </a:rPr>
                <a:t>]</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32" name="Rectangle 9"/>
            <p:cNvSpPr/>
            <p:nvPr/>
          </p:nvSpPr>
          <p:spPr bwMode="auto">
            <a:xfrm>
              <a:off x="7378139" y="3565412"/>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opcode</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33" name="TextBox 23"/>
            <p:cNvSpPr txBox="1"/>
            <p:nvPr/>
          </p:nvSpPr>
          <p:spPr>
            <a:xfrm>
              <a:off x="935874" y="3669620"/>
              <a:ext cx="533168" cy="460375"/>
            </a:xfrm>
            <a:prstGeom prst="rect">
              <a:avLst/>
            </a:prstGeom>
            <a:noFill/>
          </p:spPr>
          <p:txBody>
            <a:bodyPr wrap="none" rtlCol="0">
              <a:spAutoFit/>
            </a:bodyPr>
            <a:lstStyle/>
            <a:p>
              <a:r>
                <a:rPr lang="en-US" altLang="zh-CN" sz="2400" dirty="0"/>
                <a:t>S </a:t>
              </a:r>
              <a:r>
                <a:rPr lang="zh-CN" altLang="en-US" sz="2400" dirty="0"/>
                <a:t>型</a:t>
              </a:r>
            </a:p>
          </p:txBody>
        </p:sp>
      </p:grpSp>
      <p:grpSp>
        <p:nvGrpSpPr>
          <p:cNvPr id="34" name="组合 33"/>
          <p:cNvGrpSpPr/>
          <p:nvPr/>
        </p:nvGrpSpPr>
        <p:grpSpPr>
          <a:xfrm>
            <a:off x="920115" y="3801556"/>
            <a:ext cx="10423426" cy="513406"/>
            <a:chOff x="942628" y="4179511"/>
            <a:chExt cx="7577380" cy="513406"/>
          </a:xfrm>
        </p:grpSpPr>
        <p:sp>
          <p:nvSpPr>
            <p:cNvPr id="35" name="Rectangle 4"/>
            <p:cNvSpPr/>
            <p:nvPr/>
          </p:nvSpPr>
          <p:spPr bwMode="auto">
            <a:xfrm>
              <a:off x="1607357" y="4179511"/>
              <a:ext cx="1302685" cy="50419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err="1">
                  <a:solidFill>
                    <a:schemeClr val="tx1"/>
                  </a:solidFill>
                  <a:ea typeface="宋体" panose="02010600030101010101" pitchFamily="2" charset="-122"/>
                </a:rPr>
                <a:t>Imm</a:t>
              </a:r>
              <a:r>
                <a:rPr lang="en-US" sz="2400" dirty="0">
                  <a:solidFill>
                    <a:schemeClr val="tx1"/>
                  </a:solidFill>
                  <a:ea typeface="宋体" panose="02010600030101010101" pitchFamily="2" charset="-122"/>
                </a:rPr>
                <a:t>[</a:t>
              </a:r>
              <a:r>
                <a:rPr lang="en-US" sz="2400" dirty="0">
                  <a:solidFill>
                    <a:srgbClr val="FF0000"/>
                  </a:solidFill>
                  <a:ea typeface="宋体" panose="02010600030101010101" pitchFamily="2" charset="-122"/>
                </a:rPr>
                <a:t>12</a:t>
              </a:r>
              <a:r>
                <a:rPr lang="en-US" sz="2400" dirty="0">
                  <a:solidFill>
                    <a:schemeClr val="tx1"/>
                  </a:solidFill>
                  <a:ea typeface="宋体" panose="02010600030101010101" pitchFamily="2" charset="-122"/>
                </a:rPr>
                <a:t>,</a:t>
              </a:r>
              <a:r>
                <a:rPr lang="en-US" sz="2400" dirty="0">
                  <a:solidFill>
                    <a:srgbClr val="0000FF"/>
                  </a:solidFill>
                  <a:ea typeface="宋体" panose="02010600030101010101" pitchFamily="2" charset="-122"/>
                </a:rPr>
                <a:t>10:5</a:t>
              </a:r>
              <a:r>
                <a:rPr lang="en-US" sz="2400" dirty="0">
                  <a:solidFill>
                    <a:schemeClr val="tx1"/>
                  </a:solidFill>
                  <a:ea typeface="宋体" panose="02010600030101010101" pitchFamily="2" charset="-122"/>
                </a:rPr>
                <a:t>]</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36" name="Rectangle 5"/>
            <p:cNvSpPr/>
            <p:nvPr/>
          </p:nvSpPr>
          <p:spPr bwMode="auto">
            <a:xfrm>
              <a:off x="2896194" y="4179511"/>
              <a:ext cx="1015559" cy="50419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rs2</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37" name="Rectangle 6"/>
            <p:cNvSpPr/>
            <p:nvPr/>
          </p:nvSpPr>
          <p:spPr bwMode="auto">
            <a:xfrm>
              <a:off x="3911496" y="4179511"/>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rs1</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38" name="Rectangle 7"/>
            <p:cNvSpPr/>
            <p:nvPr/>
          </p:nvSpPr>
          <p:spPr bwMode="auto">
            <a:xfrm>
              <a:off x="5063624" y="4179511"/>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algn="ctr" fontAlgn="base">
                <a:spcBef>
                  <a:spcPct val="0"/>
                </a:spcBef>
                <a:spcAft>
                  <a:spcPct val="0"/>
                </a:spcAft>
              </a:pPr>
              <a:r>
                <a:rPr lang="en-US" altLang="zh-CN" sz="2400" dirty="0">
                  <a:solidFill>
                    <a:schemeClr val="tx1"/>
                  </a:solidFill>
                  <a:ea typeface="宋体" panose="02010600030101010101" pitchFamily="2" charset="-122"/>
                </a:rPr>
                <a:t>funct3</a:t>
              </a:r>
              <a:endParaRPr kumimoji="0" lang="en-US" altLang="zh-CN" sz="2400" b="0" i="0" u="none" strike="noStrike" cap="none" normalizeH="0" baseline="0" dirty="0">
                <a:ln>
                  <a:noFill/>
                </a:ln>
                <a:solidFill>
                  <a:schemeClr val="tx1"/>
                </a:solidFill>
                <a:effectLst/>
                <a:ea typeface="宋体" panose="02010600030101010101" pitchFamily="2" charset="-122"/>
              </a:endParaRPr>
            </a:p>
          </p:txBody>
        </p:sp>
        <p:sp>
          <p:nvSpPr>
            <p:cNvPr id="39" name="Rectangle 8"/>
            <p:cNvSpPr/>
            <p:nvPr/>
          </p:nvSpPr>
          <p:spPr bwMode="auto">
            <a:xfrm>
              <a:off x="6215752" y="4179511"/>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err="1">
                  <a:solidFill>
                    <a:schemeClr val="tx1"/>
                  </a:solidFill>
                  <a:ea typeface="宋体" panose="02010600030101010101" pitchFamily="2" charset="-122"/>
                </a:rPr>
                <a:t>imm</a:t>
              </a:r>
              <a:r>
                <a:rPr lang="en-US" sz="2400" dirty="0">
                  <a:solidFill>
                    <a:schemeClr val="tx1"/>
                  </a:solidFill>
                  <a:ea typeface="宋体" panose="02010600030101010101" pitchFamily="2" charset="-122"/>
                </a:rPr>
                <a:t>[</a:t>
              </a:r>
              <a:r>
                <a:rPr lang="en-US" sz="2400" dirty="0">
                  <a:solidFill>
                    <a:srgbClr val="0000FF"/>
                  </a:solidFill>
                  <a:ea typeface="宋体" panose="02010600030101010101" pitchFamily="2" charset="-122"/>
                </a:rPr>
                <a:t>4:1</a:t>
              </a:r>
              <a:r>
                <a:rPr lang="en-US" sz="2400" dirty="0">
                  <a:solidFill>
                    <a:schemeClr val="tx1"/>
                  </a:solidFill>
                  <a:ea typeface="宋体" panose="02010600030101010101" pitchFamily="2" charset="-122"/>
                </a:rPr>
                <a:t>,</a:t>
              </a:r>
              <a:r>
                <a:rPr lang="en-US" sz="2400" dirty="0">
                  <a:solidFill>
                    <a:srgbClr val="FF0000"/>
                  </a:solidFill>
                  <a:ea typeface="宋体" panose="02010600030101010101" pitchFamily="2" charset="-122"/>
                </a:rPr>
                <a:t>11</a:t>
              </a:r>
              <a:r>
                <a:rPr lang="en-US" sz="2400" dirty="0">
                  <a:solidFill>
                    <a:schemeClr val="tx1"/>
                  </a:solidFill>
                  <a:ea typeface="宋体" panose="02010600030101010101" pitchFamily="2" charset="-122"/>
                </a:rPr>
                <a:t>]</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40" name="Rectangle 9"/>
            <p:cNvSpPr/>
            <p:nvPr/>
          </p:nvSpPr>
          <p:spPr bwMode="auto">
            <a:xfrm>
              <a:off x="7367880" y="4179511"/>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opcode</a:t>
              </a:r>
              <a:endParaRPr kumimoji="0" lang="en-US" sz="2400" b="0" i="0" u="none" strike="noStrike" cap="none" normalizeH="0" baseline="0" dirty="0">
                <a:ln>
                  <a:noFill/>
                </a:ln>
                <a:solidFill>
                  <a:schemeClr val="tx1"/>
                </a:solidFill>
                <a:effectLst/>
                <a:ea typeface="宋体" panose="02010600030101010101" pitchFamily="2" charset="-122"/>
              </a:endParaRPr>
            </a:p>
          </p:txBody>
        </p:sp>
        <p:sp>
          <p:nvSpPr>
            <p:cNvPr id="41" name="TextBox 23"/>
            <p:cNvSpPr txBox="1"/>
            <p:nvPr/>
          </p:nvSpPr>
          <p:spPr>
            <a:xfrm>
              <a:off x="942628" y="4232542"/>
              <a:ext cx="557634" cy="460375"/>
            </a:xfrm>
            <a:prstGeom prst="rect">
              <a:avLst/>
            </a:prstGeom>
            <a:noFill/>
          </p:spPr>
          <p:txBody>
            <a:bodyPr wrap="none" rtlCol="0">
              <a:spAutoFit/>
            </a:bodyPr>
            <a:lstStyle/>
            <a:p>
              <a:r>
                <a:rPr lang="en-US" altLang="zh-CN" sz="2400" dirty="0"/>
                <a:t>B </a:t>
              </a:r>
              <a:r>
                <a:rPr lang="zh-CN" altLang="en-US" sz="2400" dirty="0"/>
                <a:t>型</a:t>
              </a:r>
            </a:p>
          </p:txBody>
        </p:sp>
      </p:grpSp>
      <p:grpSp>
        <p:nvGrpSpPr>
          <p:cNvPr id="42" name="组合 41"/>
          <p:cNvGrpSpPr/>
          <p:nvPr/>
        </p:nvGrpSpPr>
        <p:grpSpPr>
          <a:xfrm>
            <a:off x="930785" y="4408308"/>
            <a:ext cx="10412756" cy="513132"/>
            <a:chOff x="950385" y="4786263"/>
            <a:chExt cx="7569623" cy="513132"/>
          </a:xfrm>
        </p:grpSpPr>
        <p:sp>
          <p:nvSpPr>
            <p:cNvPr id="43" name="Rectangle 21"/>
            <p:cNvSpPr/>
            <p:nvPr/>
          </p:nvSpPr>
          <p:spPr bwMode="auto">
            <a:xfrm>
              <a:off x="1607240" y="4786263"/>
              <a:ext cx="4608512"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altLang="zh-CN" sz="2400" dirty="0" err="1">
                  <a:solidFill>
                    <a:schemeClr val="tx1"/>
                  </a:solidFill>
                  <a:ea typeface="宋体" panose="02010600030101010101" pitchFamily="2" charset="-122"/>
                </a:rPr>
                <a:t>Imm</a:t>
              </a:r>
              <a:r>
                <a:rPr lang="en-US" altLang="zh-CN" sz="2400" dirty="0">
                  <a:solidFill>
                    <a:schemeClr val="tx1"/>
                  </a:solidFill>
                  <a:ea typeface="宋体" panose="02010600030101010101" pitchFamily="2" charset="-122"/>
                </a:rPr>
                <a:t>[</a:t>
              </a:r>
              <a:r>
                <a:rPr lang="en-US" altLang="zh-CN" sz="2400" dirty="0">
                  <a:solidFill>
                    <a:srgbClr val="FF0000"/>
                  </a:solidFill>
                  <a:ea typeface="宋体" panose="02010600030101010101" pitchFamily="2" charset="-122"/>
                </a:rPr>
                <a:t>20</a:t>
              </a:r>
              <a:r>
                <a:rPr lang="en-US" altLang="zh-CN" sz="2400" dirty="0">
                  <a:solidFill>
                    <a:schemeClr val="tx1"/>
                  </a:solidFill>
                  <a:ea typeface="宋体" panose="02010600030101010101" pitchFamily="2" charset="-122"/>
                </a:rPr>
                <a:t>,</a:t>
              </a:r>
              <a:r>
                <a:rPr lang="en-US" altLang="zh-CN" sz="2400" dirty="0">
                  <a:solidFill>
                    <a:srgbClr val="0000FF"/>
                  </a:solidFill>
                  <a:ea typeface="宋体" panose="02010600030101010101" pitchFamily="2" charset="-122"/>
                </a:rPr>
                <a:t>10:1</a:t>
              </a:r>
              <a:r>
                <a:rPr lang="en-US" altLang="zh-CN" sz="2400" dirty="0">
                  <a:solidFill>
                    <a:schemeClr val="tx1"/>
                  </a:solidFill>
                  <a:ea typeface="宋体" panose="02010600030101010101" pitchFamily="2" charset="-122"/>
                </a:rPr>
                <a:t>,</a:t>
              </a:r>
              <a:r>
                <a:rPr lang="en-US" altLang="zh-CN" sz="2400" dirty="0">
                  <a:solidFill>
                    <a:srgbClr val="FF0000"/>
                  </a:solidFill>
                  <a:ea typeface="宋体" panose="02010600030101010101" pitchFamily="2" charset="-122"/>
                </a:rPr>
                <a:t>11</a:t>
              </a:r>
              <a:r>
                <a:rPr lang="en-US" altLang="zh-CN" sz="2400" dirty="0">
                  <a:solidFill>
                    <a:schemeClr val="tx1"/>
                  </a:solidFill>
                  <a:ea typeface="宋体" panose="02010600030101010101" pitchFamily="2" charset="-122"/>
                </a:rPr>
                <a:t>,</a:t>
              </a:r>
              <a:r>
                <a:rPr lang="en-US" altLang="zh-CN" sz="2400" dirty="0">
                  <a:solidFill>
                    <a:srgbClr val="0000FF"/>
                  </a:solidFill>
                  <a:ea typeface="宋体" panose="02010600030101010101" pitchFamily="2" charset="-122"/>
                </a:rPr>
                <a:t>19:12</a:t>
              </a:r>
              <a:r>
                <a:rPr lang="en-US" altLang="zh-CN" sz="2400" dirty="0">
                  <a:solidFill>
                    <a:schemeClr val="tx1"/>
                  </a:solidFill>
                  <a:ea typeface="宋体" panose="02010600030101010101" pitchFamily="2" charset="-122"/>
                </a:rPr>
                <a:t>]</a:t>
              </a:r>
              <a:endParaRPr kumimoji="0" lang="en-US" altLang="zh-CN" sz="2400" b="0" i="0" u="none" strike="noStrike" cap="none" normalizeH="0" baseline="0" dirty="0">
                <a:ln>
                  <a:noFill/>
                </a:ln>
                <a:solidFill>
                  <a:schemeClr val="tx1"/>
                </a:solidFill>
                <a:effectLst/>
                <a:ea typeface="宋体" panose="02010600030101010101" pitchFamily="2" charset="-122"/>
              </a:endParaRPr>
            </a:p>
          </p:txBody>
        </p:sp>
        <p:sp>
          <p:nvSpPr>
            <p:cNvPr id="44" name="TextBox 24"/>
            <p:cNvSpPr txBox="1"/>
            <p:nvPr/>
          </p:nvSpPr>
          <p:spPr>
            <a:xfrm>
              <a:off x="950385" y="4839020"/>
              <a:ext cx="496239" cy="460375"/>
            </a:xfrm>
            <a:prstGeom prst="rect">
              <a:avLst/>
            </a:prstGeom>
            <a:noFill/>
          </p:spPr>
          <p:txBody>
            <a:bodyPr wrap="none" rtlCol="0">
              <a:spAutoFit/>
            </a:bodyPr>
            <a:lstStyle/>
            <a:p>
              <a:r>
                <a:rPr lang="en-US" altLang="zh-CN" sz="2400" dirty="0"/>
                <a:t>J </a:t>
              </a:r>
              <a:r>
                <a:rPr lang="zh-CN" altLang="en-US" sz="2400" dirty="0"/>
                <a:t>型</a:t>
              </a:r>
            </a:p>
          </p:txBody>
        </p:sp>
        <p:sp>
          <p:nvSpPr>
            <p:cNvPr id="45" name="Rectangle 8"/>
            <p:cNvSpPr/>
            <p:nvPr/>
          </p:nvSpPr>
          <p:spPr bwMode="auto">
            <a:xfrm>
              <a:off x="6215752" y="4787515"/>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err="1">
                  <a:solidFill>
                    <a:schemeClr val="tx1"/>
                  </a:solidFill>
                  <a:ea typeface="宋体" panose="02010600030101010101" pitchFamily="2" charset="-122"/>
                </a:rPr>
                <a:t>rd</a:t>
              </a:r>
              <a:endParaRPr kumimoji="0" lang="en-US" sz="2400" b="0" i="0" u="none" strike="noStrike" cap="none" normalizeH="0" baseline="0" dirty="0" err="1">
                <a:ln>
                  <a:noFill/>
                </a:ln>
                <a:solidFill>
                  <a:schemeClr val="tx1"/>
                </a:solidFill>
                <a:effectLst/>
                <a:ea typeface="宋体" panose="02010600030101010101" pitchFamily="2" charset="-122"/>
              </a:endParaRPr>
            </a:p>
          </p:txBody>
        </p:sp>
        <p:sp>
          <p:nvSpPr>
            <p:cNvPr id="46" name="Rectangle 9"/>
            <p:cNvSpPr/>
            <p:nvPr/>
          </p:nvSpPr>
          <p:spPr bwMode="auto">
            <a:xfrm>
              <a:off x="7367880" y="4787515"/>
              <a:ext cx="1152128" cy="504056"/>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0" rIns="0" bIns="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lang="en-US" sz="2400" dirty="0">
                  <a:solidFill>
                    <a:schemeClr val="tx1"/>
                  </a:solidFill>
                  <a:ea typeface="宋体" panose="02010600030101010101" pitchFamily="2" charset="-122"/>
                </a:rPr>
                <a:t>opcode</a:t>
              </a:r>
              <a:endParaRPr kumimoji="0" lang="en-US" sz="2400" b="0" i="0" u="none" strike="noStrike" cap="none" normalizeH="0" baseline="0" dirty="0">
                <a:ln>
                  <a:noFill/>
                </a:ln>
                <a:solidFill>
                  <a:schemeClr val="tx1"/>
                </a:solidFill>
                <a:effectLst/>
                <a:ea typeface="宋体" panose="02010600030101010101" pitchFamily="2" charset="-122"/>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t>
            </a:r>
            <a:r>
              <a:rPr lang="zh-CN" altLang="en-US" dirty="0"/>
              <a:t>型指令</a:t>
            </a:r>
          </a:p>
        </p:txBody>
      </p:sp>
      <p:sp>
        <p:nvSpPr>
          <p:cNvPr id="3" name="内容占位符 2"/>
          <p:cNvSpPr>
            <a:spLocks noGrp="1"/>
          </p:cNvSpPr>
          <p:nvPr>
            <p:ph idx="1"/>
          </p:nvPr>
        </p:nvSpPr>
        <p:spPr/>
        <p:txBody>
          <a:bodyPr/>
          <a:lstStyle/>
          <a:p>
            <a:pPr>
              <a:lnSpc>
                <a:spcPts val="4600"/>
              </a:lnSpc>
            </a:pPr>
            <a:endParaRPr lang="en-US" altLang="zh-CN" dirty="0"/>
          </a:p>
          <a:p>
            <a:pPr>
              <a:lnSpc>
                <a:spcPts val="4600"/>
              </a:lnSpc>
            </a:pPr>
            <a:endParaRPr lang="en-US" altLang="zh-CN" dirty="0"/>
          </a:p>
          <a:p>
            <a:pPr>
              <a:lnSpc>
                <a:spcPct val="200000"/>
              </a:lnSpc>
            </a:pPr>
            <a:r>
              <a:rPr lang="en-US" altLang="zh-CN" dirty="0"/>
              <a:t>32</a:t>
            </a:r>
            <a:r>
              <a:rPr lang="zh-CN" altLang="en-US" dirty="0"/>
              <a:t>位指令字，分为</a:t>
            </a:r>
            <a:r>
              <a:rPr lang="en-US" altLang="zh-CN" dirty="0">
                <a:solidFill>
                  <a:srgbClr val="0000FF"/>
                </a:solidFill>
              </a:rPr>
              <a:t>6</a:t>
            </a:r>
            <a:r>
              <a:rPr lang="zh-CN" altLang="en-US" dirty="0">
                <a:solidFill>
                  <a:srgbClr val="0000FF"/>
                </a:solidFill>
              </a:rPr>
              <a:t>个</a:t>
            </a:r>
            <a:r>
              <a:rPr lang="zh-CN" altLang="en-US" dirty="0"/>
              <a:t>不同位数的字段</a:t>
            </a:r>
            <a:endParaRPr lang="en-US" altLang="zh-CN" dirty="0"/>
          </a:p>
          <a:p>
            <a:pPr>
              <a:lnSpc>
                <a:spcPct val="200000"/>
              </a:lnSpc>
            </a:pPr>
            <a:r>
              <a:rPr lang="en-US" altLang="zh-CN" dirty="0">
                <a:solidFill>
                  <a:srgbClr val="FF0000"/>
                </a:solidFill>
              </a:rPr>
              <a:t>opcode(</a:t>
            </a:r>
            <a:r>
              <a:rPr lang="zh-CN" altLang="en-US" dirty="0">
                <a:solidFill>
                  <a:srgbClr val="FF0000"/>
                </a:solidFill>
              </a:rPr>
              <a:t>操作码</a:t>
            </a:r>
            <a:r>
              <a:rPr lang="en-US" altLang="zh-CN" dirty="0">
                <a:solidFill>
                  <a:srgbClr val="FF0000"/>
                </a:solidFill>
              </a:rPr>
              <a:t>)</a:t>
            </a:r>
            <a:r>
              <a:rPr lang="zh-CN" altLang="en-US" dirty="0"/>
              <a:t>：指定它是什么指令</a:t>
            </a:r>
          </a:p>
          <a:p>
            <a:pPr>
              <a:lnSpc>
                <a:spcPct val="200000"/>
              </a:lnSpc>
            </a:pPr>
            <a:r>
              <a:rPr lang="en-US" altLang="zh-CN" dirty="0">
                <a:solidFill>
                  <a:srgbClr val="0000FF"/>
                </a:solidFill>
              </a:rPr>
              <a:t>funct7+funct3</a:t>
            </a:r>
            <a:r>
              <a:rPr lang="zh-CN" altLang="en-US" dirty="0"/>
              <a:t>：这两个字段结合操作码描述要执行的操作</a:t>
            </a:r>
          </a:p>
        </p:txBody>
      </p:sp>
      <p:sp>
        <p:nvSpPr>
          <p:cNvPr id="4" name="灯片编号占位符 3"/>
          <p:cNvSpPr>
            <a:spLocks noGrp="1"/>
          </p:cNvSpPr>
          <p:nvPr>
            <p:ph type="sldNum" sz="quarter" idx="12"/>
          </p:nvPr>
        </p:nvSpPr>
        <p:spPr/>
        <p:txBody>
          <a:bodyPr/>
          <a:lstStyle/>
          <a:p>
            <a:fld id="{8EE8E787-E6FE-45D8-9039-788B45E44EE7}" type="slidenum">
              <a:rPr lang="zh-CN" altLang="en-US" smtClean="0"/>
              <a:t>77</a:t>
            </a:fld>
            <a:endParaRPr lang="zh-CN" altLang="en-US" dirty="0"/>
          </a:p>
        </p:txBody>
      </p:sp>
      <p:grpSp>
        <p:nvGrpSpPr>
          <p:cNvPr id="43" name="组合 42"/>
          <p:cNvGrpSpPr/>
          <p:nvPr/>
        </p:nvGrpSpPr>
        <p:grpSpPr>
          <a:xfrm>
            <a:off x="1658145" y="1224108"/>
            <a:ext cx="8875710" cy="1309422"/>
            <a:chOff x="1404241" y="-944296"/>
            <a:chExt cx="8875710" cy="1309422"/>
          </a:xfrm>
        </p:grpSpPr>
        <p:grpSp>
          <p:nvGrpSpPr>
            <p:cNvPr id="16" name="组合 15"/>
            <p:cNvGrpSpPr/>
            <p:nvPr/>
          </p:nvGrpSpPr>
          <p:grpSpPr>
            <a:xfrm>
              <a:off x="1404241" y="-944296"/>
              <a:ext cx="8875710" cy="841185"/>
              <a:chOff x="74389" y="4831080"/>
              <a:chExt cx="8875710" cy="841185"/>
            </a:xfrm>
          </p:grpSpPr>
          <p:sp>
            <p:nvSpPr>
              <p:cNvPr id="17" name="Google Shape;388;p41"/>
              <p:cNvSpPr txBox="1"/>
              <p:nvPr/>
            </p:nvSpPr>
            <p:spPr>
              <a:xfrm>
                <a:off x="74389" y="4832062"/>
                <a:ext cx="553357"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dirty="0">
                    <a:solidFill>
                      <a:schemeClr val="dk1"/>
                    </a:solidFill>
                    <a:ea typeface="Courier New" panose="02070309020205020404"/>
                    <a:cs typeface="Courier New" panose="02070309020205020404"/>
                    <a:sym typeface="Courier New" panose="02070309020205020404"/>
                  </a:rPr>
                  <a:t>31</a:t>
                </a:r>
                <a:endParaRPr sz="2400" dirty="0">
                  <a:solidFill>
                    <a:schemeClr val="dk1"/>
                  </a:solidFill>
                  <a:ea typeface="Courier New" panose="02070309020205020404"/>
                  <a:cs typeface="Courier New" panose="02070309020205020404"/>
                  <a:sym typeface="Courier New" panose="02070309020205020404"/>
                </a:endParaRPr>
              </a:p>
            </p:txBody>
          </p:sp>
          <p:sp>
            <p:nvSpPr>
              <p:cNvPr id="18" name="Google Shape;389;p41"/>
              <p:cNvSpPr txBox="1"/>
              <p:nvPr/>
            </p:nvSpPr>
            <p:spPr>
              <a:xfrm>
                <a:off x="8581087" y="4831080"/>
                <a:ext cx="3690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ea typeface="Courier New" panose="02070309020205020404"/>
                    <a:cs typeface="Courier New" panose="02070309020205020404"/>
                    <a:sym typeface="Courier New" panose="02070309020205020404"/>
                  </a:rPr>
                  <a:t>0</a:t>
                </a:r>
                <a:endParaRPr sz="2400">
                  <a:solidFill>
                    <a:schemeClr val="dk1"/>
                  </a:solidFill>
                  <a:ea typeface="Courier New" panose="02070309020205020404"/>
                  <a:cs typeface="Courier New" panose="02070309020205020404"/>
                  <a:sym typeface="Courier New" panose="02070309020205020404"/>
                </a:endParaRPr>
              </a:p>
            </p:txBody>
          </p:sp>
          <p:grpSp>
            <p:nvGrpSpPr>
              <p:cNvPr id="19" name="Google Shape;396;p41"/>
              <p:cNvGrpSpPr/>
              <p:nvPr/>
            </p:nvGrpSpPr>
            <p:grpSpPr>
              <a:xfrm>
                <a:off x="351067" y="5215065"/>
                <a:ext cx="8442135" cy="457200"/>
                <a:chOff x="186475" y="4572000"/>
                <a:chExt cx="8442135" cy="457200"/>
              </a:xfrm>
            </p:grpSpPr>
            <p:sp>
              <p:nvSpPr>
                <p:cNvPr id="20" name="Google Shape;397;p41"/>
                <p:cNvSpPr/>
                <p:nvPr/>
              </p:nvSpPr>
              <p:spPr>
                <a:xfrm>
                  <a:off x="186475" y="4572000"/>
                  <a:ext cx="1752053"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funct7</a:t>
                  </a:r>
                  <a:endParaRPr sz="2800" dirty="0">
                    <a:solidFill>
                      <a:schemeClr val="dk1"/>
                    </a:solidFill>
                    <a:ea typeface="Courier New" panose="02070309020205020404"/>
                    <a:cs typeface="Courier New" panose="02070309020205020404"/>
                    <a:sym typeface="Courier New" panose="02070309020205020404"/>
                  </a:endParaRPr>
                </a:p>
              </p:txBody>
            </p:sp>
            <p:sp>
              <p:nvSpPr>
                <p:cNvPr id="21" name="Google Shape;398;p41"/>
                <p:cNvSpPr/>
                <p:nvPr/>
              </p:nvSpPr>
              <p:spPr>
                <a:xfrm>
                  <a:off x="6876288" y="4572000"/>
                  <a:ext cx="1752322"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lvl="0" algn="ctr"/>
                  <a:r>
                    <a:rPr lang="en-US" altLang="zh-CN" sz="2800" dirty="0">
                      <a:solidFill>
                        <a:schemeClr val="dk1"/>
                      </a:solidFill>
                      <a:ea typeface="Courier New" panose="02070309020205020404"/>
                      <a:cs typeface="Courier New" panose="02070309020205020404"/>
                      <a:sym typeface="Courier New" panose="02070309020205020404"/>
                    </a:rPr>
                    <a:t>opcode</a:t>
                  </a:r>
                  <a:endParaRPr sz="2800" dirty="0">
                    <a:solidFill>
                      <a:schemeClr val="dk1"/>
                    </a:solidFill>
                    <a:ea typeface="Courier New" panose="02070309020205020404"/>
                    <a:cs typeface="Courier New" panose="02070309020205020404"/>
                    <a:sym typeface="Courier New" panose="02070309020205020404"/>
                  </a:endParaRPr>
                </a:p>
              </p:txBody>
            </p:sp>
            <p:sp>
              <p:nvSpPr>
                <p:cNvPr id="22" name="Google Shape;399;p41"/>
                <p:cNvSpPr/>
                <p:nvPr/>
              </p:nvSpPr>
              <p:spPr>
                <a:xfrm>
                  <a:off x="193852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rs2</a:t>
                  </a:r>
                  <a:endParaRPr sz="2800" dirty="0">
                    <a:solidFill>
                      <a:schemeClr val="dk1"/>
                    </a:solidFill>
                    <a:ea typeface="Courier New" panose="02070309020205020404"/>
                    <a:cs typeface="Courier New" panose="02070309020205020404"/>
                    <a:sym typeface="Courier New" panose="02070309020205020404"/>
                  </a:endParaRPr>
                </a:p>
              </p:txBody>
            </p:sp>
            <p:sp>
              <p:nvSpPr>
                <p:cNvPr id="23" name="Google Shape;400;p41"/>
                <p:cNvSpPr/>
                <p:nvPr/>
              </p:nvSpPr>
              <p:spPr>
                <a:xfrm>
                  <a:off x="317296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rs1</a:t>
                  </a:r>
                  <a:endParaRPr sz="2800" dirty="0">
                    <a:solidFill>
                      <a:schemeClr val="dk1"/>
                    </a:solidFill>
                    <a:ea typeface="Courier New" panose="02070309020205020404"/>
                    <a:cs typeface="Courier New" panose="02070309020205020404"/>
                    <a:sym typeface="Courier New" panose="02070309020205020404"/>
                  </a:endParaRPr>
                </a:p>
              </p:txBody>
            </p:sp>
            <p:sp>
              <p:nvSpPr>
                <p:cNvPr id="24" name="Google Shape;401;p41"/>
                <p:cNvSpPr/>
                <p:nvPr/>
              </p:nvSpPr>
              <p:spPr>
                <a:xfrm>
                  <a:off x="440740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funct3</a:t>
                  </a:r>
                  <a:endParaRPr sz="2800" dirty="0">
                    <a:solidFill>
                      <a:schemeClr val="dk1"/>
                    </a:solidFill>
                    <a:ea typeface="Courier New" panose="02070309020205020404"/>
                    <a:cs typeface="Courier New" panose="02070309020205020404"/>
                    <a:sym typeface="Courier New" panose="02070309020205020404"/>
                  </a:endParaRPr>
                </a:p>
              </p:txBody>
            </p:sp>
            <p:sp>
              <p:nvSpPr>
                <p:cNvPr id="25" name="Google Shape;402;p41"/>
                <p:cNvSpPr/>
                <p:nvPr/>
              </p:nvSpPr>
              <p:spPr>
                <a:xfrm>
                  <a:off x="564184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dirty="0" err="1">
                      <a:solidFill>
                        <a:schemeClr val="dk1"/>
                      </a:solidFill>
                      <a:ea typeface="Courier New" panose="02070309020205020404"/>
                      <a:cs typeface="Courier New" panose="02070309020205020404"/>
                      <a:sym typeface="Courier New" panose="02070309020205020404"/>
                    </a:rPr>
                    <a:t>rd</a:t>
                  </a:r>
                  <a:endParaRPr sz="2800" dirty="0">
                    <a:solidFill>
                      <a:schemeClr val="dk1"/>
                    </a:solidFill>
                    <a:ea typeface="Courier New" panose="02070309020205020404"/>
                    <a:cs typeface="Courier New" panose="02070309020205020404"/>
                    <a:sym typeface="Courier New" panose="02070309020205020404"/>
                  </a:endParaRPr>
                </a:p>
              </p:txBody>
            </p:sp>
          </p:grpSp>
        </p:grpSp>
        <p:sp>
          <p:nvSpPr>
            <p:cNvPr id="26" name="文本框 25"/>
            <p:cNvSpPr txBox="1"/>
            <p:nvPr/>
          </p:nvSpPr>
          <p:spPr>
            <a:xfrm>
              <a:off x="2374844" y="-158094"/>
              <a:ext cx="364202" cy="523220"/>
            </a:xfrm>
            <a:prstGeom prst="rect">
              <a:avLst/>
            </a:prstGeom>
            <a:noFill/>
          </p:spPr>
          <p:txBody>
            <a:bodyPr wrap="none" rtlCol="0">
              <a:spAutoFit/>
            </a:bodyPr>
            <a:lstStyle/>
            <a:p>
              <a:r>
                <a:rPr lang="en-US" altLang="zh-CN" sz="2800" dirty="0"/>
                <a:t>7</a:t>
              </a:r>
              <a:endParaRPr lang="zh-CN" altLang="en-US" sz="2800" dirty="0"/>
            </a:p>
          </p:txBody>
        </p:sp>
        <p:sp>
          <p:nvSpPr>
            <p:cNvPr id="27" name="文本框 26"/>
            <p:cNvSpPr txBox="1"/>
            <p:nvPr/>
          </p:nvSpPr>
          <p:spPr>
            <a:xfrm>
              <a:off x="3868091" y="-158094"/>
              <a:ext cx="364202" cy="523220"/>
            </a:xfrm>
            <a:prstGeom prst="rect">
              <a:avLst/>
            </a:prstGeom>
            <a:noFill/>
          </p:spPr>
          <p:txBody>
            <a:bodyPr wrap="none" rtlCol="0">
              <a:spAutoFit/>
            </a:bodyPr>
            <a:lstStyle/>
            <a:p>
              <a:r>
                <a:rPr lang="en-US" altLang="zh-CN" sz="2800" dirty="0"/>
                <a:t>5</a:t>
              </a:r>
              <a:endParaRPr lang="zh-CN" altLang="en-US" sz="2800" dirty="0"/>
            </a:p>
          </p:txBody>
        </p:sp>
        <p:sp>
          <p:nvSpPr>
            <p:cNvPr id="28" name="文本框 27"/>
            <p:cNvSpPr txBox="1"/>
            <p:nvPr/>
          </p:nvSpPr>
          <p:spPr>
            <a:xfrm>
              <a:off x="5102531" y="-158094"/>
              <a:ext cx="364202" cy="523220"/>
            </a:xfrm>
            <a:prstGeom prst="rect">
              <a:avLst/>
            </a:prstGeom>
            <a:noFill/>
          </p:spPr>
          <p:txBody>
            <a:bodyPr wrap="none" rtlCol="0">
              <a:spAutoFit/>
            </a:bodyPr>
            <a:lstStyle/>
            <a:p>
              <a:r>
                <a:rPr lang="en-US" altLang="zh-CN" sz="2800" dirty="0"/>
                <a:t>5</a:t>
              </a:r>
              <a:endParaRPr lang="zh-CN" altLang="en-US" sz="2800" dirty="0"/>
            </a:p>
          </p:txBody>
        </p:sp>
        <p:sp>
          <p:nvSpPr>
            <p:cNvPr id="29" name="文本框 28"/>
            <p:cNvSpPr txBox="1"/>
            <p:nvPr/>
          </p:nvSpPr>
          <p:spPr>
            <a:xfrm>
              <a:off x="6336971" y="-158094"/>
              <a:ext cx="364202" cy="523220"/>
            </a:xfrm>
            <a:prstGeom prst="rect">
              <a:avLst/>
            </a:prstGeom>
            <a:noFill/>
          </p:spPr>
          <p:txBody>
            <a:bodyPr wrap="none" rtlCol="0">
              <a:spAutoFit/>
            </a:bodyPr>
            <a:lstStyle/>
            <a:p>
              <a:r>
                <a:rPr lang="en-US" altLang="zh-CN" sz="2800" dirty="0"/>
                <a:t>3</a:t>
              </a:r>
              <a:endParaRPr lang="zh-CN" altLang="en-US" sz="2800" dirty="0"/>
            </a:p>
          </p:txBody>
        </p:sp>
        <p:sp>
          <p:nvSpPr>
            <p:cNvPr id="30" name="文本框 29"/>
            <p:cNvSpPr txBox="1"/>
            <p:nvPr/>
          </p:nvSpPr>
          <p:spPr>
            <a:xfrm>
              <a:off x="7576220" y="-158094"/>
              <a:ext cx="364202" cy="523220"/>
            </a:xfrm>
            <a:prstGeom prst="rect">
              <a:avLst/>
            </a:prstGeom>
            <a:noFill/>
          </p:spPr>
          <p:txBody>
            <a:bodyPr wrap="none" rtlCol="0">
              <a:spAutoFit/>
            </a:bodyPr>
            <a:lstStyle/>
            <a:p>
              <a:r>
                <a:rPr lang="en-US" altLang="zh-CN" sz="2800" dirty="0"/>
                <a:t>5</a:t>
              </a:r>
              <a:endParaRPr lang="zh-CN" altLang="en-US" sz="2800" dirty="0"/>
            </a:p>
          </p:txBody>
        </p:sp>
        <p:sp>
          <p:nvSpPr>
            <p:cNvPr id="31" name="文本框 30"/>
            <p:cNvSpPr txBox="1"/>
            <p:nvPr/>
          </p:nvSpPr>
          <p:spPr>
            <a:xfrm>
              <a:off x="9066369" y="-158094"/>
              <a:ext cx="364202" cy="523220"/>
            </a:xfrm>
            <a:prstGeom prst="rect">
              <a:avLst/>
            </a:prstGeom>
            <a:noFill/>
          </p:spPr>
          <p:txBody>
            <a:bodyPr wrap="none" rtlCol="0">
              <a:spAutoFit/>
            </a:bodyPr>
            <a:lstStyle/>
            <a:p>
              <a:r>
                <a:rPr lang="en-US" altLang="zh-CN" sz="2800" dirty="0"/>
                <a:t>7</a:t>
              </a:r>
              <a:endParaRPr lang="zh-CN" altLang="en-US" sz="28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a:t>
            </a:r>
            <a:r>
              <a:rPr lang="zh-CN" altLang="en-US"/>
              <a:t>型指令</a:t>
            </a:r>
            <a:endParaRPr lang="zh-CN" altLang="en-US" dirty="0"/>
          </a:p>
        </p:txBody>
      </p:sp>
      <p:sp>
        <p:nvSpPr>
          <p:cNvPr id="3" name="内容占位符 2"/>
          <p:cNvSpPr>
            <a:spLocks noGrp="1"/>
          </p:cNvSpPr>
          <p:nvPr>
            <p:ph idx="1"/>
          </p:nvPr>
        </p:nvSpPr>
        <p:spPr/>
        <p:txBody>
          <a:bodyPr/>
          <a:lstStyle/>
          <a:p>
            <a:pPr>
              <a:lnSpc>
                <a:spcPts val="5000"/>
              </a:lnSpc>
            </a:pPr>
            <a:endParaRPr lang="en-US" altLang="zh-CN" dirty="0"/>
          </a:p>
          <a:p>
            <a:pPr>
              <a:lnSpc>
                <a:spcPts val="5000"/>
              </a:lnSpc>
            </a:pPr>
            <a:endParaRPr lang="en-US" altLang="zh-CN" dirty="0"/>
          </a:p>
          <a:p>
            <a:pPr>
              <a:lnSpc>
                <a:spcPts val="5000"/>
              </a:lnSpc>
            </a:pPr>
            <a:r>
              <a:rPr lang="en-US" altLang="zh-CN" dirty="0">
                <a:solidFill>
                  <a:srgbClr val="0000FF"/>
                </a:solidFill>
              </a:rPr>
              <a:t>rs1</a:t>
            </a:r>
            <a:r>
              <a:rPr lang="zh-CN" altLang="en-US" dirty="0">
                <a:solidFill>
                  <a:srgbClr val="0000FF"/>
                </a:solidFill>
              </a:rPr>
              <a:t>（源寄存器</a:t>
            </a:r>
            <a:r>
              <a:rPr lang="en-US" altLang="zh-CN" dirty="0">
                <a:solidFill>
                  <a:srgbClr val="0000FF"/>
                </a:solidFill>
              </a:rPr>
              <a:t>1</a:t>
            </a:r>
            <a:r>
              <a:rPr lang="zh-CN" altLang="en-US" dirty="0">
                <a:solidFill>
                  <a:srgbClr val="0000FF"/>
                </a:solidFill>
              </a:rPr>
              <a:t>）</a:t>
            </a:r>
            <a:r>
              <a:rPr lang="zh-CN" altLang="en-US" dirty="0"/>
              <a:t>：指定第一个寄存器操作数</a:t>
            </a:r>
            <a:endParaRPr lang="en-US" altLang="zh-CN" dirty="0"/>
          </a:p>
          <a:p>
            <a:pPr>
              <a:lnSpc>
                <a:spcPts val="5000"/>
              </a:lnSpc>
            </a:pPr>
            <a:r>
              <a:rPr lang="en-US" altLang="zh-CN" dirty="0">
                <a:solidFill>
                  <a:srgbClr val="0000FF"/>
                </a:solidFill>
              </a:rPr>
              <a:t>rs2</a:t>
            </a:r>
            <a:r>
              <a:rPr lang="zh-CN" altLang="en-US" dirty="0">
                <a:solidFill>
                  <a:srgbClr val="0000FF"/>
                </a:solidFill>
              </a:rPr>
              <a:t>（源寄存器</a:t>
            </a:r>
            <a:r>
              <a:rPr lang="en-US" altLang="zh-CN" dirty="0">
                <a:solidFill>
                  <a:srgbClr val="0000FF"/>
                </a:solidFill>
              </a:rPr>
              <a:t>2</a:t>
            </a:r>
            <a:r>
              <a:rPr lang="zh-CN" altLang="en-US" dirty="0">
                <a:solidFill>
                  <a:srgbClr val="0000FF"/>
                </a:solidFill>
              </a:rPr>
              <a:t>） </a:t>
            </a:r>
            <a:r>
              <a:rPr lang="zh-CN" altLang="en-US" dirty="0"/>
              <a:t>：指定第二个寄存器操作数</a:t>
            </a:r>
            <a:endParaRPr lang="en-US" altLang="zh-CN" dirty="0"/>
          </a:p>
          <a:p>
            <a:pPr>
              <a:lnSpc>
                <a:spcPts val="5000"/>
              </a:lnSpc>
            </a:pPr>
            <a:r>
              <a:rPr lang="en-US" altLang="zh-CN" dirty="0" err="1">
                <a:solidFill>
                  <a:srgbClr val="FF0000"/>
                </a:solidFill>
              </a:rPr>
              <a:t>rd</a:t>
            </a:r>
            <a:r>
              <a:rPr lang="zh-CN" altLang="en-US" dirty="0">
                <a:solidFill>
                  <a:srgbClr val="FF0000"/>
                </a:solidFill>
              </a:rPr>
              <a:t>（目的寄存器）</a:t>
            </a:r>
            <a:r>
              <a:rPr lang="zh-CN" altLang="en-US" dirty="0"/>
              <a:t>：指定接收计算结果的寄存器</a:t>
            </a:r>
          </a:p>
          <a:p>
            <a:pPr>
              <a:lnSpc>
                <a:spcPts val="5000"/>
              </a:lnSpc>
            </a:pPr>
            <a:r>
              <a:rPr lang="zh-CN" altLang="en-US" dirty="0"/>
              <a:t>每个字段保存一个</a:t>
            </a:r>
            <a:r>
              <a:rPr lang="en-US" altLang="zh-CN" dirty="0"/>
              <a:t>5</a:t>
            </a:r>
            <a:r>
              <a:rPr lang="zh-CN" altLang="en-US" dirty="0"/>
              <a:t>位无符号整数（</a:t>
            </a:r>
            <a:r>
              <a:rPr lang="en-US" altLang="zh-CN" dirty="0"/>
              <a:t>0-31</a:t>
            </a:r>
            <a:r>
              <a:rPr lang="zh-CN" altLang="en-US" dirty="0"/>
              <a:t>），对应于一个寄存器号（</a:t>
            </a:r>
            <a:r>
              <a:rPr lang="en-US" altLang="zh-CN" dirty="0"/>
              <a:t>x0-x31</a:t>
            </a:r>
            <a:r>
              <a:rPr lang="zh-CN" altLang="en-US" dirty="0"/>
              <a:t>）（</a:t>
            </a:r>
            <a:r>
              <a:rPr lang="zh-CN" altLang="en-US" dirty="0">
                <a:solidFill>
                  <a:srgbClr val="FF0000"/>
                </a:solidFill>
              </a:rPr>
              <a:t>寄存器约定详见</a:t>
            </a:r>
            <a:r>
              <a:rPr lang="en-US" altLang="zh-CN" dirty="0">
                <a:solidFill>
                  <a:srgbClr val="FF0000"/>
                </a:solidFill>
              </a:rPr>
              <a:t>P75</a:t>
            </a:r>
            <a:r>
              <a:rPr lang="zh-CN" altLang="en-US" dirty="0">
                <a:solidFill>
                  <a:srgbClr val="FF0000"/>
                </a:solidFill>
              </a:rPr>
              <a:t>图</a:t>
            </a:r>
            <a:r>
              <a:rPr lang="en-US" altLang="zh-CN" dirty="0">
                <a:solidFill>
                  <a:srgbClr val="FF0000"/>
                </a:solidFill>
              </a:rPr>
              <a:t>2-14</a:t>
            </a:r>
            <a:r>
              <a:rPr lang="zh-CN" altLang="en-US" dirty="0"/>
              <a:t>）</a:t>
            </a:r>
          </a:p>
        </p:txBody>
      </p:sp>
      <p:sp>
        <p:nvSpPr>
          <p:cNvPr id="4" name="灯片编号占位符 3"/>
          <p:cNvSpPr>
            <a:spLocks noGrp="1"/>
          </p:cNvSpPr>
          <p:nvPr>
            <p:ph type="sldNum" sz="quarter" idx="12"/>
          </p:nvPr>
        </p:nvSpPr>
        <p:spPr/>
        <p:txBody>
          <a:bodyPr/>
          <a:lstStyle/>
          <a:p>
            <a:fld id="{8EE8E787-E6FE-45D8-9039-788B45E44EE7}" type="slidenum">
              <a:rPr lang="zh-CN" altLang="en-US" smtClean="0"/>
              <a:t>78</a:t>
            </a:fld>
            <a:endParaRPr lang="zh-CN" altLang="en-US" dirty="0"/>
          </a:p>
        </p:txBody>
      </p:sp>
      <p:grpSp>
        <p:nvGrpSpPr>
          <p:cNvPr id="6" name="组合 5"/>
          <p:cNvGrpSpPr/>
          <p:nvPr/>
        </p:nvGrpSpPr>
        <p:grpSpPr>
          <a:xfrm>
            <a:off x="1658145" y="1303934"/>
            <a:ext cx="8875710" cy="1309422"/>
            <a:chOff x="1404241" y="-944296"/>
            <a:chExt cx="8875710" cy="1309422"/>
          </a:xfrm>
        </p:grpSpPr>
        <p:grpSp>
          <p:nvGrpSpPr>
            <p:cNvPr id="7" name="组合 6"/>
            <p:cNvGrpSpPr/>
            <p:nvPr/>
          </p:nvGrpSpPr>
          <p:grpSpPr>
            <a:xfrm>
              <a:off x="1404241" y="-944296"/>
              <a:ext cx="8875710" cy="841185"/>
              <a:chOff x="74389" y="4831080"/>
              <a:chExt cx="8875710" cy="841185"/>
            </a:xfrm>
          </p:grpSpPr>
          <p:sp>
            <p:nvSpPr>
              <p:cNvPr id="14" name="Google Shape;388;p41"/>
              <p:cNvSpPr txBox="1"/>
              <p:nvPr/>
            </p:nvSpPr>
            <p:spPr>
              <a:xfrm>
                <a:off x="74389" y="4832062"/>
                <a:ext cx="553357"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dirty="0">
                    <a:solidFill>
                      <a:schemeClr val="dk1"/>
                    </a:solidFill>
                    <a:ea typeface="Courier New" panose="02070309020205020404"/>
                    <a:cs typeface="Courier New" panose="02070309020205020404"/>
                    <a:sym typeface="Courier New" panose="02070309020205020404"/>
                  </a:rPr>
                  <a:t>31</a:t>
                </a:r>
                <a:endParaRPr sz="2400" dirty="0">
                  <a:solidFill>
                    <a:schemeClr val="dk1"/>
                  </a:solidFill>
                  <a:ea typeface="Courier New" panose="02070309020205020404"/>
                  <a:cs typeface="Courier New" panose="02070309020205020404"/>
                  <a:sym typeface="Courier New" panose="02070309020205020404"/>
                </a:endParaRPr>
              </a:p>
            </p:txBody>
          </p:sp>
          <p:sp>
            <p:nvSpPr>
              <p:cNvPr id="15" name="Google Shape;389;p41"/>
              <p:cNvSpPr txBox="1"/>
              <p:nvPr/>
            </p:nvSpPr>
            <p:spPr>
              <a:xfrm>
                <a:off x="8581087" y="4831080"/>
                <a:ext cx="3690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ea typeface="Courier New" panose="02070309020205020404"/>
                    <a:cs typeface="Courier New" panose="02070309020205020404"/>
                    <a:sym typeface="Courier New" panose="02070309020205020404"/>
                  </a:rPr>
                  <a:t>0</a:t>
                </a:r>
                <a:endParaRPr sz="2400">
                  <a:solidFill>
                    <a:schemeClr val="dk1"/>
                  </a:solidFill>
                  <a:ea typeface="Courier New" panose="02070309020205020404"/>
                  <a:cs typeface="Courier New" panose="02070309020205020404"/>
                  <a:sym typeface="Courier New" panose="02070309020205020404"/>
                </a:endParaRPr>
              </a:p>
            </p:txBody>
          </p:sp>
          <p:grpSp>
            <p:nvGrpSpPr>
              <p:cNvPr id="16" name="Google Shape;396;p41"/>
              <p:cNvGrpSpPr/>
              <p:nvPr/>
            </p:nvGrpSpPr>
            <p:grpSpPr>
              <a:xfrm>
                <a:off x="351067" y="5215065"/>
                <a:ext cx="8442135" cy="457200"/>
                <a:chOff x="186475" y="4572000"/>
                <a:chExt cx="8442135" cy="457200"/>
              </a:xfrm>
            </p:grpSpPr>
            <p:sp>
              <p:nvSpPr>
                <p:cNvPr id="17" name="Google Shape;397;p41"/>
                <p:cNvSpPr/>
                <p:nvPr/>
              </p:nvSpPr>
              <p:spPr>
                <a:xfrm>
                  <a:off x="186475" y="4572000"/>
                  <a:ext cx="1752053"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funct7</a:t>
                  </a:r>
                  <a:endParaRPr sz="2800" dirty="0">
                    <a:solidFill>
                      <a:schemeClr val="dk1"/>
                    </a:solidFill>
                    <a:ea typeface="Courier New" panose="02070309020205020404"/>
                    <a:cs typeface="Courier New" panose="02070309020205020404"/>
                    <a:sym typeface="Courier New" panose="02070309020205020404"/>
                  </a:endParaRPr>
                </a:p>
              </p:txBody>
            </p:sp>
            <p:sp>
              <p:nvSpPr>
                <p:cNvPr id="18" name="Google Shape;398;p41"/>
                <p:cNvSpPr/>
                <p:nvPr/>
              </p:nvSpPr>
              <p:spPr>
                <a:xfrm>
                  <a:off x="6876288" y="4572000"/>
                  <a:ext cx="1752322"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lvl="0" algn="ctr"/>
                  <a:r>
                    <a:rPr lang="en-US" altLang="zh-CN" sz="2800" dirty="0">
                      <a:solidFill>
                        <a:schemeClr val="dk1"/>
                      </a:solidFill>
                      <a:ea typeface="Courier New" panose="02070309020205020404"/>
                      <a:cs typeface="Courier New" panose="02070309020205020404"/>
                      <a:sym typeface="Courier New" panose="02070309020205020404"/>
                    </a:rPr>
                    <a:t>opcode</a:t>
                  </a:r>
                  <a:endParaRPr sz="2800" dirty="0">
                    <a:solidFill>
                      <a:schemeClr val="dk1"/>
                    </a:solidFill>
                    <a:ea typeface="Courier New" panose="02070309020205020404"/>
                    <a:cs typeface="Courier New" panose="02070309020205020404"/>
                    <a:sym typeface="Courier New" panose="02070309020205020404"/>
                  </a:endParaRPr>
                </a:p>
              </p:txBody>
            </p:sp>
            <p:sp>
              <p:nvSpPr>
                <p:cNvPr id="19" name="Google Shape;399;p41"/>
                <p:cNvSpPr/>
                <p:nvPr/>
              </p:nvSpPr>
              <p:spPr>
                <a:xfrm>
                  <a:off x="193852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rs2</a:t>
                  </a:r>
                  <a:endParaRPr sz="2800" dirty="0">
                    <a:solidFill>
                      <a:schemeClr val="dk1"/>
                    </a:solidFill>
                    <a:ea typeface="Courier New" panose="02070309020205020404"/>
                    <a:cs typeface="Courier New" panose="02070309020205020404"/>
                    <a:sym typeface="Courier New" panose="02070309020205020404"/>
                  </a:endParaRPr>
                </a:p>
              </p:txBody>
            </p:sp>
            <p:sp>
              <p:nvSpPr>
                <p:cNvPr id="20" name="Google Shape;400;p41"/>
                <p:cNvSpPr/>
                <p:nvPr/>
              </p:nvSpPr>
              <p:spPr>
                <a:xfrm>
                  <a:off x="317296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rs1</a:t>
                  </a:r>
                  <a:endParaRPr sz="2800" dirty="0">
                    <a:solidFill>
                      <a:schemeClr val="dk1"/>
                    </a:solidFill>
                    <a:ea typeface="Courier New" panose="02070309020205020404"/>
                    <a:cs typeface="Courier New" panose="02070309020205020404"/>
                    <a:sym typeface="Courier New" panose="02070309020205020404"/>
                  </a:endParaRPr>
                </a:p>
              </p:txBody>
            </p:sp>
            <p:sp>
              <p:nvSpPr>
                <p:cNvPr id="21" name="Google Shape;401;p41"/>
                <p:cNvSpPr/>
                <p:nvPr/>
              </p:nvSpPr>
              <p:spPr>
                <a:xfrm>
                  <a:off x="440740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funct3</a:t>
                  </a:r>
                  <a:endParaRPr sz="2800" dirty="0">
                    <a:solidFill>
                      <a:schemeClr val="dk1"/>
                    </a:solidFill>
                    <a:ea typeface="Courier New" panose="02070309020205020404"/>
                    <a:cs typeface="Courier New" panose="02070309020205020404"/>
                    <a:sym typeface="Courier New" panose="02070309020205020404"/>
                  </a:endParaRPr>
                </a:p>
              </p:txBody>
            </p:sp>
            <p:sp>
              <p:nvSpPr>
                <p:cNvPr id="22" name="Google Shape;402;p41"/>
                <p:cNvSpPr/>
                <p:nvPr/>
              </p:nvSpPr>
              <p:spPr>
                <a:xfrm>
                  <a:off x="564184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dirty="0" err="1">
                      <a:solidFill>
                        <a:schemeClr val="dk1"/>
                      </a:solidFill>
                      <a:ea typeface="Courier New" panose="02070309020205020404"/>
                      <a:cs typeface="Courier New" panose="02070309020205020404"/>
                      <a:sym typeface="Courier New" panose="02070309020205020404"/>
                    </a:rPr>
                    <a:t>rd</a:t>
                  </a:r>
                  <a:endParaRPr sz="2800" dirty="0">
                    <a:solidFill>
                      <a:schemeClr val="dk1"/>
                    </a:solidFill>
                    <a:ea typeface="Courier New" panose="02070309020205020404"/>
                    <a:cs typeface="Courier New" panose="02070309020205020404"/>
                    <a:sym typeface="Courier New" panose="02070309020205020404"/>
                  </a:endParaRPr>
                </a:p>
              </p:txBody>
            </p:sp>
          </p:grpSp>
        </p:grpSp>
        <p:sp>
          <p:nvSpPr>
            <p:cNvPr id="8" name="文本框 7"/>
            <p:cNvSpPr txBox="1"/>
            <p:nvPr/>
          </p:nvSpPr>
          <p:spPr>
            <a:xfrm>
              <a:off x="2374844" y="-158094"/>
              <a:ext cx="364202" cy="523220"/>
            </a:xfrm>
            <a:prstGeom prst="rect">
              <a:avLst/>
            </a:prstGeom>
            <a:noFill/>
          </p:spPr>
          <p:txBody>
            <a:bodyPr wrap="none" rtlCol="0">
              <a:spAutoFit/>
            </a:bodyPr>
            <a:lstStyle/>
            <a:p>
              <a:r>
                <a:rPr lang="en-US" altLang="zh-CN" sz="2800" dirty="0"/>
                <a:t>7</a:t>
              </a:r>
              <a:endParaRPr lang="zh-CN" altLang="en-US" sz="2800" dirty="0"/>
            </a:p>
          </p:txBody>
        </p:sp>
        <p:sp>
          <p:nvSpPr>
            <p:cNvPr id="9" name="文本框 8"/>
            <p:cNvSpPr txBox="1"/>
            <p:nvPr/>
          </p:nvSpPr>
          <p:spPr>
            <a:xfrm>
              <a:off x="3868091" y="-158094"/>
              <a:ext cx="364202" cy="523220"/>
            </a:xfrm>
            <a:prstGeom prst="rect">
              <a:avLst/>
            </a:prstGeom>
            <a:noFill/>
          </p:spPr>
          <p:txBody>
            <a:bodyPr wrap="none" rtlCol="0">
              <a:spAutoFit/>
            </a:bodyPr>
            <a:lstStyle/>
            <a:p>
              <a:r>
                <a:rPr lang="en-US" altLang="zh-CN" sz="2800" dirty="0"/>
                <a:t>5</a:t>
              </a:r>
              <a:endParaRPr lang="zh-CN" altLang="en-US" sz="2800" dirty="0"/>
            </a:p>
          </p:txBody>
        </p:sp>
        <p:sp>
          <p:nvSpPr>
            <p:cNvPr id="10" name="文本框 9"/>
            <p:cNvSpPr txBox="1"/>
            <p:nvPr/>
          </p:nvSpPr>
          <p:spPr>
            <a:xfrm>
              <a:off x="5102531" y="-158094"/>
              <a:ext cx="364202" cy="523220"/>
            </a:xfrm>
            <a:prstGeom prst="rect">
              <a:avLst/>
            </a:prstGeom>
            <a:noFill/>
          </p:spPr>
          <p:txBody>
            <a:bodyPr wrap="none" rtlCol="0">
              <a:spAutoFit/>
            </a:bodyPr>
            <a:lstStyle/>
            <a:p>
              <a:r>
                <a:rPr lang="en-US" altLang="zh-CN" sz="2800" dirty="0"/>
                <a:t>5</a:t>
              </a:r>
              <a:endParaRPr lang="zh-CN" altLang="en-US" sz="2800" dirty="0"/>
            </a:p>
          </p:txBody>
        </p:sp>
        <p:sp>
          <p:nvSpPr>
            <p:cNvPr id="11" name="文本框 10"/>
            <p:cNvSpPr txBox="1"/>
            <p:nvPr/>
          </p:nvSpPr>
          <p:spPr>
            <a:xfrm>
              <a:off x="6336971" y="-158094"/>
              <a:ext cx="364202" cy="523220"/>
            </a:xfrm>
            <a:prstGeom prst="rect">
              <a:avLst/>
            </a:prstGeom>
            <a:noFill/>
          </p:spPr>
          <p:txBody>
            <a:bodyPr wrap="none" rtlCol="0">
              <a:spAutoFit/>
            </a:bodyPr>
            <a:lstStyle/>
            <a:p>
              <a:r>
                <a:rPr lang="en-US" altLang="zh-CN" sz="2800" dirty="0"/>
                <a:t>3</a:t>
              </a:r>
              <a:endParaRPr lang="zh-CN" altLang="en-US" sz="2800" dirty="0"/>
            </a:p>
          </p:txBody>
        </p:sp>
        <p:sp>
          <p:nvSpPr>
            <p:cNvPr id="12" name="文本框 11"/>
            <p:cNvSpPr txBox="1"/>
            <p:nvPr/>
          </p:nvSpPr>
          <p:spPr>
            <a:xfrm>
              <a:off x="7576220" y="-158094"/>
              <a:ext cx="364202" cy="523220"/>
            </a:xfrm>
            <a:prstGeom prst="rect">
              <a:avLst/>
            </a:prstGeom>
            <a:noFill/>
          </p:spPr>
          <p:txBody>
            <a:bodyPr wrap="none" rtlCol="0">
              <a:spAutoFit/>
            </a:bodyPr>
            <a:lstStyle/>
            <a:p>
              <a:r>
                <a:rPr lang="en-US" altLang="zh-CN" sz="2800" dirty="0"/>
                <a:t>5</a:t>
              </a:r>
              <a:endParaRPr lang="zh-CN" altLang="en-US" sz="2800" dirty="0"/>
            </a:p>
          </p:txBody>
        </p:sp>
        <p:sp>
          <p:nvSpPr>
            <p:cNvPr id="13" name="文本框 12"/>
            <p:cNvSpPr txBox="1"/>
            <p:nvPr/>
          </p:nvSpPr>
          <p:spPr>
            <a:xfrm>
              <a:off x="9066369" y="-158094"/>
              <a:ext cx="364202" cy="523220"/>
            </a:xfrm>
            <a:prstGeom prst="rect">
              <a:avLst/>
            </a:prstGeom>
            <a:noFill/>
          </p:spPr>
          <p:txBody>
            <a:bodyPr wrap="none" rtlCol="0">
              <a:spAutoFit/>
            </a:bodyPr>
            <a:lstStyle/>
            <a:p>
              <a:r>
                <a:rPr lang="en-US" altLang="zh-CN" sz="2800" dirty="0"/>
                <a:t>7</a:t>
              </a:r>
              <a:endParaRPr lang="zh-CN" altLang="en-US" sz="28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a:t>
            </a:r>
            <a:r>
              <a:rPr lang="zh-CN" altLang="en-US" dirty="0"/>
              <a:t>型指令</a:t>
            </a:r>
          </a:p>
        </p:txBody>
      </p:sp>
      <p:sp>
        <p:nvSpPr>
          <p:cNvPr id="3" name="内容占位符 2"/>
          <p:cNvSpPr>
            <a:spLocks noGrp="1"/>
          </p:cNvSpPr>
          <p:nvPr>
            <p:ph idx="1"/>
          </p:nvPr>
        </p:nvSpPr>
        <p:spPr/>
        <p:txBody>
          <a:bodyPr/>
          <a:lstStyle/>
          <a:p>
            <a:pPr>
              <a:lnSpc>
                <a:spcPct val="130000"/>
              </a:lnSpc>
            </a:pPr>
            <a:endParaRPr lang="en-US" altLang="zh-CN" dirty="0"/>
          </a:p>
          <a:p>
            <a:pPr>
              <a:lnSpc>
                <a:spcPct val="130000"/>
              </a:lnSpc>
            </a:pPr>
            <a:endParaRPr lang="zh-CN" altLang="en-US" dirty="0"/>
          </a:p>
          <a:p>
            <a:pPr>
              <a:lnSpc>
                <a:spcPct val="130000"/>
              </a:lnSpc>
            </a:pPr>
            <a:r>
              <a:rPr lang="zh-CN" altLang="en-US" dirty="0"/>
              <a:t>只有一</a:t>
            </a:r>
            <a:r>
              <a:rPr lang="zh-CN" altLang="en-US" dirty="0">
                <a:solidFill>
                  <a:srgbClr val="FF0000"/>
                </a:solidFill>
              </a:rPr>
              <a:t>个字段</a:t>
            </a:r>
            <a:r>
              <a:rPr lang="zh-CN" altLang="en-US" dirty="0"/>
              <a:t>与</a:t>
            </a:r>
            <a:r>
              <a:rPr lang="en-US" altLang="zh-CN" dirty="0"/>
              <a:t>R</a:t>
            </a:r>
            <a:r>
              <a:rPr lang="zh-CN" altLang="en-US" dirty="0"/>
              <a:t>型指令不同，</a:t>
            </a:r>
            <a:r>
              <a:rPr lang="en-US" altLang="zh-CN" dirty="0">
                <a:solidFill>
                  <a:srgbClr val="FF0000"/>
                </a:solidFill>
              </a:rPr>
              <a:t>rs2</a:t>
            </a:r>
            <a:r>
              <a:rPr lang="zh-CN" altLang="en-US" dirty="0">
                <a:solidFill>
                  <a:srgbClr val="FF0000"/>
                </a:solidFill>
              </a:rPr>
              <a:t>和</a:t>
            </a:r>
            <a:r>
              <a:rPr lang="en-US" altLang="zh-CN" dirty="0">
                <a:solidFill>
                  <a:srgbClr val="FF0000"/>
                </a:solidFill>
              </a:rPr>
              <a:t>funct7</a:t>
            </a:r>
            <a:r>
              <a:rPr lang="zh-CN" altLang="en-US" dirty="0"/>
              <a:t>被</a:t>
            </a:r>
            <a:r>
              <a:rPr lang="en-US" altLang="zh-CN" dirty="0">
                <a:solidFill>
                  <a:srgbClr val="FF0000"/>
                </a:solidFill>
              </a:rPr>
              <a:t>12</a:t>
            </a:r>
            <a:r>
              <a:rPr lang="zh-CN" altLang="en-US" dirty="0">
                <a:solidFill>
                  <a:srgbClr val="FF0000"/>
                </a:solidFill>
              </a:rPr>
              <a:t>位有符号</a:t>
            </a:r>
            <a:r>
              <a:rPr lang="zh-CN" altLang="en-US" dirty="0"/>
              <a:t>立即数</a:t>
            </a:r>
            <a:r>
              <a:rPr lang="en-US" altLang="zh-CN" dirty="0" err="1"/>
              <a:t>imm</a:t>
            </a:r>
            <a:r>
              <a:rPr lang="en-US" altLang="zh-CN" dirty="0"/>
              <a:t>[11:0]</a:t>
            </a:r>
            <a:r>
              <a:rPr lang="zh-CN" altLang="en-US" dirty="0"/>
              <a:t>替换</a:t>
            </a:r>
            <a:endParaRPr lang="en-US" altLang="zh-CN" dirty="0"/>
          </a:p>
          <a:p>
            <a:pPr>
              <a:lnSpc>
                <a:spcPct val="130000"/>
              </a:lnSpc>
            </a:pPr>
            <a:r>
              <a:rPr lang="zh-CN" altLang="en-US" dirty="0"/>
              <a:t>其余字段（</a:t>
            </a:r>
            <a:r>
              <a:rPr lang="en-US" altLang="zh-CN" dirty="0"/>
              <a:t>rs1</a:t>
            </a:r>
            <a:r>
              <a:rPr lang="zh-CN" altLang="en-US" dirty="0"/>
              <a:t>、</a:t>
            </a:r>
            <a:r>
              <a:rPr lang="en-US" altLang="zh-CN" dirty="0"/>
              <a:t>funct3</a:t>
            </a:r>
            <a:r>
              <a:rPr lang="zh-CN" altLang="en-US" dirty="0"/>
              <a:t>、</a:t>
            </a:r>
            <a:r>
              <a:rPr lang="en-US" altLang="zh-CN" dirty="0" err="1"/>
              <a:t>rd</a:t>
            </a:r>
            <a:r>
              <a:rPr lang="zh-CN" altLang="en-US" dirty="0"/>
              <a:t>、</a:t>
            </a:r>
            <a:r>
              <a:rPr lang="en-US" altLang="zh-CN" dirty="0"/>
              <a:t>opcode</a:t>
            </a:r>
            <a:r>
              <a:rPr lang="zh-CN" altLang="en-US" dirty="0"/>
              <a:t>）与之前</a:t>
            </a:r>
            <a:r>
              <a:rPr lang="zh-CN" altLang="en-US" dirty="0">
                <a:solidFill>
                  <a:srgbClr val="0000FF"/>
                </a:solidFill>
              </a:rPr>
              <a:t>相同</a:t>
            </a:r>
            <a:endParaRPr lang="en-US" altLang="zh-CN" dirty="0">
              <a:solidFill>
                <a:srgbClr val="0000FF"/>
              </a:solidFill>
            </a:endParaRPr>
          </a:p>
          <a:p>
            <a:pPr>
              <a:lnSpc>
                <a:spcPct val="130000"/>
              </a:lnSpc>
            </a:pPr>
            <a:r>
              <a:rPr lang="zh-CN" altLang="en-US" dirty="0"/>
              <a:t>在</a:t>
            </a:r>
            <a:r>
              <a:rPr lang="zh-CN" altLang="en-US" dirty="0">
                <a:solidFill>
                  <a:srgbClr val="0000FF"/>
                </a:solidFill>
              </a:rPr>
              <a:t>算术运算</a:t>
            </a:r>
            <a:r>
              <a:rPr lang="zh-CN" altLang="en-US" dirty="0"/>
              <a:t>前，立即数需</a:t>
            </a:r>
            <a:r>
              <a:rPr lang="zh-CN" altLang="en-US" dirty="0">
                <a:solidFill>
                  <a:srgbClr val="0000FF"/>
                </a:solidFill>
              </a:rPr>
              <a:t>符号</a:t>
            </a:r>
            <a:r>
              <a:rPr lang="zh-CN" altLang="en-US" dirty="0"/>
              <a:t>扩展到</a:t>
            </a:r>
            <a:r>
              <a:rPr lang="en-US" altLang="zh-CN" dirty="0">
                <a:solidFill>
                  <a:srgbClr val="0000FF"/>
                </a:solidFill>
              </a:rPr>
              <a:t>32</a:t>
            </a:r>
            <a:r>
              <a:rPr lang="zh-CN" altLang="en-US" dirty="0"/>
              <a:t>位（</a:t>
            </a:r>
            <a:r>
              <a:rPr lang="en-US" altLang="zh-CN" dirty="0">
                <a:solidFill>
                  <a:srgbClr val="0000FF"/>
                </a:solidFill>
              </a:rPr>
              <a:t>RV32</a:t>
            </a:r>
            <a:r>
              <a:rPr lang="zh-CN" altLang="en-US" dirty="0"/>
              <a:t>）</a:t>
            </a:r>
          </a:p>
          <a:p>
            <a:pPr>
              <a:lnSpc>
                <a:spcPct val="130000"/>
              </a:lnSpc>
            </a:pPr>
            <a:r>
              <a:rPr lang="zh-CN" altLang="en-US" dirty="0"/>
              <a:t>如何处理大于</a:t>
            </a:r>
            <a:r>
              <a:rPr lang="en-US" altLang="zh-CN" dirty="0"/>
              <a:t>12</a:t>
            </a:r>
            <a:r>
              <a:rPr lang="zh-CN" altLang="en-US" dirty="0"/>
              <a:t>位的立即数？</a:t>
            </a:r>
          </a:p>
        </p:txBody>
      </p:sp>
      <p:sp>
        <p:nvSpPr>
          <p:cNvPr id="4" name="灯片编号占位符 3"/>
          <p:cNvSpPr>
            <a:spLocks noGrp="1"/>
          </p:cNvSpPr>
          <p:nvPr>
            <p:ph type="sldNum" sz="quarter" idx="12"/>
          </p:nvPr>
        </p:nvSpPr>
        <p:spPr/>
        <p:txBody>
          <a:bodyPr/>
          <a:lstStyle/>
          <a:p>
            <a:fld id="{8EE8E787-E6FE-45D8-9039-788B45E44EE7}" type="slidenum">
              <a:rPr lang="zh-CN" altLang="en-US" smtClean="0"/>
              <a:t>79</a:t>
            </a:fld>
            <a:endParaRPr lang="zh-CN" altLang="en-US" dirty="0"/>
          </a:p>
        </p:txBody>
      </p:sp>
      <p:grpSp>
        <p:nvGrpSpPr>
          <p:cNvPr id="43" name="组合 42"/>
          <p:cNvGrpSpPr/>
          <p:nvPr/>
        </p:nvGrpSpPr>
        <p:grpSpPr>
          <a:xfrm>
            <a:off x="1502570" y="1513033"/>
            <a:ext cx="8875710" cy="1332302"/>
            <a:chOff x="1404241" y="-944296"/>
            <a:chExt cx="8875710" cy="1332302"/>
          </a:xfrm>
        </p:grpSpPr>
        <p:grpSp>
          <p:nvGrpSpPr>
            <p:cNvPr id="16" name="组合 15"/>
            <p:cNvGrpSpPr/>
            <p:nvPr/>
          </p:nvGrpSpPr>
          <p:grpSpPr>
            <a:xfrm>
              <a:off x="1404241" y="-944296"/>
              <a:ext cx="8875710" cy="841185"/>
              <a:chOff x="74389" y="4831080"/>
              <a:chExt cx="8875710" cy="841185"/>
            </a:xfrm>
          </p:grpSpPr>
          <p:sp>
            <p:nvSpPr>
              <p:cNvPr id="17" name="Google Shape;388;p41"/>
              <p:cNvSpPr txBox="1"/>
              <p:nvPr/>
            </p:nvSpPr>
            <p:spPr>
              <a:xfrm>
                <a:off x="74389" y="4832062"/>
                <a:ext cx="553357"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dirty="0">
                    <a:solidFill>
                      <a:schemeClr val="dk1"/>
                    </a:solidFill>
                    <a:ea typeface="Courier New" panose="02070309020205020404"/>
                    <a:cs typeface="Courier New" panose="02070309020205020404"/>
                    <a:sym typeface="Courier New" panose="02070309020205020404"/>
                  </a:rPr>
                  <a:t>31</a:t>
                </a:r>
                <a:endParaRPr sz="2400" dirty="0">
                  <a:solidFill>
                    <a:schemeClr val="dk1"/>
                  </a:solidFill>
                  <a:ea typeface="Courier New" panose="02070309020205020404"/>
                  <a:cs typeface="Courier New" panose="02070309020205020404"/>
                  <a:sym typeface="Courier New" panose="02070309020205020404"/>
                </a:endParaRPr>
              </a:p>
            </p:txBody>
          </p:sp>
          <p:sp>
            <p:nvSpPr>
              <p:cNvPr id="18" name="Google Shape;389;p41"/>
              <p:cNvSpPr txBox="1"/>
              <p:nvPr/>
            </p:nvSpPr>
            <p:spPr>
              <a:xfrm>
                <a:off x="8581087" y="4831080"/>
                <a:ext cx="3690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ea typeface="Courier New" panose="02070309020205020404"/>
                    <a:cs typeface="Courier New" panose="02070309020205020404"/>
                    <a:sym typeface="Courier New" panose="02070309020205020404"/>
                  </a:rPr>
                  <a:t>0</a:t>
                </a:r>
                <a:endParaRPr sz="2400">
                  <a:solidFill>
                    <a:schemeClr val="dk1"/>
                  </a:solidFill>
                  <a:ea typeface="Courier New" panose="02070309020205020404"/>
                  <a:cs typeface="Courier New" panose="02070309020205020404"/>
                  <a:sym typeface="Courier New" panose="02070309020205020404"/>
                </a:endParaRPr>
              </a:p>
            </p:txBody>
          </p:sp>
          <p:grpSp>
            <p:nvGrpSpPr>
              <p:cNvPr id="19" name="Google Shape;396;p41"/>
              <p:cNvGrpSpPr/>
              <p:nvPr/>
            </p:nvGrpSpPr>
            <p:grpSpPr>
              <a:xfrm>
                <a:off x="351067" y="5215065"/>
                <a:ext cx="8442135" cy="457200"/>
                <a:chOff x="186475" y="4572000"/>
                <a:chExt cx="8442135" cy="457200"/>
              </a:xfrm>
            </p:grpSpPr>
            <p:sp>
              <p:nvSpPr>
                <p:cNvPr id="20" name="Google Shape;397;p41"/>
                <p:cNvSpPr/>
                <p:nvPr/>
              </p:nvSpPr>
              <p:spPr>
                <a:xfrm>
                  <a:off x="186475" y="4572000"/>
                  <a:ext cx="1752053"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funct7</a:t>
                  </a:r>
                  <a:endParaRPr sz="2800" dirty="0">
                    <a:solidFill>
                      <a:schemeClr val="dk1"/>
                    </a:solidFill>
                    <a:ea typeface="Courier New" panose="02070309020205020404"/>
                    <a:cs typeface="Courier New" panose="02070309020205020404"/>
                    <a:sym typeface="Courier New" panose="02070309020205020404"/>
                  </a:endParaRPr>
                </a:p>
              </p:txBody>
            </p:sp>
            <p:sp>
              <p:nvSpPr>
                <p:cNvPr id="21" name="Google Shape;398;p41"/>
                <p:cNvSpPr/>
                <p:nvPr/>
              </p:nvSpPr>
              <p:spPr>
                <a:xfrm>
                  <a:off x="6876288" y="4572000"/>
                  <a:ext cx="1752322"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lvl="0" algn="ctr"/>
                  <a:r>
                    <a:rPr lang="en-US" altLang="zh-CN" sz="2800" dirty="0">
                      <a:solidFill>
                        <a:schemeClr val="dk1"/>
                      </a:solidFill>
                      <a:ea typeface="Courier New" panose="02070309020205020404"/>
                      <a:cs typeface="Courier New" panose="02070309020205020404"/>
                      <a:sym typeface="Courier New" panose="02070309020205020404"/>
                    </a:rPr>
                    <a:t>opcode</a:t>
                  </a:r>
                  <a:endParaRPr sz="2800" dirty="0">
                    <a:solidFill>
                      <a:schemeClr val="dk1"/>
                    </a:solidFill>
                    <a:ea typeface="Courier New" panose="02070309020205020404"/>
                    <a:cs typeface="Courier New" panose="02070309020205020404"/>
                    <a:sym typeface="Courier New" panose="02070309020205020404"/>
                  </a:endParaRPr>
                </a:p>
              </p:txBody>
            </p:sp>
            <p:sp>
              <p:nvSpPr>
                <p:cNvPr id="22" name="Google Shape;399;p41"/>
                <p:cNvSpPr/>
                <p:nvPr/>
              </p:nvSpPr>
              <p:spPr>
                <a:xfrm>
                  <a:off x="1938440" y="4572000"/>
                  <a:ext cx="11455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rs2</a:t>
                  </a:r>
                  <a:endParaRPr sz="2800" dirty="0">
                    <a:solidFill>
                      <a:schemeClr val="dk1"/>
                    </a:solidFill>
                    <a:ea typeface="Courier New" panose="02070309020205020404"/>
                    <a:cs typeface="Courier New" panose="02070309020205020404"/>
                    <a:sym typeface="Courier New" panose="02070309020205020404"/>
                  </a:endParaRPr>
                </a:p>
              </p:txBody>
            </p:sp>
            <p:sp>
              <p:nvSpPr>
                <p:cNvPr id="23" name="Google Shape;400;p41"/>
                <p:cNvSpPr/>
                <p:nvPr/>
              </p:nvSpPr>
              <p:spPr>
                <a:xfrm>
                  <a:off x="3086520" y="4572000"/>
                  <a:ext cx="132080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rs1</a:t>
                  </a:r>
                  <a:endParaRPr sz="2800" dirty="0">
                    <a:solidFill>
                      <a:schemeClr val="dk1"/>
                    </a:solidFill>
                    <a:ea typeface="Courier New" panose="02070309020205020404"/>
                    <a:cs typeface="Courier New" panose="02070309020205020404"/>
                    <a:sym typeface="Courier New" panose="02070309020205020404"/>
                  </a:endParaRPr>
                </a:p>
              </p:txBody>
            </p:sp>
            <p:sp>
              <p:nvSpPr>
                <p:cNvPr id="24" name="Google Shape;401;p41"/>
                <p:cNvSpPr/>
                <p:nvPr/>
              </p:nvSpPr>
              <p:spPr>
                <a:xfrm>
                  <a:off x="440740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funct3</a:t>
                  </a:r>
                  <a:endParaRPr sz="2800" dirty="0">
                    <a:solidFill>
                      <a:schemeClr val="dk1"/>
                    </a:solidFill>
                    <a:ea typeface="Courier New" panose="02070309020205020404"/>
                    <a:cs typeface="Courier New" panose="02070309020205020404"/>
                    <a:sym typeface="Courier New" panose="02070309020205020404"/>
                  </a:endParaRPr>
                </a:p>
              </p:txBody>
            </p:sp>
            <p:sp>
              <p:nvSpPr>
                <p:cNvPr id="25" name="Google Shape;402;p41"/>
                <p:cNvSpPr/>
                <p:nvPr/>
              </p:nvSpPr>
              <p:spPr>
                <a:xfrm>
                  <a:off x="564184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dirty="0" err="1">
                      <a:solidFill>
                        <a:schemeClr val="dk1"/>
                      </a:solidFill>
                      <a:ea typeface="Courier New" panose="02070309020205020404"/>
                      <a:cs typeface="Courier New" panose="02070309020205020404"/>
                      <a:sym typeface="Courier New" panose="02070309020205020404"/>
                    </a:rPr>
                    <a:t>rd</a:t>
                  </a:r>
                  <a:endParaRPr sz="2800" dirty="0">
                    <a:solidFill>
                      <a:schemeClr val="dk1"/>
                    </a:solidFill>
                    <a:ea typeface="Courier New" panose="02070309020205020404"/>
                    <a:cs typeface="Courier New" panose="02070309020205020404"/>
                    <a:sym typeface="Courier New" panose="02070309020205020404"/>
                  </a:endParaRPr>
                </a:p>
              </p:txBody>
            </p:sp>
          </p:grpSp>
        </p:grpSp>
        <p:sp>
          <p:nvSpPr>
            <p:cNvPr id="26" name="文本框 25"/>
            <p:cNvSpPr txBox="1"/>
            <p:nvPr/>
          </p:nvSpPr>
          <p:spPr>
            <a:xfrm>
              <a:off x="2384369" y="-72369"/>
              <a:ext cx="335280" cy="460375"/>
            </a:xfrm>
            <a:prstGeom prst="rect">
              <a:avLst/>
            </a:prstGeom>
            <a:noFill/>
          </p:spPr>
          <p:txBody>
            <a:bodyPr wrap="none" rtlCol="0">
              <a:spAutoFit/>
            </a:bodyPr>
            <a:lstStyle/>
            <a:p>
              <a:r>
                <a:rPr lang="en-US" altLang="zh-CN" sz="2400" dirty="0"/>
                <a:t>7</a:t>
              </a:r>
            </a:p>
          </p:txBody>
        </p:sp>
        <p:sp>
          <p:nvSpPr>
            <p:cNvPr id="27" name="文本框 26"/>
            <p:cNvSpPr txBox="1"/>
            <p:nvPr/>
          </p:nvSpPr>
          <p:spPr>
            <a:xfrm>
              <a:off x="3877616" y="-72369"/>
              <a:ext cx="335280" cy="460375"/>
            </a:xfrm>
            <a:prstGeom prst="rect">
              <a:avLst/>
            </a:prstGeom>
            <a:noFill/>
          </p:spPr>
          <p:txBody>
            <a:bodyPr wrap="none" rtlCol="0">
              <a:spAutoFit/>
            </a:bodyPr>
            <a:lstStyle/>
            <a:p>
              <a:r>
                <a:rPr lang="en-US" altLang="zh-CN" sz="2400" dirty="0"/>
                <a:t>5</a:t>
              </a:r>
            </a:p>
          </p:txBody>
        </p:sp>
        <p:sp>
          <p:nvSpPr>
            <p:cNvPr id="28" name="文本框 27"/>
            <p:cNvSpPr txBox="1"/>
            <p:nvPr/>
          </p:nvSpPr>
          <p:spPr>
            <a:xfrm>
              <a:off x="5073956" y="-72369"/>
              <a:ext cx="335280" cy="460375"/>
            </a:xfrm>
            <a:prstGeom prst="rect">
              <a:avLst/>
            </a:prstGeom>
            <a:noFill/>
          </p:spPr>
          <p:txBody>
            <a:bodyPr wrap="none" rtlCol="0">
              <a:spAutoFit/>
            </a:bodyPr>
            <a:lstStyle/>
            <a:p>
              <a:r>
                <a:rPr lang="en-US" altLang="zh-CN" sz="2400" dirty="0"/>
                <a:t>5</a:t>
              </a:r>
            </a:p>
          </p:txBody>
        </p:sp>
        <p:sp>
          <p:nvSpPr>
            <p:cNvPr id="5" name="文本框 4"/>
            <p:cNvSpPr txBox="1"/>
            <p:nvPr/>
          </p:nvSpPr>
          <p:spPr>
            <a:xfrm>
              <a:off x="6346496" y="-72369"/>
              <a:ext cx="335280" cy="460375"/>
            </a:xfrm>
            <a:prstGeom prst="rect">
              <a:avLst/>
            </a:prstGeom>
            <a:noFill/>
          </p:spPr>
          <p:txBody>
            <a:bodyPr wrap="none" rtlCol="0">
              <a:spAutoFit/>
            </a:bodyPr>
            <a:lstStyle/>
            <a:p>
              <a:r>
                <a:rPr lang="en-US" altLang="zh-CN" sz="2400" dirty="0"/>
                <a:t>3</a:t>
              </a:r>
            </a:p>
          </p:txBody>
        </p:sp>
        <p:sp>
          <p:nvSpPr>
            <p:cNvPr id="6" name="文本框 5"/>
            <p:cNvSpPr txBox="1"/>
            <p:nvPr/>
          </p:nvSpPr>
          <p:spPr>
            <a:xfrm>
              <a:off x="7585745" y="-72369"/>
              <a:ext cx="335280" cy="460375"/>
            </a:xfrm>
            <a:prstGeom prst="rect">
              <a:avLst/>
            </a:prstGeom>
            <a:noFill/>
          </p:spPr>
          <p:txBody>
            <a:bodyPr wrap="none" rtlCol="0">
              <a:spAutoFit/>
            </a:bodyPr>
            <a:lstStyle/>
            <a:p>
              <a:r>
                <a:rPr lang="en-US" altLang="zh-CN" sz="2400" dirty="0"/>
                <a:t>5</a:t>
              </a:r>
            </a:p>
          </p:txBody>
        </p:sp>
        <p:sp>
          <p:nvSpPr>
            <p:cNvPr id="7" name="文本框 6"/>
            <p:cNvSpPr txBox="1"/>
            <p:nvPr/>
          </p:nvSpPr>
          <p:spPr>
            <a:xfrm>
              <a:off x="9075894" y="-72369"/>
              <a:ext cx="335280" cy="460375"/>
            </a:xfrm>
            <a:prstGeom prst="rect">
              <a:avLst/>
            </a:prstGeom>
            <a:noFill/>
          </p:spPr>
          <p:txBody>
            <a:bodyPr wrap="none" rtlCol="0">
              <a:spAutoFit/>
            </a:bodyPr>
            <a:lstStyle/>
            <a:p>
              <a:r>
                <a:rPr lang="en-US" altLang="zh-CN" sz="2400" dirty="0"/>
                <a:t>7</a:t>
              </a:r>
            </a:p>
          </p:txBody>
        </p:sp>
      </p:grpSp>
      <p:grpSp>
        <p:nvGrpSpPr>
          <p:cNvPr id="8" name="组合 7"/>
          <p:cNvGrpSpPr/>
          <p:nvPr/>
        </p:nvGrpSpPr>
        <p:grpSpPr>
          <a:xfrm>
            <a:off x="1502410" y="1512570"/>
            <a:ext cx="8874760" cy="1331595"/>
            <a:chOff x="2366" y="2382"/>
            <a:chExt cx="13976" cy="2097"/>
          </a:xfrm>
        </p:grpSpPr>
        <p:grpSp>
          <p:nvGrpSpPr>
            <p:cNvPr id="29" name="组合 28"/>
            <p:cNvGrpSpPr/>
            <p:nvPr/>
          </p:nvGrpSpPr>
          <p:grpSpPr>
            <a:xfrm>
              <a:off x="2366" y="2382"/>
              <a:ext cx="13977" cy="1325"/>
              <a:chOff x="74389" y="4831080"/>
              <a:chExt cx="8875710" cy="841185"/>
            </a:xfrm>
          </p:grpSpPr>
          <p:sp>
            <p:nvSpPr>
              <p:cNvPr id="30" name="Google Shape;388;p41"/>
              <p:cNvSpPr txBox="1"/>
              <p:nvPr/>
            </p:nvSpPr>
            <p:spPr>
              <a:xfrm>
                <a:off x="74389" y="4832062"/>
                <a:ext cx="553357"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dirty="0">
                    <a:solidFill>
                      <a:schemeClr val="dk1"/>
                    </a:solidFill>
                    <a:ea typeface="Courier New" panose="02070309020205020404"/>
                    <a:cs typeface="Courier New" panose="02070309020205020404"/>
                    <a:sym typeface="Courier New" panose="02070309020205020404"/>
                  </a:rPr>
                  <a:t>31</a:t>
                </a:r>
                <a:endParaRPr sz="2400" dirty="0">
                  <a:solidFill>
                    <a:schemeClr val="dk1"/>
                  </a:solidFill>
                  <a:ea typeface="Courier New" panose="02070309020205020404"/>
                  <a:cs typeface="Courier New" panose="02070309020205020404"/>
                  <a:sym typeface="Courier New" panose="02070309020205020404"/>
                </a:endParaRPr>
              </a:p>
            </p:txBody>
          </p:sp>
          <p:sp>
            <p:nvSpPr>
              <p:cNvPr id="31" name="Google Shape;389;p41"/>
              <p:cNvSpPr txBox="1"/>
              <p:nvPr/>
            </p:nvSpPr>
            <p:spPr>
              <a:xfrm>
                <a:off x="8581087" y="4831080"/>
                <a:ext cx="3690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ea typeface="Courier New" panose="02070309020205020404"/>
                    <a:cs typeface="Courier New" panose="02070309020205020404"/>
                    <a:sym typeface="Courier New" panose="02070309020205020404"/>
                  </a:rPr>
                  <a:t>0</a:t>
                </a:r>
                <a:endParaRPr sz="2400">
                  <a:solidFill>
                    <a:schemeClr val="dk1"/>
                  </a:solidFill>
                  <a:ea typeface="Courier New" panose="02070309020205020404"/>
                  <a:cs typeface="Courier New" panose="02070309020205020404"/>
                  <a:sym typeface="Courier New" panose="02070309020205020404"/>
                </a:endParaRPr>
              </a:p>
            </p:txBody>
          </p:sp>
          <p:grpSp>
            <p:nvGrpSpPr>
              <p:cNvPr id="32" name="Google Shape;396;p41"/>
              <p:cNvGrpSpPr/>
              <p:nvPr/>
            </p:nvGrpSpPr>
            <p:grpSpPr>
              <a:xfrm>
                <a:off x="351067" y="5215065"/>
                <a:ext cx="8442135" cy="457200"/>
                <a:chOff x="186475" y="4572000"/>
                <a:chExt cx="8442135" cy="457200"/>
              </a:xfrm>
            </p:grpSpPr>
            <p:sp>
              <p:nvSpPr>
                <p:cNvPr id="33" name="Google Shape;397;p41"/>
                <p:cNvSpPr/>
                <p:nvPr/>
              </p:nvSpPr>
              <p:spPr>
                <a:xfrm>
                  <a:off x="186475" y="4572000"/>
                  <a:ext cx="2900317"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lvl="0" algn="ctr"/>
                  <a:r>
                    <a:rPr lang="en-US" altLang="zh-CN" sz="2800" dirty="0" err="1">
                      <a:solidFill>
                        <a:schemeClr val="dk1"/>
                      </a:solidFill>
                      <a:ea typeface="Courier New" panose="02070309020205020404"/>
                      <a:cs typeface="Courier New" panose="02070309020205020404"/>
                      <a:sym typeface="Courier New" panose="02070309020205020404"/>
                    </a:rPr>
                    <a:t>imm</a:t>
                  </a:r>
                  <a:r>
                    <a:rPr lang="en-US" altLang="zh-CN" sz="2800" dirty="0">
                      <a:solidFill>
                        <a:schemeClr val="dk1"/>
                      </a:solidFill>
                      <a:ea typeface="Courier New" panose="02070309020205020404"/>
                      <a:cs typeface="Courier New" panose="02070309020205020404"/>
                      <a:sym typeface="Courier New" panose="02070309020205020404"/>
                    </a:rPr>
                    <a:t>[11:0]</a:t>
                  </a:r>
                </a:p>
              </p:txBody>
            </p:sp>
            <p:sp>
              <p:nvSpPr>
                <p:cNvPr id="34" name="Google Shape;398;p41"/>
                <p:cNvSpPr/>
                <p:nvPr/>
              </p:nvSpPr>
              <p:spPr>
                <a:xfrm>
                  <a:off x="6876288" y="4572000"/>
                  <a:ext cx="1752322"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lvl="0" algn="ctr"/>
                  <a:r>
                    <a:rPr lang="en-US" altLang="zh-CN" sz="2800" dirty="0">
                      <a:solidFill>
                        <a:schemeClr val="dk1"/>
                      </a:solidFill>
                      <a:ea typeface="Courier New" panose="02070309020205020404"/>
                      <a:cs typeface="Courier New" panose="02070309020205020404"/>
                      <a:sym typeface="Courier New" panose="02070309020205020404"/>
                    </a:rPr>
                    <a:t>opcode</a:t>
                  </a:r>
                </a:p>
              </p:txBody>
            </p:sp>
            <p:sp>
              <p:nvSpPr>
                <p:cNvPr id="35" name="Google Shape;400;p41"/>
                <p:cNvSpPr/>
                <p:nvPr/>
              </p:nvSpPr>
              <p:spPr>
                <a:xfrm>
                  <a:off x="3086792" y="4572000"/>
                  <a:ext cx="1320616"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rs1</a:t>
                  </a:r>
                  <a:endParaRPr sz="2800" dirty="0">
                    <a:solidFill>
                      <a:schemeClr val="dk1"/>
                    </a:solidFill>
                    <a:ea typeface="Courier New" panose="02070309020205020404"/>
                    <a:cs typeface="Courier New" panose="02070309020205020404"/>
                    <a:sym typeface="Courier New" panose="02070309020205020404"/>
                  </a:endParaRPr>
                </a:p>
              </p:txBody>
            </p:sp>
            <p:sp>
              <p:nvSpPr>
                <p:cNvPr id="36" name="Google Shape;401;p41"/>
                <p:cNvSpPr/>
                <p:nvPr/>
              </p:nvSpPr>
              <p:spPr>
                <a:xfrm>
                  <a:off x="440740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funct3</a:t>
                  </a:r>
                  <a:endParaRPr sz="2800" dirty="0">
                    <a:solidFill>
                      <a:schemeClr val="dk1"/>
                    </a:solidFill>
                    <a:ea typeface="Courier New" panose="02070309020205020404"/>
                    <a:cs typeface="Courier New" panose="02070309020205020404"/>
                    <a:sym typeface="Courier New" panose="02070309020205020404"/>
                  </a:endParaRPr>
                </a:p>
              </p:txBody>
            </p:sp>
            <p:sp>
              <p:nvSpPr>
                <p:cNvPr id="37" name="Google Shape;402;p41"/>
                <p:cNvSpPr/>
                <p:nvPr/>
              </p:nvSpPr>
              <p:spPr>
                <a:xfrm>
                  <a:off x="564184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dirty="0" err="1">
                      <a:solidFill>
                        <a:schemeClr val="dk1"/>
                      </a:solidFill>
                      <a:ea typeface="Courier New" panose="02070309020205020404"/>
                      <a:cs typeface="Courier New" panose="02070309020205020404"/>
                      <a:sym typeface="Courier New" panose="02070309020205020404"/>
                    </a:rPr>
                    <a:t>rd</a:t>
                  </a:r>
                  <a:endParaRPr sz="2800" dirty="0">
                    <a:solidFill>
                      <a:schemeClr val="dk1"/>
                    </a:solidFill>
                    <a:ea typeface="Courier New" panose="02070309020205020404"/>
                    <a:cs typeface="Courier New" panose="02070309020205020404"/>
                    <a:sym typeface="Courier New" panose="02070309020205020404"/>
                  </a:endParaRPr>
                </a:p>
              </p:txBody>
            </p:sp>
          </p:grpSp>
        </p:grpSp>
        <p:sp>
          <p:nvSpPr>
            <p:cNvPr id="47" name="Google Shape;388;p41"/>
            <p:cNvSpPr txBox="1"/>
            <p:nvPr/>
          </p:nvSpPr>
          <p:spPr>
            <a:xfrm>
              <a:off x="2801" y="3753"/>
              <a:ext cx="4567" cy="72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dirty="0">
                  <a:solidFill>
                    <a:schemeClr val="dk1"/>
                  </a:solidFill>
                  <a:ea typeface="Courier New" panose="02070309020205020404"/>
                  <a:cs typeface="Courier New" panose="02070309020205020404"/>
                  <a:sym typeface="Courier New" panose="02070309020205020404"/>
                </a:rPr>
                <a:t>12</a:t>
              </a:r>
              <a:endParaRPr sz="2400" dirty="0">
                <a:solidFill>
                  <a:schemeClr val="dk1"/>
                </a:solidFill>
                <a:ea typeface="Courier New" panose="02070309020205020404"/>
                <a:cs typeface="Courier New" panose="02070309020205020404"/>
                <a:sym typeface="Courier New" panose="02070309020205020404"/>
              </a:endParaRPr>
            </a:p>
          </p:txBody>
        </p:sp>
        <p:sp>
          <p:nvSpPr>
            <p:cNvPr id="48" name="Google Shape;388;p41"/>
            <p:cNvSpPr txBox="1"/>
            <p:nvPr/>
          </p:nvSpPr>
          <p:spPr>
            <a:xfrm>
              <a:off x="7369" y="3753"/>
              <a:ext cx="2080" cy="72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dirty="0">
                  <a:solidFill>
                    <a:schemeClr val="dk1"/>
                  </a:solidFill>
                  <a:ea typeface="Courier New" panose="02070309020205020404"/>
                  <a:cs typeface="Courier New" panose="02070309020205020404"/>
                  <a:sym typeface="Courier New" panose="02070309020205020404"/>
                </a:rPr>
                <a:t>5</a:t>
              </a:r>
              <a:endParaRPr sz="2400" dirty="0">
                <a:solidFill>
                  <a:schemeClr val="dk1"/>
                </a:solidFill>
                <a:ea typeface="Courier New" panose="02070309020205020404"/>
                <a:cs typeface="Courier New" panose="02070309020205020404"/>
                <a:sym typeface="Courier New" panose="02070309020205020404"/>
              </a:endParaRPr>
            </a:p>
          </p:txBody>
        </p:sp>
        <p:sp>
          <p:nvSpPr>
            <p:cNvPr id="49" name="Google Shape;388;p41"/>
            <p:cNvSpPr txBox="1"/>
            <p:nvPr/>
          </p:nvSpPr>
          <p:spPr>
            <a:xfrm>
              <a:off x="9449" y="3753"/>
              <a:ext cx="1944" cy="72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dirty="0">
                  <a:solidFill>
                    <a:schemeClr val="dk1"/>
                  </a:solidFill>
                  <a:ea typeface="Courier New" panose="02070309020205020404"/>
                  <a:cs typeface="Courier New" panose="02070309020205020404"/>
                  <a:sym typeface="Courier New" panose="02070309020205020404"/>
                </a:rPr>
                <a:t>3</a:t>
              </a:r>
              <a:endParaRPr sz="2400" dirty="0">
                <a:solidFill>
                  <a:schemeClr val="dk1"/>
                </a:solidFill>
                <a:ea typeface="Courier New" panose="02070309020205020404"/>
                <a:cs typeface="Courier New" panose="02070309020205020404"/>
                <a:sym typeface="Courier New" panose="02070309020205020404"/>
              </a:endParaRPr>
            </a:p>
          </p:txBody>
        </p:sp>
        <p:sp>
          <p:nvSpPr>
            <p:cNvPr id="50" name="Google Shape;388;p41"/>
            <p:cNvSpPr txBox="1"/>
            <p:nvPr/>
          </p:nvSpPr>
          <p:spPr>
            <a:xfrm>
              <a:off x="11392" y="3753"/>
              <a:ext cx="1944" cy="72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dirty="0">
                  <a:solidFill>
                    <a:schemeClr val="dk1"/>
                  </a:solidFill>
                  <a:ea typeface="Courier New" panose="02070309020205020404"/>
                  <a:cs typeface="Courier New" panose="02070309020205020404"/>
                  <a:sym typeface="Courier New" panose="02070309020205020404"/>
                </a:rPr>
                <a:t>5</a:t>
              </a:r>
              <a:endParaRPr sz="2400" dirty="0">
                <a:solidFill>
                  <a:schemeClr val="dk1"/>
                </a:solidFill>
                <a:ea typeface="Courier New" panose="02070309020205020404"/>
                <a:cs typeface="Courier New" panose="02070309020205020404"/>
                <a:sym typeface="Courier New" panose="02070309020205020404"/>
              </a:endParaRPr>
            </a:p>
          </p:txBody>
        </p:sp>
        <p:sp>
          <p:nvSpPr>
            <p:cNvPr id="51" name="Google Shape;388;p41"/>
            <p:cNvSpPr txBox="1"/>
            <p:nvPr/>
          </p:nvSpPr>
          <p:spPr>
            <a:xfrm>
              <a:off x="13336" y="3753"/>
              <a:ext cx="2760" cy="72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dirty="0">
                  <a:solidFill>
                    <a:schemeClr val="dk1"/>
                  </a:solidFill>
                  <a:ea typeface="Courier New" panose="02070309020205020404"/>
                  <a:cs typeface="Courier New" panose="02070309020205020404"/>
                  <a:sym typeface="Courier New" panose="02070309020205020404"/>
                </a:rPr>
                <a:t>7</a:t>
              </a:r>
              <a:endParaRPr sz="2400" dirty="0">
                <a:solidFill>
                  <a:schemeClr val="dk1"/>
                </a:solidFill>
                <a:ea typeface="Courier New" panose="02070309020205020404"/>
                <a:cs typeface="Courier New" panose="02070309020205020404"/>
                <a:sym typeface="Courier New" panose="0207030902020502040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45" name="标题 1"/>
          <p:cNvSpPr>
            <a:spLocks noGrp="1"/>
          </p:cNvSpPr>
          <p:nvPr>
            <p:ph type="title"/>
          </p:nvPr>
        </p:nvSpPr>
        <p:spPr/>
        <p:txBody>
          <a:bodyPr>
            <a:normAutofit/>
          </a:bodyPr>
          <a:lstStyle/>
          <a:p>
            <a:r>
              <a:rPr lang="zh-CN" altLang="en-US" dirty="0"/>
              <a:t>冯诺依曼</a:t>
            </a:r>
            <a:r>
              <a:rPr lang="zh-CN" altLang="en-US" sz="4400" dirty="0"/>
              <a:t>架构</a:t>
            </a:r>
            <a:r>
              <a:rPr lang="en-US" altLang="zh-CN" sz="4400" dirty="0"/>
              <a:t> vs. </a:t>
            </a:r>
            <a:r>
              <a:rPr lang="zh-CN" altLang="en-US" dirty="0"/>
              <a:t>哈佛架构</a:t>
            </a:r>
          </a:p>
        </p:txBody>
      </p:sp>
      <p:pic>
        <p:nvPicPr>
          <p:cNvPr id="100" name="图片 99"/>
          <p:cNvPicPr/>
          <p:nvPr/>
        </p:nvPicPr>
        <p:blipFill>
          <a:blip r:embed="rId3"/>
          <a:srcRect t="25311" b="8746"/>
          <a:stretch>
            <a:fillRect/>
          </a:stretch>
        </p:blipFill>
        <p:spPr>
          <a:xfrm>
            <a:off x="838200" y="1527810"/>
            <a:ext cx="9266555" cy="4396740"/>
          </a:xfrm>
          <a:prstGeom prst="rect">
            <a:avLst/>
          </a:prstGeom>
          <a:noFill/>
          <a:ln w="9525">
            <a:noFill/>
          </a:ln>
        </p:spPr>
      </p:pic>
    </p:spTree>
    <p:extLst>
      <p:ext uri="{BB962C8B-B14F-4D97-AF65-F5344CB8AC3E}">
        <p14:creationId xmlns:p14="http://schemas.microsoft.com/office/powerpoint/2010/main" val="17922482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a:t>
            </a:r>
            <a:r>
              <a:rPr lang="zh-CN" altLang="en-US"/>
              <a:t>型指令</a:t>
            </a:r>
            <a:endParaRPr lang="zh-CN" altLang="en-US" dirty="0"/>
          </a:p>
        </p:txBody>
      </p:sp>
      <p:sp>
        <p:nvSpPr>
          <p:cNvPr id="3" name="内容占位符 2"/>
          <p:cNvSpPr>
            <a:spLocks noGrp="1"/>
          </p:cNvSpPr>
          <p:nvPr>
            <p:ph idx="1"/>
          </p:nvPr>
        </p:nvSpPr>
        <p:spPr/>
        <p:txBody>
          <a:bodyPr/>
          <a:lstStyle/>
          <a:p>
            <a:pPr>
              <a:lnSpc>
                <a:spcPts val="5000"/>
              </a:lnSpc>
            </a:pPr>
            <a:endParaRPr lang="en-US" altLang="zh-CN" dirty="0"/>
          </a:p>
          <a:p>
            <a:pPr>
              <a:lnSpc>
                <a:spcPts val="5000"/>
              </a:lnSpc>
            </a:pPr>
            <a:endParaRPr lang="en-US" altLang="zh-CN" dirty="0"/>
          </a:p>
          <a:p>
            <a:pPr>
              <a:lnSpc>
                <a:spcPts val="5000"/>
              </a:lnSpc>
            </a:pPr>
            <a:r>
              <a:rPr lang="en-US" altLang="zh-CN" dirty="0">
                <a:solidFill>
                  <a:srgbClr val="0000FF"/>
                </a:solidFill>
              </a:rPr>
              <a:t>Load</a:t>
            </a:r>
            <a:r>
              <a:rPr lang="zh-CN" altLang="en-US" dirty="0"/>
              <a:t>指令也是</a:t>
            </a:r>
            <a:r>
              <a:rPr lang="en-US" altLang="zh-CN" dirty="0"/>
              <a:t>I</a:t>
            </a:r>
            <a:r>
              <a:rPr lang="zh-CN" altLang="en-US" dirty="0"/>
              <a:t>型指令</a:t>
            </a:r>
            <a:endParaRPr lang="en-US" altLang="zh-CN" dirty="0"/>
          </a:p>
          <a:p>
            <a:pPr>
              <a:lnSpc>
                <a:spcPts val="5000"/>
              </a:lnSpc>
            </a:pPr>
            <a:r>
              <a:rPr lang="en-US" altLang="zh-CN" dirty="0">
                <a:solidFill>
                  <a:srgbClr val="FF0000"/>
                </a:solidFill>
              </a:rPr>
              <a:t>12</a:t>
            </a:r>
            <a:r>
              <a:rPr lang="zh-CN" altLang="en-US" dirty="0">
                <a:solidFill>
                  <a:srgbClr val="FF0000"/>
                </a:solidFill>
              </a:rPr>
              <a:t>位有符号</a:t>
            </a:r>
            <a:r>
              <a:rPr lang="zh-CN" altLang="en-US" dirty="0"/>
              <a:t>立即数加</a:t>
            </a:r>
            <a:r>
              <a:rPr lang="zh-CN" altLang="en-US" dirty="0">
                <a:solidFill>
                  <a:srgbClr val="FF0000"/>
                </a:solidFill>
              </a:rPr>
              <a:t>寄存器</a:t>
            </a:r>
            <a:r>
              <a:rPr lang="en-US" altLang="zh-CN" dirty="0">
                <a:solidFill>
                  <a:srgbClr val="FF0000"/>
                </a:solidFill>
              </a:rPr>
              <a:t>rs1</a:t>
            </a:r>
            <a:r>
              <a:rPr lang="zh-CN" altLang="en-US" dirty="0"/>
              <a:t>的基址，形成</a:t>
            </a:r>
            <a:r>
              <a:rPr lang="zh-CN" altLang="en-US" dirty="0">
                <a:solidFill>
                  <a:srgbClr val="0000FF"/>
                </a:solidFill>
              </a:rPr>
              <a:t>内存地址</a:t>
            </a:r>
          </a:p>
          <a:p>
            <a:pPr lvl="1">
              <a:lnSpc>
                <a:spcPts val="5000"/>
              </a:lnSpc>
            </a:pPr>
            <a:r>
              <a:rPr lang="zh-CN" altLang="en-US" dirty="0"/>
              <a:t>这与</a:t>
            </a:r>
            <a:r>
              <a:rPr lang="en-US" altLang="zh-CN" dirty="0"/>
              <a:t>add immediate</a:t>
            </a:r>
            <a:r>
              <a:rPr lang="zh-CN" altLang="en-US" dirty="0"/>
              <a:t>操作非常相似，但用于</a:t>
            </a:r>
            <a:r>
              <a:rPr lang="zh-CN" altLang="en-US" dirty="0">
                <a:solidFill>
                  <a:srgbClr val="0000FF"/>
                </a:solidFill>
              </a:rPr>
              <a:t>创建地址</a:t>
            </a:r>
            <a:endParaRPr lang="en-US" altLang="zh-CN" dirty="0">
              <a:solidFill>
                <a:srgbClr val="0000FF"/>
              </a:solidFill>
            </a:endParaRPr>
          </a:p>
          <a:p>
            <a:pPr>
              <a:lnSpc>
                <a:spcPts val="5000"/>
              </a:lnSpc>
            </a:pPr>
            <a:r>
              <a:rPr lang="zh-CN" altLang="en-US" dirty="0"/>
              <a:t>从</a:t>
            </a:r>
            <a:r>
              <a:rPr lang="zh-CN" altLang="en-US" dirty="0">
                <a:solidFill>
                  <a:srgbClr val="0000FF"/>
                </a:solidFill>
              </a:rPr>
              <a:t>内存读取</a:t>
            </a:r>
            <a:r>
              <a:rPr lang="zh-CN" altLang="en-US" dirty="0"/>
              <a:t>到的值</a:t>
            </a:r>
            <a:r>
              <a:rPr lang="zh-CN" altLang="en-US" dirty="0">
                <a:solidFill>
                  <a:srgbClr val="0000FF"/>
                </a:solidFill>
              </a:rPr>
              <a:t>存储</a:t>
            </a:r>
            <a:r>
              <a:rPr lang="zh-CN" altLang="en-US" dirty="0"/>
              <a:t>在寄存器</a:t>
            </a:r>
            <a:r>
              <a:rPr lang="en-US" altLang="zh-CN" dirty="0" err="1"/>
              <a:t>rd</a:t>
            </a:r>
            <a:r>
              <a:rPr lang="zh-CN" altLang="en-US" dirty="0"/>
              <a:t>中</a:t>
            </a:r>
          </a:p>
        </p:txBody>
      </p:sp>
      <p:sp>
        <p:nvSpPr>
          <p:cNvPr id="4" name="灯片编号占位符 3"/>
          <p:cNvSpPr>
            <a:spLocks noGrp="1"/>
          </p:cNvSpPr>
          <p:nvPr>
            <p:ph type="sldNum" sz="quarter" idx="12"/>
          </p:nvPr>
        </p:nvSpPr>
        <p:spPr/>
        <p:txBody>
          <a:bodyPr/>
          <a:lstStyle/>
          <a:p>
            <a:fld id="{8EE8E787-E6FE-45D8-9039-788B45E44EE7}" type="slidenum">
              <a:rPr lang="zh-CN" altLang="en-US" smtClean="0"/>
              <a:t>80</a:t>
            </a:fld>
            <a:endParaRPr lang="zh-CN" altLang="en-US" dirty="0"/>
          </a:p>
        </p:txBody>
      </p:sp>
      <p:grpSp>
        <p:nvGrpSpPr>
          <p:cNvPr id="15" name="组合 14"/>
          <p:cNvGrpSpPr/>
          <p:nvPr/>
        </p:nvGrpSpPr>
        <p:grpSpPr>
          <a:xfrm>
            <a:off x="1658145" y="1171015"/>
            <a:ext cx="8875710" cy="1744534"/>
            <a:chOff x="3316290" y="1189202"/>
            <a:chExt cx="8875710" cy="1744534"/>
          </a:xfrm>
        </p:grpSpPr>
        <p:grpSp>
          <p:nvGrpSpPr>
            <p:cNvPr id="16" name="组合 15"/>
            <p:cNvGrpSpPr/>
            <p:nvPr/>
          </p:nvGrpSpPr>
          <p:grpSpPr>
            <a:xfrm>
              <a:off x="3316290" y="1189202"/>
              <a:ext cx="8875710" cy="841185"/>
              <a:chOff x="74389" y="4831080"/>
              <a:chExt cx="8875710" cy="841185"/>
            </a:xfrm>
          </p:grpSpPr>
          <p:sp>
            <p:nvSpPr>
              <p:cNvPr id="26" name="Google Shape;388;p41"/>
              <p:cNvSpPr txBox="1"/>
              <p:nvPr/>
            </p:nvSpPr>
            <p:spPr>
              <a:xfrm>
                <a:off x="74389" y="4832062"/>
                <a:ext cx="553357"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dirty="0">
                    <a:solidFill>
                      <a:schemeClr val="dk1"/>
                    </a:solidFill>
                    <a:ea typeface="Courier New" panose="02070309020205020404"/>
                    <a:cs typeface="Courier New" panose="02070309020205020404"/>
                    <a:sym typeface="Courier New" panose="02070309020205020404"/>
                  </a:rPr>
                  <a:t>31</a:t>
                </a:r>
                <a:endParaRPr sz="2400" dirty="0">
                  <a:solidFill>
                    <a:schemeClr val="dk1"/>
                  </a:solidFill>
                  <a:ea typeface="Courier New" panose="02070309020205020404"/>
                  <a:cs typeface="Courier New" panose="02070309020205020404"/>
                  <a:sym typeface="Courier New" panose="02070309020205020404"/>
                </a:endParaRPr>
              </a:p>
            </p:txBody>
          </p:sp>
          <p:sp>
            <p:nvSpPr>
              <p:cNvPr id="27" name="Google Shape;389;p41"/>
              <p:cNvSpPr txBox="1"/>
              <p:nvPr/>
            </p:nvSpPr>
            <p:spPr>
              <a:xfrm>
                <a:off x="8581087" y="4831080"/>
                <a:ext cx="3690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ea typeface="Courier New" panose="02070309020205020404"/>
                    <a:cs typeface="Courier New" panose="02070309020205020404"/>
                    <a:sym typeface="Courier New" panose="02070309020205020404"/>
                  </a:rPr>
                  <a:t>0</a:t>
                </a:r>
                <a:endParaRPr sz="2400">
                  <a:solidFill>
                    <a:schemeClr val="dk1"/>
                  </a:solidFill>
                  <a:ea typeface="Courier New" panose="02070309020205020404"/>
                  <a:cs typeface="Courier New" panose="02070309020205020404"/>
                  <a:sym typeface="Courier New" panose="02070309020205020404"/>
                </a:endParaRPr>
              </a:p>
            </p:txBody>
          </p:sp>
          <p:grpSp>
            <p:nvGrpSpPr>
              <p:cNvPr id="28" name="Google Shape;396;p41"/>
              <p:cNvGrpSpPr/>
              <p:nvPr/>
            </p:nvGrpSpPr>
            <p:grpSpPr>
              <a:xfrm>
                <a:off x="351067" y="5215065"/>
                <a:ext cx="8442135" cy="457200"/>
                <a:chOff x="186475" y="4572000"/>
                <a:chExt cx="8442135" cy="457200"/>
              </a:xfrm>
            </p:grpSpPr>
            <p:sp>
              <p:nvSpPr>
                <p:cNvPr id="29" name="Google Shape;397;p41"/>
                <p:cNvSpPr/>
                <p:nvPr/>
              </p:nvSpPr>
              <p:spPr>
                <a:xfrm>
                  <a:off x="186475" y="4572000"/>
                  <a:ext cx="2900317"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lvl="0" algn="ctr"/>
                  <a:r>
                    <a:rPr lang="en-US" altLang="zh-CN" sz="2800" dirty="0" err="1">
                      <a:solidFill>
                        <a:schemeClr val="dk1"/>
                      </a:solidFill>
                      <a:ea typeface="Courier New" panose="02070309020205020404"/>
                      <a:cs typeface="Courier New" panose="02070309020205020404"/>
                      <a:sym typeface="Courier New" panose="02070309020205020404"/>
                    </a:rPr>
                    <a:t>imm</a:t>
                  </a:r>
                  <a:r>
                    <a:rPr lang="en-US" altLang="zh-CN" sz="2800" dirty="0">
                      <a:solidFill>
                        <a:schemeClr val="dk1"/>
                      </a:solidFill>
                      <a:ea typeface="Courier New" panose="02070309020205020404"/>
                      <a:cs typeface="Courier New" panose="02070309020205020404"/>
                      <a:sym typeface="Courier New" panose="02070309020205020404"/>
                    </a:rPr>
                    <a:t>[11:0]</a:t>
                  </a:r>
                </a:p>
              </p:txBody>
            </p:sp>
            <p:sp>
              <p:nvSpPr>
                <p:cNvPr id="30" name="Google Shape;398;p41"/>
                <p:cNvSpPr/>
                <p:nvPr/>
              </p:nvSpPr>
              <p:spPr>
                <a:xfrm>
                  <a:off x="6876288" y="4572000"/>
                  <a:ext cx="1752322"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lvl="0" algn="ctr"/>
                  <a:r>
                    <a:rPr lang="en-US" altLang="zh-CN" sz="2800" dirty="0">
                      <a:solidFill>
                        <a:schemeClr val="dk1"/>
                      </a:solidFill>
                      <a:ea typeface="Courier New" panose="02070309020205020404"/>
                      <a:cs typeface="Courier New" panose="02070309020205020404"/>
                      <a:sym typeface="Courier New" panose="02070309020205020404"/>
                    </a:rPr>
                    <a:t>opcode</a:t>
                  </a:r>
                </a:p>
              </p:txBody>
            </p:sp>
            <p:sp>
              <p:nvSpPr>
                <p:cNvPr id="31" name="Google Shape;400;p41"/>
                <p:cNvSpPr/>
                <p:nvPr/>
              </p:nvSpPr>
              <p:spPr>
                <a:xfrm>
                  <a:off x="3086792" y="4572000"/>
                  <a:ext cx="1320616"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rs1</a:t>
                  </a:r>
                  <a:endParaRPr sz="2800" dirty="0">
                    <a:solidFill>
                      <a:schemeClr val="dk1"/>
                    </a:solidFill>
                    <a:ea typeface="Courier New" panose="02070309020205020404"/>
                    <a:cs typeface="Courier New" panose="02070309020205020404"/>
                    <a:sym typeface="Courier New" panose="02070309020205020404"/>
                  </a:endParaRPr>
                </a:p>
              </p:txBody>
            </p:sp>
            <p:sp>
              <p:nvSpPr>
                <p:cNvPr id="32" name="Google Shape;401;p41"/>
                <p:cNvSpPr/>
                <p:nvPr/>
              </p:nvSpPr>
              <p:spPr>
                <a:xfrm>
                  <a:off x="440740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funct3</a:t>
                  </a:r>
                  <a:endParaRPr sz="2800" dirty="0">
                    <a:solidFill>
                      <a:schemeClr val="dk1"/>
                    </a:solidFill>
                    <a:ea typeface="Courier New" panose="02070309020205020404"/>
                    <a:cs typeface="Courier New" panose="02070309020205020404"/>
                    <a:sym typeface="Courier New" panose="02070309020205020404"/>
                  </a:endParaRPr>
                </a:p>
              </p:txBody>
            </p:sp>
            <p:sp>
              <p:nvSpPr>
                <p:cNvPr id="33" name="Google Shape;402;p41"/>
                <p:cNvSpPr/>
                <p:nvPr/>
              </p:nvSpPr>
              <p:spPr>
                <a:xfrm>
                  <a:off x="564184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dirty="0" err="1">
                      <a:solidFill>
                        <a:schemeClr val="dk1"/>
                      </a:solidFill>
                      <a:ea typeface="Courier New" panose="02070309020205020404"/>
                      <a:cs typeface="Courier New" panose="02070309020205020404"/>
                      <a:sym typeface="Courier New" panose="02070309020205020404"/>
                    </a:rPr>
                    <a:t>rd</a:t>
                  </a:r>
                  <a:endParaRPr sz="2800" dirty="0">
                    <a:solidFill>
                      <a:schemeClr val="dk1"/>
                    </a:solidFill>
                    <a:ea typeface="Courier New" panose="02070309020205020404"/>
                    <a:cs typeface="Courier New" panose="02070309020205020404"/>
                    <a:sym typeface="Courier New" panose="02070309020205020404"/>
                  </a:endParaRPr>
                </a:p>
              </p:txBody>
            </p:sp>
          </p:grpSp>
        </p:grpSp>
        <p:grpSp>
          <p:nvGrpSpPr>
            <p:cNvPr id="17" name="组合 16"/>
            <p:cNvGrpSpPr/>
            <p:nvPr/>
          </p:nvGrpSpPr>
          <p:grpSpPr>
            <a:xfrm>
              <a:off x="3592968" y="2038065"/>
              <a:ext cx="8442135" cy="895671"/>
              <a:chOff x="351067" y="4795407"/>
              <a:chExt cx="8442135" cy="895671"/>
            </a:xfrm>
          </p:grpSpPr>
          <p:sp>
            <p:nvSpPr>
              <p:cNvPr id="18" name="Google Shape;388;p41"/>
              <p:cNvSpPr txBox="1"/>
              <p:nvPr/>
            </p:nvSpPr>
            <p:spPr>
              <a:xfrm>
                <a:off x="351068" y="4832062"/>
                <a:ext cx="553357"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2400" dirty="0">
                  <a:solidFill>
                    <a:schemeClr val="dk1"/>
                  </a:solidFill>
                  <a:ea typeface="Courier New" panose="02070309020205020404"/>
                  <a:cs typeface="Courier New" panose="02070309020205020404"/>
                  <a:sym typeface="Courier New" panose="02070309020205020404"/>
                </a:endParaRPr>
              </a:p>
            </p:txBody>
          </p:sp>
          <p:sp>
            <p:nvSpPr>
              <p:cNvPr id="19" name="Google Shape;389;p41"/>
              <p:cNvSpPr txBox="1"/>
              <p:nvPr/>
            </p:nvSpPr>
            <p:spPr>
              <a:xfrm>
                <a:off x="8331926" y="4831080"/>
                <a:ext cx="3690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dirty="0">
                  <a:solidFill>
                    <a:schemeClr val="dk1"/>
                  </a:solidFill>
                  <a:ea typeface="Courier New" panose="02070309020205020404"/>
                  <a:cs typeface="Courier New" panose="02070309020205020404"/>
                  <a:sym typeface="Courier New" panose="02070309020205020404"/>
                </a:endParaRPr>
              </a:p>
            </p:txBody>
          </p:sp>
          <p:grpSp>
            <p:nvGrpSpPr>
              <p:cNvPr id="20" name="Google Shape;396;p41"/>
              <p:cNvGrpSpPr/>
              <p:nvPr/>
            </p:nvGrpSpPr>
            <p:grpSpPr>
              <a:xfrm>
                <a:off x="351067" y="4795407"/>
                <a:ext cx="8442135" cy="895671"/>
                <a:chOff x="186475" y="4152342"/>
                <a:chExt cx="8442135" cy="895671"/>
              </a:xfrm>
            </p:grpSpPr>
            <p:sp>
              <p:nvSpPr>
                <p:cNvPr id="21" name="Google Shape;397;p41"/>
                <p:cNvSpPr/>
                <p:nvPr/>
              </p:nvSpPr>
              <p:spPr>
                <a:xfrm>
                  <a:off x="186475" y="4152342"/>
                  <a:ext cx="2900317" cy="457200"/>
                </a:xfrm>
                <a:prstGeom prst="rect">
                  <a:avLst/>
                </a:prstGeom>
                <a:noFill/>
                <a:ln w="381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12</a:t>
                  </a:r>
                  <a:endParaRPr sz="2800" dirty="0">
                    <a:solidFill>
                      <a:schemeClr val="dk1"/>
                    </a:solidFill>
                    <a:ea typeface="Courier New" panose="02070309020205020404"/>
                    <a:cs typeface="Courier New" panose="02070309020205020404"/>
                    <a:sym typeface="Courier New" panose="02070309020205020404"/>
                  </a:endParaRPr>
                </a:p>
              </p:txBody>
            </p:sp>
            <p:sp>
              <p:nvSpPr>
                <p:cNvPr id="22" name="Google Shape;398;p41"/>
                <p:cNvSpPr/>
                <p:nvPr/>
              </p:nvSpPr>
              <p:spPr>
                <a:xfrm>
                  <a:off x="6876287" y="4152342"/>
                  <a:ext cx="1752323" cy="457200"/>
                </a:xfrm>
                <a:prstGeom prst="rect">
                  <a:avLst/>
                </a:prstGeom>
                <a:noFill/>
                <a:ln w="38100" cap="flat" cmpd="sng">
                  <a:noFill/>
                  <a:prstDash val="solid"/>
                  <a:round/>
                  <a:headEnd type="none" w="sm" len="sm"/>
                  <a:tailEnd type="none" w="sm" len="sm"/>
                </a:ln>
              </p:spPr>
              <p:txBody>
                <a:bodyPr spcFirstLastPara="1" wrap="square" lIns="91425" tIns="45700" rIns="91425" bIns="45700" anchor="ctr" anchorCtr="0">
                  <a:noAutofit/>
                </a:bodyPr>
                <a:lstStyle/>
                <a:p>
                  <a:pPr lvl="0" algn="ctr"/>
                  <a:r>
                    <a:rPr lang="en-US" altLang="zh-CN" sz="2800" dirty="0">
                      <a:solidFill>
                        <a:schemeClr val="dk1"/>
                      </a:solidFill>
                      <a:ea typeface="Courier New" panose="02070309020205020404"/>
                      <a:cs typeface="Courier New" panose="02070309020205020404"/>
                      <a:sym typeface="Courier New" panose="02070309020205020404"/>
                    </a:rPr>
                    <a:t>7</a:t>
                  </a:r>
                  <a:endParaRPr sz="2800" dirty="0">
                    <a:solidFill>
                      <a:schemeClr val="dk1"/>
                    </a:solidFill>
                    <a:ea typeface="Courier New" panose="02070309020205020404"/>
                    <a:cs typeface="Courier New" panose="02070309020205020404"/>
                    <a:sym typeface="Courier New" panose="02070309020205020404"/>
                  </a:endParaRPr>
                </a:p>
              </p:txBody>
            </p:sp>
            <p:sp>
              <p:nvSpPr>
                <p:cNvPr id="23" name="Google Shape;400;p41"/>
                <p:cNvSpPr/>
                <p:nvPr/>
              </p:nvSpPr>
              <p:spPr>
                <a:xfrm>
                  <a:off x="3086793" y="4152342"/>
                  <a:ext cx="1320615" cy="457200"/>
                </a:xfrm>
                <a:prstGeom prst="rect">
                  <a:avLst/>
                </a:prstGeom>
                <a:noFill/>
                <a:ln w="381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5</a:t>
                  </a:r>
                  <a:endParaRPr sz="2800" dirty="0">
                    <a:solidFill>
                      <a:schemeClr val="dk1"/>
                    </a:solidFill>
                    <a:ea typeface="Courier New" panose="02070309020205020404"/>
                    <a:cs typeface="Courier New" panose="02070309020205020404"/>
                    <a:sym typeface="Courier New" panose="02070309020205020404"/>
                  </a:endParaRPr>
                </a:p>
              </p:txBody>
            </p:sp>
            <p:sp>
              <p:nvSpPr>
                <p:cNvPr id="24" name="Google Shape;401;p41"/>
                <p:cNvSpPr/>
                <p:nvPr/>
              </p:nvSpPr>
              <p:spPr>
                <a:xfrm>
                  <a:off x="4407408" y="4152342"/>
                  <a:ext cx="1234440" cy="457200"/>
                </a:xfrm>
                <a:prstGeom prst="rect">
                  <a:avLst/>
                </a:prstGeom>
                <a:noFill/>
                <a:ln w="3810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3</a:t>
                  </a:r>
                  <a:endParaRPr sz="2800" dirty="0">
                    <a:solidFill>
                      <a:schemeClr val="dk1"/>
                    </a:solidFill>
                    <a:ea typeface="Courier New" panose="02070309020205020404"/>
                    <a:cs typeface="Courier New" panose="02070309020205020404"/>
                    <a:sym typeface="Courier New" panose="02070309020205020404"/>
                  </a:endParaRPr>
                </a:p>
              </p:txBody>
            </p:sp>
            <p:sp>
              <p:nvSpPr>
                <p:cNvPr id="25" name="Google Shape;402;p41"/>
                <p:cNvSpPr/>
                <p:nvPr/>
              </p:nvSpPr>
              <p:spPr>
                <a:xfrm>
                  <a:off x="5641848" y="4152342"/>
                  <a:ext cx="1234440" cy="457200"/>
                </a:xfrm>
                <a:prstGeom prst="rect">
                  <a:avLst/>
                </a:prstGeom>
                <a:noFill/>
                <a:ln w="3810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5</a:t>
                  </a:r>
                  <a:endParaRPr sz="2800" dirty="0">
                    <a:solidFill>
                      <a:schemeClr val="dk1"/>
                    </a:solidFill>
                    <a:ea typeface="Courier New" panose="02070309020205020404"/>
                    <a:cs typeface="Courier New" panose="02070309020205020404"/>
                    <a:sym typeface="Courier New" panose="02070309020205020404"/>
                  </a:endParaRPr>
                </a:p>
              </p:txBody>
            </p:sp>
            <p:sp>
              <p:nvSpPr>
                <p:cNvPr id="34" name="Google Shape;397;p41"/>
                <p:cNvSpPr/>
                <p:nvPr/>
              </p:nvSpPr>
              <p:spPr>
                <a:xfrm>
                  <a:off x="186475" y="4590813"/>
                  <a:ext cx="2900317" cy="457200"/>
                </a:xfrm>
                <a:prstGeom prst="rect">
                  <a:avLst/>
                </a:prstGeom>
                <a:noFill/>
                <a:ln w="381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offset[11:0]</a:t>
                  </a:r>
                  <a:endParaRPr sz="2800" dirty="0">
                    <a:solidFill>
                      <a:schemeClr val="dk1"/>
                    </a:solidFill>
                    <a:ea typeface="Courier New" panose="02070309020205020404"/>
                    <a:cs typeface="Courier New" panose="02070309020205020404"/>
                    <a:sym typeface="Courier New" panose="02070309020205020404"/>
                  </a:endParaRPr>
                </a:p>
              </p:txBody>
            </p:sp>
            <p:sp>
              <p:nvSpPr>
                <p:cNvPr id="35" name="Google Shape;398;p41"/>
                <p:cNvSpPr/>
                <p:nvPr/>
              </p:nvSpPr>
              <p:spPr>
                <a:xfrm>
                  <a:off x="6876287" y="4590813"/>
                  <a:ext cx="1752323" cy="457200"/>
                </a:xfrm>
                <a:prstGeom prst="rect">
                  <a:avLst/>
                </a:prstGeom>
                <a:noFill/>
                <a:ln w="38100" cap="flat" cmpd="sng">
                  <a:noFill/>
                  <a:prstDash val="solid"/>
                  <a:round/>
                  <a:headEnd type="none" w="sm" len="sm"/>
                  <a:tailEnd type="none" w="sm" len="sm"/>
                </a:ln>
              </p:spPr>
              <p:txBody>
                <a:bodyPr spcFirstLastPara="1" wrap="square" lIns="91425" tIns="45700" rIns="91425" bIns="45700" anchor="ctr" anchorCtr="0">
                  <a:noAutofit/>
                </a:bodyPr>
                <a:lstStyle/>
                <a:p>
                  <a:pPr lvl="0" algn="ctr"/>
                  <a:r>
                    <a:rPr lang="en-US" altLang="zh-CN" sz="2800" dirty="0">
                      <a:solidFill>
                        <a:schemeClr val="dk1"/>
                      </a:solidFill>
                      <a:ea typeface="Courier New" panose="02070309020205020404"/>
                      <a:cs typeface="Courier New" panose="02070309020205020404"/>
                      <a:sym typeface="Courier New" panose="02070309020205020404"/>
                    </a:rPr>
                    <a:t>LOAD</a:t>
                  </a:r>
                  <a:endParaRPr sz="2800" dirty="0">
                    <a:solidFill>
                      <a:schemeClr val="dk1"/>
                    </a:solidFill>
                    <a:ea typeface="Courier New" panose="02070309020205020404"/>
                    <a:cs typeface="Courier New" panose="02070309020205020404"/>
                    <a:sym typeface="Courier New" panose="02070309020205020404"/>
                  </a:endParaRPr>
                </a:p>
              </p:txBody>
            </p:sp>
            <p:sp>
              <p:nvSpPr>
                <p:cNvPr id="36" name="Google Shape;400;p41"/>
                <p:cNvSpPr/>
                <p:nvPr/>
              </p:nvSpPr>
              <p:spPr>
                <a:xfrm>
                  <a:off x="3086793" y="4590813"/>
                  <a:ext cx="1320615" cy="457200"/>
                </a:xfrm>
                <a:prstGeom prst="rect">
                  <a:avLst/>
                </a:prstGeom>
                <a:noFill/>
                <a:ln w="381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base</a:t>
                  </a:r>
                  <a:endParaRPr sz="2800" dirty="0">
                    <a:solidFill>
                      <a:schemeClr val="dk1"/>
                    </a:solidFill>
                    <a:ea typeface="Courier New" panose="02070309020205020404"/>
                    <a:cs typeface="Courier New" panose="02070309020205020404"/>
                    <a:sym typeface="Courier New" panose="02070309020205020404"/>
                  </a:endParaRPr>
                </a:p>
              </p:txBody>
            </p:sp>
            <p:sp>
              <p:nvSpPr>
                <p:cNvPr id="37" name="Google Shape;401;p41"/>
                <p:cNvSpPr/>
                <p:nvPr/>
              </p:nvSpPr>
              <p:spPr>
                <a:xfrm>
                  <a:off x="4407408" y="4590813"/>
                  <a:ext cx="1234440" cy="457200"/>
                </a:xfrm>
                <a:prstGeom prst="rect">
                  <a:avLst/>
                </a:prstGeom>
                <a:noFill/>
                <a:ln w="3810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width</a:t>
                  </a:r>
                  <a:endParaRPr sz="2800" dirty="0">
                    <a:solidFill>
                      <a:schemeClr val="dk1"/>
                    </a:solidFill>
                    <a:ea typeface="Courier New" panose="02070309020205020404"/>
                    <a:cs typeface="Courier New" panose="02070309020205020404"/>
                    <a:sym typeface="Courier New" panose="02070309020205020404"/>
                  </a:endParaRPr>
                </a:p>
              </p:txBody>
            </p:sp>
            <p:sp>
              <p:nvSpPr>
                <p:cNvPr id="38" name="Google Shape;402;p41"/>
                <p:cNvSpPr/>
                <p:nvPr/>
              </p:nvSpPr>
              <p:spPr>
                <a:xfrm>
                  <a:off x="5641848" y="4590813"/>
                  <a:ext cx="1234440" cy="457200"/>
                </a:xfrm>
                <a:prstGeom prst="rect">
                  <a:avLst/>
                </a:prstGeom>
                <a:noFill/>
                <a:ln w="3810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dirty="0" err="1">
                      <a:solidFill>
                        <a:schemeClr val="dk1"/>
                      </a:solidFill>
                      <a:ea typeface="Courier New" panose="02070309020205020404"/>
                      <a:cs typeface="Courier New" panose="02070309020205020404"/>
                      <a:sym typeface="Courier New" panose="02070309020205020404"/>
                    </a:rPr>
                    <a:t>dest</a:t>
                  </a:r>
                  <a:endParaRPr sz="2800" dirty="0">
                    <a:solidFill>
                      <a:schemeClr val="dk1"/>
                    </a:solidFill>
                    <a:ea typeface="Courier New" panose="02070309020205020404"/>
                    <a:cs typeface="Courier New" panose="02070309020205020404"/>
                    <a:sym typeface="Courier New" panose="02070309020205020404"/>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a:t>
            </a:r>
            <a:r>
              <a:rPr lang="zh-CN" altLang="en-US"/>
              <a:t>型指令</a:t>
            </a:r>
            <a:endParaRPr lang="zh-CN" altLang="en-US" dirty="0"/>
          </a:p>
        </p:txBody>
      </p:sp>
      <p:sp>
        <p:nvSpPr>
          <p:cNvPr id="3" name="内容占位符 2"/>
          <p:cNvSpPr>
            <a:spLocks noGrp="1"/>
          </p:cNvSpPr>
          <p:nvPr>
            <p:ph idx="1"/>
          </p:nvPr>
        </p:nvSpPr>
        <p:spPr/>
        <p:txBody>
          <a:bodyPr/>
          <a:lstStyle/>
          <a:p>
            <a:pPr>
              <a:lnSpc>
                <a:spcPts val="4200"/>
              </a:lnSpc>
            </a:pPr>
            <a:endParaRPr lang="en-US" altLang="zh-CN" dirty="0"/>
          </a:p>
          <a:p>
            <a:pPr>
              <a:lnSpc>
                <a:spcPts val="4200"/>
              </a:lnSpc>
            </a:pPr>
            <a:endParaRPr lang="en-US" altLang="zh-CN" dirty="0"/>
          </a:p>
          <a:p>
            <a:pPr>
              <a:lnSpc>
                <a:spcPts val="4200"/>
              </a:lnSpc>
            </a:pPr>
            <a:r>
              <a:rPr lang="zh-CN" altLang="en-US" dirty="0"/>
              <a:t>存储需要读取两个寄存器，</a:t>
            </a:r>
            <a:r>
              <a:rPr lang="en-US" altLang="zh-CN" dirty="0">
                <a:solidFill>
                  <a:srgbClr val="FF0000"/>
                </a:solidFill>
              </a:rPr>
              <a:t>rs1</a:t>
            </a:r>
            <a:r>
              <a:rPr lang="zh-CN" altLang="en-US" dirty="0"/>
              <a:t>为</a:t>
            </a:r>
            <a:r>
              <a:rPr lang="zh-CN" altLang="en-US" dirty="0">
                <a:solidFill>
                  <a:srgbClr val="FF0000"/>
                </a:solidFill>
              </a:rPr>
              <a:t>内存地址</a:t>
            </a:r>
            <a:r>
              <a:rPr lang="zh-CN" altLang="en-US" dirty="0"/>
              <a:t>，</a:t>
            </a:r>
            <a:r>
              <a:rPr lang="en-US" altLang="zh-CN" dirty="0">
                <a:solidFill>
                  <a:srgbClr val="0000FF"/>
                </a:solidFill>
              </a:rPr>
              <a:t>rs2</a:t>
            </a:r>
            <a:r>
              <a:rPr lang="zh-CN" altLang="en-US" dirty="0"/>
              <a:t>为要</a:t>
            </a:r>
            <a:r>
              <a:rPr lang="zh-CN" altLang="en-US" dirty="0">
                <a:solidFill>
                  <a:srgbClr val="0000FF"/>
                </a:solidFill>
              </a:rPr>
              <a:t>写入的数据</a:t>
            </a:r>
            <a:r>
              <a:rPr lang="zh-CN" altLang="en-US" dirty="0"/>
              <a:t>，以及立即数</a:t>
            </a:r>
            <a:r>
              <a:rPr lang="zh-CN" altLang="en-US" dirty="0">
                <a:solidFill>
                  <a:srgbClr val="FF0000"/>
                </a:solidFill>
              </a:rPr>
              <a:t>偏移量</a:t>
            </a:r>
            <a:r>
              <a:rPr lang="en-US" altLang="zh-CN" dirty="0">
                <a:solidFill>
                  <a:srgbClr val="FF0000"/>
                </a:solidFill>
              </a:rPr>
              <a:t>offset</a:t>
            </a:r>
          </a:p>
          <a:p>
            <a:pPr>
              <a:lnSpc>
                <a:spcPts val="4200"/>
              </a:lnSpc>
            </a:pPr>
            <a:r>
              <a:rPr lang="en-US" altLang="zh-CN" dirty="0"/>
              <a:t>12</a:t>
            </a:r>
            <a:r>
              <a:rPr lang="zh-CN" altLang="en-US" dirty="0"/>
              <a:t>位</a:t>
            </a:r>
            <a:r>
              <a:rPr lang="en-US" altLang="zh-CN" dirty="0"/>
              <a:t>immediate</a:t>
            </a:r>
            <a:r>
              <a:rPr lang="zh-CN" altLang="en-US" dirty="0"/>
              <a:t>是分开的，要保证</a:t>
            </a:r>
            <a:r>
              <a:rPr lang="en-US" altLang="zh-CN" dirty="0"/>
              <a:t>rs2</a:t>
            </a:r>
            <a:r>
              <a:rPr lang="zh-CN" altLang="en-US" dirty="0">
                <a:solidFill>
                  <a:srgbClr val="0000FF"/>
                </a:solidFill>
              </a:rPr>
              <a:t>位置不变</a:t>
            </a:r>
            <a:r>
              <a:rPr lang="zh-CN" altLang="en-US" dirty="0"/>
              <a:t>。</a:t>
            </a:r>
            <a:endParaRPr lang="en-US" altLang="zh-CN" dirty="0"/>
          </a:p>
          <a:p>
            <a:pPr>
              <a:lnSpc>
                <a:spcPts val="4200"/>
              </a:lnSpc>
            </a:pPr>
            <a:r>
              <a:rPr lang="en-US" altLang="zh-CN" dirty="0"/>
              <a:t>S</a:t>
            </a:r>
            <a:r>
              <a:rPr lang="zh-CN" altLang="en-US" dirty="0"/>
              <a:t>型指令不会将值写入寄存器，所以没有</a:t>
            </a:r>
            <a:r>
              <a:rPr lang="en-US" altLang="zh-CN" dirty="0" err="1"/>
              <a:t>rd</a:t>
            </a:r>
            <a:endParaRPr lang="en-US" altLang="zh-CN" dirty="0"/>
          </a:p>
          <a:p>
            <a:pPr>
              <a:lnSpc>
                <a:spcPts val="4200"/>
              </a:lnSpc>
            </a:pPr>
            <a:r>
              <a:rPr lang="en-US" altLang="zh-CN" dirty="0"/>
              <a:t>RISC-V</a:t>
            </a:r>
            <a:r>
              <a:rPr lang="zh-CN" altLang="en-US" dirty="0"/>
              <a:t>的设计决定是将</a:t>
            </a:r>
            <a:r>
              <a:rPr lang="zh-CN" altLang="en-US" dirty="0">
                <a:solidFill>
                  <a:srgbClr val="0000FF"/>
                </a:solidFill>
              </a:rPr>
              <a:t>低位的</a:t>
            </a:r>
            <a:r>
              <a:rPr lang="en-US" altLang="zh-CN" dirty="0">
                <a:solidFill>
                  <a:srgbClr val="0000FF"/>
                </a:solidFill>
              </a:rPr>
              <a:t>5</a:t>
            </a:r>
            <a:r>
              <a:rPr lang="zh-CN" altLang="en-US" dirty="0">
                <a:solidFill>
                  <a:srgbClr val="0000FF"/>
                </a:solidFill>
              </a:rPr>
              <a:t>位</a:t>
            </a:r>
            <a:r>
              <a:rPr lang="zh-CN" altLang="en-US" dirty="0"/>
              <a:t>立即数移到其他指令中的</a:t>
            </a:r>
            <a:r>
              <a:rPr lang="en-US" altLang="zh-CN" dirty="0">
                <a:solidFill>
                  <a:srgbClr val="0000FF"/>
                </a:solidFill>
              </a:rPr>
              <a:t>rd</a:t>
            </a:r>
            <a:r>
              <a:rPr lang="zh-CN" altLang="en-US" dirty="0">
                <a:solidFill>
                  <a:srgbClr val="0000FF"/>
                </a:solidFill>
              </a:rPr>
              <a:t>字段</a:t>
            </a:r>
            <a:r>
              <a:rPr lang="zh-CN" altLang="en-US" dirty="0"/>
              <a:t>所在的位置</a:t>
            </a:r>
            <a:r>
              <a:rPr lang="en-US" altLang="zh-CN" dirty="0"/>
              <a:t>——</a:t>
            </a:r>
            <a:r>
              <a:rPr lang="zh-CN" altLang="en-US" dirty="0"/>
              <a:t>保持</a:t>
            </a:r>
            <a:r>
              <a:rPr lang="en-US" altLang="zh-CN" dirty="0"/>
              <a:t>rs1/rs2</a:t>
            </a:r>
            <a:r>
              <a:rPr lang="zh-CN" altLang="en-US" dirty="0"/>
              <a:t>字段在</a:t>
            </a:r>
            <a:r>
              <a:rPr lang="zh-CN" altLang="en-US" dirty="0">
                <a:solidFill>
                  <a:srgbClr val="FF0000"/>
                </a:solidFill>
              </a:rPr>
              <a:t>同一位置</a:t>
            </a:r>
          </a:p>
        </p:txBody>
      </p:sp>
      <p:sp>
        <p:nvSpPr>
          <p:cNvPr id="4" name="灯片编号占位符 3"/>
          <p:cNvSpPr>
            <a:spLocks noGrp="1"/>
          </p:cNvSpPr>
          <p:nvPr>
            <p:ph type="sldNum" sz="quarter" idx="12"/>
          </p:nvPr>
        </p:nvSpPr>
        <p:spPr/>
        <p:txBody>
          <a:bodyPr/>
          <a:lstStyle/>
          <a:p>
            <a:fld id="{8EE8E787-E6FE-45D8-9039-788B45E44EE7}" type="slidenum">
              <a:rPr lang="zh-CN" altLang="en-US" smtClean="0"/>
              <a:t>81</a:t>
            </a:fld>
            <a:endParaRPr lang="zh-CN" altLang="en-US" dirty="0"/>
          </a:p>
        </p:txBody>
      </p:sp>
      <p:grpSp>
        <p:nvGrpSpPr>
          <p:cNvPr id="6" name="组合 5"/>
          <p:cNvGrpSpPr/>
          <p:nvPr/>
        </p:nvGrpSpPr>
        <p:grpSpPr>
          <a:xfrm>
            <a:off x="1832346" y="1199393"/>
            <a:ext cx="8875710" cy="1422233"/>
            <a:chOff x="1832346" y="3334425"/>
            <a:chExt cx="8875710" cy="1292938"/>
          </a:xfrm>
        </p:grpSpPr>
        <p:grpSp>
          <p:nvGrpSpPr>
            <p:cNvPr id="7" name="组合 6"/>
            <p:cNvGrpSpPr/>
            <p:nvPr/>
          </p:nvGrpSpPr>
          <p:grpSpPr>
            <a:xfrm>
              <a:off x="1832346" y="3334425"/>
              <a:ext cx="8875710" cy="1292938"/>
              <a:chOff x="74389" y="4831080"/>
              <a:chExt cx="8875710" cy="1292938"/>
            </a:xfrm>
          </p:grpSpPr>
          <p:sp>
            <p:nvSpPr>
              <p:cNvPr id="9" name="Google Shape;388;p41"/>
              <p:cNvSpPr txBox="1"/>
              <p:nvPr/>
            </p:nvSpPr>
            <p:spPr>
              <a:xfrm>
                <a:off x="74389" y="4832062"/>
                <a:ext cx="553357"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dirty="0">
                    <a:solidFill>
                      <a:schemeClr val="dk1"/>
                    </a:solidFill>
                    <a:ea typeface="Courier New" panose="02070309020205020404"/>
                    <a:cs typeface="Courier New" panose="02070309020205020404"/>
                    <a:sym typeface="Courier New" panose="02070309020205020404"/>
                  </a:rPr>
                  <a:t>31</a:t>
                </a:r>
                <a:endParaRPr sz="2400" dirty="0">
                  <a:solidFill>
                    <a:schemeClr val="dk1"/>
                  </a:solidFill>
                  <a:ea typeface="Courier New" panose="02070309020205020404"/>
                  <a:cs typeface="Courier New" panose="02070309020205020404"/>
                  <a:sym typeface="Courier New" panose="02070309020205020404"/>
                </a:endParaRPr>
              </a:p>
            </p:txBody>
          </p:sp>
          <p:sp>
            <p:nvSpPr>
              <p:cNvPr id="10" name="Google Shape;389;p41"/>
              <p:cNvSpPr txBox="1"/>
              <p:nvPr/>
            </p:nvSpPr>
            <p:spPr>
              <a:xfrm>
                <a:off x="8581087" y="4831080"/>
                <a:ext cx="3690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ea typeface="Courier New" panose="02070309020205020404"/>
                    <a:cs typeface="Courier New" panose="02070309020205020404"/>
                    <a:sym typeface="Courier New" panose="02070309020205020404"/>
                  </a:rPr>
                  <a:t>0</a:t>
                </a:r>
                <a:endParaRPr sz="2400">
                  <a:solidFill>
                    <a:schemeClr val="dk1"/>
                  </a:solidFill>
                  <a:ea typeface="Courier New" panose="02070309020205020404"/>
                  <a:cs typeface="Courier New" panose="02070309020205020404"/>
                  <a:sym typeface="Courier New" panose="02070309020205020404"/>
                </a:endParaRPr>
              </a:p>
            </p:txBody>
          </p:sp>
          <p:grpSp>
            <p:nvGrpSpPr>
              <p:cNvPr id="11" name="Google Shape;396;p41"/>
              <p:cNvGrpSpPr/>
              <p:nvPr/>
            </p:nvGrpSpPr>
            <p:grpSpPr>
              <a:xfrm>
                <a:off x="351067" y="5215065"/>
                <a:ext cx="8442134" cy="908953"/>
                <a:chOff x="186475" y="4572000"/>
                <a:chExt cx="8442134" cy="908953"/>
              </a:xfrm>
            </p:grpSpPr>
            <p:sp>
              <p:nvSpPr>
                <p:cNvPr id="12" name="Google Shape;397;p41"/>
                <p:cNvSpPr/>
                <p:nvPr/>
              </p:nvSpPr>
              <p:spPr>
                <a:xfrm>
                  <a:off x="186475" y="4572000"/>
                  <a:ext cx="1665877"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lvl="0" algn="ctr"/>
                  <a:r>
                    <a:rPr lang="en-US" altLang="zh-CN" sz="2800" dirty="0" err="1">
                      <a:solidFill>
                        <a:schemeClr val="dk1"/>
                      </a:solidFill>
                      <a:ea typeface="Courier New" panose="02070309020205020404"/>
                      <a:cs typeface="Courier New" panose="02070309020205020404"/>
                      <a:sym typeface="Courier New" panose="02070309020205020404"/>
                    </a:rPr>
                    <a:t>imm</a:t>
                  </a:r>
                  <a:r>
                    <a:rPr lang="en-US" altLang="zh-CN" sz="2800" dirty="0">
                      <a:solidFill>
                        <a:schemeClr val="dk1"/>
                      </a:solidFill>
                      <a:ea typeface="Courier New" panose="02070309020205020404"/>
                      <a:cs typeface="Courier New" panose="02070309020205020404"/>
                      <a:sym typeface="Courier New" panose="02070309020205020404"/>
                    </a:rPr>
                    <a:t>[11:5]</a:t>
                  </a:r>
                </a:p>
              </p:txBody>
            </p:sp>
            <p:sp>
              <p:nvSpPr>
                <p:cNvPr id="13" name="Google Shape;398;p41"/>
                <p:cNvSpPr/>
                <p:nvPr/>
              </p:nvSpPr>
              <p:spPr>
                <a:xfrm>
                  <a:off x="7027296" y="4572000"/>
                  <a:ext cx="1601313"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lvl="0" algn="ctr"/>
                  <a:r>
                    <a:rPr lang="en-US" altLang="zh-CN" sz="2800" dirty="0">
                      <a:solidFill>
                        <a:schemeClr val="dk1"/>
                      </a:solidFill>
                      <a:ea typeface="Courier New" panose="02070309020205020404"/>
                      <a:cs typeface="Courier New" panose="02070309020205020404"/>
                      <a:sym typeface="Courier New" panose="02070309020205020404"/>
                    </a:rPr>
                    <a:t>opcode</a:t>
                  </a:r>
                </a:p>
              </p:txBody>
            </p:sp>
            <p:sp>
              <p:nvSpPr>
                <p:cNvPr id="14" name="Google Shape;400;p41"/>
                <p:cNvSpPr/>
                <p:nvPr/>
              </p:nvSpPr>
              <p:spPr>
                <a:xfrm>
                  <a:off x="3086792" y="4572000"/>
                  <a:ext cx="1320616"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rs1</a:t>
                  </a:r>
                  <a:endParaRPr sz="2800" dirty="0">
                    <a:solidFill>
                      <a:schemeClr val="dk1"/>
                    </a:solidFill>
                    <a:ea typeface="Courier New" panose="02070309020205020404"/>
                    <a:cs typeface="Courier New" panose="02070309020205020404"/>
                    <a:sym typeface="Courier New" panose="02070309020205020404"/>
                  </a:endParaRPr>
                </a:p>
              </p:txBody>
            </p:sp>
            <p:sp>
              <p:nvSpPr>
                <p:cNvPr id="15" name="Google Shape;401;p41"/>
                <p:cNvSpPr/>
                <p:nvPr/>
              </p:nvSpPr>
              <p:spPr>
                <a:xfrm>
                  <a:off x="4407408" y="4572000"/>
                  <a:ext cx="1091923"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funct3</a:t>
                  </a:r>
                  <a:endParaRPr sz="2800" dirty="0">
                    <a:solidFill>
                      <a:schemeClr val="dk1"/>
                    </a:solidFill>
                    <a:ea typeface="Courier New" panose="02070309020205020404"/>
                    <a:cs typeface="Courier New" panose="02070309020205020404"/>
                    <a:sym typeface="Courier New" panose="02070309020205020404"/>
                  </a:endParaRPr>
                </a:p>
              </p:txBody>
            </p:sp>
            <p:sp>
              <p:nvSpPr>
                <p:cNvPr id="16" name="Google Shape;402;p41"/>
                <p:cNvSpPr/>
                <p:nvPr/>
              </p:nvSpPr>
              <p:spPr>
                <a:xfrm>
                  <a:off x="5499331" y="4572000"/>
                  <a:ext cx="1527966"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dirty="0" err="1">
                      <a:solidFill>
                        <a:schemeClr val="dk1"/>
                      </a:solidFill>
                      <a:ea typeface="Courier New" panose="02070309020205020404"/>
                      <a:cs typeface="Courier New" panose="02070309020205020404"/>
                      <a:sym typeface="Courier New" panose="02070309020205020404"/>
                    </a:rPr>
                    <a:t>imm</a:t>
                  </a:r>
                  <a:r>
                    <a:rPr lang="en-US" sz="2800" dirty="0">
                      <a:solidFill>
                        <a:schemeClr val="dk1"/>
                      </a:solidFill>
                      <a:ea typeface="Courier New" panose="02070309020205020404"/>
                      <a:cs typeface="Courier New" panose="02070309020205020404"/>
                      <a:sym typeface="Courier New" panose="02070309020205020404"/>
                    </a:rPr>
                    <a:t>[4:0]</a:t>
                  </a:r>
                  <a:endParaRPr sz="2800" dirty="0">
                    <a:solidFill>
                      <a:schemeClr val="dk1"/>
                    </a:solidFill>
                    <a:ea typeface="Courier New" panose="02070309020205020404"/>
                    <a:cs typeface="Courier New" panose="02070309020205020404"/>
                    <a:sym typeface="Courier New" panose="02070309020205020404"/>
                  </a:endParaRPr>
                </a:p>
              </p:txBody>
            </p:sp>
            <p:sp>
              <p:nvSpPr>
                <p:cNvPr id="17" name="Google Shape;397;p41"/>
                <p:cNvSpPr/>
                <p:nvPr/>
              </p:nvSpPr>
              <p:spPr>
                <a:xfrm>
                  <a:off x="186475" y="5023753"/>
                  <a:ext cx="1665877" cy="457200"/>
                </a:xfrm>
                <a:prstGeom prst="rect">
                  <a:avLst/>
                </a:prstGeom>
                <a:noFill/>
                <a:ln w="38100" cap="flat" cmpd="sng">
                  <a:noFill/>
                  <a:prstDash val="solid"/>
                  <a:round/>
                  <a:headEnd type="none" w="sm" len="sm"/>
                  <a:tailEnd type="none" w="sm" len="sm"/>
                </a:ln>
              </p:spPr>
              <p:txBody>
                <a:bodyPr spcFirstLastPara="1" wrap="square" lIns="91425" tIns="45700" rIns="91425" bIns="45700" anchor="ctr" anchorCtr="0">
                  <a:noAutofit/>
                </a:bodyPr>
                <a:lstStyle/>
                <a:p>
                  <a:pPr lvl="0" algn="ctr"/>
                  <a:r>
                    <a:rPr lang="en-US" altLang="zh-CN" sz="2800" dirty="0">
                      <a:solidFill>
                        <a:schemeClr val="dk1"/>
                      </a:solidFill>
                      <a:ea typeface="Courier New" panose="02070309020205020404"/>
                      <a:cs typeface="Courier New" panose="02070309020205020404"/>
                      <a:sym typeface="Courier New" panose="02070309020205020404"/>
                    </a:rPr>
                    <a:t>7</a:t>
                  </a:r>
                </a:p>
              </p:txBody>
            </p:sp>
            <p:sp>
              <p:nvSpPr>
                <p:cNvPr id="18" name="Google Shape;398;p41"/>
                <p:cNvSpPr/>
                <p:nvPr/>
              </p:nvSpPr>
              <p:spPr>
                <a:xfrm>
                  <a:off x="7027296" y="5023752"/>
                  <a:ext cx="1601313" cy="457200"/>
                </a:xfrm>
                <a:prstGeom prst="rect">
                  <a:avLst/>
                </a:prstGeom>
                <a:noFill/>
                <a:ln w="38100" cap="flat" cmpd="sng">
                  <a:noFill/>
                  <a:prstDash val="solid"/>
                  <a:round/>
                  <a:headEnd type="none" w="sm" len="sm"/>
                  <a:tailEnd type="none" w="sm" len="sm"/>
                </a:ln>
              </p:spPr>
              <p:txBody>
                <a:bodyPr spcFirstLastPara="1" wrap="square" lIns="91425" tIns="45700" rIns="91425" bIns="45700" anchor="ctr" anchorCtr="0">
                  <a:noAutofit/>
                </a:bodyPr>
                <a:lstStyle/>
                <a:p>
                  <a:pPr lvl="0" algn="ctr"/>
                  <a:r>
                    <a:rPr lang="en-US" altLang="zh-CN" sz="2800" dirty="0">
                      <a:solidFill>
                        <a:schemeClr val="dk1"/>
                      </a:solidFill>
                      <a:ea typeface="Courier New" panose="02070309020205020404"/>
                      <a:cs typeface="Courier New" panose="02070309020205020404"/>
                      <a:sym typeface="Courier New" panose="02070309020205020404"/>
                    </a:rPr>
                    <a:t>7</a:t>
                  </a:r>
                </a:p>
              </p:txBody>
            </p:sp>
            <p:sp>
              <p:nvSpPr>
                <p:cNvPr id="19" name="Google Shape;400;p41"/>
                <p:cNvSpPr/>
                <p:nvPr/>
              </p:nvSpPr>
              <p:spPr>
                <a:xfrm>
                  <a:off x="3086792" y="5023752"/>
                  <a:ext cx="1320616" cy="457200"/>
                </a:xfrm>
                <a:prstGeom prst="rect">
                  <a:avLst/>
                </a:prstGeom>
                <a:noFill/>
                <a:ln w="381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5</a:t>
                  </a:r>
                  <a:endParaRPr sz="2800" dirty="0">
                    <a:solidFill>
                      <a:schemeClr val="dk1"/>
                    </a:solidFill>
                    <a:ea typeface="Courier New" panose="02070309020205020404"/>
                    <a:cs typeface="Courier New" panose="02070309020205020404"/>
                    <a:sym typeface="Courier New" panose="02070309020205020404"/>
                  </a:endParaRPr>
                </a:p>
              </p:txBody>
            </p:sp>
            <p:sp>
              <p:nvSpPr>
                <p:cNvPr id="20" name="Google Shape;401;p41"/>
                <p:cNvSpPr/>
                <p:nvPr/>
              </p:nvSpPr>
              <p:spPr>
                <a:xfrm>
                  <a:off x="4407408" y="5023752"/>
                  <a:ext cx="1091923" cy="457200"/>
                </a:xfrm>
                <a:prstGeom prst="rect">
                  <a:avLst/>
                </a:prstGeom>
                <a:noFill/>
                <a:ln w="3810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3</a:t>
                  </a:r>
                  <a:endParaRPr sz="2800" dirty="0">
                    <a:solidFill>
                      <a:schemeClr val="dk1"/>
                    </a:solidFill>
                    <a:ea typeface="Courier New" panose="02070309020205020404"/>
                    <a:cs typeface="Courier New" panose="02070309020205020404"/>
                    <a:sym typeface="Courier New" panose="02070309020205020404"/>
                  </a:endParaRPr>
                </a:p>
              </p:txBody>
            </p:sp>
            <p:sp>
              <p:nvSpPr>
                <p:cNvPr id="21" name="Google Shape;402;p41"/>
                <p:cNvSpPr/>
                <p:nvPr/>
              </p:nvSpPr>
              <p:spPr>
                <a:xfrm>
                  <a:off x="5499331" y="5023752"/>
                  <a:ext cx="1527966" cy="457200"/>
                </a:xfrm>
                <a:prstGeom prst="rect">
                  <a:avLst/>
                </a:prstGeom>
                <a:noFill/>
                <a:ln w="3810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5</a:t>
                  </a:r>
                  <a:endParaRPr sz="2800" dirty="0">
                    <a:solidFill>
                      <a:schemeClr val="dk1"/>
                    </a:solidFill>
                    <a:ea typeface="Courier New" panose="02070309020205020404"/>
                    <a:cs typeface="Courier New" panose="02070309020205020404"/>
                    <a:sym typeface="Courier New" panose="02070309020205020404"/>
                  </a:endParaRPr>
                </a:p>
              </p:txBody>
            </p:sp>
          </p:grpSp>
        </p:grpSp>
        <p:sp>
          <p:nvSpPr>
            <p:cNvPr id="8" name="Google Shape;399;p41"/>
            <p:cNvSpPr/>
            <p:nvPr/>
          </p:nvSpPr>
          <p:spPr>
            <a:xfrm>
              <a:off x="3774901" y="371841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rs2</a:t>
              </a:r>
              <a:endParaRPr sz="2800" dirty="0">
                <a:solidFill>
                  <a:schemeClr val="dk1"/>
                </a:solidFill>
                <a:ea typeface="Courier New" panose="02070309020205020404"/>
                <a:cs typeface="Courier New" panose="02070309020205020404"/>
                <a:sym typeface="Courier New" panose="02070309020205020404"/>
              </a:endParaRPr>
            </a:p>
          </p:txBody>
        </p:sp>
        <p:sp>
          <p:nvSpPr>
            <p:cNvPr id="22" name="Google Shape;399;p41"/>
            <p:cNvSpPr/>
            <p:nvPr/>
          </p:nvSpPr>
          <p:spPr>
            <a:xfrm>
              <a:off x="3774901" y="4170162"/>
              <a:ext cx="1234440" cy="457200"/>
            </a:xfrm>
            <a:prstGeom prst="rect">
              <a:avLst/>
            </a:prstGeom>
            <a:noFill/>
            <a:ln w="381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5</a:t>
              </a:r>
              <a:endParaRPr sz="2800" dirty="0">
                <a:solidFill>
                  <a:schemeClr val="dk1"/>
                </a:solidFill>
                <a:ea typeface="Courier New" panose="02070309020205020404"/>
                <a:cs typeface="Courier New" panose="02070309020205020404"/>
                <a:sym typeface="Courier New" panose="0207030902020502040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a:t>
            </a:r>
            <a:r>
              <a:rPr lang="zh-CN" altLang="en-US"/>
              <a:t>型指令</a:t>
            </a:r>
            <a:endParaRPr lang="zh-CN" altLang="en-US" dirty="0"/>
          </a:p>
        </p:txBody>
      </p:sp>
      <p:sp>
        <p:nvSpPr>
          <p:cNvPr id="3" name="内容占位符 2"/>
          <p:cNvSpPr>
            <a:spLocks noGrp="1"/>
          </p:cNvSpPr>
          <p:nvPr>
            <p:ph idx="1"/>
          </p:nvPr>
        </p:nvSpPr>
        <p:spPr/>
        <p:txBody>
          <a:bodyPr/>
          <a:lstStyle/>
          <a:p>
            <a:endParaRPr lang="en-US" altLang="zh-CN" dirty="0"/>
          </a:p>
          <a:p>
            <a:r>
              <a:rPr lang="en-US" altLang="zh-CN" dirty="0">
                <a:solidFill>
                  <a:srgbClr val="FF0000"/>
                </a:solidFill>
              </a:rPr>
              <a:t>B</a:t>
            </a:r>
            <a:r>
              <a:rPr lang="zh-CN" altLang="en-US" dirty="0">
                <a:solidFill>
                  <a:srgbClr val="FF0000"/>
                </a:solidFill>
              </a:rPr>
              <a:t>型</a:t>
            </a:r>
            <a:r>
              <a:rPr lang="zh-CN" altLang="en-US" dirty="0"/>
              <a:t>指令格式与</a:t>
            </a:r>
            <a:r>
              <a:rPr lang="en-US" altLang="zh-CN" dirty="0">
                <a:solidFill>
                  <a:srgbClr val="0000FF"/>
                </a:solidFill>
              </a:rPr>
              <a:t>S</a:t>
            </a:r>
            <a:r>
              <a:rPr lang="zh-CN" altLang="en-US" dirty="0">
                <a:solidFill>
                  <a:srgbClr val="0000FF"/>
                </a:solidFill>
              </a:rPr>
              <a:t>型</a:t>
            </a:r>
            <a:r>
              <a:rPr lang="zh-CN" altLang="en-US" dirty="0"/>
              <a:t>指令格式基本相同</a:t>
            </a:r>
          </a:p>
          <a:p>
            <a:r>
              <a:rPr lang="zh-CN" altLang="en-US" dirty="0">
                <a:sym typeface="+mn-ea"/>
              </a:rPr>
              <a:t>PC相对寻址：将立即数字段作为相对PC的</a:t>
            </a:r>
            <a:r>
              <a:rPr lang="zh-CN" altLang="en-US" dirty="0">
                <a:solidFill>
                  <a:srgbClr val="0000FF"/>
                </a:solidFill>
                <a:sym typeface="+mn-ea"/>
              </a:rPr>
              <a:t>补码偏移量</a:t>
            </a:r>
            <a:endParaRPr lang="en-US" altLang="zh-CN" dirty="0">
              <a:solidFill>
                <a:srgbClr val="0000FF"/>
              </a:solidFill>
            </a:endParaRPr>
          </a:p>
          <a:p>
            <a:r>
              <a:rPr lang="zh-CN" altLang="en-US" dirty="0"/>
              <a:t>立即数字段以</a:t>
            </a:r>
            <a:r>
              <a:rPr lang="en-US" altLang="zh-CN" dirty="0">
                <a:solidFill>
                  <a:srgbClr val="0000FF"/>
                </a:solidFill>
              </a:rPr>
              <a:t>2</a:t>
            </a:r>
            <a:r>
              <a:rPr lang="zh-CN" altLang="en-US" dirty="0">
                <a:solidFill>
                  <a:srgbClr val="0000FF"/>
                </a:solidFill>
              </a:rPr>
              <a:t>字节</a:t>
            </a:r>
            <a:r>
              <a:rPr lang="zh-CN" altLang="en-US" dirty="0"/>
              <a:t>为增量表示</a:t>
            </a:r>
            <a:r>
              <a:rPr lang="en-US" altLang="zh-CN" dirty="0">
                <a:solidFill>
                  <a:srgbClr val="FF0000"/>
                </a:solidFill>
              </a:rPr>
              <a:t>-4096</a:t>
            </a:r>
            <a:r>
              <a:rPr lang="zh-CN" altLang="en-US" dirty="0"/>
              <a:t>到</a:t>
            </a:r>
            <a:r>
              <a:rPr lang="en-US" altLang="zh-CN" dirty="0">
                <a:solidFill>
                  <a:srgbClr val="FF0000"/>
                </a:solidFill>
              </a:rPr>
              <a:t>+4094</a:t>
            </a:r>
            <a:r>
              <a:rPr lang="zh-CN" altLang="en-US" dirty="0"/>
              <a:t>的偏移量</a:t>
            </a:r>
            <a:endParaRPr lang="en-US" altLang="zh-CN" dirty="0"/>
          </a:p>
          <a:p>
            <a:r>
              <a:rPr lang="zh-CN" altLang="en-US" dirty="0"/>
              <a:t>用</a:t>
            </a:r>
            <a:r>
              <a:rPr lang="en-US" altLang="zh-CN" dirty="0">
                <a:solidFill>
                  <a:srgbClr val="0000FF"/>
                </a:solidFill>
              </a:rPr>
              <a:t>12</a:t>
            </a:r>
            <a:r>
              <a:rPr lang="zh-CN" altLang="en-US" dirty="0">
                <a:solidFill>
                  <a:srgbClr val="0000FF"/>
                </a:solidFill>
              </a:rPr>
              <a:t>位</a:t>
            </a:r>
            <a:r>
              <a:rPr lang="zh-CN" altLang="en-US" dirty="0"/>
              <a:t>立即数字段表示</a:t>
            </a:r>
            <a:r>
              <a:rPr lang="en-US" altLang="zh-CN" dirty="0">
                <a:solidFill>
                  <a:srgbClr val="FF0000"/>
                </a:solidFill>
              </a:rPr>
              <a:t>13</a:t>
            </a:r>
            <a:r>
              <a:rPr lang="zh-CN" altLang="en-US" dirty="0">
                <a:solidFill>
                  <a:srgbClr val="FF0000"/>
                </a:solidFill>
              </a:rPr>
              <a:t>位有符号字节地址</a:t>
            </a:r>
            <a:r>
              <a:rPr lang="zh-CN" altLang="en-US" dirty="0"/>
              <a:t>的偏移量</a:t>
            </a:r>
            <a:endParaRPr lang="en-US" altLang="zh-CN" dirty="0"/>
          </a:p>
          <a:p>
            <a:pPr lvl="1"/>
            <a:r>
              <a:rPr lang="zh-CN" altLang="en-US" dirty="0"/>
              <a:t>偏移量的</a:t>
            </a:r>
            <a:r>
              <a:rPr lang="zh-CN" altLang="en-US" dirty="0">
                <a:solidFill>
                  <a:srgbClr val="0000FF"/>
                </a:solidFill>
              </a:rPr>
              <a:t>最低位</a:t>
            </a:r>
            <a:r>
              <a:rPr lang="zh-CN" altLang="en-US" dirty="0"/>
              <a:t>始终为</a:t>
            </a:r>
            <a:r>
              <a:rPr lang="zh-CN" altLang="en-US" dirty="0">
                <a:solidFill>
                  <a:srgbClr val="0000FF"/>
                </a:solidFill>
              </a:rPr>
              <a:t>零</a:t>
            </a:r>
            <a:r>
              <a:rPr lang="zh-CN" altLang="en-US" dirty="0"/>
              <a:t>，因此无需存储</a:t>
            </a:r>
          </a:p>
        </p:txBody>
      </p:sp>
      <p:sp>
        <p:nvSpPr>
          <p:cNvPr id="4" name="灯片编号占位符 3"/>
          <p:cNvSpPr>
            <a:spLocks noGrp="1"/>
          </p:cNvSpPr>
          <p:nvPr>
            <p:ph type="sldNum" sz="quarter" idx="12"/>
          </p:nvPr>
        </p:nvSpPr>
        <p:spPr/>
        <p:txBody>
          <a:bodyPr/>
          <a:lstStyle/>
          <a:p>
            <a:fld id="{8EE8E787-E6FE-45D8-9039-788B45E44EE7}" type="slidenum">
              <a:rPr lang="zh-CN" altLang="en-US" smtClean="0"/>
              <a:t>82</a:t>
            </a:fld>
            <a:endParaRPr lang="zh-CN" altLang="en-US" dirty="0"/>
          </a:p>
        </p:txBody>
      </p:sp>
      <p:grpSp>
        <p:nvGrpSpPr>
          <p:cNvPr id="7" name="Google Shape;450;p42"/>
          <p:cNvGrpSpPr/>
          <p:nvPr/>
        </p:nvGrpSpPr>
        <p:grpSpPr>
          <a:xfrm>
            <a:off x="585123" y="1116609"/>
            <a:ext cx="11021655" cy="1377963"/>
            <a:chOff x="-608969" y="3287598"/>
            <a:chExt cx="10184189" cy="1377963"/>
          </a:xfrm>
        </p:grpSpPr>
        <p:grpSp>
          <p:nvGrpSpPr>
            <p:cNvPr id="8" name="Google Shape;451;p42"/>
            <p:cNvGrpSpPr/>
            <p:nvPr/>
          </p:nvGrpSpPr>
          <p:grpSpPr>
            <a:xfrm>
              <a:off x="-332289" y="3749040"/>
              <a:ext cx="9716584" cy="916521"/>
              <a:chOff x="-496881" y="4572000"/>
              <a:chExt cx="9716584" cy="916521"/>
            </a:xfrm>
          </p:grpSpPr>
          <p:sp>
            <p:nvSpPr>
              <p:cNvPr id="11" name="Google Shape;452;p42"/>
              <p:cNvSpPr/>
              <p:nvPr/>
            </p:nvSpPr>
            <p:spPr>
              <a:xfrm>
                <a:off x="-496881" y="4572000"/>
                <a:ext cx="2284315"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dirty="0" err="1">
                    <a:solidFill>
                      <a:srgbClr val="0000FF"/>
                    </a:solidFill>
                    <a:ea typeface="Courier New" panose="02070309020205020404"/>
                    <a:cs typeface="Courier New" panose="02070309020205020404"/>
                    <a:sym typeface="Courier New" panose="02070309020205020404"/>
                  </a:rPr>
                  <a:t>imm</a:t>
                </a:r>
                <a:r>
                  <a:rPr lang="en-US" sz="2800" dirty="0">
                    <a:solidFill>
                      <a:srgbClr val="0000FF"/>
                    </a:solidFill>
                    <a:ea typeface="Courier New" panose="02070309020205020404"/>
                    <a:cs typeface="Courier New" panose="02070309020205020404"/>
                    <a:sym typeface="Courier New" panose="02070309020205020404"/>
                  </a:rPr>
                  <a:t>[12</a:t>
                </a:r>
                <a:r>
                  <a:rPr lang="en-US" altLang="zh-CN" sz="2800" dirty="0">
                    <a:solidFill>
                      <a:srgbClr val="0000FF"/>
                    </a:solidFill>
                    <a:ea typeface="Courier New" panose="02070309020205020404"/>
                    <a:cs typeface="Courier New" panose="02070309020205020404"/>
                    <a:sym typeface="Courier New" panose="02070309020205020404"/>
                  </a:rPr>
                  <a:t>|</a:t>
                </a:r>
                <a:r>
                  <a:rPr lang="en-US" sz="2800" dirty="0">
                    <a:solidFill>
                      <a:srgbClr val="0000FF"/>
                    </a:solidFill>
                    <a:ea typeface="Courier New" panose="02070309020205020404"/>
                    <a:cs typeface="Courier New" panose="02070309020205020404"/>
                    <a:sym typeface="Courier New" panose="02070309020205020404"/>
                  </a:rPr>
                  <a:t>10:5]</a:t>
                </a:r>
                <a:endParaRPr sz="2800" dirty="0">
                  <a:solidFill>
                    <a:srgbClr val="0000FF"/>
                  </a:solidFill>
                  <a:ea typeface="Courier New" panose="02070309020205020404"/>
                  <a:cs typeface="Courier New" panose="02070309020205020404"/>
                  <a:sym typeface="Courier New" panose="02070309020205020404"/>
                </a:endParaRPr>
              </a:p>
            </p:txBody>
          </p:sp>
          <p:sp>
            <p:nvSpPr>
              <p:cNvPr id="12" name="Google Shape;453;p42"/>
              <p:cNvSpPr/>
              <p:nvPr/>
            </p:nvSpPr>
            <p:spPr>
              <a:xfrm>
                <a:off x="7227101" y="4572000"/>
                <a:ext cx="1992602"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dirty="0">
                    <a:solidFill>
                      <a:schemeClr val="dk1"/>
                    </a:solidFill>
                    <a:ea typeface="Courier New" panose="02070309020205020404"/>
                    <a:cs typeface="Courier New" panose="02070309020205020404"/>
                    <a:sym typeface="Courier New" panose="02070309020205020404"/>
                  </a:rPr>
                  <a:t>opcode</a:t>
                </a:r>
                <a:endParaRPr sz="3200" dirty="0">
                  <a:solidFill>
                    <a:schemeClr val="dk1"/>
                  </a:solidFill>
                  <a:ea typeface="Courier New" panose="02070309020205020404"/>
                  <a:cs typeface="Courier New" panose="02070309020205020404"/>
                  <a:sym typeface="Courier New" panose="02070309020205020404"/>
                </a:endParaRPr>
              </a:p>
            </p:txBody>
          </p:sp>
          <p:sp>
            <p:nvSpPr>
              <p:cNvPr id="13" name="Google Shape;454;p42"/>
              <p:cNvSpPr/>
              <p:nvPr/>
            </p:nvSpPr>
            <p:spPr>
              <a:xfrm>
                <a:off x="1793854"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3200" dirty="0">
                    <a:solidFill>
                      <a:schemeClr val="dk1"/>
                    </a:solidFill>
                    <a:ea typeface="Courier New" panose="02070309020205020404"/>
                    <a:cs typeface="Courier New" panose="02070309020205020404"/>
                    <a:sym typeface="Courier New" panose="02070309020205020404"/>
                  </a:rPr>
                  <a:t>rs2</a:t>
                </a:r>
                <a:endParaRPr sz="3200" dirty="0">
                  <a:solidFill>
                    <a:schemeClr val="dk1"/>
                  </a:solidFill>
                  <a:ea typeface="Courier New" panose="02070309020205020404"/>
                  <a:cs typeface="Courier New" panose="02070309020205020404"/>
                  <a:sym typeface="Courier New" panose="02070309020205020404"/>
                </a:endParaRPr>
              </a:p>
            </p:txBody>
          </p:sp>
          <p:sp>
            <p:nvSpPr>
              <p:cNvPr id="14" name="Google Shape;455;p42"/>
              <p:cNvSpPr/>
              <p:nvPr/>
            </p:nvSpPr>
            <p:spPr>
              <a:xfrm>
                <a:off x="3026594"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3200" dirty="0">
                    <a:solidFill>
                      <a:schemeClr val="dk1"/>
                    </a:solidFill>
                    <a:ea typeface="Courier New" panose="02070309020205020404"/>
                    <a:cs typeface="Courier New" panose="02070309020205020404"/>
                    <a:sym typeface="Courier New" panose="02070309020205020404"/>
                  </a:rPr>
                  <a:t>rs1</a:t>
                </a:r>
                <a:endParaRPr sz="3200" dirty="0">
                  <a:solidFill>
                    <a:schemeClr val="dk1"/>
                  </a:solidFill>
                  <a:ea typeface="Courier New" panose="02070309020205020404"/>
                  <a:cs typeface="Courier New" panose="02070309020205020404"/>
                  <a:sym typeface="Courier New" panose="02070309020205020404"/>
                </a:endParaRPr>
              </a:p>
            </p:txBody>
          </p:sp>
          <p:sp>
            <p:nvSpPr>
              <p:cNvPr id="15" name="Google Shape;456;p42"/>
              <p:cNvSpPr/>
              <p:nvPr/>
            </p:nvSpPr>
            <p:spPr>
              <a:xfrm>
                <a:off x="4267454" y="4572000"/>
                <a:ext cx="1126228"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algn="ctr"/>
                <a:r>
                  <a:rPr lang="en-US" sz="2800" dirty="0">
                    <a:solidFill>
                      <a:schemeClr val="dk1"/>
                    </a:solidFill>
                    <a:ea typeface="Courier New" panose="02070309020205020404"/>
                    <a:cs typeface="Courier New" panose="02070309020205020404"/>
                    <a:sym typeface="Courier New" panose="02070309020205020404"/>
                  </a:rPr>
                  <a:t>funct3</a:t>
                </a:r>
                <a:endParaRPr sz="2000" dirty="0">
                  <a:solidFill>
                    <a:schemeClr val="dk1"/>
                  </a:solidFill>
                  <a:ea typeface="Courier New" panose="02070309020205020404"/>
                  <a:cs typeface="Courier New" panose="02070309020205020404"/>
                  <a:sym typeface="Courier New" panose="02070309020205020404"/>
                </a:endParaRPr>
              </a:p>
            </p:txBody>
          </p:sp>
          <p:sp>
            <p:nvSpPr>
              <p:cNvPr id="16" name="Google Shape;457;p42"/>
              <p:cNvSpPr/>
              <p:nvPr/>
            </p:nvSpPr>
            <p:spPr>
              <a:xfrm>
                <a:off x="5390280" y="4572000"/>
                <a:ext cx="1836821"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algn="ctr"/>
                <a:r>
                  <a:rPr lang="en-US" altLang="zh-CN" sz="2800" dirty="0" err="1">
                    <a:solidFill>
                      <a:srgbClr val="0000FF"/>
                    </a:solidFill>
                    <a:ea typeface="Courier New" panose="02070309020205020404"/>
                    <a:cs typeface="Courier New" panose="02070309020205020404"/>
                    <a:sym typeface="Courier New" panose="02070309020205020404"/>
                  </a:rPr>
                  <a:t>i</a:t>
                </a:r>
                <a:r>
                  <a:rPr lang="en-US" sz="2800" dirty="0" err="1">
                    <a:solidFill>
                      <a:srgbClr val="0000FF"/>
                    </a:solidFill>
                    <a:ea typeface="Courier New" panose="02070309020205020404"/>
                    <a:cs typeface="Courier New" panose="02070309020205020404"/>
                    <a:sym typeface="Courier New" panose="02070309020205020404"/>
                  </a:rPr>
                  <a:t>mm</a:t>
                </a:r>
                <a:r>
                  <a:rPr lang="en-US" sz="2800" dirty="0">
                    <a:solidFill>
                      <a:srgbClr val="0000FF"/>
                    </a:solidFill>
                    <a:ea typeface="Courier New" panose="02070309020205020404"/>
                    <a:cs typeface="Courier New" panose="02070309020205020404"/>
                    <a:sym typeface="Courier New" panose="02070309020205020404"/>
                  </a:rPr>
                  <a:t>[4:1</a:t>
                </a:r>
                <a:r>
                  <a:rPr lang="en-US" altLang="zh-CN" sz="2800" dirty="0">
                    <a:solidFill>
                      <a:srgbClr val="0000FF"/>
                    </a:solidFill>
                    <a:ea typeface="Courier New" panose="02070309020205020404"/>
                    <a:cs typeface="Courier New" panose="02070309020205020404"/>
                    <a:sym typeface="Courier New" panose="02070309020205020404"/>
                  </a:rPr>
                  <a:t>|11</a:t>
                </a:r>
                <a:r>
                  <a:rPr lang="en-US" sz="2800" dirty="0">
                    <a:solidFill>
                      <a:srgbClr val="0000FF"/>
                    </a:solidFill>
                    <a:ea typeface="Courier New" panose="02070309020205020404"/>
                    <a:cs typeface="Courier New" panose="02070309020205020404"/>
                    <a:sym typeface="Courier New" panose="02070309020205020404"/>
                  </a:rPr>
                  <a:t>]</a:t>
                </a:r>
                <a:endParaRPr sz="2800" dirty="0">
                  <a:solidFill>
                    <a:srgbClr val="0000FF"/>
                  </a:solidFill>
                  <a:ea typeface="Courier New" panose="02070309020205020404"/>
                  <a:cs typeface="Courier New" panose="02070309020205020404"/>
                  <a:sym typeface="Courier New" panose="02070309020205020404"/>
                </a:endParaRPr>
              </a:p>
            </p:txBody>
          </p:sp>
          <p:sp>
            <p:nvSpPr>
              <p:cNvPr id="17" name="Google Shape;452;p42"/>
              <p:cNvSpPr/>
              <p:nvPr/>
            </p:nvSpPr>
            <p:spPr>
              <a:xfrm>
                <a:off x="-496881" y="5031321"/>
                <a:ext cx="2284315" cy="457200"/>
              </a:xfrm>
              <a:prstGeom prst="rect">
                <a:avLst/>
              </a:prstGeom>
              <a:noFill/>
              <a:ln w="3810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7</a:t>
                </a:r>
                <a:endParaRPr sz="2800" dirty="0">
                  <a:solidFill>
                    <a:schemeClr val="dk1"/>
                  </a:solidFill>
                  <a:ea typeface="Courier New" panose="02070309020205020404"/>
                  <a:cs typeface="Courier New" panose="02070309020205020404"/>
                  <a:sym typeface="Courier New" panose="02070309020205020404"/>
                </a:endParaRPr>
              </a:p>
            </p:txBody>
          </p:sp>
          <p:sp>
            <p:nvSpPr>
              <p:cNvPr id="18" name="Google Shape;453;p42"/>
              <p:cNvSpPr/>
              <p:nvPr/>
            </p:nvSpPr>
            <p:spPr>
              <a:xfrm>
                <a:off x="7227101" y="5031321"/>
                <a:ext cx="1992602" cy="457200"/>
              </a:xfrm>
              <a:prstGeom prst="rect">
                <a:avLst/>
              </a:prstGeom>
              <a:noFill/>
              <a:ln w="381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dirty="0">
                    <a:solidFill>
                      <a:schemeClr val="dk1"/>
                    </a:solidFill>
                    <a:ea typeface="Courier New" panose="02070309020205020404"/>
                    <a:cs typeface="Courier New" panose="02070309020205020404"/>
                    <a:sym typeface="Courier New" panose="02070309020205020404"/>
                  </a:rPr>
                  <a:t>7</a:t>
                </a:r>
                <a:endParaRPr sz="3200" dirty="0">
                  <a:solidFill>
                    <a:schemeClr val="dk1"/>
                  </a:solidFill>
                  <a:ea typeface="Courier New" panose="02070309020205020404"/>
                  <a:cs typeface="Courier New" panose="02070309020205020404"/>
                  <a:sym typeface="Courier New" panose="02070309020205020404"/>
                </a:endParaRPr>
              </a:p>
            </p:txBody>
          </p:sp>
          <p:sp>
            <p:nvSpPr>
              <p:cNvPr id="19" name="Google Shape;454;p42"/>
              <p:cNvSpPr/>
              <p:nvPr/>
            </p:nvSpPr>
            <p:spPr>
              <a:xfrm>
                <a:off x="1793854" y="5031321"/>
                <a:ext cx="1234440" cy="457200"/>
              </a:xfrm>
              <a:prstGeom prst="rect">
                <a:avLst/>
              </a:prstGeom>
              <a:noFill/>
              <a:ln w="3810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3200" dirty="0">
                    <a:solidFill>
                      <a:schemeClr val="dk1"/>
                    </a:solidFill>
                    <a:ea typeface="Courier New" panose="02070309020205020404"/>
                    <a:cs typeface="Courier New" panose="02070309020205020404"/>
                    <a:sym typeface="Courier New" panose="02070309020205020404"/>
                  </a:rPr>
                  <a:t>5</a:t>
                </a:r>
                <a:endParaRPr sz="3200" dirty="0">
                  <a:solidFill>
                    <a:schemeClr val="dk1"/>
                  </a:solidFill>
                  <a:ea typeface="Courier New" panose="02070309020205020404"/>
                  <a:cs typeface="Courier New" panose="02070309020205020404"/>
                  <a:sym typeface="Courier New" panose="02070309020205020404"/>
                </a:endParaRPr>
              </a:p>
            </p:txBody>
          </p:sp>
          <p:sp>
            <p:nvSpPr>
              <p:cNvPr id="20" name="Google Shape;455;p42"/>
              <p:cNvSpPr/>
              <p:nvPr/>
            </p:nvSpPr>
            <p:spPr>
              <a:xfrm>
                <a:off x="3026594" y="5031321"/>
                <a:ext cx="1234440" cy="457200"/>
              </a:xfrm>
              <a:prstGeom prst="rect">
                <a:avLst/>
              </a:prstGeom>
              <a:noFill/>
              <a:ln w="38100" cap="flat" cmpd="sng">
                <a:no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3200" dirty="0">
                    <a:solidFill>
                      <a:schemeClr val="dk1"/>
                    </a:solidFill>
                    <a:ea typeface="Courier New" panose="02070309020205020404"/>
                    <a:cs typeface="Courier New" panose="02070309020205020404"/>
                    <a:sym typeface="Courier New" panose="02070309020205020404"/>
                  </a:rPr>
                  <a:t>5</a:t>
                </a:r>
                <a:endParaRPr sz="3200" dirty="0">
                  <a:solidFill>
                    <a:schemeClr val="dk1"/>
                  </a:solidFill>
                  <a:ea typeface="Courier New" panose="02070309020205020404"/>
                  <a:cs typeface="Courier New" panose="02070309020205020404"/>
                  <a:sym typeface="Courier New" panose="02070309020205020404"/>
                </a:endParaRPr>
              </a:p>
            </p:txBody>
          </p:sp>
          <p:sp>
            <p:nvSpPr>
              <p:cNvPr id="21" name="Google Shape;456;p42"/>
              <p:cNvSpPr/>
              <p:nvPr/>
            </p:nvSpPr>
            <p:spPr>
              <a:xfrm>
                <a:off x="4267454" y="5031321"/>
                <a:ext cx="1126228" cy="457200"/>
              </a:xfrm>
              <a:prstGeom prst="rect">
                <a:avLst/>
              </a:prstGeom>
              <a:noFill/>
              <a:ln w="38100" cap="flat" cmpd="sng">
                <a:noFill/>
                <a:prstDash val="solid"/>
                <a:round/>
                <a:headEnd type="none" w="sm" len="sm"/>
                <a:tailEnd type="none" w="sm" len="sm"/>
              </a:ln>
            </p:spPr>
            <p:txBody>
              <a:bodyPr spcFirstLastPara="1" wrap="square" lIns="0" tIns="45700" rIns="0" bIns="45700" anchor="ctr" anchorCtr="0">
                <a:noAutofit/>
              </a:bodyPr>
              <a:lstStyle/>
              <a:p>
                <a:pPr algn="ctr"/>
                <a:r>
                  <a:rPr lang="en-US" sz="2800" dirty="0">
                    <a:solidFill>
                      <a:schemeClr val="dk1"/>
                    </a:solidFill>
                    <a:ea typeface="Courier New" panose="02070309020205020404"/>
                    <a:cs typeface="Courier New" panose="02070309020205020404"/>
                    <a:sym typeface="Courier New" panose="02070309020205020404"/>
                  </a:rPr>
                  <a:t>3</a:t>
                </a:r>
                <a:endParaRPr sz="2000" dirty="0">
                  <a:solidFill>
                    <a:schemeClr val="dk1"/>
                  </a:solidFill>
                  <a:ea typeface="Courier New" panose="02070309020205020404"/>
                  <a:cs typeface="Courier New" panose="02070309020205020404"/>
                  <a:sym typeface="Courier New" panose="02070309020205020404"/>
                </a:endParaRPr>
              </a:p>
            </p:txBody>
          </p:sp>
          <p:sp>
            <p:nvSpPr>
              <p:cNvPr id="22" name="Google Shape;457;p42"/>
              <p:cNvSpPr/>
              <p:nvPr/>
            </p:nvSpPr>
            <p:spPr>
              <a:xfrm>
                <a:off x="5390280" y="5031321"/>
                <a:ext cx="1836821" cy="457200"/>
              </a:xfrm>
              <a:prstGeom prst="rect">
                <a:avLst/>
              </a:prstGeom>
              <a:noFill/>
              <a:ln w="38100" cap="flat" cmpd="sng">
                <a:noFill/>
                <a:prstDash val="solid"/>
                <a:round/>
                <a:headEnd type="none" w="sm" len="sm"/>
                <a:tailEnd type="none" w="sm" len="sm"/>
              </a:ln>
            </p:spPr>
            <p:txBody>
              <a:bodyPr spcFirstLastPara="1" wrap="square" lIns="0" tIns="45700" rIns="0" bIns="45700" anchor="ctr" anchorCtr="0">
                <a:noAutofit/>
              </a:bodyPr>
              <a:lstStyle/>
              <a:p>
                <a:pPr algn="ctr"/>
                <a:r>
                  <a:rPr lang="en-US" altLang="zh-CN" sz="2800" dirty="0">
                    <a:solidFill>
                      <a:schemeClr val="dk1"/>
                    </a:solidFill>
                    <a:ea typeface="Courier New" panose="02070309020205020404"/>
                    <a:cs typeface="Courier New" panose="02070309020205020404"/>
                    <a:sym typeface="Courier New" panose="02070309020205020404"/>
                  </a:rPr>
                  <a:t>5</a:t>
                </a:r>
                <a:endParaRPr sz="2800" dirty="0">
                  <a:solidFill>
                    <a:schemeClr val="dk1"/>
                  </a:solidFill>
                  <a:ea typeface="Courier New" panose="02070309020205020404"/>
                  <a:cs typeface="Courier New" panose="02070309020205020404"/>
                  <a:sym typeface="Courier New" panose="02070309020205020404"/>
                </a:endParaRPr>
              </a:p>
            </p:txBody>
          </p:sp>
        </p:grpSp>
        <p:sp>
          <p:nvSpPr>
            <p:cNvPr id="9" name="Google Shape;458;p42"/>
            <p:cNvSpPr txBox="1"/>
            <p:nvPr/>
          </p:nvSpPr>
          <p:spPr>
            <a:xfrm>
              <a:off x="-608969" y="3287598"/>
              <a:ext cx="553357"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31</a:t>
              </a:r>
              <a:endParaRPr sz="2800" dirty="0">
                <a:solidFill>
                  <a:schemeClr val="dk1"/>
                </a:solidFill>
                <a:ea typeface="Courier New" panose="02070309020205020404"/>
                <a:cs typeface="Courier New" panose="02070309020205020404"/>
                <a:sym typeface="Courier New" panose="02070309020205020404"/>
              </a:endParaRPr>
            </a:p>
          </p:txBody>
        </p:sp>
        <p:sp>
          <p:nvSpPr>
            <p:cNvPr id="10" name="Google Shape;459;p42"/>
            <p:cNvSpPr txBox="1"/>
            <p:nvPr/>
          </p:nvSpPr>
          <p:spPr>
            <a:xfrm>
              <a:off x="9206208" y="3287598"/>
              <a:ext cx="3690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0</a:t>
              </a:r>
              <a:endParaRPr sz="2800" dirty="0">
                <a:solidFill>
                  <a:schemeClr val="dk1"/>
                </a:solidFill>
                <a:ea typeface="Courier New" panose="02070309020205020404"/>
                <a:cs typeface="Courier New" panose="02070309020205020404"/>
                <a:sym typeface="Courier New" panose="0207030902020502040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a:t>
            </a:r>
            <a:r>
              <a:rPr lang="zh-CN" altLang="en-US"/>
              <a:t>型指令</a:t>
            </a:r>
            <a:endParaRPr lang="zh-CN" altLang="en-US"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83</a:t>
            </a:fld>
            <a:endParaRPr lang="zh-CN" altLang="en-US" dirty="0"/>
          </a:p>
        </p:txBody>
      </p:sp>
      <p:sp>
        <p:nvSpPr>
          <p:cNvPr id="5" name="内容占位符 4"/>
          <p:cNvSpPr>
            <a:spLocks noGrp="1"/>
          </p:cNvSpPr>
          <p:nvPr>
            <p:ph idx="1"/>
          </p:nvPr>
        </p:nvSpPr>
        <p:spPr/>
        <p:txBody>
          <a:bodyPr/>
          <a:lstStyle/>
          <a:p>
            <a:pPr>
              <a:lnSpc>
                <a:spcPct val="160000"/>
              </a:lnSpc>
            </a:pPr>
            <a:r>
              <a:rPr lang="zh-CN" altLang="en-US" sz="3200" dirty="0">
                <a:sym typeface="+mn-ea"/>
              </a:rPr>
              <a:t>为什么不使用字节作为PC的偏移量单位？</a:t>
            </a:r>
            <a:endParaRPr lang="zh-CN" altLang="en-US" sz="3200" dirty="0"/>
          </a:p>
          <a:p>
            <a:pPr lvl="1">
              <a:lnSpc>
                <a:spcPct val="160000"/>
              </a:lnSpc>
            </a:pPr>
            <a:r>
              <a:rPr lang="zh-CN" altLang="en-US" dirty="0">
                <a:sym typeface="+mn-ea"/>
              </a:rPr>
              <a:t>因为指令是32位（</a:t>
            </a:r>
            <a:r>
              <a:rPr lang="zh-CN" altLang="en-US" dirty="0">
                <a:solidFill>
                  <a:srgbClr val="FF0000"/>
                </a:solidFill>
                <a:sym typeface="+mn-ea"/>
              </a:rPr>
              <a:t>4字节</a:t>
            </a:r>
            <a:r>
              <a:rPr lang="zh-CN" altLang="en-US" dirty="0">
                <a:sym typeface="+mn-ea"/>
              </a:rPr>
              <a:t>）</a:t>
            </a:r>
            <a:endParaRPr lang="zh-CN" altLang="en-US" sz="2395" dirty="0"/>
          </a:p>
          <a:p>
            <a:pPr>
              <a:lnSpc>
                <a:spcPct val="160000"/>
              </a:lnSpc>
            </a:pPr>
            <a:r>
              <a:rPr lang="zh-CN" altLang="en-US" dirty="0"/>
              <a:t>将偏移量视为以</a:t>
            </a:r>
            <a:r>
              <a:rPr lang="zh-CN" altLang="en-US" dirty="0">
                <a:solidFill>
                  <a:srgbClr val="0000FF"/>
                </a:solidFill>
              </a:rPr>
              <a:t>字</a:t>
            </a:r>
            <a:r>
              <a:rPr lang="zh-CN" altLang="en-US" dirty="0"/>
              <a:t>为单位，在相对寻址前，先将偏移量 乘以4,得到字节偏移量，再加上PC中的基地址</a:t>
            </a:r>
          </a:p>
          <a:p>
            <a:pPr lvl="1">
              <a:lnSpc>
                <a:spcPct val="160000"/>
              </a:lnSpc>
            </a:pPr>
            <a:r>
              <a:rPr lang="zh-CN" altLang="en-US" dirty="0"/>
              <a:t>可以访问到相对PC地址前后</a:t>
            </a:r>
            <a:r>
              <a:rPr lang="zh-CN" altLang="en-US" dirty="0">
                <a:solidFill>
                  <a:srgbClr val="FF0000"/>
                </a:solidFill>
              </a:rPr>
              <a:t>2</a:t>
            </a:r>
            <a:r>
              <a:rPr lang="en-US" altLang="zh-CN" baseline="30000" dirty="0">
                <a:solidFill>
                  <a:srgbClr val="FF0000"/>
                </a:solidFill>
              </a:rPr>
              <a:t>12</a:t>
            </a:r>
            <a:r>
              <a:rPr lang="zh-CN" altLang="en-US" dirty="0">
                <a:solidFill>
                  <a:srgbClr val="FF0000"/>
                </a:solidFill>
                <a:sym typeface="+mn-ea"/>
              </a:rPr>
              <a:t>×</a:t>
            </a:r>
            <a:r>
              <a:rPr lang="zh-CN" altLang="en-US" dirty="0">
                <a:solidFill>
                  <a:srgbClr val="FF0000"/>
                </a:solidFill>
              </a:rPr>
              <a:t>32</a:t>
            </a:r>
            <a:r>
              <a:rPr lang="zh-CN" altLang="en-US" dirty="0"/>
              <a:t>位范围内的所有指令</a:t>
            </a:r>
          </a:p>
          <a:p>
            <a:pPr lvl="1">
              <a:lnSpc>
                <a:spcPct val="160000"/>
              </a:lnSpc>
            </a:pPr>
            <a:r>
              <a:rPr lang="zh-CN" altLang="en-US" dirty="0"/>
              <a:t>比使用字节偏移量</a:t>
            </a:r>
            <a:r>
              <a:rPr lang="zh-CN" altLang="en-US" dirty="0">
                <a:solidFill>
                  <a:srgbClr val="FF0000"/>
                </a:solidFill>
              </a:rPr>
              <a:t>大四倍</a:t>
            </a:r>
            <a:r>
              <a:rPr lang="zh-CN" altLang="en-US" dirty="0"/>
              <a:t>的转移范围</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a:t>
            </a:r>
            <a:r>
              <a:rPr lang="zh-CN" altLang="en-US"/>
              <a:t>型指令</a:t>
            </a:r>
            <a:endParaRPr lang="zh-CN" altLang="en-US"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84</a:t>
            </a:fld>
            <a:endParaRPr lang="zh-CN" altLang="en-US" dirty="0"/>
          </a:p>
        </p:txBody>
      </p:sp>
      <p:sp>
        <p:nvSpPr>
          <p:cNvPr id="5" name="内容占位符 4"/>
          <p:cNvSpPr>
            <a:spLocks noGrp="1"/>
          </p:cNvSpPr>
          <p:nvPr>
            <p:ph idx="1"/>
          </p:nvPr>
        </p:nvSpPr>
        <p:spPr/>
        <p:txBody>
          <a:bodyPr/>
          <a:lstStyle/>
          <a:p>
            <a:r>
              <a:rPr lang="zh-CN" altLang="en-US" dirty="0"/>
              <a:t>基于RISC-V的扩展指令集支持</a:t>
            </a:r>
            <a:r>
              <a:rPr lang="zh-CN" altLang="en-US" dirty="0">
                <a:solidFill>
                  <a:srgbClr val="0000FF"/>
                </a:solidFill>
              </a:rPr>
              <a:t>16位压缩编码</a:t>
            </a:r>
            <a:r>
              <a:rPr lang="zh-CN" altLang="en-US" dirty="0"/>
              <a:t>指令，也支持16位长度倍数的</a:t>
            </a:r>
            <a:r>
              <a:rPr lang="zh-CN" altLang="en-US" dirty="0">
                <a:solidFill>
                  <a:srgbClr val="0000FF"/>
                </a:solidFill>
              </a:rPr>
              <a:t>可变长度</a:t>
            </a:r>
            <a:r>
              <a:rPr lang="zh-CN" altLang="en-US" dirty="0"/>
              <a:t>指令</a:t>
            </a:r>
          </a:p>
          <a:p>
            <a:r>
              <a:rPr lang="zh-CN" altLang="en-US" dirty="0"/>
              <a:t>为了实现对可能的扩展指令的</a:t>
            </a:r>
            <a:r>
              <a:rPr lang="zh-CN" altLang="en-US" dirty="0">
                <a:solidFill>
                  <a:srgbClr val="FF0000"/>
                </a:solidFill>
              </a:rPr>
              <a:t>支持</a:t>
            </a:r>
            <a:r>
              <a:rPr lang="zh-CN" altLang="en-US" dirty="0"/>
              <a:t>，在实际的RISC-V指 令设计中，分支转移指令的偏移量都是以</a:t>
            </a:r>
            <a:r>
              <a:rPr lang="zh-CN" altLang="en-US" dirty="0">
                <a:solidFill>
                  <a:srgbClr val="FF0000"/>
                </a:solidFill>
              </a:rPr>
              <a:t>2字节</a:t>
            </a:r>
            <a:r>
              <a:rPr lang="zh-CN" altLang="en-US" dirty="0"/>
              <a:t>为单位</a:t>
            </a:r>
          </a:p>
          <a:p>
            <a:r>
              <a:rPr lang="zh-CN" altLang="en-US" dirty="0"/>
              <a:t> RISC-V条件分支指令实际上只能访问相对PC地址前后 </a:t>
            </a:r>
            <a:r>
              <a:rPr lang="zh-CN" altLang="en-US" dirty="0">
                <a:solidFill>
                  <a:srgbClr val="FF0000"/>
                </a:solidFill>
              </a:rPr>
              <a:t>2</a:t>
            </a:r>
            <a:r>
              <a:rPr lang="zh-CN" altLang="en-US" baseline="30000" dirty="0">
                <a:solidFill>
                  <a:srgbClr val="FF0000"/>
                </a:solidFill>
              </a:rPr>
              <a:t>1</a:t>
            </a:r>
            <a:r>
              <a:rPr lang="en-US" altLang="zh-CN" baseline="30000" dirty="0">
                <a:solidFill>
                  <a:srgbClr val="FF0000"/>
                </a:solidFill>
              </a:rPr>
              <a:t>2</a:t>
            </a:r>
            <a:r>
              <a:rPr lang="zh-CN" altLang="en-US" dirty="0">
                <a:solidFill>
                  <a:srgbClr val="FF0000"/>
                </a:solidFill>
              </a:rPr>
              <a:t>×</a:t>
            </a:r>
            <a:r>
              <a:rPr lang="en-US" altLang="zh-CN" dirty="0">
                <a:solidFill>
                  <a:srgbClr val="FF0000"/>
                </a:solidFill>
              </a:rPr>
              <a:t>16</a:t>
            </a:r>
            <a:r>
              <a:rPr lang="zh-CN" altLang="en-US" dirty="0"/>
              <a:t>位范围内的指令</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a:t>
            </a:r>
            <a:r>
              <a:rPr lang="zh-CN" altLang="en-US" dirty="0"/>
              <a:t>型指令</a:t>
            </a:r>
          </a:p>
        </p:txBody>
      </p:sp>
      <p:sp>
        <p:nvSpPr>
          <p:cNvPr id="3" name="内容占位符 2"/>
          <p:cNvSpPr>
            <a:spLocks noGrp="1"/>
          </p:cNvSpPr>
          <p:nvPr>
            <p:ph idx="1"/>
          </p:nvPr>
        </p:nvSpPr>
        <p:spPr/>
        <p:txBody>
          <a:bodyPr/>
          <a:lstStyle/>
          <a:p>
            <a:pPr>
              <a:lnSpc>
                <a:spcPct val="100000"/>
              </a:lnSpc>
            </a:pPr>
            <a:endParaRPr lang="en-US" altLang="zh-CN" dirty="0"/>
          </a:p>
          <a:p>
            <a:pPr>
              <a:lnSpc>
                <a:spcPct val="120000"/>
              </a:lnSpc>
            </a:pPr>
            <a:endParaRPr lang="en-US" altLang="zh-CN" dirty="0"/>
          </a:p>
          <a:p>
            <a:pPr marL="0" lvl="1">
              <a:lnSpc>
                <a:spcPct val="100000"/>
              </a:lnSpc>
            </a:pPr>
            <a:r>
              <a:rPr lang="en-US" altLang="zh-CN" sz="3200" dirty="0">
                <a:sym typeface="+mn-ea"/>
              </a:rPr>
              <a:t>ADDI指令中的立即数</a:t>
            </a:r>
            <a:r>
              <a:rPr lang="en-US" altLang="zh-CN" sz="3200" dirty="0">
                <a:solidFill>
                  <a:srgbClr val="0000FF"/>
                </a:solidFill>
                <a:sym typeface="+mn-ea"/>
              </a:rPr>
              <a:t>最大</a:t>
            </a:r>
            <a:r>
              <a:rPr lang="en-US" altLang="zh-CN" sz="3200" dirty="0">
                <a:sym typeface="+mn-ea"/>
              </a:rPr>
              <a:t>是多少？</a:t>
            </a:r>
            <a:endParaRPr lang="en-US" altLang="zh-CN" sz="3200" dirty="0"/>
          </a:p>
          <a:p>
            <a:pPr>
              <a:lnSpc>
                <a:spcPct val="100000"/>
              </a:lnSpc>
            </a:pPr>
            <a:r>
              <a:rPr lang="en-US" altLang="zh-CN" dirty="0"/>
              <a:t>U</a:t>
            </a:r>
            <a:r>
              <a:rPr lang="zh-CN" altLang="en-US" dirty="0"/>
              <a:t>型指令进行长立即数操作</a:t>
            </a:r>
            <a:endParaRPr lang="en-US" altLang="zh-CN" dirty="0"/>
          </a:p>
          <a:p>
            <a:pPr lvl="1">
              <a:lnSpc>
                <a:spcPct val="100000"/>
              </a:lnSpc>
            </a:pPr>
            <a:r>
              <a:rPr lang="zh-CN" altLang="en-US" dirty="0">
                <a:solidFill>
                  <a:srgbClr val="FF0000"/>
                </a:solidFill>
              </a:rPr>
              <a:t>高</a:t>
            </a:r>
            <a:r>
              <a:rPr lang="en-US" altLang="zh-CN" dirty="0">
                <a:solidFill>
                  <a:srgbClr val="FF0000"/>
                </a:solidFill>
              </a:rPr>
              <a:t>20</a:t>
            </a:r>
            <a:r>
              <a:rPr lang="zh-CN" altLang="en-US" dirty="0"/>
              <a:t>位的立即数字段</a:t>
            </a:r>
          </a:p>
          <a:p>
            <a:pPr lvl="1">
              <a:lnSpc>
                <a:spcPct val="100000"/>
              </a:lnSpc>
            </a:pPr>
            <a:r>
              <a:rPr lang="en-US" altLang="zh-CN" dirty="0"/>
              <a:t>5</a:t>
            </a:r>
            <a:r>
              <a:rPr lang="zh-CN" altLang="en-US" dirty="0"/>
              <a:t>位的目的地寄存器字段</a:t>
            </a:r>
            <a:endParaRPr lang="en-US" altLang="zh-CN" dirty="0"/>
          </a:p>
          <a:p>
            <a:pPr>
              <a:lnSpc>
                <a:spcPct val="100000"/>
              </a:lnSpc>
            </a:pPr>
            <a:r>
              <a:rPr lang="zh-CN" altLang="en-US" dirty="0"/>
              <a:t>两个指令</a:t>
            </a:r>
          </a:p>
          <a:p>
            <a:pPr lvl="1">
              <a:lnSpc>
                <a:spcPct val="100000"/>
              </a:lnSpc>
            </a:pPr>
            <a:r>
              <a:rPr lang="en-US" altLang="zh-CN" dirty="0"/>
              <a:t>LUI(Load Upper Immediate)——</a:t>
            </a:r>
            <a:r>
              <a:rPr lang="zh-CN" altLang="en-US" dirty="0"/>
              <a:t>将长立即数写入目的寄存器</a:t>
            </a:r>
            <a:endParaRPr lang="en-US" altLang="zh-CN" dirty="0"/>
          </a:p>
          <a:p>
            <a:pPr lvl="1">
              <a:lnSpc>
                <a:spcPct val="100000"/>
              </a:lnSpc>
            </a:pPr>
            <a:r>
              <a:rPr lang="en-US" altLang="zh-CN" dirty="0"/>
              <a:t>AUIPC——</a:t>
            </a:r>
            <a:r>
              <a:rPr lang="zh-CN" altLang="en-US" dirty="0"/>
              <a:t>将</a:t>
            </a:r>
            <a:r>
              <a:rPr lang="en-US" altLang="zh-CN" dirty="0"/>
              <a:t>PC</a:t>
            </a:r>
            <a:r>
              <a:rPr lang="zh-CN" altLang="en-US" dirty="0"/>
              <a:t>与长立即数相加结果写入目的寄存器</a:t>
            </a:r>
            <a:endParaRPr lang="en-US" altLang="zh-CN"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85</a:t>
            </a:fld>
            <a:endParaRPr lang="zh-CN" altLang="en-US" dirty="0"/>
          </a:p>
        </p:txBody>
      </p:sp>
      <p:grpSp>
        <p:nvGrpSpPr>
          <p:cNvPr id="7" name="组合 6"/>
          <p:cNvGrpSpPr/>
          <p:nvPr/>
        </p:nvGrpSpPr>
        <p:grpSpPr>
          <a:xfrm>
            <a:off x="1200995" y="1219788"/>
            <a:ext cx="9790010" cy="1909051"/>
            <a:chOff x="1634292" y="1303934"/>
            <a:chExt cx="9790010" cy="1909051"/>
          </a:xfrm>
        </p:grpSpPr>
        <p:grpSp>
          <p:nvGrpSpPr>
            <p:cNvPr id="8" name="组合 7"/>
            <p:cNvGrpSpPr/>
            <p:nvPr/>
          </p:nvGrpSpPr>
          <p:grpSpPr>
            <a:xfrm>
              <a:off x="1634292" y="1303934"/>
              <a:ext cx="9790010" cy="918866"/>
              <a:chOff x="74389" y="4753399"/>
              <a:chExt cx="9790010" cy="918866"/>
            </a:xfrm>
          </p:grpSpPr>
          <p:sp>
            <p:nvSpPr>
              <p:cNvPr id="12" name="Google Shape;388;p41"/>
              <p:cNvSpPr txBox="1"/>
              <p:nvPr/>
            </p:nvSpPr>
            <p:spPr>
              <a:xfrm>
                <a:off x="74389" y="4753400"/>
                <a:ext cx="553357"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31</a:t>
                </a:r>
                <a:endParaRPr sz="2800" dirty="0">
                  <a:solidFill>
                    <a:schemeClr val="dk1"/>
                  </a:solidFill>
                  <a:ea typeface="Courier New" panose="02070309020205020404"/>
                  <a:cs typeface="Courier New" panose="02070309020205020404"/>
                  <a:sym typeface="Courier New" panose="02070309020205020404"/>
                </a:endParaRPr>
              </a:p>
            </p:txBody>
          </p:sp>
          <p:sp>
            <p:nvSpPr>
              <p:cNvPr id="13" name="Google Shape;389;p41"/>
              <p:cNvSpPr txBox="1"/>
              <p:nvPr/>
            </p:nvSpPr>
            <p:spPr>
              <a:xfrm>
                <a:off x="9495387" y="4753399"/>
                <a:ext cx="3690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0</a:t>
                </a:r>
                <a:endParaRPr sz="2800" dirty="0">
                  <a:solidFill>
                    <a:schemeClr val="dk1"/>
                  </a:solidFill>
                  <a:ea typeface="Courier New" panose="02070309020205020404"/>
                  <a:cs typeface="Courier New" panose="02070309020205020404"/>
                  <a:sym typeface="Courier New" panose="02070309020205020404"/>
                </a:endParaRPr>
              </a:p>
            </p:txBody>
          </p:sp>
          <p:grpSp>
            <p:nvGrpSpPr>
              <p:cNvPr id="14" name="Google Shape;396;p41"/>
              <p:cNvGrpSpPr/>
              <p:nvPr/>
            </p:nvGrpSpPr>
            <p:grpSpPr>
              <a:xfrm>
                <a:off x="351067" y="5215065"/>
                <a:ext cx="9328826" cy="457200"/>
                <a:chOff x="186475" y="4572000"/>
                <a:chExt cx="9328826" cy="457200"/>
              </a:xfrm>
            </p:grpSpPr>
            <p:sp>
              <p:nvSpPr>
                <p:cNvPr id="15" name="Google Shape;397;p41"/>
                <p:cNvSpPr/>
                <p:nvPr/>
              </p:nvSpPr>
              <p:spPr>
                <a:xfrm>
                  <a:off x="186475" y="4572000"/>
                  <a:ext cx="6342063"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lvl="0" algn="ctr"/>
                  <a:r>
                    <a:rPr lang="en-US" altLang="zh-CN" sz="2800" dirty="0" err="1">
                      <a:solidFill>
                        <a:schemeClr val="dk1"/>
                      </a:solidFill>
                      <a:ea typeface="Courier New" panose="02070309020205020404"/>
                      <a:cs typeface="Courier New" panose="02070309020205020404"/>
                      <a:sym typeface="Courier New" panose="02070309020205020404"/>
                    </a:rPr>
                    <a:t>imm</a:t>
                  </a:r>
                  <a:r>
                    <a:rPr lang="en-US" altLang="zh-CN" sz="2800" dirty="0">
                      <a:solidFill>
                        <a:schemeClr val="dk1"/>
                      </a:solidFill>
                      <a:ea typeface="Courier New" panose="02070309020205020404"/>
                      <a:cs typeface="Courier New" panose="02070309020205020404"/>
                      <a:sym typeface="Courier New" panose="02070309020205020404"/>
                    </a:rPr>
                    <a:t>[31:12]</a:t>
                  </a:r>
                </a:p>
              </p:txBody>
            </p:sp>
            <p:sp>
              <p:nvSpPr>
                <p:cNvPr id="16" name="Google Shape;398;p41"/>
                <p:cNvSpPr/>
                <p:nvPr/>
              </p:nvSpPr>
              <p:spPr>
                <a:xfrm>
                  <a:off x="7762979" y="4572000"/>
                  <a:ext cx="1752322"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lvl="0" algn="ctr"/>
                  <a:r>
                    <a:rPr lang="en-US" altLang="zh-CN" sz="2800" dirty="0">
                      <a:solidFill>
                        <a:schemeClr val="dk1"/>
                      </a:solidFill>
                      <a:ea typeface="Courier New" panose="02070309020205020404"/>
                      <a:cs typeface="Courier New" panose="02070309020205020404"/>
                      <a:sym typeface="Courier New" panose="02070309020205020404"/>
                    </a:rPr>
                    <a:t>opcode</a:t>
                  </a:r>
                </a:p>
              </p:txBody>
            </p:sp>
            <p:sp>
              <p:nvSpPr>
                <p:cNvPr id="17" name="Google Shape;402;p41"/>
                <p:cNvSpPr/>
                <p:nvPr/>
              </p:nvSpPr>
              <p:spPr>
                <a:xfrm>
                  <a:off x="6528539"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dirty="0" err="1">
                      <a:solidFill>
                        <a:schemeClr val="dk1"/>
                      </a:solidFill>
                      <a:ea typeface="Courier New" panose="02070309020205020404"/>
                      <a:cs typeface="Courier New" panose="02070309020205020404"/>
                      <a:sym typeface="Courier New" panose="02070309020205020404"/>
                    </a:rPr>
                    <a:t>rd</a:t>
                  </a:r>
                  <a:endParaRPr sz="2800" dirty="0">
                    <a:solidFill>
                      <a:schemeClr val="dk1"/>
                    </a:solidFill>
                    <a:ea typeface="Courier New" panose="02070309020205020404"/>
                    <a:cs typeface="Courier New" panose="02070309020205020404"/>
                    <a:sym typeface="Courier New" panose="02070309020205020404"/>
                  </a:endParaRPr>
                </a:p>
              </p:txBody>
            </p:sp>
          </p:grpSp>
        </p:grpSp>
        <p:sp>
          <p:nvSpPr>
            <p:cNvPr id="9" name="文本框 8"/>
            <p:cNvSpPr txBox="1"/>
            <p:nvPr/>
          </p:nvSpPr>
          <p:spPr>
            <a:xfrm>
              <a:off x="3514905" y="2258878"/>
              <a:ext cx="3134191" cy="523220"/>
            </a:xfrm>
            <a:prstGeom prst="rect">
              <a:avLst/>
            </a:prstGeom>
            <a:noFill/>
          </p:spPr>
          <p:txBody>
            <a:bodyPr wrap="none" rtlCol="0">
              <a:spAutoFit/>
            </a:bodyPr>
            <a:lstStyle/>
            <a:p>
              <a:r>
                <a:rPr lang="en-US" altLang="zh-CN" sz="2800" dirty="0"/>
                <a:t>U-immediate[31:12]</a:t>
              </a:r>
              <a:endParaRPr lang="zh-CN" altLang="en-US" sz="2800" dirty="0"/>
            </a:p>
          </p:txBody>
        </p:sp>
        <p:sp>
          <p:nvSpPr>
            <p:cNvPr id="10" name="文本框 9"/>
            <p:cNvSpPr txBox="1"/>
            <p:nvPr/>
          </p:nvSpPr>
          <p:spPr>
            <a:xfrm>
              <a:off x="8489380" y="2258878"/>
              <a:ext cx="761747" cy="523220"/>
            </a:xfrm>
            <a:prstGeom prst="rect">
              <a:avLst/>
            </a:prstGeom>
            <a:noFill/>
          </p:spPr>
          <p:txBody>
            <a:bodyPr wrap="none" rtlCol="0">
              <a:spAutoFit/>
            </a:bodyPr>
            <a:lstStyle/>
            <a:p>
              <a:r>
                <a:rPr lang="en-US" altLang="zh-CN" sz="2800" dirty="0" err="1"/>
                <a:t>dest</a:t>
              </a:r>
              <a:endParaRPr lang="zh-CN" altLang="en-US" sz="2800" dirty="0"/>
            </a:p>
          </p:txBody>
        </p:sp>
        <p:sp>
          <p:nvSpPr>
            <p:cNvPr id="11" name="文本框 10"/>
            <p:cNvSpPr txBox="1"/>
            <p:nvPr/>
          </p:nvSpPr>
          <p:spPr>
            <a:xfrm>
              <a:off x="9731891" y="2258878"/>
              <a:ext cx="1263487" cy="954107"/>
            </a:xfrm>
            <a:prstGeom prst="rect">
              <a:avLst/>
            </a:prstGeom>
            <a:noFill/>
          </p:spPr>
          <p:txBody>
            <a:bodyPr wrap="none" rtlCol="0">
              <a:spAutoFit/>
            </a:bodyPr>
            <a:lstStyle/>
            <a:p>
              <a:pPr algn="ctr"/>
              <a:r>
                <a:rPr lang="en-US" altLang="zh-CN" sz="2800" dirty="0"/>
                <a:t>LUI</a:t>
              </a:r>
            </a:p>
            <a:p>
              <a:pPr algn="ctr"/>
              <a:r>
                <a:rPr lang="en-US" altLang="zh-CN" sz="2800" dirty="0"/>
                <a:t>AUIPC</a:t>
              </a:r>
              <a:endParaRPr lang="zh-CN" altLang="en-US" sz="28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a:t>
            </a:r>
            <a:r>
              <a:rPr lang="zh-CN" altLang="en-US" dirty="0"/>
              <a:t>型指令</a:t>
            </a:r>
            <a:r>
              <a:rPr lang="en-US" altLang="zh-CN" dirty="0"/>
              <a:t>LUI</a:t>
            </a:r>
            <a:r>
              <a:rPr lang="zh-CN" altLang="en-US" dirty="0"/>
              <a:t>的应用</a:t>
            </a:r>
          </a:p>
        </p:txBody>
      </p:sp>
      <p:sp>
        <p:nvSpPr>
          <p:cNvPr id="3" name="内容占位符 2"/>
          <p:cNvSpPr>
            <a:spLocks noGrp="1"/>
          </p:cNvSpPr>
          <p:nvPr>
            <p:ph idx="1"/>
          </p:nvPr>
        </p:nvSpPr>
        <p:spPr/>
        <p:txBody>
          <a:bodyPr/>
          <a:lstStyle/>
          <a:p>
            <a:pPr>
              <a:lnSpc>
                <a:spcPct val="170000"/>
              </a:lnSpc>
            </a:pPr>
            <a:r>
              <a:rPr lang="en-US" altLang="zh-CN" dirty="0"/>
              <a:t>LUI</a:t>
            </a:r>
            <a:r>
              <a:rPr lang="zh-CN" altLang="en-US" dirty="0"/>
              <a:t>将长立即数写入目的寄存器的</a:t>
            </a:r>
            <a:r>
              <a:rPr lang="zh-CN" altLang="en-US" dirty="0">
                <a:solidFill>
                  <a:srgbClr val="0000FF"/>
                </a:solidFill>
              </a:rPr>
              <a:t>高</a:t>
            </a:r>
            <a:r>
              <a:rPr lang="en-US" altLang="zh-CN" dirty="0">
                <a:solidFill>
                  <a:srgbClr val="0000FF"/>
                </a:solidFill>
              </a:rPr>
              <a:t>20</a:t>
            </a:r>
            <a:r>
              <a:rPr lang="zh-CN" altLang="en-US" dirty="0">
                <a:solidFill>
                  <a:srgbClr val="0000FF"/>
                </a:solidFill>
              </a:rPr>
              <a:t>位</a:t>
            </a:r>
            <a:r>
              <a:rPr lang="zh-CN" altLang="en-US" dirty="0"/>
              <a:t>，并</a:t>
            </a:r>
            <a:r>
              <a:rPr lang="zh-CN" altLang="en-US" dirty="0">
                <a:solidFill>
                  <a:srgbClr val="0000FF"/>
                </a:solidFill>
              </a:rPr>
              <a:t>清除</a:t>
            </a:r>
            <a:r>
              <a:rPr lang="zh-CN" altLang="en-US" dirty="0"/>
              <a:t>低</a:t>
            </a:r>
            <a:r>
              <a:rPr lang="en-US" altLang="zh-CN" dirty="0"/>
              <a:t>12</a:t>
            </a:r>
            <a:r>
              <a:rPr lang="zh-CN" altLang="en-US" dirty="0"/>
              <a:t>位。</a:t>
            </a:r>
          </a:p>
          <a:p>
            <a:pPr>
              <a:lnSpc>
                <a:spcPct val="170000"/>
              </a:lnSpc>
            </a:pPr>
            <a:r>
              <a:rPr lang="en-US" altLang="zh-CN" dirty="0"/>
              <a:t>LUI</a:t>
            </a:r>
            <a:r>
              <a:rPr lang="zh-CN" altLang="en-US" dirty="0"/>
              <a:t>与</a:t>
            </a:r>
            <a:r>
              <a:rPr lang="en-US" altLang="zh-CN" dirty="0"/>
              <a:t>ADDI</a:t>
            </a:r>
            <a:r>
              <a:rPr lang="zh-CN" altLang="en-US" dirty="0"/>
              <a:t>一起可在寄存器中创建</a:t>
            </a:r>
            <a:r>
              <a:rPr lang="zh-CN" altLang="en-US" dirty="0">
                <a:solidFill>
                  <a:srgbClr val="FF0000"/>
                </a:solidFill>
              </a:rPr>
              <a:t>任何</a:t>
            </a:r>
            <a:r>
              <a:rPr lang="en-US" altLang="zh-CN" dirty="0">
                <a:solidFill>
                  <a:srgbClr val="FF0000"/>
                </a:solidFill>
              </a:rPr>
              <a:t>32</a:t>
            </a:r>
            <a:r>
              <a:rPr lang="zh-CN" altLang="en-US" dirty="0">
                <a:solidFill>
                  <a:srgbClr val="FF0000"/>
                </a:solidFill>
              </a:rPr>
              <a:t>位</a:t>
            </a:r>
            <a:r>
              <a:rPr lang="zh-CN" altLang="en-US" dirty="0"/>
              <a:t>值</a:t>
            </a:r>
            <a:endParaRPr lang="en-US" altLang="zh-CN" dirty="0"/>
          </a:p>
          <a:p>
            <a:pPr marL="457200" lvl="1" indent="0">
              <a:lnSpc>
                <a:spcPct val="170000"/>
              </a:lnSpc>
              <a:buNone/>
            </a:pPr>
            <a:r>
              <a:rPr lang="it-IT" altLang="zh-CN" dirty="0"/>
              <a:t>LUI	x10, 0x87654 	# x10 = 0x87654000 </a:t>
            </a:r>
          </a:p>
          <a:p>
            <a:pPr marL="457200" lvl="1" indent="0">
              <a:lnSpc>
                <a:spcPct val="170000"/>
              </a:lnSpc>
              <a:buNone/>
            </a:pPr>
            <a:r>
              <a:rPr lang="it-IT" altLang="zh-CN" dirty="0"/>
              <a:t>ADDI 	x10, x10, 0x321 	# x10 = 0x87654321</a:t>
            </a:r>
          </a:p>
          <a:p>
            <a:pPr marL="228600" lvl="1" algn="l">
              <a:lnSpc>
                <a:spcPct val="170000"/>
              </a:lnSpc>
              <a:spcBef>
                <a:spcPts val="1000"/>
              </a:spcBef>
              <a:buSzTx/>
            </a:pPr>
            <a:endParaRPr lang="en-US" altLang="zh-CN" sz="3200"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86</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U</a:t>
            </a:r>
            <a:r>
              <a:rPr lang="zh-CN" altLang="en-US"/>
              <a:t>型指令</a:t>
            </a:r>
            <a:r>
              <a:rPr lang="en-US" altLang="zh-CN"/>
              <a:t>LUI</a:t>
            </a:r>
            <a:r>
              <a:rPr lang="zh-CN" altLang="en-US"/>
              <a:t>的应用</a:t>
            </a:r>
          </a:p>
        </p:txBody>
      </p:sp>
      <p:sp>
        <p:nvSpPr>
          <p:cNvPr id="3" name="内容占位符 2"/>
          <p:cNvSpPr>
            <a:spLocks noGrp="1"/>
          </p:cNvSpPr>
          <p:nvPr>
            <p:ph idx="1"/>
          </p:nvPr>
        </p:nvSpPr>
        <p:spPr/>
        <p:txBody>
          <a:bodyPr/>
          <a:lstStyle/>
          <a:p>
            <a:pPr indent="0" fontAlgn="auto">
              <a:spcAft>
                <a:spcPts val="0"/>
              </a:spcAft>
            </a:pPr>
            <a:r>
              <a:rPr lang="zh-CN" altLang="en-US" dirty="0"/>
              <a:t>如何创建 </a:t>
            </a:r>
            <a:r>
              <a:rPr lang="en-US" altLang="zh-CN" dirty="0"/>
              <a:t>0xDEADBEEF?</a:t>
            </a:r>
          </a:p>
          <a:p>
            <a:pPr marL="457200" lvl="1" indent="0" fontAlgn="auto">
              <a:spcBef>
                <a:spcPts val="0"/>
              </a:spcBef>
              <a:spcAft>
                <a:spcPts val="0"/>
              </a:spcAft>
              <a:buNone/>
            </a:pPr>
            <a:r>
              <a:rPr lang="en-US" altLang="zh-CN" dirty="0"/>
              <a:t>LUI      x10, 0xDEAD</a:t>
            </a:r>
            <a:r>
              <a:rPr lang="en-US" altLang="zh-CN" b="1" dirty="0">
                <a:solidFill>
                  <a:srgbClr val="FF0000"/>
                </a:solidFill>
              </a:rPr>
              <a:t>B </a:t>
            </a:r>
            <a:r>
              <a:rPr lang="en-US" altLang="zh-CN" dirty="0"/>
              <a:t>	                      # x10 = 0xDEADB000 </a:t>
            </a:r>
          </a:p>
          <a:p>
            <a:pPr marL="457200" lvl="1" indent="0" fontAlgn="auto">
              <a:spcBef>
                <a:spcPts val="0"/>
              </a:spcBef>
              <a:spcAft>
                <a:spcPts val="0"/>
              </a:spcAft>
              <a:buNone/>
            </a:pPr>
            <a:r>
              <a:rPr lang="en-US" altLang="zh-CN" dirty="0"/>
              <a:t>ADDI 	 x10, x10, -0x111  (0xFFFFFEEF)  # x10 = 0xDEAD</a:t>
            </a:r>
            <a:r>
              <a:rPr lang="en-US" altLang="zh-CN" b="1" dirty="0">
                <a:solidFill>
                  <a:srgbClr val="FF0000"/>
                </a:solidFill>
              </a:rPr>
              <a:t>A</a:t>
            </a:r>
            <a:r>
              <a:rPr lang="en-US" altLang="zh-CN" dirty="0"/>
              <a:t>EEF</a:t>
            </a:r>
            <a:r>
              <a:rPr lang="zh-CN" altLang="en-US" dirty="0"/>
              <a:t>？</a:t>
            </a:r>
            <a:endParaRPr lang="en-US" altLang="zh-CN" dirty="0"/>
          </a:p>
          <a:p>
            <a:pPr indent="0" fontAlgn="auto">
              <a:spcBef>
                <a:spcPts val="0"/>
              </a:spcBef>
              <a:spcAft>
                <a:spcPts val="0"/>
              </a:spcAft>
            </a:pPr>
            <a:r>
              <a:rPr lang="en-US" altLang="zh-CN" dirty="0"/>
              <a:t>ADDI </a:t>
            </a:r>
            <a:r>
              <a:rPr lang="zh-CN" altLang="en-US" dirty="0"/>
              <a:t>立即数总是进行符号扩展，如果</a:t>
            </a:r>
            <a:r>
              <a:rPr lang="zh-CN" altLang="en-US" dirty="0">
                <a:solidFill>
                  <a:srgbClr val="0000FF"/>
                </a:solidFill>
              </a:rPr>
              <a:t>高位为</a:t>
            </a:r>
            <a:r>
              <a:rPr lang="en-US" altLang="zh-CN" dirty="0">
                <a:solidFill>
                  <a:srgbClr val="0000FF"/>
                </a:solidFill>
              </a:rPr>
              <a:t>1</a:t>
            </a:r>
            <a:r>
              <a:rPr lang="zh-CN" altLang="en-US" dirty="0"/>
              <a:t>，将从高位的</a:t>
            </a:r>
            <a:r>
              <a:rPr lang="en-US" altLang="zh-CN" dirty="0"/>
              <a:t>20</a:t>
            </a:r>
            <a:r>
              <a:rPr lang="zh-CN" altLang="en-US" dirty="0"/>
              <a:t>位中</a:t>
            </a:r>
            <a:r>
              <a:rPr lang="zh-CN" altLang="en-US" dirty="0">
                <a:solidFill>
                  <a:srgbClr val="0000FF"/>
                </a:solidFill>
              </a:rPr>
              <a:t>减去</a:t>
            </a:r>
            <a:r>
              <a:rPr lang="en-US" altLang="zh-CN" dirty="0">
                <a:solidFill>
                  <a:srgbClr val="0000FF"/>
                </a:solidFill>
              </a:rPr>
              <a:t>1</a:t>
            </a:r>
          </a:p>
          <a:p>
            <a:pPr marL="457200" lvl="1" indent="0" fontAlgn="auto">
              <a:spcBef>
                <a:spcPts val="0"/>
              </a:spcBef>
              <a:spcAft>
                <a:spcPts val="0"/>
              </a:spcAft>
              <a:buNone/>
            </a:pPr>
            <a:r>
              <a:rPr lang="en-US" altLang="zh-CN" dirty="0">
                <a:sym typeface="+mn-ea"/>
              </a:rPr>
              <a:t>LUI     x10, 0xDEAD</a:t>
            </a:r>
            <a:r>
              <a:rPr lang="en-US" altLang="zh-CN" b="1" dirty="0">
                <a:solidFill>
                  <a:srgbClr val="FF0000"/>
                </a:solidFill>
                <a:sym typeface="+mn-ea"/>
              </a:rPr>
              <a:t>C</a:t>
            </a:r>
            <a:r>
              <a:rPr lang="en-US" altLang="zh-CN" dirty="0">
                <a:sym typeface="+mn-ea"/>
              </a:rPr>
              <a:t> 	                        # x10 = 0xDEADC000 </a:t>
            </a:r>
            <a:endParaRPr lang="en-US" altLang="zh-CN" dirty="0"/>
          </a:p>
          <a:p>
            <a:pPr marL="457200" lvl="1" indent="0" fontAlgn="auto">
              <a:spcBef>
                <a:spcPts val="0"/>
              </a:spcBef>
              <a:spcAft>
                <a:spcPts val="0"/>
              </a:spcAft>
              <a:buNone/>
            </a:pPr>
            <a:r>
              <a:rPr lang="en-US" altLang="zh-CN" dirty="0"/>
              <a:t>ADDI  x10, x10, -0x111  (0xFFFFFEEF)    # x10 = 0xDEAD</a:t>
            </a:r>
            <a:r>
              <a:rPr lang="en-US" altLang="zh-CN" b="1" dirty="0">
                <a:solidFill>
                  <a:srgbClr val="FF0000"/>
                </a:solidFill>
              </a:rPr>
              <a:t>B</a:t>
            </a:r>
            <a:r>
              <a:rPr lang="en-US" altLang="zh-CN" dirty="0"/>
              <a:t>EEF</a:t>
            </a:r>
          </a:p>
          <a:p>
            <a:pPr marL="457200" lvl="1" indent="0">
              <a:lnSpc>
                <a:spcPct val="140000"/>
              </a:lnSpc>
              <a:buNone/>
            </a:pPr>
            <a:endParaRPr lang="en-US" altLang="zh-CN" dirty="0">
              <a:sym typeface="+mn-ea"/>
            </a:endParaRPr>
          </a:p>
        </p:txBody>
      </p:sp>
      <p:sp>
        <p:nvSpPr>
          <p:cNvPr id="4" name="灯片编号占位符 3"/>
          <p:cNvSpPr>
            <a:spLocks noGrp="1"/>
          </p:cNvSpPr>
          <p:nvPr>
            <p:ph type="sldNum" sz="quarter" idx="12"/>
          </p:nvPr>
        </p:nvSpPr>
        <p:spPr/>
        <p:txBody>
          <a:bodyPr/>
          <a:lstStyle/>
          <a:p>
            <a:fld id="{8EE8E787-E6FE-45D8-9039-788B45E44EE7}" type="slidenum">
              <a:rPr lang="zh-CN" altLang="en-US" smtClean="0"/>
              <a:t>87</a:t>
            </a:fld>
            <a:endParaRPr lang="zh-CN" altLang="en-US" dirty="0"/>
          </a:p>
        </p:txBody>
      </p:sp>
    </p:spTree>
    <p:extLst>
      <p:ext uri="{BB962C8B-B14F-4D97-AF65-F5344CB8AC3E}">
        <p14:creationId xmlns:p14="http://schemas.microsoft.com/office/powerpoint/2010/main" val="37813383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a:t>J</a:t>
            </a:r>
            <a:r>
              <a:rPr lang="zh-CN" altLang="en-US"/>
              <a:t>型指令</a:t>
            </a:r>
          </a:p>
        </p:txBody>
      </p:sp>
      <p:sp>
        <p:nvSpPr>
          <p:cNvPr id="6" name="内容占位符 5"/>
          <p:cNvSpPr>
            <a:spLocks noGrp="1"/>
          </p:cNvSpPr>
          <p:nvPr>
            <p:ph idx="1"/>
          </p:nvPr>
        </p:nvSpPr>
        <p:spPr/>
        <p:txBody>
          <a:bodyPr/>
          <a:lstStyle/>
          <a:p>
            <a:pPr>
              <a:lnSpc>
                <a:spcPct val="100000"/>
              </a:lnSpc>
              <a:spcBef>
                <a:spcPts val="0"/>
              </a:spcBef>
              <a:spcAft>
                <a:spcPts val="0"/>
              </a:spcAft>
            </a:pPr>
            <a:endParaRPr lang="zh-CN" altLang="en-US" dirty="0">
              <a:latin typeface="Times New Roman" panose="02020603050405020304" pitchFamily="18" charset="0"/>
              <a:cs typeface="Times New Roman" panose="02020603050405020304" pitchFamily="18" charset="0"/>
            </a:endParaRPr>
          </a:p>
          <a:p>
            <a:pPr>
              <a:lnSpc>
                <a:spcPct val="100000"/>
              </a:lnSpc>
              <a:spcBef>
                <a:spcPts val="0"/>
              </a:spcBef>
              <a:spcAft>
                <a:spcPts val="0"/>
              </a:spcAft>
            </a:pPr>
            <a:endParaRPr lang="zh-CN" altLang="en-US" dirty="0">
              <a:latin typeface="Times New Roman" panose="02020603050405020304" pitchFamily="18" charset="0"/>
              <a:cs typeface="Times New Roman" panose="02020603050405020304" pitchFamily="18" charset="0"/>
            </a:endParaRPr>
          </a:p>
          <a:p>
            <a:pPr>
              <a:lnSpc>
                <a:spcPct val="100000"/>
              </a:lnSpc>
              <a:spcBef>
                <a:spcPts val="0"/>
              </a:spcBef>
              <a:spcAft>
                <a:spcPts val="0"/>
              </a:spcAft>
            </a:pPr>
            <a:endParaRPr lang="zh-CN" altLang="en-US" dirty="0">
              <a:latin typeface="Times New Roman" panose="02020603050405020304" pitchFamily="18" charset="0"/>
              <a:cs typeface="Times New Roman" panose="02020603050405020304" pitchFamily="18" charset="0"/>
            </a:endParaRPr>
          </a:p>
          <a:p>
            <a:pPr>
              <a:lnSpc>
                <a:spcPct val="120000"/>
              </a:lnSpc>
              <a:spcBef>
                <a:spcPts val="0"/>
              </a:spcBef>
              <a:spcAft>
                <a:spcPts val="0"/>
              </a:spcAft>
            </a:pPr>
            <a:r>
              <a:rPr lang="zh-CN" altLang="en-US" dirty="0">
                <a:latin typeface="Times New Roman" panose="02020603050405020304" pitchFamily="18" charset="0"/>
                <a:cs typeface="Times New Roman" panose="02020603050405020304" pitchFamily="18" charset="0"/>
              </a:rPr>
              <a:t>JAL将</a:t>
            </a:r>
            <a:r>
              <a:rPr lang="zh-CN" altLang="en-US" dirty="0">
                <a:solidFill>
                  <a:srgbClr val="0000FF"/>
                </a:solidFill>
                <a:latin typeface="Times New Roman" panose="02020603050405020304" pitchFamily="18" charset="0"/>
                <a:cs typeface="Times New Roman" panose="02020603050405020304" pitchFamily="18" charset="0"/>
              </a:rPr>
              <a:t>PC+4</a:t>
            </a:r>
            <a:r>
              <a:rPr lang="zh-CN" altLang="en-US" dirty="0">
                <a:latin typeface="Times New Roman" panose="02020603050405020304" pitchFamily="18" charset="0"/>
                <a:cs typeface="Times New Roman" panose="02020603050405020304" pitchFamily="18" charset="0"/>
              </a:rPr>
              <a:t>写入目的寄存器rd中</a:t>
            </a:r>
          </a:p>
          <a:p>
            <a:pPr lvl="1">
              <a:lnSpc>
                <a:spcPct val="120000"/>
              </a:lnSpc>
              <a:spcBef>
                <a:spcPts val="0"/>
              </a:spcBef>
              <a:spcAft>
                <a:spcPts val="0"/>
              </a:spcAft>
            </a:pPr>
            <a:r>
              <a:rPr lang="zh-CN" altLang="en-US" dirty="0">
                <a:latin typeface="Times New Roman" panose="02020603050405020304" pitchFamily="18" charset="0"/>
                <a:cs typeface="Times New Roman" panose="02020603050405020304" pitchFamily="18" charset="0"/>
              </a:rPr>
              <a:t>J是伪指令，等同于JAL,但设置</a:t>
            </a:r>
            <a:r>
              <a:rPr lang="zh-CN" altLang="en-US" dirty="0">
                <a:solidFill>
                  <a:srgbClr val="FF0000"/>
                </a:solidFill>
                <a:latin typeface="Times New Roman" panose="02020603050405020304" pitchFamily="18" charset="0"/>
                <a:cs typeface="Times New Roman" panose="02020603050405020304" pitchFamily="18" charset="0"/>
              </a:rPr>
              <a:t>rd = x</a:t>
            </a:r>
            <a:r>
              <a:rPr lang="en-US" altLang="zh-CN" dirty="0">
                <a:solidFill>
                  <a:srgbClr val="FF0000"/>
                </a:solidFill>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不保存返回地址</a:t>
            </a:r>
          </a:p>
          <a:p>
            <a:pPr>
              <a:lnSpc>
                <a:spcPct val="120000"/>
              </a:lnSpc>
              <a:spcBef>
                <a:spcPts val="0"/>
              </a:spcBef>
              <a:spcAft>
                <a:spcPts val="0"/>
              </a:spcAft>
            </a:pPr>
            <a:r>
              <a:rPr lang="zh-CN" altLang="en-US" dirty="0">
                <a:solidFill>
                  <a:srgbClr val="0000FF"/>
                </a:solidFill>
                <a:latin typeface="Times New Roman" panose="02020603050405020304" pitchFamily="18" charset="0"/>
                <a:cs typeface="Times New Roman" panose="02020603050405020304" pitchFamily="18" charset="0"/>
              </a:rPr>
              <a:t>PC = PC + offset </a:t>
            </a:r>
            <a:r>
              <a:rPr lang="zh-CN" altLang="en-US" dirty="0">
                <a:latin typeface="Times New Roman" panose="02020603050405020304" pitchFamily="18" charset="0"/>
                <a:cs typeface="Times New Roman" panose="02020603050405020304" pitchFamily="18" charset="0"/>
              </a:rPr>
              <a:t>（PC相对寻址）</a:t>
            </a:r>
          </a:p>
          <a:p>
            <a:pPr>
              <a:lnSpc>
                <a:spcPct val="120000"/>
              </a:lnSpc>
              <a:spcBef>
                <a:spcPts val="0"/>
              </a:spcBef>
              <a:spcAft>
                <a:spcPts val="0"/>
              </a:spcAft>
            </a:pPr>
            <a:r>
              <a:rPr lang="zh-CN" altLang="en-US" dirty="0">
                <a:latin typeface="Times New Roman" panose="02020603050405020304" pitchFamily="18" charset="0"/>
                <a:cs typeface="Times New Roman" panose="02020603050405020304" pitchFamily="18" charset="0"/>
              </a:rPr>
              <a:t>访问相对PC,以</a:t>
            </a:r>
            <a:r>
              <a:rPr lang="zh-CN" altLang="en-US" dirty="0">
                <a:solidFill>
                  <a:srgbClr val="0000FF"/>
                </a:solidFill>
                <a:latin typeface="Times New Roman" panose="02020603050405020304" pitchFamily="18" charset="0"/>
                <a:cs typeface="Times New Roman" panose="02020603050405020304" pitchFamily="18" charset="0"/>
              </a:rPr>
              <a:t>2字节</a:t>
            </a:r>
            <a:r>
              <a:rPr lang="zh-CN" altLang="en-US" dirty="0">
                <a:latin typeface="Times New Roman" panose="02020603050405020304" pitchFamily="18" charset="0"/>
                <a:cs typeface="Times New Roman" panose="02020603050405020304" pitchFamily="18" charset="0"/>
              </a:rPr>
              <a:t>为单位的</a:t>
            </a:r>
            <a:r>
              <a:rPr lang="zh-CN" altLang="en-US" dirty="0">
                <a:solidFill>
                  <a:srgbClr val="0000FF"/>
                </a:solidFill>
                <a:latin typeface="Times New Roman" panose="02020603050405020304" pitchFamily="18" charset="0"/>
                <a:cs typeface="Times New Roman" panose="02020603050405020304" pitchFamily="18" charset="0"/>
              </a:rPr>
              <a:t>±2</a:t>
            </a:r>
            <a:r>
              <a:rPr lang="en-US" altLang="zh-CN" baseline="30000" dirty="0">
                <a:solidFill>
                  <a:srgbClr val="0000FF"/>
                </a:solidFill>
                <a:latin typeface="Times New Roman" panose="02020603050405020304" pitchFamily="18" charset="0"/>
                <a:cs typeface="Times New Roman" panose="02020603050405020304" pitchFamily="18" charset="0"/>
              </a:rPr>
              <a:t>1</a:t>
            </a:r>
            <a:r>
              <a:rPr lang="zh-CN" altLang="en-US" baseline="30000" dirty="0">
                <a:solidFill>
                  <a:srgbClr val="0000FF"/>
                </a:solidFill>
                <a:latin typeface="Times New Roman" panose="02020603050405020304" pitchFamily="18" charset="0"/>
                <a:cs typeface="Times New Roman" panose="02020603050405020304" pitchFamily="18" charset="0"/>
              </a:rPr>
              <a:t>9</a:t>
            </a:r>
            <a:r>
              <a:rPr lang="zh-CN" altLang="en-US" dirty="0">
                <a:latin typeface="Times New Roman" panose="02020603050405020304" pitchFamily="18" charset="0"/>
                <a:cs typeface="Times New Roman" panose="02020603050405020304" pitchFamily="18" charset="0"/>
              </a:rPr>
              <a:t>范围内的地址空间</a:t>
            </a:r>
          </a:p>
          <a:p>
            <a:pPr lvl="1">
              <a:lnSpc>
                <a:spcPct val="120000"/>
              </a:lnSpc>
              <a:spcBef>
                <a:spcPts val="0"/>
              </a:spcBef>
              <a:spcAft>
                <a:spcPts val="0"/>
              </a:spcAft>
            </a:pPr>
            <a:r>
              <a:rPr lang="zh-CN" altLang="en-US" dirty="0">
                <a:solidFill>
                  <a:srgbClr val="0000FF"/>
                </a:solidFill>
                <a:latin typeface="Times New Roman" panose="02020603050405020304" pitchFamily="18" charset="0"/>
                <a:cs typeface="Times New Roman" panose="02020603050405020304" pitchFamily="18" charset="0"/>
              </a:rPr>
              <a:t>±2</a:t>
            </a:r>
            <a:r>
              <a:rPr lang="zh-CN" altLang="en-US" baseline="30000" dirty="0">
                <a:solidFill>
                  <a:srgbClr val="0000FF"/>
                </a:solidFill>
                <a:latin typeface="Times New Roman" panose="02020603050405020304" pitchFamily="18" charset="0"/>
                <a:cs typeface="Times New Roman" panose="02020603050405020304" pitchFamily="18" charset="0"/>
              </a:rPr>
              <a:t>1</a:t>
            </a:r>
            <a:r>
              <a:rPr lang="en-US" altLang="zh-CN" baseline="30000" dirty="0">
                <a:solidFill>
                  <a:srgbClr val="0000FF"/>
                </a:solidFill>
                <a:latin typeface="Times New Roman" panose="02020603050405020304" pitchFamily="18" charset="0"/>
                <a:cs typeface="Times New Roman" panose="02020603050405020304" pitchFamily="18" charset="0"/>
              </a:rPr>
              <a:t>9</a:t>
            </a:r>
            <a:r>
              <a:rPr lang="zh-CN" altLang="en-US" dirty="0">
                <a:solidFill>
                  <a:srgbClr val="0000FF"/>
                </a:solidFill>
                <a:latin typeface="Times New Roman" panose="02020603050405020304" pitchFamily="18" charset="0"/>
                <a:cs typeface="Times New Roman" panose="02020603050405020304" pitchFamily="18" charset="0"/>
              </a:rPr>
              <a:t> </a:t>
            </a:r>
            <a:r>
              <a:rPr lang="en-US" altLang="zh-CN" dirty="0">
                <a:solidFill>
                  <a:srgbClr val="0000FF"/>
                </a:solidFill>
                <a:latin typeface="Times New Roman" panose="02020603050405020304" pitchFamily="18" charset="0"/>
                <a:cs typeface="Times New Roman" panose="02020603050405020304" pitchFamily="18" charset="0"/>
              </a:rPr>
              <a:t>16</a:t>
            </a:r>
            <a:r>
              <a:rPr lang="zh-CN" altLang="en-US" dirty="0">
                <a:solidFill>
                  <a:srgbClr val="0000FF"/>
                </a:solidFill>
                <a:latin typeface="Times New Roman" panose="02020603050405020304" pitchFamily="18" charset="0"/>
                <a:cs typeface="Times New Roman" panose="02020603050405020304" pitchFamily="18" charset="0"/>
              </a:rPr>
              <a:t>-bit</a:t>
            </a:r>
            <a:r>
              <a:rPr lang="zh-CN" altLang="en-US" dirty="0">
                <a:latin typeface="Times New Roman" panose="02020603050405020304" pitchFamily="18" charset="0"/>
                <a:cs typeface="Times New Roman" panose="02020603050405020304" pitchFamily="18" charset="0"/>
              </a:rPr>
              <a:t>指令空间</a:t>
            </a:r>
          </a:p>
          <a:p>
            <a:pPr>
              <a:lnSpc>
                <a:spcPct val="120000"/>
              </a:lnSpc>
              <a:spcBef>
                <a:spcPts val="0"/>
              </a:spcBef>
              <a:spcAft>
                <a:spcPts val="0"/>
              </a:spcAft>
            </a:pPr>
            <a:r>
              <a:rPr lang="zh-CN" altLang="en-US" dirty="0">
                <a:latin typeface="Times New Roman" panose="02020603050405020304" pitchFamily="18" charset="0"/>
                <a:cs typeface="Times New Roman" panose="02020603050405020304" pitchFamily="18" charset="0"/>
              </a:rPr>
              <a:t>立即数字段编码的优化类似于B型指令，以降低硬件成本</a:t>
            </a:r>
          </a:p>
        </p:txBody>
      </p:sp>
      <p:sp>
        <p:nvSpPr>
          <p:cNvPr id="4" name="灯片编号占位符 3"/>
          <p:cNvSpPr>
            <a:spLocks noGrp="1"/>
          </p:cNvSpPr>
          <p:nvPr>
            <p:ph type="sldNum" sz="quarter" idx="12"/>
          </p:nvPr>
        </p:nvSpPr>
        <p:spPr/>
        <p:txBody>
          <a:bodyPr/>
          <a:lstStyle/>
          <a:p>
            <a:fld id="{8EE8E787-E6FE-45D8-9039-788B45E44EE7}" type="slidenum">
              <a:rPr lang="zh-CN" altLang="en-US" smtClean="0"/>
              <a:t>88</a:t>
            </a:fld>
            <a:endParaRPr lang="zh-CN" altLang="en-US" dirty="0"/>
          </a:p>
        </p:txBody>
      </p:sp>
      <p:grpSp>
        <p:nvGrpSpPr>
          <p:cNvPr id="7" name="组合 6"/>
          <p:cNvGrpSpPr/>
          <p:nvPr/>
        </p:nvGrpSpPr>
        <p:grpSpPr>
          <a:xfrm>
            <a:off x="1293248" y="1124547"/>
            <a:ext cx="9790010" cy="1478164"/>
            <a:chOff x="1634292" y="1303934"/>
            <a:chExt cx="9790010" cy="1478164"/>
          </a:xfrm>
        </p:grpSpPr>
        <p:grpSp>
          <p:nvGrpSpPr>
            <p:cNvPr id="8" name="组合 7"/>
            <p:cNvGrpSpPr/>
            <p:nvPr/>
          </p:nvGrpSpPr>
          <p:grpSpPr>
            <a:xfrm>
              <a:off x="1634292" y="1303934"/>
              <a:ext cx="9790010" cy="918866"/>
              <a:chOff x="74389" y="4753399"/>
              <a:chExt cx="9790010" cy="918866"/>
            </a:xfrm>
          </p:grpSpPr>
          <p:sp>
            <p:nvSpPr>
              <p:cNvPr id="12" name="Google Shape;388;p41"/>
              <p:cNvSpPr txBox="1"/>
              <p:nvPr/>
            </p:nvSpPr>
            <p:spPr>
              <a:xfrm>
                <a:off x="74389" y="4753400"/>
                <a:ext cx="553357"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31</a:t>
                </a:r>
                <a:endParaRPr sz="2800" dirty="0">
                  <a:solidFill>
                    <a:schemeClr val="dk1"/>
                  </a:solidFill>
                  <a:ea typeface="Courier New" panose="02070309020205020404"/>
                  <a:cs typeface="Courier New" panose="02070309020205020404"/>
                  <a:sym typeface="Courier New" panose="02070309020205020404"/>
                </a:endParaRPr>
              </a:p>
            </p:txBody>
          </p:sp>
          <p:sp>
            <p:nvSpPr>
              <p:cNvPr id="13" name="Google Shape;389;p41"/>
              <p:cNvSpPr txBox="1"/>
              <p:nvPr/>
            </p:nvSpPr>
            <p:spPr>
              <a:xfrm>
                <a:off x="9495387" y="4753399"/>
                <a:ext cx="3690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0</a:t>
                </a:r>
                <a:endParaRPr sz="2800" dirty="0">
                  <a:solidFill>
                    <a:schemeClr val="dk1"/>
                  </a:solidFill>
                  <a:ea typeface="Courier New" panose="02070309020205020404"/>
                  <a:cs typeface="Courier New" panose="02070309020205020404"/>
                  <a:sym typeface="Courier New" panose="02070309020205020404"/>
                </a:endParaRPr>
              </a:p>
            </p:txBody>
          </p:sp>
          <p:grpSp>
            <p:nvGrpSpPr>
              <p:cNvPr id="14" name="Google Shape;396;p41"/>
              <p:cNvGrpSpPr/>
              <p:nvPr/>
            </p:nvGrpSpPr>
            <p:grpSpPr>
              <a:xfrm>
                <a:off x="351068" y="5215065"/>
                <a:ext cx="9328825" cy="457200"/>
                <a:chOff x="186476" y="4572000"/>
                <a:chExt cx="9328825" cy="457200"/>
              </a:xfrm>
            </p:grpSpPr>
            <p:sp>
              <p:nvSpPr>
                <p:cNvPr id="15" name="Google Shape;397;p41"/>
                <p:cNvSpPr/>
                <p:nvPr/>
              </p:nvSpPr>
              <p:spPr>
                <a:xfrm>
                  <a:off x="186476" y="4572000"/>
                  <a:ext cx="1401374"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lvl="0" algn="ctr"/>
                  <a:r>
                    <a:rPr lang="en-US" altLang="zh-CN" sz="2800" dirty="0" err="1">
                      <a:solidFill>
                        <a:schemeClr val="dk1"/>
                      </a:solidFill>
                      <a:ea typeface="Courier New" panose="02070309020205020404"/>
                      <a:cs typeface="Courier New" panose="02070309020205020404"/>
                      <a:sym typeface="Courier New" panose="02070309020205020404"/>
                    </a:rPr>
                    <a:t>imm</a:t>
                  </a:r>
                  <a:r>
                    <a:rPr lang="en-US" altLang="zh-CN" sz="2800" dirty="0">
                      <a:solidFill>
                        <a:schemeClr val="dk1"/>
                      </a:solidFill>
                      <a:ea typeface="Courier New" panose="02070309020205020404"/>
                      <a:cs typeface="Courier New" panose="02070309020205020404"/>
                      <a:sym typeface="Courier New" panose="02070309020205020404"/>
                    </a:rPr>
                    <a:t>[20]</a:t>
                  </a:r>
                </a:p>
              </p:txBody>
            </p:sp>
            <p:sp>
              <p:nvSpPr>
                <p:cNvPr id="16" name="Google Shape;398;p41"/>
                <p:cNvSpPr/>
                <p:nvPr/>
              </p:nvSpPr>
              <p:spPr>
                <a:xfrm>
                  <a:off x="7762979" y="4572000"/>
                  <a:ext cx="1752322"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lvl="0" algn="ctr"/>
                  <a:r>
                    <a:rPr lang="en-US" altLang="zh-CN" sz="2800" dirty="0">
                      <a:solidFill>
                        <a:schemeClr val="dk1"/>
                      </a:solidFill>
                      <a:ea typeface="Courier New" panose="02070309020205020404"/>
                      <a:cs typeface="Courier New" panose="02070309020205020404"/>
                      <a:sym typeface="Courier New" panose="02070309020205020404"/>
                    </a:rPr>
                    <a:t>opcode</a:t>
                  </a:r>
                </a:p>
              </p:txBody>
            </p:sp>
            <p:sp>
              <p:nvSpPr>
                <p:cNvPr id="17" name="Google Shape;400;p41"/>
                <p:cNvSpPr/>
                <p:nvPr/>
              </p:nvSpPr>
              <p:spPr>
                <a:xfrm>
                  <a:off x="3237799" y="4572000"/>
                  <a:ext cx="1429269"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altLang="zh-CN" sz="2800" dirty="0" err="1">
                      <a:solidFill>
                        <a:schemeClr val="dk1"/>
                      </a:solidFill>
                      <a:ea typeface="Courier New" panose="02070309020205020404"/>
                      <a:cs typeface="Courier New" panose="02070309020205020404"/>
                      <a:sym typeface="Courier New" panose="02070309020205020404"/>
                    </a:rPr>
                    <a:t>imm</a:t>
                  </a:r>
                  <a:r>
                    <a:rPr lang="en-US" altLang="zh-CN" sz="2800" dirty="0">
                      <a:solidFill>
                        <a:schemeClr val="dk1"/>
                      </a:solidFill>
                      <a:ea typeface="Courier New" panose="02070309020205020404"/>
                      <a:cs typeface="Courier New" panose="02070309020205020404"/>
                      <a:sym typeface="Courier New" panose="02070309020205020404"/>
                    </a:rPr>
                    <a:t>[11]</a:t>
                  </a:r>
                  <a:endParaRPr sz="2800" dirty="0">
                    <a:solidFill>
                      <a:schemeClr val="dk1"/>
                    </a:solidFill>
                    <a:ea typeface="Courier New" panose="02070309020205020404"/>
                    <a:cs typeface="Courier New" panose="02070309020205020404"/>
                    <a:sym typeface="Courier New" panose="02070309020205020404"/>
                  </a:endParaRPr>
                </a:p>
              </p:txBody>
            </p:sp>
            <p:sp>
              <p:nvSpPr>
                <p:cNvPr id="18" name="Google Shape;401;p41"/>
                <p:cNvSpPr/>
                <p:nvPr/>
              </p:nvSpPr>
              <p:spPr>
                <a:xfrm>
                  <a:off x="4667067" y="4572000"/>
                  <a:ext cx="1861471"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dirty="0" err="1">
                      <a:solidFill>
                        <a:schemeClr val="dk1"/>
                      </a:solidFill>
                      <a:ea typeface="Courier New" panose="02070309020205020404"/>
                      <a:cs typeface="Courier New" panose="02070309020205020404"/>
                      <a:sym typeface="Courier New" panose="02070309020205020404"/>
                    </a:rPr>
                    <a:t>imm</a:t>
                  </a:r>
                  <a:r>
                    <a:rPr lang="en-US" sz="2800" dirty="0">
                      <a:solidFill>
                        <a:schemeClr val="dk1"/>
                      </a:solidFill>
                      <a:ea typeface="Courier New" panose="02070309020205020404"/>
                      <a:cs typeface="Courier New" panose="02070309020205020404"/>
                      <a:sym typeface="Courier New" panose="02070309020205020404"/>
                    </a:rPr>
                    <a:t>[19:12]</a:t>
                  </a:r>
                  <a:endParaRPr sz="2800" dirty="0">
                    <a:solidFill>
                      <a:schemeClr val="dk1"/>
                    </a:solidFill>
                    <a:ea typeface="Courier New" panose="02070309020205020404"/>
                    <a:cs typeface="Courier New" panose="02070309020205020404"/>
                    <a:sym typeface="Courier New" panose="02070309020205020404"/>
                  </a:endParaRPr>
                </a:p>
              </p:txBody>
            </p:sp>
            <p:sp>
              <p:nvSpPr>
                <p:cNvPr id="19" name="Google Shape;402;p41"/>
                <p:cNvSpPr/>
                <p:nvPr/>
              </p:nvSpPr>
              <p:spPr>
                <a:xfrm>
                  <a:off x="6528539"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dirty="0" err="1">
                      <a:solidFill>
                        <a:schemeClr val="dk1"/>
                      </a:solidFill>
                      <a:ea typeface="Courier New" panose="02070309020205020404"/>
                      <a:cs typeface="Courier New" panose="02070309020205020404"/>
                      <a:sym typeface="Courier New" panose="02070309020205020404"/>
                    </a:rPr>
                    <a:t>rd</a:t>
                  </a:r>
                  <a:endParaRPr sz="2800" dirty="0">
                    <a:solidFill>
                      <a:schemeClr val="dk1"/>
                    </a:solidFill>
                    <a:ea typeface="Courier New" panose="02070309020205020404"/>
                    <a:cs typeface="Courier New" panose="02070309020205020404"/>
                    <a:sym typeface="Courier New" panose="02070309020205020404"/>
                  </a:endParaRPr>
                </a:p>
              </p:txBody>
            </p:sp>
            <p:sp>
              <p:nvSpPr>
                <p:cNvPr id="20" name="Google Shape;397;p41"/>
                <p:cNvSpPr/>
                <p:nvPr/>
              </p:nvSpPr>
              <p:spPr>
                <a:xfrm>
                  <a:off x="1594721" y="4572000"/>
                  <a:ext cx="1643079"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lvl="0" algn="ctr"/>
                  <a:r>
                    <a:rPr lang="en-US" altLang="zh-CN" sz="2800" dirty="0" err="1">
                      <a:solidFill>
                        <a:schemeClr val="dk1"/>
                      </a:solidFill>
                      <a:ea typeface="Courier New" panose="02070309020205020404"/>
                      <a:cs typeface="Courier New" panose="02070309020205020404"/>
                      <a:sym typeface="Courier New" panose="02070309020205020404"/>
                    </a:rPr>
                    <a:t>imm</a:t>
                  </a:r>
                  <a:r>
                    <a:rPr lang="en-US" altLang="zh-CN" sz="2800" dirty="0">
                      <a:solidFill>
                        <a:schemeClr val="dk1"/>
                      </a:solidFill>
                      <a:ea typeface="Courier New" panose="02070309020205020404"/>
                      <a:cs typeface="Courier New" panose="02070309020205020404"/>
                      <a:sym typeface="Courier New" panose="02070309020205020404"/>
                    </a:rPr>
                    <a:t>[10:1]</a:t>
                  </a:r>
                </a:p>
              </p:txBody>
            </p:sp>
          </p:grpSp>
        </p:grpSp>
        <p:sp>
          <p:nvSpPr>
            <p:cNvPr id="9" name="文本框 8"/>
            <p:cNvSpPr txBox="1"/>
            <p:nvPr/>
          </p:nvSpPr>
          <p:spPr>
            <a:xfrm>
              <a:off x="4025210" y="2258878"/>
              <a:ext cx="1874167" cy="523220"/>
            </a:xfrm>
            <a:prstGeom prst="rect">
              <a:avLst/>
            </a:prstGeom>
            <a:noFill/>
          </p:spPr>
          <p:txBody>
            <a:bodyPr wrap="none" rtlCol="0">
              <a:spAutoFit/>
            </a:bodyPr>
            <a:lstStyle/>
            <a:p>
              <a:r>
                <a:rPr lang="en-US" altLang="zh-CN" sz="2800" dirty="0"/>
                <a:t>offset[20:1]</a:t>
              </a:r>
              <a:endParaRPr lang="zh-CN" altLang="en-US" sz="2800" dirty="0"/>
            </a:p>
          </p:txBody>
        </p:sp>
        <p:sp>
          <p:nvSpPr>
            <p:cNvPr id="10" name="文本框 9"/>
            <p:cNvSpPr txBox="1"/>
            <p:nvPr/>
          </p:nvSpPr>
          <p:spPr>
            <a:xfrm>
              <a:off x="8489380" y="2258878"/>
              <a:ext cx="761747" cy="523220"/>
            </a:xfrm>
            <a:prstGeom prst="rect">
              <a:avLst/>
            </a:prstGeom>
            <a:noFill/>
          </p:spPr>
          <p:txBody>
            <a:bodyPr wrap="none" rtlCol="0">
              <a:spAutoFit/>
            </a:bodyPr>
            <a:lstStyle/>
            <a:p>
              <a:r>
                <a:rPr lang="en-US" altLang="zh-CN" sz="2800" dirty="0" err="1"/>
                <a:t>dest</a:t>
              </a:r>
              <a:endParaRPr lang="zh-CN" altLang="en-US" sz="2800" dirty="0"/>
            </a:p>
          </p:txBody>
        </p:sp>
        <p:sp>
          <p:nvSpPr>
            <p:cNvPr id="11" name="文本框 10"/>
            <p:cNvSpPr txBox="1"/>
            <p:nvPr/>
          </p:nvSpPr>
          <p:spPr>
            <a:xfrm>
              <a:off x="9961922" y="2258878"/>
              <a:ext cx="803425" cy="523220"/>
            </a:xfrm>
            <a:prstGeom prst="rect">
              <a:avLst/>
            </a:prstGeom>
            <a:noFill/>
          </p:spPr>
          <p:txBody>
            <a:bodyPr wrap="none" rtlCol="0">
              <a:spAutoFit/>
            </a:bodyPr>
            <a:lstStyle/>
            <a:p>
              <a:r>
                <a:rPr lang="en-US" altLang="zh-CN" sz="2800" dirty="0"/>
                <a:t>JAL</a:t>
              </a:r>
              <a:endParaRPr lang="zh-CN" altLang="en-US" sz="28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jalr</a:t>
            </a:r>
            <a:r>
              <a:rPr lang="zh-CN" altLang="en-US"/>
              <a:t>指令</a:t>
            </a:r>
            <a:endParaRPr lang="zh-CN" altLang="en-US" dirty="0"/>
          </a:p>
        </p:txBody>
      </p:sp>
      <p:sp>
        <p:nvSpPr>
          <p:cNvPr id="4" name="灯片编号占位符 3"/>
          <p:cNvSpPr>
            <a:spLocks noGrp="1"/>
          </p:cNvSpPr>
          <p:nvPr>
            <p:ph type="sldNum" sz="quarter" idx="12"/>
          </p:nvPr>
        </p:nvSpPr>
        <p:spPr/>
        <p:txBody>
          <a:bodyPr/>
          <a:lstStyle/>
          <a:p>
            <a:fld id="{8EE8E787-E6FE-45D8-9039-788B45E44EE7}" type="slidenum">
              <a:rPr lang="zh-CN" altLang="en-US" smtClean="0"/>
              <a:t>89</a:t>
            </a:fld>
            <a:endParaRPr lang="zh-CN" altLang="en-US" dirty="0"/>
          </a:p>
        </p:txBody>
      </p:sp>
      <p:grpSp>
        <p:nvGrpSpPr>
          <p:cNvPr id="6" name="组合 5"/>
          <p:cNvGrpSpPr/>
          <p:nvPr/>
        </p:nvGrpSpPr>
        <p:grpSpPr>
          <a:xfrm>
            <a:off x="1624132" y="1303934"/>
            <a:ext cx="8875710" cy="1478164"/>
            <a:chOff x="1634292" y="1303934"/>
            <a:chExt cx="8875710" cy="1478164"/>
          </a:xfrm>
        </p:grpSpPr>
        <p:grpSp>
          <p:nvGrpSpPr>
            <p:cNvPr id="7" name="组合 6"/>
            <p:cNvGrpSpPr/>
            <p:nvPr/>
          </p:nvGrpSpPr>
          <p:grpSpPr>
            <a:xfrm>
              <a:off x="1634292" y="1303934"/>
              <a:ext cx="8875710" cy="918866"/>
              <a:chOff x="74389" y="4753399"/>
              <a:chExt cx="8875710" cy="918866"/>
            </a:xfrm>
          </p:grpSpPr>
          <p:sp>
            <p:nvSpPr>
              <p:cNvPr id="13" name="Google Shape;388;p41"/>
              <p:cNvSpPr txBox="1"/>
              <p:nvPr/>
            </p:nvSpPr>
            <p:spPr>
              <a:xfrm>
                <a:off x="74389" y="4753400"/>
                <a:ext cx="553357"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31</a:t>
                </a:r>
                <a:endParaRPr sz="2800" dirty="0">
                  <a:solidFill>
                    <a:schemeClr val="dk1"/>
                  </a:solidFill>
                  <a:ea typeface="Courier New" panose="02070309020205020404"/>
                  <a:cs typeface="Courier New" panose="02070309020205020404"/>
                  <a:sym typeface="Courier New" panose="02070309020205020404"/>
                </a:endParaRPr>
              </a:p>
            </p:txBody>
          </p:sp>
          <p:sp>
            <p:nvSpPr>
              <p:cNvPr id="14" name="Google Shape;389;p41"/>
              <p:cNvSpPr txBox="1"/>
              <p:nvPr/>
            </p:nvSpPr>
            <p:spPr>
              <a:xfrm>
                <a:off x="8581087" y="4753399"/>
                <a:ext cx="36901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ea typeface="Courier New" panose="02070309020205020404"/>
                    <a:cs typeface="Courier New" panose="02070309020205020404"/>
                    <a:sym typeface="Courier New" panose="02070309020205020404"/>
                  </a:rPr>
                  <a:t>0</a:t>
                </a:r>
                <a:endParaRPr sz="2800">
                  <a:solidFill>
                    <a:schemeClr val="dk1"/>
                  </a:solidFill>
                  <a:ea typeface="Courier New" panose="02070309020205020404"/>
                  <a:cs typeface="Courier New" panose="02070309020205020404"/>
                  <a:sym typeface="Courier New" panose="02070309020205020404"/>
                </a:endParaRPr>
              </a:p>
            </p:txBody>
          </p:sp>
          <p:grpSp>
            <p:nvGrpSpPr>
              <p:cNvPr id="15" name="Google Shape;396;p41"/>
              <p:cNvGrpSpPr/>
              <p:nvPr/>
            </p:nvGrpSpPr>
            <p:grpSpPr>
              <a:xfrm>
                <a:off x="351067" y="5215065"/>
                <a:ext cx="8442135" cy="457200"/>
                <a:chOff x="186475" y="4572000"/>
                <a:chExt cx="8442135" cy="457200"/>
              </a:xfrm>
            </p:grpSpPr>
            <p:sp>
              <p:nvSpPr>
                <p:cNvPr id="16" name="Google Shape;397;p41"/>
                <p:cNvSpPr/>
                <p:nvPr/>
              </p:nvSpPr>
              <p:spPr>
                <a:xfrm>
                  <a:off x="186475" y="4572000"/>
                  <a:ext cx="2900317"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lvl="0" algn="ctr"/>
                  <a:r>
                    <a:rPr lang="en-US" altLang="zh-CN" sz="2800" dirty="0" err="1">
                      <a:solidFill>
                        <a:schemeClr val="dk1"/>
                      </a:solidFill>
                      <a:ea typeface="Courier New" panose="02070309020205020404"/>
                      <a:cs typeface="Courier New" panose="02070309020205020404"/>
                      <a:sym typeface="Courier New" panose="02070309020205020404"/>
                    </a:rPr>
                    <a:t>imm</a:t>
                  </a:r>
                  <a:r>
                    <a:rPr lang="en-US" altLang="zh-CN" sz="2800" dirty="0">
                      <a:solidFill>
                        <a:schemeClr val="dk1"/>
                      </a:solidFill>
                      <a:ea typeface="Courier New" panose="02070309020205020404"/>
                      <a:cs typeface="Courier New" panose="02070309020205020404"/>
                      <a:sym typeface="Courier New" panose="02070309020205020404"/>
                    </a:rPr>
                    <a:t>[11:0]</a:t>
                  </a:r>
                </a:p>
              </p:txBody>
            </p:sp>
            <p:sp>
              <p:nvSpPr>
                <p:cNvPr id="17" name="Google Shape;398;p41"/>
                <p:cNvSpPr/>
                <p:nvPr/>
              </p:nvSpPr>
              <p:spPr>
                <a:xfrm>
                  <a:off x="6876288" y="4572000"/>
                  <a:ext cx="1752322"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lvl="0" algn="ctr"/>
                  <a:r>
                    <a:rPr lang="en-US" altLang="zh-CN" sz="2800" dirty="0">
                      <a:solidFill>
                        <a:schemeClr val="dk1"/>
                      </a:solidFill>
                      <a:ea typeface="Courier New" panose="02070309020205020404"/>
                      <a:cs typeface="Courier New" panose="02070309020205020404"/>
                      <a:sym typeface="Courier New" panose="02070309020205020404"/>
                    </a:rPr>
                    <a:t>opcode</a:t>
                  </a:r>
                </a:p>
              </p:txBody>
            </p:sp>
            <p:sp>
              <p:nvSpPr>
                <p:cNvPr id="18" name="Google Shape;400;p41"/>
                <p:cNvSpPr/>
                <p:nvPr/>
              </p:nvSpPr>
              <p:spPr>
                <a:xfrm>
                  <a:off x="3086792" y="4572000"/>
                  <a:ext cx="1320616" cy="457200"/>
                </a:xfrm>
                <a:prstGeom prst="rect">
                  <a:avLst/>
                </a:prstGeom>
                <a:noFill/>
                <a:ln w="381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rs1</a:t>
                  </a:r>
                  <a:endParaRPr sz="2800" dirty="0">
                    <a:solidFill>
                      <a:schemeClr val="dk1"/>
                    </a:solidFill>
                    <a:ea typeface="Courier New" panose="02070309020205020404"/>
                    <a:cs typeface="Courier New" panose="02070309020205020404"/>
                    <a:sym typeface="Courier New" panose="02070309020205020404"/>
                  </a:endParaRPr>
                </a:p>
              </p:txBody>
            </p:sp>
            <p:sp>
              <p:nvSpPr>
                <p:cNvPr id="19" name="Google Shape;401;p41"/>
                <p:cNvSpPr/>
                <p:nvPr/>
              </p:nvSpPr>
              <p:spPr>
                <a:xfrm>
                  <a:off x="440740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dirty="0">
                      <a:solidFill>
                        <a:schemeClr val="dk1"/>
                      </a:solidFill>
                      <a:ea typeface="Courier New" panose="02070309020205020404"/>
                      <a:cs typeface="Courier New" panose="02070309020205020404"/>
                      <a:sym typeface="Courier New" panose="02070309020205020404"/>
                    </a:rPr>
                    <a:t>funct3</a:t>
                  </a:r>
                  <a:endParaRPr sz="2800" dirty="0">
                    <a:solidFill>
                      <a:schemeClr val="dk1"/>
                    </a:solidFill>
                    <a:ea typeface="Courier New" panose="02070309020205020404"/>
                    <a:cs typeface="Courier New" panose="02070309020205020404"/>
                    <a:sym typeface="Courier New" panose="02070309020205020404"/>
                  </a:endParaRPr>
                </a:p>
              </p:txBody>
            </p:sp>
            <p:sp>
              <p:nvSpPr>
                <p:cNvPr id="20" name="Google Shape;402;p41"/>
                <p:cNvSpPr/>
                <p:nvPr/>
              </p:nvSpPr>
              <p:spPr>
                <a:xfrm>
                  <a:off x="5641848" y="4572000"/>
                  <a:ext cx="1234440" cy="457200"/>
                </a:xfrm>
                <a:prstGeom prst="rect">
                  <a:avLst/>
                </a:prstGeom>
                <a:noFill/>
                <a:ln w="38100" cap="flat" cmpd="sng">
                  <a:solidFill>
                    <a:schemeClr val="dk1"/>
                  </a:solidFill>
                  <a:prstDash val="solid"/>
                  <a:round/>
                  <a:headEnd type="none" w="sm" len="sm"/>
                  <a:tailEnd type="none" w="sm" len="sm"/>
                </a:ln>
              </p:spPr>
              <p:txBody>
                <a:bodyPr spcFirstLastPara="1" wrap="square" lIns="0" tIns="45700" rIns="0" bIns="45700" anchor="ctr" anchorCtr="0">
                  <a:noAutofit/>
                </a:bodyPr>
                <a:lstStyle/>
                <a:p>
                  <a:pPr marL="0" marR="0" lvl="0" indent="0" algn="ctr" rtl="0">
                    <a:spcBef>
                      <a:spcPts val="0"/>
                    </a:spcBef>
                    <a:spcAft>
                      <a:spcPts val="0"/>
                    </a:spcAft>
                    <a:buNone/>
                  </a:pPr>
                  <a:r>
                    <a:rPr lang="en-US" sz="2800" dirty="0" err="1">
                      <a:solidFill>
                        <a:schemeClr val="dk1"/>
                      </a:solidFill>
                      <a:ea typeface="Courier New" panose="02070309020205020404"/>
                      <a:cs typeface="Courier New" panose="02070309020205020404"/>
                      <a:sym typeface="Courier New" panose="02070309020205020404"/>
                    </a:rPr>
                    <a:t>rd</a:t>
                  </a:r>
                  <a:endParaRPr sz="2800" dirty="0">
                    <a:solidFill>
                      <a:schemeClr val="dk1"/>
                    </a:solidFill>
                    <a:ea typeface="Courier New" panose="02070309020205020404"/>
                    <a:cs typeface="Courier New" panose="02070309020205020404"/>
                    <a:sym typeface="Courier New" panose="02070309020205020404"/>
                  </a:endParaRPr>
                </a:p>
              </p:txBody>
            </p:sp>
          </p:grpSp>
        </p:grpSp>
        <p:sp>
          <p:nvSpPr>
            <p:cNvPr id="8" name="文本框 7"/>
            <p:cNvSpPr txBox="1"/>
            <p:nvPr/>
          </p:nvSpPr>
          <p:spPr>
            <a:xfrm>
              <a:off x="2430713" y="2258878"/>
              <a:ext cx="1860830" cy="523220"/>
            </a:xfrm>
            <a:prstGeom prst="rect">
              <a:avLst/>
            </a:prstGeom>
            <a:noFill/>
          </p:spPr>
          <p:txBody>
            <a:bodyPr wrap="none" rtlCol="0">
              <a:spAutoFit/>
            </a:bodyPr>
            <a:lstStyle/>
            <a:p>
              <a:r>
                <a:rPr lang="en-US" altLang="zh-CN" sz="2800" dirty="0"/>
                <a:t>offset[11:0]</a:t>
              </a:r>
              <a:endParaRPr lang="zh-CN" altLang="en-US" sz="2800" dirty="0"/>
            </a:p>
          </p:txBody>
        </p:sp>
        <p:sp>
          <p:nvSpPr>
            <p:cNvPr id="9" name="文本框 8"/>
            <p:cNvSpPr txBox="1"/>
            <p:nvPr/>
          </p:nvSpPr>
          <p:spPr>
            <a:xfrm>
              <a:off x="5061065" y="2258878"/>
              <a:ext cx="821059" cy="523220"/>
            </a:xfrm>
            <a:prstGeom prst="rect">
              <a:avLst/>
            </a:prstGeom>
            <a:noFill/>
          </p:spPr>
          <p:txBody>
            <a:bodyPr wrap="none" rtlCol="0">
              <a:spAutoFit/>
            </a:bodyPr>
            <a:lstStyle/>
            <a:p>
              <a:r>
                <a:rPr lang="en-US" altLang="zh-CN" sz="2800" dirty="0"/>
                <a:t>base</a:t>
              </a:r>
              <a:endParaRPr lang="zh-CN" altLang="en-US" sz="2800" dirty="0"/>
            </a:p>
          </p:txBody>
        </p:sp>
        <p:sp>
          <p:nvSpPr>
            <p:cNvPr id="10" name="文本框 9"/>
            <p:cNvSpPr txBox="1"/>
            <p:nvPr/>
          </p:nvSpPr>
          <p:spPr>
            <a:xfrm>
              <a:off x="6567022" y="2258878"/>
              <a:ext cx="364202" cy="523220"/>
            </a:xfrm>
            <a:prstGeom prst="rect">
              <a:avLst/>
            </a:prstGeom>
            <a:noFill/>
          </p:spPr>
          <p:txBody>
            <a:bodyPr wrap="none" rtlCol="0">
              <a:spAutoFit/>
            </a:bodyPr>
            <a:lstStyle/>
            <a:p>
              <a:r>
                <a:rPr lang="en-US" altLang="zh-CN" sz="2800" dirty="0"/>
                <a:t>0</a:t>
              </a:r>
              <a:endParaRPr lang="zh-CN" altLang="en-US" sz="2800" dirty="0"/>
            </a:p>
          </p:txBody>
        </p:sp>
        <p:sp>
          <p:nvSpPr>
            <p:cNvPr id="11" name="文本框 10"/>
            <p:cNvSpPr txBox="1"/>
            <p:nvPr/>
          </p:nvSpPr>
          <p:spPr>
            <a:xfrm>
              <a:off x="7602689" y="2258878"/>
              <a:ext cx="761747" cy="523220"/>
            </a:xfrm>
            <a:prstGeom prst="rect">
              <a:avLst/>
            </a:prstGeom>
            <a:noFill/>
          </p:spPr>
          <p:txBody>
            <a:bodyPr wrap="none" rtlCol="0">
              <a:spAutoFit/>
            </a:bodyPr>
            <a:lstStyle/>
            <a:p>
              <a:r>
                <a:rPr lang="en-US" altLang="zh-CN" sz="2800" dirty="0" err="1"/>
                <a:t>dest</a:t>
              </a:r>
              <a:endParaRPr lang="zh-CN" altLang="en-US" sz="2800" dirty="0"/>
            </a:p>
          </p:txBody>
        </p:sp>
        <p:sp>
          <p:nvSpPr>
            <p:cNvPr id="12" name="文本框 11"/>
            <p:cNvSpPr txBox="1"/>
            <p:nvPr/>
          </p:nvSpPr>
          <p:spPr>
            <a:xfrm>
              <a:off x="8955807" y="2258878"/>
              <a:ext cx="1042273" cy="523220"/>
            </a:xfrm>
            <a:prstGeom prst="rect">
              <a:avLst/>
            </a:prstGeom>
            <a:noFill/>
          </p:spPr>
          <p:txBody>
            <a:bodyPr wrap="none" rtlCol="0">
              <a:spAutoFit/>
            </a:bodyPr>
            <a:lstStyle/>
            <a:p>
              <a:r>
                <a:rPr lang="en-US" altLang="zh-CN" sz="2800" dirty="0"/>
                <a:t>JALR</a:t>
              </a:r>
              <a:endParaRPr lang="zh-CN" altLang="en-US" sz="2800" dirty="0"/>
            </a:p>
          </p:txBody>
        </p:sp>
      </p:grpSp>
      <p:sp>
        <p:nvSpPr>
          <p:cNvPr id="5" name="内容占位符 4"/>
          <p:cNvSpPr>
            <a:spLocks noGrp="1"/>
          </p:cNvSpPr>
          <p:nvPr>
            <p:ph idx="1"/>
          </p:nvPr>
        </p:nvSpPr>
        <p:spPr/>
        <p:txBody>
          <a:bodyPr/>
          <a:lstStyle/>
          <a:p>
            <a:pPr>
              <a:lnSpc>
                <a:spcPct val="120000"/>
              </a:lnSpc>
            </a:pPr>
            <a:endParaRPr lang="zh-CN" altLang="en-US" dirty="0"/>
          </a:p>
          <a:p>
            <a:pPr>
              <a:lnSpc>
                <a:spcPct val="120000"/>
              </a:lnSpc>
            </a:pPr>
            <a:endParaRPr lang="zh-CN" altLang="en-US" dirty="0"/>
          </a:p>
          <a:p>
            <a:pPr>
              <a:lnSpc>
                <a:spcPct val="120000"/>
              </a:lnSpc>
            </a:pPr>
            <a:r>
              <a:rPr lang="zh-CN" altLang="en-US" dirty="0"/>
              <a:t>JALR属于</a:t>
            </a:r>
            <a:r>
              <a:rPr lang="zh-CN" altLang="en-US" b="1" dirty="0">
                <a:solidFill>
                  <a:srgbClr val="FF0000"/>
                </a:solidFill>
              </a:rPr>
              <a:t>I型</a:t>
            </a:r>
            <a:r>
              <a:rPr lang="zh-CN" altLang="en-US" dirty="0"/>
              <a:t>指令</a:t>
            </a:r>
          </a:p>
          <a:p>
            <a:pPr>
              <a:lnSpc>
                <a:spcPct val="120000"/>
              </a:lnSpc>
            </a:pPr>
            <a:r>
              <a:rPr lang="zh-CN" altLang="en-US" dirty="0"/>
              <a:t>将PC + 4保存在rd中</a:t>
            </a:r>
          </a:p>
          <a:p>
            <a:pPr>
              <a:lnSpc>
                <a:spcPct val="120000"/>
              </a:lnSpc>
            </a:pPr>
            <a:r>
              <a:rPr lang="zh-CN" altLang="en-US" dirty="0"/>
              <a:t>设置 PC = rs + immediate</a:t>
            </a:r>
          </a:p>
          <a:p>
            <a:pPr>
              <a:lnSpc>
                <a:spcPct val="120000"/>
              </a:lnSpc>
            </a:pPr>
            <a:r>
              <a:rPr lang="zh-CN" altLang="en-US" dirty="0"/>
              <a:t>与load指令得到地址的方式类似</a:t>
            </a:r>
          </a:p>
          <a:p>
            <a:pPr lvl="0">
              <a:lnSpc>
                <a:spcPct val="120000"/>
              </a:lnSpc>
            </a:pPr>
            <a:r>
              <a:rPr lang="zh-CN" altLang="en-US" dirty="0"/>
              <a:t>与B型指令和jal不同，</a:t>
            </a:r>
            <a:r>
              <a:rPr lang="zh-CN" altLang="en-US" dirty="0">
                <a:solidFill>
                  <a:srgbClr val="FF0000"/>
                </a:solidFill>
              </a:rPr>
              <a:t>不</a:t>
            </a:r>
            <a:r>
              <a:rPr lang="zh-CN" altLang="en-US" dirty="0"/>
              <a:t>将立即数</a:t>
            </a:r>
            <a:r>
              <a:rPr lang="zh-CN" altLang="en-US" dirty="0">
                <a:sym typeface="+mn-ea"/>
              </a:rPr>
              <a:t>×</a:t>
            </a:r>
            <a:r>
              <a:rPr lang="zh-CN" altLang="en-US" dirty="0"/>
              <a:t>2字节</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045" name="标题 1"/>
          <p:cNvSpPr>
            <a:spLocks noGrp="1"/>
          </p:cNvSpPr>
          <p:nvPr>
            <p:ph type="title"/>
          </p:nvPr>
        </p:nvSpPr>
        <p:spPr/>
        <p:txBody>
          <a:bodyPr>
            <a:normAutofit/>
          </a:bodyPr>
          <a:lstStyle/>
          <a:p>
            <a:r>
              <a:rPr lang="zh-CN" altLang="en-US" sz="4400" dirty="0"/>
              <a:t>哈佛架构和冯诺</a:t>
            </a:r>
            <a:r>
              <a:rPr lang="zh-CN" altLang="en-US" dirty="0">
                <a:latin typeface="Times New Roman" panose="02020603050405020304" pitchFamily="18" charset="0"/>
              </a:rPr>
              <a:t>·</a:t>
            </a:r>
            <a:r>
              <a:rPr lang="zh-CN" altLang="en-US" sz="4400" dirty="0"/>
              <a:t>依曼架构的</a:t>
            </a:r>
            <a:r>
              <a:rPr lang="zh-CN" altLang="en-US" sz="4400" dirty="0">
                <a:solidFill>
                  <a:srgbClr val="0000CC"/>
                </a:solidFill>
              </a:rPr>
              <a:t>区别</a:t>
            </a:r>
            <a:endParaRPr lang="zh-CN" altLang="en-US" dirty="0">
              <a:solidFill>
                <a:srgbClr val="0000CC"/>
              </a:solidFill>
            </a:endParaRPr>
          </a:p>
        </p:txBody>
      </p:sp>
      <p:sp>
        <p:nvSpPr>
          <p:cNvPr id="2" name="内容占位符 1"/>
          <p:cNvSpPr>
            <a:spLocks noGrp="1"/>
          </p:cNvSpPr>
          <p:nvPr>
            <p:ph idx="1"/>
          </p:nvPr>
        </p:nvSpPr>
        <p:spPr>
          <a:xfrm>
            <a:off x="838200" y="1316990"/>
            <a:ext cx="10515600" cy="4864735"/>
          </a:xfrm>
        </p:spPr>
        <p:txBody>
          <a:bodyPr/>
          <a:lstStyle/>
          <a:p>
            <a:pPr>
              <a:lnSpc>
                <a:spcPct val="100000"/>
              </a:lnSpc>
              <a:spcAft>
                <a:spcPts val="0"/>
              </a:spcAft>
            </a:pPr>
            <a:r>
              <a:rPr lang="zh-CN" altLang="en-US" sz="3200" b="1" dirty="0">
                <a:solidFill>
                  <a:srgbClr val="0000CC"/>
                </a:solidFill>
                <a:latin typeface="Times New Roman" panose="02020603050405020304" pitchFamily="18" charset="0"/>
                <a:cs typeface="Times New Roman" panose="02020603050405020304" pitchFamily="18" charset="0"/>
              </a:rPr>
              <a:t>程序空间和数据空间是否是一体的</a:t>
            </a:r>
            <a:r>
              <a:rPr lang="en-US" altLang="zh-CN" sz="3200" dirty="0">
                <a:latin typeface="Times New Roman" panose="02020603050405020304" pitchFamily="18" charset="0"/>
                <a:cs typeface="Times New Roman" panose="02020603050405020304" pitchFamily="18" charset="0"/>
              </a:rPr>
              <a:t>?</a:t>
            </a:r>
          </a:p>
          <a:p>
            <a:pPr lvl="1">
              <a:lnSpc>
                <a:spcPct val="100000"/>
              </a:lnSpc>
              <a:spcAft>
                <a:spcPts val="0"/>
              </a:spcAft>
            </a:pPr>
            <a:r>
              <a:rPr lang="zh-CN" altLang="en-US" dirty="0">
                <a:latin typeface="Times New Roman" panose="02020603050405020304" pitchFamily="18" charset="0"/>
                <a:cs typeface="Times New Roman" panose="02020603050405020304" pitchFamily="18" charset="0"/>
              </a:rPr>
              <a:t>冯·诺依曼结构数据空间和程序空间不分开</a:t>
            </a:r>
          </a:p>
          <a:p>
            <a:pPr lvl="1">
              <a:lnSpc>
                <a:spcPct val="100000"/>
              </a:lnSpc>
              <a:spcAft>
                <a:spcPts val="0"/>
              </a:spcAft>
            </a:pPr>
            <a:r>
              <a:rPr lang="zh-CN" altLang="en-US" dirty="0">
                <a:latin typeface="Times New Roman" panose="02020603050405020304" pitchFamily="18" charset="0"/>
                <a:cs typeface="Times New Roman" panose="02020603050405020304" pitchFamily="18" charset="0"/>
              </a:rPr>
              <a:t>哈佛结构数据空间和程序空间是分开的，</a:t>
            </a:r>
            <a:r>
              <a:rPr lang="zh-CN" altLang="en-US" dirty="0">
                <a:latin typeface="Times New Roman" panose="02020603050405020304" pitchFamily="18" charset="0"/>
                <a:cs typeface="Times New Roman" panose="02020603050405020304" pitchFamily="18" charset="0"/>
                <a:sym typeface="+mn-ea"/>
              </a:rPr>
              <a:t>允许同时取指和取操作数，从而大大提高了运算能力</a:t>
            </a:r>
            <a:r>
              <a:rPr lang="zh-CN" altLang="en-US" dirty="0">
                <a:latin typeface="Times New Roman" panose="02020603050405020304" pitchFamily="18" charset="0"/>
                <a:cs typeface="Times New Roman" panose="02020603050405020304" pitchFamily="18" charset="0"/>
              </a:rPr>
              <a:t>。</a:t>
            </a:r>
          </a:p>
          <a:p>
            <a:pPr lvl="0">
              <a:lnSpc>
                <a:spcPct val="100000"/>
              </a:lnSpc>
              <a:spcAft>
                <a:spcPts val="0"/>
              </a:spcAft>
            </a:pPr>
            <a:r>
              <a:rPr lang="zh-CN" altLang="en-US" sz="3200" dirty="0">
                <a:latin typeface="Times New Roman" panose="02020603050405020304" pitchFamily="18" charset="0"/>
                <a:cs typeface="Times New Roman" panose="02020603050405020304" pitchFamily="18" charset="0"/>
              </a:rPr>
              <a:t>早期大多采用冯·诺依曼结构，典型代表是X86。</a:t>
            </a:r>
          </a:p>
          <a:p>
            <a:pPr lvl="0">
              <a:lnSpc>
                <a:spcPct val="100000"/>
              </a:lnSpc>
              <a:spcAft>
                <a:spcPts val="0"/>
              </a:spcAft>
            </a:pPr>
            <a:r>
              <a:rPr lang="zh-CN" altLang="en-US" sz="3200" dirty="0">
                <a:latin typeface="Times New Roman" panose="02020603050405020304" pitchFamily="18" charset="0"/>
                <a:cs typeface="Times New Roman" panose="02020603050405020304" pitchFamily="18" charset="0"/>
              </a:rPr>
              <a:t>改进型哈佛架构（数据、指令分开，且总线复用），典型代表是DSP和ARM。</a:t>
            </a:r>
          </a:p>
          <a:p>
            <a:pPr lvl="0"/>
            <a:r>
              <a:rPr lang="zh-CN" altLang="en-US" sz="3200" dirty="0">
                <a:latin typeface="Times New Roman" panose="02020603050405020304" pitchFamily="18" charset="0"/>
                <a:cs typeface="Times New Roman" panose="02020603050405020304" pitchFamily="18" charset="0"/>
              </a:rPr>
              <a:t>现在的处理器虽然外部总线上看是</a:t>
            </a:r>
            <a:r>
              <a:rPr lang="zh-CN" altLang="en-US" dirty="0">
                <a:latin typeface="Times New Roman" panose="02020603050405020304" pitchFamily="18" charset="0"/>
                <a:cs typeface="Times New Roman" panose="02020603050405020304" pitchFamily="18" charset="0"/>
                <a:sym typeface="+mn-ea"/>
              </a:rPr>
              <a:t>冯</a:t>
            </a:r>
            <a:r>
              <a:rPr lang="zh-CN" altLang="en-US" sz="2400" dirty="0">
                <a:latin typeface="Times New Roman" panose="02020603050405020304" pitchFamily="18" charset="0"/>
                <a:cs typeface="Times New Roman" panose="02020603050405020304" pitchFamily="18" charset="0"/>
              </a:rPr>
              <a:t>·</a:t>
            </a:r>
            <a:r>
              <a:rPr lang="zh-CN" altLang="en-US" sz="3200" dirty="0">
                <a:latin typeface="Times New Roman" panose="02020603050405020304" pitchFamily="18" charset="0"/>
                <a:cs typeface="Times New Roman" panose="02020603050405020304" pitchFamily="18" charset="0"/>
              </a:rPr>
              <a:t>诺依曼结构的，但是由于内部CACHE的存在，实际上内部来看已经类似改进型哈佛结构。</a:t>
            </a:r>
          </a:p>
        </p:txBody>
      </p:sp>
    </p:spTree>
    <p:extLst>
      <p:ext uri="{BB962C8B-B14F-4D97-AF65-F5344CB8AC3E}">
        <p14:creationId xmlns:p14="http://schemas.microsoft.com/office/powerpoint/2010/main" val="16931567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RISC-V</a:t>
            </a:r>
            <a:r>
              <a:rPr lang="zh-CN" altLang="en-US"/>
              <a:t>的寻址模式</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90</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71032" y="1357746"/>
            <a:ext cx="7849936" cy="507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dirty="0"/>
              <a:t>第</a:t>
            </a:r>
            <a:r>
              <a:rPr lang="en-US" altLang="zh-CN" b="0" dirty="0"/>
              <a:t>4</a:t>
            </a:r>
            <a:r>
              <a:rPr lang="zh-CN" altLang="en-US" b="0" dirty="0"/>
              <a:t>章 </a:t>
            </a:r>
            <a:r>
              <a:rPr lang="zh-CN" altLang="zh-CN" b="0" dirty="0"/>
              <a:t>处理器设计</a:t>
            </a:r>
            <a:r>
              <a:rPr lang="zh-CN" altLang="en-US" b="0" dirty="0"/>
              <a:t> </a:t>
            </a:r>
          </a:p>
        </p:txBody>
      </p:sp>
      <p:sp>
        <p:nvSpPr>
          <p:cNvPr id="4" name="内容占位符 3"/>
          <p:cNvSpPr>
            <a:spLocks noGrp="1"/>
          </p:cNvSpPr>
          <p:nvPr>
            <p:ph idx="1"/>
          </p:nvPr>
        </p:nvSpPr>
        <p:spPr>
          <a:xfrm>
            <a:off x="838200" y="1825625"/>
            <a:ext cx="10515600" cy="4895850"/>
          </a:xfrm>
        </p:spPr>
        <p:txBody>
          <a:bodyPr/>
          <a:lstStyle/>
          <a:p>
            <a:r>
              <a:rPr lang="zh-CN" altLang="en-US" sz="3600" dirty="0">
                <a:solidFill>
                  <a:schemeClr val="tx1"/>
                </a:solidFill>
              </a:rPr>
              <a:t>处理器设计重点</a:t>
            </a:r>
            <a:endParaRPr lang="en-US" altLang="zh-CN" sz="3600" dirty="0"/>
          </a:p>
          <a:p>
            <a:pPr lvl="1">
              <a:lnSpc>
                <a:spcPct val="100000"/>
              </a:lnSpc>
            </a:pPr>
            <a:r>
              <a:rPr lang="zh-CN" altLang="en-US" sz="3200" dirty="0"/>
              <a:t>数据通路与控制器的概念</a:t>
            </a:r>
            <a:endParaRPr lang="en-US" altLang="zh-CN" sz="3200" dirty="0"/>
          </a:p>
          <a:p>
            <a:pPr lvl="1">
              <a:lnSpc>
                <a:spcPct val="100000"/>
              </a:lnSpc>
            </a:pPr>
            <a:r>
              <a:rPr lang="zh-CN" altLang="en-US" sz="3200" dirty="0">
                <a:solidFill>
                  <a:schemeClr val="tx1"/>
                </a:solidFill>
              </a:rPr>
              <a:t>数据通路</a:t>
            </a:r>
            <a:r>
              <a:rPr lang="zh-CN" altLang="en-US" sz="3200" dirty="0"/>
              <a:t>的组件（能看懂</a:t>
            </a:r>
            <a:r>
              <a:rPr lang="en-US" altLang="zh-CN" sz="3200" dirty="0"/>
              <a:t>32</a:t>
            </a:r>
            <a:r>
              <a:rPr lang="zh-CN" altLang="en-US" sz="3200" dirty="0"/>
              <a:t>位</a:t>
            </a:r>
            <a:r>
              <a:rPr lang="en-US" altLang="zh-CN" sz="3200" dirty="0"/>
              <a:t>ALU</a:t>
            </a:r>
            <a:r>
              <a:rPr lang="zh-CN" altLang="en-US" sz="3200" dirty="0"/>
              <a:t>的电路图）</a:t>
            </a:r>
            <a:endParaRPr lang="en-US" altLang="zh-CN" sz="3200" dirty="0"/>
          </a:p>
          <a:p>
            <a:pPr lvl="1">
              <a:lnSpc>
                <a:spcPct val="100000"/>
              </a:lnSpc>
            </a:pPr>
            <a:r>
              <a:rPr lang="zh-CN" altLang="en-US" sz="3200" dirty="0"/>
              <a:t>逐步设计数据通路，完整的</a:t>
            </a:r>
            <a:r>
              <a:rPr lang="en-US" altLang="zh-CN" sz="3200" dirty="0"/>
              <a:t>RISC-V</a:t>
            </a:r>
            <a:r>
              <a:rPr lang="zh-CN" altLang="en-US" sz="3200" dirty="0"/>
              <a:t>数据通路</a:t>
            </a:r>
            <a:endParaRPr lang="en-US" altLang="zh-CN" sz="3200" dirty="0"/>
          </a:p>
          <a:p>
            <a:pPr lvl="1">
              <a:lnSpc>
                <a:spcPct val="100000"/>
              </a:lnSpc>
            </a:pPr>
            <a:r>
              <a:rPr lang="zh-CN" altLang="en-US" sz="3200" dirty="0"/>
              <a:t>指令执行过程</a:t>
            </a:r>
            <a:r>
              <a:rPr lang="en-US" altLang="zh-CN" sz="3200" dirty="0"/>
              <a:t>(</a:t>
            </a:r>
            <a:r>
              <a:rPr lang="zh-CN" altLang="en-US" sz="3200" dirty="0"/>
              <a:t>每一个数据组件的作用，寄存器堆，立即数生成器等</a:t>
            </a:r>
            <a:r>
              <a:rPr lang="en-US" altLang="zh-CN" sz="3200" dirty="0"/>
              <a:t>)</a:t>
            </a:r>
            <a:r>
              <a:rPr lang="zh-CN" altLang="en-US" sz="3200" dirty="0"/>
              <a:t>，关键路径和指令时延</a:t>
            </a:r>
            <a:endParaRPr lang="en-US" altLang="zh-CN" sz="3200" dirty="0"/>
          </a:p>
          <a:p>
            <a:pPr lvl="1">
              <a:lnSpc>
                <a:spcPct val="100000"/>
              </a:lnSpc>
            </a:pPr>
            <a:r>
              <a:rPr lang="zh-CN" altLang="en-US" sz="3200" dirty="0"/>
              <a:t>如何基于</a:t>
            </a:r>
            <a:r>
              <a:rPr lang="en-US" altLang="zh-CN" sz="3200" dirty="0"/>
              <a:t>ROM</a:t>
            </a:r>
            <a:r>
              <a:rPr lang="zh-CN" altLang="en-US" sz="3200" dirty="0"/>
              <a:t>实现</a:t>
            </a:r>
            <a:r>
              <a:rPr lang="en-US" altLang="zh-CN" sz="3200" dirty="0"/>
              <a:t>RISC-V</a:t>
            </a:r>
            <a:r>
              <a:rPr lang="zh-CN" altLang="en-US" sz="3200" dirty="0"/>
              <a:t>的控制器（重点关注每条指令的控制信号真值表）</a:t>
            </a:r>
            <a:endParaRPr lang="en-US" altLang="zh-CN" sz="3200" dirty="0"/>
          </a:p>
          <a:p>
            <a:pPr lvl="1"/>
            <a:endParaRPr lang="en-US" altLang="zh-CN" sz="3200" dirty="0"/>
          </a:p>
          <a:p>
            <a:pPr lvl="1"/>
            <a:endParaRPr lang="en-US" altLang="zh-CN" sz="3200" dirty="0">
              <a:solidFill>
                <a:schemeClr val="tx1"/>
              </a:solidFill>
            </a:endParaRPr>
          </a:p>
        </p:txBody>
      </p:sp>
      <p:sp>
        <p:nvSpPr>
          <p:cNvPr id="2" name="灯片编号占位符 1"/>
          <p:cNvSpPr>
            <a:spLocks noGrp="1"/>
          </p:cNvSpPr>
          <p:nvPr>
            <p:ph type="sldNum" sz="quarter" idx="4294967295"/>
          </p:nvPr>
        </p:nvSpPr>
        <p:spPr>
          <a:xfrm>
            <a:off x="9237980" y="6356350"/>
            <a:ext cx="2743200" cy="365125"/>
          </a:xfrm>
        </p:spPr>
        <p:txBody>
          <a:bodyPr/>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E7E6E6"/>
                </a:solidFill>
                <a:effectLst/>
                <a:uLnTx/>
                <a:uFillTx/>
                <a:latin typeface="Times New Roman" panose="02020603050405020304" pitchFamily="18" charset="0"/>
                <a:ea typeface="宋体" panose="02010600030101010101" pitchFamily="2" charset="-122"/>
                <a:cs typeface="+mn-cs"/>
              </a:rPr>
              <a:t>91</a:t>
            </a:fld>
            <a:endParaRPr kumimoji="0" lang="en-US" altLang="zh-CN" sz="1400" b="0" i="0" u="none" strike="noStrike" kern="1200" cap="none" spc="0" normalizeH="0" baseline="0" noProof="0" dirty="0">
              <a:ln>
                <a:noFill/>
              </a:ln>
              <a:solidFill>
                <a:srgbClr val="E7E6E6"/>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单核计算机系统</a:t>
            </a:r>
          </a:p>
        </p:txBody>
      </p:sp>
      <p:sp>
        <p:nvSpPr>
          <p:cNvPr id="4" name="灯片编号占位符 3"/>
          <p:cNvSpPr>
            <a:spLocks noGrp="1"/>
          </p:cNvSpPr>
          <p:nvPr>
            <p:ph type="sldNum" sz="quarter" idx="12"/>
          </p:nvPr>
        </p:nvSpPr>
        <p:spPr/>
        <p:txBody>
          <a:bodyPr/>
          <a:lstStyle/>
          <a:p>
            <a:fld id="{8EE8E787-E6FE-45D8-9039-788B45E44EE7}" type="slidenum">
              <a:rPr lang="zh-CN" altLang="en-US" smtClean="0"/>
              <a:t>92</a:t>
            </a:fld>
            <a:endParaRPr lang="zh-CN" altLang="en-US" dirty="0"/>
          </a:p>
        </p:txBody>
      </p:sp>
      <p:pic>
        <p:nvPicPr>
          <p:cNvPr id="6" name="图片 5"/>
          <p:cNvPicPr>
            <a:picLocks noChangeAspect="1"/>
          </p:cNvPicPr>
          <p:nvPr/>
        </p:nvPicPr>
        <p:blipFill>
          <a:blip r:embed="rId3"/>
          <a:srcRect l="1772" t="2432" r="3075" b="2432"/>
          <a:stretch>
            <a:fillRect/>
          </a:stretch>
        </p:blipFill>
        <p:spPr>
          <a:xfrm>
            <a:off x="622300" y="1043940"/>
            <a:ext cx="10818495" cy="579818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63196"/>
            <a:ext cx="10515600" cy="751156"/>
          </a:xfrm>
        </p:spPr>
        <p:txBody>
          <a:bodyPr/>
          <a:lstStyle/>
          <a:p>
            <a:r>
              <a:rPr lang="en-US" altLang="zh-CN" dirty="0"/>
              <a:t>CPU</a:t>
            </a:r>
            <a:r>
              <a:rPr lang="zh-CN" altLang="en-US" dirty="0"/>
              <a:t>功能层面的定义</a:t>
            </a:r>
          </a:p>
        </p:txBody>
      </p:sp>
      <p:sp>
        <p:nvSpPr>
          <p:cNvPr id="4" name="内容占位符 3"/>
          <p:cNvSpPr>
            <a:spLocks noGrp="1"/>
          </p:cNvSpPr>
          <p:nvPr>
            <p:ph idx="1"/>
          </p:nvPr>
        </p:nvSpPr>
        <p:spPr/>
        <p:txBody>
          <a:bodyPr/>
          <a:lstStyle/>
          <a:p>
            <a:pPr lvl="1">
              <a:lnSpc>
                <a:spcPct val="170000"/>
              </a:lnSpc>
              <a:buFont typeface="Wingdings" panose="05000000000000000000" charset="0"/>
              <a:buChar char="l"/>
            </a:pPr>
            <a:r>
              <a:rPr lang="zh-CN" altLang="en-US" b="1" dirty="0"/>
              <a:t> </a:t>
            </a:r>
            <a:r>
              <a:rPr lang="zh-CN" altLang="en-US" sz="3200" b="1" dirty="0"/>
              <a:t>构建一个能够通过输入的机器码，执行相应操作、并保持相应状态的 </a:t>
            </a:r>
            <a:r>
              <a:rPr lang="zh-CN" altLang="en-US" sz="3200" b="1" dirty="0">
                <a:solidFill>
                  <a:srgbClr val="FF0000"/>
                </a:solidFill>
              </a:rPr>
              <a:t>数字电路</a:t>
            </a:r>
          </a:p>
        </p:txBody>
      </p:sp>
      <p:sp>
        <p:nvSpPr>
          <p:cNvPr id="3" name="灯片编号占位符 2"/>
          <p:cNvSpPr>
            <a:spLocks noGrp="1"/>
          </p:cNvSpPr>
          <p:nvPr>
            <p:ph type="sldNum" sz="quarter" idx="12"/>
          </p:nvPr>
        </p:nvSpPr>
        <p:spPr/>
        <p:txBody>
          <a:bodyPr/>
          <a:lstStyle/>
          <a:p>
            <a:fld id="{8EE8E787-E6FE-45D8-9039-788B45E44EE7}" type="slidenum">
              <a:rPr lang="zh-CN" altLang="en-US" smtClean="0"/>
              <a:t>93</a:t>
            </a:fld>
            <a:endParaRPr lang="zh-CN" altLang="en-US" dirty="0"/>
          </a:p>
        </p:txBody>
      </p:sp>
      <p:sp>
        <p:nvSpPr>
          <p:cNvPr id="5" name="Google Shape;295;g5c40547219_0_121"/>
          <p:cNvSpPr/>
          <p:nvPr/>
        </p:nvSpPr>
        <p:spPr>
          <a:xfrm>
            <a:off x="6054818" y="3081188"/>
            <a:ext cx="2063700" cy="1469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zh-CN" altLang="en-US" sz="2800" dirty="0"/>
              <a:t>数字电路</a:t>
            </a:r>
            <a:endParaRPr lang="en-US" altLang="zh-CN" sz="2800" dirty="0"/>
          </a:p>
          <a:p>
            <a:pPr marL="0" lvl="0" indent="0" algn="ctr" rtl="0">
              <a:spcBef>
                <a:spcPts val="0"/>
              </a:spcBef>
              <a:spcAft>
                <a:spcPts val="0"/>
              </a:spcAft>
              <a:buNone/>
            </a:pPr>
            <a:r>
              <a:rPr lang="zh-CN" altLang="en-US" sz="2800" dirty="0"/>
              <a:t>（逻辑门、寄存器）</a:t>
            </a:r>
          </a:p>
        </p:txBody>
      </p:sp>
      <p:sp>
        <p:nvSpPr>
          <p:cNvPr id="6" name="Google Shape;296;g5c40547219_0_121"/>
          <p:cNvSpPr/>
          <p:nvPr/>
        </p:nvSpPr>
        <p:spPr>
          <a:xfrm>
            <a:off x="2270759" y="4688253"/>
            <a:ext cx="2192943" cy="558165"/>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r>
              <a:rPr lang="en-US" sz="2800" dirty="0"/>
              <a:t>0</a:t>
            </a:r>
            <a:r>
              <a:rPr lang="en-US" altLang="zh-CN" sz="2800" dirty="0"/>
              <a:t>x00600293</a:t>
            </a:r>
            <a:endParaRPr lang="en-US" sz="2800" dirty="0"/>
          </a:p>
        </p:txBody>
      </p:sp>
      <p:cxnSp>
        <p:nvCxnSpPr>
          <p:cNvPr id="7" name="Google Shape;297;g5c40547219_0_121"/>
          <p:cNvCxnSpPr>
            <a:cxnSpLocks/>
            <a:stCxn id="6" idx="3"/>
            <a:endCxn id="5" idx="1"/>
          </p:cNvCxnSpPr>
          <p:nvPr/>
        </p:nvCxnSpPr>
        <p:spPr>
          <a:xfrm flipV="1">
            <a:off x="4463702" y="3816038"/>
            <a:ext cx="1591116" cy="1151298"/>
          </a:xfrm>
          <a:prstGeom prst="straightConnector1">
            <a:avLst/>
          </a:prstGeom>
          <a:noFill/>
          <a:ln w="9525" cap="flat" cmpd="sng">
            <a:solidFill>
              <a:schemeClr val="dk2"/>
            </a:solidFill>
            <a:prstDash val="solid"/>
            <a:round/>
            <a:headEnd type="none" w="med" len="med"/>
            <a:tailEnd type="triangle" w="med" len="med"/>
          </a:ln>
        </p:spPr>
      </p:cxnSp>
      <p:sp>
        <p:nvSpPr>
          <p:cNvPr id="8" name="Google Shape;298;g5c40547219_0_121"/>
          <p:cNvSpPr txBox="1"/>
          <p:nvPr/>
        </p:nvSpPr>
        <p:spPr>
          <a:xfrm>
            <a:off x="403860" y="3690620"/>
            <a:ext cx="5086927" cy="7607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en-US" altLang="zh-CN" sz="2400" dirty="0">
                <a:latin typeface="Calibri" panose="020F0502020204030204"/>
                <a:ea typeface="Calibri" panose="020F0502020204030204"/>
                <a:cs typeface="Calibri" panose="020F0502020204030204"/>
                <a:sym typeface="Calibri" panose="020F0502020204030204"/>
              </a:rPr>
              <a:t>RISC-V</a:t>
            </a:r>
            <a:r>
              <a:rPr lang="zh-CN" altLang="en-US" sz="2400" dirty="0">
                <a:latin typeface="Calibri" panose="020F0502020204030204"/>
                <a:ea typeface="Calibri" panose="020F0502020204030204"/>
                <a:cs typeface="Calibri" panose="020F0502020204030204"/>
                <a:sym typeface="Calibri" panose="020F0502020204030204"/>
              </a:rPr>
              <a:t>机器码</a:t>
            </a:r>
            <a:endParaRPr lang="en-US" altLang="zh-CN" sz="2400" dirty="0">
              <a:latin typeface="Calibri" panose="020F0502020204030204"/>
              <a:ea typeface="Calibri" panose="020F0502020204030204"/>
              <a:cs typeface="Calibri" panose="020F0502020204030204"/>
              <a:sym typeface="Calibri" panose="020F0502020204030204"/>
            </a:endParaRPr>
          </a:p>
          <a:p>
            <a:pPr marL="0" lvl="0" indent="0" algn="ctr" rtl="0">
              <a:spcBef>
                <a:spcPts val="0"/>
              </a:spcBef>
              <a:spcAft>
                <a:spcPts val="0"/>
              </a:spcAft>
              <a:buNone/>
            </a:pPr>
            <a:r>
              <a:rPr lang="en-US" sz="2400" dirty="0">
                <a:latin typeface="Calibri" panose="020F0502020204030204"/>
                <a:ea typeface="Calibri" panose="020F0502020204030204"/>
                <a:cs typeface="Calibri" panose="020F0502020204030204"/>
                <a:sym typeface="Calibri" panose="020F0502020204030204"/>
              </a:rPr>
              <a:t>(</a:t>
            </a:r>
            <a:r>
              <a:rPr lang="zh-CN" altLang="en-US" sz="2400" dirty="0">
                <a:latin typeface="Calibri" panose="020F0502020204030204"/>
                <a:ea typeface="Calibri" panose="020F0502020204030204"/>
                <a:cs typeface="Calibri" panose="020F0502020204030204"/>
                <a:sym typeface="Calibri" panose="020F0502020204030204"/>
              </a:rPr>
              <a:t>例如：</a:t>
            </a:r>
            <a:r>
              <a:rPr lang="en-US" sz="2400" dirty="0" err="1">
                <a:latin typeface="Calibri" panose="020F0502020204030204"/>
                <a:ea typeface="Calibri" panose="020F0502020204030204"/>
                <a:cs typeface="Calibri" panose="020F0502020204030204"/>
                <a:sym typeface="Calibri" panose="020F0502020204030204"/>
              </a:rPr>
              <a:t>addi</a:t>
            </a:r>
            <a:r>
              <a:rPr lang="en-US" sz="2400" dirty="0">
                <a:latin typeface="Calibri" panose="020F0502020204030204"/>
                <a:ea typeface="Calibri" panose="020F0502020204030204"/>
                <a:cs typeface="Calibri" panose="020F0502020204030204"/>
                <a:sym typeface="Calibri" panose="020F0502020204030204"/>
              </a:rPr>
              <a:t> t0, x0, 6)</a:t>
            </a:r>
          </a:p>
          <a:p>
            <a:pPr marL="0" lvl="0" indent="0" algn="ctr" rtl="0">
              <a:spcBef>
                <a:spcPts val="0"/>
              </a:spcBef>
              <a:spcAft>
                <a:spcPts val="0"/>
              </a:spcAft>
              <a:buNone/>
            </a:pPr>
            <a:endParaRPr lang="en-US" sz="2400" dirty="0">
              <a:latin typeface="Calibri" panose="020F0502020204030204"/>
              <a:ea typeface="Calibri" panose="020F0502020204030204"/>
              <a:cs typeface="Calibri" panose="020F0502020204030204"/>
              <a:sym typeface="Calibri" panose="020F0502020204030204"/>
            </a:endParaRPr>
          </a:p>
        </p:txBody>
      </p:sp>
      <p:sp>
        <p:nvSpPr>
          <p:cNvPr id="9" name="Google Shape;299;g5c40547219_0_121"/>
          <p:cNvSpPr/>
          <p:nvPr/>
        </p:nvSpPr>
        <p:spPr>
          <a:xfrm rot="-1555732">
            <a:off x="6453444" y="4051009"/>
            <a:ext cx="5804535" cy="1470025"/>
          </a:xfrm>
          <a:prstGeom prst="irregularSeal1">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ctr" rtl="0">
              <a:spcBef>
                <a:spcPts val="0"/>
              </a:spcBef>
              <a:spcAft>
                <a:spcPts val="0"/>
              </a:spcAft>
              <a:buNone/>
            </a:pPr>
            <a:r>
              <a:rPr lang="zh-CN" altLang="en-US" sz="2400" dirty="0"/>
              <a:t>执行完毕这条指令后，</a:t>
            </a:r>
            <a:endParaRPr lang="en-US" altLang="zh-CN" sz="2400" dirty="0"/>
          </a:p>
          <a:p>
            <a:pPr marL="0" lvl="0" indent="0" algn="ctr" rtl="0">
              <a:spcBef>
                <a:spcPts val="0"/>
              </a:spcBef>
              <a:spcAft>
                <a:spcPts val="0"/>
              </a:spcAft>
              <a:buNone/>
            </a:pPr>
            <a:r>
              <a:rPr lang="zh-CN" altLang="en-US" sz="2400" dirty="0"/>
              <a:t>寄存器</a:t>
            </a:r>
            <a:r>
              <a:rPr lang="en-US" altLang="zh-CN" sz="2400" dirty="0"/>
              <a:t>t0</a:t>
            </a:r>
            <a:r>
              <a:rPr lang="zh-CN" altLang="en-US" sz="2400" dirty="0"/>
              <a:t>的值为</a:t>
            </a:r>
            <a:r>
              <a:rPr lang="en-US" altLang="zh-CN" sz="2400" dirty="0"/>
              <a:t>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P spid="6" grpId="0" animBg="1"/>
      <p:bldP spid="8" grpId="0"/>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a:t>CPU</a:t>
            </a:r>
            <a:r>
              <a:rPr lang="zh-CN" altLang="en-US" b="0" dirty="0"/>
              <a:t>的组成部分</a:t>
            </a:r>
          </a:p>
        </p:txBody>
      </p:sp>
      <p:sp>
        <p:nvSpPr>
          <p:cNvPr id="4" name="内容占位符 3"/>
          <p:cNvSpPr>
            <a:spLocks noGrp="1"/>
          </p:cNvSpPr>
          <p:nvPr>
            <p:ph idx="1"/>
          </p:nvPr>
        </p:nvSpPr>
        <p:spPr/>
        <p:txBody>
          <a:bodyPr/>
          <a:lstStyle/>
          <a:p>
            <a:pPr>
              <a:lnSpc>
                <a:spcPct val="130000"/>
              </a:lnSpc>
              <a:buFont typeface="Wingdings" panose="05000000000000000000" charset="0"/>
              <a:buChar char="l"/>
            </a:pPr>
            <a:r>
              <a:rPr lang="zh-CN" altLang="en-US" b="1" dirty="0"/>
              <a:t>数据通路</a:t>
            </a:r>
            <a:r>
              <a:rPr lang="zh-CN" altLang="en-US" dirty="0"/>
              <a:t>是处理器中执行所需操作的硬件</a:t>
            </a:r>
            <a:endParaRPr lang="en-US" altLang="zh-CN" dirty="0"/>
          </a:p>
          <a:p>
            <a:pPr lvl="1">
              <a:lnSpc>
                <a:spcPct val="130000"/>
              </a:lnSpc>
              <a:buFont typeface="Wingdings" panose="05000000000000000000" charset="0"/>
              <a:buChar char="l"/>
            </a:pPr>
            <a:r>
              <a:rPr lang="zh-CN" altLang="en-US" sz="2400" dirty="0"/>
              <a:t>执行控制器的操作（例如，控制器告诉数据通路，执行</a:t>
            </a:r>
            <a:r>
              <a:rPr lang="en-US" altLang="zh-CN" sz="2400" dirty="0"/>
              <a:t>add</a:t>
            </a:r>
            <a:r>
              <a:rPr lang="zh-CN" altLang="en-US" sz="2400" dirty="0"/>
              <a:t>指令，则数据通路就会将操作数传递给加法器）</a:t>
            </a:r>
          </a:p>
          <a:p>
            <a:pPr marL="0" indent="0">
              <a:lnSpc>
                <a:spcPct val="130000"/>
              </a:lnSpc>
              <a:buFont typeface="Wingdings" panose="05000000000000000000" charset="0"/>
              <a:buNone/>
            </a:pPr>
            <a:r>
              <a:rPr lang="en-US" altLang="zh-CN" dirty="0">
                <a:sym typeface="+mn-ea"/>
              </a:rPr>
              <a:t>                   ≈≈</a:t>
            </a:r>
            <a:r>
              <a:rPr lang="zh-CN" altLang="en-US" dirty="0"/>
              <a:t>处理器的</a:t>
            </a:r>
            <a:r>
              <a:rPr lang="zh-CN" altLang="en-US" b="1" dirty="0"/>
              <a:t>四肢</a:t>
            </a:r>
            <a:endParaRPr lang="en-US" altLang="zh-CN" dirty="0"/>
          </a:p>
          <a:p>
            <a:pPr>
              <a:lnSpc>
                <a:spcPct val="130000"/>
              </a:lnSpc>
              <a:buFont typeface="Wingdings" panose="05000000000000000000" charset="0"/>
              <a:buChar char="l"/>
            </a:pPr>
            <a:r>
              <a:rPr lang="zh-CN" altLang="en-US" b="1" dirty="0"/>
              <a:t>控制器</a:t>
            </a:r>
            <a:r>
              <a:rPr lang="zh-CN" altLang="en-US" dirty="0"/>
              <a:t>是对数据通路要做什么操作进行调度的硬件结构</a:t>
            </a:r>
            <a:endParaRPr lang="en-US" altLang="zh-CN" dirty="0"/>
          </a:p>
          <a:p>
            <a:pPr lvl="1">
              <a:lnSpc>
                <a:spcPct val="130000"/>
              </a:lnSpc>
              <a:buFont typeface="Wingdings" panose="05000000000000000000" charset="0"/>
              <a:buChar char="l"/>
            </a:pPr>
            <a:r>
              <a:rPr lang="zh-CN" altLang="en-US" sz="2400" dirty="0"/>
              <a:t>告诉数据通路：需要执行什么操作？需要读内存吗？需要写寄存器吗？写哪个寄存器？读哪个寄存器？</a:t>
            </a:r>
          </a:p>
          <a:p>
            <a:pPr marL="0" indent="0">
              <a:lnSpc>
                <a:spcPct val="130000"/>
              </a:lnSpc>
              <a:buFont typeface="Wingdings" panose="05000000000000000000" charset="0"/>
              <a:buNone/>
            </a:pPr>
            <a:r>
              <a:rPr lang="en-US" altLang="zh-CN" dirty="0"/>
              <a:t>                  ≈≈</a:t>
            </a:r>
            <a:r>
              <a:rPr lang="zh-CN" altLang="en-US" dirty="0"/>
              <a:t>处理器的</a:t>
            </a:r>
            <a:r>
              <a:rPr lang="zh-CN" altLang="en-US" b="1" dirty="0"/>
              <a:t>大脑</a:t>
            </a:r>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6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94</a:t>
            </a:fld>
            <a:endPar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第四章 </a:t>
            </a:r>
            <a:r>
              <a:rPr lang="zh-CN" altLang="zh-CN" dirty="0"/>
              <a:t>处理器设计</a:t>
            </a:r>
            <a:r>
              <a:rPr lang="zh-CN" altLang="en-US" dirty="0"/>
              <a:t> </a:t>
            </a:r>
          </a:p>
        </p:txBody>
      </p:sp>
      <p:sp>
        <p:nvSpPr>
          <p:cNvPr id="4" name="内容占位符 3"/>
          <p:cNvSpPr>
            <a:spLocks noGrp="1"/>
          </p:cNvSpPr>
          <p:nvPr>
            <p:ph idx="1"/>
          </p:nvPr>
        </p:nvSpPr>
        <p:spPr/>
        <p:txBody>
          <a:bodyPr/>
          <a:lstStyle/>
          <a:p>
            <a:r>
              <a:rPr lang="zh-CN" altLang="en-US" sz="3600" dirty="0">
                <a:solidFill>
                  <a:schemeClr val="tx1"/>
                </a:solidFill>
              </a:rPr>
              <a:t>处理器设计的需求分析</a:t>
            </a:r>
            <a:endParaRPr lang="en-US" altLang="zh-CN" sz="3600" dirty="0">
              <a:solidFill>
                <a:schemeClr val="tx1"/>
              </a:solidFill>
            </a:endParaRPr>
          </a:p>
          <a:p>
            <a:r>
              <a:rPr lang="en-US" altLang="zh-CN" sz="3600" b="1" dirty="0">
                <a:solidFill>
                  <a:srgbClr val="FF0000"/>
                </a:solidFill>
              </a:rPr>
              <a:t>RISC-V</a:t>
            </a:r>
            <a:r>
              <a:rPr lang="zh-CN" altLang="en-US" sz="3600" b="1" dirty="0">
                <a:solidFill>
                  <a:srgbClr val="FF0000"/>
                </a:solidFill>
              </a:rPr>
              <a:t>数据通路的组件选择</a:t>
            </a:r>
            <a:endParaRPr lang="zh-CN" altLang="zh-CN" sz="3600" b="1" dirty="0">
              <a:solidFill>
                <a:srgbClr val="FF0000"/>
              </a:solidFill>
            </a:endParaRPr>
          </a:p>
          <a:p>
            <a:pPr lvl="0"/>
            <a:r>
              <a:rPr lang="en-US" altLang="zh-CN" sz="3600" dirty="0">
                <a:sym typeface="+mn-ea"/>
              </a:rPr>
              <a:t>RISC-V</a:t>
            </a:r>
            <a:r>
              <a:rPr lang="zh-CN" altLang="en-US" sz="3600" dirty="0">
                <a:sym typeface="+mn-ea"/>
              </a:rPr>
              <a:t>部分指令的数据通路设计</a:t>
            </a:r>
            <a:endParaRPr lang="en-US" altLang="zh-CN" sz="3600" dirty="0">
              <a:solidFill>
                <a:srgbClr val="FF0000"/>
              </a:solidFill>
            </a:endParaRPr>
          </a:p>
          <a:p>
            <a:r>
              <a:rPr lang="en-US" altLang="zh-CN" sz="3600" dirty="0"/>
              <a:t>RISC-V</a:t>
            </a:r>
            <a:r>
              <a:rPr lang="zh-CN" altLang="zh-CN" sz="3600" dirty="0"/>
              <a:t>控制器</a:t>
            </a:r>
          </a:p>
          <a:p>
            <a:endParaRPr lang="zh-CN" altLang="zh-CN" sz="3600" dirty="0"/>
          </a:p>
        </p:txBody>
      </p:sp>
      <p:sp>
        <p:nvSpPr>
          <p:cNvPr id="2" name="灯片编号占位符 1"/>
          <p:cNvSpPr>
            <a:spLocks noGrp="1"/>
          </p:cNvSpPr>
          <p:nvPr>
            <p:ph type="sldNum" sz="quarter" idx="4294967295"/>
          </p:nvPr>
        </p:nvSpPr>
        <p:spPr>
          <a:xfrm>
            <a:off x="9237980" y="6356350"/>
            <a:ext cx="2743200" cy="365125"/>
          </a:xfrm>
        </p:spPr>
        <p:txBody>
          <a:bodyPr/>
          <a:lstStyle>
            <a:defPPr>
              <a:defRPr lang="zh-CN"/>
            </a:defPPr>
            <a:lvl1pPr marL="0" lvl="0" indent="0" algn="r" defTabSz="914400" rtl="0" eaLnBrk="0" fontAlgn="base" latinLnBrk="0" hangingPunct="0">
              <a:lnSpc>
                <a:spcPct val="100000"/>
              </a:lnSpc>
              <a:spcBef>
                <a:spcPct val="0"/>
              </a:spcBef>
              <a:spcAft>
                <a:spcPct val="0"/>
              </a:spcAft>
              <a:buNone/>
              <a:defRPr sz="1400" b="0" i="0" u="none" kern="1200" baseline="0">
                <a:solidFill>
                  <a:schemeClr val="bg2"/>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bg2"/>
                </a:solidFill>
                <a:latin typeface="Arial" panose="020B0604020202020204" pitchFamily="34" charset="0"/>
                <a:ea typeface="宋体" panose="02010600030101010101" pitchFamily="2" charset="-122"/>
                <a:cs typeface="+mn-cs"/>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9A0DB2DC-4C9A-4742-B13C-FB6460FD3503}" type="slidenum">
              <a:rPr kumimoji="0" lang="en-US" altLang="zh-CN" sz="1400" b="0" i="0" u="none" strike="noStrike" kern="1200" cap="none" spc="0" normalizeH="0" baseline="0" noProof="0" smtClean="0">
                <a:ln>
                  <a:noFill/>
                </a:ln>
                <a:solidFill>
                  <a:srgbClr val="E7E6E6"/>
                </a:solidFill>
                <a:effectLst/>
                <a:uLnTx/>
                <a:uFillTx/>
                <a:latin typeface="Times New Roman" panose="02020603050405020304" pitchFamily="18" charset="0"/>
                <a:ea typeface="宋体" panose="02010600030101010101" pitchFamily="2" charset="-122"/>
                <a:cs typeface="+mn-cs"/>
              </a:rPr>
              <a:t>95</a:t>
            </a:fld>
            <a:endParaRPr kumimoji="0" lang="en-US" altLang="zh-CN" sz="1400" b="0" i="0" u="none" strike="noStrike" kern="1200" cap="none" spc="0" normalizeH="0" baseline="0" noProof="0" dirty="0">
              <a:ln>
                <a:noFill/>
              </a:ln>
              <a:solidFill>
                <a:srgbClr val="E7E6E6"/>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zh-CN" b="0" dirty="0">
                <a:sym typeface="+mn-ea"/>
              </a:rPr>
              <a:t>存储组件</a:t>
            </a:r>
            <a:r>
              <a:rPr lang="en-US" altLang="zh-CN" b="0" dirty="0">
                <a:sym typeface="+mn-ea"/>
              </a:rPr>
              <a:t>——</a:t>
            </a:r>
            <a:r>
              <a:rPr lang="zh-CN" altLang="en-US" b="0" dirty="0">
                <a:sym typeface="+mn-ea"/>
              </a:rPr>
              <a:t>数据</a:t>
            </a:r>
            <a:r>
              <a:rPr b="0" dirty="0">
                <a:sym typeface="+mn-ea"/>
              </a:rPr>
              <a:t>存储器</a:t>
            </a:r>
            <a:endParaRPr lang="zh-CN" altLang="en-US" b="0" dirty="0"/>
          </a:p>
        </p:txBody>
      </p:sp>
      <p:sp>
        <p:nvSpPr>
          <p:cNvPr id="6" name="内容占位符 5"/>
          <p:cNvSpPr>
            <a:spLocks noGrp="1"/>
          </p:cNvSpPr>
          <p:nvPr>
            <p:ph idx="1"/>
          </p:nvPr>
        </p:nvSpPr>
        <p:spPr/>
        <p:txBody>
          <a:bodyPr/>
          <a:lstStyle/>
          <a:p>
            <a:pPr marL="12700">
              <a:lnSpc>
                <a:spcPct val="100000"/>
              </a:lnSpc>
              <a:spcBef>
                <a:spcPts val="1045"/>
              </a:spcBef>
            </a:pPr>
            <a:r>
              <a:rPr lang="zh-CN" dirty="0">
                <a:latin typeface="微软雅黑" panose="020B0503020204020204" charset="-122"/>
                <a:cs typeface="微软雅黑" panose="020B0503020204020204" charset="-122"/>
                <a:sym typeface="+mn-ea"/>
              </a:rPr>
              <a:t>时序逻辑</a:t>
            </a:r>
            <a:r>
              <a:rPr lang="en-US" altLang="zh-CN" dirty="0">
                <a:latin typeface="微软雅黑" panose="020B0503020204020204" charset="-122"/>
                <a:cs typeface="微软雅黑" panose="020B0503020204020204" charset="-122"/>
                <a:sym typeface="+mn-ea"/>
              </a:rPr>
              <a:t> vs </a:t>
            </a:r>
            <a:r>
              <a:rPr lang="zh-CN" altLang="en-US" dirty="0">
                <a:latin typeface="微软雅黑" panose="020B0503020204020204" charset="-122"/>
                <a:cs typeface="微软雅黑" panose="020B0503020204020204" charset="-122"/>
                <a:sym typeface="+mn-ea"/>
              </a:rPr>
              <a:t>组合逻辑</a:t>
            </a:r>
            <a:endParaRPr dirty="0">
              <a:latin typeface="微软雅黑" panose="020B0503020204020204" charset="-122"/>
              <a:cs typeface="微软雅黑" panose="020B0503020204020204" charset="-122"/>
              <a:sym typeface="+mn-ea"/>
            </a:endParaRPr>
          </a:p>
          <a:p>
            <a:pPr marL="12700">
              <a:lnSpc>
                <a:spcPct val="100000"/>
              </a:lnSpc>
              <a:spcBef>
                <a:spcPts val="1045"/>
              </a:spcBef>
            </a:pPr>
            <a:r>
              <a:rPr dirty="0">
                <a:latin typeface="微软雅黑" panose="020B0503020204020204" charset="-122"/>
                <a:cs typeface="微软雅黑" panose="020B0503020204020204" charset="-122"/>
                <a:sym typeface="+mn-ea"/>
              </a:rPr>
              <a:t>数据接口信号</a:t>
            </a:r>
            <a:endParaRPr>
              <a:latin typeface="微软雅黑" panose="020B0503020204020204" charset="-122"/>
              <a:cs typeface="微软雅黑" panose="020B0503020204020204" charset="-122"/>
            </a:endParaRPr>
          </a:p>
          <a:p>
            <a:pPr marL="746760" lvl="1" indent="-252095">
              <a:lnSpc>
                <a:spcPct val="100000"/>
              </a:lnSpc>
              <a:spcBef>
                <a:spcPts val="705"/>
              </a:spcBef>
              <a:buChar char="◦"/>
              <a:tabLst>
                <a:tab pos="289560" algn="l"/>
                <a:tab pos="290195" algn="l"/>
              </a:tabLst>
            </a:pPr>
            <a:r>
              <a:rPr spc="-5" dirty="0">
                <a:latin typeface="Arial" panose="020B0604020202020204"/>
                <a:cs typeface="Arial" panose="020B0604020202020204"/>
                <a:sym typeface="+mn-ea"/>
              </a:rPr>
              <a:t>Data</a:t>
            </a:r>
            <a:r>
              <a:rPr spc="-80" dirty="0">
                <a:latin typeface="Arial" panose="020B0604020202020204"/>
                <a:cs typeface="Arial" panose="020B0604020202020204"/>
                <a:sym typeface="+mn-ea"/>
              </a:rPr>
              <a:t> </a:t>
            </a:r>
            <a:r>
              <a:rPr spc="-5" dirty="0">
                <a:latin typeface="Arial" panose="020B0604020202020204"/>
                <a:cs typeface="Arial" panose="020B0604020202020204"/>
                <a:sym typeface="+mn-ea"/>
              </a:rPr>
              <a:t>In</a:t>
            </a:r>
            <a:r>
              <a:rPr spc="-5" dirty="0">
                <a:latin typeface="微软雅黑" panose="020B0503020204020204" charset="-122"/>
                <a:cs typeface="微软雅黑" panose="020B0503020204020204" charset="-122"/>
                <a:sym typeface="+mn-ea"/>
              </a:rPr>
              <a:t>：</a:t>
            </a:r>
            <a:r>
              <a:rPr dirty="0">
                <a:latin typeface="微软雅黑" panose="020B0503020204020204" charset="-122"/>
                <a:cs typeface="微软雅黑" panose="020B0503020204020204" charset="-122"/>
                <a:sym typeface="+mn-ea"/>
              </a:rPr>
              <a:t>数据输入</a:t>
            </a:r>
            <a:endParaRPr>
              <a:latin typeface="微软雅黑" panose="020B0503020204020204" charset="-122"/>
              <a:cs typeface="微软雅黑" panose="020B0503020204020204" charset="-122"/>
            </a:endParaRPr>
          </a:p>
          <a:p>
            <a:pPr marL="746760" lvl="1" indent="-252095">
              <a:lnSpc>
                <a:spcPct val="100000"/>
              </a:lnSpc>
              <a:spcBef>
                <a:spcPts val="580"/>
              </a:spcBef>
              <a:buChar char="◦"/>
              <a:tabLst>
                <a:tab pos="289560" algn="l"/>
                <a:tab pos="290195" algn="l"/>
              </a:tabLst>
            </a:pPr>
            <a:r>
              <a:rPr spc="-5" dirty="0">
                <a:latin typeface="Arial" panose="020B0604020202020204"/>
                <a:cs typeface="Arial" panose="020B0604020202020204"/>
                <a:sym typeface="+mn-ea"/>
              </a:rPr>
              <a:t>Data</a:t>
            </a:r>
            <a:r>
              <a:rPr spc="-65" dirty="0">
                <a:latin typeface="Arial" panose="020B0604020202020204"/>
                <a:cs typeface="Arial" panose="020B0604020202020204"/>
                <a:sym typeface="+mn-ea"/>
              </a:rPr>
              <a:t> </a:t>
            </a:r>
            <a:r>
              <a:rPr spc="-5" dirty="0">
                <a:latin typeface="Arial" panose="020B0604020202020204"/>
                <a:cs typeface="Arial" panose="020B0604020202020204"/>
                <a:sym typeface="+mn-ea"/>
              </a:rPr>
              <a:t>Out</a:t>
            </a:r>
            <a:r>
              <a:rPr spc="-5" dirty="0">
                <a:latin typeface="微软雅黑" panose="020B0503020204020204" charset="-122"/>
                <a:cs typeface="微软雅黑" panose="020B0503020204020204" charset="-122"/>
                <a:sym typeface="+mn-ea"/>
              </a:rPr>
              <a:t>：</a:t>
            </a:r>
            <a:r>
              <a:rPr dirty="0">
                <a:latin typeface="微软雅黑" panose="020B0503020204020204" charset="-122"/>
                <a:cs typeface="微软雅黑" panose="020B0503020204020204" charset="-122"/>
                <a:sym typeface="+mn-ea"/>
              </a:rPr>
              <a:t>数</a:t>
            </a:r>
            <a:r>
              <a:rPr spc="-5" dirty="0">
                <a:latin typeface="微软雅黑" panose="020B0503020204020204" charset="-122"/>
                <a:cs typeface="微软雅黑" panose="020B0503020204020204" charset="-122"/>
                <a:sym typeface="+mn-ea"/>
              </a:rPr>
              <a:t>据</a:t>
            </a:r>
            <a:r>
              <a:rPr dirty="0">
                <a:latin typeface="微软雅黑" panose="020B0503020204020204" charset="-122"/>
                <a:cs typeface="微软雅黑" panose="020B0503020204020204" charset="-122"/>
                <a:sym typeface="+mn-ea"/>
              </a:rPr>
              <a:t>输出</a:t>
            </a:r>
          </a:p>
          <a:p>
            <a:pPr marL="12700">
              <a:lnSpc>
                <a:spcPct val="100000"/>
              </a:lnSpc>
              <a:spcBef>
                <a:spcPts val="1045"/>
              </a:spcBef>
            </a:pPr>
            <a:r>
              <a:rPr dirty="0">
                <a:sym typeface="+mn-ea"/>
              </a:rPr>
              <a:t>读写控制</a:t>
            </a:r>
            <a:endParaRPr dirty="0"/>
          </a:p>
          <a:p>
            <a:pPr marL="746760" marR="5080" lvl="1" indent="-251460">
              <a:lnSpc>
                <a:spcPct val="120000"/>
              </a:lnSpc>
              <a:spcBef>
                <a:spcPts val="130"/>
              </a:spcBef>
              <a:buChar char="◦"/>
              <a:tabLst>
                <a:tab pos="289560" algn="l"/>
                <a:tab pos="290195" algn="l"/>
              </a:tabLst>
            </a:pPr>
            <a:r>
              <a:rPr spc="15" dirty="0">
                <a:latin typeface="Arial" panose="020B0604020202020204"/>
                <a:cs typeface="Arial" panose="020B0604020202020204"/>
                <a:sym typeface="+mn-ea"/>
              </a:rPr>
              <a:t>Address</a:t>
            </a:r>
            <a:r>
              <a:rPr spc="15" dirty="0">
                <a:sym typeface="+mn-ea"/>
              </a:rPr>
              <a:t>：</a:t>
            </a:r>
            <a:r>
              <a:rPr spc="55" dirty="0">
                <a:sym typeface="+mn-ea"/>
              </a:rPr>
              <a:t>指</a:t>
            </a:r>
            <a:r>
              <a:rPr spc="65" dirty="0">
                <a:sym typeface="+mn-ea"/>
              </a:rPr>
              <a:t>定一个</a:t>
            </a:r>
            <a:r>
              <a:rPr spc="55" dirty="0">
                <a:sym typeface="+mn-ea"/>
              </a:rPr>
              <a:t>存</a:t>
            </a:r>
            <a:r>
              <a:rPr spc="65" dirty="0">
                <a:sym typeface="+mn-ea"/>
              </a:rPr>
              <a:t>储单</a:t>
            </a:r>
            <a:r>
              <a:rPr spc="100" dirty="0">
                <a:sym typeface="+mn-ea"/>
              </a:rPr>
              <a:t>元</a:t>
            </a:r>
            <a:r>
              <a:rPr spc="60" dirty="0">
                <a:sym typeface="+mn-ea"/>
              </a:rPr>
              <a:t>，</a:t>
            </a:r>
            <a:r>
              <a:rPr spc="65" dirty="0">
                <a:sym typeface="+mn-ea"/>
              </a:rPr>
              <a:t>将其内</a:t>
            </a:r>
            <a:r>
              <a:rPr spc="55" dirty="0">
                <a:sym typeface="+mn-ea"/>
              </a:rPr>
              <a:t>容</a:t>
            </a:r>
            <a:r>
              <a:rPr spc="65" dirty="0">
                <a:sym typeface="+mn-ea"/>
              </a:rPr>
              <a:t>送</a:t>
            </a:r>
            <a:r>
              <a:rPr dirty="0">
                <a:sym typeface="+mn-ea"/>
              </a:rPr>
              <a:t>到数据输出</a:t>
            </a:r>
            <a:r>
              <a:rPr lang="zh-CN" dirty="0">
                <a:sym typeface="+mn-ea"/>
              </a:rPr>
              <a:t>端</a:t>
            </a:r>
            <a:endParaRPr>
              <a:latin typeface="Arial" panose="020B0604020202020204"/>
              <a:cs typeface="Arial" panose="020B0604020202020204"/>
            </a:endParaRPr>
          </a:p>
          <a:p>
            <a:pPr marL="746760" marR="5080" lvl="1" indent="-251460">
              <a:lnSpc>
                <a:spcPts val="3460"/>
              </a:lnSpc>
              <a:spcBef>
                <a:spcPts val="210"/>
              </a:spcBef>
              <a:buChar char="◦"/>
              <a:tabLst>
                <a:tab pos="289560" algn="l"/>
                <a:tab pos="290195" algn="l"/>
                <a:tab pos="1153795" algn="l"/>
              </a:tabLst>
            </a:pPr>
            <a:r>
              <a:rPr spc="-50" dirty="0">
                <a:latin typeface="Arial" panose="020B0604020202020204"/>
                <a:cs typeface="Arial" panose="020B0604020202020204"/>
                <a:sym typeface="+mn-ea"/>
              </a:rPr>
              <a:t>W</a:t>
            </a:r>
            <a:r>
              <a:rPr spc="-5" dirty="0">
                <a:latin typeface="Arial" panose="020B0604020202020204"/>
                <a:cs typeface="Arial" panose="020B0604020202020204"/>
                <a:sym typeface="+mn-ea"/>
              </a:rPr>
              <a:t>riteE</a:t>
            </a:r>
            <a:r>
              <a:rPr spc="-15" dirty="0">
                <a:latin typeface="Arial" panose="020B0604020202020204"/>
                <a:cs typeface="Arial" panose="020B0604020202020204"/>
                <a:sym typeface="+mn-ea"/>
              </a:rPr>
              <a:t>n</a:t>
            </a:r>
            <a:r>
              <a:rPr spc="-5" dirty="0">
                <a:latin typeface="Arial" panose="020B0604020202020204"/>
                <a:cs typeface="Arial" panose="020B0604020202020204"/>
                <a:sym typeface="+mn-ea"/>
              </a:rPr>
              <a:t>abl</a:t>
            </a:r>
            <a:r>
              <a:rPr spc="30" dirty="0">
                <a:latin typeface="Arial" panose="020B0604020202020204"/>
                <a:cs typeface="Arial" panose="020B0604020202020204"/>
                <a:sym typeface="+mn-ea"/>
              </a:rPr>
              <a:t>e</a:t>
            </a:r>
            <a:r>
              <a:rPr spc="35" dirty="0">
                <a:sym typeface="+mn-ea"/>
              </a:rPr>
              <a:t>：写</a:t>
            </a:r>
            <a:r>
              <a:rPr spc="45" dirty="0">
                <a:sym typeface="+mn-ea"/>
              </a:rPr>
              <a:t>使</a:t>
            </a:r>
            <a:r>
              <a:rPr spc="35" dirty="0">
                <a:sym typeface="+mn-ea"/>
              </a:rPr>
              <a:t>能。</a:t>
            </a:r>
            <a:r>
              <a:rPr spc="45" dirty="0">
                <a:sym typeface="+mn-ea"/>
              </a:rPr>
              <a:t>在</a:t>
            </a:r>
            <a:r>
              <a:rPr spc="30" dirty="0">
                <a:sym typeface="+mn-ea"/>
              </a:rPr>
              <a:t>时钟信</a:t>
            </a:r>
            <a:r>
              <a:rPr spc="45" dirty="0">
                <a:sym typeface="+mn-ea"/>
              </a:rPr>
              <a:t>号（</a:t>
            </a:r>
            <a:r>
              <a:rPr spc="-5" dirty="0">
                <a:latin typeface="Arial" panose="020B0604020202020204"/>
                <a:cs typeface="Arial" panose="020B0604020202020204"/>
                <a:sym typeface="+mn-ea"/>
              </a:rPr>
              <a:t>cl</a:t>
            </a:r>
            <a:r>
              <a:rPr spc="25" dirty="0">
                <a:latin typeface="Arial" panose="020B0604020202020204"/>
                <a:cs typeface="Arial" panose="020B0604020202020204"/>
                <a:sym typeface="+mn-ea"/>
              </a:rPr>
              <a:t>k</a:t>
            </a:r>
            <a:r>
              <a:rPr spc="35" dirty="0">
                <a:sym typeface="+mn-ea"/>
              </a:rPr>
              <a:t>）</a:t>
            </a:r>
            <a:r>
              <a:rPr spc="30" dirty="0">
                <a:sym typeface="+mn-ea"/>
              </a:rPr>
              <a:t>的</a:t>
            </a:r>
            <a:r>
              <a:rPr spc="45" dirty="0">
                <a:sym typeface="+mn-ea"/>
              </a:rPr>
              <a:t>上</a:t>
            </a:r>
            <a:r>
              <a:rPr spc="30" dirty="0">
                <a:sym typeface="+mn-ea"/>
              </a:rPr>
              <a:t>升</a:t>
            </a:r>
            <a:r>
              <a:rPr spc="45" dirty="0">
                <a:sym typeface="+mn-ea"/>
              </a:rPr>
              <a:t>沿</a:t>
            </a:r>
            <a:r>
              <a:rPr spc="35" dirty="0">
                <a:sym typeface="+mn-ea"/>
              </a:rPr>
              <a:t>，</a:t>
            </a:r>
            <a:r>
              <a:rPr spc="30" dirty="0">
                <a:sym typeface="+mn-ea"/>
              </a:rPr>
              <a:t>如</a:t>
            </a:r>
            <a:r>
              <a:rPr spc="45" dirty="0">
                <a:sym typeface="+mn-ea"/>
              </a:rPr>
              <a:t>果</a:t>
            </a:r>
            <a:r>
              <a:rPr spc="30" dirty="0">
                <a:sym typeface="+mn-ea"/>
              </a:rPr>
              <a:t>写使</a:t>
            </a:r>
            <a:r>
              <a:rPr dirty="0">
                <a:sym typeface="+mn-ea"/>
              </a:rPr>
              <a:t>能信号有效</a:t>
            </a:r>
            <a:r>
              <a:rPr spc="-5" dirty="0">
                <a:sym typeface="+mn-ea"/>
              </a:rPr>
              <a:t>，</a:t>
            </a:r>
            <a:r>
              <a:rPr dirty="0">
                <a:sym typeface="+mn-ea"/>
              </a:rPr>
              <a:t>将数据输入信号的内容存入地址信号指定存储单元</a:t>
            </a:r>
          </a:p>
          <a:p>
            <a:pPr marL="38100" marR="5080" lvl="0" indent="0">
              <a:lnSpc>
                <a:spcPts val="3460"/>
              </a:lnSpc>
              <a:spcBef>
                <a:spcPts val="210"/>
              </a:spcBef>
              <a:buNone/>
              <a:tabLst>
                <a:tab pos="289560" algn="l"/>
                <a:tab pos="290195" algn="l"/>
                <a:tab pos="1153795" algn="l"/>
              </a:tabLst>
            </a:pPr>
            <a:r>
              <a:rPr b="1" dirty="0">
                <a:solidFill>
                  <a:srgbClr val="FF0000"/>
                </a:solidFill>
                <a:latin typeface="宋体" panose="02010600030101010101" pitchFamily="2" charset="-122"/>
                <a:cs typeface="宋体" panose="02010600030101010101" pitchFamily="2" charset="-122"/>
                <a:sym typeface="+mn-ea"/>
              </a:rPr>
              <a:t>注：存储器的读操作不受时钟控制</a:t>
            </a:r>
            <a:endParaRPr b="1">
              <a:solidFill>
                <a:srgbClr val="FF0000"/>
              </a:solidFill>
              <a:latin typeface="微软雅黑" panose="020B0503020204020204" charset="-122"/>
              <a:cs typeface="微软雅黑" panose="020B0503020204020204" charset="-122"/>
            </a:endParaRPr>
          </a:p>
          <a:p>
            <a:endParaRPr lang="zh-CN" altLang="en-US" b="1">
              <a:solidFill>
                <a:srgbClr val="FF0000"/>
              </a:solidFill>
              <a:latin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6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96</a:t>
            </a:fld>
            <a:endPar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nvGrpSpPr>
          <p:cNvPr id="24" name="组合 23"/>
          <p:cNvGrpSpPr/>
          <p:nvPr/>
        </p:nvGrpSpPr>
        <p:grpSpPr>
          <a:xfrm>
            <a:off x="7109460" y="1234440"/>
            <a:ext cx="4383405" cy="2028190"/>
            <a:chOff x="11396" y="2363"/>
            <a:chExt cx="6344" cy="2775"/>
          </a:xfrm>
        </p:grpSpPr>
        <p:sp>
          <p:nvSpPr>
            <p:cNvPr id="7" name="object 7"/>
            <p:cNvSpPr txBox="1"/>
            <p:nvPr/>
          </p:nvSpPr>
          <p:spPr>
            <a:xfrm>
              <a:off x="11753" y="4573"/>
              <a:ext cx="531" cy="439"/>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defRPr/>
              </a:pPr>
              <a:r>
                <a:rPr kumimoji="0" sz="2000" b="0" i="0" u="none" strike="noStrike" kern="1200" cap="none" spc="5"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c</a:t>
              </a:r>
              <a:r>
                <a:rPr kumimoji="0" sz="2000" b="0" i="0" u="none" strike="noStrike" kern="1200" cap="none" spc="-5"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lk</a:t>
              </a:r>
              <a:endParaRPr kumimoji="0" sz="2000" b="0" i="0" u="none" strike="noStrike" kern="1200" cap="none" spc="0" normalizeH="0" baseline="0" noProof="0">
                <a:ln>
                  <a:noFill/>
                </a:ln>
                <a:solidFill>
                  <a:prstClr val="black"/>
                </a:solidFill>
                <a:effectLst/>
                <a:uLnTx/>
                <a:uFillTx/>
                <a:latin typeface="Arial" panose="020B0604020202020204"/>
                <a:ea typeface="宋体" panose="02010600030101010101" pitchFamily="2" charset="-122"/>
                <a:cs typeface="Arial" panose="020B0604020202020204"/>
              </a:endParaRPr>
            </a:p>
          </p:txBody>
        </p:sp>
        <p:sp>
          <p:nvSpPr>
            <p:cNvPr id="8" name="object 8"/>
            <p:cNvSpPr/>
            <p:nvPr/>
          </p:nvSpPr>
          <p:spPr>
            <a:xfrm>
              <a:off x="13103" y="3599"/>
              <a:ext cx="2256" cy="1539"/>
            </a:xfrm>
            <a:custGeom>
              <a:avLst/>
              <a:gdLst/>
              <a:ahLst/>
              <a:cxnLst/>
              <a:rect l="l" t="t" r="r" b="b"/>
              <a:pathLst>
                <a:path w="1432559" h="977264">
                  <a:moveTo>
                    <a:pt x="0" y="976884"/>
                  </a:moveTo>
                  <a:lnTo>
                    <a:pt x="1432559" y="976884"/>
                  </a:lnTo>
                  <a:lnTo>
                    <a:pt x="1432559" y="0"/>
                  </a:lnTo>
                  <a:lnTo>
                    <a:pt x="0" y="0"/>
                  </a:lnTo>
                  <a:lnTo>
                    <a:pt x="0" y="976884"/>
                  </a:lnTo>
                  <a:close/>
                </a:path>
              </a:pathLst>
            </a:custGeom>
            <a:solidFill>
              <a:srgbClr val="94B3D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9" name="object 9"/>
            <p:cNvSpPr txBox="1"/>
            <p:nvPr/>
          </p:nvSpPr>
          <p:spPr>
            <a:xfrm>
              <a:off x="13112" y="3645"/>
              <a:ext cx="2256" cy="1450"/>
            </a:xfrm>
            <a:prstGeom prst="rect">
              <a:avLst/>
            </a:prstGeom>
            <a:ln w="38100">
              <a:solidFill>
                <a:srgbClr val="000000"/>
              </a:solidFill>
            </a:ln>
          </p:spPr>
          <p:txBody>
            <a:bodyPr vert="horz" wrap="square" lIns="0" tIns="297815" rIns="0" bIns="0" rtlCol="0">
              <a:noAutofit/>
            </a:bodyPr>
            <a:lstStyle/>
            <a:p>
              <a:pPr marL="133985" marR="0" lvl="0" indent="0" algn="l" defTabSz="914400" rtl="0" eaLnBrk="1" fontAlgn="auto" latinLnBrk="0" hangingPunct="1">
                <a:lnSpc>
                  <a:spcPct val="100000"/>
                </a:lnSpc>
                <a:spcBef>
                  <a:spcPts val="2345"/>
                </a:spcBef>
                <a:spcAft>
                  <a:spcPts val="0"/>
                </a:spcAft>
                <a:buClrTx/>
                <a:buSzTx/>
                <a:buFontTx/>
                <a:buNone/>
                <a:defRPr/>
              </a:pPr>
              <a:r>
                <a:rPr kumimoji="0" sz="2400" b="1" i="0" u="none" strike="noStrike" kern="1200" cap="none" spc="-5"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Memory</a:t>
              </a:r>
              <a:endParaRPr kumimoji="0" sz="2400" b="0" i="0" u="none" strike="noStrike" kern="1200" cap="none" spc="0" normalizeH="0" baseline="0" noProof="0">
                <a:ln>
                  <a:noFill/>
                </a:ln>
                <a:solidFill>
                  <a:prstClr val="black"/>
                </a:solidFill>
                <a:effectLst/>
                <a:uLnTx/>
                <a:uFillTx/>
                <a:latin typeface="Arial" panose="020B0604020202020204"/>
                <a:ea typeface="宋体" panose="02010600030101010101" pitchFamily="2" charset="-122"/>
                <a:cs typeface="Arial" panose="020B0604020202020204"/>
              </a:endParaRPr>
            </a:p>
          </p:txBody>
        </p:sp>
        <p:sp>
          <p:nvSpPr>
            <p:cNvPr id="10" name="object 10"/>
            <p:cNvSpPr txBox="1"/>
            <p:nvPr/>
          </p:nvSpPr>
          <p:spPr>
            <a:xfrm>
              <a:off x="11580" y="2363"/>
              <a:ext cx="2323" cy="439"/>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defRPr/>
              </a:pPr>
              <a:r>
                <a:rPr kumimoji="0" sz="2000" b="0" i="0" u="none" strike="noStrike" kern="1200" cap="none" spc="-10"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Write</a:t>
              </a:r>
              <a:r>
                <a:rPr kumimoji="0" sz="2000" b="0" i="0" u="none" strike="noStrike" kern="1200" cap="none" spc="-85"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 </a:t>
              </a:r>
              <a:r>
                <a:rPr kumimoji="0" sz="20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Enable</a:t>
              </a:r>
              <a:endParaRPr kumimoji="0" sz="2000" b="0" i="0" u="none" strike="noStrike" kern="1200" cap="none" spc="0" normalizeH="0" baseline="0" noProof="0">
                <a:ln>
                  <a:noFill/>
                </a:ln>
                <a:solidFill>
                  <a:prstClr val="black"/>
                </a:solidFill>
                <a:effectLst/>
                <a:uLnTx/>
                <a:uFillTx/>
                <a:latin typeface="Arial" panose="020B0604020202020204"/>
                <a:ea typeface="宋体" panose="02010600030101010101" pitchFamily="2" charset="-122"/>
                <a:cs typeface="Arial" panose="020B0604020202020204"/>
              </a:endParaRPr>
            </a:p>
          </p:txBody>
        </p:sp>
        <p:sp>
          <p:nvSpPr>
            <p:cNvPr id="11" name="object 11"/>
            <p:cNvSpPr/>
            <p:nvPr/>
          </p:nvSpPr>
          <p:spPr>
            <a:xfrm>
              <a:off x="12367" y="3936"/>
              <a:ext cx="140" cy="221"/>
            </a:xfrm>
            <a:custGeom>
              <a:avLst/>
              <a:gdLst/>
              <a:ahLst/>
              <a:cxnLst/>
              <a:rect l="l" t="t" r="r" b="b"/>
              <a:pathLst>
                <a:path w="88900" h="140335">
                  <a:moveTo>
                    <a:pt x="88392" y="0"/>
                  </a:moveTo>
                  <a:lnTo>
                    <a:pt x="0" y="140207"/>
                  </a:lnTo>
                </a:path>
              </a:pathLst>
            </a:custGeom>
            <a:ln w="12192">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2" name="object 12"/>
            <p:cNvSpPr txBox="1"/>
            <p:nvPr/>
          </p:nvSpPr>
          <p:spPr>
            <a:xfrm>
              <a:off x="11519" y="3480"/>
              <a:ext cx="1329" cy="1035"/>
            </a:xfrm>
            <a:prstGeom prst="rect">
              <a:avLst/>
            </a:prstGeom>
          </p:spPr>
          <p:txBody>
            <a:bodyPr vert="horz" wrap="square" lIns="0" tIns="12700" rIns="0" bIns="0" rtlCol="0">
              <a:spAutoFit/>
            </a:bodyPr>
            <a:lstStyle/>
            <a:p>
              <a:pPr marL="317500" marR="5080" lvl="0" indent="-304800" algn="l" defTabSz="914400" rtl="0" eaLnBrk="1" fontAlgn="auto" latinLnBrk="0" hangingPunct="1">
                <a:lnSpc>
                  <a:spcPct val="121000"/>
                </a:lnSpc>
                <a:spcBef>
                  <a:spcPts val="100"/>
                </a:spcBef>
                <a:spcAft>
                  <a:spcPts val="0"/>
                </a:spcAft>
                <a:buClrTx/>
                <a:buSzTx/>
                <a:buFontTx/>
                <a:buNone/>
                <a:defRPr/>
              </a:pPr>
              <a:r>
                <a:rPr kumimoji="0" sz="20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Data</a:t>
              </a:r>
              <a:r>
                <a:rPr kumimoji="0" sz="2000" b="0" i="0" u="none" strike="noStrike" kern="1200" cap="none" spc="-110"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 </a:t>
              </a:r>
              <a:r>
                <a:rPr kumimoji="0" sz="20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In  32</a:t>
              </a:r>
              <a:endParaRPr kumimoji="0" sz="2000" b="0" i="0" u="none" strike="noStrike" kern="1200" cap="none" spc="0" normalizeH="0" baseline="0" noProof="0">
                <a:ln>
                  <a:noFill/>
                </a:ln>
                <a:solidFill>
                  <a:prstClr val="black"/>
                </a:solidFill>
                <a:effectLst/>
                <a:uLnTx/>
                <a:uFillTx/>
                <a:latin typeface="Arial" panose="020B0604020202020204"/>
                <a:ea typeface="宋体" panose="02010600030101010101" pitchFamily="2" charset="-122"/>
                <a:cs typeface="Arial" panose="020B0604020202020204"/>
              </a:endParaRPr>
            </a:p>
          </p:txBody>
        </p:sp>
        <p:sp>
          <p:nvSpPr>
            <p:cNvPr id="13" name="object 13"/>
            <p:cNvSpPr/>
            <p:nvPr/>
          </p:nvSpPr>
          <p:spPr>
            <a:xfrm>
              <a:off x="16687" y="3936"/>
              <a:ext cx="140" cy="221"/>
            </a:xfrm>
            <a:custGeom>
              <a:avLst/>
              <a:gdLst/>
              <a:ahLst/>
              <a:cxnLst/>
              <a:rect l="l" t="t" r="r" b="b"/>
              <a:pathLst>
                <a:path w="88900" h="140335">
                  <a:moveTo>
                    <a:pt x="88392" y="0"/>
                  </a:moveTo>
                  <a:lnTo>
                    <a:pt x="0" y="140207"/>
                  </a:lnTo>
                </a:path>
              </a:pathLst>
            </a:custGeom>
            <a:ln w="12192">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4" name="object 14"/>
            <p:cNvSpPr txBox="1"/>
            <p:nvPr/>
          </p:nvSpPr>
          <p:spPr>
            <a:xfrm>
              <a:off x="15480" y="3510"/>
              <a:ext cx="1534" cy="985"/>
            </a:xfrm>
            <a:prstGeom prst="rect">
              <a:avLst/>
            </a:prstGeom>
          </p:spPr>
          <p:txBody>
            <a:bodyPr vert="horz" wrap="square" lIns="0" tIns="58419" rIns="0" bIns="0" rtlCol="0">
              <a:spAutoFit/>
            </a:bodyPr>
            <a:lstStyle/>
            <a:p>
              <a:pPr marL="12700" marR="0" lvl="0" indent="0" algn="l" defTabSz="914400" rtl="0" eaLnBrk="1" fontAlgn="auto" latinLnBrk="0" hangingPunct="1">
                <a:lnSpc>
                  <a:spcPct val="100000"/>
                </a:lnSpc>
                <a:spcBef>
                  <a:spcPts val="460"/>
                </a:spcBef>
                <a:spcAft>
                  <a:spcPts val="0"/>
                </a:spcAft>
                <a:buClrTx/>
                <a:buSzTx/>
                <a:buFontTx/>
                <a:buNone/>
                <a:defRPr/>
              </a:pPr>
              <a:r>
                <a:rPr kumimoji="0" sz="20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DataOut</a:t>
              </a:r>
              <a:endParaRPr kumimoji="0" sz="2000" b="0" i="0" u="none" strike="noStrike" kern="1200" cap="none" spc="0" normalizeH="0" baseline="0" noProof="0">
                <a:ln>
                  <a:noFill/>
                </a:ln>
                <a:solidFill>
                  <a:prstClr val="black"/>
                </a:solidFill>
                <a:effectLst/>
                <a:uLnTx/>
                <a:uFillTx/>
                <a:latin typeface="Arial" panose="020B0604020202020204"/>
                <a:ea typeface="宋体" panose="02010600030101010101" pitchFamily="2" charset="-122"/>
                <a:cs typeface="Arial" panose="020B0604020202020204"/>
              </a:endParaRPr>
            </a:p>
            <a:p>
              <a:pPr marL="469900" marR="0" lvl="0" indent="0" algn="l" defTabSz="914400" rtl="0" eaLnBrk="1" fontAlgn="auto" latinLnBrk="0" hangingPunct="1">
                <a:lnSpc>
                  <a:spcPct val="100000"/>
                </a:lnSpc>
                <a:spcBef>
                  <a:spcPts val="365"/>
                </a:spcBef>
                <a:spcAft>
                  <a:spcPts val="0"/>
                </a:spcAft>
                <a:buClrTx/>
                <a:buSzTx/>
                <a:buFontTx/>
                <a:buNone/>
                <a:defRPr/>
              </a:pPr>
              <a:r>
                <a:rPr kumimoji="0" sz="20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32</a:t>
              </a:r>
              <a:endParaRPr kumimoji="0" sz="2000" b="0" i="0" u="none" strike="noStrike" kern="1200" cap="none" spc="0" normalizeH="0" baseline="0" noProof="0">
                <a:ln>
                  <a:noFill/>
                </a:ln>
                <a:solidFill>
                  <a:prstClr val="black"/>
                </a:solidFill>
                <a:effectLst/>
                <a:uLnTx/>
                <a:uFillTx/>
                <a:latin typeface="Arial" panose="020B0604020202020204"/>
                <a:ea typeface="宋体" panose="02010600030101010101" pitchFamily="2" charset="-122"/>
                <a:cs typeface="Arial" panose="020B0604020202020204"/>
              </a:endParaRPr>
            </a:p>
          </p:txBody>
        </p:sp>
        <p:sp>
          <p:nvSpPr>
            <p:cNvPr id="15" name="object 15"/>
            <p:cNvSpPr/>
            <p:nvPr/>
          </p:nvSpPr>
          <p:spPr>
            <a:xfrm>
              <a:off x="12359" y="4847"/>
              <a:ext cx="740" cy="0"/>
            </a:xfrm>
            <a:custGeom>
              <a:avLst/>
              <a:gdLst/>
              <a:ahLst/>
              <a:cxnLst/>
              <a:rect l="l" t="t" r="r" b="b"/>
              <a:pathLst>
                <a:path w="469900">
                  <a:moveTo>
                    <a:pt x="469391" y="0"/>
                  </a:moveTo>
                  <a:lnTo>
                    <a:pt x="0" y="0"/>
                  </a:lnTo>
                </a:path>
              </a:pathLst>
            </a:custGeom>
            <a:ln w="19812">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 name="object 16"/>
            <p:cNvSpPr/>
            <p:nvPr/>
          </p:nvSpPr>
          <p:spPr>
            <a:xfrm>
              <a:off x="13098" y="4727"/>
              <a:ext cx="240" cy="120"/>
            </a:xfrm>
            <a:custGeom>
              <a:avLst/>
              <a:gdLst/>
              <a:ahLst/>
              <a:cxnLst/>
              <a:rect l="l" t="t" r="r" b="b"/>
              <a:pathLst>
                <a:path w="152400" h="76200">
                  <a:moveTo>
                    <a:pt x="0" y="0"/>
                  </a:moveTo>
                  <a:lnTo>
                    <a:pt x="152400" y="76200"/>
                  </a:lnTo>
                </a:path>
              </a:pathLst>
            </a:custGeom>
            <a:ln w="19812">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7" name="object 17"/>
            <p:cNvSpPr/>
            <p:nvPr/>
          </p:nvSpPr>
          <p:spPr>
            <a:xfrm>
              <a:off x="13098" y="4847"/>
              <a:ext cx="240" cy="120"/>
            </a:xfrm>
            <a:custGeom>
              <a:avLst/>
              <a:gdLst/>
              <a:ahLst/>
              <a:cxnLst/>
              <a:rect l="l" t="t" r="r" b="b"/>
              <a:pathLst>
                <a:path w="152400" h="76200">
                  <a:moveTo>
                    <a:pt x="152400" y="0"/>
                  </a:moveTo>
                  <a:lnTo>
                    <a:pt x="0" y="76200"/>
                  </a:lnTo>
                </a:path>
              </a:pathLst>
            </a:custGeom>
            <a:ln w="19812">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8" name="object 18"/>
            <p:cNvSpPr/>
            <p:nvPr/>
          </p:nvSpPr>
          <p:spPr>
            <a:xfrm>
              <a:off x="11396" y="3913"/>
              <a:ext cx="1702" cy="270"/>
            </a:xfrm>
            <a:custGeom>
              <a:avLst/>
              <a:gdLst/>
              <a:ahLst/>
              <a:cxnLst/>
              <a:rect l="l" t="t" r="r" b="b"/>
              <a:pathLst>
                <a:path w="1080770" h="171450">
                  <a:moveTo>
                    <a:pt x="1004842" y="85578"/>
                  </a:moveTo>
                  <a:lnTo>
                    <a:pt x="918844" y="135743"/>
                  </a:lnTo>
                  <a:lnTo>
                    <a:pt x="913237" y="140795"/>
                  </a:lnTo>
                  <a:lnTo>
                    <a:pt x="910081" y="147395"/>
                  </a:lnTo>
                  <a:lnTo>
                    <a:pt x="909593" y="154709"/>
                  </a:lnTo>
                  <a:lnTo>
                    <a:pt x="911986" y="161905"/>
                  </a:lnTo>
                  <a:lnTo>
                    <a:pt x="917039" y="167512"/>
                  </a:lnTo>
                  <a:lnTo>
                    <a:pt x="923639" y="170668"/>
                  </a:lnTo>
                  <a:lnTo>
                    <a:pt x="930953" y="171156"/>
                  </a:lnTo>
                  <a:lnTo>
                    <a:pt x="938149" y="168763"/>
                  </a:lnTo>
                  <a:lnTo>
                    <a:pt x="1048010" y="104628"/>
                  </a:lnTo>
                  <a:lnTo>
                    <a:pt x="1042796" y="104628"/>
                  </a:lnTo>
                  <a:lnTo>
                    <a:pt x="1042796" y="102088"/>
                  </a:lnTo>
                  <a:lnTo>
                    <a:pt x="1033144" y="102088"/>
                  </a:lnTo>
                  <a:lnTo>
                    <a:pt x="1004842" y="85578"/>
                  </a:lnTo>
                  <a:close/>
                </a:path>
                <a:path w="1080770" h="171450">
                  <a:moveTo>
                    <a:pt x="972184" y="66528"/>
                  </a:moveTo>
                  <a:lnTo>
                    <a:pt x="0" y="66528"/>
                  </a:lnTo>
                  <a:lnTo>
                    <a:pt x="0" y="104628"/>
                  </a:lnTo>
                  <a:lnTo>
                    <a:pt x="972184" y="104628"/>
                  </a:lnTo>
                  <a:lnTo>
                    <a:pt x="1004842" y="85578"/>
                  </a:lnTo>
                  <a:lnTo>
                    <a:pt x="972184" y="66528"/>
                  </a:lnTo>
                  <a:close/>
                </a:path>
                <a:path w="1080770" h="171450">
                  <a:moveTo>
                    <a:pt x="1048010" y="66528"/>
                  </a:moveTo>
                  <a:lnTo>
                    <a:pt x="1042796" y="66528"/>
                  </a:lnTo>
                  <a:lnTo>
                    <a:pt x="1042796" y="104628"/>
                  </a:lnTo>
                  <a:lnTo>
                    <a:pt x="1048010" y="104628"/>
                  </a:lnTo>
                  <a:lnTo>
                    <a:pt x="1080642" y="85578"/>
                  </a:lnTo>
                  <a:lnTo>
                    <a:pt x="1048010" y="66528"/>
                  </a:lnTo>
                  <a:close/>
                </a:path>
                <a:path w="1080770" h="171450">
                  <a:moveTo>
                    <a:pt x="1033144" y="69068"/>
                  </a:moveTo>
                  <a:lnTo>
                    <a:pt x="1004842" y="85578"/>
                  </a:lnTo>
                  <a:lnTo>
                    <a:pt x="1033144" y="102088"/>
                  </a:lnTo>
                  <a:lnTo>
                    <a:pt x="1033144" y="69068"/>
                  </a:lnTo>
                  <a:close/>
                </a:path>
                <a:path w="1080770" h="171450">
                  <a:moveTo>
                    <a:pt x="1042796" y="69068"/>
                  </a:moveTo>
                  <a:lnTo>
                    <a:pt x="1033144" y="69068"/>
                  </a:lnTo>
                  <a:lnTo>
                    <a:pt x="1033144" y="102088"/>
                  </a:lnTo>
                  <a:lnTo>
                    <a:pt x="1042796" y="102088"/>
                  </a:lnTo>
                  <a:lnTo>
                    <a:pt x="1042796" y="69068"/>
                  </a:lnTo>
                  <a:close/>
                </a:path>
                <a:path w="1080770" h="171450">
                  <a:moveTo>
                    <a:pt x="930953" y="0"/>
                  </a:moveTo>
                  <a:lnTo>
                    <a:pt x="923639" y="488"/>
                  </a:lnTo>
                  <a:lnTo>
                    <a:pt x="917039" y="3643"/>
                  </a:lnTo>
                  <a:lnTo>
                    <a:pt x="911986" y="9251"/>
                  </a:lnTo>
                  <a:lnTo>
                    <a:pt x="909593" y="16446"/>
                  </a:lnTo>
                  <a:lnTo>
                    <a:pt x="910081" y="23760"/>
                  </a:lnTo>
                  <a:lnTo>
                    <a:pt x="913237" y="30360"/>
                  </a:lnTo>
                  <a:lnTo>
                    <a:pt x="918844" y="35413"/>
                  </a:lnTo>
                  <a:lnTo>
                    <a:pt x="1004842" y="85578"/>
                  </a:lnTo>
                  <a:lnTo>
                    <a:pt x="1033144" y="69068"/>
                  </a:lnTo>
                  <a:lnTo>
                    <a:pt x="1042796" y="69068"/>
                  </a:lnTo>
                  <a:lnTo>
                    <a:pt x="1042796" y="66528"/>
                  </a:lnTo>
                  <a:lnTo>
                    <a:pt x="1048010" y="66528"/>
                  </a:lnTo>
                  <a:lnTo>
                    <a:pt x="938149" y="2393"/>
                  </a:lnTo>
                  <a:lnTo>
                    <a:pt x="93095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9" name="object 19"/>
            <p:cNvSpPr/>
            <p:nvPr/>
          </p:nvSpPr>
          <p:spPr>
            <a:xfrm>
              <a:off x="13454" y="2874"/>
              <a:ext cx="176" cy="725"/>
            </a:xfrm>
            <a:custGeom>
              <a:avLst/>
              <a:gdLst/>
              <a:ahLst/>
              <a:cxnLst/>
              <a:rect l="l" t="t" r="r" b="b"/>
              <a:pathLst>
                <a:path w="111759" h="460375">
                  <a:moveTo>
                    <a:pt x="11049" y="353060"/>
                  </a:moveTo>
                  <a:lnTo>
                    <a:pt x="6350" y="355854"/>
                  </a:lnTo>
                  <a:lnTo>
                    <a:pt x="1524" y="358648"/>
                  </a:lnTo>
                  <a:lnTo>
                    <a:pt x="0" y="364744"/>
                  </a:lnTo>
                  <a:lnTo>
                    <a:pt x="2793" y="369443"/>
                  </a:lnTo>
                  <a:lnTo>
                    <a:pt x="55752" y="460248"/>
                  </a:lnTo>
                  <a:lnTo>
                    <a:pt x="67159" y="440689"/>
                  </a:lnTo>
                  <a:lnTo>
                    <a:pt x="45847" y="440689"/>
                  </a:lnTo>
                  <a:lnTo>
                    <a:pt x="45847" y="404041"/>
                  </a:lnTo>
                  <a:lnTo>
                    <a:pt x="19811" y="359410"/>
                  </a:lnTo>
                  <a:lnTo>
                    <a:pt x="17144" y="354711"/>
                  </a:lnTo>
                  <a:lnTo>
                    <a:pt x="11049" y="353060"/>
                  </a:lnTo>
                  <a:close/>
                </a:path>
                <a:path w="111759" h="460375">
                  <a:moveTo>
                    <a:pt x="45847" y="404041"/>
                  </a:moveTo>
                  <a:lnTo>
                    <a:pt x="45847" y="440689"/>
                  </a:lnTo>
                  <a:lnTo>
                    <a:pt x="65658" y="440689"/>
                  </a:lnTo>
                  <a:lnTo>
                    <a:pt x="65658" y="435610"/>
                  </a:lnTo>
                  <a:lnTo>
                    <a:pt x="47243" y="435610"/>
                  </a:lnTo>
                  <a:lnTo>
                    <a:pt x="55752" y="421023"/>
                  </a:lnTo>
                  <a:lnTo>
                    <a:pt x="45847" y="404041"/>
                  </a:lnTo>
                  <a:close/>
                </a:path>
                <a:path w="111759" h="460375">
                  <a:moveTo>
                    <a:pt x="100456" y="353060"/>
                  </a:moveTo>
                  <a:lnTo>
                    <a:pt x="94360" y="354711"/>
                  </a:lnTo>
                  <a:lnTo>
                    <a:pt x="91693" y="359410"/>
                  </a:lnTo>
                  <a:lnTo>
                    <a:pt x="65658" y="404041"/>
                  </a:lnTo>
                  <a:lnTo>
                    <a:pt x="65658" y="440689"/>
                  </a:lnTo>
                  <a:lnTo>
                    <a:pt x="67159" y="440689"/>
                  </a:lnTo>
                  <a:lnTo>
                    <a:pt x="108711" y="369443"/>
                  </a:lnTo>
                  <a:lnTo>
                    <a:pt x="111505" y="364744"/>
                  </a:lnTo>
                  <a:lnTo>
                    <a:pt x="109854" y="358648"/>
                  </a:lnTo>
                  <a:lnTo>
                    <a:pt x="100456" y="353060"/>
                  </a:lnTo>
                  <a:close/>
                </a:path>
                <a:path w="111759" h="460375">
                  <a:moveTo>
                    <a:pt x="55752" y="421023"/>
                  </a:moveTo>
                  <a:lnTo>
                    <a:pt x="47243" y="435610"/>
                  </a:lnTo>
                  <a:lnTo>
                    <a:pt x="64261" y="435610"/>
                  </a:lnTo>
                  <a:lnTo>
                    <a:pt x="55752" y="421023"/>
                  </a:lnTo>
                  <a:close/>
                </a:path>
                <a:path w="111759" h="460375">
                  <a:moveTo>
                    <a:pt x="65658" y="404041"/>
                  </a:moveTo>
                  <a:lnTo>
                    <a:pt x="55752" y="421023"/>
                  </a:lnTo>
                  <a:lnTo>
                    <a:pt x="64261" y="435610"/>
                  </a:lnTo>
                  <a:lnTo>
                    <a:pt x="65658" y="435610"/>
                  </a:lnTo>
                  <a:lnTo>
                    <a:pt x="65658" y="404041"/>
                  </a:lnTo>
                  <a:close/>
                </a:path>
                <a:path w="111759" h="460375">
                  <a:moveTo>
                    <a:pt x="65658" y="0"/>
                  </a:moveTo>
                  <a:lnTo>
                    <a:pt x="45847" y="0"/>
                  </a:lnTo>
                  <a:lnTo>
                    <a:pt x="45847" y="404041"/>
                  </a:lnTo>
                  <a:lnTo>
                    <a:pt x="55752" y="421023"/>
                  </a:lnTo>
                  <a:lnTo>
                    <a:pt x="65658" y="404041"/>
                  </a:lnTo>
                  <a:lnTo>
                    <a:pt x="65658"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0" name="object 20"/>
            <p:cNvSpPr/>
            <p:nvPr/>
          </p:nvSpPr>
          <p:spPr>
            <a:xfrm>
              <a:off x="15356" y="3918"/>
              <a:ext cx="2384" cy="270"/>
            </a:xfrm>
            <a:custGeom>
              <a:avLst/>
              <a:gdLst/>
              <a:ahLst/>
              <a:cxnLst/>
              <a:rect l="l" t="t" r="r" b="b"/>
              <a:pathLst>
                <a:path w="1513840" h="171450">
                  <a:moveTo>
                    <a:pt x="1437658" y="85578"/>
                  </a:moveTo>
                  <a:lnTo>
                    <a:pt x="1351660" y="135743"/>
                  </a:lnTo>
                  <a:lnTo>
                    <a:pt x="1346053" y="140795"/>
                  </a:lnTo>
                  <a:lnTo>
                    <a:pt x="1342897" y="147395"/>
                  </a:lnTo>
                  <a:lnTo>
                    <a:pt x="1342409" y="154709"/>
                  </a:lnTo>
                  <a:lnTo>
                    <a:pt x="1344802" y="161905"/>
                  </a:lnTo>
                  <a:lnTo>
                    <a:pt x="1349855" y="167512"/>
                  </a:lnTo>
                  <a:lnTo>
                    <a:pt x="1356455" y="170668"/>
                  </a:lnTo>
                  <a:lnTo>
                    <a:pt x="1363769" y="171156"/>
                  </a:lnTo>
                  <a:lnTo>
                    <a:pt x="1370964" y="168763"/>
                  </a:lnTo>
                  <a:lnTo>
                    <a:pt x="1480826" y="104628"/>
                  </a:lnTo>
                  <a:lnTo>
                    <a:pt x="1475612" y="104628"/>
                  </a:lnTo>
                  <a:lnTo>
                    <a:pt x="1475612" y="102088"/>
                  </a:lnTo>
                  <a:lnTo>
                    <a:pt x="1465960" y="102088"/>
                  </a:lnTo>
                  <a:lnTo>
                    <a:pt x="1437658" y="85578"/>
                  </a:lnTo>
                  <a:close/>
                </a:path>
                <a:path w="1513840" h="171450">
                  <a:moveTo>
                    <a:pt x="1405000" y="66528"/>
                  </a:moveTo>
                  <a:lnTo>
                    <a:pt x="0" y="66528"/>
                  </a:lnTo>
                  <a:lnTo>
                    <a:pt x="0" y="104628"/>
                  </a:lnTo>
                  <a:lnTo>
                    <a:pt x="1405000" y="104628"/>
                  </a:lnTo>
                  <a:lnTo>
                    <a:pt x="1437658" y="85578"/>
                  </a:lnTo>
                  <a:lnTo>
                    <a:pt x="1405000" y="66528"/>
                  </a:lnTo>
                  <a:close/>
                </a:path>
                <a:path w="1513840" h="171450">
                  <a:moveTo>
                    <a:pt x="1480826" y="66528"/>
                  </a:moveTo>
                  <a:lnTo>
                    <a:pt x="1475612" y="66528"/>
                  </a:lnTo>
                  <a:lnTo>
                    <a:pt x="1475612" y="104628"/>
                  </a:lnTo>
                  <a:lnTo>
                    <a:pt x="1480826" y="104628"/>
                  </a:lnTo>
                  <a:lnTo>
                    <a:pt x="1513458" y="85578"/>
                  </a:lnTo>
                  <a:lnTo>
                    <a:pt x="1480826" y="66528"/>
                  </a:lnTo>
                  <a:close/>
                </a:path>
                <a:path w="1513840" h="171450">
                  <a:moveTo>
                    <a:pt x="1465960" y="69068"/>
                  </a:moveTo>
                  <a:lnTo>
                    <a:pt x="1437658" y="85578"/>
                  </a:lnTo>
                  <a:lnTo>
                    <a:pt x="1465960" y="102088"/>
                  </a:lnTo>
                  <a:lnTo>
                    <a:pt x="1465960" y="69068"/>
                  </a:lnTo>
                  <a:close/>
                </a:path>
                <a:path w="1513840" h="171450">
                  <a:moveTo>
                    <a:pt x="1475612" y="69068"/>
                  </a:moveTo>
                  <a:lnTo>
                    <a:pt x="1465960" y="69068"/>
                  </a:lnTo>
                  <a:lnTo>
                    <a:pt x="1465960" y="102088"/>
                  </a:lnTo>
                  <a:lnTo>
                    <a:pt x="1475612" y="102088"/>
                  </a:lnTo>
                  <a:lnTo>
                    <a:pt x="1475612" y="69068"/>
                  </a:lnTo>
                  <a:close/>
                </a:path>
                <a:path w="1513840" h="171450">
                  <a:moveTo>
                    <a:pt x="1363769" y="0"/>
                  </a:moveTo>
                  <a:lnTo>
                    <a:pt x="1356455" y="488"/>
                  </a:lnTo>
                  <a:lnTo>
                    <a:pt x="1349855" y="3643"/>
                  </a:lnTo>
                  <a:lnTo>
                    <a:pt x="1344802" y="9251"/>
                  </a:lnTo>
                  <a:lnTo>
                    <a:pt x="1342409" y="16446"/>
                  </a:lnTo>
                  <a:lnTo>
                    <a:pt x="1342897" y="23760"/>
                  </a:lnTo>
                  <a:lnTo>
                    <a:pt x="1346053" y="30360"/>
                  </a:lnTo>
                  <a:lnTo>
                    <a:pt x="1351660" y="35413"/>
                  </a:lnTo>
                  <a:lnTo>
                    <a:pt x="1437658" y="85578"/>
                  </a:lnTo>
                  <a:lnTo>
                    <a:pt x="1465960" y="69068"/>
                  </a:lnTo>
                  <a:lnTo>
                    <a:pt x="1475612" y="69068"/>
                  </a:lnTo>
                  <a:lnTo>
                    <a:pt x="1475612" y="66528"/>
                  </a:lnTo>
                  <a:lnTo>
                    <a:pt x="1480826" y="66528"/>
                  </a:lnTo>
                  <a:lnTo>
                    <a:pt x="1370964" y="2393"/>
                  </a:lnTo>
                  <a:lnTo>
                    <a:pt x="136376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1" name="object 21"/>
            <p:cNvSpPr/>
            <p:nvPr/>
          </p:nvSpPr>
          <p:spPr>
            <a:xfrm>
              <a:off x="14677" y="2821"/>
              <a:ext cx="270" cy="793"/>
            </a:xfrm>
            <a:custGeom>
              <a:avLst/>
              <a:gdLst/>
              <a:ahLst/>
              <a:cxnLst/>
              <a:rect l="l" t="t" r="r" b="b"/>
              <a:pathLst>
                <a:path w="171450" h="503555">
                  <a:moveTo>
                    <a:pt x="16446" y="331997"/>
                  </a:moveTo>
                  <a:lnTo>
                    <a:pt x="9251" y="334390"/>
                  </a:lnTo>
                  <a:lnTo>
                    <a:pt x="3643" y="339443"/>
                  </a:lnTo>
                  <a:lnTo>
                    <a:pt x="488" y="346043"/>
                  </a:lnTo>
                  <a:lnTo>
                    <a:pt x="0" y="353357"/>
                  </a:lnTo>
                  <a:lnTo>
                    <a:pt x="2393" y="360552"/>
                  </a:lnTo>
                  <a:lnTo>
                    <a:pt x="85578" y="503047"/>
                  </a:lnTo>
                  <a:lnTo>
                    <a:pt x="107671" y="465200"/>
                  </a:lnTo>
                  <a:lnTo>
                    <a:pt x="66528" y="465200"/>
                  </a:lnTo>
                  <a:lnTo>
                    <a:pt x="66528" y="394589"/>
                  </a:lnTo>
                  <a:lnTo>
                    <a:pt x="35413" y="341249"/>
                  </a:lnTo>
                  <a:lnTo>
                    <a:pt x="30360" y="335641"/>
                  </a:lnTo>
                  <a:lnTo>
                    <a:pt x="23760" y="332486"/>
                  </a:lnTo>
                  <a:lnTo>
                    <a:pt x="16446" y="331997"/>
                  </a:lnTo>
                  <a:close/>
                </a:path>
                <a:path w="171450" h="503555">
                  <a:moveTo>
                    <a:pt x="66528" y="394589"/>
                  </a:moveTo>
                  <a:lnTo>
                    <a:pt x="66528" y="465200"/>
                  </a:lnTo>
                  <a:lnTo>
                    <a:pt x="104628" y="465200"/>
                  </a:lnTo>
                  <a:lnTo>
                    <a:pt x="104628" y="455549"/>
                  </a:lnTo>
                  <a:lnTo>
                    <a:pt x="69068" y="455549"/>
                  </a:lnTo>
                  <a:lnTo>
                    <a:pt x="85578" y="427246"/>
                  </a:lnTo>
                  <a:lnTo>
                    <a:pt x="66528" y="394589"/>
                  </a:lnTo>
                  <a:close/>
                </a:path>
                <a:path w="171450" h="503555">
                  <a:moveTo>
                    <a:pt x="154709" y="331997"/>
                  </a:moveTo>
                  <a:lnTo>
                    <a:pt x="147395" y="332486"/>
                  </a:lnTo>
                  <a:lnTo>
                    <a:pt x="140795" y="335641"/>
                  </a:lnTo>
                  <a:lnTo>
                    <a:pt x="135743" y="341249"/>
                  </a:lnTo>
                  <a:lnTo>
                    <a:pt x="104628" y="394589"/>
                  </a:lnTo>
                  <a:lnTo>
                    <a:pt x="104628" y="465200"/>
                  </a:lnTo>
                  <a:lnTo>
                    <a:pt x="107671" y="465200"/>
                  </a:lnTo>
                  <a:lnTo>
                    <a:pt x="168763" y="360552"/>
                  </a:lnTo>
                  <a:lnTo>
                    <a:pt x="171156" y="353357"/>
                  </a:lnTo>
                  <a:lnTo>
                    <a:pt x="170668" y="346043"/>
                  </a:lnTo>
                  <a:lnTo>
                    <a:pt x="167512" y="339443"/>
                  </a:lnTo>
                  <a:lnTo>
                    <a:pt x="161905" y="334390"/>
                  </a:lnTo>
                  <a:lnTo>
                    <a:pt x="154709" y="331997"/>
                  </a:lnTo>
                  <a:close/>
                </a:path>
                <a:path w="171450" h="503555">
                  <a:moveTo>
                    <a:pt x="85578" y="427246"/>
                  </a:moveTo>
                  <a:lnTo>
                    <a:pt x="69068" y="455549"/>
                  </a:lnTo>
                  <a:lnTo>
                    <a:pt x="102088" y="455549"/>
                  </a:lnTo>
                  <a:lnTo>
                    <a:pt x="85578" y="427246"/>
                  </a:lnTo>
                  <a:close/>
                </a:path>
                <a:path w="171450" h="503555">
                  <a:moveTo>
                    <a:pt x="104628" y="394589"/>
                  </a:moveTo>
                  <a:lnTo>
                    <a:pt x="85578" y="427246"/>
                  </a:lnTo>
                  <a:lnTo>
                    <a:pt x="102088" y="455549"/>
                  </a:lnTo>
                  <a:lnTo>
                    <a:pt x="104628" y="455549"/>
                  </a:lnTo>
                  <a:lnTo>
                    <a:pt x="104628" y="394589"/>
                  </a:lnTo>
                  <a:close/>
                </a:path>
                <a:path w="171450" h="503555">
                  <a:moveTo>
                    <a:pt x="104628" y="0"/>
                  </a:moveTo>
                  <a:lnTo>
                    <a:pt x="66528" y="0"/>
                  </a:lnTo>
                  <a:lnTo>
                    <a:pt x="66528" y="394589"/>
                  </a:lnTo>
                  <a:lnTo>
                    <a:pt x="85578" y="427246"/>
                  </a:lnTo>
                  <a:lnTo>
                    <a:pt x="104628" y="394589"/>
                  </a:lnTo>
                  <a:lnTo>
                    <a:pt x="104628"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2" name="object 22"/>
            <p:cNvSpPr/>
            <p:nvPr/>
          </p:nvSpPr>
          <p:spPr>
            <a:xfrm>
              <a:off x="14726" y="2918"/>
              <a:ext cx="140" cy="221"/>
            </a:xfrm>
            <a:custGeom>
              <a:avLst/>
              <a:gdLst/>
              <a:ahLst/>
              <a:cxnLst/>
              <a:rect l="l" t="t" r="r" b="b"/>
              <a:pathLst>
                <a:path w="88900" h="140335">
                  <a:moveTo>
                    <a:pt x="88391" y="0"/>
                  </a:moveTo>
                  <a:lnTo>
                    <a:pt x="0" y="140207"/>
                  </a:lnTo>
                </a:path>
              </a:pathLst>
            </a:custGeom>
            <a:ln w="12192">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3" name="object 23"/>
            <p:cNvSpPr txBox="1"/>
            <p:nvPr/>
          </p:nvSpPr>
          <p:spPr>
            <a:xfrm>
              <a:off x="14355" y="2378"/>
              <a:ext cx="1513" cy="825"/>
            </a:xfrm>
            <a:prstGeom prst="rect">
              <a:avLst/>
            </a:prstGeom>
          </p:spPr>
          <p:txBody>
            <a:bodyPr vert="horz" wrap="square" lIns="0" tIns="46355" rIns="0" bIns="0" rtlCol="0">
              <a:spAutoFit/>
            </a:bodyPr>
            <a:lstStyle/>
            <a:p>
              <a:pPr marL="327025" marR="5080" lvl="0" indent="-314960" algn="l" defTabSz="914400" rtl="0" eaLnBrk="1" fontAlgn="auto" latinLnBrk="0" hangingPunct="1">
                <a:lnSpc>
                  <a:spcPts val="2170"/>
                </a:lnSpc>
                <a:spcBef>
                  <a:spcPts val="365"/>
                </a:spcBef>
                <a:spcAft>
                  <a:spcPts val="0"/>
                </a:spcAft>
                <a:buClrTx/>
                <a:buSzTx/>
                <a:buFontTx/>
                <a:buNone/>
                <a:defRPr/>
              </a:pPr>
              <a:r>
                <a:rPr kumimoji="0" sz="20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Addre</a:t>
              </a:r>
              <a:r>
                <a:rPr kumimoji="0" sz="2000" b="0" i="0" u="none" strike="noStrike" kern="1200" cap="none" spc="10"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s</a:t>
              </a:r>
              <a:r>
                <a:rPr kumimoji="0" sz="20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s  32</a:t>
              </a:r>
              <a:endParaRPr kumimoji="0" sz="2000" b="0" i="0" u="none" strike="noStrike" kern="1200" cap="none" spc="0" normalizeH="0" baseline="0" noProof="0">
                <a:ln>
                  <a:noFill/>
                </a:ln>
                <a:solidFill>
                  <a:prstClr val="black"/>
                </a:solidFill>
                <a:effectLst/>
                <a:uLnTx/>
                <a:uFillTx/>
                <a:latin typeface="Arial" panose="020B0604020202020204"/>
                <a:ea typeface="宋体" panose="02010600030101010101" pitchFamily="2" charset="-122"/>
                <a:cs typeface="Arial" panose="020B0604020202020204"/>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b="0" dirty="0">
                <a:sym typeface="+mn-ea"/>
              </a:rPr>
              <a:t>存储组件</a:t>
            </a:r>
            <a:r>
              <a:rPr lang="en-US" altLang="zh-CN" b="0" dirty="0">
                <a:sym typeface="+mn-ea"/>
              </a:rPr>
              <a:t>——</a:t>
            </a:r>
            <a:r>
              <a:rPr lang="zh-CN" altLang="en-US" b="0" dirty="0">
                <a:sym typeface="+mn-ea"/>
              </a:rPr>
              <a:t>指令</a:t>
            </a:r>
            <a:r>
              <a:rPr b="0" dirty="0">
                <a:sym typeface="+mn-ea"/>
              </a:rPr>
              <a:t>存储器</a:t>
            </a:r>
            <a:endParaRPr lang="zh-CN" altLang="en-US" b="0" dirty="0"/>
          </a:p>
        </p:txBody>
      </p:sp>
      <p:sp>
        <p:nvSpPr>
          <p:cNvPr id="3" name="灯片编号占位符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2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97</a:t>
            </a:fld>
            <a:endParaRPr kumimoji="0" lang="zh-CN" altLang="en-US" sz="1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5" name="内容占位符 4"/>
          <p:cNvSpPr>
            <a:spLocks noGrp="1"/>
          </p:cNvSpPr>
          <p:nvPr>
            <p:ph idx="1"/>
          </p:nvPr>
        </p:nvSpPr>
        <p:spPr/>
        <p:txBody>
          <a:bodyPr/>
          <a:lstStyle/>
          <a:p>
            <a:pPr lvl="0"/>
            <a:r>
              <a:rPr lang="zh-CN" altLang="en-US" dirty="0"/>
              <a:t>指令存储器</a:t>
            </a:r>
            <a:endParaRPr lang="en-US" altLang="zh-CN" dirty="0"/>
          </a:p>
          <a:p>
            <a:pPr lvl="1"/>
            <a:r>
              <a:rPr lang="zh-CN" altLang="en-US" dirty="0"/>
              <a:t>输入总线：</a:t>
            </a:r>
            <a:r>
              <a:rPr lang="en-US" altLang="zh-CN" dirty="0"/>
              <a:t>Instruction Address</a:t>
            </a:r>
          </a:p>
          <a:p>
            <a:pPr lvl="1"/>
            <a:r>
              <a:rPr lang="zh-CN" altLang="en-US" dirty="0"/>
              <a:t>输出总线：</a:t>
            </a:r>
            <a:r>
              <a:rPr lang="en-US" altLang="zh-CN" dirty="0"/>
              <a:t> Instruction</a:t>
            </a:r>
          </a:p>
          <a:p>
            <a:pPr lvl="0"/>
            <a:r>
              <a:rPr lang="zh-CN" altLang="en-US" dirty="0"/>
              <a:t>数据通路中</a:t>
            </a:r>
            <a:r>
              <a:rPr lang="zh-CN" altLang="en-US" b="1" dirty="0">
                <a:solidFill>
                  <a:srgbClr val="FF0000"/>
                </a:solidFill>
              </a:rPr>
              <a:t>不会写</a:t>
            </a:r>
            <a:r>
              <a:rPr lang="zh-CN" altLang="en-US" dirty="0"/>
              <a:t>指令存储器</a:t>
            </a:r>
          </a:p>
          <a:p>
            <a:pPr lvl="0"/>
            <a:r>
              <a:rPr lang="zh-CN" altLang="en-US" dirty="0"/>
              <a:t>读操作时，指令存储器可以看做是</a:t>
            </a:r>
            <a:r>
              <a:rPr lang="zh-CN" altLang="en-US" b="1" dirty="0">
                <a:solidFill>
                  <a:srgbClr val="FF0000"/>
                </a:solidFill>
              </a:rPr>
              <a:t>组合逻辑</a:t>
            </a:r>
            <a:r>
              <a:rPr lang="zh-CN" altLang="en-US" dirty="0"/>
              <a:t>电路</a:t>
            </a:r>
          </a:p>
        </p:txBody>
      </p:sp>
      <p:grpSp>
        <p:nvGrpSpPr>
          <p:cNvPr id="32" name="组合 31"/>
          <p:cNvGrpSpPr/>
          <p:nvPr/>
        </p:nvGrpSpPr>
        <p:grpSpPr>
          <a:xfrm>
            <a:off x="6427957" y="1814125"/>
            <a:ext cx="5488737" cy="2184400"/>
            <a:chOff x="6697157" y="2504917"/>
            <a:chExt cx="5488737" cy="2184400"/>
          </a:xfrm>
        </p:grpSpPr>
        <p:grpSp>
          <p:nvGrpSpPr>
            <p:cNvPr id="40" name="组合 39"/>
            <p:cNvGrpSpPr/>
            <p:nvPr/>
          </p:nvGrpSpPr>
          <p:grpSpPr>
            <a:xfrm>
              <a:off x="6697157" y="2504917"/>
              <a:ext cx="5488737" cy="2184400"/>
              <a:chOff x="8866070" y="2530777"/>
              <a:chExt cx="2650509" cy="1506647"/>
            </a:xfrm>
          </p:grpSpPr>
          <p:sp>
            <p:nvSpPr>
              <p:cNvPr id="43" name="文本框 42"/>
              <p:cNvSpPr txBox="1"/>
              <p:nvPr/>
            </p:nvSpPr>
            <p:spPr>
              <a:xfrm>
                <a:off x="8866070" y="2950484"/>
                <a:ext cx="801254" cy="3600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Address</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45" name="文本框 44"/>
              <p:cNvSpPr txBox="1"/>
              <p:nvPr/>
            </p:nvSpPr>
            <p:spPr>
              <a:xfrm>
                <a:off x="10603733" y="2887732"/>
                <a:ext cx="912846" cy="3608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Instruction</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48" name="文本框 47"/>
              <p:cNvSpPr txBox="1"/>
              <p:nvPr/>
            </p:nvSpPr>
            <p:spPr>
              <a:xfrm>
                <a:off x="9606609" y="2530777"/>
                <a:ext cx="923910" cy="1506647"/>
              </a:xfrm>
              <a:prstGeom prst="rect">
                <a:avLst/>
              </a:prstGeom>
              <a:noFill/>
              <a:ln w="28575" cmpd="sng">
                <a:solidFill>
                  <a:schemeClr val="tx1"/>
                </a:solidFill>
                <a:prstDash val="solid"/>
              </a:ln>
            </p:spPr>
            <p:txBody>
              <a:bodyPr wrap="square"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Instruction</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FF"/>
                    </a:solidFill>
                    <a:effectLst/>
                    <a:uLnTx/>
                    <a:uFillTx/>
                    <a:latin typeface="Times New Roman" panose="02020603050405020304"/>
                    <a:ea typeface="宋体" panose="02010600030101010101" pitchFamily="2" charset="-122"/>
                    <a:cs typeface="+mn-cs"/>
                  </a:rPr>
                  <a:t>(cache)</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memory</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cxnSp>
          <p:nvCxnSpPr>
            <p:cNvPr id="34" name="直接箭头连接符 33"/>
            <p:cNvCxnSpPr/>
            <p:nvPr/>
          </p:nvCxnSpPr>
          <p:spPr>
            <a:xfrm flipV="1">
              <a:off x="10170755" y="3745142"/>
              <a:ext cx="1279525" cy="44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 name="直接箭头连接符 3"/>
          <p:cNvCxnSpPr/>
          <p:nvPr/>
        </p:nvCxnSpPr>
        <p:spPr>
          <a:xfrm flipV="1">
            <a:off x="6655435" y="3049905"/>
            <a:ext cx="1279525" cy="44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148249"/>
            <a:ext cx="10515600" cy="689610"/>
          </a:xfrm>
          <a:prstGeom prst="rect">
            <a:avLst/>
          </a:prstGeom>
        </p:spPr>
        <p:txBody>
          <a:bodyPr vert="horz" wrap="square" lIns="0" tIns="12700" rIns="0" bIns="0" rtlCol="0">
            <a:spAutoFit/>
          </a:bodyPr>
          <a:lstStyle/>
          <a:p>
            <a:pPr marL="12700">
              <a:lnSpc>
                <a:spcPct val="100000"/>
              </a:lnSpc>
              <a:spcBef>
                <a:spcPts val="100"/>
              </a:spcBef>
            </a:pPr>
            <a:r>
              <a:rPr b="0" dirty="0"/>
              <a:t>存储组件</a:t>
            </a:r>
            <a:r>
              <a:rPr lang="en-US" b="0" dirty="0"/>
              <a:t>——</a:t>
            </a:r>
            <a:r>
              <a:rPr b="0" dirty="0"/>
              <a:t>寄存器堆</a:t>
            </a:r>
          </a:p>
        </p:txBody>
      </p:sp>
      <p:sp>
        <p:nvSpPr>
          <p:cNvPr id="31" name="内容占位符 30"/>
          <p:cNvSpPr>
            <a:spLocks noGrp="1"/>
          </p:cNvSpPr>
          <p:nvPr>
            <p:ph idx="1"/>
          </p:nvPr>
        </p:nvSpPr>
        <p:spPr/>
        <p:txBody>
          <a:bodyPr/>
          <a:lstStyle/>
          <a:p>
            <a:pPr marL="12700">
              <a:lnSpc>
                <a:spcPct val="100000"/>
              </a:lnSpc>
              <a:spcBef>
                <a:spcPts val="1045"/>
              </a:spcBef>
            </a:pPr>
            <a:r>
              <a:rPr dirty="0">
                <a:latin typeface="微软雅黑" panose="020B0503020204020204" charset="-122"/>
                <a:cs typeface="微软雅黑" panose="020B0503020204020204" charset="-122"/>
                <a:sym typeface="+mn-ea"/>
              </a:rPr>
              <a:t>内部构成</a:t>
            </a:r>
            <a:r>
              <a:rPr lang="zh-CN" dirty="0">
                <a:latin typeface="微软雅黑" panose="020B0503020204020204" charset="-122"/>
                <a:cs typeface="微软雅黑" panose="020B0503020204020204" charset="-122"/>
                <a:sym typeface="+mn-ea"/>
              </a:rPr>
              <a:t>：</a:t>
            </a:r>
            <a:r>
              <a:rPr spc="-10" dirty="0">
                <a:latin typeface="Arial" panose="020B0604020202020204"/>
                <a:cs typeface="Arial" panose="020B0604020202020204"/>
                <a:sym typeface="+mn-ea"/>
              </a:rPr>
              <a:t>32</a:t>
            </a:r>
            <a:r>
              <a:rPr dirty="0">
                <a:latin typeface="微软雅黑" panose="020B0503020204020204" charset="-122"/>
                <a:cs typeface="微软雅黑" panose="020B0503020204020204" charset="-122"/>
                <a:sym typeface="+mn-ea"/>
              </a:rPr>
              <a:t>个寄存器</a:t>
            </a:r>
            <a:endParaRPr>
              <a:latin typeface="微软雅黑" panose="020B0503020204020204" charset="-122"/>
              <a:cs typeface="微软雅黑" panose="020B0503020204020204" charset="-122"/>
            </a:endParaRPr>
          </a:p>
          <a:p>
            <a:pPr marL="12700">
              <a:lnSpc>
                <a:spcPct val="100000"/>
              </a:lnSpc>
              <a:spcBef>
                <a:spcPts val="640"/>
              </a:spcBef>
            </a:pPr>
            <a:r>
              <a:rPr dirty="0">
                <a:latin typeface="微软雅黑" panose="020B0503020204020204" charset="-122"/>
                <a:cs typeface="微软雅黑" panose="020B0503020204020204" charset="-122"/>
                <a:sym typeface="+mn-ea"/>
              </a:rPr>
              <a:t>数据接口信号</a:t>
            </a:r>
            <a:endParaRPr>
              <a:latin typeface="微软雅黑" panose="020B0503020204020204" charset="-122"/>
              <a:cs typeface="微软雅黑" panose="020B0503020204020204" charset="-122"/>
            </a:endParaRPr>
          </a:p>
          <a:p>
            <a:pPr marL="746760" lvl="1" indent="-252095">
              <a:lnSpc>
                <a:spcPct val="100000"/>
              </a:lnSpc>
              <a:spcBef>
                <a:spcPts val="710"/>
              </a:spcBef>
              <a:buChar char="◦"/>
              <a:tabLst>
                <a:tab pos="289560" algn="l"/>
                <a:tab pos="290195" algn="l"/>
              </a:tabLst>
            </a:pPr>
            <a:r>
              <a:rPr spc="-5" dirty="0">
                <a:latin typeface="Arial" panose="020B0604020202020204"/>
                <a:cs typeface="Arial" panose="020B0604020202020204"/>
                <a:sym typeface="+mn-ea"/>
              </a:rPr>
              <a:t>busA</a:t>
            </a:r>
            <a:r>
              <a:rPr spc="-5" dirty="0">
                <a:latin typeface="微软雅黑" panose="020B0503020204020204" charset="-122"/>
                <a:cs typeface="微软雅黑" panose="020B0503020204020204" charset="-122"/>
                <a:sym typeface="+mn-ea"/>
              </a:rPr>
              <a:t>，</a:t>
            </a:r>
            <a:r>
              <a:rPr spc="-5" dirty="0">
                <a:latin typeface="Arial" panose="020B0604020202020204"/>
                <a:cs typeface="Arial" panose="020B0604020202020204"/>
                <a:sym typeface="+mn-ea"/>
              </a:rPr>
              <a:t>busB</a:t>
            </a:r>
            <a:r>
              <a:rPr spc="-5" dirty="0">
                <a:latin typeface="微软雅黑" panose="020B0503020204020204" charset="-122"/>
                <a:cs typeface="微软雅黑" panose="020B0503020204020204" charset="-122"/>
                <a:sym typeface="+mn-ea"/>
              </a:rPr>
              <a:t>：</a:t>
            </a:r>
            <a:r>
              <a:rPr lang="zh-CN" spc="-5" dirty="0">
                <a:latin typeface="微软雅黑" panose="020B0503020204020204" charset="-122"/>
                <a:cs typeface="微软雅黑" panose="020B0503020204020204" charset="-122"/>
                <a:sym typeface="+mn-ea"/>
              </a:rPr>
              <a:t>两个数据</a:t>
            </a:r>
            <a:r>
              <a:rPr dirty="0">
                <a:latin typeface="微软雅黑" panose="020B0503020204020204" charset="-122"/>
                <a:cs typeface="微软雅黑" panose="020B0503020204020204" charset="-122"/>
                <a:sym typeface="+mn-ea"/>
              </a:rPr>
              <a:t>输出</a:t>
            </a:r>
            <a:endParaRPr>
              <a:latin typeface="微软雅黑" panose="020B0503020204020204" charset="-122"/>
              <a:cs typeface="微软雅黑" panose="020B0503020204020204" charset="-122"/>
            </a:endParaRPr>
          </a:p>
          <a:p>
            <a:pPr marL="746760" lvl="1" indent="-252095">
              <a:lnSpc>
                <a:spcPct val="100000"/>
              </a:lnSpc>
              <a:spcBef>
                <a:spcPts val="575"/>
              </a:spcBef>
              <a:buChar char="◦"/>
              <a:tabLst>
                <a:tab pos="289560" algn="l"/>
                <a:tab pos="290195" algn="l"/>
              </a:tabLst>
            </a:pPr>
            <a:r>
              <a:rPr spc="-5" dirty="0">
                <a:latin typeface="Arial" panose="020B0604020202020204"/>
                <a:cs typeface="Arial" panose="020B0604020202020204"/>
                <a:sym typeface="+mn-ea"/>
              </a:rPr>
              <a:t>busW</a:t>
            </a:r>
            <a:r>
              <a:rPr spc="-5" dirty="0">
                <a:latin typeface="微软雅黑" panose="020B0503020204020204" charset="-122"/>
                <a:cs typeface="微软雅黑" panose="020B0503020204020204" charset="-122"/>
                <a:sym typeface="+mn-ea"/>
              </a:rPr>
              <a:t>：</a:t>
            </a:r>
            <a:r>
              <a:rPr dirty="0">
                <a:latin typeface="微软雅黑" panose="020B0503020204020204" charset="-122"/>
                <a:cs typeface="微软雅黑" panose="020B0503020204020204" charset="-122"/>
                <a:sym typeface="+mn-ea"/>
              </a:rPr>
              <a:t>一</a:t>
            </a:r>
            <a:r>
              <a:rPr lang="zh-CN" dirty="0">
                <a:latin typeface="微软雅黑" panose="020B0503020204020204" charset="-122"/>
                <a:cs typeface="微软雅黑" panose="020B0503020204020204" charset="-122"/>
                <a:sym typeface="+mn-ea"/>
              </a:rPr>
              <a:t>个</a:t>
            </a:r>
            <a:r>
              <a:rPr dirty="0">
                <a:latin typeface="微软雅黑" panose="020B0503020204020204" charset="-122"/>
                <a:cs typeface="微软雅黑" panose="020B0503020204020204" charset="-122"/>
                <a:sym typeface="+mn-ea"/>
              </a:rPr>
              <a:t>数据输入</a:t>
            </a:r>
            <a:endParaRPr>
              <a:latin typeface="微软雅黑" panose="020B0503020204020204" charset="-122"/>
              <a:cs typeface="微软雅黑" panose="020B0503020204020204" charset="-122"/>
            </a:endParaRPr>
          </a:p>
          <a:p>
            <a:pPr marL="12700">
              <a:lnSpc>
                <a:spcPct val="100000"/>
              </a:lnSpc>
              <a:spcBef>
                <a:spcPts val="640"/>
              </a:spcBef>
            </a:pPr>
            <a:r>
              <a:rPr dirty="0">
                <a:latin typeface="微软雅黑" panose="020B0503020204020204" charset="-122"/>
                <a:cs typeface="微软雅黑" panose="020B0503020204020204" charset="-122"/>
                <a:sym typeface="+mn-ea"/>
              </a:rPr>
              <a:t>读写控制</a:t>
            </a:r>
          </a:p>
          <a:p>
            <a:pPr marL="721360" lvl="1" indent="-251460">
              <a:lnSpc>
                <a:spcPct val="100000"/>
              </a:lnSpc>
              <a:spcBef>
                <a:spcPts val="675"/>
              </a:spcBef>
              <a:buChar char="◦"/>
              <a:tabLst>
                <a:tab pos="263525" algn="l"/>
                <a:tab pos="264160" algn="l"/>
              </a:tabLst>
            </a:pPr>
            <a:r>
              <a:rPr spc="-5" dirty="0">
                <a:latin typeface="Arial" panose="020B0604020202020204"/>
                <a:cs typeface="Arial" panose="020B0604020202020204"/>
                <a:sym typeface="+mn-ea"/>
              </a:rPr>
              <a:t>R</a:t>
            </a:r>
            <a:r>
              <a:rPr spc="-15" dirty="0">
                <a:latin typeface="Arial" panose="020B0604020202020204"/>
                <a:cs typeface="Arial" panose="020B0604020202020204"/>
                <a:sym typeface="+mn-ea"/>
              </a:rPr>
              <a:t>a</a:t>
            </a:r>
            <a:r>
              <a:rPr dirty="0">
                <a:latin typeface="Arial" panose="020B0604020202020204"/>
                <a:cs typeface="Arial" panose="020B0604020202020204"/>
                <a:sym typeface="+mn-ea"/>
              </a:rPr>
              <a:t>(</a:t>
            </a:r>
            <a:r>
              <a:rPr spc="-10" dirty="0">
                <a:latin typeface="Arial" panose="020B0604020202020204"/>
                <a:cs typeface="Arial" panose="020B0604020202020204"/>
                <a:sym typeface="+mn-ea"/>
              </a:rPr>
              <a:t>5</a:t>
            </a:r>
            <a:r>
              <a:rPr dirty="0">
                <a:latin typeface="微软雅黑" panose="020B0503020204020204" charset="-122"/>
                <a:cs typeface="微软雅黑" panose="020B0503020204020204" charset="-122"/>
                <a:sym typeface="+mn-ea"/>
              </a:rPr>
              <a:t>位</a:t>
            </a:r>
            <a:r>
              <a:rPr dirty="0">
                <a:latin typeface="Arial" panose="020B0604020202020204"/>
                <a:cs typeface="Arial" panose="020B0604020202020204"/>
                <a:sym typeface="+mn-ea"/>
              </a:rPr>
              <a:t>)</a:t>
            </a:r>
            <a:r>
              <a:rPr dirty="0">
                <a:latin typeface="微软雅黑" panose="020B0503020204020204" charset="-122"/>
                <a:cs typeface="微软雅黑" panose="020B0503020204020204" charset="-122"/>
                <a:sym typeface="+mn-ea"/>
              </a:rPr>
              <a:t>：选中对应编号的寄存器，将其内容放到</a:t>
            </a:r>
            <a:r>
              <a:rPr spc="-5" dirty="0">
                <a:latin typeface="Arial" panose="020B0604020202020204"/>
                <a:cs typeface="Arial" panose="020B0604020202020204"/>
                <a:sym typeface="+mn-ea"/>
              </a:rPr>
              <a:t>busA</a:t>
            </a:r>
            <a:r>
              <a:rPr lang="en-US" spc="-5" dirty="0">
                <a:latin typeface="Arial" panose="020B0604020202020204"/>
                <a:cs typeface="Arial" panose="020B0604020202020204"/>
                <a:sym typeface="+mn-ea"/>
              </a:rPr>
              <a:t>(</a:t>
            </a:r>
            <a:r>
              <a:rPr lang="zh-CN" altLang="en-US" spc="-5" dirty="0">
                <a:latin typeface="Arial" panose="020B0604020202020204"/>
                <a:cs typeface="Arial" panose="020B0604020202020204"/>
                <a:sym typeface="+mn-ea"/>
              </a:rPr>
              <a:t>读</a:t>
            </a:r>
            <a:r>
              <a:rPr lang="en-US" spc="-5" dirty="0">
                <a:latin typeface="Arial" panose="020B0604020202020204"/>
                <a:cs typeface="Arial" panose="020B0604020202020204"/>
                <a:sym typeface="+mn-ea"/>
              </a:rPr>
              <a:t>)</a:t>
            </a:r>
            <a:endParaRPr>
              <a:latin typeface="Arial" panose="020B0604020202020204"/>
              <a:cs typeface="Arial" panose="020B0604020202020204"/>
            </a:endParaRPr>
          </a:p>
          <a:p>
            <a:pPr marL="721360" lvl="1" indent="-251460">
              <a:lnSpc>
                <a:spcPct val="100000"/>
              </a:lnSpc>
              <a:spcBef>
                <a:spcPts val="575"/>
              </a:spcBef>
              <a:buChar char="◦"/>
              <a:tabLst>
                <a:tab pos="263525" algn="l"/>
                <a:tab pos="264160" algn="l"/>
              </a:tabLst>
            </a:pPr>
            <a:r>
              <a:rPr spc="-10" dirty="0">
                <a:latin typeface="Arial" panose="020B0604020202020204"/>
                <a:cs typeface="Arial" panose="020B0604020202020204"/>
                <a:sym typeface="+mn-ea"/>
              </a:rPr>
              <a:t>Rb</a:t>
            </a:r>
            <a:r>
              <a:rPr dirty="0">
                <a:latin typeface="Arial" panose="020B0604020202020204"/>
                <a:cs typeface="Arial" panose="020B0604020202020204"/>
                <a:sym typeface="+mn-ea"/>
              </a:rPr>
              <a:t>(</a:t>
            </a:r>
            <a:r>
              <a:rPr spc="-10" dirty="0">
                <a:latin typeface="Arial" panose="020B0604020202020204"/>
                <a:cs typeface="Arial" panose="020B0604020202020204"/>
                <a:sym typeface="+mn-ea"/>
              </a:rPr>
              <a:t>5</a:t>
            </a:r>
            <a:r>
              <a:rPr dirty="0">
                <a:latin typeface="微软雅黑" panose="020B0503020204020204" charset="-122"/>
                <a:cs typeface="微软雅黑" panose="020B0503020204020204" charset="-122"/>
                <a:sym typeface="+mn-ea"/>
              </a:rPr>
              <a:t>位</a:t>
            </a:r>
            <a:r>
              <a:rPr dirty="0">
                <a:latin typeface="Arial" panose="020B0604020202020204"/>
                <a:cs typeface="Arial" panose="020B0604020202020204"/>
                <a:sym typeface="+mn-ea"/>
              </a:rPr>
              <a:t>)</a:t>
            </a:r>
            <a:r>
              <a:rPr dirty="0">
                <a:latin typeface="微软雅黑" panose="020B0503020204020204" charset="-122"/>
                <a:cs typeface="微软雅黑" panose="020B0503020204020204" charset="-122"/>
                <a:sym typeface="+mn-ea"/>
              </a:rPr>
              <a:t>：选中对应编号的寄存器，将其内容放到</a:t>
            </a:r>
            <a:r>
              <a:rPr spc="-5" dirty="0">
                <a:latin typeface="Arial" panose="020B0604020202020204"/>
                <a:cs typeface="Arial" panose="020B0604020202020204"/>
                <a:sym typeface="+mn-ea"/>
              </a:rPr>
              <a:t>busB</a:t>
            </a:r>
            <a:r>
              <a:rPr lang="en-US" spc="-5" dirty="0">
                <a:latin typeface="Arial" panose="020B0604020202020204"/>
                <a:cs typeface="Arial" panose="020B0604020202020204"/>
                <a:sym typeface="+mn-ea"/>
              </a:rPr>
              <a:t>(</a:t>
            </a:r>
            <a:r>
              <a:rPr lang="zh-CN" altLang="en-US" spc="-5" dirty="0">
                <a:latin typeface="Arial" panose="020B0604020202020204"/>
                <a:cs typeface="Arial" panose="020B0604020202020204"/>
                <a:sym typeface="+mn-ea"/>
              </a:rPr>
              <a:t>读</a:t>
            </a:r>
            <a:r>
              <a:rPr lang="en-US" spc="-5" dirty="0">
                <a:latin typeface="Arial" panose="020B0604020202020204"/>
                <a:cs typeface="Arial" panose="020B0604020202020204"/>
                <a:sym typeface="+mn-ea"/>
              </a:rPr>
              <a:t>)</a:t>
            </a:r>
            <a:endParaRPr>
              <a:latin typeface="Arial" panose="020B0604020202020204"/>
              <a:cs typeface="Arial" panose="020B0604020202020204"/>
            </a:endParaRPr>
          </a:p>
          <a:p>
            <a:pPr marL="721360" marR="5080" lvl="1" indent="-251460">
              <a:lnSpc>
                <a:spcPct val="100000"/>
              </a:lnSpc>
              <a:buChar char="◦"/>
              <a:tabLst>
                <a:tab pos="263525" algn="l"/>
                <a:tab pos="264160" algn="l"/>
              </a:tabLst>
            </a:pPr>
            <a:r>
              <a:rPr dirty="0">
                <a:latin typeface="Arial" panose="020B0604020202020204"/>
                <a:cs typeface="Arial" panose="020B0604020202020204"/>
                <a:sym typeface="+mn-ea"/>
              </a:rPr>
              <a:t>R</a:t>
            </a:r>
            <a:r>
              <a:rPr spc="-10" dirty="0">
                <a:latin typeface="Arial" panose="020B0604020202020204"/>
                <a:cs typeface="Arial" panose="020B0604020202020204"/>
                <a:sym typeface="+mn-ea"/>
              </a:rPr>
              <a:t>w</a:t>
            </a:r>
            <a:r>
              <a:rPr dirty="0">
                <a:latin typeface="Arial" panose="020B0604020202020204"/>
                <a:cs typeface="Arial" panose="020B0604020202020204"/>
                <a:sym typeface="+mn-ea"/>
              </a:rPr>
              <a:t>(</a:t>
            </a:r>
            <a:r>
              <a:rPr spc="50" dirty="0">
                <a:latin typeface="Arial" panose="020B0604020202020204"/>
                <a:cs typeface="Arial" panose="020B0604020202020204"/>
                <a:sym typeface="+mn-ea"/>
              </a:rPr>
              <a:t>5</a:t>
            </a:r>
            <a:r>
              <a:rPr spc="60" dirty="0">
                <a:latin typeface="微软雅黑" panose="020B0503020204020204" charset="-122"/>
                <a:cs typeface="微软雅黑" panose="020B0503020204020204" charset="-122"/>
                <a:sym typeface="+mn-ea"/>
              </a:rPr>
              <a:t>位</a:t>
            </a:r>
            <a:r>
              <a:rPr spc="60" dirty="0">
                <a:latin typeface="Arial" panose="020B0604020202020204"/>
                <a:cs typeface="Arial" panose="020B0604020202020204"/>
                <a:sym typeface="+mn-ea"/>
              </a:rPr>
              <a:t>)</a:t>
            </a:r>
            <a:r>
              <a:rPr spc="45" dirty="0">
                <a:latin typeface="微软雅黑" panose="020B0503020204020204" charset="-122"/>
                <a:cs typeface="微软雅黑" panose="020B0503020204020204" charset="-122"/>
                <a:sym typeface="+mn-ea"/>
              </a:rPr>
              <a:t>：</a:t>
            </a:r>
            <a:r>
              <a:rPr spc="55" dirty="0">
                <a:latin typeface="微软雅黑" panose="020B0503020204020204" charset="-122"/>
                <a:cs typeface="微软雅黑" panose="020B0503020204020204" charset="-122"/>
                <a:sym typeface="+mn-ea"/>
              </a:rPr>
              <a:t>选中对</a:t>
            </a:r>
            <a:r>
              <a:rPr spc="45" dirty="0">
                <a:latin typeface="微软雅黑" panose="020B0503020204020204" charset="-122"/>
                <a:cs typeface="微软雅黑" panose="020B0503020204020204" charset="-122"/>
                <a:sym typeface="+mn-ea"/>
              </a:rPr>
              <a:t>应编</a:t>
            </a:r>
            <a:r>
              <a:rPr spc="55" dirty="0">
                <a:latin typeface="微软雅黑" panose="020B0503020204020204" charset="-122"/>
                <a:cs typeface="微软雅黑" panose="020B0503020204020204" charset="-122"/>
                <a:sym typeface="+mn-ea"/>
              </a:rPr>
              <a:t>号的寄</a:t>
            </a:r>
            <a:r>
              <a:rPr spc="45" dirty="0">
                <a:latin typeface="微软雅黑" panose="020B0503020204020204" charset="-122"/>
                <a:cs typeface="微软雅黑" panose="020B0503020204020204" charset="-122"/>
                <a:sym typeface="+mn-ea"/>
              </a:rPr>
              <a:t>存</a:t>
            </a:r>
            <a:r>
              <a:rPr spc="70" dirty="0">
                <a:latin typeface="微软雅黑" panose="020B0503020204020204" charset="-122"/>
                <a:cs typeface="微软雅黑" panose="020B0503020204020204" charset="-122"/>
                <a:sym typeface="+mn-ea"/>
              </a:rPr>
              <a:t>器</a:t>
            </a:r>
            <a:r>
              <a:rPr spc="60" dirty="0">
                <a:latin typeface="微软雅黑" panose="020B0503020204020204" charset="-122"/>
                <a:cs typeface="微软雅黑" panose="020B0503020204020204" charset="-122"/>
                <a:sym typeface="+mn-ea"/>
              </a:rPr>
              <a:t>，</a:t>
            </a:r>
            <a:r>
              <a:rPr spc="55" dirty="0">
                <a:latin typeface="微软雅黑" panose="020B0503020204020204" charset="-122"/>
                <a:cs typeface="微软雅黑" panose="020B0503020204020204" charset="-122"/>
                <a:sym typeface="+mn-ea"/>
              </a:rPr>
              <a:t>在</a:t>
            </a:r>
            <a:r>
              <a:rPr spc="45" dirty="0">
                <a:latin typeface="微软雅黑" panose="020B0503020204020204" charset="-122"/>
                <a:cs typeface="微软雅黑" panose="020B0503020204020204" charset="-122"/>
                <a:sym typeface="+mn-ea"/>
              </a:rPr>
              <a:t>时</a:t>
            </a:r>
            <a:r>
              <a:rPr spc="55" dirty="0">
                <a:latin typeface="微软雅黑" panose="020B0503020204020204" charset="-122"/>
                <a:cs typeface="微软雅黑" panose="020B0503020204020204" charset="-122"/>
                <a:sym typeface="+mn-ea"/>
              </a:rPr>
              <a:t>钟</a:t>
            </a:r>
            <a:r>
              <a:rPr spc="45" dirty="0">
                <a:latin typeface="微软雅黑" panose="020B0503020204020204" charset="-122"/>
                <a:cs typeface="微软雅黑" panose="020B0503020204020204" charset="-122"/>
                <a:sym typeface="+mn-ea"/>
              </a:rPr>
              <a:t>信</a:t>
            </a:r>
            <a:r>
              <a:rPr spc="65" dirty="0">
                <a:latin typeface="微软雅黑" panose="020B0503020204020204" charset="-122"/>
                <a:cs typeface="微软雅黑" panose="020B0503020204020204" charset="-122"/>
                <a:sym typeface="+mn-ea"/>
              </a:rPr>
              <a:t>号</a:t>
            </a:r>
            <a:r>
              <a:rPr spc="60" dirty="0">
                <a:latin typeface="微软雅黑" panose="020B0503020204020204" charset="-122"/>
                <a:cs typeface="微软雅黑" panose="020B0503020204020204" charset="-122"/>
                <a:sym typeface="+mn-ea"/>
              </a:rPr>
              <a:t>（</a:t>
            </a:r>
            <a:r>
              <a:rPr spc="-5" dirty="0">
                <a:latin typeface="Arial" panose="020B0604020202020204"/>
                <a:cs typeface="Arial" panose="020B0604020202020204"/>
                <a:sym typeface="+mn-ea"/>
              </a:rPr>
              <a:t>cl</a:t>
            </a:r>
            <a:r>
              <a:rPr spc="50" dirty="0">
                <a:latin typeface="Arial" panose="020B0604020202020204"/>
                <a:cs typeface="Arial" panose="020B0604020202020204"/>
                <a:sym typeface="+mn-ea"/>
              </a:rPr>
              <a:t>k</a:t>
            </a:r>
            <a:r>
              <a:rPr spc="45" dirty="0">
                <a:latin typeface="微软雅黑" panose="020B0503020204020204" charset="-122"/>
                <a:cs typeface="微软雅黑" panose="020B0503020204020204" charset="-122"/>
                <a:sym typeface="+mn-ea"/>
              </a:rPr>
              <a:t>）</a:t>
            </a:r>
            <a:r>
              <a:rPr spc="55" dirty="0">
                <a:latin typeface="微软雅黑" panose="020B0503020204020204" charset="-122"/>
                <a:cs typeface="微软雅黑" panose="020B0503020204020204" charset="-122"/>
                <a:sym typeface="+mn-ea"/>
              </a:rPr>
              <a:t>的上</a:t>
            </a:r>
            <a:r>
              <a:rPr spc="45" dirty="0">
                <a:latin typeface="微软雅黑" panose="020B0503020204020204" charset="-122"/>
                <a:cs typeface="微软雅黑" panose="020B0503020204020204" charset="-122"/>
                <a:sym typeface="+mn-ea"/>
              </a:rPr>
              <a:t>升</a:t>
            </a:r>
            <a:r>
              <a:rPr spc="65" dirty="0">
                <a:latin typeface="微软雅黑" panose="020B0503020204020204" charset="-122"/>
                <a:cs typeface="微软雅黑" panose="020B0503020204020204" charset="-122"/>
                <a:sym typeface="+mn-ea"/>
              </a:rPr>
              <a:t>沿</a:t>
            </a:r>
            <a:r>
              <a:rPr spc="45" dirty="0">
                <a:latin typeface="微软雅黑" panose="020B0503020204020204" charset="-122"/>
                <a:cs typeface="微软雅黑" panose="020B0503020204020204" charset="-122"/>
                <a:sym typeface="+mn-ea"/>
              </a:rPr>
              <a:t>，</a:t>
            </a:r>
            <a:r>
              <a:rPr spc="60" dirty="0">
                <a:latin typeface="微软雅黑" panose="020B0503020204020204" charset="-122"/>
                <a:cs typeface="微软雅黑" panose="020B0503020204020204" charset="-122"/>
                <a:sym typeface="+mn-ea"/>
              </a:rPr>
              <a:t>如果</a:t>
            </a:r>
            <a:r>
              <a:rPr dirty="0">
                <a:latin typeface="微软雅黑" panose="020B0503020204020204" charset="-122"/>
                <a:cs typeface="微软雅黑" panose="020B0503020204020204" charset="-122"/>
                <a:sym typeface="+mn-ea"/>
              </a:rPr>
              <a:t>写使能信号</a:t>
            </a:r>
            <a:r>
              <a:rPr spc="-5" dirty="0">
                <a:latin typeface="微软雅黑" panose="020B0503020204020204" charset="-122"/>
                <a:cs typeface="微软雅黑" panose="020B0503020204020204" charset="-122"/>
                <a:sym typeface="+mn-ea"/>
              </a:rPr>
              <a:t>（</a:t>
            </a:r>
            <a:r>
              <a:rPr spc="-5" dirty="0">
                <a:latin typeface="Arial" panose="020B0604020202020204"/>
                <a:cs typeface="Arial" panose="020B0604020202020204"/>
                <a:sym typeface="+mn-ea"/>
              </a:rPr>
              <a:t>WriteEnable</a:t>
            </a:r>
            <a:r>
              <a:rPr spc="-5" dirty="0">
                <a:latin typeface="微软雅黑" panose="020B0503020204020204" charset="-122"/>
                <a:cs typeface="微软雅黑" panose="020B0503020204020204" charset="-122"/>
                <a:sym typeface="+mn-ea"/>
              </a:rPr>
              <a:t>）</a:t>
            </a:r>
            <a:r>
              <a:rPr dirty="0">
                <a:latin typeface="微软雅黑" panose="020B0503020204020204" charset="-122"/>
                <a:cs typeface="微软雅黑" panose="020B0503020204020204" charset="-122"/>
                <a:sym typeface="+mn-ea"/>
              </a:rPr>
              <a:t>有效</a:t>
            </a:r>
            <a:r>
              <a:rPr spc="-5" dirty="0">
                <a:latin typeface="微软雅黑" panose="020B0503020204020204" charset="-122"/>
                <a:cs typeface="微软雅黑" panose="020B0503020204020204" charset="-122"/>
                <a:sym typeface="+mn-ea"/>
              </a:rPr>
              <a:t>，</a:t>
            </a:r>
            <a:r>
              <a:rPr dirty="0">
                <a:latin typeface="微软雅黑" panose="020B0503020204020204" charset="-122"/>
                <a:cs typeface="微软雅黑" panose="020B0503020204020204" charset="-122"/>
                <a:sym typeface="+mn-ea"/>
              </a:rPr>
              <a:t>将</a:t>
            </a:r>
            <a:r>
              <a:rPr spc="-5" dirty="0">
                <a:latin typeface="Arial" panose="020B0604020202020204"/>
                <a:cs typeface="Arial" panose="020B0604020202020204"/>
                <a:sym typeface="+mn-ea"/>
              </a:rPr>
              <a:t>busW</a:t>
            </a:r>
            <a:r>
              <a:rPr dirty="0">
                <a:latin typeface="微软雅黑" panose="020B0503020204020204" charset="-122"/>
                <a:cs typeface="微软雅黑" panose="020B0503020204020204" charset="-122"/>
                <a:sym typeface="+mn-ea"/>
              </a:rPr>
              <a:t>的内容存入该寄存器</a:t>
            </a:r>
            <a:endParaRPr>
              <a:latin typeface="微软雅黑" panose="020B0503020204020204" charset="-122"/>
              <a:cs typeface="微软雅黑" panose="020B0503020204020204" charset="-122"/>
            </a:endParaRPr>
          </a:p>
          <a:p>
            <a:pPr marL="12700" indent="0">
              <a:lnSpc>
                <a:spcPct val="100000"/>
              </a:lnSpc>
              <a:spcBef>
                <a:spcPts val="580"/>
              </a:spcBef>
              <a:buFont typeface="Arial" panose="020B0604020202020204"/>
              <a:buNone/>
              <a:tabLst>
                <a:tab pos="263525" algn="l"/>
                <a:tab pos="264160" algn="l"/>
              </a:tabLst>
            </a:pPr>
            <a:r>
              <a:rPr b="1" spc="-5" dirty="0">
                <a:solidFill>
                  <a:srgbClr val="FF0000"/>
                </a:solidFill>
                <a:latin typeface="宋体" panose="02010600030101010101" pitchFamily="2" charset="-122"/>
                <a:cs typeface="宋体" panose="02010600030101010101" pitchFamily="2" charset="-122"/>
                <a:sym typeface="+mn-ea"/>
              </a:rPr>
              <a:t>注：寄存器堆的读操作不受时钟控制</a:t>
            </a:r>
            <a:r>
              <a:rPr lang="zh-CN" b="1" spc="-5" dirty="0">
                <a:solidFill>
                  <a:srgbClr val="FF0000"/>
                </a:solidFill>
                <a:latin typeface="宋体" panose="02010600030101010101" pitchFamily="2" charset="-122"/>
                <a:cs typeface="宋体" panose="02010600030101010101" pitchFamily="2" charset="-122"/>
                <a:sym typeface="+mn-ea"/>
              </a:rPr>
              <a:t>，组合逻辑电路。</a:t>
            </a:r>
          </a:p>
        </p:txBody>
      </p:sp>
      <p:sp>
        <p:nvSpPr>
          <p:cNvPr id="8" name="object 8"/>
          <p:cNvSpPr txBox="1"/>
          <p:nvPr/>
        </p:nvSpPr>
        <p:spPr>
          <a:xfrm>
            <a:off x="8388350" y="3058795"/>
            <a:ext cx="336550" cy="320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defRPr/>
            </a:pPr>
            <a:r>
              <a:rPr kumimoji="0" sz="20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clk</a:t>
            </a:r>
            <a:endParaRPr kumimoji="0" sz="2000" b="0" i="0" u="none" strike="noStrike" kern="1200" cap="none" spc="0" normalizeH="0" baseline="0" noProof="0">
              <a:ln>
                <a:noFill/>
              </a:ln>
              <a:solidFill>
                <a:prstClr val="black"/>
              </a:solidFill>
              <a:effectLst/>
              <a:uLnTx/>
              <a:uFillTx/>
              <a:latin typeface="Arial" panose="020B0604020202020204"/>
              <a:ea typeface="宋体" panose="02010600030101010101" pitchFamily="2" charset="-122"/>
              <a:cs typeface="Arial" panose="020B0604020202020204"/>
            </a:endParaRPr>
          </a:p>
        </p:txBody>
      </p:sp>
      <p:sp>
        <p:nvSpPr>
          <p:cNvPr id="9" name="object 9"/>
          <p:cNvSpPr/>
          <p:nvPr/>
        </p:nvSpPr>
        <p:spPr>
          <a:xfrm>
            <a:off x="8520430" y="1948815"/>
            <a:ext cx="1803400" cy="1052830"/>
          </a:xfrm>
          <a:custGeom>
            <a:avLst/>
            <a:gdLst/>
            <a:ahLst/>
            <a:cxnLst/>
            <a:rect l="l" t="t" r="r" b="b"/>
            <a:pathLst>
              <a:path w="1803400" h="1336675">
                <a:moveTo>
                  <a:pt x="0" y="1336548"/>
                </a:moveTo>
                <a:lnTo>
                  <a:pt x="1802892" y="1336548"/>
                </a:lnTo>
                <a:lnTo>
                  <a:pt x="1802892" y="0"/>
                </a:lnTo>
                <a:lnTo>
                  <a:pt x="0" y="0"/>
                </a:lnTo>
                <a:lnTo>
                  <a:pt x="0" y="1336548"/>
                </a:lnTo>
                <a:close/>
              </a:path>
            </a:pathLst>
          </a:custGeom>
          <a:solidFill>
            <a:srgbClr val="94B3D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0" name="object 10"/>
          <p:cNvSpPr txBox="1"/>
          <p:nvPr/>
        </p:nvSpPr>
        <p:spPr>
          <a:xfrm>
            <a:off x="8520430" y="1948942"/>
            <a:ext cx="1803400" cy="1040130"/>
          </a:xfrm>
          <a:prstGeom prst="rect">
            <a:avLst/>
          </a:prstGeom>
          <a:ln w="25907">
            <a:solidFill>
              <a:srgbClr val="000000"/>
            </a:solidFill>
          </a:ln>
        </p:spPr>
        <p:txBody>
          <a:bodyPr vert="horz" wrap="square" lIns="0" tIns="1905" rIns="0" bIns="0" rtlCol="0">
            <a:spAutoFit/>
          </a:bodyPr>
          <a:lstStyle/>
          <a:p>
            <a:pPr marL="0" marR="0" lvl="0" indent="0" algn="l" defTabSz="914400" rtl="0" eaLnBrk="1" fontAlgn="auto" latinLnBrk="0" hangingPunct="1">
              <a:lnSpc>
                <a:spcPct val="100000"/>
              </a:lnSpc>
              <a:spcBef>
                <a:spcPts val="15"/>
              </a:spcBef>
              <a:spcAft>
                <a:spcPts val="0"/>
              </a:spcAft>
              <a:buClrTx/>
              <a:buSzTx/>
              <a:buFontTx/>
              <a:buNone/>
              <a:defRPr/>
            </a:pPr>
            <a:endParaRPr kumimoji="0" sz="255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Times New Roman" panose="02020603050405020304"/>
            </a:endParaRPr>
          </a:p>
          <a:p>
            <a:pPr marL="337820" marR="0" lvl="0" indent="0" algn="l" defTabSz="914400" rtl="0" eaLnBrk="1" fontAlgn="auto" latinLnBrk="0" hangingPunct="1">
              <a:lnSpc>
                <a:spcPct val="100000"/>
              </a:lnSpc>
              <a:spcBef>
                <a:spcPts val="0"/>
              </a:spcBef>
              <a:spcAft>
                <a:spcPts val="0"/>
              </a:spcAft>
              <a:buClrTx/>
              <a:buSzTx/>
              <a:buFontTx/>
              <a:buNone/>
              <a:defRPr/>
            </a:pPr>
            <a:r>
              <a:rPr kumimoji="0" sz="2400" b="1" i="0" u="none" strike="noStrike" kern="1200" cap="none" spc="-5"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RegFile</a:t>
            </a:r>
            <a:endParaRPr kumimoji="0" sz="2400" b="0" i="0" u="none" strike="noStrike" kern="1200" cap="none" spc="0" normalizeH="0" baseline="0" noProof="0">
              <a:ln>
                <a:noFill/>
              </a:ln>
              <a:solidFill>
                <a:prstClr val="black"/>
              </a:solidFill>
              <a:effectLst/>
              <a:uLnTx/>
              <a:uFillTx/>
              <a:latin typeface="Arial" panose="020B0604020202020204"/>
              <a:ea typeface="宋体" panose="02010600030101010101" pitchFamily="2" charset="-122"/>
              <a:cs typeface="Arial" panose="020B0604020202020204"/>
            </a:endParaRPr>
          </a:p>
          <a:p>
            <a:pPr marL="39243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10"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 32</a:t>
            </a:r>
            <a:r>
              <a:rPr kumimoji="0" sz="1800" b="0" i="0" u="none" strike="noStrike" kern="1200" cap="none" spc="-10"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-bit</a:t>
            </a:r>
            <a:r>
              <a:rPr kumimoji="0" sz="1800" b="0" i="0" u="none" strike="noStrike" kern="1200" cap="none" spc="-10" normalizeH="0" baseline="0" noProof="0" dirty="0">
                <a:ln>
                  <a:noFill/>
                </a:ln>
                <a:solidFill>
                  <a:prstClr val="black"/>
                </a:solidFill>
                <a:effectLst/>
                <a:uLnTx/>
                <a:uFillTx/>
                <a:latin typeface="微软雅黑" panose="020B0503020204020204" charset="-122"/>
                <a:ea typeface="宋体" panose="02010600030101010101" pitchFamily="2" charset="-122"/>
                <a:cs typeface="微软雅黑" panose="020B0503020204020204" charset="-122"/>
              </a:rPr>
              <a:t>×</a:t>
            </a:r>
            <a:r>
              <a:rPr kumimoji="0" sz="1800" b="0" i="0" u="none" strike="noStrike" kern="1200" cap="none" spc="-10"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32</a:t>
            </a:r>
            <a:endParaRPr kumimoji="0" sz="1800" b="0" i="0" u="none" strike="noStrike" kern="1200" cap="none" spc="0" normalizeH="0" baseline="0" noProof="0">
              <a:ln>
                <a:noFill/>
              </a:ln>
              <a:solidFill>
                <a:prstClr val="black"/>
              </a:solidFill>
              <a:effectLst/>
              <a:uLnTx/>
              <a:uFillTx/>
              <a:latin typeface="Arial" panose="020B0604020202020204"/>
              <a:ea typeface="宋体" panose="02010600030101010101" pitchFamily="2" charset="-122"/>
              <a:cs typeface="Arial" panose="020B0604020202020204"/>
            </a:endParaRPr>
          </a:p>
        </p:txBody>
      </p:sp>
      <p:sp>
        <p:nvSpPr>
          <p:cNvPr id="11" name="object 11"/>
          <p:cNvSpPr/>
          <p:nvPr/>
        </p:nvSpPr>
        <p:spPr>
          <a:xfrm>
            <a:off x="8618981" y="2709926"/>
            <a:ext cx="304800" cy="285115"/>
          </a:xfrm>
          <a:custGeom>
            <a:avLst/>
            <a:gdLst/>
            <a:ahLst/>
            <a:cxnLst/>
            <a:rect l="l" t="t" r="r" b="b"/>
            <a:pathLst>
              <a:path w="304800" h="285114">
                <a:moveTo>
                  <a:pt x="0" y="284988"/>
                </a:moveTo>
                <a:lnTo>
                  <a:pt x="152400" y="0"/>
                </a:lnTo>
                <a:lnTo>
                  <a:pt x="304800" y="284988"/>
                </a:lnTo>
                <a:lnTo>
                  <a:pt x="0" y="284988"/>
                </a:lnTo>
                <a:close/>
              </a:path>
            </a:pathLst>
          </a:custGeom>
          <a:ln w="259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2" name="object 12"/>
          <p:cNvSpPr/>
          <p:nvPr/>
        </p:nvSpPr>
        <p:spPr>
          <a:xfrm>
            <a:off x="8772906" y="2993389"/>
            <a:ext cx="0" cy="228600"/>
          </a:xfrm>
          <a:custGeom>
            <a:avLst/>
            <a:gdLst/>
            <a:ahLst/>
            <a:cxnLst/>
            <a:rect l="l" t="t" r="r" b="b"/>
            <a:pathLst>
              <a:path h="228600">
                <a:moveTo>
                  <a:pt x="0" y="228600"/>
                </a:moveTo>
                <a:lnTo>
                  <a:pt x="0" y="0"/>
                </a:lnTo>
              </a:path>
            </a:pathLst>
          </a:custGeom>
          <a:ln w="19812">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3" name="object 13"/>
          <p:cNvSpPr/>
          <p:nvPr/>
        </p:nvSpPr>
        <p:spPr>
          <a:xfrm>
            <a:off x="10323321" y="2095011"/>
            <a:ext cx="1146175" cy="171450"/>
          </a:xfrm>
          <a:custGeom>
            <a:avLst/>
            <a:gdLst/>
            <a:ahLst/>
            <a:cxnLst/>
            <a:rect l="l" t="t" r="r" b="b"/>
            <a:pathLst>
              <a:path w="1146175" h="171450">
                <a:moveTo>
                  <a:pt x="1070374" y="85578"/>
                </a:moveTo>
                <a:lnTo>
                  <a:pt x="984376" y="135743"/>
                </a:lnTo>
                <a:lnTo>
                  <a:pt x="978769" y="140795"/>
                </a:lnTo>
                <a:lnTo>
                  <a:pt x="975613" y="147395"/>
                </a:lnTo>
                <a:lnTo>
                  <a:pt x="975125" y="154709"/>
                </a:lnTo>
                <a:lnTo>
                  <a:pt x="977519" y="161905"/>
                </a:lnTo>
                <a:lnTo>
                  <a:pt x="982571" y="167512"/>
                </a:lnTo>
                <a:lnTo>
                  <a:pt x="989171" y="170668"/>
                </a:lnTo>
                <a:lnTo>
                  <a:pt x="996485" y="171156"/>
                </a:lnTo>
                <a:lnTo>
                  <a:pt x="1003680" y="168763"/>
                </a:lnTo>
                <a:lnTo>
                  <a:pt x="1113542" y="104628"/>
                </a:lnTo>
                <a:lnTo>
                  <a:pt x="1108328" y="104628"/>
                </a:lnTo>
                <a:lnTo>
                  <a:pt x="1108328" y="102088"/>
                </a:lnTo>
                <a:lnTo>
                  <a:pt x="1098677" y="102088"/>
                </a:lnTo>
                <a:lnTo>
                  <a:pt x="1070374" y="85578"/>
                </a:lnTo>
                <a:close/>
              </a:path>
              <a:path w="1146175" h="171450">
                <a:moveTo>
                  <a:pt x="1037716" y="66528"/>
                </a:moveTo>
                <a:lnTo>
                  <a:pt x="0" y="66528"/>
                </a:lnTo>
                <a:lnTo>
                  <a:pt x="0" y="104628"/>
                </a:lnTo>
                <a:lnTo>
                  <a:pt x="1037716" y="104628"/>
                </a:lnTo>
                <a:lnTo>
                  <a:pt x="1070374" y="85578"/>
                </a:lnTo>
                <a:lnTo>
                  <a:pt x="1037716" y="66528"/>
                </a:lnTo>
                <a:close/>
              </a:path>
              <a:path w="1146175" h="171450">
                <a:moveTo>
                  <a:pt x="1113542" y="66528"/>
                </a:moveTo>
                <a:lnTo>
                  <a:pt x="1108328" y="66528"/>
                </a:lnTo>
                <a:lnTo>
                  <a:pt x="1108328" y="104628"/>
                </a:lnTo>
                <a:lnTo>
                  <a:pt x="1113542" y="104628"/>
                </a:lnTo>
                <a:lnTo>
                  <a:pt x="1146175" y="85578"/>
                </a:lnTo>
                <a:lnTo>
                  <a:pt x="1113542" y="66528"/>
                </a:lnTo>
                <a:close/>
              </a:path>
              <a:path w="1146175" h="171450">
                <a:moveTo>
                  <a:pt x="1098677" y="69068"/>
                </a:moveTo>
                <a:lnTo>
                  <a:pt x="1070374" y="85578"/>
                </a:lnTo>
                <a:lnTo>
                  <a:pt x="1098677" y="102088"/>
                </a:lnTo>
                <a:lnTo>
                  <a:pt x="1098677" y="69068"/>
                </a:lnTo>
                <a:close/>
              </a:path>
              <a:path w="1146175" h="171450">
                <a:moveTo>
                  <a:pt x="1108328" y="69068"/>
                </a:moveTo>
                <a:lnTo>
                  <a:pt x="1098677" y="69068"/>
                </a:lnTo>
                <a:lnTo>
                  <a:pt x="1098677" y="102088"/>
                </a:lnTo>
                <a:lnTo>
                  <a:pt x="1108328" y="102088"/>
                </a:lnTo>
                <a:lnTo>
                  <a:pt x="1108328" y="69068"/>
                </a:lnTo>
                <a:close/>
              </a:path>
              <a:path w="1146175" h="171450">
                <a:moveTo>
                  <a:pt x="996485" y="0"/>
                </a:moveTo>
                <a:lnTo>
                  <a:pt x="989171" y="488"/>
                </a:lnTo>
                <a:lnTo>
                  <a:pt x="982571" y="3643"/>
                </a:lnTo>
                <a:lnTo>
                  <a:pt x="977519" y="9251"/>
                </a:lnTo>
                <a:lnTo>
                  <a:pt x="975125" y="16446"/>
                </a:lnTo>
                <a:lnTo>
                  <a:pt x="975613" y="23760"/>
                </a:lnTo>
                <a:lnTo>
                  <a:pt x="978769" y="30360"/>
                </a:lnTo>
                <a:lnTo>
                  <a:pt x="984376" y="35413"/>
                </a:lnTo>
                <a:lnTo>
                  <a:pt x="1070374" y="85578"/>
                </a:lnTo>
                <a:lnTo>
                  <a:pt x="1098677" y="69068"/>
                </a:lnTo>
                <a:lnTo>
                  <a:pt x="1108328" y="69068"/>
                </a:lnTo>
                <a:lnTo>
                  <a:pt x="1108328" y="66528"/>
                </a:lnTo>
                <a:lnTo>
                  <a:pt x="1113542" y="66528"/>
                </a:lnTo>
                <a:lnTo>
                  <a:pt x="1003680" y="2393"/>
                </a:lnTo>
                <a:lnTo>
                  <a:pt x="99648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4" name="object 14"/>
          <p:cNvSpPr/>
          <p:nvPr/>
        </p:nvSpPr>
        <p:spPr>
          <a:xfrm>
            <a:off x="10323321" y="2774207"/>
            <a:ext cx="1146175" cy="171450"/>
          </a:xfrm>
          <a:custGeom>
            <a:avLst/>
            <a:gdLst/>
            <a:ahLst/>
            <a:cxnLst/>
            <a:rect l="l" t="t" r="r" b="b"/>
            <a:pathLst>
              <a:path w="1146175" h="171450">
                <a:moveTo>
                  <a:pt x="1070374" y="85578"/>
                </a:moveTo>
                <a:lnTo>
                  <a:pt x="984376" y="135743"/>
                </a:lnTo>
                <a:lnTo>
                  <a:pt x="978769" y="140795"/>
                </a:lnTo>
                <a:lnTo>
                  <a:pt x="975613" y="147395"/>
                </a:lnTo>
                <a:lnTo>
                  <a:pt x="975125" y="154709"/>
                </a:lnTo>
                <a:lnTo>
                  <a:pt x="977519" y="161905"/>
                </a:lnTo>
                <a:lnTo>
                  <a:pt x="982571" y="167512"/>
                </a:lnTo>
                <a:lnTo>
                  <a:pt x="989171" y="170668"/>
                </a:lnTo>
                <a:lnTo>
                  <a:pt x="996485" y="171156"/>
                </a:lnTo>
                <a:lnTo>
                  <a:pt x="1003680" y="168763"/>
                </a:lnTo>
                <a:lnTo>
                  <a:pt x="1113542" y="104628"/>
                </a:lnTo>
                <a:lnTo>
                  <a:pt x="1108328" y="104628"/>
                </a:lnTo>
                <a:lnTo>
                  <a:pt x="1108328" y="102088"/>
                </a:lnTo>
                <a:lnTo>
                  <a:pt x="1098677" y="102088"/>
                </a:lnTo>
                <a:lnTo>
                  <a:pt x="1070374" y="85578"/>
                </a:lnTo>
                <a:close/>
              </a:path>
              <a:path w="1146175" h="171450">
                <a:moveTo>
                  <a:pt x="1037716" y="66528"/>
                </a:moveTo>
                <a:lnTo>
                  <a:pt x="0" y="66528"/>
                </a:lnTo>
                <a:lnTo>
                  <a:pt x="0" y="104628"/>
                </a:lnTo>
                <a:lnTo>
                  <a:pt x="1037716" y="104628"/>
                </a:lnTo>
                <a:lnTo>
                  <a:pt x="1070374" y="85578"/>
                </a:lnTo>
                <a:lnTo>
                  <a:pt x="1037716" y="66528"/>
                </a:lnTo>
                <a:close/>
              </a:path>
              <a:path w="1146175" h="171450">
                <a:moveTo>
                  <a:pt x="1113542" y="66528"/>
                </a:moveTo>
                <a:lnTo>
                  <a:pt x="1108328" y="66528"/>
                </a:lnTo>
                <a:lnTo>
                  <a:pt x="1108328" y="104628"/>
                </a:lnTo>
                <a:lnTo>
                  <a:pt x="1113542" y="104628"/>
                </a:lnTo>
                <a:lnTo>
                  <a:pt x="1146175" y="85578"/>
                </a:lnTo>
                <a:lnTo>
                  <a:pt x="1113542" y="66528"/>
                </a:lnTo>
                <a:close/>
              </a:path>
              <a:path w="1146175" h="171450">
                <a:moveTo>
                  <a:pt x="1098677" y="69068"/>
                </a:moveTo>
                <a:lnTo>
                  <a:pt x="1070374" y="85578"/>
                </a:lnTo>
                <a:lnTo>
                  <a:pt x="1098677" y="102088"/>
                </a:lnTo>
                <a:lnTo>
                  <a:pt x="1098677" y="69068"/>
                </a:lnTo>
                <a:close/>
              </a:path>
              <a:path w="1146175" h="171450">
                <a:moveTo>
                  <a:pt x="1108328" y="69068"/>
                </a:moveTo>
                <a:lnTo>
                  <a:pt x="1098677" y="69068"/>
                </a:lnTo>
                <a:lnTo>
                  <a:pt x="1098677" y="102088"/>
                </a:lnTo>
                <a:lnTo>
                  <a:pt x="1108328" y="102088"/>
                </a:lnTo>
                <a:lnTo>
                  <a:pt x="1108328" y="69068"/>
                </a:lnTo>
                <a:close/>
              </a:path>
              <a:path w="1146175" h="171450">
                <a:moveTo>
                  <a:pt x="996485" y="0"/>
                </a:moveTo>
                <a:lnTo>
                  <a:pt x="989171" y="488"/>
                </a:lnTo>
                <a:lnTo>
                  <a:pt x="982571" y="3643"/>
                </a:lnTo>
                <a:lnTo>
                  <a:pt x="977519" y="9251"/>
                </a:lnTo>
                <a:lnTo>
                  <a:pt x="975125" y="16446"/>
                </a:lnTo>
                <a:lnTo>
                  <a:pt x="975613" y="23760"/>
                </a:lnTo>
                <a:lnTo>
                  <a:pt x="978769" y="30360"/>
                </a:lnTo>
                <a:lnTo>
                  <a:pt x="984376" y="35413"/>
                </a:lnTo>
                <a:lnTo>
                  <a:pt x="1070374" y="85578"/>
                </a:lnTo>
                <a:lnTo>
                  <a:pt x="1098677" y="69068"/>
                </a:lnTo>
                <a:lnTo>
                  <a:pt x="1108328" y="69068"/>
                </a:lnTo>
                <a:lnTo>
                  <a:pt x="1108328" y="66528"/>
                </a:lnTo>
                <a:lnTo>
                  <a:pt x="1113542" y="66528"/>
                </a:lnTo>
                <a:lnTo>
                  <a:pt x="1003680" y="2393"/>
                </a:lnTo>
                <a:lnTo>
                  <a:pt x="99648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5" name="object 15"/>
          <p:cNvSpPr/>
          <p:nvPr/>
        </p:nvSpPr>
        <p:spPr>
          <a:xfrm>
            <a:off x="9021698" y="1523746"/>
            <a:ext cx="134620" cy="417830"/>
          </a:xfrm>
          <a:custGeom>
            <a:avLst/>
            <a:gdLst/>
            <a:ahLst/>
            <a:cxnLst/>
            <a:rect l="l" t="t" r="r" b="b"/>
            <a:pathLst>
              <a:path w="134620" h="417830">
                <a:moveTo>
                  <a:pt x="16128" y="285495"/>
                </a:moveTo>
                <a:lnTo>
                  <a:pt x="9271" y="289559"/>
                </a:lnTo>
                <a:lnTo>
                  <a:pt x="2285" y="293624"/>
                </a:lnTo>
                <a:lnTo>
                  <a:pt x="0" y="302387"/>
                </a:lnTo>
                <a:lnTo>
                  <a:pt x="67182" y="417702"/>
                </a:lnTo>
                <a:lnTo>
                  <a:pt x="83980" y="388874"/>
                </a:lnTo>
                <a:lnTo>
                  <a:pt x="52704" y="388874"/>
                </a:lnTo>
                <a:lnTo>
                  <a:pt x="52704" y="335479"/>
                </a:lnTo>
                <a:lnTo>
                  <a:pt x="28955" y="294766"/>
                </a:lnTo>
                <a:lnTo>
                  <a:pt x="25019" y="287781"/>
                </a:lnTo>
                <a:lnTo>
                  <a:pt x="16128" y="285495"/>
                </a:lnTo>
                <a:close/>
              </a:path>
              <a:path w="134620" h="417830">
                <a:moveTo>
                  <a:pt x="52704" y="335479"/>
                </a:moveTo>
                <a:lnTo>
                  <a:pt x="52704" y="388874"/>
                </a:lnTo>
                <a:lnTo>
                  <a:pt x="81660" y="388874"/>
                </a:lnTo>
                <a:lnTo>
                  <a:pt x="81660" y="381634"/>
                </a:lnTo>
                <a:lnTo>
                  <a:pt x="54736" y="381634"/>
                </a:lnTo>
                <a:lnTo>
                  <a:pt x="67182" y="360298"/>
                </a:lnTo>
                <a:lnTo>
                  <a:pt x="52704" y="335479"/>
                </a:lnTo>
                <a:close/>
              </a:path>
              <a:path w="134620" h="417830">
                <a:moveTo>
                  <a:pt x="118236" y="285495"/>
                </a:moveTo>
                <a:lnTo>
                  <a:pt x="109347" y="287781"/>
                </a:lnTo>
                <a:lnTo>
                  <a:pt x="105409" y="294766"/>
                </a:lnTo>
                <a:lnTo>
                  <a:pt x="81660" y="335479"/>
                </a:lnTo>
                <a:lnTo>
                  <a:pt x="81660" y="388874"/>
                </a:lnTo>
                <a:lnTo>
                  <a:pt x="83980" y="388874"/>
                </a:lnTo>
                <a:lnTo>
                  <a:pt x="134366" y="302387"/>
                </a:lnTo>
                <a:lnTo>
                  <a:pt x="132079" y="293624"/>
                </a:lnTo>
                <a:lnTo>
                  <a:pt x="125095" y="289559"/>
                </a:lnTo>
                <a:lnTo>
                  <a:pt x="118236" y="285495"/>
                </a:lnTo>
                <a:close/>
              </a:path>
              <a:path w="134620" h="417830">
                <a:moveTo>
                  <a:pt x="67182" y="360298"/>
                </a:moveTo>
                <a:lnTo>
                  <a:pt x="54736" y="381634"/>
                </a:lnTo>
                <a:lnTo>
                  <a:pt x="79628" y="381634"/>
                </a:lnTo>
                <a:lnTo>
                  <a:pt x="67182" y="360298"/>
                </a:lnTo>
                <a:close/>
              </a:path>
              <a:path w="134620" h="417830">
                <a:moveTo>
                  <a:pt x="81660" y="335479"/>
                </a:moveTo>
                <a:lnTo>
                  <a:pt x="67182" y="360298"/>
                </a:lnTo>
                <a:lnTo>
                  <a:pt x="79628" y="381634"/>
                </a:lnTo>
                <a:lnTo>
                  <a:pt x="81660" y="381634"/>
                </a:lnTo>
                <a:lnTo>
                  <a:pt x="81660" y="335479"/>
                </a:lnTo>
                <a:close/>
              </a:path>
              <a:path w="134620" h="417830">
                <a:moveTo>
                  <a:pt x="81660" y="0"/>
                </a:moveTo>
                <a:lnTo>
                  <a:pt x="52704" y="0"/>
                </a:lnTo>
                <a:lnTo>
                  <a:pt x="52704" y="335479"/>
                </a:lnTo>
                <a:lnTo>
                  <a:pt x="67182" y="360298"/>
                </a:lnTo>
                <a:lnTo>
                  <a:pt x="81660" y="335479"/>
                </a:lnTo>
                <a:lnTo>
                  <a:pt x="8166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6" name="object 16"/>
          <p:cNvSpPr/>
          <p:nvPr/>
        </p:nvSpPr>
        <p:spPr>
          <a:xfrm>
            <a:off x="9684639" y="1523746"/>
            <a:ext cx="134620" cy="416559"/>
          </a:xfrm>
          <a:custGeom>
            <a:avLst/>
            <a:gdLst/>
            <a:ahLst/>
            <a:cxnLst/>
            <a:rect l="l" t="t" r="r" b="b"/>
            <a:pathLst>
              <a:path w="134620" h="416560">
                <a:moveTo>
                  <a:pt x="16128" y="283971"/>
                </a:moveTo>
                <a:lnTo>
                  <a:pt x="9270" y="288036"/>
                </a:lnTo>
                <a:lnTo>
                  <a:pt x="2285" y="292100"/>
                </a:lnTo>
                <a:lnTo>
                  <a:pt x="0" y="300863"/>
                </a:lnTo>
                <a:lnTo>
                  <a:pt x="67182" y="416178"/>
                </a:lnTo>
                <a:lnTo>
                  <a:pt x="83980" y="387350"/>
                </a:lnTo>
                <a:lnTo>
                  <a:pt x="52704" y="387350"/>
                </a:lnTo>
                <a:lnTo>
                  <a:pt x="52704" y="333955"/>
                </a:lnTo>
                <a:lnTo>
                  <a:pt x="28955" y="293242"/>
                </a:lnTo>
                <a:lnTo>
                  <a:pt x="25018" y="286257"/>
                </a:lnTo>
                <a:lnTo>
                  <a:pt x="16128" y="283971"/>
                </a:lnTo>
                <a:close/>
              </a:path>
              <a:path w="134620" h="416560">
                <a:moveTo>
                  <a:pt x="52704" y="333955"/>
                </a:moveTo>
                <a:lnTo>
                  <a:pt x="52704" y="387350"/>
                </a:lnTo>
                <a:lnTo>
                  <a:pt x="81660" y="387350"/>
                </a:lnTo>
                <a:lnTo>
                  <a:pt x="81660" y="380111"/>
                </a:lnTo>
                <a:lnTo>
                  <a:pt x="54736" y="380111"/>
                </a:lnTo>
                <a:lnTo>
                  <a:pt x="67182" y="358775"/>
                </a:lnTo>
                <a:lnTo>
                  <a:pt x="52704" y="333955"/>
                </a:lnTo>
                <a:close/>
              </a:path>
              <a:path w="134620" h="416560">
                <a:moveTo>
                  <a:pt x="118236" y="283971"/>
                </a:moveTo>
                <a:lnTo>
                  <a:pt x="109346" y="286257"/>
                </a:lnTo>
                <a:lnTo>
                  <a:pt x="105409" y="293242"/>
                </a:lnTo>
                <a:lnTo>
                  <a:pt x="81660" y="333955"/>
                </a:lnTo>
                <a:lnTo>
                  <a:pt x="81660" y="387350"/>
                </a:lnTo>
                <a:lnTo>
                  <a:pt x="83980" y="387350"/>
                </a:lnTo>
                <a:lnTo>
                  <a:pt x="134365" y="300863"/>
                </a:lnTo>
                <a:lnTo>
                  <a:pt x="132079" y="292100"/>
                </a:lnTo>
                <a:lnTo>
                  <a:pt x="125094" y="288036"/>
                </a:lnTo>
                <a:lnTo>
                  <a:pt x="118236" y="283971"/>
                </a:lnTo>
                <a:close/>
              </a:path>
              <a:path w="134620" h="416560">
                <a:moveTo>
                  <a:pt x="67182" y="358775"/>
                </a:moveTo>
                <a:lnTo>
                  <a:pt x="54736" y="380111"/>
                </a:lnTo>
                <a:lnTo>
                  <a:pt x="79628" y="380111"/>
                </a:lnTo>
                <a:lnTo>
                  <a:pt x="67182" y="358775"/>
                </a:lnTo>
                <a:close/>
              </a:path>
              <a:path w="134620" h="416560">
                <a:moveTo>
                  <a:pt x="81660" y="333955"/>
                </a:moveTo>
                <a:lnTo>
                  <a:pt x="67182" y="358775"/>
                </a:lnTo>
                <a:lnTo>
                  <a:pt x="79628" y="380111"/>
                </a:lnTo>
                <a:lnTo>
                  <a:pt x="81660" y="380111"/>
                </a:lnTo>
                <a:lnTo>
                  <a:pt x="81660" y="333955"/>
                </a:lnTo>
                <a:close/>
              </a:path>
              <a:path w="134620" h="416560">
                <a:moveTo>
                  <a:pt x="81660" y="0"/>
                </a:moveTo>
                <a:lnTo>
                  <a:pt x="52704" y="0"/>
                </a:lnTo>
                <a:lnTo>
                  <a:pt x="52704" y="333955"/>
                </a:lnTo>
                <a:lnTo>
                  <a:pt x="67182" y="358775"/>
                </a:lnTo>
                <a:lnTo>
                  <a:pt x="81660" y="333955"/>
                </a:lnTo>
                <a:lnTo>
                  <a:pt x="8166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7" name="object 17"/>
          <p:cNvSpPr/>
          <p:nvPr/>
        </p:nvSpPr>
        <p:spPr>
          <a:xfrm>
            <a:off x="10073258" y="1523746"/>
            <a:ext cx="134620" cy="416559"/>
          </a:xfrm>
          <a:custGeom>
            <a:avLst/>
            <a:gdLst/>
            <a:ahLst/>
            <a:cxnLst/>
            <a:rect l="l" t="t" r="r" b="b"/>
            <a:pathLst>
              <a:path w="134620" h="416560">
                <a:moveTo>
                  <a:pt x="16129" y="283971"/>
                </a:moveTo>
                <a:lnTo>
                  <a:pt x="9271" y="288036"/>
                </a:lnTo>
                <a:lnTo>
                  <a:pt x="2286" y="292100"/>
                </a:lnTo>
                <a:lnTo>
                  <a:pt x="0" y="300863"/>
                </a:lnTo>
                <a:lnTo>
                  <a:pt x="67183" y="416178"/>
                </a:lnTo>
                <a:lnTo>
                  <a:pt x="83980" y="387350"/>
                </a:lnTo>
                <a:lnTo>
                  <a:pt x="52705" y="387350"/>
                </a:lnTo>
                <a:lnTo>
                  <a:pt x="52705" y="333955"/>
                </a:lnTo>
                <a:lnTo>
                  <a:pt x="28956" y="293242"/>
                </a:lnTo>
                <a:lnTo>
                  <a:pt x="25019" y="286257"/>
                </a:lnTo>
                <a:lnTo>
                  <a:pt x="16129" y="283971"/>
                </a:lnTo>
                <a:close/>
              </a:path>
              <a:path w="134620" h="416560">
                <a:moveTo>
                  <a:pt x="52705" y="333955"/>
                </a:moveTo>
                <a:lnTo>
                  <a:pt x="52705" y="387350"/>
                </a:lnTo>
                <a:lnTo>
                  <a:pt x="81661" y="387350"/>
                </a:lnTo>
                <a:lnTo>
                  <a:pt x="81661" y="380111"/>
                </a:lnTo>
                <a:lnTo>
                  <a:pt x="54737" y="380111"/>
                </a:lnTo>
                <a:lnTo>
                  <a:pt x="67183" y="358775"/>
                </a:lnTo>
                <a:lnTo>
                  <a:pt x="52705" y="333955"/>
                </a:lnTo>
                <a:close/>
              </a:path>
              <a:path w="134620" h="416560">
                <a:moveTo>
                  <a:pt x="118237" y="283971"/>
                </a:moveTo>
                <a:lnTo>
                  <a:pt x="109347" y="286257"/>
                </a:lnTo>
                <a:lnTo>
                  <a:pt x="105410" y="293242"/>
                </a:lnTo>
                <a:lnTo>
                  <a:pt x="81661" y="333955"/>
                </a:lnTo>
                <a:lnTo>
                  <a:pt x="81661" y="387350"/>
                </a:lnTo>
                <a:lnTo>
                  <a:pt x="83980" y="387350"/>
                </a:lnTo>
                <a:lnTo>
                  <a:pt x="134366" y="300863"/>
                </a:lnTo>
                <a:lnTo>
                  <a:pt x="132080" y="292100"/>
                </a:lnTo>
                <a:lnTo>
                  <a:pt x="125095" y="288036"/>
                </a:lnTo>
                <a:lnTo>
                  <a:pt x="118237" y="283971"/>
                </a:lnTo>
                <a:close/>
              </a:path>
              <a:path w="134620" h="416560">
                <a:moveTo>
                  <a:pt x="67183" y="358775"/>
                </a:moveTo>
                <a:lnTo>
                  <a:pt x="54737" y="380111"/>
                </a:lnTo>
                <a:lnTo>
                  <a:pt x="79629" y="380111"/>
                </a:lnTo>
                <a:lnTo>
                  <a:pt x="67183" y="358775"/>
                </a:lnTo>
                <a:close/>
              </a:path>
              <a:path w="134620" h="416560">
                <a:moveTo>
                  <a:pt x="81661" y="333955"/>
                </a:moveTo>
                <a:lnTo>
                  <a:pt x="67183" y="358775"/>
                </a:lnTo>
                <a:lnTo>
                  <a:pt x="79629" y="380111"/>
                </a:lnTo>
                <a:lnTo>
                  <a:pt x="81661" y="380111"/>
                </a:lnTo>
                <a:lnTo>
                  <a:pt x="81661" y="333955"/>
                </a:lnTo>
                <a:close/>
              </a:path>
              <a:path w="134620" h="416560">
                <a:moveTo>
                  <a:pt x="81661" y="0"/>
                </a:moveTo>
                <a:lnTo>
                  <a:pt x="52705" y="0"/>
                </a:lnTo>
                <a:lnTo>
                  <a:pt x="52705" y="333955"/>
                </a:lnTo>
                <a:lnTo>
                  <a:pt x="67183" y="358775"/>
                </a:lnTo>
                <a:lnTo>
                  <a:pt x="81661" y="333955"/>
                </a:lnTo>
                <a:lnTo>
                  <a:pt x="8166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8" name="object 18"/>
          <p:cNvSpPr/>
          <p:nvPr/>
        </p:nvSpPr>
        <p:spPr>
          <a:xfrm>
            <a:off x="8623172" y="1723389"/>
            <a:ext cx="111505" cy="225551"/>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9" name="object 19"/>
          <p:cNvSpPr txBox="1"/>
          <p:nvPr/>
        </p:nvSpPr>
        <p:spPr>
          <a:xfrm>
            <a:off x="7460234" y="1275714"/>
            <a:ext cx="1407795" cy="320675"/>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defRPr/>
            </a:pPr>
            <a:r>
              <a:rPr kumimoji="0" sz="2000" b="0" i="0" u="none" strike="noStrike" kern="1200" cap="none" spc="-5"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WriteEnable</a:t>
            </a:r>
            <a:endParaRPr kumimoji="0" sz="2000" b="0" i="0" u="none" strike="noStrike" kern="1200" cap="none" spc="0" normalizeH="0" baseline="0" noProof="0">
              <a:ln>
                <a:noFill/>
              </a:ln>
              <a:solidFill>
                <a:prstClr val="black"/>
              </a:solidFill>
              <a:effectLst/>
              <a:uLnTx/>
              <a:uFillTx/>
              <a:latin typeface="Arial" panose="020B0604020202020204"/>
              <a:ea typeface="宋体" panose="02010600030101010101" pitchFamily="2" charset="-122"/>
              <a:cs typeface="Arial" panose="020B0604020202020204"/>
            </a:endParaRPr>
          </a:p>
        </p:txBody>
      </p:sp>
      <p:sp>
        <p:nvSpPr>
          <p:cNvPr id="20" name="object 20"/>
          <p:cNvSpPr/>
          <p:nvPr/>
        </p:nvSpPr>
        <p:spPr>
          <a:xfrm>
            <a:off x="10674604" y="2112772"/>
            <a:ext cx="113664" cy="173355"/>
          </a:xfrm>
          <a:custGeom>
            <a:avLst/>
            <a:gdLst/>
            <a:ahLst/>
            <a:cxnLst/>
            <a:rect l="l" t="t" r="r" b="b"/>
            <a:pathLst>
              <a:path w="113665" h="173355">
                <a:moveTo>
                  <a:pt x="0" y="172974"/>
                </a:moveTo>
                <a:lnTo>
                  <a:pt x="113665" y="0"/>
                </a:lnTo>
              </a:path>
            </a:pathLst>
          </a:custGeom>
          <a:ln w="12192">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1" name="object 21"/>
          <p:cNvSpPr txBox="1"/>
          <p:nvPr/>
        </p:nvSpPr>
        <p:spPr>
          <a:xfrm>
            <a:off x="10459466" y="1693730"/>
            <a:ext cx="607060" cy="724535"/>
          </a:xfrm>
          <a:prstGeom prst="rect">
            <a:avLst/>
          </a:prstGeom>
        </p:spPr>
        <p:txBody>
          <a:bodyPr vert="horz" wrap="square" lIns="0" tIns="123189" rIns="0" bIns="0" rtlCol="0">
            <a:spAutoFit/>
          </a:bodyPr>
          <a:lstStyle/>
          <a:p>
            <a:pPr marL="12700" marR="0" lvl="0" indent="0" algn="l" defTabSz="914400" rtl="0" eaLnBrk="1" fontAlgn="auto" latinLnBrk="0" hangingPunct="1">
              <a:lnSpc>
                <a:spcPct val="100000"/>
              </a:lnSpc>
              <a:spcBef>
                <a:spcPts val="970"/>
              </a:spcBef>
              <a:spcAft>
                <a:spcPts val="0"/>
              </a:spcAft>
              <a:buClrTx/>
              <a:buSzTx/>
              <a:buFontTx/>
              <a:buNone/>
              <a:defRPr/>
            </a:pPr>
            <a:r>
              <a:rPr kumimoji="0" sz="20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bu</a:t>
            </a:r>
            <a:r>
              <a:rPr kumimoji="0" sz="2000" b="0" i="0" u="none" strike="noStrike" kern="1200" cap="none" spc="5"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s</a:t>
            </a:r>
            <a:r>
              <a:rPr kumimoji="0" sz="20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A</a:t>
            </a:r>
            <a:endParaRPr kumimoji="0" sz="2000" b="0" i="0" u="none" strike="noStrike" kern="1200" cap="none" spc="0" normalizeH="0" baseline="0" noProof="0">
              <a:ln>
                <a:noFill/>
              </a:ln>
              <a:solidFill>
                <a:prstClr val="black"/>
              </a:solidFill>
              <a:effectLst/>
              <a:uLnTx/>
              <a:uFillTx/>
              <a:latin typeface="Arial" panose="020B0604020202020204"/>
              <a:ea typeface="宋体" panose="02010600030101010101" pitchFamily="2" charset="-122"/>
              <a:cs typeface="Arial" panose="020B0604020202020204"/>
            </a:endParaRPr>
          </a:p>
          <a:p>
            <a:pPr marL="293370" marR="0" lvl="0" indent="0" algn="l" defTabSz="914400" rtl="0" eaLnBrk="1" fontAlgn="auto" latinLnBrk="0" hangingPunct="1">
              <a:lnSpc>
                <a:spcPct val="100000"/>
              </a:lnSpc>
              <a:spcBef>
                <a:spcPts val="615"/>
              </a:spcBef>
              <a:spcAft>
                <a:spcPts val="0"/>
              </a:spcAft>
              <a:buClrTx/>
              <a:buSzTx/>
              <a:buFontTx/>
              <a:buNone/>
              <a:defRPr/>
            </a:pPr>
            <a:r>
              <a:rPr kumimoji="0" sz="1400" b="0" i="0" u="none" strike="noStrike" kern="1200" cap="none" spc="-5"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32</a:t>
            </a:r>
            <a:endParaRPr kumimoji="0" sz="1400" b="0" i="0" u="none" strike="noStrike" kern="1200" cap="none" spc="0" normalizeH="0" baseline="0" noProof="0">
              <a:ln>
                <a:noFill/>
              </a:ln>
              <a:solidFill>
                <a:prstClr val="black"/>
              </a:solidFill>
              <a:effectLst/>
              <a:uLnTx/>
              <a:uFillTx/>
              <a:latin typeface="Arial" panose="020B0604020202020204"/>
              <a:ea typeface="宋体" panose="02010600030101010101" pitchFamily="2" charset="-122"/>
              <a:cs typeface="Arial" panose="020B0604020202020204"/>
            </a:endParaRPr>
          </a:p>
        </p:txBody>
      </p:sp>
      <p:sp>
        <p:nvSpPr>
          <p:cNvPr id="22" name="object 22"/>
          <p:cNvSpPr/>
          <p:nvPr/>
        </p:nvSpPr>
        <p:spPr>
          <a:xfrm>
            <a:off x="10679176" y="2778251"/>
            <a:ext cx="113664" cy="173355"/>
          </a:xfrm>
          <a:custGeom>
            <a:avLst/>
            <a:gdLst/>
            <a:ahLst/>
            <a:cxnLst/>
            <a:rect l="l" t="t" r="r" b="b"/>
            <a:pathLst>
              <a:path w="113665" h="173355">
                <a:moveTo>
                  <a:pt x="0" y="172974"/>
                </a:moveTo>
                <a:lnTo>
                  <a:pt x="113665" y="0"/>
                </a:lnTo>
              </a:path>
            </a:pathLst>
          </a:custGeom>
          <a:ln w="12192">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3" name="object 23"/>
          <p:cNvSpPr txBox="1"/>
          <p:nvPr/>
        </p:nvSpPr>
        <p:spPr>
          <a:xfrm>
            <a:off x="10434319" y="2377163"/>
            <a:ext cx="607060" cy="709930"/>
          </a:xfrm>
          <a:prstGeom prst="rect">
            <a:avLst/>
          </a:prstGeom>
        </p:spPr>
        <p:txBody>
          <a:bodyPr vert="horz" wrap="square" lIns="0" tIns="114300" rIns="0" bIns="0" rtlCol="0">
            <a:spAutoFit/>
          </a:bodyPr>
          <a:lstStyle/>
          <a:p>
            <a:pPr marL="12700" marR="0" lvl="0" indent="0" algn="l" defTabSz="914400" rtl="0" eaLnBrk="1" fontAlgn="auto" latinLnBrk="0" hangingPunct="1">
              <a:lnSpc>
                <a:spcPct val="100000"/>
              </a:lnSpc>
              <a:spcBef>
                <a:spcPts val="900"/>
              </a:spcBef>
              <a:spcAft>
                <a:spcPts val="0"/>
              </a:spcAft>
              <a:buClrTx/>
              <a:buSzTx/>
              <a:buFontTx/>
              <a:buNone/>
              <a:defRPr/>
            </a:pPr>
            <a:r>
              <a:rPr kumimoji="0" sz="20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bu</a:t>
            </a:r>
            <a:r>
              <a:rPr kumimoji="0" sz="2000" b="0" i="0" u="none" strike="noStrike" kern="1200" cap="none" spc="5"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s</a:t>
            </a:r>
            <a:r>
              <a:rPr kumimoji="0" sz="20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B</a:t>
            </a:r>
            <a:endParaRPr kumimoji="0" sz="2000" b="0" i="0" u="none" strike="noStrike" kern="1200" cap="none" spc="0" normalizeH="0" baseline="0" noProof="0">
              <a:ln>
                <a:noFill/>
              </a:ln>
              <a:solidFill>
                <a:prstClr val="black"/>
              </a:solidFill>
              <a:effectLst/>
              <a:uLnTx/>
              <a:uFillTx/>
              <a:latin typeface="Arial" panose="020B0604020202020204"/>
              <a:ea typeface="宋体" panose="02010600030101010101" pitchFamily="2" charset="-122"/>
              <a:cs typeface="Arial" panose="020B0604020202020204"/>
            </a:endParaRPr>
          </a:p>
          <a:p>
            <a:pPr marL="310515" marR="0" lvl="0" indent="0" algn="l" defTabSz="914400" rtl="0" eaLnBrk="1" fontAlgn="auto" latinLnBrk="0" hangingPunct="1">
              <a:lnSpc>
                <a:spcPct val="100000"/>
              </a:lnSpc>
              <a:spcBef>
                <a:spcPts val="565"/>
              </a:spcBef>
              <a:spcAft>
                <a:spcPts val="0"/>
              </a:spcAft>
              <a:buClrTx/>
              <a:buSzTx/>
              <a:buFontTx/>
              <a:buNone/>
              <a:defRPr/>
            </a:pPr>
            <a:r>
              <a:rPr kumimoji="0" sz="1400" b="0" i="0" u="none" strike="noStrike" kern="1200" cap="none" spc="-5"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32</a:t>
            </a:r>
            <a:endParaRPr kumimoji="0" sz="1400" b="0" i="0" u="none" strike="noStrike" kern="1200" cap="none" spc="0" normalizeH="0" baseline="0" noProof="0">
              <a:ln>
                <a:noFill/>
              </a:ln>
              <a:solidFill>
                <a:prstClr val="black"/>
              </a:solidFill>
              <a:effectLst/>
              <a:uLnTx/>
              <a:uFillTx/>
              <a:latin typeface="Arial" panose="020B0604020202020204"/>
              <a:ea typeface="宋体" panose="02010600030101010101" pitchFamily="2" charset="-122"/>
              <a:cs typeface="Arial" panose="020B0604020202020204"/>
            </a:endParaRPr>
          </a:p>
        </p:txBody>
      </p:sp>
      <p:sp>
        <p:nvSpPr>
          <p:cNvPr id="24" name="object 24"/>
          <p:cNvSpPr/>
          <p:nvPr/>
        </p:nvSpPr>
        <p:spPr>
          <a:xfrm>
            <a:off x="8015223" y="2541016"/>
            <a:ext cx="113664" cy="173355"/>
          </a:xfrm>
          <a:custGeom>
            <a:avLst/>
            <a:gdLst/>
            <a:ahLst/>
            <a:cxnLst/>
            <a:rect l="l" t="t" r="r" b="b"/>
            <a:pathLst>
              <a:path w="113665" h="173355">
                <a:moveTo>
                  <a:pt x="0" y="172974"/>
                </a:moveTo>
                <a:lnTo>
                  <a:pt x="113665" y="0"/>
                </a:lnTo>
              </a:path>
            </a:pathLst>
          </a:custGeom>
          <a:ln w="12192">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5" name="object 25"/>
          <p:cNvSpPr txBox="1"/>
          <p:nvPr/>
        </p:nvSpPr>
        <p:spPr>
          <a:xfrm>
            <a:off x="7754366" y="2034787"/>
            <a:ext cx="677545" cy="812165"/>
          </a:xfrm>
          <a:prstGeom prst="rect">
            <a:avLst/>
          </a:prstGeom>
        </p:spPr>
        <p:txBody>
          <a:bodyPr vert="horz" wrap="square" lIns="0" tIns="174625" rIns="0" bIns="0" rtlCol="0">
            <a:spAutoFit/>
          </a:bodyPr>
          <a:lstStyle/>
          <a:p>
            <a:pPr marL="12700" marR="0" lvl="0" indent="0" algn="l" defTabSz="914400" rtl="0" eaLnBrk="1" fontAlgn="auto" latinLnBrk="0" hangingPunct="1">
              <a:lnSpc>
                <a:spcPct val="100000"/>
              </a:lnSpc>
              <a:spcBef>
                <a:spcPts val="1375"/>
              </a:spcBef>
              <a:spcAft>
                <a:spcPts val="0"/>
              </a:spcAft>
              <a:buClrTx/>
              <a:buSzTx/>
              <a:buFontTx/>
              <a:buNone/>
              <a:defRPr/>
            </a:pPr>
            <a:r>
              <a:rPr kumimoji="0" sz="20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b</a:t>
            </a:r>
            <a:r>
              <a:rPr kumimoji="0" sz="2000" b="0" i="0" u="none" strike="noStrike" kern="1200" cap="none" spc="5"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us</a:t>
            </a:r>
            <a:r>
              <a:rPr kumimoji="0" sz="20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W</a:t>
            </a:r>
            <a:endParaRPr kumimoji="0" sz="2000" b="0" i="0" u="none" strike="noStrike" kern="1200" cap="none" spc="0" normalizeH="0" baseline="0" noProof="0">
              <a:ln>
                <a:noFill/>
              </a:ln>
              <a:solidFill>
                <a:prstClr val="black"/>
              </a:solidFill>
              <a:effectLst/>
              <a:uLnTx/>
              <a:uFillTx/>
              <a:latin typeface="Arial" panose="020B0604020202020204"/>
              <a:ea typeface="宋体" panose="02010600030101010101" pitchFamily="2" charset="-122"/>
              <a:cs typeface="Arial" panose="020B0604020202020204"/>
            </a:endParaRPr>
          </a:p>
          <a:p>
            <a:pPr marL="339090" marR="0" lvl="0" indent="0" algn="l" defTabSz="914400" rtl="0" eaLnBrk="1" fontAlgn="auto" latinLnBrk="0" hangingPunct="1">
              <a:lnSpc>
                <a:spcPct val="100000"/>
              </a:lnSpc>
              <a:spcBef>
                <a:spcPts val="895"/>
              </a:spcBef>
              <a:spcAft>
                <a:spcPts val="0"/>
              </a:spcAft>
              <a:buClrTx/>
              <a:buSzTx/>
              <a:buFontTx/>
              <a:buNone/>
              <a:defRPr/>
            </a:pPr>
            <a:r>
              <a:rPr kumimoji="0" sz="1400" b="0" i="0" u="none" strike="noStrike" kern="1200" cap="none" spc="-5"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32</a:t>
            </a:r>
            <a:endParaRPr kumimoji="0" sz="1400" b="0" i="0" u="none" strike="noStrike" kern="1200" cap="none" spc="0" normalizeH="0" baseline="0" noProof="0">
              <a:ln>
                <a:noFill/>
              </a:ln>
              <a:solidFill>
                <a:prstClr val="black"/>
              </a:solidFill>
              <a:effectLst/>
              <a:uLnTx/>
              <a:uFillTx/>
              <a:latin typeface="Arial" panose="020B0604020202020204"/>
              <a:ea typeface="宋体" panose="02010600030101010101" pitchFamily="2" charset="-122"/>
              <a:cs typeface="Arial" panose="020B0604020202020204"/>
            </a:endParaRPr>
          </a:p>
        </p:txBody>
      </p:sp>
      <p:sp>
        <p:nvSpPr>
          <p:cNvPr id="26" name="object 26"/>
          <p:cNvSpPr/>
          <p:nvPr/>
        </p:nvSpPr>
        <p:spPr>
          <a:xfrm>
            <a:off x="9685528" y="1611375"/>
            <a:ext cx="113664" cy="173355"/>
          </a:xfrm>
          <a:custGeom>
            <a:avLst/>
            <a:gdLst/>
            <a:ahLst/>
            <a:cxnLst/>
            <a:rect l="l" t="t" r="r" b="b"/>
            <a:pathLst>
              <a:path w="113665" h="173355">
                <a:moveTo>
                  <a:pt x="0" y="172974"/>
                </a:moveTo>
                <a:lnTo>
                  <a:pt x="113665" y="0"/>
                </a:lnTo>
              </a:path>
            </a:pathLst>
          </a:custGeom>
          <a:ln w="12192">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7" name="object 27"/>
          <p:cNvSpPr/>
          <p:nvPr/>
        </p:nvSpPr>
        <p:spPr>
          <a:xfrm>
            <a:off x="10089388" y="1611375"/>
            <a:ext cx="113664" cy="173355"/>
          </a:xfrm>
          <a:custGeom>
            <a:avLst/>
            <a:gdLst/>
            <a:ahLst/>
            <a:cxnLst/>
            <a:rect l="l" t="t" r="r" b="b"/>
            <a:pathLst>
              <a:path w="113665" h="173355">
                <a:moveTo>
                  <a:pt x="0" y="172974"/>
                </a:moveTo>
                <a:lnTo>
                  <a:pt x="113664" y="0"/>
                </a:lnTo>
              </a:path>
            </a:pathLst>
          </a:custGeom>
          <a:ln w="12192">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8" name="object 28"/>
          <p:cNvSpPr/>
          <p:nvPr/>
        </p:nvSpPr>
        <p:spPr>
          <a:xfrm>
            <a:off x="9030207" y="1611375"/>
            <a:ext cx="113664" cy="173355"/>
          </a:xfrm>
          <a:custGeom>
            <a:avLst/>
            <a:gdLst/>
            <a:ahLst/>
            <a:cxnLst/>
            <a:rect l="l" t="t" r="r" b="b"/>
            <a:pathLst>
              <a:path w="113665" h="173355">
                <a:moveTo>
                  <a:pt x="0" y="172974"/>
                </a:moveTo>
                <a:lnTo>
                  <a:pt x="113665" y="0"/>
                </a:lnTo>
              </a:path>
            </a:pathLst>
          </a:custGeom>
          <a:ln w="12192">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29" name="object 29"/>
          <p:cNvSpPr txBox="1"/>
          <p:nvPr/>
        </p:nvSpPr>
        <p:spPr>
          <a:xfrm>
            <a:off x="8892540" y="1142365"/>
            <a:ext cx="1405890" cy="1530350"/>
          </a:xfrm>
          <a:prstGeom prst="rect">
            <a:avLst/>
          </a:prstGeom>
        </p:spPr>
        <p:txBody>
          <a:bodyPr vert="horz" wrap="square" lIns="0" tIns="103505" rIns="0" bIns="0" rtlCol="0">
            <a:spAutoFit/>
          </a:bodyPr>
          <a:lstStyle/>
          <a:p>
            <a:pPr marL="12700" marR="0" lvl="0" indent="0" algn="l" defTabSz="914400" rtl="0" eaLnBrk="1" fontAlgn="auto" latinLnBrk="0" hangingPunct="1">
              <a:lnSpc>
                <a:spcPct val="100000"/>
              </a:lnSpc>
              <a:spcBef>
                <a:spcPts val="815"/>
              </a:spcBef>
              <a:spcAft>
                <a:spcPts val="0"/>
              </a:spcAft>
              <a:buClrTx/>
              <a:buSzTx/>
              <a:buFontTx/>
              <a:buNone/>
              <a:tabLst>
                <a:tab pos="490220" algn="l"/>
                <a:tab pos="680085" algn="l"/>
                <a:tab pos="1355725" algn="l"/>
              </a:tabLst>
              <a:defRPr/>
            </a:pPr>
            <a:r>
              <a:rPr kumimoji="0" sz="1800" b="0" i="0" u="none" strike="noStrike" kern="1200" cap="none" spc="-5"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Rw	Ra</a:t>
            </a:r>
            <a:r>
              <a:rPr kumimoji="0" sz="1800" b="0" i="0" u="none" strike="noStrike" kern="1200" cap="none" spc="130"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 </a:t>
            </a:r>
            <a:r>
              <a:rPr kumimoji="0" sz="1800" b="0" i="0" u="none" strike="noStrike" kern="1200" cap="none" spc="-10"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Rb</a:t>
            </a:r>
            <a:endParaRPr kumimoji="0" sz="1800" b="0" i="0" u="none" strike="noStrike" kern="1200" cap="none" spc="0" normalizeH="0" baseline="0" noProof="0">
              <a:ln>
                <a:noFill/>
              </a:ln>
              <a:solidFill>
                <a:prstClr val="black"/>
              </a:solidFill>
              <a:effectLst/>
              <a:uLnTx/>
              <a:uFillTx/>
              <a:latin typeface="Arial" panose="020B0604020202020204"/>
              <a:ea typeface="宋体" panose="02010600030101010101" pitchFamily="2" charset="-122"/>
              <a:cs typeface="Arial" panose="020B0604020202020204"/>
            </a:endParaRPr>
          </a:p>
          <a:p>
            <a:pPr marL="675640" marR="0" lvl="0" indent="0" algn="l" defTabSz="914400" rtl="0" eaLnBrk="1" fontAlgn="auto" latinLnBrk="0" hangingPunct="1">
              <a:lnSpc>
                <a:spcPct val="100000"/>
              </a:lnSpc>
              <a:spcBef>
                <a:spcPts val="570"/>
              </a:spcBef>
              <a:spcAft>
                <a:spcPts val="0"/>
              </a:spcAft>
              <a:buClrTx/>
              <a:buSzTx/>
              <a:buFontTx/>
              <a:buNone/>
              <a:tabLst>
                <a:tab pos="1330960" algn="l"/>
                <a:tab pos="1735455" algn="l"/>
              </a:tabLst>
              <a:defRPr/>
            </a:pPr>
            <a:r>
              <a:rPr kumimoji="0" sz="14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Arial" panose="020B0604020202020204"/>
              </a:rPr>
              <a:t>5	5	5</a:t>
            </a:r>
            <a:endParaRPr kumimoji="0" sz="1400" b="0" i="0" u="none" strike="noStrike" kern="1200" cap="none" spc="0" normalizeH="0" baseline="0" noProof="0">
              <a:ln>
                <a:noFill/>
              </a:ln>
              <a:solidFill>
                <a:prstClr val="black"/>
              </a:solidFill>
              <a:effectLst/>
              <a:uLnTx/>
              <a:uFillTx/>
              <a:latin typeface="Arial" panose="020B0604020202020204"/>
              <a:ea typeface="宋体" panose="02010600030101010101" pitchFamily="2" charset="-122"/>
              <a:cs typeface="Arial" panose="020B0604020202020204"/>
            </a:endParaRPr>
          </a:p>
        </p:txBody>
      </p:sp>
      <p:sp>
        <p:nvSpPr>
          <p:cNvPr id="30" name="object 30"/>
          <p:cNvSpPr/>
          <p:nvPr/>
        </p:nvSpPr>
        <p:spPr>
          <a:xfrm>
            <a:off x="7520685" y="2536971"/>
            <a:ext cx="978535" cy="171450"/>
          </a:xfrm>
          <a:custGeom>
            <a:avLst/>
            <a:gdLst/>
            <a:ahLst/>
            <a:cxnLst/>
            <a:rect l="l" t="t" r="r" b="b"/>
            <a:pathLst>
              <a:path w="978534" h="171450">
                <a:moveTo>
                  <a:pt x="902734" y="85578"/>
                </a:moveTo>
                <a:lnTo>
                  <a:pt x="816737" y="135743"/>
                </a:lnTo>
                <a:lnTo>
                  <a:pt x="811129" y="140795"/>
                </a:lnTo>
                <a:lnTo>
                  <a:pt x="807974" y="147395"/>
                </a:lnTo>
                <a:lnTo>
                  <a:pt x="807485" y="154709"/>
                </a:lnTo>
                <a:lnTo>
                  <a:pt x="809879" y="161905"/>
                </a:lnTo>
                <a:lnTo>
                  <a:pt x="814931" y="167512"/>
                </a:lnTo>
                <a:lnTo>
                  <a:pt x="821531" y="170668"/>
                </a:lnTo>
                <a:lnTo>
                  <a:pt x="828845" y="171156"/>
                </a:lnTo>
                <a:lnTo>
                  <a:pt x="836041" y="168763"/>
                </a:lnTo>
                <a:lnTo>
                  <a:pt x="945902" y="104628"/>
                </a:lnTo>
                <a:lnTo>
                  <a:pt x="940689" y="104628"/>
                </a:lnTo>
                <a:lnTo>
                  <a:pt x="940689" y="102088"/>
                </a:lnTo>
                <a:lnTo>
                  <a:pt x="931037" y="102088"/>
                </a:lnTo>
                <a:lnTo>
                  <a:pt x="902734" y="85578"/>
                </a:lnTo>
                <a:close/>
              </a:path>
              <a:path w="978534" h="171450">
                <a:moveTo>
                  <a:pt x="870076" y="66528"/>
                </a:moveTo>
                <a:lnTo>
                  <a:pt x="0" y="66528"/>
                </a:lnTo>
                <a:lnTo>
                  <a:pt x="0" y="104628"/>
                </a:lnTo>
                <a:lnTo>
                  <a:pt x="870076" y="104628"/>
                </a:lnTo>
                <a:lnTo>
                  <a:pt x="902734" y="85578"/>
                </a:lnTo>
                <a:lnTo>
                  <a:pt x="870076" y="66528"/>
                </a:lnTo>
                <a:close/>
              </a:path>
              <a:path w="978534" h="171450">
                <a:moveTo>
                  <a:pt x="945902" y="66528"/>
                </a:moveTo>
                <a:lnTo>
                  <a:pt x="940689" y="66528"/>
                </a:lnTo>
                <a:lnTo>
                  <a:pt x="940689" y="104628"/>
                </a:lnTo>
                <a:lnTo>
                  <a:pt x="945902" y="104628"/>
                </a:lnTo>
                <a:lnTo>
                  <a:pt x="978535" y="85578"/>
                </a:lnTo>
                <a:lnTo>
                  <a:pt x="945902" y="66528"/>
                </a:lnTo>
                <a:close/>
              </a:path>
              <a:path w="978534" h="171450">
                <a:moveTo>
                  <a:pt x="931037" y="69068"/>
                </a:moveTo>
                <a:lnTo>
                  <a:pt x="902734" y="85578"/>
                </a:lnTo>
                <a:lnTo>
                  <a:pt x="931037" y="102088"/>
                </a:lnTo>
                <a:lnTo>
                  <a:pt x="931037" y="69068"/>
                </a:lnTo>
                <a:close/>
              </a:path>
              <a:path w="978534" h="171450">
                <a:moveTo>
                  <a:pt x="940689" y="69068"/>
                </a:moveTo>
                <a:lnTo>
                  <a:pt x="931037" y="69068"/>
                </a:lnTo>
                <a:lnTo>
                  <a:pt x="931037" y="102088"/>
                </a:lnTo>
                <a:lnTo>
                  <a:pt x="940689" y="102088"/>
                </a:lnTo>
                <a:lnTo>
                  <a:pt x="940689" y="69068"/>
                </a:lnTo>
                <a:close/>
              </a:path>
              <a:path w="978534" h="171450">
                <a:moveTo>
                  <a:pt x="828845" y="0"/>
                </a:moveTo>
                <a:lnTo>
                  <a:pt x="821531" y="488"/>
                </a:lnTo>
                <a:lnTo>
                  <a:pt x="814931" y="3643"/>
                </a:lnTo>
                <a:lnTo>
                  <a:pt x="809879" y="9251"/>
                </a:lnTo>
                <a:lnTo>
                  <a:pt x="807485" y="16446"/>
                </a:lnTo>
                <a:lnTo>
                  <a:pt x="807974" y="23760"/>
                </a:lnTo>
                <a:lnTo>
                  <a:pt x="811129" y="30360"/>
                </a:lnTo>
                <a:lnTo>
                  <a:pt x="816737" y="35413"/>
                </a:lnTo>
                <a:lnTo>
                  <a:pt x="902734" y="85578"/>
                </a:lnTo>
                <a:lnTo>
                  <a:pt x="931037" y="69068"/>
                </a:lnTo>
                <a:lnTo>
                  <a:pt x="940689" y="69068"/>
                </a:lnTo>
                <a:lnTo>
                  <a:pt x="940689" y="66528"/>
                </a:lnTo>
                <a:lnTo>
                  <a:pt x="945902" y="66528"/>
                </a:lnTo>
                <a:lnTo>
                  <a:pt x="836041" y="2393"/>
                </a:lnTo>
                <a:lnTo>
                  <a:pt x="82884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32bit ALU</a:t>
            </a: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EE8E787-E6FE-45D8-9039-788B45E44EE7}" type="slidenum">
              <a:rPr kumimoji="0" lang="zh-CN" altLang="en-US" sz="1600" b="0" i="0" u="none" strike="noStrike" kern="1200" cap="none" spc="0" normalizeH="0" baseline="0" noProof="0" smtClean="0">
                <a:ln>
                  <a:noFill/>
                </a:ln>
                <a:solidFill>
                  <a:prstClr val="black"/>
                </a:solidFill>
                <a:effectLst/>
                <a:uLnTx/>
                <a:uFillTx/>
                <a:latin typeface="Times New Roman" panose="02020603050405020304"/>
                <a:ea typeface="宋体" panose="02010600030101010101" pitchFamily="2" charset="-122"/>
                <a:cs typeface="+mn-cs"/>
              </a:rPr>
              <a:t>99</a:t>
            </a:fld>
            <a:endParaRPr kumimoji="0" lang="zh-CN" altLang="en-US" sz="16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8" name="文本框 7"/>
          <p:cNvSpPr txBox="1"/>
          <p:nvPr/>
        </p:nvSpPr>
        <p:spPr>
          <a:xfrm>
            <a:off x="6442075" y="1196023"/>
            <a:ext cx="4615180" cy="492125"/>
          </a:xfrm>
          <a:prstGeom prst="rect">
            <a:avLst/>
          </a:prstGeom>
          <a:solidFill>
            <a:schemeClr val="bg1"/>
          </a:solidFill>
        </p:spPr>
        <p:txBody>
          <a:bodyPr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32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aphicFrame>
        <p:nvGraphicFramePr>
          <p:cNvPr id="2" name="表格 1"/>
          <p:cNvGraphicFramePr>
            <a:graphicFrameLocks noGrp="1"/>
          </p:cNvGraphicFramePr>
          <p:nvPr>
            <p:custDataLst>
              <p:tags r:id="rId1"/>
            </p:custDataLst>
            <p:extLst>
              <p:ext uri="{D42A27DB-BD31-4B8C-83A1-F6EECF244321}">
                <p14:modId xmlns:p14="http://schemas.microsoft.com/office/powerpoint/2010/main" val="2015723263"/>
              </p:ext>
            </p:extLst>
          </p:nvPr>
        </p:nvGraphicFramePr>
        <p:xfrm>
          <a:off x="7968445" y="2015539"/>
          <a:ext cx="3385355" cy="2560320"/>
        </p:xfrm>
        <a:graphic>
          <a:graphicData uri="http://schemas.openxmlformats.org/drawingml/2006/table">
            <a:tbl>
              <a:tblPr firstRow="1" bandRow="1">
                <a:tableStyleId>{5940675A-B579-460E-94D1-54222C63F5DA}</a:tableStyleId>
              </a:tblPr>
              <a:tblGrid>
                <a:gridCol w="1175647">
                  <a:extLst>
                    <a:ext uri="{9D8B030D-6E8A-4147-A177-3AD203B41FA5}">
                      <a16:colId xmlns:a16="http://schemas.microsoft.com/office/drawing/2014/main" val="20000"/>
                    </a:ext>
                  </a:extLst>
                </a:gridCol>
                <a:gridCol w="2209708">
                  <a:extLst>
                    <a:ext uri="{9D8B030D-6E8A-4147-A177-3AD203B41FA5}">
                      <a16:colId xmlns:a16="http://schemas.microsoft.com/office/drawing/2014/main" val="20001"/>
                    </a:ext>
                  </a:extLst>
                </a:gridCol>
              </a:tblGrid>
              <a:tr h="314811">
                <a:tc>
                  <a:txBody>
                    <a:bodyPr/>
                    <a:lstStyle/>
                    <a:p>
                      <a:pPr algn="ctr"/>
                      <a:r>
                        <a:rPr lang="en-US" altLang="zh-CN" b="1" dirty="0"/>
                        <a:t>ALU</a:t>
                      </a:r>
                      <a:r>
                        <a:rPr lang="zh-CN" altLang="en-US" b="1" dirty="0"/>
                        <a:t>控制</a:t>
                      </a:r>
                    </a:p>
                  </a:txBody>
                  <a:tcPr/>
                </a:tc>
                <a:tc>
                  <a:txBody>
                    <a:bodyPr/>
                    <a:lstStyle/>
                    <a:p>
                      <a:pPr algn="ctr"/>
                      <a:r>
                        <a:rPr lang="en-US" altLang="zh-CN" b="1" dirty="0" err="1"/>
                        <a:t>Funciton</a:t>
                      </a:r>
                      <a:endParaRPr lang="zh-CN" altLang="en-US" b="1" dirty="0"/>
                    </a:p>
                  </a:txBody>
                  <a:tcPr/>
                </a:tc>
                <a:extLst>
                  <a:ext uri="{0D108BD9-81ED-4DB2-BD59-A6C34878D82A}">
                    <a16:rowId xmlns:a16="http://schemas.microsoft.com/office/drawing/2014/main" val="10000"/>
                  </a:ext>
                </a:extLst>
              </a:tr>
              <a:tr h="238817">
                <a:tc>
                  <a:txBody>
                    <a:bodyPr/>
                    <a:lstStyle/>
                    <a:p>
                      <a:pPr algn="ctr"/>
                      <a:r>
                        <a:rPr lang="en-US" altLang="zh-CN" b="1" dirty="0"/>
                        <a:t>0000</a:t>
                      </a:r>
                      <a:endParaRPr lang="zh-CN" altLang="en-US" b="1" dirty="0"/>
                    </a:p>
                  </a:txBody>
                  <a:tcPr/>
                </a:tc>
                <a:tc>
                  <a:txBody>
                    <a:bodyPr/>
                    <a:lstStyle/>
                    <a:p>
                      <a:pPr algn="ctr"/>
                      <a:r>
                        <a:rPr lang="en-US" altLang="zh-CN" b="1" dirty="0"/>
                        <a:t>and</a:t>
                      </a:r>
                      <a:endParaRPr lang="zh-CN" altLang="en-US" b="1" dirty="0"/>
                    </a:p>
                  </a:txBody>
                  <a:tcPr/>
                </a:tc>
                <a:extLst>
                  <a:ext uri="{0D108BD9-81ED-4DB2-BD59-A6C34878D82A}">
                    <a16:rowId xmlns:a16="http://schemas.microsoft.com/office/drawing/2014/main" val="10001"/>
                  </a:ext>
                </a:extLst>
              </a:tr>
              <a:tr h="238817">
                <a:tc>
                  <a:txBody>
                    <a:bodyPr/>
                    <a:lstStyle/>
                    <a:p>
                      <a:pPr algn="ctr"/>
                      <a:r>
                        <a:rPr lang="en-US" altLang="zh-CN" b="1" dirty="0"/>
                        <a:t>0001</a:t>
                      </a:r>
                      <a:endParaRPr lang="zh-CN" altLang="en-US" b="1" dirty="0"/>
                    </a:p>
                  </a:txBody>
                  <a:tcPr/>
                </a:tc>
                <a:tc>
                  <a:txBody>
                    <a:bodyPr/>
                    <a:lstStyle/>
                    <a:p>
                      <a:pPr algn="ctr"/>
                      <a:r>
                        <a:rPr lang="en-US" altLang="zh-CN" b="1" dirty="0"/>
                        <a:t>or</a:t>
                      </a:r>
                      <a:endParaRPr lang="zh-CN" altLang="en-US" b="1" dirty="0"/>
                    </a:p>
                  </a:txBody>
                  <a:tcPr/>
                </a:tc>
                <a:extLst>
                  <a:ext uri="{0D108BD9-81ED-4DB2-BD59-A6C34878D82A}">
                    <a16:rowId xmlns:a16="http://schemas.microsoft.com/office/drawing/2014/main" val="10002"/>
                  </a:ext>
                </a:extLst>
              </a:tr>
              <a:tr h="238817">
                <a:tc>
                  <a:txBody>
                    <a:bodyPr/>
                    <a:lstStyle/>
                    <a:p>
                      <a:pPr algn="ctr"/>
                      <a:r>
                        <a:rPr lang="en-US" altLang="zh-CN" b="1" dirty="0"/>
                        <a:t>0010</a:t>
                      </a:r>
                      <a:endParaRPr lang="zh-CN" altLang="en-US" b="1" dirty="0"/>
                    </a:p>
                  </a:txBody>
                  <a:tcPr/>
                </a:tc>
                <a:tc>
                  <a:txBody>
                    <a:bodyPr/>
                    <a:lstStyle/>
                    <a:p>
                      <a:pPr algn="ctr"/>
                      <a:r>
                        <a:rPr lang="en-US" altLang="zh-CN" b="1" dirty="0"/>
                        <a:t>add</a:t>
                      </a:r>
                      <a:endParaRPr lang="zh-CN" altLang="en-US" b="1" dirty="0"/>
                    </a:p>
                  </a:txBody>
                  <a:tcPr/>
                </a:tc>
                <a:extLst>
                  <a:ext uri="{0D108BD9-81ED-4DB2-BD59-A6C34878D82A}">
                    <a16:rowId xmlns:a16="http://schemas.microsoft.com/office/drawing/2014/main" val="10003"/>
                  </a:ext>
                </a:extLst>
              </a:tr>
              <a:tr h="238817">
                <a:tc>
                  <a:txBody>
                    <a:bodyPr/>
                    <a:lstStyle/>
                    <a:p>
                      <a:pPr algn="ctr"/>
                      <a:r>
                        <a:rPr lang="en-US" altLang="zh-CN" b="1" dirty="0"/>
                        <a:t>0110</a:t>
                      </a:r>
                      <a:endParaRPr lang="zh-CN" altLang="en-US" b="1" dirty="0"/>
                    </a:p>
                  </a:txBody>
                  <a:tcPr/>
                </a:tc>
                <a:tc>
                  <a:txBody>
                    <a:bodyPr/>
                    <a:lstStyle/>
                    <a:p>
                      <a:pPr algn="ctr"/>
                      <a:r>
                        <a:rPr lang="en-US" altLang="zh-CN" b="1" dirty="0"/>
                        <a:t>subtract</a:t>
                      </a:r>
                      <a:endParaRPr lang="zh-CN" altLang="en-US" b="1" dirty="0"/>
                    </a:p>
                  </a:txBody>
                  <a:tcPr/>
                </a:tc>
                <a:extLst>
                  <a:ext uri="{0D108BD9-81ED-4DB2-BD59-A6C34878D82A}">
                    <a16:rowId xmlns:a16="http://schemas.microsoft.com/office/drawing/2014/main" val="10004"/>
                  </a:ext>
                </a:extLst>
              </a:tr>
              <a:tr h="238817">
                <a:tc>
                  <a:txBody>
                    <a:bodyPr/>
                    <a:lstStyle/>
                    <a:p>
                      <a:pPr algn="ctr"/>
                      <a:r>
                        <a:rPr lang="en-US" altLang="zh-CN" b="1" dirty="0"/>
                        <a:t>0111</a:t>
                      </a:r>
                      <a:endParaRPr lang="zh-CN" altLang="en-US" b="1" dirty="0"/>
                    </a:p>
                  </a:txBody>
                  <a:tcPr/>
                </a:tc>
                <a:tc>
                  <a:txBody>
                    <a:bodyPr/>
                    <a:lstStyle/>
                    <a:p>
                      <a:pPr algn="ctr"/>
                      <a:r>
                        <a:rPr lang="en-US" altLang="zh-CN" b="1" dirty="0"/>
                        <a:t>set-on-less-than</a:t>
                      </a:r>
                      <a:endParaRPr lang="zh-CN" altLang="en-US" b="1" dirty="0"/>
                    </a:p>
                  </a:txBody>
                  <a:tcPr/>
                </a:tc>
                <a:extLst>
                  <a:ext uri="{0D108BD9-81ED-4DB2-BD59-A6C34878D82A}">
                    <a16:rowId xmlns:a16="http://schemas.microsoft.com/office/drawing/2014/main" val="10005"/>
                  </a:ext>
                </a:extLst>
              </a:tr>
              <a:tr h="238817">
                <a:tc>
                  <a:txBody>
                    <a:bodyPr/>
                    <a:lstStyle/>
                    <a:p>
                      <a:pPr algn="ctr"/>
                      <a:r>
                        <a:rPr lang="en-US" altLang="zh-CN" b="1" dirty="0"/>
                        <a:t>1100</a:t>
                      </a:r>
                      <a:endParaRPr lang="zh-CN" altLang="en-US" b="1" dirty="0"/>
                    </a:p>
                  </a:txBody>
                  <a:tcPr/>
                </a:tc>
                <a:tc>
                  <a:txBody>
                    <a:bodyPr/>
                    <a:lstStyle/>
                    <a:p>
                      <a:pPr algn="ctr"/>
                      <a:r>
                        <a:rPr lang="en-US" altLang="zh-CN" b="1" dirty="0"/>
                        <a:t>nor</a:t>
                      </a:r>
                      <a:endParaRPr lang="zh-CN" altLang="en-US" b="1" dirty="0"/>
                    </a:p>
                  </a:txBody>
                  <a:tcPr/>
                </a:tc>
                <a:extLst>
                  <a:ext uri="{0D108BD9-81ED-4DB2-BD59-A6C34878D82A}">
                    <a16:rowId xmlns:a16="http://schemas.microsoft.com/office/drawing/2014/main" val="10006"/>
                  </a:ext>
                </a:extLst>
              </a:tr>
            </a:tbl>
          </a:graphicData>
        </a:graphic>
      </p:graphicFrame>
      <p:sp>
        <p:nvSpPr>
          <p:cNvPr id="11" name="流程图: 延期 9"/>
          <p:cNvSpPr/>
          <p:nvPr/>
        </p:nvSpPr>
        <p:spPr>
          <a:xfrm>
            <a:off x="5254549" y="3259382"/>
            <a:ext cx="1030941" cy="751267"/>
          </a:xfrm>
          <a:custGeom>
            <a:avLst/>
            <a:gdLst>
              <a:gd name="connsiteX0" fmla="*/ 0 w 1030941"/>
              <a:gd name="connsiteY0" fmla="*/ 0 h 751156"/>
              <a:gd name="connsiteX1" fmla="*/ 515471 w 1030941"/>
              <a:gd name="connsiteY1" fmla="*/ 0 h 751156"/>
              <a:gd name="connsiteX2" fmla="*/ 1030942 w 1030941"/>
              <a:gd name="connsiteY2" fmla="*/ 375578 h 751156"/>
              <a:gd name="connsiteX3" fmla="*/ 515471 w 1030941"/>
              <a:gd name="connsiteY3" fmla="*/ 751156 h 751156"/>
              <a:gd name="connsiteX4" fmla="*/ 0 w 1030941"/>
              <a:gd name="connsiteY4" fmla="*/ 751156 h 751156"/>
              <a:gd name="connsiteX5" fmla="*/ 0 w 1030941"/>
              <a:gd name="connsiteY5" fmla="*/ 0 h 751156"/>
              <a:gd name="connsiteX0-1" fmla="*/ 495 w 1031437"/>
              <a:gd name="connsiteY0-2" fmla="*/ 0 h 751156"/>
              <a:gd name="connsiteX1-3" fmla="*/ 515966 w 1031437"/>
              <a:gd name="connsiteY1-4" fmla="*/ 0 h 751156"/>
              <a:gd name="connsiteX2-5" fmla="*/ 1031437 w 1031437"/>
              <a:gd name="connsiteY2-6" fmla="*/ 375578 h 751156"/>
              <a:gd name="connsiteX3-7" fmla="*/ 515966 w 1031437"/>
              <a:gd name="connsiteY3-8" fmla="*/ 751156 h 751156"/>
              <a:gd name="connsiteX4-9" fmla="*/ 495 w 1031437"/>
              <a:gd name="connsiteY4-10" fmla="*/ 751156 h 751156"/>
              <a:gd name="connsiteX5-11" fmla="*/ 0 w 1031437"/>
              <a:gd name="connsiteY5-12" fmla="*/ 369397 h 751156"/>
              <a:gd name="connsiteX6" fmla="*/ 495 w 1031437"/>
              <a:gd name="connsiteY6" fmla="*/ 0 h 751156"/>
              <a:gd name="connsiteX0-13" fmla="*/ 0 w 1030942"/>
              <a:gd name="connsiteY0-14" fmla="*/ 0 h 751156"/>
              <a:gd name="connsiteX1-15" fmla="*/ 515471 w 1030942"/>
              <a:gd name="connsiteY1-16" fmla="*/ 0 h 751156"/>
              <a:gd name="connsiteX2-17" fmla="*/ 1030942 w 1030942"/>
              <a:gd name="connsiteY2-18" fmla="*/ 375578 h 751156"/>
              <a:gd name="connsiteX3-19" fmla="*/ 515471 w 1030942"/>
              <a:gd name="connsiteY3-20" fmla="*/ 751156 h 751156"/>
              <a:gd name="connsiteX4-21" fmla="*/ 0 w 1030942"/>
              <a:gd name="connsiteY4-22" fmla="*/ 751156 h 751156"/>
              <a:gd name="connsiteX5-23" fmla="*/ 197149 w 1030942"/>
              <a:gd name="connsiteY5-24" fmla="*/ 386065 h 751156"/>
              <a:gd name="connsiteX6-25" fmla="*/ 0 w 1030942"/>
              <a:gd name="connsiteY6-26" fmla="*/ 0 h 751156"/>
              <a:gd name="connsiteX0-27" fmla="*/ 0 w 1030942"/>
              <a:gd name="connsiteY0-28" fmla="*/ 0 h 751156"/>
              <a:gd name="connsiteX1-29" fmla="*/ 515471 w 1030942"/>
              <a:gd name="connsiteY1-30" fmla="*/ 0 h 751156"/>
              <a:gd name="connsiteX2-31" fmla="*/ 1030942 w 1030942"/>
              <a:gd name="connsiteY2-32" fmla="*/ 375578 h 751156"/>
              <a:gd name="connsiteX3-33" fmla="*/ 515471 w 1030942"/>
              <a:gd name="connsiteY3-34" fmla="*/ 751156 h 751156"/>
              <a:gd name="connsiteX4-35" fmla="*/ 0 w 1030942"/>
              <a:gd name="connsiteY4-36" fmla="*/ 751156 h 751156"/>
              <a:gd name="connsiteX5-37" fmla="*/ 197149 w 1030942"/>
              <a:gd name="connsiteY5-38" fmla="*/ 386065 h 751156"/>
              <a:gd name="connsiteX6-39" fmla="*/ 0 w 1030942"/>
              <a:gd name="connsiteY6-40" fmla="*/ 0 h 751156"/>
              <a:gd name="connsiteX0-41" fmla="*/ 0 w 1030942"/>
              <a:gd name="connsiteY0-42" fmla="*/ 0 h 751156"/>
              <a:gd name="connsiteX1-43" fmla="*/ 515471 w 1030942"/>
              <a:gd name="connsiteY1-44" fmla="*/ 0 h 751156"/>
              <a:gd name="connsiteX2-45" fmla="*/ 1030942 w 1030942"/>
              <a:gd name="connsiteY2-46" fmla="*/ 375578 h 751156"/>
              <a:gd name="connsiteX3-47" fmla="*/ 515471 w 1030942"/>
              <a:gd name="connsiteY3-48" fmla="*/ 751156 h 751156"/>
              <a:gd name="connsiteX4-49" fmla="*/ 0 w 1030942"/>
              <a:gd name="connsiteY4-50" fmla="*/ 751156 h 751156"/>
              <a:gd name="connsiteX5-51" fmla="*/ 197149 w 1030942"/>
              <a:gd name="connsiteY5-52" fmla="*/ 386065 h 751156"/>
              <a:gd name="connsiteX6-53" fmla="*/ 0 w 1030942"/>
              <a:gd name="connsiteY6-54" fmla="*/ 0 h 751156"/>
              <a:gd name="connsiteX0-55" fmla="*/ 0 w 1030942"/>
              <a:gd name="connsiteY0-56" fmla="*/ 0 h 751156"/>
              <a:gd name="connsiteX1-57" fmla="*/ 515471 w 1030942"/>
              <a:gd name="connsiteY1-58" fmla="*/ 0 h 751156"/>
              <a:gd name="connsiteX2-59" fmla="*/ 1030942 w 1030942"/>
              <a:gd name="connsiteY2-60" fmla="*/ 375578 h 751156"/>
              <a:gd name="connsiteX3-61" fmla="*/ 515471 w 1030942"/>
              <a:gd name="connsiteY3-62" fmla="*/ 751156 h 751156"/>
              <a:gd name="connsiteX4-63" fmla="*/ 0 w 1030942"/>
              <a:gd name="connsiteY4-64" fmla="*/ 751156 h 751156"/>
              <a:gd name="connsiteX5-65" fmla="*/ 197149 w 1030942"/>
              <a:gd name="connsiteY5-66" fmla="*/ 386065 h 751156"/>
              <a:gd name="connsiteX6-67" fmla="*/ 0 w 1030942"/>
              <a:gd name="connsiteY6-68" fmla="*/ 0 h 751156"/>
              <a:gd name="connsiteX0-69" fmla="*/ 0 w 1030942"/>
              <a:gd name="connsiteY0-70" fmla="*/ 0 h 751156"/>
              <a:gd name="connsiteX1-71" fmla="*/ 515471 w 1030942"/>
              <a:gd name="connsiteY1-72" fmla="*/ 0 h 751156"/>
              <a:gd name="connsiteX2-73" fmla="*/ 1030942 w 1030942"/>
              <a:gd name="connsiteY2-74" fmla="*/ 375578 h 751156"/>
              <a:gd name="connsiteX3-75" fmla="*/ 515471 w 1030942"/>
              <a:gd name="connsiteY3-76" fmla="*/ 751156 h 751156"/>
              <a:gd name="connsiteX4-77" fmla="*/ 0 w 1030942"/>
              <a:gd name="connsiteY4-78" fmla="*/ 751156 h 751156"/>
              <a:gd name="connsiteX5-79" fmla="*/ 197149 w 1030942"/>
              <a:gd name="connsiteY5-80" fmla="*/ 386065 h 751156"/>
              <a:gd name="connsiteX6-81" fmla="*/ 0 w 1030942"/>
              <a:gd name="connsiteY6-82" fmla="*/ 0 h 751156"/>
              <a:gd name="connsiteX0-83" fmla="*/ 0 w 1030942"/>
              <a:gd name="connsiteY0-84" fmla="*/ 0 h 751156"/>
              <a:gd name="connsiteX1-85" fmla="*/ 515471 w 1030942"/>
              <a:gd name="connsiteY1-86" fmla="*/ 0 h 751156"/>
              <a:gd name="connsiteX2-87" fmla="*/ 1030942 w 1030942"/>
              <a:gd name="connsiteY2-88" fmla="*/ 375578 h 751156"/>
              <a:gd name="connsiteX3-89" fmla="*/ 515471 w 1030942"/>
              <a:gd name="connsiteY3-90" fmla="*/ 751156 h 751156"/>
              <a:gd name="connsiteX4-91" fmla="*/ 0 w 1030942"/>
              <a:gd name="connsiteY4-92" fmla="*/ 751156 h 751156"/>
              <a:gd name="connsiteX5-93" fmla="*/ 197149 w 1030942"/>
              <a:gd name="connsiteY5-94" fmla="*/ 386065 h 751156"/>
              <a:gd name="connsiteX6-95" fmla="*/ 0 w 1030942"/>
              <a:gd name="connsiteY6-96" fmla="*/ 0 h 751156"/>
              <a:gd name="connsiteX0-97" fmla="*/ 0 w 1030942"/>
              <a:gd name="connsiteY0-98" fmla="*/ 0 h 751156"/>
              <a:gd name="connsiteX1-99" fmla="*/ 515471 w 1030942"/>
              <a:gd name="connsiteY1-100" fmla="*/ 0 h 751156"/>
              <a:gd name="connsiteX2-101" fmla="*/ 1030942 w 1030942"/>
              <a:gd name="connsiteY2-102" fmla="*/ 375578 h 751156"/>
              <a:gd name="connsiteX3-103" fmla="*/ 515471 w 1030942"/>
              <a:gd name="connsiteY3-104" fmla="*/ 751156 h 751156"/>
              <a:gd name="connsiteX4-105" fmla="*/ 0 w 1030942"/>
              <a:gd name="connsiteY4-106" fmla="*/ 751156 h 751156"/>
              <a:gd name="connsiteX5-107" fmla="*/ 197149 w 1030942"/>
              <a:gd name="connsiteY5-108" fmla="*/ 386065 h 751156"/>
              <a:gd name="connsiteX6-109" fmla="*/ 0 w 1030942"/>
              <a:gd name="connsiteY6-110" fmla="*/ 0 h 751156"/>
              <a:gd name="connsiteX0-111" fmla="*/ 0 w 1030942"/>
              <a:gd name="connsiteY0-112" fmla="*/ 0 h 751156"/>
              <a:gd name="connsiteX1-113" fmla="*/ 515471 w 1030942"/>
              <a:gd name="connsiteY1-114" fmla="*/ 0 h 751156"/>
              <a:gd name="connsiteX2-115" fmla="*/ 1030942 w 1030942"/>
              <a:gd name="connsiteY2-116" fmla="*/ 375578 h 751156"/>
              <a:gd name="connsiteX3-117" fmla="*/ 515471 w 1030942"/>
              <a:gd name="connsiteY3-118" fmla="*/ 751156 h 751156"/>
              <a:gd name="connsiteX4-119" fmla="*/ 0 w 1030942"/>
              <a:gd name="connsiteY4-120" fmla="*/ 751156 h 751156"/>
              <a:gd name="connsiteX5-121" fmla="*/ 197149 w 1030942"/>
              <a:gd name="connsiteY5-122" fmla="*/ 386065 h 751156"/>
              <a:gd name="connsiteX6-123" fmla="*/ 0 w 1030942"/>
              <a:gd name="connsiteY6-124" fmla="*/ 0 h 751156"/>
              <a:gd name="connsiteX0-125" fmla="*/ 0 w 1030942"/>
              <a:gd name="connsiteY0-126" fmla="*/ 0 h 751156"/>
              <a:gd name="connsiteX1-127" fmla="*/ 515471 w 1030942"/>
              <a:gd name="connsiteY1-128" fmla="*/ 0 h 751156"/>
              <a:gd name="connsiteX2-129" fmla="*/ 1030942 w 1030942"/>
              <a:gd name="connsiteY2-130" fmla="*/ 375578 h 751156"/>
              <a:gd name="connsiteX3-131" fmla="*/ 515471 w 1030942"/>
              <a:gd name="connsiteY3-132" fmla="*/ 751156 h 751156"/>
              <a:gd name="connsiteX4-133" fmla="*/ 0 w 1030942"/>
              <a:gd name="connsiteY4-134" fmla="*/ 751156 h 751156"/>
              <a:gd name="connsiteX5-135" fmla="*/ 197149 w 1030942"/>
              <a:gd name="connsiteY5-136" fmla="*/ 386065 h 751156"/>
              <a:gd name="connsiteX6-137" fmla="*/ 0 w 1030942"/>
              <a:gd name="connsiteY6-138" fmla="*/ 0 h 751156"/>
              <a:gd name="connsiteX0-139" fmla="*/ 0 w 1030942"/>
              <a:gd name="connsiteY0-140" fmla="*/ 0 h 751156"/>
              <a:gd name="connsiteX1-141" fmla="*/ 515471 w 1030942"/>
              <a:gd name="connsiteY1-142" fmla="*/ 0 h 751156"/>
              <a:gd name="connsiteX2-143" fmla="*/ 1030942 w 1030942"/>
              <a:gd name="connsiteY2-144" fmla="*/ 375578 h 751156"/>
              <a:gd name="connsiteX3-145" fmla="*/ 515471 w 1030942"/>
              <a:gd name="connsiteY3-146" fmla="*/ 751156 h 751156"/>
              <a:gd name="connsiteX4-147" fmla="*/ 0 w 1030942"/>
              <a:gd name="connsiteY4-148" fmla="*/ 751156 h 751156"/>
              <a:gd name="connsiteX5-149" fmla="*/ 197149 w 1030942"/>
              <a:gd name="connsiteY5-150" fmla="*/ 386065 h 751156"/>
              <a:gd name="connsiteX6-151" fmla="*/ 0 w 1030942"/>
              <a:gd name="connsiteY6-152" fmla="*/ 0 h 751156"/>
              <a:gd name="connsiteX0-153" fmla="*/ 0 w 1030942"/>
              <a:gd name="connsiteY0-154" fmla="*/ 0 h 751156"/>
              <a:gd name="connsiteX1-155" fmla="*/ 515471 w 1030942"/>
              <a:gd name="connsiteY1-156" fmla="*/ 0 h 751156"/>
              <a:gd name="connsiteX2-157" fmla="*/ 1030942 w 1030942"/>
              <a:gd name="connsiteY2-158" fmla="*/ 375578 h 751156"/>
              <a:gd name="connsiteX3-159" fmla="*/ 515471 w 1030942"/>
              <a:gd name="connsiteY3-160" fmla="*/ 751156 h 751156"/>
              <a:gd name="connsiteX4-161" fmla="*/ 0 w 1030942"/>
              <a:gd name="connsiteY4-162" fmla="*/ 751156 h 751156"/>
              <a:gd name="connsiteX5-163" fmla="*/ 254299 w 1030942"/>
              <a:gd name="connsiteY5-164" fmla="*/ 388447 h 751156"/>
              <a:gd name="connsiteX6-165" fmla="*/ 0 w 1030942"/>
              <a:gd name="connsiteY6-166" fmla="*/ 0 h 751156"/>
              <a:gd name="connsiteX0-167" fmla="*/ 0 w 1030942"/>
              <a:gd name="connsiteY0-168" fmla="*/ 0 h 751156"/>
              <a:gd name="connsiteX1-169" fmla="*/ 515471 w 1030942"/>
              <a:gd name="connsiteY1-170" fmla="*/ 0 h 751156"/>
              <a:gd name="connsiteX2-171" fmla="*/ 1030942 w 1030942"/>
              <a:gd name="connsiteY2-172" fmla="*/ 375578 h 751156"/>
              <a:gd name="connsiteX3-173" fmla="*/ 515471 w 1030942"/>
              <a:gd name="connsiteY3-174" fmla="*/ 751156 h 751156"/>
              <a:gd name="connsiteX4-175" fmla="*/ 0 w 1030942"/>
              <a:gd name="connsiteY4-176" fmla="*/ 751156 h 751156"/>
              <a:gd name="connsiteX5-177" fmla="*/ 294780 w 1030942"/>
              <a:gd name="connsiteY5-178" fmla="*/ 393209 h 751156"/>
              <a:gd name="connsiteX6-179" fmla="*/ 0 w 1030942"/>
              <a:gd name="connsiteY6-180" fmla="*/ 0 h 751156"/>
              <a:gd name="connsiteX0-181" fmla="*/ 0 w 1030942"/>
              <a:gd name="connsiteY0-182" fmla="*/ 0 h 751156"/>
              <a:gd name="connsiteX1-183" fmla="*/ 515471 w 1030942"/>
              <a:gd name="connsiteY1-184" fmla="*/ 0 h 751156"/>
              <a:gd name="connsiteX2-185" fmla="*/ 1030942 w 1030942"/>
              <a:gd name="connsiteY2-186" fmla="*/ 375578 h 751156"/>
              <a:gd name="connsiteX3-187" fmla="*/ 515471 w 1030942"/>
              <a:gd name="connsiteY3-188" fmla="*/ 751156 h 751156"/>
              <a:gd name="connsiteX4-189" fmla="*/ 0 w 1030942"/>
              <a:gd name="connsiteY4-190" fmla="*/ 751156 h 751156"/>
              <a:gd name="connsiteX5-191" fmla="*/ 304305 w 1030942"/>
              <a:gd name="connsiteY5-192" fmla="*/ 393209 h 751156"/>
              <a:gd name="connsiteX6-193" fmla="*/ 0 w 1030942"/>
              <a:gd name="connsiteY6-194" fmla="*/ 0 h 751156"/>
              <a:gd name="connsiteX0-195" fmla="*/ 0 w 1030942"/>
              <a:gd name="connsiteY0-196" fmla="*/ 0 h 751156"/>
              <a:gd name="connsiteX1-197" fmla="*/ 515471 w 1030942"/>
              <a:gd name="connsiteY1-198" fmla="*/ 0 h 751156"/>
              <a:gd name="connsiteX2-199" fmla="*/ 1030942 w 1030942"/>
              <a:gd name="connsiteY2-200" fmla="*/ 375578 h 751156"/>
              <a:gd name="connsiteX3-201" fmla="*/ 515471 w 1030942"/>
              <a:gd name="connsiteY3-202" fmla="*/ 751156 h 751156"/>
              <a:gd name="connsiteX4-203" fmla="*/ 0 w 1030942"/>
              <a:gd name="connsiteY4-204" fmla="*/ 751156 h 751156"/>
              <a:gd name="connsiteX5-205" fmla="*/ 304305 w 1030942"/>
              <a:gd name="connsiteY5-206" fmla="*/ 393209 h 751156"/>
              <a:gd name="connsiteX6-207" fmla="*/ 0 w 1030942"/>
              <a:gd name="connsiteY6-208" fmla="*/ 0 h 751156"/>
              <a:gd name="connsiteX0-209" fmla="*/ 0 w 1030942"/>
              <a:gd name="connsiteY0-210" fmla="*/ 0 h 751156"/>
              <a:gd name="connsiteX1-211" fmla="*/ 515471 w 1030942"/>
              <a:gd name="connsiteY1-212" fmla="*/ 0 h 751156"/>
              <a:gd name="connsiteX2-213" fmla="*/ 1030942 w 1030942"/>
              <a:gd name="connsiteY2-214" fmla="*/ 375578 h 751156"/>
              <a:gd name="connsiteX3-215" fmla="*/ 515471 w 1030942"/>
              <a:gd name="connsiteY3-216" fmla="*/ 751156 h 751156"/>
              <a:gd name="connsiteX4-217" fmla="*/ 0 w 1030942"/>
              <a:gd name="connsiteY4-218" fmla="*/ 751156 h 751156"/>
              <a:gd name="connsiteX5-219" fmla="*/ 304305 w 1030942"/>
              <a:gd name="connsiteY5-220" fmla="*/ 393209 h 751156"/>
              <a:gd name="connsiteX6-221" fmla="*/ 0 w 1030942"/>
              <a:gd name="connsiteY6-222" fmla="*/ 0 h 751156"/>
              <a:gd name="connsiteX0-223" fmla="*/ 0 w 1030942"/>
              <a:gd name="connsiteY0-224" fmla="*/ 0 h 751156"/>
              <a:gd name="connsiteX1-225" fmla="*/ 515471 w 1030942"/>
              <a:gd name="connsiteY1-226" fmla="*/ 0 h 751156"/>
              <a:gd name="connsiteX2-227" fmla="*/ 1030942 w 1030942"/>
              <a:gd name="connsiteY2-228" fmla="*/ 375578 h 751156"/>
              <a:gd name="connsiteX3-229" fmla="*/ 515471 w 1030942"/>
              <a:gd name="connsiteY3-230" fmla="*/ 751156 h 751156"/>
              <a:gd name="connsiteX4-231" fmla="*/ 0 w 1030942"/>
              <a:gd name="connsiteY4-232" fmla="*/ 751156 h 751156"/>
              <a:gd name="connsiteX5-233" fmla="*/ 304305 w 1030942"/>
              <a:gd name="connsiteY5-234" fmla="*/ 393209 h 751156"/>
              <a:gd name="connsiteX6-235" fmla="*/ 0 w 1030942"/>
              <a:gd name="connsiteY6-236" fmla="*/ 0 h 751156"/>
              <a:gd name="connsiteX0-237" fmla="*/ 0 w 1030942"/>
              <a:gd name="connsiteY0-238" fmla="*/ 0 h 751156"/>
              <a:gd name="connsiteX1-239" fmla="*/ 515471 w 1030942"/>
              <a:gd name="connsiteY1-240" fmla="*/ 0 h 751156"/>
              <a:gd name="connsiteX2-241" fmla="*/ 1030942 w 1030942"/>
              <a:gd name="connsiteY2-242" fmla="*/ 375578 h 751156"/>
              <a:gd name="connsiteX3-243" fmla="*/ 515471 w 1030942"/>
              <a:gd name="connsiteY3-244" fmla="*/ 751156 h 751156"/>
              <a:gd name="connsiteX4-245" fmla="*/ 0 w 1030942"/>
              <a:gd name="connsiteY4-246" fmla="*/ 751156 h 751156"/>
              <a:gd name="connsiteX5-247" fmla="*/ 301923 w 1030942"/>
              <a:gd name="connsiteY5-248" fmla="*/ 376540 h 751156"/>
              <a:gd name="connsiteX6-249" fmla="*/ 0 w 1030942"/>
              <a:gd name="connsiteY6-250" fmla="*/ 0 h 751156"/>
              <a:gd name="connsiteX0-251" fmla="*/ 0 w 1032129"/>
              <a:gd name="connsiteY0-252" fmla="*/ 0 h 751156"/>
              <a:gd name="connsiteX1-253" fmla="*/ 391646 w 1032129"/>
              <a:gd name="connsiteY1-254" fmla="*/ 2381 h 751156"/>
              <a:gd name="connsiteX2-255" fmla="*/ 1030942 w 1032129"/>
              <a:gd name="connsiteY2-256" fmla="*/ 375578 h 751156"/>
              <a:gd name="connsiteX3-257" fmla="*/ 515471 w 1032129"/>
              <a:gd name="connsiteY3-258" fmla="*/ 751156 h 751156"/>
              <a:gd name="connsiteX4-259" fmla="*/ 0 w 1032129"/>
              <a:gd name="connsiteY4-260" fmla="*/ 751156 h 751156"/>
              <a:gd name="connsiteX5-261" fmla="*/ 301923 w 1032129"/>
              <a:gd name="connsiteY5-262" fmla="*/ 376540 h 751156"/>
              <a:gd name="connsiteX6-263" fmla="*/ 0 w 1032129"/>
              <a:gd name="connsiteY6-264" fmla="*/ 0 h 751156"/>
              <a:gd name="connsiteX0-265" fmla="*/ 0 w 1031057"/>
              <a:gd name="connsiteY0-266" fmla="*/ 0 h 751156"/>
              <a:gd name="connsiteX1-267" fmla="*/ 391646 w 1031057"/>
              <a:gd name="connsiteY1-268" fmla="*/ 2381 h 751156"/>
              <a:gd name="connsiteX2-269" fmla="*/ 1030942 w 1031057"/>
              <a:gd name="connsiteY2-270" fmla="*/ 375578 h 751156"/>
              <a:gd name="connsiteX3-271" fmla="*/ 346402 w 1031057"/>
              <a:gd name="connsiteY3-272" fmla="*/ 748775 h 751156"/>
              <a:gd name="connsiteX4-273" fmla="*/ 0 w 1031057"/>
              <a:gd name="connsiteY4-274" fmla="*/ 751156 h 751156"/>
              <a:gd name="connsiteX5-275" fmla="*/ 301923 w 1031057"/>
              <a:gd name="connsiteY5-276" fmla="*/ 376540 h 751156"/>
              <a:gd name="connsiteX6-277" fmla="*/ 0 w 1031057"/>
              <a:gd name="connsiteY6-278" fmla="*/ 0 h 751156"/>
              <a:gd name="connsiteX0-279" fmla="*/ 0 w 1031024"/>
              <a:gd name="connsiteY0-280" fmla="*/ 0 h 751156"/>
              <a:gd name="connsiteX1-281" fmla="*/ 391646 w 1031024"/>
              <a:gd name="connsiteY1-282" fmla="*/ 2381 h 751156"/>
              <a:gd name="connsiteX2-283" fmla="*/ 1030942 w 1031024"/>
              <a:gd name="connsiteY2-284" fmla="*/ 375578 h 751156"/>
              <a:gd name="connsiteX3-285" fmla="*/ 353545 w 1031024"/>
              <a:gd name="connsiteY3-286" fmla="*/ 748775 h 751156"/>
              <a:gd name="connsiteX4-287" fmla="*/ 0 w 1031024"/>
              <a:gd name="connsiteY4-288" fmla="*/ 751156 h 751156"/>
              <a:gd name="connsiteX5-289" fmla="*/ 301923 w 1031024"/>
              <a:gd name="connsiteY5-290" fmla="*/ 376540 h 751156"/>
              <a:gd name="connsiteX6-291" fmla="*/ 0 w 1031024"/>
              <a:gd name="connsiteY6-292" fmla="*/ 0 h 751156"/>
              <a:gd name="connsiteX0-293" fmla="*/ 0 w 1031024"/>
              <a:gd name="connsiteY0-294" fmla="*/ 0 h 751156"/>
              <a:gd name="connsiteX1-295" fmla="*/ 391646 w 1031024"/>
              <a:gd name="connsiteY1-296" fmla="*/ 2381 h 751156"/>
              <a:gd name="connsiteX2-297" fmla="*/ 1030942 w 1031024"/>
              <a:gd name="connsiteY2-298" fmla="*/ 375578 h 751156"/>
              <a:gd name="connsiteX3-299" fmla="*/ 353545 w 1031024"/>
              <a:gd name="connsiteY3-300" fmla="*/ 748775 h 751156"/>
              <a:gd name="connsiteX4-301" fmla="*/ 0 w 1031024"/>
              <a:gd name="connsiteY4-302" fmla="*/ 751156 h 751156"/>
              <a:gd name="connsiteX5-303" fmla="*/ 232867 w 1031024"/>
              <a:gd name="connsiteY5-304" fmla="*/ 378921 h 751156"/>
              <a:gd name="connsiteX6-305" fmla="*/ 0 w 1031024"/>
              <a:gd name="connsiteY6-306" fmla="*/ 0 h 751156"/>
              <a:gd name="connsiteX0-307" fmla="*/ 0 w 1031024"/>
              <a:gd name="connsiteY0-308" fmla="*/ 0 h 751156"/>
              <a:gd name="connsiteX1-309" fmla="*/ 391646 w 1031024"/>
              <a:gd name="connsiteY1-310" fmla="*/ 2381 h 751156"/>
              <a:gd name="connsiteX2-311" fmla="*/ 1030942 w 1031024"/>
              <a:gd name="connsiteY2-312" fmla="*/ 375578 h 751156"/>
              <a:gd name="connsiteX3-313" fmla="*/ 353545 w 1031024"/>
              <a:gd name="connsiteY3-314" fmla="*/ 748775 h 751156"/>
              <a:gd name="connsiteX4-315" fmla="*/ 0 w 1031024"/>
              <a:gd name="connsiteY4-316" fmla="*/ 751156 h 751156"/>
              <a:gd name="connsiteX5-317" fmla="*/ 201910 w 1031024"/>
              <a:gd name="connsiteY5-318" fmla="*/ 386065 h 751156"/>
              <a:gd name="connsiteX6-319" fmla="*/ 0 w 1031024"/>
              <a:gd name="connsiteY6-320" fmla="*/ 0 h 751156"/>
              <a:gd name="connsiteX0-321" fmla="*/ 0 w 1030974"/>
              <a:gd name="connsiteY0-322" fmla="*/ 0 h 751156"/>
              <a:gd name="connsiteX1-323" fmla="*/ 391646 w 1030974"/>
              <a:gd name="connsiteY1-324" fmla="*/ 2381 h 751156"/>
              <a:gd name="connsiteX2-325" fmla="*/ 1030942 w 1030974"/>
              <a:gd name="connsiteY2-326" fmla="*/ 375578 h 751156"/>
              <a:gd name="connsiteX3-327" fmla="*/ 353545 w 1030974"/>
              <a:gd name="connsiteY3-328" fmla="*/ 748775 h 751156"/>
              <a:gd name="connsiteX4-329" fmla="*/ 0 w 1030974"/>
              <a:gd name="connsiteY4-330" fmla="*/ 751156 h 751156"/>
              <a:gd name="connsiteX5-331" fmla="*/ 201910 w 1030974"/>
              <a:gd name="connsiteY5-332" fmla="*/ 386065 h 751156"/>
              <a:gd name="connsiteX6-333" fmla="*/ 0 w 1030974"/>
              <a:gd name="connsiteY6-334" fmla="*/ 0 h 751156"/>
              <a:gd name="connsiteX0-335" fmla="*/ 0 w 1030974"/>
              <a:gd name="connsiteY0-336" fmla="*/ 0 h 751156"/>
              <a:gd name="connsiteX1-337" fmla="*/ 391646 w 1030974"/>
              <a:gd name="connsiteY1-338" fmla="*/ 2381 h 751156"/>
              <a:gd name="connsiteX2-339" fmla="*/ 1030942 w 1030974"/>
              <a:gd name="connsiteY2-340" fmla="*/ 375578 h 751156"/>
              <a:gd name="connsiteX3-341" fmla="*/ 353545 w 1030974"/>
              <a:gd name="connsiteY3-342" fmla="*/ 748775 h 751156"/>
              <a:gd name="connsiteX4-343" fmla="*/ 0 w 1030974"/>
              <a:gd name="connsiteY4-344" fmla="*/ 751156 h 751156"/>
              <a:gd name="connsiteX5-345" fmla="*/ 201910 w 1030974"/>
              <a:gd name="connsiteY5-346" fmla="*/ 386065 h 751156"/>
              <a:gd name="connsiteX6-347" fmla="*/ 0 w 1030974"/>
              <a:gd name="connsiteY6-348" fmla="*/ 0 h 751156"/>
              <a:gd name="connsiteX0-349" fmla="*/ 0 w 1030942"/>
              <a:gd name="connsiteY0-350" fmla="*/ 0 h 751156"/>
              <a:gd name="connsiteX1-351" fmla="*/ 1030942 w 1030942"/>
              <a:gd name="connsiteY1-352" fmla="*/ 375578 h 751156"/>
              <a:gd name="connsiteX2-353" fmla="*/ 353545 w 1030942"/>
              <a:gd name="connsiteY2-354" fmla="*/ 748775 h 751156"/>
              <a:gd name="connsiteX3-355" fmla="*/ 0 w 1030942"/>
              <a:gd name="connsiteY3-356" fmla="*/ 751156 h 751156"/>
              <a:gd name="connsiteX4-357" fmla="*/ 201910 w 1030942"/>
              <a:gd name="connsiteY4-358" fmla="*/ 386065 h 751156"/>
              <a:gd name="connsiteX5-359" fmla="*/ 0 w 1030942"/>
              <a:gd name="connsiteY5-360" fmla="*/ 0 h 751156"/>
              <a:gd name="connsiteX0-361" fmla="*/ 0 w 1030942"/>
              <a:gd name="connsiteY0-362" fmla="*/ 96 h 751252"/>
              <a:gd name="connsiteX1-363" fmla="*/ 1030942 w 1030942"/>
              <a:gd name="connsiteY1-364" fmla="*/ 375674 h 751252"/>
              <a:gd name="connsiteX2-365" fmla="*/ 353545 w 1030942"/>
              <a:gd name="connsiteY2-366" fmla="*/ 748871 h 751252"/>
              <a:gd name="connsiteX3-367" fmla="*/ 0 w 1030942"/>
              <a:gd name="connsiteY3-368" fmla="*/ 751252 h 751252"/>
              <a:gd name="connsiteX4-369" fmla="*/ 201910 w 1030942"/>
              <a:gd name="connsiteY4-370" fmla="*/ 386161 h 751252"/>
              <a:gd name="connsiteX5-371" fmla="*/ 0 w 1030942"/>
              <a:gd name="connsiteY5-372" fmla="*/ 96 h 751252"/>
              <a:gd name="connsiteX0-373" fmla="*/ 0 w 1030943"/>
              <a:gd name="connsiteY0-374" fmla="*/ 157 h 751313"/>
              <a:gd name="connsiteX1-375" fmla="*/ 1030942 w 1030943"/>
              <a:gd name="connsiteY1-376" fmla="*/ 375735 h 751313"/>
              <a:gd name="connsiteX2-377" fmla="*/ 353545 w 1030943"/>
              <a:gd name="connsiteY2-378" fmla="*/ 748932 h 751313"/>
              <a:gd name="connsiteX3-379" fmla="*/ 0 w 1030943"/>
              <a:gd name="connsiteY3-380" fmla="*/ 751313 h 751313"/>
              <a:gd name="connsiteX4-381" fmla="*/ 201910 w 1030943"/>
              <a:gd name="connsiteY4-382" fmla="*/ 386222 h 751313"/>
              <a:gd name="connsiteX5-383" fmla="*/ 0 w 1030943"/>
              <a:gd name="connsiteY5-384" fmla="*/ 157 h 751313"/>
              <a:gd name="connsiteX0-385" fmla="*/ 0 w 1030942"/>
              <a:gd name="connsiteY0-386" fmla="*/ 97 h 751253"/>
              <a:gd name="connsiteX1-387" fmla="*/ 1030942 w 1030942"/>
              <a:gd name="connsiteY1-388" fmla="*/ 375675 h 751253"/>
              <a:gd name="connsiteX2-389" fmla="*/ 0 w 1030942"/>
              <a:gd name="connsiteY2-390" fmla="*/ 751253 h 751253"/>
              <a:gd name="connsiteX3-391" fmla="*/ 201910 w 1030942"/>
              <a:gd name="connsiteY3-392" fmla="*/ 386162 h 751253"/>
              <a:gd name="connsiteX4-393" fmla="*/ 0 w 1030942"/>
              <a:gd name="connsiteY4-394" fmla="*/ 97 h 751253"/>
              <a:gd name="connsiteX0-395" fmla="*/ 0 w 1030942"/>
              <a:gd name="connsiteY0-396" fmla="*/ 97 h 751254"/>
              <a:gd name="connsiteX1-397" fmla="*/ 1030942 w 1030942"/>
              <a:gd name="connsiteY1-398" fmla="*/ 375675 h 751254"/>
              <a:gd name="connsiteX2-399" fmla="*/ 0 w 1030942"/>
              <a:gd name="connsiteY2-400" fmla="*/ 751253 h 751254"/>
              <a:gd name="connsiteX3-401" fmla="*/ 201910 w 1030942"/>
              <a:gd name="connsiteY3-402" fmla="*/ 386162 h 751254"/>
              <a:gd name="connsiteX4-403" fmla="*/ 0 w 1030942"/>
              <a:gd name="connsiteY4-404" fmla="*/ 97 h 751254"/>
              <a:gd name="connsiteX0-405" fmla="*/ 0 w 1030942"/>
              <a:gd name="connsiteY0-406" fmla="*/ 97 h 751253"/>
              <a:gd name="connsiteX1-407" fmla="*/ 1030942 w 1030942"/>
              <a:gd name="connsiteY1-408" fmla="*/ 375675 h 751253"/>
              <a:gd name="connsiteX2-409" fmla="*/ 0 w 1030942"/>
              <a:gd name="connsiteY2-410" fmla="*/ 751253 h 751253"/>
              <a:gd name="connsiteX3-411" fmla="*/ 201910 w 1030942"/>
              <a:gd name="connsiteY3-412" fmla="*/ 386162 h 751253"/>
              <a:gd name="connsiteX4-413" fmla="*/ 0 w 1030942"/>
              <a:gd name="connsiteY4-414" fmla="*/ 97 h 751253"/>
              <a:gd name="connsiteX0-415" fmla="*/ 0 w 1030951"/>
              <a:gd name="connsiteY0-416" fmla="*/ 111 h 751267"/>
              <a:gd name="connsiteX1-417" fmla="*/ 1030942 w 1030951"/>
              <a:gd name="connsiteY1-418" fmla="*/ 375689 h 751267"/>
              <a:gd name="connsiteX2-419" fmla="*/ 0 w 1030951"/>
              <a:gd name="connsiteY2-420" fmla="*/ 751267 h 751267"/>
              <a:gd name="connsiteX3-421" fmla="*/ 201910 w 1030951"/>
              <a:gd name="connsiteY3-422" fmla="*/ 386176 h 751267"/>
              <a:gd name="connsiteX4-423" fmla="*/ 0 w 1030951"/>
              <a:gd name="connsiteY4-424" fmla="*/ 111 h 751267"/>
              <a:gd name="connsiteX0-425" fmla="*/ 0 w 1030951"/>
              <a:gd name="connsiteY0-426" fmla="*/ 111 h 751267"/>
              <a:gd name="connsiteX1-427" fmla="*/ 1030942 w 1030951"/>
              <a:gd name="connsiteY1-428" fmla="*/ 375689 h 751267"/>
              <a:gd name="connsiteX2-429" fmla="*/ 0 w 1030951"/>
              <a:gd name="connsiteY2-430" fmla="*/ 751267 h 751267"/>
              <a:gd name="connsiteX3-431" fmla="*/ 201910 w 1030951"/>
              <a:gd name="connsiteY3-432" fmla="*/ 386176 h 751267"/>
              <a:gd name="connsiteX4-433" fmla="*/ 0 w 1030951"/>
              <a:gd name="connsiteY4-434" fmla="*/ 111 h 751267"/>
              <a:gd name="connsiteX0-435" fmla="*/ 0 w 1030951"/>
              <a:gd name="connsiteY0-436" fmla="*/ 111 h 751267"/>
              <a:gd name="connsiteX1-437" fmla="*/ 1030942 w 1030951"/>
              <a:gd name="connsiteY1-438" fmla="*/ 375689 h 751267"/>
              <a:gd name="connsiteX2-439" fmla="*/ 0 w 1030951"/>
              <a:gd name="connsiteY2-440" fmla="*/ 751267 h 751267"/>
              <a:gd name="connsiteX3-441" fmla="*/ 201910 w 1030951"/>
              <a:gd name="connsiteY3-442" fmla="*/ 386176 h 751267"/>
              <a:gd name="connsiteX4-443" fmla="*/ 0 w 1030951"/>
              <a:gd name="connsiteY4-444" fmla="*/ 111 h 751267"/>
              <a:gd name="connsiteX0-445" fmla="*/ 0 w 1030951"/>
              <a:gd name="connsiteY0-446" fmla="*/ 111 h 751267"/>
              <a:gd name="connsiteX1-447" fmla="*/ 1030942 w 1030951"/>
              <a:gd name="connsiteY1-448" fmla="*/ 375689 h 751267"/>
              <a:gd name="connsiteX2-449" fmla="*/ 0 w 1030951"/>
              <a:gd name="connsiteY2-450" fmla="*/ 751267 h 751267"/>
              <a:gd name="connsiteX3-451" fmla="*/ 201910 w 1030951"/>
              <a:gd name="connsiteY3-452" fmla="*/ 386176 h 751267"/>
              <a:gd name="connsiteX4-453" fmla="*/ 0 w 1030951"/>
              <a:gd name="connsiteY4-454" fmla="*/ 111 h 751267"/>
              <a:gd name="connsiteX0-455" fmla="*/ 0 w 1030951"/>
              <a:gd name="connsiteY0-456" fmla="*/ 111 h 751267"/>
              <a:gd name="connsiteX1-457" fmla="*/ 1030942 w 1030951"/>
              <a:gd name="connsiteY1-458" fmla="*/ 375689 h 751267"/>
              <a:gd name="connsiteX2-459" fmla="*/ 0 w 1030951"/>
              <a:gd name="connsiteY2-460" fmla="*/ 751267 h 751267"/>
              <a:gd name="connsiteX3-461" fmla="*/ 201910 w 1030951"/>
              <a:gd name="connsiteY3-462" fmla="*/ 386176 h 751267"/>
              <a:gd name="connsiteX4-463" fmla="*/ 0 w 1030951"/>
              <a:gd name="connsiteY4-464" fmla="*/ 111 h 751267"/>
              <a:gd name="connsiteX0-465" fmla="*/ 0 w 1030951"/>
              <a:gd name="connsiteY0-466" fmla="*/ 111 h 751267"/>
              <a:gd name="connsiteX1-467" fmla="*/ 1030942 w 1030951"/>
              <a:gd name="connsiteY1-468" fmla="*/ 375689 h 751267"/>
              <a:gd name="connsiteX2-469" fmla="*/ 0 w 1030951"/>
              <a:gd name="connsiteY2-470" fmla="*/ 751267 h 751267"/>
              <a:gd name="connsiteX3-471" fmla="*/ 201910 w 1030951"/>
              <a:gd name="connsiteY3-472" fmla="*/ 369507 h 751267"/>
              <a:gd name="connsiteX4-473" fmla="*/ 0 w 1030951"/>
              <a:gd name="connsiteY4-474" fmla="*/ 111 h 751267"/>
              <a:gd name="connsiteX0-475" fmla="*/ 0 w 1030951"/>
              <a:gd name="connsiteY0-476" fmla="*/ 111 h 751267"/>
              <a:gd name="connsiteX1-477" fmla="*/ 1030942 w 1030951"/>
              <a:gd name="connsiteY1-478" fmla="*/ 375689 h 751267"/>
              <a:gd name="connsiteX2-479" fmla="*/ 0 w 1030951"/>
              <a:gd name="connsiteY2-480" fmla="*/ 751267 h 751267"/>
              <a:gd name="connsiteX3-481" fmla="*/ 201910 w 1030951"/>
              <a:gd name="connsiteY3-482" fmla="*/ 369507 h 751267"/>
              <a:gd name="connsiteX4-483" fmla="*/ 0 w 1030951"/>
              <a:gd name="connsiteY4-484" fmla="*/ 111 h 751267"/>
              <a:gd name="connsiteX0-485" fmla="*/ 0 w 1030951"/>
              <a:gd name="connsiteY0-486" fmla="*/ 111 h 751267"/>
              <a:gd name="connsiteX1-487" fmla="*/ 1030942 w 1030951"/>
              <a:gd name="connsiteY1-488" fmla="*/ 375689 h 751267"/>
              <a:gd name="connsiteX2-489" fmla="*/ 0 w 1030951"/>
              <a:gd name="connsiteY2-490" fmla="*/ 751267 h 751267"/>
              <a:gd name="connsiteX3-491" fmla="*/ 201910 w 1030951"/>
              <a:gd name="connsiteY3-492" fmla="*/ 369507 h 751267"/>
              <a:gd name="connsiteX4-493" fmla="*/ 0 w 1030951"/>
              <a:gd name="connsiteY4-494" fmla="*/ 111 h 75126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30951" h="751267">
                <a:moveTo>
                  <a:pt x="0" y="111"/>
                </a:moveTo>
                <a:cubicBezTo>
                  <a:pt x="579391" y="-5664"/>
                  <a:pt x="1033323" y="214777"/>
                  <a:pt x="1030942" y="375689"/>
                </a:cubicBezTo>
                <a:cubicBezTo>
                  <a:pt x="1028561" y="536601"/>
                  <a:pt x="562034" y="747138"/>
                  <a:pt x="0" y="751267"/>
                </a:cubicBezTo>
                <a:cubicBezTo>
                  <a:pt x="170491" y="593850"/>
                  <a:pt x="183819" y="505491"/>
                  <a:pt x="201910" y="369507"/>
                </a:cubicBezTo>
                <a:cubicBezTo>
                  <a:pt x="188582" y="224150"/>
                  <a:pt x="172872" y="159755"/>
                  <a:pt x="0" y="111"/>
                </a:cubicBezTo>
                <a:close/>
              </a:path>
            </a:pathLst>
          </a:cu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2" name="等腰三角形 11"/>
          <p:cNvSpPr/>
          <p:nvPr/>
        </p:nvSpPr>
        <p:spPr>
          <a:xfrm rot="5400000">
            <a:off x="6431244" y="3460976"/>
            <a:ext cx="336379" cy="348078"/>
          </a:xfrm>
          <a:prstGeom prst="triangle">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sp>
        <p:nvSpPr>
          <p:cNvPr id="13" name="椭圆 12"/>
          <p:cNvSpPr/>
          <p:nvPr/>
        </p:nvSpPr>
        <p:spPr>
          <a:xfrm>
            <a:off x="6773473" y="3582364"/>
            <a:ext cx="105301" cy="105301"/>
          </a:xfrm>
          <a:prstGeom prst="ellipse">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6" name="直接连接符 5"/>
          <p:cNvCxnSpPr>
            <a:stCxn id="11" idx="1"/>
            <a:endCxn id="12" idx="3"/>
          </p:cNvCxnSpPr>
          <p:nvPr/>
        </p:nvCxnSpPr>
        <p:spPr>
          <a:xfrm flipV="1">
            <a:off x="6285481" y="3635016"/>
            <a:ext cx="139914" cy="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3" idx="6"/>
          </p:cNvCxnSpPr>
          <p:nvPr/>
        </p:nvCxnSpPr>
        <p:spPr>
          <a:xfrm>
            <a:off x="6878774" y="3635015"/>
            <a:ext cx="26711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7165735" y="3450348"/>
            <a:ext cx="626005" cy="369332"/>
          </a:xfrm>
          <a:prstGeom prst="rect">
            <a:avLst/>
          </a:prstGeom>
          <a:noFill/>
        </p:spPr>
        <p:txBody>
          <a:bodyPr wrap="non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Zero</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8" name="矩形 17"/>
          <p:cNvSpPr/>
          <p:nvPr/>
        </p:nvSpPr>
        <p:spPr>
          <a:xfrm>
            <a:off x="2419909" y="1870710"/>
            <a:ext cx="1002030" cy="828000"/>
          </a:xfrm>
          <a:prstGeom prst="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CarryIn</a:t>
            </a:r>
            <a:endParaRPr kumimoji="0" lang="en-US" altLang="zh-CN" sz="12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ALU 0</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Less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CarryOut</a:t>
            </a:r>
            <a:endParaRPr kumimoji="0" lang="zh-CN" altLang="en-US" sz="12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19" name="矩形 18"/>
          <p:cNvSpPr/>
          <p:nvPr/>
        </p:nvSpPr>
        <p:spPr>
          <a:xfrm>
            <a:off x="2419909" y="3026418"/>
            <a:ext cx="1002030" cy="828000"/>
          </a:xfrm>
          <a:prstGeom prst="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CarryIn</a:t>
            </a:r>
            <a:endParaRPr kumimoji="0" lang="en-US" altLang="zh-CN" sz="12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ALU 1</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Less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CarryOut</a:t>
            </a:r>
            <a:endParaRPr kumimoji="0" lang="zh-CN" altLang="en-US" sz="12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0" name="矩形 19"/>
          <p:cNvSpPr/>
          <p:nvPr/>
        </p:nvSpPr>
        <p:spPr>
          <a:xfrm>
            <a:off x="2419909" y="4196064"/>
            <a:ext cx="1002030" cy="828000"/>
          </a:xfrm>
          <a:prstGeom prst="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CarryIn</a:t>
            </a:r>
            <a:endParaRPr kumimoji="0" lang="en-US" altLang="zh-CN" sz="12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ALU 2</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Less</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CarryOut</a:t>
            </a:r>
            <a:endParaRPr kumimoji="0" lang="zh-CN" altLang="en-US" sz="12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21" name="矩形 20"/>
          <p:cNvSpPr/>
          <p:nvPr/>
        </p:nvSpPr>
        <p:spPr>
          <a:xfrm>
            <a:off x="2419909" y="5710912"/>
            <a:ext cx="1002030" cy="705128"/>
          </a:xfrm>
          <a:prstGeom prst="rect">
            <a:avLst/>
          </a:prstGeom>
          <a:noFill/>
          <a:ln w="19050">
            <a:solidFill>
              <a:schemeClr val="tx1"/>
            </a:solidFill>
          </a:ln>
        </p:spPr>
        <p:style>
          <a:lnRef idx="2">
            <a:schemeClr val="dk1"/>
          </a:lnRef>
          <a:fillRef idx="1">
            <a:schemeClr val="lt1"/>
          </a:fillRef>
          <a:effectRef idx="0">
            <a:schemeClr val="dk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CarryIn</a:t>
            </a:r>
            <a:endParaRPr kumimoji="0" lang="en-US" altLang="zh-CN" sz="12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ALU 31</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Less</a:t>
            </a:r>
          </a:p>
        </p:txBody>
      </p:sp>
      <p:cxnSp>
        <p:nvCxnSpPr>
          <p:cNvPr id="22" name="直接箭头连接符 21"/>
          <p:cNvCxnSpPr/>
          <p:nvPr/>
        </p:nvCxnSpPr>
        <p:spPr>
          <a:xfrm>
            <a:off x="2145263" y="1989476"/>
            <a:ext cx="27464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3" name="文本框 22"/>
          <p:cNvSpPr txBox="1"/>
          <p:nvPr/>
        </p:nvSpPr>
        <p:spPr>
          <a:xfrm>
            <a:off x="3447660" y="1936038"/>
            <a:ext cx="662041" cy="246221"/>
          </a:xfrm>
          <a:prstGeom prst="rect">
            <a:avLst/>
          </a:prstGeom>
          <a:noFill/>
        </p:spPr>
        <p:txBody>
          <a:bodyPr wrap="non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Result0</a:t>
            </a:r>
            <a:endParaRPr kumimoji="0" lang="zh-CN" altLang="en-US"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25" name="直接箭头连接符 24"/>
          <p:cNvCxnSpPr/>
          <p:nvPr/>
        </p:nvCxnSpPr>
        <p:spPr>
          <a:xfrm>
            <a:off x="3421939" y="3344453"/>
            <a:ext cx="1430964"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6" name="文本框 25"/>
          <p:cNvSpPr txBox="1"/>
          <p:nvPr/>
        </p:nvSpPr>
        <p:spPr>
          <a:xfrm>
            <a:off x="3447660" y="3096818"/>
            <a:ext cx="662041" cy="246221"/>
          </a:xfrm>
          <a:prstGeom prst="rect">
            <a:avLst/>
          </a:prstGeom>
          <a:noFill/>
        </p:spPr>
        <p:txBody>
          <a:bodyPr wrap="non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Result1</a:t>
            </a:r>
            <a:endParaRPr kumimoji="0" lang="zh-CN" altLang="en-US"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27" name="直接箭头连接符 26"/>
          <p:cNvCxnSpPr/>
          <p:nvPr/>
        </p:nvCxnSpPr>
        <p:spPr>
          <a:xfrm>
            <a:off x="3421939" y="4519058"/>
            <a:ext cx="1430964"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8" name="文本框 27"/>
          <p:cNvSpPr txBox="1"/>
          <p:nvPr/>
        </p:nvSpPr>
        <p:spPr>
          <a:xfrm>
            <a:off x="3447660" y="4272678"/>
            <a:ext cx="662041" cy="246221"/>
          </a:xfrm>
          <a:prstGeom prst="rect">
            <a:avLst/>
          </a:prstGeom>
          <a:noFill/>
        </p:spPr>
        <p:txBody>
          <a:bodyPr wrap="non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Result2</a:t>
            </a:r>
            <a:endParaRPr kumimoji="0" lang="zh-CN" altLang="en-US"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29" name="直接箭头连接符 28"/>
          <p:cNvCxnSpPr/>
          <p:nvPr/>
        </p:nvCxnSpPr>
        <p:spPr>
          <a:xfrm>
            <a:off x="3421939" y="5819538"/>
            <a:ext cx="1430964"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0" name="文本框 29"/>
          <p:cNvSpPr txBox="1"/>
          <p:nvPr/>
        </p:nvSpPr>
        <p:spPr>
          <a:xfrm>
            <a:off x="3447660" y="5573158"/>
            <a:ext cx="764633" cy="246221"/>
          </a:xfrm>
          <a:prstGeom prst="rect">
            <a:avLst/>
          </a:prstGeom>
          <a:noFill/>
        </p:spPr>
        <p:txBody>
          <a:bodyPr wrap="non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Result31</a:t>
            </a:r>
            <a:endParaRPr kumimoji="0" lang="zh-CN" altLang="en-US"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32" name="直接箭头连接符 31"/>
          <p:cNvCxnSpPr/>
          <p:nvPr/>
        </p:nvCxnSpPr>
        <p:spPr>
          <a:xfrm>
            <a:off x="2145263" y="2182259"/>
            <a:ext cx="27464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3" name="文本框 32"/>
          <p:cNvSpPr txBox="1"/>
          <p:nvPr/>
        </p:nvSpPr>
        <p:spPr>
          <a:xfrm>
            <a:off x="1905348" y="1859936"/>
            <a:ext cx="205184" cy="246221"/>
          </a:xfrm>
          <a:prstGeom prst="rect">
            <a:avLst/>
          </a:prstGeom>
          <a:noFill/>
        </p:spPr>
        <p:txBody>
          <a:bodyPr wrap="non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a0</a:t>
            </a:r>
            <a:endParaRPr kumimoji="0" lang="zh-CN" altLang="en-US"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34" name="文本框 33"/>
          <p:cNvSpPr txBox="1"/>
          <p:nvPr/>
        </p:nvSpPr>
        <p:spPr>
          <a:xfrm>
            <a:off x="1905348" y="2038489"/>
            <a:ext cx="216406" cy="246221"/>
          </a:xfrm>
          <a:prstGeom prst="rect">
            <a:avLst/>
          </a:prstGeom>
          <a:noFill/>
        </p:spPr>
        <p:txBody>
          <a:bodyPr wrap="non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b0</a:t>
            </a:r>
            <a:endParaRPr kumimoji="0" lang="zh-CN" altLang="en-US"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35" name="直接箭头连接符 34"/>
          <p:cNvCxnSpPr/>
          <p:nvPr/>
        </p:nvCxnSpPr>
        <p:spPr>
          <a:xfrm>
            <a:off x="2145263" y="3166910"/>
            <a:ext cx="27464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6" name="直接箭头连接符 35"/>
          <p:cNvCxnSpPr/>
          <p:nvPr/>
        </p:nvCxnSpPr>
        <p:spPr>
          <a:xfrm>
            <a:off x="2145263" y="3359693"/>
            <a:ext cx="27464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7" name="文本框 36"/>
          <p:cNvSpPr txBox="1"/>
          <p:nvPr/>
        </p:nvSpPr>
        <p:spPr>
          <a:xfrm>
            <a:off x="1905348" y="3037370"/>
            <a:ext cx="205184" cy="246221"/>
          </a:xfrm>
          <a:prstGeom prst="rect">
            <a:avLst/>
          </a:prstGeom>
          <a:noFill/>
        </p:spPr>
        <p:txBody>
          <a:bodyPr wrap="non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a1</a:t>
            </a:r>
            <a:endParaRPr kumimoji="0" lang="zh-CN" altLang="en-US"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38" name="文本框 37"/>
          <p:cNvSpPr txBox="1"/>
          <p:nvPr/>
        </p:nvSpPr>
        <p:spPr>
          <a:xfrm>
            <a:off x="1905348" y="3215923"/>
            <a:ext cx="216406" cy="246221"/>
          </a:xfrm>
          <a:prstGeom prst="rect">
            <a:avLst/>
          </a:prstGeom>
          <a:noFill/>
        </p:spPr>
        <p:txBody>
          <a:bodyPr wrap="non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b1</a:t>
            </a:r>
            <a:endParaRPr kumimoji="0" lang="zh-CN" altLang="en-US"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39" name="直接箭头连接符 38"/>
          <p:cNvCxnSpPr/>
          <p:nvPr/>
        </p:nvCxnSpPr>
        <p:spPr>
          <a:xfrm>
            <a:off x="2145263" y="3521101"/>
            <a:ext cx="27464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40" name="文本框 39"/>
          <p:cNvSpPr txBox="1"/>
          <p:nvPr/>
        </p:nvSpPr>
        <p:spPr>
          <a:xfrm>
            <a:off x="1977790" y="3388793"/>
            <a:ext cx="102592" cy="246221"/>
          </a:xfrm>
          <a:prstGeom prst="rect">
            <a:avLst/>
          </a:prstGeom>
          <a:noFill/>
        </p:spPr>
        <p:txBody>
          <a:bodyPr wrap="non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0</a:t>
            </a:r>
            <a:endParaRPr kumimoji="0" lang="zh-CN" altLang="en-US"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41" name="直接箭头连接符 40"/>
          <p:cNvCxnSpPr/>
          <p:nvPr/>
        </p:nvCxnSpPr>
        <p:spPr>
          <a:xfrm>
            <a:off x="2145263" y="4334819"/>
            <a:ext cx="27464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2" name="直接箭头连接符 41"/>
          <p:cNvCxnSpPr/>
          <p:nvPr/>
        </p:nvCxnSpPr>
        <p:spPr>
          <a:xfrm>
            <a:off x="2145263" y="4527602"/>
            <a:ext cx="27464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43" name="文本框 42"/>
          <p:cNvSpPr txBox="1"/>
          <p:nvPr/>
        </p:nvSpPr>
        <p:spPr>
          <a:xfrm>
            <a:off x="1905348" y="4205279"/>
            <a:ext cx="205184" cy="246221"/>
          </a:xfrm>
          <a:prstGeom prst="rect">
            <a:avLst/>
          </a:prstGeom>
          <a:noFill/>
        </p:spPr>
        <p:txBody>
          <a:bodyPr wrap="non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a2</a:t>
            </a:r>
            <a:endParaRPr kumimoji="0" lang="zh-CN" altLang="en-US"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44" name="文本框 43"/>
          <p:cNvSpPr txBox="1"/>
          <p:nvPr/>
        </p:nvSpPr>
        <p:spPr>
          <a:xfrm>
            <a:off x="1905348" y="4383832"/>
            <a:ext cx="216406" cy="246221"/>
          </a:xfrm>
          <a:prstGeom prst="rect">
            <a:avLst/>
          </a:prstGeom>
          <a:noFill/>
        </p:spPr>
        <p:txBody>
          <a:bodyPr wrap="non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b2</a:t>
            </a:r>
            <a:endParaRPr kumimoji="0" lang="zh-CN" altLang="en-US"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45" name="直接箭头连接符 44"/>
          <p:cNvCxnSpPr/>
          <p:nvPr/>
        </p:nvCxnSpPr>
        <p:spPr>
          <a:xfrm>
            <a:off x="2145263" y="4689010"/>
            <a:ext cx="27464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46" name="文本框 45"/>
          <p:cNvSpPr txBox="1"/>
          <p:nvPr/>
        </p:nvSpPr>
        <p:spPr>
          <a:xfrm>
            <a:off x="1977790" y="4556702"/>
            <a:ext cx="102592" cy="246221"/>
          </a:xfrm>
          <a:prstGeom prst="rect">
            <a:avLst/>
          </a:prstGeom>
          <a:noFill/>
        </p:spPr>
        <p:txBody>
          <a:bodyPr wrap="non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0</a:t>
            </a:r>
            <a:endParaRPr kumimoji="0" lang="zh-CN" altLang="en-US"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47" name="直接箭头连接符 46"/>
          <p:cNvCxnSpPr/>
          <p:nvPr/>
        </p:nvCxnSpPr>
        <p:spPr>
          <a:xfrm>
            <a:off x="2145263" y="5827922"/>
            <a:ext cx="27464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8" name="直接箭头连接符 47"/>
          <p:cNvCxnSpPr/>
          <p:nvPr/>
        </p:nvCxnSpPr>
        <p:spPr>
          <a:xfrm>
            <a:off x="2145263" y="6020705"/>
            <a:ext cx="27464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49" name="文本框 48"/>
          <p:cNvSpPr txBox="1"/>
          <p:nvPr/>
        </p:nvSpPr>
        <p:spPr>
          <a:xfrm>
            <a:off x="1820921" y="5698382"/>
            <a:ext cx="307777" cy="246221"/>
          </a:xfrm>
          <a:prstGeom prst="rect">
            <a:avLst/>
          </a:prstGeom>
          <a:noFill/>
        </p:spPr>
        <p:txBody>
          <a:bodyPr wrap="non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a31</a:t>
            </a:r>
            <a:endParaRPr kumimoji="0" lang="zh-CN" altLang="en-US"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50" name="文本框 49"/>
          <p:cNvSpPr txBox="1"/>
          <p:nvPr/>
        </p:nvSpPr>
        <p:spPr>
          <a:xfrm>
            <a:off x="1819926" y="5876935"/>
            <a:ext cx="318998" cy="246221"/>
          </a:xfrm>
          <a:prstGeom prst="rect">
            <a:avLst/>
          </a:prstGeom>
          <a:noFill/>
        </p:spPr>
        <p:txBody>
          <a:bodyPr wrap="non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b31</a:t>
            </a:r>
            <a:endParaRPr kumimoji="0" lang="zh-CN" altLang="en-US"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51" name="直接箭头连接符 50"/>
          <p:cNvCxnSpPr/>
          <p:nvPr/>
        </p:nvCxnSpPr>
        <p:spPr>
          <a:xfrm>
            <a:off x="2145263" y="6182113"/>
            <a:ext cx="274646"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52" name="文本框 51"/>
          <p:cNvSpPr txBox="1"/>
          <p:nvPr/>
        </p:nvSpPr>
        <p:spPr>
          <a:xfrm>
            <a:off x="1977790" y="6049805"/>
            <a:ext cx="102592" cy="246221"/>
          </a:xfrm>
          <a:prstGeom prst="rect">
            <a:avLst/>
          </a:prstGeom>
          <a:noFill/>
        </p:spPr>
        <p:txBody>
          <a:bodyPr wrap="non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0</a:t>
            </a:r>
            <a:endParaRPr kumimoji="0" lang="zh-CN" altLang="en-US"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53" name="直接箭头连接符 52"/>
          <p:cNvCxnSpPr/>
          <p:nvPr/>
        </p:nvCxnSpPr>
        <p:spPr>
          <a:xfrm>
            <a:off x="3421939" y="2182259"/>
            <a:ext cx="1430964"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63" name="直接箭头连接符 62"/>
          <p:cNvCxnSpPr/>
          <p:nvPr/>
        </p:nvCxnSpPr>
        <p:spPr>
          <a:xfrm>
            <a:off x="3421939" y="6182113"/>
            <a:ext cx="3421054"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65" name="文本框 64"/>
          <p:cNvSpPr txBox="1"/>
          <p:nvPr/>
        </p:nvSpPr>
        <p:spPr>
          <a:xfrm>
            <a:off x="6876704" y="6049804"/>
            <a:ext cx="822341" cy="246221"/>
          </a:xfrm>
          <a:prstGeom prst="rect">
            <a:avLst/>
          </a:prstGeom>
          <a:noFill/>
        </p:spPr>
        <p:txBody>
          <a:bodyPr wrap="non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Overflow</a:t>
            </a:r>
            <a:endParaRPr kumimoji="0" lang="zh-CN" altLang="en-US"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sp>
        <p:nvSpPr>
          <p:cNvPr id="70" name="文本框 69"/>
          <p:cNvSpPr txBox="1"/>
          <p:nvPr/>
        </p:nvSpPr>
        <p:spPr>
          <a:xfrm>
            <a:off x="4027366" y="5052810"/>
            <a:ext cx="246221" cy="556296"/>
          </a:xfrm>
          <a:prstGeom prst="rect">
            <a:avLst/>
          </a:prstGeom>
          <a:noFill/>
        </p:spPr>
        <p:txBody>
          <a:bodyPr vert="eaVert"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70C0"/>
                </a:solidFill>
                <a:effectLst/>
                <a:uLnTx/>
                <a:uFillTx/>
                <a:latin typeface="Times New Roman" panose="02020603050405020304"/>
                <a:ea typeface="宋体" panose="02010600030101010101" pitchFamily="2" charset="-122"/>
                <a:cs typeface="+mn-cs"/>
              </a:rPr>
              <a:t>···</a:t>
            </a:r>
            <a:endParaRPr kumimoji="0" lang="zh-CN" altLang="en-US" sz="1600" b="0" i="0" u="none" strike="noStrike" kern="1200" cap="none" spc="0" normalizeH="0" baseline="0" noProof="0" dirty="0">
              <a:ln>
                <a:noFill/>
              </a:ln>
              <a:solidFill>
                <a:srgbClr val="0070C0"/>
              </a:solidFill>
              <a:effectLst/>
              <a:uLnTx/>
              <a:uFillTx/>
              <a:latin typeface="Times New Roman" panose="02020603050405020304"/>
              <a:ea typeface="宋体" panose="02010600030101010101" pitchFamily="2" charset="-122"/>
              <a:cs typeface="+mn-cs"/>
            </a:endParaRPr>
          </a:p>
        </p:txBody>
      </p:sp>
      <p:sp>
        <p:nvSpPr>
          <p:cNvPr id="74" name="文本框 73"/>
          <p:cNvSpPr txBox="1"/>
          <p:nvPr/>
        </p:nvSpPr>
        <p:spPr>
          <a:xfrm>
            <a:off x="5122955" y="3489317"/>
            <a:ext cx="246221" cy="556296"/>
          </a:xfrm>
          <a:prstGeom prst="rect">
            <a:avLst/>
          </a:prstGeom>
          <a:noFill/>
        </p:spPr>
        <p:txBody>
          <a:bodyPr vert="eaVert"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rPr>
              <a:t>···</a:t>
            </a:r>
            <a:endParaRPr kumimoji="0" lang="zh-CN" altLang="en-US"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nvGrpSpPr>
          <p:cNvPr id="102" name="组合 101"/>
          <p:cNvGrpSpPr/>
          <p:nvPr/>
        </p:nvGrpSpPr>
        <p:grpSpPr>
          <a:xfrm>
            <a:off x="1408028" y="2352040"/>
            <a:ext cx="3094355" cy="4231640"/>
            <a:chOff x="1053465" y="2352040"/>
            <a:chExt cx="3094355" cy="4231640"/>
          </a:xfrm>
        </p:grpSpPr>
        <p:grpSp>
          <p:nvGrpSpPr>
            <p:cNvPr id="93" name="组合 92"/>
            <p:cNvGrpSpPr/>
            <p:nvPr/>
          </p:nvGrpSpPr>
          <p:grpSpPr>
            <a:xfrm>
              <a:off x="1053465" y="2354580"/>
              <a:ext cx="3094355" cy="4229100"/>
              <a:chOff x="1053465" y="2354580"/>
              <a:chExt cx="3094355" cy="4229100"/>
            </a:xfrm>
          </p:grpSpPr>
          <p:cxnSp>
            <p:nvCxnSpPr>
              <p:cNvPr id="81" name="直接连接符 80"/>
              <p:cNvCxnSpPr/>
              <p:nvPr/>
            </p:nvCxnSpPr>
            <p:spPr>
              <a:xfrm>
                <a:off x="3067376" y="5985243"/>
                <a:ext cx="108044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4132580" y="5970003"/>
                <a:ext cx="0" cy="6136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1053465" y="6571983"/>
                <a:ext cx="309435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1073150" y="5429250"/>
                <a:ext cx="0" cy="11544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1073150" y="2354580"/>
                <a:ext cx="0" cy="28549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0" name="直接箭头连接符 99"/>
            <p:cNvCxnSpPr/>
            <p:nvPr/>
          </p:nvCxnSpPr>
          <p:spPr>
            <a:xfrm>
              <a:off x="1056640" y="2352040"/>
              <a:ext cx="9956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5" name="直接箭头连接符 104"/>
          <p:cNvCxnSpPr>
            <a:stCxn id="18" idx="2"/>
            <a:endCxn id="19" idx="0"/>
          </p:cNvCxnSpPr>
          <p:nvPr/>
        </p:nvCxnSpPr>
        <p:spPr>
          <a:xfrm>
            <a:off x="2920924" y="2698710"/>
            <a:ext cx="0" cy="3277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a:endCxn id="20" idx="0"/>
          </p:cNvCxnSpPr>
          <p:nvPr/>
        </p:nvCxnSpPr>
        <p:spPr>
          <a:xfrm>
            <a:off x="2920924" y="3846795"/>
            <a:ext cx="0" cy="3492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p:nvPr/>
        </p:nvCxnSpPr>
        <p:spPr>
          <a:xfrm>
            <a:off x="2920924" y="5034853"/>
            <a:ext cx="0" cy="1950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a:off x="2920924" y="5429250"/>
            <a:ext cx="0" cy="2670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肘形连接符 112"/>
          <p:cNvCxnSpPr/>
          <p:nvPr/>
        </p:nvCxnSpPr>
        <p:spPr>
          <a:xfrm rot="16200000" flipH="1">
            <a:off x="4270121" y="2284006"/>
            <a:ext cx="1146158" cy="942665"/>
          </a:xfrm>
          <a:prstGeom prst="bentConnector4">
            <a:avLst>
              <a:gd name="adj1" fmla="val 12986"/>
              <a:gd name="adj2" fmla="val 63054"/>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肘形连接符 129"/>
          <p:cNvCxnSpPr/>
          <p:nvPr/>
        </p:nvCxnSpPr>
        <p:spPr>
          <a:xfrm>
            <a:off x="4316497" y="3326480"/>
            <a:ext cx="1093731" cy="172282"/>
          </a:xfrm>
          <a:prstGeom prst="bentConnector3">
            <a:avLst>
              <a:gd name="adj1" fmla="val -859"/>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endCxn id="11" idx="3"/>
          </p:cNvCxnSpPr>
          <p:nvPr/>
        </p:nvCxnSpPr>
        <p:spPr>
          <a:xfrm flipV="1">
            <a:off x="4302184" y="3596640"/>
            <a:ext cx="1142539" cy="919130"/>
          </a:xfrm>
          <a:prstGeom prst="bentConnector3">
            <a:avLst>
              <a:gd name="adj1" fmla="val 64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肘形连接符 135"/>
          <p:cNvCxnSpPr/>
          <p:nvPr/>
        </p:nvCxnSpPr>
        <p:spPr>
          <a:xfrm rot="5400000" flipH="1" flipV="1">
            <a:off x="4514448" y="4383405"/>
            <a:ext cx="1272540" cy="327660"/>
          </a:xfrm>
          <a:prstGeom prst="bentConnector3">
            <a:avLst>
              <a:gd name="adj1" fmla="val 9985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2" name="组合 161"/>
          <p:cNvGrpSpPr/>
          <p:nvPr/>
        </p:nvGrpSpPr>
        <p:grpSpPr>
          <a:xfrm>
            <a:off x="4282673" y="5418121"/>
            <a:ext cx="708660" cy="401258"/>
            <a:chOff x="3928110" y="5418121"/>
            <a:chExt cx="708660" cy="401258"/>
          </a:xfrm>
        </p:grpSpPr>
        <p:cxnSp>
          <p:nvCxnSpPr>
            <p:cNvPr id="153" name="直接连接符 152"/>
            <p:cNvCxnSpPr/>
            <p:nvPr/>
          </p:nvCxnSpPr>
          <p:spPr>
            <a:xfrm flipV="1">
              <a:off x="3947621" y="5628640"/>
              <a:ext cx="0" cy="1907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flipH="1" flipV="1">
              <a:off x="3928110" y="5629275"/>
              <a:ext cx="708660"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flipV="1">
              <a:off x="4630584" y="5418121"/>
              <a:ext cx="0" cy="2302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3" name="文本框 162"/>
          <p:cNvSpPr txBox="1"/>
          <p:nvPr/>
        </p:nvSpPr>
        <p:spPr>
          <a:xfrm>
            <a:off x="4547805" y="5864156"/>
            <a:ext cx="262892" cy="246221"/>
          </a:xfrm>
          <a:prstGeom prst="rect">
            <a:avLst/>
          </a:prstGeom>
          <a:noFill/>
        </p:spPr>
        <p:txBody>
          <a:bodyPr wrap="non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Sel</a:t>
            </a:r>
            <a:endParaRPr kumimoji="0" lang="zh-CN" altLang="en-US"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cxnSp>
        <p:nvCxnSpPr>
          <p:cNvPr id="165" name="直接连接符 164"/>
          <p:cNvCxnSpPr/>
          <p:nvPr/>
        </p:nvCxnSpPr>
        <p:spPr>
          <a:xfrm>
            <a:off x="4145041" y="1442085"/>
            <a:ext cx="0" cy="3767403"/>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69" name="组合 168"/>
          <p:cNvGrpSpPr/>
          <p:nvPr/>
        </p:nvGrpSpPr>
        <p:grpSpPr>
          <a:xfrm>
            <a:off x="1711127" y="5422087"/>
            <a:ext cx="996473" cy="279896"/>
            <a:chOff x="2676798" y="5418121"/>
            <a:chExt cx="996473" cy="279896"/>
          </a:xfrm>
        </p:grpSpPr>
        <p:cxnSp>
          <p:nvCxnSpPr>
            <p:cNvPr id="170" name="直接连接符 169"/>
            <p:cNvCxnSpPr/>
            <p:nvPr/>
          </p:nvCxnSpPr>
          <p:spPr>
            <a:xfrm flipV="1">
              <a:off x="3661871" y="5474337"/>
              <a:ext cx="0" cy="22368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flipH="1" flipV="1">
              <a:off x="2676798" y="5486401"/>
              <a:ext cx="996473"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flipV="1">
              <a:off x="2693675" y="5418121"/>
              <a:ext cx="0" cy="8145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7" name="组合 176"/>
          <p:cNvGrpSpPr/>
          <p:nvPr/>
        </p:nvGrpSpPr>
        <p:grpSpPr>
          <a:xfrm>
            <a:off x="3167145" y="3907472"/>
            <a:ext cx="996473" cy="293308"/>
            <a:chOff x="3651727" y="5398994"/>
            <a:chExt cx="996473" cy="293308"/>
          </a:xfrm>
        </p:grpSpPr>
        <p:cxnSp>
          <p:nvCxnSpPr>
            <p:cNvPr id="178" name="直接连接符 177"/>
            <p:cNvCxnSpPr/>
            <p:nvPr/>
          </p:nvCxnSpPr>
          <p:spPr>
            <a:xfrm flipV="1">
              <a:off x="3661871" y="5398994"/>
              <a:ext cx="0" cy="293308"/>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flipH="1" flipV="1">
              <a:off x="3651727" y="5414220"/>
              <a:ext cx="996473" cy="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83" name="组合 182"/>
          <p:cNvGrpSpPr/>
          <p:nvPr/>
        </p:nvGrpSpPr>
        <p:grpSpPr>
          <a:xfrm>
            <a:off x="3167145" y="2766990"/>
            <a:ext cx="996473" cy="274736"/>
            <a:chOff x="3651727" y="5398994"/>
            <a:chExt cx="996473" cy="293308"/>
          </a:xfrm>
        </p:grpSpPr>
        <p:cxnSp>
          <p:nvCxnSpPr>
            <p:cNvPr id="184" name="直接连接符 183"/>
            <p:cNvCxnSpPr/>
            <p:nvPr/>
          </p:nvCxnSpPr>
          <p:spPr>
            <a:xfrm flipV="1">
              <a:off x="3661871" y="5398994"/>
              <a:ext cx="0" cy="293308"/>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直接连接符 184"/>
            <p:cNvCxnSpPr/>
            <p:nvPr/>
          </p:nvCxnSpPr>
          <p:spPr>
            <a:xfrm flipH="1" flipV="1">
              <a:off x="3651727" y="5414220"/>
              <a:ext cx="996473" cy="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186" name="文本框 185"/>
          <p:cNvSpPr txBox="1"/>
          <p:nvPr/>
        </p:nvSpPr>
        <p:spPr>
          <a:xfrm>
            <a:off x="2983998" y="5102117"/>
            <a:ext cx="729367" cy="246221"/>
          </a:xfrm>
          <a:prstGeom prst="rect">
            <a:avLst/>
          </a:prstGeom>
          <a:noFill/>
        </p:spPr>
        <p:txBody>
          <a:bodyPr wrap="non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err="1">
                <a:ln>
                  <a:noFill/>
                </a:ln>
                <a:solidFill>
                  <a:prstClr val="black"/>
                </a:solidFill>
                <a:effectLst/>
                <a:uLnTx/>
                <a:uFillTx/>
                <a:latin typeface="Times New Roman" panose="02020603050405020304"/>
                <a:ea typeface="宋体" panose="02010600030101010101" pitchFamily="2" charset="-122"/>
                <a:cs typeface="+mn-cs"/>
              </a:rPr>
              <a:t>CarryIn</a:t>
            </a:r>
            <a:endParaRPr kumimoji="0" lang="zh-CN" altLang="en-US" sz="1600" b="1" i="0" u="none" strike="noStrike" kern="1200" cap="none" spc="0" normalizeH="0" baseline="0" noProof="0" dirty="0">
              <a:ln>
                <a:noFill/>
              </a:ln>
              <a:solidFill>
                <a:prstClr val="black"/>
              </a:solidFill>
              <a:effectLst/>
              <a:uLnTx/>
              <a:uFillTx/>
              <a:latin typeface="Times New Roman" panose="02020603050405020304"/>
              <a:ea typeface="宋体" panose="02010600030101010101" pitchFamily="2" charset="-122"/>
              <a:cs typeface="+mn-cs"/>
            </a:endParaRPr>
          </a:p>
        </p:txBody>
      </p:sp>
      <p:grpSp>
        <p:nvGrpSpPr>
          <p:cNvPr id="187" name="组合 186"/>
          <p:cNvGrpSpPr/>
          <p:nvPr/>
        </p:nvGrpSpPr>
        <p:grpSpPr>
          <a:xfrm>
            <a:off x="1605636" y="1602980"/>
            <a:ext cx="1349569" cy="276902"/>
            <a:chOff x="2090218" y="5398994"/>
            <a:chExt cx="1349569" cy="295621"/>
          </a:xfrm>
        </p:grpSpPr>
        <p:cxnSp>
          <p:nvCxnSpPr>
            <p:cNvPr id="188" name="直接连接符 187"/>
            <p:cNvCxnSpPr/>
            <p:nvPr/>
          </p:nvCxnSpPr>
          <p:spPr>
            <a:xfrm flipV="1">
              <a:off x="3182693" y="5398994"/>
              <a:ext cx="0" cy="293308"/>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flipH="1">
              <a:off x="2205507" y="5414221"/>
              <a:ext cx="12342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flipV="1">
              <a:off x="3035923" y="5500493"/>
              <a:ext cx="0" cy="194122"/>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flipH="1">
              <a:off x="2090218" y="5515729"/>
              <a:ext cx="96499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7" name="直接连接符 216"/>
            <p:cNvCxnSpPr/>
            <p:nvPr/>
          </p:nvCxnSpPr>
          <p:spPr>
            <a:xfrm flipV="1">
              <a:off x="3421135" y="5414220"/>
              <a:ext cx="0" cy="278082"/>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90" name="直接连接符 189"/>
          <p:cNvCxnSpPr/>
          <p:nvPr/>
        </p:nvCxnSpPr>
        <p:spPr>
          <a:xfrm>
            <a:off x="1728746" y="1374140"/>
            <a:ext cx="0" cy="383534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1" name="文本框 190"/>
          <p:cNvSpPr txBox="1"/>
          <p:nvPr/>
        </p:nvSpPr>
        <p:spPr>
          <a:xfrm>
            <a:off x="3713365" y="1192007"/>
            <a:ext cx="902491" cy="246221"/>
          </a:xfrm>
          <a:prstGeom prst="rect">
            <a:avLst/>
          </a:prstGeom>
          <a:noFill/>
        </p:spPr>
        <p:txBody>
          <a:bodyPr wrap="non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70C0"/>
                </a:solidFill>
                <a:effectLst/>
                <a:uLnTx/>
                <a:uFillTx/>
                <a:latin typeface="Times New Roman" panose="02020603050405020304"/>
                <a:ea typeface="宋体" panose="02010600030101010101" pitchFamily="2" charset="-122"/>
                <a:cs typeface="+mn-cs"/>
              </a:rPr>
              <a:t>Operation</a:t>
            </a:r>
            <a:endParaRPr kumimoji="0" lang="zh-CN" altLang="en-US" sz="1600" b="1" i="0" u="none" strike="noStrike" kern="1200" cap="none" spc="0" normalizeH="0" baseline="0" noProof="0" dirty="0">
              <a:ln>
                <a:noFill/>
              </a:ln>
              <a:solidFill>
                <a:srgbClr val="0070C0"/>
              </a:solidFill>
              <a:effectLst/>
              <a:uLnTx/>
              <a:uFillTx/>
              <a:latin typeface="Times New Roman" panose="02020603050405020304"/>
              <a:ea typeface="宋体" panose="02010600030101010101" pitchFamily="2" charset="-122"/>
              <a:cs typeface="+mn-cs"/>
            </a:endParaRPr>
          </a:p>
        </p:txBody>
      </p:sp>
      <p:sp>
        <p:nvSpPr>
          <p:cNvPr id="192" name="文本框 191"/>
          <p:cNvSpPr txBox="1"/>
          <p:nvPr/>
        </p:nvSpPr>
        <p:spPr>
          <a:xfrm>
            <a:off x="1411641" y="1094561"/>
            <a:ext cx="706925" cy="246221"/>
          </a:xfrm>
          <a:prstGeom prst="rect">
            <a:avLst/>
          </a:prstGeom>
          <a:noFill/>
        </p:spPr>
        <p:txBody>
          <a:bodyPr wrap="non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err="1">
                <a:ln>
                  <a:noFill/>
                </a:ln>
                <a:solidFill>
                  <a:srgbClr val="0070C0"/>
                </a:solidFill>
                <a:effectLst/>
                <a:uLnTx/>
                <a:uFillTx/>
                <a:latin typeface="Times New Roman" panose="02020603050405020304"/>
                <a:ea typeface="宋体" panose="02010600030101010101" pitchFamily="2" charset="-122"/>
                <a:cs typeface="+mn-cs"/>
              </a:rPr>
              <a:t>Bnegate</a:t>
            </a:r>
            <a:endParaRPr kumimoji="0" lang="zh-CN" altLang="en-US" sz="1600" b="1" i="0" u="none" strike="noStrike" kern="1200" cap="none" spc="0" normalizeH="0" baseline="0" noProof="0" dirty="0">
              <a:ln>
                <a:noFill/>
              </a:ln>
              <a:solidFill>
                <a:srgbClr val="0070C0"/>
              </a:solidFill>
              <a:effectLst/>
              <a:uLnTx/>
              <a:uFillTx/>
              <a:latin typeface="Times New Roman" panose="02020603050405020304"/>
              <a:ea typeface="宋体" panose="02010600030101010101" pitchFamily="2" charset="-122"/>
              <a:cs typeface="+mn-cs"/>
            </a:endParaRPr>
          </a:p>
        </p:txBody>
      </p:sp>
      <p:sp>
        <p:nvSpPr>
          <p:cNvPr id="193" name="文本框 192"/>
          <p:cNvSpPr txBox="1"/>
          <p:nvPr/>
        </p:nvSpPr>
        <p:spPr>
          <a:xfrm>
            <a:off x="992837" y="1285001"/>
            <a:ext cx="673261" cy="246221"/>
          </a:xfrm>
          <a:prstGeom prst="rect">
            <a:avLst/>
          </a:prstGeom>
          <a:noFill/>
        </p:spPr>
        <p:txBody>
          <a:bodyPr wrap="non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err="1">
                <a:ln>
                  <a:noFill/>
                </a:ln>
                <a:solidFill>
                  <a:srgbClr val="0070C0"/>
                </a:solidFill>
                <a:effectLst/>
                <a:uLnTx/>
                <a:uFillTx/>
                <a:latin typeface="Times New Roman" panose="02020603050405020304"/>
                <a:ea typeface="宋体" panose="02010600030101010101" pitchFamily="2" charset="-122"/>
                <a:cs typeface="+mn-cs"/>
              </a:rPr>
              <a:t>Ainvert</a:t>
            </a:r>
            <a:endParaRPr kumimoji="0" lang="en-US" altLang="zh-CN" sz="1600" b="1" i="0" u="none" strike="noStrike" kern="1200" cap="none" spc="0" normalizeH="0" baseline="0" noProof="0" dirty="0">
              <a:ln>
                <a:noFill/>
              </a:ln>
              <a:solidFill>
                <a:srgbClr val="0070C0"/>
              </a:solidFill>
              <a:effectLst/>
              <a:uLnTx/>
              <a:uFillTx/>
              <a:latin typeface="Times New Roman" panose="02020603050405020304"/>
              <a:ea typeface="宋体" panose="02010600030101010101" pitchFamily="2" charset="-122"/>
              <a:cs typeface="+mn-cs"/>
            </a:endParaRPr>
          </a:p>
        </p:txBody>
      </p:sp>
      <p:cxnSp>
        <p:nvCxnSpPr>
          <p:cNvPr id="194" name="直接连接符 193"/>
          <p:cNvCxnSpPr/>
          <p:nvPr/>
        </p:nvCxnSpPr>
        <p:spPr>
          <a:xfrm>
            <a:off x="1605636" y="1505095"/>
            <a:ext cx="0" cy="3767403"/>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03" name="组合 202"/>
          <p:cNvGrpSpPr/>
          <p:nvPr/>
        </p:nvGrpSpPr>
        <p:grpSpPr>
          <a:xfrm>
            <a:off x="1605636" y="2757474"/>
            <a:ext cx="1111761" cy="276902"/>
            <a:chOff x="2090218" y="5398994"/>
            <a:chExt cx="1111761" cy="295621"/>
          </a:xfrm>
        </p:grpSpPr>
        <p:cxnSp>
          <p:nvCxnSpPr>
            <p:cNvPr id="204" name="直接连接符 203"/>
            <p:cNvCxnSpPr/>
            <p:nvPr/>
          </p:nvCxnSpPr>
          <p:spPr>
            <a:xfrm flipV="1">
              <a:off x="3182693" y="5398994"/>
              <a:ext cx="0" cy="293308"/>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flipH="1" flipV="1">
              <a:off x="2205506" y="5414220"/>
              <a:ext cx="996473"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6" name="直接连接符 205"/>
            <p:cNvCxnSpPr/>
            <p:nvPr/>
          </p:nvCxnSpPr>
          <p:spPr>
            <a:xfrm flipV="1">
              <a:off x="3035923" y="5500493"/>
              <a:ext cx="0" cy="194122"/>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flipH="1">
              <a:off x="2090218" y="5515729"/>
              <a:ext cx="96499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08" name="组合 207"/>
          <p:cNvGrpSpPr/>
          <p:nvPr/>
        </p:nvGrpSpPr>
        <p:grpSpPr>
          <a:xfrm>
            <a:off x="1605636" y="3923911"/>
            <a:ext cx="1111761" cy="276902"/>
            <a:chOff x="2090218" y="5398994"/>
            <a:chExt cx="1111761" cy="295621"/>
          </a:xfrm>
        </p:grpSpPr>
        <p:cxnSp>
          <p:nvCxnSpPr>
            <p:cNvPr id="209" name="直接连接符 208"/>
            <p:cNvCxnSpPr/>
            <p:nvPr/>
          </p:nvCxnSpPr>
          <p:spPr>
            <a:xfrm flipV="1">
              <a:off x="3182693" y="5398994"/>
              <a:ext cx="0" cy="293308"/>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0" name="直接连接符 209"/>
            <p:cNvCxnSpPr/>
            <p:nvPr/>
          </p:nvCxnSpPr>
          <p:spPr>
            <a:xfrm flipH="1" flipV="1">
              <a:off x="2205506" y="5414220"/>
              <a:ext cx="996473"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1" name="直接连接符 210"/>
            <p:cNvCxnSpPr/>
            <p:nvPr/>
          </p:nvCxnSpPr>
          <p:spPr>
            <a:xfrm flipV="1">
              <a:off x="3035923" y="5500493"/>
              <a:ext cx="0" cy="194122"/>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2" name="直接连接符 211"/>
            <p:cNvCxnSpPr/>
            <p:nvPr/>
          </p:nvCxnSpPr>
          <p:spPr>
            <a:xfrm flipH="1">
              <a:off x="2090218" y="5515729"/>
              <a:ext cx="964991"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0" name="组合 219"/>
          <p:cNvGrpSpPr/>
          <p:nvPr/>
        </p:nvGrpSpPr>
        <p:grpSpPr>
          <a:xfrm>
            <a:off x="3167145" y="1598234"/>
            <a:ext cx="996473" cy="274736"/>
            <a:chOff x="3651727" y="5398994"/>
            <a:chExt cx="996473" cy="293308"/>
          </a:xfrm>
        </p:grpSpPr>
        <p:cxnSp>
          <p:nvCxnSpPr>
            <p:cNvPr id="221" name="直接连接符 220"/>
            <p:cNvCxnSpPr/>
            <p:nvPr/>
          </p:nvCxnSpPr>
          <p:spPr>
            <a:xfrm flipV="1">
              <a:off x="3661871" y="5398994"/>
              <a:ext cx="0" cy="293308"/>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2" name="直接连接符 221"/>
            <p:cNvCxnSpPr/>
            <p:nvPr/>
          </p:nvCxnSpPr>
          <p:spPr>
            <a:xfrm flipH="1" flipV="1">
              <a:off x="3651727" y="5414220"/>
              <a:ext cx="996473" cy="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23" name="组合 222"/>
          <p:cNvGrpSpPr/>
          <p:nvPr/>
        </p:nvGrpSpPr>
        <p:grpSpPr>
          <a:xfrm>
            <a:off x="1584050" y="5500505"/>
            <a:ext cx="996473" cy="220195"/>
            <a:chOff x="2676798" y="5418121"/>
            <a:chExt cx="996473" cy="269517"/>
          </a:xfrm>
        </p:grpSpPr>
        <p:cxnSp>
          <p:nvCxnSpPr>
            <p:cNvPr id="224" name="直接连接符 223"/>
            <p:cNvCxnSpPr/>
            <p:nvPr/>
          </p:nvCxnSpPr>
          <p:spPr>
            <a:xfrm flipV="1">
              <a:off x="3661871" y="5463958"/>
              <a:ext cx="0" cy="22368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5" name="直接连接符 224"/>
            <p:cNvCxnSpPr/>
            <p:nvPr/>
          </p:nvCxnSpPr>
          <p:spPr>
            <a:xfrm flipH="1" flipV="1">
              <a:off x="2676798" y="5484070"/>
              <a:ext cx="996473"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flipV="1">
              <a:off x="2695580" y="5418121"/>
              <a:ext cx="0" cy="81458"/>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31" name="组合 230"/>
          <p:cNvGrpSpPr/>
          <p:nvPr/>
        </p:nvGrpSpPr>
        <p:grpSpPr>
          <a:xfrm>
            <a:off x="3160079" y="5422087"/>
            <a:ext cx="996473" cy="279896"/>
            <a:chOff x="3645701" y="5418121"/>
            <a:chExt cx="996473" cy="279896"/>
          </a:xfrm>
        </p:grpSpPr>
        <p:cxnSp>
          <p:nvCxnSpPr>
            <p:cNvPr id="232" name="直接连接符 231"/>
            <p:cNvCxnSpPr/>
            <p:nvPr/>
          </p:nvCxnSpPr>
          <p:spPr>
            <a:xfrm flipV="1">
              <a:off x="3661871" y="5474337"/>
              <a:ext cx="0" cy="223680"/>
            </a:xfrm>
            <a:prstGeom prst="line">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flipH="1" flipV="1">
              <a:off x="3645701" y="5486401"/>
              <a:ext cx="996473"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4" name="直接连接符 233"/>
            <p:cNvCxnSpPr/>
            <p:nvPr/>
          </p:nvCxnSpPr>
          <p:spPr>
            <a:xfrm flipV="1">
              <a:off x="4630663" y="5418121"/>
              <a:ext cx="0" cy="81458"/>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1284720" y="5065510"/>
            <a:ext cx="3813810" cy="556296"/>
          </a:xfrm>
          <a:prstGeom prst="rect">
            <a:avLst/>
          </a:prstGeom>
          <a:noFill/>
        </p:spPr>
        <p:txBody>
          <a:bodyPr vert="eaVert" wrap="square" lIns="0" tIns="0" rIns="0" bIns="0" rtlCol="0" anchor="ctr" anchorCtr="1">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70C0"/>
                </a:solidFill>
                <a:effectLst/>
                <a:uLnTx/>
                <a:uFillTx/>
                <a:latin typeface="Times New Roman" panose="02020603050405020304"/>
                <a:ea typeface="宋体" panose="02010600030101010101" pitchFamily="2" charset="-122"/>
                <a:cs typeface="+mn-cs"/>
                <a:sym typeface="+mn-ea"/>
              </a:rPr>
              <a:t>···</a:t>
            </a:r>
          </a:p>
          <a:p>
            <a:pPr marL="0" marR="0" lvl="0" indent="0" algn="l" defTabSz="914400" rtl="0" eaLnBrk="1" fontAlgn="auto" latinLnBrk="0" hangingPunct="1">
              <a:lnSpc>
                <a:spcPct val="13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0070C0"/>
              </a:solidFill>
              <a:effectLst/>
              <a:uLnTx/>
              <a:uFillTx/>
              <a:latin typeface="Times New Roman" panose="02020603050405020304"/>
              <a:ea typeface="宋体"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0070C0"/>
              </a:solidFill>
              <a:effectLst/>
              <a:uLnTx/>
              <a:uFillTx/>
              <a:latin typeface="Times New Roman" panose="02020603050405020304"/>
              <a:ea typeface="宋体"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70C0"/>
                </a:solidFill>
                <a:effectLst/>
                <a:uLnTx/>
                <a:uFillTx/>
                <a:latin typeface="Times New Roman" panose="02020603050405020304"/>
                <a:ea typeface="宋体" panose="02010600030101010101" pitchFamily="2" charset="-122"/>
                <a:cs typeface="+mn-cs"/>
                <a:sym typeface="+mn-ea"/>
              </a:rPr>
              <a:t>···</a:t>
            </a:r>
          </a:p>
          <a:p>
            <a:pPr marL="0" marR="0" lvl="0" indent="0" algn="l" defTabSz="914400" rtl="0" eaLnBrk="1" fontAlgn="auto" latinLnBrk="0" hangingPunct="1">
              <a:lnSpc>
                <a:spcPct val="11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0070C0"/>
              </a:solidFill>
              <a:effectLst/>
              <a:uLnTx/>
              <a:uFillTx/>
              <a:latin typeface="Times New Roman" panose="02020603050405020304"/>
              <a:ea typeface="宋体"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0070C0"/>
              </a:solidFill>
              <a:effectLst/>
              <a:uLnTx/>
              <a:uFillTx/>
              <a:latin typeface="Times New Roman" panose="02020603050405020304"/>
              <a:ea typeface="宋体"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0070C0"/>
              </a:solidFill>
              <a:effectLst/>
              <a:uLnTx/>
              <a:uFillTx/>
              <a:latin typeface="Times New Roman" panose="02020603050405020304"/>
              <a:ea typeface="宋体"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0070C0"/>
              </a:solidFill>
              <a:effectLst/>
              <a:uLnTx/>
              <a:uFillTx/>
              <a:latin typeface="Times New Roman" panose="02020603050405020304"/>
              <a:ea typeface="宋体" panose="02010600030101010101" pitchFamily="2"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70C0"/>
                </a:solidFill>
                <a:effectLst/>
                <a:uLnTx/>
                <a:uFillTx/>
                <a:latin typeface="Times New Roman" panose="02020603050405020304"/>
                <a:ea typeface="宋体" panose="02010600030101010101" pitchFamily="2" charset="-122"/>
                <a:cs typeface="+mn-cs"/>
                <a:sym typeface="+mn-ea"/>
              </a:rPr>
              <a:t>···</a:t>
            </a:r>
          </a:p>
          <a:p>
            <a:pPr marL="0" marR="0" lvl="0" indent="0" algn="l" defTabSz="914400" rtl="0" eaLnBrk="1" fontAlgn="auto" latinLnBrk="0" hangingPunct="1">
              <a:lnSpc>
                <a:spcPct val="11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0070C0"/>
              </a:solidFill>
              <a:effectLst/>
              <a:uLnTx/>
              <a:uFillTx/>
              <a:latin typeface="Times New Roman" panose="02020603050405020304"/>
              <a:ea typeface="宋体" panose="02010600030101010101" pitchFamily="2" charset="-122"/>
              <a:cs typeface="+mn-cs"/>
              <a:sym typeface="+mn-ea"/>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0070C0"/>
              </a:solidFill>
              <a:effectLst/>
              <a:uLnTx/>
              <a:uFillTx/>
              <a:latin typeface="Times New Roman" panose="02020603050405020304"/>
              <a:ea typeface="宋体" panose="02010600030101010101" pitchFamily="2" charset="-122"/>
              <a:cs typeface="+mn-cs"/>
              <a:sym typeface="+mn-ea"/>
            </a:endParaRPr>
          </a:p>
          <a:p>
            <a:pPr marL="0" marR="0" lvl="0" indent="0" algn="l" defTabSz="914400" rtl="0" eaLnBrk="1" fontAlgn="auto" latinLnBrk="0" hangingPunct="1">
              <a:lnSpc>
                <a:spcPct val="11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0070C0"/>
              </a:solidFill>
              <a:effectLst/>
              <a:uLnTx/>
              <a:uFillTx/>
              <a:latin typeface="Times New Roman" panose="02020603050405020304"/>
              <a:ea typeface="宋体" panose="02010600030101010101" pitchFamily="2" charset="-122"/>
              <a:cs typeface="+mn-cs"/>
              <a:sym typeface="+mn-ea"/>
            </a:endParaRPr>
          </a:p>
          <a:p>
            <a:pPr marL="0" marR="0" lvl="0" indent="0" algn="l" defTabSz="914400" rtl="0" eaLnBrk="1" fontAlgn="auto" latinLnBrk="0" hangingPunct="1">
              <a:lnSpc>
                <a:spcPct val="70000"/>
              </a:lnSpc>
              <a:spcBef>
                <a:spcPts val="0"/>
              </a:spcBef>
              <a:spcAft>
                <a:spcPts val="0"/>
              </a:spcAft>
              <a:buClrTx/>
              <a:buSzTx/>
              <a:buFontTx/>
              <a:buNone/>
              <a:defRPr/>
            </a:pPr>
            <a:endParaRPr kumimoji="0" lang="en-US" altLang="zh-CN" sz="1600" b="1" i="0" u="none" strike="noStrike" kern="1200" cap="none" spc="0" normalizeH="0" baseline="0" noProof="0" dirty="0">
              <a:ln>
                <a:noFill/>
              </a:ln>
              <a:solidFill>
                <a:srgbClr val="0070C0"/>
              </a:solidFill>
              <a:effectLst/>
              <a:uLnTx/>
              <a:uFillTx/>
              <a:latin typeface="Times New Roman" panose="02020603050405020304"/>
              <a:ea typeface="宋体" panose="02010600030101010101" pitchFamily="2" charset="-122"/>
              <a:cs typeface="+mn-cs"/>
              <a:sym typeface="+mn-ea"/>
            </a:endParaRPr>
          </a:p>
          <a:p>
            <a:pPr marL="0" marR="0" lvl="0" indent="0" algn="l" defTabSz="914400" rtl="0" eaLnBrk="1" fontAlgn="auto" latinLnBrk="0" hangingPunct="1">
              <a:lnSpc>
                <a:spcPct val="6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70C0"/>
                </a:solidFill>
                <a:effectLst/>
                <a:uLnTx/>
                <a:uFillTx/>
                <a:latin typeface="Times New Roman" panose="02020603050405020304"/>
                <a:ea typeface="宋体" panose="02010600030101010101" pitchFamily="2" charset="-122"/>
                <a:cs typeface="+mn-cs"/>
                <a:sym typeface="+mn-ea"/>
              </a:rPr>
              <a:t>···</a:t>
            </a:r>
          </a:p>
          <a:p>
            <a:pPr marL="0" marR="0" lvl="0" indent="0" algn="l" defTabSz="914400" rtl="0" eaLnBrk="1" fontAlgn="auto" latinLnBrk="0" hangingPunct="1">
              <a:lnSpc>
                <a:spcPct val="6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70C0"/>
                </a:solidFill>
                <a:effectLst/>
                <a:uLnTx/>
                <a:uFillTx/>
                <a:latin typeface="Times New Roman" panose="02020603050405020304"/>
                <a:ea typeface="宋体" panose="02010600030101010101" pitchFamily="2" charset="-122"/>
                <a:cs typeface="+mn-cs"/>
                <a:sym typeface="+mn-ea"/>
              </a:rPr>
              <a:t>···</a:t>
            </a:r>
          </a:p>
          <a:p>
            <a:pPr marL="0" marR="0" lvl="0" indent="0" algn="l" defTabSz="914400" rtl="0" eaLnBrk="1" fontAlgn="auto" latinLnBrk="0" hangingPunct="1">
              <a:lnSpc>
                <a:spcPct val="8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70C0"/>
                </a:solidFill>
                <a:effectLst/>
                <a:uLnTx/>
                <a:uFillTx/>
                <a:latin typeface="Times New Roman" panose="02020603050405020304"/>
                <a:ea typeface="宋体" panose="02010600030101010101" pitchFamily="2" charset="-122"/>
                <a:cs typeface="+mn-cs"/>
              </a:rPr>
              <a:t>···</a:t>
            </a:r>
            <a:endParaRPr kumimoji="0" lang="zh-CN" altLang="en-US" sz="1600" b="1" i="0" u="none" strike="noStrike" kern="1200" cap="none" spc="0" normalizeH="0" baseline="0" noProof="0" dirty="0">
              <a:ln>
                <a:noFill/>
              </a:ln>
              <a:solidFill>
                <a:srgbClr val="0070C0"/>
              </a:solidFill>
              <a:effectLst/>
              <a:uLnTx/>
              <a:uFillTx/>
              <a:latin typeface="Times New Roman" panose="02020603050405020304"/>
              <a:ea typeface="宋体" panose="02010600030101010101" pitchFamily="2" charset="-122"/>
              <a:cs typeface="+mn-cs"/>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zk4YTU3ZTVlZDAzN2Y3ZDg5MTNhNGE4MDkzNDczODIifQ=="/>
</p:tagLst>
</file>

<file path=ppt/tags/tag10.xml><?xml version="1.0" encoding="utf-8"?>
<p:tagLst xmlns:a="http://schemas.openxmlformats.org/drawingml/2006/main" xmlns:r="http://schemas.openxmlformats.org/officeDocument/2006/relationships" xmlns:p="http://schemas.openxmlformats.org/presentationml/2006/main">
  <p:tag name="TABLE_ENDDRAG_ORIGIN_RECT" val="536*36"/>
  <p:tag name="TABLE_ENDDRAG_RECT" val="415*80*536*36"/>
</p:tagLst>
</file>

<file path=ppt/tags/tag11.xml><?xml version="1.0" encoding="utf-8"?>
<p:tagLst xmlns:a="http://schemas.openxmlformats.org/drawingml/2006/main" xmlns:r="http://schemas.openxmlformats.org/officeDocument/2006/relationships" xmlns:p="http://schemas.openxmlformats.org/presentationml/2006/main">
  <p:tag name="KSO_WM_UNIT_TABLE_BEAUTIFY" val="smartTable{dee08beb-149a-409b-a39b-4858515d9aa9}"/>
</p:tagLst>
</file>

<file path=ppt/tags/tag12.xml><?xml version="1.0" encoding="utf-8"?>
<p:tagLst xmlns:a="http://schemas.openxmlformats.org/drawingml/2006/main" xmlns:r="http://schemas.openxmlformats.org/officeDocument/2006/relationships" xmlns:p="http://schemas.openxmlformats.org/presentationml/2006/main">
  <p:tag name="KSO_WM_UNIT_TABLE_BEAUTIFY" val="smartTable{8cffd762-a154-4f42-a47c-c4bb1bd01cda}"/>
</p:tagLst>
</file>

<file path=ppt/tags/tag13.xml><?xml version="1.0" encoding="utf-8"?>
<p:tagLst xmlns:a="http://schemas.openxmlformats.org/drawingml/2006/main" xmlns:r="http://schemas.openxmlformats.org/officeDocument/2006/relationships" xmlns:p="http://schemas.openxmlformats.org/presentationml/2006/main">
  <p:tag name="KSO_WM_UNIT_TABLE_BEAUTIFY" val="smartTable{2e0c37d3-ba92-47fd-a1e6-45d7b63afb6a}"/>
  <p:tag name="TABLE_ENDDRAG_ORIGIN_RECT" val="885*282"/>
  <p:tag name="TABLE_ENDDRAG_RECT" val="23*87*885*282"/>
</p:tagLst>
</file>

<file path=ppt/tags/tag14.xml><?xml version="1.0" encoding="utf-8"?>
<p:tagLst xmlns:a="http://schemas.openxmlformats.org/drawingml/2006/main" xmlns:r="http://schemas.openxmlformats.org/officeDocument/2006/relationships" xmlns:p="http://schemas.openxmlformats.org/presentationml/2006/main">
  <p:tag name="KSO_WM_UNIT_TABLE_BEAUTIFY" val="smartTable{a62cb2ab-556a-4727-ba6c-7fea5bf692d0}"/>
</p:tagLst>
</file>

<file path=ppt/tags/tag15.xml><?xml version="1.0" encoding="utf-8"?>
<p:tagLst xmlns:a="http://schemas.openxmlformats.org/drawingml/2006/main" xmlns:r="http://schemas.openxmlformats.org/officeDocument/2006/relationships" xmlns:p="http://schemas.openxmlformats.org/presentationml/2006/main">
  <p:tag name="KSO_WM_UNIT_TABLE_BEAUTIFY" val="smartTable{f0ed1573-e18f-4596-af87-cff8a123493f}"/>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1829c618-325e-4e7a-8d2f-4744b0924783}"/>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08e38d52-59ad-4cc7-995c-7fbf8d4818f4}"/>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56f75f31-b01a-4e7a-8823-de633361679e}"/>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dfa07dc6-17a2-4f68-b145-4364263ebaeb}"/>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d1e78159-0038-4bed-8b7d-9c4bed300fec}"/>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8f181531-807a-40f0-ab84-aa4bcd32926e}"/>
</p:tagLst>
</file>

<file path=ppt/tags/tag8.xml><?xml version="1.0" encoding="utf-8"?>
<p:tagLst xmlns:a="http://schemas.openxmlformats.org/drawingml/2006/main" xmlns:r="http://schemas.openxmlformats.org/officeDocument/2006/relationships" xmlns:p="http://schemas.openxmlformats.org/presentationml/2006/main">
  <p:tag name="KSO_WM_UNIT_TABLE_BEAUTIFY" val="smartTable{a1ee7582-bbd4-4450-9226-723faeeef603}"/>
</p:tagLst>
</file>

<file path=ppt/tags/tag9.xml><?xml version="1.0" encoding="utf-8"?>
<p:tagLst xmlns:a="http://schemas.openxmlformats.org/drawingml/2006/main" xmlns:r="http://schemas.openxmlformats.org/officeDocument/2006/relationships" xmlns:p="http://schemas.openxmlformats.org/presentationml/2006/main">
  <p:tag name="KSO_WM_UNIT_TABLE_BEAUTIFY" val="smartTable{823807a6-4bd4-42e5-8c61-35bb39e6ba8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9CDCF9"/>
        </a:solidFill>
        <a:ln w="25400">
          <a:solidFill>
            <a:srgbClr val="00B0F0"/>
          </a:solidFill>
          <a:headEnd type="none" w="med" len="med"/>
          <a:tailEnd type="none" w="med" len="med"/>
        </a:ln>
      </a:spPr>
      <a:bodyPr vert="horz" wrap="square" lIns="0" tIns="136525" rIns="0" bIns="136525" numCol="1" rtlCol="0" anchor="ctr" anchorCtr="0" compatLnSpc="1"/>
      <a:lstStyle>
        <a:defPPr algn="ctr" fontAlgn="base">
          <a:spcBef>
            <a:spcPct val="0"/>
          </a:spcBef>
          <a:spcAft>
            <a:spcPct val="0"/>
          </a:spcAft>
          <a:defRPr sz="10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defRPr>
        </a:defPPr>
      </a:lstStyle>
      <a:style>
        <a:lnRef idx="2">
          <a:schemeClr val="dk1"/>
        </a:lnRef>
        <a:fillRef idx="1">
          <a:schemeClr val="lt1"/>
        </a:fillRef>
        <a:effectRef idx="0">
          <a:schemeClr val="dk1"/>
        </a:effectRef>
        <a:fontRef idx="minor">
          <a:schemeClr val="dk1"/>
        </a:fontRef>
      </a:style>
    </a:spDef>
    <a:lnDef>
      <a:spPr>
        <a:ln w="25400">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ctr" anchorCtr="1">
        <a:spAutoFit/>
      </a:bodyPr>
      <a:lstStyle>
        <a:defPPr>
          <a:defRPr lang="en-US" altLang="zh-CN" sz="32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9CDCF9"/>
        </a:solidFill>
        <a:ln w="25400">
          <a:solidFill>
            <a:srgbClr val="00B0F0"/>
          </a:solidFill>
          <a:headEnd type="none" w="med" len="med"/>
          <a:tailEnd type="none" w="med" len="med"/>
        </a:ln>
      </a:spPr>
      <a:bodyPr vert="horz" wrap="square" lIns="0" tIns="136525" rIns="0" bIns="136525" numCol="1" rtlCol="0" anchor="ctr" anchorCtr="0" compatLnSpc="1"/>
      <a:lstStyle>
        <a:defPPr algn="ctr" fontAlgn="base">
          <a:spcBef>
            <a:spcPct val="0"/>
          </a:spcBef>
          <a:spcAft>
            <a:spcPct val="0"/>
          </a:spcAft>
          <a:defRPr sz="1000" b="1" dirty="0">
            <a:solidFill>
              <a:srgbClr val="00B0F0"/>
            </a:solidFill>
            <a:latin typeface="Times New Roman" panose="02020603050405020304" pitchFamily="18" charset="0"/>
            <a:ea typeface="宋体" panose="02010600030101010101" pitchFamily="2" charset="-122"/>
            <a:cs typeface="Times New Roman" panose="02020603050405020304" pitchFamily="18" charset="0"/>
            <a:sym typeface="+mn-ea"/>
          </a:defRPr>
        </a:defPPr>
      </a:lstStyle>
      <a:style>
        <a:lnRef idx="2">
          <a:schemeClr val="dk1"/>
        </a:lnRef>
        <a:fillRef idx="1">
          <a:schemeClr val="lt1"/>
        </a:fillRef>
        <a:effectRef idx="0">
          <a:schemeClr val="dk1"/>
        </a:effectRef>
        <a:fontRef idx="minor">
          <a:schemeClr val="dk1"/>
        </a:fontRef>
      </a:style>
    </a:spDef>
    <a:lnDef>
      <a:spPr>
        <a:ln w="25400">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chor="ctr" anchorCtr="1">
        <a:spAutoFit/>
      </a:bodyPr>
      <a:lstStyle>
        <a:defPPr>
          <a:defRPr lang="en-US" altLang="zh-CN" sz="32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TotalTime>
  <Words>24499</Words>
  <Application>Microsoft Office PowerPoint</Application>
  <PresentationFormat>宽屏</PresentationFormat>
  <Paragraphs>5793</Paragraphs>
  <Slides>230</Slides>
  <Notes>146</Notes>
  <HiddenSlides>2</HiddenSlides>
  <MMClips>0</MMClips>
  <ScaleCrop>false</ScaleCrop>
  <HeadingPairs>
    <vt:vector size="8" baseType="variant">
      <vt:variant>
        <vt:lpstr>已用的字体</vt:lpstr>
      </vt:variant>
      <vt:variant>
        <vt:i4>18</vt:i4>
      </vt:variant>
      <vt:variant>
        <vt:lpstr>主题</vt:lpstr>
      </vt:variant>
      <vt:variant>
        <vt:i4>13</vt:i4>
      </vt:variant>
      <vt:variant>
        <vt:lpstr>嵌入 OLE 服务器</vt:lpstr>
      </vt:variant>
      <vt:variant>
        <vt:i4>1</vt:i4>
      </vt:variant>
      <vt:variant>
        <vt:lpstr>幻灯片标题</vt:lpstr>
      </vt:variant>
      <vt:variant>
        <vt:i4>230</vt:i4>
      </vt:variant>
    </vt:vector>
  </HeadingPairs>
  <TitlesOfParts>
    <vt:vector size="262" baseType="lpstr">
      <vt:lpstr>MS Mincho</vt:lpstr>
      <vt:lpstr>等线</vt:lpstr>
      <vt:lpstr>等线 Light</vt:lpstr>
      <vt:lpstr>黑体</vt:lpstr>
      <vt:lpstr>华光楷体一_CNKI</vt:lpstr>
      <vt:lpstr>华文新魏</vt:lpstr>
      <vt:lpstr>宋体</vt:lpstr>
      <vt:lpstr>微软雅黑</vt:lpstr>
      <vt:lpstr>Arial</vt:lpstr>
      <vt:lpstr>Calibri</vt:lpstr>
      <vt:lpstr>Cambria Math</vt:lpstr>
      <vt:lpstr>Consolas</vt:lpstr>
      <vt:lpstr>Courier New</vt:lpstr>
      <vt:lpstr>Helvetica</vt:lpstr>
      <vt:lpstr>Segoe UI Black</vt:lpstr>
      <vt:lpstr>Times New Roman</vt:lpstr>
      <vt:lpstr>Wingdings</vt:lpstr>
      <vt:lpstr>Wingdings 3</vt:lpstr>
      <vt:lpstr>Office 主题​​</vt:lpstr>
      <vt:lpstr>1_Office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12_Office 主题​​</vt:lpstr>
      <vt:lpstr>Visio</vt:lpstr>
      <vt:lpstr>PowerPoint 演示文稿</vt:lpstr>
      <vt:lpstr>课程概貌（40学时授课+16学时实验）</vt:lpstr>
      <vt:lpstr>第1章 概论</vt:lpstr>
      <vt:lpstr>电子计算机发展历程</vt:lpstr>
      <vt:lpstr>计算机体系结构中的7个伟大思想</vt:lpstr>
      <vt:lpstr>冯·诺依曼架构计算机的特点</vt:lpstr>
      <vt:lpstr>以存储器为中心的计算机硬件示意图</vt:lpstr>
      <vt:lpstr>冯诺依曼架构 vs. 哈佛架构</vt:lpstr>
      <vt:lpstr>哈佛架构和冯诺·依曼架构的区别</vt:lpstr>
      <vt:lpstr>计算机硬件的主要指标</vt:lpstr>
      <vt:lpstr>第二章 计算机的运算方法</vt:lpstr>
      <vt:lpstr>2.1 计算机中数的表示</vt:lpstr>
      <vt:lpstr>三种机器数的小结</vt:lpstr>
      <vt:lpstr>*例：已知小数[y]补，求[-y]补</vt:lpstr>
      <vt:lpstr>*例：已知整数[X]补，求[-X]补</vt:lpstr>
      <vt:lpstr>例：机器数的真值</vt:lpstr>
      <vt:lpstr>真值、补码和移码的对照表</vt:lpstr>
      <vt:lpstr>定点表示</vt:lpstr>
      <vt:lpstr>浮点表示</vt:lpstr>
      <vt:lpstr>浮点数的表示形式</vt:lpstr>
      <vt:lpstr>浮点数的表示范围（真值）</vt:lpstr>
      <vt:lpstr>二进制数规格化</vt:lpstr>
      <vt:lpstr>二进制数规格化的特例</vt:lpstr>
      <vt:lpstr>例：写出真值所对应的浮点数补码表示</vt:lpstr>
      <vt:lpstr>补码表示的浮点数范围</vt:lpstr>
      <vt:lpstr>机器零</vt:lpstr>
      <vt:lpstr>IEEE 754浮点数标准</vt:lpstr>
      <vt:lpstr>IEEE 754浮点数：单精度为例</vt:lpstr>
      <vt:lpstr>算术移位规则</vt:lpstr>
      <vt:lpstr>算术移位和逻辑移位的区别</vt:lpstr>
      <vt:lpstr>算术移位的硬件实现</vt:lpstr>
      <vt:lpstr>第二章 计算机的运算方法</vt:lpstr>
      <vt:lpstr>加减法运算</vt:lpstr>
      <vt:lpstr>原码乘法</vt:lpstr>
      <vt:lpstr>原码一位乘递推公式</vt:lpstr>
      <vt:lpstr>PowerPoint 演示文稿</vt:lpstr>
      <vt:lpstr>PowerPoint 演示文稿</vt:lpstr>
      <vt:lpstr>补码乘法</vt:lpstr>
      <vt:lpstr>Booth 算法（被乘数、乘数符号任意）</vt:lpstr>
      <vt:lpstr>Booth 算法递推公式</vt:lpstr>
      <vt:lpstr>PowerPoint 演示文稿</vt:lpstr>
      <vt:lpstr>PowerPoint 演示文稿</vt:lpstr>
      <vt:lpstr>第二章 计算机的运算方法</vt:lpstr>
      <vt:lpstr>浮点四则运算</vt:lpstr>
      <vt:lpstr>PowerPoint 演示文稿</vt:lpstr>
      <vt:lpstr>左规和右规</vt:lpstr>
      <vt:lpstr>PowerPoint 演示文稿</vt:lpstr>
      <vt:lpstr>PowerPoint 演示文稿</vt:lpstr>
      <vt:lpstr>溢出判断</vt:lpstr>
      <vt:lpstr>第三章 RISC-V汇编及其指令系统 </vt:lpstr>
      <vt:lpstr>第三章 RISC-V汇编及其指令系统 </vt:lpstr>
      <vt:lpstr>指令系统基本概念</vt:lpstr>
      <vt:lpstr>计算机指令系统层次</vt:lpstr>
      <vt:lpstr>指令系统的评价</vt:lpstr>
      <vt:lpstr>精减指令系统(RISC)</vt:lpstr>
      <vt:lpstr>CISC  &amp;   RISC</vt:lpstr>
      <vt:lpstr>第三章 RISC-V汇编及其指令系统 </vt:lpstr>
      <vt:lpstr>汇编语言是什么？</vt:lpstr>
      <vt:lpstr>汇编语言简介</vt:lpstr>
      <vt:lpstr>RISC-V 汇编指令格式</vt:lpstr>
      <vt:lpstr>RISC-V汇编指令操作对象</vt:lpstr>
      <vt:lpstr>汇编语言的变量---寄存器</vt:lpstr>
      <vt:lpstr>32个RISC-V寄存器</vt:lpstr>
      <vt:lpstr>RISC-V汇编语言指令分类</vt:lpstr>
      <vt:lpstr>伪指令 vs. 硬件指令</vt:lpstr>
      <vt:lpstr>字节排布</vt:lpstr>
      <vt:lpstr>函数调用</vt:lpstr>
      <vt:lpstr>函数调用</vt:lpstr>
      <vt:lpstr>栈的使用</vt:lpstr>
      <vt:lpstr>栈的使用</vt:lpstr>
      <vt:lpstr>栈的使用</vt:lpstr>
      <vt:lpstr>栈的使用</vt:lpstr>
      <vt:lpstr>栈的使用</vt:lpstr>
      <vt:lpstr>第三章 RISC-V汇编及其指令系统 </vt:lpstr>
      <vt:lpstr>RISC-V指令表示</vt:lpstr>
      <vt:lpstr>RISC-V指令格式</vt:lpstr>
      <vt:lpstr>R型指令</vt:lpstr>
      <vt:lpstr>R型指令</vt:lpstr>
      <vt:lpstr>I型指令</vt:lpstr>
      <vt:lpstr>I型指令</vt:lpstr>
      <vt:lpstr>S型指令</vt:lpstr>
      <vt:lpstr>B型指令</vt:lpstr>
      <vt:lpstr>B型指令</vt:lpstr>
      <vt:lpstr>B型指令</vt:lpstr>
      <vt:lpstr>U型指令</vt:lpstr>
      <vt:lpstr>U型指令LUI的应用</vt:lpstr>
      <vt:lpstr>U型指令LUI的应用</vt:lpstr>
      <vt:lpstr>J型指令</vt:lpstr>
      <vt:lpstr>jalr指令</vt:lpstr>
      <vt:lpstr>RISC-V的寻址模式</vt:lpstr>
      <vt:lpstr>第4章 处理器设计 </vt:lpstr>
      <vt:lpstr>单核计算机系统</vt:lpstr>
      <vt:lpstr>CPU功能层面的定义</vt:lpstr>
      <vt:lpstr>CPU的组成部分</vt:lpstr>
      <vt:lpstr>第四章 处理器设计 </vt:lpstr>
      <vt:lpstr>存储组件——数据存储器</vt:lpstr>
      <vt:lpstr>存储组件——指令存储器</vt:lpstr>
      <vt:lpstr>存储组件——寄存器堆</vt:lpstr>
      <vt:lpstr>32bit ALU</vt:lpstr>
      <vt:lpstr>第4章 处理器设计 </vt:lpstr>
      <vt:lpstr>add指令的数据通路——写回寄存器</vt:lpstr>
      <vt:lpstr>addi指令的数据通路</vt:lpstr>
      <vt:lpstr>ld指令的数据通路</vt:lpstr>
      <vt:lpstr>sd指令的数据通路</vt:lpstr>
      <vt:lpstr>B型指令的数据通路</vt:lpstr>
      <vt:lpstr>jalr指令的数据通路</vt:lpstr>
      <vt:lpstr>jal指令的数据通路</vt:lpstr>
      <vt:lpstr>U型指令lui的数据通路</vt:lpstr>
      <vt:lpstr>U型指令auipc的数据通路</vt:lpstr>
      <vt:lpstr>RISC-V 的数据通路</vt:lpstr>
      <vt:lpstr>指令时延</vt:lpstr>
      <vt:lpstr>指令时延</vt:lpstr>
      <vt:lpstr>数据通路的五个阶段</vt:lpstr>
      <vt:lpstr>第四章 处理器设计 </vt:lpstr>
      <vt:lpstr>RISC-V 编码</vt:lpstr>
      <vt:lpstr>RISC-V 编码</vt:lpstr>
      <vt:lpstr>RISC-V 编码</vt:lpstr>
      <vt:lpstr>RISC-V 编码</vt:lpstr>
      <vt:lpstr>ROM和真值表</vt:lpstr>
      <vt:lpstr>控制信号真值表</vt:lpstr>
      <vt:lpstr>ROM 控制</vt:lpstr>
      <vt:lpstr>第五章 流水线处理器</vt:lpstr>
      <vt:lpstr>第五章 流水线处理器</vt:lpstr>
      <vt:lpstr>流水线性能</vt:lpstr>
      <vt:lpstr>流水线加速比</vt:lpstr>
      <vt:lpstr>流水线总结</vt:lpstr>
      <vt:lpstr>第五章 流水线处理器</vt:lpstr>
      <vt:lpstr>多时钟周期流水线图</vt:lpstr>
      <vt:lpstr>更正之后的数据通路</vt:lpstr>
      <vt:lpstr>流水线控制</vt:lpstr>
      <vt:lpstr>简单的流水线控制</vt:lpstr>
      <vt:lpstr>PowerPoint 演示文稿</vt:lpstr>
      <vt:lpstr>第五章 流水线处理器</vt:lpstr>
      <vt:lpstr>依赖关系与前递</vt:lpstr>
      <vt:lpstr>检测前递发生</vt:lpstr>
      <vt:lpstr>检测前递发生</vt:lpstr>
      <vt:lpstr>通过前递解决冒险的数据通路</vt:lpstr>
      <vt:lpstr>载入-使用型数据冒险</vt:lpstr>
      <vt:lpstr>如何停顿流水线?</vt:lpstr>
      <vt:lpstr>PowerPoint 演示文稿</vt:lpstr>
      <vt:lpstr>第五章 流水线处理器</vt:lpstr>
      <vt:lpstr>控制冒险</vt:lpstr>
      <vt:lpstr>假设分支不发生</vt:lpstr>
      <vt:lpstr>缩短分支延迟</vt:lpstr>
      <vt:lpstr>PowerPoint 演示文稿</vt:lpstr>
      <vt:lpstr>PowerPoint 演示文稿</vt:lpstr>
      <vt:lpstr>动态分支预测</vt:lpstr>
      <vt:lpstr>分支目标计算</vt:lpstr>
      <vt:lpstr>第五章 流水线处理器</vt:lpstr>
      <vt:lpstr>流水线实现中的例外处理小结</vt:lpstr>
      <vt:lpstr>PowerPoint 演示文稿</vt:lpstr>
      <vt:lpstr>缓存—主存层次和主存—辅存层次</vt:lpstr>
      <vt:lpstr>动态RAM和静态RAM的比较</vt:lpstr>
      <vt:lpstr> 五、存储器与 CPU 的连接 </vt:lpstr>
      <vt:lpstr> (2) 字扩展（增加存储字的数量）</vt:lpstr>
      <vt:lpstr> (3) 字、位扩展</vt:lpstr>
      <vt:lpstr>主存储器</vt:lpstr>
      <vt:lpstr>PowerPoint 演示文稿</vt:lpstr>
      <vt:lpstr>例6.1   解析</vt:lpstr>
      <vt:lpstr>PowerPoint 演示文稿</vt:lpstr>
      <vt:lpstr>例 6.1  CPU 与存储器的连接图</vt:lpstr>
      <vt:lpstr>汉明码</vt:lpstr>
      <vt:lpstr>各检测位 Ci 所承担的检测小组</vt:lpstr>
      <vt:lpstr>PowerPoint 演示文稿</vt:lpstr>
      <vt:lpstr>PowerPoint 演示文稿</vt:lpstr>
      <vt:lpstr>PowerPoint 演示文稿</vt:lpstr>
      <vt:lpstr>PowerPoint 演示文稿</vt:lpstr>
      <vt:lpstr>6.2 主存储器—主存中存储单元地址的分配</vt:lpstr>
      <vt:lpstr>第6章 存储器</vt:lpstr>
      <vt:lpstr>高位交叉编址多体存储器（顺序存储）</vt:lpstr>
      <vt:lpstr>高位交叉编址——各个存储体可并行工作 </vt:lpstr>
      <vt:lpstr>低位交叉——各个体轮流编址</vt:lpstr>
      <vt:lpstr>低位交叉——各个存储体轮流编址</vt:lpstr>
      <vt:lpstr>低位交叉编址的特点</vt:lpstr>
      <vt:lpstr>流水线方式存取</vt:lpstr>
      <vt:lpstr>第6章 存储器</vt:lpstr>
      <vt:lpstr>Cache-主存直接映射</vt:lpstr>
      <vt:lpstr>Cache-主存全相联映射</vt:lpstr>
      <vt:lpstr>Cache-主存组相联映射</vt:lpstr>
      <vt:lpstr>6.3 高速缓冲存储器——小结</vt:lpstr>
      <vt:lpstr>第六章 存储器</vt:lpstr>
      <vt:lpstr>TLB虚实地址转换</vt:lpstr>
      <vt:lpstr>TLB——经快慢表实现内部地址转换</vt:lpstr>
      <vt:lpstr>TLB命中</vt:lpstr>
      <vt:lpstr>TLB缺失</vt:lpstr>
      <vt:lpstr>第七章（1）系统总线</vt:lpstr>
      <vt:lpstr>为什么要用总线</vt:lpstr>
      <vt:lpstr>总线的分类</vt:lpstr>
      <vt:lpstr>总线特性</vt:lpstr>
      <vt:lpstr>总线的性能指标</vt:lpstr>
      <vt:lpstr>总线控制基本概念</vt:lpstr>
      <vt:lpstr>链式查询方式</vt:lpstr>
      <vt:lpstr>计数器定时查询方式</vt:lpstr>
      <vt:lpstr>独立请求方式</vt:lpstr>
      <vt:lpstr>总线传输过程</vt:lpstr>
      <vt:lpstr>总线通信的四种方式</vt:lpstr>
      <vt:lpstr>同步式数据输入</vt:lpstr>
      <vt:lpstr>同步式数据输出</vt:lpstr>
      <vt:lpstr>例7.1：求数据传输率</vt:lpstr>
      <vt:lpstr>异步通信</vt:lpstr>
      <vt:lpstr>半同步通信（同步、异步结合）</vt:lpstr>
      <vt:lpstr>以输入数据为例的半同步通信时序</vt:lpstr>
      <vt:lpstr>半同步通信（同步、异步 结合）</vt:lpstr>
      <vt:lpstr>分离式通信</vt:lpstr>
      <vt:lpstr>第七章（2）输入输出系统</vt:lpstr>
      <vt:lpstr>三种方式的CPU工作效率比较</vt:lpstr>
      <vt:lpstr>第8章  输入输出系统</vt:lpstr>
      <vt:lpstr>程序查询方式的接口电路——以输入为例</vt:lpstr>
      <vt:lpstr>第七章（2）输入输出系统</vt:lpstr>
      <vt:lpstr>PowerPoint 演示文稿</vt:lpstr>
      <vt:lpstr>第七章（2）输入输出系统</vt:lpstr>
      <vt:lpstr>DMA 接口的组成</vt:lpstr>
      <vt:lpstr>第八章  输入输出系统</vt:lpstr>
      <vt:lpstr>中断请求（INTR）触发器</vt:lpstr>
      <vt:lpstr>中断判优逻辑（CPU端）</vt:lpstr>
      <vt:lpstr>（中断）排队器——软件实现（程序查询）</vt:lpstr>
      <vt:lpstr>中断向量地址形成部件</vt:lpstr>
      <vt:lpstr>中断服务程序入口地址——软件查询法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周期挪用</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第五章 流水线处理器</dc:title>
  <dc:creator>ASUS</dc:creator>
  <cp:lastModifiedBy>ASUS</cp:lastModifiedBy>
  <cp:revision>170</cp:revision>
  <dcterms:created xsi:type="dcterms:W3CDTF">2022-05-22T13:35:00Z</dcterms:created>
  <dcterms:modified xsi:type="dcterms:W3CDTF">2025-05-08T02:08:49Z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0244ACADFAF5449FA0CB0E4A4D5EF4D1</vt:lpwstr>
  </property>
  <property fmtid="{D5CDD505-2E9C-101B-9397-08002B2CF9AE}" pid="3" name="KSOProductBuildVer">
    <vt:lpwstr>2052-11.1.0.11691</vt:lpwstr>
  </property>
</Properties>
</file>